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309" r:id="rId2"/>
    <p:sldId id="372" r:id="rId3"/>
    <p:sldId id="315" r:id="rId4"/>
    <p:sldId id="258" r:id="rId5"/>
    <p:sldId id="259" r:id="rId6"/>
    <p:sldId id="268" r:id="rId7"/>
    <p:sldId id="269" r:id="rId8"/>
    <p:sldId id="270" r:id="rId9"/>
    <p:sldId id="310" r:id="rId10"/>
    <p:sldId id="256" r:id="rId11"/>
    <p:sldId id="311" r:id="rId12"/>
    <p:sldId id="312" r:id="rId13"/>
    <p:sldId id="286" r:id="rId14"/>
    <p:sldId id="284" r:id="rId15"/>
    <p:sldId id="273" r:id="rId16"/>
    <p:sldId id="264" r:id="rId17"/>
    <p:sldId id="369" r:id="rId18"/>
    <p:sldId id="275" r:id="rId19"/>
    <p:sldId id="257" r:id="rId20"/>
    <p:sldId id="279" r:id="rId21"/>
    <p:sldId id="316" r:id="rId22"/>
    <p:sldId id="370" r:id="rId23"/>
    <p:sldId id="371" r:id="rId24"/>
  </p:sldIdLst>
  <p:sldSz cx="9144000" cy="6858000" type="screen4x3"/>
  <p:notesSz cx="6797675" cy="9928225"/>
  <p:defaultTextStyle>
    <a:defPPr>
      <a:defRPr lang="fr-FR"/>
    </a:defPPr>
    <a:lvl1pPr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33CC"/>
    <a:srgbClr val="FF3300"/>
    <a:srgbClr val="FF0000"/>
    <a:srgbClr val="CC0000"/>
    <a:srgbClr val="FFFF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20484" autoAdjust="0"/>
    <p:restoredTop sz="80819" autoAdjust="0"/>
  </p:normalViewPr>
  <p:slideViewPr>
    <p:cSldViewPr>
      <p:cViewPr>
        <p:scale>
          <a:sx n="85" d="100"/>
          <a:sy n="85" d="100"/>
        </p:scale>
        <p:origin x="200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8" d="100"/>
          <a:sy n="78" d="100"/>
        </p:scale>
        <p:origin x="397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D5D774E-C028-4EBD-AD57-66B3B0BEACC8}"/>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E5CCD95D-B5CE-4584-B091-528B2B7C3DCA}"/>
              </a:ext>
            </a:extLst>
          </p:cNvPr>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52B84E50-D5FF-4392-9888-6F106EE68018}" type="datetimeFigureOut">
              <a:rPr lang="fr-FR" smtClean="0"/>
              <a:t>20/04/2022</a:t>
            </a:fld>
            <a:endParaRPr lang="fr-FR" dirty="0"/>
          </a:p>
        </p:txBody>
      </p:sp>
      <p:sp>
        <p:nvSpPr>
          <p:cNvPr id="4" name="Espace réservé du pied de page 3">
            <a:extLst>
              <a:ext uri="{FF2B5EF4-FFF2-40B4-BE49-F238E27FC236}">
                <a16:creationId xmlns:a16="http://schemas.microsoft.com/office/drawing/2014/main" id="{30ADC4A7-0130-4203-AFF3-D5A790EA094E}"/>
              </a:ext>
            </a:extLst>
          </p:cNvPr>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a:extLst>
              <a:ext uri="{FF2B5EF4-FFF2-40B4-BE49-F238E27FC236}">
                <a16:creationId xmlns:a16="http://schemas.microsoft.com/office/drawing/2014/main" id="{9AF5AE01-D87F-464B-8E7E-D1D4F07DACE1}"/>
              </a:ext>
            </a:extLst>
          </p:cNvPr>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DF619D2F-7D8B-4F2B-99D6-4BA1AC779103}" type="slidenum">
              <a:rPr lang="fr-FR" smtClean="0"/>
              <a:t>‹N°›</a:t>
            </a:fld>
            <a:endParaRPr lang="fr-FR" dirty="0"/>
          </a:p>
        </p:txBody>
      </p:sp>
    </p:spTree>
    <p:extLst>
      <p:ext uri="{BB962C8B-B14F-4D97-AF65-F5344CB8AC3E}">
        <p14:creationId xmlns:p14="http://schemas.microsoft.com/office/powerpoint/2010/main" val="5390466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AC421600-55E0-45E4-8FB8-2B8D3B25F643}" type="datetimeFigureOut">
              <a:rPr lang="fr-FR" smtClean="0"/>
              <a:t>20/04/2022</a:t>
            </a:fld>
            <a:endParaRPr lang="fr-FR" dirty="0"/>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CF69410C-96E1-4B7A-A243-8B23034E770F}" type="slidenum">
              <a:rPr lang="fr-FR" smtClean="0"/>
              <a:t>‹N°›</a:t>
            </a:fld>
            <a:endParaRPr lang="fr-FR" dirty="0"/>
          </a:p>
        </p:txBody>
      </p:sp>
    </p:spTree>
    <p:extLst>
      <p:ext uri="{BB962C8B-B14F-4D97-AF65-F5344CB8AC3E}">
        <p14:creationId xmlns:p14="http://schemas.microsoft.com/office/powerpoint/2010/main" val="1507962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techno-science.net/definition/4858.html"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image" Target="../media/image9.png"/></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79450" y="4778375"/>
            <a:ext cx="5438775" cy="5010273"/>
          </a:xfrm>
        </p:spPr>
        <p:txBody>
          <a:bodyPr/>
          <a:lstStyle/>
          <a:p>
            <a:pPr>
              <a:spcBef>
                <a:spcPts val="600"/>
              </a:spcBef>
            </a:pPr>
            <a:r>
              <a:rPr lang="fr-FR" sz="1000" b="0" i="0" dirty="0">
                <a:solidFill>
                  <a:srgbClr val="000000"/>
                </a:solidFill>
                <a:effectLst/>
                <a:latin typeface="Arial" panose="020B0604020202020204" pitchFamily="34" charset="0"/>
                <a:cs typeface="Arial" panose="020B0604020202020204" pitchFamily="34" charset="0"/>
              </a:rPr>
              <a:t>Contrôler les marchandises approvisionnées et indispensable pour éviter d’introduire dans la supply chain des produits défectueux. La façon de procéder au contrôle dépend de plusieurs facteurs :</a:t>
            </a:r>
          </a:p>
          <a:p>
            <a:pPr marL="171450" indent="-171450">
              <a:buFontTx/>
              <a:buChar char="-"/>
            </a:pPr>
            <a:r>
              <a:rPr lang="fr-FR" sz="1000" dirty="0">
                <a:solidFill>
                  <a:srgbClr val="000000"/>
                </a:solidFill>
                <a:latin typeface="Arial" panose="020B0604020202020204" pitchFamily="34" charset="0"/>
                <a:cs typeface="Arial" panose="020B0604020202020204" pitchFamily="34" charset="0"/>
              </a:rPr>
              <a:t>Qualité et fiabilité reconnues du fournisseur</a:t>
            </a:r>
          </a:p>
          <a:p>
            <a:pPr marL="171450" indent="-171450">
              <a:buFontTx/>
              <a:buChar char="-"/>
            </a:pPr>
            <a:r>
              <a:rPr lang="fr-FR" sz="1000" b="0" i="0" dirty="0">
                <a:solidFill>
                  <a:srgbClr val="000000"/>
                </a:solidFill>
                <a:effectLst/>
                <a:latin typeface="Arial" panose="020B0604020202020204" pitchFamily="34" charset="0"/>
                <a:cs typeface="Arial" panose="020B0604020202020204" pitchFamily="34" charset="0"/>
              </a:rPr>
              <a:t>Nature et risques liés au produit</a:t>
            </a:r>
          </a:p>
          <a:p>
            <a:pPr marL="171450" indent="-171450">
              <a:buFontTx/>
              <a:buChar char="-"/>
            </a:pPr>
            <a:r>
              <a:rPr lang="fr-FR" sz="1000" dirty="0">
                <a:solidFill>
                  <a:srgbClr val="000000"/>
                </a:solidFill>
                <a:latin typeface="Arial" panose="020B0604020202020204" pitchFamily="34" charset="0"/>
                <a:cs typeface="Arial" panose="020B0604020202020204" pitchFamily="34" charset="0"/>
              </a:rPr>
              <a:t>Coût du contrôle, coût de correction des défaillances et délai induit</a:t>
            </a:r>
            <a:endParaRPr lang="fr-FR" sz="1000" b="0" i="0" dirty="0">
              <a:solidFill>
                <a:srgbClr val="000000"/>
              </a:solidFill>
              <a:effectLst/>
              <a:latin typeface="Arial" panose="020B0604020202020204" pitchFamily="34" charset="0"/>
              <a:cs typeface="Arial" panose="020B0604020202020204" pitchFamily="34" charset="0"/>
            </a:endParaRPr>
          </a:p>
          <a:p>
            <a:pPr>
              <a:spcBef>
                <a:spcPts val="600"/>
              </a:spcBef>
            </a:pPr>
            <a:r>
              <a:rPr lang="fr-FR" sz="1000" b="0" i="0" dirty="0">
                <a:solidFill>
                  <a:srgbClr val="000000"/>
                </a:solidFill>
                <a:effectLst/>
                <a:latin typeface="Arial" panose="020B0604020202020204" pitchFamily="34" charset="0"/>
                <a:cs typeface="Arial" panose="020B0604020202020204" pitchFamily="34" charset="0"/>
              </a:rPr>
              <a:t>Principalement utilisé en contrôle final chez le fournisseur ou en contrôle de réception chez le client, ce contrôle statistique des lots ou contrôle par échantillonnage s'oppose au contrôle à 100 %. En effet dans le contrôle à 100 % chaque produit est inspecté alors que lors du contrôle par échantillonnage on ne contrôle qu'un échantillon (une partie du lot) pour accepter ou refuser tout le lot.</a:t>
            </a:r>
          </a:p>
          <a:p>
            <a:pPr>
              <a:spcBef>
                <a:spcPts val="600"/>
              </a:spcBef>
            </a:pPr>
            <a:r>
              <a:rPr lang="fr-FR" sz="1000" dirty="0">
                <a:latin typeface="Arial" panose="020B0604020202020204" pitchFamily="34" charset="0"/>
                <a:cs typeface="Arial" panose="020B0604020202020204" pitchFamily="34" charset="0"/>
              </a:rPr>
              <a:t>Il existe des normes internationales qui définissent les procédures de contrôle. </a:t>
            </a:r>
            <a:r>
              <a:rPr lang="fr-FR" sz="1000" b="0" i="0" dirty="0">
                <a:effectLst/>
                <a:latin typeface="Arial" panose="020B0604020202020204" pitchFamily="34" charset="0"/>
                <a:cs typeface="Arial" panose="020B0604020202020204" pitchFamily="34" charset="0"/>
              </a:rPr>
              <a:t>En 1979, l'ISO crée le Comité Technique (TC 176) qui est chargé de l'élaboration des normes sur le management et l'assurance qualité. L'élaboration d'un référentiel international devait alors faciliter les relations client / fournisseur, notamment en allégeant la charge des audits menés par les clients. </a:t>
            </a:r>
            <a:r>
              <a:rPr lang="fr-FR" sz="1000" dirty="0">
                <a:latin typeface="Arial" panose="020B0604020202020204" pitchFamily="34" charset="0"/>
                <a:cs typeface="Arial" panose="020B0604020202020204" pitchFamily="34" charset="0"/>
              </a:rPr>
              <a:t>Le cahier des charges ou le protocole d’assurance-qualité peut spécifier que la relation avec le fournisseur se conformera à ces normes.</a:t>
            </a:r>
          </a:p>
          <a:p>
            <a:pPr>
              <a:spcBef>
                <a:spcPts val="600"/>
              </a:spcBef>
            </a:pPr>
            <a:r>
              <a:rPr lang="fr-FR" altLang="fr-FR" sz="1000" dirty="0">
                <a:latin typeface="Arial" panose="020B0604020202020204" pitchFamily="34" charset="0"/>
                <a:cs typeface="Arial" panose="020B0604020202020204" pitchFamily="34" charset="0"/>
              </a:rPr>
              <a:t>Il est aussi impératif de s’assurer que les produits livrés, en particulier à l’importation, se conforment bien entendu au cahier des charges fonctionnel et aux règlementations en vigueur, concernant aussi bien la sécurité que les règles sanitaires.</a:t>
            </a:r>
          </a:p>
          <a:p>
            <a:endParaRPr lang="fr-FR" sz="1000" i="1" dirty="0">
              <a:latin typeface="Arial" panose="020B0604020202020204" pitchFamily="34" charset="0"/>
              <a:cs typeface="Arial" panose="020B0604020202020204" pitchFamily="34" charset="0"/>
            </a:endParaRPr>
          </a:p>
          <a:p>
            <a:pPr algn="just"/>
            <a:r>
              <a:rPr lang="fr-FR" sz="1000" b="0" i="0" dirty="0">
                <a:solidFill>
                  <a:srgbClr val="202020"/>
                </a:solidFill>
                <a:effectLst/>
                <a:latin typeface="Arial" panose="020B0604020202020204" pitchFamily="34" charset="0"/>
                <a:cs typeface="Arial" panose="020B0604020202020204" pitchFamily="34" charset="0"/>
              </a:rPr>
              <a:t>Afin d’utiliser de manière optimale le standard, l’acheteur doit d’abord :</a:t>
            </a:r>
          </a:p>
          <a:p>
            <a:pPr algn="just" fontAlgn="base"/>
            <a:r>
              <a:rPr lang="fr-FR" sz="1000" b="0" i="0" dirty="0">
                <a:solidFill>
                  <a:srgbClr val="202020"/>
                </a:solidFill>
                <a:effectLst/>
                <a:latin typeface="Arial" panose="020B0604020202020204" pitchFamily="34" charset="0"/>
                <a:cs typeface="Arial" panose="020B0604020202020204" pitchFamily="34" charset="0"/>
              </a:rPr>
              <a:t>- établir une liste claire et exhaustive des points de contrôle,</a:t>
            </a:r>
          </a:p>
          <a:p>
            <a:pPr algn="just" fontAlgn="base"/>
            <a:r>
              <a:rPr lang="fr-FR" sz="1000" b="0" i="0" dirty="0">
                <a:solidFill>
                  <a:srgbClr val="202020"/>
                </a:solidFill>
                <a:effectLst/>
                <a:latin typeface="Arial" panose="020B0604020202020204" pitchFamily="34" charset="0"/>
                <a:cs typeface="Arial" panose="020B0604020202020204" pitchFamily="34" charset="0"/>
              </a:rPr>
              <a:t>- spécifier les niveaux de qualité attendus de la réception.</a:t>
            </a:r>
          </a:p>
          <a:p>
            <a:pPr>
              <a:spcBef>
                <a:spcPts val="600"/>
              </a:spcBef>
            </a:pPr>
            <a:r>
              <a:rPr lang="fr-FR" altLang="fr-FR" sz="1000" b="1" dirty="0">
                <a:cs typeface="Times New Roman" panose="02020603050405020304" pitchFamily="18" charset="0"/>
              </a:rPr>
              <a:t>L'objectif dans cette démarche est d'inciter le fournisseur à maintenir une qualité moyenne au moins aussi bonne que le celle exigée dans le cahier des charges. Celle-ci s’exprime par le NQA (Niveau de qualité acceptable) ou AQL en anglais (</a:t>
            </a:r>
            <a:r>
              <a:rPr lang="fr-FR" altLang="fr-FR" sz="1000" b="1" i="1" dirty="0">
                <a:cs typeface="Times New Roman" panose="02020603050405020304" pitchFamily="18" charset="0"/>
              </a:rPr>
              <a:t>Acceptable Quality Limit</a:t>
            </a:r>
            <a:r>
              <a:rPr lang="fr-FR" altLang="fr-FR" sz="1000" b="1" dirty="0">
                <a:cs typeface="Times New Roman" panose="02020603050405020304" pitchFamily="18" charset="0"/>
              </a:rPr>
              <a:t>).</a:t>
            </a:r>
          </a:p>
          <a:p>
            <a:endParaRPr lang="fr-FR" sz="1000" i="1"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1</a:t>
            </a:fld>
            <a:endParaRPr lang="fr-FR" dirty="0"/>
          </a:p>
        </p:txBody>
      </p:sp>
    </p:spTree>
    <p:extLst>
      <p:ext uri="{BB962C8B-B14F-4D97-AF65-F5344CB8AC3E}">
        <p14:creationId xmlns:p14="http://schemas.microsoft.com/office/powerpoint/2010/main" val="24258929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79450" y="4778375"/>
            <a:ext cx="5438775" cy="5010273"/>
          </a:xfrm>
        </p:spPr>
        <p:txBody>
          <a:bodyPr/>
          <a:lstStyle/>
          <a:p>
            <a:pPr algn="l">
              <a:spcBef>
                <a:spcPts val="300"/>
              </a:spcBef>
            </a:pPr>
            <a:r>
              <a:rPr lang="fr-FR" sz="1000" b="0" i="0" dirty="0">
                <a:solidFill>
                  <a:srgbClr val="333333"/>
                </a:solidFill>
                <a:effectLst/>
                <a:latin typeface="Arial" panose="020B0604020202020204" pitchFamily="34" charset="0"/>
                <a:cs typeface="Arial" panose="020B0604020202020204" pitchFamily="34" charset="0"/>
              </a:rPr>
              <a:t>En abscisse, </a:t>
            </a:r>
            <a:r>
              <a:rPr lang="fr-FR" sz="1000" b="0" i="1" dirty="0">
                <a:solidFill>
                  <a:srgbClr val="333333"/>
                </a:solidFill>
                <a:effectLst/>
                <a:latin typeface="Arial" panose="020B0604020202020204" pitchFamily="34" charset="0"/>
                <a:cs typeface="Arial" panose="020B0604020202020204" pitchFamily="34" charset="0"/>
              </a:rPr>
              <a:t>p</a:t>
            </a:r>
            <a:r>
              <a:rPr lang="fr-FR" sz="1000" b="0" i="0" dirty="0">
                <a:solidFill>
                  <a:srgbClr val="333333"/>
                </a:solidFill>
                <a:effectLst/>
                <a:latin typeface="Arial" panose="020B0604020202020204" pitchFamily="34" charset="0"/>
                <a:cs typeface="Arial" panose="020B0604020202020204" pitchFamily="34" charset="0"/>
              </a:rPr>
              <a:t> est la proportion d’individus non conformes dans la totalité du lot.</a:t>
            </a:r>
          </a:p>
          <a:p>
            <a:pPr algn="l">
              <a:spcBef>
                <a:spcPts val="300"/>
              </a:spcBef>
            </a:pPr>
            <a:r>
              <a:rPr lang="fr-FR" sz="1000" b="0" i="0" dirty="0">
                <a:solidFill>
                  <a:srgbClr val="333333"/>
                </a:solidFill>
                <a:effectLst/>
                <a:latin typeface="Arial" panose="020B0604020202020204" pitchFamily="34" charset="0"/>
                <a:cs typeface="Arial" panose="020B0604020202020204" pitchFamily="34" charset="0"/>
              </a:rPr>
              <a:t>En ordonnée, </a:t>
            </a:r>
            <a:r>
              <a:rPr lang="fr-FR" sz="1000" b="0" i="1" dirty="0">
                <a:solidFill>
                  <a:srgbClr val="333333"/>
                </a:solidFill>
                <a:effectLst/>
                <a:latin typeface="Arial" panose="020B0604020202020204" pitchFamily="34" charset="0"/>
                <a:cs typeface="Arial" panose="020B0604020202020204" pitchFamily="34" charset="0"/>
              </a:rPr>
              <a:t>pa</a:t>
            </a:r>
            <a:r>
              <a:rPr lang="fr-FR" sz="1000" b="0" i="0" dirty="0">
                <a:solidFill>
                  <a:srgbClr val="333333"/>
                </a:solidFill>
                <a:effectLst/>
                <a:latin typeface="Arial" panose="020B0604020202020204" pitchFamily="34" charset="0"/>
                <a:cs typeface="Arial" panose="020B0604020202020204" pitchFamily="34" charset="0"/>
              </a:rPr>
              <a:t> est la probabilité d’acceptation suite à un échantillonnage.</a:t>
            </a:r>
          </a:p>
          <a:p>
            <a:pPr>
              <a:spcBef>
                <a:spcPts val="300"/>
              </a:spcBef>
            </a:pPr>
            <a:r>
              <a:rPr lang="fr-FR" sz="1000" dirty="0">
                <a:latin typeface="Arial" panose="020B0604020202020204" pitchFamily="34" charset="0"/>
                <a:cs typeface="Arial" panose="020B0604020202020204" pitchFamily="34" charset="0"/>
              </a:rPr>
              <a:t>La courbe d’efficacité donne la probabilité d’acceptation en fonction de la proportion p de défectuosités dans le lot </a:t>
            </a:r>
            <a:r>
              <a:rPr lang="fr-FR" sz="1000" dirty="0">
                <a:solidFill>
                  <a:srgbClr val="000000"/>
                </a:solidFill>
                <a:latin typeface="Arial" panose="020B0604020202020204" pitchFamily="34" charset="0"/>
                <a:cs typeface="Arial" panose="020B0604020202020204" pitchFamily="34" charset="0"/>
              </a:rPr>
              <a:t>(établie grâce à la loi de Poisson).</a:t>
            </a:r>
            <a:endParaRPr lang="fr-FR" sz="1000" dirty="0">
              <a:latin typeface="Arial" panose="020B0604020202020204" pitchFamily="34" charset="0"/>
              <a:cs typeface="Arial" panose="020B0604020202020204" pitchFamily="34" charset="0"/>
            </a:endParaRPr>
          </a:p>
          <a:p>
            <a:pPr>
              <a:spcBef>
                <a:spcPts val="300"/>
              </a:spcBef>
            </a:pPr>
            <a:r>
              <a:rPr lang="fr-FR" sz="1000" b="0" i="0" dirty="0">
                <a:solidFill>
                  <a:srgbClr val="212529"/>
                </a:solidFill>
                <a:effectLst/>
                <a:latin typeface="Arial" panose="020B0604020202020204" pitchFamily="34" charset="0"/>
                <a:cs typeface="Arial" panose="020B0604020202020204" pitchFamily="34" charset="0"/>
              </a:rPr>
              <a:t>Idéalement, nous aimerions établir un plan d'échantillonnage qui conduirait à refuser tous les mauvais lots et est accepter tous les bons lots. Mais on ne peut s'attendre à ce qu'un plan d'échantillonnage nous donne de tels résultats.</a:t>
            </a:r>
          </a:p>
          <a:p>
            <a:pPr>
              <a:spcBef>
                <a:spcPts val="300"/>
              </a:spcBef>
            </a:pPr>
            <a:r>
              <a:rPr lang="fr-FR" sz="1000" b="0" i="0" dirty="0">
                <a:solidFill>
                  <a:srgbClr val="212529"/>
                </a:solidFill>
                <a:effectLst/>
                <a:latin typeface="Arial" panose="020B0604020202020204" pitchFamily="34" charset="0"/>
                <a:cs typeface="Arial" panose="020B0604020202020204" pitchFamily="34" charset="0"/>
              </a:rPr>
              <a:t>La courbe d'efficacité idéale (en bleu) est celle qui donne une discrimination parfaite entre les bons lots et les mauvais lots. Imaginons une situation où il est accepté uniquement les lots ayant moins de 1,5 % de produit non-conformes. La courbe idéale est une courbe pour laquelle la probabilité d'acceptation est de 100 % des lots compris entre 0 et 1,5% de produit non-conforme et une probabilité d'acceptation de 0 % des lots ayant plus de 1,5 % de produits non-conforme. Pour obtenir une telle courbe, il est nécessaire de faire un contrôle de 100 % des effectifs.</a:t>
            </a:r>
          </a:p>
          <a:p>
            <a:pPr algn="l">
              <a:spcBef>
                <a:spcPts val="300"/>
              </a:spcBef>
            </a:pPr>
            <a:r>
              <a:rPr lang="fr-FR" sz="1000" b="0" i="0" dirty="0">
                <a:solidFill>
                  <a:srgbClr val="333333"/>
                </a:solidFill>
                <a:effectLst/>
                <a:latin typeface="Arial" panose="020B0604020202020204" pitchFamily="34" charset="0"/>
                <a:cs typeface="Arial" panose="020B0604020202020204" pitchFamily="34" charset="0"/>
              </a:rPr>
              <a:t>La courbe d'efficacité du plan de contrôle représente la puissance discriminante d'un plan de contrôle c’est-à-dire les probabilités d'acceptation d'un lot en fonction de la proportion de défectueux dans le lot. Lorsque la courbe d'efficacité du plan de contrôle est tracée, les risques d'échantillonnage sont évidents.</a:t>
            </a:r>
          </a:p>
          <a:p>
            <a:pPr algn="l"/>
            <a:endParaRPr lang="fr-FR" sz="1000" dirty="0">
              <a:solidFill>
                <a:srgbClr val="333333"/>
              </a:solidFill>
              <a:latin typeface="Arial" panose="020B0604020202020204" pitchFamily="34" charset="0"/>
              <a:cs typeface="Arial" panose="020B0604020202020204" pitchFamily="34" charset="0"/>
            </a:endParaRPr>
          </a:p>
          <a:p>
            <a:pPr eaLnBrk="1" hangingPunct="1">
              <a:lnSpc>
                <a:spcPct val="120000"/>
              </a:lnSpc>
              <a:spcBef>
                <a:spcPct val="50000"/>
              </a:spcBef>
            </a:pPr>
            <a:r>
              <a:rPr lang="fr-FR" altLang="fr-FR" sz="1000" b="1" dirty="0">
                <a:latin typeface="Arial" panose="020B0604020202020204" pitchFamily="34" charset="0"/>
                <a:cs typeface="Arial" panose="020B0604020202020204" pitchFamily="34" charset="0"/>
              </a:rPr>
              <a:t>Rapport de discrimination</a:t>
            </a:r>
          </a:p>
          <a:p>
            <a:pPr eaLnBrk="1" hangingPunct="1">
              <a:lnSpc>
                <a:spcPct val="120000"/>
              </a:lnSpc>
              <a:spcBef>
                <a:spcPct val="50000"/>
              </a:spcBef>
              <a:buFont typeface="Wingdings" panose="05000000000000000000" pitchFamily="2" charset="2"/>
              <a:buNone/>
            </a:pPr>
            <a:r>
              <a:rPr lang="fr-FR" altLang="fr-FR" sz="1000" dirty="0">
                <a:latin typeface="Arial" panose="020B0604020202020204" pitchFamily="34" charset="0"/>
                <a:cs typeface="Arial" panose="020B0604020202020204" pitchFamily="34" charset="0"/>
              </a:rPr>
              <a:t>DS = P</a:t>
            </a:r>
            <a:r>
              <a:rPr lang="fr-FR" altLang="fr-FR" sz="1000" b="1" baseline="-25000" dirty="0">
                <a:latin typeface="Arial" panose="020B0604020202020204" pitchFamily="34" charset="0"/>
                <a:cs typeface="Arial" panose="020B0604020202020204" pitchFamily="34" charset="0"/>
              </a:rPr>
              <a:t>10</a:t>
            </a:r>
            <a:r>
              <a:rPr lang="fr-FR" altLang="fr-FR" sz="1000" dirty="0">
                <a:latin typeface="Arial" panose="020B0604020202020204" pitchFamily="34" charset="0"/>
                <a:cs typeface="Arial" panose="020B0604020202020204" pitchFamily="34" charset="0"/>
              </a:rPr>
              <a:t> / P</a:t>
            </a:r>
            <a:r>
              <a:rPr lang="fr-FR" altLang="fr-FR" sz="1000" b="1" baseline="-25000" dirty="0">
                <a:latin typeface="Arial" panose="020B0604020202020204" pitchFamily="34" charset="0"/>
                <a:cs typeface="Arial" panose="020B0604020202020204" pitchFamily="34" charset="0"/>
              </a:rPr>
              <a:t>95</a:t>
            </a:r>
            <a:r>
              <a:rPr lang="fr-FR" altLang="fr-FR" sz="1000" dirty="0">
                <a:latin typeface="Arial" panose="020B0604020202020204" pitchFamily="34" charset="0"/>
                <a:cs typeface="Arial" panose="020B0604020202020204" pitchFamily="34" charset="0"/>
              </a:rPr>
              <a:t>; indicateur de la « pente » que peut prendre la courbe d’efficacité : </a:t>
            </a:r>
            <a:br>
              <a:rPr lang="fr-FR" altLang="fr-FR" sz="1000" dirty="0">
                <a:latin typeface="Arial" panose="020B0604020202020204" pitchFamily="34" charset="0"/>
                <a:cs typeface="Arial" panose="020B0604020202020204" pitchFamily="34" charset="0"/>
              </a:rPr>
            </a:br>
            <a:r>
              <a:rPr lang="fr-FR" altLang="fr-FR" sz="1000" dirty="0">
                <a:latin typeface="Arial" panose="020B0604020202020204" pitchFamily="34" charset="0"/>
                <a:cs typeface="Arial" panose="020B0604020202020204" pitchFamily="34" charset="0"/>
              </a:rPr>
              <a:t>plus DS est faible, plus le plan est sélectif.</a:t>
            </a:r>
            <a:endParaRPr lang="fr-FR" altLang="fr-FR" sz="1000" baseline="-25000" dirty="0">
              <a:latin typeface="Arial" panose="020B0604020202020204" pitchFamily="34" charset="0"/>
              <a:cs typeface="Arial" panose="020B0604020202020204" pitchFamily="34" charset="0"/>
            </a:endParaRPr>
          </a:p>
          <a:p>
            <a:endParaRPr lang="fr-FR" sz="1000" dirty="0"/>
          </a:p>
          <a:p>
            <a:pPr algn="l"/>
            <a:endParaRPr lang="fr-FR" sz="1000" b="0" i="0" dirty="0">
              <a:solidFill>
                <a:srgbClr val="333333"/>
              </a:solidFill>
              <a:effectLst/>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10</a:t>
            </a:fld>
            <a:endParaRPr lang="fr-FR" dirty="0"/>
          </a:p>
        </p:txBody>
      </p:sp>
    </p:spTree>
    <p:extLst>
      <p:ext uri="{BB962C8B-B14F-4D97-AF65-F5344CB8AC3E}">
        <p14:creationId xmlns:p14="http://schemas.microsoft.com/office/powerpoint/2010/main" val="1423089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50565" y="4778375"/>
            <a:ext cx="4896544" cy="3908425"/>
          </a:xfrm>
        </p:spPr>
        <p:txBody>
          <a:bodyPr/>
          <a:lstStyle/>
          <a:p>
            <a:pPr>
              <a:spcBef>
                <a:spcPts val="600"/>
              </a:spcBef>
            </a:pPr>
            <a:r>
              <a:rPr lang="fr-FR" sz="1000" b="1" dirty="0">
                <a:latin typeface="Arial" panose="020B0604020202020204" pitchFamily="34" charset="0"/>
                <a:cs typeface="Arial" panose="020B0604020202020204" pitchFamily="34" charset="0"/>
              </a:rPr>
              <a:t>N = taille de l’échantillon</a:t>
            </a:r>
          </a:p>
          <a:p>
            <a:pPr>
              <a:spcBef>
                <a:spcPts val="600"/>
              </a:spcBef>
            </a:pPr>
            <a:r>
              <a:rPr lang="fr-FR" sz="1000" b="1" dirty="0">
                <a:latin typeface="Arial" panose="020B0604020202020204" pitchFamily="34" charset="0"/>
                <a:cs typeface="Arial" panose="020B0604020202020204" pitchFamily="34" charset="0"/>
              </a:rPr>
              <a:t>A = nombre de défectueux toléré</a:t>
            </a:r>
          </a:p>
          <a:p>
            <a:pPr>
              <a:spcBef>
                <a:spcPts val="600"/>
              </a:spcBef>
            </a:pPr>
            <a:r>
              <a:rPr lang="fr-FR" sz="1000" b="1" dirty="0">
                <a:latin typeface="Arial" panose="020B0604020202020204" pitchFamily="34" charset="0"/>
                <a:cs typeface="Arial" panose="020B0604020202020204" pitchFamily="34" charset="0"/>
              </a:rPr>
              <a:t>Influence de la taille de l’échantillon</a:t>
            </a:r>
          </a:p>
          <a:p>
            <a:pPr>
              <a:spcBef>
                <a:spcPts val="600"/>
              </a:spcBef>
            </a:pPr>
            <a:r>
              <a:rPr lang="fr-FR" sz="1000" b="0" i="0" dirty="0">
                <a:solidFill>
                  <a:srgbClr val="212529"/>
                </a:solidFill>
                <a:effectLst/>
                <a:latin typeface="Arial" panose="020B0604020202020204" pitchFamily="34" charset="0"/>
                <a:cs typeface="Arial" panose="020B0604020202020204" pitchFamily="34" charset="0"/>
              </a:rPr>
              <a:t>Pour une même valeur de </a:t>
            </a:r>
            <a:r>
              <a:rPr lang="fr-FR" sz="1000" b="1" i="0" dirty="0">
                <a:effectLst/>
                <a:latin typeface="Arial" panose="020B0604020202020204" pitchFamily="34" charset="0"/>
                <a:cs typeface="Arial" panose="020B0604020202020204" pitchFamily="34" charset="0"/>
              </a:rPr>
              <a:t>A</a:t>
            </a:r>
            <a:r>
              <a:rPr lang="fr-FR" sz="1000" b="1" i="0" dirty="0">
                <a:solidFill>
                  <a:srgbClr val="F46E13"/>
                </a:solidFill>
                <a:effectLst/>
                <a:latin typeface="Arial" panose="020B0604020202020204" pitchFamily="34" charset="0"/>
                <a:cs typeface="Arial" panose="020B0604020202020204" pitchFamily="34" charset="0"/>
              </a:rPr>
              <a:t>, </a:t>
            </a:r>
            <a:r>
              <a:rPr lang="fr-FR" sz="1000" b="0" i="0" dirty="0">
                <a:solidFill>
                  <a:srgbClr val="212529"/>
                </a:solidFill>
                <a:effectLst/>
                <a:latin typeface="Arial" panose="020B0604020202020204" pitchFamily="34" charset="0"/>
                <a:cs typeface="Arial" panose="020B0604020202020204" pitchFamily="34" charset="0"/>
              </a:rPr>
              <a:t>plus la valeur de </a:t>
            </a:r>
            <a:r>
              <a:rPr lang="fr-FR" sz="1000" b="1" i="0" dirty="0">
                <a:effectLst/>
                <a:latin typeface="Arial" panose="020B0604020202020204" pitchFamily="34" charset="0"/>
                <a:cs typeface="Arial" panose="020B0604020202020204" pitchFamily="34" charset="0"/>
              </a:rPr>
              <a:t>n</a:t>
            </a:r>
            <a:r>
              <a:rPr lang="fr-FR" sz="1000" b="1" i="0" dirty="0">
                <a:solidFill>
                  <a:srgbClr val="F46E13"/>
                </a:solidFill>
                <a:effectLst/>
                <a:latin typeface="Arial" panose="020B0604020202020204" pitchFamily="34" charset="0"/>
                <a:cs typeface="Arial" panose="020B0604020202020204" pitchFamily="34" charset="0"/>
              </a:rPr>
              <a:t> </a:t>
            </a:r>
            <a:r>
              <a:rPr lang="fr-FR" sz="1000" b="0" i="0" dirty="0">
                <a:solidFill>
                  <a:srgbClr val="212529"/>
                </a:solidFill>
                <a:effectLst/>
                <a:latin typeface="Arial" panose="020B0604020202020204" pitchFamily="34" charset="0"/>
                <a:cs typeface="Arial" panose="020B0604020202020204" pitchFamily="34" charset="0"/>
              </a:rPr>
              <a:t>est élevée plus la courbe d'efficacité décroît rapidement donnant ainsi une meilleure sélectivité au contrôle. </a:t>
            </a:r>
          </a:p>
          <a:p>
            <a:pPr>
              <a:spcBef>
                <a:spcPts val="600"/>
              </a:spcBef>
            </a:pPr>
            <a:r>
              <a:rPr lang="fr-FR" sz="1000" b="0" i="0" dirty="0">
                <a:solidFill>
                  <a:srgbClr val="212529"/>
                </a:solidFill>
                <a:effectLst/>
                <a:latin typeface="Arial" panose="020B0604020202020204" pitchFamily="34" charset="0"/>
                <a:cs typeface="Arial" panose="020B0604020202020204" pitchFamily="34" charset="0"/>
              </a:rPr>
              <a:t>Il engendre toutefois un coût de contrôle plus élevé.</a:t>
            </a:r>
            <a:endParaRPr lang="fr-FR" sz="7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11</a:t>
            </a:fld>
            <a:endParaRPr lang="fr-FR" dirty="0"/>
          </a:p>
        </p:txBody>
      </p:sp>
    </p:spTree>
    <p:extLst>
      <p:ext uri="{BB962C8B-B14F-4D97-AF65-F5344CB8AC3E}">
        <p14:creationId xmlns:p14="http://schemas.microsoft.com/office/powerpoint/2010/main" val="3815253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50565" y="4778375"/>
            <a:ext cx="4824536" cy="3908425"/>
          </a:xfrm>
        </p:spPr>
        <p:txBody>
          <a:bodyPr/>
          <a:lstStyle/>
          <a:p>
            <a:pPr>
              <a:spcBef>
                <a:spcPts val="600"/>
              </a:spcBef>
            </a:pPr>
            <a:r>
              <a:rPr lang="fr-FR" sz="1000" b="1" dirty="0">
                <a:latin typeface="Arial" panose="020B0604020202020204" pitchFamily="34" charset="0"/>
                <a:cs typeface="Arial" panose="020B0604020202020204" pitchFamily="34" charset="0"/>
              </a:rPr>
              <a:t>Influence du critère d’acceptation</a:t>
            </a:r>
          </a:p>
          <a:p>
            <a:pPr>
              <a:spcBef>
                <a:spcPts val="600"/>
              </a:spcBef>
            </a:pPr>
            <a:r>
              <a:rPr lang="fr-FR" sz="1000" b="0" i="0" dirty="0">
                <a:solidFill>
                  <a:srgbClr val="212529"/>
                </a:solidFill>
                <a:effectLst/>
                <a:latin typeface="Arial" panose="020B0604020202020204" pitchFamily="34" charset="0"/>
                <a:cs typeface="Arial" panose="020B0604020202020204" pitchFamily="34" charset="0"/>
              </a:rPr>
              <a:t>Pour une même taille d'échantillon, une diminution du critère d'acceptation A rend la courbe plus discriminatoire.</a:t>
            </a:r>
          </a:p>
          <a:p>
            <a:pPr>
              <a:spcBef>
                <a:spcPts val="600"/>
              </a:spcBef>
            </a:pPr>
            <a:r>
              <a:rPr lang="fr-FR" sz="1000" b="0" i="0" dirty="0">
                <a:solidFill>
                  <a:srgbClr val="212529"/>
                </a:solidFill>
                <a:effectLst/>
                <a:latin typeface="Arial" panose="020B0604020202020204" pitchFamily="34" charset="0"/>
                <a:cs typeface="Arial" panose="020B0604020202020204" pitchFamily="34" charset="0"/>
              </a:rPr>
              <a:t>La courbe d'efficacité devient alors moins aplatie indiquant un contrôle plus sévère.</a:t>
            </a:r>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12</a:t>
            </a:fld>
            <a:endParaRPr lang="fr-FR" dirty="0"/>
          </a:p>
        </p:txBody>
      </p:sp>
    </p:spTree>
    <p:extLst>
      <p:ext uri="{BB962C8B-B14F-4D97-AF65-F5344CB8AC3E}">
        <p14:creationId xmlns:p14="http://schemas.microsoft.com/office/powerpoint/2010/main" val="1436032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50565" y="4778375"/>
            <a:ext cx="4896544" cy="4578225"/>
          </a:xfrm>
        </p:spPr>
        <p:txBody>
          <a:bodyPr/>
          <a:lstStyle/>
          <a:p>
            <a:pPr>
              <a:spcBef>
                <a:spcPts val="600"/>
              </a:spcBef>
            </a:pPr>
            <a:r>
              <a:rPr lang="fr-FR" sz="1000" b="1" dirty="0">
                <a:latin typeface="Arial" panose="020B0604020202020204" pitchFamily="34" charset="0"/>
                <a:cs typeface="Arial" panose="020B0604020202020204" pitchFamily="34" charset="0"/>
              </a:rPr>
              <a:t>Le niveau de contrôle</a:t>
            </a:r>
          </a:p>
          <a:p>
            <a:pPr>
              <a:spcBef>
                <a:spcPts val="600"/>
              </a:spcBef>
            </a:pPr>
            <a:r>
              <a:rPr lang="fr-FR" sz="1000" dirty="0">
                <a:latin typeface="Arial" panose="020B0604020202020204" pitchFamily="34" charset="0"/>
                <a:cs typeface="Arial" panose="020B0604020202020204" pitchFamily="34" charset="0"/>
              </a:rPr>
              <a:t>Le niveau de contrôle peut être déterminé à l’aide de la norme ISO 2859 qui fait référence aux “Niveaux d’inspections Spéciaux” (S) et aux “Niveaux d’inspections généraux“(G). Comme on peut le constater dans le tableau ci-dessus, chaque niveau d’inspection correspond à une lettre code (de A à R). </a:t>
            </a:r>
          </a:p>
          <a:p>
            <a:pPr>
              <a:spcBef>
                <a:spcPts val="600"/>
              </a:spcBef>
            </a:pPr>
            <a:r>
              <a:rPr lang="fr-FR" sz="1000" dirty="0">
                <a:solidFill>
                  <a:srgbClr val="202020"/>
                </a:solidFill>
                <a:latin typeface="Arial" panose="020B0604020202020204" pitchFamily="34" charset="0"/>
                <a:cs typeface="Arial" panose="020B0604020202020204" pitchFamily="34" charset="0"/>
              </a:rPr>
              <a:t>On utilise les niveaux de contrôle d’usage général si les points de contrôle nécessitent des tests effectués sur tous les échantillons. Il y a 3 niveaux allant du plus petit (I) au plus grand (III). On choisit le niveau de contrôle en fonction du budget et du risque que l’on peut accepter. </a:t>
            </a:r>
          </a:p>
          <a:p>
            <a:pPr>
              <a:spcBef>
                <a:spcPts val="600"/>
              </a:spcBef>
            </a:pPr>
            <a:r>
              <a:rPr lang="fr-FR" sz="1000" b="1" dirty="0">
                <a:solidFill>
                  <a:srgbClr val="333333"/>
                </a:solidFill>
                <a:latin typeface="Arial" panose="020B0604020202020204" pitchFamily="34" charset="0"/>
                <a:cs typeface="Arial" panose="020B0604020202020204" pitchFamily="34" charset="0"/>
              </a:rPr>
              <a:t>Niveaux de contrôle spéciaux</a:t>
            </a:r>
          </a:p>
          <a:p>
            <a:pPr algn="just">
              <a:spcBef>
                <a:spcPts val="600"/>
              </a:spcBef>
            </a:pPr>
            <a:r>
              <a:rPr lang="fr-FR" sz="1000" dirty="0">
                <a:solidFill>
                  <a:srgbClr val="202020"/>
                </a:solidFill>
                <a:latin typeface="Arial" panose="020B0604020202020204" pitchFamily="34" charset="0"/>
                <a:cs typeface="Arial" panose="020B0604020202020204" pitchFamily="34" charset="0"/>
              </a:rPr>
              <a:t>Comme le nom l’indique, ces niveaux sont utilisés pour des tests spéciaux ou des procédures d’inspection qui ne doivent pas nécessairement être effectués sur la totalité des échantillons. Ainsi, les niveaux d’inspection spéciaux conduisent à des tailles d’échantillonnage plus réduites.</a:t>
            </a:r>
          </a:p>
          <a:p>
            <a:pPr>
              <a:spcBef>
                <a:spcPts val="600"/>
              </a:spcBef>
            </a:pPr>
            <a:r>
              <a:rPr lang="fr-FR" sz="1000" b="1" dirty="0">
                <a:latin typeface="Arial" panose="020B0604020202020204" pitchFamily="34" charset="0"/>
                <a:cs typeface="Arial" panose="020B0604020202020204" pitchFamily="34" charset="0"/>
              </a:rPr>
              <a:t>La taille de l’échantillon</a:t>
            </a:r>
          </a:p>
          <a:p>
            <a:pPr>
              <a:spcBef>
                <a:spcPts val="600"/>
              </a:spcBef>
            </a:pPr>
            <a:r>
              <a:rPr lang="fr-FR" sz="1000" dirty="0">
                <a:latin typeface="Arial" panose="020B0604020202020204" pitchFamily="34" charset="0"/>
                <a:cs typeface="Arial" panose="020B0604020202020204" pitchFamily="34" charset="0"/>
              </a:rPr>
              <a:t>La taille de l’échantillon à prélever est fonction de la taille du lot à contrôler et du niveau de contrôle désiré (le niveau II étant le plus courant lorsque l’on contrôle un nouveau lot.</a:t>
            </a:r>
          </a:p>
          <a:p>
            <a:pPr>
              <a:spcBef>
                <a:spcPts val="600"/>
              </a:spcBef>
            </a:pPr>
            <a:r>
              <a:rPr lang="fr-FR" sz="1000" dirty="0">
                <a:latin typeface="Arial" panose="020B0604020202020204" pitchFamily="34" charset="0"/>
                <a:cs typeface="Arial" panose="020B0604020202020204" pitchFamily="34" charset="0"/>
              </a:rPr>
              <a:t>On ressort de cette table une lettre-code (de A à R) qui sert d’entrée au tableau suivant. Par exemple, pour un lot de 2 000 pièces, pour un niveau de contrôle normal, la lettre code sera </a:t>
            </a:r>
            <a:r>
              <a:rPr lang="fr-FR" sz="1000" b="1" dirty="0">
                <a:latin typeface="Arial" panose="020B0604020202020204" pitchFamily="34" charset="0"/>
                <a:cs typeface="Arial" panose="020B0604020202020204" pitchFamily="34" charset="0"/>
              </a:rPr>
              <a:t>K</a:t>
            </a:r>
            <a:r>
              <a:rPr lang="fr-FR" sz="1000" dirty="0">
                <a:latin typeface="Arial" panose="020B0604020202020204" pitchFamily="34" charset="0"/>
                <a:cs typeface="Arial" panose="020B0604020202020204" pitchFamily="34" charset="0"/>
              </a:rPr>
              <a:t>.</a:t>
            </a:r>
          </a:p>
          <a:p>
            <a:pPr>
              <a:spcBef>
                <a:spcPts val="600"/>
              </a:spcBef>
            </a:pPr>
            <a:r>
              <a:rPr lang="fr-FR" sz="1000" dirty="0">
                <a:latin typeface="Arial" panose="020B0604020202020204" pitchFamily="34" charset="0"/>
                <a:cs typeface="Arial" panose="020B0604020202020204" pitchFamily="34" charset="0"/>
              </a:rPr>
              <a:t>On observe que le type de plan sélectionné modifie la lettre de code ; comme on le verra cela influera sur la taille de l’échantillon. Plus le plan est exigeant, plus le nombre de pièces à contrôler sera grand.</a:t>
            </a:r>
          </a:p>
          <a:p>
            <a:pPr>
              <a:spcBef>
                <a:spcPts val="600"/>
              </a:spcBef>
            </a:pPr>
            <a:endParaRPr lang="fr-FR" sz="7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13</a:t>
            </a:fld>
            <a:endParaRPr lang="fr-FR" dirty="0"/>
          </a:p>
        </p:txBody>
      </p:sp>
    </p:spTree>
    <p:extLst>
      <p:ext uri="{BB962C8B-B14F-4D97-AF65-F5344CB8AC3E}">
        <p14:creationId xmlns:p14="http://schemas.microsoft.com/office/powerpoint/2010/main" val="2190500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806549" y="4778375"/>
            <a:ext cx="5112568" cy="4651375"/>
          </a:xfrm>
        </p:spPr>
        <p:txBody>
          <a:bodyPr/>
          <a:lstStyle/>
          <a:p>
            <a:pPr>
              <a:spcBef>
                <a:spcPts val="600"/>
              </a:spcBef>
            </a:pPr>
            <a:r>
              <a:rPr lang="fr-FR" sz="1000" dirty="0">
                <a:latin typeface="Arial" panose="020B0604020202020204" pitchFamily="34" charset="0"/>
                <a:cs typeface="Arial" panose="020B0604020202020204" pitchFamily="34" charset="0"/>
              </a:rPr>
              <a:t>Les tableaux sont issus des normes « </a:t>
            </a:r>
            <a:r>
              <a:rPr lang="fr-FR" sz="1000" dirty="0" err="1">
                <a:latin typeface="Arial" panose="020B0604020202020204" pitchFamily="34" charset="0"/>
                <a:cs typeface="Arial" panose="020B0604020202020204" pitchFamily="34" charset="0"/>
              </a:rPr>
              <a:t>Military</a:t>
            </a:r>
            <a:r>
              <a:rPr lang="fr-FR" sz="1000" dirty="0">
                <a:latin typeface="Arial" panose="020B0604020202020204" pitchFamily="34" charset="0"/>
                <a:cs typeface="Arial" panose="020B0604020202020204" pitchFamily="34" charset="0"/>
              </a:rPr>
              <a:t> standard 105 D » ou ISO 2859.</a:t>
            </a:r>
          </a:p>
          <a:p>
            <a:pPr>
              <a:spcBef>
                <a:spcPts val="600"/>
              </a:spcBef>
            </a:pPr>
            <a:r>
              <a:rPr lang="fr-FR" sz="1000" dirty="0">
                <a:latin typeface="Arial" panose="020B0604020202020204" pitchFamily="34" charset="0"/>
                <a:cs typeface="Arial" panose="020B0604020202020204" pitchFamily="34" charset="0"/>
              </a:rPr>
              <a:t>Le tableau 2 fournit sur la ligne de la lettre code (donc selon la taille du lot) le nombre de pièces à prélever et une suite de NQA en colonnes.</a:t>
            </a:r>
          </a:p>
          <a:p>
            <a:pPr>
              <a:spcBef>
                <a:spcPts val="600"/>
              </a:spcBef>
            </a:pPr>
            <a:r>
              <a:rPr lang="fr-FR" sz="1000" dirty="0">
                <a:latin typeface="Arial" panose="020B0604020202020204" pitchFamily="34" charset="0"/>
                <a:cs typeface="Arial" panose="020B0604020202020204" pitchFamily="34" charset="0"/>
              </a:rPr>
              <a:t>A ce stade, nous avons déterminé la taille du lot, le niveau d’inspection et la lettre code. Si nous regardons maintenant le tableau 2, nous pouvons utiliser la lettre code pour déterminer le nombre d’échantillons à prélever de manière aléatoire sur lesquels seront effectués les tests. </a:t>
            </a:r>
          </a:p>
          <a:p>
            <a:pPr>
              <a:spcBef>
                <a:spcPts val="600"/>
              </a:spcBef>
            </a:pPr>
            <a:r>
              <a:rPr lang="fr-FR" sz="1000" dirty="0">
                <a:latin typeface="Arial" panose="020B0604020202020204" pitchFamily="34" charset="0"/>
                <a:cs typeface="Arial" panose="020B0604020202020204" pitchFamily="34" charset="0"/>
              </a:rPr>
              <a:t>Dans le cas de la lettre </a:t>
            </a:r>
            <a:r>
              <a:rPr lang="fr-FR" sz="1000" b="1" dirty="0">
                <a:latin typeface="Arial" panose="020B0604020202020204" pitchFamily="34" charset="0"/>
                <a:cs typeface="Arial" panose="020B0604020202020204" pitchFamily="34" charset="0"/>
              </a:rPr>
              <a:t>K</a:t>
            </a:r>
            <a:r>
              <a:rPr lang="fr-FR" sz="1000" dirty="0">
                <a:latin typeface="Arial" panose="020B0604020202020204" pitchFamily="34" charset="0"/>
                <a:cs typeface="Arial" panose="020B0604020202020204" pitchFamily="34" charset="0"/>
              </a:rPr>
              <a:t>, le nombre d’échantillons à contrôler est de </a:t>
            </a:r>
            <a:r>
              <a:rPr lang="fr-FR" sz="1000" b="1" dirty="0">
                <a:latin typeface="Arial" panose="020B0604020202020204" pitchFamily="34" charset="0"/>
                <a:cs typeface="Arial" panose="020B0604020202020204" pitchFamily="34" charset="0"/>
              </a:rPr>
              <a:t>125</a:t>
            </a:r>
            <a:r>
              <a:rPr lang="fr-FR" sz="1000" dirty="0">
                <a:latin typeface="Arial" panose="020B0604020202020204" pitchFamily="34" charset="0"/>
                <a:cs typeface="Arial" panose="020B0604020202020204" pitchFamily="34" charset="0"/>
              </a:rPr>
              <a:t>. </a:t>
            </a:r>
          </a:p>
          <a:p>
            <a:pPr>
              <a:spcBef>
                <a:spcPts val="600"/>
              </a:spcBef>
            </a:pPr>
            <a:r>
              <a:rPr lang="fr-FR" sz="1000" dirty="0">
                <a:latin typeface="Arial" panose="020B0604020202020204" pitchFamily="34" charset="0"/>
                <a:cs typeface="Arial" panose="020B0604020202020204" pitchFamily="34" charset="0"/>
              </a:rPr>
              <a:t>Sur la ligne on cherche le NQA minimum que l’on veut obtenir.</a:t>
            </a:r>
          </a:p>
          <a:p>
            <a:pPr>
              <a:spcBef>
                <a:spcPts val="600"/>
              </a:spcBef>
            </a:pPr>
            <a:r>
              <a:rPr lang="fr-FR" sz="1000" dirty="0">
                <a:latin typeface="Arial" panose="020B0604020202020204" pitchFamily="34" charset="0"/>
                <a:cs typeface="Arial" panose="020B0604020202020204" pitchFamily="34" charset="0"/>
              </a:rPr>
              <a:t>Pour un NQA de 1,5 minimum, on se reporte à l’a ligne d’en-tête du tableau où l’on trouve chiffres A = 5 et R = 6. </a:t>
            </a:r>
          </a:p>
          <a:p>
            <a:pPr>
              <a:spcBef>
                <a:spcPts val="600"/>
              </a:spcBef>
            </a:pPr>
            <a:r>
              <a:rPr lang="fr-FR" sz="1000" dirty="0">
                <a:latin typeface="Arial" panose="020B0604020202020204" pitchFamily="34" charset="0"/>
                <a:cs typeface="Arial" panose="020B0604020202020204" pitchFamily="34" charset="0"/>
              </a:rPr>
              <a:t>Cela signifie que le lot sera accepté jusqu’à 5 produits défectueux et sera rejeté à partir de 6 ou plus. </a:t>
            </a:r>
          </a:p>
          <a:p>
            <a:pPr>
              <a:spcBef>
                <a:spcPts val="600"/>
              </a:spcBef>
            </a:pPr>
            <a:endParaRPr lang="fr-FR" sz="1000" dirty="0">
              <a:latin typeface="Arial" panose="020B0604020202020204" pitchFamily="34" charset="0"/>
              <a:cs typeface="Arial" panose="020B0604020202020204" pitchFamily="34" charset="0"/>
            </a:endParaRPr>
          </a:p>
          <a:p>
            <a:pPr>
              <a:spcBef>
                <a:spcPts val="600"/>
              </a:spcBef>
            </a:pPr>
            <a:r>
              <a:rPr lang="fr-FR" sz="1000" b="0" i="0" dirty="0">
                <a:solidFill>
                  <a:srgbClr val="202020"/>
                </a:solidFill>
                <a:effectLst/>
                <a:latin typeface="Arial" panose="020B0604020202020204" pitchFamily="34" charset="0"/>
                <a:cs typeface="Arial" panose="020B0604020202020204" pitchFamily="34" charset="0"/>
              </a:rPr>
              <a:t>Voici comment la plupart des inspecteurs attribuent des niveaux d’inspection </a:t>
            </a:r>
            <a:r>
              <a:rPr lang="fr-FR" sz="1000" dirty="0">
                <a:solidFill>
                  <a:srgbClr val="202020"/>
                </a:solidFill>
                <a:latin typeface="Arial" panose="020B0604020202020204" pitchFamily="34" charset="0"/>
                <a:cs typeface="Arial" panose="020B0604020202020204" pitchFamily="34" charset="0"/>
              </a:rPr>
              <a:t>s</a:t>
            </a:r>
            <a:r>
              <a:rPr lang="fr-FR" sz="1000" b="0" i="0" dirty="0">
                <a:solidFill>
                  <a:srgbClr val="202020"/>
                </a:solidFill>
                <a:effectLst/>
                <a:latin typeface="Arial" panose="020B0604020202020204" pitchFamily="34" charset="0"/>
                <a:cs typeface="Arial" panose="020B0604020202020204" pitchFamily="34" charset="0"/>
              </a:rPr>
              <a:t>elon les catégories de défauts :</a:t>
            </a:r>
          </a:p>
          <a:p>
            <a:pPr fontAlgn="base">
              <a:buFont typeface="Arial" panose="020B0604020202020204" pitchFamily="34" charset="0"/>
              <a:buChar char="•"/>
            </a:pPr>
            <a:r>
              <a:rPr lang="fr-FR" sz="1000" b="0" i="0" dirty="0">
                <a:solidFill>
                  <a:srgbClr val="202020"/>
                </a:solidFill>
                <a:effectLst/>
                <a:latin typeface="Arial" panose="020B0604020202020204" pitchFamily="34" charset="0"/>
                <a:cs typeface="Arial" panose="020B0604020202020204" pitchFamily="34" charset="0"/>
              </a:rPr>
              <a:t>Mineurs -&gt; NQA : 4</a:t>
            </a:r>
          </a:p>
          <a:p>
            <a:pPr fontAlgn="base">
              <a:buFont typeface="Arial" panose="020B0604020202020204" pitchFamily="34" charset="0"/>
              <a:buChar char="•"/>
            </a:pPr>
            <a:r>
              <a:rPr lang="fr-FR" sz="1000" b="0" i="0" dirty="0">
                <a:solidFill>
                  <a:srgbClr val="202020"/>
                </a:solidFill>
                <a:effectLst/>
                <a:latin typeface="Arial" panose="020B0604020202020204" pitchFamily="34" charset="0"/>
                <a:cs typeface="Arial" panose="020B0604020202020204" pitchFamily="34" charset="0"/>
              </a:rPr>
              <a:t>Majeurs -&gt; NQA : 2.5</a:t>
            </a:r>
          </a:p>
          <a:p>
            <a:pPr fontAlgn="base">
              <a:buFont typeface="Arial" panose="020B0604020202020204" pitchFamily="34" charset="0"/>
              <a:buChar char="•"/>
            </a:pPr>
            <a:r>
              <a:rPr lang="fr-FR" sz="1000" b="0" i="0" dirty="0">
                <a:solidFill>
                  <a:srgbClr val="202020"/>
                </a:solidFill>
                <a:effectLst/>
                <a:latin typeface="Arial" panose="020B0604020202020204" pitchFamily="34" charset="0"/>
                <a:cs typeface="Arial" panose="020B0604020202020204" pitchFamily="34" charset="0"/>
              </a:rPr>
              <a:t>Critiques -&gt; NQA : 0</a:t>
            </a:r>
          </a:p>
          <a:p>
            <a:pPr fontAlgn="base">
              <a:spcBef>
                <a:spcPts val="600"/>
              </a:spcBef>
            </a:pPr>
            <a:r>
              <a:rPr lang="fr-FR" sz="1000" dirty="0">
                <a:solidFill>
                  <a:srgbClr val="202020"/>
                </a:solidFill>
                <a:latin typeface="Arial" panose="020B0604020202020204" pitchFamily="34" charset="0"/>
                <a:cs typeface="Arial" panose="020B0604020202020204" pitchFamily="34" charset="0"/>
              </a:rPr>
              <a:t>Tout cela est consigné dans le cahier des charges fonctionnel communiqué au fournisseur.</a:t>
            </a:r>
            <a:endParaRPr lang="fr-FR" sz="1000" b="0" i="0" dirty="0">
              <a:solidFill>
                <a:srgbClr val="202020"/>
              </a:solidFill>
              <a:effectLst/>
              <a:latin typeface="Arial" panose="020B0604020202020204" pitchFamily="34" charset="0"/>
              <a:cs typeface="Arial" panose="020B0604020202020204" pitchFamily="34" charset="0"/>
            </a:endParaRPr>
          </a:p>
          <a:p>
            <a:pPr>
              <a:spcBef>
                <a:spcPts val="600"/>
              </a:spcBef>
            </a:pPr>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14</a:t>
            </a:fld>
            <a:endParaRPr lang="fr-FR" dirty="0"/>
          </a:p>
        </p:txBody>
      </p:sp>
    </p:spTree>
    <p:extLst>
      <p:ext uri="{BB962C8B-B14F-4D97-AF65-F5344CB8AC3E}">
        <p14:creationId xmlns:p14="http://schemas.microsoft.com/office/powerpoint/2010/main" val="26360133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b="1" dirty="0">
                <a:latin typeface="Arial" panose="020B0604020202020204" pitchFamily="34" charset="0"/>
                <a:cs typeface="Arial" panose="020B0604020202020204" pitchFamily="34" charset="0"/>
              </a:rPr>
              <a:t>Exemple :</a:t>
            </a:r>
          </a:p>
          <a:p>
            <a:pPr>
              <a:spcBef>
                <a:spcPts val="300"/>
              </a:spcBef>
            </a:pPr>
            <a:r>
              <a:rPr lang="fr-FR" sz="1000" dirty="0">
                <a:latin typeface="Arial" panose="020B0604020202020204" pitchFamily="34" charset="0"/>
                <a:cs typeface="Arial" panose="020B0604020202020204" pitchFamily="34" charset="0"/>
              </a:rPr>
              <a:t>On réceptionne un lot de </a:t>
            </a:r>
            <a:r>
              <a:rPr lang="fr-FR" sz="1000" b="1" dirty="0">
                <a:latin typeface="Arial" panose="020B0604020202020204" pitchFamily="34" charset="0"/>
                <a:cs typeface="Arial" panose="020B0604020202020204" pitchFamily="34" charset="0"/>
              </a:rPr>
              <a:t>450</a:t>
            </a:r>
            <a:r>
              <a:rPr lang="fr-FR" sz="1000" dirty="0">
                <a:latin typeface="Arial" panose="020B0604020202020204" pitchFamily="34" charset="0"/>
                <a:cs typeface="Arial" panose="020B0604020202020204" pitchFamily="34" charset="0"/>
              </a:rPr>
              <a:t> articles.</a:t>
            </a:r>
          </a:p>
          <a:p>
            <a:pPr>
              <a:spcBef>
                <a:spcPts val="300"/>
              </a:spcBef>
            </a:pPr>
            <a:r>
              <a:rPr lang="fr-FR" sz="1000" dirty="0">
                <a:latin typeface="Arial" panose="020B0604020202020204" pitchFamily="34" charset="0"/>
                <a:cs typeface="Arial" panose="020B0604020202020204" pitchFamily="34" charset="0"/>
              </a:rPr>
              <a:t>On choisit un niveau de contrôle </a:t>
            </a:r>
            <a:r>
              <a:rPr lang="fr-FR" sz="1000" b="1" dirty="0">
                <a:latin typeface="Arial" panose="020B0604020202020204" pitchFamily="34" charset="0"/>
                <a:cs typeface="Arial" panose="020B0604020202020204" pitchFamily="34" charset="0"/>
              </a:rPr>
              <a:t>Normal</a:t>
            </a:r>
            <a:r>
              <a:rPr lang="fr-FR" sz="1000" dirty="0">
                <a:latin typeface="Arial" panose="020B0604020202020204" pitchFamily="34" charset="0"/>
                <a:cs typeface="Arial" panose="020B0604020202020204" pitchFamily="34" charset="0"/>
              </a:rPr>
              <a:t> et un NQA de </a:t>
            </a:r>
            <a:r>
              <a:rPr lang="fr-FR" sz="1000" b="1" dirty="0">
                <a:latin typeface="Arial" panose="020B0604020202020204" pitchFamily="34" charset="0"/>
                <a:cs typeface="Arial" panose="020B0604020202020204" pitchFamily="34" charset="0"/>
              </a:rPr>
              <a:t>1,5%</a:t>
            </a:r>
            <a:r>
              <a:rPr lang="fr-FR" sz="1000" dirty="0">
                <a:latin typeface="Arial" panose="020B0604020202020204" pitchFamily="34" charset="0"/>
                <a:cs typeface="Arial" panose="020B0604020202020204" pitchFamily="34" charset="0"/>
              </a:rPr>
              <a:t>.</a:t>
            </a:r>
          </a:p>
          <a:p>
            <a:pPr>
              <a:spcBef>
                <a:spcPts val="300"/>
              </a:spcBef>
            </a:pPr>
            <a:r>
              <a:rPr lang="fr-FR" sz="1000" dirty="0">
                <a:latin typeface="Arial" panose="020B0604020202020204" pitchFamily="34" charset="0"/>
                <a:cs typeface="Arial" panose="020B0604020202020204" pitchFamily="34" charset="0"/>
              </a:rPr>
              <a:t>Selon le tableau 1, la lettre code est </a:t>
            </a:r>
            <a:r>
              <a:rPr lang="fr-FR" sz="1000" b="1" dirty="0">
                <a:latin typeface="Arial" panose="020B0604020202020204" pitchFamily="34" charset="0"/>
                <a:cs typeface="Arial" panose="020B0604020202020204" pitchFamily="34" charset="0"/>
              </a:rPr>
              <a:t>H</a:t>
            </a:r>
            <a:r>
              <a:rPr lang="fr-FR" sz="1000" dirty="0">
                <a:latin typeface="Arial" panose="020B0604020202020204" pitchFamily="34" charset="0"/>
                <a:cs typeface="Arial" panose="020B0604020202020204" pitchFamily="34" charset="0"/>
              </a:rPr>
              <a:t>.</a:t>
            </a:r>
          </a:p>
          <a:p>
            <a:pPr>
              <a:spcBef>
                <a:spcPts val="300"/>
              </a:spcBef>
            </a:pPr>
            <a:r>
              <a:rPr lang="fr-FR" sz="1000" dirty="0">
                <a:latin typeface="Arial" panose="020B0604020202020204" pitchFamily="34" charset="0"/>
                <a:cs typeface="Arial" panose="020B0604020202020204" pitchFamily="34" charset="0"/>
              </a:rPr>
              <a:t>Selon le tableau 2, dans la ligne correspondante, on observe que la taille de l’échantillon est de </a:t>
            </a:r>
            <a:r>
              <a:rPr lang="fr-FR" sz="1000" b="1" dirty="0">
                <a:latin typeface="Arial" panose="020B0604020202020204" pitchFamily="34" charset="0"/>
                <a:cs typeface="Arial" panose="020B0604020202020204" pitchFamily="34" charset="0"/>
              </a:rPr>
              <a:t>50</a:t>
            </a:r>
            <a:r>
              <a:rPr lang="fr-FR" sz="1000" dirty="0">
                <a:latin typeface="Arial" panose="020B0604020202020204" pitchFamily="34" charset="0"/>
                <a:cs typeface="Arial" panose="020B0604020202020204" pitchFamily="34" charset="0"/>
              </a:rPr>
              <a:t>.</a:t>
            </a:r>
          </a:p>
          <a:p>
            <a:pPr>
              <a:spcBef>
                <a:spcPts val="300"/>
              </a:spcBef>
            </a:pPr>
            <a:r>
              <a:rPr lang="fr-FR" sz="1000" dirty="0">
                <a:latin typeface="Arial" panose="020B0604020202020204" pitchFamily="34" charset="0"/>
                <a:cs typeface="Arial" panose="020B0604020202020204" pitchFamily="34" charset="0"/>
              </a:rPr>
              <a:t>Sur cette même ligne, on recherche la colonne où le nombre est supérieur ou égal au NQA imposé (1,5).</a:t>
            </a:r>
          </a:p>
          <a:p>
            <a:pPr>
              <a:spcBef>
                <a:spcPts val="300"/>
              </a:spcBef>
            </a:pPr>
            <a:r>
              <a:rPr lang="fr-FR" sz="1000" dirty="0">
                <a:latin typeface="Arial" panose="020B0604020202020204" pitchFamily="34" charset="0"/>
                <a:cs typeface="Arial" panose="020B0604020202020204" pitchFamily="34" charset="0"/>
              </a:rPr>
              <a:t>Dans l’en-tête de cette colonne, on trouve </a:t>
            </a:r>
            <a:r>
              <a:rPr lang="fr-FR" sz="1000" b="1" dirty="0">
                <a:latin typeface="Arial" panose="020B0604020202020204" pitchFamily="34" charset="0"/>
                <a:cs typeface="Arial" panose="020B0604020202020204" pitchFamily="34" charset="0"/>
              </a:rPr>
              <a:t>A=2</a:t>
            </a:r>
            <a:r>
              <a:rPr lang="fr-FR" sz="1000" dirty="0">
                <a:latin typeface="Arial" panose="020B0604020202020204" pitchFamily="34" charset="0"/>
                <a:cs typeface="Arial" panose="020B0604020202020204" pitchFamily="34" charset="0"/>
              </a:rPr>
              <a:t> et </a:t>
            </a:r>
            <a:r>
              <a:rPr lang="fr-FR" sz="1000" b="1" dirty="0">
                <a:latin typeface="Arial" panose="020B0604020202020204" pitchFamily="34" charset="0"/>
                <a:cs typeface="Arial" panose="020B0604020202020204" pitchFamily="34" charset="0"/>
              </a:rPr>
              <a:t>R=3</a:t>
            </a:r>
            <a:r>
              <a:rPr lang="fr-FR" sz="1000" dirty="0">
                <a:latin typeface="Arial" panose="020B0604020202020204" pitchFamily="34" charset="0"/>
                <a:cs typeface="Arial" panose="020B0604020202020204" pitchFamily="34" charset="0"/>
              </a:rPr>
              <a:t>.</a:t>
            </a:r>
          </a:p>
          <a:p>
            <a:pPr>
              <a:spcBef>
                <a:spcPts val="300"/>
              </a:spcBef>
            </a:pPr>
            <a:r>
              <a:rPr lang="fr-FR" sz="1000" dirty="0">
                <a:latin typeface="Arial" panose="020B0604020202020204" pitchFamily="34" charset="0"/>
                <a:cs typeface="Arial" panose="020B0604020202020204" pitchFamily="34" charset="0"/>
              </a:rPr>
              <a:t>On procède au contrôle des 50 pièces et on compte le nombre de pièces non conformes (k).</a:t>
            </a:r>
          </a:p>
          <a:p>
            <a:pPr>
              <a:spcBef>
                <a:spcPts val="300"/>
              </a:spcBef>
            </a:pPr>
            <a:r>
              <a:rPr lang="fr-FR" sz="1000" dirty="0">
                <a:latin typeface="Arial" panose="020B0604020202020204" pitchFamily="34" charset="0"/>
                <a:cs typeface="Arial" panose="020B0604020202020204" pitchFamily="34" charset="0"/>
              </a:rPr>
              <a:t>Si k est inférieur ou égal à 2, le lot est accepté.</a:t>
            </a:r>
          </a:p>
          <a:p>
            <a:pPr>
              <a:spcBef>
                <a:spcPts val="300"/>
              </a:spcBef>
            </a:pPr>
            <a:r>
              <a:rPr lang="fr-FR" sz="1000" dirty="0">
                <a:latin typeface="Arial" panose="020B0604020202020204" pitchFamily="34" charset="0"/>
                <a:cs typeface="Arial" panose="020B0604020202020204" pitchFamily="34" charset="0"/>
              </a:rPr>
              <a:t>Si k est supérieur ou égal à 3, le lot est refusé.</a:t>
            </a:r>
          </a:p>
          <a:p>
            <a:pPr>
              <a:spcBef>
                <a:spcPts val="300"/>
              </a:spcBef>
            </a:pPr>
            <a:endParaRPr lang="fr-FR" sz="1000" dirty="0">
              <a:latin typeface="Arial" panose="020B0604020202020204" pitchFamily="34" charset="0"/>
              <a:cs typeface="Arial" panose="020B0604020202020204" pitchFamily="34" charset="0"/>
            </a:endParaRPr>
          </a:p>
          <a:p>
            <a:pPr>
              <a:spcBef>
                <a:spcPts val="300"/>
              </a:spcBef>
            </a:pPr>
            <a:r>
              <a:rPr lang="fr-FR" sz="1000" dirty="0">
                <a:latin typeface="Arial" panose="020B0604020202020204" pitchFamily="34" charset="0"/>
                <a:cs typeface="Arial" panose="020B0604020202020204" pitchFamily="34" charset="0"/>
              </a:rPr>
              <a:t>Si l’on a un besoin urgent des pièces, on peut procéder à un contrôle à 100 % pour ne retenir que les pièces bonnes. Ce contrôle peut être facturé au fournisseur ou on peut demander au fournisseur de l’effectuer.</a:t>
            </a:r>
          </a:p>
          <a:p>
            <a:pPr>
              <a:spcBef>
                <a:spcPts val="300"/>
              </a:spcBef>
            </a:pPr>
            <a:r>
              <a:rPr lang="fr-FR" sz="1000" dirty="0">
                <a:latin typeface="Arial" panose="020B0604020202020204" pitchFamily="34" charset="0"/>
                <a:cs typeface="Arial" panose="020B0604020202020204" pitchFamily="34" charset="0"/>
              </a:rPr>
              <a:t>Sinon, le lot retourné au fournisseur.</a:t>
            </a: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15</a:t>
            </a:fld>
            <a:endParaRPr lang="fr-FR" dirty="0"/>
          </a:p>
        </p:txBody>
      </p:sp>
    </p:spTree>
    <p:extLst>
      <p:ext uri="{BB962C8B-B14F-4D97-AF65-F5344CB8AC3E}">
        <p14:creationId xmlns:p14="http://schemas.microsoft.com/office/powerpoint/2010/main" val="2043669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446509" y="4778375"/>
            <a:ext cx="5760639" cy="5149850"/>
          </a:xfrm>
        </p:spPr>
        <p:txBody>
          <a:bodyPr/>
          <a:lstStyle/>
          <a:p>
            <a:pPr>
              <a:spcBef>
                <a:spcPts val="600"/>
              </a:spcBef>
            </a:pPr>
            <a:r>
              <a:rPr lang="fr-FR" sz="1100" b="1" dirty="0">
                <a:latin typeface="Arial" panose="020B0604020202020204" pitchFamily="34" charset="0"/>
                <a:cs typeface="Arial" panose="020B0604020202020204" pitchFamily="34" charset="0"/>
              </a:rPr>
              <a:t>Choix du type d’échantillonnage </a:t>
            </a:r>
          </a:p>
          <a:p>
            <a:pPr>
              <a:spcBef>
                <a:spcPts val="300"/>
              </a:spcBef>
            </a:pPr>
            <a:r>
              <a:rPr lang="fr-FR" sz="1000" dirty="0">
                <a:latin typeface="Arial" panose="020B0604020202020204" pitchFamily="34" charset="0"/>
                <a:cs typeface="Arial" panose="020B0604020202020204" pitchFamily="34" charset="0"/>
              </a:rPr>
              <a:t>On se fondant sur une stratégie bien établie et en tenant compte de l’historique des plans antérieurs, ainsi que les spécifications de chaque produit à contrôler notamment leurs précisions et ses fonctionnalités, les plusieurs plans d’échantillonnage peuvent mis en œuvre :</a:t>
            </a:r>
          </a:p>
          <a:p>
            <a:pPr>
              <a:spcBef>
                <a:spcPts val="300"/>
              </a:spcBef>
            </a:pPr>
            <a:r>
              <a:rPr lang="fr-FR" sz="1000" b="1" dirty="0">
                <a:latin typeface="Arial" panose="020B0604020202020204" pitchFamily="34" charset="0"/>
                <a:cs typeface="Arial" panose="020B0604020202020204" pitchFamily="34" charset="0"/>
              </a:rPr>
              <a:t>Échantillonnage simple </a:t>
            </a:r>
          </a:p>
          <a:p>
            <a:pPr>
              <a:spcBef>
                <a:spcPts val="300"/>
              </a:spcBef>
            </a:pPr>
            <a:r>
              <a:rPr lang="fr-FR" sz="1000" dirty="0">
                <a:latin typeface="Arial" panose="020B0604020202020204" pitchFamily="34" charset="0"/>
                <a:cs typeface="Arial" panose="020B0604020202020204" pitchFamily="34" charset="0"/>
              </a:rPr>
              <a:t>On prélève un seul échantillon que l’on teste et on prend la décision d’acceptation ou de refus à partir d’un seul résultat.</a:t>
            </a:r>
          </a:p>
          <a:p>
            <a:pPr>
              <a:spcBef>
                <a:spcPts val="300"/>
              </a:spcBef>
            </a:pPr>
            <a:r>
              <a:rPr lang="fr-FR" sz="1000" dirty="0">
                <a:latin typeface="Arial" panose="020B0604020202020204" pitchFamily="34" charset="0"/>
                <a:cs typeface="Arial" panose="020B0604020202020204" pitchFamily="34" charset="0"/>
              </a:rPr>
              <a:t>Il est adapté à des lots de petite taille.</a:t>
            </a:r>
            <a:endParaRPr lang="fr-FR" sz="1000" b="1" dirty="0">
              <a:latin typeface="Arial" panose="020B0604020202020204" pitchFamily="34" charset="0"/>
              <a:cs typeface="Arial" panose="020B0604020202020204" pitchFamily="34" charset="0"/>
            </a:endParaRPr>
          </a:p>
          <a:p>
            <a:pPr>
              <a:spcBef>
                <a:spcPts val="300"/>
              </a:spcBef>
            </a:pPr>
            <a:r>
              <a:rPr lang="fr-FR" sz="1000" b="1" dirty="0">
                <a:latin typeface="Arial" panose="020B0604020202020204" pitchFamily="34" charset="0"/>
                <a:cs typeface="Arial" panose="020B0604020202020204" pitchFamily="34" charset="0"/>
              </a:rPr>
              <a:t>Échantillonnage double </a:t>
            </a:r>
          </a:p>
          <a:p>
            <a:pPr algn="just">
              <a:spcBef>
                <a:spcPts val="300"/>
              </a:spcBef>
            </a:pPr>
            <a:r>
              <a:rPr lang="fr-FR" sz="1000" dirty="0">
                <a:effectLst/>
                <a:latin typeface="Arial" panose="020B0604020202020204" pitchFamily="34" charset="0"/>
                <a:ea typeface="Times New Roman" panose="02020603050405020304" pitchFamily="18" charset="0"/>
                <a:cs typeface="Times New Roman" panose="02020603050405020304" pitchFamily="18" charset="0"/>
              </a:rPr>
              <a:t>Après contrôle d'un premier échantillon, trois décisions peuvent être prises suivant le nombre d'individus non conformes trouvé :</a:t>
            </a:r>
          </a:p>
          <a:p>
            <a:pPr marL="342900" lvl="0" indent="-342900" algn="just">
              <a:buFont typeface="Symbol" panose="05050102010706020507" pitchFamily="18" charset="2"/>
              <a:buChar char="-"/>
              <a:tabLst>
                <a:tab pos="228600" algn="l"/>
              </a:tabLst>
            </a:pPr>
            <a:r>
              <a:rPr lang="fr-FR" sz="1000" dirty="0">
                <a:effectLst/>
                <a:latin typeface="Arial" panose="020B0604020202020204" pitchFamily="34" charset="0"/>
                <a:ea typeface="Times New Roman" panose="02020603050405020304" pitchFamily="18" charset="0"/>
                <a:cs typeface="Times New Roman" panose="02020603050405020304" pitchFamily="18" charset="0"/>
              </a:rPr>
              <a:t>ce nombre est suffisamment petit pour que l'on puisse accepter ce lot</a:t>
            </a:r>
          </a:p>
          <a:p>
            <a:pPr marL="342900" lvl="0" indent="-342900" algn="just">
              <a:buFont typeface="Symbol" panose="05050102010706020507" pitchFamily="18" charset="2"/>
              <a:buChar char="-"/>
              <a:tabLst>
                <a:tab pos="228600" algn="l"/>
              </a:tabLst>
            </a:pPr>
            <a:r>
              <a:rPr lang="fr-FR" sz="1000" dirty="0">
                <a:effectLst/>
                <a:latin typeface="Arial" panose="020B0604020202020204" pitchFamily="34" charset="0"/>
                <a:ea typeface="Times New Roman" panose="02020603050405020304" pitchFamily="18" charset="0"/>
                <a:cs typeface="Times New Roman" panose="02020603050405020304" pitchFamily="18" charset="0"/>
              </a:rPr>
              <a:t>il est suffisamment élevé pour que l'on puisse rejeter le lot</a:t>
            </a:r>
          </a:p>
          <a:p>
            <a:pPr marL="342900" lvl="0" indent="-342900" algn="just">
              <a:buFont typeface="Symbol" panose="05050102010706020507" pitchFamily="18" charset="2"/>
              <a:buChar char="-"/>
              <a:tabLst>
                <a:tab pos="228600" algn="l"/>
              </a:tabLst>
            </a:pPr>
            <a:r>
              <a:rPr lang="fr-FR" sz="1000" dirty="0">
                <a:effectLst/>
                <a:latin typeface="Arial" panose="020B0604020202020204" pitchFamily="34" charset="0"/>
                <a:ea typeface="Times New Roman" panose="02020603050405020304" pitchFamily="18" charset="0"/>
                <a:cs typeface="Times New Roman" panose="02020603050405020304" pitchFamily="18" charset="0"/>
              </a:rPr>
              <a:t>il ne permet pas de prendre la décision d'accepter ou de rejeter le lot : </a:t>
            </a:r>
            <a:r>
              <a:rPr lang="fr-FR" sz="1000" b="1" dirty="0">
                <a:effectLst/>
                <a:latin typeface="Arial" panose="020B0604020202020204" pitchFamily="34" charset="0"/>
                <a:ea typeface="Times New Roman" panose="02020603050405020304" pitchFamily="18" charset="0"/>
                <a:cs typeface="Times New Roman" panose="02020603050405020304" pitchFamily="18" charset="0"/>
              </a:rPr>
              <a:t>on prélève alors un deuxième échantillon,</a:t>
            </a:r>
            <a:r>
              <a:rPr lang="fr-FR" sz="1000" dirty="0">
                <a:effectLst/>
                <a:latin typeface="Arial" panose="020B0604020202020204" pitchFamily="34" charset="0"/>
                <a:ea typeface="Times New Roman" panose="02020603050405020304" pitchFamily="18" charset="0"/>
                <a:cs typeface="Times New Roman" panose="02020603050405020304" pitchFamily="18" charset="0"/>
              </a:rPr>
              <a:t> à la suite duquel la décision est prise.</a:t>
            </a:r>
          </a:p>
          <a:p>
            <a:pPr>
              <a:spcBef>
                <a:spcPts val="300"/>
              </a:spcBef>
            </a:pPr>
            <a:r>
              <a:rPr lang="fr-FR" sz="1000" dirty="0">
                <a:effectLst/>
                <a:latin typeface="Arial" panose="020B0604020202020204" pitchFamily="34" charset="0"/>
                <a:ea typeface="Times New Roman" panose="02020603050405020304" pitchFamily="18" charset="0"/>
                <a:cs typeface="Times New Roman" panose="02020603050405020304" pitchFamily="18" charset="0"/>
              </a:rPr>
              <a:t>Pour une même efficacité, l'échantillonnage double est en moyenne plus économique en nombre de pièces contrôlées que l'échantillonnage simple.</a:t>
            </a:r>
          </a:p>
          <a:p>
            <a:pPr>
              <a:spcBef>
                <a:spcPts val="300"/>
              </a:spcBef>
            </a:pPr>
            <a:r>
              <a:rPr lang="fr-FR" sz="1000" dirty="0">
                <a:latin typeface="Arial" panose="020B0604020202020204" pitchFamily="34" charset="0"/>
                <a:cs typeface="Arial" panose="020B0604020202020204" pitchFamily="34" charset="0"/>
              </a:rPr>
              <a:t>Il est adapté à des lots de taille moyenne. Il est plus fiable que l’échantillonnage simple.</a:t>
            </a:r>
          </a:p>
          <a:p>
            <a:pPr>
              <a:spcBef>
                <a:spcPts val="300"/>
              </a:spcBef>
            </a:pPr>
            <a:r>
              <a:rPr lang="fr-FR" sz="1000" b="1" dirty="0">
                <a:latin typeface="Arial" panose="020B0604020202020204" pitchFamily="34" charset="0"/>
                <a:cs typeface="Arial" panose="020B0604020202020204" pitchFamily="34" charset="0"/>
              </a:rPr>
              <a:t>Échantillonnage multiple </a:t>
            </a:r>
          </a:p>
          <a:p>
            <a:pPr>
              <a:spcBef>
                <a:spcPts val="300"/>
              </a:spcBef>
            </a:pPr>
            <a:r>
              <a:rPr lang="fr-FR" sz="1000" dirty="0"/>
              <a:t>Même principe que</a:t>
            </a:r>
            <a:r>
              <a:rPr lang="fr-FR" sz="1000" baseline="0" dirty="0"/>
              <a:t> le plan double, mais avec n échantillons. </a:t>
            </a:r>
            <a:r>
              <a:rPr lang="fr-FR" sz="1000" dirty="0">
                <a:solidFill>
                  <a:srgbClr val="000000"/>
                </a:solidFill>
                <a:latin typeface="Arial" panose="020B0604020202020204" pitchFamily="34" charset="0"/>
                <a:cs typeface="Arial" panose="020B0604020202020204" pitchFamily="34" charset="0"/>
              </a:rPr>
              <a:t>Pour les plans doubles (ou multiples), l'idée est que si le lot est plutôt franchement bon ou franchement mauvais et on peut le détecter avec un échantillon plus faible (le premier). Sinon, on en compte plus et donc ... plus cher</a:t>
            </a:r>
            <a:endParaRPr lang="fr-FR" sz="1000" baseline="0" dirty="0"/>
          </a:p>
          <a:p>
            <a:pPr>
              <a:spcBef>
                <a:spcPts val="300"/>
              </a:spcBef>
            </a:pPr>
            <a:r>
              <a:rPr lang="fr-FR" sz="1000" baseline="0" dirty="0"/>
              <a:t>Mais il est délicat à mettre en œuvre car des erreurs du contrôleur peuvent plus facilement arriver dans le comptage, mais surtout dans le suivi des échantillons.</a:t>
            </a:r>
          </a:p>
          <a:p>
            <a:pPr>
              <a:spcBef>
                <a:spcPts val="300"/>
              </a:spcBef>
            </a:pPr>
            <a:r>
              <a:rPr lang="fr-FR" sz="1000" dirty="0">
                <a:latin typeface="Arial" panose="020B0604020202020204" pitchFamily="34" charset="0"/>
                <a:cs typeface="Arial" panose="020B0604020202020204" pitchFamily="34" charset="0"/>
              </a:rPr>
              <a:t>Il est adapté à des lots de grande taille. </a:t>
            </a: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16</a:t>
            </a:fld>
            <a:endParaRPr lang="fr-FR" dirty="0"/>
          </a:p>
        </p:txBody>
      </p:sp>
    </p:spTree>
    <p:extLst>
      <p:ext uri="{BB962C8B-B14F-4D97-AF65-F5344CB8AC3E}">
        <p14:creationId xmlns:p14="http://schemas.microsoft.com/office/powerpoint/2010/main" val="19617906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18518" y="4778375"/>
            <a:ext cx="5688632" cy="4938265"/>
          </a:xfrm>
        </p:spPr>
        <p:txBody>
          <a:bodyPr/>
          <a:lstStyle/>
          <a:p>
            <a:r>
              <a:rPr lang="fr-FR" sz="1000" dirty="0"/>
              <a:t>Appelé aussi test de Wald l</a:t>
            </a:r>
            <a:r>
              <a:rPr lang="fr-FR" sz="1000" dirty="0">
                <a:latin typeface="Arial" panose="020B0604020202020204" pitchFamily="34" charset="0"/>
                <a:cs typeface="Arial" panose="020B0604020202020204" pitchFamily="34" charset="0"/>
              </a:rPr>
              <a:t>’idée est de prendre une décision d’acceptation ou de refus en contrôlant le nombre le plus faible possible de pièces.</a:t>
            </a:r>
          </a:p>
          <a:p>
            <a:r>
              <a:rPr lang="fr-FR" sz="1000" baseline="0" dirty="0"/>
              <a:t>Après chaque contrôle d’une pièce on prend la décision d’accepter, de refuser ou de continuer le contrôle par un autre prélèvement.</a:t>
            </a:r>
            <a:endParaRPr lang="fr-FR" sz="1000" dirty="0"/>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On fait un premier prélèvement de 40 pièces que l’on contrôle, avec un critère d’acceptation C1 = 1 et un critère de refus C2 de 6.</a:t>
            </a:r>
          </a:p>
          <a:p>
            <a:r>
              <a:rPr lang="fr-FR" sz="1000" dirty="0">
                <a:latin typeface="Arial" panose="020B0604020202020204" pitchFamily="34" charset="0"/>
                <a:cs typeface="Arial" panose="020B0604020202020204" pitchFamily="34" charset="0"/>
              </a:rPr>
              <a:t>Si on trouve aucune ou une seule pièce défectueuse, le lot entier est accepté.</a:t>
            </a:r>
          </a:p>
          <a:p>
            <a:r>
              <a:rPr lang="fr-FR" sz="1000" dirty="0">
                <a:latin typeface="Arial" panose="020B0604020202020204" pitchFamily="34" charset="0"/>
                <a:cs typeface="Arial" panose="020B0604020202020204" pitchFamily="34" charset="0"/>
              </a:rPr>
              <a:t>S’il y a 6 ou plus pièces défectueuses, le lot entier est refusé.</a:t>
            </a:r>
          </a:p>
          <a:p>
            <a:r>
              <a:rPr lang="fr-FR" sz="1000" dirty="0">
                <a:latin typeface="Arial" panose="020B0604020202020204" pitchFamily="34" charset="0"/>
                <a:cs typeface="Arial" panose="020B0604020202020204" pitchFamily="34" charset="0"/>
              </a:rPr>
              <a:t>Si le nombre de défectueux est compris entre 2 et 5, il y a doute : on contrôle alors un deuxième lot de 40.</a:t>
            </a:r>
          </a:p>
          <a:p>
            <a:r>
              <a:rPr lang="fr-FR" sz="1000" dirty="0">
                <a:latin typeface="Arial" panose="020B0604020202020204" pitchFamily="34" charset="0"/>
                <a:cs typeface="Arial" panose="020B0604020202020204" pitchFamily="34" charset="0"/>
              </a:rPr>
              <a:t>On a donc contrôlé 80 pièces et on retient un critère d’acceptation C1’ = 4 et un critère de refus C2’ de 8.</a:t>
            </a:r>
          </a:p>
          <a:p>
            <a:r>
              <a:rPr lang="fr-FR" sz="1000" dirty="0">
                <a:latin typeface="Arial" panose="020B0604020202020204" pitchFamily="34" charset="0"/>
                <a:cs typeface="Arial" panose="020B0604020202020204" pitchFamily="34" charset="0"/>
              </a:rPr>
              <a:t>Si le nombre cumulé de défectueux est inférieur ou égal à 4, le lot est accepté ; s’il est supérieur ou égal à 8, le lot est refusé.</a:t>
            </a:r>
          </a:p>
          <a:p>
            <a:r>
              <a:rPr lang="fr-FR" sz="1000" dirty="0">
                <a:latin typeface="Arial" panose="020B0604020202020204" pitchFamily="34" charset="0"/>
                <a:cs typeface="Arial" panose="020B0604020202020204" pitchFamily="34" charset="0"/>
              </a:rPr>
              <a:t>Si le nombre de défectueux est compris entre 4 et 8, il y a doute : on contrôle alors un troisième lot de 40.</a:t>
            </a:r>
          </a:p>
          <a:p>
            <a:r>
              <a:rPr lang="fr-FR" sz="1000" dirty="0">
                <a:latin typeface="Arial" panose="020B0604020202020204" pitchFamily="34" charset="0"/>
                <a:cs typeface="Arial" panose="020B0604020202020204" pitchFamily="34" charset="0"/>
              </a:rPr>
              <a:t>On a donc contrôlé 120 pièces et on retient un critère d’acceptation C1’’ = 7 et un critère de refus C2’’ de 11.</a:t>
            </a:r>
          </a:p>
          <a:p>
            <a:endParaRPr lang="fr-FR" sz="1000" dirty="0">
              <a:latin typeface="Arial" panose="020B0604020202020204" pitchFamily="34" charset="0"/>
              <a:cs typeface="Arial" panose="020B0604020202020204" pitchFamily="34" charset="0"/>
            </a:endParaRPr>
          </a:p>
          <a:p>
            <a:pPr marL="285750" indent="-285750"/>
            <a:r>
              <a:rPr lang="fr-FR" altLang="fr-FR" sz="1000" b="1" dirty="0">
                <a:latin typeface="Arial" panose="020B0604020202020204" pitchFamily="34" charset="0"/>
                <a:cs typeface="Arial" panose="020B0604020202020204" pitchFamily="34" charset="0"/>
              </a:rPr>
              <a:t>Acceptation ou refus si atteinte d’une des bornes</a:t>
            </a:r>
          </a:p>
          <a:p>
            <a:pPr marL="0" lvl="1"/>
            <a:r>
              <a:rPr lang="fr-FR" altLang="fr-FR" sz="1000" dirty="0">
                <a:latin typeface="Arial" panose="020B0604020202020204" pitchFamily="34" charset="0"/>
                <a:cs typeface="Arial" panose="020B0604020202020204" pitchFamily="34" charset="0"/>
              </a:rPr>
              <a:t>Pour tracer les droites D1 et D2 il nous faut leur pente (S) et leurs ordonnées à l’origine (H1 et H2)</a:t>
            </a:r>
          </a:p>
          <a:p>
            <a:pPr marL="0" lvl="1"/>
            <a:r>
              <a:rPr lang="fr-FR" altLang="fr-FR" sz="1000" dirty="0">
                <a:latin typeface="Arial" panose="020B0604020202020204" pitchFamily="34" charset="0"/>
                <a:cs typeface="Arial" panose="020B0604020202020204" pitchFamily="34" charset="0"/>
              </a:rPr>
              <a:t>Nous n’allons pas le démontrer mais ces valeurs sont calculées à partir de la courbe d’efficacité correspondante, soit à partir de :</a:t>
            </a:r>
          </a:p>
          <a:p>
            <a:pPr marL="0" lvl="2"/>
            <a:r>
              <a:rPr lang="fr-FR" altLang="fr-FR" sz="1000" dirty="0">
                <a:latin typeface="Arial" panose="020B0604020202020204" pitchFamily="34" charset="0"/>
                <a:cs typeface="Arial" panose="020B0604020202020204" pitchFamily="34" charset="0"/>
              </a:rPr>
              <a:t>p1 : % admissible de défectueux dans le lot</a:t>
            </a:r>
          </a:p>
          <a:p>
            <a:pPr marL="0" lvl="2"/>
            <a:r>
              <a:rPr lang="fr-FR" altLang="fr-FR" sz="1000" dirty="0">
                <a:latin typeface="Arial" panose="020B0604020202020204" pitchFamily="34" charset="0"/>
                <a:cs typeface="Arial" panose="020B0604020202020204" pitchFamily="34" charset="0"/>
              </a:rPr>
              <a:t>p2 : % maximum de défectueux tolérables dans le lot</a:t>
            </a:r>
          </a:p>
          <a:p>
            <a:pPr marL="0" lvl="2"/>
            <a:r>
              <a:rPr lang="fr-FR" altLang="fr-FR" sz="1000" dirty="0">
                <a:latin typeface="Arial" panose="020B0604020202020204" pitchFamily="34" charset="0"/>
                <a:cs typeface="Arial" panose="020B0604020202020204" pitchFamily="34" charset="0"/>
                <a:sym typeface="Symbol" panose="05050102010706020507" pitchFamily="18" charset="2"/>
              </a:rPr>
              <a:t> : risque fournisseur</a:t>
            </a:r>
          </a:p>
          <a:p>
            <a:pPr marL="0" lvl="2"/>
            <a:r>
              <a:rPr lang="fr-FR" altLang="fr-FR" sz="1000" dirty="0">
                <a:latin typeface="Arial" panose="020B0604020202020204" pitchFamily="34" charset="0"/>
                <a:cs typeface="Arial" panose="020B0604020202020204" pitchFamily="34" charset="0"/>
                <a:sym typeface="Symbol" panose="05050102010706020507" pitchFamily="18" charset="2"/>
              </a:rPr>
              <a:t> : risque de l’acheteur</a:t>
            </a:r>
          </a:p>
          <a:p>
            <a:r>
              <a:rPr lang="fr-FR" altLang="fr-FR" sz="1000" dirty="0">
                <a:latin typeface="Arial" panose="020B0604020202020204" pitchFamily="34" charset="0"/>
                <a:cs typeface="Arial" panose="020B0604020202020204" pitchFamily="34" charset="0"/>
                <a:sym typeface="Symbol" panose="05050102010706020507" pitchFamily="18" charset="2"/>
              </a:rPr>
              <a:t>Notons enfin que ce type de plan est souvent « tronqué » afin de limiter le nombre maximum de pièces prélevées.</a:t>
            </a:r>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17</a:t>
            </a:fld>
            <a:endParaRPr lang="fr-FR" dirty="0"/>
          </a:p>
        </p:txBody>
      </p:sp>
    </p:spTree>
    <p:extLst>
      <p:ext uri="{BB962C8B-B14F-4D97-AF65-F5344CB8AC3E}">
        <p14:creationId xmlns:p14="http://schemas.microsoft.com/office/powerpoint/2010/main" val="2724902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79450" y="4778375"/>
            <a:ext cx="5438775" cy="4866257"/>
          </a:xfrm>
        </p:spPr>
        <p:txBody>
          <a:bodyPr/>
          <a:lstStyle/>
          <a:p>
            <a:r>
              <a:rPr lang="fr-FR" sz="1000" dirty="0">
                <a:effectLst/>
                <a:latin typeface="Arial" panose="020B0604020202020204" pitchFamily="34" charset="0"/>
                <a:ea typeface="Times New Roman" panose="02020603050405020304" pitchFamily="18" charset="0"/>
                <a:cs typeface="Times New Roman" panose="02020603050405020304" pitchFamily="18" charset="0"/>
              </a:rPr>
              <a:t>La notion de "niveau de contrôle" intervient lorsque le plan d'échantillonnage est choisi en fonction de l'effectif des lots. Le niveau de contrôle détermine alors la lettre code donc l'effectif de l'échantillon, les critère d'acceptation (A) et de rejet (R).</a:t>
            </a:r>
          </a:p>
          <a:p>
            <a:r>
              <a:rPr lang="fr-FR" sz="1000" dirty="0">
                <a:effectLst/>
                <a:latin typeface="Arial" panose="020B0604020202020204" pitchFamily="34" charset="0"/>
                <a:ea typeface="Times New Roman" panose="02020603050405020304" pitchFamily="18" charset="0"/>
                <a:cs typeface="Times New Roman" panose="02020603050405020304" pitchFamily="18" charset="0"/>
              </a:rPr>
              <a:t>Il y a trois niveaux de contrôle généraux :</a:t>
            </a:r>
          </a:p>
          <a:p>
            <a:pPr marL="342900" lvl="0" indent="-342900">
              <a:buFont typeface="Symbol" panose="05050102010706020507" pitchFamily="18" charset="2"/>
              <a:buChar char="-"/>
              <a:tabLst>
                <a:tab pos="678180" algn="l"/>
              </a:tabLst>
            </a:pPr>
            <a:r>
              <a:rPr lang="fr-FR" sz="1000" dirty="0">
                <a:effectLst/>
                <a:latin typeface="Arial" panose="020B0604020202020204" pitchFamily="34" charset="0"/>
                <a:ea typeface="Times New Roman" panose="02020603050405020304" pitchFamily="18" charset="0"/>
                <a:cs typeface="Times New Roman" panose="02020603050405020304" pitchFamily="18" charset="0"/>
              </a:rPr>
              <a:t>I   : Contrôle réduit</a:t>
            </a:r>
          </a:p>
          <a:p>
            <a:pPr marL="342900" lvl="0" indent="-342900">
              <a:buFont typeface="Symbol" panose="05050102010706020507" pitchFamily="18" charset="2"/>
              <a:buChar char="-"/>
              <a:tabLst>
                <a:tab pos="678180" algn="l"/>
              </a:tabLst>
            </a:pPr>
            <a:r>
              <a:rPr lang="fr-FR" sz="1000" dirty="0">
                <a:effectLst/>
                <a:latin typeface="Arial" panose="020B0604020202020204" pitchFamily="34" charset="0"/>
                <a:ea typeface="Times New Roman" panose="02020603050405020304" pitchFamily="18" charset="0"/>
                <a:cs typeface="Times New Roman" panose="02020603050405020304" pitchFamily="18" charset="0"/>
              </a:rPr>
              <a:t>II  : Contrôle normal</a:t>
            </a:r>
          </a:p>
          <a:p>
            <a:pPr marL="342900" lvl="0" indent="-342900">
              <a:buFont typeface="Symbol" panose="05050102010706020507" pitchFamily="18" charset="2"/>
              <a:buChar char="-"/>
              <a:tabLst>
                <a:tab pos="678180" algn="l"/>
              </a:tabLst>
            </a:pPr>
            <a:r>
              <a:rPr lang="fr-FR" sz="1000" dirty="0">
                <a:effectLst/>
                <a:latin typeface="Arial" panose="020B0604020202020204" pitchFamily="34" charset="0"/>
                <a:ea typeface="Times New Roman" panose="02020603050405020304" pitchFamily="18" charset="0"/>
                <a:cs typeface="Times New Roman" panose="02020603050405020304" pitchFamily="18" charset="0"/>
              </a:rPr>
              <a:t>III : Contrôle renforcé</a:t>
            </a:r>
          </a:p>
          <a:p>
            <a:pPr>
              <a:spcBef>
                <a:spcPts val="600"/>
              </a:spcBef>
            </a:pPr>
            <a:r>
              <a:rPr lang="fr-FR" sz="1000" b="1" dirty="0">
                <a:latin typeface="Arial" panose="020B0604020202020204" pitchFamily="34" charset="0"/>
                <a:cs typeface="Arial" panose="020B0604020202020204" pitchFamily="34" charset="0"/>
              </a:rPr>
              <a:t>Niveaux d’inspection renforcé, normal et réduit </a:t>
            </a:r>
          </a:p>
          <a:p>
            <a:pPr>
              <a:spcBef>
                <a:spcPts val="600"/>
              </a:spcBef>
            </a:pPr>
            <a:r>
              <a:rPr lang="fr-FR" sz="1000" dirty="0">
                <a:latin typeface="Arial" panose="020B0604020202020204" pitchFamily="34" charset="0"/>
                <a:cs typeface="Arial" panose="020B0604020202020204" pitchFamily="34" charset="0"/>
              </a:rPr>
              <a:t>La norme ISO 2859 fait référence à des niveaux d’inspection Renforcé, Normal et Réduit et part du principe que si plusieurs lots ont été acceptés successivement, </a:t>
            </a:r>
            <a:r>
              <a:rPr lang="fr-FR" sz="1000" b="1" dirty="0">
                <a:latin typeface="Arial" panose="020B0604020202020204" pitchFamily="34" charset="0"/>
                <a:cs typeface="Arial" panose="020B0604020202020204" pitchFamily="34" charset="0"/>
              </a:rPr>
              <a:t>le niveau de confiance </a:t>
            </a:r>
            <a:r>
              <a:rPr lang="fr-FR" sz="1000" dirty="0">
                <a:latin typeface="Arial" panose="020B0604020202020204" pitchFamily="34" charset="0"/>
                <a:cs typeface="Arial" panose="020B0604020202020204" pitchFamily="34" charset="0"/>
              </a:rPr>
              <a:t>accru dans le système nous amène à faire moins d’erreur. </a:t>
            </a:r>
          </a:p>
          <a:p>
            <a:pPr>
              <a:spcBef>
                <a:spcPts val="600"/>
              </a:spcBef>
            </a:pPr>
            <a:r>
              <a:rPr lang="fr-FR" sz="1000" dirty="0">
                <a:latin typeface="Arial" panose="020B0604020202020204" pitchFamily="34" charset="0"/>
                <a:cs typeface="Arial" panose="020B0604020202020204" pitchFamily="34" charset="0"/>
              </a:rPr>
              <a:t>Par conséquent, si nous produisons 5 bons lots successivement, alors nous pouvons passer à un niveau d’inspection qualifier de « Réduit ». </a:t>
            </a:r>
          </a:p>
          <a:p>
            <a:pPr>
              <a:spcBef>
                <a:spcPts val="600"/>
              </a:spcBef>
            </a:pPr>
            <a:r>
              <a:rPr lang="fr-FR" sz="1000" b="1" dirty="0">
                <a:effectLst/>
                <a:latin typeface="Arial" panose="020B0604020202020204" pitchFamily="34" charset="0"/>
                <a:ea typeface="Times New Roman" panose="02020603050405020304" pitchFamily="18" charset="0"/>
                <a:cs typeface="Times New Roman" panose="02020603050405020304" pitchFamily="18" charset="0"/>
              </a:rPr>
              <a:t>Contrôle normal</a:t>
            </a:r>
            <a:r>
              <a:rPr lang="fr-FR" sz="1000" dirty="0">
                <a:effectLst/>
                <a:latin typeface="Arial" panose="020B0604020202020204" pitchFamily="34" charset="0"/>
                <a:ea typeface="Times New Roman" panose="02020603050405020304" pitchFamily="18" charset="0"/>
                <a:cs typeface="Times New Roman" panose="02020603050405020304" pitchFamily="18" charset="0"/>
              </a:rPr>
              <a:t> : sauf convention contraire, adopté au début du contrôle d'une série de lots.</a:t>
            </a:r>
          </a:p>
          <a:p>
            <a:pPr>
              <a:spcBef>
                <a:spcPts val="600"/>
              </a:spcBef>
            </a:pPr>
            <a:r>
              <a:rPr lang="fr-FR" sz="1000" b="1" dirty="0">
                <a:effectLst/>
                <a:latin typeface="Arial" panose="020B0604020202020204" pitchFamily="34" charset="0"/>
                <a:ea typeface="Times New Roman" panose="02020603050405020304" pitchFamily="18" charset="0"/>
                <a:cs typeface="Times New Roman" panose="02020603050405020304" pitchFamily="18" charset="0"/>
              </a:rPr>
              <a:t>Contrôle renforcé</a:t>
            </a:r>
            <a:r>
              <a:rPr lang="fr-FR" sz="1000" dirty="0">
                <a:effectLst/>
                <a:latin typeface="Arial" panose="020B0604020202020204" pitchFamily="34" charset="0"/>
                <a:ea typeface="Times New Roman" panose="02020603050405020304" pitchFamily="18" charset="0"/>
                <a:cs typeface="Times New Roman" panose="02020603050405020304" pitchFamily="18" charset="0"/>
              </a:rPr>
              <a:t> : c'est un contrôle plus strict que le contrôle normal, en ce sens qu'il protège mieux le client contre le risque d'accepter des lots de qualité indésirable. Il est imposé par le client lorsque les résultats du contrôle normal (rejet de lots) lui donnent de sérieuses raisons de penser que la qualité de la production n'est pas (ou n'est plus) ce qu'il était en droit d'attendre. Le contrôle renforcé présente un caractère essentiellement temporaire, il se termine soir par le retour au contrôle normal, soit par la suspension des livraisons.</a:t>
            </a:r>
          </a:p>
          <a:p>
            <a:pPr>
              <a:spcBef>
                <a:spcPts val="600"/>
              </a:spcBef>
            </a:pPr>
            <a:r>
              <a:rPr lang="fr-FR" sz="1000" b="1" dirty="0">
                <a:effectLst/>
                <a:latin typeface="Arial" panose="020B0604020202020204" pitchFamily="34" charset="0"/>
                <a:ea typeface="Times New Roman" panose="02020603050405020304" pitchFamily="18" charset="0"/>
                <a:cs typeface="Times New Roman" panose="02020603050405020304" pitchFamily="18" charset="0"/>
              </a:rPr>
              <a:t>Contrôle réduit</a:t>
            </a:r>
            <a:r>
              <a:rPr lang="fr-FR" sz="1000" dirty="0">
                <a:effectLst/>
                <a:latin typeface="Arial" panose="020B0604020202020204" pitchFamily="34" charset="0"/>
                <a:ea typeface="Times New Roman" panose="02020603050405020304" pitchFamily="18" charset="0"/>
                <a:cs typeface="Times New Roman" panose="02020603050405020304" pitchFamily="18" charset="0"/>
              </a:rPr>
              <a:t> : c'est un contrôle plus économique que le contrôle normal : diminution de l'effectif du ou des échantillons et, corrélativement, modification des critères d'acceptation et de rejet. Il peut être décidé par le client lorsque sont réunies, sur les échantillons tirés des lots précédemment contrôlés (et tous acceptés), des conditions qui lui permettent de penser que la fabrication est régulière et satisfaisante, compte tenu de l'objectif qualité recherché.</a:t>
            </a: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18</a:t>
            </a:fld>
            <a:endParaRPr lang="fr-FR" dirty="0"/>
          </a:p>
        </p:txBody>
      </p:sp>
    </p:spTree>
    <p:extLst>
      <p:ext uri="{BB962C8B-B14F-4D97-AF65-F5344CB8AC3E}">
        <p14:creationId xmlns:p14="http://schemas.microsoft.com/office/powerpoint/2010/main" val="5224730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878557" y="4778375"/>
            <a:ext cx="4968552" cy="3908425"/>
          </a:xfrm>
        </p:spPr>
        <p:txBody>
          <a:bodyPr/>
          <a:lstStyle/>
          <a:p>
            <a:r>
              <a:rPr lang="fr-FR" sz="1000" b="0" i="0" dirty="0">
                <a:solidFill>
                  <a:srgbClr val="000000"/>
                </a:solidFill>
                <a:effectLst/>
                <a:latin typeface="Arial" panose="020B0604020202020204" pitchFamily="34" charset="0"/>
                <a:cs typeface="Arial" panose="020B0604020202020204" pitchFamily="34" charset="0"/>
              </a:rPr>
              <a:t>Les interprétations des résultats des contrôles de réception permettent une classification des fournisseurs. Si un fournisseur est douteux quant à la qualité de ses produits le client pratiquera un contrôle renforcé, dans le cas contraire on utilisera un plan réduit.</a:t>
            </a:r>
          </a:p>
          <a:p>
            <a:pPr algn="just"/>
            <a:r>
              <a:rPr lang="fr-FR" sz="1000" b="0" i="0" dirty="0">
                <a:solidFill>
                  <a:srgbClr val="000000"/>
                </a:solidFill>
                <a:effectLst/>
                <a:latin typeface="Arial" panose="020B0604020202020204" pitchFamily="34" charset="0"/>
                <a:cs typeface="Arial" panose="020B0604020202020204" pitchFamily="34" charset="0"/>
              </a:rPr>
              <a:t>La norme prévoit pour le passage entre les différents plans est décrite ci-dessus.</a:t>
            </a:r>
          </a:p>
          <a:p>
            <a:endParaRPr lang="fr-FR" dirty="0"/>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19</a:t>
            </a:fld>
            <a:endParaRPr lang="fr-FR" dirty="0"/>
          </a:p>
        </p:txBody>
      </p:sp>
    </p:spTree>
    <p:extLst>
      <p:ext uri="{BB962C8B-B14F-4D97-AF65-F5344CB8AC3E}">
        <p14:creationId xmlns:p14="http://schemas.microsoft.com/office/powerpoint/2010/main" val="1419083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79450" y="4778375"/>
            <a:ext cx="5438775" cy="4938265"/>
          </a:xfrm>
        </p:spPr>
        <p:txBody>
          <a:bodyPr/>
          <a:lstStyle/>
          <a:p>
            <a:pPr>
              <a:spcBef>
                <a:spcPts val="300"/>
              </a:spcBef>
            </a:pPr>
            <a:r>
              <a:rPr lang="fr-FR" sz="1000" b="1" dirty="0">
                <a:latin typeface="Arial" panose="020B0604020202020204" pitchFamily="34" charset="0"/>
                <a:cs typeface="Arial" panose="020B0604020202020204" pitchFamily="34" charset="0"/>
              </a:rPr>
              <a:t>Premier niveau de contrôle</a:t>
            </a:r>
          </a:p>
          <a:p>
            <a:pPr>
              <a:spcBef>
                <a:spcPts val="300"/>
              </a:spcBef>
            </a:pPr>
            <a:r>
              <a:rPr lang="fr-FR" sz="1000" dirty="0">
                <a:latin typeface="Arial" panose="020B0604020202020204" pitchFamily="34" charset="0"/>
                <a:cs typeface="Arial" panose="020B0604020202020204" pitchFamily="34" charset="0"/>
              </a:rPr>
              <a:t>A l’arrivée du conteneur ou du camion, il convient de faire une première inspection rapide pour s’assurer que les marchandises livrées correspondent à une commande. Ces informations sont reprises sur la </a:t>
            </a:r>
            <a:r>
              <a:rPr lang="fr-FR" sz="1000" b="1" dirty="0">
                <a:latin typeface="Arial" panose="020B0604020202020204" pitchFamily="34" charset="0"/>
                <a:cs typeface="Arial" panose="020B0604020202020204" pitchFamily="34" charset="0"/>
              </a:rPr>
              <a:t>lettre de voiture </a:t>
            </a:r>
            <a:r>
              <a:rPr lang="fr-FR" sz="1000" dirty="0">
                <a:latin typeface="Arial" panose="020B0604020202020204" pitchFamily="34" charset="0"/>
                <a:cs typeface="Arial" panose="020B0604020202020204" pitchFamily="34" charset="0"/>
              </a:rPr>
              <a:t>pour le transport terrestre ou le connaissement (</a:t>
            </a:r>
            <a:r>
              <a:rPr lang="fr-FR" sz="1000" i="1" dirty="0">
                <a:latin typeface="Arial" panose="020B0604020202020204" pitchFamily="34" charset="0"/>
                <a:cs typeface="Arial" panose="020B0604020202020204" pitchFamily="34" charset="0"/>
              </a:rPr>
              <a:t>bill of lading</a:t>
            </a:r>
            <a:r>
              <a:rPr lang="fr-FR" sz="1000" dirty="0">
                <a:latin typeface="Arial" panose="020B0604020202020204" pitchFamily="34" charset="0"/>
                <a:cs typeface="Arial" panose="020B0604020202020204" pitchFamily="34" charset="0"/>
              </a:rPr>
              <a:t>) pour les transports maritime ou aérien.</a:t>
            </a:r>
          </a:p>
          <a:p>
            <a:pPr>
              <a:spcBef>
                <a:spcPts val="300"/>
              </a:spcBef>
            </a:pPr>
            <a:r>
              <a:rPr lang="fr-FR" sz="1000" dirty="0">
                <a:latin typeface="Arial" panose="020B0604020202020204" pitchFamily="34" charset="0"/>
                <a:cs typeface="Arial" panose="020B0604020202020204" pitchFamily="34" charset="0"/>
              </a:rPr>
              <a:t>On doit vérifier l’état des emballages et, si nécessaire, faire des réserves si ceux-ci semblent détériorés (casse apparente) . Le chauffeur peut alors être libéré.</a:t>
            </a:r>
          </a:p>
          <a:p>
            <a:pPr>
              <a:spcBef>
                <a:spcPts val="300"/>
              </a:spcBef>
            </a:pPr>
            <a:r>
              <a:rPr lang="fr-FR" sz="1000" dirty="0">
                <a:latin typeface="Arial" panose="020B0604020202020204" pitchFamily="34" charset="0"/>
                <a:cs typeface="Arial" panose="020B0604020202020204" pitchFamily="34" charset="0"/>
              </a:rPr>
              <a:t>Ensuite, à partir de la liste de colisage, on s’assure que les quantités, les modèles et les caractéristiques des produits correspondent bien à ce qui a été commandé et identifier immédiatement les manquants.  </a:t>
            </a:r>
          </a:p>
          <a:p>
            <a:pPr>
              <a:spcBef>
                <a:spcPts val="300"/>
              </a:spcBef>
            </a:pPr>
            <a:r>
              <a:rPr lang="fr-FR" sz="1000" dirty="0">
                <a:latin typeface="Arial" panose="020B0604020202020204" pitchFamily="34" charset="0"/>
                <a:cs typeface="Arial" panose="020B0604020202020204" pitchFamily="34" charset="0"/>
              </a:rPr>
              <a:t>Il est primordial que, lors de la réception de marchandises d’enregistrer dans le système informatique toutes leurs données afin de les tracer à chaque instant. Les fiches de réception regroupent d’importantes informations telles que : </a:t>
            </a:r>
          </a:p>
          <a:p>
            <a:pPr marL="171450" indent="-171450">
              <a:buFontTx/>
              <a:buChar char="-"/>
            </a:pPr>
            <a:r>
              <a:rPr lang="fr-FR" sz="1000" dirty="0">
                <a:latin typeface="Arial" panose="020B0604020202020204" pitchFamily="34" charset="0"/>
                <a:cs typeface="Arial" panose="020B0604020202020204" pitchFamily="34" charset="0"/>
              </a:rPr>
              <a:t>le numéro de commande. </a:t>
            </a:r>
          </a:p>
          <a:p>
            <a:pPr marL="171450" indent="-171450">
              <a:buFontTx/>
              <a:buChar char="-"/>
            </a:pPr>
            <a:r>
              <a:rPr lang="fr-FR" sz="1000" dirty="0">
                <a:latin typeface="Arial" panose="020B0604020202020204" pitchFamily="34" charset="0"/>
                <a:cs typeface="Arial" panose="020B0604020202020204" pitchFamily="34" charset="0"/>
              </a:rPr>
              <a:t>le bon de livraison. </a:t>
            </a:r>
          </a:p>
          <a:p>
            <a:pPr marL="171450" indent="-171450">
              <a:buFontTx/>
              <a:buChar char="-"/>
            </a:pPr>
            <a:r>
              <a:rPr lang="fr-FR" sz="1000" dirty="0">
                <a:latin typeface="Arial" panose="020B0604020202020204" pitchFamily="34" charset="0"/>
                <a:cs typeface="Arial" panose="020B0604020202020204" pitchFamily="34" charset="0"/>
              </a:rPr>
              <a:t>la description, l'identification des marchandises et des quantités reçues.</a:t>
            </a:r>
          </a:p>
          <a:p>
            <a:pPr>
              <a:spcBef>
                <a:spcPts val="300"/>
              </a:spcBef>
            </a:pPr>
            <a:r>
              <a:rPr lang="fr-FR" sz="1000" dirty="0">
                <a:latin typeface="Arial" panose="020B0604020202020204" pitchFamily="34" charset="0"/>
                <a:cs typeface="Arial" panose="020B0604020202020204" pitchFamily="34" charset="0"/>
              </a:rPr>
              <a:t>A ce niveau également, on peut émettre des réserves si les quantités ne sont pas conformes à la commande.</a:t>
            </a:r>
          </a:p>
          <a:p>
            <a:pPr>
              <a:spcBef>
                <a:spcPts val="300"/>
              </a:spcBef>
            </a:pPr>
            <a:r>
              <a:rPr lang="fr-FR" sz="1000" b="1" dirty="0">
                <a:latin typeface="Arial" panose="020B0604020202020204" pitchFamily="34" charset="0"/>
                <a:cs typeface="Arial" panose="020B0604020202020204" pitchFamily="34" charset="0"/>
              </a:rPr>
              <a:t>Deuxième niveau de contrôle</a:t>
            </a:r>
          </a:p>
          <a:p>
            <a:pPr>
              <a:spcBef>
                <a:spcPts val="300"/>
              </a:spcBef>
            </a:pPr>
            <a:r>
              <a:rPr lang="fr-FR" sz="1000" dirty="0">
                <a:latin typeface="Arial" panose="020B0604020202020204" pitchFamily="34" charset="0"/>
                <a:cs typeface="Arial" panose="020B0604020202020204" pitchFamily="34" charset="0"/>
              </a:rPr>
              <a:t>Selon les marchandises (et le fournisseur), un contrôle qualité peut être nécessaire. Nous allons voir dans les pages suivantes comment mettre en œuvre ce contrôle.</a:t>
            </a:r>
          </a:p>
          <a:p>
            <a:pPr>
              <a:spcBef>
                <a:spcPts val="300"/>
              </a:spcBef>
            </a:pPr>
            <a:r>
              <a:rPr lang="fr-FR" sz="1000" dirty="0">
                <a:latin typeface="Arial" panose="020B0604020202020204" pitchFamily="34" charset="0"/>
                <a:cs typeface="Arial" panose="020B0604020202020204" pitchFamily="34" charset="0"/>
              </a:rPr>
              <a:t>Pour certaines marchandises (les médicaments par exemple), les lots de produits non contrôlés sont mis en quarantaine et attendant leur libération par le service Qualité.</a:t>
            </a:r>
          </a:p>
          <a:p>
            <a:pPr>
              <a:spcBef>
                <a:spcPts val="300"/>
              </a:spcBef>
            </a:pPr>
            <a:r>
              <a:rPr lang="fr-FR" sz="1000" b="1" dirty="0">
                <a:latin typeface="Arial" panose="020B0604020202020204" pitchFamily="34" charset="0"/>
                <a:cs typeface="Arial" panose="020B0604020202020204" pitchFamily="34" charset="0"/>
              </a:rPr>
              <a:t>L’étiquetage et l’adressage des marchandises </a:t>
            </a:r>
          </a:p>
          <a:p>
            <a:pPr>
              <a:spcBef>
                <a:spcPts val="300"/>
              </a:spcBef>
            </a:pPr>
            <a:r>
              <a:rPr lang="fr-FR" sz="1000" dirty="0">
                <a:latin typeface="Arial" panose="020B0604020202020204" pitchFamily="34" charset="0"/>
                <a:cs typeface="Arial" panose="020B0604020202020204" pitchFamily="34" charset="0"/>
              </a:rPr>
              <a:t>Les produits doivent ensuite être identifiés selon les normes propres à l’entreprise (code article interne) par apposition d’une étiquette (code-barres).</a:t>
            </a:r>
          </a:p>
          <a:p>
            <a:pPr>
              <a:spcBef>
                <a:spcPts val="300"/>
              </a:spcBef>
            </a:pPr>
            <a:r>
              <a:rPr lang="fr-FR" sz="1000" dirty="0">
                <a:latin typeface="Arial" panose="020B0604020202020204" pitchFamily="34" charset="0"/>
                <a:cs typeface="Arial" panose="020B0604020202020204" pitchFamily="34" charset="0"/>
              </a:rPr>
              <a:t>Elle sont ensuite dirigées vers l’emplacement de stockage proposé par le responsable de l’entrepôt ou le WMS (</a:t>
            </a:r>
            <a:r>
              <a:rPr lang="fr-FR" sz="1000" i="1" dirty="0">
                <a:latin typeface="Arial" panose="020B0604020202020204" pitchFamily="34" charset="0"/>
                <a:cs typeface="Arial" panose="020B0604020202020204" pitchFamily="34" charset="0"/>
              </a:rPr>
              <a:t>Warehouse Management System</a:t>
            </a:r>
            <a:r>
              <a:rPr lang="fr-FR" sz="1000" dirty="0">
                <a:latin typeface="Arial" panose="020B0604020202020204" pitchFamily="34" charset="0"/>
                <a:cs typeface="Arial" panose="020B0604020202020204" pitchFamily="34" charset="0"/>
              </a:rPr>
              <a:t>).</a:t>
            </a: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2</a:t>
            </a:fld>
            <a:endParaRPr lang="fr-FR" dirty="0"/>
          </a:p>
        </p:txBody>
      </p:sp>
    </p:spTree>
    <p:extLst>
      <p:ext uri="{BB962C8B-B14F-4D97-AF65-F5344CB8AC3E}">
        <p14:creationId xmlns:p14="http://schemas.microsoft.com/office/powerpoint/2010/main" val="25851478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806549" y="4778375"/>
            <a:ext cx="4968552" cy="3908425"/>
          </a:xfrm>
        </p:spPr>
        <p:txBody>
          <a:bodyPr/>
          <a:lstStyle/>
          <a:p>
            <a:pPr>
              <a:spcBef>
                <a:spcPts val="600"/>
              </a:spcBef>
            </a:pPr>
            <a:r>
              <a:rPr lang="fr-FR" sz="1000" dirty="0">
                <a:solidFill>
                  <a:srgbClr val="000000"/>
                </a:solidFill>
                <a:effectLst/>
                <a:latin typeface="Arial" panose="020B0604020202020204" pitchFamily="34" charset="0"/>
                <a:ea typeface="Times New Roman" panose="02020603050405020304" pitchFamily="18" charset="0"/>
              </a:rPr>
              <a:t>Lorsqu’une non-conformité est constatée, plusieurs cas de figure peuvent se présenter : l’organigramme ci-dessus en est un exemple. </a:t>
            </a:r>
          </a:p>
          <a:p>
            <a:pPr>
              <a:spcBef>
                <a:spcPts val="600"/>
              </a:spcBef>
            </a:pPr>
            <a:r>
              <a:rPr lang="fr-FR" sz="1000" dirty="0">
                <a:solidFill>
                  <a:srgbClr val="000000"/>
                </a:solidFill>
                <a:effectLst/>
                <a:latin typeface="Arial" panose="020B0604020202020204" pitchFamily="34" charset="0"/>
                <a:ea typeface="Times New Roman" panose="02020603050405020304" pitchFamily="18" charset="0"/>
              </a:rPr>
              <a:t>Le traitement peut dépendre du type de pièces (sécurité ou pas), de la politique de l’entreprise ), </a:t>
            </a:r>
            <a:r>
              <a:rPr lang="fr-FR" sz="1000" dirty="0">
                <a:effectLst/>
                <a:latin typeface="Arial" panose="020B0604020202020204" pitchFamily="34" charset="0"/>
                <a:ea typeface="Times New Roman" panose="02020603050405020304" pitchFamily="18" charset="0"/>
              </a:rPr>
              <a:t>du coût de la décision (retouche par exemple)..</a:t>
            </a:r>
            <a:r>
              <a:rPr lang="fr-FR" sz="1000" dirty="0">
                <a:solidFill>
                  <a:srgbClr val="000000"/>
                </a:solidFill>
                <a:effectLst/>
                <a:latin typeface="Arial" panose="020B0604020202020204" pitchFamily="34" charset="0"/>
                <a:ea typeface="Times New Roman" panose="02020603050405020304" pitchFamily="18" charset="0"/>
              </a:rPr>
              <a:t>.</a:t>
            </a:r>
          </a:p>
          <a:p>
            <a:pPr>
              <a:spcBef>
                <a:spcPts val="600"/>
              </a:spcBef>
            </a:pPr>
            <a:r>
              <a:rPr lang="fr-FR" sz="1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On peut également imaginer que des pièces soient mises en quarantaine jusqu’à ce que une décision soit prise, qu’elles soient triées (par l’entreprise ou le fournisseur) ou encore qu’elles soient retournées au fournisseur.</a:t>
            </a:r>
            <a:endParaRPr lang="fr-FR" sz="1000" dirty="0">
              <a:effectLst/>
              <a:latin typeface="Arial" panose="020B0604020202020204" pitchFamily="34" charset="0"/>
              <a:ea typeface="Times New Roman" panose="02020603050405020304" pitchFamily="18" charset="0"/>
              <a:cs typeface="Times New Roman" panose="02020603050405020304" pitchFamily="18" charset="0"/>
            </a:endParaRPr>
          </a:p>
          <a:p>
            <a:pPr>
              <a:spcBef>
                <a:spcPts val="600"/>
              </a:spcBef>
            </a:pPr>
            <a:endParaRPr lang="fr-FR" sz="1000" dirty="0"/>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20</a:t>
            </a:fld>
            <a:endParaRPr lang="fr-FR" dirty="0"/>
          </a:p>
        </p:txBody>
      </p:sp>
    </p:spTree>
    <p:extLst>
      <p:ext uri="{BB962C8B-B14F-4D97-AF65-F5344CB8AC3E}">
        <p14:creationId xmlns:p14="http://schemas.microsoft.com/office/powerpoint/2010/main" val="1747942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446510" y="4778375"/>
            <a:ext cx="5671716" cy="4794249"/>
          </a:xfrm>
        </p:spPr>
        <p:txBody>
          <a:bodyPr/>
          <a:lstStyle/>
          <a:p>
            <a:pPr>
              <a:spcBef>
                <a:spcPts val="600"/>
              </a:spcBef>
            </a:pPr>
            <a:r>
              <a:rPr lang="fr-FR" sz="1000" b="1" dirty="0">
                <a:latin typeface="Arial" panose="020B0604020202020204" pitchFamily="34" charset="0"/>
                <a:cs typeface="Arial" panose="020B0604020202020204" pitchFamily="34" charset="0"/>
              </a:rPr>
              <a:t>Contrôler la qualité le plus tôt possible dans la chaîne d’approvisionnement</a:t>
            </a:r>
          </a:p>
          <a:p>
            <a:pPr>
              <a:spcBef>
                <a:spcPts val="600"/>
              </a:spcBef>
            </a:pPr>
            <a:r>
              <a:rPr lang="fr-FR" sz="1000" dirty="0">
                <a:latin typeface="Arial" panose="020B0604020202020204" pitchFamily="34" charset="0"/>
                <a:cs typeface="Arial" panose="020B0604020202020204" pitchFamily="34" charset="0"/>
              </a:rPr>
              <a:t>Il est inutile de transporter des produits qui sont défectueux. Le contrôle qualité à l’arrivée les éliminera mais le client n’en disposera pas pour lancer sa fabrication ou pour livrer ses clients. Il peut retourner les marchandises non conformes et attendre que le fournisseur fasse parvenir un nouveau lot. </a:t>
            </a:r>
          </a:p>
          <a:p>
            <a:pPr>
              <a:spcBef>
                <a:spcPts val="600"/>
              </a:spcBef>
            </a:pPr>
            <a:r>
              <a:rPr lang="fr-FR" sz="1000" dirty="0">
                <a:latin typeface="Arial" panose="020B0604020202020204" pitchFamily="34" charset="0"/>
                <a:cs typeface="Arial" panose="020B0604020202020204" pitchFamily="34" charset="0"/>
              </a:rPr>
              <a:t>Pour les marchandises qui proviennent de fournisseurs étrangers et avec des délais d’acheminement longs, on peut faire appel à une société d’audit spécialisée (par exemple Veritas) qui procédera à l’inspection avant la mise en conteneur selon un protocole défini par le client.</a:t>
            </a:r>
          </a:p>
          <a:p>
            <a:pPr>
              <a:spcBef>
                <a:spcPts val="600"/>
              </a:spcBef>
            </a:pPr>
            <a:r>
              <a:rPr lang="fr-FR" sz="1000" b="1" dirty="0">
                <a:solidFill>
                  <a:srgbClr val="333333"/>
                </a:solidFill>
                <a:latin typeface="Arial" panose="020B0604020202020204" pitchFamily="34" charset="0"/>
                <a:cs typeface="Arial" panose="020B0604020202020204" pitchFamily="34" charset="0"/>
              </a:rPr>
              <a:t>Retenir les fournisseurs qui ont un système efficace de gestion de leur qualité</a:t>
            </a:r>
          </a:p>
          <a:p>
            <a:pPr>
              <a:spcBef>
                <a:spcPts val="600"/>
              </a:spcBef>
            </a:pPr>
            <a:r>
              <a:rPr lang="fr-FR" sz="1000" b="0" i="0" dirty="0">
                <a:solidFill>
                  <a:srgbClr val="333333"/>
                </a:solidFill>
                <a:effectLst/>
                <a:latin typeface="Arial" panose="020B0604020202020204" pitchFamily="34" charset="0"/>
                <a:cs typeface="Arial" panose="020B0604020202020204" pitchFamily="34" charset="0"/>
              </a:rPr>
              <a:t>Pour fabriquer des produits conformes, il faut que le processus de fabrication soit fiable, donc mis en permanence sous contrôle par des contrôles par mesure que l’on reporte sur des cartes de contrôle. Dès qu’une dérive est identifiée, la fabrication doit être interrompue. Le fournisseur doit démontrer la fiabilité de son système d’</a:t>
            </a:r>
            <a:r>
              <a:rPr lang="fr-FR" sz="1000" b="1" i="0" dirty="0">
                <a:solidFill>
                  <a:srgbClr val="333333"/>
                </a:solidFill>
                <a:effectLst/>
                <a:latin typeface="Arial" panose="020B0604020202020204" pitchFamily="34" charset="0"/>
                <a:cs typeface="Arial" panose="020B0604020202020204" pitchFamily="34" charset="0"/>
              </a:rPr>
              <a:t>assurance qualité </a:t>
            </a:r>
            <a:r>
              <a:rPr lang="fr-FR" sz="1000" i="0" dirty="0">
                <a:effectLst/>
                <a:latin typeface="Arial" panose="020B0604020202020204" pitchFamily="34" charset="0"/>
                <a:cs typeface="Arial" panose="020B0604020202020204" pitchFamily="34" charset="0"/>
              </a:rPr>
              <a:t>en démontrant par exemple la capabilité de ses processus </a:t>
            </a:r>
            <a:r>
              <a:rPr lang="fr-FR" sz="1000" b="0" i="0" dirty="0">
                <a:effectLst/>
                <a:latin typeface="Arial" panose="020B0604020202020204" pitchFamily="34" charset="0"/>
                <a:cs typeface="Arial" panose="020B0604020202020204" pitchFamily="34" charset="0"/>
              </a:rPr>
              <a:t>:  </a:t>
            </a:r>
            <a:r>
              <a:rPr lang="fr-FR" sz="1000" dirty="0">
                <a:latin typeface="Arial" panose="020B0604020202020204" pitchFamily="34" charset="0"/>
                <a:cs typeface="Arial" panose="020B0604020202020204" pitchFamily="34" charset="0"/>
              </a:rPr>
              <a:t>respect des procédures, de la fiabilité des matériels, de la formation du personnel, etc. On peut imposer aux fournisseurs de procéder chez eux avant livraison aux contrôles que l’on ferait lors de la réception.</a:t>
            </a:r>
          </a:p>
          <a:p>
            <a:pPr>
              <a:spcBef>
                <a:spcPts val="600"/>
              </a:spcBef>
            </a:pPr>
            <a:r>
              <a:rPr lang="fr-FR" sz="1000" b="0" i="0" dirty="0">
                <a:solidFill>
                  <a:srgbClr val="333333"/>
                </a:solidFill>
                <a:effectLst/>
                <a:latin typeface="Arial" panose="020B0604020202020204" pitchFamily="34" charset="0"/>
                <a:cs typeface="Arial" panose="020B0604020202020204" pitchFamily="34" charset="0"/>
              </a:rPr>
              <a:t>Et même si un fournisseur est en assurance qualité, il faut périodiquement effectuer des contrôles pour s’assurer que son système de maîtrise de la qualité est efficace.</a:t>
            </a:r>
          </a:p>
          <a:p>
            <a:pPr>
              <a:spcBef>
                <a:spcPts val="600"/>
              </a:spcBef>
            </a:pPr>
            <a:r>
              <a:rPr lang="fr-FR" sz="1000" b="1" dirty="0">
                <a:solidFill>
                  <a:srgbClr val="333333"/>
                </a:solidFill>
                <a:latin typeface="Arial" panose="020B0604020202020204" pitchFamily="34" charset="0"/>
                <a:cs typeface="Arial" panose="020B0604020202020204" pitchFamily="34" charset="0"/>
              </a:rPr>
              <a:t>Élever le niveau d’exigence</a:t>
            </a:r>
          </a:p>
          <a:p>
            <a:pPr>
              <a:spcBef>
                <a:spcPts val="600"/>
              </a:spcBef>
            </a:pPr>
            <a:r>
              <a:rPr lang="fr-FR" sz="1000" dirty="0">
                <a:solidFill>
                  <a:srgbClr val="333333"/>
                </a:solidFill>
                <a:latin typeface="Arial" panose="020B0604020202020204" pitchFamily="34" charset="0"/>
                <a:cs typeface="Arial" panose="020B0604020202020204" pitchFamily="34" charset="0"/>
              </a:rPr>
              <a:t>Notons que maintenant, dans l’industrie, on évalue la qualité en ppm (partie par million) et non plus en pourcentage comme on vient de le voir.</a:t>
            </a:r>
          </a:p>
          <a:p>
            <a:pPr>
              <a:spcBef>
                <a:spcPts val="600"/>
              </a:spcBef>
            </a:pPr>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21</a:t>
            </a:fld>
            <a:endParaRPr lang="fr-FR" dirty="0"/>
          </a:p>
        </p:txBody>
      </p:sp>
    </p:spTree>
    <p:extLst>
      <p:ext uri="{BB962C8B-B14F-4D97-AF65-F5344CB8AC3E}">
        <p14:creationId xmlns:p14="http://schemas.microsoft.com/office/powerpoint/2010/main" val="34348644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50565" y="4778375"/>
            <a:ext cx="4968552" cy="3908425"/>
          </a:xfrm>
        </p:spPr>
        <p:txBody>
          <a:bodyPr/>
          <a:lstStyle/>
          <a:p>
            <a:pPr>
              <a:spcBef>
                <a:spcPts val="600"/>
              </a:spcBef>
            </a:pPr>
            <a:r>
              <a:rPr lang="fr-FR" sz="1000" dirty="0">
                <a:latin typeface="Arial" panose="020B0604020202020204" pitchFamily="34" charset="0"/>
                <a:cs typeface="Arial" panose="020B0604020202020204" pitchFamily="34" charset="0"/>
              </a:rPr>
              <a:t>La procédure de réception est le point essentiel de collecte de l’information sur la performance des fournisseurs.</a:t>
            </a:r>
          </a:p>
          <a:p>
            <a:pPr>
              <a:spcBef>
                <a:spcPts val="600"/>
              </a:spcBef>
            </a:pPr>
            <a:r>
              <a:rPr lang="fr-FR" sz="1000" dirty="0">
                <a:latin typeface="Arial" panose="020B0604020202020204" pitchFamily="34" charset="0"/>
                <a:cs typeface="Arial" panose="020B0604020202020204" pitchFamily="34" charset="0"/>
              </a:rPr>
              <a:t>Le constat de la réception déclenche le </a:t>
            </a:r>
            <a:r>
              <a:rPr lang="fr-FR" sz="1000" b="1" dirty="0">
                <a:latin typeface="Arial" panose="020B0604020202020204" pitchFamily="34" charset="0"/>
                <a:cs typeface="Arial" panose="020B0604020202020204" pitchFamily="34" charset="0"/>
              </a:rPr>
              <a:t>transfert de propriété </a:t>
            </a:r>
            <a:r>
              <a:rPr lang="fr-FR" sz="1000" dirty="0">
                <a:latin typeface="Arial" panose="020B0604020202020204" pitchFamily="34" charset="0"/>
                <a:cs typeface="Arial" panose="020B0604020202020204" pitchFamily="34" charset="0"/>
              </a:rPr>
              <a:t>d’un point de vue juridique entre le vendeur et l’acheteur.</a:t>
            </a:r>
          </a:p>
          <a:p>
            <a:pPr>
              <a:spcBef>
                <a:spcPts val="600"/>
              </a:spcBef>
            </a:pPr>
            <a:r>
              <a:rPr lang="fr-FR" sz="1000" dirty="0">
                <a:latin typeface="Arial" panose="020B0604020202020204" pitchFamily="34" charset="0"/>
                <a:cs typeface="Arial" panose="020B0604020202020204" pitchFamily="34" charset="0"/>
              </a:rPr>
              <a:t>C’est au moment de la réception que l’on enregistre les incidents de toutes natures avec chaque fournisseur.</a:t>
            </a:r>
          </a:p>
          <a:p>
            <a:pPr>
              <a:spcBef>
                <a:spcPts val="600"/>
              </a:spcBef>
            </a:pPr>
            <a:r>
              <a:rPr lang="fr-FR" sz="1000" dirty="0">
                <a:latin typeface="Arial" panose="020B0604020202020204" pitchFamily="34" charset="0"/>
                <a:cs typeface="Arial" panose="020B0604020202020204" pitchFamily="34" charset="0"/>
              </a:rPr>
              <a:t>C’est à </a:t>
            </a:r>
            <a:r>
              <a:rPr lang="fr-FR" sz="1000" b="1" dirty="0">
                <a:latin typeface="Arial" panose="020B0604020202020204" pitchFamily="34" charset="0"/>
                <a:cs typeface="Arial" panose="020B0604020202020204" pitchFamily="34" charset="0"/>
              </a:rPr>
              <a:t>l’acheteur</a:t>
            </a:r>
            <a:r>
              <a:rPr lang="fr-FR" sz="1000" dirty="0">
                <a:latin typeface="Arial" panose="020B0604020202020204" pitchFamily="34" charset="0"/>
                <a:cs typeface="Arial" panose="020B0604020202020204" pitchFamily="34" charset="0"/>
              </a:rPr>
              <a:t> qui gère le fournisseur de traiter les litiges et de prendre des décisions sur la </a:t>
            </a:r>
            <a:r>
              <a:rPr lang="fr-FR" sz="1000" b="1" dirty="0">
                <a:latin typeface="Arial" panose="020B0604020202020204" pitchFamily="34" charset="0"/>
                <a:cs typeface="Arial" panose="020B0604020202020204" pitchFamily="34" charset="0"/>
              </a:rPr>
              <a:t>pérennité de la relation fournisseur-client</a:t>
            </a:r>
            <a:r>
              <a:rPr lang="fr-FR" sz="1000" dirty="0">
                <a:latin typeface="Arial" panose="020B0604020202020204" pitchFamily="34" charset="0"/>
                <a:cs typeface="Arial" panose="020B0604020202020204" pitchFamily="34" charset="0"/>
              </a:rPr>
              <a:t>.</a:t>
            </a: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22</a:t>
            </a:fld>
            <a:endParaRPr lang="fr-FR" dirty="0"/>
          </a:p>
        </p:txBody>
      </p:sp>
    </p:spTree>
    <p:extLst>
      <p:ext uri="{BB962C8B-B14F-4D97-AF65-F5344CB8AC3E}">
        <p14:creationId xmlns:p14="http://schemas.microsoft.com/office/powerpoint/2010/main" val="33821842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23</a:t>
            </a:fld>
            <a:endParaRPr lang="fr-FR" dirty="0"/>
          </a:p>
        </p:txBody>
      </p:sp>
    </p:spTree>
    <p:extLst>
      <p:ext uri="{BB962C8B-B14F-4D97-AF65-F5344CB8AC3E}">
        <p14:creationId xmlns:p14="http://schemas.microsoft.com/office/powerpoint/2010/main" val="502262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79450" y="4778375"/>
            <a:ext cx="5438775" cy="4651375"/>
          </a:xfrm>
        </p:spPr>
        <p:txBody>
          <a:bodyPr/>
          <a:lstStyle/>
          <a:p>
            <a:pPr>
              <a:spcBef>
                <a:spcPts val="600"/>
              </a:spcBef>
            </a:pPr>
            <a:r>
              <a:rPr lang="fr-FR" sz="1000" b="1" dirty="0">
                <a:latin typeface="Arial" panose="020B0604020202020204" pitchFamily="34" charset="0"/>
                <a:cs typeface="Arial" panose="020B0604020202020204" pitchFamily="34" charset="0"/>
              </a:rPr>
              <a:t>Qu’est-ce qu’un lot ?</a:t>
            </a:r>
          </a:p>
          <a:p>
            <a:pPr>
              <a:spcBef>
                <a:spcPts val="600"/>
              </a:spcBef>
            </a:pPr>
            <a:r>
              <a:rPr lang="fr-FR" sz="1000" dirty="0">
                <a:latin typeface="Arial" panose="020B0604020202020204" pitchFamily="34" charset="0"/>
                <a:cs typeface="Arial" panose="020B0604020202020204" pitchFamily="34" charset="0"/>
              </a:rPr>
              <a:t>Un lot est un ensemble d’individus fabriqués dans des conditions présumées uniformes.</a:t>
            </a:r>
          </a:p>
          <a:p>
            <a:pPr>
              <a:spcBef>
                <a:spcPts val="600"/>
              </a:spcBef>
            </a:pPr>
            <a:r>
              <a:rPr lang="fr-FR" sz="1000" dirty="0">
                <a:latin typeface="Arial" panose="020B0604020202020204" pitchFamily="34" charset="0"/>
                <a:cs typeface="Arial" panose="020B0604020202020204" pitchFamily="34" charset="0"/>
              </a:rPr>
              <a:t>Un lot réceptionné est considéré comme homogène lorsqu’aucune cause identifiable de variation n’est intervenue lors de la production des individus qui le composent. Il doit provenir d’une même série de fabrication.</a:t>
            </a:r>
          </a:p>
          <a:p>
            <a:pPr>
              <a:spcBef>
                <a:spcPts val="600"/>
              </a:spcBef>
            </a:pPr>
            <a:r>
              <a:rPr lang="fr-FR" sz="1000" dirty="0">
                <a:latin typeface="Arial" panose="020B0604020202020204" pitchFamily="34" charset="0"/>
                <a:cs typeface="Arial" panose="020B0604020202020204" pitchFamily="34" charset="0"/>
              </a:rPr>
              <a:t>Les individus du lot ne sont pas pour autant identiques mais les différences qu’ils présentent entre eux sont dues à des facteurs incontrôlables ou aléatoires.</a:t>
            </a:r>
          </a:p>
          <a:p>
            <a:pPr>
              <a:spcBef>
                <a:spcPts val="600"/>
              </a:spcBef>
            </a:pPr>
            <a:r>
              <a:rPr lang="fr-FR" sz="1000" b="1" dirty="0">
                <a:latin typeface="Arial" panose="020B0604020202020204" pitchFamily="34" charset="0"/>
                <a:cs typeface="Arial" panose="020B0604020202020204" pitchFamily="34" charset="0"/>
              </a:rPr>
              <a:t>Échantillon représentatif</a:t>
            </a:r>
          </a:p>
          <a:p>
            <a:pPr>
              <a:spcBef>
                <a:spcPts val="600"/>
              </a:spcBef>
            </a:pPr>
            <a:r>
              <a:rPr lang="fr-FR" sz="1000" dirty="0">
                <a:latin typeface="Arial" panose="020B0604020202020204" pitchFamily="34" charset="0"/>
                <a:cs typeface="Arial" panose="020B0604020202020204" pitchFamily="34" charset="0"/>
              </a:rPr>
              <a:t>C’est un ensemble d’individus dans lequel on retrouve les caractéristiques du lot d’où il provient. Un échantillon est représentatif si chacun des individus à prélever dans le lot a la même probabilité de figurer dans l’échantillon.</a:t>
            </a:r>
          </a:p>
          <a:p>
            <a:pPr>
              <a:spcBef>
                <a:spcPts val="600"/>
              </a:spcBef>
            </a:pPr>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3</a:t>
            </a:fld>
            <a:endParaRPr lang="fr-FR" dirty="0"/>
          </a:p>
        </p:txBody>
      </p:sp>
    </p:spTree>
    <p:extLst>
      <p:ext uri="{BB962C8B-B14F-4D97-AF65-F5344CB8AC3E}">
        <p14:creationId xmlns:p14="http://schemas.microsoft.com/office/powerpoint/2010/main" val="154540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79450" y="4778375"/>
            <a:ext cx="5438775" cy="5010273"/>
          </a:xfrm>
        </p:spPr>
        <p:txBody>
          <a:bodyPr/>
          <a:lstStyle/>
          <a:p>
            <a:pPr>
              <a:spcBef>
                <a:spcPts val="300"/>
              </a:spcBef>
            </a:pPr>
            <a:r>
              <a:rPr lang="fr-FR" sz="1000" b="1" dirty="0">
                <a:latin typeface="Arial" panose="020B0604020202020204" pitchFamily="34" charset="0"/>
                <a:cs typeface="Arial" panose="020B0604020202020204" pitchFamily="34" charset="0"/>
              </a:rPr>
              <a:t>Contrôle des produits, contrôle du processus</a:t>
            </a:r>
          </a:p>
          <a:p>
            <a:pPr>
              <a:spcBef>
                <a:spcPts val="300"/>
              </a:spcBef>
            </a:pPr>
            <a:r>
              <a:rPr lang="fr-FR" sz="1000" dirty="0">
                <a:latin typeface="Arial" panose="020B0604020202020204" pitchFamily="34" charset="0"/>
                <a:cs typeface="Arial" panose="020B0604020202020204" pitchFamily="34" charset="0"/>
              </a:rPr>
              <a:t>On contrôle les produits pour s’assurer qu’ils sont conformes aux règlementations et aux attentes des clients.</a:t>
            </a:r>
          </a:p>
          <a:p>
            <a:pPr>
              <a:spcBef>
                <a:spcPts val="300"/>
              </a:spcBef>
            </a:pPr>
            <a:r>
              <a:rPr lang="fr-FR" sz="1000" dirty="0">
                <a:latin typeface="Arial" panose="020B0604020202020204" pitchFamily="34" charset="0"/>
                <a:cs typeface="Arial" panose="020B0604020202020204" pitchFamily="34" charset="0"/>
              </a:rPr>
              <a:t>Mais, si un produit présente des défauts, c’est que son processus d’élaboration a failli. Donc, autant que possible, il convient de piloter de façon rigoureuse le processus de production pour éviter qu’il ne sorte des produits défectueux !</a:t>
            </a:r>
          </a:p>
          <a:p>
            <a:pPr>
              <a:spcBef>
                <a:spcPts val="300"/>
              </a:spcBef>
            </a:pPr>
            <a:r>
              <a:rPr lang="fr-FR" sz="1000" b="1" dirty="0">
                <a:latin typeface="Arial" panose="020B0604020202020204" pitchFamily="34" charset="0"/>
                <a:cs typeface="Arial" panose="020B0604020202020204" pitchFamily="34" charset="0"/>
              </a:rPr>
              <a:t>Contrôle par mesure et contrôle par attribut</a:t>
            </a:r>
          </a:p>
          <a:p>
            <a:pPr>
              <a:spcBef>
                <a:spcPts val="300"/>
              </a:spcBef>
            </a:pPr>
            <a:r>
              <a:rPr lang="fr-FR" sz="1000" dirty="0">
                <a:latin typeface="Arial" panose="020B0604020202020204" pitchFamily="34" charset="0"/>
                <a:cs typeface="Arial" panose="020B0604020202020204" pitchFamily="34" charset="0"/>
              </a:rPr>
              <a:t>On emploie l’expression </a:t>
            </a:r>
            <a:r>
              <a:rPr lang="fr-FR" sz="1000" b="1" i="1" dirty="0">
                <a:latin typeface="Arial" panose="020B0604020202020204" pitchFamily="34" charset="0"/>
                <a:cs typeface="Arial" panose="020B0604020202020204" pitchFamily="34" charset="0"/>
              </a:rPr>
              <a:t>contrôle par mesure </a:t>
            </a:r>
            <a:r>
              <a:rPr lang="fr-FR" sz="1000" dirty="0">
                <a:latin typeface="Arial" panose="020B0604020202020204" pitchFamily="34" charset="0"/>
                <a:cs typeface="Arial" panose="020B0604020202020204" pitchFamily="34" charset="0"/>
              </a:rPr>
              <a:t>quand il est possible de quantifier exactement la caractéristique à évaluer : le poids de la viande dans un hamburger, l’indice de réfraction d’une lentille, le nombre de sonneries avant que le standard téléphonique ne décroche quand un client appelle.</a:t>
            </a:r>
          </a:p>
          <a:p>
            <a:pPr>
              <a:spcBef>
                <a:spcPts val="300"/>
              </a:spcBef>
            </a:pPr>
            <a:r>
              <a:rPr lang="fr-FR" sz="1000" dirty="0">
                <a:latin typeface="Arial" panose="020B0604020202020204" pitchFamily="34" charset="0"/>
                <a:cs typeface="Arial" panose="020B0604020202020204" pitchFamily="34" charset="0"/>
              </a:rPr>
              <a:t>À l’inverse, dans le </a:t>
            </a:r>
            <a:r>
              <a:rPr lang="fr-FR" sz="1000" b="1" i="1" dirty="0">
                <a:latin typeface="Arial" panose="020B0604020202020204" pitchFamily="34" charset="0"/>
                <a:cs typeface="Arial" panose="020B0604020202020204" pitchFamily="34" charset="0"/>
              </a:rPr>
              <a:t>contrôle par attribut</a:t>
            </a:r>
            <a:r>
              <a:rPr lang="fr-FR" sz="1000" dirty="0">
                <a:latin typeface="Arial" panose="020B0604020202020204" pitchFamily="34" charset="0"/>
                <a:cs typeface="Arial" panose="020B0604020202020204" pitchFamily="34" charset="0"/>
              </a:rPr>
              <a:t>, la caractéristique est qualitative, elle est appréciée en tout ou rien : le revêtement extérieur de la machine à laver est rayé, le complet est froissé, le vin a un goût de bouchon, la pièce usinée passe ou non dans une ouverture.</a:t>
            </a:r>
          </a:p>
          <a:p>
            <a:pPr>
              <a:spcBef>
                <a:spcPts val="300"/>
              </a:spcBef>
            </a:pPr>
            <a:r>
              <a:rPr lang="fr-FR" sz="1000" b="1" dirty="0">
                <a:latin typeface="Arial" panose="020B0604020202020204" pitchFamily="34" charset="0"/>
                <a:cs typeface="Arial" panose="020B0604020202020204" pitchFamily="34" charset="0"/>
              </a:rPr>
              <a:t>La notion de tolérance</a:t>
            </a:r>
          </a:p>
          <a:p>
            <a:pPr>
              <a:spcBef>
                <a:spcPts val="300"/>
              </a:spcBef>
            </a:pPr>
            <a:r>
              <a:rPr lang="fr-FR" sz="1000" dirty="0">
                <a:latin typeface="Arial" panose="020B0604020202020204" pitchFamily="34" charset="0"/>
                <a:cs typeface="Arial" panose="020B0604020202020204" pitchFamily="34" charset="0"/>
              </a:rPr>
              <a:t>Souvent, il est possible de transformer un contrôle par mesure en un contrôle par attribut. Par exemple, au lieu de mesurer le diamètre d’un axe dont le diamètre nominal est D avec une </a:t>
            </a:r>
            <a:r>
              <a:rPr lang="fr-FR" sz="1000" b="1" dirty="0">
                <a:latin typeface="Arial" panose="020B0604020202020204" pitchFamily="34" charset="0"/>
                <a:cs typeface="Arial" panose="020B0604020202020204" pitchFamily="34" charset="0"/>
              </a:rPr>
              <a:t>tolérance</a:t>
            </a:r>
            <a:r>
              <a:rPr lang="fr-FR" sz="1000" dirty="0">
                <a:latin typeface="Arial" panose="020B0604020202020204" pitchFamily="34" charset="0"/>
                <a:cs typeface="Arial" panose="020B0604020202020204" pitchFamily="34" charset="0"/>
              </a:rPr>
              <a:t> de </a:t>
            </a:r>
            <a:r>
              <a:rPr lang="fr-FR" sz="1000" kern="1200" dirty="0">
                <a:solidFill>
                  <a:schemeClr val="tx1"/>
                </a:solidFill>
                <a:effectLst/>
                <a:latin typeface="Arial" panose="020B0604020202020204" pitchFamily="34" charset="0"/>
                <a:cs typeface="Arial" panose="020B0604020202020204" pitchFamily="34" charset="0"/>
                <a:sym typeface="Symbol" panose="05050102010706020507" pitchFamily="18" charset="2"/>
              </a:rPr>
              <a:t></a:t>
            </a:r>
            <a:r>
              <a:rPr lang="fr-FR" sz="1000" dirty="0">
                <a:latin typeface="Arial" panose="020B0604020202020204" pitchFamily="34" charset="0"/>
                <a:cs typeface="Arial" panose="020B0604020202020204" pitchFamily="34" charset="0"/>
              </a:rPr>
              <a:t> t (ce qui signifie que son diamètre doit être compris entre D – t  et D + t), on se contente de vérifier qu’il ne traverse pas une bague de diamètre D – t alors qu’il passe dans une bague de diamètre D + t.</a:t>
            </a:r>
          </a:p>
          <a:p>
            <a:pPr>
              <a:spcBef>
                <a:spcPts val="300"/>
              </a:spcBef>
            </a:pPr>
            <a:r>
              <a:rPr lang="fr-FR" sz="1000" dirty="0">
                <a:latin typeface="Arial" panose="020B0604020202020204" pitchFamily="34" charset="0"/>
                <a:cs typeface="Arial" panose="020B0604020202020204" pitchFamily="34" charset="0"/>
              </a:rPr>
              <a:t>Le contrôle par attribut est généralement plus simple à mettre en œuvre que le contrôle par mesure. Mais, dans le cas d’un contrôle statistique, il donne moins d’informations sur les dérives du processus de production.</a:t>
            </a:r>
          </a:p>
          <a:p>
            <a:pPr>
              <a:spcBef>
                <a:spcPts val="300"/>
              </a:spcBef>
            </a:pPr>
            <a:r>
              <a:rPr lang="fr-FR" sz="1000" dirty="0">
                <a:latin typeface="Arial" panose="020B0604020202020204" pitchFamily="34" charset="0"/>
                <a:cs typeface="Arial" panose="020B0604020202020204" pitchFamily="34" charset="0"/>
              </a:rPr>
              <a:t>En contrôle réception, on utilise généralement le contrôle par attribut d’une ou plusieurs caractéristiques des produits présentés du fait de sa facilité de mise en œuvre et de sa rapidité.</a:t>
            </a:r>
          </a:p>
          <a:p>
            <a:pPr>
              <a:spcBef>
                <a:spcPts val="300"/>
              </a:spcBef>
            </a:pPr>
            <a:r>
              <a:rPr lang="fr-FR" sz="1000" dirty="0">
                <a:latin typeface="Arial" panose="020B0604020202020204" pitchFamily="34" charset="0"/>
                <a:cs typeface="Arial" panose="020B0604020202020204" pitchFamily="34" charset="0"/>
              </a:rPr>
              <a:t>En revanche, en contrôle de production, il est préférable d’utiliser des contrôles par mesure car ils donnent de meilleures informations sur l’état et les dérives éventuelles du processus </a:t>
            </a:r>
            <a:r>
              <a:rPr lang="fr-FR" sz="1000">
                <a:latin typeface="Arial" panose="020B0604020202020204" pitchFamily="34" charset="0"/>
                <a:cs typeface="Arial" panose="020B0604020202020204" pitchFamily="34" charset="0"/>
              </a:rPr>
              <a:t>de fabrication.</a:t>
            </a:r>
            <a:endParaRPr lang="fr-FR" sz="1000" dirty="0">
              <a:latin typeface="Arial" panose="020B0604020202020204" pitchFamily="34" charset="0"/>
              <a:cs typeface="Arial" panose="020B0604020202020204" pitchFamily="34" charset="0"/>
            </a:endParaRPr>
          </a:p>
          <a:p>
            <a:pPr>
              <a:spcBef>
                <a:spcPts val="600"/>
              </a:spcBef>
            </a:pPr>
            <a:endParaRPr lang="fr-FR" sz="1000" dirty="0"/>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4</a:t>
            </a:fld>
            <a:endParaRPr lang="fr-FR" dirty="0"/>
          </a:p>
        </p:txBody>
      </p:sp>
    </p:spTree>
    <p:extLst>
      <p:ext uri="{BB962C8B-B14F-4D97-AF65-F5344CB8AC3E}">
        <p14:creationId xmlns:p14="http://schemas.microsoft.com/office/powerpoint/2010/main" val="2996744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734541" y="4748088"/>
            <a:ext cx="5256584" cy="5112568"/>
          </a:xfrm>
        </p:spPr>
        <p:txBody>
          <a:bodyPr/>
          <a:lstStyle/>
          <a:p>
            <a:pPr>
              <a:spcBef>
                <a:spcPts val="300"/>
              </a:spcBef>
            </a:pPr>
            <a:r>
              <a:rPr lang="fr-FR" sz="1000" b="1" dirty="0">
                <a:solidFill>
                  <a:srgbClr val="000000"/>
                </a:solidFill>
                <a:latin typeface="Arial" panose="020B0604020202020204" pitchFamily="34" charset="0"/>
                <a:cs typeface="Arial" panose="020B0604020202020204" pitchFamily="34" charset="0"/>
              </a:rPr>
              <a:t>Contrôle à 100 %</a:t>
            </a:r>
            <a:endParaRPr lang="fr-FR" sz="1000" b="1" i="0" dirty="0">
              <a:solidFill>
                <a:srgbClr val="000000"/>
              </a:solidFill>
              <a:effectLst/>
              <a:latin typeface="Arial" panose="020B0604020202020204" pitchFamily="34" charset="0"/>
              <a:cs typeface="Arial" panose="020B0604020202020204" pitchFamily="34" charset="0"/>
            </a:endParaRPr>
          </a:p>
          <a:p>
            <a:pPr>
              <a:spcBef>
                <a:spcPts val="300"/>
              </a:spcBef>
            </a:pPr>
            <a:r>
              <a:rPr lang="fr-FR" sz="1000" b="0" i="0" dirty="0">
                <a:solidFill>
                  <a:srgbClr val="000000"/>
                </a:solidFill>
                <a:effectLst/>
                <a:latin typeface="Arial" panose="020B0604020202020204" pitchFamily="34" charset="0"/>
                <a:cs typeface="Arial" panose="020B0604020202020204" pitchFamily="34" charset="0"/>
              </a:rPr>
              <a:t>Le contrôle à 100 % est bien sûr nécessaire lorsqu'il y a un risque pour la vie des personnes ou si le coût d’une défaillance est très élevé.</a:t>
            </a:r>
          </a:p>
          <a:p>
            <a:pPr>
              <a:spcBef>
                <a:spcPts val="300"/>
              </a:spcBef>
            </a:pPr>
            <a:r>
              <a:rPr lang="fr-FR" sz="1000" b="0" i="0" dirty="0">
                <a:solidFill>
                  <a:srgbClr val="000000"/>
                </a:solidFill>
                <a:effectLst/>
                <a:latin typeface="Arial" panose="020B0604020202020204" pitchFamily="34" charset="0"/>
                <a:cs typeface="Arial" panose="020B0604020202020204" pitchFamily="34" charset="0"/>
              </a:rPr>
              <a:t>Pour des raisons évidentes le contrôle par échantillonnage devra être utilisé pour tous les contrôles destructifs. Il existe maintenant des technologies de contrôle non destructif qui ne seront pas décrites ici.</a:t>
            </a:r>
          </a:p>
          <a:p>
            <a:pPr>
              <a:spcBef>
                <a:spcPts val="300"/>
              </a:spcBef>
            </a:pPr>
            <a:r>
              <a:rPr lang="fr-FR" sz="1000" b="1" dirty="0">
                <a:solidFill>
                  <a:srgbClr val="000000"/>
                </a:solidFill>
                <a:latin typeface="Arial" panose="020B0604020202020204" pitchFamily="34" charset="0"/>
                <a:cs typeface="Arial" panose="020B0604020202020204" pitchFamily="34" charset="0"/>
              </a:rPr>
              <a:t>Contrôle par échantillonnage</a:t>
            </a:r>
          </a:p>
          <a:p>
            <a:pPr>
              <a:spcBef>
                <a:spcPts val="300"/>
              </a:spcBef>
            </a:pPr>
            <a:r>
              <a:rPr lang="fr-FR" sz="1000" dirty="0">
                <a:solidFill>
                  <a:srgbClr val="212529"/>
                </a:solidFill>
                <a:latin typeface="Arial" panose="020B0604020202020204" pitchFamily="34" charset="0"/>
                <a:cs typeface="Arial" panose="020B0604020202020204" pitchFamily="34" charset="0"/>
              </a:rPr>
              <a:t>Idéalement, nous aimerions établir un plan d'échantillonnage qui conduit à refuser tous les mauvais lots et est accepter tous les bons lots. Mais on ne peut s'attendre à ce qu'un plan d'échantillonnage nous donne de tels résultats. Le recours aux plans d'échantillonnage induit nécessairement un risque.</a:t>
            </a:r>
          </a:p>
          <a:p>
            <a:pPr>
              <a:spcBef>
                <a:spcPts val="300"/>
              </a:spcBef>
            </a:pPr>
            <a:r>
              <a:rPr lang="fr-FR" sz="1000" dirty="0">
                <a:solidFill>
                  <a:srgbClr val="212529"/>
                </a:solidFill>
                <a:latin typeface="Arial" panose="020B0604020202020204" pitchFamily="34" charset="0"/>
                <a:cs typeface="Arial" panose="020B0604020202020204" pitchFamily="34" charset="0"/>
              </a:rPr>
              <a:t>La notion d’efficacité du contrôle découle de la notion de risque statistiques. On doit apprécier les risques encourus à l'aide de la courbe d'efficacité (voir plus loin). </a:t>
            </a:r>
          </a:p>
          <a:p>
            <a:pPr>
              <a:spcBef>
                <a:spcPts val="300"/>
              </a:spcBef>
            </a:pPr>
            <a:r>
              <a:rPr lang="fr-FR" sz="1000" b="0" i="0" dirty="0">
                <a:solidFill>
                  <a:srgbClr val="000000"/>
                </a:solidFill>
                <a:effectLst/>
                <a:latin typeface="Arial" panose="020B0604020202020204" pitchFamily="34" charset="0"/>
                <a:cs typeface="Arial" panose="020B0604020202020204" pitchFamily="34" charset="0"/>
              </a:rPr>
              <a:t>Remarque : un contrôle à 100 % ne veut pas dire que l'on contrôle toutes les caractéristiques du produit mais une seule sur 100 % des produits.</a:t>
            </a:r>
          </a:p>
          <a:p>
            <a:pPr>
              <a:spcBef>
                <a:spcPts val="300"/>
              </a:spcBef>
            </a:pPr>
            <a:r>
              <a:rPr lang="fr-FR" sz="1000" b="0" i="0" dirty="0">
                <a:solidFill>
                  <a:srgbClr val="000000"/>
                </a:solidFill>
                <a:effectLst/>
                <a:latin typeface="Arial" panose="020B0604020202020204" pitchFamily="34" charset="0"/>
                <a:cs typeface="Arial" panose="020B0604020202020204" pitchFamily="34" charset="0"/>
              </a:rPr>
              <a:t>Précisons que même un contrôle à 100 % n'est pas sans risque : en effet le caractère répétitif et monotone des opérations de contrôle peut conduire à des erreurs et notamment à l'acceptation de pièces défectueuses. Il peut conduire aussi au refus de pièces bonnes car certains contrôleurs considèrent qu'ils doivent nécessairement rejeter certaines pièces pour que leur chef considèrent qu'ils ont bien fait leur travail.</a:t>
            </a:r>
          </a:p>
          <a:p>
            <a:pPr>
              <a:spcBef>
                <a:spcPts val="600"/>
              </a:spcBef>
            </a:pPr>
            <a:endParaRPr lang="fr-FR" sz="1000" dirty="0">
              <a:solidFill>
                <a:srgbClr val="000000"/>
              </a:solidFill>
              <a:latin typeface="Arial" panose="020B0604020202020204" pitchFamily="34" charset="0"/>
              <a:cs typeface="Arial" panose="020B0604020202020204" pitchFamily="34" charset="0"/>
            </a:endParaRPr>
          </a:p>
          <a:p>
            <a:pPr>
              <a:spcBef>
                <a:spcPts val="600"/>
              </a:spcBef>
            </a:pPr>
            <a:endParaRPr lang="fr-FR" sz="1000" b="0" i="0" dirty="0">
              <a:solidFill>
                <a:srgbClr val="000000"/>
              </a:solidFill>
              <a:effectLst/>
              <a:latin typeface="Arial" panose="020B0604020202020204" pitchFamily="34" charset="0"/>
              <a:cs typeface="Arial" panose="020B0604020202020204" pitchFamily="34" charset="0"/>
            </a:endParaRPr>
          </a:p>
          <a:p>
            <a:pPr>
              <a:spcBef>
                <a:spcPts val="600"/>
              </a:spcBef>
            </a:pPr>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5</a:t>
            </a:fld>
            <a:endParaRPr lang="fr-FR" dirty="0"/>
          </a:p>
        </p:txBody>
      </p:sp>
    </p:spTree>
    <p:extLst>
      <p:ext uri="{BB962C8B-B14F-4D97-AF65-F5344CB8AC3E}">
        <p14:creationId xmlns:p14="http://schemas.microsoft.com/office/powerpoint/2010/main" val="3112134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90524" y="4710386"/>
            <a:ext cx="5544617" cy="5078262"/>
          </a:xfrm>
        </p:spPr>
        <p:txBody>
          <a:bodyPr/>
          <a:lstStyle/>
          <a:p>
            <a:pPr>
              <a:spcBef>
                <a:spcPts val="600"/>
              </a:spcBef>
            </a:pPr>
            <a:r>
              <a:rPr lang="fr-FR" sz="1000" b="1" dirty="0">
                <a:latin typeface="Arial" panose="020B0604020202020204" pitchFamily="34" charset="0"/>
                <a:cs typeface="Arial" panose="020B0604020202020204" pitchFamily="34" charset="0"/>
              </a:rPr>
              <a:t>Le prélèvement de l’échantillon</a:t>
            </a:r>
          </a:p>
          <a:p>
            <a:pPr>
              <a:spcBef>
                <a:spcPts val="600"/>
              </a:spcBef>
            </a:pPr>
            <a:r>
              <a:rPr lang="fr-FR" sz="1000" dirty="0">
                <a:latin typeface="Arial" panose="020B0604020202020204" pitchFamily="34" charset="0"/>
                <a:cs typeface="Arial" panose="020B0604020202020204" pitchFamily="34" charset="0"/>
              </a:rPr>
              <a:t>L’échantillon que l’on prélève doit être le plus représentatif possible du lot de pièces étudié. On fait l’hypothèse statistique que la proportion de défectueux dans l’échantillon est la même que la proportion de défectueux dans l’ensemble du lot.</a:t>
            </a:r>
          </a:p>
          <a:p>
            <a:pPr>
              <a:spcBef>
                <a:spcPts val="600"/>
              </a:spcBef>
            </a:pPr>
            <a:r>
              <a:rPr lang="fr-FR" sz="1000" dirty="0">
                <a:latin typeface="Arial" panose="020B0604020202020204" pitchFamily="34" charset="0"/>
                <a:cs typeface="Arial" panose="020B0604020202020204" pitchFamily="34" charset="0"/>
              </a:rPr>
              <a:t>Dans tous les cas, il est fondamental que les pièces soient prélevées </a:t>
            </a:r>
            <a:r>
              <a:rPr lang="fr-FR" sz="1000" b="1" dirty="0">
                <a:latin typeface="Arial" panose="020B0604020202020204" pitchFamily="34" charset="0"/>
                <a:cs typeface="Arial" panose="020B0604020202020204" pitchFamily="34" charset="0"/>
              </a:rPr>
              <a:t>de façon aléatoire</a:t>
            </a:r>
            <a:r>
              <a:rPr lang="fr-FR" sz="1000" dirty="0">
                <a:latin typeface="Arial" panose="020B0604020202020204" pitchFamily="34" charset="0"/>
                <a:cs typeface="Arial" panose="020B0604020202020204" pitchFamily="34" charset="0"/>
              </a:rPr>
              <a:t>. Ne pas prélever que les pièces facilement accessibles comme celles qui se trouvent sur le dessus ! </a:t>
            </a:r>
          </a:p>
          <a:p>
            <a:pPr>
              <a:spcBef>
                <a:spcPts val="600"/>
              </a:spcBef>
            </a:pPr>
            <a:r>
              <a:rPr lang="fr-FR" sz="1000" b="1" dirty="0">
                <a:latin typeface="Arial" panose="020B0604020202020204" pitchFamily="34" charset="0"/>
                <a:cs typeface="Arial" panose="020B0604020202020204" pitchFamily="34" charset="0"/>
              </a:rPr>
              <a:t>Choix de la quantité à contrôler</a:t>
            </a:r>
          </a:p>
          <a:p>
            <a:pPr>
              <a:spcBef>
                <a:spcPts val="600"/>
              </a:spcBef>
            </a:pPr>
            <a:r>
              <a:rPr lang="fr-FR" sz="1000" dirty="0">
                <a:latin typeface="Arial" panose="020B0604020202020204" pitchFamily="34" charset="0"/>
                <a:cs typeface="Arial" panose="020B0604020202020204" pitchFamily="34" charset="0"/>
              </a:rPr>
              <a:t>Il est évident que plus la taille de l’échantillon est grande, plus il sera représentatif de la totalité du lot reçu. Mais alors, le coût du contrôle en sera plus élevé. Nous verrons plus loin que les normes reconnues proposent des tables pour décider d’un choix de taille d’échantillon.</a:t>
            </a:r>
          </a:p>
          <a:p>
            <a:pPr>
              <a:spcBef>
                <a:spcPts val="600"/>
              </a:spcBef>
            </a:pPr>
            <a:r>
              <a:rPr lang="fr-FR" sz="1000" b="1" i="0" dirty="0">
                <a:solidFill>
                  <a:srgbClr val="333333"/>
                </a:solidFill>
                <a:effectLst/>
                <a:latin typeface="Arial" panose="020B0604020202020204" pitchFamily="34" charset="0"/>
                <a:cs typeface="Arial" panose="020B0604020202020204" pitchFamily="34" charset="0"/>
              </a:rPr>
              <a:t>Définir les points de contrôle</a:t>
            </a:r>
          </a:p>
          <a:p>
            <a:pPr>
              <a:spcBef>
                <a:spcPts val="600"/>
              </a:spcBef>
            </a:pPr>
            <a:r>
              <a:rPr lang="fr-FR" sz="1000" b="0" i="0" dirty="0">
                <a:solidFill>
                  <a:srgbClr val="202020"/>
                </a:solidFill>
                <a:effectLst/>
                <a:latin typeface="Arial" panose="020B0604020202020204" pitchFamily="34" charset="0"/>
                <a:cs typeface="Arial" panose="020B0604020202020204" pitchFamily="34" charset="0"/>
              </a:rPr>
              <a:t>La meilleure pratique consiste à ce que les acheteurs définissent </a:t>
            </a:r>
            <a:r>
              <a:rPr lang="fr-FR" sz="1000" dirty="0">
                <a:solidFill>
                  <a:srgbClr val="202020"/>
                </a:solidFill>
                <a:latin typeface="Arial" panose="020B0604020202020204" pitchFamily="34" charset="0"/>
                <a:cs typeface="Arial" panose="020B0604020202020204" pitchFamily="34" charset="0"/>
              </a:rPr>
              <a:t>e</a:t>
            </a:r>
            <a:r>
              <a:rPr lang="fr-FR" sz="1000" b="0" i="0" dirty="0">
                <a:solidFill>
                  <a:srgbClr val="202020"/>
                </a:solidFill>
                <a:effectLst/>
                <a:latin typeface="Arial" panose="020B0604020202020204" pitchFamily="34" charset="0"/>
                <a:cs typeface="Arial" panose="020B0604020202020204" pitchFamily="34" charset="0"/>
              </a:rPr>
              <a:t>ux-mêmes tous les points de contrôle avant le début de la production en série ou la mise sur la marché. De cette manière, vous vous assurez que l’usine comprend vos attentes en termes de qualité, réduisant ainsi le risque de défauts pendant la production.</a:t>
            </a:r>
          </a:p>
          <a:p>
            <a:pPr>
              <a:spcBef>
                <a:spcPts val="600"/>
              </a:spcBef>
            </a:pPr>
            <a:r>
              <a:rPr lang="fr-FR" sz="1000" b="0" i="0" dirty="0">
                <a:solidFill>
                  <a:srgbClr val="202020"/>
                </a:solidFill>
                <a:effectLst/>
                <a:latin typeface="Arial" panose="020B0604020202020204" pitchFamily="34" charset="0"/>
                <a:cs typeface="Arial" panose="020B0604020202020204" pitchFamily="34" charset="0"/>
              </a:rPr>
              <a:t>Une fois que la liste de points de contrôle établie, on leur attribue différents niveaux de tolérance. Les inspecteurs classent les défauts en 3 catégories :</a:t>
            </a:r>
          </a:p>
          <a:p>
            <a:pPr fontAlgn="base">
              <a:buFont typeface="Arial" panose="020B0604020202020204" pitchFamily="34" charset="0"/>
              <a:buChar char="•"/>
            </a:pPr>
            <a:r>
              <a:rPr lang="fr-FR" sz="1000" b="1" i="0" dirty="0">
                <a:solidFill>
                  <a:srgbClr val="202020"/>
                </a:solidFill>
                <a:effectLst/>
                <a:latin typeface="Arial" panose="020B0604020202020204" pitchFamily="34" charset="0"/>
                <a:cs typeface="Arial" panose="020B0604020202020204" pitchFamily="34" charset="0"/>
              </a:rPr>
              <a:t> Mineur</a:t>
            </a:r>
            <a:r>
              <a:rPr lang="fr-FR" sz="1000" b="0" i="0" dirty="0">
                <a:solidFill>
                  <a:srgbClr val="202020"/>
                </a:solidFill>
                <a:effectLst/>
                <a:latin typeface="Arial" panose="020B0604020202020204" pitchFamily="34" charset="0"/>
                <a:cs typeface="Arial" panose="020B0604020202020204" pitchFamily="34" charset="0"/>
              </a:rPr>
              <a:t> : défauts qui sont inacceptables en grande quantité mais qui ne génèrent généralement pas de retour de produit.</a:t>
            </a:r>
          </a:p>
          <a:p>
            <a:pPr fontAlgn="base">
              <a:buFont typeface="Arial" panose="020B0604020202020204" pitchFamily="34" charset="0"/>
              <a:buChar char="•"/>
            </a:pPr>
            <a:r>
              <a:rPr lang="fr-FR" sz="1000" b="1" i="0" dirty="0">
                <a:solidFill>
                  <a:srgbClr val="202020"/>
                </a:solidFill>
                <a:effectLst/>
                <a:latin typeface="Arial" panose="020B0604020202020204" pitchFamily="34" charset="0"/>
                <a:cs typeface="Arial" panose="020B0604020202020204" pitchFamily="34" charset="0"/>
              </a:rPr>
              <a:t> Majeur </a:t>
            </a:r>
            <a:r>
              <a:rPr lang="fr-FR" sz="1000" b="0" i="0" dirty="0">
                <a:solidFill>
                  <a:srgbClr val="202020"/>
                </a:solidFill>
                <a:effectLst/>
                <a:latin typeface="Arial" panose="020B0604020202020204" pitchFamily="34" charset="0"/>
                <a:cs typeface="Arial" panose="020B0604020202020204" pitchFamily="34" charset="0"/>
              </a:rPr>
              <a:t>: défauts susceptibles d’entraîner le retour du produit mais ne présentant pas de risque pour la sécurité de l’utilisateur.</a:t>
            </a:r>
          </a:p>
          <a:p>
            <a:pPr fontAlgn="base">
              <a:buFont typeface="Arial" panose="020B0604020202020204" pitchFamily="34" charset="0"/>
              <a:buChar char="•"/>
            </a:pPr>
            <a:r>
              <a:rPr lang="fr-FR" sz="1000" b="1" i="0" dirty="0">
                <a:solidFill>
                  <a:srgbClr val="202020"/>
                </a:solidFill>
                <a:effectLst/>
                <a:latin typeface="Arial" panose="020B0604020202020204" pitchFamily="34" charset="0"/>
                <a:cs typeface="Arial" panose="020B0604020202020204" pitchFamily="34" charset="0"/>
              </a:rPr>
              <a:t> Critique </a:t>
            </a:r>
            <a:r>
              <a:rPr lang="fr-FR" sz="1000" b="0" i="0" dirty="0">
                <a:solidFill>
                  <a:srgbClr val="202020"/>
                </a:solidFill>
                <a:effectLst/>
                <a:latin typeface="Arial" panose="020B0604020202020204" pitchFamily="34" charset="0"/>
                <a:cs typeface="Arial" panose="020B0604020202020204" pitchFamily="34" charset="0"/>
              </a:rPr>
              <a:t>: défauts violant la réglementation ou constituant une menace pour la sécurité de l’utilisateur.</a:t>
            </a: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6</a:t>
            </a:fld>
            <a:endParaRPr lang="fr-FR" dirty="0"/>
          </a:p>
        </p:txBody>
      </p:sp>
    </p:spTree>
    <p:extLst>
      <p:ext uri="{BB962C8B-B14F-4D97-AF65-F5344CB8AC3E}">
        <p14:creationId xmlns:p14="http://schemas.microsoft.com/office/powerpoint/2010/main" val="2028112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5"/>
          </p:nvPr>
        </p:nvSpPr>
        <p:spPr/>
        <p:txBody>
          <a:bodyPr/>
          <a:lstStyle/>
          <a:p>
            <a:fld id="{CF69410C-96E1-4B7A-A243-8B23034E770F}" type="slidenum">
              <a:rPr lang="fr-FR" smtClean="0"/>
              <a:t>7</a:t>
            </a:fld>
            <a:endParaRPr lang="fr-FR" dirty="0"/>
          </a:p>
        </p:txBody>
      </p:sp>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374501" y="4748088"/>
            <a:ext cx="6048672" cy="5082281"/>
          </a:xfrm>
        </p:spPr>
        <p:txBody>
          <a:bodyPr/>
          <a:lstStyle/>
          <a:p>
            <a:pPr>
              <a:spcBef>
                <a:spcPts val="300"/>
              </a:spcBef>
            </a:pPr>
            <a:r>
              <a:rPr lang="fr-FR" sz="1000" b="1" dirty="0">
                <a:latin typeface="Arial" panose="020B0604020202020204" pitchFamily="34" charset="0"/>
                <a:cs typeface="Arial" panose="020B0604020202020204" pitchFamily="34" charset="0"/>
              </a:rPr>
              <a:t>Le risque du fournisseur </a:t>
            </a:r>
            <a:r>
              <a:rPr lang="fr-FR" sz="1000" b="1" dirty="0">
                <a:latin typeface="Symbol" panose="05050102010706020507" pitchFamily="18" charset="2"/>
                <a:cs typeface="Arial" panose="020B0604020202020204" pitchFamily="34" charset="0"/>
              </a:rPr>
              <a:t>a</a:t>
            </a:r>
          </a:p>
          <a:p>
            <a:pPr>
              <a:spcBef>
                <a:spcPts val="300"/>
              </a:spcBef>
            </a:pPr>
            <a:r>
              <a:rPr lang="fr-FR" sz="1000" b="0" i="0" dirty="0">
                <a:solidFill>
                  <a:srgbClr val="212529"/>
                </a:solidFill>
                <a:effectLst/>
                <a:latin typeface="Arial" panose="020B0604020202020204" pitchFamily="34" charset="0"/>
                <a:cs typeface="Arial" panose="020B0604020202020204" pitchFamily="34" charset="0"/>
              </a:rPr>
              <a:t>Le risque du fournisseur noté α est la probabilité de ne pas accepter un lot de qualité acceptable de niveau NQA. α représente donc les chance sur 100 qu'un lot de qualité acceptable ne soit pas accepté par le plan d'échantillonnage. C'est le risque qui représente la probabilité de ne pas accepter un lot alors qu’en réalité il est conforme.</a:t>
            </a:r>
          </a:p>
          <a:p>
            <a:pPr>
              <a:spcBef>
                <a:spcPts val="300"/>
              </a:spcBef>
            </a:pPr>
            <a:r>
              <a:rPr lang="fr-FR" sz="1000" dirty="0">
                <a:latin typeface="Arial" panose="020B0604020202020204" pitchFamily="34" charset="0"/>
                <a:cs typeface="Arial" panose="020B0604020202020204" pitchFamily="34" charset="0"/>
              </a:rPr>
              <a:t>Ce retour entraîne des coûts de transport et de traitement des retours. De plus, les marchandises n’étant pas proposées à la vente ou mises en fabrication, il en résultera un manque à gagner pour le client. </a:t>
            </a:r>
          </a:p>
          <a:p>
            <a:pPr>
              <a:spcBef>
                <a:spcPts val="300"/>
              </a:spcBef>
            </a:pPr>
            <a:r>
              <a:rPr lang="fr-FR" sz="1000" b="1" dirty="0">
                <a:latin typeface="Arial" panose="020B0604020202020204" pitchFamily="34" charset="0"/>
                <a:cs typeface="Arial" panose="020B0604020202020204" pitchFamily="34" charset="0"/>
              </a:rPr>
              <a:t>Le risque du client </a:t>
            </a:r>
            <a:r>
              <a:rPr lang="fr-FR" sz="1000" b="1" dirty="0">
                <a:latin typeface="Symbol" panose="05050102010706020507" pitchFamily="18" charset="2"/>
                <a:cs typeface="Arial" panose="020B0604020202020204" pitchFamily="34" charset="0"/>
              </a:rPr>
              <a:t>b</a:t>
            </a:r>
          </a:p>
          <a:p>
            <a:pPr>
              <a:spcBef>
                <a:spcPts val="300"/>
              </a:spcBef>
            </a:pPr>
            <a:r>
              <a:rPr lang="fr-FR" sz="1000" dirty="0">
                <a:latin typeface="Arial" panose="020B0604020202020204" pitchFamily="34" charset="0"/>
                <a:cs typeface="Arial" panose="020B0604020202020204" pitchFamily="34" charset="0"/>
              </a:rPr>
              <a:t>C’est le risque d’accepter un lot de pièces alors que la proportion de défectueux est plus élevé que ce qui est toléré.</a:t>
            </a:r>
            <a:r>
              <a:rPr lang="fr-FR" sz="1000" b="0" i="0" dirty="0">
                <a:solidFill>
                  <a:srgbClr val="212529"/>
                </a:solidFill>
                <a:effectLst/>
                <a:latin typeface="Arial" panose="020B0604020202020204" pitchFamily="34" charset="0"/>
                <a:cs typeface="Arial" panose="020B0604020202020204" pitchFamily="34" charset="0"/>
              </a:rPr>
              <a:t> β représente donc les chances sur 100 qu'un lot de qualité inacceptable soit accepté par le plan d'échantillonnage. C'est le risque d'accepter un lot lorsque en réalité il devrait être refusé.</a:t>
            </a:r>
          </a:p>
          <a:p>
            <a:pPr>
              <a:spcBef>
                <a:spcPts val="300"/>
              </a:spcBef>
            </a:pPr>
            <a:r>
              <a:rPr lang="fr-FR" sz="1000" b="1" i="1" dirty="0">
                <a:latin typeface="Arial" panose="020B0604020202020204" pitchFamily="34" charset="0"/>
                <a:cs typeface="Arial" panose="020B0604020202020204" pitchFamily="34" charset="0"/>
              </a:rPr>
              <a:t>Produit de négoce</a:t>
            </a:r>
          </a:p>
          <a:p>
            <a:pPr>
              <a:spcBef>
                <a:spcPts val="300"/>
              </a:spcBef>
            </a:pPr>
            <a:r>
              <a:rPr lang="fr-FR" sz="1000" dirty="0">
                <a:latin typeface="Arial" panose="020B0604020202020204" pitchFamily="34" charset="0"/>
                <a:cs typeface="Arial" panose="020B0604020202020204" pitchFamily="34" charset="0"/>
              </a:rPr>
              <a:t>Le produit livré à un client ne correspondra pas à ses attentes aussi bien en termes d’aspect qu’en termes de fonctionnement. Le défaut ne sera détecté que par le client. Le produit devra être retourné ou remplacé. D’où des coûts élevés d’un point de vue opérationnel mais aussi d’un point de vue commercial (image de marque).</a:t>
            </a:r>
          </a:p>
          <a:p>
            <a:pPr>
              <a:spcBef>
                <a:spcPts val="300"/>
              </a:spcBef>
            </a:pPr>
            <a:r>
              <a:rPr lang="fr-FR" sz="1000" b="1" i="1" dirty="0">
                <a:latin typeface="Arial" panose="020B0604020202020204" pitchFamily="34" charset="0"/>
                <a:cs typeface="Arial" panose="020B0604020202020204" pitchFamily="34" charset="0"/>
              </a:rPr>
              <a:t>Matière ou composant entrant dans la fabrication</a:t>
            </a:r>
          </a:p>
          <a:p>
            <a:pPr>
              <a:spcBef>
                <a:spcPts val="300"/>
              </a:spcBef>
            </a:pPr>
            <a:r>
              <a:rPr lang="fr-FR" sz="1000" dirty="0">
                <a:latin typeface="Arial" panose="020B0604020202020204" pitchFamily="34" charset="0"/>
                <a:cs typeface="Arial" panose="020B0604020202020204" pitchFamily="34" charset="0"/>
              </a:rPr>
              <a:t>Le produit fini élaboré à partir de matières ou composants défectueux ne fonctionnera pas correctement et sera rebuté lors des phases ultérieures de fabrication. On aura donc ajouté de la valeur à un produit qui ne pourra pas être vendu.</a:t>
            </a:r>
          </a:p>
          <a:p>
            <a:pPr>
              <a:spcBef>
                <a:spcPts val="300"/>
              </a:spcBef>
            </a:pPr>
            <a:r>
              <a:rPr lang="fr-FR" sz="1000" dirty="0">
                <a:latin typeface="Arial" panose="020B0604020202020204" pitchFamily="34" charset="0"/>
                <a:cs typeface="Arial" panose="020B0604020202020204" pitchFamily="34" charset="0"/>
              </a:rPr>
              <a:t>Imaginons par exemple un lot acceptable avec par exemple 5 % de défectuosités (le responsable du contrôle ne le sait pas). Il est possible que l’échantillon sélectionné contienne une grande proportion de défectuosités et donner ainsi une fausse idée du lot. On doit alors contrôler le lot en entier ou le détruire sans raison (</a:t>
            </a:r>
            <a:r>
              <a:rPr lang="fr-FR" sz="1000" b="1" dirty="0">
                <a:latin typeface="Arial" panose="020B0604020202020204" pitchFamily="34" charset="0"/>
                <a:cs typeface="Arial" panose="020B0604020202020204" pitchFamily="34" charset="0"/>
              </a:rPr>
              <a:t>risque du fournisseur </a:t>
            </a:r>
            <a:r>
              <a:rPr lang="fr-FR" sz="1000" b="1" dirty="0">
                <a:latin typeface="Symbol" panose="05050102010706020507" pitchFamily="18" charset="2"/>
                <a:cs typeface="Arial" panose="020B0604020202020204" pitchFamily="34" charset="0"/>
              </a:rPr>
              <a:t>a</a:t>
            </a:r>
            <a:r>
              <a:rPr lang="fr-FR" sz="1000" dirty="0">
                <a:latin typeface="Arial" panose="020B0604020202020204" pitchFamily="34" charset="0"/>
                <a:cs typeface="Arial" panose="020B0604020202020204" pitchFamily="34" charset="0"/>
              </a:rPr>
              <a:t>). Le contraire peut arriver, un lot ne répond pas aux spécifications mais l’échantillon ne détecte pas ce fait (</a:t>
            </a:r>
            <a:r>
              <a:rPr lang="fr-FR" sz="1000" b="1" dirty="0">
                <a:latin typeface="Arial" panose="020B0604020202020204" pitchFamily="34" charset="0"/>
                <a:cs typeface="Arial" panose="020B0604020202020204" pitchFamily="34" charset="0"/>
              </a:rPr>
              <a:t>risque du client </a:t>
            </a:r>
            <a:r>
              <a:rPr lang="fr-FR" sz="1000" b="1" dirty="0">
                <a:latin typeface="Symbol" panose="05050102010706020507" pitchFamily="18" charset="2"/>
                <a:cs typeface="Arial" panose="020B0604020202020204" pitchFamily="34" charset="0"/>
              </a:rPr>
              <a:t>b</a:t>
            </a:r>
            <a:r>
              <a:rPr lang="fr-FR" sz="1000" dirty="0">
                <a:latin typeface="Arial" panose="020B0604020202020204" pitchFamily="34" charset="0"/>
                <a:cs typeface="Arial" panose="020B0604020202020204" pitchFamily="34" charset="0"/>
              </a:rPr>
              <a:t>). Le contrôle n’est pas efficace à cent pour cent mais on peut le faire en contrôlant ces deux erreurs.</a:t>
            </a:r>
          </a:p>
          <a:p>
            <a:pPr>
              <a:spcBef>
                <a:spcPts val="600"/>
              </a:spcBef>
            </a:pPr>
            <a:r>
              <a:rPr lang="fr-FR" sz="1000" dirty="0">
                <a:latin typeface="Arial" panose="020B0604020202020204" pitchFamily="34" charset="0"/>
                <a:cs typeface="Arial" panose="020B0604020202020204" pitchFamily="34" charset="0"/>
              </a:rPr>
              <a:t>Notons que si un bon lot est refusé et retourné au fournisseur, celui-ci pourrait le renvoyer en l’état et il aurait alors des chances d’être accepté !</a:t>
            </a:r>
          </a:p>
        </p:txBody>
      </p:sp>
    </p:spTree>
    <p:extLst>
      <p:ext uri="{BB962C8B-B14F-4D97-AF65-F5344CB8AC3E}">
        <p14:creationId xmlns:p14="http://schemas.microsoft.com/office/powerpoint/2010/main" val="4208495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446509" y="4778375"/>
            <a:ext cx="5904655" cy="5010273"/>
          </a:xfrm>
        </p:spPr>
        <p:txBody>
          <a:bodyPr/>
          <a:lstStyle/>
          <a:p>
            <a:pPr algn="l">
              <a:spcBef>
                <a:spcPts val="300"/>
              </a:spcBef>
            </a:pPr>
            <a:r>
              <a:rPr lang="fr-FR" sz="1000" b="1" i="0" dirty="0">
                <a:effectLst/>
                <a:latin typeface="Arial" panose="020B0604020202020204" pitchFamily="34" charset="0"/>
                <a:cs typeface="Arial" panose="020B0604020202020204" pitchFamily="34" charset="0"/>
              </a:rPr>
              <a:t>Qu'est-ce que le niveau de qualité acceptable (NQA) ?</a:t>
            </a:r>
          </a:p>
          <a:p>
            <a:pPr algn="l">
              <a:spcBef>
                <a:spcPts val="300"/>
              </a:spcBef>
            </a:pPr>
            <a:r>
              <a:rPr lang="fr-FR" sz="1000" b="0" i="0" dirty="0">
                <a:effectLst/>
                <a:latin typeface="Arial" panose="020B0604020202020204" pitchFamily="34" charset="0"/>
                <a:cs typeface="Arial" panose="020B0604020202020204" pitchFamily="34" charset="0"/>
              </a:rPr>
              <a:t>Le limite de qualité acceptable (NQA) est une mesure appliquée aux produits et définie dans la norme ISO 2859-1 (ou MIL-STD 105 D) comme le “niveau de qualité qui est le plus mauvais tolérable.” ; le NQA vous indique combien de composants défectueux sont considérés comme acceptables lors des contrôles de qualité par échantillonnage aléatoire. Il est généralement exprimé en pourcentage ou en rapport du nombre de défauts par rapport à la quantité totale.</a:t>
            </a:r>
          </a:p>
          <a:p>
            <a:pPr algn="l">
              <a:spcBef>
                <a:spcPts val="300"/>
              </a:spcBef>
            </a:pPr>
            <a:r>
              <a:rPr lang="fr-FR" sz="1000" b="0" i="0" dirty="0">
                <a:effectLst/>
                <a:latin typeface="Arial" panose="020B0604020202020204" pitchFamily="34" charset="0"/>
                <a:cs typeface="Arial" panose="020B0604020202020204" pitchFamily="34" charset="0"/>
              </a:rPr>
              <a:t>Le NQA peut varier d'une industrie à l'autre, d’un client à l’autre et d’un produit à l’autre. Les produits médicaux, par exemple, ont des NQA stricts car les produits défectueux constituent un risque pour la santé. </a:t>
            </a:r>
            <a:r>
              <a:rPr lang="fr-FR" sz="1000" dirty="0">
                <a:latin typeface="Arial" panose="020B0604020202020204" pitchFamily="34" charset="0"/>
                <a:cs typeface="Arial" panose="020B0604020202020204" pitchFamily="34" charset="0"/>
              </a:rPr>
              <a:t>Des règlementations de plus en plus drastiques gouvernent les procédures d’échantillonnage (par exemple en passant d’un NQA de 4.0 à 0.65). En clair, en choisissant un NQA plus rigoureux (par exemple un NQA de 0.65 est meilleur qu’un NQA de 1.5 ou 4.0), on peut améliorer de manière significative la protection du personnel et des clients. </a:t>
            </a:r>
          </a:p>
          <a:p>
            <a:pPr>
              <a:spcBef>
                <a:spcPts val="300"/>
              </a:spcBef>
            </a:pPr>
            <a:r>
              <a:rPr lang="fr-FR" sz="1000" b="1" i="0" dirty="0">
                <a:solidFill>
                  <a:srgbClr val="212529"/>
                </a:solidFill>
                <a:effectLst/>
                <a:latin typeface="Arial" panose="020B0604020202020204" pitchFamily="34" charset="0"/>
                <a:cs typeface="Arial" panose="020B0604020202020204" pitchFamily="34" charset="0"/>
              </a:rPr>
              <a:t>Le niveau de qualité toléré (LTPD/LQ)</a:t>
            </a:r>
          </a:p>
          <a:p>
            <a:pPr>
              <a:spcBef>
                <a:spcPts val="300"/>
              </a:spcBef>
            </a:pPr>
            <a:r>
              <a:rPr lang="fr-FR" sz="1000" b="0" i="0" dirty="0">
                <a:solidFill>
                  <a:srgbClr val="212529"/>
                </a:solidFill>
                <a:effectLst/>
                <a:latin typeface="Arial" panose="020B0604020202020204" pitchFamily="34" charset="0"/>
                <a:cs typeface="Arial" panose="020B0604020202020204" pitchFamily="34" charset="0"/>
              </a:rPr>
              <a:t>Le niveau de qualité toléré que nous notons par LQ (Limite de qualité) représente le pourcentage d'individus non-conformes dans un lot qui devrait avoir très peu de chance d'être accepté en moyenne. C'est ce que l'on entend par un mauvais lot. </a:t>
            </a:r>
          </a:p>
          <a:p>
            <a:pPr algn="l">
              <a:spcBef>
                <a:spcPts val="300"/>
              </a:spcBef>
            </a:pPr>
            <a:r>
              <a:rPr lang="fr-FR" sz="1000" b="1" i="0" dirty="0">
                <a:effectLst/>
                <a:latin typeface="Arial" panose="020B0604020202020204" pitchFamily="34" charset="0"/>
                <a:cs typeface="Arial" panose="020B0604020202020204" pitchFamily="34" charset="0"/>
              </a:rPr>
              <a:t>Comment fonctionne le niveau de qualité acceptable (NQA) ?</a:t>
            </a:r>
          </a:p>
          <a:p>
            <a:pPr algn="l">
              <a:spcBef>
                <a:spcPts val="300"/>
              </a:spcBef>
            </a:pPr>
            <a:r>
              <a:rPr lang="fr-FR" sz="1000" b="0" i="0" dirty="0">
                <a:effectLst/>
                <a:latin typeface="Arial" panose="020B0604020202020204" pitchFamily="34" charset="0"/>
                <a:cs typeface="Arial" panose="020B0604020202020204" pitchFamily="34" charset="0"/>
              </a:rPr>
              <a:t>Les individus d'un échantillon sont testés au hasard et si le nombre d'articles défectueux est inférieur à la quantité prédéterminée, ce produit est dit conforme au niveau de qualité acceptable (NQA). Si le niveau de qualité acceptable  n'est pas atteint pour un échantillon particulier de marchandises, les fabricants examineront les différents paramètres du processus de production afin de déterminer les zones à l'origine des défauts.</a:t>
            </a:r>
          </a:p>
          <a:p>
            <a:pPr algn="l">
              <a:spcBef>
                <a:spcPts val="300"/>
              </a:spcBef>
            </a:pPr>
            <a:r>
              <a:rPr lang="fr-FR" sz="1000" b="0" i="0" dirty="0">
                <a:effectLst/>
                <a:latin typeface="Arial" panose="020B0604020202020204" pitchFamily="34" charset="0"/>
                <a:cs typeface="Arial" panose="020B0604020202020204" pitchFamily="34" charset="0"/>
              </a:rPr>
              <a:t>À titre d'exemple, considérons un NQA de 1 % sur un lot réceptionné. Ce pourcentage signifie que pas plus de 1 % du lot ne peut être défectueux. Si un lot comporte 1 000 produits, seuls 10 produits peuvent être défectueux. Si 11 produits sont défectueux, l'ensemble du lot est mis au rebut. Ce chiffre de 11 produits défectueux ou plus est connu sous le nom de "limite de qualité de rejet" (RQL).</a:t>
            </a:r>
          </a:p>
          <a:p>
            <a:pPr>
              <a:spcBef>
                <a:spcPts val="300"/>
              </a:spcBef>
            </a:pPr>
            <a:r>
              <a:rPr lang="fr-FR" altLang="fr-FR" sz="1000" b="1" dirty="0">
                <a:latin typeface="Arial" panose="020B0604020202020204" pitchFamily="34" charset="0"/>
                <a:cs typeface="Arial" panose="020B0604020202020204" pitchFamily="34" charset="0"/>
              </a:rPr>
              <a:t>Le NQA doit faire l’objet d’un accord formel entre le client et son fournisseur et être consigné dans les appels d’offres et dans les contrats et commandes ainsi que dans les protocoles d’assurance-qualité.</a:t>
            </a:r>
            <a:endParaRPr lang="fr-FR" altLang="fr-FR" sz="1100" b="1"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8</a:t>
            </a:fld>
            <a:endParaRPr lang="fr-FR" dirty="0"/>
          </a:p>
        </p:txBody>
      </p:sp>
    </p:spTree>
    <p:extLst>
      <p:ext uri="{BB962C8B-B14F-4D97-AF65-F5344CB8AC3E}">
        <p14:creationId xmlns:p14="http://schemas.microsoft.com/office/powerpoint/2010/main" val="3478058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01155" y="4618857"/>
            <a:ext cx="5544616" cy="5180137"/>
          </a:xfrm>
        </p:spPr>
        <p:txBody>
          <a:bodyPr/>
          <a:lstStyle/>
          <a:p>
            <a:pPr algn="just"/>
            <a:r>
              <a:rPr lang="fr-FR" sz="1000" b="1" i="0" dirty="0">
                <a:solidFill>
                  <a:srgbClr val="222222"/>
                </a:solidFill>
                <a:effectLst/>
                <a:latin typeface="Arial" panose="020B0604020202020204" pitchFamily="34" charset="0"/>
              </a:rPr>
              <a:t>La loi de Poisson</a:t>
            </a:r>
          </a:p>
          <a:p>
            <a:pPr algn="just">
              <a:spcBef>
                <a:spcPts val="300"/>
              </a:spcBef>
            </a:pPr>
            <a:r>
              <a:rPr lang="fr-FR" sz="1000" b="0" i="0" dirty="0">
                <a:solidFill>
                  <a:srgbClr val="222222"/>
                </a:solidFill>
                <a:effectLst/>
                <a:latin typeface="Arial" panose="020B0604020202020204" pitchFamily="34" charset="0"/>
              </a:rPr>
              <a:t>En statistique, la </a:t>
            </a:r>
            <a:r>
              <a:rPr lang="fr-FR" sz="1000" b="1" i="0" dirty="0">
                <a:solidFill>
                  <a:srgbClr val="222222"/>
                </a:solidFill>
                <a:effectLst/>
                <a:latin typeface="Arial" panose="020B0604020202020204" pitchFamily="34" charset="0"/>
              </a:rPr>
              <a:t>loi de Poisson</a:t>
            </a:r>
            <a:r>
              <a:rPr lang="fr-FR" sz="1000" b="0" i="0" dirty="0">
                <a:solidFill>
                  <a:srgbClr val="222222"/>
                </a:solidFill>
                <a:effectLst/>
                <a:latin typeface="Arial" panose="020B0604020202020204" pitchFamily="34" charset="0"/>
              </a:rPr>
              <a:t> de paramètre λ, ou </a:t>
            </a:r>
            <a:r>
              <a:rPr lang="fr-FR" sz="1000" b="1" i="0" dirty="0">
                <a:solidFill>
                  <a:srgbClr val="222222"/>
                </a:solidFill>
                <a:effectLst/>
                <a:latin typeface="Arial" panose="020B0604020202020204" pitchFamily="34" charset="0"/>
              </a:rPr>
              <a:t>loi des événements rares</a:t>
            </a:r>
            <a:r>
              <a:rPr lang="fr-FR" sz="1000" b="0" i="0" dirty="0">
                <a:solidFill>
                  <a:srgbClr val="222222"/>
                </a:solidFill>
                <a:effectLst/>
                <a:latin typeface="Arial" panose="020B0604020202020204" pitchFamily="34" charset="0"/>
              </a:rPr>
              <a:t>, correspond au modèle suivant : sur une population N, un événement arrive en moyenne λ fois. On appelle X la variable aléatoire déterminant le nombre de fois où l'événement se produit dans population. X prend des valeurs entières : 0, 1, 2, ...</a:t>
            </a:r>
          </a:p>
          <a:p>
            <a:pPr algn="just"/>
            <a:r>
              <a:rPr lang="fr-FR" sz="1000" b="0" i="0" dirty="0">
                <a:solidFill>
                  <a:srgbClr val="222222"/>
                </a:solidFill>
                <a:effectLst/>
                <a:latin typeface="Arial" panose="020B0604020202020204" pitchFamily="34" charset="0"/>
              </a:rPr>
              <a:t>Cette variable aléatoire suit une loi de probabilité définie par</a:t>
            </a:r>
          </a:p>
          <a:p>
            <a:pPr algn="just"/>
            <a:r>
              <a:rPr lang="fr-FR" sz="1000" dirty="0"/>
              <a:t> pour tout entier naturel </a:t>
            </a:r>
            <a:r>
              <a:rPr lang="fr-FR" sz="1000" i="1" dirty="0">
                <a:effectLst/>
              </a:rPr>
              <a:t>k</a:t>
            </a:r>
            <a:r>
              <a:rPr lang="fr-FR" sz="1000" dirty="0"/>
              <a:t>, </a:t>
            </a:r>
            <a:r>
              <a:rPr lang="fr-FR" sz="1000" b="0" i="0" dirty="0">
                <a:solidFill>
                  <a:srgbClr val="222222"/>
                </a:solidFill>
                <a:effectLst/>
                <a:latin typeface="Arial" panose="020B0604020202020204" pitchFamily="34" charset="0"/>
              </a:rPr>
              <a:t>où</a:t>
            </a:r>
            <a:endParaRPr lang="fr-FR" sz="1200" b="0" i="0" dirty="0">
              <a:solidFill>
                <a:srgbClr val="222222"/>
              </a:solidFill>
              <a:effectLst/>
              <a:latin typeface="Arial" panose="020B0604020202020204" pitchFamily="34" charset="0"/>
            </a:endParaRPr>
          </a:p>
          <a:p>
            <a:pPr algn="just">
              <a:buFont typeface="Arial" panose="020B0604020202020204" pitchFamily="34" charset="0"/>
              <a:buChar char="•"/>
            </a:pPr>
            <a:r>
              <a:rPr lang="fr-FR" sz="1000" b="0" i="1" dirty="0">
                <a:solidFill>
                  <a:srgbClr val="222222"/>
                </a:solidFill>
                <a:effectLst/>
                <a:latin typeface="Arial" panose="020B0604020202020204" pitchFamily="34" charset="0"/>
              </a:rPr>
              <a:t>e</a:t>
            </a:r>
            <a:r>
              <a:rPr lang="fr-FR" sz="1000" b="0" i="0" dirty="0">
                <a:solidFill>
                  <a:srgbClr val="222222"/>
                </a:solidFill>
                <a:effectLst/>
                <a:latin typeface="Arial" panose="020B0604020202020204" pitchFamily="34" charset="0"/>
              </a:rPr>
              <a:t> est la base de l</a:t>
            </a:r>
            <a:r>
              <a:rPr lang="fr-FR" sz="1000" b="0" i="0" dirty="0">
                <a:solidFill>
                  <a:srgbClr val="222222"/>
                </a:solidFill>
                <a:effectLst/>
                <a:latin typeface="Arial" panose="020B0604020202020204" pitchFamily="34" charset="0"/>
                <a:hlinkClick r:id="rId3"/>
              </a:rPr>
              <a:t>’</a:t>
            </a:r>
            <a:r>
              <a:rPr lang="fr-FR" sz="1000" b="0" i="0" dirty="0">
                <a:solidFill>
                  <a:srgbClr val="222222"/>
                </a:solidFill>
                <a:effectLst/>
                <a:latin typeface="Arial" panose="020B0604020202020204" pitchFamily="34" charset="0"/>
              </a:rPr>
              <a:t>exponentielle (2,718...)</a:t>
            </a:r>
          </a:p>
          <a:p>
            <a:pPr algn="just">
              <a:buFont typeface="Arial" panose="020B0604020202020204" pitchFamily="34" charset="0"/>
              <a:buChar char="•"/>
            </a:pPr>
            <a:r>
              <a:rPr lang="fr-FR" sz="1000" b="0" i="1" dirty="0">
                <a:solidFill>
                  <a:srgbClr val="222222"/>
                </a:solidFill>
                <a:effectLst/>
                <a:latin typeface="Arial" panose="020B0604020202020204" pitchFamily="34" charset="0"/>
              </a:rPr>
              <a:t>k!</a:t>
            </a:r>
            <a:r>
              <a:rPr lang="fr-FR" sz="1000" b="0" i="0" dirty="0">
                <a:solidFill>
                  <a:srgbClr val="222222"/>
                </a:solidFill>
                <a:effectLst/>
                <a:latin typeface="Arial" panose="020B0604020202020204" pitchFamily="34" charset="0"/>
              </a:rPr>
              <a:t> est la factorielle de k</a:t>
            </a:r>
          </a:p>
          <a:p>
            <a:pPr algn="just">
              <a:buFont typeface="Arial" panose="020B0604020202020204" pitchFamily="34" charset="0"/>
              <a:buChar char="•"/>
            </a:pPr>
            <a:r>
              <a:rPr lang="fr-FR" sz="1000" b="0" i="0" dirty="0">
                <a:solidFill>
                  <a:srgbClr val="222222"/>
                </a:solidFill>
                <a:effectLst/>
                <a:latin typeface="Arial" panose="020B0604020202020204" pitchFamily="34" charset="0"/>
              </a:rPr>
              <a:t>λ est un nombre réel strictement positif</a:t>
            </a:r>
          </a:p>
          <a:p>
            <a:pPr algn="just"/>
            <a:r>
              <a:rPr lang="fr-FR" sz="1000" b="0" i="0" dirty="0">
                <a:solidFill>
                  <a:srgbClr val="222222"/>
                </a:solidFill>
                <a:effectLst/>
                <a:latin typeface="Arial" panose="020B0604020202020204" pitchFamily="34" charset="0"/>
              </a:rPr>
              <a:t>C'est la loi de Poisson de paramètre λ</a:t>
            </a:r>
          </a:p>
          <a:p>
            <a:pPr>
              <a:spcBef>
                <a:spcPts val="300"/>
              </a:spcBef>
            </a:pPr>
            <a:r>
              <a:rPr lang="fr-FR" sz="1000" b="0" i="0" dirty="0">
                <a:solidFill>
                  <a:srgbClr val="212529"/>
                </a:solidFill>
                <a:effectLst/>
                <a:latin typeface="Arial" panose="020B0604020202020204" pitchFamily="34" charset="0"/>
                <a:cs typeface="Arial" panose="020B0604020202020204" pitchFamily="34" charset="0"/>
              </a:rPr>
              <a:t>Lorsque nous contrôlons un certain lot, certaines questions se posent :</a:t>
            </a:r>
          </a:p>
          <a:p>
            <a:pPr fontAlgn="t">
              <a:buFont typeface="Arial" panose="020B0604020202020204" pitchFamily="34" charset="0"/>
              <a:buChar char="•"/>
            </a:pPr>
            <a:r>
              <a:rPr lang="fr-FR" sz="1000" b="0" i="0" dirty="0">
                <a:solidFill>
                  <a:srgbClr val="212529"/>
                </a:solidFill>
                <a:effectLst/>
                <a:latin typeface="Arial" panose="020B0604020202020204" pitchFamily="34" charset="0"/>
                <a:cs typeface="Arial" panose="020B0604020202020204" pitchFamily="34" charset="0"/>
              </a:rPr>
              <a:t> quelle taille d'échantillon doit-on prélever ?</a:t>
            </a:r>
          </a:p>
          <a:p>
            <a:pPr fontAlgn="t">
              <a:buFont typeface="Arial" panose="020B0604020202020204" pitchFamily="34" charset="0"/>
              <a:buChar char="•"/>
            </a:pPr>
            <a:r>
              <a:rPr lang="fr-FR" sz="1000" b="0" i="0" dirty="0">
                <a:solidFill>
                  <a:srgbClr val="212529"/>
                </a:solidFill>
                <a:effectLst/>
                <a:latin typeface="Arial" panose="020B0604020202020204" pitchFamily="34" charset="0"/>
                <a:cs typeface="Arial" panose="020B0604020202020204" pitchFamily="34" charset="0"/>
              </a:rPr>
              <a:t> combien de pièces défectueuses allons-nous tolérer dans l'échantillon avant de ne pas accepter le long ?</a:t>
            </a:r>
          </a:p>
          <a:p>
            <a:pPr>
              <a:spcBef>
                <a:spcPts val="300"/>
              </a:spcBef>
            </a:pPr>
            <a:r>
              <a:rPr lang="fr-FR" sz="1000" b="1" i="0" dirty="0">
                <a:solidFill>
                  <a:srgbClr val="212529"/>
                </a:solidFill>
                <a:effectLst/>
                <a:latin typeface="Arial" panose="020B0604020202020204" pitchFamily="34" charset="0"/>
                <a:cs typeface="Arial" panose="020B0604020202020204" pitchFamily="34" charset="0"/>
              </a:rPr>
              <a:t>Le recours aux plans d'échantillonnage induit nécessairement un risque</a:t>
            </a:r>
            <a:r>
              <a:rPr lang="fr-FR" sz="1000" b="0" i="0" dirty="0">
                <a:solidFill>
                  <a:srgbClr val="212529"/>
                </a:solidFill>
                <a:effectLst/>
                <a:latin typeface="Arial" panose="020B0604020202020204" pitchFamily="34" charset="0"/>
                <a:cs typeface="Arial" panose="020B0604020202020204" pitchFamily="34" charset="0"/>
              </a:rPr>
              <a:t>.</a:t>
            </a:r>
          </a:p>
          <a:p>
            <a:pPr>
              <a:spcBef>
                <a:spcPts val="300"/>
              </a:spcBef>
            </a:pPr>
            <a:r>
              <a:rPr lang="fr-FR" sz="1000" b="0" i="0" dirty="0">
                <a:solidFill>
                  <a:srgbClr val="212529"/>
                </a:solidFill>
                <a:effectLst/>
                <a:latin typeface="Arial" panose="020B0604020202020204" pitchFamily="34" charset="0"/>
                <a:cs typeface="Arial" panose="020B0604020202020204" pitchFamily="34" charset="0"/>
              </a:rPr>
              <a:t>Les risques encourus sont représentés sur la courbe d'efficacité. Pour qu’elle corresponde aux risques que l'on veut encourir, il faut considérer quatre éléments :</a:t>
            </a:r>
          </a:p>
          <a:p>
            <a:pPr fontAlgn="t">
              <a:buFont typeface="Arial" panose="020B0604020202020204" pitchFamily="34" charset="0"/>
              <a:buChar char="•"/>
            </a:pPr>
            <a:r>
              <a:rPr lang="fr-FR" sz="1000" b="0" i="0" dirty="0">
                <a:solidFill>
                  <a:srgbClr val="212529"/>
                </a:solidFill>
                <a:effectLst/>
                <a:latin typeface="Arial" panose="020B0604020202020204" pitchFamily="34" charset="0"/>
                <a:cs typeface="Arial" panose="020B0604020202020204" pitchFamily="34" charset="0"/>
              </a:rPr>
              <a:t>le niveau de qualité acceptable</a:t>
            </a:r>
          </a:p>
          <a:p>
            <a:pPr fontAlgn="t">
              <a:buFont typeface="Arial" panose="020B0604020202020204" pitchFamily="34" charset="0"/>
              <a:buChar char="•"/>
            </a:pPr>
            <a:r>
              <a:rPr lang="fr-FR" sz="1000" b="0" i="0" dirty="0">
                <a:solidFill>
                  <a:srgbClr val="212529"/>
                </a:solidFill>
                <a:effectLst/>
                <a:latin typeface="Arial" panose="020B0604020202020204" pitchFamily="34" charset="0"/>
                <a:cs typeface="Arial" panose="020B0604020202020204" pitchFamily="34" charset="0"/>
              </a:rPr>
              <a:t>le niveau limite de qualité toléré</a:t>
            </a:r>
          </a:p>
          <a:p>
            <a:pPr fontAlgn="t">
              <a:buFont typeface="Arial" panose="020B0604020202020204" pitchFamily="34" charset="0"/>
              <a:buChar char="•"/>
            </a:pPr>
            <a:r>
              <a:rPr lang="fr-FR" sz="1000" b="0" i="0" dirty="0">
                <a:solidFill>
                  <a:srgbClr val="212529"/>
                </a:solidFill>
                <a:effectLst/>
                <a:latin typeface="Arial" panose="020B0604020202020204" pitchFamily="34" charset="0"/>
                <a:cs typeface="Arial" panose="020B0604020202020204" pitchFamily="34" charset="0"/>
              </a:rPr>
              <a:t>le risque fournisseur</a:t>
            </a:r>
          </a:p>
          <a:p>
            <a:pPr fontAlgn="t">
              <a:buFont typeface="Arial" panose="020B0604020202020204" pitchFamily="34" charset="0"/>
              <a:buChar char="•"/>
            </a:pPr>
            <a:r>
              <a:rPr lang="fr-FR" sz="1000" b="0" i="0" dirty="0">
                <a:solidFill>
                  <a:srgbClr val="212529"/>
                </a:solidFill>
                <a:effectLst/>
                <a:latin typeface="Arial" panose="020B0604020202020204" pitchFamily="34" charset="0"/>
                <a:cs typeface="Arial" panose="020B0604020202020204" pitchFamily="34" charset="0"/>
              </a:rPr>
              <a:t>le risque client</a:t>
            </a:r>
          </a:p>
          <a:p>
            <a:r>
              <a:rPr lang="fr-FR" sz="1000" b="1" dirty="0">
                <a:latin typeface="Arial" panose="020B0604020202020204" pitchFamily="34" charset="0"/>
                <a:cs typeface="Arial" panose="020B0604020202020204" pitchFamily="34" charset="0"/>
              </a:rPr>
              <a:t>Dans l’exemple ci-dessus, les notations sont les suivantes :</a:t>
            </a:r>
            <a:br>
              <a:rPr lang="fr-FR" sz="1000" dirty="0">
                <a:latin typeface="Arial" panose="020B0604020202020204" pitchFamily="34" charset="0"/>
                <a:cs typeface="Arial" panose="020B0604020202020204" pitchFamily="34" charset="0"/>
              </a:rPr>
            </a:br>
            <a:r>
              <a:rPr lang="fr-FR" sz="1000" dirty="0">
                <a:latin typeface="Arial" panose="020B0604020202020204" pitchFamily="34" charset="0"/>
                <a:cs typeface="Arial" panose="020B0604020202020204" pitchFamily="34" charset="0"/>
              </a:rPr>
              <a:t>p : proportion d’individus non conformes</a:t>
            </a:r>
            <a:br>
              <a:rPr lang="fr-FR" sz="1000" dirty="0">
                <a:latin typeface="Arial" panose="020B0604020202020204" pitchFamily="34" charset="0"/>
                <a:cs typeface="Arial" panose="020B0604020202020204" pitchFamily="34" charset="0"/>
              </a:rPr>
            </a:br>
            <a:r>
              <a:rPr lang="fr-FR" sz="1000" dirty="0">
                <a:latin typeface="Arial" panose="020B0604020202020204" pitchFamily="34" charset="0"/>
                <a:cs typeface="Arial" panose="020B0604020202020204" pitchFamily="34" charset="0"/>
              </a:rPr>
              <a:t>n : taille de l’échantillon</a:t>
            </a:r>
            <a:br>
              <a:rPr lang="fr-FR" sz="1000" dirty="0">
                <a:latin typeface="Arial" panose="020B0604020202020204" pitchFamily="34" charset="0"/>
                <a:cs typeface="Arial" panose="020B0604020202020204" pitchFamily="34" charset="0"/>
              </a:rPr>
            </a:br>
            <a:r>
              <a:rPr lang="fr-FR" sz="1000" dirty="0">
                <a:latin typeface="Arial" panose="020B0604020202020204" pitchFamily="34" charset="0"/>
                <a:cs typeface="Arial" panose="020B0604020202020204" pitchFamily="34" charset="0"/>
              </a:rPr>
              <a:t>m = n . P : nombre d’individus non conformes dans l’échantillon</a:t>
            </a:r>
          </a:p>
          <a:p>
            <a:r>
              <a:rPr lang="fr-FR" sz="1000" dirty="0">
                <a:latin typeface="Arial" panose="020B0604020202020204" pitchFamily="34" charset="0"/>
                <a:cs typeface="Arial" panose="020B0604020202020204" pitchFamily="34" charset="0"/>
              </a:rPr>
              <a:t>A : critère d’acceptation, </a:t>
            </a:r>
            <a:br>
              <a:rPr lang="fr-FR" sz="1000" dirty="0">
                <a:latin typeface="Arial" panose="020B0604020202020204" pitchFamily="34" charset="0"/>
                <a:cs typeface="Arial" panose="020B0604020202020204" pitchFamily="34" charset="0"/>
              </a:rPr>
            </a:br>
            <a:r>
              <a:rPr lang="fr-FR" sz="1000" i="1" dirty="0">
                <a:latin typeface="Arial" panose="020B0604020202020204" pitchFamily="34" charset="0"/>
                <a:cs typeface="Arial" panose="020B0604020202020204" pitchFamily="34" charset="0"/>
              </a:rPr>
              <a:t>le lot est accepté sur le nombre d’individus non conformes est inférieur ou égal à A</a:t>
            </a:r>
            <a:br>
              <a:rPr lang="fr-FR" sz="1000" i="1" dirty="0">
                <a:latin typeface="Arial" panose="020B0604020202020204" pitchFamily="34" charset="0"/>
                <a:cs typeface="Arial" panose="020B0604020202020204" pitchFamily="34" charset="0"/>
              </a:rPr>
            </a:br>
            <a:r>
              <a:rPr lang="fr-FR" sz="1000" i="1" dirty="0">
                <a:latin typeface="Arial" panose="020B0604020202020204" pitchFamily="34" charset="0"/>
                <a:cs typeface="Arial" panose="020B0604020202020204" pitchFamily="34" charset="0"/>
              </a:rPr>
              <a:t>pa</a:t>
            </a:r>
            <a:r>
              <a:rPr lang="fr-FR" sz="1000" dirty="0">
                <a:latin typeface="Arial" panose="020B0604020202020204" pitchFamily="34" charset="0"/>
                <a:cs typeface="Arial" panose="020B0604020202020204" pitchFamily="34" charset="0"/>
              </a:rPr>
              <a:t> : probabilité d’acceptation du lot</a:t>
            </a: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CF69410C-96E1-4B7A-A243-8B23034E770F}" type="slidenum">
              <a:rPr lang="fr-FR" smtClean="0"/>
              <a:t>9</a:t>
            </a:fld>
            <a:endParaRPr lang="fr-FR" dirty="0"/>
          </a:p>
        </p:txBody>
      </p:sp>
      <p:pic>
        <p:nvPicPr>
          <p:cNvPr id="5" name="Image 4">
            <a:extLst>
              <a:ext uri="{FF2B5EF4-FFF2-40B4-BE49-F238E27FC236}">
                <a16:creationId xmlns:a16="http://schemas.microsoft.com/office/drawing/2014/main" id="{6478495E-3034-4EE5-A3E2-D3692130465C}"/>
              </a:ext>
            </a:extLst>
          </p:cNvPr>
          <p:cNvPicPr>
            <a:picLocks noChangeAspect="1"/>
          </p:cNvPicPr>
          <p:nvPr/>
        </p:nvPicPr>
        <p:blipFill>
          <a:blip r:embed="rId4"/>
          <a:stretch>
            <a:fillRect/>
          </a:stretch>
        </p:blipFill>
        <p:spPr>
          <a:xfrm>
            <a:off x="4136032" y="5350236"/>
            <a:ext cx="2009739" cy="393016"/>
          </a:xfrm>
          <a:prstGeom prst="rect">
            <a:avLst/>
          </a:prstGeom>
        </p:spPr>
      </p:pic>
    </p:spTree>
    <p:extLst>
      <p:ext uri="{BB962C8B-B14F-4D97-AF65-F5344CB8AC3E}">
        <p14:creationId xmlns:p14="http://schemas.microsoft.com/office/powerpoint/2010/main" val="4138399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Espace réservé du numéro de diapositive 1">
            <a:extLst>
              <a:ext uri="{FF2B5EF4-FFF2-40B4-BE49-F238E27FC236}">
                <a16:creationId xmlns:a16="http://schemas.microsoft.com/office/drawing/2014/main" id="{47C1CD42-25E4-41DE-8371-C4053422CA95}"/>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‹N°›</a:t>
            </a:fld>
            <a:endParaRPr lang="fr-FR" dirty="0"/>
          </a:p>
        </p:txBody>
      </p:sp>
    </p:spTree>
    <p:extLst>
      <p:ext uri="{BB962C8B-B14F-4D97-AF65-F5344CB8AC3E}">
        <p14:creationId xmlns:p14="http://schemas.microsoft.com/office/powerpoint/2010/main" val="316541058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419758071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38950" y="990600"/>
            <a:ext cx="1924050" cy="48006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990600"/>
            <a:ext cx="5619750" cy="4800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88357498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619672" y="639763"/>
            <a:ext cx="7239000" cy="457200"/>
          </a:xfrm>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numéro de diapositive 1">
            <a:extLst>
              <a:ext uri="{FF2B5EF4-FFF2-40B4-BE49-F238E27FC236}">
                <a16:creationId xmlns:a16="http://schemas.microsoft.com/office/drawing/2014/main" id="{FAB8958E-043F-44C8-9AE2-6B8B7075C42B}"/>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‹N°›</a:t>
            </a:fld>
            <a:endParaRPr lang="fr-FR" dirty="0"/>
          </a:p>
        </p:txBody>
      </p:sp>
    </p:spTree>
    <p:extLst>
      <p:ext uri="{BB962C8B-B14F-4D97-AF65-F5344CB8AC3E}">
        <p14:creationId xmlns:p14="http://schemas.microsoft.com/office/powerpoint/2010/main" val="220644223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extLst>
      <p:ext uri="{BB962C8B-B14F-4D97-AF65-F5344CB8AC3E}">
        <p14:creationId xmlns:p14="http://schemas.microsoft.com/office/powerpoint/2010/main" val="119610426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44734584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7033423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numéro de diapositive 1">
            <a:extLst>
              <a:ext uri="{FF2B5EF4-FFF2-40B4-BE49-F238E27FC236}">
                <a16:creationId xmlns:a16="http://schemas.microsoft.com/office/drawing/2014/main" id="{A933C95B-6E64-488D-9810-6E39274A7BF3}"/>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‹N°›</a:t>
            </a:fld>
            <a:endParaRPr lang="fr-FR" dirty="0"/>
          </a:p>
        </p:txBody>
      </p:sp>
    </p:spTree>
    <p:extLst>
      <p:ext uri="{BB962C8B-B14F-4D97-AF65-F5344CB8AC3E}">
        <p14:creationId xmlns:p14="http://schemas.microsoft.com/office/powerpoint/2010/main" val="297559833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8347046E-0B5C-42F6-8B25-131DFA518E53}"/>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‹N°›</a:t>
            </a:fld>
            <a:endParaRPr lang="fr-FR" dirty="0"/>
          </a:p>
        </p:txBody>
      </p:sp>
    </p:spTree>
    <p:extLst>
      <p:ext uri="{BB962C8B-B14F-4D97-AF65-F5344CB8AC3E}">
        <p14:creationId xmlns:p14="http://schemas.microsoft.com/office/powerpoint/2010/main" val="26972302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extLst>
      <p:ext uri="{BB962C8B-B14F-4D97-AF65-F5344CB8AC3E}">
        <p14:creationId xmlns:p14="http://schemas.microsoft.com/office/powerpoint/2010/main" val="157310779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extLst>
      <p:ext uri="{BB962C8B-B14F-4D97-AF65-F5344CB8AC3E}">
        <p14:creationId xmlns:p14="http://schemas.microsoft.com/office/powerpoint/2010/main" val="254333361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4A552B32-9742-4547-8386-9534184FB371}"/>
              </a:ext>
            </a:extLst>
          </p:cNvPr>
          <p:cNvSpPr>
            <a:spLocks noChangeArrowheads="1"/>
          </p:cNvSpPr>
          <p:nvPr/>
        </p:nvSpPr>
        <p:spPr bwMode="auto">
          <a:xfrm>
            <a:off x="3347865" y="116632"/>
            <a:ext cx="5415136" cy="397545"/>
          </a:xfrm>
          <a:prstGeom prst="rect">
            <a:avLst/>
          </a:prstGeom>
          <a:noFill/>
          <a:ln w="12700">
            <a:noFill/>
            <a:miter lim="800000"/>
            <a:headEnd/>
            <a:tailEnd/>
          </a:ln>
          <a:effectLst/>
        </p:spPr>
        <p:txBody>
          <a:bodyPr wrap="square" lIns="90488" tIns="44450" rIns="90488" bIns="44450">
            <a:spAutoFit/>
          </a:bodyPr>
          <a:lstStyle/>
          <a:p>
            <a:pPr algn="r">
              <a:spcBef>
                <a:spcPct val="50000"/>
              </a:spcBef>
              <a:defRPr/>
            </a:pPr>
            <a:r>
              <a:rPr lang="fr-FR" sz="2000" b="1" i="1" dirty="0">
                <a:solidFill>
                  <a:srgbClr val="00279F"/>
                </a:solidFill>
                <a:latin typeface="Tahoma" pitchFamily="34" charset="0"/>
              </a:rPr>
              <a:t>Le contrôle Réception</a:t>
            </a:r>
            <a:endParaRPr lang="fr-FR" sz="2000" b="1" i="1" dirty="0">
              <a:solidFill>
                <a:srgbClr val="00279F"/>
              </a:solidFill>
              <a:effectLst>
                <a:outerShdw blurRad="38100" dist="38100" dir="2700000" algn="tl">
                  <a:srgbClr val="C0C0C0"/>
                </a:outerShdw>
              </a:effectLst>
              <a:latin typeface="Tahoma" pitchFamily="34" charset="0"/>
            </a:endParaRPr>
          </a:p>
        </p:txBody>
      </p:sp>
      <p:sp>
        <p:nvSpPr>
          <p:cNvPr id="1030" name="Rectangle 4">
            <a:extLst>
              <a:ext uri="{FF2B5EF4-FFF2-40B4-BE49-F238E27FC236}">
                <a16:creationId xmlns:a16="http://schemas.microsoft.com/office/drawing/2014/main" id="{F61F4E25-10F2-4D55-A0CB-25A7A94550B7}"/>
              </a:ext>
            </a:extLst>
          </p:cNvPr>
          <p:cNvSpPr>
            <a:spLocks noGrp="1" noChangeArrowheads="1"/>
          </p:cNvSpPr>
          <p:nvPr>
            <p:ph type="title"/>
          </p:nvPr>
        </p:nvSpPr>
        <p:spPr bwMode="auto">
          <a:xfrm>
            <a:off x="1524000" y="990600"/>
            <a:ext cx="723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fr-FR" altLang="fr-FR" dirty="0"/>
              <a:t>Titre de la diapositive</a:t>
            </a:r>
          </a:p>
        </p:txBody>
      </p:sp>
      <p:sp>
        <p:nvSpPr>
          <p:cNvPr id="1031" name="Rectangle 5">
            <a:extLst>
              <a:ext uri="{FF2B5EF4-FFF2-40B4-BE49-F238E27FC236}">
                <a16:creationId xmlns:a16="http://schemas.microsoft.com/office/drawing/2014/main" id="{941C300F-5342-49C1-83AF-5C95E6590AFF}"/>
              </a:ext>
            </a:extLst>
          </p:cNvPr>
          <p:cNvSpPr>
            <a:spLocks noGrp="1" noChangeArrowheads="1"/>
          </p:cNvSpPr>
          <p:nvPr>
            <p:ph type="body" idx="1"/>
          </p:nvPr>
        </p:nvSpPr>
        <p:spPr bwMode="auto">
          <a:xfrm>
            <a:off x="1066800" y="1676400"/>
            <a:ext cx="7162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fr-FR" altLang="fr-FR"/>
              <a:t>Corps du texte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2" name="Espace réservé du numéro de diapositive 1">
            <a:extLst>
              <a:ext uri="{FF2B5EF4-FFF2-40B4-BE49-F238E27FC236}">
                <a16:creationId xmlns:a16="http://schemas.microsoft.com/office/drawing/2014/main" id="{D6D94A13-F324-4211-AD5A-4D65406EC147}"/>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‹N°›</a:t>
            </a:fld>
            <a:endParaRPr lang="fr-FR" dirty="0"/>
          </a:p>
        </p:txBody>
      </p:sp>
    </p:spTree>
    <p:extLst>
      <p:ext uri="{BB962C8B-B14F-4D97-AF65-F5344CB8AC3E}">
        <p14:creationId xmlns:p14="http://schemas.microsoft.com/office/powerpoint/2010/main" val="2522491814"/>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sldNum="0" hdr="0"/>
  <p:txStyles>
    <p:title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youtube.com/watch?v=NzgkgI2vq1E"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hyperlink" Target="https://www.youtube.com/watch?v=92Q3XmnPDio" TargetMode="External"/><Relationship Id="rId4" Type="http://schemas.openxmlformats.org/officeDocument/2006/relationships/hyperlink" Target="https://www.youtube.com/watch?v=Va3MUdVU1G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E82AA5-AB7C-4FC1-863B-ABB3EC9E0BE7}"/>
              </a:ext>
            </a:extLst>
          </p:cNvPr>
          <p:cNvSpPr>
            <a:spLocks noGrp="1"/>
          </p:cNvSpPr>
          <p:nvPr>
            <p:ph type="ctrTitle"/>
          </p:nvPr>
        </p:nvSpPr>
        <p:spPr/>
        <p:txBody>
          <a:bodyPr/>
          <a:lstStyle/>
          <a:p>
            <a:pPr algn="ctr"/>
            <a:r>
              <a:rPr lang="fr-FR" sz="2800" b="1" dirty="0">
                <a:solidFill>
                  <a:srgbClr val="00B050"/>
                </a:solidFill>
                <a:latin typeface="Tahoma" pitchFamily="34" charset="0"/>
              </a:rPr>
              <a:t>Le contrôle Réception</a:t>
            </a:r>
            <a:endParaRPr lang="fr-FR" dirty="0">
              <a:solidFill>
                <a:srgbClr val="00B050"/>
              </a:solidFill>
            </a:endParaRPr>
          </a:p>
        </p:txBody>
      </p:sp>
      <p:sp>
        <p:nvSpPr>
          <p:cNvPr id="3" name="Sous-titre 2">
            <a:extLst>
              <a:ext uri="{FF2B5EF4-FFF2-40B4-BE49-F238E27FC236}">
                <a16:creationId xmlns:a16="http://schemas.microsoft.com/office/drawing/2014/main" id="{9D5D7283-C611-411A-AF5C-C727BE31EF70}"/>
              </a:ext>
            </a:extLst>
          </p:cNvPr>
          <p:cNvSpPr>
            <a:spLocks noGrp="1"/>
          </p:cNvSpPr>
          <p:nvPr>
            <p:ph type="subTitle" idx="1"/>
          </p:nvPr>
        </p:nvSpPr>
        <p:spPr>
          <a:xfrm>
            <a:off x="1371600" y="4852346"/>
            <a:ext cx="6400800" cy="786453"/>
          </a:xfrm>
        </p:spPr>
        <p:txBody>
          <a:bodyPr/>
          <a:lstStyle/>
          <a:p>
            <a:r>
              <a:rPr lang="fr-FR" i="1" dirty="0">
                <a:solidFill>
                  <a:srgbClr val="0033CC"/>
                </a:solidFill>
              </a:rPr>
              <a:t>Accepter ou refuser des produits livrés</a:t>
            </a:r>
          </a:p>
        </p:txBody>
      </p:sp>
      <p:sp>
        <p:nvSpPr>
          <p:cNvPr id="4" name="Espace réservé du numéro de diapositive 1">
            <a:extLst>
              <a:ext uri="{FF2B5EF4-FFF2-40B4-BE49-F238E27FC236}">
                <a16:creationId xmlns:a16="http://schemas.microsoft.com/office/drawing/2014/main" id="{AFEBC801-186B-4D24-9721-15704200DCA1}"/>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1</a:t>
            </a:fld>
            <a:endParaRPr lang="fr-FR" dirty="0"/>
          </a:p>
        </p:txBody>
      </p:sp>
      <p:pic>
        <p:nvPicPr>
          <p:cNvPr id="5" name="Image 4">
            <a:extLst>
              <a:ext uri="{FF2B5EF4-FFF2-40B4-BE49-F238E27FC236}">
                <a16:creationId xmlns:a16="http://schemas.microsoft.com/office/drawing/2014/main" id="{91E7DD73-F11E-4666-A1ED-99C24EC85EE3}"/>
              </a:ext>
            </a:extLst>
          </p:cNvPr>
          <p:cNvPicPr>
            <a:picLocks noChangeAspect="1"/>
          </p:cNvPicPr>
          <p:nvPr/>
        </p:nvPicPr>
        <p:blipFill>
          <a:blip r:embed="rId3"/>
          <a:stretch>
            <a:fillRect/>
          </a:stretch>
        </p:blipFill>
        <p:spPr>
          <a:xfrm>
            <a:off x="801297" y="3605044"/>
            <a:ext cx="7541406" cy="786452"/>
          </a:xfrm>
          <a:prstGeom prst="rect">
            <a:avLst/>
          </a:prstGeom>
        </p:spPr>
      </p:pic>
    </p:spTree>
    <p:extLst>
      <p:ext uri="{BB962C8B-B14F-4D97-AF65-F5344CB8AC3E}">
        <p14:creationId xmlns:p14="http://schemas.microsoft.com/office/powerpoint/2010/main" val="213521472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CAE1652D-B43F-4CE7-B2B5-D10367A16CF5}"/>
              </a:ext>
            </a:extLst>
          </p:cNvPr>
          <p:cNvSpPr>
            <a:spLocks noChangeArrowheads="1"/>
          </p:cNvSpPr>
          <p:nvPr/>
        </p:nvSpPr>
        <p:spPr bwMode="auto">
          <a:xfrm>
            <a:off x="1824038" y="1609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10243" name="Line 12">
            <a:extLst>
              <a:ext uri="{FF2B5EF4-FFF2-40B4-BE49-F238E27FC236}">
                <a16:creationId xmlns:a16="http://schemas.microsoft.com/office/drawing/2014/main" id="{E861C2B8-5B9F-4434-8FDB-4F8B51E36C83}"/>
              </a:ext>
            </a:extLst>
          </p:cNvPr>
          <p:cNvSpPr>
            <a:spLocks noChangeShapeType="1"/>
          </p:cNvSpPr>
          <p:nvPr/>
        </p:nvSpPr>
        <p:spPr bwMode="auto">
          <a:xfrm flipV="1">
            <a:off x="1524000" y="1143000"/>
            <a:ext cx="0" cy="4343400"/>
          </a:xfrm>
          <a:prstGeom prst="line">
            <a:avLst/>
          </a:prstGeom>
          <a:noFill/>
          <a:ln w="28575">
            <a:solidFill>
              <a:schemeClr val="bg1">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0244" name="Line 13">
            <a:extLst>
              <a:ext uri="{FF2B5EF4-FFF2-40B4-BE49-F238E27FC236}">
                <a16:creationId xmlns:a16="http://schemas.microsoft.com/office/drawing/2014/main" id="{A852E455-B36E-478E-9931-6971C3DBD2CF}"/>
              </a:ext>
            </a:extLst>
          </p:cNvPr>
          <p:cNvSpPr>
            <a:spLocks noChangeShapeType="1"/>
          </p:cNvSpPr>
          <p:nvPr/>
        </p:nvSpPr>
        <p:spPr bwMode="auto">
          <a:xfrm>
            <a:off x="1524000" y="5486400"/>
            <a:ext cx="6324600" cy="0"/>
          </a:xfrm>
          <a:prstGeom prst="line">
            <a:avLst/>
          </a:prstGeom>
          <a:noFill/>
          <a:ln w="28575">
            <a:solidFill>
              <a:schemeClr val="bg1">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0245" name="Line 16">
            <a:extLst>
              <a:ext uri="{FF2B5EF4-FFF2-40B4-BE49-F238E27FC236}">
                <a16:creationId xmlns:a16="http://schemas.microsoft.com/office/drawing/2014/main" id="{52F11F90-1CFE-426F-A30D-CA3CE397C3BE}"/>
              </a:ext>
            </a:extLst>
          </p:cNvPr>
          <p:cNvSpPr>
            <a:spLocks noChangeShapeType="1"/>
          </p:cNvSpPr>
          <p:nvPr/>
        </p:nvSpPr>
        <p:spPr bwMode="auto">
          <a:xfrm>
            <a:off x="2133600" y="5410200"/>
            <a:ext cx="0" cy="152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0246" name="Line 17">
            <a:extLst>
              <a:ext uri="{FF2B5EF4-FFF2-40B4-BE49-F238E27FC236}">
                <a16:creationId xmlns:a16="http://schemas.microsoft.com/office/drawing/2014/main" id="{FE8F27C2-E10D-452B-B8A0-944CCEB45D80}"/>
              </a:ext>
            </a:extLst>
          </p:cNvPr>
          <p:cNvSpPr>
            <a:spLocks noChangeShapeType="1"/>
          </p:cNvSpPr>
          <p:nvPr/>
        </p:nvSpPr>
        <p:spPr bwMode="auto">
          <a:xfrm>
            <a:off x="2667000" y="5410200"/>
            <a:ext cx="0" cy="152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0247" name="Line 18">
            <a:extLst>
              <a:ext uri="{FF2B5EF4-FFF2-40B4-BE49-F238E27FC236}">
                <a16:creationId xmlns:a16="http://schemas.microsoft.com/office/drawing/2014/main" id="{E0DD646B-5819-4630-AB39-0E8DC774BC9B}"/>
              </a:ext>
            </a:extLst>
          </p:cNvPr>
          <p:cNvSpPr>
            <a:spLocks noChangeShapeType="1"/>
          </p:cNvSpPr>
          <p:nvPr/>
        </p:nvSpPr>
        <p:spPr bwMode="auto">
          <a:xfrm>
            <a:off x="3200400" y="5410200"/>
            <a:ext cx="0" cy="152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0248" name="Line 19">
            <a:extLst>
              <a:ext uri="{FF2B5EF4-FFF2-40B4-BE49-F238E27FC236}">
                <a16:creationId xmlns:a16="http://schemas.microsoft.com/office/drawing/2014/main" id="{3E5ECCAB-E1B1-4378-93D0-79887DA27A23}"/>
              </a:ext>
            </a:extLst>
          </p:cNvPr>
          <p:cNvSpPr>
            <a:spLocks noChangeShapeType="1"/>
          </p:cNvSpPr>
          <p:nvPr/>
        </p:nvSpPr>
        <p:spPr bwMode="auto">
          <a:xfrm>
            <a:off x="3733800" y="5410200"/>
            <a:ext cx="0" cy="152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0249" name="Line 20">
            <a:extLst>
              <a:ext uri="{FF2B5EF4-FFF2-40B4-BE49-F238E27FC236}">
                <a16:creationId xmlns:a16="http://schemas.microsoft.com/office/drawing/2014/main" id="{DC780B8B-4DDF-488E-A87E-E2CF109C7065}"/>
              </a:ext>
            </a:extLst>
          </p:cNvPr>
          <p:cNvSpPr>
            <a:spLocks noChangeShapeType="1"/>
          </p:cNvSpPr>
          <p:nvPr/>
        </p:nvSpPr>
        <p:spPr bwMode="auto">
          <a:xfrm>
            <a:off x="4267200" y="5410200"/>
            <a:ext cx="0" cy="152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0250" name="Line 21">
            <a:extLst>
              <a:ext uri="{FF2B5EF4-FFF2-40B4-BE49-F238E27FC236}">
                <a16:creationId xmlns:a16="http://schemas.microsoft.com/office/drawing/2014/main" id="{5D893B12-2EEA-472A-9847-112077AA7C4F}"/>
              </a:ext>
            </a:extLst>
          </p:cNvPr>
          <p:cNvSpPr>
            <a:spLocks noChangeShapeType="1"/>
          </p:cNvSpPr>
          <p:nvPr/>
        </p:nvSpPr>
        <p:spPr bwMode="auto">
          <a:xfrm>
            <a:off x="4800600" y="5410200"/>
            <a:ext cx="0" cy="152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0251" name="Line 22">
            <a:extLst>
              <a:ext uri="{FF2B5EF4-FFF2-40B4-BE49-F238E27FC236}">
                <a16:creationId xmlns:a16="http://schemas.microsoft.com/office/drawing/2014/main" id="{3BE4EEE0-5A85-464E-B277-289BC88C40CC}"/>
              </a:ext>
            </a:extLst>
          </p:cNvPr>
          <p:cNvSpPr>
            <a:spLocks noChangeShapeType="1"/>
          </p:cNvSpPr>
          <p:nvPr/>
        </p:nvSpPr>
        <p:spPr bwMode="auto">
          <a:xfrm>
            <a:off x="5334000" y="5410200"/>
            <a:ext cx="0" cy="152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0252" name="Line 23">
            <a:extLst>
              <a:ext uri="{FF2B5EF4-FFF2-40B4-BE49-F238E27FC236}">
                <a16:creationId xmlns:a16="http://schemas.microsoft.com/office/drawing/2014/main" id="{4730BA0A-4D37-4538-B029-0E026043502C}"/>
              </a:ext>
            </a:extLst>
          </p:cNvPr>
          <p:cNvSpPr>
            <a:spLocks noChangeShapeType="1"/>
          </p:cNvSpPr>
          <p:nvPr/>
        </p:nvSpPr>
        <p:spPr bwMode="auto">
          <a:xfrm>
            <a:off x="5867400" y="5410200"/>
            <a:ext cx="0" cy="152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0253" name="Line 24">
            <a:extLst>
              <a:ext uri="{FF2B5EF4-FFF2-40B4-BE49-F238E27FC236}">
                <a16:creationId xmlns:a16="http://schemas.microsoft.com/office/drawing/2014/main" id="{791E7ADB-8DE0-4794-AEF2-D06868009AFB}"/>
              </a:ext>
            </a:extLst>
          </p:cNvPr>
          <p:cNvSpPr>
            <a:spLocks noChangeShapeType="1"/>
          </p:cNvSpPr>
          <p:nvPr/>
        </p:nvSpPr>
        <p:spPr bwMode="auto">
          <a:xfrm>
            <a:off x="6400800" y="5410200"/>
            <a:ext cx="0" cy="152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0254" name="Line 25">
            <a:extLst>
              <a:ext uri="{FF2B5EF4-FFF2-40B4-BE49-F238E27FC236}">
                <a16:creationId xmlns:a16="http://schemas.microsoft.com/office/drawing/2014/main" id="{0824D539-A156-4474-9DAE-88790E670CDF}"/>
              </a:ext>
            </a:extLst>
          </p:cNvPr>
          <p:cNvSpPr>
            <a:spLocks noChangeShapeType="1"/>
          </p:cNvSpPr>
          <p:nvPr/>
        </p:nvSpPr>
        <p:spPr bwMode="auto">
          <a:xfrm>
            <a:off x="6934200" y="5410200"/>
            <a:ext cx="0" cy="152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0255" name="Line 26">
            <a:extLst>
              <a:ext uri="{FF2B5EF4-FFF2-40B4-BE49-F238E27FC236}">
                <a16:creationId xmlns:a16="http://schemas.microsoft.com/office/drawing/2014/main" id="{6AB27871-77EF-44E1-9BE5-B9B9D7B69F4A}"/>
              </a:ext>
            </a:extLst>
          </p:cNvPr>
          <p:cNvSpPr>
            <a:spLocks noChangeShapeType="1"/>
          </p:cNvSpPr>
          <p:nvPr/>
        </p:nvSpPr>
        <p:spPr bwMode="auto">
          <a:xfrm>
            <a:off x="7467600" y="5410200"/>
            <a:ext cx="0" cy="152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0256" name="Text Box 27">
            <a:extLst>
              <a:ext uri="{FF2B5EF4-FFF2-40B4-BE49-F238E27FC236}">
                <a16:creationId xmlns:a16="http://schemas.microsoft.com/office/drawing/2014/main" id="{D5B9002A-EABC-4A5B-947B-5B85EA3D3A35}"/>
              </a:ext>
            </a:extLst>
          </p:cNvPr>
          <p:cNvSpPr txBox="1">
            <a:spLocks noChangeArrowheads="1"/>
          </p:cNvSpPr>
          <p:nvPr/>
        </p:nvSpPr>
        <p:spPr bwMode="auto">
          <a:xfrm>
            <a:off x="1981200" y="54864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1</a:t>
            </a:r>
          </a:p>
        </p:txBody>
      </p:sp>
      <p:sp>
        <p:nvSpPr>
          <p:cNvPr id="10257" name="Text Box 28">
            <a:extLst>
              <a:ext uri="{FF2B5EF4-FFF2-40B4-BE49-F238E27FC236}">
                <a16:creationId xmlns:a16="http://schemas.microsoft.com/office/drawing/2014/main" id="{82EE8E6B-60AA-4036-99AD-69007EC494AC}"/>
              </a:ext>
            </a:extLst>
          </p:cNvPr>
          <p:cNvSpPr txBox="1">
            <a:spLocks noChangeArrowheads="1"/>
          </p:cNvSpPr>
          <p:nvPr/>
        </p:nvSpPr>
        <p:spPr bwMode="auto">
          <a:xfrm>
            <a:off x="2514600" y="54864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2</a:t>
            </a:r>
          </a:p>
        </p:txBody>
      </p:sp>
      <p:sp>
        <p:nvSpPr>
          <p:cNvPr id="10258" name="Text Box 29">
            <a:extLst>
              <a:ext uri="{FF2B5EF4-FFF2-40B4-BE49-F238E27FC236}">
                <a16:creationId xmlns:a16="http://schemas.microsoft.com/office/drawing/2014/main" id="{6C28C1AD-6F65-4997-9A02-CE403A89525C}"/>
              </a:ext>
            </a:extLst>
          </p:cNvPr>
          <p:cNvSpPr txBox="1">
            <a:spLocks noChangeArrowheads="1"/>
          </p:cNvSpPr>
          <p:nvPr/>
        </p:nvSpPr>
        <p:spPr bwMode="auto">
          <a:xfrm>
            <a:off x="3048000" y="54864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3</a:t>
            </a:r>
          </a:p>
        </p:txBody>
      </p:sp>
      <p:sp>
        <p:nvSpPr>
          <p:cNvPr id="10259" name="Text Box 30">
            <a:extLst>
              <a:ext uri="{FF2B5EF4-FFF2-40B4-BE49-F238E27FC236}">
                <a16:creationId xmlns:a16="http://schemas.microsoft.com/office/drawing/2014/main" id="{12749087-2B05-4FFB-89F4-CE7B85A0DE81}"/>
              </a:ext>
            </a:extLst>
          </p:cNvPr>
          <p:cNvSpPr txBox="1">
            <a:spLocks noChangeArrowheads="1"/>
          </p:cNvSpPr>
          <p:nvPr/>
        </p:nvSpPr>
        <p:spPr bwMode="auto">
          <a:xfrm>
            <a:off x="3581400" y="54864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4</a:t>
            </a:r>
          </a:p>
        </p:txBody>
      </p:sp>
      <p:sp>
        <p:nvSpPr>
          <p:cNvPr id="10260" name="Text Box 31">
            <a:extLst>
              <a:ext uri="{FF2B5EF4-FFF2-40B4-BE49-F238E27FC236}">
                <a16:creationId xmlns:a16="http://schemas.microsoft.com/office/drawing/2014/main" id="{CE039EBA-C61C-4CEB-9944-A2CE962FE7FE}"/>
              </a:ext>
            </a:extLst>
          </p:cNvPr>
          <p:cNvSpPr txBox="1">
            <a:spLocks noChangeArrowheads="1"/>
          </p:cNvSpPr>
          <p:nvPr/>
        </p:nvSpPr>
        <p:spPr bwMode="auto">
          <a:xfrm>
            <a:off x="4114800" y="54864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5</a:t>
            </a:r>
          </a:p>
        </p:txBody>
      </p:sp>
      <p:sp>
        <p:nvSpPr>
          <p:cNvPr id="10261" name="Text Box 32">
            <a:extLst>
              <a:ext uri="{FF2B5EF4-FFF2-40B4-BE49-F238E27FC236}">
                <a16:creationId xmlns:a16="http://schemas.microsoft.com/office/drawing/2014/main" id="{CD8F87E0-1738-4DF5-BF78-E31F3819C789}"/>
              </a:ext>
            </a:extLst>
          </p:cNvPr>
          <p:cNvSpPr txBox="1">
            <a:spLocks noChangeArrowheads="1"/>
          </p:cNvSpPr>
          <p:nvPr/>
        </p:nvSpPr>
        <p:spPr bwMode="auto">
          <a:xfrm>
            <a:off x="4648200" y="54864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6</a:t>
            </a:r>
          </a:p>
        </p:txBody>
      </p:sp>
      <p:sp>
        <p:nvSpPr>
          <p:cNvPr id="10262" name="Text Box 33">
            <a:extLst>
              <a:ext uri="{FF2B5EF4-FFF2-40B4-BE49-F238E27FC236}">
                <a16:creationId xmlns:a16="http://schemas.microsoft.com/office/drawing/2014/main" id="{91F09C76-59AA-419B-8D54-98229953E5C1}"/>
              </a:ext>
            </a:extLst>
          </p:cNvPr>
          <p:cNvSpPr txBox="1">
            <a:spLocks noChangeArrowheads="1"/>
          </p:cNvSpPr>
          <p:nvPr/>
        </p:nvSpPr>
        <p:spPr bwMode="auto">
          <a:xfrm>
            <a:off x="5181600" y="54864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7</a:t>
            </a:r>
          </a:p>
        </p:txBody>
      </p:sp>
      <p:sp>
        <p:nvSpPr>
          <p:cNvPr id="10263" name="Text Box 34">
            <a:extLst>
              <a:ext uri="{FF2B5EF4-FFF2-40B4-BE49-F238E27FC236}">
                <a16:creationId xmlns:a16="http://schemas.microsoft.com/office/drawing/2014/main" id="{825EC953-F29E-4552-8D3B-D8AD8E114504}"/>
              </a:ext>
            </a:extLst>
          </p:cNvPr>
          <p:cNvSpPr txBox="1">
            <a:spLocks noChangeArrowheads="1"/>
          </p:cNvSpPr>
          <p:nvPr/>
        </p:nvSpPr>
        <p:spPr bwMode="auto">
          <a:xfrm>
            <a:off x="5715000" y="54864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8</a:t>
            </a:r>
          </a:p>
        </p:txBody>
      </p:sp>
      <p:sp>
        <p:nvSpPr>
          <p:cNvPr id="10264" name="Text Box 35">
            <a:extLst>
              <a:ext uri="{FF2B5EF4-FFF2-40B4-BE49-F238E27FC236}">
                <a16:creationId xmlns:a16="http://schemas.microsoft.com/office/drawing/2014/main" id="{8C9908FF-11B6-43D8-AE46-819D48868A7C}"/>
              </a:ext>
            </a:extLst>
          </p:cNvPr>
          <p:cNvSpPr txBox="1">
            <a:spLocks noChangeArrowheads="1"/>
          </p:cNvSpPr>
          <p:nvPr/>
        </p:nvSpPr>
        <p:spPr bwMode="auto">
          <a:xfrm>
            <a:off x="6248400" y="54864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9</a:t>
            </a:r>
          </a:p>
        </p:txBody>
      </p:sp>
      <p:sp>
        <p:nvSpPr>
          <p:cNvPr id="10265" name="Text Box 36">
            <a:extLst>
              <a:ext uri="{FF2B5EF4-FFF2-40B4-BE49-F238E27FC236}">
                <a16:creationId xmlns:a16="http://schemas.microsoft.com/office/drawing/2014/main" id="{59981065-58C8-4A19-AE97-967F529617A3}"/>
              </a:ext>
            </a:extLst>
          </p:cNvPr>
          <p:cNvSpPr txBox="1">
            <a:spLocks noChangeArrowheads="1"/>
          </p:cNvSpPr>
          <p:nvPr/>
        </p:nvSpPr>
        <p:spPr bwMode="auto">
          <a:xfrm>
            <a:off x="6781800" y="5486400"/>
            <a:ext cx="457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10</a:t>
            </a:r>
          </a:p>
        </p:txBody>
      </p:sp>
      <p:sp>
        <p:nvSpPr>
          <p:cNvPr id="10266" name="Text Box 37">
            <a:extLst>
              <a:ext uri="{FF2B5EF4-FFF2-40B4-BE49-F238E27FC236}">
                <a16:creationId xmlns:a16="http://schemas.microsoft.com/office/drawing/2014/main" id="{183720E2-59F1-4310-85BC-5D8649E2B8ED}"/>
              </a:ext>
            </a:extLst>
          </p:cNvPr>
          <p:cNvSpPr txBox="1">
            <a:spLocks noChangeArrowheads="1"/>
          </p:cNvSpPr>
          <p:nvPr/>
        </p:nvSpPr>
        <p:spPr bwMode="auto">
          <a:xfrm>
            <a:off x="7315200" y="5486400"/>
            <a:ext cx="457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11</a:t>
            </a:r>
          </a:p>
        </p:txBody>
      </p:sp>
      <p:sp>
        <p:nvSpPr>
          <p:cNvPr id="2086" name="Text Box 38">
            <a:extLst>
              <a:ext uri="{FF2B5EF4-FFF2-40B4-BE49-F238E27FC236}">
                <a16:creationId xmlns:a16="http://schemas.microsoft.com/office/drawing/2014/main" id="{E9A8FBAD-A3A6-4CB6-A4B4-7B4AA9260773}"/>
              </a:ext>
            </a:extLst>
          </p:cNvPr>
          <p:cNvSpPr txBox="1">
            <a:spLocks noChangeArrowheads="1"/>
          </p:cNvSpPr>
          <p:nvPr/>
        </p:nvSpPr>
        <p:spPr bwMode="auto">
          <a:xfrm>
            <a:off x="2057400" y="5726584"/>
            <a:ext cx="762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chemeClr val="bg1">
                    <a:lumMod val="50000"/>
                  </a:schemeClr>
                </a:solidFill>
              </a:rPr>
              <a:t>NQA</a:t>
            </a:r>
          </a:p>
        </p:txBody>
      </p:sp>
      <p:sp>
        <p:nvSpPr>
          <p:cNvPr id="2087" name="Text Box 39">
            <a:extLst>
              <a:ext uri="{FF2B5EF4-FFF2-40B4-BE49-F238E27FC236}">
                <a16:creationId xmlns:a16="http://schemas.microsoft.com/office/drawing/2014/main" id="{2BBED4F9-149B-4FC3-A468-77C728F0E673}"/>
              </a:ext>
            </a:extLst>
          </p:cNvPr>
          <p:cNvSpPr txBox="1">
            <a:spLocks noChangeArrowheads="1"/>
          </p:cNvSpPr>
          <p:nvPr/>
        </p:nvSpPr>
        <p:spPr bwMode="auto">
          <a:xfrm>
            <a:off x="3962400" y="5726583"/>
            <a:ext cx="60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chemeClr val="bg1">
                    <a:lumMod val="50000"/>
                  </a:schemeClr>
                </a:solidFill>
              </a:rPr>
              <a:t>LQ</a:t>
            </a:r>
          </a:p>
        </p:txBody>
      </p:sp>
      <p:sp>
        <p:nvSpPr>
          <p:cNvPr id="10269" name="Text Box 45">
            <a:extLst>
              <a:ext uri="{FF2B5EF4-FFF2-40B4-BE49-F238E27FC236}">
                <a16:creationId xmlns:a16="http://schemas.microsoft.com/office/drawing/2014/main" id="{ED6A7ED3-838A-46F3-86AB-9C517217F46E}"/>
              </a:ext>
            </a:extLst>
          </p:cNvPr>
          <p:cNvSpPr txBox="1">
            <a:spLocks noChangeArrowheads="1"/>
          </p:cNvSpPr>
          <p:nvPr/>
        </p:nvSpPr>
        <p:spPr bwMode="auto">
          <a:xfrm>
            <a:off x="1066800" y="1371600"/>
            <a:ext cx="609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b="1" dirty="0"/>
              <a:t>100</a:t>
            </a:r>
          </a:p>
        </p:txBody>
      </p:sp>
      <p:sp>
        <p:nvSpPr>
          <p:cNvPr id="10270" name="Text Box 46">
            <a:extLst>
              <a:ext uri="{FF2B5EF4-FFF2-40B4-BE49-F238E27FC236}">
                <a16:creationId xmlns:a16="http://schemas.microsoft.com/office/drawing/2014/main" id="{DD9FA75B-B067-46C4-A1A2-BC4E9EB0E68D}"/>
              </a:ext>
            </a:extLst>
          </p:cNvPr>
          <p:cNvSpPr txBox="1">
            <a:spLocks noChangeArrowheads="1"/>
          </p:cNvSpPr>
          <p:nvPr/>
        </p:nvSpPr>
        <p:spPr bwMode="auto">
          <a:xfrm>
            <a:off x="4953000" y="5683250"/>
            <a:ext cx="3886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p = proportion d’individus non conformes</a:t>
            </a:r>
          </a:p>
        </p:txBody>
      </p:sp>
      <p:sp>
        <p:nvSpPr>
          <p:cNvPr id="10271" name="Text Box 47">
            <a:extLst>
              <a:ext uri="{FF2B5EF4-FFF2-40B4-BE49-F238E27FC236}">
                <a16:creationId xmlns:a16="http://schemas.microsoft.com/office/drawing/2014/main" id="{8DF8E4C1-663A-446A-B70B-207D9CC51CD5}"/>
              </a:ext>
            </a:extLst>
          </p:cNvPr>
          <p:cNvSpPr txBox="1">
            <a:spLocks noChangeArrowheads="1"/>
          </p:cNvSpPr>
          <p:nvPr/>
        </p:nvSpPr>
        <p:spPr bwMode="auto">
          <a:xfrm>
            <a:off x="7989032" y="5248276"/>
            <a:ext cx="106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p  en  %</a:t>
            </a:r>
          </a:p>
        </p:txBody>
      </p:sp>
      <p:sp>
        <p:nvSpPr>
          <p:cNvPr id="10272" name="Text Box 48">
            <a:extLst>
              <a:ext uri="{FF2B5EF4-FFF2-40B4-BE49-F238E27FC236}">
                <a16:creationId xmlns:a16="http://schemas.microsoft.com/office/drawing/2014/main" id="{26372F71-FF77-4A17-AE34-313F26CAA6F1}"/>
              </a:ext>
            </a:extLst>
          </p:cNvPr>
          <p:cNvSpPr txBox="1">
            <a:spLocks noChangeArrowheads="1"/>
          </p:cNvSpPr>
          <p:nvPr/>
        </p:nvSpPr>
        <p:spPr bwMode="auto">
          <a:xfrm>
            <a:off x="990600" y="882650"/>
            <a:ext cx="106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t>Pa  en  %</a:t>
            </a:r>
          </a:p>
        </p:txBody>
      </p:sp>
      <p:sp>
        <p:nvSpPr>
          <p:cNvPr id="10273" name="Text Box 49">
            <a:extLst>
              <a:ext uri="{FF2B5EF4-FFF2-40B4-BE49-F238E27FC236}">
                <a16:creationId xmlns:a16="http://schemas.microsoft.com/office/drawing/2014/main" id="{D4C09062-8831-4704-BA71-0A4F3F93097E}"/>
              </a:ext>
            </a:extLst>
          </p:cNvPr>
          <p:cNvSpPr txBox="1">
            <a:spLocks noChangeArrowheads="1"/>
          </p:cNvSpPr>
          <p:nvPr/>
        </p:nvSpPr>
        <p:spPr bwMode="auto">
          <a:xfrm rot="-5400000">
            <a:off x="793" y="3275807"/>
            <a:ext cx="27416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sz="1400" dirty="0">
                <a:solidFill>
                  <a:schemeClr val="bg1">
                    <a:lumMod val="50000"/>
                  </a:schemeClr>
                </a:solidFill>
              </a:rPr>
              <a:t>Pa  =  probabilité d’acceptation</a:t>
            </a:r>
          </a:p>
        </p:txBody>
      </p:sp>
      <p:sp>
        <p:nvSpPr>
          <p:cNvPr id="10274" name="Text Box 50">
            <a:extLst>
              <a:ext uri="{FF2B5EF4-FFF2-40B4-BE49-F238E27FC236}">
                <a16:creationId xmlns:a16="http://schemas.microsoft.com/office/drawing/2014/main" id="{21786AC3-5D48-47F7-8606-3CB227EE6DAE}"/>
              </a:ext>
            </a:extLst>
          </p:cNvPr>
          <p:cNvSpPr txBox="1">
            <a:spLocks noChangeArrowheads="1"/>
          </p:cNvSpPr>
          <p:nvPr/>
        </p:nvSpPr>
        <p:spPr bwMode="auto">
          <a:xfrm>
            <a:off x="1371600" y="5486400"/>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0</a:t>
            </a:r>
          </a:p>
        </p:txBody>
      </p:sp>
      <p:grpSp>
        <p:nvGrpSpPr>
          <p:cNvPr id="2108" name="Group 60">
            <a:extLst>
              <a:ext uri="{FF2B5EF4-FFF2-40B4-BE49-F238E27FC236}">
                <a16:creationId xmlns:a16="http://schemas.microsoft.com/office/drawing/2014/main" id="{6351574E-55CF-439A-A4A9-B2AFE43D3805}"/>
              </a:ext>
            </a:extLst>
          </p:cNvPr>
          <p:cNvGrpSpPr>
            <a:grpSpLocks/>
          </p:cNvGrpSpPr>
          <p:nvPr/>
        </p:nvGrpSpPr>
        <p:grpSpPr bwMode="auto">
          <a:xfrm>
            <a:off x="1524000" y="1600200"/>
            <a:ext cx="6324600" cy="3886200"/>
            <a:chOff x="864" y="1008"/>
            <a:chExt cx="3984" cy="2448"/>
          </a:xfrm>
        </p:grpSpPr>
        <p:sp>
          <p:nvSpPr>
            <p:cNvPr id="10303" name="Line 51">
              <a:extLst>
                <a:ext uri="{FF2B5EF4-FFF2-40B4-BE49-F238E27FC236}">
                  <a16:creationId xmlns:a16="http://schemas.microsoft.com/office/drawing/2014/main" id="{4B023F26-41F1-4BB6-B59E-2994FC3126A0}"/>
                </a:ext>
              </a:extLst>
            </p:cNvPr>
            <p:cNvSpPr>
              <a:spLocks noChangeShapeType="1"/>
            </p:cNvSpPr>
            <p:nvPr/>
          </p:nvSpPr>
          <p:spPr bwMode="auto">
            <a:xfrm flipV="1">
              <a:off x="1440" y="1008"/>
              <a:ext cx="0" cy="2448"/>
            </a:xfrm>
            <a:prstGeom prst="line">
              <a:avLst/>
            </a:prstGeom>
            <a:noFill/>
            <a:ln w="57150">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0304" name="Line 52">
              <a:extLst>
                <a:ext uri="{FF2B5EF4-FFF2-40B4-BE49-F238E27FC236}">
                  <a16:creationId xmlns:a16="http://schemas.microsoft.com/office/drawing/2014/main" id="{D194AB6E-5DE0-41DE-BDB9-050E100DA727}"/>
                </a:ext>
              </a:extLst>
            </p:cNvPr>
            <p:cNvSpPr>
              <a:spLocks noChangeShapeType="1"/>
            </p:cNvSpPr>
            <p:nvPr/>
          </p:nvSpPr>
          <p:spPr bwMode="auto">
            <a:xfrm>
              <a:off x="864" y="1008"/>
              <a:ext cx="576" cy="0"/>
            </a:xfrm>
            <a:prstGeom prst="line">
              <a:avLst/>
            </a:prstGeom>
            <a:noFill/>
            <a:ln w="57150">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0305" name="Line 55">
              <a:extLst>
                <a:ext uri="{FF2B5EF4-FFF2-40B4-BE49-F238E27FC236}">
                  <a16:creationId xmlns:a16="http://schemas.microsoft.com/office/drawing/2014/main" id="{F6F0C1C2-8FB0-479E-A173-57D7133F43D4}"/>
                </a:ext>
              </a:extLst>
            </p:cNvPr>
            <p:cNvSpPr>
              <a:spLocks noChangeShapeType="1"/>
            </p:cNvSpPr>
            <p:nvPr/>
          </p:nvSpPr>
          <p:spPr bwMode="auto">
            <a:xfrm>
              <a:off x="1440" y="3456"/>
              <a:ext cx="3408" cy="0"/>
            </a:xfrm>
            <a:prstGeom prst="line">
              <a:avLst/>
            </a:prstGeom>
            <a:noFill/>
            <a:ln w="57150">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grpSp>
      <p:sp>
        <p:nvSpPr>
          <p:cNvPr id="2106" name="Text Box 58">
            <a:extLst>
              <a:ext uri="{FF2B5EF4-FFF2-40B4-BE49-F238E27FC236}">
                <a16:creationId xmlns:a16="http://schemas.microsoft.com/office/drawing/2014/main" id="{9552D392-AA94-4DFE-ADF0-17E497A83698}"/>
              </a:ext>
            </a:extLst>
          </p:cNvPr>
          <p:cNvSpPr txBox="1">
            <a:spLocks noChangeArrowheads="1"/>
          </p:cNvSpPr>
          <p:nvPr/>
        </p:nvSpPr>
        <p:spPr bwMode="auto">
          <a:xfrm>
            <a:off x="3505200" y="1219200"/>
            <a:ext cx="5410200" cy="187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110000"/>
              </a:lnSpc>
              <a:spcBef>
                <a:spcPct val="50000"/>
              </a:spcBef>
            </a:pPr>
            <a:r>
              <a:rPr lang="fr-FR" altLang="fr-FR" sz="1800" u="sng" dirty="0">
                <a:solidFill>
                  <a:srgbClr val="0033CC"/>
                </a:solidFill>
              </a:rPr>
              <a:t>Par exemple, pour un </a:t>
            </a:r>
            <a:r>
              <a:rPr lang="fr-FR" altLang="fr-FR" sz="1800" b="1" u="sng" dirty="0">
                <a:solidFill>
                  <a:srgbClr val="0033CC"/>
                </a:solidFill>
              </a:rPr>
              <a:t>NQA = 1,5%:</a:t>
            </a:r>
          </a:p>
          <a:p>
            <a:pPr eaLnBrk="1" hangingPunct="1">
              <a:lnSpc>
                <a:spcPct val="110000"/>
              </a:lnSpc>
              <a:spcBef>
                <a:spcPct val="50000"/>
              </a:spcBef>
              <a:buFont typeface="Wingdings" panose="05000000000000000000" pitchFamily="2" charset="2"/>
              <a:buChar char="q"/>
            </a:pPr>
            <a:r>
              <a:rPr lang="fr-FR" altLang="fr-FR" sz="1800" dirty="0">
                <a:solidFill>
                  <a:srgbClr val="0033CC"/>
                </a:solidFill>
              </a:rPr>
              <a:t> les lots ayant moins de 1,5% de non-conformes devraient être acceptés à 100% (Pa = 100 %)</a:t>
            </a:r>
          </a:p>
          <a:p>
            <a:pPr eaLnBrk="1" hangingPunct="1">
              <a:lnSpc>
                <a:spcPct val="110000"/>
              </a:lnSpc>
              <a:spcBef>
                <a:spcPct val="50000"/>
              </a:spcBef>
              <a:buFont typeface="Wingdings" panose="05000000000000000000" pitchFamily="2" charset="2"/>
              <a:buChar char="q"/>
            </a:pPr>
            <a:r>
              <a:rPr lang="fr-FR" altLang="fr-FR" sz="1800" dirty="0">
                <a:solidFill>
                  <a:srgbClr val="0033CC"/>
                </a:solidFill>
              </a:rPr>
              <a:t> les lots ayant plus de 1,5% de non-conformes devraient être refusés à 100%  (Pa = 0 %)</a:t>
            </a:r>
          </a:p>
        </p:txBody>
      </p:sp>
      <p:sp>
        <p:nvSpPr>
          <p:cNvPr id="2107" name="Text Box 59">
            <a:extLst>
              <a:ext uri="{FF2B5EF4-FFF2-40B4-BE49-F238E27FC236}">
                <a16:creationId xmlns:a16="http://schemas.microsoft.com/office/drawing/2014/main" id="{70C1D5C8-93A0-458A-AFF0-B41694094BA5}"/>
              </a:ext>
            </a:extLst>
          </p:cNvPr>
          <p:cNvSpPr txBox="1">
            <a:spLocks noChangeArrowheads="1"/>
          </p:cNvSpPr>
          <p:nvPr/>
        </p:nvSpPr>
        <p:spPr bwMode="auto">
          <a:xfrm>
            <a:off x="4572000" y="3429000"/>
            <a:ext cx="4343400" cy="1192213"/>
          </a:xfrm>
          <a:prstGeom prst="rect">
            <a:avLst/>
          </a:prstGeom>
          <a:noFill/>
          <a:ln w="9525">
            <a:solidFill>
              <a:srgbClr val="00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10000"/>
              </a:lnSpc>
              <a:spcBef>
                <a:spcPct val="50000"/>
              </a:spcBef>
            </a:pPr>
            <a:r>
              <a:rPr lang="fr-FR" altLang="fr-FR" sz="1800" dirty="0">
                <a:solidFill>
                  <a:srgbClr val="CC0000"/>
                </a:solidFill>
              </a:rPr>
              <a:t>La courbe rouge montre un exemple de ce qui peut se passer en réalité</a:t>
            </a:r>
          </a:p>
          <a:p>
            <a:pPr algn="ctr" eaLnBrk="1" hangingPunct="1">
              <a:lnSpc>
                <a:spcPct val="110000"/>
              </a:lnSpc>
              <a:spcBef>
                <a:spcPct val="50000"/>
              </a:spcBef>
            </a:pPr>
            <a:r>
              <a:rPr lang="fr-FR" altLang="fr-FR" sz="2000" b="1" dirty="0">
                <a:solidFill>
                  <a:srgbClr val="CC0000"/>
                </a:solidFill>
              </a:rPr>
              <a:t>(courbe d’efficacité)</a:t>
            </a:r>
          </a:p>
        </p:txBody>
      </p:sp>
      <p:grpSp>
        <p:nvGrpSpPr>
          <p:cNvPr id="2105" name="Group 57">
            <a:extLst>
              <a:ext uri="{FF2B5EF4-FFF2-40B4-BE49-F238E27FC236}">
                <a16:creationId xmlns:a16="http://schemas.microsoft.com/office/drawing/2014/main" id="{99632980-6334-4FA4-85D7-69EBF757E9C4}"/>
              </a:ext>
            </a:extLst>
          </p:cNvPr>
          <p:cNvGrpSpPr>
            <a:grpSpLocks/>
          </p:cNvGrpSpPr>
          <p:nvPr/>
        </p:nvGrpSpPr>
        <p:grpSpPr bwMode="auto">
          <a:xfrm>
            <a:off x="1143000" y="1600200"/>
            <a:ext cx="4495800" cy="3886200"/>
            <a:chOff x="624" y="1008"/>
            <a:chExt cx="2832" cy="2448"/>
          </a:xfrm>
        </p:grpSpPr>
        <p:sp>
          <p:nvSpPr>
            <p:cNvPr id="10296" name="Line 41">
              <a:extLst>
                <a:ext uri="{FF2B5EF4-FFF2-40B4-BE49-F238E27FC236}">
                  <a16:creationId xmlns:a16="http://schemas.microsoft.com/office/drawing/2014/main" id="{423C4E59-C62A-47F9-87A6-EE47983D5600}"/>
                </a:ext>
              </a:extLst>
            </p:cNvPr>
            <p:cNvSpPr>
              <a:spLocks noChangeShapeType="1"/>
            </p:cNvSpPr>
            <p:nvPr/>
          </p:nvSpPr>
          <p:spPr bwMode="auto">
            <a:xfrm>
              <a:off x="1440" y="1248"/>
              <a:ext cx="0" cy="2208"/>
            </a:xfrm>
            <a:prstGeom prst="line">
              <a:avLst/>
            </a:prstGeom>
            <a:noFill/>
            <a:ln w="28575">
              <a:solidFill>
                <a:srgbClr val="FF330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0297" name="Text Box 43">
              <a:extLst>
                <a:ext uri="{FF2B5EF4-FFF2-40B4-BE49-F238E27FC236}">
                  <a16:creationId xmlns:a16="http://schemas.microsoft.com/office/drawing/2014/main" id="{8854CD9C-3614-4D4E-BDD6-38E63E9FD2F8}"/>
                </a:ext>
              </a:extLst>
            </p:cNvPr>
            <p:cNvSpPr txBox="1">
              <a:spLocks noChangeArrowheads="1"/>
            </p:cNvSpPr>
            <p:nvPr/>
          </p:nvSpPr>
          <p:spPr bwMode="auto">
            <a:xfrm>
              <a:off x="624" y="2976"/>
              <a:ext cx="28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b="1" dirty="0">
                  <a:solidFill>
                    <a:srgbClr val="FF3300"/>
                  </a:solidFill>
                </a:rPr>
                <a:t>10</a:t>
              </a:r>
            </a:p>
          </p:txBody>
        </p:sp>
        <p:sp>
          <p:nvSpPr>
            <p:cNvPr id="10298" name="Freeform 11">
              <a:extLst>
                <a:ext uri="{FF2B5EF4-FFF2-40B4-BE49-F238E27FC236}">
                  <a16:creationId xmlns:a16="http://schemas.microsoft.com/office/drawing/2014/main" id="{4B536564-3431-4C91-941A-C58A0D10FAA0}"/>
                </a:ext>
              </a:extLst>
            </p:cNvPr>
            <p:cNvSpPr>
              <a:spLocks/>
            </p:cNvSpPr>
            <p:nvPr/>
          </p:nvSpPr>
          <p:spPr bwMode="auto">
            <a:xfrm>
              <a:off x="864" y="1008"/>
              <a:ext cx="2592" cy="2400"/>
            </a:xfrm>
            <a:custGeom>
              <a:avLst/>
              <a:gdLst>
                <a:gd name="T0" fmla="*/ 0 w 3168"/>
                <a:gd name="T1" fmla="*/ 0 h 2400"/>
                <a:gd name="T2" fmla="*/ 56 w 3168"/>
                <a:gd name="T3" fmla="*/ 48 h 2400"/>
                <a:gd name="T4" fmla="*/ 118 w 3168"/>
                <a:gd name="T5" fmla="*/ 240 h 2400"/>
                <a:gd name="T6" fmla="*/ 182 w 3168"/>
                <a:gd name="T7" fmla="*/ 672 h 2400"/>
                <a:gd name="T8" fmla="*/ 268 w 3168"/>
                <a:gd name="T9" fmla="*/ 1440 h 2400"/>
                <a:gd name="T10" fmla="*/ 362 w 3168"/>
                <a:gd name="T11" fmla="*/ 2112 h 2400"/>
                <a:gd name="T12" fmla="*/ 521 w 3168"/>
                <a:gd name="T13" fmla="*/ 2400 h 24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68" h="2400">
                  <a:moveTo>
                    <a:pt x="0" y="0"/>
                  </a:moveTo>
                  <a:cubicBezTo>
                    <a:pt x="108" y="4"/>
                    <a:pt x="216" y="8"/>
                    <a:pt x="336" y="48"/>
                  </a:cubicBezTo>
                  <a:cubicBezTo>
                    <a:pt x="456" y="88"/>
                    <a:pt x="592" y="136"/>
                    <a:pt x="720" y="240"/>
                  </a:cubicBezTo>
                  <a:cubicBezTo>
                    <a:pt x="848" y="344"/>
                    <a:pt x="952" y="472"/>
                    <a:pt x="1104" y="672"/>
                  </a:cubicBezTo>
                  <a:cubicBezTo>
                    <a:pt x="1256" y="872"/>
                    <a:pt x="1448" y="1200"/>
                    <a:pt x="1632" y="1440"/>
                  </a:cubicBezTo>
                  <a:cubicBezTo>
                    <a:pt x="1816" y="1680"/>
                    <a:pt x="1952" y="1952"/>
                    <a:pt x="2208" y="2112"/>
                  </a:cubicBezTo>
                  <a:cubicBezTo>
                    <a:pt x="2464" y="2272"/>
                    <a:pt x="3008" y="2352"/>
                    <a:pt x="3168" y="2400"/>
                  </a:cubicBezTo>
                </a:path>
              </a:pathLst>
            </a:custGeom>
            <a:noFill/>
            <a:ln w="5715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0299" name="Line 14">
              <a:extLst>
                <a:ext uri="{FF2B5EF4-FFF2-40B4-BE49-F238E27FC236}">
                  <a16:creationId xmlns:a16="http://schemas.microsoft.com/office/drawing/2014/main" id="{50BF308D-CD2C-41DD-8696-21EB9AAFB4B7}"/>
                </a:ext>
              </a:extLst>
            </p:cNvPr>
            <p:cNvSpPr>
              <a:spLocks noChangeShapeType="1"/>
            </p:cNvSpPr>
            <p:nvPr/>
          </p:nvSpPr>
          <p:spPr bwMode="auto">
            <a:xfrm flipH="1">
              <a:off x="864" y="3072"/>
              <a:ext cx="1728" cy="0"/>
            </a:xfrm>
            <a:prstGeom prst="line">
              <a:avLst/>
            </a:prstGeom>
            <a:noFill/>
            <a:ln w="28575">
              <a:solidFill>
                <a:srgbClr val="FF330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0300" name="Line 15">
              <a:extLst>
                <a:ext uri="{FF2B5EF4-FFF2-40B4-BE49-F238E27FC236}">
                  <a16:creationId xmlns:a16="http://schemas.microsoft.com/office/drawing/2014/main" id="{CE4B56C2-10B8-4D68-A87C-B54E75333774}"/>
                </a:ext>
              </a:extLst>
            </p:cNvPr>
            <p:cNvSpPr>
              <a:spLocks noChangeShapeType="1"/>
            </p:cNvSpPr>
            <p:nvPr/>
          </p:nvSpPr>
          <p:spPr bwMode="auto">
            <a:xfrm>
              <a:off x="2592" y="3072"/>
              <a:ext cx="0" cy="384"/>
            </a:xfrm>
            <a:prstGeom prst="line">
              <a:avLst/>
            </a:prstGeom>
            <a:noFill/>
            <a:ln w="28575">
              <a:solidFill>
                <a:srgbClr val="FF330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0301" name="Line 40">
              <a:extLst>
                <a:ext uri="{FF2B5EF4-FFF2-40B4-BE49-F238E27FC236}">
                  <a16:creationId xmlns:a16="http://schemas.microsoft.com/office/drawing/2014/main" id="{A04E8D1A-3182-4FDE-9566-B1C9E0C90D5B}"/>
                </a:ext>
              </a:extLst>
            </p:cNvPr>
            <p:cNvSpPr>
              <a:spLocks noChangeShapeType="1"/>
            </p:cNvSpPr>
            <p:nvPr/>
          </p:nvSpPr>
          <p:spPr bwMode="auto">
            <a:xfrm flipH="1">
              <a:off x="864" y="1248"/>
              <a:ext cx="576" cy="0"/>
            </a:xfrm>
            <a:prstGeom prst="line">
              <a:avLst/>
            </a:prstGeom>
            <a:noFill/>
            <a:ln w="28575">
              <a:solidFill>
                <a:srgbClr val="FF3300"/>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0302" name="Text Box 44">
              <a:extLst>
                <a:ext uri="{FF2B5EF4-FFF2-40B4-BE49-F238E27FC236}">
                  <a16:creationId xmlns:a16="http://schemas.microsoft.com/office/drawing/2014/main" id="{CD140806-43E9-4C76-BEDC-B7EA8D33B89D}"/>
                </a:ext>
              </a:extLst>
            </p:cNvPr>
            <p:cNvSpPr txBox="1">
              <a:spLocks noChangeArrowheads="1"/>
            </p:cNvSpPr>
            <p:nvPr/>
          </p:nvSpPr>
          <p:spPr bwMode="auto">
            <a:xfrm>
              <a:off x="624" y="1104"/>
              <a:ext cx="28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b="1" dirty="0">
                  <a:solidFill>
                    <a:srgbClr val="FF3300"/>
                  </a:solidFill>
                </a:rPr>
                <a:t>95</a:t>
              </a:r>
            </a:p>
          </p:txBody>
        </p:sp>
      </p:grpSp>
      <p:grpSp>
        <p:nvGrpSpPr>
          <p:cNvPr id="2128" name="Group 80">
            <a:extLst>
              <a:ext uri="{FF2B5EF4-FFF2-40B4-BE49-F238E27FC236}">
                <a16:creationId xmlns:a16="http://schemas.microsoft.com/office/drawing/2014/main" id="{07B89FA0-D4D3-4067-9591-FA221256A8C8}"/>
              </a:ext>
            </a:extLst>
          </p:cNvPr>
          <p:cNvGrpSpPr>
            <a:grpSpLocks/>
          </p:cNvGrpSpPr>
          <p:nvPr/>
        </p:nvGrpSpPr>
        <p:grpSpPr bwMode="auto">
          <a:xfrm>
            <a:off x="0" y="1143000"/>
            <a:ext cx="1447800" cy="1219200"/>
            <a:chOff x="0" y="720"/>
            <a:chExt cx="912" cy="768"/>
          </a:xfrm>
        </p:grpSpPr>
        <p:grpSp>
          <p:nvGrpSpPr>
            <p:cNvPr id="10289" name="Group 69">
              <a:extLst>
                <a:ext uri="{FF2B5EF4-FFF2-40B4-BE49-F238E27FC236}">
                  <a16:creationId xmlns:a16="http://schemas.microsoft.com/office/drawing/2014/main" id="{338E378D-52F8-4A36-A85F-FD19AAC81791}"/>
                </a:ext>
              </a:extLst>
            </p:cNvPr>
            <p:cNvGrpSpPr>
              <a:grpSpLocks/>
            </p:cNvGrpSpPr>
            <p:nvPr/>
          </p:nvGrpSpPr>
          <p:grpSpPr bwMode="auto">
            <a:xfrm>
              <a:off x="480" y="720"/>
              <a:ext cx="432" cy="768"/>
              <a:chOff x="384" y="720"/>
              <a:chExt cx="432" cy="768"/>
            </a:xfrm>
          </p:grpSpPr>
          <p:sp>
            <p:nvSpPr>
              <p:cNvPr id="10291" name="Line 61">
                <a:extLst>
                  <a:ext uri="{FF2B5EF4-FFF2-40B4-BE49-F238E27FC236}">
                    <a16:creationId xmlns:a16="http://schemas.microsoft.com/office/drawing/2014/main" id="{6075C0C4-EC26-402A-BEC6-921C8884C2FD}"/>
                  </a:ext>
                </a:extLst>
              </p:cNvPr>
              <p:cNvSpPr>
                <a:spLocks noChangeShapeType="1"/>
              </p:cNvSpPr>
              <p:nvPr/>
            </p:nvSpPr>
            <p:spPr bwMode="auto">
              <a:xfrm flipH="1">
                <a:off x="384" y="1008"/>
                <a:ext cx="432"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0292" name="Line 62">
                <a:extLst>
                  <a:ext uri="{FF2B5EF4-FFF2-40B4-BE49-F238E27FC236}">
                    <a16:creationId xmlns:a16="http://schemas.microsoft.com/office/drawing/2014/main" id="{AD5D8C23-E106-4952-8B53-54383A30B4B4}"/>
                  </a:ext>
                </a:extLst>
              </p:cNvPr>
              <p:cNvSpPr>
                <a:spLocks noChangeShapeType="1"/>
              </p:cNvSpPr>
              <p:nvPr/>
            </p:nvSpPr>
            <p:spPr bwMode="auto">
              <a:xfrm flipH="1">
                <a:off x="384" y="1248"/>
                <a:ext cx="432"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0293" name="Line 64">
                <a:extLst>
                  <a:ext uri="{FF2B5EF4-FFF2-40B4-BE49-F238E27FC236}">
                    <a16:creationId xmlns:a16="http://schemas.microsoft.com/office/drawing/2014/main" id="{9617BB5D-EBCC-4A85-A4DF-396F7477C563}"/>
                  </a:ext>
                </a:extLst>
              </p:cNvPr>
              <p:cNvSpPr>
                <a:spLocks noChangeShapeType="1"/>
              </p:cNvSpPr>
              <p:nvPr/>
            </p:nvSpPr>
            <p:spPr bwMode="auto">
              <a:xfrm>
                <a:off x="432" y="768"/>
                <a:ext cx="0" cy="72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0294" name="Line 66">
                <a:extLst>
                  <a:ext uri="{FF2B5EF4-FFF2-40B4-BE49-F238E27FC236}">
                    <a16:creationId xmlns:a16="http://schemas.microsoft.com/office/drawing/2014/main" id="{0EBC8BFA-2218-4CFB-AD55-999CCCDAA208}"/>
                  </a:ext>
                </a:extLst>
              </p:cNvPr>
              <p:cNvSpPr>
                <a:spLocks noChangeShapeType="1"/>
              </p:cNvSpPr>
              <p:nvPr/>
            </p:nvSpPr>
            <p:spPr bwMode="auto">
              <a:xfrm flipV="1">
                <a:off x="432" y="1248"/>
                <a:ext cx="0" cy="240"/>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0295" name="Line 68">
                <a:extLst>
                  <a:ext uri="{FF2B5EF4-FFF2-40B4-BE49-F238E27FC236}">
                    <a16:creationId xmlns:a16="http://schemas.microsoft.com/office/drawing/2014/main" id="{2DD0FFE8-5B3C-4C67-B262-FCFAAD7D6941}"/>
                  </a:ext>
                </a:extLst>
              </p:cNvPr>
              <p:cNvSpPr>
                <a:spLocks noChangeShapeType="1"/>
              </p:cNvSpPr>
              <p:nvPr/>
            </p:nvSpPr>
            <p:spPr bwMode="auto">
              <a:xfrm>
                <a:off x="432" y="720"/>
                <a:ext cx="0" cy="288"/>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grpSp>
        <p:sp>
          <p:nvSpPr>
            <p:cNvPr id="10290" name="Rectangle 77">
              <a:extLst>
                <a:ext uri="{FF2B5EF4-FFF2-40B4-BE49-F238E27FC236}">
                  <a16:creationId xmlns:a16="http://schemas.microsoft.com/office/drawing/2014/main" id="{D219B925-DCEE-46CE-B70B-F21E5B8D6B36}"/>
                </a:ext>
              </a:extLst>
            </p:cNvPr>
            <p:cNvSpPr>
              <a:spLocks noChangeArrowheads="1"/>
            </p:cNvSpPr>
            <p:nvPr/>
          </p:nvSpPr>
          <p:spPr bwMode="auto">
            <a:xfrm>
              <a:off x="0" y="975"/>
              <a:ext cx="60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r>
                <a:rPr lang="fr-FR" altLang="fr-FR" sz="2400" b="1" dirty="0">
                  <a:solidFill>
                    <a:srgbClr val="CC0000"/>
                  </a:solidFill>
                  <a:sym typeface="Symbol" panose="05050102010706020507" pitchFamily="18" charset="2"/>
                </a:rPr>
                <a:t></a:t>
              </a:r>
              <a:r>
                <a:rPr lang="fr-FR" altLang="fr-FR" sz="1800" b="1" dirty="0">
                  <a:solidFill>
                    <a:srgbClr val="CC0000"/>
                  </a:solidFill>
                  <a:sym typeface="Symbol" panose="05050102010706020507" pitchFamily="18" charset="2"/>
                </a:rPr>
                <a:t> = 5%</a:t>
              </a:r>
            </a:p>
          </p:txBody>
        </p:sp>
      </p:grpSp>
      <p:grpSp>
        <p:nvGrpSpPr>
          <p:cNvPr id="2127" name="Group 79">
            <a:extLst>
              <a:ext uri="{FF2B5EF4-FFF2-40B4-BE49-F238E27FC236}">
                <a16:creationId xmlns:a16="http://schemas.microsoft.com/office/drawing/2014/main" id="{CEF5C9B9-1D7B-4598-9935-86EBA68B440B}"/>
              </a:ext>
            </a:extLst>
          </p:cNvPr>
          <p:cNvGrpSpPr>
            <a:grpSpLocks/>
          </p:cNvGrpSpPr>
          <p:nvPr/>
        </p:nvGrpSpPr>
        <p:grpSpPr bwMode="auto">
          <a:xfrm>
            <a:off x="0" y="4419600"/>
            <a:ext cx="1447800" cy="1447800"/>
            <a:chOff x="0" y="2784"/>
            <a:chExt cx="912" cy="912"/>
          </a:xfrm>
        </p:grpSpPr>
        <p:grpSp>
          <p:nvGrpSpPr>
            <p:cNvPr id="10282" name="Group 76">
              <a:extLst>
                <a:ext uri="{FF2B5EF4-FFF2-40B4-BE49-F238E27FC236}">
                  <a16:creationId xmlns:a16="http://schemas.microsoft.com/office/drawing/2014/main" id="{1DD05C0F-09F6-43D0-B3EB-C40D8ED1A4FE}"/>
                </a:ext>
              </a:extLst>
            </p:cNvPr>
            <p:cNvGrpSpPr>
              <a:grpSpLocks/>
            </p:cNvGrpSpPr>
            <p:nvPr/>
          </p:nvGrpSpPr>
          <p:grpSpPr bwMode="auto">
            <a:xfrm>
              <a:off x="480" y="2784"/>
              <a:ext cx="432" cy="912"/>
              <a:chOff x="384" y="2784"/>
              <a:chExt cx="432" cy="912"/>
            </a:xfrm>
          </p:grpSpPr>
          <p:sp>
            <p:nvSpPr>
              <p:cNvPr id="10284" name="Line 71">
                <a:extLst>
                  <a:ext uri="{FF2B5EF4-FFF2-40B4-BE49-F238E27FC236}">
                    <a16:creationId xmlns:a16="http://schemas.microsoft.com/office/drawing/2014/main" id="{33C7D874-3486-468D-B78D-BAA3E736529F}"/>
                  </a:ext>
                </a:extLst>
              </p:cNvPr>
              <p:cNvSpPr>
                <a:spLocks noChangeShapeType="1"/>
              </p:cNvSpPr>
              <p:nvPr/>
            </p:nvSpPr>
            <p:spPr bwMode="auto">
              <a:xfrm flipH="1">
                <a:off x="384" y="3072"/>
                <a:ext cx="432"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0285" name="Line 72">
                <a:extLst>
                  <a:ext uri="{FF2B5EF4-FFF2-40B4-BE49-F238E27FC236}">
                    <a16:creationId xmlns:a16="http://schemas.microsoft.com/office/drawing/2014/main" id="{C6E2F7CF-AB23-4990-B3FF-850229F2A2B7}"/>
                  </a:ext>
                </a:extLst>
              </p:cNvPr>
              <p:cNvSpPr>
                <a:spLocks noChangeShapeType="1"/>
              </p:cNvSpPr>
              <p:nvPr/>
            </p:nvSpPr>
            <p:spPr bwMode="auto">
              <a:xfrm flipH="1">
                <a:off x="384" y="3456"/>
                <a:ext cx="432"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0286" name="Line 73">
                <a:extLst>
                  <a:ext uri="{FF2B5EF4-FFF2-40B4-BE49-F238E27FC236}">
                    <a16:creationId xmlns:a16="http://schemas.microsoft.com/office/drawing/2014/main" id="{19690C6E-629B-462E-A276-478BC2749F81}"/>
                  </a:ext>
                </a:extLst>
              </p:cNvPr>
              <p:cNvSpPr>
                <a:spLocks noChangeShapeType="1"/>
              </p:cNvSpPr>
              <p:nvPr/>
            </p:nvSpPr>
            <p:spPr bwMode="auto">
              <a:xfrm>
                <a:off x="432" y="2832"/>
                <a:ext cx="0" cy="72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0287" name="Line 74">
                <a:extLst>
                  <a:ext uri="{FF2B5EF4-FFF2-40B4-BE49-F238E27FC236}">
                    <a16:creationId xmlns:a16="http://schemas.microsoft.com/office/drawing/2014/main" id="{AA4A6A28-69FA-4AD3-8773-795B34BB8F76}"/>
                  </a:ext>
                </a:extLst>
              </p:cNvPr>
              <p:cNvSpPr>
                <a:spLocks noChangeShapeType="1"/>
              </p:cNvSpPr>
              <p:nvPr/>
            </p:nvSpPr>
            <p:spPr bwMode="auto">
              <a:xfrm flipV="1">
                <a:off x="432" y="3456"/>
                <a:ext cx="0" cy="240"/>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0288" name="Line 75">
                <a:extLst>
                  <a:ext uri="{FF2B5EF4-FFF2-40B4-BE49-F238E27FC236}">
                    <a16:creationId xmlns:a16="http://schemas.microsoft.com/office/drawing/2014/main" id="{A6890AC4-3995-47C3-8275-AB927F891C93}"/>
                  </a:ext>
                </a:extLst>
              </p:cNvPr>
              <p:cNvSpPr>
                <a:spLocks noChangeShapeType="1"/>
              </p:cNvSpPr>
              <p:nvPr/>
            </p:nvSpPr>
            <p:spPr bwMode="auto">
              <a:xfrm>
                <a:off x="432" y="2784"/>
                <a:ext cx="0" cy="288"/>
              </a:xfrm>
              <a:prstGeom prst="line">
                <a:avLst/>
              </a:prstGeom>
              <a:noFill/>
              <a:ln w="19050">
                <a:solidFill>
                  <a:srgbClr val="FF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grpSp>
        <p:sp>
          <p:nvSpPr>
            <p:cNvPr id="10283" name="Rectangle 78">
              <a:extLst>
                <a:ext uri="{FF2B5EF4-FFF2-40B4-BE49-F238E27FC236}">
                  <a16:creationId xmlns:a16="http://schemas.microsoft.com/office/drawing/2014/main" id="{619CED7D-CAE6-4C93-A91D-21D24A070020}"/>
                </a:ext>
              </a:extLst>
            </p:cNvPr>
            <p:cNvSpPr>
              <a:spLocks noChangeArrowheads="1"/>
            </p:cNvSpPr>
            <p:nvPr/>
          </p:nvSpPr>
          <p:spPr bwMode="auto">
            <a:xfrm>
              <a:off x="0" y="3120"/>
              <a:ext cx="673"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80000"/>
                </a:lnSpc>
                <a:spcBef>
                  <a:spcPct val="50000"/>
                </a:spcBef>
              </a:pPr>
              <a:r>
                <a:rPr lang="fr-FR" altLang="fr-FR" sz="2400" b="1" dirty="0">
                  <a:solidFill>
                    <a:srgbClr val="CC0000"/>
                  </a:solidFill>
                  <a:sym typeface="Symbol" panose="05050102010706020507" pitchFamily="18" charset="2"/>
                </a:rPr>
                <a:t></a:t>
              </a:r>
              <a:r>
                <a:rPr lang="fr-FR" altLang="fr-FR" sz="1800" b="1" dirty="0">
                  <a:solidFill>
                    <a:srgbClr val="CC0000"/>
                  </a:solidFill>
                  <a:sym typeface="Symbol" panose="05050102010706020507" pitchFamily="18" charset="2"/>
                </a:rPr>
                <a:t> = 10%</a:t>
              </a:r>
            </a:p>
          </p:txBody>
        </p:sp>
      </p:grpSp>
      <p:sp>
        <p:nvSpPr>
          <p:cNvPr id="2" name="Titre 1">
            <a:extLst>
              <a:ext uri="{FF2B5EF4-FFF2-40B4-BE49-F238E27FC236}">
                <a16:creationId xmlns:a16="http://schemas.microsoft.com/office/drawing/2014/main" id="{6C784C67-BE42-484A-9DDA-9DEC64EC6129}"/>
              </a:ext>
            </a:extLst>
          </p:cNvPr>
          <p:cNvSpPr>
            <a:spLocks noGrp="1"/>
          </p:cNvSpPr>
          <p:nvPr>
            <p:ph type="title"/>
          </p:nvPr>
        </p:nvSpPr>
        <p:spPr>
          <a:xfrm>
            <a:off x="1600200" y="620931"/>
            <a:ext cx="7239000" cy="457200"/>
          </a:xfrm>
        </p:spPr>
        <p:txBody>
          <a:bodyPr/>
          <a:lstStyle/>
          <a:p>
            <a:r>
              <a:rPr lang="fr-FR" altLang="fr-FR" sz="2800" b="1" dirty="0">
                <a:solidFill>
                  <a:srgbClr val="00B050"/>
                </a:solidFill>
              </a:rPr>
              <a:t>Courbe d’efficacité</a:t>
            </a:r>
            <a:endParaRPr lang="fr-FR" dirty="0"/>
          </a:p>
        </p:txBody>
      </p:sp>
      <p:sp>
        <p:nvSpPr>
          <p:cNvPr id="66" name="Espace réservé du numéro de diapositive 1">
            <a:extLst>
              <a:ext uri="{FF2B5EF4-FFF2-40B4-BE49-F238E27FC236}">
                <a16:creationId xmlns:a16="http://schemas.microsoft.com/office/drawing/2014/main" id="{D8B79C44-A629-48C0-95A2-E1669A5454DC}"/>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10</a:t>
            </a:fld>
            <a:endParaRPr lang="fr-FR"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9" name="Line 3">
            <a:extLst>
              <a:ext uri="{FF2B5EF4-FFF2-40B4-BE49-F238E27FC236}">
                <a16:creationId xmlns:a16="http://schemas.microsoft.com/office/drawing/2014/main" id="{2149CAD9-49EB-4814-A8FF-D3EB14FC6B99}"/>
              </a:ext>
            </a:extLst>
          </p:cNvPr>
          <p:cNvSpPr>
            <a:spLocks noChangeShapeType="1"/>
          </p:cNvSpPr>
          <p:nvPr/>
        </p:nvSpPr>
        <p:spPr bwMode="auto">
          <a:xfrm flipV="1">
            <a:off x="860982" y="1892126"/>
            <a:ext cx="0" cy="4343400"/>
          </a:xfrm>
          <a:prstGeom prst="line">
            <a:avLst/>
          </a:prstGeom>
          <a:noFill/>
          <a:ln w="28575">
            <a:solidFill>
              <a:schemeClr val="bg1">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650" name="Text Box 29">
            <a:extLst>
              <a:ext uri="{FF2B5EF4-FFF2-40B4-BE49-F238E27FC236}">
                <a16:creationId xmlns:a16="http://schemas.microsoft.com/office/drawing/2014/main" id="{44ED7BCB-357F-4981-ABE7-428A9B0D881C}"/>
              </a:ext>
            </a:extLst>
          </p:cNvPr>
          <p:cNvSpPr txBox="1">
            <a:spLocks noChangeArrowheads="1"/>
          </p:cNvSpPr>
          <p:nvPr/>
        </p:nvSpPr>
        <p:spPr bwMode="auto">
          <a:xfrm>
            <a:off x="253439" y="2241376"/>
            <a:ext cx="6096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100</a:t>
            </a:r>
          </a:p>
        </p:txBody>
      </p:sp>
      <p:sp>
        <p:nvSpPr>
          <p:cNvPr id="26651" name="Text Box 30">
            <a:extLst>
              <a:ext uri="{FF2B5EF4-FFF2-40B4-BE49-F238E27FC236}">
                <a16:creationId xmlns:a16="http://schemas.microsoft.com/office/drawing/2014/main" id="{91F44ED6-EF28-41B5-A5EA-1D551E725989}"/>
              </a:ext>
            </a:extLst>
          </p:cNvPr>
          <p:cNvSpPr txBox="1">
            <a:spLocks noChangeArrowheads="1"/>
          </p:cNvSpPr>
          <p:nvPr/>
        </p:nvSpPr>
        <p:spPr bwMode="auto">
          <a:xfrm>
            <a:off x="2465784" y="6508576"/>
            <a:ext cx="38862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p = proportion d’individus non conformes</a:t>
            </a:r>
          </a:p>
        </p:txBody>
      </p:sp>
      <p:sp>
        <p:nvSpPr>
          <p:cNvPr id="26652" name="Text Box 31">
            <a:extLst>
              <a:ext uri="{FF2B5EF4-FFF2-40B4-BE49-F238E27FC236}">
                <a16:creationId xmlns:a16="http://schemas.microsoft.com/office/drawing/2014/main" id="{03289D20-DE04-4212-AC5B-46D9F20ED746}"/>
              </a:ext>
            </a:extLst>
          </p:cNvPr>
          <p:cNvSpPr txBox="1">
            <a:spLocks noChangeArrowheads="1"/>
          </p:cNvSpPr>
          <p:nvPr/>
        </p:nvSpPr>
        <p:spPr bwMode="auto">
          <a:xfrm>
            <a:off x="7753672" y="5626566"/>
            <a:ext cx="1066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accent3">
                    <a:lumMod val="10000"/>
                  </a:schemeClr>
                </a:solidFill>
              </a:rPr>
              <a:t>p  en  %</a:t>
            </a:r>
          </a:p>
        </p:txBody>
      </p:sp>
      <p:sp>
        <p:nvSpPr>
          <p:cNvPr id="26653" name="Text Box 32">
            <a:extLst>
              <a:ext uri="{FF2B5EF4-FFF2-40B4-BE49-F238E27FC236}">
                <a16:creationId xmlns:a16="http://schemas.microsoft.com/office/drawing/2014/main" id="{7BBC1553-B07B-44B6-8122-9FF75CC8EBFC}"/>
              </a:ext>
            </a:extLst>
          </p:cNvPr>
          <p:cNvSpPr txBox="1">
            <a:spLocks noChangeArrowheads="1"/>
          </p:cNvSpPr>
          <p:nvPr/>
        </p:nvSpPr>
        <p:spPr bwMode="auto">
          <a:xfrm>
            <a:off x="327582" y="1631776"/>
            <a:ext cx="10668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accent3">
                    <a:lumMod val="10000"/>
                  </a:schemeClr>
                </a:solidFill>
              </a:rPr>
              <a:t>Pa  en  %</a:t>
            </a:r>
          </a:p>
        </p:txBody>
      </p:sp>
      <p:sp>
        <p:nvSpPr>
          <p:cNvPr id="26654" name="Text Box 33">
            <a:extLst>
              <a:ext uri="{FF2B5EF4-FFF2-40B4-BE49-F238E27FC236}">
                <a16:creationId xmlns:a16="http://schemas.microsoft.com/office/drawing/2014/main" id="{A5FE6546-8E3F-4453-B8DA-3619452C7FF9}"/>
              </a:ext>
            </a:extLst>
          </p:cNvPr>
          <p:cNvSpPr txBox="1">
            <a:spLocks noChangeArrowheads="1"/>
          </p:cNvSpPr>
          <p:nvPr/>
        </p:nvSpPr>
        <p:spPr bwMode="auto">
          <a:xfrm rot="16200000">
            <a:off x="-1309142" y="3611487"/>
            <a:ext cx="3231357" cy="3077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sz="1400" b="1" dirty="0">
                <a:solidFill>
                  <a:schemeClr val="accent3">
                    <a:lumMod val="10000"/>
                  </a:schemeClr>
                </a:solidFill>
              </a:rPr>
              <a:t>Pa  =  probabilité d’acceptation</a:t>
            </a:r>
          </a:p>
        </p:txBody>
      </p:sp>
      <p:sp>
        <p:nvSpPr>
          <p:cNvPr id="26699" name="Line 126">
            <a:extLst>
              <a:ext uri="{FF2B5EF4-FFF2-40B4-BE49-F238E27FC236}">
                <a16:creationId xmlns:a16="http://schemas.microsoft.com/office/drawing/2014/main" id="{1A40A598-2794-41DF-BCEE-CE8DE3AC0B98}"/>
              </a:ext>
            </a:extLst>
          </p:cNvPr>
          <p:cNvSpPr>
            <a:spLocks noChangeShapeType="1"/>
          </p:cNvSpPr>
          <p:nvPr/>
        </p:nvSpPr>
        <p:spPr bwMode="auto">
          <a:xfrm rot="16200000">
            <a:off x="846694" y="5740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0" name="Line 127">
            <a:extLst>
              <a:ext uri="{FF2B5EF4-FFF2-40B4-BE49-F238E27FC236}">
                <a16:creationId xmlns:a16="http://schemas.microsoft.com/office/drawing/2014/main" id="{E408B9B3-030B-406B-9DAE-61E2DB09C44E}"/>
              </a:ext>
            </a:extLst>
          </p:cNvPr>
          <p:cNvSpPr>
            <a:spLocks noChangeShapeType="1"/>
          </p:cNvSpPr>
          <p:nvPr/>
        </p:nvSpPr>
        <p:spPr bwMode="auto">
          <a:xfrm rot="16200000">
            <a:off x="846694" y="5359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1" name="Line 128">
            <a:extLst>
              <a:ext uri="{FF2B5EF4-FFF2-40B4-BE49-F238E27FC236}">
                <a16:creationId xmlns:a16="http://schemas.microsoft.com/office/drawing/2014/main" id="{1A3904B4-2E23-4714-8E85-2927B65582AA}"/>
              </a:ext>
            </a:extLst>
          </p:cNvPr>
          <p:cNvSpPr>
            <a:spLocks noChangeShapeType="1"/>
          </p:cNvSpPr>
          <p:nvPr/>
        </p:nvSpPr>
        <p:spPr bwMode="auto">
          <a:xfrm rot="16200000">
            <a:off x="846694" y="4978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2" name="Line 129">
            <a:extLst>
              <a:ext uri="{FF2B5EF4-FFF2-40B4-BE49-F238E27FC236}">
                <a16:creationId xmlns:a16="http://schemas.microsoft.com/office/drawing/2014/main" id="{271B4385-CF55-4D80-B502-4E524FC77EB2}"/>
              </a:ext>
            </a:extLst>
          </p:cNvPr>
          <p:cNvSpPr>
            <a:spLocks noChangeShapeType="1"/>
          </p:cNvSpPr>
          <p:nvPr/>
        </p:nvSpPr>
        <p:spPr bwMode="auto">
          <a:xfrm rot="16200000">
            <a:off x="846694" y="4597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3" name="Line 130">
            <a:extLst>
              <a:ext uri="{FF2B5EF4-FFF2-40B4-BE49-F238E27FC236}">
                <a16:creationId xmlns:a16="http://schemas.microsoft.com/office/drawing/2014/main" id="{FD537EB7-F18E-4CB5-B41A-6D0FADE5A39F}"/>
              </a:ext>
            </a:extLst>
          </p:cNvPr>
          <p:cNvSpPr>
            <a:spLocks noChangeShapeType="1"/>
          </p:cNvSpPr>
          <p:nvPr/>
        </p:nvSpPr>
        <p:spPr bwMode="auto">
          <a:xfrm rot="16200000">
            <a:off x="846694" y="4216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4" name="Line 131">
            <a:extLst>
              <a:ext uri="{FF2B5EF4-FFF2-40B4-BE49-F238E27FC236}">
                <a16:creationId xmlns:a16="http://schemas.microsoft.com/office/drawing/2014/main" id="{27F823AC-5AE4-46A9-B5B4-19DA903644E4}"/>
              </a:ext>
            </a:extLst>
          </p:cNvPr>
          <p:cNvSpPr>
            <a:spLocks noChangeShapeType="1"/>
          </p:cNvSpPr>
          <p:nvPr/>
        </p:nvSpPr>
        <p:spPr bwMode="auto">
          <a:xfrm rot="16200000">
            <a:off x="846694" y="3835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5" name="Line 132">
            <a:extLst>
              <a:ext uri="{FF2B5EF4-FFF2-40B4-BE49-F238E27FC236}">
                <a16:creationId xmlns:a16="http://schemas.microsoft.com/office/drawing/2014/main" id="{34C07DD6-BBF4-49DF-8073-3196A3183E85}"/>
              </a:ext>
            </a:extLst>
          </p:cNvPr>
          <p:cNvSpPr>
            <a:spLocks noChangeShapeType="1"/>
          </p:cNvSpPr>
          <p:nvPr/>
        </p:nvSpPr>
        <p:spPr bwMode="auto">
          <a:xfrm rot="16200000">
            <a:off x="846694" y="3454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6" name="Line 133">
            <a:extLst>
              <a:ext uri="{FF2B5EF4-FFF2-40B4-BE49-F238E27FC236}">
                <a16:creationId xmlns:a16="http://schemas.microsoft.com/office/drawing/2014/main" id="{055D630E-DDAD-4F17-B8A7-6C03B2627A5C}"/>
              </a:ext>
            </a:extLst>
          </p:cNvPr>
          <p:cNvSpPr>
            <a:spLocks noChangeShapeType="1"/>
          </p:cNvSpPr>
          <p:nvPr/>
        </p:nvSpPr>
        <p:spPr bwMode="auto">
          <a:xfrm rot="16200000">
            <a:off x="846694" y="3073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7" name="Line 134">
            <a:extLst>
              <a:ext uri="{FF2B5EF4-FFF2-40B4-BE49-F238E27FC236}">
                <a16:creationId xmlns:a16="http://schemas.microsoft.com/office/drawing/2014/main" id="{D6058C28-CCD6-4E27-9A21-0E6AE22E8210}"/>
              </a:ext>
            </a:extLst>
          </p:cNvPr>
          <p:cNvSpPr>
            <a:spLocks noChangeShapeType="1"/>
          </p:cNvSpPr>
          <p:nvPr/>
        </p:nvSpPr>
        <p:spPr bwMode="auto">
          <a:xfrm rot="16200000">
            <a:off x="846694" y="2692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8" name="Line 135">
            <a:extLst>
              <a:ext uri="{FF2B5EF4-FFF2-40B4-BE49-F238E27FC236}">
                <a16:creationId xmlns:a16="http://schemas.microsoft.com/office/drawing/2014/main" id="{AA1572AA-7FBE-4CF1-AD58-B9AC6D009C95}"/>
              </a:ext>
            </a:extLst>
          </p:cNvPr>
          <p:cNvSpPr>
            <a:spLocks noChangeShapeType="1"/>
          </p:cNvSpPr>
          <p:nvPr/>
        </p:nvSpPr>
        <p:spPr bwMode="auto">
          <a:xfrm rot="16200000">
            <a:off x="846694" y="2311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1" name="Line 138">
            <a:extLst>
              <a:ext uri="{FF2B5EF4-FFF2-40B4-BE49-F238E27FC236}">
                <a16:creationId xmlns:a16="http://schemas.microsoft.com/office/drawing/2014/main" id="{B14B09B5-D57D-46E7-8E25-682E8AE67E5D}"/>
              </a:ext>
            </a:extLst>
          </p:cNvPr>
          <p:cNvSpPr>
            <a:spLocks noChangeShapeType="1"/>
          </p:cNvSpPr>
          <p:nvPr/>
        </p:nvSpPr>
        <p:spPr bwMode="auto">
          <a:xfrm rot="16200000">
            <a:off x="884794" y="5854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2" name="Line 139">
            <a:extLst>
              <a:ext uri="{FF2B5EF4-FFF2-40B4-BE49-F238E27FC236}">
                <a16:creationId xmlns:a16="http://schemas.microsoft.com/office/drawing/2014/main" id="{A349FF0F-B5DD-4DD1-810D-DFF82D3BD314}"/>
              </a:ext>
            </a:extLst>
          </p:cNvPr>
          <p:cNvSpPr>
            <a:spLocks noChangeShapeType="1"/>
          </p:cNvSpPr>
          <p:nvPr/>
        </p:nvSpPr>
        <p:spPr bwMode="auto">
          <a:xfrm rot="16200000">
            <a:off x="884794" y="5778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3" name="Line 140">
            <a:extLst>
              <a:ext uri="{FF2B5EF4-FFF2-40B4-BE49-F238E27FC236}">
                <a16:creationId xmlns:a16="http://schemas.microsoft.com/office/drawing/2014/main" id="{4B90326F-B4F4-4C8C-8FC0-91C65E12CAEC}"/>
              </a:ext>
            </a:extLst>
          </p:cNvPr>
          <p:cNvSpPr>
            <a:spLocks noChangeShapeType="1"/>
          </p:cNvSpPr>
          <p:nvPr/>
        </p:nvSpPr>
        <p:spPr bwMode="auto">
          <a:xfrm rot="16200000">
            <a:off x="884794" y="5702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4" name="Line 141">
            <a:extLst>
              <a:ext uri="{FF2B5EF4-FFF2-40B4-BE49-F238E27FC236}">
                <a16:creationId xmlns:a16="http://schemas.microsoft.com/office/drawing/2014/main" id="{CF16D4D5-CB4D-4D4C-96CB-E7F3DDA7133C}"/>
              </a:ext>
            </a:extLst>
          </p:cNvPr>
          <p:cNvSpPr>
            <a:spLocks noChangeShapeType="1"/>
          </p:cNvSpPr>
          <p:nvPr/>
        </p:nvSpPr>
        <p:spPr bwMode="auto">
          <a:xfrm rot="16200000">
            <a:off x="884794" y="5625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5" name="Line 142">
            <a:extLst>
              <a:ext uri="{FF2B5EF4-FFF2-40B4-BE49-F238E27FC236}">
                <a16:creationId xmlns:a16="http://schemas.microsoft.com/office/drawing/2014/main" id="{D2D4B1EE-AED5-4F3E-981B-1D726A4DCF7B}"/>
              </a:ext>
            </a:extLst>
          </p:cNvPr>
          <p:cNvSpPr>
            <a:spLocks noChangeShapeType="1"/>
          </p:cNvSpPr>
          <p:nvPr/>
        </p:nvSpPr>
        <p:spPr bwMode="auto">
          <a:xfrm rot="16200000">
            <a:off x="884794" y="5549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6" name="Line 143">
            <a:extLst>
              <a:ext uri="{FF2B5EF4-FFF2-40B4-BE49-F238E27FC236}">
                <a16:creationId xmlns:a16="http://schemas.microsoft.com/office/drawing/2014/main" id="{887CF9D7-C254-4546-BB3F-1358B3996AA3}"/>
              </a:ext>
            </a:extLst>
          </p:cNvPr>
          <p:cNvSpPr>
            <a:spLocks noChangeShapeType="1"/>
          </p:cNvSpPr>
          <p:nvPr/>
        </p:nvSpPr>
        <p:spPr bwMode="auto">
          <a:xfrm rot="16200000">
            <a:off x="884794" y="5473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7" name="Line 144">
            <a:extLst>
              <a:ext uri="{FF2B5EF4-FFF2-40B4-BE49-F238E27FC236}">
                <a16:creationId xmlns:a16="http://schemas.microsoft.com/office/drawing/2014/main" id="{A4FF57B9-839C-4D72-8740-2203971B63A9}"/>
              </a:ext>
            </a:extLst>
          </p:cNvPr>
          <p:cNvSpPr>
            <a:spLocks noChangeShapeType="1"/>
          </p:cNvSpPr>
          <p:nvPr/>
        </p:nvSpPr>
        <p:spPr bwMode="auto">
          <a:xfrm rot="16200000">
            <a:off x="884794" y="5397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8" name="Line 145">
            <a:extLst>
              <a:ext uri="{FF2B5EF4-FFF2-40B4-BE49-F238E27FC236}">
                <a16:creationId xmlns:a16="http://schemas.microsoft.com/office/drawing/2014/main" id="{DB6D54DD-4448-44A0-AC5E-AC6FCE42E89B}"/>
              </a:ext>
            </a:extLst>
          </p:cNvPr>
          <p:cNvSpPr>
            <a:spLocks noChangeShapeType="1"/>
          </p:cNvSpPr>
          <p:nvPr/>
        </p:nvSpPr>
        <p:spPr bwMode="auto">
          <a:xfrm rot="16200000">
            <a:off x="884794" y="5321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9" name="Line 146">
            <a:extLst>
              <a:ext uri="{FF2B5EF4-FFF2-40B4-BE49-F238E27FC236}">
                <a16:creationId xmlns:a16="http://schemas.microsoft.com/office/drawing/2014/main" id="{2E2CE3CE-310F-4B15-B471-082A15859494}"/>
              </a:ext>
            </a:extLst>
          </p:cNvPr>
          <p:cNvSpPr>
            <a:spLocks noChangeShapeType="1"/>
          </p:cNvSpPr>
          <p:nvPr/>
        </p:nvSpPr>
        <p:spPr bwMode="auto">
          <a:xfrm rot="16200000">
            <a:off x="884794" y="5244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0" name="Line 147">
            <a:extLst>
              <a:ext uri="{FF2B5EF4-FFF2-40B4-BE49-F238E27FC236}">
                <a16:creationId xmlns:a16="http://schemas.microsoft.com/office/drawing/2014/main" id="{6DB11631-E698-4341-BB36-B0768DF72930}"/>
              </a:ext>
            </a:extLst>
          </p:cNvPr>
          <p:cNvSpPr>
            <a:spLocks noChangeShapeType="1"/>
          </p:cNvSpPr>
          <p:nvPr/>
        </p:nvSpPr>
        <p:spPr bwMode="auto">
          <a:xfrm rot="16200000">
            <a:off x="884794" y="5168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1" name="Line 148">
            <a:extLst>
              <a:ext uri="{FF2B5EF4-FFF2-40B4-BE49-F238E27FC236}">
                <a16:creationId xmlns:a16="http://schemas.microsoft.com/office/drawing/2014/main" id="{B7D18B5B-AAC4-4572-A435-0D1BB3BCC35D}"/>
              </a:ext>
            </a:extLst>
          </p:cNvPr>
          <p:cNvSpPr>
            <a:spLocks noChangeShapeType="1"/>
          </p:cNvSpPr>
          <p:nvPr/>
        </p:nvSpPr>
        <p:spPr bwMode="auto">
          <a:xfrm rot="16200000">
            <a:off x="884794" y="5092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2" name="Line 149">
            <a:extLst>
              <a:ext uri="{FF2B5EF4-FFF2-40B4-BE49-F238E27FC236}">
                <a16:creationId xmlns:a16="http://schemas.microsoft.com/office/drawing/2014/main" id="{82152CE0-5D89-42F7-BC70-3E31B1B872BB}"/>
              </a:ext>
            </a:extLst>
          </p:cNvPr>
          <p:cNvSpPr>
            <a:spLocks noChangeShapeType="1"/>
          </p:cNvSpPr>
          <p:nvPr/>
        </p:nvSpPr>
        <p:spPr bwMode="auto">
          <a:xfrm rot="16200000">
            <a:off x="884794" y="5016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3" name="Line 150">
            <a:extLst>
              <a:ext uri="{FF2B5EF4-FFF2-40B4-BE49-F238E27FC236}">
                <a16:creationId xmlns:a16="http://schemas.microsoft.com/office/drawing/2014/main" id="{841AD26F-9DC9-4E8E-BA4F-D54A416EEB20}"/>
              </a:ext>
            </a:extLst>
          </p:cNvPr>
          <p:cNvSpPr>
            <a:spLocks noChangeShapeType="1"/>
          </p:cNvSpPr>
          <p:nvPr/>
        </p:nvSpPr>
        <p:spPr bwMode="auto">
          <a:xfrm rot="16200000">
            <a:off x="884794" y="4940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4" name="Line 151">
            <a:extLst>
              <a:ext uri="{FF2B5EF4-FFF2-40B4-BE49-F238E27FC236}">
                <a16:creationId xmlns:a16="http://schemas.microsoft.com/office/drawing/2014/main" id="{0D19EC58-B4D8-4F5A-A0B1-A35F30DB4420}"/>
              </a:ext>
            </a:extLst>
          </p:cNvPr>
          <p:cNvSpPr>
            <a:spLocks noChangeShapeType="1"/>
          </p:cNvSpPr>
          <p:nvPr/>
        </p:nvSpPr>
        <p:spPr bwMode="auto">
          <a:xfrm rot="16200000">
            <a:off x="884794" y="4863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5" name="Line 152">
            <a:extLst>
              <a:ext uri="{FF2B5EF4-FFF2-40B4-BE49-F238E27FC236}">
                <a16:creationId xmlns:a16="http://schemas.microsoft.com/office/drawing/2014/main" id="{10BA73B0-465E-4A90-902D-A4C6850DB7D9}"/>
              </a:ext>
            </a:extLst>
          </p:cNvPr>
          <p:cNvSpPr>
            <a:spLocks noChangeShapeType="1"/>
          </p:cNvSpPr>
          <p:nvPr/>
        </p:nvSpPr>
        <p:spPr bwMode="auto">
          <a:xfrm rot="16200000">
            <a:off x="884794" y="4787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6" name="Line 153">
            <a:extLst>
              <a:ext uri="{FF2B5EF4-FFF2-40B4-BE49-F238E27FC236}">
                <a16:creationId xmlns:a16="http://schemas.microsoft.com/office/drawing/2014/main" id="{EF7506B1-0AD6-464F-9AD4-AC3B6BF68C72}"/>
              </a:ext>
            </a:extLst>
          </p:cNvPr>
          <p:cNvSpPr>
            <a:spLocks noChangeShapeType="1"/>
          </p:cNvSpPr>
          <p:nvPr/>
        </p:nvSpPr>
        <p:spPr bwMode="auto">
          <a:xfrm rot="16200000">
            <a:off x="884794" y="4711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7" name="Line 154">
            <a:extLst>
              <a:ext uri="{FF2B5EF4-FFF2-40B4-BE49-F238E27FC236}">
                <a16:creationId xmlns:a16="http://schemas.microsoft.com/office/drawing/2014/main" id="{355E7790-82AE-422A-BCC8-E46F696EA848}"/>
              </a:ext>
            </a:extLst>
          </p:cNvPr>
          <p:cNvSpPr>
            <a:spLocks noChangeShapeType="1"/>
          </p:cNvSpPr>
          <p:nvPr/>
        </p:nvSpPr>
        <p:spPr bwMode="auto">
          <a:xfrm rot="16200000">
            <a:off x="884794" y="4635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8" name="Line 155">
            <a:extLst>
              <a:ext uri="{FF2B5EF4-FFF2-40B4-BE49-F238E27FC236}">
                <a16:creationId xmlns:a16="http://schemas.microsoft.com/office/drawing/2014/main" id="{F42EB9D0-34BB-46C3-8D46-336DCC295D5D}"/>
              </a:ext>
            </a:extLst>
          </p:cNvPr>
          <p:cNvSpPr>
            <a:spLocks noChangeShapeType="1"/>
          </p:cNvSpPr>
          <p:nvPr/>
        </p:nvSpPr>
        <p:spPr bwMode="auto">
          <a:xfrm rot="16200000">
            <a:off x="884794" y="4559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9" name="Line 156">
            <a:extLst>
              <a:ext uri="{FF2B5EF4-FFF2-40B4-BE49-F238E27FC236}">
                <a16:creationId xmlns:a16="http://schemas.microsoft.com/office/drawing/2014/main" id="{58515E53-C7CE-4AFC-AC19-0D966BA8910B}"/>
              </a:ext>
            </a:extLst>
          </p:cNvPr>
          <p:cNvSpPr>
            <a:spLocks noChangeShapeType="1"/>
          </p:cNvSpPr>
          <p:nvPr/>
        </p:nvSpPr>
        <p:spPr bwMode="auto">
          <a:xfrm rot="16200000">
            <a:off x="884794" y="4482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0" name="Line 157">
            <a:extLst>
              <a:ext uri="{FF2B5EF4-FFF2-40B4-BE49-F238E27FC236}">
                <a16:creationId xmlns:a16="http://schemas.microsoft.com/office/drawing/2014/main" id="{73C11FBB-AF0D-4D46-AA92-593055D6F438}"/>
              </a:ext>
            </a:extLst>
          </p:cNvPr>
          <p:cNvSpPr>
            <a:spLocks noChangeShapeType="1"/>
          </p:cNvSpPr>
          <p:nvPr/>
        </p:nvSpPr>
        <p:spPr bwMode="auto">
          <a:xfrm rot="16200000">
            <a:off x="884794" y="4406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1" name="Line 158">
            <a:extLst>
              <a:ext uri="{FF2B5EF4-FFF2-40B4-BE49-F238E27FC236}">
                <a16:creationId xmlns:a16="http://schemas.microsoft.com/office/drawing/2014/main" id="{B5DA0388-98CE-4D8E-81C9-3073FC390D06}"/>
              </a:ext>
            </a:extLst>
          </p:cNvPr>
          <p:cNvSpPr>
            <a:spLocks noChangeShapeType="1"/>
          </p:cNvSpPr>
          <p:nvPr/>
        </p:nvSpPr>
        <p:spPr bwMode="auto">
          <a:xfrm rot="16200000">
            <a:off x="884794" y="4330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2" name="Line 159">
            <a:extLst>
              <a:ext uri="{FF2B5EF4-FFF2-40B4-BE49-F238E27FC236}">
                <a16:creationId xmlns:a16="http://schemas.microsoft.com/office/drawing/2014/main" id="{ED742DF8-5866-404B-90E8-AF67E48B3E65}"/>
              </a:ext>
            </a:extLst>
          </p:cNvPr>
          <p:cNvSpPr>
            <a:spLocks noChangeShapeType="1"/>
          </p:cNvSpPr>
          <p:nvPr/>
        </p:nvSpPr>
        <p:spPr bwMode="auto">
          <a:xfrm rot="16200000">
            <a:off x="884794" y="4254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3" name="Line 160">
            <a:extLst>
              <a:ext uri="{FF2B5EF4-FFF2-40B4-BE49-F238E27FC236}">
                <a16:creationId xmlns:a16="http://schemas.microsoft.com/office/drawing/2014/main" id="{DABC58EB-F79A-402D-953C-1AF9243C16C0}"/>
              </a:ext>
            </a:extLst>
          </p:cNvPr>
          <p:cNvSpPr>
            <a:spLocks noChangeShapeType="1"/>
          </p:cNvSpPr>
          <p:nvPr/>
        </p:nvSpPr>
        <p:spPr bwMode="auto">
          <a:xfrm rot="16200000">
            <a:off x="884794" y="4178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4" name="Line 161">
            <a:extLst>
              <a:ext uri="{FF2B5EF4-FFF2-40B4-BE49-F238E27FC236}">
                <a16:creationId xmlns:a16="http://schemas.microsoft.com/office/drawing/2014/main" id="{999BF6EF-37A7-4964-AA99-40B11D25AE3F}"/>
              </a:ext>
            </a:extLst>
          </p:cNvPr>
          <p:cNvSpPr>
            <a:spLocks noChangeShapeType="1"/>
          </p:cNvSpPr>
          <p:nvPr/>
        </p:nvSpPr>
        <p:spPr bwMode="auto">
          <a:xfrm rot="16200000">
            <a:off x="884794" y="4101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5" name="Line 162">
            <a:extLst>
              <a:ext uri="{FF2B5EF4-FFF2-40B4-BE49-F238E27FC236}">
                <a16:creationId xmlns:a16="http://schemas.microsoft.com/office/drawing/2014/main" id="{783D582D-DB50-45C2-AD27-9F05837FC847}"/>
              </a:ext>
            </a:extLst>
          </p:cNvPr>
          <p:cNvSpPr>
            <a:spLocks noChangeShapeType="1"/>
          </p:cNvSpPr>
          <p:nvPr/>
        </p:nvSpPr>
        <p:spPr bwMode="auto">
          <a:xfrm rot="16200000">
            <a:off x="884794" y="4025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6" name="Line 163">
            <a:extLst>
              <a:ext uri="{FF2B5EF4-FFF2-40B4-BE49-F238E27FC236}">
                <a16:creationId xmlns:a16="http://schemas.microsoft.com/office/drawing/2014/main" id="{A1C1DBF9-5489-4457-8304-75E9FDBD06C6}"/>
              </a:ext>
            </a:extLst>
          </p:cNvPr>
          <p:cNvSpPr>
            <a:spLocks noChangeShapeType="1"/>
          </p:cNvSpPr>
          <p:nvPr/>
        </p:nvSpPr>
        <p:spPr bwMode="auto">
          <a:xfrm rot="16200000">
            <a:off x="884794" y="3949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7" name="Line 164">
            <a:extLst>
              <a:ext uri="{FF2B5EF4-FFF2-40B4-BE49-F238E27FC236}">
                <a16:creationId xmlns:a16="http://schemas.microsoft.com/office/drawing/2014/main" id="{D356CC55-1B61-430E-9407-FDA243DD39FA}"/>
              </a:ext>
            </a:extLst>
          </p:cNvPr>
          <p:cNvSpPr>
            <a:spLocks noChangeShapeType="1"/>
          </p:cNvSpPr>
          <p:nvPr/>
        </p:nvSpPr>
        <p:spPr bwMode="auto">
          <a:xfrm rot="16200000">
            <a:off x="884794" y="3873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8" name="Line 165">
            <a:extLst>
              <a:ext uri="{FF2B5EF4-FFF2-40B4-BE49-F238E27FC236}">
                <a16:creationId xmlns:a16="http://schemas.microsoft.com/office/drawing/2014/main" id="{3D132269-72F5-4BC5-B046-B6B813D87A6C}"/>
              </a:ext>
            </a:extLst>
          </p:cNvPr>
          <p:cNvSpPr>
            <a:spLocks noChangeShapeType="1"/>
          </p:cNvSpPr>
          <p:nvPr/>
        </p:nvSpPr>
        <p:spPr bwMode="auto">
          <a:xfrm rot="16200000">
            <a:off x="884794" y="3797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9" name="Line 166">
            <a:extLst>
              <a:ext uri="{FF2B5EF4-FFF2-40B4-BE49-F238E27FC236}">
                <a16:creationId xmlns:a16="http://schemas.microsoft.com/office/drawing/2014/main" id="{80650E89-71F7-48F5-8CAF-9C462024E7C2}"/>
              </a:ext>
            </a:extLst>
          </p:cNvPr>
          <p:cNvSpPr>
            <a:spLocks noChangeShapeType="1"/>
          </p:cNvSpPr>
          <p:nvPr/>
        </p:nvSpPr>
        <p:spPr bwMode="auto">
          <a:xfrm rot="16200000">
            <a:off x="884794" y="3720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0" name="Line 167">
            <a:extLst>
              <a:ext uri="{FF2B5EF4-FFF2-40B4-BE49-F238E27FC236}">
                <a16:creationId xmlns:a16="http://schemas.microsoft.com/office/drawing/2014/main" id="{C3692EC5-F328-4EFE-939E-BA17BD04FE76}"/>
              </a:ext>
            </a:extLst>
          </p:cNvPr>
          <p:cNvSpPr>
            <a:spLocks noChangeShapeType="1"/>
          </p:cNvSpPr>
          <p:nvPr/>
        </p:nvSpPr>
        <p:spPr bwMode="auto">
          <a:xfrm rot="16200000">
            <a:off x="884794" y="3644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1" name="Line 168">
            <a:extLst>
              <a:ext uri="{FF2B5EF4-FFF2-40B4-BE49-F238E27FC236}">
                <a16:creationId xmlns:a16="http://schemas.microsoft.com/office/drawing/2014/main" id="{6BB0672C-2EFB-4C30-939C-1AD5C21921DD}"/>
              </a:ext>
            </a:extLst>
          </p:cNvPr>
          <p:cNvSpPr>
            <a:spLocks noChangeShapeType="1"/>
          </p:cNvSpPr>
          <p:nvPr/>
        </p:nvSpPr>
        <p:spPr bwMode="auto">
          <a:xfrm rot="16200000">
            <a:off x="884794" y="3568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2" name="Line 169">
            <a:extLst>
              <a:ext uri="{FF2B5EF4-FFF2-40B4-BE49-F238E27FC236}">
                <a16:creationId xmlns:a16="http://schemas.microsoft.com/office/drawing/2014/main" id="{3358085C-FB7A-4F52-842E-A42FB9296D31}"/>
              </a:ext>
            </a:extLst>
          </p:cNvPr>
          <p:cNvSpPr>
            <a:spLocks noChangeShapeType="1"/>
          </p:cNvSpPr>
          <p:nvPr/>
        </p:nvSpPr>
        <p:spPr bwMode="auto">
          <a:xfrm rot="16200000">
            <a:off x="884794" y="3492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3" name="Line 170">
            <a:extLst>
              <a:ext uri="{FF2B5EF4-FFF2-40B4-BE49-F238E27FC236}">
                <a16:creationId xmlns:a16="http://schemas.microsoft.com/office/drawing/2014/main" id="{B4D25DF5-5B8E-405E-BD33-1AC33B0F3CA7}"/>
              </a:ext>
            </a:extLst>
          </p:cNvPr>
          <p:cNvSpPr>
            <a:spLocks noChangeShapeType="1"/>
          </p:cNvSpPr>
          <p:nvPr/>
        </p:nvSpPr>
        <p:spPr bwMode="auto">
          <a:xfrm rot="16200000">
            <a:off x="884794" y="3416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4" name="Line 171">
            <a:extLst>
              <a:ext uri="{FF2B5EF4-FFF2-40B4-BE49-F238E27FC236}">
                <a16:creationId xmlns:a16="http://schemas.microsoft.com/office/drawing/2014/main" id="{49B47315-77BD-4B9D-BF21-0984149D4661}"/>
              </a:ext>
            </a:extLst>
          </p:cNvPr>
          <p:cNvSpPr>
            <a:spLocks noChangeShapeType="1"/>
          </p:cNvSpPr>
          <p:nvPr/>
        </p:nvSpPr>
        <p:spPr bwMode="auto">
          <a:xfrm rot="16200000">
            <a:off x="884794" y="3339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5" name="Line 172">
            <a:extLst>
              <a:ext uri="{FF2B5EF4-FFF2-40B4-BE49-F238E27FC236}">
                <a16:creationId xmlns:a16="http://schemas.microsoft.com/office/drawing/2014/main" id="{9573C307-5096-4677-AA3C-15C29C28BDB4}"/>
              </a:ext>
            </a:extLst>
          </p:cNvPr>
          <p:cNvSpPr>
            <a:spLocks noChangeShapeType="1"/>
          </p:cNvSpPr>
          <p:nvPr/>
        </p:nvSpPr>
        <p:spPr bwMode="auto">
          <a:xfrm rot="16200000">
            <a:off x="884794" y="3263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6" name="Line 173">
            <a:extLst>
              <a:ext uri="{FF2B5EF4-FFF2-40B4-BE49-F238E27FC236}">
                <a16:creationId xmlns:a16="http://schemas.microsoft.com/office/drawing/2014/main" id="{D8CF6AD2-3061-4FF2-9D3F-AA2DB1626280}"/>
              </a:ext>
            </a:extLst>
          </p:cNvPr>
          <p:cNvSpPr>
            <a:spLocks noChangeShapeType="1"/>
          </p:cNvSpPr>
          <p:nvPr/>
        </p:nvSpPr>
        <p:spPr bwMode="auto">
          <a:xfrm rot="16200000">
            <a:off x="884794" y="3187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7" name="Line 174">
            <a:extLst>
              <a:ext uri="{FF2B5EF4-FFF2-40B4-BE49-F238E27FC236}">
                <a16:creationId xmlns:a16="http://schemas.microsoft.com/office/drawing/2014/main" id="{9415AEF0-C11E-44B5-8C18-147309BF6220}"/>
              </a:ext>
            </a:extLst>
          </p:cNvPr>
          <p:cNvSpPr>
            <a:spLocks noChangeShapeType="1"/>
          </p:cNvSpPr>
          <p:nvPr/>
        </p:nvSpPr>
        <p:spPr bwMode="auto">
          <a:xfrm rot="16200000">
            <a:off x="884794" y="3111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8" name="Line 175">
            <a:extLst>
              <a:ext uri="{FF2B5EF4-FFF2-40B4-BE49-F238E27FC236}">
                <a16:creationId xmlns:a16="http://schemas.microsoft.com/office/drawing/2014/main" id="{DB5EDAD3-36D8-425C-BB80-66A77F64100B}"/>
              </a:ext>
            </a:extLst>
          </p:cNvPr>
          <p:cNvSpPr>
            <a:spLocks noChangeShapeType="1"/>
          </p:cNvSpPr>
          <p:nvPr/>
        </p:nvSpPr>
        <p:spPr bwMode="auto">
          <a:xfrm rot="16200000">
            <a:off x="884794" y="3035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9" name="Line 176">
            <a:extLst>
              <a:ext uri="{FF2B5EF4-FFF2-40B4-BE49-F238E27FC236}">
                <a16:creationId xmlns:a16="http://schemas.microsoft.com/office/drawing/2014/main" id="{73BCC22C-9886-4346-BC98-C7CF9D879ECE}"/>
              </a:ext>
            </a:extLst>
          </p:cNvPr>
          <p:cNvSpPr>
            <a:spLocks noChangeShapeType="1"/>
          </p:cNvSpPr>
          <p:nvPr/>
        </p:nvSpPr>
        <p:spPr bwMode="auto">
          <a:xfrm rot="16200000">
            <a:off x="884794" y="2958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0" name="Line 177">
            <a:extLst>
              <a:ext uri="{FF2B5EF4-FFF2-40B4-BE49-F238E27FC236}">
                <a16:creationId xmlns:a16="http://schemas.microsoft.com/office/drawing/2014/main" id="{6A5DEA57-7B94-4D9E-A747-EAC63446E2C7}"/>
              </a:ext>
            </a:extLst>
          </p:cNvPr>
          <p:cNvSpPr>
            <a:spLocks noChangeShapeType="1"/>
          </p:cNvSpPr>
          <p:nvPr/>
        </p:nvSpPr>
        <p:spPr bwMode="auto">
          <a:xfrm rot="16200000">
            <a:off x="884794" y="2882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1" name="Line 178">
            <a:extLst>
              <a:ext uri="{FF2B5EF4-FFF2-40B4-BE49-F238E27FC236}">
                <a16:creationId xmlns:a16="http://schemas.microsoft.com/office/drawing/2014/main" id="{10D8894A-D74D-43A2-BE29-B3117BB5A2DA}"/>
              </a:ext>
            </a:extLst>
          </p:cNvPr>
          <p:cNvSpPr>
            <a:spLocks noChangeShapeType="1"/>
          </p:cNvSpPr>
          <p:nvPr/>
        </p:nvSpPr>
        <p:spPr bwMode="auto">
          <a:xfrm rot="16200000">
            <a:off x="884794" y="2806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2" name="Line 179">
            <a:extLst>
              <a:ext uri="{FF2B5EF4-FFF2-40B4-BE49-F238E27FC236}">
                <a16:creationId xmlns:a16="http://schemas.microsoft.com/office/drawing/2014/main" id="{CB448EB8-F0A1-4532-9A63-FBF357E468F0}"/>
              </a:ext>
            </a:extLst>
          </p:cNvPr>
          <p:cNvSpPr>
            <a:spLocks noChangeShapeType="1"/>
          </p:cNvSpPr>
          <p:nvPr/>
        </p:nvSpPr>
        <p:spPr bwMode="auto">
          <a:xfrm rot="16200000">
            <a:off x="884794" y="2730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3" name="Line 180">
            <a:extLst>
              <a:ext uri="{FF2B5EF4-FFF2-40B4-BE49-F238E27FC236}">
                <a16:creationId xmlns:a16="http://schemas.microsoft.com/office/drawing/2014/main" id="{329D817A-E58D-4F50-BC46-B8B7B439E167}"/>
              </a:ext>
            </a:extLst>
          </p:cNvPr>
          <p:cNvSpPr>
            <a:spLocks noChangeShapeType="1"/>
          </p:cNvSpPr>
          <p:nvPr/>
        </p:nvSpPr>
        <p:spPr bwMode="auto">
          <a:xfrm rot="16200000">
            <a:off x="884794" y="2654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4" name="Line 181">
            <a:extLst>
              <a:ext uri="{FF2B5EF4-FFF2-40B4-BE49-F238E27FC236}">
                <a16:creationId xmlns:a16="http://schemas.microsoft.com/office/drawing/2014/main" id="{0B1FDFBC-CA82-47E9-A730-4E99315B772E}"/>
              </a:ext>
            </a:extLst>
          </p:cNvPr>
          <p:cNvSpPr>
            <a:spLocks noChangeShapeType="1"/>
          </p:cNvSpPr>
          <p:nvPr/>
        </p:nvSpPr>
        <p:spPr bwMode="auto">
          <a:xfrm rot="16200000">
            <a:off x="884794" y="2577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5" name="Line 182">
            <a:extLst>
              <a:ext uri="{FF2B5EF4-FFF2-40B4-BE49-F238E27FC236}">
                <a16:creationId xmlns:a16="http://schemas.microsoft.com/office/drawing/2014/main" id="{FD838C39-35DA-47CA-AE6A-901BE50C4D62}"/>
              </a:ext>
            </a:extLst>
          </p:cNvPr>
          <p:cNvSpPr>
            <a:spLocks noChangeShapeType="1"/>
          </p:cNvSpPr>
          <p:nvPr/>
        </p:nvSpPr>
        <p:spPr bwMode="auto">
          <a:xfrm rot="16200000">
            <a:off x="884794" y="2501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6" name="Line 183">
            <a:extLst>
              <a:ext uri="{FF2B5EF4-FFF2-40B4-BE49-F238E27FC236}">
                <a16:creationId xmlns:a16="http://schemas.microsoft.com/office/drawing/2014/main" id="{9CF720CD-A4EB-4B91-969F-5D68A190DB27}"/>
              </a:ext>
            </a:extLst>
          </p:cNvPr>
          <p:cNvSpPr>
            <a:spLocks noChangeShapeType="1"/>
          </p:cNvSpPr>
          <p:nvPr/>
        </p:nvSpPr>
        <p:spPr bwMode="auto">
          <a:xfrm rot="16200000">
            <a:off x="884794" y="2425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7" name="Line 184">
            <a:extLst>
              <a:ext uri="{FF2B5EF4-FFF2-40B4-BE49-F238E27FC236}">
                <a16:creationId xmlns:a16="http://schemas.microsoft.com/office/drawing/2014/main" id="{3F65BDFE-804A-4B26-8424-ECDFF52A56C5}"/>
              </a:ext>
            </a:extLst>
          </p:cNvPr>
          <p:cNvSpPr>
            <a:spLocks noChangeShapeType="1"/>
          </p:cNvSpPr>
          <p:nvPr/>
        </p:nvSpPr>
        <p:spPr bwMode="auto">
          <a:xfrm rot="16200000">
            <a:off x="884794" y="234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8" name="Text Box 185">
            <a:extLst>
              <a:ext uri="{FF2B5EF4-FFF2-40B4-BE49-F238E27FC236}">
                <a16:creationId xmlns:a16="http://schemas.microsoft.com/office/drawing/2014/main" id="{6B489BDA-5C7A-438F-A605-EC7BC8EE6999}"/>
              </a:ext>
            </a:extLst>
          </p:cNvPr>
          <p:cNvSpPr txBox="1">
            <a:spLocks noChangeArrowheads="1"/>
          </p:cNvSpPr>
          <p:nvPr/>
        </p:nvSpPr>
        <p:spPr bwMode="auto">
          <a:xfrm>
            <a:off x="216926" y="2622376"/>
            <a:ext cx="6096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90</a:t>
            </a:r>
          </a:p>
        </p:txBody>
      </p:sp>
      <p:sp>
        <p:nvSpPr>
          <p:cNvPr id="26759" name="Text Box 186">
            <a:extLst>
              <a:ext uri="{FF2B5EF4-FFF2-40B4-BE49-F238E27FC236}">
                <a16:creationId xmlns:a16="http://schemas.microsoft.com/office/drawing/2014/main" id="{8FD1CC49-3E01-443D-A5BD-B30328486D22}"/>
              </a:ext>
            </a:extLst>
          </p:cNvPr>
          <p:cNvSpPr txBox="1">
            <a:spLocks noChangeArrowheads="1"/>
          </p:cNvSpPr>
          <p:nvPr/>
        </p:nvSpPr>
        <p:spPr bwMode="auto">
          <a:xfrm>
            <a:off x="253439" y="3003376"/>
            <a:ext cx="6096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80</a:t>
            </a:r>
          </a:p>
        </p:txBody>
      </p:sp>
      <p:sp>
        <p:nvSpPr>
          <p:cNvPr id="26760" name="Text Box 187">
            <a:extLst>
              <a:ext uri="{FF2B5EF4-FFF2-40B4-BE49-F238E27FC236}">
                <a16:creationId xmlns:a16="http://schemas.microsoft.com/office/drawing/2014/main" id="{D3B66BA6-844C-4F57-99F0-0129779E7979}"/>
              </a:ext>
            </a:extLst>
          </p:cNvPr>
          <p:cNvSpPr txBox="1">
            <a:spLocks noChangeArrowheads="1"/>
          </p:cNvSpPr>
          <p:nvPr/>
        </p:nvSpPr>
        <p:spPr bwMode="auto">
          <a:xfrm>
            <a:off x="253439" y="3384376"/>
            <a:ext cx="6096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70</a:t>
            </a:r>
          </a:p>
        </p:txBody>
      </p:sp>
      <p:sp>
        <p:nvSpPr>
          <p:cNvPr id="26761" name="Text Box 188">
            <a:extLst>
              <a:ext uri="{FF2B5EF4-FFF2-40B4-BE49-F238E27FC236}">
                <a16:creationId xmlns:a16="http://schemas.microsoft.com/office/drawing/2014/main" id="{3B6BE804-04A1-44A1-BD93-DAB45FFF819D}"/>
              </a:ext>
            </a:extLst>
          </p:cNvPr>
          <p:cNvSpPr txBox="1">
            <a:spLocks noChangeArrowheads="1"/>
          </p:cNvSpPr>
          <p:nvPr/>
        </p:nvSpPr>
        <p:spPr bwMode="auto">
          <a:xfrm>
            <a:off x="183294" y="3765376"/>
            <a:ext cx="6096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60</a:t>
            </a:r>
          </a:p>
        </p:txBody>
      </p:sp>
      <p:sp>
        <p:nvSpPr>
          <p:cNvPr id="26762" name="Text Box 189">
            <a:extLst>
              <a:ext uri="{FF2B5EF4-FFF2-40B4-BE49-F238E27FC236}">
                <a16:creationId xmlns:a16="http://schemas.microsoft.com/office/drawing/2014/main" id="{63995051-3DDF-4FA2-825A-EAC9697A99D2}"/>
              </a:ext>
            </a:extLst>
          </p:cNvPr>
          <p:cNvSpPr txBox="1">
            <a:spLocks noChangeArrowheads="1"/>
          </p:cNvSpPr>
          <p:nvPr/>
        </p:nvSpPr>
        <p:spPr bwMode="auto">
          <a:xfrm>
            <a:off x="253439" y="4146376"/>
            <a:ext cx="6096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50</a:t>
            </a:r>
          </a:p>
        </p:txBody>
      </p:sp>
      <p:sp>
        <p:nvSpPr>
          <p:cNvPr id="26763" name="Text Box 190">
            <a:extLst>
              <a:ext uri="{FF2B5EF4-FFF2-40B4-BE49-F238E27FC236}">
                <a16:creationId xmlns:a16="http://schemas.microsoft.com/office/drawing/2014/main" id="{134B6593-D360-4BAB-994B-3FF6D4241251}"/>
              </a:ext>
            </a:extLst>
          </p:cNvPr>
          <p:cNvSpPr txBox="1">
            <a:spLocks noChangeArrowheads="1"/>
          </p:cNvSpPr>
          <p:nvPr/>
        </p:nvSpPr>
        <p:spPr bwMode="auto">
          <a:xfrm>
            <a:off x="183294" y="4527376"/>
            <a:ext cx="6096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40</a:t>
            </a:r>
          </a:p>
        </p:txBody>
      </p:sp>
      <p:sp>
        <p:nvSpPr>
          <p:cNvPr id="26764" name="Text Box 191">
            <a:extLst>
              <a:ext uri="{FF2B5EF4-FFF2-40B4-BE49-F238E27FC236}">
                <a16:creationId xmlns:a16="http://schemas.microsoft.com/office/drawing/2014/main" id="{5982408F-08E7-4EB0-92B4-3E29C90A8254}"/>
              </a:ext>
            </a:extLst>
          </p:cNvPr>
          <p:cNvSpPr txBox="1">
            <a:spLocks noChangeArrowheads="1"/>
          </p:cNvSpPr>
          <p:nvPr/>
        </p:nvSpPr>
        <p:spPr bwMode="auto">
          <a:xfrm>
            <a:off x="183294" y="4908376"/>
            <a:ext cx="6096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30</a:t>
            </a:r>
          </a:p>
        </p:txBody>
      </p:sp>
      <p:sp>
        <p:nvSpPr>
          <p:cNvPr id="26765" name="Text Box 192">
            <a:extLst>
              <a:ext uri="{FF2B5EF4-FFF2-40B4-BE49-F238E27FC236}">
                <a16:creationId xmlns:a16="http://schemas.microsoft.com/office/drawing/2014/main" id="{B14323C5-929E-489D-9CFD-DC5485FE511E}"/>
              </a:ext>
            </a:extLst>
          </p:cNvPr>
          <p:cNvSpPr txBox="1">
            <a:spLocks noChangeArrowheads="1"/>
          </p:cNvSpPr>
          <p:nvPr/>
        </p:nvSpPr>
        <p:spPr bwMode="auto">
          <a:xfrm>
            <a:off x="253439" y="5289376"/>
            <a:ext cx="6096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20</a:t>
            </a:r>
          </a:p>
        </p:txBody>
      </p:sp>
      <p:sp>
        <p:nvSpPr>
          <p:cNvPr id="26766" name="Text Box 193">
            <a:extLst>
              <a:ext uri="{FF2B5EF4-FFF2-40B4-BE49-F238E27FC236}">
                <a16:creationId xmlns:a16="http://schemas.microsoft.com/office/drawing/2014/main" id="{751B0939-70FF-4029-AEE1-79345D2A7905}"/>
              </a:ext>
            </a:extLst>
          </p:cNvPr>
          <p:cNvSpPr txBox="1">
            <a:spLocks noChangeArrowheads="1"/>
          </p:cNvSpPr>
          <p:nvPr/>
        </p:nvSpPr>
        <p:spPr bwMode="auto">
          <a:xfrm>
            <a:off x="255302" y="5670376"/>
            <a:ext cx="6096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10</a:t>
            </a:r>
          </a:p>
        </p:txBody>
      </p:sp>
      <p:sp>
        <p:nvSpPr>
          <p:cNvPr id="2" name="Titre 1">
            <a:extLst>
              <a:ext uri="{FF2B5EF4-FFF2-40B4-BE49-F238E27FC236}">
                <a16:creationId xmlns:a16="http://schemas.microsoft.com/office/drawing/2014/main" id="{3FC54C9E-0B6D-4653-A1D4-D9C7B69BC5CC}"/>
              </a:ext>
            </a:extLst>
          </p:cNvPr>
          <p:cNvSpPr>
            <a:spLocks noGrp="1"/>
          </p:cNvSpPr>
          <p:nvPr>
            <p:ph type="title"/>
          </p:nvPr>
        </p:nvSpPr>
        <p:spPr>
          <a:xfrm>
            <a:off x="1638300" y="593770"/>
            <a:ext cx="7239000" cy="879475"/>
          </a:xfrm>
        </p:spPr>
        <p:txBody>
          <a:bodyPr/>
          <a:lstStyle/>
          <a:p>
            <a:r>
              <a:rPr lang="fr-FR" altLang="fr-FR" sz="2800" b="1" dirty="0">
                <a:solidFill>
                  <a:srgbClr val="00B050"/>
                </a:solidFill>
              </a:rPr>
              <a:t>Courbe d’efficacité</a:t>
            </a:r>
            <a:br>
              <a:rPr lang="fr-FR" altLang="fr-FR" sz="2800" b="1" dirty="0">
                <a:solidFill>
                  <a:srgbClr val="00B050"/>
                </a:solidFill>
              </a:rPr>
            </a:br>
            <a:r>
              <a:rPr lang="fr-FR" altLang="fr-FR" sz="2400" b="1" dirty="0">
                <a:solidFill>
                  <a:srgbClr val="00B050"/>
                </a:solidFill>
              </a:rPr>
              <a:t>Influence d’une variation de « </a:t>
            </a:r>
            <a:r>
              <a:rPr lang="fr-FR" altLang="fr-FR" sz="2800" b="1" dirty="0">
                <a:solidFill>
                  <a:srgbClr val="FF0000"/>
                </a:solidFill>
              </a:rPr>
              <a:t>n</a:t>
            </a:r>
            <a:r>
              <a:rPr lang="fr-FR" altLang="fr-FR" sz="2400" b="1" dirty="0">
                <a:solidFill>
                  <a:srgbClr val="00B050"/>
                </a:solidFill>
              </a:rPr>
              <a:t> » sur la courbe</a:t>
            </a:r>
            <a:endParaRPr lang="fr-FR" dirty="0"/>
          </a:p>
        </p:txBody>
      </p:sp>
      <p:sp>
        <p:nvSpPr>
          <p:cNvPr id="143" name="Freeform 3">
            <a:extLst>
              <a:ext uri="{FF2B5EF4-FFF2-40B4-BE49-F238E27FC236}">
                <a16:creationId xmlns:a16="http://schemas.microsoft.com/office/drawing/2014/main" id="{23DC11CC-9C8E-40B4-9F81-9F3A14E85B6E}"/>
              </a:ext>
            </a:extLst>
          </p:cNvPr>
          <p:cNvSpPr>
            <a:spLocks/>
          </p:cNvSpPr>
          <p:nvPr/>
        </p:nvSpPr>
        <p:spPr bwMode="auto">
          <a:xfrm>
            <a:off x="903374" y="2427312"/>
            <a:ext cx="5334000" cy="3810000"/>
          </a:xfrm>
          <a:custGeom>
            <a:avLst/>
            <a:gdLst>
              <a:gd name="T0" fmla="*/ 0 w 3168"/>
              <a:gd name="T1" fmla="*/ 0 h 2400"/>
              <a:gd name="T2" fmla="*/ 2147483646 w 3168"/>
              <a:gd name="T3" fmla="*/ 2147483646 h 2400"/>
              <a:gd name="T4" fmla="*/ 2147483646 w 3168"/>
              <a:gd name="T5" fmla="*/ 2147483646 h 2400"/>
              <a:gd name="T6" fmla="*/ 2147483646 w 3168"/>
              <a:gd name="T7" fmla="*/ 2147483646 h 2400"/>
              <a:gd name="T8" fmla="*/ 2147483646 w 3168"/>
              <a:gd name="T9" fmla="*/ 2147483646 h 2400"/>
              <a:gd name="T10" fmla="*/ 2147483646 w 3168"/>
              <a:gd name="T11" fmla="*/ 2147483646 h 2400"/>
              <a:gd name="T12" fmla="*/ 2147483646 w 3168"/>
              <a:gd name="T13" fmla="*/ 2147483646 h 24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68" h="2400">
                <a:moveTo>
                  <a:pt x="0" y="0"/>
                </a:moveTo>
                <a:cubicBezTo>
                  <a:pt x="108" y="4"/>
                  <a:pt x="216" y="8"/>
                  <a:pt x="336" y="48"/>
                </a:cubicBezTo>
                <a:cubicBezTo>
                  <a:pt x="456" y="88"/>
                  <a:pt x="592" y="136"/>
                  <a:pt x="720" y="240"/>
                </a:cubicBezTo>
                <a:cubicBezTo>
                  <a:pt x="848" y="344"/>
                  <a:pt x="952" y="472"/>
                  <a:pt x="1104" y="672"/>
                </a:cubicBezTo>
                <a:cubicBezTo>
                  <a:pt x="1256" y="872"/>
                  <a:pt x="1448" y="1200"/>
                  <a:pt x="1632" y="1440"/>
                </a:cubicBezTo>
                <a:cubicBezTo>
                  <a:pt x="1816" y="1680"/>
                  <a:pt x="1952" y="1952"/>
                  <a:pt x="2208" y="2112"/>
                </a:cubicBezTo>
                <a:cubicBezTo>
                  <a:pt x="2464" y="2272"/>
                  <a:pt x="3008" y="2352"/>
                  <a:pt x="3168" y="2400"/>
                </a:cubicBezTo>
              </a:path>
            </a:pathLst>
          </a:custGeom>
          <a:noFill/>
          <a:ln w="5715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44" name="Text Box 47">
            <a:extLst>
              <a:ext uri="{FF2B5EF4-FFF2-40B4-BE49-F238E27FC236}">
                <a16:creationId xmlns:a16="http://schemas.microsoft.com/office/drawing/2014/main" id="{A4FE130C-7E96-425A-A8A2-A5B385012DA6}"/>
              </a:ext>
            </a:extLst>
          </p:cNvPr>
          <p:cNvSpPr txBox="1">
            <a:spLocks noChangeArrowheads="1"/>
          </p:cNvSpPr>
          <p:nvPr/>
        </p:nvSpPr>
        <p:spPr bwMode="auto">
          <a:xfrm>
            <a:off x="4941974" y="3189312"/>
            <a:ext cx="1143000" cy="788988"/>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FF0000"/>
                </a:solidFill>
              </a:rPr>
              <a:t>n = 80</a:t>
            </a:r>
          </a:p>
          <a:p>
            <a:pPr algn="ctr" eaLnBrk="1" hangingPunct="1">
              <a:spcBef>
                <a:spcPct val="50000"/>
              </a:spcBef>
            </a:pPr>
            <a:r>
              <a:rPr lang="fr-FR" altLang="fr-FR" sz="1800" b="1" dirty="0">
                <a:solidFill>
                  <a:srgbClr val="FF0000"/>
                </a:solidFill>
              </a:rPr>
              <a:t>A = 2</a:t>
            </a:r>
          </a:p>
        </p:txBody>
      </p:sp>
      <p:sp>
        <p:nvSpPr>
          <p:cNvPr id="145" name="Text Box 48">
            <a:extLst>
              <a:ext uri="{FF2B5EF4-FFF2-40B4-BE49-F238E27FC236}">
                <a16:creationId xmlns:a16="http://schemas.microsoft.com/office/drawing/2014/main" id="{21BAD70D-ED25-4D59-8E52-F30F9AD52515}"/>
              </a:ext>
            </a:extLst>
          </p:cNvPr>
          <p:cNvSpPr txBox="1">
            <a:spLocks noChangeArrowheads="1"/>
          </p:cNvSpPr>
          <p:nvPr/>
        </p:nvSpPr>
        <p:spPr bwMode="auto">
          <a:xfrm>
            <a:off x="6542174" y="4179912"/>
            <a:ext cx="1143000" cy="788988"/>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008000"/>
                </a:solidFill>
              </a:rPr>
              <a:t>n = 60</a:t>
            </a:r>
          </a:p>
          <a:p>
            <a:pPr algn="ctr" eaLnBrk="1" hangingPunct="1">
              <a:spcBef>
                <a:spcPct val="50000"/>
              </a:spcBef>
            </a:pPr>
            <a:r>
              <a:rPr lang="fr-FR" altLang="fr-FR" sz="1800" b="1" dirty="0">
                <a:solidFill>
                  <a:srgbClr val="008000"/>
                </a:solidFill>
              </a:rPr>
              <a:t>A = 2</a:t>
            </a:r>
          </a:p>
        </p:txBody>
      </p:sp>
      <p:sp>
        <p:nvSpPr>
          <p:cNvPr id="146" name="Text Box 49">
            <a:extLst>
              <a:ext uri="{FF2B5EF4-FFF2-40B4-BE49-F238E27FC236}">
                <a16:creationId xmlns:a16="http://schemas.microsoft.com/office/drawing/2014/main" id="{60274ED0-3DEB-4ACC-90EC-5A5CF68638B0}"/>
              </a:ext>
            </a:extLst>
          </p:cNvPr>
          <p:cNvSpPr txBox="1">
            <a:spLocks noChangeArrowheads="1"/>
          </p:cNvSpPr>
          <p:nvPr/>
        </p:nvSpPr>
        <p:spPr bwMode="auto">
          <a:xfrm>
            <a:off x="3570374" y="2274912"/>
            <a:ext cx="1143000" cy="788988"/>
          </a:xfrm>
          <a:prstGeom prst="rect">
            <a:avLst/>
          </a:prstGeom>
          <a:noFill/>
          <a:ln w="9525">
            <a:solidFill>
              <a:srgbClr val="00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0033CC"/>
                </a:solidFill>
              </a:rPr>
              <a:t>n = 120</a:t>
            </a:r>
          </a:p>
          <a:p>
            <a:pPr algn="ctr" eaLnBrk="1" hangingPunct="1">
              <a:spcBef>
                <a:spcPct val="50000"/>
              </a:spcBef>
            </a:pPr>
            <a:r>
              <a:rPr lang="fr-FR" altLang="fr-FR" sz="1800" b="1" dirty="0">
                <a:solidFill>
                  <a:srgbClr val="0033CC"/>
                </a:solidFill>
              </a:rPr>
              <a:t>A = 2</a:t>
            </a:r>
          </a:p>
        </p:txBody>
      </p:sp>
      <p:grpSp>
        <p:nvGrpSpPr>
          <p:cNvPr id="147" name="Group 54">
            <a:extLst>
              <a:ext uri="{FF2B5EF4-FFF2-40B4-BE49-F238E27FC236}">
                <a16:creationId xmlns:a16="http://schemas.microsoft.com/office/drawing/2014/main" id="{6E3F0BF9-20DB-41EA-9158-F3BFF94BBFFF}"/>
              </a:ext>
            </a:extLst>
          </p:cNvPr>
          <p:cNvGrpSpPr>
            <a:grpSpLocks/>
          </p:cNvGrpSpPr>
          <p:nvPr/>
        </p:nvGrpSpPr>
        <p:grpSpPr bwMode="auto">
          <a:xfrm>
            <a:off x="903374" y="2427312"/>
            <a:ext cx="4953000" cy="3810000"/>
            <a:chOff x="864" y="1008"/>
            <a:chExt cx="2968" cy="2456"/>
          </a:xfrm>
        </p:grpSpPr>
        <p:sp>
          <p:nvSpPr>
            <p:cNvPr id="148" name="Freeform 52">
              <a:extLst>
                <a:ext uri="{FF2B5EF4-FFF2-40B4-BE49-F238E27FC236}">
                  <a16:creationId xmlns:a16="http://schemas.microsoft.com/office/drawing/2014/main" id="{84EA9906-2249-44E6-8097-620CDADF54DD}"/>
                </a:ext>
              </a:extLst>
            </p:cNvPr>
            <p:cNvSpPr>
              <a:spLocks/>
            </p:cNvSpPr>
            <p:nvPr/>
          </p:nvSpPr>
          <p:spPr bwMode="auto">
            <a:xfrm>
              <a:off x="864" y="1008"/>
              <a:ext cx="2064" cy="2400"/>
            </a:xfrm>
            <a:custGeom>
              <a:avLst/>
              <a:gdLst>
                <a:gd name="T0" fmla="*/ 0 w 3168"/>
                <a:gd name="T1" fmla="*/ 0 h 2400"/>
                <a:gd name="T2" fmla="*/ 7 w 3168"/>
                <a:gd name="T3" fmla="*/ 48 h 2400"/>
                <a:gd name="T4" fmla="*/ 15 w 3168"/>
                <a:gd name="T5" fmla="*/ 240 h 2400"/>
                <a:gd name="T6" fmla="*/ 23 w 3168"/>
                <a:gd name="T7" fmla="*/ 672 h 2400"/>
                <a:gd name="T8" fmla="*/ 35 w 3168"/>
                <a:gd name="T9" fmla="*/ 1440 h 2400"/>
                <a:gd name="T10" fmla="*/ 47 w 3168"/>
                <a:gd name="T11" fmla="*/ 2112 h 2400"/>
                <a:gd name="T12" fmla="*/ 67 w 3168"/>
                <a:gd name="T13" fmla="*/ 2400 h 24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68" h="2400">
                  <a:moveTo>
                    <a:pt x="0" y="0"/>
                  </a:moveTo>
                  <a:cubicBezTo>
                    <a:pt x="108" y="4"/>
                    <a:pt x="216" y="8"/>
                    <a:pt x="336" y="48"/>
                  </a:cubicBezTo>
                  <a:cubicBezTo>
                    <a:pt x="456" y="88"/>
                    <a:pt x="592" y="136"/>
                    <a:pt x="720" y="240"/>
                  </a:cubicBezTo>
                  <a:cubicBezTo>
                    <a:pt x="848" y="344"/>
                    <a:pt x="952" y="472"/>
                    <a:pt x="1104" y="672"/>
                  </a:cubicBezTo>
                  <a:cubicBezTo>
                    <a:pt x="1256" y="872"/>
                    <a:pt x="1448" y="1200"/>
                    <a:pt x="1632" y="1440"/>
                  </a:cubicBezTo>
                  <a:cubicBezTo>
                    <a:pt x="1816" y="1680"/>
                    <a:pt x="1952" y="1952"/>
                    <a:pt x="2208" y="2112"/>
                  </a:cubicBezTo>
                  <a:cubicBezTo>
                    <a:pt x="2464" y="2272"/>
                    <a:pt x="3008" y="2352"/>
                    <a:pt x="3168" y="2400"/>
                  </a:cubicBezTo>
                </a:path>
              </a:pathLst>
            </a:custGeom>
            <a:noFill/>
            <a:ln w="57150" cmpd="sng">
              <a:solidFill>
                <a:srgbClr val="0033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49" name="Freeform 53">
              <a:extLst>
                <a:ext uri="{FF2B5EF4-FFF2-40B4-BE49-F238E27FC236}">
                  <a16:creationId xmlns:a16="http://schemas.microsoft.com/office/drawing/2014/main" id="{B93D81DB-7355-4ADB-8944-0ADE3D6A0021}"/>
                </a:ext>
              </a:extLst>
            </p:cNvPr>
            <p:cNvSpPr>
              <a:spLocks/>
            </p:cNvSpPr>
            <p:nvPr/>
          </p:nvSpPr>
          <p:spPr bwMode="auto">
            <a:xfrm>
              <a:off x="2928" y="3408"/>
              <a:ext cx="904" cy="56"/>
            </a:xfrm>
            <a:custGeom>
              <a:avLst/>
              <a:gdLst>
                <a:gd name="T0" fmla="*/ 0 w 904"/>
                <a:gd name="T1" fmla="*/ 0 h 56"/>
                <a:gd name="T2" fmla="*/ 768 w 904"/>
                <a:gd name="T3" fmla="*/ 48 h 56"/>
                <a:gd name="T4" fmla="*/ 816 w 904"/>
                <a:gd name="T5" fmla="*/ 48 h 56"/>
                <a:gd name="T6" fmla="*/ 0 60000 65536"/>
                <a:gd name="T7" fmla="*/ 0 60000 65536"/>
                <a:gd name="T8" fmla="*/ 0 60000 65536"/>
              </a:gdLst>
              <a:ahLst/>
              <a:cxnLst>
                <a:cxn ang="T6">
                  <a:pos x="T0" y="T1"/>
                </a:cxn>
                <a:cxn ang="T7">
                  <a:pos x="T2" y="T3"/>
                </a:cxn>
                <a:cxn ang="T8">
                  <a:pos x="T4" y="T5"/>
                </a:cxn>
              </a:cxnLst>
              <a:rect l="0" t="0" r="r" b="b"/>
              <a:pathLst>
                <a:path w="904" h="56">
                  <a:moveTo>
                    <a:pt x="0" y="0"/>
                  </a:moveTo>
                  <a:cubicBezTo>
                    <a:pt x="316" y="20"/>
                    <a:pt x="632" y="40"/>
                    <a:pt x="768" y="48"/>
                  </a:cubicBezTo>
                  <a:cubicBezTo>
                    <a:pt x="904" y="56"/>
                    <a:pt x="860" y="52"/>
                    <a:pt x="816" y="48"/>
                  </a:cubicBezTo>
                </a:path>
              </a:pathLst>
            </a:custGeom>
            <a:noFill/>
            <a:ln w="57150" cmpd="sng">
              <a:solidFill>
                <a:srgbClr val="0033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grpSp>
      <p:sp>
        <p:nvSpPr>
          <p:cNvPr id="150" name="Freeform 55">
            <a:extLst>
              <a:ext uri="{FF2B5EF4-FFF2-40B4-BE49-F238E27FC236}">
                <a16:creationId xmlns:a16="http://schemas.microsoft.com/office/drawing/2014/main" id="{BDD7F874-72AE-4FA2-9AF6-C025E3082D53}"/>
              </a:ext>
            </a:extLst>
          </p:cNvPr>
          <p:cNvSpPr>
            <a:spLocks/>
          </p:cNvSpPr>
          <p:nvPr/>
        </p:nvSpPr>
        <p:spPr bwMode="auto">
          <a:xfrm>
            <a:off x="903374" y="2427312"/>
            <a:ext cx="7162800" cy="3810000"/>
          </a:xfrm>
          <a:custGeom>
            <a:avLst/>
            <a:gdLst>
              <a:gd name="T0" fmla="*/ 0 w 3168"/>
              <a:gd name="T1" fmla="*/ 0 h 2400"/>
              <a:gd name="T2" fmla="*/ 2147483646 w 3168"/>
              <a:gd name="T3" fmla="*/ 2147483646 h 2400"/>
              <a:gd name="T4" fmla="*/ 2147483646 w 3168"/>
              <a:gd name="T5" fmla="*/ 2147483646 h 2400"/>
              <a:gd name="T6" fmla="*/ 2147483646 w 3168"/>
              <a:gd name="T7" fmla="*/ 2147483646 h 2400"/>
              <a:gd name="T8" fmla="*/ 2147483646 w 3168"/>
              <a:gd name="T9" fmla="*/ 2147483646 h 2400"/>
              <a:gd name="T10" fmla="*/ 2147483646 w 3168"/>
              <a:gd name="T11" fmla="*/ 2147483646 h 2400"/>
              <a:gd name="T12" fmla="*/ 2147483646 w 3168"/>
              <a:gd name="T13" fmla="*/ 2147483646 h 24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68" h="2400">
                <a:moveTo>
                  <a:pt x="0" y="0"/>
                </a:moveTo>
                <a:cubicBezTo>
                  <a:pt x="108" y="4"/>
                  <a:pt x="216" y="8"/>
                  <a:pt x="336" y="48"/>
                </a:cubicBezTo>
                <a:cubicBezTo>
                  <a:pt x="456" y="88"/>
                  <a:pt x="592" y="136"/>
                  <a:pt x="720" y="240"/>
                </a:cubicBezTo>
                <a:cubicBezTo>
                  <a:pt x="848" y="344"/>
                  <a:pt x="952" y="472"/>
                  <a:pt x="1104" y="672"/>
                </a:cubicBezTo>
                <a:cubicBezTo>
                  <a:pt x="1256" y="872"/>
                  <a:pt x="1448" y="1200"/>
                  <a:pt x="1632" y="1440"/>
                </a:cubicBezTo>
                <a:cubicBezTo>
                  <a:pt x="1816" y="1680"/>
                  <a:pt x="1952" y="1952"/>
                  <a:pt x="2208" y="2112"/>
                </a:cubicBezTo>
                <a:cubicBezTo>
                  <a:pt x="2464" y="2272"/>
                  <a:pt x="3008" y="2352"/>
                  <a:pt x="3168" y="2400"/>
                </a:cubicBezTo>
              </a:path>
            </a:pathLst>
          </a:custGeom>
          <a:noFill/>
          <a:ln w="57150" cmpd="sng">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51" name="Line 5">
            <a:extLst>
              <a:ext uri="{FF2B5EF4-FFF2-40B4-BE49-F238E27FC236}">
                <a16:creationId xmlns:a16="http://schemas.microsoft.com/office/drawing/2014/main" id="{B80F0AAB-6C5D-4466-B11F-61C04EDC1272}"/>
              </a:ext>
            </a:extLst>
          </p:cNvPr>
          <p:cNvSpPr>
            <a:spLocks noChangeShapeType="1"/>
          </p:cNvSpPr>
          <p:nvPr/>
        </p:nvSpPr>
        <p:spPr bwMode="auto">
          <a:xfrm>
            <a:off x="911758" y="6241504"/>
            <a:ext cx="6324600" cy="0"/>
          </a:xfrm>
          <a:prstGeom prst="line">
            <a:avLst/>
          </a:prstGeom>
          <a:noFill/>
          <a:ln w="28575">
            <a:solidFill>
              <a:schemeClr val="bg1">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52" name="Line 8">
            <a:extLst>
              <a:ext uri="{FF2B5EF4-FFF2-40B4-BE49-F238E27FC236}">
                <a16:creationId xmlns:a16="http://schemas.microsoft.com/office/drawing/2014/main" id="{4601C68C-96C2-488B-9F7A-AAF581DE5DC3}"/>
              </a:ext>
            </a:extLst>
          </p:cNvPr>
          <p:cNvSpPr>
            <a:spLocks noChangeShapeType="1"/>
          </p:cNvSpPr>
          <p:nvPr/>
        </p:nvSpPr>
        <p:spPr bwMode="auto">
          <a:xfrm>
            <a:off x="1521358"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53" name="Line 9">
            <a:extLst>
              <a:ext uri="{FF2B5EF4-FFF2-40B4-BE49-F238E27FC236}">
                <a16:creationId xmlns:a16="http://schemas.microsoft.com/office/drawing/2014/main" id="{65CDF96E-6C93-4E40-B6F6-33BBB0F12A41}"/>
              </a:ext>
            </a:extLst>
          </p:cNvPr>
          <p:cNvSpPr>
            <a:spLocks noChangeShapeType="1"/>
          </p:cNvSpPr>
          <p:nvPr/>
        </p:nvSpPr>
        <p:spPr bwMode="auto">
          <a:xfrm>
            <a:off x="2054758"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54" name="Line 10">
            <a:extLst>
              <a:ext uri="{FF2B5EF4-FFF2-40B4-BE49-F238E27FC236}">
                <a16:creationId xmlns:a16="http://schemas.microsoft.com/office/drawing/2014/main" id="{3700BF0C-6AEB-4451-8A87-2235151EACB6}"/>
              </a:ext>
            </a:extLst>
          </p:cNvPr>
          <p:cNvSpPr>
            <a:spLocks noChangeShapeType="1"/>
          </p:cNvSpPr>
          <p:nvPr/>
        </p:nvSpPr>
        <p:spPr bwMode="auto">
          <a:xfrm>
            <a:off x="2588158"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55" name="Line 11">
            <a:extLst>
              <a:ext uri="{FF2B5EF4-FFF2-40B4-BE49-F238E27FC236}">
                <a16:creationId xmlns:a16="http://schemas.microsoft.com/office/drawing/2014/main" id="{7EEA147B-F64E-498C-8D40-8DC04C59EC43}"/>
              </a:ext>
            </a:extLst>
          </p:cNvPr>
          <p:cNvSpPr>
            <a:spLocks noChangeShapeType="1"/>
          </p:cNvSpPr>
          <p:nvPr/>
        </p:nvSpPr>
        <p:spPr bwMode="auto">
          <a:xfrm>
            <a:off x="3121558"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56" name="Line 12">
            <a:extLst>
              <a:ext uri="{FF2B5EF4-FFF2-40B4-BE49-F238E27FC236}">
                <a16:creationId xmlns:a16="http://schemas.microsoft.com/office/drawing/2014/main" id="{8C8267DB-9575-47C7-BEF4-4673B9BB54C5}"/>
              </a:ext>
            </a:extLst>
          </p:cNvPr>
          <p:cNvSpPr>
            <a:spLocks noChangeShapeType="1"/>
          </p:cNvSpPr>
          <p:nvPr/>
        </p:nvSpPr>
        <p:spPr bwMode="auto">
          <a:xfrm>
            <a:off x="3654958"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57" name="Line 13">
            <a:extLst>
              <a:ext uri="{FF2B5EF4-FFF2-40B4-BE49-F238E27FC236}">
                <a16:creationId xmlns:a16="http://schemas.microsoft.com/office/drawing/2014/main" id="{F5726C77-6BF0-41DF-BC69-590D89A9F223}"/>
              </a:ext>
            </a:extLst>
          </p:cNvPr>
          <p:cNvSpPr>
            <a:spLocks noChangeShapeType="1"/>
          </p:cNvSpPr>
          <p:nvPr/>
        </p:nvSpPr>
        <p:spPr bwMode="auto">
          <a:xfrm>
            <a:off x="4188358"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58" name="Line 14">
            <a:extLst>
              <a:ext uri="{FF2B5EF4-FFF2-40B4-BE49-F238E27FC236}">
                <a16:creationId xmlns:a16="http://schemas.microsoft.com/office/drawing/2014/main" id="{9CF1F19A-69D3-4126-8D1E-DEA1254F77E7}"/>
              </a:ext>
            </a:extLst>
          </p:cNvPr>
          <p:cNvSpPr>
            <a:spLocks noChangeShapeType="1"/>
          </p:cNvSpPr>
          <p:nvPr/>
        </p:nvSpPr>
        <p:spPr bwMode="auto">
          <a:xfrm>
            <a:off x="4721758"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59" name="Line 15">
            <a:extLst>
              <a:ext uri="{FF2B5EF4-FFF2-40B4-BE49-F238E27FC236}">
                <a16:creationId xmlns:a16="http://schemas.microsoft.com/office/drawing/2014/main" id="{A1FDE829-FA4C-418C-A624-65365E06D06A}"/>
              </a:ext>
            </a:extLst>
          </p:cNvPr>
          <p:cNvSpPr>
            <a:spLocks noChangeShapeType="1"/>
          </p:cNvSpPr>
          <p:nvPr/>
        </p:nvSpPr>
        <p:spPr bwMode="auto">
          <a:xfrm>
            <a:off x="5255158"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60" name="Line 16">
            <a:extLst>
              <a:ext uri="{FF2B5EF4-FFF2-40B4-BE49-F238E27FC236}">
                <a16:creationId xmlns:a16="http://schemas.microsoft.com/office/drawing/2014/main" id="{7136D92A-1950-498E-AF39-EE7706D64AA2}"/>
              </a:ext>
            </a:extLst>
          </p:cNvPr>
          <p:cNvSpPr>
            <a:spLocks noChangeShapeType="1"/>
          </p:cNvSpPr>
          <p:nvPr/>
        </p:nvSpPr>
        <p:spPr bwMode="auto">
          <a:xfrm>
            <a:off x="5788558"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61" name="Line 17">
            <a:extLst>
              <a:ext uri="{FF2B5EF4-FFF2-40B4-BE49-F238E27FC236}">
                <a16:creationId xmlns:a16="http://schemas.microsoft.com/office/drawing/2014/main" id="{CF11194B-4CC8-490D-9D9D-40F3A40810C1}"/>
              </a:ext>
            </a:extLst>
          </p:cNvPr>
          <p:cNvSpPr>
            <a:spLocks noChangeShapeType="1"/>
          </p:cNvSpPr>
          <p:nvPr/>
        </p:nvSpPr>
        <p:spPr bwMode="auto">
          <a:xfrm>
            <a:off x="6321958"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62" name="Line 18">
            <a:extLst>
              <a:ext uri="{FF2B5EF4-FFF2-40B4-BE49-F238E27FC236}">
                <a16:creationId xmlns:a16="http://schemas.microsoft.com/office/drawing/2014/main" id="{461255C1-E8E0-4E0F-8104-DBD9A0FAFB2C}"/>
              </a:ext>
            </a:extLst>
          </p:cNvPr>
          <p:cNvSpPr>
            <a:spLocks noChangeShapeType="1"/>
          </p:cNvSpPr>
          <p:nvPr/>
        </p:nvSpPr>
        <p:spPr bwMode="auto">
          <a:xfrm>
            <a:off x="6855358"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63" name="Text Box 19">
            <a:extLst>
              <a:ext uri="{FF2B5EF4-FFF2-40B4-BE49-F238E27FC236}">
                <a16:creationId xmlns:a16="http://schemas.microsoft.com/office/drawing/2014/main" id="{75695DCD-3B51-41A8-8DCE-9EFA4810A3EC}"/>
              </a:ext>
            </a:extLst>
          </p:cNvPr>
          <p:cNvSpPr txBox="1">
            <a:spLocks noChangeArrowheads="1"/>
          </p:cNvSpPr>
          <p:nvPr/>
        </p:nvSpPr>
        <p:spPr bwMode="auto">
          <a:xfrm>
            <a:off x="1368958"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1</a:t>
            </a:r>
          </a:p>
        </p:txBody>
      </p:sp>
      <p:sp>
        <p:nvSpPr>
          <p:cNvPr id="164" name="Text Box 20">
            <a:extLst>
              <a:ext uri="{FF2B5EF4-FFF2-40B4-BE49-F238E27FC236}">
                <a16:creationId xmlns:a16="http://schemas.microsoft.com/office/drawing/2014/main" id="{DFAAA12E-18D3-4181-AA98-09D0D8403E7C}"/>
              </a:ext>
            </a:extLst>
          </p:cNvPr>
          <p:cNvSpPr txBox="1">
            <a:spLocks noChangeArrowheads="1"/>
          </p:cNvSpPr>
          <p:nvPr/>
        </p:nvSpPr>
        <p:spPr bwMode="auto">
          <a:xfrm>
            <a:off x="1902358"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2</a:t>
            </a:r>
          </a:p>
        </p:txBody>
      </p:sp>
      <p:sp>
        <p:nvSpPr>
          <p:cNvPr id="165" name="Text Box 21">
            <a:extLst>
              <a:ext uri="{FF2B5EF4-FFF2-40B4-BE49-F238E27FC236}">
                <a16:creationId xmlns:a16="http://schemas.microsoft.com/office/drawing/2014/main" id="{894721CF-7A53-4482-BE29-4AAF5B13348D}"/>
              </a:ext>
            </a:extLst>
          </p:cNvPr>
          <p:cNvSpPr txBox="1">
            <a:spLocks noChangeArrowheads="1"/>
          </p:cNvSpPr>
          <p:nvPr/>
        </p:nvSpPr>
        <p:spPr bwMode="auto">
          <a:xfrm>
            <a:off x="2435758"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3</a:t>
            </a:r>
          </a:p>
        </p:txBody>
      </p:sp>
      <p:sp>
        <p:nvSpPr>
          <p:cNvPr id="166" name="Text Box 22">
            <a:extLst>
              <a:ext uri="{FF2B5EF4-FFF2-40B4-BE49-F238E27FC236}">
                <a16:creationId xmlns:a16="http://schemas.microsoft.com/office/drawing/2014/main" id="{465750F4-2636-4667-804E-B35E0DA4B8B0}"/>
              </a:ext>
            </a:extLst>
          </p:cNvPr>
          <p:cNvSpPr txBox="1">
            <a:spLocks noChangeArrowheads="1"/>
          </p:cNvSpPr>
          <p:nvPr/>
        </p:nvSpPr>
        <p:spPr bwMode="auto">
          <a:xfrm>
            <a:off x="2969158"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4</a:t>
            </a:r>
          </a:p>
        </p:txBody>
      </p:sp>
      <p:sp>
        <p:nvSpPr>
          <p:cNvPr id="167" name="Text Box 23">
            <a:extLst>
              <a:ext uri="{FF2B5EF4-FFF2-40B4-BE49-F238E27FC236}">
                <a16:creationId xmlns:a16="http://schemas.microsoft.com/office/drawing/2014/main" id="{66D73097-DCCF-4F79-9512-0F2A9AAA7C59}"/>
              </a:ext>
            </a:extLst>
          </p:cNvPr>
          <p:cNvSpPr txBox="1">
            <a:spLocks noChangeArrowheads="1"/>
          </p:cNvSpPr>
          <p:nvPr/>
        </p:nvSpPr>
        <p:spPr bwMode="auto">
          <a:xfrm>
            <a:off x="3502558"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5</a:t>
            </a:r>
          </a:p>
        </p:txBody>
      </p:sp>
      <p:sp>
        <p:nvSpPr>
          <p:cNvPr id="168" name="Text Box 24">
            <a:extLst>
              <a:ext uri="{FF2B5EF4-FFF2-40B4-BE49-F238E27FC236}">
                <a16:creationId xmlns:a16="http://schemas.microsoft.com/office/drawing/2014/main" id="{E536D3AE-98FF-4D7E-B022-55D829785C50}"/>
              </a:ext>
            </a:extLst>
          </p:cNvPr>
          <p:cNvSpPr txBox="1">
            <a:spLocks noChangeArrowheads="1"/>
          </p:cNvSpPr>
          <p:nvPr/>
        </p:nvSpPr>
        <p:spPr bwMode="auto">
          <a:xfrm>
            <a:off x="4035958"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6</a:t>
            </a:r>
          </a:p>
        </p:txBody>
      </p:sp>
      <p:sp>
        <p:nvSpPr>
          <p:cNvPr id="169" name="Text Box 25">
            <a:extLst>
              <a:ext uri="{FF2B5EF4-FFF2-40B4-BE49-F238E27FC236}">
                <a16:creationId xmlns:a16="http://schemas.microsoft.com/office/drawing/2014/main" id="{7279EC9B-A977-415E-8E4C-E133F3F41E02}"/>
              </a:ext>
            </a:extLst>
          </p:cNvPr>
          <p:cNvSpPr txBox="1">
            <a:spLocks noChangeArrowheads="1"/>
          </p:cNvSpPr>
          <p:nvPr/>
        </p:nvSpPr>
        <p:spPr bwMode="auto">
          <a:xfrm>
            <a:off x="4569358"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7</a:t>
            </a:r>
          </a:p>
        </p:txBody>
      </p:sp>
      <p:sp>
        <p:nvSpPr>
          <p:cNvPr id="170" name="Text Box 26">
            <a:extLst>
              <a:ext uri="{FF2B5EF4-FFF2-40B4-BE49-F238E27FC236}">
                <a16:creationId xmlns:a16="http://schemas.microsoft.com/office/drawing/2014/main" id="{A758FB21-B9CD-4770-846E-FECF68049260}"/>
              </a:ext>
            </a:extLst>
          </p:cNvPr>
          <p:cNvSpPr txBox="1">
            <a:spLocks noChangeArrowheads="1"/>
          </p:cNvSpPr>
          <p:nvPr/>
        </p:nvSpPr>
        <p:spPr bwMode="auto">
          <a:xfrm>
            <a:off x="5102758"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8</a:t>
            </a:r>
          </a:p>
        </p:txBody>
      </p:sp>
      <p:sp>
        <p:nvSpPr>
          <p:cNvPr id="171" name="Text Box 27">
            <a:extLst>
              <a:ext uri="{FF2B5EF4-FFF2-40B4-BE49-F238E27FC236}">
                <a16:creationId xmlns:a16="http://schemas.microsoft.com/office/drawing/2014/main" id="{4642C26E-7EA4-4CFC-BFCB-35D04E144093}"/>
              </a:ext>
            </a:extLst>
          </p:cNvPr>
          <p:cNvSpPr txBox="1">
            <a:spLocks noChangeArrowheads="1"/>
          </p:cNvSpPr>
          <p:nvPr/>
        </p:nvSpPr>
        <p:spPr bwMode="auto">
          <a:xfrm>
            <a:off x="5636158"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9</a:t>
            </a:r>
          </a:p>
        </p:txBody>
      </p:sp>
      <p:sp>
        <p:nvSpPr>
          <p:cNvPr id="172" name="Text Box 28">
            <a:extLst>
              <a:ext uri="{FF2B5EF4-FFF2-40B4-BE49-F238E27FC236}">
                <a16:creationId xmlns:a16="http://schemas.microsoft.com/office/drawing/2014/main" id="{568FFA4A-87C7-4F8A-A4E6-2A045D802342}"/>
              </a:ext>
            </a:extLst>
          </p:cNvPr>
          <p:cNvSpPr txBox="1">
            <a:spLocks noChangeArrowheads="1"/>
          </p:cNvSpPr>
          <p:nvPr/>
        </p:nvSpPr>
        <p:spPr bwMode="auto">
          <a:xfrm>
            <a:off x="6169558" y="6241504"/>
            <a:ext cx="4572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10</a:t>
            </a:r>
          </a:p>
        </p:txBody>
      </p:sp>
      <p:sp>
        <p:nvSpPr>
          <p:cNvPr id="173" name="Text Box 29">
            <a:extLst>
              <a:ext uri="{FF2B5EF4-FFF2-40B4-BE49-F238E27FC236}">
                <a16:creationId xmlns:a16="http://schemas.microsoft.com/office/drawing/2014/main" id="{206EFB7D-52DF-41DF-B3B8-09D05B052EF2}"/>
              </a:ext>
            </a:extLst>
          </p:cNvPr>
          <p:cNvSpPr txBox="1">
            <a:spLocks noChangeArrowheads="1"/>
          </p:cNvSpPr>
          <p:nvPr/>
        </p:nvSpPr>
        <p:spPr bwMode="auto">
          <a:xfrm>
            <a:off x="6702958" y="6241504"/>
            <a:ext cx="4572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11</a:t>
            </a:r>
          </a:p>
        </p:txBody>
      </p:sp>
      <p:sp>
        <p:nvSpPr>
          <p:cNvPr id="174" name="Text Box 41">
            <a:extLst>
              <a:ext uri="{FF2B5EF4-FFF2-40B4-BE49-F238E27FC236}">
                <a16:creationId xmlns:a16="http://schemas.microsoft.com/office/drawing/2014/main" id="{CA2FAE51-36AD-468D-8F62-4591BF4D752D}"/>
              </a:ext>
            </a:extLst>
          </p:cNvPr>
          <p:cNvSpPr txBox="1">
            <a:spLocks noChangeArrowheads="1"/>
          </p:cNvSpPr>
          <p:nvPr/>
        </p:nvSpPr>
        <p:spPr bwMode="auto">
          <a:xfrm>
            <a:off x="759358"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0</a:t>
            </a:r>
          </a:p>
        </p:txBody>
      </p:sp>
      <p:sp>
        <p:nvSpPr>
          <p:cNvPr id="3" name="ZoneTexte 2">
            <a:extLst>
              <a:ext uri="{FF2B5EF4-FFF2-40B4-BE49-F238E27FC236}">
                <a16:creationId xmlns:a16="http://schemas.microsoft.com/office/drawing/2014/main" id="{8E0FFFC0-BD14-4826-99ED-4FCD60651A29}"/>
              </a:ext>
            </a:extLst>
          </p:cNvPr>
          <p:cNvSpPr txBox="1"/>
          <p:nvPr/>
        </p:nvSpPr>
        <p:spPr>
          <a:xfrm>
            <a:off x="5819569" y="2232102"/>
            <a:ext cx="3057731" cy="861774"/>
          </a:xfrm>
          <a:prstGeom prst="rect">
            <a:avLst/>
          </a:prstGeom>
          <a:noFill/>
        </p:spPr>
        <p:txBody>
          <a:bodyPr wrap="square" rtlCol="0">
            <a:spAutoFit/>
          </a:bodyPr>
          <a:lstStyle/>
          <a:p>
            <a:r>
              <a:rPr lang="fr-FR" altLang="fr-FR" sz="1600" b="1" dirty="0">
                <a:solidFill>
                  <a:srgbClr val="0033CC"/>
                </a:solidFill>
              </a:rPr>
              <a:t>Si </a:t>
            </a:r>
            <a:r>
              <a:rPr lang="fr-FR" altLang="fr-FR" sz="1800" b="1" dirty="0">
                <a:solidFill>
                  <a:srgbClr val="FF0000"/>
                </a:solidFill>
              </a:rPr>
              <a:t>n</a:t>
            </a:r>
            <a:r>
              <a:rPr lang="fr-FR" altLang="fr-FR" sz="1600" b="1" dirty="0">
                <a:solidFill>
                  <a:srgbClr val="0033CC"/>
                </a:solidFill>
              </a:rPr>
              <a:t> augmente, la courbe devient plus sélective !</a:t>
            </a:r>
          </a:p>
          <a:p>
            <a:endParaRPr lang="fr-FR" dirty="0"/>
          </a:p>
        </p:txBody>
      </p:sp>
      <p:sp>
        <p:nvSpPr>
          <p:cNvPr id="108" name="Espace réservé du numéro de diapositive 1">
            <a:extLst>
              <a:ext uri="{FF2B5EF4-FFF2-40B4-BE49-F238E27FC236}">
                <a16:creationId xmlns:a16="http://schemas.microsoft.com/office/drawing/2014/main" id="{ED382E0A-A1B2-4F3C-B77D-C54C1501CFC8}"/>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11</a:t>
            </a:fld>
            <a:endParaRPr lang="fr-FR" dirty="0"/>
          </a:p>
        </p:txBody>
      </p:sp>
    </p:spTree>
    <p:extLst>
      <p:ext uri="{BB962C8B-B14F-4D97-AF65-F5344CB8AC3E}">
        <p14:creationId xmlns:p14="http://schemas.microsoft.com/office/powerpoint/2010/main" val="62499833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9" name="Line 3">
            <a:extLst>
              <a:ext uri="{FF2B5EF4-FFF2-40B4-BE49-F238E27FC236}">
                <a16:creationId xmlns:a16="http://schemas.microsoft.com/office/drawing/2014/main" id="{2149CAD9-49EB-4814-A8FF-D3EB14FC6B99}"/>
              </a:ext>
            </a:extLst>
          </p:cNvPr>
          <p:cNvSpPr>
            <a:spLocks noChangeShapeType="1"/>
          </p:cNvSpPr>
          <p:nvPr/>
        </p:nvSpPr>
        <p:spPr bwMode="auto">
          <a:xfrm flipV="1">
            <a:off x="1004998" y="1892126"/>
            <a:ext cx="0" cy="4343400"/>
          </a:xfrm>
          <a:prstGeom prst="line">
            <a:avLst/>
          </a:prstGeom>
          <a:noFill/>
          <a:ln w="28575">
            <a:solidFill>
              <a:schemeClr val="bg1">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650" name="Text Box 29">
            <a:extLst>
              <a:ext uri="{FF2B5EF4-FFF2-40B4-BE49-F238E27FC236}">
                <a16:creationId xmlns:a16="http://schemas.microsoft.com/office/drawing/2014/main" id="{44ED7BCB-357F-4981-ABE7-428A9B0D881C}"/>
              </a:ext>
            </a:extLst>
          </p:cNvPr>
          <p:cNvSpPr txBox="1">
            <a:spLocks noChangeArrowheads="1"/>
          </p:cNvSpPr>
          <p:nvPr/>
        </p:nvSpPr>
        <p:spPr bwMode="auto">
          <a:xfrm>
            <a:off x="399318" y="2241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100</a:t>
            </a:r>
          </a:p>
        </p:txBody>
      </p:sp>
      <p:sp>
        <p:nvSpPr>
          <p:cNvPr id="26651" name="Text Box 30">
            <a:extLst>
              <a:ext uri="{FF2B5EF4-FFF2-40B4-BE49-F238E27FC236}">
                <a16:creationId xmlns:a16="http://schemas.microsoft.com/office/drawing/2014/main" id="{91F44ED6-EF28-41B5-A5EA-1D551E725989}"/>
              </a:ext>
            </a:extLst>
          </p:cNvPr>
          <p:cNvSpPr txBox="1">
            <a:spLocks noChangeArrowheads="1"/>
          </p:cNvSpPr>
          <p:nvPr/>
        </p:nvSpPr>
        <p:spPr bwMode="auto">
          <a:xfrm>
            <a:off x="2757598" y="6508576"/>
            <a:ext cx="38862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p = proportion d’individus non conformes</a:t>
            </a:r>
          </a:p>
        </p:txBody>
      </p:sp>
      <p:sp>
        <p:nvSpPr>
          <p:cNvPr id="26652" name="Text Box 31">
            <a:extLst>
              <a:ext uri="{FF2B5EF4-FFF2-40B4-BE49-F238E27FC236}">
                <a16:creationId xmlns:a16="http://schemas.microsoft.com/office/drawing/2014/main" id="{03289D20-DE04-4212-AC5B-46D9F20ED746}"/>
              </a:ext>
            </a:extLst>
          </p:cNvPr>
          <p:cNvSpPr txBox="1">
            <a:spLocks noChangeArrowheads="1"/>
          </p:cNvSpPr>
          <p:nvPr/>
        </p:nvSpPr>
        <p:spPr bwMode="auto">
          <a:xfrm>
            <a:off x="7478626" y="6256929"/>
            <a:ext cx="1066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accent3">
                    <a:lumMod val="10000"/>
                  </a:schemeClr>
                </a:solidFill>
              </a:rPr>
              <a:t>p  en  %</a:t>
            </a:r>
          </a:p>
        </p:txBody>
      </p:sp>
      <p:sp>
        <p:nvSpPr>
          <p:cNvPr id="26653" name="Text Box 32">
            <a:extLst>
              <a:ext uri="{FF2B5EF4-FFF2-40B4-BE49-F238E27FC236}">
                <a16:creationId xmlns:a16="http://schemas.microsoft.com/office/drawing/2014/main" id="{7BBC1553-B07B-44B6-8122-9FF75CC8EBFC}"/>
              </a:ext>
            </a:extLst>
          </p:cNvPr>
          <p:cNvSpPr txBox="1">
            <a:spLocks noChangeArrowheads="1"/>
          </p:cNvSpPr>
          <p:nvPr/>
        </p:nvSpPr>
        <p:spPr bwMode="auto">
          <a:xfrm>
            <a:off x="471598" y="1631776"/>
            <a:ext cx="10668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accent3">
                    <a:lumMod val="10000"/>
                  </a:schemeClr>
                </a:solidFill>
              </a:rPr>
              <a:t>Pa  en  %</a:t>
            </a:r>
          </a:p>
        </p:txBody>
      </p:sp>
      <p:sp>
        <p:nvSpPr>
          <p:cNvPr id="26654" name="Text Box 33">
            <a:extLst>
              <a:ext uri="{FF2B5EF4-FFF2-40B4-BE49-F238E27FC236}">
                <a16:creationId xmlns:a16="http://schemas.microsoft.com/office/drawing/2014/main" id="{A5FE6546-8E3F-4453-B8DA-3619452C7FF9}"/>
              </a:ext>
            </a:extLst>
          </p:cNvPr>
          <p:cNvSpPr txBox="1">
            <a:spLocks noChangeArrowheads="1"/>
          </p:cNvSpPr>
          <p:nvPr/>
        </p:nvSpPr>
        <p:spPr bwMode="auto">
          <a:xfrm rot="16200000">
            <a:off x="-1165126" y="3611487"/>
            <a:ext cx="3231357" cy="3077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sz="1400" b="1" dirty="0">
                <a:solidFill>
                  <a:schemeClr val="accent3">
                    <a:lumMod val="10000"/>
                  </a:schemeClr>
                </a:solidFill>
              </a:rPr>
              <a:t>Pa  =  probabilité d’acceptation</a:t>
            </a:r>
          </a:p>
        </p:txBody>
      </p:sp>
      <p:sp>
        <p:nvSpPr>
          <p:cNvPr id="26699" name="Line 126">
            <a:extLst>
              <a:ext uri="{FF2B5EF4-FFF2-40B4-BE49-F238E27FC236}">
                <a16:creationId xmlns:a16="http://schemas.microsoft.com/office/drawing/2014/main" id="{1A40A598-2794-41DF-BCEE-CE8DE3AC0B98}"/>
              </a:ext>
            </a:extLst>
          </p:cNvPr>
          <p:cNvSpPr>
            <a:spLocks noChangeShapeType="1"/>
          </p:cNvSpPr>
          <p:nvPr/>
        </p:nvSpPr>
        <p:spPr bwMode="auto">
          <a:xfrm rot="16200000">
            <a:off x="990710" y="5740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0" name="Line 127">
            <a:extLst>
              <a:ext uri="{FF2B5EF4-FFF2-40B4-BE49-F238E27FC236}">
                <a16:creationId xmlns:a16="http://schemas.microsoft.com/office/drawing/2014/main" id="{E408B9B3-030B-406B-9DAE-61E2DB09C44E}"/>
              </a:ext>
            </a:extLst>
          </p:cNvPr>
          <p:cNvSpPr>
            <a:spLocks noChangeShapeType="1"/>
          </p:cNvSpPr>
          <p:nvPr/>
        </p:nvSpPr>
        <p:spPr bwMode="auto">
          <a:xfrm rot="16200000">
            <a:off x="990710" y="5359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1" name="Line 128">
            <a:extLst>
              <a:ext uri="{FF2B5EF4-FFF2-40B4-BE49-F238E27FC236}">
                <a16:creationId xmlns:a16="http://schemas.microsoft.com/office/drawing/2014/main" id="{1A3904B4-2E23-4714-8E85-2927B65582AA}"/>
              </a:ext>
            </a:extLst>
          </p:cNvPr>
          <p:cNvSpPr>
            <a:spLocks noChangeShapeType="1"/>
          </p:cNvSpPr>
          <p:nvPr/>
        </p:nvSpPr>
        <p:spPr bwMode="auto">
          <a:xfrm rot="16200000">
            <a:off x="990710" y="4978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2" name="Line 129">
            <a:extLst>
              <a:ext uri="{FF2B5EF4-FFF2-40B4-BE49-F238E27FC236}">
                <a16:creationId xmlns:a16="http://schemas.microsoft.com/office/drawing/2014/main" id="{271B4385-CF55-4D80-B502-4E524FC77EB2}"/>
              </a:ext>
            </a:extLst>
          </p:cNvPr>
          <p:cNvSpPr>
            <a:spLocks noChangeShapeType="1"/>
          </p:cNvSpPr>
          <p:nvPr/>
        </p:nvSpPr>
        <p:spPr bwMode="auto">
          <a:xfrm rot="16200000">
            <a:off x="990710" y="4597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3" name="Line 130">
            <a:extLst>
              <a:ext uri="{FF2B5EF4-FFF2-40B4-BE49-F238E27FC236}">
                <a16:creationId xmlns:a16="http://schemas.microsoft.com/office/drawing/2014/main" id="{FD537EB7-F18E-4CB5-B41A-6D0FADE5A39F}"/>
              </a:ext>
            </a:extLst>
          </p:cNvPr>
          <p:cNvSpPr>
            <a:spLocks noChangeShapeType="1"/>
          </p:cNvSpPr>
          <p:nvPr/>
        </p:nvSpPr>
        <p:spPr bwMode="auto">
          <a:xfrm rot="16200000">
            <a:off x="990710" y="4216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4" name="Line 131">
            <a:extLst>
              <a:ext uri="{FF2B5EF4-FFF2-40B4-BE49-F238E27FC236}">
                <a16:creationId xmlns:a16="http://schemas.microsoft.com/office/drawing/2014/main" id="{27F823AC-5AE4-46A9-B5B4-19DA903644E4}"/>
              </a:ext>
            </a:extLst>
          </p:cNvPr>
          <p:cNvSpPr>
            <a:spLocks noChangeShapeType="1"/>
          </p:cNvSpPr>
          <p:nvPr/>
        </p:nvSpPr>
        <p:spPr bwMode="auto">
          <a:xfrm rot="16200000">
            <a:off x="990710" y="3835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5" name="Line 132">
            <a:extLst>
              <a:ext uri="{FF2B5EF4-FFF2-40B4-BE49-F238E27FC236}">
                <a16:creationId xmlns:a16="http://schemas.microsoft.com/office/drawing/2014/main" id="{34C07DD6-BBF4-49DF-8073-3196A3183E85}"/>
              </a:ext>
            </a:extLst>
          </p:cNvPr>
          <p:cNvSpPr>
            <a:spLocks noChangeShapeType="1"/>
          </p:cNvSpPr>
          <p:nvPr/>
        </p:nvSpPr>
        <p:spPr bwMode="auto">
          <a:xfrm rot="16200000">
            <a:off x="990710" y="3454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6" name="Line 133">
            <a:extLst>
              <a:ext uri="{FF2B5EF4-FFF2-40B4-BE49-F238E27FC236}">
                <a16:creationId xmlns:a16="http://schemas.microsoft.com/office/drawing/2014/main" id="{055D630E-DDAD-4F17-B8A7-6C03B2627A5C}"/>
              </a:ext>
            </a:extLst>
          </p:cNvPr>
          <p:cNvSpPr>
            <a:spLocks noChangeShapeType="1"/>
          </p:cNvSpPr>
          <p:nvPr/>
        </p:nvSpPr>
        <p:spPr bwMode="auto">
          <a:xfrm rot="16200000">
            <a:off x="990710" y="3073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7" name="Line 134">
            <a:extLst>
              <a:ext uri="{FF2B5EF4-FFF2-40B4-BE49-F238E27FC236}">
                <a16:creationId xmlns:a16="http://schemas.microsoft.com/office/drawing/2014/main" id="{D6058C28-CCD6-4E27-9A21-0E6AE22E8210}"/>
              </a:ext>
            </a:extLst>
          </p:cNvPr>
          <p:cNvSpPr>
            <a:spLocks noChangeShapeType="1"/>
          </p:cNvSpPr>
          <p:nvPr/>
        </p:nvSpPr>
        <p:spPr bwMode="auto">
          <a:xfrm rot="16200000">
            <a:off x="990710" y="2692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8" name="Line 135">
            <a:extLst>
              <a:ext uri="{FF2B5EF4-FFF2-40B4-BE49-F238E27FC236}">
                <a16:creationId xmlns:a16="http://schemas.microsoft.com/office/drawing/2014/main" id="{AA1572AA-7FBE-4CF1-AD58-B9AC6D009C95}"/>
              </a:ext>
            </a:extLst>
          </p:cNvPr>
          <p:cNvSpPr>
            <a:spLocks noChangeShapeType="1"/>
          </p:cNvSpPr>
          <p:nvPr/>
        </p:nvSpPr>
        <p:spPr bwMode="auto">
          <a:xfrm rot="16200000">
            <a:off x="990710" y="2311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1" name="Line 138">
            <a:extLst>
              <a:ext uri="{FF2B5EF4-FFF2-40B4-BE49-F238E27FC236}">
                <a16:creationId xmlns:a16="http://schemas.microsoft.com/office/drawing/2014/main" id="{B14B09B5-D57D-46E7-8E25-682E8AE67E5D}"/>
              </a:ext>
            </a:extLst>
          </p:cNvPr>
          <p:cNvSpPr>
            <a:spLocks noChangeShapeType="1"/>
          </p:cNvSpPr>
          <p:nvPr/>
        </p:nvSpPr>
        <p:spPr bwMode="auto">
          <a:xfrm rot="16200000">
            <a:off x="1028810" y="5854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2" name="Line 139">
            <a:extLst>
              <a:ext uri="{FF2B5EF4-FFF2-40B4-BE49-F238E27FC236}">
                <a16:creationId xmlns:a16="http://schemas.microsoft.com/office/drawing/2014/main" id="{A349FF0F-B5DD-4DD1-810D-DFF82D3BD314}"/>
              </a:ext>
            </a:extLst>
          </p:cNvPr>
          <p:cNvSpPr>
            <a:spLocks noChangeShapeType="1"/>
          </p:cNvSpPr>
          <p:nvPr/>
        </p:nvSpPr>
        <p:spPr bwMode="auto">
          <a:xfrm rot="16200000">
            <a:off x="1028810" y="5778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3" name="Line 140">
            <a:extLst>
              <a:ext uri="{FF2B5EF4-FFF2-40B4-BE49-F238E27FC236}">
                <a16:creationId xmlns:a16="http://schemas.microsoft.com/office/drawing/2014/main" id="{4B90326F-B4F4-4C8C-8FC0-91C65E12CAEC}"/>
              </a:ext>
            </a:extLst>
          </p:cNvPr>
          <p:cNvSpPr>
            <a:spLocks noChangeShapeType="1"/>
          </p:cNvSpPr>
          <p:nvPr/>
        </p:nvSpPr>
        <p:spPr bwMode="auto">
          <a:xfrm rot="16200000">
            <a:off x="1028810" y="5702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4" name="Line 141">
            <a:extLst>
              <a:ext uri="{FF2B5EF4-FFF2-40B4-BE49-F238E27FC236}">
                <a16:creationId xmlns:a16="http://schemas.microsoft.com/office/drawing/2014/main" id="{CF16D4D5-CB4D-4D4C-96CB-E7F3DDA7133C}"/>
              </a:ext>
            </a:extLst>
          </p:cNvPr>
          <p:cNvSpPr>
            <a:spLocks noChangeShapeType="1"/>
          </p:cNvSpPr>
          <p:nvPr/>
        </p:nvSpPr>
        <p:spPr bwMode="auto">
          <a:xfrm rot="16200000">
            <a:off x="1028810" y="5625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5" name="Line 142">
            <a:extLst>
              <a:ext uri="{FF2B5EF4-FFF2-40B4-BE49-F238E27FC236}">
                <a16:creationId xmlns:a16="http://schemas.microsoft.com/office/drawing/2014/main" id="{D2D4B1EE-AED5-4F3E-981B-1D726A4DCF7B}"/>
              </a:ext>
            </a:extLst>
          </p:cNvPr>
          <p:cNvSpPr>
            <a:spLocks noChangeShapeType="1"/>
          </p:cNvSpPr>
          <p:nvPr/>
        </p:nvSpPr>
        <p:spPr bwMode="auto">
          <a:xfrm rot="16200000">
            <a:off x="1028810" y="5549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6" name="Line 143">
            <a:extLst>
              <a:ext uri="{FF2B5EF4-FFF2-40B4-BE49-F238E27FC236}">
                <a16:creationId xmlns:a16="http://schemas.microsoft.com/office/drawing/2014/main" id="{887CF9D7-C254-4546-BB3F-1358B3996AA3}"/>
              </a:ext>
            </a:extLst>
          </p:cNvPr>
          <p:cNvSpPr>
            <a:spLocks noChangeShapeType="1"/>
          </p:cNvSpPr>
          <p:nvPr/>
        </p:nvSpPr>
        <p:spPr bwMode="auto">
          <a:xfrm rot="16200000">
            <a:off x="1028810" y="5473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7" name="Line 144">
            <a:extLst>
              <a:ext uri="{FF2B5EF4-FFF2-40B4-BE49-F238E27FC236}">
                <a16:creationId xmlns:a16="http://schemas.microsoft.com/office/drawing/2014/main" id="{A4FF57B9-839C-4D72-8740-2203971B63A9}"/>
              </a:ext>
            </a:extLst>
          </p:cNvPr>
          <p:cNvSpPr>
            <a:spLocks noChangeShapeType="1"/>
          </p:cNvSpPr>
          <p:nvPr/>
        </p:nvSpPr>
        <p:spPr bwMode="auto">
          <a:xfrm rot="16200000">
            <a:off x="1028810" y="5397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8" name="Line 145">
            <a:extLst>
              <a:ext uri="{FF2B5EF4-FFF2-40B4-BE49-F238E27FC236}">
                <a16:creationId xmlns:a16="http://schemas.microsoft.com/office/drawing/2014/main" id="{DB6D54DD-4448-44A0-AC5E-AC6FCE42E89B}"/>
              </a:ext>
            </a:extLst>
          </p:cNvPr>
          <p:cNvSpPr>
            <a:spLocks noChangeShapeType="1"/>
          </p:cNvSpPr>
          <p:nvPr/>
        </p:nvSpPr>
        <p:spPr bwMode="auto">
          <a:xfrm rot="16200000">
            <a:off x="1028810" y="5321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9" name="Line 146">
            <a:extLst>
              <a:ext uri="{FF2B5EF4-FFF2-40B4-BE49-F238E27FC236}">
                <a16:creationId xmlns:a16="http://schemas.microsoft.com/office/drawing/2014/main" id="{2E2CE3CE-310F-4B15-B471-082A15859494}"/>
              </a:ext>
            </a:extLst>
          </p:cNvPr>
          <p:cNvSpPr>
            <a:spLocks noChangeShapeType="1"/>
          </p:cNvSpPr>
          <p:nvPr/>
        </p:nvSpPr>
        <p:spPr bwMode="auto">
          <a:xfrm rot="16200000">
            <a:off x="1028810" y="5244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0" name="Line 147">
            <a:extLst>
              <a:ext uri="{FF2B5EF4-FFF2-40B4-BE49-F238E27FC236}">
                <a16:creationId xmlns:a16="http://schemas.microsoft.com/office/drawing/2014/main" id="{6DB11631-E698-4341-BB36-B0768DF72930}"/>
              </a:ext>
            </a:extLst>
          </p:cNvPr>
          <p:cNvSpPr>
            <a:spLocks noChangeShapeType="1"/>
          </p:cNvSpPr>
          <p:nvPr/>
        </p:nvSpPr>
        <p:spPr bwMode="auto">
          <a:xfrm rot="16200000">
            <a:off x="1028810" y="5168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1" name="Line 148">
            <a:extLst>
              <a:ext uri="{FF2B5EF4-FFF2-40B4-BE49-F238E27FC236}">
                <a16:creationId xmlns:a16="http://schemas.microsoft.com/office/drawing/2014/main" id="{B7D18B5B-AAC4-4572-A435-0D1BB3BCC35D}"/>
              </a:ext>
            </a:extLst>
          </p:cNvPr>
          <p:cNvSpPr>
            <a:spLocks noChangeShapeType="1"/>
          </p:cNvSpPr>
          <p:nvPr/>
        </p:nvSpPr>
        <p:spPr bwMode="auto">
          <a:xfrm rot="16200000">
            <a:off x="1028810" y="5092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2" name="Line 149">
            <a:extLst>
              <a:ext uri="{FF2B5EF4-FFF2-40B4-BE49-F238E27FC236}">
                <a16:creationId xmlns:a16="http://schemas.microsoft.com/office/drawing/2014/main" id="{82152CE0-5D89-42F7-BC70-3E31B1B872BB}"/>
              </a:ext>
            </a:extLst>
          </p:cNvPr>
          <p:cNvSpPr>
            <a:spLocks noChangeShapeType="1"/>
          </p:cNvSpPr>
          <p:nvPr/>
        </p:nvSpPr>
        <p:spPr bwMode="auto">
          <a:xfrm rot="16200000">
            <a:off x="1028810" y="5016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3" name="Line 150">
            <a:extLst>
              <a:ext uri="{FF2B5EF4-FFF2-40B4-BE49-F238E27FC236}">
                <a16:creationId xmlns:a16="http://schemas.microsoft.com/office/drawing/2014/main" id="{841AD26F-9DC9-4E8E-BA4F-D54A416EEB20}"/>
              </a:ext>
            </a:extLst>
          </p:cNvPr>
          <p:cNvSpPr>
            <a:spLocks noChangeShapeType="1"/>
          </p:cNvSpPr>
          <p:nvPr/>
        </p:nvSpPr>
        <p:spPr bwMode="auto">
          <a:xfrm rot="16200000">
            <a:off x="1028810" y="4940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4" name="Line 151">
            <a:extLst>
              <a:ext uri="{FF2B5EF4-FFF2-40B4-BE49-F238E27FC236}">
                <a16:creationId xmlns:a16="http://schemas.microsoft.com/office/drawing/2014/main" id="{0D19EC58-B4D8-4F5A-A0B1-A35F30DB4420}"/>
              </a:ext>
            </a:extLst>
          </p:cNvPr>
          <p:cNvSpPr>
            <a:spLocks noChangeShapeType="1"/>
          </p:cNvSpPr>
          <p:nvPr/>
        </p:nvSpPr>
        <p:spPr bwMode="auto">
          <a:xfrm rot="16200000">
            <a:off x="1028810" y="4863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5" name="Line 152">
            <a:extLst>
              <a:ext uri="{FF2B5EF4-FFF2-40B4-BE49-F238E27FC236}">
                <a16:creationId xmlns:a16="http://schemas.microsoft.com/office/drawing/2014/main" id="{10BA73B0-465E-4A90-902D-A4C6850DB7D9}"/>
              </a:ext>
            </a:extLst>
          </p:cNvPr>
          <p:cNvSpPr>
            <a:spLocks noChangeShapeType="1"/>
          </p:cNvSpPr>
          <p:nvPr/>
        </p:nvSpPr>
        <p:spPr bwMode="auto">
          <a:xfrm rot="16200000">
            <a:off x="1028810" y="4787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6" name="Line 153">
            <a:extLst>
              <a:ext uri="{FF2B5EF4-FFF2-40B4-BE49-F238E27FC236}">
                <a16:creationId xmlns:a16="http://schemas.microsoft.com/office/drawing/2014/main" id="{EF7506B1-0AD6-464F-9AD4-AC3B6BF68C72}"/>
              </a:ext>
            </a:extLst>
          </p:cNvPr>
          <p:cNvSpPr>
            <a:spLocks noChangeShapeType="1"/>
          </p:cNvSpPr>
          <p:nvPr/>
        </p:nvSpPr>
        <p:spPr bwMode="auto">
          <a:xfrm rot="16200000">
            <a:off x="1028810" y="4711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7" name="Line 154">
            <a:extLst>
              <a:ext uri="{FF2B5EF4-FFF2-40B4-BE49-F238E27FC236}">
                <a16:creationId xmlns:a16="http://schemas.microsoft.com/office/drawing/2014/main" id="{355E7790-82AE-422A-BCC8-E46F696EA848}"/>
              </a:ext>
            </a:extLst>
          </p:cNvPr>
          <p:cNvSpPr>
            <a:spLocks noChangeShapeType="1"/>
          </p:cNvSpPr>
          <p:nvPr/>
        </p:nvSpPr>
        <p:spPr bwMode="auto">
          <a:xfrm rot="16200000">
            <a:off x="1028810" y="4635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8" name="Line 155">
            <a:extLst>
              <a:ext uri="{FF2B5EF4-FFF2-40B4-BE49-F238E27FC236}">
                <a16:creationId xmlns:a16="http://schemas.microsoft.com/office/drawing/2014/main" id="{F42EB9D0-34BB-46C3-8D46-336DCC295D5D}"/>
              </a:ext>
            </a:extLst>
          </p:cNvPr>
          <p:cNvSpPr>
            <a:spLocks noChangeShapeType="1"/>
          </p:cNvSpPr>
          <p:nvPr/>
        </p:nvSpPr>
        <p:spPr bwMode="auto">
          <a:xfrm rot="16200000">
            <a:off x="1028810" y="4559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9" name="Line 156">
            <a:extLst>
              <a:ext uri="{FF2B5EF4-FFF2-40B4-BE49-F238E27FC236}">
                <a16:creationId xmlns:a16="http://schemas.microsoft.com/office/drawing/2014/main" id="{58515E53-C7CE-4AFC-AC19-0D966BA8910B}"/>
              </a:ext>
            </a:extLst>
          </p:cNvPr>
          <p:cNvSpPr>
            <a:spLocks noChangeShapeType="1"/>
          </p:cNvSpPr>
          <p:nvPr/>
        </p:nvSpPr>
        <p:spPr bwMode="auto">
          <a:xfrm rot="16200000">
            <a:off x="1028810" y="4482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0" name="Line 157">
            <a:extLst>
              <a:ext uri="{FF2B5EF4-FFF2-40B4-BE49-F238E27FC236}">
                <a16:creationId xmlns:a16="http://schemas.microsoft.com/office/drawing/2014/main" id="{73C11FBB-AF0D-4D46-AA92-593055D6F438}"/>
              </a:ext>
            </a:extLst>
          </p:cNvPr>
          <p:cNvSpPr>
            <a:spLocks noChangeShapeType="1"/>
          </p:cNvSpPr>
          <p:nvPr/>
        </p:nvSpPr>
        <p:spPr bwMode="auto">
          <a:xfrm rot="16200000">
            <a:off x="1028810" y="4406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1" name="Line 158">
            <a:extLst>
              <a:ext uri="{FF2B5EF4-FFF2-40B4-BE49-F238E27FC236}">
                <a16:creationId xmlns:a16="http://schemas.microsoft.com/office/drawing/2014/main" id="{B5DA0388-98CE-4D8E-81C9-3073FC390D06}"/>
              </a:ext>
            </a:extLst>
          </p:cNvPr>
          <p:cNvSpPr>
            <a:spLocks noChangeShapeType="1"/>
          </p:cNvSpPr>
          <p:nvPr/>
        </p:nvSpPr>
        <p:spPr bwMode="auto">
          <a:xfrm rot="16200000">
            <a:off x="1028810" y="4330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2" name="Line 159">
            <a:extLst>
              <a:ext uri="{FF2B5EF4-FFF2-40B4-BE49-F238E27FC236}">
                <a16:creationId xmlns:a16="http://schemas.microsoft.com/office/drawing/2014/main" id="{ED742DF8-5866-404B-90E8-AF67E48B3E65}"/>
              </a:ext>
            </a:extLst>
          </p:cNvPr>
          <p:cNvSpPr>
            <a:spLocks noChangeShapeType="1"/>
          </p:cNvSpPr>
          <p:nvPr/>
        </p:nvSpPr>
        <p:spPr bwMode="auto">
          <a:xfrm rot="16200000">
            <a:off x="1028810" y="4254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3" name="Line 160">
            <a:extLst>
              <a:ext uri="{FF2B5EF4-FFF2-40B4-BE49-F238E27FC236}">
                <a16:creationId xmlns:a16="http://schemas.microsoft.com/office/drawing/2014/main" id="{DABC58EB-F79A-402D-953C-1AF9243C16C0}"/>
              </a:ext>
            </a:extLst>
          </p:cNvPr>
          <p:cNvSpPr>
            <a:spLocks noChangeShapeType="1"/>
          </p:cNvSpPr>
          <p:nvPr/>
        </p:nvSpPr>
        <p:spPr bwMode="auto">
          <a:xfrm rot="16200000">
            <a:off x="1028810" y="4178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4" name="Line 161">
            <a:extLst>
              <a:ext uri="{FF2B5EF4-FFF2-40B4-BE49-F238E27FC236}">
                <a16:creationId xmlns:a16="http://schemas.microsoft.com/office/drawing/2014/main" id="{999BF6EF-37A7-4964-AA99-40B11D25AE3F}"/>
              </a:ext>
            </a:extLst>
          </p:cNvPr>
          <p:cNvSpPr>
            <a:spLocks noChangeShapeType="1"/>
          </p:cNvSpPr>
          <p:nvPr/>
        </p:nvSpPr>
        <p:spPr bwMode="auto">
          <a:xfrm rot="16200000">
            <a:off x="1028810" y="4101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5" name="Line 162">
            <a:extLst>
              <a:ext uri="{FF2B5EF4-FFF2-40B4-BE49-F238E27FC236}">
                <a16:creationId xmlns:a16="http://schemas.microsoft.com/office/drawing/2014/main" id="{783D582D-DB50-45C2-AD27-9F05837FC847}"/>
              </a:ext>
            </a:extLst>
          </p:cNvPr>
          <p:cNvSpPr>
            <a:spLocks noChangeShapeType="1"/>
          </p:cNvSpPr>
          <p:nvPr/>
        </p:nvSpPr>
        <p:spPr bwMode="auto">
          <a:xfrm rot="16200000">
            <a:off x="1028810" y="4025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6" name="Line 163">
            <a:extLst>
              <a:ext uri="{FF2B5EF4-FFF2-40B4-BE49-F238E27FC236}">
                <a16:creationId xmlns:a16="http://schemas.microsoft.com/office/drawing/2014/main" id="{A1C1DBF9-5489-4457-8304-75E9FDBD06C6}"/>
              </a:ext>
            </a:extLst>
          </p:cNvPr>
          <p:cNvSpPr>
            <a:spLocks noChangeShapeType="1"/>
          </p:cNvSpPr>
          <p:nvPr/>
        </p:nvSpPr>
        <p:spPr bwMode="auto">
          <a:xfrm rot="16200000">
            <a:off x="1028810" y="3949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7" name="Line 164">
            <a:extLst>
              <a:ext uri="{FF2B5EF4-FFF2-40B4-BE49-F238E27FC236}">
                <a16:creationId xmlns:a16="http://schemas.microsoft.com/office/drawing/2014/main" id="{D356CC55-1B61-430E-9407-FDA243DD39FA}"/>
              </a:ext>
            </a:extLst>
          </p:cNvPr>
          <p:cNvSpPr>
            <a:spLocks noChangeShapeType="1"/>
          </p:cNvSpPr>
          <p:nvPr/>
        </p:nvSpPr>
        <p:spPr bwMode="auto">
          <a:xfrm rot="16200000">
            <a:off x="1028810" y="3873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8" name="Line 165">
            <a:extLst>
              <a:ext uri="{FF2B5EF4-FFF2-40B4-BE49-F238E27FC236}">
                <a16:creationId xmlns:a16="http://schemas.microsoft.com/office/drawing/2014/main" id="{3D132269-72F5-4BC5-B046-B6B813D87A6C}"/>
              </a:ext>
            </a:extLst>
          </p:cNvPr>
          <p:cNvSpPr>
            <a:spLocks noChangeShapeType="1"/>
          </p:cNvSpPr>
          <p:nvPr/>
        </p:nvSpPr>
        <p:spPr bwMode="auto">
          <a:xfrm rot="16200000">
            <a:off x="1028810" y="3797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9" name="Line 166">
            <a:extLst>
              <a:ext uri="{FF2B5EF4-FFF2-40B4-BE49-F238E27FC236}">
                <a16:creationId xmlns:a16="http://schemas.microsoft.com/office/drawing/2014/main" id="{80650E89-71F7-48F5-8CAF-9C462024E7C2}"/>
              </a:ext>
            </a:extLst>
          </p:cNvPr>
          <p:cNvSpPr>
            <a:spLocks noChangeShapeType="1"/>
          </p:cNvSpPr>
          <p:nvPr/>
        </p:nvSpPr>
        <p:spPr bwMode="auto">
          <a:xfrm rot="16200000">
            <a:off x="1028810" y="3720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0" name="Line 167">
            <a:extLst>
              <a:ext uri="{FF2B5EF4-FFF2-40B4-BE49-F238E27FC236}">
                <a16:creationId xmlns:a16="http://schemas.microsoft.com/office/drawing/2014/main" id="{C3692EC5-F328-4EFE-939E-BA17BD04FE76}"/>
              </a:ext>
            </a:extLst>
          </p:cNvPr>
          <p:cNvSpPr>
            <a:spLocks noChangeShapeType="1"/>
          </p:cNvSpPr>
          <p:nvPr/>
        </p:nvSpPr>
        <p:spPr bwMode="auto">
          <a:xfrm rot="16200000">
            <a:off x="1028810" y="3644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1" name="Line 168">
            <a:extLst>
              <a:ext uri="{FF2B5EF4-FFF2-40B4-BE49-F238E27FC236}">
                <a16:creationId xmlns:a16="http://schemas.microsoft.com/office/drawing/2014/main" id="{6BB0672C-2EFB-4C30-939C-1AD5C21921DD}"/>
              </a:ext>
            </a:extLst>
          </p:cNvPr>
          <p:cNvSpPr>
            <a:spLocks noChangeShapeType="1"/>
          </p:cNvSpPr>
          <p:nvPr/>
        </p:nvSpPr>
        <p:spPr bwMode="auto">
          <a:xfrm rot="16200000">
            <a:off x="1028810" y="3568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2" name="Line 169">
            <a:extLst>
              <a:ext uri="{FF2B5EF4-FFF2-40B4-BE49-F238E27FC236}">
                <a16:creationId xmlns:a16="http://schemas.microsoft.com/office/drawing/2014/main" id="{3358085C-FB7A-4F52-842E-A42FB9296D31}"/>
              </a:ext>
            </a:extLst>
          </p:cNvPr>
          <p:cNvSpPr>
            <a:spLocks noChangeShapeType="1"/>
          </p:cNvSpPr>
          <p:nvPr/>
        </p:nvSpPr>
        <p:spPr bwMode="auto">
          <a:xfrm rot="16200000">
            <a:off x="1028810" y="3492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3" name="Line 170">
            <a:extLst>
              <a:ext uri="{FF2B5EF4-FFF2-40B4-BE49-F238E27FC236}">
                <a16:creationId xmlns:a16="http://schemas.microsoft.com/office/drawing/2014/main" id="{B4D25DF5-5B8E-405E-BD33-1AC33B0F3CA7}"/>
              </a:ext>
            </a:extLst>
          </p:cNvPr>
          <p:cNvSpPr>
            <a:spLocks noChangeShapeType="1"/>
          </p:cNvSpPr>
          <p:nvPr/>
        </p:nvSpPr>
        <p:spPr bwMode="auto">
          <a:xfrm rot="16200000">
            <a:off x="1028810" y="3416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4" name="Line 171">
            <a:extLst>
              <a:ext uri="{FF2B5EF4-FFF2-40B4-BE49-F238E27FC236}">
                <a16:creationId xmlns:a16="http://schemas.microsoft.com/office/drawing/2014/main" id="{49B47315-77BD-4B9D-BF21-0984149D4661}"/>
              </a:ext>
            </a:extLst>
          </p:cNvPr>
          <p:cNvSpPr>
            <a:spLocks noChangeShapeType="1"/>
          </p:cNvSpPr>
          <p:nvPr/>
        </p:nvSpPr>
        <p:spPr bwMode="auto">
          <a:xfrm rot="16200000">
            <a:off x="1028810" y="3339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5" name="Line 172">
            <a:extLst>
              <a:ext uri="{FF2B5EF4-FFF2-40B4-BE49-F238E27FC236}">
                <a16:creationId xmlns:a16="http://schemas.microsoft.com/office/drawing/2014/main" id="{9573C307-5096-4677-AA3C-15C29C28BDB4}"/>
              </a:ext>
            </a:extLst>
          </p:cNvPr>
          <p:cNvSpPr>
            <a:spLocks noChangeShapeType="1"/>
          </p:cNvSpPr>
          <p:nvPr/>
        </p:nvSpPr>
        <p:spPr bwMode="auto">
          <a:xfrm rot="16200000">
            <a:off x="1028810" y="3263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6" name="Line 173">
            <a:extLst>
              <a:ext uri="{FF2B5EF4-FFF2-40B4-BE49-F238E27FC236}">
                <a16:creationId xmlns:a16="http://schemas.microsoft.com/office/drawing/2014/main" id="{D8CF6AD2-3061-4FF2-9D3F-AA2DB1626280}"/>
              </a:ext>
            </a:extLst>
          </p:cNvPr>
          <p:cNvSpPr>
            <a:spLocks noChangeShapeType="1"/>
          </p:cNvSpPr>
          <p:nvPr/>
        </p:nvSpPr>
        <p:spPr bwMode="auto">
          <a:xfrm rot="16200000">
            <a:off x="1028810" y="3187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7" name="Line 174">
            <a:extLst>
              <a:ext uri="{FF2B5EF4-FFF2-40B4-BE49-F238E27FC236}">
                <a16:creationId xmlns:a16="http://schemas.microsoft.com/office/drawing/2014/main" id="{9415AEF0-C11E-44B5-8C18-147309BF6220}"/>
              </a:ext>
            </a:extLst>
          </p:cNvPr>
          <p:cNvSpPr>
            <a:spLocks noChangeShapeType="1"/>
          </p:cNvSpPr>
          <p:nvPr/>
        </p:nvSpPr>
        <p:spPr bwMode="auto">
          <a:xfrm rot="16200000">
            <a:off x="1028810" y="3111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8" name="Line 175">
            <a:extLst>
              <a:ext uri="{FF2B5EF4-FFF2-40B4-BE49-F238E27FC236}">
                <a16:creationId xmlns:a16="http://schemas.microsoft.com/office/drawing/2014/main" id="{DB5EDAD3-36D8-425C-BB80-66A77F64100B}"/>
              </a:ext>
            </a:extLst>
          </p:cNvPr>
          <p:cNvSpPr>
            <a:spLocks noChangeShapeType="1"/>
          </p:cNvSpPr>
          <p:nvPr/>
        </p:nvSpPr>
        <p:spPr bwMode="auto">
          <a:xfrm rot="16200000">
            <a:off x="1028810" y="3035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9" name="Line 176">
            <a:extLst>
              <a:ext uri="{FF2B5EF4-FFF2-40B4-BE49-F238E27FC236}">
                <a16:creationId xmlns:a16="http://schemas.microsoft.com/office/drawing/2014/main" id="{73BCC22C-9886-4346-BC98-C7CF9D879ECE}"/>
              </a:ext>
            </a:extLst>
          </p:cNvPr>
          <p:cNvSpPr>
            <a:spLocks noChangeShapeType="1"/>
          </p:cNvSpPr>
          <p:nvPr/>
        </p:nvSpPr>
        <p:spPr bwMode="auto">
          <a:xfrm rot="16200000">
            <a:off x="1028810" y="2958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0" name="Line 177">
            <a:extLst>
              <a:ext uri="{FF2B5EF4-FFF2-40B4-BE49-F238E27FC236}">
                <a16:creationId xmlns:a16="http://schemas.microsoft.com/office/drawing/2014/main" id="{6A5DEA57-7B94-4D9E-A747-EAC63446E2C7}"/>
              </a:ext>
            </a:extLst>
          </p:cNvPr>
          <p:cNvSpPr>
            <a:spLocks noChangeShapeType="1"/>
          </p:cNvSpPr>
          <p:nvPr/>
        </p:nvSpPr>
        <p:spPr bwMode="auto">
          <a:xfrm rot="16200000">
            <a:off x="1028810" y="2882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1" name="Line 178">
            <a:extLst>
              <a:ext uri="{FF2B5EF4-FFF2-40B4-BE49-F238E27FC236}">
                <a16:creationId xmlns:a16="http://schemas.microsoft.com/office/drawing/2014/main" id="{10D8894A-D74D-43A2-BE29-B3117BB5A2DA}"/>
              </a:ext>
            </a:extLst>
          </p:cNvPr>
          <p:cNvSpPr>
            <a:spLocks noChangeShapeType="1"/>
          </p:cNvSpPr>
          <p:nvPr/>
        </p:nvSpPr>
        <p:spPr bwMode="auto">
          <a:xfrm rot="16200000">
            <a:off x="1028810" y="2806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2" name="Line 179">
            <a:extLst>
              <a:ext uri="{FF2B5EF4-FFF2-40B4-BE49-F238E27FC236}">
                <a16:creationId xmlns:a16="http://schemas.microsoft.com/office/drawing/2014/main" id="{CB448EB8-F0A1-4532-9A63-FBF357E468F0}"/>
              </a:ext>
            </a:extLst>
          </p:cNvPr>
          <p:cNvSpPr>
            <a:spLocks noChangeShapeType="1"/>
          </p:cNvSpPr>
          <p:nvPr/>
        </p:nvSpPr>
        <p:spPr bwMode="auto">
          <a:xfrm rot="16200000">
            <a:off x="1028810" y="2730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3" name="Line 180">
            <a:extLst>
              <a:ext uri="{FF2B5EF4-FFF2-40B4-BE49-F238E27FC236}">
                <a16:creationId xmlns:a16="http://schemas.microsoft.com/office/drawing/2014/main" id="{329D817A-E58D-4F50-BC46-B8B7B439E167}"/>
              </a:ext>
            </a:extLst>
          </p:cNvPr>
          <p:cNvSpPr>
            <a:spLocks noChangeShapeType="1"/>
          </p:cNvSpPr>
          <p:nvPr/>
        </p:nvSpPr>
        <p:spPr bwMode="auto">
          <a:xfrm rot="16200000">
            <a:off x="1028810" y="2654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4" name="Line 181">
            <a:extLst>
              <a:ext uri="{FF2B5EF4-FFF2-40B4-BE49-F238E27FC236}">
                <a16:creationId xmlns:a16="http://schemas.microsoft.com/office/drawing/2014/main" id="{0B1FDFBC-CA82-47E9-A730-4E99315B772E}"/>
              </a:ext>
            </a:extLst>
          </p:cNvPr>
          <p:cNvSpPr>
            <a:spLocks noChangeShapeType="1"/>
          </p:cNvSpPr>
          <p:nvPr/>
        </p:nvSpPr>
        <p:spPr bwMode="auto">
          <a:xfrm rot="16200000">
            <a:off x="1028810" y="2577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5" name="Line 182">
            <a:extLst>
              <a:ext uri="{FF2B5EF4-FFF2-40B4-BE49-F238E27FC236}">
                <a16:creationId xmlns:a16="http://schemas.microsoft.com/office/drawing/2014/main" id="{FD838C39-35DA-47CA-AE6A-901BE50C4D62}"/>
              </a:ext>
            </a:extLst>
          </p:cNvPr>
          <p:cNvSpPr>
            <a:spLocks noChangeShapeType="1"/>
          </p:cNvSpPr>
          <p:nvPr/>
        </p:nvSpPr>
        <p:spPr bwMode="auto">
          <a:xfrm rot="16200000">
            <a:off x="1028810" y="2501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6" name="Line 183">
            <a:extLst>
              <a:ext uri="{FF2B5EF4-FFF2-40B4-BE49-F238E27FC236}">
                <a16:creationId xmlns:a16="http://schemas.microsoft.com/office/drawing/2014/main" id="{9CF720CD-A4EB-4B91-969F-5D68A190DB27}"/>
              </a:ext>
            </a:extLst>
          </p:cNvPr>
          <p:cNvSpPr>
            <a:spLocks noChangeShapeType="1"/>
          </p:cNvSpPr>
          <p:nvPr/>
        </p:nvSpPr>
        <p:spPr bwMode="auto">
          <a:xfrm rot="16200000">
            <a:off x="1028810" y="2425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7" name="Line 184">
            <a:extLst>
              <a:ext uri="{FF2B5EF4-FFF2-40B4-BE49-F238E27FC236}">
                <a16:creationId xmlns:a16="http://schemas.microsoft.com/office/drawing/2014/main" id="{3F65BDFE-804A-4B26-8424-ECDFF52A56C5}"/>
              </a:ext>
            </a:extLst>
          </p:cNvPr>
          <p:cNvSpPr>
            <a:spLocks noChangeShapeType="1"/>
          </p:cNvSpPr>
          <p:nvPr/>
        </p:nvSpPr>
        <p:spPr bwMode="auto">
          <a:xfrm rot="16200000">
            <a:off x="1028810" y="234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8" name="Text Box 185">
            <a:extLst>
              <a:ext uri="{FF2B5EF4-FFF2-40B4-BE49-F238E27FC236}">
                <a16:creationId xmlns:a16="http://schemas.microsoft.com/office/drawing/2014/main" id="{6B489BDA-5C7A-438F-A605-EC7BC8EE6999}"/>
              </a:ext>
            </a:extLst>
          </p:cNvPr>
          <p:cNvSpPr txBox="1">
            <a:spLocks noChangeArrowheads="1"/>
          </p:cNvSpPr>
          <p:nvPr/>
        </p:nvSpPr>
        <p:spPr bwMode="auto">
          <a:xfrm>
            <a:off x="399318" y="2622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90</a:t>
            </a:r>
          </a:p>
        </p:txBody>
      </p:sp>
      <p:sp>
        <p:nvSpPr>
          <p:cNvPr id="26759" name="Text Box 186">
            <a:extLst>
              <a:ext uri="{FF2B5EF4-FFF2-40B4-BE49-F238E27FC236}">
                <a16:creationId xmlns:a16="http://schemas.microsoft.com/office/drawing/2014/main" id="{8FD1CC49-3E01-443D-A5BD-B30328486D22}"/>
              </a:ext>
            </a:extLst>
          </p:cNvPr>
          <p:cNvSpPr txBox="1">
            <a:spLocks noChangeArrowheads="1"/>
          </p:cNvSpPr>
          <p:nvPr/>
        </p:nvSpPr>
        <p:spPr bwMode="auto">
          <a:xfrm>
            <a:off x="399318" y="3003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80</a:t>
            </a:r>
          </a:p>
        </p:txBody>
      </p:sp>
      <p:sp>
        <p:nvSpPr>
          <p:cNvPr id="26760" name="Text Box 187">
            <a:extLst>
              <a:ext uri="{FF2B5EF4-FFF2-40B4-BE49-F238E27FC236}">
                <a16:creationId xmlns:a16="http://schemas.microsoft.com/office/drawing/2014/main" id="{D3B66BA6-844C-4F57-99F0-0129779E7979}"/>
              </a:ext>
            </a:extLst>
          </p:cNvPr>
          <p:cNvSpPr txBox="1">
            <a:spLocks noChangeArrowheads="1"/>
          </p:cNvSpPr>
          <p:nvPr/>
        </p:nvSpPr>
        <p:spPr bwMode="auto">
          <a:xfrm>
            <a:off x="399318" y="3384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70</a:t>
            </a:r>
          </a:p>
        </p:txBody>
      </p:sp>
      <p:sp>
        <p:nvSpPr>
          <p:cNvPr id="26761" name="Text Box 188">
            <a:extLst>
              <a:ext uri="{FF2B5EF4-FFF2-40B4-BE49-F238E27FC236}">
                <a16:creationId xmlns:a16="http://schemas.microsoft.com/office/drawing/2014/main" id="{3B6BE804-04A1-44A1-BD93-DAB45FFF819D}"/>
              </a:ext>
            </a:extLst>
          </p:cNvPr>
          <p:cNvSpPr txBox="1">
            <a:spLocks noChangeArrowheads="1"/>
          </p:cNvSpPr>
          <p:nvPr/>
        </p:nvSpPr>
        <p:spPr bwMode="auto">
          <a:xfrm>
            <a:off x="399318" y="3765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60</a:t>
            </a:r>
          </a:p>
        </p:txBody>
      </p:sp>
      <p:sp>
        <p:nvSpPr>
          <p:cNvPr id="26762" name="Text Box 189">
            <a:extLst>
              <a:ext uri="{FF2B5EF4-FFF2-40B4-BE49-F238E27FC236}">
                <a16:creationId xmlns:a16="http://schemas.microsoft.com/office/drawing/2014/main" id="{63995051-3DDF-4FA2-825A-EAC9697A99D2}"/>
              </a:ext>
            </a:extLst>
          </p:cNvPr>
          <p:cNvSpPr txBox="1">
            <a:spLocks noChangeArrowheads="1"/>
          </p:cNvSpPr>
          <p:nvPr/>
        </p:nvSpPr>
        <p:spPr bwMode="auto">
          <a:xfrm>
            <a:off x="399318" y="4146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50</a:t>
            </a:r>
          </a:p>
        </p:txBody>
      </p:sp>
      <p:sp>
        <p:nvSpPr>
          <p:cNvPr id="26763" name="Text Box 190">
            <a:extLst>
              <a:ext uri="{FF2B5EF4-FFF2-40B4-BE49-F238E27FC236}">
                <a16:creationId xmlns:a16="http://schemas.microsoft.com/office/drawing/2014/main" id="{134B6593-D360-4BAB-994B-3FF6D4241251}"/>
              </a:ext>
            </a:extLst>
          </p:cNvPr>
          <p:cNvSpPr txBox="1">
            <a:spLocks noChangeArrowheads="1"/>
          </p:cNvSpPr>
          <p:nvPr/>
        </p:nvSpPr>
        <p:spPr bwMode="auto">
          <a:xfrm>
            <a:off x="399318" y="4527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40</a:t>
            </a:r>
          </a:p>
        </p:txBody>
      </p:sp>
      <p:sp>
        <p:nvSpPr>
          <p:cNvPr id="26764" name="Text Box 191">
            <a:extLst>
              <a:ext uri="{FF2B5EF4-FFF2-40B4-BE49-F238E27FC236}">
                <a16:creationId xmlns:a16="http://schemas.microsoft.com/office/drawing/2014/main" id="{5982408F-08E7-4EB0-92B4-3E29C90A8254}"/>
              </a:ext>
            </a:extLst>
          </p:cNvPr>
          <p:cNvSpPr txBox="1">
            <a:spLocks noChangeArrowheads="1"/>
          </p:cNvSpPr>
          <p:nvPr/>
        </p:nvSpPr>
        <p:spPr bwMode="auto">
          <a:xfrm>
            <a:off x="399318" y="4908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30</a:t>
            </a:r>
          </a:p>
        </p:txBody>
      </p:sp>
      <p:sp>
        <p:nvSpPr>
          <p:cNvPr id="26765" name="Text Box 192">
            <a:extLst>
              <a:ext uri="{FF2B5EF4-FFF2-40B4-BE49-F238E27FC236}">
                <a16:creationId xmlns:a16="http://schemas.microsoft.com/office/drawing/2014/main" id="{B14323C5-929E-489D-9CFD-DC5485FE511E}"/>
              </a:ext>
            </a:extLst>
          </p:cNvPr>
          <p:cNvSpPr txBox="1">
            <a:spLocks noChangeArrowheads="1"/>
          </p:cNvSpPr>
          <p:nvPr/>
        </p:nvSpPr>
        <p:spPr bwMode="auto">
          <a:xfrm>
            <a:off x="399318" y="5289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20</a:t>
            </a:r>
          </a:p>
        </p:txBody>
      </p:sp>
      <p:sp>
        <p:nvSpPr>
          <p:cNvPr id="26766" name="Text Box 193">
            <a:extLst>
              <a:ext uri="{FF2B5EF4-FFF2-40B4-BE49-F238E27FC236}">
                <a16:creationId xmlns:a16="http://schemas.microsoft.com/office/drawing/2014/main" id="{751B0939-70FF-4029-AEE1-79345D2A7905}"/>
              </a:ext>
            </a:extLst>
          </p:cNvPr>
          <p:cNvSpPr txBox="1">
            <a:spLocks noChangeArrowheads="1"/>
          </p:cNvSpPr>
          <p:nvPr/>
        </p:nvSpPr>
        <p:spPr bwMode="auto">
          <a:xfrm>
            <a:off x="399318" y="5670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10</a:t>
            </a:r>
          </a:p>
        </p:txBody>
      </p:sp>
      <p:sp>
        <p:nvSpPr>
          <p:cNvPr id="2" name="Titre 1">
            <a:extLst>
              <a:ext uri="{FF2B5EF4-FFF2-40B4-BE49-F238E27FC236}">
                <a16:creationId xmlns:a16="http://schemas.microsoft.com/office/drawing/2014/main" id="{3FC54C9E-0B6D-4653-A1D4-D9C7B69BC5CC}"/>
              </a:ext>
            </a:extLst>
          </p:cNvPr>
          <p:cNvSpPr>
            <a:spLocks noGrp="1"/>
          </p:cNvSpPr>
          <p:nvPr>
            <p:ph type="title"/>
          </p:nvPr>
        </p:nvSpPr>
        <p:spPr>
          <a:xfrm>
            <a:off x="1638300" y="593770"/>
            <a:ext cx="7239000" cy="879475"/>
          </a:xfrm>
        </p:spPr>
        <p:txBody>
          <a:bodyPr/>
          <a:lstStyle/>
          <a:p>
            <a:r>
              <a:rPr lang="fr-FR" altLang="fr-FR" sz="2800" b="1" dirty="0">
                <a:solidFill>
                  <a:srgbClr val="00B050"/>
                </a:solidFill>
              </a:rPr>
              <a:t>Courbe d’efficacité</a:t>
            </a:r>
            <a:br>
              <a:rPr lang="fr-FR" altLang="fr-FR" sz="2800" b="1" dirty="0">
                <a:solidFill>
                  <a:srgbClr val="00B050"/>
                </a:solidFill>
              </a:rPr>
            </a:br>
            <a:r>
              <a:rPr lang="fr-FR" altLang="fr-FR" sz="2400" b="1" dirty="0">
                <a:solidFill>
                  <a:srgbClr val="00B050"/>
                </a:solidFill>
              </a:rPr>
              <a:t>Influence d’une variation de « </a:t>
            </a:r>
            <a:r>
              <a:rPr lang="fr-FR" altLang="fr-FR" sz="2800" b="1" dirty="0">
                <a:solidFill>
                  <a:srgbClr val="FF0000"/>
                </a:solidFill>
              </a:rPr>
              <a:t>A</a:t>
            </a:r>
            <a:r>
              <a:rPr lang="fr-FR" altLang="fr-FR" sz="2400" b="1" dirty="0">
                <a:solidFill>
                  <a:srgbClr val="00B050"/>
                </a:solidFill>
              </a:rPr>
              <a:t> » sur la courbe</a:t>
            </a:r>
            <a:endParaRPr lang="fr-FR" dirty="0"/>
          </a:p>
        </p:txBody>
      </p:sp>
      <p:sp>
        <p:nvSpPr>
          <p:cNvPr id="151" name="Line 5">
            <a:extLst>
              <a:ext uri="{FF2B5EF4-FFF2-40B4-BE49-F238E27FC236}">
                <a16:creationId xmlns:a16="http://schemas.microsoft.com/office/drawing/2014/main" id="{B80F0AAB-6C5D-4466-B11F-61C04EDC1272}"/>
              </a:ext>
            </a:extLst>
          </p:cNvPr>
          <p:cNvSpPr>
            <a:spLocks noChangeShapeType="1"/>
          </p:cNvSpPr>
          <p:nvPr/>
        </p:nvSpPr>
        <p:spPr bwMode="auto">
          <a:xfrm>
            <a:off x="1055774" y="6241504"/>
            <a:ext cx="6324600" cy="0"/>
          </a:xfrm>
          <a:prstGeom prst="line">
            <a:avLst/>
          </a:prstGeom>
          <a:noFill/>
          <a:ln w="28575">
            <a:solidFill>
              <a:schemeClr val="bg1">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52" name="Line 8">
            <a:extLst>
              <a:ext uri="{FF2B5EF4-FFF2-40B4-BE49-F238E27FC236}">
                <a16:creationId xmlns:a16="http://schemas.microsoft.com/office/drawing/2014/main" id="{4601C68C-96C2-488B-9F7A-AAF581DE5DC3}"/>
              </a:ext>
            </a:extLst>
          </p:cNvPr>
          <p:cNvSpPr>
            <a:spLocks noChangeShapeType="1"/>
          </p:cNvSpPr>
          <p:nvPr/>
        </p:nvSpPr>
        <p:spPr bwMode="auto">
          <a:xfrm>
            <a:off x="1665374"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53" name="Line 9">
            <a:extLst>
              <a:ext uri="{FF2B5EF4-FFF2-40B4-BE49-F238E27FC236}">
                <a16:creationId xmlns:a16="http://schemas.microsoft.com/office/drawing/2014/main" id="{65CDF96E-6C93-4E40-B6F6-33BBB0F12A41}"/>
              </a:ext>
            </a:extLst>
          </p:cNvPr>
          <p:cNvSpPr>
            <a:spLocks noChangeShapeType="1"/>
          </p:cNvSpPr>
          <p:nvPr/>
        </p:nvSpPr>
        <p:spPr bwMode="auto">
          <a:xfrm>
            <a:off x="2198774"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54" name="Line 10">
            <a:extLst>
              <a:ext uri="{FF2B5EF4-FFF2-40B4-BE49-F238E27FC236}">
                <a16:creationId xmlns:a16="http://schemas.microsoft.com/office/drawing/2014/main" id="{3700BF0C-6AEB-4451-8A87-2235151EACB6}"/>
              </a:ext>
            </a:extLst>
          </p:cNvPr>
          <p:cNvSpPr>
            <a:spLocks noChangeShapeType="1"/>
          </p:cNvSpPr>
          <p:nvPr/>
        </p:nvSpPr>
        <p:spPr bwMode="auto">
          <a:xfrm>
            <a:off x="2732174"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55" name="Line 11">
            <a:extLst>
              <a:ext uri="{FF2B5EF4-FFF2-40B4-BE49-F238E27FC236}">
                <a16:creationId xmlns:a16="http://schemas.microsoft.com/office/drawing/2014/main" id="{7EEA147B-F64E-498C-8D40-8DC04C59EC43}"/>
              </a:ext>
            </a:extLst>
          </p:cNvPr>
          <p:cNvSpPr>
            <a:spLocks noChangeShapeType="1"/>
          </p:cNvSpPr>
          <p:nvPr/>
        </p:nvSpPr>
        <p:spPr bwMode="auto">
          <a:xfrm>
            <a:off x="3265574"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56" name="Line 12">
            <a:extLst>
              <a:ext uri="{FF2B5EF4-FFF2-40B4-BE49-F238E27FC236}">
                <a16:creationId xmlns:a16="http://schemas.microsoft.com/office/drawing/2014/main" id="{8C8267DB-9575-47C7-BEF4-4673B9BB54C5}"/>
              </a:ext>
            </a:extLst>
          </p:cNvPr>
          <p:cNvSpPr>
            <a:spLocks noChangeShapeType="1"/>
          </p:cNvSpPr>
          <p:nvPr/>
        </p:nvSpPr>
        <p:spPr bwMode="auto">
          <a:xfrm>
            <a:off x="3798974"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57" name="Line 13">
            <a:extLst>
              <a:ext uri="{FF2B5EF4-FFF2-40B4-BE49-F238E27FC236}">
                <a16:creationId xmlns:a16="http://schemas.microsoft.com/office/drawing/2014/main" id="{F5726C77-6BF0-41DF-BC69-590D89A9F223}"/>
              </a:ext>
            </a:extLst>
          </p:cNvPr>
          <p:cNvSpPr>
            <a:spLocks noChangeShapeType="1"/>
          </p:cNvSpPr>
          <p:nvPr/>
        </p:nvSpPr>
        <p:spPr bwMode="auto">
          <a:xfrm>
            <a:off x="4332374"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58" name="Line 14">
            <a:extLst>
              <a:ext uri="{FF2B5EF4-FFF2-40B4-BE49-F238E27FC236}">
                <a16:creationId xmlns:a16="http://schemas.microsoft.com/office/drawing/2014/main" id="{9CF1F19A-69D3-4126-8D1E-DEA1254F77E7}"/>
              </a:ext>
            </a:extLst>
          </p:cNvPr>
          <p:cNvSpPr>
            <a:spLocks noChangeShapeType="1"/>
          </p:cNvSpPr>
          <p:nvPr/>
        </p:nvSpPr>
        <p:spPr bwMode="auto">
          <a:xfrm>
            <a:off x="4865774"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59" name="Line 15">
            <a:extLst>
              <a:ext uri="{FF2B5EF4-FFF2-40B4-BE49-F238E27FC236}">
                <a16:creationId xmlns:a16="http://schemas.microsoft.com/office/drawing/2014/main" id="{A1FDE829-FA4C-418C-A624-65365E06D06A}"/>
              </a:ext>
            </a:extLst>
          </p:cNvPr>
          <p:cNvSpPr>
            <a:spLocks noChangeShapeType="1"/>
          </p:cNvSpPr>
          <p:nvPr/>
        </p:nvSpPr>
        <p:spPr bwMode="auto">
          <a:xfrm>
            <a:off x="5399174"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60" name="Line 16">
            <a:extLst>
              <a:ext uri="{FF2B5EF4-FFF2-40B4-BE49-F238E27FC236}">
                <a16:creationId xmlns:a16="http://schemas.microsoft.com/office/drawing/2014/main" id="{7136D92A-1950-498E-AF39-EE7706D64AA2}"/>
              </a:ext>
            </a:extLst>
          </p:cNvPr>
          <p:cNvSpPr>
            <a:spLocks noChangeShapeType="1"/>
          </p:cNvSpPr>
          <p:nvPr/>
        </p:nvSpPr>
        <p:spPr bwMode="auto">
          <a:xfrm>
            <a:off x="5932574"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61" name="Line 17">
            <a:extLst>
              <a:ext uri="{FF2B5EF4-FFF2-40B4-BE49-F238E27FC236}">
                <a16:creationId xmlns:a16="http://schemas.microsoft.com/office/drawing/2014/main" id="{CF11194B-4CC8-490D-9D9D-40F3A40810C1}"/>
              </a:ext>
            </a:extLst>
          </p:cNvPr>
          <p:cNvSpPr>
            <a:spLocks noChangeShapeType="1"/>
          </p:cNvSpPr>
          <p:nvPr/>
        </p:nvSpPr>
        <p:spPr bwMode="auto">
          <a:xfrm>
            <a:off x="6465974"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62" name="Line 18">
            <a:extLst>
              <a:ext uri="{FF2B5EF4-FFF2-40B4-BE49-F238E27FC236}">
                <a16:creationId xmlns:a16="http://schemas.microsoft.com/office/drawing/2014/main" id="{461255C1-E8E0-4E0F-8104-DBD9A0FAFB2C}"/>
              </a:ext>
            </a:extLst>
          </p:cNvPr>
          <p:cNvSpPr>
            <a:spLocks noChangeShapeType="1"/>
          </p:cNvSpPr>
          <p:nvPr/>
        </p:nvSpPr>
        <p:spPr bwMode="auto">
          <a:xfrm>
            <a:off x="6999374" y="6165304"/>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163" name="Text Box 19">
            <a:extLst>
              <a:ext uri="{FF2B5EF4-FFF2-40B4-BE49-F238E27FC236}">
                <a16:creationId xmlns:a16="http://schemas.microsoft.com/office/drawing/2014/main" id="{75695DCD-3B51-41A8-8DCE-9EFA4810A3EC}"/>
              </a:ext>
            </a:extLst>
          </p:cNvPr>
          <p:cNvSpPr txBox="1">
            <a:spLocks noChangeArrowheads="1"/>
          </p:cNvSpPr>
          <p:nvPr/>
        </p:nvSpPr>
        <p:spPr bwMode="auto">
          <a:xfrm>
            <a:off x="1512974"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1</a:t>
            </a:r>
          </a:p>
        </p:txBody>
      </p:sp>
      <p:sp>
        <p:nvSpPr>
          <p:cNvPr id="164" name="Text Box 20">
            <a:extLst>
              <a:ext uri="{FF2B5EF4-FFF2-40B4-BE49-F238E27FC236}">
                <a16:creationId xmlns:a16="http://schemas.microsoft.com/office/drawing/2014/main" id="{DFAAA12E-18D3-4181-AA98-09D0D8403E7C}"/>
              </a:ext>
            </a:extLst>
          </p:cNvPr>
          <p:cNvSpPr txBox="1">
            <a:spLocks noChangeArrowheads="1"/>
          </p:cNvSpPr>
          <p:nvPr/>
        </p:nvSpPr>
        <p:spPr bwMode="auto">
          <a:xfrm>
            <a:off x="2046374"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2</a:t>
            </a:r>
          </a:p>
        </p:txBody>
      </p:sp>
      <p:sp>
        <p:nvSpPr>
          <p:cNvPr id="165" name="Text Box 21">
            <a:extLst>
              <a:ext uri="{FF2B5EF4-FFF2-40B4-BE49-F238E27FC236}">
                <a16:creationId xmlns:a16="http://schemas.microsoft.com/office/drawing/2014/main" id="{894721CF-7A53-4482-BE29-4AAF5B13348D}"/>
              </a:ext>
            </a:extLst>
          </p:cNvPr>
          <p:cNvSpPr txBox="1">
            <a:spLocks noChangeArrowheads="1"/>
          </p:cNvSpPr>
          <p:nvPr/>
        </p:nvSpPr>
        <p:spPr bwMode="auto">
          <a:xfrm>
            <a:off x="2579774"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3</a:t>
            </a:r>
          </a:p>
        </p:txBody>
      </p:sp>
      <p:sp>
        <p:nvSpPr>
          <p:cNvPr id="166" name="Text Box 22">
            <a:extLst>
              <a:ext uri="{FF2B5EF4-FFF2-40B4-BE49-F238E27FC236}">
                <a16:creationId xmlns:a16="http://schemas.microsoft.com/office/drawing/2014/main" id="{465750F4-2636-4667-804E-B35E0DA4B8B0}"/>
              </a:ext>
            </a:extLst>
          </p:cNvPr>
          <p:cNvSpPr txBox="1">
            <a:spLocks noChangeArrowheads="1"/>
          </p:cNvSpPr>
          <p:nvPr/>
        </p:nvSpPr>
        <p:spPr bwMode="auto">
          <a:xfrm>
            <a:off x="3113174"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4</a:t>
            </a:r>
          </a:p>
        </p:txBody>
      </p:sp>
      <p:sp>
        <p:nvSpPr>
          <p:cNvPr id="167" name="Text Box 23">
            <a:extLst>
              <a:ext uri="{FF2B5EF4-FFF2-40B4-BE49-F238E27FC236}">
                <a16:creationId xmlns:a16="http://schemas.microsoft.com/office/drawing/2014/main" id="{66D73097-DCCF-4F79-9512-0F2A9AAA7C59}"/>
              </a:ext>
            </a:extLst>
          </p:cNvPr>
          <p:cNvSpPr txBox="1">
            <a:spLocks noChangeArrowheads="1"/>
          </p:cNvSpPr>
          <p:nvPr/>
        </p:nvSpPr>
        <p:spPr bwMode="auto">
          <a:xfrm>
            <a:off x="3646574"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5</a:t>
            </a:r>
          </a:p>
        </p:txBody>
      </p:sp>
      <p:sp>
        <p:nvSpPr>
          <p:cNvPr id="168" name="Text Box 24">
            <a:extLst>
              <a:ext uri="{FF2B5EF4-FFF2-40B4-BE49-F238E27FC236}">
                <a16:creationId xmlns:a16="http://schemas.microsoft.com/office/drawing/2014/main" id="{E536D3AE-98FF-4D7E-B022-55D829785C50}"/>
              </a:ext>
            </a:extLst>
          </p:cNvPr>
          <p:cNvSpPr txBox="1">
            <a:spLocks noChangeArrowheads="1"/>
          </p:cNvSpPr>
          <p:nvPr/>
        </p:nvSpPr>
        <p:spPr bwMode="auto">
          <a:xfrm>
            <a:off x="4179974"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6</a:t>
            </a:r>
          </a:p>
        </p:txBody>
      </p:sp>
      <p:sp>
        <p:nvSpPr>
          <p:cNvPr id="169" name="Text Box 25">
            <a:extLst>
              <a:ext uri="{FF2B5EF4-FFF2-40B4-BE49-F238E27FC236}">
                <a16:creationId xmlns:a16="http://schemas.microsoft.com/office/drawing/2014/main" id="{7279EC9B-A977-415E-8E4C-E133F3F41E02}"/>
              </a:ext>
            </a:extLst>
          </p:cNvPr>
          <p:cNvSpPr txBox="1">
            <a:spLocks noChangeArrowheads="1"/>
          </p:cNvSpPr>
          <p:nvPr/>
        </p:nvSpPr>
        <p:spPr bwMode="auto">
          <a:xfrm>
            <a:off x="4713374"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7</a:t>
            </a:r>
          </a:p>
        </p:txBody>
      </p:sp>
      <p:sp>
        <p:nvSpPr>
          <p:cNvPr id="170" name="Text Box 26">
            <a:extLst>
              <a:ext uri="{FF2B5EF4-FFF2-40B4-BE49-F238E27FC236}">
                <a16:creationId xmlns:a16="http://schemas.microsoft.com/office/drawing/2014/main" id="{A758FB21-B9CD-4770-846E-FECF68049260}"/>
              </a:ext>
            </a:extLst>
          </p:cNvPr>
          <p:cNvSpPr txBox="1">
            <a:spLocks noChangeArrowheads="1"/>
          </p:cNvSpPr>
          <p:nvPr/>
        </p:nvSpPr>
        <p:spPr bwMode="auto">
          <a:xfrm>
            <a:off x="5246774"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8</a:t>
            </a:r>
          </a:p>
        </p:txBody>
      </p:sp>
      <p:sp>
        <p:nvSpPr>
          <p:cNvPr id="171" name="Text Box 27">
            <a:extLst>
              <a:ext uri="{FF2B5EF4-FFF2-40B4-BE49-F238E27FC236}">
                <a16:creationId xmlns:a16="http://schemas.microsoft.com/office/drawing/2014/main" id="{4642C26E-7EA4-4CFC-BFCB-35D04E144093}"/>
              </a:ext>
            </a:extLst>
          </p:cNvPr>
          <p:cNvSpPr txBox="1">
            <a:spLocks noChangeArrowheads="1"/>
          </p:cNvSpPr>
          <p:nvPr/>
        </p:nvSpPr>
        <p:spPr bwMode="auto">
          <a:xfrm>
            <a:off x="5780174"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9</a:t>
            </a:r>
          </a:p>
        </p:txBody>
      </p:sp>
      <p:sp>
        <p:nvSpPr>
          <p:cNvPr id="172" name="Text Box 28">
            <a:extLst>
              <a:ext uri="{FF2B5EF4-FFF2-40B4-BE49-F238E27FC236}">
                <a16:creationId xmlns:a16="http://schemas.microsoft.com/office/drawing/2014/main" id="{568FFA4A-87C7-4F8A-A4E6-2A045D802342}"/>
              </a:ext>
            </a:extLst>
          </p:cNvPr>
          <p:cNvSpPr txBox="1">
            <a:spLocks noChangeArrowheads="1"/>
          </p:cNvSpPr>
          <p:nvPr/>
        </p:nvSpPr>
        <p:spPr bwMode="auto">
          <a:xfrm>
            <a:off x="6313574" y="6241504"/>
            <a:ext cx="4572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10</a:t>
            </a:r>
          </a:p>
        </p:txBody>
      </p:sp>
      <p:sp>
        <p:nvSpPr>
          <p:cNvPr id="173" name="Text Box 29">
            <a:extLst>
              <a:ext uri="{FF2B5EF4-FFF2-40B4-BE49-F238E27FC236}">
                <a16:creationId xmlns:a16="http://schemas.microsoft.com/office/drawing/2014/main" id="{206EFB7D-52DF-41DF-B3B8-09D05B052EF2}"/>
              </a:ext>
            </a:extLst>
          </p:cNvPr>
          <p:cNvSpPr txBox="1">
            <a:spLocks noChangeArrowheads="1"/>
          </p:cNvSpPr>
          <p:nvPr/>
        </p:nvSpPr>
        <p:spPr bwMode="auto">
          <a:xfrm>
            <a:off x="6846974" y="6241504"/>
            <a:ext cx="4572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11</a:t>
            </a:r>
          </a:p>
        </p:txBody>
      </p:sp>
      <p:sp>
        <p:nvSpPr>
          <p:cNvPr id="174" name="Text Box 41">
            <a:extLst>
              <a:ext uri="{FF2B5EF4-FFF2-40B4-BE49-F238E27FC236}">
                <a16:creationId xmlns:a16="http://schemas.microsoft.com/office/drawing/2014/main" id="{CA2FAE51-36AD-468D-8F62-4591BF4D752D}"/>
              </a:ext>
            </a:extLst>
          </p:cNvPr>
          <p:cNvSpPr txBox="1">
            <a:spLocks noChangeArrowheads="1"/>
          </p:cNvSpPr>
          <p:nvPr/>
        </p:nvSpPr>
        <p:spPr bwMode="auto">
          <a:xfrm>
            <a:off x="903374" y="6241504"/>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0</a:t>
            </a:r>
          </a:p>
        </p:txBody>
      </p:sp>
      <p:sp>
        <p:nvSpPr>
          <p:cNvPr id="108" name="Text Box 36">
            <a:extLst>
              <a:ext uri="{FF2B5EF4-FFF2-40B4-BE49-F238E27FC236}">
                <a16:creationId xmlns:a16="http://schemas.microsoft.com/office/drawing/2014/main" id="{30F9F896-21CC-4244-B391-FAE3723C3197}"/>
              </a:ext>
            </a:extLst>
          </p:cNvPr>
          <p:cNvSpPr txBox="1">
            <a:spLocks noChangeArrowheads="1"/>
          </p:cNvSpPr>
          <p:nvPr/>
        </p:nvSpPr>
        <p:spPr bwMode="auto">
          <a:xfrm>
            <a:off x="5702014" y="3377604"/>
            <a:ext cx="1143000" cy="788988"/>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FF0000"/>
                </a:solidFill>
              </a:rPr>
              <a:t>n = 100</a:t>
            </a:r>
          </a:p>
          <a:p>
            <a:pPr algn="ctr" eaLnBrk="1" hangingPunct="1">
              <a:spcBef>
                <a:spcPct val="50000"/>
              </a:spcBef>
            </a:pPr>
            <a:r>
              <a:rPr lang="fr-FR" altLang="fr-FR" sz="1800" b="1" dirty="0">
                <a:solidFill>
                  <a:srgbClr val="FF0000"/>
                </a:solidFill>
              </a:rPr>
              <a:t>A = 4</a:t>
            </a:r>
          </a:p>
        </p:txBody>
      </p:sp>
      <p:sp>
        <p:nvSpPr>
          <p:cNvPr id="109" name="Text Box 37">
            <a:extLst>
              <a:ext uri="{FF2B5EF4-FFF2-40B4-BE49-F238E27FC236}">
                <a16:creationId xmlns:a16="http://schemas.microsoft.com/office/drawing/2014/main" id="{20FA51D0-6085-4781-8408-FC64E1C3D6AC}"/>
              </a:ext>
            </a:extLst>
          </p:cNvPr>
          <p:cNvSpPr txBox="1">
            <a:spLocks noChangeArrowheads="1"/>
          </p:cNvSpPr>
          <p:nvPr/>
        </p:nvSpPr>
        <p:spPr bwMode="auto">
          <a:xfrm>
            <a:off x="7302214" y="4368204"/>
            <a:ext cx="1143000" cy="788988"/>
          </a:xfrm>
          <a:prstGeom prst="rect">
            <a:avLst/>
          </a:prstGeom>
          <a:noFill/>
          <a:ln w="9525">
            <a:solidFill>
              <a:srgbClr val="008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008000"/>
                </a:solidFill>
              </a:rPr>
              <a:t>n = 100</a:t>
            </a:r>
          </a:p>
          <a:p>
            <a:pPr algn="ctr" eaLnBrk="1" hangingPunct="1">
              <a:spcBef>
                <a:spcPct val="50000"/>
              </a:spcBef>
            </a:pPr>
            <a:r>
              <a:rPr lang="fr-FR" altLang="fr-FR" sz="1800" b="1" dirty="0">
                <a:solidFill>
                  <a:srgbClr val="008000"/>
                </a:solidFill>
              </a:rPr>
              <a:t>A = 5</a:t>
            </a:r>
          </a:p>
        </p:txBody>
      </p:sp>
      <p:sp>
        <p:nvSpPr>
          <p:cNvPr id="110" name="Text Box 38">
            <a:extLst>
              <a:ext uri="{FF2B5EF4-FFF2-40B4-BE49-F238E27FC236}">
                <a16:creationId xmlns:a16="http://schemas.microsoft.com/office/drawing/2014/main" id="{2095E22B-4DAA-436B-89D9-B6716E7C924E}"/>
              </a:ext>
            </a:extLst>
          </p:cNvPr>
          <p:cNvSpPr txBox="1">
            <a:spLocks noChangeArrowheads="1"/>
          </p:cNvSpPr>
          <p:nvPr/>
        </p:nvSpPr>
        <p:spPr bwMode="auto">
          <a:xfrm>
            <a:off x="4330414" y="2463204"/>
            <a:ext cx="1143000" cy="788988"/>
          </a:xfrm>
          <a:prstGeom prst="rect">
            <a:avLst/>
          </a:prstGeom>
          <a:noFill/>
          <a:ln w="9525">
            <a:solidFill>
              <a:srgbClr val="00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0033CC"/>
                </a:solidFill>
              </a:rPr>
              <a:t>n = 100</a:t>
            </a:r>
          </a:p>
          <a:p>
            <a:pPr algn="ctr" eaLnBrk="1" hangingPunct="1">
              <a:spcBef>
                <a:spcPct val="50000"/>
              </a:spcBef>
            </a:pPr>
            <a:r>
              <a:rPr lang="fr-FR" altLang="fr-FR" sz="1800" b="1" dirty="0">
                <a:solidFill>
                  <a:srgbClr val="0033CC"/>
                </a:solidFill>
              </a:rPr>
              <a:t>A = 3</a:t>
            </a:r>
          </a:p>
        </p:txBody>
      </p:sp>
      <p:sp>
        <p:nvSpPr>
          <p:cNvPr id="111" name="Freeform 43">
            <a:extLst>
              <a:ext uri="{FF2B5EF4-FFF2-40B4-BE49-F238E27FC236}">
                <a16:creationId xmlns:a16="http://schemas.microsoft.com/office/drawing/2014/main" id="{C35F5D41-2150-4405-8447-8BA272FA741C}"/>
              </a:ext>
            </a:extLst>
          </p:cNvPr>
          <p:cNvSpPr>
            <a:spLocks/>
          </p:cNvSpPr>
          <p:nvPr/>
        </p:nvSpPr>
        <p:spPr bwMode="auto">
          <a:xfrm>
            <a:off x="1047390" y="2423120"/>
            <a:ext cx="7391400" cy="3810000"/>
          </a:xfrm>
          <a:custGeom>
            <a:avLst/>
            <a:gdLst>
              <a:gd name="T0" fmla="*/ 0 w 3168"/>
              <a:gd name="T1" fmla="*/ 0 h 2400"/>
              <a:gd name="T2" fmla="*/ 2147483646 w 3168"/>
              <a:gd name="T3" fmla="*/ 2147483646 h 2400"/>
              <a:gd name="T4" fmla="*/ 2147483646 w 3168"/>
              <a:gd name="T5" fmla="*/ 2147483646 h 2400"/>
              <a:gd name="T6" fmla="*/ 2147483646 w 3168"/>
              <a:gd name="T7" fmla="*/ 2147483646 h 2400"/>
              <a:gd name="T8" fmla="*/ 2147483646 w 3168"/>
              <a:gd name="T9" fmla="*/ 2147483646 h 2400"/>
              <a:gd name="T10" fmla="*/ 2147483646 w 3168"/>
              <a:gd name="T11" fmla="*/ 2147483646 h 2400"/>
              <a:gd name="T12" fmla="*/ 2147483646 w 3168"/>
              <a:gd name="T13" fmla="*/ 2147483646 h 24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68" h="2400">
                <a:moveTo>
                  <a:pt x="0" y="0"/>
                </a:moveTo>
                <a:cubicBezTo>
                  <a:pt x="108" y="4"/>
                  <a:pt x="216" y="8"/>
                  <a:pt x="336" y="48"/>
                </a:cubicBezTo>
                <a:cubicBezTo>
                  <a:pt x="456" y="88"/>
                  <a:pt x="592" y="136"/>
                  <a:pt x="720" y="240"/>
                </a:cubicBezTo>
                <a:cubicBezTo>
                  <a:pt x="848" y="344"/>
                  <a:pt x="952" y="472"/>
                  <a:pt x="1104" y="672"/>
                </a:cubicBezTo>
                <a:cubicBezTo>
                  <a:pt x="1256" y="872"/>
                  <a:pt x="1448" y="1200"/>
                  <a:pt x="1632" y="1440"/>
                </a:cubicBezTo>
                <a:cubicBezTo>
                  <a:pt x="1816" y="1680"/>
                  <a:pt x="1952" y="1952"/>
                  <a:pt x="2208" y="2112"/>
                </a:cubicBezTo>
                <a:cubicBezTo>
                  <a:pt x="2464" y="2272"/>
                  <a:pt x="3008" y="2352"/>
                  <a:pt x="3168" y="2400"/>
                </a:cubicBezTo>
              </a:path>
            </a:pathLst>
          </a:custGeom>
          <a:noFill/>
          <a:ln w="57150" cmpd="sng">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12" name="Freeform 47">
            <a:extLst>
              <a:ext uri="{FF2B5EF4-FFF2-40B4-BE49-F238E27FC236}">
                <a16:creationId xmlns:a16="http://schemas.microsoft.com/office/drawing/2014/main" id="{33995CC0-05FF-4163-830F-077A7694E567}"/>
              </a:ext>
            </a:extLst>
          </p:cNvPr>
          <p:cNvSpPr>
            <a:spLocks/>
          </p:cNvSpPr>
          <p:nvPr/>
        </p:nvSpPr>
        <p:spPr bwMode="auto">
          <a:xfrm>
            <a:off x="1047390" y="2410420"/>
            <a:ext cx="6477000" cy="3848100"/>
          </a:xfrm>
          <a:custGeom>
            <a:avLst/>
            <a:gdLst>
              <a:gd name="T0" fmla="*/ 0 w 4080"/>
              <a:gd name="T1" fmla="*/ 2147483646 h 2424"/>
              <a:gd name="T2" fmla="*/ 2147483646 w 4080"/>
              <a:gd name="T3" fmla="*/ 2147483646 h 2424"/>
              <a:gd name="T4" fmla="*/ 2147483646 w 4080"/>
              <a:gd name="T5" fmla="*/ 2147483646 h 2424"/>
              <a:gd name="T6" fmla="*/ 2147483646 w 4080"/>
              <a:gd name="T7" fmla="*/ 2147483646 h 2424"/>
              <a:gd name="T8" fmla="*/ 2147483646 w 4080"/>
              <a:gd name="T9" fmla="*/ 2147483646 h 2424"/>
              <a:gd name="T10" fmla="*/ 2147483646 w 4080"/>
              <a:gd name="T11" fmla="*/ 2147483646 h 2424"/>
              <a:gd name="T12" fmla="*/ 2147483646 w 4080"/>
              <a:gd name="T13" fmla="*/ 2147483646 h 2424"/>
              <a:gd name="T14" fmla="*/ 2147483646 w 4080"/>
              <a:gd name="T15" fmla="*/ 2147483646 h 242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080" h="2424">
                <a:moveTo>
                  <a:pt x="0" y="8"/>
                </a:moveTo>
                <a:cubicBezTo>
                  <a:pt x="112" y="4"/>
                  <a:pt x="224" y="0"/>
                  <a:pt x="384" y="56"/>
                </a:cubicBezTo>
                <a:cubicBezTo>
                  <a:pt x="544" y="112"/>
                  <a:pt x="664" y="88"/>
                  <a:pt x="960" y="344"/>
                </a:cubicBezTo>
                <a:cubicBezTo>
                  <a:pt x="1256" y="600"/>
                  <a:pt x="1864" y="1296"/>
                  <a:pt x="2160" y="1592"/>
                </a:cubicBezTo>
                <a:cubicBezTo>
                  <a:pt x="2456" y="1888"/>
                  <a:pt x="2576" y="2000"/>
                  <a:pt x="2736" y="2120"/>
                </a:cubicBezTo>
                <a:cubicBezTo>
                  <a:pt x="2896" y="2240"/>
                  <a:pt x="2944" y="2264"/>
                  <a:pt x="3120" y="2312"/>
                </a:cubicBezTo>
                <a:cubicBezTo>
                  <a:pt x="3296" y="2360"/>
                  <a:pt x="3632" y="2392"/>
                  <a:pt x="3792" y="2408"/>
                </a:cubicBezTo>
                <a:cubicBezTo>
                  <a:pt x="3952" y="2424"/>
                  <a:pt x="4016" y="2416"/>
                  <a:pt x="4080" y="2408"/>
                </a:cubicBezTo>
              </a:path>
            </a:pathLst>
          </a:custGeom>
          <a:noFill/>
          <a:ln w="57150" cap="flat" cmpd="sng">
            <a:solidFill>
              <a:srgbClr val="FF0000"/>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113" name="Freeform 48">
            <a:extLst>
              <a:ext uri="{FF2B5EF4-FFF2-40B4-BE49-F238E27FC236}">
                <a16:creationId xmlns:a16="http://schemas.microsoft.com/office/drawing/2014/main" id="{CC280E5E-C8BC-4346-81A0-44695346F0E0}"/>
              </a:ext>
            </a:extLst>
          </p:cNvPr>
          <p:cNvSpPr>
            <a:spLocks/>
          </p:cNvSpPr>
          <p:nvPr/>
        </p:nvSpPr>
        <p:spPr bwMode="auto">
          <a:xfrm>
            <a:off x="1047390" y="2423120"/>
            <a:ext cx="5334000" cy="3801369"/>
          </a:xfrm>
          <a:custGeom>
            <a:avLst/>
            <a:gdLst>
              <a:gd name="T0" fmla="*/ 0 w 3360"/>
              <a:gd name="T1" fmla="*/ 0 h 2448"/>
              <a:gd name="T2" fmla="*/ 2147483646 w 3360"/>
              <a:gd name="T3" fmla="*/ 2147483646 h 2448"/>
              <a:gd name="T4" fmla="*/ 2147483646 w 3360"/>
              <a:gd name="T5" fmla="*/ 2147483646 h 2448"/>
              <a:gd name="T6" fmla="*/ 2147483646 w 3360"/>
              <a:gd name="T7" fmla="*/ 2147483646 h 2448"/>
              <a:gd name="T8" fmla="*/ 2147483646 w 3360"/>
              <a:gd name="T9" fmla="*/ 2147483646 h 2448"/>
              <a:gd name="T10" fmla="*/ 2147483646 w 3360"/>
              <a:gd name="T11" fmla="*/ 2147483646 h 2448"/>
              <a:gd name="T12" fmla="*/ 2147483646 w 3360"/>
              <a:gd name="T13" fmla="*/ 2147483646 h 2448"/>
              <a:gd name="T14" fmla="*/ 2147483646 w 3360"/>
              <a:gd name="T15" fmla="*/ 2147483646 h 2448"/>
              <a:gd name="T16" fmla="*/ 2147483646 w 3360"/>
              <a:gd name="T17" fmla="*/ 2147483646 h 24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60" h="2448">
                <a:moveTo>
                  <a:pt x="0" y="0"/>
                </a:moveTo>
                <a:cubicBezTo>
                  <a:pt x="76" y="8"/>
                  <a:pt x="152" y="16"/>
                  <a:pt x="240" y="48"/>
                </a:cubicBezTo>
                <a:cubicBezTo>
                  <a:pt x="328" y="80"/>
                  <a:pt x="416" y="96"/>
                  <a:pt x="528" y="192"/>
                </a:cubicBezTo>
                <a:cubicBezTo>
                  <a:pt x="640" y="288"/>
                  <a:pt x="760" y="448"/>
                  <a:pt x="912" y="624"/>
                </a:cubicBezTo>
                <a:cubicBezTo>
                  <a:pt x="1064" y="800"/>
                  <a:pt x="1272" y="1048"/>
                  <a:pt x="1440" y="1248"/>
                </a:cubicBezTo>
                <a:cubicBezTo>
                  <a:pt x="1608" y="1448"/>
                  <a:pt x="1760" y="1672"/>
                  <a:pt x="1920" y="1824"/>
                </a:cubicBezTo>
                <a:cubicBezTo>
                  <a:pt x="2080" y="1976"/>
                  <a:pt x="2224" y="2064"/>
                  <a:pt x="2400" y="2160"/>
                </a:cubicBezTo>
                <a:cubicBezTo>
                  <a:pt x="2576" y="2256"/>
                  <a:pt x="2816" y="2352"/>
                  <a:pt x="2976" y="2400"/>
                </a:cubicBezTo>
                <a:cubicBezTo>
                  <a:pt x="3136" y="2448"/>
                  <a:pt x="3296" y="2440"/>
                  <a:pt x="3360" y="2448"/>
                </a:cubicBezTo>
              </a:path>
            </a:pathLst>
          </a:custGeom>
          <a:noFill/>
          <a:ln w="57150" cap="flat" cmpd="sng">
            <a:solidFill>
              <a:srgbClr val="0033CC"/>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106" name="Espace réservé du numéro de diapositive 1">
            <a:extLst>
              <a:ext uri="{FF2B5EF4-FFF2-40B4-BE49-F238E27FC236}">
                <a16:creationId xmlns:a16="http://schemas.microsoft.com/office/drawing/2014/main" id="{43209A9B-2297-4BD1-97C5-FFDEA9DAC6C5}"/>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12</a:t>
            </a:fld>
            <a:endParaRPr lang="fr-FR" dirty="0"/>
          </a:p>
        </p:txBody>
      </p:sp>
      <p:sp>
        <p:nvSpPr>
          <p:cNvPr id="4" name="ZoneTexte 3">
            <a:extLst>
              <a:ext uri="{FF2B5EF4-FFF2-40B4-BE49-F238E27FC236}">
                <a16:creationId xmlns:a16="http://schemas.microsoft.com/office/drawing/2014/main" id="{48B2196C-EF56-46D2-A099-60C20A7E0AE7}"/>
              </a:ext>
            </a:extLst>
          </p:cNvPr>
          <p:cNvSpPr txBox="1"/>
          <p:nvPr/>
        </p:nvSpPr>
        <p:spPr>
          <a:xfrm>
            <a:off x="5032961" y="1699287"/>
            <a:ext cx="3755058" cy="615553"/>
          </a:xfrm>
          <a:prstGeom prst="rect">
            <a:avLst/>
          </a:prstGeom>
          <a:noFill/>
        </p:spPr>
        <p:txBody>
          <a:bodyPr wrap="square" rtlCol="0">
            <a:spAutoFit/>
          </a:bodyPr>
          <a:lstStyle/>
          <a:p>
            <a:r>
              <a:rPr lang="fr-FR" altLang="fr-FR" sz="1600" b="1" dirty="0">
                <a:solidFill>
                  <a:srgbClr val="0033CC"/>
                </a:solidFill>
              </a:rPr>
              <a:t>Une réduction de </a:t>
            </a:r>
            <a:r>
              <a:rPr lang="fr-FR" altLang="fr-FR" sz="1800" b="1" dirty="0">
                <a:solidFill>
                  <a:srgbClr val="FF0000"/>
                </a:solidFill>
              </a:rPr>
              <a:t>A</a:t>
            </a:r>
            <a:r>
              <a:rPr lang="fr-FR" altLang="fr-FR" sz="1600" b="1" dirty="0">
                <a:solidFill>
                  <a:srgbClr val="0033CC"/>
                </a:solidFill>
              </a:rPr>
              <a:t> renforce le plan il devient plus sévère !</a:t>
            </a:r>
          </a:p>
        </p:txBody>
      </p:sp>
    </p:spTree>
    <p:extLst>
      <p:ext uri="{BB962C8B-B14F-4D97-AF65-F5344CB8AC3E}">
        <p14:creationId xmlns:p14="http://schemas.microsoft.com/office/powerpoint/2010/main" val="250961750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Image 1">
            <a:extLst>
              <a:ext uri="{FF2B5EF4-FFF2-40B4-BE49-F238E27FC236}">
                <a16:creationId xmlns:a16="http://schemas.microsoft.com/office/drawing/2014/main" id="{3B88EC81-A208-4407-B5B3-E25A413A2384}"/>
              </a:ext>
            </a:extLst>
          </p:cNvPr>
          <p:cNvPicPr>
            <a:picLocks noChangeAspect="1"/>
          </p:cNvPicPr>
          <p:nvPr/>
        </p:nvPicPr>
        <p:blipFill rotWithShape="1">
          <a:blip r:embed="rId3">
            <a:extLst>
              <a:ext uri="{28A0092B-C50C-407E-A947-70E740481C1C}">
                <a14:useLocalDpi xmlns:a14="http://schemas.microsoft.com/office/drawing/2010/main" val="0"/>
              </a:ext>
            </a:extLst>
          </a:blip>
          <a:srcRect t="7973" b="24813"/>
          <a:stretch/>
        </p:blipFill>
        <p:spPr bwMode="auto">
          <a:xfrm>
            <a:off x="0" y="1391988"/>
            <a:ext cx="8676456" cy="4074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Rectangle 3">
            <a:extLst>
              <a:ext uri="{FF2B5EF4-FFF2-40B4-BE49-F238E27FC236}">
                <a16:creationId xmlns:a16="http://schemas.microsoft.com/office/drawing/2014/main" id="{C5AF3882-0B11-4ED0-802D-F6B6FDC470C9}"/>
              </a:ext>
            </a:extLst>
          </p:cNvPr>
          <p:cNvSpPr>
            <a:spLocks noChangeArrowheads="1"/>
          </p:cNvSpPr>
          <p:nvPr/>
        </p:nvSpPr>
        <p:spPr bwMode="auto">
          <a:xfrm>
            <a:off x="7092280" y="1916832"/>
            <a:ext cx="503238" cy="3549179"/>
          </a:xfrm>
          <a:prstGeom prst="rect">
            <a:avLst/>
          </a:prstGeom>
          <a:noFill/>
          <a:ln w="38100" algn="ctr">
            <a:solidFill>
              <a:srgbClr val="00B05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2" name="Titre 1">
            <a:extLst>
              <a:ext uri="{FF2B5EF4-FFF2-40B4-BE49-F238E27FC236}">
                <a16:creationId xmlns:a16="http://schemas.microsoft.com/office/drawing/2014/main" id="{78E5788E-D52A-4FC7-81AD-8D5B32FA5BA5}"/>
              </a:ext>
            </a:extLst>
          </p:cNvPr>
          <p:cNvSpPr>
            <a:spLocks noGrp="1"/>
          </p:cNvSpPr>
          <p:nvPr>
            <p:ph type="title"/>
          </p:nvPr>
        </p:nvSpPr>
        <p:spPr>
          <a:xfrm>
            <a:off x="1850675" y="672366"/>
            <a:ext cx="7239000" cy="457200"/>
          </a:xfrm>
        </p:spPr>
        <p:txBody>
          <a:bodyPr/>
          <a:lstStyle/>
          <a:p>
            <a:r>
              <a:rPr lang="fr-FR" altLang="fr-FR" sz="2800" b="1" dirty="0">
                <a:solidFill>
                  <a:srgbClr val="00B050"/>
                </a:solidFill>
              </a:rPr>
              <a:t>Quelle taille d’échantillon ?</a:t>
            </a:r>
            <a:endParaRPr lang="fr-FR" dirty="0">
              <a:solidFill>
                <a:srgbClr val="00B050"/>
              </a:solidFill>
            </a:endParaRPr>
          </a:p>
        </p:txBody>
      </p:sp>
      <p:sp>
        <p:nvSpPr>
          <p:cNvPr id="5" name="Espace réservé du numéro de diapositive 1">
            <a:extLst>
              <a:ext uri="{FF2B5EF4-FFF2-40B4-BE49-F238E27FC236}">
                <a16:creationId xmlns:a16="http://schemas.microsoft.com/office/drawing/2014/main" id="{EF1C33A7-4590-4F4E-912F-D09B40C0F0BB}"/>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13</a:t>
            </a:fld>
            <a:endParaRPr lang="fr-FR" dirty="0"/>
          </a:p>
        </p:txBody>
      </p:sp>
      <p:sp>
        <p:nvSpPr>
          <p:cNvPr id="3" name="ZoneTexte 2">
            <a:extLst>
              <a:ext uri="{FF2B5EF4-FFF2-40B4-BE49-F238E27FC236}">
                <a16:creationId xmlns:a16="http://schemas.microsoft.com/office/drawing/2014/main" id="{FA7883FB-FB0F-44D3-A27C-871FF395A4ED}"/>
              </a:ext>
            </a:extLst>
          </p:cNvPr>
          <p:cNvSpPr txBox="1"/>
          <p:nvPr/>
        </p:nvSpPr>
        <p:spPr>
          <a:xfrm>
            <a:off x="323528" y="949325"/>
            <a:ext cx="1115177" cy="338554"/>
          </a:xfrm>
          <a:prstGeom prst="rect">
            <a:avLst/>
          </a:prstGeom>
          <a:noFill/>
        </p:spPr>
        <p:txBody>
          <a:bodyPr wrap="none" rtlCol="0">
            <a:spAutoFit/>
          </a:bodyPr>
          <a:lstStyle/>
          <a:p>
            <a:r>
              <a:rPr lang="fr-FR" b="1" dirty="0">
                <a:solidFill>
                  <a:srgbClr val="002060"/>
                </a:solidFill>
              </a:rPr>
              <a:t>Tableau 1</a:t>
            </a:r>
          </a:p>
        </p:txBody>
      </p:sp>
      <p:sp>
        <p:nvSpPr>
          <p:cNvPr id="4" name="Rectangle : coins arrondis 3">
            <a:extLst>
              <a:ext uri="{FF2B5EF4-FFF2-40B4-BE49-F238E27FC236}">
                <a16:creationId xmlns:a16="http://schemas.microsoft.com/office/drawing/2014/main" id="{4692F8DA-8B09-4339-84AC-E0353A23DA84}"/>
              </a:ext>
            </a:extLst>
          </p:cNvPr>
          <p:cNvSpPr/>
          <p:nvPr/>
        </p:nvSpPr>
        <p:spPr bwMode="auto">
          <a:xfrm>
            <a:off x="251520" y="4005064"/>
            <a:ext cx="2520280" cy="360040"/>
          </a:xfrm>
          <a:prstGeom prst="roundRect">
            <a:avLst/>
          </a:prstGeom>
          <a:noFill/>
          <a:ln w="28575" cap="flat" cmpd="sng" algn="ctr">
            <a:solidFill>
              <a:srgbClr val="FF0000"/>
            </a:solidFill>
            <a:prstDash val="dash"/>
            <a:round/>
            <a:headEnd type="none" w="med" len="med"/>
            <a:tailEnd type="none" w="med" len="med"/>
          </a:ln>
          <a:effectLst/>
        </p:spPr>
        <p:txBody>
          <a:bodyPr vert="horz" wrap="none" lIns="91440" tIns="45720" rIns="91440" bIns="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dirty="0">
              <a:ln>
                <a:noFill/>
                <a:prstDash val="dash"/>
              </a:ln>
              <a:solidFill>
                <a:srgbClr val="000000"/>
              </a:solidFill>
              <a:effectLst/>
              <a:latin typeface="Arial" charset="0"/>
            </a:endParaRPr>
          </a:p>
        </p:txBody>
      </p:sp>
      <p:cxnSp>
        <p:nvCxnSpPr>
          <p:cNvPr id="7" name="Connecteur droit avec flèche 6">
            <a:extLst>
              <a:ext uri="{FF2B5EF4-FFF2-40B4-BE49-F238E27FC236}">
                <a16:creationId xmlns:a16="http://schemas.microsoft.com/office/drawing/2014/main" id="{38852948-819F-4334-90E1-A259998D5C97}"/>
              </a:ext>
            </a:extLst>
          </p:cNvPr>
          <p:cNvCxnSpPr>
            <a:cxnSpLocks/>
          </p:cNvCxnSpPr>
          <p:nvPr/>
        </p:nvCxnSpPr>
        <p:spPr bwMode="auto">
          <a:xfrm>
            <a:off x="2771800" y="4221088"/>
            <a:ext cx="4392488" cy="0"/>
          </a:xfrm>
          <a:prstGeom prst="straightConnector1">
            <a:avLst/>
          </a:prstGeom>
          <a:noFill/>
          <a:ln w="28575" cap="flat" cmpd="sng" algn="ctr">
            <a:solidFill>
              <a:srgbClr val="FF3300"/>
            </a:solidFill>
            <a:prstDash val="solid"/>
            <a:round/>
            <a:headEnd type="none" w="med" len="med"/>
            <a:tailEnd type="triangle"/>
          </a:ln>
          <a:effectLst/>
        </p:spPr>
      </p:cxn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Image 1">
            <a:extLst>
              <a:ext uri="{FF2B5EF4-FFF2-40B4-BE49-F238E27FC236}">
                <a16:creationId xmlns:a16="http://schemas.microsoft.com/office/drawing/2014/main" id="{064614A9-9585-4DC2-936A-5C1ECE8109C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338" y="1381125"/>
            <a:ext cx="9210676" cy="550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a:extLst>
              <a:ext uri="{FF2B5EF4-FFF2-40B4-BE49-F238E27FC236}">
                <a16:creationId xmlns:a16="http://schemas.microsoft.com/office/drawing/2014/main" id="{D6A6DD3C-739F-498C-8E44-D8B37B526EFD}"/>
              </a:ext>
            </a:extLst>
          </p:cNvPr>
          <p:cNvSpPr>
            <a:spLocks noGrp="1"/>
          </p:cNvSpPr>
          <p:nvPr>
            <p:ph type="title"/>
          </p:nvPr>
        </p:nvSpPr>
        <p:spPr>
          <a:xfrm>
            <a:off x="1672580" y="648702"/>
            <a:ext cx="7239000" cy="457200"/>
          </a:xfrm>
        </p:spPr>
        <p:txBody>
          <a:bodyPr/>
          <a:lstStyle/>
          <a:p>
            <a:r>
              <a:rPr lang="fr-FR" altLang="fr-FR" sz="2800" b="1" dirty="0">
                <a:solidFill>
                  <a:srgbClr val="00B050"/>
                </a:solidFill>
              </a:rPr>
              <a:t>Critères d’acceptation</a:t>
            </a:r>
            <a:endParaRPr lang="fr-FR" dirty="0">
              <a:solidFill>
                <a:srgbClr val="00B050"/>
              </a:solidFill>
            </a:endParaRPr>
          </a:p>
        </p:txBody>
      </p:sp>
      <p:sp>
        <p:nvSpPr>
          <p:cNvPr id="4" name="ZoneTexte 3">
            <a:extLst>
              <a:ext uri="{FF2B5EF4-FFF2-40B4-BE49-F238E27FC236}">
                <a16:creationId xmlns:a16="http://schemas.microsoft.com/office/drawing/2014/main" id="{221BF3C1-1D6C-4FA6-8A39-2DD9187E32D8}"/>
              </a:ext>
            </a:extLst>
          </p:cNvPr>
          <p:cNvSpPr txBox="1"/>
          <p:nvPr/>
        </p:nvSpPr>
        <p:spPr>
          <a:xfrm>
            <a:off x="323528" y="949325"/>
            <a:ext cx="1115177" cy="338554"/>
          </a:xfrm>
          <a:prstGeom prst="rect">
            <a:avLst/>
          </a:prstGeom>
          <a:noFill/>
        </p:spPr>
        <p:txBody>
          <a:bodyPr wrap="none" rtlCol="0">
            <a:spAutoFit/>
          </a:bodyPr>
          <a:lstStyle/>
          <a:p>
            <a:r>
              <a:rPr lang="fr-FR" b="1" dirty="0">
                <a:solidFill>
                  <a:srgbClr val="002060"/>
                </a:solidFill>
              </a:rPr>
              <a:t>Tableau 2</a:t>
            </a:r>
          </a:p>
        </p:txBody>
      </p:sp>
      <p:sp>
        <p:nvSpPr>
          <p:cNvPr id="3" name="Rectangle : coins arrondis 2">
            <a:extLst>
              <a:ext uri="{FF2B5EF4-FFF2-40B4-BE49-F238E27FC236}">
                <a16:creationId xmlns:a16="http://schemas.microsoft.com/office/drawing/2014/main" id="{88FB0E2C-7F0D-4CC6-A9B3-B6B058053E41}"/>
              </a:ext>
            </a:extLst>
          </p:cNvPr>
          <p:cNvSpPr/>
          <p:nvPr/>
        </p:nvSpPr>
        <p:spPr bwMode="auto">
          <a:xfrm>
            <a:off x="107504" y="4797152"/>
            <a:ext cx="8823176" cy="457200"/>
          </a:xfrm>
          <a:prstGeom prst="roundRect">
            <a:avLst/>
          </a:prstGeom>
          <a:noFill/>
          <a:ln w="28575" cap="flat" cmpd="sng" algn="ctr">
            <a:solidFill>
              <a:srgbClr val="FF3300"/>
            </a:solidFill>
            <a:prstDash val="dash"/>
            <a:round/>
            <a:headEnd type="none" w="med" len="med"/>
            <a:tailEnd type="none" w="med" len="med"/>
          </a:ln>
          <a:effectLst/>
        </p:spPr>
        <p:txBody>
          <a:bodyPr vert="horz" wrap="none" lIns="91440" tIns="45720" rIns="91440" bIns="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dirty="0">
              <a:ln>
                <a:noFill/>
              </a:ln>
              <a:solidFill>
                <a:srgbClr val="000000"/>
              </a:solidFill>
              <a:effectLst/>
              <a:latin typeface="Arial" charset="0"/>
            </a:endParaRPr>
          </a:p>
        </p:txBody>
      </p:sp>
      <p:sp>
        <p:nvSpPr>
          <p:cNvPr id="5" name="Ellipse 4">
            <a:extLst>
              <a:ext uri="{FF2B5EF4-FFF2-40B4-BE49-F238E27FC236}">
                <a16:creationId xmlns:a16="http://schemas.microsoft.com/office/drawing/2014/main" id="{9E4A9164-483B-42BE-A3DE-AE18861B8FAC}"/>
              </a:ext>
            </a:extLst>
          </p:cNvPr>
          <p:cNvSpPr/>
          <p:nvPr/>
        </p:nvSpPr>
        <p:spPr bwMode="auto">
          <a:xfrm>
            <a:off x="7236296" y="3140968"/>
            <a:ext cx="1512168" cy="792088"/>
          </a:xfrm>
          <a:prstGeom prst="ellipse">
            <a:avLst/>
          </a:prstGeom>
          <a:solidFill>
            <a:schemeClr val="tx2">
              <a:lumMod val="20000"/>
              <a:lumOff val="80000"/>
            </a:schemeClr>
          </a:solidFill>
          <a:ln w="12700" cap="flat" cmpd="sng" algn="ctr">
            <a:solidFill>
              <a:srgbClr val="000000"/>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lang="fr-FR" sz="1400" b="1" dirty="0">
                <a:solidFill>
                  <a:srgbClr val="000000"/>
                </a:solidFill>
                <a:latin typeface="Arial" charset="0"/>
              </a:rPr>
              <a:t>NQA</a:t>
            </a:r>
            <a:endParaRPr kumimoji="0" lang="fr-FR" sz="1400" b="1" i="0" u="none" strike="noStrike" cap="none" normalizeH="0" baseline="0" dirty="0">
              <a:ln>
                <a:noFill/>
              </a:ln>
              <a:solidFill>
                <a:srgbClr val="000000"/>
              </a:solidFill>
              <a:effectLst/>
              <a:latin typeface="Arial" charset="0"/>
            </a:endParaRPr>
          </a:p>
        </p:txBody>
      </p:sp>
      <p:sp>
        <p:nvSpPr>
          <p:cNvPr id="6" name="Ellipse 5">
            <a:extLst>
              <a:ext uri="{FF2B5EF4-FFF2-40B4-BE49-F238E27FC236}">
                <a16:creationId xmlns:a16="http://schemas.microsoft.com/office/drawing/2014/main" id="{282A7A87-4187-49AC-A053-F3ADC9A55B53}"/>
              </a:ext>
            </a:extLst>
          </p:cNvPr>
          <p:cNvSpPr/>
          <p:nvPr/>
        </p:nvSpPr>
        <p:spPr bwMode="auto">
          <a:xfrm>
            <a:off x="5148064" y="4797152"/>
            <a:ext cx="864096" cy="457200"/>
          </a:xfrm>
          <a:prstGeom prst="ellipse">
            <a:avLst/>
          </a:prstGeom>
          <a:noFill/>
          <a:ln w="38100" cap="flat" cmpd="sng" algn="ctr">
            <a:solidFill>
              <a:srgbClr val="FF0000"/>
            </a:solidFill>
            <a:prstDash val="solid"/>
            <a:round/>
            <a:headEnd type="none" w="med" len="med"/>
            <a:tailEnd type="none" w="med" len="med"/>
          </a:ln>
          <a:effectLst/>
        </p:spPr>
        <p:txBody>
          <a:bodyPr vert="horz" wrap="none" lIns="91440" tIns="45720" rIns="91440" bIns="0" numCol="1" rtlCol="0" anchor="t" anchorCtr="0" compatLnSpc="1">
            <a:prstTxWarp prst="textNoShape">
              <a:avLst/>
            </a:prstTxWarp>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dirty="0">
              <a:ln>
                <a:noFill/>
              </a:ln>
              <a:solidFill>
                <a:srgbClr val="000000"/>
              </a:solidFill>
              <a:effectLst/>
              <a:latin typeface="Arial" charset="0"/>
            </a:endParaRPr>
          </a:p>
        </p:txBody>
      </p:sp>
      <p:cxnSp>
        <p:nvCxnSpPr>
          <p:cNvPr id="8" name="Connecteur droit avec flèche 7">
            <a:extLst>
              <a:ext uri="{FF2B5EF4-FFF2-40B4-BE49-F238E27FC236}">
                <a16:creationId xmlns:a16="http://schemas.microsoft.com/office/drawing/2014/main" id="{2F171606-6E81-4EB2-90C2-A7D69DD1D142}"/>
              </a:ext>
            </a:extLst>
          </p:cNvPr>
          <p:cNvCxnSpPr>
            <a:cxnSpLocks/>
          </p:cNvCxnSpPr>
          <p:nvPr/>
        </p:nvCxnSpPr>
        <p:spPr bwMode="auto">
          <a:xfrm flipV="1">
            <a:off x="5292080" y="1772816"/>
            <a:ext cx="0" cy="3024336"/>
          </a:xfrm>
          <a:prstGeom prst="straightConnector1">
            <a:avLst/>
          </a:prstGeom>
          <a:noFill/>
          <a:ln w="28575" cap="flat" cmpd="sng" algn="ctr">
            <a:solidFill>
              <a:srgbClr val="FF0000"/>
            </a:solidFill>
            <a:prstDash val="solid"/>
            <a:round/>
            <a:headEnd type="none" w="med" len="med"/>
            <a:tailEnd type="triangle"/>
          </a:ln>
          <a:effectLst/>
        </p:spPr>
      </p:cxn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748" name="Group 1292">
            <a:extLst>
              <a:ext uri="{FF2B5EF4-FFF2-40B4-BE49-F238E27FC236}">
                <a16:creationId xmlns:a16="http://schemas.microsoft.com/office/drawing/2014/main" id="{4A69A718-920E-482D-8666-279B580580B5}"/>
              </a:ext>
            </a:extLst>
          </p:cNvPr>
          <p:cNvGrpSpPr>
            <a:grpSpLocks/>
          </p:cNvGrpSpPr>
          <p:nvPr/>
        </p:nvGrpSpPr>
        <p:grpSpPr bwMode="auto">
          <a:xfrm>
            <a:off x="4953000" y="3953024"/>
            <a:ext cx="4095750" cy="1295400"/>
            <a:chOff x="3132" y="2496"/>
            <a:chExt cx="2580" cy="816"/>
          </a:xfrm>
        </p:grpSpPr>
        <p:sp>
          <p:nvSpPr>
            <p:cNvPr id="15399" name="AutoShape 1269">
              <a:extLst>
                <a:ext uri="{FF2B5EF4-FFF2-40B4-BE49-F238E27FC236}">
                  <a16:creationId xmlns:a16="http://schemas.microsoft.com/office/drawing/2014/main" id="{3FA9CE8C-39DD-40E6-BE9E-6FCEDE95FAF5}"/>
                </a:ext>
              </a:extLst>
            </p:cNvPr>
            <p:cNvSpPr>
              <a:spLocks noChangeArrowheads="1"/>
            </p:cNvSpPr>
            <p:nvPr/>
          </p:nvSpPr>
          <p:spPr bwMode="auto">
            <a:xfrm>
              <a:off x="3132" y="2496"/>
              <a:ext cx="1056" cy="816"/>
            </a:xfrm>
            <a:prstGeom prst="flowChartDecision">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15400" name="Text Box 1270">
              <a:extLst>
                <a:ext uri="{FF2B5EF4-FFF2-40B4-BE49-F238E27FC236}">
                  <a16:creationId xmlns:a16="http://schemas.microsoft.com/office/drawing/2014/main" id="{7C7BC7B7-B242-4DAE-823E-8D61AC8E69DA}"/>
                </a:ext>
              </a:extLst>
            </p:cNvPr>
            <p:cNvSpPr txBox="1">
              <a:spLocks noChangeArrowheads="1"/>
            </p:cNvSpPr>
            <p:nvPr/>
          </p:nvSpPr>
          <p:spPr bwMode="auto">
            <a:xfrm>
              <a:off x="3132" y="2667"/>
              <a:ext cx="1056" cy="47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SELON</a:t>
              </a:r>
            </a:p>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LE</a:t>
              </a:r>
            </a:p>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CAS</a:t>
              </a:r>
              <a:endParaRPr lang="fr-FR" altLang="fr-FR" sz="1400" b="1" dirty="0">
                <a:solidFill>
                  <a:srgbClr val="0033CC"/>
                </a:solidFill>
              </a:endParaRPr>
            </a:p>
          </p:txBody>
        </p:sp>
        <p:sp>
          <p:nvSpPr>
            <p:cNvPr id="15401" name="AutoShape 1275">
              <a:extLst>
                <a:ext uri="{FF2B5EF4-FFF2-40B4-BE49-F238E27FC236}">
                  <a16:creationId xmlns:a16="http://schemas.microsoft.com/office/drawing/2014/main" id="{58B3BC09-D561-44EA-8086-8DC69A4164BC}"/>
                </a:ext>
              </a:extLst>
            </p:cNvPr>
            <p:cNvSpPr>
              <a:spLocks noChangeArrowheads="1"/>
            </p:cNvSpPr>
            <p:nvPr/>
          </p:nvSpPr>
          <p:spPr bwMode="auto">
            <a:xfrm>
              <a:off x="4392" y="2736"/>
              <a:ext cx="1320" cy="336"/>
            </a:xfrm>
            <a:prstGeom prst="flowChartAlternateProcess">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15402" name="Text Box 1276">
              <a:extLst>
                <a:ext uri="{FF2B5EF4-FFF2-40B4-BE49-F238E27FC236}">
                  <a16:creationId xmlns:a16="http://schemas.microsoft.com/office/drawing/2014/main" id="{F78A5421-7C7D-4EA3-B79F-3776BC16622D}"/>
                </a:ext>
              </a:extLst>
            </p:cNvPr>
            <p:cNvSpPr txBox="1">
              <a:spLocks noChangeArrowheads="1"/>
            </p:cNvSpPr>
            <p:nvPr/>
          </p:nvSpPr>
          <p:spPr bwMode="auto">
            <a:xfrm>
              <a:off x="4476" y="2747"/>
              <a:ext cx="1152" cy="31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RETOUR  AU</a:t>
              </a:r>
            </a:p>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FOURNISSEUR</a:t>
              </a:r>
              <a:endParaRPr lang="fr-FR" altLang="fr-FR" sz="1400" b="1" dirty="0">
                <a:solidFill>
                  <a:srgbClr val="0033CC"/>
                </a:solidFill>
              </a:endParaRPr>
            </a:p>
          </p:txBody>
        </p:sp>
        <p:cxnSp>
          <p:nvCxnSpPr>
            <p:cNvPr id="15403" name="AutoShape 1278">
              <a:extLst>
                <a:ext uri="{FF2B5EF4-FFF2-40B4-BE49-F238E27FC236}">
                  <a16:creationId xmlns:a16="http://schemas.microsoft.com/office/drawing/2014/main" id="{128D97F9-9126-4A61-9D0B-8E9A6638C49A}"/>
                </a:ext>
              </a:extLst>
            </p:cNvPr>
            <p:cNvCxnSpPr>
              <a:cxnSpLocks noChangeShapeType="1"/>
              <a:stCxn id="15400" idx="3"/>
              <a:endCxn id="15401" idx="1"/>
            </p:cNvCxnSpPr>
            <p:nvPr/>
          </p:nvCxnSpPr>
          <p:spPr bwMode="auto">
            <a:xfrm>
              <a:off x="4188" y="2904"/>
              <a:ext cx="198" cy="0"/>
            </a:xfrm>
            <a:prstGeom prst="straightConnector1">
              <a:avLst/>
            </a:prstGeom>
            <a:noFill/>
            <a:ln w="1905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0739" name="Group 1283">
            <a:extLst>
              <a:ext uri="{FF2B5EF4-FFF2-40B4-BE49-F238E27FC236}">
                <a16:creationId xmlns:a16="http://schemas.microsoft.com/office/drawing/2014/main" id="{14A0AD24-7749-43DB-BBDA-BC43959FBF9F}"/>
              </a:ext>
            </a:extLst>
          </p:cNvPr>
          <p:cNvGrpSpPr>
            <a:grpSpLocks/>
          </p:cNvGrpSpPr>
          <p:nvPr/>
        </p:nvGrpSpPr>
        <p:grpSpPr bwMode="auto">
          <a:xfrm>
            <a:off x="552450" y="1209825"/>
            <a:ext cx="6076950" cy="552450"/>
            <a:chOff x="348" y="768"/>
            <a:chExt cx="3828" cy="348"/>
          </a:xfrm>
        </p:grpSpPr>
        <p:sp>
          <p:nvSpPr>
            <p:cNvPr id="15396" name="Text Box 1247">
              <a:extLst>
                <a:ext uri="{FF2B5EF4-FFF2-40B4-BE49-F238E27FC236}">
                  <a16:creationId xmlns:a16="http://schemas.microsoft.com/office/drawing/2014/main" id="{677ED331-1057-4B79-AB95-D380B7791E18}"/>
                </a:ext>
              </a:extLst>
            </p:cNvPr>
            <p:cNvSpPr txBox="1">
              <a:spLocks noChangeArrowheads="1"/>
            </p:cNvSpPr>
            <p:nvPr/>
          </p:nvSpPr>
          <p:spPr bwMode="auto">
            <a:xfrm>
              <a:off x="480" y="803"/>
              <a:ext cx="1008" cy="31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LOT  A</a:t>
              </a:r>
            </a:p>
            <a:p>
              <a:pPr eaLnBrk="1" hangingPunct="1">
                <a:lnSpc>
                  <a:spcPct val="70000"/>
                </a:lnSpc>
                <a:spcBef>
                  <a:spcPct val="50000"/>
                </a:spcBef>
              </a:pPr>
              <a:r>
                <a:rPr lang="fr-FR" altLang="fr-FR" sz="1400" b="1" dirty="0">
                  <a:solidFill>
                    <a:srgbClr val="0033CC"/>
                  </a:solidFill>
                  <a:cs typeface="Times New Roman" panose="02020603050405020304" pitchFamily="18" charset="0"/>
                </a:rPr>
                <a:t>CONTRÔLER</a:t>
              </a:r>
              <a:r>
                <a:rPr lang="fr-FR" altLang="fr-FR" sz="1400" b="1" dirty="0">
                  <a:solidFill>
                    <a:srgbClr val="0033CC"/>
                  </a:solidFill>
                </a:rPr>
                <a:t> </a:t>
              </a:r>
            </a:p>
          </p:txBody>
        </p:sp>
        <p:sp>
          <p:nvSpPr>
            <p:cNvPr id="15397" name="AutoShape 1250">
              <a:extLst>
                <a:ext uri="{FF2B5EF4-FFF2-40B4-BE49-F238E27FC236}">
                  <a16:creationId xmlns:a16="http://schemas.microsoft.com/office/drawing/2014/main" id="{A74F5ED7-3AAF-49C1-8168-8450B6D1C003}"/>
                </a:ext>
              </a:extLst>
            </p:cNvPr>
            <p:cNvSpPr>
              <a:spLocks noChangeArrowheads="1"/>
            </p:cNvSpPr>
            <p:nvPr/>
          </p:nvSpPr>
          <p:spPr bwMode="auto">
            <a:xfrm>
              <a:off x="348" y="768"/>
              <a:ext cx="1272" cy="336"/>
            </a:xfrm>
            <a:prstGeom prst="flowChartAlternateProcess">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15398" name="Text Box 1279">
              <a:extLst>
                <a:ext uri="{FF2B5EF4-FFF2-40B4-BE49-F238E27FC236}">
                  <a16:creationId xmlns:a16="http://schemas.microsoft.com/office/drawing/2014/main" id="{925D9BA0-9B61-4E24-AC97-036BD918BC1D}"/>
                </a:ext>
              </a:extLst>
            </p:cNvPr>
            <p:cNvSpPr txBox="1">
              <a:spLocks noChangeArrowheads="1"/>
            </p:cNvSpPr>
            <p:nvPr/>
          </p:nvSpPr>
          <p:spPr bwMode="auto">
            <a:xfrm>
              <a:off x="1728" y="864"/>
              <a:ext cx="2448" cy="19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80000"/>
                </a:lnSpc>
                <a:spcBef>
                  <a:spcPct val="50000"/>
                </a:spcBef>
              </a:pPr>
              <a:r>
                <a:rPr lang="fr-FR" altLang="fr-FR" b="1" dirty="0">
                  <a:solidFill>
                    <a:srgbClr val="008000"/>
                  </a:solidFill>
                  <a:cs typeface="Times New Roman" panose="02020603050405020304" pitchFamily="18" charset="0"/>
                </a:rPr>
                <a:t>On réceptionne un lot de</a:t>
              </a:r>
              <a:r>
                <a:rPr lang="fr-FR" altLang="fr-FR" sz="1800" b="1" dirty="0">
                  <a:solidFill>
                    <a:srgbClr val="008000"/>
                  </a:solidFill>
                  <a:cs typeface="Times New Roman" panose="02020603050405020304" pitchFamily="18" charset="0"/>
                </a:rPr>
                <a:t> N</a:t>
              </a:r>
              <a:r>
                <a:rPr lang="fr-FR" altLang="fr-FR" b="1" dirty="0">
                  <a:solidFill>
                    <a:srgbClr val="008000"/>
                  </a:solidFill>
                  <a:cs typeface="Times New Roman" panose="02020603050405020304" pitchFamily="18" charset="0"/>
                </a:rPr>
                <a:t>  articles</a:t>
              </a:r>
              <a:endParaRPr lang="fr-FR" altLang="fr-FR" b="1" dirty="0">
                <a:solidFill>
                  <a:srgbClr val="008000"/>
                </a:solidFill>
              </a:endParaRPr>
            </a:p>
          </p:txBody>
        </p:sp>
      </p:grpSp>
      <p:grpSp>
        <p:nvGrpSpPr>
          <p:cNvPr id="20740" name="Group 1284">
            <a:extLst>
              <a:ext uri="{FF2B5EF4-FFF2-40B4-BE49-F238E27FC236}">
                <a16:creationId xmlns:a16="http://schemas.microsoft.com/office/drawing/2014/main" id="{4441BC53-1E88-4FB2-BDE0-06F152629956}"/>
              </a:ext>
            </a:extLst>
          </p:cNvPr>
          <p:cNvGrpSpPr>
            <a:grpSpLocks/>
          </p:cNvGrpSpPr>
          <p:nvPr/>
        </p:nvGrpSpPr>
        <p:grpSpPr bwMode="auto">
          <a:xfrm>
            <a:off x="304800" y="1743226"/>
            <a:ext cx="9067800" cy="1217614"/>
            <a:chOff x="192" y="1104"/>
            <a:chExt cx="5712" cy="767"/>
          </a:xfrm>
        </p:grpSpPr>
        <p:sp>
          <p:nvSpPr>
            <p:cNvPr id="15392" name="AutoShape 1248">
              <a:extLst>
                <a:ext uri="{FF2B5EF4-FFF2-40B4-BE49-F238E27FC236}">
                  <a16:creationId xmlns:a16="http://schemas.microsoft.com/office/drawing/2014/main" id="{04455E95-A082-4598-B5F3-3A83D115CC24}"/>
                </a:ext>
              </a:extLst>
            </p:cNvPr>
            <p:cNvSpPr>
              <a:spLocks noChangeArrowheads="1"/>
            </p:cNvSpPr>
            <p:nvPr/>
          </p:nvSpPr>
          <p:spPr bwMode="auto">
            <a:xfrm>
              <a:off x="324" y="1344"/>
              <a:ext cx="1320" cy="336"/>
            </a:xfrm>
            <a:prstGeom prst="flowChartAlternateProcess">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15393" name="Text Box 1249">
              <a:extLst>
                <a:ext uri="{FF2B5EF4-FFF2-40B4-BE49-F238E27FC236}">
                  <a16:creationId xmlns:a16="http://schemas.microsoft.com/office/drawing/2014/main" id="{22CE90A1-9356-41E3-B5AF-FFE8C078D700}"/>
                </a:ext>
              </a:extLst>
            </p:cNvPr>
            <p:cNvSpPr txBox="1">
              <a:spLocks noChangeArrowheads="1"/>
            </p:cNvSpPr>
            <p:nvPr/>
          </p:nvSpPr>
          <p:spPr bwMode="auto">
            <a:xfrm>
              <a:off x="192" y="1346"/>
              <a:ext cx="1584" cy="33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80000"/>
                </a:lnSpc>
                <a:spcBef>
                  <a:spcPct val="50000"/>
                </a:spcBef>
              </a:pPr>
              <a:r>
                <a:rPr lang="fr-FR" altLang="fr-FR" sz="1400" b="1" dirty="0">
                  <a:solidFill>
                    <a:srgbClr val="0033CC"/>
                  </a:solidFill>
                  <a:cs typeface="Times New Roman" panose="02020603050405020304" pitchFamily="18" charset="0"/>
                </a:rPr>
                <a:t>PLAN</a:t>
              </a:r>
            </a:p>
            <a:p>
              <a:pPr algn="ctr" eaLnBrk="1" hangingPunct="1">
                <a:lnSpc>
                  <a:spcPct val="80000"/>
                </a:lnSpc>
                <a:spcBef>
                  <a:spcPct val="50000"/>
                </a:spcBef>
              </a:pPr>
              <a:r>
                <a:rPr lang="fr-FR" altLang="fr-FR" sz="1400" b="1" dirty="0">
                  <a:solidFill>
                    <a:srgbClr val="0033CC"/>
                  </a:solidFill>
                  <a:cs typeface="Times New Roman" panose="02020603050405020304" pitchFamily="18" charset="0"/>
                </a:rPr>
                <a:t>D’ECHANTILLONNAGE</a:t>
              </a:r>
              <a:r>
                <a:rPr lang="fr-FR" altLang="fr-FR" sz="1400" b="1" dirty="0">
                  <a:solidFill>
                    <a:srgbClr val="0033CC"/>
                  </a:solidFill>
                </a:rPr>
                <a:t> </a:t>
              </a:r>
            </a:p>
          </p:txBody>
        </p:sp>
        <p:cxnSp>
          <p:nvCxnSpPr>
            <p:cNvPr id="15394" name="AutoShape 1264">
              <a:extLst>
                <a:ext uri="{FF2B5EF4-FFF2-40B4-BE49-F238E27FC236}">
                  <a16:creationId xmlns:a16="http://schemas.microsoft.com/office/drawing/2014/main" id="{B0C14455-94C7-4F23-A2CD-03E2E2720307}"/>
                </a:ext>
              </a:extLst>
            </p:cNvPr>
            <p:cNvCxnSpPr>
              <a:cxnSpLocks noChangeShapeType="1"/>
              <a:stCxn id="15397" idx="2"/>
              <a:endCxn id="15393" idx="0"/>
            </p:cNvCxnSpPr>
            <p:nvPr/>
          </p:nvCxnSpPr>
          <p:spPr bwMode="auto">
            <a:xfrm>
              <a:off x="984" y="1104"/>
              <a:ext cx="0" cy="242"/>
            </a:xfrm>
            <a:prstGeom prst="straightConnector1">
              <a:avLst/>
            </a:prstGeom>
            <a:noFill/>
            <a:ln w="1905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95" name="Text Box 1280">
              <a:extLst>
                <a:ext uri="{FF2B5EF4-FFF2-40B4-BE49-F238E27FC236}">
                  <a16:creationId xmlns:a16="http://schemas.microsoft.com/office/drawing/2014/main" id="{25F2534B-3042-4992-BE84-9EB20C13E64E}"/>
                </a:ext>
              </a:extLst>
            </p:cNvPr>
            <p:cNvSpPr txBox="1">
              <a:spLocks noChangeArrowheads="1"/>
            </p:cNvSpPr>
            <p:nvPr/>
          </p:nvSpPr>
          <p:spPr bwMode="auto">
            <a:xfrm>
              <a:off x="1776" y="1338"/>
              <a:ext cx="4128" cy="53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80000"/>
                </a:lnSpc>
                <a:spcBef>
                  <a:spcPct val="50000"/>
                </a:spcBef>
              </a:pPr>
              <a:r>
                <a:rPr lang="fr-FR" altLang="fr-FR" b="1" dirty="0">
                  <a:solidFill>
                    <a:srgbClr val="008000"/>
                  </a:solidFill>
                  <a:cs typeface="Times New Roman" panose="02020603050405020304" pitchFamily="18" charset="0"/>
                </a:rPr>
                <a:t>Il faut choisir un type de plan : </a:t>
              </a:r>
              <a:br>
                <a:rPr lang="fr-FR" altLang="fr-FR" b="1" dirty="0">
                  <a:solidFill>
                    <a:srgbClr val="008000"/>
                  </a:solidFill>
                  <a:cs typeface="Times New Roman" panose="02020603050405020304" pitchFamily="18" charset="0"/>
                </a:rPr>
              </a:br>
              <a:r>
                <a:rPr lang="fr-FR" altLang="fr-FR" b="1" dirty="0">
                  <a:solidFill>
                    <a:srgbClr val="008000"/>
                  </a:solidFill>
                  <a:cs typeface="Times New Roman" panose="02020603050405020304" pitchFamily="18" charset="0"/>
                </a:rPr>
                <a:t>simple, double, normal, renforcé …</a:t>
              </a:r>
              <a:endParaRPr lang="fr-FR" altLang="fr-FR" b="1" dirty="0">
                <a:solidFill>
                  <a:srgbClr val="008000"/>
                </a:solidFill>
              </a:endParaRPr>
            </a:p>
            <a:p>
              <a:pPr eaLnBrk="1" hangingPunct="1">
                <a:lnSpc>
                  <a:spcPct val="80000"/>
                </a:lnSpc>
                <a:spcBef>
                  <a:spcPct val="50000"/>
                </a:spcBef>
              </a:pPr>
              <a:r>
                <a:rPr lang="fr-FR" altLang="fr-FR" b="1" dirty="0">
                  <a:solidFill>
                    <a:srgbClr val="008000"/>
                  </a:solidFill>
                </a:rPr>
                <a:t>Ceci déterminera la taille de l’échantillon à contrôler : </a:t>
              </a:r>
              <a:r>
                <a:rPr lang="fr-FR" altLang="fr-FR" sz="1800" b="1" dirty="0">
                  <a:solidFill>
                    <a:srgbClr val="008000"/>
                  </a:solidFill>
                </a:rPr>
                <a:t>n</a:t>
              </a:r>
            </a:p>
          </p:txBody>
        </p:sp>
      </p:grpSp>
      <p:grpSp>
        <p:nvGrpSpPr>
          <p:cNvPr id="20741" name="Group 1285">
            <a:extLst>
              <a:ext uri="{FF2B5EF4-FFF2-40B4-BE49-F238E27FC236}">
                <a16:creationId xmlns:a16="http://schemas.microsoft.com/office/drawing/2014/main" id="{BD935568-71DD-42DE-832F-58D022A8B05B}"/>
              </a:ext>
            </a:extLst>
          </p:cNvPr>
          <p:cNvGrpSpPr>
            <a:grpSpLocks/>
          </p:cNvGrpSpPr>
          <p:nvPr/>
        </p:nvGrpSpPr>
        <p:grpSpPr bwMode="auto">
          <a:xfrm>
            <a:off x="304800" y="2665564"/>
            <a:ext cx="9039225" cy="914401"/>
            <a:chOff x="192" y="1685"/>
            <a:chExt cx="5694" cy="576"/>
          </a:xfrm>
        </p:grpSpPr>
        <p:sp>
          <p:nvSpPr>
            <p:cNvPr id="15388" name="AutoShape 1251">
              <a:extLst>
                <a:ext uri="{FF2B5EF4-FFF2-40B4-BE49-F238E27FC236}">
                  <a16:creationId xmlns:a16="http://schemas.microsoft.com/office/drawing/2014/main" id="{981D3F75-A445-45D9-A2D9-5480E65A2F89}"/>
                </a:ext>
              </a:extLst>
            </p:cNvPr>
            <p:cNvSpPr>
              <a:spLocks noChangeArrowheads="1"/>
            </p:cNvSpPr>
            <p:nvPr/>
          </p:nvSpPr>
          <p:spPr bwMode="auto">
            <a:xfrm>
              <a:off x="324" y="1920"/>
              <a:ext cx="1320" cy="336"/>
            </a:xfrm>
            <a:prstGeom prst="flowChartAlternateProcess">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15389" name="Text Box 1252">
              <a:extLst>
                <a:ext uri="{FF2B5EF4-FFF2-40B4-BE49-F238E27FC236}">
                  <a16:creationId xmlns:a16="http://schemas.microsoft.com/office/drawing/2014/main" id="{E7A0F439-122A-4DCE-89BE-6A4FB9D51FB8}"/>
                </a:ext>
              </a:extLst>
            </p:cNvPr>
            <p:cNvSpPr txBox="1">
              <a:spLocks noChangeArrowheads="1"/>
            </p:cNvSpPr>
            <p:nvPr/>
          </p:nvSpPr>
          <p:spPr bwMode="auto">
            <a:xfrm>
              <a:off x="192" y="1922"/>
              <a:ext cx="1584" cy="33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80000"/>
                </a:lnSpc>
                <a:spcBef>
                  <a:spcPct val="50000"/>
                </a:spcBef>
              </a:pPr>
              <a:r>
                <a:rPr lang="fr-FR" altLang="fr-FR" sz="1400" b="1" dirty="0">
                  <a:solidFill>
                    <a:srgbClr val="0033CC"/>
                  </a:solidFill>
                  <a:cs typeface="Times New Roman" panose="02020603050405020304" pitchFamily="18" charset="0"/>
                </a:rPr>
                <a:t>REGLES  DE</a:t>
              </a:r>
            </a:p>
            <a:p>
              <a:pPr algn="ctr" eaLnBrk="1" hangingPunct="1">
                <a:lnSpc>
                  <a:spcPct val="80000"/>
                </a:lnSpc>
                <a:spcBef>
                  <a:spcPct val="50000"/>
                </a:spcBef>
              </a:pPr>
              <a:r>
                <a:rPr lang="fr-FR" altLang="fr-FR" sz="1400" b="1" dirty="0">
                  <a:solidFill>
                    <a:srgbClr val="0033CC"/>
                  </a:solidFill>
                  <a:cs typeface="Times New Roman" panose="02020603050405020304" pitchFamily="18" charset="0"/>
                </a:rPr>
                <a:t>DECISION</a:t>
              </a:r>
              <a:r>
                <a:rPr lang="fr-FR" altLang="fr-FR" sz="1400" b="1" dirty="0">
                  <a:solidFill>
                    <a:srgbClr val="0033CC"/>
                  </a:solidFill>
                </a:rPr>
                <a:t> </a:t>
              </a:r>
            </a:p>
          </p:txBody>
        </p:sp>
        <p:cxnSp>
          <p:nvCxnSpPr>
            <p:cNvPr id="15390" name="AutoShape 1265">
              <a:extLst>
                <a:ext uri="{FF2B5EF4-FFF2-40B4-BE49-F238E27FC236}">
                  <a16:creationId xmlns:a16="http://schemas.microsoft.com/office/drawing/2014/main" id="{A236538B-2265-470D-A83A-8FB04BBE1FA9}"/>
                </a:ext>
              </a:extLst>
            </p:cNvPr>
            <p:cNvCxnSpPr>
              <a:cxnSpLocks noChangeShapeType="1"/>
              <a:stCxn id="15393" idx="2"/>
              <a:endCxn id="15389" idx="0"/>
            </p:cNvCxnSpPr>
            <p:nvPr/>
          </p:nvCxnSpPr>
          <p:spPr bwMode="auto">
            <a:xfrm>
              <a:off x="984" y="1685"/>
              <a:ext cx="0" cy="237"/>
            </a:xfrm>
            <a:prstGeom prst="straightConnector1">
              <a:avLst/>
            </a:prstGeom>
            <a:noFill/>
            <a:ln w="1905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91" name="Text Box 1281">
              <a:extLst>
                <a:ext uri="{FF2B5EF4-FFF2-40B4-BE49-F238E27FC236}">
                  <a16:creationId xmlns:a16="http://schemas.microsoft.com/office/drawing/2014/main" id="{8F8C82C5-D818-48E8-BF2E-02107A65C118}"/>
                </a:ext>
              </a:extLst>
            </p:cNvPr>
            <p:cNvSpPr txBox="1">
              <a:spLocks noChangeArrowheads="1"/>
            </p:cNvSpPr>
            <p:nvPr/>
          </p:nvSpPr>
          <p:spPr bwMode="auto">
            <a:xfrm>
              <a:off x="1758" y="1920"/>
              <a:ext cx="4128" cy="32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80000"/>
                </a:lnSpc>
                <a:spcBef>
                  <a:spcPct val="50000"/>
                </a:spcBef>
              </a:pPr>
              <a:r>
                <a:rPr lang="fr-FR" altLang="fr-FR" b="1" dirty="0">
                  <a:solidFill>
                    <a:srgbClr val="008000"/>
                  </a:solidFill>
                  <a:cs typeface="Times New Roman" panose="02020603050405020304" pitchFamily="18" charset="0"/>
                </a:rPr>
                <a:t>En fonction du NQA, on déterminera </a:t>
              </a:r>
              <a:br>
                <a:rPr lang="fr-FR" altLang="fr-FR" b="1" dirty="0">
                  <a:solidFill>
                    <a:srgbClr val="008000"/>
                  </a:solidFill>
                  <a:cs typeface="Times New Roman" panose="02020603050405020304" pitchFamily="18" charset="0"/>
                </a:rPr>
              </a:br>
              <a:r>
                <a:rPr lang="fr-FR" altLang="fr-FR" b="1" dirty="0">
                  <a:solidFill>
                    <a:srgbClr val="008000"/>
                  </a:solidFill>
                  <a:cs typeface="Times New Roman" panose="02020603050405020304" pitchFamily="18" charset="0"/>
                </a:rPr>
                <a:t>le critère d’acceptation (</a:t>
              </a:r>
              <a:r>
                <a:rPr lang="fr-FR" altLang="fr-FR" sz="1800" b="1" dirty="0">
                  <a:solidFill>
                    <a:srgbClr val="008000"/>
                  </a:solidFill>
                  <a:cs typeface="Times New Roman" panose="02020603050405020304" pitchFamily="18" charset="0"/>
                </a:rPr>
                <a:t>A</a:t>
              </a:r>
              <a:r>
                <a:rPr lang="fr-FR" altLang="fr-FR" b="1" dirty="0">
                  <a:solidFill>
                    <a:srgbClr val="008000"/>
                  </a:solidFill>
                  <a:cs typeface="Times New Roman" panose="02020603050405020304" pitchFamily="18" charset="0"/>
                </a:rPr>
                <a:t>) et le critère de rejet (</a:t>
              </a:r>
              <a:r>
                <a:rPr lang="fr-FR" altLang="fr-FR" sz="1800" b="1" dirty="0">
                  <a:solidFill>
                    <a:srgbClr val="008000"/>
                  </a:solidFill>
                  <a:cs typeface="Times New Roman" panose="02020603050405020304" pitchFamily="18" charset="0"/>
                </a:rPr>
                <a:t>R</a:t>
              </a:r>
              <a:r>
                <a:rPr lang="fr-FR" altLang="fr-FR" b="1" dirty="0">
                  <a:solidFill>
                    <a:srgbClr val="008000"/>
                  </a:solidFill>
                  <a:cs typeface="Times New Roman" panose="02020603050405020304" pitchFamily="18" charset="0"/>
                </a:rPr>
                <a:t>)</a:t>
              </a:r>
              <a:endParaRPr lang="fr-FR" altLang="fr-FR" sz="1800" b="1" dirty="0">
                <a:solidFill>
                  <a:srgbClr val="008000"/>
                </a:solidFill>
              </a:endParaRPr>
            </a:p>
          </p:txBody>
        </p:sp>
      </p:grpSp>
      <p:grpSp>
        <p:nvGrpSpPr>
          <p:cNvPr id="20742" name="Group 1286">
            <a:extLst>
              <a:ext uri="{FF2B5EF4-FFF2-40B4-BE49-F238E27FC236}">
                <a16:creationId xmlns:a16="http://schemas.microsoft.com/office/drawing/2014/main" id="{3544D1CE-8E14-4217-A115-03E8E515EC4A}"/>
              </a:ext>
            </a:extLst>
          </p:cNvPr>
          <p:cNvGrpSpPr>
            <a:grpSpLocks/>
          </p:cNvGrpSpPr>
          <p:nvPr/>
        </p:nvGrpSpPr>
        <p:grpSpPr bwMode="auto">
          <a:xfrm>
            <a:off x="304800" y="3579961"/>
            <a:ext cx="5257800" cy="1668463"/>
            <a:chOff x="192" y="2261"/>
            <a:chExt cx="3312" cy="1051"/>
          </a:xfrm>
        </p:grpSpPr>
        <p:sp>
          <p:nvSpPr>
            <p:cNvPr id="15383" name="AutoShape 1253">
              <a:extLst>
                <a:ext uri="{FF2B5EF4-FFF2-40B4-BE49-F238E27FC236}">
                  <a16:creationId xmlns:a16="http://schemas.microsoft.com/office/drawing/2014/main" id="{70AA481C-F977-4E1A-98A2-67E6EBFC5AF7}"/>
                </a:ext>
              </a:extLst>
            </p:cNvPr>
            <p:cNvSpPr>
              <a:spLocks noChangeArrowheads="1"/>
            </p:cNvSpPr>
            <p:nvPr/>
          </p:nvSpPr>
          <p:spPr bwMode="auto">
            <a:xfrm>
              <a:off x="192" y="2496"/>
              <a:ext cx="1584" cy="816"/>
            </a:xfrm>
            <a:prstGeom prst="flowChartDecision">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15384" name="Text Box 1254">
              <a:extLst>
                <a:ext uri="{FF2B5EF4-FFF2-40B4-BE49-F238E27FC236}">
                  <a16:creationId xmlns:a16="http://schemas.microsoft.com/office/drawing/2014/main" id="{46693534-5A6C-4F86-B2BA-2D31A68395C6}"/>
                </a:ext>
              </a:extLst>
            </p:cNvPr>
            <p:cNvSpPr txBox="1">
              <a:spLocks noChangeArrowheads="1"/>
            </p:cNvSpPr>
            <p:nvPr/>
          </p:nvSpPr>
          <p:spPr bwMode="auto">
            <a:xfrm>
              <a:off x="192" y="2688"/>
              <a:ext cx="1584" cy="432"/>
            </a:xfrm>
            <a:prstGeom prst="rect">
              <a:avLst/>
            </a:prstGeom>
            <a:noFill/>
            <a:ln w="9525">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60000"/>
                </a:lnSpc>
                <a:spcBef>
                  <a:spcPct val="50000"/>
                </a:spcBef>
              </a:pPr>
              <a:r>
                <a:rPr lang="fr-FR" altLang="fr-FR" sz="1400" b="1" dirty="0">
                  <a:solidFill>
                    <a:srgbClr val="0033CC"/>
                  </a:solidFill>
                  <a:cs typeface="Times New Roman" panose="02020603050405020304" pitchFamily="18" charset="0"/>
                </a:rPr>
                <a:t>RESULTATS</a:t>
              </a:r>
            </a:p>
            <a:p>
              <a:pPr algn="ctr" eaLnBrk="1" hangingPunct="1">
                <a:lnSpc>
                  <a:spcPct val="60000"/>
                </a:lnSpc>
                <a:spcBef>
                  <a:spcPct val="50000"/>
                </a:spcBef>
              </a:pPr>
              <a:r>
                <a:rPr lang="fr-FR" altLang="fr-FR" sz="1400" b="1" dirty="0">
                  <a:solidFill>
                    <a:srgbClr val="0033CC"/>
                  </a:solidFill>
                  <a:cs typeface="Times New Roman" panose="02020603050405020304" pitchFamily="18" charset="0"/>
                </a:rPr>
                <a:t>DU</a:t>
              </a:r>
            </a:p>
            <a:p>
              <a:pPr algn="ctr" eaLnBrk="1" hangingPunct="1">
                <a:lnSpc>
                  <a:spcPct val="60000"/>
                </a:lnSpc>
                <a:spcBef>
                  <a:spcPct val="50000"/>
                </a:spcBef>
              </a:pPr>
              <a:r>
                <a:rPr lang="fr-FR" altLang="fr-FR" sz="1400" b="1" dirty="0">
                  <a:solidFill>
                    <a:srgbClr val="0033CC"/>
                  </a:solidFill>
                  <a:cs typeface="Times New Roman" panose="02020603050405020304" pitchFamily="18" charset="0"/>
                </a:rPr>
                <a:t>CONTRÔLE</a:t>
              </a:r>
              <a:endParaRPr lang="fr-FR" altLang="fr-FR" sz="1400" b="1" dirty="0">
                <a:solidFill>
                  <a:srgbClr val="0033CC"/>
                </a:solidFill>
              </a:endParaRPr>
            </a:p>
          </p:txBody>
        </p:sp>
        <p:cxnSp>
          <p:nvCxnSpPr>
            <p:cNvPr id="15385" name="AutoShape 1266">
              <a:extLst>
                <a:ext uri="{FF2B5EF4-FFF2-40B4-BE49-F238E27FC236}">
                  <a16:creationId xmlns:a16="http://schemas.microsoft.com/office/drawing/2014/main" id="{D8DC9D33-DAB3-4894-9E60-94E16DE2F6F4}"/>
                </a:ext>
              </a:extLst>
            </p:cNvPr>
            <p:cNvCxnSpPr>
              <a:cxnSpLocks noChangeShapeType="1"/>
              <a:stCxn id="15389" idx="2"/>
              <a:endCxn id="15384" idx="0"/>
            </p:cNvCxnSpPr>
            <p:nvPr/>
          </p:nvCxnSpPr>
          <p:spPr bwMode="auto">
            <a:xfrm>
              <a:off x="984" y="2261"/>
              <a:ext cx="0" cy="427"/>
            </a:xfrm>
            <a:prstGeom prst="straightConnector1">
              <a:avLst/>
            </a:prstGeom>
            <a:noFill/>
            <a:ln w="1905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86" name="AutoShape 1267">
              <a:extLst>
                <a:ext uri="{FF2B5EF4-FFF2-40B4-BE49-F238E27FC236}">
                  <a16:creationId xmlns:a16="http://schemas.microsoft.com/office/drawing/2014/main" id="{7829A63B-D1C4-4AE6-8F04-A290334C7AA4}"/>
                </a:ext>
              </a:extLst>
            </p:cNvPr>
            <p:cNvCxnSpPr>
              <a:cxnSpLocks noChangeShapeType="1"/>
              <a:stCxn id="15384" idx="3"/>
              <a:endCxn id="15375" idx="1"/>
            </p:cNvCxnSpPr>
            <p:nvPr/>
          </p:nvCxnSpPr>
          <p:spPr bwMode="auto">
            <a:xfrm flipV="1">
              <a:off x="1776" y="2904"/>
              <a:ext cx="192" cy="11"/>
            </a:xfrm>
            <a:prstGeom prst="straightConnector1">
              <a:avLst/>
            </a:prstGeom>
            <a:noFill/>
            <a:ln w="1905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87" name="Text Box 1282">
              <a:extLst>
                <a:ext uri="{FF2B5EF4-FFF2-40B4-BE49-F238E27FC236}">
                  <a16:creationId xmlns:a16="http://schemas.microsoft.com/office/drawing/2014/main" id="{11F81122-1E6E-43F5-85BE-C602590D7DB4}"/>
                </a:ext>
              </a:extLst>
            </p:cNvPr>
            <p:cNvSpPr txBox="1">
              <a:spLocks noChangeArrowheads="1"/>
            </p:cNvSpPr>
            <p:nvPr/>
          </p:nvSpPr>
          <p:spPr bwMode="auto">
            <a:xfrm>
              <a:off x="1056" y="2444"/>
              <a:ext cx="2448" cy="19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80000"/>
                </a:lnSpc>
                <a:spcBef>
                  <a:spcPct val="50000"/>
                </a:spcBef>
              </a:pPr>
              <a:r>
                <a:rPr lang="fr-FR" altLang="fr-FR" b="1" dirty="0">
                  <a:solidFill>
                    <a:srgbClr val="008000"/>
                  </a:solidFill>
                  <a:cs typeface="Times New Roman" panose="02020603050405020304" pitchFamily="18" charset="0"/>
                </a:rPr>
                <a:t>Soit </a:t>
              </a:r>
              <a:r>
                <a:rPr lang="fr-FR" altLang="fr-FR" sz="1800" b="1" dirty="0">
                  <a:solidFill>
                    <a:srgbClr val="008000"/>
                  </a:solidFill>
                  <a:cs typeface="Times New Roman" panose="02020603050405020304" pitchFamily="18" charset="0"/>
                </a:rPr>
                <a:t>k</a:t>
              </a:r>
              <a:r>
                <a:rPr lang="fr-FR" altLang="fr-FR" b="1" dirty="0">
                  <a:solidFill>
                    <a:srgbClr val="008000"/>
                  </a:solidFill>
                  <a:cs typeface="Times New Roman" panose="02020603050405020304" pitchFamily="18" charset="0"/>
                </a:rPr>
                <a:t> le nombre de non-conformes</a:t>
              </a:r>
              <a:endParaRPr lang="fr-FR" altLang="fr-FR" b="1" dirty="0">
                <a:solidFill>
                  <a:srgbClr val="008000"/>
                </a:solidFill>
              </a:endParaRPr>
            </a:p>
          </p:txBody>
        </p:sp>
      </p:grpSp>
      <p:grpSp>
        <p:nvGrpSpPr>
          <p:cNvPr id="20745" name="Group 1289">
            <a:extLst>
              <a:ext uri="{FF2B5EF4-FFF2-40B4-BE49-F238E27FC236}">
                <a16:creationId xmlns:a16="http://schemas.microsoft.com/office/drawing/2014/main" id="{C604C2F8-70B7-4DEA-9EA3-413334475D84}"/>
              </a:ext>
            </a:extLst>
          </p:cNvPr>
          <p:cNvGrpSpPr>
            <a:grpSpLocks/>
          </p:cNvGrpSpPr>
          <p:nvPr/>
        </p:nvGrpSpPr>
        <p:grpSpPr bwMode="auto">
          <a:xfrm>
            <a:off x="514350" y="4976964"/>
            <a:ext cx="2095500" cy="1476375"/>
            <a:chOff x="324" y="3141"/>
            <a:chExt cx="1320" cy="930"/>
          </a:xfrm>
        </p:grpSpPr>
        <p:sp>
          <p:nvSpPr>
            <p:cNvPr id="15379" name="AutoShape 1255">
              <a:extLst>
                <a:ext uri="{FF2B5EF4-FFF2-40B4-BE49-F238E27FC236}">
                  <a16:creationId xmlns:a16="http://schemas.microsoft.com/office/drawing/2014/main" id="{2B94478E-D5E1-45D4-8B1A-48154E673ABF}"/>
                </a:ext>
              </a:extLst>
            </p:cNvPr>
            <p:cNvSpPr>
              <a:spLocks noChangeArrowheads="1"/>
            </p:cNvSpPr>
            <p:nvPr/>
          </p:nvSpPr>
          <p:spPr bwMode="auto">
            <a:xfrm>
              <a:off x="324" y="3552"/>
              <a:ext cx="1320" cy="336"/>
            </a:xfrm>
            <a:prstGeom prst="flowChartAlternateProcess">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15380" name="Text Box 1256">
              <a:extLst>
                <a:ext uri="{FF2B5EF4-FFF2-40B4-BE49-F238E27FC236}">
                  <a16:creationId xmlns:a16="http://schemas.microsoft.com/office/drawing/2014/main" id="{16568DE0-705F-403A-B26D-CD83C287206C}"/>
                </a:ext>
              </a:extLst>
            </p:cNvPr>
            <p:cNvSpPr txBox="1">
              <a:spLocks noChangeArrowheads="1"/>
            </p:cNvSpPr>
            <p:nvPr/>
          </p:nvSpPr>
          <p:spPr bwMode="auto">
            <a:xfrm>
              <a:off x="408" y="3563"/>
              <a:ext cx="1152" cy="31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ACCEPTATION</a:t>
              </a:r>
            </a:p>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DU  LOT</a:t>
              </a:r>
              <a:endParaRPr lang="fr-FR" altLang="fr-FR" sz="1400" b="1" dirty="0">
                <a:solidFill>
                  <a:srgbClr val="0033CC"/>
                </a:solidFill>
              </a:endParaRPr>
            </a:p>
          </p:txBody>
        </p:sp>
        <p:cxnSp>
          <p:nvCxnSpPr>
            <p:cNvPr id="15381" name="AutoShape 1268">
              <a:extLst>
                <a:ext uri="{FF2B5EF4-FFF2-40B4-BE49-F238E27FC236}">
                  <a16:creationId xmlns:a16="http://schemas.microsoft.com/office/drawing/2014/main" id="{A7D81DC6-A97F-48E9-9E51-25051924CA82}"/>
                </a:ext>
              </a:extLst>
            </p:cNvPr>
            <p:cNvCxnSpPr>
              <a:cxnSpLocks noChangeShapeType="1"/>
              <a:stCxn id="15384" idx="2"/>
              <a:endCxn id="15380" idx="0"/>
            </p:cNvCxnSpPr>
            <p:nvPr/>
          </p:nvCxnSpPr>
          <p:spPr bwMode="auto">
            <a:xfrm>
              <a:off x="984" y="3141"/>
              <a:ext cx="0" cy="422"/>
            </a:xfrm>
            <a:prstGeom prst="straightConnector1">
              <a:avLst/>
            </a:prstGeom>
            <a:noFill/>
            <a:ln w="1905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82" name="Text Box 1287">
              <a:extLst>
                <a:ext uri="{FF2B5EF4-FFF2-40B4-BE49-F238E27FC236}">
                  <a16:creationId xmlns:a16="http://schemas.microsoft.com/office/drawing/2014/main" id="{D14E5C9C-6305-4158-AE88-8A4A2493D08A}"/>
                </a:ext>
              </a:extLst>
            </p:cNvPr>
            <p:cNvSpPr txBox="1">
              <a:spLocks noChangeArrowheads="1"/>
            </p:cNvSpPr>
            <p:nvPr/>
          </p:nvSpPr>
          <p:spPr bwMode="auto">
            <a:xfrm>
              <a:off x="384" y="3840"/>
              <a:ext cx="1152" cy="2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008000"/>
                  </a:solidFill>
                </a:rPr>
                <a:t>k </a:t>
              </a:r>
              <a:r>
                <a:rPr lang="fr-FR" altLang="fr-FR" b="1" dirty="0">
                  <a:solidFill>
                    <a:srgbClr val="008000"/>
                  </a:solidFill>
                </a:rPr>
                <a:t> &lt;= </a:t>
              </a:r>
              <a:r>
                <a:rPr lang="fr-FR" altLang="fr-FR" sz="1800" b="1" dirty="0">
                  <a:solidFill>
                    <a:srgbClr val="008000"/>
                  </a:solidFill>
                </a:rPr>
                <a:t>A</a:t>
              </a:r>
            </a:p>
          </p:txBody>
        </p:sp>
      </p:grpSp>
      <p:grpSp>
        <p:nvGrpSpPr>
          <p:cNvPr id="20747" name="Group 1291">
            <a:extLst>
              <a:ext uri="{FF2B5EF4-FFF2-40B4-BE49-F238E27FC236}">
                <a16:creationId xmlns:a16="http://schemas.microsoft.com/office/drawing/2014/main" id="{7FFD7C1A-83F2-4850-A49D-B1449EBC73A9}"/>
              </a:ext>
            </a:extLst>
          </p:cNvPr>
          <p:cNvGrpSpPr>
            <a:grpSpLocks/>
          </p:cNvGrpSpPr>
          <p:nvPr/>
        </p:nvGrpSpPr>
        <p:grpSpPr bwMode="auto">
          <a:xfrm>
            <a:off x="2971800" y="4353074"/>
            <a:ext cx="1981200" cy="804862"/>
            <a:chOff x="1872" y="2748"/>
            <a:chExt cx="1248" cy="507"/>
          </a:xfrm>
        </p:grpSpPr>
        <p:sp>
          <p:nvSpPr>
            <p:cNvPr id="15375" name="AutoShape 1262">
              <a:extLst>
                <a:ext uri="{FF2B5EF4-FFF2-40B4-BE49-F238E27FC236}">
                  <a16:creationId xmlns:a16="http://schemas.microsoft.com/office/drawing/2014/main" id="{823F3098-0A63-4CFE-A2E0-4276DD8E0658}"/>
                </a:ext>
              </a:extLst>
            </p:cNvPr>
            <p:cNvSpPr>
              <a:spLocks noChangeArrowheads="1"/>
            </p:cNvSpPr>
            <p:nvPr/>
          </p:nvSpPr>
          <p:spPr bwMode="auto">
            <a:xfrm>
              <a:off x="1968" y="2760"/>
              <a:ext cx="984" cy="288"/>
            </a:xfrm>
            <a:prstGeom prst="flowChartAlternateProcess">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15376" name="Text Box 1263">
              <a:extLst>
                <a:ext uri="{FF2B5EF4-FFF2-40B4-BE49-F238E27FC236}">
                  <a16:creationId xmlns:a16="http://schemas.microsoft.com/office/drawing/2014/main" id="{75520220-D8AD-4240-8118-2661A28E9994}"/>
                </a:ext>
              </a:extLst>
            </p:cNvPr>
            <p:cNvSpPr txBox="1">
              <a:spLocks noChangeArrowheads="1"/>
            </p:cNvSpPr>
            <p:nvPr/>
          </p:nvSpPr>
          <p:spPr bwMode="auto">
            <a:xfrm>
              <a:off x="2040" y="2748"/>
              <a:ext cx="864" cy="31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REFUS</a:t>
              </a:r>
            </a:p>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DU  LOT</a:t>
              </a:r>
              <a:endParaRPr lang="fr-FR" altLang="fr-FR" sz="1400" b="1" dirty="0">
                <a:solidFill>
                  <a:srgbClr val="0033CC"/>
                </a:solidFill>
              </a:endParaRPr>
            </a:p>
          </p:txBody>
        </p:sp>
        <p:cxnSp>
          <p:nvCxnSpPr>
            <p:cNvPr id="15377" name="AutoShape 1272">
              <a:extLst>
                <a:ext uri="{FF2B5EF4-FFF2-40B4-BE49-F238E27FC236}">
                  <a16:creationId xmlns:a16="http://schemas.microsoft.com/office/drawing/2014/main" id="{31C4F808-2125-4DA6-A484-1A9EDF92EEA4}"/>
                </a:ext>
              </a:extLst>
            </p:cNvPr>
            <p:cNvCxnSpPr>
              <a:cxnSpLocks noChangeShapeType="1"/>
              <a:stCxn id="15375" idx="3"/>
              <a:endCxn id="15400" idx="1"/>
            </p:cNvCxnSpPr>
            <p:nvPr/>
          </p:nvCxnSpPr>
          <p:spPr bwMode="auto">
            <a:xfrm>
              <a:off x="2952" y="2904"/>
              <a:ext cx="168" cy="0"/>
            </a:xfrm>
            <a:prstGeom prst="straightConnector1">
              <a:avLst/>
            </a:prstGeom>
            <a:noFill/>
            <a:ln w="1905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78" name="Text Box 1288">
              <a:extLst>
                <a:ext uri="{FF2B5EF4-FFF2-40B4-BE49-F238E27FC236}">
                  <a16:creationId xmlns:a16="http://schemas.microsoft.com/office/drawing/2014/main" id="{6085E35E-3ACF-4365-A35D-7A0C45BBBA4C}"/>
                </a:ext>
              </a:extLst>
            </p:cNvPr>
            <p:cNvSpPr txBox="1">
              <a:spLocks noChangeArrowheads="1"/>
            </p:cNvSpPr>
            <p:nvPr/>
          </p:nvSpPr>
          <p:spPr bwMode="auto">
            <a:xfrm>
              <a:off x="1872" y="3024"/>
              <a:ext cx="1152" cy="2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008000"/>
                  </a:solidFill>
                </a:rPr>
                <a:t>k </a:t>
              </a:r>
              <a:r>
                <a:rPr lang="fr-FR" altLang="fr-FR" b="1" dirty="0">
                  <a:solidFill>
                    <a:srgbClr val="008000"/>
                  </a:solidFill>
                </a:rPr>
                <a:t> &gt;= </a:t>
              </a:r>
              <a:r>
                <a:rPr lang="fr-FR" altLang="fr-FR" sz="1800" b="1" dirty="0">
                  <a:solidFill>
                    <a:srgbClr val="008000"/>
                  </a:solidFill>
                </a:rPr>
                <a:t>R</a:t>
              </a:r>
            </a:p>
          </p:txBody>
        </p:sp>
      </p:grpSp>
      <p:sp>
        <p:nvSpPr>
          <p:cNvPr id="15371" name="AutoShape 1273">
            <a:extLst>
              <a:ext uri="{FF2B5EF4-FFF2-40B4-BE49-F238E27FC236}">
                <a16:creationId xmlns:a16="http://schemas.microsoft.com/office/drawing/2014/main" id="{E0C567E5-0AAE-4322-AC2F-4179BD762D33}"/>
              </a:ext>
            </a:extLst>
          </p:cNvPr>
          <p:cNvSpPr>
            <a:spLocks noChangeArrowheads="1"/>
          </p:cNvSpPr>
          <p:nvPr/>
        </p:nvSpPr>
        <p:spPr bwMode="auto">
          <a:xfrm>
            <a:off x="4760540" y="5619905"/>
            <a:ext cx="2095500" cy="533401"/>
          </a:xfrm>
          <a:prstGeom prst="flowChartAlternateProcess">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15372" name="Text Box 1274">
            <a:extLst>
              <a:ext uri="{FF2B5EF4-FFF2-40B4-BE49-F238E27FC236}">
                <a16:creationId xmlns:a16="http://schemas.microsoft.com/office/drawing/2014/main" id="{797E6189-E116-44CD-9E8E-8C5F0D049C24}"/>
              </a:ext>
            </a:extLst>
          </p:cNvPr>
          <p:cNvSpPr txBox="1">
            <a:spLocks noChangeArrowheads="1"/>
          </p:cNvSpPr>
          <p:nvPr/>
        </p:nvSpPr>
        <p:spPr bwMode="auto">
          <a:xfrm>
            <a:off x="4893890" y="5637368"/>
            <a:ext cx="1828800" cy="49688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CONTRÔLE</a:t>
            </a:r>
          </a:p>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A  100 %</a:t>
            </a:r>
            <a:endParaRPr lang="fr-FR" altLang="fr-FR" sz="1400" b="1" dirty="0">
              <a:solidFill>
                <a:srgbClr val="0033CC"/>
              </a:solidFill>
            </a:endParaRPr>
          </a:p>
        </p:txBody>
      </p:sp>
      <p:cxnSp>
        <p:nvCxnSpPr>
          <p:cNvPr id="15373" name="AutoShape 1277">
            <a:extLst>
              <a:ext uri="{FF2B5EF4-FFF2-40B4-BE49-F238E27FC236}">
                <a16:creationId xmlns:a16="http://schemas.microsoft.com/office/drawing/2014/main" id="{C720D70F-ECD7-4D1D-8499-D3332671C721}"/>
              </a:ext>
            </a:extLst>
          </p:cNvPr>
          <p:cNvCxnSpPr>
            <a:cxnSpLocks noChangeShapeType="1"/>
            <a:stCxn id="15399" idx="2"/>
          </p:cNvCxnSpPr>
          <p:nvPr/>
        </p:nvCxnSpPr>
        <p:spPr bwMode="auto">
          <a:xfrm>
            <a:off x="5790828" y="5248430"/>
            <a:ext cx="4763" cy="388938"/>
          </a:xfrm>
          <a:prstGeom prst="straightConnector1">
            <a:avLst/>
          </a:prstGeom>
          <a:noFill/>
          <a:ln w="1905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374" name="Text Box 1290">
            <a:extLst>
              <a:ext uri="{FF2B5EF4-FFF2-40B4-BE49-F238E27FC236}">
                <a16:creationId xmlns:a16="http://schemas.microsoft.com/office/drawing/2014/main" id="{F6B35E40-F4F5-47EF-96BC-B0A674DAD655}"/>
              </a:ext>
            </a:extLst>
          </p:cNvPr>
          <p:cNvSpPr txBox="1">
            <a:spLocks noChangeArrowheads="1"/>
          </p:cNvSpPr>
          <p:nvPr/>
        </p:nvSpPr>
        <p:spPr bwMode="auto">
          <a:xfrm>
            <a:off x="5732089" y="5233719"/>
            <a:ext cx="3030911" cy="33855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b="1" dirty="0">
                <a:solidFill>
                  <a:srgbClr val="008000"/>
                </a:solidFill>
              </a:rPr>
              <a:t>Si besoin urgent de pièces</a:t>
            </a:r>
          </a:p>
        </p:txBody>
      </p:sp>
      <p:sp>
        <p:nvSpPr>
          <p:cNvPr id="2" name="Titre 1">
            <a:extLst>
              <a:ext uri="{FF2B5EF4-FFF2-40B4-BE49-F238E27FC236}">
                <a16:creationId xmlns:a16="http://schemas.microsoft.com/office/drawing/2014/main" id="{603AB0E7-5558-4045-9509-B1D67BA67E37}"/>
              </a:ext>
            </a:extLst>
          </p:cNvPr>
          <p:cNvSpPr>
            <a:spLocks noGrp="1"/>
          </p:cNvSpPr>
          <p:nvPr>
            <p:ph type="title"/>
          </p:nvPr>
        </p:nvSpPr>
        <p:spPr>
          <a:xfrm>
            <a:off x="1676400" y="608512"/>
            <a:ext cx="7239000" cy="457200"/>
          </a:xfrm>
        </p:spPr>
        <p:txBody>
          <a:bodyPr/>
          <a:lstStyle/>
          <a:p>
            <a:r>
              <a:rPr lang="fr-FR" altLang="fr-FR" sz="2800" b="1" dirty="0">
                <a:solidFill>
                  <a:srgbClr val="00B050"/>
                </a:solidFill>
              </a:rPr>
              <a:t>Plan d’échantillonnage simple</a:t>
            </a:r>
            <a:endParaRPr lang="fr-FR" dirty="0"/>
          </a:p>
        </p:txBody>
      </p:sp>
      <p:sp>
        <p:nvSpPr>
          <p:cNvPr id="45" name="Espace réservé du numéro de diapositive 1">
            <a:extLst>
              <a:ext uri="{FF2B5EF4-FFF2-40B4-BE49-F238E27FC236}">
                <a16:creationId xmlns:a16="http://schemas.microsoft.com/office/drawing/2014/main" id="{4AC4EC7B-3EF6-428C-A718-0AA0E75E74DD}"/>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15</a:t>
            </a:fld>
            <a:endParaRPr lang="fr-FR"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20" name="Group 80">
            <a:extLst>
              <a:ext uri="{FF2B5EF4-FFF2-40B4-BE49-F238E27FC236}">
                <a16:creationId xmlns:a16="http://schemas.microsoft.com/office/drawing/2014/main" id="{E2CA7192-8764-4F63-872D-85795877E744}"/>
              </a:ext>
            </a:extLst>
          </p:cNvPr>
          <p:cNvGrpSpPr>
            <a:grpSpLocks/>
          </p:cNvGrpSpPr>
          <p:nvPr/>
        </p:nvGrpSpPr>
        <p:grpSpPr bwMode="auto">
          <a:xfrm>
            <a:off x="76200" y="2241376"/>
            <a:ext cx="4114800" cy="560388"/>
            <a:chOff x="48" y="1248"/>
            <a:chExt cx="2592" cy="353"/>
          </a:xfrm>
        </p:grpSpPr>
        <p:sp>
          <p:nvSpPr>
            <p:cNvPr id="31792" name="Text Box 10">
              <a:extLst>
                <a:ext uri="{FF2B5EF4-FFF2-40B4-BE49-F238E27FC236}">
                  <a16:creationId xmlns:a16="http://schemas.microsoft.com/office/drawing/2014/main" id="{F7189048-F0D5-4479-89FD-2B1E6DBEF451}"/>
                </a:ext>
              </a:extLst>
            </p:cNvPr>
            <p:cNvSpPr txBox="1">
              <a:spLocks noChangeArrowheads="1"/>
            </p:cNvSpPr>
            <p:nvPr/>
          </p:nvSpPr>
          <p:spPr bwMode="auto">
            <a:xfrm>
              <a:off x="180" y="1248"/>
              <a:ext cx="1008" cy="35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b="1" dirty="0">
                  <a:solidFill>
                    <a:srgbClr val="0033CC"/>
                  </a:solidFill>
                  <a:cs typeface="Times New Roman" panose="02020603050405020304" pitchFamily="18" charset="0"/>
                </a:rPr>
                <a:t>Contrôler échantillon </a:t>
              </a:r>
              <a:r>
                <a:rPr lang="fr-FR" altLang="fr-FR" sz="1800" b="1" dirty="0">
                  <a:solidFill>
                    <a:srgbClr val="FF0000"/>
                  </a:solidFill>
                  <a:cs typeface="Times New Roman" panose="02020603050405020304" pitchFamily="18" charset="0"/>
                </a:rPr>
                <a:t>n1</a:t>
              </a:r>
              <a:endParaRPr lang="fr-FR" altLang="fr-FR" sz="1800" b="1" dirty="0">
                <a:solidFill>
                  <a:srgbClr val="FF0000"/>
                </a:solidFill>
              </a:endParaRPr>
            </a:p>
          </p:txBody>
        </p:sp>
        <p:sp>
          <p:nvSpPr>
            <p:cNvPr id="31793" name="AutoShape 11">
              <a:extLst>
                <a:ext uri="{FF2B5EF4-FFF2-40B4-BE49-F238E27FC236}">
                  <a16:creationId xmlns:a16="http://schemas.microsoft.com/office/drawing/2014/main" id="{6C08F4E0-3E64-49A3-B124-D1F210B89358}"/>
                </a:ext>
              </a:extLst>
            </p:cNvPr>
            <p:cNvSpPr>
              <a:spLocks noChangeArrowheads="1"/>
            </p:cNvSpPr>
            <p:nvPr/>
          </p:nvSpPr>
          <p:spPr bwMode="auto">
            <a:xfrm>
              <a:off x="48" y="1257"/>
              <a:ext cx="1272" cy="336"/>
            </a:xfrm>
            <a:prstGeom prst="flowChartAlternateProcess">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31794" name="Text Box 28">
              <a:extLst>
                <a:ext uri="{FF2B5EF4-FFF2-40B4-BE49-F238E27FC236}">
                  <a16:creationId xmlns:a16="http://schemas.microsoft.com/office/drawing/2014/main" id="{51ED96E7-D7D0-4058-BAF6-F9A65A9E7B9D}"/>
                </a:ext>
              </a:extLst>
            </p:cNvPr>
            <p:cNvSpPr txBox="1">
              <a:spLocks noChangeArrowheads="1"/>
            </p:cNvSpPr>
            <p:nvPr/>
          </p:nvSpPr>
          <p:spPr bwMode="auto">
            <a:xfrm>
              <a:off x="1344" y="1248"/>
              <a:ext cx="1296" cy="31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80000"/>
                </a:lnSpc>
                <a:spcBef>
                  <a:spcPct val="50000"/>
                </a:spcBef>
              </a:pPr>
              <a:r>
                <a:rPr lang="fr-FR" altLang="fr-FR" b="1" dirty="0">
                  <a:solidFill>
                    <a:srgbClr val="008000"/>
                  </a:solidFill>
                  <a:cs typeface="Times New Roman" panose="02020603050405020304" pitchFamily="18" charset="0"/>
                </a:rPr>
                <a:t>Soit </a:t>
              </a:r>
              <a:r>
                <a:rPr lang="fr-FR" altLang="fr-FR" sz="1800" b="1" dirty="0">
                  <a:solidFill>
                    <a:srgbClr val="FF0000"/>
                  </a:solidFill>
                  <a:cs typeface="Times New Roman" panose="02020603050405020304" pitchFamily="18" charset="0"/>
                </a:rPr>
                <a:t>k1</a:t>
              </a:r>
              <a:r>
                <a:rPr lang="fr-FR" altLang="fr-FR" b="1" dirty="0">
                  <a:solidFill>
                    <a:srgbClr val="008000"/>
                  </a:solidFill>
                  <a:cs typeface="Times New Roman" panose="02020603050405020304" pitchFamily="18" charset="0"/>
                </a:rPr>
                <a:t> le nombre de non-conformes</a:t>
              </a:r>
              <a:endParaRPr lang="fr-FR" altLang="fr-FR" b="1" dirty="0">
                <a:solidFill>
                  <a:srgbClr val="008000"/>
                </a:solidFill>
              </a:endParaRPr>
            </a:p>
          </p:txBody>
        </p:sp>
      </p:grpSp>
      <p:grpSp>
        <p:nvGrpSpPr>
          <p:cNvPr id="10321" name="Group 81">
            <a:extLst>
              <a:ext uri="{FF2B5EF4-FFF2-40B4-BE49-F238E27FC236}">
                <a16:creationId xmlns:a16="http://schemas.microsoft.com/office/drawing/2014/main" id="{8E9AC964-FE3F-4D36-9DD9-5D353747984F}"/>
              </a:ext>
            </a:extLst>
          </p:cNvPr>
          <p:cNvGrpSpPr>
            <a:grpSpLocks/>
          </p:cNvGrpSpPr>
          <p:nvPr/>
        </p:nvGrpSpPr>
        <p:grpSpPr bwMode="auto">
          <a:xfrm>
            <a:off x="133350" y="2774776"/>
            <a:ext cx="1905000" cy="1447800"/>
            <a:chOff x="84" y="1584"/>
            <a:chExt cx="1200" cy="912"/>
          </a:xfrm>
        </p:grpSpPr>
        <p:sp>
          <p:nvSpPr>
            <p:cNvPr id="31789" name="AutoShape 24">
              <a:extLst>
                <a:ext uri="{FF2B5EF4-FFF2-40B4-BE49-F238E27FC236}">
                  <a16:creationId xmlns:a16="http://schemas.microsoft.com/office/drawing/2014/main" id="{84B1E4DA-F4A2-44EC-9C77-2D3510367EBE}"/>
                </a:ext>
              </a:extLst>
            </p:cNvPr>
            <p:cNvSpPr>
              <a:spLocks noChangeArrowheads="1"/>
            </p:cNvSpPr>
            <p:nvPr/>
          </p:nvSpPr>
          <p:spPr bwMode="auto">
            <a:xfrm>
              <a:off x="84" y="1819"/>
              <a:ext cx="1200" cy="677"/>
            </a:xfrm>
            <a:prstGeom prst="flowChartDecision">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31790" name="Text Box 33">
              <a:extLst>
                <a:ext uri="{FF2B5EF4-FFF2-40B4-BE49-F238E27FC236}">
                  <a16:creationId xmlns:a16="http://schemas.microsoft.com/office/drawing/2014/main" id="{71BAF0F8-21E0-4D05-AD27-D68BBF4EFD80}"/>
                </a:ext>
              </a:extLst>
            </p:cNvPr>
            <p:cNvSpPr txBox="1">
              <a:spLocks noChangeArrowheads="1"/>
            </p:cNvSpPr>
            <p:nvPr/>
          </p:nvSpPr>
          <p:spPr bwMode="auto">
            <a:xfrm>
              <a:off x="192" y="2016"/>
              <a:ext cx="1008" cy="2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FF0000"/>
                  </a:solidFill>
                </a:rPr>
                <a:t>k1</a:t>
              </a:r>
              <a:r>
                <a:rPr lang="fr-FR" altLang="fr-FR" sz="1800" b="1" dirty="0">
                  <a:solidFill>
                    <a:srgbClr val="0033CC"/>
                  </a:solidFill>
                </a:rPr>
                <a:t> </a:t>
              </a:r>
              <a:r>
                <a:rPr lang="fr-FR" altLang="fr-FR" b="1" dirty="0">
                  <a:solidFill>
                    <a:srgbClr val="0033CC"/>
                  </a:solidFill>
                </a:rPr>
                <a:t> </a:t>
              </a:r>
              <a:r>
                <a:rPr lang="fr-FR" altLang="fr-FR" sz="1800" b="1" dirty="0">
                  <a:solidFill>
                    <a:srgbClr val="0033CC"/>
                  </a:solidFill>
                </a:rPr>
                <a:t>&lt; ou =</a:t>
              </a:r>
              <a:r>
                <a:rPr lang="fr-FR" altLang="fr-FR" b="1" dirty="0">
                  <a:solidFill>
                    <a:srgbClr val="0033CC"/>
                  </a:solidFill>
                </a:rPr>
                <a:t> </a:t>
              </a:r>
              <a:r>
                <a:rPr lang="fr-FR" altLang="fr-FR" sz="1800" b="1" dirty="0">
                  <a:solidFill>
                    <a:srgbClr val="FF0000"/>
                  </a:solidFill>
                </a:rPr>
                <a:t>A1</a:t>
              </a:r>
            </a:p>
          </p:txBody>
        </p:sp>
        <p:sp>
          <p:nvSpPr>
            <p:cNvPr id="31791" name="Line 46">
              <a:extLst>
                <a:ext uri="{FF2B5EF4-FFF2-40B4-BE49-F238E27FC236}">
                  <a16:creationId xmlns:a16="http://schemas.microsoft.com/office/drawing/2014/main" id="{A7977509-4972-4A42-9E4B-116E09991719}"/>
                </a:ext>
              </a:extLst>
            </p:cNvPr>
            <p:cNvSpPr>
              <a:spLocks noChangeShapeType="1"/>
            </p:cNvSpPr>
            <p:nvPr/>
          </p:nvSpPr>
          <p:spPr bwMode="auto">
            <a:xfrm flipV="1">
              <a:off x="672" y="1584"/>
              <a:ext cx="0" cy="240"/>
            </a:xfrm>
            <a:prstGeom prst="line">
              <a:avLst/>
            </a:prstGeom>
            <a:noFill/>
            <a:ln w="1905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grpSp>
      <p:grpSp>
        <p:nvGrpSpPr>
          <p:cNvPr id="10322" name="Group 82">
            <a:extLst>
              <a:ext uri="{FF2B5EF4-FFF2-40B4-BE49-F238E27FC236}">
                <a16:creationId xmlns:a16="http://schemas.microsoft.com/office/drawing/2014/main" id="{AE09DC1F-F907-4807-A5DA-8F552F23D83B}"/>
              </a:ext>
            </a:extLst>
          </p:cNvPr>
          <p:cNvGrpSpPr>
            <a:grpSpLocks/>
          </p:cNvGrpSpPr>
          <p:nvPr/>
        </p:nvGrpSpPr>
        <p:grpSpPr bwMode="auto">
          <a:xfrm>
            <a:off x="38100" y="4222576"/>
            <a:ext cx="2095500" cy="1135063"/>
            <a:chOff x="24" y="2496"/>
            <a:chExt cx="1320" cy="715"/>
          </a:xfrm>
        </p:grpSpPr>
        <p:sp>
          <p:nvSpPr>
            <p:cNvPr id="31785" name="AutoShape 30">
              <a:extLst>
                <a:ext uri="{FF2B5EF4-FFF2-40B4-BE49-F238E27FC236}">
                  <a16:creationId xmlns:a16="http://schemas.microsoft.com/office/drawing/2014/main" id="{40F0E868-862B-4E49-87A4-6E24BB07249E}"/>
                </a:ext>
              </a:extLst>
            </p:cNvPr>
            <p:cNvSpPr>
              <a:spLocks noChangeArrowheads="1"/>
            </p:cNvSpPr>
            <p:nvPr/>
          </p:nvSpPr>
          <p:spPr bwMode="auto">
            <a:xfrm>
              <a:off x="24" y="2875"/>
              <a:ext cx="1320" cy="336"/>
            </a:xfrm>
            <a:prstGeom prst="flowChartAlternateProcess">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31786" name="Text Box 31">
              <a:extLst>
                <a:ext uri="{FF2B5EF4-FFF2-40B4-BE49-F238E27FC236}">
                  <a16:creationId xmlns:a16="http://schemas.microsoft.com/office/drawing/2014/main" id="{2EB6AE95-D1F3-4C40-9916-03592222990C}"/>
                </a:ext>
              </a:extLst>
            </p:cNvPr>
            <p:cNvSpPr txBox="1">
              <a:spLocks noChangeArrowheads="1"/>
            </p:cNvSpPr>
            <p:nvPr/>
          </p:nvSpPr>
          <p:spPr bwMode="auto">
            <a:xfrm>
              <a:off x="108" y="2886"/>
              <a:ext cx="1152" cy="3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ACCEPTATION</a:t>
              </a:r>
            </a:p>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DU  LOT</a:t>
              </a:r>
              <a:endParaRPr lang="fr-FR" altLang="fr-FR" sz="1400" b="1" dirty="0">
                <a:solidFill>
                  <a:srgbClr val="0033CC"/>
                </a:solidFill>
              </a:endParaRPr>
            </a:p>
          </p:txBody>
        </p:sp>
        <p:sp>
          <p:nvSpPr>
            <p:cNvPr id="31787" name="Line 47">
              <a:extLst>
                <a:ext uri="{FF2B5EF4-FFF2-40B4-BE49-F238E27FC236}">
                  <a16:creationId xmlns:a16="http://schemas.microsoft.com/office/drawing/2014/main" id="{0B78410B-58FE-4101-969C-E6FA20FE620D}"/>
                </a:ext>
              </a:extLst>
            </p:cNvPr>
            <p:cNvSpPr>
              <a:spLocks noChangeShapeType="1"/>
            </p:cNvSpPr>
            <p:nvPr/>
          </p:nvSpPr>
          <p:spPr bwMode="auto">
            <a:xfrm>
              <a:off x="672" y="2496"/>
              <a:ext cx="0" cy="384"/>
            </a:xfrm>
            <a:prstGeom prst="line">
              <a:avLst/>
            </a:prstGeom>
            <a:noFill/>
            <a:ln w="1905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1788" name="Text Box 64">
              <a:extLst>
                <a:ext uri="{FF2B5EF4-FFF2-40B4-BE49-F238E27FC236}">
                  <a16:creationId xmlns:a16="http://schemas.microsoft.com/office/drawing/2014/main" id="{4CEACC77-9560-441D-9734-EBE333FB141C}"/>
                </a:ext>
              </a:extLst>
            </p:cNvPr>
            <p:cNvSpPr txBox="1">
              <a:spLocks noChangeArrowheads="1"/>
            </p:cNvSpPr>
            <p:nvPr/>
          </p:nvSpPr>
          <p:spPr bwMode="auto">
            <a:xfrm>
              <a:off x="288" y="2544"/>
              <a:ext cx="480" cy="21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b="1" dirty="0">
                  <a:solidFill>
                    <a:srgbClr val="0033CC"/>
                  </a:solidFill>
                </a:rPr>
                <a:t>OUI</a:t>
              </a:r>
            </a:p>
          </p:txBody>
        </p:sp>
      </p:grpSp>
      <p:grpSp>
        <p:nvGrpSpPr>
          <p:cNvPr id="10323" name="Group 83">
            <a:extLst>
              <a:ext uri="{FF2B5EF4-FFF2-40B4-BE49-F238E27FC236}">
                <a16:creationId xmlns:a16="http://schemas.microsoft.com/office/drawing/2014/main" id="{835A22AD-8029-4DC8-B37D-1F2AF3FD8F22}"/>
              </a:ext>
            </a:extLst>
          </p:cNvPr>
          <p:cNvGrpSpPr>
            <a:grpSpLocks/>
          </p:cNvGrpSpPr>
          <p:nvPr/>
        </p:nvGrpSpPr>
        <p:grpSpPr bwMode="auto">
          <a:xfrm>
            <a:off x="1905000" y="3155776"/>
            <a:ext cx="2514600" cy="1074738"/>
            <a:chOff x="1200" y="1824"/>
            <a:chExt cx="1584" cy="677"/>
          </a:xfrm>
        </p:grpSpPr>
        <p:sp>
          <p:nvSpPr>
            <p:cNvPr id="31781" name="AutoShape 44">
              <a:extLst>
                <a:ext uri="{FF2B5EF4-FFF2-40B4-BE49-F238E27FC236}">
                  <a16:creationId xmlns:a16="http://schemas.microsoft.com/office/drawing/2014/main" id="{DC85FF6C-B8C2-47DE-9F29-E5BBED0D4D51}"/>
                </a:ext>
              </a:extLst>
            </p:cNvPr>
            <p:cNvSpPr>
              <a:spLocks noChangeArrowheads="1"/>
            </p:cNvSpPr>
            <p:nvPr/>
          </p:nvSpPr>
          <p:spPr bwMode="auto">
            <a:xfrm>
              <a:off x="1584" y="1824"/>
              <a:ext cx="1200" cy="677"/>
            </a:xfrm>
            <a:prstGeom prst="flowChartDecision">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31782" name="Text Box 45">
              <a:extLst>
                <a:ext uri="{FF2B5EF4-FFF2-40B4-BE49-F238E27FC236}">
                  <a16:creationId xmlns:a16="http://schemas.microsoft.com/office/drawing/2014/main" id="{1ADCD513-4C93-4952-A709-7BBE4F572428}"/>
                </a:ext>
              </a:extLst>
            </p:cNvPr>
            <p:cNvSpPr txBox="1">
              <a:spLocks noChangeArrowheads="1"/>
            </p:cNvSpPr>
            <p:nvPr/>
          </p:nvSpPr>
          <p:spPr bwMode="auto">
            <a:xfrm>
              <a:off x="1584" y="2075"/>
              <a:ext cx="1200" cy="19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80000"/>
                </a:lnSpc>
                <a:spcBef>
                  <a:spcPct val="50000"/>
                </a:spcBef>
              </a:pPr>
              <a:r>
                <a:rPr lang="fr-FR" altLang="fr-FR" sz="1800" b="1" dirty="0">
                  <a:solidFill>
                    <a:srgbClr val="FF0000"/>
                  </a:solidFill>
                  <a:cs typeface="Times New Roman" panose="02020603050405020304" pitchFamily="18" charset="0"/>
                </a:rPr>
                <a:t>A1</a:t>
              </a:r>
              <a:r>
                <a:rPr lang="fr-FR" altLang="fr-FR" b="1" dirty="0">
                  <a:solidFill>
                    <a:srgbClr val="0033CC"/>
                  </a:solidFill>
                  <a:cs typeface="Times New Roman" panose="02020603050405020304" pitchFamily="18" charset="0"/>
                </a:rPr>
                <a:t> </a:t>
              </a:r>
              <a:r>
                <a:rPr lang="fr-FR" altLang="fr-FR" sz="1800" b="1" dirty="0">
                  <a:solidFill>
                    <a:srgbClr val="0033CC"/>
                  </a:solidFill>
                  <a:cs typeface="Times New Roman" panose="02020603050405020304" pitchFamily="18" charset="0"/>
                </a:rPr>
                <a:t>&lt; k1 &lt;</a:t>
              </a:r>
              <a:r>
                <a:rPr lang="fr-FR" altLang="fr-FR" b="1" dirty="0">
                  <a:solidFill>
                    <a:srgbClr val="FF0000"/>
                  </a:solidFill>
                  <a:cs typeface="Times New Roman" panose="02020603050405020304" pitchFamily="18" charset="0"/>
                </a:rPr>
                <a:t> </a:t>
              </a:r>
              <a:r>
                <a:rPr lang="fr-FR" altLang="fr-FR" sz="1800" b="1" dirty="0">
                  <a:solidFill>
                    <a:srgbClr val="FF0000"/>
                  </a:solidFill>
                  <a:cs typeface="Times New Roman" panose="02020603050405020304" pitchFamily="18" charset="0"/>
                </a:rPr>
                <a:t>R1</a:t>
              </a:r>
              <a:endParaRPr lang="fr-FR" altLang="fr-FR" sz="1800" b="1" dirty="0">
                <a:solidFill>
                  <a:srgbClr val="FF0000"/>
                </a:solidFill>
              </a:endParaRPr>
            </a:p>
          </p:txBody>
        </p:sp>
        <p:sp>
          <p:nvSpPr>
            <p:cNvPr id="31783" name="Line 62">
              <a:extLst>
                <a:ext uri="{FF2B5EF4-FFF2-40B4-BE49-F238E27FC236}">
                  <a16:creationId xmlns:a16="http://schemas.microsoft.com/office/drawing/2014/main" id="{C56B3F32-568A-484C-ADFF-EC009EA8AE27}"/>
                </a:ext>
              </a:extLst>
            </p:cNvPr>
            <p:cNvSpPr>
              <a:spLocks noChangeShapeType="1"/>
            </p:cNvSpPr>
            <p:nvPr/>
          </p:nvSpPr>
          <p:spPr bwMode="auto">
            <a:xfrm>
              <a:off x="1248" y="2160"/>
              <a:ext cx="336" cy="0"/>
            </a:xfrm>
            <a:prstGeom prst="line">
              <a:avLst/>
            </a:prstGeom>
            <a:noFill/>
            <a:ln w="1905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1784" name="Text Box 65">
              <a:extLst>
                <a:ext uri="{FF2B5EF4-FFF2-40B4-BE49-F238E27FC236}">
                  <a16:creationId xmlns:a16="http://schemas.microsoft.com/office/drawing/2014/main" id="{677DCAF7-D67B-4F57-B6EC-A8C68A2EF28C}"/>
                </a:ext>
              </a:extLst>
            </p:cNvPr>
            <p:cNvSpPr txBox="1">
              <a:spLocks noChangeArrowheads="1"/>
            </p:cNvSpPr>
            <p:nvPr/>
          </p:nvSpPr>
          <p:spPr bwMode="auto">
            <a:xfrm>
              <a:off x="1200" y="1968"/>
              <a:ext cx="480" cy="21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b="1" dirty="0">
                  <a:solidFill>
                    <a:srgbClr val="0033CC"/>
                  </a:solidFill>
                </a:rPr>
                <a:t>NON</a:t>
              </a:r>
            </a:p>
          </p:txBody>
        </p:sp>
      </p:grpSp>
      <p:grpSp>
        <p:nvGrpSpPr>
          <p:cNvPr id="10324" name="Group 84">
            <a:extLst>
              <a:ext uri="{FF2B5EF4-FFF2-40B4-BE49-F238E27FC236}">
                <a16:creationId xmlns:a16="http://schemas.microsoft.com/office/drawing/2014/main" id="{1B84FA94-09A1-4802-82E1-2C44A8AC6668}"/>
              </a:ext>
            </a:extLst>
          </p:cNvPr>
          <p:cNvGrpSpPr>
            <a:grpSpLocks/>
          </p:cNvGrpSpPr>
          <p:nvPr/>
        </p:nvGrpSpPr>
        <p:grpSpPr bwMode="auto">
          <a:xfrm>
            <a:off x="2438400" y="4222576"/>
            <a:ext cx="2095500" cy="1135063"/>
            <a:chOff x="1536" y="2496"/>
            <a:chExt cx="1320" cy="715"/>
          </a:xfrm>
        </p:grpSpPr>
        <p:sp>
          <p:nvSpPr>
            <p:cNvPr id="31777" name="AutoShape 49">
              <a:extLst>
                <a:ext uri="{FF2B5EF4-FFF2-40B4-BE49-F238E27FC236}">
                  <a16:creationId xmlns:a16="http://schemas.microsoft.com/office/drawing/2014/main" id="{C3342E56-6924-402A-9DB1-ECE91382BEB0}"/>
                </a:ext>
              </a:extLst>
            </p:cNvPr>
            <p:cNvSpPr>
              <a:spLocks noChangeArrowheads="1"/>
            </p:cNvSpPr>
            <p:nvPr/>
          </p:nvSpPr>
          <p:spPr bwMode="auto">
            <a:xfrm>
              <a:off x="1536" y="2875"/>
              <a:ext cx="1320" cy="336"/>
            </a:xfrm>
            <a:prstGeom prst="flowChartAlternateProcess">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31778" name="Text Box 50">
              <a:extLst>
                <a:ext uri="{FF2B5EF4-FFF2-40B4-BE49-F238E27FC236}">
                  <a16:creationId xmlns:a16="http://schemas.microsoft.com/office/drawing/2014/main" id="{93C710ED-CEEC-4B5A-BB92-6C2A5653C83E}"/>
                </a:ext>
              </a:extLst>
            </p:cNvPr>
            <p:cNvSpPr txBox="1">
              <a:spLocks noChangeArrowheads="1"/>
            </p:cNvSpPr>
            <p:nvPr/>
          </p:nvSpPr>
          <p:spPr bwMode="auto">
            <a:xfrm>
              <a:off x="1620" y="2886"/>
              <a:ext cx="1152" cy="3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REFUS</a:t>
              </a:r>
            </a:p>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DU  LOT</a:t>
              </a:r>
              <a:endParaRPr lang="fr-FR" altLang="fr-FR" sz="1400" b="1" dirty="0">
                <a:solidFill>
                  <a:srgbClr val="0033CC"/>
                </a:solidFill>
              </a:endParaRPr>
            </a:p>
          </p:txBody>
        </p:sp>
        <p:sp>
          <p:nvSpPr>
            <p:cNvPr id="31779" name="Line 51">
              <a:extLst>
                <a:ext uri="{FF2B5EF4-FFF2-40B4-BE49-F238E27FC236}">
                  <a16:creationId xmlns:a16="http://schemas.microsoft.com/office/drawing/2014/main" id="{80E5C3D4-E2A3-4D98-804F-9B72FA2BBBA2}"/>
                </a:ext>
              </a:extLst>
            </p:cNvPr>
            <p:cNvSpPr>
              <a:spLocks noChangeShapeType="1"/>
            </p:cNvSpPr>
            <p:nvPr/>
          </p:nvSpPr>
          <p:spPr bwMode="auto">
            <a:xfrm>
              <a:off x="2184" y="2496"/>
              <a:ext cx="0" cy="384"/>
            </a:xfrm>
            <a:prstGeom prst="line">
              <a:avLst/>
            </a:prstGeom>
            <a:noFill/>
            <a:ln w="1905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1780" name="Text Box 67">
              <a:extLst>
                <a:ext uri="{FF2B5EF4-FFF2-40B4-BE49-F238E27FC236}">
                  <a16:creationId xmlns:a16="http://schemas.microsoft.com/office/drawing/2014/main" id="{AFFB38D2-083B-438C-BB0E-1E2D75F27A91}"/>
                </a:ext>
              </a:extLst>
            </p:cNvPr>
            <p:cNvSpPr txBox="1">
              <a:spLocks noChangeArrowheads="1"/>
            </p:cNvSpPr>
            <p:nvPr/>
          </p:nvSpPr>
          <p:spPr bwMode="auto">
            <a:xfrm>
              <a:off x="1776" y="2592"/>
              <a:ext cx="480" cy="21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b="1" dirty="0">
                  <a:solidFill>
                    <a:srgbClr val="0033CC"/>
                  </a:solidFill>
                </a:rPr>
                <a:t>NON</a:t>
              </a:r>
            </a:p>
          </p:txBody>
        </p:sp>
      </p:grpSp>
      <p:grpSp>
        <p:nvGrpSpPr>
          <p:cNvPr id="10325" name="Group 85">
            <a:extLst>
              <a:ext uri="{FF2B5EF4-FFF2-40B4-BE49-F238E27FC236}">
                <a16:creationId xmlns:a16="http://schemas.microsoft.com/office/drawing/2014/main" id="{C9B1A3CD-447F-4514-8AF9-2E1D66A27ADB}"/>
              </a:ext>
            </a:extLst>
          </p:cNvPr>
          <p:cNvGrpSpPr>
            <a:grpSpLocks/>
          </p:cNvGrpSpPr>
          <p:nvPr/>
        </p:nvGrpSpPr>
        <p:grpSpPr bwMode="auto">
          <a:xfrm>
            <a:off x="4267200" y="3384376"/>
            <a:ext cx="4800600" cy="568325"/>
            <a:chOff x="2688" y="1968"/>
            <a:chExt cx="3024" cy="358"/>
          </a:xfrm>
        </p:grpSpPr>
        <p:sp>
          <p:nvSpPr>
            <p:cNvPr id="31772" name="Text Box 52">
              <a:extLst>
                <a:ext uri="{FF2B5EF4-FFF2-40B4-BE49-F238E27FC236}">
                  <a16:creationId xmlns:a16="http://schemas.microsoft.com/office/drawing/2014/main" id="{FCEB0FD7-5F87-4B80-9FC0-B1C4F46F6088}"/>
                </a:ext>
              </a:extLst>
            </p:cNvPr>
            <p:cNvSpPr txBox="1">
              <a:spLocks noChangeArrowheads="1"/>
            </p:cNvSpPr>
            <p:nvPr/>
          </p:nvSpPr>
          <p:spPr bwMode="auto">
            <a:xfrm>
              <a:off x="3300" y="1973"/>
              <a:ext cx="1008" cy="35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b="1" dirty="0">
                  <a:solidFill>
                    <a:srgbClr val="0033CC"/>
                  </a:solidFill>
                  <a:cs typeface="Times New Roman" panose="02020603050405020304" pitchFamily="18" charset="0"/>
                </a:rPr>
                <a:t>Contrôler échantillon </a:t>
              </a:r>
              <a:r>
                <a:rPr lang="fr-FR" altLang="fr-FR" sz="1800" b="1" dirty="0">
                  <a:solidFill>
                    <a:srgbClr val="FF0000"/>
                  </a:solidFill>
                  <a:cs typeface="Times New Roman" panose="02020603050405020304" pitchFamily="18" charset="0"/>
                </a:rPr>
                <a:t>n2</a:t>
              </a:r>
              <a:endParaRPr lang="fr-FR" altLang="fr-FR" sz="1800" b="1" dirty="0">
                <a:solidFill>
                  <a:srgbClr val="FF0000"/>
                </a:solidFill>
              </a:endParaRPr>
            </a:p>
          </p:txBody>
        </p:sp>
        <p:sp>
          <p:nvSpPr>
            <p:cNvPr id="31773" name="AutoShape 53">
              <a:extLst>
                <a:ext uri="{FF2B5EF4-FFF2-40B4-BE49-F238E27FC236}">
                  <a16:creationId xmlns:a16="http://schemas.microsoft.com/office/drawing/2014/main" id="{D7527896-EF54-4FDC-9569-70F57045A57B}"/>
                </a:ext>
              </a:extLst>
            </p:cNvPr>
            <p:cNvSpPr>
              <a:spLocks noChangeArrowheads="1"/>
            </p:cNvSpPr>
            <p:nvPr/>
          </p:nvSpPr>
          <p:spPr bwMode="auto">
            <a:xfrm>
              <a:off x="3168" y="1982"/>
              <a:ext cx="1272" cy="336"/>
            </a:xfrm>
            <a:prstGeom prst="flowChartAlternateProcess">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31774" name="Line 63">
              <a:extLst>
                <a:ext uri="{FF2B5EF4-FFF2-40B4-BE49-F238E27FC236}">
                  <a16:creationId xmlns:a16="http://schemas.microsoft.com/office/drawing/2014/main" id="{0B0F3143-D31C-4A17-B2A8-A29C3091C022}"/>
                </a:ext>
              </a:extLst>
            </p:cNvPr>
            <p:cNvSpPr>
              <a:spLocks noChangeShapeType="1"/>
            </p:cNvSpPr>
            <p:nvPr/>
          </p:nvSpPr>
          <p:spPr bwMode="auto">
            <a:xfrm>
              <a:off x="2784" y="2160"/>
              <a:ext cx="384" cy="0"/>
            </a:xfrm>
            <a:prstGeom prst="line">
              <a:avLst/>
            </a:prstGeom>
            <a:noFill/>
            <a:ln w="1905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1775" name="Text Box 66">
              <a:extLst>
                <a:ext uri="{FF2B5EF4-FFF2-40B4-BE49-F238E27FC236}">
                  <a16:creationId xmlns:a16="http://schemas.microsoft.com/office/drawing/2014/main" id="{5F9C7FAA-12A0-49BB-A1A6-51CC525EA8F4}"/>
                </a:ext>
              </a:extLst>
            </p:cNvPr>
            <p:cNvSpPr txBox="1">
              <a:spLocks noChangeArrowheads="1"/>
            </p:cNvSpPr>
            <p:nvPr/>
          </p:nvSpPr>
          <p:spPr bwMode="auto">
            <a:xfrm>
              <a:off x="2688" y="1968"/>
              <a:ext cx="480" cy="21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b="1" dirty="0">
                  <a:solidFill>
                    <a:srgbClr val="0033CC"/>
                  </a:solidFill>
                </a:rPr>
                <a:t>OUI</a:t>
              </a:r>
            </a:p>
          </p:txBody>
        </p:sp>
        <p:sp>
          <p:nvSpPr>
            <p:cNvPr id="31776" name="Text Box 68">
              <a:extLst>
                <a:ext uri="{FF2B5EF4-FFF2-40B4-BE49-F238E27FC236}">
                  <a16:creationId xmlns:a16="http://schemas.microsoft.com/office/drawing/2014/main" id="{5A98BBF2-4E14-4D21-A663-50D93CAE3D0C}"/>
                </a:ext>
              </a:extLst>
            </p:cNvPr>
            <p:cNvSpPr txBox="1">
              <a:spLocks noChangeArrowheads="1"/>
            </p:cNvSpPr>
            <p:nvPr/>
          </p:nvSpPr>
          <p:spPr bwMode="auto">
            <a:xfrm>
              <a:off x="4416" y="1985"/>
              <a:ext cx="1296" cy="31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80000"/>
                </a:lnSpc>
                <a:spcBef>
                  <a:spcPct val="50000"/>
                </a:spcBef>
              </a:pPr>
              <a:r>
                <a:rPr lang="fr-FR" altLang="fr-FR" b="1" dirty="0">
                  <a:solidFill>
                    <a:srgbClr val="008000"/>
                  </a:solidFill>
                  <a:cs typeface="Times New Roman" panose="02020603050405020304" pitchFamily="18" charset="0"/>
                </a:rPr>
                <a:t>Soit </a:t>
              </a:r>
              <a:r>
                <a:rPr lang="fr-FR" altLang="fr-FR" sz="1800" b="1" dirty="0">
                  <a:solidFill>
                    <a:srgbClr val="FF0000"/>
                  </a:solidFill>
                  <a:cs typeface="Times New Roman" panose="02020603050405020304" pitchFamily="18" charset="0"/>
                </a:rPr>
                <a:t>k2</a:t>
              </a:r>
              <a:r>
                <a:rPr lang="fr-FR" altLang="fr-FR" b="1" dirty="0">
                  <a:solidFill>
                    <a:srgbClr val="008000"/>
                  </a:solidFill>
                  <a:cs typeface="Times New Roman" panose="02020603050405020304" pitchFamily="18" charset="0"/>
                </a:rPr>
                <a:t> le nombre de non-conformes</a:t>
              </a:r>
              <a:endParaRPr lang="fr-FR" altLang="fr-FR" b="1" dirty="0">
                <a:solidFill>
                  <a:srgbClr val="008000"/>
                </a:solidFill>
              </a:endParaRPr>
            </a:p>
          </p:txBody>
        </p:sp>
      </p:grpSp>
      <p:grpSp>
        <p:nvGrpSpPr>
          <p:cNvPr id="10326" name="Group 86">
            <a:extLst>
              <a:ext uri="{FF2B5EF4-FFF2-40B4-BE49-F238E27FC236}">
                <a16:creationId xmlns:a16="http://schemas.microsoft.com/office/drawing/2014/main" id="{466A1EDB-6153-401F-8B9E-BD4AFC60C238}"/>
              </a:ext>
            </a:extLst>
          </p:cNvPr>
          <p:cNvGrpSpPr>
            <a:grpSpLocks/>
          </p:cNvGrpSpPr>
          <p:nvPr/>
        </p:nvGrpSpPr>
        <p:grpSpPr bwMode="auto">
          <a:xfrm>
            <a:off x="4953000" y="3925714"/>
            <a:ext cx="2209800" cy="1744662"/>
            <a:chOff x="3120" y="2309"/>
            <a:chExt cx="1392" cy="1099"/>
          </a:xfrm>
        </p:grpSpPr>
        <p:sp>
          <p:nvSpPr>
            <p:cNvPr id="31769" name="AutoShape 54">
              <a:extLst>
                <a:ext uri="{FF2B5EF4-FFF2-40B4-BE49-F238E27FC236}">
                  <a16:creationId xmlns:a16="http://schemas.microsoft.com/office/drawing/2014/main" id="{CA382175-C7EA-4E78-B6FC-FDC549513E54}"/>
                </a:ext>
              </a:extLst>
            </p:cNvPr>
            <p:cNvSpPr>
              <a:spLocks noChangeArrowheads="1"/>
            </p:cNvSpPr>
            <p:nvPr/>
          </p:nvSpPr>
          <p:spPr bwMode="auto">
            <a:xfrm>
              <a:off x="3120" y="2544"/>
              <a:ext cx="1392" cy="864"/>
            </a:xfrm>
            <a:prstGeom prst="flowChartDecision">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31770" name="Line 59">
              <a:extLst>
                <a:ext uri="{FF2B5EF4-FFF2-40B4-BE49-F238E27FC236}">
                  <a16:creationId xmlns:a16="http://schemas.microsoft.com/office/drawing/2014/main" id="{D13271C2-301E-4131-8202-A2895DA5BE32}"/>
                </a:ext>
              </a:extLst>
            </p:cNvPr>
            <p:cNvSpPr>
              <a:spLocks noChangeShapeType="1"/>
            </p:cNvSpPr>
            <p:nvPr/>
          </p:nvSpPr>
          <p:spPr bwMode="auto">
            <a:xfrm flipV="1">
              <a:off x="3816" y="2309"/>
              <a:ext cx="0" cy="240"/>
            </a:xfrm>
            <a:prstGeom prst="line">
              <a:avLst/>
            </a:prstGeom>
            <a:noFill/>
            <a:ln w="1905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1771" name="Text Box 69">
              <a:extLst>
                <a:ext uri="{FF2B5EF4-FFF2-40B4-BE49-F238E27FC236}">
                  <a16:creationId xmlns:a16="http://schemas.microsoft.com/office/drawing/2014/main" id="{AD9CF1C6-73A7-4496-9607-5C8DB256BAD4}"/>
                </a:ext>
              </a:extLst>
            </p:cNvPr>
            <p:cNvSpPr txBox="1">
              <a:spLocks noChangeArrowheads="1"/>
            </p:cNvSpPr>
            <p:nvPr/>
          </p:nvSpPr>
          <p:spPr bwMode="auto">
            <a:xfrm>
              <a:off x="3168" y="2832"/>
              <a:ext cx="1296" cy="2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FF0000"/>
                  </a:solidFill>
                </a:rPr>
                <a:t>k1+k2</a:t>
              </a:r>
              <a:r>
                <a:rPr lang="fr-FR" altLang="fr-FR" sz="1800" b="1" dirty="0">
                  <a:solidFill>
                    <a:srgbClr val="0033CC"/>
                  </a:solidFill>
                </a:rPr>
                <a:t> &lt; ou =</a:t>
              </a:r>
              <a:r>
                <a:rPr lang="fr-FR" altLang="fr-FR" b="1" dirty="0">
                  <a:solidFill>
                    <a:srgbClr val="0033CC"/>
                  </a:solidFill>
                </a:rPr>
                <a:t> </a:t>
              </a:r>
              <a:r>
                <a:rPr lang="fr-FR" altLang="fr-FR" sz="1800" b="1" dirty="0">
                  <a:solidFill>
                    <a:srgbClr val="FF0000"/>
                  </a:solidFill>
                </a:rPr>
                <a:t>A2</a:t>
              </a:r>
            </a:p>
          </p:txBody>
        </p:sp>
      </p:grpSp>
      <p:grpSp>
        <p:nvGrpSpPr>
          <p:cNvPr id="10328" name="Group 88">
            <a:extLst>
              <a:ext uri="{FF2B5EF4-FFF2-40B4-BE49-F238E27FC236}">
                <a16:creationId xmlns:a16="http://schemas.microsoft.com/office/drawing/2014/main" id="{6B9A2348-B942-4ECB-A438-5542F8B1E5A0}"/>
              </a:ext>
            </a:extLst>
          </p:cNvPr>
          <p:cNvGrpSpPr>
            <a:grpSpLocks/>
          </p:cNvGrpSpPr>
          <p:nvPr/>
        </p:nvGrpSpPr>
        <p:grpSpPr bwMode="auto">
          <a:xfrm>
            <a:off x="7162800" y="4679776"/>
            <a:ext cx="1981200" cy="533400"/>
            <a:chOff x="4512" y="2784"/>
            <a:chExt cx="1248" cy="336"/>
          </a:xfrm>
        </p:grpSpPr>
        <p:grpSp>
          <p:nvGrpSpPr>
            <p:cNvPr id="31764" name="Group 72">
              <a:extLst>
                <a:ext uri="{FF2B5EF4-FFF2-40B4-BE49-F238E27FC236}">
                  <a16:creationId xmlns:a16="http://schemas.microsoft.com/office/drawing/2014/main" id="{91EFE4C6-5861-410D-82A1-1E08630DB316}"/>
                </a:ext>
              </a:extLst>
            </p:cNvPr>
            <p:cNvGrpSpPr>
              <a:grpSpLocks/>
            </p:cNvGrpSpPr>
            <p:nvPr/>
          </p:nvGrpSpPr>
          <p:grpSpPr bwMode="auto">
            <a:xfrm>
              <a:off x="4992" y="2784"/>
              <a:ext cx="768" cy="336"/>
              <a:chOff x="1680" y="3024"/>
              <a:chExt cx="768" cy="336"/>
            </a:xfrm>
          </p:grpSpPr>
          <p:sp>
            <p:nvSpPr>
              <p:cNvPr id="31767" name="AutoShape 70">
                <a:extLst>
                  <a:ext uri="{FF2B5EF4-FFF2-40B4-BE49-F238E27FC236}">
                    <a16:creationId xmlns:a16="http://schemas.microsoft.com/office/drawing/2014/main" id="{73EA3599-2B29-4D15-BA0F-AEB99AC308A3}"/>
                  </a:ext>
                </a:extLst>
              </p:cNvPr>
              <p:cNvSpPr>
                <a:spLocks noChangeArrowheads="1"/>
              </p:cNvSpPr>
              <p:nvPr/>
            </p:nvSpPr>
            <p:spPr bwMode="auto">
              <a:xfrm>
                <a:off x="1752" y="3024"/>
                <a:ext cx="624" cy="336"/>
              </a:xfrm>
              <a:prstGeom prst="flowChartAlternateProcess">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31768" name="Text Box 71">
                <a:extLst>
                  <a:ext uri="{FF2B5EF4-FFF2-40B4-BE49-F238E27FC236}">
                    <a16:creationId xmlns:a16="http://schemas.microsoft.com/office/drawing/2014/main" id="{70705176-71DE-4051-9693-53FDAC6A8D37}"/>
                  </a:ext>
                </a:extLst>
              </p:cNvPr>
              <p:cNvSpPr txBox="1">
                <a:spLocks noChangeArrowheads="1"/>
              </p:cNvSpPr>
              <p:nvPr/>
            </p:nvSpPr>
            <p:spPr bwMode="auto">
              <a:xfrm>
                <a:off x="1680" y="3035"/>
                <a:ext cx="768" cy="3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REFUS</a:t>
                </a:r>
              </a:p>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DU  LOT</a:t>
                </a:r>
                <a:endParaRPr lang="fr-FR" altLang="fr-FR" sz="1400" b="1" dirty="0">
                  <a:solidFill>
                    <a:srgbClr val="0033CC"/>
                  </a:solidFill>
                </a:endParaRPr>
              </a:p>
            </p:txBody>
          </p:sp>
        </p:grpSp>
        <p:sp>
          <p:nvSpPr>
            <p:cNvPr id="31765" name="Line 73">
              <a:extLst>
                <a:ext uri="{FF2B5EF4-FFF2-40B4-BE49-F238E27FC236}">
                  <a16:creationId xmlns:a16="http://schemas.microsoft.com/office/drawing/2014/main" id="{9AFED111-6957-4035-ACDB-C14508653F3A}"/>
                </a:ext>
              </a:extLst>
            </p:cNvPr>
            <p:cNvSpPr>
              <a:spLocks noChangeShapeType="1"/>
            </p:cNvSpPr>
            <p:nvPr/>
          </p:nvSpPr>
          <p:spPr bwMode="auto">
            <a:xfrm>
              <a:off x="4512" y="2976"/>
              <a:ext cx="528" cy="0"/>
            </a:xfrm>
            <a:prstGeom prst="line">
              <a:avLst/>
            </a:prstGeom>
            <a:noFill/>
            <a:ln w="952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1766" name="Text Box 74">
              <a:extLst>
                <a:ext uri="{FF2B5EF4-FFF2-40B4-BE49-F238E27FC236}">
                  <a16:creationId xmlns:a16="http://schemas.microsoft.com/office/drawing/2014/main" id="{81627AB1-CA0E-43B2-8748-1EDD1A6A812F}"/>
                </a:ext>
              </a:extLst>
            </p:cNvPr>
            <p:cNvSpPr txBox="1">
              <a:spLocks noChangeArrowheads="1"/>
            </p:cNvSpPr>
            <p:nvPr/>
          </p:nvSpPr>
          <p:spPr bwMode="auto">
            <a:xfrm>
              <a:off x="4512" y="2784"/>
              <a:ext cx="480" cy="21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b="1" dirty="0">
                  <a:solidFill>
                    <a:srgbClr val="0033CC"/>
                  </a:solidFill>
                </a:rPr>
                <a:t>NON</a:t>
              </a:r>
            </a:p>
          </p:txBody>
        </p:sp>
      </p:grpSp>
      <p:grpSp>
        <p:nvGrpSpPr>
          <p:cNvPr id="10327" name="Group 87">
            <a:extLst>
              <a:ext uri="{FF2B5EF4-FFF2-40B4-BE49-F238E27FC236}">
                <a16:creationId xmlns:a16="http://schemas.microsoft.com/office/drawing/2014/main" id="{E801D539-5765-4B02-B3E7-AE2A37834314}"/>
              </a:ext>
            </a:extLst>
          </p:cNvPr>
          <p:cNvGrpSpPr>
            <a:grpSpLocks/>
          </p:cNvGrpSpPr>
          <p:nvPr/>
        </p:nvGrpSpPr>
        <p:grpSpPr bwMode="auto">
          <a:xfrm>
            <a:off x="5010150" y="5678314"/>
            <a:ext cx="2095500" cy="1135062"/>
            <a:chOff x="3156" y="3413"/>
            <a:chExt cx="1320" cy="715"/>
          </a:xfrm>
        </p:grpSpPr>
        <p:sp>
          <p:nvSpPr>
            <p:cNvPr id="31760" name="AutoShape 56">
              <a:extLst>
                <a:ext uri="{FF2B5EF4-FFF2-40B4-BE49-F238E27FC236}">
                  <a16:creationId xmlns:a16="http://schemas.microsoft.com/office/drawing/2014/main" id="{A56D72AC-EB54-4584-A438-58FA1BFD92C8}"/>
                </a:ext>
              </a:extLst>
            </p:cNvPr>
            <p:cNvSpPr>
              <a:spLocks noChangeArrowheads="1"/>
            </p:cNvSpPr>
            <p:nvPr/>
          </p:nvSpPr>
          <p:spPr bwMode="auto">
            <a:xfrm>
              <a:off x="3156" y="3792"/>
              <a:ext cx="1320" cy="336"/>
            </a:xfrm>
            <a:prstGeom prst="flowChartAlternateProcess">
              <a:avLst/>
            </a:prstGeom>
            <a:noFill/>
            <a:ln w="19050">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31761" name="Text Box 57">
              <a:extLst>
                <a:ext uri="{FF2B5EF4-FFF2-40B4-BE49-F238E27FC236}">
                  <a16:creationId xmlns:a16="http://schemas.microsoft.com/office/drawing/2014/main" id="{28D90858-DC94-4C3E-B178-3646189F97AB}"/>
                </a:ext>
              </a:extLst>
            </p:cNvPr>
            <p:cNvSpPr txBox="1">
              <a:spLocks noChangeArrowheads="1"/>
            </p:cNvSpPr>
            <p:nvPr/>
          </p:nvSpPr>
          <p:spPr bwMode="auto">
            <a:xfrm>
              <a:off x="3240" y="3803"/>
              <a:ext cx="1152" cy="3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ACCEPTATION</a:t>
              </a:r>
            </a:p>
            <a:p>
              <a:pPr algn="ctr" eaLnBrk="1" hangingPunct="1">
                <a:lnSpc>
                  <a:spcPct val="70000"/>
                </a:lnSpc>
                <a:spcBef>
                  <a:spcPct val="50000"/>
                </a:spcBef>
              </a:pPr>
              <a:r>
                <a:rPr lang="fr-FR" altLang="fr-FR" sz="1400" b="1" dirty="0">
                  <a:solidFill>
                    <a:srgbClr val="0033CC"/>
                  </a:solidFill>
                  <a:cs typeface="Times New Roman" panose="02020603050405020304" pitchFamily="18" charset="0"/>
                </a:rPr>
                <a:t>DU  LOT</a:t>
              </a:r>
              <a:endParaRPr lang="fr-FR" altLang="fr-FR" sz="1400" b="1" dirty="0">
                <a:solidFill>
                  <a:srgbClr val="0033CC"/>
                </a:solidFill>
              </a:endParaRPr>
            </a:p>
          </p:txBody>
        </p:sp>
        <p:sp>
          <p:nvSpPr>
            <p:cNvPr id="31762" name="Line 60">
              <a:extLst>
                <a:ext uri="{FF2B5EF4-FFF2-40B4-BE49-F238E27FC236}">
                  <a16:creationId xmlns:a16="http://schemas.microsoft.com/office/drawing/2014/main" id="{165CD55E-1549-4B05-9DF0-0D3F488150E2}"/>
                </a:ext>
              </a:extLst>
            </p:cNvPr>
            <p:cNvSpPr>
              <a:spLocks noChangeShapeType="1"/>
            </p:cNvSpPr>
            <p:nvPr/>
          </p:nvSpPr>
          <p:spPr bwMode="auto">
            <a:xfrm>
              <a:off x="3816" y="3413"/>
              <a:ext cx="0" cy="384"/>
            </a:xfrm>
            <a:prstGeom prst="line">
              <a:avLst/>
            </a:prstGeom>
            <a:noFill/>
            <a:ln w="1905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1763" name="Text Box 75">
              <a:extLst>
                <a:ext uri="{FF2B5EF4-FFF2-40B4-BE49-F238E27FC236}">
                  <a16:creationId xmlns:a16="http://schemas.microsoft.com/office/drawing/2014/main" id="{193C3B9B-466D-41F2-BB43-5706D601F02D}"/>
                </a:ext>
              </a:extLst>
            </p:cNvPr>
            <p:cNvSpPr txBox="1">
              <a:spLocks noChangeArrowheads="1"/>
            </p:cNvSpPr>
            <p:nvPr/>
          </p:nvSpPr>
          <p:spPr bwMode="auto">
            <a:xfrm>
              <a:off x="3456" y="3504"/>
              <a:ext cx="480" cy="21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b="1" dirty="0">
                  <a:solidFill>
                    <a:srgbClr val="0033CC"/>
                  </a:solidFill>
                </a:rPr>
                <a:t>OUI</a:t>
              </a:r>
            </a:p>
          </p:txBody>
        </p:sp>
      </p:grpSp>
      <p:sp>
        <p:nvSpPr>
          <p:cNvPr id="31759" name="Text Box 77">
            <a:extLst>
              <a:ext uri="{FF2B5EF4-FFF2-40B4-BE49-F238E27FC236}">
                <a16:creationId xmlns:a16="http://schemas.microsoft.com/office/drawing/2014/main" id="{13103DB9-20DF-4F8F-82E6-01B4739546C9}"/>
              </a:ext>
            </a:extLst>
          </p:cNvPr>
          <p:cNvSpPr txBox="1">
            <a:spLocks noChangeArrowheads="1"/>
          </p:cNvSpPr>
          <p:nvPr/>
        </p:nvSpPr>
        <p:spPr bwMode="auto">
          <a:xfrm>
            <a:off x="156388" y="5632837"/>
            <a:ext cx="4415612" cy="1003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80000"/>
              </a:lnSpc>
              <a:spcBef>
                <a:spcPct val="50000"/>
              </a:spcBef>
            </a:pPr>
            <a:r>
              <a:rPr lang="fr-FR" altLang="fr-FR" b="1" dirty="0">
                <a:solidFill>
                  <a:srgbClr val="008000"/>
                </a:solidFill>
                <a:cs typeface="Times New Roman" panose="02020603050405020304" pitchFamily="18" charset="0"/>
              </a:rPr>
              <a:t>On peut analyser le lot en prélevant moins de pièces en faisant des prélèvements et contrôles successifs</a:t>
            </a:r>
          </a:p>
          <a:p>
            <a:pPr eaLnBrk="1" hangingPunct="1">
              <a:lnSpc>
                <a:spcPct val="80000"/>
              </a:lnSpc>
              <a:spcBef>
                <a:spcPct val="50000"/>
              </a:spcBef>
            </a:pPr>
            <a:r>
              <a:rPr lang="fr-FR" altLang="fr-FR" b="1" dirty="0">
                <a:solidFill>
                  <a:srgbClr val="008000"/>
                </a:solidFill>
                <a:cs typeface="Times New Roman" panose="02020603050405020304" pitchFamily="18" charset="0"/>
                <a:sym typeface="Wingdings" panose="05000000000000000000" pitchFamily="2" charset="2"/>
              </a:rPr>
              <a:t> Économie !</a:t>
            </a:r>
            <a:endParaRPr lang="fr-FR" altLang="fr-FR" b="1" dirty="0">
              <a:solidFill>
                <a:srgbClr val="008000"/>
              </a:solidFill>
              <a:cs typeface="Times New Roman" panose="02020603050405020304" pitchFamily="18" charset="0"/>
            </a:endParaRPr>
          </a:p>
        </p:txBody>
      </p:sp>
      <p:sp>
        <p:nvSpPr>
          <p:cNvPr id="10318" name="Text Box 78">
            <a:extLst>
              <a:ext uri="{FF2B5EF4-FFF2-40B4-BE49-F238E27FC236}">
                <a16:creationId xmlns:a16="http://schemas.microsoft.com/office/drawing/2014/main" id="{2E32B803-97AF-4029-B529-447ABBB9C2F3}"/>
              </a:ext>
            </a:extLst>
          </p:cNvPr>
          <p:cNvSpPr txBox="1">
            <a:spLocks noChangeArrowheads="1"/>
          </p:cNvSpPr>
          <p:nvPr/>
        </p:nvSpPr>
        <p:spPr bwMode="auto">
          <a:xfrm>
            <a:off x="5105400" y="1860376"/>
            <a:ext cx="3886200" cy="941388"/>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80000"/>
              </a:lnSpc>
              <a:spcBef>
                <a:spcPct val="50000"/>
              </a:spcBef>
            </a:pPr>
            <a:r>
              <a:rPr lang="fr-FR" altLang="fr-FR" b="1" u="sng" dirty="0">
                <a:solidFill>
                  <a:srgbClr val="0033CC"/>
                </a:solidFill>
                <a:cs typeface="Times New Roman" panose="02020603050405020304" pitchFamily="18" charset="0"/>
              </a:rPr>
              <a:t>2 échantillons </a:t>
            </a:r>
            <a:r>
              <a:rPr lang="fr-FR" altLang="fr-FR" b="1" u="sng" dirty="0">
                <a:solidFill>
                  <a:srgbClr val="FF0000"/>
                </a:solidFill>
                <a:cs typeface="Times New Roman" panose="02020603050405020304" pitchFamily="18" charset="0"/>
              </a:rPr>
              <a:t>n1</a:t>
            </a:r>
            <a:r>
              <a:rPr lang="fr-FR" altLang="fr-FR" b="1" u="sng" dirty="0">
                <a:solidFill>
                  <a:srgbClr val="0033CC"/>
                </a:solidFill>
                <a:cs typeface="Times New Roman" panose="02020603050405020304" pitchFamily="18" charset="0"/>
              </a:rPr>
              <a:t> et </a:t>
            </a:r>
            <a:r>
              <a:rPr lang="fr-FR" altLang="fr-FR" b="1" u="sng" dirty="0">
                <a:solidFill>
                  <a:srgbClr val="FF0000"/>
                </a:solidFill>
                <a:cs typeface="Times New Roman" panose="02020603050405020304" pitchFamily="18" charset="0"/>
              </a:rPr>
              <a:t>n2</a:t>
            </a:r>
            <a:r>
              <a:rPr lang="fr-FR" altLang="fr-FR" b="1" u="sng" dirty="0">
                <a:solidFill>
                  <a:srgbClr val="0033CC"/>
                </a:solidFill>
                <a:cs typeface="Times New Roman" panose="02020603050405020304" pitchFamily="18" charset="0"/>
              </a:rPr>
              <a:t> avec chacun :</a:t>
            </a:r>
          </a:p>
          <a:p>
            <a:pPr eaLnBrk="1" hangingPunct="1">
              <a:lnSpc>
                <a:spcPct val="80000"/>
              </a:lnSpc>
              <a:spcBef>
                <a:spcPct val="50000"/>
              </a:spcBef>
              <a:buFontTx/>
              <a:buChar char="•"/>
            </a:pPr>
            <a:r>
              <a:rPr lang="fr-FR" altLang="fr-FR" b="1" dirty="0">
                <a:solidFill>
                  <a:srgbClr val="0033CC"/>
                </a:solidFill>
                <a:cs typeface="Times New Roman" panose="02020603050405020304" pitchFamily="18" charset="0"/>
              </a:rPr>
              <a:t> Un critère d’acceptation (</a:t>
            </a:r>
            <a:r>
              <a:rPr lang="fr-FR" altLang="fr-FR" b="1" dirty="0">
                <a:solidFill>
                  <a:srgbClr val="FF0000"/>
                </a:solidFill>
                <a:cs typeface="Times New Roman" panose="02020603050405020304" pitchFamily="18" charset="0"/>
              </a:rPr>
              <a:t>A1</a:t>
            </a:r>
            <a:r>
              <a:rPr lang="fr-FR" altLang="fr-FR" b="1" dirty="0">
                <a:solidFill>
                  <a:srgbClr val="0033CC"/>
                </a:solidFill>
                <a:cs typeface="Times New Roman" panose="02020603050405020304" pitchFamily="18" charset="0"/>
              </a:rPr>
              <a:t> et </a:t>
            </a:r>
            <a:r>
              <a:rPr lang="fr-FR" altLang="fr-FR" b="1" dirty="0">
                <a:solidFill>
                  <a:srgbClr val="FF0000"/>
                </a:solidFill>
                <a:cs typeface="Times New Roman" panose="02020603050405020304" pitchFamily="18" charset="0"/>
              </a:rPr>
              <a:t>A2</a:t>
            </a:r>
            <a:r>
              <a:rPr lang="fr-FR" altLang="fr-FR" b="1" dirty="0">
                <a:solidFill>
                  <a:srgbClr val="0033CC"/>
                </a:solidFill>
                <a:cs typeface="Times New Roman" panose="02020603050405020304" pitchFamily="18" charset="0"/>
              </a:rPr>
              <a:t>)</a:t>
            </a:r>
          </a:p>
          <a:p>
            <a:pPr eaLnBrk="1" hangingPunct="1">
              <a:lnSpc>
                <a:spcPct val="80000"/>
              </a:lnSpc>
              <a:spcBef>
                <a:spcPct val="50000"/>
              </a:spcBef>
              <a:buFontTx/>
              <a:buChar char="•"/>
            </a:pPr>
            <a:r>
              <a:rPr lang="fr-FR" altLang="fr-FR" b="1" dirty="0">
                <a:solidFill>
                  <a:srgbClr val="0033CC"/>
                </a:solidFill>
                <a:cs typeface="Times New Roman" panose="02020603050405020304" pitchFamily="18" charset="0"/>
              </a:rPr>
              <a:t> Un critère de rejet (</a:t>
            </a:r>
            <a:r>
              <a:rPr lang="fr-FR" altLang="fr-FR" b="1" dirty="0">
                <a:solidFill>
                  <a:srgbClr val="FF0000"/>
                </a:solidFill>
                <a:cs typeface="Times New Roman" panose="02020603050405020304" pitchFamily="18" charset="0"/>
              </a:rPr>
              <a:t>R1</a:t>
            </a:r>
            <a:r>
              <a:rPr lang="fr-FR" altLang="fr-FR" b="1" dirty="0">
                <a:solidFill>
                  <a:srgbClr val="0033CC"/>
                </a:solidFill>
                <a:cs typeface="Times New Roman" panose="02020603050405020304" pitchFamily="18" charset="0"/>
              </a:rPr>
              <a:t> et </a:t>
            </a:r>
            <a:r>
              <a:rPr lang="fr-FR" altLang="fr-FR" b="1" dirty="0">
                <a:solidFill>
                  <a:srgbClr val="FF0000"/>
                </a:solidFill>
                <a:cs typeface="Times New Roman" panose="02020603050405020304" pitchFamily="18" charset="0"/>
              </a:rPr>
              <a:t>R2</a:t>
            </a:r>
            <a:r>
              <a:rPr lang="fr-FR" altLang="fr-FR" b="1" dirty="0">
                <a:solidFill>
                  <a:srgbClr val="0033CC"/>
                </a:solidFill>
                <a:cs typeface="Times New Roman" panose="02020603050405020304" pitchFamily="18" charset="0"/>
              </a:rPr>
              <a:t>)</a:t>
            </a:r>
            <a:endParaRPr lang="fr-FR" altLang="fr-FR" b="1" dirty="0">
              <a:solidFill>
                <a:srgbClr val="0033CC"/>
              </a:solidFill>
            </a:endParaRPr>
          </a:p>
        </p:txBody>
      </p:sp>
      <p:sp>
        <p:nvSpPr>
          <p:cNvPr id="2" name="Titre 1">
            <a:extLst>
              <a:ext uri="{FF2B5EF4-FFF2-40B4-BE49-F238E27FC236}">
                <a16:creationId xmlns:a16="http://schemas.microsoft.com/office/drawing/2014/main" id="{5CF05A87-B96B-49BD-8B0B-535C6F264DCA}"/>
              </a:ext>
            </a:extLst>
          </p:cNvPr>
          <p:cNvSpPr>
            <a:spLocks noGrp="1"/>
          </p:cNvSpPr>
          <p:nvPr>
            <p:ph type="title"/>
          </p:nvPr>
        </p:nvSpPr>
        <p:spPr>
          <a:xfrm>
            <a:off x="1717415" y="557833"/>
            <a:ext cx="7239000" cy="457200"/>
          </a:xfrm>
        </p:spPr>
        <p:txBody>
          <a:bodyPr/>
          <a:lstStyle/>
          <a:p>
            <a:r>
              <a:rPr lang="fr-FR" altLang="fr-FR" sz="2800" b="1" dirty="0">
                <a:solidFill>
                  <a:srgbClr val="00B050"/>
                </a:solidFill>
              </a:rPr>
              <a:t>Types de plan de contrôle</a:t>
            </a:r>
            <a:endParaRPr lang="fr-FR" dirty="0">
              <a:solidFill>
                <a:srgbClr val="00B050"/>
              </a:solidFill>
            </a:endParaRPr>
          </a:p>
        </p:txBody>
      </p:sp>
      <p:sp>
        <p:nvSpPr>
          <p:cNvPr id="52" name="Espace réservé du numéro de diapositive 1">
            <a:extLst>
              <a:ext uri="{FF2B5EF4-FFF2-40B4-BE49-F238E27FC236}">
                <a16:creationId xmlns:a16="http://schemas.microsoft.com/office/drawing/2014/main" id="{0A40E05C-C08E-4681-9114-52D5AE882B07}"/>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16</a:t>
            </a:fld>
            <a:endParaRPr lang="fr-FR" dirty="0"/>
          </a:p>
        </p:txBody>
      </p:sp>
      <p:sp>
        <p:nvSpPr>
          <p:cNvPr id="3" name="ZoneTexte 2">
            <a:extLst>
              <a:ext uri="{FF2B5EF4-FFF2-40B4-BE49-F238E27FC236}">
                <a16:creationId xmlns:a16="http://schemas.microsoft.com/office/drawing/2014/main" id="{820D24A5-2451-402D-BCE0-CEEF0E2960C5}"/>
              </a:ext>
            </a:extLst>
          </p:cNvPr>
          <p:cNvSpPr txBox="1"/>
          <p:nvPr/>
        </p:nvSpPr>
        <p:spPr>
          <a:xfrm>
            <a:off x="506506" y="1332909"/>
            <a:ext cx="3980577" cy="369332"/>
          </a:xfrm>
          <a:prstGeom prst="rect">
            <a:avLst/>
          </a:prstGeom>
          <a:noFill/>
        </p:spPr>
        <p:txBody>
          <a:bodyPr wrap="none" rtlCol="0">
            <a:spAutoFit/>
          </a:bodyPr>
          <a:lstStyle/>
          <a:p>
            <a:r>
              <a:rPr lang="fr-FR" sz="1800" b="1" i="1" dirty="0">
                <a:solidFill>
                  <a:srgbClr val="008000"/>
                </a:solidFill>
              </a:rPr>
              <a:t>Exemple d’échantillonnage double</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1DF85861-1163-4807-963F-CC0B6F6A1332}"/>
              </a:ext>
            </a:extLst>
          </p:cNvPr>
          <p:cNvSpPr>
            <a:spLocks noGrp="1"/>
          </p:cNvSpPr>
          <p:nvPr>
            <p:ph type="title"/>
          </p:nvPr>
        </p:nvSpPr>
        <p:spPr/>
        <p:txBody>
          <a:bodyPr/>
          <a:lstStyle/>
          <a:p>
            <a:r>
              <a:rPr lang="fr-FR" altLang="fr-FR" dirty="0"/>
              <a:t>Plan progressif</a:t>
            </a:r>
            <a:endParaRPr lang="fr-FR" dirty="0"/>
          </a:p>
        </p:txBody>
      </p:sp>
      <p:sp>
        <p:nvSpPr>
          <p:cNvPr id="5" name="Espace réservé du contenu 4">
            <a:extLst>
              <a:ext uri="{FF2B5EF4-FFF2-40B4-BE49-F238E27FC236}">
                <a16:creationId xmlns:a16="http://schemas.microsoft.com/office/drawing/2014/main" id="{A06AF33B-B859-423C-82D3-8CA626C30145}"/>
              </a:ext>
            </a:extLst>
          </p:cNvPr>
          <p:cNvSpPr>
            <a:spLocks noGrp="1"/>
          </p:cNvSpPr>
          <p:nvPr>
            <p:ph idx="1"/>
          </p:nvPr>
        </p:nvSpPr>
        <p:spPr>
          <a:xfrm>
            <a:off x="827584" y="1371600"/>
            <a:ext cx="7848872" cy="457200"/>
          </a:xfrm>
        </p:spPr>
        <p:txBody>
          <a:bodyPr/>
          <a:lstStyle/>
          <a:p>
            <a:r>
              <a:rPr lang="fr-FR" altLang="fr-FR" sz="2400" dirty="0"/>
              <a:t>Acceptation ou refus si atteinte d’une des bornes</a:t>
            </a:r>
          </a:p>
          <a:p>
            <a:endParaRPr lang="fr-FR" dirty="0"/>
          </a:p>
        </p:txBody>
      </p:sp>
      <p:sp>
        <p:nvSpPr>
          <p:cNvPr id="3" name="Espace réservé du numéro de diapositive 1">
            <a:extLst>
              <a:ext uri="{FF2B5EF4-FFF2-40B4-BE49-F238E27FC236}">
                <a16:creationId xmlns:a16="http://schemas.microsoft.com/office/drawing/2014/main" id="{5A7D83FB-BB7D-4E5F-AA55-5B894A1F8E8A}"/>
              </a:ext>
            </a:extLst>
          </p:cNvPr>
          <p:cNvSpPr>
            <a:spLocks noGrp="1"/>
          </p:cNvSpPr>
          <p:nvPr>
            <p:ph type="sldNum" sz="quarter" idx="4"/>
          </p:nvPr>
        </p:nvSpPr>
        <p:spPr>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17</a:t>
            </a:fld>
            <a:endParaRPr lang="fr-FR" dirty="0"/>
          </a:p>
        </p:txBody>
      </p:sp>
      <p:grpSp>
        <p:nvGrpSpPr>
          <p:cNvPr id="6" name="Groupe 5">
            <a:extLst>
              <a:ext uri="{FF2B5EF4-FFF2-40B4-BE49-F238E27FC236}">
                <a16:creationId xmlns:a16="http://schemas.microsoft.com/office/drawing/2014/main" id="{D2725B5E-8124-4D51-98E5-5F5E9EA3589F}"/>
              </a:ext>
            </a:extLst>
          </p:cNvPr>
          <p:cNvGrpSpPr/>
          <p:nvPr/>
        </p:nvGrpSpPr>
        <p:grpSpPr>
          <a:xfrm>
            <a:off x="347291" y="1772816"/>
            <a:ext cx="8701604" cy="4782437"/>
            <a:chOff x="347291" y="1772816"/>
            <a:chExt cx="8701604" cy="4782437"/>
          </a:xfrm>
        </p:grpSpPr>
        <p:sp>
          <p:nvSpPr>
            <p:cNvPr id="7" name="ZoneTexte 6">
              <a:extLst>
                <a:ext uri="{FF2B5EF4-FFF2-40B4-BE49-F238E27FC236}">
                  <a16:creationId xmlns:a16="http://schemas.microsoft.com/office/drawing/2014/main" id="{04FAFDEC-72DD-45B5-8CD7-5A698CCCAD7C}"/>
                </a:ext>
              </a:extLst>
            </p:cNvPr>
            <p:cNvSpPr txBox="1"/>
            <p:nvPr/>
          </p:nvSpPr>
          <p:spPr>
            <a:xfrm>
              <a:off x="6295461" y="2030938"/>
              <a:ext cx="2753434" cy="452431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sng" strike="noStrike" kern="1200" cap="none" spc="0" normalizeH="0" baseline="0" noProof="0" dirty="0">
                  <a:ln>
                    <a:noFill/>
                  </a:ln>
                  <a:solidFill>
                    <a:srgbClr val="000000"/>
                  </a:solidFill>
                  <a:effectLst/>
                  <a:uLnTx/>
                  <a:uFillTx/>
                  <a:latin typeface="Arial" panose="020B0604020202020204" pitchFamily="34" charset="0"/>
                  <a:ea typeface="+mn-ea"/>
                  <a:cs typeface="+mn-cs"/>
                </a:rPr>
                <a:t>Exemple</a:t>
              </a: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n1 = 40</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C1 = 1</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C2 = 6</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Si d est compris entre C1 et C2 on prend le 2</a:t>
              </a:r>
              <a:r>
                <a:rPr kumimoji="0" lang="fr-FR" sz="1200" b="1" i="0" u="none" strike="noStrike" kern="1200" cap="none" spc="0" normalizeH="0" baseline="30000" noProof="0" dirty="0">
                  <a:ln>
                    <a:noFill/>
                  </a:ln>
                  <a:solidFill>
                    <a:srgbClr val="000000"/>
                  </a:solidFill>
                  <a:effectLst/>
                  <a:uLnTx/>
                  <a:uFillTx/>
                  <a:latin typeface="Arial" panose="020B0604020202020204" pitchFamily="34" charset="0"/>
                  <a:ea typeface="+mn-ea"/>
                  <a:cs typeface="+mn-cs"/>
                </a:rPr>
                <a:t>ème</a:t>
              </a: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échantillon</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n2 = 40</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C1’ = 4</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C2’ = 8</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Si d est compris entre C1 et C2 on prend le 3</a:t>
              </a:r>
              <a:r>
                <a:rPr kumimoji="0" lang="fr-FR" sz="1200" b="1" i="0" u="none" strike="noStrike" kern="1200" cap="none" spc="0" normalizeH="0" baseline="30000" noProof="0" dirty="0">
                  <a:ln>
                    <a:noFill/>
                  </a:ln>
                  <a:solidFill>
                    <a:srgbClr val="000000"/>
                  </a:solidFill>
                  <a:effectLst/>
                  <a:uLnTx/>
                  <a:uFillTx/>
                  <a:latin typeface="Arial" panose="020B0604020202020204" pitchFamily="34" charset="0"/>
                  <a:ea typeface="+mn-ea"/>
                  <a:cs typeface="+mn-cs"/>
                </a:rPr>
                <a:t>ème</a:t>
              </a: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échantillon</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n2 = 40</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C1’ = 7</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C2’ = 11</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où</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d = Nombre de défectueux</a:t>
              </a:r>
            </a:p>
          </p:txBody>
        </p:sp>
        <p:sp>
          <p:nvSpPr>
            <p:cNvPr id="8" name="ZoneTexte 7">
              <a:extLst>
                <a:ext uri="{FF2B5EF4-FFF2-40B4-BE49-F238E27FC236}">
                  <a16:creationId xmlns:a16="http://schemas.microsoft.com/office/drawing/2014/main" id="{CF43C85D-90B1-4BB5-B9AA-4DBB736D08E7}"/>
                </a:ext>
              </a:extLst>
            </p:cNvPr>
            <p:cNvSpPr txBox="1"/>
            <p:nvPr/>
          </p:nvSpPr>
          <p:spPr>
            <a:xfrm>
              <a:off x="2674814" y="5850710"/>
              <a:ext cx="1518364" cy="369332"/>
            </a:xfrm>
            <a:prstGeom prst="rect">
              <a:avLst/>
            </a:prstGeom>
            <a:noFill/>
            <a:ln>
              <a:solidFill>
                <a:schemeClr val="accent1"/>
              </a:solidFill>
            </a:ln>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dirty="0">
                  <a:ln>
                    <a:noFill/>
                  </a:ln>
                  <a:solidFill>
                    <a:schemeClr val="accent2"/>
                  </a:solidFill>
                  <a:effectLst/>
                  <a:uLnTx/>
                  <a:uFillTx/>
                  <a:latin typeface="Arial" panose="020B0604020202020204" pitchFamily="34" charset="0"/>
                  <a:ea typeface="+mn-ea"/>
                  <a:cs typeface="+mn-cs"/>
                </a:rPr>
                <a:t>Accepter lot</a:t>
              </a:r>
            </a:p>
          </p:txBody>
        </p:sp>
        <p:sp>
          <p:nvSpPr>
            <p:cNvPr id="9" name="ZoneTexte 8">
              <a:extLst>
                <a:ext uri="{FF2B5EF4-FFF2-40B4-BE49-F238E27FC236}">
                  <a16:creationId xmlns:a16="http://schemas.microsoft.com/office/drawing/2014/main" id="{5A17ADE3-44CC-41F3-82F7-0CF89CFAA8B0}"/>
                </a:ext>
              </a:extLst>
            </p:cNvPr>
            <p:cNvSpPr txBox="1"/>
            <p:nvPr/>
          </p:nvSpPr>
          <p:spPr>
            <a:xfrm>
              <a:off x="1467091" y="2893423"/>
              <a:ext cx="1390124" cy="369332"/>
            </a:xfrm>
            <a:prstGeom prst="rect">
              <a:avLst/>
            </a:prstGeom>
            <a:noFill/>
            <a:ln>
              <a:solidFill>
                <a:srgbClr val="FF0000"/>
              </a:solidFill>
            </a:ln>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dirty="0">
                  <a:ln>
                    <a:noFill/>
                  </a:ln>
                  <a:solidFill>
                    <a:srgbClr val="FF0000"/>
                  </a:solidFill>
                  <a:effectLst/>
                  <a:uLnTx/>
                  <a:uFillTx/>
                  <a:latin typeface="Arial" panose="020B0604020202020204" pitchFamily="34" charset="0"/>
                  <a:ea typeface="+mn-ea"/>
                  <a:cs typeface="+mn-cs"/>
                </a:rPr>
                <a:t>Refuser lot</a:t>
              </a:r>
            </a:p>
          </p:txBody>
        </p:sp>
        <p:cxnSp>
          <p:nvCxnSpPr>
            <p:cNvPr id="10" name="Connecteur droit avec flèche 9">
              <a:extLst>
                <a:ext uri="{FF2B5EF4-FFF2-40B4-BE49-F238E27FC236}">
                  <a16:creationId xmlns:a16="http://schemas.microsoft.com/office/drawing/2014/main" id="{899B39EB-341B-46FD-AD3A-7B83AA080346}"/>
                </a:ext>
              </a:extLst>
            </p:cNvPr>
            <p:cNvCxnSpPr/>
            <p:nvPr/>
          </p:nvCxnSpPr>
          <p:spPr bwMode="auto">
            <a:xfrm>
              <a:off x="381000" y="5589240"/>
              <a:ext cx="5487144"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1" name="Connecteur droit avec flèche 10">
              <a:extLst>
                <a:ext uri="{FF2B5EF4-FFF2-40B4-BE49-F238E27FC236}">
                  <a16:creationId xmlns:a16="http://schemas.microsoft.com/office/drawing/2014/main" id="{875BD3F2-D3AA-4E36-B7EF-9D25672AD803}"/>
                </a:ext>
              </a:extLst>
            </p:cNvPr>
            <p:cNvCxnSpPr/>
            <p:nvPr/>
          </p:nvCxnSpPr>
          <p:spPr bwMode="auto">
            <a:xfrm flipV="1">
              <a:off x="955148" y="2492896"/>
              <a:ext cx="16452" cy="403244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2" name="Connecteur droit 11">
              <a:extLst>
                <a:ext uri="{FF2B5EF4-FFF2-40B4-BE49-F238E27FC236}">
                  <a16:creationId xmlns:a16="http://schemas.microsoft.com/office/drawing/2014/main" id="{891D8081-19CD-4D70-9BEE-55C101B4EA41}"/>
                </a:ext>
              </a:extLst>
            </p:cNvPr>
            <p:cNvCxnSpPr/>
            <p:nvPr/>
          </p:nvCxnSpPr>
          <p:spPr bwMode="auto">
            <a:xfrm flipV="1">
              <a:off x="955148" y="3320185"/>
              <a:ext cx="3888432" cy="1296144"/>
            </a:xfrm>
            <a:prstGeom prst="line">
              <a:avLst/>
            </a:prstGeom>
            <a:solidFill>
              <a:schemeClr val="accent1"/>
            </a:solidFill>
            <a:ln w="19050" cap="flat" cmpd="sng" algn="ctr">
              <a:solidFill>
                <a:srgbClr val="0070C0"/>
              </a:solidFill>
              <a:prstDash val="solid"/>
              <a:round/>
              <a:headEnd type="none" w="med" len="med"/>
              <a:tailEnd type="none" w="med" len="med"/>
            </a:ln>
            <a:effectLst/>
          </p:spPr>
        </p:cxnSp>
        <p:cxnSp>
          <p:nvCxnSpPr>
            <p:cNvPr id="13" name="Connecteur droit 12">
              <a:extLst>
                <a:ext uri="{FF2B5EF4-FFF2-40B4-BE49-F238E27FC236}">
                  <a16:creationId xmlns:a16="http://schemas.microsoft.com/office/drawing/2014/main" id="{4DC67A37-635B-479E-94EE-49CD49F0357E}"/>
                </a:ext>
              </a:extLst>
            </p:cNvPr>
            <p:cNvCxnSpPr/>
            <p:nvPr/>
          </p:nvCxnSpPr>
          <p:spPr bwMode="auto">
            <a:xfrm flipV="1">
              <a:off x="955148" y="5059435"/>
              <a:ext cx="3888432" cy="1296144"/>
            </a:xfrm>
            <a:prstGeom prst="line">
              <a:avLst/>
            </a:prstGeom>
            <a:solidFill>
              <a:schemeClr val="accent1"/>
            </a:solidFill>
            <a:ln w="19050" cap="flat" cmpd="sng" algn="ctr">
              <a:solidFill>
                <a:srgbClr val="0070C0"/>
              </a:solidFill>
              <a:prstDash val="solid"/>
              <a:round/>
              <a:headEnd type="none" w="med" len="med"/>
              <a:tailEnd type="none" w="med" len="med"/>
            </a:ln>
            <a:effectLst/>
          </p:spPr>
        </p:cxnSp>
        <p:cxnSp>
          <p:nvCxnSpPr>
            <p:cNvPr id="14" name="Connecteur droit 13">
              <a:extLst>
                <a:ext uri="{FF2B5EF4-FFF2-40B4-BE49-F238E27FC236}">
                  <a16:creationId xmlns:a16="http://schemas.microsoft.com/office/drawing/2014/main" id="{BF0E34FF-1070-4F66-AFFE-1B38AD7DD7E7}"/>
                </a:ext>
              </a:extLst>
            </p:cNvPr>
            <p:cNvCxnSpPr/>
            <p:nvPr/>
          </p:nvCxnSpPr>
          <p:spPr bwMode="auto">
            <a:xfrm flipH="1">
              <a:off x="603334" y="4595986"/>
              <a:ext cx="36004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Connecteur droit 14">
              <a:extLst>
                <a:ext uri="{FF2B5EF4-FFF2-40B4-BE49-F238E27FC236}">
                  <a16:creationId xmlns:a16="http://schemas.microsoft.com/office/drawing/2014/main" id="{E4600286-ACE9-4EC7-9847-BDA9450975C7}"/>
                </a:ext>
              </a:extLst>
            </p:cNvPr>
            <p:cNvCxnSpPr/>
            <p:nvPr/>
          </p:nvCxnSpPr>
          <p:spPr bwMode="auto">
            <a:xfrm flipH="1">
              <a:off x="586866" y="6355579"/>
              <a:ext cx="36004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Connecteur droit avec flèche 15">
              <a:extLst>
                <a:ext uri="{FF2B5EF4-FFF2-40B4-BE49-F238E27FC236}">
                  <a16:creationId xmlns:a16="http://schemas.microsoft.com/office/drawing/2014/main" id="{6A4497E3-2B27-431A-9540-A810D4D26C54}"/>
                </a:ext>
              </a:extLst>
            </p:cNvPr>
            <p:cNvCxnSpPr/>
            <p:nvPr/>
          </p:nvCxnSpPr>
          <p:spPr bwMode="auto">
            <a:xfrm>
              <a:off x="791580" y="4592186"/>
              <a:ext cx="0" cy="997054"/>
            </a:xfrm>
            <a:prstGeom prst="straightConnector1">
              <a:avLst/>
            </a:prstGeom>
            <a:solidFill>
              <a:schemeClr val="accent1"/>
            </a:solidFill>
            <a:ln w="9525" cap="flat" cmpd="sng" algn="ctr">
              <a:solidFill>
                <a:schemeClr val="tx1"/>
              </a:solidFill>
              <a:prstDash val="solid"/>
              <a:round/>
              <a:headEnd type="triangle"/>
              <a:tailEnd type="triangle"/>
            </a:ln>
            <a:effectLst/>
          </p:spPr>
        </p:cxnSp>
        <p:cxnSp>
          <p:nvCxnSpPr>
            <p:cNvPr id="17" name="Connecteur droit avec flèche 16">
              <a:extLst>
                <a:ext uri="{FF2B5EF4-FFF2-40B4-BE49-F238E27FC236}">
                  <a16:creationId xmlns:a16="http://schemas.microsoft.com/office/drawing/2014/main" id="{176E89C9-6C4A-4644-9635-B43DEF6A49DA}"/>
                </a:ext>
              </a:extLst>
            </p:cNvPr>
            <p:cNvCxnSpPr/>
            <p:nvPr/>
          </p:nvCxnSpPr>
          <p:spPr bwMode="auto">
            <a:xfrm flipV="1">
              <a:off x="791580" y="5589240"/>
              <a:ext cx="0" cy="766339"/>
            </a:xfrm>
            <a:prstGeom prst="straightConnector1">
              <a:avLst/>
            </a:prstGeom>
            <a:solidFill>
              <a:schemeClr val="accent1"/>
            </a:solidFill>
            <a:ln w="9525" cap="flat" cmpd="sng" algn="ctr">
              <a:solidFill>
                <a:schemeClr val="tx1"/>
              </a:solidFill>
              <a:prstDash val="solid"/>
              <a:round/>
              <a:headEnd type="triangle"/>
              <a:tailEnd type="triangle"/>
            </a:ln>
            <a:effectLst/>
          </p:spPr>
        </p:cxnSp>
        <p:cxnSp>
          <p:nvCxnSpPr>
            <p:cNvPr id="18" name="Connecteur en angle 40">
              <a:extLst>
                <a:ext uri="{FF2B5EF4-FFF2-40B4-BE49-F238E27FC236}">
                  <a16:creationId xmlns:a16="http://schemas.microsoft.com/office/drawing/2014/main" id="{6C7242EA-D0DA-4CE9-B325-8E94E216CBD6}"/>
                </a:ext>
              </a:extLst>
            </p:cNvPr>
            <p:cNvCxnSpPr/>
            <p:nvPr/>
          </p:nvCxnSpPr>
          <p:spPr bwMode="auto">
            <a:xfrm flipV="1">
              <a:off x="1198889" y="4853136"/>
              <a:ext cx="759182" cy="736104"/>
            </a:xfrm>
            <a:prstGeom prst="bentConnector3">
              <a:avLst/>
            </a:prstGeom>
            <a:solidFill>
              <a:schemeClr val="accent1"/>
            </a:solidFill>
            <a:ln w="28575" cap="flat" cmpd="sng" algn="ctr">
              <a:solidFill>
                <a:srgbClr val="FF0000"/>
              </a:solidFill>
              <a:prstDash val="dashDot"/>
              <a:round/>
              <a:headEnd type="none" w="med" len="med"/>
              <a:tailEnd type="none" w="med" len="med"/>
            </a:ln>
            <a:effectLst/>
          </p:spPr>
        </p:cxnSp>
        <p:cxnSp>
          <p:nvCxnSpPr>
            <p:cNvPr id="19" name="Connecteur en angle 44">
              <a:extLst>
                <a:ext uri="{FF2B5EF4-FFF2-40B4-BE49-F238E27FC236}">
                  <a16:creationId xmlns:a16="http://schemas.microsoft.com/office/drawing/2014/main" id="{6EE51EB8-91DB-4E52-A68F-1F7E60C7290A}"/>
                </a:ext>
              </a:extLst>
            </p:cNvPr>
            <p:cNvCxnSpPr/>
            <p:nvPr/>
          </p:nvCxnSpPr>
          <p:spPr bwMode="auto">
            <a:xfrm flipV="1">
              <a:off x="1958071" y="4221088"/>
              <a:ext cx="957745" cy="632048"/>
            </a:xfrm>
            <a:prstGeom prst="bentConnector3">
              <a:avLst/>
            </a:prstGeom>
            <a:solidFill>
              <a:schemeClr val="accent1"/>
            </a:solidFill>
            <a:ln w="28575" cap="flat" cmpd="sng" algn="ctr">
              <a:solidFill>
                <a:srgbClr val="FF0000"/>
              </a:solidFill>
              <a:prstDash val="dashDot"/>
              <a:round/>
              <a:headEnd type="none" w="med" len="med"/>
              <a:tailEnd type="none" w="med" len="med"/>
            </a:ln>
            <a:effectLst/>
          </p:spPr>
        </p:cxnSp>
        <p:cxnSp>
          <p:nvCxnSpPr>
            <p:cNvPr id="20" name="Connecteur en angle 47">
              <a:extLst>
                <a:ext uri="{FF2B5EF4-FFF2-40B4-BE49-F238E27FC236}">
                  <a16:creationId xmlns:a16="http://schemas.microsoft.com/office/drawing/2014/main" id="{069F6488-444D-462D-A56B-0C9079D4381A}"/>
                </a:ext>
              </a:extLst>
            </p:cNvPr>
            <p:cNvCxnSpPr/>
            <p:nvPr/>
          </p:nvCxnSpPr>
          <p:spPr bwMode="auto">
            <a:xfrm flipV="1">
              <a:off x="2914261" y="3406537"/>
              <a:ext cx="988025" cy="814550"/>
            </a:xfrm>
            <a:prstGeom prst="bentConnector3">
              <a:avLst/>
            </a:prstGeom>
            <a:solidFill>
              <a:schemeClr val="accent1"/>
            </a:solidFill>
            <a:ln w="28575" cap="flat" cmpd="sng" algn="ctr">
              <a:solidFill>
                <a:srgbClr val="FF0000"/>
              </a:solidFill>
              <a:prstDash val="dashDot"/>
              <a:round/>
              <a:headEnd type="none" w="med" len="med"/>
              <a:tailEnd type="none" w="med" len="med"/>
            </a:ln>
            <a:effectLst/>
          </p:spPr>
        </p:cxnSp>
        <p:cxnSp>
          <p:nvCxnSpPr>
            <p:cNvPr id="21" name="Connecteur en angle 49">
              <a:extLst>
                <a:ext uri="{FF2B5EF4-FFF2-40B4-BE49-F238E27FC236}">
                  <a16:creationId xmlns:a16="http://schemas.microsoft.com/office/drawing/2014/main" id="{CAC5093F-E2CA-4799-B522-7DBD00930D24}"/>
                </a:ext>
              </a:extLst>
            </p:cNvPr>
            <p:cNvCxnSpPr/>
            <p:nvPr/>
          </p:nvCxnSpPr>
          <p:spPr bwMode="auto">
            <a:xfrm rot="16200000" flipV="1">
              <a:off x="3563077" y="3077210"/>
              <a:ext cx="669777" cy="1758"/>
            </a:xfrm>
            <a:prstGeom prst="bentConnector3">
              <a:avLst/>
            </a:prstGeom>
            <a:solidFill>
              <a:schemeClr val="accent1"/>
            </a:solidFill>
            <a:ln w="28575" cap="flat" cmpd="sng" algn="ctr">
              <a:solidFill>
                <a:srgbClr val="FF0000"/>
              </a:solidFill>
              <a:prstDash val="dashDot"/>
              <a:round/>
              <a:headEnd type="none" w="med" len="med"/>
              <a:tailEnd type="none" w="med" len="med"/>
            </a:ln>
            <a:effectLst/>
          </p:spPr>
        </p:cxnSp>
        <p:cxnSp>
          <p:nvCxnSpPr>
            <p:cNvPr id="22" name="Connecteur droit 21">
              <a:extLst>
                <a:ext uri="{FF2B5EF4-FFF2-40B4-BE49-F238E27FC236}">
                  <a16:creationId xmlns:a16="http://schemas.microsoft.com/office/drawing/2014/main" id="{110B4338-80D9-4AFC-B0A9-84D1D71FBC81}"/>
                </a:ext>
              </a:extLst>
            </p:cNvPr>
            <p:cNvCxnSpPr/>
            <p:nvPr/>
          </p:nvCxnSpPr>
          <p:spPr bwMode="auto">
            <a:xfrm>
              <a:off x="2436943" y="4853136"/>
              <a:ext cx="2211257" cy="16024"/>
            </a:xfrm>
            <a:prstGeom prst="line">
              <a:avLst/>
            </a:prstGeom>
            <a:solidFill>
              <a:schemeClr val="accent1"/>
            </a:solidFill>
            <a:ln w="28575" cap="flat" cmpd="sng" algn="ctr">
              <a:solidFill>
                <a:srgbClr val="FF0000"/>
              </a:solidFill>
              <a:prstDash val="dashDot"/>
              <a:round/>
              <a:headEnd type="none" w="med" len="med"/>
              <a:tailEnd type="none" w="med" len="med"/>
            </a:ln>
            <a:effectLst/>
          </p:spPr>
        </p:cxnSp>
        <p:sp>
          <p:nvSpPr>
            <p:cNvPr id="23" name="ZoneTexte 22">
              <a:extLst>
                <a:ext uri="{FF2B5EF4-FFF2-40B4-BE49-F238E27FC236}">
                  <a16:creationId xmlns:a16="http://schemas.microsoft.com/office/drawing/2014/main" id="{704BCF63-B341-403C-847F-F59EF475AE3A}"/>
                </a:ext>
              </a:extLst>
            </p:cNvPr>
            <p:cNvSpPr txBox="1"/>
            <p:nvPr/>
          </p:nvSpPr>
          <p:spPr>
            <a:xfrm>
              <a:off x="4935983" y="4407520"/>
              <a:ext cx="542415"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D1</a:t>
              </a:r>
            </a:p>
          </p:txBody>
        </p:sp>
        <p:sp>
          <p:nvSpPr>
            <p:cNvPr id="24" name="ZoneTexte 23">
              <a:extLst>
                <a:ext uri="{FF2B5EF4-FFF2-40B4-BE49-F238E27FC236}">
                  <a16:creationId xmlns:a16="http://schemas.microsoft.com/office/drawing/2014/main" id="{E8DD6FDE-8EC8-40B7-8FA8-7596C8DF6254}"/>
                </a:ext>
              </a:extLst>
            </p:cNvPr>
            <p:cNvSpPr txBox="1"/>
            <p:nvPr/>
          </p:nvSpPr>
          <p:spPr>
            <a:xfrm>
              <a:off x="4860032" y="2687340"/>
              <a:ext cx="542415"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D2</a:t>
              </a:r>
            </a:p>
          </p:txBody>
        </p:sp>
        <p:sp>
          <p:nvSpPr>
            <p:cNvPr id="25" name="ZoneTexte 24">
              <a:extLst>
                <a:ext uri="{FF2B5EF4-FFF2-40B4-BE49-F238E27FC236}">
                  <a16:creationId xmlns:a16="http://schemas.microsoft.com/office/drawing/2014/main" id="{D651C2AA-91D1-4855-9BE1-D61710A83854}"/>
                </a:ext>
              </a:extLst>
            </p:cNvPr>
            <p:cNvSpPr txBox="1"/>
            <p:nvPr/>
          </p:nvSpPr>
          <p:spPr>
            <a:xfrm>
              <a:off x="347291" y="4690103"/>
              <a:ext cx="542415"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H2</a:t>
              </a:r>
            </a:p>
          </p:txBody>
        </p:sp>
        <p:sp>
          <p:nvSpPr>
            <p:cNvPr id="26" name="ZoneTexte 25">
              <a:extLst>
                <a:ext uri="{FF2B5EF4-FFF2-40B4-BE49-F238E27FC236}">
                  <a16:creationId xmlns:a16="http://schemas.microsoft.com/office/drawing/2014/main" id="{8B444159-8309-4937-8BF9-20E4A761AB86}"/>
                </a:ext>
              </a:extLst>
            </p:cNvPr>
            <p:cNvSpPr txBox="1"/>
            <p:nvPr/>
          </p:nvSpPr>
          <p:spPr>
            <a:xfrm>
              <a:off x="347291" y="5807137"/>
              <a:ext cx="542415"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H1</a:t>
              </a:r>
            </a:p>
          </p:txBody>
        </p:sp>
        <p:sp>
          <p:nvSpPr>
            <p:cNvPr id="27" name="ZoneTexte 26">
              <a:extLst>
                <a:ext uri="{FF2B5EF4-FFF2-40B4-BE49-F238E27FC236}">
                  <a16:creationId xmlns:a16="http://schemas.microsoft.com/office/drawing/2014/main" id="{F68CE8EF-B5E0-4220-B0E9-5808D175F234}"/>
                </a:ext>
              </a:extLst>
            </p:cNvPr>
            <p:cNvSpPr txBox="1"/>
            <p:nvPr/>
          </p:nvSpPr>
          <p:spPr>
            <a:xfrm>
              <a:off x="3850531" y="5611263"/>
              <a:ext cx="2390020"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Nombre de pièces prélevées</a:t>
              </a:r>
            </a:p>
          </p:txBody>
        </p:sp>
        <p:sp>
          <p:nvSpPr>
            <p:cNvPr id="28" name="ZoneTexte 27">
              <a:extLst>
                <a:ext uri="{FF2B5EF4-FFF2-40B4-BE49-F238E27FC236}">
                  <a16:creationId xmlns:a16="http://schemas.microsoft.com/office/drawing/2014/main" id="{B71F41EF-E6D9-431F-BBDB-65E0C534F5FC}"/>
                </a:ext>
              </a:extLst>
            </p:cNvPr>
            <p:cNvSpPr txBox="1"/>
            <p:nvPr/>
          </p:nvSpPr>
          <p:spPr>
            <a:xfrm rot="16200000">
              <a:off x="-322133" y="2984466"/>
              <a:ext cx="2340261" cy="27699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Nbr de pièces défectueuses</a:t>
              </a:r>
            </a:p>
          </p:txBody>
        </p:sp>
        <p:sp>
          <p:nvSpPr>
            <p:cNvPr id="29" name="ZoneTexte 28">
              <a:extLst>
                <a:ext uri="{FF2B5EF4-FFF2-40B4-BE49-F238E27FC236}">
                  <a16:creationId xmlns:a16="http://schemas.microsoft.com/office/drawing/2014/main" id="{DF0DB04A-019C-432B-86A2-B7954D50B516}"/>
                </a:ext>
              </a:extLst>
            </p:cNvPr>
            <p:cNvSpPr txBox="1"/>
            <p:nvPr/>
          </p:nvSpPr>
          <p:spPr>
            <a:xfrm>
              <a:off x="3765048" y="3645024"/>
              <a:ext cx="1749354"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Zone de continuation du contrôle</a:t>
              </a:r>
            </a:p>
          </p:txBody>
        </p:sp>
        <p:cxnSp>
          <p:nvCxnSpPr>
            <p:cNvPr id="30" name="Connecteur droit 29">
              <a:extLst>
                <a:ext uri="{FF2B5EF4-FFF2-40B4-BE49-F238E27FC236}">
                  <a16:creationId xmlns:a16="http://schemas.microsoft.com/office/drawing/2014/main" id="{3BEA3F77-61F8-4E58-90BD-BCA52C138F3F}"/>
                </a:ext>
              </a:extLst>
            </p:cNvPr>
            <p:cNvCxnSpPr/>
            <p:nvPr/>
          </p:nvCxnSpPr>
          <p:spPr bwMode="auto">
            <a:xfrm flipV="1">
              <a:off x="960780" y="4147853"/>
              <a:ext cx="4170459" cy="1404735"/>
            </a:xfrm>
            <a:prstGeom prst="line">
              <a:avLst/>
            </a:prstGeom>
            <a:solidFill>
              <a:schemeClr val="accent1"/>
            </a:solidFill>
            <a:ln w="19050" cap="flat" cmpd="sng" algn="ctr">
              <a:solidFill>
                <a:srgbClr val="339933"/>
              </a:solidFill>
              <a:prstDash val="lgDashDot"/>
              <a:round/>
              <a:headEnd type="none" w="med" len="med"/>
              <a:tailEnd type="none" w="med" len="med"/>
            </a:ln>
            <a:effectLst/>
          </p:spPr>
        </p:cxnSp>
        <p:cxnSp>
          <p:nvCxnSpPr>
            <p:cNvPr id="31" name="Connecteur droit 30">
              <a:extLst>
                <a:ext uri="{FF2B5EF4-FFF2-40B4-BE49-F238E27FC236}">
                  <a16:creationId xmlns:a16="http://schemas.microsoft.com/office/drawing/2014/main" id="{6BBB4829-4EA0-464A-8136-15F0FE448DA8}"/>
                </a:ext>
              </a:extLst>
            </p:cNvPr>
            <p:cNvCxnSpPr/>
            <p:nvPr/>
          </p:nvCxnSpPr>
          <p:spPr bwMode="auto">
            <a:xfrm flipV="1">
              <a:off x="4639725" y="4304287"/>
              <a:ext cx="18350" cy="1207429"/>
            </a:xfrm>
            <a:prstGeom prst="line">
              <a:avLst/>
            </a:prstGeom>
            <a:solidFill>
              <a:schemeClr val="accent1"/>
            </a:solidFill>
            <a:ln w="9525" cap="flat" cmpd="sng" algn="ctr">
              <a:solidFill>
                <a:srgbClr val="339933"/>
              </a:solidFill>
              <a:prstDash val="sysDash"/>
              <a:round/>
              <a:headEnd type="none" w="med" len="med"/>
              <a:tailEnd type="none" w="med" len="med"/>
            </a:ln>
            <a:effectLst/>
          </p:spPr>
        </p:cxnSp>
        <p:cxnSp>
          <p:nvCxnSpPr>
            <p:cNvPr id="32" name="Connecteur droit 31">
              <a:extLst>
                <a:ext uri="{FF2B5EF4-FFF2-40B4-BE49-F238E27FC236}">
                  <a16:creationId xmlns:a16="http://schemas.microsoft.com/office/drawing/2014/main" id="{2AF08219-17C4-4B07-BB46-AD83C1856153}"/>
                </a:ext>
              </a:extLst>
            </p:cNvPr>
            <p:cNvCxnSpPr/>
            <p:nvPr/>
          </p:nvCxnSpPr>
          <p:spPr bwMode="auto">
            <a:xfrm flipH="1">
              <a:off x="1907704" y="4304287"/>
              <a:ext cx="2755393" cy="0"/>
            </a:xfrm>
            <a:prstGeom prst="line">
              <a:avLst/>
            </a:prstGeom>
            <a:solidFill>
              <a:schemeClr val="accent1"/>
            </a:solidFill>
            <a:ln w="9525" cap="flat" cmpd="sng" algn="ctr">
              <a:solidFill>
                <a:srgbClr val="339933"/>
              </a:solidFill>
              <a:prstDash val="sysDash"/>
              <a:round/>
              <a:headEnd type="none" w="med" len="med"/>
              <a:tailEnd type="none" w="med" len="med"/>
            </a:ln>
            <a:effectLst/>
          </p:spPr>
        </p:cxnSp>
        <p:sp>
          <p:nvSpPr>
            <p:cNvPr id="33" name="ZoneTexte 32">
              <a:extLst>
                <a:ext uri="{FF2B5EF4-FFF2-40B4-BE49-F238E27FC236}">
                  <a16:creationId xmlns:a16="http://schemas.microsoft.com/office/drawing/2014/main" id="{82EA7209-9469-479D-B570-1FA08C7A7064}"/>
                </a:ext>
              </a:extLst>
            </p:cNvPr>
            <p:cNvSpPr txBox="1"/>
            <p:nvPr/>
          </p:nvSpPr>
          <p:spPr>
            <a:xfrm>
              <a:off x="3517440" y="4007193"/>
              <a:ext cx="926857" cy="276999"/>
            </a:xfrm>
            <a:prstGeom prst="rect">
              <a:avLst/>
            </a:prstGeom>
            <a:noFill/>
            <a:ln>
              <a:solidFill>
                <a:srgbClr val="FF0000"/>
              </a:solidFill>
            </a:ln>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0" i="0" u="none" strike="noStrike" kern="1200" cap="none" spc="0" normalizeH="0" baseline="0" noProof="0" dirty="0">
                  <a:ln>
                    <a:noFill/>
                  </a:ln>
                  <a:solidFill>
                    <a:srgbClr val="FF0000"/>
                  </a:solidFill>
                  <a:effectLst/>
                  <a:uLnTx/>
                  <a:uFillTx/>
                  <a:latin typeface="Arial" panose="020B0604020202020204" pitchFamily="34" charset="0"/>
                  <a:ea typeface="+mn-ea"/>
                  <a:cs typeface="+mn-cs"/>
                </a:rPr>
                <a:t>Refuser lot</a:t>
              </a:r>
            </a:p>
          </p:txBody>
        </p:sp>
        <p:sp>
          <p:nvSpPr>
            <p:cNvPr id="34" name="ZoneTexte 33">
              <a:extLst>
                <a:ext uri="{FF2B5EF4-FFF2-40B4-BE49-F238E27FC236}">
                  <a16:creationId xmlns:a16="http://schemas.microsoft.com/office/drawing/2014/main" id="{D9B6BA4A-EDE0-44BF-9B10-83F461F311A3}"/>
                </a:ext>
              </a:extLst>
            </p:cNvPr>
            <p:cNvSpPr txBox="1"/>
            <p:nvPr/>
          </p:nvSpPr>
          <p:spPr>
            <a:xfrm>
              <a:off x="4587545" y="4764045"/>
              <a:ext cx="926857" cy="276999"/>
            </a:xfrm>
            <a:prstGeom prst="rect">
              <a:avLst/>
            </a:prstGeom>
            <a:noFill/>
            <a:ln>
              <a:solidFill>
                <a:srgbClr val="FF0000"/>
              </a:solidFill>
            </a:ln>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200" b="0" i="0" u="none" strike="noStrike" kern="1200" cap="none" spc="0" normalizeH="0" baseline="0" noProof="0" dirty="0">
                  <a:ln>
                    <a:noFill/>
                  </a:ln>
                  <a:solidFill>
                    <a:srgbClr val="FF0000"/>
                  </a:solidFill>
                  <a:effectLst/>
                  <a:uLnTx/>
                  <a:uFillTx/>
                  <a:latin typeface="Arial" panose="020B0604020202020204" pitchFamily="34" charset="0"/>
                  <a:ea typeface="+mn-ea"/>
                  <a:cs typeface="+mn-cs"/>
                </a:rPr>
                <a:t>Refuser lot</a:t>
              </a:r>
            </a:p>
          </p:txBody>
        </p:sp>
        <p:cxnSp>
          <p:nvCxnSpPr>
            <p:cNvPr id="35" name="Connecteur droit avec flèche 34">
              <a:extLst>
                <a:ext uri="{FF2B5EF4-FFF2-40B4-BE49-F238E27FC236}">
                  <a16:creationId xmlns:a16="http://schemas.microsoft.com/office/drawing/2014/main" id="{4842D6F9-C4F1-4562-959E-813B5A232D1D}"/>
                </a:ext>
              </a:extLst>
            </p:cNvPr>
            <p:cNvCxnSpPr/>
            <p:nvPr/>
          </p:nvCxnSpPr>
          <p:spPr bwMode="auto">
            <a:xfrm flipH="1">
              <a:off x="4549739" y="3757854"/>
              <a:ext cx="1158612" cy="52418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6" name="ZoneTexte 35">
              <a:extLst>
                <a:ext uri="{FF2B5EF4-FFF2-40B4-BE49-F238E27FC236}">
                  <a16:creationId xmlns:a16="http://schemas.microsoft.com/office/drawing/2014/main" id="{5EA00D6B-62E8-433F-A12D-B4ADD8C9B798}"/>
                </a:ext>
              </a:extLst>
            </p:cNvPr>
            <p:cNvSpPr txBox="1"/>
            <p:nvPr/>
          </p:nvSpPr>
          <p:spPr>
            <a:xfrm>
              <a:off x="5322030" y="3450151"/>
              <a:ext cx="1077608" cy="430887"/>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a:ln>
                    <a:noFill/>
                  </a:ln>
                  <a:solidFill>
                    <a:srgbClr val="00B050"/>
                  </a:solidFill>
                  <a:effectLst/>
                  <a:uLnTx/>
                  <a:uFillTx/>
                  <a:latin typeface="Arial" panose="020B0604020202020204" pitchFamily="34" charset="0"/>
                  <a:ea typeface="+mn-ea"/>
                  <a:cs typeface="+mn-cs"/>
                </a:rPr>
                <a:t>Limite en cas de troncage </a:t>
              </a:r>
            </a:p>
          </p:txBody>
        </p:sp>
        <p:cxnSp>
          <p:nvCxnSpPr>
            <p:cNvPr id="37" name="Connecteur droit avec flèche 36">
              <a:extLst>
                <a:ext uri="{FF2B5EF4-FFF2-40B4-BE49-F238E27FC236}">
                  <a16:creationId xmlns:a16="http://schemas.microsoft.com/office/drawing/2014/main" id="{211BF3A7-F9F7-40A0-80A5-C4EF99AC5A1E}"/>
                </a:ext>
              </a:extLst>
            </p:cNvPr>
            <p:cNvCxnSpPr/>
            <p:nvPr/>
          </p:nvCxnSpPr>
          <p:spPr bwMode="auto">
            <a:xfrm flipV="1">
              <a:off x="971600" y="1772816"/>
              <a:ext cx="0" cy="4752528"/>
            </a:xfrm>
            <a:prstGeom prst="straightConnector1">
              <a:avLst/>
            </a:prstGeom>
            <a:noFill/>
            <a:ln w="12700" cap="flat" cmpd="sng" algn="ctr">
              <a:solidFill>
                <a:srgbClr val="000000"/>
              </a:solidFill>
              <a:prstDash val="solid"/>
              <a:round/>
              <a:headEnd type="none" w="med" len="med"/>
              <a:tailEnd type="triangle"/>
            </a:ln>
            <a:effectLst/>
          </p:spPr>
        </p:cxnSp>
        <p:cxnSp>
          <p:nvCxnSpPr>
            <p:cNvPr id="38" name="Connecteur droit avec flèche 37">
              <a:extLst>
                <a:ext uri="{FF2B5EF4-FFF2-40B4-BE49-F238E27FC236}">
                  <a16:creationId xmlns:a16="http://schemas.microsoft.com/office/drawing/2014/main" id="{FB3497E7-00B5-422A-8A85-90D77E2A8DA7}"/>
                </a:ext>
              </a:extLst>
            </p:cNvPr>
            <p:cNvCxnSpPr/>
            <p:nvPr/>
          </p:nvCxnSpPr>
          <p:spPr bwMode="auto">
            <a:xfrm>
              <a:off x="467544" y="5589240"/>
              <a:ext cx="5688632" cy="0"/>
            </a:xfrm>
            <a:prstGeom prst="straightConnector1">
              <a:avLst/>
            </a:prstGeom>
            <a:noFill/>
            <a:ln w="12700" cap="flat" cmpd="sng" algn="ctr">
              <a:solidFill>
                <a:srgbClr val="000000"/>
              </a:solidFill>
              <a:prstDash val="solid"/>
              <a:round/>
              <a:headEnd type="none" w="med" len="med"/>
              <a:tailEnd type="triangle"/>
            </a:ln>
            <a:effectLst/>
          </p:spPr>
        </p:cxnSp>
        <p:cxnSp>
          <p:nvCxnSpPr>
            <p:cNvPr id="39" name="Connecteur droit avec flèche 38">
              <a:extLst>
                <a:ext uri="{FF2B5EF4-FFF2-40B4-BE49-F238E27FC236}">
                  <a16:creationId xmlns:a16="http://schemas.microsoft.com/office/drawing/2014/main" id="{69DEE75D-99E0-437E-BFB4-8D275AEC574E}"/>
                </a:ext>
              </a:extLst>
            </p:cNvPr>
            <p:cNvCxnSpPr/>
            <p:nvPr/>
          </p:nvCxnSpPr>
          <p:spPr bwMode="auto">
            <a:xfrm>
              <a:off x="872728" y="4616329"/>
              <a:ext cx="0" cy="917451"/>
            </a:xfrm>
            <a:prstGeom prst="straightConnector1">
              <a:avLst/>
            </a:prstGeom>
            <a:noFill/>
            <a:ln w="12700" cap="flat" cmpd="sng" algn="ctr">
              <a:solidFill>
                <a:srgbClr val="000000"/>
              </a:solidFill>
              <a:prstDash val="solid"/>
              <a:round/>
              <a:headEnd type="triangle" w="med" len="med"/>
              <a:tailEnd type="triangle" w="med" len="med"/>
            </a:ln>
            <a:effectLst/>
          </p:spPr>
        </p:cxnSp>
        <p:cxnSp>
          <p:nvCxnSpPr>
            <p:cNvPr id="40" name="Connecteur droit avec flèche 39">
              <a:extLst>
                <a:ext uri="{FF2B5EF4-FFF2-40B4-BE49-F238E27FC236}">
                  <a16:creationId xmlns:a16="http://schemas.microsoft.com/office/drawing/2014/main" id="{13465C86-4453-420D-A491-EBEA87DBD8ED}"/>
                </a:ext>
              </a:extLst>
            </p:cNvPr>
            <p:cNvCxnSpPr>
              <a:cxnSpLocks/>
            </p:cNvCxnSpPr>
            <p:nvPr/>
          </p:nvCxnSpPr>
          <p:spPr bwMode="auto">
            <a:xfrm>
              <a:off x="827584" y="5607893"/>
              <a:ext cx="0" cy="845443"/>
            </a:xfrm>
            <a:prstGeom prst="straightConnector1">
              <a:avLst/>
            </a:prstGeom>
            <a:noFill/>
            <a:ln w="12700" cap="flat" cmpd="sng" algn="ctr">
              <a:solidFill>
                <a:srgbClr val="000000"/>
              </a:solidFill>
              <a:prstDash val="solid"/>
              <a:round/>
              <a:headEnd type="triangle" w="med" len="med"/>
              <a:tailEnd type="triangle" w="med" len="med"/>
            </a:ln>
            <a:effectLst/>
          </p:spPr>
        </p:cxnSp>
      </p:grpSp>
    </p:spTree>
    <p:extLst>
      <p:ext uri="{BB962C8B-B14F-4D97-AF65-F5344CB8AC3E}">
        <p14:creationId xmlns:p14="http://schemas.microsoft.com/office/powerpoint/2010/main" val="318055853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0110D6-00AB-4699-9D1F-B412E402B168}"/>
              </a:ext>
            </a:extLst>
          </p:cNvPr>
          <p:cNvSpPr>
            <a:spLocks noGrp="1"/>
          </p:cNvSpPr>
          <p:nvPr>
            <p:ph type="title"/>
          </p:nvPr>
        </p:nvSpPr>
        <p:spPr/>
        <p:txBody>
          <a:bodyPr/>
          <a:lstStyle/>
          <a:p>
            <a:r>
              <a:rPr lang="fr-FR" altLang="fr-FR" sz="2800" b="1" dirty="0">
                <a:solidFill>
                  <a:srgbClr val="00B050"/>
                </a:solidFill>
              </a:rPr>
              <a:t>Niveaux de contrôle</a:t>
            </a:r>
            <a:endParaRPr lang="fr-FR" dirty="0">
              <a:solidFill>
                <a:srgbClr val="00B050"/>
              </a:solidFill>
            </a:endParaRPr>
          </a:p>
        </p:txBody>
      </p:sp>
      <p:sp>
        <p:nvSpPr>
          <p:cNvPr id="3" name="Espace réservé du contenu 2">
            <a:extLst>
              <a:ext uri="{FF2B5EF4-FFF2-40B4-BE49-F238E27FC236}">
                <a16:creationId xmlns:a16="http://schemas.microsoft.com/office/drawing/2014/main" id="{1F39A74B-8FA6-47DB-B2AA-07F3331C7F67}"/>
              </a:ext>
            </a:extLst>
          </p:cNvPr>
          <p:cNvSpPr>
            <a:spLocks noGrp="1"/>
          </p:cNvSpPr>
          <p:nvPr>
            <p:ph idx="1"/>
          </p:nvPr>
        </p:nvSpPr>
        <p:spPr>
          <a:xfrm>
            <a:off x="1115616" y="1561877"/>
            <a:ext cx="7162800" cy="5296123"/>
          </a:xfrm>
        </p:spPr>
        <p:txBody>
          <a:bodyPr/>
          <a:lstStyle/>
          <a:p>
            <a:pPr eaLnBrk="1" hangingPunct="1">
              <a:lnSpc>
                <a:spcPct val="120000"/>
              </a:lnSpc>
              <a:spcBef>
                <a:spcPct val="50000"/>
              </a:spcBef>
              <a:buFont typeface="Arial" panose="020B0604020202020204" pitchFamily="34" charset="0"/>
              <a:buChar char="•"/>
            </a:pPr>
            <a:r>
              <a:rPr lang="fr-FR" altLang="fr-FR" sz="2400" b="1" dirty="0">
                <a:solidFill>
                  <a:srgbClr val="00B050"/>
                </a:solidFill>
              </a:rPr>
              <a:t>Contrôle normal (II)</a:t>
            </a:r>
          </a:p>
          <a:p>
            <a:pPr lvl="1" eaLnBrk="1" hangingPunct="1">
              <a:lnSpc>
                <a:spcPct val="120000"/>
              </a:lnSpc>
              <a:spcBef>
                <a:spcPct val="50000"/>
              </a:spcBef>
            </a:pPr>
            <a:r>
              <a:rPr lang="fr-FR" altLang="fr-FR" dirty="0">
                <a:solidFill>
                  <a:srgbClr val="0033CC"/>
                </a:solidFill>
              </a:rPr>
              <a:t>Sauf convention contraire, adopté au début du contrôle d’une série de lots</a:t>
            </a:r>
          </a:p>
          <a:p>
            <a:pPr eaLnBrk="1" hangingPunct="1">
              <a:lnSpc>
                <a:spcPct val="120000"/>
              </a:lnSpc>
              <a:spcBef>
                <a:spcPct val="50000"/>
              </a:spcBef>
            </a:pPr>
            <a:r>
              <a:rPr lang="fr-FR" altLang="fr-FR" sz="2400" b="1" dirty="0">
                <a:solidFill>
                  <a:srgbClr val="00B050"/>
                </a:solidFill>
              </a:rPr>
              <a:t>Contrôle renforcé (III)</a:t>
            </a:r>
          </a:p>
          <a:p>
            <a:pPr lvl="1" eaLnBrk="1" hangingPunct="1">
              <a:lnSpc>
                <a:spcPct val="120000"/>
              </a:lnSpc>
              <a:spcBef>
                <a:spcPct val="50000"/>
              </a:spcBef>
            </a:pPr>
            <a:r>
              <a:rPr lang="fr-FR" altLang="fr-FR" dirty="0">
                <a:solidFill>
                  <a:srgbClr val="0033CC"/>
                </a:solidFill>
              </a:rPr>
              <a:t>Plus sévère, il protège mieux le client ; imposé par ce dernier lorsque les résultats du contrôle normal donnent des raisons de douter …</a:t>
            </a:r>
          </a:p>
          <a:p>
            <a:pPr eaLnBrk="1" hangingPunct="1">
              <a:lnSpc>
                <a:spcPct val="120000"/>
              </a:lnSpc>
              <a:spcBef>
                <a:spcPct val="50000"/>
              </a:spcBef>
              <a:buClr>
                <a:schemeClr val="accent2"/>
              </a:buClr>
            </a:pPr>
            <a:r>
              <a:rPr lang="fr-FR" altLang="fr-FR" sz="2400" b="1" dirty="0">
                <a:solidFill>
                  <a:srgbClr val="00B050"/>
                </a:solidFill>
              </a:rPr>
              <a:t>Contrôle réduit (I)</a:t>
            </a:r>
            <a:endParaRPr lang="fr-FR" altLang="fr-FR" dirty="0">
              <a:solidFill>
                <a:srgbClr val="0033CC"/>
              </a:solidFill>
            </a:endParaRPr>
          </a:p>
          <a:p>
            <a:pPr lvl="1" eaLnBrk="1" hangingPunct="1">
              <a:lnSpc>
                <a:spcPct val="120000"/>
              </a:lnSpc>
              <a:spcBef>
                <a:spcPct val="50000"/>
              </a:spcBef>
              <a:buClr>
                <a:schemeClr val="accent2"/>
              </a:buClr>
            </a:pPr>
            <a:r>
              <a:rPr lang="fr-FR" altLang="fr-FR" dirty="0">
                <a:solidFill>
                  <a:srgbClr val="0033CC"/>
                </a:solidFill>
              </a:rPr>
              <a:t>Plus économique, car l’effectif des échantillons diminue ; décidé par le client lorsque les résultats du contrôle normal donnent des raisons de faire confiance …</a:t>
            </a:r>
          </a:p>
          <a:p>
            <a:endParaRPr lang="fr-FR" dirty="0"/>
          </a:p>
        </p:txBody>
      </p:sp>
      <p:sp>
        <p:nvSpPr>
          <p:cNvPr id="7" name="Espace réservé du numéro de diapositive 1">
            <a:extLst>
              <a:ext uri="{FF2B5EF4-FFF2-40B4-BE49-F238E27FC236}">
                <a16:creationId xmlns:a16="http://schemas.microsoft.com/office/drawing/2014/main" id="{ED18557F-4578-4E8B-8BE1-F010D787AD25}"/>
              </a:ext>
            </a:extLst>
          </p:cNvPr>
          <p:cNvSpPr>
            <a:spLocks noGrp="1"/>
          </p:cNvSpPr>
          <p:nvPr>
            <p:ph type="sldNum" sz="quarter" idx="4"/>
          </p:nvPr>
        </p:nvSpPr>
        <p:spPr>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18</a:t>
            </a:fld>
            <a:endParaRPr lang="fr-FR"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3" name="Group 62">
            <a:extLst>
              <a:ext uri="{FF2B5EF4-FFF2-40B4-BE49-F238E27FC236}">
                <a16:creationId xmlns:a16="http://schemas.microsoft.com/office/drawing/2014/main" id="{01A91490-9BC5-4ECA-A143-C3AEB601BE60}"/>
              </a:ext>
            </a:extLst>
          </p:cNvPr>
          <p:cNvGrpSpPr>
            <a:grpSpLocks/>
          </p:cNvGrpSpPr>
          <p:nvPr/>
        </p:nvGrpSpPr>
        <p:grpSpPr bwMode="auto">
          <a:xfrm>
            <a:off x="3657600" y="3429000"/>
            <a:ext cx="1905000" cy="1066800"/>
            <a:chOff x="2304" y="2160"/>
            <a:chExt cx="1200" cy="672"/>
          </a:xfrm>
        </p:grpSpPr>
        <p:sp>
          <p:nvSpPr>
            <p:cNvPr id="35892" name="AutoShape 48">
              <a:extLst>
                <a:ext uri="{FF2B5EF4-FFF2-40B4-BE49-F238E27FC236}">
                  <a16:creationId xmlns:a16="http://schemas.microsoft.com/office/drawing/2014/main" id="{D5784FCD-003A-48BE-8F42-CAFB470C9157}"/>
                </a:ext>
              </a:extLst>
            </p:cNvPr>
            <p:cNvSpPr>
              <a:spLocks noChangeArrowheads="1"/>
            </p:cNvSpPr>
            <p:nvPr/>
          </p:nvSpPr>
          <p:spPr bwMode="auto">
            <a:xfrm>
              <a:off x="2304" y="2160"/>
              <a:ext cx="1200" cy="672"/>
            </a:xfrm>
            <a:prstGeom prst="flowChartDecision">
              <a:avLst/>
            </a:prstGeom>
            <a:noFill/>
            <a:ln w="28575">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35893" name="Text Box 49">
              <a:extLst>
                <a:ext uri="{FF2B5EF4-FFF2-40B4-BE49-F238E27FC236}">
                  <a16:creationId xmlns:a16="http://schemas.microsoft.com/office/drawing/2014/main" id="{38B64B05-7840-4BBE-B1E0-0B0D9C812A0C}"/>
                </a:ext>
              </a:extLst>
            </p:cNvPr>
            <p:cNvSpPr txBox="1">
              <a:spLocks noChangeArrowheads="1"/>
            </p:cNvSpPr>
            <p:nvPr/>
          </p:nvSpPr>
          <p:spPr bwMode="auto">
            <a:xfrm>
              <a:off x="2328" y="2381"/>
              <a:ext cx="1152" cy="231"/>
            </a:xfrm>
            <a:prstGeom prst="rect">
              <a:avLst/>
            </a:prstGeom>
            <a:noFill/>
            <a:ln w="285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FF0000"/>
                  </a:solidFill>
                  <a:cs typeface="Times New Roman" panose="02020603050405020304" pitchFamily="18" charset="0"/>
                </a:rPr>
                <a:t>NORMAL</a:t>
              </a:r>
              <a:endParaRPr lang="fr-FR" altLang="fr-FR" sz="1800" b="1" dirty="0">
                <a:solidFill>
                  <a:srgbClr val="FF0000"/>
                </a:solidFill>
              </a:endParaRPr>
            </a:p>
          </p:txBody>
        </p:sp>
      </p:grpSp>
      <p:sp>
        <p:nvSpPr>
          <p:cNvPr id="35844" name="Text Box 55">
            <a:extLst>
              <a:ext uri="{FF2B5EF4-FFF2-40B4-BE49-F238E27FC236}">
                <a16:creationId xmlns:a16="http://schemas.microsoft.com/office/drawing/2014/main" id="{6DA57605-2578-4F07-85D7-51A9193218CA}"/>
              </a:ext>
            </a:extLst>
          </p:cNvPr>
          <p:cNvSpPr txBox="1">
            <a:spLocks noChangeArrowheads="1"/>
          </p:cNvSpPr>
          <p:nvPr/>
        </p:nvSpPr>
        <p:spPr bwMode="auto">
          <a:xfrm>
            <a:off x="3657600" y="1535113"/>
            <a:ext cx="1905000" cy="674687"/>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b="1" dirty="0">
                <a:solidFill>
                  <a:srgbClr val="0033CC"/>
                </a:solidFill>
                <a:cs typeface="Times New Roman" panose="02020603050405020304" pitchFamily="18" charset="0"/>
              </a:rPr>
              <a:t>MISE  EN  PLACE</a:t>
            </a:r>
          </a:p>
          <a:p>
            <a:pPr algn="ctr" eaLnBrk="1" hangingPunct="1">
              <a:lnSpc>
                <a:spcPct val="90000"/>
              </a:lnSpc>
              <a:spcBef>
                <a:spcPct val="50000"/>
              </a:spcBef>
            </a:pPr>
            <a:r>
              <a:rPr lang="fr-FR" altLang="fr-FR" b="1" dirty="0">
                <a:solidFill>
                  <a:srgbClr val="0033CC"/>
                </a:solidFill>
                <a:cs typeface="Times New Roman" panose="02020603050405020304" pitchFamily="18" charset="0"/>
              </a:rPr>
              <a:t>DU  CONTRÔLE</a:t>
            </a:r>
          </a:p>
        </p:txBody>
      </p:sp>
      <p:sp>
        <p:nvSpPr>
          <p:cNvPr id="35888" name="Text Box 12">
            <a:extLst>
              <a:ext uri="{FF2B5EF4-FFF2-40B4-BE49-F238E27FC236}">
                <a16:creationId xmlns:a16="http://schemas.microsoft.com/office/drawing/2014/main" id="{60CBDF15-3619-4CFD-80E4-05E33769153A}"/>
              </a:ext>
            </a:extLst>
          </p:cNvPr>
          <p:cNvSpPr txBox="1">
            <a:spLocks noChangeArrowheads="1"/>
          </p:cNvSpPr>
          <p:nvPr/>
        </p:nvSpPr>
        <p:spPr bwMode="auto">
          <a:xfrm>
            <a:off x="228600" y="966788"/>
            <a:ext cx="3276600" cy="2246313"/>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sz="1400" b="1" dirty="0">
                <a:solidFill>
                  <a:srgbClr val="0033CC"/>
                </a:solidFill>
                <a:cs typeface="Times New Roman" panose="02020603050405020304" pitchFamily="18" charset="0"/>
              </a:rPr>
              <a:t>10 lots consécutifs ont été acceptés</a:t>
            </a:r>
          </a:p>
          <a:p>
            <a:pPr algn="ctr" eaLnBrk="1" hangingPunct="1">
              <a:lnSpc>
                <a:spcPct val="60000"/>
              </a:lnSpc>
              <a:spcBef>
                <a:spcPct val="50000"/>
              </a:spcBef>
            </a:pPr>
            <a:r>
              <a:rPr lang="fr-FR" altLang="fr-FR" sz="1400" b="1" dirty="0">
                <a:solidFill>
                  <a:srgbClr val="0033CC"/>
                </a:solidFill>
                <a:cs typeface="Times New Roman" panose="02020603050405020304" pitchFamily="18" charset="0"/>
              </a:rPr>
              <a:t>et</a:t>
            </a:r>
          </a:p>
          <a:p>
            <a:pPr algn="ctr" eaLnBrk="1" hangingPunct="1">
              <a:lnSpc>
                <a:spcPct val="90000"/>
              </a:lnSpc>
              <a:spcBef>
                <a:spcPct val="50000"/>
              </a:spcBef>
            </a:pPr>
            <a:r>
              <a:rPr lang="fr-FR" altLang="fr-FR" sz="1400" b="1" dirty="0">
                <a:solidFill>
                  <a:srgbClr val="0033CC"/>
                </a:solidFill>
                <a:cs typeface="Times New Roman" panose="02020603050405020304" pitchFamily="18" charset="0"/>
              </a:rPr>
              <a:t>le nombre total d’individus non conformes n’excède pas le nombre limite LQ</a:t>
            </a:r>
          </a:p>
          <a:p>
            <a:pPr algn="ctr" eaLnBrk="1" hangingPunct="1">
              <a:lnSpc>
                <a:spcPct val="20000"/>
              </a:lnSpc>
              <a:spcBef>
                <a:spcPct val="50000"/>
              </a:spcBef>
            </a:pPr>
            <a:endParaRPr lang="fr-FR" altLang="fr-FR" sz="1400" b="1" dirty="0">
              <a:solidFill>
                <a:srgbClr val="0033CC"/>
              </a:solidFill>
              <a:cs typeface="Times New Roman" panose="02020603050405020304" pitchFamily="18" charset="0"/>
            </a:endParaRPr>
          </a:p>
          <a:p>
            <a:pPr algn="ctr" eaLnBrk="1" hangingPunct="1">
              <a:lnSpc>
                <a:spcPct val="90000"/>
              </a:lnSpc>
              <a:spcBef>
                <a:spcPct val="50000"/>
              </a:spcBef>
            </a:pPr>
            <a:r>
              <a:rPr lang="fr-FR" altLang="fr-FR" sz="1400" b="1" dirty="0">
                <a:solidFill>
                  <a:srgbClr val="0033CC"/>
                </a:solidFill>
                <a:cs typeface="Times New Roman" panose="02020603050405020304" pitchFamily="18" charset="0"/>
              </a:rPr>
              <a:t>Le client estime que le niveau de qualité de la production est bon et approuve le passage en contrôle réduit</a:t>
            </a:r>
            <a:endParaRPr lang="fr-FR" altLang="fr-FR" sz="1400" b="1" dirty="0">
              <a:solidFill>
                <a:srgbClr val="0033CC"/>
              </a:solidFill>
            </a:endParaRPr>
          </a:p>
        </p:txBody>
      </p:sp>
      <p:grpSp>
        <p:nvGrpSpPr>
          <p:cNvPr id="35889" name="Group 59">
            <a:extLst>
              <a:ext uri="{FF2B5EF4-FFF2-40B4-BE49-F238E27FC236}">
                <a16:creationId xmlns:a16="http://schemas.microsoft.com/office/drawing/2014/main" id="{C7374714-C873-49BB-841D-389FB8399488}"/>
              </a:ext>
            </a:extLst>
          </p:cNvPr>
          <p:cNvGrpSpPr>
            <a:grpSpLocks/>
          </p:cNvGrpSpPr>
          <p:nvPr/>
        </p:nvGrpSpPr>
        <p:grpSpPr bwMode="auto">
          <a:xfrm>
            <a:off x="2971800" y="3200401"/>
            <a:ext cx="1219200" cy="457200"/>
            <a:chOff x="1872" y="2016"/>
            <a:chExt cx="768" cy="288"/>
          </a:xfrm>
        </p:grpSpPr>
        <p:sp>
          <p:nvSpPr>
            <p:cNvPr id="35890" name="Line 57">
              <a:extLst>
                <a:ext uri="{FF2B5EF4-FFF2-40B4-BE49-F238E27FC236}">
                  <a16:creationId xmlns:a16="http://schemas.microsoft.com/office/drawing/2014/main" id="{78575221-6EC0-417E-AF16-5EBBA6E317D6}"/>
                </a:ext>
              </a:extLst>
            </p:cNvPr>
            <p:cNvSpPr>
              <a:spLocks noChangeShapeType="1"/>
            </p:cNvSpPr>
            <p:nvPr/>
          </p:nvSpPr>
          <p:spPr bwMode="auto">
            <a:xfrm flipH="1">
              <a:off x="1872" y="2304"/>
              <a:ext cx="768" cy="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5891" name="Line 58">
              <a:extLst>
                <a:ext uri="{FF2B5EF4-FFF2-40B4-BE49-F238E27FC236}">
                  <a16:creationId xmlns:a16="http://schemas.microsoft.com/office/drawing/2014/main" id="{DB7DD012-CF39-4E81-9432-5876914B7CFF}"/>
                </a:ext>
              </a:extLst>
            </p:cNvPr>
            <p:cNvSpPr>
              <a:spLocks noChangeShapeType="1"/>
            </p:cNvSpPr>
            <p:nvPr/>
          </p:nvSpPr>
          <p:spPr bwMode="auto">
            <a:xfrm flipV="1">
              <a:off x="1872" y="2016"/>
              <a:ext cx="0" cy="288"/>
            </a:xfrm>
            <a:prstGeom prst="line">
              <a:avLst/>
            </a:prstGeom>
            <a:noFill/>
            <a:ln w="28575">
              <a:solidFill>
                <a:srgbClr val="00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grpSp>
      <p:sp>
        <p:nvSpPr>
          <p:cNvPr id="35845" name="Line 56">
            <a:extLst>
              <a:ext uri="{FF2B5EF4-FFF2-40B4-BE49-F238E27FC236}">
                <a16:creationId xmlns:a16="http://schemas.microsoft.com/office/drawing/2014/main" id="{9FD7F34E-677B-4576-AD50-F3244EF3D618}"/>
              </a:ext>
            </a:extLst>
          </p:cNvPr>
          <p:cNvSpPr>
            <a:spLocks noChangeShapeType="1"/>
          </p:cNvSpPr>
          <p:nvPr/>
        </p:nvSpPr>
        <p:spPr bwMode="auto">
          <a:xfrm>
            <a:off x="4572000" y="2209800"/>
            <a:ext cx="0" cy="1219200"/>
          </a:xfrm>
          <a:prstGeom prst="line">
            <a:avLst/>
          </a:prstGeom>
          <a:noFill/>
          <a:ln w="28575">
            <a:solidFill>
              <a:schemeClr val="bg1">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grpSp>
        <p:nvGrpSpPr>
          <p:cNvPr id="3172" name="Group 100">
            <a:extLst>
              <a:ext uri="{FF2B5EF4-FFF2-40B4-BE49-F238E27FC236}">
                <a16:creationId xmlns:a16="http://schemas.microsoft.com/office/drawing/2014/main" id="{D11CB2C7-3756-424A-9F92-CA5C64065BDE}"/>
              </a:ext>
            </a:extLst>
          </p:cNvPr>
          <p:cNvGrpSpPr>
            <a:grpSpLocks/>
          </p:cNvGrpSpPr>
          <p:nvPr/>
        </p:nvGrpSpPr>
        <p:grpSpPr bwMode="auto">
          <a:xfrm>
            <a:off x="5029200" y="2513013"/>
            <a:ext cx="4038600" cy="1144587"/>
            <a:chOff x="3168" y="1583"/>
            <a:chExt cx="2544" cy="721"/>
          </a:xfrm>
        </p:grpSpPr>
        <p:sp>
          <p:nvSpPr>
            <p:cNvPr id="35884" name="Text Box 54">
              <a:extLst>
                <a:ext uri="{FF2B5EF4-FFF2-40B4-BE49-F238E27FC236}">
                  <a16:creationId xmlns:a16="http://schemas.microsoft.com/office/drawing/2014/main" id="{9855F2AF-B1BA-4CD5-A8FA-EC866880C4F7}"/>
                </a:ext>
              </a:extLst>
            </p:cNvPr>
            <p:cNvSpPr txBox="1">
              <a:spLocks noChangeArrowheads="1"/>
            </p:cNvSpPr>
            <p:nvPr/>
          </p:nvSpPr>
          <p:spPr bwMode="auto">
            <a:xfrm>
              <a:off x="3648" y="1583"/>
              <a:ext cx="2064" cy="433"/>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sz="1400" b="1" dirty="0">
                  <a:solidFill>
                    <a:srgbClr val="0033CC"/>
                  </a:solidFill>
                  <a:cs typeface="Times New Roman" panose="02020603050405020304" pitchFamily="18" charset="0"/>
                </a:rPr>
                <a:t>Sur 5 (ou moins de 5) lots consécutifs soumis au contrôle normal, 2 lots sont rejetés</a:t>
              </a:r>
            </a:p>
          </p:txBody>
        </p:sp>
        <p:grpSp>
          <p:nvGrpSpPr>
            <p:cNvPr id="35885" name="Group 63">
              <a:extLst>
                <a:ext uri="{FF2B5EF4-FFF2-40B4-BE49-F238E27FC236}">
                  <a16:creationId xmlns:a16="http://schemas.microsoft.com/office/drawing/2014/main" id="{26C1C00E-96DC-42D1-BECB-CB98AE3A73FE}"/>
                </a:ext>
              </a:extLst>
            </p:cNvPr>
            <p:cNvGrpSpPr>
              <a:grpSpLocks/>
            </p:cNvGrpSpPr>
            <p:nvPr/>
          </p:nvGrpSpPr>
          <p:grpSpPr bwMode="auto">
            <a:xfrm flipH="1">
              <a:off x="3168" y="2016"/>
              <a:ext cx="768" cy="288"/>
              <a:chOff x="1872" y="2016"/>
              <a:chExt cx="768" cy="288"/>
            </a:xfrm>
          </p:grpSpPr>
          <p:sp>
            <p:nvSpPr>
              <p:cNvPr id="35886" name="Line 64">
                <a:extLst>
                  <a:ext uri="{FF2B5EF4-FFF2-40B4-BE49-F238E27FC236}">
                    <a16:creationId xmlns:a16="http://schemas.microsoft.com/office/drawing/2014/main" id="{323AA850-A6D8-4AA7-887B-F1F856161FCD}"/>
                  </a:ext>
                </a:extLst>
              </p:cNvPr>
              <p:cNvSpPr>
                <a:spLocks noChangeShapeType="1"/>
              </p:cNvSpPr>
              <p:nvPr/>
            </p:nvSpPr>
            <p:spPr bwMode="auto">
              <a:xfrm flipH="1">
                <a:off x="1872" y="2304"/>
                <a:ext cx="768" cy="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5887" name="Line 65">
                <a:extLst>
                  <a:ext uri="{FF2B5EF4-FFF2-40B4-BE49-F238E27FC236}">
                    <a16:creationId xmlns:a16="http://schemas.microsoft.com/office/drawing/2014/main" id="{7C5198F7-02F9-488F-BB2E-C3830F31CAB0}"/>
                  </a:ext>
                </a:extLst>
              </p:cNvPr>
              <p:cNvSpPr>
                <a:spLocks noChangeShapeType="1"/>
              </p:cNvSpPr>
              <p:nvPr/>
            </p:nvSpPr>
            <p:spPr bwMode="auto">
              <a:xfrm flipV="1">
                <a:off x="1872" y="2016"/>
                <a:ext cx="0" cy="288"/>
              </a:xfrm>
              <a:prstGeom prst="line">
                <a:avLst/>
              </a:prstGeom>
              <a:noFill/>
              <a:ln w="28575">
                <a:solidFill>
                  <a:srgbClr val="00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grpSp>
      </p:grpSp>
      <p:grpSp>
        <p:nvGrpSpPr>
          <p:cNvPr id="3169" name="Group 97">
            <a:extLst>
              <a:ext uri="{FF2B5EF4-FFF2-40B4-BE49-F238E27FC236}">
                <a16:creationId xmlns:a16="http://schemas.microsoft.com/office/drawing/2014/main" id="{EB16AC1C-1DE2-4456-9DAA-73E8477B296F}"/>
              </a:ext>
            </a:extLst>
          </p:cNvPr>
          <p:cNvGrpSpPr>
            <a:grpSpLocks/>
          </p:cNvGrpSpPr>
          <p:nvPr/>
        </p:nvGrpSpPr>
        <p:grpSpPr bwMode="auto">
          <a:xfrm>
            <a:off x="152400" y="3200400"/>
            <a:ext cx="2133600" cy="1295400"/>
            <a:chOff x="96" y="2016"/>
            <a:chExt cx="1344" cy="816"/>
          </a:xfrm>
        </p:grpSpPr>
        <p:grpSp>
          <p:nvGrpSpPr>
            <p:cNvPr id="35878" name="Group 61">
              <a:extLst>
                <a:ext uri="{FF2B5EF4-FFF2-40B4-BE49-F238E27FC236}">
                  <a16:creationId xmlns:a16="http://schemas.microsoft.com/office/drawing/2014/main" id="{185667AE-1AC1-490F-9C06-911EF55AEE7C}"/>
                </a:ext>
              </a:extLst>
            </p:cNvPr>
            <p:cNvGrpSpPr>
              <a:grpSpLocks/>
            </p:cNvGrpSpPr>
            <p:nvPr/>
          </p:nvGrpSpPr>
          <p:grpSpPr bwMode="auto">
            <a:xfrm>
              <a:off x="96" y="2160"/>
              <a:ext cx="1200" cy="672"/>
              <a:chOff x="96" y="2160"/>
              <a:chExt cx="1200" cy="672"/>
            </a:xfrm>
          </p:grpSpPr>
          <p:sp>
            <p:nvSpPr>
              <p:cNvPr id="35882" name="AutoShape 24">
                <a:extLst>
                  <a:ext uri="{FF2B5EF4-FFF2-40B4-BE49-F238E27FC236}">
                    <a16:creationId xmlns:a16="http://schemas.microsoft.com/office/drawing/2014/main" id="{835AD7ED-5157-4A95-B35D-8B682C3F986B}"/>
                  </a:ext>
                </a:extLst>
              </p:cNvPr>
              <p:cNvSpPr>
                <a:spLocks noChangeArrowheads="1"/>
              </p:cNvSpPr>
              <p:nvPr/>
            </p:nvSpPr>
            <p:spPr bwMode="auto">
              <a:xfrm>
                <a:off x="96" y="2160"/>
                <a:ext cx="1200" cy="672"/>
              </a:xfrm>
              <a:prstGeom prst="flowChartDecision">
                <a:avLst/>
              </a:prstGeom>
              <a:noFill/>
              <a:ln w="28575">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35883" name="Text Box 25">
                <a:extLst>
                  <a:ext uri="{FF2B5EF4-FFF2-40B4-BE49-F238E27FC236}">
                    <a16:creationId xmlns:a16="http://schemas.microsoft.com/office/drawing/2014/main" id="{CDC16E21-25B8-4D69-967C-0A92DD1B223D}"/>
                  </a:ext>
                </a:extLst>
              </p:cNvPr>
              <p:cNvSpPr txBox="1">
                <a:spLocks noChangeArrowheads="1"/>
              </p:cNvSpPr>
              <p:nvPr/>
            </p:nvSpPr>
            <p:spPr bwMode="auto">
              <a:xfrm>
                <a:off x="120" y="2381"/>
                <a:ext cx="1152" cy="231"/>
              </a:xfrm>
              <a:prstGeom prst="rect">
                <a:avLst/>
              </a:prstGeom>
              <a:noFill/>
              <a:ln w="285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FF0000"/>
                    </a:solidFill>
                    <a:cs typeface="Times New Roman" panose="02020603050405020304" pitchFamily="18" charset="0"/>
                  </a:rPr>
                  <a:t>REDUIT</a:t>
                </a:r>
                <a:endParaRPr lang="fr-FR" altLang="fr-FR" sz="1800" b="1" dirty="0">
                  <a:solidFill>
                    <a:srgbClr val="FF0000"/>
                  </a:solidFill>
                </a:endParaRPr>
              </a:p>
            </p:txBody>
          </p:sp>
        </p:grpSp>
        <p:grpSp>
          <p:nvGrpSpPr>
            <p:cNvPr id="35879" name="Group 73">
              <a:extLst>
                <a:ext uri="{FF2B5EF4-FFF2-40B4-BE49-F238E27FC236}">
                  <a16:creationId xmlns:a16="http://schemas.microsoft.com/office/drawing/2014/main" id="{47877B12-4F3A-4292-A287-193F776B5032}"/>
                </a:ext>
              </a:extLst>
            </p:cNvPr>
            <p:cNvGrpSpPr>
              <a:grpSpLocks/>
            </p:cNvGrpSpPr>
            <p:nvPr/>
          </p:nvGrpSpPr>
          <p:grpSpPr bwMode="auto">
            <a:xfrm>
              <a:off x="960" y="2016"/>
              <a:ext cx="480" cy="288"/>
              <a:chOff x="960" y="2016"/>
              <a:chExt cx="480" cy="288"/>
            </a:xfrm>
          </p:grpSpPr>
          <p:sp>
            <p:nvSpPr>
              <p:cNvPr id="35880" name="Line 70">
                <a:extLst>
                  <a:ext uri="{FF2B5EF4-FFF2-40B4-BE49-F238E27FC236}">
                    <a16:creationId xmlns:a16="http://schemas.microsoft.com/office/drawing/2014/main" id="{C9B9F4AE-7428-43C7-ACCE-0D772596E874}"/>
                  </a:ext>
                </a:extLst>
              </p:cNvPr>
              <p:cNvSpPr>
                <a:spLocks noChangeShapeType="1"/>
              </p:cNvSpPr>
              <p:nvPr/>
            </p:nvSpPr>
            <p:spPr bwMode="auto">
              <a:xfrm>
                <a:off x="960" y="2304"/>
                <a:ext cx="480" cy="0"/>
              </a:xfrm>
              <a:prstGeom prst="line">
                <a:avLst/>
              </a:prstGeom>
              <a:noFill/>
              <a:ln w="28575">
                <a:solidFill>
                  <a:schemeClr val="bg1">
                    <a:lumMod val="50000"/>
                  </a:schemeClr>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5881" name="Line 71">
                <a:extLst>
                  <a:ext uri="{FF2B5EF4-FFF2-40B4-BE49-F238E27FC236}">
                    <a16:creationId xmlns:a16="http://schemas.microsoft.com/office/drawing/2014/main" id="{C0591BB9-5942-44BB-AF4F-06BA191C5F3F}"/>
                  </a:ext>
                </a:extLst>
              </p:cNvPr>
              <p:cNvSpPr>
                <a:spLocks noChangeShapeType="1"/>
              </p:cNvSpPr>
              <p:nvPr/>
            </p:nvSpPr>
            <p:spPr bwMode="auto">
              <a:xfrm flipH="1" flipV="1">
                <a:off x="1440" y="2016"/>
                <a:ext cx="0" cy="288"/>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grpSp>
      </p:grpSp>
      <p:grpSp>
        <p:nvGrpSpPr>
          <p:cNvPr id="3170" name="Group 98">
            <a:extLst>
              <a:ext uri="{FF2B5EF4-FFF2-40B4-BE49-F238E27FC236}">
                <a16:creationId xmlns:a16="http://schemas.microsoft.com/office/drawing/2014/main" id="{D101CA83-7538-4489-A77D-9A792B3BAFE7}"/>
              </a:ext>
            </a:extLst>
          </p:cNvPr>
          <p:cNvGrpSpPr>
            <a:grpSpLocks/>
          </p:cNvGrpSpPr>
          <p:nvPr/>
        </p:nvGrpSpPr>
        <p:grpSpPr bwMode="auto">
          <a:xfrm>
            <a:off x="76200" y="4267200"/>
            <a:ext cx="3276600" cy="2286000"/>
            <a:chOff x="48" y="2688"/>
            <a:chExt cx="2064" cy="1440"/>
          </a:xfrm>
        </p:grpSpPr>
        <p:sp>
          <p:nvSpPr>
            <p:cNvPr id="35874" name="Text Box 53">
              <a:extLst>
                <a:ext uri="{FF2B5EF4-FFF2-40B4-BE49-F238E27FC236}">
                  <a16:creationId xmlns:a16="http://schemas.microsoft.com/office/drawing/2014/main" id="{5CABC013-2379-4A8D-BB18-E4A0137C2940}"/>
                </a:ext>
              </a:extLst>
            </p:cNvPr>
            <p:cNvSpPr txBox="1">
              <a:spLocks noChangeArrowheads="1"/>
            </p:cNvSpPr>
            <p:nvPr/>
          </p:nvSpPr>
          <p:spPr bwMode="auto">
            <a:xfrm>
              <a:off x="48" y="3024"/>
              <a:ext cx="2064" cy="1104"/>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sz="1400" b="1" dirty="0">
                  <a:solidFill>
                    <a:srgbClr val="0033CC"/>
                  </a:solidFill>
                  <a:cs typeface="Times New Roman" panose="02020603050405020304" pitchFamily="18" charset="0"/>
                </a:rPr>
                <a:t>Un lot est rejeté</a:t>
              </a:r>
            </a:p>
            <a:p>
              <a:pPr algn="ctr" eaLnBrk="1" hangingPunct="1">
                <a:lnSpc>
                  <a:spcPct val="30000"/>
                </a:lnSpc>
                <a:spcBef>
                  <a:spcPct val="50000"/>
                </a:spcBef>
              </a:pPr>
              <a:r>
                <a:rPr lang="fr-FR" altLang="fr-FR" sz="1400" b="1" dirty="0">
                  <a:solidFill>
                    <a:srgbClr val="0033CC"/>
                  </a:solidFill>
                  <a:cs typeface="Times New Roman" panose="02020603050405020304" pitchFamily="18" charset="0"/>
                </a:rPr>
                <a:t>ou</a:t>
              </a:r>
            </a:p>
            <a:p>
              <a:pPr algn="ctr" eaLnBrk="1" hangingPunct="1">
                <a:lnSpc>
                  <a:spcPct val="90000"/>
                </a:lnSpc>
                <a:spcBef>
                  <a:spcPct val="50000"/>
                </a:spcBef>
              </a:pPr>
              <a:r>
                <a:rPr lang="fr-FR" altLang="fr-FR" sz="1400" b="1" dirty="0">
                  <a:solidFill>
                    <a:srgbClr val="0033CC"/>
                  </a:solidFill>
                  <a:cs typeface="Times New Roman" panose="02020603050405020304" pitchFamily="18" charset="0"/>
                </a:rPr>
                <a:t>un lot est accepté, mais le nombre d’individus non conformes trouvé est compris entre </a:t>
              </a:r>
              <a:r>
                <a:rPr lang="fr-FR" altLang="fr-FR" sz="1400" b="1" dirty="0">
                  <a:solidFill>
                    <a:srgbClr val="FF0000"/>
                  </a:solidFill>
                  <a:cs typeface="Times New Roman" panose="02020603050405020304" pitchFamily="18" charset="0"/>
                </a:rPr>
                <a:t>A</a:t>
              </a:r>
              <a:r>
                <a:rPr lang="fr-FR" altLang="fr-FR" sz="1400" b="1" dirty="0">
                  <a:solidFill>
                    <a:srgbClr val="0033CC"/>
                  </a:solidFill>
                  <a:cs typeface="Times New Roman" panose="02020603050405020304" pitchFamily="18" charset="0"/>
                </a:rPr>
                <a:t> et </a:t>
              </a:r>
              <a:r>
                <a:rPr lang="fr-FR" altLang="fr-FR" sz="1400" b="1" dirty="0">
                  <a:solidFill>
                    <a:srgbClr val="FF0000"/>
                  </a:solidFill>
                  <a:cs typeface="Times New Roman" panose="02020603050405020304" pitchFamily="18" charset="0"/>
                </a:rPr>
                <a:t>R</a:t>
              </a:r>
            </a:p>
            <a:p>
              <a:pPr algn="ctr" eaLnBrk="1" hangingPunct="1">
                <a:lnSpc>
                  <a:spcPct val="0"/>
                </a:lnSpc>
                <a:spcBef>
                  <a:spcPct val="50000"/>
                </a:spcBef>
              </a:pPr>
              <a:endParaRPr lang="fr-FR" altLang="fr-FR" sz="1400" b="1" dirty="0">
                <a:solidFill>
                  <a:srgbClr val="0033CC"/>
                </a:solidFill>
                <a:cs typeface="Times New Roman" panose="02020603050405020304" pitchFamily="18" charset="0"/>
              </a:endParaRPr>
            </a:p>
            <a:p>
              <a:pPr algn="ctr" eaLnBrk="1" hangingPunct="1">
                <a:lnSpc>
                  <a:spcPct val="90000"/>
                </a:lnSpc>
                <a:spcBef>
                  <a:spcPct val="50000"/>
                </a:spcBef>
              </a:pPr>
              <a:r>
                <a:rPr lang="fr-FR" altLang="fr-FR" sz="1400" b="1" dirty="0">
                  <a:solidFill>
                    <a:srgbClr val="0033CC"/>
                  </a:solidFill>
                  <a:cs typeface="Times New Roman" panose="02020603050405020304" pitchFamily="18" charset="0"/>
                </a:rPr>
                <a:t>D’autres conditions justifient le retour au contrôle normal</a:t>
              </a:r>
              <a:endParaRPr lang="fr-FR" altLang="fr-FR" sz="1400" b="1" dirty="0">
                <a:solidFill>
                  <a:srgbClr val="0033CC"/>
                </a:solidFill>
              </a:endParaRPr>
            </a:p>
          </p:txBody>
        </p:sp>
        <p:grpSp>
          <p:nvGrpSpPr>
            <p:cNvPr id="35875" name="Group 77">
              <a:extLst>
                <a:ext uri="{FF2B5EF4-FFF2-40B4-BE49-F238E27FC236}">
                  <a16:creationId xmlns:a16="http://schemas.microsoft.com/office/drawing/2014/main" id="{B8F76F48-1BDE-4143-8E73-536AD586E897}"/>
                </a:ext>
              </a:extLst>
            </p:cNvPr>
            <p:cNvGrpSpPr>
              <a:grpSpLocks/>
            </p:cNvGrpSpPr>
            <p:nvPr/>
          </p:nvGrpSpPr>
          <p:grpSpPr bwMode="auto">
            <a:xfrm>
              <a:off x="960" y="2688"/>
              <a:ext cx="480" cy="336"/>
              <a:chOff x="960" y="2688"/>
              <a:chExt cx="480" cy="336"/>
            </a:xfrm>
          </p:grpSpPr>
          <p:sp>
            <p:nvSpPr>
              <p:cNvPr id="35876" name="Line 75">
                <a:extLst>
                  <a:ext uri="{FF2B5EF4-FFF2-40B4-BE49-F238E27FC236}">
                    <a16:creationId xmlns:a16="http://schemas.microsoft.com/office/drawing/2014/main" id="{6368D468-71DC-48D1-A0CB-10DAB66AA70F}"/>
                  </a:ext>
                </a:extLst>
              </p:cNvPr>
              <p:cNvSpPr>
                <a:spLocks noChangeShapeType="1"/>
              </p:cNvSpPr>
              <p:nvPr/>
            </p:nvSpPr>
            <p:spPr bwMode="auto">
              <a:xfrm flipV="1">
                <a:off x="960" y="2688"/>
                <a:ext cx="480" cy="0"/>
              </a:xfrm>
              <a:prstGeom prst="line">
                <a:avLst/>
              </a:prstGeom>
              <a:noFill/>
              <a:ln w="28575">
                <a:solidFill>
                  <a:schemeClr val="accent3">
                    <a:lumMod val="1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5877" name="Line 76">
                <a:extLst>
                  <a:ext uri="{FF2B5EF4-FFF2-40B4-BE49-F238E27FC236}">
                    <a16:creationId xmlns:a16="http://schemas.microsoft.com/office/drawing/2014/main" id="{29D8744F-D931-4EDD-AC08-F2067B699A0B}"/>
                  </a:ext>
                </a:extLst>
              </p:cNvPr>
              <p:cNvSpPr>
                <a:spLocks noChangeShapeType="1"/>
              </p:cNvSpPr>
              <p:nvPr/>
            </p:nvSpPr>
            <p:spPr bwMode="auto">
              <a:xfrm flipH="1">
                <a:off x="1440" y="2688"/>
                <a:ext cx="0" cy="336"/>
              </a:xfrm>
              <a:prstGeom prst="line">
                <a:avLst/>
              </a:prstGeom>
              <a:noFill/>
              <a:ln w="28575">
                <a:solidFill>
                  <a:srgbClr val="00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grpSp>
      </p:grpSp>
      <p:grpSp>
        <p:nvGrpSpPr>
          <p:cNvPr id="3173" name="Group 101">
            <a:extLst>
              <a:ext uri="{FF2B5EF4-FFF2-40B4-BE49-F238E27FC236}">
                <a16:creationId xmlns:a16="http://schemas.microsoft.com/office/drawing/2014/main" id="{C9CE4AB4-C067-4414-B98B-DAFE1048AA9B}"/>
              </a:ext>
            </a:extLst>
          </p:cNvPr>
          <p:cNvGrpSpPr>
            <a:grpSpLocks/>
          </p:cNvGrpSpPr>
          <p:nvPr/>
        </p:nvGrpSpPr>
        <p:grpSpPr bwMode="auto">
          <a:xfrm>
            <a:off x="6858000" y="3200400"/>
            <a:ext cx="2133600" cy="1295400"/>
            <a:chOff x="4320" y="2016"/>
            <a:chExt cx="1344" cy="816"/>
          </a:xfrm>
        </p:grpSpPr>
        <p:grpSp>
          <p:nvGrpSpPr>
            <p:cNvPr id="35868" name="Group 60">
              <a:extLst>
                <a:ext uri="{FF2B5EF4-FFF2-40B4-BE49-F238E27FC236}">
                  <a16:creationId xmlns:a16="http://schemas.microsoft.com/office/drawing/2014/main" id="{01BB2946-FF9F-4390-92FB-DCB7AD2F3A60}"/>
                </a:ext>
              </a:extLst>
            </p:cNvPr>
            <p:cNvGrpSpPr>
              <a:grpSpLocks/>
            </p:cNvGrpSpPr>
            <p:nvPr/>
          </p:nvGrpSpPr>
          <p:grpSpPr bwMode="auto">
            <a:xfrm>
              <a:off x="4464" y="2160"/>
              <a:ext cx="1200" cy="672"/>
              <a:chOff x="4464" y="2160"/>
              <a:chExt cx="1200" cy="672"/>
            </a:xfrm>
          </p:grpSpPr>
          <p:sp>
            <p:nvSpPr>
              <p:cNvPr id="35872" name="AutoShape 51">
                <a:extLst>
                  <a:ext uri="{FF2B5EF4-FFF2-40B4-BE49-F238E27FC236}">
                    <a16:creationId xmlns:a16="http://schemas.microsoft.com/office/drawing/2014/main" id="{F36D781B-74F0-4B9C-8998-36583CAB6F9D}"/>
                  </a:ext>
                </a:extLst>
              </p:cNvPr>
              <p:cNvSpPr>
                <a:spLocks noChangeArrowheads="1"/>
              </p:cNvSpPr>
              <p:nvPr/>
            </p:nvSpPr>
            <p:spPr bwMode="auto">
              <a:xfrm>
                <a:off x="4464" y="2160"/>
                <a:ext cx="1200" cy="672"/>
              </a:xfrm>
              <a:prstGeom prst="flowChartDecision">
                <a:avLst/>
              </a:prstGeom>
              <a:noFill/>
              <a:ln w="28575">
                <a:solidFill>
                  <a:schemeClr val="bg1">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35873" name="Text Box 52">
                <a:extLst>
                  <a:ext uri="{FF2B5EF4-FFF2-40B4-BE49-F238E27FC236}">
                    <a16:creationId xmlns:a16="http://schemas.microsoft.com/office/drawing/2014/main" id="{B3C5C4D3-7F06-44EA-AAC4-6E6F8DB331E0}"/>
                  </a:ext>
                </a:extLst>
              </p:cNvPr>
              <p:cNvSpPr txBox="1">
                <a:spLocks noChangeArrowheads="1"/>
              </p:cNvSpPr>
              <p:nvPr/>
            </p:nvSpPr>
            <p:spPr bwMode="auto">
              <a:xfrm>
                <a:off x="4488" y="2381"/>
                <a:ext cx="1152" cy="231"/>
              </a:xfrm>
              <a:prstGeom prst="rect">
                <a:avLst/>
              </a:prstGeom>
              <a:noFill/>
              <a:ln w="285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FF0000"/>
                    </a:solidFill>
                    <a:cs typeface="Times New Roman" panose="02020603050405020304" pitchFamily="18" charset="0"/>
                  </a:rPr>
                  <a:t>RENFORCE</a:t>
                </a:r>
                <a:endParaRPr lang="fr-FR" altLang="fr-FR" sz="1800" b="1" dirty="0">
                  <a:solidFill>
                    <a:srgbClr val="FF0000"/>
                  </a:solidFill>
                </a:endParaRPr>
              </a:p>
            </p:txBody>
          </p:sp>
        </p:grpSp>
        <p:grpSp>
          <p:nvGrpSpPr>
            <p:cNvPr id="35869" name="Group 78">
              <a:extLst>
                <a:ext uri="{FF2B5EF4-FFF2-40B4-BE49-F238E27FC236}">
                  <a16:creationId xmlns:a16="http://schemas.microsoft.com/office/drawing/2014/main" id="{60DA06DC-FEA6-42B8-965E-3ADDCB7A1C0C}"/>
                </a:ext>
              </a:extLst>
            </p:cNvPr>
            <p:cNvGrpSpPr>
              <a:grpSpLocks/>
            </p:cNvGrpSpPr>
            <p:nvPr/>
          </p:nvGrpSpPr>
          <p:grpSpPr bwMode="auto">
            <a:xfrm flipH="1">
              <a:off x="4320" y="2016"/>
              <a:ext cx="480" cy="288"/>
              <a:chOff x="960" y="2016"/>
              <a:chExt cx="480" cy="288"/>
            </a:xfrm>
          </p:grpSpPr>
          <p:sp>
            <p:nvSpPr>
              <p:cNvPr id="35870" name="Line 79">
                <a:extLst>
                  <a:ext uri="{FF2B5EF4-FFF2-40B4-BE49-F238E27FC236}">
                    <a16:creationId xmlns:a16="http://schemas.microsoft.com/office/drawing/2014/main" id="{E23A30CB-11D6-4FB7-B06C-86BC82CCA744}"/>
                  </a:ext>
                </a:extLst>
              </p:cNvPr>
              <p:cNvSpPr>
                <a:spLocks noChangeShapeType="1"/>
              </p:cNvSpPr>
              <p:nvPr/>
            </p:nvSpPr>
            <p:spPr bwMode="auto">
              <a:xfrm>
                <a:off x="960" y="2304"/>
                <a:ext cx="480" cy="0"/>
              </a:xfrm>
              <a:prstGeom prst="line">
                <a:avLst/>
              </a:prstGeom>
              <a:noFill/>
              <a:ln w="28575">
                <a:solidFill>
                  <a:schemeClr val="bg1">
                    <a:lumMod val="50000"/>
                  </a:schemeClr>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5871" name="Line 80">
                <a:extLst>
                  <a:ext uri="{FF2B5EF4-FFF2-40B4-BE49-F238E27FC236}">
                    <a16:creationId xmlns:a16="http://schemas.microsoft.com/office/drawing/2014/main" id="{5A707496-92CC-4038-9B84-4346FE4352CE}"/>
                  </a:ext>
                </a:extLst>
              </p:cNvPr>
              <p:cNvSpPr>
                <a:spLocks noChangeShapeType="1"/>
              </p:cNvSpPr>
              <p:nvPr/>
            </p:nvSpPr>
            <p:spPr bwMode="auto">
              <a:xfrm flipH="1" flipV="1">
                <a:off x="1440" y="2016"/>
                <a:ext cx="0" cy="288"/>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grpSp>
      </p:grpSp>
      <p:grpSp>
        <p:nvGrpSpPr>
          <p:cNvPr id="3171" name="Group 99">
            <a:extLst>
              <a:ext uri="{FF2B5EF4-FFF2-40B4-BE49-F238E27FC236}">
                <a16:creationId xmlns:a16="http://schemas.microsoft.com/office/drawing/2014/main" id="{6E4CBA31-7F60-4824-AC83-A18FA2210ED3}"/>
              </a:ext>
            </a:extLst>
          </p:cNvPr>
          <p:cNvGrpSpPr>
            <a:grpSpLocks/>
          </p:cNvGrpSpPr>
          <p:nvPr/>
        </p:nvGrpSpPr>
        <p:grpSpPr bwMode="auto">
          <a:xfrm>
            <a:off x="2971800" y="4267200"/>
            <a:ext cx="1219200" cy="533400"/>
            <a:chOff x="1872" y="2688"/>
            <a:chExt cx="768" cy="336"/>
          </a:xfrm>
        </p:grpSpPr>
        <p:sp>
          <p:nvSpPr>
            <p:cNvPr id="35866" name="Line 83">
              <a:extLst>
                <a:ext uri="{FF2B5EF4-FFF2-40B4-BE49-F238E27FC236}">
                  <a16:creationId xmlns:a16="http://schemas.microsoft.com/office/drawing/2014/main" id="{D84AE2E2-0FC5-457C-A0C9-73A6F7739E54}"/>
                </a:ext>
              </a:extLst>
            </p:cNvPr>
            <p:cNvSpPr>
              <a:spLocks noChangeShapeType="1"/>
            </p:cNvSpPr>
            <p:nvPr/>
          </p:nvSpPr>
          <p:spPr bwMode="auto">
            <a:xfrm flipH="1" flipV="1">
              <a:off x="1872" y="2688"/>
              <a:ext cx="768" cy="0"/>
            </a:xfrm>
            <a:prstGeom prst="line">
              <a:avLst/>
            </a:prstGeom>
            <a:noFill/>
            <a:ln w="28575">
              <a:solidFill>
                <a:schemeClr val="bg1">
                  <a:lumMod val="50000"/>
                </a:schemeClr>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5867" name="Line 84">
              <a:extLst>
                <a:ext uri="{FF2B5EF4-FFF2-40B4-BE49-F238E27FC236}">
                  <a16:creationId xmlns:a16="http://schemas.microsoft.com/office/drawing/2014/main" id="{29563641-5052-4F4D-A905-7852A701D4C9}"/>
                </a:ext>
              </a:extLst>
            </p:cNvPr>
            <p:cNvSpPr>
              <a:spLocks noChangeShapeType="1"/>
            </p:cNvSpPr>
            <p:nvPr/>
          </p:nvSpPr>
          <p:spPr bwMode="auto">
            <a:xfrm>
              <a:off x="1872" y="2688"/>
              <a:ext cx="0" cy="336"/>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grpSp>
      <p:grpSp>
        <p:nvGrpSpPr>
          <p:cNvPr id="3174" name="Group 102">
            <a:extLst>
              <a:ext uri="{FF2B5EF4-FFF2-40B4-BE49-F238E27FC236}">
                <a16:creationId xmlns:a16="http://schemas.microsoft.com/office/drawing/2014/main" id="{D2CFC4AC-3F00-4E9C-9603-FE7C8D5D7F35}"/>
              </a:ext>
            </a:extLst>
          </p:cNvPr>
          <p:cNvGrpSpPr>
            <a:grpSpLocks/>
          </p:cNvGrpSpPr>
          <p:nvPr/>
        </p:nvGrpSpPr>
        <p:grpSpPr bwMode="auto">
          <a:xfrm>
            <a:off x="5257800" y="4267200"/>
            <a:ext cx="2362200" cy="1028700"/>
            <a:chOff x="3312" y="2688"/>
            <a:chExt cx="1488" cy="648"/>
          </a:xfrm>
        </p:grpSpPr>
        <p:sp>
          <p:nvSpPr>
            <p:cNvPr id="35862" name="Text Box 81">
              <a:extLst>
                <a:ext uri="{FF2B5EF4-FFF2-40B4-BE49-F238E27FC236}">
                  <a16:creationId xmlns:a16="http://schemas.microsoft.com/office/drawing/2014/main" id="{6FD80C0D-AF09-42EF-9551-37C8D038192E}"/>
                </a:ext>
              </a:extLst>
            </p:cNvPr>
            <p:cNvSpPr txBox="1">
              <a:spLocks noChangeArrowheads="1"/>
            </p:cNvSpPr>
            <p:nvPr/>
          </p:nvSpPr>
          <p:spPr bwMode="auto">
            <a:xfrm>
              <a:off x="3312" y="3024"/>
              <a:ext cx="1296" cy="312"/>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sz="1400" b="1" dirty="0">
                  <a:solidFill>
                    <a:srgbClr val="0033CC"/>
                  </a:solidFill>
                  <a:cs typeface="Times New Roman" panose="02020603050405020304" pitchFamily="18" charset="0"/>
                </a:rPr>
                <a:t>5 lots consécutifs sont acceptés</a:t>
              </a:r>
            </a:p>
          </p:txBody>
        </p:sp>
        <p:grpSp>
          <p:nvGrpSpPr>
            <p:cNvPr id="35863" name="Group 85">
              <a:extLst>
                <a:ext uri="{FF2B5EF4-FFF2-40B4-BE49-F238E27FC236}">
                  <a16:creationId xmlns:a16="http://schemas.microsoft.com/office/drawing/2014/main" id="{FAFB6871-78AC-4D7B-8DF4-257B4D3B23F4}"/>
                </a:ext>
              </a:extLst>
            </p:cNvPr>
            <p:cNvGrpSpPr>
              <a:grpSpLocks/>
            </p:cNvGrpSpPr>
            <p:nvPr/>
          </p:nvGrpSpPr>
          <p:grpSpPr bwMode="auto">
            <a:xfrm flipH="1">
              <a:off x="4320" y="2688"/>
              <a:ext cx="480" cy="336"/>
              <a:chOff x="960" y="2688"/>
              <a:chExt cx="480" cy="336"/>
            </a:xfrm>
          </p:grpSpPr>
          <p:sp>
            <p:nvSpPr>
              <p:cNvPr id="35864" name="Line 86">
                <a:extLst>
                  <a:ext uri="{FF2B5EF4-FFF2-40B4-BE49-F238E27FC236}">
                    <a16:creationId xmlns:a16="http://schemas.microsoft.com/office/drawing/2014/main" id="{50174521-C46C-495D-B2AB-B5978A98079F}"/>
                  </a:ext>
                </a:extLst>
              </p:cNvPr>
              <p:cNvSpPr>
                <a:spLocks noChangeShapeType="1"/>
              </p:cNvSpPr>
              <p:nvPr/>
            </p:nvSpPr>
            <p:spPr bwMode="auto">
              <a:xfrm flipV="1">
                <a:off x="960" y="2688"/>
                <a:ext cx="480" cy="0"/>
              </a:xfrm>
              <a:prstGeom prst="line">
                <a:avLst/>
              </a:prstGeom>
              <a:noFill/>
              <a:ln w="28575">
                <a:solidFill>
                  <a:schemeClr val="accent3">
                    <a:lumMod val="1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5865" name="Line 87">
                <a:extLst>
                  <a:ext uri="{FF2B5EF4-FFF2-40B4-BE49-F238E27FC236}">
                    <a16:creationId xmlns:a16="http://schemas.microsoft.com/office/drawing/2014/main" id="{7645D89D-0B97-4DB0-954E-FD332C92F116}"/>
                  </a:ext>
                </a:extLst>
              </p:cNvPr>
              <p:cNvSpPr>
                <a:spLocks noChangeShapeType="1"/>
              </p:cNvSpPr>
              <p:nvPr/>
            </p:nvSpPr>
            <p:spPr bwMode="auto">
              <a:xfrm flipH="1">
                <a:off x="1440" y="2688"/>
                <a:ext cx="0" cy="336"/>
              </a:xfrm>
              <a:prstGeom prst="line">
                <a:avLst/>
              </a:prstGeom>
              <a:noFill/>
              <a:ln w="28575">
                <a:solidFill>
                  <a:srgbClr val="000000"/>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grpSp>
      </p:grpSp>
      <p:grpSp>
        <p:nvGrpSpPr>
          <p:cNvPr id="3177" name="Group 105">
            <a:extLst>
              <a:ext uri="{FF2B5EF4-FFF2-40B4-BE49-F238E27FC236}">
                <a16:creationId xmlns:a16="http://schemas.microsoft.com/office/drawing/2014/main" id="{36DF2E4A-3C0C-46BB-A62F-55AE98589017}"/>
              </a:ext>
            </a:extLst>
          </p:cNvPr>
          <p:cNvGrpSpPr>
            <a:grpSpLocks/>
          </p:cNvGrpSpPr>
          <p:nvPr/>
        </p:nvGrpSpPr>
        <p:grpSpPr bwMode="auto">
          <a:xfrm>
            <a:off x="5027613" y="4265613"/>
            <a:ext cx="1219200" cy="533400"/>
            <a:chOff x="3167" y="2687"/>
            <a:chExt cx="768" cy="336"/>
          </a:xfrm>
        </p:grpSpPr>
        <p:sp>
          <p:nvSpPr>
            <p:cNvPr id="35860" name="Line 89">
              <a:extLst>
                <a:ext uri="{FF2B5EF4-FFF2-40B4-BE49-F238E27FC236}">
                  <a16:creationId xmlns:a16="http://schemas.microsoft.com/office/drawing/2014/main" id="{A985BA3D-5964-4CC4-B8E4-E72B0F3B42BE}"/>
                </a:ext>
              </a:extLst>
            </p:cNvPr>
            <p:cNvSpPr>
              <a:spLocks noChangeShapeType="1"/>
            </p:cNvSpPr>
            <p:nvPr/>
          </p:nvSpPr>
          <p:spPr bwMode="auto">
            <a:xfrm rot="10800000" flipH="1">
              <a:off x="3167" y="2687"/>
              <a:ext cx="768" cy="0"/>
            </a:xfrm>
            <a:prstGeom prst="line">
              <a:avLst/>
            </a:prstGeom>
            <a:noFill/>
            <a:ln w="28575">
              <a:solidFill>
                <a:schemeClr val="bg1">
                  <a:lumMod val="50000"/>
                </a:schemeClr>
              </a:solidFill>
              <a:round/>
              <a:headEnd type="stealth"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5861" name="Line 90">
              <a:extLst>
                <a:ext uri="{FF2B5EF4-FFF2-40B4-BE49-F238E27FC236}">
                  <a16:creationId xmlns:a16="http://schemas.microsoft.com/office/drawing/2014/main" id="{66093F36-AFDF-4E23-878B-D23D5962ACF3}"/>
                </a:ext>
              </a:extLst>
            </p:cNvPr>
            <p:cNvSpPr>
              <a:spLocks noChangeShapeType="1"/>
            </p:cNvSpPr>
            <p:nvPr/>
          </p:nvSpPr>
          <p:spPr bwMode="auto">
            <a:xfrm rot="10800000" flipV="1">
              <a:off x="3935" y="2687"/>
              <a:ext cx="0" cy="336"/>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grpSp>
      <p:grpSp>
        <p:nvGrpSpPr>
          <p:cNvPr id="3175" name="Group 103">
            <a:extLst>
              <a:ext uri="{FF2B5EF4-FFF2-40B4-BE49-F238E27FC236}">
                <a16:creationId xmlns:a16="http://schemas.microsoft.com/office/drawing/2014/main" id="{2E45D00D-D488-452A-801E-044B16F9D83D}"/>
              </a:ext>
            </a:extLst>
          </p:cNvPr>
          <p:cNvGrpSpPr>
            <a:grpSpLocks/>
          </p:cNvGrpSpPr>
          <p:nvPr/>
        </p:nvGrpSpPr>
        <p:grpSpPr bwMode="auto">
          <a:xfrm>
            <a:off x="7010400" y="4495800"/>
            <a:ext cx="2057400" cy="2097088"/>
            <a:chOff x="4416" y="2832"/>
            <a:chExt cx="1296" cy="1321"/>
          </a:xfrm>
        </p:grpSpPr>
        <p:sp>
          <p:nvSpPr>
            <p:cNvPr id="35858" name="Text Box 92">
              <a:extLst>
                <a:ext uri="{FF2B5EF4-FFF2-40B4-BE49-F238E27FC236}">
                  <a16:creationId xmlns:a16="http://schemas.microsoft.com/office/drawing/2014/main" id="{0DA3C8D2-1C78-4D48-ABC9-BC250A7F1A5D}"/>
                </a:ext>
              </a:extLst>
            </p:cNvPr>
            <p:cNvSpPr txBox="1">
              <a:spLocks noChangeArrowheads="1"/>
            </p:cNvSpPr>
            <p:nvPr/>
          </p:nvSpPr>
          <p:spPr bwMode="auto">
            <a:xfrm>
              <a:off x="4416" y="3599"/>
              <a:ext cx="1296" cy="554"/>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sz="1400" b="1" dirty="0">
                  <a:solidFill>
                    <a:srgbClr val="0033CC"/>
                  </a:solidFill>
                  <a:cs typeface="Times New Roman" panose="02020603050405020304" pitchFamily="18" charset="0"/>
                </a:rPr>
                <a:t>5 lots ne sont pas acceptés, bien que sous contrôle renforcé</a:t>
              </a:r>
            </a:p>
          </p:txBody>
        </p:sp>
        <p:sp>
          <p:nvSpPr>
            <p:cNvPr id="35859" name="Line 94">
              <a:extLst>
                <a:ext uri="{FF2B5EF4-FFF2-40B4-BE49-F238E27FC236}">
                  <a16:creationId xmlns:a16="http://schemas.microsoft.com/office/drawing/2014/main" id="{45B05B89-A399-4DB7-96F4-90941BC5B409}"/>
                </a:ext>
              </a:extLst>
            </p:cNvPr>
            <p:cNvSpPr>
              <a:spLocks noChangeShapeType="1"/>
            </p:cNvSpPr>
            <p:nvPr/>
          </p:nvSpPr>
          <p:spPr bwMode="auto">
            <a:xfrm>
              <a:off x="5064" y="2832"/>
              <a:ext cx="0" cy="768"/>
            </a:xfrm>
            <a:prstGeom prst="line">
              <a:avLst/>
            </a:prstGeom>
            <a:noFill/>
            <a:ln w="28575">
              <a:solidFill>
                <a:schemeClr val="bg1">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grpSp>
      <p:grpSp>
        <p:nvGrpSpPr>
          <p:cNvPr id="3176" name="Group 104">
            <a:extLst>
              <a:ext uri="{FF2B5EF4-FFF2-40B4-BE49-F238E27FC236}">
                <a16:creationId xmlns:a16="http://schemas.microsoft.com/office/drawing/2014/main" id="{80D43272-3C09-4196-8FDC-C296253D177E}"/>
              </a:ext>
            </a:extLst>
          </p:cNvPr>
          <p:cNvGrpSpPr>
            <a:grpSpLocks/>
          </p:cNvGrpSpPr>
          <p:nvPr/>
        </p:nvGrpSpPr>
        <p:grpSpPr bwMode="auto">
          <a:xfrm>
            <a:off x="3810000" y="5562600"/>
            <a:ext cx="3200400" cy="1071563"/>
            <a:chOff x="2400" y="3504"/>
            <a:chExt cx="2016" cy="675"/>
          </a:xfrm>
        </p:grpSpPr>
        <p:sp>
          <p:nvSpPr>
            <p:cNvPr id="35856" name="Text Box 91">
              <a:extLst>
                <a:ext uri="{FF2B5EF4-FFF2-40B4-BE49-F238E27FC236}">
                  <a16:creationId xmlns:a16="http://schemas.microsoft.com/office/drawing/2014/main" id="{5E5071C4-CC4D-4CC3-9C49-55AB314720BA}"/>
                </a:ext>
              </a:extLst>
            </p:cNvPr>
            <p:cNvSpPr txBox="1">
              <a:spLocks noChangeArrowheads="1"/>
            </p:cNvSpPr>
            <p:nvPr/>
          </p:nvSpPr>
          <p:spPr bwMode="auto">
            <a:xfrm>
              <a:off x="2400" y="3504"/>
              <a:ext cx="1536" cy="675"/>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sz="1400" b="1" dirty="0">
                  <a:solidFill>
                    <a:srgbClr val="0033CC"/>
                  </a:solidFill>
                  <a:cs typeface="Times New Roman" panose="02020603050405020304" pitchFamily="18" charset="0"/>
                </a:rPr>
                <a:t>Suspension de l’application du système de contrôle et réexamen des conditions de réception</a:t>
              </a:r>
            </a:p>
          </p:txBody>
        </p:sp>
        <p:sp>
          <p:nvSpPr>
            <p:cNvPr id="35857" name="Line 95">
              <a:extLst>
                <a:ext uri="{FF2B5EF4-FFF2-40B4-BE49-F238E27FC236}">
                  <a16:creationId xmlns:a16="http://schemas.microsoft.com/office/drawing/2014/main" id="{24734DF5-DE05-4D76-8F9D-B57D206F939E}"/>
                </a:ext>
              </a:extLst>
            </p:cNvPr>
            <p:cNvSpPr>
              <a:spLocks noChangeShapeType="1"/>
            </p:cNvSpPr>
            <p:nvPr/>
          </p:nvSpPr>
          <p:spPr bwMode="auto">
            <a:xfrm rot="5400000">
              <a:off x="4176" y="3600"/>
              <a:ext cx="0" cy="480"/>
            </a:xfrm>
            <a:prstGeom prst="line">
              <a:avLst/>
            </a:prstGeom>
            <a:noFill/>
            <a:ln w="28575">
              <a:solidFill>
                <a:schemeClr val="bg1">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grpSp>
      <p:sp>
        <p:nvSpPr>
          <p:cNvPr id="2" name="Titre 1">
            <a:extLst>
              <a:ext uri="{FF2B5EF4-FFF2-40B4-BE49-F238E27FC236}">
                <a16:creationId xmlns:a16="http://schemas.microsoft.com/office/drawing/2014/main" id="{C931347F-02E6-48FD-AAFA-5A75650D2EEC}"/>
              </a:ext>
            </a:extLst>
          </p:cNvPr>
          <p:cNvSpPr>
            <a:spLocks noGrp="1"/>
          </p:cNvSpPr>
          <p:nvPr>
            <p:ph type="title"/>
          </p:nvPr>
        </p:nvSpPr>
        <p:spPr>
          <a:xfrm>
            <a:off x="2784437" y="660401"/>
            <a:ext cx="6135214" cy="457200"/>
          </a:xfrm>
        </p:spPr>
        <p:txBody>
          <a:bodyPr/>
          <a:lstStyle/>
          <a:p>
            <a:pPr>
              <a:lnSpc>
                <a:spcPct val="100000"/>
              </a:lnSpc>
            </a:pPr>
            <a:r>
              <a:rPr lang="fr-FR" altLang="fr-FR" sz="2800" b="1" dirty="0">
                <a:solidFill>
                  <a:srgbClr val="008000"/>
                </a:solidFill>
              </a:rPr>
              <a:t>Ajustement du type de contrôle</a:t>
            </a:r>
            <a:br>
              <a:rPr lang="fr-FR" altLang="fr-FR" sz="2800" b="1" dirty="0">
                <a:solidFill>
                  <a:srgbClr val="FF0000"/>
                </a:solidFill>
              </a:rPr>
            </a:br>
            <a:endParaRPr lang="fr-FR" dirty="0"/>
          </a:p>
        </p:txBody>
      </p:sp>
      <p:sp>
        <p:nvSpPr>
          <p:cNvPr id="55" name="Espace réservé du numéro de diapositive 1">
            <a:extLst>
              <a:ext uri="{FF2B5EF4-FFF2-40B4-BE49-F238E27FC236}">
                <a16:creationId xmlns:a16="http://schemas.microsoft.com/office/drawing/2014/main" id="{42EEEBB7-E4C8-4B10-8C57-BDE1A5512C3D}"/>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19</a:t>
            </a:fld>
            <a:endParaRPr lang="fr-FR"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B58100-5A69-454F-BA87-2BC00B6EFB20}"/>
              </a:ext>
            </a:extLst>
          </p:cNvPr>
          <p:cNvSpPr>
            <a:spLocks noGrp="1"/>
          </p:cNvSpPr>
          <p:nvPr>
            <p:ph type="title"/>
          </p:nvPr>
        </p:nvSpPr>
        <p:spPr/>
        <p:txBody>
          <a:bodyPr/>
          <a:lstStyle/>
          <a:p>
            <a:r>
              <a:rPr lang="fr-FR" dirty="0"/>
              <a:t>La procédure de réception</a:t>
            </a:r>
          </a:p>
        </p:txBody>
      </p:sp>
      <p:sp>
        <p:nvSpPr>
          <p:cNvPr id="3" name="Espace réservé du contenu 2">
            <a:extLst>
              <a:ext uri="{FF2B5EF4-FFF2-40B4-BE49-F238E27FC236}">
                <a16:creationId xmlns:a16="http://schemas.microsoft.com/office/drawing/2014/main" id="{EA74FCCA-0F20-44B8-985F-33C9267AC8F4}"/>
              </a:ext>
            </a:extLst>
          </p:cNvPr>
          <p:cNvSpPr>
            <a:spLocks noGrp="1"/>
          </p:cNvSpPr>
          <p:nvPr>
            <p:ph idx="1"/>
          </p:nvPr>
        </p:nvSpPr>
        <p:spPr>
          <a:xfrm>
            <a:off x="971600" y="1676400"/>
            <a:ext cx="7776864" cy="4776936"/>
          </a:xfrm>
        </p:spPr>
        <p:txBody>
          <a:bodyPr/>
          <a:lstStyle/>
          <a:p>
            <a:r>
              <a:rPr lang="fr-FR" dirty="0"/>
              <a:t>Les marchandises arrivent chez le client dans un conteneur, dans un camion ou par voie postale</a:t>
            </a:r>
          </a:p>
          <a:p>
            <a:r>
              <a:rPr lang="fr-FR" dirty="0"/>
              <a:t>Premier niveau de contrôle </a:t>
            </a:r>
          </a:p>
          <a:p>
            <a:pPr lvl="1"/>
            <a:r>
              <a:rPr lang="fr-FR" dirty="0"/>
              <a:t>Contrôle visuel sur l’état des emballages</a:t>
            </a:r>
          </a:p>
          <a:p>
            <a:pPr lvl="1"/>
            <a:r>
              <a:rPr lang="fr-FR" dirty="0"/>
              <a:t>Rapprochement avec la commande</a:t>
            </a:r>
          </a:p>
          <a:p>
            <a:pPr lvl="1"/>
            <a:r>
              <a:rPr lang="fr-FR" dirty="0"/>
              <a:t>Vérification des quantités</a:t>
            </a:r>
          </a:p>
          <a:p>
            <a:r>
              <a:rPr lang="fr-FR" dirty="0"/>
              <a:t>Deuxième niveau de contrôle</a:t>
            </a:r>
          </a:p>
          <a:p>
            <a:pPr lvl="1"/>
            <a:r>
              <a:rPr lang="fr-FR" dirty="0"/>
              <a:t>Vérification de la qualité</a:t>
            </a:r>
          </a:p>
          <a:p>
            <a:pPr lvl="1"/>
            <a:r>
              <a:rPr lang="fr-FR" dirty="0"/>
              <a:t>Quarantaine éventuelle</a:t>
            </a:r>
          </a:p>
          <a:p>
            <a:r>
              <a:rPr lang="fr-FR" dirty="0"/>
              <a:t>Entrée en stock</a:t>
            </a:r>
          </a:p>
          <a:p>
            <a:pPr lvl="1"/>
            <a:r>
              <a:rPr lang="fr-FR" dirty="0"/>
              <a:t>Identification des marchandises</a:t>
            </a:r>
          </a:p>
          <a:p>
            <a:pPr lvl="1"/>
            <a:r>
              <a:rPr lang="fr-FR" dirty="0"/>
              <a:t>Affectation d’un emplacement</a:t>
            </a:r>
          </a:p>
        </p:txBody>
      </p:sp>
      <p:pic>
        <p:nvPicPr>
          <p:cNvPr id="4" name="Image 3">
            <a:extLst>
              <a:ext uri="{FF2B5EF4-FFF2-40B4-BE49-F238E27FC236}">
                <a16:creationId xmlns:a16="http://schemas.microsoft.com/office/drawing/2014/main" id="{D263E871-6926-4326-B186-2CBB0154FE6F}"/>
              </a:ext>
            </a:extLst>
          </p:cNvPr>
          <p:cNvPicPr>
            <a:picLocks noChangeAspect="1"/>
          </p:cNvPicPr>
          <p:nvPr/>
        </p:nvPicPr>
        <p:blipFill>
          <a:blip r:embed="rId3"/>
          <a:stretch>
            <a:fillRect/>
          </a:stretch>
        </p:blipFill>
        <p:spPr>
          <a:xfrm>
            <a:off x="6281489" y="4370387"/>
            <a:ext cx="2466975" cy="1847850"/>
          </a:xfrm>
          <a:prstGeom prst="rect">
            <a:avLst/>
          </a:prstGeom>
        </p:spPr>
      </p:pic>
    </p:spTree>
    <p:extLst>
      <p:ext uri="{BB962C8B-B14F-4D97-AF65-F5344CB8AC3E}">
        <p14:creationId xmlns:p14="http://schemas.microsoft.com/office/powerpoint/2010/main" val="180464540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ext Box 6">
            <a:extLst>
              <a:ext uri="{FF2B5EF4-FFF2-40B4-BE49-F238E27FC236}">
                <a16:creationId xmlns:a16="http://schemas.microsoft.com/office/drawing/2014/main" id="{1BD556BE-03BF-4E92-AB5C-4BB0539932A6}"/>
              </a:ext>
            </a:extLst>
          </p:cNvPr>
          <p:cNvSpPr txBox="1">
            <a:spLocks noChangeArrowheads="1"/>
          </p:cNvSpPr>
          <p:nvPr/>
        </p:nvSpPr>
        <p:spPr bwMode="auto">
          <a:xfrm>
            <a:off x="228600" y="1052736"/>
            <a:ext cx="1905000" cy="552450"/>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b="1" dirty="0">
                <a:solidFill>
                  <a:srgbClr val="0033CC"/>
                </a:solidFill>
                <a:cs typeface="Times New Roman" panose="02020603050405020304" pitchFamily="18" charset="0"/>
              </a:rPr>
              <a:t>Constat d’une non-conformité</a:t>
            </a:r>
          </a:p>
        </p:txBody>
      </p:sp>
      <p:grpSp>
        <p:nvGrpSpPr>
          <p:cNvPr id="26710" name="Group 86">
            <a:extLst>
              <a:ext uri="{FF2B5EF4-FFF2-40B4-BE49-F238E27FC236}">
                <a16:creationId xmlns:a16="http://schemas.microsoft.com/office/drawing/2014/main" id="{E3D65416-D72C-4470-91F4-4EB332B04DCB}"/>
              </a:ext>
            </a:extLst>
          </p:cNvPr>
          <p:cNvGrpSpPr>
            <a:grpSpLocks/>
          </p:cNvGrpSpPr>
          <p:nvPr/>
        </p:nvGrpSpPr>
        <p:grpSpPr bwMode="auto">
          <a:xfrm>
            <a:off x="228600" y="1662336"/>
            <a:ext cx="1905000" cy="1447800"/>
            <a:chOff x="144" y="912"/>
            <a:chExt cx="1200" cy="912"/>
          </a:xfrm>
        </p:grpSpPr>
        <p:sp>
          <p:nvSpPr>
            <p:cNvPr id="37929" name="AutoShape 20">
              <a:extLst>
                <a:ext uri="{FF2B5EF4-FFF2-40B4-BE49-F238E27FC236}">
                  <a16:creationId xmlns:a16="http://schemas.microsoft.com/office/drawing/2014/main" id="{AC65696E-E70A-48F7-86C2-FB690B78AC5B}"/>
                </a:ext>
              </a:extLst>
            </p:cNvPr>
            <p:cNvSpPr>
              <a:spLocks noChangeArrowheads="1"/>
            </p:cNvSpPr>
            <p:nvPr/>
          </p:nvSpPr>
          <p:spPr bwMode="auto">
            <a:xfrm>
              <a:off x="144" y="1152"/>
              <a:ext cx="1200" cy="672"/>
            </a:xfrm>
            <a:prstGeom prst="flowChartDecision">
              <a:avLst/>
            </a:prstGeom>
            <a:noFill/>
            <a:ln w="28575">
              <a:solidFill>
                <a:schemeClr val="accent3">
                  <a:lumMod val="1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37930" name="Text Box 21">
              <a:extLst>
                <a:ext uri="{FF2B5EF4-FFF2-40B4-BE49-F238E27FC236}">
                  <a16:creationId xmlns:a16="http://schemas.microsoft.com/office/drawing/2014/main" id="{75E12E6D-7094-435D-8E19-5E53185A5A52}"/>
                </a:ext>
              </a:extLst>
            </p:cNvPr>
            <p:cNvSpPr txBox="1">
              <a:spLocks noChangeArrowheads="1"/>
            </p:cNvSpPr>
            <p:nvPr/>
          </p:nvSpPr>
          <p:spPr bwMode="auto">
            <a:xfrm>
              <a:off x="168" y="1373"/>
              <a:ext cx="1152" cy="213"/>
            </a:xfrm>
            <a:prstGeom prst="rect">
              <a:avLst/>
            </a:prstGeom>
            <a:noFill/>
            <a:ln w="285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b="1" dirty="0">
                  <a:solidFill>
                    <a:srgbClr val="0033CC"/>
                  </a:solidFill>
                  <a:cs typeface="Times New Roman" panose="02020603050405020304" pitchFamily="18" charset="0"/>
                </a:rPr>
                <a:t>Utilisable ?</a:t>
              </a:r>
            </a:p>
          </p:txBody>
        </p:sp>
        <p:sp>
          <p:nvSpPr>
            <p:cNvPr id="37931" name="Line 54">
              <a:extLst>
                <a:ext uri="{FF2B5EF4-FFF2-40B4-BE49-F238E27FC236}">
                  <a16:creationId xmlns:a16="http://schemas.microsoft.com/office/drawing/2014/main" id="{A3369410-A44B-4A00-B521-6D0578740561}"/>
                </a:ext>
              </a:extLst>
            </p:cNvPr>
            <p:cNvSpPr>
              <a:spLocks noChangeShapeType="1"/>
            </p:cNvSpPr>
            <p:nvPr/>
          </p:nvSpPr>
          <p:spPr bwMode="auto">
            <a:xfrm>
              <a:off x="744" y="912"/>
              <a:ext cx="0" cy="240"/>
            </a:xfrm>
            <a:prstGeom prst="line">
              <a:avLst/>
            </a:prstGeom>
            <a:noFill/>
            <a:ln w="28575">
              <a:solidFill>
                <a:schemeClr val="accent3">
                  <a:lumMod val="1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grpSp>
      <p:grpSp>
        <p:nvGrpSpPr>
          <p:cNvPr id="26718" name="Group 94">
            <a:extLst>
              <a:ext uri="{FF2B5EF4-FFF2-40B4-BE49-F238E27FC236}">
                <a16:creationId xmlns:a16="http://schemas.microsoft.com/office/drawing/2014/main" id="{AA94B926-9710-4105-89F0-AE33303632E5}"/>
              </a:ext>
            </a:extLst>
          </p:cNvPr>
          <p:cNvGrpSpPr>
            <a:grpSpLocks/>
          </p:cNvGrpSpPr>
          <p:nvPr/>
        </p:nvGrpSpPr>
        <p:grpSpPr bwMode="auto">
          <a:xfrm>
            <a:off x="152400" y="4481736"/>
            <a:ext cx="2057400" cy="739775"/>
            <a:chOff x="96" y="2688"/>
            <a:chExt cx="1296" cy="466"/>
          </a:xfrm>
        </p:grpSpPr>
        <p:sp>
          <p:nvSpPr>
            <p:cNvPr id="37926" name="Text Box 58">
              <a:extLst>
                <a:ext uri="{FF2B5EF4-FFF2-40B4-BE49-F238E27FC236}">
                  <a16:creationId xmlns:a16="http://schemas.microsoft.com/office/drawing/2014/main" id="{1C68182E-BE24-4969-84F4-79EBB2A611BE}"/>
                </a:ext>
              </a:extLst>
            </p:cNvPr>
            <p:cNvSpPr txBox="1">
              <a:spLocks noChangeArrowheads="1"/>
            </p:cNvSpPr>
            <p:nvPr/>
          </p:nvSpPr>
          <p:spPr bwMode="auto">
            <a:xfrm>
              <a:off x="96" y="2928"/>
              <a:ext cx="1296" cy="226"/>
            </a:xfrm>
            <a:prstGeom prst="rect">
              <a:avLst/>
            </a:prstGeom>
            <a:noFill/>
            <a:ln w="19050">
              <a:solidFill>
                <a:schemeClr val="accent3">
                  <a:lumMod val="1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sz="1800" b="1" dirty="0">
                  <a:solidFill>
                    <a:srgbClr val="FF0000"/>
                  </a:solidFill>
                  <a:cs typeface="Times New Roman" panose="02020603050405020304" pitchFamily="18" charset="0"/>
                </a:rPr>
                <a:t>Déclassement</a:t>
              </a:r>
            </a:p>
          </p:txBody>
        </p:sp>
        <p:sp>
          <p:nvSpPr>
            <p:cNvPr id="37927" name="Line 61">
              <a:extLst>
                <a:ext uri="{FF2B5EF4-FFF2-40B4-BE49-F238E27FC236}">
                  <a16:creationId xmlns:a16="http://schemas.microsoft.com/office/drawing/2014/main" id="{EFD0CEFD-C3B6-4B72-B0A4-FE91884AD0BD}"/>
                </a:ext>
              </a:extLst>
            </p:cNvPr>
            <p:cNvSpPr>
              <a:spLocks noChangeShapeType="1"/>
            </p:cNvSpPr>
            <p:nvPr/>
          </p:nvSpPr>
          <p:spPr bwMode="auto">
            <a:xfrm>
              <a:off x="744" y="2688"/>
              <a:ext cx="0" cy="240"/>
            </a:xfrm>
            <a:prstGeom prst="line">
              <a:avLst/>
            </a:prstGeom>
            <a:noFill/>
            <a:ln w="28575">
              <a:solidFill>
                <a:schemeClr val="accent3">
                  <a:lumMod val="1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7928" name="Text Box 76">
              <a:extLst>
                <a:ext uri="{FF2B5EF4-FFF2-40B4-BE49-F238E27FC236}">
                  <a16:creationId xmlns:a16="http://schemas.microsoft.com/office/drawing/2014/main" id="{17FDE314-89C6-4964-A98C-3355F977A8D0}"/>
                </a:ext>
              </a:extLst>
            </p:cNvPr>
            <p:cNvSpPr txBox="1">
              <a:spLocks noChangeArrowheads="1"/>
            </p:cNvSpPr>
            <p:nvPr/>
          </p:nvSpPr>
          <p:spPr bwMode="auto">
            <a:xfrm>
              <a:off x="672" y="2688"/>
              <a:ext cx="432" cy="19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b="1" dirty="0">
                  <a:solidFill>
                    <a:srgbClr val="0033CC"/>
                  </a:solidFill>
                  <a:cs typeface="Times New Roman" panose="02020603050405020304" pitchFamily="18" charset="0"/>
                </a:rPr>
                <a:t>OUI</a:t>
              </a:r>
            </a:p>
          </p:txBody>
        </p:sp>
      </p:grpSp>
      <p:sp>
        <p:nvSpPr>
          <p:cNvPr id="26701" name="Text Box 77">
            <a:extLst>
              <a:ext uri="{FF2B5EF4-FFF2-40B4-BE49-F238E27FC236}">
                <a16:creationId xmlns:a16="http://schemas.microsoft.com/office/drawing/2014/main" id="{00355CCC-C491-49D6-AEF3-0100A145BF1A}"/>
              </a:ext>
            </a:extLst>
          </p:cNvPr>
          <p:cNvSpPr txBox="1">
            <a:spLocks noChangeArrowheads="1"/>
          </p:cNvSpPr>
          <p:nvPr/>
        </p:nvSpPr>
        <p:spPr bwMode="auto">
          <a:xfrm>
            <a:off x="5508104" y="1357536"/>
            <a:ext cx="3505200" cy="1341438"/>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b="1" u="sng" dirty="0">
                <a:solidFill>
                  <a:srgbClr val="0033CC"/>
                </a:solidFill>
                <a:cs typeface="Times New Roman" panose="02020603050405020304" pitchFamily="18" charset="0"/>
              </a:rPr>
              <a:t>Autres possibilités :</a:t>
            </a:r>
          </a:p>
          <a:p>
            <a:pPr algn="ctr" eaLnBrk="1" hangingPunct="1">
              <a:lnSpc>
                <a:spcPct val="90000"/>
              </a:lnSpc>
              <a:spcBef>
                <a:spcPct val="50000"/>
              </a:spcBef>
              <a:buFont typeface="Wingdings" panose="05000000000000000000" pitchFamily="2" charset="2"/>
              <a:buChar char="Ø"/>
            </a:pPr>
            <a:r>
              <a:rPr lang="fr-FR" altLang="fr-FR" b="1" dirty="0">
                <a:solidFill>
                  <a:srgbClr val="0033CC"/>
                </a:solidFill>
                <a:cs typeface="Times New Roman" panose="02020603050405020304" pitchFamily="18" charset="0"/>
              </a:rPr>
              <a:t> tri</a:t>
            </a:r>
          </a:p>
          <a:p>
            <a:pPr algn="ctr" eaLnBrk="1" hangingPunct="1">
              <a:lnSpc>
                <a:spcPct val="90000"/>
              </a:lnSpc>
              <a:spcBef>
                <a:spcPct val="50000"/>
              </a:spcBef>
              <a:buFont typeface="Wingdings" panose="05000000000000000000" pitchFamily="2" charset="2"/>
              <a:buChar char="Ø"/>
            </a:pPr>
            <a:r>
              <a:rPr lang="fr-FR" altLang="fr-FR" b="1" dirty="0">
                <a:solidFill>
                  <a:srgbClr val="0033CC"/>
                </a:solidFill>
                <a:cs typeface="Times New Roman" panose="02020603050405020304" pitchFamily="18" charset="0"/>
              </a:rPr>
              <a:t> mise en quarantaine</a:t>
            </a:r>
          </a:p>
          <a:p>
            <a:pPr algn="ctr" eaLnBrk="1" hangingPunct="1">
              <a:lnSpc>
                <a:spcPct val="90000"/>
              </a:lnSpc>
              <a:spcBef>
                <a:spcPct val="50000"/>
              </a:spcBef>
              <a:buFont typeface="Wingdings" panose="05000000000000000000" pitchFamily="2" charset="2"/>
              <a:buChar char="Ø"/>
            </a:pPr>
            <a:r>
              <a:rPr lang="fr-FR" altLang="fr-FR" b="1" dirty="0">
                <a:solidFill>
                  <a:srgbClr val="0033CC"/>
                </a:solidFill>
                <a:cs typeface="Times New Roman" panose="02020603050405020304" pitchFamily="18" charset="0"/>
              </a:rPr>
              <a:t> retour fournisseur</a:t>
            </a:r>
          </a:p>
        </p:txBody>
      </p:sp>
      <p:grpSp>
        <p:nvGrpSpPr>
          <p:cNvPr id="26717" name="Group 93">
            <a:extLst>
              <a:ext uri="{FF2B5EF4-FFF2-40B4-BE49-F238E27FC236}">
                <a16:creationId xmlns:a16="http://schemas.microsoft.com/office/drawing/2014/main" id="{3FECE5B6-428A-4E81-A2F9-7B0124D820AC}"/>
              </a:ext>
            </a:extLst>
          </p:cNvPr>
          <p:cNvGrpSpPr>
            <a:grpSpLocks/>
          </p:cNvGrpSpPr>
          <p:nvPr/>
        </p:nvGrpSpPr>
        <p:grpSpPr bwMode="auto">
          <a:xfrm>
            <a:off x="4953000" y="5091336"/>
            <a:ext cx="2971800" cy="511175"/>
            <a:chOff x="3120" y="3072"/>
            <a:chExt cx="1872" cy="322"/>
          </a:xfrm>
        </p:grpSpPr>
        <p:sp>
          <p:nvSpPr>
            <p:cNvPr id="37923" name="Text Box 72">
              <a:extLst>
                <a:ext uri="{FF2B5EF4-FFF2-40B4-BE49-F238E27FC236}">
                  <a16:creationId xmlns:a16="http://schemas.microsoft.com/office/drawing/2014/main" id="{EDEE3D0C-61E6-4C4D-85C5-FFEF2EF93A0D}"/>
                </a:ext>
              </a:extLst>
            </p:cNvPr>
            <p:cNvSpPr txBox="1">
              <a:spLocks noChangeArrowheads="1"/>
            </p:cNvSpPr>
            <p:nvPr/>
          </p:nvSpPr>
          <p:spPr bwMode="auto">
            <a:xfrm>
              <a:off x="3696" y="3168"/>
              <a:ext cx="1296" cy="226"/>
            </a:xfrm>
            <a:prstGeom prst="rect">
              <a:avLst/>
            </a:prstGeom>
            <a:noFill/>
            <a:ln w="19050">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sz="1800" b="1" dirty="0">
                  <a:solidFill>
                    <a:srgbClr val="FF0000"/>
                  </a:solidFill>
                  <a:cs typeface="Times New Roman" panose="02020603050405020304" pitchFamily="18" charset="0"/>
                </a:rPr>
                <a:t>Mise au rebut</a:t>
              </a:r>
            </a:p>
          </p:txBody>
        </p:sp>
        <p:sp>
          <p:nvSpPr>
            <p:cNvPr id="37924" name="Line 73">
              <a:extLst>
                <a:ext uri="{FF2B5EF4-FFF2-40B4-BE49-F238E27FC236}">
                  <a16:creationId xmlns:a16="http://schemas.microsoft.com/office/drawing/2014/main" id="{7A1AA2C2-8B54-4E87-9CA9-043B34F06FCB}"/>
                </a:ext>
              </a:extLst>
            </p:cNvPr>
            <p:cNvSpPr>
              <a:spLocks noChangeShapeType="1"/>
            </p:cNvSpPr>
            <p:nvPr/>
          </p:nvSpPr>
          <p:spPr bwMode="auto">
            <a:xfrm rot="-5400000">
              <a:off x="3408" y="2976"/>
              <a:ext cx="0" cy="576"/>
            </a:xfrm>
            <a:prstGeom prst="line">
              <a:avLst/>
            </a:prstGeom>
            <a:noFill/>
            <a:ln w="28575">
              <a:solidFill>
                <a:schemeClr val="accent3">
                  <a:lumMod val="1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7925" name="Text Box 79">
              <a:extLst>
                <a:ext uri="{FF2B5EF4-FFF2-40B4-BE49-F238E27FC236}">
                  <a16:creationId xmlns:a16="http://schemas.microsoft.com/office/drawing/2014/main" id="{0135E016-A693-4E3E-9FE0-81FEC9408581}"/>
                </a:ext>
              </a:extLst>
            </p:cNvPr>
            <p:cNvSpPr txBox="1">
              <a:spLocks noChangeArrowheads="1"/>
            </p:cNvSpPr>
            <p:nvPr/>
          </p:nvSpPr>
          <p:spPr bwMode="auto">
            <a:xfrm>
              <a:off x="3168" y="3072"/>
              <a:ext cx="432" cy="19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b="1" dirty="0">
                  <a:solidFill>
                    <a:srgbClr val="0033CC"/>
                  </a:solidFill>
                  <a:cs typeface="Times New Roman" panose="02020603050405020304" pitchFamily="18" charset="0"/>
                </a:rPr>
                <a:t>NON</a:t>
              </a:r>
            </a:p>
          </p:txBody>
        </p:sp>
      </p:grpSp>
      <p:grpSp>
        <p:nvGrpSpPr>
          <p:cNvPr id="26715" name="Group 91">
            <a:extLst>
              <a:ext uri="{FF2B5EF4-FFF2-40B4-BE49-F238E27FC236}">
                <a16:creationId xmlns:a16="http://schemas.microsoft.com/office/drawing/2014/main" id="{F463F430-8AB6-480F-B2CC-5C7FEDADF84F}"/>
              </a:ext>
            </a:extLst>
          </p:cNvPr>
          <p:cNvGrpSpPr>
            <a:grpSpLocks/>
          </p:cNvGrpSpPr>
          <p:nvPr/>
        </p:nvGrpSpPr>
        <p:grpSpPr bwMode="auto">
          <a:xfrm>
            <a:off x="3048000" y="4481736"/>
            <a:ext cx="1905000" cy="1447800"/>
            <a:chOff x="1920" y="2688"/>
            <a:chExt cx="1200" cy="912"/>
          </a:xfrm>
        </p:grpSpPr>
        <p:sp>
          <p:nvSpPr>
            <p:cNvPr id="37919" name="Line 64">
              <a:extLst>
                <a:ext uri="{FF2B5EF4-FFF2-40B4-BE49-F238E27FC236}">
                  <a16:creationId xmlns:a16="http://schemas.microsoft.com/office/drawing/2014/main" id="{E5EA8A1E-507D-48F5-9AF0-B5C941413A5C}"/>
                </a:ext>
              </a:extLst>
            </p:cNvPr>
            <p:cNvSpPr>
              <a:spLocks noChangeShapeType="1"/>
            </p:cNvSpPr>
            <p:nvPr/>
          </p:nvSpPr>
          <p:spPr bwMode="auto">
            <a:xfrm>
              <a:off x="2520" y="2688"/>
              <a:ext cx="0" cy="240"/>
            </a:xfrm>
            <a:prstGeom prst="line">
              <a:avLst/>
            </a:prstGeom>
            <a:noFill/>
            <a:ln w="28575">
              <a:solidFill>
                <a:schemeClr val="accent3">
                  <a:lumMod val="1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7920" name="AutoShape 67">
              <a:extLst>
                <a:ext uri="{FF2B5EF4-FFF2-40B4-BE49-F238E27FC236}">
                  <a16:creationId xmlns:a16="http://schemas.microsoft.com/office/drawing/2014/main" id="{E778D977-FC6B-4BC5-AED2-684AF769485C}"/>
                </a:ext>
              </a:extLst>
            </p:cNvPr>
            <p:cNvSpPr>
              <a:spLocks noChangeArrowheads="1"/>
            </p:cNvSpPr>
            <p:nvPr/>
          </p:nvSpPr>
          <p:spPr bwMode="auto">
            <a:xfrm>
              <a:off x="1920" y="2928"/>
              <a:ext cx="1200" cy="672"/>
            </a:xfrm>
            <a:prstGeom prst="flowChartDecision">
              <a:avLst/>
            </a:prstGeom>
            <a:noFill/>
            <a:ln w="28575">
              <a:solidFill>
                <a:schemeClr val="accent3">
                  <a:lumMod val="1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37921" name="Text Box 68">
              <a:extLst>
                <a:ext uri="{FF2B5EF4-FFF2-40B4-BE49-F238E27FC236}">
                  <a16:creationId xmlns:a16="http://schemas.microsoft.com/office/drawing/2014/main" id="{0E2FE45B-633F-4B6B-9595-83F5480FBFB3}"/>
                </a:ext>
              </a:extLst>
            </p:cNvPr>
            <p:cNvSpPr txBox="1">
              <a:spLocks noChangeArrowheads="1"/>
            </p:cNvSpPr>
            <p:nvPr/>
          </p:nvSpPr>
          <p:spPr bwMode="auto">
            <a:xfrm>
              <a:off x="1944" y="3148"/>
              <a:ext cx="1152" cy="213"/>
            </a:xfrm>
            <a:prstGeom prst="rect">
              <a:avLst/>
            </a:prstGeom>
            <a:noFill/>
            <a:ln w="285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b="1" dirty="0">
                  <a:solidFill>
                    <a:srgbClr val="0033CC"/>
                  </a:solidFill>
                  <a:cs typeface="Times New Roman" panose="02020603050405020304" pitchFamily="18" charset="0"/>
                </a:rPr>
                <a:t>Recyclable ?</a:t>
              </a:r>
            </a:p>
          </p:txBody>
        </p:sp>
        <p:sp>
          <p:nvSpPr>
            <p:cNvPr id="37922" name="Text Box 80">
              <a:extLst>
                <a:ext uri="{FF2B5EF4-FFF2-40B4-BE49-F238E27FC236}">
                  <a16:creationId xmlns:a16="http://schemas.microsoft.com/office/drawing/2014/main" id="{7E1987D7-1A77-478A-B5BA-FDF15A4C2131}"/>
                </a:ext>
              </a:extLst>
            </p:cNvPr>
            <p:cNvSpPr txBox="1">
              <a:spLocks noChangeArrowheads="1"/>
            </p:cNvSpPr>
            <p:nvPr/>
          </p:nvSpPr>
          <p:spPr bwMode="auto">
            <a:xfrm>
              <a:off x="2496" y="2688"/>
              <a:ext cx="432" cy="19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b="1" dirty="0">
                  <a:solidFill>
                    <a:srgbClr val="0033CC"/>
                  </a:solidFill>
                  <a:cs typeface="Times New Roman" panose="02020603050405020304" pitchFamily="18" charset="0"/>
                </a:rPr>
                <a:t>NON</a:t>
              </a:r>
            </a:p>
          </p:txBody>
        </p:sp>
      </p:grpSp>
      <p:grpSp>
        <p:nvGrpSpPr>
          <p:cNvPr id="26713" name="Group 89">
            <a:extLst>
              <a:ext uri="{FF2B5EF4-FFF2-40B4-BE49-F238E27FC236}">
                <a16:creationId xmlns:a16="http://schemas.microsoft.com/office/drawing/2014/main" id="{CF2E251D-451C-4C07-BBD9-A43E04159932}"/>
              </a:ext>
            </a:extLst>
          </p:cNvPr>
          <p:cNvGrpSpPr>
            <a:grpSpLocks/>
          </p:cNvGrpSpPr>
          <p:nvPr/>
        </p:nvGrpSpPr>
        <p:grpSpPr bwMode="auto">
          <a:xfrm>
            <a:off x="2133600" y="3414936"/>
            <a:ext cx="2819400" cy="1066800"/>
            <a:chOff x="1344" y="2016"/>
            <a:chExt cx="1776" cy="672"/>
          </a:xfrm>
        </p:grpSpPr>
        <p:sp>
          <p:nvSpPr>
            <p:cNvPr id="37915" name="AutoShape 62">
              <a:extLst>
                <a:ext uri="{FF2B5EF4-FFF2-40B4-BE49-F238E27FC236}">
                  <a16:creationId xmlns:a16="http://schemas.microsoft.com/office/drawing/2014/main" id="{B3778C42-D1BB-4D5B-B6E1-49AF34477889}"/>
                </a:ext>
              </a:extLst>
            </p:cNvPr>
            <p:cNvSpPr>
              <a:spLocks noChangeArrowheads="1"/>
            </p:cNvSpPr>
            <p:nvPr/>
          </p:nvSpPr>
          <p:spPr bwMode="auto">
            <a:xfrm>
              <a:off x="1920" y="2016"/>
              <a:ext cx="1200" cy="672"/>
            </a:xfrm>
            <a:prstGeom prst="flowChartDecision">
              <a:avLst/>
            </a:prstGeom>
            <a:noFill/>
            <a:ln w="28575">
              <a:solidFill>
                <a:schemeClr val="accent3">
                  <a:lumMod val="1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37916" name="Text Box 63">
              <a:extLst>
                <a:ext uri="{FF2B5EF4-FFF2-40B4-BE49-F238E27FC236}">
                  <a16:creationId xmlns:a16="http://schemas.microsoft.com/office/drawing/2014/main" id="{B15315BC-E4E0-4889-96F9-BAD0668E2373}"/>
                </a:ext>
              </a:extLst>
            </p:cNvPr>
            <p:cNvSpPr txBox="1">
              <a:spLocks noChangeArrowheads="1"/>
            </p:cNvSpPr>
            <p:nvPr/>
          </p:nvSpPr>
          <p:spPr bwMode="auto">
            <a:xfrm>
              <a:off x="1944" y="2236"/>
              <a:ext cx="1152" cy="213"/>
            </a:xfrm>
            <a:prstGeom prst="rect">
              <a:avLst/>
            </a:prstGeom>
            <a:noFill/>
            <a:ln w="285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b="1" dirty="0">
                  <a:solidFill>
                    <a:srgbClr val="0033CC"/>
                  </a:solidFill>
                  <a:cs typeface="Times New Roman" panose="02020603050405020304" pitchFamily="18" charset="0"/>
                </a:rPr>
                <a:t>Retouchable ?</a:t>
              </a:r>
            </a:p>
          </p:txBody>
        </p:sp>
        <p:sp>
          <p:nvSpPr>
            <p:cNvPr id="37917" name="Line 74">
              <a:extLst>
                <a:ext uri="{FF2B5EF4-FFF2-40B4-BE49-F238E27FC236}">
                  <a16:creationId xmlns:a16="http://schemas.microsoft.com/office/drawing/2014/main" id="{91B443B1-4645-4576-952B-9246CE9D479A}"/>
                </a:ext>
              </a:extLst>
            </p:cNvPr>
            <p:cNvSpPr>
              <a:spLocks noChangeShapeType="1"/>
            </p:cNvSpPr>
            <p:nvPr/>
          </p:nvSpPr>
          <p:spPr bwMode="auto">
            <a:xfrm rot="-5400000">
              <a:off x="1632" y="2064"/>
              <a:ext cx="0" cy="576"/>
            </a:xfrm>
            <a:prstGeom prst="line">
              <a:avLst/>
            </a:prstGeom>
            <a:noFill/>
            <a:ln w="28575">
              <a:solidFill>
                <a:schemeClr val="accent3">
                  <a:lumMod val="1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7918" name="Text Box 81">
              <a:extLst>
                <a:ext uri="{FF2B5EF4-FFF2-40B4-BE49-F238E27FC236}">
                  <a16:creationId xmlns:a16="http://schemas.microsoft.com/office/drawing/2014/main" id="{13A5D194-E077-4ED4-B08D-FB77DA7EEAE5}"/>
                </a:ext>
              </a:extLst>
            </p:cNvPr>
            <p:cNvSpPr txBox="1">
              <a:spLocks noChangeArrowheads="1"/>
            </p:cNvSpPr>
            <p:nvPr/>
          </p:nvSpPr>
          <p:spPr bwMode="auto">
            <a:xfrm>
              <a:off x="1392" y="2160"/>
              <a:ext cx="432" cy="19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b="1" dirty="0">
                  <a:solidFill>
                    <a:srgbClr val="0033CC"/>
                  </a:solidFill>
                  <a:cs typeface="Times New Roman" panose="02020603050405020304" pitchFamily="18" charset="0"/>
                </a:rPr>
                <a:t>NON</a:t>
              </a:r>
            </a:p>
          </p:txBody>
        </p:sp>
      </p:grpSp>
      <p:grpSp>
        <p:nvGrpSpPr>
          <p:cNvPr id="26712" name="Group 88">
            <a:extLst>
              <a:ext uri="{FF2B5EF4-FFF2-40B4-BE49-F238E27FC236}">
                <a16:creationId xmlns:a16="http://schemas.microsoft.com/office/drawing/2014/main" id="{D3994D7A-4B37-46B5-8654-F5561C0A609D}"/>
              </a:ext>
            </a:extLst>
          </p:cNvPr>
          <p:cNvGrpSpPr>
            <a:grpSpLocks/>
          </p:cNvGrpSpPr>
          <p:nvPr/>
        </p:nvGrpSpPr>
        <p:grpSpPr bwMode="auto">
          <a:xfrm>
            <a:off x="228600" y="3110136"/>
            <a:ext cx="1905000" cy="1371600"/>
            <a:chOff x="144" y="1824"/>
            <a:chExt cx="1200" cy="864"/>
          </a:xfrm>
        </p:grpSpPr>
        <p:sp>
          <p:nvSpPr>
            <p:cNvPr id="37911" name="AutoShape 56">
              <a:extLst>
                <a:ext uri="{FF2B5EF4-FFF2-40B4-BE49-F238E27FC236}">
                  <a16:creationId xmlns:a16="http://schemas.microsoft.com/office/drawing/2014/main" id="{C1B302E8-0064-409E-B6DE-47F9AEBEE749}"/>
                </a:ext>
              </a:extLst>
            </p:cNvPr>
            <p:cNvSpPr>
              <a:spLocks noChangeArrowheads="1"/>
            </p:cNvSpPr>
            <p:nvPr/>
          </p:nvSpPr>
          <p:spPr bwMode="auto">
            <a:xfrm>
              <a:off x="144" y="2016"/>
              <a:ext cx="1200" cy="672"/>
            </a:xfrm>
            <a:prstGeom prst="flowChartDecision">
              <a:avLst/>
            </a:prstGeom>
            <a:noFill/>
            <a:ln w="28575">
              <a:solidFill>
                <a:schemeClr val="accent3">
                  <a:lumMod val="1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37912" name="Text Box 57">
              <a:extLst>
                <a:ext uri="{FF2B5EF4-FFF2-40B4-BE49-F238E27FC236}">
                  <a16:creationId xmlns:a16="http://schemas.microsoft.com/office/drawing/2014/main" id="{36C5C554-F820-442A-B0DE-EFA3CA10BB07}"/>
                </a:ext>
              </a:extLst>
            </p:cNvPr>
            <p:cNvSpPr txBox="1">
              <a:spLocks noChangeArrowheads="1"/>
            </p:cNvSpPr>
            <p:nvPr/>
          </p:nvSpPr>
          <p:spPr bwMode="auto">
            <a:xfrm>
              <a:off x="168" y="2237"/>
              <a:ext cx="1152" cy="213"/>
            </a:xfrm>
            <a:prstGeom prst="rect">
              <a:avLst/>
            </a:prstGeom>
            <a:noFill/>
            <a:ln w="285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b="1" dirty="0">
                  <a:solidFill>
                    <a:srgbClr val="0033CC"/>
                  </a:solidFill>
                  <a:cs typeface="Times New Roman" panose="02020603050405020304" pitchFamily="18" charset="0"/>
                </a:rPr>
                <a:t>Déclassable ?</a:t>
              </a:r>
            </a:p>
          </p:txBody>
        </p:sp>
        <p:sp>
          <p:nvSpPr>
            <p:cNvPr id="37913" name="Line 60">
              <a:extLst>
                <a:ext uri="{FF2B5EF4-FFF2-40B4-BE49-F238E27FC236}">
                  <a16:creationId xmlns:a16="http://schemas.microsoft.com/office/drawing/2014/main" id="{2FFFE975-E386-496D-B28B-3A6629236005}"/>
                </a:ext>
              </a:extLst>
            </p:cNvPr>
            <p:cNvSpPr>
              <a:spLocks noChangeShapeType="1"/>
            </p:cNvSpPr>
            <p:nvPr/>
          </p:nvSpPr>
          <p:spPr bwMode="auto">
            <a:xfrm>
              <a:off x="744" y="1824"/>
              <a:ext cx="0" cy="240"/>
            </a:xfrm>
            <a:prstGeom prst="line">
              <a:avLst/>
            </a:prstGeom>
            <a:noFill/>
            <a:ln w="28575">
              <a:solidFill>
                <a:schemeClr val="accent3">
                  <a:lumMod val="1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7914" name="Text Box 82">
              <a:extLst>
                <a:ext uri="{FF2B5EF4-FFF2-40B4-BE49-F238E27FC236}">
                  <a16:creationId xmlns:a16="http://schemas.microsoft.com/office/drawing/2014/main" id="{1654E653-1371-450E-BB26-48B84F8BE508}"/>
                </a:ext>
              </a:extLst>
            </p:cNvPr>
            <p:cNvSpPr txBox="1">
              <a:spLocks noChangeArrowheads="1"/>
            </p:cNvSpPr>
            <p:nvPr/>
          </p:nvSpPr>
          <p:spPr bwMode="auto">
            <a:xfrm>
              <a:off x="720" y="1824"/>
              <a:ext cx="432" cy="19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b="1" dirty="0">
                  <a:solidFill>
                    <a:srgbClr val="0033CC"/>
                  </a:solidFill>
                  <a:cs typeface="Times New Roman" panose="02020603050405020304" pitchFamily="18" charset="0"/>
                </a:rPr>
                <a:t>NON</a:t>
              </a:r>
            </a:p>
          </p:txBody>
        </p:sp>
      </p:grpSp>
      <p:grpSp>
        <p:nvGrpSpPr>
          <p:cNvPr id="26716" name="Group 92">
            <a:extLst>
              <a:ext uri="{FF2B5EF4-FFF2-40B4-BE49-F238E27FC236}">
                <a16:creationId xmlns:a16="http://schemas.microsoft.com/office/drawing/2014/main" id="{E5E4DBA4-597D-43FF-BB0F-FA36FEA4E613}"/>
              </a:ext>
            </a:extLst>
          </p:cNvPr>
          <p:cNvGrpSpPr>
            <a:grpSpLocks/>
          </p:cNvGrpSpPr>
          <p:nvPr/>
        </p:nvGrpSpPr>
        <p:grpSpPr bwMode="auto">
          <a:xfrm>
            <a:off x="2971800" y="5929536"/>
            <a:ext cx="2057400" cy="762000"/>
            <a:chOff x="1872" y="3600"/>
            <a:chExt cx="1296" cy="480"/>
          </a:xfrm>
        </p:grpSpPr>
        <p:sp>
          <p:nvSpPr>
            <p:cNvPr id="37910" name="Text Box 83">
              <a:extLst>
                <a:ext uri="{FF2B5EF4-FFF2-40B4-BE49-F238E27FC236}">
                  <a16:creationId xmlns:a16="http://schemas.microsoft.com/office/drawing/2014/main" id="{8D9CE903-C118-4745-BFB0-9BCCC2867C9F}"/>
                </a:ext>
              </a:extLst>
            </p:cNvPr>
            <p:cNvSpPr txBox="1">
              <a:spLocks noChangeArrowheads="1"/>
            </p:cNvSpPr>
            <p:nvPr/>
          </p:nvSpPr>
          <p:spPr bwMode="auto">
            <a:xfrm>
              <a:off x="2448" y="3600"/>
              <a:ext cx="432" cy="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b="1" dirty="0">
                  <a:solidFill>
                    <a:srgbClr val="0033CC"/>
                  </a:solidFill>
                  <a:cs typeface="Times New Roman" panose="02020603050405020304" pitchFamily="18" charset="0"/>
                </a:rPr>
                <a:t>OUI</a:t>
              </a:r>
            </a:p>
          </p:txBody>
        </p:sp>
        <p:sp>
          <p:nvSpPr>
            <p:cNvPr id="37908" name="Text Box 69">
              <a:extLst>
                <a:ext uri="{FF2B5EF4-FFF2-40B4-BE49-F238E27FC236}">
                  <a16:creationId xmlns:a16="http://schemas.microsoft.com/office/drawing/2014/main" id="{D9B1B59C-7C1D-4087-B0ED-5506359D1C36}"/>
                </a:ext>
              </a:extLst>
            </p:cNvPr>
            <p:cNvSpPr txBox="1">
              <a:spLocks noChangeArrowheads="1"/>
            </p:cNvSpPr>
            <p:nvPr/>
          </p:nvSpPr>
          <p:spPr bwMode="auto">
            <a:xfrm>
              <a:off x="1872" y="3854"/>
              <a:ext cx="1296" cy="226"/>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sz="1800" b="1" dirty="0">
                  <a:solidFill>
                    <a:srgbClr val="FF0000"/>
                  </a:solidFill>
                  <a:cs typeface="Times New Roman" panose="02020603050405020304" pitchFamily="18" charset="0"/>
                </a:rPr>
                <a:t>A  recycler</a:t>
              </a:r>
            </a:p>
          </p:txBody>
        </p:sp>
        <p:sp>
          <p:nvSpPr>
            <p:cNvPr id="37909" name="Line 70">
              <a:extLst>
                <a:ext uri="{FF2B5EF4-FFF2-40B4-BE49-F238E27FC236}">
                  <a16:creationId xmlns:a16="http://schemas.microsoft.com/office/drawing/2014/main" id="{34DCF391-8B95-457D-8F2A-135D485BC562}"/>
                </a:ext>
              </a:extLst>
            </p:cNvPr>
            <p:cNvSpPr>
              <a:spLocks noChangeShapeType="1"/>
            </p:cNvSpPr>
            <p:nvPr/>
          </p:nvSpPr>
          <p:spPr bwMode="auto">
            <a:xfrm>
              <a:off x="2520" y="3600"/>
              <a:ext cx="0" cy="240"/>
            </a:xfrm>
            <a:prstGeom prst="line">
              <a:avLst/>
            </a:prstGeom>
            <a:noFill/>
            <a:ln w="28575">
              <a:solidFill>
                <a:schemeClr val="accent3">
                  <a:lumMod val="1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grpSp>
      <p:grpSp>
        <p:nvGrpSpPr>
          <p:cNvPr id="26714" name="Group 90">
            <a:extLst>
              <a:ext uri="{FF2B5EF4-FFF2-40B4-BE49-F238E27FC236}">
                <a16:creationId xmlns:a16="http://schemas.microsoft.com/office/drawing/2014/main" id="{F0D2DD99-4B30-4AC8-A80D-E58FA02169DB}"/>
              </a:ext>
            </a:extLst>
          </p:cNvPr>
          <p:cNvGrpSpPr>
            <a:grpSpLocks/>
          </p:cNvGrpSpPr>
          <p:nvPr/>
        </p:nvGrpSpPr>
        <p:grpSpPr bwMode="auto">
          <a:xfrm>
            <a:off x="4953000" y="3643536"/>
            <a:ext cx="2971800" cy="511175"/>
            <a:chOff x="3120" y="2160"/>
            <a:chExt cx="1872" cy="322"/>
          </a:xfrm>
        </p:grpSpPr>
        <p:sp>
          <p:nvSpPr>
            <p:cNvPr id="37905" name="Text Box 65">
              <a:extLst>
                <a:ext uri="{FF2B5EF4-FFF2-40B4-BE49-F238E27FC236}">
                  <a16:creationId xmlns:a16="http://schemas.microsoft.com/office/drawing/2014/main" id="{DB3B44C7-1A3E-47B5-9CD8-D16FD5641BDA}"/>
                </a:ext>
              </a:extLst>
            </p:cNvPr>
            <p:cNvSpPr txBox="1">
              <a:spLocks noChangeArrowheads="1"/>
            </p:cNvSpPr>
            <p:nvPr/>
          </p:nvSpPr>
          <p:spPr bwMode="auto">
            <a:xfrm>
              <a:off x="3696" y="2256"/>
              <a:ext cx="1296" cy="226"/>
            </a:xfrm>
            <a:prstGeom prst="rect">
              <a:avLst/>
            </a:prstGeom>
            <a:noFill/>
            <a:ln w="19050">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sz="1800" b="1" dirty="0">
                  <a:solidFill>
                    <a:srgbClr val="FF0000"/>
                  </a:solidFill>
                  <a:cs typeface="Times New Roman" panose="02020603050405020304" pitchFamily="18" charset="0"/>
                </a:rPr>
                <a:t>Retouches</a:t>
              </a:r>
            </a:p>
          </p:txBody>
        </p:sp>
        <p:sp>
          <p:nvSpPr>
            <p:cNvPr id="37906" name="Line 66">
              <a:extLst>
                <a:ext uri="{FF2B5EF4-FFF2-40B4-BE49-F238E27FC236}">
                  <a16:creationId xmlns:a16="http://schemas.microsoft.com/office/drawing/2014/main" id="{B244EDE9-A1CA-4ED1-8F07-D8B3FE91D585}"/>
                </a:ext>
              </a:extLst>
            </p:cNvPr>
            <p:cNvSpPr>
              <a:spLocks noChangeShapeType="1"/>
            </p:cNvSpPr>
            <p:nvPr/>
          </p:nvSpPr>
          <p:spPr bwMode="auto">
            <a:xfrm rot="-5400000">
              <a:off x="3408" y="2064"/>
              <a:ext cx="0" cy="576"/>
            </a:xfrm>
            <a:prstGeom prst="line">
              <a:avLst/>
            </a:prstGeom>
            <a:noFill/>
            <a:ln w="28575">
              <a:solidFill>
                <a:schemeClr val="accent3">
                  <a:lumMod val="1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7907" name="Text Box 84">
              <a:extLst>
                <a:ext uri="{FF2B5EF4-FFF2-40B4-BE49-F238E27FC236}">
                  <a16:creationId xmlns:a16="http://schemas.microsoft.com/office/drawing/2014/main" id="{776B4340-51BC-41B6-9EB4-ACDB45EC9200}"/>
                </a:ext>
              </a:extLst>
            </p:cNvPr>
            <p:cNvSpPr txBox="1">
              <a:spLocks noChangeArrowheads="1"/>
            </p:cNvSpPr>
            <p:nvPr/>
          </p:nvSpPr>
          <p:spPr bwMode="auto">
            <a:xfrm>
              <a:off x="3120" y="2160"/>
              <a:ext cx="432" cy="19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b="1" dirty="0">
                  <a:solidFill>
                    <a:srgbClr val="0033CC"/>
                  </a:solidFill>
                  <a:cs typeface="Times New Roman" panose="02020603050405020304" pitchFamily="18" charset="0"/>
                </a:rPr>
                <a:t>OUI</a:t>
              </a:r>
            </a:p>
          </p:txBody>
        </p:sp>
      </p:grpSp>
      <p:grpSp>
        <p:nvGrpSpPr>
          <p:cNvPr id="26711" name="Group 87">
            <a:extLst>
              <a:ext uri="{FF2B5EF4-FFF2-40B4-BE49-F238E27FC236}">
                <a16:creationId xmlns:a16="http://schemas.microsoft.com/office/drawing/2014/main" id="{E8E1BC0F-82CF-44A7-B9C2-0F12010D38B2}"/>
              </a:ext>
            </a:extLst>
          </p:cNvPr>
          <p:cNvGrpSpPr>
            <a:grpSpLocks/>
          </p:cNvGrpSpPr>
          <p:nvPr/>
        </p:nvGrpSpPr>
        <p:grpSpPr bwMode="auto">
          <a:xfrm>
            <a:off x="2133600" y="2271936"/>
            <a:ext cx="2971800" cy="457200"/>
            <a:chOff x="1344" y="1296"/>
            <a:chExt cx="1872" cy="288"/>
          </a:xfrm>
        </p:grpSpPr>
        <p:sp>
          <p:nvSpPr>
            <p:cNvPr id="37902" name="Text Box 41">
              <a:extLst>
                <a:ext uri="{FF2B5EF4-FFF2-40B4-BE49-F238E27FC236}">
                  <a16:creationId xmlns:a16="http://schemas.microsoft.com/office/drawing/2014/main" id="{8042091E-37CE-47BB-94DB-AA204FB69DFA}"/>
                </a:ext>
              </a:extLst>
            </p:cNvPr>
            <p:cNvSpPr txBox="1">
              <a:spLocks noChangeArrowheads="1"/>
            </p:cNvSpPr>
            <p:nvPr/>
          </p:nvSpPr>
          <p:spPr bwMode="auto">
            <a:xfrm>
              <a:off x="1920" y="1358"/>
              <a:ext cx="1296" cy="226"/>
            </a:xfrm>
            <a:prstGeom prst="rect">
              <a:avLst/>
            </a:prstGeom>
            <a:noFill/>
            <a:ln w="19050">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sz="1800" b="1" dirty="0">
                  <a:solidFill>
                    <a:srgbClr val="FF0000"/>
                  </a:solidFill>
                  <a:cs typeface="Times New Roman" panose="02020603050405020304" pitchFamily="18" charset="0"/>
                </a:rPr>
                <a:t>Dérogation</a:t>
              </a:r>
            </a:p>
          </p:txBody>
        </p:sp>
        <p:sp>
          <p:nvSpPr>
            <p:cNvPr id="37903" name="Line 75">
              <a:extLst>
                <a:ext uri="{FF2B5EF4-FFF2-40B4-BE49-F238E27FC236}">
                  <a16:creationId xmlns:a16="http://schemas.microsoft.com/office/drawing/2014/main" id="{1903896E-CDF1-44EA-9920-8C1382A1BBD9}"/>
                </a:ext>
              </a:extLst>
            </p:cNvPr>
            <p:cNvSpPr>
              <a:spLocks noChangeShapeType="1"/>
            </p:cNvSpPr>
            <p:nvPr/>
          </p:nvSpPr>
          <p:spPr bwMode="auto">
            <a:xfrm rot="-5400000">
              <a:off x="1632" y="1200"/>
              <a:ext cx="0" cy="576"/>
            </a:xfrm>
            <a:prstGeom prst="line">
              <a:avLst/>
            </a:prstGeom>
            <a:noFill/>
            <a:ln w="28575">
              <a:solidFill>
                <a:schemeClr val="accent3">
                  <a:lumMod val="1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37904" name="Text Box 85">
              <a:extLst>
                <a:ext uri="{FF2B5EF4-FFF2-40B4-BE49-F238E27FC236}">
                  <a16:creationId xmlns:a16="http://schemas.microsoft.com/office/drawing/2014/main" id="{48060D3F-32C5-4627-BDCC-710401574F86}"/>
                </a:ext>
              </a:extLst>
            </p:cNvPr>
            <p:cNvSpPr txBox="1">
              <a:spLocks noChangeArrowheads="1"/>
            </p:cNvSpPr>
            <p:nvPr/>
          </p:nvSpPr>
          <p:spPr bwMode="auto">
            <a:xfrm>
              <a:off x="1344" y="1296"/>
              <a:ext cx="432" cy="197"/>
            </a:xfrm>
            <a:prstGeom prst="rect">
              <a:avLst/>
            </a:prstGeom>
            <a:noFill/>
            <a:ln w="1905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90000"/>
                </a:lnSpc>
                <a:spcBef>
                  <a:spcPct val="50000"/>
                </a:spcBef>
              </a:pPr>
              <a:r>
                <a:rPr lang="fr-FR" altLang="fr-FR" b="1" dirty="0">
                  <a:solidFill>
                    <a:srgbClr val="0033CC"/>
                  </a:solidFill>
                  <a:cs typeface="Times New Roman" panose="02020603050405020304" pitchFamily="18" charset="0"/>
                </a:rPr>
                <a:t>OUI</a:t>
              </a:r>
            </a:p>
          </p:txBody>
        </p:sp>
      </p:grpSp>
      <p:sp>
        <p:nvSpPr>
          <p:cNvPr id="2" name="Titre 1">
            <a:extLst>
              <a:ext uri="{FF2B5EF4-FFF2-40B4-BE49-F238E27FC236}">
                <a16:creationId xmlns:a16="http://schemas.microsoft.com/office/drawing/2014/main" id="{159F5867-B043-412C-A442-1C074091934C}"/>
              </a:ext>
            </a:extLst>
          </p:cNvPr>
          <p:cNvSpPr>
            <a:spLocks noGrp="1"/>
          </p:cNvSpPr>
          <p:nvPr>
            <p:ph type="title"/>
          </p:nvPr>
        </p:nvSpPr>
        <p:spPr>
          <a:xfrm>
            <a:off x="1752600" y="686594"/>
            <a:ext cx="7239000" cy="457200"/>
          </a:xfrm>
        </p:spPr>
        <p:txBody>
          <a:bodyPr/>
          <a:lstStyle/>
          <a:p>
            <a:r>
              <a:rPr lang="fr-FR" altLang="fr-FR" sz="2800" b="1" dirty="0">
                <a:solidFill>
                  <a:srgbClr val="00B050"/>
                </a:solidFill>
              </a:rPr>
              <a:t>Traitement des non-conformités</a:t>
            </a:r>
            <a:endParaRPr lang="fr-FR" dirty="0">
              <a:solidFill>
                <a:srgbClr val="00B050"/>
              </a:solidFill>
            </a:endParaRPr>
          </a:p>
        </p:txBody>
      </p:sp>
      <p:sp>
        <p:nvSpPr>
          <p:cNvPr id="45" name="Espace réservé du numéro de diapositive 1">
            <a:extLst>
              <a:ext uri="{FF2B5EF4-FFF2-40B4-BE49-F238E27FC236}">
                <a16:creationId xmlns:a16="http://schemas.microsoft.com/office/drawing/2014/main" id="{F7059447-9289-44CC-B1DB-E7584560EC6A}"/>
              </a:ext>
            </a:extLst>
          </p:cNvPr>
          <p:cNvSpPr>
            <a:spLocks noGrp="1"/>
          </p:cNvSpPr>
          <p:nvPr>
            <p:ph type="sldNum" sz="quarter" idx="4"/>
          </p:nvPr>
        </p:nvSpPr>
        <p:spPr>
          <a:xfrm>
            <a:off x="7032275" y="6420867"/>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20</a:t>
            </a:fld>
            <a:endParaRPr lang="fr-FR"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8D90E9-7312-4625-8FE0-AA77070E933A}"/>
              </a:ext>
            </a:extLst>
          </p:cNvPr>
          <p:cNvSpPr>
            <a:spLocks noGrp="1"/>
          </p:cNvSpPr>
          <p:nvPr>
            <p:ph type="title"/>
          </p:nvPr>
        </p:nvSpPr>
        <p:spPr/>
        <p:txBody>
          <a:bodyPr/>
          <a:lstStyle/>
          <a:p>
            <a:r>
              <a:rPr lang="fr-FR" dirty="0"/>
              <a:t>Contrôler avant expédition</a:t>
            </a:r>
          </a:p>
        </p:txBody>
      </p:sp>
      <p:pic>
        <p:nvPicPr>
          <p:cNvPr id="3" name="Image 2">
            <a:extLst>
              <a:ext uri="{FF2B5EF4-FFF2-40B4-BE49-F238E27FC236}">
                <a16:creationId xmlns:a16="http://schemas.microsoft.com/office/drawing/2014/main" id="{962D2C3E-A90F-4C54-A9B1-DBB07CD4E8D8}"/>
              </a:ext>
            </a:extLst>
          </p:cNvPr>
          <p:cNvPicPr>
            <a:picLocks noChangeAspect="1"/>
          </p:cNvPicPr>
          <p:nvPr/>
        </p:nvPicPr>
        <p:blipFill>
          <a:blip r:embed="rId3"/>
          <a:stretch>
            <a:fillRect/>
          </a:stretch>
        </p:blipFill>
        <p:spPr>
          <a:xfrm>
            <a:off x="4594841" y="4296907"/>
            <a:ext cx="1687610" cy="1050921"/>
          </a:xfrm>
          <a:prstGeom prst="rect">
            <a:avLst/>
          </a:prstGeom>
        </p:spPr>
      </p:pic>
      <p:sp>
        <p:nvSpPr>
          <p:cNvPr id="4" name="Rectangle 3">
            <a:extLst>
              <a:ext uri="{FF2B5EF4-FFF2-40B4-BE49-F238E27FC236}">
                <a16:creationId xmlns:a16="http://schemas.microsoft.com/office/drawing/2014/main" id="{9CA42C6F-022E-4AAD-A883-6E04EE8226AE}"/>
              </a:ext>
            </a:extLst>
          </p:cNvPr>
          <p:cNvSpPr/>
          <p:nvPr/>
        </p:nvSpPr>
        <p:spPr bwMode="auto">
          <a:xfrm>
            <a:off x="463910" y="1916832"/>
            <a:ext cx="1656184" cy="504056"/>
          </a:xfrm>
          <a:prstGeom prst="rect">
            <a:avLst/>
          </a:prstGeom>
          <a:solidFill>
            <a:schemeClr val="accent2">
              <a:lumMod val="60000"/>
              <a:lumOff val="40000"/>
            </a:schemeClr>
          </a:solidFill>
          <a:ln w="12700" cap="flat" cmpd="sng" algn="ctr">
            <a:solidFill>
              <a:srgbClr val="000000"/>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Fournisseur</a:t>
            </a:r>
          </a:p>
        </p:txBody>
      </p:sp>
      <p:sp>
        <p:nvSpPr>
          <p:cNvPr id="5" name="Rectangle 4">
            <a:extLst>
              <a:ext uri="{FF2B5EF4-FFF2-40B4-BE49-F238E27FC236}">
                <a16:creationId xmlns:a16="http://schemas.microsoft.com/office/drawing/2014/main" id="{77977437-549C-4731-BBC0-2CD289BE4261}"/>
              </a:ext>
            </a:extLst>
          </p:cNvPr>
          <p:cNvSpPr/>
          <p:nvPr/>
        </p:nvSpPr>
        <p:spPr bwMode="auto">
          <a:xfrm>
            <a:off x="7023906" y="1934344"/>
            <a:ext cx="1656184" cy="504056"/>
          </a:xfrm>
          <a:prstGeom prst="rect">
            <a:avLst/>
          </a:prstGeom>
          <a:solidFill>
            <a:schemeClr val="accent1">
              <a:lumMod val="60000"/>
              <a:lumOff val="40000"/>
            </a:schemeClr>
          </a:solidFill>
          <a:ln w="12700" cap="flat" cmpd="sng" algn="ctr">
            <a:solidFill>
              <a:srgbClr val="000000"/>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Client</a:t>
            </a:r>
          </a:p>
        </p:txBody>
      </p:sp>
      <p:sp>
        <p:nvSpPr>
          <p:cNvPr id="6" name="Rectangle : coins arrondis 5">
            <a:extLst>
              <a:ext uri="{FF2B5EF4-FFF2-40B4-BE49-F238E27FC236}">
                <a16:creationId xmlns:a16="http://schemas.microsoft.com/office/drawing/2014/main" id="{D3400403-C4AF-47D4-85AA-965FDB91A106}"/>
              </a:ext>
            </a:extLst>
          </p:cNvPr>
          <p:cNvSpPr/>
          <p:nvPr/>
        </p:nvSpPr>
        <p:spPr bwMode="auto">
          <a:xfrm>
            <a:off x="5179297" y="1934344"/>
            <a:ext cx="1656184" cy="504056"/>
          </a:xfrm>
          <a:prstGeom prst="roundRect">
            <a:avLst/>
          </a:prstGeom>
          <a:solidFill>
            <a:srgbClr val="FF3300"/>
          </a:solidFill>
          <a:ln w="12700" cap="flat" cmpd="sng" algn="ctr">
            <a:solidFill>
              <a:srgbClr val="000000"/>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effectLst/>
                <a:latin typeface="Arial" charset="0"/>
              </a:rPr>
              <a:t>Contrôle qualité</a:t>
            </a:r>
          </a:p>
        </p:txBody>
      </p:sp>
      <p:sp>
        <p:nvSpPr>
          <p:cNvPr id="7" name="Rectangle 6">
            <a:extLst>
              <a:ext uri="{FF2B5EF4-FFF2-40B4-BE49-F238E27FC236}">
                <a16:creationId xmlns:a16="http://schemas.microsoft.com/office/drawing/2014/main" id="{8B085A93-4540-4F13-A8B8-8359E86B6086}"/>
              </a:ext>
            </a:extLst>
          </p:cNvPr>
          <p:cNvSpPr/>
          <p:nvPr/>
        </p:nvSpPr>
        <p:spPr bwMode="auto">
          <a:xfrm>
            <a:off x="467544" y="3819508"/>
            <a:ext cx="1656184" cy="504056"/>
          </a:xfrm>
          <a:prstGeom prst="rect">
            <a:avLst/>
          </a:prstGeom>
          <a:solidFill>
            <a:schemeClr val="accent2">
              <a:lumMod val="60000"/>
              <a:lumOff val="40000"/>
            </a:schemeClr>
          </a:solidFill>
          <a:ln w="12700" cap="flat" cmpd="sng" algn="ctr">
            <a:solidFill>
              <a:srgbClr val="000000"/>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Fournisseur</a:t>
            </a:r>
          </a:p>
        </p:txBody>
      </p:sp>
      <p:sp>
        <p:nvSpPr>
          <p:cNvPr id="8" name="Rectangle 7">
            <a:extLst>
              <a:ext uri="{FF2B5EF4-FFF2-40B4-BE49-F238E27FC236}">
                <a16:creationId xmlns:a16="http://schemas.microsoft.com/office/drawing/2014/main" id="{671BE308-59A4-473F-9B8C-7994DF3C1D26}"/>
              </a:ext>
            </a:extLst>
          </p:cNvPr>
          <p:cNvSpPr/>
          <p:nvPr/>
        </p:nvSpPr>
        <p:spPr bwMode="auto">
          <a:xfrm>
            <a:off x="7027540" y="3819508"/>
            <a:ext cx="1656184" cy="504056"/>
          </a:xfrm>
          <a:prstGeom prst="rect">
            <a:avLst/>
          </a:prstGeom>
          <a:solidFill>
            <a:schemeClr val="accent1">
              <a:lumMod val="60000"/>
              <a:lumOff val="40000"/>
            </a:schemeClr>
          </a:solidFill>
          <a:ln w="12700" cap="flat" cmpd="sng" algn="ctr">
            <a:solidFill>
              <a:srgbClr val="000000"/>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charset="0"/>
              </a:rPr>
              <a:t>Client</a:t>
            </a:r>
          </a:p>
        </p:txBody>
      </p:sp>
      <p:sp>
        <p:nvSpPr>
          <p:cNvPr id="9" name="Rectangle : coins arrondis 8">
            <a:extLst>
              <a:ext uri="{FF2B5EF4-FFF2-40B4-BE49-F238E27FC236}">
                <a16:creationId xmlns:a16="http://schemas.microsoft.com/office/drawing/2014/main" id="{3EF85F29-86E9-4A97-A4A9-07DC0A59B2EF}"/>
              </a:ext>
            </a:extLst>
          </p:cNvPr>
          <p:cNvSpPr/>
          <p:nvPr/>
        </p:nvSpPr>
        <p:spPr bwMode="auto">
          <a:xfrm>
            <a:off x="2267744" y="3819508"/>
            <a:ext cx="1656184" cy="504056"/>
          </a:xfrm>
          <a:prstGeom prst="roundRect">
            <a:avLst/>
          </a:prstGeom>
          <a:solidFill>
            <a:srgbClr val="FF3300"/>
          </a:solidFill>
          <a:ln w="12700" cap="flat" cmpd="sng" algn="ctr">
            <a:solidFill>
              <a:srgbClr val="000000"/>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effectLst/>
                <a:latin typeface="Arial" charset="0"/>
              </a:rPr>
              <a:t>Contrôle qualité</a:t>
            </a:r>
          </a:p>
        </p:txBody>
      </p:sp>
      <p:sp>
        <p:nvSpPr>
          <p:cNvPr id="10" name="Flèche : droite 9">
            <a:extLst>
              <a:ext uri="{FF2B5EF4-FFF2-40B4-BE49-F238E27FC236}">
                <a16:creationId xmlns:a16="http://schemas.microsoft.com/office/drawing/2014/main" id="{B299D868-EC31-44B1-90C4-F1FF4492B547}"/>
              </a:ext>
            </a:extLst>
          </p:cNvPr>
          <p:cNvSpPr/>
          <p:nvPr/>
        </p:nvSpPr>
        <p:spPr bwMode="auto">
          <a:xfrm>
            <a:off x="2120094" y="2144832"/>
            <a:ext cx="3059203" cy="132040"/>
          </a:xfrm>
          <a:prstGeom prst="rightArrow">
            <a:avLst/>
          </a:prstGeom>
          <a:solidFill>
            <a:srgbClr val="FFC000"/>
          </a:solidFill>
          <a:ln w="12700" cap="flat" cmpd="sng" algn="ctr">
            <a:solidFill>
              <a:srgbClr val="000000"/>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dirty="0">
              <a:ln>
                <a:noFill/>
              </a:ln>
              <a:solidFill>
                <a:srgbClr val="000000"/>
              </a:solidFill>
              <a:effectLst/>
              <a:latin typeface="Arial" charset="0"/>
            </a:endParaRPr>
          </a:p>
        </p:txBody>
      </p:sp>
      <p:sp>
        <p:nvSpPr>
          <p:cNvPr id="11" name="Flèche : droite 10">
            <a:extLst>
              <a:ext uri="{FF2B5EF4-FFF2-40B4-BE49-F238E27FC236}">
                <a16:creationId xmlns:a16="http://schemas.microsoft.com/office/drawing/2014/main" id="{14F32551-B8B5-4BC2-85FB-DF01C99F52F1}"/>
              </a:ext>
            </a:extLst>
          </p:cNvPr>
          <p:cNvSpPr/>
          <p:nvPr/>
        </p:nvSpPr>
        <p:spPr bwMode="auto">
          <a:xfrm>
            <a:off x="3923928" y="4077072"/>
            <a:ext cx="3059203" cy="132040"/>
          </a:xfrm>
          <a:prstGeom prst="rightArrow">
            <a:avLst/>
          </a:prstGeom>
          <a:solidFill>
            <a:srgbClr val="FFC000"/>
          </a:solidFill>
          <a:ln w="12700" cap="flat" cmpd="sng" algn="ctr">
            <a:solidFill>
              <a:srgbClr val="000000"/>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400" b="1" i="0" u="none" strike="noStrike" cap="none" normalizeH="0" baseline="0" dirty="0">
              <a:ln>
                <a:noFill/>
              </a:ln>
              <a:solidFill>
                <a:srgbClr val="000000"/>
              </a:solidFill>
              <a:effectLst/>
              <a:latin typeface="Arial" charset="0"/>
            </a:endParaRPr>
          </a:p>
        </p:txBody>
      </p:sp>
      <p:sp>
        <p:nvSpPr>
          <p:cNvPr id="12" name="ZoneTexte 11">
            <a:extLst>
              <a:ext uri="{FF2B5EF4-FFF2-40B4-BE49-F238E27FC236}">
                <a16:creationId xmlns:a16="http://schemas.microsoft.com/office/drawing/2014/main" id="{90C78D10-05C2-4962-90E3-A100D1A8B554}"/>
              </a:ext>
            </a:extLst>
          </p:cNvPr>
          <p:cNvSpPr txBox="1"/>
          <p:nvPr/>
        </p:nvSpPr>
        <p:spPr>
          <a:xfrm>
            <a:off x="3099449" y="1888577"/>
            <a:ext cx="1055482" cy="338554"/>
          </a:xfrm>
          <a:prstGeom prst="rect">
            <a:avLst/>
          </a:prstGeom>
          <a:noFill/>
        </p:spPr>
        <p:txBody>
          <a:bodyPr wrap="none" rtlCol="0">
            <a:spAutoFit/>
          </a:bodyPr>
          <a:lstStyle/>
          <a:p>
            <a:r>
              <a:rPr lang="fr-FR" dirty="0">
                <a:solidFill>
                  <a:schemeClr val="bg1">
                    <a:lumMod val="50000"/>
                  </a:schemeClr>
                </a:solidFill>
              </a:rPr>
              <a:t>Transport</a:t>
            </a:r>
          </a:p>
        </p:txBody>
      </p:sp>
      <p:sp>
        <p:nvSpPr>
          <p:cNvPr id="13" name="ZoneTexte 12">
            <a:extLst>
              <a:ext uri="{FF2B5EF4-FFF2-40B4-BE49-F238E27FC236}">
                <a16:creationId xmlns:a16="http://schemas.microsoft.com/office/drawing/2014/main" id="{AF5E0049-97FD-4952-A5B2-D7FF0F23DD27}"/>
              </a:ext>
            </a:extLst>
          </p:cNvPr>
          <p:cNvSpPr txBox="1"/>
          <p:nvPr/>
        </p:nvSpPr>
        <p:spPr>
          <a:xfrm>
            <a:off x="4892650" y="3789689"/>
            <a:ext cx="1055482" cy="338554"/>
          </a:xfrm>
          <a:prstGeom prst="rect">
            <a:avLst/>
          </a:prstGeom>
          <a:noFill/>
        </p:spPr>
        <p:txBody>
          <a:bodyPr wrap="none" rtlCol="0">
            <a:spAutoFit/>
          </a:bodyPr>
          <a:lstStyle/>
          <a:p>
            <a:r>
              <a:rPr lang="fr-FR" dirty="0">
                <a:solidFill>
                  <a:schemeClr val="bg1">
                    <a:lumMod val="50000"/>
                  </a:schemeClr>
                </a:solidFill>
              </a:rPr>
              <a:t>Transport</a:t>
            </a:r>
          </a:p>
        </p:txBody>
      </p:sp>
      <p:sp>
        <p:nvSpPr>
          <p:cNvPr id="14" name="Espace réservé du numéro de diapositive 1">
            <a:extLst>
              <a:ext uri="{FF2B5EF4-FFF2-40B4-BE49-F238E27FC236}">
                <a16:creationId xmlns:a16="http://schemas.microsoft.com/office/drawing/2014/main" id="{7869F3E0-DE11-4570-B757-572926767AEE}"/>
              </a:ext>
            </a:extLst>
          </p:cNvPr>
          <p:cNvSpPr>
            <a:spLocks noGrp="1"/>
          </p:cNvSpPr>
          <p:nvPr>
            <p:ph type="sldNum" sz="quarter" idx="4"/>
          </p:nvPr>
        </p:nvSpPr>
        <p:spPr>
          <a:xfrm>
            <a:off x="7032275" y="6420867"/>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21</a:t>
            </a:fld>
            <a:endParaRPr lang="fr-FR" dirty="0"/>
          </a:p>
        </p:txBody>
      </p:sp>
    </p:spTree>
    <p:extLst>
      <p:ext uri="{BB962C8B-B14F-4D97-AF65-F5344CB8AC3E}">
        <p14:creationId xmlns:p14="http://schemas.microsoft.com/office/powerpoint/2010/main" val="1402859089"/>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CDA1D6-0C75-4600-B93A-EFFBCEA199C9}"/>
              </a:ext>
            </a:extLst>
          </p:cNvPr>
          <p:cNvSpPr>
            <a:spLocks noGrp="1"/>
          </p:cNvSpPr>
          <p:nvPr>
            <p:ph type="title"/>
          </p:nvPr>
        </p:nvSpPr>
        <p:spPr/>
        <p:txBody>
          <a:bodyPr/>
          <a:lstStyle/>
          <a:p>
            <a:r>
              <a:rPr lang="fr-FR" dirty="0"/>
              <a:t>Le suivi des commandes et contrats</a:t>
            </a:r>
          </a:p>
        </p:txBody>
      </p:sp>
      <p:sp>
        <p:nvSpPr>
          <p:cNvPr id="3" name="Espace réservé du contenu 2">
            <a:extLst>
              <a:ext uri="{FF2B5EF4-FFF2-40B4-BE49-F238E27FC236}">
                <a16:creationId xmlns:a16="http://schemas.microsoft.com/office/drawing/2014/main" id="{C8F570D2-D8E8-4C41-9857-639FD9524162}"/>
              </a:ext>
            </a:extLst>
          </p:cNvPr>
          <p:cNvSpPr>
            <a:spLocks noGrp="1"/>
          </p:cNvSpPr>
          <p:nvPr>
            <p:ph idx="1"/>
          </p:nvPr>
        </p:nvSpPr>
        <p:spPr>
          <a:xfrm>
            <a:off x="611560" y="1334443"/>
            <a:ext cx="7920880" cy="4848944"/>
          </a:xfrm>
        </p:spPr>
        <p:txBody>
          <a:bodyPr/>
          <a:lstStyle/>
          <a:p>
            <a:r>
              <a:rPr lang="fr-FR" dirty="0"/>
              <a:t>Les critères d’évaluation des fournisseurs</a:t>
            </a:r>
          </a:p>
          <a:p>
            <a:pPr lvl="1"/>
            <a:r>
              <a:rPr lang="fr-FR" dirty="0"/>
              <a:t>Respect des dates de livraison promises</a:t>
            </a:r>
          </a:p>
          <a:p>
            <a:pPr lvl="1"/>
            <a:r>
              <a:rPr lang="fr-FR" dirty="0"/>
              <a:t>Respect des quantités commandées</a:t>
            </a:r>
          </a:p>
          <a:p>
            <a:pPr lvl="1"/>
            <a:r>
              <a:rPr lang="fr-FR" dirty="0"/>
              <a:t>Respect de la qualité</a:t>
            </a:r>
          </a:p>
          <a:p>
            <a:pPr lvl="2"/>
            <a:r>
              <a:rPr lang="fr-FR" dirty="0">
                <a:solidFill>
                  <a:srgbClr val="FF0000"/>
                </a:solidFill>
              </a:rPr>
              <a:t>Évaluation en continu des fournisseurs</a:t>
            </a:r>
          </a:p>
          <a:p>
            <a:r>
              <a:rPr lang="fr-FR" dirty="0"/>
              <a:t>Gérer les litiges</a:t>
            </a:r>
          </a:p>
          <a:p>
            <a:pPr lvl="1"/>
            <a:r>
              <a:rPr lang="fr-FR" dirty="0"/>
              <a:t>En cas de commande soldée et conforme  </a:t>
            </a:r>
            <a:br>
              <a:rPr lang="fr-FR" dirty="0"/>
            </a:br>
            <a:r>
              <a:rPr lang="fr-FR" dirty="0"/>
              <a:t>&gt;&gt; déclenchement du règlement</a:t>
            </a:r>
          </a:p>
          <a:p>
            <a:pPr lvl="1"/>
            <a:r>
              <a:rPr lang="fr-FR" dirty="0"/>
              <a:t>En cas de non-conformité </a:t>
            </a:r>
            <a:br>
              <a:rPr lang="fr-FR" dirty="0"/>
            </a:br>
            <a:r>
              <a:rPr lang="fr-FR" dirty="0"/>
              <a:t>&gt;&gt; déclencher la procédure corrective prévue au contrat ou les pénalités associées</a:t>
            </a:r>
          </a:p>
          <a:p>
            <a:pPr lvl="2"/>
            <a:r>
              <a:rPr lang="fr-FR" dirty="0">
                <a:solidFill>
                  <a:srgbClr val="FF0000"/>
                </a:solidFill>
              </a:rPr>
              <a:t>Prévoir la procédure de traitement des litiges dans le contrat</a:t>
            </a:r>
          </a:p>
          <a:p>
            <a:r>
              <a:rPr lang="fr-FR" dirty="0">
                <a:solidFill>
                  <a:srgbClr val="00B050"/>
                </a:solidFill>
              </a:rPr>
              <a:t>Transfert de propriété</a:t>
            </a:r>
          </a:p>
          <a:p>
            <a:r>
              <a:rPr lang="fr-FR" dirty="0">
                <a:solidFill>
                  <a:srgbClr val="00B050"/>
                </a:solidFill>
              </a:rPr>
              <a:t>Responsabilité des acheteurs</a:t>
            </a:r>
          </a:p>
        </p:txBody>
      </p:sp>
      <p:sp>
        <p:nvSpPr>
          <p:cNvPr id="4" name="Espace réservé du numéro de diapositive 1">
            <a:extLst>
              <a:ext uri="{FF2B5EF4-FFF2-40B4-BE49-F238E27FC236}">
                <a16:creationId xmlns:a16="http://schemas.microsoft.com/office/drawing/2014/main" id="{5CC7D970-1120-4B98-897D-3C21AA6C9766}"/>
              </a:ext>
            </a:extLst>
          </p:cNvPr>
          <p:cNvSpPr>
            <a:spLocks noGrp="1"/>
          </p:cNvSpPr>
          <p:nvPr>
            <p:ph type="sldNum" sz="quarter" idx="4"/>
          </p:nvPr>
        </p:nvSpPr>
        <p:spPr>
          <a:xfrm>
            <a:off x="7032275" y="6420867"/>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22</a:t>
            </a:fld>
            <a:endParaRPr lang="fr-FR" dirty="0"/>
          </a:p>
        </p:txBody>
      </p:sp>
    </p:spTree>
    <p:extLst>
      <p:ext uri="{BB962C8B-B14F-4D97-AF65-F5344CB8AC3E}">
        <p14:creationId xmlns:p14="http://schemas.microsoft.com/office/powerpoint/2010/main" val="4122879355"/>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C6D560-1999-4B48-BDC7-20D09F184C3A}"/>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FBB7B4E3-6D64-4543-B91A-6F1D6CD152D1}"/>
              </a:ext>
            </a:extLst>
          </p:cNvPr>
          <p:cNvSpPr>
            <a:spLocks noGrp="1"/>
          </p:cNvSpPr>
          <p:nvPr>
            <p:ph idx="1"/>
          </p:nvPr>
        </p:nvSpPr>
        <p:spPr/>
        <p:txBody>
          <a:bodyPr/>
          <a:lstStyle/>
          <a:p>
            <a:r>
              <a:rPr lang="fr-FR" sz="1800" dirty="0">
                <a:latin typeface="Arial" panose="020B0604020202020204" pitchFamily="34" charset="0"/>
                <a:cs typeface="Arial" panose="020B0604020202020204" pitchFamily="34" charset="0"/>
                <a:hlinkClick r:id="rId3"/>
              </a:rPr>
              <a:t>https://www.youtube.com/watch?v=NzgkgI2vq1E</a:t>
            </a:r>
            <a:endParaRPr lang="fr-FR" sz="1800" dirty="0">
              <a:latin typeface="Arial" panose="020B0604020202020204" pitchFamily="34" charset="0"/>
              <a:cs typeface="Arial" panose="020B0604020202020204" pitchFamily="34" charset="0"/>
            </a:endParaRPr>
          </a:p>
          <a:p>
            <a:endParaRPr lang="fr-FR" sz="1800" dirty="0">
              <a:latin typeface="Arial" panose="020B0604020202020204" pitchFamily="34" charset="0"/>
              <a:cs typeface="Arial" panose="020B0604020202020204" pitchFamily="34" charset="0"/>
            </a:endParaRPr>
          </a:p>
          <a:p>
            <a:r>
              <a:rPr lang="fr-FR" sz="1800" dirty="0">
                <a:latin typeface="Arial" panose="020B0604020202020204" pitchFamily="34" charset="0"/>
                <a:cs typeface="Arial" panose="020B0604020202020204" pitchFamily="34" charset="0"/>
                <a:hlinkClick r:id="rId4"/>
              </a:rPr>
              <a:t>https://www.youtube.com/watch?v=Va3MUdVU1GA</a:t>
            </a:r>
            <a:endParaRPr lang="fr-FR" sz="1800" dirty="0">
              <a:latin typeface="Arial" panose="020B0604020202020204" pitchFamily="34" charset="0"/>
              <a:cs typeface="Arial" panose="020B0604020202020204" pitchFamily="34" charset="0"/>
            </a:endParaRPr>
          </a:p>
          <a:p>
            <a:endParaRPr lang="fr-FR" sz="1800" dirty="0">
              <a:latin typeface="Arial" panose="020B0604020202020204" pitchFamily="34" charset="0"/>
              <a:cs typeface="Arial" panose="020B0604020202020204" pitchFamily="34" charset="0"/>
            </a:endParaRPr>
          </a:p>
          <a:p>
            <a:r>
              <a:rPr lang="fr-FR" sz="1800" dirty="0">
                <a:latin typeface="Arial" panose="020B0604020202020204" pitchFamily="34" charset="0"/>
                <a:cs typeface="Arial" panose="020B0604020202020204" pitchFamily="34" charset="0"/>
                <a:hlinkClick r:id="rId5"/>
              </a:rPr>
              <a:t>https://www.youtube.com/watch?v=92Q3XmnPDio</a:t>
            </a:r>
            <a:endParaRPr lang="fr-FR" sz="1800" dirty="0">
              <a:latin typeface="Arial" panose="020B0604020202020204" pitchFamily="34" charset="0"/>
              <a:cs typeface="Arial" panose="020B0604020202020204" pitchFamily="34" charset="0"/>
            </a:endParaRPr>
          </a:p>
          <a:p>
            <a:endParaRPr lang="fr-FR" sz="1800" dirty="0">
              <a:latin typeface="Arial" panose="020B0604020202020204" pitchFamily="34" charset="0"/>
              <a:cs typeface="Arial" panose="020B0604020202020204" pitchFamily="34" charset="0"/>
            </a:endParaRPr>
          </a:p>
          <a:p>
            <a:endParaRPr lang="fr-FR" sz="1800" dirty="0">
              <a:latin typeface="Arial" panose="020B060402020202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406952057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DE539E-EFEA-43FD-89FD-F41A824A5EEB}"/>
              </a:ext>
            </a:extLst>
          </p:cNvPr>
          <p:cNvSpPr>
            <a:spLocks noGrp="1"/>
          </p:cNvSpPr>
          <p:nvPr>
            <p:ph type="title"/>
          </p:nvPr>
        </p:nvSpPr>
        <p:spPr/>
        <p:txBody>
          <a:bodyPr/>
          <a:lstStyle/>
          <a:p>
            <a:r>
              <a:rPr lang="fr-FR" dirty="0"/>
              <a:t>Position du problème</a:t>
            </a:r>
          </a:p>
        </p:txBody>
      </p:sp>
      <p:sp>
        <p:nvSpPr>
          <p:cNvPr id="3" name="Espace réservé du contenu 2">
            <a:extLst>
              <a:ext uri="{FF2B5EF4-FFF2-40B4-BE49-F238E27FC236}">
                <a16:creationId xmlns:a16="http://schemas.microsoft.com/office/drawing/2014/main" id="{559464DD-D737-4086-B6EB-F11116F79C3D}"/>
              </a:ext>
            </a:extLst>
          </p:cNvPr>
          <p:cNvSpPr>
            <a:spLocks noGrp="1"/>
          </p:cNvSpPr>
          <p:nvPr>
            <p:ph idx="1"/>
          </p:nvPr>
        </p:nvSpPr>
        <p:spPr>
          <a:xfrm>
            <a:off x="539552" y="1137522"/>
            <a:ext cx="7887072" cy="5537915"/>
          </a:xfrm>
        </p:spPr>
        <p:txBody>
          <a:bodyPr/>
          <a:lstStyle/>
          <a:p>
            <a:r>
              <a:rPr lang="fr-FR" dirty="0"/>
              <a:t>On reçoit un lot de pièces…</a:t>
            </a:r>
          </a:p>
          <a:p>
            <a:pPr lvl="1"/>
            <a:r>
              <a:rPr lang="fr-FR" dirty="0"/>
              <a:t>Caractéristiques spécifiées dans un cahier des charges</a:t>
            </a:r>
          </a:p>
          <a:p>
            <a:r>
              <a:rPr lang="fr-FR" dirty="0"/>
              <a:t>Avant de les mettre en production ou à la vente : </a:t>
            </a:r>
            <a:r>
              <a:rPr lang="fr-FR" dirty="0">
                <a:solidFill>
                  <a:srgbClr val="FF0000"/>
                </a:solidFill>
              </a:rPr>
              <a:t>contrôle de conformité</a:t>
            </a:r>
          </a:p>
          <a:p>
            <a:r>
              <a:rPr lang="fr-FR" dirty="0"/>
              <a:t>Contrôler toutes les pièces présente des inconvénients :</a:t>
            </a:r>
          </a:p>
          <a:p>
            <a:pPr lvl="1"/>
            <a:r>
              <a:rPr lang="fr-FR" dirty="0"/>
              <a:t>Coût du contrôle</a:t>
            </a:r>
          </a:p>
          <a:p>
            <a:pPr lvl="1"/>
            <a:r>
              <a:rPr lang="fr-FR" dirty="0"/>
              <a:t>Délai induit par le contrôle</a:t>
            </a:r>
          </a:p>
          <a:p>
            <a:pPr lvl="1"/>
            <a:r>
              <a:rPr lang="fr-FR" dirty="0"/>
              <a:t>et parfois le contrôle est (partiellement) destructif</a:t>
            </a:r>
          </a:p>
          <a:p>
            <a:r>
              <a:rPr lang="fr-FR" dirty="0">
                <a:solidFill>
                  <a:srgbClr val="FF0000"/>
                </a:solidFill>
              </a:rPr>
              <a:t>Donc…</a:t>
            </a:r>
          </a:p>
          <a:p>
            <a:r>
              <a:rPr lang="fr-FR" dirty="0"/>
              <a:t>On ne contrôle qu’un (ou plusieurs) </a:t>
            </a:r>
            <a:r>
              <a:rPr lang="fr-FR" dirty="0">
                <a:solidFill>
                  <a:srgbClr val="FF0000"/>
                </a:solidFill>
              </a:rPr>
              <a:t>échantillon(s)</a:t>
            </a:r>
            <a:r>
              <a:rPr lang="fr-FR" dirty="0"/>
              <a:t> de pièces et…</a:t>
            </a:r>
          </a:p>
          <a:p>
            <a:r>
              <a:rPr lang="fr-FR" dirty="0"/>
              <a:t>Par inférence statistique, on </a:t>
            </a:r>
            <a:r>
              <a:rPr lang="fr-FR" dirty="0">
                <a:solidFill>
                  <a:srgbClr val="FF0000"/>
                </a:solidFill>
              </a:rPr>
              <a:t>prend des décisions </a:t>
            </a:r>
            <a:r>
              <a:rPr lang="fr-FR" dirty="0"/>
              <a:t>quant à la destination du lot</a:t>
            </a:r>
          </a:p>
          <a:p>
            <a:pPr lvl="1"/>
            <a:r>
              <a:rPr lang="fr-FR" dirty="0"/>
              <a:t>Acceptation, mise au rebut, retour au fournisseur, réparation…</a:t>
            </a:r>
          </a:p>
        </p:txBody>
      </p:sp>
      <p:sp>
        <p:nvSpPr>
          <p:cNvPr id="4" name="Espace réservé du numéro de diapositive 1">
            <a:extLst>
              <a:ext uri="{FF2B5EF4-FFF2-40B4-BE49-F238E27FC236}">
                <a16:creationId xmlns:a16="http://schemas.microsoft.com/office/drawing/2014/main" id="{E62AEE92-EC7F-4F6E-8C46-3AA2D591246D}"/>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3</a:t>
            </a:fld>
            <a:endParaRPr lang="fr-FR" dirty="0"/>
          </a:p>
        </p:txBody>
      </p:sp>
    </p:spTree>
    <p:extLst>
      <p:ext uri="{BB962C8B-B14F-4D97-AF65-F5344CB8AC3E}">
        <p14:creationId xmlns:p14="http://schemas.microsoft.com/office/powerpoint/2010/main" val="190185688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9" name="Text Box 93">
            <a:extLst>
              <a:ext uri="{FF2B5EF4-FFF2-40B4-BE49-F238E27FC236}">
                <a16:creationId xmlns:a16="http://schemas.microsoft.com/office/drawing/2014/main" id="{9DEBB7F3-513D-4DD2-B704-D97EB71BE667}"/>
              </a:ext>
            </a:extLst>
          </p:cNvPr>
          <p:cNvSpPr txBox="1">
            <a:spLocks noChangeArrowheads="1"/>
          </p:cNvSpPr>
          <p:nvPr/>
        </p:nvSpPr>
        <p:spPr bwMode="auto">
          <a:xfrm>
            <a:off x="395536" y="1844824"/>
            <a:ext cx="7924800" cy="37623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sz="1800" b="1" dirty="0">
                <a:solidFill>
                  <a:srgbClr val="00B050"/>
                </a:solidFill>
              </a:rPr>
              <a:t>CONTRÔLE  AUX  MESURES : variables continues  ( X, </a:t>
            </a:r>
            <a:r>
              <a:rPr lang="fr-FR" altLang="fr-FR" sz="1800" b="1" dirty="0">
                <a:solidFill>
                  <a:srgbClr val="00B050"/>
                </a:solidFill>
                <a:sym typeface="Symbol" panose="05050102010706020507" pitchFamily="18" charset="2"/>
              </a:rPr>
              <a:t> )</a:t>
            </a:r>
            <a:endParaRPr lang="fr-FR" altLang="fr-FR" sz="1800" b="1" dirty="0">
              <a:solidFill>
                <a:srgbClr val="00B050"/>
              </a:solidFill>
            </a:endParaRPr>
          </a:p>
        </p:txBody>
      </p:sp>
      <p:grpSp>
        <p:nvGrpSpPr>
          <p:cNvPr id="4199" name="Group 103">
            <a:extLst>
              <a:ext uri="{FF2B5EF4-FFF2-40B4-BE49-F238E27FC236}">
                <a16:creationId xmlns:a16="http://schemas.microsoft.com/office/drawing/2014/main" id="{8D948038-70D5-4256-A7D6-88B6CC964F4E}"/>
              </a:ext>
            </a:extLst>
          </p:cNvPr>
          <p:cNvGrpSpPr>
            <a:grpSpLocks/>
          </p:cNvGrpSpPr>
          <p:nvPr/>
        </p:nvGrpSpPr>
        <p:grpSpPr bwMode="auto">
          <a:xfrm>
            <a:off x="762000" y="2418753"/>
            <a:ext cx="3124200" cy="1690410"/>
            <a:chOff x="480" y="957"/>
            <a:chExt cx="1968" cy="1296"/>
          </a:xfrm>
        </p:grpSpPr>
        <p:grpSp>
          <p:nvGrpSpPr>
            <p:cNvPr id="6210" name="Group 87">
              <a:extLst>
                <a:ext uri="{FF2B5EF4-FFF2-40B4-BE49-F238E27FC236}">
                  <a16:creationId xmlns:a16="http://schemas.microsoft.com/office/drawing/2014/main" id="{7E65E1CB-7CB4-4F34-9C8B-87BF20E49BB1}"/>
                </a:ext>
              </a:extLst>
            </p:cNvPr>
            <p:cNvGrpSpPr>
              <a:grpSpLocks/>
            </p:cNvGrpSpPr>
            <p:nvPr/>
          </p:nvGrpSpPr>
          <p:grpSpPr bwMode="auto">
            <a:xfrm>
              <a:off x="816" y="1149"/>
              <a:ext cx="1296" cy="1104"/>
              <a:chOff x="1536" y="1152"/>
              <a:chExt cx="1296" cy="1104"/>
            </a:xfrm>
          </p:grpSpPr>
          <p:sp>
            <p:nvSpPr>
              <p:cNvPr id="6212" name="Freeform 5">
                <a:extLst>
                  <a:ext uri="{FF2B5EF4-FFF2-40B4-BE49-F238E27FC236}">
                    <a16:creationId xmlns:a16="http://schemas.microsoft.com/office/drawing/2014/main" id="{CADB1C45-C83B-45CB-8641-51725EA9684E}"/>
                  </a:ext>
                </a:extLst>
              </p:cNvPr>
              <p:cNvSpPr>
                <a:spLocks/>
              </p:cNvSpPr>
              <p:nvPr/>
            </p:nvSpPr>
            <p:spPr bwMode="auto">
              <a:xfrm>
                <a:off x="1835" y="1385"/>
                <a:ext cx="583" cy="641"/>
              </a:xfrm>
              <a:custGeom>
                <a:avLst/>
                <a:gdLst>
                  <a:gd name="T0" fmla="*/ 0 w 1410"/>
                  <a:gd name="T1" fmla="*/ 0 h 1735"/>
                  <a:gd name="T2" fmla="*/ 0 w 1410"/>
                  <a:gd name="T3" fmla="*/ 0 h 1735"/>
                  <a:gd name="T4" fmla="*/ 0 w 1410"/>
                  <a:gd name="T5" fmla="*/ 0 h 1735"/>
                  <a:gd name="T6" fmla="*/ 0 w 1410"/>
                  <a:gd name="T7" fmla="*/ 0 h 1735"/>
                  <a:gd name="T8" fmla="*/ 0 w 1410"/>
                  <a:gd name="T9" fmla="*/ 0 h 1735"/>
                  <a:gd name="T10" fmla="*/ 0 w 1410"/>
                  <a:gd name="T11" fmla="*/ 0 h 1735"/>
                  <a:gd name="T12" fmla="*/ 0 w 1410"/>
                  <a:gd name="T13" fmla="*/ 0 h 1735"/>
                  <a:gd name="T14" fmla="*/ 0 w 1410"/>
                  <a:gd name="T15" fmla="*/ 0 h 1735"/>
                  <a:gd name="T16" fmla="*/ 0 w 1410"/>
                  <a:gd name="T17" fmla="*/ 0 h 1735"/>
                  <a:gd name="T18" fmla="*/ 0 w 1410"/>
                  <a:gd name="T19" fmla="*/ 0 h 1735"/>
                  <a:gd name="T20" fmla="*/ 0 w 1410"/>
                  <a:gd name="T21" fmla="*/ 0 h 1735"/>
                  <a:gd name="T22" fmla="*/ 0 w 1410"/>
                  <a:gd name="T23" fmla="*/ 0 h 1735"/>
                  <a:gd name="T24" fmla="*/ 0 w 1410"/>
                  <a:gd name="T25" fmla="*/ 0 h 1735"/>
                  <a:gd name="T26" fmla="*/ 0 w 1410"/>
                  <a:gd name="T27" fmla="*/ 0 h 1735"/>
                  <a:gd name="T28" fmla="*/ 0 w 1410"/>
                  <a:gd name="T29" fmla="*/ 0 h 1735"/>
                  <a:gd name="T30" fmla="*/ 0 w 1410"/>
                  <a:gd name="T31" fmla="*/ 0 h 1735"/>
                  <a:gd name="T32" fmla="*/ 0 w 1410"/>
                  <a:gd name="T33" fmla="*/ 0 h 1735"/>
                  <a:gd name="T34" fmla="*/ 0 w 1410"/>
                  <a:gd name="T35" fmla="*/ 0 h 1735"/>
                  <a:gd name="T36" fmla="*/ 0 w 1410"/>
                  <a:gd name="T37" fmla="*/ 0 h 1735"/>
                  <a:gd name="T38" fmla="*/ 0 w 1410"/>
                  <a:gd name="T39" fmla="*/ 0 h 1735"/>
                  <a:gd name="T40" fmla="*/ 0 w 1410"/>
                  <a:gd name="T41" fmla="*/ 0 h 1735"/>
                  <a:gd name="T42" fmla="*/ 0 w 1410"/>
                  <a:gd name="T43" fmla="*/ 0 h 1735"/>
                  <a:gd name="T44" fmla="*/ 0 w 1410"/>
                  <a:gd name="T45" fmla="*/ 0 h 1735"/>
                  <a:gd name="T46" fmla="*/ 0 w 1410"/>
                  <a:gd name="T47" fmla="*/ 0 h 1735"/>
                  <a:gd name="T48" fmla="*/ 0 w 1410"/>
                  <a:gd name="T49" fmla="*/ 0 h 173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10" h="1735">
                    <a:moveTo>
                      <a:pt x="444" y="1714"/>
                    </a:moveTo>
                    <a:lnTo>
                      <a:pt x="462" y="1618"/>
                    </a:lnTo>
                    <a:lnTo>
                      <a:pt x="431" y="1461"/>
                    </a:lnTo>
                    <a:lnTo>
                      <a:pt x="324" y="1372"/>
                    </a:lnTo>
                    <a:lnTo>
                      <a:pt x="160" y="1229"/>
                    </a:lnTo>
                    <a:lnTo>
                      <a:pt x="44" y="999"/>
                    </a:lnTo>
                    <a:lnTo>
                      <a:pt x="0" y="721"/>
                    </a:lnTo>
                    <a:lnTo>
                      <a:pt x="22" y="532"/>
                    </a:lnTo>
                    <a:lnTo>
                      <a:pt x="86" y="345"/>
                    </a:lnTo>
                    <a:lnTo>
                      <a:pt x="238" y="182"/>
                    </a:lnTo>
                    <a:lnTo>
                      <a:pt x="384" y="91"/>
                    </a:lnTo>
                    <a:lnTo>
                      <a:pt x="604" y="14"/>
                    </a:lnTo>
                    <a:lnTo>
                      <a:pt x="775" y="0"/>
                    </a:lnTo>
                    <a:lnTo>
                      <a:pt x="992" y="65"/>
                    </a:lnTo>
                    <a:lnTo>
                      <a:pt x="1177" y="148"/>
                    </a:lnTo>
                    <a:lnTo>
                      <a:pt x="1337" y="369"/>
                    </a:lnTo>
                    <a:lnTo>
                      <a:pt x="1410" y="647"/>
                    </a:lnTo>
                    <a:lnTo>
                      <a:pt x="1384" y="891"/>
                    </a:lnTo>
                    <a:lnTo>
                      <a:pt x="1318" y="1062"/>
                    </a:lnTo>
                    <a:lnTo>
                      <a:pt x="1186" y="1222"/>
                    </a:lnTo>
                    <a:lnTo>
                      <a:pt x="1026" y="1353"/>
                    </a:lnTo>
                    <a:lnTo>
                      <a:pt x="920" y="1389"/>
                    </a:lnTo>
                    <a:lnTo>
                      <a:pt x="940" y="1735"/>
                    </a:lnTo>
                    <a:lnTo>
                      <a:pt x="444" y="1714"/>
                    </a:lnTo>
                    <a:close/>
                  </a:path>
                </a:pathLst>
              </a:custGeom>
              <a:solidFill>
                <a:srgbClr val="FFFFCC"/>
              </a:solidFill>
              <a:ln w="28575" cmpd="sng">
                <a:noFill/>
                <a:round/>
                <a:headEnd/>
                <a:tailEnd/>
              </a:ln>
            </p:spPr>
            <p:txBody>
              <a:bodyPr/>
              <a:lstStyle/>
              <a:p>
                <a:endParaRPr lang="fr-FR" dirty="0"/>
              </a:p>
            </p:txBody>
          </p:sp>
          <p:sp>
            <p:nvSpPr>
              <p:cNvPr id="6213" name="Freeform 6">
                <a:extLst>
                  <a:ext uri="{FF2B5EF4-FFF2-40B4-BE49-F238E27FC236}">
                    <a16:creationId xmlns:a16="http://schemas.microsoft.com/office/drawing/2014/main" id="{8B034A8A-6452-423A-9713-37C72533BF9D}"/>
                  </a:ext>
                </a:extLst>
              </p:cNvPr>
              <p:cNvSpPr>
                <a:spLocks/>
              </p:cNvSpPr>
              <p:nvPr/>
            </p:nvSpPr>
            <p:spPr bwMode="auto">
              <a:xfrm>
                <a:off x="1989" y="1989"/>
                <a:ext cx="244" cy="261"/>
              </a:xfrm>
              <a:custGeom>
                <a:avLst/>
                <a:gdLst>
                  <a:gd name="T0" fmla="*/ 0 w 592"/>
                  <a:gd name="T1" fmla="*/ 0 h 708"/>
                  <a:gd name="T2" fmla="*/ 0 w 592"/>
                  <a:gd name="T3" fmla="*/ 0 h 708"/>
                  <a:gd name="T4" fmla="*/ 0 w 592"/>
                  <a:gd name="T5" fmla="*/ 0 h 708"/>
                  <a:gd name="T6" fmla="*/ 0 w 592"/>
                  <a:gd name="T7" fmla="*/ 0 h 708"/>
                  <a:gd name="T8" fmla="*/ 0 w 592"/>
                  <a:gd name="T9" fmla="*/ 0 h 708"/>
                  <a:gd name="T10" fmla="*/ 0 w 592"/>
                  <a:gd name="T11" fmla="*/ 0 h 708"/>
                  <a:gd name="T12" fmla="*/ 0 w 592"/>
                  <a:gd name="T13" fmla="*/ 0 h 708"/>
                  <a:gd name="T14" fmla="*/ 0 w 592"/>
                  <a:gd name="T15" fmla="*/ 0 h 708"/>
                  <a:gd name="T16" fmla="*/ 0 w 592"/>
                  <a:gd name="T17" fmla="*/ 0 h 708"/>
                  <a:gd name="T18" fmla="*/ 0 w 592"/>
                  <a:gd name="T19" fmla="*/ 0 h 708"/>
                  <a:gd name="T20" fmla="*/ 0 w 592"/>
                  <a:gd name="T21" fmla="*/ 0 h 708"/>
                  <a:gd name="T22" fmla="*/ 0 w 592"/>
                  <a:gd name="T23" fmla="*/ 0 h 708"/>
                  <a:gd name="T24" fmla="*/ 0 w 592"/>
                  <a:gd name="T25" fmla="*/ 0 h 708"/>
                  <a:gd name="T26" fmla="*/ 0 w 592"/>
                  <a:gd name="T27" fmla="*/ 0 h 708"/>
                  <a:gd name="T28" fmla="*/ 0 w 592"/>
                  <a:gd name="T29" fmla="*/ 0 h 708"/>
                  <a:gd name="T30" fmla="*/ 0 w 592"/>
                  <a:gd name="T31" fmla="*/ 0 h 708"/>
                  <a:gd name="T32" fmla="*/ 0 w 592"/>
                  <a:gd name="T33" fmla="*/ 0 h 708"/>
                  <a:gd name="T34" fmla="*/ 0 w 592"/>
                  <a:gd name="T35" fmla="*/ 0 h 708"/>
                  <a:gd name="T36" fmla="*/ 0 w 592"/>
                  <a:gd name="T37" fmla="*/ 0 h 708"/>
                  <a:gd name="T38" fmla="*/ 0 w 592"/>
                  <a:gd name="T39" fmla="*/ 0 h 708"/>
                  <a:gd name="T40" fmla="*/ 0 w 592"/>
                  <a:gd name="T41" fmla="*/ 0 h 708"/>
                  <a:gd name="T42" fmla="*/ 0 w 592"/>
                  <a:gd name="T43" fmla="*/ 0 h 708"/>
                  <a:gd name="T44" fmla="*/ 0 w 592"/>
                  <a:gd name="T45" fmla="*/ 0 h 70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92" h="708">
                    <a:moveTo>
                      <a:pt x="53" y="89"/>
                    </a:moveTo>
                    <a:lnTo>
                      <a:pt x="575" y="0"/>
                    </a:lnTo>
                    <a:lnTo>
                      <a:pt x="582" y="122"/>
                    </a:lnTo>
                    <a:lnTo>
                      <a:pt x="556" y="174"/>
                    </a:lnTo>
                    <a:lnTo>
                      <a:pt x="575" y="234"/>
                    </a:lnTo>
                    <a:lnTo>
                      <a:pt x="549" y="300"/>
                    </a:lnTo>
                    <a:lnTo>
                      <a:pt x="592" y="364"/>
                    </a:lnTo>
                    <a:lnTo>
                      <a:pt x="535" y="475"/>
                    </a:lnTo>
                    <a:lnTo>
                      <a:pt x="525" y="558"/>
                    </a:lnTo>
                    <a:lnTo>
                      <a:pt x="398" y="602"/>
                    </a:lnTo>
                    <a:lnTo>
                      <a:pt x="318" y="681"/>
                    </a:lnTo>
                    <a:lnTo>
                      <a:pt x="220" y="708"/>
                    </a:lnTo>
                    <a:lnTo>
                      <a:pt x="191" y="631"/>
                    </a:lnTo>
                    <a:lnTo>
                      <a:pt x="186" y="571"/>
                    </a:lnTo>
                    <a:lnTo>
                      <a:pt x="79" y="571"/>
                    </a:lnTo>
                    <a:lnTo>
                      <a:pt x="6" y="494"/>
                    </a:lnTo>
                    <a:lnTo>
                      <a:pt x="60" y="414"/>
                    </a:lnTo>
                    <a:lnTo>
                      <a:pt x="6" y="317"/>
                    </a:lnTo>
                    <a:lnTo>
                      <a:pt x="26" y="253"/>
                    </a:lnTo>
                    <a:lnTo>
                      <a:pt x="0" y="149"/>
                    </a:lnTo>
                    <a:lnTo>
                      <a:pt x="26" y="103"/>
                    </a:lnTo>
                    <a:lnTo>
                      <a:pt x="53" y="89"/>
                    </a:lnTo>
                    <a:close/>
                  </a:path>
                </a:pathLst>
              </a:custGeom>
              <a:solidFill>
                <a:srgbClr val="B5B5B5"/>
              </a:solidFill>
              <a:ln w="9525">
                <a:solidFill>
                  <a:srgbClr val="000000"/>
                </a:solidFill>
                <a:round/>
                <a:headEnd/>
                <a:tailEnd/>
              </a:ln>
            </p:spPr>
            <p:txBody>
              <a:bodyPr/>
              <a:lstStyle/>
              <a:p>
                <a:endParaRPr lang="fr-FR" dirty="0"/>
              </a:p>
            </p:txBody>
          </p:sp>
          <p:sp>
            <p:nvSpPr>
              <p:cNvPr id="6214" name="Freeform 8">
                <a:extLst>
                  <a:ext uri="{FF2B5EF4-FFF2-40B4-BE49-F238E27FC236}">
                    <a16:creationId xmlns:a16="http://schemas.microsoft.com/office/drawing/2014/main" id="{B47A37F4-C74D-41FB-B1DD-62F479D71CA9}"/>
                  </a:ext>
                </a:extLst>
              </p:cNvPr>
              <p:cNvSpPr>
                <a:spLocks/>
              </p:cNvSpPr>
              <p:nvPr/>
            </p:nvSpPr>
            <p:spPr bwMode="auto">
              <a:xfrm>
                <a:off x="2026" y="2051"/>
                <a:ext cx="110" cy="134"/>
              </a:xfrm>
              <a:custGeom>
                <a:avLst/>
                <a:gdLst>
                  <a:gd name="T0" fmla="*/ 0 w 266"/>
                  <a:gd name="T1" fmla="*/ 0 h 364"/>
                  <a:gd name="T2" fmla="*/ 0 w 266"/>
                  <a:gd name="T3" fmla="*/ 0 h 364"/>
                  <a:gd name="T4" fmla="*/ 0 w 266"/>
                  <a:gd name="T5" fmla="*/ 0 h 364"/>
                  <a:gd name="T6" fmla="*/ 0 w 266"/>
                  <a:gd name="T7" fmla="*/ 0 h 364"/>
                  <a:gd name="T8" fmla="*/ 0 w 266"/>
                  <a:gd name="T9" fmla="*/ 0 h 364"/>
                  <a:gd name="T10" fmla="*/ 0 w 266"/>
                  <a:gd name="T11" fmla="*/ 0 h 364"/>
                  <a:gd name="T12" fmla="*/ 0 w 266"/>
                  <a:gd name="T13" fmla="*/ 0 h 364"/>
                  <a:gd name="T14" fmla="*/ 0 w 266"/>
                  <a:gd name="T15" fmla="*/ 0 h 364"/>
                  <a:gd name="T16" fmla="*/ 0 w 266"/>
                  <a:gd name="T17" fmla="*/ 0 h 364"/>
                  <a:gd name="T18" fmla="*/ 0 w 266"/>
                  <a:gd name="T19" fmla="*/ 0 h 364"/>
                  <a:gd name="T20" fmla="*/ 0 w 266"/>
                  <a:gd name="T21" fmla="*/ 0 h 364"/>
                  <a:gd name="T22" fmla="*/ 0 w 266"/>
                  <a:gd name="T23" fmla="*/ 0 h 364"/>
                  <a:gd name="T24" fmla="*/ 0 w 266"/>
                  <a:gd name="T25" fmla="*/ 0 h 364"/>
                  <a:gd name="T26" fmla="*/ 0 w 266"/>
                  <a:gd name="T27" fmla="*/ 0 h 3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66" h="364">
                    <a:moveTo>
                      <a:pt x="243" y="0"/>
                    </a:moveTo>
                    <a:lnTo>
                      <a:pt x="50" y="86"/>
                    </a:lnTo>
                    <a:lnTo>
                      <a:pt x="115" y="119"/>
                    </a:lnTo>
                    <a:lnTo>
                      <a:pt x="29" y="179"/>
                    </a:lnTo>
                    <a:lnTo>
                      <a:pt x="69" y="247"/>
                    </a:lnTo>
                    <a:lnTo>
                      <a:pt x="0" y="333"/>
                    </a:lnTo>
                    <a:lnTo>
                      <a:pt x="63" y="364"/>
                    </a:lnTo>
                    <a:lnTo>
                      <a:pt x="176" y="308"/>
                    </a:lnTo>
                    <a:lnTo>
                      <a:pt x="142" y="238"/>
                    </a:lnTo>
                    <a:lnTo>
                      <a:pt x="207" y="156"/>
                    </a:lnTo>
                    <a:lnTo>
                      <a:pt x="159" y="106"/>
                    </a:lnTo>
                    <a:lnTo>
                      <a:pt x="266" y="0"/>
                    </a:lnTo>
                    <a:lnTo>
                      <a:pt x="243" y="0"/>
                    </a:lnTo>
                    <a:close/>
                  </a:path>
                </a:pathLst>
              </a:custGeom>
              <a:solidFill>
                <a:srgbClr val="FFFFFF"/>
              </a:solidFill>
              <a:ln w="9525">
                <a:solidFill>
                  <a:srgbClr val="000000"/>
                </a:solidFill>
                <a:round/>
                <a:headEnd/>
                <a:tailEnd/>
              </a:ln>
            </p:spPr>
            <p:txBody>
              <a:bodyPr/>
              <a:lstStyle/>
              <a:p>
                <a:endParaRPr lang="fr-FR" dirty="0"/>
              </a:p>
            </p:txBody>
          </p:sp>
          <p:sp>
            <p:nvSpPr>
              <p:cNvPr id="6215" name="Freeform 10">
                <a:extLst>
                  <a:ext uri="{FF2B5EF4-FFF2-40B4-BE49-F238E27FC236}">
                    <a16:creationId xmlns:a16="http://schemas.microsoft.com/office/drawing/2014/main" id="{641269F1-FD0E-4C5B-99EE-705376966F10}"/>
                  </a:ext>
                </a:extLst>
              </p:cNvPr>
              <p:cNvSpPr>
                <a:spLocks/>
              </p:cNvSpPr>
              <p:nvPr/>
            </p:nvSpPr>
            <p:spPr bwMode="auto">
              <a:xfrm>
                <a:off x="1825" y="1383"/>
                <a:ext cx="278" cy="632"/>
              </a:xfrm>
              <a:custGeom>
                <a:avLst/>
                <a:gdLst>
                  <a:gd name="T0" fmla="*/ 0 w 673"/>
                  <a:gd name="T1" fmla="*/ 0 h 1715"/>
                  <a:gd name="T2" fmla="*/ 0 w 673"/>
                  <a:gd name="T3" fmla="*/ 0 h 1715"/>
                  <a:gd name="T4" fmla="*/ 0 w 673"/>
                  <a:gd name="T5" fmla="*/ 0 h 1715"/>
                  <a:gd name="T6" fmla="*/ 0 w 673"/>
                  <a:gd name="T7" fmla="*/ 0 h 1715"/>
                  <a:gd name="T8" fmla="*/ 0 w 673"/>
                  <a:gd name="T9" fmla="*/ 0 h 1715"/>
                  <a:gd name="T10" fmla="*/ 0 w 673"/>
                  <a:gd name="T11" fmla="*/ 0 h 1715"/>
                  <a:gd name="T12" fmla="*/ 0 w 673"/>
                  <a:gd name="T13" fmla="*/ 0 h 1715"/>
                  <a:gd name="T14" fmla="*/ 0 w 673"/>
                  <a:gd name="T15" fmla="*/ 0 h 1715"/>
                  <a:gd name="T16" fmla="*/ 0 w 673"/>
                  <a:gd name="T17" fmla="*/ 0 h 1715"/>
                  <a:gd name="T18" fmla="*/ 0 w 673"/>
                  <a:gd name="T19" fmla="*/ 0 h 1715"/>
                  <a:gd name="T20" fmla="*/ 0 w 673"/>
                  <a:gd name="T21" fmla="*/ 0 h 1715"/>
                  <a:gd name="T22" fmla="*/ 0 w 673"/>
                  <a:gd name="T23" fmla="*/ 0 h 1715"/>
                  <a:gd name="T24" fmla="*/ 0 w 673"/>
                  <a:gd name="T25" fmla="*/ 0 h 1715"/>
                  <a:gd name="T26" fmla="*/ 0 w 673"/>
                  <a:gd name="T27" fmla="*/ 0 h 1715"/>
                  <a:gd name="T28" fmla="*/ 0 w 673"/>
                  <a:gd name="T29" fmla="*/ 0 h 1715"/>
                  <a:gd name="T30" fmla="*/ 0 w 673"/>
                  <a:gd name="T31" fmla="*/ 0 h 1715"/>
                  <a:gd name="T32" fmla="*/ 0 w 673"/>
                  <a:gd name="T33" fmla="*/ 0 h 1715"/>
                  <a:gd name="T34" fmla="*/ 0 w 673"/>
                  <a:gd name="T35" fmla="*/ 0 h 1715"/>
                  <a:gd name="T36" fmla="*/ 0 w 673"/>
                  <a:gd name="T37" fmla="*/ 0 h 1715"/>
                  <a:gd name="T38" fmla="*/ 0 w 673"/>
                  <a:gd name="T39" fmla="*/ 0 h 1715"/>
                  <a:gd name="T40" fmla="*/ 0 w 673"/>
                  <a:gd name="T41" fmla="*/ 0 h 1715"/>
                  <a:gd name="T42" fmla="*/ 0 w 673"/>
                  <a:gd name="T43" fmla="*/ 0 h 1715"/>
                  <a:gd name="T44" fmla="*/ 0 w 673"/>
                  <a:gd name="T45" fmla="*/ 0 h 1715"/>
                  <a:gd name="T46" fmla="*/ 0 w 673"/>
                  <a:gd name="T47" fmla="*/ 0 h 1715"/>
                  <a:gd name="T48" fmla="*/ 0 w 673"/>
                  <a:gd name="T49" fmla="*/ 0 h 1715"/>
                  <a:gd name="T50" fmla="*/ 0 w 673"/>
                  <a:gd name="T51" fmla="*/ 0 h 1715"/>
                  <a:gd name="T52" fmla="*/ 0 w 673"/>
                  <a:gd name="T53" fmla="*/ 0 h 1715"/>
                  <a:gd name="T54" fmla="*/ 0 w 673"/>
                  <a:gd name="T55" fmla="*/ 0 h 1715"/>
                  <a:gd name="T56" fmla="*/ 0 w 673"/>
                  <a:gd name="T57" fmla="*/ 0 h 1715"/>
                  <a:gd name="T58" fmla="*/ 0 w 673"/>
                  <a:gd name="T59" fmla="*/ 0 h 1715"/>
                  <a:gd name="T60" fmla="*/ 0 w 673"/>
                  <a:gd name="T61" fmla="*/ 0 h 1715"/>
                  <a:gd name="T62" fmla="*/ 0 w 673"/>
                  <a:gd name="T63" fmla="*/ 0 h 1715"/>
                  <a:gd name="T64" fmla="*/ 0 w 673"/>
                  <a:gd name="T65" fmla="*/ 0 h 1715"/>
                  <a:gd name="T66" fmla="*/ 0 w 673"/>
                  <a:gd name="T67" fmla="*/ 0 h 1715"/>
                  <a:gd name="T68" fmla="*/ 0 w 673"/>
                  <a:gd name="T69" fmla="*/ 0 h 1715"/>
                  <a:gd name="T70" fmla="*/ 0 w 673"/>
                  <a:gd name="T71" fmla="*/ 0 h 1715"/>
                  <a:gd name="T72" fmla="*/ 0 w 673"/>
                  <a:gd name="T73" fmla="*/ 0 h 1715"/>
                  <a:gd name="T74" fmla="*/ 0 w 673"/>
                  <a:gd name="T75" fmla="*/ 0 h 1715"/>
                  <a:gd name="T76" fmla="*/ 0 w 673"/>
                  <a:gd name="T77" fmla="*/ 0 h 171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73" h="1715">
                    <a:moveTo>
                      <a:pt x="584" y="13"/>
                    </a:moveTo>
                    <a:lnTo>
                      <a:pt x="477" y="43"/>
                    </a:lnTo>
                    <a:lnTo>
                      <a:pt x="413" y="69"/>
                    </a:lnTo>
                    <a:lnTo>
                      <a:pt x="369" y="105"/>
                    </a:lnTo>
                    <a:lnTo>
                      <a:pt x="295" y="140"/>
                    </a:lnTo>
                    <a:lnTo>
                      <a:pt x="263" y="186"/>
                    </a:lnTo>
                    <a:lnTo>
                      <a:pt x="195" y="236"/>
                    </a:lnTo>
                    <a:lnTo>
                      <a:pt x="178" y="263"/>
                    </a:lnTo>
                    <a:lnTo>
                      <a:pt x="132" y="316"/>
                    </a:lnTo>
                    <a:lnTo>
                      <a:pt x="77" y="377"/>
                    </a:lnTo>
                    <a:lnTo>
                      <a:pt x="68" y="437"/>
                    </a:lnTo>
                    <a:lnTo>
                      <a:pt x="41" y="487"/>
                    </a:lnTo>
                    <a:lnTo>
                      <a:pt x="32" y="534"/>
                    </a:lnTo>
                    <a:lnTo>
                      <a:pt x="15" y="604"/>
                    </a:lnTo>
                    <a:lnTo>
                      <a:pt x="0" y="678"/>
                    </a:lnTo>
                    <a:lnTo>
                      <a:pt x="0" y="751"/>
                    </a:lnTo>
                    <a:lnTo>
                      <a:pt x="18" y="799"/>
                    </a:lnTo>
                    <a:lnTo>
                      <a:pt x="21" y="870"/>
                    </a:lnTo>
                    <a:lnTo>
                      <a:pt x="22" y="946"/>
                    </a:lnTo>
                    <a:lnTo>
                      <a:pt x="47" y="1019"/>
                    </a:lnTo>
                    <a:lnTo>
                      <a:pt x="77" y="1079"/>
                    </a:lnTo>
                    <a:lnTo>
                      <a:pt x="87" y="1127"/>
                    </a:lnTo>
                    <a:lnTo>
                      <a:pt x="139" y="1183"/>
                    </a:lnTo>
                    <a:lnTo>
                      <a:pt x="189" y="1267"/>
                    </a:lnTo>
                    <a:lnTo>
                      <a:pt x="238" y="1318"/>
                    </a:lnTo>
                    <a:lnTo>
                      <a:pt x="323" y="1374"/>
                    </a:lnTo>
                    <a:lnTo>
                      <a:pt x="372" y="1411"/>
                    </a:lnTo>
                    <a:lnTo>
                      <a:pt x="413" y="1467"/>
                    </a:lnTo>
                    <a:lnTo>
                      <a:pt x="445" y="1492"/>
                    </a:lnTo>
                    <a:lnTo>
                      <a:pt x="456" y="1545"/>
                    </a:lnTo>
                    <a:lnTo>
                      <a:pt x="456" y="1576"/>
                    </a:lnTo>
                    <a:lnTo>
                      <a:pt x="456" y="1604"/>
                    </a:lnTo>
                    <a:lnTo>
                      <a:pt x="466" y="1631"/>
                    </a:lnTo>
                    <a:lnTo>
                      <a:pt x="466" y="1656"/>
                    </a:lnTo>
                    <a:lnTo>
                      <a:pt x="438" y="1672"/>
                    </a:lnTo>
                    <a:lnTo>
                      <a:pt x="445" y="1698"/>
                    </a:lnTo>
                    <a:lnTo>
                      <a:pt x="477" y="1715"/>
                    </a:lnTo>
                    <a:lnTo>
                      <a:pt x="512" y="1672"/>
                    </a:lnTo>
                    <a:lnTo>
                      <a:pt x="523" y="1631"/>
                    </a:lnTo>
                    <a:lnTo>
                      <a:pt x="512" y="1576"/>
                    </a:lnTo>
                    <a:lnTo>
                      <a:pt x="523" y="1535"/>
                    </a:lnTo>
                    <a:lnTo>
                      <a:pt x="502" y="1481"/>
                    </a:lnTo>
                    <a:lnTo>
                      <a:pt x="482" y="1424"/>
                    </a:lnTo>
                    <a:lnTo>
                      <a:pt x="469" y="1397"/>
                    </a:lnTo>
                    <a:lnTo>
                      <a:pt x="416" y="1364"/>
                    </a:lnTo>
                    <a:lnTo>
                      <a:pt x="353" y="1344"/>
                    </a:lnTo>
                    <a:lnTo>
                      <a:pt x="301" y="1318"/>
                    </a:lnTo>
                    <a:lnTo>
                      <a:pt x="276" y="1284"/>
                    </a:lnTo>
                    <a:lnTo>
                      <a:pt x="215" y="1237"/>
                    </a:lnTo>
                    <a:lnTo>
                      <a:pt x="179" y="1183"/>
                    </a:lnTo>
                    <a:lnTo>
                      <a:pt x="166" y="1140"/>
                    </a:lnTo>
                    <a:lnTo>
                      <a:pt x="142" y="1110"/>
                    </a:lnTo>
                    <a:lnTo>
                      <a:pt x="111" y="1043"/>
                    </a:lnTo>
                    <a:lnTo>
                      <a:pt x="69" y="985"/>
                    </a:lnTo>
                    <a:lnTo>
                      <a:pt x="68" y="932"/>
                    </a:lnTo>
                    <a:lnTo>
                      <a:pt x="47" y="863"/>
                    </a:lnTo>
                    <a:lnTo>
                      <a:pt x="47" y="793"/>
                    </a:lnTo>
                    <a:lnTo>
                      <a:pt x="35" y="739"/>
                    </a:lnTo>
                    <a:lnTo>
                      <a:pt x="32" y="631"/>
                    </a:lnTo>
                    <a:lnTo>
                      <a:pt x="64" y="562"/>
                    </a:lnTo>
                    <a:lnTo>
                      <a:pt x="69" y="501"/>
                    </a:lnTo>
                    <a:lnTo>
                      <a:pt x="97" y="396"/>
                    </a:lnTo>
                    <a:lnTo>
                      <a:pt x="151" y="341"/>
                    </a:lnTo>
                    <a:lnTo>
                      <a:pt x="166" y="316"/>
                    </a:lnTo>
                    <a:lnTo>
                      <a:pt x="192" y="286"/>
                    </a:lnTo>
                    <a:lnTo>
                      <a:pt x="224" y="240"/>
                    </a:lnTo>
                    <a:lnTo>
                      <a:pt x="276" y="207"/>
                    </a:lnTo>
                    <a:lnTo>
                      <a:pt x="306" y="177"/>
                    </a:lnTo>
                    <a:lnTo>
                      <a:pt x="319" y="149"/>
                    </a:lnTo>
                    <a:lnTo>
                      <a:pt x="378" y="126"/>
                    </a:lnTo>
                    <a:lnTo>
                      <a:pt x="438" y="82"/>
                    </a:lnTo>
                    <a:lnTo>
                      <a:pt x="477" y="69"/>
                    </a:lnTo>
                    <a:lnTo>
                      <a:pt x="554" y="43"/>
                    </a:lnTo>
                    <a:lnTo>
                      <a:pt x="584" y="32"/>
                    </a:lnTo>
                    <a:lnTo>
                      <a:pt x="607" y="13"/>
                    </a:lnTo>
                    <a:lnTo>
                      <a:pt x="673" y="0"/>
                    </a:lnTo>
                    <a:lnTo>
                      <a:pt x="584" y="13"/>
                    </a:lnTo>
                    <a:close/>
                  </a:path>
                </a:pathLst>
              </a:custGeom>
              <a:solidFill>
                <a:srgbClr val="000000"/>
              </a:solidFill>
              <a:ln w="9525">
                <a:solidFill>
                  <a:srgbClr val="000000"/>
                </a:solidFill>
                <a:round/>
                <a:headEnd/>
                <a:tailEnd/>
              </a:ln>
            </p:spPr>
            <p:txBody>
              <a:bodyPr/>
              <a:lstStyle/>
              <a:p>
                <a:endParaRPr lang="fr-FR" dirty="0"/>
              </a:p>
            </p:txBody>
          </p:sp>
          <p:sp>
            <p:nvSpPr>
              <p:cNvPr id="6216" name="Freeform 11">
                <a:extLst>
                  <a:ext uri="{FF2B5EF4-FFF2-40B4-BE49-F238E27FC236}">
                    <a16:creationId xmlns:a16="http://schemas.microsoft.com/office/drawing/2014/main" id="{FD0B443E-CE9E-4869-A424-B894F339F674}"/>
                  </a:ext>
                </a:extLst>
              </p:cNvPr>
              <p:cNvSpPr>
                <a:spLocks/>
              </p:cNvSpPr>
              <p:nvPr/>
            </p:nvSpPr>
            <p:spPr bwMode="auto">
              <a:xfrm>
                <a:off x="2095" y="1394"/>
                <a:ext cx="334" cy="613"/>
              </a:xfrm>
              <a:custGeom>
                <a:avLst/>
                <a:gdLst>
                  <a:gd name="T0" fmla="*/ 0 w 806"/>
                  <a:gd name="T1" fmla="*/ 0 h 1660"/>
                  <a:gd name="T2" fmla="*/ 0 w 806"/>
                  <a:gd name="T3" fmla="*/ 0 h 1660"/>
                  <a:gd name="T4" fmla="*/ 0 w 806"/>
                  <a:gd name="T5" fmla="*/ 0 h 1660"/>
                  <a:gd name="T6" fmla="*/ 0 w 806"/>
                  <a:gd name="T7" fmla="*/ 0 h 1660"/>
                  <a:gd name="T8" fmla="*/ 0 w 806"/>
                  <a:gd name="T9" fmla="*/ 0 h 1660"/>
                  <a:gd name="T10" fmla="*/ 0 w 806"/>
                  <a:gd name="T11" fmla="*/ 0 h 1660"/>
                  <a:gd name="T12" fmla="*/ 0 w 806"/>
                  <a:gd name="T13" fmla="*/ 0 h 1660"/>
                  <a:gd name="T14" fmla="*/ 0 w 806"/>
                  <a:gd name="T15" fmla="*/ 0 h 1660"/>
                  <a:gd name="T16" fmla="*/ 0 w 806"/>
                  <a:gd name="T17" fmla="*/ 0 h 1660"/>
                  <a:gd name="T18" fmla="*/ 0 w 806"/>
                  <a:gd name="T19" fmla="*/ 0 h 1660"/>
                  <a:gd name="T20" fmla="*/ 0 w 806"/>
                  <a:gd name="T21" fmla="*/ 0 h 1660"/>
                  <a:gd name="T22" fmla="*/ 0 w 806"/>
                  <a:gd name="T23" fmla="*/ 0 h 1660"/>
                  <a:gd name="T24" fmla="*/ 0 w 806"/>
                  <a:gd name="T25" fmla="*/ 0 h 1660"/>
                  <a:gd name="T26" fmla="*/ 0 w 806"/>
                  <a:gd name="T27" fmla="*/ 0 h 1660"/>
                  <a:gd name="T28" fmla="*/ 0 w 806"/>
                  <a:gd name="T29" fmla="*/ 0 h 1660"/>
                  <a:gd name="T30" fmla="*/ 0 w 806"/>
                  <a:gd name="T31" fmla="*/ 0 h 1660"/>
                  <a:gd name="T32" fmla="*/ 0 w 806"/>
                  <a:gd name="T33" fmla="*/ 0 h 1660"/>
                  <a:gd name="T34" fmla="*/ 0 w 806"/>
                  <a:gd name="T35" fmla="*/ 0 h 1660"/>
                  <a:gd name="T36" fmla="*/ 0 w 806"/>
                  <a:gd name="T37" fmla="*/ 0 h 1660"/>
                  <a:gd name="T38" fmla="*/ 0 w 806"/>
                  <a:gd name="T39" fmla="*/ 0 h 1660"/>
                  <a:gd name="T40" fmla="*/ 0 w 806"/>
                  <a:gd name="T41" fmla="*/ 0 h 1660"/>
                  <a:gd name="T42" fmla="*/ 0 w 806"/>
                  <a:gd name="T43" fmla="*/ 0 h 1660"/>
                  <a:gd name="T44" fmla="*/ 0 w 806"/>
                  <a:gd name="T45" fmla="*/ 0 h 1660"/>
                  <a:gd name="T46" fmla="*/ 0 w 806"/>
                  <a:gd name="T47" fmla="*/ 0 h 1660"/>
                  <a:gd name="T48" fmla="*/ 0 w 806"/>
                  <a:gd name="T49" fmla="*/ 0 h 1660"/>
                  <a:gd name="T50" fmla="*/ 0 w 806"/>
                  <a:gd name="T51" fmla="*/ 0 h 1660"/>
                  <a:gd name="T52" fmla="*/ 0 w 806"/>
                  <a:gd name="T53" fmla="*/ 0 h 1660"/>
                  <a:gd name="T54" fmla="*/ 0 w 806"/>
                  <a:gd name="T55" fmla="*/ 0 h 1660"/>
                  <a:gd name="T56" fmla="*/ 0 w 806"/>
                  <a:gd name="T57" fmla="*/ 0 h 1660"/>
                  <a:gd name="T58" fmla="*/ 0 w 806"/>
                  <a:gd name="T59" fmla="*/ 0 h 1660"/>
                  <a:gd name="T60" fmla="*/ 0 w 806"/>
                  <a:gd name="T61" fmla="*/ 0 h 1660"/>
                  <a:gd name="T62" fmla="*/ 0 w 806"/>
                  <a:gd name="T63" fmla="*/ 0 h 1660"/>
                  <a:gd name="T64" fmla="*/ 0 w 806"/>
                  <a:gd name="T65" fmla="*/ 0 h 1660"/>
                  <a:gd name="T66" fmla="*/ 0 w 806"/>
                  <a:gd name="T67" fmla="*/ 0 h 1660"/>
                  <a:gd name="T68" fmla="*/ 0 w 806"/>
                  <a:gd name="T69" fmla="*/ 0 h 1660"/>
                  <a:gd name="T70" fmla="*/ 0 w 806"/>
                  <a:gd name="T71" fmla="*/ 0 h 1660"/>
                  <a:gd name="T72" fmla="*/ 0 w 806"/>
                  <a:gd name="T73" fmla="*/ 0 h 1660"/>
                  <a:gd name="T74" fmla="*/ 0 w 806"/>
                  <a:gd name="T75" fmla="*/ 0 h 166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06" h="1660">
                    <a:moveTo>
                      <a:pt x="267" y="0"/>
                    </a:moveTo>
                    <a:lnTo>
                      <a:pt x="334" y="11"/>
                    </a:lnTo>
                    <a:lnTo>
                      <a:pt x="373" y="37"/>
                    </a:lnTo>
                    <a:lnTo>
                      <a:pt x="418" y="37"/>
                    </a:lnTo>
                    <a:lnTo>
                      <a:pt x="462" y="67"/>
                    </a:lnTo>
                    <a:lnTo>
                      <a:pt x="494" y="94"/>
                    </a:lnTo>
                    <a:lnTo>
                      <a:pt x="527" y="94"/>
                    </a:lnTo>
                    <a:lnTo>
                      <a:pt x="579" y="145"/>
                    </a:lnTo>
                    <a:lnTo>
                      <a:pt x="654" y="215"/>
                    </a:lnTo>
                    <a:lnTo>
                      <a:pt x="708" y="325"/>
                    </a:lnTo>
                    <a:lnTo>
                      <a:pt x="732" y="381"/>
                    </a:lnTo>
                    <a:lnTo>
                      <a:pt x="763" y="422"/>
                    </a:lnTo>
                    <a:lnTo>
                      <a:pt x="775" y="478"/>
                    </a:lnTo>
                    <a:lnTo>
                      <a:pt x="798" y="587"/>
                    </a:lnTo>
                    <a:lnTo>
                      <a:pt x="806" y="627"/>
                    </a:lnTo>
                    <a:lnTo>
                      <a:pt x="798" y="719"/>
                    </a:lnTo>
                    <a:lnTo>
                      <a:pt x="806" y="776"/>
                    </a:lnTo>
                    <a:lnTo>
                      <a:pt x="798" y="831"/>
                    </a:lnTo>
                    <a:lnTo>
                      <a:pt x="763" y="914"/>
                    </a:lnTo>
                    <a:lnTo>
                      <a:pt x="763" y="970"/>
                    </a:lnTo>
                    <a:lnTo>
                      <a:pt x="732" y="1022"/>
                    </a:lnTo>
                    <a:lnTo>
                      <a:pt x="708" y="1050"/>
                    </a:lnTo>
                    <a:lnTo>
                      <a:pt x="719" y="1078"/>
                    </a:lnTo>
                    <a:lnTo>
                      <a:pt x="689" y="1134"/>
                    </a:lnTo>
                    <a:lnTo>
                      <a:pt x="665" y="1161"/>
                    </a:lnTo>
                    <a:lnTo>
                      <a:pt x="599" y="1201"/>
                    </a:lnTo>
                    <a:lnTo>
                      <a:pt x="572" y="1241"/>
                    </a:lnTo>
                    <a:lnTo>
                      <a:pt x="502" y="1298"/>
                    </a:lnTo>
                    <a:lnTo>
                      <a:pt x="407" y="1352"/>
                    </a:lnTo>
                    <a:lnTo>
                      <a:pt x="385" y="1365"/>
                    </a:lnTo>
                    <a:lnTo>
                      <a:pt x="368" y="1389"/>
                    </a:lnTo>
                    <a:lnTo>
                      <a:pt x="317" y="1389"/>
                    </a:lnTo>
                    <a:lnTo>
                      <a:pt x="316" y="1437"/>
                    </a:lnTo>
                    <a:lnTo>
                      <a:pt x="345" y="1502"/>
                    </a:lnTo>
                    <a:lnTo>
                      <a:pt x="324" y="1554"/>
                    </a:lnTo>
                    <a:lnTo>
                      <a:pt x="347" y="1616"/>
                    </a:lnTo>
                    <a:lnTo>
                      <a:pt x="321" y="1660"/>
                    </a:lnTo>
                    <a:lnTo>
                      <a:pt x="267" y="1640"/>
                    </a:lnTo>
                    <a:lnTo>
                      <a:pt x="161" y="1660"/>
                    </a:lnTo>
                    <a:lnTo>
                      <a:pt x="36" y="1651"/>
                    </a:lnTo>
                    <a:lnTo>
                      <a:pt x="0" y="1631"/>
                    </a:lnTo>
                    <a:lnTo>
                      <a:pt x="29" y="1592"/>
                    </a:lnTo>
                    <a:lnTo>
                      <a:pt x="277" y="1556"/>
                    </a:lnTo>
                    <a:lnTo>
                      <a:pt x="267" y="1503"/>
                    </a:lnTo>
                    <a:lnTo>
                      <a:pt x="277" y="1475"/>
                    </a:lnTo>
                    <a:lnTo>
                      <a:pt x="267" y="1449"/>
                    </a:lnTo>
                    <a:lnTo>
                      <a:pt x="234" y="1422"/>
                    </a:lnTo>
                    <a:lnTo>
                      <a:pt x="234" y="1379"/>
                    </a:lnTo>
                    <a:lnTo>
                      <a:pt x="246" y="1352"/>
                    </a:lnTo>
                    <a:lnTo>
                      <a:pt x="320" y="1323"/>
                    </a:lnTo>
                    <a:lnTo>
                      <a:pt x="334" y="1312"/>
                    </a:lnTo>
                    <a:lnTo>
                      <a:pt x="418" y="1271"/>
                    </a:lnTo>
                    <a:lnTo>
                      <a:pt x="502" y="1214"/>
                    </a:lnTo>
                    <a:lnTo>
                      <a:pt x="534" y="1201"/>
                    </a:lnTo>
                    <a:lnTo>
                      <a:pt x="592" y="1131"/>
                    </a:lnTo>
                    <a:lnTo>
                      <a:pt x="634" y="1078"/>
                    </a:lnTo>
                    <a:lnTo>
                      <a:pt x="669" y="1018"/>
                    </a:lnTo>
                    <a:lnTo>
                      <a:pt x="689" y="947"/>
                    </a:lnTo>
                    <a:lnTo>
                      <a:pt x="714" y="900"/>
                    </a:lnTo>
                    <a:lnTo>
                      <a:pt x="719" y="846"/>
                    </a:lnTo>
                    <a:lnTo>
                      <a:pt x="729" y="773"/>
                    </a:lnTo>
                    <a:lnTo>
                      <a:pt x="742" y="697"/>
                    </a:lnTo>
                    <a:lnTo>
                      <a:pt x="742" y="609"/>
                    </a:lnTo>
                    <a:lnTo>
                      <a:pt x="729" y="509"/>
                    </a:lnTo>
                    <a:lnTo>
                      <a:pt x="719" y="449"/>
                    </a:lnTo>
                    <a:lnTo>
                      <a:pt x="701" y="381"/>
                    </a:lnTo>
                    <a:lnTo>
                      <a:pt x="679" y="311"/>
                    </a:lnTo>
                    <a:lnTo>
                      <a:pt x="622" y="241"/>
                    </a:lnTo>
                    <a:lnTo>
                      <a:pt x="579" y="188"/>
                    </a:lnTo>
                    <a:lnTo>
                      <a:pt x="537" y="132"/>
                    </a:lnTo>
                    <a:lnTo>
                      <a:pt x="482" y="94"/>
                    </a:lnTo>
                    <a:lnTo>
                      <a:pt x="397" y="50"/>
                    </a:lnTo>
                    <a:lnTo>
                      <a:pt x="311" y="24"/>
                    </a:lnTo>
                    <a:lnTo>
                      <a:pt x="277" y="11"/>
                    </a:lnTo>
                    <a:lnTo>
                      <a:pt x="267" y="0"/>
                    </a:lnTo>
                    <a:close/>
                  </a:path>
                </a:pathLst>
              </a:custGeom>
              <a:solidFill>
                <a:srgbClr val="000000"/>
              </a:solidFill>
              <a:ln w="9525">
                <a:solidFill>
                  <a:srgbClr val="000000"/>
                </a:solidFill>
                <a:round/>
                <a:headEnd/>
                <a:tailEnd/>
              </a:ln>
            </p:spPr>
            <p:txBody>
              <a:bodyPr/>
              <a:lstStyle/>
              <a:p>
                <a:endParaRPr lang="fr-FR" dirty="0"/>
              </a:p>
            </p:txBody>
          </p:sp>
          <p:sp>
            <p:nvSpPr>
              <p:cNvPr id="6217" name="Freeform 18">
                <a:extLst>
                  <a:ext uri="{FF2B5EF4-FFF2-40B4-BE49-F238E27FC236}">
                    <a16:creationId xmlns:a16="http://schemas.microsoft.com/office/drawing/2014/main" id="{D5ADCFF4-ED87-4259-999C-D0A1F10A059C}"/>
                  </a:ext>
                </a:extLst>
              </p:cNvPr>
              <p:cNvSpPr>
                <a:spLocks/>
              </p:cNvSpPr>
              <p:nvPr/>
            </p:nvSpPr>
            <p:spPr bwMode="auto">
              <a:xfrm>
                <a:off x="1978" y="2009"/>
                <a:ext cx="267" cy="247"/>
              </a:xfrm>
              <a:custGeom>
                <a:avLst/>
                <a:gdLst>
                  <a:gd name="T0" fmla="*/ 0 w 647"/>
                  <a:gd name="T1" fmla="*/ 0 h 671"/>
                  <a:gd name="T2" fmla="*/ 0 w 647"/>
                  <a:gd name="T3" fmla="*/ 0 h 671"/>
                  <a:gd name="T4" fmla="*/ 0 w 647"/>
                  <a:gd name="T5" fmla="*/ 0 h 671"/>
                  <a:gd name="T6" fmla="*/ 0 w 647"/>
                  <a:gd name="T7" fmla="*/ 0 h 671"/>
                  <a:gd name="T8" fmla="*/ 0 w 647"/>
                  <a:gd name="T9" fmla="*/ 0 h 671"/>
                  <a:gd name="T10" fmla="*/ 0 w 647"/>
                  <a:gd name="T11" fmla="*/ 0 h 671"/>
                  <a:gd name="T12" fmla="*/ 0 w 647"/>
                  <a:gd name="T13" fmla="*/ 0 h 671"/>
                  <a:gd name="T14" fmla="*/ 0 w 647"/>
                  <a:gd name="T15" fmla="*/ 0 h 671"/>
                  <a:gd name="T16" fmla="*/ 0 w 647"/>
                  <a:gd name="T17" fmla="*/ 0 h 671"/>
                  <a:gd name="T18" fmla="*/ 0 w 647"/>
                  <a:gd name="T19" fmla="*/ 0 h 671"/>
                  <a:gd name="T20" fmla="*/ 0 w 647"/>
                  <a:gd name="T21" fmla="*/ 0 h 671"/>
                  <a:gd name="T22" fmla="*/ 0 w 647"/>
                  <a:gd name="T23" fmla="*/ 0 h 671"/>
                  <a:gd name="T24" fmla="*/ 0 w 647"/>
                  <a:gd name="T25" fmla="*/ 0 h 671"/>
                  <a:gd name="T26" fmla="*/ 0 w 647"/>
                  <a:gd name="T27" fmla="*/ 0 h 671"/>
                  <a:gd name="T28" fmla="*/ 0 w 647"/>
                  <a:gd name="T29" fmla="*/ 0 h 671"/>
                  <a:gd name="T30" fmla="*/ 0 w 647"/>
                  <a:gd name="T31" fmla="*/ 0 h 671"/>
                  <a:gd name="T32" fmla="*/ 0 w 647"/>
                  <a:gd name="T33" fmla="*/ 0 h 671"/>
                  <a:gd name="T34" fmla="*/ 0 w 647"/>
                  <a:gd name="T35" fmla="*/ 0 h 671"/>
                  <a:gd name="T36" fmla="*/ 0 w 647"/>
                  <a:gd name="T37" fmla="*/ 0 h 671"/>
                  <a:gd name="T38" fmla="*/ 0 w 647"/>
                  <a:gd name="T39" fmla="*/ 0 h 671"/>
                  <a:gd name="T40" fmla="*/ 0 w 647"/>
                  <a:gd name="T41" fmla="*/ 0 h 671"/>
                  <a:gd name="T42" fmla="*/ 0 w 647"/>
                  <a:gd name="T43" fmla="*/ 0 h 671"/>
                  <a:gd name="T44" fmla="*/ 0 w 647"/>
                  <a:gd name="T45" fmla="*/ 0 h 671"/>
                  <a:gd name="T46" fmla="*/ 0 w 647"/>
                  <a:gd name="T47" fmla="*/ 0 h 671"/>
                  <a:gd name="T48" fmla="*/ 0 w 647"/>
                  <a:gd name="T49" fmla="*/ 0 h 671"/>
                  <a:gd name="T50" fmla="*/ 0 w 647"/>
                  <a:gd name="T51" fmla="*/ 0 h 671"/>
                  <a:gd name="T52" fmla="*/ 0 w 647"/>
                  <a:gd name="T53" fmla="*/ 0 h 671"/>
                  <a:gd name="T54" fmla="*/ 0 w 647"/>
                  <a:gd name="T55" fmla="*/ 0 h 671"/>
                  <a:gd name="T56" fmla="*/ 0 w 647"/>
                  <a:gd name="T57" fmla="*/ 0 h 671"/>
                  <a:gd name="T58" fmla="*/ 0 w 647"/>
                  <a:gd name="T59" fmla="*/ 0 h 671"/>
                  <a:gd name="T60" fmla="*/ 0 w 647"/>
                  <a:gd name="T61" fmla="*/ 0 h 671"/>
                  <a:gd name="T62" fmla="*/ 0 w 647"/>
                  <a:gd name="T63" fmla="*/ 0 h 671"/>
                  <a:gd name="T64" fmla="*/ 0 w 647"/>
                  <a:gd name="T65" fmla="*/ 0 h 671"/>
                  <a:gd name="T66" fmla="*/ 0 w 647"/>
                  <a:gd name="T67" fmla="*/ 0 h 671"/>
                  <a:gd name="T68" fmla="*/ 0 w 647"/>
                  <a:gd name="T69" fmla="*/ 0 h 671"/>
                  <a:gd name="T70" fmla="*/ 0 w 647"/>
                  <a:gd name="T71" fmla="*/ 0 h 671"/>
                  <a:gd name="T72" fmla="*/ 0 w 647"/>
                  <a:gd name="T73" fmla="*/ 0 h 671"/>
                  <a:gd name="T74" fmla="*/ 0 w 647"/>
                  <a:gd name="T75" fmla="*/ 0 h 671"/>
                  <a:gd name="T76" fmla="*/ 0 w 647"/>
                  <a:gd name="T77" fmla="*/ 0 h 671"/>
                  <a:gd name="T78" fmla="*/ 0 w 647"/>
                  <a:gd name="T79" fmla="*/ 0 h 671"/>
                  <a:gd name="T80" fmla="*/ 0 w 647"/>
                  <a:gd name="T81" fmla="*/ 0 h 671"/>
                  <a:gd name="T82" fmla="*/ 0 w 647"/>
                  <a:gd name="T83" fmla="*/ 0 h 671"/>
                  <a:gd name="T84" fmla="*/ 0 w 647"/>
                  <a:gd name="T85" fmla="*/ 0 h 671"/>
                  <a:gd name="T86" fmla="*/ 0 w 647"/>
                  <a:gd name="T87" fmla="*/ 0 h 671"/>
                  <a:gd name="T88" fmla="*/ 0 w 647"/>
                  <a:gd name="T89" fmla="*/ 0 h 671"/>
                  <a:gd name="T90" fmla="*/ 0 w 647"/>
                  <a:gd name="T91" fmla="*/ 0 h 671"/>
                  <a:gd name="T92" fmla="*/ 0 w 647"/>
                  <a:gd name="T93" fmla="*/ 0 h 671"/>
                  <a:gd name="T94" fmla="*/ 0 w 647"/>
                  <a:gd name="T95" fmla="*/ 0 h 671"/>
                  <a:gd name="T96" fmla="*/ 0 w 647"/>
                  <a:gd name="T97" fmla="*/ 0 h 671"/>
                  <a:gd name="T98" fmla="*/ 0 w 647"/>
                  <a:gd name="T99" fmla="*/ 0 h 671"/>
                  <a:gd name="T100" fmla="*/ 0 w 647"/>
                  <a:gd name="T101" fmla="*/ 0 h 671"/>
                  <a:gd name="T102" fmla="*/ 0 w 647"/>
                  <a:gd name="T103" fmla="*/ 0 h 671"/>
                  <a:gd name="T104" fmla="*/ 0 w 647"/>
                  <a:gd name="T105" fmla="*/ 0 h 671"/>
                  <a:gd name="T106" fmla="*/ 0 w 647"/>
                  <a:gd name="T107" fmla="*/ 0 h 671"/>
                  <a:gd name="T108" fmla="*/ 0 w 647"/>
                  <a:gd name="T109" fmla="*/ 0 h 671"/>
                  <a:gd name="T110" fmla="*/ 0 w 647"/>
                  <a:gd name="T111" fmla="*/ 0 h 671"/>
                  <a:gd name="T112" fmla="*/ 0 w 647"/>
                  <a:gd name="T113" fmla="*/ 0 h 671"/>
                  <a:gd name="T114" fmla="*/ 0 w 647"/>
                  <a:gd name="T115" fmla="*/ 0 h 671"/>
                  <a:gd name="T116" fmla="*/ 0 w 647"/>
                  <a:gd name="T117" fmla="*/ 0 h 671"/>
                  <a:gd name="T118" fmla="*/ 0 w 647"/>
                  <a:gd name="T119" fmla="*/ 0 h 671"/>
                  <a:gd name="T120" fmla="*/ 0 w 647"/>
                  <a:gd name="T121" fmla="*/ 0 h 67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47" h="671">
                    <a:moveTo>
                      <a:pt x="538" y="0"/>
                    </a:moveTo>
                    <a:lnTo>
                      <a:pt x="518" y="0"/>
                    </a:lnTo>
                    <a:lnTo>
                      <a:pt x="431" y="20"/>
                    </a:lnTo>
                    <a:lnTo>
                      <a:pt x="351" y="3"/>
                    </a:lnTo>
                    <a:lnTo>
                      <a:pt x="259" y="28"/>
                    </a:lnTo>
                    <a:lnTo>
                      <a:pt x="156" y="11"/>
                    </a:lnTo>
                    <a:lnTo>
                      <a:pt x="96" y="44"/>
                    </a:lnTo>
                    <a:lnTo>
                      <a:pt x="59" y="28"/>
                    </a:lnTo>
                    <a:lnTo>
                      <a:pt x="22" y="54"/>
                    </a:lnTo>
                    <a:lnTo>
                      <a:pt x="0" y="97"/>
                    </a:lnTo>
                    <a:lnTo>
                      <a:pt x="0" y="138"/>
                    </a:lnTo>
                    <a:lnTo>
                      <a:pt x="22" y="164"/>
                    </a:lnTo>
                    <a:lnTo>
                      <a:pt x="43" y="205"/>
                    </a:lnTo>
                    <a:lnTo>
                      <a:pt x="55" y="205"/>
                    </a:lnTo>
                    <a:lnTo>
                      <a:pt x="22" y="234"/>
                    </a:lnTo>
                    <a:lnTo>
                      <a:pt x="8" y="262"/>
                    </a:lnTo>
                    <a:lnTo>
                      <a:pt x="8" y="301"/>
                    </a:lnTo>
                    <a:lnTo>
                      <a:pt x="32" y="343"/>
                    </a:lnTo>
                    <a:lnTo>
                      <a:pt x="68" y="359"/>
                    </a:lnTo>
                    <a:lnTo>
                      <a:pt x="68" y="368"/>
                    </a:lnTo>
                    <a:lnTo>
                      <a:pt x="22" y="399"/>
                    </a:lnTo>
                    <a:lnTo>
                      <a:pt x="22" y="412"/>
                    </a:lnTo>
                    <a:lnTo>
                      <a:pt x="22" y="438"/>
                    </a:lnTo>
                    <a:lnTo>
                      <a:pt x="32" y="506"/>
                    </a:lnTo>
                    <a:lnTo>
                      <a:pt x="75" y="522"/>
                    </a:lnTo>
                    <a:lnTo>
                      <a:pt x="132" y="547"/>
                    </a:lnTo>
                    <a:lnTo>
                      <a:pt x="184" y="547"/>
                    </a:lnTo>
                    <a:lnTo>
                      <a:pt x="193" y="547"/>
                    </a:lnTo>
                    <a:lnTo>
                      <a:pt x="303" y="547"/>
                    </a:lnTo>
                    <a:lnTo>
                      <a:pt x="360" y="547"/>
                    </a:lnTo>
                    <a:lnTo>
                      <a:pt x="284" y="579"/>
                    </a:lnTo>
                    <a:lnTo>
                      <a:pt x="324" y="610"/>
                    </a:lnTo>
                    <a:lnTo>
                      <a:pt x="293" y="630"/>
                    </a:lnTo>
                    <a:lnTo>
                      <a:pt x="254" y="624"/>
                    </a:lnTo>
                    <a:lnTo>
                      <a:pt x="232" y="599"/>
                    </a:lnTo>
                    <a:lnTo>
                      <a:pt x="226" y="563"/>
                    </a:lnTo>
                    <a:lnTo>
                      <a:pt x="214" y="563"/>
                    </a:lnTo>
                    <a:lnTo>
                      <a:pt x="214" y="576"/>
                    </a:lnTo>
                    <a:lnTo>
                      <a:pt x="214" y="604"/>
                    </a:lnTo>
                    <a:lnTo>
                      <a:pt x="226" y="643"/>
                    </a:lnTo>
                    <a:lnTo>
                      <a:pt x="250" y="660"/>
                    </a:lnTo>
                    <a:lnTo>
                      <a:pt x="270" y="671"/>
                    </a:lnTo>
                    <a:lnTo>
                      <a:pt x="303" y="671"/>
                    </a:lnTo>
                    <a:lnTo>
                      <a:pt x="346" y="671"/>
                    </a:lnTo>
                    <a:lnTo>
                      <a:pt x="391" y="660"/>
                    </a:lnTo>
                    <a:lnTo>
                      <a:pt x="411" y="660"/>
                    </a:lnTo>
                    <a:lnTo>
                      <a:pt x="431" y="643"/>
                    </a:lnTo>
                    <a:lnTo>
                      <a:pt x="444" y="630"/>
                    </a:lnTo>
                    <a:lnTo>
                      <a:pt x="453" y="589"/>
                    </a:lnTo>
                    <a:lnTo>
                      <a:pt x="475" y="563"/>
                    </a:lnTo>
                    <a:lnTo>
                      <a:pt x="508" y="563"/>
                    </a:lnTo>
                    <a:lnTo>
                      <a:pt x="561" y="547"/>
                    </a:lnTo>
                    <a:lnTo>
                      <a:pt x="571" y="532"/>
                    </a:lnTo>
                    <a:lnTo>
                      <a:pt x="604" y="479"/>
                    </a:lnTo>
                    <a:lnTo>
                      <a:pt x="628" y="455"/>
                    </a:lnTo>
                    <a:lnTo>
                      <a:pt x="628" y="412"/>
                    </a:lnTo>
                    <a:lnTo>
                      <a:pt x="595" y="399"/>
                    </a:lnTo>
                    <a:lnTo>
                      <a:pt x="628" y="359"/>
                    </a:lnTo>
                    <a:lnTo>
                      <a:pt x="647" y="331"/>
                    </a:lnTo>
                    <a:lnTo>
                      <a:pt x="628" y="291"/>
                    </a:lnTo>
                    <a:lnTo>
                      <a:pt x="618" y="262"/>
                    </a:lnTo>
                    <a:lnTo>
                      <a:pt x="585" y="248"/>
                    </a:lnTo>
                    <a:lnTo>
                      <a:pt x="628" y="205"/>
                    </a:lnTo>
                    <a:lnTo>
                      <a:pt x="628" y="179"/>
                    </a:lnTo>
                    <a:lnTo>
                      <a:pt x="618" y="138"/>
                    </a:lnTo>
                    <a:lnTo>
                      <a:pt x="595" y="122"/>
                    </a:lnTo>
                    <a:lnTo>
                      <a:pt x="637" y="70"/>
                    </a:lnTo>
                    <a:lnTo>
                      <a:pt x="628" y="28"/>
                    </a:lnTo>
                    <a:lnTo>
                      <a:pt x="571" y="17"/>
                    </a:lnTo>
                    <a:lnTo>
                      <a:pt x="551" y="0"/>
                    </a:lnTo>
                    <a:lnTo>
                      <a:pt x="538" y="41"/>
                    </a:lnTo>
                    <a:lnTo>
                      <a:pt x="571" y="54"/>
                    </a:lnTo>
                    <a:lnTo>
                      <a:pt x="571" y="84"/>
                    </a:lnTo>
                    <a:lnTo>
                      <a:pt x="581" y="108"/>
                    </a:lnTo>
                    <a:lnTo>
                      <a:pt x="551" y="122"/>
                    </a:lnTo>
                    <a:lnTo>
                      <a:pt x="585" y="152"/>
                    </a:lnTo>
                    <a:lnTo>
                      <a:pt x="571" y="179"/>
                    </a:lnTo>
                    <a:lnTo>
                      <a:pt x="551" y="234"/>
                    </a:lnTo>
                    <a:lnTo>
                      <a:pt x="518" y="248"/>
                    </a:lnTo>
                    <a:lnTo>
                      <a:pt x="453" y="278"/>
                    </a:lnTo>
                    <a:lnTo>
                      <a:pt x="270" y="331"/>
                    </a:lnTo>
                    <a:lnTo>
                      <a:pt x="132" y="368"/>
                    </a:lnTo>
                    <a:lnTo>
                      <a:pt x="162" y="399"/>
                    </a:lnTo>
                    <a:lnTo>
                      <a:pt x="214" y="385"/>
                    </a:lnTo>
                    <a:lnTo>
                      <a:pt x="250" y="359"/>
                    </a:lnTo>
                    <a:lnTo>
                      <a:pt x="293" y="359"/>
                    </a:lnTo>
                    <a:lnTo>
                      <a:pt x="303" y="359"/>
                    </a:lnTo>
                    <a:lnTo>
                      <a:pt x="303" y="368"/>
                    </a:lnTo>
                    <a:lnTo>
                      <a:pt x="303" y="399"/>
                    </a:lnTo>
                    <a:lnTo>
                      <a:pt x="334" y="399"/>
                    </a:lnTo>
                    <a:lnTo>
                      <a:pt x="360" y="385"/>
                    </a:lnTo>
                    <a:lnTo>
                      <a:pt x="444" y="381"/>
                    </a:lnTo>
                    <a:lnTo>
                      <a:pt x="460" y="356"/>
                    </a:lnTo>
                    <a:lnTo>
                      <a:pt x="487" y="359"/>
                    </a:lnTo>
                    <a:lnTo>
                      <a:pt x="538" y="331"/>
                    </a:lnTo>
                    <a:lnTo>
                      <a:pt x="551" y="291"/>
                    </a:lnTo>
                    <a:lnTo>
                      <a:pt x="530" y="278"/>
                    </a:lnTo>
                    <a:lnTo>
                      <a:pt x="561" y="262"/>
                    </a:lnTo>
                    <a:lnTo>
                      <a:pt x="585" y="278"/>
                    </a:lnTo>
                    <a:lnTo>
                      <a:pt x="595" y="316"/>
                    </a:lnTo>
                    <a:lnTo>
                      <a:pt x="571" y="359"/>
                    </a:lnTo>
                    <a:lnTo>
                      <a:pt x="551" y="368"/>
                    </a:lnTo>
                    <a:lnTo>
                      <a:pt x="475" y="399"/>
                    </a:lnTo>
                    <a:lnTo>
                      <a:pt x="360" y="425"/>
                    </a:lnTo>
                    <a:lnTo>
                      <a:pt x="270" y="455"/>
                    </a:lnTo>
                    <a:lnTo>
                      <a:pt x="193" y="468"/>
                    </a:lnTo>
                    <a:lnTo>
                      <a:pt x="206" y="495"/>
                    </a:lnTo>
                    <a:lnTo>
                      <a:pt x="237" y="495"/>
                    </a:lnTo>
                    <a:lnTo>
                      <a:pt x="259" y="479"/>
                    </a:lnTo>
                    <a:lnTo>
                      <a:pt x="334" y="468"/>
                    </a:lnTo>
                    <a:lnTo>
                      <a:pt x="377" y="455"/>
                    </a:lnTo>
                    <a:lnTo>
                      <a:pt x="391" y="468"/>
                    </a:lnTo>
                    <a:lnTo>
                      <a:pt x="411" y="468"/>
                    </a:lnTo>
                    <a:lnTo>
                      <a:pt x="431" y="455"/>
                    </a:lnTo>
                    <a:lnTo>
                      <a:pt x="475" y="438"/>
                    </a:lnTo>
                    <a:lnTo>
                      <a:pt x="518" y="438"/>
                    </a:lnTo>
                    <a:lnTo>
                      <a:pt x="530" y="438"/>
                    </a:lnTo>
                    <a:lnTo>
                      <a:pt x="530" y="479"/>
                    </a:lnTo>
                    <a:lnTo>
                      <a:pt x="487" y="506"/>
                    </a:lnTo>
                    <a:lnTo>
                      <a:pt x="420" y="522"/>
                    </a:lnTo>
                    <a:lnTo>
                      <a:pt x="346" y="522"/>
                    </a:lnTo>
                    <a:lnTo>
                      <a:pt x="313" y="522"/>
                    </a:lnTo>
                    <a:lnTo>
                      <a:pt x="237" y="522"/>
                    </a:lnTo>
                    <a:lnTo>
                      <a:pt x="132" y="522"/>
                    </a:lnTo>
                    <a:lnTo>
                      <a:pt x="96" y="506"/>
                    </a:lnTo>
                    <a:lnTo>
                      <a:pt x="75" y="479"/>
                    </a:lnTo>
                    <a:lnTo>
                      <a:pt x="55" y="455"/>
                    </a:lnTo>
                    <a:lnTo>
                      <a:pt x="75" y="412"/>
                    </a:lnTo>
                    <a:lnTo>
                      <a:pt x="96" y="399"/>
                    </a:lnTo>
                    <a:lnTo>
                      <a:pt x="132" y="385"/>
                    </a:lnTo>
                    <a:lnTo>
                      <a:pt x="142" y="359"/>
                    </a:lnTo>
                    <a:lnTo>
                      <a:pt x="107" y="343"/>
                    </a:lnTo>
                    <a:lnTo>
                      <a:pt x="86" y="331"/>
                    </a:lnTo>
                    <a:lnTo>
                      <a:pt x="86" y="278"/>
                    </a:lnTo>
                    <a:lnTo>
                      <a:pt x="107" y="262"/>
                    </a:lnTo>
                    <a:lnTo>
                      <a:pt x="153" y="248"/>
                    </a:lnTo>
                    <a:lnTo>
                      <a:pt x="206" y="248"/>
                    </a:lnTo>
                    <a:lnTo>
                      <a:pt x="281" y="234"/>
                    </a:lnTo>
                    <a:lnTo>
                      <a:pt x="303" y="234"/>
                    </a:lnTo>
                    <a:lnTo>
                      <a:pt x="334" y="262"/>
                    </a:lnTo>
                    <a:lnTo>
                      <a:pt x="377" y="262"/>
                    </a:lnTo>
                    <a:lnTo>
                      <a:pt x="424" y="232"/>
                    </a:lnTo>
                    <a:lnTo>
                      <a:pt x="475" y="234"/>
                    </a:lnTo>
                    <a:lnTo>
                      <a:pt x="497" y="202"/>
                    </a:lnTo>
                    <a:lnTo>
                      <a:pt x="530" y="179"/>
                    </a:lnTo>
                    <a:lnTo>
                      <a:pt x="530" y="152"/>
                    </a:lnTo>
                    <a:lnTo>
                      <a:pt x="530" y="138"/>
                    </a:lnTo>
                    <a:lnTo>
                      <a:pt x="520" y="118"/>
                    </a:lnTo>
                    <a:lnTo>
                      <a:pt x="557" y="94"/>
                    </a:lnTo>
                    <a:lnTo>
                      <a:pt x="530" y="97"/>
                    </a:lnTo>
                    <a:lnTo>
                      <a:pt x="495" y="110"/>
                    </a:lnTo>
                    <a:lnTo>
                      <a:pt x="444" y="122"/>
                    </a:lnTo>
                    <a:lnTo>
                      <a:pt x="420" y="138"/>
                    </a:lnTo>
                    <a:lnTo>
                      <a:pt x="367" y="164"/>
                    </a:lnTo>
                    <a:lnTo>
                      <a:pt x="324" y="192"/>
                    </a:lnTo>
                    <a:lnTo>
                      <a:pt x="237" y="221"/>
                    </a:lnTo>
                    <a:lnTo>
                      <a:pt x="206" y="221"/>
                    </a:lnTo>
                    <a:lnTo>
                      <a:pt x="142" y="234"/>
                    </a:lnTo>
                    <a:lnTo>
                      <a:pt x="132" y="234"/>
                    </a:lnTo>
                    <a:lnTo>
                      <a:pt x="68" y="221"/>
                    </a:lnTo>
                    <a:lnTo>
                      <a:pt x="107" y="205"/>
                    </a:lnTo>
                    <a:lnTo>
                      <a:pt x="120" y="192"/>
                    </a:lnTo>
                    <a:lnTo>
                      <a:pt x="96" y="152"/>
                    </a:lnTo>
                    <a:lnTo>
                      <a:pt x="75" y="138"/>
                    </a:lnTo>
                    <a:lnTo>
                      <a:pt x="75" y="110"/>
                    </a:lnTo>
                    <a:lnTo>
                      <a:pt x="96" y="84"/>
                    </a:lnTo>
                    <a:lnTo>
                      <a:pt x="142" y="70"/>
                    </a:lnTo>
                    <a:lnTo>
                      <a:pt x="162" y="84"/>
                    </a:lnTo>
                    <a:lnTo>
                      <a:pt x="107" y="110"/>
                    </a:lnTo>
                    <a:lnTo>
                      <a:pt x="120" y="138"/>
                    </a:lnTo>
                    <a:lnTo>
                      <a:pt x="142" y="164"/>
                    </a:lnTo>
                    <a:lnTo>
                      <a:pt x="174" y="179"/>
                    </a:lnTo>
                    <a:lnTo>
                      <a:pt x="202" y="161"/>
                    </a:lnTo>
                    <a:lnTo>
                      <a:pt x="242" y="172"/>
                    </a:lnTo>
                    <a:lnTo>
                      <a:pt x="274" y="141"/>
                    </a:lnTo>
                    <a:lnTo>
                      <a:pt x="324" y="118"/>
                    </a:lnTo>
                    <a:lnTo>
                      <a:pt x="293" y="97"/>
                    </a:lnTo>
                    <a:lnTo>
                      <a:pt x="270" y="84"/>
                    </a:lnTo>
                    <a:lnTo>
                      <a:pt x="293" y="70"/>
                    </a:lnTo>
                    <a:lnTo>
                      <a:pt x="411" y="54"/>
                    </a:lnTo>
                    <a:lnTo>
                      <a:pt x="495" y="17"/>
                    </a:lnTo>
                    <a:lnTo>
                      <a:pt x="538" y="0"/>
                    </a:lnTo>
                    <a:close/>
                  </a:path>
                </a:pathLst>
              </a:custGeom>
              <a:solidFill>
                <a:srgbClr val="000000"/>
              </a:solidFill>
              <a:ln w="9525">
                <a:solidFill>
                  <a:srgbClr val="000000"/>
                </a:solidFill>
                <a:round/>
                <a:headEnd/>
                <a:tailEnd/>
              </a:ln>
            </p:spPr>
            <p:txBody>
              <a:bodyPr/>
              <a:lstStyle/>
              <a:p>
                <a:endParaRPr lang="fr-FR" dirty="0"/>
              </a:p>
            </p:txBody>
          </p:sp>
          <p:sp>
            <p:nvSpPr>
              <p:cNvPr id="6218" name="Freeform 19">
                <a:extLst>
                  <a:ext uri="{FF2B5EF4-FFF2-40B4-BE49-F238E27FC236}">
                    <a16:creationId xmlns:a16="http://schemas.microsoft.com/office/drawing/2014/main" id="{451799D6-5CE8-4DA8-81D0-83D80686BBEA}"/>
                  </a:ext>
                </a:extLst>
              </p:cNvPr>
              <p:cNvSpPr>
                <a:spLocks/>
              </p:cNvSpPr>
              <p:nvPr/>
            </p:nvSpPr>
            <p:spPr bwMode="auto">
              <a:xfrm>
                <a:off x="2089" y="1152"/>
                <a:ext cx="58" cy="183"/>
              </a:xfrm>
              <a:custGeom>
                <a:avLst/>
                <a:gdLst>
                  <a:gd name="T0" fmla="*/ 0 w 132"/>
                  <a:gd name="T1" fmla="*/ 0 h 729"/>
                  <a:gd name="T2" fmla="*/ 0 w 132"/>
                  <a:gd name="T3" fmla="*/ 0 h 729"/>
                  <a:gd name="T4" fmla="*/ 0 w 132"/>
                  <a:gd name="T5" fmla="*/ 0 h 729"/>
                  <a:gd name="T6" fmla="*/ 0 w 132"/>
                  <a:gd name="T7" fmla="*/ 0 h 729"/>
                  <a:gd name="T8" fmla="*/ 0 w 132"/>
                  <a:gd name="T9" fmla="*/ 0 h 729"/>
                  <a:gd name="T10" fmla="*/ 0 w 132"/>
                  <a:gd name="T11" fmla="*/ 0 h 729"/>
                  <a:gd name="T12" fmla="*/ 0 w 132"/>
                  <a:gd name="T13" fmla="*/ 0 h 729"/>
                  <a:gd name="T14" fmla="*/ 0 w 132"/>
                  <a:gd name="T15" fmla="*/ 0 h 729"/>
                  <a:gd name="T16" fmla="*/ 0 w 132"/>
                  <a:gd name="T17" fmla="*/ 0 h 729"/>
                  <a:gd name="T18" fmla="*/ 0 w 132"/>
                  <a:gd name="T19" fmla="*/ 0 h 729"/>
                  <a:gd name="T20" fmla="*/ 0 w 132"/>
                  <a:gd name="T21" fmla="*/ 0 h 729"/>
                  <a:gd name="T22" fmla="*/ 0 w 132"/>
                  <a:gd name="T23" fmla="*/ 0 h 729"/>
                  <a:gd name="T24" fmla="*/ 0 w 132"/>
                  <a:gd name="T25" fmla="*/ 0 h 729"/>
                  <a:gd name="T26" fmla="*/ 0 w 132"/>
                  <a:gd name="T27" fmla="*/ 0 h 729"/>
                  <a:gd name="T28" fmla="*/ 0 w 132"/>
                  <a:gd name="T29" fmla="*/ 0 h 729"/>
                  <a:gd name="T30" fmla="*/ 0 w 132"/>
                  <a:gd name="T31" fmla="*/ 0 h 729"/>
                  <a:gd name="T32" fmla="*/ 0 w 132"/>
                  <a:gd name="T33" fmla="*/ 0 h 729"/>
                  <a:gd name="T34" fmla="*/ 0 w 132"/>
                  <a:gd name="T35" fmla="*/ 0 h 729"/>
                  <a:gd name="T36" fmla="*/ 0 w 132"/>
                  <a:gd name="T37" fmla="*/ 0 h 72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32" h="729">
                    <a:moveTo>
                      <a:pt x="111" y="56"/>
                    </a:moveTo>
                    <a:lnTo>
                      <a:pt x="132" y="165"/>
                    </a:lnTo>
                    <a:lnTo>
                      <a:pt x="97" y="235"/>
                    </a:lnTo>
                    <a:lnTo>
                      <a:pt x="117" y="329"/>
                    </a:lnTo>
                    <a:lnTo>
                      <a:pt x="87" y="425"/>
                    </a:lnTo>
                    <a:lnTo>
                      <a:pt x="111" y="533"/>
                    </a:lnTo>
                    <a:lnTo>
                      <a:pt x="111" y="618"/>
                    </a:lnTo>
                    <a:lnTo>
                      <a:pt x="132" y="697"/>
                    </a:lnTo>
                    <a:lnTo>
                      <a:pt x="30" y="729"/>
                    </a:lnTo>
                    <a:lnTo>
                      <a:pt x="0" y="672"/>
                    </a:lnTo>
                    <a:lnTo>
                      <a:pt x="55" y="578"/>
                    </a:lnTo>
                    <a:lnTo>
                      <a:pt x="30" y="493"/>
                    </a:lnTo>
                    <a:lnTo>
                      <a:pt x="44" y="385"/>
                    </a:lnTo>
                    <a:lnTo>
                      <a:pt x="78" y="318"/>
                    </a:lnTo>
                    <a:lnTo>
                      <a:pt x="55" y="221"/>
                    </a:lnTo>
                    <a:lnTo>
                      <a:pt x="78" y="153"/>
                    </a:lnTo>
                    <a:lnTo>
                      <a:pt x="78" y="0"/>
                    </a:lnTo>
                    <a:lnTo>
                      <a:pt x="111" y="56"/>
                    </a:lnTo>
                    <a:close/>
                  </a:path>
                </a:pathLst>
              </a:custGeom>
              <a:solidFill>
                <a:srgbClr val="000000"/>
              </a:solidFill>
              <a:ln w="9525">
                <a:solidFill>
                  <a:srgbClr val="000000"/>
                </a:solidFill>
                <a:round/>
                <a:headEnd/>
                <a:tailEnd/>
              </a:ln>
            </p:spPr>
            <p:txBody>
              <a:bodyPr/>
              <a:lstStyle/>
              <a:p>
                <a:endParaRPr lang="fr-FR" dirty="0"/>
              </a:p>
            </p:txBody>
          </p:sp>
          <p:sp>
            <p:nvSpPr>
              <p:cNvPr id="6219" name="Freeform 20">
                <a:extLst>
                  <a:ext uri="{FF2B5EF4-FFF2-40B4-BE49-F238E27FC236}">
                    <a16:creationId xmlns:a16="http://schemas.microsoft.com/office/drawing/2014/main" id="{1A1D52FF-ECAD-42AF-8352-0AE45B7CFEE4}"/>
                  </a:ext>
                </a:extLst>
              </p:cNvPr>
              <p:cNvSpPr>
                <a:spLocks/>
              </p:cNvSpPr>
              <p:nvPr/>
            </p:nvSpPr>
            <p:spPr bwMode="auto">
              <a:xfrm>
                <a:off x="2424" y="1287"/>
                <a:ext cx="262" cy="189"/>
              </a:xfrm>
              <a:custGeom>
                <a:avLst/>
                <a:gdLst>
                  <a:gd name="T0" fmla="*/ 0 w 822"/>
                  <a:gd name="T1" fmla="*/ 0 h 522"/>
                  <a:gd name="T2" fmla="*/ 0 w 822"/>
                  <a:gd name="T3" fmla="*/ 0 h 522"/>
                  <a:gd name="T4" fmla="*/ 0 w 822"/>
                  <a:gd name="T5" fmla="*/ 0 h 522"/>
                  <a:gd name="T6" fmla="*/ 0 w 822"/>
                  <a:gd name="T7" fmla="*/ 0 h 522"/>
                  <a:gd name="T8" fmla="*/ 0 w 822"/>
                  <a:gd name="T9" fmla="*/ 0 h 522"/>
                  <a:gd name="T10" fmla="*/ 0 w 822"/>
                  <a:gd name="T11" fmla="*/ 0 h 522"/>
                  <a:gd name="T12" fmla="*/ 0 w 822"/>
                  <a:gd name="T13" fmla="*/ 0 h 522"/>
                  <a:gd name="T14" fmla="*/ 0 w 822"/>
                  <a:gd name="T15" fmla="*/ 0 h 522"/>
                  <a:gd name="T16" fmla="*/ 0 w 822"/>
                  <a:gd name="T17" fmla="*/ 0 h 522"/>
                  <a:gd name="T18" fmla="*/ 0 w 822"/>
                  <a:gd name="T19" fmla="*/ 0 h 522"/>
                  <a:gd name="T20" fmla="*/ 0 w 822"/>
                  <a:gd name="T21" fmla="*/ 0 h 522"/>
                  <a:gd name="T22" fmla="*/ 0 w 822"/>
                  <a:gd name="T23" fmla="*/ 0 h 522"/>
                  <a:gd name="T24" fmla="*/ 0 w 822"/>
                  <a:gd name="T25" fmla="*/ 0 h 522"/>
                  <a:gd name="T26" fmla="*/ 0 w 822"/>
                  <a:gd name="T27" fmla="*/ 0 h 522"/>
                  <a:gd name="T28" fmla="*/ 0 w 822"/>
                  <a:gd name="T29" fmla="*/ 0 h 522"/>
                  <a:gd name="T30" fmla="*/ 0 w 822"/>
                  <a:gd name="T31" fmla="*/ 0 h 522"/>
                  <a:gd name="T32" fmla="*/ 0 w 822"/>
                  <a:gd name="T33" fmla="*/ 0 h 522"/>
                  <a:gd name="T34" fmla="*/ 0 w 822"/>
                  <a:gd name="T35" fmla="*/ 0 h 522"/>
                  <a:gd name="T36" fmla="*/ 0 w 822"/>
                  <a:gd name="T37" fmla="*/ 0 h 522"/>
                  <a:gd name="T38" fmla="*/ 0 w 822"/>
                  <a:gd name="T39" fmla="*/ 0 h 522"/>
                  <a:gd name="T40" fmla="*/ 0 w 822"/>
                  <a:gd name="T41" fmla="*/ 0 h 522"/>
                  <a:gd name="T42" fmla="*/ 0 w 822"/>
                  <a:gd name="T43" fmla="*/ 0 h 522"/>
                  <a:gd name="T44" fmla="*/ 0 w 822"/>
                  <a:gd name="T45" fmla="*/ 0 h 52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22" h="522">
                    <a:moveTo>
                      <a:pt x="23" y="438"/>
                    </a:moveTo>
                    <a:lnTo>
                      <a:pt x="84" y="358"/>
                    </a:lnTo>
                    <a:lnTo>
                      <a:pt x="150" y="345"/>
                    </a:lnTo>
                    <a:lnTo>
                      <a:pt x="206" y="302"/>
                    </a:lnTo>
                    <a:lnTo>
                      <a:pt x="303" y="259"/>
                    </a:lnTo>
                    <a:lnTo>
                      <a:pt x="370" y="181"/>
                    </a:lnTo>
                    <a:lnTo>
                      <a:pt x="477" y="152"/>
                    </a:lnTo>
                    <a:lnTo>
                      <a:pt x="594" y="84"/>
                    </a:lnTo>
                    <a:lnTo>
                      <a:pt x="702" y="57"/>
                    </a:lnTo>
                    <a:lnTo>
                      <a:pt x="822" y="0"/>
                    </a:lnTo>
                    <a:lnTo>
                      <a:pt x="626" y="127"/>
                    </a:lnTo>
                    <a:lnTo>
                      <a:pt x="562" y="138"/>
                    </a:lnTo>
                    <a:lnTo>
                      <a:pt x="477" y="207"/>
                    </a:lnTo>
                    <a:lnTo>
                      <a:pt x="421" y="207"/>
                    </a:lnTo>
                    <a:lnTo>
                      <a:pt x="337" y="291"/>
                    </a:lnTo>
                    <a:lnTo>
                      <a:pt x="281" y="345"/>
                    </a:lnTo>
                    <a:lnTo>
                      <a:pt x="206" y="358"/>
                    </a:lnTo>
                    <a:lnTo>
                      <a:pt x="139" y="438"/>
                    </a:lnTo>
                    <a:lnTo>
                      <a:pt x="53" y="522"/>
                    </a:lnTo>
                    <a:lnTo>
                      <a:pt x="10" y="496"/>
                    </a:lnTo>
                    <a:lnTo>
                      <a:pt x="0" y="466"/>
                    </a:lnTo>
                    <a:lnTo>
                      <a:pt x="23" y="438"/>
                    </a:lnTo>
                    <a:close/>
                  </a:path>
                </a:pathLst>
              </a:custGeom>
              <a:solidFill>
                <a:srgbClr val="000000"/>
              </a:solidFill>
              <a:ln w="9525">
                <a:solidFill>
                  <a:srgbClr val="000000"/>
                </a:solidFill>
                <a:round/>
                <a:headEnd/>
                <a:tailEnd/>
              </a:ln>
            </p:spPr>
            <p:txBody>
              <a:bodyPr/>
              <a:lstStyle/>
              <a:p>
                <a:endParaRPr lang="fr-FR" dirty="0"/>
              </a:p>
            </p:txBody>
          </p:sp>
          <p:sp>
            <p:nvSpPr>
              <p:cNvPr id="6220" name="Freeform 21">
                <a:extLst>
                  <a:ext uri="{FF2B5EF4-FFF2-40B4-BE49-F238E27FC236}">
                    <a16:creationId xmlns:a16="http://schemas.microsoft.com/office/drawing/2014/main" id="{32B35F0B-A504-4696-BE0F-1DCA770A7CCC}"/>
                  </a:ext>
                </a:extLst>
              </p:cNvPr>
              <p:cNvSpPr>
                <a:spLocks/>
              </p:cNvSpPr>
              <p:nvPr/>
            </p:nvSpPr>
            <p:spPr bwMode="auto">
              <a:xfrm>
                <a:off x="2477" y="1575"/>
                <a:ext cx="355" cy="55"/>
              </a:xfrm>
              <a:custGeom>
                <a:avLst/>
                <a:gdLst>
                  <a:gd name="T0" fmla="*/ 0 w 1116"/>
                  <a:gd name="T1" fmla="*/ 0 h 151"/>
                  <a:gd name="T2" fmla="*/ 0 w 1116"/>
                  <a:gd name="T3" fmla="*/ 0 h 151"/>
                  <a:gd name="T4" fmla="*/ 0 w 1116"/>
                  <a:gd name="T5" fmla="*/ 0 h 151"/>
                  <a:gd name="T6" fmla="*/ 0 w 1116"/>
                  <a:gd name="T7" fmla="*/ 0 h 151"/>
                  <a:gd name="T8" fmla="*/ 0 w 1116"/>
                  <a:gd name="T9" fmla="*/ 0 h 151"/>
                  <a:gd name="T10" fmla="*/ 0 w 1116"/>
                  <a:gd name="T11" fmla="*/ 0 h 151"/>
                  <a:gd name="T12" fmla="*/ 0 w 1116"/>
                  <a:gd name="T13" fmla="*/ 0 h 151"/>
                  <a:gd name="T14" fmla="*/ 0 w 1116"/>
                  <a:gd name="T15" fmla="*/ 0 h 151"/>
                  <a:gd name="T16" fmla="*/ 0 w 1116"/>
                  <a:gd name="T17" fmla="*/ 0 h 151"/>
                  <a:gd name="T18" fmla="*/ 0 w 1116"/>
                  <a:gd name="T19" fmla="*/ 0 h 151"/>
                  <a:gd name="T20" fmla="*/ 0 w 1116"/>
                  <a:gd name="T21" fmla="*/ 0 h 151"/>
                  <a:gd name="T22" fmla="*/ 0 w 1116"/>
                  <a:gd name="T23" fmla="*/ 0 h 151"/>
                  <a:gd name="T24" fmla="*/ 0 w 1116"/>
                  <a:gd name="T25" fmla="*/ 0 h 151"/>
                  <a:gd name="T26" fmla="*/ 0 w 1116"/>
                  <a:gd name="T27" fmla="*/ 0 h 151"/>
                  <a:gd name="T28" fmla="*/ 0 w 1116"/>
                  <a:gd name="T29" fmla="*/ 0 h 151"/>
                  <a:gd name="T30" fmla="*/ 0 w 1116"/>
                  <a:gd name="T31" fmla="*/ 0 h 151"/>
                  <a:gd name="T32" fmla="*/ 0 w 1116"/>
                  <a:gd name="T33" fmla="*/ 0 h 151"/>
                  <a:gd name="T34" fmla="*/ 0 w 1116"/>
                  <a:gd name="T35" fmla="*/ 0 h 151"/>
                  <a:gd name="T36" fmla="*/ 0 w 1116"/>
                  <a:gd name="T37" fmla="*/ 0 h 151"/>
                  <a:gd name="T38" fmla="*/ 0 w 1116"/>
                  <a:gd name="T39" fmla="*/ 0 h 151"/>
                  <a:gd name="T40" fmla="*/ 0 w 1116"/>
                  <a:gd name="T41" fmla="*/ 0 h 15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116" h="151">
                    <a:moveTo>
                      <a:pt x="42" y="84"/>
                    </a:moveTo>
                    <a:lnTo>
                      <a:pt x="174" y="17"/>
                    </a:lnTo>
                    <a:lnTo>
                      <a:pt x="269" y="57"/>
                    </a:lnTo>
                    <a:lnTo>
                      <a:pt x="368" y="0"/>
                    </a:lnTo>
                    <a:lnTo>
                      <a:pt x="465" y="68"/>
                    </a:lnTo>
                    <a:lnTo>
                      <a:pt x="614" y="44"/>
                    </a:lnTo>
                    <a:lnTo>
                      <a:pt x="778" y="98"/>
                    </a:lnTo>
                    <a:lnTo>
                      <a:pt x="984" y="44"/>
                    </a:lnTo>
                    <a:lnTo>
                      <a:pt x="1116" y="68"/>
                    </a:lnTo>
                    <a:lnTo>
                      <a:pt x="984" y="68"/>
                    </a:lnTo>
                    <a:lnTo>
                      <a:pt x="810" y="126"/>
                    </a:lnTo>
                    <a:lnTo>
                      <a:pt x="627" y="111"/>
                    </a:lnTo>
                    <a:lnTo>
                      <a:pt x="465" y="151"/>
                    </a:lnTo>
                    <a:lnTo>
                      <a:pt x="379" y="84"/>
                    </a:lnTo>
                    <a:lnTo>
                      <a:pt x="259" y="111"/>
                    </a:lnTo>
                    <a:lnTo>
                      <a:pt x="184" y="98"/>
                    </a:lnTo>
                    <a:lnTo>
                      <a:pt x="77" y="151"/>
                    </a:lnTo>
                    <a:lnTo>
                      <a:pt x="10" y="138"/>
                    </a:lnTo>
                    <a:lnTo>
                      <a:pt x="0" y="126"/>
                    </a:lnTo>
                    <a:lnTo>
                      <a:pt x="42" y="84"/>
                    </a:lnTo>
                    <a:close/>
                  </a:path>
                </a:pathLst>
              </a:custGeom>
              <a:solidFill>
                <a:srgbClr val="000000"/>
              </a:solidFill>
              <a:ln w="9525">
                <a:solidFill>
                  <a:srgbClr val="000000"/>
                </a:solidFill>
                <a:round/>
                <a:headEnd/>
                <a:tailEnd/>
              </a:ln>
            </p:spPr>
            <p:txBody>
              <a:bodyPr/>
              <a:lstStyle/>
              <a:p>
                <a:endParaRPr lang="fr-FR" dirty="0"/>
              </a:p>
            </p:txBody>
          </p:sp>
          <p:sp>
            <p:nvSpPr>
              <p:cNvPr id="6221" name="Freeform 22">
                <a:extLst>
                  <a:ext uri="{FF2B5EF4-FFF2-40B4-BE49-F238E27FC236}">
                    <a16:creationId xmlns:a16="http://schemas.microsoft.com/office/drawing/2014/main" id="{D767D1CA-C872-4ADF-B0BC-595E1933DE80}"/>
                  </a:ext>
                </a:extLst>
              </p:cNvPr>
              <p:cNvSpPr>
                <a:spLocks/>
              </p:cNvSpPr>
              <p:nvPr/>
            </p:nvSpPr>
            <p:spPr bwMode="auto">
              <a:xfrm>
                <a:off x="2429" y="1781"/>
                <a:ext cx="361" cy="160"/>
              </a:xfrm>
              <a:custGeom>
                <a:avLst/>
                <a:gdLst>
                  <a:gd name="T0" fmla="*/ 0 w 1134"/>
                  <a:gd name="T1" fmla="*/ 0 h 440"/>
                  <a:gd name="T2" fmla="*/ 0 w 1134"/>
                  <a:gd name="T3" fmla="*/ 0 h 440"/>
                  <a:gd name="T4" fmla="*/ 0 w 1134"/>
                  <a:gd name="T5" fmla="*/ 0 h 440"/>
                  <a:gd name="T6" fmla="*/ 0 w 1134"/>
                  <a:gd name="T7" fmla="*/ 0 h 440"/>
                  <a:gd name="T8" fmla="*/ 0 w 1134"/>
                  <a:gd name="T9" fmla="*/ 0 h 440"/>
                  <a:gd name="T10" fmla="*/ 0 w 1134"/>
                  <a:gd name="T11" fmla="*/ 0 h 440"/>
                  <a:gd name="T12" fmla="*/ 0 w 1134"/>
                  <a:gd name="T13" fmla="*/ 0 h 440"/>
                  <a:gd name="T14" fmla="*/ 0 w 1134"/>
                  <a:gd name="T15" fmla="*/ 0 h 440"/>
                  <a:gd name="T16" fmla="*/ 0 w 1134"/>
                  <a:gd name="T17" fmla="*/ 0 h 440"/>
                  <a:gd name="T18" fmla="*/ 0 w 1134"/>
                  <a:gd name="T19" fmla="*/ 0 h 440"/>
                  <a:gd name="T20" fmla="*/ 0 w 1134"/>
                  <a:gd name="T21" fmla="*/ 0 h 440"/>
                  <a:gd name="T22" fmla="*/ 0 w 1134"/>
                  <a:gd name="T23" fmla="*/ 0 h 440"/>
                  <a:gd name="T24" fmla="*/ 0 w 1134"/>
                  <a:gd name="T25" fmla="*/ 0 h 440"/>
                  <a:gd name="T26" fmla="*/ 0 w 1134"/>
                  <a:gd name="T27" fmla="*/ 0 h 440"/>
                  <a:gd name="T28" fmla="*/ 0 w 1134"/>
                  <a:gd name="T29" fmla="*/ 0 h 440"/>
                  <a:gd name="T30" fmla="*/ 0 w 1134"/>
                  <a:gd name="T31" fmla="*/ 0 h 440"/>
                  <a:gd name="T32" fmla="*/ 0 w 1134"/>
                  <a:gd name="T33" fmla="*/ 0 h 440"/>
                  <a:gd name="T34" fmla="*/ 0 w 1134"/>
                  <a:gd name="T35" fmla="*/ 0 h 440"/>
                  <a:gd name="T36" fmla="*/ 0 w 1134"/>
                  <a:gd name="T37" fmla="*/ 0 h 440"/>
                  <a:gd name="T38" fmla="*/ 0 w 1134"/>
                  <a:gd name="T39" fmla="*/ 0 h 440"/>
                  <a:gd name="T40" fmla="*/ 0 w 1134"/>
                  <a:gd name="T41" fmla="*/ 0 h 440"/>
                  <a:gd name="T42" fmla="*/ 0 w 1134"/>
                  <a:gd name="T43" fmla="*/ 0 h 440"/>
                  <a:gd name="T44" fmla="*/ 0 w 1134"/>
                  <a:gd name="T45" fmla="*/ 0 h 440"/>
                  <a:gd name="T46" fmla="*/ 0 w 1134"/>
                  <a:gd name="T47" fmla="*/ 0 h 44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34" h="440">
                    <a:moveTo>
                      <a:pt x="52" y="45"/>
                    </a:moveTo>
                    <a:lnTo>
                      <a:pt x="171" y="0"/>
                    </a:lnTo>
                    <a:lnTo>
                      <a:pt x="238" y="85"/>
                    </a:lnTo>
                    <a:lnTo>
                      <a:pt x="378" y="28"/>
                    </a:lnTo>
                    <a:lnTo>
                      <a:pt x="519" y="181"/>
                    </a:lnTo>
                    <a:lnTo>
                      <a:pt x="638" y="168"/>
                    </a:lnTo>
                    <a:lnTo>
                      <a:pt x="712" y="248"/>
                    </a:lnTo>
                    <a:lnTo>
                      <a:pt x="897" y="306"/>
                    </a:lnTo>
                    <a:lnTo>
                      <a:pt x="1024" y="426"/>
                    </a:lnTo>
                    <a:lnTo>
                      <a:pt x="1134" y="440"/>
                    </a:lnTo>
                    <a:lnTo>
                      <a:pt x="1004" y="440"/>
                    </a:lnTo>
                    <a:lnTo>
                      <a:pt x="875" y="330"/>
                    </a:lnTo>
                    <a:lnTo>
                      <a:pt x="648" y="262"/>
                    </a:lnTo>
                    <a:lnTo>
                      <a:pt x="605" y="221"/>
                    </a:lnTo>
                    <a:lnTo>
                      <a:pt x="519" y="236"/>
                    </a:lnTo>
                    <a:lnTo>
                      <a:pt x="388" y="168"/>
                    </a:lnTo>
                    <a:lnTo>
                      <a:pt x="293" y="126"/>
                    </a:lnTo>
                    <a:lnTo>
                      <a:pt x="218" y="114"/>
                    </a:lnTo>
                    <a:lnTo>
                      <a:pt x="129" y="151"/>
                    </a:lnTo>
                    <a:lnTo>
                      <a:pt x="119" y="97"/>
                    </a:lnTo>
                    <a:lnTo>
                      <a:pt x="13" y="126"/>
                    </a:lnTo>
                    <a:lnTo>
                      <a:pt x="0" y="85"/>
                    </a:lnTo>
                    <a:lnTo>
                      <a:pt x="52" y="45"/>
                    </a:lnTo>
                    <a:close/>
                  </a:path>
                </a:pathLst>
              </a:custGeom>
              <a:solidFill>
                <a:srgbClr val="000000"/>
              </a:solidFill>
              <a:ln w="9525">
                <a:solidFill>
                  <a:srgbClr val="000000"/>
                </a:solidFill>
                <a:round/>
                <a:headEnd/>
                <a:tailEnd/>
              </a:ln>
            </p:spPr>
            <p:txBody>
              <a:bodyPr/>
              <a:lstStyle/>
              <a:p>
                <a:endParaRPr lang="fr-FR" dirty="0"/>
              </a:p>
            </p:txBody>
          </p:sp>
          <p:sp>
            <p:nvSpPr>
              <p:cNvPr id="6222" name="Freeform 23">
                <a:extLst>
                  <a:ext uri="{FF2B5EF4-FFF2-40B4-BE49-F238E27FC236}">
                    <a16:creationId xmlns:a16="http://schemas.microsoft.com/office/drawing/2014/main" id="{9370F61B-B022-4B2A-992E-AEEAB1183710}"/>
                  </a:ext>
                </a:extLst>
              </p:cNvPr>
              <p:cNvSpPr>
                <a:spLocks/>
              </p:cNvSpPr>
              <p:nvPr/>
            </p:nvSpPr>
            <p:spPr bwMode="auto">
              <a:xfrm>
                <a:off x="2348" y="1934"/>
                <a:ext cx="116" cy="111"/>
              </a:xfrm>
              <a:custGeom>
                <a:avLst/>
                <a:gdLst>
                  <a:gd name="T0" fmla="*/ 0 w 280"/>
                  <a:gd name="T1" fmla="*/ 0 h 301"/>
                  <a:gd name="T2" fmla="*/ 0 w 280"/>
                  <a:gd name="T3" fmla="*/ 0 h 301"/>
                  <a:gd name="T4" fmla="*/ 0 w 280"/>
                  <a:gd name="T5" fmla="*/ 0 h 301"/>
                  <a:gd name="T6" fmla="*/ 0 w 280"/>
                  <a:gd name="T7" fmla="*/ 0 h 301"/>
                  <a:gd name="T8" fmla="*/ 0 w 280"/>
                  <a:gd name="T9" fmla="*/ 0 h 301"/>
                  <a:gd name="T10" fmla="*/ 0 w 280"/>
                  <a:gd name="T11" fmla="*/ 0 h 301"/>
                  <a:gd name="T12" fmla="*/ 0 w 280"/>
                  <a:gd name="T13" fmla="*/ 0 h 301"/>
                  <a:gd name="T14" fmla="*/ 0 w 280"/>
                  <a:gd name="T15" fmla="*/ 0 h 301"/>
                  <a:gd name="T16" fmla="*/ 0 w 280"/>
                  <a:gd name="T17" fmla="*/ 0 h 301"/>
                  <a:gd name="T18" fmla="*/ 0 w 280"/>
                  <a:gd name="T19" fmla="*/ 0 h 301"/>
                  <a:gd name="T20" fmla="*/ 0 w 280"/>
                  <a:gd name="T21" fmla="*/ 0 h 301"/>
                  <a:gd name="T22" fmla="*/ 0 w 280"/>
                  <a:gd name="T23" fmla="*/ 0 h 301"/>
                  <a:gd name="T24" fmla="*/ 0 w 280"/>
                  <a:gd name="T25" fmla="*/ 0 h 301"/>
                  <a:gd name="T26" fmla="*/ 0 w 280"/>
                  <a:gd name="T27" fmla="*/ 0 h 301"/>
                  <a:gd name="T28" fmla="*/ 0 w 280"/>
                  <a:gd name="T29" fmla="*/ 0 h 30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0" h="301">
                    <a:moveTo>
                      <a:pt x="42" y="0"/>
                    </a:moveTo>
                    <a:lnTo>
                      <a:pt x="127" y="28"/>
                    </a:lnTo>
                    <a:lnTo>
                      <a:pt x="151" y="137"/>
                    </a:lnTo>
                    <a:lnTo>
                      <a:pt x="214" y="192"/>
                    </a:lnTo>
                    <a:lnTo>
                      <a:pt x="226" y="261"/>
                    </a:lnTo>
                    <a:lnTo>
                      <a:pt x="280" y="301"/>
                    </a:lnTo>
                    <a:lnTo>
                      <a:pt x="184" y="274"/>
                    </a:lnTo>
                    <a:lnTo>
                      <a:pt x="163" y="222"/>
                    </a:lnTo>
                    <a:lnTo>
                      <a:pt x="77" y="152"/>
                    </a:lnTo>
                    <a:lnTo>
                      <a:pt x="77" y="84"/>
                    </a:lnTo>
                    <a:lnTo>
                      <a:pt x="9" y="41"/>
                    </a:lnTo>
                    <a:lnTo>
                      <a:pt x="9" y="14"/>
                    </a:lnTo>
                    <a:lnTo>
                      <a:pt x="0" y="14"/>
                    </a:lnTo>
                    <a:lnTo>
                      <a:pt x="42" y="0"/>
                    </a:lnTo>
                    <a:close/>
                  </a:path>
                </a:pathLst>
              </a:custGeom>
              <a:solidFill>
                <a:srgbClr val="000000"/>
              </a:solidFill>
              <a:ln w="9525">
                <a:solidFill>
                  <a:srgbClr val="000000"/>
                </a:solidFill>
                <a:round/>
                <a:headEnd/>
                <a:tailEnd/>
              </a:ln>
            </p:spPr>
            <p:txBody>
              <a:bodyPr/>
              <a:lstStyle/>
              <a:p>
                <a:endParaRPr lang="fr-FR" dirty="0"/>
              </a:p>
            </p:txBody>
          </p:sp>
          <p:sp>
            <p:nvSpPr>
              <p:cNvPr id="6223" name="Freeform 24">
                <a:extLst>
                  <a:ext uri="{FF2B5EF4-FFF2-40B4-BE49-F238E27FC236}">
                    <a16:creationId xmlns:a16="http://schemas.microsoft.com/office/drawing/2014/main" id="{701F3918-9967-4981-9D7B-2EF242489839}"/>
                  </a:ext>
                </a:extLst>
              </p:cNvPr>
              <p:cNvSpPr>
                <a:spLocks/>
              </p:cNvSpPr>
              <p:nvPr/>
            </p:nvSpPr>
            <p:spPr bwMode="auto">
              <a:xfrm>
                <a:off x="2294" y="1195"/>
                <a:ext cx="188" cy="168"/>
              </a:xfrm>
              <a:custGeom>
                <a:avLst/>
                <a:gdLst>
                  <a:gd name="T0" fmla="*/ 0 w 455"/>
                  <a:gd name="T1" fmla="*/ 0 h 672"/>
                  <a:gd name="T2" fmla="*/ 0 w 455"/>
                  <a:gd name="T3" fmla="*/ 0 h 672"/>
                  <a:gd name="T4" fmla="*/ 0 w 455"/>
                  <a:gd name="T5" fmla="*/ 0 h 672"/>
                  <a:gd name="T6" fmla="*/ 0 w 455"/>
                  <a:gd name="T7" fmla="*/ 0 h 672"/>
                  <a:gd name="T8" fmla="*/ 0 w 455"/>
                  <a:gd name="T9" fmla="*/ 0 h 672"/>
                  <a:gd name="T10" fmla="*/ 0 w 455"/>
                  <a:gd name="T11" fmla="*/ 0 h 672"/>
                  <a:gd name="T12" fmla="*/ 0 w 455"/>
                  <a:gd name="T13" fmla="*/ 0 h 672"/>
                  <a:gd name="T14" fmla="*/ 0 w 455"/>
                  <a:gd name="T15" fmla="*/ 0 h 672"/>
                  <a:gd name="T16" fmla="*/ 0 w 455"/>
                  <a:gd name="T17" fmla="*/ 0 h 672"/>
                  <a:gd name="T18" fmla="*/ 0 w 455"/>
                  <a:gd name="T19" fmla="*/ 0 h 672"/>
                  <a:gd name="T20" fmla="*/ 0 w 455"/>
                  <a:gd name="T21" fmla="*/ 0 h 672"/>
                  <a:gd name="T22" fmla="*/ 0 w 455"/>
                  <a:gd name="T23" fmla="*/ 0 h 672"/>
                  <a:gd name="T24" fmla="*/ 0 w 455"/>
                  <a:gd name="T25" fmla="*/ 0 h 672"/>
                  <a:gd name="T26" fmla="*/ 0 w 455"/>
                  <a:gd name="T27" fmla="*/ 0 h 672"/>
                  <a:gd name="T28" fmla="*/ 0 w 455"/>
                  <a:gd name="T29" fmla="*/ 0 h 672"/>
                  <a:gd name="T30" fmla="*/ 0 w 455"/>
                  <a:gd name="T31" fmla="*/ 0 h 672"/>
                  <a:gd name="T32" fmla="*/ 0 w 455"/>
                  <a:gd name="T33" fmla="*/ 0 h 672"/>
                  <a:gd name="T34" fmla="*/ 0 w 455"/>
                  <a:gd name="T35" fmla="*/ 0 h 672"/>
                  <a:gd name="T36" fmla="*/ 0 w 455"/>
                  <a:gd name="T37" fmla="*/ 0 h 672"/>
                  <a:gd name="T38" fmla="*/ 0 w 455"/>
                  <a:gd name="T39" fmla="*/ 0 h 672"/>
                  <a:gd name="T40" fmla="*/ 0 w 455"/>
                  <a:gd name="T41" fmla="*/ 0 h 6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55" h="672">
                    <a:moveTo>
                      <a:pt x="0" y="603"/>
                    </a:moveTo>
                    <a:lnTo>
                      <a:pt x="47" y="465"/>
                    </a:lnTo>
                    <a:lnTo>
                      <a:pt x="132" y="414"/>
                    </a:lnTo>
                    <a:lnTo>
                      <a:pt x="164" y="329"/>
                    </a:lnTo>
                    <a:lnTo>
                      <a:pt x="228" y="277"/>
                    </a:lnTo>
                    <a:lnTo>
                      <a:pt x="249" y="208"/>
                    </a:lnTo>
                    <a:lnTo>
                      <a:pt x="358" y="150"/>
                    </a:lnTo>
                    <a:lnTo>
                      <a:pt x="400" y="70"/>
                    </a:lnTo>
                    <a:lnTo>
                      <a:pt x="455" y="0"/>
                    </a:lnTo>
                    <a:lnTo>
                      <a:pt x="412" y="150"/>
                    </a:lnTo>
                    <a:lnTo>
                      <a:pt x="305" y="220"/>
                    </a:lnTo>
                    <a:lnTo>
                      <a:pt x="273" y="288"/>
                    </a:lnTo>
                    <a:lnTo>
                      <a:pt x="259" y="345"/>
                    </a:lnTo>
                    <a:lnTo>
                      <a:pt x="184" y="396"/>
                    </a:lnTo>
                    <a:lnTo>
                      <a:pt x="174" y="481"/>
                    </a:lnTo>
                    <a:lnTo>
                      <a:pt x="132" y="522"/>
                    </a:lnTo>
                    <a:lnTo>
                      <a:pt x="99" y="646"/>
                    </a:lnTo>
                    <a:lnTo>
                      <a:pt x="47" y="672"/>
                    </a:lnTo>
                    <a:lnTo>
                      <a:pt x="0" y="660"/>
                    </a:lnTo>
                    <a:lnTo>
                      <a:pt x="0" y="603"/>
                    </a:lnTo>
                    <a:close/>
                  </a:path>
                </a:pathLst>
              </a:custGeom>
              <a:solidFill>
                <a:srgbClr val="000000"/>
              </a:solidFill>
              <a:ln w="9525">
                <a:solidFill>
                  <a:srgbClr val="000000"/>
                </a:solidFill>
                <a:round/>
                <a:headEnd/>
                <a:tailEnd/>
              </a:ln>
            </p:spPr>
            <p:txBody>
              <a:bodyPr/>
              <a:lstStyle/>
              <a:p>
                <a:endParaRPr lang="fr-FR" dirty="0"/>
              </a:p>
            </p:txBody>
          </p:sp>
          <p:sp>
            <p:nvSpPr>
              <p:cNvPr id="6224" name="Freeform 25">
                <a:extLst>
                  <a:ext uri="{FF2B5EF4-FFF2-40B4-BE49-F238E27FC236}">
                    <a16:creationId xmlns:a16="http://schemas.microsoft.com/office/drawing/2014/main" id="{B88DC663-085D-4302-98A9-6CB13407E782}"/>
                  </a:ext>
                </a:extLst>
              </p:cNvPr>
              <p:cNvSpPr>
                <a:spLocks/>
              </p:cNvSpPr>
              <p:nvPr/>
            </p:nvSpPr>
            <p:spPr bwMode="auto">
              <a:xfrm>
                <a:off x="1648" y="1311"/>
                <a:ext cx="160" cy="110"/>
              </a:xfrm>
              <a:custGeom>
                <a:avLst/>
                <a:gdLst>
                  <a:gd name="T0" fmla="*/ 0 w 823"/>
                  <a:gd name="T1" fmla="*/ 0 h 518"/>
                  <a:gd name="T2" fmla="*/ 0 w 823"/>
                  <a:gd name="T3" fmla="*/ 0 h 518"/>
                  <a:gd name="T4" fmla="*/ 0 w 823"/>
                  <a:gd name="T5" fmla="*/ 0 h 518"/>
                  <a:gd name="T6" fmla="*/ 0 w 823"/>
                  <a:gd name="T7" fmla="*/ 0 h 518"/>
                  <a:gd name="T8" fmla="*/ 0 w 823"/>
                  <a:gd name="T9" fmla="*/ 0 h 518"/>
                  <a:gd name="T10" fmla="*/ 0 w 823"/>
                  <a:gd name="T11" fmla="*/ 0 h 518"/>
                  <a:gd name="T12" fmla="*/ 0 w 823"/>
                  <a:gd name="T13" fmla="*/ 0 h 518"/>
                  <a:gd name="T14" fmla="*/ 0 w 823"/>
                  <a:gd name="T15" fmla="*/ 0 h 518"/>
                  <a:gd name="T16" fmla="*/ 0 w 823"/>
                  <a:gd name="T17" fmla="*/ 0 h 518"/>
                  <a:gd name="T18" fmla="*/ 0 w 823"/>
                  <a:gd name="T19" fmla="*/ 0 h 518"/>
                  <a:gd name="T20" fmla="*/ 0 w 823"/>
                  <a:gd name="T21" fmla="*/ 0 h 518"/>
                  <a:gd name="T22" fmla="*/ 0 w 823"/>
                  <a:gd name="T23" fmla="*/ 0 h 518"/>
                  <a:gd name="T24" fmla="*/ 0 w 823"/>
                  <a:gd name="T25" fmla="*/ 0 h 518"/>
                  <a:gd name="T26" fmla="*/ 0 w 823"/>
                  <a:gd name="T27" fmla="*/ 0 h 518"/>
                  <a:gd name="T28" fmla="*/ 0 w 823"/>
                  <a:gd name="T29" fmla="*/ 0 h 518"/>
                  <a:gd name="T30" fmla="*/ 0 w 823"/>
                  <a:gd name="T31" fmla="*/ 0 h 518"/>
                  <a:gd name="T32" fmla="*/ 0 w 823"/>
                  <a:gd name="T33" fmla="*/ 0 h 518"/>
                  <a:gd name="T34" fmla="*/ 0 w 823"/>
                  <a:gd name="T35" fmla="*/ 0 h 518"/>
                  <a:gd name="T36" fmla="*/ 0 w 823"/>
                  <a:gd name="T37" fmla="*/ 0 h 518"/>
                  <a:gd name="T38" fmla="*/ 0 w 823"/>
                  <a:gd name="T39" fmla="*/ 0 h 518"/>
                  <a:gd name="T40" fmla="*/ 0 w 823"/>
                  <a:gd name="T41" fmla="*/ 0 h 518"/>
                  <a:gd name="T42" fmla="*/ 0 w 823"/>
                  <a:gd name="T43" fmla="*/ 0 h 518"/>
                  <a:gd name="T44" fmla="*/ 0 w 823"/>
                  <a:gd name="T45" fmla="*/ 0 h 51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23" h="518">
                    <a:moveTo>
                      <a:pt x="799" y="439"/>
                    </a:moveTo>
                    <a:lnTo>
                      <a:pt x="734" y="354"/>
                    </a:lnTo>
                    <a:lnTo>
                      <a:pt x="669" y="344"/>
                    </a:lnTo>
                    <a:lnTo>
                      <a:pt x="616" y="301"/>
                    </a:lnTo>
                    <a:lnTo>
                      <a:pt x="518" y="258"/>
                    </a:lnTo>
                    <a:lnTo>
                      <a:pt x="453" y="177"/>
                    </a:lnTo>
                    <a:lnTo>
                      <a:pt x="344" y="150"/>
                    </a:lnTo>
                    <a:lnTo>
                      <a:pt x="225" y="81"/>
                    </a:lnTo>
                    <a:lnTo>
                      <a:pt x="118" y="56"/>
                    </a:lnTo>
                    <a:lnTo>
                      <a:pt x="0" y="0"/>
                    </a:lnTo>
                    <a:lnTo>
                      <a:pt x="197" y="124"/>
                    </a:lnTo>
                    <a:lnTo>
                      <a:pt x="261" y="138"/>
                    </a:lnTo>
                    <a:lnTo>
                      <a:pt x="344" y="208"/>
                    </a:lnTo>
                    <a:lnTo>
                      <a:pt x="401" y="208"/>
                    </a:lnTo>
                    <a:lnTo>
                      <a:pt x="486" y="288"/>
                    </a:lnTo>
                    <a:lnTo>
                      <a:pt x="542" y="344"/>
                    </a:lnTo>
                    <a:lnTo>
                      <a:pt x="616" y="354"/>
                    </a:lnTo>
                    <a:lnTo>
                      <a:pt x="680" y="439"/>
                    </a:lnTo>
                    <a:lnTo>
                      <a:pt x="770" y="518"/>
                    </a:lnTo>
                    <a:lnTo>
                      <a:pt x="813" y="492"/>
                    </a:lnTo>
                    <a:lnTo>
                      <a:pt x="823" y="465"/>
                    </a:lnTo>
                    <a:lnTo>
                      <a:pt x="799" y="439"/>
                    </a:lnTo>
                    <a:close/>
                  </a:path>
                </a:pathLst>
              </a:custGeom>
              <a:solidFill>
                <a:srgbClr val="000000"/>
              </a:solidFill>
              <a:ln w="3175" cmpd="sng">
                <a:noFill/>
                <a:round/>
                <a:headEnd/>
                <a:tailEnd/>
              </a:ln>
            </p:spPr>
            <p:txBody>
              <a:bodyPr/>
              <a:lstStyle/>
              <a:p>
                <a:endParaRPr lang="fr-FR" dirty="0"/>
              </a:p>
            </p:txBody>
          </p:sp>
          <p:sp>
            <p:nvSpPr>
              <p:cNvPr id="6225" name="Freeform 26">
                <a:extLst>
                  <a:ext uri="{FF2B5EF4-FFF2-40B4-BE49-F238E27FC236}">
                    <a16:creationId xmlns:a16="http://schemas.microsoft.com/office/drawing/2014/main" id="{488090D8-08FD-4921-99B3-A877300195F6}"/>
                  </a:ext>
                </a:extLst>
              </p:cNvPr>
              <p:cNvSpPr>
                <a:spLocks/>
              </p:cNvSpPr>
              <p:nvPr/>
            </p:nvSpPr>
            <p:spPr bwMode="auto">
              <a:xfrm>
                <a:off x="1536" y="1583"/>
                <a:ext cx="216" cy="52"/>
              </a:xfrm>
              <a:custGeom>
                <a:avLst/>
                <a:gdLst>
                  <a:gd name="T0" fmla="*/ 0 w 1111"/>
                  <a:gd name="T1" fmla="*/ 0 h 151"/>
                  <a:gd name="T2" fmla="*/ 0 w 1111"/>
                  <a:gd name="T3" fmla="*/ 0 h 151"/>
                  <a:gd name="T4" fmla="*/ 0 w 1111"/>
                  <a:gd name="T5" fmla="*/ 0 h 151"/>
                  <a:gd name="T6" fmla="*/ 0 w 1111"/>
                  <a:gd name="T7" fmla="*/ 0 h 151"/>
                  <a:gd name="T8" fmla="*/ 0 w 1111"/>
                  <a:gd name="T9" fmla="*/ 0 h 151"/>
                  <a:gd name="T10" fmla="*/ 0 w 1111"/>
                  <a:gd name="T11" fmla="*/ 0 h 151"/>
                  <a:gd name="T12" fmla="*/ 0 w 1111"/>
                  <a:gd name="T13" fmla="*/ 0 h 151"/>
                  <a:gd name="T14" fmla="*/ 0 w 1111"/>
                  <a:gd name="T15" fmla="*/ 0 h 151"/>
                  <a:gd name="T16" fmla="*/ 0 w 1111"/>
                  <a:gd name="T17" fmla="*/ 0 h 151"/>
                  <a:gd name="T18" fmla="*/ 0 w 1111"/>
                  <a:gd name="T19" fmla="*/ 0 h 151"/>
                  <a:gd name="T20" fmla="*/ 0 w 1111"/>
                  <a:gd name="T21" fmla="*/ 0 h 151"/>
                  <a:gd name="T22" fmla="*/ 0 w 1111"/>
                  <a:gd name="T23" fmla="*/ 0 h 151"/>
                  <a:gd name="T24" fmla="*/ 0 w 1111"/>
                  <a:gd name="T25" fmla="*/ 0 h 151"/>
                  <a:gd name="T26" fmla="*/ 0 w 1111"/>
                  <a:gd name="T27" fmla="*/ 0 h 151"/>
                  <a:gd name="T28" fmla="*/ 0 w 1111"/>
                  <a:gd name="T29" fmla="*/ 0 h 151"/>
                  <a:gd name="T30" fmla="*/ 0 w 1111"/>
                  <a:gd name="T31" fmla="*/ 0 h 151"/>
                  <a:gd name="T32" fmla="*/ 0 w 1111"/>
                  <a:gd name="T33" fmla="*/ 0 h 151"/>
                  <a:gd name="T34" fmla="*/ 0 w 1111"/>
                  <a:gd name="T35" fmla="*/ 0 h 151"/>
                  <a:gd name="T36" fmla="*/ 0 w 1111"/>
                  <a:gd name="T37" fmla="*/ 0 h 151"/>
                  <a:gd name="T38" fmla="*/ 0 w 1111"/>
                  <a:gd name="T39" fmla="*/ 0 h 151"/>
                  <a:gd name="T40" fmla="*/ 0 w 1111"/>
                  <a:gd name="T41" fmla="*/ 0 h 15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111" h="151">
                    <a:moveTo>
                      <a:pt x="1071" y="84"/>
                    </a:moveTo>
                    <a:lnTo>
                      <a:pt x="939" y="16"/>
                    </a:lnTo>
                    <a:lnTo>
                      <a:pt x="843" y="54"/>
                    </a:lnTo>
                    <a:lnTo>
                      <a:pt x="747" y="0"/>
                    </a:lnTo>
                    <a:lnTo>
                      <a:pt x="646" y="69"/>
                    </a:lnTo>
                    <a:lnTo>
                      <a:pt x="496" y="40"/>
                    </a:lnTo>
                    <a:lnTo>
                      <a:pt x="334" y="96"/>
                    </a:lnTo>
                    <a:lnTo>
                      <a:pt x="131" y="40"/>
                    </a:lnTo>
                    <a:lnTo>
                      <a:pt x="0" y="69"/>
                    </a:lnTo>
                    <a:lnTo>
                      <a:pt x="131" y="69"/>
                    </a:lnTo>
                    <a:lnTo>
                      <a:pt x="300" y="124"/>
                    </a:lnTo>
                    <a:lnTo>
                      <a:pt x="485" y="109"/>
                    </a:lnTo>
                    <a:lnTo>
                      <a:pt x="646" y="151"/>
                    </a:lnTo>
                    <a:lnTo>
                      <a:pt x="736" y="84"/>
                    </a:lnTo>
                    <a:lnTo>
                      <a:pt x="853" y="109"/>
                    </a:lnTo>
                    <a:lnTo>
                      <a:pt x="931" y="96"/>
                    </a:lnTo>
                    <a:lnTo>
                      <a:pt x="1037" y="151"/>
                    </a:lnTo>
                    <a:lnTo>
                      <a:pt x="1101" y="136"/>
                    </a:lnTo>
                    <a:lnTo>
                      <a:pt x="1111" y="124"/>
                    </a:lnTo>
                    <a:lnTo>
                      <a:pt x="1071" y="84"/>
                    </a:lnTo>
                    <a:close/>
                  </a:path>
                </a:pathLst>
              </a:custGeom>
              <a:solidFill>
                <a:srgbClr val="000000"/>
              </a:solidFill>
              <a:ln w="3175" cmpd="sng">
                <a:noFill/>
                <a:round/>
                <a:headEnd/>
                <a:tailEnd/>
              </a:ln>
            </p:spPr>
            <p:txBody>
              <a:bodyPr/>
              <a:lstStyle/>
              <a:p>
                <a:endParaRPr lang="fr-FR" dirty="0"/>
              </a:p>
            </p:txBody>
          </p:sp>
          <p:sp>
            <p:nvSpPr>
              <p:cNvPr id="6226" name="Freeform 27">
                <a:extLst>
                  <a:ext uri="{FF2B5EF4-FFF2-40B4-BE49-F238E27FC236}">
                    <a16:creationId xmlns:a16="http://schemas.microsoft.com/office/drawing/2014/main" id="{955C8FD2-2D41-42BD-B2F4-956FD64F0F6C}"/>
                  </a:ext>
                </a:extLst>
              </p:cNvPr>
              <p:cNvSpPr>
                <a:spLocks/>
              </p:cNvSpPr>
              <p:nvPr/>
            </p:nvSpPr>
            <p:spPr bwMode="auto">
              <a:xfrm>
                <a:off x="1582" y="1802"/>
                <a:ext cx="221" cy="93"/>
              </a:xfrm>
              <a:custGeom>
                <a:avLst/>
                <a:gdLst>
                  <a:gd name="T0" fmla="*/ 0 w 1137"/>
                  <a:gd name="T1" fmla="*/ 0 h 438"/>
                  <a:gd name="T2" fmla="*/ 0 w 1137"/>
                  <a:gd name="T3" fmla="*/ 0 h 438"/>
                  <a:gd name="T4" fmla="*/ 0 w 1137"/>
                  <a:gd name="T5" fmla="*/ 0 h 438"/>
                  <a:gd name="T6" fmla="*/ 0 w 1137"/>
                  <a:gd name="T7" fmla="*/ 0 h 438"/>
                  <a:gd name="T8" fmla="*/ 0 w 1137"/>
                  <a:gd name="T9" fmla="*/ 0 h 438"/>
                  <a:gd name="T10" fmla="*/ 0 w 1137"/>
                  <a:gd name="T11" fmla="*/ 0 h 438"/>
                  <a:gd name="T12" fmla="*/ 0 w 1137"/>
                  <a:gd name="T13" fmla="*/ 0 h 438"/>
                  <a:gd name="T14" fmla="*/ 0 w 1137"/>
                  <a:gd name="T15" fmla="*/ 0 h 438"/>
                  <a:gd name="T16" fmla="*/ 0 w 1137"/>
                  <a:gd name="T17" fmla="*/ 0 h 438"/>
                  <a:gd name="T18" fmla="*/ 0 w 1137"/>
                  <a:gd name="T19" fmla="*/ 0 h 438"/>
                  <a:gd name="T20" fmla="*/ 0 w 1137"/>
                  <a:gd name="T21" fmla="*/ 0 h 438"/>
                  <a:gd name="T22" fmla="*/ 0 w 1137"/>
                  <a:gd name="T23" fmla="*/ 0 h 438"/>
                  <a:gd name="T24" fmla="*/ 0 w 1137"/>
                  <a:gd name="T25" fmla="*/ 0 h 438"/>
                  <a:gd name="T26" fmla="*/ 0 w 1137"/>
                  <a:gd name="T27" fmla="*/ 0 h 438"/>
                  <a:gd name="T28" fmla="*/ 0 w 1137"/>
                  <a:gd name="T29" fmla="*/ 0 h 438"/>
                  <a:gd name="T30" fmla="*/ 0 w 1137"/>
                  <a:gd name="T31" fmla="*/ 0 h 438"/>
                  <a:gd name="T32" fmla="*/ 0 w 1137"/>
                  <a:gd name="T33" fmla="*/ 0 h 438"/>
                  <a:gd name="T34" fmla="*/ 0 w 1137"/>
                  <a:gd name="T35" fmla="*/ 0 h 438"/>
                  <a:gd name="T36" fmla="*/ 0 w 1137"/>
                  <a:gd name="T37" fmla="*/ 0 h 438"/>
                  <a:gd name="T38" fmla="*/ 0 w 1137"/>
                  <a:gd name="T39" fmla="*/ 0 h 438"/>
                  <a:gd name="T40" fmla="*/ 0 w 1137"/>
                  <a:gd name="T41" fmla="*/ 0 h 438"/>
                  <a:gd name="T42" fmla="*/ 0 w 1137"/>
                  <a:gd name="T43" fmla="*/ 0 h 438"/>
                  <a:gd name="T44" fmla="*/ 0 w 1137"/>
                  <a:gd name="T45" fmla="*/ 0 h 438"/>
                  <a:gd name="T46" fmla="*/ 0 w 1137"/>
                  <a:gd name="T47" fmla="*/ 0 h 43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37" h="438">
                    <a:moveTo>
                      <a:pt x="1078" y="43"/>
                    </a:moveTo>
                    <a:lnTo>
                      <a:pt x="961" y="0"/>
                    </a:lnTo>
                    <a:lnTo>
                      <a:pt x="896" y="82"/>
                    </a:lnTo>
                    <a:lnTo>
                      <a:pt x="756" y="30"/>
                    </a:lnTo>
                    <a:lnTo>
                      <a:pt x="616" y="180"/>
                    </a:lnTo>
                    <a:lnTo>
                      <a:pt x="496" y="164"/>
                    </a:lnTo>
                    <a:lnTo>
                      <a:pt x="422" y="244"/>
                    </a:lnTo>
                    <a:lnTo>
                      <a:pt x="237" y="300"/>
                    </a:lnTo>
                    <a:lnTo>
                      <a:pt x="106" y="424"/>
                    </a:lnTo>
                    <a:lnTo>
                      <a:pt x="0" y="438"/>
                    </a:lnTo>
                    <a:lnTo>
                      <a:pt x="127" y="438"/>
                    </a:lnTo>
                    <a:lnTo>
                      <a:pt x="261" y="327"/>
                    </a:lnTo>
                    <a:lnTo>
                      <a:pt x="489" y="258"/>
                    </a:lnTo>
                    <a:lnTo>
                      <a:pt x="531" y="218"/>
                    </a:lnTo>
                    <a:lnTo>
                      <a:pt x="616" y="233"/>
                    </a:lnTo>
                    <a:lnTo>
                      <a:pt x="746" y="164"/>
                    </a:lnTo>
                    <a:lnTo>
                      <a:pt x="842" y="124"/>
                    </a:lnTo>
                    <a:lnTo>
                      <a:pt x="919" y="111"/>
                    </a:lnTo>
                    <a:lnTo>
                      <a:pt x="1004" y="149"/>
                    </a:lnTo>
                    <a:lnTo>
                      <a:pt x="1014" y="96"/>
                    </a:lnTo>
                    <a:lnTo>
                      <a:pt x="1123" y="124"/>
                    </a:lnTo>
                    <a:lnTo>
                      <a:pt x="1137" y="82"/>
                    </a:lnTo>
                    <a:lnTo>
                      <a:pt x="1078" y="43"/>
                    </a:lnTo>
                    <a:close/>
                  </a:path>
                </a:pathLst>
              </a:custGeom>
              <a:solidFill>
                <a:srgbClr val="000000"/>
              </a:solidFill>
              <a:ln w="3175" cmpd="sng">
                <a:noFill/>
                <a:round/>
                <a:headEnd/>
                <a:tailEnd/>
              </a:ln>
            </p:spPr>
            <p:txBody>
              <a:bodyPr/>
              <a:lstStyle/>
              <a:p>
                <a:endParaRPr lang="fr-FR" dirty="0"/>
              </a:p>
            </p:txBody>
          </p:sp>
          <p:sp>
            <p:nvSpPr>
              <p:cNvPr id="6227" name="Freeform 28">
                <a:extLst>
                  <a:ext uri="{FF2B5EF4-FFF2-40B4-BE49-F238E27FC236}">
                    <a16:creationId xmlns:a16="http://schemas.microsoft.com/office/drawing/2014/main" id="{26A459C3-1716-4FE2-A636-B50E6F102162}"/>
                  </a:ext>
                </a:extLst>
              </p:cNvPr>
              <p:cNvSpPr>
                <a:spLocks/>
              </p:cNvSpPr>
              <p:nvPr/>
            </p:nvSpPr>
            <p:spPr bwMode="auto">
              <a:xfrm>
                <a:off x="1800" y="1939"/>
                <a:ext cx="82" cy="70"/>
              </a:xfrm>
              <a:custGeom>
                <a:avLst/>
                <a:gdLst>
                  <a:gd name="T0" fmla="*/ 0 w 279"/>
                  <a:gd name="T1" fmla="*/ 0 h 301"/>
                  <a:gd name="T2" fmla="*/ 0 w 279"/>
                  <a:gd name="T3" fmla="*/ 0 h 301"/>
                  <a:gd name="T4" fmla="*/ 0 w 279"/>
                  <a:gd name="T5" fmla="*/ 0 h 301"/>
                  <a:gd name="T6" fmla="*/ 0 w 279"/>
                  <a:gd name="T7" fmla="*/ 0 h 301"/>
                  <a:gd name="T8" fmla="*/ 0 w 279"/>
                  <a:gd name="T9" fmla="*/ 0 h 301"/>
                  <a:gd name="T10" fmla="*/ 0 w 279"/>
                  <a:gd name="T11" fmla="*/ 0 h 301"/>
                  <a:gd name="T12" fmla="*/ 0 w 279"/>
                  <a:gd name="T13" fmla="*/ 0 h 301"/>
                  <a:gd name="T14" fmla="*/ 0 w 279"/>
                  <a:gd name="T15" fmla="*/ 0 h 301"/>
                  <a:gd name="T16" fmla="*/ 0 w 279"/>
                  <a:gd name="T17" fmla="*/ 0 h 301"/>
                  <a:gd name="T18" fmla="*/ 0 w 279"/>
                  <a:gd name="T19" fmla="*/ 0 h 301"/>
                  <a:gd name="T20" fmla="*/ 0 w 279"/>
                  <a:gd name="T21" fmla="*/ 0 h 301"/>
                  <a:gd name="T22" fmla="*/ 0 w 279"/>
                  <a:gd name="T23" fmla="*/ 0 h 301"/>
                  <a:gd name="T24" fmla="*/ 0 w 279"/>
                  <a:gd name="T25" fmla="*/ 0 h 301"/>
                  <a:gd name="T26" fmla="*/ 0 w 279"/>
                  <a:gd name="T27" fmla="*/ 0 h 301"/>
                  <a:gd name="T28" fmla="*/ 0 w 279"/>
                  <a:gd name="T29" fmla="*/ 0 h 30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79" h="301">
                    <a:moveTo>
                      <a:pt x="237" y="0"/>
                    </a:moveTo>
                    <a:lnTo>
                      <a:pt x="151" y="28"/>
                    </a:lnTo>
                    <a:lnTo>
                      <a:pt x="128" y="138"/>
                    </a:lnTo>
                    <a:lnTo>
                      <a:pt x="63" y="191"/>
                    </a:lnTo>
                    <a:lnTo>
                      <a:pt x="54" y="261"/>
                    </a:lnTo>
                    <a:lnTo>
                      <a:pt x="0" y="301"/>
                    </a:lnTo>
                    <a:lnTo>
                      <a:pt x="97" y="275"/>
                    </a:lnTo>
                    <a:lnTo>
                      <a:pt x="118" y="219"/>
                    </a:lnTo>
                    <a:lnTo>
                      <a:pt x="204" y="149"/>
                    </a:lnTo>
                    <a:lnTo>
                      <a:pt x="204" y="81"/>
                    </a:lnTo>
                    <a:lnTo>
                      <a:pt x="271" y="44"/>
                    </a:lnTo>
                    <a:lnTo>
                      <a:pt x="271" y="14"/>
                    </a:lnTo>
                    <a:lnTo>
                      <a:pt x="279" y="14"/>
                    </a:lnTo>
                    <a:lnTo>
                      <a:pt x="237" y="0"/>
                    </a:lnTo>
                    <a:close/>
                  </a:path>
                </a:pathLst>
              </a:custGeom>
              <a:solidFill>
                <a:srgbClr val="000000"/>
              </a:solidFill>
              <a:ln w="9525">
                <a:solidFill>
                  <a:srgbClr val="000000"/>
                </a:solidFill>
                <a:round/>
                <a:headEnd/>
                <a:tailEnd/>
              </a:ln>
            </p:spPr>
            <p:txBody>
              <a:bodyPr/>
              <a:lstStyle/>
              <a:p>
                <a:endParaRPr lang="fr-FR" dirty="0"/>
              </a:p>
            </p:txBody>
          </p:sp>
          <p:sp>
            <p:nvSpPr>
              <p:cNvPr id="6228" name="Freeform 29">
                <a:extLst>
                  <a:ext uri="{FF2B5EF4-FFF2-40B4-BE49-F238E27FC236}">
                    <a16:creationId xmlns:a16="http://schemas.microsoft.com/office/drawing/2014/main" id="{0165E890-C2F6-4A79-B947-C318755D6771}"/>
                  </a:ext>
                </a:extLst>
              </p:cNvPr>
              <p:cNvSpPr>
                <a:spLocks/>
              </p:cNvSpPr>
              <p:nvPr/>
            </p:nvSpPr>
            <p:spPr bwMode="auto">
              <a:xfrm>
                <a:off x="1811" y="1217"/>
                <a:ext cx="126" cy="152"/>
              </a:xfrm>
              <a:custGeom>
                <a:avLst/>
                <a:gdLst>
                  <a:gd name="T0" fmla="*/ 0 w 457"/>
                  <a:gd name="T1" fmla="*/ 0 h 673"/>
                  <a:gd name="T2" fmla="*/ 0 w 457"/>
                  <a:gd name="T3" fmla="*/ 0 h 673"/>
                  <a:gd name="T4" fmla="*/ 0 w 457"/>
                  <a:gd name="T5" fmla="*/ 0 h 673"/>
                  <a:gd name="T6" fmla="*/ 0 w 457"/>
                  <a:gd name="T7" fmla="*/ 0 h 673"/>
                  <a:gd name="T8" fmla="*/ 0 w 457"/>
                  <a:gd name="T9" fmla="*/ 0 h 673"/>
                  <a:gd name="T10" fmla="*/ 0 w 457"/>
                  <a:gd name="T11" fmla="*/ 0 h 673"/>
                  <a:gd name="T12" fmla="*/ 0 w 457"/>
                  <a:gd name="T13" fmla="*/ 0 h 673"/>
                  <a:gd name="T14" fmla="*/ 0 w 457"/>
                  <a:gd name="T15" fmla="*/ 0 h 673"/>
                  <a:gd name="T16" fmla="*/ 0 w 457"/>
                  <a:gd name="T17" fmla="*/ 0 h 673"/>
                  <a:gd name="T18" fmla="*/ 0 w 457"/>
                  <a:gd name="T19" fmla="*/ 0 h 673"/>
                  <a:gd name="T20" fmla="*/ 0 w 457"/>
                  <a:gd name="T21" fmla="*/ 0 h 673"/>
                  <a:gd name="T22" fmla="*/ 0 w 457"/>
                  <a:gd name="T23" fmla="*/ 0 h 673"/>
                  <a:gd name="T24" fmla="*/ 0 w 457"/>
                  <a:gd name="T25" fmla="*/ 0 h 673"/>
                  <a:gd name="T26" fmla="*/ 0 w 457"/>
                  <a:gd name="T27" fmla="*/ 0 h 673"/>
                  <a:gd name="T28" fmla="*/ 0 w 457"/>
                  <a:gd name="T29" fmla="*/ 0 h 673"/>
                  <a:gd name="T30" fmla="*/ 0 w 457"/>
                  <a:gd name="T31" fmla="*/ 0 h 673"/>
                  <a:gd name="T32" fmla="*/ 0 w 457"/>
                  <a:gd name="T33" fmla="*/ 0 h 673"/>
                  <a:gd name="T34" fmla="*/ 0 w 457"/>
                  <a:gd name="T35" fmla="*/ 0 h 673"/>
                  <a:gd name="T36" fmla="*/ 0 w 457"/>
                  <a:gd name="T37" fmla="*/ 0 h 673"/>
                  <a:gd name="T38" fmla="*/ 0 w 457"/>
                  <a:gd name="T39" fmla="*/ 0 h 673"/>
                  <a:gd name="T40" fmla="*/ 0 w 457"/>
                  <a:gd name="T41" fmla="*/ 0 h 67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57" h="673">
                    <a:moveTo>
                      <a:pt x="457" y="603"/>
                    </a:moveTo>
                    <a:lnTo>
                      <a:pt x="411" y="465"/>
                    </a:lnTo>
                    <a:lnTo>
                      <a:pt x="325" y="411"/>
                    </a:lnTo>
                    <a:lnTo>
                      <a:pt x="293" y="328"/>
                    </a:lnTo>
                    <a:lnTo>
                      <a:pt x="231" y="273"/>
                    </a:lnTo>
                    <a:lnTo>
                      <a:pt x="207" y="206"/>
                    </a:lnTo>
                    <a:lnTo>
                      <a:pt x="100" y="150"/>
                    </a:lnTo>
                    <a:lnTo>
                      <a:pt x="54" y="69"/>
                    </a:lnTo>
                    <a:lnTo>
                      <a:pt x="0" y="0"/>
                    </a:lnTo>
                    <a:lnTo>
                      <a:pt x="46" y="150"/>
                    </a:lnTo>
                    <a:lnTo>
                      <a:pt x="153" y="220"/>
                    </a:lnTo>
                    <a:lnTo>
                      <a:pt x="186" y="288"/>
                    </a:lnTo>
                    <a:lnTo>
                      <a:pt x="197" y="341"/>
                    </a:lnTo>
                    <a:lnTo>
                      <a:pt x="271" y="397"/>
                    </a:lnTo>
                    <a:lnTo>
                      <a:pt x="283" y="479"/>
                    </a:lnTo>
                    <a:lnTo>
                      <a:pt x="325" y="521"/>
                    </a:lnTo>
                    <a:lnTo>
                      <a:pt x="358" y="642"/>
                    </a:lnTo>
                    <a:lnTo>
                      <a:pt x="411" y="673"/>
                    </a:lnTo>
                    <a:lnTo>
                      <a:pt x="457" y="658"/>
                    </a:lnTo>
                    <a:lnTo>
                      <a:pt x="457" y="603"/>
                    </a:lnTo>
                    <a:close/>
                  </a:path>
                </a:pathLst>
              </a:custGeom>
              <a:solidFill>
                <a:srgbClr val="000000"/>
              </a:solidFill>
              <a:ln w="3175" cmpd="sng">
                <a:noFill/>
                <a:round/>
                <a:headEnd/>
                <a:tailEnd/>
              </a:ln>
            </p:spPr>
            <p:txBody>
              <a:bodyPr/>
              <a:lstStyle/>
              <a:p>
                <a:endParaRPr lang="fr-FR" dirty="0"/>
              </a:p>
            </p:txBody>
          </p:sp>
          <p:sp>
            <p:nvSpPr>
              <p:cNvPr id="6229" name="Freeform 32">
                <a:extLst>
                  <a:ext uri="{FF2B5EF4-FFF2-40B4-BE49-F238E27FC236}">
                    <a16:creationId xmlns:a16="http://schemas.microsoft.com/office/drawing/2014/main" id="{F3B96D35-6DA9-4CA1-8C40-23AAAE9FFD7E}"/>
                  </a:ext>
                </a:extLst>
              </p:cNvPr>
              <p:cNvSpPr>
                <a:spLocks/>
              </p:cNvSpPr>
              <p:nvPr/>
            </p:nvSpPr>
            <p:spPr bwMode="auto">
              <a:xfrm>
                <a:off x="1937" y="1538"/>
                <a:ext cx="327" cy="494"/>
              </a:xfrm>
              <a:custGeom>
                <a:avLst/>
                <a:gdLst>
                  <a:gd name="T0" fmla="*/ 143 w 327"/>
                  <a:gd name="T1" fmla="*/ 478 h 494"/>
                  <a:gd name="T2" fmla="*/ 143 w 327"/>
                  <a:gd name="T3" fmla="*/ 430 h 494"/>
                  <a:gd name="T4" fmla="*/ 135 w 327"/>
                  <a:gd name="T5" fmla="*/ 294 h 494"/>
                  <a:gd name="T6" fmla="*/ 87 w 327"/>
                  <a:gd name="T7" fmla="*/ 118 h 494"/>
                  <a:gd name="T8" fmla="*/ 63 w 327"/>
                  <a:gd name="T9" fmla="*/ 6 h 494"/>
                  <a:gd name="T10" fmla="*/ 15 w 327"/>
                  <a:gd name="T11" fmla="*/ 14 h 494"/>
                  <a:gd name="T12" fmla="*/ 15 w 327"/>
                  <a:gd name="T13" fmla="*/ 102 h 494"/>
                  <a:gd name="T14" fmla="*/ 127 w 327"/>
                  <a:gd name="T15" fmla="*/ 150 h 494"/>
                  <a:gd name="T16" fmla="*/ 175 w 327"/>
                  <a:gd name="T17" fmla="*/ 126 h 494"/>
                  <a:gd name="T18" fmla="*/ 191 w 327"/>
                  <a:gd name="T19" fmla="*/ 78 h 494"/>
                  <a:gd name="T20" fmla="*/ 199 w 327"/>
                  <a:gd name="T21" fmla="*/ 54 h 494"/>
                  <a:gd name="T22" fmla="*/ 191 w 327"/>
                  <a:gd name="T23" fmla="*/ 14 h 494"/>
                  <a:gd name="T24" fmla="*/ 167 w 327"/>
                  <a:gd name="T25" fmla="*/ 6 h 494"/>
                  <a:gd name="T26" fmla="*/ 151 w 327"/>
                  <a:gd name="T27" fmla="*/ 54 h 494"/>
                  <a:gd name="T28" fmla="*/ 207 w 327"/>
                  <a:gd name="T29" fmla="*/ 118 h 494"/>
                  <a:gd name="T30" fmla="*/ 287 w 327"/>
                  <a:gd name="T31" fmla="*/ 110 h 494"/>
                  <a:gd name="T32" fmla="*/ 311 w 327"/>
                  <a:gd name="T33" fmla="*/ 102 h 494"/>
                  <a:gd name="T34" fmla="*/ 327 w 327"/>
                  <a:gd name="T35" fmla="*/ 54 h 494"/>
                  <a:gd name="T36" fmla="*/ 271 w 327"/>
                  <a:gd name="T37" fmla="*/ 22 h 494"/>
                  <a:gd name="T38" fmla="*/ 295 w 327"/>
                  <a:gd name="T39" fmla="*/ 150 h 494"/>
                  <a:gd name="T40" fmla="*/ 231 w 327"/>
                  <a:gd name="T41" fmla="*/ 270 h 494"/>
                  <a:gd name="T42" fmla="*/ 199 w 327"/>
                  <a:gd name="T43" fmla="*/ 462 h 49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7" h="494">
                    <a:moveTo>
                      <a:pt x="143" y="478"/>
                    </a:moveTo>
                    <a:cubicBezTo>
                      <a:pt x="122" y="414"/>
                      <a:pt x="143" y="494"/>
                      <a:pt x="143" y="430"/>
                    </a:cubicBezTo>
                    <a:cubicBezTo>
                      <a:pt x="143" y="385"/>
                      <a:pt x="139" y="339"/>
                      <a:pt x="135" y="294"/>
                    </a:cubicBezTo>
                    <a:cubicBezTo>
                      <a:pt x="130" y="234"/>
                      <a:pt x="106" y="174"/>
                      <a:pt x="87" y="118"/>
                    </a:cubicBezTo>
                    <a:cubicBezTo>
                      <a:pt x="75" y="81"/>
                      <a:pt x="75" y="43"/>
                      <a:pt x="63" y="6"/>
                    </a:cubicBezTo>
                    <a:cubicBezTo>
                      <a:pt x="47" y="9"/>
                      <a:pt x="29" y="6"/>
                      <a:pt x="15" y="14"/>
                    </a:cubicBezTo>
                    <a:cubicBezTo>
                      <a:pt x="0" y="23"/>
                      <a:pt x="9" y="88"/>
                      <a:pt x="15" y="102"/>
                    </a:cubicBezTo>
                    <a:cubicBezTo>
                      <a:pt x="20" y="115"/>
                      <a:pt x="104" y="135"/>
                      <a:pt x="127" y="150"/>
                    </a:cubicBezTo>
                    <a:cubicBezTo>
                      <a:pt x="140" y="146"/>
                      <a:pt x="167" y="139"/>
                      <a:pt x="175" y="126"/>
                    </a:cubicBezTo>
                    <a:cubicBezTo>
                      <a:pt x="184" y="112"/>
                      <a:pt x="186" y="94"/>
                      <a:pt x="191" y="78"/>
                    </a:cubicBezTo>
                    <a:cubicBezTo>
                      <a:pt x="194" y="70"/>
                      <a:pt x="199" y="54"/>
                      <a:pt x="199" y="54"/>
                    </a:cubicBezTo>
                    <a:cubicBezTo>
                      <a:pt x="196" y="41"/>
                      <a:pt x="199" y="25"/>
                      <a:pt x="191" y="14"/>
                    </a:cubicBezTo>
                    <a:cubicBezTo>
                      <a:pt x="186" y="7"/>
                      <a:pt x="173" y="0"/>
                      <a:pt x="167" y="6"/>
                    </a:cubicBezTo>
                    <a:cubicBezTo>
                      <a:pt x="155" y="18"/>
                      <a:pt x="151" y="54"/>
                      <a:pt x="151" y="54"/>
                    </a:cubicBezTo>
                    <a:cubicBezTo>
                      <a:pt x="162" y="86"/>
                      <a:pt x="183" y="94"/>
                      <a:pt x="207" y="118"/>
                    </a:cubicBezTo>
                    <a:cubicBezTo>
                      <a:pt x="234" y="115"/>
                      <a:pt x="261" y="114"/>
                      <a:pt x="287" y="110"/>
                    </a:cubicBezTo>
                    <a:cubicBezTo>
                      <a:pt x="295" y="109"/>
                      <a:pt x="306" y="109"/>
                      <a:pt x="311" y="102"/>
                    </a:cubicBezTo>
                    <a:cubicBezTo>
                      <a:pt x="321" y="88"/>
                      <a:pt x="327" y="54"/>
                      <a:pt x="327" y="54"/>
                    </a:cubicBezTo>
                    <a:cubicBezTo>
                      <a:pt x="316" y="20"/>
                      <a:pt x="306" y="10"/>
                      <a:pt x="271" y="22"/>
                    </a:cubicBezTo>
                    <a:cubicBezTo>
                      <a:pt x="254" y="74"/>
                      <a:pt x="280" y="104"/>
                      <a:pt x="295" y="150"/>
                    </a:cubicBezTo>
                    <a:cubicBezTo>
                      <a:pt x="283" y="234"/>
                      <a:pt x="285" y="216"/>
                      <a:pt x="231" y="270"/>
                    </a:cubicBezTo>
                    <a:cubicBezTo>
                      <a:pt x="206" y="345"/>
                      <a:pt x="199" y="377"/>
                      <a:pt x="199" y="462"/>
                    </a:cubicBezTo>
                  </a:path>
                </a:pathLst>
              </a:custGeom>
              <a:noFill/>
              <a:ln w="19050" cmpd="sng">
                <a:no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grpSp>
        <p:sp>
          <p:nvSpPr>
            <p:cNvPr id="6211" name="Text Box 94">
              <a:extLst>
                <a:ext uri="{FF2B5EF4-FFF2-40B4-BE49-F238E27FC236}">
                  <a16:creationId xmlns:a16="http://schemas.microsoft.com/office/drawing/2014/main" id="{A04D5ACC-E800-462A-91A8-92A6E242E304}"/>
                </a:ext>
              </a:extLst>
            </p:cNvPr>
            <p:cNvSpPr txBox="1">
              <a:spLocks noChangeArrowheads="1"/>
            </p:cNvSpPr>
            <p:nvPr/>
          </p:nvSpPr>
          <p:spPr bwMode="auto">
            <a:xfrm>
              <a:off x="480" y="957"/>
              <a:ext cx="1968" cy="23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0033CC"/>
                  </a:solidFill>
                </a:rPr>
                <a:t>INTENSITE  =  9,6</a:t>
              </a:r>
            </a:p>
          </p:txBody>
        </p:sp>
      </p:grpSp>
      <p:grpSp>
        <p:nvGrpSpPr>
          <p:cNvPr id="4200" name="Group 104">
            <a:extLst>
              <a:ext uri="{FF2B5EF4-FFF2-40B4-BE49-F238E27FC236}">
                <a16:creationId xmlns:a16="http://schemas.microsoft.com/office/drawing/2014/main" id="{1F31232E-A3EA-4567-BB37-4F709CC2BAAE}"/>
              </a:ext>
            </a:extLst>
          </p:cNvPr>
          <p:cNvGrpSpPr>
            <a:grpSpLocks/>
          </p:cNvGrpSpPr>
          <p:nvPr/>
        </p:nvGrpSpPr>
        <p:grpSpPr bwMode="auto">
          <a:xfrm>
            <a:off x="5562600" y="2418753"/>
            <a:ext cx="3124200" cy="1690410"/>
            <a:chOff x="3504" y="957"/>
            <a:chExt cx="1968" cy="1296"/>
          </a:xfrm>
        </p:grpSpPr>
        <p:grpSp>
          <p:nvGrpSpPr>
            <p:cNvPr id="6190" name="Group 88">
              <a:extLst>
                <a:ext uri="{FF2B5EF4-FFF2-40B4-BE49-F238E27FC236}">
                  <a16:creationId xmlns:a16="http://schemas.microsoft.com/office/drawing/2014/main" id="{A4A708BF-4DA3-4874-9FAD-166094AA4567}"/>
                </a:ext>
              </a:extLst>
            </p:cNvPr>
            <p:cNvGrpSpPr>
              <a:grpSpLocks/>
            </p:cNvGrpSpPr>
            <p:nvPr/>
          </p:nvGrpSpPr>
          <p:grpSpPr bwMode="auto">
            <a:xfrm>
              <a:off x="3864" y="1149"/>
              <a:ext cx="1296" cy="1104"/>
              <a:chOff x="3253" y="1111"/>
              <a:chExt cx="1296" cy="1104"/>
            </a:xfrm>
          </p:grpSpPr>
          <p:sp>
            <p:nvSpPr>
              <p:cNvPr id="6192" name="Freeform 33">
                <a:extLst>
                  <a:ext uri="{FF2B5EF4-FFF2-40B4-BE49-F238E27FC236}">
                    <a16:creationId xmlns:a16="http://schemas.microsoft.com/office/drawing/2014/main" id="{937C18B5-B379-4221-8F92-A305D297A3F2}"/>
                  </a:ext>
                </a:extLst>
              </p:cNvPr>
              <p:cNvSpPr>
                <a:spLocks/>
              </p:cNvSpPr>
              <p:nvPr/>
            </p:nvSpPr>
            <p:spPr bwMode="auto">
              <a:xfrm>
                <a:off x="3552" y="1344"/>
                <a:ext cx="583" cy="641"/>
              </a:xfrm>
              <a:custGeom>
                <a:avLst/>
                <a:gdLst>
                  <a:gd name="T0" fmla="*/ 0 w 1410"/>
                  <a:gd name="T1" fmla="*/ 0 h 1735"/>
                  <a:gd name="T2" fmla="*/ 0 w 1410"/>
                  <a:gd name="T3" fmla="*/ 0 h 1735"/>
                  <a:gd name="T4" fmla="*/ 0 w 1410"/>
                  <a:gd name="T5" fmla="*/ 0 h 1735"/>
                  <a:gd name="T6" fmla="*/ 0 w 1410"/>
                  <a:gd name="T7" fmla="*/ 0 h 1735"/>
                  <a:gd name="T8" fmla="*/ 0 w 1410"/>
                  <a:gd name="T9" fmla="*/ 0 h 1735"/>
                  <a:gd name="T10" fmla="*/ 0 w 1410"/>
                  <a:gd name="T11" fmla="*/ 0 h 1735"/>
                  <a:gd name="T12" fmla="*/ 0 w 1410"/>
                  <a:gd name="T13" fmla="*/ 0 h 1735"/>
                  <a:gd name="T14" fmla="*/ 0 w 1410"/>
                  <a:gd name="T15" fmla="*/ 0 h 1735"/>
                  <a:gd name="T16" fmla="*/ 0 w 1410"/>
                  <a:gd name="T17" fmla="*/ 0 h 1735"/>
                  <a:gd name="T18" fmla="*/ 0 w 1410"/>
                  <a:gd name="T19" fmla="*/ 0 h 1735"/>
                  <a:gd name="T20" fmla="*/ 0 w 1410"/>
                  <a:gd name="T21" fmla="*/ 0 h 1735"/>
                  <a:gd name="T22" fmla="*/ 0 w 1410"/>
                  <a:gd name="T23" fmla="*/ 0 h 1735"/>
                  <a:gd name="T24" fmla="*/ 0 w 1410"/>
                  <a:gd name="T25" fmla="*/ 0 h 1735"/>
                  <a:gd name="T26" fmla="*/ 0 w 1410"/>
                  <a:gd name="T27" fmla="*/ 0 h 1735"/>
                  <a:gd name="T28" fmla="*/ 0 w 1410"/>
                  <a:gd name="T29" fmla="*/ 0 h 1735"/>
                  <a:gd name="T30" fmla="*/ 0 w 1410"/>
                  <a:gd name="T31" fmla="*/ 0 h 1735"/>
                  <a:gd name="T32" fmla="*/ 0 w 1410"/>
                  <a:gd name="T33" fmla="*/ 0 h 1735"/>
                  <a:gd name="T34" fmla="*/ 0 w 1410"/>
                  <a:gd name="T35" fmla="*/ 0 h 1735"/>
                  <a:gd name="T36" fmla="*/ 0 w 1410"/>
                  <a:gd name="T37" fmla="*/ 0 h 1735"/>
                  <a:gd name="T38" fmla="*/ 0 w 1410"/>
                  <a:gd name="T39" fmla="*/ 0 h 1735"/>
                  <a:gd name="T40" fmla="*/ 0 w 1410"/>
                  <a:gd name="T41" fmla="*/ 0 h 1735"/>
                  <a:gd name="T42" fmla="*/ 0 w 1410"/>
                  <a:gd name="T43" fmla="*/ 0 h 1735"/>
                  <a:gd name="T44" fmla="*/ 0 w 1410"/>
                  <a:gd name="T45" fmla="*/ 0 h 1735"/>
                  <a:gd name="T46" fmla="*/ 0 w 1410"/>
                  <a:gd name="T47" fmla="*/ 0 h 1735"/>
                  <a:gd name="T48" fmla="*/ 0 w 1410"/>
                  <a:gd name="T49" fmla="*/ 0 h 173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10" h="1735">
                    <a:moveTo>
                      <a:pt x="444" y="1714"/>
                    </a:moveTo>
                    <a:lnTo>
                      <a:pt x="462" y="1618"/>
                    </a:lnTo>
                    <a:lnTo>
                      <a:pt x="431" y="1461"/>
                    </a:lnTo>
                    <a:lnTo>
                      <a:pt x="324" y="1372"/>
                    </a:lnTo>
                    <a:lnTo>
                      <a:pt x="160" y="1229"/>
                    </a:lnTo>
                    <a:lnTo>
                      <a:pt x="44" y="999"/>
                    </a:lnTo>
                    <a:lnTo>
                      <a:pt x="0" y="721"/>
                    </a:lnTo>
                    <a:lnTo>
                      <a:pt x="22" y="532"/>
                    </a:lnTo>
                    <a:lnTo>
                      <a:pt x="86" y="345"/>
                    </a:lnTo>
                    <a:lnTo>
                      <a:pt x="238" y="182"/>
                    </a:lnTo>
                    <a:lnTo>
                      <a:pt x="384" y="91"/>
                    </a:lnTo>
                    <a:lnTo>
                      <a:pt x="604" y="14"/>
                    </a:lnTo>
                    <a:lnTo>
                      <a:pt x="775" y="0"/>
                    </a:lnTo>
                    <a:lnTo>
                      <a:pt x="992" y="65"/>
                    </a:lnTo>
                    <a:lnTo>
                      <a:pt x="1177" y="148"/>
                    </a:lnTo>
                    <a:lnTo>
                      <a:pt x="1337" y="369"/>
                    </a:lnTo>
                    <a:lnTo>
                      <a:pt x="1410" y="647"/>
                    </a:lnTo>
                    <a:lnTo>
                      <a:pt x="1384" y="891"/>
                    </a:lnTo>
                    <a:lnTo>
                      <a:pt x="1318" y="1062"/>
                    </a:lnTo>
                    <a:lnTo>
                      <a:pt x="1186" y="1222"/>
                    </a:lnTo>
                    <a:lnTo>
                      <a:pt x="1026" y="1353"/>
                    </a:lnTo>
                    <a:lnTo>
                      <a:pt x="920" y="1389"/>
                    </a:lnTo>
                    <a:lnTo>
                      <a:pt x="940" y="1735"/>
                    </a:lnTo>
                    <a:lnTo>
                      <a:pt x="444" y="1714"/>
                    </a:lnTo>
                    <a:close/>
                  </a:path>
                </a:pathLst>
              </a:custGeom>
              <a:solidFill>
                <a:srgbClr val="FFFF66"/>
              </a:solidFill>
              <a:ln w="28575" cmpd="sng">
                <a:solidFill>
                  <a:srgbClr val="000000"/>
                </a:solidFill>
                <a:round/>
                <a:headEnd/>
                <a:tailEnd/>
              </a:ln>
            </p:spPr>
            <p:txBody>
              <a:bodyPr/>
              <a:lstStyle/>
              <a:p>
                <a:endParaRPr lang="fr-FR" dirty="0"/>
              </a:p>
            </p:txBody>
          </p:sp>
          <p:sp>
            <p:nvSpPr>
              <p:cNvPr id="6193" name="Freeform 34">
                <a:extLst>
                  <a:ext uri="{FF2B5EF4-FFF2-40B4-BE49-F238E27FC236}">
                    <a16:creationId xmlns:a16="http://schemas.microsoft.com/office/drawing/2014/main" id="{F473B692-C443-435C-B963-B07DCD362D86}"/>
                  </a:ext>
                </a:extLst>
              </p:cNvPr>
              <p:cNvSpPr>
                <a:spLocks/>
              </p:cNvSpPr>
              <p:nvPr/>
            </p:nvSpPr>
            <p:spPr bwMode="auto">
              <a:xfrm>
                <a:off x="3706" y="1948"/>
                <a:ext cx="244" cy="261"/>
              </a:xfrm>
              <a:custGeom>
                <a:avLst/>
                <a:gdLst>
                  <a:gd name="T0" fmla="*/ 0 w 592"/>
                  <a:gd name="T1" fmla="*/ 0 h 708"/>
                  <a:gd name="T2" fmla="*/ 0 w 592"/>
                  <a:gd name="T3" fmla="*/ 0 h 708"/>
                  <a:gd name="T4" fmla="*/ 0 w 592"/>
                  <a:gd name="T5" fmla="*/ 0 h 708"/>
                  <a:gd name="T6" fmla="*/ 0 w 592"/>
                  <a:gd name="T7" fmla="*/ 0 h 708"/>
                  <a:gd name="T8" fmla="*/ 0 w 592"/>
                  <a:gd name="T9" fmla="*/ 0 h 708"/>
                  <a:gd name="T10" fmla="*/ 0 w 592"/>
                  <a:gd name="T11" fmla="*/ 0 h 708"/>
                  <a:gd name="T12" fmla="*/ 0 w 592"/>
                  <a:gd name="T13" fmla="*/ 0 h 708"/>
                  <a:gd name="T14" fmla="*/ 0 w 592"/>
                  <a:gd name="T15" fmla="*/ 0 h 708"/>
                  <a:gd name="T16" fmla="*/ 0 w 592"/>
                  <a:gd name="T17" fmla="*/ 0 h 708"/>
                  <a:gd name="T18" fmla="*/ 0 w 592"/>
                  <a:gd name="T19" fmla="*/ 0 h 708"/>
                  <a:gd name="T20" fmla="*/ 0 w 592"/>
                  <a:gd name="T21" fmla="*/ 0 h 708"/>
                  <a:gd name="T22" fmla="*/ 0 w 592"/>
                  <a:gd name="T23" fmla="*/ 0 h 708"/>
                  <a:gd name="T24" fmla="*/ 0 w 592"/>
                  <a:gd name="T25" fmla="*/ 0 h 708"/>
                  <a:gd name="T26" fmla="*/ 0 w 592"/>
                  <a:gd name="T27" fmla="*/ 0 h 708"/>
                  <a:gd name="T28" fmla="*/ 0 w 592"/>
                  <a:gd name="T29" fmla="*/ 0 h 708"/>
                  <a:gd name="T30" fmla="*/ 0 w 592"/>
                  <a:gd name="T31" fmla="*/ 0 h 708"/>
                  <a:gd name="T32" fmla="*/ 0 w 592"/>
                  <a:gd name="T33" fmla="*/ 0 h 708"/>
                  <a:gd name="T34" fmla="*/ 0 w 592"/>
                  <a:gd name="T35" fmla="*/ 0 h 708"/>
                  <a:gd name="T36" fmla="*/ 0 w 592"/>
                  <a:gd name="T37" fmla="*/ 0 h 708"/>
                  <a:gd name="T38" fmla="*/ 0 w 592"/>
                  <a:gd name="T39" fmla="*/ 0 h 708"/>
                  <a:gd name="T40" fmla="*/ 0 w 592"/>
                  <a:gd name="T41" fmla="*/ 0 h 708"/>
                  <a:gd name="T42" fmla="*/ 0 w 592"/>
                  <a:gd name="T43" fmla="*/ 0 h 708"/>
                  <a:gd name="T44" fmla="*/ 0 w 592"/>
                  <a:gd name="T45" fmla="*/ 0 h 70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92" h="708">
                    <a:moveTo>
                      <a:pt x="53" y="89"/>
                    </a:moveTo>
                    <a:lnTo>
                      <a:pt x="575" y="0"/>
                    </a:lnTo>
                    <a:lnTo>
                      <a:pt x="582" y="122"/>
                    </a:lnTo>
                    <a:lnTo>
                      <a:pt x="556" y="174"/>
                    </a:lnTo>
                    <a:lnTo>
                      <a:pt x="575" y="234"/>
                    </a:lnTo>
                    <a:lnTo>
                      <a:pt x="549" y="300"/>
                    </a:lnTo>
                    <a:lnTo>
                      <a:pt x="592" y="364"/>
                    </a:lnTo>
                    <a:lnTo>
                      <a:pt x="535" y="475"/>
                    </a:lnTo>
                    <a:lnTo>
                      <a:pt x="525" y="558"/>
                    </a:lnTo>
                    <a:lnTo>
                      <a:pt x="398" y="602"/>
                    </a:lnTo>
                    <a:lnTo>
                      <a:pt x="318" y="681"/>
                    </a:lnTo>
                    <a:lnTo>
                      <a:pt x="220" y="708"/>
                    </a:lnTo>
                    <a:lnTo>
                      <a:pt x="191" y="631"/>
                    </a:lnTo>
                    <a:lnTo>
                      <a:pt x="186" y="571"/>
                    </a:lnTo>
                    <a:lnTo>
                      <a:pt x="79" y="571"/>
                    </a:lnTo>
                    <a:lnTo>
                      <a:pt x="6" y="494"/>
                    </a:lnTo>
                    <a:lnTo>
                      <a:pt x="60" y="414"/>
                    </a:lnTo>
                    <a:lnTo>
                      <a:pt x="6" y="317"/>
                    </a:lnTo>
                    <a:lnTo>
                      <a:pt x="26" y="253"/>
                    </a:lnTo>
                    <a:lnTo>
                      <a:pt x="0" y="149"/>
                    </a:lnTo>
                    <a:lnTo>
                      <a:pt x="26" y="103"/>
                    </a:lnTo>
                    <a:lnTo>
                      <a:pt x="53" y="89"/>
                    </a:lnTo>
                    <a:close/>
                  </a:path>
                </a:pathLst>
              </a:custGeom>
              <a:solidFill>
                <a:srgbClr val="B5B5B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194" name="Freeform 35">
                <a:extLst>
                  <a:ext uri="{FF2B5EF4-FFF2-40B4-BE49-F238E27FC236}">
                    <a16:creationId xmlns:a16="http://schemas.microsoft.com/office/drawing/2014/main" id="{F39A778C-578C-42A4-8F33-A58A5B4C25A1}"/>
                  </a:ext>
                </a:extLst>
              </p:cNvPr>
              <p:cNvSpPr>
                <a:spLocks/>
              </p:cNvSpPr>
              <p:nvPr/>
            </p:nvSpPr>
            <p:spPr bwMode="auto">
              <a:xfrm>
                <a:off x="3743" y="2010"/>
                <a:ext cx="110" cy="134"/>
              </a:xfrm>
              <a:custGeom>
                <a:avLst/>
                <a:gdLst>
                  <a:gd name="T0" fmla="*/ 0 w 266"/>
                  <a:gd name="T1" fmla="*/ 0 h 364"/>
                  <a:gd name="T2" fmla="*/ 0 w 266"/>
                  <a:gd name="T3" fmla="*/ 0 h 364"/>
                  <a:gd name="T4" fmla="*/ 0 w 266"/>
                  <a:gd name="T5" fmla="*/ 0 h 364"/>
                  <a:gd name="T6" fmla="*/ 0 w 266"/>
                  <a:gd name="T7" fmla="*/ 0 h 364"/>
                  <a:gd name="T8" fmla="*/ 0 w 266"/>
                  <a:gd name="T9" fmla="*/ 0 h 364"/>
                  <a:gd name="T10" fmla="*/ 0 w 266"/>
                  <a:gd name="T11" fmla="*/ 0 h 364"/>
                  <a:gd name="T12" fmla="*/ 0 w 266"/>
                  <a:gd name="T13" fmla="*/ 0 h 364"/>
                  <a:gd name="T14" fmla="*/ 0 w 266"/>
                  <a:gd name="T15" fmla="*/ 0 h 364"/>
                  <a:gd name="T16" fmla="*/ 0 w 266"/>
                  <a:gd name="T17" fmla="*/ 0 h 364"/>
                  <a:gd name="T18" fmla="*/ 0 w 266"/>
                  <a:gd name="T19" fmla="*/ 0 h 364"/>
                  <a:gd name="T20" fmla="*/ 0 w 266"/>
                  <a:gd name="T21" fmla="*/ 0 h 364"/>
                  <a:gd name="T22" fmla="*/ 0 w 266"/>
                  <a:gd name="T23" fmla="*/ 0 h 364"/>
                  <a:gd name="T24" fmla="*/ 0 w 266"/>
                  <a:gd name="T25" fmla="*/ 0 h 364"/>
                  <a:gd name="T26" fmla="*/ 0 w 266"/>
                  <a:gd name="T27" fmla="*/ 0 h 3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66" h="364">
                    <a:moveTo>
                      <a:pt x="243" y="0"/>
                    </a:moveTo>
                    <a:lnTo>
                      <a:pt x="50" y="86"/>
                    </a:lnTo>
                    <a:lnTo>
                      <a:pt x="115" y="119"/>
                    </a:lnTo>
                    <a:lnTo>
                      <a:pt x="29" y="179"/>
                    </a:lnTo>
                    <a:lnTo>
                      <a:pt x="69" y="247"/>
                    </a:lnTo>
                    <a:lnTo>
                      <a:pt x="0" y="333"/>
                    </a:lnTo>
                    <a:lnTo>
                      <a:pt x="63" y="364"/>
                    </a:lnTo>
                    <a:lnTo>
                      <a:pt x="176" y="308"/>
                    </a:lnTo>
                    <a:lnTo>
                      <a:pt x="142" y="238"/>
                    </a:lnTo>
                    <a:lnTo>
                      <a:pt x="207" y="156"/>
                    </a:lnTo>
                    <a:lnTo>
                      <a:pt x="159" y="106"/>
                    </a:lnTo>
                    <a:lnTo>
                      <a:pt x="266" y="0"/>
                    </a:lnTo>
                    <a:lnTo>
                      <a:pt x="24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195" name="Freeform 36">
                <a:extLst>
                  <a:ext uri="{FF2B5EF4-FFF2-40B4-BE49-F238E27FC236}">
                    <a16:creationId xmlns:a16="http://schemas.microsoft.com/office/drawing/2014/main" id="{C0072D2E-5D98-45DC-922A-4FBBFDACCA18}"/>
                  </a:ext>
                </a:extLst>
              </p:cNvPr>
              <p:cNvSpPr>
                <a:spLocks/>
              </p:cNvSpPr>
              <p:nvPr/>
            </p:nvSpPr>
            <p:spPr bwMode="auto">
              <a:xfrm>
                <a:off x="3542" y="1342"/>
                <a:ext cx="278" cy="632"/>
              </a:xfrm>
              <a:custGeom>
                <a:avLst/>
                <a:gdLst>
                  <a:gd name="T0" fmla="*/ 0 w 673"/>
                  <a:gd name="T1" fmla="*/ 0 h 1715"/>
                  <a:gd name="T2" fmla="*/ 0 w 673"/>
                  <a:gd name="T3" fmla="*/ 0 h 1715"/>
                  <a:gd name="T4" fmla="*/ 0 w 673"/>
                  <a:gd name="T5" fmla="*/ 0 h 1715"/>
                  <a:gd name="T6" fmla="*/ 0 w 673"/>
                  <a:gd name="T7" fmla="*/ 0 h 1715"/>
                  <a:gd name="T8" fmla="*/ 0 w 673"/>
                  <a:gd name="T9" fmla="*/ 0 h 1715"/>
                  <a:gd name="T10" fmla="*/ 0 w 673"/>
                  <a:gd name="T11" fmla="*/ 0 h 1715"/>
                  <a:gd name="T12" fmla="*/ 0 w 673"/>
                  <a:gd name="T13" fmla="*/ 0 h 1715"/>
                  <a:gd name="T14" fmla="*/ 0 w 673"/>
                  <a:gd name="T15" fmla="*/ 0 h 1715"/>
                  <a:gd name="T16" fmla="*/ 0 w 673"/>
                  <a:gd name="T17" fmla="*/ 0 h 1715"/>
                  <a:gd name="T18" fmla="*/ 0 w 673"/>
                  <a:gd name="T19" fmla="*/ 0 h 1715"/>
                  <a:gd name="T20" fmla="*/ 0 w 673"/>
                  <a:gd name="T21" fmla="*/ 0 h 1715"/>
                  <a:gd name="T22" fmla="*/ 0 w 673"/>
                  <a:gd name="T23" fmla="*/ 0 h 1715"/>
                  <a:gd name="T24" fmla="*/ 0 w 673"/>
                  <a:gd name="T25" fmla="*/ 0 h 1715"/>
                  <a:gd name="T26" fmla="*/ 0 w 673"/>
                  <a:gd name="T27" fmla="*/ 0 h 1715"/>
                  <a:gd name="T28" fmla="*/ 0 w 673"/>
                  <a:gd name="T29" fmla="*/ 0 h 1715"/>
                  <a:gd name="T30" fmla="*/ 0 w 673"/>
                  <a:gd name="T31" fmla="*/ 0 h 1715"/>
                  <a:gd name="T32" fmla="*/ 0 w 673"/>
                  <a:gd name="T33" fmla="*/ 0 h 1715"/>
                  <a:gd name="T34" fmla="*/ 0 w 673"/>
                  <a:gd name="T35" fmla="*/ 0 h 1715"/>
                  <a:gd name="T36" fmla="*/ 0 w 673"/>
                  <a:gd name="T37" fmla="*/ 0 h 1715"/>
                  <a:gd name="T38" fmla="*/ 0 w 673"/>
                  <a:gd name="T39" fmla="*/ 0 h 1715"/>
                  <a:gd name="T40" fmla="*/ 0 w 673"/>
                  <a:gd name="T41" fmla="*/ 0 h 1715"/>
                  <a:gd name="T42" fmla="*/ 0 w 673"/>
                  <a:gd name="T43" fmla="*/ 0 h 1715"/>
                  <a:gd name="T44" fmla="*/ 0 w 673"/>
                  <a:gd name="T45" fmla="*/ 0 h 1715"/>
                  <a:gd name="T46" fmla="*/ 0 w 673"/>
                  <a:gd name="T47" fmla="*/ 0 h 1715"/>
                  <a:gd name="T48" fmla="*/ 0 w 673"/>
                  <a:gd name="T49" fmla="*/ 0 h 1715"/>
                  <a:gd name="T50" fmla="*/ 0 w 673"/>
                  <a:gd name="T51" fmla="*/ 0 h 1715"/>
                  <a:gd name="T52" fmla="*/ 0 w 673"/>
                  <a:gd name="T53" fmla="*/ 0 h 1715"/>
                  <a:gd name="T54" fmla="*/ 0 w 673"/>
                  <a:gd name="T55" fmla="*/ 0 h 1715"/>
                  <a:gd name="T56" fmla="*/ 0 w 673"/>
                  <a:gd name="T57" fmla="*/ 0 h 1715"/>
                  <a:gd name="T58" fmla="*/ 0 w 673"/>
                  <a:gd name="T59" fmla="*/ 0 h 1715"/>
                  <a:gd name="T60" fmla="*/ 0 w 673"/>
                  <a:gd name="T61" fmla="*/ 0 h 1715"/>
                  <a:gd name="T62" fmla="*/ 0 w 673"/>
                  <a:gd name="T63" fmla="*/ 0 h 1715"/>
                  <a:gd name="T64" fmla="*/ 0 w 673"/>
                  <a:gd name="T65" fmla="*/ 0 h 1715"/>
                  <a:gd name="T66" fmla="*/ 0 w 673"/>
                  <a:gd name="T67" fmla="*/ 0 h 1715"/>
                  <a:gd name="T68" fmla="*/ 0 w 673"/>
                  <a:gd name="T69" fmla="*/ 0 h 1715"/>
                  <a:gd name="T70" fmla="*/ 0 w 673"/>
                  <a:gd name="T71" fmla="*/ 0 h 1715"/>
                  <a:gd name="T72" fmla="*/ 0 w 673"/>
                  <a:gd name="T73" fmla="*/ 0 h 1715"/>
                  <a:gd name="T74" fmla="*/ 0 w 673"/>
                  <a:gd name="T75" fmla="*/ 0 h 1715"/>
                  <a:gd name="T76" fmla="*/ 0 w 673"/>
                  <a:gd name="T77" fmla="*/ 0 h 171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73" h="1715">
                    <a:moveTo>
                      <a:pt x="584" y="13"/>
                    </a:moveTo>
                    <a:lnTo>
                      <a:pt x="477" y="43"/>
                    </a:lnTo>
                    <a:lnTo>
                      <a:pt x="413" y="69"/>
                    </a:lnTo>
                    <a:lnTo>
                      <a:pt x="369" y="105"/>
                    </a:lnTo>
                    <a:lnTo>
                      <a:pt x="295" y="140"/>
                    </a:lnTo>
                    <a:lnTo>
                      <a:pt x="263" y="186"/>
                    </a:lnTo>
                    <a:lnTo>
                      <a:pt x="195" y="236"/>
                    </a:lnTo>
                    <a:lnTo>
                      <a:pt x="178" y="263"/>
                    </a:lnTo>
                    <a:lnTo>
                      <a:pt x="132" y="316"/>
                    </a:lnTo>
                    <a:lnTo>
                      <a:pt x="77" y="377"/>
                    </a:lnTo>
                    <a:lnTo>
                      <a:pt x="68" y="437"/>
                    </a:lnTo>
                    <a:lnTo>
                      <a:pt x="41" y="487"/>
                    </a:lnTo>
                    <a:lnTo>
                      <a:pt x="32" y="534"/>
                    </a:lnTo>
                    <a:lnTo>
                      <a:pt x="15" y="604"/>
                    </a:lnTo>
                    <a:lnTo>
                      <a:pt x="0" y="678"/>
                    </a:lnTo>
                    <a:lnTo>
                      <a:pt x="0" y="751"/>
                    </a:lnTo>
                    <a:lnTo>
                      <a:pt x="18" y="799"/>
                    </a:lnTo>
                    <a:lnTo>
                      <a:pt x="21" y="870"/>
                    </a:lnTo>
                    <a:lnTo>
                      <a:pt x="22" y="946"/>
                    </a:lnTo>
                    <a:lnTo>
                      <a:pt x="47" y="1019"/>
                    </a:lnTo>
                    <a:lnTo>
                      <a:pt x="77" y="1079"/>
                    </a:lnTo>
                    <a:lnTo>
                      <a:pt x="87" y="1127"/>
                    </a:lnTo>
                    <a:lnTo>
                      <a:pt x="139" y="1183"/>
                    </a:lnTo>
                    <a:lnTo>
                      <a:pt x="189" y="1267"/>
                    </a:lnTo>
                    <a:lnTo>
                      <a:pt x="238" y="1318"/>
                    </a:lnTo>
                    <a:lnTo>
                      <a:pt x="323" y="1374"/>
                    </a:lnTo>
                    <a:lnTo>
                      <a:pt x="372" y="1411"/>
                    </a:lnTo>
                    <a:lnTo>
                      <a:pt x="413" y="1467"/>
                    </a:lnTo>
                    <a:lnTo>
                      <a:pt x="445" y="1492"/>
                    </a:lnTo>
                    <a:lnTo>
                      <a:pt x="456" y="1545"/>
                    </a:lnTo>
                    <a:lnTo>
                      <a:pt x="456" y="1576"/>
                    </a:lnTo>
                    <a:lnTo>
                      <a:pt x="456" y="1604"/>
                    </a:lnTo>
                    <a:lnTo>
                      <a:pt x="466" y="1631"/>
                    </a:lnTo>
                    <a:lnTo>
                      <a:pt x="466" y="1656"/>
                    </a:lnTo>
                    <a:lnTo>
                      <a:pt x="438" y="1672"/>
                    </a:lnTo>
                    <a:lnTo>
                      <a:pt x="445" y="1698"/>
                    </a:lnTo>
                    <a:lnTo>
                      <a:pt x="477" y="1715"/>
                    </a:lnTo>
                    <a:lnTo>
                      <a:pt x="512" y="1672"/>
                    </a:lnTo>
                    <a:lnTo>
                      <a:pt x="523" y="1631"/>
                    </a:lnTo>
                    <a:lnTo>
                      <a:pt x="512" y="1576"/>
                    </a:lnTo>
                    <a:lnTo>
                      <a:pt x="523" y="1535"/>
                    </a:lnTo>
                    <a:lnTo>
                      <a:pt x="502" y="1481"/>
                    </a:lnTo>
                    <a:lnTo>
                      <a:pt x="482" y="1424"/>
                    </a:lnTo>
                    <a:lnTo>
                      <a:pt x="469" y="1397"/>
                    </a:lnTo>
                    <a:lnTo>
                      <a:pt x="416" y="1364"/>
                    </a:lnTo>
                    <a:lnTo>
                      <a:pt x="353" y="1344"/>
                    </a:lnTo>
                    <a:lnTo>
                      <a:pt x="301" y="1318"/>
                    </a:lnTo>
                    <a:lnTo>
                      <a:pt x="276" y="1284"/>
                    </a:lnTo>
                    <a:lnTo>
                      <a:pt x="215" y="1237"/>
                    </a:lnTo>
                    <a:lnTo>
                      <a:pt x="179" y="1183"/>
                    </a:lnTo>
                    <a:lnTo>
                      <a:pt x="166" y="1140"/>
                    </a:lnTo>
                    <a:lnTo>
                      <a:pt x="142" y="1110"/>
                    </a:lnTo>
                    <a:lnTo>
                      <a:pt x="111" y="1043"/>
                    </a:lnTo>
                    <a:lnTo>
                      <a:pt x="69" y="985"/>
                    </a:lnTo>
                    <a:lnTo>
                      <a:pt x="68" y="932"/>
                    </a:lnTo>
                    <a:lnTo>
                      <a:pt x="47" y="863"/>
                    </a:lnTo>
                    <a:lnTo>
                      <a:pt x="47" y="793"/>
                    </a:lnTo>
                    <a:lnTo>
                      <a:pt x="35" y="739"/>
                    </a:lnTo>
                    <a:lnTo>
                      <a:pt x="32" y="631"/>
                    </a:lnTo>
                    <a:lnTo>
                      <a:pt x="64" y="562"/>
                    </a:lnTo>
                    <a:lnTo>
                      <a:pt x="69" y="501"/>
                    </a:lnTo>
                    <a:lnTo>
                      <a:pt x="97" y="396"/>
                    </a:lnTo>
                    <a:lnTo>
                      <a:pt x="151" y="341"/>
                    </a:lnTo>
                    <a:lnTo>
                      <a:pt x="166" y="316"/>
                    </a:lnTo>
                    <a:lnTo>
                      <a:pt x="192" y="286"/>
                    </a:lnTo>
                    <a:lnTo>
                      <a:pt x="224" y="240"/>
                    </a:lnTo>
                    <a:lnTo>
                      <a:pt x="276" y="207"/>
                    </a:lnTo>
                    <a:lnTo>
                      <a:pt x="306" y="177"/>
                    </a:lnTo>
                    <a:lnTo>
                      <a:pt x="319" y="149"/>
                    </a:lnTo>
                    <a:lnTo>
                      <a:pt x="378" y="126"/>
                    </a:lnTo>
                    <a:lnTo>
                      <a:pt x="438" y="82"/>
                    </a:lnTo>
                    <a:lnTo>
                      <a:pt x="477" y="69"/>
                    </a:lnTo>
                    <a:lnTo>
                      <a:pt x="554" y="43"/>
                    </a:lnTo>
                    <a:lnTo>
                      <a:pt x="584" y="32"/>
                    </a:lnTo>
                    <a:lnTo>
                      <a:pt x="607" y="13"/>
                    </a:lnTo>
                    <a:lnTo>
                      <a:pt x="673" y="0"/>
                    </a:lnTo>
                    <a:lnTo>
                      <a:pt x="584"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196" name="Freeform 37">
                <a:extLst>
                  <a:ext uri="{FF2B5EF4-FFF2-40B4-BE49-F238E27FC236}">
                    <a16:creationId xmlns:a16="http://schemas.microsoft.com/office/drawing/2014/main" id="{F71038C3-E614-472F-B59D-A1DF7D0470F6}"/>
                  </a:ext>
                </a:extLst>
              </p:cNvPr>
              <p:cNvSpPr>
                <a:spLocks/>
              </p:cNvSpPr>
              <p:nvPr/>
            </p:nvSpPr>
            <p:spPr bwMode="auto">
              <a:xfrm>
                <a:off x="3812" y="1353"/>
                <a:ext cx="334" cy="613"/>
              </a:xfrm>
              <a:custGeom>
                <a:avLst/>
                <a:gdLst>
                  <a:gd name="T0" fmla="*/ 0 w 806"/>
                  <a:gd name="T1" fmla="*/ 0 h 1660"/>
                  <a:gd name="T2" fmla="*/ 0 w 806"/>
                  <a:gd name="T3" fmla="*/ 0 h 1660"/>
                  <a:gd name="T4" fmla="*/ 0 w 806"/>
                  <a:gd name="T5" fmla="*/ 0 h 1660"/>
                  <a:gd name="T6" fmla="*/ 0 w 806"/>
                  <a:gd name="T7" fmla="*/ 0 h 1660"/>
                  <a:gd name="T8" fmla="*/ 0 w 806"/>
                  <a:gd name="T9" fmla="*/ 0 h 1660"/>
                  <a:gd name="T10" fmla="*/ 0 w 806"/>
                  <a:gd name="T11" fmla="*/ 0 h 1660"/>
                  <a:gd name="T12" fmla="*/ 0 w 806"/>
                  <a:gd name="T13" fmla="*/ 0 h 1660"/>
                  <a:gd name="T14" fmla="*/ 0 w 806"/>
                  <a:gd name="T15" fmla="*/ 0 h 1660"/>
                  <a:gd name="T16" fmla="*/ 0 w 806"/>
                  <a:gd name="T17" fmla="*/ 0 h 1660"/>
                  <a:gd name="T18" fmla="*/ 0 w 806"/>
                  <a:gd name="T19" fmla="*/ 0 h 1660"/>
                  <a:gd name="T20" fmla="*/ 0 w 806"/>
                  <a:gd name="T21" fmla="*/ 0 h 1660"/>
                  <a:gd name="T22" fmla="*/ 0 w 806"/>
                  <a:gd name="T23" fmla="*/ 0 h 1660"/>
                  <a:gd name="T24" fmla="*/ 0 w 806"/>
                  <a:gd name="T25" fmla="*/ 0 h 1660"/>
                  <a:gd name="T26" fmla="*/ 0 w 806"/>
                  <a:gd name="T27" fmla="*/ 0 h 1660"/>
                  <a:gd name="T28" fmla="*/ 0 w 806"/>
                  <a:gd name="T29" fmla="*/ 0 h 1660"/>
                  <a:gd name="T30" fmla="*/ 0 w 806"/>
                  <a:gd name="T31" fmla="*/ 0 h 1660"/>
                  <a:gd name="T32" fmla="*/ 0 w 806"/>
                  <a:gd name="T33" fmla="*/ 0 h 1660"/>
                  <a:gd name="T34" fmla="*/ 0 w 806"/>
                  <a:gd name="T35" fmla="*/ 0 h 1660"/>
                  <a:gd name="T36" fmla="*/ 0 w 806"/>
                  <a:gd name="T37" fmla="*/ 0 h 1660"/>
                  <a:gd name="T38" fmla="*/ 0 w 806"/>
                  <a:gd name="T39" fmla="*/ 0 h 1660"/>
                  <a:gd name="T40" fmla="*/ 0 w 806"/>
                  <a:gd name="T41" fmla="*/ 0 h 1660"/>
                  <a:gd name="T42" fmla="*/ 0 w 806"/>
                  <a:gd name="T43" fmla="*/ 0 h 1660"/>
                  <a:gd name="T44" fmla="*/ 0 w 806"/>
                  <a:gd name="T45" fmla="*/ 0 h 1660"/>
                  <a:gd name="T46" fmla="*/ 0 w 806"/>
                  <a:gd name="T47" fmla="*/ 0 h 1660"/>
                  <a:gd name="T48" fmla="*/ 0 w 806"/>
                  <a:gd name="T49" fmla="*/ 0 h 1660"/>
                  <a:gd name="T50" fmla="*/ 0 w 806"/>
                  <a:gd name="T51" fmla="*/ 0 h 1660"/>
                  <a:gd name="T52" fmla="*/ 0 w 806"/>
                  <a:gd name="T53" fmla="*/ 0 h 1660"/>
                  <a:gd name="T54" fmla="*/ 0 w 806"/>
                  <a:gd name="T55" fmla="*/ 0 h 1660"/>
                  <a:gd name="T56" fmla="*/ 0 w 806"/>
                  <a:gd name="T57" fmla="*/ 0 h 1660"/>
                  <a:gd name="T58" fmla="*/ 0 w 806"/>
                  <a:gd name="T59" fmla="*/ 0 h 1660"/>
                  <a:gd name="T60" fmla="*/ 0 w 806"/>
                  <a:gd name="T61" fmla="*/ 0 h 1660"/>
                  <a:gd name="T62" fmla="*/ 0 w 806"/>
                  <a:gd name="T63" fmla="*/ 0 h 1660"/>
                  <a:gd name="T64" fmla="*/ 0 w 806"/>
                  <a:gd name="T65" fmla="*/ 0 h 1660"/>
                  <a:gd name="T66" fmla="*/ 0 w 806"/>
                  <a:gd name="T67" fmla="*/ 0 h 1660"/>
                  <a:gd name="T68" fmla="*/ 0 w 806"/>
                  <a:gd name="T69" fmla="*/ 0 h 1660"/>
                  <a:gd name="T70" fmla="*/ 0 w 806"/>
                  <a:gd name="T71" fmla="*/ 0 h 1660"/>
                  <a:gd name="T72" fmla="*/ 0 w 806"/>
                  <a:gd name="T73" fmla="*/ 0 h 1660"/>
                  <a:gd name="T74" fmla="*/ 0 w 806"/>
                  <a:gd name="T75" fmla="*/ 0 h 166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06" h="1660">
                    <a:moveTo>
                      <a:pt x="267" y="0"/>
                    </a:moveTo>
                    <a:lnTo>
                      <a:pt x="334" y="11"/>
                    </a:lnTo>
                    <a:lnTo>
                      <a:pt x="373" y="37"/>
                    </a:lnTo>
                    <a:lnTo>
                      <a:pt x="418" y="37"/>
                    </a:lnTo>
                    <a:lnTo>
                      <a:pt x="462" y="67"/>
                    </a:lnTo>
                    <a:lnTo>
                      <a:pt x="494" y="94"/>
                    </a:lnTo>
                    <a:lnTo>
                      <a:pt x="527" y="94"/>
                    </a:lnTo>
                    <a:lnTo>
                      <a:pt x="579" y="145"/>
                    </a:lnTo>
                    <a:lnTo>
                      <a:pt x="654" y="215"/>
                    </a:lnTo>
                    <a:lnTo>
                      <a:pt x="708" y="325"/>
                    </a:lnTo>
                    <a:lnTo>
                      <a:pt x="732" y="381"/>
                    </a:lnTo>
                    <a:lnTo>
                      <a:pt x="763" y="422"/>
                    </a:lnTo>
                    <a:lnTo>
                      <a:pt x="775" y="478"/>
                    </a:lnTo>
                    <a:lnTo>
                      <a:pt x="798" y="587"/>
                    </a:lnTo>
                    <a:lnTo>
                      <a:pt x="806" y="627"/>
                    </a:lnTo>
                    <a:lnTo>
                      <a:pt x="798" y="719"/>
                    </a:lnTo>
                    <a:lnTo>
                      <a:pt x="806" y="776"/>
                    </a:lnTo>
                    <a:lnTo>
                      <a:pt x="798" y="831"/>
                    </a:lnTo>
                    <a:lnTo>
                      <a:pt x="763" y="914"/>
                    </a:lnTo>
                    <a:lnTo>
                      <a:pt x="763" y="970"/>
                    </a:lnTo>
                    <a:lnTo>
                      <a:pt x="732" y="1022"/>
                    </a:lnTo>
                    <a:lnTo>
                      <a:pt x="708" y="1050"/>
                    </a:lnTo>
                    <a:lnTo>
                      <a:pt x="719" y="1078"/>
                    </a:lnTo>
                    <a:lnTo>
                      <a:pt x="689" y="1134"/>
                    </a:lnTo>
                    <a:lnTo>
                      <a:pt x="665" y="1161"/>
                    </a:lnTo>
                    <a:lnTo>
                      <a:pt x="599" y="1201"/>
                    </a:lnTo>
                    <a:lnTo>
                      <a:pt x="572" y="1241"/>
                    </a:lnTo>
                    <a:lnTo>
                      <a:pt x="502" y="1298"/>
                    </a:lnTo>
                    <a:lnTo>
                      <a:pt x="407" y="1352"/>
                    </a:lnTo>
                    <a:lnTo>
                      <a:pt x="385" y="1365"/>
                    </a:lnTo>
                    <a:lnTo>
                      <a:pt x="368" y="1389"/>
                    </a:lnTo>
                    <a:lnTo>
                      <a:pt x="317" y="1389"/>
                    </a:lnTo>
                    <a:lnTo>
                      <a:pt x="316" y="1437"/>
                    </a:lnTo>
                    <a:lnTo>
                      <a:pt x="345" y="1502"/>
                    </a:lnTo>
                    <a:lnTo>
                      <a:pt x="324" y="1554"/>
                    </a:lnTo>
                    <a:lnTo>
                      <a:pt x="347" y="1616"/>
                    </a:lnTo>
                    <a:lnTo>
                      <a:pt x="321" y="1660"/>
                    </a:lnTo>
                    <a:lnTo>
                      <a:pt x="267" y="1640"/>
                    </a:lnTo>
                    <a:lnTo>
                      <a:pt x="161" y="1660"/>
                    </a:lnTo>
                    <a:lnTo>
                      <a:pt x="36" y="1651"/>
                    </a:lnTo>
                    <a:lnTo>
                      <a:pt x="0" y="1631"/>
                    </a:lnTo>
                    <a:lnTo>
                      <a:pt x="29" y="1592"/>
                    </a:lnTo>
                    <a:lnTo>
                      <a:pt x="277" y="1556"/>
                    </a:lnTo>
                    <a:lnTo>
                      <a:pt x="267" y="1503"/>
                    </a:lnTo>
                    <a:lnTo>
                      <a:pt x="277" y="1475"/>
                    </a:lnTo>
                    <a:lnTo>
                      <a:pt x="267" y="1449"/>
                    </a:lnTo>
                    <a:lnTo>
                      <a:pt x="234" y="1422"/>
                    </a:lnTo>
                    <a:lnTo>
                      <a:pt x="234" y="1379"/>
                    </a:lnTo>
                    <a:lnTo>
                      <a:pt x="246" y="1352"/>
                    </a:lnTo>
                    <a:lnTo>
                      <a:pt x="320" y="1323"/>
                    </a:lnTo>
                    <a:lnTo>
                      <a:pt x="334" y="1312"/>
                    </a:lnTo>
                    <a:lnTo>
                      <a:pt x="418" y="1271"/>
                    </a:lnTo>
                    <a:lnTo>
                      <a:pt x="502" y="1214"/>
                    </a:lnTo>
                    <a:lnTo>
                      <a:pt x="534" y="1201"/>
                    </a:lnTo>
                    <a:lnTo>
                      <a:pt x="592" y="1131"/>
                    </a:lnTo>
                    <a:lnTo>
                      <a:pt x="634" y="1078"/>
                    </a:lnTo>
                    <a:lnTo>
                      <a:pt x="669" y="1018"/>
                    </a:lnTo>
                    <a:lnTo>
                      <a:pt x="689" y="947"/>
                    </a:lnTo>
                    <a:lnTo>
                      <a:pt x="714" y="900"/>
                    </a:lnTo>
                    <a:lnTo>
                      <a:pt x="719" y="846"/>
                    </a:lnTo>
                    <a:lnTo>
                      <a:pt x="729" y="773"/>
                    </a:lnTo>
                    <a:lnTo>
                      <a:pt x="742" y="697"/>
                    </a:lnTo>
                    <a:lnTo>
                      <a:pt x="742" y="609"/>
                    </a:lnTo>
                    <a:lnTo>
                      <a:pt x="729" y="509"/>
                    </a:lnTo>
                    <a:lnTo>
                      <a:pt x="719" y="449"/>
                    </a:lnTo>
                    <a:lnTo>
                      <a:pt x="701" y="381"/>
                    </a:lnTo>
                    <a:lnTo>
                      <a:pt x="679" y="311"/>
                    </a:lnTo>
                    <a:lnTo>
                      <a:pt x="622" y="241"/>
                    </a:lnTo>
                    <a:lnTo>
                      <a:pt x="579" y="188"/>
                    </a:lnTo>
                    <a:lnTo>
                      <a:pt x="537" y="132"/>
                    </a:lnTo>
                    <a:lnTo>
                      <a:pt x="482" y="94"/>
                    </a:lnTo>
                    <a:lnTo>
                      <a:pt x="397" y="50"/>
                    </a:lnTo>
                    <a:lnTo>
                      <a:pt x="311" y="24"/>
                    </a:lnTo>
                    <a:lnTo>
                      <a:pt x="277" y="11"/>
                    </a:lnTo>
                    <a:lnTo>
                      <a:pt x="26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197" name="Freeform 38">
                <a:extLst>
                  <a:ext uri="{FF2B5EF4-FFF2-40B4-BE49-F238E27FC236}">
                    <a16:creationId xmlns:a16="http://schemas.microsoft.com/office/drawing/2014/main" id="{D8CD9EB3-A694-496C-87F4-923560462ED7}"/>
                  </a:ext>
                </a:extLst>
              </p:cNvPr>
              <p:cNvSpPr>
                <a:spLocks/>
              </p:cNvSpPr>
              <p:nvPr/>
            </p:nvSpPr>
            <p:spPr bwMode="auto">
              <a:xfrm>
                <a:off x="3695" y="1968"/>
                <a:ext cx="267" cy="247"/>
              </a:xfrm>
              <a:custGeom>
                <a:avLst/>
                <a:gdLst>
                  <a:gd name="T0" fmla="*/ 0 w 647"/>
                  <a:gd name="T1" fmla="*/ 0 h 671"/>
                  <a:gd name="T2" fmla="*/ 0 w 647"/>
                  <a:gd name="T3" fmla="*/ 0 h 671"/>
                  <a:gd name="T4" fmla="*/ 0 w 647"/>
                  <a:gd name="T5" fmla="*/ 0 h 671"/>
                  <a:gd name="T6" fmla="*/ 0 w 647"/>
                  <a:gd name="T7" fmla="*/ 0 h 671"/>
                  <a:gd name="T8" fmla="*/ 0 w 647"/>
                  <a:gd name="T9" fmla="*/ 0 h 671"/>
                  <a:gd name="T10" fmla="*/ 0 w 647"/>
                  <a:gd name="T11" fmla="*/ 0 h 671"/>
                  <a:gd name="T12" fmla="*/ 0 w 647"/>
                  <a:gd name="T13" fmla="*/ 0 h 671"/>
                  <a:gd name="T14" fmla="*/ 0 w 647"/>
                  <a:gd name="T15" fmla="*/ 0 h 671"/>
                  <a:gd name="T16" fmla="*/ 0 w 647"/>
                  <a:gd name="T17" fmla="*/ 0 h 671"/>
                  <a:gd name="T18" fmla="*/ 0 w 647"/>
                  <a:gd name="T19" fmla="*/ 0 h 671"/>
                  <a:gd name="T20" fmla="*/ 0 w 647"/>
                  <a:gd name="T21" fmla="*/ 0 h 671"/>
                  <a:gd name="T22" fmla="*/ 0 w 647"/>
                  <a:gd name="T23" fmla="*/ 0 h 671"/>
                  <a:gd name="T24" fmla="*/ 0 w 647"/>
                  <a:gd name="T25" fmla="*/ 0 h 671"/>
                  <a:gd name="T26" fmla="*/ 0 w 647"/>
                  <a:gd name="T27" fmla="*/ 0 h 671"/>
                  <a:gd name="T28" fmla="*/ 0 w 647"/>
                  <a:gd name="T29" fmla="*/ 0 h 671"/>
                  <a:gd name="T30" fmla="*/ 0 w 647"/>
                  <a:gd name="T31" fmla="*/ 0 h 671"/>
                  <a:gd name="T32" fmla="*/ 0 w 647"/>
                  <a:gd name="T33" fmla="*/ 0 h 671"/>
                  <a:gd name="T34" fmla="*/ 0 w 647"/>
                  <a:gd name="T35" fmla="*/ 0 h 671"/>
                  <a:gd name="T36" fmla="*/ 0 w 647"/>
                  <a:gd name="T37" fmla="*/ 0 h 671"/>
                  <a:gd name="T38" fmla="*/ 0 w 647"/>
                  <a:gd name="T39" fmla="*/ 0 h 671"/>
                  <a:gd name="T40" fmla="*/ 0 w 647"/>
                  <a:gd name="T41" fmla="*/ 0 h 671"/>
                  <a:gd name="T42" fmla="*/ 0 w 647"/>
                  <a:gd name="T43" fmla="*/ 0 h 671"/>
                  <a:gd name="T44" fmla="*/ 0 w 647"/>
                  <a:gd name="T45" fmla="*/ 0 h 671"/>
                  <a:gd name="T46" fmla="*/ 0 w 647"/>
                  <a:gd name="T47" fmla="*/ 0 h 671"/>
                  <a:gd name="T48" fmla="*/ 0 w 647"/>
                  <a:gd name="T49" fmla="*/ 0 h 671"/>
                  <a:gd name="T50" fmla="*/ 0 w 647"/>
                  <a:gd name="T51" fmla="*/ 0 h 671"/>
                  <a:gd name="T52" fmla="*/ 0 w 647"/>
                  <a:gd name="T53" fmla="*/ 0 h 671"/>
                  <a:gd name="T54" fmla="*/ 0 w 647"/>
                  <a:gd name="T55" fmla="*/ 0 h 671"/>
                  <a:gd name="T56" fmla="*/ 0 w 647"/>
                  <a:gd name="T57" fmla="*/ 0 h 671"/>
                  <a:gd name="T58" fmla="*/ 0 w 647"/>
                  <a:gd name="T59" fmla="*/ 0 h 671"/>
                  <a:gd name="T60" fmla="*/ 0 w 647"/>
                  <a:gd name="T61" fmla="*/ 0 h 671"/>
                  <a:gd name="T62" fmla="*/ 0 w 647"/>
                  <a:gd name="T63" fmla="*/ 0 h 671"/>
                  <a:gd name="T64" fmla="*/ 0 w 647"/>
                  <a:gd name="T65" fmla="*/ 0 h 671"/>
                  <a:gd name="T66" fmla="*/ 0 w 647"/>
                  <a:gd name="T67" fmla="*/ 0 h 671"/>
                  <a:gd name="T68" fmla="*/ 0 w 647"/>
                  <a:gd name="T69" fmla="*/ 0 h 671"/>
                  <a:gd name="T70" fmla="*/ 0 w 647"/>
                  <a:gd name="T71" fmla="*/ 0 h 671"/>
                  <a:gd name="T72" fmla="*/ 0 w 647"/>
                  <a:gd name="T73" fmla="*/ 0 h 671"/>
                  <a:gd name="T74" fmla="*/ 0 w 647"/>
                  <a:gd name="T75" fmla="*/ 0 h 671"/>
                  <a:gd name="T76" fmla="*/ 0 w 647"/>
                  <a:gd name="T77" fmla="*/ 0 h 671"/>
                  <a:gd name="T78" fmla="*/ 0 w 647"/>
                  <a:gd name="T79" fmla="*/ 0 h 671"/>
                  <a:gd name="T80" fmla="*/ 0 w 647"/>
                  <a:gd name="T81" fmla="*/ 0 h 671"/>
                  <a:gd name="T82" fmla="*/ 0 w 647"/>
                  <a:gd name="T83" fmla="*/ 0 h 671"/>
                  <a:gd name="T84" fmla="*/ 0 w 647"/>
                  <a:gd name="T85" fmla="*/ 0 h 671"/>
                  <a:gd name="T86" fmla="*/ 0 w 647"/>
                  <a:gd name="T87" fmla="*/ 0 h 671"/>
                  <a:gd name="T88" fmla="*/ 0 w 647"/>
                  <a:gd name="T89" fmla="*/ 0 h 671"/>
                  <a:gd name="T90" fmla="*/ 0 w 647"/>
                  <a:gd name="T91" fmla="*/ 0 h 671"/>
                  <a:gd name="T92" fmla="*/ 0 w 647"/>
                  <a:gd name="T93" fmla="*/ 0 h 671"/>
                  <a:gd name="T94" fmla="*/ 0 w 647"/>
                  <a:gd name="T95" fmla="*/ 0 h 671"/>
                  <a:gd name="T96" fmla="*/ 0 w 647"/>
                  <a:gd name="T97" fmla="*/ 0 h 671"/>
                  <a:gd name="T98" fmla="*/ 0 w 647"/>
                  <a:gd name="T99" fmla="*/ 0 h 671"/>
                  <a:gd name="T100" fmla="*/ 0 w 647"/>
                  <a:gd name="T101" fmla="*/ 0 h 671"/>
                  <a:gd name="T102" fmla="*/ 0 w 647"/>
                  <a:gd name="T103" fmla="*/ 0 h 671"/>
                  <a:gd name="T104" fmla="*/ 0 w 647"/>
                  <a:gd name="T105" fmla="*/ 0 h 671"/>
                  <a:gd name="T106" fmla="*/ 0 w 647"/>
                  <a:gd name="T107" fmla="*/ 0 h 671"/>
                  <a:gd name="T108" fmla="*/ 0 w 647"/>
                  <a:gd name="T109" fmla="*/ 0 h 671"/>
                  <a:gd name="T110" fmla="*/ 0 w 647"/>
                  <a:gd name="T111" fmla="*/ 0 h 671"/>
                  <a:gd name="T112" fmla="*/ 0 w 647"/>
                  <a:gd name="T113" fmla="*/ 0 h 671"/>
                  <a:gd name="T114" fmla="*/ 0 w 647"/>
                  <a:gd name="T115" fmla="*/ 0 h 671"/>
                  <a:gd name="T116" fmla="*/ 0 w 647"/>
                  <a:gd name="T117" fmla="*/ 0 h 671"/>
                  <a:gd name="T118" fmla="*/ 0 w 647"/>
                  <a:gd name="T119" fmla="*/ 0 h 671"/>
                  <a:gd name="T120" fmla="*/ 0 w 647"/>
                  <a:gd name="T121" fmla="*/ 0 h 67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47" h="671">
                    <a:moveTo>
                      <a:pt x="538" y="0"/>
                    </a:moveTo>
                    <a:lnTo>
                      <a:pt x="518" y="0"/>
                    </a:lnTo>
                    <a:lnTo>
                      <a:pt x="431" y="20"/>
                    </a:lnTo>
                    <a:lnTo>
                      <a:pt x="351" y="3"/>
                    </a:lnTo>
                    <a:lnTo>
                      <a:pt x="259" y="28"/>
                    </a:lnTo>
                    <a:lnTo>
                      <a:pt x="156" y="11"/>
                    </a:lnTo>
                    <a:lnTo>
                      <a:pt x="96" y="44"/>
                    </a:lnTo>
                    <a:lnTo>
                      <a:pt x="59" y="28"/>
                    </a:lnTo>
                    <a:lnTo>
                      <a:pt x="22" y="54"/>
                    </a:lnTo>
                    <a:lnTo>
                      <a:pt x="0" y="97"/>
                    </a:lnTo>
                    <a:lnTo>
                      <a:pt x="0" y="138"/>
                    </a:lnTo>
                    <a:lnTo>
                      <a:pt x="22" y="164"/>
                    </a:lnTo>
                    <a:lnTo>
                      <a:pt x="43" y="205"/>
                    </a:lnTo>
                    <a:lnTo>
                      <a:pt x="55" y="205"/>
                    </a:lnTo>
                    <a:lnTo>
                      <a:pt x="22" y="234"/>
                    </a:lnTo>
                    <a:lnTo>
                      <a:pt x="8" y="262"/>
                    </a:lnTo>
                    <a:lnTo>
                      <a:pt x="8" y="301"/>
                    </a:lnTo>
                    <a:lnTo>
                      <a:pt x="32" y="343"/>
                    </a:lnTo>
                    <a:lnTo>
                      <a:pt x="68" y="359"/>
                    </a:lnTo>
                    <a:lnTo>
                      <a:pt x="68" y="368"/>
                    </a:lnTo>
                    <a:lnTo>
                      <a:pt x="22" y="399"/>
                    </a:lnTo>
                    <a:lnTo>
                      <a:pt x="22" y="412"/>
                    </a:lnTo>
                    <a:lnTo>
                      <a:pt x="22" y="438"/>
                    </a:lnTo>
                    <a:lnTo>
                      <a:pt x="32" y="506"/>
                    </a:lnTo>
                    <a:lnTo>
                      <a:pt x="75" y="522"/>
                    </a:lnTo>
                    <a:lnTo>
                      <a:pt x="132" y="547"/>
                    </a:lnTo>
                    <a:lnTo>
                      <a:pt x="184" y="547"/>
                    </a:lnTo>
                    <a:lnTo>
                      <a:pt x="193" y="547"/>
                    </a:lnTo>
                    <a:lnTo>
                      <a:pt x="303" y="547"/>
                    </a:lnTo>
                    <a:lnTo>
                      <a:pt x="360" y="547"/>
                    </a:lnTo>
                    <a:lnTo>
                      <a:pt x="284" y="579"/>
                    </a:lnTo>
                    <a:lnTo>
                      <a:pt x="324" y="610"/>
                    </a:lnTo>
                    <a:lnTo>
                      <a:pt x="293" y="630"/>
                    </a:lnTo>
                    <a:lnTo>
                      <a:pt x="254" y="624"/>
                    </a:lnTo>
                    <a:lnTo>
                      <a:pt x="232" y="599"/>
                    </a:lnTo>
                    <a:lnTo>
                      <a:pt x="226" y="563"/>
                    </a:lnTo>
                    <a:lnTo>
                      <a:pt x="214" y="563"/>
                    </a:lnTo>
                    <a:lnTo>
                      <a:pt x="214" y="576"/>
                    </a:lnTo>
                    <a:lnTo>
                      <a:pt x="214" y="604"/>
                    </a:lnTo>
                    <a:lnTo>
                      <a:pt x="226" y="643"/>
                    </a:lnTo>
                    <a:lnTo>
                      <a:pt x="250" y="660"/>
                    </a:lnTo>
                    <a:lnTo>
                      <a:pt x="270" y="671"/>
                    </a:lnTo>
                    <a:lnTo>
                      <a:pt x="303" y="671"/>
                    </a:lnTo>
                    <a:lnTo>
                      <a:pt x="346" y="671"/>
                    </a:lnTo>
                    <a:lnTo>
                      <a:pt x="391" y="660"/>
                    </a:lnTo>
                    <a:lnTo>
                      <a:pt x="411" y="660"/>
                    </a:lnTo>
                    <a:lnTo>
                      <a:pt x="431" y="643"/>
                    </a:lnTo>
                    <a:lnTo>
                      <a:pt x="444" y="630"/>
                    </a:lnTo>
                    <a:lnTo>
                      <a:pt x="453" y="589"/>
                    </a:lnTo>
                    <a:lnTo>
                      <a:pt x="475" y="563"/>
                    </a:lnTo>
                    <a:lnTo>
                      <a:pt x="508" y="563"/>
                    </a:lnTo>
                    <a:lnTo>
                      <a:pt x="561" y="547"/>
                    </a:lnTo>
                    <a:lnTo>
                      <a:pt x="571" y="532"/>
                    </a:lnTo>
                    <a:lnTo>
                      <a:pt x="604" y="479"/>
                    </a:lnTo>
                    <a:lnTo>
                      <a:pt x="628" y="455"/>
                    </a:lnTo>
                    <a:lnTo>
                      <a:pt x="628" y="412"/>
                    </a:lnTo>
                    <a:lnTo>
                      <a:pt x="595" y="399"/>
                    </a:lnTo>
                    <a:lnTo>
                      <a:pt x="628" y="359"/>
                    </a:lnTo>
                    <a:lnTo>
                      <a:pt x="647" y="331"/>
                    </a:lnTo>
                    <a:lnTo>
                      <a:pt x="628" y="291"/>
                    </a:lnTo>
                    <a:lnTo>
                      <a:pt x="618" y="262"/>
                    </a:lnTo>
                    <a:lnTo>
                      <a:pt x="585" y="248"/>
                    </a:lnTo>
                    <a:lnTo>
                      <a:pt x="628" y="205"/>
                    </a:lnTo>
                    <a:lnTo>
                      <a:pt x="628" y="179"/>
                    </a:lnTo>
                    <a:lnTo>
                      <a:pt x="618" y="138"/>
                    </a:lnTo>
                    <a:lnTo>
                      <a:pt x="595" y="122"/>
                    </a:lnTo>
                    <a:lnTo>
                      <a:pt x="637" y="70"/>
                    </a:lnTo>
                    <a:lnTo>
                      <a:pt x="628" y="28"/>
                    </a:lnTo>
                    <a:lnTo>
                      <a:pt x="571" y="17"/>
                    </a:lnTo>
                    <a:lnTo>
                      <a:pt x="551" y="0"/>
                    </a:lnTo>
                    <a:lnTo>
                      <a:pt x="538" y="41"/>
                    </a:lnTo>
                    <a:lnTo>
                      <a:pt x="571" y="54"/>
                    </a:lnTo>
                    <a:lnTo>
                      <a:pt x="571" y="84"/>
                    </a:lnTo>
                    <a:lnTo>
                      <a:pt x="581" y="108"/>
                    </a:lnTo>
                    <a:lnTo>
                      <a:pt x="551" y="122"/>
                    </a:lnTo>
                    <a:lnTo>
                      <a:pt x="585" y="152"/>
                    </a:lnTo>
                    <a:lnTo>
                      <a:pt x="571" y="179"/>
                    </a:lnTo>
                    <a:lnTo>
                      <a:pt x="551" y="234"/>
                    </a:lnTo>
                    <a:lnTo>
                      <a:pt x="518" y="248"/>
                    </a:lnTo>
                    <a:lnTo>
                      <a:pt x="453" y="278"/>
                    </a:lnTo>
                    <a:lnTo>
                      <a:pt x="270" y="331"/>
                    </a:lnTo>
                    <a:lnTo>
                      <a:pt x="132" y="368"/>
                    </a:lnTo>
                    <a:lnTo>
                      <a:pt x="162" y="399"/>
                    </a:lnTo>
                    <a:lnTo>
                      <a:pt x="214" y="385"/>
                    </a:lnTo>
                    <a:lnTo>
                      <a:pt x="250" y="359"/>
                    </a:lnTo>
                    <a:lnTo>
                      <a:pt x="293" y="359"/>
                    </a:lnTo>
                    <a:lnTo>
                      <a:pt x="303" y="359"/>
                    </a:lnTo>
                    <a:lnTo>
                      <a:pt x="303" y="368"/>
                    </a:lnTo>
                    <a:lnTo>
                      <a:pt x="303" y="399"/>
                    </a:lnTo>
                    <a:lnTo>
                      <a:pt x="334" y="399"/>
                    </a:lnTo>
                    <a:lnTo>
                      <a:pt x="360" y="385"/>
                    </a:lnTo>
                    <a:lnTo>
                      <a:pt x="444" y="381"/>
                    </a:lnTo>
                    <a:lnTo>
                      <a:pt x="460" y="356"/>
                    </a:lnTo>
                    <a:lnTo>
                      <a:pt x="487" y="359"/>
                    </a:lnTo>
                    <a:lnTo>
                      <a:pt x="538" y="331"/>
                    </a:lnTo>
                    <a:lnTo>
                      <a:pt x="551" y="291"/>
                    </a:lnTo>
                    <a:lnTo>
                      <a:pt x="530" y="278"/>
                    </a:lnTo>
                    <a:lnTo>
                      <a:pt x="561" y="262"/>
                    </a:lnTo>
                    <a:lnTo>
                      <a:pt x="585" y="278"/>
                    </a:lnTo>
                    <a:lnTo>
                      <a:pt x="595" y="316"/>
                    </a:lnTo>
                    <a:lnTo>
                      <a:pt x="571" y="359"/>
                    </a:lnTo>
                    <a:lnTo>
                      <a:pt x="551" y="368"/>
                    </a:lnTo>
                    <a:lnTo>
                      <a:pt x="475" y="399"/>
                    </a:lnTo>
                    <a:lnTo>
                      <a:pt x="360" y="425"/>
                    </a:lnTo>
                    <a:lnTo>
                      <a:pt x="270" y="455"/>
                    </a:lnTo>
                    <a:lnTo>
                      <a:pt x="193" y="468"/>
                    </a:lnTo>
                    <a:lnTo>
                      <a:pt x="206" y="495"/>
                    </a:lnTo>
                    <a:lnTo>
                      <a:pt x="237" y="495"/>
                    </a:lnTo>
                    <a:lnTo>
                      <a:pt x="259" y="479"/>
                    </a:lnTo>
                    <a:lnTo>
                      <a:pt x="334" y="468"/>
                    </a:lnTo>
                    <a:lnTo>
                      <a:pt x="377" y="455"/>
                    </a:lnTo>
                    <a:lnTo>
                      <a:pt x="391" y="468"/>
                    </a:lnTo>
                    <a:lnTo>
                      <a:pt x="411" y="468"/>
                    </a:lnTo>
                    <a:lnTo>
                      <a:pt x="431" y="455"/>
                    </a:lnTo>
                    <a:lnTo>
                      <a:pt x="475" y="438"/>
                    </a:lnTo>
                    <a:lnTo>
                      <a:pt x="518" y="438"/>
                    </a:lnTo>
                    <a:lnTo>
                      <a:pt x="530" y="438"/>
                    </a:lnTo>
                    <a:lnTo>
                      <a:pt x="530" y="479"/>
                    </a:lnTo>
                    <a:lnTo>
                      <a:pt x="487" y="506"/>
                    </a:lnTo>
                    <a:lnTo>
                      <a:pt x="420" y="522"/>
                    </a:lnTo>
                    <a:lnTo>
                      <a:pt x="346" y="522"/>
                    </a:lnTo>
                    <a:lnTo>
                      <a:pt x="313" y="522"/>
                    </a:lnTo>
                    <a:lnTo>
                      <a:pt x="237" y="522"/>
                    </a:lnTo>
                    <a:lnTo>
                      <a:pt x="132" y="522"/>
                    </a:lnTo>
                    <a:lnTo>
                      <a:pt x="96" y="506"/>
                    </a:lnTo>
                    <a:lnTo>
                      <a:pt x="75" y="479"/>
                    </a:lnTo>
                    <a:lnTo>
                      <a:pt x="55" y="455"/>
                    </a:lnTo>
                    <a:lnTo>
                      <a:pt x="75" y="412"/>
                    </a:lnTo>
                    <a:lnTo>
                      <a:pt x="96" y="399"/>
                    </a:lnTo>
                    <a:lnTo>
                      <a:pt x="132" y="385"/>
                    </a:lnTo>
                    <a:lnTo>
                      <a:pt x="142" y="359"/>
                    </a:lnTo>
                    <a:lnTo>
                      <a:pt x="107" y="343"/>
                    </a:lnTo>
                    <a:lnTo>
                      <a:pt x="86" y="331"/>
                    </a:lnTo>
                    <a:lnTo>
                      <a:pt x="86" y="278"/>
                    </a:lnTo>
                    <a:lnTo>
                      <a:pt x="107" y="262"/>
                    </a:lnTo>
                    <a:lnTo>
                      <a:pt x="153" y="248"/>
                    </a:lnTo>
                    <a:lnTo>
                      <a:pt x="206" y="248"/>
                    </a:lnTo>
                    <a:lnTo>
                      <a:pt x="281" y="234"/>
                    </a:lnTo>
                    <a:lnTo>
                      <a:pt x="303" y="234"/>
                    </a:lnTo>
                    <a:lnTo>
                      <a:pt x="334" y="262"/>
                    </a:lnTo>
                    <a:lnTo>
                      <a:pt x="377" y="262"/>
                    </a:lnTo>
                    <a:lnTo>
                      <a:pt x="424" y="232"/>
                    </a:lnTo>
                    <a:lnTo>
                      <a:pt x="475" y="234"/>
                    </a:lnTo>
                    <a:lnTo>
                      <a:pt x="497" y="202"/>
                    </a:lnTo>
                    <a:lnTo>
                      <a:pt x="530" y="179"/>
                    </a:lnTo>
                    <a:lnTo>
                      <a:pt x="530" y="152"/>
                    </a:lnTo>
                    <a:lnTo>
                      <a:pt x="530" y="138"/>
                    </a:lnTo>
                    <a:lnTo>
                      <a:pt x="520" y="118"/>
                    </a:lnTo>
                    <a:lnTo>
                      <a:pt x="557" y="94"/>
                    </a:lnTo>
                    <a:lnTo>
                      <a:pt x="530" y="97"/>
                    </a:lnTo>
                    <a:lnTo>
                      <a:pt x="495" y="110"/>
                    </a:lnTo>
                    <a:lnTo>
                      <a:pt x="444" y="122"/>
                    </a:lnTo>
                    <a:lnTo>
                      <a:pt x="420" y="138"/>
                    </a:lnTo>
                    <a:lnTo>
                      <a:pt x="367" y="164"/>
                    </a:lnTo>
                    <a:lnTo>
                      <a:pt x="324" y="192"/>
                    </a:lnTo>
                    <a:lnTo>
                      <a:pt x="237" y="221"/>
                    </a:lnTo>
                    <a:lnTo>
                      <a:pt x="206" y="221"/>
                    </a:lnTo>
                    <a:lnTo>
                      <a:pt x="142" y="234"/>
                    </a:lnTo>
                    <a:lnTo>
                      <a:pt x="132" y="234"/>
                    </a:lnTo>
                    <a:lnTo>
                      <a:pt x="68" y="221"/>
                    </a:lnTo>
                    <a:lnTo>
                      <a:pt x="107" y="205"/>
                    </a:lnTo>
                    <a:lnTo>
                      <a:pt x="120" y="192"/>
                    </a:lnTo>
                    <a:lnTo>
                      <a:pt x="96" y="152"/>
                    </a:lnTo>
                    <a:lnTo>
                      <a:pt x="75" y="138"/>
                    </a:lnTo>
                    <a:lnTo>
                      <a:pt x="75" y="110"/>
                    </a:lnTo>
                    <a:lnTo>
                      <a:pt x="96" y="84"/>
                    </a:lnTo>
                    <a:lnTo>
                      <a:pt x="142" y="70"/>
                    </a:lnTo>
                    <a:lnTo>
                      <a:pt x="162" y="84"/>
                    </a:lnTo>
                    <a:lnTo>
                      <a:pt x="107" y="110"/>
                    </a:lnTo>
                    <a:lnTo>
                      <a:pt x="120" y="138"/>
                    </a:lnTo>
                    <a:lnTo>
                      <a:pt x="142" y="164"/>
                    </a:lnTo>
                    <a:lnTo>
                      <a:pt x="174" y="179"/>
                    </a:lnTo>
                    <a:lnTo>
                      <a:pt x="202" y="161"/>
                    </a:lnTo>
                    <a:lnTo>
                      <a:pt x="242" y="172"/>
                    </a:lnTo>
                    <a:lnTo>
                      <a:pt x="274" y="141"/>
                    </a:lnTo>
                    <a:lnTo>
                      <a:pt x="324" y="118"/>
                    </a:lnTo>
                    <a:lnTo>
                      <a:pt x="293" y="97"/>
                    </a:lnTo>
                    <a:lnTo>
                      <a:pt x="270" y="84"/>
                    </a:lnTo>
                    <a:lnTo>
                      <a:pt x="293" y="70"/>
                    </a:lnTo>
                    <a:lnTo>
                      <a:pt x="411" y="54"/>
                    </a:lnTo>
                    <a:lnTo>
                      <a:pt x="495" y="17"/>
                    </a:lnTo>
                    <a:lnTo>
                      <a:pt x="53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198" name="Freeform 39">
                <a:extLst>
                  <a:ext uri="{FF2B5EF4-FFF2-40B4-BE49-F238E27FC236}">
                    <a16:creationId xmlns:a16="http://schemas.microsoft.com/office/drawing/2014/main" id="{62EF0303-C36A-4AAB-B196-6312828844FF}"/>
                  </a:ext>
                </a:extLst>
              </p:cNvPr>
              <p:cNvSpPr>
                <a:spLocks/>
              </p:cNvSpPr>
              <p:nvPr/>
            </p:nvSpPr>
            <p:spPr bwMode="auto">
              <a:xfrm>
                <a:off x="3806" y="1111"/>
                <a:ext cx="58" cy="183"/>
              </a:xfrm>
              <a:custGeom>
                <a:avLst/>
                <a:gdLst>
                  <a:gd name="T0" fmla="*/ 0 w 132"/>
                  <a:gd name="T1" fmla="*/ 0 h 729"/>
                  <a:gd name="T2" fmla="*/ 0 w 132"/>
                  <a:gd name="T3" fmla="*/ 0 h 729"/>
                  <a:gd name="T4" fmla="*/ 0 w 132"/>
                  <a:gd name="T5" fmla="*/ 0 h 729"/>
                  <a:gd name="T6" fmla="*/ 0 w 132"/>
                  <a:gd name="T7" fmla="*/ 0 h 729"/>
                  <a:gd name="T8" fmla="*/ 0 w 132"/>
                  <a:gd name="T9" fmla="*/ 0 h 729"/>
                  <a:gd name="T10" fmla="*/ 0 w 132"/>
                  <a:gd name="T11" fmla="*/ 0 h 729"/>
                  <a:gd name="T12" fmla="*/ 0 w 132"/>
                  <a:gd name="T13" fmla="*/ 0 h 729"/>
                  <a:gd name="T14" fmla="*/ 0 w 132"/>
                  <a:gd name="T15" fmla="*/ 0 h 729"/>
                  <a:gd name="T16" fmla="*/ 0 w 132"/>
                  <a:gd name="T17" fmla="*/ 0 h 729"/>
                  <a:gd name="T18" fmla="*/ 0 w 132"/>
                  <a:gd name="T19" fmla="*/ 0 h 729"/>
                  <a:gd name="T20" fmla="*/ 0 w 132"/>
                  <a:gd name="T21" fmla="*/ 0 h 729"/>
                  <a:gd name="T22" fmla="*/ 0 w 132"/>
                  <a:gd name="T23" fmla="*/ 0 h 729"/>
                  <a:gd name="T24" fmla="*/ 0 w 132"/>
                  <a:gd name="T25" fmla="*/ 0 h 729"/>
                  <a:gd name="T26" fmla="*/ 0 w 132"/>
                  <a:gd name="T27" fmla="*/ 0 h 729"/>
                  <a:gd name="T28" fmla="*/ 0 w 132"/>
                  <a:gd name="T29" fmla="*/ 0 h 729"/>
                  <a:gd name="T30" fmla="*/ 0 w 132"/>
                  <a:gd name="T31" fmla="*/ 0 h 729"/>
                  <a:gd name="T32" fmla="*/ 0 w 132"/>
                  <a:gd name="T33" fmla="*/ 0 h 729"/>
                  <a:gd name="T34" fmla="*/ 0 w 132"/>
                  <a:gd name="T35" fmla="*/ 0 h 729"/>
                  <a:gd name="T36" fmla="*/ 0 w 132"/>
                  <a:gd name="T37" fmla="*/ 0 h 72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32" h="729">
                    <a:moveTo>
                      <a:pt x="111" y="56"/>
                    </a:moveTo>
                    <a:lnTo>
                      <a:pt x="132" y="165"/>
                    </a:lnTo>
                    <a:lnTo>
                      <a:pt x="97" y="235"/>
                    </a:lnTo>
                    <a:lnTo>
                      <a:pt x="117" y="329"/>
                    </a:lnTo>
                    <a:lnTo>
                      <a:pt x="87" y="425"/>
                    </a:lnTo>
                    <a:lnTo>
                      <a:pt x="111" y="533"/>
                    </a:lnTo>
                    <a:lnTo>
                      <a:pt x="111" y="618"/>
                    </a:lnTo>
                    <a:lnTo>
                      <a:pt x="132" y="697"/>
                    </a:lnTo>
                    <a:lnTo>
                      <a:pt x="30" y="729"/>
                    </a:lnTo>
                    <a:lnTo>
                      <a:pt x="0" y="672"/>
                    </a:lnTo>
                    <a:lnTo>
                      <a:pt x="55" y="578"/>
                    </a:lnTo>
                    <a:lnTo>
                      <a:pt x="30" y="493"/>
                    </a:lnTo>
                    <a:lnTo>
                      <a:pt x="44" y="385"/>
                    </a:lnTo>
                    <a:lnTo>
                      <a:pt x="78" y="318"/>
                    </a:lnTo>
                    <a:lnTo>
                      <a:pt x="55" y="221"/>
                    </a:lnTo>
                    <a:lnTo>
                      <a:pt x="78" y="153"/>
                    </a:lnTo>
                    <a:lnTo>
                      <a:pt x="78" y="0"/>
                    </a:lnTo>
                    <a:lnTo>
                      <a:pt x="111" y="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199" name="Freeform 40">
                <a:extLst>
                  <a:ext uri="{FF2B5EF4-FFF2-40B4-BE49-F238E27FC236}">
                    <a16:creationId xmlns:a16="http://schemas.microsoft.com/office/drawing/2014/main" id="{A82DE299-6438-407A-9956-D29675668349}"/>
                  </a:ext>
                </a:extLst>
              </p:cNvPr>
              <p:cNvSpPr>
                <a:spLocks/>
              </p:cNvSpPr>
              <p:nvPr/>
            </p:nvSpPr>
            <p:spPr bwMode="auto">
              <a:xfrm>
                <a:off x="4141" y="1246"/>
                <a:ext cx="262" cy="189"/>
              </a:xfrm>
              <a:custGeom>
                <a:avLst/>
                <a:gdLst>
                  <a:gd name="T0" fmla="*/ 0 w 822"/>
                  <a:gd name="T1" fmla="*/ 0 h 522"/>
                  <a:gd name="T2" fmla="*/ 0 w 822"/>
                  <a:gd name="T3" fmla="*/ 0 h 522"/>
                  <a:gd name="T4" fmla="*/ 0 w 822"/>
                  <a:gd name="T5" fmla="*/ 0 h 522"/>
                  <a:gd name="T6" fmla="*/ 0 w 822"/>
                  <a:gd name="T7" fmla="*/ 0 h 522"/>
                  <a:gd name="T8" fmla="*/ 0 w 822"/>
                  <a:gd name="T9" fmla="*/ 0 h 522"/>
                  <a:gd name="T10" fmla="*/ 0 w 822"/>
                  <a:gd name="T11" fmla="*/ 0 h 522"/>
                  <a:gd name="T12" fmla="*/ 0 w 822"/>
                  <a:gd name="T13" fmla="*/ 0 h 522"/>
                  <a:gd name="T14" fmla="*/ 0 w 822"/>
                  <a:gd name="T15" fmla="*/ 0 h 522"/>
                  <a:gd name="T16" fmla="*/ 0 w 822"/>
                  <a:gd name="T17" fmla="*/ 0 h 522"/>
                  <a:gd name="T18" fmla="*/ 0 w 822"/>
                  <a:gd name="T19" fmla="*/ 0 h 522"/>
                  <a:gd name="T20" fmla="*/ 0 w 822"/>
                  <a:gd name="T21" fmla="*/ 0 h 522"/>
                  <a:gd name="T22" fmla="*/ 0 w 822"/>
                  <a:gd name="T23" fmla="*/ 0 h 522"/>
                  <a:gd name="T24" fmla="*/ 0 w 822"/>
                  <a:gd name="T25" fmla="*/ 0 h 522"/>
                  <a:gd name="T26" fmla="*/ 0 w 822"/>
                  <a:gd name="T27" fmla="*/ 0 h 522"/>
                  <a:gd name="T28" fmla="*/ 0 w 822"/>
                  <a:gd name="T29" fmla="*/ 0 h 522"/>
                  <a:gd name="T30" fmla="*/ 0 w 822"/>
                  <a:gd name="T31" fmla="*/ 0 h 522"/>
                  <a:gd name="T32" fmla="*/ 0 w 822"/>
                  <a:gd name="T33" fmla="*/ 0 h 522"/>
                  <a:gd name="T34" fmla="*/ 0 w 822"/>
                  <a:gd name="T35" fmla="*/ 0 h 522"/>
                  <a:gd name="T36" fmla="*/ 0 w 822"/>
                  <a:gd name="T37" fmla="*/ 0 h 522"/>
                  <a:gd name="T38" fmla="*/ 0 w 822"/>
                  <a:gd name="T39" fmla="*/ 0 h 522"/>
                  <a:gd name="T40" fmla="*/ 0 w 822"/>
                  <a:gd name="T41" fmla="*/ 0 h 522"/>
                  <a:gd name="T42" fmla="*/ 0 w 822"/>
                  <a:gd name="T43" fmla="*/ 0 h 522"/>
                  <a:gd name="T44" fmla="*/ 0 w 822"/>
                  <a:gd name="T45" fmla="*/ 0 h 52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22" h="522">
                    <a:moveTo>
                      <a:pt x="23" y="438"/>
                    </a:moveTo>
                    <a:lnTo>
                      <a:pt x="84" y="358"/>
                    </a:lnTo>
                    <a:lnTo>
                      <a:pt x="150" y="345"/>
                    </a:lnTo>
                    <a:lnTo>
                      <a:pt x="206" y="302"/>
                    </a:lnTo>
                    <a:lnTo>
                      <a:pt x="303" y="259"/>
                    </a:lnTo>
                    <a:lnTo>
                      <a:pt x="370" y="181"/>
                    </a:lnTo>
                    <a:lnTo>
                      <a:pt x="477" y="152"/>
                    </a:lnTo>
                    <a:lnTo>
                      <a:pt x="594" y="84"/>
                    </a:lnTo>
                    <a:lnTo>
                      <a:pt x="702" y="57"/>
                    </a:lnTo>
                    <a:lnTo>
                      <a:pt x="822" y="0"/>
                    </a:lnTo>
                    <a:lnTo>
                      <a:pt x="626" y="127"/>
                    </a:lnTo>
                    <a:lnTo>
                      <a:pt x="562" y="138"/>
                    </a:lnTo>
                    <a:lnTo>
                      <a:pt x="477" y="207"/>
                    </a:lnTo>
                    <a:lnTo>
                      <a:pt x="421" y="207"/>
                    </a:lnTo>
                    <a:lnTo>
                      <a:pt x="337" y="291"/>
                    </a:lnTo>
                    <a:lnTo>
                      <a:pt x="281" y="345"/>
                    </a:lnTo>
                    <a:lnTo>
                      <a:pt x="206" y="358"/>
                    </a:lnTo>
                    <a:lnTo>
                      <a:pt x="139" y="438"/>
                    </a:lnTo>
                    <a:lnTo>
                      <a:pt x="53" y="522"/>
                    </a:lnTo>
                    <a:lnTo>
                      <a:pt x="10" y="496"/>
                    </a:lnTo>
                    <a:lnTo>
                      <a:pt x="0" y="466"/>
                    </a:lnTo>
                    <a:lnTo>
                      <a:pt x="23" y="4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200" name="Freeform 41">
                <a:extLst>
                  <a:ext uri="{FF2B5EF4-FFF2-40B4-BE49-F238E27FC236}">
                    <a16:creationId xmlns:a16="http://schemas.microsoft.com/office/drawing/2014/main" id="{85D895EF-4ECC-4AC4-A084-7D9DB4385CB5}"/>
                  </a:ext>
                </a:extLst>
              </p:cNvPr>
              <p:cNvSpPr>
                <a:spLocks/>
              </p:cNvSpPr>
              <p:nvPr/>
            </p:nvSpPr>
            <p:spPr bwMode="auto">
              <a:xfrm>
                <a:off x="4194" y="1534"/>
                <a:ext cx="355" cy="55"/>
              </a:xfrm>
              <a:custGeom>
                <a:avLst/>
                <a:gdLst>
                  <a:gd name="T0" fmla="*/ 0 w 1116"/>
                  <a:gd name="T1" fmla="*/ 0 h 151"/>
                  <a:gd name="T2" fmla="*/ 0 w 1116"/>
                  <a:gd name="T3" fmla="*/ 0 h 151"/>
                  <a:gd name="T4" fmla="*/ 0 w 1116"/>
                  <a:gd name="T5" fmla="*/ 0 h 151"/>
                  <a:gd name="T6" fmla="*/ 0 w 1116"/>
                  <a:gd name="T7" fmla="*/ 0 h 151"/>
                  <a:gd name="T8" fmla="*/ 0 w 1116"/>
                  <a:gd name="T9" fmla="*/ 0 h 151"/>
                  <a:gd name="T10" fmla="*/ 0 w 1116"/>
                  <a:gd name="T11" fmla="*/ 0 h 151"/>
                  <a:gd name="T12" fmla="*/ 0 w 1116"/>
                  <a:gd name="T13" fmla="*/ 0 h 151"/>
                  <a:gd name="T14" fmla="*/ 0 w 1116"/>
                  <a:gd name="T15" fmla="*/ 0 h 151"/>
                  <a:gd name="T16" fmla="*/ 0 w 1116"/>
                  <a:gd name="T17" fmla="*/ 0 h 151"/>
                  <a:gd name="T18" fmla="*/ 0 w 1116"/>
                  <a:gd name="T19" fmla="*/ 0 h 151"/>
                  <a:gd name="T20" fmla="*/ 0 w 1116"/>
                  <a:gd name="T21" fmla="*/ 0 h 151"/>
                  <a:gd name="T22" fmla="*/ 0 w 1116"/>
                  <a:gd name="T23" fmla="*/ 0 h 151"/>
                  <a:gd name="T24" fmla="*/ 0 w 1116"/>
                  <a:gd name="T25" fmla="*/ 0 h 151"/>
                  <a:gd name="T26" fmla="*/ 0 w 1116"/>
                  <a:gd name="T27" fmla="*/ 0 h 151"/>
                  <a:gd name="T28" fmla="*/ 0 w 1116"/>
                  <a:gd name="T29" fmla="*/ 0 h 151"/>
                  <a:gd name="T30" fmla="*/ 0 w 1116"/>
                  <a:gd name="T31" fmla="*/ 0 h 151"/>
                  <a:gd name="T32" fmla="*/ 0 w 1116"/>
                  <a:gd name="T33" fmla="*/ 0 h 151"/>
                  <a:gd name="T34" fmla="*/ 0 w 1116"/>
                  <a:gd name="T35" fmla="*/ 0 h 151"/>
                  <a:gd name="T36" fmla="*/ 0 w 1116"/>
                  <a:gd name="T37" fmla="*/ 0 h 151"/>
                  <a:gd name="T38" fmla="*/ 0 w 1116"/>
                  <a:gd name="T39" fmla="*/ 0 h 151"/>
                  <a:gd name="T40" fmla="*/ 0 w 1116"/>
                  <a:gd name="T41" fmla="*/ 0 h 15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116" h="151">
                    <a:moveTo>
                      <a:pt x="42" y="84"/>
                    </a:moveTo>
                    <a:lnTo>
                      <a:pt x="174" y="17"/>
                    </a:lnTo>
                    <a:lnTo>
                      <a:pt x="269" y="57"/>
                    </a:lnTo>
                    <a:lnTo>
                      <a:pt x="368" y="0"/>
                    </a:lnTo>
                    <a:lnTo>
                      <a:pt x="465" y="68"/>
                    </a:lnTo>
                    <a:lnTo>
                      <a:pt x="614" y="44"/>
                    </a:lnTo>
                    <a:lnTo>
                      <a:pt x="778" y="98"/>
                    </a:lnTo>
                    <a:lnTo>
                      <a:pt x="984" y="44"/>
                    </a:lnTo>
                    <a:lnTo>
                      <a:pt x="1116" y="68"/>
                    </a:lnTo>
                    <a:lnTo>
                      <a:pt x="984" y="68"/>
                    </a:lnTo>
                    <a:lnTo>
                      <a:pt x="810" y="126"/>
                    </a:lnTo>
                    <a:lnTo>
                      <a:pt x="627" y="111"/>
                    </a:lnTo>
                    <a:lnTo>
                      <a:pt x="465" y="151"/>
                    </a:lnTo>
                    <a:lnTo>
                      <a:pt x="379" y="84"/>
                    </a:lnTo>
                    <a:lnTo>
                      <a:pt x="259" y="111"/>
                    </a:lnTo>
                    <a:lnTo>
                      <a:pt x="184" y="98"/>
                    </a:lnTo>
                    <a:lnTo>
                      <a:pt x="77" y="151"/>
                    </a:lnTo>
                    <a:lnTo>
                      <a:pt x="10" y="138"/>
                    </a:lnTo>
                    <a:lnTo>
                      <a:pt x="0" y="126"/>
                    </a:lnTo>
                    <a:lnTo>
                      <a:pt x="42"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201" name="Freeform 42">
                <a:extLst>
                  <a:ext uri="{FF2B5EF4-FFF2-40B4-BE49-F238E27FC236}">
                    <a16:creationId xmlns:a16="http://schemas.microsoft.com/office/drawing/2014/main" id="{29261B1A-6CE6-4E2F-8C32-239CCF619E9B}"/>
                  </a:ext>
                </a:extLst>
              </p:cNvPr>
              <p:cNvSpPr>
                <a:spLocks/>
              </p:cNvSpPr>
              <p:nvPr/>
            </p:nvSpPr>
            <p:spPr bwMode="auto">
              <a:xfrm>
                <a:off x="4146" y="1740"/>
                <a:ext cx="361" cy="160"/>
              </a:xfrm>
              <a:custGeom>
                <a:avLst/>
                <a:gdLst>
                  <a:gd name="T0" fmla="*/ 0 w 1134"/>
                  <a:gd name="T1" fmla="*/ 0 h 440"/>
                  <a:gd name="T2" fmla="*/ 0 w 1134"/>
                  <a:gd name="T3" fmla="*/ 0 h 440"/>
                  <a:gd name="T4" fmla="*/ 0 w 1134"/>
                  <a:gd name="T5" fmla="*/ 0 h 440"/>
                  <a:gd name="T6" fmla="*/ 0 w 1134"/>
                  <a:gd name="T7" fmla="*/ 0 h 440"/>
                  <a:gd name="T8" fmla="*/ 0 w 1134"/>
                  <a:gd name="T9" fmla="*/ 0 h 440"/>
                  <a:gd name="T10" fmla="*/ 0 w 1134"/>
                  <a:gd name="T11" fmla="*/ 0 h 440"/>
                  <a:gd name="T12" fmla="*/ 0 w 1134"/>
                  <a:gd name="T13" fmla="*/ 0 h 440"/>
                  <a:gd name="T14" fmla="*/ 0 w 1134"/>
                  <a:gd name="T15" fmla="*/ 0 h 440"/>
                  <a:gd name="T16" fmla="*/ 0 w 1134"/>
                  <a:gd name="T17" fmla="*/ 0 h 440"/>
                  <a:gd name="T18" fmla="*/ 0 w 1134"/>
                  <a:gd name="T19" fmla="*/ 0 h 440"/>
                  <a:gd name="T20" fmla="*/ 0 w 1134"/>
                  <a:gd name="T21" fmla="*/ 0 h 440"/>
                  <a:gd name="T22" fmla="*/ 0 w 1134"/>
                  <a:gd name="T23" fmla="*/ 0 h 440"/>
                  <a:gd name="T24" fmla="*/ 0 w 1134"/>
                  <a:gd name="T25" fmla="*/ 0 h 440"/>
                  <a:gd name="T26" fmla="*/ 0 w 1134"/>
                  <a:gd name="T27" fmla="*/ 0 h 440"/>
                  <a:gd name="T28" fmla="*/ 0 w 1134"/>
                  <a:gd name="T29" fmla="*/ 0 h 440"/>
                  <a:gd name="T30" fmla="*/ 0 w 1134"/>
                  <a:gd name="T31" fmla="*/ 0 h 440"/>
                  <a:gd name="T32" fmla="*/ 0 w 1134"/>
                  <a:gd name="T33" fmla="*/ 0 h 440"/>
                  <a:gd name="T34" fmla="*/ 0 w 1134"/>
                  <a:gd name="T35" fmla="*/ 0 h 440"/>
                  <a:gd name="T36" fmla="*/ 0 w 1134"/>
                  <a:gd name="T37" fmla="*/ 0 h 440"/>
                  <a:gd name="T38" fmla="*/ 0 w 1134"/>
                  <a:gd name="T39" fmla="*/ 0 h 440"/>
                  <a:gd name="T40" fmla="*/ 0 w 1134"/>
                  <a:gd name="T41" fmla="*/ 0 h 440"/>
                  <a:gd name="T42" fmla="*/ 0 w 1134"/>
                  <a:gd name="T43" fmla="*/ 0 h 440"/>
                  <a:gd name="T44" fmla="*/ 0 w 1134"/>
                  <a:gd name="T45" fmla="*/ 0 h 440"/>
                  <a:gd name="T46" fmla="*/ 0 w 1134"/>
                  <a:gd name="T47" fmla="*/ 0 h 44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34" h="440">
                    <a:moveTo>
                      <a:pt x="52" y="45"/>
                    </a:moveTo>
                    <a:lnTo>
                      <a:pt x="171" y="0"/>
                    </a:lnTo>
                    <a:lnTo>
                      <a:pt x="238" y="85"/>
                    </a:lnTo>
                    <a:lnTo>
                      <a:pt x="378" y="28"/>
                    </a:lnTo>
                    <a:lnTo>
                      <a:pt x="519" y="181"/>
                    </a:lnTo>
                    <a:lnTo>
                      <a:pt x="638" y="168"/>
                    </a:lnTo>
                    <a:lnTo>
                      <a:pt x="712" y="248"/>
                    </a:lnTo>
                    <a:lnTo>
                      <a:pt x="897" y="306"/>
                    </a:lnTo>
                    <a:lnTo>
                      <a:pt x="1024" y="426"/>
                    </a:lnTo>
                    <a:lnTo>
                      <a:pt x="1134" y="440"/>
                    </a:lnTo>
                    <a:lnTo>
                      <a:pt x="1004" y="440"/>
                    </a:lnTo>
                    <a:lnTo>
                      <a:pt x="875" y="330"/>
                    </a:lnTo>
                    <a:lnTo>
                      <a:pt x="648" y="262"/>
                    </a:lnTo>
                    <a:lnTo>
                      <a:pt x="605" y="221"/>
                    </a:lnTo>
                    <a:lnTo>
                      <a:pt x="519" y="236"/>
                    </a:lnTo>
                    <a:lnTo>
                      <a:pt x="388" y="168"/>
                    </a:lnTo>
                    <a:lnTo>
                      <a:pt x="293" y="126"/>
                    </a:lnTo>
                    <a:lnTo>
                      <a:pt x="218" y="114"/>
                    </a:lnTo>
                    <a:lnTo>
                      <a:pt x="129" y="151"/>
                    </a:lnTo>
                    <a:lnTo>
                      <a:pt x="119" y="97"/>
                    </a:lnTo>
                    <a:lnTo>
                      <a:pt x="13" y="126"/>
                    </a:lnTo>
                    <a:lnTo>
                      <a:pt x="0" y="85"/>
                    </a:lnTo>
                    <a:lnTo>
                      <a:pt x="52" y="4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202" name="Freeform 43">
                <a:extLst>
                  <a:ext uri="{FF2B5EF4-FFF2-40B4-BE49-F238E27FC236}">
                    <a16:creationId xmlns:a16="http://schemas.microsoft.com/office/drawing/2014/main" id="{4C790F45-B40E-4BE4-9FC1-DBF5FE9D7FE9}"/>
                  </a:ext>
                </a:extLst>
              </p:cNvPr>
              <p:cNvSpPr>
                <a:spLocks/>
              </p:cNvSpPr>
              <p:nvPr/>
            </p:nvSpPr>
            <p:spPr bwMode="auto">
              <a:xfrm>
                <a:off x="4065" y="1893"/>
                <a:ext cx="116" cy="111"/>
              </a:xfrm>
              <a:custGeom>
                <a:avLst/>
                <a:gdLst>
                  <a:gd name="T0" fmla="*/ 0 w 280"/>
                  <a:gd name="T1" fmla="*/ 0 h 301"/>
                  <a:gd name="T2" fmla="*/ 0 w 280"/>
                  <a:gd name="T3" fmla="*/ 0 h 301"/>
                  <a:gd name="T4" fmla="*/ 0 w 280"/>
                  <a:gd name="T5" fmla="*/ 0 h 301"/>
                  <a:gd name="T6" fmla="*/ 0 w 280"/>
                  <a:gd name="T7" fmla="*/ 0 h 301"/>
                  <a:gd name="T8" fmla="*/ 0 w 280"/>
                  <a:gd name="T9" fmla="*/ 0 h 301"/>
                  <a:gd name="T10" fmla="*/ 0 w 280"/>
                  <a:gd name="T11" fmla="*/ 0 h 301"/>
                  <a:gd name="T12" fmla="*/ 0 w 280"/>
                  <a:gd name="T13" fmla="*/ 0 h 301"/>
                  <a:gd name="T14" fmla="*/ 0 w 280"/>
                  <a:gd name="T15" fmla="*/ 0 h 301"/>
                  <a:gd name="T16" fmla="*/ 0 w 280"/>
                  <a:gd name="T17" fmla="*/ 0 h 301"/>
                  <a:gd name="T18" fmla="*/ 0 w 280"/>
                  <a:gd name="T19" fmla="*/ 0 h 301"/>
                  <a:gd name="T20" fmla="*/ 0 w 280"/>
                  <a:gd name="T21" fmla="*/ 0 h 301"/>
                  <a:gd name="T22" fmla="*/ 0 w 280"/>
                  <a:gd name="T23" fmla="*/ 0 h 301"/>
                  <a:gd name="T24" fmla="*/ 0 w 280"/>
                  <a:gd name="T25" fmla="*/ 0 h 301"/>
                  <a:gd name="T26" fmla="*/ 0 w 280"/>
                  <a:gd name="T27" fmla="*/ 0 h 301"/>
                  <a:gd name="T28" fmla="*/ 0 w 280"/>
                  <a:gd name="T29" fmla="*/ 0 h 30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0" h="301">
                    <a:moveTo>
                      <a:pt x="42" y="0"/>
                    </a:moveTo>
                    <a:lnTo>
                      <a:pt x="127" y="28"/>
                    </a:lnTo>
                    <a:lnTo>
                      <a:pt x="151" y="137"/>
                    </a:lnTo>
                    <a:lnTo>
                      <a:pt x="214" y="192"/>
                    </a:lnTo>
                    <a:lnTo>
                      <a:pt x="226" y="261"/>
                    </a:lnTo>
                    <a:lnTo>
                      <a:pt x="280" y="301"/>
                    </a:lnTo>
                    <a:lnTo>
                      <a:pt x="184" y="274"/>
                    </a:lnTo>
                    <a:lnTo>
                      <a:pt x="163" y="222"/>
                    </a:lnTo>
                    <a:lnTo>
                      <a:pt x="77" y="152"/>
                    </a:lnTo>
                    <a:lnTo>
                      <a:pt x="77" y="84"/>
                    </a:lnTo>
                    <a:lnTo>
                      <a:pt x="9" y="41"/>
                    </a:lnTo>
                    <a:lnTo>
                      <a:pt x="9" y="14"/>
                    </a:lnTo>
                    <a:lnTo>
                      <a:pt x="0" y="14"/>
                    </a:lnTo>
                    <a:lnTo>
                      <a:pt x="4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203" name="Freeform 44">
                <a:extLst>
                  <a:ext uri="{FF2B5EF4-FFF2-40B4-BE49-F238E27FC236}">
                    <a16:creationId xmlns:a16="http://schemas.microsoft.com/office/drawing/2014/main" id="{9EEC6386-4390-4BB1-8B10-C8486EC587AE}"/>
                  </a:ext>
                </a:extLst>
              </p:cNvPr>
              <p:cNvSpPr>
                <a:spLocks/>
              </p:cNvSpPr>
              <p:nvPr/>
            </p:nvSpPr>
            <p:spPr bwMode="auto">
              <a:xfrm>
                <a:off x="4011" y="1154"/>
                <a:ext cx="188" cy="168"/>
              </a:xfrm>
              <a:custGeom>
                <a:avLst/>
                <a:gdLst>
                  <a:gd name="T0" fmla="*/ 0 w 455"/>
                  <a:gd name="T1" fmla="*/ 0 h 672"/>
                  <a:gd name="T2" fmla="*/ 0 w 455"/>
                  <a:gd name="T3" fmla="*/ 0 h 672"/>
                  <a:gd name="T4" fmla="*/ 0 w 455"/>
                  <a:gd name="T5" fmla="*/ 0 h 672"/>
                  <a:gd name="T6" fmla="*/ 0 w 455"/>
                  <a:gd name="T7" fmla="*/ 0 h 672"/>
                  <a:gd name="T8" fmla="*/ 0 w 455"/>
                  <a:gd name="T9" fmla="*/ 0 h 672"/>
                  <a:gd name="T10" fmla="*/ 0 w 455"/>
                  <a:gd name="T11" fmla="*/ 0 h 672"/>
                  <a:gd name="T12" fmla="*/ 0 w 455"/>
                  <a:gd name="T13" fmla="*/ 0 h 672"/>
                  <a:gd name="T14" fmla="*/ 0 w 455"/>
                  <a:gd name="T15" fmla="*/ 0 h 672"/>
                  <a:gd name="T16" fmla="*/ 0 w 455"/>
                  <a:gd name="T17" fmla="*/ 0 h 672"/>
                  <a:gd name="T18" fmla="*/ 0 w 455"/>
                  <a:gd name="T19" fmla="*/ 0 h 672"/>
                  <a:gd name="T20" fmla="*/ 0 w 455"/>
                  <a:gd name="T21" fmla="*/ 0 h 672"/>
                  <a:gd name="T22" fmla="*/ 0 w 455"/>
                  <a:gd name="T23" fmla="*/ 0 h 672"/>
                  <a:gd name="T24" fmla="*/ 0 w 455"/>
                  <a:gd name="T25" fmla="*/ 0 h 672"/>
                  <a:gd name="T26" fmla="*/ 0 w 455"/>
                  <a:gd name="T27" fmla="*/ 0 h 672"/>
                  <a:gd name="T28" fmla="*/ 0 w 455"/>
                  <a:gd name="T29" fmla="*/ 0 h 672"/>
                  <a:gd name="T30" fmla="*/ 0 w 455"/>
                  <a:gd name="T31" fmla="*/ 0 h 672"/>
                  <a:gd name="T32" fmla="*/ 0 w 455"/>
                  <a:gd name="T33" fmla="*/ 0 h 672"/>
                  <a:gd name="T34" fmla="*/ 0 w 455"/>
                  <a:gd name="T35" fmla="*/ 0 h 672"/>
                  <a:gd name="T36" fmla="*/ 0 w 455"/>
                  <a:gd name="T37" fmla="*/ 0 h 672"/>
                  <a:gd name="T38" fmla="*/ 0 w 455"/>
                  <a:gd name="T39" fmla="*/ 0 h 672"/>
                  <a:gd name="T40" fmla="*/ 0 w 455"/>
                  <a:gd name="T41" fmla="*/ 0 h 6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55" h="672">
                    <a:moveTo>
                      <a:pt x="0" y="603"/>
                    </a:moveTo>
                    <a:lnTo>
                      <a:pt x="47" y="465"/>
                    </a:lnTo>
                    <a:lnTo>
                      <a:pt x="132" y="414"/>
                    </a:lnTo>
                    <a:lnTo>
                      <a:pt x="164" y="329"/>
                    </a:lnTo>
                    <a:lnTo>
                      <a:pt x="228" y="277"/>
                    </a:lnTo>
                    <a:lnTo>
                      <a:pt x="249" y="208"/>
                    </a:lnTo>
                    <a:lnTo>
                      <a:pt x="358" y="150"/>
                    </a:lnTo>
                    <a:lnTo>
                      <a:pt x="400" y="70"/>
                    </a:lnTo>
                    <a:lnTo>
                      <a:pt x="455" y="0"/>
                    </a:lnTo>
                    <a:lnTo>
                      <a:pt x="412" y="150"/>
                    </a:lnTo>
                    <a:lnTo>
                      <a:pt x="305" y="220"/>
                    </a:lnTo>
                    <a:lnTo>
                      <a:pt x="273" y="288"/>
                    </a:lnTo>
                    <a:lnTo>
                      <a:pt x="259" y="345"/>
                    </a:lnTo>
                    <a:lnTo>
                      <a:pt x="184" y="396"/>
                    </a:lnTo>
                    <a:lnTo>
                      <a:pt x="174" y="481"/>
                    </a:lnTo>
                    <a:lnTo>
                      <a:pt x="132" y="522"/>
                    </a:lnTo>
                    <a:lnTo>
                      <a:pt x="99" y="646"/>
                    </a:lnTo>
                    <a:lnTo>
                      <a:pt x="47" y="672"/>
                    </a:lnTo>
                    <a:lnTo>
                      <a:pt x="0" y="660"/>
                    </a:lnTo>
                    <a:lnTo>
                      <a:pt x="0" y="60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204" name="Freeform 45">
                <a:extLst>
                  <a:ext uri="{FF2B5EF4-FFF2-40B4-BE49-F238E27FC236}">
                    <a16:creationId xmlns:a16="http://schemas.microsoft.com/office/drawing/2014/main" id="{BB2E9AB3-68E9-4D8B-BCEC-A90EF2D04EA6}"/>
                  </a:ext>
                </a:extLst>
              </p:cNvPr>
              <p:cNvSpPr>
                <a:spLocks/>
              </p:cNvSpPr>
              <p:nvPr/>
            </p:nvSpPr>
            <p:spPr bwMode="auto">
              <a:xfrm>
                <a:off x="3365" y="1270"/>
                <a:ext cx="160" cy="110"/>
              </a:xfrm>
              <a:custGeom>
                <a:avLst/>
                <a:gdLst>
                  <a:gd name="T0" fmla="*/ 0 w 823"/>
                  <a:gd name="T1" fmla="*/ 0 h 518"/>
                  <a:gd name="T2" fmla="*/ 0 w 823"/>
                  <a:gd name="T3" fmla="*/ 0 h 518"/>
                  <a:gd name="T4" fmla="*/ 0 w 823"/>
                  <a:gd name="T5" fmla="*/ 0 h 518"/>
                  <a:gd name="T6" fmla="*/ 0 w 823"/>
                  <a:gd name="T7" fmla="*/ 0 h 518"/>
                  <a:gd name="T8" fmla="*/ 0 w 823"/>
                  <a:gd name="T9" fmla="*/ 0 h 518"/>
                  <a:gd name="T10" fmla="*/ 0 w 823"/>
                  <a:gd name="T11" fmla="*/ 0 h 518"/>
                  <a:gd name="T12" fmla="*/ 0 w 823"/>
                  <a:gd name="T13" fmla="*/ 0 h 518"/>
                  <a:gd name="T14" fmla="*/ 0 w 823"/>
                  <a:gd name="T15" fmla="*/ 0 h 518"/>
                  <a:gd name="T16" fmla="*/ 0 w 823"/>
                  <a:gd name="T17" fmla="*/ 0 h 518"/>
                  <a:gd name="T18" fmla="*/ 0 w 823"/>
                  <a:gd name="T19" fmla="*/ 0 h 518"/>
                  <a:gd name="T20" fmla="*/ 0 w 823"/>
                  <a:gd name="T21" fmla="*/ 0 h 518"/>
                  <a:gd name="T22" fmla="*/ 0 w 823"/>
                  <a:gd name="T23" fmla="*/ 0 h 518"/>
                  <a:gd name="T24" fmla="*/ 0 w 823"/>
                  <a:gd name="T25" fmla="*/ 0 h 518"/>
                  <a:gd name="T26" fmla="*/ 0 w 823"/>
                  <a:gd name="T27" fmla="*/ 0 h 518"/>
                  <a:gd name="T28" fmla="*/ 0 w 823"/>
                  <a:gd name="T29" fmla="*/ 0 h 518"/>
                  <a:gd name="T30" fmla="*/ 0 w 823"/>
                  <a:gd name="T31" fmla="*/ 0 h 518"/>
                  <a:gd name="T32" fmla="*/ 0 w 823"/>
                  <a:gd name="T33" fmla="*/ 0 h 518"/>
                  <a:gd name="T34" fmla="*/ 0 w 823"/>
                  <a:gd name="T35" fmla="*/ 0 h 518"/>
                  <a:gd name="T36" fmla="*/ 0 w 823"/>
                  <a:gd name="T37" fmla="*/ 0 h 518"/>
                  <a:gd name="T38" fmla="*/ 0 w 823"/>
                  <a:gd name="T39" fmla="*/ 0 h 518"/>
                  <a:gd name="T40" fmla="*/ 0 w 823"/>
                  <a:gd name="T41" fmla="*/ 0 h 518"/>
                  <a:gd name="T42" fmla="*/ 0 w 823"/>
                  <a:gd name="T43" fmla="*/ 0 h 518"/>
                  <a:gd name="T44" fmla="*/ 0 w 823"/>
                  <a:gd name="T45" fmla="*/ 0 h 51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23" h="518">
                    <a:moveTo>
                      <a:pt x="799" y="439"/>
                    </a:moveTo>
                    <a:lnTo>
                      <a:pt x="734" y="354"/>
                    </a:lnTo>
                    <a:lnTo>
                      <a:pt x="669" y="344"/>
                    </a:lnTo>
                    <a:lnTo>
                      <a:pt x="616" y="301"/>
                    </a:lnTo>
                    <a:lnTo>
                      <a:pt x="518" y="258"/>
                    </a:lnTo>
                    <a:lnTo>
                      <a:pt x="453" y="177"/>
                    </a:lnTo>
                    <a:lnTo>
                      <a:pt x="344" y="150"/>
                    </a:lnTo>
                    <a:lnTo>
                      <a:pt x="225" y="81"/>
                    </a:lnTo>
                    <a:lnTo>
                      <a:pt x="118" y="56"/>
                    </a:lnTo>
                    <a:lnTo>
                      <a:pt x="0" y="0"/>
                    </a:lnTo>
                    <a:lnTo>
                      <a:pt x="197" y="124"/>
                    </a:lnTo>
                    <a:lnTo>
                      <a:pt x="261" y="138"/>
                    </a:lnTo>
                    <a:lnTo>
                      <a:pt x="344" y="208"/>
                    </a:lnTo>
                    <a:lnTo>
                      <a:pt x="401" y="208"/>
                    </a:lnTo>
                    <a:lnTo>
                      <a:pt x="486" y="288"/>
                    </a:lnTo>
                    <a:lnTo>
                      <a:pt x="542" y="344"/>
                    </a:lnTo>
                    <a:lnTo>
                      <a:pt x="616" y="354"/>
                    </a:lnTo>
                    <a:lnTo>
                      <a:pt x="680" y="439"/>
                    </a:lnTo>
                    <a:lnTo>
                      <a:pt x="770" y="518"/>
                    </a:lnTo>
                    <a:lnTo>
                      <a:pt x="813" y="492"/>
                    </a:lnTo>
                    <a:lnTo>
                      <a:pt x="823" y="465"/>
                    </a:lnTo>
                    <a:lnTo>
                      <a:pt x="799" y="439"/>
                    </a:lnTo>
                    <a:close/>
                  </a:path>
                </a:pathLst>
              </a:custGeom>
              <a:solidFill>
                <a:srgbClr val="000000"/>
              </a:solidFill>
              <a:ln w="3175" cmpd="sng">
                <a:solidFill>
                  <a:srgbClr val="000000"/>
                </a:solidFill>
                <a:round/>
                <a:headEnd/>
                <a:tailEnd/>
              </a:ln>
            </p:spPr>
            <p:txBody>
              <a:bodyPr/>
              <a:lstStyle/>
              <a:p>
                <a:endParaRPr lang="fr-FR" dirty="0"/>
              </a:p>
            </p:txBody>
          </p:sp>
          <p:sp>
            <p:nvSpPr>
              <p:cNvPr id="6205" name="Freeform 46">
                <a:extLst>
                  <a:ext uri="{FF2B5EF4-FFF2-40B4-BE49-F238E27FC236}">
                    <a16:creationId xmlns:a16="http://schemas.microsoft.com/office/drawing/2014/main" id="{C664A1BB-DE5A-4D36-ABB1-4267B9066E90}"/>
                  </a:ext>
                </a:extLst>
              </p:cNvPr>
              <p:cNvSpPr>
                <a:spLocks/>
              </p:cNvSpPr>
              <p:nvPr/>
            </p:nvSpPr>
            <p:spPr bwMode="auto">
              <a:xfrm>
                <a:off x="3253" y="1542"/>
                <a:ext cx="216" cy="52"/>
              </a:xfrm>
              <a:custGeom>
                <a:avLst/>
                <a:gdLst>
                  <a:gd name="T0" fmla="*/ 0 w 1111"/>
                  <a:gd name="T1" fmla="*/ 0 h 151"/>
                  <a:gd name="T2" fmla="*/ 0 w 1111"/>
                  <a:gd name="T3" fmla="*/ 0 h 151"/>
                  <a:gd name="T4" fmla="*/ 0 w 1111"/>
                  <a:gd name="T5" fmla="*/ 0 h 151"/>
                  <a:gd name="T6" fmla="*/ 0 w 1111"/>
                  <a:gd name="T7" fmla="*/ 0 h 151"/>
                  <a:gd name="T8" fmla="*/ 0 w 1111"/>
                  <a:gd name="T9" fmla="*/ 0 h 151"/>
                  <a:gd name="T10" fmla="*/ 0 w 1111"/>
                  <a:gd name="T11" fmla="*/ 0 h 151"/>
                  <a:gd name="T12" fmla="*/ 0 w 1111"/>
                  <a:gd name="T13" fmla="*/ 0 h 151"/>
                  <a:gd name="T14" fmla="*/ 0 w 1111"/>
                  <a:gd name="T15" fmla="*/ 0 h 151"/>
                  <a:gd name="T16" fmla="*/ 0 w 1111"/>
                  <a:gd name="T17" fmla="*/ 0 h 151"/>
                  <a:gd name="T18" fmla="*/ 0 w 1111"/>
                  <a:gd name="T19" fmla="*/ 0 h 151"/>
                  <a:gd name="T20" fmla="*/ 0 w 1111"/>
                  <a:gd name="T21" fmla="*/ 0 h 151"/>
                  <a:gd name="T22" fmla="*/ 0 w 1111"/>
                  <a:gd name="T23" fmla="*/ 0 h 151"/>
                  <a:gd name="T24" fmla="*/ 0 w 1111"/>
                  <a:gd name="T25" fmla="*/ 0 h 151"/>
                  <a:gd name="T26" fmla="*/ 0 w 1111"/>
                  <a:gd name="T27" fmla="*/ 0 h 151"/>
                  <a:gd name="T28" fmla="*/ 0 w 1111"/>
                  <a:gd name="T29" fmla="*/ 0 h 151"/>
                  <a:gd name="T30" fmla="*/ 0 w 1111"/>
                  <a:gd name="T31" fmla="*/ 0 h 151"/>
                  <a:gd name="T32" fmla="*/ 0 w 1111"/>
                  <a:gd name="T33" fmla="*/ 0 h 151"/>
                  <a:gd name="T34" fmla="*/ 0 w 1111"/>
                  <a:gd name="T35" fmla="*/ 0 h 151"/>
                  <a:gd name="T36" fmla="*/ 0 w 1111"/>
                  <a:gd name="T37" fmla="*/ 0 h 151"/>
                  <a:gd name="T38" fmla="*/ 0 w 1111"/>
                  <a:gd name="T39" fmla="*/ 0 h 151"/>
                  <a:gd name="T40" fmla="*/ 0 w 1111"/>
                  <a:gd name="T41" fmla="*/ 0 h 15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111" h="151">
                    <a:moveTo>
                      <a:pt x="1071" y="84"/>
                    </a:moveTo>
                    <a:lnTo>
                      <a:pt x="939" y="16"/>
                    </a:lnTo>
                    <a:lnTo>
                      <a:pt x="843" y="54"/>
                    </a:lnTo>
                    <a:lnTo>
                      <a:pt x="747" y="0"/>
                    </a:lnTo>
                    <a:lnTo>
                      <a:pt x="646" y="69"/>
                    </a:lnTo>
                    <a:lnTo>
                      <a:pt x="496" y="40"/>
                    </a:lnTo>
                    <a:lnTo>
                      <a:pt x="334" y="96"/>
                    </a:lnTo>
                    <a:lnTo>
                      <a:pt x="131" y="40"/>
                    </a:lnTo>
                    <a:lnTo>
                      <a:pt x="0" y="69"/>
                    </a:lnTo>
                    <a:lnTo>
                      <a:pt x="131" y="69"/>
                    </a:lnTo>
                    <a:lnTo>
                      <a:pt x="300" y="124"/>
                    </a:lnTo>
                    <a:lnTo>
                      <a:pt x="485" y="109"/>
                    </a:lnTo>
                    <a:lnTo>
                      <a:pt x="646" y="151"/>
                    </a:lnTo>
                    <a:lnTo>
                      <a:pt x="736" y="84"/>
                    </a:lnTo>
                    <a:lnTo>
                      <a:pt x="853" y="109"/>
                    </a:lnTo>
                    <a:lnTo>
                      <a:pt x="931" y="96"/>
                    </a:lnTo>
                    <a:lnTo>
                      <a:pt x="1037" y="151"/>
                    </a:lnTo>
                    <a:lnTo>
                      <a:pt x="1101" y="136"/>
                    </a:lnTo>
                    <a:lnTo>
                      <a:pt x="1111" y="124"/>
                    </a:lnTo>
                    <a:lnTo>
                      <a:pt x="1071" y="84"/>
                    </a:lnTo>
                    <a:close/>
                  </a:path>
                </a:pathLst>
              </a:custGeom>
              <a:solidFill>
                <a:srgbClr val="000000"/>
              </a:solidFill>
              <a:ln w="3175" cmpd="sng">
                <a:solidFill>
                  <a:srgbClr val="000000"/>
                </a:solidFill>
                <a:round/>
                <a:headEnd/>
                <a:tailEnd/>
              </a:ln>
            </p:spPr>
            <p:txBody>
              <a:bodyPr/>
              <a:lstStyle/>
              <a:p>
                <a:endParaRPr lang="fr-FR" dirty="0"/>
              </a:p>
            </p:txBody>
          </p:sp>
          <p:sp>
            <p:nvSpPr>
              <p:cNvPr id="6206" name="Freeform 47">
                <a:extLst>
                  <a:ext uri="{FF2B5EF4-FFF2-40B4-BE49-F238E27FC236}">
                    <a16:creationId xmlns:a16="http://schemas.microsoft.com/office/drawing/2014/main" id="{35D42367-7068-465C-9A07-AA690556C9D1}"/>
                  </a:ext>
                </a:extLst>
              </p:cNvPr>
              <p:cNvSpPr>
                <a:spLocks/>
              </p:cNvSpPr>
              <p:nvPr/>
            </p:nvSpPr>
            <p:spPr bwMode="auto">
              <a:xfrm>
                <a:off x="3299" y="1761"/>
                <a:ext cx="221" cy="93"/>
              </a:xfrm>
              <a:custGeom>
                <a:avLst/>
                <a:gdLst>
                  <a:gd name="T0" fmla="*/ 0 w 1137"/>
                  <a:gd name="T1" fmla="*/ 0 h 438"/>
                  <a:gd name="T2" fmla="*/ 0 w 1137"/>
                  <a:gd name="T3" fmla="*/ 0 h 438"/>
                  <a:gd name="T4" fmla="*/ 0 w 1137"/>
                  <a:gd name="T5" fmla="*/ 0 h 438"/>
                  <a:gd name="T6" fmla="*/ 0 w 1137"/>
                  <a:gd name="T7" fmla="*/ 0 h 438"/>
                  <a:gd name="T8" fmla="*/ 0 w 1137"/>
                  <a:gd name="T9" fmla="*/ 0 h 438"/>
                  <a:gd name="T10" fmla="*/ 0 w 1137"/>
                  <a:gd name="T11" fmla="*/ 0 h 438"/>
                  <a:gd name="T12" fmla="*/ 0 w 1137"/>
                  <a:gd name="T13" fmla="*/ 0 h 438"/>
                  <a:gd name="T14" fmla="*/ 0 w 1137"/>
                  <a:gd name="T15" fmla="*/ 0 h 438"/>
                  <a:gd name="T16" fmla="*/ 0 w 1137"/>
                  <a:gd name="T17" fmla="*/ 0 h 438"/>
                  <a:gd name="T18" fmla="*/ 0 w 1137"/>
                  <a:gd name="T19" fmla="*/ 0 h 438"/>
                  <a:gd name="T20" fmla="*/ 0 w 1137"/>
                  <a:gd name="T21" fmla="*/ 0 h 438"/>
                  <a:gd name="T22" fmla="*/ 0 w 1137"/>
                  <a:gd name="T23" fmla="*/ 0 h 438"/>
                  <a:gd name="T24" fmla="*/ 0 w 1137"/>
                  <a:gd name="T25" fmla="*/ 0 h 438"/>
                  <a:gd name="T26" fmla="*/ 0 w 1137"/>
                  <a:gd name="T27" fmla="*/ 0 h 438"/>
                  <a:gd name="T28" fmla="*/ 0 w 1137"/>
                  <a:gd name="T29" fmla="*/ 0 h 438"/>
                  <a:gd name="T30" fmla="*/ 0 w 1137"/>
                  <a:gd name="T31" fmla="*/ 0 h 438"/>
                  <a:gd name="T32" fmla="*/ 0 w 1137"/>
                  <a:gd name="T33" fmla="*/ 0 h 438"/>
                  <a:gd name="T34" fmla="*/ 0 w 1137"/>
                  <a:gd name="T35" fmla="*/ 0 h 438"/>
                  <a:gd name="T36" fmla="*/ 0 w 1137"/>
                  <a:gd name="T37" fmla="*/ 0 h 438"/>
                  <a:gd name="T38" fmla="*/ 0 w 1137"/>
                  <a:gd name="T39" fmla="*/ 0 h 438"/>
                  <a:gd name="T40" fmla="*/ 0 w 1137"/>
                  <a:gd name="T41" fmla="*/ 0 h 438"/>
                  <a:gd name="T42" fmla="*/ 0 w 1137"/>
                  <a:gd name="T43" fmla="*/ 0 h 438"/>
                  <a:gd name="T44" fmla="*/ 0 w 1137"/>
                  <a:gd name="T45" fmla="*/ 0 h 438"/>
                  <a:gd name="T46" fmla="*/ 0 w 1137"/>
                  <a:gd name="T47" fmla="*/ 0 h 43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37" h="438">
                    <a:moveTo>
                      <a:pt x="1078" y="43"/>
                    </a:moveTo>
                    <a:lnTo>
                      <a:pt x="961" y="0"/>
                    </a:lnTo>
                    <a:lnTo>
                      <a:pt x="896" y="82"/>
                    </a:lnTo>
                    <a:lnTo>
                      <a:pt x="756" y="30"/>
                    </a:lnTo>
                    <a:lnTo>
                      <a:pt x="616" y="180"/>
                    </a:lnTo>
                    <a:lnTo>
                      <a:pt x="496" y="164"/>
                    </a:lnTo>
                    <a:lnTo>
                      <a:pt x="422" y="244"/>
                    </a:lnTo>
                    <a:lnTo>
                      <a:pt x="237" y="300"/>
                    </a:lnTo>
                    <a:lnTo>
                      <a:pt x="106" y="424"/>
                    </a:lnTo>
                    <a:lnTo>
                      <a:pt x="0" y="438"/>
                    </a:lnTo>
                    <a:lnTo>
                      <a:pt x="127" y="438"/>
                    </a:lnTo>
                    <a:lnTo>
                      <a:pt x="261" y="327"/>
                    </a:lnTo>
                    <a:lnTo>
                      <a:pt x="489" y="258"/>
                    </a:lnTo>
                    <a:lnTo>
                      <a:pt x="531" y="218"/>
                    </a:lnTo>
                    <a:lnTo>
                      <a:pt x="616" y="233"/>
                    </a:lnTo>
                    <a:lnTo>
                      <a:pt x="746" y="164"/>
                    </a:lnTo>
                    <a:lnTo>
                      <a:pt x="842" y="124"/>
                    </a:lnTo>
                    <a:lnTo>
                      <a:pt x="919" y="111"/>
                    </a:lnTo>
                    <a:lnTo>
                      <a:pt x="1004" y="149"/>
                    </a:lnTo>
                    <a:lnTo>
                      <a:pt x="1014" y="96"/>
                    </a:lnTo>
                    <a:lnTo>
                      <a:pt x="1123" y="124"/>
                    </a:lnTo>
                    <a:lnTo>
                      <a:pt x="1137" y="82"/>
                    </a:lnTo>
                    <a:lnTo>
                      <a:pt x="1078" y="43"/>
                    </a:lnTo>
                    <a:close/>
                  </a:path>
                </a:pathLst>
              </a:custGeom>
              <a:solidFill>
                <a:srgbClr val="000000"/>
              </a:solidFill>
              <a:ln w="3175" cmpd="sng">
                <a:solidFill>
                  <a:srgbClr val="000000"/>
                </a:solidFill>
                <a:round/>
                <a:headEnd/>
                <a:tailEnd/>
              </a:ln>
            </p:spPr>
            <p:txBody>
              <a:bodyPr/>
              <a:lstStyle/>
              <a:p>
                <a:endParaRPr lang="fr-FR" dirty="0"/>
              </a:p>
            </p:txBody>
          </p:sp>
          <p:sp>
            <p:nvSpPr>
              <p:cNvPr id="6207" name="Freeform 48">
                <a:extLst>
                  <a:ext uri="{FF2B5EF4-FFF2-40B4-BE49-F238E27FC236}">
                    <a16:creationId xmlns:a16="http://schemas.microsoft.com/office/drawing/2014/main" id="{60D69056-E35D-44A8-AA5C-F8774C63B460}"/>
                  </a:ext>
                </a:extLst>
              </p:cNvPr>
              <p:cNvSpPr>
                <a:spLocks/>
              </p:cNvSpPr>
              <p:nvPr/>
            </p:nvSpPr>
            <p:spPr bwMode="auto">
              <a:xfrm>
                <a:off x="3517" y="1898"/>
                <a:ext cx="82" cy="70"/>
              </a:xfrm>
              <a:custGeom>
                <a:avLst/>
                <a:gdLst>
                  <a:gd name="T0" fmla="*/ 0 w 279"/>
                  <a:gd name="T1" fmla="*/ 0 h 301"/>
                  <a:gd name="T2" fmla="*/ 0 w 279"/>
                  <a:gd name="T3" fmla="*/ 0 h 301"/>
                  <a:gd name="T4" fmla="*/ 0 w 279"/>
                  <a:gd name="T5" fmla="*/ 0 h 301"/>
                  <a:gd name="T6" fmla="*/ 0 w 279"/>
                  <a:gd name="T7" fmla="*/ 0 h 301"/>
                  <a:gd name="T8" fmla="*/ 0 w 279"/>
                  <a:gd name="T9" fmla="*/ 0 h 301"/>
                  <a:gd name="T10" fmla="*/ 0 w 279"/>
                  <a:gd name="T11" fmla="*/ 0 h 301"/>
                  <a:gd name="T12" fmla="*/ 0 w 279"/>
                  <a:gd name="T13" fmla="*/ 0 h 301"/>
                  <a:gd name="T14" fmla="*/ 0 w 279"/>
                  <a:gd name="T15" fmla="*/ 0 h 301"/>
                  <a:gd name="T16" fmla="*/ 0 w 279"/>
                  <a:gd name="T17" fmla="*/ 0 h 301"/>
                  <a:gd name="T18" fmla="*/ 0 w 279"/>
                  <a:gd name="T19" fmla="*/ 0 h 301"/>
                  <a:gd name="T20" fmla="*/ 0 w 279"/>
                  <a:gd name="T21" fmla="*/ 0 h 301"/>
                  <a:gd name="T22" fmla="*/ 0 w 279"/>
                  <a:gd name="T23" fmla="*/ 0 h 301"/>
                  <a:gd name="T24" fmla="*/ 0 w 279"/>
                  <a:gd name="T25" fmla="*/ 0 h 301"/>
                  <a:gd name="T26" fmla="*/ 0 w 279"/>
                  <a:gd name="T27" fmla="*/ 0 h 301"/>
                  <a:gd name="T28" fmla="*/ 0 w 279"/>
                  <a:gd name="T29" fmla="*/ 0 h 30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79" h="301">
                    <a:moveTo>
                      <a:pt x="237" y="0"/>
                    </a:moveTo>
                    <a:lnTo>
                      <a:pt x="151" y="28"/>
                    </a:lnTo>
                    <a:lnTo>
                      <a:pt x="128" y="138"/>
                    </a:lnTo>
                    <a:lnTo>
                      <a:pt x="63" y="191"/>
                    </a:lnTo>
                    <a:lnTo>
                      <a:pt x="54" y="261"/>
                    </a:lnTo>
                    <a:lnTo>
                      <a:pt x="0" y="301"/>
                    </a:lnTo>
                    <a:lnTo>
                      <a:pt x="97" y="275"/>
                    </a:lnTo>
                    <a:lnTo>
                      <a:pt x="118" y="219"/>
                    </a:lnTo>
                    <a:lnTo>
                      <a:pt x="204" y="149"/>
                    </a:lnTo>
                    <a:lnTo>
                      <a:pt x="204" y="81"/>
                    </a:lnTo>
                    <a:lnTo>
                      <a:pt x="271" y="44"/>
                    </a:lnTo>
                    <a:lnTo>
                      <a:pt x="271" y="14"/>
                    </a:lnTo>
                    <a:lnTo>
                      <a:pt x="279" y="14"/>
                    </a:lnTo>
                    <a:lnTo>
                      <a:pt x="23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208" name="Freeform 49">
                <a:extLst>
                  <a:ext uri="{FF2B5EF4-FFF2-40B4-BE49-F238E27FC236}">
                    <a16:creationId xmlns:a16="http://schemas.microsoft.com/office/drawing/2014/main" id="{D5F297E2-76A8-4391-BA26-008F5F279C2A}"/>
                  </a:ext>
                </a:extLst>
              </p:cNvPr>
              <p:cNvSpPr>
                <a:spLocks/>
              </p:cNvSpPr>
              <p:nvPr/>
            </p:nvSpPr>
            <p:spPr bwMode="auto">
              <a:xfrm>
                <a:off x="3528" y="1176"/>
                <a:ext cx="126" cy="152"/>
              </a:xfrm>
              <a:custGeom>
                <a:avLst/>
                <a:gdLst>
                  <a:gd name="T0" fmla="*/ 0 w 457"/>
                  <a:gd name="T1" fmla="*/ 0 h 673"/>
                  <a:gd name="T2" fmla="*/ 0 w 457"/>
                  <a:gd name="T3" fmla="*/ 0 h 673"/>
                  <a:gd name="T4" fmla="*/ 0 w 457"/>
                  <a:gd name="T5" fmla="*/ 0 h 673"/>
                  <a:gd name="T6" fmla="*/ 0 w 457"/>
                  <a:gd name="T7" fmla="*/ 0 h 673"/>
                  <a:gd name="T8" fmla="*/ 0 w 457"/>
                  <a:gd name="T9" fmla="*/ 0 h 673"/>
                  <a:gd name="T10" fmla="*/ 0 w 457"/>
                  <a:gd name="T11" fmla="*/ 0 h 673"/>
                  <a:gd name="T12" fmla="*/ 0 w 457"/>
                  <a:gd name="T13" fmla="*/ 0 h 673"/>
                  <a:gd name="T14" fmla="*/ 0 w 457"/>
                  <a:gd name="T15" fmla="*/ 0 h 673"/>
                  <a:gd name="T16" fmla="*/ 0 w 457"/>
                  <a:gd name="T17" fmla="*/ 0 h 673"/>
                  <a:gd name="T18" fmla="*/ 0 w 457"/>
                  <a:gd name="T19" fmla="*/ 0 h 673"/>
                  <a:gd name="T20" fmla="*/ 0 w 457"/>
                  <a:gd name="T21" fmla="*/ 0 h 673"/>
                  <a:gd name="T22" fmla="*/ 0 w 457"/>
                  <a:gd name="T23" fmla="*/ 0 h 673"/>
                  <a:gd name="T24" fmla="*/ 0 w 457"/>
                  <a:gd name="T25" fmla="*/ 0 h 673"/>
                  <a:gd name="T26" fmla="*/ 0 w 457"/>
                  <a:gd name="T27" fmla="*/ 0 h 673"/>
                  <a:gd name="T28" fmla="*/ 0 w 457"/>
                  <a:gd name="T29" fmla="*/ 0 h 673"/>
                  <a:gd name="T30" fmla="*/ 0 w 457"/>
                  <a:gd name="T31" fmla="*/ 0 h 673"/>
                  <a:gd name="T32" fmla="*/ 0 w 457"/>
                  <a:gd name="T33" fmla="*/ 0 h 673"/>
                  <a:gd name="T34" fmla="*/ 0 w 457"/>
                  <a:gd name="T35" fmla="*/ 0 h 673"/>
                  <a:gd name="T36" fmla="*/ 0 w 457"/>
                  <a:gd name="T37" fmla="*/ 0 h 673"/>
                  <a:gd name="T38" fmla="*/ 0 w 457"/>
                  <a:gd name="T39" fmla="*/ 0 h 673"/>
                  <a:gd name="T40" fmla="*/ 0 w 457"/>
                  <a:gd name="T41" fmla="*/ 0 h 67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57" h="673">
                    <a:moveTo>
                      <a:pt x="457" y="603"/>
                    </a:moveTo>
                    <a:lnTo>
                      <a:pt x="411" y="465"/>
                    </a:lnTo>
                    <a:lnTo>
                      <a:pt x="325" y="411"/>
                    </a:lnTo>
                    <a:lnTo>
                      <a:pt x="293" y="328"/>
                    </a:lnTo>
                    <a:lnTo>
                      <a:pt x="231" y="273"/>
                    </a:lnTo>
                    <a:lnTo>
                      <a:pt x="207" y="206"/>
                    </a:lnTo>
                    <a:lnTo>
                      <a:pt x="100" y="150"/>
                    </a:lnTo>
                    <a:lnTo>
                      <a:pt x="54" y="69"/>
                    </a:lnTo>
                    <a:lnTo>
                      <a:pt x="0" y="0"/>
                    </a:lnTo>
                    <a:lnTo>
                      <a:pt x="46" y="150"/>
                    </a:lnTo>
                    <a:lnTo>
                      <a:pt x="153" y="220"/>
                    </a:lnTo>
                    <a:lnTo>
                      <a:pt x="186" y="288"/>
                    </a:lnTo>
                    <a:lnTo>
                      <a:pt x="197" y="341"/>
                    </a:lnTo>
                    <a:lnTo>
                      <a:pt x="271" y="397"/>
                    </a:lnTo>
                    <a:lnTo>
                      <a:pt x="283" y="479"/>
                    </a:lnTo>
                    <a:lnTo>
                      <a:pt x="325" y="521"/>
                    </a:lnTo>
                    <a:lnTo>
                      <a:pt x="358" y="642"/>
                    </a:lnTo>
                    <a:lnTo>
                      <a:pt x="411" y="673"/>
                    </a:lnTo>
                    <a:lnTo>
                      <a:pt x="457" y="658"/>
                    </a:lnTo>
                    <a:lnTo>
                      <a:pt x="457" y="603"/>
                    </a:lnTo>
                    <a:close/>
                  </a:path>
                </a:pathLst>
              </a:custGeom>
              <a:solidFill>
                <a:srgbClr val="000000"/>
              </a:solidFill>
              <a:ln w="3175" cmpd="sng">
                <a:solidFill>
                  <a:srgbClr val="000000"/>
                </a:solidFill>
                <a:round/>
                <a:headEnd/>
                <a:tailEnd/>
              </a:ln>
            </p:spPr>
            <p:txBody>
              <a:bodyPr/>
              <a:lstStyle/>
              <a:p>
                <a:endParaRPr lang="fr-FR" dirty="0"/>
              </a:p>
            </p:txBody>
          </p:sp>
          <p:sp>
            <p:nvSpPr>
              <p:cNvPr id="6209" name="Freeform 50">
                <a:extLst>
                  <a:ext uri="{FF2B5EF4-FFF2-40B4-BE49-F238E27FC236}">
                    <a16:creationId xmlns:a16="http://schemas.microsoft.com/office/drawing/2014/main" id="{BB85091D-4111-4A80-AD98-E2A57E7BA2B7}"/>
                  </a:ext>
                </a:extLst>
              </p:cNvPr>
              <p:cNvSpPr>
                <a:spLocks/>
              </p:cNvSpPr>
              <p:nvPr/>
            </p:nvSpPr>
            <p:spPr bwMode="auto">
              <a:xfrm>
                <a:off x="3654" y="1497"/>
                <a:ext cx="327" cy="494"/>
              </a:xfrm>
              <a:custGeom>
                <a:avLst/>
                <a:gdLst>
                  <a:gd name="T0" fmla="*/ 143 w 327"/>
                  <a:gd name="T1" fmla="*/ 478 h 494"/>
                  <a:gd name="T2" fmla="*/ 143 w 327"/>
                  <a:gd name="T3" fmla="*/ 430 h 494"/>
                  <a:gd name="T4" fmla="*/ 135 w 327"/>
                  <a:gd name="T5" fmla="*/ 294 h 494"/>
                  <a:gd name="T6" fmla="*/ 87 w 327"/>
                  <a:gd name="T7" fmla="*/ 118 h 494"/>
                  <a:gd name="T8" fmla="*/ 63 w 327"/>
                  <a:gd name="T9" fmla="*/ 6 h 494"/>
                  <a:gd name="T10" fmla="*/ 15 w 327"/>
                  <a:gd name="T11" fmla="*/ 14 h 494"/>
                  <a:gd name="T12" fmla="*/ 15 w 327"/>
                  <a:gd name="T13" fmla="*/ 102 h 494"/>
                  <a:gd name="T14" fmla="*/ 127 w 327"/>
                  <a:gd name="T15" fmla="*/ 150 h 494"/>
                  <a:gd name="T16" fmla="*/ 175 w 327"/>
                  <a:gd name="T17" fmla="*/ 126 h 494"/>
                  <a:gd name="T18" fmla="*/ 191 w 327"/>
                  <a:gd name="T19" fmla="*/ 78 h 494"/>
                  <a:gd name="T20" fmla="*/ 199 w 327"/>
                  <a:gd name="T21" fmla="*/ 54 h 494"/>
                  <a:gd name="T22" fmla="*/ 191 w 327"/>
                  <a:gd name="T23" fmla="*/ 14 h 494"/>
                  <a:gd name="T24" fmla="*/ 167 w 327"/>
                  <a:gd name="T25" fmla="*/ 6 h 494"/>
                  <a:gd name="T26" fmla="*/ 151 w 327"/>
                  <a:gd name="T27" fmla="*/ 54 h 494"/>
                  <a:gd name="T28" fmla="*/ 207 w 327"/>
                  <a:gd name="T29" fmla="*/ 118 h 494"/>
                  <a:gd name="T30" fmla="*/ 287 w 327"/>
                  <a:gd name="T31" fmla="*/ 110 h 494"/>
                  <a:gd name="T32" fmla="*/ 311 w 327"/>
                  <a:gd name="T33" fmla="*/ 102 h 494"/>
                  <a:gd name="T34" fmla="*/ 327 w 327"/>
                  <a:gd name="T35" fmla="*/ 54 h 494"/>
                  <a:gd name="T36" fmla="*/ 271 w 327"/>
                  <a:gd name="T37" fmla="*/ 22 h 494"/>
                  <a:gd name="T38" fmla="*/ 295 w 327"/>
                  <a:gd name="T39" fmla="*/ 150 h 494"/>
                  <a:gd name="T40" fmla="*/ 231 w 327"/>
                  <a:gd name="T41" fmla="*/ 270 h 494"/>
                  <a:gd name="T42" fmla="*/ 199 w 327"/>
                  <a:gd name="T43" fmla="*/ 462 h 49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7" h="494">
                    <a:moveTo>
                      <a:pt x="143" y="478"/>
                    </a:moveTo>
                    <a:cubicBezTo>
                      <a:pt x="122" y="414"/>
                      <a:pt x="143" y="494"/>
                      <a:pt x="143" y="430"/>
                    </a:cubicBezTo>
                    <a:cubicBezTo>
                      <a:pt x="143" y="385"/>
                      <a:pt x="139" y="339"/>
                      <a:pt x="135" y="294"/>
                    </a:cubicBezTo>
                    <a:cubicBezTo>
                      <a:pt x="130" y="234"/>
                      <a:pt x="106" y="174"/>
                      <a:pt x="87" y="118"/>
                    </a:cubicBezTo>
                    <a:cubicBezTo>
                      <a:pt x="75" y="81"/>
                      <a:pt x="75" y="43"/>
                      <a:pt x="63" y="6"/>
                    </a:cubicBezTo>
                    <a:cubicBezTo>
                      <a:pt x="47" y="9"/>
                      <a:pt x="29" y="6"/>
                      <a:pt x="15" y="14"/>
                    </a:cubicBezTo>
                    <a:cubicBezTo>
                      <a:pt x="0" y="23"/>
                      <a:pt x="9" y="88"/>
                      <a:pt x="15" y="102"/>
                    </a:cubicBezTo>
                    <a:cubicBezTo>
                      <a:pt x="20" y="115"/>
                      <a:pt x="104" y="135"/>
                      <a:pt x="127" y="150"/>
                    </a:cubicBezTo>
                    <a:cubicBezTo>
                      <a:pt x="140" y="146"/>
                      <a:pt x="167" y="139"/>
                      <a:pt x="175" y="126"/>
                    </a:cubicBezTo>
                    <a:cubicBezTo>
                      <a:pt x="184" y="112"/>
                      <a:pt x="186" y="94"/>
                      <a:pt x="191" y="78"/>
                    </a:cubicBezTo>
                    <a:cubicBezTo>
                      <a:pt x="194" y="70"/>
                      <a:pt x="199" y="54"/>
                      <a:pt x="199" y="54"/>
                    </a:cubicBezTo>
                    <a:cubicBezTo>
                      <a:pt x="196" y="41"/>
                      <a:pt x="199" y="25"/>
                      <a:pt x="191" y="14"/>
                    </a:cubicBezTo>
                    <a:cubicBezTo>
                      <a:pt x="186" y="7"/>
                      <a:pt x="173" y="0"/>
                      <a:pt x="167" y="6"/>
                    </a:cubicBezTo>
                    <a:cubicBezTo>
                      <a:pt x="155" y="18"/>
                      <a:pt x="151" y="54"/>
                      <a:pt x="151" y="54"/>
                    </a:cubicBezTo>
                    <a:cubicBezTo>
                      <a:pt x="162" y="86"/>
                      <a:pt x="183" y="94"/>
                      <a:pt x="207" y="118"/>
                    </a:cubicBezTo>
                    <a:cubicBezTo>
                      <a:pt x="234" y="115"/>
                      <a:pt x="261" y="114"/>
                      <a:pt x="287" y="110"/>
                    </a:cubicBezTo>
                    <a:cubicBezTo>
                      <a:pt x="295" y="109"/>
                      <a:pt x="306" y="109"/>
                      <a:pt x="311" y="102"/>
                    </a:cubicBezTo>
                    <a:cubicBezTo>
                      <a:pt x="321" y="88"/>
                      <a:pt x="327" y="54"/>
                      <a:pt x="327" y="54"/>
                    </a:cubicBezTo>
                    <a:cubicBezTo>
                      <a:pt x="316" y="20"/>
                      <a:pt x="306" y="10"/>
                      <a:pt x="271" y="22"/>
                    </a:cubicBezTo>
                    <a:cubicBezTo>
                      <a:pt x="254" y="74"/>
                      <a:pt x="280" y="104"/>
                      <a:pt x="295" y="150"/>
                    </a:cubicBezTo>
                    <a:cubicBezTo>
                      <a:pt x="283" y="234"/>
                      <a:pt x="285" y="216"/>
                      <a:pt x="231" y="270"/>
                    </a:cubicBezTo>
                    <a:cubicBezTo>
                      <a:pt x="206" y="345"/>
                      <a:pt x="199" y="377"/>
                      <a:pt x="199" y="462"/>
                    </a:cubicBezTo>
                  </a:path>
                </a:pathLst>
              </a:custGeom>
              <a:noFill/>
              <a:ln w="1905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grpSp>
        <p:sp>
          <p:nvSpPr>
            <p:cNvPr id="6191" name="Text Box 95">
              <a:extLst>
                <a:ext uri="{FF2B5EF4-FFF2-40B4-BE49-F238E27FC236}">
                  <a16:creationId xmlns:a16="http://schemas.microsoft.com/office/drawing/2014/main" id="{22A3960C-A392-4812-80E4-25F25600B2A7}"/>
                </a:ext>
              </a:extLst>
            </p:cNvPr>
            <p:cNvSpPr txBox="1">
              <a:spLocks noChangeArrowheads="1"/>
            </p:cNvSpPr>
            <p:nvPr/>
          </p:nvSpPr>
          <p:spPr bwMode="auto">
            <a:xfrm>
              <a:off x="3504" y="957"/>
              <a:ext cx="1968" cy="23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0033CC"/>
                  </a:solidFill>
                </a:rPr>
                <a:t>INTENSITE  =  10,4</a:t>
              </a:r>
            </a:p>
          </p:txBody>
        </p:sp>
      </p:grpSp>
      <p:sp>
        <p:nvSpPr>
          <p:cNvPr id="4192" name="Text Box 96">
            <a:extLst>
              <a:ext uri="{FF2B5EF4-FFF2-40B4-BE49-F238E27FC236}">
                <a16:creationId xmlns:a16="http://schemas.microsoft.com/office/drawing/2014/main" id="{83D287E2-A18A-4B5C-8668-9601DC69903E}"/>
              </a:ext>
            </a:extLst>
          </p:cNvPr>
          <p:cNvSpPr txBox="1">
            <a:spLocks noChangeArrowheads="1"/>
          </p:cNvSpPr>
          <p:nvPr/>
        </p:nvSpPr>
        <p:spPr bwMode="auto">
          <a:xfrm>
            <a:off x="395536" y="4406073"/>
            <a:ext cx="7924800" cy="37623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sz="1800" b="1" dirty="0">
                <a:solidFill>
                  <a:srgbClr val="00B050"/>
                </a:solidFill>
              </a:rPr>
              <a:t>CONTRÔLE  PAR  ATTRIBUTS : variables discrètes</a:t>
            </a:r>
          </a:p>
        </p:txBody>
      </p:sp>
      <p:grpSp>
        <p:nvGrpSpPr>
          <p:cNvPr id="4201" name="Group 105">
            <a:extLst>
              <a:ext uri="{FF2B5EF4-FFF2-40B4-BE49-F238E27FC236}">
                <a16:creationId xmlns:a16="http://schemas.microsoft.com/office/drawing/2014/main" id="{CF58AACD-E29B-498A-AAA5-01DB764D8E5F}"/>
              </a:ext>
            </a:extLst>
          </p:cNvPr>
          <p:cNvGrpSpPr>
            <a:grpSpLocks/>
          </p:cNvGrpSpPr>
          <p:nvPr/>
        </p:nvGrpSpPr>
        <p:grpSpPr bwMode="auto">
          <a:xfrm>
            <a:off x="762000" y="4986035"/>
            <a:ext cx="3124200" cy="1724322"/>
            <a:chOff x="480" y="2832"/>
            <a:chExt cx="1968" cy="1322"/>
          </a:xfrm>
        </p:grpSpPr>
        <p:grpSp>
          <p:nvGrpSpPr>
            <p:cNvPr id="6170" name="Group 89">
              <a:extLst>
                <a:ext uri="{FF2B5EF4-FFF2-40B4-BE49-F238E27FC236}">
                  <a16:creationId xmlns:a16="http://schemas.microsoft.com/office/drawing/2014/main" id="{D70767A2-EEC7-408A-BA33-C9B4CE7DE3F8}"/>
                </a:ext>
              </a:extLst>
            </p:cNvPr>
            <p:cNvGrpSpPr>
              <a:grpSpLocks/>
            </p:cNvGrpSpPr>
            <p:nvPr/>
          </p:nvGrpSpPr>
          <p:grpSpPr bwMode="auto">
            <a:xfrm>
              <a:off x="816" y="3050"/>
              <a:ext cx="1296" cy="1104"/>
              <a:chOff x="463" y="2542"/>
              <a:chExt cx="1296" cy="1104"/>
            </a:xfrm>
          </p:grpSpPr>
          <p:sp>
            <p:nvSpPr>
              <p:cNvPr id="6172" name="Freeform 51">
                <a:extLst>
                  <a:ext uri="{FF2B5EF4-FFF2-40B4-BE49-F238E27FC236}">
                    <a16:creationId xmlns:a16="http://schemas.microsoft.com/office/drawing/2014/main" id="{755ED028-BB1F-4FC1-ADC6-386FEBEB5CAC}"/>
                  </a:ext>
                </a:extLst>
              </p:cNvPr>
              <p:cNvSpPr>
                <a:spLocks/>
              </p:cNvSpPr>
              <p:nvPr/>
            </p:nvSpPr>
            <p:spPr bwMode="auto">
              <a:xfrm>
                <a:off x="762" y="2775"/>
                <a:ext cx="583" cy="641"/>
              </a:xfrm>
              <a:custGeom>
                <a:avLst/>
                <a:gdLst>
                  <a:gd name="T0" fmla="*/ 0 w 1410"/>
                  <a:gd name="T1" fmla="*/ 0 h 1735"/>
                  <a:gd name="T2" fmla="*/ 0 w 1410"/>
                  <a:gd name="T3" fmla="*/ 0 h 1735"/>
                  <a:gd name="T4" fmla="*/ 0 w 1410"/>
                  <a:gd name="T5" fmla="*/ 0 h 1735"/>
                  <a:gd name="T6" fmla="*/ 0 w 1410"/>
                  <a:gd name="T7" fmla="*/ 0 h 1735"/>
                  <a:gd name="T8" fmla="*/ 0 w 1410"/>
                  <a:gd name="T9" fmla="*/ 0 h 1735"/>
                  <a:gd name="T10" fmla="*/ 0 w 1410"/>
                  <a:gd name="T11" fmla="*/ 0 h 1735"/>
                  <a:gd name="T12" fmla="*/ 0 w 1410"/>
                  <a:gd name="T13" fmla="*/ 0 h 1735"/>
                  <a:gd name="T14" fmla="*/ 0 w 1410"/>
                  <a:gd name="T15" fmla="*/ 0 h 1735"/>
                  <a:gd name="T16" fmla="*/ 0 w 1410"/>
                  <a:gd name="T17" fmla="*/ 0 h 1735"/>
                  <a:gd name="T18" fmla="*/ 0 w 1410"/>
                  <a:gd name="T19" fmla="*/ 0 h 1735"/>
                  <a:gd name="T20" fmla="*/ 0 w 1410"/>
                  <a:gd name="T21" fmla="*/ 0 h 1735"/>
                  <a:gd name="T22" fmla="*/ 0 w 1410"/>
                  <a:gd name="T23" fmla="*/ 0 h 1735"/>
                  <a:gd name="T24" fmla="*/ 0 w 1410"/>
                  <a:gd name="T25" fmla="*/ 0 h 1735"/>
                  <a:gd name="T26" fmla="*/ 0 w 1410"/>
                  <a:gd name="T27" fmla="*/ 0 h 1735"/>
                  <a:gd name="T28" fmla="*/ 0 w 1410"/>
                  <a:gd name="T29" fmla="*/ 0 h 1735"/>
                  <a:gd name="T30" fmla="*/ 0 w 1410"/>
                  <a:gd name="T31" fmla="*/ 0 h 1735"/>
                  <a:gd name="T32" fmla="*/ 0 w 1410"/>
                  <a:gd name="T33" fmla="*/ 0 h 1735"/>
                  <a:gd name="T34" fmla="*/ 0 w 1410"/>
                  <a:gd name="T35" fmla="*/ 0 h 1735"/>
                  <a:gd name="T36" fmla="*/ 0 w 1410"/>
                  <a:gd name="T37" fmla="*/ 0 h 1735"/>
                  <a:gd name="T38" fmla="*/ 0 w 1410"/>
                  <a:gd name="T39" fmla="*/ 0 h 1735"/>
                  <a:gd name="T40" fmla="*/ 0 w 1410"/>
                  <a:gd name="T41" fmla="*/ 0 h 1735"/>
                  <a:gd name="T42" fmla="*/ 0 w 1410"/>
                  <a:gd name="T43" fmla="*/ 0 h 1735"/>
                  <a:gd name="T44" fmla="*/ 0 w 1410"/>
                  <a:gd name="T45" fmla="*/ 0 h 1735"/>
                  <a:gd name="T46" fmla="*/ 0 w 1410"/>
                  <a:gd name="T47" fmla="*/ 0 h 1735"/>
                  <a:gd name="T48" fmla="*/ 0 w 1410"/>
                  <a:gd name="T49" fmla="*/ 0 h 173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10" h="1735">
                    <a:moveTo>
                      <a:pt x="444" y="1714"/>
                    </a:moveTo>
                    <a:lnTo>
                      <a:pt x="462" y="1618"/>
                    </a:lnTo>
                    <a:lnTo>
                      <a:pt x="431" y="1461"/>
                    </a:lnTo>
                    <a:lnTo>
                      <a:pt x="324" y="1372"/>
                    </a:lnTo>
                    <a:lnTo>
                      <a:pt x="160" y="1229"/>
                    </a:lnTo>
                    <a:lnTo>
                      <a:pt x="44" y="999"/>
                    </a:lnTo>
                    <a:lnTo>
                      <a:pt x="0" y="721"/>
                    </a:lnTo>
                    <a:lnTo>
                      <a:pt x="22" y="532"/>
                    </a:lnTo>
                    <a:lnTo>
                      <a:pt x="86" y="345"/>
                    </a:lnTo>
                    <a:lnTo>
                      <a:pt x="238" y="182"/>
                    </a:lnTo>
                    <a:lnTo>
                      <a:pt x="384" y="91"/>
                    </a:lnTo>
                    <a:lnTo>
                      <a:pt x="604" y="14"/>
                    </a:lnTo>
                    <a:lnTo>
                      <a:pt x="775" y="0"/>
                    </a:lnTo>
                    <a:lnTo>
                      <a:pt x="992" y="65"/>
                    </a:lnTo>
                    <a:lnTo>
                      <a:pt x="1177" y="148"/>
                    </a:lnTo>
                    <a:lnTo>
                      <a:pt x="1337" y="369"/>
                    </a:lnTo>
                    <a:lnTo>
                      <a:pt x="1410" y="647"/>
                    </a:lnTo>
                    <a:lnTo>
                      <a:pt x="1384" y="891"/>
                    </a:lnTo>
                    <a:lnTo>
                      <a:pt x="1318" y="1062"/>
                    </a:lnTo>
                    <a:lnTo>
                      <a:pt x="1186" y="1222"/>
                    </a:lnTo>
                    <a:lnTo>
                      <a:pt x="1026" y="1353"/>
                    </a:lnTo>
                    <a:lnTo>
                      <a:pt x="920" y="1389"/>
                    </a:lnTo>
                    <a:lnTo>
                      <a:pt x="940" y="1735"/>
                    </a:lnTo>
                    <a:lnTo>
                      <a:pt x="444" y="1714"/>
                    </a:lnTo>
                    <a:close/>
                  </a:path>
                </a:pathLst>
              </a:custGeom>
              <a:solidFill>
                <a:srgbClr val="FFFFCC"/>
              </a:solidFill>
              <a:ln w="28575" cmpd="sng">
                <a:noFill/>
                <a:round/>
                <a:headEnd/>
                <a:tailEnd/>
              </a:ln>
            </p:spPr>
            <p:txBody>
              <a:bodyPr/>
              <a:lstStyle/>
              <a:p>
                <a:endParaRPr lang="fr-FR" dirty="0"/>
              </a:p>
            </p:txBody>
          </p:sp>
          <p:sp>
            <p:nvSpPr>
              <p:cNvPr id="6173" name="Freeform 52">
                <a:extLst>
                  <a:ext uri="{FF2B5EF4-FFF2-40B4-BE49-F238E27FC236}">
                    <a16:creationId xmlns:a16="http://schemas.microsoft.com/office/drawing/2014/main" id="{1371F5B5-D5D7-4E85-9902-E0C958E47400}"/>
                  </a:ext>
                </a:extLst>
              </p:cNvPr>
              <p:cNvSpPr>
                <a:spLocks/>
              </p:cNvSpPr>
              <p:nvPr/>
            </p:nvSpPr>
            <p:spPr bwMode="auto">
              <a:xfrm>
                <a:off x="916" y="3379"/>
                <a:ext cx="244" cy="261"/>
              </a:xfrm>
              <a:custGeom>
                <a:avLst/>
                <a:gdLst>
                  <a:gd name="T0" fmla="*/ 0 w 592"/>
                  <a:gd name="T1" fmla="*/ 0 h 708"/>
                  <a:gd name="T2" fmla="*/ 0 w 592"/>
                  <a:gd name="T3" fmla="*/ 0 h 708"/>
                  <a:gd name="T4" fmla="*/ 0 w 592"/>
                  <a:gd name="T5" fmla="*/ 0 h 708"/>
                  <a:gd name="T6" fmla="*/ 0 w 592"/>
                  <a:gd name="T7" fmla="*/ 0 h 708"/>
                  <a:gd name="T8" fmla="*/ 0 w 592"/>
                  <a:gd name="T9" fmla="*/ 0 h 708"/>
                  <a:gd name="T10" fmla="*/ 0 w 592"/>
                  <a:gd name="T11" fmla="*/ 0 h 708"/>
                  <a:gd name="T12" fmla="*/ 0 w 592"/>
                  <a:gd name="T13" fmla="*/ 0 h 708"/>
                  <a:gd name="T14" fmla="*/ 0 w 592"/>
                  <a:gd name="T15" fmla="*/ 0 h 708"/>
                  <a:gd name="T16" fmla="*/ 0 w 592"/>
                  <a:gd name="T17" fmla="*/ 0 h 708"/>
                  <a:gd name="T18" fmla="*/ 0 w 592"/>
                  <a:gd name="T19" fmla="*/ 0 h 708"/>
                  <a:gd name="T20" fmla="*/ 0 w 592"/>
                  <a:gd name="T21" fmla="*/ 0 h 708"/>
                  <a:gd name="T22" fmla="*/ 0 w 592"/>
                  <a:gd name="T23" fmla="*/ 0 h 708"/>
                  <a:gd name="T24" fmla="*/ 0 w 592"/>
                  <a:gd name="T25" fmla="*/ 0 h 708"/>
                  <a:gd name="T26" fmla="*/ 0 w 592"/>
                  <a:gd name="T27" fmla="*/ 0 h 708"/>
                  <a:gd name="T28" fmla="*/ 0 w 592"/>
                  <a:gd name="T29" fmla="*/ 0 h 708"/>
                  <a:gd name="T30" fmla="*/ 0 w 592"/>
                  <a:gd name="T31" fmla="*/ 0 h 708"/>
                  <a:gd name="T32" fmla="*/ 0 w 592"/>
                  <a:gd name="T33" fmla="*/ 0 h 708"/>
                  <a:gd name="T34" fmla="*/ 0 w 592"/>
                  <a:gd name="T35" fmla="*/ 0 h 708"/>
                  <a:gd name="T36" fmla="*/ 0 w 592"/>
                  <a:gd name="T37" fmla="*/ 0 h 708"/>
                  <a:gd name="T38" fmla="*/ 0 w 592"/>
                  <a:gd name="T39" fmla="*/ 0 h 708"/>
                  <a:gd name="T40" fmla="*/ 0 w 592"/>
                  <a:gd name="T41" fmla="*/ 0 h 708"/>
                  <a:gd name="T42" fmla="*/ 0 w 592"/>
                  <a:gd name="T43" fmla="*/ 0 h 708"/>
                  <a:gd name="T44" fmla="*/ 0 w 592"/>
                  <a:gd name="T45" fmla="*/ 0 h 70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92" h="708">
                    <a:moveTo>
                      <a:pt x="53" y="89"/>
                    </a:moveTo>
                    <a:lnTo>
                      <a:pt x="575" y="0"/>
                    </a:lnTo>
                    <a:lnTo>
                      <a:pt x="582" y="122"/>
                    </a:lnTo>
                    <a:lnTo>
                      <a:pt x="556" y="174"/>
                    </a:lnTo>
                    <a:lnTo>
                      <a:pt x="575" y="234"/>
                    </a:lnTo>
                    <a:lnTo>
                      <a:pt x="549" y="300"/>
                    </a:lnTo>
                    <a:lnTo>
                      <a:pt x="592" y="364"/>
                    </a:lnTo>
                    <a:lnTo>
                      <a:pt x="535" y="475"/>
                    </a:lnTo>
                    <a:lnTo>
                      <a:pt x="525" y="558"/>
                    </a:lnTo>
                    <a:lnTo>
                      <a:pt x="398" y="602"/>
                    </a:lnTo>
                    <a:lnTo>
                      <a:pt x="318" y="681"/>
                    </a:lnTo>
                    <a:lnTo>
                      <a:pt x="220" y="708"/>
                    </a:lnTo>
                    <a:lnTo>
                      <a:pt x="191" y="631"/>
                    </a:lnTo>
                    <a:lnTo>
                      <a:pt x="186" y="571"/>
                    </a:lnTo>
                    <a:lnTo>
                      <a:pt x="79" y="571"/>
                    </a:lnTo>
                    <a:lnTo>
                      <a:pt x="6" y="494"/>
                    </a:lnTo>
                    <a:lnTo>
                      <a:pt x="60" y="414"/>
                    </a:lnTo>
                    <a:lnTo>
                      <a:pt x="6" y="317"/>
                    </a:lnTo>
                    <a:lnTo>
                      <a:pt x="26" y="253"/>
                    </a:lnTo>
                    <a:lnTo>
                      <a:pt x="0" y="149"/>
                    </a:lnTo>
                    <a:lnTo>
                      <a:pt x="26" y="103"/>
                    </a:lnTo>
                    <a:lnTo>
                      <a:pt x="53" y="89"/>
                    </a:lnTo>
                    <a:close/>
                  </a:path>
                </a:pathLst>
              </a:custGeom>
              <a:solidFill>
                <a:srgbClr val="B5B5B5"/>
              </a:solidFill>
              <a:ln w="9525">
                <a:solidFill>
                  <a:srgbClr val="000000"/>
                </a:solidFill>
                <a:round/>
                <a:headEnd/>
                <a:tailEnd/>
              </a:ln>
            </p:spPr>
            <p:txBody>
              <a:bodyPr/>
              <a:lstStyle/>
              <a:p>
                <a:endParaRPr lang="fr-FR" dirty="0"/>
              </a:p>
            </p:txBody>
          </p:sp>
          <p:sp>
            <p:nvSpPr>
              <p:cNvPr id="6174" name="Freeform 53">
                <a:extLst>
                  <a:ext uri="{FF2B5EF4-FFF2-40B4-BE49-F238E27FC236}">
                    <a16:creationId xmlns:a16="http://schemas.microsoft.com/office/drawing/2014/main" id="{E862FE3C-04BB-4AA4-8A4F-5E2B27ABC382}"/>
                  </a:ext>
                </a:extLst>
              </p:cNvPr>
              <p:cNvSpPr>
                <a:spLocks/>
              </p:cNvSpPr>
              <p:nvPr/>
            </p:nvSpPr>
            <p:spPr bwMode="auto">
              <a:xfrm>
                <a:off x="953" y="3441"/>
                <a:ext cx="110" cy="134"/>
              </a:xfrm>
              <a:custGeom>
                <a:avLst/>
                <a:gdLst>
                  <a:gd name="T0" fmla="*/ 0 w 266"/>
                  <a:gd name="T1" fmla="*/ 0 h 364"/>
                  <a:gd name="T2" fmla="*/ 0 w 266"/>
                  <a:gd name="T3" fmla="*/ 0 h 364"/>
                  <a:gd name="T4" fmla="*/ 0 w 266"/>
                  <a:gd name="T5" fmla="*/ 0 h 364"/>
                  <a:gd name="T6" fmla="*/ 0 w 266"/>
                  <a:gd name="T7" fmla="*/ 0 h 364"/>
                  <a:gd name="T8" fmla="*/ 0 w 266"/>
                  <a:gd name="T9" fmla="*/ 0 h 364"/>
                  <a:gd name="T10" fmla="*/ 0 w 266"/>
                  <a:gd name="T11" fmla="*/ 0 h 364"/>
                  <a:gd name="T12" fmla="*/ 0 w 266"/>
                  <a:gd name="T13" fmla="*/ 0 h 364"/>
                  <a:gd name="T14" fmla="*/ 0 w 266"/>
                  <a:gd name="T15" fmla="*/ 0 h 364"/>
                  <a:gd name="T16" fmla="*/ 0 w 266"/>
                  <a:gd name="T17" fmla="*/ 0 h 364"/>
                  <a:gd name="T18" fmla="*/ 0 w 266"/>
                  <a:gd name="T19" fmla="*/ 0 h 364"/>
                  <a:gd name="T20" fmla="*/ 0 w 266"/>
                  <a:gd name="T21" fmla="*/ 0 h 364"/>
                  <a:gd name="T22" fmla="*/ 0 w 266"/>
                  <a:gd name="T23" fmla="*/ 0 h 364"/>
                  <a:gd name="T24" fmla="*/ 0 w 266"/>
                  <a:gd name="T25" fmla="*/ 0 h 364"/>
                  <a:gd name="T26" fmla="*/ 0 w 266"/>
                  <a:gd name="T27" fmla="*/ 0 h 3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66" h="364">
                    <a:moveTo>
                      <a:pt x="243" y="0"/>
                    </a:moveTo>
                    <a:lnTo>
                      <a:pt x="50" y="86"/>
                    </a:lnTo>
                    <a:lnTo>
                      <a:pt x="115" y="119"/>
                    </a:lnTo>
                    <a:lnTo>
                      <a:pt x="29" y="179"/>
                    </a:lnTo>
                    <a:lnTo>
                      <a:pt x="69" y="247"/>
                    </a:lnTo>
                    <a:lnTo>
                      <a:pt x="0" y="333"/>
                    </a:lnTo>
                    <a:lnTo>
                      <a:pt x="63" y="364"/>
                    </a:lnTo>
                    <a:lnTo>
                      <a:pt x="176" y="308"/>
                    </a:lnTo>
                    <a:lnTo>
                      <a:pt x="142" y="238"/>
                    </a:lnTo>
                    <a:lnTo>
                      <a:pt x="207" y="156"/>
                    </a:lnTo>
                    <a:lnTo>
                      <a:pt x="159" y="106"/>
                    </a:lnTo>
                    <a:lnTo>
                      <a:pt x="266" y="0"/>
                    </a:lnTo>
                    <a:lnTo>
                      <a:pt x="243" y="0"/>
                    </a:lnTo>
                    <a:close/>
                  </a:path>
                </a:pathLst>
              </a:custGeom>
              <a:solidFill>
                <a:srgbClr val="FFFFFF"/>
              </a:solidFill>
              <a:ln w="9525">
                <a:solidFill>
                  <a:srgbClr val="000000"/>
                </a:solidFill>
                <a:round/>
                <a:headEnd/>
                <a:tailEnd/>
              </a:ln>
            </p:spPr>
            <p:txBody>
              <a:bodyPr/>
              <a:lstStyle/>
              <a:p>
                <a:endParaRPr lang="fr-FR" dirty="0"/>
              </a:p>
            </p:txBody>
          </p:sp>
          <p:sp>
            <p:nvSpPr>
              <p:cNvPr id="6175" name="Freeform 54">
                <a:extLst>
                  <a:ext uri="{FF2B5EF4-FFF2-40B4-BE49-F238E27FC236}">
                    <a16:creationId xmlns:a16="http://schemas.microsoft.com/office/drawing/2014/main" id="{F3F197BA-5CCB-47D9-95FD-96832130ACE0}"/>
                  </a:ext>
                </a:extLst>
              </p:cNvPr>
              <p:cNvSpPr>
                <a:spLocks/>
              </p:cNvSpPr>
              <p:nvPr/>
            </p:nvSpPr>
            <p:spPr bwMode="auto">
              <a:xfrm>
                <a:off x="752" y="2773"/>
                <a:ext cx="278" cy="632"/>
              </a:xfrm>
              <a:custGeom>
                <a:avLst/>
                <a:gdLst>
                  <a:gd name="T0" fmla="*/ 0 w 673"/>
                  <a:gd name="T1" fmla="*/ 0 h 1715"/>
                  <a:gd name="T2" fmla="*/ 0 w 673"/>
                  <a:gd name="T3" fmla="*/ 0 h 1715"/>
                  <a:gd name="T4" fmla="*/ 0 w 673"/>
                  <a:gd name="T5" fmla="*/ 0 h 1715"/>
                  <a:gd name="T6" fmla="*/ 0 w 673"/>
                  <a:gd name="T7" fmla="*/ 0 h 1715"/>
                  <a:gd name="T8" fmla="*/ 0 w 673"/>
                  <a:gd name="T9" fmla="*/ 0 h 1715"/>
                  <a:gd name="T10" fmla="*/ 0 w 673"/>
                  <a:gd name="T11" fmla="*/ 0 h 1715"/>
                  <a:gd name="T12" fmla="*/ 0 w 673"/>
                  <a:gd name="T13" fmla="*/ 0 h 1715"/>
                  <a:gd name="T14" fmla="*/ 0 w 673"/>
                  <a:gd name="T15" fmla="*/ 0 h 1715"/>
                  <a:gd name="T16" fmla="*/ 0 w 673"/>
                  <a:gd name="T17" fmla="*/ 0 h 1715"/>
                  <a:gd name="T18" fmla="*/ 0 w 673"/>
                  <a:gd name="T19" fmla="*/ 0 h 1715"/>
                  <a:gd name="T20" fmla="*/ 0 w 673"/>
                  <a:gd name="T21" fmla="*/ 0 h 1715"/>
                  <a:gd name="T22" fmla="*/ 0 w 673"/>
                  <a:gd name="T23" fmla="*/ 0 h 1715"/>
                  <a:gd name="T24" fmla="*/ 0 w 673"/>
                  <a:gd name="T25" fmla="*/ 0 h 1715"/>
                  <a:gd name="T26" fmla="*/ 0 w 673"/>
                  <a:gd name="T27" fmla="*/ 0 h 1715"/>
                  <a:gd name="T28" fmla="*/ 0 w 673"/>
                  <a:gd name="T29" fmla="*/ 0 h 1715"/>
                  <a:gd name="T30" fmla="*/ 0 w 673"/>
                  <a:gd name="T31" fmla="*/ 0 h 1715"/>
                  <a:gd name="T32" fmla="*/ 0 w 673"/>
                  <a:gd name="T33" fmla="*/ 0 h 1715"/>
                  <a:gd name="T34" fmla="*/ 0 w 673"/>
                  <a:gd name="T35" fmla="*/ 0 h 1715"/>
                  <a:gd name="T36" fmla="*/ 0 w 673"/>
                  <a:gd name="T37" fmla="*/ 0 h 1715"/>
                  <a:gd name="T38" fmla="*/ 0 w 673"/>
                  <a:gd name="T39" fmla="*/ 0 h 1715"/>
                  <a:gd name="T40" fmla="*/ 0 w 673"/>
                  <a:gd name="T41" fmla="*/ 0 h 1715"/>
                  <a:gd name="T42" fmla="*/ 0 w 673"/>
                  <a:gd name="T43" fmla="*/ 0 h 1715"/>
                  <a:gd name="T44" fmla="*/ 0 w 673"/>
                  <a:gd name="T45" fmla="*/ 0 h 1715"/>
                  <a:gd name="T46" fmla="*/ 0 w 673"/>
                  <a:gd name="T47" fmla="*/ 0 h 1715"/>
                  <a:gd name="T48" fmla="*/ 0 w 673"/>
                  <a:gd name="T49" fmla="*/ 0 h 1715"/>
                  <a:gd name="T50" fmla="*/ 0 w 673"/>
                  <a:gd name="T51" fmla="*/ 0 h 1715"/>
                  <a:gd name="T52" fmla="*/ 0 w 673"/>
                  <a:gd name="T53" fmla="*/ 0 h 1715"/>
                  <a:gd name="T54" fmla="*/ 0 w 673"/>
                  <a:gd name="T55" fmla="*/ 0 h 1715"/>
                  <a:gd name="T56" fmla="*/ 0 w 673"/>
                  <a:gd name="T57" fmla="*/ 0 h 1715"/>
                  <a:gd name="T58" fmla="*/ 0 w 673"/>
                  <a:gd name="T59" fmla="*/ 0 h 1715"/>
                  <a:gd name="T60" fmla="*/ 0 w 673"/>
                  <a:gd name="T61" fmla="*/ 0 h 1715"/>
                  <a:gd name="T62" fmla="*/ 0 w 673"/>
                  <a:gd name="T63" fmla="*/ 0 h 1715"/>
                  <a:gd name="T64" fmla="*/ 0 w 673"/>
                  <a:gd name="T65" fmla="*/ 0 h 1715"/>
                  <a:gd name="T66" fmla="*/ 0 w 673"/>
                  <a:gd name="T67" fmla="*/ 0 h 1715"/>
                  <a:gd name="T68" fmla="*/ 0 w 673"/>
                  <a:gd name="T69" fmla="*/ 0 h 1715"/>
                  <a:gd name="T70" fmla="*/ 0 w 673"/>
                  <a:gd name="T71" fmla="*/ 0 h 1715"/>
                  <a:gd name="T72" fmla="*/ 0 w 673"/>
                  <a:gd name="T73" fmla="*/ 0 h 1715"/>
                  <a:gd name="T74" fmla="*/ 0 w 673"/>
                  <a:gd name="T75" fmla="*/ 0 h 1715"/>
                  <a:gd name="T76" fmla="*/ 0 w 673"/>
                  <a:gd name="T77" fmla="*/ 0 h 171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73" h="1715">
                    <a:moveTo>
                      <a:pt x="584" y="13"/>
                    </a:moveTo>
                    <a:lnTo>
                      <a:pt x="477" y="43"/>
                    </a:lnTo>
                    <a:lnTo>
                      <a:pt x="413" y="69"/>
                    </a:lnTo>
                    <a:lnTo>
                      <a:pt x="369" y="105"/>
                    </a:lnTo>
                    <a:lnTo>
                      <a:pt x="295" y="140"/>
                    </a:lnTo>
                    <a:lnTo>
                      <a:pt x="263" y="186"/>
                    </a:lnTo>
                    <a:lnTo>
                      <a:pt x="195" y="236"/>
                    </a:lnTo>
                    <a:lnTo>
                      <a:pt x="178" y="263"/>
                    </a:lnTo>
                    <a:lnTo>
                      <a:pt x="132" y="316"/>
                    </a:lnTo>
                    <a:lnTo>
                      <a:pt x="77" y="377"/>
                    </a:lnTo>
                    <a:lnTo>
                      <a:pt x="68" y="437"/>
                    </a:lnTo>
                    <a:lnTo>
                      <a:pt x="41" y="487"/>
                    </a:lnTo>
                    <a:lnTo>
                      <a:pt x="32" y="534"/>
                    </a:lnTo>
                    <a:lnTo>
                      <a:pt x="15" y="604"/>
                    </a:lnTo>
                    <a:lnTo>
                      <a:pt x="0" y="678"/>
                    </a:lnTo>
                    <a:lnTo>
                      <a:pt x="0" y="751"/>
                    </a:lnTo>
                    <a:lnTo>
                      <a:pt x="18" y="799"/>
                    </a:lnTo>
                    <a:lnTo>
                      <a:pt x="21" y="870"/>
                    </a:lnTo>
                    <a:lnTo>
                      <a:pt x="22" y="946"/>
                    </a:lnTo>
                    <a:lnTo>
                      <a:pt x="47" y="1019"/>
                    </a:lnTo>
                    <a:lnTo>
                      <a:pt x="77" y="1079"/>
                    </a:lnTo>
                    <a:lnTo>
                      <a:pt x="87" y="1127"/>
                    </a:lnTo>
                    <a:lnTo>
                      <a:pt x="139" y="1183"/>
                    </a:lnTo>
                    <a:lnTo>
                      <a:pt x="189" y="1267"/>
                    </a:lnTo>
                    <a:lnTo>
                      <a:pt x="238" y="1318"/>
                    </a:lnTo>
                    <a:lnTo>
                      <a:pt x="323" y="1374"/>
                    </a:lnTo>
                    <a:lnTo>
                      <a:pt x="372" y="1411"/>
                    </a:lnTo>
                    <a:lnTo>
                      <a:pt x="413" y="1467"/>
                    </a:lnTo>
                    <a:lnTo>
                      <a:pt x="445" y="1492"/>
                    </a:lnTo>
                    <a:lnTo>
                      <a:pt x="456" y="1545"/>
                    </a:lnTo>
                    <a:lnTo>
                      <a:pt x="456" y="1576"/>
                    </a:lnTo>
                    <a:lnTo>
                      <a:pt x="456" y="1604"/>
                    </a:lnTo>
                    <a:lnTo>
                      <a:pt x="466" y="1631"/>
                    </a:lnTo>
                    <a:lnTo>
                      <a:pt x="466" y="1656"/>
                    </a:lnTo>
                    <a:lnTo>
                      <a:pt x="438" y="1672"/>
                    </a:lnTo>
                    <a:lnTo>
                      <a:pt x="445" y="1698"/>
                    </a:lnTo>
                    <a:lnTo>
                      <a:pt x="477" y="1715"/>
                    </a:lnTo>
                    <a:lnTo>
                      <a:pt x="512" y="1672"/>
                    </a:lnTo>
                    <a:lnTo>
                      <a:pt x="523" y="1631"/>
                    </a:lnTo>
                    <a:lnTo>
                      <a:pt x="512" y="1576"/>
                    </a:lnTo>
                    <a:lnTo>
                      <a:pt x="523" y="1535"/>
                    </a:lnTo>
                    <a:lnTo>
                      <a:pt x="502" y="1481"/>
                    </a:lnTo>
                    <a:lnTo>
                      <a:pt x="482" y="1424"/>
                    </a:lnTo>
                    <a:lnTo>
                      <a:pt x="469" y="1397"/>
                    </a:lnTo>
                    <a:lnTo>
                      <a:pt x="416" y="1364"/>
                    </a:lnTo>
                    <a:lnTo>
                      <a:pt x="353" y="1344"/>
                    </a:lnTo>
                    <a:lnTo>
                      <a:pt x="301" y="1318"/>
                    </a:lnTo>
                    <a:lnTo>
                      <a:pt x="276" y="1284"/>
                    </a:lnTo>
                    <a:lnTo>
                      <a:pt x="215" y="1237"/>
                    </a:lnTo>
                    <a:lnTo>
                      <a:pt x="179" y="1183"/>
                    </a:lnTo>
                    <a:lnTo>
                      <a:pt x="166" y="1140"/>
                    </a:lnTo>
                    <a:lnTo>
                      <a:pt x="142" y="1110"/>
                    </a:lnTo>
                    <a:lnTo>
                      <a:pt x="111" y="1043"/>
                    </a:lnTo>
                    <a:lnTo>
                      <a:pt x="69" y="985"/>
                    </a:lnTo>
                    <a:lnTo>
                      <a:pt x="68" y="932"/>
                    </a:lnTo>
                    <a:lnTo>
                      <a:pt x="47" y="863"/>
                    </a:lnTo>
                    <a:lnTo>
                      <a:pt x="47" y="793"/>
                    </a:lnTo>
                    <a:lnTo>
                      <a:pt x="35" y="739"/>
                    </a:lnTo>
                    <a:lnTo>
                      <a:pt x="32" y="631"/>
                    </a:lnTo>
                    <a:lnTo>
                      <a:pt x="64" y="562"/>
                    </a:lnTo>
                    <a:lnTo>
                      <a:pt x="69" y="501"/>
                    </a:lnTo>
                    <a:lnTo>
                      <a:pt x="97" y="396"/>
                    </a:lnTo>
                    <a:lnTo>
                      <a:pt x="151" y="341"/>
                    </a:lnTo>
                    <a:lnTo>
                      <a:pt x="166" y="316"/>
                    </a:lnTo>
                    <a:lnTo>
                      <a:pt x="192" y="286"/>
                    </a:lnTo>
                    <a:lnTo>
                      <a:pt x="224" y="240"/>
                    </a:lnTo>
                    <a:lnTo>
                      <a:pt x="276" y="207"/>
                    </a:lnTo>
                    <a:lnTo>
                      <a:pt x="306" y="177"/>
                    </a:lnTo>
                    <a:lnTo>
                      <a:pt x="319" y="149"/>
                    </a:lnTo>
                    <a:lnTo>
                      <a:pt x="378" y="126"/>
                    </a:lnTo>
                    <a:lnTo>
                      <a:pt x="438" y="82"/>
                    </a:lnTo>
                    <a:lnTo>
                      <a:pt x="477" y="69"/>
                    </a:lnTo>
                    <a:lnTo>
                      <a:pt x="554" y="43"/>
                    </a:lnTo>
                    <a:lnTo>
                      <a:pt x="584" y="32"/>
                    </a:lnTo>
                    <a:lnTo>
                      <a:pt x="607" y="13"/>
                    </a:lnTo>
                    <a:lnTo>
                      <a:pt x="673" y="0"/>
                    </a:lnTo>
                    <a:lnTo>
                      <a:pt x="584" y="13"/>
                    </a:lnTo>
                    <a:close/>
                  </a:path>
                </a:pathLst>
              </a:custGeom>
              <a:solidFill>
                <a:srgbClr val="000000"/>
              </a:solidFill>
              <a:ln w="9525">
                <a:solidFill>
                  <a:srgbClr val="000000"/>
                </a:solidFill>
                <a:round/>
                <a:headEnd/>
                <a:tailEnd/>
              </a:ln>
            </p:spPr>
            <p:txBody>
              <a:bodyPr/>
              <a:lstStyle/>
              <a:p>
                <a:endParaRPr lang="fr-FR" dirty="0"/>
              </a:p>
            </p:txBody>
          </p:sp>
          <p:sp>
            <p:nvSpPr>
              <p:cNvPr id="6176" name="Freeform 55">
                <a:extLst>
                  <a:ext uri="{FF2B5EF4-FFF2-40B4-BE49-F238E27FC236}">
                    <a16:creationId xmlns:a16="http://schemas.microsoft.com/office/drawing/2014/main" id="{F1C8F442-95B9-4A16-9A70-AE79CB1379B1}"/>
                  </a:ext>
                </a:extLst>
              </p:cNvPr>
              <p:cNvSpPr>
                <a:spLocks/>
              </p:cNvSpPr>
              <p:nvPr/>
            </p:nvSpPr>
            <p:spPr bwMode="auto">
              <a:xfrm>
                <a:off x="1022" y="2784"/>
                <a:ext cx="334" cy="613"/>
              </a:xfrm>
              <a:custGeom>
                <a:avLst/>
                <a:gdLst>
                  <a:gd name="T0" fmla="*/ 0 w 806"/>
                  <a:gd name="T1" fmla="*/ 0 h 1660"/>
                  <a:gd name="T2" fmla="*/ 0 w 806"/>
                  <a:gd name="T3" fmla="*/ 0 h 1660"/>
                  <a:gd name="T4" fmla="*/ 0 w 806"/>
                  <a:gd name="T5" fmla="*/ 0 h 1660"/>
                  <a:gd name="T6" fmla="*/ 0 w 806"/>
                  <a:gd name="T7" fmla="*/ 0 h 1660"/>
                  <a:gd name="T8" fmla="*/ 0 w 806"/>
                  <a:gd name="T9" fmla="*/ 0 h 1660"/>
                  <a:gd name="T10" fmla="*/ 0 w 806"/>
                  <a:gd name="T11" fmla="*/ 0 h 1660"/>
                  <a:gd name="T12" fmla="*/ 0 w 806"/>
                  <a:gd name="T13" fmla="*/ 0 h 1660"/>
                  <a:gd name="T14" fmla="*/ 0 w 806"/>
                  <a:gd name="T15" fmla="*/ 0 h 1660"/>
                  <a:gd name="T16" fmla="*/ 0 w 806"/>
                  <a:gd name="T17" fmla="*/ 0 h 1660"/>
                  <a:gd name="T18" fmla="*/ 0 w 806"/>
                  <a:gd name="T19" fmla="*/ 0 h 1660"/>
                  <a:gd name="T20" fmla="*/ 0 w 806"/>
                  <a:gd name="T21" fmla="*/ 0 h 1660"/>
                  <a:gd name="T22" fmla="*/ 0 w 806"/>
                  <a:gd name="T23" fmla="*/ 0 h 1660"/>
                  <a:gd name="T24" fmla="*/ 0 w 806"/>
                  <a:gd name="T25" fmla="*/ 0 h 1660"/>
                  <a:gd name="T26" fmla="*/ 0 w 806"/>
                  <a:gd name="T27" fmla="*/ 0 h 1660"/>
                  <a:gd name="T28" fmla="*/ 0 w 806"/>
                  <a:gd name="T29" fmla="*/ 0 h 1660"/>
                  <a:gd name="T30" fmla="*/ 0 w 806"/>
                  <a:gd name="T31" fmla="*/ 0 h 1660"/>
                  <a:gd name="T32" fmla="*/ 0 w 806"/>
                  <a:gd name="T33" fmla="*/ 0 h 1660"/>
                  <a:gd name="T34" fmla="*/ 0 w 806"/>
                  <a:gd name="T35" fmla="*/ 0 h 1660"/>
                  <a:gd name="T36" fmla="*/ 0 w 806"/>
                  <a:gd name="T37" fmla="*/ 0 h 1660"/>
                  <a:gd name="T38" fmla="*/ 0 w 806"/>
                  <a:gd name="T39" fmla="*/ 0 h 1660"/>
                  <a:gd name="T40" fmla="*/ 0 w 806"/>
                  <a:gd name="T41" fmla="*/ 0 h 1660"/>
                  <a:gd name="T42" fmla="*/ 0 w 806"/>
                  <a:gd name="T43" fmla="*/ 0 h 1660"/>
                  <a:gd name="T44" fmla="*/ 0 w 806"/>
                  <a:gd name="T45" fmla="*/ 0 h 1660"/>
                  <a:gd name="T46" fmla="*/ 0 w 806"/>
                  <a:gd name="T47" fmla="*/ 0 h 1660"/>
                  <a:gd name="T48" fmla="*/ 0 w 806"/>
                  <a:gd name="T49" fmla="*/ 0 h 1660"/>
                  <a:gd name="T50" fmla="*/ 0 w 806"/>
                  <a:gd name="T51" fmla="*/ 0 h 1660"/>
                  <a:gd name="T52" fmla="*/ 0 w 806"/>
                  <a:gd name="T53" fmla="*/ 0 h 1660"/>
                  <a:gd name="T54" fmla="*/ 0 w 806"/>
                  <a:gd name="T55" fmla="*/ 0 h 1660"/>
                  <a:gd name="T56" fmla="*/ 0 w 806"/>
                  <a:gd name="T57" fmla="*/ 0 h 1660"/>
                  <a:gd name="T58" fmla="*/ 0 w 806"/>
                  <a:gd name="T59" fmla="*/ 0 h 1660"/>
                  <a:gd name="T60" fmla="*/ 0 w 806"/>
                  <a:gd name="T61" fmla="*/ 0 h 1660"/>
                  <a:gd name="T62" fmla="*/ 0 w 806"/>
                  <a:gd name="T63" fmla="*/ 0 h 1660"/>
                  <a:gd name="T64" fmla="*/ 0 w 806"/>
                  <a:gd name="T65" fmla="*/ 0 h 1660"/>
                  <a:gd name="T66" fmla="*/ 0 w 806"/>
                  <a:gd name="T67" fmla="*/ 0 h 1660"/>
                  <a:gd name="T68" fmla="*/ 0 w 806"/>
                  <a:gd name="T69" fmla="*/ 0 h 1660"/>
                  <a:gd name="T70" fmla="*/ 0 w 806"/>
                  <a:gd name="T71" fmla="*/ 0 h 1660"/>
                  <a:gd name="T72" fmla="*/ 0 w 806"/>
                  <a:gd name="T73" fmla="*/ 0 h 1660"/>
                  <a:gd name="T74" fmla="*/ 0 w 806"/>
                  <a:gd name="T75" fmla="*/ 0 h 166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06" h="1660">
                    <a:moveTo>
                      <a:pt x="267" y="0"/>
                    </a:moveTo>
                    <a:lnTo>
                      <a:pt x="334" y="11"/>
                    </a:lnTo>
                    <a:lnTo>
                      <a:pt x="373" y="37"/>
                    </a:lnTo>
                    <a:lnTo>
                      <a:pt x="418" y="37"/>
                    </a:lnTo>
                    <a:lnTo>
                      <a:pt x="462" y="67"/>
                    </a:lnTo>
                    <a:lnTo>
                      <a:pt x="494" y="94"/>
                    </a:lnTo>
                    <a:lnTo>
                      <a:pt x="527" y="94"/>
                    </a:lnTo>
                    <a:lnTo>
                      <a:pt x="579" y="145"/>
                    </a:lnTo>
                    <a:lnTo>
                      <a:pt x="654" y="215"/>
                    </a:lnTo>
                    <a:lnTo>
                      <a:pt x="708" y="325"/>
                    </a:lnTo>
                    <a:lnTo>
                      <a:pt x="732" y="381"/>
                    </a:lnTo>
                    <a:lnTo>
                      <a:pt x="763" y="422"/>
                    </a:lnTo>
                    <a:lnTo>
                      <a:pt x="775" y="478"/>
                    </a:lnTo>
                    <a:lnTo>
                      <a:pt x="798" y="587"/>
                    </a:lnTo>
                    <a:lnTo>
                      <a:pt x="806" y="627"/>
                    </a:lnTo>
                    <a:lnTo>
                      <a:pt x="798" y="719"/>
                    </a:lnTo>
                    <a:lnTo>
                      <a:pt x="806" y="776"/>
                    </a:lnTo>
                    <a:lnTo>
                      <a:pt x="798" y="831"/>
                    </a:lnTo>
                    <a:lnTo>
                      <a:pt x="763" y="914"/>
                    </a:lnTo>
                    <a:lnTo>
                      <a:pt x="763" y="970"/>
                    </a:lnTo>
                    <a:lnTo>
                      <a:pt x="732" y="1022"/>
                    </a:lnTo>
                    <a:lnTo>
                      <a:pt x="708" y="1050"/>
                    </a:lnTo>
                    <a:lnTo>
                      <a:pt x="719" y="1078"/>
                    </a:lnTo>
                    <a:lnTo>
                      <a:pt x="689" y="1134"/>
                    </a:lnTo>
                    <a:lnTo>
                      <a:pt x="665" y="1161"/>
                    </a:lnTo>
                    <a:lnTo>
                      <a:pt x="599" y="1201"/>
                    </a:lnTo>
                    <a:lnTo>
                      <a:pt x="572" y="1241"/>
                    </a:lnTo>
                    <a:lnTo>
                      <a:pt x="502" y="1298"/>
                    </a:lnTo>
                    <a:lnTo>
                      <a:pt x="407" y="1352"/>
                    </a:lnTo>
                    <a:lnTo>
                      <a:pt x="385" y="1365"/>
                    </a:lnTo>
                    <a:lnTo>
                      <a:pt x="368" y="1389"/>
                    </a:lnTo>
                    <a:lnTo>
                      <a:pt x="317" y="1389"/>
                    </a:lnTo>
                    <a:lnTo>
                      <a:pt x="316" y="1437"/>
                    </a:lnTo>
                    <a:lnTo>
                      <a:pt x="345" y="1502"/>
                    </a:lnTo>
                    <a:lnTo>
                      <a:pt x="324" y="1554"/>
                    </a:lnTo>
                    <a:lnTo>
                      <a:pt x="347" y="1616"/>
                    </a:lnTo>
                    <a:lnTo>
                      <a:pt x="321" y="1660"/>
                    </a:lnTo>
                    <a:lnTo>
                      <a:pt x="267" y="1640"/>
                    </a:lnTo>
                    <a:lnTo>
                      <a:pt x="161" y="1660"/>
                    </a:lnTo>
                    <a:lnTo>
                      <a:pt x="36" y="1651"/>
                    </a:lnTo>
                    <a:lnTo>
                      <a:pt x="0" y="1631"/>
                    </a:lnTo>
                    <a:lnTo>
                      <a:pt x="29" y="1592"/>
                    </a:lnTo>
                    <a:lnTo>
                      <a:pt x="277" y="1556"/>
                    </a:lnTo>
                    <a:lnTo>
                      <a:pt x="267" y="1503"/>
                    </a:lnTo>
                    <a:lnTo>
                      <a:pt x="277" y="1475"/>
                    </a:lnTo>
                    <a:lnTo>
                      <a:pt x="267" y="1449"/>
                    </a:lnTo>
                    <a:lnTo>
                      <a:pt x="234" y="1422"/>
                    </a:lnTo>
                    <a:lnTo>
                      <a:pt x="234" y="1379"/>
                    </a:lnTo>
                    <a:lnTo>
                      <a:pt x="246" y="1352"/>
                    </a:lnTo>
                    <a:lnTo>
                      <a:pt x="320" y="1323"/>
                    </a:lnTo>
                    <a:lnTo>
                      <a:pt x="334" y="1312"/>
                    </a:lnTo>
                    <a:lnTo>
                      <a:pt x="418" y="1271"/>
                    </a:lnTo>
                    <a:lnTo>
                      <a:pt x="502" y="1214"/>
                    </a:lnTo>
                    <a:lnTo>
                      <a:pt x="534" y="1201"/>
                    </a:lnTo>
                    <a:lnTo>
                      <a:pt x="592" y="1131"/>
                    </a:lnTo>
                    <a:lnTo>
                      <a:pt x="634" y="1078"/>
                    </a:lnTo>
                    <a:lnTo>
                      <a:pt x="669" y="1018"/>
                    </a:lnTo>
                    <a:lnTo>
                      <a:pt x="689" y="947"/>
                    </a:lnTo>
                    <a:lnTo>
                      <a:pt x="714" y="900"/>
                    </a:lnTo>
                    <a:lnTo>
                      <a:pt x="719" y="846"/>
                    </a:lnTo>
                    <a:lnTo>
                      <a:pt x="729" y="773"/>
                    </a:lnTo>
                    <a:lnTo>
                      <a:pt x="742" y="697"/>
                    </a:lnTo>
                    <a:lnTo>
                      <a:pt x="742" y="609"/>
                    </a:lnTo>
                    <a:lnTo>
                      <a:pt x="729" y="509"/>
                    </a:lnTo>
                    <a:lnTo>
                      <a:pt x="719" y="449"/>
                    </a:lnTo>
                    <a:lnTo>
                      <a:pt x="701" y="381"/>
                    </a:lnTo>
                    <a:lnTo>
                      <a:pt x="679" y="311"/>
                    </a:lnTo>
                    <a:lnTo>
                      <a:pt x="622" y="241"/>
                    </a:lnTo>
                    <a:lnTo>
                      <a:pt x="579" y="188"/>
                    </a:lnTo>
                    <a:lnTo>
                      <a:pt x="537" y="132"/>
                    </a:lnTo>
                    <a:lnTo>
                      <a:pt x="482" y="94"/>
                    </a:lnTo>
                    <a:lnTo>
                      <a:pt x="397" y="50"/>
                    </a:lnTo>
                    <a:lnTo>
                      <a:pt x="311" y="24"/>
                    </a:lnTo>
                    <a:lnTo>
                      <a:pt x="277" y="11"/>
                    </a:lnTo>
                    <a:lnTo>
                      <a:pt x="267" y="0"/>
                    </a:lnTo>
                    <a:close/>
                  </a:path>
                </a:pathLst>
              </a:custGeom>
              <a:solidFill>
                <a:srgbClr val="000000"/>
              </a:solidFill>
              <a:ln w="9525">
                <a:solidFill>
                  <a:srgbClr val="000000"/>
                </a:solidFill>
                <a:round/>
                <a:headEnd/>
                <a:tailEnd/>
              </a:ln>
            </p:spPr>
            <p:txBody>
              <a:bodyPr/>
              <a:lstStyle/>
              <a:p>
                <a:endParaRPr lang="fr-FR" dirty="0"/>
              </a:p>
            </p:txBody>
          </p:sp>
          <p:sp>
            <p:nvSpPr>
              <p:cNvPr id="6177" name="Freeform 56">
                <a:extLst>
                  <a:ext uri="{FF2B5EF4-FFF2-40B4-BE49-F238E27FC236}">
                    <a16:creationId xmlns:a16="http://schemas.microsoft.com/office/drawing/2014/main" id="{5C7AADC8-AC8B-4A94-8349-6D8D19BC8F2A}"/>
                  </a:ext>
                </a:extLst>
              </p:cNvPr>
              <p:cNvSpPr>
                <a:spLocks/>
              </p:cNvSpPr>
              <p:nvPr/>
            </p:nvSpPr>
            <p:spPr bwMode="auto">
              <a:xfrm>
                <a:off x="905" y="3399"/>
                <a:ext cx="267" cy="247"/>
              </a:xfrm>
              <a:custGeom>
                <a:avLst/>
                <a:gdLst>
                  <a:gd name="T0" fmla="*/ 0 w 647"/>
                  <a:gd name="T1" fmla="*/ 0 h 671"/>
                  <a:gd name="T2" fmla="*/ 0 w 647"/>
                  <a:gd name="T3" fmla="*/ 0 h 671"/>
                  <a:gd name="T4" fmla="*/ 0 w 647"/>
                  <a:gd name="T5" fmla="*/ 0 h 671"/>
                  <a:gd name="T6" fmla="*/ 0 w 647"/>
                  <a:gd name="T7" fmla="*/ 0 h 671"/>
                  <a:gd name="T8" fmla="*/ 0 w 647"/>
                  <a:gd name="T9" fmla="*/ 0 h 671"/>
                  <a:gd name="T10" fmla="*/ 0 w 647"/>
                  <a:gd name="T11" fmla="*/ 0 h 671"/>
                  <a:gd name="T12" fmla="*/ 0 w 647"/>
                  <a:gd name="T13" fmla="*/ 0 h 671"/>
                  <a:gd name="T14" fmla="*/ 0 w 647"/>
                  <a:gd name="T15" fmla="*/ 0 h 671"/>
                  <a:gd name="T16" fmla="*/ 0 w 647"/>
                  <a:gd name="T17" fmla="*/ 0 h 671"/>
                  <a:gd name="T18" fmla="*/ 0 w 647"/>
                  <a:gd name="T19" fmla="*/ 0 h 671"/>
                  <a:gd name="T20" fmla="*/ 0 w 647"/>
                  <a:gd name="T21" fmla="*/ 0 h 671"/>
                  <a:gd name="T22" fmla="*/ 0 w 647"/>
                  <a:gd name="T23" fmla="*/ 0 h 671"/>
                  <a:gd name="T24" fmla="*/ 0 w 647"/>
                  <a:gd name="T25" fmla="*/ 0 h 671"/>
                  <a:gd name="T26" fmla="*/ 0 w 647"/>
                  <a:gd name="T27" fmla="*/ 0 h 671"/>
                  <a:gd name="T28" fmla="*/ 0 w 647"/>
                  <a:gd name="T29" fmla="*/ 0 h 671"/>
                  <a:gd name="T30" fmla="*/ 0 w 647"/>
                  <a:gd name="T31" fmla="*/ 0 h 671"/>
                  <a:gd name="T32" fmla="*/ 0 w 647"/>
                  <a:gd name="T33" fmla="*/ 0 h 671"/>
                  <a:gd name="T34" fmla="*/ 0 w 647"/>
                  <a:gd name="T35" fmla="*/ 0 h 671"/>
                  <a:gd name="T36" fmla="*/ 0 w 647"/>
                  <a:gd name="T37" fmla="*/ 0 h 671"/>
                  <a:gd name="T38" fmla="*/ 0 w 647"/>
                  <a:gd name="T39" fmla="*/ 0 h 671"/>
                  <a:gd name="T40" fmla="*/ 0 w 647"/>
                  <a:gd name="T41" fmla="*/ 0 h 671"/>
                  <a:gd name="T42" fmla="*/ 0 w 647"/>
                  <a:gd name="T43" fmla="*/ 0 h 671"/>
                  <a:gd name="T44" fmla="*/ 0 w 647"/>
                  <a:gd name="T45" fmla="*/ 0 h 671"/>
                  <a:gd name="T46" fmla="*/ 0 w 647"/>
                  <a:gd name="T47" fmla="*/ 0 h 671"/>
                  <a:gd name="T48" fmla="*/ 0 w 647"/>
                  <a:gd name="T49" fmla="*/ 0 h 671"/>
                  <a:gd name="T50" fmla="*/ 0 w 647"/>
                  <a:gd name="T51" fmla="*/ 0 h 671"/>
                  <a:gd name="T52" fmla="*/ 0 w 647"/>
                  <a:gd name="T53" fmla="*/ 0 h 671"/>
                  <a:gd name="T54" fmla="*/ 0 w 647"/>
                  <a:gd name="T55" fmla="*/ 0 h 671"/>
                  <a:gd name="T56" fmla="*/ 0 w 647"/>
                  <a:gd name="T57" fmla="*/ 0 h 671"/>
                  <a:gd name="T58" fmla="*/ 0 w 647"/>
                  <a:gd name="T59" fmla="*/ 0 h 671"/>
                  <a:gd name="T60" fmla="*/ 0 w 647"/>
                  <a:gd name="T61" fmla="*/ 0 h 671"/>
                  <a:gd name="T62" fmla="*/ 0 w 647"/>
                  <a:gd name="T63" fmla="*/ 0 h 671"/>
                  <a:gd name="T64" fmla="*/ 0 w 647"/>
                  <a:gd name="T65" fmla="*/ 0 h 671"/>
                  <a:gd name="T66" fmla="*/ 0 w 647"/>
                  <a:gd name="T67" fmla="*/ 0 h 671"/>
                  <a:gd name="T68" fmla="*/ 0 w 647"/>
                  <a:gd name="T69" fmla="*/ 0 h 671"/>
                  <a:gd name="T70" fmla="*/ 0 w 647"/>
                  <a:gd name="T71" fmla="*/ 0 h 671"/>
                  <a:gd name="T72" fmla="*/ 0 w 647"/>
                  <a:gd name="T73" fmla="*/ 0 h 671"/>
                  <a:gd name="T74" fmla="*/ 0 w 647"/>
                  <a:gd name="T75" fmla="*/ 0 h 671"/>
                  <a:gd name="T76" fmla="*/ 0 w 647"/>
                  <a:gd name="T77" fmla="*/ 0 h 671"/>
                  <a:gd name="T78" fmla="*/ 0 w 647"/>
                  <a:gd name="T79" fmla="*/ 0 h 671"/>
                  <a:gd name="T80" fmla="*/ 0 w 647"/>
                  <a:gd name="T81" fmla="*/ 0 h 671"/>
                  <a:gd name="T82" fmla="*/ 0 w 647"/>
                  <a:gd name="T83" fmla="*/ 0 h 671"/>
                  <a:gd name="T84" fmla="*/ 0 w 647"/>
                  <a:gd name="T85" fmla="*/ 0 h 671"/>
                  <a:gd name="T86" fmla="*/ 0 w 647"/>
                  <a:gd name="T87" fmla="*/ 0 h 671"/>
                  <a:gd name="T88" fmla="*/ 0 w 647"/>
                  <a:gd name="T89" fmla="*/ 0 h 671"/>
                  <a:gd name="T90" fmla="*/ 0 w 647"/>
                  <a:gd name="T91" fmla="*/ 0 h 671"/>
                  <a:gd name="T92" fmla="*/ 0 w 647"/>
                  <a:gd name="T93" fmla="*/ 0 h 671"/>
                  <a:gd name="T94" fmla="*/ 0 w 647"/>
                  <a:gd name="T95" fmla="*/ 0 h 671"/>
                  <a:gd name="T96" fmla="*/ 0 w 647"/>
                  <a:gd name="T97" fmla="*/ 0 h 671"/>
                  <a:gd name="T98" fmla="*/ 0 w 647"/>
                  <a:gd name="T99" fmla="*/ 0 h 671"/>
                  <a:gd name="T100" fmla="*/ 0 w 647"/>
                  <a:gd name="T101" fmla="*/ 0 h 671"/>
                  <a:gd name="T102" fmla="*/ 0 w 647"/>
                  <a:gd name="T103" fmla="*/ 0 h 671"/>
                  <a:gd name="T104" fmla="*/ 0 w 647"/>
                  <a:gd name="T105" fmla="*/ 0 h 671"/>
                  <a:gd name="T106" fmla="*/ 0 w 647"/>
                  <a:gd name="T107" fmla="*/ 0 h 671"/>
                  <a:gd name="T108" fmla="*/ 0 w 647"/>
                  <a:gd name="T109" fmla="*/ 0 h 671"/>
                  <a:gd name="T110" fmla="*/ 0 w 647"/>
                  <a:gd name="T111" fmla="*/ 0 h 671"/>
                  <a:gd name="T112" fmla="*/ 0 w 647"/>
                  <a:gd name="T113" fmla="*/ 0 h 671"/>
                  <a:gd name="T114" fmla="*/ 0 w 647"/>
                  <a:gd name="T115" fmla="*/ 0 h 671"/>
                  <a:gd name="T116" fmla="*/ 0 w 647"/>
                  <a:gd name="T117" fmla="*/ 0 h 671"/>
                  <a:gd name="T118" fmla="*/ 0 w 647"/>
                  <a:gd name="T119" fmla="*/ 0 h 671"/>
                  <a:gd name="T120" fmla="*/ 0 w 647"/>
                  <a:gd name="T121" fmla="*/ 0 h 67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47" h="671">
                    <a:moveTo>
                      <a:pt x="538" y="0"/>
                    </a:moveTo>
                    <a:lnTo>
                      <a:pt x="518" y="0"/>
                    </a:lnTo>
                    <a:lnTo>
                      <a:pt x="431" y="20"/>
                    </a:lnTo>
                    <a:lnTo>
                      <a:pt x="351" y="3"/>
                    </a:lnTo>
                    <a:lnTo>
                      <a:pt x="259" y="28"/>
                    </a:lnTo>
                    <a:lnTo>
                      <a:pt x="156" y="11"/>
                    </a:lnTo>
                    <a:lnTo>
                      <a:pt x="96" y="44"/>
                    </a:lnTo>
                    <a:lnTo>
                      <a:pt x="59" y="28"/>
                    </a:lnTo>
                    <a:lnTo>
                      <a:pt x="22" y="54"/>
                    </a:lnTo>
                    <a:lnTo>
                      <a:pt x="0" y="97"/>
                    </a:lnTo>
                    <a:lnTo>
                      <a:pt x="0" y="138"/>
                    </a:lnTo>
                    <a:lnTo>
                      <a:pt x="22" y="164"/>
                    </a:lnTo>
                    <a:lnTo>
                      <a:pt x="43" y="205"/>
                    </a:lnTo>
                    <a:lnTo>
                      <a:pt x="55" y="205"/>
                    </a:lnTo>
                    <a:lnTo>
                      <a:pt x="22" y="234"/>
                    </a:lnTo>
                    <a:lnTo>
                      <a:pt x="8" y="262"/>
                    </a:lnTo>
                    <a:lnTo>
                      <a:pt x="8" y="301"/>
                    </a:lnTo>
                    <a:lnTo>
                      <a:pt x="32" y="343"/>
                    </a:lnTo>
                    <a:lnTo>
                      <a:pt x="68" y="359"/>
                    </a:lnTo>
                    <a:lnTo>
                      <a:pt x="68" y="368"/>
                    </a:lnTo>
                    <a:lnTo>
                      <a:pt x="22" y="399"/>
                    </a:lnTo>
                    <a:lnTo>
                      <a:pt x="22" y="412"/>
                    </a:lnTo>
                    <a:lnTo>
                      <a:pt x="22" y="438"/>
                    </a:lnTo>
                    <a:lnTo>
                      <a:pt x="32" y="506"/>
                    </a:lnTo>
                    <a:lnTo>
                      <a:pt x="75" y="522"/>
                    </a:lnTo>
                    <a:lnTo>
                      <a:pt x="132" y="547"/>
                    </a:lnTo>
                    <a:lnTo>
                      <a:pt x="184" y="547"/>
                    </a:lnTo>
                    <a:lnTo>
                      <a:pt x="193" y="547"/>
                    </a:lnTo>
                    <a:lnTo>
                      <a:pt x="303" y="547"/>
                    </a:lnTo>
                    <a:lnTo>
                      <a:pt x="360" y="547"/>
                    </a:lnTo>
                    <a:lnTo>
                      <a:pt x="284" y="579"/>
                    </a:lnTo>
                    <a:lnTo>
                      <a:pt x="324" y="610"/>
                    </a:lnTo>
                    <a:lnTo>
                      <a:pt x="293" y="630"/>
                    </a:lnTo>
                    <a:lnTo>
                      <a:pt x="254" y="624"/>
                    </a:lnTo>
                    <a:lnTo>
                      <a:pt x="232" y="599"/>
                    </a:lnTo>
                    <a:lnTo>
                      <a:pt x="226" y="563"/>
                    </a:lnTo>
                    <a:lnTo>
                      <a:pt x="214" y="563"/>
                    </a:lnTo>
                    <a:lnTo>
                      <a:pt x="214" y="576"/>
                    </a:lnTo>
                    <a:lnTo>
                      <a:pt x="214" y="604"/>
                    </a:lnTo>
                    <a:lnTo>
                      <a:pt x="226" y="643"/>
                    </a:lnTo>
                    <a:lnTo>
                      <a:pt x="250" y="660"/>
                    </a:lnTo>
                    <a:lnTo>
                      <a:pt x="270" y="671"/>
                    </a:lnTo>
                    <a:lnTo>
                      <a:pt x="303" y="671"/>
                    </a:lnTo>
                    <a:lnTo>
                      <a:pt x="346" y="671"/>
                    </a:lnTo>
                    <a:lnTo>
                      <a:pt x="391" y="660"/>
                    </a:lnTo>
                    <a:lnTo>
                      <a:pt x="411" y="660"/>
                    </a:lnTo>
                    <a:lnTo>
                      <a:pt x="431" y="643"/>
                    </a:lnTo>
                    <a:lnTo>
                      <a:pt x="444" y="630"/>
                    </a:lnTo>
                    <a:lnTo>
                      <a:pt x="453" y="589"/>
                    </a:lnTo>
                    <a:lnTo>
                      <a:pt x="475" y="563"/>
                    </a:lnTo>
                    <a:lnTo>
                      <a:pt x="508" y="563"/>
                    </a:lnTo>
                    <a:lnTo>
                      <a:pt x="561" y="547"/>
                    </a:lnTo>
                    <a:lnTo>
                      <a:pt x="571" y="532"/>
                    </a:lnTo>
                    <a:lnTo>
                      <a:pt x="604" y="479"/>
                    </a:lnTo>
                    <a:lnTo>
                      <a:pt x="628" y="455"/>
                    </a:lnTo>
                    <a:lnTo>
                      <a:pt x="628" y="412"/>
                    </a:lnTo>
                    <a:lnTo>
                      <a:pt x="595" y="399"/>
                    </a:lnTo>
                    <a:lnTo>
                      <a:pt x="628" y="359"/>
                    </a:lnTo>
                    <a:lnTo>
                      <a:pt x="647" y="331"/>
                    </a:lnTo>
                    <a:lnTo>
                      <a:pt x="628" y="291"/>
                    </a:lnTo>
                    <a:lnTo>
                      <a:pt x="618" y="262"/>
                    </a:lnTo>
                    <a:lnTo>
                      <a:pt x="585" y="248"/>
                    </a:lnTo>
                    <a:lnTo>
                      <a:pt x="628" y="205"/>
                    </a:lnTo>
                    <a:lnTo>
                      <a:pt x="628" y="179"/>
                    </a:lnTo>
                    <a:lnTo>
                      <a:pt x="618" y="138"/>
                    </a:lnTo>
                    <a:lnTo>
                      <a:pt x="595" y="122"/>
                    </a:lnTo>
                    <a:lnTo>
                      <a:pt x="637" y="70"/>
                    </a:lnTo>
                    <a:lnTo>
                      <a:pt x="628" y="28"/>
                    </a:lnTo>
                    <a:lnTo>
                      <a:pt x="571" y="17"/>
                    </a:lnTo>
                    <a:lnTo>
                      <a:pt x="551" y="0"/>
                    </a:lnTo>
                    <a:lnTo>
                      <a:pt x="538" y="41"/>
                    </a:lnTo>
                    <a:lnTo>
                      <a:pt x="571" y="54"/>
                    </a:lnTo>
                    <a:lnTo>
                      <a:pt x="571" y="84"/>
                    </a:lnTo>
                    <a:lnTo>
                      <a:pt x="581" y="108"/>
                    </a:lnTo>
                    <a:lnTo>
                      <a:pt x="551" y="122"/>
                    </a:lnTo>
                    <a:lnTo>
                      <a:pt x="585" y="152"/>
                    </a:lnTo>
                    <a:lnTo>
                      <a:pt x="571" y="179"/>
                    </a:lnTo>
                    <a:lnTo>
                      <a:pt x="551" y="234"/>
                    </a:lnTo>
                    <a:lnTo>
                      <a:pt x="518" y="248"/>
                    </a:lnTo>
                    <a:lnTo>
                      <a:pt x="453" y="278"/>
                    </a:lnTo>
                    <a:lnTo>
                      <a:pt x="270" y="331"/>
                    </a:lnTo>
                    <a:lnTo>
                      <a:pt x="132" y="368"/>
                    </a:lnTo>
                    <a:lnTo>
                      <a:pt x="162" y="399"/>
                    </a:lnTo>
                    <a:lnTo>
                      <a:pt x="214" y="385"/>
                    </a:lnTo>
                    <a:lnTo>
                      <a:pt x="250" y="359"/>
                    </a:lnTo>
                    <a:lnTo>
                      <a:pt x="293" y="359"/>
                    </a:lnTo>
                    <a:lnTo>
                      <a:pt x="303" y="359"/>
                    </a:lnTo>
                    <a:lnTo>
                      <a:pt x="303" y="368"/>
                    </a:lnTo>
                    <a:lnTo>
                      <a:pt x="303" y="399"/>
                    </a:lnTo>
                    <a:lnTo>
                      <a:pt x="334" y="399"/>
                    </a:lnTo>
                    <a:lnTo>
                      <a:pt x="360" y="385"/>
                    </a:lnTo>
                    <a:lnTo>
                      <a:pt x="444" y="381"/>
                    </a:lnTo>
                    <a:lnTo>
                      <a:pt x="460" y="356"/>
                    </a:lnTo>
                    <a:lnTo>
                      <a:pt x="487" y="359"/>
                    </a:lnTo>
                    <a:lnTo>
                      <a:pt x="538" y="331"/>
                    </a:lnTo>
                    <a:lnTo>
                      <a:pt x="551" y="291"/>
                    </a:lnTo>
                    <a:lnTo>
                      <a:pt x="530" y="278"/>
                    </a:lnTo>
                    <a:lnTo>
                      <a:pt x="561" y="262"/>
                    </a:lnTo>
                    <a:lnTo>
                      <a:pt x="585" y="278"/>
                    </a:lnTo>
                    <a:lnTo>
                      <a:pt x="595" y="316"/>
                    </a:lnTo>
                    <a:lnTo>
                      <a:pt x="571" y="359"/>
                    </a:lnTo>
                    <a:lnTo>
                      <a:pt x="551" y="368"/>
                    </a:lnTo>
                    <a:lnTo>
                      <a:pt x="475" y="399"/>
                    </a:lnTo>
                    <a:lnTo>
                      <a:pt x="360" y="425"/>
                    </a:lnTo>
                    <a:lnTo>
                      <a:pt x="270" y="455"/>
                    </a:lnTo>
                    <a:lnTo>
                      <a:pt x="193" y="468"/>
                    </a:lnTo>
                    <a:lnTo>
                      <a:pt x="206" y="495"/>
                    </a:lnTo>
                    <a:lnTo>
                      <a:pt x="237" y="495"/>
                    </a:lnTo>
                    <a:lnTo>
                      <a:pt x="259" y="479"/>
                    </a:lnTo>
                    <a:lnTo>
                      <a:pt x="334" y="468"/>
                    </a:lnTo>
                    <a:lnTo>
                      <a:pt x="377" y="455"/>
                    </a:lnTo>
                    <a:lnTo>
                      <a:pt x="391" y="468"/>
                    </a:lnTo>
                    <a:lnTo>
                      <a:pt x="411" y="468"/>
                    </a:lnTo>
                    <a:lnTo>
                      <a:pt x="431" y="455"/>
                    </a:lnTo>
                    <a:lnTo>
                      <a:pt x="475" y="438"/>
                    </a:lnTo>
                    <a:lnTo>
                      <a:pt x="518" y="438"/>
                    </a:lnTo>
                    <a:lnTo>
                      <a:pt x="530" y="438"/>
                    </a:lnTo>
                    <a:lnTo>
                      <a:pt x="530" y="479"/>
                    </a:lnTo>
                    <a:lnTo>
                      <a:pt x="487" y="506"/>
                    </a:lnTo>
                    <a:lnTo>
                      <a:pt x="420" y="522"/>
                    </a:lnTo>
                    <a:lnTo>
                      <a:pt x="346" y="522"/>
                    </a:lnTo>
                    <a:lnTo>
                      <a:pt x="313" y="522"/>
                    </a:lnTo>
                    <a:lnTo>
                      <a:pt x="237" y="522"/>
                    </a:lnTo>
                    <a:lnTo>
                      <a:pt x="132" y="522"/>
                    </a:lnTo>
                    <a:lnTo>
                      <a:pt x="96" y="506"/>
                    </a:lnTo>
                    <a:lnTo>
                      <a:pt x="75" y="479"/>
                    </a:lnTo>
                    <a:lnTo>
                      <a:pt x="55" y="455"/>
                    </a:lnTo>
                    <a:lnTo>
                      <a:pt x="75" y="412"/>
                    </a:lnTo>
                    <a:lnTo>
                      <a:pt x="96" y="399"/>
                    </a:lnTo>
                    <a:lnTo>
                      <a:pt x="132" y="385"/>
                    </a:lnTo>
                    <a:lnTo>
                      <a:pt x="142" y="359"/>
                    </a:lnTo>
                    <a:lnTo>
                      <a:pt x="107" y="343"/>
                    </a:lnTo>
                    <a:lnTo>
                      <a:pt x="86" y="331"/>
                    </a:lnTo>
                    <a:lnTo>
                      <a:pt x="86" y="278"/>
                    </a:lnTo>
                    <a:lnTo>
                      <a:pt x="107" y="262"/>
                    </a:lnTo>
                    <a:lnTo>
                      <a:pt x="153" y="248"/>
                    </a:lnTo>
                    <a:lnTo>
                      <a:pt x="206" y="248"/>
                    </a:lnTo>
                    <a:lnTo>
                      <a:pt x="281" y="234"/>
                    </a:lnTo>
                    <a:lnTo>
                      <a:pt x="303" y="234"/>
                    </a:lnTo>
                    <a:lnTo>
                      <a:pt x="334" y="262"/>
                    </a:lnTo>
                    <a:lnTo>
                      <a:pt x="377" y="262"/>
                    </a:lnTo>
                    <a:lnTo>
                      <a:pt x="424" y="232"/>
                    </a:lnTo>
                    <a:lnTo>
                      <a:pt x="475" y="234"/>
                    </a:lnTo>
                    <a:lnTo>
                      <a:pt x="497" y="202"/>
                    </a:lnTo>
                    <a:lnTo>
                      <a:pt x="530" y="179"/>
                    </a:lnTo>
                    <a:lnTo>
                      <a:pt x="530" y="152"/>
                    </a:lnTo>
                    <a:lnTo>
                      <a:pt x="530" y="138"/>
                    </a:lnTo>
                    <a:lnTo>
                      <a:pt x="520" y="118"/>
                    </a:lnTo>
                    <a:lnTo>
                      <a:pt x="557" y="94"/>
                    </a:lnTo>
                    <a:lnTo>
                      <a:pt x="530" y="97"/>
                    </a:lnTo>
                    <a:lnTo>
                      <a:pt x="495" y="110"/>
                    </a:lnTo>
                    <a:lnTo>
                      <a:pt x="444" y="122"/>
                    </a:lnTo>
                    <a:lnTo>
                      <a:pt x="420" y="138"/>
                    </a:lnTo>
                    <a:lnTo>
                      <a:pt x="367" y="164"/>
                    </a:lnTo>
                    <a:lnTo>
                      <a:pt x="324" y="192"/>
                    </a:lnTo>
                    <a:lnTo>
                      <a:pt x="237" y="221"/>
                    </a:lnTo>
                    <a:lnTo>
                      <a:pt x="206" y="221"/>
                    </a:lnTo>
                    <a:lnTo>
                      <a:pt x="142" y="234"/>
                    </a:lnTo>
                    <a:lnTo>
                      <a:pt x="132" y="234"/>
                    </a:lnTo>
                    <a:lnTo>
                      <a:pt x="68" y="221"/>
                    </a:lnTo>
                    <a:lnTo>
                      <a:pt x="107" y="205"/>
                    </a:lnTo>
                    <a:lnTo>
                      <a:pt x="120" y="192"/>
                    </a:lnTo>
                    <a:lnTo>
                      <a:pt x="96" y="152"/>
                    </a:lnTo>
                    <a:lnTo>
                      <a:pt x="75" y="138"/>
                    </a:lnTo>
                    <a:lnTo>
                      <a:pt x="75" y="110"/>
                    </a:lnTo>
                    <a:lnTo>
                      <a:pt x="96" y="84"/>
                    </a:lnTo>
                    <a:lnTo>
                      <a:pt x="142" y="70"/>
                    </a:lnTo>
                    <a:lnTo>
                      <a:pt x="162" y="84"/>
                    </a:lnTo>
                    <a:lnTo>
                      <a:pt x="107" y="110"/>
                    </a:lnTo>
                    <a:lnTo>
                      <a:pt x="120" y="138"/>
                    </a:lnTo>
                    <a:lnTo>
                      <a:pt x="142" y="164"/>
                    </a:lnTo>
                    <a:lnTo>
                      <a:pt x="174" y="179"/>
                    </a:lnTo>
                    <a:lnTo>
                      <a:pt x="202" y="161"/>
                    </a:lnTo>
                    <a:lnTo>
                      <a:pt x="242" y="172"/>
                    </a:lnTo>
                    <a:lnTo>
                      <a:pt x="274" y="141"/>
                    </a:lnTo>
                    <a:lnTo>
                      <a:pt x="324" y="118"/>
                    </a:lnTo>
                    <a:lnTo>
                      <a:pt x="293" y="97"/>
                    </a:lnTo>
                    <a:lnTo>
                      <a:pt x="270" y="84"/>
                    </a:lnTo>
                    <a:lnTo>
                      <a:pt x="293" y="70"/>
                    </a:lnTo>
                    <a:lnTo>
                      <a:pt x="411" y="54"/>
                    </a:lnTo>
                    <a:lnTo>
                      <a:pt x="495" y="17"/>
                    </a:lnTo>
                    <a:lnTo>
                      <a:pt x="538" y="0"/>
                    </a:lnTo>
                    <a:close/>
                  </a:path>
                </a:pathLst>
              </a:custGeom>
              <a:solidFill>
                <a:srgbClr val="000000"/>
              </a:solidFill>
              <a:ln w="9525">
                <a:solidFill>
                  <a:srgbClr val="000000"/>
                </a:solidFill>
                <a:round/>
                <a:headEnd/>
                <a:tailEnd/>
              </a:ln>
            </p:spPr>
            <p:txBody>
              <a:bodyPr/>
              <a:lstStyle/>
              <a:p>
                <a:endParaRPr lang="fr-FR" dirty="0"/>
              </a:p>
            </p:txBody>
          </p:sp>
          <p:sp>
            <p:nvSpPr>
              <p:cNvPr id="6178" name="Freeform 57">
                <a:extLst>
                  <a:ext uri="{FF2B5EF4-FFF2-40B4-BE49-F238E27FC236}">
                    <a16:creationId xmlns:a16="http://schemas.microsoft.com/office/drawing/2014/main" id="{FA309F8E-0FBF-4941-98B9-D80E1A29EAAB}"/>
                  </a:ext>
                </a:extLst>
              </p:cNvPr>
              <p:cNvSpPr>
                <a:spLocks/>
              </p:cNvSpPr>
              <p:nvPr/>
            </p:nvSpPr>
            <p:spPr bwMode="auto">
              <a:xfrm>
                <a:off x="1016" y="2542"/>
                <a:ext cx="58" cy="183"/>
              </a:xfrm>
              <a:custGeom>
                <a:avLst/>
                <a:gdLst>
                  <a:gd name="T0" fmla="*/ 0 w 132"/>
                  <a:gd name="T1" fmla="*/ 0 h 729"/>
                  <a:gd name="T2" fmla="*/ 0 w 132"/>
                  <a:gd name="T3" fmla="*/ 0 h 729"/>
                  <a:gd name="T4" fmla="*/ 0 w 132"/>
                  <a:gd name="T5" fmla="*/ 0 h 729"/>
                  <a:gd name="T6" fmla="*/ 0 w 132"/>
                  <a:gd name="T7" fmla="*/ 0 h 729"/>
                  <a:gd name="T8" fmla="*/ 0 w 132"/>
                  <a:gd name="T9" fmla="*/ 0 h 729"/>
                  <a:gd name="T10" fmla="*/ 0 w 132"/>
                  <a:gd name="T11" fmla="*/ 0 h 729"/>
                  <a:gd name="T12" fmla="*/ 0 w 132"/>
                  <a:gd name="T13" fmla="*/ 0 h 729"/>
                  <a:gd name="T14" fmla="*/ 0 w 132"/>
                  <a:gd name="T15" fmla="*/ 0 h 729"/>
                  <a:gd name="T16" fmla="*/ 0 w 132"/>
                  <a:gd name="T17" fmla="*/ 0 h 729"/>
                  <a:gd name="T18" fmla="*/ 0 w 132"/>
                  <a:gd name="T19" fmla="*/ 0 h 729"/>
                  <a:gd name="T20" fmla="*/ 0 w 132"/>
                  <a:gd name="T21" fmla="*/ 0 h 729"/>
                  <a:gd name="T22" fmla="*/ 0 w 132"/>
                  <a:gd name="T23" fmla="*/ 0 h 729"/>
                  <a:gd name="T24" fmla="*/ 0 w 132"/>
                  <a:gd name="T25" fmla="*/ 0 h 729"/>
                  <a:gd name="T26" fmla="*/ 0 w 132"/>
                  <a:gd name="T27" fmla="*/ 0 h 729"/>
                  <a:gd name="T28" fmla="*/ 0 w 132"/>
                  <a:gd name="T29" fmla="*/ 0 h 729"/>
                  <a:gd name="T30" fmla="*/ 0 w 132"/>
                  <a:gd name="T31" fmla="*/ 0 h 729"/>
                  <a:gd name="T32" fmla="*/ 0 w 132"/>
                  <a:gd name="T33" fmla="*/ 0 h 729"/>
                  <a:gd name="T34" fmla="*/ 0 w 132"/>
                  <a:gd name="T35" fmla="*/ 0 h 729"/>
                  <a:gd name="T36" fmla="*/ 0 w 132"/>
                  <a:gd name="T37" fmla="*/ 0 h 72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32" h="729">
                    <a:moveTo>
                      <a:pt x="111" y="56"/>
                    </a:moveTo>
                    <a:lnTo>
                      <a:pt x="132" y="165"/>
                    </a:lnTo>
                    <a:lnTo>
                      <a:pt x="97" y="235"/>
                    </a:lnTo>
                    <a:lnTo>
                      <a:pt x="117" y="329"/>
                    </a:lnTo>
                    <a:lnTo>
                      <a:pt x="87" y="425"/>
                    </a:lnTo>
                    <a:lnTo>
                      <a:pt x="111" y="533"/>
                    </a:lnTo>
                    <a:lnTo>
                      <a:pt x="111" y="618"/>
                    </a:lnTo>
                    <a:lnTo>
                      <a:pt x="132" y="697"/>
                    </a:lnTo>
                    <a:lnTo>
                      <a:pt x="30" y="729"/>
                    </a:lnTo>
                    <a:lnTo>
                      <a:pt x="0" y="672"/>
                    </a:lnTo>
                    <a:lnTo>
                      <a:pt x="55" y="578"/>
                    </a:lnTo>
                    <a:lnTo>
                      <a:pt x="30" y="493"/>
                    </a:lnTo>
                    <a:lnTo>
                      <a:pt x="44" y="385"/>
                    </a:lnTo>
                    <a:lnTo>
                      <a:pt x="78" y="318"/>
                    </a:lnTo>
                    <a:lnTo>
                      <a:pt x="55" y="221"/>
                    </a:lnTo>
                    <a:lnTo>
                      <a:pt x="78" y="153"/>
                    </a:lnTo>
                    <a:lnTo>
                      <a:pt x="78" y="0"/>
                    </a:lnTo>
                    <a:lnTo>
                      <a:pt x="111" y="56"/>
                    </a:lnTo>
                    <a:close/>
                  </a:path>
                </a:pathLst>
              </a:custGeom>
              <a:solidFill>
                <a:srgbClr val="000000"/>
              </a:solidFill>
              <a:ln w="9525">
                <a:solidFill>
                  <a:srgbClr val="000000"/>
                </a:solidFill>
                <a:round/>
                <a:headEnd/>
                <a:tailEnd/>
              </a:ln>
            </p:spPr>
            <p:txBody>
              <a:bodyPr/>
              <a:lstStyle/>
              <a:p>
                <a:endParaRPr lang="fr-FR" dirty="0"/>
              </a:p>
            </p:txBody>
          </p:sp>
          <p:sp>
            <p:nvSpPr>
              <p:cNvPr id="6179" name="Freeform 58">
                <a:extLst>
                  <a:ext uri="{FF2B5EF4-FFF2-40B4-BE49-F238E27FC236}">
                    <a16:creationId xmlns:a16="http://schemas.microsoft.com/office/drawing/2014/main" id="{091F538B-D5F3-4967-B2E9-8A6EC0FEA95E}"/>
                  </a:ext>
                </a:extLst>
              </p:cNvPr>
              <p:cNvSpPr>
                <a:spLocks/>
              </p:cNvSpPr>
              <p:nvPr/>
            </p:nvSpPr>
            <p:spPr bwMode="auto">
              <a:xfrm>
                <a:off x="1351" y="2677"/>
                <a:ext cx="262" cy="189"/>
              </a:xfrm>
              <a:custGeom>
                <a:avLst/>
                <a:gdLst>
                  <a:gd name="T0" fmla="*/ 0 w 822"/>
                  <a:gd name="T1" fmla="*/ 0 h 522"/>
                  <a:gd name="T2" fmla="*/ 0 w 822"/>
                  <a:gd name="T3" fmla="*/ 0 h 522"/>
                  <a:gd name="T4" fmla="*/ 0 w 822"/>
                  <a:gd name="T5" fmla="*/ 0 h 522"/>
                  <a:gd name="T6" fmla="*/ 0 w 822"/>
                  <a:gd name="T7" fmla="*/ 0 h 522"/>
                  <a:gd name="T8" fmla="*/ 0 w 822"/>
                  <a:gd name="T9" fmla="*/ 0 h 522"/>
                  <a:gd name="T10" fmla="*/ 0 w 822"/>
                  <a:gd name="T11" fmla="*/ 0 h 522"/>
                  <a:gd name="T12" fmla="*/ 0 w 822"/>
                  <a:gd name="T13" fmla="*/ 0 h 522"/>
                  <a:gd name="T14" fmla="*/ 0 w 822"/>
                  <a:gd name="T15" fmla="*/ 0 h 522"/>
                  <a:gd name="T16" fmla="*/ 0 w 822"/>
                  <a:gd name="T17" fmla="*/ 0 h 522"/>
                  <a:gd name="T18" fmla="*/ 0 w 822"/>
                  <a:gd name="T19" fmla="*/ 0 h 522"/>
                  <a:gd name="T20" fmla="*/ 0 w 822"/>
                  <a:gd name="T21" fmla="*/ 0 h 522"/>
                  <a:gd name="T22" fmla="*/ 0 w 822"/>
                  <a:gd name="T23" fmla="*/ 0 h 522"/>
                  <a:gd name="T24" fmla="*/ 0 w 822"/>
                  <a:gd name="T25" fmla="*/ 0 h 522"/>
                  <a:gd name="T26" fmla="*/ 0 w 822"/>
                  <a:gd name="T27" fmla="*/ 0 h 522"/>
                  <a:gd name="T28" fmla="*/ 0 w 822"/>
                  <a:gd name="T29" fmla="*/ 0 h 522"/>
                  <a:gd name="T30" fmla="*/ 0 w 822"/>
                  <a:gd name="T31" fmla="*/ 0 h 522"/>
                  <a:gd name="T32" fmla="*/ 0 w 822"/>
                  <a:gd name="T33" fmla="*/ 0 h 522"/>
                  <a:gd name="T34" fmla="*/ 0 w 822"/>
                  <a:gd name="T35" fmla="*/ 0 h 522"/>
                  <a:gd name="T36" fmla="*/ 0 w 822"/>
                  <a:gd name="T37" fmla="*/ 0 h 522"/>
                  <a:gd name="T38" fmla="*/ 0 w 822"/>
                  <a:gd name="T39" fmla="*/ 0 h 522"/>
                  <a:gd name="T40" fmla="*/ 0 w 822"/>
                  <a:gd name="T41" fmla="*/ 0 h 522"/>
                  <a:gd name="T42" fmla="*/ 0 w 822"/>
                  <a:gd name="T43" fmla="*/ 0 h 522"/>
                  <a:gd name="T44" fmla="*/ 0 w 822"/>
                  <a:gd name="T45" fmla="*/ 0 h 52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22" h="522">
                    <a:moveTo>
                      <a:pt x="23" y="438"/>
                    </a:moveTo>
                    <a:lnTo>
                      <a:pt x="84" y="358"/>
                    </a:lnTo>
                    <a:lnTo>
                      <a:pt x="150" y="345"/>
                    </a:lnTo>
                    <a:lnTo>
                      <a:pt x="206" y="302"/>
                    </a:lnTo>
                    <a:lnTo>
                      <a:pt x="303" y="259"/>
                    </a:lnTo>
                    <a:lnTo>
                      <a:pt x="370" y="181"/>
                    </a:lnTo>
                    <a:lnTo>
                      <a:pt x="477" y="152"/>
                    </a:lnTo>
                    <a:lnTo>
                      <a:pt x="594" y="84"/>
                    </a:lnTo>
                    <a:lnTo>
                      <a:pt x="702" y="57"/>
                    </a:lnTo>
                    <a:lnTo>
                      <a:pt x="822" y="0"/>
                    </a:lnTo>
                    <a:lnTo>
                      <a:pt x="626" y="127"/>
                    </a:lnTo>
                    <a:lnTo>
                      <a:pt x="562" y="138"/>
                    </a:lnTo>
                    <a:lnTo>
                      <a:pt x="477" y="207"/>
                    </a:lnTo>
                    <a:lnTo>
                      <a:pt x="421" y="207"/>
                    </a:lnTo>
                    <a:lnTo>
                      <a:pt x="337" y="291"/>
                    </a:lnTo>
                    <a:lnTo>
                      <a:pt x="281" y="345"/>
                    </a:lnTo>
                    <a:lnTo>
                      <a:pt x="206" y="358"/>
                    </a:lnTo>
                    <a:lnTo>
                      <a:pt x="139" y="438"/>
                    </a:lnTo>
                    <a:lnTo>
                      <a:pt x="53" y="522"/>
                    </a:lnTo>
                    <a:lnTo>
                      <a:pt x="10" y="496"/>
                    </a:lnTo>
                    <a:lnTo>
                      <a:pt x="0" y="466"/>
                    </a:lnTo>
                    <a:lnTo>
                      <a:pt x="23" y="438"/>
                    </a:lnTo>
                    <a:close/>
                  </a:path>
                </a:pathLst>
              </a:custGeom>
              <a:solidFill>
                <a:srgbClr val="000000"/>
              </a:solidFill>
              <a:ln w="9525">
                <a:solidFill>
                  <a:srgbClr val="000000"/>
                </a:solidFill>
                <a:round/>
                <a:headEnd/>
                <a:tailEnd/>
              </a:ln>
            </p:spPr>
            <p:txBody>
              <a:bodyPr/>
              <a:lstStyle/>
              <a:p>
                <a:endParaRPr lang="fr-FR" dirty="0"/>
              </a:p>
            </p:txBody>
          </p:sp>
          <p:sp>
            <p:nvSpPr>
              <p:cNvPr id="6180" name="Freeform 59">
                <a:extLst>
                  <a:ext uri="{FF2B5EF4-FFF2-40B4-BE49-F238E27FC236}">
                    <a16:creationId xmlns:a16="http://schemas.microsoft.com/office/drawing/2014/main" id="{3EC07C9E-A8D7-4F2F-815E-5578D8ACAEDB}"/>
                  </a:ext>
                </a:extLst>
              </p:cNvPr>
              <p:cNvSpPr>
                <a:spLocks/>
              </p:cNvSpPr>
              <p:nvPr/>
            </p:nvSpPr>
            <p:spPr bwMode="auto">
              <a:xfrm>
                <a:off x="1404" y="2965"/>
                <a:ext cx="355" cy="55"/>
              </a:xfrm>
              <a:custGeom>
                <a:avLst/>
                <a:gdLst>
                  <a:gd name="T0" fmla="*/ 0 w 1116"/>
                  <a:gd name="T1" fmla="*/ 0 h 151"/>
                  <a:gd name="T2" fmla="*/ 0 w 1116"/>
                  <a:gd name="T3" fmla="*/ 0 h 151"/>
                  <a:gd name="T4" fmla="*/ 0 w 1116"/>
                  <a:gd name="T5" fmla="*/ 0 h 151"/>
                  <a:gd name="T6" fmla="*/ 0 w 1116"/>
                  <a:gd name="T7" fmla="*/ 0 h 151"/>
                  <a:gd name="T8" fmla="*/ 0 w 1116"/>
                  <a:gd name="T9" fmla="*/ 0 h 151"/>
                  <a:gd name="T10" fmla="*/ 0 w 1116"/>
                  <a:gd name="T11" fmla="*/ 0 h 151"/>
                  <a:gd name="T12" fmla="*/ 0 w 1116"/>
                  <a:gd name="T13" fmla="*/ 0 h 151"/>
                  <a:gd name="T14" fmla="*/ 0 w 1116"/>
                  <a:gd name="T15" fmla="*/ 0 h 151"/>
                  <a:gd name="T16" fmla="*/ 0 w 1116"/>
                  <a:gd name="T17" fmla="*/ 0 h 151"/>
                  <a:gd name="T18" fmla="*/ 0 w 1116"/>
                  <a:gd name="T19" fmla="*/ 0 h 151"/>
                  <a:gd name="T20" fmla="*/ 0 w 1116"/>
                  <a:gd name="T21" fmla="*/ 0 h 151"/>
                  <a:gd name="T22" fmla="*/ 0 w 1116"/>
                  <a:gd name="T23" fmla="*/ 0 h 151"/>
                  <a:gd name="T24" fmla="*/ 0 w 1116"/>
                  <a:gd name="T25" fmla="*/ 0 h 151"/>
                  <a:gd name="T26" fmla="*/ 0 w 1116"/>
                  <a:gd name="T27" fmla="*/ 0 h 151"/>
                  <a:gd name="T28" fmla="*/ 0 w 1116"/>
                  <a:gd name="T29" fmla="*/ 0 h 151"/>
                  <a:gd name="T30" fmla="*/ 0 w 1116"/>
                  <a:gd name="T31" fmla="*/ 0 h 151"/>
                  <a:gd name="T32" fmla="*/ 0 w 1116"/>
                  <a:gd name="T33" fmla="*/ 0 h 151"/>
                  <a:gd name="T34" fmla="*/ 0 w 1116"/>
                  <a:gd name="T35" fmla="*/ 0 h 151"/>
                  <a:gd name="T36" fmla="*/ 0 w 1116"/>
                  <a:gd name="T37" fmla="*/ 0 h 151"/>
                  <a:gd name="T38" fmla="*/ 0 w 1116"/>
                  <a:gd name="T39" fmla="*/ 0 h 151"/>
                  <a:gd name="T40" fmla="*/ 0 w 1116"/>
                  <a:gd name="T41" fmla="*/ 0 h 15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116" h="151">
                    <a:moveTo>
                      <a:pt x="42" y="84"/>
                    </a:moveTo>
                    <a:lnTo>
                      <a:pt x="174" y="17"/>
                    </a:lnTo>
                    <a:lnTo>
                      <a:pt x="269" y="57"/>
                    </a:lnTo>
                    <a:lnTo>
                      <a:pt x="368" y="0"/>
                    </a:lnTo>
                    <a:lnTo>
                      <a:pt x="465" y="68"/>
                    </a:lnTo>
                    <a:lnTo>
                      <a:pt x="614" y="44"/>
                    </a:lnTo>
                    <a:lnTo>
                      <a:pt x="778" y="98"/>
                    </a:lnTo>
                    <a:lnTo>
                      <a:pt x="984" y="44"/>
                    </a:lnTo>
                    <a:lnTo>
                      <a:pt x="1116" y="68"/>
                    </a:lnTo>
                    <a:lnTo>
                      <a:pt x="984" y="68"/>
                    </a:lnTo>
                    <a:lnTo>
                      <a:pt x="810" y="126"/>
                    </a:lnTo>
                    <a:lnTo>
                      <a:pt x="627" y="111"/>
                    </a:lnTo>
                    <a:lnTo>
                      <a:pt x="465" y="151"/>
                    </a:lnTo>
                    <a:lnTo>
                      <a:pt x="379" y="84"/>
                    </a:lnTo>
                    <a:lnTo>
                      <a:pt x="259" y="111"/>
                    </a:lnTo>
                    <a:lnTo>
                      <a:pt x="184" y="98"/>
                    </a:lnTo>
                    <a:lnTo>
                      <a:pt x="77" y="151"/>
                    </a:lnTo>
                    <a:lnTo>
                      <a:pt x="10" y="138"/>
                    </a:lnTo>
                    <a:lnTo>
                      <a:pt x="0" y="126"/>
                    </a:lnTo>
                    <a:lnTo>
                      <a:pt x="42" y="84"/>
                    </a:lnTo>
                    <a:close/>
                  </a:path>
                </a:pathLst>
              </a:custGeom>
              <a:solidFill>
                <a:srgbClr val="000000"/>
              </a:solidFill>
              <a:ln w="9525">
                <a:solidFill>
                  <a:srgbClr val="000000"/>
                </a:solidFill>
                <a:round/>
                <a:headEnd/>
                <a:tailEnd/>
              </a:ln>
            </p:spPr>
            <p:txBody>
              <a:bodyPr/>
              <a:lstStyle/>
              <a:p>
                <a:endParaRPr lang="fr-FR" dirty="0"/>
              </a:p>
            </p:txBody>
          </p:sp>
          <p:sp>
            <p:nvSpPr>
              <p:cNvPr id="6181" name="Freeform 60">
                <a:extLst>
                  <a:ext uri="{FF2B5EF4-FFF2-40B4-BE49-F238E27FC236}">
                    <a16:creationId xmlns:a16="http://schemas.microsoft.com/office/drawing/2014/main" id="{DBB55961-8CB7-44A7-9EE7-91A998C5488B}"/>
                  </a:ext>
                </a:extLst>
              </p:cNvPr>
              <p:cNvSpPr>
                <a:spLocks/>
              </p:cNvSpPr>
              <p:nvPr/>
            </p:nvSpPr>
            <p:spPr bwMode="auto">
              <a:xfrm>
                <a:off x="1356" y="3171"/>
                <a:ext cx="361" cy="160"/>
              </a:xfrm>
              <a:custGeom>
                <a:avLst/>
                <a:gdLst>
                  <a:gd name="T0" fmla="*/ 0 w 1134"/>
                  <a:gd name="T1" fmla="*/ 0 h 440"/>
                  <a:gd name="T2" fmla="*/ 0 w 1134"/>
                  <a:gd name="T3" fmla="*/ 0 h 440"/>
                  <a:gd name="T4" fmla="*/ 0 w 1134"/>
                  <a:gd name="T5" fmla="*/ 0 h 440"/>
                  <a:gd name="T6" fmla="*/ 0 w 1134"/>
                  <a:gd name="T7" fmla="*/ 0 h 440"/>
                  <a:gd name="T8" fmla="*/ 0 w 1134"/>
                  <a:gd name="T9" fmla="*/ 0 h 440"/>
                  <a:gd name="T10" fmla="*/ 0 w 1134"/>
                  <a:gd name="T11" fmla="*/ 0 h 440"/>
                  <a:gd name="T12" fmla="*/ 0 w 1134"/>
                  <a:gd name="T13" fmla="*/ 0 h 440"/>
                  <a:gd name="T14" fmla="*/ 0 w 1134"/>
                  <a:gd name="T15" fmla="*/ 0 h 440"/>
                  <a:gd name="T16" fmla="*/ 0 w 1134"/>
                  <a:gd name="T17" fmla="*/ 0 h 440"/>
                  <a:gd name="T18" fmla="*/ 0 w 1134"/>
                  <a:gd name="T19" fmla="*/ 0 h 440"/>
                  <a:gd name="T20" fmla="*/ 0 w 1134"/>
                  <a:gd name="T21" fmla="*/ 0 h 440"/>
                  <a:gd name="T22" fmla="*/ 0 w 1134"/>
                  <a:gd name="T23" fmla="*/ 0 h 440"/>
                  <a:gd name="T24" fmla="*/ 0 w 1134"/>
                  <a:gd name="T25" fmla="*/ 0 h 440"/>
                  <a:gd name="T26" fmla="*/ 0 w 1134"/>
                  <a:gd name="T27" fmla="*/ 0 h 440"/>
                  <a:gd name="T28" fmla="*/ 0 w 1134"/>
                  <a:gd name="T29" fmla="*/ 0 h 440"/>
                  <a:gd name="T30" fmla="*/ 0 w 1134"/>
                  <a:gd name="T31" fmla="*/ 0 h 440"/>
                  <a:gd name="T32" fmla="*/ 0 w 1134"/>
                  <a:gd name="T33" fmla="*/ 0 h 440"/>
                  <a:gd name="T34" fmla="*/ 0 w 1134"/>
                  <a:gd name="T35" fmla="*/ 0 h 440"/>
                  <a:gd name="T36" fmla="*/ 0 w 1134"/>
                  <a:gd name="T37" fmla="*/ 0 h 440"/>
                  <a:gd name="T38" fmla="*/ 0 w 1134"/>
                  <a:gd name="T39" fmla="*/ 0 h 440"/>
                  <a:gd name="T40" fmla="*/ 0 w 1134"/>
                  <a:gd name="T41" fmla="*/ 0 h 440"/>
                  <a:gd name="T42" fmla="*/ 0 w 1134"/>
                  <a:gd name="T43" fmla="*/ 0 h 440"/>
                  <a:gd name="T44" fmla="*/ 0 w 1134"/>
                  <a:gd name="T45" fmla="*/ 0 h 440"/>
                  <a:gd name="T46" fmla="*/ 0 w 1134"/>
                  <a:gd name="T47" fmla="*/ 0 h 44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34" h="440">
                    <a:moveTo>
                      <a:pt x="52" y="45"/>
                    </a:moveTo>
                    <a:lnTo>
                      <a:pt x="171" y="0"/>
                    </a:lnTo>
                    <a:lnTo>
                      <a:pt x="238" y="85"/>
                    </a:lnTo>
                    <a:lnTo>
                      <a:pt x="378" y="28"/>
                    </a:lnTo>
                    <a:lnTo>
                      <a:pt x="519" y="181"/>
                    </a:lnTo>
                    <a:lnTo>
                      <a:pt x="638" y="168"/>
                    </a:lnTo>
                    <a:lnTo>
                      <a:pt x="712" y="248"/>
                    </a:lnTo>
                    <a:lnTo>
                      <a:pt x="897" y="306"/>
                    </a:lnTo>
                    <a:lnTo>
                      <a:pt x="1024" y="426"/>
                    </a:lnTo>
                    <a:lnTo>
                      <a:pt x="1134" y="440"/>
                    </a:lnTo>
                    <a:lnTo>
                      <a:pt x="1004" y="440"/>
                    </a:lnTo>
                    <a:lnTo>
                      <a:pt x="875" y="330"/>
                    </a:lnTo>
                    <a:lnTo>
                      <a:pt x="648" y="262"/>
                    </a:lnTo>
                    <a:lnTo>
                      <a:pt x="605" y="221"/>
                    </a:lnTo>
                    <a:lnTo>
                      <a:pt x="519" y="236"/>
                    </a:lnTo>
                    <a:lnTo>
                      <a:pt x="388" y="168"/>
                    </a:lnTo>
                    <a:lnTo>
                      <a:pt x="293" y="126"/>
                    </a:lnTo>
                    <a:lnTo>
                      <a:pt x="218" y="114"/>
                    </a:lnTo>
                    <a:lnTo>
                      <a:pt x="129" y="151"/>
                    </a:lnTo>
                    <a:lnTo>
                      <a:pt x="119" y="97"/>
                    </a:lnTo>
                    <a:lnTo>
                      <a:pt x="13" y="126"/>
                    </a:lnTo>
                    <a:lnTo>
                      <a:pt x="0" y="85"/>
                    </a:lnTo>
                    <a:lnTo>
                      <a:pt x="52" y="45"/>
                    </a:lnTo>
                    <a:close/>
                  </a:path>
                </a:pathLst>
              </a:custGeom>
              <a:solidFill>
                <a:srgbClr val="000000"/>
              </a:solidFill>
              <a:ln w="9525">
                <a:solidFill>
                  <a:srgbClr val="000000"/>
                </a:solidFill>
                <a:round/>
                <a:headEnd/>
                <a:tailEnd/>
              </a:ln>
            </p:spPr>
            <p:txBody>
              <a:bodyPr/>
              <a:lstStyle/>
              <a:p>
                <a:endParaRPr lang="fr-FR" dirty="0"/>
              </a:p>
            </p:txBody>
          </p:sp>
          <p:sp>
            <p:nvSpPr>
              <p:cNvPr id="6182" name="Freeform 61">
                <a:extLst>
                  <a:ext uri="{FF2B5EF4-FFF2-40B4-BE49-F238E27FC236}">
                    <a16:creationId xmlns:a16="http://schemas.microsoft.com/office/drawing/2014/main" id="{857E29CA-629D-4705-B181-1533A9A7CF95}"/>
                  </a:ext>
                </a:extLst>
              </p:cNvPr>
              <p:cNvSpPr>
                <a:spLocks/>
              </p:cNvSpPr>
              <p:nvPr/>
            </p:nvSpPr>
            <p:spPr bwMode="auto">
              <a:xfrm>
                <a:off x="1275" y="3324"/>
                <a:ext cx="116" cy="111"/>
              </a:xfrm>
              <a:custGeom>
                <a:avLst/>
                <a:gdLst>
                  <a:gd name="T0" fmla="*/ 0 w 280"/>
                  <a:gd name="T1" fmla="*/ 0 h 301"/>
                  <a:gd name="T2" fmla="*/ 0 w 280"/>
                  <a:gd name="T3" fmla="*/ 0 h 301"/>
                  <a:gd name="T4" fmla="*/ 0 w 280"/>
                  <a:gd name="T5" fmla="*/ 0 h 301"/>
                  <a:gd name="T6" fmla="*/ 0 w 280"/>
                  <a:gd name="T7" fmla="*/ 0 h 301"/>
                  <a:gd name="T8" fmla="*/ 0 w 280"/>
                  <a:gd name="T9" fmla="*/ 0 h 301"/>
                  <a:gd name="T10" fmla="*/ 0 w 280"/>
                  <a:gd name="T11" fmla="*/ 0 h 301"/>
                  <a:gd name="T12" fmla="*/ 0 w 280"/>
                  <a:gd name="T13" fmla="*/ 0 h 301"/>
                  <a:gd name="T14" fmla="*/ 0 w 280"/>
                  <a:gd name="T15" fmla="*/ 0 h 301"/>
                  <a:gd name="T16" fmla="*/ 0 w 280"/>
                  <a:gd name="T17" fmla="*/ 0 h 301"/>
                  <a:gd name="T18" fmla="*/ 0 w 280"/>
                  <a:gd name="T19" fmla="*/ 0 h 301"/>
                  <a:gd name="T20" fmla="*/ 0 w 280"/>
                  <a:gd name="T21" fmla="*/ 0 h 301"/>
                  <a:gd name="T22" fmla="*/ 0 w 280"/>
                  <a:gd name="T23" fmla="*/ 0 h 301"/>
                  <a:gd name="T24" fmla="*/ 0 w 280"/>
                  <a:gd name="T25" fmla="*/ 0 h 301"/>
                  <a:gd name="T26" fmla="*/ 0 w 280"/>
                  <a:gd name="T27" fmla="*/ 0 h 301"/>
                  <a:gd name="T28" fmla="*/ 0 w 280"/>
                  <a:gd name="T29" fmla="*/ 0 h 30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80" h="301">
                    <a:moveTo>
                      <a:pt x="42" y="0"/>
                    </a:moveTo>
                    <a:lnTo>
                      <a:pt x="127" y="28"/>
                    </a:lnTo>
                    <a:lnTo>
                      <a:pt x="151" y="137"/>
                    </a:lnTo>
                    <a:lnTo>
                      <a:pt x="214" y="192"/>
                    </a:lnTo>
                    <a:lnTo>
                      <a:pt x="226" y="261"/>
                    </a:lnTo>
                    <a:lnTo>
                      <a:pt x="280" y="301"/>
                    </a:lnTo>
                    <a:lnTo>
                      <a:pt x="184" y="274"/>
                    </a:lnTo>
                    <a:lnTo>
                      <a:pt x="163" y="222"/>
                    </a:lnTo>
                    <a:lnTo>
                      <a:pt x="77" y="152"/>
                    </a:lnTo>
                    <a:lnTo>
                      <a:pt x="77" y="84"/>
                    </a:lnTo>
                    <a:lnTo>
                      <a:pt x="9" y="41"/>
                    </a:lnTo>
                    <a:lnTo>
                      <a:pt x="9" y="14"/>
                    </a:lnTo>
                    <a:lnTo>
                      <a:pt x="0" y="14"/>
                    </a:lnTo>
                    <a:lnTo>
                      <a:pt x="42" y="0"/>
                    </a:lnTo>
                    <a:close/>
                  </a:path>
                </a:pathLst>
              </a:custGeom>
              <a:solidFill>
                <a:srgbClr val="000000"/>
              </a:solidFill>
              <a:ln w="9525">
                <a:solidFill>
                  <a:srgbClr val="000000"/>
                </a:solidFill>
                <a:round/>
                <a:headEnd/>
                <a:tailEnd/>
              </a:ln>
            </p:spPr>
            <p:txBody>
              <a:bodyPr/>
              <a:lstStyle/>
              <a:p>
                <a:endParaRPr lang="fr-FR" dirty="0"/>
              </a:p>
            </p:txBody>
          </p:sp>
          <p:sp>
            <p:nvSpPr>
              <p:cNvPr id="6183" name="Freeform 62">
                <a:extLst>
                  <a:ext uri="{FF2B5EF4-FFF2-40B4-BE49-F238E27FC236}">
                    <a16:creationId xmlns:a16="http://schemas.microsoft.com/office/drawing/2014/main" id="{819C9CD2-9204-4983-9A58-D3909DD243DE}"/>
                  </a:ext>
                </a:extLst>
              </p:cNvPr>
              <p:cNvSpPr>
                <a:spLocks/>
              </p:cNvSpPr>
              <p:nvPr/>
            </p:nvSpPr>
            <p:spPr bwMode="auto">
              <a:xfrm>
                <a:off x="1221" y="2585"/>
                <a:ext cx="188" cy="168"/>
              </a:xfrm>
              <a:custGeom>
                <a:avLst/>
                <a:gdLst>
                  <a:gd name="T0" fmla="*/ 0 w 455"/>
                  <a:gd name="T1" fmla="*/ 0 h 672"/>
                  <a:gd name="T2" fmla="*/ 0 w 455"/>
                  <a:gd name="T3" fmla="*/ 0 h 672"/>
                  <a:gd name="T4" fmla="*/ 0 w 455"/>
                  <a:gd name="T5" fmla="*/ 0 h 672"/>
                  <a:gd name="T6" fmla="*/ 0 w 455"/>
                  <a:gd name="T7" fmla="*/ 0 h 672"/>
                  <a:gd name="T8" fmla="*/ 0 w 455"/>
                  <a:gd name="T9" fmla="*/ 0 h 672"/>
                  <a:gd name="T10" fmla="*/ 0 w 455"/>
                  <a:gd name="T11" fmla="*/ 0 h 672"/>
                  <a:gd name="T12" fmla="*/ 0 w 455"/>
                  <a:gd name="T13" fmla="*/ 0 h 672"/>
                  <a:gd name="T14" fmla="*/ 0 w 455"/>
                  <a:gd name="T15" fmla="*/ 0 h 672"/>
                  <a:gd name="T16" fmla="*/ 0 w 455"/>
                  <a:gd name="T17" fmla="*/ 0 h 672"/>
                  <a:gd name="T18" fmla="*/ 0 w 455"/>
                  <a:gd name="T19" fmla="*/ 0 h 672"/>
                  <a:gd name="T20" fmla="*/ 0 w 455"/>
                  <a:gd name="T21" fmla="*/ 0 h 672"/>
                  <a:gd name="T22" fmla="*/ 0 w 455"/>
                  <a:gd name="T23" fmla="*/ 0 h 672"/>
                  <a:gd name="T24" fmla="*/ 0 w 455"/>
                  <a:gd name="T25" fmla="*/ 0 h 672"/>
                  <a:gd name="T26" fmla="*/ 0 w 455"/>
                  <a:gd name="T27" fmla="*/ 0 h 672"/>
                  <a:gd name="T28" fmla="*/ 0 w 455"/>
                  <a:gd name="T29" fmla="*/ 0 h 672"/>
                  <a:gd name="T30" fmla="*/ 0 w 455"/>
                  <a:gd name="T31" fmla="*/ 0 h 672"/>
                  <a:gd name="T32" fmla="*/ 0 w 455"/>
                  <a:gd name="T33" fmla="*/ 0 h 672"/>
                  <a:gd name="T34" fmla="*/ 0 w 455"/>
                  <a:gd name="T35" fmla="*/ 0 h 672"/>
                  <a:gd name="T36" fmla="*/ 0 w 455"/>
                  <a:gd name="T37" fmla="*/ 0 h 672"/>
                  <a:gd name="T38" fmla="*/ 0 w 455"/>
                  <a:gd name="T39" fmla="*/ 0 h 672"/>
                  <a:gd name="T40" fmla="*/ 0 w 455"/>
                  <a:gd name="T41" fmla="*/ 0 h 67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55" h="672">
                    <a:moveTo>
                      <a:pt x="0" y="603"/>
                    </a:moveTo>
                    <a:lnTo>
                      <a:pt x="47" y="465"/>
                    </a:lnTo>
                    <a:lnTo>
                      <a:pt x="132" y="414"/>
                    </a:lnTo>
                    <a:lnTo>
                      <a:pt x="164" y="329"/>
                    </a:lnTo>
                    <a:lnTo>
                      <a:pt x="228" y="277"/>
                    </a:lnTo>
                    <a:lnTo>
                      <a:pt x="249" y="208"/>
                    </a:lnTo>
                    <a:lnTo>
                      <a:pt x="358" y="150"/>
                    </a:lnTo>
                    <a:lnTo>
                      <a:pt x="400" y="70"/>
                    </a:lnTo>
                    <a:lnTo>
                      <a:pt x="455" y="0"/>
                    </a:lnTo>
                    <a:lnTo>
                      <a:pt x="412" y="150"/>
                    </a:lnTo>
                    <a:lnTo>
                      <a:pt x="305" y="220"/>
                    </a:lnTo>
                    <a:lnTo>
                      <a:pt x="273" y="288"/>
                    </a:lnTo>
                    <a:lnTo>
                      <a:pt x="259" y="345"/>
                    </a:lnTo>
                    <a:lnTo>
                      <a:pt x="184" y="396"/>
                    </a:lnTo>
                    <a:lnTo>
                      <a:pt x="174" y="481"/>
                    </a:lnTo>
                    <a:lnTo>
                      <a:pt x="132" y="522"/>
                    </a:lnTo>
                    <a:lnTo>
                      <a:pt x="99" y="646"/>
                    </a:lnTo>
                    <a:lnTo>
                      <a:pt x="47" y="672"/>
                    </a:lnTo>
                    <a:lnTo>
                      <a:pt x="0" y="660"/>
                    </a:lnTo>
                    <a:lnTo>
                      <a:pt x="0" y="603"/>
                    </a:lnTo>
                    <a:close/>
                  </a:path>
                </a:pathLst>
              </a:custGeom>
              <a:solidFill>
                <a:srgbClr val="000000"/>
              </a:solidFill>
              <a:ln w="9525">
                <a:solidFill>
                  <a:srgbClr val="000000"/>
                </a:solidFill>
                <a:round/>
                <a:headEnd/>
                <a:tailEnd/>
              </a:ln>
            </p:spPr>
            <p:txBody>
              <a:bodyPr/>
              <a:lstStyle/>
              <a:p>
                <a:endParaRPr lang="fr-FR" dirty="0"/>
              </a:p>
            </p:txBody>
          </p:sp>
          <p:sp>
            <p:nvSpPr>
              <p:cNvPr id="6184" name="Freeform 63">
                <a:extLst>
                  <a:ext uri="{FF2B5EF4-FFF2-40B4-BE49-F238E27FC236}">
                    <a16:creationId xmlns:a16="http://schemas.microsoft.com/office/drawing/2014/main" id="{004DE151-4621-4DCF-BEB6-01F1D2FD8143}"/>
                  </a:ext>
                </a:extLst>
              </p:cNvPr>
              <p:cNvSpPr>
                <a:spLocks/>
              </p:cNvSpPr>
              <p:nvPr/>
            </p:nvSpPr>
            <p:spPr bwMode="auto">
              <a:xfrm>
                <a:off x="575" y="2701"/>
                <a:ext cx="160" cy="110"/>
              </a:xfrm>
              <a:custGeom>
                <a:avLst/>
                <a:gdLst>
                  <a:gd name="T0" fmla="*/ 0 w 823"/>
                  <a:gd name="T1" fmla="*/ 0 h 518"/>
                  <a:gd name="T2" fmla="*/ 0 w 823"/>
                  <a:gd name="T3" fmla="*/ 0 h 518"/>
                  <a:gd name="T4" fmla="*/ 0 w 823"/>
                  <a:gd name="T5" fmla="*/ 0 h 518"/>
                  <a:gd name="T6" fmla="*/ 0 w 823"/>
                  <a:gd name="T7" fmla="*/ 0 h 518"/>
                  <a:gd name="T8" fmla="*/ 0 w 823"/>
                  <a:gd name="T9" fmla="*/ 0 h 518"/>
                  <a:gd name="T10" fmla="*/ 0 w 823"/>
                  <a:gd name="T11" fmla="*/ 0 h 518"/>
                  <a:gd name="T12" fmla="*/ 0 w 823"/>
                  <a:gd name="T13" fmla="*/ 0 h 518"/>
                  <a:gd name="T14" fmla="*/ 0 w 823"/>
                  <a:gd name="T15" fmla="*/ 0 h 518"/>
                  <a:gd name="T16" fmla="*/ 0 w 823"/>
                  <a:gd name="T17" fmla="*/ 0 h 518"/>
                  <a:gd name="T18" fmla="*/ 0 w 823"/>
                  <a:gd name="T19" fmla="*/ 0 h 518"/>
                  <a:gd name="T20" fmla="*/ 0 w 823"/>
                  <a:gd name="T21" fmla="*/ 0 h 518"/>
                  <a:gd name="T22" fmla="*/ 0 w 823"/>
                  <a:gd name="T23" fmla="*/ 0 h 518"/>
                  <a:gd name="T24" fmla="*/ 0 w 823"/>
                  <a:gd name="T25" fmla="*/ 0 h 518"/>
                  <a:gd name="T26" fmla="*/ 0 w 823"/>
                  <a:gd name="T27" fmla="*/ 0 h 518"/>
                  <a:gd name="T28" fmla="*/ 0 w 823"/>
                  <a:gd name="T29" fmla="*/ 0 h 518"/>
                  <a:gd name="T30" fmla="*/ 0 w 823"/>
                  <a:gd name="T31" fmla="*/ 0 h 518"/>
                  <a:gd name="T32" fmla="*/ 0 w 823"/>
                  <a:gd name="T33" fmla="*/ 0 h 518"/>
                  <a:gd name="T34" fmla="*/ 0 w 823"/>
                  <a:gd name="T35" fmla="*/ 0 h 518"/>
                  <a:gd name="T36" fmla="*/ 0 w 823"/>
                  <a:gd name="T37" fmla="*/ 0 h 518"/>
                  <a:gd name="T38" fmla="*/ 0 w 823"/>
                  <a:gd name="T39" fmla="*/ 0 h 518"/>
                  <a:gd name="T40" fmla="*/ 0 w 823"/>
                  <a:gd name="T41" fmla="*/ 0 h 518"/>
                  <a:gd name="T42" fmla="*/ 0 w 823"/>
                  <a:gd name="T43" fmla="*/ 0 h 518"/>
                  <a:gd name="T44" fmla="*/ 0 w 823"/>
                  <a:gd name="T45" fmla="*/ 0 h 51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23" h="518">
                    <a:moveTo>
                      <a:pt x="799" y="439"/>
                    </a:moveTo>
                    <a:lnTo>
                      <a:pt x="734" y="354"/>
                    </a:lnTo>
                    <a:lnTo>
                      <a:pt x="669" y="344"/>
                    </a:lnTo>
                    <a:lnTo>
                      <a:pt x="616" y="301"/>
                    </a:lnTo>
                    <a:lnTo>
                      <a:pt x="518" y="258"/>
                    </a:lnTo>
                    <a:lnTo>
                      <a:pt x="453" y="177"/>
                    </a:lnTo>
                    <a:lnTo>
                      <a:pt x="344" y="150"/>
                    </a:lnTo>
                    <a:lnTo>
                      <a:pt x="225" y="81"/>
                    </a:lnTo>
                    <a:lnTo>
                      <a:pt x="118" y="56"/>
                    </a:lnTo>
                    <a:lnTo>
                      <a:pt x="0" y="0"/>
                    </a:lnTo>
                    <a:lnTo>
                      <a:pt x="197" y="124"/>
                    </a:lnTo>
                    <a:lnTo>
                      <a:pt x="261" y="138"/>
                    </a:lnTo>
                    <a:lnTo>
                      <a:pt x="344" y="208"/>
                    </a:lnTo>
                    <a:lnTo>
                      <a:pt x="401" y="208"/>
                    </a:lnTo>
                    <a:lnTo>
                      <a:pt x="486" y="288"/>
                    </a:lnTo>
                    <a:lnTo>
                      <a:pt x="542" y="344"/>
                    </a:lnTo>
                    <a:lnTo>
                      <a:pt x="616" y="354"/>
                    </a:lnTo>
                    <a:lnTo>
                      <a:pt x="680" y="439"/>
                    </a:lnTo>
                    <a:lnTo>
                      <a:pt x="770" y="518"/>
                    </a:lnTo>
                    <a:lnTo>
                      <a:pt x="813" y="492"/>
                    </a:lnTo>
                    <a:lnTo>
                      <a:pt x="823" y="465"/>
                    </a:lnTo>
                    <a:lnTo>
                      <a:pt x="799" y="439"/>
                    </a:lnTo>
                    <a:close/>
                  </a:path>
                </a:pathLst>
              </a:custGeom>
              <a:solidFill>
                <a:srgbClr val="000000"/>
              </a:solidFill>
              <a:ln w="3175" cmpd="sng">
                <a:noFill/>
                <a:round/>
                <a:headEnd/>
                <a:tailEnd/>
              </a:ln>
            </p:spPr>
            <p:txBody>
              <a:bodyPr/>
              <a:lstStyle/>
              <a:p>
                <a:endParaRPr lang="fr-FR" dirty="0"/>
              </a:p>
            </p:txBody>
          </p:sp>
          <p:sp>
            <p:nvSpPr>
              <p:cNvPr id="6185" name="Freeform 64">
                <a:extLst>
                  <a:ext uri="{FF2B5EF4-FFF2-40B4-BE49-F238E27FC236}">
                    <a16:creationId xmlns:a16="http://schemas.microsoft.com/office/drawing/2014/main" id="{DCF80B07-11A4-401F-937C-89C3DBD60C64}"/>
                  </a:ext>
                </a:extLst>
              </p:cNvPr>
              <p:cNvSpPr>
                <a:spLocks/>
              </p:cNvSpPr>
              <p:nvPr/>
            </p:nvSpPr>
            <p:spPr bwMode="auto">
              <a:xfrm>
                <a:off x="463" y="2973"/>
                <a:ext cx="216" cy="52"/>
              </a:xfrm>
              <a:custGeom>
                <a:avLst/>
                <a:gdLst>
                  <a:gd name="T0" fmla="*/ 0 w 1111"/>
                  <a:gd name="T1" fmla="*/ 0 h 151"/>
                  <a:gd name="T2" fmla="*/ 0 w 1111"/>
                  <a:gd name="T3" fmla="*/ 0 h 151"/>
                  <a:gd name="T4" fmla="*/ 0 w 1111"/>
                  <a:gd name="T5" fmla="*/ 0 h 151"/>
                  <a:gd name="T6" fmla="*/ 0 w 1111"/>
                  <a:gd name="T7" fmla="*/ 0 h 151"/>
                  <a:gd name="T8" fmla="*/ 0 w 1111"/>
                  <a:gd name="T9" fmla="*/ 0 h 151"/>
                  <a:gd name="T10" fmla="*/ 0 w 1111"/>
                  <a:gd name="T11" fmla="*/ 0 h 151"/>
                  <a:gd name="T12" fmla="*/ 0 w 1111"/>
                  <a:gd name="T13" fmla="*/ 0 h 151"/>
                  <a:gd name="T14" fmla="*/ 0 w 1111"/>
                  <a:gd name="T15" fmla="*/ 0 h 151"/>
                  <a:gd name="T16" fmla="*/ 0 w 1111"/>
                  <a:gd name="T17" fmla="*/ 0 h 151"/>
                  <a:gd name="T18" fmla="*/ 0 w 1111"/>
                  <a:gd name="T19" fmla="*/ 0 h 151"/>
                  <a:gd name="T20" fmla="*/ 0 w 1111"/>
                  <a:gd name="T21" fmla="*/ 0 h 151"/>
                  <a:gd name="T22" fmla="*/ 0 w 1111"/>
                  <a:gd name="T23" fmla="*/ 0 h 151"/>
                  <a:gd name="T24" fmla="*/ 0 w 1111"/>
                  <a:gd name="T25" fmla="*/ 0 h 151"/>
                  <a:gd name="T26" fmla="*/ 0 w 1111"/>
                  <a:gd name="T27" fmla="*/ 0 h 151"/>
                  <a:gd name="T28" fmla="*/ 0 w 1111"/>
                  <a:gd name="T29" fmla="*/ 0 h 151"/>
                  <a:gd name="T30" fmla="*/ 0 w 1111"/>
                  <a:gd name="T31" fmla="*/ 0 h 151"/>
                  <a:gd name="T32" fmla="*/ 0 w 1111"/>
                  <a:gd name="T33" fmla="*/ 0 h 151"/>
                  <a:gd name="T34" fmla="*/ 0 w 1111"/>
                  <a:gd name="T35" fmla="*/ 0 h 151"/>
                  <a:gd name="T36" fmla="*/ 0 w 1111"/>
                  <a:gd name="T37" fmla="*/ 0 h 151"/>
                  <a:gd name="T38" fmla="*/ 0 w 1111"/>
                  <a:gd name="T39" fmla="*/ 0 h 151"/>
                  <a:gd name="T40" fmla="*/ 0 w 1111"/>
                  <a:gd name="T41" fmla="*/ 0 h 15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111" h="151">
                    <a:moveTo>
                      <a:pt x="1071" y="84"/>
                    </a:moveTo>
                    <a:lnTo>
                      <a:pt x="939" y="16"/>
                    </a:lnTo>
                    <a:lnTo>
                      <a:pt x="843" y="54"/>
                    </a:lnTo>
                    <a:lnTo>
                      <a:pt x="747" y="0"/>
                    </a:lnTo>
                    <a:lnTo>
                      <a:pt x="646" y="69"/>
                    </a:lnTo>
                    <a:lnTo>
                      <a:pt x="496" y="40"/>
                    </a:lnTo>
                    <a:lnTo>
                      <a:pt x="334" y="96"/>
                    </a:lnTo>
                    <a:lnTo>
                      <a:pt x="131" y="40"/>
                    </a:lnTo>
                    <a:lnTo>
                      <a:pt x="0" y="69"/>
                    </a:lnTo>
                    <a:lnTo>
                      <a:pt x="131" y="69"/>
                    </a:lnTo>
                    <a:lnTo>
                      <a:pt x="300" y="124"/>
                    </a:lnTo>
                    <a:lnTo>
                      <a:pt x="485" y="109"/>
                    </a:lnTo>
                    <a:lnTo>
                      <a:pt x="646" y="151"/>
                    </a:lnTo>
                    <a:lnTo>
                      <a:pt x="736" y="84"/>
                    </a:lnTo>
                    <a:lnTo>
                      <a:pt x="853" y="109"/>
                    </a:lnTo>
                    <a:lnTo>
                      <a:pt x="931" y="96"/>
                    </a:lnTo>
                    <a:lnTo>
                      <a:pt x="1037" y="151"/>
                    </a:lnTo>
                    <a:lnTo>
                      <a:pt x="1101" y="136"/>
                    </a:lnTo>
                    <a:lnTo>
                      <a:pt x="1111" y="124"/>
                    </a:lnTo>
                    <a:lnTo>
                      <a:pt x="1071" y="84"/>
                    </a:lnTo>
                    <a:close/>
                  </a:path>
                </a:pathLst>
              </a:custGeom>
              <a:solidFill>
                <a:srgbClr val="000000"/>
              </a:solidFill>
              <a:ln w="3175" cmpd="sng">
                <a:noFill/>
                <a:round/>
                <a:headEnd/>
                <a:tailEnd/>
              </a:ln>
            </p:spPr>
            <p:txBody>
              <a:bodyPr/>
              <a:lstStyle/>
              <a:p>
                <a:endParaRPr lang="fr-FR" dirty="0"/>
              </a:p>
            </p:txBody>
          </p:sp>
          <p:sp>
            <p:nvSpPr>
              <p:cNvPr id="6186" name="Freeform 65">
                <a:extLst>
                  <a:ext uri="{FF2B5EF4-FFF2-40B4-BE49-F238E27FC236}">
                    <a16:creationId xmlns:a16="http://schemas.microsoft.com/office/drawing/2014/main" id="{1261168E-585A-4632-90D9-B979C9B4961B}"/>
                  </a:ext>
                </a:extLst>
              </p:cNvPr>
              <p:cNvSpPr>
                <a:spLocks/>
              </p:cNvSpPr>
              <p:nvPr/>
            </p:nvSpPr>
            <p:spPr bwMode="auto">
              <a:xfrm>
                <a:off x="509" y="3192"/>
                <a:ext cx="221" cy="93"/>
              </a:xfrm>
              <a:custGeom>
                <a:avLst/>
                <a:gdLst>
                  <a:gd name="T0" fmla="*/ 0 w 1137"/>
                  <a:gd name="T1" fmla="*/ 0 h 438"/>
                  <a:gd name="T2" fmla="*/ 0 w 1137"/>
                  <a:gd name="T3" fmla="*/ 0 h 438"/>
                  <a:gd name="T4" fmla="*/ 0 w 1137"/>
                  <a:gd name="T5" fmla="*/ 0 h 438"/>
                  <a:gd name="T6" fmla="*/ 0 w 1137"/>
                  <a:gd name="T7" fmla="*/ 0 h 438"/>
                  <a:gd name="T8" fmla="*/ 0 w 1137"/>
                  <a:gd name="T9" fmla="*/ 0 h 438"/>
                  <a:gd name="T10" fmla="*/ 0 w 1137"/>
                  <a:gd name="T11" fmla="*/ 0 h 438"/>
                  <a:gd name="T12" fmla="*/ 0 w 1137"/>
                  <a:gd name="T13" fmla="*/ 0 h 438"/>
                  <a:gd name="T14" fmla="*/ 0 w 1137"/>
                  <a:gd name="T15" fmla="*/ 0 h 438"/>
                  <a:gd name="T16" fmla="*/ 0 w 1137"/>
                  <a:gd name="T17" fmla="*/ 0 h 438"/>
                  <a:gd name="T18" fmla="*/ 0 w 1137"/>
                  <a:gd name="T19" fmla="*/ 0 h 438"/>
                  <a:gd name="T20" fmla="*/ 0 w 1137"/>
                  <a:gd name="T21" fmla="*/ 0 h 438"/>
                  <a:gd name="T22" fmla="*/ 0 w 1137"/>
                  <a:gd name="T23" fmla="*/ 0 h 438"/>
                  <a:gd name="T24" fmla="*/ 0 w 1137"/>
                  <a:gd name="T25" fmla="*/ 0 h 438"/>
                  <a:gd name="T26" fmla="*/ 0 w 1137"/>
                  <a:gd name="T27" fmla="*/ 0 h 438"/>
                  <a:gd name="T28" fmla="*/ 0 w 1137"/>
                  <a:gd name="T29" fmla="*/ 0 h 438"/>
                  <a:gd name="T30" fmla="*/ 0 w 1137"/>
                  <a:gd name="T31" fmla="*/ 0 h 438"/>
                  <a:gd name="T32" fmla="*/ 0 w 1137"/>
                  <a:gd name="T33" fmla="*/ 0 h 438"/>
                  <a:gd name="T34" fmla="*/ 0 w 1137"/>
                  <a:gd name="T35" fmla="*/ 0 h 438"/>
                  <a:gd name="T36" fmla="*/ 0 w 1137"/>
                  <a:gd name="T37" fmla="*/ 0 h 438"/>
                  <a:gd name="T38" fmla="*/ 0 w 1137"/>
                  <a:gd name="T39" fmla="*/ 0 h 438"/>
                  <a:gd name="T40" fmla="*/ 0 w 1137"/>
                  <a:gd name="T41" fmla="*/ 0 h 438"/>
                  <a:gd name="T42" fmla="*/ 0 w 1137"/>
                  <a:gd name="T43" fmla="*/ 0 h 438"/>
                  <a:gd name="T44" fmla="*/ 0 w 1137"/>
                  <a:gd name="T45" fmla="*/ 0 h 438"/>
                  <a:gd name="T46" fmla="*/ 0 w 1137"/>
                  <a:gd name="T47" fmla="*/ 0 h 43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37" h="438">
                    <a:moveTo>
                      <a:pt x="1078" y="43"/>
                    </a:moveTo>
                    <a:lnTo>
                      <a:pt x="961" y="0"/>
                    </a:lnTo>
                    <a:lnTo>
                      <a:pt x="896" y="82"/>
                    </a:lnTo>
                    <a:lnTo>
                      <a:pt x="756" y="30"/>
                    </a:lnTo>
                    <a:lnTo>
                      <a:pt x="616" y="180"/>
                    </a:lnTo>
                    <a:lnTo>
                      <a:pt x="496" y="164"/>
                    </a:lnTo>
                    <a:lnTo>
                      <a:pt x="422" y="244"/>
                    </a:lnTo>
                    <a:lnTo>
                      <a:pt x="237" y="300"/>
                    </a:lnTo>
                    <a:lnTo>
                      <a:pt x="106" y="424"/>
                    </a:lnTo>
                    <a:lnTo>
                      <a:pt x="0" y="438"/>
                    </a:lnTo>
                    <a:lnTo>
                      <a:pt x="127" y="438"/>
                    </a:lnTo>
                    <a:lnTo>
                      <a:pt x="261" y="327"/>
                    </a:lnTo>
                    <a:lnTo>
                      <a:pt x="489" y="258"/>
                    </a:lnTo>
                    <a:lnTo>
                      <a:pt x="531" y="218"/>
                    </a:lnTo>
                    <a:lnTo>
                      <a:pt x="616" y="233"/>
                    </a:lnTo>
                    <a:lnTo>
                      <a:pt x="746" y="164"/>
                    </a:lnTo>
                    <a:lnTo>
                      <a:pt x="842" y="124"/>
                    </a:lnTo>
                    <a:lnTo>
                      <a:pt x="919" y="111"/>
                    </a:lnTo>
                    <a:lnTo>
                      <a:pt x="1004" y="149"/>
                    </a:lnTo>
                    <a:lnTo>
                      <a:pt x="1014" y="96"/>
                    </a:lnTo>
                    <a:lnTo>
                      <a:pt x="1123" y="124"/>
                    </a:lnTo>
                    <a:lnTo>
                      <a:pt x="1137" y="82"/>
                    </a:lnTo>
                    <a:lnTo>
                      <a:pt x="1078" y="43"/>
                    </a:lnTo>
                    <a:close/>
                  </a:path>
                </a:pathLst>
              </a:custGeom>
              <a:solidFill>
                <a:srgbClr val="000000"/>
              </a:solidFill>
              <a:ln w="3175" cmpd="sng">
                <a:noFill/>
                <a:round/>
                <a:headEnd/>
                <a:tailEnd/>
              </a:ln>
            </p:spPr>
            <p:txBody>
              <a:bodyPr/>
              <a:lstStyle/>
              <a:p>
                <a:endParaRPr lang="fr-FR" dirty="0"/>
              </a:p>
            </p:txBody>
          </p:sp>
          <p:sp>
            <p:nvSpPr>
              <p:cNvPr id="6187" name="Freeform 66">
                <a:extLst>
                  <a:ext uri="{FF2B5EF4-FFF2-40B4-BE49-F238E27FC236}">
                    <a16:creationId xmlns:a16="http://schemas.microsoft.com/office/drawing/2014/main" id="{9576A6FC-3A83-4595-8F8B-1D849053C888}"/>
                  </a:ext>
                </a:extLst>
              </p:cNvPr>
              <p:cNvSpPr>
                <a:spLocks/>
              </p:cNvSpPr>
              <p:nvPr/>
            </p:nvSpPr>
            <p:spPr bwMode="auto">
              <a:xfrm>
                <a:off x="727" y="3329"/>
                <a:ext cx="82" cy="70"/>
              </a:xfrm>
              <a:custGeom>
                <a:avLst/>
                <a:gdLst>
                  <a:gd name="T0" fmla="*/ 0 w 279"/>
                  <a:gd name="T1" fmla="*/ 0 h 301"/>
                  <a:gd name="T2" fmla="*/ 0 w 279"/>
                  <a:gd name="T3" fmla="*/ 0 h 301"/>
                  <a:gd name="T4" fmla="*/ 0 w 279"/>
                  <a:gd name="T5" fmla="*/ 0 h 301"/>
                  <a:gd name="T6" fmla="*/ 0 w 279"/>
                  <a:gd name="T7" fmla="*/ 0 h 301"/>
                  <a:gd name="T8" fmla="*/ 0 w 279"/>
                  <a:gd name="T9" fmla="*/ 0 h 301"/>
                  <a:gd name="T10" fmla="*/ 0 w 279"/>
                  <a:gd name="T11" fmla="*/ 0 h 301"/>
                  <a:gd name="T12" fmla="*/ 0 w 279"/>
                  <a:gd name="T13" fmla="*/ 0 h 301"/>
                  <a:gd name="T14" fmla="*/ 0 w 279"/>
                  <a:gd name="T15" fmla="*/ 0 h 301"/>
                  <a:gd name="T16" fmla="*/ 0 w 279"/>
                  <a:gd name="T17" fmla="*/ 0 h 301"/>
                  <a:gd name="T18" fmla="*/ 0 w 279"/>
                  <a:gd name="T19" fmla="*/ 0 h 301"/>
                  <a:gd name="T20" fmla="*/ 0 w 279"/>
                  <a:gd name="T21" fmla="*/ 0 h 301"/>
                  <a:gd name="T22" fmla="*/ 0 w 279"/>
                  <a:gd name="T23" fmla="*/ 0 h 301"/>
                  <a:gd name="T24" fmla="*/ 0 w 279"/>
                  <a:gd name="T25" fmla="*/ 0 h 301"/>
                  <a:gd name="T26" fmla="*/ 0 w 279"/>
                  <a:gd name="T27" fmla="*/ 0 h 301"/>
                  <a:gd name="T28" fmla="*/ 0 w 279"/>
                  <a:gd name="T29" fmla="*/ 0 h 30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79" h="301">
                    <a:moveTo>
                      <a:pt x="237" y="0"/>
                    </a:moveTo>
                    <a:lnTo>
                      <a:pt x="151" y="28"/>
                    </a:lnTo>
                    <a:lnTo>
                      <a:pt x="128" y="138"/>
                    </a:lnTo>
                    <a:lnTo>
                      <a:pt x="63" y="191"/>
                    </a:lnTo>
                    <a:lnTo>
                      <a:pt x="54" y="261"/>
                    </a:lnTo>
                    <a:lnTo>
                      <a:pt x="0" y="301"/>
                    </a:lnTo>
                    <a:lnTo>
                      <a:pt x="97" y="275"/>
                    </a:lnTo>
                    <a:lnTo>
                      <a:pt x="118" y="219"/>
                    </a:lnTo>
                    <a:lnTo>
                      <a:pt x="204" y="149"/>
                    </a:lnTo>
                    <a:lnTo>
                      <a:pt x="204" y="81"/>
                    </a:lnTo>
                    <a:lnTo>
                      <a:pt x="271" y="44"/>
                    </a:lnTo>
                    <a:lnTo>
                      <a:pt x="271" y="14"/>
                    </a:lnTo>
                    <a:lnTo>
                      <a:pt x="279" y="14"/>
                    </a:lnTo>
                    <a:lnTo>
                      <a:pt x="237" y="0"/>
                    </a:lnTo>
                    <a:close/>
                  </a:path>
                </a:pathLst>
              </a:custGeom>
              <a:solidFill>
                <a:srgbClr val="000000"/>
              </a:solidFill>
              <a:ln w="9525">
                <a:solidFill>
                  <a:srgbClr val="000000"/>
                </a:solidFill>
                <a:round/>
                <a:headEnd/>
                <a:tailEnd/>
              </a:ln>
            </p:spPr>
            <p:txBody>
              <a:bodyPr/>
              <a:lstStyle/>
              <a:p>
                <a:endParaRPr lang="fr-FR" dirty="0"/>
              </a:p>
            </p:txBody>
          </p:sp>
          <p:sp>
            <p:nvSpPr>
              <p:cNvPr id="6188" name="Freeform 67">
                <a:extLst>
                  <a:ext uri="{FF2B5EF4-FFF2-40B4-BE49-F238E27FC236}">
                    <a16:creationId xmlns:a16="http://schemas.microsoft.com/office/drawing/2014/main" id="{E3DE2EAE-FFEA-4C80-8CC8-CBA0E55F9742}"/>
                  </a:ext>
                </a:extLst>
              </p:cNvPr>
              <p:cNvSpPr>
                <a:spLocks/>
              </p:cNvSpPr>
              <p:nvPr/>
            </p:nvSpPr>
            <p:spPr bwMode="auto">
              <a:xfrm>
                <a:off x="738" y="2607"/>
                <a:ext cx="126" cy="152"/>
              </a:xfrm>
              <a:custGeom>
                <a:avLst/>
                <a:gdLst>
                  <a:gd name="T0" fmla="*/ 0 w 457"/>
                  <a:gd name="T1" fmla="*/ 0 h 673"/>
                  <a:gd name="T2" fmla="*/ 0 w 457"/>
                  <a:gd name="T3" fmla="*/ 0 h 673"/>
                  <a:gd name="T4" fmla="*/ 0 w 457"/>
                  <a:gd name="T5" fmla="*/ 0 h 673"/>
                  <a:gd name="T6" fmla="*/ 0 w 457"/>
                  <a:gd name="T7" fmla="*/ 0 h 673"/>
                  <a:gd name="T8" fmla="*/ 0 w 457"/>
                  <a:gd name="T9" fmla="*/ 0 h 673"/>
                  <a:gd name="T10" fmla="*/ 0 w 457"/>
                  <a:gd name="T11" fmla="*/ 0 h 673"/>
                  <a:gd name="T12" fmla="*/ 0 w 457"/>
                  <a:gd name="T13" fmla="*/ 0 h 673"/>
                  <a:gd name="T14" fmla="*/ 0 w 457"/>
                  <a:gd name="T15" fmla="*/ 0 h 673"/>
                  <a:gd name="T16" fmla="*/ 0 w 457"/>
                  <a:gd name="T17" fmla="*/ 0 h 673"/>
                  <a:gd name="T18" fmla="*/ 0 w 457"/>
                  <a:gd name="T19" fmla="*/ 0 h 673"/>
                  <a:gd name="T20" fmla="*/ 0 w 457"/>
                  <a:gd name="T21" fmla="*/ 0 h 673"/>
                  <a:gd name="T22" fmla="*/ 0 w 457"/>
                  <a:gd name="T23" fmla="*/ 0 h 673"/>
                  <a:gd name="T24" fmla="*/ 0 w 457"/>
                  <a:gd name="T25" fmla="*/ 0 h 673"/>
                  <a:gd name="T26" fmla="*/ 0 w 457"/>
                  <a:gd name="T27" fmla="*/ 0 h 673"/>
                  <a:gd name="T28" fmla="*/ 0 w 457"/>
                  <a:gd name="T29" fmla="*/ 0 h 673"/>
                  <a:gd name="T30" fmla="*/ 0 w 457"/>
                  <a:gd name="T31" fmla="*/ 0 h 673"/>
                  <a:gd name="T32" fmla="*/ 0 w 457"/>
                  <a:gd name="T33" fmla="*/ 0 h 673"/>
                  <a:gd name="T34" fmla="*/ 0 w 457"/>
                  <a:gd name="T35" fmla="*/ 0 h 673"/>
                  <a:gd name="T36" fmla="*/ 0 w 457"/>
                  <a:gd name="T37" fmla="*/ 0 h 673"/>
                  <a:gd name="T38" fmla="*/ 0 w 457"/>
                  <a:gd name="T39" fmla="*/ 0 h 673"/>
                  <a:gd name="T40" fmla="*/ 0 w 457"/>
                  <a:gd name="T41" fmla="*/ 0 h 67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57" h="673">
                    <a:moveTo>
                      <a:pt x="457" y="603"/>
                    </a:moveTo>
                    <a:lnTo>
                      <a:pt x="411" y="465"/>
                    </a:lnTo>
                    <a:lnTo>
                      <a:pt x="325" y="411"/>
                    </a:lnTo>
                    <a:lnTo>
                      <a:pt x="293" y="328"/>
                    </a:lnTo>
                    <a:lnTo>
                      <a:pt x="231" y="273"/>
                    </a:lnTo>
                    <a:lnTo>
                      <a:pt x="207" y="206"/>
                    </a:lnTo>
                    <a:lnTo>
                      <a:pt x="100" y="150"/>
                    </a:lnTo>
                    <a:lnTo>
                      <a:pt x="54" y="69"/>
                    </a:lnTo>
                    <a:lnTo>
                      <a:pt x="0" y="0"/>
                    </a:lnTo>
                    <a:lnTo>
                      <a:pt x="46" y="150"/>
                    </a:lnTo>
                    <a:lnTo>
                      <a:pt x="153" y="220"/>
                    </a:lnTo>
                    <a:lnTo>
                      <a:pt x="186" y="288"/>
                    </a:lnTo>
                    <a:lnTo>
                      <a:pt x="197" y="341"/>
                    </a:lnTo>
                    <a:lnTo>
                      <a:pt x="271" y="397"/>
                    </a:lnTo>
                    <a:lnTo>
                      <a:pt x="283" y="479"/>
                    </a:lnTo>
                    <a:lnTo>
                      <a:pt x="325" y="521"/>
                    </a:lnTo>
                    <a:lnTo>
                      <a:pt x="358" y="642"/>
                    </a:lnTo>
                    <a:lnTo>
                      <a:pt x="411" y="673"/>
                    </a:lnTo>
                    <a:lnTo>
                      <a:pt x="457" y="658"/>
                    </a:lnTo>
                    <a:lnTo>
                      <a:pt x="457" y="603"/>
                    </a:lnTo>
                    <a:close/>
                  </a:path>
                </a:pathLst>
              </a:custGeom>
              <a:solidFill>
                <a:srgbClr val="000000"/>
              </a:solidFill>
              <a:ln w="3175" cmpd="sng">
                <a:noFill/>
                <a:round/>
                <a:headEnd/>
                <a:tailEnd/>
              </a:ln>
            </p:spPr>
            <p:txBody>
              <a:bodyPr/>
              <a:lstStyle/>
              <a:p>
                <a:endParaRPr lang="fr-FR" dirty="0"/>
              </a:p>
            </p:txBody>
          </p:sp>
          <p:sp>
            <p:nvSpPr>
              <p:cNvPr id="6189" name="Freeform 68">
                <a:extLst>
                  <a:ext uri="{FF2B5EF4-FFF2-40B4-BE49-F238E27FC236}">
                    <a16:creationId xmlns:a16="http://schemas.microsoft.com/office/drawing/2014/main" id="{FE8DD5AC-2C51-4264-92F0-5778EF40095F}"/>
                  </a:ext>
                </a:extLst>
              </p:cNvPr>
              <p:cNvSpPr>
                <a:spLocks/>
              </p:cNvSpPr>
              <p:nvPr/>
            </p:nvSpPr>
            <p:spPr bwMode="auto">
              <a:xfrm>
                <a:off x="864" y="2928"/>
                <a:ext cx="327" cy="494"/>
              </a:xfrm>
              <a:custGeom>
                <a:avLst/>
                <a:gdLst>
                  <a:gd name="T0" fmla="*/ 143 w 327"/>
                  <a:gd name="T1" fmla="*/ 478 h 494"/>
                  <a:gd name="T2" fmla="*/ 143 w 327"/>
                  <a:gd name="T3" fmla="*/ 430 h 494"/>
                  <a:gd name="T4" fmla="*/ 135 w 327"/>
                  <a:gd name="T5" fmla="*/ 294 h 494"/>
                  <a:gd name="T6" fmla="*/ 87 w 327"/>
                  <a:gd name="T7" fmla="*/ 118 h 494"/>
                  <a:gd name="T8" fmla="*/ 63 w 327"/>
                  <a:gd name="T9" fmla="*/ 6 h 494"/>
                  <a:gd name="T10" fmla="*/ 15 w 327"/>
                  <a:gd name="T11" fmla="*/ 14 h 494"/>
                  <a:gd name="T12" fmla="*/ 15 w 327"/>
                  <a:gd name="T13" fmla="*/ 102 h 494"/>
                  <a:gd name="T14" fmla="*/ 127 w 327"/>
                  <a:gd name="T15" fmla="*/ 150 h 494"/>
                  <a:gd name="T16" fmla="*/ 175 w 327"/>
                  <a:gd name="T17" fmla="*/ 126 h 494"/>
                  <a:gd name="T18" fmla="*/ 191 w 327"/>
                  <a:gd name="T19" fmla="*/ 78 h 494"/>
                  <a:gd name="T20" fmla="*/ 199 w 327"/>
                  <a:gd name="T21" fmla="*/ 54 h 494"/>
                  <a:gd name="T22" fmla="*/ 191 w 327"/>
                  <a:gd name="T23" fmla="*/ 14 h 494"/>
                  <a:gd name="T24" fmla="*/ 167 w 327"/>
                  <a:gd name="T25" fmla="*/ 6 h 494"/>
                  <a:gd name="T26" fmla="*/ 151 w 327"/>
                  <a:gd name="T27" fmla="*/ 54 h 494"/>
                  <a:gd name="T28" fmla="*/ 207 w 327"/>
                  <a:gd name="T29" fmla="*/ 118 h 494"/>
                  <a:gd name="T30" fmla="*/ 287 w 327"/>
                  <a:gd name="T31" fmla="*/ 110 h 494"/>
                  <a:gd name="T32" fmla="*/ 311 w 327"/>
                  <a:gd name="T33" fmla="*/ 102 h 494"/>
                  <a:gd name="T34" fmla="*/ 327 w 327"/>
                  <a:gd name="T35" fmla="*/ 54 h 494"/>
                  <a:gd name="T36" fmla="*/ 271 w 327"/>
                  <a:gd name="T37" fmla="*/ 22 h 494"/>
                  <a:gd name="T38" fmla="*/ 295 w 327"/>
                  <a:gd name="T39" fmla="*/ 150 h 494"/>
                  <a:gd name="T40" fmla="*/ 231 w 327"/>
                  <a:gd name="T41" fmla="*/ 270 h 494"/>
                  <a:gd name="T42" fmla="*/ 199 w 327"/>
                  <a:gd name="T43" fmla="*/ 462 h 49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7" h="494">
                    <a:moveTo>
                      <a:pt x="143" y="478"/>
                    </a:moveTo>
                    <a:cubicBezTo>
                      <a:pt x="122" y="414"/>
                      <a:pt x="143" y="494"/>
                      <a:pt x="143" y="430"/>
                    </a:cubicBezTo>
                    <a:cubicBezTo>
                      <a:pt x="143" y="385"/>
                      <a:pt x="139" y="339"/>
                      <a:pt x="135" y="294"/>
                    </a:cubicBezTo>
                    <a:cubicBezTo>
                      <a:pt x="130" y="234"/>
                      <a:pt x="106" y="174"/>
                      <a:pt x="87" y="118"/>
                    </a:cubicBezTo>
                    <a:cubicBezTo>
                      <a:pt x="75" y="81"/>
                      <a:pt x="75" y="43"/>
                      <a:pt x="63" y="6"/>
                    </a:cubicBezTo>
                    <a:cubicBezTo>
                      <a:pt x="47" y="9"/>
                      <a:pt x="29" y="6"/>
                      <a:pt x="15" y="14"/>
                    </a:cubicBezTo>
                    <a:cubicBezTo>
                      <a:pt x="0" y="23"/>
                      <a:pt x="9" y="88"/>
                      <a:pt x="15" y="102"/>
                    </a:cubicBezTo>
                    <a:cubicBezTo>
                      <a:pt x="20" y="115"/>
                      <a:pt x="104" y="135"/>
                      <a:pt x="127" y="150"/>
                    </a:cubicBezTo>
                    <a:cubicBezTo>
                      <a:pt x="140" y="146"/>
                      <a:pt x="167" y="139"/>
                      <a:pt x="175" y="126"/>
                    </a:cubicBezTo>
                    <a:cubicBezTo>
                      <a:pt x="184" y="112"/>
                      <a:pt x="186" y="94"/>
                      <a:pt x="191" y="78"/>
                    </a:cubicBezTo>
                    <a:cubicBezTo>
                      <a:pt x="194" y="70"/>
                      <a:pt x="199" y="54"/>
                      <a:pt x="199" y="54"/>
                    </a:cubicBezTo>
                    <a:cubicBezTo>
                      <a:pt x="196" y="41"/>
                      <a:pt x="199" y="25"/>
                      <a:pt x="191" y="14"/>
                    </a:cubicBezTo>
                    <a:cubicBezTo>
                      <a:pt x="186" y="7"/>
                      <a:pt x="173" y="0"/>
                      <a:pt x="167" y="6"/>
                    </a:cubicBezTo>
                    <a:cubicBezTo>
                      <a:pt x="155" y="18"/>
                      <a:pt x="151" y="54"/>
                      <a:pt x="151" y="54"/>
                    </a:cubicBezTo>
                    <a:cubicBezTo>
                      <a:pt x="162" y="86"/>
                      <a:pt x="183" y="94"/>
                      <a:pt x="207" y="118"/>
                    </a:cubicBezTo>
                    <a:cubicBezTo>
                      <a:pt x="234" y="115"/>
                      <a:pt x="261" y="114"/>
                      <a:pt x="287" y="110"/>
                    </a:cubicBezTo>
                    <a:cubicBezTo>
                      <a:pt x="295" y="109"/>
                      <a:pt x="306" y="109"/>
                      <a:pt x="311" y="102"/>
                    </a:cubicBezTo>
                    <a:cubicBezTo>
                      <a:pt x="321" y="88"/>
                      <a:pt x="327" y="54"/>
                      <a:pt x="327" y="54"/>
                    </a:cubicBezTo>
                    <a:cubicBezTo>
                      <a:pt x="316" y="20"/>
                      <a:pt x="306" y="10"/>
                      <a:pt x="271" y="22"/>
                    </a:cubicBezTo>
                    <a:cubicBezTo>
                      <a:pt x="254" y="74"/>
                      <a:pt x="280" y="104"/>
                      <a:pt x="295" y="150"/>
                    </a:cubicBezTo>
                    <a:cubicBezTo>
                      <a:pt x="283" y="234"/>
                      <a:pt x="285" y="216"/>
                      <a:pt x="231" y="270"/>
                    </a:cubicBezTo>
                    <a:cubicBezTo>
                      <a:pt x="206" y="345"/>
                      <a:pt x="199" y="377"/>
                      <a:pt x="199" y="462"/>
                    </a:cubicBezTo>
                  </a:path>
                </a:pathLst>
              </a:custGeom>
              <a:noFill/>
              <a:ln w="19050" cmpd="sng">
                <a:no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grpSp>
        <p:sp>
          <p:nvSpPr>
            <p:cNvPr id="6171" name="Text Box 97">
              <a:extLst>
                <a:ext uri="{FF2B5EF4-FFF2-40B4-BE49-F238E27FC236}">
                  <a16:creationId xmlns:a16="http://schemas.microsoft.com/office/drawing/2014/main" id="{B7E7103E-6C86-496E-BF03-F2AEC8DD2979}"/>
                </a:ext>
              </a:extLst>
            </p:cNvPr>
            <p:cNvSpPr txBox="1">
              <a:spLocks noChangeArrowheads="1"/>
            </p:cNvSpPr>
            <p:nvPr/>
          </p:nvSpPr>
          <p:spPr bwMode="auto">
            <a:xfrm>
              <a:off x="480" y="2832"/>
              <a:ext cx="1968" cy="23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0033CC"/>
                  </a:solidFill>
                </a:rPr>
                <a:t>CONFORME</a:t>
              </a:r>
            </a:p>
          </p:txBody>
        </p:sp>
      </p:grpSp>
      <p:grpSp>
        <p:nvGrpSpPr>
          <p:cNvPr id="4202" name="Group 106">
            <a:extLst>
              <a:ext uri="{FF2B5EF4-FFF2-40B4-BE49-F238E27FC236}">
                <a16:creationId xmlns:a16="http://schemas.microsoft.com/office/drawing/2014/main" id="{E1EE2D92-2CEA-4571-A297-2F38CF1ADB6C}"/>
              </a:ext>
            </a:extLst>
          </p:cNvPr>
          <p:cNvGrpSpPr>
            <a:grpSpLocks/>
          </p:cNvGrpSpPr>
          <p:nvPr/>
        </p:nvGrpSpPr>
        <p:grpSpPr bwMode="auto">
          <a:xfrm>
            <a:off x="5562600" y="4981220"/>
            <a:ext cx="3124200" cy="1702149"/>
            <a:chOff x="3504" y="2832"/>
            <a:chExt cx="1968" cy="1305"/>
          </a:xfrm>
        </p:grpSpPr>
        <p:grpSp>
          <p:nvGrpSpPr>
            <p:cNvPr id="6160" name="Group 102">
              <a:extLst>
                <a:ext uri="{FF2B5EF4-FFF2-40B4-BE49-F238E27FC236}">
                  <a16:creationId xmlns:a16="http://schemas.microsoft.com/office/drawing/2014/main" id="{7AA5CC1B-5438-4EBC-B0BF-10C2DDBA2F59}"/>
                </a:ext>
              </a:extLst>
            </p:cNvPr>
            <p:cNvGrpSpPr>
              <a:grpSpLocks/>
            </p:cNvGrpSpPr>
            <p:nvPr/>
          </p:nvGrpSpPr>
          <p:grpSpPr bwMode="auto">
            <a:xfrm>
              <a:off x="4129" y="3264"/>
              <a:ext cx="604" cy="873"/>
              <a:chOff x="4129" y="3303"/>
              <a:chExt cx="604" cy="873"/>
            </a:xfrm>
          </p:grpSpPr>
          <p:sp>
            <p:nvSpPr>
              <p:cNvPr id="6162" name="Freeform 69">
                <a:extLst>
                  <a:ext uri="{FF2B5EF4-FFF2-40B4-BE49-F238E27FC236}">
                    <a16:creationId xmlns:a16="http://schemas.microsoft.com/office/drawing/2014/main" id="{A66FE684-4ED1-48EE-9853-EE645A3A085C}"/>
                  </a:ext>
                </a:extLst>
              </p:cNvPr>
              <p:cNvSpPr>
                <a:spLocks/>
              </p:cNvSpPr>
              <p:nvPr/>
            </p:nvSpPr>
            <p:spPr bwMode="auto">
              <a:xfrm>
                <a:off x="4139" y="3305"/>
                <a:ext cx="583" cy="641"/>
              </a:xfrm>
              <a:custGeom>
                <a:avLst/>
                <a:gdLst>
                  <a:gd name="T0" fmla="*/ 0 w 1410"/>
                  <a:gd name="T1" fmla="*/ 0 h 1735"/>
                  <a:gd name="T2" fmla="*/ 0 w 1410"/>
                  <a:gd name="T3" fmla="*/ 0 h 1735"/>
                  <a:gd name="T4" fmla="*/ 0 w 1410"/>
                  <a:gd name="T5" fmla="*/ 0 h 1735"/>
                  <a:gd name="T6" fmla="*/ 0 w 1410"/>
                  <a:gd name="T7" fmla="*/ 0 h 1735"/>
                  <a:gd name="T8" fmla="*/ 0 w 1410"/>
                  <a:gd name="T9" fmla="*/ 0 h 1735"/>
                  <a:gd name="T10" fmla="*/ 0 w 1410"/>
                  <a:gd name="T11" fmla="*/ 0 h 1735"/>
                  <a:gd name="T12" fmla="*/ 0 w 1410"/>
                  <a:gd name="T13" fmla="*/ 0 h 1735"/>
                  <a:gd name="T14" fmla="*/ 0 w 1410"/>
                  <a:gd name="T15" fmla="*/ 0 h 1735"/>
                  <a:gd name="T16" fmla="*/ 0 w 1410"/>
                  <a:gd name="T17" fmla="*/ 0 h 1735"/>
                  <a:gd name="T18" fmla="*/ 0 w 1410"/>
                  <a:gd name="T19" fmla="*/ 0 h 1735"/>
                  <a:gd name="T20" fmla="*/ 0 w 1410"/>
                  <a:gd name="T21" fmla="*/ 0 h 1735"/>
                  <a:gd name="T22" fmla="*/ 0 w 1410"/>
                  <a:gd name="T23" fmla="*/ 0 h 1735"/>
                  <a:gd name="T24" fmla="*/ 0 w 1410"/>
                  <a:gd name="T25" fmla="*/ 0 h 1735"/>
                  <a:gd name="T26" fmla="*/ 0 w 1410"/>
                  <a:gd name="T27" fmla="*/ 0 h 1735"/>
                  <a:gd name="T28" fmla="*/ 0 w 1410"/>
                  <a:gd name="T29" fmla="*/ 0 h 1735"/>
                  <a:gd name="T30" fmla="*/ 0 w 1410"/>
                  <a:gd name="T31" fmla="*/ 0 h 1735"/>
                  <a:gd name="T32" fmla="*/ 0 w 1410"/>
                  <a:gd name="T33" fmla="*/ 0 h 1735"/>
                  <a:gd name="T34" fmla="*/ 0 w 1410"/>
                  <a:gd name="T35" fmla="*/ 0 h 1735"/>
                  <a:gd name="T36" fmla="*/ 0 w 1410"/>
                  <a:gd name="T37" fmla="*/ 0 h 1735"/>
                  <a:gd name="T38" fmla="*/ 0 w 1410"/>
                  <a:gd name="T39" fmla="*/ 0 h 1735"/>
                  <a:gd name="T40" fmla="*/ 0 w 1410"/>
                  <a:gd name="T41" fmla="*/ 0 h 1735"/>
                  <a:gd name="T42" fmla="*/ 0 w 1410"/>
                  <a:gd name="T43" fmla="*/ 0 h 1735"/>
                  <a:gd name="T44" fmla="*/ 0 w 1410"/>
                  <a:gd name="T45" fmla="*/ 0 h 1735"/>
                  <a:gd name="T46" fmla="*/ 0 w 1410"/>
                  <a:gd name="T47" fmla="*/ 0 h 1735"/>
                  <a:gd name="T48" fmla="*/ 0 w 1410"/>
                  <a:gd name="T49" fmla="*/ 0 h 173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10" h="1735">
                    <a:moveTo>
                      <a:pt x="444" y="1714"/>
                    </a:moveTo>
                    <a:lnTo>
                      <a:pt x="462" y="1618"/>
                    </a:lnTo>
                    <a:lnTo>
                      <a:pt x="431" y="1461"/>
                    </a:lnTo>
                    <a:lnTo>
                      <a:pt x="324" y="1372"/>
                    </a:lnTo>
                    <a:lnTo>
                      <a:pt x="160" y="1229"/>
                    </a:lnTo>
                    <a:lnTo>
                      <a:pt x="44" y="999"/>
                    </a:lnTo>
                    <a:lnTo>
                      <a:pt x="0" y="721"/>
                    </a:lnTo>
                    <a:lnTo>
                      <a:pt x="22" y="532"/>
                    </a:lnTo>
                    <a:lnTo>
                      <a:pt x="86" y="345"/>
                    </a:lnTo>
                    <a:lnTo>
                      <a:pt x="238" y="182"/>
                    </a:lnTo>
                    <a:lnTo>
                      <a:pt x="384" y="91"/>
                    </a:lnTo>
                    <a:lnTo>
                      <a:pt x="604" y="14"/>
                    </a:lnTo>
                    <a:lnTo>
                      <a:pt x="775" y="0"/>
                    </a:lnTo>
                    <a:lnTo>
                      <a:pt x="992" y="65"/>
                    </a:lnTo>
                    <a:lnTo>
                      <a:pt x="1177" y="148"/>
                    </a:lnTo>
                    <a:lnTo>
                      <a:pt x="1337" y="369"/>
                    </a:lnTo>
                    <a:lnTo>
                      <a:pt x="1410" y="647"/>
                    </a:lnTo>
                    <a:lnTo>
                      <a:pt x="1384" y="891"/>
                    </a:lnTo>
                    <a:lnTo>
                      <a:pt x="1318" y="1062"/>
                    </a:lnTo>
                    <a:lnTo>
                      <a:pt x="1186" y="1222"/>
                    </a:lnTo>
                    <a:lnTo>
                      <a:pt x="1026" y="1353"/>
                    </a:lnTo>
                    <a:lnTo>
                      <a:pt x="920" y="1389"/>
                    </a:lnTo>
                    <a:lnTo>
                      <a:pt x="940" y="1735"/>
                    </a:lnTo>
                    <a:lnTo>
                      <a:pt x="444" y="1714"/>
                    </a:lnTo>
                    <a:close/>
                  </a:path>
                </a:pathLst>
              </a:custGeom>
              <a:noFill/>
              <a:ln w="28575" cmpd="sng">
                <a:solidFill>
                  <a:srgbClr val="000000"/>
                </a:solidFill>
                <a:round/>
                <a:headEnd/>
                <a:tailEnd/>
              </a:ln>
              <a:extLst>
                <a:ext uri="{909E8E84-426E-40DD-AFC4-6F175D3DCCD1}">
                  <a14:hiddenFill xmlns:a14="http://schemas.microsoft.com/office/drawing/2010/main">
                    <a:solidFill>
                      <a:srgbClr val="FFFFCC"/>
                    </a:solidFill>
                  </a14:hiddenFill>
                </a:ext>
              </a:extLst>
            </p:spPr>
            <p:txBody>
              <a:bodyPr/>
              <a:lstStyle/>
              <a:p>
                <a:endParaRPr lang="fr-FR" dirty="0"/>
              </a:p>
            </p:txBody>
          </p:sp>
          <p:sp>
            <p:nvSpPr>
              <p:cNvPr id="6163" name="Freeform 70">
                <a:extLst>
                  <a:ext uri="{FF2B5EF4-FFF2-40B4-BE49-F238E27FC236}">
                    <a16:creationId xmlns:a16="http://schemas.microsoft.com/office/drawing/2014/main" id="{CA645C09-6830-44BD-9A05-5064CB0B6692}"/>
                  </a:ext>
                </a:extLst>
              </p:cNvPr>
              <p:cNvSpPr>
                <a:spLocks/>
              </p:cNvSpPr>
              <p:nvPr/>
            </p:nvSpPr>
            <p:spPr bwMode="auto">
              <a:xfrm>
                <a:off x="4293" y="3909"/>
                <a:ext cx="244" cy="261"/>
              </a:xfrm>
              <a:custGeom>
                <a:avLst/>
                <a:gdLst>
                  <a:gd name="T0" fmla="*/ 0 w 592"/>
                  <a:gd name="T1" fmla="*/ 0 h 708"/>
                  <a:gd name="T2" fmla="*/ 0 w 592"/>
                  <a:gd name="T3" fmla="*/ 0 h 708"/>
                  <a:gd name="T4" fmla="*/ 0 w 592"/>
                  <a:gd name="T5" fmla="*/ 0 h 708"/>
                  <a:gd name="T6" fmla="*/ 0 w 592"/>
                  <a:gd name="T7" fmla="*/ 0 h 708"/>
                  <a:gd name="T8" fmla="*/ 0 w 592"/>
                  <a:gd name="T9" fmla="*/ 0 h 708"/>
                  <a:gd name="T10" fmla="*/ 0 w 592"/>
                  <a:gd name="T11" fmla="*/ 0 h 708"/>
                  <a:gd name="T12" fmla="*/ 0 w 592"/>
                  <a:gd name="T13" fmla="*/ 0 h 708"/>
                  <a:gd name="T14" fmla="*/ 0 w 592"/>
                  <a:gd name="T15" fmla="*/ 0 h 708"/>
                  <a:gd name="T16" fmla="*/ 0 w 592"/>
                  <a:gd name="T17" fmla="*/ 0 h 708"/>
                  <a:gd name="T18" fmla="*/ 0 w 592"/>
                  <a:gd name="T19" fmla="*/ 0 h 708"/>
                  <a:gd name="T20" fmla="*/ 0 w 592"/>
                  <a:gd name="T21" fmla="*/ 0 h 708"/>
                  <a:gd name="T22" fmla="*/ 0 w 592"/>
                  <a:gd name="T23" fmla="*/ 0 h 708"/>
                  <a:gd name="T24" fmla="*/ 0 w 592"/>
                  <a:gd name="T25" fmla="*/ 0 h 708"/>
                  <a:gd name="T26" fmla="*/ 0 w 592"/>
                  <a:gd name="T27" fmla="*/ 0 h 708"/>
                  <a:gd name="T28" fmla="*/ 0 w 592"/>
                  <a:gd name="T29" fmla="*/ 0 h 708"/>
                  <a:gd name="T30" fmla="*/ 0 w 592"/>
                  <a:gd name="T31" fmla="*/ 0 h 708"/>
                  <a:gd name="T32" fmla="*/ 0 w 592"/>
                  <a:gd name="T33" fmla="*/ 0 h 708"/>
                  <a:gd name="T34" fmla="*/ 0 w 592"/>
                  <a:gd name="T35" fmla="*/ 0 h 708"/>
                  <a:gd name="T36" fmla="*/ 0 w 592"/>
                  <a:gd name="T37" fmla="*/ 0 h 708"/>
                  <a:gd name="T38" fmla="*/ 0 w 592"/>
                  <a:gd name="T39" fmla="*/ 0 h 708"/>
                  <a:gd name="T40" fmla="*/ 0 w 592"/>
                  <a:gd name="T41" fmla="*/ 0 h 708"/>
                  <a:gd name="T42" fmla="*/ 0 w 592"/>
                  <a:gd name="T43" fmla="*/ 0 h 708"/>
                  <a:gd name="T44" fmla="*/ 0 w 592"/>
                  <a:gd name="T45" fmla="*/ 0 h 70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92" h="708">
                    <a:moveTo>
                      <a:pt x="53" y="89"/>
                    </a:moveTo>
                    <a:lnTo>
                      <a:pt x="575" y="0"/>
                    </a:lnTo>
                    <a:lnTo>
                      <a:pt x="582" y="122"/>
                    </a:lnTo>
                    <a:lnTo>
                      <a:pt x="556" y="174"/>
                    </a:lnTo>
                    <a:lnTo>
                      <a:pt x="575" y="234"/>
                    </a:lnTo>
                    <a:lnTo>
                      <a:pt x="549" y="300"/>
                    </a:lnTo>
                    <a:lnTo>
                      <a:pt x="592" y="364"/>
                    </a:lnTo>
                    <a:lnTo>
                      <a:pt x="535" y="475"/>
                    </a:lnTo>
                    <a:lnTo>
                      <a:pt x="525" y="558"/>
                    </a:lnTo>
                    <a:lnTo>
                      <a:pt x="398" y="602"/>
                    </a:lnTo>
                    <a:lnTo>
                      <a:pt x="318" y="681"/>
                    </a:lnTo>
                    <a:lnTo>
                      <a:pt x="220" y="708"/>
                    </a:lnTo>
                    <a:lnTo>
                      <a:pt x="191" y="631"/>
                    </a:lnTo>
                    <a:lnTo>
                      <a:pt x="186" y="571"/>
                    </a:lnTo>
                    <a:lnTo>
                      <a:pt x="79" y="571"/>
                    </a:lnTo>
                    <a:lnTo>
                      <a:pt x="6" y="494"/>
                    </a:lnTo>
                    <a:lnTo>
                      <a:pt x="60" y="414"/>
                    </a:lnTo>
                    <a:lnTo>
                      <a:pt x="6" y="317"/>
                    </a:lnTo>
                    <a:lnTo>
                      <a:pt x="26" y="253"/>
                    </a:lnTo>
                    <a:lnTo>
                      <a:pt x="0" y="149"/>
                    </a:lnTo>
                    <a:lnTo>
                      <a:pt x="26" y="103"/>
                    </a:lnTo>
                    <a:lnTo>
                      <a:pt x="53" y="89"/>
                    </a:lnTo>
                    <a:close/>
                  </a:path>
                </a:pathLst>
              </a:custGeom>
              <a:solidFill>
                <a:srgbClr val="B5B5B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164" name="Freeform 71">
                <a:extLst>
                  <a:ext uri="{FF2B5EF4-FFF2-40B4-BE49-F238E27FC236}">
                    <a16:creationId xmlns:a16="http://schemas.microsoft.com/office/drawing/2014/main" id="{14811E51-1BF4-418E-BA86-7385F7A2EF6B}"/>
                  </a:ext>
                </a:extLst>
              </p:cNvPr>
              <p:cNvSpPr>
                <a:spLocks/>
              </p:cNvSpPr>
              <p:nvPr/>
            </p:nvSpPr>
            <p:spPr bwMode="auto">
              <a:xfrm>
                <a:off x="4330" y="3971"/>
                <a:ext cx="110" cy="134"/>
              </a:xfrm>
              <a:custGeom>
                <a:avLst/>
                <a:gdLst>
                  <a:gd name="T0" fmla="*/ 0 w 266"/>
                  <a:gd name="T1" fmla="*/ 0 h 364"/>
                  <a:gd name="T2" fmla="*/ 0 w 266"/>
                  <a:gd name="T3" fmla="*/ 0 h 364"/>
                  <a:gd name="T4" fmla="*/ 0 w 266"/>
                  <a:gd name="T5" fmla="*/ 0 h 364"/>
                  <a:gd name="T6" fmla="*/ 0 w 266"/>
                  <a:gd name="T7" fmla="*/ 0 h 364"/>
                  <a:gd name="T8" fmla="*/ 0 w 266"/>
                  <a:gd name="T9" fmla="*/ 0 h 364"/>
                  <a:gd name="T10" fmla="*/ 0 w 266"/>
                  <a:gd name="T11" fmla="*/ 0 h 364"/>
                  <a:gd name="T12" fmla="*/ 0 w 266"/>
                  <a:gd name="T13" fmla="*/ 0 h 364"/>
                  <a:gd name="T14" fmla="*/ 0 w 266"/>
                  <a:gd name="T15" fmla="*/ 0 h 364"/>
                  <a:gd name="T16" fmla="*/ 0 w 266"/>
                  <a:gd name="T17" fmla="*/ 0 h 364"/>
                  <a:gd name="T18" fmla="*/ 0 w 266"/>
                  <a:gd name="T19" fmla="*/ 0 h 364"/>
                  <a:gd name="T20" fmla="*/ 0 w 266"/>
                  <a:gd name="T21" fmla="*/ 0 h 364"/>
                  <a:gd name="T22" fmla="*/ 0 w 266"/>
                  <a:gd name="T23" fmla="*/ 0 h 364"/>
                  <a:gd name="T24" fmla="*/ 0 w 266"/>
                  <a:gd name="T25" fmla="*/ 0 h 364"/>
                  <a:gd name="T26" fmla="*/ 0 w 266"/>
                  <a:gd name="T27" fmla="*/ 0 h 36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66" h="364">
                    <a:moveTo>
                      <a:pt x="243" y="0"/>
                    </a:moveTo>
                    <a:lnTo>
                      <a:pt x="50" y="86"/>
                    </a:lnTo>
                    <a:lnTo>
                      <a:pt x="115" y="119"/>
                    </a:lnTo>
                    <a:lnTo>
                      <a:pt x="29" y="179"/>
                    </a:lnTo>
                    <a:lnTo>
                      <a:pt x="69" y="247"/>
                    </a:lnTo>
                    <a:lnTo>
                      <a:pt x="0" y="333"/>
                    </a:lnTo>
                    <a:lnTo>
                      <a:pt x="63" y="364"/>
                    </a:lnTo>
                    <a:lnTo>
                      <a:pt x="176" y="308"/>
                    </a:lnTo>
                    <a:lnTo>
                      <a:pt x="142" y="238"/>
                    </a:lnTo>
                    <a:lnTo>
                      <a:pt x="207" y="156"/>
                    </a:lnTo>
                    <a:lnTo>
                      <a:pt x="159" y="106"/>
                    </a:lnTo>
                    <a:lnTo>
                      <a:pt x="266" y="0"/>
                    </a:lnTo>
                    <a:lnTo>
                      <a:pt x="24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165" name="Freeform 72">
                <a:extLst>
                  <a:ext uri="{FF2B5EF4-FFF2-40B4-BE49-F238E27FC236}">
                    <a16:creationId xmlns:a16="http://schemas.microsoft.com/office/drawing/2014/main" id="{3220DDAF-BD57-4190-B825-50D267C94B2C}"/>
                  </a:ext>
                </a:extLst>
              </p:cNvPr>
              <p:cNvSpPr>
                <a:spLocks/>
              </p:cNvSpPr>
              <p:nvPr/>
            </p:nvSpPr>
            <p:spPr bwMode="auto">
              <a:xfrm>
                <a:off x="4129" y="3303"/>
                <a:ext cx="278" cy="632"/>
              </a:xfrm>
              <a:custGeom>
                <a:avLst/>
                <a:gdLst>
                  <a:gd name="T0" fmla="*/ 0 w 673"/>
                  <a:gd name="T1" fmla="*/ 0 h 1715"/>
                  <a:gd name="T2" fmla="*/ 0 w 673"/>
                  <a:gd name="T3" fmla="*/ 0 h 1715"/>
                  <a:gd name="T4" fmla="*/ 0 w 673"/>
                  <a:gd name="T5" fmla="*/ 0 h 1715"/>
                  <a:gd name="T6" fmla="*/ 0 w 673"/>
                  <a:gd name="T7" fmla="*/ 0 h 1715"/>
                  <a:gd name="T8" fmla="*/ 0 w 673"/>
                  <a:gd name="T9" fmla="*/ 0 h 1715"/>
                  <a:gd name="T10" fmla="*/ 0 w 673"/>
                  <a:gd name="T11" fmla="*/ 0 h 1715"/>
                  <a:gd name="T12" fmla="*/ 0 w 673"/>
                  <a:gd name="T13" fmla="*/ 0 h 1715"/>
                  <a:gd name="T14" fmla="*/ 0 w 673"/>
                  <a:gd name="T15" fmla="*/ 0 h 1715"/>
                  <a:gd name="T16" fmla="*/ 0 w 673"/>
                  <a:gd name="T17" fmla="*/ 0 h 1715"/>
                  <a:gd name="T18" fmla="*/ 0 w 673"/>
                  <a:gd name="T19" fmla="*/ 0 h 1715"/>
                  <a:gd name="T20" fmla="*/ 0 w 673"/>
                  <a:gd name="T21" fmla="*/ 0 h 1715"/>
                  <a:gd name="T22" fmla="*/ 0 w 673"/>
                  <a:gd name="T23" fmla="*/ 0 h 1715"/>
                  <a:gd name="T24" fmla="*/ 0 w 673"/>
                  <a:gd name="T25" fmla="*/ 0 h 1715"/>
                  <a:gd name="T26" fmla="*/ 0 w 673"/>
                  <a:gd name="T27" fmla="*/ 0 h 1715"/>
                  <a:gd name="T28" fmla="*/ 0 w 673"/>
                  <a:gd name="T29" fmla="*/ 0 h 1715"/>
                  <a:gd name="T30" fmla="*/ 0 w 673"/>
                  <a:gd name="T31" fmla="*/ 0 h 1715"/>
                  <a:gd name="T32" fmla="*/ 0 w 673"/>
                  <a:gd name="T33" fmla="*/ 0 h 1715"/>
                  <a:gd name="T34" fmla="*/ 0 w 673"/>
                  <a:gd name="T35" fmla="*/ 0 h 1715"/>
                  <a:gd name="T36" fmla="*/ 0 w 673"/>
                  <a:gd name="T37" fmla="*/ 0 h 1715"/>
                  <a:gd name="T38" fmla="*/ 0 w 673"/>
                  <a:gd name="T39" fmla="*/ 0 h 1715"/>
                  <a:gd name="T40" fmla="*/ 0 w 673"/>
                  <a:gd name="T41" fmla="*/ 0 h 1715"/>
                  <a:gd name="T42" fmla="*/ 0 w 673"/>
                  <a:gd name="T43" fmla="*/ 0 h 1715"/>
                  <a:gd name="T44" fmla="*/ 0 w 673"/>
                  <a:gd name="T45" fmla="*/ 0 h 1715"/>
                  <a:gd name="T46" fmla="*/ 0 w 673"/>
                  <a:gd name="T47" fmla="*/ 0 h 1715"/>
                  <a:gd name="T48" fmla="*/ 0 w 673"/>
                  <a:gd name="T49" fmla="*/ 0 h 1715"/>
                  <a:gd name="T50" fmla="*/ 0 w 673"/>
                  <a:gd name="T51" fmla="*/ 0 h 1715"/>
                  <a:gd name="T52" fmla="*/ 0 w 673"/>
                  <a:gd name="T53" fmla="*/ 0 h 1715"/>
                  <a:gd name="T54" fmla="*/ 0 w 673"/>
                  <a:gd name="T55" fmla="*/ 0 h 1715"/>
                  <a:gd name="T56" fmla="*/ 0 w 673"/>
                  <a:gd name="T57" fmla="*/ 0 h 1715"/>
                  <a:gd name="T58" fmla="*/ 0 w 673"/>
                  <a:gd name="T59" fmla="*/ 0 h 1715"/>
                  <a:gd name="T60" fmla="*/ 0 w 673"/>
                  <a:gd name="T61" fmla="*/ 0 h 1715"/>
                  <a:gd name="T62" fmla="*/ 0 w 673"/>
                  <a:gd name="T63" fmla="*/ 0 h 1715"/>
                  <a:gd name="T64" fmla="*/ 0 w 673"/>
                  <a:gd name="T65" fmla="*/ 0 h 1715"/>
                  <a:gd name="T66" fmla="*/ 0 w 673"/>
                  <a:gd name="T67" fmla="*/ 0 h 1715"/>
                  <a:gd name="T68" fmla="*/ 0 w 673"/>
                  <a:gd name="T69" fmla="*/ 0 h 1715"/>
                  <a:gd name="T70" fmla="*/ 0 w 673"/>
                  <a:gd name="T71" fmla="*/ 0 h 1715"/>
                  <a:gd name="T72" fmla="*/ 0 w 673"/>
                  <a:gd name="T73" fmla="*/ 0 h 1715"/>
                  <a:gd name="T74" fmla="*/ 0 w 673"/>
                  <a:gd name="T75" fmla="*/ 0 h 1715"/>
                  <a:gd name="T76" fmla="*/ 0 w 673"/>
                  <a:gd name="T77" fmla="*/ 0 h 171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73" h="1715">
                    <a:moveTo>
                      <a:pt x="584" y="13"/>
                    </a:moveTo>
                    <a:lnTo>
                      <a:pt x="477" y="43"/>
                    </a:lnTo>
                    <a:lnTo>
                      <a:pt x="413" y="69"/>
                    </a:lnTo>
                    <a:lnTo>
                      <a:pt x="369" y="105"/>
                    </a:lnTo>
                    <a:lnTo>
                      <a:pt x="295" y="140"/>
                    </a:lnTo>
                    <a:lnTo>
                      <a:pt x="263" y="186"/>
                    </a:lnTo>
                    <a:lnTo>
                      <a:pt x="195" y="236"/>
                    </a:lnTo>
                    <a:lnTo>
                      <a:pt x="178" y="263"/>
                    </a:lnTo>
                    <a:lnTo>
                      <a:pt x="132" y="316"/>
                    </a:lnTo>
                    <a:lnTo>
                      <a:pt x="77" y="377"/>
                    </a:lnTo>
                    <a:lnTo>
                      <a:pt x="68" y="437"/>
                    </a:lnTo>
                    <a:lnTo>
                      <a:pt x="41" y="487"/>
                    </a:lnTo>
                    <a:lnTo>
                      <a:pt x="32" y="534"/>
                    </a:lnTo>
                    <a:lnTo>
                      <a:pt x="15" y="604"/>
                    </a:lnTo>
                    <a:lnTo>
                      <a:pt x="0" y="678"/>
                    </a:lnTo>
                    <a:lnTo>
                      <a:pt x="0" y="751"/>
                    </a:lnTo>
                    <a:lnTo>
                      <a:pt x="18" y="799"/>
                    </a:lnTo>
                    <a:lnTo>
                      <a:pt x="21" y="870"/>
                    </a:lnTo>
                    <a:lnTo>
                      <a:pt x="22" y="946"/>
                    </a:lnTo>
                    <a:lnTo>
                      <a:pt x="47" y="1019"/>
                    </a:lnTo>
                    <a:lnTo>
                      <a:pt x="77" y="1079"/>
                    </a:lnTo>
                    <a:lnTo>
                      <a:pt x="87" y="1127"/>
                    </a:lnTo>
                    <a:lnTo>
                      <a:pt x="139" y="1183"/>
                    </a:lnTo>
                    <a:lnTo>
                      <a:pt x="189" y="1267"/>
                    </a:lnTo>
                    <a:lnTo>
                      <a:pt x="238" y="1318"/>
                    </a:lnTo>
                    <a:lnTo>
                      <a:pt x="323" y="1374"/>
                    </a:lnTo>
                    <a:lnTo>
                      <a:pt x="372" y="1411"/>
                    </a:lnTo>
                    <a:lnTo>
                      <a:pt x="413" y="1467"/>
                    </a:lnTo>
                    <a:lnTo>
                      <a:pt x="445" y="1492"/>
                    </a:lnTo>
                    <a:lnTo>
                      <a:pt x="456" y="1545"/>
                    </a:lnTo>
                    <a:lnTo>
                      <a:pt x="456" y="1576"/>
                    </a:lnTo>
                    <a:lnTo>
                      <a:pt x="456" y="1604"/>
                    </a:lnTo>
                    <a:lnTo>
                      <a:pt x="466" y="1631"/>
                    </a:lnTo>
                    <a:lnTo>
                      <a:pt x="466" y="1656"/>
                    </a:lnTo>
                    <a:lnTo>
                      <a:pt x="438" y="1672"/>
                    </a:lnTo>
                    <a:lnTo>
                      <a:pt x="445" y="1698"/>
                    </a:lnTo>
                    <a:lnTo>
                      <a:pt x="477" y="1715"/>
                    </a:lnTo>
                    <a:lnTo>
                      <a:pt x="512" y="1672"/>
                    </a:lnTo>
                    <a:lnTo>
                      <a:pt x="523" y="1631"/>
                    </a:lnTo>
                    <a:lnTo>
                      <a:pt x="512" y="1576"/>
                    </a:lnTo>
                    <a:lnTo>
                      <a:pt x="523" y="1535"/>
                    </a:lnTo>
                    <a:lnTo>
                      <a:pt x="502" y="1481"/>
                    </a:lnTo>
                    <a:lnTo>
                      <a:pt x="482" y="1424"/>
                    </a:lnTo>
                    <a:lnTo>
                      <a:pt x="469" y="1397"/>
                    </a:lnTo>
                    <a:lnTo>
                      <a:pt x="416" y="1364"/>
                    </a:lnTo>
                    <a:lnTo>
                      <a:pt x="353" y="1344"/>
                    </a:lnTo>
                    <a:lnTo>
                      <a:pt x="301" y="1318"/>
                    </a:lnTo>
                    <a:lnTo>
                      <a:pt x="276" y="1284"/>
                    </a:lnTo>
                    <a:lnTo>
                      <a:pt x="215" y="1237"/>
                    </a:lnTo>
                    <a:lnTo>
                      <a:pt x="179" y="1183"/>
                    </a:lnTo>
                    <a:lnTo>
                      <a:pt x="166" y="1140"/>
                    </a:lnTo>
                    <a:lnTo>
                      <a:pt x="142" y="1110"/>
                    </a:lnTo>
                    <a:lnTo>
                      <a:pt x="111" y="1043"/>
                    </a:lnTo>
                    <a:lnTo>
                      <a:pt x="69" y="985"/>
                    </a:lnTo>
                    <a:lnTo>
                      <a:pt x="68" y="932"/>
                    </a:lnTo>
                    <a:lnTo>
                      <a:pt x="47" y="863"/>
                    </a:lnTo>
                    <a:lnTo>
                      <a:pt x="47" y="793"/>
                    </a:lnTo>
                    <a:lnTo>
                      <a:pt x="35" y="739"/>
                    </a:lnTo>
                    <a:lnTo>
                      <a:pt x="32" y="631"/>
                    </a:lnTo>
                    <a:lnTo>
                      <a:pt x="64" y="562"/>
                    </a:lnTo>
                    <a:lnTo>
                      <a:pt x="69" y="501"/>
                    </a:lnTo>
                    <a:lnTo>
                      <a:pt x="97" y="396"/>
                    </a:lnTo>
                    <a:lnTo>
                      <a:pt x="151" y="341"/>
                    </a:lnTo>
                    <a:lnTo>
                      <a:pt x="166" y="316"/>
                    </a:lnTo>
                    <a:lnTo>
                      <a:pt x="192" y="286"/>
                    </a:lnTo>
                    <a:lnTo>
                      <a:pt x="224" y="240"/>
                    </a:lnTo>
                    <a:lnTo>
                      <a:pt x="276" y="207"/>
                    </a:lnTo>
                    <a:lnTo>
                      <a:pt x="306" y="177"/>
                    </a:lnTo>
                    <a:lnTo>
                      <a:pt x="319" y="149"/>
                    </a:lnTo>
                    <a:lnTo>
                      <a:pt x="378" y="126"/>
                    </a:lnTo>
                    <a:lnTo>
                      <a:pt x="438" y="82"/>
                    </a:lnTo>
                    <a:lnTo>
                      <a:pt x="477" y="69"/>
                    </a:lnTo>
                    <a:lnTo>
                      <a:pt x="554" y="43"/>
                    </a:lnTo>
                    <a:lnTo>
                      <a:pt x="584" y="32"/>
                    </a:lnTo>
                    <a:lnTo>
                      <a:pt x="607" y="13"/>
                    </a:lnTo>
                    <a:lnTo>
                      <a:pt x="673" y="0"/>
                    </a:lnTo>
                    <a:lnTo>
                      <a:pt x="584"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166" name="Freeform 73">
                <a:extLst>
                  <a:ext uri="{FF2B5EF4-FFF2-40B4-BE49-F238E27FC236}">
                    <a16:creationId xmlns:a16="http://schemas.microsoft.com/office/drawing/2014/main" id="{D810A910-B6CD-43CD-9AA4-E5C9105AA1CB}"/>
                  </a:ext>
                </a:extLst>
              </p:cNvPr>
              <p:cNvSpPr>
                <a:spLocks/>
              </p:cNvSpPr>
              <p:nvPr/>
            </p:nvSpPr>
            <p:spPr bwMode="auto">
              <a:xfrm>
                <a:off x="4399" y="3314"/>
                <a:ext cx="334" cy="613"/>
              </a:xfrm>
              <a:custGeom>
                <a:avLst/>
                <a:gdLst>
                  <a:gd name="T0" fmla="*/ 0 w 806"/>
                  <a:gd name="T1" fmla="*/ 0 h 1660"/>
                  <a:gd name="T2" fmla="*/ 0 w 806"/>
                  <a:gd name="T3" fmla="*/ 0 h 1660"/>
                  <a:gd name="T4" fmla="*/ 0 w 806"/>
                  <a:gd name="T5" fmla="*/ 0 h 1660"/>
                  <a:gd name="T6" fmla="*/ 0 w 806"/>
                  <a:gd name="T7" fmla="*/ 0 h 1660"/>
                  <a:gd name="T8" fmla="*/ 0 w 806"/>
                  <a:gd name="T9" fmla="*/ 0 h 1660"/>
                  <a:gd name="T10" fmla="*/ 0 w 806"/>
                  <a:gd name="T11" fmla="*/ 0 h 1660"/>
                  <a:gd name="T12" fmla="*/ 0 w 806"/>
                  <a:gd name="T13" fmla="*/ 0 h 1660"/>
                  <a:gd name="T14" fmla="*/ 0 w 806"/>
                  <a:gd name="T15" fmla="*/ 0 h 1660"/>
                  <a:gd name="T16" fmla="*/ 0 w 806"/>
                  <a:gd name="T17" fmla="*/ 0 h 1660"/>
                  <a:gd name="T18" fmla="*/ 0 w 806"/>
                  <a:gd name="T19" fmla="*/ 0 h 1660"/>
                  <a:gd name="T20" fmla="*/ 0 w 806"/>
                  <a:gd name="T21" fmla="*/ 0 h 1660"/>
                  <a:gd name="T22" fmla="*/ 0 w 806"/>
                  <a:gd name="T23" fmla="*/ 0 h 1660"/>
                  <a:gd name="T24" fmla="*/ 0 w 806"/>
                  <a:gd name="T25" fmla="*/ 0 h 1660"/>
                  <a:gd name="T26" fmla="*/ 0 w 806"/>
                  <a:gd name="T27" fmla="*/ 0 h 1660"/>
                  <a:gd name="T28" fmla="*/ 0 w 806"/>
                  <a:gd name="T29" fmla="*/ 0 h 1660"/>
                  <a:gd name="T30" fmla="*/ 0 w 806"/>
                  <a:gd name="T31" fmla="*/ 0 h 1660"/>
                  <a:gd name="T32" fmla="*/ 0 w 806"/>
                  <a:gd name="T33" fmla="*/ 0 h 1660"/>
                  <a:gd name="T34" fmla="*/ 0 w 806"/>
                  <a:gd name="T35" fmla="*/ 0 h 1660"/>
                  <a:gd name="T36" fmla="*/ 0 w 806"/>
                  <a:gd name="T37" fmla="*/ 0 h 1660"/>
                  <a:gd name="T38" fmla="*/ 0 w 806"/>
                  <a:gd name="T39" fmla="*/ 0 h 1660"/>
                  <a:gd name="T40" fmla="*/ 0 w 806"/>
                  <a:gd name="T41" fmla="*/ 0 h 1660"/>
                  <a:gd name="T42" fmla="*/ 0 w 806"/>
                  <a:gd name="T43" fmla="*/ 0 h 1660"/>
                  <a:gd name="T44" fmla="*/ 0 w 806"/>
                  <a:gd name="T45" fmla="*/ 0 h 1660"/>
                  <a:gd name="T46" fmla="*/ 0 w 806"/>
                  <a:gd name="T47" fmla="*/ 0 h 1660"/>
                  <a:gd name="T48" fmla="*/ 0 w 806"/>
                  <a:gd name="T49" fmla="*/ 0 h 1660"/>
                  <a:gd name="T50" fmla="*/ 0 w 806"/>
                  <a:gd name="T51" fmla="*/ 0 h 1660"/>
                  <a:gd name="T52" fmla="*/ 0 w 806"/>
                  <a:gd name="T53" fmla="*/ 0 h 1660"/>
                  <a:gd name="T54" fmla="*/ 0 w 806"/>
                  <a:gd name="T55" fmla="*/ 0 h 1660"/>
                  <a:gd name="T56" fmla="*/ 0 w 806"/>
                  <a:gd name="T57" fmla="*/ 0 h 1660"/>
                  <a:gd name="T58" fmla="*/ 0 w 806"/>
                  <a:gd name="T59" fmla="*/ 0 h 1660"/>
                  <a:gd name="T60" fmla="*/ 0 w 806"/>
                  <a:gd name="T61" fmla="*/ 0 h 1660"/>
                  <a:gd name="T62" fmla="*/ 0 w 806"/>
                  <a:gd name="T63" fmla="*/ 0 h 1660"/>
                  <a:gd name="T64" fmla="*/ 0 w 806"/>
                  <a:gd name="T65" fmla="*/ 0 h 1660"/>
                  <a:gd name="T66" fmla="*/ 0 w 806"/>
                  <a:gd name="T67" fmla="*/ 0 h 1660"/>
                  <a:gd name="T68" fmla="*/ 0 w 806"/>
                  <a:gd name="T69" fmla="*/ 0 h 1660"/>
                  <a:gd name="T70" fmla="*/ 0 w 806"/>
                  <a:gd name="T71" fmla="*/ 0 h 1660"/>
                  <a:gd name="T72" fmla="*/ 0 w 806"/>
                  <a:gd name="T73" fmla="*/ 0 h 1660"/>
                  <a:gd name="T74" fmla="*/ 0 w 806"/>
                  <a:gd name="T75" fmla="*/ 0 h 166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06" h="1660">
                    <a:moveTo>
                      <a:pt x="267" y="0"/>
                    </a:moveTo>
                    <a:lnTo>
                      <a:pt x="334" y="11"/>
                    </a:lnTo>
                    <a:lnTo>
                      <a:pt x="373" y="37"/>
                    </a:lnTo>
                    <a:lnTo>
                      <a:pt x="418" y="37"/>
                    </a:lnTo>
                    <a:lnTo>
                      <a:pt x="462" y="67"/>
                    </a:lnTo>
                    <a:lnTo>
                      <a:pt x="494" y="94"/>
                    </a:lnTo>
                    <a:lnTo>
                      <a:pt x="527" y="94"/>
                    </a:lnTo>
                    <a:lnTo>
                      <a:pt x="579" y="145"/>
                    </a:lnTo>
                    <a:lnTo>
                      <a:pt x="654" y="215"/>
                    </a:lnTo>
                    <a:lnTo>
                      <a:pt x="708" y="325"/>
                    </a:lnTo>
                    <a:lnTo>
                      <a:pt x="732" y="381"/>
                    </a:lnTo>
                    <a:lnTo>
                      <a:pt x="763" y="422"/>
                    </a:lnTo>
                    <a:lnTo>
                      <a:pt x="775" y="478"/>
                    </a:lnTo>
                    <a:lnTo>
                      <a:pt x="798" y="587"/>
                    </a:lnTo>
                    <a:lnTo>
                      <a:pt x="806" y="627"/>
                    </a:lnTo>
                    <a:lnTo>
                      <a:pt x="798" y="719"/>
                    </a:lnTo>
                    <a:lnTo>
                      <a:pt x="806" y="776"/>
                    </a:lnTo>
                    <a:lnTo>
                      <a:pt x="798" y="831"/>
                    </a:lnTo>
                    <a:lnTo>
                      <a:pt x="763" y="914"/>
                    </a:lnTo>
                    <a:lnTo>
                      <a:pt x="763" y="970"/>
                    </a:lnTo>
                    <a:lnTo>
                      <a:pt x="732" y="1022"/>
                    </a:lnTo>
                    <a:lnTo>
                      <a:pt x="708" y="1050"/>
                    </a:lnTo>
                    <a:lnTo>
                      <a:pt x="719" y="1078"/>
                    </a:lnTo>
                    <a:lnTo>
                      <a:pt x="689" y="1134"/>
                    </a:lnTo>
                    <a:lnTo>
                      <a:pt x="665" y="1161"/>
                    </a:lnTo>
                    <a:lnTo>
                      <a:pt x="599" y="1201"/>
                    </a:lnTo>
                    <a:lnTo>
                      <a:pt x="572" y="1241"/>
                    </a:lnTo>
                    <a:lnTo>
                      <a:pt x="502" y="1298"/>
                    </a:lnTo>
                    <a:lnTo>
                      <a:pt x="407" y="1352"/>
                    </a:lnTo>
                    <a:lnTo>
                      <a:pt x="385" y="1365"/>
                    </a:lnTo>
                    <a:lnTo>
                      <a:pt x="368" y="1389"/>
                    </a:lnTo>
                    <a:lnTo>
                      <a:pt x="317" y="1389"/>
                    </a:lnTo>
                    <a:lnTo>
                      <a:pt x="316" y="1437"/>
                    </a:lnTo>
                    <a:lnTo>
                      <a:pt x="345" y="1502"/>
                    </a:lnTo>
                    <a:lnTo>
                      <a:pt x="324" y="1554"/>
                    </a:lnTo>
                    <a:lnTo>
                      <a:pt x="347" y="1616"/>
                    </a:lnTo>
                    <a:lnTo>
                      <a:pt x="321" y="1660"/>
                    </a:lnTo>
                    <a:lnTo>
                      <a:pt x="267" y="1640"/>
                    </a:lnTo>
                    <a:lnTo>
                      <a:pt x="161" y="1660"/>
                    </a:lnTo>
                    <a:lnTo>
                      <a:pt x="36" y="1651"/>
                    </a:lnTo>
                    <a:lnTo>
                      <a:pt x="0" y="1631"/>
                    </a:lnTo>
                    <a:lnTo>
                      <a:pt x="29" y="1592"/>
                    </a:lnTo>
                    <a:lnTo>
                      <a:pt x="277" y="1556"/>
                    </a:lnTo>
                    <a:lnTo>
                      <a:pt x="267" y="1503"/>
                    </a:lnTo>
                    <a:lnTo>
                      <a:pt x="277" y="1475"/>
                    </a:lnTo>
                    <a:lnTo>
                      <a:pt x="267" y="1449"/>
                    </a:lnTo>
                    <a:lnTo>
                      <a:pt x="234" y="1422"/>
                    </a:lnTo>
                    <a:lnTo>
                      <a:pt x="234" y="1379"/>
                    </a:lnTo>
                    <a:lnTo>
                      <a:pt x="246" y="1352"/>
                    </a:lnTo>
                    <a:lnTo>
                      <a:pt x="320" y="1323"/>
                    </a:lnTo>
                    <a:lnTo>
                      <a:pt x="334" y="1312"/>
                    </a:lnTo>
                    <a:lnTo>
                      <a:pt x="418" y="1271"/>
                    </a:lnTo>
                    <a:lnTo>
                      <a:pt x="502" y="1214"/>
                    </a:lnTo>
                    <a:lnTo>
                      <a:pt x="534" y="1201"/>
                    </a:lnTo>
                    <a:lnTo>
                      <a:pt x="592" y="1131"/>
                    </a:lnTo>
                    <a:lnTo>
                      <a:pt x="634" y="1078"/>
                    </a:lnTo>
                    <a:lnTo>
                      <a:pt x="669" y="1018"/>
                    </a:lnTo>
                    <a:lnTo>
                      <a:pt x="689" y="947"/>
                    </a:lnTo>
                    <a:lnTo>
                      <a:pt x="714" y="900"/>
                    </a:lnTo>
                    <a:lnTo>
                      <a:pt x="719" y="846"/>
                    </a:lnTo>
                    <a:lnTo>
                      <a:pt x="729" y="773"/>
                    </a:lnTo>
                    <a:lnTo>
                      <a:pt x="742" y="697"/>
                    </a:lnTo>
                    <a:lnTo>
                      <a:pt x="742" y="609"/>
                    </a:lnTo>
                    <a:lnTo>
                      <a:pt x="729" y="509"/>
                    </a:lnTo>
                    <a:lnTo>
                      <a:pt x="719" y="449"/>
                    </a:lnTo>
                    <a:lnTo>
                      <a:pt x="701" y="381"/>
                    </a:lnTo>
                    <a:lnTo>
                      <a:pt x="679" y="311"/>
                    </a:lnTo>
                    <a:lnTo>
                      <a:pt x="622" y="241"/>
                    </a:lnTo>
                    <a:lnTo>
                      <a:pt x="579" y="188"/>
                    </a:lnTo>
                    <a:lnTo>
                      <a:pt x="537" y="132"/>
                    </a:lnTo>
                    <a:lnTo>
                      <a:pt x="482" y="94"/>
                    </a:lnTo>
                    <a:lnTo>
                      <a:pt x="397" y="50"/>
                    </a:lnTo>
                    <a:lnTo>
                      <a:pt x="311" y="24"/>
                    </a:lnTo>
                    <a:lnTo>
                      <a:pt x="277" y="11"/>
                    </a:lnTo>
                    <a:lnTo>
                      <a:pt x="26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167" name="Freeform 74">
                <a:extLst>
                  <a:ext uri="{FF2B5EF4-FFF2-40B4-BE49-F238E27FC236}">
                    <a16:creationId xmlns:a16="http://schemas.microsoft.com/office/drawing/2014/main" id="{F3290885-E883-4D7B-AD85-8837DC3FBD8E}"/>
                  </a:ext>
                </a:extLst>
              </p:cNvPr>
              <p:cNvSpPr>
                <a:spLocks/>
              </p:cNvSpPr>
              <p:nvPr/>
            </p:nvSpPr>
            <p:spPr bwMode="auto">
              <a:xfrm>
                <a:off x="4282" y="3929"/>
                <a:ext cx="267" cy="247"/>
              </a:xfrm>
              <a:custGeom>
                <a:avLst/>
                <a:gdLst>
                  <a:gd name="T0" fmla="*/ 0 w 647"/>
                  <a:gd name="T1" fmla="*/ 0 h 671"/>
                  <a:gd name="T2" fmla="*/ 0 w 647"/>
                  <a:gd name="T3" fmla="*/ 0 h 671"/>
                  <a:gd name="T4" fmla="*/ 0 w 647"/>
                  <a:gd name="T5" fmla="*/ 0 h 671"/>
                  <a:gd name="T6" fmla="*/ 0 w 647"/>
                  <a:gd name="T7" fmla="*/ 0 h 671"/>
                  <a:gd name="T8" fmla="*/ 0 w 647"/>
                  <a:gd name="T9" fmla="*/ 0 h 671"/>
                  <a:gd name="T10" fmla="*/ 0 w 647"/>
                  <a:gd name="T11" fmla="*/ 0 h 671"/>
                  <a:gd name="T12" fmla="*/ 0 w 647"/>
                  <a:gd name="T13" fmla="*/ 0 h 671"/>
                  <a:gd name="T14" fmla="*/ 0 w 647"/>
                  <a:gd name="T15" fmla="*/ 0 h 671"/>
                  <a:gd name="T16" fmla="*/ 0 w 647"/>
                  <a:gd name="T17" fmla="*/ 0 h 671"/>
                  <a:gd name="T18" fmla="*/ 0 w 647"/>
                  <a:gd name="T19" fmla="*/ 0 h 671"/>
                  <a:gd name="T20" fmla="*/ 0 w 647"/>
                  <a:gd name="T21" fmla="*/ 0 h 671"/>
                  <a:gd name="T22" fmla="*/ 0 w 647"/>
                  <a:gd name="T23" fmla="*/ 0 h 671"/>
                  <a:gd name="T24" fmla="*/ 0 w 647"/>
                  <a:gd name="T25" fmla="*/ 0 h 671"/>
                  <a:gd name="T26" fmla="*/ 0 w 647"/>
                  <a:gd name="T27" fmla="*/ 0 h 671"/>
                  <a:gd name="T28" fmla="*/ 0 w 647"/>
                  <a:gd name="T29" fmla="*/ 0 h 671"/>
                  <a:gd name="T30" fmla="*/ 0 w 647"/>
                  <a:gd name="T31" fmla="*/ 0 h 671"/>
                  <a:gd name="T32" fmla="*/ 0 w 647"/>
                  <a:gd name="T33" fmla="*/ 0 h 671"/>
                  <a:gd name="T34" fmla="*/ 0 w 647"/>
                  <a:gd name="T35" fmla="*/ 0 h 671"/>
                  <a:gd name="T36" fmla="*/ 0 w 647"/>
                  <a:gd name="T37" fmla="*/ 0 h 671"/>
                  <a:gd name="T38" fmla="*/ 0 w 647"/>
                  <a:gd name="T39" fmla="*/ 0 h 671"/>
                  <a:gd name="T40" fmla="*/ 0 w 647"/>
                  <a:gd name="T41" fmla="*/ 0 h 671"/>
                  <a:gd name="T42" fmla="*/ 0 w 647"/>
                  <a:gd name="T43" fmla="*/ 0 h 671"/>
                  <a:gd name="T44" fmla="*/ 0 w 647"/>
                  <a:gd name="T45" fmla="*/ 0 h 671"/>
                  <a:gd name="T46" fmla="*/ 0 w 647"/>
                  <a:gd name="T47" fmla="*/ 0 h 671"/>
                  <a:gd name="T48" fmla="*/ 0 w 647"/>
                  <a:gd name="T49" fmla="*/ 0 h 671"/>
                  <a:gd name="T50" fmla="*/ 0 w 647"/>
                  <a:gd name="T51" fmla="*/ 0 h 671"/>
                  <a:gd name="T52" fmla="*/ 0 w 647"/>
                  <a:gd name="T53" fmla="*/ 0 h 671"/>
                  <a:gd name="T54" fmla="*/ 0 w 647"/>
                  <a:gd name="T55" fmla="*/ 0 h 671"/>
                  <a:gd name="T56" fmla="*/ 0 w 647"/>
                  <a:gd name="T57" fmla="*/ 0 h 671"/>
                  <a:gd name="T58" fmla="*/ 0 w 647"/>
                  <a:gd name="T59" fmla="*/ 0 h 671"/>
                  <a:gd name="T60" fmla="*/ 0 w 647"/>
                  <a:gd name="T61" fmla="*/ 0 h 671"/>
                  <a:gd name="T62" fmla="*/ 0 w 647"/>
                  <a:gd name="T63" fmla="*/ 0 h 671"/>
                  <a:gd name="T64" fmla="*/ 0 w 647"/>
                  <a:gd name="T65" fmla="*/ 0 h 671"/>
                  <a:gd name="T66" fmla="*/ 0 w 647"/>
                  <a:gd name="T67" fmla="*/ 0 h 671"/>
                  <a:gd name="T68" fmla="*/ 0 w 647"/>
                  <a:gd name="T69" fmla="*/ 0 h 671"/>
                  <a:gd name="T70" fmla="*/ 0 w 647"/>
                  <a:gd name="T71" fmla="*/ 0 h 671"/>
                  <a:gd name="T72" fmla="*/ 0 w 647"/>
                  <a:gd name="T73" fmla="*/ 0 h 671"/>
                  <a:gd name="T74" fmla="*/ 0 w 647"/>
                  <a:gd name="T75" fmla="*/ 0 h 671"/>
                  <a:gd name="T76" fmla="*/ 0 w 647"/>
                  <a:gd name="T77" fmla="*/ 0 h 671"/>
                  <a:gd name="T78" fmla="*/ 0 w 647"/>
                  <a:gd name="T79" fmla="*/ 0 h 671"/>
                  <a:gd name="T80" fmla="*/ 0 w 647"/>
                  <a:gd name="T81" fmla="*/ 0 h 671"/>
                  <a:gd name="T82" fmla="*/ 0 w 647"/>
                  <a:gd name="T83" fmla="*/ 0 h 671"/>
                  <a:gd name="T84" fmla="*/ 0 w 647"/>
                  <a:gd name="T85" fmla="*/ 0 h 671"/>
                  <a:gd name="T86" fmla="*/ 0 w 647"/>
                  <a:gd name="T87" fmla="*/ 0 h 671"/>
                  <a:gd name="T88" fmla="*/ 0 w 647"/>
                  <a:gd name="T89" fmla="*/ 0 h 671"/>
                  <a:gd name="T90" fmla="*/ 0 w 647"/>
                  <a:gd name="T91" fmla="*/ 0 h 671"/>
                  <a:gd name="T92" fmla="*/ 0 w 647"/>
                  <a:gd name="T93" fmla="*/ 0 h 671"/>
                  <a:gd name="T94" fmla="*/ 0 w 647"/>
                  <a:gd name="T95" fmla="*/ 0 h 671"/>
                  <a:gd name="T96" fmla="*/ 0 w 647"/>
                  <a:gd name="T97" fmla="*/ 0 h 671"/>
                  <a:gd name="T98" fmla="*/ 0 w 647"/>
                  <a:gd name="T99" fmla="*/ 0 h 671"/>
                  <a:gd name="T100" fmla="*/ 0 w 647"/>
                  <a:gd name="T101" fmla="*/ 0 h 671"/>
                  <a:gd name="T102" fmla="*/ 0 w 647"/>
                  <a:gd name="T103" fmla="*/ 0 h 671"/>
                  <a:gd name="T104" fmla="*/ 0 w 647"/>
                  <a:gd name="T105" fmla="*/ 0 h 671"/>
                  <a:gd name="T106" fmla="*/ 0 w 647"/>
                  <a:gd name="T107" fmla="*/ 0 h 671"/>
                  <a:gd name="T108" fmla="*/ 0 w 647"/>
                  <a:gd name="T109" fmla="*/ 0 h 671"/>
                  <a:gd name="T110" fmla="*/ 0 w 647"/>
                  <a:gd name="T111" fmla="*/ 0 h 671"/>
                  <a:gd name="T112" fmla="*/ 0 w 647"/>
                  <a:gd name="T113" fmla="*/ 0 h 671"/>
                  <a:gd name="T114" fmla="*/ 0 w 647"/>
                  <a:gd name="T115" fmla="*/ 0 h 671"/>
                  <a:gd name="T116" fmla="*/ 0 w 647"/>
                  <a:gd name="T117" fmla="*/ 0 h 671"/>
                  <a:gd name="T118" fmla="*/ 0 w 647"/>
                  <a:gd name="T119" fmla="*/ 0 h 671"/>
                  <a:gd name="T120" fmla="*/ 0 w 647"/>
                  <a:gd name="T121" fmla="*/ 0 h 67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47" h="671">
                    <a:moveTo>
                      <a:pt x="538" y="0"/>
                    </a:moveTo>
                    <a:lnTo>
                      <a:pt x="518" y="0"/>
                    </a:lnTo>
                    <a:lnTo>
                      <a:pt x="431" y="20"/>
                    </a:lnTo>
                    <a:lnTo>
                      <a:pt x="351" y="3"/>
                    </a:lnTo>
                    <a:lnTo>
                      <a:pt x="259" y="28"/>
                    </a:lnTo>
                    <a:lnTo>
                      <a:pt x="156" y="11"/>
                    </a:lnTo>
                    <a:lnTo>
                      <a:pt x="96" y="44"/>
                    </a:lnTo>
                    <a:lnTo>
                      <a:pt x="59" y="28"/>
                    </a:lnTo>
                    <a:lnTo>
                      <a:pt x="22" y="54"/>
                    </a:lnTo>
                    <a:lnTo>
                      <a:pt x="0" y="97"/>
                    </a:lnTo>
                    <a:lnTo>
                      <a:pt x="0" y="138"/>
                    </a:lnTo>
                    <a:lnTo>
                      <a:pt x="22" y="164"/>
                    </a:lnTo>
                    <a:lnTo>
                      <a:pt x="43" y="205"/>
                    </a:lnTo>
                    <a:lnTo>
                      <a:pt x="55" y="205"/>
                    </a:lnTo>
                    <a:lnTo>
                      <a:pt x="22" y="234"/>
                    </a:lnTo>
                    <a:lnTo>
                      <a:pt x="8" y="262"/>
                    </a:lnTo>
                    <a:lnTo>
                      <a:pt x="8" y="301"/>
                    </a:lnTo>
                    <a:lnTo>
                      <a:pt x="32" y="343"/>
                    </a:lnTo>
                    <a:lnTo>
                      <a:pt x="68" y="359"/>
                    </a:lnTo>
                    <a:lnTo>
                      <a:pt x="68" y="368"/>
                    </a:lnTo>
                    <a:lnTo>
                      <a:pt x="22" y="399"/>
                    </a:lnTo>
                    <a:lnTo>
                      <a:pt x="22" y="412"/>
                    </a:lnTo>
                    <a:lnTo>
                      <a:pt x="22" y="438"/>
                    </a:lnTo>
                    <a:lnTo>
                      <a:pt x="32" y="506"/>
                    </a:lnTo>
                    <a:lnTo>
                      <a:pt x="75" y="522"/>
                    </a:lnTo>
                    <a:lnTo>
                      <a:pt x="132" y="547"/>
                    </a:lnTo>
                    <a:lnTo>
                      <a:pt x="184" y="547"/>
                    </a:lnTo>
                    <a:lnTo>
                      <a:pt x="193" y="547"/>
                    </a:lnTo>
                    <a:lnTo>
                      <a:pt x="303" y="547"/>
                    </a:lnTo>
                    <a:lnTo>
                      <a:pt x="360" y="547"/>
                    </a:lnTo>
                    <a:lnTo>
                      <a:pt x="284" y="579"/>
                    </a:lnTo>
                    <a:lnTo>
                      <a:pt x="324" y="610"/>
                    </a:lnTo>
                    <a:lnTo>
                      <a:pt x="293" y="630"/>
                    </a:lnTo>
                    <a:lnTo>
                      <a:pt x="254" y="624"/>
                    </a:lnTo>
                    <a:lnTo>
                      <a:pt x="232" y="599"/>
                    </a:lnTo>
                    <a:lnTo>
                      <a:pt x="226" y="563"/>
                    </a:lnTo>
                    <a:lnTo>
                      <a:pt x="214" y="563"/>
                    </a:lnTo>
                    <a:lnTo>
                      <a:pt x="214" y="576"/>
                    </a:lnTo>
                    <a:lnTo>
                      <a:pt x="214" y="604"/>
                    </a:lnTo>
                    <a:lnTo>
                      <a:pt x="226" y="643"/>
                    </a:lnTo>
                    <a:lnTo>
                      <a:pt x="250" y="660"/>
                    </a:lnTo>
                    <a:lnTo>
                      <a:pt x="270" y="671"/>
                    </a:lnTo>
                    <a:lnTo>
                      <a:pt x="303" y="671"/>
                    </a:lnTo>
                    <a:lnTo>
                      <a:pt x="346" y="671"/>
                    </a:lnTo>
                    <a:lnTo>
                      <a:pt x="391" y="660"/>
                    </a:lnTo>
                    <a:lnTo>
                      <a:pt x="411" y="660"/>
                    </a:lnTo>
                    <a:lnTo>
                      <a:pt x="431" y="643"/>
                    </a:lnTo>
                    <a:lnTo>
                      <a:pt x="444" y="630"/>
                    </a:lnTo>
                    <a:lnTo>
                      <a:pt x="453" y="589"/>
                    </a:lnTo>
                    <a:lnTo>
                      <a:pt x="475" y="563"/>
                    </a:lnTo>
                    <a:lnTo>
                      <a:pt x="508" y="563"/>
                    </a:lnTo>
                    <a:lnTo>
                      <a:pt x="561" y="547"/>
                    </a:lnTo>
                    <a:lnTo>
                      <a:pt x="571" y="532"/>
                    </a:lnTo>
                    <a:lnTo>
                      <a:pt x="604" y="479"/>
                    </a:lnTo>
                    <a:lnTo>
                      <a:pt x="628" y="455"/>
                    </a:lnTo>
                    <a:lnTo>
                      <a:pt x="628" y="412"/>
                    </a:lnTo>
                    <a:lnTo>
                      <a:pt x="595" y="399"/>
                    </a:lnTo>
                    <a:lnTo>
                      <a:pt x="628" y="359"/>
                    </a:lnTo>
                    <a:lnTo>
                      <a:pt x="647" y="331"/>
                    </a:lnTo>
                    <a:lnTo>
                      <a:pt x="628" y="291"/>
                    </a:lnTo>
                    <a:lnTo>
                      <a:pt x="618" y="262"/>
                    </a:lnTo>
                    <a:lnTo>
                      <a:pt x="585" y="248"/>
                    </a:lnTo>
                    <a:lnTo>
                      <a:pt x="628" y="205"/>
                    </a:lnTo>
                    <a:lnTo>
                      <a:pt x="628" y="179"/>
                    </a:lnTo>
                    <a:lnTo>
                      <a:pt x="618" y="138"/>
                    </a:lnTo>
                    <a:lnTo>
                      <a:pt x="595" y="122"/>
                    </a:lnTo>
                    <a:lnTo>
                      <a:pt x="637" y="70"/>
                    </a:lnTo>
                    <a:lnTo>
                      <a:pt x="628" y="28"/>
                    </a:lnTo>
                    <a:lnTo>
                      <a:pt x="571" y="17"/>
                    </a:lnTo>
                    <a:lnTo>
                      <a:pt x="551" y="0"/>
                    </a:lnTo>
                    <a:lnTo>
                      <a:pt x="538" y="41"/>
                    </a:lnTo>
                    <a:lnTo>
                      <a:pt x="571" y="54"/>
                    </a:lnTo>
                    <a:lnTo>
                      <a:pt x="571" y="84"/>
                    </a:lnTo>
                    <a:lnTo>
                      <a:pt x="581" y="108"/>
                    </a:lnTo>
                    <a:lnTo>
                      <a:pt x="551" y="122"/>
                    </a:lnTo>
                    <a:lnTo>
                      <a:pt x="585" y="152"/>
                    </a:lnTo>
                    <a:lnTo>
                      <a:pt x="571" y="179"/>
                    </a:lnTo>
                    <a:lnTo>
                      <a:pt x="551" y="234"/>
                    </a:lnTo>
                    <a:lnTo>
                      <a:pt x="518" y="248"/>
                    </a:lnTo>
                    <a:lnTo>
                      <a:pt x="453" y="278"/>
                    </a:lnTo>
                    <a:lnTo>
                      <a:pt x="270" y="331"/>
                    </a:lnTo>
                    <a:lnTo>
                      <a:pt x="132" y="368"/>
                    </a:lnTo>
                    <a:lnTo>
                      <a:pt x="162" y="399"/>
                    </a:lnTo>
                    <a:lnTo>
                      <a:pt x="214" y="385"/>
                    </a:lnTo>
                    <a:lnTo>
                      <a:pt x="250" y="359"/>
                    </a:lnTo>
                    <a:lnTo>
                      <a:pt x="293" y="359"/>
                    </a:lnTo>
                    <a:lnTo>
                      <a:pt x="303" y="359"/>
                    </a:lnTo>
                    <a:lnTo>
                      <a:pt x="303" y="368"/>
                    </a:lnTo>
                    <a:lnTo>
                      <a:pt x="303" y="399"/>
                    </a:lnTo>
                    <a:lnTo>
                      <a:pt x="334" y="399"/>
                    </a:lnTo>
                    <a:lnTo>
                      <a:pt x="360" y="385"/>
                    </a:lnTo>
                    <a:lnTo>
                      <a:pt x="444" y="381"/>
                    </a:lnTo>
                    <a:lnTo>
                      <a:pt x="460" y="356"/>
                    </a:lnTo>
                    <a:lnTo>
                      <a:pt x="487" y="359"/>
                    </a:lnTo>
                    <a:lnTo>
                      <a:pt x="538" y="331"/>
                    </a:lnTo>
                    <a:lnTo>
                      <a:pt x="551" y="291"/>
                    </a:lnTo>
                    <a:lnTo>
                      <a:pt x="530" y="278"/>
                    </a:lnTo>
                    <a:lnTo>
                      <a:pt x="561" y="262"/>
                    </a:lnTo>
                    <a:lnTo>
                      <a:pt x="585" y="278"/>
                    </a:lnTo>
                    <a:lnTo>
                      <a:pt x="595" y="316"/>
                    </a:lnTo>
                    <a:lnTo>
                      <a:pt x="571" y="359"/>
                    </a:lnTo>
                    <a:lnTo>
                      <a:pt x="551" y="368"/>
                    </a:lnTo>
                    <a:lnTo>
                      <a:pt x="475" y="399"/>
                    </a:lnTo>
                    <a:lnTo>
                      <a:pt x="360" y="425"/>
                    </a:lnTo>
                    <a:lnTo>
                      <a:pt x="270" y="455"/>
                    </a:lnTo>
                    <a:lnTo>
                      <a:pt x="193" y="468"/>
                    </a:lnTo>
                    <a:lnTo>
                      <a:pt x="206" y="495"/>
                    </a:lnTo>
                    <a:lnTo>
                      <a:pt x="237" y="495"/>
                    </a:lnTo>
                    <a:lnTo>
                      <a:pt x="259" y="479"/>
                    </a:lnTo>
                    <a:lnTo>
                      <a:pt x="334" y="468"/>
                    </a:lnTo>
                    <a:lnTo>
                      <a:pt x="377" y="455"/>
                    </a:lnTo>
                    <a:lnTo>
                      <a:pt x="391" y="468"/>
                    </a:lnTo>
                    <a:lnTo>
                      <a:pt x="411" y="468"/>
                    </a:lnTo>
                    <a:lnTo>
                      <a:pt x="431" y="455"/>
                    </a:lnTo>
                    <a:lnTo>
                      <a:pt x="475" y="438"/>
                    </a:lnTo>
                    <a:lnTo>
                      <a:pt x="518" y="438"/>
                    </a:lnTo>
                    <a:lnTo>
                      <a:pt x="530" y="438"/>
                    </a:lnTo>
                    <a:lnTo>
                      <a:pt x="530" y="479"/>
                    </a:lnTo>
                    <a:lnTo>
                      <a:pt x="487" y="506"/>
                    </a:lnTo>
                    <a:lnTo>
                      <a:pt x="420" y="522"/>
                    </a:lnTo>
                    <a:lnTo>
                      <a:pt x="346" y="522"/>
                    </a:lnTo>
                    <a:lnTo>
                      <a:pt x="313" y="522"/>
                    </a:lnTo>
                    <a:lnTo>
                      <a:pt x="237" y="522"/>
                    </a:lnTo>
                    <a:lnTo>
                      <a:pt x="132" y="522"/>
                    </a:lnTo>
                    <a:lnTo>
                      <a:pt x="96" y="506"/>
                    </a:lnTo>
                    <a:lnTo>
                      <a:pt x="75" y="479"/>
                    </a:lnTo>
                    <a:lnTo>
                      <a:pt x="55" y="455"/>
                    </a:lnTo>
                    <a:lnTo>
                      <a:pt x="75" y="412"/>
                    </a:lnTo>
                    <a:lnTo>
                      <a:pt x="96" y="399"/>
                    </a:lnTo>
                    <a:lnTo>
                      <a:pt x="132" y="385"/>
                    </a:lnTo>
                    <a:lnTo>
                      <a:pt x="142" y="359"/>
                    </a:lnTo>
                    <a:lnTo>
                      <a:pt x="107" y="343"/>
                    </a:lnTo>
                    <a:lnTo>
                      <a:pt x="86" y="331"/>
                    </a:lnTo>
                    <a:lnTo>
                      <a:pt x="86" y="278"/>
                    </a:lnTo>
                    <a:lnTo>
                      <a:pt x="107" y="262"/>
                    </a:lnTo>
                    <a:lnTo>
                      <a:pt x="153" y="248"/>
                    </a:lnTo>
                    <a:lnTo>
                      <a:pt x="206" y="248"/>
                    </a:lnTo>
                    <a:lnTo>
                      <a:pt x="281" y="234"/>
                    </a:lnTo>
                    <a:lnTo>
                      <a:pt x="303" y="234"/>
                    </a:lnTo>
                    <a:lnTo>
                      <a:pt x="334" y="262"/>
                    </a:lnTo>
                    <a:lnTo>
                      <a:pt x="377" y="262"/>
                    </a:lnTo>
                    <a:lnTo>
                      <a:pt x="424" y="232"/>
                    </a:lnTo>
                    <a:lnTo>
                      <a:pt x="475" y="234"/>
                    </a:lnTo>
                    <a:lnTo>
                      <a:pt x="497" y="202"/>
                    </a:lnTo>
                    <a:lnTo>
                      <a:pt x="530" y="179"/>
                    </a:lnTo>
                    <a:lnTo>
                      <a:pt x="530" y="152"/>
                    </a:lnTo>
                    <a:lnTo>
                      <a:pt x="530" y="138"/>
                    </a:lnTo>
                    <a:lnTo>
                      <a:pt x="520" y="118"/>
                    </a:lnTo>
                    <a:lnTo>
                      <a:pt x="557" y="94"/>
                    </a:lnTo>
                    <a:lnTo>
                      <a:pt x="530" y="97"/>
                    </a:lnTo>
                    <a:lnTo>
                      <a:pt x="495" y="110"/>
                    </a:lnTo>
                    <a:lnTo>
                      <a:pt x="444" y="122"/>
                    </a:lnTo>
                    <a:lnTo>
                      <a:pt x="420" y="138"/>
                    </a:lnTo>
                    <a:lnTo>
                      <a:pt x="367" y="164"/>
                    </a:lnTo>
                    <a:lnTo>
                      <a:pt x="324" y="192"/>
                    </a:lnTo>
                    <a:lnTo>
                      <a:pt x="237" y="221"/>
                    </a:lnTo>
                    <a:lnTo>
                      <a:pt x="206" y="221"/>
                    </a:lnTo>
                    <a:lnTo>
                      <a:pt x="142" y="234"/>
                    </a:lnTo>
                    <a:lnTo>
                      <a:pt x="132" y="234"/>
                    </a:lnTo>
                    <a:lnTo>
                      <a:pt x="68" y="221"/>
                    </a:lnTo>
                    <a:lnTo>
                      <a:pt x="107" y="205"/>
                    </a:lnTo>
                    <a:lnTo>
                      <a:pt x="120" y="192"/>
                    </a:lnTo>
                    <a:lnTo>
                      <a:pt x="96" y="152"/>
                    </a:lnTo>
                    <a:lnTo>
                      <a:pt x="75" y="138"/>
                    </a:lnTo>
                    <a:lnTo>
                      <a:pt x="75" y="110"/>
                    </a:lnTo>
                    <a:lnTo>
                      <a:pt x="96" y="84"/>
                    </a:lnTo>
                    <a:lnTo>
                      <a:pt x="142" y="70"/>
                    </a:lnTo>
                    <a:lnTo>
                      <a:pt x="162" y="84"/>
                    </a:lnTo>
                    <a:lnTo>
                      <a:pt x="107" y="110"/>
                    </a:lnTo>
                    <a:lnTo>
                      <a:pt x="120" y="138"/>
                    </a:lnTo>
                    <a:lnTo>
                      <a:pt x="142" y="164"/>
                    </a:lnTo>
                    <a:lnTo>
                      <a:pt x="174" y="179"/>
                    </a:lnTo>
                    <a:lnTo>
                      <a:pt x="202" y="161"/>
                    </a:lnTo>
                    <a:lnTo>
                      <a:pt x="242" y="172"/>
                    </a:lnTo>
                    <a:lnTo>
                      <a:pt x="274" y="141"/>
                    </a:lnTo>
                    <a:lnTo>
                      <a:pt x="324" y="118"/>
                    </a:lnTo>
                    <a:lnTo>
                      <a:pt x="293" y="97"/>
                    </a:lnTo>
                    <a:lnTo>
                      <a:pt x="270" y="84"/>
                    </a:lnTo>
                    <a:lnTo>
                      <a:pt x="293" y="70"/>
                    </a:lnTo>
                    <a:lnTo>
                      <a:pt x="411" y="54"/>
                    </a:lnTo>
                    <a:lnTo>
                      <a:pt x="495" y="17"/>
                    </a:lnTo>
                    <a:lnTo>
                      <a:pt x="53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dirty="0"/>
              </a:p>
            </p:txBody>
          </p:sp>
          <p:sp>
            <p:nvSpPr>
              <p:cNvPr id="6168" name="Freeform 90">
                <a:extLst>
                  <a:ext uri="{FF2B5EF4-FFF2-40B4-BE49-F238E27FC236}">
                    <a16:creationId xmlns:a16="http://schemas.microsoft.com/office/drawing/2014/main" id="{8D16FBF0-9EB2-4183-A895-019DB5538CAB}"/>
                  </a:ext>
                </a:extLst>
              </p:cNvPr>
              <p:cNvSpPr>
                <a:spLocks/>
              </p:cNvSpPr>
              <p:nvPr/>
            </p:nvSpPr>
            <p:spPr bwMode="auto">
              <a:xfrm>
                <a:off x="4180" y="3473"/>
                <a:ext cx="247" cy="456"/>
              </a:xfrm>
              <a:custGeom>
                <a:avLst/>
                <a:gdLst>
                  <a:gd name="T0" fmla="*/ 215 w 247"/>
                  <a:gd name="T1" fmla="*/ 456 h 456"/>
                  <a:gd name="T2" fmla="*/ 167 w 247"/>
                  <a:gd name="T3" fmla="*/ 96 h 456"/>
                  <a:gd name="T4" fmla="*/ 151 w 247"/>
                  <a:gd name="T5" fmla="*/ 64 h 456"/>
                  <a:gd name="T6" fmla="*/ 103 w 247"/>
                  <a:gd name="T7" fmla="*/ 40 h 456"/>
                  <a:gd name="T8" fmla="*/ 15 w 247"/>
                  <a:gd name="T9" fmla="*/ 48 h 456"/>
                  <a:gd name="T10" fmla="*/ 23 w 247"/>
                  <a:gd name="T11" fmla="*/ 104 h 456"/>
                  <a:gd name="T12" fmla="*/ 71 w 247"/>
                  <a:gd name="T13" fmla="*/ 120 h 456"/>
                  <a:gd name="T14" fmla="*/ 95 w 247"/>
                  <a:gd name="T15" fmla="*/ 128 h 456"/>
                  <a:gd name="T16" fmla="*/ 151 w 247"/>
                  <a:gd name="T17" fmla="*/ 80 h 456"/>
                  <a:gd name="T18" fmla="*/ 159 w 247"/>
                  <a:gd name="T19" fmla="*/ 0 h 4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47" h="456">
                    <a:moveTo>
                      <a:pt x="215" y="456"/>
                    </a:moveTo>
                    <a:cubicBezTo>
                      <a:pt x="210" y="280"/>
                      <a:pt x="247" y="207"/>
                      <a:pt x="167" y="96"/>
                    </a:cubicBezTo>
                    <a:cubicBezTo>
                      <a:pt x="160" y="86"/>
                      <a:pt x="159" y="72"/>
                      <a:pt x="151" y="64"/>
                    </a:cubicBezTo>
                    <a:cubicBezTo>
                      <a:pt x="138" y="51"/>
                      <a:pt x="118" y="50"/>
                      <a:pt x="103" y="40"/>
                    </a:cubicBezTo>
                    <a:cubicBezTo>
                      <a:pt x="74" y="43"/>
                      <a:pt x="38" y="30"/>
                      <a:pt x="15" y="48"/>
                    </a:cubicBezTo>
                    <a:cubicBezTo>
                      <a:pt x="0" y="60"/>
                      <a:pt x="11" y="89"/>
                      <a:pt x="23" y="104"/>
                    </a:cubicBezTo>
                    <a:cubicBezTo>
                      <a:pt x="33" y="117"/>
                      <a:pt x="55" y="115"/>
                      <a:pt x="71" y="120"/>
                    </a:cubicBezTo>
                    <a:cubicBezTo>
                      <a:pt x="79" y="123"/>
                      <a:pt x="95" y="128"/>
                      <a:pt x="95" y="128"/>
                    </a:cubicBezTo>
                    <a:cubicBezTo>
                      <a:pt x="126" y="118"/>
                      <a:pt x="140" y="112"/>
                      <a:pt x="151" y="80"/>
                    </a:cubicBezTo>
                    <a:cubicBezTo>
                      <a:pt x="159" y="5"/>
                      <a:pt x="159" y="32"/>
                      <a:pt x="159" y="0"/>
                    </a:cubicBezTo>
                  </a:path>
                </a:pathLst>
              </a:custGeom>
              <a:noFill/>
              <a:ln w="1905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6169" name="Freeform 91">
                <a:extLst>
                  <a:ext uri="{FF2B5EF4-FFF2-40B4-BE49-F238E27FC236}">
                    <a16:creationId xmlns:a16="http://schemas.microsoft.com/office/drawing/2014/main" id="{4983EF26-8F9A-4144-B5B0-158C1B68A54A}"/>
                  </a:ext>
                </a:extLst>
              </p:cNvPr>
              <p:cNvSpPr>
                <a:spLocks/>
              </p:cNvSpPr>
              <p:nvPr/>
            </p:nvSpPr>
            <p:spPr bwMode="auto">
              <a:xfrm>
                <a:off x="4459" y="3457"/>
                <a:ext cx="200" cy="456"/>
              </a:xfrm>
              <a:custGeom>
                <a:avLst/>
                <a:gdLst>
                  <a:gd name="T0" fmla="*/ 0 w 200"/>
                  <a:gd name="T1" fmla="*/ 456 h 456"/>
                  <a:gd name="T2" fmla="*/ 8 w 200"/>
                  <a:gd name="T3" fmla="*/ 312 h 456"/>
                  <a:gd name="T4" fmla="*/ 24 w 200"/>
                  <a:gd name="T5" fmla="*/ 264 h 456"/>
                  <a:gd name="T6" fmla="*/ 72 w 200"/>
                  <a:gd name="T7" fmla="*/ 224 h 456"/>
                  <a:gd name="T8" fmla="*/ 128 w 200"/>
                  <a:gd name="T9" fmla="*/ 160 h 456"/>
                  <a:gd name="T10" fmla="*/ 144 w 200"/>
                  <a:gd name="T11" fmla="*/ 136 h 456"/>
                  <a:gd name="T12" fmla="*/ 160 w 200"/>
                  <a:gd name="T13" fmla="*/ 88 h 456"/>
                  <a:gd name="T14" fmla="*/ 120 w 200"/>
                  <a:gd name="T15" fmla="*/ 24 h 456"/>
                  <a:gd name="T16" fmla="*/ 88 w 200"/>
                  <a:gd name="T17" fmla="*/ 96 h 456"/>
                  <a:gd name="T18" fmla="*/ 136 w 200"/>
                  <a:gd name="T19" fmla="*/ 120 h 456"/>
                  <a:gd name="T20" fmla="*/ 168 w 200"/>
                  <a:gd name="T21" fmla="*/ 80 h 456"/>
                  <a:gd name="T22" fmla="*/ 200 w 200"/>
                  <a:gd name="T23" fmla="*/ 32 h 456"/>
                  <a:gd name="T24" fmla="*/ 160 w 200"/>
                  <a:gd name="T25" fmla="*/ 0 h 456"/>
                  <a:gd name="T26" fmla="*/ 32 w 200"/>
                  <a:gd name="T27" fmla="*/ 8 h 45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00" h="456">
                    <a:moveTo>
                      <a:pt x="0" y="456"/>
                    </a:moveTo>
                    <a:cubicBezTo>
                      <a:pt x="3" y="408"/>
                      <a:pt x="2" y="360"/>
                      <a:pt x="8" y="312"/>
                    </a:cubicBezTo>
                    <a:cubicBezTo>
                      <a:pt x="10" y="295"/>
                      <a:pt x="10" y="273"/>
                      <a:pt x="24" y="264"/>
                    </a:cubicBezTo>
                    <a:cubicBezTo>
                      <a:pt x="45" y="250"/>
                      <a:pt x="55" y="245"/>
                      <a:pt x="72" y="224"/>
                    </a:cubicBezTo>
                    <a:cubicBezTo>
                      <a:pt x="122" y="159"/>
                      <a:pt x="82" y="191"/>
                      <a:pt x="128" y="160"/>
                    </a:cubicBezTo>
                    <a:cubicBezTo>
                      <a:pt x="133" y="152"/>
                      <a:pt x="140" y="145"/>
                      <a:pt x="144" y="136"/>
                    </a:cubicBezTo>
                    <a:cubicBezTo>
                      <a:pt x="151" y="121"/>
                      <a:pt x="160" y="88"/>
                      <a:pt x="160" y="88"/>
                    </a:cubicBezTo>
                    <a:cubicBezTo>
                      <a:pt x="141" y="31"/>
                      <a:pt x="158" y="49"/>
                      <a:pt x="120" y="24"/>
                    </a:cubicBezTo>
                    <a:cubicBezTo>
                      <a:pt x="86" y="35"/>
                      <a:pt x="65" y="56"/>
                      <a:pt x="88" y="96"/>
                    </a:cubicBezTo>
                    <a:cubicBezTo>
                      <a:pt x="95" y="109"/>
                      <a:pt x="124" y="116"/>
                      <a:pt x="136" y="120"/>
                    </a:cubicBezTo>
                    <a:cubicBezTo>
                      <a:pt x="180" y="90"/>
                      <a:pt x="145" y="121"/>
                      <a:pt x="168" y="80"/>
                    </a:cubicBezTo>
                    <a:cubicBezTo>
                      <a:pt x="177" y="63"/>
                      <a:pt x="200" y="32"/>
                      <a:pt x="200" y="32"/>
                    </a:cubicBezTo>
                    <a:cubicBezTo>
                      <a:pt x="188" y="14"/>
                      <a:pt x="186" y="0"/>
                      <a:pt x="160" y="0"/>
                    </a:cubicBezTo>
                    <a:cubicBezTo>
                      <a:pt x="117" y="0"/>
                      <a:pt x="32" y="8"/>
                      <a:pt x="32" y="8"/>
                    </a:cubicBezTo>
                  </a:path>
                </a:pathLst>
              </a:custGeom>
              <a:noFill/>
              <a:ln w="1905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grpSp>
        <p:sp>
          <p:nvSpPr>
            <p:cNvPr id="6161" name="Text Box 98">
              <a:extLst>
                <a:ext uri="{FF2B5EF4-FFF2-40B4-BE49-F238E27FC236}">
                  <a16:creationId xmlns:a16="http://schemas.microsoft.com/office/drawing/2014/main" id="{D85EBD99-366D-4E1A-878C-60E27256041B}"/>
                </a:ext>
              </a:extLst>
            </p:cNvPr>
            <p:cNvSpPr txBox="1">
              <a:spLocks noChangeArrowheads="1"/>
            </p:cNvSpPr>
            <p:nvPr/>
          </p:nvSpPr>
          <p:spPr bwMode="auto">
            <a:xfrm>
              <a:off x="3504" y="2832"/>
              <a:ext cx="1968" cy="23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0033CC"/>
                  </a:solidFill>
                </a:rPr>
                <a:t>NON-CONFORME</a:t>
              </a:r>
            </a:p>
          </p:txBody>
        </p:sp>
      </p:grpSp>
      <p:sp>
        <p:nvSpPr>
          <p:cNvPr id="6152" name="Text Box 99">
            <a:extLst>
              <a:ext uri="{FF2B5EF4-FFF2-40B4-BE49-F238E27FC236}">
                <a16:creationId xmlns:a16="http://schemas.microsoft.com/office/drawing/2014/main" id="{C0BB7FD4-E3EC-4DCD-8A50-F79ABD26FCE8}"/>
              </a:ext>
            </a:extLst>
          </p:cNvPr>
          <p:cNvSpPr txBox="1">
            <a:spLocks noChangeArrowheads="1"/>
          </p:cNvSpPr>
          <p:nvPr/>
        </p:nvSpPr>
        <p:spPr bwMode="auto">
          <a:xfrm>
            <a:off x="0" y="-76200"/>
            <a:ext cx="1905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endParaRPr lang="fr-FR" altLang="fr-FR" dirty="0"/>
          </a:p>
        </p:txBody>
      </p:sp>
      <p:grpSp>
        <p:nvGrpSpPr>
          <p:cNvPr id="4203" name="Group 107">
            <a:extLst>
              <a:ext uri="{FF2B5EF4-FFF2-40B4-BE49-F238E27FC236}">
                <a16:creationId xmlns:a16="http://schemas.microsoft.com/office/drawing/2014/main" id="{C5DDD061-9ED5-4C4D-8C60-ADDBEF61409C}"/>
              </a:ext>
            </a:extLst>
          </p:cNvPr>
          <p:cNvGrpSpPr>
            <a:grpSpLocks/>
          </p:cNvGrpSpPr>
          <p:nvPr/>
        </p:nvGrpSpPr>
        <p:grpSpPr bwMode="auto">
          <a:xfrm>
            <a:off x="3581400" y="2545753"/>
            <a:ext cx="2438400" cy="1533525"/>
            <a:chOff x="2256" y="912"/>
            <a:chExt cx="1536" cy="966"/>
          </a:xfrm>
        </p:grpSpPr>
        <p:sp>
          <p:nvSpPr>
            <p:cNvPr id="6158" name="AutoShape 108">
              <a:extLst>
                <a:ext uri="{FF2B5EF4-FFF2-40B4-BE49-F238E27FC236}">
                  <a16:creationId xmlns:a16="http://schemas.microsoft.com/office/drawing/2014/main" id="{22844DD6-0F47-499F-86CA-D2941C4C534C}"/>
                </a:ext>
              </a:extLst>
            </p:cNvPr>
            <p:cNvSpPr>
              <a:spLocks noChangeArrowheads="1"/>
            </p:cNvSpPr>
            <p:nvPr/>
          </p:nvSpPr>
          <p:spPr bwMode="auto">
            <a:xfrm>
              <a:off x="2832" y="912"/>
              <a:ext cx="288" cy="672"/>
            </a:xfrm>
            <a:prstGeom prst="downArrow">
              <a:avLst>
                <a:gd name="adj1" fmla="val 50000"/>
                <a:gd name="adj2" fmla="val 58333"/>
              </a:avLst>
            </a:prstGeom>
            <a:solidFill>
              <a:schemeClr val="bg1"/>
            </a:solidFill>
            <a:ln w="9525">
              <a:no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6159" name="Text Box 109">
              <a:extLst>
                <a:ext uri="{FF2B5EF4-FFF2-40B4-BE49-F238E27FC236}">
                  <a16:creationId xmlns:a16="http://schemas.microsoft.com/office/drawing/2014/main" id="{34E26660-540A-40AD-B521-D711E0F1E469}"/>
                </a:ext>
              </a:extLst>
            </p:cNvPr>
            <p:cNvSpPr txBox="1">
              <a:spLocks noChangeArrowheads="1"/>
            </p:cNvSpPr>
            <p:nvPr/>
          </p:nvSpPr>
          <p:spPr bwMode="auto">
            <a:xfrm>
              <a:off x="2256" y="1584"/>
              <a:ext cx="1536" cy="294"/>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2400" b="1" dirty="0">
                  <a:solidFill>
                    <a:srgbClr val="FF0000"/>
                  </a:solidFill>
                </a:rPr>
                <a:t>Loi Normale</a:t>
              </a:r>
            </a:p>
          </p:txBody>
        </p:sp>
      </p:grpSp>
      <p:grpSp>
        <p:nvGrpSpPr>
          <p:cNvPr id="4206" name="Group 110">
            <a:extLst>
              <a:ext uri="{FF2B5EF4-FFF2-40B4-BE49-F238E27FC236}">
                <a16:creationId xmlns:a16="http://schemas.microsoft.com/office/drawing/2014/main" id="{5DD1488B-C3D2-4F98-9DAA-FB26FB6A7ADB}"/>
              </a:ext>
            </a:extLst>
          </p:cNvPr>
          <p:cNvGrpSpPr>
            <a:grpSpLocks/>
          </p:cNvGrpSpPr>
          <p:nvPr/>
        </p:nvGrpSpPr>
        <p:grpSpPr bwMode="auto">
          <a:xfrm>
            <a:off x="3657600" y="5135835"/>
            <a:ext cx="2438400" cy="1533525"/>
            <a:chOff x="2256" y="912"/>
            <a:chExt cx="1536" cy="966"/>
          </a:xfrm>
        </p:grpSpPr>
        <p:sp>
          <p:nvSpPr>
            <p:cNvPr id="6156" name="AutoShape 111">
              <a:extLst>
                <a:ext uri="{FF2B5EF4-FFF2-40B4-BE49-F238E27FC236}">
                  <a16:creationId xmlns:a16="http://schemas.microsoft.com/office/drawing/2014/main" id="{027506AE-6AF9-472B-A675-378D43DE5E1E}"/>
                </a:ext>
              </a:extLst>
            </p:cNvPr>
            <p:cNvSpPr>
              <a:spLocks noChangeArrowheads="1"/>
            </p:cNvSpPr>
            <p:nvPr/>
          </p:nvSpPr>
          <p:spPr bwMode="auto">
            <a:xfrm>
              <a:off x="2832" y="912"/>
              <a:ext cx="288" cy="672"/>
            </a:xfrm>
            <a:prstGeom prst="downArrow">
              <a:avLst>
                <a:gd name="adj1" fmla="val 50000"/>
                <a:gd name="adj2" fmla="val 58333"/>
              </a:avLst>
            </a:prstGeom>
            <a:solidFill>
              <a:schemeClr val="bg1"/>
            </a:solidFill>
            <a:ln w="9525">
              <a:no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6157" name="Text Box 112">
              <a:extLst>
                <a:ext uri="{FF2B5EF4-FFF2-40B4-BE49-F238E27FC236}">
                  <a16:creationId xmlns:a16="http://schemas.microsoft.com/office/drawing/2014/main" id="{0CCE4FF1-3B8C-469D-8DFB-68B058F2899E}"/>
                </a:ext>
              </a:extLst>
            </p:cNvPr>
            <p:cNvSpPr txBox="1">
              <a:spLocks noChangeArrowheads="1"/>
            </p:cNvSpPr>
            <p:nvPr/>
          </p:nvSpPr>
          <p:spPr bwMode="auto">
            <a:xfrm>
              <a:off x="2256" y="1584"/>
              <a:ext cx="1536" cy="294"/>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2400" b="1" dirty="0">
                  <a:solidFill>
                    <a:srgbClr val="FF0000"/>
                  </a:solidFill>
                </a:rPr>
                <a:t>Loi de Poisson</a:t>
              </a:r>
            </a:p>
          </p:txBody>
        </p:sp>
      </p:grpSp>
      <p:sp>
        <p:nvSpPr>
          <p:cNvPr id="2" name="Titre 1">
            <a:extLst>
              <a:ext uri="{FF2B5EF4-FFF2-40B4-BE49-F238E27FC236}">
                <a16:creationId xmlns:a16="http://schemas.microsoft.com/office/drawing/2014/main" id="{9EC9A6D7-1564-4B81-9F81-AB18272EA176}"/>
              </a:ext>
            </a:extLst>
          </p:cNvPr>
          <p:cNvSpPr>
            <a:spLocks noGrp="1"/>
          </p:cNvSpPr>
          <p:nvPr>
            <p:ph type="title"/>
          </p:nvPr>
        </p:nvSpPr>
        <p:spPr>
          <a:xfrm>
            <a:off x="251520" y="569265"/>
            <a:ext cx="8531324" cy="893613"/>
          </a:xfrm>
        </p:spPr>
        <p:txBody>
          <a:bodyPr/>
          <a:lstStyle/>
          <a:p>
            <a:r>
              <a:rPr lang="fr-FR" altLang="fr-FR" sz="2800" b="1" dirty="0">
                <a:solidFill>
                  <a:srgbClr val="00B050"/>
                </a:solidFill>
              </a:rPr>
              <a:t>Les méthodes de contrôle</a:t>
            </a:r>
            <a:br>
              <a:rPr lang="fr-FR" altLang="fr-FR" sz="2800" b="1" dirty="0">
                <a:solidFill>
                  <a:srgbClr val="00B050"/>
                </a:solidFill>
              </a:rPr>
            </a:br>
            <a:r>
              <a:rPr lang="fr-FR" altLang="fr-FR" sz="2800" b="1" dirty="0">
                <a:solidFill>
                  <a:srgbClr val="00B050"/>
                </a:solidFill>
              </a:rPr>
              <a:t>Contrôle par mesure ou contrôle par attribut</a:t>
            </a:r>
            <a:endParaRPr lang="fr-FR" dirty="0">
              <a:solidFill>
                <a:srgbClr val="00B050"/>
              </a:solidFill>
            </a:endParaRPr>
          </a:p>
        </p:txBody>
      </p:sp>
      <p:sp>
        <p:nvSpPr>
          <p:cNvPr id="86" name="Espace réservé du numéro de diapositive 1">
            <a:extLst>
              <a:ext uri="{FF2B5EF4-FFF2-40B4-BE49-F238E27FC236}">
                <a16:creationId xmlns:a16="http://schemas.microsoft.com/office/drawing/2014/main" id="{6ECA62DD-3B09-4A10-A548-D4E68F1080DB}"/>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4</a:t>
            </a:fld>
            <a:endParaRPr lang="fr-FR"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6EE6ADC-3066-420A-A2D0-62C0D2755008}"/>
              </a:ext>
            </a:extLst>
          </p:cNvPr>
          <p:cNvSpPr>
            <a:spLocks noGrp="1"/>
          </p:cNvSpPr>
          <p:nvPr>
            <p:ph idx="1"/>
          </p:nvPr>
        </p:nvSpPr>
        <p:spPr>
          <a:xfrm>
            <a:off x="683568" y="1391644"/>
            <a:ext cx="7398368" cy="4701652"/>
          </a:xfrm>
        </p:spPr>
        <p:txBody>
          <a:bodyPr/>
          <a:lstStyle/>
          <a:p>
            <a:r>
              <a:rPr lang="fr-FR" altLang="fr-FR" dirty="0"/>
              <a:t>Contrôle de produits susceptibles d’être individualisés</a:t>
            </a:r>
            <a:endParaRPr lang="fr-FR" dirty="0"/>
          </a:p>
          <a:p>
            <a:r>
              <a:rPr lang="fr-FR" dirty="0"/>
              <a:t>Contrôle à 100%</a:t>
            </a:r>
          </a:p>
          <a:p>
            <a:pPr lvl="1"/>
            <a:r>
              <a:rPr lang="fr-FR" dirty="0"/>
              <a:t>Test destructifs</a:t>
            </a:r>
          </a:p>
          <a:p>
            <a:pPr lvl="1"/>
            <a:r>
              <a:rPr lang="fr-FR" dirty="0"/>
              <a:t>Produits de sécurité</a:t>
            </a:r>
          </a:p>
          <a:p>
            <a:pPr lvl="2"/>
            <a:r>
              <a:rPr lang="fr-FR" dirty="0"/>
              <a:t>Produits alimentaires</a:t>
            </a:r>
          </a:p>
          <a:p>
            <a:pPr lvl="2"/>
            <a:r>
              <a:rPr lang="fr-FR" dirty="0"/>
              <a:t>Produits de santé</a:t>
            </a:r>
          </a:p>
          <a:p>
            <a:pPr lvl="2"/>
            <a:r>
              <a:rPr lang="fr-FR" dirty="0"/>
              <a:t>Équipements militaires</a:t>
            </a:r>
          </a:p>
          <a:p>
            <a:pPr lvl="2"/>
            <a:r>
              <a:rPr lang="fr-FR" dirty="0"/>
              <a:t>Équipements envoyés dans l’espace</a:t>
            </a:r>
          </a:p>
          <a:p>
            <a:pPr lvl="2"/>
            <a:r>
              <a:rPr lang="fr-FR" dirty="0"/>
              <a:t>Équipements qui engagent la sécurité</a:t>
            </a:r>
          </a:p>
          <a:p>
            <a:r>
              <a:rPr lang="fr-FR" dirty="0"/>
              <a:t>Contrôle par échantillonnage</a:t>
            </a:r>
          </a:p>
          <a:p>
            <a:pPr lvl="1"/>
            <a:r>
              <a:rPr lang="fr-FR" altLang="fr-FR" b="1" dirty="0">
                <a:solidFill>
                  <a:schemeClr val="accent1">
                    <a:lumMod val="50000"/>
                  </a:schemeClr>
                </a:solidFill>
              </a:rPr>
              <a:t>Inspection grandes quantités : vis, écrous, capsules…</a:t>
            </a:r>
          </a:p>
          <a:p>
            <a:pPr lvl="1"/>
            <a:r>
              <a:rPr lang="fr-FR" altLang="fr-FR" b="1" dirty="0">
                <a:solidFill>
                  <a:schemeClr val="accent1">
                    <a:lumMod val="50000"/>
                  </a:schemeClr>
                </a:solidFill>
              </a:rPr>
              <a:t>Inspection de marchandises de grande longueur</a:t>
            </a:r>
            <a:endParaRPr lang="fr-FR" dirty="0">
              <a:solidFill>
                <a:schemeClr val="accent1">
                  <a:lumMod val="50000"/>
                </a:schemeClr>
              </a:solidFill>
            </a:endParaRPr>
          </a:p>
        </p:txBody>
      </p:sp>
      <p:pic>
        <p:nvPicPr>
          <p:cNvPr id="3083" name="Picture 12" descr="D:\PFiles\MSOffice\Clipart\standard\stddir3\IN00326_.wmf">
            <a:extLst>
              <a:ext uri="{FF2B5EF4-FFF2-40B4-BE49-F238E27FC236}">
                <a16:creationId xmlns:a16="http://schemas.microsoft.com/office/drawing/2014/main" id="{1C8F0686-2007-4DB4-9CE8-A6B2B9D2FD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20" y="1476803"/>
            <a:ext cx="1301056" cy="1611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17" descr="D:\PFiles\MSOffice\Clipart\corpbas\j0078809.wmf">
            <a:extLst>
              <a:ext uri="{FF2B5EF4-FFF2-40B4-BE49-F238E27FC236}">
                <a16:creationId xmlns:a16="http://schemas.microsoft.com/office/drawing/2014/main" id="{1C33B1C1-541E-425C-8C13-C76FA92153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32274" y="3208186"/>
            <a:ext cx="1826397" cy="1331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14" descr="D:\PFiles\MSOffice\Clipart\smbusbas\BD10479_.WMF">
            <a:extLst>
              <a:ext uri="{FF2B5EF4-FFF2-40B4-BE49-F238E27FC236}">
                <a16:creationId xmlns:a16="http://schemas.microsoft.com/office/drawing/2014/main" id="{83615365-8C4B-463D-AE2C-E08B2E93636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75067" y="5044667"/>
            <a:ext cx="1395104" cy="118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a:extLst>
              <a:ext uri="{FF2B5EF4-FFF2-40B4-BE49-F238E27FC236}">
                <a16:creationId xmlns:a16="http://schemas.microsoft.com/office/drawing/2014/main" id="{A7A0C1AD-7FC2-4846-A862-4A412F29D91E}"/>
              </a:ext>
            </a:extLst>
          </p:cNvPr>
          <p:cNvSpPr>
            <a:spLocks noGrp="1"/>
          </p:cNvSpPr>
          <p:nvPr>
            <p:ph type="title"/>
          </p:nvPr>
        </p:nvSpPr>
        <p:spPr/>
        <p:txBody>
          <a:bodyPr/>
          <a:lstStyle/>
          <a:p>
            <a:r>
              <a:rPr lang="fr-FR" altLang="fr-FR" sz="2800" b="1" dirty="0">
                <a:solidFill>
                  <a:srgbClr val="00B050"/>
                </a:solidFill>
              </a:rPr>
              <a:t>Domaines d’application</a:t>
            </a:r>
            <a:endParaRPr lang="fr-FR" dirty="0">
              <a:solidFill>
                <a:srgbClr val="00B050"/>
              </a:solidFill>
            </a:endParaRPr>
          </a:p>
        </p:txBody>
      </p:sp>
      <p:sp>
        <p:nvSpPr>
          <p:cNvPr id="13" name="Espace réservé du numéro de diapositive 1">
            <a:extLst>
              <a:ext uri="{FF2B5EF4-FFF2-40B4-BE49-F238E27FC236}">
                <a16:creationId xmlns:a16="http://schemas.microsoft.com/office/drawing/2014/main" id="{C2624063-2037-4147-B468-A4DE0486F40D}"/>
              </a:ext>
            </a:extLst>
          </p:cNvPr>
          <p:cNvSpPr>
            <a:spLocks noGrp="1"/>
          </p:cNvSpPr>
          <p:nvPr>
            <p:ph type="sldNum" sz="quarter" idx="4"/>
          </p:nvPr>
        </p:nvSpPr>
        <p:spPr>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5</a:t>
            </a:fld>
            <a:endParaRPr lang="fr-FR"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2" name="Picture 6">
            <a:extLst>
              <a:ext uri="{FF2B5EF4-FFF2-40B4-BE49-F238E27FC236}">
                <a16:creationId xmlns:a16="http://schemas.microsoft.com/office/drawing/2014/main" id="{6B2ECF57-1DE9-4BE5-8902-0DA174B274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319735"/>
            <a:ext cx="80010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45" name="Text Box 9">
            <a:extLst>
              <a:ext uri="{FF2B5EF4-FFF2-40B4-BE49-F238E27FC236}">
                <a16:creationId xmlns:a16="http://schemas.microsoft.com/office/drawing/2014/main" id="{367A3700-CC7F-472B-91AC-6895B80179EE}"/>
              </a:ext>
            </a:extLst>
          </p:cNvPr>
          <p:cNvSpPr txBox="1">
            <a:spLocks noChangeArrowheads="1"/>
          </p:cNvSpPr>
          <p:nvPr/>
        </p:nvSpPr>
        <p:spPr bwMode="auto">
          <a:xfrm>
            <a:off x="1066800" y="1490935"/>
            <a:ext cx="7315200"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buFontTx/>
              <a:buChar char="•"/>
            </a:pPr>
            <a:r>
              <a:rPr lang="fr-FR" altLang="fr-FR" sz="1800" b="1" dirty="0">
                <a:solidFill>
                  <a:srgbClr val="0033CC"/>
                </a:solidFill>
              </a:rPr>
              <a:t>  Nombre de pièces trop important pour un contrôle 100%</a:t>
            </a:r>
          </a:p>
          <a:p>
            <a:pPr eaLnBrk="1" hangingPunct="1">
              <a:spcBef>
                <a:spcPct val="50000"/>
              </a:spcBef>
              <a:buFontTx/>
              <a:buChar char="•"/>
            </a:pPr>
            <a:r>
              <a:rPr lang="fr-FR" altLang="fr-FR" sz="1800" b="1" dirty="0">
                <a:solidFill>
                  <a:srgbClr val="0033CC"/>
                </a:solidFill>
              </a:rPr>
              <a:t>  Souhait de réduire le coût d’inspection</a:t>
            </a:r>
          </a:p>
          <a:p>
            <a:pPr eaLnBrk="1" hangingPunct="1">
              <a:spcBef>
                <a:spcPct val="50000"/>
              </a:spcBef>
              <a:buFontTx/>
              <a:buChar char="•"/>
            </a:pPr>
            <a:r>
              <a:rPr lang="fr-FR" altLang="fr-FR" sz="1800" b="1" dirty="0">
                <a:solidFill>
                  <a:srgbClr val="0033CC"/>
                </a:solidFill>
              </a:rPr>
              <a:t>  Délai d’inspection limité</a:t>
            </a:r>
          </a:p>
          <a:p>
            <a:pPr eaLnBrk="1" hangingPunct="1">
              <a:spcBef>
                <a:spcPct val="50000"/>
              </a:spcBef>
              <a:buFontTx/>
              <a:buChar char="•"/>
            </a:pPr>
            <a:r>
              <a:rPr lang="fr-FR" altLang="fr-FR" sz="1800" b="1" dirty="0">
                <a:solidFill>
                  <a:srgbClr val="0033CC"/>
                </a:solidFill>
              </a:rPr>
              <a:t>  N = effectif du lot à réceptionner ;  n = effectif de l’échantillon</a:t>
            </a:r>
          </a:p>
        </p:txBody>
      </p:sp>
      <p:sp>
        <p:nvSpPr>
          <p:cNvPr id="14346" name="Text Box 10">
            <a:extLst>
              <a:ext uri="{FF2B5EF4-FFF2-40B4-BE49-F238E27FC236}">
                <a16:creationId xmlns:a16="http://schemas.microsoft.com/office/drawing/2014/main" id="{069BC83B-E7B5-4F9E-807F-2B0A3681FE38}"/>
              </a:ext>
            </a:extLst>
          </p:cNvPr>
          <p:cNvSpPr txBox="1">
            <a:spLocks noChangeArrowheads="1"/>
          </p:cNvSpPr>
          <p:nvPr/>
        </p:nvSpPr>
        <p:spPr bwMode="auto">
          <a:xfrm>
            <a:off x="1066800" y="6139135"/>
            <a:ext cx="7315200"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20000"/>
              </a:lnSpc>
              <a:spcBef>
                <a:spcPct val="50000"/>
              </a:spcBef>
            </a:pPr>
            <a:r>
              <a:rPr lang="fr-FR" altLang="fr-FR" sz="2400" b="1" dirty="0">
                <a:solidFill>
                  <a:srgbClr val="FF0000"/>
                </a:solidFill>
              </a:rPr>
              <a:t>n  doit donner au mieux l’image de N</a:t>
            </a:r>
          </a:p>
        </p:txBody>
      </p:sp>
      <p:sp>
        <p:nvSpPr>
          <p:cNvPr id="2" name="Titre 1">
            <a:extLst>
              <a:ext uri="{FF2B5EF4-FFF2-40B4-BE49-F238E27FC236}">
                <a16:creationId xmlns:a16="http://schemas.microsoft.com/office/drawing/2014/main" id="{864B23B6-B6D5-46A0-9B41-56C8B435C262}"/>
              </a:ext>
            </a:extLst>
          </p:cNvPr>
          <p:cNvSpPr>
            <a:spLocks noGrp="1"/>
          </p:cNvSpPr>
          <p:nvPr>
            <p:ph type="title"/>
          </p:nvPr>
        </p:nvSpPr>
        <p:spPr>
          <a:xfrm>
            <a:off x="1547664" y="620688"/>
            <a:ext cx="7239000" cy="613841"/>
          </a:xfrm>
        </p:spPr>
        <p:txBody>
          <a:bodyPr/>
          <a:lstStyle/>
          <a:p>
            <a:r>
              <a:rPr lang="fr-FR" altLang="fr-FR" sz="2800" b="1" dirty="0">
                <a:solidFill>
                  <a:srgbClr val="00B050"/>
                </a:solidFill>
              </a:rPr>
              <a:t>L’échantillon</a:t>
            </a:r>
            <a:endParaRPr lang="fr-FR" dirty="0">
              <a:solidFill>
                <a:srgbClr val="00B050"/>
              </a:solidFill>
            </a:endParaRPr>
          </a:p>
        </p:txBody>
      </p:sp>
      <p:sp>
        <p:nvSpPr>
          <p:cNvPr id="6" name="Espace réservé du numéro de diapositive 1">
            <a:extLst>
              <a:ext uri="{FF2B5EF4-FFF2-40B4-BE49-F238E27FC236}">
                <a16:creationId xmlns:a16="http://schemas.microsoft.com/office/drawing/2014/main" id="{945B45A3-AC81-438A-879D-B2AF35181069}"/>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6</a:t>
            </a:fld>
            <a:endParaRPr lang="fr-FR"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Text Box 8">
            <a:extLst>
              <a:ext uri="{FF2B5EF4-FFF2-40B4-BE49-F238E27FC236}">
                <a16:creationId xmlns:a16="http://schemas.microsoft.com/office/drawing/2014/main" id="{7EAE9F92-2E80-46A7-9D3D-016359CBE6B7}"/>
              </a:ext>
            </a:extLst>
          </p:cNvPr>
          <p:cNvSpPr txBox="1">
            <a:spLocks noChangeArrowheads="1"/>
          </p:cNvSpPr>
          <p:nvPr/>
        </p:nvSpPr>
        <p:spPr bwMode="auto">
          <a:xfrm>
            <a:off x="1289248" y="2073430"/>
            <a:ext cx="7315200" cy="394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120000"/>
              </a:lnSpc>
              <a:spcBef>
                <a:spcPct val="50000"/>
              </a:spcBef>
            </a:pPr>
            <a:r>
              <a:rPr lang="fr-FR" altLang="fr-FR" sz="1800" b="1" dirty="0">
                <a:solidFill>
                  <a:srgbClr val="00B050"/>
                </a:solidFill>
              </a:rPr>
              <a:t>Risque de porter un jugement erroné sur le résultat du contrôle</a:t>
            </a:r>
          </a:p>
        </p:txBody>
      </p:sp>
      <p:sp>
        <p:nvSpPr>
          <p:cNvPr id="15369" name="Text Box 9">
            <a:extLst>
              <a:ext uri="{FF2B5EF4-FFF2-40B4-BE49-F238E27FC236}">
                <a16:creationId xmlns:a16="http://schemas.microsoft.com/office/drawing/2014/main" id="{B3D42FA1-C6DA-49BC-8F54-1A06DED3B969}"/>
              </a:ext>
            </a:extLst>
          </p:cNvPr>
          <p:cNvSpPr txBox="1">
            <a:spLocks noChangeArrowheads="1"/>
          </p:cNvSpPr>
          <p:nvPr/>
        </p:nvSpPr>
        <p:spPr bwMode="auto">
          <a:xfrm>
            <a:off x="5251648" y="3589040"/>
            <a:ext cx="2971800" cy="97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20000"/>
              </a:lnSpc>
              <a:spcBef>
                <a:spcPct val="50000"/>
              </a:spcBef>
            </a:pPr>
            <a:r>
              <a:rPr lang="fr-FR" altLang="fr-FR" sz="2000" b="1" dirty="0">
                <a:solidFill>
                  <a:srgbClr val="00B050"/>
                </a:solidFill>
              </a:rPr>
              <a:t>DECISION</a:t>
            </a:r>
          </a:p>
          <a:p>
            <a:pPr algn="ctr" eaLnBrk="1" hangingPunct="1">
              <a:lnSpc>
                <a:spcPct val="120000"/>
              </a:lnSpc>
              <a:spcBef>
                <a:spcPct val="50000"/>
              </a:spcBef>
            </a:pPr>
            <a:r>
              <a:rPr lang="fr-FR" altLang="fr-FR" sz="2000" b="1" dirty="0">
                <a:solidFill>
                  <a:srgbClr val="00B050"/>
                </a:solidFill>
              </a:rPr>
              <a:t>CORRECTE</a:t>
            </a:r>
          </a:p>
        </p:txBody>
      </p:sp>
      <p:sp>
        <p:nvSpPr>
          <p:cNvPr id="8200" name="Text Box 10">
            <a:extLst>
              <a:ext uri="{FF2B5EF4-FFF2-40B4-BE49-F238E27FC236}">
                <a16:creationId xmlns:a16="http://schemas.microsoft.com/office/drawing/2014/main" id="{CFCB91B6-7E76-4934-95D6-236861FA9644}"/>
              </a:ext>
            </a:extLst>
          </p:cNvPr>
          <p:cNvSpPr txBox="1">
            <a:spLocks noChangeArrowheads="1"/>
          </p:cNvSpPr>
          <p:nvPr/>
        </p:nvSpPr>
        <p:spPr bwMode="auto">
          <a:xfrm>
            <a:off x="1898848" y="2598440"/>
            <a:ext cx="6400800" cy="346075"/>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b="1" dirty="0">
                <a:solidFill>
                  <a:srgbClr val="0033CC"/>
                </a:solidFill>
              </a:rPr>
              <a:t>LE  LOT  EST  EN  REALITE</a:t>
            </a:r>
          </a:p>
        </p:txBody>
      </p:sp>
      <p:sp>
        <p:nvSpPr>
          <p:cNvPr id="8201" name="Text Box 11">
            <a:extLst>
              <a:ext uri="{FF2B5EF4-FFF2-40B4-BE49-F238E27FC236}">
                <a16:creationId xmlns:a16="http://schemas.microsoft.com/office/drawing/2014/main" id="{38152924-43E3-4C48-836A-837E6E5FD472}"/>
              </a:ext>
            </a:extLst>
          </p:cNvPr>
          <p:cNvSpPr txBox="1">
            <a:spLocks noChangeArrowheads="1"/>
          </p:cNvSpPr>
          <p:nvPr/>
        </p:nvSpPr>
        <p:spPr bwMode="auto">
          <a:xfrm rot="-5400000">
            <a:off x="-480814" y="4749502"/>
            <a:ext cx="3124200" cy="346075"/>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b="1" dirty="0">
                <a:solidFill>
                  <a:srgbClr val="0033CC"/>
                </a:solidFill>
              </a:rPr>
              <a:t>LE  CLIENT  DECIDE</a:t>
            </a:r>
          </a:p>
        </p:txBody>
      </p:sp>
      <p:sp>
        <p:nvSpPr>
          <p:cNvPr id="8202" name="Text Box 12">
            <a:extLst>
              <a:ext uri="{FF2B5EF4-FFF2-40B4-BE49-F238E27FC236}">
                <a16:creationId xmlns:a16="http://schemas.microsoft.com/office/drawing/2014/main" id="{00D2E78A-EA06-4EA4-A423-4ED451D66F7C}"/>
              </a:ext>
            </a:extLst>
          </p:cNvPr>
          <p:cNvSpPr txBox="1">
            <a:spLocks noChangeArrowheads="1"/>
          </p:cNvSpPr>
          <p:nvPr/>
        </p:nvSpPr>
        <p:spPr bwMode="auto">
          <a:xfrm rot="-5400000">
            <a:off x="797917" y="5451971"/>
            <a:ext cx="1524000" cy="541338"/>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70000"/>
              </a:lnSpc>
              <a:spcBef>
                <a:spcPct val="50000"/>
              </a:spcBef>
            </a:pPr>
            <a:r>
              <a:rPr lang="fr-FR" altLang="fr-FR" b="1" dirty="0">
                <a:solidFill>
                  <a:srgbClr val="0033CC"/>
                </a:solidFill>
              </a:rPr>
              <a:t>d’accepter</a:t>
            </a:r>
          </a:p>
          <a:p>
            <a:pPr algn="ctr" eaLnBrk="1" hangingPunct="1">
              <a:lnSpc>
                <a:spcPct val="60000"/>
              </a:lnSpc>
              <a:spcBef>
                <a:spcPct val="50000"/>
              </a:spcBef>
            </a:pPr>
            <a:r>
              <a:rPr lang="fr-FR" altLang="fr-FR" b="1" dirty="0">
                <a:solidFill>
                  <a:srgbClr val="0033CC"/>
                </a:solidFill>
              </a:rPr>
              <a:t>le lot</a:t>
            </a:r>
          </a:p>
        </p:txBody>
      </p:sp>
      <p:sp>
        <p:nvSpPr>
          <p:cNvPr id="8203" name="Text Box 13">
            <a:extLst>
              <a:ext uri="{FF2B5EF4-FFF2-40B4-BE49-F238E27FC236}">
                <a16:creationId xmlns:a16="http://schemas.microsoft.com/office/drawing/2014/main" id="{189C200D-E382-4E41-B3F7-7D416F40EC91}"/>
              </a:ext>
            </a:extLst>
          </p:cNvPr>
          <p:cNvSpPr txBox="1">
            <a:spLocks noChangeArrowheads="1"/>
          </p:cNvSpPr>
          <p:nvPr/>
        </p:nvSpPr>
        <p:spPr bwMode="auto">
          <a:xfrm>
            <a:off x="1898848" y="2979440"/>
            <a:ext cx="3124200" cy="346075"/>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b="1" dirty="0">
                <a:solidFill>
                  <a:srgbClr val="0033CC"/>
                </a:solidFill>
              </a:rPr>
              <a:t>CONFORME</a:t>
            </a:r>
          </a:p>
        </p:txBody>
      </p:sp>
      <p:sp>
        <p:nvSpPr>
          <p:cNvPr id="8204" name="Text Box 14">
            <a:extLst>
              <a:ext uri="{FF2B5EF4-FFF2-40B4-BE49-F238E27FC236}">
                <a16:creationId xmlns:a16="http://schemas.microsoft.com/office/drawing/2014/main" id="{696E2BB2-D3D1-4361-BCC9-40389A65BC5D}"/>
              </a:ext>
            </a:extLst>
          </p:cNvPr>
          <p:cNvSpPr txBox="1">
            <a:spLocks noChangeArrowheads="1"/>
          </p:cNvSpPr>
          <p:nvPr/>
        </p:nvSpPr>
        <p:spPr bwMode="auto">
          <a:xfrm>
            <a:off x="5175448" y="2979440"/>
            <a:ext cx="3124200" cy="346075"/>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b="1" dirty="0">
                <a:solidFill>
                  <a:srgbClr val="0033CC"/>
                </a:solidFill>
              </a:rPr>
              <a:t>NON  CONFORME</a:t>
            </a:r>
          </a:p>
        </p:txBody>
      </p:sp>
      <p:sp>
        <p:nvSpPr>
          <p:cNvPr id="8205" name="Text Box 15">
            <a:extLst>
              <a:ext uri="{FF2B5EF4-FFF2-40B4-BE49-F238E27FC236}">
                <a16:creationId xmlns:a16="http://schemas.microsoft.com/office/drawing/2014/main" id="{C78ED868-F86D-4CA1-A4F6-E2E0F10E3601}"/>
              </a:ext>
            </a:extLst>
          </p:cNvPr>
          <p:cNvSpPr txBox="1">
            <a:spLocks noChangeArrowheads="1"/>
          </p:cNvSpPr>
          <p:nvPr/>
        </p:nvSpPr>
        <p:spPr bwMode="auto">
          <a:xfrm rot="-5400000">
            <a:off x="797917" y="3851771"/>
            <a:ext cx="1524000" cy="541338"/>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70000"/>
              </a:lnSpc>
              <a:spcBef>
                <a:spcPct val="50000"/>
              </a:spcBef>
            </a:pPr>
            <a:r>
              <a:rPr lang="fr-FR" altLang="fr-FR" b="1" dirty="0">
                <a:solidFill>
                  <a:srgbClr val="0033CC"/>
                </a:solidFill>
              </a:rPr>
              <a:t>de refuser</a:t>
            </a:r>
          </a:p>
          <a:p>
            <a:pPr algn="ctr" eaLnBrk="1" hangingPunct="1">
              <a:lnSpc>
                <a:spcPct val="60000"/>
              </a:lnSpc>
              <a:spcBef>
                <a:spcPct val="50000"/>
              </a:spcBef>
            </a:pPr>
            <a:r>
              <a:rPr lang="fr-FR" altLang="fr-FR" b="1" dirty="0">
                <a:solidFill>
                  <a:srgbClr val="0033CC"/>
                </a:solidFill>
              </a:rPr>
              <a:t>le lot</a:t>
            </a:r>
          </a:p>
        </p:txBody>
      </p:sp>
      <p:sp>
        <p:nvSpPr>
          <p:cNvPr id="8206" name="Rectangle 17">
            <a:extLst>
              <a:ext uri="{FF2B5EF4-FFF2-40B4-BE49-F238E27FC236}">
                <a16:creationId xmlns:a16="http://schemas.microsoft.com/office/drawing/2014/main" id="{A77AB284-139D-438A-95AD-A87AA9904939}"/>
              </a:ext>
            </a:extLst>
          </p:cNvPr>
          <p:cNvSpPr>
            <a:spLocks noChangeArrowheads="1"/>
          </p:cNvSpPr>
          <p:nvPr/>
        </p:nvSpPr>
        <p:spPr bwMode="auto">
          <a:xfrm>
            <a:off x="1898848" y="3360440"/>
            <a:ext cx="6400800" cy="3124200"/>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sp>
        <p:nvSpPr>
          <p:cNvPr id="8207" name="Line 18">
            <a:extLst>
              <a:ext uri="{FF2B5EF4-FFF2-40B4-BE49-F238E27FC236}">
                <a16:creationId xmlns:a16="http://schemas.microsoft.com/office/drawing/2014/main" id="{E6CEDE62-299D-4D9C-9A3E-E36AEB01AC0F}"/>
              </a:ext>
            </a:extLst>
          </p:cNvPr>
          <p:cNvSpPr>
            <a:spLocks noChangeShapeType="1"/>
          </p:cNvSpPr>
          <p:nvPr/>
        </p:nvSpPr>
        <p:spPr bwMode="auto">
          <a:xfrm>
            <a:off x="5099248" y="3360440"/>
            <a:ext cx="0" cy="3124200"/>
          </a:xfrm>
          <a:prstGeom prst="line">
            <a:avLst/>
          </a:prstGeom>
          <a:noFill/>
          <a:ln w="952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8208" name="Line 19">
            <a:extLst>
              <a:ext uri="{FF2B5EF4-FFF2-40B4-BE49-F238E27FC236}">
                <a16:creationId xmlns:a16="http://schemas.microsoft.com/office/drawing/2014/main" id="{2F328189-07BB-4AE8-8BA7-891AE7CFD5DA}"/>
              </a:ext>
            </a:extLst>
          </p:cNvPr>
          <p:cNvSpPr>
            <a:spLocks noChangeShapeType="1"/>
          </p:cNvSpPr>
          <p:nvPr/>
        </p:nvSpPr>
        <p:spPr bwMode="auto">
          <a:xfrm>
            <a:off x="1898848" y="4884440"/>
            <a:ext cx="6400800" cy="0"/>
          </a:xfrm>
          <a:prstGeom prst="line">
            <a:avLst/>
          </a:prstGeom>
          <a:noFill/>
          <a:ln w="952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15380" name="Text Box 20">
            <a:extLst>
              <a:ext uri="{FF2B5EF4-FFF2-40B4-BE49-F238E27FC236}">
                <a16:creationId xmlns:a16="http://schemas.microsoft.com/office/drawing/2014/main" id="{FBB23158-4AFD-4B97-B910-DFC2A8E34730}"/>
              </a:ext>
            </a:extLst>
          </p:cNvPr>
          <p:cNvSpPr txBox="1">
            <a:spLocks noChangeArrowheads="1"/>
          </p:cNvSpPr>
          <p:nvPr/>
        </p:nvSpPr>
        <p:spPr bwMode="auto">
          <a:xfrm>
            <a:off x="1975048" y="5189240"/>
            <a:ext cx="2971800" cy="97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20000"/>
              </a:lnSpc>
              <a:spcBef>
                <a:spcPct val="50000"/>
              </a:spcBef>
            </a:pPr>
            <a:r>
              <a:rPr lang="fr-FR" altLang="fr-FR" sz="2000" b="1" dirty="0">
                <a:solidFill>
                  <a:srgbClr val="00B050"/>
                </a:solidFill>
              </a:rPr>
              <a:t>DECISION</a:t>
            </a:r>
          </a:p>
          <a:p>
            <a:pPr algn="ctr" eaLnBrk="1" hangingPunct="1">
              <a:lnSpc>
                <a:spcPct val="120000"/>
              </a:lnSpc>
              <a:spcBef>
                <a:spcPct val="50000"/>
              </a:spcBef>
            </a:pPr>
            <a:r>
              <a:rPr lang="fr-FR" altLang="fr-FR" sz="2000" b="1" dirty="0">
                <a:solidFill>
                  <a:srgbClr val="00B050"/>
                </a:solidFill>
              </a:rPr>
              <a:t>CORRECTE</a:t>
            </a:r>
          </a:p>
        </p:txBody>
      </p:sp>
      <p:sp>
        <p:nvSpPr>
          <p:cNvPr id="15381" name="Text Box 21">
            <a:extLst>
              <a:ext uri="{FF2B5EF4-FFF2-40B4-BE49-F238E27FC236}">
                <a16:creationId xmlns:a16="http://schemas.microsoft.com/office/drawing/2014/main" id="{9D0B2044-B421-4043-A43B-9483AA25AA9B}"/>
              </a:ext>
            </a:extLst>
          </p:cNvPr>
          <p:cNvSpPr txBox="1">
            <a:spLocks noChangeArrowheads="1"/>
          </p:cNvSpPr>
          <p:nvPr/>
        </p:nvSpPr>
        <p:spPr bwMode="auto">
          <a:xfrm>
            <a:off x="1975048" y="3538240"/>
            <a:ext cx="2971800" cy="111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80000"/>
              </a:lnSpc>
              <a:spcBef>
                <a:spcPct val="50000"/>
              </a:spcBef>
            </a:pPr>
            <a:r>
              <a:rPr lang="fr-FR" altLang="fr-FR" b="1" dirty="0">
                <a:solidFill>
                  <a:srgbClr val="CC0000"/>
                </a:solidFill>
              </a:rPr>
              <a:t>Le fournisseur se voit refuser un lot à tort</a:t>
            </a:r>
          </a:p>
          <a:p>
            <a:pPr algn="ctr" eaLnBrk="1" hangingPunct="1">
              <a:lnSpc>
                <a:spcPct val="80000"/>
              </a:lnSpc>
              <a:spcBef>
                <a:spcPct val="50000"/>
              </a:spcBef>
            </a:pPr>
            <a:r>
              <a:rPr lang="fr-FR" altLang="fr-FR" sz="2000" b="1" dirty="0">
                <a:solidFill>
                  <a:srgbClr val="CC0000"/>
                </a:solidFill>
              </a:rPr>
              <a:t>Risque  </a:t>
            </a:r>
            <a:r>
              <a:rPr lang="fr-FR" altLang="fr-FR" sz="3200" b="1" dirty="0">
                <a:solidFill>
                  <a:srgbClr val="CC0000"/>
                </a:solidFill>
                <a:sym typeface="Symbol" panose="05050102010706020507" pitchFamily="18" charset="2"/>
              </a:rPr>
              <a:t> </a:t>
            </a:r>
            <a:r>
              <a:rPr lang="fr-FR" altLang="fr-FR" sz="2000" b="1" dirty="0">
                <a:solidFill>
                  <a:srgbClr val="CC0000"/>
                </a:solidFill>
                <a:sym typeface="Symbol" panose="05050102010706020507" pitchFamily="18" charset="2"/>
              </a:rPr>
              <a:t>en %</a:t>
            </a:r>
            <a:endParaRPr lang="fr-FR" altLang="fr-FR" sz="3200" b="1" dirty="0">
              <a:solidFill>
                <a:srgbClr val="CC0000"/>
              </a:solidFill>
            </a:endParaRPr>
          </a:p>
        </p:txBody>
      </p:sp>
      <p:sp>
        <p:nvSpPr>
          <p:cNvPr id="15382" name="Text Box 22">
            <a:extLst>
              <a:ext uri="{FF2B5EF4-FFF2-40B4-BE49-F238E27FC236}">
                <a16:creationId xmlns:a16="http://schemas.microsoft.com/office/drawing/2014/main" id="{D0EC03FF-1A56-4F05-9269-08CCCCDD3704}"/>
              </a:ext>
            </a:extLst>
          </p:cNvPr>
          <p:cNvSpPr txBox="1">
            <a:spLocks noChangeArrowheads="1"/>
          </p:cNvSpPr>
          <p:nvPr/>
        </p:nvSpPr>
        <p:spPr bwMode="auto">
          <a:xfrm>
            <a:off x="5175448" y="5113040"/>
            <a:ext cx="2971800" cy="111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80000"/>
              </a:lnSpc>
              <a:spcBef>
                <a:spcPct val="50000"/>
              </a:spcBef>
            </a:pPr>
            <a:r>
              <a:rPr lang="fr-FR" altLang="fr-FR" b="1" dirty="0">
                <a:solidFill>
                  <a:srgbClr val="CC0000"/>
                </a:solidFill>
              </a:rPr>
              <a:t>Le client  accepte  un lot à tort</a:t>
            </a:r>
          </a:p>
          <a:p>
            <a:pPr algn="ctr" eaLnBrk="1" hangingPunct="1">
              <a:lnSpc>
                <a:spcPct val="80000"/>
              </a:lnSpc>
              <a:spcBef>
                <a:spcPct val="50000"/>
              </a:spcBef>
            </a:pPr>
            <a:r>
              <a:rPr lang="fr-FR" altLang="fr-FR" sz="2000" b="1" dirty="0">
                <a:solidFill>
                  <a:srgbClr val="CC0000"/>
                </a:solidFill>
              </a:rPr>
              <a:t>Risque  </a:t>
            </a:r>
            <a:r>
              <a:rPr lang="fr-FR" altLang="fr-FR" sz="3200" b="1" dirty="0">
                <a:solidFill>
                  <a:srgbClr val="CC0000"/>
                </a:solidFill>
                <a:sym typeface="Symbol" panose="05050102010706020507" pitchFamily="18" charset="2"/>
              </a:rPr>
              <a:t> </a:t>
            </a:r>
            <a:r>
              <a:rPr lang="fr-FR" altLang="fr-FR" sz="2000" b="1" dirty="0">
                <a:solidFill>
                  <a:srgbClr val="CC0000"/>
                </a:solidFill>
                <a:sym typeface="Symbol" panose="05050102010706020507" pitchFamily="18" charset="2"/>
              </a:rPr>
              <a:t>en %</a:t>
            </a:r>
            <a:endParaRPr lang="fr-FR" altLang="fr-FR" sz="3200" b="1" dirty="0">
              <a:solidFill>
                <a:srgbClr val="CC0000"/>
              </a:solidFill>
            </a:endParaRPr>
          </a:p>
        </p:txBody>
      </p:sp>
      <p:sp>
        <p:nvSpPr>
          <p:cNvPr id="2" name="Titre 1">
            <a:extLst>
              <a:ext uri="{FF2B5EF4-FFF2-40B4-BE49-F238E27FC236}">
                <a16:creationId xmlns:a16="http://schemas.microsoft.com/office/drawing/2014/main" id="{633D79F3-275E-4F80-81B8-D368DAF61EE9}"/>
              </a:ext>
            </a:extLst>
          </p:cNvPr>
          <p:cNvSpPr>
            <a:spLocks noGrp="1"/>
          </p:cNvSpPr>
          <p:nvPr>
            <p:ph type="title"/>
          </p:nvPr>
        </p:nvSpPr>
        <p:spPr>
          <a:xfrm>
            <a:off x="1608138" y="598176"/>
            <a:ext cx="7239000" cy="666888"/>
          </a:xfrm>
        </p:spPr>
        <p:txBody>
          <a:bodyPr/>
          <a:lstStyle/>
          <a:p>
            <a:r>
              <a:rPr lang="fr-FR" altLang="fr-FR" sz="2800" b="1" dirty="0">
                <a:solidFill>
                  <a:srgbClr val="00B050"/>
                </a:solidFill>
              </a:rPr>
              <a:t>Les risques du contrôle statistique</a:t>
            </a:r>
            <a:endParaRPr lang="fr-FR" dirty="0">
              <a:solidFill>
                <a:srgbClr val="00B050"/>
              </a:solidFill>
            </a:endParaRPr>
          </a:p>
        </p:txBody>
      </p:sp>
      <p:sp>
        <p:nvSpPr>
          <p:cNvPr id="20" name="Espace réservé du numéro de diapositive 1">
            <a:extLst>
              <a:ext uri="{FF2B5EF4-FFF2-40B4-BE49-F238E27FC236}">
                <a16:creationId xmlns:a16="http://schemas.microsoft.com/office/drawing/2014/main" id="{B3C283D2-947F-4D16-AD78-49E949ADD581}"/>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7</a:t>
            </a:fld>
            <a:endParaRPr lang="fr-FR"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4" descr="D:\PFiles\MSOffice\Clipart\standard\stddir2\BS00238_.wmf">
            <a:extLst>
              <a:ext uri="{FF2B5EF4-FFF2-40B4-BE49-F238E27FC236}">
                <a16:creationId xmlns:a16="http://schemas.microsoft.com/office/drawing/2014/main" id="{DDA2C408-72F1-46BA-9CDE-A4FD632979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1412776"/>
            <a:ext cx="2257425" cy="74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Text Box 5">
            <a:extLst>
              <a:ext uri="{FF2B5EF4-FFF2-40B4-BE49-F238E27FC236}">
                <a16:creationId xmlns:a16="http://schemas.microsoft.com/office/drawing/2014/main" id="{B63BF2ED-14D7-417F-BD19-30E5097127A9}"/>
              </a:ext>
            </a:extLst>
          </p:cNvPr>
          <p:cNvSpPr txBox="1">
            <a:spLocks noChangeArrowheads="1"/>
          </p:cNvSpPr>
          <p:nvPr/>
        </p:nvSpPr>
        <p:spPr bwMode="auto">
          <a:xfrm>
            <a:off x="5334000" y="1412776"/>
            <a:ext cx="2057400" cy="366713"/>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t>FOURNISSEUR</a:t>
            </a:r>
          </a:p>
        </p:txBody>
      </p:sp>
      <p:sp>
        <p:nvSpPr>
          <p:cNvPr id="9221" name="Text Box 6">
            <a:extLst>
              <a:ext uri="{FF2B5EF4-FFF2-40B4-BE49-F238E27FC236}">
                <a16:creationId xmlns:a16="http://schemas.microsoft.com/office/drawing/2014/main" id="{307F781E-9DB7-438D-805B-F8DFDF78BEC0}"/>
              </a:ext>
            </a:extLst>
          </p:cNvPr>
          <p:cNvSpPr txBox="1">
            <a:spLocks noChangeArrowheads="1"/>
          </p:cNvSpPr>
          <p:nvPr/>
        </p:nvSpPr>
        <p:spPr bwMode="auto">
          <a:xfrm>
            <a:off x="1219200" y="1412776"/>
            <a:ext cx="2057400" cy="366713"/>
          </a:xfrm>
          <a:prstGeom prst="rect">
            <a:avLst/>
          </a:prstGeom>
          <a:solidFill>
            <a:srgbClr val="0033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t>CLIENT</a:t>
            </a:r>
          </a:p>
        </p:txBody>
      </p:sp>
      <p:sp>
        <p:nvSpPr>
          <p:cNvPr id="9222" name="Text Box 7">
            <a:extLst>
              <a:ext uri="{FF2B5EF4-FFF2-40B4-BE49-F238E27FC236}">
                <a16:creationId xmlns:a16="http://schemas.microsoft.com/office/drawing/2014/main" id="{71C86D12-938C-4779-8639-D6A75EA9F731}"/>
              </a:ext>
            </a:extLst>
          </p:cNvPr>
          <p:cNvSpPr txBox="1">
            <a:spLocks noChangeArrowheads="1"/>
          </p:cNvSpPr>
          <p:nvPr/>
        </p:nvSpPr>
        <p:spPr bwMode="auto">
          <a:xfrm>
            <a:off x="539552" y="2143565"/>
            <a:ext cx="7315200" cy="394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20000"/>
              </a:lnSpc>
              <a:spcBef>
                <a:spcPct val="50000"/>
              </a:spcBef>
            </a:pPr>
            <a:r>
              <a:rPr lang="fr-FR" altLang="fr-FR" sz="1800" b="1" dirty="0">
                <a:solidFill>
                  <a:srgbClr val="0033CC"/>
                </a:solidFill>
              </a:rPr>
              <a:t>Ils se fixent :</a:t>
            </a:r>
            <a:endParaRPr lang="fr-FR" altLang="fr-FR" sz="1800" b="1" dirty="0">
              <a:solidFill>
                <a:srgbClr val="CC0000"/>
              </a:solidFill>
            </a:endParaRPr>
          </a:p>
        </p:txBody>
      </p:sp>
      <p:sp>
        <p:nvSpPr>
          <p:cNvPr id="16405" name="Text Box 21">
            <a:extLst>
              <a:ext uri="{FF2B5EF4-FFF2-40B4-BE49-F238E27FC236}">
                <a16:creationId xmlns:a16="http://schemas.microsoft.com/office/drawing/2014/main" id="{A8CC9FB8-59BF-4AA6-A0AF-D9BDEFC0D044}"/>
              </a:ext>
            </a:extLst>
          </p:cNvPr>
          <p:cNvSpPr txBox="1">
            <a:spLocks noChangeArrowheads="1"/>
          </p:cNvSpPr>
          <p:nvPr/>
        </p:nvSpPr>
        <p:spPr bwMode="auto">
          <a:xfrm>
            <a:off x="457356" y="2810099"/>
            <a:ext cx="8305800" cy="1197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120000"/>
              </a:lnSpc>
              <a:spcBef>
                <a:spcPct val="50000"/>
              </a:spcBef>
              <a:buFont typeface="Wingdings" panose="05000000000000000000" pitchFamily="2" charset="2"/>
              <a:buChar char="Ø"/>
            </a:pPr>
            <a:r>
              <a:rPr lang="fr-FR" altLang="fr-FR" sz="1800" b="1" dirty="0">
                <a:solidFill>
                  <a:srgbClr val="008000"/>
                </a:solidFill>
              </a:rPr>
              <a:t>  </a:t>
            </a:r>
            <a:r>
              <a:rPr lang="fr-FR" altLang="fr-FR" sz="1800" b="1" dirty="0">
                <a:solidFill>
                  <a:srgbClr val="00B050"/>
                </a:solidFill>
              </a:rPr>
              <a:t>NQA</a:t>
            </a:r>
            <a:r>
              <a:rPr lang="fr-FR" altLang="fr-FR" sz="1800" b="1" dirty="0">
                <a:solidFill>
                  <a:srgbClr val="008000"/>
                </a:solidFill>
              </a:rPr>
              <a:t> : </a:t>
            </a:r>
            <a:r>
              <a:rPr lang="fr-FR" altLang="fr-FR" sz="1800" b="1" dirty="0">
                <a:solidFill>
                  <a:srgbClr val="0033CC"/>
                </a:solidFill>
              </a:rPr>
              <a:t>le </a:t>
            </a:r>
            <a:r>
              <a:rPr lang="fr-FR" altLang="fr-FR" sz="1800" b="1" dirty="0">
                <a:solidFill>
                  <a:srgbClr val="00B050"/>
                </a:solidFill>
              </a:rPr>
              <a:t>Niveau de Qualité Acceptable </a:t>
            </a:r>
            <a:r>
              <a:rPr lang="fr-FR" altLang="fr-FR" sz="1800" b="1" dirty="0">
                <a:solidFill>
                  <a:srgbClr val="008000"/>
                </a:solidFill>
              </a:rPr>
              <a:t>(</a:t>
            </a:r>
            <a:r>
              <a:rPr lang="fr-FR" altLang="fr-FR" sz="1800" b="1" i="1" dirty="0">
                <a:solidFill>
                  <a:srgbClr val="0033CC"/>
                </a:solidFill>
                <a:cs typeface="Times New Roman" panose="02020603050405020304" pitchFamily="18" charset="0"/>
              </a:rPr>
              <a:t>AQL : Acceptable Quality Limit)</a:t>
            </a:r>
            <a:endParaRPr lang="fr-FR" altLang="fr-FR" sz="1800" b="1" i="1" u="sng" dirty="0">
              <a:solidFill>
                <a:srgbClr val="0033CC"/>
              </a:solidFill>
            </a:endParaRPr>
          </a:p>
          <a:p>
            <a:pPr eaLnBrk="1" hangingPunct="1">
              <a:lnSpc>
                <a:spcPct val="120000"/>
              </a:lnSpc>
              <a:spcBef>
                <a:spcPct val="50000"/>
              </a:spcBef>
              <a:buFont typeface="Wingdings" panose="05000000000000000000" pitchFamily="2" charset="2"/>
              <a:buNone/>
            </a:pPr>
            <a:r>
              <a:rPr lang="fr-FR" altLang="fr-FR" sz="1800" dirty="0">
                <a:solidFill>
                  <a:srgbClr val="0033CC"/>
                </a:solidFill>
              </a:rPr>
              <a:t>	C’est le pourcentage maximal de non-conformes que l’on peut tolérer 	dans un lot, et qui devra avoir une forte probabilité d’acceptation (95%)</a:t>
            </a:r>
          </a:p>
        </p:txBody>
      </p:sp>
      <p:sp>
        <p:nvSpPr>
          <p:cNvPr id="16406" name="Text Box 22">
            <a:extLst>
              <a:ext uri="{FF2B5EF4-FFF2-40B4-BE49-F238E27FC236}">
                <a16:creationId xmlns:a16="http://schemas.microsoft.com/office/drawing/2014/main" id="{99B6B8FC-172D-4149-98BD-16B559559013}"/>
              </a:ext>
            </a:extLst>
          </p:cNvPr>
          <p:cNvSpPr txBox="1">
            <a:spLocks noChangeArrowheads="1"/>
          </p:cNvSpPr>
          <p:nvPr/>
        </p:nvSpPr>
        <p:spPr bwMode="auto">
          <a:xfrm>
            <a:off x="457200" y="4247728"/>
            <a:ext cx="8401472" cy="1220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lnSpc>
                <a:spcPct val="120000"/>
              </a:lnSpc>
              <a:spcBef>
                <a:spcPct val="50000"/>
              </a:spcBef>
              <a:buFont typeface="Wingdings" panose="05000000000000000000" pitchFamily="2" charset="2"/>
              <a:buChar char="Ø"/>
            </a:pPr>
            <a:r>
              <a:rPr lang="fr-FR" altLang="fr-FR" sz="1800" b="1" dirty="0">
                <a:solidFill>
                  <a:srgbClr val="0033CC"/>
                </a:solidFill>
              </a:rPr>
              <a:t>  </a:t>
            </a:r>
            <a:r>
              <a:rPr lang="fr-FR" altLang="fr-FR" sz="1800" b="1" dirty="0">
                <a:solidFill>
                  <a:srgbClr val="00B050"/>
                </a:solidFill>
              </a:rPr>
              <a:t>NQT</a:t>
            </a:r>
            <a:r>
              <a:rPr lang="fr-FR" altLang="fr-FR" sz="1800" b="1" dirty="0">
                <a:solidFill>
                  <a:srgbClr val="0033CC"/>
                </a:solidFill>
              </a:rPr>
              <a:t> : le </a:t>
            </a:r>
            <a:r>
              <a:rPr lang="fr-FR" altLang="fr-FR" sz="1800" b="1" dirty="0">
                <a:solidFill>
                  <a:srgbClr val="00B050"/>
                </a:solidFill>
              </a:rPr>
              <a:t>Niveau de Qualité Toléré </a:t>
            </a:r>
            <a:r>
              <a:rPr lang="fr-FR" altLang="fr-FR" sz="1800" b="1" i="1" dirty="0">
                <a:solidFill>
                  <a:srgbClr val="0033CC"/>
                </a:solidFill>
              </a:rPr>
              <a:t>(LQ : Limiting Quality)</a:t>
            </a:r>
          </a:p>
          <a:p>
            <a:pPr eaLnBrk="1" hangingPunct="1">
              <a:lnSpc>
                <a:spcPct val="120000"/>
              </a:lnSpc>
              <a:spcBef>
                <a:spcPct val="50000"/>
              </a:spcBef>
              <a:buFont typeface="Wingdings" panose="05000000000000000000" pitchFamily="2" charset="2"/>
              <a:buNone/>
            </a:pPr>
            <a:r>
              <a:rPr lang="fr-FR" altLang="fr-FR" sz="1800" dirty="0">
                <a:solidFill>
                  <a:srgbClr val="0033CC"/>
                </a:solidFill>
              </a:rPr>
              <a:t>	C’est le pourcentage « limite » de non-conformes dans un lot, qui devra 	avoir très peu de chance d’être accepté (10%)</a:t>
            </a:r>
          </a:p>
        </p:txBody>
      </p:sp>
      <p:sp>
        <p:nvSpPr>
          <p:cNvPr id="16407" name="Text Box 23">
            <a:extLst>
              <a:ext uri="{FF2B5EF4-FFF2-40B4-BE49-F238E27FC236}">
                <a16:creationId xmlns:a16="http://schemas.microsoft.com/office/drawing/2014/main" id="{8B86A21B-7751-4E2E-9C70-9BB85E91373E}"/>
              </a:ext>
            </a:extLst>
          </p:cNvPr>
          <p:cNvSpPr txBox="1">
            <a:spLocks noChangeArrowheads="1"/>
          </p:cNvSpPr>
          <p:nvPr/>
        </p:nvSpPr>
        <p:spPr bwMode="auto">
          <a:xfrm>
            <a:off x="457200" y="5619328"/>
            <a:ext cx="8305800" cy="726609"/>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lnSpc>
                <a:spcPct val="120000"/>
              </a:lnSpc>
              <a:spcBef>
                <a:spcPct val="50000"/>
              </a:spcBef>
              <a:buFont typeface="Wingdings" panose="05000000000000000000" pitchFamily="2" charset="2"/>
              <a:buNone/>
            </a:pPr>
            <a:r>
              <a:rPr lang="fr-FR" altLang="fr-FR" sz="1800" b="1" dirty="0">
                <a:solidFill>
                  <a:srgbClr val="0033CC"/>
                </a:solidFill>
              </a:rPr>
              <a:t>Mais un NQA ne donne pas au client la garantie absolue </a:t>
            </a:r>
            <a:br>
              <a:rPr lang="fr-FR" altLang="fr-FR" sz="1800" b="1" dirty="0">
                <a:solidFill>
                  <a:srgbClr val="0033CC"/>
                </a:solidFill>
              </a:rPr>
            </a:br>
            <a:r>
              <a:rPr lang="fr-FR" altLang="fr-FR" sz="1800" b="1" dirty="0">
                <a:solidFill>
                  <a:srgbClr val="0033CC"/>
                </a:solidFill>
              </a:rPr>
              <a:t>que des lots d’une qualité inférieure ne seront pas acceptés </a:t>
            </a:r>
          </a:p>
        </p:txBody>
      </p:sp>
      <p:sp>
        <p:nvSpPr>
          <p:cNvPr id="2" name="Titre 1">
            <a:extLst>
              <a:ext uri="{FF2B5EF4-FFF2-40B4-BE49-F238E27FC236}">
                <a16:creationId xmlns:a16="http://schemas.microsoft.com/office/drawing/2014/main" id="{BEDE91AA-55B0-46B7-A9A1-9024AD783ED2}"/>
              </a:ext>
            </a:extLst>
          </p:cNvPr>
          <p:cNvSpPr>
            <a:spLocks noGrp="1"/>
          </p:cNvSpPr>
          <p:nvPr>
            <p:ph type="title"/>
          </p:nvPr>
        </p:nvSpPr>
        <p:spPr>
          <a:xfrm>
            <a:off x="1619672" y="664241"/>
            <a:ext cx="7239000" cy="457200"/>
          </a:xfrm>
        </p:spPr>
        <p:txBody>
          <a:bodyPr/>
          <a:lstStyle/>
          <a:p>
            <a:r>
              <a:rPr lang="fr-FR" altLang="fr-FR" sz="2800" b="1" dirty="0">
                <a:solidFill>
                  <a:srgbClr val="00B050"/>
                </a:solidFill>
              </a:rPr>
              <a:t>Règles d’entente client / fournisseur</a:t>
            </a:r>
            <a:endParaRPr lang="fr-FR" dirty="0">
              <a:solidFill>
                <a:srgbClr val="00B050"/>
              </a:solidFill>
            </a:endParaRPr>
          </a:p>
        </p:txBody>
      </p:sp>
      <p:sp>
        <p:nvSpPr>
          <p:cNvPr id="10" name="Espace réservé du numéro de diapositive 1">
            <a:extLst>
              <a:ext uri="{FF2B5EF4-FFF2-40B4-BE49-F238E27FC236}">
                <a16:creationId xmlns:a16="http://schemas.microsoft.com/office/drawing/2014/main" id="{0CC2912F-F94E-4C16-9253-58BF9515620A}"/>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8</a:t>
            </a:fld>
            <a:endParaRPr lang="fr-FR"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9" name="Line 3">
            <a:extLst>
              <a:ext uri="{FF2B5EF4-FFF2-40B4-BE49-F238E27FC236}">
                <a16:creationId xmlns:a16="http://schemas.microsoft.com/office/drawing/2014/main" id="{2149CAD9-49EB-4814-A8FF-D3EB14FC6B99}"/>
              </a:ext>
            </a:extLst>
          </p:cNvPr>
          <p:cNvSpPr>
            <a:spLocks noChangeShapeType="1"/>
          </p:cNvSpPr>
          <p:nvPr/>
        </p:nvSpPr>
        <p:spPr bwMode="auto">
          <a:xfrm flipV="1">
            <a:off x="713184" y="1892126"/>
            <a:ext cx="0" cy="4343400"/>
          </a:xfrm>
          <a:prstGeom prst="line">
            <a:avLst/>
          </a:prstGeom>
          <a:noFill/>
          <a:ln w="28575">
            <a:solidFill>
              <a:schemeClr val="bg1">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640" name="Line 4">
            <a:extLst>
              <a:ext uri="{FF2B5EF4-FFF2-40B4-BE49-F238E27FC236}">
                <a16:creationId xmlns:a16="http://schemas.microsoft.com/office/drawing/2014/main" id="{E4D15797-3254-4DA0-BBB1-C4B328BC74A0}"/>
              </a:ext>
            </a:extLst>
          </p:cNvPr>
          <p:cNvSpPr>
            <a:spLocks noChangeShapeType="1"/>
          </p:cNvSpPr>
          <p:nvPr/>
        </p:nvSpPr>
        <p:spPr bwMode="auto">
          <a:xfrm>
            <a:off x="713184" y="6235526"/>
            <a:ext cx="6324600" cy="0"/>
          </a:xfrm>
          <a:prstGeom prst="line">
            <a:avLst/>
          </a:prstGeom>
          <a:noFill/>
          <a:ln w="28575">
            <a:solidFill>
              <a:schemeClr val="bg1">
                <a:lumMod val="50000"/>
              </a:schemeClr>
            </a:solidFill>
            <a:round/>
            <a:headEn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41" name="Line 5">
            <a:extLst>
              <a:ext uri="{FF2B5EF4-FFF2-40B4-BE49-F238E27FC236}">
                <a16:creationId xmlns:a16="http://schemas.microsoft.com/office/drawing/2014/main" id="{64A4CC27-8EFA-46DB-BDD6-1548DA479425}"/>
              </a:ext>
            </a:extLst>
          </p:cNvPr>
          <p:cNvSpPr>
            <a:spLocks noChangeShapeType="1"/>
          </p:cNvSpPr>
          <p:nvPr/>
        </p:nvSpPr>
        <p:spPr bwMode="auto">
          <a:xfrm>
            <a:off x="713184" y="6159326"/>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42" name="Text Box 16">
            <a:extLst>
              <a:ext uri="{FF2B5EF4-FFF2-40B4-BE49-F238E27FC236}">
                <a16:creationId xmlns:a16="http://schemas.microsoft.com/office/drawing/2014/main" id="{D8921F62-71E9-42F5-8C5C-AE9913EB8A25}"/>
              </a:ext>
            </a:extLst>
          </p:cNvPr>
          <p:cNvSpPr txBox="1">
            <a:spLocks noChangeArrowheads="1"/>
          </p:cNvSpPr>
          <p:nvPr/>
        </p:nvSpPr>
        <p:spPr bwMode="auto">
          <a:xfrm>
            <a:off x="1322784" y="6356176"/>
            <a:ext cx="3048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1</a:t>
            </a:r>
          </a:p>
        </p:txBody>
      </p:sp>
      <p:sp>
        <p:nvSpPr>
          <p:cNvPr id="26643" name="Text Box 17">
            <a:extLst>
              <a:ext uri="{FF2B5EF4-FFF2-40B4-BE49-F238E27FC236}">
                <a16:creationId xmlns:a16="http://schemas.microsoft.com/office/drawing/2014/main" id="{F8E018AD-C1B8-40CC-A4F8-356EF60B57E3}"/>
              </a:ext>
            </a:extLst>
          </p:cNvPr>
          <p:cNvSpPr txBox="1">
            <a:spLocks noChangeArrowheads="1"/>
          </p:cNvSpPr>
          <p:nvPr/>
        </p:nvSpPr>
        <p:spPr bwMode="auto">
          <a:xfrm>
            <a:off x="2084784" y="6356176"/>
            <a:ext cx="3048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2</a:t>
            </a:r>
          </a:p>
        </p:txBody>
      </p:sp>
      <p:sp>
        <p:nvSpPr>
          <p:cNvPr id="26644" name="Text Box 18">
            <a:extLst>
              <a:ext uri="{FF2B5EF4-FFF2-40B4-BE49-F238E27FC236}">
                <a16:creationId xmlns:a16="http://schemas.microsoft.com/office/drawing/2014/main" id="{2C80FBA6-2E17-4D80-83A7-253B239DAFEA}"/>
              </a:ext>
            </a:extLst>
          </p:cNvPr>
          <p:cNvSpPr txBox="1">
            <a:spLocks noChangeArrowheads="1"/>
          </p:cNvSpPr>
          <p:nvPr/>
        </p:nvSpPr>
        <p:spPr bwMode="auto">
          <a:xfrm>
            <a:off x="2846784" y="6356176"/>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3</a:t>
            </a:r>
          </a:p>
        </p:txBody>
      </p:sp>
      <p:sp>
        <p:nvSpPr>
          <p:cNvPr id="26645" name="Text Box 19">
            <a:extLst>
              <a:ext uri="{FF2B5EF4-FFF2-40B4-BE49-F238E27FC236}">
                <a16:creationId xmlns:a16="http://schemas.microsoft.com/office/drawing/2014/main" id="{8B41A379-5218-4DFB-AA87-A4FD8F4B01FC}"/>
              </a:ext>
            </a:extLst>
          </p:cNvPr>
          <p:cNvSpPr txBox="1">
            <a:spLocks noChangeArrowheads="1"/>
          </p:cNvSpPr>
          <p:nvPr/>
        </p:nvSpPr>
        <p:spPr bwMode="auto">
          <a:xfrm>
            <a:off x="3608784" y="6356176"/>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4</a:t>
            </a:r>
          </a:p>
        </p:txBody>
      </p:sp>
      <p:sp>
        <p:nvSpPr>
          <p:cNvPr id="26646" name="Text Box 20">
            <a:extLst>
              <a:ext uri="{FF2B5EF4-FFF2-40B4-BE49-F238E27FC236}">
                <a16:creationId xmlns:a16="http://schemas.microsoft.com/office/drawing/2014/main" id="{217BD649-4004-49EC-A8A9-102BE5588141}"/>
              </a:ext>
            </a:extLst>
          </p:cNvPr>
          <p:cNvSpPr txBox="1">
            <a:spLocks noChangeArrowheads="1"/>
          </p:cNvSpPr>
          <p:nvPr/>
        </p:nvSpPr>
        <p:spPr bwMode="auto">
          <a:xfrm>
            <a:off x="4370784" y="6356176"/>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5</a:t>
            </a:r>
          </a:p>
        </p:txBody>
      </p:sp>
      <p:sp>
        <p:nvSpPr>
          <p:cNvPr id="26647" name="Text Box 21">
            <a:extLst>
              <a:ext uri="{FF2B5EF4-FFF2-40B4-BE49-F238E27FC236}">
                <a16:creationId xmlns:a16="http://schemas.microsoft.com/office/drawing/2014/main" id="{11AC2E88-92DD-4A15-BA81-8B2E42C7C7D7}"/>
              </a:ext>
            </a:extLst>
          </p:cNvPr>
          <p:cNvSpPr txBox="1">
            <a:spLocks noChangeArrowheads="1"/>
          </p:cNvSpPr>
          <p:nvPr/>
        </p:nvSpPr>
        <p:spPr bwMode="auto">
          <a:xfrm>
            <a:off x="5132784" y="6356176"/>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6</a:t>
            </a:r>
          </a:p>
        </p:txBody>
      </p:sp>
      <p:sp>
        <p:nvSpPr>
          <p:cNvPr id="26648" name="Text Box 22">
            <a:extLst>
              <a:ext uri="{FF2B5EF4-FFF2-40B4-BE49-F238E27FC236}">
                <a16:creationId xmlns:a16="http://schemas.microsoft.com/office/drawing/2014/main" id="{BADB8019-53C5-47A1-AEDC-F23CE8D2F1D5}"/>
              </a:ext>
            </a:extLst>
          </p:cNvPr>
          <p:cNvSpPr txBox="1">
            <a:spLocks noChangeArrowheads="1"/>
          </p:cNvSpPr>
          <p:nvPr/>
        </p:nvSpPr>
        <p:spPr bwMode="auto">
          <a:xfrm>
            <a:off x="5894784" y="6356176"/>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7</a:t>
            </a:r>
          </a:p>
        </p:txBody>
      </p:sp>
      <p:sp>
        <p:nvSpPr>
          <p:cNvPr id="26649" name="Text Box 23">
            <a:extLst>
              <a:ext uri="{FF2B5EF4-FFF2-40B4-BE49-F238E27FC236}">
                <a16:creationId xmlns:a16="http://schemas.microsoft.com/office/drawing/2014/main" id="{07F2F062-EFF9-4885-BACF-E9BE2772B37E}"/>
              </a:ext>
            </a:extLst>
          </p:cNvPr>
          <p:cNvSpPr txBox="1">
            <a:spLocks noChangeArrowheads="1"/>
          </p:cNvSpPr>
          <p:nvPr/>
        </p:nvSpPr>
        <p:spPr bwMode="auto">
          <a:xfrm>
            <a:off x="6656784" y="6356176"/>
            <a:ext cx="304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8</a:t>
            </a:r>
          </a:p>
        </p:txBody>
      </p:sp>
      <p:sp>
        <p:nvSpPr>
          <p:cNvPr id="26650" name="Text Box 29">
            <a:extLst>
              <a:ext uri="{FF2B5EF4-FFF2-40B4-BE49-F238E27FC236}">
                <a16:creationId xmlns:a16="http://schemas.microsoft.com/office/drawing/2014/main" id="{44ED7BCB-357F-4981-ABE7-428A9B0D881C}"/>
              </a:ext>
            </a:extLst>
          </p:cNvPr>
          <p:cNvSpPr txBox="1">
            <a:spLocks noChangeArrowheads="1"/>
          </p:cNvSpPr>
          <p:nvPr/>
        </p:nvSpPr>
        <p:spPr bwMode="auto">
          <a:xfrm>
            <a:off x="107504" y="2241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100</a:t>
            </a:r>
          </a:p>
        </p:txBody>
      </p:sp>
      <p:sp>
        <p:nvSpPr>
          <p:cNvPr id="26651" name="Text Box 30">
            <a:extLst>
              <a:ext uri="{FF2B5EF4-FFF2-40B4-BE49-F238E27FC236}">
                <a16:creationId xmlns:a16="http://schemas.microsoft.com/office/drawing/2014/main" id="{91F44ED6-EF28-41B5-A5EA-1D551E725989}"/>
              </a:ext>
            </a:extLst>
          </p:cNvPr>
          <p:cNvSpPr txBox="1">
            <a:spLocks noChangeArrowheads="1"/>
          </p:cNvSpPr>
          <p:nvPr/>
        </p:nvSpPr>
        <p:spPr bwMode="auto">
          <a:xfrm>
            <a:off x="2465784" y="6508576"/>
            <a:ext cx="38862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rgbClr val="002060"/>
                </a:solidFill>
              </a:rPr>
              <a:t>p = proportion d’individus non conformes</a:t>
            </a:r>
          </a:p>
        </p:txBody>
      </p:sp>
      <p:sp>
        <p:nvSpPr>
          <p:cNvPr id="26652" name="Text Box 31">
            <a:extLst>
              <a:ext uri="{FF2B5EF4-FFF2-40B4-BE49-F238E27FC236}">
                <a16:creationId xmlns:a16="http://schemas.microsoft.com/office/drawing/2014/main" id="{03289D20-DE04-4212-AC5B-46D9F20ED746}"/>
              </a:ext>
            </a:extLst>
          </p:cNvPr>
          <p:cNvSpPr txBox="1">
            <a:spLocks noChangeArrowheads="1"/>
          </p:cNvSpPr>
          <p:nvPr/>
        </p:nvSpPr>
        <p:spPr bwMode="auto">
          <a:xfrm>
            <a:off x="7004281" y="6180565"/>
            <a:ext cx="1066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accent3">
                    <a:lumMod val="10000"/>
                  </a:schemeClr>
                </a:solidFill>
              </a:rPr>
              <a:t>p  en  %</a:t>
            </a:r>
          </a:p>
        </p:txBody>
      </p:sp>
      <p:sp>
        <p:nvSpPr>
          <p:cNvPr id="26653" name="Text Box 32">
            <a:extLst>
              <a:ext uri="{FF2B5EF4-FFF2-40B4-BE49-F238E27FC236}">
                <a16:creationId xmlns:a16="http://schemas.microsoft.com/office/drawing/2014/main" id="{7BBC1553-B07B-44B6-8122-9FF75CC8EBFC}"/>
              </a:ext>
            </a:extLst>
          </p:cNvPr>
          <p:cNvSpPr txBox="1">
            <a:spLocks noChangeArrowheads="1"/>
          </p:cNvSpPr>
          <p:nvPr/>
        </p:nvSpPr>
        <p:spPr bwMode="auto">
          <a:xfrm>
            <a:off x="179784" y="1631776"/>
            <a:ext cx="10668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accent3">
                    <a:lumMod val="10000"/>
                  </a:schemeClr>
                </a:solidFill>
              </a:rPr>
              <a:t>Pa  en  %</a:t>
            </a:r>
          </a:p>
        </p:txBody>
      </p:sp>
      <p:sp>
        <p:nvSpPr>
          <p:cNvPr id="26654" name="Text Box 33">
            <a:extLst>
              <a:ext uri="{FF2B5EF4-FFF2-40B4-BE49-F238E27FC236}">
                <a16:creationId xmlns:a16="http://schemas.microsoft.com/office/drawing/2014/main" id="{A5FE6546-8E3F-4453-B8DA-3619452C7FF9}"/>
              </a:ext>
            </a:extLst>
          </p:cNvPr>
          <p:cNvSpPr txBox="1">
            <a:spLocks noChangeArrowheads="1"/>
          </p:cNvSpPr>
          <p:nvPr/>
        </p:nvSpPr>
        <p:spPr bwMode="auto">
          <a:xfrm rot="16200000">
            <a:off x="-1456940" y="3611487"/>
            <a:ext cx="3231357" cy="3077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sz="1400" b="1" dirty="0">
                <a:solidFill>
                  <a:schemeClr val="accent3">
                    <a:lumMod val="10000"/>
                  </a:schemeClr>
                </a:solidFill>
              </a:rPr>
              <a:t>Pa  =  probabilité d’acceptation</a:t>
            </a:r>
          </a:p>
        </p:txBody>
      </p:sp>
      <p:sp>
        <p:nvSpPr>
          <p:cNvPr id="26655" name="Text Box 34">
            <a:extLst>
              <a:ext uri="{FF2B5EF4-FFF2-40B4-BE49-F238E27FC236}">
                <a16:creationId xmlns:a16="http://schemas.microsoft.com/office/drawing/2014/main" id="{E3F7A76A-4A87-4C4A-BCD5-1A7D13AFF99C}"/>
              </a:ext>
            </a:extLst>
          </p:cNvPr>
          <p:cNvSpPr txBox="1">
            <a:spLocks noChangeArrowheads="1"/>
          </p:cNvSpPr>
          <p:nvPr/>
        </p:nvSpPr>
        <p:spPr bwMode="auto">
          <a:xfrm>
            <a:off x="560784" y="6356176"/>
            <a:ext cx="304800" cy="3365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dirty="0">
                <a:solidFill>
                  <a:schemeClr val="bg1">
                    <a:lumMod val="50000"/>
                  </a:schemeClr>
                </a:solidFill>
              </a:rPr>
              <a:t>0</a:t>
            </a:r>
          </a:p>
        </p:txBody>
      </p:sp>
      <p:sp>
        <p:nvSpPr>
          <p:cNvPr id="26656" name="Line 72">
            <a:extLst>
              <a:ext uri="{FF2B5EF4-FFF2-40B4-BE49-F238E27FC236}">
                <a16:creationId xmlns:a16="http://schemas.microsoft.com/office/drawing/2014/main" id="{052CEFE0-E9BB-4C12-9895-466D46325C16}"/>
              </a:ext>
            </a:extLst>
          </p:cNvPr>
          <p:cNvSpPr>
            <a:spLocks noChangeShapeType="1"/>
          </p:cNvSpPr>
          <p:nvPr/>
        </p:nvSpPr>
        <p:spPr bwMode="auto">
          <a:xfrm>
            <a:off x="8655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57" name="Line 73">
            <a:extLst>
              <a:ext uri="{FF2B5EF4-FFF2-40B4-BE49-F238E27FC236}">
                <a16:creationId xmlns:a16="http://schemas.microsoft.com/office/drawing/2014/main" id="{F390FA89-C014-4CFF-88F7-474A89D0FE21}"/>
              </a:ext>
            </a:extLst>
          </p:cNvPr>
          <p:cNvSpPr>
            <a:spLocks noChangeShapeType="1"/>
          </p:cNvSpPr>
          <p:nvPr/>
        </p:nvSpPr>
        <p:spPr bwMode="auto">
          <a:xfrm>
            <a:off x="10179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58" name="Line 74">
            <a:extLst>
              <a:ext uri="{FF2B5EF4-FFF2-40B4-BE49-F238E27FC236}">
                <a16:creationId xmlns:a16="http://schemas.microsoft.com/office/drawing/2014/main" id="{FBE86591-A133-4B83-A201-43ABD8A91E17}"/>
              </a:ext>
            </a:extLst>
          </p:cNvPr>
          <p:cNvSpPr>
            <a:spLocks noChangeShapeType="1"/>
          </p:cNvSpPr>
          <p:nvPr/>
        </p:nvSpPr>
        <p:spPr bwMode="auto">
          <a:xfrm>
            <a:off x="11703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59" name="Line 75">
            <a:extLst>
              <a:ext uri="{FF2B5EF4-FFF2-40B4-BE49-F238E27FC236}">
                <a16:creationId xmlns:a16="http://schemas.microsoft.com/office/drawing/2014/main" id="{EB5E8C5E-EEF3-443C-9EA1-4A076D86A57B}"/>
              </a:ext>
            </a:extLst>
          </p:cNvPr>
          <p:cNvSpPr>
            <a:spLocks noChangeShapeType="1"/>
          </p:cNvSpPr>
          <p:nvPr/>
        </p:nvSpPr>
        <p:spPr bwMode="auto">
          <a:xfrm>
            <a:off x="13227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60" name="Line 77">
            <a:extLst>
              <a:ext uri="{FF2B5EF4-FFF2-40B4-BE49-F238E27FC236}">
                <a16:creationId xmlns:a16="http://schemas.microsoft.com/office/drawing/2014/main" id="{AB1BC728-8B14-463C-810D-388D8EDD0D69}"/>
              </a:ext>
            </a:extLst>
          </p:cNvPr>
          <p:cNvSpPr>
            <a:spLocks noChangeShapeType="1"/>
          </p:cNvSpPr>
          <p:nvPr/>
        </p:nvSpPr>
        <p:spPr bwMode="auto">
          <a:xfrm>
            <a:off x="16275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61" name="Line 78">
            <a:extLst>
              <a:ext uri="{FF2B5EF4-FFF2-40B4-BE49-F238E27FC236}">
                <a16:creationId xmlns:a16="http://schemas.microsoft.com/office/drawing/2014/main" id="{2DA86101-923C-4B8C-8C65-F825CC4DACB1}"/>
              </a:ext>
            </a:extLst>
          </p:cNvPr>
          <p:cNvSpPr>
            <a:spLocks noChangeShapeType="1"/>
          </p:cNvSpPr>
          <p:nvPr/>
        </p:nvSpPr>
        <p:spPr bwMode="auto">
          <a:xfrm>
            <a:off x="17799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62" name="Line 79">
            <a:extLst>
              <a:ext uri="{FF2B5EF4-FFF2-40B4-BE49-F238E27FC236}">
                <a16:creationId xmlns:a16="http://schemas.microsoft.com/office/drawing/2014/main" id="{D666C0AE-8492-4E90-ACD0-8D3D4480C3E8}"/>
              </a:ext>
            </a:extLst>
          </p:cNvPr>
          <p:cNvSpPr>
            <a:spLocks noChangeShapeType="1"/>
          </p:cNvSpPr>
          <p:nvPr/>
        </p:nvSpPr>
        <p:spPr bwMode="auto">
          <a:xfrm>
            <a:off x="19323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63" name="Line 80">
            <a:extLst>
              <a:ext uri="{FF2B5EF4-FFF2-40B4-BE49-F238E27FC236}">
                <a16:creationId xmlns:a16="http://schemas.microsoft.com/office/drawing/2014/main" id="{25F3F8F2-15A0-496E-B486-30CABFEF9724}"/>
              </a:ext>
            </a:extLst>
          </p:cNvPr>
          <p:cNvSpPr>
            <a:spLocks noChangeShapeType="1"/>
          </p:cNvSpPr>
          <p:nvPr/>
        </p:nvSpPr>
        <p:spPr bwMode="auto">
          <a:xfrm>
            <a:off x="20847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64" name="Line 82">
            <a:extLst>
              <a:ext uri="{FF2B5EF4-FFF2-40B4-BE49-F238E27FC236}">
                <a16:creationId xmlns:a16="http://schemas.microsoft.com/office/drawing/2014/main" id="{CBD73FE8-BF5E-4EEB-B4FF-239AF9383793}"/>
              </a:ext>
            </a:extLst>
          </p:cNvPr>
          <p:cNvSpPr>
            <a:spLocks noChangeShapeType="1"/>
          </p:cNvSpPr>
          <p:nvPr/>
        </p:nvSpPr>
        <p:spPr bwMode="auto">
          <a:xfrm>
            <a:off x="23895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65" name="Line 83">
            <a:extLst>
              <a:ext uri="{FF2B5EF4-FFF2-40B4-BE49-F238E27FC236}">
                <a16:creationId xmlns:a16="http://schemas.microsoft.com/office/drawing/2014/main" id="{32C69F12-BF04-482F-84C1-9CFB7FC302F3}"/>
              </a:ext>
            </a:extLst>
          </p:cNvPr>
          <p:cNvSpPr>
            <a:spLocks noChangeShapeType="1"/>
          </p:cNvSpPr>
          <p:nvPr/>
        </p:nvSpPr>
        <p:spPr bwMode="auto">
          <a:xfrm>
            <a:off x="25419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66" name="Line 84">
            <a:extLst>
              <a:ext uri="{FF2B5EF4-FFF2-40B4-BE49-F238E27FC236}">
                <a16:creationId xmlns:a16="http://schemas.microsoft.com/office/drawing/2014/main" id="{86FBD559-F44D-4867-B3D0-ED575D517D93}"/>
              </a:ext>
            </a:extLst>
          </p:cNvPr>
          <p:cNvSpPr>
            <a:spLocks noChangeShapeType="1"/>
          </p:cNvSpPr>
          <p:nvPr/>
        </p:nvSpPr>
        <p:spPr bwMode="auto">
          <a:xfrm>
            <a:off x="26943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67" name="Line 85">
            <a:extLst>
              <a:ext uri="{FF2B5EF4-FFF2-40B4-BE49-F238E27FC236}">
                <a16:creationId xmlns:a16="http://schemas.microsoft.com/office/drawing/2014/main" id="{886564BD-7791-45C6-B80E-61505BC400E4}"/>
              </a:ext>
            </a:extLst>
          </p:cNvPr>
          <p:cNvSpPr>
            <a:spLocks noChangeShapeType="1"/>
          </p:cNvSpPr>
          <p:nvPr/>
        </p:nvSpPr>
        <p:spPr bwMode="auto">
          <a:xfrm>
            <a:off x="28467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68" name="Line 87">
            <a:extLst>
              <a:ext uri="{FF2B5EF4-FFF2-40B4-BE49-F238E27FC236}">
                <a16:creationId xmlns:a16="http://schemas.microsoft.com/office/drawing/2014/main" id="{3BB7B11D-2085-4909-9BC8-E84313911310}"/>
              </a:ext>
            </a:extLst>
          </p:cNvPr>
          <p:cNvSpPr>
            <a:spLocks noChangeShapeType="1"/>
          </p:cNvSpPr>
          <p:nvPr/>
        </p:nvSpPr>
        <p:spPr bwMode="auto">
          <a:xfrm>
            <a:off x="31515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69" name="Line 88">
            <a:extLst>
              <a:ext uri="{FF2B5EF4-FFF2-40B4-BE49-F238E27FC236}">
                <a16:creationId xmlns:a16="http://schemas.microsoft.com/office/drawing/2014/main" id="{D7D57118-A107-427A-BF83-6D73DCE6D776}"/>
              </a:ext>
            </a:extLst>
          </p:cNvPr>
          <p:cNvSpPr>
            <a:spLocks noChangeShapeType="1"/>
          </p:cNvSpPr>
          <p:nvPr/>
        </p:nvSpPr>
        <p:spPr bwMode="auto">
          <a:xfrm>
            <a:off x="33039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70" name="Line 89">
            <a:extLst>
              <a:ext uri="{FF2B5EF4-FFF2-40B4-BE49-F238E27FC236}">
                <a16:creationId xmlns:a16="http://schemas.microsoft.com/office/drawing/2014/main" id="{9C30D69B-A4C8-4676-8DAC-6078121CB553}"/>
              </a:ext>
            </a:extLst>
          </p:cNvPr>
          <p:cNvSpPr>
            <a:spLocks noChangeShapeType="1"/>
          </p:cNvSpPr>
          <p:nvPr/>
        </p:nvSpPr>
        <p:spPr bwMode="auto">
          <a:xfrm>
            <a:off x="34563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71" name="Line 90">
            <a:extLst>
              <a:ext uri="{FF2B5EF4-FFF2-40B4-BE49-F238E27FC236}">
                <a16:creationId xmlns:a16="http://schemas.microsoft.com/office/drawing/2014/main" id="{A1000451-53D2-4346-8125-A811F7629AB8}"/>
              </a:ext>
            </a:extLst>
          </p:cNvPr>
          <p:cNvSpPr>
            <a:spLocks noChangeShapeType="1"/>
          </p:cNvSpPr>
          <p:nvPr/>
        </p:nvSpPr>
        <p:spPr bwMode="auto">
          <a:xfrm>
            <a:off x="36087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72" name="Line 92">
            <a:extLst>
              <a:ext uri="{FF2B5EF4-FFF2-40B4-BE49-F238E27FC236}">
                <a16:creationId xmlns:a16="http://schemas.microsoft.com/office/drawing/2014/main" id="{4DE86095-8A9A-418B-A539-2E3B23355C70}"/>
              </a:ext>
            </a:extLst>
          </p:cNvPr>
          <p:cNvSpPr>
            <a:spLocks noChangeShapeType="1"/>
          </p:cNvSpPr>
          <p:nvPr/>
        </p:nvSpPr>
        <p:spPr bwMode="auto">
          <a:xfrm>
            <a:off x="39135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73" name="Line 93">
            <a:extLst>
              <a:ext uri="{FF2B5EF4-FFF2-40B4-BE49-F238E27FC236}">
                <a16:creationId xmlns:a16="http://schemas.microsoft.com/office/drawing/2014/main" id="{95593708-5082-487B-9752-EE12D6015156}"/>
              </a:ext>
            </a:extLst>
          </p:cNvPr>
          <p:cNvSpPr>
            <a:spLocks noChangeShapeType="1"/>
          </p:cNvSpPr>
          <p:nvPr/>
        </p:nvSpPr>
        <p:spPr bwMode="auto">
          <a:xfrm>
            <a:off x="40659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74" name="Line 94">
            <a:extLst>
              <a:ext uri="{FF2B5EF4-FFF2-40B4-BE49-F238E27FC236}">
                <a16:creationId xmlns:a16="http://schemas.microsoft.com/office/drawing/2014/main" id="{38C55827-F349-47FB-870A-67E9903F08A9}"/>
              </a:ext>
            </a:extLst>
          </p:cNvPr>
          <p:cNvSpPr>
            <a:spLocks noChangeShapeType="1"/>
          </p:cNvSpPr>
          <p:nvPr/>
        </p:nvSpPr>
        <p:spPr bwMode="auto">
          <a:xfrm>
            <a:off x="713184" y="6159326"/>
            <a:ext cx="0" cy="1524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75" name="Line 95">
            <a:extLst>
              <a:ext uri="{FF2B5EF4-FFF2-40B4-BE49-F238E27FC236}">
                <a16:creationId xmlns:a16="http://schemas.microsoft.com/office/drawing/2014/main" id="{04AB4C54-B2EF-4569-A459-7996BB74887F}"/>
              </a:ext>
            </a:extLst>
          </p:cNvPr>
          <p:cNvSpPr>
            <a:spLocks noChangeShapeType="1"/>
          </p:cNvSpPr>
          <p:nvPr/>
        </p:nvSpPr>
        <p:spPr bwMode="auto">
          <a:xfrm>
            <a:off x="713184" y="61593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76" name="Line 97">
            <a:extLst>
              <a:ext uri="{FF2B5EF4-FFF2-40B4-BE49-F238E27FC236}">
                <a16:creationId xmlns:a16="http://schemas.microsoft.com/office/drawing/2014/main" id="{89B0907B-90CB-43AA-A6D3-2DD371BF515C}"/>
              </a:ext>
            </a:extLst>
          </p:cNvPr>
          <p:cNvSpPr>
            <a:spLocks noChangeShapeType="1"/>
          </p:cNvSpPr>
          <p:nvPr/>
        </p:nvSpPr>
        <p:spPr bwMode="auto">
          <a:xfrm>
            <a:off x="1475184" y="61593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77" name="Line 98">
            <a:extLst>
              <a:ext uri="{FF2B5EF4-FFF2-40B4-BE49-F238E27FC236}">
                <a16:creationId xmlns:a16="http://schemas.microsoft.com/office/drawing/2014/main" id="{A7AC5781-CC77-4E96-A6F0-290F08D7894E}"/>
              </a:ext>
            </a:extLst>
          </p:cNvPr>
          <p:cNvSpPr>
            <a:spLocks noChangeShapeType="1"/>
          </p:cNvSpPr>
          <p:nvPr/>
        </p:nvSpPr>
        <p:spPr bwMode="auto">
          <a:xfrm>
            <a:off x="2237184" y="61593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78" name="Line 99">
            <a:extLst>
              <a:ext uri="{FF2B5EF4-FFF2-40B4-BE49-F238E27FC236}">
                <a16:creationId xmlns:a16="http://schemas.microsoft.com/office/drawing/2014/main" id="{FD805AA7-5531-4308-B286-00210BB2ACBB}"/>
              </a:ext>
            </a:extLst>
          </p:cNvPr>
          <p:cNvSpPr>
            <a:spLocks noChangeShapeType="1"/>
          </p:cNvSpPr>
          <p:nvPr/>
        </p:nvSpPr>
        <p:spPr bwMode="auto">
          <a:xfrm>
            <a:off x="2999184" y="61593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79" name="Line 100">
            <a:extLst>
              <a:ext uri="{FF2B5EF4-FFF2-40B4-BE49-F238E27FC236}">
                <a16:creationId xmlns:a16="http://schemas.microsoft.com/office/drawing/2014/main" id="{C259C60D-D33C-4D2C-A0CE-5AD543F34BBC}"/>
              </a:ext>
            </a:extLst>
          </p:cNvPr>
          <p:cNvSpPr>
            <a:spLocks noChangeShapeType="1"/>
          </p:cNvSpPr>
          <p:nvPr/>
        </p:nvSpPr>
        <p:spPr bwMode="auto">
          <a:xfrm>
            <a:off x="3761184" y="61593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80" name="Line 101">
            <a:extLst>
              <a:ext uri="{FF2B5EF4-FFF2-40B4-BE49-F238E27FC236}">
                <a16:creationId xmlns:a16="http://schemas.microsoft.com/office/drawing/2014/main" id="{FF8A00A6-556D-4B39-A7F4-14B9BDA803A0}"/>
              </a:ext>
            </a:extLst>
          </p:cNvPr>
          <p:cNvSpPr>
            <a:spLocks noChangeShapeType="1"/>
          </p:cNvSpPr>
          <p:nvPr/>
        </p:nvSpPr>
        <p:spPr bwMode="auto">
          <a:xfrm>
            <a:off x="4523184" y="61593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81" name="Line 102">
            <a:extLst>
              <a:ext uri="{FF2B5EF4-FFF2-40B4-BE49-F238E27FC236}">
                <a16:creationId xmlns:a16="http://schemas.microsoft.com/office/drawing/2014/main" id="{BDC1A094-7247-4D6C-B092-6FF2F5BF3C88}"/>
              </a:ext>
            </a:extLst>
          </p:cNvPr>
          <p:cNvSpPr>
            <a:spLocks noChangeShapeType="1"/>
          </p:cNvSpPr>
          <p:nvPr/>
        </p:nvSpPr>
        <p:spPr bwMode="auto">
          <a:xfrm>
            <a:off x="5285184" y="61593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82" name="Line 103">
            <a:extLst>
              <a:ext uri="{FF2B5EF4-FFF2-40B4-BE49-F238E27FC236}">
                <a16:creationId xmlns:a16="http://schemas.microsoft.com/office/drawing/2014/main" id="{693327FF-BA73-4557-A620-DE9682720C8B}"/>
              </a:ext>
            </a:extLst>
          </p:cNvPr>
          <p:cNvSpPr>
            <a:spLocks noChangeShapeType="1"/>
          </p:cNvSpPr>
          <p:nvPr/>
        </p:nvSpPr>
        <p:spPr bwMode="auto">
          <a:xfrm>
            <a:off x="6047184" y="61593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83" name="Line 104">
            <a:extLst>
              <a:ext uri="{FF2B5EF4-FFF2-40B4-BE49-F238E27FC236}">
                <a16:creationId xmlns:a16="http://schemas.microsoft.com/office/drawing/2014/main" id="{82C13465-5AB0-459A-BEE1-34EB2DB1A966}"/>
              </a:ext>
            </a:extLst>
          </p:cNvPr>
          <p:cNvSpPr>
            <a:spLocks noChangeShapeType="1"/>
          </p:cNvSpPr>
          <p:nvPr/>
        </p:nvSpPr>
        <p:spPr bwMode="auto">
          <a:xfrm>
            <a:off x="6809184" y="61593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84" name="Line 105">
            <a:extLst>
              <a:ext uri="{FF2B5EF4-FFF2-40B4-BE49-F238E27FC236}">
                <a16:creationId xmlns:a16="http://schemas.microsoft.com/office/drawing/2014/main" id="{FB39BDCF-74F1-406B-B039-C2A4428A2C92}"/>
              </a:ext>
            </a:extLst>
          </p:cNvPr>
          <p:cNvSpPr>
            <a:spLocks noChangeShapeType="1"/>
          </p:cNvSpPr>
          <p:nvPr/>
        </p:nvSpPr>
        <p:spPr bwMode="auto">
          <a:xfrm>
            <a:off x="42183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85" name="Line 106">
            <a:extLst>
              <a:ext uri="{FF2B5EF4-FFF2-40B4-BE49-F238E27FC236}">
                <a16:creationId xmlns:a16="http://schemas.microsoft.com/office/drawing/2014/main" id="{AB3BF2FA-8940-42CC-BCE6-3ACEC3A98A91}"/>
              </a:ext>
            </a:extLst>
          </p:cNvPr>
          <p:cNvSpPr>
            <a:spLocks noChangeShapeType="1"/>
          </p:cNvSpPr>
          <p:nvPr/>
        </p:nvSpPr>
        <p:spPr bwMode="auto">
          <a:xfrm>
            <a:off x="43707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86" name="Line 108">
            <a:extLst>
              <a:ext uri="{FF2B5EF4-FFF2-40B4-BE49-F238E27FC236}">
                <a16:creationId xmlns:a16="http://schemas.microsoft.com/office/drawing/2014/main" id="{BA6348B5-1BDB-462D-B4AF-C9F2AE6A978A}"/>
              </a:ext>
            </a:extLst>
          </p:cNvPr>
          <p:cNvSpPr>
            <a:spLocks noChangeShapeType="1"/>
          </p:cNvSpPr>
          <p:nvPr/>
        </p:nvSpPr>
        <p:spPr bwMode="auto">
          <a:xfrm>
            <a:off x="46755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87" name="Line 109">
            <a:extLst>
              <a:ext uri="{FF2B5EF4-FFF2-40B4-BE49-F238E27FC236}">
                <a16:creationId xmlns:a16="http://schemas.microsoft.com/office/drawing/2014/main" id="{1B7D7A60-5D39-4082-B4DF-4FE4F0D7A1B5}"/>
              </a:ext>
            </a:extLst>
          </p:cNvPr>
          <p:cNvSpPr>
            <a:spLocks noChangeShapeType="1"/>
          </p:cNvSpPr>
          <p:nvPr/>
        </p:nvSpPr>
        <p:spPr bwMode="auto">
          <a:xfrm>
            <a:off x="48279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88" name="Line 110">
            <a:extLst>
              <a:ext uri="{FF2B5EF4-FFF2-40B4-BE49-F238E27FC236}">
                <a16:creationId xmlns:a16="http://schemas.microsoft.com/office/drawing/2014/main" id="{CFB10474-D0D0-4605-86F0-523FD448EA8E}"/>
              </a:ext>
            </a:extLst>
          </p:cNvPr>
          <p:cNvSpPr>
            <a:spLocks noChangeShapeType="1"/>
          </p:cNvSpPr>
          <p:nvPr/>
        </p:nvSpPr>
        <p:spPr bwMode="auto">
          <a:xfrm>
            <a:off x="49803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89" name="Line 111">
            <a:extLst>
              <a:ext uri="{FF2B5EF4-FFF2-40B4-BE49-F238E27FC236}">
                <a16:creationId xmlns:a16="http://schemas.microsoft.com/office/drawing/2014/main" id="{8362F2D5-774A-4C60-832C-92D62A31E961}"/>
              </a:ext>
            </a:extLst>
          </p:cNvPr>
          <p:cNvSpPr>
            <a:spLocks noChangeShapeType="1"/>
          </p:cNvSpPr>
          <p:nvPr/>
        </p:nvSpPr>
        <p:spPr bwMode="auto">
          <a:xfrm>
            <a:off x="51327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90" name="Line 113">
            <a:extLst>
              <a:ext uri="{FF2B5EF4-FFF2-40B4-BE49-F238E27FC236}">
                <a16:creationId xmlns:a16="http://schemas.microsoft.com/office/drawing/2014/main" id="{BD3E0587-450D-47A5-A396-3DF1E2344A22}"/>
              </a:ext>
            </a:extLst>
          </p:cNvPr>
          <p:cNvSpPr>
            <a:spLocks noChangeShapeType="1"/>
          </p:cNvSpPr>
          <p:nvPr/>
        </p:nvSpPr>
        <p:spPr bwMode="auto">
          <a:xfrm>
            <a:off x="54375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91" name="Line 114">
            <a:extLst>
              <a:ext uri="{FF2B5EF4-FFF2-40B4-BE49-F238E27FC236}">
                <a16:creationId xmlns:a16="http://schemas.microsoft.com/office/drawing/2014/main" id="{E771F32F-F3EB-41AD-977F-C187C4BA0E3B}"/>
              </a:ext>
            </a:extLst>
          </p:cNvPr>
          <p:cNvSpPr>
            <a:spLocks noChangeShapeType="1"/>
          </p:cNvSpPr>
          <p:nvPr/>
        </p:nvSpPr>
        <p:spPr bwMode="auto">
          <a:xfrm>
            <a:off x="55899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92" name="Line 115">
            <a:extLst>
              <a:ext uri="{FF2B5EF4-FFF2-40B4-BE49-F238E27FC236}">
                <a16:creationId xmlns:a16="http://schemas.microsoft.com/office/drawing/2014/main" id="{B2FD6B6F-E454-4F09-9D3C-188F5D53FD31}"/>
              </a:ext>
            </a:extLst>
          </p:cNvPr>
          <p:cNvSpPr>
            <a:spLocks noChangeShapeType="1"/>
          </p:cNvSpPr>
          <p:nvPr/>
        </p:nvSpPr>
        <p:spPr bwMode="auto">
          <a:xfrm>
            <a:off x="57423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93" name="Line 116">
            <a:extLst>
              <a:ext uri="{FF2B5EF4-FFF2-40B4-BE49-F238E27FC236}">
                <a16:creationId xmlns:a16="http://schemas.microsoft.com/office/drawing/2014/main" id="{86292F60-0EDD-4D08-9D99-3918C46B1B12}"/>
              </a:ext>
            </a:extLst>
          </p:cNvPr>
          <p:cNvSpPr>
            <a:spLocks noChangeShapeType="1"/>
          </p:cNvSpPr>
          <p:nvPr/>
        </p:nvSpPr>
        <p:spPr bwMode="auto">
          <a:xfrm>
            <a:off x="58947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94" name="Line 118">
            <a:extLst>
              <a:ext uri="{FF2B5EF4-FFF2-40B4-BE49-F238E27FC236}">
                <a16:creationId xmlns:a16="http://schemas.microsoft.com/office/drawing/2014/main" id="{A5358D59-96AD-47F9-A7BC-4890450DA377}"/>
              </a:ext>
            </a:extLst>
          </p:cNvPr>
          <p:cNvSpPr>
            <a:spLocks noChangeShapeType="1"/>
          </p:cNvSpPr>
          <p:nvPr/>
        </p:nvSpPr>
        <p:spPr bwMode="auto">
          <a:xfrm>
            <a:off x="61995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95" name="Line 119">
            <a:extLst>
              <a:ext uri="{FF2B5EF4-FFF2-40B4-BE49-F238E27FC236}">
                <a16:creationId xmlns:a16="http://schemas.microsoft.com/office/drawing/2014/main" id="{CE2D42CA-4975-488E-B811-A9871939DC94}"/>
              </a:ext>
            </a:extLst>
          </p:cNvPr>
          <p:cNvSpPr>
            <a:spLocks noChangeShapeType="1"/>
          </p:cNvSpPr>
          <p:nvPr/>
        </p:nvSpPr>
        <p:spPr bwMode="auto">
          <a:xfrm>
            <a:off x="63519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96" name="Line 120">
            <a:extLst>
              <a:ext uri="{FF2B5EF4-FFF2-40B4-BE49-F238E27FC236}">
                <a16:creationId xmlns:a16="http://schemas.microsoft.com/office/drawing/2014/main" id="{A27CFB35-D13F-41FA-B870-17FB730E5CDF}"/>
              </a:ext>
            </a:extLst>
          </p:cNvPr>
          <p:cNvSpPr>
            <a:spLocks noChangeShapeType="1"/>
          </p:cNvSpPr>
          <p:nvPr/>
        </p:nvSpPr>
        <p:spPr bwMode="auto">
          <a:xfrm>
            <a:off x="65043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97" name="Line 121">
            <a:extLst>
              <a:ext uri="{FF2B5EF4-FFF2-40B4-BE49-F238E27FC236}">
                <a16:creationId xmlns:a16="http://schemas.microsoft.com/office/drawing/2014/main" id="{D14F3565-AD55-4C86-8003-23EEB1799877}"/>
              </a:ext>
            </a:extLst>
          </p:cNvPr>
          <p:cNvSpPr>
            <a:spLocks noChangeShapeType="1"/>
          </p:cNvSpPr>
          <p:nvPr/>
        </p:nvSpPr>
        <p:spPr bwMode="auto">
          <a:xfrm>
            <a:off x="6656784" y="615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98" name="Line 125">
            <a:extLst>
              <a:ext uri="{FF2B5EF4-FFF2-40B4-BE49-F238E27FC236}">
                <a16:creationId xmlns:a16="http://schemas.microsoft.com/office/drawing/2014/main" id="{FFF7EC3B-036B-4583-A456-AAA56A5BFB87}"/>
              </a:ext>
            </a:extLst>
          </p:cNvPr>
          <p:cNvSpPr>
            <a:spLocks noChangeShapeType="1"/>
          </p:cNvSpPr>
          <p:nvPr/>
        </p:nvSpPr>
        <p:spPr bwMode="auto">
          <a:xfrm rot="16200000">
            <a:off x="713184" y="6083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699" name="Line 126">
            <a:extLst>
              <a:ext uri="{FF2B5EF4-FFF2-40B4-BE49-F238E27FC236}">
                <a16:creationId xmlns:a16="http://schemas.microsoft.com/office/drawing/2014/main" id="{1A40A598-2794-41DF-BCEE-CE8DE3AC0B98}"/>
              </a:ext>
            </a:extLst>
          </p:cNvPr>
          <p:cNvSpPr>
            <a:spLocks noChangeShapeType="1"/>
          </p:cNvSpPr>
          <p:nvPr/>
        </p:nvSpPr>
        <p:spPr bwMode="auto">
          <a:xfrm rot="16200000">
            <a:off x="698896" y="5740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700" name="Line 127">
            <a:extLst>
              <a:ext uri="{FF2B5EF4-FFF2-40B4-BE49-F238E27FC236}">
                <a16:creationId xmlns:a16="http://schemas.microsoft.com/office/drawing/2014/main" id="{E408B9B3-030B-406B-9DAE-61E2DB09C44E}"/>
              </a:ext>
            </a:extLst>
          </p:cNvPr>
          <p:cNvSpPr>
            <a:spLocks noChangeShapeType="1"/>
          </p:cNvSpPr>
          <p:nvPr/>
        </p:nvSpPr>
        <p:spPr bwMode="auto">
          <a:xfrm rot="16200000">
            <a:off x="698896" y="5359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1" name="Line 128">
            <a:extLst>
              <a:ext uri="{FF2B5EF4-FFF2-40B4-BE49-F238E27FC236}">
                <a16:creationId xmlns:a16="http://schemas.microsoft.com/office/drawing/2014/main" id="{1A3904B4-2E23-4714-8E85-2927B65582AA}"/>
              </a:ext>
            </a:extLst>
          </p:cNvPr>
          <p:cNvSpPr>
            <a:spLocks noChangeShapeType="1"/>
          </p:cNvSpPr>
          <p:nvPr/>
        </p:nvSpPr>
        <p:spPr bwMode="auto">
          <a:xfrm rot="16200000">
            <a:off x="698896" y="4978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2" name="Line 129">
            <a:extLst>
              <a:ext uri="{FF2B5EF4-FFF2-40B4-BE49-F238E27FC236}">
                <a16:creationId xmlns:a16="http://schemas.microsoft.com/office/drawing/2014/main" id="{271B4385-CF55-4D80-B502-4E524FC77EB2}"/>
              </a:ext>
            </a:extLst>
          </p:cNvPr>
          <p:cNvSpPr>
            <a:spLocks noChangeShapeType="1"/>
          </p:cNvSpPr>
          <p:nvPr/>
        </p:nvSpPr>
        <p:spPr bwMode="auto">
          <a:xfrm rot="16200000">
            <a:off x="698896" y="4597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3" name="Line 130">
            <a:extLst>
              <a:ext uri="{FF2B5EF4-FFF2-40B4-BE49-F238E27FC236}">
                <a16:creationId xmlns:a16="http://schemas.microsoft.com/office/drawing/2014/main" id="{FD537EB7-F18E-4CB5-B41A-6D0FADE5A39F}"/>
              </a:ext>
            </a:extLst>
          </p:cNvPr>
          <p:cNvSpPr>
            <a:spLocks noChangeShapeType="1"/>
          </p:cNvSpPr>
          <p:nvPr/>
        </p:nvSpPr>
        <p:spPr bwMode="auto">
          <a:xfrm rot="16200000">
            <a:off x="698896" y="4216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4" name="Line 131">
            <a:extLst>
              <a:ext uri="{FF2B5EF4-FFF2-40B4-BE49-F238E27FC236}">
                <a16:creationId xmlns:a16="http://schemas.microsoft.com/office/drawing/2014/main" id="{27F823AC-5AE4-46A9-B5B4-19DA903644E4}"/>
              </a:ext>
            </a:extLst>
          </p:cNvPr>
          <p:cNvSpPr>
            <a:spLocks noChangeShapeType="1"/>
          </p:cNvSpPr>
          <p:nvPr/>
        </p:nvSpPr>
        <p:spPr bwMode="auto">
          <a:xfrm rot="16200000">
            <a:off x="698896" y="3835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5" name="Line 132">
            <a:extLst>
              <a:ext uri="{FF2B5EF4-FFF2-40B4-BE49-F238E27FC236}">
                <a16:creationId xmlns:a16="http://schemas.microsoft.com/office/drawing/2014/main" id="{34C07DD6-BBF4-49DF-8073-3196A3183E85}"/>
              </a:ext>
            </a:extLst>
          </p:cNvPr>
          <p:cNvSpPr>
            <a:spLocks noChangeShapeType="1"/>
          </p:cNvSpPr>
          <p:nvPr/>
        </p:nvSpPr>
        <p:spPr bwMode="auto">
          <a:xfrm rot="16200000">
            <a:off x="698896" y="3454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6" name="Line 133">
            <a:extLst>
              <a:ext uri="{FF2B5EF4-FFF2-40B4-BE49-F238E27FC236}">
                <a16:creationId xmlns:a16="http://schemas.microsoft.com/office/drawing/2014/main" id="{055D630E-DDAD-4F17-B8A7-6C03B2627A5C}"/>
              </a:ext>
            </a:extLst>
          </p:cNvPr>
          <p:cNvSpPr>
            <a:spLocks noChangeShapeType="1"/>
          </p:cNvSpPr>
          <p:nvPr/>
        </p:nvSpPr>
        <p:spPr bwMode="auto">
          <a:xfrm rot="16200000">
            <a:off x="698896" y="3073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7" name="Line 134">
            <a:extLst>
              <a:ext uri="{FF2B5EF4-FFF2-40B4-BE49-F238E27FC236}">
                <a16:creationId xmlns:a16="http://schemas.microsoft.com/office/drawing/2014/main" id="{D6058C28-CCD6-4E27-9A21-0E6AE22E8210}"/>
              </a:ext>
            </a:extLst>
          </p:cNvPr>
          <p:cNvSpPr>
            <a:spLocks noChangeShapeType="1"/>
          </p:cNvSpPr>
          <p:nvPr/>
        </p:nvSpPr>
        <p:spPr bwMode="auto">
          <a:xfrm rot="16200000">
            <a:off x="698896" y="2692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8" name="Line 135">
            <a:extLst>
              <a:ext uri="{FF2B5EF4-FFF2-40B4-BE49-F238E27FC236}">
                <a16:creationId xmlns:a16="http://schemas.microsoft.com/office/drawing/2014/main" id="{AA1572AA-7FBE-4CF1-AD58-B9AC6D009C95}"/>
              </a:ext>
            </a:extLst>
          </p:cNvPr>
          <p:cNvSpPr>
            <a:spLocks noChangeShapeType="1"/>
          </p:cNvSpPr>
          <p:nvPr/>
        </p:nvSpPr>
        <p:spPr bwMode="auto">
          <a:xfrm rot="16200000">
            <a:off x="698896" y="2311226"/>
            <a:ext cx="0" cy="228600"/>
          </a:xfrm>
          <a:prstGeom prst="line">
            <a:avLst/>
          </a:prstGeom>
          <a:noFill/>
          <a:ln w="28575">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09" name="Line 136">
            <a:extLst>
              <a:ext uri="{FF2B5EF4-FFF2-40B4-BE49-F238E27FC236}">
                <a16:creationId xmlns:a16="http://schemas.microsoft.com/office/drawing/2014/main" id="{97DE949F-8E8F-427D-80D3-41EFC0EFD467}"/>
              </a:ext>
            </a:extLst>
          </p:cNvPr>
          <p:cNvSpPr>
            <a:spLocks noChangeShapeType="1"/>
          </p:cNvSpPr>
          <p:nvPr/>
        </p:nvSpPr>
        <p:spPr bwMode="auto">
          <a:xfrm rot="16200000">
            <a:off x="701401" y="6006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710" name="Line 137">
            <a:extLst>
              <a:ext uri="{FF2B5EF4-FFF2-40B4-BE49-F238E27FC236}">
                <a16:creationId xmlns:a16="http://schemas.microsoft.com/office/drawing/2014/main" id="{C3F17047-F54E-411A-89B6-BCBCC8A92AEC}"/>
              </a:ext>
            </a:extLst>
          </p:cNvPr>
          <p:cNvSpPr>
            <a:spLocks noChangeShapeType="1"/>
          </p:cNvSpPr>
          <p:nvPr/>
        </p:nvSpPr>
        <p:spPr bwMode="auto">
          <a:xfrm rot="16200000">
            <a:off x="566291" y="5930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711" name="Line 138">
            <a:extLst>
              <a:ext uri="{FF2B5EF4-FFF2-40B4-BE49-F238E27FC236}">
                <a16:creationId xmlns:a16="http://schemas.microsoft.com/office/drawing/2014/main" id="{B14B09B5-D57D-46E7-8E25-682E8AE67E5D}"/>
              </a:ext>
            </a:extLst>
          </p:cNvPr>
          <p:cNvSpPr>
            <a:spLocks noChangeShapeType="1"/>
          </p:cNvSpPr>
          <p:nvPr/>
        </p:nvSpPr>
        <p:spPr bwMode="auto">
          <a:xfrm rot="16200000">
            <a:off x="736996" y="5854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712" name="Line 139">
            <a:extLst>
              <a:ext uri="{FF2B5EF4-FFF2-40B4-BE49-F238E27FC236}">
                <a16:creationId xmlns:a16="http://schemas.microsoft.com/office/drawing/2014/main" id="{A349FF0F-B5DD-4DD1-810D-DFF82D3BD314}"/>
              </a:ext>
            </a:extLst>
          </p:cNvPr>
          <p:cNvSpPr>
            <a:spLocks noChangeShapeType="1"/>
          </p:cNvSpPr>
          <p:nvPr/>
        </p:nvSpPr>
        <p:spPr bwMode="auto">
          <a:xfrm rot="16200000">
            <a:off x="736996" y="5778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713" name="Line 140">
            <a:extLst>
              <a:ext uri="{FF2B5EF4-FFF2-40B4-BE49-F238E27FC236}">
                <a16:creationId xmlns:a16="http://schemas.microsoft.com/office/drawing/2014/main" id="{4B90326F-B4F4-4C8C-8FC0-91C65E12CAEC}"/>
              </a:ext>
            </a:extLst>
          </p:cNvPr>
          <p:cNvSpPr>
            <a:spLocks noChangeShapeType="1"/>
          </p:cNvSpPr>
          <p:nvPr/>
        </p:nvSpPr>
        <p:spPr bwMode="auto">
          <a:xfrm rot="16200000">
            <a:off x="736996" y="5702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solidFill>
                <a:schemeClr val="bg1">
                  <a:lumMod val="50000"/>
                </a:schemeClr>
              </a:solidFill>
            </a:endParaRPr>
          </a:p>
        </p:txBody>
      </p:sp>
      <p:sp>
        <p:nvSpPr>
          <p:cNvPr id="26714" name="Line 141">
            <a:extLst>
              <a:ext uri="{FF2B5EF4-FFF2-40B4-BE49-F238E27FC236}">
                <a16:creationId xmlns:a16="http://schemas.microsoft.com/office/drawing/2014/main" id="{CF16D4D5-CB4D-4D4C-96CB-E7F3DDA7133C}"/>
              </a:ext>
            </a:extLst>
          </p:cNvPr>
          <p:cNvSpPr>
            <a:spLocks noChangeShapeType="1"/>
          </p:cNvSpPr>
          <p:nvPr/>
        </p:nvSpPr>
        <p:spPr bwMode="auto">
          <a:xfrm rot="16200000">
            <a:off x="736996" y="5625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5" name="Line 142">
            <a:extLst>
              <a:ext uri="{FF2B5EF4-FFF2-40B4-BE49-F238E27FC236}">
                <a16:creationId xmlns:a16="http://schemas.microsoft.com/office/drawing/2014/main" id="{D2D4B1EE-AED5-4F3E-981B-1D726A4DCF7B}"/>
              </a:ext>
            </a:extLst>
          </p:cNvPr>
          <p:cNvSpPr>
            <a:spLocks noChangeShapeType="1"/>
          </p:cNvSpPr>
          <p:nvPr/>
        </p:nvSpPr>
        <p:spPr bwMode="auto">
          <a:xfrm rot="16200000">
            <a:off x="736996" y="5549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6" name="Line 143">
            <a:extLst>
              <a:ext uri="{FF2B5EF4-FFF2-40B4-BE49-F238E27FC236}">
                <a16:creationId xmlns:a16="http://schemas.microsoft.com/office/drawing/2014/main" id="{887CF9D7-C254-4546-BB3F-1358B3996AA3}"/>
              </a:ext>
            </a:extLst>
          </p:cNvPr>
          <p:cNvSpPr>
            <a:spLocks noChangeShapeType="1"/>
          </p:cNvSpPr>
          <p:nvPr/>
        </p:nvSpPr>
        <p:spPr bwMode="auto">
          <a:xfrm rot="16200000">
            <a:off x="736996" y="5473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7" name="Line 144">
            <a:extLst>
              <a:ext uri="{FF2B5EF4-FFF2-40B4-BE49-F238E27FC236}">
                <a16:creationId xmlns:a16="http://schemas.microsoft.com/office/drawing/2014/main" id="{A4FF57B9-839C-4D72-8740-2203971B63A9}"/>
              </a:ext>
            </a:extLst>
          </p:cNvPr>
          <p:cNvSpPr>
            <a:spLocks noChangeShapeType="1"/>
          </p:cNvSpPr>
          <p:nvPr/>
        </p:nvSpPr>
        <p:spPr bwMode="auto">
          <a:xfrm rot="16200000">
            <a:off x="736996" y="5397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8" name="Line 145">
            <a:extLst>
              <a:ext uri="{FF2B5EF4-FFF2-40B4-BE49-F238E27FC236}">
                <a16:creationId xmlns:a16="http://schemas.microsoft.com/office/drawing/2014/main" id="{DB6D54DD-4448-44A0-AC5E-AC6FCE42E89B}"/>
              </a:ext>
            </a:extLst>
          </p:cNvPr>
          <p:cNvSpPr>
            <a:spLocks noChangeShapeType="1"/>
          </p:cNvSpPr>
          <p:nvPr/>
        </p:nvSpPr>
        <p:spPr bwMode="auto">
          <a:xfrm rot="16200000">
            <a:off x="736996" y="5321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19" name="Line 146">
            <a:extLst>
              <a:ext uri="{FF2B5EF4-FFF2-40B4-BE49-F238E27FC236}">
                <a16:creationId xmlns:a16="http://schemas.microsoft.com/office/drawing/2014/main" id="{2E2CE3CE-310F-4B15-B471-082A15859494}"/>
              </a:ext>
            </a:extLst>
          </p:cNvPr>
          <p:cNvSpPr>
            <a:spLocks noChangeShapeType="1"/>
          </p:cNvSpPr>
          <p:nvPr/>
        </p:nvSpPr>
        <p:spPr bwMode="auto">
          <a:xfrm rot="16200000">
            <a:off x="736996" y="5244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0" name="Line 147">
            <a:extLst>
              <a:ext uri="{FF2B5EF4-FFF2-40B4-BE49-F238E27FC236}">
                <a16:creationId xmlns:a16="http://schemas.microsoft.com/office/drawing/2014/main" id="{6DB11631-E698-4341-BB36-B0768DF72930}"/>
              </a:ext>
            </a:extLst>
          </p:cNvPr>
          <p:cNvSpPr>
            <a:spLocks noChangeShapeType="1"/>
          </p:cNvSpPr>
          <p:nvPr/>
        </p:nvSpPr>
        <p:spPr bwMode="auto">
          <a:xfrm rot="16200000">
            <a:off x="736996" y="5168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1" name="Line 148">
            <a:extLst>
              <a:ext uri="{FF2B5EF4-FFF2-40B4-BE49-F238E27FC236}">
                <a16:creationId xmlns:a16="http://schemas.microsoft.com/office/drawing/2014/main" id="{B7D18B5B-AAC4-4572-A435-0D1BB3BCC35D}"/>
              </a:ext>
            </a:extLst>
          </p:cNvPr>
          <p:cNvSpPr>
            <a:spLocks noChangeShapeType="1"/>
          </p:cNvSpPr>
          <p:nvPr/>
        </p:nvSpPr>
        <p:spPr bwMode="auto">
          <a:xfrm rot="16200000">
            <a:off x="736996" y="5092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2" name="Line 149">
            <a:extLst>
              <a:ext uri="{FF2B5EF4-FFF2-40B4-BE49-F238E27FC236}">
                <a16:creationId xmlns:a16="http://schemas.microsoft.com/office/drawing/2014/main" id="{82152CE0-5D89-42F7-BC70-3E31B1B872BB}"/>
              </a:ext>
            </a:extLst>
          </p:cNvPr>
          <p:cNvSpPr>
            <a:spLocks noChangeShapeType="1"/>
          </p:cNvSpPr>
          <p:nvPr/>
        </p:nvSpPr>
        <p:spPr bwMode="auto">
          <a:xfrm rot="16200000">
            <a:off x="736996" y="5016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3" name="Line 150">
            <a:extLst>
              <a:ext uri="{FF2B5EF4-FFF2-40B4-BE49-F238E27FC236}">
                <a16:creationId xmlns:a16="http://schemas.microsoft.com/office/drawing/2014/main" id="{841AD26F-9DC9-4E8E-BA4F-D54A416EEB20}"/>
              </a:ext>
            </a:extLst>
          </p:cNvPr>
          <p:cNvSpPr>
            <a:spLocks noChangeShapeType="1"/>
          </p:cNvSpPr>
          <p:nvPr/>
        </p:nvSpPr>
        <p:spPr bwMode="auto">
          <a:xfrm rot="16200000">
            <a:off x="736996" y="4940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4" name="Line 151">
            <a:extLst>
              <a:ext uri="{FF2B5EF4-FFF2-40B4-BE49-F238E27FC236}">
                <a16:creationId xmlns:a16="http://schemas.microsoft.com/office/drawing/2014/main" id="{0D19EC58-B4D8-4F5A-A0B1-A35F30DB4420}"/>
              </a:ext>
            </a:extLst>
          </p:cNvPr>
          <p:cNvSpPr>
            <a:spLocks noChangeShapeType="1"/>
          </p:cNvSpPr>
          <p:nvPr/>
        </p:nvSpPr>
        <p:spPr bwMode="auto">
          <a:xfrm rot="16200000">
            <a:off x="736996" y="4863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5" name="Line 152">
            <a:extLst>
              <a:ext uri="{FF2B5EF4-FFF2-40B4-BE49-F238E27FC236}">
                <a16:creationId xmlns:a16="http://schemas.microsoft.com/office/drawing/2014/main" id="{10BA73B0-465E-4A90-902D-A4C6850DB7D9}"/>
              </a:ext>
            </a:extLst>
          </p:cNvPr>
          <p:cNvSpPr>
            <a:spLocks noChangeShapeType="1"/>
          </p:cNvSpPr>
          <p:nvPr/>
        </p:nvSpPr>
        <p:spPr bwMode="auto">
          <a:xfrm rot="16200000">
            <a:off x="736996" y="4787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6" name="Line 153">
            <a:extLst>
              <a:ext uri="{FF2B5EF4-FFF2-40B4-BE49-F238E27FC236}">
                <a16:creationId xmlns:a16="http://schemas.microsoft.com/office/drawing/2014/main" id="{EF7506B1-0AD6-464F-9AD4-AC3B6BF68C72}"/>
              </a:ext>
            </a:extLst>
          </p:cNvPr>
          <p:cNvSpPr>
            <a:spLocks noChangeShapeType="1"/>
          </p:cNvSpPr>
          <p:nvPr/>
        </p:nvSpPr>
        <p:spPr bwMode="auto">
          <a:xfrm rot="16200000">
            <a:off x="736996" y="4711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7" name="Line 154">
            <a:extLst>
              <a:ext uri="{FF2B5EF4-FFF2-40B4-BE49-F238E27FC236}">
                <a16:creationId xmlns:a16="http://schemas.microsoft.com/office/drawing/2014/main" id="{355E7790-82AE-422A-BCC8-E46F696EA848}"/>
              </a:ext>
            </a:extLst>
          </p:cNvPr>
          <p:cNvSpPr>
            <a:spLocks noChangeShapeType="1"/>
          </p:cNvSpPr>
          <p:nvPr/>
        </p:nvSpPr>
        <p:spPr bwMode="auto">
          <a:xfrm rot="16200000">
            <a:off x="736996" y="4635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8" name="Line 155">
            <a:extLst>
              <a:ext uri="{FF2B5EF4-FFF2-40B4-BE49-F238E27FC236}">
                <a16:creationId xmlns:a16="http://schemas.microsoft.com/office/drawing/2014/main" id="{F42EB9D0-34BB-46C3-8D46-336DCC295D5D}"/>
              </a:ext>
            </a:extLst>
          </p:cNvPr>
          <p:cNvSpPr>
            <a:spLocks noChangeShapeType="1"/>
          </p:cNvSpPr>
          <p:nvPr/>
        </p:nvSpPr>
        <p:spPr bwMode="auto">
          <a:xfrm rot="16200000">
            <a:off x="736996" y="4559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29" name="Line 156">
            <a:extLst>
              <a:ext uri="{FF2B5EF4-FFF2-40B4-BE49-F238E27FC236}">
                <a16:creationId xmlns:a16="http://schemas.microsoft.com/office/drawing/2014/main" id="{58515E53-C7CE-4AFC-AC19-0D966BA8910B}"/>
              </a:ext>
            </a:extLst>
          </p:cNvPr>
          <p:cNvSpPr>
            <a:spLocks noChangeShapeType="1"/>
          </p:cNvSpPr>
          <p:nvPr/>
        </p:nvSpPr>
        <p:spPr bwMode="auto">
          <a:xfrm rot="16200000">
            <a:off x="736996" y="4482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0" name="Line 157">
            <a:extLst>
              <a:ext uri="{FF2B5EF4-FFF2-40B4-BE49-F238E27FC236}">
                <a16:creationId xmlns:a16="http://schemas.microsoft.com/office/drawing/2014/main" id="{73C11FBB-AF0D-4D46-AA92-593055D6F438}"/>
              </a:ext>
            </a:extLst>
          </p:cNvPr>
          <p:cNvSpPr>
            <a:spLocks noChangeShapeType="1"/>
          </p:cNvSpPr>
          <p:nvPr/>
        </p:nvSpPr>
        <p:spPr bwMode="auto">
          <a:xfrm rot="16200000">
            <a:off x="736996" y="4406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1" name="Line 158">
            <a:extLst>
              <a:ext uri="{FF2B5EF4-FFF2-40B4-BE49-F238E27FC236}">
                <a16:creationId xmlns:a16="http://schemas.microsoft.com/office/drawing/2014/main" id="{B5DA0388-98CE-4D8E-81C9-3073FC390D06}"/>
              </a:ext>
            </a:extLst>
          </p:cNvPr>
          <p:cNvSpPr>
            <a:spLocks noChangeShapeType="1"/>
          </p:cNvSpPr>
          <p:nvPr/>
        </p:nvSpPr>
        <p:spPr bwMode="auto">
          <a:xfrm rot="16200000">
            <a:off x="736996" y="4330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2" name="Line 159">
            <a:extLst>
              <a:ext uri="{FF2B5EF4-FFF2-40B4-BE49-F238E27FC236}">
                <a16:creationId xmlns:a16="http://schemas.microsoft.com/office/drawing/2014/main" id="{ED742DF8-5866-404B-90E8-AF67E48B3E65}"/>
              </a:ext>
            </a:extLst>
          </p:cNvPr>
          <p:cNvSpPr>
            <a:spLocks noChangeShapeType="1"/>
          </p:cNvSpPr>
          <p:nvPr/>
        </p:nvSpPr>
        <p:spPr bwMode="auto">
          <a:xfrm rot="16200000">
            <a:off x="736996" y="4254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3" name="Line 160">
            <a:extLst>
              <a:ext uri="{FF2B5EF4-FFF2-40B4-BE49-F238E27FC236}">
                <a16:creationId xmlns:a16="http://schemas.microsoft.com/office/drawing/2014/main" id="{DABC58EB-F79A-402D-953C-1AF9243C16C0}"/>
              </a:ext>
            </a:extLst>
          </p:cNvPr>
          <p:cNvSpPr>
            <a:spLocks noChangeShapeType="1"/>
          </p:cNvSpPr>
          <p:nvPr/>
        </p:nvSpPr>
        <p:spPr bwMode="auto">
          <a:xfrm rot="16200000">
            <a:off x="736996" y="4178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4" name="Line 161">
            <a:extLst>
              <a:ext uri="{FF2B5EF4-FFF2-40B4-BE49-F238E27FC236}">
                <a16:creationId xmlns:a16="http://schemas.microsoft.com/office/drawing/2014/main" id="{999BF6EF-37A7-4964-AA99-40B11D25AE3F}"/>
              </a:ext>
            </a:extLst>
          </p:cNvPr>
          <p:cNvSpPr>
            <a:spLocks noChangeShapeType="1"/>
          </p:cNvSpPr>
          <p:nvPr/>
        </p:nvSpPr>
        <p:spPr bwMode="auto">
          <a:xfrm rot="16200000">
            <a:off x="736996" y="4101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5" name="Line 162">
            <a:extLst>
              <a:ext uri="{FF2B5EF4-FFF2-40B4-BE49-F238E27FC236}">
                <a16:creationId xmlns:a16="http://schemas.microsoft.com/office/drawing/2014/main" id="{783D582D-DB50-45C2-AD27-9F05837FC847}"/>
              </a:ext>
            </a:extLst>
          </p:cNvPr>
          <p:cNvSpPr>
            <a:spLocks noChangeShapeType="1"/>
          </p:cNvSpPr>
          <p:nvPr/>
        </p:nvSpPr>
        <p:spPr bwMode="auto">
          <a:xfrm rot="16200000">
            <a:off x="736996" y="4025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6" name="Line 163">
            <a:extLst>
              <a:ext uri="{FF2B5EF4-FFF2-40B4-BE49-F238E27FC236}">
                <a16:creationId xmlns:a16="http://schemas.microsoft.com/office/drawing/2014/main" id="{A1C1DBF9-5489-4457-8304-75E9FDBD06C6}"/>
              </a:ext>
            </a:extLst>
          </p:cNvPr>
          <p:cNvSpPr>
            <a:spLocks noChangeShapeType="1"/>
          </p:cNvSpPr>
          <p:nvPr/>
        </p:nvSpPr>
        <p:spPr bwMode="auto">
          <a:xfrm rot="16200000">
            <a:off x="736996" y="3949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7" name="Line 164">
            <a:extLst>
              <a:ext uri="{FF2B5EF4-FFF2-40B4-BE49-F238E27FC236}">
                <a16:creationId xmlns:a16="http://schemas.microsoft.com/office/drawing/2014/main" id="{D356CC55-1B61-430E-9407-FDA243DD39FA}"/>
              </a:ext>
            </a:extLst>
          </p:cNvPr>
          <p:cNvSpPr>
            <a:spLocks noChangeShapeType="1"/>
          </p:cNvSpPr>
          <p:nvPr/>
        </p:nvSpPr>
        <p:spPr bwMode="auto">
          <a:xfrm rot="16200000">
            <a:off x="736996" y="3873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8" name="Line 165">
            <a:extLst>
              <a:ext uri="{FF2B5EF4-FFF2-40B4-BE49-F238E27FC236}">
                <a16:creationId xmlns:a16="http://schemas.microsoft.com/office/drawing/2014/main" id="{3D132269-72F5-4BC5-B046-B6B813D87A6C}"/>
              </a:ext>
            </a:extLst>
          </p:cNvPr>
          <p:cNvSpPr>
            <a:spLocks noChangeShapeType="1"/>
          </p:cNvSpPr>
          <p:nvPr/>
        </p:nvSpPr>
        <p:spPr bwMode="auto">
          <a:xfrm rot="16200000">
            <a:off x="736996" y="3797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39" name="Line 166">
            <a:extLst>
              <a:ext uri="{FF2B5EF4-FFF2-40B4-BE49-F238E27FC236}">
                <a16:creationId xmlns:a16="http://schemas.microsoft.com/office/drawing/2014/main" id="{80650E89-71F7-48F5-8CAF-9C462024E7C2}"/>
              </a:ext>
            </a:extLst>
          </p:cNvPr>
          <p:cNvSpPr>
            <a:spLocks noChangeShapeType="1"/>
          </p:cNvSpPr>
          <p:nvPr/>
        </p:nvSpPr>
        <p:spPr bwMode="auto">
          <a:xfrm rot="16200000">
            <a:off x="736996" y="3720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0" name="Line 167">
            <a:extLst>
              <a:ext uri="{FF2B5EF4-FFF2-40B4-BE49-F238E27FC236}">
                <a16:creationId xmlns:a16="http://schemas.microsoft.com/office/drawing/2014/main" id="{C3692EC5-F328-4EFE-939E-BA17BD04FE76}"/>
              </a:ext>
            </a:extLst>
          </p:cNvPr>
          <p:cNvSpPr>
            <a:spLocks noChangeShapeType="1"/>
          </p:cNvSpPr>
          <p:nvPr/>
        </p:nvSpPr>
        <p:spPr bwMode="auto">
          <a:xfrm rot="16200000">
            <a:off x="736996" y="3644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1" name="Line 168">
            <a:extLst>
              <a:ext uri="{FF2B5EF4-FFF2-40B4-BE49-F238E27FC236}">
                <a16:creationId xmlns:a16="http://schemas.microsoft.com/office/drawing/2014/main" id="{6BB0672C-2EFB-4C30-939C-1AD5C21921DD}"/>
              </a:ext>
            </a:extLst>
          </p:cNvPr>
          <p:cNvSpPr>
            <a:spLocks noChangeShapeType="1"/>
          </p:cNvSpPr>
          <p:nvPr/>
        </p:nvSpPr>
        <p:spPr bwMode="auto">
          <a:xfrm rot="16200000">
            <a:off x="736996" y="3568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2" name="Line 169">
            <a:extLst>
              <a:ext uri="{FF2B5EF4-FFF2-40B4-BE49-F238E27FC236}">
                <a16:creationId xmlns:a16="http://schemas.microsoft.com/office/drawing/2014/main" id="{3358085C-FB7A-4F52-842E-A42FB9296D31}"/>
              </a:ext>
            </a:extLst>
          </p:cNvPr>
          <p:cNvSpPr>
            <a:spLocks noChangeShapeType="1"/>
          </p:cNvSpPr>
          <p:nvPr/>
        </p:nvSpPr>
        <p:spPr bwMode="auto">
          <a:xfrm rot="16200000">
            <a:off x="736996" y="3492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3" name="Line 170">
            <a:extLst>
              <a:ext uri="{FF2B5EF4-FFF2-40B4-BE49-F238E27FC236}">
                <a16:creationId xmlns:a16="http://schemas.microsoft.com/office/drawing/2014/main" id="{B4D25DF5-5B8E-405E-BD33-1AC33B0F3CA7}"/>
              </a:ext>
            </a:extLst>
          </p:cNvPr>
          <p:cNvSpPr>
            <a:spLocks noChangeShapeType="1"/>
          </p:cNvSpPr>
          <p:nvPr/>
        </p:nvSpPr>
        <p:spPr bwMode="auto">
          <a:xfrm rot="16200000">
            <a:off x="736996" y="3416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4" name="Line 171">
            <a:extLst>
              <a:ext uri="{FF2B5EF4-FFF2-40B4-BE49-F238E27FC236}">
                <a16:creationId xmlns:a16="http://schemas.microsoft.com/office/drawing/2014/main" id="{49B47315-77BD-4B9D-BF21-0984149D4661}"/>
              </a:ext>
            </a:extLst>
          </p:cNvPr>
          <p:cNvSpPr>
            <a:spLocks noChangeShapeType="1"/>
          </p:cNvSpPr>
          <p:nvPr/>
        </p:nvSpPr>
        <p:spPr bwMode="auto">
          <a:xfrm rot="16200000">
            <a:off x="736996" y="3339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5" name="Line 172">
            <a:extLst>
              <a:ext uri="{FF2B5EF4-FFF2-40B4-BE49-F238E27FC236}">
                <a16:creationId xmlns:a16="http://schemas.microsoft.com/office/drawing/2014/main" id="{9573C307-5096-4677-AA3C-15C29C28BDB4}"/>
              </a:ext>
            </a:extLst>
          </p:cNvPr>
          <p:cNvSpPr>
            <a:spLocks noChangeShapeType="1"/>
          </p:cNvSpPr>
          <p:nvPr/>
        </p:nvSpPr>
        <p:spPr bwMode="auto">
          <a:xfrm rot="16200000">
            <a:off x="736996" y="3263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6" name="Line 173">
            <a:extLst>
              <a:ext uri="{FF2B5EF4-FFF2-40B4-BE49-F238E27FC236}">
                <a16:creationId xmlns:a16="http://schemas.microsoft.com/office/drawing/2014/main" id="{D8CF6AD2-3061-4FF2-9D3F-AA2DB1626280}"/>
              </a:ext>
            </a:extLst>
          </p:cNvPr>
          <p:cNvSpPr>
            <a:spLocks noChangeShapeType="1"/>
          </p:cNvSpPr>
          <p:nvPr/>
        </p:nvSpPr>
        <p:spPr bwMode="auto">
          <a:xfrm rot="16200000">
            <a:off x="736996" y="3187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7" name="Line 174">
            <a:extLst>
              <a:ext uri="{FF2B5EF4-FFF2-40B4-BE49-F238E27FC236}">
                <a16:creationId xmlns:a16="http://schemas.microsoft.com/office/drawing/2014/main" id="{9415AEF0-C11E-44B5-8C18-147309BF6220}"/>
              </a:ext>
            </a:extLst>
          </p:cNvPr>
          <p:cNvSpPr>
            <a:spLocks noChangeShapeType="1"/>
          </p:cNvSpPr>
          <p:nvPr/>
        </p:nvSpPr>
        <p:spPr bwMode="auto">
          <a:xfrm rot="16200000">
            <a:off x="736996" y="3111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8" name="Line 175">
            <a:extLst>
              <a:ext uri="{FF2B5EF4-FFF2-40B4-BE49-F238E27FC236}">
                <a16:creationId xmlns:a16="http://schemas.microsoft.com/office/drawing/2014/main" id="{DB5EDAD3-36D8-425C-BB80-66A77F64100B}"/>
              </a:ext>
            </a:extLst>
          </p:cNvPr>
          <p:cNvSpPr>
            <a:spLocks noChangeShapeType="1"/>
          </p:cNvSpPr>
          <p:nvPr/>
        </p:nvSpPr>
        <p:spPr bwMode="auto">
          <a:xfrm rot="16200000">
            <a:off x="736996" y="3035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49" name="Line 176">
            <a:extLst>
              <a:ext uri="{FF2B5EF4-FFF2-40B4-BE49-F238E27FC236}">
                <a16:creationId xmlns:a16="http://schemas.microsoft.com/office/drawing/2014/main" id="{73BCC22C-9886-4346-BC98-C7CF9D879ECE}"/>
              </a:ext>
            </a:extLst>
          </p:cNvPr>
          <p:cNvSpPr>
            <a:spLocks noChangeShapeType="1"/>
          </p:cNvSpPr>
          <p:nvPr/>
        </p:nvSpPr>
        <p:spPr bwMode="auto">
          <a:xfrm rot="16200000">
            <a:off x="736996" y="2958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0" name="Line 177">
            <a:extLst>
              <a:ext uri="{FF2B5EF4-FFF2-40B4-BE49-F238E27FC236}">
                <a16:creationId xmlns:a16="http://schemas.microsoft.com/office/drawing/2014/main" id="{6A5DEA57-7B94-4D9E-A747-EAC63446E2C7}"/>
              </a:ext>
            </a:extLst>
          </p:cNvPr>
          <p:cNvSpPr>
            <a:spLocks noChangeShapeType="1"/>
          </p:cNvSpPr>
          <p:nvPr/>
        </p:nvSpPr>
        <p:spPr bwMode="auto">
          <a:xfrm rot="16200000">
            <a:off x="736996" y="2882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1" name="Line 178">
            <a:extLst>
              <a:ext uri="{FF2B5EF4-FFF2-40B4-BE49-F238E27FC236}">
                <a16:creationId xmlns:a16="http://schemas.microsoft.com/office/drawing/2014/main" id="{10D8894A-D74D-43A2-BE29-B3117BB5A2DA}"/>
              </a:ext>
            </a:extLst>
          </p:cNvPr>
          <p:cNvSpPr>
            <a:spLocks noChangeShapeType="1"/>
          </p:cNvSpPr>
          <p:nvPr/>
        </p:nvSpPr>
        <p:spPr bwMode="auto">
          <a:xfrm rot="16200000">
            <a:off x="736996" y="2806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2" name="Line 179">
            <a:extLst>
              <a:ext uri="{FF2B5EF4-FFF2-40B4-BE49-F238E27FC236}">
                <a16:creationId xmlns:a16="http://schemas.microsoft.com/office/drawing/2014/main" id="{CB448EB8-F0A1-4532-9A63-FBF357E468F0}"/>
              </a:ext>
            </a:extLst>
          </p:cNvPr>
          <p:cNvSpPr>
            <a:spLocks noChangeShapeType="1"/>
          </p:cNvSpPr>
          <p:nvPr/>
        </p:nvSpPr>
        <p:spPr bwMode="auto">
          <a:xfrm rot="16200000">
            <a:off x="736996" y="2730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3" name="Line 180">
            <a:extLst>
              <a:ext uri="{FF2B5EF4-FFF2-40B4-BE49-F238E27FC236}">
                <a16:creationId xmlns:a16="http://schemas.microsoft.com/office/drawing/2014/main" id="{329D817A-E58D-4F50-BC46-B8B7B439E167}"/>
              </a:ext>
            </a:extLst>
          </p:cNvPr>
          <p:cNvSpPr>
            <a:spLocks noChangeShapeType="1"/>
          </p:cNvSpPr>
          <p:nvPr/>
        </p:nvSpPr>
        <p:spPr bwMode="auto">
          <a:xfrm rot="16200000">
            <a:off x="736996" y="26541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4" name="Line 181">
            <a:extLst>
              <a:ext uri="{FF2B5EF4-FFF2-40B4-BE49-F238E27FC236}">
                <a16:creationId xmlns:a16="http://schemas.microsoft.com/office/drawing/2014/main" id="{0B1FDFBC-CA82-47E9-A730-4E99315B772E}"/>
              </a:ext>
            </a:extLst>
          </p:cNvPr>
          <p:cNvSpPr>
            <a:spLocks noChangeShapeType="1"/>
          </p:cNvSpPr>
          <p:nvPr/>
        </p:nvSpPr>
        <p:spPr bwMode="auto">
          <a:xfrm rot="16200000">
            <a:off x="736996" y="25779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5" name="Line 182">
            <a:extLst>
              <a:ext uri="{FF2B5EF4-FFF2-40B4-BE49-F238E27FC236}">
                <a16:creationId xmlns:a16="http://schemas.microsoft.com/office/drawing/2014/main" id="{FD838C39-35DA-47CA-AE6A-901BE50C4D62}"/>
              </a:ext>
            </a:extLst>
          </p:cNvPr>
          <p:cNvSpPr>
            <a:spLocks noChangeShapeType="1"/>
          </p:cNvSpPr>
          <p:nvPr/>
        </p:nvSpPr>
        <p:spPr bwMode="auto">
          <a:xfrm rot="16200000">
            <a:off x="736996" y="25017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6" name="Line 183">
            <a:extLst>
              <a:ext uri="{FF2B5EF4-FFF2-40B4-BE49-F238E27FC236}">
                <a16:creationId xmlns:a16="http://schemas.microsoft.com/office/drawing/2014/main" id="{9CF720CD-A4EB-4B91-969F-5D68A190DB27}"/>
              </a:ext>
            </a:extLst>
          </p:cNvPr>
          <p:cNvSpPr>
            <a:spLocks noChangeShapeType="1"/>
          </p:cNvSpPr>
          <p:nvPr/>
        </p:nvSpPr>
        <p:spPr bwMode="auto">
          <a:xfrm rot="16200000">
            <a:off x="736996" y="24255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7" name="Line 184">
            <a:extLst>
              <a:ext uri="{FF2B5EF4-FFF2-40B4-BE49-F238E27FC236}">
                <a16:creationId xmlns:a16="http://schemas.microsoft.com/office/drawing/2014/main" id="{3F65BDFE-804A-4B26-8424-ECDFF52A56C5}"/>
              </a:ext>
            </a:extLst>
          </p:cNvPr>
          <p:cNvSpPr>
            <a:spLocks noChangeShapeType="1"/>
          </p:cNvSpPr>
          <p:nvPr/>
        </p:nvSpPr>
        <p:spPr bwMode="auto">
          <a:xfrm rot="16200000">
            <a:off x="736996" y="2349326"/>
            <a:ext cx="0" cy="152400"/>
          </a:xfrm>
          <a:prstGeom prst="line">
            <a:avLst/>
          </a:prstGeom>
          <a:noFill/>
          <a:ln w="12700">
            <a:solidFill>
              <a:schemeClr val="bg1">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dirty="0"/>
          </a:p>
        </p:txBody>
      </p:sp>
      <p:sp>
        <p:nvSpPr>
          <p:cNvPr id="26758" name="Text Box 185">
            <a:extLst>
              <a:ext uri="{FF2B5EF4-FFF2-40B4-BE49-F238E27FC236}">
                <a16:creationId xmlns:a16="http://schemas.microsoft.com/office/drawing/2014/main" id="{6B489BDA-5C7A-438F-A605-EC7BC8EE6999}"/>
              </a:ext>
            </a:extLst>
          </p:cNvPr>
          <p:cNvSpPr txBox="1">
            <a:spLocks noChangeArrowheads="1"/>
          </p:cNvSpPr>
          <p:nvPr/>
        </p:nvSpPr>
        <p:spPr bwMode="auto">
          <a:xfrm>
            <a:off x="107504" y="2622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90</a:t>
            </a:r>
          </a:p>
        </p:txBody>
      </p:sp>
      <p:sp>
        <p:nvSpPr>
          <p:cNvPr id="26759" name="Text Box 186">
            <a:extLst>
              <a:ext uri="{FF2B5EF4-FFF2-40B4-BE49-F238E27FC236}">
                <a16:creationId xmlns:a16="http://schemas.microsoft.com/office/drawing/2014/main" id="{8FD1CC49-3E01-443D-A5BD-B30328486D22}"/>
              </a:ext>
            </a:extLst>
          </p:cNvPr>
          <p:cNvSpPr txBox="1">
            <a:spLocks noChangeArrowheads="1"/>
          </p:cNvSpPr>
          <p:nvPr/>
        </p:nvSpPr>
        <p:spPr bwMode="auto">
          <a:xfrm>
            <a:off x="107504" y="3003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80</a:t>
            </a:r>
          </a:p>
        </p:txBody>
      </p:sp>
      <p:sp>
        <p:nvSpPr>
          <p:cNvPr id="26760" name="Text Box 187">
            <a:extLst>
              <a:ext uri="{FF2B5EF4-FFF2-40B4-BE49-F238E27FC236}">
                <a16:creationId xmlns:a16="http://schemas.microsoft.com/office/drawing/2014/main" id="{D3B66BA6-844C-4F57-99F0-0129779E7979}"/>
              </a:ext>
            </a:extLst>
          </p:cNvPr>
          <p:cNvSpPr txBox="1">
            <a:spLocks noChangeArrowheads="1"/>
          </p:cNvSpPr>
          <p:nvPr/>
        </p:nvSpPr>
        <p:spPr bwMode="auto">
          <a:xfrm>
            <a:off x="107504" y="3384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70</a:t>
            </a:r>
          </a:p>
        </p:txBody>
      </p:sp>
      <p:sp>
        <p:nvSpPr>
          <p:cNvPr id="26761" name="Text Box 188">
            <a:extLst>
              <a:ext uri="{FF2B5EF4-FFF2-40B4-BE49-F238E27FC236}">
                <a16:creationId xmlns:a16="http://schemas.microsoft.com/office/drawing/2014/main" id="{3B6BE804-04A1-44A1-BD93-DAB45FFF819D}"/>
              </a:ext>
            </a:extLst>
          </p:cNvPr>
          <p:cNvSpPr txBox="1">
            <a:spLocks noChangeArrowheads="1"/>
          </p:cNvSpPr>
          <p:nvPr/>
        </p:nvSpPr>
        <p:spPr bwMode="auto">
          <a:xfrm>
            <a:off x="107504" y="3765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60</a:t>
            </a:r>
          </a:p>
        </p:txBody>
      </p:sp>
      <p:sp>
        <p:nvSpPr>
          <p:cNvPr id="26762" name="Text Box 189">
            <a:extLst>
              <a:ext uri="{FF2B5EF4-FFF2-40B4-BE49-F238E27FC236}">
                <a16:creationId xmlns:a16="http://schemas.microsoft.com/office/drawing/2014/main" id="{63995051-3DDF-4FA2-825A-EAC9697A99D2}"/>
              </a:ext>
            </a:extLst>
          </p:cNvPr>
          <p:cNvSpPr txBox="1">
            <a:spLocks noChangeArrowheads="1"/>
          </p:cNvSpPr>
          <p:nvPr/>
        </p:nvSpPr>
        <p:spPr bwMode="auto">
          <a:xfrm>
            <a:off x="107504" y="4146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50</a:t>
            </a:r>
          </a:p>
        </p:txBody>
      </p:sp>
      <p:sp>
        <p:nvSpPr>
          <p:cNvPr id="26763" name="Text Box 190">
            <a:extLst>
              <a:ext uri="{FF2B5EF4-FFF2-40B4-BE49-F238E27FC236}">
                <a16:creationId xmlns:a16="http://schemas.microsoft.com/office/drawing/2014/main" id="{134B6593-D360-4BAB-994B-3FF6D4241251}"/>
              </a:ext>
            </a:extLst>
          </p:cNvPr>
          <p:cNvSpPr txBox="1">
            <a:spLocks noChangeArrowheads="1"/>
          </p:cNvSpPr>
          <p:nvPr/>
        </p:nvSpPr>
        <p:spPr bwMode="auto">
          <a:xfrm>
            <a:off x="107504" y="4527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40</a:t>
            </a:r>
          </a:p>
        </p:txBody>
      </p:sp>
      <p:sp>
        <p:nvSpPr>
          <p:cNvPr id="26764" name="Text Box 191">
            <a:extLst>
              <a:ext uri="{FF2B5EF4-FFF2-40B4-BE49-F238E27FC236}">
                <a16:creationId xmlns:a16="http://schemas.microsoft.com/office/drawing/2014/main" id="{5982408F-08E7-4EB0-92B4-3E29C90A8254}"/>
              </a:ext>
            </a:extLst>
          </p:cNvPr>
          <p:cNvSpPr txBox="1">
            <a:spLocks noChangeArrowheads="1"/>
          </p:cNvSpPr>
          <p:nvPr/>
        </p:nvSpPr>
        <p:spPr bwMode="auto">
          <a:xfrm>
            <a:off x="107504" y="4908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30</a:t>
            </a:r>
          </a:p>
        </p:txBody>
      </p:sp>
      <p:sp>
        <p:nvSpPr>
          <p:cNvPr id="26765" name="Text Box 192">
            <a:extLst>
              <a:ext uri="{FF2B5EF4-FFF2-40B4-BE49-F238E27FC236}">
                <a16:creationId xmlns:a16="http://schemas.microsoft.com/office/drawing/2014/main" id="{B14323C5-929E-489D-9CFD-DC5485FE511E}"/>
              </a:ext>
            </a:extLst>
          </p:cNvPr>
          <p:cNvSpPr txBox="1">
            <a:spLocks noChangeArrowheads="1"/>
          </p:cNvSpPr>
          <p:nvPr/>
        </p:nvSpPr>
        <p:spPr bwMode="auto">
          <a:xfrm>
            <a:off x="107504" y="5289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20</a:t>
            </a:r>
          </a:p>
        </p:txBody>
      </p:sp>
      <p:sp>
        <p:nvSpPr>
          <p:cNvPr id="26766" name="Text Box 193">
            <a:extLst>
              <a:ext uri="{FF2B5EF4-FFF2-40B4-BE49-F238E27FC236}">
                <a16:creationId xmlns:a16="http://schemas.microsoft.com/office/drawing/2014/main" id="{751B0939-70FF-4029-AEE1-79345D2A7905}"/>
              </a:ext>
            </a:extLst>
          </p:cNvPr>
          <p:cNvSpPr txBox="1">
            <a:spLocks noChangeArrowheads="1"/>
          </p:cNvSpPr>
          <p:nvPr/>
        </p:nvSpPr>
        <p:spPr bwMode="auto">
          <a:xfrm>
            <a:off x="107504" y="5670376"/>
            <a:ext cx="6096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r" eaLnBrk="1" hangingPunct="1">
              <a:spcBef>
                <a:spcPct val="50000"/>
              </a:spcBef>
            </a:pPr>
            <a:r>
              <a:rPr lang="fr-FR" altLang="fr-FR" b="1" dirty="0">
                <a:solidFill>
                  <a:schemeClr val="accent3">
                    <a:lumMod val="10000"/>
                  </a:schemeClr>
                </a:solidFill>
              </a:rPr>
              <a:t>10</a:t>
            </a:r>
          </a:p>
        </p:txBody>
      </p:sp>
      <p:sp>
        <p:nvSpPr>
          <p:cNvPr id="8689" name="Text Box 497">
            <a:extLst>
              <a:ext uri="{FF2B5EF4-FFF2-40B4-BE49-F238E27FC236}">
                <a16:creationId xmlns:a16="http://schemas.microsoft.com/office/drawing/2014/main" id="{B26406A4-A3B0-440B-B9E9-3EAF7FA608FB}"/>
              </a:ext>
            </a:extLst>
          </p:cNvPr>
          <p:cNvSpPr txBox="1">
            <a:spLocks noChangeArrowheads="1"/>
          </p:cNvSpPr>
          <p:nvPr/>
        </p:nvSpPr>
        <p:spPr bwMode="auto">
          <a:xfrm>
            <a:off x="3901096" y="3150530"/>
            <a:ext cx="1981200" cy="1892826"/>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1800" b="1" dirty="0">
                <a:solidFill>
                  <a:srgbClr val="0033CC"/>
                </a:solidFill>
              </a:rPr>
              <a:t>Pour une taille d’échantillon </a:t>
            </a:r>
            <a:r>
              <a:rPr lang="fr-FR" altLang="fr-FR" sz="1800" b="1" i="1" dirty="0">
                <a:solidFill>
                  <a:srgbClr val="0033CC"/>
                </a:solidFill>
              </a:rPr>
              <a:t>n</a:t>
            </a:r>
            <a:r>
              <a:rPr lang="fr-FR" altLang="fr-FR" sz="1800" b="1" dirty="0">
                <a:solidFill>
                  <a:srgbClr val="0033CC"/>
                </a:solidFill>
              </a:rPr>
              <a:t>  =  100</a:t>
            </a:r>
          </a:p>
          <a:p>
            <a:pPr algn="ctr" eaLnBrk="1" hangingPunct="1">
              <a:spcBef>
                <a:spcPct val="50000"/>
              </a:spcBef>
            </a:pPr>
            <a:r>
              <a:rPr lang="fr-FR" altLang="fr-FR" sz="1800" b="1" dirty="0">
                <a:solidFill>
                  <a:srgbClr val="0033CC"/>
                </a:solidFill>
              </a:rPr>
              <a:t>pour un critère d’acceptation       </a:t>
            </a:r>
            <a:r>
              <a:rPr lang="fr-FR" altLang="fr-FR" sz="1800" b="1" i="1" dirty="0">
                <a:solidFill>
                  <a:srgbClr val="0033CC"/>
                </a:solidFill>
              </a:rPr>
              <a:t>A</a:t>
            </a:r>
            <a:r>
              <a:rPr lang="fr-FR" altLang="fr-FR" sz="1800" b="1" dirty="0">
                <a:solidFill>
                  <a:srgbClr val="0033CC"/>
                </a:solidFill>
              </a:rPr>
              <a:t>  =  2</a:t>
            </a:r>
          </a:p>
        </p:txBody>
      </p:sp>
      <p:grpSp>
        <p:nvGrpSpPr>
          <p:cNvPr id="8698" name="Group 506">
            <a:extLst>
              <a:ext uri="{FF2B5EF4-FFF2-40B4-BE49-F238E27FC236}">
                <a16:creationId xmlns:a16="http://schemas.microsoft.com/office/drawing/2014/main" id="{F47062A6-F6A0-43A2-80CB-AA493768F25E}"/>
              </a:ext>
            </a:extLst>
          </p:cNvPr>
          <p:cNvGrpSpPr>
            <a:grpSpLocks/>
          </p:cNvGrpSpPr>
          <p:nvPr/>
        </p:nvGrpSpPr>
        <p:grpSpPr bwMode="auto">
          <a:xfrm>
            <a:off x="2133600" y="1631776"/>
            <a:ext cx="5029200" cy="1066800"/>
            <a:chOff x="1248" y="864"/>
            <a:chExt cx="3168" cy="672"/>
          </a:xfrm>
        </p:grpSpPr>
        <p:grpSp>
          <p:nvGrpSpPr>
            <p:cNvPr id="26633" name="Group 504">
              <a:extLst>
                <a:ext uri="{FF2B5EF4-FFF2-40B4-BE49-F238E27FC236}">
                  <a16:creationId xmlns:a16="http://schemas.microsoft.com/office/drawing/2014/main" id="{398B5C97-EFCA-4CEB-A341-EB6F8EC59098}"/>
                </a:ext>
              </a:extLst>
            </p:cNvPr>
            <p:cNvGrpSpPr>
              <a:grpSpLocks/>
            </p:cNvGrpSpPr>
            <p:nvPr/>
          </p:nvGrpSpPr>
          <p:grpSpPr bwMode="auto">
            <a:xfrm>
              <a:off x="1248" y="912"/>
              <a:ext cx="3168" cy="618"/>
              <a:chOff x="672" y="864"/>
              <a:chExt cx="3168" cy="618"/>
            </a:xfrm>
          </p:grpSpPr>
          <p:sp>
            <p:nvSpPr>
              <p:cNvPr id="26635" name="Text Box 499">
                <a:extLst>
                  <a:ext uri="{FF2B5EF4-FFF2-40B4-BE49-F238E27FC236}">
                    <a16:creationId xmlns:a16="http://schemas.microsoft.com/office/drawing/2014/main" id="{BE0463AA-1218-469B-8F8A-0BD714F14D86}"/>
                  </a:ext>
                </a:extLst>
              </p:cNvPr>
              <p:cNvSpPr txBox="1">
                <a:spLocks noChangeArrowheads="1"/>
              </p:cNvSpPr>
              <p:nvPr/>
            </p:nvSpPr>
            <p:spPr bwMode="auto">
              <a:xfrm>
                <a:off x="2832" y="864"/>
                <a:ext cx="1008" cy="3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sz="2800" b="1" dirty="0">
                    <a:solidFill>
                      <a:srgbClr val="0033CC"/>
                    </a:solidFill>
                  </a:rPr>
                  <a:t>e</a:t>
                </a:r>
                <a:r>
                  <a:rPr lang="fr-FR" altLang="fr-FR" sz="2800" b="1" baseline="30000" dirty="0">
                    <a:solidFill>
                      <a:srgbClr val="0033CC"/>
                    </a:solidFill>
                  </a:rPr>
                  <a:t>-m</a:t>
                </a:r>
                <a:r>
                  <a:rPr lang="fr-FR" altLang="fr-FR" sz="2800" b="1" dirty="0">
                    <a:solidFill>
                      <a:srgbClr val="0033CC"/>
                    </a:solidFill>
                  </a:rPr>
                  <a:t> . m</a:t>
                </a:r>
                <a:r>
                  <a:rPr lang="fr-FR" altLang="fr-FR" sz="2800" b="1" baseline="30000" dirty="0">
                    <a:solidFill>
                      <a:srgbClr val="0033CC"/>
                    </a:solidFill>
                  </a:rPr>
                  <a:t>X</a:t>
                </a:r>
              </a:p>
            </p:txBody>
          </p:sp>
          <p:sp>
            <p:nvSpPr>
              <p:cNvPr id="26636" name="Text Box 500">
                <a:extLst>
                  <a:ext uri="{FF2B5EF4-FFF2-40B4-BE49-F238E27FC236}">
                    <a16:creationId xmlns:a16="http://schemas.microsoft.com/office/drawing/2014/main" id="{5C09156B-9849-4643-9A36-264AC92B142B}"/>
                  </a:ext>
                </a:extLst>
              </p:cNvPr>
              <p:cNvSpPr txBox="1">
                <a:spLocks noChangeArrowheads="1"/>
              </p:cNvSpPr>
              <p:nvPr/>
            </p:nvSpPr>
            <p:spPr bwMode="auto">
              <a:xfrm>
                <a:off x="2976" y="1152"/>
                <a:ext cx="720" cy="3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2800" b="1" dirty="0">
                    <a:solidFill>
                      <a:srgbClr val="0033CC"/>
                    </a:solidFill>
                  </a:rPr>
                  <a:t>x !</a:t>
                </a:r>
              </a:p>
            </p:txBody>
          </p:sp>
          <p:sp>
            <p:nvSpPr>
              <p:cNvPr id="26637" name="Line 502">
                <a:extLst>
                  <a:ext uri="{FF2B5EF4-FFF2-40B4-BE49-F238E27FC236}">
                    <a16:creationId xmlns:a16="http://schemas.microsoft.com/office/drawing/2014/main" id="{69C26A97-B60F-44BC-AB06-03E5292F1C2A}"/>
                  </a:ext>
                </a:extLst>
              </p:cNvPr>
              <p:cNvSpPr>
                <a:spLocks noChangeShapeType="1"/>
              </p:cNvSpPr>
              <p:nvPr/>
            </p:nvSpPr>
            <p:spPr bwMode="auto">
              <a:xfrm>
                <a:off x="2736" y="1200"/>
                <a:ext cx="960" cy="0"/>
              </a:xfrm>
              <a:prstGeom prst="line">
                <a:avLst/>
              </a:prstGeom>
              <a:noFill/>
              <a:ln w="2857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26638" name="Text Box 503">
                <a:extLst>
                  <a:ext uri="{FF2B5EF4-FFF2-40B4-BE49-F238E27FC236}">
                    <a16:creationId xmlns:a16="http://schemas.microsoft.com/office/drawing/2014/main" id="{1E0E5B32-5BA9-44B2-8020-4284FDE4448A}"/>
                  </a:ext>
                </a:extLst>
              </p:cNvPr>
              <p:cNvSpPr txBox="1">
                <a:spLocks noChangeArrowheads="1"/>
              </p:cNvSpPr>
              <p:nvPr/>
            </p:nvSpPr>
            <p:spPr bwMode="auto">
              <a:xfrm>
                <a:off x="672" y="1056"/>
                <a:ext cx="2160" cy="2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fr-FR" altLang="fr-FR" sz="2400" b="1" dirty="0">
                    <a:solidFill>
                      <a:srgbClr val="0033CC"/>
                    </a:solidFill>
                  </a:rPr>
                  <a:t>Pr { X = k }  =  p(k)  =</a:t>
                </a:r>
              </a:p>
            </p:txBody>
          </p:sp>
        </p:grpSp>
        <p:sp>
          <p:nvSpPr>
            <p:cNvPr id="26634" name="Rectangle 505">
              <a:extLst>
                <a:ext uri="{FF2B5EF4-FFF2-40B4-BE49-F238E27FC236}">
                  <a16:creationId xmlns:a16="http://schemas.microsoft.com/office/drawing/2014/main" id="{DC7D0324-F378-497A-AFB6-19057D4FAA21}"/>
                </a:ext>
              </a:extLst>
            </p:cNvPr>
            <p:cNvSpPr>
              <a:spLocks noChangeArrowheads="1"/>
            </p:cNvSpPr>
            <p:nvPr/>
          </p:nvSpPr>
          <p:spPr bwMode="auto">
            <a:xfrm>
              <a:off x="1248" y="864"/>
              <a:ext cx="3120" cy="672"/>
            </a:xfrm>
            <a:prstGeom prst="rect">
              <a:avLst/>
            </a:prstGeom>
            <a:noFill/>
            <a:ln w="28575">
              <a:solidFill>
                <a:srgbClr val="FF0000"/>
              </a:solidFill>
              <a:miter lim="800000"/>
              <a:headEnd/>
              <a:tailEnd/>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txBody>
            <a:bodyPr wrap="none" anchor="ct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endParaRPr lang="fr-FR" altLang="fr-FR" dirty="0"/>
            </a:p>
          </p:txBody>
        </p:sp>
      </p:grpSp>
      <p:sp>
        <p:nvSpPr>
          <p:cNvPr id="2" name="Titre 1">
            <a:extLst>
              <a:ext uri="{FF2B5EF4-FFF2-40B4-BE49-F238E27FC236}">
                <a16:creationId xmlns:a16="http://schemas.microsoft.com/office/drawing/2014/main" id="{3FC54C9E-0B6D-4653-A1D4-D9C7B69BC5CC}"/>
              </a:ext>
            </a:extLst>
          </p:cNvPr>
          <p:cNvSpPr>
            <a:spLocks noGrp="1"/>
          </p:cNvSpPr>
          <p:nvPr>
            <p:ph type="title"/>
          </p:nvPr>
        </p:nvSpPr>
        <p:spPr>
          <a:xfrm>
            <a:off x="1638300" y="593770"/>
            <a:ext cx="7239000" cy="879475"/>
          </a:xfrm>
        </p:spPr>
        <p:txBody>
          <a:bodyPr/>
          <a:lstStyle/>
          <a:p>
            <a:r>
              <a:rPr lang="fr-FR" altLang="fr-FR" sz="2800" b="1" dirty="0">
                <a:solidFill>
                  <a:srgbClr val="00B050"/>
                </a:solidFill>
              </a:rPr>
              <a:t>Courbe d’efficacité</a:t>
            </a:r>
            <a:br>
              <a:rPr lang="fr-FR" altLang="fr-FR" sz="2800" b="1" dirty="0">
                <a:solidFill>
                  <a:srgbClr val="00B050"/>
                </a:solidFill>
              </a:rPr>
            </a:br>
            <a:r>
              <a:rPr lang="fr-FR" altLang="fr-FR" sz="2400" b="1" dirty="0">
                <a:solidFill>
                  <a:srgbClr val="00B050"/>
                </a:solidFill>
              </a:rPr>
              <a:t>Tracé d’une courbe avec la loi de poisson</a:t>
            </a:r>
            <a:br>
              <a:rPr lang="fr-FR" altLang="fr-FR" sz="2800" b="1" dirty="0">
                <a:solidFill>
                  <a:srgbClr val="0033CC"/>
                </a:solidFill>
              </a:rPr>
            </a:br>
            <a:endParaRPr lang="fr-FR" dirty="0"/>
          </a:p>
        </p:txBody>
      </p:sp>
      <p:sp>
        <p:nvSpPr>
          <p:cNvPr id="142" name="Freeform 495">
            <a:extLst>
              <a:ext uri="{FF2B5EF4-FFF2-40B4-BE49-F238E27FC236}">
                <a16:creationId xmlns:a16="http://schemas.microsoft.com/office/drawing/2014/main" id="{FE2B0E7B-4759-4F15-94AE-3FDD20838787}"/>
              </a:ext>
            </a:extLst>
          </p:cNvPr>
          <p:cNvSpPr>
            <a:spLocks/>
          </p:cNvSpPr>
          <p:nvPr/>
        </p:nvSpPr>
        <p:spPr bwMode="auto">
          <a:xfrm>
            <a:off x="685800" y="2465412"/>
            <a:ext cx="5981700" cy="3771900"/>
          </a:xfrm>
          <a:custGeom>
            <a:avLst/>
            <a:gdLst>
              <a:gd name="T0" fmla="*/ 0 w 3768"/>
              <a:gd name="T1" fmla="*/ 2147483646 h 2376"/>
              <a:gd name="T2" fmla="*/ 2147483646 w 3768"/>
              <a:gd name="T3" fmla="*/ 2147483646 h 2376"/>
              <a:gd name="T4" fmla="*/ 2147483646 w 3768"/>
              <a:gd name="T5" fmla="*/ 2147483646 h 2376"/>
              <a:gd name="T6" fmla="*/ 2147483646 w 3768"/>
              <a:gd name="T7" fmla="*/ 2147483646 h 2376"/>
              <a:gd name="T8" fmla="*/ 2147483646 w 3768"/>
              <a:gd name="T9" fmla="*/ 2147483646 h 2376"/>
              <a:gd name="T10" fmla="*/ 2147483646 w 3768"/>
              <a:gd name="T11" fmla="*/ 2147483646 h 2376"/>
              <a:gd name="T12" fmla="*/ 2147483646 w 3768"/>
              <a:gd name="T13" fmla="*/ 2147483646 h 2376"/>
              <a:gd name="T14" fmla="*/ 2147483646 w 3768"/>
              <a:gd name="T15" fmla="*/ 2147483646 h 2376"/>
              <a:gd name="T16" fmla="*/ 2147483646 w 3768"/>
              <a:gd name="T17" fmla="*/ 2147483646 h 2376"/>
              <a:gd name="T18" fmla="*/ 2147483646 w 3768"/>
              <a:gd name="T19" fmla="*/ 2147483646 h 2376"/>
              <a:gd name="T20" fmla="*/ 2147483646 w 3768"/>
              <a:gd name="T21" fmla="*/ 2147483646 h 2376"/>
              <a:gd name="T22" fmla="*/ 2147483646 w 3768"/>
              <a:gd name="T23" fmla="*/ 2147483646 h 2376"/>
              <a:gd name="T24" fmla="*/ 2147483646 w 3768"/>
              <a:gd name="T25" fmla="*/ 2147483646 h 2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768" h="2376">
                <a:moveTo>
                  <a:pt x="0" y="16"/>
                </a:moveTo>
                <a:cubicBezTo>
                  <a:pt x="28" y="16"/>
                  <a:pt x="56" y="16"/>
                  <a:pt x="96" y="16"/>
                </a:cubicBezTo>
                <a:cubicBezTo>
                  <a:pt x="136" y="16"/>
                  <a:pt x="192" y="0"/>
                  <a:pt x="240" y="16"/>
                </a:cubicBezTo>
                <a:cubicBezTo>
                  <a:pt x="288" y="32"/>
                  <a:pt x="336" y="80"/>
                  <a:pt x="384" y="112"/>
                </a:cubicBezTo>
                <a:cubicBezTo>
                  <a:pt x="432" y="144"/>
                  <a:pt x="472" y="144"/>
                  <a:pt x="528" y="208"/>
                </a:cubicBezTo>
                <a:cubicBezTo>
                  <a:pt x="584" y="272"/>
                  <a:pt x="640" y="392"/>
                  <a:pt x="720" y="496"/>
                </a:cubicBezTo>
                <a:cubicBezTo>
                  <a:pt x="800" y="600"/>
                  <a:pt x="880" y="672"/>
                  <a:pt x="1008" y="832"/>
                </a:cubicBezTo>
                <a:cubicBezTo>
                  <a:pt x="1136" y="992"/>
                  <a:pt x="1320" y="1272"/>
                  <a:pt x="1488" y="1456"/>
                </a:cubicBezTo>
                <a:cubicBezTo>
                  <a:pt x="1656" y="1640"/>
                  <a:pt x="1864" y="1816"/>
                  <a:pt x="2016" y="1936"/>
                </a:cubicBezTo>
                <a:cubicBezTo>
                  <a:pt x="2168" y="2056"/>
                  <a:pt x="2232" y="2112"/>
                  <a:pt x="2400" y="2176"/>
                </a:cubicBezTo>
                <a:cubicBezTo>
                  <a:pt x="2568" y="2240"/>
                  <a:pt x="2816" y="2288"/>
                  <a:pt x="3024" y="2320"/>
                </a:cubicBezTo>
                <a:cubicBezTo>
                  <a:pt x="3232" y="2352"/>
                  <a:pt x="3528" y="2360"/>
                  <a:pt x="3648" y="2368"/>
                </a:cubicBezTo>
                <a:cubicBezTo>
                  <a:pt x="3768" y="2376"/>
                  <a:pt x="3756" y="2372"/>
                  <a:pt x="3744" y="2368"/>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dirty="0"/>
          </a:p>
        </p:txBody>
      </p:sp>
      <p:sp>
        <p:nvSpPr>
          <p:cNvPr id="143" name="Espace réservé du numéro de diapositive 1">
            <a:extLst>
              <a:ext uri="{FF2B5EF4-FFF2-40B4-BE49-F238E27FC236}">
                <a16:creationId xmlns:a16="http://schemas.microsoft.com/office/drawing/2014/main" id="{E2425762-4731-44B5-B21E-2FCC2BBBFBF3}"/>
              </a:ext>
            </a:extLst>
          </p:cNvPr>
          <p:cNvSpPr>
            <a:spLocks noGrp="1"/>
          </p:cNvSpPr>
          <p:nvPr>
            <p:ph type="sldNum" sz="quarter" idx="4"/>
          </p:nvPr>
        </p:nvSpPr>
        <p:spPr>
          <a:xfrm>
            <a:off x="7032275" y="6492875"/>
            <a:ext cx="2057400" cy="365125"/>
          </a:xfrm>
          <a:prstGeom prst="rect">
            <a:avLst/>
          </a:prstGeom>
        </p:spPr>
        <p:txBody>
          <a:bodyPr vert="horz" lIns="91440" tIns="45720" rIns="91440" bIns="45720" rtlCol="0" anchor="ctr"/>
          <a:lstStyle>
            <a:lvl1pPr algn="r">
              <a:defRPr sz="1200">
                <a:solidFill>
                  <a:srgbClr val="000000"/>
                </a:solidFill>
              </a:defRPr>
            </a:lvl1pPr>
          </a:lstStyle>
          <a:p>
            <a:fld id="{CBD2FA42-5D29-4E10-97B0-3A0A1B412E59}" type="slidenum">
              <a:rPr lang="fr-FR" smtClean="0"/>
              <a:pPr/>
              <a:t>9</a:t>
            </a:fld>
            <a:endParaRPr lang="fr-FR" dirty="0"/>
          </a:p>
        </p:txBody>
      </p:sp>
      <p:sp>
        <p:nvSpPr>
          <p:cNvPr id="8688" name="Text Box 496">
            <a:extLst>
              <a:ext uri="{FF2B5EF4-FFF2-40B4-BE49-F238E27FC236}">
                <a16:creationId xmlns:a16="http://schemas.microsoft.com/office/drawing/2014/main" id="{4EA831CD-D253-4141-BE60-EDDF1DE97B28}"/>
              </a:ext>
            </a:extLst>
          </p:cNvPr>
          <p:cNvSpPr txBox="1">
            <a:spLocks noChangeArrowheads="1"/>
          </p:cNvSpPr>
          <p:nvPr/>
        </p:nvSpPr>
        <p:spPr bwMode="auto">
          <a:xfrm>
            <a:off x="381000" y="1098376"/>
            <a:ext cx="8610600" cy="4001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50000"/>
              </a:spcBef>
            </a:pPr>
            <a:r>
              <a:rPr lang="fr-FR" altLang="fr-FR" b="1" dirty="0">
                <a:solidFill>
                  <a:srgbClr val="0033CC"/>
                </a:solidFill>
              </a:rPr>
              <a:t>Avec la table fonction de répartition :  F(k) = Pr { X &lt;= k } avec m = n </a:t>
            </a:r>
            <a:r>
              <a:rPr lang="fr-FR" altLang="fr-FR" sz="2000" b="1" dirty="0">
                <a:solidFill>
                  <a:srgbClr val="0033CC"/>
                </a:solidFill>
              </a:rPr>
              <a:t>.</a:t>
            </a:r>
            <a:r>
              <a:rPr lang="fr-FR" altLang="fr-FR" b="1" dirty="0">
                <a:solidFill>
                  <a:srgbClr val="0033CC"/>
                </a:solidFill>
              </a:rPr>
              <a:t> p</a:t>
            </a:r>
          </a:p>
        </p:txBody>
      </p:sp>
      <p:pic>
        <p:nvPicPr>
          <p:cNvPr id="4" name="Image 3">
            <a:extLst>
              <a:ext uri="{FF2B5EF4-FFF2-40B4-BE49-F238E27FC236}">
                <a16:creationId xmlns:a16="http://schemas.microsoft.com/office/drawing/2014/main" id="{699E7236-F445-4C4D-8F1E-96DABBBD8C9D}"/>
              </a:ext>
            </a:extLst>
          </p:cNvPr>
          <p:cNvPicPr>
            <a:picLocks noChangeAspect="1"/>
          </p:cNvPicPr>
          <p:nvPr/>
        </p:nvPicPr>
        <p:blipFill>
          <a:blip r:embed="rId3"/>
          <a:stretch>
            <a:fillRect/>
          </a:stretch>
        </p:blipFill>
        <p:spPr>
          <a:xfrm>
            <a:off x="6299431" y="3019250"/>
            <a:ext cx="2592022" cy="2960887"/>
          </a:xfrm>
          <a:prstGeom prst="rect">
            <a:avLst/>
          </a:prstGeom>
        </p:spPr>
      </p:pic>
    </p:spTree>
    <p:extLst>
      <p:ext uri="{BB962C8B-B14F-4D97-AF65-F5344CB8AC3E}">
        <p14:creationId xmlns:p14="http://schemas.microsoft.com/office/powerpoint/2010/main" val="4169864560"/>
      </p:ext>
    </p:extLst>
  </p:cSld>
  <p:clrMapOvr>
    <a:masterClrMapping/>
  </p:clrMapOvr>
  <p:transition/>
</p:sld>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rgbClr val="000000"/>
          </a:solidFill>
          <a:prstDash val="solid"/>
          <a:round/>
          <a:headEnd type="none" w="med" len="med"/>
          <a:tailEnd type="none" w="med" len="med"/>
        </a:ln>
        <a:effectLst/>
      </a:spPr>
      <a:bodyPr vert="horz" wrap="none" lIns="91440" tIns="45720" rIns="91440" bIns="0" numCol="1" rtlCol="0" anchor="ctr"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sz="1400" b="1" i="0" u="none" strike="noStrike" cap="none" normalizeH="0" baseline="0" dirty="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noFill/>
        <a:ln w="12700" cap="flat" cmpd="sng" algn="ctr">
          <a:solidFill>
            <a:srgbClr val="000000"/>
          </a:solidFill>
          <a:prstDash val="solid"/>
          <a:round/>
          <a:headEnd type="none" w="med" len="med"/>
          <a:tailEnd type="none" w="med" len="med"/>
        </a:ln>
        <a:effectLst/>
      </a:spPr>
      <a:bodyPr vert="horz" wrap="none" lIns="91440" tIns="45720" rIns="91440" bIns="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fr-FR" sz="1400" b="1" i="0" u="none" strike="noStrike" cap="none" normalizeH="0" baseline="0" smtClean="0">
            <a:ln>
              <a:noFill/>
            </a:ln>
            <a:solidFill>
              <a:srgbClr val="000000"/>
            </a:solidFill>
            <a:effectLst/>
            <a:latin typeface="Arial"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7011</Words>
  <Application>Microsoft Office PowerPoint</Application>
  <PresentationFormat>Affichage à l'écran (4:3)</PresentationFormat>
  <Paragraphs>645</Paragraphs>
  <Slides>23</Slides>
  <Notes>23</Notes>
  <HiddenSlides>1</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Arial</vt:lpstr>
      <vt:lpstr>Calibri</vt:lpstr>
      <vt:lpstr>Symbol</vt:lpstr>
      <vt:lpstr>Tahoma</vt:lpstr>
      <vt:lpstr>Wingdings</vt:lpstr>
      <vt:lpstr>mil</vt:lpstr>
      <vt:lpstr>Le contrôle Réception</vt:lpstr>
      <vt:lpstr>La procédure de réception</vt:lpstr>
      <vt:lpstr>Position du problème</vt:lpstr>
      <vt:lpstr>Les méthodes de contrôle Contrôle par mesure ou contrôle par attribut</vt:lpstr>
      <vt:lpstr>Domaines d’application</vt:lpstr>
      <vt:lpstr>L’échantillon</vt:lpstr>
      <vt:lpstr>Les risques du contrôle statistique</vt:lpstr>
      <vt:lpstr>Règles d’entente client / fournisseur</vt:lpstr>
      <vt:lpstr>Courbe d’efficacité Tracé d’une courbe avec la loi de poisson </vt:lpstr>
      <vt:lpstr>Courbe d’efficacité</vt:lpstr>
      <vt:lpstr>Courbe d’efficacité Influence d’une variation de « n » sur la courbe</vt:lpstr>
      <vt:lpstr>Courbe d’efficacité Influence d’une variation de « A » sur la courbe</vt:lpstr>
      <vt:lpstr>Quelle taille d’échantillon ?</vt:lpstr>
      <vt:lpstr>Critères d’acceptation</vt:lpstr>
      <vt:lpstr>Plan d’échantillonnage simple</vt:lpstr>
      <vt:lpstr>Types de plan de contrôle</vt:lpstr>
      <vt:lpstr>Plan progressif</vt:lpstr>
      <vt:lpstr>Niveaux de contrôle</vt:lpstr>
      <vt:lpstr>Ajustement du type de contrôle </vt:lpstr>
      <vt:lpstr>Traitement des non-conformités</vt:lpstr>
      <vt:lpstr>Contrôler avant expédition</vt:lpstr>
      <vt:lpstr>Le suivi des commandes et contrats</vt:lpstr>
      <vt:lpstr>Présentation PowerPoint</vt:lpstr>
    </vt:vector>
  </TitlesOfParts>
  <Company>KARCHER DANY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KARCHER DANY</dc:creator>
  <cp:lastModifiedBy>Gerard Baglin</cp:lastModifiedBy>
  <cp:revision>143</cp:revision>
  <cp:lastPrinted>2016-03-11T11:35:06Z</cp:lastPrinted>
  <dcterms:created xsi:type="dcterms:W3CDTF">2002-03-16T14:28:44Z</dcterms:created>
  <dcterms:modified xsi:type="dcterms:W3CDTF">2022-04-23T08:53:09Z</dcterms:modified>
</cp:coreProperties>
</file>