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7"/>
  </p:notesMasterIdLst>
  <p:handoutMasterIdLst>
    <p:handoutMasterId r:id="rId28"/>
  </p:handoutMasterIdLst>
  <p:sldIdLst>
    <p:sldId id="291" r:id="rId2"/>
    <p:sldId id="292" r:id="rId3"/>
    <p:sldId id="308" r:id="rId4"/>
    <p:sldId id="309" r:id="rId5"/>
    <p:sldId id="283" r:id="rId6"/>
    <p:sldId id="344" r:id="rId7"/>
    <p:sldId id="284" r:id="rId8"/>
    <p:sldId id="306" r:id="rId9"/>
    <p:sldId id="295" r:id="rId10"/>
    <p:sldId id="296" r:id="rId11"/>
    <p:sldId id="297" r:id="rId12"/>
    <p:sldId id="298" r:id="rId13"/>
    <p:sldId id="299" r:id="rId14"/>
    <p:sldId id="300" r:id="rId15"/>
    <p:sldId id="301" r:id="rId16"/>
    <p:sldId id="302" r:id="rId17"/>
    <p:sldId id="303" r:id="rId18"/>
    <p:sldId id="304" r:id="rId19"/>
    <p:sldId id="341" r:id="rId20"/>
    <p:sldId id="312" r:id="rId21"/>
    <p:sldId id="342" r:id="rId22"/>
    <p:sldId id="305" r:id="rId23"/>
    <p:sldId id="338" r:id="rId24"/>
    <p:sldId id="315" r:id="rId25"/>
    <p:sldId id="339" r:id="rId26"/>
  </p:sldIdLst>
  <p:sldSz cx="9144000" cy="6858000" type="letter"/>
  <p:notesSz cx="6745288" cy="9882188"/>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400" b="1" kern="1200">
        <a:solidFill>
          <a:srgbClr val="000000"/>
        </a:solidFill>
        <a:latin typeface="Arial" charset="0"/>
        <a:ea typeface="+mn-ea"/>
        <a:cs typeface="+mn-cs"/>
      </a:defRPr>
    </a:lvl1pPr>
    <a:lvl2pPr marL="457200" algn="ctr" rtl="0" eaLnBrk="0" fontAlgn="base" hangingPunct="0">
      <a:lnSpc>
        <a:spcPct val="90000"/>
      </a:lnSpc>
      <a:spcBef>
        <a:spcPct val="0"/>
      </a:spcBef>
      <a:spcAft>
        <a:spcPct val="0"/>
      </a:spcAft>
      <a:defRPr sz="1400" b="1" kern="1200">
        <a:solidFill>
          <a:srgbClr val="000000"/>
        </a:solidFill>
        <a:latin typeface="Arial" charset="0"/>
        <a:ea typeface="+mn-ea"/>
        <a:cs typeface="+mn-cs"/>
      </a:defRPr>
    </a:lvl2pPr>
    <a:lvl3pPr marL="914400" algn="ctr" rtl="0" eaLnBrk="0" fontAlgn="base" hangingPunct="0">
      <a:lnSpc>
        <a:spcPct val="90000"/>
      </a:lnSpc>
      <a:spcBef>
        <a:spcPct val="0"/>
      </a:spcBef>
      <a:spcAft>
        <a:spcPct val="0"/>
      </a:spcAft>
      <a:defRPr sz="1400" b="1" kern="1200">
        <a:solidFill>
          <a:srgbClr val="000000"/>
        </a:solidFill>
        <a:latin typeface="Arial" charset="0"/>
        <a:ea typeface="+mn-ea"/>
        <a:cs typeface="+mn-cs"/>
      </a:defRPr>
    </a:lvl3pPr>
    <a:lvl4pPr marL="1371600" algn="ctr" rtl="0" eaLnBrk="0" fontAlgn="base" hangingPunct="0">
      <a:lnSpc>
        <a:spcPct val="90000"/>
      </a:lnSpc>
      <a:spcBef>
        <a:spcPct val="0"/>
      </a:spcBef>
      <a:spcAft>
        <a:spcPct val="0"/>
      </a:spcAft>
      <a:defRPr sz="1400" b="1" kern="1200">
        <a:solidFill>
          <a:srgbClr val="000000"/>
        </a:solidFill>
        <a:latin typeface="Arial" charset="0"/>
        <a:ea typeface="+mn-ea"/>
        <a:cs typeface="+mn-cs"/>
      </a:defRPr>
    </a:lvl4pPr>
    <a:lvl5pPr marL="1828800" algn="ctr" rtl="0" eaLnBrk="0" fontAlgn="base" hangingPunct="0">
      <a:lnSpc>
        <a:spcPct val="90000"/>
      </a:lnSpc>
      <a:spcBef>
        <a:spcPct val="0"/>
      </a:spcBef>
      <a:spcAft>
        <a:spcPct val="0"/>
      </a:spcAft>
      <a:defRPr sz="1400" b="1" kern="1200">
        <a:solidFill>
          <a:srgbClr val="000000"/>
        </a:solidFill>
        <a:latin typeface="Arial" charset="0"/>
        <a:ea typeface="+mn-ea"/>
        <a:cs typeface="+mn-cs"/>
      </a:defRPr>
    </a:lvl5pPr>
    <a:lvl6pPr marL="2286000" algn="l" defTabSz="914400" rtl="0" eaLnBrk="1" latinLnBrk="0" hangingPunct="1">
      <a:defRPr sz="1400" b="1" kern="1200">
        <a:solidFill>
          <a:srgbClr val="000000"/>
        </a:solidFill>
        <a:latin typeface="Arial" charset="0"/>
        <a:ea typeface="+mn-ea"/>
        <a:cs typeface="+mn-cs"/>
      </a:defRPr>
    </a:lvl6pPr>
    <a:lvl7pPr marL="2743200" algn="l" defTabSz="914400" rtl="0" eaLnBrk="1" latinLnBrk="0" hangingPunct="1">
      <a:defRPr sz="1400" b="1" kern="1200">
        <a:solidFill>
          <a:srgbClr val="000000"/>
        </a:solidFill>
        <a:latin typeface="Arial" charset="0"/>
        <a:ea typeface="+mn-ea"/>
        <a:cs typeface="+mn-cs"/>
      </a:defRPr>
    </a:lvl7pPr>
    <a:lvl8pPr marL="3200400" algn="l" defTabSz="914400" rtl="0" eaLnBrk="1" latinLnBrk="0" hangingPunct="1">
      <a:defRPr sz="1400" b="1" kern="1200">
        <a:solidFill>
          <a:srgbClr val="000000"/>
        </a:solidFill>
        <a:latin typeface="Arial" charset="0"/>
        <a:ea typeface="+mn-ea"/>
        <a:cs typeface="+mn-cs"/>
      </a:defRPr>
    </a:lvl8pPr>
    <a:lvl9pPr marL="3657600" algn="l" defTabSz="914400" rtl="0" eaLnBrk="1" latinLnBrk="0" hangingPunct="1">
      <a:defRPr sz="1400" b="1"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9F"/>
    <a:srgbClr val="003366"/>
    <a:srgbClr val="000000"/>
    <a:srgbClr val="00FFFF"/>
    <a:srgbClr val="FF66FF"/>
    <a:srgbClr val="8AABFE"/>
    <a:srgbClr val="CCFF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0502" autoAdjust="0"/>
    <p:restoredTop sz="86517" autoAdjust="0"/>
  </p:normalViewPr>
  <p:slideViewPr>
    <p:cSldViewPr>
      <p:cViewPr varScale="1">
        <p:scale>
          <a:sx n="71" d="100"/>
          <a:sy n="71" d="100"/>
        </p:scale>
        <p:origin x="194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0"/>
    </p:cViewPr>
  </p:sorterViewPr>
  <p:notesViewPr>
    <p:cSldViewPr>
      <p:cViewPr varScale="1">
        <p:scale>
          <a:sx n="58" d="100"/>
          <a:sy n="58" d="100"/>
        </p:scale>
        <p:origin x="32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466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8970" y="4708869"/>
            <a:ext cx="4947349" cy="4469747"/>
          </a:xfrm>
          <a:prstGeom prst="rect">
            <a:avLst/>
          </a:prstGeom>
          <a:noFill/>
          <a:ln w="12700">
            <a:noFill/>
            <a:miter lim="800000"/>
            <a:headEnd/>
            <a:tailEnd/>
          </a:ln>
          <a:effectLst/>
        </p:spPr>
        <p:txBody>
          <a:bodyPr vert="horz" wrap="square" lIns="91598" tIns="44995" rIns="91598" bIns="44995" numCol="1" anchor="t" anchorCtr="0" compatLnSpc="1">
            <a:prstTxWarp prst="textNoShape">
              <a:avLst/>
            </a:prstTxWarp>
          </a:bodyPr>
          <a:lstStyle/>
          <a:p>
            <a:pPr lvl="0"/>
            <a:r>
              <a:rPr lang="fr-FR" noProof="0"/>
              <a:t>Corps du texte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20483" name="Rectangle 3"/>
          <p:cNvSpPr>
            <a:spLocks noGrp="1" noRot="1" noChangeAspect="1" noChangeArrowheads="1" noTextEdit="1"/>
          </p:cNvSpPr>
          <p:nvPr>
            <p:ph type="sldImg" idx="2"/>
          </p:nvPr>
        </p:nvSpPr>
        <p:spPr bwMode="auto">
          <a:xfrm>
            <a:off x="1069975" y="863600"/>
            <a:ext cx="4605338" cy="3454400"/>
          </a:xfrm>
          <a:prstGeom prst="rect">
            <a:avLst/>
          </a:prstGeom>
          <a:noFill/>
          <a:ln w="12700">
            <a:solidFill>
              <a:schemeClr val="tx1"/>
            </a:solidFill>
            <a:miter lim="800000"/>
            <a:headEnd/>
            <a:tailEnd/>
          </a:ln>
        </p:spPr>
      </p:sp>
      <p:sp>
        <p:nvSpPr>
          <p:cNvPr id="4" name="ZoneTexte 3">
            <a:extLst>
              <a:ext uri="{FF2B5EF4-FFF2-40B4-BE49-F238E27FC236}">
                <a16:creationId xmlns:a16="http://schemas.microsoft.com/office/drawing/2014/main" id="{7F138F16-4CE3-4E46-8EE5-65D7BB574FC2}"/>
              </a:ext>
            </a:extLst>
          </p:cNvPr>
          <p:cNvSpPr txBox="1"/>
          <p:nvPr/>
        </p:nvSpPr>
        <p:spPr>
          <a:xfrm>
            <a:off x="6050886" y="9549606"/>
            <a:ext cx="505267" cy="286232"/>
          </a:xfrm>
          <a:prstGeom prst="rect">
            <a:avLst/>
          </a:prstGeom>
          <a:noFill/>
        </p:spPr>
        <p:txBody>
          <a:bodyPr wrap="none" rtlCol="0">
            <a:spAutoFit/>
          </a:bodyPr>
          <a:lstStyle/>
          <a:p>
            <a:fld id="{AB73BCE2-5926-4D89-A51E-E477975F010A}" type="slidenum">
              <a:rPr lang="fr-FR" smtClean="0"/>
              <a:t>‹N°›</a:t>
            </a:fld>
            <a:endParaRPr lang="fr-FR" dirty="0"/>
          </a:p>
        </p:txBody>
      </p:sp>
    </p:spTree>
    <p:extLst>
      <p:ext uri="{BB962C8B-B14F-4D97-AF65-F5344CB8AC3E}">
        <p14:creationId xmlns:p14="http://schemas.microsoft.com/office/powerpoint/2010/main" val="1685021898"/>
      </p:ext>
    </p:extLst>
  </p:cSld>
  <p:clrMap bg1="lt1" tx1="dk1" bg2="lt2" tx2="dk2" accent1="accent1" accent2="accent2" accent3="accent3" accent4="accent4" accent5="accent5" accent6="accent6" hlink="hlink" folHlink="folHlink"/>
  <p:hf hdr="0" ftr="0" dt="0"/>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898970" y="4708869"/>
            <a:ext cx="4947349" cy="4469747"/>
          </a:xfrm>
        </p:spPr>
        <p:txBody>
          <a:bodyPr/>
          <a:lstStyle/>
          <a:p>
            <a:pPr>
              <a:lnSpc>
                <a:spcPct val="100000"/>
              </a:lnSpc>
            </a:pPr>
            <a:r>
              <a:rPr lang="fr-FR" sz="1000" dirty="0"/>
              <a:t>La programmation linéaire est une branche de l'optimisation permettant de résoudre de nombreux problèmes</a:t>
            </a:r>
          </a:p>
          <a:p>
            <a:pPr>
              <a:lnSpc>
                <a:spcPct val="100000"/>
              </a:lnSpc>
            </a:pPr>
            <a:r>
              <a:rPr lang="fr-FR" sz="1000" dirty="0"/>
              <a:t>économiques et industriels. </a:t>
            </a:r>
          </a:p>
          <a:p>
            <a:pPr>
              <a:lnSpc>
                <a:spcPct val="100000"/>
              </a:lnSpc>
            </a:pPr>
            <a:r>
              <a:rPr lang="fr-FR" sz="1000" dirty="0"/>
              <a:t>L'objectif de la programmation linéaire (P.L.) est de trouver la valeur optimale d'une fonction linéaire sous un système d'équations d'inégalités de contraintes linéaires. La fonction à optimiser est baptisée "fonction économique" (utilisée en économie dans le cadre d'optimisations) et on la résout en utilisant une méthode dite "méthode simplexe" dont la représentation graphique consiste en un "polygone des contraintes". </a:t>
            </a:r>
          </a:p>
          <a:p>
            <a:pPr>
              <a:lnSpc>
                <a:spcPct val="100000"/>
              </a:lnSpc>
            </a:pPr>
            <a:r>
              <a:rPr lang="fr-FR" sz="1000" dirty="0"/>
              <a:t>La programmation linéaire est beaucoup utilisée (pour ne citer que les cas les plus connus) dans la logistique, la finance d'entreprise ou encore aussi en théorie de la décision lorsque nous devons résoudre un jeu à stratégie mixte. C'est pour cette raison que MS Excel intègre un outil appelé le "solveur" dans lequel il existe une option appelée "modèle supposé linéaire" qui alors impose l'utilisation du modèle du simplexe.</a:t>
            </a:r>
          </a:p>
        </p:txBody>
      </p:sp>
    </p:spTree>
    <p:extLst>
      <p:ext uri="{BB962C8B-B14F-4D97-AF65-F5344CB8AC3E}">
        <p14:creationId xmlns:p14="http://schemas.microsoft.com/office/powerpoint/2010/main" val="2769343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Commençons par limiter l'espace de recherche de la solution optimale en prenant en considération les deux dernières contraintes : </a:t>
            </a:r>
            <a:r>
              <a:rPr lang="fr-FR" sz="1000" dirty="0">
                <a:latin typeface="Old English Text MT" pitchFamily="66" charset="0"/>
              </a:rPr>
              <a:t>x</a:t>
            </a:r>
            <a:r>
              <a:rPr lang="fr-FR" sz="1000" dirty="0"/>
              <a:t>1 et </a:t>
            </a:r>
            <a:r>
              <a:rPr lang="fr-FR" sz="1000" dirty="0">
                <a:latin typeface="Old English Text MT" pitchFamily="66" charset="0"/>
              </a:rPr>
              <a:t>x</a:t>
            </a:r>
            <a:r>
              <a:rPr lang="fr-FR" sz="1000" dirty="0"/>
              <a:t>2 sont positifs. </a:t>
            </a:r>
          </a:p>
          <a:p>
            <a:pPr>
              <a:lnSpc>
                <a:spcPct val="100000"/>
              </a:lnSpc>
            </a:pPr>
            <a:endParaRPr lang="fr-FR" sz="1000" dirty="0"/>
          </a:p>
        </p:txBody>
      </p:sp>
    </p:spTree>
    <p:extLst>
      <p:ext uri="{BB962C8B-B14F-4D97-AF65-F5344CB8AC3E}">
        <p14:creationId xmlns:p14="http://schemas.microsoft.com/office/powerpoint/2010/main" val="1203357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lnSpc>
                <a:spcPct val="100000"/>
              </a:lnSpc>
            </a:pPr>
            <a:r>
              <a:rPr lang="fr-FR" sz="1000" dirty="0"/>
              <a:t>On constate que la contrainte liée au premier Composant divise le premier quadrant en deux parties. </a:t>
            </a:r>
          </a:p>
          <a:p>
            <a:pPr algn="l">
              <a:lnSpc>
                <a:spcPct val="100000"/>
              </a:lnSpc>
            </a:pPr>
            <a:r>
              <a:rPr lang="fr-FR" sz="1000" dirty="0"/>
              <a:t>La ligne de partage est donnée par la relation suivante :  	</a:t>
            </a:r>
          </a:p>
          <a:p>
            <a:pPr>
              <a:lnSpc>
                <a:spcPct val="100000"/>
              </a:lnSpc>
            </a:pPr>
            <a:r>
              <a:rPr lang="fr-FR" sz="1000" dirty="0"/>
              <a:t>2/5</a:t>
            </a:r>
            <a:r>
              <a:rPr lang="fr-FR" sz="1000" dirty="0">
                <a:latin typeface="Old English Text MT" pitchFamily="66" charset="0"/>
              </a:rPr>
              <a:t>x</a:t>
            </a:r>
            <a:r>
              <a:rPr lang="fr-FR" sz="1000" dirty="0"/>
              <a:t>1 + 1/2</a:t>
            </a:r>
            <a:r>
              <a:rPr lang="fr-FR" sz="1000" dirty="0">
                <a:latin typeface="Old English Text MT" pitchFamily="66" charset="0"/>
              </a:rPr>
              <a:t>x</a:t>
            </a:r>
            <a:r>
              <a:rPr lang="fr-FR" sz="1000" dirty="0"/>
              <a:t>2 = 20 </a:t>
            </a:r>
          </a:p>
          <a:p>
            <a:pPr algn="l">
              <a:lnSpc>
                <a:spcPct val="100000"/>
              </a:lnSpc>
            </a:pPr>
            <a:r>
              <a:rPr lang="fr-FR" sz="1000" dirty="0"/>
              <a:t>On note que cette relation est très similaire à la relation de contrainte sauf que la relation de "inférieure ou égale" a été remplacée par la relation "d'égalité" ou "d'équivalence". </a:t>
            </a:r>
          </a:p>
          <a:p>
            <a:pPr>
              <a:lnSpc>
                <a:spcPct val="100000"/>
              </a:lnSpc>
            </a:pPr>
            <a:endParaRPr lang="fr-FR" sz="1000" dirty="0"/>
          </a:p>
        </p:txBody>
      </p:sp>
    </p:spTree>
    <p:extLst>
      <p:ext uri="{BB962C8B-B14F-4D97-AF65-F5344CB8AC3E}">
        <p14:creationId xmlns:p14="http://schemas.microsoft.com/office/powerpoint/2010/main" val="732567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Ainsi la région ou la </a:t>
            </a:r>
            <a:r>
              <a:rPr lang="fr-FR" sz="1000" b="1" dirty="0">
                <a:solidFill>
                  <a:srgbClr val="00B050"/>
                </a:solidFill>
              </a:rPr>
              <a:t>zone de faisabilité </a:t>
            </a:r>
            <a:r>
              <a:rPr lang="fr-FR" sz="1000" dirty="0"/>
              <a:t>est devenu un triangle. </a:t>
            </a:r>
            <a:br>
              <a:rPr lang="fr-FR" sz="1000" dirty="0"/>
            </a:br>
            <a:r>
              <a:rPr lang="fr-FR" sz="1000" dirty="0"/>
              <a:t>(voir partie grisée de la figure ci-dessus).</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Le point (40,30) satisfait la contrainte.</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Le pont (10,10) ne satisfait pas la contrainte.</a:t>
            </a:r>
          </a:p>
          <a:p>
            <a:pPr>
              <a:lnSpc>
                <a:spcPct val="100000"/>
              </a:lnSpc>
            </a:pPr>
            <a:endParaRPr lang="fr-FR" sz="1000" dirty="0"/>
          </a:p>
        </p:txBody>
      </p:sp>
    </p:spTree>
    <p:extLst>
      <p:ext uri="{BB962C8B-B14F-4D97-AF65-F5344CB8AC3E}">
        <p14:creationId xmlns:p14="http://schemas.microsoft.com/office/powerpoint/2010/main" val="558920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1069975" y="4708869"/>
            <a:ext cx="4776344" cy="4469747"/>
          </a:xfrm>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Pour le deuxième composant, pris tout seul, la zone de faisabilité correspond à un rectangle non borné à droite. </a:t>
            </a:r>
          </a:p>
          <a:p>
            <a:pPr>
              <a:lnSpc>
                <a:spcPct val="100000"/>
              </a:lnSpc>
            </a:pPr>
            <a:endParaRPr lang="fr-FR" sz="1000" dirty="0"/>
          </a:p>
        </p:txBody>
      </p:sp>
    </p:spTree>
    <p:extLst>
      <p:ext uri="{BB962C8B-B14F-4D97-AF65-F5344CB8AC3E}">
        <p14:creationId xmlns:p14="http://schemas.microsoft.com/office/powerpoint/2010/main" val="3912526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1069975" y="4708869"/>
            <a:ext cx="4776344" cy="4469747"/>
          </a:xfrm>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Pour le troisième composant, pris tout seul, la zone de faisabilité correspond à un triangle.</a:t>
            </a:r>
          </a:p>
          <a:p>
            <a:pPr>
              <a:lnSpc>
                <a:spcPct val="100000"/>
              </a:lnSpc>
            </a:pPr>
            <a:endParaRPr lang="fr-FR" sz="1000" dirty="0"/>
          </a:p>
        </p:txBody>
      </p:sp>
    </p:spTree>
    <p:extLst>
      <p:ext uri="{BB962C8B-B14F-4D97-AF65-F5344CB8AC3E}">
        <p14:creationId xmlns:p14="http://schemas.microsoft.com/office/powerpoint/2010/main" val="2718427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898971" y="4708869"/>
            <a:ext cx="4705922" cy="4469747"/>
          </a:xfrm>
        </p:spPr>
        <p:txBody>
          <a:bodyPr/>
          <a:lstStyle/>
          <a:p>
            <a:pPr algn="l">
              <a:lnSpc>
                <a:spcPct val="100000"/>
              </a:lnSpc>
            </a:pPr>
            <a:r>
              <a:rPr lang="fr-FR" sz="1000" dirty="0"/>
              <a:t>On note que la fonction objectif constitue une famille de lignes droites. En effet, la valeur que nous cherchons à trouver correspond au constant d'une relation linéaire, à savoir :</a:t>
            </a:r>
          </a:p>
          <a:p>
            <a:pPr>
              <a:lnSpc>
                <a:spcPct val="100000"/>
              </a:lnSpc>
            </a:pPr>
            <a:r>
              <a:rPr lang="fr-FR" sz="1000" dirty="0"/>
              <a:t>40 </a:t>
            </a:r>
            <a:r>
              <a:rPr lang="fr-FR" sz="1000" dirty="0">
                <a:latin typeface="Old English Text MT" panose="03040902040508030806" pitchFamily="66" charset="0"/>
              </a:rPr>
              <a:t>x</a:t>
            </a:r>
            <a:r>
              <a:rPr lang="fr-FR" sz="1000" dirty="0"/>
              <a:t>1 + 30 </a:t>
            </a:r>
            <a:r>
              <a:rPr lang="fr-FR" sz="1000" dirty="0">
                <a:latin typeface="Old English Text MT" panose="03040902040508030806" pitchFamily="66" charset="0"/>
              </a:rPr>
              <a:t>x</a:t>
            </a:r>
            <a:r>
              <a:rPr lang="fr-FR" sz="1000" dirty="0"/>
              <a:t>2 = k</a:t>
            </a:r>
          </a:p>
          <a:p>
            <a:pPr algn="l">
              <a:lnSpc>
                <a:spcPct val="100000"/>
              </a:lnSpc>
            </a:pPr>
            <a:r>
              <a:rPr lang="fr-FR" sz="1000" dirty="0"/>
              <a:t>Il nous est possible de tracer une ligne de cette famille de ligne qui correspond à k = 240 sur le même graphique ci-dessus.</a:t>
            </a:r>
          </a:p>
          <a:p>
            <a:pPr>
              <a:lnSpc>
                <a:spcPct val="100000"/>
              </a:lnSpc>
            </a:pPr>
            <a:endParaRPr lang="fr-FR" sz="1000" dirty="0"/>
          </a:p>
        </p:txBody>
      </p:sp>
    </p:spTree>
    <p:extLst>
      <p:ext uri="{BB962C8B-B14F-4D97-AF65-F5344CB8AC3E}">
        <p14:creationId xmlns:p14="http://schemas.microsoft.com/office/powerpoint/2010/main" val="3104248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En prenant d'autres valeurs pour k on obtient une multitudes de lignes droites avec exactement le même gradient (pente).</a:t>
            </a:r>
          </a:p>
          <a:p>
            <a:pPr>
              <a:lnSpc>
                <a:spcPct val="100000"/>
              </a:lnSpc>
            </a:pPr>
            <a:endParaRPr lang="fr-FR" sz="1000" dirty="0"/>
          </a:p>
        </p:txBody>
      </p:sp>
    </p:spTree>
    <p:extLst>
      <p:ext uri="{BB962C8B-B14F-4D97-AF65-F5344CB8AC3E}">
        <p14:creationId xmlns:p14="http://schemas.microsoft.com/office/powerpoint/2010/main" val="2178303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Lorsque regroupe l'ensemble des· trois contraintes l'ensemble des solutions possibles se réduit à un polygone.</a:t>
            </a:r>
          </a:p>
          <a:p>
            <a:pPr>
              <a:lnSpc>
                <a:spcPct val="100000"/>
              </a:lnSpc>
            </a:pPr>
            <a:endParaRPr lang="fr-FR" sz="1000" dirty="0"/>
          </a:p>
        </p:txBody>
      </p:sp>
    </p:spTree>
    <p:extLst>
      <p:ext uri="{BB962C8B-B14F-4D97-AF65-F5344CB8AC3E}">
        <p14:creationId xmlns:p14="http://schemas.microsoft.com/office/powerpoint/2010/main" val="2425692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8" name="Espace réservé des notes 7">
            <a:extLst>
              <a:ext uri="{FF2B5EF4-FFF2-40B4-BE49-F238E27FC236}">
                <a16:creationId xmlns:a16="http://schemas.microsoft.com/office/drawing/2014/main" id="{0BDB2023-BA9C-4F67-A96F-E76634FCF2DC}"/>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La valeur optimale de k est obtenu au point d'intersection extrême entre le polygone et la fonction objectif.</a:t>
            </a:r>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dirty="0"/>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On observe que la valeur maximale de la fonction objectif correspond au point x1 = 25 et x2 = 20</a:t>
            </a:r>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dirty="0"/>
          </a:p>
          <a:p>
            <a:pPr>
              <a:lnSpc>
                <a:spcPct val="100000"/>
              </a:lnSpc>
              <a:defRPr/>
            </a:pPr>
            <a:r>
              <a:rPr lang="fr-FR" sz="1000" dirty="0">
                <a:solidFill>
                  <a:schemeClr val="tx1"/>
                </a:solidFill>
              </a:rPr>
              <a:t>Solution optimale est 40 x1 + 30 x2 = </a:t>
            </a:r>
            <a:r>
              <a:rPr lang="fr-FR" sz="1000" b="1" dirty="0">
                <a:solidFill>
                  <a:schemeClr val="tx1"/>
                </a:solidFill>
              </a:rPr>
              <a:t>1600</a:t>
            </a:r>
          </a:p>
          <a:p>
            <a:pPr>
              <a:lnSpc>
                <a:spcPct val="100000"/>
              </a:lnSpc>
              <a:defRPr/>
            </a:pPr>
            <a:endParaRPr lang="fr-FR" sz="1000" b="1" dirty="0"/>
          </a:p>
          <a:p>
            <a:pPr>
              <a:lnSpc>
                <a:spcPct val="100000"/>
              </a:lnSpc>
              <a:defRPr/>
            </a:pPr>
            <a:endParaRPr lang="fr-FR" sz="1000" b="1" dirty="0">
              <a:solidFill>
                <a:schemeClr val="tx1"/>
              </a:solidFill>
            </a:endParaRPr>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dirty="0"/>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dirty="0"/>
          </a:p>
          <a:p>
            <a:pPr>
              <a:lnSpc>
                <a:spcPct val="100000"/>
              </a:lnSpc>
            </a:pPr>
            <a:endParaRPr lang="fr-FR" sz="1000" dirty="0"/>
          </a:p>
        </p:txBody>
      </p:sp>
    </p:spTree>
    <p:extLst>
      <p:ext uri="{BB962C8B-B14F-4D97-AF65-F5344CB8AC3E}">
        <p14:creationId xmlns:p14="http://schemas.microsoft.com/office/powerpoint/2010/main" val="2858009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b="1" dirty="0"/>
              <a:t>Installer le solveur Excel</a:t>
            </a:r>
          </a:p>
          <a:p>
            <a:pPr>
              <a:lnSpc>
                <a:spcPct val="100000"/>
              </a:lnSpc>
            </a:pPr>
            <a:endParaRPr lang="fr-FR" sz="1000" b="1" dirty="0"/>
          </a:p>
          <a:p>
            <a:pPr>
              <a:lnSpc>
                <a:spcPct val="100000"/>
              </a:lnSpc>
            </a:pPr>
            <a:r>
              <a:rPr lang="fr-FR" sz="1000" b="1" dirty="0"/>
              <a:t>Fichier</a:t>
            </a:r>
            <a:r>
              <a:rPr lang="fr-FR" sz="1000" dirty="0"/>
              <a:t> puis </a:t>
            </a:r>
            <a:r>
              <a:rPr lang="fr-FR" sz="1000" b="1" dirty="0"/>
              <a:t>Options</a:t>
            </a:r>
            <a:r>
              <a:rPr lang="fr-FR" sz="1000" dirty="0"/>
              <a:t> puis compléments puis </a:t>
            </a:r>
            <a:r>
              <a:rPr lang="fr-FR" sz="1000" b="1" dirty="0"/>
              <a:t>Atteindre</a:t>
            </a:r>
            <a:r>
              <a:rPr lang="fr-FR" sz="1000" dirty="0"/>
              <a:t> et cocher solveur Excel</a:t>
            </a:r>
          </a:p>
          <a:p>
            <a:pPr>
              <a:lnSpc>
                <a:spcPct val="100000"/>
              </a:lnSpc>
            </a:pPr>
            <a:endParaRPr lang="fr-FR" sz="1000" dirty="0"/>
          </a:p>
          <a:p>
            <a:pPr>
              <a:lnSpc>
                <a:spcPct val="100000"/>
              </a:lnSpc>
            </a:pPr>
            <a:endParaRPr lang="fr-FR" sz="1000" dirty="0"/>
          </a:p>
        </p:txBody>
      </p:sp>
    </p:spTree>
    <p:extLst>
      <p:ext uri="{BB962C8B-B14F-4D97-AF65-F5344CB8AC3E}">
        <p14:creationId xmlns:p14="http://schemas.microsoft.com/office/powerpoint/2010/main" val="8034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t>La programmation linéaire</a:t>
            </a:r>
          </a:p>
          <a:p>
            <a:pPr>
              <a:lnSpc>
                <a:spcPct val="100000"/>
              </a:lnSpc>
            </a:pPr>
            <a:endParaRPr lang="fr-FR" sz="1000" dirty="0"/>
          </a:p>
          <a:p>
            <a:pPr>
              <a:lnSpc>
                <a:spcPct val="100000"/>
              </a:lnSpc>
            </a:pPr>
            <a:r>
              <a:rPr lang="fr-FR" sz="1000" dirty="0"/>
              <a:t>Objectif : </a:t>
            </a:r>
            <a:r>
              <a:rPr lang="fr-FR" sz="1000" b="1" dirty="0"/>
              <a:t>maximiser</a:t>
            </a:r>
            <a:r>
              <a:rPr lang="fr-FR" sz="1000" dirty="0"/>
              <a:t> ou </a:t>
            </a:r>
            <a:r>
              <a:rPr lang="fr-FR" sz="1000" b="1" dirty="0"/>
              <a:t>minimiser</a:t>
            </a:r>
            <a:r>
              <a:rPr lang="fr-FR" sz="1000" dirty="0"/>
              <a:t> des quantités (profits, marge, coûts, etc.). </a:t>
            </a:r>
          </a:p>
          <a:p>
            <a:pPr>
              <a:lnSpc>
                <a:spcPct val="100000"/>
              </a:lnSpc>
            </a:pPr>
            <a:r>
              <a:rPr lang="fr-FR" sz="1000" dirty="0"/>
              <a:t>Mais la maximisation ou la minimisation d'une fonction objectif se heurte à des restrictions dues au manque de moyens en quantités suffisantes, d'où la présence de contraintes.</a:t>
            </a:r>
          </a:p>
          <a:p>
            <a:pPr>
              <a:lnSpc>
                <a:spcPct val="100000"/>
              </a:lnSpc>
            </a:pPr>
            <a:r>
              <a:rPr lang="fr-FR" sz="1000" dirty="0"/>
              <a:t>Le problème résultant (programme linéaire) peut se résoudre de plusieurs façons : </a:t>
            </a:r>
          </a:p>
          <a:p>
            <a:pPr marL="171450" indent="-171450">
              <a:lnSpc>
                <a:spcPct val="100000"/>
              </a:lnSpc>
              <a:buFont typeface="Arial" panose="020B0604020202020204" pitchFamily="34" charset="0"/>
              <a:buChar char="•"/>
            </a:pPr>
            <a:r>
              <a:rPr lang="fr-FR" sz="1000" dirty="0"/>
              <a:t>la méthode graphique; </a:t>
            </a:r>
          </a:p>
          <a:p>
            <a:pPr marL="171450" indent="-171450">
              <a:lnSpc>
                <a:spcPct val="100000"/>
              </a:lnSpc>
              <a:buFont typeface="Arial" panose="020B0604020202020204" pitchFamily="34" charset="0"/>
              <a:buChar char="•"/>
            </a:pPr>
            <a:r>
              <a:rPr lang="fr-FR" sz="1000" dirty="0"/>
              <a:t>la méthode algébrique; </a:t>
            </a:r>
          </a:p>
          <a:p>
            <a:pPr marL="171450" indent="-171450">
              <a:lnSpc>
                <a:spcPct val="100000"/>
              </a:lnSpc>
              <a:buFont typeface="Arial" panose="020B0604020202020204" pitchFamily="34" charset="0"/>
              <a:buChar char="•"/>
            </a:pPr>
            <a:r>
              <a:rPr lang="fr-FR" sz="1000" dirty="0"/>
              <a:t>la méthode du simplexe; </a:t>
            </a:r>
          </a:p>
          <a:p>
            <a:pPr marL="171450" indent="-171450">
              <a:lnSpc>
                <a:spcPct val="100000"/>
              </a:lnSpc>
              <a:buFont typeface="Arial" panose="020B0604020202020204" pitchFamily="34" charset="0"/>
              <a:buChar char="•"/>
            </a:pPr>
            <a:r>
              <a:rPr lang="fr-FR" sz="1000" dirty="0"/>
              <a:t>la méthode du gradient projeté. </a:t>
            </a:r>
          </a:p>
          <a:p>
            <a:pPr>
              <a:lnSpc>
                <a:spcPct val="100000"/>
              </a:lnSpc>
            </a:pPr>
            <a:endParaRPr lang="fr-FR" dirty="0"/>
          </a:p>
        </p:txBody>
      </p:sp>
    </p:spTree>
    <p:extLst>
      <p:ext uri="{BB962C8B-B14F-4D97-AF65-F5344CB8AC3E}">
        <p14:creationId xmlns:p14="http://schemas.microsoft.com/office/powerpoint/2010/main" val="32281161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endParaRPr lang="fr-FR" dirty="0"/>
          </a:p>
        </p:txBody>
      </p:sp>
    </p:spTree>
    <p:extLst>
      <p:ext uri="{BB962C8B-B14F-4D97-AF65-F5344CB8AC3E}">
        <p14:creationId xmlns:p14="http://schemas.microsoft.com/office/powerpoint/2010/main" val="3086708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pPr>
              <a:lnSpc>
                <a:spcPct val="100000"/>
              </a:lnSpc>
            </a:pPr>
            <a:endParaRPr lang="fr-FR" dirty="0"/>
          </a:p>
          <a:p>
            <a:pPr>
              <a:lnSpc>
                <a:spcPct val="100000"/>
              </a:lnSpc>
            </a:pPr>
            <a:r>
              <a:rPr lang="fr-FR" sz="1000" dirty="0"/>
              <a:t>1, Chercher la fonction économique </a:t>
            </a:r>
          </a:p>
          <a:p>
            <a:pPr>
              <a:lnSpc>
                <a:spcPct val="100000"/>
              </a:lnSpc>
            </a:pPr>
            <a:r>
              <a:rPr lang="fr-FR" sz="1000" dirty="0"/>
              <a:t>2, Chercher les cellules variables</a:t>
            </a:r>
          </a:p>
          <a:p>
            <a:pPr>
              <a:lnSpc>
                <a:spcPct val="100000"/>
              </a:lnSpc>
            </a:pPr>
            <a:r>
              <a:rPr lang="fr-FR" sz="1000" dirty="0"/>
              <a:t>3, Chercher les contraintes </a:t>
            </a:r>
          </a:p>
          <a:p>
            <a:pPr>
              <a:lnSpc>
                <a:spcPct val="100000"/>
              </a:lnSpc>
            </a:pPr>
            <a:endParaRPr lang="fr-FR" sz="1000" dirty="0"/>
          </a:p>
          <a:p>
            <a:pPr>
              <a:lnSpc>
                <a:spcPct val="100000"/>
              </a:lnSpc>
            </a:pPr>
            <a:endParaRPr lang="fr-FR" sz="1000" dirty="0"/>
          </a:p>
          <a:p>
            <a:pPr>
              <a:lnSpc>
                <a:spcPct val="100000"/>
              </a:lnSpc>
            </a:pPr>
            <a:r>
              <a:rPr lang="fr-FR" sz="1000" dirty="0"/>
              <a:t>Cliquez sur </a:t>
            </a:r>
            <a:r>
              <a:rPr lang="fr-FR" sz="1000" b="1" dirty="0"/>
              <a:t>Résoudre</a:t>
            </a:r>
          </a:p>
        </p:txBody>
      </p:sp>
      <p:pic>
        <p:nvPicPr>
          <p:cNvPr id="5" name="Image 4">
            <a:extLst>
              <a:ext uri="{FF2B5EF4-FFF2-40B4-BE49-F238E27FC236}">
                <a16:creationId xmlns:a16="http://schemas.microsoft.com/office/drawing/2014/main" id="{DAFE5DBB-DE63-468E-B6B7-6C14268D6FC4}"/>
              </a:ext>
            </a:extLst>
          </p:cNvPr>
          <p:cNvPicPr>
            <a:picLocks noChangeAspect="1"/>
          </p:cNvPicPr>
          <p:nvPr/>
        </p:nvPicPr>
        <p:blipFill>
          <a:blip r:embed="rId3"/>
          <a:stretch>
            <a:fillRect/>
          </a:stretch>
        </p:blipFill>
        <p:spPr>
          <a:xfrm>
            <a:off x="571818" y="4653062"/>
            <a:ext cx="5537130" cy="1872208"/>
          </a:xfrm>
          <a:prstGeom prst="rect">
            <a:avLst/>
          </a:prstGeom>
        </p:spPr>
      </p:pic>
    </p:spTree>
    <p:extLst>
      <p:ext uri="{BB962C8B-B14F-4D97-AF65-F5344CB8AC3E}">
        <p14:creationId xmlns:p14="http://schemas.microsoft.com/office/powerpoint/2010/main" val="6594359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lnSpc>
                <a:spcPct val="100000"/>
              </a:lnSpc>
            </a:pPr>
            <a:r>
              <a:rPr lang="fr-FR" sz="1000" dirty="0"/>
              <a:t>Il est possible de trouver la solution à ce problème d'optimisation en faisant appel à des techniques d'algèbre linéaires élémentaires. La solution se trouve à l'intersection des contraintes liées aux Composants 1 et 3. </a:t>
            </a:r>
          </a:p>
          <a:p>
            <a:pPr algn="l">
              <a:lnSpc>
                <a:spcPct val="100000"/>
              </a:lnSpc>
            </a:pPr>
            <a:r>
              <a:rPr lang="fr-FR" sz="1000" dirty="0"/>
              <a:t>Il suffit donc de résoudre le système d'équations suivants : </a:t>
            </a:r>
          </a:p>
          <a:p>
            <a:pPr>
              <a:lnSpc>
                <a:spcPct val="100000"/>
              </a:lnSpc>
            </a:pPr>
            <a:r>
              <a:rPr lang="fr-FR" sz="1000" dirty="0"/>
              <a:t>2/5 x1 + 1/2 x2 = 20 </a:t>
            </a:r>
          </a:p>
          <a:p>
            <a:pPr>
              <a:lnSpc>
                <a:spcPct val="100000"/>
              </a:lnSpc>
            </a:pPr>
            <a:r>
              <a:rPr lang="fr-FR" sz="1000" dirty="0"/>
              <a:t>3/5 x1 + 3/10 x2 = 21 </a:t>
            </a:r>
          </a:p>
          <a:p>
            <a:pPr algn="l">
              <a:lnSpc>
                <a:spcPct val="100000"/>
              </a:lnSpc>
            </a:pPr>
            <a:r>
              <a:rPr lang="fr-FR" sz="1000" dirty="0"/>
              <a:t>qui après substitution pour x1 nous donne x2 = 20 et x1 = 25. </a:t>
            </a:r>
          </a:p>
          <a:p>
            <a:pPr algn="l">
              <a:lnSpc>
                <a:spcPct val="100000"/>
              </a:lnSpc>
            </a:pPr>
            <a:endParaRPr lang="fr-FR" sz="1000" dirty="0"/>
          </a:p>
          <a:p>
            <a:pPr algn="l">
              <a:lnSpc>
                <a:spcPct val="100000"/>
              </a:lnSpc>
            </a:pPr>
            <a:endParaRPr lang="fr-FR" sz="1000" dirty="0"/>
          </a:p>
          <a:p>
            <a:pPr algn="l">
              <a:lnSpc>
                <a:spcPct val="100000"/>
              </a:lnSpc>
            </a:pPr>
            <a:endParaRPr lang="fr-FR" sz="1000" dirty="0"/>
          </a:p>
          <a:p>
            <a:pPr>
              <a:lnSpc>
                <a:spcPct val="100000"/>
              </a:lnSpc>
            </a:pPr>
            <a:endParaRPr lang="fr-FR" sz="1000" dirty="0"/>
          </a:p>
        </p:txBody>
      </p:sp>
    </p:spTree>
    <p:extLst>
      <p:ext uri="{BB962C8B-B14F-4D97-AF65-F5344CB8AC3E}">
        <p14:creationId xmlns:p14="http://schemas.microsoft.com/office/powerpoint/2010/main" val="12515800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endParaRPr lang="fr-FR" dirty="0"/>
          </a:p>
        </p:txBody>
      </p:sp>
    </p:spTree>
    <p:extLst>
      <p:ext uri="{BB962C8B-B14F-4D97-AF65-F5344CB8AC3E}">
        <p14:creationId xmlns:p14="http://schemas.microsoft.com/office/powerpoint/2010/main" val="35250762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t>Attention : les modifications sont faites une à une et pas simultanément</a:t>
            </a:r>
          </a:p>
          <a:p>
            <a:pPr>
              <a:lnSpc>
                <a:spcPct val="100000"/>
              </a:lnSpc>
            </a:pPr>
            <a:r>
              <a:rPr lang="fr-FR" sz="1000" dirty="0"/>
              <a:t>Faites varier la marge brute de x1 et résoudre avec solveur</a:t>
            </a:r>
          </a:p>
          <a:p>
            <a:pPr>
              <a:lnSpc>
                <a:spcPct val="100000"/>
              </a:lnSpc>
            </a:pPr>
            <a:r>
              <a:rPr lang="fr-FR" sz="1000" dirty="0"/>
              <a:t>Faites varier la marge brute de x2 et résoudre avec solveur</a:t>
            </a:r>
          </a:p>
          <a:p>
            <a:pPr>
              <a:lnSpc>
                <a:spcPct val="100000"/>
              </a:lnSpc>
            </a:pPr>
            <a:r>
              <a:rPr lang="fr-FR" sz="1000" dirty="0"/>
              <a:t>Contraintes : la solution reste réalisable mais pas forcément optimale</a:t>
            </a:r>
          </a:p>
          <a:p>
            <a:pPr>
              <a:lnSpc>
                <a:spcPct val="100000"/>
              </a:lnSpc>
            </a:pPr>
            <a:r>
              <a:rPr lang="fr-FR" sz="1000" dirty="0"/>
              <a:t>C1 - limites de disponibilités : (14 ; 21,5)</a:t>
            </a:r>
          </a:p>
          <a:p>
            <a:pPr>
              <a:lnSpc>
                <a:spcPct val="100000"/>
              </a:lnSpc>
            </a:pPr>
            <a:r>
              <a:rPr lang="fr-FR" sz="1000" dirty="0"/>
              <a:t>C2 - limites de disponibilités : (4 ; infini)</a:t>
            </a:r>
          </a:p>
          <a:p>
            <a:pPr>
              <a:lnSpc>
                <a:spcPct val="100000"/>
              </a:lnSpc>
            </a:pPr>
            <a:r>
              <a:rPr lang="fr-FR" sz="1000" dirty="0"/>
              <a:t>C3 - limites de disponibilités : (18,75 ; 30)</a:t>
            </a:r>
          </a:p>
          <a:p>
            <a:pPr>
              <a:lnSpc>
                <a:spcPct val="100000"/>
              </a:lnSpc>
            </a:pPr>
            <a:r>
              <a:rPr lang="fr-FR" sz="1000" dirty="0"/>
              <a:t>Faites varier individuellement les disponibilités et résoudre</a:t>
            </a:r>
          </a:p>
          <a:p>
            <a:pPr>
              <a:lnSpc>
                <a:spcPct val="100000"/>
              </a:lnSpc>
            </a:pPr>
            <a:r>
              <a:rPr lang="fr-FR" sz="1000" dirty="0"/>
              <a:t>Les coûts d’opportunité (« </a:t>
            </a:r>
            <a:r>
              <a:rPr lang="fr-FR" sz="1000" i="1" dirty="0" err="1"/>
              <a:t>shadow</a:t>
            </a:r>
            <a:r>
              <a:rPr lang="fr-FR" sz="1000" i="1" dirty="0"/>
              <a:t> </a:t>
            </a:r>
            <a:r>
              <a:rPr lang="fr-FR" sz="1000" i="1" dirty="0" err="1"/>
              <a:t>prices</a:t>
            </a:r>
            <a:r>
              <a:rPr lang="fr-FR" sz="1000" dirty="0"/>
              <a:t> ») ou valeur marginale sont à interpréter pour chaque contrainte.</a:t>
            </a:r>
          </a:p>
          <a:p>
            <a:pPr>
              <a:lnSpc>
                <a:spcPct val="100000"/>
              </a:lnSpc>
            </a:pPr>
            <a:r>
              <a:rPr lang="fr-FR" sz="1000" dirty="0"/>
              <a:t>C1 Quelle est la contribution de chaque tonne supplémentaire à la solution optimale ?</a:t>
            </a:r>
          </a:p>
          <a:p>
            <a:pPr>
              <a:lnSpc>
                <a:spcPct val="100000"/>
              </a:lnSpc>
            </a:pPr>
            <a:r>
              <a:rPr lang="fr-FR" sz="1000" dirty="0"/>
              <a:t>C2 contribution de chaque tonne supplémentaire à la solution optimale ?</a:t>
            </a:r>
          </a:p>
          <a:p>
            <a:pPr>
              <a:lnSpc>
                <a:spcPct val="100000"/>
              </a:lnSpc>
            </a:pPr>
            <a:r>
              <a:rPr lang="fr-FR" sz="1000" dirty="0"/>
              <a:t>C3  contribution de chaque tonne supplémentaire à la solution optimale ?</a:t>
            </a:r>
          </a:p>
          <a:p>
            <a:pPr>
              <a:lnSpc>
                <a:spcPct val="100000"/>
              </a:lnSpc>
            </a:pPr>
            <a:r>
              <a:rPr lang="fr-FR" sz="1000" dirty="0"/>
              <a:t>Faites varier individuellement les disponibilités de chaque composant et résoudre</a:t>
            </a:r>
          </a:p>
          <a:p>
            <a:pPr>
              <a:lnSpc>
                <a:spcPct val="100000"/>
              </a:lnSpc>
            </a:pPr>
            <a:r>
              <a:rPr lang="fr-FR" sz="1000" dirty="0">
                <a:solidFill>
                  <a:srgbClr val="FF0000"/>
                </a:solidFill>
              </a:rPr>
              <a:t>Si, dans une solution optimale, une variable de décision est nulle, alors elle aura un « coût réduit » non nul. Cette valeur nous indique la marge brute minimale pour sa fabrication.</a:t>
            </a:r>
          </a:p>
          <a:p>
            <a:pPr>
              <a:lnSpc>
                <a:spcPct val="100000"/>
              </a:lnSpc>
            </a:pPr>
            <a:endParaRPr lang="fr-FR" sz="1000" dirty="0"/>
          </a:p>
        </p:txBody>
      </p:sp>
    </p:spTree>
    <p:extLst>
      <p:ext uri="{BB962C8B-B14F-4D97-AF65-F5344CB8AC3E}">
        <p14:creationId xmlns:p14="http://schemas.microsoft.com/office/powerpoint/2010/main" val="23050104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t>Les coûts d’opportunité (‘</a:t>
            </a:r>
            <a:r>
              <a:rPr lang="fr-FR" sz="1000" i="1" dirty="0"/>
              <a:t>shadow prices</a:t>
            </a:r>
            <a:r>
              <a:rPr lang="fr-FR" sz="1000" dirty="0"/>
              <a:t>’) ou valeur marginale sont à interpréter pour chaque contrainte.</a:t>
            </a:r>
          </a:p>
          <a:p>
            <a:pPr>
              <a:lnSpc>
                <a:spcPct val="100000"/>
              </a:lnSpc>
            </a:pPr>
            <a:r>
              <a:rPr lang="fr-FR" sz="1000" dirty="0"/>
              <a:t>C1 – Quelle est la contribution de chaque tonne supplémentaire à la solution optimale : 33,34 euros</a:t>
            </a:r>
          </a:p>
          <a:p>
            <a:pPr>
              <a:lnSpc>
                <a:spcPct val="100000"/>
              </a:lnSpc>
            </a:pPr>
            <a:r>
              <a:rPr lang="fr-FR" sz="1000" dirty="0"/>
              <a:t>C2 - contribution de chaque tonne supplémentaire à la solution optimale : 0 euros !</a:t>
            </a:r>
          </a:p>
          <a:p>
            <a:pPr>
              <a:lnSpc>
                <a:spcPct val="100000"/>
              </a:lnSpc>
            </a:pPr>
            <a:r>
              <a:rPr lang="fr-FR" sz="1000" dirty="0"/>
              <a:t>C3 – contribution de chaque tonne supplémentaire à la solution optimale : 44,45 euros</a:t>
            </a:r>
          </a:p>
          <a:p>
            <a:pPr>
              <a:lnSpc>
                <a:spcPct val="100000"/>
              </a:lnSpc>
            </a:pPr>
            <a:r>
              <a:rPr lang="fr-FR" sz="1000" dirty="0"/>
              <a:t>Exercice : Faites varier individuellement les disponibilités de chaque composant et résoudre</a:t>
            </a:r>
          </a:p>
          <a:p>
            <a:pPr>
              <a:lnSpc>
                <a:spcPct val="100000"/>
              </a:lnSpc>
            </a:pPr>
            <a:r>
              <a:rPr lang="fr-FR" sz="1000" dirty="0">
                <a:solidFill>
                  <a:srgbClr val="FF0000"/>
                </a:solidFill>
              </a:rPr>
              <a:t>Si, dans une solution optimale, une variable de décision est nulle, alors elle aura un ‘coût réduit’ non nul. Cette valeur nous indique la marge brute minimale pour sa fabrication.</a:t>
            </a:r>
          </a:p>
          <a:p>
            <a:pPr>
              <a:lnSpc>
                <a:spcPct val="100000"/>
              </a:lnSpc>
            </a:pPr>
            <a:endParaRPr lang="fr-FR" dirty="0"/>
          </a:p>
        </p:txBody>
      </p:sp>
    </p:spTree>
    <p:extLst>
      <p:ext uri="{BB962C8B-B14F-4D97-AF65-F5344CB8AC3E}">
        <p14:creationId xmlns:p14="http://schemas.microsoft.com/office/powerpoint/2010/main" val="169330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898970" y="4708869"/>
            <a:ext cx="4947349" cy="4984753"/>
          </a:xfrm>
        </p:spPr>
        <p:txBody>
          <a:bodyPr/>
          <a:lstStyle/>
          <a:p>
            <a:pPr>
              <a:lnSpc>
                <a:spcPct val="100000"/>
              </a:lnSpc>
            </a:pPr>
            <a:r>
              <a:rPr lang="fr-FR" sz="1000" dirty="0">
                <a:latin typeface="Arial" panose="020B0604020202020204" pitchFamily="34" charset="0"/>
                <a:cs typeface="Arial" panose="020B0604020202020204" pitchFamily="34" charset="0"/>
              </a:rPr>
              <a:t>L’intérêt de la modélisation ?</a:t>
            </a:r>
          </a:p>
          <a:p>
            <a:pPr>
              <a:lnSpc>
                <a:spcPct val="100000"/>
              </a:lnSpc>
            </a:pPr>
            <a:endParaRPr lang="fr-FR" sz="1000" dirty="0">
              <a:latin typeface="Arial" panose="020B0604020202020204" pitchFamily="34" charset="0"/>
              <a:cs typeface="Arial" panose="020B0604020202020204" pitchFamily="34" charset="0"/>
            </a:endParaRPr>
          </a:p>
          <a:p>
            <a:pPr marL="342900" indent="-342900">
              <a:lnSpc>
                <a:spcPct val="100000"/>
              </a:lnSpc>
              <a:buFont typeface="Arial" panose="020B0604020202020204" pitchFamily="34" charset="0"/>
              <a:buChar char="•"/>
            </a:pPr>
            <a:r>
              <a:rPr lang="fr-FR" sz="1000" dirty="0">
                <a:latin typeface="Arial" panose="020B0604020202020204" pitchFamily="34" charset="0"/>
                <a:cs typeface="Arial" panose="020B0604020202020204" pitchFamily="34" charset="0"/>
              </a:rPr>
              <a:t>La généralité : Le modèle développé peut être généralisé à d’autres applications ou pour le même problème avec des données différentes</a:t>
            </a:r>
          </a:p>
          <a:p>
            <a:pPr marL="342900" indent="-342900">
              <a:lnSpc>
                <a:spcPct val="100000"/>
              </a:lnSpc>
              <a:buFont typeface="Arial" panose="020B0604020202020204" pitchFamily="34" charset="0"/>
              <a:buChar char="•"/>
            </a:pPr>
            <a:r>
              <a:rPr lang="fr-FR" sz="1000" dirty="0">
                <a:latin typeface="Arial" panose="020B0604020202020204" pitchFamily="34" charset="0"/>
                <a:cs typeface="Arial" panose="020B0604020202020204" pitchFamily="34" charset="0"/>
              </a:rPr>
              <a:t>Une meilleure perception de la réalité : La modélisation apporte une meilleure perception de la réalité. On comprend mieux les mécanismes de fonctionnement ce qui permettrait d’anticiper sur les décisions et les résultats.</a:t>
            </a:r>
          </a:p>
          <a:p>
            <a:pPr marL="342900" indent="-342900">
              <a:lnSpc>
                <a:spcPct val="100000"/>
              </a:lnSpc>
              <a:buFont typeface="Arial" panose="020B0604020202020204" pitchFamily="34" charset="0"/>
              <a:buChar char="•"/>
            </a:pPr>
            <a:r>
              <a:rPr lang="fr-FR" sz="1000" dirty="0">
                <a:latin typeface="Arial" panose="020B0604020202020204" pitchFamily="34" charset="0"/>
                <a:cs typeface="Arial" panose="020B0604020202020204" pitchFamily="34" charset="0"/>
              </a:rPr>
              <a:t>De meilleures décisions : Grâce à cette analyse, on découvre  souvent des solutions meilleures que celles préconisées.</a:t>
            </a:r>
          </a:p>
          <a:p>
            <a:pPr>
              <a:lnSpc>
                <a:spcPct val="100000"/>
              </a:lnSpc>
            </a:pPr>
            <a:endParaRPr lang="fr-FR" sz="1000" dirty="0">
              <a:latin typeface="Arial" panose="020B0604020202020204" pitchFamily="34" charset="0"/>
              <a:cs typeface="Arial" panose="020B0604020202020204" pitchFamily="34" charset="0"/>
            </a:endParaRPr>
          </a:p>
          <a:p>
            <a:pPr>
              <a:lnSpc>
                <a:spcPct val="100000"/>
              </a:lnSpc>
            </a:pPr>
            <a:r>
              <a:rPr lang="fr-FR" sz="1000" dirty="0">
                <a:latin typeface="Arial" panose="020B0604020202020204" pitchFamily="34" charset="0"/>
                <a:cs typeface="Arial" panose="020B0604020202020204" pitchFamily="34" charset="0"/>
              </a:rPr>
              <a:t>Le processus de modélisation revient successivement à : simplification</a:t>
            </a:r>
          </a:p>
          <a:p>
            <a:pPr marL="171450" indent="-171450">
              <a:lnSpc>
                <a:spcPct val="100000"/>
              </a:lnSpc>
              <a:buFont typeface="Arial" panose="020B0604020202020204" pitchFamily="34" charset="0"/>
              <a:buChar char="•"/>
            </a:pPr>
            <a:r>
              <a:rPr lang="fr-FR" sz="1000" dirty="0">
                <a:latin typeface="Arial" panose="020B0604020202020204" pitchFamily="34" charset="0"/>
                <a:cs typeface="Arial" panose="020B0604020202020204" pitchFamily="34" charset="0"/>
              </a:rPr>
              <a:t>Créer un modèle logico-mathématique qui soit une du problème réel, </a:t>
            </a:r>
          </a:p>
          <a:p>
            <a:pPr marL="171450" indent="-171450">
              <a:lnSpc>
                <a:spcPct val="100000"/>
              </a:lnSpc>
              <a:buFont typeface="Arial" panose="020B0604020202020204" pitchFamily="34" charset="0"/>
              <a:buChar char="•"/>
            </a:pPr>
            <a:r>
              <a:rPr lang="fr-FR" sz="1000" dirty="0">
                <a:latin typeface="Arial" panose="020B0604020202020204" pitchFamily="34" charset="0"/>
                <a:cs typeface="Arial" panose="020B0604020202020204" pitchFamily="34" charset="0"/>
              </a:rPr>
              <a:t>Résoudre le modèle simplifié, en général, à l’aide d’une application informatique adaptée, </a:t>
            </a:r>
          </a:p>
          <a:p>
            <a:pPr marL="171450" indent="-171450">
              <a:lnSpc>
                <a:spcPct val="100000"/>
              </a:lnSpc>
              <a:buFont typeface="Arial" panose="020B0604020202020204" pitchFamily="34" charset="0"/>
              <a:buChar char="•"/>
            </a:pPr>
            <a:r>
              <a:rPr lang="fr-FR" sz="1000" dirty="0">
                <a:latin typeface="Arial" panose="020B0604020202020204" pitchFamily="34" charset="0"/>
                <a:cs typeface="Arial" panose="020B0604020202020204" pitchFamily="34" charset="0"/>
              </a:rPr>
              <a:t>Utiliser les résultats du modèle simplifié comme aide à la prise de décision pour résoudre le problème réel </a:t>
            </a:r>
          </a:p>
          <a:p>
            <a:pPr>
              <a:lnSpc>
                <a:spcPct val="100000"/>
              </a:lnSpc>
            </a:pPr>
            <a:endParaRPr lang="fr-FR" sz="1000" dirty="0">
              <a:latin typeface="Arial" panose="020B0604020202020204" pitchFamily="34" charset="0"/>
              <a:cs typeface="Arial" panose="020B0604020202020204" pitchFamily="34" charset="0"/>
            </a:endParaRPr>
          </a:p>
          <a:p>
            <a:pPr>
              <a:lnSpc>
                <a:spcPct val="100000"/>
              </a:lnSpc>
            </a:pPr>
            <a:r>
              <a:rPr lang="fr-FR" sz="1000" dirty="0">
                <a:latin typeface="Arial" panose="020B0604020202020204" pitchFamily="34" charset="0"/>
                <a:cs typeface="Arial" panose="020B0604020202020204" pitchFamily="34" charset="0"/>
              </a:rPr>
              <a:t>Le modèle en question est principalement décrit par un catalogue de  variables de décision et par un ensemble de relations logiques entre ces variables de décision.</a:t>
            </a:r>
          </a:p>
          <a:p>
            <a:pPr>
              <a:lnSpc>
                <a:spcPct val="100000"/>
              </a:lnSpc>
            </a:pPr>
            <a:r>
              <a:rPr lang="fr-FR" sz="1000" dirty="0">
                <a:latin typeface="Arial" panose="020B0604020202020204" pitchFamily="34" charset="0"/>
                <a:cs typeface="Arial" panose="020B0604020202020204" pitchFamily="34" charset="0"/>
              </a:rPr>
              <a:t>La grande majorité des relations entre ces variables sont des équations ou des inéquations.</a:t>
            </a:r>
          </a:p>
          <a:p>
            <a:pPr>
              <a:lnSpc>
                <a:spcPct val="100000"/>
              </a:lnSpc>
            </a:pPr>
            <a:endParaRPr lang="fr-FR" sz="1000" dirty="0">
              <a:latin typeface="Arial" panose="020B0604020202020204" pitchFamily="34" charset="0"/>
              <a:cs typeface="Arial" panose="020B0604020202020204" pitchFamily="34" charset="0"/>
            </a:endParaRPr>
          </a:p>
          <a:p>
            <a:pPr>
              <a:lnSpc>
                <a:spcPct val="100000"/>
              </a:lnSpc>
            </a:pPr>
            <a:r>
              <a:rPr lang="fr-FR" sz="1000" b="1" dirty="0">
                <a:latin typeface="Arial" panose="020B0604020202020204" pitchFamily="34" charset="0"/>
                <a:cs typeface="Arial" panose="020B0604020202020204" pitchFamily="34" charset="0"/>
              </a:rPr>
              <a:t>La solution du modèle n’est pas nécessairement la solution à apporter au problème réel.</a:t>
            </a:r>
          </a:p>
          <a:p>
            <a:endParaRPr lang="fr-FR" dirty="0"/>
          </a:p>
        </p:txBody>
      </p:sp>
    </p:spTree>
    <p:extLst>
      <p:ext uri="{BB962C8B-B14F-4D97-AF65-F5344CB8AC3E}">
        <p14:creationId xmlns:p14="http://schemas.microsoft.com/office/powerpoint/2010/main" val="4231986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528328" y="4437038"/>
            <a:ext cx="5688631" cy="5328592"/>
          </a:xfrm>
        </p:spPr>
        <p:txBody>
          <a:bodyPr/>
          <a:lstStyle/>
          <a:p>
            <a:pPr>
              <a:lnSpc>
                <a:spcPct val="100000"/>
              </a:lnSpc>
            </a:pPr>
            <a:r>
              <a:rPr lang="fr-FR" sz="1000" dirty="0"/>
              <a:t>Analyse de la situation :</a:t>
            </a:r>
          </a:p>
          <a:p>
            <a:pPr marL="171450" indent="-171450">
              <a:lnSpc>
                <a:spcPct val="100000"/>
              </a:lnSpc>
              <a:buFont typeface="Arial" panose="020B0604020202020204" pitchFamily="34" charset="0"/>
              <a:buChar char="•"/>
            </a:pPr>
            <a:r>
              <a:rPr lang="fr-FR" sz="1000" dirty="0"/>
              <a:t>C’est la phase la plus délicate du processus de modélisation</a:t>
            </a:r>
          </a:p>
          <a:p>
            <a:pPr marL="171450" indent="-171450">
              <a:lnSpc>
                <a:spcPct val="100000"/>
              </a:lnSpc>
              <a:buFont typeface="Arial" panose="020B0604020202020204" pitchFamily="34" charset="0"/>
              <a:buChar char="•"/>
            </a:pPr>
            <a:r>
              <a:rPr lang="fr-FR" sz="1000" dirty="0"/>
              <a:t>un problème bien posé est à moitié résolu</a:t>
            </a:r>
          </a:p>
          <a:p>
            <a:pPr>
              <a:lnSpc>
                <a:spcPct val="100000"/>
              </a:lnSpc>
            </a:pPr>
            <a:endParaRPr lang="fr-FR" sz="1000" dirty="0"/>
          </a:p>
          <a:p>
            <a:pPr>
              <a:lnSpc>
                <a:spcPct val="100000"/>
              </a:lnSpc>
            </a:pPr>
            <a:r>
              <a:rPr lang="fr-FR" sz="1000" dirty="0"/>
              <a:t>Réalisation du modèle :</a:t>
            </a:r>
          </a:p>
          <a:p>
            <a:pPr marL="171450" indent="-171450">
              <a:lnSpc>
                <a:spcPct val="100000"/>
              </a:lnSpc>
              <a:buFont typeface="Arial" panose="020B0604020202020204" pitchFamily="34" charset="0"/>
              <a:buChar char="•"/>
            </a:pPr>
            <a:r>
              <a:rPr lang="fr-FR" sz="1000" dirty="0"/>
              <a:t>Le choix de la problématique est le premier pas de la réalisation du modèle. Aussi, il faut identifier les utilisateurs futurs, la durée de validité du modèle et les possibilités d’évolution de la situation et du modèle</a:t>
            </a:r>
          </a:p>
          <a:p>
            <a:pPr marL="0" indent="0">
              <a:lnSpc>
                <a:spcPct val="100000"/>
              </a:lnSpc>
              <a:buFont typeface="Arial" panose="020B0604020202020204" pitchFamily="34" charset="0"/>
              <a:buNone/>
            </a:pPr>
            <a:r>
              <a:rPr lang="fr-FR" sz="1000" dirty="0"/>
              <a:t> </a:t>
            </a:r>
          </a:p>
          <a:p>
            <a:pPr marL="228600" indent="-228600">
              <a:lnSpc>
                <a:spcPct val="100000"/>
              </a:lnSpc>
              <a:buFont typeface="+mj-lt"/>
              <a:buAutoNum type="arabicPeriod"/>
            </a:pPr>
            <a:r>
              <a:rPr lang="fr-FR" sz="1000" dirty="0"/>
              <a:t>Identification des variables de décision, de la fonction ‘objectif’, des contraintes et des données nécessaires</a:t>
            </a:r>
          </a:p>
          <a:p>
            <a:pPr marL="971550" lvl="1" indent="-228600">
              <a:lnSpc>
                <a:spcPct val="100000"/>
              </a:lnSpc>
              <a:buFont typeface="Arial" panose="020B0604020202020204" pitchFamily="34" charset="0"/>
              <a:buChar char="•"/>
            </a:pPr>
            <a:r>
              <a:rPr lang="fr-FR" sz="1000" dirty="0"/>
              <a:t>Phase importante dans laquelle les variables de décision doivent être clairement définies en fonction de la fonction ‘objectif’ à optimiser. Ensuite, il faut identifier les contraintes et les données nécessaires qui doivent être rassemblées dans un délai et à un coût compatibles avec la nature du problème</a:t>
            </a:r>
          </a:p>
          <a:p>
            <a:pPr marL="228600" indent="-228600">
              <a:lnSpc>
                <a:spcPct val="100000"/>
              </a:lnSpc>
              <a:buFont typeface="+mj-lt"/>
              <a:buAutoNum type="arabicPeriod"/>
            </a:pPr>
            <a:endParaRPr lang="fr-FR" sz="1000" dirty="0"/>
          </a:p>
          <a:p>
            <a:pPr marL="228600" indent="-228600">
              <a:lnSpc>
                <a:spcPct val="100000"/>
              </a:lnSpc>
              <a:buFont typeface="+mj-lt"/>
              <a:buAutoNum type="arabicPeriod"/>
            </a:pPr>
            <a:r>
              <a:rPr lang="fr-FR" sz="1000" dirty="0"/>
              <a:t>Résolution du modèle :</a:t>
            </a:r>
          </a:p>
          <a:p>
            <a:pPr marL="971550" lvl="1" indent="-228600">
              <a:lnSpc>
                <a:spcPct val="100000"/>
              </a:lnSpc>
              <a:buFont typeface="Arial" panose="020B0604020202020204" pitchFamily="34" charset="0"/>
              <a:buChar char="•"/>
            </a:pPr>
            <a:r>
              <a:rPr lang="fr-FR" sz="1000" dirty="0"/>
              <a:t>Une phase technique consistant à choisir la méthode appropriée souvent avec des moyens informatiques pour une résolution.</a:t>
            </a:r>
          </a:p>
          <a:p>
            <a:pPr marL="971550" lvl="1" indent="-228600">
              <a:lnSpc>
                <a:spcPct val="100000"/>
              </a:lnSpc>
              <a:buFont typeface="Arial" panose="020B0604020202020204" pitchFamily="34" charset="0"/>
              <a:buChar char="•"/>
            </a:pPr>
            <a:r>
              <a:rPr lang="fr-FR" sz="1000" dirty="0"/>
              <a:t>Si le modèle est linéaire, on a un programme linéaire. </a:t>
            </a:r>
          </a:p>
          <a:p>
            <a:pPr marL="228600" indent="-228600">
              <a:lnSpc>
                <a:spcPct val="100000"/>
              </a:lnSpc>
              <a:buFont typeface="+mj-lt"/>
              <a:buAutoNum type="arabicPeriod"/>
            </a:pPr>
            <a:endParaRPr lang="fr-FR" sz="1000" dirty="0"/>
          </a:p>
          <a:p>
            <a:pPr marL="228600" indent="-228600">
              <a:lnSpc>
                <a:spcPct val="100000"/>
              </a:lnSpc>
              <a:buFont typeface="+mj-lt"/>
              <a:buAutoNum type="arabicPeriod"/>
            </a:pPr>
            <a:r>
              <a:rPr lang="fr-FR" sz="1000" dirty="0"/>
              <a:t>Mise en œuvre de la solution :</a:t>
            </a:r>
          </a:p>
          <a:p>
            <a:pPr marL="971550" lvl="1" indent="-228600">
              <a:lnSpc>
                <a:spcPct val="100000"/>
              </a:lnSpc>
              <a:buFont typeface="Arial" panose="020B0604020202020204" pitchFamily="34" charset="0"/>
              <a:buChar char="•"/>
            </a:pPr>
            <a:r>
              <a:rPr lang="fr-FR" sz="1000" dirty="0"/>
              <a:t>Une analyse approfondie des résultats du modèle est nécessaire. Il est conseillé de ne pas se fier aux résultats aveuglément. Les résultats sont une indication de l’ordre de grandeur de la vraie solution.</a:t>
            </a:r>
          </a:p>
          <a:p>
            <a:pPr marL="971550" lvl="1" indent="-228600">
              <a:lnSpc>
                <a:spcPct val="100000"/>
              </a:lnSpc>
              <a:buFont typeface="Arial" panose="020B0604020202020204" pitchFamily="34" charset="0"/>
              <a:buChar char="•"/>
            </a:pPr>
            <a:r>
              <a:rPr lang="fr-FR" sz="1000" dirty="0"/>
              <a:t>Une analyse de sensibilité est conseillée afin d’identifier la meilleure décision à prendre. </a:t>
            </a:r>
          </a:p>
          <a:p>
            <a:pPr>
              <a:lnSpc>
                <a:spcPct val="100000"/>
              </a:lnSpc>
            </a:pPr>
            <a:endParaRPr lang="fr-FR" sz="1000" dirty="0"/>
          </a:p>
        </p:txBody>
      </p:sp>
    </p:spTree>
    <p:extLst>
      <p:ext uri="{BB962C8B-B14F-4D97-AF65-F5344CB8AC3E}">
        <p14:creationId xmlns:p14="http://schemas.microsoft.com/office/powerpoint/2010/main" val="144746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t>Il s’agit de déterminer la combinaison productive d’articles, de produits, compte tenu des matrices techniques et du programme des ventes à réaliser, qui maximise la rentabilité tout en saturant les contraintes productives (main d’œuvre, matériels, Composants …).</a:t>
            </a:r>
          </a:p>
          <a:p>
            <a:r>
              <a:rPr lang="fr-FR" sz="1000" dirty="0"/>
              <a:t>S’il y a peu de contrainte, on peut résoudre le problème par la méthode graphique qui consiste à rechercher la combinaison optimale de l’objectif à atteindre.</a:t>
            </a:r>
          </a:p>
          <a:p>
            <a:r>
              <a:rPr lang="fr-FR" sz="1000" dirty="0"/>
              <a:t>La recherche du point optimum par la résolution graphique n’est possible que si le nombre de variables est de deux. La démarche consiste à faire une représentation sur un repère orthonormé (i,j) des droites représentatives des contraintes, de constater le champ des possibles (domaine d’acceptabilité) qui satisfont ces différentes contraintes de la droite représentative de la fonction économique permettant la recherche de l’optimum dans le champ des possibles.</a:t>
            </a:r>
          </a:p>
          <a:p>
            <a:endParaRPr lang="fr-FR" sz="1000" dirty="0"/>
          </a:p>
          <a:p>
            <a:r>
              <a:rPr lang="fr-FR" sz="1000" dirty="0"/>
              <a:t>Si le nombre de variables est supérieur à deux, la résolution graphique ne peut être effectué, il convient d’utiliser la résolution par la méthode de l’algorithme du simplex.</a:t>
            </a:r>
          </a:p>
        </p:txBody>
      </p:sp>
    </p:spTree>
    <p:extLst>
      <p:ext uri="{BB962C8B-B14F-4D97-AF65-F5344CB8AC3E}">
        <p14:creationId xmlns:p14="http://schemas.microsoft.com/office/powerpoint/2010/main" val="132088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815575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24372" y="4708869"/>
            <a:ext cx="5040560" cy="4469747"/>
          </a:xfrm>
        </p:spPr>
        <p:txBody>
          <a:bodyPr/>
          <a:lstStyle/>
          <a:p>
            <a:pPr>
              <a:lnSpc>
                <a:spcPct val="100000"/>
              </a:lnSpc>
            </a:pPr>
            <a:r>
              <a:rPr lang="fr-FR" sz="1000" dirty="0"/>
              <a:t>Il s’agit de déterminer la combinaison productive d’articles, de produits, compte tenu des matrices techniques et du programme des ventes à réaliser , qui maximise la rentabilité tout en saturant les contraintes productives (main d’œuvre, matériels, Composants …).</a:t>
            </a:r>
          </a:p>
          <a:p>
            <a:pPr>
              <a:lnSpc>
                <a:spcPct val="100000"/>
              </a:lnSpc>
            </a:pPr>
            <a:r>
              <a:rPr lang="fr-FR" sz="1000" dirty="0"/>
              <a:t>S’il y a peu de contrainte, on peut résoudre le problème par la méthode graphique qui consiste à rechercher la combinaison optimale de l’objectif à atteindre.</a:t>
            </a:r>
          </a:p>
          <a:p>
            <a:pPr>
              <a:lnSpc>
                <a:spcPct val="100000"/>
              </a:lnSpc>
            </a:pPr>
            <a:r>
              <a:rPr lang="fr-FR" sz="1000" dirty="0"/>
              <a:t>La recherche du point optimum par la résolution graphique n’est possible que si le nombre de variables est de deux. La démarche consiste à faire une représentation sur un repère orthonormé (i,j) des droites représentatives des contraintes, de constater le champ des possibles (domaine d’acceptabilité) qui satisfont ces différentes contraintes de la droite représentative de la fonction économique permettant la recherche de l’optimum dans le champ des possibles.</a:t>
            </a:r>
          </a:p>
          <a:p>
            <a:pPr>
              <a:lnSpc>
                <a:spcPct val="100000"/>
              </a:lnSpc>
            </a:pPr>
            <a:endParaRPr lang="fr-FR" sz="1000" dirty="0"/>
          </a:p>
          <a:p>
            <a:pPr>
              <a:lnSpc>
                <a:spcPct val="100000"/>
              </a:lnSpc>
            </a:pPr>
            <a:r>
              <a:rPr lang="fr-FR" sz="1000" dirty="0"/>
              <a:t>Si le nombre de variables est supérieur à deux, la résolution graphique ne peut être effectué, il convient d’utiliser la résolution par la méthode de l’algorithme du simplex.</a:t>
            </a:r>
          </a:p>
          <a:p>
            <a:pPr algn="l">
              <a:lnSpc>
                <a:spcPct val="100000"/>
              </a:lnSpc>
            </a:pPr>
            <a:endParaRPr lang="fr-FR" sz="1000" dirty="0"/>
          </a:p>
          <a:p>
            <a:pPr algn="l">
              <a:lnSpc>
                <a:spcPct val="100000"/>
              </a:lnSpc>
            </a:pPr>
            <a:r>
              <a:rPr lang="fr-FR" sz="1000" dirty="0"/>
              <a:t>En d'autres termes, le problème consiste à maximiser la fonction suivante : </a:t>
            </a:r>
          </a:p>
          <a:p>
            <a:pPr>
              <a:lnSpc>
                <a:spcPct val="100000"/>
              </a:lnSpc>
            </a:pPr>
            <a:r>
              <a:rPr lang="fr-FR" sz="1000" dirty="0"/>
              <a:t>f(x1, x2) = 40 </a:t>
            </a:r>
            <a:r>
              <a:rPr lang="fr-FR" sz="1000" dirty="0">
                <a:latin typeface="Old English Text MT" pitchFamily="66" charset="0"/>
              </a:rPr>
              <a:t>x</a:t>
            </a:r>
            <a:r>
              <a:rPr lang="fr-FR" sz="1000" dirty="0"/>
              <a:t>1 + 30 </a:t>
            </a:r>
            <a:r>
              <a:rPr lang="fr-FR" sz="1000" dirty="0">
                <a:latin typeface="Old English Text MT" pitchFamily="66" charset="0"/>
              </a:rPr>
              <a:t>x</a:t>
            </a:r>
            <a:r>
              <a:rPr lang="fr-FR" sz="1000" dirty="0"/>
              <a:t>2 </a:t>
            </a:r>
          </a:p>
          <a:p>
            <a:pPr>
              <a:lnSpc>
                <a:spcPct val="100000"/>
              </a:lnSpc>
            </a:pPr>
            <a:r>
              <a:rPr lang="fr-FR" sz="1000" dirty="0"/>
              <a:t>noté </a:t>
            </a:r>
          </a:p>
          <a:p>
            <a:pPr>
              <a:lnSpc>
                <a:spcPct val="100000"/>
              </a:lnSpc>
            </a:pPr>
            <a:r>
              <a:rPr lang="fr-FR" sz="1000" b="1" dirty="0"/>
              <a:t>MAX[ 40 </a:t>
            </a:r>
            <a:r>
              <a:rPr lang="fr-FR" sz="1000" b="1" dirty="0">
                <a:latin typeface="Old English Text MT" pitchFamily="66" charset="0"/>
              </a:rPr>
              <a:t>x</a:t>
            </a:r>
            <a:r>
              <a:rPr lang="fr-FR" sz="1000" b="1" dirty="0"/>
              <a:t>1 + 30 </a:t>
            </a:r>
            <a:r>
              <a:rPr lang="fr-FR" sz="1000" b="1" dirty="0">
                <a:latin typeface="Old English Text MT" pitchFamily="66" charset="0"/>
              </a:rPr>
              <a:t>x</a:t>
            </a:r>
            <a:r>
              <a:rPr lang="fr-FR" sz="1000" b="1" dirty="0"/>
              <a:t>2 ] </a:t>
            </a:r>
          </a:p>
          <a:p>
            <a:pPr>
              <a:lnSpc>
                <a:spcPct val="100000"/>
              </a:lnSpc>
            </a:pPr>
            <a:endParaRPr lang="fr-FR" sz="1000" dirty="0"/>
          </a:p>
        </p:txBody>
      </p:sp>
    </p:spTree>
    <p:extLst>
      <p:ext uri="{BB962C8B-B14F-4D97-AF65-F5344CB8AC3E}">
        <p14:creationId xmlns:p14="http://schemas.microsoft.com/office/powerpoint/2010/main" val="1525224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b="1" dirty="0"/>
              <a:t>Composant 1</a:t>
            </a:r>
          </a:p>
          <a:p>
            <a:pPr>
              <a:lnSpc>
                <a:spcPct val="100000"/>
              </a:lnSpc>
            </a:pPr>
            <a:r>
              <a:rPr lang="fr-FR" sz="1000" dirty="0"/>
              <a:t>Nous savons que cette quantité est limité à 20 tonnes. </a:t>
            </a:r>
          </a:p>
          <a:p>
            <a:pPr>
              <a:lnSpc>
                <a:spcPct val="100000"/>
              </a:lnSpc>
            </a:pPr>
            <a:r>
              <a:rPr lang="fr-FR" sz="1000" dirty="0"/>
              <a:t>Ainsi pour être faisable le ratio ou mélange de production doit satisfaire à la relation suivante : </a:t>
            </a:r>
          </a:p>
          <a:p>
            <a:pPr>
              <a:lnSpc>
                <a:spcPct val="100000"/>
              </a:lnSpc>
            </a:pPr>
            <a:r>
              <a:rPr lang="fr-FR" sz="1000" dirty="0"/>
              <a:t>contrainte Composant 1 : 2/5 </a:t>
            </a:r>
            <a:r>
              <a:rPr lang="fr-FR" sz="1000" dirty="0">
                <a:latin typeface="Old English Text MT" pitchFamily="66" charset="0"/>
              </a:rPr>
              <a:t>x</a:t>
            </a:r>
            <a:r>
              <a:rPr lang="fr-FR" sz="1000" dirty="0"/>
              <a:t>1 + 1/2 </a:t>
            </a:r>
            <a:r>
              <a:rPr lang="fr-FR" sz="1000" dirty="0">
                <a:latin typeface="Old English Text MT" pitchFamily="66" charset="0"/>
              </a:rPr>
              <a:t>x</a:t>
            </a:r>
            <a:r>
              <a:rPr lang="fr-FR" sz="1000" dirty="0"/>
              <a:t>2 </a:t>
            </a:r>
            <a:r>
              <a:rPr lang="fr-FR" sz="1000" u="sng" dirty="0"/>
              <a:t>&lt;</a:t>
            </a:r>
            <a:r>
              <a:rPr lang="fr-FR" sz="1000" dirty="0"/>
              <a:t> 20 </a:t>
            </a:r>
          </a:p>
          <a:p>
            <a:pPr>
              <a:lnSpc>
                <a:spcPct val="100000"/>
              </a:lnSpc>
            </a:pPr>
            <a:r>
              <a:rPr lang="fr-FR" sz="1000" dirty="0"/>
              <a:t>L'ensemble de ces commentaires peut être formalisé sous la forme du modèle mathématique suivant : </a:t>
            </a:r>
          </a:p>
          <a:p>
            <a:pPr>
              <a:lnSpc>
                <a:spcPct val="100000"/>
              </a:lnSpc>
            </a:pPr>
            <a:r>
              <a:rPr lang="fr-FR" sz="1000" dirty="0"/>
              <a:t>MAX[ 40 </a:t>
            </a:r>
            <a:r>
              <a:rPr lang="fr-FR" sz="1000" dirty="0">
                <a:latin typeface="Old English Text MT" pitchFamily="66" charset="0"/>
              </a:rPr>
              <a:t>x</a:t>
            </a:r>
            <a:r>
              <a:rPr lang="fr-FR" sz="1000" dirty="0"/>
              <a:t>1 + 30 </a:t>
            </a:r>
            <a:r>
              <a:rPr lang="fr-FR" sz="1000" dirty="0">
                <a:latin typeface="Old English Text MT" pitchFamily="66" charset="0"/>
              </a:rPr>
              <a:t>x</a:t>
            </a:r>
            <a:r>
              <a:rPr lang="fr-FR" sz="1000" dirty="0"/>
              <a:t>2] . </a:t>
            </a:r>
          </a:p>
          <a:p>
            <a:pPr>
              <a:lnSpc>
                <a:spcPct val="100000"/>
              </a:lnSpc>
            </a:pPr>
            <a:r>
              <a:rPr lang="fr-FR" sz="1000" dirty="0"/>
              <a:t>et assujetties aux contraintes suivantes : </a:t>
            </a:r>
          </a:p>
          <a:p>
            <a:pPr>
              <a:lnSpc>
                <a:spcPct val="100000"/>
              </a:lnSpc>
            </a:pPr>
            <a:r>
              <a:rPr lang="fr-FR" sz="1000" dirty="0"/>
              <a:t>2/5 </a:t>
            </a:r>
            <a:r>
              <a:rPr lang="fr-FR" sz="1000" dirty="0">
                <a:latin typeface="Old English Text MT" pitchFamily="66" charset="0"/>
              </a:rPr>
              <a:t>x</a:t>
            </a:r>
            <a:r>
              <a:rPr lang="fr-FR" sz="1000" dirty="0"/>
              <a:t>1 + 1/2 </a:t>
            </a:r>
            <a:r>
              <a:rPr lang="fr-FR" sz="1000" dirty="0">
                <a:latin typeface="Old English Text MT" pitchFamily="66" charset="0"/>
              </a:rPr>
              <a:t>x</a:t>
            </a:r>
            <a:r>
              <a:rPr lang="fr-FR" sz="1000" dirty="0"/>
              <a:t>2 </a:t>
            </a:r>
            <a:r>
              <a:rPr lang="fr-FR" sz="1000" u="sng" dirty="0"/>
              <a:t>&lt;</a:t>
            </a:r>
            <a:r>
              <a:rPr lang="fr-FR" sz="1000" dirty="0"/>
              <a:t> 20 </a:t>
            </a:r>
          </a:p>
          <a:p>
            <a:pPr>
              <a:lnSpc>
                <a:spcPct val="100000"/>
              </a:lnSpc>
            </a:pPr>
            <a:r>
              <a:rPr lang="fr-FR" sz="1000" dirty="0"/>
              <a:t>1/5 </a:t>
            </a:r>
            <a:r>
              <a:rPr lang="fr-FR" sz="1000" dirty="0">
                <a:latin typeface="Old English Text MT" pitchFamily="66" charset="0"/>
              </a:rPr>
              <a:t>x</a:t>
            </a:r>
            <a:r>
              <a:rPr lang="fr-FR" sz="1000" dirty="0"/>
              <a:t>2 </a:t>
            </a:r>
            <a:r>
              <a:rPr lang="fr-FR" sz="1000" u="sng" dirty="0"/>
              <a:t>&lt;</a:t>
            </a:r>
            <a:r>
              <a:rPr lang="fr-FR" sz="1000" dirty="0"/>
              <a:t> 5 </a:t>
            </a:r>
          </a:p>
          <a:p>
            <a:pPr>
              <a:lnSpc>
                <a:spcPct val="100000"/>
              </a:lnSpc>
            </a:pPr>
            <a:r>
              <a:rPr lang="fr-FR" sz="1000" dirty="0"/>
              <a:t>3/5 </a:t>
            </a:r>
            <a:r>
              <a:rPr lang="fr-FR" sz="1000" dirty="0">
                <a:latin typeface="Old English Text MT" pitchFamily="66" charset="0"/>
              </a:rPr>
              <a:t>x</a:t>
            </a:r>
            <a:r>
              <a:rPr lang="fr-FR" sz="1000" dirty="0"/>
              <a:t>1 + 3/10 </a:t>
            </a:r>
            <a:r>
              <a:rPr lang="fr-FR" sz="1000" dirty="0">
                <a:latin typeface="Old English Text MT" pitchFamily="66" charset="0"/>
              </a:rPr>
              <a:t>x</a:t>
            </a:r>
            <a:r>
              <a:rPr lang="fr-FR" sz="1000" dirty="0"/>
              <a:t>2 </a:t>
            </a:r>
            <a:r>
              <a:rPr lang="fr-FR" sz="1000" u="sng" dirty="0"/>
              <a:t>&lt;</a:t>
            </a:r>
            <a:r>
              <a:rPr lang="fr-FR" sz="1000" dirty="0"/>
              <a:t> 21 </a:t>
            </a:r>
          </a:p>
          <a:p>
            <a:pPr>
              <a:lnSpc>
                <a:spcPct val="100000"/>
              </a:lnSpc>
            </a:pPr>
            <a:r>
              <a:rPr lang="fr-FR" sz="1000" dirty="0">
                <a:latin typeface="Old English Text MT" pitchFamily="66" charset="0"/>
              </a:rPr>
              <a:t>x</a:t>
            </a:r>
            <a:r>
              <a:rPr lang="fr-FR" sz="1000" dirty="0"/>
              <a:t>1, </a:t>
            </a:r>
            <a:r>
              <a:rPr lang="fr-FR" sz="1000" dirty="0">
                <a:latin typeface="Old English Text MT" pitchFamily="66" charset="0"/>
              </a:rPr>
              <a:t>x</a:t>
            </a:r>
            <a:r>
              <a:rPr lang="fr-FR" sz="1000" dirty="0"/>
              <a:t>2 ≥ 0 </a:t>
            </a:r>
          </a:p>
          <a:p>
            <a:pPr>
              <a:lnSpc>
                <a:spcPct val="100000"/>
              </a:lnSpc>
            </a:pPr>
            <a:endParaRPr lang="fr-FR" sz="1000" dirty="0"/>
          </a:p>
          <a:p>
            <a:pPr>
              <a:lnSpc>
                <a:spcPct val="100000"/>
              </a:lnSpc>
            </a:pPr>
            <a:endParaRPr lang="fr-FR" sz="1000" dirty="0"/>
          </a:p>
        </p:txBody>
      </p:sp>
    </p:spTree>
    <p:extLst>
      <p:ext uri="{BB962C8B-B14F-4D97-AF65-F5344CB8AC3E}">
        <p14:creationId xmlns:p14="http://schemas.microsoft.com/office/powerpoint/2010/main" val="3923316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lnSpc>
                <a:spcPct val="100000"/>
              </a:lnSpc>
            </a:pPr>
            <a:r>
              <a:rPr lang="fr-FR" sz="1000" dirty="0"/>
              <a:t>Les contraintes peuvent être représentées sous la forme d'un ensemble en deux dimensions décrites par les variables </a:t>
            </a:r>
            <a:r>
              <a:rPr lang="fr-FR" sz="1000" dirty="0">
                <a:latin typeface="Old English Text MT" pitchFamily="66" charset="0"/>
              </a:rPr>
              <a:t>x</a:t>
            </a:r>
            <a:r>
              <a:rPr lang="fr-FR" sz="1000" dirty="0"/>
              <a:t>1 et </a:t>
            </a:r>
            <a:r>
              <a:rPr lang="fr-FR" sz="1000" dirty="0">
                <a:latin typeface="Old English Text MT" pitchFamily="66" charset="0"/>
              </a:rPr>
              <a:t>x</a:t>
            </a:r>
            <a:r>
              <a:rPr lang="fr-FR" sz="1000" dirty="0"/>
              <a:t>2. </a:t>
            </a:r>
          </a:p>
          <a:p>
            <a:pPr>
              <a:lnSpc>
                <a:spcPct val="100000"/>
              </a:lnSpc>
            </a:pPr>
            <a:r>
              <a:rPr lang="fr-FR" sz="1000" dirty="0"/>
              <a:t>La figure ci-dessus donne deux exemples de "point-solution". </a:t>
            </a:r>
          </a:p>
          <a:p>
            <a:pPr algn="l">
              <a:lnSpc>
                <a:spcPct val="100000"/>
              </a:lnSpc>
            </a:pPr>
            <a:r>
              <a:rPr lang="fr-FR" sz="1000" dirty="0"/>
              <a:t>Par exemple, le point A correspond à 15 tonnes d’additif et 40 tonnes de solvant.</a:t>
            </a:r>
          </a:p>
          <a:p>
            <a:pPr algn="l">
              <a:lnSpc>
                <a:spcPct val="100000"/>
              </a:lnSpc>
            </a:pPr>
            <a:r>
              <a:rPr lang="fr-FR" sz="1000" dirty="0"/>
              <a:t>Le point B correspond à 35 tonnes d’additif et 15 tonnes de solvant.</a:t>
            </a:r>
          </a:p>
          <a:p>
            <a:pPr algn="l">
              <a:lnSpc>
                <a:spcPct val="100000"/>
              </a:lnSpc>
            </a:pPr>
            <a:r>
              <a:rPr lang="fr-FR" sz="1000" dirty="0"/>
              <a:t>Pour chaque point on peut calculer le besoin pour chacun des composants :</a:t>
            </a:r>
          </a:p>
          <a:p>
            <a:pPr>
              <a:lnSpc>
                <a:spcPct val="100000"/>
              </a:lnSpc>
            </a:pPr>
            <a:r>
              <a:rPr lang="fr-FR" sz="1000" dirty="0"/>
              <a:t>Par exemple, le point A engendrera un besoin sur le composant 1 de</a:t>
            </a:r>
          </a:p>
          <a:p>
            <a:pPr>
              <a:lnSpc>
                <a:spcPct val="100000"/>
              </a:lnSpc>
            </a:pPr>
            <a:r>
              <a:rPr lang="fr-FR" sz="1000" dirty="0">
                <a:latin typeface="Arial" panose="020B0604020202020204" pitchFamily="34" charset="0"/>
                <a:cs typeface="Arial" panose="020B0604020202020204" pitchFamily="34" charset="0"/>
              </a:rPr>
              <a:t>2/5 x 15 + 1/2 x 40 soit  26 </a:t>
            </a:r>
          </a:p>
          <a:p>
            <a:pPr>
              <a:lnSpc>
                <a:spcPct val="100000"/>
              </a:lnSpc>
            </a:pPr>
            <a:r>
              <a:rPr lang="fr-FR" sz="1000" dirty="0">
                <a:latin typeface="Arial" panose="020B0604020202020204" pitchFamily="34" charset="0"/>
                <a:cs typeface="Arial" panose="020B0604020202020204" pitchFamily="34" charset="0"/>
              </a:rPr>
              <a:t>ce qui est incompatible avec la contrainte de disponibilité du composant 1 de 20 tonnes.</a:t>
            </a:r>
          </a:p>
          <a:p>
            <a:pPr>
              <a:lnSpc>
                <a:spcPct val="100000"/>
              </a:lnSpc>
            </a:pPr>
            <a:r>
              <a:rPr lang="fr-FR" sz="1000" dirty="0">
                <a:latin typeface="Arial" panose="020B0604020202020204" pitchFamily="34" charset="0"/>
                <a:cs typeface="Arial" panose="020B0604020202020204" pitchFamily="34" charset="0"/>
              </a:rPr>
              <a:t>Dans un premier temps, on élimine tous les points qui ne respectent pas les contraintes imposées.</a:t>
            </a:r>
          </a:p>
          <a:p>
            <a:pPr algn="l">
              <a:lnSpc>
                <a:spcPct val="100000"/>
              </a:lnSpc>
            </a:pPr>
            <a:r>
              <a:rPr lang="fr-FR" sz="1000" dirty="0"/>
              <a:t>Dans un second temps, on cherche parmi tous les points qui respectent les contraintes, celui qui maximise la fonction objectif. </a:t>
            </a:r>
          </a:p>
          <a:p>
            <a:endParaRPr lang="fr-FR" sz="1000" dirty="0"/>
          </a:p>
        </p:txBody>
      </p:sp>
    </p:spTree>
    <p:extLst>
      <p:ext uri="{BB962C8B-B14F-4D97-AF65-F5344CB8AC3E}">
        <p14:creationId xmlns:p14="http://schemas.microsoft.com/office/powerpoint/2010/main" val="2975765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A03EF4DD-9FFB-42DD-941D-576C8F66C53C}" type="datetime1">
              <a:rPr lang="fr-FR"/>
              <a:pPr/>
              <a:t>27/06/2019</a:t>
            </a:fld>
            <a:endParaRPr lang="fr-FR" dirty="0"/>
          </a:p>
        </p:txBody>
      </p:sp>
      <p:sp>
        <p:nvSpPr>
          <p:cNvPr id="5"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8D65517D-B083-49C9-A36F-377E35B2C371}" type="datetime1">
              <a:rPr lang="fr-FR"/>
              <a:pPr/>
              <a:t>27/06/2019</a:t>
            </a:fld>
            <a:endParaRPr lang="fr-FR" dirty="0"/>
          </a:p>
        </p:txBody>
      </p:sp>
      <p:sp>
        <p:nvSpPr>
          <p:cNvPr id="6"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72D65E7B-AF13-407D-818E-680592F4D8D5}" type="datetime1">
              <a:rPr lang="fr-FR"/>
              <a:pPr/>
              <a:t>27/06/2019</a:t>
            </a:fld>
            <a:endParaRPr lang="fr-FR" dirty="0"/>
          </a:p>
        </p:txBody>
      </p:sp>
      <p:sp>
        <p:nvSpPr>
          <p:cNvPr id="5"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DA4CDD17-7872-4129-8E05-5CA901EAFECF}" type="datetime1">
              <a:rPr lang="fr-FR"/>
              <a:pPr/>
              <a:t>27/06/2019</a:t>
            </a:fld>
            <a:endParaRPr lang="fr-FR" dirty="0"/>
          </a:p>
        </p:txBody>
      </p:sp>
      <p:sp>
        <p:nvSpPr>
          <p:cNvPr id="5"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4190C60D-11F7-4A42-98A9-C39C3A2875C5}" type="datetime1">
              <a:rPr lang="fr-FR"/>
              <a:pPr/>
              <a:t>27/06/2019</a:t>
            </a:fld>
            <a:endParaRPr lang="fr-FR" dirty="0"/>
          </a:p>
        </p:txBody>
      </p:sp>
      <p:sp>
        <p:nvSpPr>
          <p:cNvPr id="4"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7909D5F8-E5B0-48C6-B76E-0D2B2FDA2ADF}" type="datetime1">
              <a:rPr lang="fr-FR"/>
              <a:pPr/>
              <a:t>27/06/2019</a:t>
            </a:fld>
            <a:endParaRPr lang="fr-FR" dirty="0"/>
          </a:p>
        </p:txBody>
      </p:sp>
      <p:sp>
        <p:nvSpPr>
          <p:cNvPr id="5"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C502C0BC-D87F-48B8-8F7F-69D2E9EFF9E1}" type="datetime1">
              <a:rPr lang="fr-FR"/>
              <a:pPr/>
              <a:t>27/06/2019</a:t>
            </a:fld>
            <a:endParaRPr lang="fr-FR" dirty="0"/>
          </a:p>
        </p:txBody>
      </p:sp>
      <p:sp>
        <p:nvSpPr>
          <p:cNvPr id="6"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8524308F-B860-44D6-8DD5-91367D925482}" type="datetime1">
              <a:rPr lang="fr-FR"/>
              <a:pPr/>
              <a:t>27/06/2019</a:t>
            </a:fld>
            <a:endParaRPr lang="fr-FR" dirty="0"/>
          </a:p>
        </p:txBody>
      </p:sp>
      <p:sp>
        <p:nvSpPr>
          <p:cNvPr id="8"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62CB2B8F-CAD9-4DCA-A718-B7C0905D05A0}" type="datetime1">
              <a:rPr lang="fr-FR"/>
              <a:pPr/>
              <a:t>27/06/2019</a:t>
            </a:fld>
            <a:endParaRPr lang="fr-FR" dirty="0"/>
          </a:p>
        </p:txBody>
      </p:sp>
      <p:sp>
        <p:nvSpPr>
          <p:cNvPr id="4"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7005EF58-1240-4A31-B9EC-B2EFC36B2D4D}" type="datetime1">
              <a:rPr lang="fr-FR"/>
              <a:pPr/>
              <a:t>27/06/2019</a:t>
            </a:fld>
            <a:endParaRPr lang="fr-FR" dirty="0"/>
          </a:p>
        </p:txBody>
      </p:sp>
      <p:sp>
        <p:nvSpPr>
          <p:cNvPr id="3"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8"/>
          <p:cNvSpPr>
            <a:spLocks noGrp="1" noChangeArrowheads="1"/>
          </p:cNvSpPr>
          <p:nvPr>
            <p:ph type="dt" sz="half" idx="10"/>
          </p:nvPr>
        </p:nvSpPr>
        <p:spPr>
          <a:xfrm>
            <a:off x="6429375" y="6553200"/>
            <a:ext cx="1905000" cy="228600"/>
          </a:xfrm>
          <a:prstGeom prst="rect">
            <a:avLst/>
          </a:prstGeom>
          <a:ln/>
        </p:spPr>
        <p:txBody>
          <a:bodyPr/>
          <a:lstStyle>
            <a:lvl1pPr>
              <a:defRPr/>
            </a:lvl1pPr>
          </a:lstStyle>
          <a:p>
            <a:fld id="{B93EA5D9-BA3E-4D0E-A56A-DF0BC3BF0DB4}" type="datetime1">
              <a:rPr lang="fr-FR"/>
              <a:pPr/>
              <a:t>27/06/2019</a:t>
            </a:fld>
            <a:endParaRPr lang="fr-FR" dirty="0"/>
          </a:p>
        </p:txBody>
      </p:sp>
      <p:sp>
        <p:nvSpPr>
          <p:cNvPr id="6" name="Rectangle 9"/>
          <p:cNvSpPr>
            <a:spLocks noGrp="1" noChangeArrowheads="1"/>
          </p:cNvSpPr>
          <p:nvPr>
            <p:ph type="ftr" sz="quarter" idx="11"/>
          </p:nvPr>
        </p:nvSpPr>
        <p:spPr>
          <a:xfrm>
            <a:off x="179388" y="6553200"/>
            <a:ext cx="6769100" cy="228600"/>
          </a:xfrm>
          <a:prstGeom prst="rect">
            <a:avLst/>
          </a:prstGeom>
          <a:ln/>
        </p:spPr>
        <p:txBody>
          <a:bodyPr/>
          <a:lstStyle>
            <a:lvl1pPr>
              <a:defRPr/>
            </a:lvl1pPr>
          </a:lstStyle>
          <a:p>
            <a:pPr>
              <a:defRPr/>
            </a:pPr>
            <a:r>
              <a:rPr lang="fr-FR" dirty="0"/>
              <a:t>© HEC Paris - Département Management des Opérations et des Systèmes d'Information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55776" y="116632"/>
            <a:ext cx="7391400" cy="422275"/>
          </a:xfrm>
          <a:prstGeom prst="rect">
            <a:avLst/>
          </a:prstGeom>
          <a:noFill/>
          <a:ln w="12700">
            <a:noFill/>
            <a:miter lim="800000"/>
            <a:headEnd/>
            <a:tailEnd/>
          </a:ln>
          <a:effectLst/>
        </p:spPr>
        <p:txBody>
          <a:bodyPr lIns="90488" tIns="44450" rIns="90488" bIns="44450">
            <a:spAutoFit/>
          </a:bodyPr>
          <a:lstStyle/>
          <a:p>
            <a:pPr algn="l">
              <a:spcBef>
                <a:spcPct val="50000"/>
              </a:spcBef>
            </a:pPr>
            <a:r>
              <a:rPr lang="fr-FR" sz="2400" i="1" dirty="0">
                <a:solidFill>
                  <a:srgbClr val="00279F"/>
                </a:solidFill>
                <a:latin typeface="Tahoma" pitchFamily="34" charset="0"/>
              </a:rPr>
              <a:t>Introduction à la programmation linéaire</a:t>
            </a:r>
            <a:endParaRPr lang="fr-FR" sz="2400" i="1" dirty="0">
              <a:solidFill>
                <a:srgbClr val="00279F"/>
              </a:solidFill>
              <a:effectLst>
                <a:outerShdw blurRad="38100" dist="38100" dir="2700000" algn="tl">
                  <a:srgbClr val="C0C0C0"/>
                </a:outerShdw>
              </a:effectLst>
              <a:latin typeface="Tahoma" pitchFamily="34" charset="0"/>
            </a:endParaRPr>
          </a:p>
        </p:txBody>
      </p:sp>
      <p:sp>
        <p:nvSpPr>
          <p:cNvPr id="1030" name="Rectangle 4"/>
          <p:cNvSpPr>
            <a:spLocks noGrp="1" noChangeArrowheads="1"/>
          </p:cNvSpPr>
          <p:nvPr>
            <p:ph type="title"/>
          </p:nvPr>
        </p:nvSpPr>
        <p:spPr bwMode="auto">
          <a:xfrm>
            <a:off x="1066800" y="990600"/>
            <a:ext cx="7239000" cy="4572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1031"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2173289"/>
            <a:ext cx="7772400" cy="1470025"/>
          </a:xfrm>
        </p:spPr>
        <p:txBody>
          <a:bodyPr/>
          <a:lstStyle/>
          <a:p>
            <a:pPr algn="ctr"/>
            <a:r>
              <a:rPr lang="fr-FR" dirty="0"/>
              <a:t>Introduction à la programmation linéaire</a:t>
            </a:r>
          </a:p>
        </p:txBody>
      </p:sp>
      <p:sp>
        <p:nvSpPr>
          <p:cNvPr id="2051" name="Sous-titre 2"/>
          <p:cNvSpPr>
            <a:spLocks noGrp="1"/>
          </p:cNvSpPr>
          <p:nvPr>
            <p:ph type="subTitle" idx="1"/>
          </p:nvPr>
        </p:nvSpPr>
        <p:spPr>
          <a:xfrm>
            <a:off x="1371600" y="4772744"/>
            <a:ext cx="6400800" cy="1752600"/>
          </a:xfrm>
        </p:spPr>
        <p:txBody>
          <a:bodyPr/>
          <a:lstStyle/>
          <a:p>
            <a:r>
              <a:rPr lang="fr-FR" sz="2000" dirty="0"/>
              <a:t>Si j'avais une heure pour résoudre le problème, je vais passer 55 minutes pour réfléchir sur le problème, et 5 minutes à penser à résoudre !</a:t>
            </a:r>
          </a:p>
          <a:p>
            <a:r>
              <a:rPr lang="fr-FR" sz="2000" dirty="0"/>
              <a:t>Albert EINSTEIN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457200" y="274638"/>
            <a:ext cx="7686700" cy="1143000"/>
          </a:xfrm>
        </p:spPr>
        <p:txBody>
          <a:bodyPr/>
          <a:lstStyle/>
          <a:p>
            <a:r>
              <a:rPr lang="fr-FR" dirty="0"/>
              <a:t>Zone de faisabilité</a:t>
            </a:r>
          </a:p>
        </p:txBody>
      </p:sp>
      <p:cxnSp>
        <p:nvCxnSpPr>
          <p:cNvPr id="4" name="Connecteur droit avec flèche 3"/>
          <p:cNvCxnSpPr/>
          <p:nvPr/>
        </p:nvCxnSpPr>
        <p:spPr>
          <a:xfrm flipV="1">
            <a:off x="3462836" y="2205311"/>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3462836" y="4869136"/>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462836" y="44373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3462836" y="40055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462836" y="35737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3462836" y="31419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462836" y="27101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894636"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326436"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58236"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5190036"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623423" y="2637111"/>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0255" name="ZoneTexte 15"/>
          <p:cNvSpPr txBox="1">
            <a:spLocks noChangeArrowheads="1"/>
          </p:cNvSpPr>
          <p:nvPr/>
        </p:nvSpPr>
        <p:spPr bwMode="auto">
          <a:xfrm>
            <a:off x="6382248" y="4294461"/>
            <a:ext cx="392113" cy="338137"/>
          </a:xfrm>
          <a:prstGeom prst="rect">
            <a:avLst/>
          </a:prstGeom>
          <a:noFill/>
          <a:ln w="9525">
            <a:noFill/>
            <a:miter lim="800000"/>
            <a:headEnd/>
            <a:tailEnd/>
          </a:ln>
        </p:spPr>
        <p:txBody>
          <a:bodyPr wrap="none">
            <a:spAutoFit/>
          </a:bodyPr>
          <a:lstStyle/>
          <a:p>
            <a:r>
              <a:rPr lang="fr-FR" sz="1600" dirty="0"/>
              <a:t>10</a:t>
            </a:r>
          </a:p>
        </p:txBody>
      </p:sp>
      <p:sp>
        <p:nvSpPr>
          <p:cNvPr id="10256" name="ZoneTexte 16"/>
          <p:cNvSpPr txBox="1">
            <a:spLocks noChangeArrowheads="1"/>
          </p:cNvSpPr>
          <p:nvPr/>
        </p:nvSpPr>
        <p:spPr bwMode="auto">
          <a:xfrm>
            <a:off x="3716836" y="2298973"/>
            <a:ext cx="393700" cy="338138"/>
          </a:xfrm>
          <a:prstGeom prst="rect">
            <a:avLst/>
          </a:prstGeom>
          <a:noFill/>
          <a:ln w="9525">
            <a:noFill/>
            <a:miter lim="800000"/>
            <a:headEnd/>
            <a:tailEnd/>
          </a:ln>
        </p:spPr>
        <p:txBody>
          <a:bodyPr wrap="none">
            <a:spAutoFit/>
          </a:bodyPr>
          <a:lstStyle/>
          <a:p>
            <a:r>
              <a:rPr lang="fr-FR" sz="1600" dirty="0"/>
              <a:t>10</a:t>
            </a:r>
          </a:p>
        </p:txBody>
      </p:sp>
      <p:sp>
        <p:nvSpPr>
          <p:cNvPr id="10257" name="ZoneTexte 17"/>
          <p:cNvSpPr txBox="1">
            <a:spLocks noChangeArrowheads="1"/>
          </p:cNvSpPr>
          <p:nvPr/>
        </p:nvSpPr>
        <p:spPr bwMode="auto">
          <a:xfrm>
            <a:off x="6382248" y="3861073"/>
            <a:ext cx="392113" cy="339725"/>
          </a:xfrm>
          <a:prstGeom prst="rect">
            <a:avLst/>
          </a:prstGeom>
          <a:noFill/>
          <a:ln w="9525">
            <a:noFill/>
            <a:miter lim="800000"/>
            <a:headEnd/>
            <a:tailEnd/>
          </a:ln>
        </p:spPr>
        <p:txBody>
          <a:bodyPr wrap="none">
            <a:spAutoFit/>
          </a:bodyPr>
          <a:lstStyle/>
          <a:p>
            <a:r>
              <a:rPr lang="fr-FR" sz="1600" dirty="0"/>
              <a:t>20</a:t>
            </a:r>
          </a:p>
        </p:txBody>
      </p:sp>
      <p:sp>
        <p:nvSpPr>
          <p:cNvPr id="10258" name="ZoneTexte 18"/>
          <p:cNvSpPr txBox="1">
            <a:spLocks noChangeArrowheads="1"/>
          </p:cNvSpPr>
          <p:nvPr/>
        </p:nvSpPr>
        <p:spPr bwMode="auto">
          <a:xfrm>
            <a:off x="6382248" y="3429273"/>
            <a:ext cx="392113" cy="338138"/>
          </a:xfrm>
          <a:prstGeom prst="rect">
            <a:avLst/>
          </a:prstGeom>
          <a:noFill/>
          <a:ln w="9525">
            <a:noFill/>
            <a:miter lim="800000"/>
            <a:headEnd/>
            <a:tailEnd/>
          </a:ln>
        </p:spPr>
        <p:txBody>
          <a:bodyPr wrap="none">
            <a:spAutoFit/>
          </a:bodyPr>
          <a:lstStyle/>
          <a:p>
            <a:r>
              <a:rPr lang="fr-FR" sz="1600" dirty="0"/>
              <a:t>30</a:t>
            </a:r>
          </a:p>
        </p:txBody>
      </p:sp>
      <p:sp>
        <p:nvSpPr>
          <p:cNvPr id="10259" name="ZoneTexte 19"/>
          <p:cNvSpPr txBox="1">
            <a:spLocks noChangeArrowheads="1"/>
          </p:cNvSpPr>
          <p:nvPr/>
        </p:nvSpPr>
        <p:spPr bwMode="auto">
          <a:xfrm>
            <a:off x="6382248" y="2997473"/>
            <a:ext cx="392113" cy="338138"/>
          </a:xfrm>
          <a:prstGeom prst="rect">
            <a:avLst/>
          </a:prstGeom>
          <a:noFill/>
          <a:ln w="9525">
            <a:noFill/>
            <a:miter lim="800000"/>
            <a:headEnd/>
            <a:tailEnd/>
          </a:ln>
        </p:spPr>
        <p:txBody>
          <a:bodyPr wrap="none">
            <a:spAutoFit/>
          </a:bodyPr>
          <a:lstStyle/>
          <a:p>
            <a:r>
              <a:rPr lang="fr-FR" sz="1600" dirty="0"/>
              <a:t>40</a:t>
            </a:r>
          </a:p>
        </p:txBody>
      </p:sp>
      <p:sp>
        <p:nvSpPr>
          <p:cNvPr id="10260" name="ZoneTexte 20"/>
          <p:cNvSpPr txBox="1">
            <a:spLocks noChangeArrowheads="1"/>
          </p:cNvSpPr>
          <p:nvPr/>
        </p:nvSpPr>
        <p:spPr bwMode="auto">
          <a:xfrm>
            <a:off x="6382248" y="2565673"/>
            <a:ext cx="392113" cy="338138"/>
          </a:xfrm>
          <a:prstGeom prst="rect">
            <a:avLst/>
          </a:prstGeom>
          <a:noFill/>
          <a:ln w="9525">
            <a:noFill/>
            <a:miter lim="800000"/>
            <a:headEnd/>
            <a:tailEnd/>
          </a:ln>
        </p:spPr>
        <p:txBody>
          <a:bodyPr wrap="none">
            <a:spAutoFit/>
          </a:bodyPr>
          <a:lstStyle/>
          <a:p>
            <a:r>
              <a:rPr lang="fr-FR" sz="1600" dirty="0"/>
              <a:t>50</a:t>
            </a:r>
          </a:p>
        </p:txBody>
      </p:sp>
      <p:sp>
        <p:nvSpPr>
          <p:cNvPr id="10261" name="ZoneTexte 21"/>
          <p:cNvSpPr txBox="1">
            <a:spLocks noChangeArrowheads="1"/>
          </p:cNvSpPr>
          <p:nvPr/>
        </p:nvSpPr>
        <p:spPr bwMode="auto">
          <a:xfrm>
            <a:off x="4150223" y="2298973"/>
            <a:ext cx="392113" cy="338138"/>
          </a:xfrm>
          <a:prstGeom prst="rect">
            <a:avLst/>
          </a:prstGeom>
          <a:noFill/>
          <a:ln w="9525">
            <a:noFill/>
            <a:miter lim="800000"/>
            <a:headEnd/>
            <a:tailEnd/>
          </a:ln>
        </p:spPr>
        <p:txBody>
          <a:bodyPr wrap="none">
            <a:spAutoFit/>
          </a:bodyPr>
          <a:lstStyle/>
          <a:p>
            <a:r>
              <a:rPr lang="fr-FR" sz="1600" dirty="0"/>
              <a:t>20</a:t>
            </a:r>
          </a:p>
        </p:txBody>
      </p:sp>
      <p:sp>
        <p:nvSpPr>
          <p:cNvPr id="10262" name="ZoneTexte 22"/>
          <p:cNvSpPr txBox="1">
            <a:spLocks noChangeArrowheads="1"/>
          </p:cNvSpPr>
          <p:nvPr/>
        </p:nvSpPr>
        <p:spPr bwMode="auto">
          <a:xfrm>
            <a:off x="4582023" y="2298973"/>
            <a:ext cx="392113" cy="338138"/>
          </a:xfrm>
          <a:prstGeom prst="rect">
            <a:avLst/>
          </a:prstGeom>
          <a:noFill/>
          <a:ln w="9525">
            <a:noFill/>
            <a:miter lim="800000"/>
            <a:headEnd/>
            <a:tailEnd/>
          </a:ln>
        </p:spPr>
        <p:txBody>
          <a:bodyPr wrap="none">
            <a:spAutoFit/>
          </a:bodyPr>
          <a:lstStyle/>
          <a:p>
            <a:r>
              <a:rPr lang="fr-FR" sz="1600" dirty="0"/>
              <a:t>30</a:t>
            </a:r>
          </a:p>
        </p:txBody>
      </p:sp>
      <p:sp>
        <p:nvSpPr>
          <p:cNvPr id="10263" name="ZoneTexte 23"/>
          <p:cNvSpPr txBox="1">
            <a:spLocks noChangeArrowheads="1"/>
          </p:cNvSpPr>
          <p:nvPr/>
        </p:nvSpPr>
        <p:spPr bwMode="auto">
          <a:xfrm>
            <a:off x="5013823" y="2298973"/>
            <a:ext cx="392113" cy="338138"/>
          </a:xfrm>
          <a:prstGeom prst="rect">
            <a:avLst/>
          </a:prstGeom>
          <a:noFill/>
          <a:ln w="9525">
            <a:noFill/>
            <a:miter lim="800000"/>
            <a:headEnd/>
            <a:tailEnd/>
          </a:ln>
        </p:spPr>
        <p:txBody>
          <a:bodyPr wrap="none">
            <a:spAutoFit/>
          </a:bodyPr>
          <a:lstStyle/>
          <a:p>
            <a:r>
              <a:rPr lang="fr-FR" sz="1600" dirty="0"/>
              <a:t>40</a:t>
            </a:r>
          </a:p>
        </p:txBody>
      </p:sp>
      <p:sp>
        <p:nvSpPr>
          <p:cNvPr id="10264" name="ZoneTexte 24"/>
          <p:cNvSpPr txBox="1">
            <a:spLocks noChangeArrowheads="1"/>
          </p:cNvSpPr>
          <p:nvPr/>
        </p:nvSpPr>
        <p:spPr bwMode="auto">
          <a:xfrm>
            <a:off x="5445623" y="2298973"/>
            <a:ext cx="393700" cy="338138"/>
          </a:xfrm>
          <a:prstGeom prst="rect">
            <a:avLst/>
          </a:prstGeom>
          <a:noFill/>
          <a:ln w="9525">
            <a:noFill/>
            <a:miter lim="800000"/>
            <a:headEnd/>
            <a:tailEnd/>
          </a:ln>
        </p:spPr>
        <p:txBody>
          <a:bodyPr wrap="none">
            <a:spAutoFit/>
          </a:bodyPr>
          <a:lstStyle/>
          <a:p>
            <a:r>
              <a:rPr lang="fr-FR" sz="1600" dirty="0"/>
              <a:t>50</a:t>
            </a:r>
          </a:p>
        </p:txBody>
      </p:sp>
      <p:sp>
        <p:nvSpPr>
          <p:cNvPr id="10265" name="ZoneTexte 25"/>
          <p:cNvSpPr txBox="1">
            <a:spLocks noChangeArrowheads="1"/>
          </p:cNvSpPr>
          <p:nvPr/>
        </p:nvSpPr>
        <p:spPr bwMode="auto">
          <a:xfrm>
            <a:off x="3017818" y="2060848"/>
            <a:ext cx="402674"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0266" name="ZoneTexte 26"/>
          <p:cNvSpPr txBox="1">
            <a:spLocks noChangeArrowheads="1"/>
          </p:cNvSpPr>
          <p:nvPr/>
        </p:nvSpPr>
        <p:spPr bwMode="auto">
          <a:xfrm>
            <a:off x="6401574" y="4675461"/>
            <a:ext cx="402674"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31" name="Rectangle 30"/>
          <p:cNvSpPr/>
          <p:nvPr/>
        </p:nvSpPr>
        <p:spPr>
          <a:xfrm>
            <a:off x="2094411" y="2494236"/>
            <a:ext cx="1368425" cy="237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t>Zone inadmissible</a:t>
            </a:r>
          </a:p>
        </p:txBody>
      </p:sp>
      <p:sp>
        <p:nvSpPr>
          <p:cNvPr id="32" name="Rectangle 31"/>
          <p:cNvSpPr/>
          <p:nvPr/>
        </p:nvSpPr>
        <p:spPr>
          <a:xfrm>
            <a:off x="3462837" y="4869136"/>
            <a:ext cx="2808286"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t>Zone inadmissible</a:t>
            </a:r>
          </a:p>
        </p:txBody>
      </p:sp>
      <p:sp>
        <p:nvSpPr>
          <p:cNvPr id="33" name="Rectangle 32"/>
          <p:cNvSpPr/>
          <p:nvPr/>
        </p:nvSpPr>
        <p:spPr>
          <a:xfrm>
            <a:off x="2094411" y="4869136"/>
            <a:ext cx="136842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t>Zone inadmissible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457200" y="274638"/>
            <a:ext cx="7829576" cy="1143000"/>
          </a:xfrm>
        </p:spPr>
        <p:txBody>
          <a:bodyPr/>
          <a:lstStyle/>
          <a:p>
            <a:r>
              <a:rPr lang="fr-FR" dirty="0"/>
              <a:t>Représentation graphique des contraintes</a:t>
            </a:r>
          </a:p>
        </p:txBody>
      </p:sp>
      <p:cxnSp>
        <p:nvCxnSpPr>
          <p:cNvPr id="5" name="Connecteur droit avec flèche 4"/>
          <p:cNvCxnSpPr/>
          <p:nvPr/>
        </p:nvCxnSpPr>
        <p:spPr>
          <a:xfrm flipV="1">
            <a:off x="2916238" y="2133303"/>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2916238" y="4797128"/>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916238" y="436532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2916238" y="393352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2916238" y="350014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2916238" y="306834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2916238" y="263654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348038" y="256510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3779838" y="256510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211638" y="256510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4643438" y="256510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076825" y="2565103"/>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1280" name="ZoneTexte 16"/>
          <p:cNvSpPr txBox="1">
            <a:spLocks noChangeArrowheads="1"/>
          </p:cNvSpPr>
          <p:nvPr/>
        </p:nvSpPr>
        <p:spPr bwMode="auto">
          <a:xfrm>
            <a:off x="2484438" y="4220865"/>
            <a:ext cx="392112" cy="338138"/>
          </a:xfrm>
          <a:prstGeom prst="rect">
            <a:avLst/>
          </a:prstGeom>
          <a:noFill/>
          <a:ln w="9525">
            <a:noFill/>
            <a:miter lim="800000"/>
            <a:headEnd/>
            <a:tailEnd/>
          </a:ln>
        </p:spPr>
        <p:txBody>
          <a:bodyPr wrap="none">
            <a:spAutoFit/>
          </a:bodyPr>
          <a:lstStyle/>
          <a:p>
            <a:r>
              <a:rPr lang="fr-FR" sz="1600" dirty="0"/>
              <a:t>10</a:t>
            </a:r>
          </a:p>
        </p:txBody>
      </p:sp>
      <p:sp>
        <p:nvSpPr>
          <p:cNvPr id="11281" name="ZoneTexte 17"/>
          <p:cNvSpPr txBox="1">
            <a:spLocks noChangeArrowheads="1"/>
          </p:cNvSpPr>
          <p:nvPr/>
        </p:nvSpPr>
        <p:spPr bwMode="auto">
          <a:xfrm>
            <a:off x="3170238" y="4817765"/>
            <a:ext cx="393700" cy="339725"/>
          </a:xfrm>
          <a:prstGeom prst="rect">
            <a:avLst/>
          </a:prstGeom>
          <a:noFill/>
          <a:ln w="9525">
            <a:noFill/>
            <a:miter lim="800000"/>
            <a:headEnd/>
            <a:tailEnd/>
          </a:ln>
        </p:spPr>
        <p:txBody>
          <a:bodyPr wrap="none">
            <a:spAutoFit/>
          </a:bodyPr>
          <a:lstStyle/>
          <a:p>
            <a:r>
              <a:rPr lang="fr-FR" sz="1600" dirty="0"/>
              <a:t>10</a:t>
            </a:r>
          </a:p>
        </p:txBody>
      </p:sp>
      <p:sp>
        <p:nvSpPr>
          <p:cNvPr id="11282" name="ZoneTexte 18"/>
          <p:cNvSpPr txBox="1">
            <a:spLocks noChangeArrowheads="1"/>
          </p:cNvSpPr>
          <p:nvPr/>
        </p:nvSpPr>
        <p:spPr bwMode="auto">
          <a:xfrm>
            <a:off x="2484438" y="3789065"/>
            <a:ext cx="392112" cy="338138"/>
          </a:xfrm>
          <a:prstGeom prst="rect">
            <a:avLst/>
          </a:prstGeom>
          <a:noFill/>
          <a:ln w="9525">
            <a:noFill/>
            <a:miter lim="800000"/>
            <a:headEnd/>
            <a:tailEnd/>
          </a:ln>
        </p:spPr>
        <p:txBody>
          <a:bodyPr wrap="none">
            <a:spAutoFit/>
          </a:bodyPr>
          <a:lstStyle/>
          <a:p>
            <a:r>
              <a:rPr lang="fr-FR" sz="1600" dirty="0"/>
              <a:t>20</a:t>
            </a:r>
          </a:p>
        </p:txBody>
      </p:sp>
      <p:sp>
        <p:nvSpPr>
          <p:cNvPr id="11283" name="ZoneTexte 19"/>
          <p:cNvSpPr txBox="1">
            <a:spLocks noChangeArrowheads="1"/>
          </p:cNvSpPr>
          <p:nvPr/>
        </p:nvSpPr>
        <p:spPr bwMode="auto">
          <a:xfrm>
            <a:off x="2484438" y="3357265"/>
            <a:ext cx="392112" cy="338138"/>
          </a:xfrm>
          <a:prstGeom prst="rect">
            <a:avLst/>
          </a:prstGeom>
          <a:noFill/>
          <a:ln w="9525">
            <a:noFill/>
            <a:miter lim="800000"/>
            <a:headEnd/>
            <a:tailEnd/>
          </a:ln>
        </p:spPr>
        <p:txBody>
          <a:bodyPr wrap="none">
            <a:spAutoFit/>
          </a:bodyPr>
          <a:lstStyle/>
          <a:p>
            <a:r>
              <a:rPr lang="fr-FR" sz="1600" dirty="0"/>
              <a:t>30</a:t>
            </a:r>
          </a:p>
        </p:txBody>
      </p:sp>
      <p:sp>
        <p:nvSpPr>
          <p:cNvPr id="11284" name="ZoneTexte 20"/>
          <p:cNvSpPr txBox="1">
            <a:spLocks noChangeArrowheads="1"/>
          </p:cNvSpPr>
          <p:nvPr/>
        </p:nvSpPr>
        <p:spPr bwMode="auto">
          <a:xfrm>
            <a:off x="2484438" y="2925465"/>
            <a:ext cx="392112" cy="338138"/>
          </a:xfrm>
          <a:prstGeom prst="rect">
            <a:avLst/>
          </a:prstGeom>
          <a:noFill/>
          <a:ln w="9525">
            <a:noFill/>
            <a:miter lim="800000"/>
            <a:headEnd/>
            <a:tailEnd/>
          </a:ln>
        </p:spPr>
        <p:txBody>
          <a:bodyPr wrap="none">
            <a:spAutoFit/>
          </a:bodyPr>
          <a:lstStyle/>
          <a:p>
            <a:r>
              <a:rPr lang="fr-FR" sz="1600" dirty="0"/>
              <a:t>40</a:t>
            </a:r>
          </a:p>
        </p:txBody>
      </p:sp>
      <p:sp>
        <p:nvSpPr>
          <p:cNvPr id="11285" name="ZoneTexte 21"/>
          <p:cNvSpPr txBox="1">
            <a:spLocks noChangeArrowheads="1"/>
          </p:cNvSpPr>
          <p:nvPr/>
        </p:nvSpPr>
        <p:spPr bwMode="auto">
          <a:xfrm>
            <a:off x="2484438" y="2492078"/>
            <a:ext cx="392112" cy="339725"/>
          </a:xfrm>
          <a:prstGeom prst="rect">
            <a:avLst/>
          </a:prstGeom>
          <a:noFill/>
          <a:ln w="9525">
            <a:noFill/>
            <a:miter lim="800000"/>
            <a:headEnd/>
            <a:tailEnd/>
          </a:ln>
        </p:spPr>
        <p:txBody>
          <a:bodyPr wrap="none">
            <a:spAutoFit/>
          </a:bodyPr>
          <a:lstStyle/>
          <a:p>
            <a:r>
              <a:rPr lang="fr-FR" sz="1600" dirty="0"/>
              <a:t>50</a:t>
            </a:r>
          </a:p>
        </p:txBody>
      </p:sp>
      <p:sp>
        <p:nvSpPr>
          <p:cNvPr id="11286" name="ZoneTexte 22"/>
          <p:cNvSpPr txBox="1">
            <a:spLocks noChangeArrowheads="1"/>
          </p:cNvSpPr>
          <p:nvPr/>
        </p:nvSpPr>
        <p:spPr bwMode="auto">
          <a:xfrm>
            <a:off x="3603625" y="4817765"/>
            <a:ext cx="392113" cy="339725"/>
          </a:xfrm>
          <a:prstGeom prst="rect">
            <a:avLst/>
          </a:prstGeom>
          <a:noFill/>
          <a:ln w="9525">
            <a:noFill/>
            <a:miter lim="800000"/>
            <a:headEnd/>
            <a:tailEnd/>
          </a:ln>
        </p:spPr>
        <p:txBody>
          <a:bodyPr wrap="none">
            <a:spAutoFit/>
          </a:bodyPr>
          <a:lstStyle/>
          <a:p>
            <a:r>
              <a:rPr lang="fr-FR" sz="1600" dirty="0"/>
              <a:t>20</a:t>
            </a:r>
          </a:p>
        </p:txBody>
      </p:sp>
      <p:sp>
        <p:nvSpPr>
          <p:cNvPr id="11287" name="ZoneTexte 23"/>
          <p:cNvSpPr txBox="1">
            <a:spLocks noChangeArrowheads="1"/>
          </p:cNvSpPr>
          <p:nvPr/>
        </p:nvSpPr>
        <p:spPr bwMode="auto">
          <a:xfrm>
            <a:off x="4035425" y="4797128"/>
            <a:ext cx="392113" cy="338137"/>
          </a:xfrm>
          <a:prstGeom prst="rect">
            <a:avLst/>
          </a:prstGeom>
          <a:noFill/>
          <a:ln w="9525">
            <a:noFill/>
            <a:miter lim="800000"/>
            <a:headEnd/>
            <a:tailEnd/>
          </a:ln>
        </p:spPr>
        <p:txBody>
          <a:bodyPr wrap="none">
            <a:spAutoFit/>
          </a:bodyPr>
          <a:lstStyle/>
          <a:p>
            <a:r>
              <a:rPr lang="fr-FR" sz="1600" dirty="0"/>
              <a:t>30</a:t>
            </a:r>
          </a:p>
        </p:txBody>
      </p:sp>
      <p:sp>
        <p:nvSpPr>
          <p:cNvPr id="11288" name="ZoneTexte 24"/>
          <p:cNvSpPr txBox="1">
            <a:spLocks noChangeArrowheads="1"/>
          </p:cNvSpPr>
          <p:nvPr/>
        </p:nvSpPr>
        <p:spPr bwMode="auto">
          <a:xfrm>
            <a:off x="4467225" y="4797128"/>
            <a:ext cx="392113" cy="338137"/>
          </a:xfrm>
          <a:prstGeom prst="rect">
            <a:avLst/>
          </a:prstGeom>
          <a:noFill/>
          <a:ln w="9525">
            <a:noFill/>
            <a:miter lim="800000"/>
            <a:headEnd/>
            <a:tailEnd/>
          </a:ln>
        </p:spPr>
        <p:txBody>
          <a:bodyPr wrap="none">
            <a:spAutoFit/>
          </a:bodyPr>
          <a:lstStyle/>
          <a:p>
            <a:r>
              <a:rPr lang="fr-FR" sz="1600" dirty="0"/>
              <a:t>40</a:t>
            </a:r>
          </a:p>
        </p:txBody>
      </p:sp>
      <p:sp>
        <p:nvSpPr>
          <p:cNvPr id="11289" name="ZoneTexte 25"/>
          <p:cNvSpPr txBox="1">
            <a:spLocks noChangeArrowheads="1"/>
          </p:cNvSpPr>
          <p:nvPr/>
        </p:nvSpPr>
        <p:spPr bwMode="auto">
          <a:xfrm>
            <a:off x="4899025" y="4797128"/>
            <a:ext cx="393700" cy="338137"/>
          </a:xfrm>
          <a:prstGeom prst="rect">
            <a:avLst/>
          </a:prstGeom>
          <a:noFill/>
          <a:ln w="9525">
            <a:noFill/>
            <a:miter lim="800000"/>
            <a:headEnd/>
            <a:tailEnd/>
          </a:ln>
        </p:spPr>
        <p:txBody>
          <a:bodyPr wrap="none">
            <a:spAutoFit/>
          </a:bodyPr>
          <a:lstStyle/>
          <a:p>
            <a:r>
              <a:rPr lang="fr-FR" sz="1600" dirty="0"/>
              <a:t>50</a:t>
            </a:r>
          </a:p>
        </p:txBody>
      </p:sp>
      <p:sp>
        <p:nvSpPr>
          <p:cNvPr id="11290" name="ZoneTexte 26"/>
          <p:cNvSpPr txBox="1">
            <a:spLocks noChangeArrowheads="1"/>
          </p:cNvSpPr>
          <p:nvPr/>
        </p:nvSpPr>
        <p:spPr bwMode="auto">
          <a:xfrm>
            <a:off x="2471219" y="1988840"/>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endParaRPr lang="fr-FR" sz="1600" dirty="0"/>
          </a:p>
        </p:txBody>
      </p:sp>
      <p:sp>
        <p:nvSpPr>
          <p:cNvPr id="11291" name="ZoneTexte 27"/>
          <p:cNvSpPr txBox="1">
            <a:spLocks noChangeArrowheads="1"/>
          </p:cNvSpPr>
          <p:nvPr/>
        </p:nvSpPr>
        <p:spPr bwMode="auto">
          <a:xfrm>
            <a:off x="5550175" y="4797128"/>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1292" name="ZoneTexte 28"/>
          <p:cNvSpPr txBox="1">
            <a:spLocks noChangeArrowheads="1"/>
          </p:cNvSpPr>
          <p:nvPr/>
        </p:nvSpPr>
        <p:spPr bwMode="auto">
          <a:xfrm>
            <a:off x="1116013" y="3347740"/>
            <a:ext cx="1223962" cy="585788"/>
          </a:xfrm>
          <a:prstGeom prst="rect">
            <a:avLst/>
          </a:prstGeom>
          <a:noFill/>
          <a:ln w="9525">
            <a:noFill/>
            <a:miter lim="800000"/>
            <a:headEnd/>
            <a:tailEnd/>
          </a:ln>
        </p:spPr>
        <p:txBody>
          <a:bodyPr>
            <a:spAutoFit/>
          </a:bodyPr>
          <a:lstStyle/>
          <a:p>
            <a:pPr algn="r"/>
            <a:r>
              <a:rPr lang="fr-FR" sz="1600" dirty="0"/>
              <a:t>Tonnes de soIvant </a:t>
            </a:r>
          </a:p>
        </p:txBody>
      </p:sp>
      <p:sp>
        <p:nvSpPr>
          <p:cNvPr id="11293" name="ZoneTexte 29"/>
          <p:cNvSpPr txBox="1">
            <a:spLocks noChangeArrowheads="1"/>
          </p:cNvSpPr>
          <p:nvPr/>
        </p:nvSpPr>
        <p:spPr bwMode="auto">
          <a:xfrm>
            <a:off x="3419475" y="5157490"/>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2" name="Connecteur droit 31"/>
          <p:cNvCxnSpPr>
            <a:stCxn id="11284" idx="3"/>
            <a:endCxn id="11289" idx="0"/>
          </p:cNvCxnSpPr>
          <p:nvPr/>
        </p:nvCxnSpPr>
        <p:spPr>
          <a:xfrm>
            <a:off x="2876550" y="3093740"/>
            <a:ext cx="2219325" cy="17033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2843213" y="2996903"/>
            <a:ext cx="144462"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4" name="Ellipse 33"/>
          <p:cNvSpPr/>
          <p:nvPr/>
        </p:nvSpPr>
        <p:spPr>
          <a:xfrm>
            <a:off x="4140200" y="2996903"/>
            <a:ext cx="144463"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5" name="Ellipse 34"/>
          <p:cNvSpPr/>
          <p:nvPr/>
        </p:nvSpPr>
        <p:spPr>
          <a:xfrm>
            <a:off x="3276600" y="4292303"/>
            <a:ext cx="142875"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6" name="Ellipse 35"/>
          <p:cNvSpPr/>
          <p:nvPr/>
        </p:nvSpPr>
        <p:spPr>
          <a:xfrm>
            <a:off x="5003800" y="4724103"/>
            <a:ext cx="144463"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11299" name="ZoneTexte 36"/>
          <p:cNvSpPr txBox="1">
            <a:spLocks noChangeArrowheads="1"/>
          </p:cNvSpPr>
          <p:nvPr/>
        </p:nvSpPr>
        <p:spPr bwMode="auto">
          <a:xfrm>
            <a:off x="4787900" y="4365328"/>
            <a:ext cx="720725" cy="338137"/>
          </a:xfrm>
          <a:prstGeom prst="rect">
            <a:avLst/>
          </a:prstGeom>
          <a:noFill/>
          <a:ln w="9525">
            <a:noFill/>
            <a:miter lim="800000"/>
            <a:headEnd/>
            <a:tailEnd/>
          </a:ln>
        </p:spPr>
        <p:txBody>
          <a:bodyPr wrap="none">
            <a:spAutoFit/>
          </a:bodyPr>
          <a:lstStyle/>
          <a:p>
            <a:r>
              <a:rPr lang="fr-FR" sz="1600" dirty="0">
                <a:solidFill>
                  <a:srgbClr val="FF0000"/>
                </a:solidFill>
              </a:rPr>
              <a:t>(50, 0)</a:t>
            </a:r>
          </a:p>
        </p:txBody>
      </p:sp>
      <p:sp>
        <p:nvSpPr>
          <p:cNvPr id="11300" name="ZoneTexte 37"/>
          <p:cNvSpPr txBox="1">
            <a:spLocks noChangeArrowheads="1"/>
          </p:cNvSpPr>
          <p:nvPr/>
        </p:nvSpPr>
        <p:spPr bwMode="auto">
          <a:xfrm>
            <a:off x="2268538" y="3090565"/>
            <a:ext cx="719137" cy="338138"/>
          </a:xfrm>
          <a:prstGeom prst="rect">
            <a:avLst/>
          </a:prstGeom>
          <a:noFill/>
          <a:ln w="9525">
            <a:noFill/>
            <a:miter lim="800000"/>
            <a:headEnd/>
            <a:tailEnd/>
          </a:ln>
        </p:spPr>
        <p:txBody>
          <a:bodyPr wrap="none">
            <a:spAutoFit/>
          </a:bodyPr>
          <a:lstStyle/>
          <a:p>
            <a:pPr algn="r"/>
            <a:r>
              <a:rPr lang="fr-FR" sz="1600" dirty="0">
                <a:solidFill>
                  <a:srgbClr val="FF0000"/>
                </a:solidFill>
              </a:rPr>
              <a:t>(0, 40)</a:t>
            </a:r>
          </a:p>
        </p:txBody>
      </p:sp>
      <p:sp>
        <p:nvSpPr>
          <p:cNvPr id="11301" name="ZoneTexte 38"/>
          <p:cNvSpPr txBox="1">
            <a:spLocks noChangeArrowheads="1"/>
          </p:cNvSpPr>
          <p:nvPr/>
        </p:nvSpPr>
        <p:spPr bwMode="auto">
          <a:xfrm>
            <a:off x="4251325" y="2788940"/>
            <a:ext cx="825500" cy="338138"/>
          </a:xfrm>
          <a:prstGeom prst="rect">
            <a:avLst/>
          </a:prstGeom>
          <a:noFill/>
          <a:ln w="9525">
            <a:noFill/>
            <a:miter lim="800000"/>
            <a:headEnd/>
            <a:tailEnd/>
          </a:ln>
        </p:spPr>
        <p:txBody>
          <a:bodyPr wrap="none">
            <a:spAutoFit/>
          </a:bodyPr>
          <a:lstStyle/>
          <a:p>
            <a:r>
              <a:rPr lang="fr-FR" sz="1600" dirty="0">
                <a:solidFill>
                  <a:srgbClr val="FF0000"/>
                </a:solidFill>
              </a:rPr>
              <a:t>(40, 30)</a:t>
            </a:r>
          </a:p>
        </p:txBody>
      </p:sp>
      <p:sp>
        <p:nvSpPr>
          <p:cNvPr id="11302" name="ZoneTexte 39"/>
          <p:cNvSpPr txBox="1">
            <a:spLocks noChangeArrowheads="1"/>
          </p:cNvSpPr>
          <p:nvPr/>
        </p:nvSpPr>
        <p:spPr bwMode="auto">
          <a:xfrm>
            <a:off x="3316288" y="4076403"/>
            <a:ext cx="823912" cy="339725"/>
          </a:xfrm>
          <a:prstGeom prst="rect">
            <a:avLst/>
          </a:prstGeom>
          <a:noFill/>
          <a:ln w="9525">
            <a:noFill/>
            <a:miter lim="800000"/>
            <a:headEnd/>
            <a:tailEnd/>
          </a:ln>
        </p:spPr>
        <p:txBody>
          <a:bodyPr wrap="none">
            <a:spAutoFit/>
          </a:bodyPr>
          <a:lstStyle/>
          <a:p>
            <a:r>
              <a:rPr lang="fr-FR" sz="1600" dirty="0">
                <a:solidFill>
                  <a:srgbClr val="FF0000"/>
                </a:solidFill>
              </a:rPr>
              <a:t>(10, 10)</a:t>
            </a:r>
          </a:p>
        </p:txBody>
      </p:sp>
      <p:sp>
        <p:nvSpPr>
          <p:cNvPr id="41" name="Rectangle 40"/>
          <p:cNvSpPr/>
          <p:nvPr/>
        </p:nvSpPr>
        <p:spPr>
          <a:xfrm>
            <a:off x="3492500" y="2204864"/>
            <a:ext cx="1293813" cy="3587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600" dirty="0">
                <a:solidFill>
                  <a:srgbClr val="0070C0"/>
                </a:solidFill>
              </a:rPr>
              <a:t>1/2 </a:t>
            </a:r>
            <a:r>
              <a:rPr lang="fr-FR" sz="1600" dirty="0">
                <a:solidFill>
                  <a:srgbClr val="0070C0"/>
                </a:solidFill>
                <a:latin typeface="Old English Text MT" pitchFamily="66" charset="0"/>
              </a:rPr>
              <a:t>x</a:t>
            </a:r>
            <a:r>
              <a:rPr lang="fr-FR" sz="1600" dirty="0">
                <a:solidFill>
                  <a:srgbClr val="0070C0"/>
                </a:solidFill>
              </a:rPr>
              <a:t>2=20</a:t>
            </a:r>
          </a:p>
        </p:txBody>
      </p:sp>
      <p:cxnSp>
        <p:nvCxnSpPr>
          <p:cNvPr id="43" name="Connecteur droit avec flèche 42"/>
          <p:cNvCxnSpPr>
            <a:stCxn id="41" idx="1"/>
            <a:endCxn id="33" idx="6"/>
          </p:cNvCxnSpPr>
          <p:nvPr/>
        </p:nvCxnSpPr>
        <p:spPr>
          <a:xfrm flipH="1">
            <a:off x="2987675" y="2384252"/>
            <a:ext cx="504825" cy="684882"/>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5813772" y="4365104"/>
            <a:ext cx="1206500" cy="3413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600" dirty="0">
                <a:solidFill>
                  <a:srgbClr val="0070C0"/>
                </a:solidFill>
              </a:rPr>
              <a:t>1/2 </a:t>
            </a:r>
            <a:r>
              <a:rPr lang="fr-FR" sz="1600" dirty="0">
                <a:solidFill>
                  <a:srgbClr val="0070C0"/>
                </a:solidFill>
                <a:latin typeface="Old English Text MT" pitchFamily="66" charset="0"/>
              </a:rPr>
              <a:t>x</a:t>
            </a:r>
            <a:r>
              <a:rPr lang="fr-FR" sz="1600" dirty="0">
                <a:solidFill>
                  <a:srgbClr val="0070C0"/>
                </a:solidFill>
              </a:rPr>
              <a:t>2=20</a:t>
            </a:r>
          </a:p>
        </p:txBody>
      </p:sp>
      <p:cxnSp>
        <p:nvCxnSpPr>
          <p:cNvPr id="48" name="Connecteur droit avec flèche 47"/>
          <p:cNvCxnSpPr>
            <a:stCxn id="44" idx="1"/>
            <a:endCxn id="11289" idx="0"/>
          </p:cNvCxnSpPr>
          <p:nvPr/>
        </p:nvCxnSpPr>
        <p:spPr>
          <a:xfrm flipH="1">
            <a:off x="5095875" y="4535761"/>
            <a:ext cx="717897" cy="261367"/>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5" name="Rectangle à coins arrondis 44"/>
          <p:cNvSpPr/>
          <p:nvPr/>
        </p:nvSpPr>
        <p:spPr>
          <a:xfrm>
            <a:off x="5357813" y="2849265"/>
            <a:ext cx="3382962" cy="100012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rgbClr val="002060"/>
                </a:solidFill>
              </a:rPr>
              <a:t>La relation de contrainte liée au Composant 1 </a:t>
            </a:r>
          </a:p>
          <a:p>
            <a:pPr>
              <a:defRPr/>
            </a:pPr>
            <a:r>
              <a:rPr lang="fr-FR" dirty="0">
                <a:solidFill>
                  <a:srgbClr val="002060"/>
                </a:solidFill>
              </a:rPr>
              <a:t>2/5 </a:t>
            </a:r>
            <a:r>
              <a:rPr lang="fr-FR" sz="1600" dirty="0">
                <a:solidFill>
                  <a:srgbClr val="000000"/>
                </a:solidFill>
                <a:latin typeface="Old English Text MT" pitchFamily="66" charset="0"/>
              </a:rPr>
              <a:t>x</a:t>
            </a:r>
            <a:r>
              <a:rPr lang="fr-FR" dirty="0">
                <a:solidFill>
                  <a:srgbClr val="002060"/>
                </a:solidFill>
              </a:rPr>
              <a:t>1 + 1/2 </a:t>
            </a:r>
            <a:r>
              <a:rPr lang="fr-FR" sz="1600" dirty="0">
                <a:solidFill>
                  <a:srgbClr val="000000"/>
                </a:solidFill>
                <a:latin typeface="Old English Text MT" pitchFamily="66" charset="0"/>
              </a:rPr>
              <a:t>x</a:t>
            </a:r>
            <a:r>
              <a:rPr lang="fr-FR" dirty="0">
                <a:solidFill>
                  <a:srgbClr val="002060"/>
                </a:solidFill>
              </a:rPr>
              <a:t>2 = 20</a:t>
            </a:r>
          </a:p>
        </p:txBody>
      </p:sp>
      <p:sp>
        <p:nvSpPr>
          <p:cNvPr id="46" name="Rectangle à coins arrondis 45"/>
          <p:cNvSpPr/>
          <p:nvPr/>
        </p:nvSpPr>
        <p:spPr bwMode="auto">
          <a:xfrm>
            <a:off x="428596" y="2706392"/>
            <a:ext cx="1714512" cy="357190"/>
          </a:xfrm>
          <a:prstGeom prst="round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Contrainte n°1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riangle rectangle 44"/>
          <p:cNvSpPr/>
          <p:nvPr/>
        </p:nvSpPr>
        <p:spPr>
          <a:xfrm>
            <a:off x="2916238" y="3429397"/>
            <a:ext cx="2160587" cy="1655763"/>
          </a:xfrm>
          <a:prstGeom prst="r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12291" name="Titre 1"/>
          <p:cNvSpPr>
            <a:spLocks noGrp="1"/>
          </p:cNvSpPr>
          <p:nvPr>
            <p:ph type="title"/>
          </p:nvPr>
        </p:nvSpPr>
        <p:spPr>
          <a:xfrm>
            <a:off x="457200" y="274638"/>
            <a:ext cx="7758138" cy="1143000"/>
          </a:xfrm>
        </p:spPr>
        <p:txBody>
          <a:bodyPr/>
          <a:lstStyle/>
          <a:p>
            <a:r>
              <a:rPr lang="fr-FR" dirty="0"/>
              <a:t>Représentation graphique des contraintes</a:t>
            </a:r>
          </a:p>
        </p:txBody>
      </p:sp>
      <p:cxnSp>
        <p:nvCxnSpPr>
          <p:cNvPr id="5" name="Connecteur droit avec flèche 4"/>
          <p:cNvCxnSpPr/>
          <p:nvPr/>
        </p:nvCxnSpPr>
        <p:spPr>
          <a:xfrm flipV="1">
            <a:off x="2916238" y="2421335"/>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2916238" y="5085160"/>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916238" y="465336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2916238" y="422156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2916238" y="378817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2916238" y="335637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2916238" y="292457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348038" y="285313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3779838" y="285313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211638" y="285313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4643438" y="285313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076825" y="2853135"/>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2305" name="ZoneTexte 16"/>
          <p:cNvSpPr txBox="1">
            <a:spLocks noChangeArrowheads="1"/>
          </p:cNvSpPr>
          <p:nvPr/>
        </p:nvSpPr>
        <p:spPr bwMode="auto">
          <a:xfrm>
            <a:off x="2484438" y="4508897"/>
            <a:ext cx="392112" cy="338138"/>
          </a:xfrm>
          <a:prstGeom prst="rect">
            <a:avLst/>
          </a:prstGeom>
          <a:noFill/>
          <a:ln w="9525">
            <a:noFill/>
            <a:miter lim="800000"/>
            <a:headEnd/>
            <a:tailEnd/>
          </a:ln>
        </p:spPr>
        <p:txBody>
          <a:bodyPr wrap="none">
            <a:spAutoFit/>
          </a:bodyPr>
          <a:lstStyle/>
          <a:p>
            <a:r>
              <a:rPr lang="fr-FR" sz="1600" dirty="0"/>
              <a:t>10</a:t>
            </a:r>
          </a:p>
        </p:txBody>
      </p:sp>
      <p:sp>
        <p:nvSpPr>
          <p:cNvPr id="12306" name="ZoneTexte 17"/>
          <p:cNvSpPr txBox="1">
            <a:spLocks noChangeArrowheads="1"/>
          </p:cNvSpPr>
          <p:nvPr/>
        </p:nvSpPr>
        <p:spPr bwMode="auto">
          <a:xfrm>
            <a:off x="3170238" y="5105797"/>
            <a:ext cx="393700" cy="339725"/>
          </a:xfrm>
          <a:prstGeom prst="rect">
            <a:avLst/>
          </a:prstGeom>
          <a:noFill/>
          <a:ln w="9525">
            <a:noFill/>
            <a:miter lim="800000"/>
            <a:headEnd/>
            <a:tailEnd/>
          </a:ln>
        </p:spPr>
        <p:txBody>
          <a:bodyPr wrap="none">
            <a:spAutoFit/>
          </a:bodyPr>
          <a:lstStyle/>
          <a:p>
            <a:r>
              <a:rPr lang="fr-FR" sz="1600" dirty="0"/>
              <a:t>10</a:t>
            </a:r>
          </a:p>
        </p:txBody>
      </p:sp>
      <p:sp>
        <p:nvSpPr>
          <p:cNvPr id="12307" name="ZoneTexte 18"/>
          <p:cNvSpPr txBox="1">
            <a:spLocks noChangeArrowheads="1"/>
          </p:cNvSpPr>
          <p:nvPr/>
        </p:nvSpPr>
        <p:spPr bwMode="auto">
          <a:xfrm>
            <a:off x="2484438" y="4077097"/>
            <a:ext cx="392112" cy="338138"/>
          </a:xfrm>
          <a:prstGeom prst="rect">
            <a:avLst/>
          </a:prstGeom>
          <a:noFill/>
          <a:ln w="9525">
            <a:noFill/>
            <a:miter lim="800000"/>
            <a:headEnd/>
            <a:tailEnd/>
          </a:ln>
        </p:spPr>
        <p:txBody>
          <a:bodyPr wrap="none">
            <a:spAutoFit/>
          </a:bodyPr>
          <a:lstStyle/>
          <a:p>
            <a:r>
              <a:rPr lang="fr-FR" sz="1600" dirty="0"/>
              <a:t>20</a:t>
            </a:r>
          </a:p>
        </p:txBody>
      </p:sp>
      <p:sp>
        <p:nvSpPr>
          <p:cNvPr id="12308" name="ZoneTexte 19"/>
          <p:cNvSpPr txBox="1">
            <a:spLocks noChangeArrowheads="1"/>
          </p:cNvSpPr>
          <p:nvPr/>
        </p:nvSpPr>
        <p:spPr bwMode="auto">
          <a:xfrm>
            <a:off x="2484438" y="3645297"/>
            <a:ext cx="392112" cy="338138"/>
          </a:xfrm>
          <a:prstGeom prst="rect">
            <a:avLst/>
          </a:prstGeom>
          <a:noFill/>
          <a:ln w="9525">
            <a:noFill/>
            <a:miter lim="800000"/>
            <a:headEnd/>
            <a:tailEnd/>
          </a:ln>
        </p:spPr>
        <p:txBody>
          <a:bodyPr wrap="none">
            <a:spAutoFit/>
          </a:bodyPr>
          <a:lstStyle/>
          <a:p>
            <a:r>
              <a:rPr lang="fr-FR" sz="1600" dirty="0"/>
              <a:t>30</a:t>
            </a:r>
          </a:p>
        </p:txBody>
      </p:sp>
      <p:sp>
        <p:nvSpPr>
          <p:cNvPr id="12309" name="ZoneTexte 20"/>
          <p:cNvSpPr txBox="1">
            <a:spLocks noChangeArrowheads="1"/>
          </p:cNvSpPr>
          <p:nvPr/>
        </p:nvSpPr>
        <p:spPr bwMode="auto">
          <a:xfrm>
            <a:off x="2484438" y="3213497"/>
            <a:ext cx="392112" cy="338138"/>
          </a:xfrm>
          <a:prstGeom prst="rect">
            <a:avLst/>
          </a:prstGeom>
          <a:noFill/>
          <a:ln w="9525">
            <a:noFill/>
            <a:miter lim="800000"/>
            <a:headEnd/>
            <a:tailEnd/>
          </a:ln>
        </p:spPr>
        <p:txBody>
          <a:bodyPr wrap="none">
            <a:spAutoFit/>
          </a:bodyPr>
          <a:lstStyle/>
          <a:p>
            <a:r>
              <a:rPr lang="fr-FR" sz="1600" dirty="0"/>
              <a:t>40</a:t>
            </a:r>
          </a:p>
        </p:txBody>
      </p:sp>
      <p:sp>
        <p:nvSpPr>
          <p:cNvPr id="12310" name="ZoneTexte 21"/>
          <p:cNvSpPr txBox="1">
            <a:spLocks noChangeArrowheads="1"/>
          </p:cNvSpPr>
          <p:nvPr/>
        </p:nvSpPr>
        <p:spPr bwMode="auto">
          <a:xfrm>
            <a:off x="2484438" y="2780110"/>
            <a:ext cx="392112" cy="339725"/>
          </a:xfrm>
          <a:prstGeom prst="rect">
            <a:avLst/>
          </a:prstGeom>
          <a:noFill/>
          <a:ln w="9525">
            <a:noFill/>
            <a:miter lim="800000"/>
            <a:headEnd/>
            <a:tailEnd/>
          </a:ln>
        </p:spPr>
        <p:txBody>
          <a:bodyPr wrap="none">
            <a:spAutoFit/>
          </a:bodyPr>
          <a:lstStyle/>
          <a:p>
            <a:r>
              <a:rPr lang="fr-FR" sz="1600" dirty="0"/>
              <a:t>50</a:t>
            </a:r>
          </a:p>
        </p:txBody>
      </p:sp>
      <p:sp>
        <p:nvSpPr>
          <p:cNvPr id="12311" name="ZoneTexte 22"/>
          <p:cNvSpPr txBox="1">
            <a:spLocks noChangeArrowheads="1"/>
          </p:cNvSpPr>
          <p:nvPr/>
        </p:nvSpPr>
        <p:spPr bwMode="auto">
          <a:xfrm>
            <a:off x="3603625" y="5105797"/>
            <a:ext cx="392113" cy="339725"/>
          </a:xfrm>
          <a:prstGeom prst="rect">
            <a:avLst/>
          </a:prstGeom>
          <a:noFill/>
          <a:ln w="9525">
            <a:noFill/>
            <a:miter lim="800000"/>
            <a:headEnd/>
            <a:tailEnd/>
          </a:ln>
        </p:spPr>
        <p:txBody>
          <a:bodyPr wrap="none">
            <a:spAutoFit/>
          </a:bodyPr>
          <a:lstStyle/>
          <a:p>
            <a:r>
              <a:rPr lang="fr-FR" sz="1600" dirty="0"/>
              <a:t>20</a:t>
            </a:r>
          </a:p>
        </p:txBody>
      </p:sp>
      <p:sp>
        <p:nvSpPr>
          <p:cNvPr id="12312" name="ZoneTexte 23"/>
          <p:cNvSpPr txBox="1">
            <a:spLocks noChangeArrowheads="1"/>
          </p:cNvSpPr>
          <p:nvPr/>
        </p:nvSpPr>
        <p:spPr bwMode="auto">
          <a:xfrm>
            <a:off x="4035425" y="5085160"/>
            <a:ext cx="392113" cy="338137"/>
          </a:xfrm>
          <a:prstGeom prst="rect">
            <a:avLst/>
          </a:prstGeom>
          <a:noFill/>
          <a:ln w="9525">
            <a:noFill/>
            <a:miter lim="800000"/>
            <a:headEnd/>
            <a:tailEnd/>
          </a:ln>
        </p:spPr>
        <p:txBody>
          <a:bodyPr wrap="none">
            <a:spAutoFit/>
          </a:bodyPr>
          <a:lstStyle/>
          <a:p>
            <a:r>
              <a:rPr lang="fr-FR" sz="1600" dirty="0"/>
              <a:t>30</a:t>
            </a:r>
          </a:p>
        </p:txBody>
      </p:sp>
      <p:sp>
        <p:nvSpPr>
          <p:cNvPr id="12313" name="ZoneTexte 24"/>
          <p:cNvSpPr txBox="1">
            <a:spLocks noChangeArrowheads="1"/>
          </p:cNvSpPr>
          <p:nvPr/>
        </p:nvSpPr>
        <p:spPr bwMode="auto">
          <a:xfrm>
            <a:off x="4467225" y="5085160"/>
            <a:ext cx="392113" cy="338137"/>
          </a:xfrm>
          <a:prstGeom prst="rect">
            <a:avLst/>
          </a:prstGeom>
          <a:noFill/>
          <a:ln w="9525">
            <a:noFill/>
            <a:miter lim="800000"/>
            <a:headEnd/>
            <a:tailEnd/>
          </a:ln>
        </p:spPr>
        <p:txBody>
          <a:bodyPr wrap="none">
            <a:spAutoFit/>
          </a:bodyPr>
          <a:lstStyle/>
          <a:p>
            <a:r>
              <a:rPr lang="fr-FR" sz="1600" dirty="0"/>
              <a:t>40</a:t>
            </a:r>
          </a:p>
        </p:txBody>
      </p:sp>
      <p:sp>
        <p:nvSpPr>
          <p:cNvPr id="12314" name="ZoneTexte 25"/>
          <p:cNvSpPr txBox="1">
            <a:spLocks noChangeArrowheads="1"/>
          </p:cNvSpPr>
          <p:nvPr/>
        </p:nvSpPr>
        <p:spPr bwMode="auto">
          <a:xfrm>
            <a:off x="4899025" y="5085160"/>
            <a:ext cx="393700" cy="338137"/>
          </a:xfrm>
          <a:prstGeom prst="rect">
            <a:avLst/>
          </a:prstGeom>
          <a:noFill/>
          <a:ln w="9525">
            <a:noFill/>
            <a:miter lim="800000"/>
            <a:headEnd/>
            <a:tailEnd/>
          </a:ln>
        </p:spPr>
        <p:txBody>
          <a:bodyPr wrap="none">
            <a:spAutoFit/>
          </a:bodyPr>
          <a:lstStyle/>
          <a:p>
            <a:r>
              <a:rPr lang="fr-FR" sz="1600" dirty="0"/>
              <a:t>50</a:t>
            </a:r>
          </a:p>
        </p:txBody>
      </p:sp>
      <p:sp>
        <p:nvSpPr>
          <p:cNvPr id="12315" name="ZoneTexte 26"/>
          <p:cNvSpPr txBox="1">
            <a:spLocks noChangeArrowheads="1"/>
          </p:cNvSpPr>
          <p:nvPr/>
        </p:nvSpPr>
        <p:spPr bwMode="auto">
          <a:xfrm>
            <a:off x="2471219" y="2276872"/>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2316" name="ZoneTexte 27"/>
          <p:cNvSpPr txBox="1">
            <a:spLocks noChangeArrowheads="1"/>
          </p:cNvSpPr>
          <p:nvPr/>
        </p:nvSpPr>
        <p:spPr bwMode="auto">
          <a:xfrm>
            <a:off x="5550175" y="5085160"/>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2317" name="ZoneTexte 28"/>
          <p:cNvSpPr txBox="1">
            <a:spLocks noChangeArrowheads="1"/>
          </p:cNvSpPr>
          <p:nvPr/>
        </p:nvSpPr>
        <p:spPr bwMode="auto">
          <a:xfrm>
            <a:off x="1116013" y="3635772"/>
            <a:ext cx="1223962" cy="585788"/>
          </a:xfrm>
          <a:prstGeom prst="rect">
            <a:avLst/>
          </a:prstGeom>
          <a:noFill/>
          <a:ln w="9525">
            <a:noFill/>
            <a:miter lim="800000"/>
            <a:headEnd/>
            <a:tailEnd/>
          </a:ln>
        </p:spPr>
        <p:txBody>
          <a:bodyPr>
            <a:spAutoFit/>
          </a:bodyPr>
          <a:lstStyle/>
          <a:p>
            <a:pPr algn="r"/>
            <a:r>
              <a:rPr lang="fr-FR" sz="1600" dirty="0"/>
              <a:t>Tonnes de soIvant </a:t>
            </a:r>
          </a:p>
        </p:txBody>
      </p:sp>
      <p:sp>
        <p:nvSpPr>
          <p:cNvPr id="12318" name="ZoneTexte 29"/>
          <p:cNvSpPr txBox="1">
            <a:spLocks noChangeArrowheads="1"/>
          </p:cNvSpPr>
          <p:nvPr/>
        </p:nvSpPr>
        <p:spPr bwMode="auto">
          <a:xfrm>
            <a:off x="3419475" y="5445522"/>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2" name="Connecteur droit 31"/>
          <p:cNvCxnSpPr>
            <a:stCxn id="12309" idx="3"/>
            <a:endCxn id="12314" idx="0"/>
          </p:cNvCxnSpPr>
          <p:nvPr/>
        </p:nvCxnSpPr>
        <p:spPr>
          <a:xfrm>
            <a:off x="2876550" y="3381772"/>
            <a:ext cx="2219325" cy="17033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2843213" y="3284935"/>
            <a:ext cx="144462"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4" name="Ellipse 33"/>
          <p:cNvSpPr/>
          <p:nvPr/>
        </p:nvSpPr>
        <p:spPr>
          <a:xfrm>
            <a:off x="4140200" y="3284935"/>
            <a:ext cx="144463"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5" name="Ellipse 34"/>
          <p:cNvSpPr/>
          <p:nvPr/>
        </p:nvSpPr>
        <p:spPr>
          <a:xfrm>
            <a:off x="3276600" y="4580335"/>
            <a:ext cx="142875"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6" name="Ellipse 35"/>
          <p:cNvSpPr/>
          <p:nvPr/>
        </p:nvSpPr>
        <p:spPr>
          <a:xfrm>
            <a:off x="5003800" y="5012135"/>
            <a:ext cx="144463"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12324" name="ZoneTexte 36"/>
          <p:cNvSpPr txBox="1">
            <a:spLocks noChangeArrowheads="1"/>
          </p:cNvSpPr>
          <p:nvPr/>
        </p:nvSpPr>
        <p:spPr bwMode="auto">
          <a:xfrm>
            <a:off x="4787900" y="4653360"/>
            <a:ext cx="720725" cy="338137"/>
          </a:xfrm>
          <a:prstGeom prst="rect">
            <a:avLst/>
          </a:prstGeom>
          <a:noFill/>
          <a:ln w="9525">
            <a:noFill/>
            <a:miter lim="800000"/>
            <a:headEnd/>
            <a:tailEnd/>
          </a:ln>
        </p:spPr>
        <p:txBody>
          <a:bodyPr wrap="none">
            <a:spAutoFit/>
          </a:bodyPr>
          <a:lstStyle/>
          <a:p>
            <a:r>
              <a:rPr lang="fr-FR" sz="1600" dirty="0">
                <a:solidFill>
                  <a:srgbClr val="FF0000"/>
                </a:solidFill>
              </a:rPr>
              <a:t>(50, 0)</a:t>
            </a:r>
          </a:p>
        </p:txBody>
      </p:sp>
      <p:sp>
        <p:nvSpPr>
          <p:cNvPr id="12325" name="ZoneTexte 37"/>
          <p:cNvSpPr txBox="1">
            <a:spLocks noChangeArrowheads="1"/>
          </p:cNvSpPr>
          <p:nvPr/>
        </p:nvSpPr>
        <p:spPr bwMode="auto">
          <a:xfrm>
            <a:off x="2268538" y="3378597"/>
            <a:ext cx="719137" cy="338138"/>
          </a:xfrm>
          <a:prstGeom prst="rect">
            <a:avLst/>
          </a:prstGeom>
          <a:noFill/>
          <a:ln w="9525">
            <a:noFill/>
            <a:miter lim="800000"/>
            <a:headEnd/>
            <a:tailEnd/>
          </a:ln>
        </p:spPr>
        <p:txBody>
          <a:bodyPr wrap="none">
            <a:spAutoFit/>
          </a:bodyPr>
          <a:lstStyle/>
          <a:p>
            <a:pPr algn="r"/>
            <a:r>
              <a:rPr lang="fr-FR" sz="1600" dirty="0">
                <a:solidFill>
                  <a:srgbClr val="FF0000"/>
                </a:solidFill>
              </a:rPr>
              <a:t>(0, 40)</a:t>
            </a:r>
          </a:p>
        </p:txBody>
      </p:sp>
      <p:sp>
        <p:nvSpPr>
          <p:cNvPr id="12326" name="ZoneTexte 38"/>
          <p:cNvSpPr txBox="1">
            <a:spLocks noChangeArrowheads="1"/>
          </p:cNvSpPr>
          <p:nvPr/>
        </p:nvSpPr>
        <p:spPr bwMode="auto">
          <a:xfrm>
            <a:off x="4251325" y="3076972"/>
            <a:ext cx="825500" cy="338138"/>
          </a:xfrm>
          <a:prstGeom prst="rect">
            <a:avLst/>
          </a:prstGeom>
          <a:noFill/>
          <a:ln w="9525">
            <a:noFill/>
            <a:miter lim="800000"/>
            <a:headEnd/>
            <a:tailEnd/>
          </a:ln>
        </p:spPr>
        <p:txBody>
          <a:bodyPr wrap="none">
            <a:spAutoFit/>
          </a:bodyPr>
          <a:lstStyle/>
          <a:p>
            <a:r>
              <a:rPr lang="fr-FR" sz="1600" dirty="0">
                <a:solidFill>
                  <a:srgbClr val="FF0000"/>
                </a:solidFill>
              </a:rPr>
              <a:t>(40, 30)</a:t>
            </a:r>
          </a:p>
        </p:txBody>
      </p:sp>
      <p:sp>
        <p:nvSpPr>
          <p:cNvPr id="12327" name="ZoneTexte 39"/>
          <p:cNvSpPr txBox="1">
            <a:spLocks noChangeArrowheads="1"/>
          </p:cNvSpPr>
          <p:nvPr/>
        </p:nvSpPr>
        <p:spPr bwMode="auto">
          <a:xfrm>
            <a:off x="3316288" y="4364435"/>
            <a:ext cx="823912" cy="339725"/>
          </a:xfrm>
          <a:prstGeom prst="rect">
            <a:avLst/>
          </a:prstGeom>
          <a:noFill/>
          <a:ln w="9525">
            <a:noFill/>
            <a:miter lim="800000"/>
            <a:headEnd/>
            <a:tailEnd/>
          </a:ln>
        </p:spPr>
        <p:txBody>
          <a:bodyPr wrap="none">
            <a:spAutoFit/>
          </a:bodyPr>
          <a:lstStyle/>
          <a:p>
            <a:r>
              <a:rPr lang="fr-FR" sz="1600" dirty="0">
                <a:solidFill>
                  <a:srgbClr val="FF0000"/>
                </a:solidFill>
              </a:rPr>
              <a:t>(10, 10)</a:t>
            </a:r>
          </a:p>
        </p:txBody>
      </p:sp>
      <p:sp>
        <p:nvSpPr>
          <p:cNvPr id="41" name="Rectangle 40"/>
          <p:cNvSpPr/>
          <p:nvPr/>
        </p:nvSpPr>
        <p:spPr>
          <a:xfrm>
            <a:off x="3492500" y="2564210"/>
            <a:ext cx="1365250" cy="2873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600" dirty="0">
                <a:solidFill>
                  <a:srgbClr val="0070C0"/>
                </a:solidFill>
              </a:rPr>
              <a:t>1/2 </a:t>
            </a:r>
            <a:r>
              <a:rPr lang="fr-FR" sz="1600" dirty="0">
                <a:solidFill>
                  <a:srgbClr val="0070C0"/>
                </a:solidFill>
                <a:latin typeface="Old English Text MT" pitchFamily="66" charset="0"/>
              </a:rPr>
              <a:t>x</a:t>
            </a:r>
            <a:r>
              <a:rPr lang="fr-FR" sz="1600" dirty="0">
                <a:solidFill>
                  <a:srgbClr val="0070C0"/>
                </a:solidFill>
              </a:rPr>
              <a:t>2 = 20</a:t>
            </a:r>
          </a:p>
        </p:txBody>
      </p:sp>
      <p:cxnSp>
        <p:nvCxnSpPr>
          <p:cNvPr id="43" name="Connecteur droit avec flèche 42"/>
          <p:cNvCxnSpPr>
            <a:stCxn id="41" idx="1"/>
            <a:endCxn id="33" idx="6"/>
          </p:cNvCxnSpPr>
          <p:nvPr/>
        </p:nvCxnSpPr>
        <p:spPr>
          <a:xfrm rot="10800000" flipV="1">
            <a:off x="2987675" y="2708672"/>
            <a:ext cx="504825" cy="649288"/>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5580063" y="4724797"/>
            <a:ext cx="1420812" cy="3413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600" dirty="0">
                <a:solidFill>
                  <a:srgbClr val="0070C0"/>
                </a:solidFill>
              </a:rPr>
              <a:t>1/2 x2=20</a:t>
            </a:r>
          </a:p>
        </p:txBody>
      </p:sp>
      <p:cxnSp>
        <p:nvCxnSpPr>
          <p:cNvPr id="48" name="Connecteur droit avec flèche 47"/>
          <p:cNvCxnSpPr>
            <a:stCxn id="44" idx="1"/>
            <a:endCxn id="12314" idx="0"/>
          </p:cNvCxnSpPr>
          <p:nvPr/>
        </p:nvCxnSpPr>
        <p:spPr>
          <a:xfrm rot="10800000" flipV="1">
            <a:off x="5095875" y="4896247"/>
            <a:ext cx="484188" cy="188913"/>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9" name="Rectangle à coins arrondis 48"/>
          <p:cNvSpPr/>
          <p:nvPr/>
        </p:nvSpPr>
        <p:spPr>
          <a:xfrm>
            <a:off x="5292725" y="3280172"/>
            <a:ext cx="3382963" cy="100012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rgbClr val="002060"/>
                </a:solidFill>
              </a:rPr>
              <a:t>La zone de faisabilité pour le Composant 1</a:t>
            </a:r>
          </a:p>
          <a:p>
            <a:pPr>
              <a:defRPr/>
            </a:pPr>
            <a:r>
              <a:rPr lang="fr-FR" dirty="0">
                <a:solidFill>
                  <a:srgbClr val="002060"/>
                </a:solidFill>
              </a:rPr>
              <a:t>2/5 </a:t>
            </a:r>
            <a:r>
              <a:rPr lang="fr-FR" sz="1600" dirty="0">
                <a:solidFill>
                  <a:srgbClr val="000000"/>
                </a:solidFill>
                <a:latin typeface="Old English Text MT" pitchFamily="66" charset="0"/>
              </a:rPr>
              <a:t>x</a:t>
            </a:r>
            <a:r>
              <a:rPr lang="fr-FR" dirty="0">
                <a:solidFill>
                  <a:srgbClr val="002060"/>
                </a:solidFill>
              </a:rPr>
              <a:t>1 + 1/2 </a:t>
            </a:r>
            <a:r>
              <a:rPr lang="fr-FR" sz="1600" dirty="0">
                <a:solidFill>
                  <a:srgbClr val="000000"/>
                </a:solidFill>
                <a:latin typeface="Old English Text MT" pitchFamily="66" charset="0"/>
              </a:rPr>
              <a:t>x</a:t>
            </a:r>
            <a:r>
              <a:rPr lang="fr-FR" dirty="0">
                <a:solidFill>
                  <a:srgbClr val="002060"/>
                </a:solidFill>
              </a:rPr>
              <a:t>2 </a:t>
            </a:r>
            <a:r>
              <a:rPr lang="fr-FR" u="sng" dirty="0">
                <a:solidFill>
                  <a:srgbClr val="002060"/>
                </a:solidFill>
              </a:rPr>
              <a:t>&lt;</a:t>
            </a:r>
            <a:r>
              <a:rPr lang="fr-FR" dirty="0">
                <a:solidFill>
                  <a:srgbClr val="002060"/>
                </a:solidFill>
              </a:rPr>
              <a:t> 20</a:t>
            </a:r>
          </a:p>
          <a:p>
            <a:pPr>
              <a:defRPr/>
            </a:pPr>
            <a:r>
              <a:rPr lang="fr-FR" sz="1600" dirty="0">
                <a:solidFill>
                  <a:srgbClr val="000000"/>
                </a:solidFill>
                <a:latin typeface="Old English Text MT" pitchFamily="66" charset="0"/>
              </a:rPr>
              <a:t>x</a:t>
            </a:r>
            <a:r>
              <a:rPr lang="fr-FR" dirty="0">
                <a:solidFill>
                  <a:srgbClr val="002060"/>
                </a:solidFill>
              </a:rPr>
              <a:t>1, </a:t>
            </a:r>
            <a:r>
              <a:rPr lang="fr-FR" sz="1600" dirty="0">
                <a:solidFill>
                  <a:srgbClr val="000000"/>
                </a:solidFill>
                <a:latin typeface="Old English Text MT" pitchFamily="66" charset="0"/>
              </a:rPr>
              <a:t>x</a:t>
            </a:r>
            <a:r>
              <a:rPr lang="fr-FR" dirty="0">
                <a:solidFill>
                  <a:srgbClr val="002060"/>
                </a:solidFill>
              </a:rPr>
              <a:t>2 &gt; 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2916238" y="4364112"/>
            <a:ext cx="2592387" cy="108108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13315" name="Titre 1"/>
          <p:cNvSpPr>
            <a:spLocks noGrp="1"/>
          </p:cNvSpPr>
          <p:nvPr>
            <p:ph type="title"/>
          </p:nvPr>
        </p:nvSpPr>
        <p:spPr>
          <a:xfrm>
            <a:off x="744538" y="1095266"/>
            <a:ext cx="8229600" cy="785813"/>
          </a:xfrm>
        </p:spPr>
        <p:txBody>
          <a:bodyPr/>
          <a:lstStyle/>
          <a:p>
            <a:r>
              <a:rPr lang="fr-FR" dirty="0"/>
              <a:t>Représentation graphique des contraintes</a:t>
            </a:r>
          </a:p>
        </p:txBody>
      </p:sp>
      <p:cxnSp>
        <p:nvCxnSpPr>
          <p:cNvPr id="4" name="Connecteur droit avec flèche 3"/>
          <p:cNvCxnSpPr/>
          <p:nvPr/>
        </p:nvCxnSpPr>
        <p:spPr>
          <a:xfrm flipV="1">
            <a:off x="2916238" y="2781375"/>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2916238" y="5445200"/>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2916238" y="501340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916238" y="458160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2916238" y="414821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2916238" y="371641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2916238" y="328461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348038" y="321317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779838" y="321317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211638" y="321317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643438" y="3213175"/>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076825" y="3213175"/>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3328" name="ZoneTexte 15"/>
          <p:cNvSpPr txBox="1">
            <a:spLocks noChangeArrowheads="1"/>
          </p:cNvSpPr>
          <p:nvPr/>
        </p:nvSpPr>
        <p:spPr bwMode="auto">
          <a:xfrm>
            <a:off x="2484438" y="4868937"/>
            <a:ext cx="392112" cy="338138"/>
          </a:xfrm>
          <a:prstGeom prst="rect">
            <a:avLst/>
          </a:prstGeom>
          <a:noFill/>
          <a:ln w="9525">
            <a:noFill/>
            <a:miter lim="800000"/>
            <a:headEnd/>
            <a:tailEnd/>
          </a:ln>
        </p:spPr>
        <p:txBody>
          <a:bodyPr wrap="none">
            <a:spAutoFit/>
          </a:bodyPr>
          <a:lstStyle/>
          <a:p>
            <a:r>
              <a:rPr lang="fr-FR" sz="1600" dirty="0"/>
              <a:t>10</a:t>
            </a:r>
          </a:p>
        </p:txBody>
      </p:sp>
      <p:sp>
        <p:nvSpPr>
          <p:cNvPr id="13329" name="ZoneTexte 16"/>
          <p:cNvSpPr txBox="1">
            <a:spLocks noChangeArrowheads="1"/>
          </p:cNvSpPr>
          <p:nvPr/>
        </p:nvSpPr>
        <p:spPr bwMode="auto">
          <a:xfrm>
            <a:off x="3170238" y="5465837"/>
            <a:ext cx="393700" cy="339725"/>
          </a:xfrm>
          <a:prstGeom prst="rect">
            <a:avLst/>
          </a:prstGeom>
          <a:noFill/>
          <a:ln w="9525">
            <a:noFill/>
            <a:miter lim="800000"/>
            <a:headEnd/>
            <a:tailEnd/>
          </a:ln>
        </p:spPr>
        <p:txBody>
          <a:bodyPr wrap="none">
            <a:spAutoFit/>
          </a:bodyPr>
          <a:lstStyle/>
          <a:p>
            <a:r>
              <a:rPr lang="fr-FR" sz="1600" dirty="0"/>
              <a:t>10</a:t>
            </a:r>
          </a:p>
        </p:txBody>
      </p:sp>
      <p:sp>
        <p:nvSpPr>
          <p:cNvPr id="13330" name="ZoneTexte 17"/>
          <p:cNvSpPr txBox="1">
            <a:spLocks noChangeArrowheads="1"/>
          </p:cNvSpPr>
          <p:nvPr/>
        </p:nvSpPr>
        <p:spPr bwMode="auto">
          <a:xfrm>
            <a:off x="2484438" y="4437137"/>
            <a:ext cx="392112" cy="338138"/>
          </a:xfrm>
          <a:prstGeom prst="rect">
            <a:avLst/>
          </a:prstGeom>
          <a:noFill/>
          <a:ln w="9525">
            <a:noFill/>
            <a:miter lim="800000"/>
            <a:headEnd/>
            <a:tailEnd/>
          </a:ln>
        </p:spPr>
        <p:txBody>
          <a:bodyPr wrap="none">
            <a:spAutoFit/>
          </a:bodyPr>
          <a:lstStyle/>
          <a:p>
            <a:r>
              <a:rPr lang="fr-FR" sz="1600" dirty="0"/>
              <a:t>20</a:t>
            </a:r>
          </a:p>
        </p:txBody>
      </p:sp>
      <p:sp>
        <p:nvSpPr>
          <p:cNvPr id="13331" name="ZoneTexte 18"/>
          <p:cNvSpPr txBox="1">
            <a:spLocks noChangeArrowheads="1"/>
          </p:cNvSpPr>
          <p:nvPr/>
        </p:nvSpPr>
        <p:spPr bwMode="auto">
          <a:xfrm>
            <a:off x="2484438" y="4005337"/>
            <a:ext cx="392112" cy="338138"/>
          </a:xfrm>
          <a:prstGeom prst="rect">
            <a:avLst/>
          </a:prstGeom>
          <a:noFill/>
          <a:ln w="9525">
            <a:noFill/>
            <a:miter lim="800000"/>
            <a:headEnd/>
            <a:tailEnd/>
          </a:ln>
        </p:spPr>
        <p:txBody>
          <a:bodyPr wrap="none">
            <a:spAutoFit/>
          </a:bodyPr>
          <a:lstStyle/>
          <a:p>
            <a:r>
              <a:rPr lang="fr-FR" sz="1600" dirty="0"/>
              <a:t>30</a:t>
            </a:r>
          </a:p>
        </p:txBody>
      </p:sp>
      <p:sp>
        <p:nvSpPr>
          <p:cNvPr id="13332" name="ZoneTexte 19"/>
          <p:cNvSpPr txBox="1">
            <a:spLocks noChangeArrowheads="1"/>
          </p:cNvSpPr>
          <p:nvPr/>
        </p:nvSpPr>
        <p:spPr bwMode="auto">
          <a:xfrm>
            <a:off x="2484438" y="3573537"/>
            <a:ext cx="392112" cy="338138"/>
          </a:xfrm>
          <a:prstGeom prst="rect">
            <a:avLst/>
          </a:prstGeom>
          <a:noFill/>
          <a:ln w="9525">
            <a:noFill/>
            <a:miter lim="800000"/>
            <a:headEnd/>
            <a:tailEnd/>
          </a:ln>
        </p:spPr>
        <p:txBody>
          <a:bodyPr wrap="none">
            <a:spAutoFit/>
          </a:bodyPr>
          <a:lstStyle/>
          <a:p>
            <a:r>
              <a:rPr lang="fr-FR" sz="1600" dirty="0"/>
              <a:t>40</a:t>
            </a:r>
          </a:p>
        </p:txBody>
      </p:sp>
      <p:sp>
        <p:nvSpPr>
          <p:cNvPr id="13333" name="ZoneTexte 20"/>
          <p:cNvSpPr txBox="1">
            <a:spLocks noChangeArrowheads="1"/>
          </p:cNvSpPr>
          <p:nvPr/>
        </p:nvSpPr>
        <p:spPr bwMode="auto">
          <a:xfrm>
            <a:off x="2484438" y="3140150"/>
            <a:ext cx="392112" cy="339725"/>
          </a:xfrm>
          <a:prstGeom prst="rect">
            <a:avLst/>
          </a:prstGeom>
          <a:noFill/>
          <a:ln w="9525">
            <a:noFill/>
            <a:miter lim="800000"/>
            <a:headEnd/>
            <a:tailEnd/>
          </a:ln>
        </p:spPr>
        <p:txBody>
          <a:bodyPr wrap="none">
            <a:spAutoFit/>
          </a:bodyPr>
          <a:lstStyle/>
          <a:p>
            <a:r>
              <a:rPr lang="fr-FR" sz="1600" dirty="0"/>
              <a:t>50</a:t>
            </a:r>
          </a:p>
        </p:txBody>
      </p:sp>
      <p:sp>
        <p:nvSpPr>
          <p:cNvPr id="13334" name="ZoneTexte 21"/>
          <p:cNvSpPr txBox="1">
            <a:spLocks noChangeArrowheads="1"/>
          </p:cNvSpPr>
          <p:nvPr/>
        </p:nvSpPr>
        <p:spPr bwMode="auto">
          <a:xfrm>
            <a:off x="3603625" y="5465837"/>
            <a:ext cx="392113" cy="339725"/>
          </a:xfrm>
          <a:prstGeom prst="rect">
            <a:avLst/>
          </a:prstGeom>
          <a:noFill/>
          <a:ln w="9525">
            <a:noFill/>
            <a:miter lim="800000"/>
            <a:headEnd/>
            <a:tailEnd/>
          </a:ln>
        </p:spPr>
        <p:txBody>
          <a:bodyPr wrap="none">
            <a:spAutoFit/>
          </a:bodyPr>
          <a:lstStyle/>
          <a:p>
            <a:r>
              <a:rPr lang="fr-FR" sz="1600" dirty="0"/>
              <a:t>20</a:t>
            </a:r>
          </a:p>
        </p:txBody>
      </p:sp>
      <p:sp>
        <p:nvSpPr>
          <p:cNvPr id="13335" name="ZoneTexte 22"/>
          <p:cNvSpPr txBox="1">
            <a:spLocks noChangeArrowheads="1"/>
          </p:cNvSpPr>
          <p:nvPr/>
        </p:nvSpPr>
        <p:spPr bwMode="auto">
          <a:xfrm>
            <a:off x="4035425" y="5445200"/>
            <a:ext cx="392113" cy="338137"/>
          </a:xfrm>
          <a:prstGeom prst="rect">
            <a:avLst/>
          </a:prstGeom>
          <a:noFill/>
          <a:ln w="9525">
            <a:noFill/>
            <a:miter lim="800000"/>
            <a:headEnd/>
            <a:tailEnd/>
          </a:ln>
        </p:spPr>
        <p:txBody>
          <a:bodyPr wrap="none">
            <a:spAutoFit/>
          </a:bodyPr>
          <a:lstStyle/>
          <a:p>
            <a:r>
              <a:rPr lang="fr-FR" sz="1600" dirty="0"/>
              <a:t>30</a:t>
            </a:r>
          </a:p>
        </p:txBody>
      </p:sp>
      <p:sp>
        <p:nvSpPr>
          <p:cNvPr id="13336" name="ZoneTexte 23"/>
          <p:cNvSpPr txBox="1">
            <a:spLocks noChangeArrowheads="1"/>
          </p:cNvSpPr>
          <p:nvPr/>
        </p:nvSpPr>
        <p:spPr bwMode="auto">
          <a:xfrm>
            <a:off x="4467225" y="5445200"/>
            <a:ext cx="392113" cy="338137"/>
          </a:xfrm>
          <a:prstGeom prst="rect">
            <a:avLst/>
          </a:prstGeom>
          <a:noFill/>
          <a:ln w="9525">
            <a:noFill/>
            <a:miter lim="800000"/>
            <a:headEnd/>
            <a:tailEnd/>
          </a:ln>
        </p:spPr>
        <p:txBody>
          <a:bodyPr wrap="none">
            <a:spAutoFit/>
          </a:bodyPr>
          <a:lstStyle/>
          <a:p>
            <a:r>
              <a:rPr lang="fr-FR" sz="1600" dirty="0"/>
              <a:t>40</a:t>
            </a:r>
          </a:p>
        </p:txBody>
      </p:sp>
      <p:sp>
        <p:nvSpPr>
          <p:cNvPr id="13337" name="ZoneTexte 24"/>
          <p:cNvSpPr txBox="1">
            <a:spLocks noChangeArrowheads="1"/>
          </p:cNvSpPr>
          <p:nvPr/>
        </p:nvSpPr>
        <p:spPr bwMode="auto">
          <a:xfrm>
            <a:off x="4899025" y="5445200"/>
            <a:ext cx="393700" cy="338137"/>
          </a:xfrm>
          <a:prstGeom prst="rect">
            <a:avLst/>
          </a:prstGeom>
          <a:noFill/>
          <a:ln w="9525">
            <a:noFill/>
            <a:miter lim="800000"/>
            <a:headEnd/>
            <a:tailEnd/>
          </a:ln>
        </p:spPr>
        <p:txBody>
          <a:bodyPr wrap="none">
            <a:spAutoFit/>
          </a:bodyPr>
          <a:lstStyle/>
          <a:p>
            <a:r>
              <a:rPr lang="fr-FR" sz="1600" dirty="0"/>
              <a:t>50</a:t>
            </a:r>
          </a:p>
        </p:txBody>
      </p:sp>
      <p:sp>
        <p:nvSpPr>
          <p:cNvPr id="13338" name="ZoneTexte 25"/>
          <p:cNvSpPr txBox="1">
            <a:spLocks noChangeArrowheads="1"/>
          </p:cNvSpPr>
          <p:nvPr/>
        </p:nvSpPr>
        <p:spPr bwMode="auto">
          <a:xfrm>
            <a:off x="2471220" y="2636912"/>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3339" name="ZoneTexte 26"/>
          <p:cNvSpPr txBox="1">
            <a:spLocks noChangeArrowheads="1"/>
          </p:cNvSpPr>
          <p:nvPr/>
        </p:nvSpPr>
        <p:spPr bwMode="auto">
          <a:xfrm>
            <a:off x="5550175" y="5445200"/>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3340" name="ZoneTexte 27"/>
          <p:cNvSpPr txBox="1">
            <a:spLocks noChangeArrowheads="1"/>
          </p:cNvSpPr>
          <p:nvPr/>
        </p:nvSpPr>
        <p:spPr bwMode="auto">
          <a:xfrm>
            <a:off x="827590" y="3716412"/>
            <a:ext cx="1583824" cy="535531"/>
          </a:xfrm>
          <a:prstGeom prst="rect">
            <a:avLst/>
          </a:prstGeom>
          <a:noFill/>
          <a:ln w="9525">
            <a:noFill/>
            <a:miter lim="800000"/>
            <a:headEnd/>
            <a:tailEnd/>
          </a:ln>
        </p:spPr>
        <p:txBody>
          <a:bodyPr wrap="square">
            <a:spAutoFit/>
          </a:bodyPr>
          <a:lstStyle/>
          <a:p>
            <a:pPr algn="r"/>
            <a:r>
              <a:rPr lang="fr-FR" sz="1600" dirty="0"/>
              <a:t>Tonnes de soIvant </a:t>
            </a:r>
          </a:p>
        </p:txBody>
      </p:sp>
      <p:sp>
        <p:nvSpPr>
          <p:cNvPr id="13341" name="ZoneTexte 28"/>
          <p:cNvSpPr txBox="1">
            <a:spLocks noChangeArrowheads="1"/>
          </p:cNvSpPr>
          <p:nvPr/>
        </p:nvSpPr>
        <p:spPr bwMode="auto">
          <a:xfrm>
            <a:off x="3419475" y="5805562"/>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4" name="Connecteur droit 33"/>
          <p:cNvCxnSpPr/>
          <p:nvPr/>
        </p:nvCxnSpPr>
        <p:spPr bwMode="auto">
          <a:xfrm>
            <a:off x="2928926" y="4354596"/>
            <a:ext cx="2857520" cy="19922"/>
          </a:xfrm>
          <a:prstGeom prst="line">
            <a:avLst/>
          </a:prstGeom>
          <a:solidFill>
            <a:schemeClr val="bg1"/>
          </a:solidFill>
          <a:ln w="25400" cap="flat" cmpd="sng" algn="ctr">
            <a:solidFill>
              <a:srgbClr val="FF0000"/>
            </a:solidFill>
            <a:prstDash val="solid"/>
            <a:round/>
            <a:headEnd type="none" w="med" len="med"/>
            <a:tailEnd type="none" w="med" len="med"/>
          </a:ln>
          <a:effectLst/>
        </p:spPr>
      </p:cxnSp>
      <p:sp>
        <p:nvSpPr>
          <p:cNvPr id="32" name="Rectangle à coins arrondis 31"/>
          <p:cNvSpPr/>
          <p:nvPr/>
        </p:nvSpPr>
        <p:spPr>
          <a:xfrm>
            <a:off x="5973796" y="3573537"/>
            <a:ext cx="3027360" cy="92392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rgbClr val="002060"/>
                </a:solidFill>
              </a:rPr>
              <a:t>La zone de faisabilité pour le Composant 2 </a:t>
            </a:r>
          </a:p>
          <a:p>
            <a:pPr>
              <a:defRPr/>
            </a:pPr>
            <a:r>
              <a:rPr lang="fr-FR" dirty="0">
                <a:solidFill>
                  <a:srgbClr val="002060"/>
                </a:solidFill>
              </a:rPr>
              <a:t>1/5 </a:t>
            </a:r>
            <a:r>
              <a:rPr lang="fr-FR" sz="1600" dirty="0">
                <a:solidFill>
                  <a:srgbClr val="000000"/>
                </a:solidFill>
                <a:latin typeface="Old English Text MT" pitchFamily="66" charset="0"/>
              </a:rPr>
              <a:t>x</a:t>
            </a:r>
            <a:r>
              <a:rPr lang="fr-FR" dirty="0">
                <a:solidFill>
                  <a:srgbClr val="002060"/>
                </a:solidFill>
              </a:rPr>
              <a:t>2  </a:t>
            </a:r>
            <a:r>
              <a:rPr lang="fr-FR" u="sng" dirty="0">
                <a:solidFill>
                  <a:srgbClr val="002060"/>
                </a:solidFill>
              </a:rPr>
              <a:t>&lt;</a:t>
            </a:r>
            <a:r>
              <a:rPr lang="fr-FR" dirty="0">
                <a:solidFill>
                  <a:srgbClr val="002060"/>
                </a:solidFill>
              </a:rPr>
              <a:t> 5 </a:t>
            </a:r>
          </a:p>
          <a:p>
            <a:pPr>
              <a:defRPr/>
            </a:pPr>
            <a:r>
              <a:rPr lang="fr-FR" dirty="0">
                <a:solidFill>
                  <a:srgbClr val="000000"/>
                </a:solidFill>
                <a:latin typeface="Old English Text MT" pitchFamily="66" charset="0"/>
              </a:rPr>
              <a:t>x</a:t>
            </a:r>
            <a:r>
              <a:rPr lang="fr-FR" dirty="0">
                <a:solidFill>
                  <a:srgbClr val="002060"/>
                </a:solidFill>
              </a:rPr>
              <a:t>1, </a:t>
            </a:r>
            <a:r>
              <a:rPr lang="fr-FR" sz="1600" dirty="0">
                <a:solidFill>
                  <a:srgbClr val="000000"/>
                </a:solidFill>
                <a:latin typeface="Old English Text MT" pitchFamily="66" charset="0"/>
              </a:rPr>
              <a:t>x</a:t>
            </a:r>
            <a:r>
              <a:rPr lang="fr-FR" dirty="0">
                <a:solidFill>
                  <a:srgbClr val="002060"/>
                </a:solidFill>
              </a:rPr>
              <a:t>2 &gt; 0</a:t>
            </a:r>
          </a:p>
        </p:txBody>
      </p:sp>
      <p:sp>
        <p:nvSpPr>
          <p:cNvPr id="36" name="Rectangle à coins arrondis 35"/>
          <p:cNvSpPr/>
          <p:nvPr/>
        </p:nvSpPr>
        <p:spPr bwMode="auto">
          <a:xfrm>
            <a:off x="428596" y="3354464"/>
            <a:ext cx="1714512" cy="357190"/>
          </a:xfrm>
          <a:prstGeom prst="round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Contrainte n°2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riangle rectangle 44"/>
          <p:cNvSpPr/>
          <p:nvPr/>
        </p:nvSpPr>
        <p:spPr>
          <a:xfrm>
            <a:off x="2916238" y="2708275"/>
            <a:ext cx="1511300" cy="3097213"/>
          </a:xfrm>
          <a:prstGeom prst="r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14339" name="Titre 1"/>
          <p:cNvSpPr>
            <a:spLocks noGrp="1"/>
          </p:cNvSpPr>
          <p:nvPr>
            <p:ph type="title"/>
          </p:nvPr>
        </p:nvSpPr>
        <p:spPr>
          <a:xfrm>
            <a:off x="457200" y="357174"/>
            <a:ext cx="7758138" cy="1143000"/>
          </a:xfrm>
        </p:spPr>
        <p:txBody>
          <a:bodyPr/>
          <a:lstStyle/>
          <a:p>
            <a:r>
              <a:rPr lang="fr-FR" dirty="0"/>
              <a:t>Représentation graphique des contraintes</a:t>
            </a:r>
          </a:p>
        </p:txBody>
      </p:sp>
      <p:cxnSp>
        <p:nvCxnSpPr>
          <p:cNvPr id="5" name="Connecteur droit avec flèche 4"/>
          <p:cNvCxnSpPr/>
          <p:nvPr/>
        </p:nvCxnSpPr>
        <p:spPr>
          <a:xfrm flipV="1">
            <a:off x="2916238" y="2420938"/>
            <a:ext cx="0" cy="3384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2916238" y="5805488"/>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916238" y="537368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2916238" y="494188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2916238" y="450850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2916238" y="407670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2916238" y="364490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348038" y="2565400"/>
            <a:ext cx="0" cy="3240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3779838" y="2636838"/>
            <a:ext cx="0" cy="3168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211638" y="2636838"/>
            <a:ext cx="0" cy="3168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4643438" y="2708275"/>
            <a:ext cx="0" cy="3097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076825" y="2708275"/>
            <a:ext cx="0" cy="3097213"/>
          </a:xfrm>
          <a:prstGeom prst="line">
            <a:avLst/>
          </a:prstGeom>
        </p:spPr>
        <p:style>
          <a:lnRef idx="1">
            <a:schemeClr val="accent1"/>
          </a:lnRef>
          <a:fillRef idx="0">
            <a:schemeClr val="accent1"/>
          </a:fillRef>
          <a:effectRef idx="0">
            <a:schemeClr val="accent1"/>
          </a:effectRef>
          <a:fontRef idx="minor">
            <a:schemeClr val="tx1"/>
          </a:fontRef>
        </p:style>
      </p:cxnSp>
      <p:sp>
        <p:nvSpPr>
          <p:cNvPr id="14353" name="ZoneTexte 16"/>
          <p:cNvSpPr txBox="1">
            <a:spLocks noChangeArrowheads="1"/>
          </p:cNvSpPr>
          <p:nvPr/>
        </p:nvSpPr>
        <p:spPr bwMode="auto">
          <a:xfrm>
            <a:off x="2484438" y="5229225"/>
            <a:ext cx="392112" cy="338138"/>
          </a:xfrm>
          <a:prstGeom prst="rect">
            <a:avLst/>
          </a:prstGeom>
          <a:noFill/>
          <a:ln w="9525">
            <a:noFill/>
            <a:miter lim="800000"/>
            <a:headEnd/>
            <a:tailEnd/>
          </a:ln>
        </p:spPr>
        <p:txBody>
          <a:bodyPr wrap="none">
            <a:spAutoFit/>
          </a:bodyPr>
          <a:lstStyle/>
          <a:p>
            <a:r>
              <a:rPr lang="fr-FR" sz="1600" dirty="0"/>
              <a:t>10</a:t>
            </a:r>
          </a:p>
        </p:txBody>
      </p:sp>
      <p:sp>
        <p:nvSpPr>
          <p:cNvPr id="14354" name="ZoneTexte 17"/>
          <p:cNvSpPr txBox="1">
            <a:spLocks noChangeArrowheads="1"/>
          </p:cNvSpPr>
          <p:nvPr/>
        </p:nvSpPr>
        <p:spPr bwMode="auto">
          <a:xfrm>
            <a:off x="3170238" y="5826125"/>
            <a:ext cx="393700" cy="339725"/>
          </a:xfrm>
          <a:prstGeom prst="rect">
            <a:avLst/>
          </a:prstGeom>
          <a:noFill/>
          <a:ln w="9525">
            <a:noFill/>
            <a:miter lim="800000"/>
            <a:headEnd/>
            <a:tailEnd/>
          </a:ln>
        </p:spPr>
        <p:txBody>
          <a:bodyPr wrap="none">
            <a:spAutoFit/>
          </a:bodyPr>
          <a:lstStyle/>
          <a:p>
            <a:r>
              <a:rPr lang="fr-FR" sz="1600" dirty="0"/>
              <a:t>10</a:t>
            </a:r>
          </a:p>
        </p:txBody>
      </p:sp>
      <p:sp>
        <p:nvSpPr>
          <p:cNvPr id="14355" name="ZoneTexte 18"/>
          <p:cNvSpPr txBox="1">
            <a:spLocks noChangeArrowheads="1"/>
          </p:cNvSpPr>
          <p:nvPr/>
        </p:nvSpPr>
        <p:spPr bwMode="auto">
          <a:xfrm>
            <a:off x="2484438" y="4797425"/>
            <a:ext cx="392112" cy="338138"/>
          </a:xfrm>
          <a:prstGeom prst="rect">
            <a:avLst/>
          </a:prstGeom>
          <a:noFill/>
          <a:ln w="9525">
            <a:noFill/>
            <a:miter lim="800000"/>
            <a:headEnd/>
            <a:tailEnd/>
          </a:ln>
        </p:spPr>
        <p:txBody>
          <a:bodyPr wrap="none">
            <a:spAutoFit/>
          </a:bodyPr>
          <a:lstStyle/>
          <a:p>
            <a:r>
              <a:rPr lang="fr-FR" sz="1600" dirty="0"/>
              <a:t>20</a:t>
            </a:r>
          </a:p>
        </p:txBody>
      </p:sp>
      <p:sp>
        <p:nvSpPr>
          <p:cNvPr id="14356" name="ZoneTexte 19"/>
          <p:cNvSpPr txBox="1">
            <a:spLocks noChangeArrowheads="1"/>
          </p:cNvSpPr>
          <p:nvPr/>
        </p:nvSpPr>
        <p:spPr bwMode="auto">
          <a:xfrm>
            <a:off x="2484438" y="4365625"/>
            <a:ext cx="392112" cy="338138"/>
          </a:xfrm>
          <a:prstGeom prst="rect">
            <a:avLst/>
          </a:prstGeom>
          <a:noFill/>
          <a:ln w="9525">
            <a:noFill/>
            <a:miter lim="800000"/>
            <a:headEnd/>
            <a:tailEnd/>
          </a:ln>
        </p:spPr>
        <p:txBody>
          <a:bodyPr wrap="none">
            <a:spAutoFit/>
          </a:bodyPr>
          <a:lstStyle/>
          <a:p>
            <a:r>
              <a:rPr lang="fr-FR" sz="1600" dirty="0"/>
              <a:t>30</a:t>
            </a:r>
          </a:p>
        </p:txBody>
      </p:sp>
      <p:sp>
        <p:nvSpPr>
          <p:cNvPr id="14357" name="ZoneTexte 20"/>
          <p:cNvSpPr txBox="1">
            <a:spLocks noChangeArrowheads="1"/>
          </p:cNvSpPr>
          <p:nvPr/>
        </p:nvSpPr>
        <p:spPr bwMode="auto">
          <a:xfrm>
            <a:off x="2484438" y="3933825"/>
            <a:ext cx="392112" cy="338138"/>
          </a:xfrm>
          <a:prstGeom prst="rect">
            <a:avLst/>
          </a:prstGeom>
          <a:noFill/>
          <a:ln w="9525">
            <a:noFill/>
            <a:miter lim="800000"/>
            <a:headEnd/>
            <a:tailEnd/>
          </a:ln>
        </p:spPr>
        <p:txBody>
          <a:bodyPr wrap="none">
            <a:spAutoFit/>
          </a:bodyPr>
          <a:lstStyle/>
          <a:p>
            <a:r>
              <a:rPr lang="fr-FR" sz="1600" dirty="0"/>
              <a:t>40</a:t>
            </a:r>
          </a:p>
        </p:txBody>
      </p:sp>
      <p:sp>
        <p:nvSpPr>
          <p:cNvPr id="14358" name="ZoneTexte 21"/>
          <p:cNvSpPr txBox="1">
            <a:spLocks noChangeArrowheads="1"/>
          </p:cNvSpPr>
          <p:nvPr/>
        </p:nvSpPr>
        <p:spPr bwMode="auto">
          <a:xfrm>
            <a:off x="2484438" y="3500438"/>
            <a:ext cx="392112" cy="339725"/>
          </a:xfrm>
          <a:prstGeom prst="rect">
            <a:avLst/>
          </a:prstGeom>
          <a:noFill/>
          <a:ln w="9525">
            <a:noFill/>
            <a:miter lim="800000"/>
            <a:headEnd/>
            <a:tailEnd/>
          </a:ln>
        </p:spPr>
        <p:txBody>
          <a:bodyPr wrap="none">
            <a:spAutoFit/>
          </a:bodyPr>
          <a:lstStyle/>
          <a:p>
            <a:r>
              <a:rPr lang="fr-FR" sz="1600" dirty="0"/>
              <a:t>50</a:t>
            </a:r>
          </a:p>
        </p:txBody>
      </p:sp>
      <p:sp>
        <p:nvSpPr>
          <p:cNvPr id="14359" name="ZoneTexte 22"/>
          <p:cNvSpPr txBox="1">
            <a:spLocks noChangeArrowheads="1"/>
          </p:cNvSpPr>
          <p:nvPr/>
        </p:nvSpPr>
        <p:spPr bwMode="auto">
          <a:xfrm>
            <a:off x="3603625" y="5826125"/>
            <a:ext cx="392113" cy="339725"/>
          </a:xfrm>
          <a:prstGeom prst="rect">
            <a:avLst/>
          </a:prstGeom>
          <a:noFill/>
          <a:ln w="9525">
            <a:noFill/>
            <a:miter lim="800000"/>
            <a:headEnd/>
            <a:tailEnd/>
          </a:ln>
        </p:spPr>
        <p:txBody>
          <a:bodyPr wrap="none">
            <a:spAutoFit/>
          </a:bodyPr>
          <a:lstStyle/>
          <a:p>
            <a:r>
              <a:rPr lang="fr-FR" sz="1600" dirty="0"/>
              <a:t>20</a:t>
            </a:r>
          </a:p>
        </p:txBody>
      </p:sp>
      <p:sp>
        <p:nvSpPr>
          <p:cNvPr id="14360" name="ZoneTexte 23"/>
          <p:cNvSpPr txBox="1">
            <a:spLocks noChangeArrowheads="1"/>
          </p:cNvSpPr>
          <p:nvPr/>
        </p:nvSpPr>
        <p:spPr bwMode="auto">
          <a:xfrm>
            <a:off x="4035425" y="5805488"/>
            <a:ext cx="392113" cy="338137"/>
          </a:xfrm>
          <a:prstGeom prst="rect">
            <a:avLst/>
          </a:prstGeom>
          <a:noFill/>
          <a:ln w="9525">
            <a:noFill/>
            <a:miter lim="800000"/>
            <a:headEnd/>
            <a:tailEnd/>
          </a:ln>
        </p:spPr>
        <p:txBody>
          <a:bodyPr wrap="none">
            <a:spAutoFit/>
          </a:bodyPr>
          <a:lstStyle/>
          <a:p>
            <a:r>
              <a:rPr lang="fr-FR" sz="1600" dirty="0"/>
              <a:t>30</a:t>
            </a:r>
          </a:p>
        </p:txBody>
      </p:sp>
      <p:sp>
        <p:nvSpPr>
          <p:cNvPr id="14361" name="ZoneTexte 24"/>
          <p:cNvSpPr txBox="1">
            <a:spLocks noChangeArrowheads="1"/>
          </p:cNvSpPr>
          <p:nvPr/>
        </p:nvSpPr>
        <p:spPr bwMode="auto">
          <a:xfrm>
            <a:off x="4467225" y="5805488"/>
            <a:ext cx="392113" cy="338137"/>
          </a:xfrm>
          <a:prstGeom prst="rect">
            <a:avLst/>
          </a:prstGeom>
          <a:noFill/>
          <a:ln w="9525">
            <a:noFill/>
            <a:miter lim="800000"/>
            <a:headEnd/>
            <a:tailEnd/>
          </a:ln>
        </p:spPr>
        <p:txBody>
          <a:bodyPr wrap="none">
            <a:spAutoFit/>
          </a:bodyPr>
          <a:lstStyle/>
          <a:p>
            <a:r>
              <a:rPr lang="fr-FR" sz="1600" dirty="0"/>
              <a:t>40</a:t>
            </a:r>
          </a:p>
        </p:txBody>
      </p:sp>
      <p:sp>
        <p:nvSpPr>
          <p:cNvPr id="14362" name="ZoneTexte 25"/>
          <p:cNvSpPr txBox="1">
            <a:spLocks noChangeArrowheads="1"/>
          </p:cNvSpPr>
          <p:nvPr/>
        </p:nvSpPr>
        <p:spPr bwMode="auto">
          <a:xfrm>
            <a:off x="4899025" y="5805488"/>
            <a:ext cx="393700" cy="338137"/>
          </a:xfrm>
          <a:prstGeom prst="rect">
            <a:avLst/>
          </a:prstGeom>
          <a:noFill/>
          <a:ln w="9525">
            <a:noFill/>
            <a:miter lim="800000"/>
            <a:headEnd/>
            <a:tailEnd/>
          </a:ln>
        </p:spPr>
        <p:txBody>
          <a:bodyPr wrap="none">
            <a:spAutoFit/>
          </a:bodyPr>
          <a:lstStyle/>
          <a:p>
            <a:r>
              <a:rPr lang="fr-FR" sz="1600" dirty="0"/>
              <a:t>50</a:t>
            </a:r>
          </a:p>
        </p:txBody>
      </p:sp>
      <p:sp>
        <p:nvSpPr>
          <p:cNvPr id="14363" name="ZoneTexte 26"/>
          <p:cNvSpPr txBox="1">
            <a:spLocks noChangeArrowheads="1"/>
          </p:cNvSpPr>
          <p:nvPr/>
        </p:nvSpPr>
        <p:spPr bwMode="auto">
          <a:xfrm>
            <a:off x="2471219" y="2060575"/>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4364" name="ZoneTexte 27"/>
          <p:cNvSpPr txBox="1">
            <a:spLocks noChangeArrowheads="1"/>
          </p:cNvSpPr>
          <p:nvPr/>
        </p:nvSpPr>
        <p:spPr bwMode="auto">
          <a:xfrm>
            <a:off x="5550175" y="5805488"/>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4365" name="ZoneTexte 28"/>
          <p:cNvSpPr txBox="1">
            <a:spLocks noChangeArrowheads="1"/>
          </p:cNvSpPr>
          <p:nvPr/>
        </p:nvSpPr>
        <p:spPr bwMode="auto">
          <a:xfrm>
            <a:off x="1116013" y="4356100"/>
            <a:ext cx="1223962" cy="585788"/>
          </a:xfrm>
          <a:prstGeom prst="rect">
            <a:avLst/>
          </a:prstGeom>
          <a:noFill/>
          <a:ln w="9525">
            <a:noFill/>
            <a:miter lim="800000"/>
            <a:headEnd/>
            <a:tailEnd/>
          </a:ln>
        </p:spPr>
        <p:txBody>
          <a:bodyPr>
            <a:spAutoFit/>
          </a:bodyPr>
          <a:lstStyle/>
          <a:p>
            <a:pPr algn="r"/>
            <a:r>
              <a:rPr lang="fr-FR" sz="1600" dirty="0"/>
              <a:t>Tonnes de soIvant </a:t>
            </a:r>
          </a:p>
        </p:txBody>
      </p:sp>
      <p:sp>
        <p:nvSpPr>
          <p:cNvPr id="14366" name="ZoneTexte 29"/>
          <p:cNvSpPr txBox="1">
            <a:spLocks noChangeArrowheads="1"/>
          </p:cNvSpPr>
          <p:nvPr/>
        </p:nvSpPr>
        <p:spPr bwMode="auto">
          <a:xfrm>
            <a:off x="3419475" y="6165850"/>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2" name="Connecteur droit 31"/>
          <p:cNvCxnSpPr>
            <a:stCxn id="33" idx="5"/>
            <a:endCxn id="36" idx="4"/>
          </p:cNvCxnSpPr>
          <p:nvPr/>
        </p:nvCxnSpPr>
        <p:spPr>
          <a:xfrm>
            <a:off x="2967038" y="2832100"/>
            <a:ext cx="1460500" cy="304482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2843213" y="2708275"/>
            <a:ext cx="144462" cy="14446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36" name="Ellipse 35"/>
          <p:cNvSpPr/>
          <p:nvPr/>
        </p:nvSpPr>
        <p:spPr>
          <a:xfrm>
            <a:off x="4356100" y="5732463"/>
            <a:ext cx="144463" cy="1444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fr-FR" dirty="0">
              <a:solidFill>
                <a:srgbClr val="FFFFFF"/>
              </a:solidFill>
            </a:endParaRPr>
          </a:p>
        </p:txBody>
      </p:sp>
      <p:sp>
        <p:nvSpPr>
          <p:cNvPr id="14370" name="ZoneTexte 36"/>
          <p:cNvSpPr txBox="1">
            <a:spLocks noChangeArrowheads="1"/>
          </p:cNvSpPr>
          <p:nvPr/>
        </p:nvSpPr>
        <p:spPr bwMode="auto">
          <a:xfrm>
            <a:off x="4211638" y="5373688"/>
            <a:ext cx="720725" cy="338137"/>
          </a:xfrm>
          <a:prstGeom prst="rect">
            <a:avLst/>
          </a:prstGeom>
          <a:noFill/>
          <a:ln w="9525">
            <a:noFill/>
            <a:miter lim="800000"/>
            <a:headEnd/>
            <a:tailEnd/>
          </a:ln>
        </p:spPr>
        <p:txBody>
          <a:bodyPr wrap="none">
            <a:spAutoFit/>
          </a:bodyPr>
          <a:lstStyle/>
          <a:p>
            <a:r>
              <a:rPr lang="fr-FR" sz="1600" dirty="0">
                <a:solidFill>
                  <a:srgbClr val="FF0000"/>
                </a:solidFill>
              </a:rPr>
              <a:t>(35, 0)</a:t>
            </a:r>
          </a:p>
        </p:txBody>
      </p:sp>
      <p:sp>
        <p:nvSpPr>
          <p:cNvPr id="14371" name="ZoneTexte 37"/>
          <p:cNvSpPr txBox="1">
            <a:spLocks noChangeArrowheads="1"/>
          </p:cNvSpPr>
          <p:nvPr/>
        </p:nvSpPr>
        <p:spPr bwMode="auto">
          <a:xfrm>
            <a:off x="2268538" y="2852738"/>
            <a:ext cx="719137" cy="338137"/>
          </a:xfrm>
          <a:prstGeom prst="rect">
            <a:avLst/>
          </a:prstGeom>
          <a:noFill/>
          <a:ln w="9525">
            <a:noFill/>
            <a:miter lim="800000"/>
            <a:headEnd/>
            <a:tailEnd/>
          </a:ln>
        </p:spPr>
        <p:txBody>
          <a:bodyPr wrap="none">
            <a:spAutoFit/>
          </a:bodyPr>
          <a:lstStyle/>
          <a:p>
            <a:pPr algn="r"/>
            <a:r>
              <a:rPr lang="fr-FR" sz="1600" dirty="0">
                <a:solidFill>
                  <a:srgbClr val="FF0000"/>
                </a:solidFill>
              </a:rPr>
              <a:t>(0, 70)</a:t>
            </a:r>
          </a:p>
        </p:txBody>
      </p:sp>
      <p:sp>
        <p:nvSpPr>
          <p:cNvPr id="41" name="Rectangle 40"/>
          <p:cNvSpPr/>
          <p:nvPr/>
        </p:nvSpPr>
        <p:spPr>
          <a:xfrm>
            <a:off x="4787900" y="2205038"/>
            <a:ext cx="1570038" cy="2952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600" dirty="0">
                <a:solidFill>
                  <a:srgbClr val="0070C0"/>
                </a:solidFill>
              </a:rPr>
              <a:t>3/10 </a:t>
            </a:r>
            <a:r>
              <a:rPr lang="fr-FR" sz="1600" dirty="0">
                <a:solidFill>
                  <a:srgbClr val="0070C0"/>
                </a:solidFill>
                <a:latin typeface="Old English Text MT" pitchFamily="66" charset="0"/>
              </a:rPr>
              <a:t>x</a:t>
            </a:r>
            <a:r>
              <a:rPr lang="fr-FR" sz="1600" dirty="0">
                <a:solidFill>
                  <a:srgbClr val="0070C0"/>
                </a:solidFill>
              </a:rPr>
              <a:t>2 = 21</a:t>
            </a:r>
          </a:p>
        </p:txBody>
      </p:sp>
      <p:cxnSp>
        <p:nvCxnSpPr>
          <p:cNvPr id="43" name="Connecteur droit avec flèche 42"/>
          <p:cNvCxnSpPr>
            <a:stCxn id="41" idx="1"/>
            <a:endCxn id="33" idx="6"/>
          </p:cNvCxnSpPr>
          <p:nvPr/>
        </p:nvCxnSpPr>
        <p:spPr>
          <a:xfrm rot="10800000" flipV="1">
            <a:off x="2987675" y="2352675"/>
            <a:ext cx="1800225" cy="427038"/>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5219700" y="5373216"/>
            <a:ext cx="1352550" cy="3413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600" dirty="0">
                <a:solidFill>
                  <a:srgbClr val="0070C0"/>
                </a:solidFill>
              </a:rPr>
              <a:t>3/5 </a:t>
            </a:r>
            <a:r>
              <a:rPr lang="fr-FR" sz="1600" dirty="0">
                <a:solidFill>
                  <a:srgbClr val="0070C0"/>
                </a:solidFill>
                <a:latin typeface="Old English Text MT" pitchFamily="66" charset="0"/>
              </a:rPr>
              <a:t>x</a:t>
            </a:r>
            <a:r>
              <a:rPr lang="fr-FR" sz="1600" dirty="0">
                <a:solidFill>
                  <a:srgbClr val="0070C0"/>
                </a:solidFill>
              </a:rPr>
              <a:t>1 = 21</a:t>
            </a:r>
          </a:p>
        </p:txBody>
      </p:sp>
      <p:cxnSp>
        <p:nvCxnSpPr>
          <p:cNvPr id="48" name="Connecteur droit avec flèche 47"/>
          <p:cNvCxnSpPr>
            <a:stCxn id="44" idx="1"/>
            <a:endCxn id="36" idx="6"/>
          </p:cNvCxnSpPr>
          <p:nvPr/>
        </p:nvCxnSpPr>
        <p:spPr>
          <a:xfrm flipH="1">
            <a:off x="4500563" y="5543873"/>
            <a:ext cx="719137" cy="260821"/>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9" name="Rectangle à coins arrondis 48"/>
          <p:cNvSpPr/>
          <p:nvPr/>
        </p:nvSpPr>
        <p:spPr>
          <a:xfrm>
            <a:off x="5292725" y="4292600"/>
            <a:ext cx="3382963" cy="99377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rgbClr val="002060"/>
                </a:solidFill>
              </a:rPr>
              <a:t>La zone de faisabilité pour le Composant 3 </a:t>
            </a:r>
          </a:p>
          <a:p>
            <a:pPr>
              <a:defRPr/>
            </a:pPr>
            <a:r>
              <a:rPr lang="fr-FR" dirty="0">
                <a:solidFill>
                  <a:srgbClr val="002060"/>
                </a:solidFill>
              </a:rPr>
              <a:t>3/5 </a:t>
            </a:r>
            <a:r>
              <a:rPr lang="fr-FR" dirty="0">
                <a:solidFill>
                  <a:srgbClr val="000000"/>
                </a:solidFill>
                <a:latin typeface="Old English Text MT" pitchFamily="66" charset="0"/>
              </a:rPr>
              <a:t>x</a:t>
            </a:r>
            <a:r>
              <a:rPr lang="fr-FR" dirty="0">
                <a:solidFill>
                  <a:srgbClr val="002060"/>
                </a:solidFill>
              </a:rPr>
              <a:t>1 + 3/10 </a:t>
            </a:r>
            <a:r>
              <a:rPr lang="fr-FR" dirty="0">
                <a:solidFill>
                  <a:srgbClr val="000000"/>
                </a:solidFill>
                <a:latin typeface="Old English Text MT" pitchFamily="66" charset="0"/>
              </a:rPr>
              <a:t>x</a:t>
            </a:r>
            <a:r>
              <a:rPr lang="fr-FR" dirty="0">
                <a:solidFill>
                  <a:srgbClr val="002060"/>
                </a:solidFill>
              </a:rPr>
              <a:t>2 </a:t>
            </a:r>
            <a:r>
              <a:rPr lang="fr-FR" u="sng" dirty="0">
                <a:solidFill>
                  <a:srgbClr val="002060"/>
                </a:solidFill>
              </a:rPr>
              <a:t>&lt;</a:t>
            </a:r>
            <a:r>
              <a:rPr lang="fr-FR" dirty="0">
                <a:solidFill>
                  <a:srgbClr val="002060"/>
                </a:solidFill>
              </a:rPr>
              <a:t> 21</a:t>
            </a:r>
          </a:p>
          <a:p>
            <a:pPr>
              <a:defRPr/>
            </a:pPr>
            <a:r>
              <a:rPr lang="fr-FR" dirty="0">
                <a:solidFill>
                  <a:srgbClr val="000000"/>
                </a:solidFill>
                <a:latin typeface="Old English Text MT" pitchFamily="66" charset="0"/>
              </a:rPr>
              <a:t>x</a:t>
            </a:r>
            <a:r>
              <a:rPr lang="fr-FR" dirty="0">
                <a:solidFill>
                  <a:srgbClr val="002060"/>
                </a:solidFill>
              </a:rPr>
              <a:t>1, </a:t>
            </a:r>
            <a:r>
              <a:rPr lang="fr-FR" dirty="0">
                <a:solidFill>
                  <a:srgbClr val="000000"/>
                </a:solidFill>
                <a:latin typeface="Old English Text MT" pitchFamily="66" charset="0"/>
              </a:rPr>
              <a:t>x</a:t>
            </a:r>
            <a:r>
              <a:rPr lang="fr-FR" dirty="0">
                <a:solidFill>
                  <a:srgbClr val="002060"/>
                </a:solidFill>
              </a:rPr>
              <a:t>2 &gt; 0</a:t>
            </a:r>
          </a:p>
        </p:txBody>
      </p:sp>
      <p:cxnSp>
        <p:nvCxnSpPr>
          <p:cNvPr id="51" name="Connecteur droit 50"/>
          <p:cNvCxnSpPr/>
          <p:nvPr/>
        </p:nvCxnSpPr>
        <p:spPr>
          <a:xfrm>
            <a:off x="2916238" y="321310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a:off x="2916238" y="2781300"/>
            <a:ext cx="2808287" cy="0"/>
          </a:xfrm>
          <a:prstGeom prst="line">
            <a:avLst/>
          </a:prstGeom>
        </p:spPr>
        <p:style>
          <a:lnRef idx="1">
            <a:schemeClr val="accent1"/>
          </a:lnRef>
          <a:fillRef idx="0">
            <a:schemeClr val="accent1"/>
          </a:fillRef>
          <a:effectRef idx="0">
            <a:schemeClr val="accent1"/>
          </a:effectRef>
          <a:fontRef idx="minor">
            <a:schemeClr val="tx1"/>
          </a:fontRef>
        </p:style>
      </p:cxnSp>
      <p:sp>
        <p:nvSpPr>
          <p:cNvPr id="14379" name="ZoneTexte 52"/>
          <p:cNvSpPr txBox="1">
            <a:spLocks noChangeArrowheads="1"/>
          </p:cNvSpPr>
          <p:nvPr/>
        </p:nvSpPr>
        <p:spPr bwMode="auto">
          <a:xfrm>
            <a:off x="2484438" y="3068638"/>
            <a:ext cx="392112" cy="338137"/>
          </a:xfrm>
          <a:prstGeom prst="rect">
            <a:avLst/>
          </a:prstGeom>
          <a:noFill/>
          <a:ln w="9525">
            <a:noFill/>
            <a:miter lim="800000"/>
            <a:headEnd/>
            <a:tailEnd/>
          </a:ln>
        </p:spPr>
        <p:txBody>
          <a:bodyPr wrap="none">
            <a:spAutoFit/>
          </a:bodyPr>
          <a:lstStyle/>
          <a:p>
            <a:r>
              <a:rPr lang="fr-FR" sz="1600" dirty="0"/>
              <a:t>60</a:t>
            </a:r>
          </a:p>
        </p:txBody>
      </p:sp>
      <p:sp>
        <p:nvSpPr>
          <p:cNvPr id="14380" name="ZoneTexte 53"/>
          <p:cNvSpPr txBox="1">
            <a:spLocks noChangeArrowheads="1"/>
          </p:cNvSpPr>
          <p:nvPr/>
        </p:nvSpPr>
        <p:spPr bwMode="auto">
          <a:xfrm>
            <a:off x="2484438" y="2636838"/>
            <a:ext cx="392112" cy="338137"/>
          </a:xfrm>
          <a:prstGeom prst="rect">
            <a:avLst/>
          </a:prstGeom>
          <a:noFill/>
          <a:ln w="9525">
            <a:noFill/>
            <a:miter lim="800000"/>
            <a:headEnd/>
            <a:tailEnd/>
          </a:ln>
        </p:spPr>
        <p:txBody>
          <a:bodyPr wrap="none">
            <a:spAutoFit/>
          </a:bodyPr>
          <a:lstStyle/>
          <a:p>
            <a:r>
              <a:rPr lang="fr-FR" sz="1600" dirty="0"/>
              <a:t>70</a:t>
            </a:r>
          </a:p>
        </p:txBody>
      </p:sp>
      <p:sp>
        <p:nvSpPr>
          <p:cNvPr id="46" name="Rectangle à coins arrondis 45"/>
          <p:cNvSpPr/>
          <p:nvPr/>
        </p:nvSpPr>
        <p:spPr bwMode="auto">
          <a:xfrm>
            <a:off x="285720" y="2571744"/>
            <a:ext cx="1714512" cy="357190"/>
          </a:xfrm>
          <a:prstGeom prst="round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Contrainte n°3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428604"/>
            <a:ext cx="7829576" cy="1143000"/>
          </a:xfrm>
        </p:spPr>
        <p:txBody>
          <a:bodyPr/>
          <a:lstStyle/>
          <a:p>
            <a:r>
              <a:rPr lang="fr-FR" dirty="0"/>
              <a:t>Représentation graphique de la fonction objectif </a:t>
            </a:r>
          </a:p>
        </p:txBody>
      </p:sp>
      <p:cxnSp>
        <p:nvCxnSpPr>
          <p:cNvPr id="4" name="Connecteur droit avec flèche 3"/>
          <p:cNvCxnSpPr/>
          <p:nvPr/>
        </p:nvCxnSpPr>
        <p:spPr>
          <a:xfrm flipV="1">
            <a:off x="4284117" y="2277319"/>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4284117" y="4941144"/>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4284117" y="4509344"/>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4284117" y="4077544"/>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4284117" y="364415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4284117" y="321235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4284117" y="278055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4715917" y="2709119"/>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5147717" y="2709119"/>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5579517" y="2709119"/>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6011317" y="2709119"/>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6444704" y="2709119"/>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5375" name="ZoneTexte 15"/>
          <p:cNvSpPr txBox="1">
            <a:spLocks noChangeArrowheads="1"/>
          </p:cNvSpPr>
          <p:nvPr/>
        </p:nvSpPr>
        <p:spPr bwMode="auto">
          <a:xfrm>
            <a:off x="3852317" y="4364881"/>
            <a:ext cx="392112" cy="338138"/>
          </a:xfrm>
          <a:prstGeom prst="rect">
            <a:avLst/>
          </a:prstGeom>
          <a:noFill/>
          <a:ln w="9525">
            <a:noFill/>
            <a:miter lim="800000"/>
            <a:headEnd/>
            <a:tailEnd/>
          </a:ln>
        </p:spPr>
        <p:txBody>
          <a:bodyPr wrap="none">
            <a:spAutoFit/>
          </a:bodyPr>
          <a:lstStyle/>
          <a:p>
            <a:r>
              <a:rPr lang="fr-FR" sz="1600" dirty="0"/>
              <a:t>10</a:t>
            </a:r>
          </a:p>
        </p:txBody>
      </p:sp>
      <p:sp>
        <p:nvSpPr>
          <p:cNvPr id="15376" name="ZoneTexte 16"/>
          <p:cNvSpPr txBox="1">
            <a:spLocks noChangeArrowheads="1"/>
          </p:cNvSpPr>
          <p:nvPr/>
        </p:nvSpPr>
        <p:spPr bwMode="auto">
          <a:xfrm>
            <a:off x="4538117" y="4961781"/>
            <a:ext cx="393700" cy="339725"/>
          </a:xfrm>
          <a:prstGeom prst="rect">
            <a:avLst/>
          </a:prstGeom>
          <a:noFill/>
          <a:ln w="9525">
            <a:noFill/>
            <a:miter lim="800000"/>
            <a:headEnd/>
            <a:tailEnd/>
          </a:ln>
        </p:spPr>
        <p:txBody>
          <a:bodyPr wrap="none">
            <a:spAutoFit/>
          </a:bodyPr>
          <a:lstStyle/>
          <a:p>
            <a:r>
              <a:rPr lang="fr-FR" sz="1600" dirty="0"/>
              <a:t>10</a:t>
            </a:r>
          </a:p>
        </p:txBody>
      </p:sp>
      <p:sp>
        <p:nvSpPr>
          <p:cNvPr id="15377" name="ZoneTexte 17"/>
          <p:cNvSpPr txBox="1">
            <a:spLocks noChangeArrowheads="1"/>
          </p:cNvSpPr>
          <p:nvPr/>
        </p:nvSpPr>
        <p:spPr bwMode="auto">
          <a:xfrm>
            <a:off x="3852317" y="3933081"/>
            <a:ext cx="392112" cy="338138"/>
          </a:xfrm>
          <a:prstGeom prst="rect">
            <a:avLst/>
          </a:prstGeom>
          <a:noFill/>
          <a:ln w="9525">
            <a:noFill/>
            <a:miter lim="800000"/>
            <a:headEnd/>
            <a:tailEnd/>
          </a:ln>
        </p:spPr>
        <p:txBody>
          <a:bodyPr wrap="none">
            <a:spAutoFit/>
          </a:bodyPr>
          <a:lstStyle/>
          <a:p>
            <a:r>
              <a:rPr lang="fr-FR" sz="1600" dirty="0"/>
              <a:t>20</a:t>
            </a:r>
          </a:p>
        </p:txBody>
      </p:sp>
      <p:sp>
        <p:nvSpPr>
          <p:cNvPr id="15378" name="ZoneTexte 18"/>
          <p:cNvSpPr txBox="1">
            <a:spLocks noChangeArrowheads="1"/>
          </p:cNvSpPr>
          <p:nvPr/>
        </p:nvSpPr>
        <p:spPr bwMode="auto">
          <a:xfrm>
            <a:off x="3852317" y="3501281"/>
            <a:ext cx="392112" cy="338138"/>
          </a:xfrm>
          <a:prstGeom prst="rect">
            <a:avLst/>
          </a:prstGeom>
          <a:noFill/>
          <a:ln w="9525">
            <a:noFill/>
            <a:miter lim="800000"/>
            <a:headEnd/>
            <a:tailEnd/>
          </a:ln>
        </p:spPr>
        <p:txBody>
          <a:bodyPr wrap="none">
            <a:spAutoFit/>
          </a:bodyPr>
          <a:lstStyle/>
          <a:p>
            <a:r>
              <a:rPr lang="fr-FR" sz="1600" dirty="0"/>
              <a:t>30</a:t>
            </a:r>
          </a:p>
        </p:txBody>
      </p:sp>
      <p:sp>
        <p:nvSpPr>
          <p:cNvPr id="15379" name="ZoneTexte 19"/>
          <p:cNvSpPr txBox="1">
            <a:spLocks noChangeArrowheads="1"/>
          </p:cNvSpPr>
          <p:nvPr/>
        </p:nvSpPr>
        <p:spPr bwMode="auto">
          <a:xfrm>
            <a:off x="3852317" y="3069481"/>
            <a:ext cx="392112" cy="338138"/>
          </a:xfrm>
          <a:prstGeom prst="rect">
            <a:avLst/>
          </a:prstGeom>
          <a:noFill/>
          <a:ln w="9525">
            <a:noFill/>
            <a:miter lim="800000"/>
            <a:headEnd/>
            <a:tailEnd/>
          </a:ln>
        </p:spPr>
        <p:txBody>
          <a:bodyPr wrap="none">
            <a:spAutoFit/>
          </a:bodyPr>
          <a:lstStyle/>
          <a:p>
            <a:r>
              <a:rPr lang="fr-FR" sz="1600" dirty="0"/>
              <a:t>40</a:t>
            </a:r>
          </a:p>
        </p:txBody>
      </p:sp>
      <p:sp>
        <p:nvSpPr>
          <p:cNvPr id="15380" name="ZoneTexte 20"/>
          <p:cNvSpPr txBox="1">
            <a:spLocks noChangeArrowheads="1"/>
          </p:cNvSpPr>
          <p:nvPr/>
        </p:nvSpPr>
        <p:spPr bwMode="auto">
          <a:xfrm>
            <a:off x="3852317" y="2636094"/>
            <a:ext cx="392112" cy="339725"/>
          </a:xfrm>
          <a:prstGeom prst="rect">
            <a:avLst/>
          </a:prstGeom>
          <a:noFill/>
          <a:ln w="9525">
            <a:noFill/>
            <a:miter lim="800000"/>
            <a:headEnd/>
            <a:tailEnd/>
          </a:ln>
        </p:spPr>
        <p:txBody>
          <a:bodyPr wrap="none">
            <a:spAutoFit/>
          </a:bodyPr>
          <a:lstStyle/>
          <a:p>
            <a:r>
              <a:rPr lang="fr-FR" sz="1600" dirty="0"/>
              <a:t>50</a:t>
            </a:r>
          </a:p>
        </p:txBody>
      </p:sp>
      <p:sp>
        <p:nvSpPr>
          <p:cNvPr id="15381" name="ZoneTexte 21"/>
          <p:cNvSpPr txBox="1">
            <a:spLocks noChangeArrowheads="1"/>
          </p:cNvSpPr>
          <p:nvPr/>
        </p:nvSpPr>
        <p:spPr bwMode="auto">
          <a:xfrm>
            <a:off x="4971504" y="4961781"/>
            <a:ext cx="392113" cy="339725"/>
          </a:xfrm>
          <a:prstGeom prst="rect">
            <a:avLst/>
          </a:prstGeom>
          <a:noFill/>
          <a:ln w="9525">
            <a:noFill/>
            <a:miter lim="800000"/>
            <a:headEnd/>
            <a:tailEnd/>
          </a:ln>
        </p:spPr>
        <p:txBody>
          <a:bodyPr wrap="none">
            <a:spAutoFit/>
          </a:bodyPr>
          <a:lstStyle/>
          <a:p>
            <a:r>
              <a:rPr lang="fr-FR" sz="1600" dirty="0"/>
              <a:t>20</a:t>
            </a:r>
          </a:p>
        </p:txBody>
      </p:sp>
      <p:sp>
        <p:nvSpPr>
          <p:cNvPr id="15382" name="ZoneTexte 22"/>
          <p:cNvSpPr txBox="1">
            <a:spLocks noChangeArrowheads="1"/>
          </p:cNvSpPr>
          <p:nvPr/>
        </p:nvSpPr>
        <p:spPr bwMode="auto">
          <a:xfrm>
            <a:off x="5403304" y="4941144"/>
            <a:ext cx="392113" cy="338137"/>
          </a:xfrm>
          <a:prstGeom prst="rect">
            <a:avLst/>
          </a:prstGeom>
          <a:noFill/>
          <a:ln w="9525">
            <a:noFill/>
            <a:miter lim="800000"/>
            <a:headEnd/>
            <a:tailEnd/>
          </a:ln>
        </p:spPr>
        <p:txBody>
          <a:bodyPr wrap="none">
            <a:spAutoFit/>
          </a:bodyPr>
          <a:lstStyle/>
          <a:p>
            <a:r>
              <a:rPr lang="fr-FR" sz="1600" dirty="0"/>
              <a:t>30</a:t>
            </a:r>
          </a:p>
        </p:txBody>
      </p:sp>
      <p:sp>
        <p:nvSpPr>
          <p:cNvPr id="15383" name="ZoneTexte 23"/>
          <p:cNvSpPr txBox="1">
            <a:spLocks noChangeArrowheads="1"/>
          </p:cNvSpPr>
          <p:nvPr/>
        </p:nvSpPr>
        <p:spPr bwMode="auto">
          <a:xfrm>
            <a:off x="5835104" y="4941144"/>
            <a:ext cx="392113" cy="338137"/>
          </a:xfrm>
          <a:prstGeom prst="rect">
            <a:avLst/>
          </a:prstGeom>
          <a:noFill/>
          <a:ln w="9525">
            <a:noFill/>
            <a:miter lim="800000"/>
            <a:headEnd/>
            <a:tailEnd/>
          </a:ln>
        </p:spPr>
        <p:txBody>
          <a:bodyPr wrap="none">
            <a:spAutoFit/>
          </a:bodyPr>
          <a:lstStyle/>
          <a:p>
            <a:r>
              <a:rPr lang="fr-FR" sz="1600" dirty="0"/>
              <a:t>40</a:t>
            </a:r>
          </a:p>
        </p:txBody>
      </p:sp>
      <p:sp>
        <p:nvSpPr>
          <p:cNvPr id="15384" name="ZoneTexte 24"/>
          <p:cNvSpPr txBox="1">
            <a:spLocks noChangeArrowheads="1"/>
          </p:cNvSpPr>
          <p:nvPr/>
        </p:nvSpPr>
        <p:spPr bwMode="auto">
          <a:xfrm>
            <a:off x="6266904" y="4941144"/>
            <a:ext cx="393700" cy="338137"/>
          </a:xfrm>
          <a:prstGeom prst="rect">
            <a:avLst/>
          </a:prstGeom>
          <a:noFill/>
          <a:ln w="9525">
            <a:noFill/>
            <a:miter lim="800000"/>
            <a:headEnd/>
            <a:tailEnd/>
          </a:ln>
        </p:spPr>
        <p:txBody>
          <a:bodyPr wrap="none">
            <a:spAutoFit/>
          </a:bodyPr>
          <a:lstStyle/>
          <a:p>
            <a:r>
              <a:rPr lang="fr-FR" sz="1600" dirty="0"/>
              <a:t>50</a:t>
            </a:r>
          </a:p>
        </p:txBody>
      </p:sp>
      <p:sp>
        <p:nvSpPr>
          <p:cNvPr id="15385" name="ZoneTexte 25"/>
          <p:cNvSpPr txBox="1">
            <a:spLocks noChangeArrowheads="1"/>
          </p:cNvSpPr>
          <p:nvPr/>
        </p:nvSpPr>
        <p:spPr bwMode="auto">
          <a:xfrm>
            <a:off x="3839098" y="2132856"/>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5386" name="ZoneTexte 26"/>
          <p:cNvSpPr txBox="1">
            <a:spLocks noChangeArrowheads="1"/>
          </p:cNvSpPr>
          <p:nvPr/>
        </p:nvSpPr>
        <p:spPr bwMode="auto">
          <a:xfrm>
            <a:off x="6918054" y="4941144"/>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5387" name="ZoneTexte 27"/>
          <p:cNvSpPr txBox="1">
            <a:spLocks noChangeArrowheads="1"/>
          </p:cNvSpPr>
          <p:nvPr/>
        </p:nvSpPr>
        <p:spPr bwMode="auto">
          <a:xfrm>
            <a:off x="2555329" y="3212356"/>
            <a:ext cx="1223963" cy="585788"/>
          </a:xfrm>
          <a:prstGeom prst="rect">
            <a:avLst/>
          </a:prstGeom>
          <a:noFill/>
          <a:ln w="9525">
            <a:noFill/>
            <a:miter lim="800000"/>
            <a:headEnd/>
            <a:tailEnd/>
          </a:ln>
        </p:spPr>
        <p:txBody>
          <a:bodyPr>
            <a:spAutoFit/>
          </a:bodyPr>
          <a:lstStyle/>
          <a:p>
            <a:pPr algn="r"/>
            <a:r>
              <a:rPr lang="fr-FR" sz="1600" dirty="0"/>
              <a:t>Tonnes de soIvant </a:t>
            </a:r>
          </a:p>
        </p:txBody>
      </p:sp>
      <p:sp>
        <p:nvSpPr>
          <p:cNvPr id="15388" name="ZoneTexte 28"/>
          <p:cNvSpPr txBox="1">
            <a:spLocks noChangeArrowheads="1"/>
          </p:cNvSpPr>
          <p:nvPr/>
        </p:nvSpPr>
        <p:spPr bwMode="auto">
          <a:xfrm>
            <a:off x="4787354" y="5301506"/>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4" name="Connecteur droit 33"/>
          <p:cNvCxnSpPr/>
          <p:nvPr/>
        </p:nvCxnSpPr>
        <p:spPr>
          <a:xfrm>
            <a:off x="4284117" y="3860056"/>
            <a:ext cx="719137"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5003254" y="3860056"/>
            <a:ext cx="360363" cy="2174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5363617" y="4077544"/>
            <a:ext cx="431800" cy="86360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a:off x="4284117" y="4580781"/>
            <a:ext cx="287337" cy="360363"/>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5394" name="ZoneTexte 40"/>
          <p:cNvSpPr txBox="1">
            <a:spLocks noChangeArrowheads="1"/>
          </p:cNvSpPr>
          <p:nvPr/>
        </p:nvSpPr>
        <p:spPr bwMode="auto">
          <a:xfrm>
            <a:off x="3591474" y="4509344"/>
            <a:ext cx="561372" cy="286232"/>
          </a:xfrm>
          <a:prstGeom prst="rect">
            <a:avLst/>
          </a:prstGeom>
          <a:noFill/>
          <a:ln w="9525">
            <a:noFill/>
            <a:miter lim="800000"/>
            <a:headEnd/>
            <a:tailEnd/>
          </a:ln>
        </p:spPr>
        <p:txBody>
          <a:bodyPr wrap="none">
            <a:spAutoFit/>
          </a:bodyPr>
          <a:lstStyle/>
          <a:p>
            <a:r>
              <a:rPr lang="fr-FR" dirty="0">
                <a:solidFill>
                  <a:srgbClr val="0070C0"/>
                </a:solidFill>
              </a:rPr>
              <a:t>(0;8)</a:t>
            </a:r>
          </a:p>
        </p:txBody>
      </p:sp>
      <p:sp>
        <p:nvSpPr>
          <p:cNvPr id="15395" name="ZoneTexte 41"/>
          <p:cNvSpPr txBox="1">
            <a:spLocks noChangeArrowheads="1"/>
          </p:cNvSpPr>
          <p:nvPr/>
        </p:nvSpPr>
        <p:spPr bwMode="auto">
          <a:xfrm>
            <a:off x="4023275" y="5012581"/>
            <a:ext cx="561371" cy="286232"/>
          </a:xfrm>
          <a:prstGeom prst="rect">
            <a:avLst/>
          </a:prstGeom>
          <a:noFill/>
          <a:ln w="9525">
            <a:noFill/>
            <a:miter lim="800000"/>
            <a:headEnd/>
            <a:tailEnd/>
          </a:ln>
        </p:spPr>
        <p:txBody>
          <a:bodyPr wrap="none">
            <a:spAutoFit/>
          </a:bodyPr>
          <a:lstStyle/>
          <a:p>
            <a:r>
              <a:rPr lang="fr-FR" dirty="0">
                <a:solidFill>
                  <a:srgbClr val="0070C0"/>
                </a:solidFill>
              </a:rPr>
              <a:t>(6;0)</a:t>
            </a:r>
          </a:p>
        </p:txBody>
      </p:sp>
      <p:sp>
        <p:nvSpPr>
          <p:cNvPr id="43" name="Rectangle 42"/>
          <p:cNvSpPr/>
          <p:nvPr/>
        </p:nvSpPr>
        <p:spPr>
          <a:xfrm>
            <a:off x="1691729" y="5012581"/>
            <a:ext cx="2160588" cy="57626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rgbClr val="0070C0"/>
                </a:solidFill>
              </a:rPr>
              <a:t>40 </a:t>
            </a:r>
            <a:r>
              <a:rPr lang="fr-FR" dirty="0">
                <a:solidFill>
                  <a:srgbClr val="0070C0"/>
                </a:solidFill>
                <a:latin typeface="Old English Text MT" pitchFamily="66" charset="0"/>
              </a:rPr>
              <a:t>x</a:t>
            </a:r>
            <a:r>
              <a:rPr lang="fr-FR" dirty="0">
                <a:solidFill>
                  <a:srgbClr val="0070C0"/>
                </a:solidFill>
              </a:rPr>
              <a:t>1 + 30 </a:t>
            </a:r>
            <a:r>
              <a:rPr lang="fr-FR" dirty="0">
                <a:solidFill>
                  <a:srgbClr val="0070C0"/>
                </a:solidFill>
                <a:latin typeface="Old English Text MT" pitchFamily="66" charset="0"/>
              </a:rPr>
              <a:t>x</a:t>
            </a:r>
            <a:r>
              <a:rPr lang="fr-FR" dirty="0">
                <a:solidFill>
                  <a:srgbClr val="0070C0"/>
                </a:solidFill>
              </a:rPr>
              <a:t>2 = 240</a:t>
            </a:r>
            <a:br>
              <a:rPr lang="fr-FR" dirty="0">
                <a:solidFill>
                  <a:srgbClr val="0070C0"/>
                </a:solidFill>
              </a:rPr>
            </a:br>
            <a:r>
              <a:rPr lang="fr-FR" dirty="0">
                <a:solidFill>
                  <a:srgbClr val="0070C0"/>
                </a:solidFill>
              </a:rPr>
              <a:t>fonction objectif</a:t>
            </a:r>
          </a:p>
        </p:txBody>
      </p:sp>
      <p:cxnSp>
        <p:nvCxnSpPr>
          <p:cNvPr id="45" name="Connecteur droit avec flèche 44"/>
          <p:cNvCxnSpPr>
            <a:stCxn id="43" idx="3"/>
          </p:cNvCxnSpPr>
          <p:nvPr/>
        </p:nvCxnSpPr>
        <p:spPr>
          <a:xfrm flipV="1">
            <a:off x="3852317" y="4725244"/>
            <a:ext cx="574675" cy="576262"/>
          </a:xfrm>
          <a:prstGeom prst="straightConnector1">
            <a:avLst/>
          </a:prstGeom>
          <a:ln w="15875">
            <a:tailEnd type="triangle" w="lg"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500050"/>
            <a:ext cx="7829576" cy="1143000"/>
          </a:xfrm>
        </p:spPr>
        <p:txBody>
          <a:bodyPr/>
          <a:lstStyle/>
          <a:p>
            <a:r>
              <a:rPr lang="fr-FR" dirty="0"/>
              <a:t>Représentation graphique de la fonction objectif </a:t>
            </a:r>
          </a:p>
        </p:txBody>
      </p:sp>
      <p:cxnSp>
        <p:nvCxnSpPr>
          <p:cNvPr id="4" name="Connecteur droit avec flèche 3"/>
          <p:cNvCxnSpPr/>
          <p:nvPr/>
        </p:nvCxnSpPr>
        <p:spPr>
          <a:xfrm flipV="1">
            <a:off x="3924077" y="2205311"/>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3924077" y="4869136"/>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24077" y="44373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3924077" y="4005536"/>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924077" y="357214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3924077" y="314034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924077" y="270854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4355877"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787677"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5219477"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5651277" y="2637111"/>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6084664" y="2637111"/>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6399" name="ZoneTexte 15"/>
          <p:cNvSpPr txBox="1">
            <a:spLocks noChangeArrowheads="1"/>
          </p:cNvSpPr>
          <p:nvPr/>
        </p:nvSpPr>
        <p:spPr bwMode="auto">
          <a:xfrm>
            <a:off x="3492277" y="4292873"/>
            <a:ext cx="392112" cy="338138"/>
          </a:xfrm>
          <a:prstGeom prst="rect">
            <a:avLst/>
          </a:prstGeom>
          <a:noFill/>
          <a:ln w="9525">
            <a:noFill/>
            <a:miter lim="800000"/>
            <a:headEnd/>
            <a:tailEnd/>
          </a:ln>
        </p:spPr>
        <p:txBody>
          <a:bodyPr wrap="none">
            <a:spAutoFit/>
          </a:bodyPr>
          <a:lstStyle/>
          <a:p>
            <a:r>
              <a:rPr lang="fr-FR" sz="1600" dirty="0"/>
              <a:t>10</a:t>
            </a:r>
          </a:p>
        </p:txBody>
      </p:sp>
      <p:sp>
        <p:nvSpPr>
          <p:cNvPr id="16400" name="ZoneTexte 16"/>
          <p:cNvSpPr txBox="1">
            <a:spLocks noChangeArrowheads="1"/>
          </p:cNvSpPr>
          <p:nvPr/>
        </p:nvSpPr>
        <p:spPr bwMode="auto">
          <a:xfrm>
            <a:off x="4178077" y="4889773"/>
            <a:ext cx="393700" cy="339725"/>
          </a:xfrm>
          <a:prstGeom prst="rect">
            <a:avLst/>
          </a:prstGeom>
          <a:noFill/>
          <a:ln w="9525">
            <a:noFill/>
            <a:miter lim="800000"/>
            <a:headEnd/>
            <a:tailEnd/>
          </a:ln>
        </p:spPr>
        <p:txBody>
          <a:bodyPr wrap="none">
            <a:spAutoFit/>
          </a:bodyPr>
          <a:lstStyle/>
          <a:p>
            <a:r>
              <a:rPr lang="fr-FR" sz="1600" dirty="0"/>
              <a:t>10</a:t>
            </a:r>
          </a:p>
        </p:txBody>
      </p:sp>
      <p:sp>
        <p:nvSpPr>
          <p:cNvPr id="16401" name="ZoneTexte 17"/>
          <p:cNvSpPr txBox="1">
            <a:spLocks noChangeArrowheads="1"/>
          </p:cNvSpPr>
          <p:nvPr/>
        </p:nvSpPr>
        <p:spPr bwMode="auto">
          <a:xfrm>
            <a:off x="3492277" y="3861073"/>
            <a:ext cx="392112" cy="338138"/>
          </a:xfrm>
          <a:prstGeom prst="rect">
            <a:avLst/>
          </a:prstGeom>
          <a:noFill/>
          <a:ln w="9525">
            <a:noFill/>
            <a:miter lim="800000"/>
            <a:headEnd/>
            <a:tailEnd/>
          </a:ln>
        </p:spPr>
        <p:txBody>
          <a:bodyPr wrap="none">
            <a:spAutoFit/>
          </a:bodyPr>
          <a:lstStyle/>
          <a:p>
            <a:r>
              <a:rPr lang="fr-FR" sz="1600" dirty="0"/>
              <a:t>20</a:t>
            </a:r>
          </a:p>
        </p:txBody>
      </p:sp>
      <p:sp>
        <p:nvSpPr>
          <p:cNvPr id="16402" name="ZoneTexte 18"/>
          <p:cNvSpPr txBox="1">
            <a:spLocks noChangeArrowheads="1"/>
          </p:cNvSpPr>
          <p:nvPr/>
        </p:nvSpPr>
        <p:spPr bwMode="auto">
          <a:xfrm>
            <a:off x="3492277" y="3429273"/>
            <a:ext cx="392112" cy="338138"/>
          </a:xfrm>
          <a:prstGeom prst="rect">
            <a:avLst/>
          </a:prstGeom>
          <a:noFill/>
          <a:ln w="9525">
            <a:noFill/>
            <a:miter lim="800000"/>
            <a:headEnd/>
            <a:tailEnd/>
          </a:ln>
        </p:spPr>
        <p:txBody>
          <a:bodyPr wrap="none">
            <a:spAutoFit/>
          </a:bodyPr>
          <a:lstStyle/>
          <a:p>
            <a:r>
              <a:rPr lang="fr-FR" sz="1600" dirty="0"/>
              <a:t>30</a:t>
            </a:r>
          </a:p>
        </p:txBody>
      </p:sp>
      <p:sp>
        <p:nvSpPr>
          <p:cNvPr id="16403" name="ZoneTexte 19"/>
          <p:cNvSpPr txBox="1">
            <a:spLocks noChangeArrowheads="1"/>
          </p:cNvSpPr>
          <p:nvPr/>
        </p:nvSpPr>
        <p:spPr bwMode="auto">
          <a:xfrm>
            <a:off x="3492277" y="2997473"/>
            <a:ext cx="392112" cy="338138"/>
          </a:xfrm>
          <a:prstGeom prst="rect">
            <a:avLst/>
          </a:prstGeom>
          <a:noFill/>
          <a:ln w="9525">
            <a:noFill/>
            <a:miter lim="800000"/>
            <a:headEnd/>
            <a:tailEnd/>
          </a:ln>
        </p:spPr>
        <p:txBody>
          <a:bodyPr wrap="none">
            <a:spAutoFit/>
          </a:bodyPr>
          <a:lstStyle/>
          <a:p>
            <a:r>
              <a:rPr lang="fr-FR" sz="1600" dirty="0"/>
              <a:t>40</a:t>
            </a:r>
          </a:p>
        </p:txBody>
      </p:sp>
      <p:sp>
        <p:nvSpPr>
          <p:cNvPr id="16404" name="ZoneTexte 20"/>
          <p:cNvSpPr txBox="1">
            <a:spLocks noChangeArrowheads="1"/>
          </p:cNvSpPr>
          <p:nvPr/>
        </p:nvSpPr>
        <p:spPr bwMode="auto">
          <a:xfrm>
            <a:off x="3492277" y="2564086"/>
            <a:ext cx="392112" cy="339725"/>
          </a:xfrm>
          <a:prstGeom prst="rect">
            <a:avLst/>
          </a:prstGeom>
          <a:noFill/>
          <a:ln w="9525">
            <a:noFill/>
            <a:miter lim="800000"/>
            <a:headEnd/>
            <a:tailEnd/>
          </a:ln>
        </p:spPr>
        <p:txBody>
          <a:bodyPr wrap="none">
            <a:spAutoFit/>
          </a:bodyPr>
          <a:lstStyle/>
          <a:p>
            <a:r>
              <a:rPr lang="fr-FR" sz="1600" dirty="0"/>
              <a:t>50</a:t>
            </a:r>
          </a:p>
        </p:txBody>
      </p:sp>
      <p:sp>
        <p:nvSpPr>
          <p:cNvPr id="16405" name="ZoneTexte 21"/>
          <p:cNvSpPr txBox="1">
            <a:spLocks noChangeArrowheads="1"/>
          </p:cNvSpPr>
          <p:nvPr/>
        </p:nvSpPr>
        <p:spPr bwMode="auto">
          <a:xfrm>
            <a:off x="4611464" y="4889773"/>
            <a:ext cx="392113" cy="339725"/>
          </a:xfrm>
          <a:prstGeom prst="rect">
            <a:avLst/>
          </a:prstGeom>
          <a:noFill/>
          <a:ln w="9525">
            <a:noFill/>
            <a:miter lim="800000"/>
            <a:headEnd/>
            <a:tailEnd/>
          </a:ln>
        </p:spPr>
        <p:txBody>
          <a:bodyPr wrap="none">
            <a:spAutoFit/>
          </a:bodyPr>
          <a:lstStyle/>
          <a:p>
            <a:r>
              <a:rPr lang="fr-FR" sz="1600" dirty="0"/>
              <a:t>20</a:t>
            </a:r>
          </a:p>
        </p:txBody>
      </p:sp>
      <p:sp>
        <p:nvSpPr>
          <p:cNvPr id="16406" name="ZoneTexte 22"/>
          <p:cNvSpPr txBox="1">
            <a:spLocks noChangeArrowheads="1"/>
          </p:cNvSpPr>
          <p:nvPr/>
        </p:nvSpPr>
        <p:spPr bwMode="auto">
          <a:xfrm>
            <a:off x="5043264" y="4869136"/>
            <a:ext cx="392113" cy="338137"/>
          </a:xfrm>
          <a:prstGeom prst="rect">
            <a:avLst/>
          </a:prstGeom>
          <a:noFill/>
          <a:ln w="9525">
            <a:noFill/>
            <a:miter lim="800000"/>
            <a:headEnd/>
            <a:tailEnd/>
          </a:ln>
        </p:spPr>
        <p:txBody>
          <a:bodyPr wrap="none">
            <a:spAutoFit/>
          </a:bodyPr>
          <a:lstStyle/>
          <a:p>
            <a:r>
              <a:rPr lang="fr-FR" sz="1600" dirty="0"/>
              <a:t>30</a:t>
            </a:r>
          </a:p>
        </p:txBody>
      </p:sp>
      <p:sp>
        <p:nvSpPr>
          <p:cNvPr id="16407" name="ZoneTexte 23"/>
          <p:cNvSpPr txBox="1">
            <a:spLocks noChangeArrowheads="1"/>
          </p:cNvSpPr>
          <p:nvPr/>
        </p:nvSpPr>
        <p:spPr bwMode="auto">
          <a:xfrm>
            <a:off x="5475064" y="4869136"/>
            <a:ext cx="392113" cy="338137"/>
          </a:xfrm>
          <a:prstGeom prst="rect">
            <a:avLst/>
          </a:prstGeom>
          <a:noFill/>
          <a:ln w="9525">
            <a:noFill/>
            <a:miter lim="800000"/>
            <a:headEnd/>
            <a:tailEnd/>
          </a:ln>
        </p:spPr>
        <p:txBody>
          <a:bodyPr wrap="none">
            <a:spAutoFit/>
          </a:bodyPr>
          <a:lstStyle/>
          <a:p>
            <a:r>
              <a:rPr lang="fr-FR" sz="1600" dirty="0"/>
              <a:t>40</a:t>
            </a:r>
          </a:p>
        </p:txBody>
      </p:sp>
      <p:sp>
        <p:nvSpPr>
          <p:cNvPr id="16408" name="ZoneTexte 24"/>
          <p:cNvSpPr txBox="1">
            <a:spLocks noChangeArrowheads="1"/>
          </p:cNvSpPr>
          <p:nvPr/>
        </p:nvSpPr>
        <p:spPr bwMode="auto">
          <a:xfrm>
            <a:off x="5906864" y="4869136"/>
            <a:ext cx="393700" cy="338137"/>
          </a:xfrm>
          <a:prstGeom prst="rect">
            <a:avLst/>
          </a:prstGeom>
          <a:noFill/>
          <a:ln w="9525">
            <a:noFill/>
            <a:miter lim="800000"/>
            <a:headEnd/>
            <a:tailEnd/>
          </a:ln>
        </p:spPr>
        <p:txBody>
          <a:bodyPr wrap="none">
            <a:spAutoFit/>
          </a:bodyPr>
          <a:lstStyle/>
          <a:p>
            <a:r>
              <a:rPr lang="fr-FR" sz="1600" dirty="0"/>
              <a:t>50</a:t>
            </a:r>
          </a:p>
        </p:txBody>
      </p:sp>
      <p:sp>
        <p:nvSpPr>
          <p:cNvPr id="16409" name="ZoneTexte 25"/>
          <p:cNvSpPr txBox="1">
            <a:spLocks noChangeArrowheads="1"/>
          </p:cNvSpPr>
          <p:nvPr/>
        </p:nvSpPr>
        <p:spPr bwMode="auto">
          <a:xfrm>
            <a:off x="3479058" y="2060848"/>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6410" name="ZoneTexte 26"/>
          <p:cNvSpPr txBox="1">
            <a:spLocks noChangeArrowheads="1"/>
          </p:cNvSpPr>
          <p:nvPr/>
        </p:nvSpPr>
        <p:spPr bwMode="auto">
          <a:xfrm>
            <a:off x="6558014" y="4869136"/>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6411" name="ZoneTexte 27"/>
          <p:cNvSpPr txBox="1">
            <a:spLocks noChangeArrowheads="1"/>
          </p:cNvSpPr>
          <p:nvPr/>
        </p:nvSpPr>
        <p:spPr bwMode="auto">
          <a:xfrm>
            <a:off x="2195289" y="3140348"/>
            <a:ext cx="1223963" cy="585788"/>
          </a:xfrm>
          <a:prstGeom prst="rect">
            <a:avLst/>
          </a:prstGeom>
          <a:noFill/>
          <a:ln w="9525">
            <a:noFill/>
            <a:miter lim="800000"/>
            <a:headEnd/>
            <a:tailEnd/>
          </a:ln>
        </p:spPr>
        <p:txBody>
          <a:bodyPr>
            <a:spAutoFit/>
          </a:bodyPr>
          <a:lstStyle/>
          <a:p>
            <a:pPr algn="r"/>
            <a:r>
              <a:rPr lang="fr-FR" sz="1600" dirty="0"/>
              <a:t>Tonnes de soIvant </a:t>
            </a:r>
          </a:p>
        </p:txBody>
      </p:sp>
      <p:sp>
        <p:nvSpPr>
          <p:cNvPr id="16412" name="ZoneTexte 28"/>
          <p:cNvSpPr txBox="1">
            <a:spLocks noChangeArrowheads="1"/>
          </p:cNvSpPr>
          <p:nvPr/>
        </p:nvSpPr>
        <p:spPr bwMode="auto">
          <a:xfrm>
            <a:off x="4427314" y="5229498"/>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4" name="Connecteur droit 33"/>
          <p:cNvCxnSpPr/>
          <p:nvPr/>
        </p:nvCxnSpPr>
        <p:spPr>
          <a:xfrm>
            <a:off x="3924077" y="3788048"/>
            <a:ext cx="719137"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4643214" y="3788048"/>
            <a:ext cx="360363" cy="2174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5003577" y="4005536"/>
            <a:ext cx="431800" cy="86360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a:off x="3924077" y="4508773"/>
            <a:ext cx="287337" cy="360363"/>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418" name="ZoneTexte 40"/>
          <p:cNvSpPr txBox="1">
            <a:spLocks noChangeArrowheads="1"/>
          </p:cNvSpPr>
          <p:nvPr/>
        </p:nvSpPr>
        <p:spPr bwMode="auto">
          <a:xfrm>
            <a:off x="3203352" y="4437336"/>
            <a:ext cx="617537" cy="368300"/>
          </a:xfrm>
          <a:prstGeom prst="rect">
            <a:avLst/>
          </a:prstGeom>
          <a:noFill/>
          <a:ln w="9525">
            <a:noFill/>
            <a:miter lim="800000"/>
            <a:headEnd/>
            <a:tailEnd/>
          </a:ln>
        </p:spPr>
        <p:txBody>
          <a:bodyPr wrap="none">
            <a:spAutoFit/>
          </a:bodyPr>
          <a:lstStyle/>
          <a:p>
            <a:r>
              <a:rPr lang="fr-FR" dirty="0">
                <a:solidFill>
                  <a:srgbClr val="0070C0"/>
                </a:solidFill>
              </a:rPr>
              <a:t>(0,8)</a:t>
            </a:r>
          </a:p>
        </p:txBody>
      </p:sp>
      <p:sp>
        <p:nvSpPr>
          <p:cNvPr id="16419" name="ZoneTexte 41"/>
          <p:cNvSpPr txBox="1">
            <a:spLocks noChangeArrowheads="1"/>
          </p:cNvSpPr>
          <p:nvPr/>
        </p:nvSpPr>
        <p:spPr bwMode="auto">
          <a:xfrm>
            <a:off x="3635152" y="4940573"/>
            <a:ext cx="617537" cy="369888"/>
          </a:xfrm>
          <a:prstGeom prst="rect">
            <a:avLst/>
          </a:prstGeom>
          <a:noFill/>
          <a:ln w="9525">
            <a:noFill/>
            <a:miter lim="800000"/>
            <a:headEnd/>
            <a:tailEnd/>
          </a:ln>
        </p:spPr>
        <p:txBody>
          <a:bodyPr wrap="none">
            <a:spAutoFit/>
          </a:bodyPr>
          <a:lstStyle/>
          <a:p>
            <a:r>
              <a:rPr lang="fr-FR" dirty="0">
                <a:solidFill>
                  <a:srgbClr val="0070C0"/>
                </a:solidFill>
              </a:rPr>
              <a:t>(0,6)</a:t>
            </a:r>
          </a:p>
        </p:txBody>
      </p:sp>
      <p:sp>
        <p:nvSpPr>
          <p:cNvPr id="43" name="Rectangle 42"/>
          <p:cNvSpPr/>
          <p:nvPr/>
        </p:nvSpPr>
        <p:spPr>
          <a:xfrm>
            <a:off x="1331689" y="4940573"/>
            <a:ext cx="2160588" cy="57626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rgbClr val="0070C0"/>
                </a:solidFill>
              </a:rPr>
              <a:t>40 </a:t>
            </a:r>
            <a:r>
              <a:rPr lang="fr-FR" dirty="0">
                <a:solidFill>
                  <a:srgbClr val="0070C0"/>
                </a:solidFill>
                <a:latin typeface="Old English Text MT" pitchFamily="66" charset="0"/>
              </a:rPr>
              <a:t>x</a:t>
            </a:r>
            <a:r>
              <a:rPr lang="fr-FR" dirty="0">
                <a:solidFill>
                  <a:srgbClr val="0070C0"/>
                </a:solidFill>
              </a:rPr>
              <a:t>1 + 30 </a:t>
            </a:r>
            <a:r>
              <a:rPr lang="fr-FR" dirty="0">
                <a:solidFill>
                  <a:srgbClr val="0070C0"/>
                </a:solidFill>
                <a:latin typeface="Old English Text MT" pitchFamily="66" charset="0"/>
              </a:rPr>
              <a:t>x</a:t>
            </a:r>
            <a:r>
              <a:rPr lang="fr-FR" dirty="0">
                <a:solidFill>
                  <a:srgbClr val="0070C0"/>
                </a:solidFill>
              </a:rPr>
              <a:t>2 = 240</a:t>
            </a:r>
            <a:br>
              <a:rPr lang="fr-FR" dirty="0">
                <a:solidFill>
                  <a:srgbClr val="0070C0"/>
                </a:solidFill>
              </a:rPr>
            </a:br>
            <a:r>
              <a:rPr lang="fr-FR" dirty="0">
                <a:solidFill>
                  <a:srgbClr val="0070C0"/>
                </a:solidFill>
              </a:rPr>
              <a:t>fonction objectif</a:t>
            </a:r>
          </a:p>
        </p:txBody>
      </p:sp>
      <p:cxnSp>
        <p:nvCxnSpPr>
          <p:cNvPr id="45" name="Connecteur droit avec flèche 44"/>
          <p:cNvCxnSpPr>
            <a:stCxn id="43" idx="3"/>
          </p:cNvCxnSpPr>
          <p:nvPr/>
        </p:nvCxnSpPr>
        <p:spPr>
          <a:xfrm flipV="1">
            <a:off x="3492277" y="4653236"/>
            <a:ext cx="574675" cy="576262"/>
          </a:xfrm>
          <a:prstGeom prst="straightConnector1">
            <a:avLst/>
          </a:prstGeom>
          <a:ln w="15875">
            <a:tailEnd type="triangle" w="lg" len="med"/>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3924077" y="3861073"/>
            <a:ext cx="792162" cy="1008063"/>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Connecteur droit 46"/>
          <p:cNvCxnSpPr>
            <a:endCxn id="16406" idx="0"/>
          </p:cNvCxnSpPr>
          <p:nvPr/>
        </p:nvCxnSpPr>
        <p:spPr>
          <a:xfrm>
            <a:off x="3924077" y="3140348"/>
            <a:ext cx="1314450" cy="1728788"/>
          </a:xfrm>
          <a:prstGeom prst="line">
            <a:avLst/>
          </a:prstGeom>
          <a:ln w="158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734245" y="409378"/>
            <a:ext cx="8035821" cy="1143000"/>
          </a:xfrm>
        </p:spPr>
        <p:txBody>
          <a:bodyPr/>
          <a:lstStyle/>
          <a:p>
            <a:r>
              <a:rPr lang="fr-FR" dirty="0"/>
              <a:t>Zone de faisabilité : l’ensemble des solutions</a:t>
            </a:r>
          </a:p>
        </p:txBody>
      </p:sp>
      <p:cxnSp>
        <p:nvCxnSpPr>
          <p:cNvPr id="5" name="Connecteur droit avec flèche 4"/>
          <p:cNvCxnSpPr/>
          <p:nvPr/>
        </p:nvCxnSpPr>
        <p:spPr>
          <a:xfrm flipV="1">
            <a:off x="3348013" y="2061171"/>
            <a:ext cx="0" cy="3384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3348013" y="5445721"/>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3348013" y="5013921"/>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348013" y="4582121"/>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3348013" y="4148733"/>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348013" y="3716933"/>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348013" y="3285133"/>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779813" y="2205633"/>
            <a:ext cx="0" cy="3240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211613" y="2277071"/>
            <a:ext cx="0" cy="3168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643413" y="2277071"/>
            <a:ext cx="0" cy="3168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075213" y="2348508"/>
            <a:ext cx="0" cy="3097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508600" y="2348508"/>
            <a:ext cx="0" cy="3097213"/>
          </a:xfrm>
          <a:prstGeom prst="line">
            <a:avLst/>
          </a:prstGeom>
        </p:spPr>
        <p:style>
          <a:lnRef idx="1">
            <a:schemeClr val="accent1"/>
          </a:lnRef>
          <a:fillRef idx="0">
            <a:schemeClr val="accent1"/>
          </a:fillRef>
          <a:effectRef idx="0">
            <a:schemeClr val="accent1"/>
          </a:effectRef>
          <a:fontRef idx="minor">
            <a:schemeClr val="tx1"/>
          </a:fontRef>
        </p:style>
      </p:cxnSp>
      <p:sp>
        <p:nvSpPr>
          <p:cNvPr id="17424" name="ZoneTexte 16"/>
          <p:cNvSpPr txBox="1">
            <a:spLocks noChangeArrowheads="1"/>
          </p:cNvSpPr>
          <p:nvPr/>
        </p:nvSpPr>
        <p:spPr bwMode="auto">
          <a:xfrm>
            <a:off x="2916213" y="4869458"/>
            <a:ext cx="392112" cy="338138"/>
          </a:xfrm>
          <a:prstGeom prst="rect">
            <a:avLst/>
          </a:prstGeom>
          <a:noFill/>
          <a:ln w="9525">
            <a:noFill/>
            <a:miter lim="800000"/>
            <a:headEnd/>
            <a:tailEnd/>
          </a:ln>
        </p:spPr>
        <p:txBody>
          <a:bodyPr wrap="none">
            <a:spAutoFit/>
          </a:bodyPr>
          <a:lstStyle/>
          <a:p>
            <a:r>
              <a:rPr lang="fr-FR" sz="1600" dirty="0"/>
              <a:t>10</a:t>
            </a:r>
          </a:p>
        </p:txBody>
      </p:sp>
      <p:sp>
        <p:nvSpPr>
          <p:cNvPr id="17425" name="ZoneTexte 17"/>
          <p:cNvSpPr txBox="1">
            <a:spLocks noChangeArrowheads="1"/>
          </p:cNvSpPr>
          <p:nvPr/>
        </p:nvSpPr>
        <p:spPr bwMode="auto">
          <a:xfrm>
            <a:off x="3602013" y="5466358"/>
            <a:ext cx="393700" cy="339725"/>
          </a:xfrm>
          <a:prstGeom prst="rect">
            <a:avLst/>
          </a:prstGeom>
          <a:noFill/>
          <a:ln w="9525">
            <a:noFill/>
            <a:miter lim="800000"/>
            <a:headEnd/>
            <a:tailEnd/>
          </a:ln>
        </p:spPr>
        <p:txBody>
          <a:bodyPr wrap="none">
            <a:spAutoFit/>
          </a:bodyPr>
          <a:lstStyle/>
          <a:p>
            <a:r>
              <a:rPr lang="fr-FR" sz="1600" dirty="0"/>
              <a:t>10</a:t>
            </a:r>
          </a:p>
        </p:txBody>
      </p:sp>
      <p:sp>
        <p:nvSpPr>
          <p:cNvPr id="17426" name="ZoneTexte 18"/>
          <p:cNvSpPr txBox="1">
            <a:spLocks noChangeArrowheads="1"/>
          </p:cNvSpPr>
          <p:nvPr/>
        </p:nvSpPr>
        <p:spPr bwMode="auto">
          <a:xfrm>
            <a:off x="2916213" y="4437658"/>
            <a:ext cx="392112" cy="338138"/>
          </a:xfrm>
          <a:prstGeom prst="rect">
            <a:avLst/>
          </a:prstGeom>
          <a:noFill/>
          <a:ln w="9525">
            <a:noFill/>
            <a:miter lim="800000"/>
            <a:headEnd/>
            <a:tailEnd/>
          </a:ln>
        </p:spPr>
        <p:txBody>
          <a:bodyPr wrap="none">
            <a:spAutoFit/>
          </a:bodyPr>
          <a:lstStyle/>
          <a:p>
            <a:r>
              <a:rPr lang="fr-FR" sz="1600" dirty="0"/>
              <a:t>20</a:t>
            </a:r>
          </a:p>
        </p:txBody>
      </p:sp>
      <p:sp>
        <p:nvSpPr>
          <p:cNvPr id="17427" name="ZoneTexte 19"/>
          <p:cNvSpPr txBox="1">
            <a:spLocks noChangeArrowheads="1"/>
          </p:cNvSpPr>
          <p:nvPr/>
        </p:nvSpPr>
        <p:spPr bwMode="auto">
          <a:xfrm>
            <a:off x="2916213" y="4005858"/>
            <a:ext cx="392112" cy="338138"/>
          </a:xfrm>
          <a:prstGeom prst="rect">
            <a:avLst/>
          </a:prstGeom>
          <a:noFill/>
          <a:ln w="9525">
            <a:noFill/>
            <a:miter lim="800000"/>
            <a:headEnd/>
            <a:tailEnd/>
          </a:ln>
        </p:spPr>
        <p:txBody>
          <a:bodyPr wrap="none">
            <a:spAutoFit/>
          </a:bodyPr>
          <a:lstStyle/>
          <a:p>
            <a:r>
              <a:rPr lang="fr-FR" sz="1600" dirty="0"/>
              <a:t>30</a:t>
            </a:r>
          </a:p>
        </p:txBody>
      </p:sp>
      <p:sp>
        <p:nvSpPr>
          <p:cNvPr id="17428" name="ZoneTexte 20"/>
          <p:cNvSpPr txBox="1">
            <a:spLocks noChangeArrowheads="1"/>
          </p:cNvSpPr>
          <p:nvPr/>
        </p:nvSpPr>
        <p:spPr bwMode="auto">
          <a:xfrm>
            <a:off x="2916213" y="3574058"/>
            <a:ext cx="392112" cy="338138"/>
          </a:xfrm>
          <a:prstGeom prst="rect">
            <a:avLst/>
          </a:prstGeom>
          <a:noFill/>
          <a:ln w="9525">
            <a:noFill/>
            <a:miter lim="800000"/>
            <a:headEnd/>
            <a:tailEnd/>
          </a:ln>
        </p:spPr>
        <p:txBody>
          <a:bodyPr wrap="none">
            <a:spAutoFit/>
          </a:bodyPr>
          <a:lstStyle/>
          <a:p>
            <a:r>
              <a:rPr lang="fr-FR" sz="1600" dirty="0"/>
              <a:t>40</a:t>
            </a:r>
          </a:p>
        </p:txBody>
      </p:sp>
      <p:sp>
        <p:nvSpPr>
          <p:cNvPr id="17429" name="ZoneTexte 21"/>
          <p:cNvSpPr txBox="1">
            <a:spLocks noChangeArrowheads="1"/>
          </p:cNvSpPr>
          <p:nvPr/>
        </p:nvSpPr>
        <p:spPr bwMode="auto">
          <a:xfrm>
            <a:off x="2916213" y="3140671"/>
            <a:ext cx="392112" cy="339725"/>
          </a:xfrm>
          <a:prstGeom prst="rect">
            <a:avLst/>
          </a:prstGeom>
          <a:noFill/>
          <a:ln w="9525">
            <a:noFill/>
            <a:miter lim="800000"/>
            <a:headEnd/>
            <a:tailEnd/>
          </a:ln>
        </p:spPr>
        <p:txBody>
          <a:bodyPr wrap="none">
            <a:spAutoFit/>
          </a:bodyPr>
          <a:lstStyle/>
          <a:p>
            <a:r>
              <a:rPr lang="fr-FR" sz="1600" dirty="0"/>
              <a:t>50</a:t>
            </a:r>
          </a:p>
        </p:txBody>
      </p:sp>
      <p:sp>
        <p:nvSpPr>
          <p:cNvPr id="17430" name="ZoneTexte 22"/>
          <p:cNvSpPr txBox="1">
            <a:spLocks noChangeArrowheads="1"/>
          </p:cNvSpPr>
          <p:nvPr/>
        </p:nvSpPr>
        <p:spPr bwMode="auto">
          <a:xfrm>
            <a:off x="4035400" y="5466358"/>
            <a:ext cx="392113" cy="339725"/>
          </a:xfrm>
          <a:prstGeom prst="rect">
            <a:avLst/>
          </a:prstGeom>
          <a:noFill/>
          <a:ln w="9525">
            <a:noFill/>
            <a:miter lim="800000"/>
            <a:headEnd/>
            <a:tailEnd/>
          </a:ln>
        </p:spPr>
        <p:txBody>
          <a:bodyPr wrap="none">
            <a:spAutoFit/>
          </a:bodyPr>
          <a:lstStyle/>
          <a:p>
            <a:r>
              <a:rPr lang="fr-FR" sz="1600" dirty="0"/>
              <a:t>20</a:t>
            </a:r>
          </a:p>
        </p:txBody>
      </p:sp>
      <p:sp>
        <p:nvSpPr>
          <p:cNvPr id="17431" name="ZoneTexte 23"/>
          <p:cNvSpPr txBox="1">
            <a:spLocks noChangeArrowheads="1"/>
          </p:cNvSpPr>
          <p:nvPr/>
        </p:nvSpPr>
        <p:spPr bwMode="auto">
          <a:xfrm>
            <a:off x="4467200" y="5445721"/>
            <a:ext cx="392113" cy="338137"/>
          </a:xfrm>
          <a:prstGeom prst="rect">
            <a:avLst/>
          </a:prstGeom>
          <a:noFill/>
          <a:ln w="9525">
            <a:noFill/>
            <a:miter lim="800000"/>
            <a:headEnd/>
            <a:tailEnd/>
          </a:ln>
        </p:spPr>
        <p:txBody>
          <a:bodyPr wrap="none">
            <a:spAutoFit/>
          </a:bodyPr>
          <a:lstStyle/>
          <a:p>
            <a:r>
              <a:rPr lang="fr-FR" sz="1600" dirty="0"/>
              <a:t>30</a:t>
            </a:r>
          </a:p>
        </p:txBody>
      </p:sp>
      <p:sp>
        <p:nvSpPr>
          <p:cNvPr id="17432" name="ZoneTexte 24"/>
          <p:cNvSpPr txBox="1">
            <a:spLocks noChangeArrowheads="1"/>
          </p:cNvSpPr>
          <p:nvPr/>
        </p:nvSpPr>
        <p:spPr bwMode="auto">
          <a:xfrm>
            <a:off x="4899000" y="5445721"/>
            <a:ext cx="392113" cy="338137"/>
          </a:xfrm>
          <a:prstGeom prst="rect">
            <a:avLst/>
          </a:prstGeom>
          <a:noFill/>
          <a:ln w="9525">
            <a:noFill/>
            <a:miter lim="800000"/>
            <a:headEnd/>
            <a:tailEnd/>
          </a:ln>
        </p:spPr>
        <p:txBody>
          <a:bodyPr wrap="none">
            <a:spAutoFit/>
          </a:bodyPr>
          <a:lstStyle/>
          <a:p>
            <a:r>
              <a:rPr lang="fr-FR" sz="1600" dirty="0"/>
              <a:t>40</a:t>
            </a:r>
          </a:p>
        </p:txBody>
      </p:sp>
      <p:sp>
        <p:nvSpPr>
          <p:cNvPr id="17433" name="ZoneTexte 25"/>
          <p:cNvSpPr txBox="1">
            <a:spLocks noChangeArrowheads="1"/>
          </p:cNvSpPr>
          <p:nvPr/>
        </p:nvSpPr>
        <p:spPr bwMode="auto">
          <a:xfrm>
            <a:off x="5330800" y="5445721"/>
            <a:ext cx="393700" cy="338137"/>
          </a:xfrm>
          <a:prstGeom prst="rect">
            <a:avLst/>
          </a:prstGeom>
          <a:noFill/>
          <a:ln w="9525">
            <a:noFill/>
            <a:miter lim="800000"/>
            <a:headEnd/>
            <a:tailEnd/>
          </a:ln>
        </p:spPr>
        <p:txBody>
          <a:bodyPr wrap="none">
            <a:spAutoFit/>
          </a:bodyPr>
          <a:lstStyle/>
          <a:p>
            <a:r>
              <a:rPr lang="fr-FR" sz="1600" dirty="0"/>
              <a:t>50</a:t>
            </a:r>
          </a:p>
        </p:txBody>
      </p:sp>
      <p:sp>
        <p:nvSpPr>
          <p:cNvPr id="17434" name="ZoneTexte 26"/>
          <p:cNvSpPr txBox="1">
            <a:spLocks noChangeArrowheads="1"/>
          </p:cNvSpPr>
          <p:nvPr/>
        </p:nvSpPr>
        <p:spPr bwMode="auto">
          <a:xfrm>
            <a:off x="2902994" y="1700808"/>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7435" name="ZoneTexte 27"/>
          <p:cNvSpPr txBox="1">
            <a:spLocks noChangeArrowheads="1"/>
          </p:cNvSpPr>
          <p:nvPr/>
        </p:nvSpPr>
        <p:spPr bwMode="auto">
          <a:xfrm>
            <a:off x="5981950" y="5445721"/>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7436" name="ZoneTexte 28"/>
          <p:cNvSpPr txBox="1">
            <a:spLocks noChangeArrowheads="1"/>
          </p:cNvSpPr>
          <p:nvPr/>
        </p:nvSpPr>
        <p:spPr bwMode="auto">
          <a:xfrm>
            <a:off x="1547788" y="3996333"/>
            <a:ext cx="1223962" cy="585788"/>
          </a:xfrm>
          <a:prstGeom prst="rect">
            <a:avLst/>
          </a:prstGeom>
          <a:noFill/>
          <a:ln w="9525">
            <a:noFill/>
            <a:miter lim="800000"/>
            <a:headEnd/>
            <a:tailEnd/>
          </a:ln>
        </p:spPr>
        <p:txBody>
          <a:bodyPr>
            <a:spAutoFit/>
          </a:bodyPr>
          <a:lstStyle/>
          <a:p>
            <a:pPr algn="r"/>
            <a:r>
              <a:rPr lang="fr-FR" sz="1600" dirty="0"/>
              <a:t>Tonnes de soIvant </a:t>
            </a:r>
          </a:p>
        </p:txBody>
      </p:sp>
      <p:sp>
        <p:nvSpPr>
          <p:cNvPr id="17437" name="ZoneTexte 29"/>
          <p:cNvSpPr txBox="1">
            <a:spLocks noChangeArrowheads="1"/>
          </p:cNvSpPr>
          <p:nvPr/>
        </p:nvSpPr>
        <p:spPr bwMode="auto">
          <a:xfrm>
            <a:off x="3851250" y="5806083"/>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51" name="Connecteur droit 50"/>
          <p:cNvCxnSpPr/>
          <p:nvPr/>
        </p:nvCxnSpPr>
        <p:spPr>
          <a:xfrm>
            <a:off x="3348013" y="2853333"/>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a:off x="3348013" y="2421533"/>
            <a:ext cx="2808287" cy="0"/>
          </a:xfrm>
          <a:prstGeom prst="line">
            <a:avLst/>
          </a:prstGeom>
        </p:spPr>
        <p:style>
          <a:lnRef idx="1">
            <a:schemeClr val="accent1"/>
          </a:lnRef>
          <a:fillRef idx="0">
            <a:schemeClr val="accent1"/>
          </a:fillRef>
          <a:effectRef idx="0">
            <a:schemeClr val="accent1"/>
          </a:effectRef>
          <a:fontRef idx="minor">
            <a:schemeClr val="tx1"/>
          </a:fontRef>
        </p:style>
      </p:cxnSp>
      <p:sp>
        <p:nvSpPr>
          <p:cNvPr id="17440" name="ZoneTexte 52"/>
          <p:cNvSpPr txBox="1">
            <a:spLocks noChangeArrowheads="1"/>
          </p:cNvSpPr>
          <p:nvPr/>
        </p:nvSpPr>
        <p:spPr bwMode="auto">
          <a:xfrm>
            <a:off x="2916213" y="2708871"/>
            <a:ext cx="392112" cy="338137"/>
          </a:xfrm>
          <a:prstGeom prst="rect">
            <a:avLst/>
          </a:prstGeom>
          <a:noFill/>
          <a:ln w="9525">
            <a:noFill/>
            <a:miter lim="800000"/>
            <a:headEnd/>
            <a:tailEnd/>
          </a:ln>
        </p:spPr>
        <p:txBody>
          <a:bodyPr wrap="none">
            <a:spAutoFit/>
          </a:bodyPr>
          <a:lstStyle/>
          <a:p>
            <a:r>
              <a:rPr lang="fr-FR" sz="1600" dirty="0"/>
              <a:t>60</a:t>
            </a:r>
          </a:p>
        </p:txBody>
      </p:sp>
      <p:sp>
        <p:nvSpPr>
          <p:cNvPr id="17441" name="ZoneTexte 53"/>
          <p:cNvSpPr txBox="1">
            <a:spLocks noChangeArrowheads="1"/>
          </p:cNvSpPr>
          <p:nvPr/>
        </p:nvSpPr>
        <p:spPr bwMode="auto">
          <a:xfrm>
            <a:off x="2916213" y="2277071"/>
            <a:ext cx="392112" cy="338137"/>
          </a:xfrm>
          <a:prstGeom prst="rect">
            <a:avLst/>
          </a:prstGeom>
          <a:noFill/>
          <a:ln w="9525">
            <a:noFill/>
            <a:miter lim="800000"/>
            <a:headEnd/>
            <a:tailEnd/>
          </a:ln>
        </p:spPr>
        <p:txBody>
          <a:bodyPr wrap="none">
            <a:spAutoFit/>
          </a:bodyPr>
          <a:lstStyle/>
          <a:p>
            <a:r>
              <a:rPr lang="fr-FR" sz="1600" dirty="0"/>
              <a:t>70</a:t>
            </a:r>
          </a:p>
        </p:txBody>
      </p:sp>
      <p:cxnSp>
        <p:nvCxnSpPr>
          <p:cNvPr id="47" name="Connecteur droit 46"/>
          <p:cNvCxnSpPr/>
          <p:nvPr/>
        </p:nvCxnSpPr>
        <p:spPr>
          <a:xfrm>
            <a:off x="3348013" y="2421533"/>
            <a:ext cx="1511300" cy="3024188"/>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a:endCxn id="17433" idx="0"/>
          </p:cNvCxnSpPr>
          <p:nvPr/>
        </p:nvCxnSpPr>
        <p:spPr>
          <a:xfrm>
            <a:off x="3348013" y="3716933"/>
            <a:ext cx="2179637" cy="1728788"/>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Connecteur droit 56"/>
          <p:cNvCxnSpPr/>
          <p:nvPr/>
        </p:nvCxnSpPr>
        <p:spPr>
          <a:xfrm>
            <a:off x="3348013" y="4364633"/>
            <a:ext cx="2808287" cy="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17445" name="Groupe 69"/>
          <p:cNvGrpSpPr>
            <a:grpSpLocks/>
          </p:cNvGrpSpPr>
          <p:nvPr/>
        </p:nvGrpSpPr>
        <p:grpSpPr bwMode="auto">
          <a:xfrm>
            <a:off x="3348013" y="4364633"/>
            <a:ext cx="1511300" cy="1081088"/>
            <a:chOff x="2915816" y="4725144"/>
            <a:chExt cx="1512168" cy="1080120"/>
          </a:xfrm>
        </p:grpSpPr>
        <p:cxnSp>
          <p:nvCxnSpPr>
            <p:cNvPr id="59" name="Connecteur droit 58"/>
            <p:cNvCxnSpPr/>
            <p:nvPr/>
          </p:nvCxnSpPr>
          <p:spPr>
            <a:xfrm>
              <a:off x="2915816" y="4725144"/>
              <a:ext cx="0" cy="10801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2915816" y="4725144"/>
              <a:ext cx="79261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a:off x="3708433" y="4725144"/>
              <a:ext cx="287503" cy="2157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3995936" y="4940851"/>
              <a:ext cx="432048" cy="8644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a:off x="2915816" y="5805264"/>
              <a:ext cx="15121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457200" y="274638"/>
            <a:ext cx="7829576" cy="1143000"/>
          </a:xfrm>
        </p:spPr>
        <p:txBody>
          <a:bodyPr/>
          <a:lstStyle/>
          <a:p>
            <a:r>
              <a:rPr lang="fr-FR" dirty="0"/>
              <a:t>Solution optimale</a:t>
            </a:r>
          </a:p>
        </p:txBody>
      </p:sp>
      <p:cxnSp>
        <p:nvCxnSpPr>
          <p:cNvPr id="4" name="Connecteur droit avec flèche 3"/>
          <p:cNvCxnSpPr/>
          <p:nvPr/>
        </p:nvCxnSpPr>
        <p:spPr>
          <a:xfrm flipV="1">
            <a:off x="3088754" y="2349327"/>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3088754" y="5013152"/>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088754" y="458135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3088754" y="4149552"/>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088754" y="3716164"/>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3088754" y="3284364"/>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088754" y="2852564"/>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520554" y="2781127"/>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952354" y="2781127"/>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384154" y="2781127"/>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815954" y="2781127"/>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249341" y="2781127"/>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18447" name="ZoneTexte 15"/>
          <p:cNvSpPr txBox="1">
            <a:spLocks noChangeArrowheads="1"/>
          </p:cNvSpPr>
          <p:nvPr/>
        </p:nvSpPr>
        <p:spPr bwMode="auto">
          <a:xfrm>
            <a:off x="2656954" y="4436889"/>
            <a:ext cx="392112" cy="338138"/>
          </a:xfrm>
          <a:prstGeom prst="rect">
            <a:avLst/>
          </a:prstGeom>
          <a:noFill/>
          <a:ln w="9525">
            <a:noFill/>
            <a:miter lim="800000"/>
            <a:headEnd/>
            <a:tailEnd/>
          </a:ln>
        </p:spPr>
        <p:txBody>
          <a:bodyPr wrap="none">
            <a:spAutoFit/>
          </a:bodyPr>
          <a:lstStyle/>
          <a:p>
            <a:r>
              <a:rPr lang="fr-FR" sz="1600" dirty="0"/>
              <a:t>10</a:t>
            </a:r>
          </a:p>
        </p:txBody>
      </p:sp>
      <p:sp>
        <p:nvSpPr>
          <p:cNvPr id="18448" name="ZoneTexte 16"/>
          <p:cNvSpPr txBox="1">
            <a:spLocks noChangeArrowheads="1"/>
          </p:cNvSpPr>
          <p:nvPr/>
        </p:nvSpPr>
        <p:spPr bwMode="auto">
          <a:xfrm>
            <a:off x="3342754" y="5033789"/>
            <a:ext cx="393700" cy="339725"/>
          </a:xfrm>
          <a:prstGeom prst="rect">
            <a:avLst/>
          </a:prstGeom>
          <a:noFill/>
          <a:ln w="9525">
            <a:noFill/>
            <a:miter lim="800000"/>
            <a:headEnd/>
            <a:tailEnd/>
          </a:ln>
        </p:spPr>
        <p:txBody>
          <a:bodyPr wrap="none">
            <a:spAutoFit/>
          </a:bodyPr>
          <a:lstStyle/>
          <a:p>
            <a:r>
              <a:rPr lang="fr-FR" sz="1600" dirty="0"/>
              <a:t>10</a:t>
            </a:r>
          </a:p>
        </p:txBody>
      </p:sp>
      <p:sp>
        <p:nvSpPr>
          <p:cNvPr id="18449" name="ZoneTexte 17"/>
          <p:cNvSpPr txBox="1">
            <a:spLocks noChangeArrowheads="1"/>
          </p:cNvSpPr>
          <p:nvPr/>
        </p:nvSpPr>
        <p:spPr bwMode="auto">
          <a:xfrm>
            <a:off x="2656954" y="4005089"/>
            <a:ext cx="392112" cy="338138"/>
          </a:xfrm>
          <a:prstGeom prst="rect">
            <a:avLst/>
          </a:prstGeom>
          <a:noFill/>
          <a:ln w="9525">
            <a:noFill/>
            <a:miter lim="800000"/>
            <a:headEnd/>
            <a:tailEnd/>
          </a:ln>
        </p:spPr>
        <p:txBody>
          <a:bodyPr wrap="none">
            <a:spAutoFit/>
          </a:bodyPr>
          <a:lstStyle/>
          <a:p>
            <a:r>
              <a:rPr lang="fr-FR" sz="1600" dirty="0"/>
              <a:t>20</a:t>
            </a:r>
          </a:p>
        </p:txBody>
      </p:sp>
      <p:sp>
        <p:nvSpPr>
          <p:cNvPr id="18450" name="ZoneTexte 18"/>
          <p:cNvSpPr txBox="1">
            <a:spLocks noChangeArrowheads="1"/>
          </p:cNvSpPr>
          <p:nvPr/>
        </p:nvSpPr>
        <p:spPr bwMode="auto">
          <a:xfrm>
            <a:off x="2656954" y="3573289"/>
            <a:ext cx="392112" cy="338138"/>
          </a:xfrm>
          <a:prstGeom prst="rect">
            <a:avLst/>
          </a:prstGeom>
          <a:noFill/>
          <a:ln w="9525">
            <a:noFill/>
            <a:miter lim="800000"/>
            <a:headEnd/>
            <a:tailEnd/>
          </a:ln>
        </p:spPr>
        <p:txBody>
          <a:bodyPr wrap="none">
            <a:spAutoFit/>
          </a:bodyPr>
          <a:lstStyle/>
          <a:p>
            <a:r>
              <a:rPr lang="fr-FR" sz="1600" dirty="0"/>
              <a:t>30</a:t>
            </a:r>
          </a:p>
        </p:txBody>
      </p:sp>
      <p:sp>
        <p:nvSpPr>
          <p:cNvPr id="18451" name="ZoneTexte 19"/>
          <p:cNvSpPr txBox="1">
            <a:spLocks noChangeArrowheads="1"/>
          </p:cNvSpPr>
          <p:nvPr/>
        </p:nvSpPr>
        <p:spPr bwMode="auto">
          <a:xfrm>
            <a:off x="2656954" y="3141489"/>
            <a:ext cx="392112" cy="338138"/>
          </a:xfrm>
          <a:prstGeom prst="rect">
            <a:avLst/>
          </a:prstGeom>
          <a:noFill/>
          <a:ln w="9525">
            <a:noFill/>
            <a:miter lim="800000"/>
            <a:headEnd/>
            <a:tailEnd/>
          </a:ln>
        </p:spPr>
        <p:txBody>
          <a:bodyPr wrap="none">
            <a:spAutoFit/>
          </a:bodyPr>
          <a:lstStyle/>
          <a:p>
            <a:r>
              <a:rPr lang="fr-FR" sz="1600" dirty="0"/>
              <a:t>40</a:t>
            </a:r>
          </a:p>
        </p:txBody>
      </p:sp>
      <p:sp>
        <p:nvSpPr>
          <p:cNvPr id="18452" name="ZoneTexte 20"/>
          <p:cNvSpPr txBox="1">
            <a:spLocks noChangeArrowheads="1"/>
          </p:cNvSpPr>
          <p:nvPr/>
        </p:nvSpPr>
        <p:spPr bwMode="auto">
          <a:xfrm>
            <a:off x="2656954" y="2708102"/>
            <a:ext cx="392112" cy="339725"/>
          </a:xfrm>
          <a:prstGeom prst="rect">
            <a:avLst/>
          </a:prstGeom>
          <a:noFill/>
          <a:ln w="9525">
            <a:noFill/>
            <a:miter lim="800000"/>
            <a:headEnd/>
            <a:tailEnd/>
          </a:ln>
        </p:spPr>
        <p:txBody>
          <a:bodyPr wrap="none">
            <a:spAutoFit/>
          </a:bodyPr>
          <a:lstStyle/>
          <a:p>
            <a:r>
              <a:rPr lang="fr-FR" sz="1600" dirty="0"/>
              <a:t>50</a:t>
            </a:r>
          </a:p>
        </p:txBody>
      </p:sp>
      <p:sp>
        <p:nvSpPr>
          <p:cNvPr id="18453" name="ZoneTexte 21"/>
          <p:cNvSpPr txBox="1">
            <a:spLocks noChangeArrowheads="1"/>
          </p:cNvSpPr>
          <p:nvPr/>
        </p:nvSpPr>
        <p:spPr bwMode="auto">
          <a:xfrm>
            <a:off x="3776141" y="5033789"/>
            <a:ext cx="392113" cy="339725"/>
          </a:xfrm>
          <a:prstGeom prst="rect">
            <a:avLst/>
          </a:prstGeom>
          <a:noFill/>
          <a:ln w="9525">
            <a:noFill/>
            <a:miter lim="800000"/>
            <a:headEnd/>
            <a:tailEnd/>
          </a:ln>
        </p:spPr>
        <p:txBody>
          <a:bodyPr wrap="none">
            <a:spAutoFit/>
          </a:bodyPr>
          <a:lstStyle/>
          <a:p>
            <a:r>
              <a:rPr lang="fr-FR" sz="1600" dirty="0"/>
              <a:t>20</a:t>
            </a:r>
          </a:p>
        </p:txBody>
      </p:sp>
      <p:sp>
        <p:nvSpPr>
          <p:cNvPr id="18454" name="ZoneTexte 22"/>
          <p:cNvSpPr txBox="1">
            <a:spLocks noChangeArrowheads="1"/>
          </p:cNvSpPr>
          <p:nvPr/>
        </p:nvSpPr>
        <p:spPr bwMode="auto">
          <a:xfrm>
            <a:off x="4207941" y="5013152"/>
            <a:ext cx="392113" cy="338137"/>
          </a:xfrm>
          <a:prstGeom prst="rect">
            <a:avLst/>
          </a:prstGeom>
          <a:noFill/>
          <a:ln w="9525">
            <a:noFill/>
            <a:miter lim="800000"/>
            <a:headEnd/>
            <a:tailEnd/>
          </a:ln>
        </p:spPr>
        <p:txBody>
          <a:bodyPr wrap="none">
            <a:spAutoFit/>
          </a:bodyPr>
          <a:lstStyle/>
          <a:p>
            <a:r>
              <a:rPr lang="fr-FR" sz="1600" dirty="0"/>
              <a:t>30</a:t>
            </a:r>
          </a:p>
        </p:txBody>
      </p:sp>
      <p:sp>
        <p:nvSpPr>
          <p:cNvPr id="18455" name="ZoneTexte 23"/>
          <p:cNvSpPr txBox="1">
            <a:spLocks noChangeArrowheads="1"/>
          </p:cNvSpPr>
          <p:nvPr/>
        </p:nvSpPr>
        <p:spPr bwMode="auto">
          <a:xfrm>
            <a:off x="4639741" y="5013152"/>
            <a:ext cx="392113" cy="338137"/>
          </a:xfrm>
          <a:prstGeom prst="rect">
            <a:avLst/>
          </a:prstGeom>
          <a:noFill/>
          <a:ln w="9525">
            <a:noFill/>
            <a:miter lim="800000"/>
            <a:headEnd/>
            <a:tailEnd/>
          </a:ln>
        </p:spPr>
        <p:txBody>
          <a:bodyPr wrap="none">
            <a:spAutoFit/>
          </a:bodyPr>
          <a:lstStyle/>
          <a:p>
            <a:r>
              <a:rPr lang="fr-FR" sz="1600" dirty="0"/>
              <a:t>40</a:t>
            </a:r>
          </a:p>
        </p:txBody>
      </p:sp>
      <p:sp>
        <p:nvSpPr>
          <p:cNvPr id="18456" name="ZoneTexte 24"/>
          <p:cNvSpPr txBox="1">
            <a:spLocks noChangeArrowheads="1"/>
          </p:cNvSpPr>
          <p:nvPr/>
        </p:nvSpPr>
        <p:spPr bwMode="auto">
          <a:xfrm>
            <a:off x="5071541" y="5013152"/>
            <a:ext cx="393700" cy="338137"/>
          </a:xfrm>
          <a:prstGeom prst="rect">
            <a:avLst/>
          </a:prstGeom>
          <a:noFill/>
          <a:ln w="9525">
            <a:noFill/>
            <a:miter lim="800000"/>
            <a:headEnd/>
            <a:tailEnd/>
          </a:ln>
        </p:spPr>
        <p:txBody>
          <a:bodyPr wrap="none">
            <a:spAutoFit/>
          </a:bodyPr>
          <a:lstStyle/>
          <a:p>
            <a:r>
              <a:rPr lang="fr-FR" sz="1600" dirty="0"/>
              <a:t>50</a:t>
            </a:r>
          </a:p>
        </p:txBody>
      </p:sp>
      <p:sp>
        <p:nvSpPr>
          <p:cNvPr id="18457" name="ZoneTexte 25"/>
          <p:cNvSpPr txBox="1">
            <a:spLocks noChangeArrowheads="1"/>
          </p:cNvSpPr>
          <p:nvPr/>
        </p:nvSpPr>
        <p:spPr bwMode="auto">
          <a:xfrm>
            <a:off x="2643735" y="2204864"/>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2</a:t>
            </a:r>
          </a:p>
        </p:txBody>
      </p:sp>
      <p:sp>
        <p:nvSpPr>
          <p:cNvPr id="18458" name="ZoneTexte 26"/>
          <p:cNvSpPr txBox="1">
            <a:spLocks noChangeArrowheads="1"/>
          </p:cNvSpPr>
          <p:nvPr/>
        </p:nvSpPr>
        <p:spPr bwMode="auto">
          <a:xfrm>
            <a:off x="5722691" y="5013152"/>
            <a:ext cx="402675" cy="313932"/>
          </a:xfrm>
          <a:prstGeom prst="rect">
            <a:avLst/>
          </a:prstGeom>
          <a:noFill/>
          <a:ln w="9525">
            <a:noFill/>
            <a:miter lim="800000"/>
            <a:headEnd/>
            <a:tailEnd/>
          </a:ln>
        </p:spPr>
        <p:txBody>
          <a:bodyPr wrap="none">
            <a:spAutoFit/>
          </a:bodyPr>
          <a:lstStyle/>
          <a:p>
            <a:r>
              <a:rPr lang="fr-FR" sz="1600" dirty="0">
                <a:solidFill>
                  <a:srgbClr val="0070C0"/>
                </a:solidFill>
                <a:latin typeface="Old English Text MT" pitchFamily="66" charset="0"/>
              </a:rPr>
              <a:t>x</a:t>
            </a:r>
            <a:r>
              <a:rPr lang="fr-FR" sz="1600" dirty="0">
                <a:solidFill>
                  <a:srgbClr val="0070C0"/>
                </a:solidFill>
              </a:rPr>
              <a:t>1</a:t>
            </a:r>
          </a:p>
        </p:txBody>
      </p:sp>
      <p:sp>
        <p:nvSpPr>
          <p:cNvPr id="18459" name="ZoneTexte 27"/>
          <p:cNvSpPr txBox="1">
            <a:spLocks noChangeArrowheads="1"/>
          </p:cNvSpPr>
          <p:nvPr/>
        </p:nvSpPr>
        <p:spPr bwMode="auto">
          <a:xfrm>
            <a:off x="1315492" y="2850978"/>
            <a:ext cx="1223963" cy="585788"/>
          </a:xfrm>
          <a:prstGeom prst="rect">
            <a:avLst/>
          </a:prstGeom>
          <a:noFill/>
          <a:ln w="9525">
            <a:noFill/>
            <a:miter lim="800000"/>
            <a:headEnd/>
            <a:tailEnd/>
          </a:ln>
        </p:spPr>
        <p:txBody>
          <a:bodyPr>
            <a:spAutoFit/>
          </a:bodyPr>
          <a:lstStyle/>
          <a:p>
            <a:pPr algn="r"/>
            <a:r>
              <a:rPr lang="fr-FR" sz="1600" dirty="0"/>
              <a:t>Tonnes de soIvant </a:t>
            </a:r>
          </a:p>
        </p:txBody>
      </p:sp>
      <p:sp>
        <p:nvSpPr>
          <p:cNvPr id="18460" name="ZoneTexte 28"/>
          <p:cNvSpPr txBox="1">
            <a:spLocks noChangeArrowheads="1"/>
          </p:cNvSpPr>
          <p:nvPr/>
        </p:nvSpPr>
        <p:spPr bwMode="auto">
          <a:xfrm>
            <a:off x="3591991" y="5373514"/>
            <a:ext cx="1500188" cy="338138"/>
          </a:xfrm>
          <a:prstGeom prst="rect">
            <a:avLst/>
          </a:prstGeom>
          <a:noFill/>
          <a:ln w="9525">
            <a:noFill/>
            <a:miter lim="800000"/>
            <a:headEnd/>
            <a:tailEnd/>
          </a:ln>
        </p:spPr>
        <p:txBody>
          <a:bodyPr wrap="none">
            <a:spAutoFit/>
          </a:bodyPr>
          <a:lstStyle/>
          <a:p>
            <a:r>
              <a:rPr lang="fr-FR" sz="1600" dirty="0"/>
              <a:t>Tonnes d’additif</a:t>
            </a:r>
          </a:p>
        </p:txBody>
      </p:sp>
      <p:cxnSp>
        <p:nvCxnSpPr>
          <p:cNvPr id="34" name="Connecteur droit 33"/>
          <p:cNvCxnSpPr/>
          <p:nvPr/>
        </p:nvCxnSpPr>
        <p:spPr>
          <a:xfrm>
            <a:off x="3088754" y="3932064"/>
            <a:ext cx="71913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3807891" y="3932064"/>
            <a:ext cx="360363" cy="217488"/>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4168254" y="4149552"/>
            <a:ext cx="431800" cy="86360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a:off x="3088754" y="4652789"/>
            <a:ext cx="287337" cy="360363"/>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8466" name="ZoneTexte 40"/>
          <p:cNvSpPr txBox="1">
            <a:spLocks noChangeArrowheads="1"/>
          </p:cNvSpPr>
          <p:nvPr/>
        </p:nvSpPr>
        <p:spPr bwMode="auto">
          <a:xfrm>
            <a:off x="2368029" y="4581352"/>
            <a:ext cx="617537" cy="368300"/>
          </a:xfrm>
          <a:prstGeom prst="rect">
            <a:avLst/>
          </a:prstGeom>
          <a:noFill/>
          <a:ln w="9525">
            <a:noFill/>
            <a:miter lim="800000"/>
            <a:headEnd/>
            <a:tailEnd/>
          </a:ln>
        </p:spPr>
        <p:txBody>
          <a:bodyPr wrap="none">
            <a:spAutoFit/>
          </a:bodyPr>
          <a:lstStyle/>
          <a:p>
            <a:r>
              <a:rPr lang="fr-FR" dirty="0">
                <a:solidFill>
                  <a:srgbClr val="0070C0"/>
                </a:solidFill>
              </a:rPr>
              <a:t>(0,8)</a:t>
            </a:r>
          </a:p>
        </p:txBody>
      </p:sp>
      <p:sp>
        <p:nvSpPr>
          <p:cNvPr id="18467" name="ZoneTexte 41"/>
          <p:cNvSpPr txBox="1">
            <a:spLocks noChangeArrowheads="1"/>
          </p:cNvSpPr>
          <p:nvPr/>
        </p:nvSpPr>
        <p:spPr bwMode="auto">
          <a:xfrm>
            <a:off x="2799829" y="5084589"/>
            <a:ext cx="617537" cy="369888"/>
          </a:xfrm>
          <a:prstGeom prst="rect">
            <a:avLst/>
          </a:prstGeom>
          <a:noFill/>
          <a:ln w="9525">
            <a:noFill/>
            <a:miter lim="800000"/>
            <a:headEnd/>
            <a:tailEnd/>
          </a:ln>
        </p:spPr>
        <p:txBody>
          <a:bodyPr wrap="none">
            <a:spAutoFit/>
          </a:bodyPr>
          <a:lstStyle/>
          <a:p>
            <a:r>
              <a:rPr lang="fr-FR" dirty="0">
                <a:solidFill>
                  <a:srgbClr val="0070C0"/>
                </a:solidFill>
              </a:rPr>
              <a:t>(0,6)</a:t>
            </a:r>
          </a:p>
        </p:txBody>
      </p:sp>
      <p:cxnSp>
        <p:nvCxnSpPr>
          <p:cNvPr id="47" name="Connecteur droit 46"/>
          <p:cNvCxnSpPr/>
          <p:nvPr/>
        </p:nvCxnSpPr>
        <p:spPr>
          <a:xfrm rot="16200000" flipH="1">
            <a:off x="2770454" y="2967652"/>
            <a:ext cx="2376488" cy="171451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744516" y="3644727"/>
            <a:ext cx="2016125" cy="6477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dirty="0">
                <a:solidFill>
                  <a:schemeClr val="tx1"/>
                </a:solidFill>
              </a:rPr>
              <a:t>Solution optimale</a:t>
            </a:r>
          </a:p>
          <a:p>
            <a:pPr>
              <a:defRPr/>
            </a:pPr>
            <a:r>
              <a:rPr lang="fr-FR" dirty="0">
                <a:solidFill>
                  <a:schemeClr val="tx1"/>
                </a:solidFill>
              </a:rPr>
              <a:t>40 </a:t>
            </a:r>
            <a:r>
              <a:rPr lang="fr-FR" dirty="0">
                <a:solidFill>
                  <a:schemeClr val="tx1"/>
                </a:solidFill>
                <a:latin typeface="Old English Text MT" pitchFamily="66" charset="0"/>
              </a:rPr>
              <a:t>x</a:t>
            </a:r>
            <a:r>
              <a:rPr lang="fr-FR" dirty="0">
                <a:solidFill>
                  <a:schemeClr val="tx1"/>
                </a:solidFill>
              </a:rPr>
              <a:t>1 + 30 </a:t>
            </a:r>
            <a:r>
              <a:rPr lang="fr-FR" dirty="0">
                <a:solidFill>
                  <a:schemeClr val="tx1"/>
                </a:solidFill>
                <a:latin typeface="Old English Text MT" pitchFamily="66" charset="0"/>
              </a:rPr>
              <a:t>x</a:t>
            </a:r>
            <a:r>
              <a:rPr lang="fr-FR" dirty="0">
                <a:solidFill>
                  <a:schemeClr val="tx1"/>
                </a:solidFill>
              </a:rPr>
              <a:t>2 = 1600</a:t>
            </a:r>
          </a:p>
        </p:txBody>
      </p:sp>
      <p:cxnSp>
        <p:nvCxnSpPr>
          <p:cNvPr id="52" name="Connecteur droit avec flèche 51"/>
          <p:cNvCxnSpPr>
            <a:stCxn id="50" idx="1"/>
          </p:cNvCxnSpPr>
          <p:nvPr/>
        </p:nvCxnSpPr>
        <p:spPr>
          <a:xfrm flipH="1">
            <a:off x="4168254" y="3968577"/>
            <a:ext cx="576262" cy="180975"/>
          </a:xfrm>
          <a:prstGeom prst="straightConnector1">
            <a:avLst/>
          </a:prstGeom>
          <a:ln w="158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à coins arrondis 40"/>
          <p:cNvSpPr/>
          <p:nvPr/>
        </p:nvSpPr>
        <p:spPr bwMode="auto">
          <a:xfrm>
            <a:off x="6601904" y="4636928"/>
            <a:ext cx="1714512" cy="357190"/>
          </a:xfrm>
          <a:prstGeom prst="round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Contrainte n°3</a:t>
            </a:r>
          </a:p>
        </p:txBody>
      </p:sp>
      <p:sp>
        <p:nvSpPr>
          <p:cNvPr id="42" name="Rectangle à coins arrondis 41"/>
          <p:cNvSpPr/>
          <p:nvPr/>
        </p:nvSpPr>
        <p:spPr bwMode="auto">
          <a:xfrm>
            <a:off x="315360" y="3851110"/>
            <a:ext cx="1714512" cy="357190"/>
          </a:xfrm>
          <a:prstGeom prst="round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Contrainte n°2</a:t>
            </a:r>
          </a:p>
        </p:txBody>
      </p:sp>
      <p:sp>
        <p:nvSpPr>
          <p:cNvPr id="43" name="Rectangle à coins arrondis 42"/>
          <p:cNvSpPr/>
          <p:nvPr/>
        </p:nvSpPr>
        <p:spPr bwMode="auto">
          <a:xfrm>
            <a:off x="5101706" y="2350912"/>
            <a:ext cx="1714512" cy="357190"/>
          </a:xfrm>
          <a:prstGeom prst="round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Contrainte n°1</a:t>
            </a:r>
          </a:p>
        </p:txBody>
      </p:sp>
      <p:cxnSp>
        <p:nvCxnSpPr>
          <p:cNvPr id="45" name="Connecteur droit avec flèche 44"/>
          <p:cNvCxnSpPr/>
          <p:nvPr/>
        </p:nvCxnSpPr>
        <p:spPr bwMode="auto">
          <a:xfrm rot="5400000">
            <a:off x="3851541" y="2815259"/>
            <a:ext cx="1357322" cy="1143008"/>
          </a:xfrm>
          <a:prstGeom prst="straightConnector1">
            <a:avLst/>
          </a:prstGeom>
          <a:solidFill>
            <a:schemeClr val="bg1"/>
          </a:solidFill>
          <a:ln w="12700" cap="flat" cmpd="sng" algn="ctr">
            <a:solidFill>
              <a:srgbClr val="FF0000"/>
            </a:solidFill>
            <a:prstDash val="solid"/>
            <a:round/>
            <a:headEnd type="none" w="med" len="med"/>
            <a:tailEnd type="arrow"/>
          </a:ln>
          <a:effectLst/>
        </p:spPr>
      </p:cxnSp>
      <p:cxnSp>
        <p:nvCxnSpPr>
          <p:cNvPr id="49" name="Connecteur droit avec flèche 48"/>
          <p:cNvCxnSpPr/>
          <p:nvPr/>
        </p:nvCxnSpPr>
        <p:spPr bwMode="auto">
          <a:xfrm flipV="1">
            <a:off x="2029872" y="3993986"/>
            <a:ext cx="1071570" cy="71438"/>
          </a:xfrm>
          <a:prstGeom prst="straightConnector1">
            <a:avLst/>
          </a:prstGeom>
          <a:solidFill>
            <a:schemeClr val="bg1"/>
          </a:solidFill>
          <a:ln w="12700" cap="flat" cmpd="sng" algn="ctr">
            <a:solidFill>
              <a:srgbClr val="FF0000"/>
            </a:solidFill>
            <a:prstDash val="solid"/>
            <a:round/>
            <a:headEnd type="none" w="med" len="med"/>
            <a:tailEnd type="arrow"/>
          </a:ln>
          <a:effectLst/>
        </p:spPr>
      </p:cxnSp>
      <p:cxnSp>
        <p:nvCxnSpPr>
          <p:cNvPr id="54" name="Connecteur droit avec flèche 53"/>
          <p:cNvCxnSpPr>
            <a:stCxn id="41" idx="1"/>
          </p:cNvCxnSpPr>
          <p:nvPr/>
        </p:nvCxnSpPr>
        <p:spPr bwMode="auto">
          <a:xfrm rot="10800000">
            <a:off x="4458764" y="4708367"/>
            <a:ext cx="2143140" cy="107157"/>
          </a:xfrm>
          <a:prstGeom prst="straightConnector1">
            <a:avLst/>
          </a:prstGeom>
          <a:solidFill>
            <a:schemeClr val="bg1"/>
          </a:solidFill>
          <a:ln w="12700" cap="flat" cmpd="sng" algn="ctr">
            <a:solidFill>
              <a:srgbClr val="FF0000"/>
            </a:solidFill>
            <a:prstDash val="solid"/>
            <a:round/>
            <a:headEnd type="none" w="med" len="med"/>
            <a:tailEnd type="arrow"/>
          </a:ln>
          <a:effectLst/>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21DC30-4FD4-4180-8EB9-C25A96C8235F}"/>
              </a:ext>
            </a:extLst>
          </p:cNvPr>
          <p:cNvSpPr>
            <a:spLocks noGrp="1"/>
          </p:cNvSpPr>
          <p:nvPr>
            <p:ph type="title"/>
          </p:nvPr>
        </p:nvSpPr>
        <p:spPr>
          <a:xfrm>
            <a:off x="1763688" y="838200"/>
            <a:ext cx="7239000" cy="457200"/>
          </a:xfrm>
        </p:spPr>
        <p:txBody>
          <a:bodyPr/>
          <a:lstStyle/>
          <a:p>
            <a:r>
              <a:rPr lang="fr-FR" dirty="0"/>
              <a:t>Utilisation du solveur Excel</a:t>
            </a:r>
          </a:p>
        </p:txBody>
      </p:sp>
      <p:sp>
        <p:nvSpPr>
          <p:cNvPr id="3" name="Espace réservé du contenu 2">
            <a:extLst>
              <a:ext uri="{FF2B5EF4-FFF2-40B4-BE49-F238E27FC236}">
                <a16:creationId xmlns:a16="http://schemas.microsoft.com/office/drawing/2014/main" id="{2F5C0231-FA44-47D9-B18C-FEF2EC6093D5}"/>
              </a:ext>
            </a:extLst>
          </p:cNvPr>
          <p:cNvSpPr>
            <a:spLocks noGrp="1"/>
          </p:cNvSpPr>
          <p:nvPr>
            <p:ph idx="1"/>
          </p:nvPr>
        </p:nvSpPr>
        <p:spPr>
          <a:xfrm>
            <a:off x="1179705" y="1407573"/>
            <a:ext cx="7162800" cy="4114800"/>
          </a:xfrm>
        </p:spPr>
        <p:txBody>
          <a:bodyPr/>
          <a:lstStyle/>
          <a:p>
            <a:r>
              <a:rPr lang="fr-FR" sz="2000" dirty="0"/>
              <a:t>Installer le solveur Excel en 4 clicks</a:t>
            </a:r>
          </a:p>
        </p:txBody>
      </p:sp>
      <p:pic>
        <p:nvPicPr>
          <p:cNvPr id="4" name="Image 3">
            <a:extLst>
              <a:ext uri="{FF2B5EF4-FFF2-40B4-BE49-F238E27FC236}">
                <a16:creationId xmlns:a16="http://schemas.microsoft.com/office/drawing/2014/main" id="{32D9A91B-AB12-475B-AFE5-454E09C3506F}"/>
              </a:ext>
            </a:extLst>
          </p:cNvPr>
          <p:cNvPicPr>
            <a:picLocks noChangeAspect="1"/>
          </p:cNvPicPr>
          <p:nvPr/>
        </p:nvPicPr>
        <p:blipFill>
          <a:blip r:embed="rId3"/>
          <a:stretch>
            <a:fillRect/>
          </a:stretch>
        </p:blipFill>
        <p:spPr>
          <a:xfrm>
            <a:off x="189841" y="3301344"/>
            <a:ext cx="1047750" cy="1247775"/>
          </a:xfrm>
          <a:prstGeom prst="rect">
            <a:avLst/>
          </a:prstGeom>
        </p:spPr>
      </p:pic>
      <p:sp>
        <p:nvSpPr>
          <p:cNvPr id="8" name="Ellipse 7">
            <a:extLst>
              <a:ext uri="{FF2B5EF4-FFF2-40B4-BE49-F238E27FC236}">
                <a16:creationId xmlns:a16="http://schemas.microsoft.com/office/drawing/2014/main" id="{64A2A775-A55F-407B-BE49-08E467FA915F}"/>
              </a:ext>
            </a:extLst>
          </p:cNvPr>
          <p:cNvSpPr/>
          <p:nvPr/>
        </p:nvSpPr>
        <p:spPr bwMode="auto">
          <a:xfrm>
            <a:off x="368228" y="2276872"/>
            <a:ext cx="504056" cy="504056"/>
          </a:xfrm>
          <a:prstGeom prst="ellipse">
            <a:avLst/>
          </a:prstGeom>
          <a:solidFill>
            <a:schemeClr val="tx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charset="0"/>
              </a:rPr>
              <a:t>1</a:t>
            </a:r>
          </a:p>
        </p:txBody>
      </p:sp>
      <p:sp>
        <p:nvSpPr>
          <p:cNvPr id="9" name="Ellipse 8">
            <a:extLst>
              <a:ext uri="{FF2B5EF4-FFF2-40B4-BE49-F238E27FC236}">
                <a16:creationId xmlns:a16="http://schemas.microsoft.com/office/drawing/2014/main" id="{259B6E70-55FB-48CA-A931-517F2DE903E8}"/>
              </a:ext>
            </a:extLst>
          </p:cNvPr>
          <p:cNvSpPr/>
          <p:nvPr/>
        </p:nvSpPr>
        <p:spPr bwMode="auto">
          <a:xfrm>
            <a:off x="107503" y="4155154"/>
            <a:ext cx="1224137" cy="425974"/>
          </a:xfrm>
          <a:prstGeom prst="ellipse">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pic>
        <p:nvPicPr>
          <p:cNvPr id="5" name="Image 4">
            <a:extLst>
              <a:ext uri="{FF2B5EF4-FFF2-40B4-BE49-F238E27FC236}">
                <a16:creationId xmlns:a16="http://schemas.microsoft.com/office/drawing/2014/main" id="{D2B6C94C-2DB2-4C90-B492-3604BA496346}"/>
              </a:ext>
            </a:extLst>
          </p:cNvPr>
          <p:cNvPicPr>
            <a:picLocks noChangeAspect="1"/>
          </p:cNvPicPr>
          <p:nvPr/>
        </p:nvPicPr>
        <p:blipFill>
          <a:blip r:embed="rId4"/>
          <a:stretch>
            <a:fillRect/>
          </a:stretch>
        </p:blipFill>
        <p:spPr>
          <a:xfrm>
            <a:off x="1331640" y="3343997"/>
            <a:ext cx="2068795" cy="3181347"/>
          </a:xfrm>
          <a:prstGeom prst="rect">
            <a:avLst/>
          </a:prstGeom>
        </p:spPr>
      </p:pic>
      <p:sp>
        <p:nvSpPr>
          <p:cNvPr id="10" name="Ellipse 9">
            <a:extLst>
              <a:ext uri="{FF2B5EF4-FFF2-40B4-BE49-F238E27FC236}">
                <a16:creationId xmlns:a16="http://schemas.microsoft.com/office/drawing/2014/main" id="{071F191E-930B-4046-A898-AB03C293A9F2}"/>
              </a:ext>
            </a:extLst>
          </p:cNvPr>
          <p:cNvSpPr/>
          <p:nvPr/>
        </p:nvSpPr>
        <p:spPr bwMode="auto">
          <a:xfrm>
            <a:off x="2220770" y="2276872"/>
            <a:ext cx="504056" cy="504056"/>
          </a:xfrm>
          <a:prstGeom prst="ellipse">
            <a:avLst/>
          </a:prstGeom>
          <a:solidFill>
            <a:schemeClr val="tx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charset="0"/>
              </a:rPr>
              <a:t>2</a:t>
            </a:r>
          </a:p>
        </p:txBody>
      </p:sp>
      <p:sp>
        <p:nvSpPr>
          <p:cNvPr id="11" name="Ellipse 10">
            <a:extLst>
              <a:ext uri="{FF2B5EF4-FFF2-40B4-BE49-F238E27FC236}">
                <a16:creationId xmlns:a16="http://schemas.microsoft.com/office/drawing/2014/main" id="{5E69506F-F299-438E-BB4E-9B8BE52B7AA6}"/>
              </a:ext>
            </a:extLst>
          </p:cNvPr>
          <p:cNvSpPr/>
          <p:nvPr/>
        </p:nvSpPr>
        <p:spPr bwMode="auto">
          <a:xfrm>
            <a:off x="1284666" y="5811338"/>
            <a:ext cx="1440160" cy="425974"/>
          </a:xfrm>
          <a:prstGeom prst="ellipse">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pic>
        <p:nvPicPr>
          <p:cNvPr id="6" name="Image 5">
            <a:extLst>
              <a:ext uri="{FF2B5EF4-FFF2-40B4-BE49-F238E27FC236}">
                <a16:creationId xmlns:a16="http://schemas.microsoft.com/office/drawing/2014/main" id="{D71B0E03-A6DD-45B6-AF7B-5CA54F477576}"/>
              </a:ext>
            </a:extLst>
          </p:cNvPr>
          <p:cNvPicPr>
            <a:picLocks noChangeAspect="1"/>
          </p:cNvPicPr>
          <p:nvPr/>
        </p:nvPicPr>
        <p:blipFill>
          <a:blip r:embed="rId5"/>
          <a:stretch>
            <a:fillRect/>
          </a:stretch>
        </p:blipFill>
        <p:spPr>
          <a:xfrm>
            <a:off x="3419872" y="3340199"/>
            <a:ext cx="2895600" cy="2105025"/>
          </a:xfrm>
          <a:prstGeom prst="rect">
            <a:avLst/>
          </a:prstGeom>
        </p:spPr>
      </p:pic>
      <p:sp>
        <p:nvSpPr>
          <p:cNvPr id="12" name="Ellipse 11">
            <a:extLst>
              <a:ext uri="{FF2B5EF4-FFF2-40B4-BE49-F238E27FC236}">
                <a16:creationId xmlns:a16="http://schemas.microsoft.com/office/drawing/2014/main" id="{F428E600-6352-4980-BA88-22BC09B812A7}"/>
              </a:ext>
            </a:extLst>
          </p:cNvPr>
          <p:cNvSpPr/>
          <p:nvPr/>
        </p:nvSpPr>
        <p:spPr bwMode="auto">
          <a:xfrm>
            <a:off x="5292080" y="4756588"/>
            <a:ext cx="1152128" cy="425974"/>
          </a:xfrm>
          <a:prstGeom prst="ellipse">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sp>
        <p:nvSpPr>
          <p:cNvPr id="14" name="Ellipse 13">
            <a:extLst>
              <a:ext uri="{FF2B5EF4-FFF2-40B4-BE49-F238E27FC236}">
                <a16:creationId xmlns:a16="http://schemas.microsoft.com/office/drawing/2014/main" id="{4297A95B-68F2-4DBD-B597-8F22C883879A}"/>
              </a:ext>
            </a:extLst>
          </p:cNvPr>
          <p:cNvSpPr/>
          <p:nvPr/>
        </p:nvSpPr>
        <p:spPr bwMode="auto">
          <a:xfrm>
            <a:off x="3851920" y="2315687"/>
            <a:ext cx="504056" cy="504056"/>
          </a:xfrm>
          <a:prstGeom prst="ellipse">
            <a:avLst/>
          </a:prstGeom>
          <a:solidFill>
            <a:schemeClr val="tx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charset="0"/>
              </a:rPr>
              <a:t>3</a:t>
            </a:r>
          </a:p>
        </p:txBody>
      </p:sp>
      <p:pic>
        <p:nvPicPr>
          <p:cNvPr id="7" name="Image 6">
            <a:extLst>
              <a:ext uri="{FF2B5EF4-FFF2-40B4-BE49-F238E27FC236}">
                <a16:creationId xmlns:a16="http://schemas.microsoft.com/office/drawing/2014/main" id="{979DC5F3-DA91-49AA-A223-18D6988317B1}"/>
              </a:ext>
            </a:extLst>
          </p:cNvPr>
          <p:cNvPicPr>
            <a:picLocks noChangeAspect="1"/>
          </p:cNvPicPr>
          <p:nvPr/>
        </p:nvPicPr>
        <p:blipFill>
          <a:blip r:embed="rId6"/>
          <a:stretch>
            <a:fillRect/>
          </a:stretch>
        </p:blipFill>
        <p:spPr>
          <a:xfrm>
            <a:off x="6156176" y="3471540"/>
            <a:ext cx="2952328" cy="1253604"/>
          </a:xfrm>
          <a:prstGeom prst="rect">
            <a:avLst/>
          </a:prstGeom>
        </p:spPr>
      </p:pic>
      <p:sp>
        <p:nvSpPr>
          <p:cNvPr id="13" name="Ellipse 12">
            <a:extLst>
              <a:ext uri="{FF2B5EF4-FFF2-40B4-BE49-F238E27FC236}">
                <a16:creationId xmlns:a16="http://schemas.microsoft.com/office/drawing/2014/main" id="{A7747668-600F-4BDC-AD1C-82C39215BD4A}"/>
              </a:ext>
            </a:extLst>
          </p:cNvPr>
          <p:cNvSpPr/>
          <p:nvPr/>
        </p:nvSpPr>
        <p:spPr bwMode="auto">
          <a:xfrm>
            <a:off x="6315472" y="3480116"/>
            <a:ext cx="1527546" cy="373078"/>
          </a:xfrm>
          <a:prstGeom prst="ellipse">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sp>
        <p:nvSpPr>
          <p:cNvPr id="15" name="Ellipse 14">
            <a:extLst>
              <a:ext uri="{FF2B5EF4-FFF2-40B4-BE49-F238E27FC236}">
                <a16:creationId xmlns:a16="http://schemas.microsoft.com/office/drawing/2014/main" id="{0AB61B18-AD00-4FF8-8523-5445003EF32E}"/>
              </a:ext>
            </a:extLst>
          </p:cNvPr>
          <p:cNvSpPr/>
          <p:nvPr/>
        </p:nvSpPr>
        <p:spPr bwMode="auto">
          <a:xfrm>
            <a:off x="6516216" y="2250698"/>
            <a:ext cx="480723" cy="441464"/>
          </a:xfrm>
          <a:prstGeom prst="ellipse">
            <a:avLst/>
          </a:prstGeom>
          <a:solidFill>
            <a:schemeClr val="tx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charset="0"/>
              </a:rPr>
              <a:t>4</a:t>
            </a:r>
          </a:p>
        </p:txBody>
      </p:sp>
      <p:sp>
        <p:nvSpPr>
          <p:cNvPr id="20" name="ZoneTexte 19">
            <a:extLst>
              <a:ext uri="{FF2B5EF4-FFF2-40B4-BE49-F238E27FC236}">
                <a16:creationId xmlns:a16="http://schemas.microsoft.com/office/drawing/2014/main" id="{5D55D547-D84C-4358-954A-1C5BA864561B}"/>
              </a:ext>
            </a:extLst>
          </p:cNvPr>
          <p:cNvSpPr txBox="1"/>
          <p:nvPr/>
        </p:nvSpPr>
        <p:spPr>
          <a:xfrm>
            <a:off x="-43977" y="2852936"/>
            <a:ext cx="1438214" cy="403957"/>
          </a:xfrm>
          <a:prstGeom prst="rect">
            <a:avLst/>
          </a:prstGeom>
          <a:noFill/>
        </p:spPr>
        <p:txBody>
          <a:bodyPr wrap="none" rtlCol="0">
            <a:spAutoFit/>
          </a:bodyPr>
          <a:lstStyle/>
          <a:p>
            <a:r>
              <a:rPr lang="fr-FR" sz="1200" dirty="0"/>
              <a:t>Menu Fichier</a:t>
            </a:r>
            <a:br>
              <a:rPr lang="fr-FR" sz="1200" dirty="0"/>
            </a:br>
            <a:r>
              <a:rPr lang="fr-FR" sz="1050" dirty="0"/>
              <a:t>Cliquer sur </a:t>
            </a:r>
            <a:r>
              <a:rPr lang="fr-FR" sz="1050" dirty="0">
                <a:solidFill>
                  <a:srgbClr val="00279F"/>
                </a:solidFill>
              </a:rPr>
              <a:t>Options</a:t>
            </a:r>
            <a:endParaRPr lang="fr-FR" sz="1200" dirty="0">
              <a:solidFill>
                <a:srgbClr val="00279F"/>
              </a:solidFill>
            </a:endParaRPr>
          </a:p>
        </p:txBody>
      </p:sp>
      <p:sp>
        <p:nvSpPr>
          <p:cNvPr id="21" name="ZoneTexte 20">
            <a:extLst>
              <a:ext uri="{FF2B5EF4-FFF2-40B4-BE49-F238E27FC236}">
                <a16:creationId xmlns:a16="http://schemas.microsoft.com/office/drawing/2014/main" id="{3E565B3D-6226-4FA9-BF3F-76E8ADA79A7E}"/>
              </a:ext>
            </a:extLst>
          </p:cNvPr>
          <p:cNvSpPr txBox="1"/>
          <p:nvPr/>
        </p:nvSpPr>
        <p:spPr>
          <a:xfrm>
            <a:off x="1333712" y="2852936"/>
            <a:ext cx="1899879" cy="410882"/>
          </a:xfrm>
          <a:prstGeom prst="rect">
            <a:avLst/>
          </a:prstGeom>
          <a:noFill/>
        </p:spPr>
        <p:txBody>
          <a:bodyPr wrap="none" rtlCol="0">
            <a:spAutoFit/>
          </a:bodyPr>
          <a:lstStyle/>
          <a:p>
            <a:pPr algn="l"/>
            <a:r>
              <a:rPr lang="fr-FR" sz="1200" dirty="0"/>
              <a:t>Fenêtre Options</a:t>
            </a:r>
          </a:p>
          <a:p>
            <a:pPr algn="l"/>
            <a:r>
              <a:rPr lang="fr-FR" sz="1100" dirty="0"/>
              <a:t>Cliquer sur </a:t>
            </a:r>
            <a:r>
              <a:rPr lang="fr-FR" sz="1100" dirty="0">
                <a:solidFill>
                  <a:srgbClr val="00279F"/>
                </a:solidFill>
              </a:rPr>
              <a:t>Compléments</a:t>
            </a:r>
            <a:endParaRPr lang="fr-FR" sz="1100" dirty="0"/>
          </a:p>
        </p:txBody>
      </p:sp>
      <p:sp>
        <p:nvSpPr>
          <p:cNvPr id="22" name="ZoneTexte 21">
            <a:extLst>
              <a:ext uri="{FF2B5EF4-FFF2-40B4-BE49-F238E27FC236}">
                <a16:creationId xmlns:a16="http://schemas.microsoft.com/office/drawing/2014/main" id="{CA96EE9F-1DA5-4F74-8E33-B9703FA9145B}"/>
              </a:ext>
            </a:extLst>
          </p:cNvPr>
          <p:cNvSpPr txBox="1"/>
          <p:nvPr/>
        </p:nvSpPr>
        <p:spPr>
          <a:xfrm>
            <a:off x="3491880" y="2852936"/>
            <a:ext cx="1726755" cy="410882"/>
          </a:xfrm>
          <a:prstGeom prst="rect">
            <a:avLst/>
          </a:prstGeom>
          <a:noFill/>
        </p:spPr>
        <p:txBody>
          <a:bodyPr wrap="none" rtlCol="0">
            <a:spAutoFit/>
          </a:bodyPr>
          <a:lstStyle/>
          <a:p>
            <a:pPr algn="l"/>
            <a:r>
              <a:rPr lang="fr-FR" sz="1200" dirty="0"/>
              <a:t>Fenêtre Options</a:t>
            </a:r>
          </a:p>
          <a:p>
            <a:pPr algn="l"/>
            <a:r>
              <a:rPr lang="fr-FR" sz="1100" dirty="0"/>
              <a:t>Cliquer sur </a:t>
            </a:r>
            <a:r>
              <a:rPr lang="fr-FR" sz="1100" dirty="0">
                <a:solidFill>
                  <a:srgbClr val="00279F"/>
                </a:solidFill>
              </a:rPr>
              <a:t>Atteindre…</a:t>
            </a:r>
            <a:endParaRPr lang="fr-FR" sz="1100" dirty="0"/>
          </a:p>
        </p:txBody>
      </p:sp>
      <p:sp>
        <p:nvSpPr>
          <p:cNvPr id="23" name="ZoneTexte 22">
            <a:extLst>
              <a:ext uri="{FF2B5EF4-FFF2-40B4-BE49-F238E27FC236}">
                <a16:creationId xmlns:a16="http://schemas.microsoft.com/office/drawing/2014/main" id="{23D576DD-36D5-4F84-8226-3F7514E9CFF2}"/>
              </a:ext>
            </a:extLst>
          </p:cNvPr>
          <p:cNvSpPr txBox="1"/>
          <p:nvPr/>
        </p:nvSpPr>
        <p:spPr>
          <a:xfrm>
            <a:off x="6373637" y="2852936"/>
            <a:ext cx="2159566" cy="563231"/>
          </a:xfrm>
          <a:prstGeom prst="rect">
            <a:avLst/>
          </a:prstGeom>
          <a:noFill/>
        </p:spPr>
        <p:txBody>
          <a:bodyPr wrap="none" rtlCol="0">
            <a:spAutoFit/>
          </a:bodyPr>
          <a:lstStyle/>
          <a:p>
            <a:pPr algn="l"/>
            <a:r>
              <a:rPr lang="fr-FR" sz="1200" dirty="0"/>
              <a:t>Fenêtre Compléments</a:t>
            </a:r>
          </a:p>
          <a:p>
            <a:pPr algn="l"/>
            <a:r>
              <a:rPr lang="fr-FR" sz="1100" dirty="0"/>
              <a:t>Cocher </a:t>
            </a:r>
            <a:r>
              <a:rPr lang="fr-FR" sz="1100" dirty="0">
                <a:solidFill>
                  <a:srgbClr val="00279F"/>
                </a:solidFill>
              </a:rPr>
              <a:t>Complément  Solveur</a:t>
            </a:r>
            <a:br>
              <a:rPr lang="fr-FR" sz="1100" dirty="0">
                <a:solidFill>
                  <a:srgbClr val="00279F"/>
                </a:solidFill>
              </a:rPr>
            </a:br>
            <a:r>
              <a:rPr lang="fr-FR" sz="1100" dirty="0"/>
              <a:t>et valider par </a:t>
            </a:r>
            <a:r>
              <a:rPr lang="fr-FR" sz="1100" dirty="0">
                <a:solidFill>
                  <a:srgbClr val="00279F"/>
                </a:solidFill>
              </a:rPr>
              <a:t>OK</a:t>
            </a:r>
            <a:endParaRPr lang="fr-FR" sz="1100" dirty="0"/>
          </a:p>
        </p:txBody>
      </p:sp>
    </p:spTree>
    <p:extLst>
      <p:ext uri="{BB962C8B-B14F-4D97-AF65-F5344CB8AC3E}">
        <p14:creationId xmlns:p14="http://schemas.microsoft.com/office/powerpoint/2010/main" val="172019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857250" y="990600"/>
            <a:ext cx="7448550" cy="457200"/>
          </a:xfrm>
        </p:spPr>
        <p:txBody>
          <a:bodyPr/>
          <a:lstStyle/>
          <a:p>
            <a:r>
              <a:rPr lang="fr-FR" dirty="0"/>
              <a:t>Qu’est ce que la programmation linéaire ?</a:t>
            </a:r>
          </a:p>
        </p:txBody>
      </p:sp>
      <p:sp>
        <p:nvSpPr>
          <p:cNvPr id="3" name="Espace réservé du contenu 2"/>
          <p:cNvSpPr>
            <a:spLocks noGrp="1"/>
          </p:cNvSpPr>
          <p:nvPr>
            <p:ph idx="1"/>
          </p:nvPr>
        </p:nvSpPr>
        <p:spPr>
          <a:xfrm>
            <a:off x="857250" y="2214563"/>
            <a:ext cx="7934325" cy="3471862"/>
          </a:xfrm>
        </p:spPr>
        <p:txBody>
          <a:bodyPr/>
          <a:lstStyle/>
          <a:p>
            <a:pPr marL="0" indent="0">
              <a:lnSpc>
                <a:spcPct val="100000"/>
              </a:lnSpc>
              <a:buFontTx/>
              <a:buNone/>
            </a:pPr>
            <a:r>
              <a:rPr lang="fr-FR" sz="2000" dirty="0"/>
              <a:t>Approche pour résoudre des problèmes notamment de gestion </a:t>
            </a:r>
          </a:p>
          <a:p>
            <a:pPr marL="0" indent="0">
              <a:lnSpc>
                <a:spcPct val="100000"/>
              </a:lnSpc>
              <a:buFontTx/>
              <a:buNone/>
            </a:pPr>
            <a:r>
              <a:rPr lang="fr-FR" sz="2000" dirty="0"/>
              <a:t>Utilisée en tant qu'outil d'aide à la prise de décision</a:t>
            </a:r>
          </a:p>
          <a:p>
            <a:pPr marL="0" indent="0">
              <a:lnSpc>
                <a:spcPct val="100000"/>
              </a:lnSpc>
              <a:buFontTx/>
              <a:buNone/>
            </a:pPr>
            <a:r>
              <a:rPr lang="fr-FR" sz="2000" dirty="0"/>
              <a:t>Quelques exemples d’application : </a:t>
            </a:r>
          </a:p>
          <a:p>
            <a:pPr marL="360363" indent="-360363">
              <a:lnSpc>
                <a:spcPct val="100000"/>
              </a:lnSpc>
            </a:pPr>
            <a:r>
              <a:rPr lang="fr-FR" sz="2000" dirty="0"/>
              <a:t>Planification de la production (prévisions, PIC, gestion des stocks, etc.), "mix" de production </a:t>
            </a:r>
          </a:p>
          <a:p>
            <a:pPr marL="360363" indent="-360363">
              <a:lnSpc>
                <a:spcPct val="100000"/>
              </a:lnSpc>
            </a:pPr>
            <a:r>
              <a:rPr lang="fr-FR" sz="2000" dirty="0"/>
              <a:t>Gestion de portefeuilles </a:t>
            </a:r>
          </a:p>
          <a:p>
            <a:pPr marL="360363" indent="-360363">
              <a:lnSpc>
                <a:spcPct val="100000"/>
              </a:lnSpc>
            </a:pPr>
            <a:r>
              <a:rPr lang="fr-FR" sz="2000" dirty="0"/>
              <a:t>Allocation de budget de publicité sur plusieurs types de médias </a:t>
            </a:r>
          </a:p>
          <a:p>
            <a:pPr marL="360363" indent="-360363">
              <a:lnSpc>
                <a:spcPct val="100000"/>
              </a:lnSpc>
            </a:pPr>
            <a:r>
              <a:rPr lang="fr-FR" sz="2000" dirty="0"/>
              <a:t>Problèmes de transport et logistique </a:t>
            </a:r>
          </a:p>
          <a:p>
            <a:pPr marL="0" indent="0">
              <a:buFontTx/>
              <a:buNone/>
            </a:pPr>
            <a:endParaRPr lang="fr-F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dirty="0"/>
              <a:t>Solution Excel</a:t>
            </a:r>
          </a:p>
        </p:txBody>
      </p:sp>
      <p:sp>
        <p:nvSpPr>
          <p:cNvPr id="11" name="Espace réservé du contenu 10">
            <a:extLst>
              <a:ext uri="{FF2B5EF4-FFF2-40B4-BE49-F238E27FC236}">
                <a16:creationId xmlns:a16="http://schemas.microsoft.com/office/drawing/2014/main" id="{DF60C4FC-5D21-46C6-8463-D9A2895AA9A9}"/>
              </a:ext>
            </a:extLst>
          </p:cNvPr>
          <p:cNvSpPr>
            <a:spLocks noGrp="1"/>
          </p:cNvSpPr>
          <p:nvPr>
            <p:ph idx="1"/>
          </p:nvPr>
        </p:nvSpPr>
        <p:spPr>
          <a:xfrm>
            <a:off x="1066800" y="1556792"/>
            <a:ext cx="5305400" cy="443208"/>
          </a:xfrm>
        </p:spPr>
        <p:txBody>
          <a:bodyPr/>
          <a:lstStyle/>
          <a:p>
            <a:r>
              <a:rPr lang="fr-FR" dirty="0"/>
              <a:t>Ouvrir le solveur, menu Données</a:t>
            </a:r>
          </a:p>
        </p:txBody>
      </p:sp>
      <p:sp>
        <p:nvSpPr>
          <p:cNvPr id="7" name="ZoneTexte 6"/>
          <p:cNvSpPr txBox="1"/>
          <p:nvPr/>
        </p:nvSpPr>
        <p:spPr>
          <a:xfrm>
            <a:off x="2928926" y="2571744"/>
            <a:ext cx="184731" cy="286232"/>
          </a:xfrm>
          <a:prstGeom prst="rect">
            <a:avLst/>
          </a:prstGeom>
          <a:noFill/>
        </p:spPr>
        <p:txBody>
          <a:bodyPr wrap="none" rtlCol="0">
            <a:spAutoFit/>
          </a:bodyPr>
          <a:lstStyle/>
          <a:p>
            <a:endParaRPr lang="fr-FR" dirty="0"/>
          </a:p>
        </p:txBody>
      </p:sp>
      <p:pic>
        <p:nvPicPr>
          <p:cNvPr id="12" name="Image 11">
            <a:extLst>
              <a:ext uri="{FF2B5EF4-FFF2-40B4-BE49-F238E27FC236}">
                <a16:creationId xmlns:a16="http://schemas.microsoft.com/office/drawing/2014/main" id="{8A537A57-1321-4649-956A-663110A454DD}"/>
              </a:ext>
            </a:extLst>
          </p:cNvPr>
          <p:cNvPicPr>
            <a:picLocks noChangeAspect="1"/>
          </p:cNvPicPr>
          <p:nvPr/>
        </p:nvPicPr>
        <p:blipFill>
          <a:blip r:embed="rId3"/>
          <a:stretch>
            <a:fillRect/>
          </a:stretch>
        </p:blipFill>
        <p:spPr>
          <a:xfrm>
            <a:off x="313734" y="3429720"/>
            <a:ext cx="8516532" cy="2879600"/>
          </a:xfrm>
          <a:prstGeom prst="rect">
            <a:avLst/>
          </a:prstGeom>
        </p:spPr>
      </p:pic>
      <p:pic>
        <p:nvPicPr>
          <p:cNvPr id="13" name="Image 12">
            <a:extLst>
              <a:ext uri="{FF2B5EF4-FFF2-40B4-BE49-F238E27FC236}">
                <a16:creationId xmlns:a16="http://schemas.microsoft.com/office/drawing/2014/main" id="{F239736F-1906-4090-B71B-2A8AD577E694}"/>
              </a:ext>
            </a:extLst>
          </p:cNvPr>
          <p:cNvPicPr>
            <a:picLocks noChangeAspect="1"/>
          </p:cNvPicPr>
          <p:nvPr/>
        </p:nvPicPr>
        <p:blipFill>
          <a:blip r:embed="rId4"/>
          <a:stretch>
            <a:fillRect/>
          </a:stretch>
        </p:blipFill>
        <p:spPr>
          <a:xfrm>
            <a:off x="7092280" y="1447800"/>
            <a:ext cx="1524000" cy="1323975"/>
          </a:xfrm>
          <a:prstGeom prst="rect">
            <a:avLst/>
          </a:prstGeom>
        </p:spPr>
      </p:pic>
    </p:spTree>
    <p:extLst>
      <p:ext uri="{BB962C8B-B14F-4D97-AF65-F5344CB8AC3E}">
        <p14:creationId xmlns:p14="http://schemas.microsoft.com/office/powerpoint/2010/main" val="2952547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4B922A-BDB9-4995-9F0A-4A3EB9D5817D}"/>
              </a:ext>
            </a:extLst>
          </p:cNvPr>
          <p:cNvSpPr>
            <a:spLocks noGrp="1"/>
          </p:cNvSpPr>
          <p:nvPr>
            <p:ph type="title"/>
          </p:nvPr>
        </p:nvSpPr>
        <p:spPr/>
        <p:txBody>
          <a:bodyPr/>
          <a:lstStyle/>
          <a:p>
            <a:r>
              <a:rPr lang="fr-FR" dirty="0"/>
              <a:t>Les paramètres du solveur </a:t>
            </a:r>
          </a:p>
        </p:txBody>
      </p:sp>
      <p:pic>
        <p:nvPicPr>
          <p:cNvPr id="4" name="Espace réservé du contenu 3">
            <a:extLst>
              <a:ext uri="{FF2B5EF4-FFF2-40B4-BE49-F238E27FC236}">
                <a16:creationId xmlns:a16="http://schemas.microsoft.com/office/drawing/2014/main" id="{D5C398F4-AB0F-4CD1-BAA2-FC562D58AE0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78407" y="1903510"/>
            <a:ext cx="3300065" cy="3456384"/>
          </a:xfrm>
          <a:prstGeom prst="rect">
            <a:avLst/>
          </a:prstGeom>
          <a:ln>
            <a:solidFill>
              <a:srgbClr val="003366"/>
            </a:solidFill>
          </a:ln>
        </p:spPr>
      </p:pic>
      <p:pic>
        <p:nvPicPr>
          <p:cNvPr id="5" name="Image 4">
            <a:extLst>
              <a:ext uri="{FF2B5EF4-FFF2-40B4-BE49-F238E27FC236}">
                <a16:creationId xmlns:a16="http://schemas.microsoft.com/office/drawing/2014/main" id="{A335B3E0-7545-43C0-B790-967C1CBC6D09}"/>
              </a:ext>
            </a:extLst>
          </p:cNvPr>
          <p:cNvPicPr>
            <a:picLocks noChangeAspect="1"/>
          </p:cNvPicPr>
          <p:nvPr/>
        </p:nvPicPr>
        <p:blipFill>
          <a:blip r:embed="rId4"/>
          <a:stretch>
            <a:fillRect/>
          </a:stretch>
        </p:blipFill>
        <p:spPr>
          <a:xfrm>
            <a:off x="238376" y="1916832"/>
            <a:ext cx="5324163" cy="1800200"/>
          </a:xfrm>
          <a:prstGeom prst="rect">
            <a:avLst/>
          </a:prstGeom>
          <a:solidFill>
            <a:schemeClr val="tx1"/>
          </a:solidFill>
          <a:ln w="19050">
            <a:solidFill>
              <a:srgbClr val="003366"/>
            </a:solidFill>
          </a:ln>
        </p:spPr>
      </p:pic>
      <p:cxnSp>
        <p:nvCxnSpPr>
          <p:cNvPr id="7" name="Connecteur droit avec flèche 6">
            <a:extLst>
              <a:ext uri="{FF2B5EF4-FFF2-40B4-BE49-F238E27FC236}">
                <a16:creationId xmlns:a16="http://schemas.microsoft.com/office/drawing/2014/main" id="{1AB6FF3D-2269-4A58-A340-01764F614B7C}"/>
              </a:ext>
            </a:extLst>
          </p:cNvPr>
          <p:cNvCxnSpPr>
            <a:cxnSpLocks/>
          </p:cNvCxnSpPr>
          <p:nvPr/>
        </p:nvCxnSpPr>
        <p:spPr bwMode="auto">
          <a:xfrm flipV="1">
            <a:off x="5562539" y="2348880"/>
            <a:ext cx="1623607" cy="288032"/>
          </a:xfrm>
          <a:prstGeom prst="straightConnector1">
            <a:avLst/>
          </a:prstGeom>
          <a:solidFill>
            <a:schemeClr val="bg1"/>
          </a:solidFill>
          <a:ln w="12700" cap="flat" cmpd="sng" algn="ctr">
            <a:solidFill>
              <a:srgbClr val="FF0000"/>
            </a:solidFill>
            <a:prstDash val="solid"/>
            <a:round/>
            <a:headEnd type="none" w="med" len="med"/>
            <a:tailEnd type="triangle"/>
          </a:ln>
          <a:effectLst/>
        </p:spPr>
      </p:cxnSp>
      <p:cxnSp>
        <p:nvCxnSpPr>
          <p:cNvPr id="9" name="Connecteur droit avec flèche 8">
            <a:extLst>
              <a:ext uri="{FF2B5EF4-FFF2-40B4-BE49-F238E27FC236}">
                <a16:creationId xmlns:a16="http://schemas.microsoft.com/office/drawing/2014/main" id="{CCB238CE-1976-41DF-B5B9-E5DA71424EE0}"/>
              </a:ext>
            </a:extLst>
          </p:cNvPr>
          <p:cNvCxnSpPr>
            <a:cxnSpLocks/>
          </p:cNvCxnSpPr>
          <p:nvPr/>
        </p:nvCxnSpPr>
        <p:spPr bwMode="auto">
          <a:xfrm>
            <a:off x="1691680" y="2492896"/>
            <a:ext cx="4041162" cy="360040"/>
          </a:xfrm>
          <a:prstGeom prst="straightConnector1">
            <a:avLst/>
          </a:prstGeom>
          <a:solidFill>
            <a:schemeClr val="bg1"/>
          </a:solidFill>
          <a:ln w="12700" cap="flat" cmpd="sng" algn="ctr">
            <a:solidFill>
              <a:srgbClr val="FF0000"/>
            </a:solidFill>
            <a:prstDash val="solid"/>
            <a:round/>
            <a:headEnd type="none" w="med" len="med"/>
            <a:tailEnd type="triangle"/>
          </a:ln>
          <a:effectLst/>
        </p:spPr>
      </p:cxnSp>
      <p:cxnSp>
        <p:nvCxnSpPr>
          <p:cNvPr id="11" name="Connecteur droit avec flèche 10">
            <a:extLst>
              <a:ext uri="{FF2B5EF4-FFF2-40B4-BE49-F238E27FC236}">
                <a16:creationId xmlns:a16="http://schemas.microsoft.com/office/drawing/2014/main" id="{34D38A12-2E4A-4352-ACB8-010B67EE5ABD}"/>
              </a:ext>
            </a:extLst>
          </p:cNvPr>
          <p:cNvCxnSpPr>
            <a:cxnSpLocks/>
          </p:cNvCxnSpPr>
          <p:nvPr/>
        </p:nvCxnSpPr>
        <p:spPr bwMode="auto">
          <a:xfrm flipV="1">
            <a:off x="4283968" y="3406669"/>
            <a:ext cx="1800200" cy="131323"/>
          </a:xfrm>
          <a:prstGeom prst="straightConnector1">
            <a:avLst/>
          </a:prstGeom>
          <a:solidFill>
            <a:schemeClr val="bg1"/>
          </a:solidFill>
          <a:ln w="12700" cap="flat" cmpd="sng" algn="ctr">
            <a:solidFill>
              <a:srgbClr val="FF0000"/>
            </a:solidFill>
            <a:prstDash val="solid"/>
            <a:round/>
            <a:headEnd type="none" w="med" len="med"/>
            <a:tailEnd type="triangle"/>
          </a:ln>
          <a:effectLst/>
        </p:spPr>
      </p:cxnSp>
      <p:sp>
        <p:nvSpPr>
          <p:cNvPr id="18" name="Espace réservé du contenu 10">
            <a:extLst>
              <a:ext uri="{FF2B5EF4-FFF2-40B4-BE49-F238E27FC236}">
                <a16:creationId xmlns:a16="http://schemas.microsoft.com/office/drawing/2014/main" id="{0747C8E4-C9F2-4533-936D-702598E5EC78}"/>
              </a:ext>
            </a:extLst>
          </p:cNvPr>
          <p:cNvSpPr txBox="1">
            <a:spLocks/>
          </p:cNvSpPr>
          <p:nvPr/>
        </p:nvSpPr>
        <p:spPr bwMode="auto">
          <a:xfrm>
            <a:off x="-28963" y="6309320"/>
            <a:ext cx="5305400" cy="443208"/>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a:lstStyle>
          <a:p>
            <a:pPr marL="0" indent="0">
              <a:buNone/>
            </a:pPr>
            <a:r>
              <a:rPr lang="fr-FR" kern="0" dirty="0"/>
              <a:t>Question 1 :</a:t>
            </a:r>
          </a:p>
        </p:txBody>
      </p:sp>
    </p:spTree>
    <p:extLst>
      <p:ext uri="{BB962C8B-B14F-4D97-AF65-F5344CB8AC3E}">
        <p14:creationId xmlns:p14="http://schemas.microsoft.com/office/powerpoint/2010/main" val="4224853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dirty="0"/>
              <a:t>Synthèse de la solution optimale</a:t>
            </a:r>
          </a:p>
        </p:txBody>
      </p:sp>
      <p:graphicFrame>
        <p:nvGraphicFramePr>
          <p:cNvPr id="4" name="Tableau 3"/>
          <p:cNvGraphicFramePr>
            <a:graphicFrameLocks noGrp="1"/>
          </p:cNvGraphicFramePr>
          <p:nvPr>
            <p:extLst>
              <p:ext uri="{D42A27DB-BD31-4B8C-83A1-F6EECF244321}">
                <p14:modId xmlns:p14="http://schemas.microsoft.com/office/powerpoint/2010/main" val="2601545584"/>
              </p:ext>
            </p:extLst>
          </p:nvPr>
        </p:nvGraphicFramePr>
        <p:xfrm>
          <a:off x="611560" y="3573018"/>
          <a:ext cx="7694240" cy="2592286"/>
        </p:xfrm>
        <a:graphic>
          <a:graphicData uri="http://schemas.openxmlformats.org/drawingml/2006/table">
            <a:tbl>
              <a:tblPr/>
              <a:tblGrid>
                <a:gridCol w="1923560">
                  <a:extLst>
                    <a:ext uri="{9D8B030D-6E8A-4147-A177-3AD203B41FA5}">
                      <a16:colId xmlns:a16="http://schemas.microsoft.com/office/drawing/2014/main" val="20000"/>
                    </a:ext>
                  </a:extLst>
                </a:gridCol>
                <a:gridCol w="1923560">
                  <a:extLst>
                    <a:ext uri="{9D8B030D-6E8A-4147-A177-3AD203B41FA5}">
                      <a16:colId xmlns:a16="http://schemas.microsoft.com/office/drawing/2014/main" val="20001"/>
                    </a:ext>
                  </a:extLst>
                </a:gridCol>
                <a:gridCol w="1923560">
                  <a:extLst>
                    <a:ext uri="{9D8B030D-6E8A-4147-A177-3AD203B41FA5}">
                      <a16:colId xmlns:a16="http://schemas.microsoft.com/office/drawing/2014/main" val="20002"/>
                    </a:ext>
                  </a:extLst>
                </a:gridCol>
                <a:gridCol w="1923560">
                  <a:extLst>
                    <a:ext uri="{9D8B030D-6E8A-4147-A177-3AD203B41FA5}">
                      <a16:colId xmlns:a16="http://schemas.microsoft.com/office/drawing/2014/main" val="20003"/>
                    </a:ext>
                  </a:extLst>
                </a:gridCol>
              </a:tblGrid>
              <a:tr h="9457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Composants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Quantité disponible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Quantité utilisée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Quantité inutilisée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488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20 tonnes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1"/>
                  </a:ext>
                </a:extLst>
              </a:tr>
              <a:tr h="5488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5 tonnes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extLst>
                  <a:ext uri="{0D108BD9-81ED-4DB2-BD59-A6C34878D82A}">
                    <a16:rowId xmlns:a16="http://schemas.microsoft.com/office/drawing/2014/main" val="10002"/>
                  </a:ext>
                </a:extLst>
              </a:tr>
              <a:tr h="5488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21 tonnes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3"/>
                  </a:ext>
                </a:extLst>
              </a:tr>
            </a:tbl>
          </a:graphicData>
        </a:graphic>
      </p:graphicFrame>
      <p:sp>
        <p:nvSpPr>
          <p:cNvPr id="5" name="Espace réservé du contenu 10">
            <a:extLst>
              <a:ext uri="{FF2B5EF4-FFF2-40B4-BE49-F238E27FC236}">
                <a16:creationId xmlns:a16="http://schemas.microsoft.com/office/drawing/2014/main" id="{289DFB7C-0D79-4DDF-BBD6-AAA764EB437E}"/>
              </a:ext>
            </a:extLst>
          </p:cNvPr>
          <p:cNvSpPr txBox="1">
            <a:spLocks/>
          </p:cNvSpPr>
          <p:nvPr/>
        </p:nvSpPr>
        <p:spPr>
          <a:xfrm>
            <a:off x="323528" y="2067201"/>
            <a:ext cx="5305400" cy="443208"/>
          </a:xfrm>
          <a:prstGeom prst="rect">
            <a:avLst/>
          </a:prstGeom>
        </p:spPr>
        <p:txBody>
          <a:bodyPr/>
          <a:lst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a:lstStyle>
          <a:p>
            <a:pPr marL="0" indent="0">
              <a:buNone/>
            </a:pPr>
            <a:r>
              <a:rPr lang="fr-FR" kern="0" dirty="0"/>
              <a:t>Question 2</a:t>
            </a:r>
          </a:p>
          <a:p>
            <a:pPr marL="0" indent="0">
              <a:buNone/>
            </a:pPr>
            <a:r>
              <a:rPr lang="fr-FR" kern="0" dirty="0"/>
              <a:t>Question 3</a:t>
            </a:r>
          </a:p>
          <a:p>
            <a:pPr marL="0" indent="0">
              <a:buNone/>
            </a:pPr>
            <a:r>
              <a:rPr lang="fr-FR" kern="0" dirty="0"/>
              <a:t>Question 4</a:t>
            </a:r>
          </a:p>
          <a:p>
            <a:pPr marL="0" indent="0">
              <a:buNone/>
            </a:pPr>
            <a:endParaRPr lang="fr-FR" kern="0" dirty="0"/>
          </a:p>
          <a:p>
            <a:pPr marL="0" indent="0">
              <a:buNone/>
            </a:pPr>
            <a:endParaRPr lang="fr-FR" kern="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Solveur : Rapport de sensibilité</a:t>
            </a:r>
          </a:p>
        </p:txBody>
      </p:sp>
      <p:pic>
        <p:nvPicPr>
          <p:cNvPr id="9" name="Espace réservé du contenu 8">
            <a:extLst>
              <a:ext uri="{FF2B5EF4-FFF2-40B4-BE49-F238E27FC236}">
                <a16:creationId xmlns:a16="http://schemas.microsoft.com/office/drawing/2014/main" id="{2F5C4F8E-0C6C-46C1-B919-F2A4AE2EB4A2}"/>
              </a:ext>
            </a:extLst>
          </p:cNvPr>
          <p:cNvPicPr>
            <a:picLocks noGrp="1" noChangeAspect="1"/>
          </p:cNvPicPr>
          <p:nvPr>
            <p:ph idx="1"/>
          </p:nvPr>
        </p:nvPicPr>
        <p:blipFill>
          <a:blip r:embed="rId3"/>
          <a:stretch>
            <a:fillRect/>
          </a:stretch>
        </p:blipFill>
        <p:spPr>
          <a:xfrm>
            <a:off x="3347864" y="2973088"/>
            <a:ext cx="5581650" cy="3789040"/>
          </a:xfrm>
          <a:prstGeom prst="rect">
            <a:avLst/>
          </a:prstGeom>
        </p:spPr>
      </p:pic>
      <p:sp>
        <p:nvSpPr>
          <p:cNvPr id="10" name="Espace réservé du contenu 10">
            <a:extLst>
              <a:ext uri="{FF2B5EF4-FFF2-40B4-BE49-F238E27FC236}">
                <a16:creationId xmlns:a16="http://schemas.microsoft.com/office/drawing/2014/main" id="{E784E2DD-56EE-46B9-A56D-74BC1ECDF975}"/>
              </a:ext>
            </a:extLst>
          </p:cNvPr>
          <p:cNvSpPr txBox="1">
            <a:spLocks/>
          </p:cNvSpPr>
          <p:nvPr/>
        </p:nvSpPr>
        <p:spPr>
          <a:xfrm>
            <a:off x="188370" y="3717032"/>
            <a:ext cx="5305400" cy="443208"/>
          </a:xfrm>
          <a:prstGeom prst="rect">
            <a:avLst/>
          </a:prstGeom>
        </p:spPr>
        <p:txBody>
          <a:bodyPr/>
          <a:lst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a:lstStyle>
          <a:p>
            <a:pPr marL="0" indent="0">
              <a:buNone/>
            </a:pPr>
            <a:r>
              <a:rPr lang="fr-FR" kern="0" dirty="0"/>
              <a:t>Question 5</a:t>
            </a:r>
          </a:p>
          <a:p>
            <a:pPr marL="0" indent="0">
              <a:buNone/>
            </a:pPr>
            <a:r>
              <a:rPr lang="fr-FR" kern="0" dirty="0"/>
              <a:t>Question 6</a:t>
            </a:r>
          </a:p>
          <a:p>
            <a:pPr marL="0" indent="0">
              <a:buNone/>
            </a:pPr>
            <a:r>
              <a:rPr lang="fr-FR" kern="0" dirty="0"/>
              <a:t>Question 7</a:t>
            </a:r>
          </a:p>
          <a:p>
            <a:pPr marL="0" indent="0">
              <a:buNone/>
            </a:pPr>
            <a:endParaRPr lang="fr-FR" kern="0" dirty="0"/>
          </a:p>
          <a:p>
            <a:pPr marL="0" indent="0">
              <a:buNone/>
            </a:pPr>
            <a:endParaRPr lang="fr-FR" kern="0" dirty="0"/>
          </a:p>
        </p:txBody>
      </p:sp>
      <p:sp>
        <p:nvSpPr>
          <p:cNvPr id="11" name="Rectangle 10">
            <a:extLst>
              <a:ext uri="{FF2B5EF4-FFF2-40B4-BE49-F238E27FC236}">
                <a16:creationId xmlns:a16="http://schemas.microsoft.com/office/drawing/2014/main" id="{855DB871-FE22-4E27-A297-42DAF8A420E6}"/>
              </a:ext>
            </a:extLst>
          </p:cNvPr>
          <p:cNvSpPr/>
          <p:nvPr/>
        </p:nvSpPr>
        <p:spPr>
          <a:xfrm>
            <a:off x="209825" y="1772816"/>
            <a:ext cx="9144000" cy="1477328"/>
          </a:xfrm>
          <a:prstGeom prst="rect">
            <a:avLst/>
          </a:prstGeom>
        </p:spPr>
        <p:txBody>
          <a:bodyPr wrap="square">
            <a:spAutoFit/>
          </a:bodyPr>
          <a:lstStyle/>
          <a:p>
            <a:pPr marL="342900" indent="-342900" algn="l">
              <a:buFont typeface="Arial" panose="020B0604020202020204" pitchFamily="34" charset="0"/>
              <a:buChar char="•"/>
            </a:pPr>
            <a:r>
              <a:rPr lang="fr-FR" sz="2400" kern="0" dirty="0">
                <a:solidFill>
                  <a:srgbClr val="00279F"/>
                </a:solidFill>
                <a:latin typeface="+mn-lt"/>
              </a:rPr>
              <a:t>Dès que le solveur propose un résultat, sélectionner </a:t>
            </a:r>
            <a:r>
              <a:rPr lang="fr-FR" sz="2800" kern="0" dirty="0">
                <a:solidFill>
                  <a:schemeClr val="accent6"/>
                </a:solidFill>
                <a:latin typeface="+mn-lt"/>
              </a:rPr>
              <a:t>Sensibilité</a:t>
            </a:r>
            <a:r>
              <a:rPr lang="fr-FR" sz="2400" kern="0" dirty="0">
                <a:solidFill>
                  <a:srgbClr val="00279F"/>
                </a:solidFill>
                <a:latin typeface="+mn-lt"/>
              </a:rPr>
              <a:t> et valider par OK</a:t>
            </a:r>
          </a:p>
          <a:p>
            <a:pPr marL="342900" indent="-342900" algn="l">
              <a:buFont typeface="Arial" panose="020B0604020202020204" pitchFamily="34" charset="0"/>
              <a:buChar char="•"/>
            </a:pPr>
            <a:r>
              <a:rPr lang="fr-FR" sz="2400" kern="0" dirty="0">
                <a:solidFill>
                  <a:srgbClr val="00279F"/>
                </a:solidFill>
                <a:latin typeface="+mn-lt"/>
              </a:rPr>
              <a:t>Aller dans la feuille </a:t>
            </a:r>
            <a:r>
              <a:rPr lang="fr-FR" sz="2400" kern="0" dirty="0">
                <a:solidFill>
                  <a:schemeClr val="accent6"/>
                </a:solidFill>
                <a:latin typeface="+mn-lt"/>
              </a:rPr>
              <a:t>Rapport de sensibilité 1</a:t>
            </a:r>
          </a:p>
          <a:p>
            <a:pPr marL="342900" indent="-342900" algn="l">
              <a:buFont typeface="Arial" panose="020B0604020202020204" pitchFamily="34" charset="0"/>
              <a:buChar char="•"/>
            </a:pPr>
            <a:endParaRPr lang="fr-FR" sz="2400" kern="0" dirty="0">
              <a:solidFill>
                <a:srgbClr val="00279F"/>
              </a:solidFill>
              <a:latin typeface="+mn-lt"/>
            </a:endParaRPr>
          </a:p>
        </p:txBody>
      </p:sp>
    </p:spTree>
    <p:extLst>
      <p:ext uri="{BB962C8B-B14F-4D97-AF65-F5344CB8AC3E}">
        <p14:creationId xmlns:p14="http://schemas.microsoft.com/office/powerpoint/2010/main" val="3483666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Exercices</a:t>
            </a:r>
          </a:p>
        </p:txBody>
      </p:sp>
      <p:sp>
        <p:nvSpPr>
          <p:cNvPr id="3" name="Espace réservé du contenu 2"/>
          <p:cNvSpPr>
            <a:spLocks noGrp="1"/>
          </p:cNvSpPr>
          <p:nvPr>
            <p:ph idx="1"/>
          </p:nvPr>
        </p:nvSpPr>
        <p:spPr>
          <a:xfrm>
            <a:off x="179512" y="1556792"/>
            <a:ext cx="7162800" cy="4538682"/>
          </a:xfrm>
        </p:spPr>
        <p:txBody>
          <a:bodyPr/>
          <a:lstStyle/>
          <a:p>
            <a:r>
              <a:rPr lang="fr-FR" dirty="0"/>
              <a:t>Faites varier les coefficients de la fonction objectif:</a:t>
            </a:r>
          </a:p>
          <a:p>
            <a:pPr lvl="1"/>
            <a:r>
              <a:rPr lang="fr-FR" dirty="0"/>
              <a:t>À l’intérieur des limites</a:t>
            </a:r>
          </a:p>
          <a:p>
            <a:pPr lvl="1"/>
            <a:r>
              <a:rPr lang="fr-FR" dirty="0"/>
              <a:t>À l’extérieur des limites</a:t>
            </a:r>
          </a:p>
          <a:p>
            <a:r>
              <a:rPr lang="fr-FR" dirty="0"/>
              <a:t>Faites varier les disponibilités (contraintes)</a:t>
            </a:r>
          </a:p>
          <a:p>
            <a:pPr lvl="1"/>
            <a:r>
              <a:rPr lang="fr-FR" dirty="0"/>
              <a:t>À l’intérieur des limites</a:t>
            </a:r>
          </a:p>
          <a:p>
            <a:pPr lvl="1"/>
            <a:r>
              <a:rPr lang="fr-FR" dirty="0"/>
              <a:t>À l’extérieur des limites</a:t>
            </a:r>
          </a:p>
          <a:p>
            <a:r>
              <a:rPr lang="fr-FR" dirty="0"/>
              <a:t>Faites varier les contraintes (ajouts/suppressions)</a:t>
            </a:r>
          </a:p>
          <a:p>
            <a:pPr lvl="1"/>
            <a:r>
              <a:rPr lang="fr-FR" dirty="0"/>
              <a:t>Composant 1</a:t>
            </a:r>
          </a:p>
          <a:p>
            <a:pPr lvl="1"/>
            <a:r>
              <a:rPr lang="fr-FR" dirty="0"/>
              <a:t>Composant 2</a:t>
            </a:r>
          </a:p>
          <a:p>
            <a:pPr lvl="1"/>
            <a:r>
              <a:rPr lang="fr-FR" dirty="0"/>
              <a:t>Composant 3</a:t>
            </a:r>
          </a:p>
        </p:txBody>
      </p:sp>
      <p:sp>
        <p:nvSpPr>
          <p:cNvPr id="4" name="Espace réservé du contenu 10">
            <a:extLst>
              <a:ext uri="{FF2B5EF4-FFF2-40B4-BE49-F238E27FC236}">
                <a16:creationId xmlns:a16="http://schemas.microsoft.com/office/drawing/2014/main" id="{21BF7F35-723D-4D13-BDE2-731398970CFC}"/>
              </a:ext>
            </a:extLst>
          </p:cNvPr>
          <p:cNvSpPr txBox="1">
            <a:spLocks/>
          </p:cNvSpPr>
          <p:nvPr/>
        </p:nvSpPr>
        <p:spPr>
          <a:xfrm>
            <a:off x="5653100" y="5424192"/>
            <a:ext cx="5305400" cy="443208"/>
          </a:xfrm>
          <a:prstGeom prst="rect">
            <a:avLst/>
          </a:prstGeom>
        </p:spPr>
        <p:txBody>
          <a:bodyPr/>
          <a:lst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a:lstStyle>
          <a:p>
            <a:pPr marL="0" indent="0">
              <a:buNone/>
            </a:pPr>
            <a:r>
              <a:rPr lang="fr-FR" kern="0" dirty="0"/>
              <a:t>Question 8</a:t>
            </a:r>
          </a:p>
          <a:p>
            <a:pPr marL="0" indent="0">
              <a:buNone/>
            </a:pPr>
            <a:r>
              <a:rPr lang="fr-FR" kern="0" dirty="0"/>
              <a:t>Question 9</a:t>
            </a:r>
          </a:p>
          <a:p>
            <a:pPr marL="0" indent="0">
              <a:buNone/>
            </a:pPr>
            <a:r>
              <a:rPr lang="fr-FR" kern="0" dirty="0"/>
              <a:t>Question 10</a:t>
            </a:r>
          </a:p>
          <a:p>
            <a:pPr marL="0" indent="0">
              <a:buNone/>
            </a:pPr>
            <a:endParaRPr lang="fr-FR" kern="0" dirty="0"/>
          </a:p>
          <a:p>
            <a:pPr marL="0" indent="0">
              <a:buNone/>
            </a:pPr>
            <a:endParaRPr lang="fr-FR" kern="0" dirty="0"/>
          </a:p>
        </p:txBody>
      </p:sp>
    </p:spTree>
    <p:extLst>
      <p:ext uri="{BB962C8B-B14F-4D97-AF65-F5344CB8AC3E}">
        <p14:creationId xmlns:p14="http://schemas.microsoft.com/office/powerpoint/2010/main" val="1084068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8280920" cy="683096"/>
          </a:xfrm>
        </p:spPr>
        <p:txBody>
          <a:bodyPr/>
          <a:lstStyle/>
          <a:p>
            <a:pPr algn="ctr"/>
            <a:r>
              <a:rPr lang="fr-FR" dirty="0"/>
              <a:t>Solveur : interprétation des résultats</a:t>
            </a:r>
            <a:br>
              <a:rPr lang="fr-FR" dirty="0"/>
            </a:br>
            <a:r>
              <a:rPr lang="fr-FR" dirty="0"/>
              <a:t>d’analyse de sensibilité</a:t>
            </a:r>
          </a:p>
        </p:txBody>
      </p:sp>
      <p:sp>
        <p:nvSpPr>
          <p:cNvPr id="3" name="Espace réservé du contenu 2"/>
          <p:cNvSpPr>
            <a:spLocks noGrp="1"/>
          </p:cNvSpPr>
          <p:nvPr>
            <p:ph idx="1"/>
          </p:nvPr>
        </p:nvSpPr>
        <p:spPr>
          <a:xfrm>
            <a:off x="467544" y="1556792"/>
            <a:ext cx="8496944" cy="5112568"/>
          </a:xfrm>
        </p:spPr>
        <p:txBody>
          <a:bodyPr/>
          <a:lstStyle/>
          <a:p>
            <a:r>
              <a:rPr lang="fr-FR" sz="2000" dirty="0"/>
              <a:t>Attention : les modifications sont faites une à une et pas simultanément</a:t>
            </a:r>
          </a:p>
          <a:p>
            <a:endParaRPr lang="fr-FR" sz="2000" dirty="0"/>
          </a:p>
          <a:p>
            <a:r>
              <a:rPr lang="fr-FR" sz="1800" dirty="0"/>
              <a:t>Coefficients des variables de décision : la solution reste optimale (</a:t>
            </a:r>
            <a:r>
              <a:rPr lang="fr-FR" sz="1800" dirty="0">
                <a:solidFill>
                  <a:schemeClr val="accent1">
                    <a:lumMod val="75000"/>
                  </a:schemeClr>
                </a:solidFill>
                <a:latin typeface="Old English Text MT" panose="03040902040508030806" pitchFamily="66" charset="0"/>
              </a:rPr>
              <a:t>x</a:t>
            </a:r>
            <a:r>
              <a:rPr lang="fr-FR" sz="1800" dirty="0">
                <a:solidFill>
                  <a:schemeClr val="accent1">
                    <a:lumMod val="75000"/>
                  </a:schemeClr>
                </a:solidFill>
              </a:rPr>
              <a:t>1</a:t>
            </a:r>
            <a:r>
              <a:rPr lang="fr-FR" sz="1800" dirty="0"/>
              <a:t> = 25, </a:t>
            </a:r>
            <a:r>
              <a:rPr lang="fr-FR" sz="1800" dirty="0">
                <a:solidFill>
                  <a:schemeClr val="accent1">
                    <a:lumMod val="75000"/>
                  </a:schemeClr>
                </a:solidFill>
                <a:latin typeface="Old English Text MT" panose="03040902040508030806" pitchFamily="66" charset="0"/>
              </a:rPr>
              <a:t>x</a:t>
            </a:r>
            <a:r>
              <a:rPr lang="fr-FR" sz="1800" dirty="0">
                <a:solidFill>
                  <a:schemeClr val="accent1">
                    <a:lumMod val="75000"/>
                  </a:schemeClr>
                </a:solidFill>
              </a:rPr>
              <a:t>2</a:t>
            </a:r>
            <a:r>
              <a:rPr lang="fr-FR" sz="1800" dirty="0"/>
              <a:t> = 20)</a:t>
            </a:r>
          </a:p>
          <a:p>
            <a:pPr lvl="1"/>
            <a:r>
              <a:rPr lang="fr-FR" sz="1400" dirty="0"/>
              <a:t>Marge de </a:t>
            </a:r>
            <a:r>
              <a:rPr lang="fr-FR" dirty="0">
                <a:solidFill>
                  <a:schemeClr val="accent1">
                    <a:lumMod val="75000"/>
                  </a:schemeClr>
                </a:solidFill>
                <a:latin typeface="Old English Text MT" panose="03040902040508030806" pitchFamily="66" charset="0"/>
                <a:ea typeface="+mn-ea"/>
                <a:cs typeface="+mn-cs"/>
              </a:rPr>
              <a:t>x</a:t>
            </a:r>
            <a:r>
              <a:rPr lang="fr-FR" sz="1400" dirty="0">
                <a:solidFill>
                  <a:schemeClr val="accent1">
                    <a:lumMod val="75000"/>
                  </a:schemeClr>
                </a:solidFill>
              </a:rPr>
              <a:t>1</a:t>
            </a:r>
            <a:r>
              <a:rPr lang="fr-FR" sz="1400" dirty="0"/>
              <a:t> - intervalle de validité : (24 ; 60)</a:t>
            </a:r>
          </a:p>
          <a:p>
            <a:pPr lvl="1"/>
            <a:r>
              <a:rPr lang="fr-FR" sz="1400" dirty="0"/>
              <a:t>Marge de </a:t>
            </a:r>
            <a:r>
              <a:rPr lang="fr-FR" dirty="0">
                <a:solidFill>
                  <a:schemeClr val="accent1">
                    <a:lumMod val="75000"/>
                  </a:schemeClr>
                </a:solidFill>
                <a:latin typeface="Old English Text MT" panose="03040902040508030806" pitchFamily="66" charset="0"/>
                <a:ea typeface="+mn-ea"/>
                <a:cs typeface="+mn-cs"/>
              </a:rPr>
              <a:t>x</a:t>
            </a:r>
            <a:r>
              <a:rPr lang="fr-FR" sz="1400" dirty="0">
                <a:solidFill>
                  <a:schemeClr val="accent1">
                    <a:lumMod val="75000"/>
                  </a:schemeClr>
                </a:solidFill>
              </a:rPr>
              <a:t>2</a:t>
            </a:r>
            <a:r>
              <a:rPr lang="fr-FR" sz="1400" dirty="0"/>
              <a:t> - intervalle de validité : (20 ; 50)</a:t>
            </a:r>
          </a:p>
          <a:p>
            <a:pPr marL="457200" lvl="1" indent="0">
              <a:buNone/>
            </a:pPr>
            <a:endParaRPr lang="fr-FR" sz="1400" dirty="0"/>
          </a:p>
          <a:p>
            <a:r>
              <a:rPr lang="fr-FR" sz="1600" dirty="0"/>
              <a:t>Exercice :</a:t>
            </a:r>
          </a:p>
          <a:p>
            <a:pPr lvl="2"/>
            <a:r>
              <a:rPr lang="fr-FR" sz="1400" dirty="0"/>
              <a:t>Faites varier la marge brute de </a:t>
            </a:r>
            <a:r>
              <a:rPr lang="fr-FR" dirty="0">
                <a:solidFill>
                  <a:schemeClr val="accent1">
                    <a:lumMod val="75000"/>
                  </a:schemeClr>
                </a:solidFill>
                <a:latin typeface="Old English Text MT" panose="03040902040508030806" pitchFamily="66" charset="0"/>
                <a:ea typeface="+mn-ea"/>
                <a:cs typeface="+mn-cs"/>
              </a:rPr>
              <a:t>x</a:t>
            </a:r>
            <a:r>
              <a:rPr lang="fr-FR" sz="1400" dirty="0">
                <a:solidFill>
                  <a:schemeClr val="accent1">
                    <a:lumMod val="75000"/>
                  </a:schemeClr>
                </a:solidFill>
              </a:rPr>
              <a:t>1</a:t>
            </a:r>
            <a:r>
              <a:rPr lang="fr-FR" sz="1400" dirty="0"/>
              <a:t> et résoudre avec solveur</a:t>
            </a:r>
          </a:p>
          <a:p>
            <a:pPr lvl="2"/>
            <a:r>
              <a:rPr lang="fr-FR" sz="1400" dirty="0"/>
              <a:t>Faites varier la marge brute de </a:t>
            </a:r>
            <a:r>
              <a:rPr lang="fr-FR" dirty="0">
                <a:solidFill>
                  <a:schemeClr val="accent1">
                    <a:lumMod val="75000"/>
                  </a:schemeClr>
                </a:solidFill>
                <a:latin typeface="Old English Text MT" panose="03040902040508030806" pitchFamily="66" charset="0"/>
                <a:ea typeface="+mn-ea"/>
                <a:cs typeface="+mn-cs"/>
              </a:rPr>
              <a:t>x</a:t>
            </a:r>
            <a:r>
              <a:rPr lang="fr-FR" sz="1400" dirty="0">
                <a:solidFill>
                  <a:schemeClr val="accent1">
                    <a:lumMod val="75000"/>
                  </a:schemeClr>
                </a:solidFill>
              </a:rPr>
              <a:t>2</a:t>
            </a:r>
            <a:r>
              <a:rPr lang="fr-FR" sz="1400" dirty="0"/>
              <a:t> et résoudre avec solveur</a:t>
            </a:r>
          </a:p>
          <a:p>
            <a:r>
              <a:rPr lang="fr-FR" sz="1800" dirty="0"/>
              <a:t>Contraintes : la solution reste réalisable mais pas forcément optimale</a:t>
            </a:r>
          </a:p>
          <a:p>
            <a:pPr lvl="1"/>
            <a:r>
              <a:rPr lang="fr-FR" sz="1400" dirty="0"/>
              <a:t>C1 - limites de disponibilités : (14 ; 21,5)</a:t>
            </a:r>
          </a:p>
          <a:p>
            <a:pPr lvl="1"/>
            <a:r>
              <a:rPr lang="fr-FR" sz="1400" dirty="0"/>
              <a:t>C2 - limites de disponibilités : (4 ; infini)</a:t>
            </a:r>
          </a:p>
          <a:p>
            <a:pPr lvl="1"/>
            <a:r>
              <a:rPr lang="fr-FR" sz="1400" dirty="0"/>
              <a:t>C3 - limites de disponibilités : (18,75 ; 30)</a:t>
            </a:r>
            <a:endParaRPr lang="fr-FR" sz="1600" dirty="0"/>
          </a:p>
          <a:p>
            <a:r>
              <a:rPr lang="fr-FR" sz="1600" dirty="0"/>
              <a:t>Exercice : </a:t>
            </a:r>
          </a:p>
          <a:p>
            <a:pPr lvl="1"/>
            <a:r>
              <a:rPr lang="fr-FR" sz="1400" dirty="0"/>
              <a:t>Faites varier individuellement les disponibilités et résoudre</a:t>
            </a:r>
          </a:p>
        </p:txBody>
      </p:sp>
    </p:spTree>
    <p:extLst>
      <p:ext uri="{BB962C8B-B14F-4D97-AF65-F5344CB8AC3E}">
        <p14:creationId xmlns:p14="http://schemas.microsoft.com/office/powerpoint/2010/main" val="336011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857250" y="764704"/>
            <a:ext cx="7448550" cy="457200"/>
          </a:xfrm>
        </p:spPr>
        <p:txBody>
          <a:bodyPr/>
          <a:lstStyle/>
          <a:p>
            <a:r>
              <a:rPr lang="fr-FR" dirty="0"/>
              <a:t>La modélisation : Science ou Art ?</a:t>
            </a:r>
          </a:p>
        </p:txBody>
      </p:sp>
      <p:sp>
        <p:nvSpPr>
          <p:cNvPr id="2" name="Étoile à 7 branches 1"/>
          <p:cNvSpPr/>
          <p:nvPr/>
        </p:nvSpPr>
        <p:spPr bwMode="auto">
          <a:xfrm>
            <a:off x="1475656" y="2564904"/>
            <a:ext cx="2016224" cy="1440160"/>
          </a:xfrm>
          <a:prstGeom prst="star7">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Problème réel</a:t>
            </a:r>
          </a:p>
        </p:txBody>
      </p:sp>
      <p:sp>
        <p:nvSpPr>
          <p:cNvPr id="4" name="Rectangle 3"/>
          <p:cNvSpPr/>
          <p:nvPr/>
        </p:nvSpPr>
        <p:spPr bwMode="auto">
          <a:xfrm>
            <a:off x="5940152" y="2492896"/>
            <a:ext cx="1944216" cy="720080"/>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lang="fr-FR" dirty="0"/>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Modèle simplifié</a:t>
            </a:r>
          </a:p>
        </p:txBody>
      </p:sp>
      <p:sp>
        <p:nvSpPr>
          <p:cNvPr id="8" name="Rectangle 7"/>
          <p:cNvSpPr/>
          <p:nvPr/>
        </p:nvSpPr>
        <p:spPr bwMode="auto">
          <a:xfrm>
            <a:off x="5940152" y="3861048"/>
            <a:ext cx="1944216" cy="720080"/>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lang="fr-FR" dirty="0"/>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Solution du modèle simplifié</a:t>
            </a:r>
          </a:p>
        </p:txBody>
      </p:sp>
      <p:cxnSp>
        <p:nvCxnSpPr>
          <p:cNvPr id="6" name="Connecteur droit avec flèche 5"/>
          <p:cNvCxnSpPr>
            <a:endCxn id="4" idx="1"/>
          </p:cNvCxnSpPr>
          <p:nvPr/>
        </p:nvCxnSpPr>
        <p:spPr bwMode="auto">
          <a:xfrm flipV="1">
            <a:off x="3203848" y="2852936"/>
            <a:ext cx="2736304" cy="360040"/>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9" name="Connecteur droit avec flèche 8"/>
          <p:cNvCxnSpPr>
            <a:endCxn id="8" idx="0"/>
          </p:cNvCxnSpPr>
          <p:nvPr/>
        </p:nvCxnSpPr>
        <p:spPr bwMode="auto">
          <a:xfrm>
            <a:off x="6912260" y="3212976"/>
            <a:ext cx="0" cy="648072"/>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11" name="Connecteur droit avec flèche 10"/>
          <p:cNvCxnSpPr>
            <a:stCxn id="8" idx="1"/>
          </p:cNvCxnSpPr>
          <p:nvPr/>
        </p:nvCxnSpPr>
        <p:spPr bwMode="auto">
          <a:xfrm flipH="1" flipV="1">
            <a:off x="2987824" y="3717032"/>
            <a:ext cx="2952328" cy="504056"/>
          </a:xfrm>
          <a:prstGeom prst="straightConnector1">
            <a:avLst/>
          </a:prstGeom>
          <a:solidFill>
            <a:schemeClr val="bg1"/>
          </a:solidFill>
          <a:ln w="12700" cap="flat" cmpd="sng" algn="ctr">
            <a:solidFill>
              <a:srgbClr val="000000"/>
            </a:solidFill>
            <a:prstDash val="solid"/>
            <a:round/>
            <a:headEnd type="none" w="med" len="med"/>
            <a:tailEnd type="arrow"/>
          </a:ln>
          <a:effectLst/>
        </p:spPr>
      </p:cxnSp>
      <p:sp>
        <p:nvSpPr>
          <p:cNvPr id="12" name="ZoneTexte 11"/>
          <p:cNvSpPr txBox="1"/>
          <p:nvPr/>
        </p:nvSpPr>
        <p:spPr>
          <a:xfrm>
            <a:off x="3799745" y="2708920"/>
            <a:ext cx="1276311" cy="286232"/>
          </a:xfrm>
          <a:prstGeom prst="rect">
            <a:avLst/>
          </a:prstGeom>
          <a:noFill/>
        </p:spPr>
        <p:txBody>
          <a:bodyPr wrap="none" rtlCol="0">
            <a:spAutoFit/>
          </a:bodyPr>
          <a:lstStyle/>
          <a:p>
            <a:r>
              <a:rPr lang="fr-FR" dirty="0"/>
              <a:t>Modélisation</a:t>
            </a:r>
          </a:p>
        </p:txBody>
      </p:sp>
      <p:sp>
        <p:nvSpPr>
          <p:cNvPr id="13" name="ZoneTexte 12"/>
          <p:cNvSpPr txBox="1"/>
          <p:nvPr/>
        </p:nvSpPr>
        <p:spPr>
          <a:xfrm>
            <a:off x="6920388" y="3284984"/>
            <a:ext cx="1107996" cy="480131"/>
          </a:xfrm>
          <a:prstGeom prst="rect">
            <a:avLst/>
          </a:prstGeom>
          <a:noFill/>
        </p:spPr>
        <p:txBody>
          <a:bodyPr wrap="none" rtlCol="0">
            <a:spAutoFit/>
          </a:bodyPr>
          <a:lstStyle/>
          <a:p>
            <a:r>
              <a:rPr lang="fr-FR" dirty="0"/>
              <a:t>Résolution</a:t>
            </a:r>
          </a:p>
          <a:p>
            <a:r>
              <a:rPr lang="fr-FR" dirty="0"/>
              <a:t>du modèle</a:t>
            </a:r>
          </a:p>
        </p:txBody>
      </p:sp>
      <p:sp>
        <p:nvSpPr>
          <p:cNvPr id="14" name="ZoneTexte 13"/>
          <p:cNvSpPr txBox="1"/>
          <p:nvPr/>
        </p:nvSpPr>
        <p:spPr>
          <a:xfrm>
            <a:off x="3077630" y="4077072"/>
            <a:ext cx="2430474" cy="286232"/>
          </a:xfrm>
          <a:prstGeom prst="rect">
            <a:avLst/>
          </a:prstGeom>
          <a:noFill/>
        </p:spPr>
        <p:txBody>
          <a:bodyPr wrap="none" rtlCol="0">
            <a:spAutoFit/>
          </a:bodyPr>
          <a:lstStyle/>
          <a:p>
            <a:r>
              <a:rPr lang="fr-FR" dirty="0"/>
              <a:t>Aide à la prise de décision</a:t>
            </a:r>
          </a:p>
        </p:txBody>
      </p:sp>
      <p:sp>
        <p:nvSpPr>
          <p:cNvPr id="15" name="Pensées 14"/>
          <p:cNvSpPr/>
          <p:nvPr/>
        </p:nvSpPr>
        <p:spPr bwMode="auto">
          <a:xfrm>
            <a:off x="4463988" y="3248400"/>
            <a:ext cx="1332148" cy="612648"/>
          </a:xfrm>
          <a:prstGeom prst="cloudCallou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FF0000"/>
                </a:solidFill>
                <a:effectLst/>
                <a:latin typeface="Arial" charset="0"/>
              </a:rPr>
              <a:t>Un art ?</a:t>
            </a:r>
          </a:p>
        </p:txBody>
      </p:sp>
    </p:spTree>
    <p:extLst>
      <p:ext uri="{BB962C8B-B14F-4D97-AF65-F5344CB8AC3E}">
        <p14:creationId xmlns:p14="http://schemas.microsoft.com/office/powerpoint/2010/main" val="2658168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571480"/>
            <a:ext cx="7239000" cy="457200"/>
          </a:xfrm>
        </p:spPr>
        <p:txBody>
          <a:bodyPr/>
          <a:lstStyle/>
          <a:p>
            <a:r>
              <a:rPr lang="fr-FR" dirty="0"/>
              <a:t>Processus de modélisation</a:t>
            </a:r>
          </a:p>
        </p:txBody>
      </p:sp>
      <p:sp>
        <p:nvSpPr>
          <p:cNvPr id="5" name="Rectangle 4"/>
          <p:cNvSpPr/>
          <p:nvPr/>
        </p:nvSpPr>
        <p:spPr bwMode="auto">
          <a:xfrm>
            <a:off x="4139952" y="1173952"/>
            <a:ext cx="1440160" cy="504056"/>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Analyse de la situation</a:t>
            </a:r>
          </a:p>
        </p:txBody>
      </p:sp>
      <p:sp>
        <p:nvSpPr>
          <p:cNvPr id="8" name="Rectangle 7"/>
          <p:cNvSpPr/>
          <p:nvPr/>
        </p:nvSpPr>
        <p:spPr bwMode="auto">
          <a:xfrm>
            <a:off x="6588224" y="1966040"/>
            <a:ext cx="1584176" cy="698376"/>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Prise de décision sans modèle</a:t>
            </a:r>
          </a:p>
        </p:txBody>
      </p:sp>
      <p:sp>
        <p:nvSpPr>
          <p:cNvPr id="9" name="Rectangle 8"/>
          <p:cNvSpPr/>
          <p:nvPr/>
        </p:nvSpPr>
        <p:spPr bwMode="auto">
          <a:xfrm>
            <a:off x="4204722" y="2830136"/>
            <a:ext cx="1440160" cy="504056"/>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Réalisation du modèle</a:t>
            </a:r>
          </a:p>
        </p:txBody>
      </p:sp>
      <p:sp>
        <p:nvSpPr>
          <p:cNvPr id="10" name="Rectangle 9"/>
          <p:cNvSpPr/>
          <p:nvPr/>
        </p:nvSpPr>
        <p:spPr bwMode="auto">
          <a:xfrm>
            <a:off x="4232156" y="3694232"/>
            <a:ext cx="1440160" cy="504056"/>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Recueil des données</a:t>
            </a:r>
          </a:p>
        </p:txBody>
      </p:sp>
      <p:sp>
        <p:nvSpPr>
          <p:cNvPr id="11" name="Rectangle 10"/>
          <p:cNvSpPr/>
          <p:nvPr/>
        </p:nvSpPr>
        <p:spPr bwMode="auto">
          <a:xfrm>
            <a:off x="4232156" y="4630336"/>
            <a:ext cx="1563980" cy="648072"/>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Choix outil et résolution modèle</a:t>
            </a:r>
          </a:p>
        </p:txBody>
      </p:sp>
      <p:sp>
        <p:nvSpPr>
          <p:cNvPr id="12" name="Rectangle 11"/>
          <p:cNvSpPr/>
          <p:nvPr/>
        </p:nvSpPr>
        <p:spPr bwMode="auto">
          <a:xfrm>
            <a:off x="6876256" y="5566440"/>
            <a:ext cx="1440160" cy="504056"/>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fr-FR" dirty="0"/>
              <a:t>Mise en œuvre de la solution</a:t>
            </a:r>
            <a:endParaRPr kumimoji="0" lang="fr-FR" sz="1400" b="1" i="0" u="none" strike="noStrike" cap="none" normalizeH="0" baseline="0" dirty="0">
              <a:ln>
                <a:noFill/>
              </a:ln>
              <a:solidFill>
                <a:srgbClr val="000000"/>
              </a:solidFill>
              <a:effectLst/>
              <a:latin typeface="Arial" charset="0"/>
            </a:endParaRPr>
          </a:p>
        </p:txBody>
      </p:sp>
      <p:sp>
        <p:nvSpPr>
          <p:cNvPr id="13" name="Rectangle 12"/>
          <p:cNvSpPr/>
          <p:nvPr/>
        </p:nvSpPr>
        <p:spPr bwMode="auto">
          <a:xfrm>
            <a:off x="1619672" y="2830136"/>
            <a:ext cx="1440160" cy="504056"/>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Révision du modèle</a:t>
            </a:r>
          </a:p>
        </p:txBody>
      </p:sp>
      <p:sp>
        <p:nvSpPr>
          <p:cNvPr id="6" name="Organigramme : Décision 5"/>
          <p:cNvSpPr/>
          <p:nvPr/>
        </p:nvSpPr>
        <p:spPr bwMode="auto">
          <a:xfrm>
            <a:off x="4067944" y="1822024"/>
            <a:ext cx="1604372" cy="936104"/>
          </a:xfrm>
          <a:prstGeom prst="flowChartDecision">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rgbClr val="000000"/>
                </a:solidFill>
                <a:effectLst/>
                <a:latin typeface="Arial" charset="0"/>
              </a:rPr>
              <a:t>Besoin d’un Modèle</a:t>
            </a:r>
            <a:r>
              <a:rPr kumimoji="0" lang="fr-FR" sz="1000" b="1" i="0" u="none" strike="noStrike" cap="none" normalizeH="0" baseline="0" dirty="0">
                <a:ln>
                  <a:noFill/>
                </a:ln>
                <a:solidFill>
                  <a:srgbClr val="000000"/>
                </a:solidFill>
                <a:effectLst/>
                <a:latin typeface="Arial" charset="0"/>
              </a:rPr>
              <a:t>?</a:t>
            </a:r>
          </a:p>
        </p:txBody>
      </p:sp>
      <p:sp>
        <p:nvSpPr>
          <p:cNvPr id="15" name="Organigramme : Décision 14"/>
          <p:cNvSpPr/>
          <p:nvPr/>
        </p:nvSpPr>
        <p:spPr bwMode="auto">
          <a:xfrm>
            <a:off x="4220344" y="5350416"/>
            <a:ext cx="1604372" cy="936104"/>
          </a:xfrm>
          <a:prstGeom prst="flowChartDecision">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rgbClr val="000000"/>
                </a:solidFill>
                <a:effectLst/>
                <a:latin typeface="Arial" charset="0"/>
              </a:rPr>
              <a:t>Aide à la prise de décision?</a:t>
            </a:r>
            <a:endParaRPr kumimoji="0" lang="fr-FR" sz="1000" b="1" i="0" u="none" strike="noStrike" cap="none" normalizeH="0" baseline="0" dirty="0">
              <a:ln>
                <a:noFill/>
              </a:ln>
              <a:solidFill>
                <a:srgbClr val="000000"/>
              </a:solidFill>
              <a:effectLst/>
              <a:latin typeface="Arial" charset="0"/>
            </a:endParaRPr>
          </a:p>
        </p:txBody>
      </p:sp>
      <p:cxnSp>
        <p:nvCxnSpPr>
          <p:cNvPr id="14" name="Connecteur droit avec flèche 13"/>
          <p:cNvCxnSpPr>
            <a:stCxn id="15" idx="3"/>
            <a:endCxn id="12" idx="1"/>
          </p:cNvCxnSpPr>
          <p:nvPr/>
        </p:nvCxnSpPr>
        <p:spPr bwMode="auto">
          <a:xfrm>
            <a:off x="5824716" y="5818468"/>
            <a:ext cx="1051540" cy="0"/>
          </a:xfrm>
          <a:prstGeom prst="straightConnector1">
            <a:avLst/>
          </a:prstGeom>
          <a:solidFill>
            <a:schemeClr val="bg1"/>
          </a:solidFill>
          <a:ln w="12700" cap="flat" cmpd="sng" algn="ctr">
            <a:solidFill>
              <a:srgbClr val="000000"/>
            </a:solidFill>
            <a:prstDash val="solid"/>
            <a:round/>
            <a:headEnd type="none" w="med" len="med"/>
            <a:tailEnd type="arrow"/>
          </a:ln>
          <a:effectLst/>
        </p:spPr>
      </p:cxnSp>
      <p:sp>
        <p:nvSpPr>
          <p:cNvPr id="16" name="ZoneTexte 15"/>
          <p:cNvSpPr txBox="1"/>
          <p:nvPr/>
        </p:nvSpPr>
        <p:spPr>
          <a:xfrm>
            <a:off x="6022358" y="5566440"/>
            <a:ext cx="452368" cy="286232"/>
          </a:xfrm>
          <a:prstGeom prst="rect">
            <a:avLst/>
          </a:prstGeom>
          <a:solidFill>
            <a:srgbClr val="00FFFF"/>
          </a:solidFill>
        </p:spPr>
        <p:txBody>
          <a:bodyPr wrap="none" rtlCol="0">
            <a:spAutoFit/>
          </a:bodyPr>
          <a:lstStyle/>
          <a:p>
            <a:r>
              <a:rPr lang="fr-FR" dirty="0"/>
              <a:t>oui</a:t>
            </a:r>
          </a:p>
        </p:txBody>
      </p:sp>
      <p:sp>
        <p:nvSpPr>
          <p:cNvPr id="19" name="ZoneTexte 18"/>
          <p:cNvSpPr txBox="1"/>
          <p:nvPr/>
        </p:nvSpPr>
        <p:spPr>
          <a:xfrm>
            <a:off x="3275856" y="5568240"/>
            <a:ext cx="532517" cy="286232"/>
          </a:xfrm>
          <a:prstGeom prst="rect">
            <a:avLst/>
          </a:prstGeom>
          <a:solidFill>
            <a:srgbClr val="00FFFF"/>
          </a:solidFill>
        </p:spPr>
        <p:txBody>
          <a:bodyPr wrap="none" rtlCol="0">
            <a:spAutoFit/>
          </a:bodyPr>
          <a:lstStyle/>
          <a:p>
            <a:r>
              <a:rPr lang="fr-FR" dirty="0"/>
              <a:t>Non</a:t>
            </a:r>
          </a:p>
        </p:txBody>
      </p:sp>
      <p:cxnSp>
        <p:nvCxnSpPr>
          <p:cNvPr id="18" name="Connecteur droit 17"/>
          <p:cNvCxnSpPr>
            <a:stCxn id="15" idx="1"/>
          </p:cNvCxnSpPr>
          <p:nvPr/>
        </p:nvCxnSpPr>
        <p:spPr bwMode="auto">
          <a:xfrm flipH="1">
            <a:off x="2483768" y="5818468"/>
            <a:ext cx="1736576" cy="0"/>
          </a:xfrm>
          <a:prstGeom prst="line">
            <a:avLst/>
          </a:prstGeom>
          <a:solidFill>
            <a:schemeClr val="bg1"/>
          </a:solidFill>
          <a:ln w="12700" cap="flat" cmpd="sng" algn="ctr">
            <a:solidFill>
              <a:srgbClr val="000000"/>
            </a:solidFill>
            <a:prstDash val="solid"/>
            <a:round/>
            <a:headEnd type="none" w="med" len="med"/>
            <a:tailEnd type="none" w="med" len="med"/>
          </a:ln>
          <a:effectLst/>
        </p:spPr>
      </p:cxnSp>
      <p:cxnSp>
        <p:nvCxnSpPr>
          <p:cNvPr id="21" name="Connecteur droit avec flèche 20"/>
          <p:cNvCxnSpPr/>
          <p:nvPr/>
        </p:nvCxnSpPr>
        <p:spPr bwMode="auto">
          <a:xfrm flipV="1">
            <a:off x="2483768" y="3334192"/>
            <a:ext cx="0" cy="2484276"/>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3" name="Connecteur droit avec flèche 22"/>
          <p:cNvCxnSpPr>
            <a:stCxn id="5" idx="2"/>
            <a:endCxn id="6" idx="0"/>
          </p:cNvCxnSpPr>
          <p:nvPr/>
        </p:nvCxnSpPr>
        <p:spPr bwMode="auto">
          <a:xfrm>
            <a:off x="4860032" y="1678008"/>
            <a:ext cx="10098" cy="144016"/>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5" name="Connecteur droit avec flèche 24"/>
          <p:cNvCxnSpPr>
            <a:stCxn id="6" idx="2"/>
            <a:endCxn id="9" idx="0"/>
          </p:cNvCxnSpPr>
          <p:nvPr/>
        </p:nvCxnSpPr>
        <p:spPr bwMode="auto">
          <a:xfrm>
            <a:off x="4870130" y="2758128"/>
            <a:ext cx="54672" cy="72008"/>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7" name="Connecteur droit avec flèche 26"/>
          <p:cNvCxnSpPr>
            <a:stCxn id="9" idx="2"/>
            <a:endCxn id="10" idx="0"/>
          </p:cNvCxnSpPr>
          <p:nvPr/>
        </p:nvCxnSpPr>
        <p:spPr bwMode="auto">
          <a:xfrm>
            <a:off x="4924802" y="3334192"/>
            <a:ext cx="27434" cy="360040"/>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9" name="Connecteur droit avec flèche 28"/>
          <p:cNvCxnSpPr>
            <a:endCxn id="11" idx="0"/>
          </p:cNvCxnSpPr>
          <p:nvPr/>
        </p:nvCxnSpPr>
        <p:spPr bwMode="auto">
          <a:xfrm flipH="1">
            <a:off x="5014146" y="4198288"/>
            <a:ext cx="8384" cy="432048"/>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31" name="Connecteur droit avec flèche 30"/>
          <p:cNvCxnSpPr>
            <a:stCxn id="11" idx="2"/>
            <a:endCxn id="15" idx="0"/>
          </p:cNvCxnSpPr>
          <p:nvPr/>
        </p:nvCxnSpPr>
        <p:spPr bwMode="auto">
          <a:xfrm>
            <a:off x="5014146" y="5278408"/>
            <a:ext cx="8384" cy="72008"/>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049" name="Connecteur droit avec flèche 2048"/>
          <p:cNvCxnSpPr>
            <a:stCxn id="13" idx="3"/>
            <a:endCxn id="9" idx="1"/>
          </p:cNvCxnSpPr>
          <p:nvPr/>
        </p:nvCxnSpPr>
        <p:spPr bwMode="auto">
          <a:xfrm>
            <a:off x="3059832" y="3082164"/>
            <a:ext cx="1144890" cy="0"/>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054" name="Connecteur droit avec flèche 2053"/>
          <p:cNvCxnSpPr>
            <a:stCxn id="6" idx="3"/>
            <a:endCxn id="8" idx="1"/>
          </p:cNvCxnSpPr>
          <p:nvPr/>
        </p:nvCxnSpPr>
        <p:spPr bwMode="auto">
          <a:xfrm>
            <a:off x="5672316" y="2290076"/>
            <a:ext cx="915908" cy="25152"/>
          </a:xfrm>
          <a:prstGeom prst="straightConnector1">
            <a:avLst/>
          </a:prstGeom>
          <a:solidFill>
            <a:schemeClr val="bg1"/>
          </a:solidFill>
          <a:ln w="12700" cap="flat" cmpd="sng" algn="ctr">
            <a:solidFill>
              <a:srgbClr val="000000"/>
            </a:solidFill>
            <a:prstDash val="solid"/>
            <a:round/>
            <a:headEnd type="none" w="med" len="med"/>
            <a:tailEnd type="arrow"/>
          </a:ln>
          <a:effectLst/>
        </p:spPr>
      </p:cxnSp>
      <p:cxnSp>
        <p:nvCxnSpPr>
          <p:cNvPr id="2056" name="Connecteur droit avec flèche 2055"/>
          <p:cNvCxnSpPr>
            <a:stCxn id="8" idx="2"/>
          </p:cNvCxnSpPr>
          <p:nvPr/>
        </p:nvCxnSpPr>
        <p:spPr bwMode="auto">
          <a:xfrm>
            <a:off x="7380312" y="2664416"/>
            <a:ext cx="0" cy="2902024"/>
          </a:xfrm>
          <a:prstGeom prst="straightConnector1">
            <a:avLst/>
          </a:prstGeom>
          <a:solidFill>
            <a:schemeClr val="bg1"/>
          </a:solidFill>
          <a:ln w="1270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227408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738982"/>
            <a:ext cx="7877175" cy="457200"/>
          </a:xfrm>
        </p:spPr>
        <p:txBody>
          <a:bodyPr>
            <a:normAutofit fontScale="90000"/>
          </a:bodyPr>
          <a:lstStyle/>
          <a:p>
            <a:pPr>
              <a:defRPr/>
            </a:pPr>
            <a:r>
              <a:rPr lang="fr-FR" dirty="0"/>
              <a:t>Exemple de problème d’optimisation</a:t>
            </a:r>
          </a:p>
        </p:txBody>
      </p:sp>
      <p:graphicFrame>
        <p:nvGraphicFramePr>
          <p:cNvPr id="5" name="Tableau 4"/>
          <p:cNvGraphicFramePr>
            <a:graphicFrameLocks noGrp="1"/>
          </p:cNvGraphicFramePr>
          <p:nvPr>
            <p:extLst>
              <p:ext uri="{D42A27DB-BD31-4B8C-83A1-F6EECF244321}">
                <p14:modId xmlns:p14="http://schemas.microsoft.com/office/powerpoint/2010/main" val="2589859782"/>
              </p:ext>
            </p:extLst>
          </p:nvPr>
        </p:nvGraphicFramePr>
        <p:xfrm>
          <a:off x="1476375" y="2349500"/>
          <a:ext cx="6096000" cy="1114425"/>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Produits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FFFFFF"/>
                          </a:solidFill>
                          <a:effectLst/>
                          <a:latin typeface="Arial" charset="0"/>
                        </a:rPr>
                        <a:t>Composant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FFFFFF"/>
                          </a:solidFill>
                          <a:effectLst/>
                          <a:latin typeface="Arial" charset="0"/>
                        </a:rPr>
                        <a:t>Composant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FFFFFF"/>
                          </a:solidFill>
                          <a:effectLst/>
                          <a:latin typeface="Arial" charset="0"/>
                        </a:rPr>
                        <a:t>Composant 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Additif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Solvant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3/10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extLst>
                  <a:ext uri="{0D108BD9-81ED-4DB2-BD59-A6C34878D82A}">
                    <a16:rowId xmlns:a16="http://schemas.microsoft.com/office/drawing/2014/main" val="10002"/>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3580027581"/>
              </p:ext>
            </p:extLst>
          </p:nvPr>
        </p:nvGraphicFramePr>
        <p:xfrm>
          <a:off x="1500188" y="4076700"/>
          <a:ext cx="6096000" cy="1480185"/>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6041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Quantité disponible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20 tonnes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5 tonnes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21 tonnes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3"/>
                  </a:ext>
                </a:extLst>
              </a:tr>
            </a:tbl>
          </a:graphicData>
        </a:graphic>
      </p:graphicFrame>
      <p:sp>
        <p:nvSpPr>
          <p:cNvPr id="5162" name="ZoneTexte 7"/>
          <p:cNvSpPr txBox="1">
            <a:spLocks noChangeArrowheads="1"/>
          </p:cNvSpPr>
          <p:nvPr/>
        </p:nvSpPr>
        <p:spPr bwMode="auto">
          <a:xfrm>
            <a:off x="684213" y="1484313"/>
            <a:ext cx="7848600" cy="865187"/>
          </a:xfrm>
          <a:prstGeom prst="rect">
            <a:avLst/>
          </a:prstGeom>
          <a:noFill/>
          <a:ln w="9525">
            <a:noFill/>
            <a:miter lim="800000"/>
            <a:headEnd/>
            <a:tailEnd/>
          </a:ln>
        </p:spPr>
        <p:txBody>
          <a:bodyPr/>
          <a:lstStyle/>
          <a:p>
            <a:pPr algn="l"/>
            <a:r>
              <a:rPr lang="fr-FR" sz="1600" dirty="0"/>
              <a:t>La société MELANGE commercialise des produits chimiques. Une des usines fabrique deux produits à partir de trois composants. Les composants nécessaires pour la fabrication des produits sont indiqués ci-dessous :</a:t>
            </a:r>
          </a:p>
        </p:txBody>
      </p:sp>
      <p:sp>
        <p:nvSpPr>
          <p:cNvPr id="5163" name="ZoneTexte 8"/>
          <p:cNvSpPr txBox="1">
            <a:spLocks noChangeArrowheads="1"/>
          </p:cNvSpPr>
          <p:nvPr/>
        </p:nvSpPr>
        <p:spPr bwMode="auto">
          <a:xfrm>
            <a:off x="684213" y="3500438"/>
            <a:ext cx="7991475" cy="646112"/>
          </a:xfrm>
          <a:prstGeom prst="rect">
            <a:avLst/>
          </a:prstGeom>
          <a:noFill/>
          <a:ln w="9525">
            <a:noFill/>
            <a:miter lim="800000"/>
            <a:headEnd/>
            <a:tailEnd/>
          </a:ln>
        </p:spPr>
        <p:txBody>
          <a:bodyPr/>
          <a:lstStyle/>
          <a:p>
            <a:pPr algn="l"/>
            <a:r>
              <a:rPr lang="fr-FR" sz="1600" dirty="0"/>
              <a:t>La société MELANGE dispose des quantités suivantes des composants en question. Les quantités de composants non utilisés sont perdus. </a:t>
            </a:r>
          </a:p>
          <a:p>
            <a:r>
              <a:rPr lang="fr-FR" sz="1600" dirty="0"/>
              <a:t> </a:t>
            </a:r>
          </a:p>
        </p:txBody>
      </p:sp>
      <p:sp>
        <p:nvSpPr>
          <p:cNvPr id="5164" name="ZoneTexte 9"/>
          <p:cNvSpPr txBox="1">
            <a:spLocks noChangeArrowheads="1"/>
          </p:cNvSpPr>
          <p:nvPr/>
        </p:nvSpPr>
        <p:spPr bwMode="auto">
          <a:xfrm>
            <a:off x="900113" y="5661025"/>
            <a:ext cx="7848600" cy="923925"/>
          </a:xfrm>
          <a:prstGeom prst="rect">
            <a:avLst/>
          </a:prstGeom>
          <a:noFill/>
          <a:ln w="9525">
            <a:noFill/>
            <a:miter lim="800000"/>
            <a:headEnd/>
            <a:tailEnd/>
          </a:ln>
        </p:spPr>
        <p:txBody>
          <a:bodyPr/>
          <a:lstStyle/>
          <a:p>
            <a:pPr algn="l"/>
            <a:r>
              <a:rPr lang="fr-FR" sz="1600" dirty="0"/>
              <a:t>Si la marge générée pour chaque tonne d’additif est de 40 euros et la marge générée pour chaque tonne de solvant est égale à 30 euros, quel est le ratio optimal de production entre les deux produits ? Autrement dit quelles quantités de chacun des produits faut-il produire afin de maximiser le profit ? </a:t>
            </a:r>
          </a:p>
          <a:p>
            <a:endParaRPr lang="fr-FR" sz="1600" dirty="0"/>
          </a:p>
          <a:p>
            <a:endParaRPr lang="fr-F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6F4104-4771-46A8-B153-85D52D497977}"/>
              </a:ext>
            </a:extLst>
          </p:cNvPr>
          <p:cNvSpPr>
            <a:spLocks noGrp="1"/>
          </p:cNvSpPr>
          <p:nvPr>
            <p:ph type="title"/>
          </p:nvPr>
        </p:nvSpPr>
        <p:spPr>
          <a:xfrm>
            <a:off x="1403648" y="764704"/>
            <a:ext cx="7239000" cy="457200"/>
          </a:xfrm>
        </p:spPr>
        <p:txBody>
          <a:bodyPr/>
          <a:lstStyle/>
          <a:p>
            <a:r>
              <a:rPr lang="fr-FR" dirty="0"/>
              <a:t>Exercice</a:t>
            </a:r>
          </a:p>
        </p:txBody>
      </p:sp>
      <p:sp>
        <p:nvSpPr>
          <p:cNvPr id="3" name="Espace réservé du contenu 2">
            <a:extLst>
              <a:ext uri="{FF2B5EF4-FFF2-40B4-BE49-F238E27FC236}">
                <a16:creationId xmlns:a16="http://schemas.microsoft.com/office/drawing/2014/main" id="{6D0EC6F9-9468-4895-8D7E-EC308FE87D32}"/>
              </a:ext>
            </a:extLst>
          </p:cNvPr>
          <p:cNvSpPr>
            <a:spLocks noGrp="1"/>
          </p:cNvSpPr>
          <p:nvPr>
            <p:ph idx="1"/>
          </p:nvPr>
        </p:nvSpPr>
        <p:spPr>
          <a:xfrm>
            <a:off x="539552" y="1221904"/>
            <a:ext cx="8352928" cy="1944216"/>
          </a:xfrm>
        </p:spPr>
        <p:txBody>
          <a:bodyPr/>
          <a:lstStyle/>
          <a:p>
            <a:r>
              <a:rPr lang="fr-FR" sz="2000" dirty="0">
                <a:solidFill>
                  <a:srgbClr val="00279F"/>
                </a:solidFill>
              </a:rPr>
              <a:t>Ouvrir feuille de préparation Mélange</a:t>
            </a:r>
          </a:p>
          <a:p>
            <a:r>
              <a:rPr lang="fr-FR" sz="2000" dirty="0">
                <a:solidFill>
                  <a:srgbClr val="00279F"/>
                </a:solidFill>
              </a:rPr>
              <a:t>Examiner les formules de toutes les cellules</a:t>
            </a:r>
          </a:p>
          <a:p>
            <a:r>
              <a:rPr lang="fr-FR" sz="2000" dirty="0">
                <a:solidFill>
                  <a:srgbClr val="00279F"/>
                </a:solidFill>
              </a:rPr>
              <a:t>Entrer des valeurs dans les cellules jaunes en tentant de maximiser la fonction économique (cellule verte)</a:t>
            </a:r>
          </a:p>
          <a:p>
            <a:r>
              <a:rPr lang="fr-FR" sz="2000" dirty="0">
                <a:solidFill>
                  <a:srgbClr val="00279F"/>
                </a:solidFill>
              </a:rPr>
              <a:t>Si les quantités de composants utilisés dépassent le disponible, des cellules deviendront rouges !</a:t>
            </a:r>
          </a:p>
        </p:txBody>
      </p:sp>
      <p:pic>
        <p:nvPicPr>
          <p:cNvPr id="6" name="Image 5">
            <a:extLst>
              <a:ext uri="{FF2B5EF4-FFF2-40B4-BE49-F238E27FC236}">
                <a16:creationId xmlns:a16="http://schemas.microsoft.com/office/drawing/2014/main" id="{22BEE4F1-94B9-4AB6-B674-CF157DE75783}"/>
              </a:ext>
            </a:extLst>
          </p:cNvPr>
          <p:cNvPicPr>
            <a:picLocks noChangeAspect="1"/>
          </p:cNvPicPr>
          <p:nvPr/>
        </p:nvPicPr>
        <p:blipFill>
          <a:blip r:embed="rId3"/>
          <a:stretch>
            <a:fillRect/>
          </a:stretch>
        </p:blipFill>
        <p:spPr>
          <a:xfrm>
            <a:off x="251520" y="3415737"/>
            <a:ext cx="8787376" cy="2879600"/>
          </a:xfrm>
          <a:prstGeom prst="rect">
            <a:avLst/>
          </a:prstGeom>
          <a:ln w="19050">
            <a:solidFill>
              <a:srgbClr val="00279F"/>
            </a:solidFill>
          </a:ln>
        </p:spPr>
      </p:pic>
    </p:spTree>
    <p:extLst>
      <p:ext uri="{BB962C8B-B14F-4D97-AF65-F5344CB8AC3E}">
        <p14:creationId xmlns:p14="http://schemas.microsoft.com/office/powerpoint/2010/main" val="222062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251520" y="1268760"/>
            <a:ext cx="8496944" cy="457200"/>
          </a:xfrm>
        </p:spPr>
        <p:txBody>
          <a:bodyPr/>
          <a:lstStyle/>
          <a:p>
            <a:r>
              <a:rPr lang="fr-FR" dirty="0"/>
              <a:t>La programmation linéaire : Méthode graphique </a:t>
            </a:r>
            <a:br>
              <a:rPr lang="fr-FR" dirty="0"/>
            </a:br>
            <a:r>
              <a:rPr lang="fr-FR" dirty="0"/>
              <a:t>La fonction objectif </a:t>
            </a:r>
          </a:p>
        </p:txBody>
      </p:sp>
      <p:sp>
        <p:nvSpPr>
          <p:cNvPr id="6147" name="ZoneTexte 3"/>
          <p:cNvSpPr txBox="1">
            <a:spLocks noChangeArrowheads="1"/>
          </p:cNvSpPr>
          <p:nvPr/>
        </p:nvSpPr>
        <p:spPr bwMode="auto">
          <a:xfrm>
            <a:off x="785813" y="2422395"/>
            <a:ext cx="7777162" cy="3083921"/>
          </a:xfrm>
          <a:prstGeom prst="rect">
            <a:avLst/>
          </a:prstGeom>
          <a:noFill/>
          <a:ln w="9525">
            <a:noFill/>
            <a:miter lim="800000"/>
            <a:headEnd/>
            <a:tailEnd/>
          </a:ln>
        </p:spPr>
        <p:txBody>
          <a:bodyPr>
            <a:spAutoFit/>
          </a:bodyPr>
          <a:lstStyle/>
          <a:p>
            <a:pPr algn="l"/>
            <a:r>
              <a:rPr lang="fr-FR" sz="2400" dirty="0"/>
              <a:t>Représentons le nombre de tonnes d'additifs par </a:t>
            </a:r>
            <a:r>
              <a:rPr lang="fr-FR" sz="2400" dirty="0">
                <a:solidFill>
                  <a:srgbClr val="0070C0"/>
                </a:solidFill>
                <a:latin typeface="Old English Text MT" pitchFamily="66" charset="0"/>
              </a:rPr>
              <a:t>x</a:t>
            </a:r>
            <a:r>
              <a:rPr lang="fr-FR" sz="2400" dirty="0">
                <a:solidFill>
                  <a:srgbClr val="0070C0"/>
                </a:solidFill>
              </a:rPr>
              <a:t>1</a:t>
            </a:r>
            <a:r>
              <a:rPr lang="fr-FR" sz="2400" dirty="0"/>
              <a:t> et le nombre de tonnes de solvants par </a:t>
            </a:r>
            <a:r>
              <a:rPr lang="fr-FR" sz="2400" dirty="0">
                <a:solidFill>
                  <a:srgbClr val="0070C0"/>
                </a:solidFill>
                <a:latin typeface="Old English Text MT" pitchFamily="66" charset="0"/>
              </a:rPr>
              <a:t>x</a:t>
            </a:r>
            <a:r>
              <a:rPr lang="fr-FR" sz="2400" dirty="0">
                <a:solidFill>
                  <a:srgbClr val="0070C0"/>
                </a:solidFill>
              </a:rPr>
              <a:t>2</a:t>
            </a:r>
            <a:r>
              <a:rPr lang="fr-FR" sz="2400" dirty="0"/>
              <a:t>. </a:t>
            </a:r>
          </a:p>
          <a:p>
            <a:pPr algn="l"/>
            <a:endParaRPr lang="fr-FR" sz="2400" dirty="0"/>
          </a:p>
          <a:p>
            <a:pPr algn="l"/>
            <a:r>
              <a:rPr lang="fr-FR" sz="2400" dirty="0"/>
              <a:t>Ainsi la marge brute générée par la production des deux produits est la suivante :</a:t>
            </a:r>
          </a:p>
          <a:p>
            <a:r>
              <a:rPr lang="fr-FR" sz="2400" dirty="0"/>
              <a:t> </a:t>
            </a:r>
          </a:p>
          <a:p>
            <a:r>
              <a:rPr lang="fr-FR" sz="2400" dirty="0"/>
              <a:t>Marge brute = 40 </a:t>
            </a:r>
            <a:r>
              <a:rPr lang="fr-FR" sz="2400" dirty="0">
                <a:solidFill>
                  <a:srgbClr val="0070C0"/>
                </a:solidFill>
                <a:latin typeface="Old English Text MT" pitchFamily="66" charset="0"/>
              </a:rPr>
              <a:t>x</a:t>
            </a:r>
            <a:r>
              <a:rPr lang="fr-FR" sz="2400" dirty="0">
                <a:solidFill>
                  <a:srgbClr val="0070C0"/>
                </a:solidFill>
              </a:rPr>
              <a:t>1</a:t>
            </a:r>
            <a:r>
              <a:rPr lang="fr-FR" sz="2400" dirty="0"/>
              <a:t> + 30 </a:t>
            </a:r>
            <a:r>
              <a:rPr lang="fr-FR" sz="2400" dirty="0">
                <a:solidFill>
                  <a:srgbClr val="0070C0"/>
                </a:solidFill>
                <a:latin typeface="Old English Text MT" pitchFamily="66" charset="0"/>
              </a:rPr>
              <a:t>x</a:t>
            </a:r>
            <a:r>
              <a:rPr lang="fr-FR" sz="2400" dirty="0">
                <a:solidFill>
                  <a:srgbClr val="0070C0"/>
                </a:solidFill>
              </a:rPr>
              <a:t>2</a:t>
            </a:r>
            <a:r>
              <a:rPr lang="fr-FR" sz="2400" dirty="0"/>
              <a:t> </a:t>
            </a:r>
          </a:p>
          <a:p>
            <a:endParaRPr lang="fr-FR" sz="2400" dirty="0"/>
          </a:p>
          <a:p>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457200" y="232693"/>
            <a:ext cx="7472363" cy="1143000"/>
          </a:xfrm>
        </p:spPr>
        <p:txBody>
          <a:bodyPr/>
          <a:lstStyle/>
          <a:p>
            <a:r>
              <a:rPr lang="fr-FR" dirty="0"/>
              <a:t>Formulation : les contraintes</a:t>
            </a:r>
            <a:endParaRPr lang="fr-FR" sz="1600" dirty="0"/>
          </a:p>
        </p:txBody>
      </p:sp>
      <p:sp>
        <p:nvSpPr>
          <p:cNvPr id="7171" name="ZoneTexte 3"/>
          <p:cNvSpPr txBox="1">
            <a:spLocks noChangeArrowheads="1"/>
          </p:cNvSpPr>
          <p:nvPr/>
        </p:nvSpPr>
        <p:spPr bwMode="auto">
          <a:xfrm>
            <a:off x="755576" y="3963228"/>
            <a:ext cx="7848600" cy="2308324"/>
          </a:xfrm>
          <a:prstGeom prst="rect">
            <a:avLst/>
          </a:prstGeom>
          <a:noFill/>
          <a:ln w="9525">
            <a:noFill/>
            <a:miter lim="800000"/>
            <a:headEnd/>
            <a:tailEnd/>
          </a:ln>
        </p:spPr>
        <p:txBody>
          <a:bodyPr>
            <a:spAutoFit/>
          </a:bodyPr>
          <a:lstStyle/>
          <a:p>
            <a:pPr algn="l"/>
            <a:r>
              <a:rPr lang="fr-FR" sz="2000" dirty="0"/>
              <a:t>Puisqu'il faut faire appel à trois types de composants, il existe au moins trois contraintes sur la fabrication des deux produits. </a:t>
            </a:r>
          </a:p>
          <a:p>
            <a:pPr algn="l"/>
            <a:endParaRPr lang="fr-FR" sz="2000" dirty="0"/>
          </a:p>
          <a:p>
            <a:pPr algn="l"/>
            <a:r>
              <a:rPr lang="fr-FR" sz="2000" dirty="0"/>
              <a:t>Contrainte Composant 1 : 2/5 </a:t>
            </a:r>
            <a:r>
              <a:rPr lang="fr-FR" sz="2000" dirty="0">
                <a:solidFill>
                  <a:srgbClr val="0070C0"/>
                </a:solidFill>
                <a:latin typeface="Old English Text MT" pitchFamily="66" charset="0"/>
              </a:rPr>
              <a:t>x</a:t>
            </a:r>
            <a:r>
              <a:rPr lang="fr-FR" sz="2000" dirty="0">
                <a:solidFill>
                  <a:srgbClr val="0070C0"/>
                </a:solidFill>
              </a:rPr>
              <a:t>1</a:t>
            </a:r>
            <a:r>
              <a:rPr lang="fr-FR" sz="2000" dirty="0"/>
              <a:t> + 1/2 </a:t>
            </a:r>
            <a:r>
              <a:rPr lang="fr-FR" sz="2000" dirty="0">
                <a:solidFill>
                  <a:srgbClr val="0070C0"/>
                </a:solidFill>
                <a:latin typeface="Old English Text MT" pitchFamily="66" charset="0"/>
              </a:rPr>
              <a:t>x</a:t>
            </a:r>
            <a:r>
              <a:rPr lang="fr-FR" sz="2000" dirty="0">
                <a:solidFill>
                  <a:srgbClr val="0070C0"/>
                </a:solidFill>
              </a:rPr>
              <a:t>2</a:t>
            </a:r>
            <a:r>
              <a:rPr lang="fr-FR" sz="2000" dirty="0"/>
              <a:t> </a:t>
            </a:r>
            <a:r>
              <a:rPr lang="fr-FR" sz="2000" u="sng" dirty="0"/>
              <a:t>&lt;</a:t>
            </a:r>
            <a:r>
              <a:rPr lang="fr-FR" sz="2000" dirty="0"/>
              <a:t> 20 </a:t>
            </a:r>
          </a:p>
          <a:p>
            <a:pPr algn="l"/>
            <a:endParaRPr lang="fr-FR" sz="2000" dirty="0"/>
          </a:p>
          <a:p>
            <a:pPr algn="l"/>
            <a:r>
              <a:rPr lang="fr-FR" sz="2000" dirty="0"/>
              <a:t>Contrainte Composant 2 :  1/5 </a:t>
            </a:r>
            <a:r>
              <a:rPr lang="fr-FR" sz="2000" dirty="0">
                <a:solidFill>
                  <a:srgbClr val="0070C0"/>
                </a:solidFill>
                <a:latin typeface="Old English Text MT" pitchFamily="66" charset="0"/>
              </a:rPr>
              <a:t>x</a:t>
            </a:r>
            <a:r>
              <a:rPr lang="fr-FR" sz="2000" dirty="0">
                <a:solidFill>
                  <a:srgbClr val="0070C0"/>
                </a:solidFill>
              </a:rPr>
              <a:t>2</a:t>
            </a:r>
            <a:r>
              <a:rPr lang="fr-FR" sz="2000" dirty="0"/>
              <a:t> </a:t>
            </a:r>
            <a:r>
              <a:rPr lang="fr-FR" sz="2000" u="sng" dirty="0"/>
              <a:t>&lt;</a:t>
            </a:r>
            <a:r>
              <a:rPr lang="fr-FR" sz="2000" dirty="0"/>
              <a:t> 5 </a:t>
            </a:r>
          </a:p>
          <a:p>
            <a:pPr algn="l"/>
            <a:endParaRPr lang="fr-FR" sz="2000" dirty="0"/>
          </a:p>
          <a:p>
            <a:pPr algn="l"/>
            <a:r>
              <a:rPr lang="fr-FR" sz="2000" dirty="0"/>
              <a:t>Contrainte Composant 3 :  3/5 </a:t>
            </a:r>
            <a:r>
              <a:rPr lang="fr-FR" sz="2000" dirty="0">
                <a:solidFill>
                  <a:srgbClr val="0070C0"/>
                </a:solidFill>
                <a:latin typeface="Old English Text MT" pitchFamily="66" charset="0"/>
              </a:rPr>
              <a:t>x</a:t>
            </a:r>
            <a:r>
              <a:rPr lang="fr-FR" sz="2000" dirty="0">
                <a:solidFill>
                  <a:srgbClr val="0070C0"/>
                </a:solidFill>
              </a:rPr>
              <a:t>1</a:t>
            </a:r>
            <a:r>
              <a:rPr lang="fr-FR" sz="2000" dirty="0"/>
              <a:t> + 3/10 </a:t>
            </a:r>
            <a:r>
              <a:rPr lang="fr-FR" sz="2000" dirty="0">
                <a:solidFill>
                  <a:srgbClr val="0070C0"/>
                </a:solidFill>
                <a:latin typeface="Old English Text MT" pitchFamily="66" charset="0"/>
              </a:rPr>
              <a:t>x</a:t>
            </a:r>
            <a:r>
              <a:rPr lang="fr-FR" sz="2000" dirty="0">
                <a:solidFill>
                  <a:srgbClr val="0070C0"/>
                </a:solidFill>
              </a:rPr>
              <a:t>2</a:t>
            </a:r>
            <a:r>
              <a:rPr lang="fr-FR" sz="2000" dirty="0"/>
              <a:t> </a:t>
            </a:r>
            <a:r>
              <a:rPr lang="fr-FR" sz="2000" u="sng" dirty="0"/>
              <a:t>&lt;</a:t>
            </a:r>
            <a:r>
              <a:rPr lang="fr-FR" sz="2000" dirty="0"/>
              <a:t> 21 </a:t>
            </a:r>
          </a:p>
        </p:txBody>
      </p:sp>
      <p:graphicFrame>
        <p:nvGraphicFramePr>
          <p:cNvPr id="4" name="Tableau 3">
            <a:extLst>
              <a:ext uri="{FF2B5EF4-FFF2-40B4-BE49-F238E27FC236}">
                <a16:creationId xmlns:a16="http://schemas.microsoft.com/office/drawing/2014/main" id="{03F508BF-BF29-42CD-A62C-DDCEB66C7A24}"/>
              </a:ext>
            </a:extLst>
          </p:cNvPr>
          <p:cNvGraphicFramePr>
            <a:graphicFrameLocks noGrp="1"/>
          </p:cNvGraphicFramePr>
          <p:nvPr>
            <p:extLst>
              <p:ext uri="{D42A27DB-BD31-4B8C-83A1-F6EECF244321}">
                <p14:modId xmlns:p14="http://schemas.microsoft.com/office/powerpoint/2010/main" val="3043742626"/>
              </p:ext>
            </p:extLst>
          </p:nvPr>
        </p:nvGraphicFramePr>
        <p:xfrm>
          <a:off x="1524000" y="1196678"/>
          <a:ext cx="6096000" cy="1114425"/>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Produits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FFFFFF"/>
                          </a:solidFill>
                          <a:effectLst/>
                          <a:latin typeface="Arial" charset="0"/>
                        </a:rPr>
                        <a:t>Composant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FFFFFF"/>
                          </a:solidFill>
                          <a:effectLst/>
                          <a:latin typeface="Arial" charset="0"/>
                        </a:rPr>
                        <a:t>Composant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FFFFFF"/>
                          </a:solidFill>
                          <a:effectLst/>
                          <a:latin typeface="Arial" charset="0"/>
                        </a:rPr>
                        <a:t>Composant 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Additif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Solvant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3/10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extLst>
                  <a:ext uri="{0D108BD9-81ED-4DB2-BD59-A6C34878D82A}">
                    <a16:rowId xmlns:a16="http://schemas.microsoft.com/office/drawing/2014/main" val="10002"/>
                  </a:ext>
                </a:extLst>
              </a:tr>
            </a:tbl>
          </a:graphicData>
        </a:graphic>
      </p:graphicFrame>
      <p:graphicFrame>
        <p:nvGraphicFramePr>
          <p:cNvPr id="5" name="Tableau 4">
            <a:extLst>
              <a:ext uri="{FF2B5EF4-FFF2-40B4-BE49-F238E27FC236}">
                <a16:creationId xmlns:a16="http://schemas.microsoft.com/office/drawing/2014/main" id="{A25A77A6-097D-4D93-B38B-C5CCB16B0B9D}"/>
              </a:ext>
            </a:extLst>
          </p:cNvPr>
          <p:cNvGraphicFramePr>
            <a:graphicFrameLocks noGrp="1"/>
          </p:cNvGraphicFramePr>
          <p:nvPr>
            <p:extLst>
              <p:ext uri="{D42A27DB-BD31-4B8C-83A1-F6EECF244321}">
                <p14:modId xmlns:p14="http://schemas.microsoft.com/office/powerpoint/2010/main" val="3932363815"/>
              </p:ext>
            </p:extLst>
          </p:nvPr>
        </p:nvGraphicFramePr>
        <p:xfrm>
          <a:off x="1524000" y="2397073"/>
          <a:ext cx="6096000" cy="1480185"/>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6041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Arial" charset="0"/>
                        </a:rPr>
                        <a:t>Quantité disponible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20 tonnes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5 tonnes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EFF"/>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Composant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002060"/>
                          </a:solidFill>
                          <a:effectLst/>
                          <a:latin typeface="Arial" charset="0"/>
                        </a:rPr>
                        <a:t>21 tonnes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2DBFE"/>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968637" y="655693"/>
            <a:ext cx="7901014" cy="1143000"/>
          </a:xfrm>
        </p:spPr>
        <p:txBody>
          <a:bodyPr/>
          <a:lstStyle/>
          <a:p>
            <a:r>
              <a:rPr lang="fr-FR" dirty="0"/>
              <a:t>Représentation graphique des variables de décision</a:t>
            </a:r>
          </a:p>
        </p:txBody>
      </p:sp>
      <p:cxnSp>
        <p:nvCxnSpPr>
          <p:cNvPr id="32" name="Connecteur droit avec flèche 31">
            <a:extLst>
              <a:ext uri="{FF2B5EF4-FFF2-40B4-BE49-F238E27FC236}">
                <a16:creationId xmlns:a16="http://schemas.microsoft.com/office/drawing/2014/main" id="{EE2D0D8C-634E-43A7-9E9D-2A5EB60C3144}"/>
              </a:ext>
            </a:extLst>
          </p:cNvPr>
          <p:cNvCxnSpPr/>
          <p:nvPr/>
        </p:nvCxnSpPr>
        <p:spPr>
          <a:xfrm flipV="1">
            <a:off x="3839644" y="2493343"/>
            <a:ext cx="0" cy="266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a:extLst>
              <a:ext uri="{FF2B5EF4-FFF2-40B4-BE49-F238E27FC236}">
                <a16:creationId xmlns:a16="http://schemas.microsoft.com/office/drawing/2014/main" id="{E20FEE1F-17F7-44B3-A811-9BC8571BCB0A}"/>
              </a:ext>
            </a:extLst>
          </p:cNvPr>
          <p:cNvCxnSpPr/>
          <p:nvPr/>
        </p:nvCxnSpPr>
        <p:spPr>
          <a:xfrm>
            <a:off x="3839644" y="5157168"/>
            <a:ext cx="28082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A4C9D48C-E6DB-4FF4-BC25-03DE683806F0}"/>
              </a:ext>
            </a:extLst>
          </p:cNvPr>
          <p:cNvCxnSpPr/>
          <p:nvPr/>
        </p:nvCxnSpPr>
        <p:spPr>
          <a:xfrm>
            <a:off x="3839644" y="472536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necteur droit 34">
            <a:extLst>
              <a:ext uri="{FF2B5EF4-FFF2-40B4-BE49-F238E27FC236}">
                <a16:creationId xmlns:a16="http://schemas.microsoft.com/office/drawing/2014/main" id="{11BC79B0-6051-40DC-A755-DBE05B6B57DB}"/>
              </a:ext>
            </a:extLst>
          </p:cNvPr>
          <p:cNvCxnSpPr/>
          <p:nvPr/>
        </p:nvCxnSpPr>
        <p:spPr>
          <a:xfrm>
            <a:off x="3839644" y="4293568"/>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205478E8-8ECE-402C-8FC9-4BD8E044E716}"/>
              </a:ext>
            </a:extLst>
          </p:cNvPr>
          <p:cNvCxnSpPr/>
          <p:nvPr/>
        </p:nvCxnSpPr>
        <p:spPr>
          <a:xfrm>
            <a:off x="3839644" y="386018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cteur droit 36">
            <a:extLst>
              <a:ext uri="{FF2B5EF4-FFF2-40B4-BE49-F238E27FC236}">
                <a16:creationId xmlns:a16="http://schemas.microsoft.com/office/drawing/2014/main" id="{42318BA6-697D-45F3-B5D0-27DA2CE005C4}"/>
              </a:ext>
            </a:extLst>
          </p:cNvPr>
          <p:cNvCxnSpPr/>
          <p:nvPr/>
        </p:nvCxnSpPr>
        <p:spPr>
          <a:xfrm>
            <a:off x="3839644" y="342838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3413E31A-16E7-4248-A47E-E6D9BCA8ADC5}"/>
              </a:ext>
            </a:extLst>
          </p:cNvPr>
          <p:cNvCxnSpPr/>
          <p:nvPr/>
        </p:nvCxnSpPr>
        <p:spPr>
          <a:xfrm>
            <a:off x="3839644" y="2996580"/>
            <a:ext cx="28082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E0B71398-4CC2-4F03-BFBA-F617D4636F2C}"/>
              </a:ext>
            </a:extLst>
          </p:cNvPr>
          <p:cNvCxnSpPr/>
          <p:nvPr/>
        </p:nvCxnSpPr>
        <p:spPr>
          <a:xfrm>
            <a:off x="4271444" y="292514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Connecteur droit 39">
            <a:extLst>
              <a:ext uri="{FF2B5EF4-FFF2-40B4-BE49-F238E27FC236}">
                <a16:creationId xmlns:a16="http://schemas.microsoft.com/office/drawing/2014/main" id="{F4D3AF67-7F30-495E-962D-4C87861636A1}"/>
              </a:ext>
            </a:extLst>
          </p:cNvPr>
          <p:cNvCxnSpPr/>
          <p:nvPr/>
        </p:nvCxnSpPr>
        <p:spPr>
          <a:xfrm>
            <a:off x="4703244" y="292514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5E9D0CEB-4407-47A8-8D1B-63C12E2D9800}"/>
              </a:ext>
            </a:extLst>
          </p:cNvPr>
          <p:cNvCxnSpPr/>
          <p:nvPr/>
        </p:nvCxnSpPr>
        <p:spPr>
          <a:xfrm>
            <a:off x="5135044" y="292514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69729BB9-7BD2-451D-836B-6474442D8602}"/>
              </a:ext>
            </a:extLst>
          </p:cNvPr>
          <p:cNvCxnSpPr/>
          <p:nvPr/>
        </p:nvCxnSpPr>
        <p:spPr>
          <a:xfrm>
            <a:off x="5566844" y="2925143"/>
            <a:ext cx="0" cy="2232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51911B39-E759-41B1-BEB9-7A5B1D81068C}"/>
              </a:ext>
            </a:extLst>
          </p:cNvPr>
          <p:cNvCxnSpPr/>
          <p:nvPr/>
        </p:nvCxnSpPr>
        <p:spPr>
          <a:xfrm>
            <a:off x="6000231" y="2925143"/>
            <a:ext cx="0" cy="2232025"/>
          </a:xfrm>
          <a:prstGeom prst="line">
            <a:avLst/>
          </a:prstGeom>
        </p:spPr>
        <p:style>
          <a:lnRef idx="1">
            <a:schemeClr val="accent1"/>
          </a:lnRef>
          <a:fillRef idx="0">
            <a:schemeClr val="accent1"/>
          </a:fillRef>
          <a:effectRef idx="0">
            <a:schemeClr val="accent1"/>
          </a:effectRef>
          <a:fontRef idx="minor">
            <a:schemeClr val="tx1"/>
          </a:fontRef>
        </p:style>
      </p:cxnSp>
      <p:sp>
        <p:nvSpPr>
          <p:cNvPr id="44" name="ZoneTexte 23">
            <a:extLst>
              <a:ext uri="{FF2B5EF4-FFF2-40B4-BE49-F238E27FC236}">
                <a16:creationId xmlns:a16="http://schemas.microsoft.com/office/drawing/2014/main" id="{B8578154-5B64-46E9-8ED4-67FF21D5D460}"/>
              </a:ext>
            </a:extLst>
          </p:cNvPr>
          <p:cNvSpPr txBox="1">
            <a:spLocks noChangeArrowheads="1"/>
          </p:cNvSpPr>
          <p:nvPr/>
        </p:nvSpPr>
        <p:spPr bwMode="auto">
          <a:xfrm>
            <a:off x="3407844" y="4580905"/>
            <a:ext cx="392112" cy="338138"/>
          </a:xfrm>
          <a:prstGeom prst="rect">
            <a:avLst/>
          </a:prstGeom>
          <a:noFill/>
          <a:ln w="9525">
            <a:noFill/>
            <a:miter lim="800000"/>
            <a:headEnd/>
            <a:tailEnd/>
          </a:ln>
        </p:spPr>
        <p:txBody>
          <a:bodyPr wrap="none">
            <a:spAutoFit/>
          </a:bodyPr>
          <a:lstStyle/>
          <a:p>
            <a:r>
              <a:rPr lang="fr-FR" sz="1600" dirty="0"/>
              <a:t>10</a:t>
            </a:r>
          </a:p>
        </p:txBody>
      </p:sp>
      <p:sp>
        <p:nvSpPr>
          <p:cNvPr id="45" name="ZoneTexte 24">
            <a:extLst>
              <a:ext uri="{FF2B5EF4-FFF2-40B4-BE49-F238E27FC236}">
                <a16:creationId xmlns:a16="http://schemas.microsoft.com/office/drawing/2014/main" id="{BE00B0D4-ED7D-45DC-A4CD-C79FED4AA38F}"/>
              </a:ext>
            </a:extLst>
          </p:cNvPr>
          <p:cNvSpPr txBox="1">
            <a:spLocks noChangeArrowheads="1"/>
          </p:cNvSpPr>
          <p:nvPr/>
        </p:nvSpPr>
        <p:spPr bwMode="auto">
          <a:xfrm>
            <a:off x="4093644" y="5177805"/>
            <a:ext cx="393700" cy="339725"/>
          </a:xfrm>
          <a:prstGeom prst="rect">
            <a:avLst/>
          </a:prstGeom>
          <a:noFill/>
          <a:ln w="9525">
            <a:noFill/>
            <a:miter lim="800000"/>
            <a:headEnd/>
            <a:tailEnd/>
          </a:ln>
        </p:spPr>
        <p:txBody>
          <a:bodyPr wrap="none">
            <a:spAutoFit/>
          </a:bodyPr>
          <a:lstStyle/>
          <a:p>
            <a:r>
              <a:rPr lang="fr-FR" sz="1600" dirty="0"/>
              <a:t>10</a:t>
            </a:r>
          </a:p>
        </p:txBody>
      </p:sp>
      <p:sp>
        <p:nvSpPr>
          <p:cNvPr id="46" name="ZoneTexte 25">
            <a:extLst>
              <a:ext uri="{FF2B5EF4-FFF2-40B4-BE49-F238E27FC236}">
                <a16:creationId xmlns:a16="http://schemas.microsoft.com/office/drawing/2014/main" id="{D4C4F971-BE91-4C32-85D4-B5AF3341025A}"/>
              </a:ext>
            </a:extLst>
          </p:cNvPr>
          <p:cNvSpPr txBox="1">
            <a:spLocks noChangeArrowheads="1"/>
          </p:cNvSpPr>
          <p:nvPr/>
        </p:nvSpPr>
        <p:spPr bwMode="auto">
          <a:xfrm>
            <a:off x="3407844" y="4149105"/>
            <a:ext cx="392112" cy="338138"/>
          </a:xfrm>
          <a:prstGeom prst="rect">
            <a:avLst/>
          </a:prstGeom>
          <a:noFill/>
          <a:ln w="9525">
            <a:noFill/>
            <a:miter lim="800000"/>
            <a:headEnd/>
            <a:tailEnd/>
          </a:ln>
        </p:spPr>
        <p:txBody>
          <a:bodyPr wrap="none">
            <a:spAutoFit/>
          </a:bodyPr>
          <a:lstStyle/>
          <a:p>
            <a:r>
              <a:rPr lang="fr-FR" sz="1600" dirty="0"/>
              <a:t>20</a:t>
            </a:r>
          </a:p>
        </p:txBody>
      </p:sp>
      <p:sp>
        <p:nvSpPr>
          <p:cNvPr id="47" name="ZoneTexte 26">
            <a:extLst>
              <a:ext uri="{FF2B5EF4-FFF2-40B4-BE49-F238E27FC236}">
                <a16:creationId xmlns:a16="http://schemas.microsoft.com/office/drawing/2014/main" id="{C8CD55DC-F7C0-4AA3-8475-A48C8D7C95E0}"/>
              </a:ext>
            </a:extLst>
          </p:cNvPr>
          <p:cNvSpPr txBox="1">
            <a:spLocks noChangeArrowheads="1"/>
          </p:cNvSpPr>
          <p:nvPr/>
        </p:nvSpPr>
        <p:spPr bwMode="auto">
          <a:xfrm>
            <a:off x="3407844" y="3717305"/>
            <a:ext cx="392112" cy="338138"/>
          </a:xfrm>
          <a:prstGeom prst="rect">
            <a:avLst/>
          </a:prstGeom>
          <a:noFill/>
          <a:ln w="9525">
            <a:noFill/>
            <a:miter lim="800000"/>
            <a:headEnd/>
            <a:tailEnd/>
          </a:ln>
        </p:spPr>
        <p:txBody>
          <a:bodyPr wrap="none">
            <a:spAutoFit/>
          </a:bodyPr>
          <a:lstStyle/>
          <a:p>
            <a:r>
              <a:rPr lang="fr-FR" sz="1600" dirty="0"/>
              <a:t>30</a:t>
            </a:r>
          </a:p>
        </p:txBody>
      </p:sp>
      <p:sp>
        <p:nvSpPr>
          <p:cNvPr id="48" name="ZoneTexte 27">
            <a:extLst>
              <a:ext uri="{FF2B5EF4-FFF2-40B4-BE49-F238E27FC236}">
                <a16:creationId xmlns:a16="http://schemas.microsoft.com/office/drawing/2014/main" id="{6F4603D0-B31D-4357-94CA-F7174CB072EF}"/>
              </a:ext>
            </a:extLst>
          </p:cNvPr>
          <p:cNvSpPr txBox="1">
            <a:spLocks noChangeArrowheads="1"/>
          </p:cNvSpPr>
          <p:nvPr/>
        </p:nvSpPr>
        <p:spPr bwMode="auto">
          <a:xfrm>
            <a:off x="3407844" y="3285505"/>
            <a:ext cx="392112" cy="338138"/>
          </a:xfrm>
          <a:prstGeom prst="rect">
            <a:avLst/>
          </a:prstGeom>
          <a:noFill/>
          <a:ln w="9525">
            <a:noFill/>
            <a:miter lim="800000"/>
            <a:headEnd/>
            <a:tailEnd/>
          </a:ln>
        </p:spPr>
        <p:txBody>
          <a:bodyPr wrap="none">
            <a:spAutoFit/>
          </a:bodyPr>
          <a:lstStyle/>
          <a:p>
            <a:r>
              <a:rPr lang="fr-FR" sz="1600" dirty="0"/>
              <a:t>40</a:t>
            </a:r>
          </a:p>
        </p:txBody>
      </p:sp>
      <p:sp>
        <p:nvSpPr>
          <p:cNvPr id="49" name="ZoneTexte 28">
            <a:extLst>
              <a:ext uri="{FF2B5EF4-FFF2-40B4-BE49-F238E27FC236}">
                <a16:creationId xmlns:a16="http://schemas.microsoft.com/office/drawing/2014/main" id="{68A626C1-BD65-4AF7-BCA6-C62A3C2E92F8}"/>
              </a:ext>
            </a:extLst>
          </p:cNvPr>
          <p:cNvSpPr txBox="1">
            <a:spLocks noChangeArrowheads="1"/>
          </p:cNvSpPr>
          <p:nvPr/>
        </p:nvSpPr>
        <p:spPr bwMode="auto">
          <a:xfrm>
            <a:off x="3407844" y="2852118"/>
            <a:ext cx="392112" cy="339725"/>
          </a:xfrm>
          <a:prstGeom prst="rect">
            <a:avLst/>
          </a:prstGeom>
          <a:noFill/>
          <a:ln w="9525">
            <a:noFill/>
            <a:miter lim="800000"/>
            <a:headEnd/>
            <a:tailEnd/>
          </a:ln>
        </p:spPr>
        <p:txBody>
          <a:bodyPr wrap="none">
            <a:spAutoFit/>
          </a:bodyPr>
          <a:lstStyle/>
          <a:p>
            <a:r>
              <a:rPr lang="fr-FR" sz="1600" dirty="0"/>
              <a:t>50</a:t>
            </a:r>
          </a:p>
        </p:txBody>
      </p:sp>
      <p:sp>
        <p:nvSpPr>
          <p:cNvPr id="50" name="ZoneTexte 29">
            <a:extLst>
              <a:ext uri="{FF2B5EF4-FFF2-40B4-BE49-F238E27FC236}">
                <a16:creationId xmlns:a16="http://schemas.microsoft.com/office/drawing/2014/main" id="{9086FCC2-03B9-49B2-9642-5798D21A7248}"/>
              </a:ext>
            </a:extLst>
          </p:cNvPr>
          <p:cNvSpPr txBox="1">
            <a:spLocks noChangeArrowheads="1"/>
          </p:cNvSpPr>
          <p:nvPr/>
        </p:nvSpPr>
        <p:spPr bwMode="auto">
          <a:xfrm>
            <a:off x="4527031" y="5177805"/>
            <a:ext cx="392113" cy="339725"/>
          </a:xfrm>
          <a:prstGeom prst="rect">
            <a:avLst/>
          </a:prstGeom>
          <a:noFill/>
          <a:ln w="9525">
            <a:noFill/>
            <a:miter lim="800000"/>
            <a:headEnd/>
            <a:tailEnd/>
          </a:ln>
        </p:spPr>
        <p:txBody>
          <a:bodyPr wrap="none">
            <a:spAutoFit/>
          </a:bodyPr>
          <a:lstStyle/>
          <a:p>
            <a:r>
              <a:rPr lang="fr-FR" sz="1600" dirty="0"/>
              <a:t>20</a:t>
            </a:r>
          </a:p>
        </p:txBody>
      </p:sp>
      <p:sp>
        <p:nvSpPr>
          <p:cNvPr id="51" name="ZoneTexte 30">
            <a:extLst>
              <a:ext uri="{FF2B5EF4-FFF2-40B4-BE49-F238E27FC236}">
                <a16:creationId xmlns:a16="http://schemas.microsoft.com/office/drawing/2014/main" id="{832714DE-A81B-49E6-B5FB-330F37A869C8}"/>
              </a:ext>
            </a:extLst>
          </p:cNvPr>
          <p:cNvSpPr txBox="1">
            <a:spLocks noChangeArrowheads="1"/>
          </p:cNvSpPr>
          <p:nvPr/>
        </p:nvSpPr>
        <p:spPr bwMode="auto">
          <a:xfrm>
            <a:off x="4958831" y="5157168"/>
            <a:ext cx="392113" cy="338137"/>
          </a:xfrm>
          <a:prstGeom prst="rect">
            <a:avLst/>
          </a:prstGeom>
          <a:noFill/>
          <a:ln w="9525">
            <a:noFill/>
            <a:miter lim="800000"/>
            <a:headEnd/>
            <a:tailEnd/>
          </a:ln>
        </p:spPr>
        <p:txBody>
          <a:bodyPr wrap="none">
            <a:spAutoFit/>
          </a:bodyPr>
          <a:lstStyle/>
          <a:p>
            <a:r>
              <a:rPr lang="fr-FR" sz="1600" dirty="0"/>
              <a:t>30</a:t>
            </a:r>
          </a:p>
        </p:txBody>
      </p:sp>
      <p:sp>
        <p:nvSpPr>
          <p:cNvPr id="52" name="ZoneTexte 31">
            <a:extLst>
              <a:ext uri="{FF2B5EF4-FFF2-40B4-BE49-F238E27FC236}">
                <a16:creationId xmlns:a16="http://schemas.microsoft.com/office/drawing/2014/main" id="{C61037A0-26C1-49EB-BC54-3869BD2F1C47}"/>
              </a:ext>
            </a:extLst>
          </p:cNvPr>
          <p:cNvSpPr txBox="1">
            <a:spLocks noChangeArrowheads="1"/>
          </p:cNvSpPr>
          <p:nvPr/>
        </p:nvSpPr>
        <p:spPr bwMode="auto">
          <a:xfrm>
            <a:off x="5390631" y="5157168"/>
            <a:ext cx="392113" cy="338137"/>
          </a:xfrm>
          <a:prstGeom prst="rect">
            <a:avLst/>
          </a:prstGeom>
          <a:noFill/>
          <a:ln w="9525">
            <a:noFill/>
            <a:miter lim="800000"/>
            <a:headEnd/>
            <a:tailEnd/>
          </a:ln>
        </p:spPr>
        <p:txBody>
          <a:bodyPr wrap="none">
            <a:spAutoFit/>
          </a:bodyPr>
          <a:lstStyle/>
          <a:p>
            <a:r>
              <a:rPr lang="fr-FR" sz="1600" dirty="0"/>
              <a:t>40</a:t>
            </a:r>
          </a:p>
        </p:txBody>
      </p:sp>
      <p:sp>
        <p:nvSpPr>
          <p:cNvPr id="53" name="ZoneTexte 32">
            <a:extLst>
              <a:ext uri="{FF2B5EF4-FFF2-40B4-BE49-F238E27FC236}">
                <a16:creationId xmlns:a16="http://schemas.microsoft.com/office/drawing/2014/main" id="{78D93F85-6282-45ED-9ED3-1333F7D9028B}"/>
              </a:ext>
            </a:extLst>
          </p:cNvPr>
          <p:cNvSpPr txBox="1">
            <a:spLocks noChangeArrowheads="1"/>
          </p:cNvSpPr>
          <p:nvPr/>
        </p:nvSpPr>
        <p:spPr bwMode="auto">
          <a:xfrm>
            <a:off x="5822431" y="5157168"/>
            <a:ext cx="393700" cy="338137"/>
          </a:xfrm>
          <a:prstGeom prst="rect">
            <a:avLst/>
          </a:prstGeom>
          <a:noFill/>
          <a:ln w="9525">
            <a:noFill/>
            <a:miter lim="800000"/>
            <a:headEnd/>
            <a:tailEnd/>
          </a:ln>
        </p:spPr>
        <p:txBody>
          <a:bodyPr wrap="none">
            <a:spAutoFit/>
          </a:bodyPr>
          <a:lstStyle/>
          <a:p>
            <a:r>
              <a:rPr lang="fr-FR" sz="1600" dirty="0"/>
              <a:t>50</a:t>
            </a:r>
          </a:p>
        </p:txBody>
      </p:sp>
      <p:sp>
        <p:nvSpPr>
          <p:cNvPr id="54" name="ZoneTexte 112">
            <a:extLst>
              <a:ext uri="{FF2B5EF4-FFF2-40B4-BE49-F238E27FC236}">
                <a16:creationId xmlns:a16="http://schemas.microsoft.com/office/drawing/2014/main" id="{9E46296B-5D26-4FA3-8065-B55CF34B955E}"/>
              </a:ext>
            </a:extLst>
          </p:cNvPr>
          <p:cNvSpPr txBox="1">
            <a:spLocks noChangeArrowheads="1"/>
          </p:cNvSpPr>
          <p:nvPr/>
        </p:nvSpPr>
        <p:spPr bwMode="auto">
          <a:xfrm>
            <a:off x="3394626" y="2348880"/>
            <a:ext cx="402674" cy="313932"/>
          </a:xfrm>
          <a:prstGeom prst="rect">
            <a:avLst/>
          </a:prstGeom>
          <a:noFill/>
          <a:ln w="9525">
            <a:noFill/>
            <a:miter lim="800000"/>
            <a:headEnd/>
            <a:tailEnd/>
          </a:ln>
        </p:spPr>
        <p:txBody>
          <a:bodyPr wrap="none">
            <a:spAutoFit/>
          </a:bodyPr>
          <a:lstStyle/>
          <a:p>
            <a:r>
              <a:rPr lang="fr-FR" sz="1600" dirty="0">
                <a:latin typeface="Old English Text MT" pitchFamily="66" charset="0"/>
              </a:rPr>
              <a:t>x</a:t>
            </a:r>
            <a:r>
              <a:rPr lang="fr-FR" sz="1600" dirty="0"/>
              <a:t>2</a:t>
            </a:r>
          </a:p>
        </p:txBody>
      </p:sp>
      <p:sp>
        <p:nvSpPr>
          <p:cNvPr id="55" name="ZoneTexte 113">
            <a:extLst>
              <a:ext uri="{FF2B5EF4-FFF2-40B4-BE49-F238E27FC236}">
                <a16:creationId xmlns:a16="http://schemas.microsoft.com/office/drawing/2014/main" id="{CF831608-1A7E-49AA-95FD-D43CF6F87B38}"/>
              </a:ext>
            </a:extLst>
          </p:cNvPr>
          <p:cNvSpPr txBox="1">
            <a:spLocks noChangeArrowheads="1"/>
          </p:cNvSpPr>
          <p:nvPr/>
        </p:nvSpPr>
        <p:spPr bwMode="auto">
          <a:xfrm>
            <a:off x="6473582" y="5157168"/>
            <a:ext cx="402674" cy="313932"/>
          </a:xfrm>
          <a:prstGeom prst="rect">
            <a:avLst/>
          </a:prstGeom>
          <a:noFill/>
          <a:ln w="9525">
            <a:noFill/>
            <a:miter lim="800000"/>
            <a:headEnd/>
            <a:tailEnd/>
          </a:ln>
        </p:spPr>
        <p:txBody>
          <a:bodyPr wrap="none">
            <a:spAutoFit/>
          </a:bodyPr>
          <a:lstStyle/>
          <a:p>
            <a:r>
              <a:rPr lang="fr-FR" sz="1600" dirty="0">
                <a:latin typeface="Old English Text MT" pitchFamily="66" charset="0"/>
              </a:rPr>
              <a:t>x</a:t>
            </a:r>
            <a:r>
              <a:rPr lang="fr-FR" sz="1600" dirty="0"/>
              <a:t>1</a:t>
            </a:r>
          </a:p>
        </p:txBody>
      </p:sp>
      <p:sp>
        <p:nvSpPr>
          <p:cNvPr id="56" name="ZoneTexte 114">
            <a:extLst>
              <a:ext uri="{FF2B5EF4-FFF2-40B4-BE49-F238E27FC236}">
                <a16:creationId xmlns:a16="http://schemas.microsoft.com/office/drawing/2014/main" id="{150F33F9-8B91-4041-8A0F-7579ABA0117A}"/>
              </a:ext>
            </a:extLst>
          </p:cNvPr>
          <p:cNvSpPr txBox="1">
            <a:spLocks noChangeArrowheads="1"/>
          </p:cNvSpPr>
          <p:nvPr/>
        </p:nvSpPr>
        <p:spPr bwMode="auto">
          <a:xfrm>
            <a:off x="2110856" y="3428380"/>
            <a:ext cx="1223963" cy="585788"/>
          </a:xfrm>
          <a:prstGeom prst="rect">
            <a:avLst/>
          </a:prstGeom>
          <a:noFill/>
          <a:ln w="9525">
            <a:noFill/>
            <a:miter lim="800000"/>
            <a:headEnd/>
            <a:tailEnd/>
          </a:ln>
        </p:spPr>
        <p:txBody>
          <a:bodyPr>
            <a:spAutoFit/>
          </a:bodyPr>
          <a:lstStyle/>
          <a:p>
            <a:pPr algn="r"/>
            <a:r>
              <a:rPr lang="fr-FR" sz="1600" dirty="0"/>
              <a:t>Tonnes de soIvant </a:t>
            </a:r>
          </a:p>
        </p:txBody>
      </p:sp>
      <p:sp>
        <p:nvSpPr>
          <p:cNvPr id="57" name="ZoneTexte 115">
            <a:extLst>
              <a:ext uri="{FF2B5EF4-FFF2-40B4-BE49-F238E27FC236}">
                <a16:creationId xmlns:a16="http://schemas.microsoft.com/office/drawing/2014/main" id="{70104DF0-7B55-4B80-8E23-2747752BEB3F}"/>
              </a:ext>
            </a:extLst>
          </p:cNvPr>
          <p:cNvSpPr txBox="1">
            <a:spLocks noChangeArrowheads="1"/>
          </p:cNvSpPr>
          <p:nvPr/>
        </p:nvSpPr>
        <p:spPr bwMode="auto">
          <a:xfrm>
            <a:off x="4342881" y="5517530"/>
            <a:ext cx="1500188" cy="338138"/>
          </a:xfrm>
          <a:prstGeom prst="rect">
            <a:avLst/>
          </a:prstGeom>
          <a:noFill/>
          <a:ln w="9525">
            <a:noFill/>
            <a:miter lim="800000"/>
            <a:headEnd/>
            <a:tailEnd/>
          </a:ln>
        </p:spPr>
        <p:txBody>
          <a:bodyPr wrap="none">
            <a:spAutoFit/>
          </a:bodyPr>
          <a:lstStyle/>
          <a:p>
            <a:r>
              <a:rPr lang="fr-FR" sz="1600" dirty="0"/>
              <a:t>Tonnes d’additif</a:t>
            </a:r>
          </a:p>
        </p:txBody>
      </p:sp>
      <p:sp>
        <p:nvSpPr>
          <p:cNvPr id="58" name="Ellipse 57">
            <a:extLst>
              <a:ext uri="{FF2B5EF4-FFF2-40B4-BE49-F238E27FC236}">
                <a16:creationId xmlns:a16="http://schemas.microsoft.com/office/drawing/2014/main" id="{E1B169DE-1337-45BE-BCD6-107EFE0154DB}"/>
              </a:ext>
            </a:extLst>
          </p:cNvPr>
          <p:cNvSpPr/>
          <p:nvPr/>
        </p:nvSpPr>
        <p:spPr bwMode="auto">
          <a:xfrm>
            <a:off x="5291633" y="4437112"/>
            <a:ext cx="144463" cy="144463"/>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a:ln>
                <a:noFill/>
              </a:ln>
              <a:solidFill>
                <a:srgbClr val="000000"/>
              </a:solidFill>
              <a:effectLst/>
              <a:latin typeface="Arial" charset="0"/>
            </a:endParaRPr>
          </a:p>
        </p:txBody>
      </p:sp>
      <p:sp>
        <p:nvSpPr>
          <p:cNvPr id="59" name="Ellipse 58">
            <a:extLst>
              <a:ext uri="{FF2B5EF4-FFF2-40B4-BE49-F238E27FC236}">
                <a16:creationId xmlns:a16="http://schemas.microsoft.com/office/drawing/2014/main" id="{2945AB41-F91B-43C3-9239-3BE0BA1724EB}"/>
              </a:ext>
            </a:extLst>
          </p:cNvPr>
          <p:cNvSpPr/>
          <p:nvPr/>
        </p:nvSpPr>
        <p:spPr bwMode="auto">
          <a:xfrm>
            <a:off x="4427537" y="3356992"/>
            <a:ext cx="144463" cy="144463"/>
          </a:xfrm>
          <a:prstGeom prst="ellipse">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a:ln>
                <a:noFill/>
              </a:ln>
              <a:solidFill>
                <a:srgbClr val="000000"/>
              </a:solidFill>
              <a:effectLst/>
              <a:latin typeface="Arial" charset="0"/>
            </a:endParaRPr>
          </a:p>
        </p:txBody>
      </p:sp>
      <p:sp>
        <p:nvSpPr>
          <p:cNvPr id="3" name="ZoneTexte 2">
            <a:extLst>
              <a:ext uri="{FF2B5EF4-FFF2-40B4-BE49-F238E27FC236}">
                <a16:creationId xmlns:a16="http://schemas.microsoft.com/office/drawing/2014/main" id="{EE62217B-8265-4A76-A58F-437C06782F1A}"/>
              </a:ext>
            </a:extLst>
          </p:cNvPr>
          <p:cNvSpPr txBox="1"/>
          <p:nvPr/>
        </p:nvSpPr>
        <p:spPr>
          <a:xfrm>
            <a:off x="4342881" y="3059648"/>
            <a:ext cx="314510" cy="286232"/>
          </a:xfrm>
          <a:prstGeom prst="rect">
            <a:avLst/>
          </a:prstGeom>
          <a:noFill/>
        </p:spPr>
        <p:txBody>
          <a:bodyPr wrap="none" rtlCol="0">
            <a:spAutoFit/>
          </a:bodyPr>
          <a:lstStyle/>
          <a:p>
            <a:r>
              <a:rPr lang="fr-FR" dirty="0"/>
              <a:t>A</a:t>
            </a:r>
          </a:p>
        </p:txBody>
      </p:sp>
      <p:sp>
        <p:nvSpPr>
          <p:cNvPr id="4" name="ZoneTexte 3">
            <a:extLst>
              <a:ext uri="{FF2B5EF4-FFF2-40B4-BE49-F238E27FC236}">
                <a16:creationId xmlns:a16="http://schemas.microsoft.com/office/drawing/2014/main" id="{6AC1B18D-2A61-4111-92F7-A9F517BDBB50}"/>
              </a:ext>
            </a:extLst>
          </p:cNvPr>
          <p:cNvSpPr txBox="1"/>
          <p:nvPr/>
        </p:nvSpPr>
        <p:spPr>
          <a:xfrm>
            <a:off x="5182382" y="4162279"/>
            <a:ext cx="314510" cy="286232"/>
          </a:xfrm>
          <a:prstGeom prst="rect">
            <a:avLst/>
          </a:prstGeom>
          <a:noFill/>
        </p:spPr>
        <p:txBody>
          <a:bodyPr wrap="none" rtlCol="0">
            <a:spAutoFit/>
          </a:bodyPr>
          <a:lstStyle/>
          <a:p>
            <a:r>
              <a:rPr lang="fr-FR" dirty="0"/>
              <a:t>B</a:t>
            </a:r>
          </a:p>
        </p:txBody>
      </p:sp>
    </p:spTree>
  </p:cSld>
  <p:clrMapOvr>
    <a:masterClrMapping/>
  </p:clrMapOvr>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12</Pages>
  <Words>3033</Words>
  <Application>Microsoft Office PowerPoint</Application>
  <PresentationFormat>Format US (216 x 279 mm)</PresentationFormat>
  <Paragraphs>515</Paragraphs>
  <Slides>25</Slides>
  <Notes>25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25</vt:i4>
      </vt:variant>
    </vt:vector>
  </HeadingPairs>
  <TitlesOfParts>
    <vt:vector size="29" baseType="lpstr">
      <vt:lpstr>Arial</vt:lpstr>
      <vt:lpstr>Old English Text MT</vt:lpstr>
      <vt:lpstr>Tahoma</vt:lpstr>
      <vt:lpstr>mil</vt:lpstr>
      <vt:lpstr>Introduction à la programmation linéaire</vt:lpstr>
      <vt:lpstr>Qu’est ce que la programmation linéaire ?</vt:lpstr>
      <vt:lpstr>La modélisation : Science ou Art ?</vt:lpstr>
      <vt:lpstr>Processus de modélisation</vt:lpstr>
      <vt:lpstr>Exemple de problème d’optimisation</vt:lpstr>
      <vt:lpstr>Exercice</vt:lpstr>
      <vt:lpstr>La programmation linéaire : Méthode graphique  La fonction objectif </vt:lpstr>
      <vt:lpstr>Formulation : les contraintes</vt:lpstr>
      <vt:lpstr>Représentation graphique des variables de décision</vt:lpstr>
      <vt:lpstr>Zone de faisabilité</vt:lpstr>
      <vt:lpstr>Représentation graphique des contraintes</vt:lpstr>
      <vt:lpstr>Représentation graphique des contraintes</vt:lpstr>
      <vt:lpstr>Représentation graphique des contraintes</vt:lpstr>
      <vt:lpstr>Représentation graphique des contraintes</vt:lpstr>
      <vt:lpstr>Représentation graphique de la fonction objectif </vt:lpstr>
      <vt:lpstr>Représentation graphique de la fonction objectif </vt:lpstr>
      <vt:lpstr>Zone de faisabilité : l’ensemble des solutions</vt:lpstr>
      <vt:lpstr>Solution optimale</vt:lpstr>
      <vt:lpstr>Utilisation du solveur Excel</vt:lpstr>
      <vt:lpstr>Solution Excel</vt:lpstr>
      <vt:lpstr>Les paramètres du solveur </vt:lpstr>
      <vt:lpstr>Synthèse de la solution optimale</vt:lpstr>
      <vt:lpstr>Solveur : Rapport de sensibilité</vt:lpstr>
      <vt:lpstr>Exercices</vt:lpstr>
      <vt:lpstr>Solveur : interprétation des résultats d’analyse de sensibilité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 - Séance 10</dc:title>
  <dc:creator>Groupe HEC</dc:creator>
  <cp:lastModifiedBy>Gérard</cp:lastModifiedBy>
  <cp:revision>153</cp:revision>
  <cp:lastPrinted>2015-05-12T11:22:54Z</cp:lastPrinted>
  <dcterms:created xsi:type="dcterms:W3CDTF">1997-12-29T12:38:36Z</dcterms:created>
  <dcterms:modified xsi:type="dcterms:W3CDTF">2019-06-27T08:25:21Z</dcterms:modified>
</cp:coreProperties>
</file>