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1"/>
  </p:notesMasterIdLst>
  <p:handoutMasterIdLst>
    <p:handoutMasterId r:id="rId22"/>
  </p:handoutMasterIdLst>
  <p:sldIdLst>
    <p:sldId id="256" r:id="rId2"/>
    <p:sldId id="257" r:id="rId3"/>
    <p:sldId id="281" r:id="rId4"/>
    <p:sldId id="263" r:id="rId5"/>
    <p:sldId id="268" r:id="rId6"/>
    <p:sldId id="262" r:id="rId7"/>
    <p:sldId id="264" r:id="rId8"/>
    <p:sldId id="265" r:id="rId9"/>
    <p:sldId id="321" r:id="rId10"/>
    <p:sldId id="273" r:id="rId11"/>
    <p:sldId id="327" r:id="rId12"/>
    <p:sldId id="295" r:id="rId13"/>
    <p:sldId id="275" r:id="rId14"/>
    <p:sldId id="277" r:id="rId15"/>
    <p:sldId id="259" r:id="rId16"/>
    <p:sldId id="274" r:id="rId17"/>
    <p:sldId id="293" r:id="rId18"/>
    <p:sldId id="317" r:id="rId19"/>
    <p:sldId id="677" r:id="rId20"/>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1pPr>
    <a:lvl2pPr marL="4572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FF99"/>
    <a:srgbClr val="00279F"/>
    <a:srgbClr val="FF99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1520" autoAdjust="0"/>
  </p:normalViewPr>
  <p:slideViewPr>
    <p:cSldViewPr>
      <p:cViewPr varScale="1">
        <p:scale>
          <a:sx n="90" d="100"/>
          <a:sy n="90" d="100"/>
        </p:scale>
        <p:origin x="21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F163DD-048F-4511-A3A9-C46FBFD2F201}"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fr-FR"/>
        </a:p>
      </dgm:t>
    </dgm:pt>
    <dgm:pt modelId="{A2C596E2-0263-40E8-BDBB-1C1713466E61}">
      <dgm:prSet phldrT="[Texte]"/>
      <dgm:spPr/>
      <dgm:t>
        <a:bodyPr/>
        <a:lstStyle/>
        <a:p>
          <a:r>
            <a:rPr lang="fr-FR" dirty="0">
              <a:solidFill>
                <a:schemeClr val="bg1"/>
              </a:solidFill>
            </a:rPr>
            <a:t>PIC</a:t>
          </a:r>
        </a:p>
      </dgm:t>
    </dgm:pt>
    <dgm:pt modelId="{4666FE86-4C3A-485E-8725-B2BB3DAC3389}" type="parTrans" cxnId="{044061F8-B988-4920-9687-983068B555FA}">
      <dgm:prSet/>
      <dgm:spPr/>
      <dgm:t>
        <a:bodyPr/>
        <a:lstStyle/>
        <a:p>
          <a:endParaRPr lang="fr-FR"/>
        </a:p>
      </dgm:t>
    </dgm:pt>
    <dgm:pt modelId="{8E86A04B-F805-40BB-9F16-610BD857C1FD}" type="sibTrans" cxnId="{044061F8-B988-4920-9687-983068B555FA}">
      <dgm:prSet/>
      <dgm:spPr/>
      <dgm:t>
        <a:bodyPr/>
        <a:lstStyle/>
        <a:p>
          <a:endParaRPr lang="fr-FR"/>
        </a:p>
      </dgm:t>
    </dgm:pt>
    <dgm:pt modelId="{48BE707F-F267-4EA2-BC60-FADA9F15BC23}">
      <dgm:prSet phldrT="[Texte]" custT="1"/>
      <dgm:spPr/>
      <dgm:t>
        <a:bodyPr/>
        <a:lstStyle/>
        <a:p>
          <a:r>
            <a:rPr lang="fr-FR" sz="1400" dirty="0">
              <a:solidFill>
                <a:srgbClr val="000000"/>
              </a:solidFill>
            </a:rPr>
            <a:t>Industrie</a:t>
          </a:r>
          <a:endParaRPr lang="fr-FR" sz="1050" dirty="0">
            <a:solidFill>
              <a:srgbClr val="000000"/>
            </a:solidFill>
          </a:endParaRPr>
        </a:p>
      </dgm:t>
    </dgm:pt>
    <dgm:pt modelId="{DD550EEC-EA4D-45CD-9A4D-9E7F65C8F5AA}" type="parTrans" cxnId="{7E72CE71-4837-48B7-81FE-590B3774ACCB}">
      <dgm:prSet/>
      <dgm:spPr/>
      <dgm:t>
        <a:bodyPr/>
        <a:lstStyle/>
        <a:p>
          <a:endParaRPr lang="fr-FR"/>
        </a:p>
      </dgm:t>
    </dgm:pt>
    <dgm:pt modelId="{6B5F8976-5D64-46B6-9F72-490E6001A6F4}" type="sibTrans" cxnId="{7E72CE71-4837-48B7-81FE-590B3774ACCB}">
      <dgm:prSet/>
      <dgm:spPr/>
      <dgm:t>
        <a:bodyPr/>
        <a:lstStyle/>
        <a:p>
          <a:endParaRPr lang="fr-FR"/>
        </a:p>
      </dgm:t>
    </dgm:pt>
    <dgm:pt modelId="{5ABBB5B5-B5B1-49EF-81B5-1326E93D8831}">
      <dgm:prSet phldrT="[Texte]" custT="1"/>
      <dgm:spPr/>
      <dgm:t>
        <a:bodyPr/>
        <a:lstStyle/>
        <a:p>
          <a:r>
            <a:rPr lang="fr-FR" sz="1200" dirty="0">
              <a:solidFill>
                <a:srgbClr val="000000"/>
              </a:solidFill>
            </a:rPr>
            <a:t>Distribution</a:t>
          </a:r>
          <a:endParaRPr lang="fr-FR" sz="1050" dirty="0">
            <a:solidFill>
              <a:srgbClr val="000000"/>
            </a:solidFill>
          </a:endParaRPr>
        </a:p>
      </dgm:t>
    </dgm:pt>
    <dgm:pt modelId="{EC1D48E2-6442-425C-89E3-0881E2AA63C4}" type="parTrans" cxnId="{2ED830B9-B1C1-476F-824C-43908F395F0B}">
      <dgm:prSet/>
      <dgm:spPr/>
      <dgm:t>
        <a:bodyPr/>
        <a:lstStyle/>
        <a:p>
          <a:endParaRPr lang="fr-FR"/>
        </a:p>
      </dgm:t>
    </dgm:pt>
    <dgm:pt modelId="{7C8DC368-A810-42D6-9109-33F5BFA606B6}" type="sibTrans" cxnId="{2ED830B9-B1C1-476F-824C-43908F395F0B}">
      <dgm:prSet/>
      <dgm:spPr/>
      <dgm:t>
        <a:bodyPr/>
        <a:lstStyle/>
        <a:p>
          <a:endParaRPr lang="fr-FR"/>
        </a:p>
      </dgm:t>
    </dgm:pt>
    <dgm:pt modelId="{2CB4AC2F-D554-4E41-9FAC-8A96516AF1F2}">
      <dgm:prSet phldrT="[Texte]" custT="1"/>
      <dgm:spPr/>
      <dgm:t>
        <a:bodyPr/>
        <a:lstStyle/>
        <a:p>
          <a:r>
            <a:rPr lang="fr-FR" sz="1200" dirty="0">
              <a:solidFill>
                <a:srgbClr val="000000"/>
              </a:solidFill>
            </a:rPr>
            <a:t>Logisticiens</a:t>
          </a:r>
          <a:endParaRPr lang="fr-FR" sz="1050" dirty="0">
            <a:solidFill>
              <a:srgbClr val="000000"/>
            </a:solidFill>
          </a:endParaRPr>
        </a:p>
      </dgm:t>
    </dgm:pt>
    <dgm:pt modelId="{AEC46DB3-9468-43CE-89D7-818C0E3EA879}" type="parTrans" cxnId="{5AB84082-953C-40B9-A14D-8F16B3C12B0B}">
      <dgm:prSet/>
      <dgm:spPr/>
      <dgm:t>
        <a:bodyPr/>
        <a:lstStyle/>
        <a:p>
          <a:endParaRPr lang="fr-FR"/>
        </a:p>
      </dgm:t>
    </dgm:pt>
    <dgm:pt modelId="{6BE62E59-78C2-4249-924B-9C718A5E1BF7}" type="sibTrans" cxnId="{5AB84082-953C-40B9-A14D-8F16B3C12B0B}">
      <dgm:prSet/>
      <dgm:spPr/>
      <dgm:t>
        <a:bodyPr/>
        <a:lstStyle/>
        <a:p>
          <a:endParaRPr lang="fr-FR"/>
        </a:p>
      </dgm:t>
    </dgm:pt>
    <dgm:pt modelId="{8EDA00F8-FAE2-4C7D-90DC-EE59161561D7}">
      <dgm:prSet phldrT="[Texte]" custT="1"/>
      <dgm:spPr/>
      <dgm:t>
        <a:bodyPr/>
        <a:lstStyle/>
        <a:p>
          <a:r>
            <a:rPr lang="fr-FR" sz="1400" dirty="0">
              <a:solidFill>
                <a:srgbClr val="000000"/>
              </a:solidFill>
            </a:rPr>
            <a:t>Services</a:t>
          </a:r>
          <a:endParaRPr lang="fr-FR" sz="1050" dirty="0">
            <a:solidFill>
              <a:srgbClr val="000000"/>
            </a:solidFill>
          </a:endParaRPr>
        </a:p>
      </dgm:t>
    </dgm:pt>
    <dgm:pt modelId="{12D215DB-716D-4440-931F-E523704AD92D}" type="parTrans" cxnId="{01A59EE0-EDE5-412A-BEFC-8B8E1B4D86C0}">
      <dgm:prSet/>
      <dgm:spPr/>
      <dgm:t>
        <a:bodyPr/>
        <a:lstStyle/>
        <a:p>
          <a:endParaRPr lang="fr-FR"/>
        </a:p>
      </dgm:t>
    </dgm:pt>
    <dgm:pt modelId="{3EAF09E5-405E-4EF7-BA1D-8692A09323ED}" type="sibTrans" cxnId="{01A59EE0-EDE5-412A-BEFC-8B8E1B4D86C0}">
      <dgm:prSet/>
      <dgm:spPr/>
      <dgm:t>
        <a:bodyPr/>
        <a:lstStyle/>
        <a:p>
          <a:endParaRPr lang="fr-FR"/>
        </a:p>
      </dgm:t>
    </dgm:pt>
    <dgm:pt modelId="{94E0F096-78E0-44EC-8637-3244C11646AC}">
      <dgm:prSet phldrT="[Texte]"/>
      <dgm:spPr/>
      <dgm:t>
        <a:bodyPr/>
        <a:lstStyle/>
        <a:p>
          <a:endParaRPr lang="fr-FR"/>
        </a:p>
      </dgm:t>
    </dgm:pt>
    <dgm:pt modelId="{8EAA7A4B-962A-43C2-9AF1-91D624F1F83F}" type="parTrans" cxnId="{0308C1C9-604D-4B92-8343-13177C863C3A}">
      <dgm:prSet/>
      <dgm:spPr/>
      <dgm:t>
        <a:bodyPr/>
        <a:lstStyle/>
        <a:p>
          <a:endParaRPr lang="fr-FR"/>
        </a:p>
      </dgm:t>
    </dgm:pt>
    <dgm:pt modelId="{A0868A4D-7FC7-4DFE-9F18-881C1A08CE8C}" type="sibTrans" cxnId="{0308C1C9-604D-4B92-8343-13177C863C3A}">
      <dgm:prSet/>
      <dgm:spPr/>
      <dgm:t>
        <a:bodyPr/>
        <a:lstStyle/>
        <a:p>
          <a:endParaRPr lang="fr-FR"/>
        </a:p>
      </dgm:t>
    </dgm:pt>
    <dgm:pt modelId="{6414E56A-DEB9-4A88-8340-155492D597B0}">
      <dgm:prSet phldrT="[Texte]" custT="1"/>
      <dgm:spPr/>
      <dgm:t>
        <a:bodyPr/>
        <a:lstStyle/>
        <a:p>
          <a:r>
            <a:rPr lang="fr-FR" sz="1400" dirty="0">
              <a:solidFill>
                <a:srgbClr val="000000"/>
              </a:solidFill>
            </a:rPr>
            <a:t>Armée</a:t>
          </a:r>
          <a:endParaRPr lang="fr-FR" sz="1050" dirty="0">
            <a:solidFill>
              <a:srgbClr val="000000"/>
            </a:solidFill>
          </a:endParaRPr>
        </a:p>
      </dgm:t>
    </dgm:pt>
    <dgm:pt modelId="{417235F6-D51D-4430-B957-4C6BE6E1B3C9}" type="parTrans" cxnId="{153373BA-79C0-43EB-B3B4-9A18F8F3BC14}">
      <dgm:prSet/>
      <dgm:spPr/>
      <dgm:t>
        <a:bodyPr/>
        <a:lstStyle/>
        <a:p>
          <a:endParaRPr lang="fr-FR"/>
        </a:p>
      </dgm:t>
    </dgm:pt>
    <dgm:pt modelId="{A6DA20F8-9464-4C32-B960-B5D0AD010464}" type="sibTrans" cxnId="{153373BA-79C0-43EB-B3B4-9A18F8F3BC14}">
      <dgm:prSet/>
      <dgm:spPr/>
      <dgm:t>
        <a:bodyPr/>
        <a:lstStyle/>
        <a:p>
          <a:endParaRPr lang="fr-FR"/>
        </a:p>
      </dgm:t>
    </dgm:pt>
    <dgm:pt modelId="{15B4A90B-D281-4B96-8917-7E8700C0CC8C}">
      <dgm:prSet phldrT="[Texte]" custT="1"/>
      <dgm:spPr/>
      <dgm:t>
        <a:bodyPr lIns="0" rIns="0"/>
        <a:lstStyle/>
        <a:p>
          <a:r>
            <a:rPr lang="fr-FR" sz="1050" b="1" dirty="0">
              <a:solidFill>
                <a:srgbClr val="000000"/>
              </a:solidFill>
            </a:rPr>
            <a:t>Enseignement</a:t>
          </a:r>
        </a:p>
      </dgm:t>
    </dgm:pt>
    <dgm:pt modelId="{E02CEE0E-5ABE-4FCD-87A5-BE17C742CC33}" type="parTrans" cxnId="{2D4C8AF4-C20C-4908-9CDF-146ED25B9F05}">
      <dgm:prSet/>
      <dgm:spPr/>
      <dgm:t>
        <a:bodyPr/>
        <a:lstStyle/>
        <a:p>
          <a:endParaRPr lang="fr-FR"/>
        </a:p>
      </dgm:t>
    </dgm:pt>
    <dgm:pt modelId="{67A66F98-ECFB-4D30-9927-E208DD6C3DBD}" type="sibTrans" cxnId="{2D4C8AF4-C20C-4908-9CDF-146ED25B9F05}">
      <dgm:prSet/>
      <dgm:spPr/>
      <dgm:t>
        <a:bodyPr/>
        <a:lstStyle/>
        <a:p>
          <a:endParaRPr lang="fr-FR"/>
        </a:p>
      </dgm:t>
    </dgm:pt>
    <dgm:pt modelId="{F777BA1A-B9BC-4E37-B09C-C6CD0E708AD1}" type="pres">
      <dgm:prSet presAssocID="{98F163DD-048F-4511-A3A9-C46FBFD2F201}" presName="composite" presStyleCnt="0">
        <dgm:presLayoutVars>
          <dgm:chMax val="1"/>
          <dgm:dir/>
          <dgm:resizeHandles val="exact"/>
        </dgm:presLayoutVars>
      </dgm:prSet>
      <dgm:spPr/>
    </dgm:pt>
    <dgm:pt modelId="{7EAD37F5-A723-462E-AD56-76580B2636C6}" type="pres">
      <dgm:prSet presAssocID="{98F163DD-048F-4511-A3A9-C46FBFD2F201}" presName="radial" presStyleCnt="0">
        <dgm:presLayoutVars>
          <dgm:animLvl val="ctr"/>
        </dgm:presLayoutVars>
      </dgm:prSet>
      <dgm:spPr/>
    </dgm:pt>
    <dgm:pt modelId="{3E0185AE-F36B-462F-BC2B-B7A081AFF3F9}" type="pres">
      <dgm:prSet presAssocID="{A2C596E2-0263-40E8-BDBB-1C1713466E61}" presName="centerShape" presStyleLbl="vennNode1" presStyleIdx="0" presStyleCnt="7"/>
      <dgm:spPr/>
    </dgm:pt>
    <dgm:pt modelId="{80BB6E2C-FE29-445A-86A2-851E7CC9A928}" type="pres">
      <dgm:prSet presAssocID="{48BE707F-F267-4EA2-BC60-FADA9F15BC23}" presName="node" presStyleLbl="vennNode1" presStyleIdx="1" presStyleCnt="7">
        <dgm:presLayoutVars>
          <dgm:bulletEnabled val="1"/>
        </dgm:presLayoutVars>
      </dgm:prSet>
      <dgm:spPr/>
    </dgm:pt>
    <dgm:pt modelId="{0EFDCE73-B109-41B5-A109-17A631733B04}" type="pres">
      <dgm:prSet presAssocID="{5ABBB5B5-B5B1-49EF-81B5-1326E93D8831}" presName="node" presStyleLbl="vennNode1" presStyleIdx="2" presStyleCnt="7">
        <dgm:presLayoutVars>
          <dgm:bulletEnabled val="1"/>
        </dgm:presLayoutVars>
      </dgm:prSet>
      <dgm:spPr/>
    </dgm:pt>
    <dgm:pt modelId="{5BF51F2A-42B5-429D-A5DB-066A40061E4A}" type="pres">
      <dgm:prSet presAssocID="{2CB4AC2F-D554-4E41-9FAC-8A96516AF1F2}" presName="node" presStyleLbl="vennNode1" presStyleIdx="3" presStyleCnt="7">
        <dgm:presLayoutVars>
          <dgm:bulletEnabled val="1"/>
        </dgm:presLayoutVars>
      </dgm:prSet>
      <dgm:spPr/>
    </dgm:pt>
    <dgm:pt modelId="{5B4EF447-3863-4820-80AB-6E0F28B0C74B}" type="pres">
      <dgm:prSet presAssocID="{8EDA00F8-FAE2-4C7D-90DC-EE59161561D7}" presName="node" presStyleLbl="vennNode1" presStyleIdx="4" presStyleCnt="7">
        <dgm:presLayoutVars>
          <dgm:bulletEnabled val="1"/>
        </dgm:presLayoutVars>
      </dgm:prSet>
      <dgm:spPr/>
    </dgm:pt>
    <dgm:pt modelId="{C2238268-E3F2-4167-9C40-32A8DD7AB734}" type="pres">
      <dgm:prSet presAssocID="{6414E56A-DEB9-4A88-8340-155492D597B0}" presName="node" presStyleLbl="vennNode1" presStyleIdx="5" presStyleCnt="7">
        <dgm:presLayoutVars>
          <dgm:bulletEnabled val="1"/>
        </dgm:presLayoutVars>
      </dgm:prSet>
      <dgm:spPr/>
    </dgm:pt>
    <dgm:pt modelId="{A07CE74B-302F-4341-818C-5A8DC2EBC01D}" type="pres">
      <dgm:prSet presAssocID="{15B4A90B-D281-4B96-8917-7E8700C0CC8C}" presName="node" presStyleLbl="vennNode1" presStyleIdx="6" presStyleCnt="7">
        <dgm:presLayoutVars>
          <dgm:bulletEnabled val="1"/>
        </dgm:presLayoutVars>
      </dgm:prSet>
      <dgm:spPr/>
    </dgm:pt>
  </dgm:ptLst>
  <dgm:cxnLst>
    <dgm:cxn modelId="{194E053C-38DA-401F-9B3E-E0321457EC67}" type="presOf" srcId="{15B4A90B-D281-4B96-8917-7E8700C0CC8C}" destId="{A07CE74B-302F-4341-818C-5A8DC2EBC01D}" srcOrd="0" destOrd="0" presId="urn:microsoft.com/office/officeart/2005/8/layout/radial3"/>
    <dgm:cxn modelId="{BAF21D3D-4132-4DF1-862D-E823AAB1C754}" type="presOf" srcId="{8EDA00F8-FAE2-4C7D-90DC-EE59161561D7}" destId="{5B4EF447-3863-4820-80AB-6E0F28B0C74B}" srcOrd="0" destOrd="0" presId="urn:microsoft.com/office/officeart/2005/8/layout/radial3"/>
    <dgm:cxn modelId="{3927F649-9F3F-46AD-A7FD-CBA81959176C}" type="presOf" srcId="{98F163DD-048F-4511-A3A9-C46FBFD2F201}" destId="{F777BA1A-B9BC-4E37-B09C-C6CD0E708AD1}" srcOrd="0" destOrd="0" presId="urn:microsoft.com/office/officeart/2005/8/layout/radial3"/>
    <dgm:cxn modelId="{7E72CE71-4837-48B7-81FE-590B3774ACCB}" srcId="{A2C596E2-0263-40E8-BDBB-1C1713466E61}" destId="{48BE707F-F267-4EA2-BC60-FADA9F15BC23}" srcOrd="0" destOrd="0" parTransId="{DD550EEC-EA4D-45CD-9A4D-9E7F65C8F5AA}" sibTransId="{6B5F8976-5D64-46B6-9F72-490E6001A6F4}"/>
    <dgm:cxn modelId="{0AB0E754-85EE-4456-B9F3-974982A11DBB}" type="presOf" srcId="{6414E56A-DEB9-4A88-8340-155492D597B0}" destId="{C2238268-E3F2-4167-9C40-32A8DD7AB734}" srcOrd="0" destOrd="0" presId="urn:microsoft.com/office/officeart/2005/8/layout/radial3"/>
    <dgm:cxn modelId="{5AB84082-953C-40B9-A14D-8F16B3C12B0B}" srcId="{A2C596E2-0263-40E8-BDBB-1C1713466E61}" destId="{2CB4AC2F-D554-4E41-9FAC-8A96516AF1F2}" srcOrd="2" destOrd="0" parTransId="{AEC46DB3-9468-43CE-89D7-818C0E3EA879}" sibTransId="{6BE62E59-78C2-4249-924B-9C718A5E1BF7}"/>
    <dgm:cxn modelId="{9AD1D6A6-4B60-42AA-9F60-A1F60CC6B718}" type="presOf" srcId="{2CB4AC2F-D554-4E41-9FAC-8A96516AF1F2}" destId="{5BF51F2A-42B5-429D-A5DB-066A40061E4A}" srcOrd="0" destOrd="0" presId="urn:microsoft.com/office/officeart/2005/8/layout/radial3"/>
    <dgm:cxn modelId="{91A702AE-CC88-4711-89B5-3B0EA23923E7}" type="presOf" srcId="{5ABBB5B5-B5B1-49EF-81B5-1326E93D8831}" destId="{0EFDCE73-B109-41B5-A109-17A631733B04}" srcOrd="0" destOrd="0" presId="urn:microsoft.com/office/officeart/2005/8/layout/radial3"/>
    <dgm:cxn modelId="{2ED830B9-B1C1-476F-824C-43908F395F0B}" srcId="{A2C596E2-0263-40E8-BDBB-1C1713466E61}" destId="{5ABBB5B5-B5B1-49EF-81B5-1326E93D8831}" srcOrd="1" destOrd="0" parTransId="{EC1D48E2-6442-425C-89E3-0881E2AA63C4}" sibTransId="{7C8DC368-A810-42D6-9109-33F5BFA606B6}"/>
    <dgm:cxn modelId="{153373BA-79C0-43EB-B3B4-9A18F8F3BC14}" srcId="{A2C596E2-0263-40E8-BDBB-1C1713466E61}" destId="{6414E56A-DEB9-4A88-8340-155492D597B0}" srcOrd="4" destOrd="0" parTransId="{417235F6-D51D-4430-B957-4C6BE6E1B3C9}" sibTransId="{A6DA20F8-9464-4C32-B960-B5D0AD010464}"/>
    <dgm:cxn modelId="{67FA58C8-7AC5-421F-AD19-4832D4144BC6}" type="presOf" srcId="{48BE707F-F267-4EA2-BC60-FADA9F15BC23}" destId="{80BB6E2C-FE29-445A-86A2-851E7CC9A928}" srcOrd="0" destOrd="0" presId="urn:microsoft.com/office/officeart/2005/8/layout/radial3"/>
    <dgm:cxn modelId="{0308C1C9-604D-4B92-8343-13177C863C3A}" srcId="{98F163DD-048F-4511-A3A9-C46FBFD2F201}" destId="{94E0F096-78E0-44EC-8637-3244C11646AC}" srcOrd="1" destOrd="0" parTransId="{8EAA7A4B-962A-43C2-9AF1-91D624F1F83F}" sibTransId="{A0868A4D-7FC7-4DFE-9F18-881C1A08CE8C}"/>
    <dgm:cxn modelId="{01A59EE0-EDE5-412A-BEFC-8B8E1B4D86C0}" srcId="{A2C596E2-0263-40E8-BDBB-1C1713466E61}" destId="{8EDA00F8-FAE2-4C7D-90DC-EE59161561D7}" srcOrd="3" destOrd="0" parTransId="{12D215DB-716D-4440-931F-E523704AD92D}" sibTransId="{3EAF09E5-405E-4EF7-BA1D-8692A09323ED}"/>
    <dgm:cxn modelId="{2D4C8AF4-C20C-4908-9CDF-146ED25B9F05}" srcId="{A2C596E2-0263-40E8-BDBB-1C1713466E61}" destId="{15B4A90B-D281-4B96-8917-7E8700C0CC8C}" srcOrd="5" destOrd="0" parTransId="{E02CEE0E-5ABE-4FCD-87A5-BE17C742CC33}" sibTransId="{67A66F98-ECFB-4D30-9927-E208DD6C3DBD}"/>
    <dgm:cxn modelId="{0B585DF7-8C26-4A4F-AA39-4C26F1F3479B}" type="presOf" srcId="{A2C596E2-0263-40E8-BDBB-1C1713466E61}" destId="{3E0185AE-F36B-462F-BC2B-B7A081AFF3F9}" srcOrd="0" destOrd="0" presId="urn:microsoft.com/office/officeart/2005/8/layout/radial3"/>
    <dgm:cxn modelId="{044061F8-B988-4920-9687-983068B555FA}" srcId="{98F163DD-048F-4511-A3A9-C46FBFD2F201}" destId="{A2C596E2-0263-40E8-BDBB-1C1713466E61}" srcOrd="0" destOrd="0" parTransId="{4666FE86-4C3A-485E-8725-B2BB3DAC3389}" sibTransId="{8E86A04B-F805-40BB-9F16-610BD857C1FD}"/>
    <dgm:cxn modelId="{04EAC832-10CC-482A-91BA-B862A84FE7F8}" type="presParOf" srcId="{F777BA1A-B9BC-4E37-B09C-C6CD0E708AD1}" destId="{7EAD37F5-A723-462E-AD56-76580B2636C6}" srcOrd="0" destOrd="0" presId="urn:microsoft.com/office/officeart/2005/8/layout/radial3"/>
    <dgm:cxn modelId="{E59FC40B-A3D9-4492-B4D0-C9A8F1805A3E}" type="presParOf" srcId="{7EAD37F5-A723-462E-AD56-76580B2636C6}" destId="{3E0185AE-F36B-462F-BC2B-B7A081AFF3F9}" srcOrd="0" destOrd="0" presId="urn:microsoft.com/office/officeart/2005/8/layout/radial3"/>
    <dgm:cxn modelId="{29DBA39E-70C4-4A32-B035-FDA1FC763B41}" type="presParOf" srcId="{7EAD37F5-A723-462E-AD56-76580B2636C6}" destId="{80BB6E2C-FE29-445A-86A2-851E7CC9A928}" srcOrd="1" destOrd="0" presId="urn:microsoft.com/office/officeart/2005/8/layout/radial3"/>
    <dgm:cxn modelId="{B8138049-4AFF-4DAA-8706-180F8FBFCF8F}" type="presParOf" srcId="{7EAD37F5-A723-462E-AD56-76580B2636C6}" destId="{0EFDCE73-B109-41B5-A109-17A631733B04}" srcOrd="2" destOrd="0" presId="urn:microsoft.com/office/officeart/2005/8/layout/radial3"/>
    <dgm:cxn modelId="{DA90231E-639D-478F-98B5-CD1F3980D259}" type="presParOf" srcId="{7EAD37F5-A723-462E-AD56-76580B2636C6}" destId="{5BF51F2A-42B5-429D-A5DB-066A40061E4A}" srcOrd="3" destOrd="0" presId="urn:microsoft.com/office/officeart/2005/8/layout/radial3"/>
    <dgm:cxn modelId="{321AC6CF-6A5D-4835-A8A7-45C7E4DC15A4}" type="presParOf" srcId="{7EAD37F5-A723-462E-AD56-76580B2636C6}" destId="{5B4EF447-3863-4820-80AB-6E0F28B0C74B}" srcOrd="4" destOrd="0" presId="urn:microsoft.com/office/officeart/2005/8/layout/radial3"/>
    <dgm:cxn modelId="{2FF89FDE-90BF-402A-A402-0B080E4D1563}" type="presParOf" srcId="{7EAD37F5-A723-462E-AD56-76580B2636C6}" destId="{C2238268-E3F2-4167-9C40-32A8DD7AB734}" srcOrd="5" destOrd="0" presId="urn:microsoft.com/office/officeart/2005/8/layout/radial3"/>
    <dgm:cxn modelId="{FB7638FA-15AA-45B3-8C45-C7478E70BF20}" type="presParOf" srcId="{7EAD37F5-A723-462E-AD56-76580B2636C6}" destId="{A07CE74B-302F-4341-818C-5A8DC2EBC01D}" srcOrd="6"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185AE-F36B-462F-BC2B-B7A081AFF3F9}">
      <dsp:nvSpPr>
        <dsp:cNvPr id="0" name=""/>
        <dsp:cNvSpPr/>
      </dsp:nvSpPr>
      <dsp:spPr>
        <a:xfrm>
          <a:off x="2645237" y="1042147"/>
          <a:ext cx="2596225" cy="2596225"/>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r>
            <a:rPr lang="fr-FR" sz="6500" kern="1200" dirty="0">
              <a:solidFill>
                <a:schemeClr val="bg1"/>
              </a:solidFill>
            </a:rPr>
            <a:t>PIC</a:t>
          </a:r>
        </a:p>
      </dsp:txBody>
      <dsp:txXfrm>
        <a:off x="3025445" y="1422355"/>
        <a:ext cx="1835809" cy="1835809"/>
      </dsp:txXfrm>
    </dsp:sp>
    <dsp:sp modelId="{80BB6E2C-FE29-445A-86A2-851E7CC9A928}">
      <dsp:nvSpPr>
        <dsp:cNvPr id="0" name=""/>
        <dsp:cNvSpPr/>
      </dsp:nvSpPr>
      <dsp:spPr>
        <a:xfrm>
          <a:off x="3294293" y="46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solidFill>
                <a:srgbClr val="000000"/>
              </a:solidFill>
            </a:rPr>
            <a:t>Industrie</a:t>
          </a:r>
          <a:endParaRPr lang="fr-FR" sz="1050" kern="1200" dirty="0">
            <a:solidFill>
              <a:srgbClr val="000000"/>
            </a:solidFill>
          </a:endParaRPr>
        </a:p>
      </dsp:txBody>
      <dsp:txXfrm>
        <a:off x="3484397" y="190567"/>
        <a:ext cx="917904" cy="917904"/>
      </dsp:txXfrm>
    </dsp:sp>
    <dsp:sp modelId="{0EFDCE73-B109-41B5-A109-17A631733B04}">
      <dsp:nvSpPr>
        <dsp:cNvPr id="0" name=""/>
        <dsp:cNvSpPr/>
      </dsp:nvSpPr>
      <dsp:spPr>
        <a:xfrm>
          <a:off x="4758517" y="84583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kern="1200" dirty="0">
              <a:solidFill>
                <a:srgbClr val="000000"/>
              </a:solidFill>
            </a:rPr>
            <a:t>Distribution</a:t>
          </a:r>
          <a:endParaRPr lang="fr-FR" sz="1050" kern="1200" dirty="0">
            <a:solidFill>
              <a:srgbClr val="000000"/>
            </a:solidFill>
          </a:endParaRPr>
        </a:p>
      </dsp:txBody>
      <dsp:txXfrm>
        <a:off x="4948621" y="1035937"/>
        <a:ext cx="917904" cy="917904"/>
      </dsp:txXfrm>
    </dsp:sp>
    <dsp:sp modelId="{5BF51F2A-42B5-429D-A5DB-066A40061E4A}">
      <dsp:nvSpPr>
        <dsp:cNvPr id="0" name=""/>
        <dsp:cNvSpPr/>
      </dsp:nvSpPr>
      <dsp:spPr>
        <a:xfrm>
          <a:off x="4758517" y="253657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fr-FR" sz="1200" kern="1200" dirty="0">
              <a:solidFill>
                <a:srgbClr val="000000"/>
              </a:solidFill>
            </a:rPr>
            <a:t>Logisticiens</a:t>
          </a:r>
          <a:endParaRPr lang="fr-FR" sz="1050" kern="1200" dirty="0">
            <a:solidFill>
              <a:srgbClr val="000000"/>
            </a:solidFill>
          </a:endParaRPr>
        </a:p>
      </dsp:txBody>
      <dsp:txXfrm>
        <a:off x="4948621" y="2726677"/>
        <a:ext cx="917904" cy="917904"/>
      </dsp:txXfrm>
    </dsp:sp>
    <dsp:sp modelId="{5B4EF447-3863-4820-80AB-6E0F28B0C74B}">
      <dsp:nvSpPr>
        <dsp:cNvPr id="0" name=""/>
        <dsp:cNvSpPr/>
      </dsp:nvSpPr>
      <dsp:spPr>
        <a:xfrm>
          <a:off x="3294293" y="338194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solidFill>
                <a:srgbClr val="000000"/>
              </a:solidFill>
            </a:rPr>
            <a:t>Services</a:t>
          </a:r>
          <a:endParaRPr lang="fr-FR" sz="1050" kern="1200" dirty="0">
            <a:solidFill>
              <a:srgbClr val="000000"/>
            </a:solidFill>
          </a:endParaRPr>
        </a:p>
      </dsp:txBody>
      <dsp:txXfrm>
        <a:off x="3484397" y="3572047"/>
        <a:ext cx="917904" cy="917904"/>
      </dsp:txXfrm>
    </dsp:sp>
    <dsp:sp modelId="{C2238268-E3F2-4167-9C40-32A8DD7AB734}">
      <dsp:nvSpPr>
        <dsp:cNvPr id="0" name=""/>
        <dsp:cNvSpPr/>
      </dsp:nvSpPr>
      <dsp:spPr>
        <a:xfrm>
          <a:off x="1830069" y="253657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fr-FR" sz="1400" kern="1200" dirty="0">
              <a:solidFill>
                <a:srgbClr val="000000"/>
              </a:solidFill>
            </a:rPr>
            <a:t>Armée</a:t>
          </a:r>
          <a:endParaRPr lang="fr-FR" sz="1050" kern="1200" dirty="0">
            <a:solidFill>
              <a:srgbClr val="000000"/>
            </a:solidFill>
          </a:endParaRPr>
        </a:p>
      </dsp:txBody>
      <dsp:txXfrm>
        <a:off x="2020173" y="2726677"/>
        <a:ext cx="917904" cy="917904"/>
      </dsp:txXfrm>
    </dsp:sp>
    <dsp:sp modelId="{A07CE74B-302F-4341-818C-5A8DC2EBC01D}">
      <dsp:nvSpPr>
        <dsp:cNvPr id="0" name=""/>
        <dsp:cNvSpPr/>
      </dsp:nvSpPr>
      <dsp:spPr>
        <a:xfrm>
          <a:off x="1830069" y="845833"/>
          <a:ext cx="1298112" cy="129811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13970" rIns="0" bIns="13970" numCol="1" spcCol="1270" anchor="ctr" anchorCtr="0">
          <a:noAutofit/>
        </a:bodyPr>
        <a:lstStyle/>
        <a:p>
          <a:pPr marL="0" lvl="0" indent="0" algn="ctr" defTabSz="466725">
            <a:lnSpc>
              <a:spcPct val="90000"/>
            </a:lnSpc>
            <a:spcBef>
              <a:spcPct val="0"/>
            </a:spcBef>
            <a:spcAft>
              <a:spcPct val="35000"/>
            </a:spcAft>
            <a:buNone/>
          </a:pPr>
          <a:r>
            <a:rPr lang="fr-FR" sz="1050" b="1" kern="1200" dirty="0">
              <a:solidFill>
                <a:srgbClr val="000000"/>
              </a:solidFill>
            </a:rPr>
            <a:t>Enseignement</a:t>
          </a:r>
        </a:p>
      </dsp:txBody>
      <dsp:txXfrm>
        <a:off x="2020173" y="1035937"/>
        <a:ext cx="917904" cy="917904"/>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A6B4A68-40C5-4FD6-8AD0-3D9F09EDC5DC}"/>
              </a:ext>
            </a:extLst>
          </p:cNvPr>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91" tIns="46908" rIns="95491" bIns="46908"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24579" name="Rectangle 3">
            <a:extLst>
              <a:ext uri="{FF2B5EF4-FFF2-40B4-BE49-F238E27FC236}">
                <a16:creationId xmlns:a16="http://schemas.microsoft.com/office/drawing/2014/main" id="{0598D2D8-BFB5-44CB-83A2-8B1A40CB3659}"/>
              </a:ext>
            </a:extLst>
          </p:cNvPr>
          <p:cNvSpPr>
            <a:spLocks noGrp="1" noRot="1" noChangeAspect="1" noChangeArrowheads="1" noTextEdit="1"/>
          </p:cNvSpPr>
          <p:nvPr>
            <p:ph type="sldImg" idx="2"/>
          </p:nvPr>
        </p:nvSpPr>
        <p:spPr bwMode="auto">
          <a:xfrm>
            <a:off x="1165225" y="893763"/>
            <a:ext cx="4768850" cy="35766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 name="ZoneTexte 1">
            <a:extLst>
              <a:ext uri="{FF2B5EF4-FFF2-40B4-BE49-F238E27FC236}">
                <a16:creationId xmlns:a16="http://schemas.microsoft.com/office/drawing/2014/main" id="{E7E0F31B-968B-4847-ABCA-6E55EC9B5C33}"/>
              </a:ext>
            </a:extLst>
          </p:cNvPr>
          <p:cNvSpPr txBox="1"/>
          <p:nvPr/>
        </p:nvSpPr>
        <p:spPr>
          <a:xfrm>
            <a:off x="6429970" y="9797826"/>
            <a:ext cx="551754" cy="313932"/>
          </a:xfrm>
          <a:prstGeom prst="rect">
            <a:avLst/>
          </a:prstGeom>
          <a:noFill/>
        </p:spPr>
        <p:txBody>
          <a:bodyPr wrap="none" rtlCol="0">
            <a:spAutoFit/>
          </a:bodyPr>
          <a:lstStyle/>
          <a:p>
            <a:fld id="{544E2AF4-FC82-48FA-B0BE-6AC0F8CA0E61}" type="slidenum">
              <a:rPr lang="fr-FR" smtClean="0"/>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1pPr>
    <a:lvl2pPr marL="742950" indent="-28575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2pPr>
    <a:lvl3pPr marL="1143000" indent="-2286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3pPr>
    <a:lvl4pPr marL="1600200" indent="-2286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4pPr>
    <a:lvl5pPr marL="2057400" indent="-2286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image" Target="../media/image5.png"/></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613250"/>
            <a:ext cx="5976664" cy="5328592"/>
          </a:xfrm>
        </p:spPr>
        <p:txBody>
          <a:bodyPr/>
          <a:lstStyle/>
          <a:p>
            <a:pPr>
              <a:lnSpc>
                <a:spcPct val="100000"/>
              </a:lnSpc>
            </a:pPr>
            <a:r>
              <a:rPr lang="fr-FR" sz="1000" dirty="0"/>
              <a:t>L’objectif général de la planification d’une </a:t>
            </a:r>
            <a:r>
              <a:rPr lang="fr-FR" sz="1000" i="1" dirty="0"/>
              <a:t>supply chain</a:t>
            </a:r>
            <a:r>
              <a:rPr lang="fr-FR" sz="1000" dirty="0"/>
              <a:t> est d’assurer que les ressources nécessaires ont été mises en œuvre au bon moment, de sorte que les produits finis sont expédiés dans de bonnes conditions aux clients finaux. La planification complète est tellement complexe, induit un tel nombre de décisions, qu’il est nécessaire de la décomposer en différents niveaux de planification, qui correspondent à des types de décisions différents.</a:t>
            </a:r>
          </a:p>
          <a:p>
            <a:pPr>
              <a:lnSpc>
                <a:spcPct val="100000"/>
              </a:lnSpc>
            </a:pPr>
            <a:r>
              <a:rPr lang="fr-FR" sz="1000" dirty="0"/>
              <a:t>Tout d’abord, lors de la constitution du budget annuel, il est nécessaire de dis­poser d’informations prévisionnelles concernant les investisse­ments matériels à réaliser, la répartition des charges de travail entre les usines, les variations d’effectifs nécessaires, les niveaux de stocks de matières premières et de produits finis à financer, etc. Bref, il faut avoir sous la main une estimation des niveaux d’activité pour la période bud­gétaire. La fonction principale du </a:t>
            </a:r>
            <a:r>
              <a:rPr lang="fr-FR" sz="1000" i="1" dirty="0"/>
              <a:t>Plan Industriel et Commercial (PIC) </a:t>
            </a:r>
            <a:r>
              <a:rPr lang="fr-FR" sz="1000" dirty="0"/>
              <a:t>est précisément de définir ces niveaux d’activité</a:t>
            </a:r>
            <a:r>
              <a:rPr lang="fr-FR" sz="1000" i="1" dirty="0"/>
              <a:t>. </a:t>
            </a:r>
            <a:r>
              <a:rPr lang="fr-FR" sz="1000" dirty="0"/>
              <a:t>Le plan industriel et commercial constitue donc l’articulation entre la stratégie de l’entreprise et la gestion des flux dans la </a:t>
            </a:r>
            <a:r>
              <a:rPr lang="fr-FR" sz="1000" i="1" dirty="0"/>
              <a:t>supply chain</a:t>
            </a:r>
            <a:r>
              <a:rPr lang="fr-FR" sz="1000" dirty="0"/>
              <a:t>.</a:t>
            </a:r>
          </a:p>
          <a:p>
            <a:pPr>
              <a:lnSpc>
                <a:spcPct val="100000"/>
              </a:lnSpc>
            </a:pPr>
            <a:r>
              <a:rPr lang="fr-FR" sz="1000" dirty="0"/>
              <a:t>Le délai nécessaire à l’application des décisions induites par le PIC (comme par exemple de modification de capacité) est en général assez long : de quelques semaines à quelques mois. L’entreprise ne possède pas, sauf exception, un carnet de commandes fermes sur un horizon correspondant : l’information de départ de la planification est donc, au moins en partie, constituée de prévisions de ventes.</a:t>
            </a:r>
          </a:p>
          <a:p>
            <a:pPr>
              <a:lnSpc>
                <a:spcPct val="100000"/>
              </a:lnSpc>
            </a:pPr>
            <a:r>
              <a:rPr lang="fr-FR" sz="1000" dirty="0"/>
              <a:t>Le degré de finesse de la planification mérite toutefois d’être analysé. Pour des décisions majeures, à long terme, l’entreprise ne cherche pas à connaître d’avance les ventes de chacune des références produites. Une prévision par famille, c’est-à-dire à un niveau d’agrégation assez élevé, est largement suffisante. Si les produits et les ressources de l’entreprise sont homogènes, une prévision en heures ou en euros permet déjà de faire une première approche globale.</a:t>
            </a:r>
          </a:p>
          <a:p>
            <a:pPr>
              <a:lnSpc>
                <a:spcPct val="100000"/>
              </a:lnSpc>
            </a:pPr>
            <a:r>
              <a:rPr lang="fr-FR" sz="1000" b="1" dirty="0"/>
              <a:t>Notons que le terme PIC peut prendre des significations légèrement différentes selon le secteur concerné.</a:t>
            </a:r>
          </a:p>
          <a:p>
            <a:pPr>
              <a:lnSpc>
                <a:spcPct val="100000"/>
              </a:lnSpc>
            </a:pPr>
            <a:r>
              <a:rPr lang="fr-FR" sz="1000" dirty="0"/>
              <a:t>Dans l’industrie où les délais de réaction sont longs, il fait référence à un plan avec un horizon de 12 à 18 mois pour prendre des décisions majeures relatives à l’ajustement charge/capacité.</a:t>
            </a:r>
          </a:p>
          <a:p>
            <a:pPr>
              <a:lnSpc>
                <a:spcPct val="100000"/>
              </a:lnSpc>
            </a:pPr>
            <a:r>
              <a:rPr lang="fr-FR" sz="1000" dirty="0"/>
              <a:t>Dans la distribution où les délais de réaction sont beaucoup plus courts, il fait référence à un plan d’horizon de quelques mois (typiquement 3 mois) pour aligner les décisions commerciales et d’approvisionnement.</a:t>
            </a:r>
          </a:p>
          <a:p>
            <a:pPr>
              <a:lnSpc>
                <a:spcPct val="100000"/>
              </a:lnSpc>
            </a:pPr>
            <a:r>
              <a:rPr lang="fr-FR" sz="1000" dirty="0"/>
              <a:t>De fait, le PIC est un processus de décision en commun qui implique toutes les fonctions de l’entreprise pour parvenir à des décisions cohérentes.</a:t>
            </a:r>
          </a:p>
        </p:txBody>
      </p:sp>
    </p:spTree>
    <p:extLst>
      <p:ext uri="{BB962C8B-B14F-4D97-AF65-F5344CB8AC3E}">
        <p14:creationId xmlns:p14="http://schemas.microsoft.com/office/powerpoint/2010/main" val="3977581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Après avoir entré les plan de production des articles famille, on calcule les charges induites sur les ressources grâce à la nomenclature Ressource.</a:t>
            </a:r>
          </a:p>
          <a:p>
            <a:pPr>
              <a:lnSpc>
                <a:spcPct val="100000"/>
              </a:lnSpc>
            </a:pPr>
            <a:r>
              <a:rPr lang="fr-FR" sz="1000" dirty="0"/>
              <a:t>Il peut apparaître des surcharges ce qui rend les plans de production irréalisables. Il faut procéder à un ajustement en agissant sur les charges et/ou sur ls capacités.</a:t>
            </a:r>
          </a:p>
          <a:p>
            <a:pPr>
              <a:lnSpc>
                <a:spcPct val="100000"/>
              </a:lnSpc>
            </a:pPr>
            <a:r>
              <a:rPr lang="fr-FR" sz="1000" b="1" dirty="0"/>
              <a:t>Actions sur les charges</a:t>
            </a:r>
          </a:p>
          <a:p>
            <a:pPr marL="171450" indent="-171450">
              <a:lnSpc>
                <a:spcPct val="100000"/>
              </a:lnSpc>
              <a:buFont typeface="Arial" panose="020B0604020202020204" pitchFamily="34" charset="0"/>
              <a:buChar char="•"/>
            </a:pPr>
            <a:r>
              <a:rPr lang="fr-FR" sz="1000" dirty="0"/>
              <a:t>Utiliser la sous-traitance (si elle est possible)</a:t>
            </a:r>
          </a:p>
          <a:p>
            <a:pPr marL="171450" indent="-171450">
              <a:lnSpc>
                <a:spcPct val="100000"/>
              </a:lnSpc>
              <a:buFont typeface="Arial" panose="020B0604020202020204" pitchFamily="34" charset="0"/>
              <a:buChar char="•"/>
            </a:pPr>
            <a:r>
              <a:rPr lang="fr-FR" sz="1000" dirty="0"/>
              <a:t>Modifier les plans de vente (politique de prix et de promotion)</a:t>
            </a:r>
          </a:p>
          <a:p>
            <a:pPr marL="171450" indent="-171450">
              <a:lnSpc>
                <a:spcPct val="100000"/>
              </a:lnSpc>
              <a:buFont typeface="Arial" panose="020B0604020202020204" pitchFamily="34" charset="0"/>
              <a:buChar char="•"/>
            </a:pPr>
            <a:r>
              <a:rPr lang="fr-FR" sz="1000" dirty="0"/>
              <a:t>Planifier des retards de livraison</a:t>
            </a:r>
          </a:p>
          <a:p>
            <a:pPr>
              <a:lnSpc>
                <a:spcPct val="100000"/>
              </a:lnSpc>
            </a:pPr>
            <a:r>
              <a:rPr lang="fr-FR" sz="1000" b="1" dirty="0"/>
              <a:t>Actions sur les capacités</a:t>
            </a:r>
          </a:p>
          <a:p>
            <a:pPr marL="171450" indent="-171450">
              <a:lnSpc>
                <a:spcPct val="100000"/>
              </a:lnSpc>
              <a:buFont typeface="Arial" panose="020B0604020202020204" pitchFamily="34" charset="0"/>
              <a:buChar char="•"/>
            </a:pPr>
            <a:r>
              <a:rPr lang="fr-FR" sz="1000" dirty="0"/>
              <a:t>Changement de calendrier (par exemple, passage en deux équipes, travail le samedi)</a:t>
            </a:r>
          </a:p>
          <a:p>
            <a:pPr marL="171450" indent="-171450">
              <a:lnSpc>
                <a:spcPct val="100000"/>
              </a:lnSpc>
              <a:buFont typeface="Arial" panose="020B0604020202020204" pitchFamily="34" charset="0"/>
              <a:buChar char="•"/>
            </a:pPr>
            <a:r>
              <a:rPr lang="fr-FR" sz="1000" dirty="0"/>
              <a:t>Modification des coefficients de capacité (par exemple, embauche de personnel)</a:t>
            </a:r>
          </a:p>
          <a:p>
            <a:pPr marL="171450" indent="-171450">
              <a:lnSpc>
                <a:spcPct val="100000"/>
              </a:lnSpc>
              <a:buFont typeface="Arial" panose="020B0604020202020204" pitchFamily="34" charset="0"/>
              <a:buChar char="•"/>
            </a:pPr>
            <a:r>
              <a:rPr lang="fr-FR" sz="1000" dirty="0"/>
              <a:t>Utiliser les possibilités de dépassement de capacité (heures supplémentaires par exemple)</a:t>
            </a:r>
          </a:p>
          <a:p>
            <a:pPr>
              <a:lnSpc>
                <a:spcPct val="100000"/>
              </a:lnSpc>
            </a:pPr>
            <a:r>
              <a:rPr lang="fr-FR" sz="1000" dirty="0"/>
              <a:t>Il existe une infinité de combinaisons de paramètres. </a:t>
            </a:r>
            <a:r>
              <a:rPr lang="fr-FR" altLang="fr-FR" sz="1000" kern="0" dirty="0">
                <a:solidFill>
                  <a:srgbClr val="000000"/>
                </a:solidFill>
                <a:latin typeface="Arial"/>
              </a:rPr>
              <a:t>Comment trouver la meilleure solution ?</a:t>
            </a:r>
          </a:p>
          <a:p>
            <a:pPr marL="171450" lvl="1" indent="-171450">
              <a:lnSpc>
                <a:spcPct val="100000"/>
              </a:lnSpc>
              <a:spcBef>
                <a:spcPct val="30000"/>
              </a:spcBef>
              <a:buSzPct val="100000"/>
              <a:buFont typeface="Arial" panose="020B0604020202020204" pitchFamily="34" charset="0"/>
              <a:buChar char="•"/>
            </a:pPr>
            <a:r>
              <a:rPr lang="fr-FR" altLang="fr-FR" sz="1000" kern="0" dirty="0">
                <a:solidFill>
                  <a:srgbClr val="000000"/>
                </a:solidFill>
                <a:latin typeface="Arial"/>
              </a:rPr>
              <a:t>Simulation</a:t>
            </a:r>
          </a:p>
          <a:p>
            <a:pPr marL="171450" lvl="2" indent="0">
              <a:lnSpc>
                <a:spcPct val="100000"/>
              </a:lnSpc>
              <a:spcBef>
                <a:spcPct val="30000"/>
              </a:spcBef>
              <a:buSzPct val="100000"/>
            </a:pPr>
            <a:r>
              <a:rPr lang="fr-FR" altLang="fr-FR" sz="1000" kern="0" dirty="0">
                <a:solidFill>
                  <a:srgbClr val="000000"/>
                </a:solidFill>
                <a:latin typeface="Arial"/>
              </a:rPr>
              <a:t>On évalue divers scénarios avec des outils de calcul simples (Excel)</a:t>
            </a:r>
          </a:p>
          <a:p>
            <a:pPr marL="171450" lvl="1" indent="-171450">
              <a:lnSpc>
                <a:spcPct val="100000"/>
              </a:lnSpc>
              <a:spcBef>
                <a:spcPct val="30000"/>
              </a:spcBef>
              <a:buSzPct val="100000"/>
              <a:buFont typeface="Arial" panose="020B0604020202020204" pitchFamily="34" charset="0"/>
              <a:buChar char="•"/>
            </a:pPr>
            <a:r>
              <a:rPr lang="fr-FR" altLang="fr-FR" sz="1000" kern="0" dirty="0">
                <a:solidFill>
                  <a:srgbClr val="000000"/>
                </a:solidFill>
                <a:latin typeface="Arial"/>
              </a:rPr>
              <a:t>Optimisation</a:t>
            </a:r>
          </a:p>
          <a:p>
            <a:pPr marL="172800" lvl="2" indent="0">
              <a:lnSpc>
                <a:spcPct val="100000"/>
              </a:lnSpc>
              <a:spcBef>
                <a:spcPct val="30000"/>
              </a:spcBef>
              <a:buSzPct val="100000"/>
            </a:pPr>
            <a:r>
              <a:rPr lang="fr-FR" altLang="fr-FR" sz="1000" kern="0" dirty="0">
                <a:solidFill>
                  <a:srgbClr val="000000"/>
                </a:solidFill>
                <a:latin typeface="Arial"/>
              </a:rPr>
              <a:t>On utilise des techniques d’optimisation telles que la programmation linéaire ou la programmation mixte</a:t>
            </a:r>
          </a:p>
          <a:p>
            <a:pPr>
              <a:lnSpc>
                <a:spcPct val="100000"/>
              </a:lnSpc>
            </a:pPr>
            <a:endParaRPr lang="fr-FR" sz="1000" dirty="0"/>
          </a:p>
        </p:txBody>
      </p:sp>
    </p:spTree>
    <p:extLst>
      <p:ext uri="{BB962C8B-B14F-4D97-AF65-F5344CB8AC3E}">
        <p14:creationId xmlns:p14="http://schemas.microsoft.com/office/powerpoint/2010/main" val="3174149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901282"/>
            <a:ext cx="5207000" cy="4630737"/>
          </a:xfrm>
        </p:spPr>
        <p:txBody>
          <a:bodyPr/>
          <a:lstStyle/>
          <a:p>
            <a:pPr>
              <a:lnSpc>
                <a:spcPct val="100000"/>
              </a:lnSpc>
            </a:pPr>
            <a:r>
              <a:rPr lang="fr-FR" b="1" dirty="0"/>
              <a:t>La nomenclature commerciale</a:t>
            </a:r>
          </a:p>
          <a:p>
            <a:pPr>
              <a:lnSpc>
                <a:spcPct val="100000"/>
              </a:lnSpc>
            </a:pPr>
            <a:r>
              <a:rPr lang="fr-FR" sz="1000" dirty="0"/>
              <a:t>Elle décrit les produits vendus qui entrent dans la famille et la part qu’ils représentent. C’est une nomenclature à un seul niveau qui ne peut comprendre que des produits fabriqués ou achetés.</a:t>
            </a:r>
          </a:p>
          <a:p>
            <a:pPr>
              <a:lnSpc>
                <a:spcPct val="100000"/>
              </a:lnSpc>
            </a:pPr>
            <a:r>
              <a:rPr lang="fr-FR" sz="1000" dirty="0"/>
              <a:t>Le </a:t>
            </a:r>
            <a:r>
              <a:rPr lang="fr-FR" sz="1000" dirty="0">
                <a:solidFill>
                  <a:srgbClr val="339933"/>
                </a:solidFill>
              </a:rPr>
              <a:t>plan commercial </a:t>
            </a:r>
            <a:r>
              <a:rPr lang="fr-FR" sz="1000" dirty="0"/>
              <a:t>de la famille sera éclaté en </a:t>
            </a:r>
            <a:r>
              <a:rPr lang="fr-FR" sz="1000" dirty="0">
                <a:solidFill>
                  <a:srgbClr val="339933"/>
                </a:solidFill>
              </a:rPr>
              <a:t>prévisions de vente</a:t>
            </a:r>
            <a:r>
              <a:rPr lang="fr-FR" sz="1000" dirty="0"/>
              <a:t> sur ces produits.</a:t>
            </a:r>
          </a:p>
          <a:p>
            <a:pPr>
              <a:lnSpc>
                <a:spcPct val="100000"/>
              </a:lnSpc>
            </a:pPr>
            <a:r>
              <a:rPr lang="fr-FR" b="1" dirty="0"/>
              <a:t>La nomenclature de planification</a:t>
            </a:r>
          </a:p>
          <a:p>
            <a:pPr>
              <a:lnSpc>
                <a:spcPct val="100000"/>
              </a:lnSpc>
            </a:pPr>
            <a:r>
              <a:rPr lang="fr-FR" sz="1000" dirty="0"/>
              <a:t>Elle sert à éclater le </a:t>
            </a:r>
            <a:r>
              <a:rPr lang="fr-FR" sz="1000" dirty="0">
                <a:solidFill>
                  <a:srgbClr val="339933"/>
                </a:solidFill>
              </a:rPr>
              <a:t>plan industriel </a:t>
            </a:r>
            <a:r>
              <a:rPr lang="fr-FR" sz="1000" dirty="0"/>
              <a:t>pour donner des </a:t>
            </a:r>
            <a:r>
              <a:rPr lang="fr-FR" sz="1000" dirty="0">
                <a:solidFill>
                  <a:srgbClr val="339933"/>
                </a:solidFill>
              </a:rPr>
              <a:t>objectifs de stock</a:t>
            </a:r>
            <a:r>
              <a:rPr lang="fr-FR" sz="1000" dirty="0"/>
              <a:t> à des articles fabriqués ou achetés (qui ne sont pas nécessairement les articles vendus : c’est le cas de l’assemblage à la commande dans lequel on anticipe la fabrication de sous-ensembles.</a:t>
            </a:r>
          </a:p>
          <a:p>
            <a:pPr>
              <a:lnSpc>
                <a:spcPct val="100000"/>
              </a:lnSpc>
            </a:pPr>
            <a:r>
              <a:rPr lang="fr-FR" sz="1000" dirty="0"/>
              <a:t>L’éclatement du plan de production ne crée pas directement des ordres de fabrication mais engendre des </a:t>
            </a:r>
            <a:r>
              <a:rPr lang="fr-FR" sz="1000" i="1" dirty="0">
                <a:solidFill>
                  <a:srgbClr val="339933"/>
                </a:solidFill>
              </a:rPr>
              <a:t>variations de stock </a:t>
            </a:r>
            <a:r>
              <a:rPr lang="fr-FR" sz="1000" dirty="0"/>
              <a:t>positives ou négatives</a:t>
            </a:r>
          </a:p>
          <a:p>
            <a:pPr lvl="1">
              <a:lnSpc>
                <a:spcPct val="100000"/>
              </a:lnSpc>
              <a:buFont typeface="Arial" panose="020B0604020202020204" pitchFamily="34" charset="0"/>
              <a:buChar char="•"/>
            </a:pPr>
            <a:r>
              <a:rPr lang="fr-FR" sz="1000" dirty="0"/>
              <a:t>positives dans la période de </a:t>
            </a:r>
            <a:r>
              <a:rPr lang="fr-FR" sz="1000" dirty="0">
                <a:solidFill>
                  <a:srgbClr val="339933"/>
                </a:solidFill>
              </a:rPr>
              <a:t>constitution</a:t>
            </a:r>
            <a:r>
              <a:rPr lang="fr-FR" sz="1000" dirty="0"/>
              <a:t> du stock d’anticipation</a:t>
            </a:r>
          </a:p>
          <a:p>
            <a:pPr lvl="1">
              <a:lnSpc>
                <a:spcPct val="100000"/>
              </a:lnSpc>
              <a:buFont typeface="Arial" panose="020B0604020202020204" pitchFamily="34" charset="0"/>
              <a:buChar char="•"/>
            </a:pPr>
            <a:r>
              <a:rPr lang="fr-FR" sz="1000" dirty="0"/>
              <a:t>négatives dans la période de </a:t>
            </a:r>
            <a:r>
              <a:rPr lang="fr-FR" sz="1000" dirty="0">
                <a:solidFill>
                  <a:srgbClr val="339933"/>
                </a:solidFill>
              </a:rPr>
              <a:t>consommation</a:t>
            </a:r>
            <a:r>
              <a:rPr lang="fr-FR" sz="1000" dirty="0"/>
              <a:t> du stock d’anticipation</a:t>
            </a:r>
          </a:p>
          <a:p>
            <a:pPr>
              <a:lnSpc>
                <a:spcPct val="100000"/>
              </a:lnSpc>
            </a:pPr>
            <a:r>
              <a:rPr lang="fr-FR" sz="1000" dirty="0"/>
              <a:t>Les variations de stock entrent dans le </a:t>
            </a:r>
            <a:r>
              <a:rPr lang="fr-FR" sz="1000" i="1" dirty="0">
                <a:solidFill>
                  <a:srgbClr val="339933"/>
                </a:solidFill>
              </a:rPr>
              <a:t>calcul des besoins.</a:t>
            </a:r>
          </a:p>
          <a:p>
            <a:pPr>
              <a:lnSpc>
                <a:spcPct val="100000"/>
              </a:lnSpc>
            </a:pPr>
            <a:r>
              <a:rPr lang="fr-FR" sz="1000" dirty="0"/>
              <a:t>Les variations positives constituent un besoin interne (objectifs de stock) :</a:t>
            </a:r>
          </a:p>
          <a:p>
            <a:pPr lvl="1">
              <a:lnSpc>
                <a:spcPct val="100000"/>
              </a:lnSpc>
            </a:pPr>
            <a:r>
              <a:rPr lang="fr-FR" sz="1000" dirty="0"/>
              <a:t>Il y aura donc des suggestions d’OF pour satisfaire ces besoins internes</a:t>
            </a:r>
          </a:p>
          <a:p>
            <a:pPr>
              <a:lnSpc>
                <a:spcPct val="100000"/>
              </a:lnSpc>
            </a:pPr>
            <a:r>
              <a:rPr lang="fr-FR" sz="1000" dirty="0"/>
              <a:t>Les variations négatives diminuent les besoins :</a:t>
            </a:r>
          </a:p>
          <a:p>
            <a:pPr lvl="1">
              <a:lnSpc>
                <a:spcPct val="100000"/>
              </a:lnSpc>
            </a:pPr>
            <a:r>
              <a:rPr lang="fr-FR" sz="1000" dirty="0"/>
              <a:t>Il y a donc consommation du stock créé</a:t>
            </a:r>
          </a:p>
          <a:p>
            <a:pPr>
              <a:lnSpc>
                <a:spcPct val="100000"/>
              </a:lnSpc>
            </a:pPr>
            <a:endParaRPr lang="fr-FR" dirty="0"/>
          </a:p>
          <a:p>
            <a:pPr>
              <a:lnSpc>
                <a:spcPct val="100000"/>
              </a:lnSpc>
            </a:pPr>
            <a:r>
              <a:rPr lang="fr-FR" dirty="0"/>
              <a:t>La procédure d’éclatement sera détaillé dans la présentation PDP.</a:t>
            </a:r>
          </a:p>
          <a:p>
            <a:pPr>
              <a:lnSpc>
                <a:spcPct val="100000"/>
              </a:lnSpc>
            </a:pPr>
            <a:endParaRPr lang="fr-FR" dirty="0"/>
          </a:p>
        </p:txBody>
      </p:sp>
    </p:spTree>
    <p:extLst>
      <p:ext uri="{BB962C8B-B14F-4D97-AF65-F5344CB8AC3E}">
        <p14:creationId xmlns:p14="http://schemas.microsoft.com/office/powerpoint/2010/main" val="3819529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Le PIC est devenu l’outil de gestion majeur du fait de son caractère fédérateur de toutes les fonctions des entreprises.</a:t>
            </a:r>
          </a:p>
          <a:p>
            <a:pPr>
              <a:lnSpc>
                <a:spcPct val="100000"/>
              </a:lnSpc>
            </a:pPr>
            <a:r>
              <a:rPr lang="fr-FR" sz="1000" dirty="0"/>
              <a:t>Il fait souvent l’objet d’une réunion mensuelle en comité de direction pour évaluer les respect des plans. Si des dérives importantes apparaissent, des actions correctives doivent être prises.</a:t>
            </a:r>
          </a:p>
          <a:p>
            <a:pPr>
              <a:lnSpc>
                <a:spcPct val="100000"/>
              </a:lnSpc>
            </a:pPr>
            <a:r>
              <a:rPr lang="fr-FR" sz="1000" dirty="0"/>
              <a:t>Une révision du PIC est souvent faite pour planifier la fin de l’année : on cherche à ajuster le niveau du stock final pour obtenir un bilan satisfaisant banquiers et actionnaires.</a:t>
            </a:r>
          </a:p>
          <a:p>
            <a:pPr>
              <a:lnSpc>
                <a:spcPct val="100000"/>
              </a:lnSpc>
            </a:pPr>
            <a:r>
              <a:rPr lang="fr-FR" sz="1000" dirty="0"/>
              <a:t>Le PIC permet de recalculer rapidement des plans en cas le changement important dans la demande (un produit se vend beaucoup mieux ou beaucoup moins bien que prévu). Pensons à la crise de 2008 qui a vu un effondrement des ventes pendant plusieurs mois.</a:t>
            </a:r>
          </a:p>
          <a:p>
            <a:pPr>
              <a:lnSpc>
                <a:spcPct val="100000"/>
              </a:lnSpc>
            </a:pPr>
            <a:r>
              <a:rPr lang="fr-FR" sz="1000" dirty="0"/>
              <a:t>De même, en cas d’incident technique majeur (par exemple, grosse panne, incendie, défaillance d’un fournisseur), il faut refaire le plus rapidement possible des plans pour en limiter les effets.</a:t>
            </a:r>
          </a:p>
          <a:p>
            <a:pPr>
              <a:lnSpc>
                <a:spcPct val="100000"/>
              </a:lnSpc>
            </a:pPr>
            <a:endParaRPr lang="fr-FR" sz="1000" dirty="0"/>
          </a:p>
          <a:p>
            <a:pPr>
              <a:lnSpc>
                <a:spcPct val="100000"/>
              </a:lnSpc>
            </a:pPr>
            <a:r>
              <a:rPr lang="fr-FR" sz="1000" dirty="0"/>
              <a:t>Nous mentionnons enfin quelques décisions relevant du PIC.</a:t>
            </a:r>
          </a:p>
        </p:txBody>
      </p:sp>
    </p:spTree>
    <p:extLst>
      <p:ext uri="{BB962C8B-B14F-4D97-AF65-F5344CB8AC3E}">
        <p14:creationId xmlns:p14="http://schemas.microsoft.com/office/powerpoint/2010/main" val="3375936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b="1" dirty="0"/>
              <a:t>Avec quels articles constituer les stocks d’anticipation ?</a:t>
            </a:r>
          </a:p>
          <a:p>
            <a:pPr>
              <a:lnSpc>
                <a:spcPct val="100000"/>
              </a:lnSpc>
            </a:pPr>
            <a:r>
              <a:rPr lang="fr-FR" sz="1000" dirty="0"/>
              <a:t>Lorsque l’on crée un stock d’anticipation, on peut le constituer avec différents produits ou sous-ensembles fabriqués. Ce choix peut influer sur le coût global de l’ajustement.</a:t>
            </a:r>
          </a:p>
          <a:p>
            <a:pPr>
              <a:lnSpc>
                <a:spcPct val="100000"/>
              </a:lnSpc>
            </a:pPr>
            <a:endParaRPr lang="fr-FR" sz="1000" dirty="0"/>
          </a:p>
          <a:p>
            <a:pPr>
              <a:lnSpc>
                <a:spcPct val="100000"/>
              </a:lnSpc>
            </a:pPr>
            <a:r>
              <a:rPr lang="fr-FR" sz="1000" dirty="0"/>
              <a:t>Dans notre exemple, supposons que l’on observe une surcharge de 240 heures sur une semaine donnée que l’on veut déplacer sur la semaine précédente.</a:t>
            </a:r>
          </a:p>
          <a:p>
            <a:pPr>
              <a:lnSpc>
                <a:spcPct val="100000"/>
              </a:lnSpc>
            </a:pPr>
            <a:r>
              <a:rPr lang="fr-FR" sz="1000" dirty="0"/>
              <a:t>Pour ce faire, il faut avancer soit 80 unités de A, soit 30 unités de B, soit 120 unités de C.</a:t>
            </a:r>
          </a:p>
          <a:p>
            <a:pPr>
              <a:lnSpc>
                <a:spcPct val="100000"/>
              </a:lnSpc>
            </a:pPr>
            <a:r>
              <a:rPr lang="fr-FR" sz="1000" dirty="0"/>
              <a:t>Dans le cas A, cela crée un stock d’une valeur de 80 x 120 = 9600 €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Dans le cas B, cela crée un stock d’une valeur de 30 x 200 = 6000 €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Dans le cas C, cela crée un stock d’une valeur de 120 x 60 = 7200 €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Il convient donc d’anticiper la fabrication de B.</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La règle de décision est la suivante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On calcule le coût de stock engendré par une heure de charge déplacée :</a:t>
            </a:r>
          </a:p>
          <a:p>
            <a:pPr>
              <a:lnSpc>
                <a:spcPct val="100000"/>
              </a:lnSpc>
            </a:pPr>
            <a:r>
              <a:rPr lang="fr-FR" sz="1000" dirty="0"/>
              <a:t>Si l’on avance la fabrication d’une unité de l’article A, on déplace 3 heures de charge et cela crée un stock de 120 €, soit 40 € par heure déplacée.</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Si l’on avance la fabrication d’une unité de l’article B, on déplace 8 heures de charge et cela crée un stock de 200 €, soit 25 € par heure déplacée.</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Si l’on avance la fabrication d’une unité de l’article C, on déplace 3 heures de charge et cela crée un stock de 60 €, soit 30 € par heure déplacée.</a:t>
            </a:r>
          </a:p>
          <a:p>
            <a:pPr>
              <a:lnSpc>
                <a:spcPct val="100000"/>
              </a:lnSpc>
            </a:pPr>
            <a:r>
              <a:rPr lang="fr-FR" sz="1000" dirty="0"/>
              <a:t>On choisit l’article qui conduit au coût minimum par heure de charge avancée.</a:t>
            </a:r>
          </a:p>
        </p:txBody>
      </p:sp>
    </p:spTree>
    <p:extLst>
      <p:ext uri="{BB962C8B-B14F-4D97-AF65-F5344CB8AC3E}">
        <p14:creationId xmlns:p14="http://schemas.microsoft.com/office/powerpoint/2010/main" val="2006043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75213"/>
            <a:ext cx="5207000" cy="4630737"/>
          </a:xfrm>
        </p:spPr>
        <p:txBody>
          <a:bodyPr/>
          <a:lstStyle/>
          <a:p>
            <a:pPr>
              <a:lnSpc>
                <a:spcPct val="100000"/>
              </a:lnSpc>
            </a:pPr>
            <a:r>
              <a:rPr lang="fr-FR" b="1" dirty="0"/>
              <a:t>Choix d’investissement</a:t>
            </a:r>
          </a:p>
          <a:p>
            <a:pPr>
              <a:lnSpc>
                <a:spcPct val="100000"/>
              </a:lnSpc>
            </a:pPr>
            <a:r>
              <a:rPr lang="fr-FR" sz="1000" dirty="0"/>
              <a:t>Prévoyant une demande croissante (et donc une charge de travail croissante), l’entreprise peut avoir deux attitudes face à l’investissement à réaliser :</a:t>
            </a:r>
          </a:p>
          <a:p>
            <a:pPr>
              <a:lnSpc>
                <a:spcPct val="100000"/>
              </a:lnSpc>
            </a:pPr>
            <a:r>
              <a:rPr lang="fr-FR" sz="1000" dirty="0"/>
              <a:t> Une </a:t>
            </a:r>
            <a:r>
              <a:rPr lang="fr-FR" sz="1000" b="1" dirty="0"/>
              <a:t>attitude conservatrice </a:t>
            </a:r>
            <a:r>
              <a:rPr lang="fr-FR" sz="1000" dirty="0"/>
              <a:t>: n’étant pas certains que la demande va croître (et se maintenir à un haut niveau), l’entreprise retarde l’acquisition de nouveaux équipements jusqu’à ce que l’on soit sur qu’ils seront utilisés à pleine capacité.</a:t>
            </a:r>
          </a:p>
          <a:p>
            <a:pPr>
              <a:lnSpc>
                <a:spcPct val="100000"/>
              </a:lnSpc>
            </a:pPr>
            <a:r>
              <a:rPr lang="fr-FR" sz="1000" dirty="0"/>
              <a:t>Elle ne pourra donc pas livrer toute la demande ou au moins, les clients subiront de longs délais de livraison et seront mécontents. Cela ne satisfait pas le service commercial qui risque de perdre du chiffre d’affaires et des parts de marché.</a:t>
            </a:r>
          </a:p>
          <a:p>
            <a:pPr>
              <a:lnSpc>
                <a:spcPct val="100000"/>
              </a:lnSpc>
            </a:pPr>
            <a:r>
              <a:rPr lang="fr-FR" sz="1000" dirty="0"/>
              <a:t>Une </a:t>
            </a:r>
            <a:r>
              <a:rPr lang="fr-FR" sz="1000" b="1" dirty="0"/>
              <a:t>attitude pro-active </a:t>
            </a:r>
            <a:r>
              <a:rPr lang="fr-FR" sz="1000" dirty="0"/>
              <a:t>qui conduit l’entreprise à prendre le risque d’investir immédiatement. Elle sera en surcapacité le temps que la demande augmente ce qui peut nuire à la rentabilité. Mais les délais de livraison resteront courts et cela peut permettre de ‘attaquer de nouveaux marchés.</a:t>
            </a:r>
            <a:endParaRPr lang="fr-FR" dirty="0"/>
          </a:p>
        </p:txBody>
      </p:sp>
    </p:spTree>
    <p:extLst>
      <p:ext uri="{BB962C8B-B14F-4D97-AF65-F5344CB8AC3E}">
        <p14:creationId xmlns:p14="http://schemas.microsoft.com/office/powerpoint/2010/main" val="33100504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10113"/>
            <a:ext cx="5207000" cy="4630737"/>
          </a:xfrm>
        </p:spPr>
        <p:txBody>
          <a:bodyPr/>
          <a:lstStyle/>
          <a:p>
            <a:pPr>
              <a:lnSpc>
                <a:spcPct val="100000"/>
              </a:lnSpc>
            </a:pPr>
            <a:r>
              <a:rPr lang="fr-FR" sz="1000" dirty="0"/>
              <a:t>La saisonnalité de la demande est toujours très difficile et très coûteuse à gérer :</a:t>
            </a:r>
          </a:p>
          <a:p>
            <a:pPr marL="171450" indent="-171450">
              <a:lnSpc>
                <a:spcPct val="100000"/>
              </a:lnSpc>
              <a:buFontTx/>
              <a:buChar char="-"/>
            </a:pPr>
            <a:r>
              <a:rPr lang="fr-FR" sz="1000" dirty="0"/>
              <a:t>Dans la stratégie de poursuite, on doit prévoir une capacité installée égale au maximum de la charge, capacité qui est sous-utilisée une bonne partie de l’année.</a:t>
            </a:r>
          </a:p>
          <a:p>
            <a:pPr marL="171450" indent="-171450">
              <a:lnSpc>
                <a:spcPct val="100000"/>
              </a:lnSpc>
              <a:buFontTx/>
              <a:buChar char="-"/>
            </a:pPr>
            <a:r>
              <a:rPr lang="fr-FR" sz="1000" dirty="0"/>
              <a:t>Dans la stratégie de niveau, on crée des stocks d’anticipation qui engendre un besoin en fond de roulement qu’il faut financer.</a:t>
            </a:r>
          </a:p>
          <a:p>
            <a:pPr>
              <a:lnSpc>
                <a:spcPct val="100000"/>
              </a:lnSpc>
            </a:pPr>
            <a:r>
              <a:rPr lang="fr-FR" sz="1000" dirty="0"/>
              <a:t>Dans la stratégie de l’entreprise, il faut tenter de développer et de proposer des gammes de produits qui n’ont pas toutes la même saisonnalité.</a:t>
            </a:r>
          </a:p>
          <a:p>
            <a:pPr>
              <a:lnSpc>
                <a:spcPct val="100000"/>
              </a:lnSpc>
            </a:pPr>
            <a:r>
              <a:rPr lang="fr-FR" sz="1000" dirty="0"/>
              <a:t>Ainsi les pointes et les creux des demandes se compensent ce qui lisse les charges de travail.</a:t>
            </a:r>
          </a:p>
          <a:p>
            <a:pPr>
              <a:lnSpc>
                <a:spcPct val="100000"/>
              </a:lnSpc>
            </a:pPr>
            <a:endParaRPr lang="fr-FR" sz="1000" dirty="0"/>
          </a:p>
          <a:p>
            <a:pPr>
              <a:lnSpc>
                <a:spcPct val="100000"/>
              </a:lnSpc>
            </a:pPr>
            <a:r>
              <a:rPr lang="fr-FR" sz="1000" dirty="0"/>
              <a:t>Un exemple : une entreprise canadienne propose des motoneiges, produit éminemment saisonnier qui se vend à l’entrée de l’hiver et sur 6 mois. Il est très difficile de vendre un motoneige en plein été au Canada.</a:t>
            </a:r>
          </a:p>
          <a:p>
            <a:pPr>
              <a:lnSpc>
                <a:spcPct val="100000"/>
              </a:lnSpc>
            </a:pPr>
            <a:r>
              <a:rPr lang="fr-FR" sz="1000" dirty="0"/>
              <a:t>L’entreprise a recherché un produit similaire en termes technologiques et de production. Elle a trouvé le jet-ski qui naturellement se vend en été.</a:t>
            </a:r>
          </a:p>
          <a:p>
            <a:pPr>
              <a:lnSpc>
                <a:spcPct val="100000"/>
              </a:lnSpc>
            </a:pPr>
            <a:r>
              <a:rPr lang="fr-FR" sz="1000" dirty="0"/>
              <a:t>Les technologies sont proches. Les deux produits se montent aisément sur la même ligne d’assemblage.</a:t>
            </a:r>
          </a:p>
          <a:p>
            <a:pPr>
              <a:lnSpc>
                <a:spcPct val="100000"/>
              </a:lnSpc>
            </a:pPr>
            <a:endParaRPr lang="fr-FR" sz="1000" dirty="0"/>
          </a:p>
        </p:txBody>
      </p:sp>
      <p:pic>
        <p:nvPicPr>
          <p:cNvPr id="6" name="Image 5">
            <a:extLst>
              <a:ext uri="{FF2B5EF4-FFF2-40B4-BE49-F238E27FC236}">
                <a16:creationId xmlns:a16="http://schemas.microsoft.com/office/drawing/2014/main" id="{491D03CA-4F43-452F-A47C-AC3C9C4AC331}"/>
              </a:ext>
            </a:extLst>
          </p:cNvPr>
          <p:cNvPicPr>
            <a:picLocks noChangeAspect="1"/>
          </p:cNvPicPr>
          <p:nvPr/>
        </p:nvPicPr>
        <p:blipFill>
          <a:blip r:embed="rId3"/>
          <a:stretch>
            <a:fillRect/>
          </a:stretch>
        </p:blipFill>
        <p:spPr>
          <a:xfrm>
            <a:off x="3909690" y="8069634"/>
            <a:ext cx="2514600" cy="1819275"/>
          </a:xfrm>
          <a:prstGeom prst="rect">
            <a:avLst/>
          </a:prstGeom>
        </p:spPr>
      </p:pic>
      <p:pic>
        <p:nvPicPr>
          <p:cNvPr id="7" name="Image 6">
            <a:extLst>
              <a:ext uri="{FF2B5EF4-FFF2-40B4-BE49-F238E27FC236}">
                <a16:creationId xmlns:a16="http://schemas.microsoft.com/office/drawing/2014/main" id="{FFA195DF-F290-4A25-911A-B6C1CDED5060}"/>
              </a:ext>
            </a:extLst>
          </p:cNvPr>
          <p:cNvPicPr>
            <a:picLocks noChangeAspect="1"/>
          </p:cNvPicPr>
          <p:nvPr/>
        </p:nvPicPr>
        <p:blipFill>
          <a:blip r:embed="rId4"/>
          <a:stretch>
            <a:fillRect/>
          </a:stretch>
        </p:blipFill>
        <p:spPr>
          <a:xfrm>
            <a:off x="970910" y="8108675"/>
            <a:ext cx="2628900" cy="1743075"/>
          </a:xfrm>
          <a:prstGeom prst="rect">
            <a:avLst/>
          </a:prstGeom>
        </p:spPr>
      </p:pic>
    </p:spTree>
    <p:extLst>
      <p:ext uri="{BB962C8B-B14F-4D97-AF65-F5344CB8AC3E}">
        <p14:creationId xmlns:p14="http://schemas.microsoft.com/office/powerpoint/2010/main" val="308776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725070"/>
            <a:ext cx="5207000" cy="5360788"/>
          </a:xfrm>
        </p:spPr>
        <p:txBody>
          <a:bodyPr/>
          <a:lstStyle/>
          <a:p>
            <a:pPr>
              <a:lnSpc>
                <a:spcPct val="100000"/>
              </a:lnSpc>
            </a:pPr>
            <a:r>
              <a:rPr lang="fr-FR" b="1" dirty="0"/>
              <a:t>Des points de vue divergents</a:t>
            </a:r>
          </a:p>
          <a:p>
            <a:pPr>
              <a:lnSpc>
                <a:spcPct val="100000"/>
              </a:lnSpc>
              <a:defRPr/>
            </a:pPr>
            <a:r>
              <a:rPr lang="fr-FR" sz="1000" dirty="0"/>
              <a:t>Assistons à l’organisation d’une promotion chez un distributeur : une nouvelle gamme de rouge à lèvres à goût de fraise.</a:t>
            </a:r>
          </a:p>
          <a:p>
            <a:pPr>
              <a:lnSpc>
                <a:spcPct val="100000"/>
              </a:lnSpc>
            </a:pPr>
            <a:r>
              <a:rPr lang="fr-FR" altLang="fr-FR" sz="1000" dirty="0"/>
              <a:t>La </a:t>
            </a:r>
            <a:r>
              <a:rPr lang="fr-FR" altLang="fr-FR" sz="1000" b="1" dirty="0"/>
              <a:t>Directrice Marketing </a:t>
            </a:r>
            <a:r>
              <a:rPr lang="fr-FR" altLang="fr-FR" sz="1000" dirty="0"/>
              <a:t>promeut l’offre. Elle défend une gamme large (allant du vert au noir en passant par toutes les nuances de rouge). Elle défend une présence dans la plupart des magasins. Elle défend un soutien fort avec des meubles spéciaux et des animatrices en magasin</a:t>
            </a:r>
          </a:p>
          <a:p>
            <a:pPr>
              <a:lnSpc>
                <a:spcPct val="100000"/>
              </a:lnSpc>
            </a:pPr>
            <a:r>
              <a:rPr lang="fr-FR" altLang="fr-FR" sz="1000" kern="0" dirty="0"/>
              <a:t>Le </a:t>
            </a:r>
            <a:r>
              <a:rPr lang="fr-FR" altLang="fr-FR" sz="1000" b="1" kern="0" dirty="0"/>
              <a:t>Directeur Commercial </a:t>
            </a:r>
            <a:r>
              <a:rPr lang="fr-FR" altLang="fr-FR" sz="1000" kern="0" dirty="0"/>
              <a:t>défend  la situation de ses magasins. Il souhaite une gamme resserrée centrée sur les meilleures ventes. Il sélectionne les magasins selon la place disponible et donc leur surface. Il ne veut pas s’encombrer de meubles spéciaux et préfère orienter les animatrices vers l’écoulement des reliquats des précédentes promotions. Il souhaite être livré par les entrepôts du distributeur pour limiter la charge en magasin.</a:t>
            </a:r>
          </a:p>
          <a:p>
            <a:pPr>
              <a:lnSpc>
                <a:spcPct val="100000"/>
              </a:lnSpc>
            </a:pPr>
            <a:r>
              <a:rPr lang="fr-FR" sz="1000" kern="0" dirty="0"/>
              <a:t>La </a:t>
            </a:r>
            <a:r>
              <a:rPr lang="fr-FR" sz="1000" b="1" kern="0" dirty="0"/>
              <a:t>Directrice Financière </a:t>
            </a:r>
            <a:r>
              <a:rPr lang="fr-FR" sz="1000" kern="0" dirty="0"/>
              <a:t>a les yeux fixés sur les stocks et les coûts. </a:t>
            </a:r>
            <a:r>
              <a:rPr lang="fr-FR" altLang="fr-FR" sz="1000" kern="0" dirty="0"/>
              <a:t>Elle veut limiter la quantité achetée au plus juste. Elle souhaite qu’une partie des conditions négociées finance la reprise des invendus après la promotion. Elle préfère que le fournisseur livre directement en magasin plutôt qu’en entrepôt pour limiter les coûts.</a:t>
            </a:r>
          </a:p>
          <a:p>
            <a:pPr>
              <a:lnSpc>
                <a:spcPct val="100000"/>
              </a:lnSpc>
            </a:pPr>
            <a:r>
              <a:rPr lang="fr-FR" altLang="fr-FR" sz="1000" kern="0" dirty="0"/>
              <a:t>Le </a:t>
            </a:r>
            <a:r>
              <a:rPr lang="fr-FR" altLang="fr-FR" sz="1000" b="1" kern="0" dirty="0"/>
              <a:t>Directeur des Achats </a:t>
            </a:r>
            <a:r>
              <a:rPr lang="fr-FR" altLang="fr-FR" sz="1000" kern="0" dirty="0"/>
              <a:t>souhaite maximiser les remises. Il souhaite un achat en grandes quantités. Il souhaite une seule livraison sur les entrepôts du distributeur. Il préfère négocier des prix plutôt que demander au fournisseur de financer des animatrices en magasin ou des meubles spéciaux.</a:t>
            </a:r>
          </a:p>
          <a:p>
            <a:pPr>
              <a:lnSpc>
                <a:spcPct val="100000"/>
              </a:lnSpc>
            </a:pPr>
            <a:r>
              <a:rPr lang="fr-FR" altLang="fr-FR" sz="1000" kern="0" dirty="0"/>
              <a:t>Le </a:t>
            </a:r>
            <a:r>
              <a:rPr lang="fr-FR" altLang="fr-FR" sz="1000" b="1" kern="0" dirty="0"/>
              <a:t>Directeur Logistique </a:t>
            </a:r>
            <a:r>
              <a:rPr lang="fr-FR" altLang="fr-FR" sz="1000" kern="0" dirty="0"/>
              <a:t>souhaite limiter ses coûts. Il souhaite un achat réparti en plusieurs livraisons qu’il enverra tout de suite en magasin pour ne pas surcharger ses entrepôts. Il souhaite qu’une partie des conditions financières négociées avec le fournisseur lui reviennent pour financer les frais de livraison. Il ne veut pas s’embêter avec des meubles de présentation</a:t>
            </a:r>
          </a:p>
          <a:p>
            <a:pPr>
              <a:lnSpc>
                <a:spcPct val="100000"/>
              </a:lnSpc>
            </a:pPr>
            <a:endParaRPr lang="fr-FR" altLang="fr-FR" sz="1000" kern="0" dirty="0"/>
          </a:p>
          <a:p>
            <a:pPr>
              <a:lnSpc>
                <a:spcPct val="100000"/>
              </a:lnSpc>
            </a:pPr>
            <a:r>
              <a:rPr lang="fr-FR" altLang="fr-FR" sz="1000" kern="0" dirty="0"/>
              <a:t>Chaque point de vue se justifie parfaitement. Il faut néanmoins parvenir à une décision commune qui sera obtenue soit par consensus, soit par arbitrage de la direction générale; c’est pourquoi, il est souhaitable que la DG assiste à cette réunion.</a:t>
            </a:r>
          </a:p>
          <a:p>
            <a:pPr>
              <a:lnSpc>
                <a:spcPct val="100000"/>
              </a:lnSpc>
            </a:pPr>
            <a:endParaRPr lang="fr-FR" altLang="fr-FR" sz="1000" kern="0" dirty="0"/>
          </a:p>
          <a:p>
            <a:pPr>
              <a:lnSpc>
                <a:spcPct val="100000"/>
              </a:lnSpc>
              <a:defRPr/>
            </a:pPr>
            <a:endParaRPr lang="fr-FR" sz="1000" dirty="0"/>
          </a:p>
          <a:p>
            <a:pPr>
              <a:lnSpc>
                <a:spcPct val="100000"/>
              </a:lnSpc>
              <a:defRPr/>
            </a:pPr>
            <a:endParaRPr lang="fr-FR" sz="1000" dirty="0"/>
          </a:p>
          <a:p>
            <a:pPr>
              <a:lnSpc>
                <a:spcPct val="100000"/>
              </a:lnSpc>
            </a:pPr>
            <a:endParaRPr lang="fr-FR" dirty="0"/>
          </a:p>
          <a:p>
            <a:pPr>
              <a:lnSpc>
                <a:spcPct val="100000"/>
              </a:lnSpc>
            </a:pPr>
            <a:endParaRPr lang="fr-FR" dirty="0"/>
          </a:p>
        </p:txBody>
      </p:sp>
    </p:spTree>
    <p:extLst>
      <p:ext uri="{BB962C8B-B14F-4D97-AF65-F5344CB8AC3E}">
        <p14:creationId xmlns:p14="http://schemas.microsoft.com/office/powerpoint/2010/main" val="32932796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b="1" dirty="0"/>
              <a:t>Ordre du jour type</a:t>
            </a:r>
          </a:p>
          <a:p>
            <a:pPr marL="171450" lvl="1" indent="-171450">
              <a:lnSpc>
                <a:spcPct val="100000"/>
              </a:lnSpc>
              <a:buFont typeface="Arial" panose="020B0604020202020204" pitchFamily="34" charset="0"/>
              <a:buChar char="•"/>
            </a:pPr>
            <a:r>
              <a:rPr lang="fr-FR" sz="1000" dirty="0"/>
              <a:t>Pointage des décisions de la précédente réunion</a:t>
            </a:r>
          </a:p>
          <a:p>
            <a:pPr marL="0" lvl="1" indent="0">
              <a:lnSpc>
                <a:spcPct val="100000"/>
              </a:lnSpc>
            </a:pPr>
            <a:endParaRPr lang="fr-FR" sz="1000" dirty="0"/>
          </a:p>
          <a:p>
            <a:pPr marL="171450" lvl="1" indent="-171450">
              <a:lnSpc>
                <a:spcPct val="100000"/>
              </a:lnSpc>
              <a:buFont typeface="Arial" panose="020B0604020202020204" pitchFamily="34" charset="0"/>
              <a:buChar char="•"/>
            </a:pPr>
            <a:r>
              <a:rPr lang="fr-FR" sz="1000" dirty="0"/>
              <a:t>Les chiffres (CA, stocks, performance commerciale, performance service…)</a:t>
            </a:r>
          </a:p>
          <a:p>
            <a:pPr marL="171450" lvl="1" indent="-171450">
              <a:lnSpc>
                <a:spcPct val="100000"/>
              </a:lnSpc>
              <a:buFont typeface="Arial" panose="020B0604020202020204" pitchFamily="34" charset="0"/>
              <a:buChar char="•"/>
            </a:pPr>
            <a:r>
              <a:rPr lang="fr-FR" sz="1000" dirty="0"/>
              <a:t>La demande à venir ( deux horizons: 18 mois et 3 mois)</a:t>
            </a:r>
          </a:p>
          <a:p>
            <a:pPr marL="171450" lvl="1" indent="-171450">
              <a:lnSpc>
                <a:spcPct val="100000"/>
              </a:lnSpc>
              <a:buFont typeface="Arial" panose="020B0604020202020204" pitchFamily="34" charset="0"/>
              <a:buChar char="•"/>
            </a:pPr>
            <a:r>
              <a:rPr lang="fr-FR" sz="1000" dirty="0"/>
              <a:t>Le cycle de vie produits: lancements, arrêts…</a:t>
            </a:r>
          </a:p>
          <a:p>
            <a:pPr marL="171450" lvl="1" indent="-171450">
              <a:lnSpc>
                <a:spcPct val="100000"/>
              </a:lnSpc>
              <a:buFont typeface="Arial" panose="020B0604020202020204" pitchFamily="34" charset="0"/>
              <a:buChar char="•"/>
            </a:pPr>
            <a:r>
              <a:rPr lang="fr-FR" sz="1000" dirty="0"/>
              <a:t>Les évènements (promotions, saisons, ouverture magasin…)</a:t>
            </a:r>
          </a:p>
          <a:p>
            <a:pPr marL="171450" lvl="1" indent="-171450">
              <a:lnSpc>
                <a:spcPct val="100000"/>
              </a:lnSpc>
              <a:buFont typeface="Arial" panose="020B0604020202020204" pitchFamily="34" charset="0"/>
              <a:buChar char="•"/>
            </a:pPr>
            <a:r>
              <a:rPr lang="fr-FR" sz="1000" dirty="0"/>
              <a:t>Les contraintes industrielles, achats et finance ( deux horizons: 18 mois et 3 mois)</a:t>
            </a:r>
          </a:p>
          <a:p>
            <a:pPr marL="171450" lvl="1" indent="-171450">
              <a:lnSpc>
                <a:spcPct val="100000"/>
              </a:lnSpc>
              <a:buFont typeface="Arial" panose="020B0604020202020204" pitchFamily="34" charset="0"/>
              <a:buChar char="•"/>
            </a:pPr>
            <a:r>
              <a:rPr lang="fr-FR" sz="1000" dirty="0"/>
              <a:t>Stocks, approvisionnements et fabrications ( deux horizons: 18 mois et 3 mois)</a:t>
            </a:r>
          </a:p>
          <a:p>
            <a:pPr marL="171450" lvl="1" indent="-171450">
              <a:lnSpc>
                <a:spcPct val="100000"/>
              </a:lnSpc>
              <a:buFont typeface="Arial" panose="020B0604020202020204" pitchFamily="34" charset="0"/>
              <a:buChar char="•"/>
            </a:pPr>
            <a:r>
              <a:rPr lang="fr-FR" sz="1000" dirty="0"/>
              <a:t>Les projets</a:t>
            </a:r>
          </a:p>
          <a:p>
            <a:pPr lvl="1">
              <a:lnSpc>
                <a:spcPct val="100000"/>
              </a:lnSpc>
            </a:pPr>
            <a:endParaRPr lang="fr-FR" sz="1400" dirty="0"/>
          </a:p>
          <a:p>
            <a:pPr marL="0" lvl="1" indent="0" algn="ctr">
              <a:lnSpc>
                <a:spcPct val="100000"/>
              </a:lnSpc>
            </a:pPr>
            <a:r>
              <a:rPr lang="fr-FR" sz="1400" b="1" i="1" dirty="0"/>
              <a:t>Ce sont des réunions de décision et d’arbitrage, on en sort avec un « qui fait quoi quand »</a:t>
            </a:r>
          </a:p>
          <a:p>
            <a:pPr>
              <a:lnSpc>
                <a:spcPct val="100000"/>
              </a:lnSpc>
            </a:pPr>
            <a:endParaRPr lang="fr-FR" dirty="0"/>
          </a:p>
          <a:p>
            <a:pPr>
              <a:lnSpc>
                <a:spcPct val="100000"/>
              </a:lnSpc>
            </a:pPr>
            <a:endParaRPr lang="fr-FR" dirty="0"/>
          </a:p>
        </p:txBody>
      </p:sp>
    </p:spTree>
    <p:extLst>
      <p:ext uri="{BB962C8B-B14F-4D97-AF65-F5344CB8AC3E}">
        <p14:creationId xmlns:p14="http://schemas.microsoft.com/office/powerpoint/2010/main" val="1455413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Le PIC est une </a:t>
            </a:r>
            <a:r>
              <a:rPr lang="fr-FR" sz="1000" b="1" dirty="0"/>
              <a:t>processus de décision </a:t>
            </a:r>
            <a:r>
              <a:rPr lang="fr-FR" sz="1000" dirty="0"/>
              <a:t>dont l’objectif est de réconcilier des points de vue contradictoires visant à aligner offre et demande.</a:t>
            </a:r>
          </a:p>
          <a:p>
            <a:pPr>
              <a:lnSpc>
                <a:spcPct val="100000"/>
              </a:lnSpc>
            </a:pPr>
            <a:r>
              <a:rPr lang="fr-FR" sz="1000" dirty="0"/>
              <a:t>L’offre et la demande correspondent à des éléments différents selon les secteurs d’activité.</a:t>
            </a:r>
          </a:p>
          <a:p>
            <a:pPr>
              <a:lnSpc>
                <a:spcPct val="100000"/>
              </a:lnSpc>
            </a:pPr>
            <a:r>
              <a:rPr lang="fr-FR" sz="1000" dirty="0"/>
              <a:t>Il suit un processus normalisé qui implique toutes les directions de l’entreprise et qui est coordonné par le supply chain manager.</a:t>
            </a:r>
          </a:p>
          <a:p>
            <a:pPr>
              <a:lnSpc>
                <a:spcPct val="100000"/>
              </a:lnSpc>
            </a:pPr>
            <a:r>
              <a:rPr lang="fr-FR" sz="1000" dirty="0"/>
              <a:t>Ce processus comprend cinq étapes principales :</a:t>
            </a:r>
          </a:p>
          <a:p>
            <a:pPr marL="228600" indent="-228600">
              <a:lnSpc>
                <a:spcPct val="100000"/>
              </a:lnSpc>
              <a:buFont typeface="+mj-lt"/>
              <a:buAutoNum type="arabicPeriod"/>
            </a:pPr>
            <a:r>
              <a:rPr lang="fr-FR" sz="1000" dirty="0"/>
              <a:t>Prévisions de la demande (cf. module 04)</a:t>
            </a:r>
          </a:p>
          <a:p>
            <a:pPr marL="228600" indent="-228600">
              <a:lnSpc>
                <a:spcPct val="100000"/>
              </a:lnSpc>
              <a:buFont typeface="+mj-lt"/>
              <a:buAutoNum type="arabicPeriod"/>
            </a:pPr>
            <a:r>
              <a:rPr lang="fr-FR" sz="1000" dirty="0"/>
              <a:t>Proposition d’adaptation des plans commerciaux et marketing</a:t>
            </a:r>
          </a:p>
          <a:p>
            <a:pPr marL="228600" indent="-228600">
              <a:lnSpc>
                <a:spcPct val="100000"/>
              </a:lnSpc>
              <a:buFont typeface="+mj-lt"/>
              <a:buAutoNum type="arabicPeriod"/>
            </a:pPr>
            <a:r>
              <a:rPr lang="fr-FR" sz="1000" dirty="0"/>
              <a:t>Recherche de scenarios d’adaptation de la production et des achats</a:t>
            </a:r>
          </a:p>
          <a:p>
            <a:pPr marL="228600" indent="-228600">
              <a:lnSpc>
                <a:spcPct val="100000"/>
              </a:lnSpc>
              <a:buFont typeface="+mj-lt"/>
              <a:buAutoNum type="arabicPeriod"/>
            </a:pPr>
            <a:r>
              <a:rPr lang="fr-FR" sz="1000" dirty="0"/>
              <a:t>Réunion préparatoire par les collaborateurs qui valident tous les cas pour lesquels un consensus est facile à trouver</a:t>
            </a:r>
          </a:p>
          <a:p>
            <a:pPr marL="228600" indent="-228600">
              <a:lnSpc>
                <a:spcPct val="100000"/>
              </a:lnSpc>
              <a:buFont typeface="+mj-lt"/>
              <a:buAutoNum type="arabicPeriod"/>
            </a:pPr>
            <a:r>
              <a:rPr lang="fr-FR" sz="1000" dirty="0"/>
              <a:t>Réunion PIC avec les cadres dirigeants</a:t>
            </a:r>
            <a:br>
              <a:rPr lang="fr-FR" sz="1000" dirty="0"/>
            </a:br>
            <a:r>
              <a:rPr lang="fr-FR" sz="1000" dirty="0"/>
              <a:t>- Validation des plans proposés </a:t>
            </a:r>
            <a:br>
              <a:rPr lang="fr-FR" sz="1000" dirty="0"/>
            </a:br>
            <a:r>
              <a:rPr lang="fr-FR" sz="1000" dirty="0"/>
              <a:t>- Arbitrage quand le consensus n’a pas été trouvé</a:t>
            </a:r>
            <a:br>
              <a:rPr lang="fr-FR" sz="1000" dirty="0"/>
            </a:br>
            <a:r>
              <a:rPr lang="fr-FR" sz="1000" dirty="0"/>
              <a:t>- Validation des politiques de gestion des stocks et des approvisionnements</a:t>
            </a:r>
          </a:p>
        </p:txBody>
      </p:sp>
    </p:spTree>
    <p:extLst>
      <p:ext uri="{BB962C8B-B14F-4D97-AF65-F5344CB8AC3E}">
        <p14:creationId xmlns:p14="http://schemas.microsoft.com/office/powerpoint/2010/main" val="452761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53306" y="4470400"/>
            <a:ext cx="6192688" cy="5764213"/>
          </a:xfrm>
        </p:spPr>
        <p:txBody>
          <a:bodyPr/>
          <a:lstStyle/>
          <a:p>
            <a:pPr>
              <a:lnSpc>
                <a:spcPct val="100000"/>
              </a:lnSpc>
            </a:pPr>
            <a:r>
              <a:rPr lang="fr-FR" sz="1000" dirty="0"/>
              <a:t>On peut décomposer le processus de planification de la </a:t>
            </a:r>
            <a:r>
              <a:rPr lang="fr-FR" sz="1000" i="1" dirty="0"/>
              <a:t>supply chain </a:t>
            </a:r>
            <a:r>
              <a:rPr lang="fr-FR" sz="1000" dirty="0"/>
              <a:t>en quatre niveaux qui correspondent à des horizons et à des types de décision différents.</a:t>
            </a:r>
          </a:p>
          <a:p>
            <a:pPr>
              <a:lnSpc>
                <a:spcPct val="100000"/>
              </a:lnSpc>
            </a:pPr>
            <a:r>
              <a:rPr lang="fr-FR" sz="1000" dirty="0"/>
              <a:t>Au plus haut niveau, à long terme, </a:t>
            </a:r>
            <a:r>
              <a:rPr lang="fr-FR" sz="1000" b="1" dirty="0"/>
              <a:t>le plan stratégique </a:t>
            </a:r>
            <a:r>
              <a:rPr lang="fr-FR" sz="1000" dirty="0"/>
              <a:t>s’étend sur </a:t>
            </a:r>
            <a:r>
              <a:rPr lang="fr-FR" sz="1000" b="1" dirty="0"/>
              <a:t>plusieurs années</a:t>
            </a:r>
            <a:r>
              <a:rPr lang="fr-FR" sz="1000" dirty="0"/>
              <a:t>. Il est établi à partir d’estimation de volume de marché pour les produits actuels et futurs. Les principales décisions concernent la constitution du </a:t>
            </a:r>
            <a:r>
              <a:rPr lang="fr-FR" sz="1000" i="1" dirty="0"/>
              <a:t>panel fournisseurs</a:t>
            </a:r>
            <a:r>
              <a:rPr lang="fr-FR" sz="1000" dirty="0"/>
              <a:t>, à savoir le choix des sources des matières et composants, le degré d’intégration (qu’est ce que l’on fabrique, qu’est ce que l’on achète ?), la localisation des fournisseurs et le type de fournisseur recherché. Concernant la production, les choix porteront sur le réseau industriel : nombre, degré de spécialisation et localisation des usines. Concernant la distribution, les choix concerneront les localisations et les tailles des entrepôts ainsi que les partenaires impliqués (transporteurs, logisticiens…).</a:t>
            </a:r>
          </a:p>
          <a:p>
            <a:pPr>
              <a:lnSpc>
                <a:spcPct val="100000"/>
              </a:lnSpc>
            </a:pPr>
            <a:r>
              <a:rPr lang="fr-FR" sz="1000" dirty="0"/>
              <a:t>Le niveau inférieur est dénommé </a:t>
            </a:r>
            <a:r>
              <a:rPr lang="fr-FR" sz="1000" b="1" dirty="0"/>
              <a:t>Plan Industriel et Commercial</a:t>
            </a:r>
            <a:r>
              <a:rPr lang="fr-FR" sz="1000" dirty="0"/>
              <a:t>. Il s’étend typiquement sur une année et est défini à la maille du mois. Il part de précisions commerciales par familles de produits. Il doit permettre d’estimer les besoins en approvisionnement pour pouvoir négocier des contrats de fourniture avec les partenaires. A partir de l’estimation des charges de travail, il doit permettre de procéder à des ajustements de capacité des moyens de production. Au niveau de la distribution, ce plan suggérera la constitution éventuelle de stocks d’anticipation pour faire face à des variations importantes de la demande (saisonnalité).</a:t>
            </a:r>
          </a:p>
          <a:p>
            <a:pPr>
              <a:lnSpc>
                <a:spcPct val="100000"/>
              </a:lnSpc>
            </a:pPr>
            <a:r>
              <a:rPr lang="fr-FR" sz="1000" dirty="0"/>
              <a:t>Ensuite, à plus court terme, typiquement sur un horizon de quelques semaines, la programmation de production est l’activité qui consiste à définir un plan de production détaillé, c’est-à-dire exprimé au niveau des références en termes d’objectifs de flux à atteindre. Le plan détaillé, encore dénommé </a:t>
            </a:r>
            <a:r>
              <a:rPr lang="fr-FR" sz="1000" b="1" i="1" dirty="0"/>
              <a:t>programme directeur de production</a:t>
            </a:r>
            <a:r>
              <a:rPr lang="fr-FR" sz="1000" b="1" dirty="0"/>
              <a:t> (</a:t>
            </a:r>
            <a:r>
              <a:rPr lang="fr-FR" sz="1000" b="1" i="1" dirty="0"/>
              <a:t>PDP</a:t>
            </a:r>
            <a:r>
              <a:rPr lang="fr-FR" sz="1000" b="1" dirty="0"/>
              <a:t>)</a:t>
            </a:r>
            <a:r>
              <a:rPr lang="fr-FR" sz="1000" dirty="0"/>
              <a:t>, précise, pour chaque article fabriqué, les quan­tités à produire, période par période. Il constitue donc l’articulation entre le PIC et la gestion des flux matières. Le PDP est un contrat entre la fonction commerciale et la fonction de production, qui définit les produits à livrer, en quantité et en date. L’horizon de ce plan est par nature au minimum égal au cycle d’approvisionnement et de production.</a:t>
            </a:r>
          </a:p>
          <a:p>
            <a:pPr>
              <a:lnSpc>
                <a:spcPct val="100000"/>
              </a:lnSpc>
            </a:pPr>
            <a:r>
              <a:rPr lang="fr-FR" sz="1000" dirty="0"/>
              <a:t>Ce plan détaillé doit être cohérent avec le PIC exprimé au niveau de familles de produits. Par exemple, si l’activité mensuelle retenue au niveau du PIC est de 10 000 unités, il faudra que le cumul de toutes les références du PDP corresponde à la même quantité.</a:t>
            </a:r>
          </a:p>
          <a:p>
            <a:pPr>
              <a:lnSpc>
                <a:spcPct val="100000"/>
              </a:lnSpc>
            </a:pPr>
            <a:r>
              <a:rPr lang="fr-FR" sz="1000" dirty="0"/>
              <a:t>Ensuite, en prenant comme base les programmes de production, la gestion des flux d’approvisionnement et de fabrication des pièces, sous-ensembles et produits finis est réalisée via la procédure du calcul des besoins et/ou les méthodes de gestion des stocks. </a:t>
            </a:r>
          </a:p>
          <a:p>
            <a:pPr>
              <a:lnSpc>
                <a:spcPct val="100000"/>
              </a:lnSpc>
            </a:pPr>
            <a:r>
              <a:rPr lang="fr-FR" sz="1000" dirty="0"/>
              <a:t>Enfin, l’ensemble des opérations correspondant aux ordres de fabrication et d’achat générés par la gestion des flux doivent être planifiées, ce qui est le rôle des fonctions d’</a:t>
            </a:r>
            <a:r>
              <a:rPr lang="fr-FR" sz="1000" b="1" dirty="0"/>
              <a:t>ordonnancement</a:t>
            </a:r>
            <a:r>
              <a:rPr lang="fr-FR" sz="1000" dirty="0"/>
              <a:t> et d’approvisionnement que nous étudierons dans les modules suivants.. </a:t>
            </a:r>
          </a:p>
          <a:p>
            <a:pPr>
              <a:lnSpc>
                <a:spcPct val="100000"/>
              </a:lnSpc>
            </a:pPr>
            <a:endParaRPr lang="fr-FR" sz="1000" dirty="0"/>
          </a:p>
        </p:txBody>
      </p:sp>
    </p:spTree>
    <p:extLst>
      <p:ext uri="{BB962C8B-B14F-4D97-AF65-F5344CB8AC3E}">
        <p14:creationId xmlns:p14="http://schemas.microsoft.com/office/powerpoint/2010/main" val="2416261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13346" y="4613250"/>
            <a:ext cx="5472608" cy="5478513"/>
          </a:xfrm>
        </p:spPr>
        <p:txBody>
          <a:bodyPr/>
          <a:lstStyle/>
          <a:p>
            <a:pPr>
              <a:lnSpc>
                <a:spcPct val="100000"/>
              </a:lnSpc>
            </a:pPr>
            <a:r>
              <a:rPr lang="fr-FR" altLang="fr-FR" b="1" dirty="0"/>
              <a:t>L’objectif de la planification</a:t>
            </a:r>
          </a:p>
          <a:p>
            <a:pPr>
              <a:lnSpc>
                <a:spcPct val="100000"/>
              </a:lnSpc>
            </a:pPr>
            <a:r>
              <a:rPr lang="fr-FR" altLang="fr-FR" sz="1000" dirty="0"/>
              <a:t>Les charges prévisionnelles proviennent des plans commerciaux établis par la marketing et la direction commerciale.</a:t>
            </a:r>
          </a:p>
          <a:p>
            <a:pPr>
              <a:lnSpc>
                <a:spcPct val="100000"/>
              </a:lnSpc>
            </a:pPr>
            <a:r>
              <a:rPr lang="fr-FR" altLang="fr-FR" sz="1000" dirty="0"/>
              <a:t>La planification recherche le meilleur équilibre charges/capacités : il faut qu’il soit proche de 1.</a:t>
            </a:r>
          </a:p>
          <a:p>
            <a:pPr>
              <a:lnSpc>
                <a:spcPct val="100000"/>
              </a:lnSpc>
            </a:pPr>
            <a:r>
              <a:rPr lang="fr-FR" altLang="fr-FR" sz="1000" dirty="0"/>
              <a:t>S’il est supérieur à 1, cela entraînera des retards de livraison ou des demandes insatisfaites.</a:t>
            </a:r>
          </a:p>
          <a:p>
            <a:pPr>
              <a:lnSpc>
                <a:spcPct val="100000"/>
              </a:lnSpc>
            </a:pPr>
            <a:r>
              <a:rPr lang="fr-FR" altLang="fr-FR" sz="1000" dirty="0"/>
              <a:t>S’il est inférieur à 1, cela signifie que des ressources ne seront pas exploitées en totalité (alors qu’on les a payé).</a:t>
            </a:r>
          </a:p>
          <a:p>
            <a:pPr>
              <a:lnSpc>
                <a:spcPct val="100000"/>
              </a:lnSpc>
            </a:pPr>
            <a:r>
              <a:rPr lang="fr-FR" altLang="fr-FR" sz="1000" dirty="0"/>
              <a:t>Or charge et capacité ne sont jamais stables. </a:t>
            </a:r>
          </a:p>
          <a:p>
            <a:pPr>
              <a:lnSpc>
                <a:spcPct val="100000"/>
              </a:lnSpc>
            </a:pPr>
            <a:r>
              <a:rPr lang="fr-FR" altLang="fr-FR" sz="1050" b="1" dirty="0"/>
              <a:t>Les variations de la charge (demande)</a:t>
            </a:r>
          </a:p>
          <a:p>
            <a:pPr>
              <a:lnSpc>
                <a:spcPct val="100000"/>
              </a:lnSpc>
            </a:pPr>
            <a:r>
              <a:rPr lang="fr-FR" altLang="fr-FR" sz="1000" dirty="0"/>
              <a:t>De nombreuses raisons font que la demande n’est pas stable dans le temps :</a:t>
            </a:r>
          </a:p>
          <a:p>
            <a:pPr marL="171450" indent="-171450">
              <a:lnSpc>
                <a:spcPct val="100000"/>
              </a:lnSpc>
              <a:buFont typeface="Arial" panose="020B0604020202020204" pitchFamily="34" charset="0"/>
              <a:buChar char="•"/>
            </a:pPr>
            <a:r>
              <a:rPr lang="fr-FR" altLang="fr-FR" sz="1000" dirty="0"/>
              <a:t>Saisonnalité de la demande liée au climat, aux fêtes, aux habitudes de consommation, ...</a:t>
            </a:r>
          </a:p>
          <a:p>
            <a:pPr marL="171450" indent="-171450">
              <a:lnSpc>
                <a:spcPct val="100000"/>
              </a:lnSpc>
              <a:buFont typeface="Arial" panose="020B0604020202020204" pitchFamily="34" charset="0"/>
              <a:buChar char="•"/>
            </a:pPr>
            <a:r>
              <a:rPr lang="fr-FR" altLang="fr-FR" sz="1000" dirty="0"/>
              <a:t>Promotions commerciales</a:t>
            </a:r>
          </a:p>
          <a:p>
            <a:pPr marL="171450" indent="-171450">
              <a:lnSpc>
                <a:spcPct val="100000"/>
              </a:lnSpc>
              <a:buFont typeface="Arial" panose="020B0604020202020204" pitchFamily="34" charset="0"/>
              <a:buChar char="•"/>
            </a:pPr>
            <a:r>
              <a:rPr lang="fr-FR" altLang="fr-FR" sz="1000" dirty="0"/>
              <a:t>Événements ponctuels (effet « Coupe du Monde »)</a:t>
            </a:r>
          </a:p>
          <a:p>
            <a:pPr marL="171450" indent="-171450">
              <a:lnSpc>
                <a:spcPct val="100000"/>
              </a:lnSpc>
              <a:buFont typeface="Arial" panose="020B0604020202020204" pitchFamily="34" charset="0"/>
              <a:buChar char="•"/>
            </a:pPr>
            <a:r>
              <a:rPr lang="fr-FR" altLang="fr-FR" sz="1000" dirty="0"/>
              <a:t>Évolutions dans le cycle de vie des produits : lancement de nouveaux produits, substitution des produits</a:t>
            </a:r>
          </a:p>
          <a:p>
            <a:pPr marL="171450" indent="-171450">
              <a:lnSpc>
                <a:spcPct val="100000"/>
              </a:lnSpc>
              <a:buFont typeface="Arial" panose="020B0604020202020204" pitchFamily="34" charset="0"/>
              <a:buChar char="•"/>
            </a:pPr>
            <a:r>
              <a:rPr lang="fr-FR" altLang="fr-FR" sz="1000" dirty="0"/>
              <a:t>Actions de la concurrence…</a:t>
            </a:r>
          </a:p>
          <a:p>
            <a:pPr>
              <a:lnSpc>
                <a:spcPct val="100000"/>
              </a:lnSpc>
            </a:pPr>
            <a:r>
              <a:rPr lang="fr-FR" altLang="fr-FR" sz="1050" b="1" dirty="0"/>
              <a:t>Les variations de capacité des ressources</a:t>
            </a:r>
          </a:p>
          <a:p>
            <a:pPr>
              <a:lnSpc>
                <a:spcPct val="100000"/>
              </a:lnSpc>
            </a:pPr>
            <a:r>
              <a:rPr lang="fr-FR" altLang="fr-FR" sz="1000" dirty="0"/>
              <a:t>Les capacités pratiques des ressources peuvent varier pour diverses raisons :</a:t>
            </a:r>
          </a:p>
          <a:p>
            <a:pPr marL="171450" indent="-171450">
              <a:lnSpc>
                <a:spcPct val="100000"/>
              </a:lnSpc>
              <a:buFont typeface="Arial" panose="020B0604020202020204" pitchFamily="34" charset="0"/>
              <a:buChar char="•"/>
            </a:pPr>
            <a:r>
              <a:rPr lang="fr-FR" altLang="fr-FR" sz="1000" dirty="0"/>
              <a:t>Périodes de congé</a:t>
            </a:r>
          </a:p>
          <a:p>
            <a:pPr marL="171450" indent="-171450">
              <a:lnSpc>
                <a:spcPct val="100000"/>
              </a:lnSpc>
              <a:buFont typeface="Arial" panose="020B0604020202020204" pitchFamily="34" charset="0"/>
              <a:buChar char="•"/>
            </a:pPr>
            <a:r>
              <a:rPr lang="fr-FR" altLang="fr-FR" sz="1000" dirty="0"/>
              <a:t>Maintenance programmée</a:t>
            </a:r>
          </a:p>
          <a:p>
            <a:pPr marL="171450" indent="-171450">
              <a:lnSpc>
                <a:spcPct val="100000"/>
              </a:lnSpc>
              <a:buFont typeface="Arial" panose="020B0604020202020204" pitchFamily="34" charset="0"/>
              <a:buChar char="•"/>
            </a:pPr>
            <a:r>
              <a:rPr lang="fr-FR" altLang="fr-FR" sz="1000" dirty="0"/>
              <a:t>Ouverture ou fermeture d’usines ou de lignes de production</a:t>
            </a:r>
          </a:p>
          <a:p>
            <a:pPr marL="171450" indent="-171450">
              <a:lnSpc>
                <a:spcPct val="100000"/>
              </a:lnSpc>
              <a:buFont typeface="Arial" panose="020B0604020202020204" pitchFamily="34" charset="0"/>
              <a:buChar char="•"/>
            </a:pPr>
            <a:r>
              <a:rPr lang="fr-FR" altLang="fr-FR" sz="1000" dirty="0"/>
              <a:t>Disponibilité saisonnière des matières premières</a:t>
            </a:r>
          </a:p>
          <a:p>
            <a:pPr>
              <a:lnSpc>
                <a:spcPct val="100000"/>
              </a:lnSpc>
            </a:pPr>
            <a:endParaRPr lang="fr-FR" sz="1000" dirty="0"/>
          </a:p>
          <a:p>
            <a:pPr>
              <a:lnSpc>
                <a:spcPct val="100000"/>
              </a:lnSpc>
            </a:pPr>
            <a:r>
              <a:rPr lang="fr-FR" altLang="fr-FR" sz="1100" b="1" dirty="0"/>
              <a:t>Il convient d’établir des plans de charge et de capacité qui soient compatibles.</a:t>
            </a:r>
            <a:endParaRPr lang="fr-FR" sz="1100" b="1" dirty="0"/>
          </a:p>
        </p:txBody>
      </p:sp>
    </p:spTree>
    <p:extLst>
      <p:ext uri="{BB962C8B-B14F-4D97-AF65-F5344CB8AC3E}">
        <p14:creationId xmlns:p14="http://schemas.microsoft.com/office/powerpoint/2010/main" val="3966755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altLang="fr-FR" b="1" dirty="0"/>
              <a:t>Le processus de décision</a:t>
            </a:r>
          </a:p>
          <a:p>
            <a:pPr>
              <a:lnSpc>
                <a:spcPct val="100000"/>
              </a:lnSpc>
            </a:pPr>
            <a:r>
              <a:rPr lang="fr-FR" altLang="fr-FR" sz="1000" dirty="0"/>
              <a:t>Il nécessite un dialogue entre toutes les fonctions de l'entreprise :</a:t>
            </a:r>
          </a:p>
          <a:p>
            <a:pPr lvl="1">
              <a:lnSpc>
                <a:spcPct val="100000"/>
              </a:lnSpc>
              <a:buFont typeface="Arial" panose="020B0604020202020204" pitchFamily="34" charset="0"/>
              <a:buChar char="•"/>
            </a:pPr>
            <a:r>
              <a:rPr lang="fr-FR" altLang="fr-FR" sz="1100" b="1" dirty="0"/>
              <a:t>Marketing</a:t>
            </a:r>
            <a:endParaRPr lang="fr-FR" altLang="fr-FR" b="1" dirty="0"/>
          </a:p>
          <a:p>
            <a:pPr lvl="2">
              <a:lnSpc>
                <a:spcPct val="100000"/>
              </a:lnSpc>
              <a:buFont typeface="Arial" panose="020B0604020202020204" pitchFamily="34" charset="0"/>
              <a:buChar char="•"/>
            </a:pPr>
            <a:r>
              <a:rPr lang="fr-FR" altLang="fr-FR" sz="1000" dirty="0"/>
              <a:t>Actions sur la demande</a:t>
            </a:r>
          </a:p>
          <a:p>
            <a:pPr lvl="1">
              <a:lnSpc>
                <a:spcPct val="100000"/>
              </a:lnSpc>
              <a:buFont typeface="Arial" panose="020B0604020202020204" pitchFamily="34" charset="0"/>
              <a:buChar char="•"/>
            </a:pPr>
            <a:r>
              <a:rPr lang="fr-FR" altLang="fr-FR" sz="1100" b="1" dirty="0"/>
              <a:t>Production</a:t>
            </a:r>
          </a:p>
          <a:p>
            <a:pPr lvl="2">
              <a:lnSpc>
                <a:spcPct val="100000"/>
              </a:lnSpc>
              <a:buFont typeface="Arial" panose="020B0604020202020204" pitchFamily="34" charset="0"/>
              <a:buChar char="•"/>
            </a:pPr>
            <a:r>
              <a:rPr lang="fr-FR" altLang="fr-FR" sz="1000" dirty="0"/>
              <a:t>Contraintes sur les capacités</a:t>
            </a:r>
          </a:p>
          <a:p>
            <a:pPr lvl="1">
              <a:lnSpc>
                <a:spcPct val="100000"/>
              </a:lnSpc>
              <a:buFont typeface="Arial" panose="020B0604020202020204" pitchFamily="34" charset="0"/>
              <a:buChar char="•"/>
            </a:pPr>
            <a:r>
              <a:rPr lang="fr-FR" altLang="fr-FR" sz="1100" b="1" dirty="0"/>
              <a:t>Supply Chain</a:t>
            </a:r>
          </a:p>
          <a:p>
            <a:pPr lvl="2">
              <a:lnSpc>
                <a:spcPct val="100000"/>
              </a:lnSpc>
              <a:buFont typeface="Arial" panose="020B0604020202020204" pitchFamily="34" charset="0"/>
              <a:buChar char="•"/>
            </a:pPr>
            <a:r>
              <a:rPr lang="fr-FR" altLang="fr-FR" sz="1000" dirty="0"/>
              <a:t>Approvisionnement du réseau de distribution</a:t>
            </a:r>
          </a:p>
          <a:p>
            <a:pPr lvl="1">
              <a:lnSpc>
                <a:spcPct val="100000"/>
              </a:lnSpc>
              <a:buFont typeface="Arial" panose="020B0604020202020204" pitchFamily="34" charset="0"/>
              <a:buChar char="•"/>
            </a:pPr>
            <a:r>
              <a:rPr lang="fr-FR" altLang="fr-FR" sz="1100" b="1" dirty="0"/>
              <a:t>Achats</a:t>
            </a:r>
          </a:p>
          <a:p>
            <a:pPr lvl="2">
              <a:lnSpc>
                <a:spcPct val="100000"/>
              </a:lnSpc>
              <a:buFont typeface="Arial" panose="020B0604020202020204" pitchFamily="34" charset="0"/>
              <a:buChar char="•"/>
            </a:pPr>
            <a:r>
              <a:rPr lang="fr-FR" altLang="fr-FR" sz="1000" dirty="0"/>
              <a:t>Capacités des fournisseurs</a:t>
            </a:r>
          </a:p>
          <a:p>
            <a:pPr lvl="1">
              <a:lnSpc>
                <a:spcPct val="100000"/>
              </a:lnSpc>
              <a:buFont typeface="Arial" panose="020B0604020202020204" pitchFamily="34" charset="0"/>
              <a:buChar char="•"/>
            </a:pPr>
            <a:r>
              <a:rPr lang="fr-FR" altLang="fr-FR" sz="1100" b="1" dirty="0"/>
              <a:t>Finances</a:t>
            </a:r>
          </a:p>
          <a:p>
            <a:pPr lvl="2">
              <a:lnSpc>
                <a:spcPct val="100000"/>
              </a:lnSpc>
              <a:buFont typeface="Arial" panose="020B0604020202020204" pitchFamily="34" charset="0"/>
              <a:buChar char="•"/>
            </a:pPr>
            <a:r>
              <a:rPr lang="fr-FR" altLang="fr-FR" sz="1000" dirty="0"/>
              <a:t>Financement du besoin en fonds de roulement</a:t>
            </a:r>
            <a:endParaRPr lang="fr-FR" altLang="fr-FR" sz="1100" dirty="0"/>
          </a:p>
          <a:p>
            <a:pPr lvl="1">
              <a:lnSpc>
                <a:spcPct val="100000"/>
              </a:lnSpc>
              <a:buFont typeface="Arial" panose="020B0604020202020204" pitchFamily="34" charset="0"/>
              <a:buChar char="•"/>
            </a:pPr>
            <a:r>
              <a:rPr lang="fr-FR" altLang="fr-FR" sz="1100" b="1" dirty="0"/>
              <a:t>Ressources humaines</a:t>
            </a:r>
          </a:p>
          <a:p>
            <a:pPr lvl="2">
              <a:lnSpc>
                <a:spcPct val="100000"/>
              </a:lnSpc>
              <a:buFont typeface="Arial" panose="020B0604020202020204" pitchFamily="34" charset="0"/>
              <a:buChar char="•"/>
            </a:pPr>
            <a:r>
              <a:rPr lang="fr-FR" altLang="fr-FR" sz="1000" dirty="0"/>
              <a:t>Recherche du personnel nécessaire, formation</a:t>
            </a:r>
          </a:p>
          <a:p>
            <a:pPr>
              <a:lnSpc>
                <a:spcPct val="100000"/>
              </a:lnSpc>
            </a:pPr>
            <a:endParaRPr lang="fr-FR" altLang="fr-FR" sz="1000" dirty="0"/>
          </a:p>
          <a:p>
            <a:pPr>
              <a:lnSpc>
                <a:spcPct val="100000"/>
              </a:lnSpc>
            </a:pPr>
            <a:r>
              <a:rPr lang="fr-FR" altLang="fr-FR" sz="1000" dirty="0"/>
              <a:t>Les arbitrages se font en </a:t>
            </a:r>
            <a:r>
              <a:rPr lang="fr-FR" altLang="fr-FR" sz="1000" b="1" dirty="0"/>
              <a:t>Comité de direction</a:t>
            </a:r>
            <a:r>
              <a:rPr lang="fr-FR" altLang="fr-FR" sz="1000" dirty="0"/>
              <a:t>.</a:t>
            </a:r>
          </a:p>
          <a:p>
            <a:pPr>
              <a:lnSpc>
                <a:spcPct val="100000"/>
              </a:lnSpc>
            </a:pPr>
            <a:r>
              <a:rPr lang="fr-FR" altLang="fr-FR" sz="1000" dirty="0"/>
              <a:t>C’est souvent la fonction </a:t>
            </a:r>
            <a:r>
              <a:rPr lang="fr-FR" altLang="fr-FR" sz="1000" b="1" dirty="0"/>
              <a:t>Supply Chain </a:t>
            </a:r>
            <a:r>
              <a:rPr lang="fr-FR" altLang="fr-FR" sz="1000" dirty="0"/>
              <a:t>qui est responsable du PIC.</a:t>
            </a:r>
          </a:p>
          <a:p>
            <a:pPr>
              <a:lnSpc>
                <a:spcPct val="100000"/>
              </a:lnSpc>
            </a:pPr>
            <a:endParaRPr lang="fr-FR" sz="1000" dirty="0"/>
          </a:p>
        </p:txBody>
      </p:sp>
    </p:spTree>
    <p:extLst>
      <p:ext uri="{BB962C8B-B14F-4D97-AF65-F5344CB8AC3E}">
        <p14:creationId xmlns:p14="http://schemas.microsoft.com/office/powerpoint/2010/main" val="3379586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710113"/>
            <a:ext cx="5832648" cy="5303737"/>
          </a:xfrm>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Le PIC est établi au niveau de </a:t>
            </a:r>
            <a:r>
              <a:rPr lang="fr-FR" sz="1000" i="1" dirty="0"/>
              <a:t>familles</a:t>
            </a:r>
            <a:r>
              <a:rPr lang="fr-FR" sz="1000" dirty="0"/>
              <a:t> de produits. Ces familles sont constituées en fonction de la ressource à planifier : par exemple, si on cherche à prévoir la charge de travail sur une ressource critique, la famille regroupera toutes les références dont la production utilise cette ressource. En revanche, si on doit anticiper les besoins en un composant critique, la famille reprendra tous les articles dont la nomenclature contient ce composant. </a:t>
            </a:r>
          </a:p>
          <a:p>
            <a:pPr>
              <a:lnSpc>
                <a:spcPct val="100000"/>
              </a:lnSpc>
            </a:pPr>
            <a:r>
              <a:rPr lang="fr-FR" altLang="fr-FR" sz="1000" dirty="0"/>
              <a:t>On ne considère que les ressources dites critiques : ce sont celle qui limitent la capacité de production. Exemples : une machine goulet, une ligne de montage, un composant spécifique, le volume de main-d’œuvre, le volume de stockage, etc.</a:t>
            </a:r>
          </a:p>
          <a:p>
            <a:pPr>
              <a:lnSpc>
                <a:spcPct val="100000"/>
              </a:lnSpc>
            </a:pPr>
            <a:r>
              <a:rPr lang="fr-FR" altLang="fr-FR" sz="1000" dirty="0"/>
              <a:t>Pour ajuster un rapport, on peut jouer sur le dénominateur ou sur le numérateur :</a:t>
            </a:r>
          </a:p>
          <a:p>
            <a:pPr>
              <a:lnSpc>
                <a:spcPct val="100000"/>
              </a:lnSpc>
            </a:pPr>
            <a:r>
              <a:rPr lang="fr-FR" altLang="fr-FR" b="1" dirty="0"/>
              <a:t>Actions sur les capacités  </a:t>
            </a:r>
            <a:r>
              <a:rPr lang="fr-FR" altLang="fr-FR" b="1" dirty="0">
                <a:sym typeface="Wingdings" panose="05000000000000000000" pitchFamily="2" charset="2"/>
              </a:rPr>
              <a:t> </a:t>
            </a:r>
            <a:r>
              <a:rPr lang="fr-FR" altLang="fr-FR" b="1" dirty="0"/>
              <a:t>Plan de production</a:t>
            </a:r>
          </a:p>
          <a:p>
            <a:pPr lvl="1">
              <a:lnSpc>
                <a:spcPct val="100000"/>
              </a:lnSpc>
              <a:buFont typeface="Arial" panose="020B0604020202020204" pitchFamily="34" charset="0"/>
              <a:buChar char="•"/>
            </a:pPr>
            <a:r>
              <a:rPr lang="fr-FR" altLang="fr-FR" sz="1000" dirty="0"/>
              <a:t>Variations des effectifs (embauches, licenciements, intérim, CDD)</a:t>
            </a:r>
          </a:p>
          <a:p>
            <a:pPr lvl="1">
              <a:lnSpc>
                <a:spcPct val="100000"/>
              </a:lnSpc>
              <a:buFont typeface="Arial" panose="020B0604020202020204" pitchFamily="34" charset="0"/>
              <a:buChar char="•"/>
            </a:pPr>
            <a:r>
              <a:rPr lang="fr-FR" altLang="fr-FR" sz="1000" dirty="0"/>
              <a:t>Variations du nombre d’équipes</a:t>
            </a:r>
          </a:p>
          <a:p>
            <a:pPr lvl="1">
              <a:lnSpc>
                <a:spcPct val="100000"/>
              </a:lnSpc>
              <a:buFont typeface="Arial" panose="020B0604020202020204" pitchFamily="34" charset="0"/>
              <a:buChar char="•"/>
            </a:pPr>
            <a:r>
              <a:rPr lang="fr-FR" altLang="fr-FR" sz="1000" dirty="0"/>
              <a:t>Variations des horaires de travail</a:t>
            </a:r>
          </a:p>
          <a:p>
            <a:pPr lvl="1">
              <a:lnSpc>
                <a:spcPct val="100000"/>
              </a:lnSpc>
              <a:buFont typeface="Arial" panose="020B0604020202020204" pitchFamily="34" charset="0"/>
              <a:buChar char="•"/>
            </a:pPr>
            <a:r>
              <a:rPr lang="fr-FR" altLang="fr-FR" sz="1000" dirty="0"/>
              <a:t>Position des périodes de congé</a:t>
            </a:r>
          </a:p>
          <a:p>
            <a:pPr lvl="1">
              <a:lnSpc>
                <a:spcPct val="100000"/>
              </a:lnSpc>
              <a:buFont typeface="Arial" panose="020B0604020202020204" pitchFamily="34" charset="0"/>
              <a:buChar char="•"/>
            </a:pPr>
            <a:r>
              <a:rPr lang="fr-FR" altLang="fr-FR" sz="1000" dirty="0"/>
              <a:t>Position des arrêts pour maintenance</a:t>
            </a:r>
          </a:p>
          <a:p>
            <a:pPr lvl="1">
              <a:lnSpc>
                <a:spcPct val="100000"/>
              </a:lnSpc>
              <a:buFont typeface="Arial" panose="020B0604020202020204" pitchFamily="34" charset="0"/>
              <a:buChar char="•"/>
            </a:pPr>
            <a:r>
              <a:rPr lang="fr-FR" altLang="fr-FR" sz="1000" dirty="0"/>
              <a:t>Répartition des charges entre plusieurs sites de production</a:t>
            </a:r>
          </a:p>
          <a:p>
            <a:pPr lvl="1">
              <a:lnSpc>
                <a:spcPct val="100000"/>
              </a:lnSpc>
              <a:buFont typeface="Arial" panose="020B0604020202020204" pitchFamily="34" charset="0"/>
              <a:buChar char="•"/>
            </a:pPr>
            <a:r>
              <a:rPr lang="fr-FR" altLang="fr-FR" sz="1000" dirty="0"/>
              <a:t>Recours à la sous-traitance (si possible</a:t>
            </a:r>
            <a:r>
              <a:rPr lang="fr-FR" altLang="fr-FR" dirty="0"/>
              <a:t>)</a:t>
            </a:r>
          </a:p>
          <a:p>
            <a:pPr>
              <a:lnSpc>
                <a:spcPct val="100000"/>
              </a:lnSpc>
            </a:pPr>
            <a:r>
              <a:rPr lang="fr-FR" altLang="fr-FR" b="1" dirty="0"/>
              <a:t>Actions sur les charges  </a:t>
            </a:r>
            <a:r>
              <a:rPr lang="fr-FR" altLang="fr-FR" b="1" dirty="0">
                <a:sym typeface="Wingdings" panose="05000000000000000000" pitchFamily="2" charset="2"/>
              </a:rPr>
              <a:t> </a:t>
            </a:r>
            <a:r>
              <a:rPr lang="fr-FR" altLang="fr-FR" b="1" dirty="0"/>
              <a:t>Plan de vente</a:t>
            </a:r>
          </a:p>
          <a:p>
            <a:pPr lvl="1">
              <a:lnSpc>
                <a:spcPct val="100000"/>
              </a:lnSpc>
              <a:buFont typeface="Arial" panose="020B0604020202020204" pitchFamily="34" charset="0"/>
              <a:buChar char="•"/>
            </a:pPr>
            <a:r>
              <a:rPr lang="fr-FR" altLang="fr-FR" sz="1000" dirty="0"/>
              <a:t>Politique de prix selon la période de l’année</a:t>
            </a:r>
          </a:p>
          <a:p>
            <a:pPr lvl="1">
              <a:lnSpc>
                <a:spcPct val="100000"/>
              </a:lnSpc>
              <a:buFont typeface="Arial" panose="020B0604020202020204" pitchFamily="34" charset="0"/>
              <a:buChar char="•"/>
            </a:pPr>
            <a:r>
              <a:rPr lang="fr-FR" altLang="fr-FR" sz="1000" dirty="0"/>
              <a:t>Promotions / publicité</a:t>
            </a:r>
          </a:p>
          <a:p>
            <a:pPr lvl="1">
              <a:lnSpc>
                <a:spcPct val="100000"/>
              </a:lnSpc>
              <a:buFont typeface="Arial" panose="020B0604020202020204" pitchFamily="34" charset="0"/>
              <a:buChar char="•"/>
            </a:pPr>
            <a:r>
              <a:rPr lang="fr-FR" altLang="fr-FR" sz="1000" dirty="0"/>
              <a:t>Positionnement des lancements de nouveaux produits</a:t>
            </a:r>
          </a:p>
          <a:p>
            <a:pPr lvl="1">
              <a:lnSpc>
                <a:spcPct val="100000"/>
              </a:lnSpc>
              <a:buFont typeface="Arial" panose="020B0604020202020204" pitchFamily="34" charset="0"/>
              <a:buChar char="•"/>
            </a:pPr>
            <a:r>
              <a:rPr lang="fr-FR" altLang="fr-FR" sz="1000" dirty="0"/>
              <a:t>Délais de livraison</a:t>
            </a:r>
          </a:p>
          <a:p>
            <a:pPr>
              <a:lnSpc>
                <a:spcPct val="100000"/>
              </a:lnSpc>
              <a:buFontTx/>
              <a:buNone/>
            </a:pPr>
            <a:r>
              <a:rPr lang="fr-FR" altLang="fr-FR" b="1" dirty="0">
                <a:sym typeface="Wingdings" panose="05000000000000000000" pitchFamily="2" charset="2"/>
              </a:rPr>
              <a:t>Anticipation</a:t>
            </a:r>
            <a:r>
              <a:rPr lang="fr-FR" altLang="fr-FR" sz="1600" b="1" dirty="0">
                <a:sym typeface="Wingdings" panose="05000000000000000000" pitchFamily="2" charset="2"/>
              </a:rPr>
              <a:t> </a:t>
            </a:r>
            <a:r>
              <a:rPr lang="fr-FR" altLang="fr-FR" b="1" dirty="0">
                <a:sym typeface="Wingdings" panose="05000000000000000000" pitchFamily="2" charset="2"/>
              </a:rPr>
              <a:t> </a:t>
            </a:r>
            <a:r>
              <a:rPr lang="fr-FR" altLang="fr-FR" b="1" dirty="0"/>
              <a:t>Plan de stockage</a:t>
            </a:r>
            <a:endParaRPr lang="fr-FR" altLang="fr-FR" sz="1600" b="1" dirty="0"/>
          </a:p>
          <a:p>
            <a:pPr lvl="1">
              <a:lnSpc>
                <a:spcPct val="100000"/>
              </a:lnSpc>
              <a:buFont typeface="Arial" panose="020B0604020202020204" pitchFamily="34" charset="0"/>
              <a:buChar char="•"/>
            </a:pPr>
            <a:r>
              <a:rPr lang="fr-FR" altLang="fr-FR" sz="1000" dirty="0"/>
              <a:t>Constitution de stocks d’anticipation ou stocks saisonniers &gt; Avance de charges</a:t>
            </a:r>
            <a:endParaRPr lang="fr-FR" sz="800" dirty="0"/>
          </a:p>
        </p:txBody>
      </p:sp>
    </p:spTree>
    <p:extLst>
      <p:ext uri="{BB962C8B-B14F-4D97-AF65-F5344CB8AC3E}">
        <p14:creationId xmlns:p14="http://schemas.microsoft.com/office/powerpoint/2010/main" val="350102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541242"/>
            <a:ext cx="5760640" cy="5616624"/>
          </a:xfrm>
        </p:spPr>
        <p:txBody>
          <a:bodyPr/>
          <a:lstStyle/>
          <a:p>
            <a:pPr>
              <a:lnSpc>
                <a:spcPct val="100000"/>
              </a:lnSpc>
            </a:pPr>
            <a:r>
              <a:rPr lang="fr-FR" sz="1000" dirty="0"/>
              <a:t>Globalement, et quelle que soit l’origine des fluctuations de demandes, il existe deux stratégies de base lors de la mise en œuvre d’un PIC pour y faire face : </a:t>
            </a:r>
          </a:p>
          <a:p>
            <a:pPr>
              <a:lnSpc>
                <a:spcPct val="100000"/>
              </a:lnSpc>
            </a:pPr>
            <a:r>
              <a:rPr lang="fr-FR" sz="1000" i="1" dirty="0"/>
              <a:t>La stratégie de poursuite</a:t>
            </a:r>
            <a:r>
              <a:rPr lang="fr-FR" sz="1000" dirty="0"/>
              <a:t>, qui met en œuvre un levier de flexibilité des ressources ;</a:t>
            </a:r>
          </a:p>
          <a:p>
            <a:pPr lvl="0">
              <a:lnSpc>
                <a:spcPct val="100000"/>
              </a:lnSpc>
            </a:pPr>
            <a:r>
              <a:rPr lang="fr-FR" sz="1000" i="1" dirty="0"/>
              <a:t>La stratégie de niveau</a:t>
            </a:r>
            <a:r>
              <a:rPr lang="fr-FR" sz="1000" dirty="0"/>
              <a:t>, qui induit la création de stocks d’anticipation ;</a:t>
            </a:r>
          </a:p>
          <a:p>
            <a:pPr>
              <a:lnSpc>
                <a:spcPct val="100000"/>
              </a:lnSpc>
            </a:pPr>
            <a:r>
              <a:rPr lang="fr-FR" sz="1000" dirty="0"/>
              <a:t>La </a:t>
            </a:r>
            <a:r>
              <a:rPr lang="fr-FR" sz="1000" b="1" dirty="0"/>
              <a:t>stratégie de poursuite </a:t>
            </a:r>
            <a:r>
              <a:rPr lang="fr-FR" sz="1000" dirty="0"/>
              <a:t>consiste à planifier la production pour qu’elle suive la demande au plus près en travaillant presque sans stock. Elle suppose de faire varier les capacités des ressources, par exemple, en embauchant et en licenciant du personnel. Malheureusement, certaines ressources ne sont pas flexibles, les machines par exemple. Il faut donc installer des capacités pour satisfaire les pointes de la demande ce qui conduit à une sous-utilisation des moyens lorsque la demande est faible.</a:t>
            </a:r>
          </a:p>
          <a:p>
            <a:pPr>
              <a:lnSpc>
                <a:spcPct val="100000"/>
              </a:lnSpc>
            </a:pPr>
            <a:r>
              <a:rPr lang="fr-FR" sz="1000" dirty="0"/>
              <a:t>La </a:t>
            </a:r>
            <a:r>
              <a:rPr lang="fr-FR" sz="1000" b="1" dirty="0"/>
              <a:t>stratégie de niveau </a:t>
            </a:r>
            <a:r>
              <a:rPr lang="fr-FR" sz="1000" dirty="0"/>
              <a:t>consiste à répartir les charges de façon égale tout au long de l’année.</a:t>
            </a:r>
          </a:p>
          <a:p>
            <a:pPr>
              <a:lnSpc>
                <a:spcPct val="100000"/>
              </a:lnSpc>
            </a:pPr>
            <a:r>
              <a:rPr lang="fr-FR" sz="1000" dirty="0"/>
              <a:t>Certaines entreprises ne peuvent pas envisager de modifier de manière substantielle leur activité d’un mois par rapport à un autre. En effet, dans divers secteurs industriels et logistiques les ressources sont tellement coûteuses à mettre en œuvre que la norme est le fonctionnement sans arrêt : 24 heures sur 24, 365 jours par an. Dans d’autres cas, les ressources humaines sont très qualifiées, avec une formation à la fois très longue et très chère, ce qui rend difficiles et coûteuses des stratégies de modulation des effectifs au cours de l’année.</a:t>
            </a:r>
          </a:p>
          <a:p>
            <a:pPr>
              <a:lnSpc>
                <a:spcPct val="100000"/>
              </a:lnSpc>
            </a:pPr>
            <a:r>
              <a:rPr lang="fr-FR" sz="1000" dirty="0"/>
              <a:t>Il faut alors adopter une </a:t>
            </a:r>
            <a:r>
              <a:rPr lang="fr-FR" sz="1000" i="1" dirty="0"/>
              <a:t>stratégie de niveau</a:t>
            </a:r>
            <a:r>
              <a:rPr lang="fr-FR" sz="1000" dirty="0"/>
              <a:t>. Cette stratégie consiste à maintenir une activité de production stable toute l’année. Cette approche permet d’obtenir une utilisation élevée et régulière des ressources, tout en évitant des coûts liés à des changements du niveau d’activité. Cette stratégie conduit soit à des délais de livraison des commandes fluctuant suivant les nivaux des demandes, soit à la mise en œuvre de stocks, dits </a:t>
            </a:r>
            <a:r>
              <a:rPr lang="fr-FR" sz="1000" b="1" i="1" dirty="0"/>
              <a:t>stocks d’anticipation</a:t>
            </a:r>
            <a:r>
              <a:rPr lang="fr-FR" sz="1000" dirty="0"/>
              <a:t>, pour absorber les écarts entre ventes mensuelles et productions mensuelles.</a:t>
            </a:r>
          </a:p>
          <a:p>
            <a:pPr>
              <a:lnSpc>
                <a:spcPct val="100000"/>
              </a:lnSpc>
            </a:pPr>
            <a:r>
              <a:rPr lang="fr-FR" sz="1000" dirty="0"/>
              <a:t>Dans de nombreux cas, la mise en œuvre de stocks d’anticipation importants n’est pas envisageable suite aux coûts et/ou aux risques induits. Par exemple, considérons un produit dont les ventes sont fortement dépendantes de la météo, comme le matériel de ski dont les ventes dépendent de l’enneigement. Si les ventes s’avèrent être fortement inférieures aux prévisions (moyennes), l’entreprise risque, au minimum, d’être engluée dans des monceaux de stocks. Au pire, elle risque le dépôt de bilan si elle ne peut plus financer ces stocks immobilisés. De plus, de nombreuses entreprises proposent une grande variété de produits finis ou des produits qui présentent un effet de mode assez marqué, ce qui accroît d’autant plus les risques financiers liés à la possession de stocks importants de tels produits. En effet, ces stocks risquent de devenir invendables du jour au lendemain !</a:t>
            </a:r>
          </a:p>
          <a:p>
            <a:pPr>
              <a:lnSpc>
                <a:spcPct val="100000"/>
              </a:lnSpc>
            </a:pPr>
            <a:endParaRPr lang="fr-FR" sz="1000" dirty="0"/>
          </a:p>
        </p:txBody>
      </p:sp>
    </p:spTree>
    <p:extLst>
      <p:ext uri="{BB962C8B-B14F-4D97-AF65-F5344CB8AC3E}">
        <p14:creationId xmlns:p14="http://schemas.microsoft.com/office/powerpoint/2010/main" val="4051809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505541"/>
            <a:ext cx="5339804" cy="5375745"/>
          </a:xfrm>
        </p:spPr>
        <p:txBody>
          <a:bodyPr/>
          <a:lstStyle/>
          <a:p>
            <a:pPr>
              <a:lnSpc>
                <a:spcPct val="100000"/>
              </a:lnSpc>
            </a:pPr>
            <a:r>
              <a:rPr lang="fr-FR" sz="1000" dirty="0"/>
              <a:t>Chaque stratégie permet de faire face aux fluctuations de ventes de manière différente. Toute approche managériale en quête d’excellence consistera bien entendu à exploiter simultanément les points forts de chaque approche afin de minimiser les coûts et risques globaux de mise en œuvre du PIC. </a:t>
            </a:r>
          </a:p>
          <a:p>
            <a:pPr>
              <a:lnSpc>
                <a:spcPct val="100000"/>
              </a:lnSpc>
            </a:pPr>
            <a:r>
              <a:rPr lang="fr-FR" sz="1000" dirty="0"/>
              <a:t>D’une part, les coûts induits par chaque approche sont différents, mais d’autre part pour une même approche les coûts de lissage des charges peuvent être croissants. Par exemple, on peut concevoir qu’il doit être possible de faire fluctuer l’activité (dans une stratégie de poursuite) de quelques pour cent à des coûts raisonnables, mais on imagine aisément que ces coûts vont croître fortement si on recherche des fluctuations d’activité de plusieurs dizaines de pour cent. De plus, dans de très nombreux cas, les ressources de l’entreprise ne permettent tout simplement pas de faire face aux ventes des mois les plus forts. </a:t>
            </a:r>
          </a:p>
          <a:p>
            <a:pPr>
              <a:lnSpc>
                <a:spcPct val="100000"/>
              </a:lnSpc>
            </a:pPr>
            <a:r>
              <a:rPr lang="fr-FR" sz="1000" dirty="0"/>
              <a:t>De la même manière, on conçoit que des stocks d’anticipation puissent être constitués à ces coûts faibles pour des produits faciles à stocker et peu périssables, alors que dans d’autres cas il va s’avérer très coûteux ou risqué de stocker les produits. </a:t>
            </a:r>
          </a:p>
          <a:p>
            <a:pPr>
              <a:lnSpc>
                <a:spcPct val="100000"/>
              </a:lnSpc>
            </a:pPr>
            <a:r>
              <a:rPr lang="fr-FR" altLang="fr-FR" sz="1000" b="1" dirty="0"/>
              <a:t>Les coûts en jeux</a:t>
            </a:r>
          </a:p>
          <a:p>
            <a:pPr>
              <a:lnSpc>
                <a:spcPct val="100000"/>
              </a:lnSpc>
            </a:pPr>
            <a:r>
              <a:rPr lang="fr-FR" altLang="fr-FR" sz="1000" dirty="0"/>
              <a:t>Il convient de trouver un plan dont le coût est évalué à partir des éléments suivants :</a:t>
            </a:r>
          </a:p>
          <a:p>
            <a:pPr marL="171450" indent="-171450">
              <a:lnSpc>
                <a:spcPct val="100000"/>
              </a:lnSpc>
              <a:spcBef>
                <a:spcPts val="0"/>
              </a:spcBef>
              <a:buFont typeface="Arial" panose="020B0604020202020204" pitchFamily="34" charset="0"/>
              <a:buChar char="•"/>
            </a:pPr>
            <a:r>
              <a:rPr lang="fr-FR" altLang="fr-FR" sz="1000" dirty="0"/>
              <a:t>Coûts de production de base (fixes et variables)</a:t>
            </a:r>
          </a:p>
          <a:p>
            <a:pPr lvl="1">
              <a:lnSpc>
                <a:spcPct val="100000"/>
              </a:lnSpc>
              <a:spcBef>
                <a:spcPts val="0"/>
              </a:spcBef>
              <a:buFont typeface="Arial" panose="020B0604020202020204" pitchFamily="34" charset="0"/>
              <a:buChar char="•"/>
            </a:pPr>
            <a:r>
              <a:rPr lang="fr-FR" altLang="fr-FR" sz="1000" dirty="0"/>
              <a:t>Heures normales, Heures supplémentaires, Heures 2</a:t>
            </a:r>
            <a:r>
              <a:rPr lang="fr-FR" altLang="fr-FR" sz="1000" baseline="30000" dirty="0"/>
              <a:t>e</a:t>
            </a:r>
            <a:r>
              <a:rPr lang="fr-FR" altLang="fr-FR" sz="1000" dirty="0"/>
              <a:t> / 3</a:t>
            </a:r>
            <a:r>
              <a:rPr lang="fr-FR" altLang="fr-FR" sz="1000" baseline="30000" dirty="0"/>
              <a:t>e</a:t>
            </a:r>
            <a:r>
              <a:rPr lang="fr-FR" altLang="fr-FR" sz="1000" dirty="0"/>
              <a:t> / 4</a:t>
            </a:r>
            <a:r>
              <a:rPr lang="fr-FR" altLang="fr-FR" sz="1000" baseline="30000" dirty="0"/>
              <a:t>e</a:t>
            </a:r>
            <a:r>
              <a:rPr lang="fr-FR" altLang="fr-FR" sz="1000" dirty="0"/>
              <a:t> / 5</a:t>
            </a:r>
            <a:r>
              <a:rPr lang="fr-FR" altLang="fr-FR" sz="1000" baseline="30000" dirty="0"/>
              <a:t>e</a:t>
            </a:r>
            <a:r>
              <a:rPr lang="fr-FR" altLang="fr-FR" sz="1000" dirty="0"/>
              <a:t> équipes</a:t>
            </a:r>
          </a:p>
          <a:p>
            <a:pPr marL="171450" indent="-171450">
              <a:lnSpc>
                <a:spcPct val="100000"/>
              </a:lnSpc>
              <a:spcBef>
                <a:spcPts val="0"/>
              </a:spcBef>
              <a:buFont typeface="Arial" panose="020B0604020202020204" pitchFamily="34" charset="0"/>
              <a:buChar char="•"/>
            </a:pPr>
            <a:r>
              <a:rPr lang="fr-FR" altLang="fr-FR" sz="1000" dirty="0"/>
              <a:t>Coûts de changement de niveau de production</a:t>
            </a:r>
          </a:p>
          <a:p>
            <a:pPr lvl="1">
              <a:lnSpc>
                <a:spcPct val="100000"/>
              </a:lnSpc>
              <a:spcBef>
                <a:spcPts val="0"/>
              </a:spcBef>
              <a:buFont typeface="Arial" panose="020B0604020202020204" pitchFamily="34" charset="0"/>
              <a:buChar char="•"/>
            </a:pPr>
            <a:r>
              <a:rPr lang="fr-FR" altLang="fr-FR" sz="1000" dirty="0"/>
              <a:t>Embauches, Licenciements, Réorganisation de la production</a:t>
            </a:r>
          </a:p>
          <a:p>
            <a:pPr marL="171450" indent="-171450">
              <a:lnSpc>
                <a:spcPct val="100000"/>
              </a:lnSpc>
              <a:spcBef>
                <a:spcPts val="0"/>
              </a:spcBef>
              <a:buFont typeface="Arial" panose="020B0604020202020204" pitchFamily="34" charset="0"/>
              <a:buChar char="•"/>
            </a:pPr>
            <a:r>
              <a:rPr lang="fr-FR" altLang="fr-FR" sz="1000" dirty="0"/>
              <a:t>Coût des stocks (Besoin en fonds de roulement)</a:t>
            </a:r>
          </a:p>
          <a:p>
            <a:pPr marL="171450" indent="-171450">
              <a:lnSpc>
                <a:spcPct val="100000"/>
              </a:lnSpc>
              <a:spcBef>
                <a:spcPts val="0"/>
              </a:spcBef>
              <a:buFont typeface="Arial" panose="020B0604020202020204" pitchFamily="34" charset="0"/>
              <a:buChar char="•"/>
            </a:pPr>
            <a:r>
              <a:rPr lang="fr-FR" altLang="fr-FR" sz="1000" dirty="0"/>
              <a:t>Coût des ruptures et/ou des livraisons différées</a:t>
            </a:r>
            <a:endParaRPr lang="fr-FR" sz="1000" dirty="0"/>
          </a:p>
          <a:p>
            <a:pPr>
              <a:lnSpc>
                <a:spcPct val="100000"/>
              </a:lnSpc>
            </a:pPr>
            <a:r>
              <a:rPr lang="fr-FR" altLang="fr-FR" sz="1000" b="1" dirty="0"/>
              <a:t>Les contraintes liées au personnel</a:t>
            </a:r>
          </a:p>
          <a:p>
            <a:pPr>
              <a:lnSpc>
                <a:spcPct val="100000"/>
              </a:lnSpc>
            </a:pPr>
            <a:r>
              <a:rPr lang="fr-FR" altLang="fr-FR" sz="1000" dirty="0"/>
              <a:t>Faire varier la capacité Main-d’œuvre se heurte à diverses contraintes :</a:t>
            </a:r>
          </a:p>
          <a:p>
            <a:pPr>
              <a:lnSpc>
                <a:spcPct val="100000"/>
              </a:lnSpc>
            </a:pPr>
            <a:r>
              <a:rPr lang="fr-FR" altLang="fr-FR" sz="1000" dirty="0"/>
              <a:t>Pour embaucher il faut trouver du personnel compétent, le former et le nouvel embauché peut avoir une productivité plus faible</a:t>
            </a:r>
          </a:p>
          <a:p>
            <a:pPr>
              <a:lnSpc>
                <a:spcPct val="100000"/>
              </a:lnSpc>
            </a:pPr>
            <a:r>
              <a:rPr lang="fr-FR" altLang="fr-FR" sz="1000" dirty="0"/>
              <a:t>De nombreuses contraintes juridiques (selon les législations nationales) ont été imposées :</a:t>
            </a:r>
          </a:p>
          <a:p>
            <a:pPr marL="0" lvl="1" indent="0">
              <a:lnSpc>
                <a:spcPct val="100000"/>
              </a:lnSpc>
              <a:spcBef>
                <a:spcPts val="0"/>
              </a:spcBef>
            </a:pPr>
            <a:r>
              <a:rPr lang="fr-FR" altLang="fr-FR" sz="1000" dirty="0"/>
              <a:t>- sur la limitation du nombre d’heures supplémentaires</a:t>
            </a:r>
          </a:p>
          <a:p>
            <a:pPr marL="0" lvl="1" indent="0">
              <a:lnSpc>
                <a:spcPct val="100000"/>
              </a:lnSpc>
              <a:spcBef>
                <a:spcPts val="0"/>
              </a:spcBef>
            </a:pPr>
            <a:r>
              <a:rPr lang="fr-FR" altLang="fr-FR" sz="1000" dirty="0"/>
              <a:t>- sur les licenciements</a:t>
            </a:r>
          </a:p>
          <a:p>
            <a:pPr marL="0" lvl="1" indent="0">
              <a:lnSpc>
                <a:spcPct val="100000"/>
              </a:lnSpc>
              <a:spcBef>
                <a:spcPts val="0"/>
              </a:spcBef>
            </a:pPr>
            <a:r>
              <a:rPr lang="fr-FR" altLang="fr-FR" sz="1000" dirty="0"/>
              <a:t>- les contrats à durée déterminée</a:t>
            </a:r>
          </a:p>
          <a:p>
            <a:pPr marL="0" lvl="1" indent="0">
              <a:lnSpc>
                <a:spcPct val="100000"/>
              </a:lnSpc>
              <a:spcBef>
                <a:spcPts val="0"/>
              </a:spcBef>
            </a:pPr>
            <a:r>
              <a:rPr lang="fr-FR" altLang="fr-FR" sz="1000" dirty="0"/>
              <a:t>- le personnel intérimaire</a:t>
            </a:r>
          </a:p>
          <a:p>
            <a:pPr>
              <a:lnSpc>
                <a:spcPct val="100000"/>
              </a:lnSpc>
            </a:pPr>
            <a:endParaRPr lang="fr-FR" sz="1000" dirty="0"/>
          </a:p>
        </p:txBody>
      </p:sp>
    </p:spTree>
    <p:extLst>
      <p:ext uri="{BB962C8B-B14F-4D97-AF65-F5344CB8AC3E}">
        <p14:creationId xmlns:p14="http://schemas.microsoft.com/office/powerpoint/2010/main" val="4277674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pitchFamily="34" charset="0"/>
                <a:ea typeface="+mn-ea"/>
                <a:cs typeface="+mn-cs"/>
              </a:rPr>
              <a:t>Un</a:t>
            </a:r>
            <a:r>
              <a:rPr lang="fr-FR" sz="1000" b="1" kern="1200" dirty="0">
                <a:solidFill>
                  <a:schemeClr val="tx1"/>
                </a:solidFill>
                <a:effectLst/>
                <a:latin typeface="Arial" pitchFamily="34" charset="0"/>
                <a:ea typeface="+mn-ea"/>
                <a:cs typeface="+mn-cs"/>
              </a:rPr>
              <a:t> article Famille </a:t>
            </a:r>
            <a:r>
              <a:rPr lang="fr-FR" sz="1000" kern="1200" dirty="0">
                <a:solidFill>
                  <a:schemeClr val="tx1"/>
                </a:solidFill>
                <a:effectLst/>
                <a:latin typeface="Arial" pitchFamily="34" charset="0"/>
                <a:ea typeface="+mn-ea"/>
                <a:cs typeface="+mn-cs"/>
              </a:rPr>
              <a:t>représente une famille de produits fabriqués et vendus. Il n’est lui-même ni vendu, ni fabriqué mais il possède une nomenclature de type Ressource, une nomenclature commerciale qui permet l'éclatement des prévisions et une nomenclature de planification qui indique de quels produits fabriqués et/ou vendus la famille se compose.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pitchFamily="34" charset="0"/>
                <a:ea typeface="+mn-ea"/>
                <a:cs typeface="+mn-cs"/>
              </a:rPr>
              <a:t>Une famille regroupe un ensemble d’articles qui doivent avoir un comportement commercial similaire (particulièrement en termes de saisonnalité) et qui doivent consommer des ressources de production identiques ou proches.</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dirty="0"/>
              <a:t>Il est de bonne pratique de limiter le nombre de familles à quelques dizaines.</a:t>
            </a:r>
            <a:endParaRPr lang="fr-FR" sz="1000" kern="1200" dirty="0">
              <a:solidFill>
                <a:schemeClr val="tx1"/>
              </a:solidFill>
              <a:effectLst/>
              <a:latin typeface="Arial" pitchFamily="34" charset="0"/>
              <a:ea typeface="+mn-ea"/>
              <a:cs typeface="+mn-cs"/>
            </a:endParaRP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pitchFamily="34" charset="0"/>
                <a:ea typeface="+mn-ea"/>
                <a:cs typeface="+mn-cs"/>
              </a:rPr>
              <a:t>Un</a:t>
            </a:r>
            <a:r>
              <a:rPr lang="fr-FR" sz="1000" b="1" kern="1200" dirty="0">
                <a:solidFill>
                  <a:schemeClr val="tx1"/>
                </a:solidFill>
                <a:effectLst/>
                <a:latin typeface="Arial" pitchFamily="34" charset="0"/>
                <a:ea typeface="+mn-ea"/>
                <a:cs typeface="+mn-cs"/>
              </a:rPr>
              <a:t> article Ressource </a:t>
            </a:r>
            <a:r>
              <a:rPr lang="fr-FR" sz="1000" kern="1200" dirty="0">
                <a:solidFill>
                  <a:schemeClr val="tx1"/>
                </a:solidFill>
                <a:effectLst/>
                <a:latin typeface="Arial" pitchFamily="34" charset="0"/>
                <a:ea typeface="+mn-ea"/>
                <a:cs typeface="+mn-cs"/>
              </a:rPr>
              <a:t>représente un moyen de production critique qui limite les quantités produites. On doit entrer le calendrier que suit la ressource (jours de travail, horaires, possibilité de dépassement…) ainsi que des coefficients de capacité (effectif du personnel). </a:t>
            </a:r>
          </a:p>
          <a:p>
            <a:pPr>
              <a:lnSpc>
                <a:spcPct val="100000"/>
              </a:lnSpc>
            </a:pPr>
            <a:r>
              <a:rPr lang="fr-FR" sz="1000" dirty="0"/>
              <a:t>Exemple : Ressource Chaîne de montage, travail en horaire normal 40 heures par semaine, nécessite 30 personnes, possibilité de faire 20% d’heures supplémentaires.</a:t>
            </a:r>
          </a:p>
          <a:p>
            <a:pPr marL="0" marR="0" lvl="0" indent="0" algn="l" defTabSz="914400" rtl="0" eaLnBrk="0" fontAlgn="base" latinLnBrk="0" hangingPunct="0">
              <a:lnSpc>
                <a:spcPct val="100000"/>
              </a:lnSpc>
              <a:spcBef>
                <a:spcPct val="40000"/>
              </a:spcBef>
              <a:spcAft>
                <a:spcPct val="0"/>
              </a:spcAft>
              <a:buClrTx/>
              <a:buSzTx/>
              <a:buFontTx/>
              <a:buNone/>
              <a:tabLst/>
              <a:defRPr/>
            </a:pPr>
            <a:endParaRPr lang="fr-FR" sz="1000" kern="1200" dirty="0">
              <a:solidFill>
                <a:schemeClr val="tx1"/>
              </a:solidFill>
              <a:effectLst/>
              <a:latin typeface="Arial" pitchFamily="34" charset="0"/>
              <a:ea typeface="+mn-ea"/>
              <a:cs typeface="+mn-cs"/>
            </a:endParaRPr>
          </a:p>
          <a:p>
            <a:pPr>
              <a:lnSpc>
                <a:spcPct val="100000"/>
              </a:lnSpc>
            </a:pPr>
            <a:r>
              <a:rPr lang="fr-FR" sz="1000" dirty="0"/>
              <a:t>Pour chaque article famille, on spécifie les quantités de chacune des ressources consommées.</a:t>
            </a:r>
          </a:p>
          <a:p>
            <a:pPr>
              <a:lnSpc>
                <a:spcPct val="100000"/>
              </a:lnSpc>
            </a:pPr>
            <a:r>
              <a:rPr lang="fr-FR" sz="1000" dirty="0"/>
              <a:t>Par exemple, si la fabrication d'un article consomme une demi-heure de main-d'œuvre dans l'atelier d'assemblage, on entrera un lien entre l'article et la ressource Main-d'œuvre Atelier d'assemblage avec un coefficient de 0,5. Si en moyenne la consommation de ressource a lieu 5 jours avant la date de besoin, on indiquera un décalage de -5 jours.</a:t>
            </a:r>
          </a:p>
          <a:p>
            <a:pPr>
              <a:lnSpc>
                <a:spcPct val="100000"/>
              </a:lnSpc>
            </a:pPr>
            <a:endParaRPr lang="fr-FR" sz="1000" dirty="0"/>
          </a:p>
        </p:txBody>
      </p:sp>
    </p:spTree>
    <p:extLst>
      <p:ext uri="{BB962C8B-B14F-4D97-AF65-F5344CB8AC3E}">
        <p14:creationId xmlns:p14="http://schemas.microsoft.com/office/powerpoint/2010/main" val="574774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On établit un PIC pour chaque article famille.</a:t>
            </a:r>
          </a:p>
          <a:p>
            <a:pPr>
              <a:lnSpc>
                <a:spcPct val="100000"/>
              </a:lnSpc>
            </a:pPr>
            <a:r>
              <a:rPr lang="fr-FR" sz="1000" dirty="0"/>
              <a:t>La première ligne d’un PIC contient le plan commercial c’est-à-dire les quantités que l’on espère vente période par période, la période étant généralement le mois.</a:t>
            </a:r>
          </a:p>
          <a:p>
            <a:pPr>
              <a:lnSpc>
                <a:spcPct val="100000"/>
              </a:lnSpc>
            </a:pPr>
            <a:r>
              <a:rPr lang="fr-FR" sz="1000" dirty="0"/>
              <a:t>On trouve ensuite le plan industriel qui indique les quantités que l’on </a:t>
            </a:r>
            <a:r>
              <a:rPr lang="fr-FR" sz="1000" b="1" dirty="0"/>
              <a:t>veut</a:t>
            </a:r>
            <a:r>
              <a:rPr lang="fr-FR" sz="1000" dirty="0"/>
              <a:t> produire.</a:t>
            </a:r>
          </a:p>
          <a:p>
            <a:pPr>
              <a:lnSpc>
                <a:spcPct val="100000"/>
              </a:lnSpc>
            </a:pPr>
            <a:r>
              <a:rPr lang="fr-FR" sz="1000" dirty="0"/>
              <a:t>La ligne suivante représente le stock prévisionnel (ou les ruptures) résultant des ventes et de la production.</a:t>
            </a:r>
          </a:p>
          <a:p>
            <a:pPr>
              <a:lnSpc>
                <a:spcPct val="100000"/>
              </a:lnSpc>
            </a:pPr>
            <a:endParaRPr lang="fr-FR" sz="1000" dirty="0"/>
          </a:p>
          <a:p>
            <a:pPr>
              <a:lnSpc>
                <a:spcPct val="100000"/>
              </a:lnSpc>
            </a:pPr>
            <a:r>
              <a:rPr lang="fr-FR" sz="1000" dirty="0"/>
              <a:t>On calcule ensuite les charges sur les ressources critiques à travers la nomenclature Ressource des articles famille, puis les rapports charge/capacité de chaque ressource.</a:t>
            </a:r>
          </a:p>
        </p:txBody>
      </p:sp>
    </p:spTree>
    <p:extLst>
      <p:ext uri="{BB962C8B-B14F-4D97-AF65-F5344CB8AC3E}">
        <p14:creationId xmlns:p14="http://schemas.microsoft.com/office/powerpoint/2010/main" val="3629361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extLst>
      <p:ext uri="{BB962C8B-B14F-4D97-AF65-F5344CB8AC3E}">
        <p14:creationId xmlns:p14="http://schemas.microsoft.com/office/powerpoint/2010/main" val="232584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640113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5"/>
            <a:ext cx="1928813" cy="52419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549275"/>
            <a:ext cx="5638800" cy="52419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18384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6163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12642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826857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7725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extLst>
      <p:ext uri="{BB962C8B-B14F-4D97-AF65-F5344CB8AC3E}">
        <p14:creationId xmlns:p14="http://schemas.microsoft.com/office/powerpoint/2010/main" val="2356250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972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923895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2661231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AAD85D9-77C2-47A0-835B-29DEAE9BE2EA}"/>
              </a:ext>
            </a:extLst>
          </p:cNvPr>
          <p:cNvSpPr>
            <a:spLocks noChangeArrowheads="1"/>
          </p:cNvSpPr>
          <p:nvPr/>
        </p:nvSpPr>
        <p:spPr bwMode="auto">
          <a:xfrm>
            <a:off x="1143000" y="152400"/>
            <a:ext cx="7391400" cy="363538"/>
          </a:xfrm>
          <a:prstGeom prst="rect">
            <a:avLst/>
          </a:prstGeom>
          <a:noFill/>
          <a:ln w="12700">
            <a:noFill/>
            <a:miter lim="800000"/>
            <a:headEnd/>
            <a:tailEnd/>
          </a:ln>
          <a:effectLst/>
        </p:spPr>
        <p:txBody>
          <a:bodyPr lIns="90488" tIns="44450" rIns="90488" bIns="44450">
            <a:spAutoFit/>
          </a:bodyPr>
          <a:lstStyle/>
          <a:p>
            <a:pPr algn="r">
              <a:spcBef>
                <a:spcPct val="50000"/>
              </a:spcBef>
              <a:defRPr/>
            </a:pPr>
            <a:r>
              <a:rPr lang="fr-FR" sz="2000" i="1" dirty="0">
                <a:solidFill>
                  <a:srgbClr val="00279F"/>
                </a:solidFill>
                <a:latin typeface="Tahoma" pitchFamily="34" charset="0"/>
              </a:rPr>
              <a:t>Le Plan Industriel et Commercial</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1030" name="Rectangle 4">
            <a:extLst>
              <a:ext uri="{FF2B5EF4-FFF2-40B4-BE49-F238E27FC236}">
                <a16:creationId xmlns:a16="http://schemas.microsoft.com/office/drawing/2014/main" id="{E408D31B-5D62-4D09-9A75-FEB7220244DB}"/>
              </a:ext>
            </a:extLst>
          </p:cNvPr>
          <p:cNvSpPr>
            <a:spLocks noGrp="1" noChangeArrowheads="1"/>
          </p:cNvSpPr>
          <p:nvPr>
            <p:ph type="title"/>
          </p:nvPr>
        </p:nvSpPr>
        <p:spPr bwMode="auto">
          <a:xfrm>
            <a:off x="1547813" y="549275"/>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031" name="Rectangle 5">
            <a:extLst>
              <a:ext uri="{FF2B5EF4-FFF2-40B4-BE49-F238E27FC236}">
                <a16:creationId xmlns:a16="http://schemas.microsoft.com/office/drawing/2014/main" id="{731179C9-6A3B-4525-98A6-AE05DC49738B}"/>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itchFamily="34" charset="0"/>
        </a:defRPr>
      </a:lvl2pPr>
      <a:lvl3pPr algn="r" rtl="0" eaLnBrk="0" fontAlgn="base" hangingPunct="0">
        <a:lnSpc>
          <a:spcPct val="90000"/>
        </a:lnSpc>
        <a:spcBef>
          <a:spcPct val="0"/>
        </a:spcBef>
        <a:spcAft>
          <a:spcPct val="0"/>
        </a:spcAft>
        <a:defRPr sz="2800" b="1">
          <a:solidFill>
            <a:schemeClr val="accent2"/>
          </a:solidFill>
          <a:latin typeface="Arial" pitchFamily="34" charset="0"/>
        </a:defRPr>
      </a:lvl3pPr>
      <a:lvl4pPr algn="r" rtl="0" eaLnBrk="0" fontAlgn="base" hangingPunct="0">
        <a:lnSpc>
          <a:spcPct val="90000"/>
        </a:lnSpc>
        <a:spcBef>
          <a:spcPct val="0"/>
        </a:spcBef>
        <a:spcAft>
          <a:spcPct val="0"/>
        </a:spcAft>
        <a:defRPr sz="2800" b="1">
          <a:solidFill>
            <a:schemeClr val="accent2"/>
          </a:solidFill>
          <a:latin typeface="Arial" pitchFamily="34" charset="0"/>
        </a:defRPr>
      </a:lvl4pPr>
      <a:lvl5pPr algn="r" rtl="0" eaLnBrk="0" fontAlgn="base" hangingPunct="0">
        <a:lnSpc>
          <a:spcPct val="90000"/>
        </a:lnSpc>
        <a:spcBef>
          <a:spcPct val="0"/>
        </a:spcBef>
        <a:spcAft>
          <a:spcPct val="0"/>
        </a:spcAft>
        <a:defRPr sz="2800" b="1">
          <a:solidFill>
            <a:schemeClr val="accent2"/>
          </a:solidFill>
          <a:latin typeface="Arial"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D269A0D3-696F-4D9F-966C-B91025D10953}"/>
              </a:ext>
            </a:extLst>
          </p:cNvPr>
          <p:cNvSpPr>
            <a:spLocks noGrp="1" noChangeArrowheads="1"/>
          </p:cNvSpPr>
          <p:nvPr>
            <p:ph type="title"/>
          </p:nvPr>
        </p:nvSpPr>
        <p:spPr>
          <a:noFill/>
        </p:spPr>
        <p:txBody>
          <a:bodyPr/>
          <a:lstStyle/>
          <a:p>
            <a:r>
              <a:rPr lang="fr-FR" altLang="fr-FR" dirty="0"/>
              <a:t>La planification de la production</a:t>
            </a:r>
          </a:p>
        </p:txBody>
      </p:sp>
      <p:sp>
        <p:nvSpPr>
          <p:cNvPr id="4101" name="Rectangle 3">
            <a:extLst>
              <a:ext uri="{FF2B5EF4-FFF2-40B4-BE49-F238E27FC236}">
                <a16:creationId xmlns:a16="http://schemas.microsoft.com/office/drawing/2014/main" id="{0DB21947-5E38-429C-9A27-2766175C8C20}"/>
              </a:ext>
            </a:extLst>
          </p:cNvPr>
          <p:cNvSpPr>
            <a:spLocks noGrp="1" noChangeArrowheads="1"/>
          </p:cNvSpPr>
          <p:nvPr>
            <p:ph type="body" idx="1"/>
          </p:nvPr>
        </p:nvSpPr>
        <p:spPr>
          <a:noFill/>
        </p:spPr>
        <p:txBody>
          <a:bodyPr/>
          <a:lstStyle/>
          <a:p>
            <a:r>
              <a:rPr lang="fr-FR" altLang="fr-FR" dirty="0">
                <a:solidFill>
                  <a:srgbClr val="00279F"/>
                </a:solidFill>
              </a:rPr>
              <a:t>La planification hiérarchisée</a:t>
            </a:r>
          </a:p>
          <a:p>
            <a:r>
              <a:rPr lang="fr-FR" altLang="fr-FR" dirty="0">
                <a:solidFill>
                  <a:srgbClr val="00279F"/>
                </a:solidFill>
              </a:rPr>
              <a:t>La planification de la capacité</a:t>
            </a:r>
          </a:p>
          <a:p>
            <a:r>
              <a:rPr lang="fr-FR" altLang="fr-FR" dirty="0">
                <a:solidFill>
                  <a:srgbClr val="00279F"/>
                </a:solidFill>
              </a:rPr>
              <a:t>Le plan industriel et commercial</a:t>
            </a:r>
          </a:p>
          <a:p>
            <a:r>
              <a:rPr lang="fr-FR" altLang="fr-FR" dirty="0">
                <a:solidFill>
                  <a:srgbClr val="00279F"/>
                </a:solidFill>
              </a:rPr>
              <a:t>Le PIC dans l’ERP</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a:extLst>
              <a:ext uri="{FF2B5EF4-FFF2-40B4-BE49-F238E27FC236}">
                <a16:creationId xmlns:a16="http://schemas.microsoft.com/office/drawing/2014/main" id="{D927A7F2-591B-4D0E-91FE-2790ECF48F1F}"/>
              </a:ext>
            </a:extLst>
          </p:cNvPr>
          <p:cNvSpPr>
            <a:spLocks noGrp="1" noChangeArrowheads="1"/>
          </p:cNvSpPr>
          <p:nvPr>
            <p:ph type="title"/>
          </p:nvPr>
        </p:nvSpPr>
        <p:spPr/>
        <p:txBody>
          <a:bodyPr/>
          <a:lstStyle/>
          <a:p>
            <a:r>
              <a:rPr lang="fr-FR" altLang="fr-FR" dirty="0"/>
              <a:t>Exemple d’établissement d’un PIC</a:t>
            </a:r>
          </a:p>
        </p:txBody>
      </p:sp>
      <p:grpSp>
        <p:nvGrpSpPr>
          <p:cNvPr id="9" name="Groupe 8">
            <a:extLst>
              <a:ext uri="{FF2B5EF4-FFF2-40B4-BE49-F238E27FC236}">
                <a16:creationId xmlns:a16="http://schemas.microsoft.com/office/drawing/2014/main" id="{121AB84E-C47E-401D-B4EC-D49F24F3A676}"/>
              </a:ext>
            </a:extLst>
          </p:cNvPr>
          <p:cNvGrpSpPr/>
          <p:nvPr/>
        </p:nvGrpSpPr>
        <p:grpSpPr>
          <a:xfrm>
            <a:off x="1547813" y="1124744"/>
            <a:ext cx="6523088" cy="3648436"/>
            <a:chOff x="857224" y="1857364"/>
            <a:chExt cx="7910554" cy="4572000"/>
          </a:xfrm>
        </p:grpSpPr>
        <p:pic>
          <p:nvPicPr>
            <p:cNvPr id="10" name="Picture 13">
              <a:extLst>
                <a:ext uri="{FF2B5EF4-FFF2-40B4-BE49-F238E27FC236}">
                  <a16:creationId xmlns:a16="http://schemas.microsoft.com/office/drawing/2014/main" id="{0172A3D8-A0BA-46E6-AAB7-FAC688E7020E}"/>
                </a:ext>
              </a:extLst>
            </p:cNvPr>
            <p:cNvPicPr>
              <a:picLocks noChangeAspect="1" noChangeArrowheads="1"/>
            </p:cNvPicPr>
            <p:nvPr/>
          </p:nvPicPr>
          <p:blipFill>
            <a:blip r:embed="rId3" cstate="print"/>
            <a:srcRect/>
            <a:stretch>
              <a:fillRect/>
            </a:stretch>
          </p:blipFill>
          <p:spPr bwMode="auto">
            <a:xfrm>
              <a:off x="857224" y="1857364"/>
              <a:ext cx="7315200" cy="4572000"/>
            </a:xfrm>
            <a:prstGeom prst="rect">
              <a:avLst/>
            </a:prstGeom>
            <a:noFill/>
            <a:ln w="9525">
              <a:solidFill>
                <a:srgbClr val="00B0F0"/>
              </a:solidFill>
              <a:miter lim="800000"/>
              <a:headEnd/>
              <a:tailEnd/>
            </a:ln>
          </p:spPr>
        </p:pic>
        <p:sp>
          <p:nvSpPr>
            <p:cNvPr id="11" name="AutoShape 4">
              <a:extLst>
                <a:ext uri="{FF2B5EF4-FFF2-40B4-BE49-F238E27FC236}">
                  <a16:creationId xmlns:a16="http://schemas.microsoft.com/office/drawing/2014/main" id="{6E57A304-1ED0-4B93-9044-BF8C70304313}"/>
                </a:ext>
              </a:extLst>
            </p:cNvPr>
            <p:cNvSpPr>
              <a:spLocks noChangeArrowheads="1"/>
            </p:cNvSpPr>
            <p:nvPr/>
          </p:nvSpPr>
          <p:spPr bwMode="auto">
            <a:xfrm>
              <a:off x="6786578" y="1857364"/>
              <a:ext cx="1981200" cy="1143000"/>
            </a:xfrm>
            <a:prstGeom prst="wedgeRoundRectCallout">
              <a:avLst>
                <a:gd name="adj1" fmla="val -105854"/>
                <a:gd name="adj2" fmla="val 71700"/>
                <a:gd name="adj3" fmla="val 16667"/>
              </a:avLst>
            </a:prstGeom>
            <a:solidFill>
              <a:srgbClr val="00CC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Tahoma" charset="0"/>
                </a:rPr>
                <a:t>Entrée </a:t>
              </a:r>
              <a:br>
                <a:rPr kumimoji="0" lang="fr-FR" sz="2000" b="0" i="0" u="none" strike="noStrike" kern="0" cap="none" spc="0" normalizeH="0" baseline="0" noProof="0" dirty="0">
                  <a:ln>
                    <a:noFill/>
                  </a:ln>
                  <a:solidFill>
                    <a:srgbClr val="000000"/>
                  </a:solidFill>
                  <a:effectLst/>
                  <a:uLnTx/>
                  <a:uFillTx/>
                  <a:latin typeface="Tahoma" charset="0"/>
                </a:rPr>
              </a:br>
              <a:r>
                <a:rPr kumimoji="0" lang="fr-FR" sz="2000" b="0" i="0" u="none" strike="noStrike" kern="0" cap="none" spc="0" normalizeH="0" baseline="0" noProof="0" dirty="0">
                  <a:ln>
                    <a:noFill/>
                  </a:ln>
                  <a:solidFill>
                    <a:srgbClr val="000000"/>
                  </a:solidFill>
                  <a:effectLst/>
                  <a:uLnTx/>
                  <a:uFillTx/>
                  <a:latin typeface="Tahoma" charset="0"/>
                </a:rPr>
                <a:t>du plan</a:t>
              </a:r>
            </a:p>
            <a:p>
              <a:pPr marL="0" marR="0" lvl="0" indent="0"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Tahoma" charset="0"/>
                </a:rPr>
                <a:t>commercial</a:t>
              </a:r>
            </a:p>
          </p:txBody>
        </p:sp>
        <p:sp>
          <p:nvSpPr>
            <p:cNvPr id="12" name="AutoShape 5">
              <a:extLst>
                <a:ext uri="{FF2B5EF4-FFF2-40B4-BE49-F238E27FC236}">
                  <a16:creationId xmlns:a16="http://schemas.microsoft.com/office/drawing/2014/main" id="{A431FAF3-EBEE-4EEF-9D05-DE0DA6F65E36}"/>
                </a:ext>
              </a:extLst>
            </p:cNvPr>
            <p:cNvSpPr>
              <a:spLocks noChangeArrowheads="1"/>
            </p:cNvSpPr>
            <p:nvPr/>
          </p:nvSpPr>
          <p:spPr bwMode="auto">
            <a:xfrm>
              <a:off x="6643702" y="4214818"/>
              <a:ext cx="1981200" cy="1143000"/>
            </a:xfrm>
            <a:prstGeom prst="wedgeRoundRectCallout">
              <a:avLst>
                <a:gd name="adj1" fmla="val -96796"/>
                <a:gd name="adj2" fmla="val -95972"/>
                <a:gd name="adj3" fmla="val 16667"/>
              </a:avLst>
            </a:prstGeom>
            <a:solidFill>
              <a:srgbClr val="00CC99"/>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2000" b="0" i="0" u="none" strike="noStrike" kern="0" cap="none" spc="0" normalizeH="0" baseline="0" noProof="0" dirty="0">
                  <a:ln>
                    <a:noFill/>
                  </a:ln>
                  <a:solidFill>
                    <a:srgbClr val="000000"/>
                  </a:solidFill>
                  <a:effectLst/>
                  <a:uLnTx/>
                  <a:uFillTx/>
                  <a:latin typeface="Tahoma" charset="0"/>
                </a:rPr>
                <a:t>Entrée </a:t>
              </a:r>
              <a:br>
                <a:rPr kumimoji="0" lang="fr-FR" sz="2000" b="0" i="0" u="none" strike="noStrike" kern="0" cap="none" spc="0" normalizeH="0" baseline="0" noProof="0" dirty="0">
                  <a:ln>
                    <a:noFill/>
                  </a:ln>
                  <a:solidFill>
                    <a:srgbClr val="000000"/>
                  </a:solidFill>
                  <a:effectLst/>
                  <a:uLnTx/>
                  <a:uFillTx/>
                  <a:latin typeface="Tahoma" charset="0"/>
                </a:rPr>
              </a:br>
              <a:r>
                <a:rPr kumimoji="0" lang="fr-FR" sz="2000" b="0" i="0" u="none" strike="noStrike" kern="0" cap="none" spc="0" normalizeH="0" baseline="0" noProof="0" dirty="0">
                  <a:ln>
                    <a:noFill/>
                  </a:ln>
                  <a:solidFill>
                    <a:srgbClr val="000000"/>
                  </a:solidFill>
                  <a:effectLst/>
                  <a:uLnTx/>
                  <a:uFillTx/>
                  <a:latin typeface="Tahoma" charset="0"/>
                </a:rPr>
                <a:t>du plan </a:t>
              </a:r>
              <a:br>
                <a:rPr kumimoji="0" lang="fr-FR" sz="2000" b="0" i="0" u="none" strike="noStrike" kern="0" cap="none" spc="0" normalizeH="0" baseline="0" noProof="0" dirty="0">
                  <a:ln>
                    <a:noFill/>
                  </a:ln>
                  <a:solidFill>
                    <a:srgbClr val="000000"/>
                  </a:solidFill>
                  <a:effectLst/>
                  <a:uLnTx/>
                  <a:uFillTx/>
                  <a:latin typeface="Tahoma" charset="0"/>
                </a:rPr>
              </a:br>
              <a:r>
                <a:rPr kumimoji="0" lang="fr-FR" sz="2000" b="0" i="0" u="none" strike="noStrike" kern="0" cap="none" spc="0" normalizeH="0" baseline="0" noProof="0" dirty="0">
                  <a:ln>
                    <a:noFill/>
                  </a:ln>
                  <a:solidFill>
                    <a:srgbClr val="000000"/>
                  </a:solidFill>
                  <a:effectLst/>
                  <a:uLnTx/>
                  <a:uFillTx/>
                  <a:latin typeface="Tahoma" charset="0"/>
                </a:rPr>
                <a:t>industriel</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9" name="Picture 13"/>
          <p:cNvPicPr>
            <a:picLocks noChangeAspect="1" noChangeArrowheads="1"/>
          </p:cNvPicPr>
          <p:nvPr/>
        </p:nvPicPr>
        <p:blipFill>
          <a:blip r:embed="rId3" cstate="print"/>
          <a:srcRect/>
          <a:stretch>
            <a:fillRect/>
          </a:stretch>
        </p:blipFill>
        <p:spPr bwMode="auto">
          <a:xfrm>
            <a:off x="785786" y="1643050"/>
            <a:ext cx="7315200" cy="4572000"/>
          </a:xfrm>
          <a:prstGeom prst="rect">
            <a:avLst/>
          </a:prstGeom>
          <a:noFill/>
          <a:ln w="9525">
            <a:solidFill>
              <a:srgbClr val="00B0F0"/>
            </a:solidFill>
            <a:miter lim="800000"/>
            <a:headEnd/>
            <a:tailEnd/>
          </a:ln>
        </p:spPr>
      </p:pic>
      <p:sp>
        <p:nvSpPr>
          <p:cNvPr id="9" name="Espace réservé du numéro de diapositive 5"/>
          <p:cNvSpPr>
            <a:spLocks noGrp="1"/>
          </p:cNvSpPr>
          <p:nvPr>
            <p:ph type="sldNum" sz="quarter" idx="12"/>
          </p:nvPr>
        </p:nvSpPr>
        <p:spPr/>
        <p:txBody>
          <a:bodyPr/>
          <a:lstStyle/>
          <a:p>
            <a:fld id="{7594E3A2-12C1-4C66-B10E-B5C2099B3466}" type="slidenum">
              <a:rPr lang="en-US"/>
              <a:pPr/>
              <a:t>11</a:t>
            </a:fld>
            <a:endParaRPr lang="en-US" dirty="0"/>
          </a:p>
        </p:txBody>
      </p:sp>
      <p:sp>
        <p:nvSpPr>
          <p:cNvPr id="80898" name="Rectangle 2"/>
          <p:cNvSpPr>
            <a:spLocks noGrp="1" noChangeArrowheads="1"/>
          </p:cNvSpPr>
          <p:nvPr>
            <p:ph type="title"/>
          </p:nvPr>
        </p:nvSpPr>
        <p:spPr>
          <a:xfrm>
            <a:off x="539750" y="115888"/>
            <a:ext cx="7821613" cy="1143000"/>
          </a:xfrm>
        </p:spPr>
        <p:txBody>
          <a:bodyPr/>
          <a:lstStyle/>
          <a:p>
            <a:r>
              <a:rPr lang="fr-FR" dirty="0"/>
              <a:t>Analyse des rapports charge / capacité</a:t>
            </a:r>
          </a:p>
        </p:txBody>
      </p:sp>
      <p:sp>
        <p:nvSpPr>
          <p:cNvPr id="80902" name="Oval 6"/>
          <p:cNvSpPr>
            <a:spLocks noChangeArrowheads="1"/>
          </p:cNvSpPr>
          <p:nvPr/>
        </p:nvSpPr>
        <p:spPr bwMode="auto">
          <a:xfrm>
            <a:off x="5072066" y="3725863"/>
            <a:ext cx="762000" cy="685800"/>
          </a:xfrm>
          <a:prstGeom prst="ellipse">
            <a:avLst/>
          </a:prstGeom>
          <a:noFill/>
          <a:ln w="38100">
            <a:solidFill>
              <a:srgbClr val="FF3300"/>
            </a:solidFill>
            <a:round/>
            <a:headEnd/>
            <a:tailEnd/>
          </a:ln>
          <a:effectLst/>
        </p:spPr>
        <p:txBody>
          <a:bodyPr wrap="none" anchor="ctr"/>
          <a:lstStyle/>
          <a:p>
            <a:pPr algn="ctr"/>
            <a:endParaRPr lang="fr-FR" dirty="0">
              <a:solidFill>
                <a:srgbClr val="FF3300"/>
              </a:solidFill>
            </a:endParaRPr>
          </a:p>
        </p:txBody>
      </p:sp>
      <p:sp>
        <p:nvSpPr>
          <p:cNvPr id="80903" name="Text Box 7"/>
          <p:cNvSpPr txBox="1">
            <a:spLocks noChangeArrowheads="1"/>
          </p:cNvSpPr>
          <p:nvPr/>
        </p:nvSpPr>
        <p:spPr bwMode="auto">
          <a:xfrm>
            <a:off x="6215066" y="3878263"/>
            <a:ext cx="1355725" cy="366712"/>
          </a:xfrm>
          <a:prstGeom prst="rect">
            <a:avLst/>
          </a:prstGeom>
          <a:noFill/>
          <a:ln w="9525">
            <a:noFill/>
            <a:miter lim="800000"/>
            <a:headEnd/>
            <a:tailEnd/>
          </a:ln>
          <a:effectLst/>
        </p:spPr>
        <p:txBody>
          <a:bodyPr wrap="none">
            <a:spAutoFit/>
          </a:bodyPr>
          <a:lstStyle/>
          <a:p>
            <a:r>
              <a:rPr lang="fr-FR" b="1" dirty="0">
                <a:solidFill>
                  <a:srgbClr val="FF3300"/>
                </a:solidFill>
              </a:rPr>
              <a:t>Surcharge</a:t>
            </a:r>
          </a:p>
        </p:txBody>
      </p:sp>
      <p:cxnSp>
        <p:nvCxnSpPr>
          <p:cNvPr id="80904" name="AutoShape 8"/>
          <p:cNvCxnSpPr>
            <a:cxnSpLocks noChangeShapeType="1"/>
            <a:stCxn id="80903" idx="1"/>
            <a:endCxn id="80902" idx="6"/>
          </p:cNvCxnSpPr>
          <p:nvPr/>
        </p:nvCxnSpPr>
        <p:spPr bwMode="auto">
          <a:xfrm flipH="1">
            <a:off x="5853116" y="4062413"/>
            <a:ext cx="361950" cy="6350"/>
          </a:xfrm>
          <a:prstGeom prst="straightConnector1">
            <a:avLst/>
          </a:prstGeom>
          <a:noFill/>
          <a:ln w="38100">
            <a:solidFill>
              <a:srgbClr val="FF3300"/>
            </a:solidFill>
            <a:round/>
            <a:headEnd/>
            <a:tailEnd type="triangle" w="med" len="med"/>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9F28D35B-CBC0-4DD6-8B5C-4EA7B53487B0}" type="slidenum">
              <a:rPr lang="en-US"/>
              <a:pPr/>
              <a:t>12</a:t>
            </a:fld>
            <a:endParaRPr lang="en-US" dirty="0"/>
          </a:p>
        </p:txBody>
      </p:sp>
      <p:sp>
        <p:nvSpPr>
          <p:cNvPr id="46082" name="Rectangle 2"/>
          <p:cNvSpPr>
            <a:spLocks noGrp="1" noChangeArrowheads="1"/>
          </p:cNvSpPr>
          <p:nvPr>
            <p:ph type="title"/>
          </p:nvPr>
        </p:nvSpPr>
        <p:spPr>
          <a:xfrm>
            <a:off x="228600" y="152400"/>
            <a:ext cx="8610600" cy="1143000"/>
          </a:xfrm>
          <a:noFill/>
          <a:ln/>
        </p:spPr>
        <p:txBody>
          <a:bodyPr lIns="90488" tIns="44450" rIns="90488" bIns="44450"/>
          <a:lstStyle/>
          <a:p>
            <a:r>
              <a:rPr lang="fr-FR" dirty="0"/>
              <a:t>Les programmes de production</a:t>
            </a:r>
          </a:p>
        </p:txBody>
      </p:sp>
      <p:sp>
        <p:nvSpPr>
          <p:cNvPr id="46083" name="Rectangle 3"/>
          <p:cNvSpPr>
            <a:spLocks noGrp="1" noChangeArrowheads="1"/>
          </p:cNvSpPr>
          <p:nvPr>
            <p:ph type="body" idx="1"/>
          </p:nvPr>
        </p:nvSpPr>
        <p:spPr>
          <a:xfrm>
            <a:off x="685800" y="1447800"/>
            <a:ext cx="7772400" cy="4648200"/>
          </a:xfrm>
          <a:noFill/>
          <a:ln/>
        </p:spPr>
        <p:txBody>
          <a:bodyPr lIns="90488" tIns="44450" rIns="90488" bIns="44450"/>
          <a:lstStyle/>
          <a:p>
            <a:r>
              <a:rPr lang="fr-FR" dirty="0"/>
              <a:t>On dispose d’un PIC satisfaisant les contraintes de capacité</a:t>
            </a:r>
          </a:p>
          <a:p>
            <a:r>
              <a:rPr lang="fr-FR" dirty="0"/>
              <a:t>Il faut le transformer en programmes de vente et de production qui sont fournis au PDP (Programme Directeur de Production)</a:t>
            </a:r>
          </a:p>
          <a:p>
            <a:r>
              <a:rPr lang="fr-FR" dirty="0"/>
              <a:t>Deux nomenclatures</a:t>
            </a:r>
          </a:p>
          <a:p>
            <a:pPr lvl="1"/>
            <a:r>
              <a:rPr lang="fr-FR" dirty="0"/>
              <a:t>nomenclature commerciale</a:t>
            </a:r>
          </a:p>
          <a:p>
            <a:pPr lvl="1"/>
            <a:r>
              <a:rPr lang="fr-FR" dirty="0"/>
              <a:t>nomenclature de planification</a:t>
            </a:r>
          </a:p>
          <a:p>
            <a:endParaRPr lang="fr-F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a:extLst>
              <a:ext uri="{FF2B5EF4-FFF2-40B4-BE49-F238E27FC236}">
                <a16:creationId xmlns:a16="http://schemas.microsoft.com/office/drawing/2014/main" id="{C4B7F060-34B9-4389-AF66-77267E9D2B13}"/>
              </a:ext>
            </a:extLst>
          </p:cNvPr>
          <p:cNvSpPr>
            <a:spLocks noGrp="1" noChangeArrowheads="1"/>
          </p:cNvSpPr>
          <p:nvPr>
            <p:ph type="title"/>
          </p:nvPr>
        </p:nvSpPr>
        <p:spPr/>
        <p:txBody>
          <a:bodyPr/>
          <a:lstStyle/>
          <a:p>
            <a:r>
              <a:rPr lang="fr-FR" altLang="fr-FR" dirty="0"/>
              <a:t>La gestion et la révision du PIC</a:t>
            </a:r>
          </a:p>
        </p:txBody>
      </p:sp>
      <p:sp>
        <p:nvSpPr>
          <p:cNvPr id="23557" name="Rectangle 3">
            <a:extLst>
              <a:ext uri="{FF2B5EF4-FFF2-40B4-BE49-F238E27FC236}">
                <a16:creationId xmlns:a16="http://schemas.microsoft.com/office/drawing/2014/main" id="{EA6C8B83-C0E3-4BEF-8041-83B5DD290677}"/>
              </a:ext>
            </a:extLst>
          </p:cNvPr>
          <p:cNvSpPr>
            <a:spLocks noGrp="1" noChangeArrowheads="1"/>
          </p:cNvSpPr>
          <p:nvPr>
            <p:ph type="body" idx="1"/>
          </p:nvPr>
        </p:nvSpPr>
        <p:spPr>
          <a:xfrm>
            <a:off x="971600" y="1380278"/>
            <a:ext cx="7609656" cy="4920952"/>
          </a:xfrm>
        </p:spPr>
        <p:txBody>
          <a:bodyPr/>
          <a:lstStyle/>
          <a:p>
            <a:r>
              <a:rPr lang="fr-FR" altLang="fr-FR" sz="2000" dirty="0"/>
              <a:t>On doit surveiller les écarts en la prise de commandes et le plan commercial pour identifier rapidement les dérives</a:t>
            </a:r>
          </a:p>
          <a:p>
            <a:r>
              <a:rPr lang="fr-FR" altLang="fr-FR" sz="2000" dirty="0"/>
              <a:t>Révisions programmées</a:t>
            </a:r>
          </a:p>
          <a:p>
            <a:pPr lvl="1"/>
            <a:r>
              <a:rPr lang="fr-FR" altLang="fr-FR" sz="1600" dirty="0"/>
              <a:t>Mensuelles, trimestrielles ou semestrielles</a:t>
            </a:r>
          </a:p>
          <a:p>
            <a:pPr lvl="1"/>
            <a:r>
              <a:rPr lang="fr-FR" altLang="fr-FR" sz="1600" dirty="0"/>
              <a:t>Planifier la fin d’année</a:t>
            </a:r>
          </a:p>
          <a:p>
            <a:r>
              <a:rPr lang="fr-FR" altLang="fr-FR" sz="2000" dirty="0"/>
              <a:t>Révisions exceptionnelles</a:t>
            </a:r>
          </a:p>
          <a:p>
            <a:pPr lvl="1"/>
            <a:r>
              <a:rPr lang="fr-FR" altLang="fr-FR" sz="1600" dirty="0"/>
              <a:t>Évolutions significatives de la demande</a:t>
            </a:r>
          </a:p>
          <a:p>
            <a:pPr lvl="2"/>
            <a:r>
              <a:rPr lang="fr-FR" altLang="fr-FR" sz="1600" dirty="0"/>
              <a:t>en plus ou en moins</a:t>
            </a:r>
          </a:p>
          <a:p>
            <a:pPr lvl="1"/>
            <a:r>
              <a:rPr lang="fr-FR" altLang="fr-FR" sz="1600" dirty="0"/>
              <a:t>Incidents techniques</a:t>
            </a:r>
          </a:p>
          <a:p>
            <a:pPr lvl="1"/>
            <a:r>
              <a:rPr lang="fr-FR" altLang="fr-FR" sz="1600" dirty="0"/>
              <a:t>Actions de la concurrence</a:t>
            </a:r>
          </a:p>
          <a:p>
            <a:endParaRPr lang="fr-FR" altLang="fr-FR" sz="2200" dirty="0"/>
          </a:p>
          <a:p>
            <a:r>
              <a:rPr lang="fr-FR" altLang="fr-FR" sz="2200" dirty="0"/>
              <a:t>Quelques décisions relevant du PIC</a:t>
            </a:r>
          </a:p>
          <a:p>
            <a:pPr lvl="1"/>
            <a:r>
              <a:rPr lang="fr-FR" altLang="fr-FR" sz="1600" dirty="0"/>
              <a:t>Choix des articles à stocker</a:t>
            </a:r>
          </a:p>
          <a:p>
            <a:pPr lvl="1"/>
            <a:r>
              <a:rPr lang="fr-FR" altLang="fr-FR" sz="1600" dirty="0"/>
              <a:t>Politique d’accroissement de capacité</a:t>
            </a:r>
          </a:p>
          <a:p>
            <a:pPr lvl="1"/>
            <a:r>
              <a:rPr lang="fr-FR" altLang="fr-FR" sz="1600" dirty="0"/>
              <a:t>Portefeuille de produits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a:extLst>
              <a:ext uri="{FF2B5EF4-FFF2-40B4-BE49-F238E27FC236}">
                <a16:creationId xmlns:a16="http://schemas.microsoft.com/office/drawing/2014/main" id="{891214FF-2CCC-41D1-A9DF-AE29B68F62A6}"/>
              </a:ext>
            </a:extLst>
          </p:cNvPr>
          <p:cNvSpPr>
            <a:spLocks noGrp="1" noChangeArrowheads="1"/>
          </p:cNvSpPr>
          <p:nvPr>
            <p:ph type="title"/>
          </p:nvPr>
        </p:nvSpPr>
        <p:spPr/>
        <p:txBody>
          <a:bodyPr/>
          <a:lstStyle/>
          <a:p>
            <a:r>
              <a:rPr lang="fr-FR" altLang="fr-FR" dirty="0"/>
              <a:t>Le choix des articles à stocker</a:t>
            </a:r>
          </a:p>
        </p:txBody>
      </p:sp>
      <p:sp>
        <p:nvSpPr>
          <p:cNvPr id="3078" name="Rectangle 3">
            <a:extLst>
              <a:ext uri="{FF2B5EF4-FFF2-40B4-BE49-F238E27FC236}">
                <a16:creationId xmlns:a16="http://schemas.microsoft.com/office/drawing/2014/main" id="{13DEB145-6ABF-4A8D-9DD3-DA9D084375BD}"/>
              </a:ext>
            </a:extLst>
          </p:cNvPr>
          <p:cNvSpPr>
            <a:spLocks noGrp="1" noChangeArrowheads="1"/>
          </p:cNvSpPr>
          <p:nvPr>
            <p:ph type="body" idx="1"/>
          </p:nvPr>
        </p:nvSpPr>
        <p:spPr>
          <a:xfrm>
            <a:off x="1066800" y="1676400"/>
            <a:ext cx="7162800" cy="1676400"/>
          </a:xfrm>
        </p:spPr>
        <p:txBody>
          <a:bodyPr/>
          <a:lstStyle/>
          <a:p>
            <a:r>
              <a:rPr lang="fr-FR" altLang="fr-FR" dirty="0"/>
              <a:t>On constitue un stock d’anticipation pour déplacer des heures de charge de travail</a:t>
            </a:r>
          </a:p>
          <a:p>
            <a:r>
              <a:rPr lang="fr-FR" altLang="fr-FR" dirty="0"/>
              <a:t>Constituer ce stock en créant le BFR le plus faible</a:t>
            </a:r>
          </a:p>
        </p:txBody>
      </p:sp>
      <p:graphicFrame>
        <p:nvGraphicFramePr>
          <p:cNvPr id="3074" name="Object 4">
            <a:extLst>
              <a:ext uri="{FF2B5EF4-FFF2-40B4-BE49-F238E27FC236}">
                <a16:creationId xmlns:a16="http://schemas.microsoft.com/office/drawing/2014/main" id="{AA9E30EB-DA4C-4864-A158-AF7CCF6639EA}"/>
              </a:ext>
            </a:extLst>
          </p:cNvPr>
          <p:cNvGraphicFramePr>
            <a:graphicFrameLocks noChangeAspect="1"/>
          </p:cNvGraphicFramePr>
          <p:nvPr/>
        </p:nvGraphicFramePr>
        <p:xfrm>
          <a:off x="1676400" y="3581400"/>
          <a:ext cx="5554663" cy="1604963"/>
        </p:xfrm>
        <a:graphic>
          <a:graphicData uri="http://schemas.openxmlformats.org/presentationml/2006/ole">
            <mc:AlternateContent xmlns:mc="http://schemas.openxmlformats.org/markup-compatibility/2006">
              <mc:Choice xmlns:v="urn:schemas-microsoft-com:vml" Requires="v">
                <p:oleObj spid="_x0000_s3157" r:id="rId4" imgW="2577240" imgH="743760" progId="">
                  <p:embed/>
                </p:oleObj>
              </mc:Choice>
              <mc:Fallback>
                <p:oleObj r:id="rId4" imgW="2577240" imgH="74376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3581400"/>
                        <a:ext cx="5554663" cy="1604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9" name="Text Box 5">
            <a:extLst>
              <a:ext uri="{FF2B5EF4-FFF2-40B4-BE49-F238E27FC236}">
                <a16:creationId xmlns:a16="http://schemas.microsoft.com/office/drawing/2014/main" id="{9881C115-8235-455D-AA49-E5565C8D4082}"/>
              </a:ext>
            </a:extLst>
          </p:cNvPr>
          <p:cNvSpPr txBox="1">
            <a:spLocks noChangeArrowheads="1"/>
          </p:cNvSpPr>
          <p:nvPr/>
        </p:nvSpPr>
        <p:spPr bwMode="auto">
          <a:xfrm>
            <a:off x="1295400" y="5486400"/>
            <a:ext cx="6567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2000" dirty="0">
                <a:solidFill>
                  <a:srgbClr val="00279F"/>
                </a:solidFill>
              </a:rPr>
              <a:t>Avec quel article a-t-on intérêt à constituer le stock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a:extLst>
              <a:ext uri="{FF2B5EF4-FFF2-40B4-BE49-F238E27FC236}">
                <a16:creationId xmlns:a16="http://schemas.microsoft.com/office/drawing/2014/main" id="{3D4B785E-7A26-4C5D-8931-29AC16CD2BD2}"/>
              </a:ext>
            </a:extLst>
          </p:cNvPr>
          <p:cNvSpPr>
            <a:spLocks noGrp="1" noChangeArrowheads="1"/>
          </p:cNvSpPr>
          <p:nvPr>
            <p:ph type="title"/>
          </p:nvPr>
        </p:nvSpPr>
        <p:spPr>
          <a:xfrm>
            <a:off x="1692275" y="836613"/>
            <a:ext cx="7239000" cy="457200"/>
          </a:xfrm>
          <a:noFill/>
        </p:spPr>
        <p:txBody>
          <a:bodyPr/>
          <a:lstStyle/>
          <a:p>
            <a:r>
              <a:rPr lang="fr-FR" altLang="fr-FR" dirty="0"/>
              <a:t>Politiques d'accroissement de la capacité</a:t>
            </a:r>
          </a:p>
        </p:txBody>
      </p:sp>
      <p:sp>
        <p:nvSpPr>
          <p:cNvPr id="7173" name="Line 3">
            <a:extLst>
              <a:ext uri="{FF2B5EF4-FFF2-40B4-BE49-F238E27FC236}">
                <a16:creationId xmlns:a16="http://schemas.microsoft.com/office/drawing/2014/main" id="{560F2981-B688-400A-AAEF-B64CA493C7FE}"/>
              </a:ext>
            </a:extLst>
          </p:cNvPr>
          <p:cNvSpPr>
            <a:spLocks noChangeShapeType="1"/>
          </p:cNvSpPr>
          <p:nvPr/>
        </p:nvSpPr>
        <p:spPr bwMode="auto">
          <a:xfrm flipV="1">
            <a:off x="1219200" y="2217738"/>
            <a:ext cx="0" cy="1951037"/>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74" name="Line 4">
            <a:extLst>
              <a:ext uri="{FF2B5EF4-FFF2-40B4-BE49-F238E27FC236}">
                <a16:creationId xmlns:a16="http://schemas.microsoft.com/office/drawing/2014/main" id="{ADCBF0F0-3A92-43CE-8ED4-27C37F0D5BE7}"/>
              </a:ext>
            </a:extLst>
          </p:cNvPr>
          <p:cNvSpPr>
            <a:spLocks noChangeShapeType="1"/>
          </p:cNvSpPr>
          <p:nvPr/>
        </p:nvSpPr>
        <p:spPr bwMode="auto">
          <a:xfrm>
            <a:off x="1231900" y="4156075"/>
            <a:ext cx="2874963" cy="0"/>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75" name="Freeform 5">
            <a:extLst>
              <a:ext uri="{FF2B5EF4-FFF2-40B4-BE49-F238E27FC236}">
                <a16:creationId xmlns:a16="http://schemas.microsoft.com/office/drawing/2014/main" id="{B651DABD-9F4D-4B40-BB41-F024FCF4CE70}"/>
              </a:ext>
            </a:extLst>
          </p:cNvPr>
          <p:cNvSpPr>
            <a:spLocks/>
          </p:cNvSpPr>
          <p:nvPr/>
        </p:nvSpPr>
        <p:spPr bwMode="auto">
          <a:xfrm>
            <a:off x="1220788" y="2355850"/>
            <a:ext cx="2827337" cy="1366838"/>
          </a:xfrm>
          <a:custGeom>
            <a:avLst/>
            <a:gdLst>
              <a:gd name="T0" fmla="*/ 53975 w 1781"/>
              <a:gd name="T1" fmla="*/ 1355725 h 861"/>
              <a:gd name="T2" fmla="*/ 88900 w 1781"/>
              <a:gd name="T3" fmla="*/ 1314450 h 861"/>
              <a:gd name="T4" fmla="*/ 125412 w 1781"/>
              <a:gd name="T5" fmla="*/ 1293813 h 861"/>
              <a:gd name="T6" fmla="*/ 161925 w 1781"/>
              <a:gd name="T7" fmla="*/ 1250950 h 861"/>
              <a:gd name="T8" fmla="*/ 198437 w 1781"/>
              <a:gd name="T9" fmla="*/ 1233488 h 861"/>
              <a:gd name="T10" fmla="*/ 250825 w 1781"/>
              <a:gd name="T11" fmla="*/ 1190625 h 861"/>
              <a:gd name="T12" fmla="*/ 306387 w 1781"/>
              <a:gd name="T13" fmla="*/ 1147763 h 861"/>
              <a:gd name="T14" fmla="*/ 344487 w 1781"/>
              <a:gd name="T15" fmla="*/ 1104900 h 861"/>
              <a:gd name="T16" fmla="*/ 379412 w 1781"/>
              <a:gd name="T17" fmla="*/ 1084263 h 861"/>
              <a:gd name="T18" fmla="*/ 415925 w 1781"/>
              <a:gd name="T19" fmla="*/ 1042988 h 861"/>
              <a:gd name="T20" fmla="*/ 469900 w 1781"/>
              <a:gd name="T21" fmla="*/ 1022350 h 861"/>
              <a:gd name="T22" fmla="*/ 504825 w 1781"/>
              <a:gd name="T23" fmla="*/ 1000125 h 861"/>
              <a:gd name="T24" fmla="*/ 541337 w 1781"/>
              <a:gd name="T25" fmla="*/ 979488 h 861"/>
              <a:gd name="T26" fmla="*/ 596900 w 1781"/>
              <a:gd name="T27" fmla="*/ 958850 h 861"/>
              <a:gd name="T28" fmla="*/ 668337 w 1781"/>
              <a:gd name="T29" fmla="*/ 938213 h 861"/>
              <a:gd name="T30" fmla="*/ 1320800 w 1781"/>
              <a:gd name="T31" fmla="*/ 919163 h 861"/>
              <a:gd name="T32" fmla="*/ 1374775 w 1781"/>
              <a:gd name="T33" fmla="*/ 898525 h 861"/>
              <a:gd name="T34" fmla="*/ 1411287 w 1781"/>
              <a:gd name="T35" fmla="*/ 877888 h 861"/>
              <a:gd name="T36" fmla="*/ 1465262 w 1781"/>
              <a:gd name="T37" fmla="*/ 835025 h 861"/>
              <a:gd name="T38" fmla="*/ 1501775 w 1781"/>
              <a:gd name="T39" fmla="*/ 793750 h 861"/>
              <a:gd name="T40" fmla="*/ 1557337 w 1781"/>
              <a:gd name="T41" fmla="*/ 749300 h 861"/>
              <a:gd name="T42" fmla="*/ 1590675 w 1781"/>
              <a:gd name="T43" fmla="*/ 709613 h 861"/>
              <a:gd name="T44" fmla="*/ 1628775 w 1781"/>
              <a:gd name="T45" fmla="*/ 666750 h 861"/>
              <a:gd name="T46" fmla="*/ 1665288 w 1781"/>
              <a:gd name="T47" fmla="*/ 627063 h 861"/>
              <a:gd name="T48" fmla="*/ 1701800 w 1781"/>
              <a:gd name="T49" fmla="*/ 584200 h 861"/>
              <a:gd name="T50" fmla="*/ 1755775 w 1781"/>
              <a:gd name="T51" fmla="*/ 541338 h 861"/>
              <a:gd name="T52" fmla="*/ 1792287 w 1781"/>
              <a:gd name="T53" fmla="*/ 501650 h 861"/>
              <a:gd name="T54" fmla="*/ 1828800 w 1781"/>
              <a:gd name="T55" fmla="*/ 479425 h 861"/>
              <a:gd name="T56" fmla="*/ 1881187 w 1781"/>
              <a:gd name="T57" fmla="*/ 457200 h 861"/>
              <a:gd name="T58" fmla="*/ 1919287 w 1781"/>
              <a:gd name="T59" fmla="*/ 438150 h 861"/>
              <a:gd name="T60" fmla="*/ 1973262 w 1781"/>
              <a:gd name="T61" fmla="*/ 417513 h 861"/>
              <a:gd name="T62" fmla="*/ 2027237 w 1781"/>
              <a:gd name="T63" fmla="*/ 396875 h 861"/>
              <a:gd name="T64" fmla="*/ 2208212 w 1781"/>
              <a:gd name="T65" fmla="*/ 373063 h 861"/>
              <a:gd name="T66" fmla="*/ 2371725 w 1781"/>
              <a:gd name="T67" fmla="*/ 352425 h 861"/>
              <a:gd name="T68" fmla="*/ 2408237 w 1781"/>
              <a:gd name="T69" fmla="*/ 336550 h 861"/>
              <a:gd name="T70" fmla="*/ 2443162 w 1781"/>
              <a:gd name="T71" fmla="*/ 312738 h 861"/>
              <a:gd name="T72" fmla="*/ 2498725 w 1781"/>
              <a:gd name="T73" fmla="*/ 271463 h 861"/>
              <a:gd name="T74" fmla="*/ 2551112 w 1781"/>
              <a:gd name="T75" fmla="*/ 250825 h 861"/>
              <a:gd name="T76" fmla="*/ 2589212 w 1781"/>
              <a:gd name="T77" fmla="*/ 207963 h 861"/>
              <a:gd name="T78" fmla="*/ 2643187 w 1781"/>
              <a:gd name="T79" fmla="*/ 166688 h 861"/>
              <a:gd name="T80" fmla="*/ 2681287 w 1781"/>
              <a:gd name="T81" fmla="*/ 103188 h 861"/>
              <a:gd name="T82" fmla="*/ 2733675 w 1781"/>
              <a:gd name="T83" fmla="*/ 60325 h 861"/>
              <a:gd name="T84" fmla="*/ 2787650 w 1781"/>
              <a:gd name="T85" fmla="*/ 22225 h 861"/>
              <a:gd name="T86" fmla="*/ 2825750 w 1781"/>
              <a:gd name="T87" fmla="*/ 0 h 8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81"/>
              <a:gd name="T133" fmla="*/ 0 h 861"/>
              <a:gd name="T134" fmla="*/ 1781 w 1781"/>
              <a:gd name="T135" fmla="*/ 861 h 86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81" h="861">
                <a:moveTo>
                  <a:pt x="0" y="860"/>
                </a:moveTo>
                <a:lnTo>
                  <a:pt x="34" y="854"/>
                </a:lnTo>
                <a:lnTo>
                  <a:pt x="44" y="841"/>
                </a:lnTo>
                <a:lnTo>
                  <a:pt x="56" y="828"/>
                </a:lnTo>
                <a:lnTo>
                  <a:pt x="67" y="815"/>
                </a:lnTo>
                <a:lnTo>
                  <a:pt x="79" y="815"/>
                </a:lnTo>
                <a:lnTo>
                  <a:pt x="91" y="802"/>
                </a:lnTo>
                <a:lnTo>
                  <a:pt x="102" y="788"/>
                </a:lnTo>
                <a:lnTo>
                  <a:pt x="114" y="777"/>
                </a:lnTo>
                <a:lnTo>
                  <a:pt x="125" y="777"/>
                </a:lnTo>
                <a:lnTo>
                  <a:pt x="147" y="763"/>
                </a:lnTo>
                <a:lnTo>
                  <a:pt x="158" y="750"/>
                </a:lnTo>
                <a:lnTo>
                  <a:pt x="170" y="736"/>
                </a:lnTo>
                <a:lnTo>
                  <a:pt x="193" y="723"/>
                </a:lnTo>
                <a:lnTo>
                  <a:pt x="205" y="711"/>
                </a:lnTo>
                <a:lnTo>
                  <a:pt x="217" y="696"/>
                </a:lnTo>
                <a:lnTo>
                  <a:pt x="227" y="696"/>
                </a:lnTo>
                <a:lnTo>
                  <a:pt x="239" y="683"/>
                </a:lnTo>
                <a:lnTo>
                  <a:pt x="250" y="670"/>
                </a:lnTo>
                <a:lnTo>
                  <a:pt x="262" y="657"/>
                </a:lnTo>
                <a:lnTo>
                  <a:pt x="273" y="657"/>
                </a:lnTo>
                <a:lnTo>
                  <a:pt x="296" y="644"/>
                </a:lnTo>
                <a:lnTo>
                  <a:pt x="308" y="630"/>
                </a:lnTo>
                <a:lnTo>
                  <a:pt x="318" y="630"/>
                </a:lnTo>
                <a:lnTo>
                  <a:pt x="330" y="617"/>
                </a:lnTo>
                <a:lnTo>
                  <a:pt x="341" y="617"/>
                </a:lnTo>
                <a:lnTo>
                  <a:pt x="353" y="604"/>
                </a:lnTo>
                <a:lnTo>
                  <a:pt x="376" y="604"/>
                </a:lnTo>
                <a:lnTo>
                  <a:pt x="388" y="591"/>
                </a:lnTo>
                <a:lnTo>
                  <a:pt x="421" y="591"/>
                </a:lnTo>
                <a:lnTo>
                  <a:pt x="444" y="579"/>
                </a:lnTo>
                <a:lnTo>
                  <a:pt x="832" y="579"/>
                </a:lnTo>
                <a:lnTo>
                  <a:pt x="844" y="566"/>
                </a:lnTo>
                <a:lnTo>
                  <a:pt x="866" y="566"/>
                </a:lnTo>
                <a:lnTo>
                  <a:pt x="878" y="553"/>
                </a:lnTo>
                <a:lnTo>
                  <a:pt x="889" y="553"/>
                </a:lnTo>
                <a:lnTo>
                  <a:pt x="901" y="538"/>
                </a:lnTo>
                <a:lnTo>
                  <a:pt x="923" y="526"/>
                </a:lnTo>
                <a:lnTo>
                  <a:pt x="935" y="513"/>
                </a:lnTo>
                <a:lnTo>
                  <a:pt x="946" y="500"/>
                </a:lnTo>
                <a:lnTo>
                  <a:pt x="969" y="486"/>
                </a:lnTo>
                <a:lnTo>
                  <a:pt x="981" y="472"/>
                </a:lnTo>
                <a:lnTo>
                  <a:pt x="993" y="460"/>
                </a:lnTo>
                <a:lnTo>
                  <a:pt x="1002" y="447"/>
                </a:lnTo>
                <a:lnTo>
                  <a:pt x="1014" y="433"/>
                </a:lnTo>
                <a:lnTo>
                  <a:pt x="1026" y="420"/>
                </a:lnTo>
                <a:lnTo>
                  <a:pt x="1037" y="420"/>
                </a:lnTo>
                <a:lnTo>
                  <a:pt x="1049" y="395"/>
                </a:lnTo>
                <a:lnTo>
                  <a:pt x="1060" y="381"/>
                </a:lnTo>
                <a:lnTo>
                  <a:pt x="1072" y="368"/>
                </a:lnTo>
                <a:lnTo>
                  <a:pt x="1084" y="355"/>
                </a:lnTo>
                <a:lnTo>
                  <a:pt x="1106" y="341"/>
                </a:lnTo>
                <a:lnTo>
                  <a:pt x="1118" y="329"/>
                </a:lnTo>
                <a:lnTo>
                  <a:pt x="1129" y="316"/>
                </a:lnTo>
                <a:lnTo>
                  <a:pt x="1140" y="316"/>
                </a:lnTo>
                <a:lnTo>
                  <a:pt x="1152" y="302"/>
                </a:lnTo>
                <a:lnTo>
                  <a:pt x="1163" y="288"/>
                </a:lnTo>
                <a:lnTo>
                  <a:pt x="1185" y="288"/>
                </a:lnTo>
                <a:lnTo>
                  <a:pt x="1185" y="276"/>
                </a:lnTo>
                <a:lnTo>
                  <a:pt x="1209" y="276"/>
                </a:lnTo>
                <a:lnTo>
                  <a:pt x="1220" y="263"/>
                </a:lnTo>
                <a:lnTo>
                  <a:pt x="1243" y="263"/>
                </a:lnTo>
                <a:lnTo>
                  <a:pt x="1267" y="250"/>
                </a:lnTo>
                <a:lnTo>
                  <a:pt x="1277" y="250"/>
                </a:lnTo>
                <a:lnTo>
                  <a:pt x="1288" y="235"/>
                </a:lnTo>
                <a:lnTo>
                  <a:pt x="1391" y="235"/>
                </a:lnTo>
                <a:lnTo>
                  <a:pt x="1403" y="222"/>
                </a:lnTo>
                <a:lnTo>
                  <a:pt x="1494" y="222"/>
                </a:lnTo>
                <a:lnTo>
                  <a:pt x="1506" y="212"/>
                </a:lnTo>
                <a:lnTo>
                  <a:pt x="1517" y="212"/>
                </a:lnTo>
                <a:lnTo>
                  <a:pt x="1528" y="197"/>
                </a:lnTo>
                <a:lnTo>
                  <a:pt x="1539" y="197"/>
                </a:lnTo>
                <a:lnTo>
                  <a:pt x="1563" y="184"/>
                </a:lnTo>
                <a:lnTo>
                  <a:pt x="1574" y="171"/>
                </a:lnTo>
                <a:lnTo>
                  <a:pt x="1585" y="158"/>
                </a:lnTo>
                <a:lnTo>
                  <a:pt x="1607" y="158"/>
                </a:lnTo>
                <a:lnTo>
                  <a:pt x="1619" y="144"/>
                </a:lnTo>
                <a:lnTo>
                  <a:pt x="1631" y="131"/>
                </a:lnTo>
                <a:lnTo>
                  <a:pt x="1642" y="118"/>
                </a:lnTo>
                <a:lnTo>
                  <a:pt x="1665" y="105"/>
                </a:lnTo>
                <a:lnTo>
                  <a:pt x="1677" y="79"/>
                </a:lnTo>
                <a:lnTo>
                  <a:pt x="1689" y="65"/>
                </a:lnTo>
                <a:lnTo>
                  <a:pt x="1711" y="52"/>
                </a:lnTo>
                <a:lnTo>
                  <a:pt x="1722" y="38"/>
                </a:lnTo>
                <a:lnTo>
                  <a:pt x="1745" y="27"/>
                </a:lnTo>
                <a:lnTo>
                  <a:pt x="1756" y="14"/>
                </a:lnTo>
                <a:lnTo>
                  <a:pt x="1768" y="0"/>
                </a:lnTo>
                <a:lnTo>
                  <a:pt x="1780" y="0"/>
                </a:lnTo>
                <a:lnTo>
                  <a:pt x="1772" y="7"/>
                </a:lnTo>
              </a:path>
            </a:pathLst>
          </a:custGeom>
          <a:noFill/>
          <a:ln w="254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7176" name="Line 6">
            <a:extLst>
              <a:ext uri="{FF2B5EF4-FFF2-40B4-BE49-F238E27FC236}">
                <a16:creationId xmlns:a16="http://schemas.microsoft.com/office/drawing/2014/main" id="{BCABAAFC-7704-45DF-A54F-B83FA18313D6}"/>
              </a:ext>
            </a:extLst>
          </p:cNvPr>
          <p:cNvSpPr>
            <a:spLocks noChangeShapeType="1"/>
          </p:cNvSpPr>
          <p:nvPr/>
        </p:nvSpPr>
        <p:spPr bwMode="auto">
          <a:xfrm flipV="1">
            <a:off x="1187450" y="3716338"/>
            <a:ext cx="1368425"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77" name="Line 7">
            <a:extLst>
              <a:ext uri="{FF2B5EF4-FFF2-40B4-BE49-F238E27FC236}">
                <a16:creationId xmlns:a16="http://schemas.microsoft.com/office/drawing/2014/main" id="{ABA60966-BED8-433B-9248-1F3DF6902AA9}"/>
              </a:ext>
            </a:extLst>
          </p:cNvPr>
          <p:cNvSpPr>
            <a:spLocks noChangeShapeType="1"/>
          </p:cNvSpPr>
          <p:nvPr/>
        </p:nvSpPr>
        <p:spPr bwMode="auto">
          <a:xfrm flipV="1">
            <a:off x="2555875" y="3284538"/>
            <a:ext cx="0" cy="43180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78" name="Line 8">
            <a:extLst>
              <a:ext uri="{FF2B5EF4-FFF2-40B4-BE49-F238E27FC236}">
                <a16:creationId xmlns:a16="http://schemas.microsoft.com/office/drawing/2014/main" id="{5E4A3590-2004-4100-A4B5-A04E203A5EB4}"/>
              </a:ext>
            </a:extLst>
          </p:cNvPr>
          <p:cNvSpPr>
            <a:spLocks noChangeShapeType="1"/>
          </p:cNvSpPr>
          <p:nvPr/>
        </p:nvSpPr>
        <p:spPr bwMode="auto">
          <a:xfrm flipV="1">
            <a:off x="2555875" y="3263900"/>
            <a:ext cx="863600" cy="20638"/>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79" name="Line 9">
            <a:extLst>
              <a:ext uri="{FF2B5EF4-FFF2-40B4-BE49-F238E27FC236}">
                <a16:creationId xmlns:a16="http://schemas.microsoft.com/office/drawing/2014/main" id="{B2690181-4E59-4B29-B06E-AA9FFC3F8F88}"/>
              </a:ext>
            </a:extLst>
          </p:cNvPr>
          <p:cNvSpPr>
            <a:spLocks noChangeShapeType="1"/>
          </p:cNvSpPr>
          <p:nvPr/>
        </p:nvSpPr>
        <p:spPr bwMode="auto">
          <a:xfrm flipV="1">
            <a:off x="3432175" y="2705100"/>
            <a:ext cx="0" cy="57150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80" name="Line 10">
            <a:extLst>
              <a:ext uri="{FF2B5EF4-FFF2-40B4-BE49-F238E27FC236}">
                <a16:creationId xmlns:a16="http://schemas.microsoft.com/office/drawing/2014/main" id="{451EF4F0-ADA5-4BCE-966B-1AA2D6B9D234}"/>
              </a:ext>
            </a:extLst>
          </p:cNvPr>
          <p:cNvSpPr>
            <a:spLocks noChangeShapeType="1"/>
          </p:cNvSpPr>
          <p:nvPr/>
        </p:nvSpPr>
        <p:spPr bwMode="auto">
          <a:xfrm>
            <a:off x="3444875" y="2717800"/>
            <a:ext cx="604838"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81" name="Rectangle 11">
            <a:extLst>
              <a:ext uri="{FF2B5EF4-FFF2-40B4-BE49-F238E27FC236}">
                <a16:creationId xmlns:a16="http://schemas.microsoft.com/office/drawing/2014/main" id="{FEEC97FE-15A9-4A23-93E7-76D47D607E4E}"/>
              </a:ext>
            </a:extLst>
          </p:cNvPr>
          <p:cNvSpPr>
            <a:spLocks noChangeArrowheads="1"/>
          </p:cNvSpPr>
          <p:nvPr/>
        </p:nvSpPr>
        <p:spPr bwMode="auto">
          <a:xfrm>
            <a:off x="1225550" y="2565400"/>
            <a:ext cx="12652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b="0" dirty="0">
                <a:solidFill>
                  <a:srgbClr val="00279F"/>
                </a:solidFill>
              </a:rPr>
              <a:t>Charge</a:t>
            </a:r>
          </a:p>
          <a:p>
            <a:r>
              <a:rPr lang="fr-FR" altLang="fr-FR" sz="1400" b="0" dirty="0">
                <a:solidFill>
                  <a:srgbClr val="00279F"/>
                </a:solidFill>
              </a:rPr>
              <a:t>prévisionnelle</a:t>
            </a:r>
          </a:p>
        </p:txBody>
      </p:sp>
      <p:sp>
        <p:nvSpPr>
          <p:cNvPr id="7182" name="Rectangle 12">
            <a:extLst>
              <a:ext uri="{FF2B5EF4-FFF2-40B4-BE49-F238E27FC236}">
                <a16:creationId xmlns:a16="http://schemas.microsoft.com/office/drawing/2014/main" id="{30D20875-559C-4FBC-8F22-DA84127EBE93}"/>
              </a:ext>
            </a:extLst>
          </p:cNvPr>
          <p:cNvSpPr>
            <a:spLocks noChangeArrowheads="1"/>
          </p:cNvSpPr>
          <p:nvPr/>
        </p:nvSpPr>
        <p:spPr bwMode="auto">
          <a:xfrm>
            <a:off x="2867025" y="3652838"/>
            <a:ext cx="13636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r"/>
            <a:r>
              <a:rPr lang="fr-FR" altLang="fr-FR" sz="1400" b="0" dirty="0">
                <a:solidFill>
                  <a:srgbClr val="00279F"/>
                </a:solidFill>
              </a:rPr>
              <a:t>Augmentations</a:t>
            </a:r>
          </a:p>
          <a:p>
            <a:pPr algn="r"/>
            <a:r>
              <a:rPr lang="fr-FR" altLang="fr-FR" sz="1400" b="0" dirty="0">
                <a:solidFill>
                  <a:srgbClr val="00279F"/>
                </a:solidFill>
              </a:rPr>
              <a:t>de capacité</a:t>
            </a:r>
          </a:p>
        </p:txBody>
      </p:sp>
      <p:sp>
        <p:nvSpPr>
          <p:cNvPr id="7183" name="Rectangle 13">
            <a:extLst>
              <a:ext uri="{FF2B5EF4-FFF2-40B4-BE49-F238E27FC236}">
                <a16:creationId xmlns:a16="http://schemas.microsoft.com/office/drawing/2014/main" id="{C5F59B71-872A-476F-9CF2-F94E85937544}"/>
              </a:ext>
            </a:extLst>
          </p:cNvPr>
          <p:cNvSpPr>
            <a:spLocks noChangeArrowheads="1"/>
          </p:cNvSpPr>
          <p:nvPr/>
        </p:nvSpPr>
        <p:spPr bwMode="auto">
          <a:xfrm>
            <a:off x="2154238" y="2036763"/>
            <a:ext cx="12938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b="0" dirty="0">
                <a:solidFill>
                  <a:srgbClr val="00279F"/>
                </a:solidFill>
              </a:rPr>
              <a:t>Appel à la</a:t>
            </a:r>
          </a:p>
          <a:p>
            <a:r>
              <a:rPr lang="fr-FR" altLang="fr-FR" sz="1400" b="0" dirty="0">
                <a:solidFill>
                  <a:srgbClr val="00279F"/>
                </a:solidFill>
              </a:rPr>
              <a:t>sous-traitance</a:t>
            </a:r>
          </a:p>
        </p:txBody>
      </p:sp>
      <p:sp>
        <p:nvSpPr>
          <p:cNvPr id="7184" name="Line 16">
            <a:extLst>
              <a:ext uri="{FF2B5EF4-FFF2-40B4-BE49-F238E27FC236}">
                <a16:creationId xmlns:a16="http://schemas.microsoft.com/office/drawing/2014/main" id="{370A93BA-1872-4041-88F1-9FA065212269}"/>
              </a:ext>
            </a:extLst>
          </p:cNvPr>
          <p:cNvSpPr>
            <a:spLocks noChangeShapeType="1"/>
          </p:cNvSpPr>
          <p:nvPr/>
        </p:nvSpPr>
        <p:spPr bwMode="auto">
          <a:xfrm>
            <a:off x="1851025" y="2982913"/>
            <a:ext cx="0" cy="21748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85" name="Line 17">
            <a:extLst>
              <a:ext uri="{FF2B5EF4-FFF2-40B4-BE49-F238E27FC236}">
                <a16:creationId xmlns:a16="http://schemas.microsoft.com/office/drawing/2014/main" id="{8F244690-1751-414A-9511-4871E4066D3A}"/>
              </a:ext>
            </a:extLst>
          </p:cNvPr>
          <p:cNvSpPr>
            <a:spLocks noChangeShapeType="1"/>
          </p:cNvSpPr>
          <p:nvPr/>
        </p:nvSpPr>
        <p:spPr bwMode="auto">
          <a:xfrm>
            <a:off x="2800350" y="2493963"/>
            <a:ext cx="331788" cy="50323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86" name="Line 18">
            <a:extLst>
              <a:ext uri="{FF2B5EF4-FFF2-40B4-BE49-F238E27FC236}">
                <a16:creationId xmlns:a16="http://schemas.microsoft.com/office/drawing/2014/main" id="{812477DB-C54D-4A05-98DB-72D44E2AE004}"/>
              </a:ext>
            </a:extLst>
          </p:cNvPr>
          <p:cNvSpPr>
            <a:spLocks noChangeShapeType="1"/>
          </p:cNvSpPr>
          <p:nvPr/>
        </p:nvSpPr>
        <p:spPr bwMode="auto">
          <a:xfrm flipH="1" flipV="1">
            <a:off x="2555875" y="3429000"/>
            <a:ext cx="588963" cy="27305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87" name="Line 31">
            <a:extLst>
              <a:ext uri="{FF2B5EF4-FFF2-40B4-BE49-F238E27FC236}">
                <a16:creationId xmlns:a16="http://schemas.microsoft.com/office/drawing/2014/main" id="{F339F316-9733-4706-B2D9-960911520A23}"/>
              </a:ext>
            </a:extLst>
          </p:cNvPr>
          <p:cNvSpPr>
            <a:spLocks noChangeShapeType="1"/>
          </p:cNvSpPr>
          <p:nvPr/>
        </p:nvSpPr>
        <p:spPr bwMode="auto">
          <a:xfrm flipV="1">
            <a:off x="2139950" y="3546475"/>
            <a:ext cx="0" cy="300038"/>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88" name="Rectangle 33">
            <a:extLst>
              <a:ext uri="{FF2B5EF4-FFF2-40B4-BE49-F238E27FC236}">
                <a16:creationId xmlns:a16="http://schemas.microsoft.com/office/drawing/2014/main" id="{2EF25916-1E2B-484B-BB2F-35715883DB64}"/>
              </a:ext>
            </a:extLst>
          </p:cNvPr>
          <p:cNvSpPr>
            <a:spLocks noChangeArrowheads="1"/>
          </p:cNvSpPr>
          <p:nvPr/>
        </p:nvSpPr>
        <p:spPr bwMode="auto">
          <a:xfrm>
            <a:off x="1447800" y="3773488"/>
            <a:ext cx="130492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b="0" dirty="0">
                <a:solidFill>
                  <a:srgbClr val="00279F"/>
                </a:solidFill>
              </a:rPr>
              <a:t>Sous-capacité</a:t>
            </a:r>
          </a:p>
        </p:txBody>
      </p:sp>
      <p:sp>
        <p:nvSpPr>
          <p:cNvPr id="7189" name="Rectangle 34">
            <a:extLst>
              <a:ext uri="{FF2B5EF4-FFF2-40B4-BE49-F238E27FC236}">
                <a16:creationId xmlns:a16="http://schemas.microsoft.com/office/drawing/2014/main" id="{C6A60238-4E73-4778-A7B3-19982D71BDF9}"/>
              </a:ext>
            </a:extLst>
          </p:cNvPr>
          <p:cNvSpPr>
            <a:spLocks noChangeArrowheads="1"/>
          </p:cNvSpPr>
          <p:nvPr/>
        </p:nvSpPr>
        <p:spPr bwMode="auto">
          <a:xfrm>
            <a:off x="1933575" y="4243388"/>
            <a:ext cx="1414463"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dirty="0">
                <a:solidFill>
                  <a:srgbClr val="00279F"/>
                </a:solidFill>
              </a:rPr>
              <a:t>Politique n°1</a:t>
            </a:r>
          </a:p>
        </p:txBody>
      </p:sp>
      <p:sp>
        <p:nvSpPr>
          <p:cNvPr id="7190" name="Line 35">
            <a:extLst>
              <a:ext uri="{FF2B5EF4-FFF2-40B4-BE49-F238E27FC236}">
                <a16:creationId xmlns:a16="http://schemas.microsoft.com/office/drawing/2014/main" id="{59A97519-6EDC-4141-8729-3215F4CA353B}"/>
              </a:ext>
            </a:extLst>
          </p:cNvPr>
          <p:cNvSpPr>
            <a:spLocks noChangeShapeType="1"/>
          </p:cNvSpPr>
          <p:nvPr/>
        </p:nvSpPr>
        <p:spPr bwMode="auto">
          <a:xfrm flipV="1">
            <a:off x="5395913" y="2444750"/>
            <a:ext cx="0" cy="1722438"/>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91" name="Line 36">
            <a:extLst>
              <a:ext uri="{FF2B5EF4-FFF2-40B4-BE49-F238E27FC236}">
                <a16:creationId xmlns:a16="http://schemas.microsoft.com/office/drawing/2014/main" id="{F364D194-4F7C-4FD2-83A7-033ED2A16BF9}"/>
              </a:ext>
            </a:extLst>
          </p:cNvPr>
          <p:cNvSpPr>
            <a:spLocks noChangeShapeType="1"/>
          </p:cNvSpPr>
          <p:nvPr/>
        </p:nvSpPr>
        <p:spPr bwMode="auto">
          <a:xfrm>
            <a:off x="5408613" y="4154488"/>
            <a:ext cx="2874962" cy="0"/>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92" name="Line 41">
            <a:extLst>
              <a:ext uri="{FF2B5EF4-FFF2-40B4-BE49-F238E27FC236}">
                <a16:creationId xmlns:a16="http://schemas.microsoft.com/office/drawing/2014/main" id="{50A838D8-7E64-4646-8D34-8026C6364F04}"/>
              </a:ext>
            </a:extLst>
          </p:cNvPr>
          <p:cNvSpPr>
            <a:spLocks noChangeShapeType="1"/>
          </p:cNvSpPr>
          <p:nvPr/>
        </p:nvSpPr>
        <p:spPr bwMode="auto">
          <a:xfrm flipV="1">
            <a:off x="5426075" y="3227388"/>
            <a:ext cx="1588" cy="455612"/>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3" name="Line 42">
            <a:extLst>
              <a:ext uri="{FF2B5EF4-FFF2-40B4-BE49-F238E27FC236}">
                <a16:creationId xmlns:a16="http://schemas.microsoft.com/office/drawing/2014/main" id="{FE29EBAE-291E-4F7B-84F5-CE43E6DAB194}"/>
              </a:ext>
            </a:extLst>
          </p:cNvPr>
          <p:cNvSpPr>
            <a:spLocks noChangeShapeType="1"/>
          </p:cNvSpPr>
          <p:nvPr/>
        </p:nvSpPr>
        <p:spPr bwMode="auto">
          <a:xfrm>
            <a:off x="5435600" y="3213100"/>
            <a:ext cx="1368425"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4" name="Line 43">
            <a:extLst>
              <a:ext uri="{FF2B5EF4-FFF2-40B4-BE49-F238E27FC236}">
                <a16:creationId xmlns:a16="http://schemas.microsoft.com/office/drawing/2014/main" id="{59EF1893-2809-4595-8D9E-D5F603B73042}"/>
              </a:ext>
            </a:extLst>
          </p:cNvPr>
          <p:cNvSpPr>
            <a:spLocks noChangeShapeType="1"/>
          </p:cNvSpPr>
          <p:nvPr/>
        </p:nvSpPr>
        <p:spPr bwMode="auto">
          <a:xfrm flipV="1">
            <a:off x="6788150" y="2636838"/>
            <a:ext cx="15875" cy="61595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5" name="Line 44">
            <a:extLst>
              <a:ext uri="{FF2B5EF4-FFF2-40B4-BE49-F238E27FC236}">
                <a16:creationId xmlns:a16="http://schemas.microsoft.com/office/drawing/2014/main" id="{6FA47C63-92CA-4C85-8A37-C442CF485B72}"/>
              </a:ext>
            </a:extLst>
          </p:cNvPr>
          <p:cNvSpPr>
            <a:spLocks noChangeShapeType="1"/>
          </p:cNvSpPr>
          <p:nvPr/>
        </p:nvSpPr>
        <p:spPr bwMode="auto">
          <a:xfrm>
            <a:off x="6804025" y="2636838"/>
            <a:ext cx="1079500"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6" name="Line 45">
            <a:extLst>
              <a:ext uri="{FF2B5EF4-FFF2-40B4-BE49-F238E27FC236}">
                <a16:creationId xmlns:a16="http://schemas.microsoft.com/office/drawing/2014/main" id="{D2A11BC0-5697-410D-BB77-E288F988D889}"/>
              </a:ext>
            </a:extLst>
          </p:cNvPr>
          <p:cNvSpPr>
            <a:spLocks noChangeShapeType="1"/>
          </p:cNvSpPr>
          <p:nvPr/>
        </p:nvSpPr>
        <p:spPr bwMode="auto">
          <a:xfrm flipV="1">
            <a:off x="7885113" y="2349500"/>
            <a:ext cx="0" cy="287338"/>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7" name="Line 46">
            <a:extLst>
              <a:ext uri="{FF2B5EF4-FFF2-40B4-BE49-F238E27FC236}">
                <a16:creationId xmlns:a16="http://schemas.microsoft.com/office/drawing/2014/main" id="{1B2AF686-F3CD-4913-BA72-9DCD0272FF1A}"/>
              </a:ext>
            </a:extLst>
          </p:cNvPr>
          <p:cNvSpPr>
            <a:spLocks noChangeShapeType="1"/>
          </p:cNvSpPr>
          <p:nvPr/>
        </p:nvSpPr>
        <p:spPr bwMode="auto">
          <a:xfrm>
            <a:off x="7910513" y="2349500"/>
            <a:ext cx="333375" cy="0"/>
          </a:xfrm>
          <a:prstGeom prst="line">
            <a:avLst/>
          </a:prstGeom>
          <a:noFill/>
          <a:ln w="25400">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7198" name="Line 47">
            <a:extLst>
              <a:ext uri="{FF2B5EF4-FFF2-40B4-BE49-F238E27FC236}">
                <a16:creationId xmlns:a16="http://schemas.microsoft.com/office/drawing/2014/main" id="{AF4E1D7B-2E34-446E-B6B4-33BE1169B3E6}"/>
              </a:ext>
            </a:extLst>
          </p:cNvPr>
          <p:cNvSpPr>
            <a:spLocks noChangeShapeType="1"/>
          </p:cNvSpPr>
          <p:nvPr/>
        </p:nvSpPr>
        <p:spPr bwMode="auto">
          <a:xfrm>
            <a:off x="5651500" y="3141663"/>
            <a:ext cx="0" cy="27463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199" name="Line 49">
            <a:extLst>
              <a:ext uri="{FF2B5EF4-FFF2-40B4-BE49-F238E27FC236}">
                <a16:creationId xmlns:a16="http://schemas.microsoft.com/office/drawing/2014/main" id="{40AA8D25-5656-46D6-AAC6-2275003C0CA7}"/>
              </a:ext>
            </a:extLst>
          </p:cNvPr>
          <p:cNvSpPr>
            <a:spLocks noChangeShapeType="1"/>
          </p:cNvSpPr>
          <p:nvPr/>
        </p:nvSpPr>
        <p:spPr bwMode="auto">
          <a:xfrm flipH="1">
            <a:off x="6877050" y="2205038"/>
            <a:ext cx="355600" cy="360362"/>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200" name="Rectangle 51">
            <a:extLst>
              <a:ext uri="{FF2B5EF4-FFF2-40B4-BE49-F238E27FC236}">
                <a16:creationId xmlns:a16="http://schemas.microsoft.com/office/drawing/2014/main" id="{DF88AADA-0A9D-47B6-AF0F-AD5EA5405933}"/>
              </a:ext>
            </a:extLst>
          </p:cNvPr>
          <p:cNvSpPr>
            <a:spLocks noChangeArrowheads="1"/>
          </p:cNvSpPr>
          <p:nvPr/>
        </p:nvSpPr>
        <p:spPr bwMode="auto">
          <a:xfrm>
            <a:off x="5364163" y="2852738"/>
            <a:ext cx="1128515" cy="283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b="0" dirty="0">
                <a:solidFill>
                  <a:srgbClr val="00279F"/>
                </a:solidFill>
              </a:rPr>
              <a:t>Surcapacité</a:t>
            </a:r>
          </a:p>
        </p:txBody>
      </p:sp>
      <p:sp>
        <p:nvSpPr>
          <p:cNvPr id="7201" name="Rectangle 52">
            <a:extLst>
              <a:ext uri="{FF2B5EF4-FFF2-40B4-BE49-F238E27FC236}">
                <a16:creationId xmlns:a16="http://schemas.microsoft.com/office/drawing/2014/main" id="{12BD8FAB-93C9-422F-AD25-53F90EC7D5BF}"/>
              </a:ext>
            </a:extLst>
          </p:cNvPr>
          <p:cNvSpPr>
            <a:spLocks noChangeArrowheads="1"/>
          </p:cNvSpPr>
          <p:nvPr/>
        </p:nvSpPr>
        <p:spPr bwMode="auto">
          <a:xfrm>
            <a:off x="6557963" y="1773238"/>
            <a:ext cx="136366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b="0" dirty="0">
                <a:solidFill>
                  <a:srgbClr val="00279F"/>
                </a:solidFill>
              </a:rPr>
              <a:t>Augmentations</a:t>
            </a:r>
          </a:p>
          <a:p>
            <a:pPr algn="l"/>
            <a:r>
              <a:rPr lang="fr-FR" altLang="fr-FR" sz="1400" b="0" dirty="0">
                <a:solidFill>
                  <a:srgbClr val="00279F"/>
                </a:solidFill>
              </a:rPr>
              <a:t>de capacité</a:t>
            </a:r>
          </a:p>
        </p:txBody>
      </p:sp>
      <p:sp>
        <p:nvSpPr>
          <p:cNvPr id="7202" name="Rectangle 53">
            <a:extLst>
              <a:ext uri="{FF2B5EF4-FFF2-40B4-BE49-F238E27FC236}">
                <a16:creationId xmlns:a16="http://schemas.microsoft.com/office/drawing/2014/main" id="{31E45782-F18A-48FC-9EBF-2222EE60B96F}"/>
              </a:ext>
            </a:extLst>
          </p:cNvPr>
          <p:cNvSpPr>
            <a:spLocks noChangeArrowheads="1"/>
          </p:cNvSpPr>
          <p:nvPr/>
        </p:nvSpPr>
        <p:spPr bwMode="auto">
          <a:xfrm>
            <a:off x="6067425" y="4256088"/>
            <a:ext cx="1414463"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dirty="0">
                <a:solidFill>
                  <a:srgbClr val="00279F"/>
                </a:solidFill>
              </a:rPr>
              <a:t>Politique n°2</a:t>
            </a:r>
          </a:p>
        </p:txBody>
      </p:sp>
      <p:sp>
        <p:nvSpPr>
          <p:cNvPr id="7203" name="Freeform 54">
            <a:extLst>
              <a:ext uri="{FF2B5EF4-FFF2-40B4-BE49-F238E27FC236}">
                <a16:creationId xmlns:a16="http://schemas.microsoft.com/office/drawing/2014/main" id="{55BE8329-AFED-4584-A1E1-8C94416AB95D}"/>
              </a:ext>
            </a:extLst>
          </p:cNvPr>
          <p:cNvSpPr>
            <a:spLocks/>
          </p:cNvSpPr>
          <p:nvPr/>
        </p:nvSpPr>
        <p:spPr bwMode="auto">
          <a:xfrm>
            <a:off x="5416550" y="2349500"/>
            <a:ext cx="2827338" cy="1366838"/>
          </a:xfrm>
          <a:custGeom>
            <a:avLst/>
            <a:gdLst>
              <a:gd name="T0" fmla="*/ 53975 w 1781"/>
              <a:gd name="T1" fmla="*/ 1355725 h 861"/>
              <a:gd name="T2" fmla="*/ 88900 w 1781"/>
              <a:gd name="T3" fmla="*/ 1314450 h 861"/>
              <a:gd name="T4" fmla="*/ 125413 w 1781"/>
              <a:gd name="T5" fmla="*/ 1293813 h 861"/>
              <a:gd name="T6" fmla="*/ 161925 w 1781"/>
              <a:gd name="T7" fmla="*/ 1250950 h 861"/>
              <a:gd name="T8" fmla="*/ 198438 w 1781"/>
              <a:gd name="T9" fmla="*/ 1233488 h 861"/>
              <a:gd name="T10" fmla="*/ 250825 w 1781"/>
              <a:gd name="T11" fmla="*/ 1190625 h 861"/>
              <a:gd name="T12" fmla="*/ 306388 w 1781"/>
              <a:gd name="T13" fmla="*/ 1147763 h 861"/>
              <a:gd name="T14" fmla="*/ 344488 w 1781"/>
              <a:gd name="T15" fmla="*/ 1104900 h 861"/>
              <a:gd name="T16" fmla="*/ 379413 w 1781"/>
              <a:gd name="T17" fmla="*/ 1084263 h 861"/>
              <a:gd name="T18" fmla="*/ 415925 w 1781"/>
              <a:gd name="T19" fmla="*/ 1042988 h 861"/>
              <a:gd name="T20" fmla="*/ 469900 w 1781"/>
              <a:gd name="T21" fmla="*/ 1022350 h 861"/>
              <a:gd name="T22" fmla="*/ 504825 w 1781"/>
              <a:gd name="T23" fmla="*/ 1000125 h 861"/>
              <a:gd name="T24" fmla="*/ 541338 w 1781"/>
              <a:gd name="T25" fmla="*/ 979488 h 861"/>
              <a:gd name="T26" fmla="*/ 596900 w 1781"/>
              <a:gd name="T27" fmla="*/ 958850 h 861"/>
              <a:gd name="T28" fmla="*/ 668338 w 1781"/>
              <a:gd name="T29" fmla="*/ 938213 h 861"/>
              <a:gd name="T30" fmla="*/ 1320800 w 1781"/>
              <a:gd name="T31" fmla="*/ 919163 h 861"/>
              <a:gd name="T32" fmla="*/ 1374775 w 1781"/>
              <a:gd name="T33" fmla="*/ 898525 h 861"/>
              <a:gd name="T34" fmla="*/ 1411288 w 1781"/>
              <a:gd name="T35" fmla="*/ 877888 h 861"/>
              <a:gd name="T36" fmla="*/ 1465263 w 1781"/>
              <a:gd name="T37" fmla="*/ 835025 h 861"/>
              <a:gd name="T38" fmla="*/ 1501775 w 1781"/>
              <a:gd name="T39" fmla="*/ 793750 h 861"/>
              <a:gd name="T40" fmla="*/ 1557338 w 1781"/>
              <a:gd name="T41" fmla="*/ 749300 h 861"/>
              <a:gd name="T42" fmla="*/ 1590675 w 1781"/>
              <a:gd name="T43" fmla="*/ 709613 h 861"/>
              <a:gd name="T44" fmla="*/ 1628776 w 1781"/>
              <a:gd name="T45" fmla="*/ 666750 h 861"/>
              <a:gd name="T46" fmla="*/ 1665288 w 1781"/>
              <a:gd name="T47" fmla="*/ 627063 h 861"/>
              <a:gd name="T48" fmla="*/ 1701801 w 1781"/>
              <a:gd name="T49" fmla="*/ 584200 h 861"/>
              <a:gd name="T50" fmla="*/ 1755776 w 1781"/>
              <a:gd name="T51" fmla="*/ 541338 h 861"/>
              <a:gd name="T52" fmla="*/ 1792288 w 1781"/>
              <a:gd name="T53" fmla="*/ 501650 h 861"/>
              <a:gd name="T54" fmla="*/ 1828801 w 1781"/>
              <a:gd name="T55" fmla="*/ 479425 h 861"/>
              <a:gd name="T56" fmla="*/ 1881188 w 1781"/>
              <a:gd name="T57" fmla="*/ 457200 h 861"/>
              <a:gd name="T58" fmla="*/ 1919288 w 1781"/>
              <a:gd name="T59" fmla="*/ 438150 h 861"/>
              <a:gd name="T60" fmla="*/ 1973263 w 1781"/>
              <a:gd name="T61" fmla="*/ 417513 h 861"/>
              <a:gd name="T62" fmla="*/ 2027238 w 1781"/>
              <a:gd name="T63" fmla="*/ 396875 h 861"/>
              <a:gd name="T64" fmla="*/ 2208213 w 1781"/>
              <a:gd name="T65" fmla="*/ 373063 h 861"/>
              <a:gd name="T66" fmla="*/ 2371726 w 1781"/>
              <a:gd name="T67" fmla="*/ 352425 h 861"/>
              <a:gd name="T68" fmla="*/ 2408238 w 1781"/>
              <a:gd name="T69" fmla="*/ 336550 h 861"/>
              <a:gd name="T70" fmla="*/ 2443163 w 1781"/>
              <a:gd name="T71" fmla="*/ 312738 h 861"/>
              <a:gd name="T72" fmla="*/ 2498726 w 1781"/>
              <a:gd name="T73" fmla="*/ 271463 h 861"/>
              <a:gd name="T74" fmla="*/ 2551113 w 1781"/>
              <a:gd name="T75" fmla="*/ 250825 h 861"/>
              <a:gd name="T76" fmla="*/ 2589213 w 1781"/>
              <a:gd name="T77" fmla="*/ 207963 h 861"/>
              <a:gd name="T78" fmla="*/ 2643188 w 1781"/>
              <a:gd name="T79" fmla="*/ 166688 h 861"/>
              <a:gd name="T80" fmla="*/ 2681288 w 1781"/>
              <a:gd name="T81" fmla="*/ 103188 h 861"/>
              <a:gd name="T82" fmla="*/ 2733676 w 1781"/>
              <a:gd name="T83" fmla="*/ 60325 h 861"/>
              <a:gd name="T84" fmla="*/ 2787651 w 1781"/>
              <a:gd name="T85" fmla="*/ 22225 h 861"/>
              <a:gd name="T86" fmla="*/ 2825751 w 1781"/>
              <a:gd name="T87" fmla="*/ 0 h 8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81"/>
              <a:gd name="T133" fmla="*/ 0 h 861"/>
              <a:gd name="T134" fmla="*/ 1781 w 1781"/>
              <a:gd name="T135" fmla="*/ 861 h 86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81" h="861">
                <a:moveTo>
                  <a:pt x="0" y="860"/>
                </a:moveTo>
                <a:lnTo>
                  <a:pt x="34" y="854"/>
                </a:lnTo>
                <a:lnTo>
                  <a:pt x="44" y="841"/>
                </a:lnTo>
                <a:lnTo>
                  <a:pt x="56" y="828"/>
                </a:lnTo>
                <a:lnTo>
                  <a:pt x="67" y="815"/>
                </a:lnTo>
                <a:lnTo>
                  <a:pt x="79" y="815"/>
                </a:lnTo>
                <a:lnTo>
                  <a:pt x="91" y="802"/>
                </a:lnTo>
                <a:lnTo>
                  <a:pt x="102" y="788"/>
                </a:lnTo>
                <a:lnTo>
                  <a:pt x="114" y="777"/>
                </a:lnTo>
                <a:lnTo>
                  <a:pt x="125" y="777"/>
                </a:lnTo>
                <a:lnTo>
                  <a:pt x="147" y="763"/>
                </a:lnTo>
                <a:lnTo>
                  <a:pt x="158" y="750"/>
                </a:lnTo>
                <a:lnTo>
                  <a:pt x="170" y="736"/>
                </a:lnTo>
                <a:lnTo>
                  <a:pt x="193" y="723"/>
                </a:lnTo>
                <a:lnTo>
                  <a:pt x="205" y="711"/>
                </a:lnTo>
                <a:lnTo>
                  <a:pt x="217" y="696"/>
                </a:lnTo>
                <a:lnTo>
                  <a:pt x="227" y="696"/>
                </a:lnTo>
                <a:lnTo>
                  <a:pt x="239" y="683"/>
                </a:lnTo>
                <a:lnTo>
                  <a:pt x="250" y="670"/>
                </a:lnTo>
                <a:lnTo>
                  <a:pt x="262" y="657"/>
                </a:lnTo>
                <a:lnTo>
                  <a:pt x="273" y="657"/>
                </a:lnTo>
                <a:lnTo>
                  <a:pt x="296" y="644"/>
                </a:lnTo>
                <a:lnTo>
                  <a:pt x="308" y="630"/>
                </a:lnTo>
                <a:lnTo>
                  <a:pt x="318" y="630"/>
                </a:lnTo>
                <a:lnTo>
                  <a:pt x="330" y="617"/>
                </a:lnTo>
                <a:lnTo>
                  <a:pt x="341" y="617"/>
                </a:lnTo>
                <a:lnTo>
                  <a:pt x="353" y="604"/>
                </a:lnTo>
                <a:lnTo>
                  <a:pt x="376" y="604"/>
                </a:lnTo>
                <a:lnTo>
                  <a:pt x="388" y="591"/>
                </a:lnTo>
                <a:lnTo>
                  <a:pt x="421" y="591"/>
                </a:lnTo>
                <a:lnTo>
                  <a:pt x="444" y="579"/>
                </a:lnTo>
                <a:lnTo>
                  <a:pt x="832" y="579"/>
                </a:lnTo>
                <a:lnTo>
                  <a:pt x="844" y="566"/>
                </a:lnTo>
                <a:lnTo>
                  <a:pt x="866" y="566"/>
                </a:lnTo>
                <a:lnTo>
                  <a:pt x="878" y="553"/>
                </a:lnTo>
                <a:lnTo>
                  <a:pt x="889" y="553"/>
                </a:lnTo>
                <a:lnTo>
                  <a:pt x="901" y="538"/>
                </a:lnTo>
                <a:lnTo>
                  <a:pt x="923" y="526"/>
                </a:lnTo>
                <a:lnTo>
                  <a:pt x="935" y="513"/>
                </a:lnTo>
                <a:lnTo>
                  <a:pt x="946" y="500"/>
                </a:lnTo>
                <a:lnTo>
                  <a:pt x="969" y="486"/>
                </a:lnTo>
                <a:lnTo>
                  <a:pt x="981" y="472"/>
                </a:lnTo>
                <a:lnTo>
                  <a:pt x="993" y="460"/>
                </a:lnTo>
                <a:lnTo>
                  <a:pt x="1002" y="447"/>
                </a:lnTo>
                <a:lnTo>
                  <a:pt x="1014" y="433"/>
                </a:lnTo>
                <a:lnTo>
                  <a:pt x="1026" y="420"/>
                </a:lnTo>
                <a:lnTo>
                  <a:pt x="1037" y="420"/>
                </a:lnTo>
                <a:lnTo>
                  <a:pt x="1049" y="395"/>
                </a:lnTo>
                <a:lnTo>
                  <a:pt x="1060" y="381"/>
                </a:lnTo>
                <a:lnTo>
                  <a:pt x="1072" y="368"/>
                </a:lnTo>
                <a:lnTo>
                  <a:pt x="1084" y="355"/>
                </a:lnTo>
                <a:lnTo>
                  <a:pt x="1106" y="341"/>
                </a:lnTo>
                <a:lnTo>
                  <a:pt x="1118" y="329"/>
                </a:lnTo>
                <a:lnTo>
                  <a:pt x="1129" y="316"/>
                </a:lnTo>
                <a:lnTo>
                  <a:pt x="1140" y="316"/>
                </a:lnTo>
                <a:lnTo>
                  <a:pt x="1152" y="302"/>
                </a:lnTo>
                <a:lnTo>
                  <a:pt x="1163" y="288"/>
                </a:lnTo>
                <a:lnTo>
                  <a:pt x="1185" y="288"/>
                </a:lnTo>
                <a:lnTo>
                  <a:pt x="1185" y="276"/>
                </a:lnTo>
                <a:lnTo>
                  <a:pt x="1209" y="276"/>
                </a:lnTo>
                <a:lnTo>
                  <a:pt x="1220" y="263"/>
                </a:lnTo>
                <a:lnTo>
                  <a:pt x="1243" y="263"/>
                </a:lnTo>
                <a:lnTo>
                  <a:pt x="1267" y="250"/>
                </a:lnTo>
                <a:lnTo>
                  <a:pt x="1277" y="250"/>
                </a:lnTo>
                <a:lnTo>
                  <a:pt x="1288" y="235"/>
                </a:lnTo>
                <a:lnTo>
                  <a:pt x="1391" y="235"/>
                </a:lnTo>
                <a:lnTo>
                  <a:pt x="1403" y="222"/>
                </a:lnTo>
                <a:lnTo>
                  <a:pt x="1494" y="222"/>
                </a:lnTo>
                <a:lnTo>
                  <a:pt x="1506" y="212"/>
                </a:lnTo>
                <a:lnTo>
                  <a:pt x="1517" y="212"/>
                </a:lnTo>
                <a:lnTo>
                  <a:pt x="1528" y="197"/>
                </a:lnTo>
                <a:lnTo>
                  <a:pt x="1539" y="197"/>
                </a:lnTo>
                <a:lnTo>
                  <a:pt x="1563" y="184"/>
                </a:lnTo>
                <a:lnTo>
                  <a:pt x="1574" y="171"/>
                </a:lnTo>
                <a:lnTo>
                  <a:pt x="1585" y="158"/>
                </a:lnTo>
                <a:lnTo>
                  <a:pt x="1607" y="158"/>
                </a:lnTo>
                <a:lnTo>
                  <a:pt x="1619" y="144"/>
                </a:lnTo>
                <a:lnTo>
                  <a:pt x="1631" y="131"/>
                </a:lnTo>
                <a:lnTo>
                  <a:pt x="1642" y="118"/>
                </a:lnTo>
                <a:lnTo>
                  <a:pt x="1665" y="105"/>
                </a:lnTo>
                <a:lnTo>
                  <a:pt x="1677" y="79"/>
                </a:lnTo>
                <a:lnTo>
                  <a:pt x="1689" y="65"/>
                </a:lnTo>
                <a:lnTo>
                  <a:pt x="1711" y="52"/>
                </a:lnTo>
                <a:lnTo>
                  <a:pt x="1722" y="38"/>
                </a:lnTo>
                <a:lnTo>
                  <a:pt x="1745" y="27"/>
                </a:lnTo>
                <a:lnTo>
                  <a:pt x="1756" y="14"/>
                </a:lnTo>
                <a:lnTo>
                  <a:pt x="1768" y="0"/>
                </a:lnTo>
                <a:lnTo>
                  <a:pt x="1780" y="0"/>
                </a:lnTo>
                <a:lnTo>
                  <a:pt x="1772" y="7"/>
                </a:lnTo>
              </a:path>
            </a:pathLst>
          </a:custGeom>
          <a:noFill/>
          <a:ln w="254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7204" name="Line 55">
            <a:extLst>
              <a:ext uri="{FF2B5EF4-FFF2-40B4-BE49-F238E27FC236}">
                <a16:creationId xmlns:a16="http://schemas.microsoft.com/office/drawing/2014/main" id="{61EAA4AC-6D02-445E-8715-826647C8845E}"/>
              </a:ext>
            </a:extLst>
          </p:cNvPr>
          <p:cNvSpPr>
            <a:spLocks noChangeShapeType="1"/>
          </p:cNvSpPr>
          <p:nvPr/>
        </p:nvSpPr>
        <p:spPr bwMode="auto">
          <a:xfrm flipV="1">
            <a:off x="3276600" y="3357563"/>
            <a:ext cx="142875" cy="28733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7205" name="Line 56">
            <a:extLst>
              <a:ext uri="{FF2B5EF4-FFF2-40B4-BE49-F238E27FC236}">
                <a16:creationId xmlns:a16="http://schemas.microsoft.com/office/drawing/2014/main" id="{342C6B8C-C9FD-4A5D-AA8E-78817F759179}"/>
              </a:ext>
            </a:extLst>
          </p:cNvPr>
          <p:cNvSpPr>
            <a:spLocks noChangeShapeType="1"/>
          </p:cNvSpPr>
          <p:nvPr/>
        </p:nvSpPr>
        <p:spPr bwMode="auto">
          <a:xfrm>
            <a:off x="7448550" y="2205038"/>
            <a:ext cx="363538" cy="28733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a:extLst>
              <a:ext uri="{FF2B5EF4-FFF2-40B4-BE49-F238E27FC236}">
                <a16:creationId xmlns:a16="http://schemas.microsoft.com/office/drawing/2014/main" id="{D4AE576E-2B93-4E6A-B5DB-B16E47C56EE3}"/>
              </a:ext>
            </a:extLst>
          </p:cNvPr>
          <p:cNvSpPr>
            <a:spLocks noGrp="1" noChangeArrowheads="1"/>
          </p:cNvSpPr>
          <p:nvPr>
            <p:ph type="title"/>
          </p:nvPr>
        </p:nvSpPr>
        <p:spPr/>
        <p:txBody>
          <a:bodyPr/>
          <a:lstStyle/>
          <a:p>
            <a:r>
              <a:rPr lang="fr-FR" altLang="fr-FR" dirty="0"/>
              <a:t>Portefeuille de produits</a:t>
            </a:r>
          </a:p>
        </p:txBody>
      </p:sp>
      <p:sp>
        <p:nvSpPr>
          <p:cNvPr id="22533" name="Rectangle 3">
            <a:extLst>
              <a:ext uri="{FF2B5EF4-FFF2-40B4-BE49-F238E27FC236}">
                <a16:creationId xmlns:a16="http://schemas.microsoft.com/office/drawing/2014/main" id="{61935C01-57F9-4AAC-944A-D4A8A7872271}"/>
              </a:ext>
            </a:extLst>
          </p:cNvPr>
          <p:cNvSpPr>
            <a:spLocks noGrp="1" noChangeArrowheads="1"/>
          </p:cNvSpPr>
          <p:nvPr>
            <p:ph type="body" idx="1"/>
          </p:nvPr>
        </p:nvSpPr>
        <p:spPr>
          <a:xfrm>
            <a:off x="1066800" y="1676400"/>
            <a:ext cx="7162800" cy="1066800"/>
          </a:xfrm>
        </p:spPr>
        <p:txBody>
          <a:bodyPr/>
          <a:lstStyle/>
          <a:p>
            <a:r>
              <a:rPr lang="fr-FR" altLang="fr-FR" dirty="0"/>
              <a:t>Rechercher des produits à saisonnalité contrariée</a:t>
            </a:r>
          </a:p>
          <a:p>
            <a:pPr>
              <a:buFontTx/>
              <a:buNone/>
            </a:pPr>
            <a:endParaRPr lang="fr-FR" altLang="fr-FR" dirty="0"/>
          </a:p>
        </p:txBody>
      </p:sp>
      <p:sp>
        <p:nvSpPr>
          <p:cNvPr id="22534" name="Line 4">
            <a:extLst>
              <a:ext uri="{FF2B5EF4-FFF2-40B4-BE49-F238E27FC236}">
                <a16:creationId xmlns:a16="http://schemas.microsoft.com/office/drawing/2014/main" id="{5807C865-AFD8-4ABC-9C65-39F49A39E2F5}"/>
              </a:ext>
            </a:extLst>
          </p:cNvPr>
          <p:cNvSpPr>
            <a:spLocks noChangeShapeType="1"/>
          </p:cNvSpPr>
          <p:nvPr/>
        </p:nvSpPr>
        <p:spPr bwMode="auto">
          <a:xfrm flipH="1" flipV="1">
            <a:off x="2514600" y="3914775"/>
            <a:ext cx="0" cy="18288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2535" name="Freeform 5">
            <a:extLst>
              <a:ext uri="{FF2B5EF4-FFF2-40B4-BE49-F238E27FC236}">
                <a16:creationId xmlns:a16="http://schemas.microsoft.com/office/drawing/2014/main" id="{1F024CB0-0A5D-41C8-9229-1A4237DC35E7}"/>
              </a:ext>
            </a:extLst>
          </p:cNvPr>
          <p:cNvSpPr>
            <a:spLocks/>
          </p:cNvSpPr>
          <p:nvPr/>
        </p:nvSpPr>
        <p:spPr bwMode="auto">
          <a:xfrm>
            <a:off x="2452688" y="3914775"/>
            <a:ext cx="85725" cy="87313"/>
          </a:xfrm>
          <a:custGeom>
            <a:avLst/>
            <a:gdLst>
              <a:gd name="T0" fmla="*/ 0 w 54"/>
              <a:gd name="T1" fmla="*/ 85725 h 55"/>
              <a:gd name="T2" fmla="*/ 42863 w 54"/>
              <a:gd name="T3" fmla="*/ 0 h 55"/>
              <a:gd name="T4" fmla="*/ 84138 w 54"/>
              <a:gd name="T5" fmla="*/ 85725 h 55"/>
              <a:gd name="T6" fmla="*/ 0 w 54"/>
              <a:gd name="T7" fmla="*/ 85725 h 55"/>
              <a:gd name="T8" fmla="*/ 0 60000 65536"/>
              <a:gd name="T9" fmla="*/ 0 60000 65536"/>
              <a:gd name="T10" fmla="*/ 0 60000 65536"/>
              <a:gd name="T11" fmla="*/ 0 60000 65536"/>
              <a:gd name="T12" fmla="*/ 0 w 54"/>
              <a:gd name="T13" fmla="*/ 0 h 55"/>
              <a:gd name="T14" fmla="*/ 54 w 54"/>
              <a:gd name="T15" fmla="*/ 55 h 55"/>
            </a:gdLst>
            <a:ahLst/>
            <a:cxnLst>
              <a:cxn ang="T8">
                <a:pos x="T0" y="T1"/>
              </a:cxn>
              <a:cxn ang="T9">
                <a:pos x="T2" y="T3"/>
              </a:cxn>
              <a:cxn ang="T10">
                <a:pos x="T4" y="T5"/>
              </a:cxn>
              <a:cxn ang="T11">
                <a:pos x="T6" y="T7"/>
              </a:cxn>
            </a:cxnLst>
            <a:rect l="T12" t="T13" r="T14" b="T15"/>
            <a:pathLst>
              <a:path w="54" h="55">
                <a:moveTo>
                  <a:pt x="0" y="54"/>
                </a:moveTo>
                <a:lnTo>
                  <a:pt x="27" y="0"/>
                </a:lnTo>
                <a:lnTo>
                  <a:pt x="53" y="54"/>
                </a:lnTo>
                <a:lnTo>
                  <a:pt x="0" y="54"/>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dirty="0"/>
          </a:p>
        </p:txBody>
      </p:sp>
      <p:sp>
        <p:nvSpPr>
          <p:cNvPr id="22536" name="Line 6">
            <a:extLst>
              <a:ext uri="{FF2B5EF4-FFF2-40B4-BE49-F238E27FC236}">
                <a16:creationId xmlns:a16="http://schemas.microsoft.com/office/drawing/2014/main" id="{9707485F-4869-42ED-8B64-001D99426548}"/>
              </a:ext>
            </a:extLst>
          </p:cNvPr>
          <p:cNvSpPr>
            <a:spLocks noChangeShapeType="1"/>
          </p:cNvSpPr>
          <p:nvPr/>
        </p:nvSpPr>
        <p:spPr bwMode="auto">
          <a:xfrm>
            <a:off x="2501900" y="5746750"/>
            <a:ext cx="4038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2537" name="Freeform 7">
            <a:extLst>
              <a:ext uri="{FF2B5EF4-FFF2-40B4-BE49-F238E27FC236}">
                <a16:creationId xmlns:a16="http://schemas.microsoft.com/office/drawing/2014/main" id="{F541BA32-0A14-4D41-BA83-C13DF4C6087A}"/>
              </a:ext>
            </a:extLst>
          </p:cNvPr>
          <p:cNvSpPr>
            <a:spLocks/>
          </p:cNvSpPr>
          <p:nvPr/>
        </p:nvSpPr>
        <p:spPr bwMode="auto">
          <a:xfrm>
            <a:off x="6462713" y="5705475"/>
            <a:ext cx="85725" cy="85725"/>
          </a:xfrm>
          <a:custGeom>
            <a:avLst/>
            <a:gdLst>
              <a:gd name="T0" fmla="*/ 0 w 54"/>
              <a:gd name="T1" fmla="*/ 0 h 54"/>
              <a:gd name="T2" fmla="*/ 84138 w 54"/>
              <a:gd name="T3" fmla="*/ 41275 h 54"/>
              <a:gd name="T4" fmla="*/ 0 w 54"/>
              <a:gd name="T5" fmla="*/ 84138 h 54"/>
              <a:gd name="T6" fmla="*/ 0 w 54"/>
              <a:gd name="T7" fmla="*/ 0 h 54"/>
              <a:gd name="T8" fmla="*/ 0 60000 65536"/>
              <a:gd name="T9" fmla="*/ 0 60000 65536"/>
              <a:gd name="T10" fmla="*/ 0 60000 65536"/>
              <a:gd name="T11" fmla="*/ 0 60000 65536"/>
              <a:gd name="T12" fmla="*/ 0 w 54"/>
              <a:gd name="T13" fmla="*/ 0 h 54"/>
              <a:gd name="T14" fmla="*/ 54 w 54"/>
              <a:gd name="T15" fmla="*/ 54 h 54"/>
            </a:gdLst>
            <a:ahLst/>
            <a:cxnLst>
              <a:cxn ang="T8">
                <a:pos x="T0" y="T1"/>
              </a:cxn>
              <a:cxn ang="T9">
                <a:pos x="T2" y="T3"/>
              </a:cxn>
              <a:cxn ang="T10">
                <a:pos x="T4" y="T5"/>
              </a:cxn>
              <a:cxn ang="T11">
                <a:pos x="T6" y="T7"/>
              </a:cxn>
            </a:cxnLst>
            <a:rect l="T12" t="T13" r="T14" b="T15"/>
            <a:pathLst>
              <a:path w="54" h="54">
                <a:moveTo>
                  <a:pt x="0" y="0"/>
                </a:moveTo>
                <a:lnTo>
                  <a:pt x="53" y="26"/>
                </a:lnTo>
                <a:lnTo>
                  <a:pt x="0" y="53"/>
                </a:lnTo>
                <a:lnTo>
                  <a:pt x="0"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dirty="0"/>
          </a:p>
        </p:txBody>
      </p:sp>
      <p:sp>
        <p:nvSpPr>
          <p:cNvPr id="22538" name="Freeform 8">
            <a:extLst>
              <a:ext uri="{FF2B5EF4-FFF2-40B4-BE49-F238E27FC236}">
                <a16:creationId xmlns:a16="http://schemas.microsoft.com/office/drawing/2014/main" id="{4D2F1772-D9C8-4F9D-A479-982A8F549FE2}"/>
              </a:ext>
            </a:extLst>
          </p:cNvPr>
          <p:cNvSpPr>
            <a:spLocks/>
          </p:cNvSpPr>
          <p:nvPr/>
        </p:nvSpPr>
        <p:spPr bwMode="auto">
          <a:xfrm>
            <a:off x="2495550" y="4256088"/>
            <a:ext cx="3654425" cy="1192212"/>
          </a:xfrm>
          <a:custGeom>
            <a:avLst/>
            <a:gdLst>
              <a:gd name="T0" fmla="*/ 36512 w 2302"/>
              <a:gd name="T1" fmla="*/ 627062 h 751"/>
              <a:gd name="T2" fmla="*/ 114300 w 2302"/>
              <a:gd name="T3" fmla="*/ 720725 h 751"/>
              <a:gd name="T4" fmla="*/ 196850 w 2302"/>
              <a:gd name="T5" fmla="*/ 809625 h 751"/>
              <a:gd name="T6" fmla="*/ 282575 w 2302"/>
              <a:gd name="T7" fmla="*/ 885825 h 751"/>
              <a:gd name="T8" fmla="*/ 366712 w 2302"/>
              <a:gd name="T9" fmla="*/ 952500 h 751"/>
              <a:gd name="T10" fmla="*/ 455613 w 2302"/>
              <a:gd name="T11" fmla="*/ 1011237 h 751"/>
              <a:gd name="T12" fmla="*/ 542925 w 2302"/>
              <a:gd name="T13" fmla="*/ 1058862 h 751"/>
              <a:gd name="T14" fmla="*/ 631825 w 2302"/>
              <a:gd name="T15" fmla="*/ 1101725 h 751"/>
              <a:gd name="T16" fmla="*/ 720725 w 2302"/>
              <a:gd name="T17" fmla="*/ 1135062 h 751"/>
              <a:gd name="T18" fmla="*/ 808037 w 2302"/>
              <a:gd name="T19" fmla="*/ 1160462 h 751"/>
              <a:gd name="T20" fmla="*/ 893763 w 2302"/>
              <a:gd name="T21" fmla="*/ 1177925 h 751"/>
              <a:gd name="T22" fmla="*/ 977900 w 2302"/>
              <a:gd name="T23" fmla="*/ 1187450 h 751"/>
              <a:gd name="T24" fmla="*/ 1096962 w 2302"/>
              <a:gd name="T25" fmla="*/ 1190625 h 751"/>
              <a:gd name="T26" fmla="*/ 1173162 w 2302"/>
              <a:gd name="T27" fmla="*/ 1181100 h 751"/>
              <a:gd name="T28" fmla="*/ 1246187 w 2302"/>
              <a:gd name="T29" fmla="*/ 1168400 h 751"/>
              <a:gd name="T30" fmla="*/ 1312862 w 2302"/>
              <a:gd name="T31" fmla="*/ 1147762 h 751"/>
              <a:gd name="T32" fmla="*/ 1376362 w 2302"/>
              <a:gd name="T33" fmla="*/ 1114425 h 751"/>
              <a:gd name="T34" fmla="*/ 1439862 w 2302"/>
              <a:gd name="T35" fmla="*/ 1068387 h 751"/>
              <a:gd name="T36" fmla="*/ 1531937 w 2302"/>
              <a:gd name="T37" fmla="*/ 974725 h 751"/>
              <a:gd name="T38" fmla="*/ 1595437 w 2302"/>
              <a:gd name="T39" fmla="*/ 901700 h 751"/>
              <a:gd name="T40" fmla="*/ 1655763 w 2302"/>
              <a:gd name="T41" fmla="*/ 819150 h 751"/>
              <a:gd name="T42" fmla="*/ 1720850 w 2302"/>
              <a:gd name="T43" fmla="*/ 733425 h 751"/>
              <a:gd name="T44" fmla="*/ 1784350 w 2302"/>
              <a:gd name="T45" fmla="*/ 642937 h 751"/>
              <a:gd name="T46" fmla="*/ 1847850 w 2302"/>
              <a:gd name="T47" fmla="*/ 554037 h 751"/>
              <a:gd name="T48" fmla="*/ 1914525 w 2302"/>
              <a:gd name="T49" fmla="*/ 465137 h 751"/>
              <a:gd name="T50" fmla="*/ 1981200 w 2302"/>
              <a:gd name="T51" fmla="*/ 381000 h 751"/>
              <a:gd name="T52" fmla="*/ 2051050 w 2302"/>
              <a:gd name="T53" fmla="*/ 298450 h 751"/>
              <a:gd name="T54" fmla="*/ 2160587 w 2302"/>
              <a:gd name="T55" fmla="*/ 195262 h 751"/>
              <a:gd name="T56" fmla="*/ 2236787 w 2302"/>
              <a:gd name="T57" fmla="*/ 136525 h 751"/>
              <a:gd name="T58" fmla="*/ 2312987 w 2302"/>
              <a:gd name="T59" fmla="*/ 92075 h 751"/>
              <a:gd name="T60" fmla="*/ 2395537 w 2302"/>
              <a:gd name="T61" fmla="*/ 60325 h 751"/>
              <a:gd name="T62" fmla="*/ 2476500 w 2302"/>
              <a:gd name="T63" fmla="*/ 42862 h 751"/>
              <a:gd name="T64" fmla="*/ 2559050 w 2302"/>
              <a:gd name="T65" fmla="*/ 23812 h 751"/>
              <a:gd name="T66" fmla="*/ 2641600 w 2302"/>
              <a:gd name="T67" fmla="*/ 12700 h 751"/>
              <a:gd name="T68" fmla="*/ 2720975 w 2302"/>
              <a:gd name="T69" fmla="*/ 3175 h 751"/>
              <a:gd name="T70" fmla="*/ 2841625 w 2302"/>
              <a:gd name="T71" fmla="*/ 0 h 751"/>
              <a:gd name="T72" fmla="*/ 2921000 w 2302"/>
              <a:gd name="T73" fmla="*/ 6350 h 751"/>
              <a:gd name="T74" fmla="*/ 3000375 w 2302"/>
              <a:gd name="T75" fmla="*/ 20637 h 751"/>
              <a:gd name="T76" fmla="*/ 3076574 w 2302"/>
              <a:gd name="T77" fmla="*/ 42862 h 751"/>
              <a:gd name="T78" fmla="*/ 3154362 w 2302"/>
              <a:gd name="T79" fmla="*/ 76200 h 751"/>
              <a:gd name="T80" fmla="*/ 3230562 w 2302"/>
              <a:gd name="T81" fmla="*/ 119062 h 751"/>
              <a:gd name="T82" fmla="*/ 3309938 w 2302"/>
              <a:gd name="T83" fmla="*/ 173037 h 751"/>
              <a:gd name="T84" fmla="*/ 3386138 w 2302"/>
              <a:gd name="T85" fmla="*/ 238125 h 751"/>
              <a:gd name="T86" fmla="*/ 3462338 w 2302"/>
              <a:gd name="T87" fmla="*/ 315912 h 751"/>
              <a:gd name="T88" fmla="*/ 3538538 w 2302"/>
              <a:gd name="T89" fmla="*/ 407987 h 751"/>
              <a:gd name="T90" fmla="*/ 3614738 w 2302"/>
              <a:gd name="T91" fmla="*/ 514350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02"/>
              <a:gd name="T139" fmla="*/ 0 h 751"/>
              <a:gd name="T140" fmla="*/ 2302 w 2302"/>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22539" name="Line 9">
            <a:extLst>
              <a:ext uri="{FF2B5EF4-FFF2-40B4-BE49-F238E27FC236}">
                <a16:creationId xmlns:a16="http://schemas.microsoft.com/office/drawing/2014/main" id="{E002AC2A-9BB2-4E65-BA8B-16758C62BB25}"/>
              </a:ext>
            </a:extLst>
          </p:cNvPr>
          <p:cNvSpPr>
            <a:spLocks noChangeShapeType="1"/>
          </p:cNvSpPr>
          <p:nvPr/>
        </p:nvSpPr>
        <p:spPr bwMode="auto">
          <a:xfrm flipV="1">
            <a:off x="6172200" y="3990975"/>
            <a:ext cx="0" cy="17526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22540" name="Freeform 16">
            <a:extLst>
              <a:ext uri="{FF2B5EF4-FFF2-40B4-BE49-F238E27FC236}">
                <a16:creationId xmlns:a16="http://schemas.microsoft.com/office/drawing/2014/main" id="{E0F037A1-F49B-4DA5-BB2E-777924B82482}"/>
              </a:ext>
            </a:extLst>
          </p:cNvPr>
          <p:cNvSpPr>
            <a:spLocks/>
          </p:cNvSpPr>
          <p:nvPr/>
        </p:nvSpPr>
        <p:spPr bwMode="auto">
          <a:xfrm flipH="1">
            <a:off x="2514600" y="4295775"/>
            <a:ext cx="3654425" cy="1192213"/>
          </a:xfrm>
          <a:custGeom>
            <a:avLst/>
            <a:gdLst>
              <a:gd name="T0" fmla="*/ 36512 w 2302"/>
              <a:gd name="T1" fmla="*/ 627063 h 751"/>
              <a:gd name="T2" fmla="*/ 114300 w 2302"/>
              <a:gd name="T3" fmla="*/ 720725 h 751"/>
              <a:gd name="T4" fmla="*/ 196850 w 2302"/>
              <a:gd name="T5" fmla="*/ 809625 h 751"/>
              <a:gd name="T6" fmla="*/ 282575 w 2302"/>
              <a:gd name="T7" fmla="*/ 885825 h 751"/>
              <a:gd name="T8" fmla="*/ 366712 w 2302"/>
              <a:gd name="T9" fmla="*/ 952500 h 751"/>
              <a:gd name="T10" fmla="*/ 455613 w 2302"/>
              <a:gd name="T11" fmla="*/ 1011238 h 751"/>
              <a:gd name="T12" fmla="*/ 542925 w 2302"/>
              <a:gd name="T13" fmla="*/ 1058863 h 751"/>
              <a:gd name="T14" fmla="*/ 631825 w 2302"/>
              <a:gd name="T15" fmla="*/ 1101725 h 751"/>
              <a:gd name="T16" fmla="*/ 720725 w 2302"/>
              <a:gd name="T17" fmla="*/ 1135063 h 751"/>
              <a:gd name="T18" fmla="*/ 808037 w 2302"/>
              <a:gd name="T19" fmla="*/ 1160463 h 751"/>
              <a:gd name="T20" fmla="*/ 893763 w 2302"/>
              <a:gd name="T21" fmla="*/ 1177925 h 751"/>
              <a:gd name="T22" fmla="*/ 977900 w 2302"/>
              <a:gd name="T23" fmla="*/ 1187450 h 751"/>
              <a:gd name="T24" fmla="*/ 1096962 w 2302"/>
              <a:gd name="T25" fmla="*/ 1190625 h 751"/>
              <a:gd name="T26" fmla="*/ 1173162 w 2302"/>
              <a:gd name="T27" fmla="*/ 1181100 h 751"/>
              <a:gd name="T28" fmla="*/ 1246187 w 2302"/>
              <a:gd name="T29" fmla="*/ 1168400 h 751"/>
              <a:gd name="T30" fmla="*/ 1312862 w 2302"/>
              <a:gd name="T31" fmla="*/ 1147763 h 751"/>
              <a:gd name="T32" fmla="*/ 1376362 w 2302"/>
              <a:gd name="T33" fmla="*/ 1114425 h 751"/>
              <a:gd name="T34" fmla="*/ 1439862 w 2302"/>
              <a:gd name="T35" fmla="*/ 1068388 h 751"/>
              <a:gd name="T36" fmla="*/ 1531937 w 2302"/>
              <a:gd name="T37" fmla="*/ 974725 h 751"/>
              <a:gd name="T38" fmla="*/ 1595437 w 2302"/>
              <a:gd name="T39" fmla="*/ 901700 h 751"/>
              <a:gd name="T40" fmla="*/ 1655763 w 2302"/>
              <a:gd name="T41" fmla="*/ 819150 h 751"/>
              <a:gd name="T42" fmla="*/ 1720850 w 2302"/>
              <a:gd name="T43" fmla="*/ 733425 h 751"/>
              <a:gd name="T44" fmla="*/ 1784350 w 2302"/>
              <a:gd name="T45" fmla="*/ 642938 h 751"/>
              <a:gd name="T46" fmla="*/ 1847850 w 2302"/>
              <a:gd name="T47" fmla="*/ 554038 h 751"/>
              <a:gd name="T48" fmla="*/ 1914525 w 2302"/>
              <a:gd name="T49" fmla="*/ 465138 h 751"/>
              <a:gd name="T50" fmla="*/ 1981200 w 2302"/>
              <a:gd name="T51" fmla="*/ 381000 h 751"/>
              <a:gd name="T52" fmla="*/ 2051050 w 2302"/>
              <a:gd name="T53" fmla="*/ 298450 h 751"/>
              <a:gd name="T54" fmla="*/ 2160587 w 2302"/>
              <a:gd name="T55" fmla="*/ 195263 h 751"/>
              <a:gd name="T56" fmla="*/ 2236787 w 2302"/>
              <a:gd name="T57" fmla="*/ 136525 h 751"/>
              <a:gd name="T58" fmla="*/ 2312987 w 2302"/>
              <a:gd name="T59" fmla="*/ 92075 h 751"/>
              <a:gd name="T60" fmla="*/ 2395537 w 2302"/>
              <a:gd name="T61" fmla="*/ 60325 h 751"/>
              <a:gd name="T62" fmla="*/ 2476500 w 2302"/>
              <a:gd name="T63" fmla="*/ 42863 h 751"/>
              <a:gd name="T64" fmla="*/ 2559050 w 2302"/>
              <a:gd name="T65" fmla="*/ 23813 h 751"/>
              <a:gd name="T66" fmla="*/ 2641600 w 2302"/>
              <a:gd name="T67" fmla="*/ 12700 h 751"/>
              <a:gd name="T68" fmla="*/ 2720975 w 2302"/>
              <a:gd name="T69" fmla="*/ 3175 h 751"/>
              <a:gd name="T70" fmla="*/ 2841625 w 2302"/>
              <a:gd name="T71" fmla="*/ 0 h 751"/>
              <a:gd name="T72" fmla="*/ 2921000 w 2302"/>
              <a:gd name="T73" fmla="*/ 6350 h 751"/>
              <a:gd name="T74" fmla="*/ 3000375 w 2302"/>
              <a:gd name="T75" fmla="*/ 20638 h 751"/>
              <a:gd name="T76" fmla="*/ 3076574 w 2302"/>
              <a:gd name="T77" fmla="*/ 42863 h 751"/>
              <a:gd name="T78" fmla="*/ 3154362 w 2302"/>
              <a:gd name="T79" fmla="*/ 76200 h 751"/>
              <a:gd name="T80" fmla="*/ 3230562 w 2302"/>
              <a:gd name="T81" fmla="*/ 119063 h 751"/>
              <a:gd name="T82" fmla="*/ 3309938 w 2302"/>
              <a:gd name="T83" fmla="*/ 173038 h 751"/>
              <a:gd name="T84" fmla="*/ 3386138 w 2302"/>
              <a:gd name="T85" fmla="*/ 238125 h 751"/>
              <a:gd name="T86" fmla="*/ 3462338 w 2302"/>
              <a:gd name="T87" fmla="*/ 315913 h 751"/>
              <a:gd name="T88" fmla="*/ 3538538 w 2302"/>
              <a:gd name="T89" fmla="*/ 407988 h 751"/>
              <a:gd name="T90" fmla="*/ 3614738 w 2302"/>
              <a:gd name="T91" fmla="*/ 514350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02"/>
              <a:gd name="T139" fmla="*/ 0 h 751"/>
              <a:gd name="T140" fmla="*/ 2302 w 2302"/>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rgbClr val="00279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22541" name="Text Box 17">
            <a:extLst>
              <a:ext uri="{FF2B5EF4-FFF2-40B4-BE49-F238E27FC236}">
                <a16:creationId xmlns:a16="http://schemas.microsoft.com/office/drawing/2014/main" id="{7EE9F182-1A2E-4005-83C1-F913CCC5D561}"/>
              </a:ext>
            </a:extLst>
          </p:cNvPr>
          <p:cNvSpPr txBox="1">
            <a:spLocks noChangeArrowheads="1"/>
          </p:cNvSpPr>
          <p:nvPr/>
        </p:nvSpPr>
        <p:spPr bwMode="auto">
          <a:xfrm>
            <a:off x="2743200" y="3914775"/>
            <a:ext cx="109855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279F"/>
                </a:solidFill>
              </a:rPr>
              <a:t>Produit A</a:t>
            </a:r>
          </a:p>
        </p:txBody>
      </p:sp>
      <p:sp>
        <p:nvSpPr>
          <p:cNvPr id="22542" name="Text Box 18">
            <a:extLst>
              <a:ext uri="{FF2B5EF4-FFF2-40B4-BE49-F238E27FC236}">
                <a16:creationId xmlns:a16="http://schemas.microsoft.com/office/drawing/2014/main" id="{46DB2482-62B2-441B-97B8-A9718B82590A}"/>
              </a:ext>
            </a:extLst>
          </p:cNvPr>
          <p:cNvSpPr txBox="1">
            <a:spLocks noChangeArrowheads="1"/>
          </p:cNvSpPr>
          <p:nvPr/>
        </p:nvSpPr>
        <p:spPr bwMode="auto">
          <a:xfrm>
            <a:off x="4495800" y="3838575"/>
            <a:ext cx="1098550"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chemeClr val="hlink"/>
                </a:solidFill>
              </a:rPr>
              <a:t>Produit B</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Espace réservé du contenu 2">
            <a:extLst>
              <a:ext uri="{FF2B5EF4-FFF2-40B4-BE49-F238E27FC236}">
                <a16:creationId xmlns:a16="http://schemas.microsoft.com/office/drawing/2014/main" id="{9AE96EB6-836C-4002-A45E-04CE022879CC}"/>
              </a:ext>
            </a:extLst>
          </p:cNvPr>
          <p:cNvSpPr>
            <a:spLocks noGrp="1" noChangeArrowheads="1"/>
          </p:cNvSpPr>
          <p:nvPr>
            <p:ph idx="1"/>
          </p:nvPr>
        </p:nvSpPr>
        <p:spPr bwMode="auto">
          <a:xfrm>
            <a:off x="250825" y="2178050"/>
            <a:ext cx="4154488" cy="3856038"/>
          </a:xfrm>
          <a:noFill/>
          <a:ln w="12700">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sz="1400" dirty="0">
                <a:solidFill>
                  <a:srgbClr val="00279F"/>
                </a:solidFill>
              </a:rPr>
              <a:t>De manière naturelle, les différentes directions de l’entreprise ne voient pas le même sujet de la même façon et proposent des décisions différentes</a:t>
            </a:r>
          </a:p>
          <a:p>
            <a:endParaRPr lang="fr-FR" altLang="fr-FR" sz="1400" dirty="0">
              <a:solidFill>
                <a:srgbClr val="00279F"/>
              </a:solidFill>
            </a:endParaRPr>
          </a:p>
          <a:p>
            <a:r>
              <a:rPr lang="fr-FR" altLang="fr-FR" sz="1400" dirty="0">
                <a:solidFill>
                  <a:srgbClr val="00279F"/>
                </a:solidFill>
              </a:rPr>
              <a:t>Le rôle d’un directeur Supply Chain est d’aligner opérationnellement les différents acteurs sur les mêmes décisions et plans d’action</a:t>
            </a:r>
          </a:p>
          <a:p>
            <a:endParaRPr lang="fr-FR" altLang="fr-FR" sz="1400" dirty="0">
              <a:solidFill>
                <a:srgbClr val="00279F"/>
              </a:solidFill>
            </a:endParaRPr>
          </a:p>
          <a:p>
            <a:r>
              <a:rPr lang="fr-FR" altLang="fr-FR" sz="1400" dirty="0">
                <a:solidFill>
                  <a:srgbClr val="00279F"/>
                </a:solidFill>
              </a:rPr>
              <a:t>Il met en œuvre les organisations et les procédures nécessaires</a:t>
            </a:r>
          </a:p>
          <a:p>
            <a:endParaRPr lang="fr-FR" altLang="fr-FR" sz="1400" dirty="0">
              <a:solidFill>
                <a:srgbClr val="00279F"/>
              </a:solidFill>
            </a:endParaRPr>
          </a:p>
          <a:p>
            <a:r>
              <a:rPr lang="fr-FR" altLang="fr-FR" sz="1400" dirty="0">
                <a:solidFill>
                  <a:srgbClr val="00279F"/>
                </a:solidFill>
              </a:rPr>
              <a:t>Le PIC est à la fois l’ensemble des processus et des réunions de pilotage de l’opérationnels</a:t>
            </a:r>
          </a:p>
        </p:txBody>
      </p:sp>
      <p:sp>
        <p:nvSpPr>
          <p:cNvPr id="19462" name="Espace réservé du contenu 2">
            <a:extLst>
              <a:ext uri="{FF2B5EF4-FFF2-40B4-BE49-F238E27FC236}">
                <a16:creationId xmlns:a16="http://schemas.microsoft.com/office/drawing/2014/main" id="{4FDB495D-4874-4371-B23A-87A51D2A9C42}"/>
              </a:ext>
            </a:extLst>
          </p:cNvPr>
          <p:cNvSpPr txBox="1">
            <a:spLocks noChangeArrowheads="1"/>
          </p:cNvSpPr>
          <p:nvPr/>
        </p:nvSpPr>
        <p:spPr bwMode="auto">
          <a:xfrm>
            <a:off x="4738688" y="2178050"/>
            <a:ext cx="4154487" cy="385603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5750" indent="-285750" algn="l">
              <a:spcBef>
                <a:spcPct val="30000"/>
              </a:spcBef>
              <a:buSzPct val="100000"/>
              <a:buChar char="•"/>
              <a:defRPr>
                <a:solidFill>
                  <a:schemeClr val="accent2"/>
                </a:solidFill>
                <a:latin typeface="+mn-lt"/>
              </a:defRPr>
            </a:lvl1pPr>
            <a:lvl2pPr marL="685800" indent="-228600" algn="l">
              <a:spcBef>
                <a:spcPct val="30000"/>
              </a:spcBef>
              <a:buSzPct val="100000"/>
              <a:buChar char="–"/>
              <a:defRPr>
                <a:solidFill>
                  <a:srgbClr val="00279F"/>
                </a:solidFill>
                <a:latin typeface="+mn-lt"/>
              </a:defRPr>
            </a:lvl2pPr>
            <a:lvl3pPr marL="1143000" indent="-228600" algn="l">
              <a:spcBef>
                <a:spcPct val="30000"/>
              </a:spcBef>
              <a:buSzPct val="100000"/>
              <a:buChar char="»"/>
              <a:defRPr>
                <a:solidFill>
                  <a:srgbClr val="00279F"/>
                </a:solidFill>
                <a:latin typeface="+mn-lt"/>
              </a:defRPr>
            </a:lvl3pPr>
            <a:lvl4pPr marL="1543050" indent="-171450" algn="l">
              <a:spcBef>
                <a:spcPct val="30000"/>
              </a:spcBef>
              <a:buSzPct val="100000"/>
              <a:buChar char="•"/>
              <a:defRPr>
                <a:solidFill>
                  <a:srgbClr val="00279F"/>
                </a:solidFill>
                <a:latin typeface="+mn-lt"/>
              </a:defRPr>
            </a:lvl4pPr>
            <a:lvl5pPr marL="2000250" indent="-171450" algn="l">
              <a:spcBef>
                <a:spcPct val="30000"/>
              </a:spcBef>
              <a:buSzPct val="100000"/>
              <a:buChar char="–"/>
              <a:defRPr>
                <a:solidFill>
                  <a:srgbClr val="00279F"/>
                </a:solidFill>
                <a:latin typeface="+mn-lt"/>
              </a:defRPr>
            </a:lvl5pPr>
            <a:lvl6pPr marL="2457450" indent="-171450" eaLnBrk="0" fontAlgn="base" hangingPunct="0">
              <a:lnSpc>
                <a:spcPct val="90000"/>
              </a:lnSpc>
              <a:spcBef>
                <a:spcPct val="30000"/>
              </a:spcBef>
              <a:spcAft>
                <a:spcPct val="0"/>
              </a:spcAft>
              <a:buSzPct val="100000"/>
              <a:buChar char="–"/>
              <a:defRPr>
                <a:solidFill>
                  <a:srgbClr val="00279F"/>
                </a:solidFill>
                <a:latin typeface="+mn-lt"/>
              </a:defRPr>
            </a:lvl6pPr>
            <a:lvl7pPr marL="2914650" indent="-171450" eaLnBrk="0" fontAlgn="base" hangingPunct="0">
              <a:lnSpc>
                <a:spcPct val="90000"/>
              </a:lnSpc>
              <a:spcBef>
                <a:spcPct val="30000"/>
              </a:spcBef>
              <a:spcAft>
                <a:spcPct val="0"/>
              </a:spcAft>
              <a:buSzPct val="100000"/>
              <a:buChar char="–"/>
              <a:defRPr>
                <a:solidFill>
                  <a:srgbClr val="00279F"/>
                </a:solidFill>
                <a:latin typeface="+mn-lt"/>
              </a:defRPr>
            </a:lvl7pPr>
            <a:lvl8pPr marL="3371850" indent="-171450" eaLnBrk="0" fontAlgn="base" hangingPunct="0">
              <a:lnSpc>
                <a:spcPct val="90000"/>
              </a:lnSpc>
              <a:spcBef>
                <a:spcPct val="30000"/>
              </a:spcBef>
              <a:spcAft>
                <a:spcPct val="0"/>
              </a:spcAft>
              <a:buSzPct val="100000"/>
              <a:buChar char="–"/>
              <a:defRPr>
                <a:solidFill>
                  <a:srgbClr val="00279F"/>
                </a:solidFill>
                <a:latin typeface="+mn-lt"/>
              </a:defRPr>
            </a:lvl8pPr>
            <a:lvl9pPr marL="3829050" indent="-171450" eaLnBrk="0" fontAlgn="base" hangingPunct="0">
              <a:lnSpc>
                <a:spcPct val="90000"/>
              </a:lnSpc>
              <a:spcBef>
                <a:spcPct val="30000"/>
              </a:spcBef>
              <a:spcAft>
                <a:spcPct val="0"/>
              </a:spcAft>
              <a:buSzPct val="100000"/>
              <a:buChar char="–"/>
              <a:defRPr>
                <a:solidFill>
                  <a:srgbClr val="00279F"/>
                </a:solidFill>
                <a:latin typeface="+mn-lt"/>
              </a:defRPr>
            </a:lvl9pPr>
          </a:lstStyle>
          <a:p>
            <a:r>
              <a:rPr lang="fr-FR" altLang="fr-FR" dirty="0"/>
              <a:t>IL FAUT</a:t>
            </a:r>
          </a:p>
          <a:p>
            <a:endParaRPr lang="fr-FR" altLang="fr-FR" dirty="0"/>
          </a:p>
          <a:p>
            <a:r>
              <a:rPr lang="fr-FR" altLang="fr-FR" dirty="0"/>
              <a:t>Un décisionnaire</a:t>
            </a:r>
          </a:p>
          <a:p>
            <a:r>
              <a:rPr lang="fr-FR" altLang="fr-FR" dirty="0"/>
              <a:t>Les bonnes personnes</a:t>
            </a:r>
          </a:p>
          <a:p>
            <a:r>
              <a:rPr lang="fr-FR" altLang="fr-FR" dirty="0"/>
              <a:t>Un bon pilote</a:t>
            </a:r>
          </a:p>
          <a:p>
            <a:r>
              <a:rPr lang="fr-FR" altLang="fr-FR" dirty="0"/>
              <a:t>Une bonne préparation préalable en équipes multidisciplinaires (voir dans les cas complexes en coordonnant des S&amp;OP secondaires)</a:t>
            </a:r>
          </a:p>
          <a:p>
            <a:r>
              <a:rPr lang="fr-FR" altLang="fr-FR" dirty="0"/>
              <a:t>Une méthode et un reporting</a:t>
            </a:r>
          </a:p>
          <a:p>
            <a:r>
              <a:rPr lang="fr-FR" altLang="fr-FR" dirty="0"/>
              <a:t>Un bon suivi des to do et des réalisations</a:t>
            </a:r>
          </a:p>
          <a:p>
            <a:r>
              <a:rPr lang="fr-FR" altLang="fr-FR" dirty="0"/>
              <a:t>Des KPIs (indicateurs)</a:t>
            </a:r>
          </a:p>
        </p:txBody>
      </p:sp>
      <p:sp>
        <p:nvSpPr>
          <p:cNvPr id="8" name="Titre 1">
            <a:extLst>
              <a:ext uri="{FF2B5EF4-FFF2-40B4-BE49-F238E27FC236}">
                <a16:creationId xmlns:a16="http://schemas.microsoft.com/office/drawing/2014/main" id="{C654620F-B173-40B5-A3B7-F67E293A817E}"/>
              </a:ext>
            </a:extLst>
          </p:cNvPr>
          <p:cNvSpPr txBox="1">
            <a:spLocks/>
          </p:cNvSpPr>
          <p:nvPr/>
        </p:nvSpPr>
        <p:spPr bwMode="auto">
          <a:xfrm>
            <a:off x="354360" y="823912"/>
            <a:ext cx="8435280" cy="1143000"/>
          </a:xfrm>
          <a:prstGeom prst="rect">
            <a:avLst/>
          </a:prstGeom>
        </p:spPr>
        <p:txBody>
          <a:bodyPr/>
          <a:lstStyle>
            <a:defPPr>
              <a:defRPr lang="fr-FR"/>
            </a:defPPr>
            <a:lvl1pPr eaLnBrk="1" fontAlgn="auto" hangingPunct="1">
              <a:spcAft>
                <a:spcPts val="0"/>
              </a:spcAft>
              <a:defRPr sz="3200">
                <a:solidFill>
                  <a:schemeClr val="bg1"/>
                </a:solidFill>
                <a:latin typeface="Impact" pitchFamily="34" charset="0"/>
                <a:ea typeface="+mj-ea"/>
                <a:cs typeface="+mj-cs"/>
              </a:defRPr>
            </a:lvl1pPr>
            <a:lvl2pPr>
              <a:defRPr>
                <a:solidFill>
                  <a:srgbClr val="000000"/>
                </a:solidFill>
                <a:latin typeface="Arial" charset="0"/>
              </a:defRPr>
            </a:lvl2pPr>
            <a:lvl3pPr>
              <a:defRPr>
                <a:solidFill>
                  <a:srgbClr val="000000"/>
                </a:solidFill>
                <a:latin typeface="Arial" charset="0"/>
              </a:defRPr>
            </a:lvl3pPr>
            <a:lvl4pPr>
              <a:defRPr>
                <a:solidFill>
                  <a:srgbClr val="000000"/>
                </a:solidFill>
                <a:latin typeface="Arial" charset="0"/>
              </a:defRPr>
            </a:lvl4pPr>
            <a:lvl5pPr>
              <a:defRPr>
                <a:solidFill>
                  <a:srgbClr val="000000"/>
                </a:solidFill>
                <a:latin typeface="Arial" charset="0"/>
              </a:defRPr>
            </a:lvl5pPr>
            <a:lvl6pPr>
              <a:defRPr>
                <a:solidFill>
                  <a:srgbClr val="000000"/>
                </a:solidFill>
                <a:latin typeface="Arial" charset="0"/>
              </a:defRPr>
            </a:lvl6pPr>
            <a:lvl7pPr>
              <a:defRPr>
                <a:solidFill>
                  <a:srgbClr val="000000"/>
                </a:solidFill>
                <a:latin typeface="Arial" charset="0"/>
              </a:defRPr>
            </a:lvl7pPr>
            <a:lvl8pPr>
              <a:defRPr>
                <a:solidFill>
                  <a:srgbClr val="000000"/>
                </a:solidFill>
                <a:latin typeface="Arial" charset="0"/>
              </a:defRPr>
            </a:lvl8pPr>
            <a:lvl9pPr>
              <a:defRPr>
                <a:solidFill>
                  <a:srgbClr val="000000"/>
                </a:solidFill>
                <a:latin typeface="Arial" charset="0"/>
              </a:defRPr>
            </a:lvl9pPr>
          </a:lstStyle>
          <a:p>
            <a:pPr algn="r" eaLnBrk="0" fontAlgn="base" hangingPunct="0">
              <a:spcAft>
                <a:spcPct val="0"/>
              </a:spcAft>
            </a:pPr>
            <a:r>
              <a:rPr lang="fr-FR" sz="2800" dirty="0">
                <a:solidFill>
                  <a:schemeClr val="accent2"/>
                </a:solidFill>
                <a:latin typeface="+mj-lt"/>
              </a:rPr>
              <a:t>Le PIC sert à organiser </a:t>
            </a:r>
          </a:p>
          <a:p>
            <a:pPr algn="r" eaLnBrk="0" fontAlgn="base" hangingPunct="0">
              <a:spcAft>
                <a:spcPct val="0"/>
              </a:spcAft>
            </a:pPr>
            <a:r>
              <a:rPr lang="fr-FR" sz="2800" dirty="0">
                <a:solidFill>
                  <a:schemeClr val="accent2"/>
                </a:solidFill>
                <a:latin typeface="+mj-lt"/>
              </a:rPr>
              <a:t>des prises de décisions communes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re 1">
            <a:extLst>
              <a:ext uri="{FF2B5EF4-FFF2-40B4-BE49-F238E27FC236}">
                <a16:creationId xmlns:a16="http://schemas.microsoft.com/office/drawing/2014/main" id="{35DED178-7235-41E8-87C9-CD7765AD5BCC}"/>
              </a:ext>
            </a:extLst>
          </p:cNvPr>
          <p:cNvSpPr>
            <a:spLocks noGrp="1" noChangeArrowheads="1"/>
          </p:cNvSpPr>
          <p:nvPr>
            <p:ph type="title"/>
          </p:nvPr>
        </p:nvSpPr>
        <p:spPr bwMode="auto">
          <a:xfrm>
            <a:off x="1475656" y="708025"/>
            <a:ext cx="7239000" cy="457200"/>
          </a:xfrm>
          <a:noFill/>
        </p:spPr>
        <p:txBody>
          <a:bodyPr vert="horz" wrap="square" lIns="91440" tIns="45720" rIns="91440" bIns="45720" numCol="1" anchor="t" anchorCtr="0" compatLnSpc="1">
            <a:prstTxWarp prst="textNoShape">
              <a:avLst/>
            </a:prstTxWarp>
          </a:bodyPr>
          <a:lstStyle/>
          <a:p>
            <a:r>
              <a:rPr lang="fr-FR" altLang="fr-FR" dirty="0"/>
              <a:t>Réunion PIC type</a:t>
            </a:r>
          </a:p>
        </p:txBody>
      </p:sp>
      <p:sp>
        <p:nvSpPr>
          <p:cNvPr id="3" name="Espace réservé du contenu 2">
            <a:extLst>
              <a:ext uri="{FF2B5EF4-FFF2-40B4-BE49-F238E27FC236}">
                <a16:creationId xmlns:a16="http://schemas.microsoft.com/office/drawing/2014/main" id="{E28C5BAB-CBE0-4453-B736-F3AFF2C5485E}"/>
              </a:ext>
            </a:extLst>
          </p:cNvPr>
          <p:cNvSpPr>
            <a:spLocks noGrp="1"/>
          </p:cNvSpPr>
          <p:nvPr>
            <p:ph idx="1"/>
          </p:nvPr>
        </p:nvSpPr>
        <p:spPr>
          <a:xfrm>
            <a:off x="611560" y="1700808"/>
            <a:ext cx="7992888" cy="4677941"/>
          </a:xfrm>
          <a:noFill/>
          <a:ln w="12700">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800" dirty="0"/>
              <a:t>Qui assite à la réunion ?</a:t>
            </a:r>
          </a:p>
          <a:p>
            <a:r>
              <a:rPr lang="fr-FR" sz="1600" dirty="0"/>
              <a:t>Exemple d’une entreprise de Fabrication et de Distribution de peinture avec un réseau de plusieurs centaines de magasins et plusieurs usines</a:t>
            </a:r>
          </a:p>
          <a:p>
            <a:endParaRPr lang="fr-FR" sz="1600" dirty="0"/>
          </a:p>
          <a:p>
            <a:pPr lvl="1"/>
            <a:r>
              <a:rPr lang="fr-FR" dirty="0"/>
              <a:t>L’organisateur			le responsable Supply Chain</a:t>
            </a:r>
          </a:p>
          <a:p>
            <a:pPr lvl="1"/>
            <a:r>
              <a:rPr lang="fr-FR" dirty="0"/>
              <a:t>Le décideur			le DG</a:t>
            </a:r>
          </a:p>
          <a:p>
            <a:pPr lvl="1"/>
            <a:r>
              <a:rPr lang="fr-FR" dirty="0"/>
              <a:t>L’offre				le Directeur Marketing</a:t>
            </a:r>
          </a:p>
          <a:p>
            <a:pPr lvl="1"/>
            <a:r>
              <a:rPr lang="fr-FR" dirty="0"/>
              <a:t>Le Réseau Commercial		le Directeur Commercial</a:t>
            </a:r>
          </a:p>
          <a:p>
            <a:pPr lvl="1"/>
            <a:r>
              <a:rPr lang="fr-FR" dirty="0"/>
              <a:t>Les Produits			le Directeur des achats</a:t>
            </a:r>
          </a:p>
          <a:p>
            <a:pPr lvl="1"/>
            <a:r>
              <a:rPr lang="fr-FR" dirty="0"/>
              <a:t>Les Produits distrib		le Directeur Industriel</a:t>
            </a:r>
          </a:p>
          <a:p>
            <a:pPr lvl="1"/>
            <a:r>
              <a:rPr lang="fr-FR" dirty="0"/>
              <a:t>La Finance			le Directeur Financier</a:t>
            </a:r>
          </a:p>
          <a:p>
            <a:pPr lvl="1"/>
            <a:endParaRPr lang="fr-FR" dirty="0"/>
          </a:p>
          <a:p>
            <a:pPr lvl="1"/>
            <a:r>
              <a:rPr lang="fr-FR" dirty="0"/>
              <a:t>Et selon les sujets, leurs collaborateurs</a:t>
            </a:r>
          </a:p>
        </p:txBody>
      </p:sp>
    </p:spTree>
    <p:extLst>
      <p:ext uri="{BB962C8B-B14F-4D97-AF65-F5344CB8AC3E}">
        <p14:creationId xmlns:p14="http://schemas.microsoft.com/office/powerpoint/2010/main" val="2026218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FBFB39C3-A01E-455F-A925-43A6138610CB}"/>
              </a:ext>
            </a:extLst>
          </p:cNvPr>
          <p:cNvGraphicFramePr>
            <a:graphicFrameLocks noGrp="1"/>
          </p:cNvGraphicFramePr>
          <p:nvPr>
            <p:ph idx="1"/>
            <p:extLst>
              <p:ext uri="{D42A27DB-BD31-4B8C-83A1-F6EECF244321}">
                <p14:modId xmlns:p14="http://schemas.microsoft.com/office/powerpoint/2010/main" val="2990840629"/>
              </p:ext>
            </p:extLst>
          </p:nvPr>
        </p:nvGraphicFramePr>
        <p:xfrm>
          <a:off x="608901" y="1789424"/>
          <a:ext cx="7886700"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re 1">
            <a:extLst>
              <a:ext uri="{FF2B5EF4-FFF2-40B4-BE49-F238E27FC236}">
                <a16:creationId xmlns:a16="http://schemas.microsoft.com/office/drawing/2014/main" id="{A14AC204-9605-451C-9682-2293020C5504}"/>
              </a:ext>
            </a:extLst>
          </p:cNvPr>
          <p:cNvSpPr txBox="1">
            <a:spLocks/>
          </p:cNvSpPr>
          <p:nvPr/>
        </p:nvSpPr>
        <p:spPr>
          <a:xfrm>
            <a:off x="1760901" y="586635"/>
            <a:ext cx="7062359" cy="719138"/>
          </a:xfrm>
          <a:prstGeom prst="rect">
            <a:avLst/>
          </a:prstGeom>
        </p:spPr>
        <p:txBody>
          <a:bodyPr/>
          <a:lstStyle/>
          <a:p>
            <a:pPr algn="r">
              <a:defRPr/>
            </a:pPr>
            <a:r>
              <a:rPr lang="fr-FR" sz="2800" dirty="0">
                <a:solidFill>
                  <a:schemeClr val="accent2"/>
                </a:solidFill>
                <a:latin typeface="+mj-lt"/>
                <a:ea typeface="+mj-ea"/>
                <a:cs typeface="+mj-cs"/>
              </a:rPr>
              <a:t>Chaque secteur décline une variante</a:t>
            </a:r>
          </a:p>
        </p:txBody>
      </p:sp>
      <p:sp>
        <p:nvSpPr>
          <p:cNvPr id="2" name="Légende : flèche vers la droite 1">
            <a:extLst>
              <a:ext uri="{FF2B5EF4-FFF2-40B4-BE49-F238E27FC236}">
                <a16:creationId xmlns:a16="http://schemas.microsoft.com/office/drawing/2014/main" id="{BF5B27D1-C396-40E5-A92B-5F7ABF50261D}"/>
              </a:ext>
            </a:extLst>
          </p:cNvPr>
          <p:cNvSpPr/>
          <p:nvPr/>
        </p:nvSpPr>
        <p:spPr bwMode="auto">
          <a:xfrm>
            <a:off x="426435" y="2761548"/>
            <a:ext cx="1908501" cy="1008112"/>
          </a:xfrm>
          <a:prstGeom prst="righ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Locaux</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Enseignants</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Vs</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étudiants</a:t>
            </a:r>
            <a:endParaRPr kumimoji="0" lang="fr-FR" sz="1200" b="1" i="0" u="none" strike="noStrike" cap="none" normalizeH="0" baseline="0" dirty="0">
              <a:ln>
                <a:noFill/>
              </a:ln>
              <a:solidFill>
                <a:srgbClr val="000000"/>
              </a:solidFill>
              <a:effectLst/>
            </a:endParaRPr>
          </a:p>
        </p:txBody>
      </p:sp>
      <p:sp>
        <p:nvSpPr>
          <p:cNvPr id="7" name="Légende : flèche vers la droite 6">
            <a:extLst>
              <a:ext uri="{FF2B5EF4-FFF2-40B4-BE49-F238E27FC236}">
                <a16:creationId xmlns:a16="http://schemas.microsoft.com/office/drawing/2014/main" id="{CA13612A-C233-43D9-B6E0-DD6EBA828B5F}"/>
              </a:ext>
            </a:extLst>
          </p:cNvPr>
          <p:cNvSpPr/>
          <p:nvPr/>
        </p:nvSpPr>
        <p:spPr bwMode="auto">
          <a:xfrm rot="20625320">
            <a:off x="534972" y="4970865"/>
            <a:ext cx="1908501" cy="1008112"/>
          </a:xfrm>
          <a:prstGeom prst="righ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latin typeface="Arial" charset="0"/>
              </a:rPr>
              <a:t>R</a:t>
            </a:r>
            <a:r>
              <a:rPr kumimoji="0" lang="fr-FR" sz="1200" b="1" i="0" u="none" strike="noStrike" cap="none" normalizeH="0" baseline="0" dirty="0">
                <a:ln>
                  <a:noFill/>
                </a:ln>
                <a:solidFill>
                  <a:srgbClr val="000000"/>
                </a:solidFill>
                <a:effectLst/>
                <a:latin typeface="Arial" charset="0"/>
              </a:rPr>
              <a:t>avitaillement</a:t>
            </a:r>
            <a:endParaRPr lang="fr-FR" sz="1200" dirty="0">
              <a:solidFill>
                <a:srgbClr val="000000"/>
              </a:solidFill>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Vs</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troupes</a:t>
            </a:r>
            <a:endParaRPr kumimoji="0" lang="fr-FR" sz="1200" b="1" i="0" u="none" strike="noStrike" cap="none" normalizeH="0" baseline="0" dirty="0">
              <a:ln>
                <a:noFill/>
              </a:ln>
              <a:solidFill>
                <a:srgbClr val="000000"/>
              </a:solidFill>
              <a:effectLst/>
            </a:endParaRPr>
          </a:p>
        </p:txBody>
      </p:sp>
      <p:sp>
        <p:nvSpPr>
          <p:cNvPr id="8" name="Légende : flèche vers la droite 7">
            <a:extLst>
              <a:ext uri="{FF2B5EF4-FFF2-40B4-BE49-F238E27FC236}">
                <a16:creationId xmlns:a16="http://schemas.microsoft.com/office/drawing/2014/main" id="{E6777E44-6428-4C50-B32B-E1AA0AA9F2D6}"/>
              </a:ext>
            </a:extLst>
          </p:cNvPr>
          <p:cNvSpPr/>
          <p:nvPr/>
        </p:nvSpPr>
        <p:spPr bwMode="auto">
          <a:xfrm rot="626909">
            <a:off x="1910738" y="1505465"/>
            <a:ext cx="1908501" cy="1008112"/>
          </a:xfrm>
          <a:prstGeom prst="righ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latin typeface="Arial" charset="0"/>
              </a:rPr>
              <a:t>F</a:t>
            </a:r>
            <a:r>
              <a:rPr kumimoji="0" lang="fr-FR" sz="1200" b="1" i="0" u="none" strike="noStrike" cap="none" normalizeH="0" baseline="0" dirty="0">
                <a:ln>
                  <a:noFill/>
                </a:ln>
                <a:solidFill>
                  <a:srgbClr val="000000"/>
                </a:solidFill>
                <a:effectLst/>
                <a:latin typeface="Arial" charset="0"/>
              </a:rPr>
              <a:t>abrications</a:t>
            </a:r>
            <a:endParaRPr lang="fr-FR" sz="1200" dirty="0">
              <a:solidFill>
                <a:srgbClr val="000000"/>
              </a:solidFill>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Vs</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ventes</a:t>
            </a:r>
            <a:endParaRPr kumimoji="0" lang="fr-FR" sz="1200" b="1" i="0" u="none" strike="noStrike" cap="none" normalizeH="0" baseline="0" dirty="0">
              <a:ln>
                <a:noFill/>
              </a:ln>
              <a:solidFill>
                <a:srgbClr val="000000"/>
              </a:solidFill>
              <a:effectLst/>
            </a:endParaRPr>
          </a:p>
        </p:txBody>
      </p:sp>
      <p:sp>
        <p:nvSpPr>
          <p:cNvPr id="3" name="Légende : flèche vers la gauche 2">
            <a:extLst>
              <a:ext uri="{FF2B5EF4-FFF2-40B4-BE49-F238E27FC236}">
                <a16:creationId xmlns:a16="http://schemas.microsoft.com/office/drawing/2014/main" id="{D6AD87C9-6309-4ADA-A4E3-7028AFE1FE11}"/>
              </a:ext>
            </a:extLst>
          </p:cNvPr>
          <p:cNvSpPr/>
          <p:nvPr/>
        </p:nvSpPr>
        <p:spPr bwMode="auto">
          <a:xfrm rot="21098743">
            <a:off x="6779904" y="2548885"/>
            <a:ext cx="2059679" cy="947784"/>
          </a:xfrm>
          <a:prstGeom prst="lef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Achats</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Vs</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ventes</a:t>
            </a:r>
          </a:p>
        </p:txBody>
      </p:sp>
      <p:sp>
        <p:nvSpPr>
          <p:cNvPr id="9" name="Légende : flèche vers la gauche 8">
            <a:extLst>
              <a:ext uri="{FF2B5EF4-FFF2-40B4-BE49-F238E27FC236}">
                <a16:creationId xmlns:a16="http://schemas.microsoft.com/office/drawing/2014/main" id="{55E50DA9-8A7F-4458-8250-315575566354}"/>
              </a:ext>
            </a:extLst>
          </p:cNvPr>
          <p:cNvSpPr/>
          <p:nvPr/>
        </p:nvSpPr>
        <p:spPr bwMode="auto">
          <a:xfrm rot="21380368">
            <a:off x="6780480" y="4320913"/>
            <a:ext cx="2059679" cy="947784"/>
          </a:xfrm>
          <a:prstGeom prst="lef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Véhicules</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Vs</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activité</a:t>
            </a:r>
          </a:p>
        </p:txBody>
      </p:sp>
      <p:sp>
        <p:nvSpPr>
          <p:cNvPr id="10" name="Légende : flèche vers la gauche 9">
            <a:extLst>
              <a:ext uri="{FF2B5EF4-FFF2-40B4-BE49-F238E27FC236}">
                <a16:creationId xmlns:a16="http://schemas.microsoft.com/office/drawing/2014/main" id="{793076BC-E42D-4865-B791-2391AEA844BD}"/>
              </a:ext>
            </a:extLst>
          </p:cNvPr>
          <p:cNvSpPr/>
          <p:nvPr/>
        </p:nvSpPr>
        <p:spPr bwMode="auto">
          <a:xfrm rot="419543">
            <a:off x="5342112" y="5636988"/>
            <a:ext cx="2059679" cy="947784"/>
          </a:xfrm>
          <a:prstGeom prst="leftArrowCallout">
            <a:avLst/>
          </a:prstGeom>
          <a:solidFill>
            <a:srgbClr val="00FF99"/>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200" b="1" i="0" u="none" strike="noStrike" cap="none" normalizeH="0" baseline="0" dirty="0">
              <a:ln>
                <a:noFill/>
              </a:ln>
              <a:solidFill>
                <a:srgbClr val="000000"/>
              </a:solidFill>
              <a:effectLst/>
              <a:latin typeface="Arial"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latin typeface="Arial" charset="0"/>
              </a:rPr>
              <a:t>E</a:t>
            </a:r>
            <a:r>
              <a:rPr kumimoji="0" lang="fr-FR" sz="1200" b="1" i="0" u="none" strike="noStrike" cap="none" normalizeH="0" baseline="0" dirty="0">
                <a:ln>
                  <a:noFill/>
                </a:ln>
                <a:solidFill>
                  <a:srgbClr val="000000"/>
                </a:solidFill>
                <a:effectLst/>
                <a:latin typeface="Arial" charset="0"/>
              </a:rPr>
              <a:t>ffectif</a:t>
            </a:r>
          </a:p>
          <a:p>
            <a:pPr marL="0" marR="0" indent="0" algn="ctr" defTabSz="914400" rtl="0" eaLnBrk="0" fontAlgn="base" latinLnBrk="0" hangingPunct="0">
              <a:lnSpc>
                <a:spcPct val="90000"/>
              </a:lnSpc>
              <a:spcBef>
                <a:spcPct val="0"/>
              </a:spcBef>
              <a:spcAft>
                <a:spcPct val="0"/>
              </a:spcAft>
              <a:buClrTx/>
              <a:buSzTx/>
              <a:buFontTx/>
              <a:buNone/>
              <a:tabLst/>
            </a:pPr>
            <a:r>
              <a:rPr lang="fr-FR" sz="1200" dirty="0">
                <a:solidFill>
                  <a:srgbClr val="000000"/>
                </a:solidFill>
              </a:rPr>
              <a:t>Vs</a:t>
            </a:r>
          </a:p>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0000"/>
                </a:solidFill>
                <a:effectLst/>
                <a:latin typeface="Arial" charset="0"/>
              </a:rPr>
              <a:t>activité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a:extLst>
              <a:ext uri="{FF2B5EF4-FFF2-40B4-BE49-F238E27FC236}">
                <a16:creationId xmlns:a16="http://schemas.microsoft.com/office/drawing/2014/main" id="{3883F690-67CC-4A62-B24C-A974D49ACA28}"/>
              </a:ext>
            </a:extLst>
          </p:cNvPr>
          <p:cNvSpPr>
            <a:spLocks noGrp="1" noChangeArrowheads="1"/>
          </p:cNvSpPr>
          <p:nvPr>
            <p:ph type="title"/>
          </p:nvPr>
        </p:nvSpPr>
        <p:spPr>
          <a:xfrm>
            <a:off x="1654175" y="549275"/>
            <a:ext cx="7239000" cy="457200"/>
          </a:xfrm>
          <a:noFill/>
        </p:spPr>
        <p:txBody>
          <a:bodyPr/>
          <a:lstStyle/>
          <a:p>
            <a:r>
              <a:rPr lang="fr-FR" altLang="fr-FR"/>
              <a:t>La planification hiérarchisée</a:t>
            </a:r>
          </a:p>
        </p:txBody>
      </p:sp>
      <p:sp>
        <p:nvSpPr>
          <p:cNvPr id="2" name="Rectangle 3">
            <a:extLst>
              <a:ext uri="{FF2B5EF4-FFF2-40B4-BE49-F238E27FC236}">
                <a16:creationId xmlns:a16="http://schemas.microsoft.com/office/drawing/2014/main" id="{E173954A-29B6-4FAF-836E-24855A8C50AE}"/>
              </a:ext>
            </a:extLst>
          </p:cNvPr>
          <p:cNvSpPr>
            <a:spLocks noChangeArrowheads="1"/>
          </p:cNvSpPr>
          <p:nvPr/>
        </p:nvSpPr>
        <p:spPr bwMode="auto">
          <a:xfrm>
            <a:off x="250825" y="2098675"/>
            <a:ext cx="3327400" cy="660400"/>
          </a:xfrm>
          <a:prstGeom prst="rect">
            <a:avLst/>
          </a:prstGeom>
          <a:solidFill>
            <a:srgbClr val="00FFFF"/>
          </a:solidFill>
          <a:ln w="25400">
            <a:solidFill>
              <a:srgbClr val="000000"/>
            </a:solidFill>
            <a:miter lim="800000"/>
            <a:headEnd/>
            <a:tailEnd/>
          </a:ln>
          <a:effectLst>
            <a:outerShdw dist="107763" dir="18900000" algn="ctr" rotWithShape="0">
              <a:schemeClr val="bg2"/>
            </a:outerShdw>
          </a:effectLst>
        </p:spPr>
        <p:txBody>
          <a:bodyPr wrap="none" anchorCtr="1"/>
          <a:lstStyle/>
          <a:p>
            <a:pPr>
              <a:defRPr/>
            </a:pPr>
            <a:r>
              <a:rPr lang="fr-FR">
                <a:solidFill>
                  <a:srgbClr val="000000"/>
                </a:solidFill>
                <a:latin typeface="Arial" charset="0"/>
              </a:rPr>
              <a:t>Niveau 0 : Plan stratégique</a:t>
            </a:r>
          </a:p>
          <a:p>
            <a:pPr>
              <a:defRPr/>
            </a:pPr>
            <a:r>
              <a:rPr lang="fr-FR">
                <a:solidFill>
                  <a:srgbClr val="000000"/>
                </a:solidFill>
                <a:latin typeface="Arial" charset="0"/>
              </a:rPr>
              <a:t>à long terme</a:t>
            </a:r>
          </a:p>
          <a:p>
            <a:pPr>
              <a:defRPr/>
            </a:pPr>
            <a:endParaRPr lang="fr-FR">
              <a:solidFill>
                <a:srgbClr val="000000"/>
              </a:solidFill>
              <a:latin typeface="Arial" charset="0"/>
            </a:endParaRPr>
          </a:p>
        </p:txBody>
      </p:sp>
      <p:sp>
        <p:nvSpPr>
          <p:cNvPr id="5125" name="Rectangle 5">
            <a:extLst>
              <a:ext uri="{FF2B5EF4-FFF2-40B4-BE49-F238E27FC236}">
                <a16:creationId xmlns:a16="http://schemas.microsoft.com/office/drawing/2014/main" id="{28FC18D8-071F-4C9A-9BFD-B54D55E47F80}"/>
              </a:ext>
            </a:extLst>
          </p:cNvPr>
          <p:cNvSpPr>
            <a:spLocks noChangeArrowheads="1"/>
          </p:cNvSpPr>
          <p:nvPr/>
        </p:nvSpPr>
        <p:spPr bwMode="auto">
          <a:xfrm>
            <a:off x="479425" y="3165475"/>
            <a:ext cx="3327400" cy="660400"/>
          </a:xfrm>
          <a:prstGeom prst="rect">
            <a:avLst/>
          </a:prstGeom>
          <a:solidFill>
            <a:srgbClr val="00FFFF"/>
          </a:solidFill>
          <a:ln w="25400">
            <a:solidFill>
              <a:srgbClr val="000000"/>
            </a:solidFill>
            <a:miter lim="800000"/>
            <a:headEnd/>
            <a:tailEnd/>
          </a:ln>
          <a:effectLst>
            <a:outerShdw dist="107763" dir="18900000" algn="ctr" rotWithShape="0">
              <a:schemeClr val="bg2"/>
            </a:outerShdw>
          </a:effectLst>
        </p:spPr>
        <p:txBody>
          <a:bodyPr wrap="none" anchorCtr="1"/>
          <a:lstStyle/>
          <a:p>
            <a:pPr>
              <a:defRPr/>
            </a:pPr>
            <a:r>
              <a:rPr lang="fr-FR" dirty="0">
                <a:solidFill>
                  <a:srgbClr val="000000"/>
                </a:solidFill>
                <a:latin typeface="Arial" charset="0"/>
              </a:rPr>
              <a:t>Niveau 1 : PIC</a:t>
            </a:r>
            <a:br>
              <a:rPr lang="fr-FR" dirty="0">
                <a:solidFill>
                  <a:srgbClr val="000000"/>
                </a:solidFill>
                <a:latin typeface="Arial" charset="0"/>
              </a:rPr>
            </a:br>
            <a:r>
              <a:rPr lang="fr-FR" dirty="0">
                <a:solidFill>
                  <a:srgbClr val="000000"/>
                </a:solidFill>
                <a:latin typeface="Arial" charset="0"/>
              </a:rPr>
              <a:t>Planification de la capacité</a:t>
            </a:r>
          </a:p>
          <a:p>
            <a:pPr>
              <a:defRPr/>
            </a:pPr>
            <a:endParaRPr lang="fr-FR" dirty="0">
              <a:solidFill>
                <a:srgbClr val="000000"/>
              </a:solidFill>
              <a:latin typeface="Arial" charset="0"/>
            </a:endParaRPr>
          </a:p>
        </p:txBody>
      </p:sp>
      <p:sp>
        <p:nvSpPr>
          <p:cNvPr id="5128" name="Rectangle 8">
            <a:extLst>
              <a:ext uri="{FF2B5EF4-FFF2-40B4-BE49-F238E27FC236}">
                <a16:creationId xmlns:a16="http://schemas.microsoft.com/office/drawing/2014/main" id="{C2E29680-C5B2-4809-BF03-8D3F52614C6C}"/>
              </a:ext>
            </a:extLst>
          </p:cNvPr>
          <p:cNvSpPr>
            <a:spLocks noChangeArrowheads="1"/>
          </p:cNvSpPr>
          <p:nvPr/>
        </p:nvSpPr>
        <p:spPr bwMode="auto">
          <a:xfrm>
            <a:off x="860425" y="4232275"/>
            <a:ext cx="3327400" cy="812800"/>
          </a:xfrm>
          <a:prstGeom prst="rect">
            <a:avLst/>
          </a:prstGeom>
          <a:solidFill>
            <a:srgbClr val="00FFFF"/>
          </a:solidFill>
          <a:ln w="25400">
            <a:solidFill>
              <a:srgbClr val="000000"/>
            </a:solidFill>
            <a:miter lim="800000"/>
            <a:headEnd/>
            <a:tailEnd/>
          </a:ln>
          <a:effectLst>
            <a:outerShdw dist="107763" dir="18900000" algn="ctr" rotWithShape="0">
              <a:schemeClr val="bg2"/>
            </a:outerShdw>
          </a:effectLst>
        </p:spPr>
        <p:txBody>
          <a:bodyPr wrap="none" anchorCtr="1"/>
          <a:lstStyle/>
          <a:p>
            <a:pPr>
              <a:defRPr/>
            </a:pPr>
            <a:r>
              <a:rPr lang="fr-FR">
                <a:solidFill>
                  <a:srgbClr val="000000"/>
                </a:solidFill>
                <a:latin typeface="Arial" charset="0"/>
              </a:rPr>
              <a:t>Niveau 2 : Gestion des flux</a:t>
            </a:r>
            <a:br>
              <a:rPr lang="fr-FR">
                <a:solidFill>
                  <a:srgbClr val="000000"/>
                </a:solidFill>
                <a:latin typeface="Arial" charset="0"/>
              </a:rPr>
            </a:br>
            <a:r>
              <a:rPr lang="fr-FR">
                <a:solidFill>
                  <a:srgbClr val="000000"/>
                </a:solidFill>
                <a:latin typeface="Arial" charset="0"/>
              </a:rPr>
              <a:t>Calcul des besoins</a:t>
            </a:r>
            <a:br>
              <a:rPr lang="fr-FR">
                <a:solidFill>
                  <a:srgbClr val="000000"/>
                </a:solidFill>
                <a:latin typeface="Arial" charset="0"/>
              </a:rPr>
            </a:br>
            <a:r>
              <a:rPr lang="fr-FR">
                <a:solidFill>
                  <a:srgbClr val="000000"/>
                </a:solidFill>
                <a:latin typeface="Arial" charset="0"/>
              </a:rPr>
              <a:t>et gestion des stocks</a:t>
            </a:r>
          </a:p>
          <a:p>
            <a:pPr>
              <a:defRPr/>
            </a:pPr>
            <a:endParaRPr lang="fr-FR">
              <a:solidFill>
                <a:srgbClr val="000000"/>
              </a:solidFill>
              <a:latin typeface="Arial" charset="0"/>
            </a:endParaRPr>
          </a:p>
        </p:txBody>
      </p:sp>
      <p:sp>
        <p:nvSpPr>
          <p:cNvPr id="5131" name="Rectangle 11">
            <a:extLst>
              <a:ext uri="{FF2B5EF4-FFF2-40B4-BE49-F238E27FC236}">
                <a16:creationId xmlns:a16="http://schemas.microsoft.com/office/drawing/2014/main" id="{34309DB1-C60F-4974-934A-CAD84798D31C}"/>
              </a:ext>
            </a:extLst>
          </p:cNvPr>
          <p:cNvSpPr>
            <a:spLocks noChangeArrowheads="1"/>
          </p:cNvSpPr>
          <p:nvPr/>
        </p:nvSpPr>
        <p:spPr bwMode="auto">
          <a:xfrm>
            <a:off x="1241425" y="5451475"/>
            <a:ext cx="3327400" cy="660400"/>
          </a:xfrm>
          <a:prstGeom prst="rect">
            <a:avLst/>
          </a:prstGeom>
          <a:solidFill>
            <a:srgbClr val="00FFFF"/>
          </a:solidFill>
          <a:ln w="25400">
            <a:solidFill>
              <a:srgbClr val="000000"/>
            </a:solidFill>
            <a:miter lim="800000"/>
            <a:headEnd/>
            <a:tailEnd/>
          </a:ln>
          <a:effectLst>
            <a:outerShdw dist="107763" dir="18900000" algn="ctr" rotWithShape="0">
              <a:schemeClr val="bg2"/>
            </a:outerShdw>
          </a:effectLst>
        </p:spPr>
        <p:txBody>
          <a:bodyPr wrap="none" anchorCtr="1"/>
          <a:lstStyle/>
          <a:p>
            <a:pPr>
              <a:defRPr/>
            </a:pPr>
            <a:r>
              <a:rPr lang="fr-FR">
                <a:solidFill>
                  <a:srgbClr val="000000"/>
                </a:solidFill>
                <a:latin typeface="Arial" charset="0"/>
              </a:rPr>
              <a:t>Niveau 3 : Ordonnancement</a:t>
            </a:r>
            <a:br>
              <a:rPr lang="fr-FR">
                <a:solidFill>
                  <a:srgbClr val="000000"/>
                </a:solidFill>
                <a:latin typeface="Arial" charset="0"/>
              </a:rPr>
            </a:br>
            <a:r>
              <a:rPr lang="fr-FR">
                <a:solidFill>
                  <a:srgbClr val="000000"/>
                </a:solidFill>
                <a:latin typeface="Arial" charset="0"/>
              </a:rPr>
              <a:t>Gestion des priorités</a:t>
            </a:r>
          </a:p>
          <a:p>
            <a:pPr>
              <a:defRPr/>
            </a:pPr>
            <a:endParaRPr lang="fr-FR">
              <a:solidFill>
                <a:srgbClr val="000000"/>
              </a:solidFill>
              <a:latin typeface="Arial" charset="0"/>
            </a:endParaRPr>
          </a:p>
        </p:txBody>
      </p:sp>
      <p:sp>
        <p:nvSpPr>
          <p:cNvPr id="5129" name="Line 14">
            <a:extLst>
              <a:ext uri="{FF2B5EF4-FFF2-40B4-BE49-F238E27FC236}">
                <a16:creationId xmlns:a16="http://schemas.microsoft.com/office/drawing/2014/main" id="{DB79E905-688F-4713-95F2-8CB18594354B}"/>
              </a:ext>
            </a:extLst>
          </p:cNvPr>
          <p:cNvSpPr>
            <a:spLocks noChangeShapeType="1"/>
          </p:cNvSpPr>
          <p:nvPr/>
        </p:nvSpPr>
        <p:spPr bwMode="auto">
          <a:xfrm>
            <a:off x="1914525" y="2778125"/>
            <a:ext cx="0" cy="3683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5130" name="Line 15">
            <a:extLst>
              <a:ext uri="{FF2B5EF4-FFF2-40B4-BE49-F238E27FC236}">
                <a16:creationId xmlns:a16="http://schemas.microsoft.com/office/drawing/2014/main" id="{BCF0C416-DD7F-46E3-B876-CAC28E850C3D}"/>
              </a:ext>
            </a:extLst>
          </p:cNvPr>
          <p:cNvSpPr>
            <a:spLocks noChangeShapeType="1"/>
          </p:cNvSpPr>
          <p:nvPr/>
        </p:nvSpPr>
        <p:spPr bwMode="auto">
          <a:xfrm>
            <a:off x="2219325" y="3844925"/>
            <a:ext cx="0" cy="3683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3" name="Line 16">
            <a:extLst>
              <a:ext uri="{FF2B5EF4-FFF2-40B4-BE49-F238E27FC236}">
                <a16:creationId xmlns:a16="http://schemas.microsoft.com/office/drawing/2014/main" id="{CCD2E2BD-926A-4E49-9FFF-536D28C8789D}"/>
              </a:ext>
            </a:extLst>
          </p:cNvPr>
          <p:cNvSpPr>
            <a:spLocks noChangeShapeType="1"/>
          </p:cNvSpPr>
          <p:nvPr/>
        </p:nvSpPr>
        <p:spPr bwMode="auto">
          <a:xfrm>
            <a:off x="2600325" y="5064125"/>
            <a:ext cx="0" cy="3683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5132" name="Rectangle 17">
            <a:extLst>
              <a:ext uri="{FF2B5EF4-FFF2-40B4-BE49-F238E27FC236}">
                <a16:creationId xmlns:a16="http://schemas.microsoft.com/office/drawing/2014/main" id="{EF9447CA-5C39-4081-8983-BF03DBD5DCEE}"/>
              </a:ext>
            </a:extLst>
          </p:cNvPr>
          <p:cNvSpPr>
            <a:spLocks noChangeArrowheads="1"/>
          </p:cNvSpPr>
          <p:nvPr/>
        </p:nvSpPr>
        <p:spPr bwMode="auto">
          <a:xfrm>
            <a:off x="4757738" y="1989138"/>
            <a:ext cx="394335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800">
                <a:solidFill>
                  <a:srgbClr val="00279F"/>
                </a:solidFill>
              </a:rPr>
              <a:t>Prévisions à long terme</a:t>
            </a:r>
          </a:p>
          <a:p>
            <a:pPr algn="l"/>
            <a:r>
              <a:rPr lang="fr-FR" altLang="fr-FR" b="0">
                <a:solidFill>
                  <a:srgbClr val="00279F"/>
                </a:solidFill>
              </a:rPr>
              <a:t>pour agir sur la structure du système </a:t>
            </a:r>
          </a:p>
          <a:p>
            <a:pPr algn="l"/>
            <a:r>
              <a:rPr lang="fr-FR" altLang="fr-FR" b="0">
                <a:solidFill>
                  <a:srgbClr val="00279F"/>
                </a:solidFill>
              </a:rPr>
              <a:t>industriel et logistique</a:t>
            </a:r>
          </a:p>
          <a:p>
            <a:pPr algn="l"/>
            <a:endParaRPr lang="fr-FR" altLang="fr-FR">
              <a:solidFill>
                <a:srgbClr val="00279F"/>
              </a:solidFill>
            </a:endParaRPr>
          </a:p>
          <a:p>
            <a:pPr algn="l"/>
            <a:r>
              <a:rPr lang="fr-FR" altLang="fr-FR" sz="1800">
                <a:solidFill>
                  <a:srgbClr val="00279F"/>
                </a:solidFill>
              </a:rPr>
              <a:t>Prévisions à moyen terme</a:t>
            </a:r>
            <a:endParaRPr lang="fr-FR" altLang="fr-FR" sz="1800" b="0">
              <a:solidFill>
                <a:srgbClr val="00279F"/>
              </a:solidFill>
            </a:endParaRPr>
          </a:p>
          <a:p>
            <a:pPr algn="l"/>
            <a:r>
              <a:rPr lang="fr-FR" altLang="fr-FR" b="0">
                <a:solidFill>
                  <a:srgbClr val="00279F"/>
                </a:solidFill>
              </a:rPr>
              <a:t>pour ajustements majeurs </a:t>
            </a:r>
          </a:p>
          <a:p>
            <a:pPr algn="l"/>
            <a:r>
              <a:rPr lang="fr-FR" altLang="fr-FR" b="0">
                <a:solidFill>
                  <a:srgbClr val="00279F"/>
                </a:solidFill>
              </a:rPr>
              <a:t>des capacités de production</a:t>
            </a:r>
          </a:p>
          <a:p>
            <a:pPr algn="l"/>
            <a:r>
              <a:rPr lang="fr-FR" altLang="fr-FR" b="0">
                <a:solidFill>
                  <a:srgbClr val="00279F"/>
                </a:solidFill>
              </a:rPr>
              <a:t>(horizon de 1 an à 3 ans, maille : mois)</a:t>
            </a:r>
            <a:endParaRPr lang="fr-FR" altLang="fr-FR" sz="1800" b="0">
              <a:solidFill>
                <a:srgbClr val="00279F"/>
              </a:solidFill>
            </a:endParaRPr>
          </a:p>
          <a:p>
            <a:pPr algn="l"/>
            <a:endParaRPr lang="fr-FR" altLang="fr-FR" b="0">
              <a:solidFill>
                <a:srgbClr val="00279F"/>
              </a:solidFill>
            </a:endParaRPr>
          </a:p>
          <a:p>
            <a:pPr algn="l"/>
            <a:r>
              <a:rPr lang="fr-FR" altLang="fr-FR" sz="1800">
                <a:solidFill>
                  <a:srgbClr val="00279F"/>
                </a:solidFill>
              </a:rPr>
              <a:t>Prévisions à court terme</a:t>
            </a:r>
            <a:endParaRPr lang="fr-FR" altLang="fr-FR" sz="1800" b="0">
              <a:solidFill>
                <a:srgbClr val="00279F"/>
              </a:solidFill>
            </a:endParaRPr>
          </a:p>
          <a:p>
            <a:pPr algn="l"/>
            <a:r>
              <a:rPr lang="fr-FR" altLang="fr-FR" b="0">
                <a:solidFill>
                  <a:srgbClr val="00279F"/>
                </a:solidFill>
              </a:rPr>
              <a:t>pour ajustements mineurs</a:t>
            </a:r>
          </a:p>
          <a:p>
            <a:pPr algn="l"/>
            <a:r>
              <a:rPr lang="fr-FR" altLang="fr-FR" b="0">
                <a:solidFill>
                  <a:srgbClr val="00279F"/>
                </a:solidFill>
              </a:rPr>
              <a:t>des capacités et passation</a:t>
            </a:r>
          </a:p>
          <a:p>
            <a:pPr algn="l"/>
            <a:r>
              <a:rPr lang="fr-FR" altLang="fr-FR" b="0">
                <a:solidFill>
                  <a:srgbClr val="00279F"/>
                </a:solidFill>
              </a:rPr>
              <a:t>de commandes aux fournisseurs</a:t>
            </a:r>
          </a:p>
          <a:p>
            <a:pPr algn="l"/>
            <a:r>
              <a:rPr lang="fr-FR" altLang="fr-FR" b="0">
                <a:solidFill>
                  <a:srgbClr val="00279F"/>
                </a:solidFill>
              </a:rPr>
              <a:t>(horizon de 1 à 4 mois, maille : semaines)</a:t>
            </a:r>
          </a:p>
          <a:p>
            <a:pPr algn="l"/>
            <a:endParaRPr lang="fr-FR" altLang="fr-FR" b="0">
              <a:solidFill>
                <a:srgbClr val="00279F"/>
              </a:solidFill>
            </a:endParaRPr>
          </a:p>
          <a:p>
            <a:pPr algn="l"/>
            <a:r>
              <a:rPr lang="fr-FR" altLang="fr-FR" sz="1800">
                <a:solidFill>
                  <a:srgbClr val="00279F"/>
                </a:solidFill>
              </a:rPr>
              <a:t>Prévisions à très court terme</a:t>
            </a:r>
          </a:p>
          <a:p>
            <a:pPr algn="l"/>
            <a:r>
              <a:rPr lang="fr-FR" altLang="fr-FR" b="0">
                <a:solidFill>
                  <a:srgbClr val="00279F"/>
                </a:solidFill>
              </a:rPr>
              <a:t>pour réaffectation des ressources</a:t>
            </a:r>
          </a:p>
          <a:p>
            <a:pPr algn="l"/>
            <a:r>
              <a:rPr lang="fr-FR" altLang="fr-FR" b="0">
                <a:solidFill>
                  <a:srgbClr val="00279F"/>
                </a:solidFill>
              </a:rPr>
              <a:t>et gestion des priorités</a:t>
            </a:r>
          </a:p>
          <a:p>
            <a:pPr algn="l"/>
            <a:r>
              <a:rPr lang="fr-FR" altLang="fr-FR" b="0">
                <a:solidFill>
                  <a:srgbClr val="00279F"/>
                </a:solidFill>
              </a:rPr>
              <a:t>(horizon de une à 2 semaines, </a:t>
            </a:r>
            <a:br>
              <a:rPr lang="fr-FR" altLang="fr-FR" b="0">
                <a:solidFill>
                  <a:srgbClr val="00279F"/>
                </a:solidFill>
              </a:rPr>
            </a:br>
            <a:r>
              <a:rPr lang="fr-FR" altLang="fr-FR" b="0">
                <a:solidFill>
                  <a:srgbClr val="00279F"/>
                </a:solidFill>
              </a:rPr>
              <a:t>maille jours/heures)</a:t>
            </a:r>
          </a:p>
        </p:txBody>
      </p:sp>
      <p:sp>
        <p:nvSpPr>
          <p:cNvPr id="5133" name="Text Box 21">
            <a:extLst>
              <a:ext uri="{FF2B5EF4-FFF2-40B4-BE49-F238E27FC236}">
                <a16:creationId xmlns:a16="http://schemas.microsoft.com/office/drawing/2014/main" id="{F6692E68-FFE3-420A-B810-5A09EB8D4D6C}"/>
              </a:ext>
            </a:extLst>
          </p:cNvPr>
          <p:cNvSpPr txBox="1">
            <a:spLocks noChangeArrowheads="1"/>
          </p:cNvSpPr>
          <p:nvPr/>
        </p:nvSpPr>
        <p:spPr bwMode="auto">
          <a:xfrm>
            <a:off x="395288" y="1125538"/>
            <a:ext cx="79311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800">
                <a:solidFill>
                  <a:schemeClr val="accent2"/>
                </a:solidFill>
              </a:rPr>
              <a:t>Objectif de la planification : </a:t>
            </a:r>
            <a:br>
              <a:rPr lang="fr-FR" altLang="fr-FR" sz="1800">
                <a:solidFill>
                  <a:schemeClr val="accent2"/>
                </a:solidFill>
              </a:rPr>
            </a:br>
            <a:r>
              <a:rPr lang="fr-FR" altLang="fr-FR" sz="1800">
                <a:solidFill>
                  <a:schemeClr val="accent2"/>
                </a:solidFill>
              </a:rPr>
              <a:t>disposer des ressources justes nécessaires pour satisfaire la demande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AutoShape 2">
            <a:extLst>
              <a:ext uri="{FF2B5EF4-FFF2-40B4-BE49-F238E27FC236}">
                <a16:creationId xmlns:a16="http://schemas.microsoft.com/office/drawing/2014/main" id="{57D13D97-C6DC-46A3-B23E-DAAA509BF61A}"/>
              </a:ext>
            </a:extLst>
          </p:cNvPr>
          <p:cNvSpPr>
            <a:spLocks noChangeArrowheads="1"/>
          </p:cNvSpPr>
          <p:nvPr/>
        </p:nvSpPr>
        <p:spPr bwMode="auto">
          <a:xfrm>
            <a:off x="5003800" y="4059238"/>
            <a:ext cx="2016125" cy="574675"/>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800" dirty="0">
                <a:solidFill>
                  <a:srgbClr val="008000"/>
                </a:solidFill>
              </a:rPr>
              <a:t>DRP</a:t>
            </a:r>
            <a:br>
              <a:rPr lang="fr-FR" altLang="fr-FR" sz="1800" dirty="0">
                <a:solidFill>
                  <a:srgbClr val="008000"/>
                </a:solidFill>
              </a:rPr>
            </a:br>
            <a:r>
              <a:rPr lang="fr-FR" altLang="fr-FR" sz="1400" dirty="0">
                <a:solidFill>
                  <a:srgbClr val="000099"/>
                </a:solidFill>
              </a:rPr>
              <a:t>Stocks</a:t>
            </a:r>
            <a:endParaRPr lang="fr-FR" altLang="fr-FR" sz="1000" dirty="0">
              <a:solidFill>
                <a:srgbClr val="000099"/>
              </a:solidFill>
            </a:endParaRPr>
          </a:p>
        </p:txBody>
      </p:sp>
      <p:sp>
        <p:nvSpPr>
          <p:cNvPr id="6149" name="Rectangle 3">
            <a:extLst>
              <a:ext uri="{FF2B5EF4-FFF2-40B4-BE49-F238E27FC236}">
                <a16:creationId xmlns:a16="http://schemas.microsoft.com/office/drawing/2014/main" id="{04910B8C-2EFA-4131-9717-348F6E72113E}"/>
              </a:ext>
            </a:extLst>
          </p:cNvPr>
          <p:cNvSpPr>
            <a:spLocks noGrp="1" noChangeArrowheads="1"/>
          </p:cNvSpPr>
          <p:nvPr>
            <p:ph type="title"/>
          </p:nvPr>
        </p:nvSpPr>
        <p:spPr>
          <a:xfrm>
            <a:off x="1436688" y="692150"/>
            <a:ext cx="7239000" cy="457200"/>
          </a:xfrm>
        </p:spPr>
        <p:txBody>
          <a:bodyPr/>
          <a:lstStyle/>
          <a:p>
            <a:r>
              <a:rPr lang="fr-FR" altLang="fr-FR" dirty="0"/>
              <a:t>Les décisions dans la Supply Chain</a:t>
            </a:r>
          </a:p>
        </p:txBody>
      </p:sp>
      <p:sp>
        <p:nvSpPr>
          <p:cNvPr id="36868" name="AutoShape 4">
            <a:extLst>
              <a:ext uri="{FF2B5EF4-FFF2-40B4-BE49-F238E27FC236}">
                <a16:creationId xmlns:a16="http://schemas.microsoft.com/office/drawing/2014/main" id="{03328B53-CFD4-434C-8C6F-4E1DD3F1F1BC}"/>
              </a:ext>
            </a:extLst>
          </p:cNvPr>
          <p:cNvSpPr>
            <a:spLocks noChangeArrowheads="1"/>
          </p:cNvSpPr>
          <p:nvPr/>
        </p:nvSpPr>
        <p:spPr bwMode="auto">
          <a:xfrm>
            <a:off x="1246188"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sz="1400" dirty="0">
                <a:solidFill>
                  <a:srgbClr val="000099"/>
                </a:solidFill>
              </a:rPr>
              <a:t>Approvisionnement</a:t>
            </a:r>
          </a:p>
        </p:txBody>
      </p:sp>
      <p:sp>
        <p:nvSpPr>
          <p:cNvPr id="36869" name="AutoShape 5">
            <a:extLst>
              <a:ext uri="{FF2B5EF4-FFF2-40B4-BE49-F238E27FC236}">
                <a16:creationId xmlns:a16="http://schemas.microsoft.com/office/drawing/2014/main" id="{52F58CC7-DC87-42DF-AF77-B8C93980AAFF}"/>
              </a:ext>
            </a:extLst>
          </p:cNvPr>
          <p:cNvSpPr>
            <a:spLocks noChangeArrowheads="1"/>
          </p:cNvSpPr>
          <p:nvPr/>
        </p:nvSpPr>
        <p:spPr bwMode="auto">
          <a:xfrm>
            <a:off x="3155950"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sz="1400" dirty="0">
                <a:solidFill>
                  <a:srgbClr val="000099"/>
                </a:solidFill>
              </a:rPr>
              <a:t>Production</a:t>
            </a:r>
          </a:p>
        </p:txBody>
      </p:sp>
      <p:sp>
        <p:nvSpPr>
          <p:cNvPr id="36870" name="AutoShape 6">
            <a:extLst>
              <a:ext uri="{FF2B5EF4-FFF2-40B4-BE49-F238E27FC236}">
                <a16:creationId xmlns:a16="http://schemas.microsoft.com/office/drawing/2014/main" id="{EF53FC60-A6B0-46D9-B6B1-E3803DD09A75}"/>
              </a:ext>
            </a:extLst>
          </p:cNvPr>
          <p:cNvSpPr>
            <a:spLocks noChangeArrowheads="1"/>
          </p:cNvSpPr>
          <p:nvPr/>
        </p:nvSpPr>
        <p:spPr bwMode="auto">
          <a:xfrm>
            <a:off x="506571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sz="1400" dirty="0">
                <a:solidFill>
                  <a:srgbClr val="000099"/>
                </a:solidFill>
              </a:rPr>
              <a:t>Distribution</a:t>
            </a:r>
          </a:p>
        </p:txBody>
      </p:sp>
      <p:sp>
        <p:nvSpPr>
          <p:cNvPr id="36871" name="AutoShape 7">
            <a:extLst>
              <a:ext uri="{FF2B5EF4-FFF2-40B4-BE49-F238E27FC236}">
                <a16:creationId xmlns:a16="http://schemas.microsoft.com/office/drawing/2014/main" id="{F3EA7716-C995-4BB8-93D3-FE0138EBA29A}"/>
              </a:ext>
            </a:extLst>
          </p:cNvPr>
          <p:cNvSpPr>
            <a:spLocks noChangeArrowheads="1"/>
          </p:cNvSpPr>
          <p:nvPr/>
        </p:nvSpPr>
        <p:spPr bwMode="auto">
          <a:xfrm>
            <a:off x="705326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p:spPr>
        <p:txBody>
          <a:bodyPr wrap="none" anchor="ctr"/>
          <a:lstStyle/>
          <a:p>
            <a:pPr>
              <a:defRPr/>
            </a:pPr>
            <a:r>
              <a:rPr lang="fr-FR" sz="1400" dirty="0">
                <a:solidFill>
                  <a:srgbClr val="000099"/>
                </a:solidFill>
              </a:rPr>
              <a:t>Ventes</a:t>
            </a:r>
          </a:p>
        </p:txBody>
      </p:sp>
      <p:sp>
        <p:nvSpPr>
          <p:cNvPr id="6154" name="AutoShape 8">
            <a:extLst>
              <a:ext uri="{FF2B5EF4-FFF2-40B4-BE49-F238E27FC236}">
                <a16:creationId xmlns:a16="http://schemas.microsoft.com/office/drawing/2014/main" id="{602E833C-199C-4BF6-B504-B8FDB41D41F0}"/>
              </a:ext>
            </a:extLst>
          </p:cNvPr>
          <p:cNvSpPr>
            <a:spLocks noChangeArrowheads="1"/>
          </p:cNvSpPr>
          <p:nvPr/>
        </p:nvSpPr>
        <p:spPr bwMode="auto">
          <a:xfrm>
            <a:off x="1258888" y="2473325"/>
            <a:ext cx="5761037" cy="576263"/>
          </a:xfrm>
          <a:prstGeom prst="roundRect">
            <a:avLst>
              <a:gd name="adj" fmla="val 16667"/>
            </a:avLst>
          </a:prstGeom>
          <a:solidFill>
            <a:srgbClr val="FFFF99"/>
          </a:solidFill>
          <a:ln w="12700">
            <a:solidFill>
              <a:srgbClr val="000000"/>
            </a:solidFill>
            <a:round/>
            <a:headEnd/>
            <a:tailEnd/>
          </a:ln>
        </p:spPr>
        <p:txBody>
          <a:bodyPr wrap="none"/>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800" dirty="0">
                <a:solidFill>
                  <a:srgbClr val="008000"/>
                </a:solidFill>
              </a:rPr>
              <a:t>Structure du système, conception produits / process</a:t>
            </a:r>
          </a:p>
        </p:txBody>
      </p:sp>
      <p:sp>
        <p:nvSpPr>
          <p:cNvPr id="6155" name="Text Box 9">
            <a:extLst>
              <a:ext uri="{FF2B5EF4-FFF2-40B4-BE49-F238E27FC236}">
                <a16:creationId xmlns:a16="http://schemas.microsoft.com/office/drawing/2014/main" id="{32A7AC52-271A-40AB-97EA-827F23F71055}"/>
              </a:ext>
            </a:extLst>
          </p:cNvPr>
          <p:cNvSpPr txBox="1">
            <a:spLocks noChangeArrowheads="1"/>
          </p:cNvSpPr>
          <p:nvPr/>
        </p:nvSpPr>
        <p:spPr bwMode="auto">
          <a:xfrm>
            <a:off x="1308100" y="2806700"/>
            <a:ext cx="1779588"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Panel fournisseurs</a:t>
            </a:r>
          </a:p>
        </p:txBody>
      </p:sp>
      <p:sp>
        <p:nvSpPr>
          <p:cNvPr id="6156" name="Text Box 10">
            <a:extLst>
              <a:ext uri="{FF2B5EF4-FFF2-40B4-BE49-F238E27FC236}">
                <a16:creationId xmlns:a16="http://schemas.microsoft.com/office/drawing/2014/main" id="{576A8C29-73FA-470E-A1BC-6028725FCCC3}"/>
              </a:ext>
            </a:extLst>
          </p:cNvPr>
          <p:cNvSpPr txBox="1">
            <a:spLocks noChangeArrowheads="1"/>
          </p:cNvSpPr>
          <p:nvPr/>
        </p:nvSpPr>
        <p:spPr bwMode="auto">
          <a:xfrm>
            <a:off x="3707904" y="2806700"/>
            <a:ext cx="7651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Usines</a:t>
            </a:r>
          </a:p>
        </p:txBody>
      </p:sp>
      <p:sp>
        <p:nvSpPr>
          <p:cNvPr id="6157" name="Text Box 11">
            <a:extLst>
              <a:ext uri="{FF2B5EF4-FFF2-40B4-BE49-F238E27FC236}">
                <a16:creationId xmlns:a16="http://schemas.microsoft.com/office/drawing/2014/main" id="{5B74253B-485C-4955-A9D8-D49811D43ACE}"/>
              </a:ext>
            </a:extLst>
          </p:cNvPr>
          <p:cNvSpPr txBox="1">
            <a:spLocks noChangeArrowheads="1"/>
          </p:cNvSpPr>
          <p:nvPr/>
        </p:nvSpPr>
        <p:spPr bwMode="auto">
          <a:xfrm>
            <a:off x="4819650" y="2806700"/>
            <a:ext cx="209232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Réseau de distribution</a:t>
            </a:r>
          </a:p>
        </p:txBody>
      </p:sp>
      <p:sp>
        <p:nvSpPr>
          <p:cNvPr id="6158" name="Text Box 12">
            <a:extLst>
              <a:ext uri="{FF2B5EF4-FFF2-40B4-BE49-F238E27FC236}">
                <a16:creationId xmlns:a16="http://schemas.microsoft.com/office/drawing/2014/main" id="{A95F3ECF-9FC9-464C-ADEE-9A1833CC0FE8}"/>
              </a:ext>
            </a:extLst>
          </p:cNvPr>
          <p:cNvSpPr txBox="1">
            <a:spLocks noChangeArrowheads="1"/>
          </p:cNvSpPr>
          <p:nvPr/>
        </p:nvSpPr>
        <p:spPr bwMode="auto">
          <a:xfrm>
            <a:off x="193675" y="2360613"/>
            <a:ext cx="911225" cy="668337"/>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Long</a:t>
            </a:r>
          </a:p>
          <a:p>
            <a:r>
              <a:rPr lang="fr-FR" altLang="fr-FR" sz="1400" dirty="0">
                <a:solidFill>
                  <a:srgbClr val="000099"/>
                </a:solidFill>
              </a:rPr>
              <a:t>Terme</a:t>
            </a:r>
          </a:p>
          <a:p>
            <a:r>
              <a:rPr lang="fr-FR" altLang="fr-FR" sz="1400" dirty="0">
                <a:solidFill>
                  <a:srgbClr val="008000"/>
                </a:solidFill>
              </a:rPr>
              <a:t>(années)</a:t>
            </a:r>
          </a:p>
        </p:txBody>
      </p:sp>
      <p:sp>
        <p:nvSpPr>
          <p:cNvPr id="6159" name="AutoShape 13">
            <a:extLst>
              <a:ext uri="{FF2B5EF4-FFF2-40B4-BE49-F238E27FC236}">
                <a16:creationId xmlns:a16="http://schemas.microsoft.com/office/drawing/2014/main" id="{C356FBEA-1415-496B-8BB9-2AA1DEFC1DC1}"/>
              </a:ext>
            </a:extLst>
          </p:cNvPr>
          <p:cNvSpPr>
            <a:spLocks noChangeArrowheads="1"/>
          </p:cNvSpPr>
          <p:nvPr/>
        </p:nvSpPr>
        <p:spPr bwMode="auto">
          <a:xfrm>
            <a:off x="1258888" y="3265488"/>
            <a:ext cx="5761037" cy="576262"/>
          </a:xfrm>
          <a:prstGeom prst="roundRect">
            <a:avLst>
              <a:gd name="adj" fmla="val 16667"/>
            </a:avLst>
          </a:prstGeom>
          <a:solidFill>
            <a:srgbClr val="FFFF99"/>
          </a:solidFill>
          <a:ln w="12700">
            <a:solidFill>
              <a:srgbClr val="000000"/>
            </a:solidFill>
            <a:round/>
            <a:headEnd/>
            <a:tailEnd/>
          </a:ln>
        </p:spPr>
        <p:txBody>
          <a:bodyPr wrap="none"/>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800" dirty="0">
                <a:solidFill>
                  <a:srgbClr val="008000"/>
                </a:solidFill>
              </a:rPr>
              <a:t>Plan industriel et commercial</a:t>
            </a:r>
          </a:p>
        </p:txBody>
      </p:sp>
      <p:sp>
        <p:nvSpPr>
          <p:cNvPr id="6160" name="Text Box 14">
            <a:extLst>
              <a:ext uri="{FF2B5EF4-FFF2-40B4-BE49-F238E27FC236}">
                <a16:creationId xmlns:a16="http://schemas.microsoft.com/office/drawing/2014/main" id="{D3D0BBC0-7F92-4A81-BB2C-088D0AA27593}"/>
              </a:ext>
            </a:extLst>
          </p:cNvPr>
          <p:cNvSpPr txBox="1">
            <a:spLocks noChangeArrowheads="1"/>
          </p:cNvSpPr>
          <p:nvPr/>
        </p:nvSpPr>
        <p:spPr bwMode="auto">
          <a:xfrm>
            <a:off x="290513" y="3213100"/>
            <a:ext cx="744537" cy="668338"/>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Moyen</a:t>
            </a:r>
          </a:p>
          <a:p>
            <a:r>
              <a:rPr lang="fr-FR" altLang="fr-FR" sz="1400" dirty="0">
                <a:solidFill>
                  <a:srgbClr val="000099"/>
                </a:solidFill>
              </a:rPr>
              <a:t>Terme</a:t>
            </a:r>
          </a:p>
          <a:p>
            <a:r>
              <a:rPr lang="fr-FR" altLang="fr-FR" sz="1400" dirty="0">
                <a:solidFill>
                  <a:srgbClr val="008000"/>
                </a:solidFill>
              </a:rPr>
              <a:t>(mois)</a:t>
            </a:r>
          </a:p>
        </p:txBody>
      </p:sp>
      <p:sp>
        <p:nvSpPr>
          <p:cNvPr id="6161" name="AutoShape 15">
            <a:extLst>
              <a:ext uri="{FF2B5EF4-FFF2-40B4-BE49-F238E27FC236}">
                <a16:creationId xmlns:a16="http://schemas.microsoft.com/office/drawing/2014/main" id="{0FF18F3A-47AF-4042-85A5-B5EC5B144366}"/>
              </a:ext>
            </a:extLst>
          </p:cNvPr>
          <p:cNvSpPr>
            <a:spLocks noChangeArrowheads="1"/>
          </p:cNvSpPr>
          <p:nvPr/>
        </p:nvSpPr>
        <p:spPr bwMode="auto">
          <a:xfrm>
            <a:off x="3190875" y="4059238"/>
            <a:ext cx="1728788" cy="574675"/>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800" dirty="0">
                <a:solidFill>
                  <a:srgbClr val="008000"/>
                </a:solidFill>
              </a:rPr>
              <a:t>PDP – MRP</a:t>
            </a:r>
            <a:br>
              <a:rPr lang="fr-FR" altLang="fr-FR" sz="1800" dirty="0">
                <a:solidFill>
                  <a:srgbClr val="008000"/>
                </a:solidFill>
              </a:rPr>
            </a:br>
            <a:r>
              <a:rPr lang="fr-FR" altLang="fr-FR" sz="1400" dirty="0">
                <a:solidFill>
                  <a:srgbClr val="000099"/>
                </a:solidFill>
              </a:rPr>
              <a:t>Stocks</a:t>
            </a:r>
            <a:endParaRPr lang="fr-FR" altLang="fr-FR" sz="1000" dirty="0">
              <a:solidFill>
                <a:srgbClr val="000099"/>
              </a:solidFill>
            </a:endParaRPr>
          </a:p>
        </p:txBody>
      </p:sp>
      <p:sp>
        <p:nvSpPr>
          <p:cNvPr id="6162" name="AutoShape 16">
            <a:extLst>
              <a:ext uri="{FF2B5EF4-FFF2-40B4-BE49-F238E27FC236}">
                <a16:creationId xmlns:a16="http://schemas.microsoft.com/office/drawing/2014/main" id="{C0AE7725-8D97-45E0-AA8D-61B260EFC94C}"/>
              </a:ext>
            </a:extLst>
          </p:cNvPr>
          <p:cNvSpPr>
            <a:spLocks noChangeArrowheads="1"/>
          </p:cNvSpPr>
          <p:nvPr/>
        </p:nvSpPr>
        <p:spPr bwMode="auto">
          <a:xfrm>
            <a:off x="1246188" y="4059238"/>
            <a:ext cx="1873250" cy="576262"/>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800" dirty="0">
                <a:solidFill>
                  <a:srgbClr val="008000"/>
                </a:solidFill>
              </a:rPr>
              <a:t>MRP</a:t>
            </a:r>
          </a:p>
        </p:txBody>
      </p:sp>
      <p:sp>
        <p:nvSpPr>
          <p:cNvPr id="6163" name="AutoShape 17">
            <a:extLst>
              <a:ext uri="{FF2B5EF4-FFF2-40B4-BE49-F238E27FC236}">
                <a16:creationId xmlns:a16="http://schemas.microsoft.com/office/drawing/2014/main" id="{B20A6375-9824-41CA-9BAF-50C6EF7C7D6F}"/>
              </a:ext>
            </a:extLst>
          </p:cNvPr>
          <p:cNvSpPr>
            <a:spLocks noChangeArrowheads="1"/>
          </p:cNvSpPr>
          <p:nvPr/>
        </p:nvSpPr>
        <p:spPr bwMode="auto">
          <a:xfrm>
            <a:off x="7127875" y="3265488"/>
            <a:ext cx="1824038" cy="576262"/>
          </a:xfrm>
          <a:prstGeom prst="roundRect">
            <a:avLst>
              <a:gd name="adj" fmla="val 16667"/>
            </a:avLst>
          </a:prstGeom>
          <a:solidFill>
            <a:schemeClr val="accent2">
              <a:lumMod val="20000"/>
              <a:lumOff val="80000"/>
            </a:schemeClr>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8000"/>
                </a:solidFill>
              </a:rPr>
              <a:t>Prévisions à MT</a:t>
            </a:r>
            <a:br>
              <a:rPr lang="fr-FR" altLang="fr-FR" dirty="0">
                <a:solidFill>
                  <a:srgbClr val="000099"/>
                </a:solidFill>
              </a:rPr>
            </a:br>
            <a:r>
              <a:rPr lang="fr-FR" altLang="fr-FR" sz="1400" dirty="0">
                <a:solidFill>
                  <a:srgbClr val="000099"/>
                </a:solidFill>
              </a:rPr>
              <a:t>par famille</a:t>
            </a:r>
          </a:p>
        </p:txBody>
      </p:sp>
      <p:sp>
        <p:nvSpPr>
          <p:cNvPr id="6164" name="AutoShape 18">
            <a:extLst>
              <a:ext uri="{FF2B5EF4-FFF2-40B4-BE49-F238E27FC236}">
                <a16:creationId xmlns:a16="http://schemas.microsoft.com/office/drawing/2014/main" id="{832C6AD4-F794-4C52-940E-07FA9B8FD510}"/>
              </a:ext>
            </a:extLst>
          </p:cNvPr>
          <p:cNvSpPr>
            <a:spLocks noChangeArrowheads="1"/>
          </p:cNvSpPr>
          <p:nvPr/>
        </p:nvSpPr>
        <p:spPr bwMode="auto">
          <a:xfrm>
            <a:off x="7127875" y="4059238"/>
            <a:ext cx="1824038" cy="574675"/>
          </a:xfrm>
          <a:prstGeom prst="roundRect">
            <a:avLst>
              <a:gd name="adj" fmla="val 16667"/>
            </a:avLst>
          </a:prstGeom>
          <a:solidFill>
            <a:schemeClr val="accent2">
              <a:lumMod val="20000"/>
              <a:lumOff val="80000"/>
            </a:schemeClr>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8000"/>
                </a:solidFill>
              </a:rPr>
              <a:t>Prévisions à CT</a:t>
            </a:r>
            <a:br>
              <a:rPr lang="fr-FR" altLang="fr-FR" dirty="0">
                <a:solidFill>
                  <a:srgbClr val="008000"/>
                </a:solidFill>
              </a:rPr>
            </a:br>
            <a:r>
              <a:rPr lang="fr-FR" altLang="fr-FR" sz="1400" dirty="0">
                <a:solidFill>
                  <a:srgbClr val="000099"/>
                </a:solidFill>
              </a:rPr>
              <a:t>Cdes clients - ATP</a:t>
            </a:r>
          </a:p>
        </p:txBody>
      </p:sp>
      <p:sp>
        <p:nvSpPr>
          <p:cNvPr id="6165" name="AutoShape 19">
            <a:extLst>
              <a:ext uri="{FF2B5EF4-FFF2-40B4-BE49-F238E27FC236}">
                <a16:creationId xmlns:a16="http://schemas.microsoft.com/office/drawing/2014/main" id="{6E7CCBF6-CEA9-46F0-BB0E-1BA5130CC0C5}"/>
              </a:ext>
            </a:extLst>
          </p:cNvPr>
          <p:cNvSpPr>
            <a:spLocks noChangeArrowheads="1"/>
          </p:cNvSpPr>
          <p:nvPr/>
        </p:nvSpPr>
        <p:spPr bwMode="auto">
          <a:xfrm>
            <a:off x="7127875" y="4849813"/>
            <a:ext cx="1824038" cy="595312"/>
          </a:xfrm>
          <a:prstGeom prst="roundRect">
            <a:avLst>
              <a:gd name="adj" fmla="val 16667"/>
            </a:avLst>
          </a:prstGeom>
          <a:solidFill>
            <a:srgbClr val="FFFF00"/>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99"/>
                </a:solidFill>
              </a:rPr>
              <a:t>Facturation</a:t>
            </a:r>
          </a:p>
          <a:p>
            <a:r>
              <a:rPr lang="fr-FR" altLang="fr-FR" dirty="0">
                <a:solidFill>
                  <a:srgbClr val="000099"/>
                </a:solidFill>
              </a:rPr>
              <a:t>Services</a:t>
            </a:r>
          </a:p>
        </p:txBody>
      </p:sp>
      <p:sp>
        <p:nvSpPr>
          <p:cNvPr id="6166" name="Text Box 20">
            <a:extLst>
              <a:ext uri="{FF2B5EF4-FFF2-40B4-BE49-F238E27FC236}">
                <a16:creationId xmlns:a16="http://schemas.microsoft.com/office/drawing/2014/main" id="{34ACEF75-3544-4AA6-895D-E465C651F516}"/>
              </a:ext>
            </a:extLst>
          </p:cNvPr>
          <p:cNvSpPr txBox="1">
            <a:spLocks noChangeArrowheads="1"/>
          </p:cNvSpPr>
          <p:nvPr/>
        </p:nvSpPr>
        <p:spPr bwMode="auto">
          <a:xfrm>
            <a:off x="107950" y="4005263"/>
            <a:ext cx="1109663" cy="668337"/>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Court</a:t>
            </a:r>
          </a:p>
          <a:p>
            <a:r>
              <a:rPr lang="fr-FR" altLang="fr-FR" sz="1400" dirty="0">
                <a:solidFill>
                  <a:srgbClr val="000099"/>
                </a:solidFill>
              </a:rPr>
              <a:t>Terme</a:t>
            </a:r>
          </a:p>
          <a:p>
            <a:r>
              <a:rPr lang="fr-FR" altLang="fr-FR" sz="1400" dirty="0">
                <a:solidFill>
                  <a:srgbClr val="008000"/>
                </a:solidFill>
              </a:rPr>
              <a:t>(semaines)</a:t>
            </a:r>
          </a:p>
        </p:txBody>
      </p:sp>
      <p:sp>
        <p:nvSpPr>
          <p:cNvPr id="6167" name="Text Box 21">
            <a:extLst>
              <a:ext uri="{FF2B5EF4-FFF2-40B4-BE49-F238E27FC236}">
                <a16:creationId xmlns:a16="http://schemas.microsoft.com/office/drawing/2014/main" id="{06C89FAA-825C-4875-9B40-6E5F356E9FCB}"/>
              </a:ext>
            </a:extLst>
          </p:cNvPr>
          <p:cNvSpPr txBox="1">
            <a:spLocks noChangeArrowheads="1"/>
          </p:cNvSpPr>
          <p:nvPr/>
        </p:nvSpPr>
        <p:spPr bwMode="auto">
          <a:xfrm>
            <a:off x="138113" y="4868863"/>
            <a:ext cx="1030287" cy="47625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Exécution</a:t>
            </a:r>
          </a:p>
          <a:p>
            <a:r>
              <a:rPr lang="fr-FR" altLang="fr-FR" sz="1400" dirty="0">
                <a:solidFill>
                  <a:srgbClr val="008000"/>
                </a:solidFill>
              </a:rPr>
              <a:t>(jours)</a:t>
            </a:r>
          </a:p>
        </p:txBody>
      </p:sp>
      <p:sp>
        <p:nvSpPr>
          <p:cNvPr id="6168" name="Text Box 22">
            <a:extLst>
              <a:ext uri="{FF2B5EF4-FFF2-40B4-BE49-F238E27FC236}">
                <a16:creationId xmlns:a16="http://schemas.microsoft.com/office/drawing/2014/main" id="{4AD610F8-DBF1-4C01-B7B2-1FA2143A8225}"/>
              </a:ext>
            </a:extLst>
          </p:cNvPr>
          <p:cNvSpPr txBox="1">
            <a:spLocks noChangeArrowheads="1"/>
          </p:cNvSpPr>
          <p:nvPr/>
        </p:nvSpPr>
        <p:spPr bwMode="auto">
          <a:xfrm>
            <a:off x="1701800" y="3557588"/>
            <a:ext cx="912813"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Contrats</a:t>
            </a:r>
          </a:p>
        </p:txBody>
      </p:sp>
      <p:sp>
        <p:nvSpPr>
          <p:cNvPr id="6169" name="Text Box 23">
            <a:extLst>
              <a:ext uri="{FF2B5EF4-FFF2-40B4-BE49-F238E27FC236}">
                <a16:creationId xmlns:a16="http://schemas.microsoft.com/office/drawing/2014/main" id="{D7B4347C-C2E1-48B4-8971-6386E1FF2471}"/>
              </a:ext>
            </a:extLst>
          </p:cNvPr>
          <p:cNvSpPr txBox="1">
            <a:spLocks noChangeArrowheads="1"/>
          </p:cNvSpPr>
          <p:nvPr/>
        </p:nvSpPr>
        <p:spPr bwMode="auto">
          <a:xfrm>
            <a:off x="2901950" y="3554413"/>
            <a:ext cx="23590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Ajustement des capacités</a:t>
            </a:r>
          </a:p>
        </p:txBody>
      </p:sp>
      <p:sp>
        <p:nvSpPr>
          <p:cNvPr id="6170" name="Text Box 24">
            <a:extLst>
              <a:ext uri="{FF2B5EF4-FFF2-40B4-BE49-F238E27FC236}">
                <a16:creationId xmlns:a16="http://schemas.microsoft.com/office/drawing/2014/main" id="{EDD056E8-D721-4E02-BFE8-08EA807A5800}"/>
              </a:ext>
            </a:extLst>
          </p:cNvPr>
          <p:cNvSpPr txBox="1">
            <a:spLocks noChangeArrowheads="1"/>
          </p:cNvSpPr>
          <p:nvPr/>
        </p:nvSpPr>
        <p:spPr bwMode="auto">
          <a:xfrm>
            <a:off x="5638800" y="3554413"/>
            <a:ext cx="76517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Stocks</a:t>
            </a:r>
          </a:p>
        </p:txBody>
      </p:sp>
      <p:sp>
        <p:nvSpPr>
          <p:cNvPr id="6171" name="AutoShape 25">
            <a:extLst>
              <a:ext uri="{FF2B5EF4-FFF2-40B4-BE49-F238E27FC236}">
                <a16:creationId xmlns:a16="http://schemas.microsoft.com/office/drawing/2014/main" id="{7E99917E-FB34-45E0-ACAF-4862F36FCC63}"/>
              </a:ext>
            </a:extLst>
          </p:cNvPr>
          <p:cNvSpPr>
            <a:spLocks noChangeArrowheads="1"/>
          </p:cNvSpPr>
          <p:nvPr/>
        </p:nvSpPr>
        <p:spPr bwMode="auto">
          <a:xfrm>
            <a:off x="1247775" y="4849813"/>
            <a:ext cx="1871663" cy="576262"/>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Appels de livraison</a:t>
            </a:r>
            <a:br>
              <a:rPr lang="fr-FR" altLang="fr-FR" sz="1400" dirty="0">
                <a:solidFill>
                  <a:srgbClr val="000099"/>
                </a:solidFill>
              </a:rPr>
            </a:br>
            <a:r>
              <a:rPr lang="fr-FR" altLang="fr-FR" sz="1400" dirty="0">
                <a:solidFill>
                  <a:srgbClr val="000099"/>
                </a:solidFill>
              </a:rPr>
              <a:t>Transports/Récept.</a:t>
            </a:r>
          </a:p>
        </p:txBody>
      </p:sp>
      <p:sp>
        <p:nvSpPr>
          <p:cNvPr id="6172" name="AutoShape 26">
            <a:extLst>
              <a:ext uri="{FF2B5EF4-FFF2-40B4-BE49-F238E27FC236}">
                <a16:creationId xmlns:a16="http://schemas.microsoft.com/office/drawing/2014/main" id="{B34E9D21-7051-44AF-A76A-358D2B3CBA1F}"/>
              </a:ext>
            </a:extLst>
          </p:cNvPr>
          <p:cNvSpPr>
            <a:spLocks noChangeArrowheads="1"/>
          </p:cNvSpPr>
          <p:nvPr/>
        </p:nvSpPr>
        <p:spPr bwMode="auto">
          <a:xfrm>
            <a:off x="3190875" y="4849813"/>
            <a:ext cx="1728788" cy="576262"/>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Ordonnancement</a:t>
            </a:r>
            <a:br>
              <a:rPr lang="fr-FR" altLang="fr-FR" sz="1400" dirty="0">
                <a:solidFill>
                  <a:srgbClr val="000099"/>
                </a:solidFill>
              </a:rPr>
            </a:br>
            <a:r>
              <a:rPr lang="fr-FR" altLang="fr-FR" sz="1400" dirty="0">
                <a:solidFill>
                  <a:srgbClr val="000099"/>
                </a:solidFill>
              </a:rPr>
              <a:t>Suivi</a:t>
            </a:r>
          </a:p>
        </p:txBody>
      </p:sp>
      <p:sp>
        <p:nvSpPr>
          <p:cNvPr id="6173" name="AutoShape 27">
            <a:extLst>
              <a:ext uri="{FF2B5EF4-FFF2-40B4-BE49-F238E27FC236}">
                <a16:creationId xmlns:a16="http://schemas.microsoft.com/office/drawing/2014/main" id="{1904B5D5-3B6B-42E5-88A9-9994C47BC201}"/>
              </a:ext>
            </a:extLst>
          </p:cNvPr>
          <p:cNvSpPr>
            <a:spLocks noChangeArrowheads="1"/>
          </p:cNvSpPr>
          <p:nvPr/>
        </p:nvSpPr>
        <p:spPr bwMode="auto">
          <a:xfrm>
            <a:off x="5003800" y="4849813"/>
            <a:ext cx="2016125" cy="576262"/>
          </a:xfrm>
          <a:prstGeom prst="roundRect">
            <a:avLst>
              <a:gd name="adj" fmla="val 16667"/>
            </a:avLst>
          </a:prstGeom>
          <a:solidFill>
            <a:srgbClr val="FFFF99"/>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Préparation de cmde</a:t>
            </a:r>
            <a:br>
              <a:rPr lang="fr-FR" altLang="fr-FR" sz="1400" dirty="0">
                <a:solidFill>
                  <a:srgbClr val="000099"/>
                </a:solidFill>
              </a:rPr>
            </a:br>
            <a:r>
              <a:rPr lang="fr-FR" altLang="fr-FR" sz="1400" dirty="0">
                <a:solidFill>
                  <a:srgbClr val="000099"/>
                </a:solidFill>
              </a:rPr>
              <a:t>Expéditions/Transp.</a:t>
            </a:r>
          </a:p>
        </p:txBody>
      </p:sp>
      <p:sp>
        <p:nvSpPr>
          <p:cNvPr id="6174" name="Text Box 28">
            <a:extLst>
              <a:ext uri="{FF2B5EF4-FFF2-40B4-BE49-F238E27FC236}">
                <a16:creationId xmlns:a16="http://schemas.microsoft.com/office/drawing/2014/main" id="{463B1B4C-6D85-4A3B-BF1E-E890C3C6AF0C}"/>
              </a:ext>
            </a:extLst>
          </p:cNvPr>
          <p:cNvSpPr txBox="1">
            <a:spLocks noChangeArrowheads="1"/>
          </p:cNvSpPr>
          <p:nvPr/>
        </p:nvSpPr>
        <p:spPr bwMode="auto">
          <a:xfrm>
            <a:off x="1390650" y="4349750"/>
            <a:ext cx="1535113"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0099"/>
                </a:solidFill>
              </a:rPr>
              <a:t>Commandes frn</a:t>
            </a:r>
          </a:p>
        </p:txBody>
      </p:sp>
      <p:sp>
        <p:nvSpPr>
          <p:cNvPr id="6175" name="AutoShape 29">
            <a:extLst>
              <a:ext uri="{FF2B5EF4-FFF2-40B4-BE49-F238E27FC236}">
                <a16:creationId xmlns:a16="http://schemas.microsoft.com/office/drawing/2014/main" id="{982A593F-9EB8-40C6-A616-439EC61F15DF}"/>
              </a:ext>
            </a:extLst>
          </p:cNvPr>
          <p:cNvSpPr>
            <a:spLocks noChangeArrowheads="1"/>
          </p:cNvSpPr>
          <p:nvPr/>
        </p:nvSpPr>
        <p:spPr bwMode="auto">
          <a:xfrm rot="-5400000">
            <a:off x="6977856" y="5029994"/>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76" name="AutoShape 30">
            <a:extLst>
              <a:ext uri="{FF2B5EF4-FFF2-40B4-BE49-F238E27FC236}">
                <a16:creationId xmlns:a16="http://schemas.microsoft.com/office/drawing/2014/main" id="{A52844CC-8B36-4B9A-B8BF-88F761ABCB75}"/>
              </a:ext>
            </a:extLst>
          </p:cNvPr>
          <p:cNvSpPr>
            <a:spLocks noChangeArrowheads="1"/>
          </p:cNvSpPr>
          <p:nvPr/>
        </p:nvSpPr>
        <p:spPr bwMode="auto">
          <a:xfrm>
            <a:off x="3910013" y="3049588"/>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77" name="AutoShape 31">
            <a:extLst>
              <a:ext uri="{FF2B5EF4-FFF2-40B4-BE49-F238E27FC236}">
                <a16:creationId xmlns:a16="http://schemas.microsoft.com/office/drawing/2014/main" id="{30D711D3-8CE3-4E37-9AE5-F935BF1D5A05}"/>
              </a:ext>
            </a:extLst>
          </p:cNvPr>
          <p:cNvSpPr>
            <a:spLocks noChangeArrowheads="1"/>
          </p:cNvSpPr>
          <p:nvPr/>
        </p:nvSpPr>
        <p:spPr bwMode="auto">
          <a:xfrm rot="5400000">
            <a:off x="6904831" y="344566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78" name="AutoShape 32">
            <a:extLst>
              <a:ext uri="{FF2B5EF4-FFF2-40B4-BE49-F238E27FC236}">
                <a16:creationId xmlns:a16="http://schemas.microsoft.com/office/drawing/2014/main" id="{AEF2D475-223D-492F-B2BD-A8042189FDBF}"/>
              </a:ext>
            </a:extLst>
          </p:cNvPr>
          <p:cNvSpPr>
            <a:spLocks noChangeArrowheads="1"/>
          </p:cNvSpPr>
          <p:nvPr/>
        </p:nvSpPr>
        <p:spPr bwMode="auto">
          <a:xfrm rot="5400000">
            <a:off x="6904831"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79" name="AutoShape 33">
            <a:extLst>
              <a:ext uri="{FF2B5EF4-FFF2-40B4-BE49-F238E27FC236}">
                <a16:creationId xmlns:a16="http://schemas.microsoft.com/office/drawing/2014/main" id="{9A3BEEE2-571F-45EB-A33F-86378558508F}"/>
              </a:ext>
            </a:extLst>
          </p:cNvPr>
          <p:cNvSpPr>
            <a:spLocks noChangeArrowheads="1"/>
          </p:cNvSpPr>
          <p:nvPr/>
        </p:nvSpPr>
        <p:spPr bwMode="auto">
          <a:xfrm rot="5400000">
            <a:off x="2939256" y="423783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0" name="AutoShape 34">
            <a:extLst>
              <a:ext uri="{FF2B5EF4-FFF2-40B4-BE49-F238E27FC236}">
                <a16:creationId xmlns:a16="http://schemas.microsoft.com/office/drawing/2014/main" id="{BC18AF63-9269-4282-9252-AF7B5B29973B}"/>
              </a:ext>
            </a:extLst>
          </p:cNvPr>
          <p:cNvSpPr>
            <a:spLocks noChangeArrowheads="1"/>
          </p:cNvSpPr>
          <p:nvPr/>
        </p:nvSpPr>
        <p:spPr bwMode="auto">
          <a:xfrm>
            <a:off x="3910013"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1" name="AutoShape 35">
            <a:extLst>
              <a:ext uri="{FF2B5EF4-FFF2-40B4-BE49-F238E27FC236}">
                <a16:creationId xmlns:a16="http://schemas.microsoft.com/office/drawing/2014/main" id="{69D10F5F-451A-414B-BF81-F29D43996B3A}"/>
              </a:ext>
            </a:extLst>
          </p:cNvPr>
          <p:cNvSpPr>
            <a:spLocks noChangeArrowheads="1"/>
          </p:cNvSpPr>
          <p:nvPr/>
        </p:nvSpPr>
        <p:spPr bwMode="auto">
          <a:xfrm>
            <a:off x="201453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2" name="AutoShape 36">
            <a:extLst>
              <a:ext uri="{FF2B5EF4-FFF2-40B4-BE49-F238E27FC236}">
                <a16:creationId xmlns:a16="http://schemas.microsoft.com/office/drawing/2014/main" id="{9BADC12F-5283-4847-888B-F4E1E7975F0D}"/>
              </a:ext>
            </a:extLst>
          </p:cNvPr>
          <p:cNvSpPr>
            <a:spLocks noChangeArrowheads="1"/>
          </p:cNvSpPr>
          <p:nvPr/>
        </p:nvSpPr>
        <p:spPr bwMode="auto">
          <a:xfrm>
            <a:off x="3910013"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3" name="AutoShape 37">
            <a:extLst>
              <a:ext uri="{FF2B5EF4-FFF2-40B4-BE49-F238E27FC236}">
                <a16:creationId xmlns:a16="http://schemas.microsoft.com/office/drawing/2014/main" id="{7EF0FD34-E21F-4095-A6A5-A6C2F2B93BDB}"/>
              </a:ext>
            </a:extLst>
          </p:cNvPr>
          <p:cNvSpPr>
            <a:spLocks noChangeArrowheads="1"/>
          </p:cNvSpPr>
          <p:nvPr/>
        </p:nvSpPr>
        <p:spPr bwMode="auto">
          <a:xfrm>
            <a:off x="5856288" y="4633913"/>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4" name="AutoShape 38">
            <a:extLst>
              <a:ext uri="{FF2B5EF4-FFF2-40B4-BE49-F238E27FC236}">
                <a16:creationId xmlns:a16="http://schemas.microsoft.com/office/drawing/2014/main" id="{A27A8242-912B-4531-8B18-5529971F79DD}"/>
              </a:ext>
            </a:extLst>
          </p:cNvPr>
          <p:cNvSpPr>
            <a:spLocks noChangeArrowheads="1"/>
          </p:cNvSpPr>
          <p:nvPr/>
        </p:nvSpPr>
        <p:spPr bwMode="auto">
          <a:xfrm rot="5400000">
            <a:off x="4739481" y="4239419"/>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5" name="AutoShape 39">
            <a:extLst>
              <a:ext uri="{FF2B5EF4-FFF2-40B4-BE49-F238E27FC236}">
                <a16:creationId xmlns:a16="http://schemas.microsoft.com/office/drawing/2014/main" id="{273FAD62-27B9-499B-B872-04D005F584CF}"/>
              </a:ext>
            </a:extLst>
          </p:cNvPr>
          <p:cNvSpPr>
            <a:spLocks noChangeArrowheads="1"/>
          </p:cNvSpPr>
          <p:nvPr/>
        </p:nvSpPr>
        <p:spPr bwMode="auto">
          <a:xfrm>
            <a:off x="5856288" y="3841750"/>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6" name="AutoShape 40">
            <a:extLst>
              <a:ext uri="{FF2B5EF4-FFF2-40B4-BE49-F238E27FC236}">
                <a16:creationId xmlns:a16="http://schemas.microsoft.com/office/drawing/2014/main" id="{5233C1E1-CDA6-4E4E-B277-198BC3141475}"/>
              </a:ext>
            </a:extLst>
          </p:cNvPr>
          <p:cNvSpPr>
            <a:spLocks noChangeArrowheads="1"/>
          </p:cNvSpPr>
          <p:nvPr/>
        </p:nvSpPr>
        <p:spPr bwMode="auto">
          <a:xfrm>
            <a:off x="2038350" y="3841750"/>
            <a:ext cx="287338"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7" name="AutoShape 41">
            <a:extLst>
              <a:ext uri="{FF2B5EF4-FFF2-40B4-BE49-F238E27FC236}">
                <a16:creationId xmlns:a16="http://schemas.microsoft.com/office/drawing/2014/main" id="{E256FE75-4859-4D88-AC2B-01B1E141B0ED}"/>
              </a:ext>
            </a:extLst>
          </p:cNvPr>
          <p:cNvSpPr>
            <a:spLocks noChangeArrowheads="1"/>
          </p:cNvSpPr>
          <p:nvPr/>
        </p:nvSpPr>
        <p:spPr bwMode="auto">
          <a:xfrm>
            <a:off x="7135813" y="2492375"/>
            <a:ext cx="1824037" cy="576263"/>
          </a:xfrm>
          <a:prstGeom prst="roundRect">
            <a:avLst>
              <a:gd name="adj" fmla="val 16667"/>
            </a:avLst>
          </a:prstGeom>
          <a:solidFill>
            <a:schemeClr val="accent2">
              <a:lumMod val="20000"/>
              <a:lumOff val="80000"/>
            </a:schemeClr>
          </a:solidFill>
          <a:ln w="12700">
            <a:solidFill>
              <a:srgbClr val="000000"/>
            </a:solidFill>
            <a:round/>
            <a:headEnd/>
            <a:tailEnd/>
          </a:ln>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8000"/>
                </a:solidFill>
              </a:rPr>
              <a:t>Prévisions à LT</a:t>
            </a:r>
            <a:endParaRPr lang="fr-FR" altLang="fr-FR" sz="1400" dirty="0">
              <a:solidFill>
                <a:srgbClr val="000099"/>
              </a:solidFill>
            </a:endParaRPr>
          </a:p>
        </p:txBody>
      </p:sp>
      <p:sp>
        <p:nvSpPr>
          <p:cNvPr id="6188" name="AutoShape 42">
            <a:extLst>
              <a:ext uri="{FF2B5EF4-FFF2-40B4-BE49-F238E27FC236}">
                <a16:creationId xmlns:a16="http://schemas.microsoft.com/office/drawing/2014/main" id="{7B47591C-2B41-461D-984F-EAA25F9BB12D}"/>
              </a:ext>
            </a:extLst>
          </p:cNvPr>
          <p:cNvSpPr>
            <a:spLocks noChangeArrowheads="1"/>
          </p:cNvSpPr>
          <p:nvPr/>
        </p:nvSpPr>
        <p:spPr bwMode="auto">
          <a:xfrm rot="5400000">
            <a:off x="6912769" y="2745582"/>
            <a:ext cx="287337" cy="215900"/>
          </a:xfrm>
          <a:prstGeom prst="downArrow">
            <a:avLst>
              <a:gd name="adj1" fmla="val 50000"/>
              <a:gd name="adj2" fmla="val 25000"/>
            </a:avLst>
          </a:prstGeom>
          <a:solidFill>
            <a:srgbClr val="CC0000"/>
          </a:solidFill>
          <a:ln w="12700">
            <a:solidFill>
              <a:srgbClr val="000000"/>
            </a:solidFill>
            <a:miter lim="800000"/>
            <a:headEnd/>
            <a:tailEnd/>
          </a:ln>
        </p:spPr>
        <p:txBody>
          <a:bodyPr wrap="none" anchor="ctr">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
        <p:nvSpPr>
          <p:cNvPr id="6189" name="Text Box 43">
            <a:extLst>
              <a:ext uri="{FF2B5EF4-FFF2-40B4-BE49-F238E27FC236}">
                <a16:creationId xmlns:a16="http://schemas.microsoft.com/office/drawing/2014/main" id="{DBDC902B-F856-4343-8CE9-D7E6E973432A}"/>
              </a:ext>
            </a:extLst>
          </p:cNvPr>
          <p:cNvSpPr txBox="1">
            <a:spLocks noChangeArrowheads="1"/>
          </p:cNvSpPr>
          <p:nvPr/>
        </p:nvSpPr>
        <p:spPr bwMode="auto">
          <a:xfrm>
            <a:off x="7235825" y="2781300"/>
            <a:ext cx="1590675"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0099"/>
                </a:solidFill>
              </a:rPr>
              <a:t>Canaux de vente</a:t>
            </a:r>
          </a:p>
        </p:txBody>
      </p:sp>
      <p:sp>
        <p:nvSpPr>
          <p:cNvPr id="6190" name="Oval 44">
            <a:extLst>
              <a:ext uri="{FF2B5EF4-FFF2-40B4-BE49-F238E27FC236}">
                <a16:creationId xmlns:a16="http://schemas.microsoft.com/office/drawing/2014/main" id="{F2E02E07-8905-4C6B-AA42-DF597ADC9F6E}"/>
              </a:ext>
            </a:extLst>
          </p:cNvPr>
          <p:cNvSpPr>
            <a:spLocks noChangeArrowheads="1"/>
          </p:cNvSpPr>
          <p:nvPr/>
        </p:nvSpPr>
        <p:spPr bwMode="auto">
          <a:xfrm>
            <a:off x="1187450" y="3141663"/>
            <a:ext cx="5832475" cy="792162"/>
          </a:xfrm>
          <a:prstGeom prst="ellipse">
            <a:avLst/>
          </a:prstGeom>
          <a:noFill/>
          <a:ln w="5715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endParaRPr lang="fr-FR" altLang="fr-FR"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D27AD539-F1D6-4898-A4C5-9765B1327CEA}"/>
              </a:ext>
            </a:extLst>
          </p:cNvPr>
          <p:cNvSpPr>
            <a:spLocks noGrp="1" noChangeArrowheads="1"/>
          </p:cNvSpPr>
          <p:nvPr>
            <p:ph type="title"/>
          </p:nvPr>
        </p:nvSpPr>
        <p:spPr>
          <a:xfrm>
            <a:off x="1547813" y="549274"/>
            <a:ext cx="7239000" cy="828675"/>
          </a:xfrm>
          <a:noFill/>
        </p:spPr>
        <p:txBody>
          <a:bodyPr/>
          <a:lstStyle/>
          <a:p>
            <a:r>
              <a:rPr lang="fr-FR" altLang="fr-FR" dirty="0"/>
              <a:t>L'analyse du rapport </a:t>
            </a:r>
            <a:br>
              <a:rPr lang="fr-FR" altLang="fr-FR" dirty="0"/>
            </a:br>
            <a:r>
              <a:rPr lang="fr-FR" altLang="fr-FR" dirty="0"/>
              <a:t>entre la charge et la capacité</a:t>
            </a:r>
          </a:p>
        </p:txBody>
      </p:sp>
      <p:sp>
        <p:nvSpPr>
          <p:cNvPr id="9221" name="Rectangle 3">
            <a:extLst>
              <a:ext uri="{FF2B5EF4-FFF2-40B4-BE49-F238E27FC236}">
                <a16:creationId xmlns:a16="http://schemas.microsoft.com/office/drawing/2014/main" id="{0D036B7A-0826-492D-9A81-60BC739CD302}"/>
              </a:ext>
            </a:extLst>
          </p:cNvPr>
          <p:cNvSpPr>
            <a:spLocks noChangeArrowheads="1"/>
          </p:cNvSpPr>
          <p:nvPr/>
        </p:nvSpPr>
        <p:spPr bwMode="auto">
          <a:xfrm>
            <a:off x="1373188" y="4040188"/>
            <a:ext cx="7159625"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971550" indent="-971550">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spcBef>
                <a:spcPct val="50000"/>
              </a:spcBef>
            </a:pPr>
            <a:r>
              <a:rPr lang="fr-FR" altLang="fr-FR" sz="1800" dirty="0">
                <a:solidFill>
                  <a:srgbClr val="00279F"/>
                </a:solidFill>
              </a:rPr>
              <a:t>Différentes situations de déséquilibre :</a:t>
            </a:r>
          </a:p>
          <a:p>
            <a:pPr algn="l">
              <a:spcBef>
                <a:spcPct val="50000"/>
              </a:spcBef>
            </a:pPr>
            <a:r>
              <a:rPr lang="fr-FR" altLang="fr-FR" sz="1800" dirty="0">
                <a:solidFill>
                  <a:srgbClr val="00279F"/>
                </a:solidFill>
              </a:rPr>
              <a:t>zone 1 : 	</a:t>
            </a:r>
            <a:r>
              <a:rPr lang="fr-FR" altLang="fr-FR" sz="1800" b="0" dirty="0">
                <a:solidFill>
                  <a:srgbClr val="00279F"/>
                </a:solidFill>
              </a:rPr>
              <a:t>charge excessive, risque de retards de livraison</a:t>
            </a:r>
          </a:p>
          <a:p>
            <a:pPr algn="l">
              <a:spcBef>
                <a:spcPct val="50000"/>
              </a:spcBef>
            </a:pPr>
            <a:r>
              <a:rPr lang="fr-FR" altLang="fr-FR" sz="1800" dirty="0">
                <a:solidFill>
                  <a:srgbClr val="00279F"/>
                </a:solidFill>
              </a:rPr>
              <a:t>zone 2 : 	</a:t>
            </a:r>
            <a:r>
              <a:rPr lang="fr-FR" altLang="fr-FR" sz="1800" b="0" dirty="0">
                <a:solidFill>
                  <a:srgbClr val="00279F"/>
                </a:solidFill>
              </a:rPr>
              <a:t>charge insuffisante, risque de sous-utilisation de la capacité</a:t>
            </a:r>
            <a:endParaRPr lang="fr-FR" altLang="fr-FR" sz="1800" dirty="0">
              <a:solidFill>
                <a:srgbClr val="00279F"/>
              </a:solidFill>
            </a:endParaRPr>
          </a:p>
          <a:p>
            <a:pPr algn="l">
              <a:spcBef>
                <a:spcPct val="50000"/>
              </a:spcBef>
            </a:pPr>
            <a:r>
              <a:rPr lang="fr-FR" altLang="fr-FR" sz="1800" dirty="0">
                <a:solidFill>
                  <a:srgbClr val="00279F"/>
                </a:solidFill>
              </a:rPr>
              <a:t>zone 3 : 	</a:t>
            </a:r>
            <a:r>
              <a:rPr lang="fr-FR" altLang="fr-FR" sz="1800" b="0" dirty="0">
                <a:solidFill>
                  <a:srgbClr val="00279F"/>
                </a:solidFill>
              </a:rPr>
              <a:t>modification de la capacité pour absorber une accroissement prévu de la charge</a:t>
            </a:r>
          </a:p>
        </p:txBody>
      </p:sp>
      <p:sp>
        <p:nvSpPr>
          <p:cNvPr id="9222" name="Freeform 4">
            <a:extLst>
              <a:ext uri="{FF2B5EF4-FFF2-40B4-BE49-F238E27FC236}">
                <a16:creationId xmlns:a16="http://schemas.microsoft.com/office/drawing/2014/main" id="{E626FC17-F4B4-44FA-98D3-B91A826EA69D}"/>
              </a:ext>
            </a:extLst>
          </p:cNvPr>
          <p:cNvSpPr>
            <a:spLocks/>
          </p:cNvSpPr>
          <p:nvPr/>
        </p:nvSpPr>
        <p:spPr bwMode="auto">
          <a:xfrm>
            <a:off x="2589213" y="2887663"/>
            <a:ext cx="2517775" cy="1587"/>
          </a:xfrm>
          <a:custGeom>
            <a:avLst/>
            <a:gdLst>
              <a:gd name="T0" fmla="*/ 0 w 1586"/>
              <a:gd name="T1" fmla="*/ 0 h 1"/>
              <a:gd name="T2" fmla="*/ 2514600 w 1586"/>
              <a:gd name="T3" fmla="*/ 0 h 1"/>
              <a:gd name="T4" fmla="*/ 2516188 w 1586"/>
              <a:gd name="T5" fmla="*/ 0 h 1"/>
              <a:gd name="T6" fmla="*/ 0 60000 65536"/>
              <a:gd name="T7" fmla="*/ 0 60000 65536"/>
              <a:gd name="T8" fmla="*/ 0 60000 65536"/>
              <a:gd name="T9" fmla="*/ 0 w 1586"/>
              <a:gd name="T10" fmla="*/ 0 h 1"/>
              <a:gd name="T11" fmla="*/ 1586 w 1586"/>
              <a:gd name="T12" fmla="*/ 1 h 1"/>
            </a:gdLst>
            <a:ahLst/>
            <a:cxnLst>
              <a:cxn ang="T6">
                <a:pos x="T0" y="T1"/>
              </a:cxn>
              <a:cxn ang="T7">
                <a:pos x="T2" y="T3"/>
              </a:cxn>
              <a:cxn ang="T8">
                <a:pos x="T4" y="T5"/>
              </a:cxn>
            </a:cxnLst>
            <a:rect l="T9" t="T10" r="T11" b="T12"/>
            <a:pathLst>
              <a:path w="1586" h="1">
                <a:moveTo>
                  <a:pt x="0" y="0"/>
                </a:moveTo>
                <a:lnTo>
                  <a:pt x="1584" y="0"/>
                </a:lnTo>
                <a:lnTo>
                  <a:pt x="1585" y="0"/>
                </a:lnTo>
              </a:path>
            </a:pathLst>
          </a:custGeom>
          <a:noFill/>
          <a:ln w="381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3" name="Freeform 5">
            <a:extLst>
              <a:ext uri="{FF2B5EF4-FFF2-40B4-BE49-F238E27FC236}">
                <a16:creationId xmlns:a16="http://schemas.microsoft.com/office/drawing/2014/main" id="{99C226BF-32DA-4FD0-B03C-6D8E9D2C8BB9}"/>
              </a:ext>
            </a:extLst>
          </p:cNvPr>
          <p:cNvSpPr>
            <a:spLocks/>
          </p:cNvSpPr>
          <p:nvPr/>
        </p:nvSpPr>
        <p:spPr bwMode="auto">
          <a:xfrm>
            <a:off x="5103813" y="2351088"/>
            <a:ext cx="3175" cy="538162"/>
          </a:xfrm>
          <a:custGeom>
            <a:avLst/>
            <a:gdLst>
              <a:gd name="T0" fmla="*/ 0 w 2"/>
              <a:gd name="T1" fmla="*/ 536575 h 339"/>
              <a:gd name="T2" fmla="*/ 0 w 2"/>
              <a:gd name="T3" fmla="*/ 0 h 339"/>
              <a:gd name="T4" fmla="*/ 1588 w 2"/>
              <a:gd name="T5" fmla="*/ 0 h 339"/>
              <a:gd name="T6" fmla="*/ 0 60000 65536"/>
              <a:gd name="T7" fmla="*/ 0 60000 65536"/>
              <a:gd name="T8" fmla="*/ 0 60000 65536"/>
              <a:gd name="T9" fmla="*/ 0 w 2"/>
              <a:gd name="T10" fmla="*/ 0 h 339"/>
              <a:gd name="T11" fmla="*/ 2 w 2"/>
              <a:gd name="T12" fmla="*/ 339 h 339"/>
            </a:gdLst>
            <a:ahLst/>
            <a:cxnLst>
              <a:cxn ang="T6">
                <a:pos x="T0" y="T1"/>
              </a:cxn>
              <a:cxn ang="T7">
                <a:pos x="T2" y="T3"/>
              </a:cxn>
              <a:cxn ang="T8">
                <a:pos x="T4" y="T5"/>
              </a:cxn>
            </a:cxnLst>
            <a:rect l="T9" t="T10" r="T11" b="T12"/>
            <a:pathLst>
              <a:path w="2" h="339">
                <a:moveTo>
                  <a:pt x="0" y="338"/>
                </a:moveTo>
                <a:lnTo>
                  <a:pt x="0" y="0"/>
                </a:lnTo>
                <a:lnTo>
                  <a:pt x="1" y="0"/>
                </a:lnTo>
              </a:path>
            </a:pathLst>
          </a:custGeom>
          <a:noFill/>
          <a:ln w="381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4" name="Freeform 6">
            <a:extLst>
              <a:ext uri="{FF2B5EF4-FFF2-40B4-BE49-F238E27FC236}">
                <a16:creationId xmlns:a16="http://schemas.microsoft.com/office/drawing/2014/main" id="{09483473-78E3-443A-991E-CD832AFDC29B}"/>
              </a:ext>
            </a:extLst>
          </p:cNvPr>
          <p:cNvSpPr>
            <a:spLocks/>
          </p:cNvSpPr>
          <p:nvPr/>
        </p:nvSpPr>
        <p:spPr bwMode="auto">
          <a:xfrm>
            <a:off x="5103813" y="2351088"/>
            <a:ext cx="1079500" cy="1587"/>
          </a:xfrm>
          <a:custGeom>
            <a:avLst/>
            <a:gdLst>
              <a:gd name="T0" fmla="*/ 0 w 680"/>
              <a:gd name="T1" fmla="*/ 0 h 1"/>
              <a:gd name="T2" fmla="*/ 1074738 w 680"/>
              <a:gd name="T3" fmla="*/ 0 h 1"/>
              <a:gd name="T4" fmla="*/ 1077913 w 680"/>
              <a:gd name="T5" fmla="*/ 0 h 1"/>
              <a:gd name="T6" fmla="*/ 0 60000 65536"/>
              <a:gd name="T7" fmla="*/ 0 60000 65536"/>
              <a:gd name="T8" fmla="*/ 0 60000 65536"/>
              <a:gd name="T9" fmla="*/ 0 w 680"/>
              <a:gd name="T10" fmla="*/ 0 h 1"/>
              <a:gd name="T11" fmla="*/ 680 w 680"/>
              <a:gd name="T12" fmla="*/ 1 h 1"/>
            </a:gdLst>
            <a:ahLst/>
            <a:cxnLst>
              <a:cxn ang="T6">
                <a:pos x="T0" y="T1"/>
              </a:cxn>
              <a:cxn ang="T7">
                <a:pos x="T2" y="T3"/>
              </a:cxn>
              <a:cxn ang="T8">
                <a:pos x="T4" y="T5"/>
              </a:cxn>
            </a:cxnLst>
            <a:rect l="T9" t="T10" r="T11" b="T12"/>
            <a:pathLst>
              <a:path w="680" h="1">
                <a:moveTo>
                  <a:pt x="0" y="0"/>
                </a:moveTo>
                <a:lnTo>
                  <a:pt x="677" y="0"/>
                </a:lnTo>
                <a:lnTo>
                  <a:pt x="679" y="0"/>
                </a:lnTo>
              </a:path>
            </a:pathLst>
          </a:custGeom>
          <a:noFill/>
          <a:ln w="38100"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5" name="Freeform 7">
            <a:extLst>
              <a:ext uri="{FF2B5EF4-FFF2-40B4-BE49-F238E27FC236}">
                <a16:creationId xmlns:a16="http://schemas.microsoft.com/office/drawing/2014/main" id="{D1521AAB-B0DE-480D-895C-442C30441DF5}"/>
              </a:ext>
            </a:extLst>
          </p:cNvPr>
          <p:cNvSpPr>
            <a:spLocks/>
          </p:cNvSpPr>
          <p:nvPr/>
        </p:nvSpPr>
        <p:spPr bwMode="auto">
          <a:xfrm>
            <a:off x="3668713" y="2887663"/>
            <a:ext cx="4762" cy="1076325"/>
          </a:xfrm>
          <a:custGeom>
            <a:avLst/>
            <a:gdLst>
              <a:gd name="T0" fmla="*/ 0 w 3"/>
              <a:gd name="T1" fmla="*/ 0 h 678"/>
              <a:gd name="T2" fmla="*/ 0 w 3"/>
              <a:gd name="T3" fmla="*/ 1074738 h 678"/>
              <a:gd name="T4" fmla="*/ 3175 w 3"/>
              <a:gd name="T5" fmla="*/ 1074738 h 678"/>
              <a:gd name="T6" fmla="*/ 0 60000 65536"/>
              <a:gd name="T7" fmla="*/ 0 60000 65536"/>
              <a:gd name="T8" fmla="*/ 0 60000 65536"/>
              <a:gd name="T9" fmla="*/ 0 w 3"/>
              <a:gd name="T10" fmla="*/ 0 h 678"/>
              <a:gd name="T11" fmla="*/ 3 w 3"/>
              <a:gd name="T12" fmla="*/ 678 h 678"/>
            </a:gdLst>
            <a:ahLst/>
            <a:cxnLst>
              <a:cxn ang="T6">
                <a:pos x="T0" y="T1"/>
              </a:cxn>
              <a:cxn ang="T7">
                <a:pos x="T2" y="T3"/>
              </a:cxn>
              <a:cxn ang="T8">
                <a:pos x="T4" y="T5"/>
              </a:cxn>
            </a:cxnLst>
            <a:rect l="T9" t="T10" r="T11" b="T12"/>
            <a:pathLst>
              <a:path w="3" h="678">
                <a:moveTo>
                  <a:pt x="0" y="0"/>
                </a:moveTo>
                <a:lnTo>
                  <a:pt x="0" y="677"/>
                </a:lnTo>
                <a:lnTo>
                  <a:pt x="2" y="677"/>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6" name="Freeform 8">
            <a:extLst>
              <a:ext uri="{FF2B5EF4-FFF2-40B4-BE49-F238E27FC236}">
                <a16:creationId xmlns:a16="http://schemas.microsoft.com/office/drawing/2014/main" id="{17B06BA9-537C-458A-9FE3-2A7B4EAA09DD}"/>
              </a:ext>
            </a:extLst>
          </p:cNvPr>
          <p:cNvSpPr>
            <a:spLocks/>
          </p:cNvSpPr>
          <p:nvPr/>
        </p:nvSpPr>
        <p:spPr bwMode="auto">
          <a:xfrm>
            <a:off x="5103813" y="2887663"/>
            <a:ext cx="3175" cy="1039812"/>
          </a:xfrm>
          <a:custGeom>
            <a:avLst/>
            <a:gdLst>
              <a:gd name="T0" fmla="*/ 0 w 2"/>
              <a:gd name="T1" fmla="*/ 0 h 655"/>
              <a:gd name="T2" fmla="*/ 0 w 2"/>
              <a:gd name="T3" fmla="*/ 1038225 h 655"/>
              <a:gd name="T4" fmla="*/ 1588 w 2"/>
              <a:gd name="T5" fmla="*/ 1038225 h 655"/>
              <a:gd name="T6" fmla="*/ 0 60000 65536"/>
              <a:gd name="T7" fmla="*/ 0 60000 65536"/>
              <a:gd name="T8" fmla="*/ 0 60000 65536"/>
              <a:gd name="T9" fmla="*/ 0 w 2"/>
              <a:gd name="T10" fmla="*/ 0 h 655"/>
              <a:gd name="T11" fmla="*/ 2 w 2"/>
              <a:gd name="T12" fmla="*/ 655 h 655"/>
            </a:gdLst>
            <a:ahLst/>
            <a:cxnLst>
              <a:cxn ang="T6">
                <a:pos x="T0" y="T1"/>
              </a:cxn>
              <a:cxn ang="T7">
                <a:pos x="T2" y="T3"/>
              </a:cxn>
              <a:cxn ang="T8">
                <a:pos x="T4" y="T5"/>
              </a:cxn>
            </a:cxnLst>
            <a:rect l="T9" t="T10" r="T11" b="T12"/>
            <a:pathLst>
              <a:path w="2" h="655">
                <a:moveTo>
                  <a:pt x="0" y="0"/>
                </a:moveTo>
                <a:lnTo>
                  <a:pt x="0" y="654"/>
                </a:lnTo>
                <a:lnTo>
                  <a:pt x="1" y="654"/>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7" name="Freeform 9">
            <a:extLst>
              <a:ext uri="{FF2B5EF4-FFF2-40B4-BE49-F238E27FC236}">
                <a16:creationId xmlns:a16="http://schemas.microsoft.com/office/drawing/2014/main" id="{4950AB8E-56FA-4758-BAA9-F315136A84C8}"/>
              </a:ext>
            </a:extLst>
          </p:cNvPr>
          <p:cNvSpPr>
            <a:spLocks/>
          </p:cNvSpPr>
          <p:nvPr/>
        </p:nvSpPr>
        <p:spPr bwMode="auto">
          <a:xfrm>
            <a:off x="2625725" y="2384425"/>
            <a:ext cx="3521075" cy="933450"/>
          </a:xfrm>
          <a:custGeom>
            <a:avLst/>
            <a:gdLst>
              <a:gd name="T0" fmla="*/ 93662 w 2218"/>
              <a:gd name="T1" fmla="*/ 150812 h 588"/>
              <a:gd name="T2" fmla="*/ 273050 w 2218"/>
              <a:gd name="T3" fmla="*/ 173037 h 588"/>
              <a:gd name="T4" fmla="*/ 434975 w 2218"/>
              <a:gd name="T5" fmla="*/ 209550 h 588"/>
              <a:gd name="T6" fmla="*/ 582612 w 2218"/>
              <a:gd name="T7" fmla="*/ 257175 h 588"/>
              <a:gd name="T8" fmla="*/ 717550 w 2218"/>
              <a:gd name="T9" fmla="*/ 315912 h 588"/>
              <a:gd name="T10" fmla="*/ 841375 w 2218"/>
              <a:gd name="T11" fmla="*/ 379412 h 588"/>
              <a:gd name="T12" fmla="*/ 957262 w 2218"/>
              <a:gd name="T13" fmla="*/ 446088 h 588"/>
              <a:gd name="T14" fmla="*/ 1063625 w 2218"/>
              <a:gd name="T15" fmla="*/ 519112 h 588"/>
              <a:gd name="T16" fmla="*/ 1166812 w 2218"/>
              <a:gd name="T17" fmla="*/ 588962 h 588"/>
              <a:gd name="T18" fmla="*/ 1263650 w 2218"/>
              <a:gd name="T19" fmla="*/ 658812 h 588"/>
              <a:gd name="T20" fmla="*/ 1358900 w 2218"/>
              <a:gd name="T21" fmla="*/ 725487 h 588"/>
              <a:gd name="T22" fmla="*/ 1452562 w 2218"/>
              <a:gd name="T23" fmla="*/ 785812 h 588"/>
              <a:gd name="T24" fmla="*/ 1547812 w 2218"/>
              <a:gd name="T25" fmla="*/ 839788 h 588"/>
              <a:gd name="T26" fmla="*/ 1641475 w 2218"/>
              <a:gd name="T27" fmla="*/ 882650 h 588"/>
              <a:gd name="T28" fmla="*/ 1741488 w 2218"/>
              <a:gd name="T29" fmla="*/ 912813 h 588"/>
              <a:gd name="T30" fmla="*/ 1847850 w 2218"/>
              <a:gd name="T31" fmla="*/ 928688 h 588"/>
              <a:gd name="T32" fmla="*/ 1957387 w 2218"/>
              <a:gd name="T33" fmla="*/ 928688 h 588"/>
              <a:gd name="T34" fmla="*/ 2063750 w 2218"/>
              <a:gd name="T35" fmla="*/ 906463 h 588"/>
              <a:gd name="T36" fmla="*/ 2160587 w 2218"/>
              <a:gd name="T37" fmla="*/ 869950 h 588"/>
              <a:gd name="T38" fmla="*/ 2255837 w 2218"/>
              <a:gd name="T39" fmla="*/ 819150 h 588"/>
              <a:gd name="T40" fmla="*/ 2343150 w 2218"/>
              <a:gd name="T41" fmla="*/ 758825 h 588"/>
              <a:gd name="T42" fmla="*/ 2432050 w 2218"/>
              <a:gd name="T43" fmla="*/ 685800 h 588"/>
              <a:gd name="T44" fmla="*/ 2516187 w 2218"/>
              <a:gd name="T45" fmla="*/ 606425 h 588"/>
              <a:gd name="T46" fmla="*/ 2605087 w 2218"/>
              <a:gd name="T47" fmla="*/ 522287 h 588"/>
              <a:gd name="T48" fmla="*/ 2735262 w 2218"/>
              <a:gd name="T49" fmla="*/ 393700 h 588"/>
              <a:gd name="T50" fmla="*/ 2827337 w 2218"/>
              <a:gd name="T51" fmla="*/ 312737 h 588"/>
              <a:gd name="T52" fmla="*/ 2924174 w 2218"/>
              <a:gd name="T53" fmla="*/ 233363 h 588"/>
              <a:gd name="T54" fmla="*/ 3024187 w 2218"/>
              <a:gd name="T55" fmla="*/ 160337 h 588"/>
              <a:gd name="T56" fmla="*/ 3133724 w 2218"/>
              <a:gd name="T57" fmla="*/ 100012 h 588"/>
              <a:gd name="T58" fmla="*/ 3252788 w 2218"/>
              <a:gd name="T59" fmla="*/ 50800 h 588"/>
              <a:gd name="T60" fmla="*/ 3379788 w 2218"/>
              <a:gd name="T61" fmla="*/ 17462 h 588"/>
              <a:gd name="T62" fmla="*/ 3517900 w 2218"/>
              <a:gd name="T63" fmla="*/ 0 h 58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18"/>
              <a:gd name="T97" fmla="*/ 0 h 588"/>
              <a:gd name="T98" fmla="*/ 2218 w 2218"/>
              <a:gd name="T99" fmla="*/ 588 h 58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18" h="588">
                <a:moveTo>
                  <a:pt x="0" y="92"/>
                </a:moveTo>
                <a:lnTo>
                  <a:pt x="59" y="95"/>
                </a:lnTo>
                <a:lnTo>
                  <a:pt x="117" y="101"/>
                </a:lnTo>
                <a:lnTo>
                  <a:pt x="172" y="109"/>
                </a:lnTo>
                <a:lnTo>
                  <a:pt x="224" y="120"/>
                </a:lnTo>
                <a:lnTo>
                  <a:pt x="274" y="132"/>
                </a:lnTo>
                <a:lnTo>
                  <a:pt x="322" y="147"/>
                </a:lnTo>
                <a:lnTo>
                  <a:pt x="367" y="162"/>
                </a:lnTo>
                <a:lnTo>
                  <a:pt x="410" y="179"/>
                </a:lnTo>
                <a:lnTo>
                  <a:pt x="452" y="199"/>
                </a:lnTo>
                <a:lnTo>
                  <a:pt x="492" y="218"/>
                </a:lnTo>
                <a:lnTo>
                  <a:pt x="530" y="239"/>
                </a:lnTo>
                <a:lnTo>
                  <a:pt x="567" y="260"/>
                </a:lnTo>
                <a:lnTo>
                  <a:pt x="603" y="281"/>
                </a:lnTo>
                <a:lnTo>
                  <a:pt x="637" y="304"/>
                </a:lnTo>
                <a:lnTo>
                  <a:pt x="670" y="327"/>
                </a:lnTo>
                <a:lnTo>
                  <a:pt x="703" y="348"/>
                </a:lnTo>
                <a:lnTo>
                  <a:pt x="735" y="371"/>
                </a:lnTo>
                <a:lnTo>
                  <a:pt x="766" y="394"/>
                </a:lnTo>
                <a:lnTo>
                  <a:pt x="796" y="415"/>
                </a:lnTo>
                <a:lnTo>
                  <a:pt x="827" y="436"/>
                </a:lnTo>
                <a:lnTo>
                  <a:pt x="856" y="457"/>
                </a:lnTo>
                <a:lnTo>
                  <a:pt x="885" y="478"/>
                </a:lnTo>
                <a:lnTo>
                  <a:pt x="915" y="495"/>
                </a:lnTo>
                <a:lnTo>
                  <a:pt x="944" y="512"/>
                </a:lnTo>
                <a:lnTo>
                  <a:pt x="975" y="529"/>
                </a:lnTo>
                <a:lnTo>
                  <a:pt x="1003" y="543"/>
                </a:lnTo>
                <a:lnTo>
                  <a:pt x="1034" y="556"/>
                </a:lnTo>
                <a:lnTo>
                  <a:pt x="1066" y="566"/>
                </a:lnTo>
                <a:lnTo>
                  <a:pt x="1097" y="575"/>
                </a:lnTo>
                <a:lnTo>
                  <a:pt x="1130" y="581"/>
                </a:lnTo>
                <a:lnTo>
                  <a:pt x="1164" y="585"/>
                </a:lnTo>
                <a:lnTo>
                  <a:pt x="1199" y="587"/>
                </a:lnTo>
                <a:lnTo>
                  <a:pt x="1233" y="585"/>
                </a:lnTo>
                <a:lnTo>
                  <a:pt x="1268" y="581"/>
                </a:lnTo>
                <a:lnTo>
                  <a:pt x="1300" y="571"/>
                </a:lnTo>
                <a:lnTo>
                  <a:pt x="1331" y="562"/>
                </a:lnTo>
                <a:lnTo>
                  <a:pt x="1361" y="548"/>
                </a:lnTo>
                <a:lnTo>
                  <a:pt x="1392" y="533"/>
                </a:lnTo>
                <a:lnTo>
                  <a:pt x="1421" y="516"/>
                </a:lnTo>
                <a:lnTo>
                  <a:pt x="1449" y="497"/>
                </a:lnTo>
                <a:lnTo>
                  <a:pt x="1476" y="478"/>
                </a:lnTo>
                <a:lnTo>
                  <a:pt x="1505" y="455"/>
                </a:lnTo>
                <a:lnTo>
                  <a:pt x="1532" y="432"/>
                </a:lnTo>
                <a:lnTo>
                  <a:pt x="1559" y="407"/>
                </a:lnTo>
                <a:lnTo>
                  <a:pt x="1585" y="382"/>
                </a:lnTo>
                <a:lnTo>
                  <a:pt x="1612" y="355"/>
                </a:lnTo>
                <a:lnTo>
                  <a:pt x="1641" y="329"/>
                </a:lnTo>
                <a:lnTo>
                  <a:pt x="1695" y="275"/>
                </a:lnTo>
                <a:lnTo>
                  <a:pt x="1723" y="248"/>
                </a:lnTo>
                <a:lnTo>
                  <a:pt x="1752" y="222"/>
                </a:lnTo>
                <a:lnTo>
                  <a:pt x="1781" y="197"/>
                </a:lnTo>
                <a:lnTo>
                  <a:pt x="1811" y="170"/>
                </a:lnTo>
                <a:lnTo>
                  <a:pt x="1842" y="147"/>
                </a:lnTo>
                <a:lnTo>
                  <a:pt x="1873" y="124"/>
                </a:lnTo>
                <a:lnTo>
                  <a:pt x="1905" y="101"/>
                </a:lnTo>
                <a:lnTo>
                  <a:pt x="1940" y="82"/>
                </a:lnTo>
                <a:lnTo>
                  <a:pt x="1974" y="63"/>
                </a:lnTo>
                <a:lnTo>
                  <a:pt x="2011" y="46"/>
                </a:lnTo>
                <a:lnTo>
                  <a:pt x="2049" y="32"/>
                </a:lnTo>
                <a:lnTo>
                  <a:pt x="2087" y="21"/>
                </a:lnTo>
                <a:lnTo>
                  <a:pt x="2129" y="11"/>
                </a:lnTo>
                <a:lnTo>
                  <a:pt x="2171" y="4"/>
                </a:lnTo>
                <a:lnTo>
                  <a:pt x="2216" y="0"/>
                </a:lnTo>
                <a:lnTo>
                  <a:pt x="2217" y="0"/>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8" name="Freeform 10">
            <a:extLst>
              <a:ext uri="{FF2B5EF4-FFF2-40B4-BE49-F238E27FC236}">
                <a16:creationId xmlns:a16="http://schemas.microsoft.com/office/drawing/2014/main" id="{CFF09D5C-876A-4DF9-A007-7C11E7B264FB}"/>
              </a:ext>
            </a:extLst>
          </p:cNvPr>
          <p:cNvSpPr>
            <a:spLocks/>
          </p:cNvSpPr>
          <p:nvPr/>
        </p:nvSpPr>
        <p:spPr bwMode="auto">
          <a:xfrm>
            <a:off x="3489325" y="2420938"/>
            <a:ext cx="360363" cy="322262"/>
          </a:xfrm>
          <a:custGeom>
            <a:avLst/>
            <a:gdLst>
              <a:gd name="T0" fmla="*/ 358775 w 227"/>
              <a:gd name="T1" fmla="*/ 0 h 203"/>
              <a:gd name="T2" fmla="*/ 0 w 227"/>
              <a:gd name="T3" fmla="*/ 320675 h 203"/>
              <a:gd name="T4" fmla="*/ 3175 w 227"/>
              <a:gd name="T5" fmla="*/ 320675 h 203"/>
              <a:gd name="T6" fmla="*/ 0 60000 65536"/>
              <a:gd name="T7" fmla="*/ 0 60000 65536"/>
              <a:gd name="T8" fmla="*/ 0 60000 65536"/>
              <a:gd name="T9" fmla="*/ 0 w 227"/>
              <a:gd name="T10" fmla="*/ 0 h 203"/>
              <a:gd name="T11" fmla="*/ 227 w 227"/>
              <a:gd name="T12" fmla="*/ 203 h 203"/>
            </a:gdLst>
            <a:ahLst/>
            <a:cxnLst>
              <a:cxn ang="T6">
                <a:pos x="T0" y="T1"/>
              </a:cxn>
              <a:cxn ang="T7">
                <a:pos x="T2" y="T3"/>
              </a:cxn>
              <a:cxn ang="T8">
                <a:pos x="T4" y="T5"/>
              </a:cxn>
            </a:cxnLst>
            <a:rect l="T9" t="T10" r="T11" b="T12"/>
            <a:pathLst>
              <a:path w="227" h="203">
                <a:moveTo>
                  <a:pt x="226" y="0"/>
                </a:moveTo>
                <a:lnTo>
                  <a:pt x="0" y="202"/>
                </a:lnTo>
                <a:lnTo>
                  <a:pt x="2" y="202"/>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29" name="Freeform 12">
            <a:extLst>
              <a:ext uri="{FF2B5EF4-FFF2-40B4-BE49-F238E27FC236}">
                <a16:creationId xmlns:a16="http://schemas.microsoft.com/office/drawing/2014/main" id="{0EE2FE9A-B7B8-414A-8060-5E01142EF6C2}"/>
              </a:ext>
            </a:extLst>
          </p:cNvPr>
          <p:cNvSpPr>
            <a:spLocks/>
          </p:cNvSpPr>
          <p:nvPr/>
        </p:nvSpPr>
        <p:spPr bwMode="auto">
          <a:xfrm>
            <a:off x="5462588" y="2098675"/>
            <a:ext cx="107950" cy="217488"/>
          </a:xfrm>
          <a:custGeom>
            <a:avLst/>
            <a:gdLst>
              <a:gd name="T0" fmla="*/ 106363 w 68"/>
              <a:gd name="T1" fmla="*/ 0 h 137"/>
              <a:gd name="T2" fmla="*/ 0 w 68"/>
              <a:gd name="T3" fmla="*/ 215900 h 137"/>
              <a:gd name="T4" fmla="*/ 1588 w 68"/>
              <a:gd name="T5" fmla="*/ 215900 h 137"/>
              <a:gd name="T6" fmla="*/ 0 60000 65536"/>
              <a:gd name="T7" fmla="*/ 0 60000 65536"/>
              <a:gd name="T8" fmla="*/ 0 60000 65536"/>
              <a:gd name="T9" fmla="*/ 0 w 68"/>
              <a:gd name="T10" fmla="*/ 0 h 137"/>
              <a:gd name="T11" fmla="*/ 68 w 68"/>
              <a:gd name="T12" fmla="*/ 137 h 137"/>
            </a:gdLst>
            <a:ahLst/>
            <a:cxnLst>
              <a:cxn ang="T6">
                <a:pos x="T0" y="T1"/>
              </a:cxn>
              <a:cxn ang="T7">
                <a:pos x="T2" y="T3"/>
              </a:cxn>
              <a:cxn ang="T8">
                <a:pos x="T4" y="T5"/>
              </a:cxn>
            </a:cxnLst>
            <a:rect l="T9" t="T10" r="T11" b="T12"/>
            <a:pathLst>
              <a:path w="68" h="137">
                <a:moveTo>
                  <a:pt x="67" y="0"/>
                </a:moveTo>
                <a:lnTo>
                  <a:pt x="0" y="136"/>
                </a:lnTo>
                <a:lnTo>
                  <a:pt x="1" y="136"/>
                </a:lnTo>
              </a:path>
            </a:pathLst>
          </a:custGeom>
          <a:noFill/>
          <a:ln w="12700" cap="rnd" cmpd="sng">
            <a:solidFill>
              <a:srgbClr val="000000"/>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9230" name="Line 14">
            <a:extLst>
              <a:ext uri="{FF2B5EF4-FFF2-40B4-BE49-F238E27FC236}">
                <a16:creationId xmlns:a16="http://schemas.microsoft.com/office/drawing/2014/main" id="{810F9036-F534-4B6B-A63A-82C2D6D17C06}"/>
              </a:ext>
            </a:extLst>
          </p:cNvPr>
          <p:cNvSpPr>
            <a:spLocks noChangeShapeType="1"/>
          </p:cNvSpPr>
          <p:nvPr/>
        </p:nvSpPr>
        <p:spPr bwMode="auto">
          <a:xfrm>
            <a:off x="2597150" y="3962400"/>
            <a:ext cx="38735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9231" name="Line 15">
            <a:extLst>
              <a:ext uri="{FF2B5EF4-FFF2-40B4-BE49-F238E27FC236}">
                <a16:creationId xmlns:a16="http://schemas.microsoft.com/office/drawing/2014/main" id="{16D037CE-17B8-4A2E-8E53-D4D952AFD3C4}"/>
              </a:ext>
            </a:extLst>
          </p:cNvPr>
          <p:cNvSpPr>
            <a:spLocks noChangeShapeType="1"/>
          </p:cNvSpPr>
          <p:nvPr/>
        </p:nvSpPr>
        <p:spPr bwMode="auto">
          <a:xfrm flipV="1">
            <a:off x="2590800" y="1822450"/>
            <a:ext cx="0" cy="21463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9232" name="Rectangle 16">
            <a:extLst>
              <a:ext uri="{FF2B5EF4-FFF2-40B4-BE49-F238E27FC236}">
                <a16:creationId xmlns:a16="http://schemas.microsoft.com/office/drawing/2014/main" id="{FD108693-40F8-477C-91A2-2BDDC2331C2F}"/>
              </a:ext>
            </a:extLst>
          </p:cNvPr>
          <p:cNvSpPr>
            <a:spLocks noChangeArrowheads="1"/>
          </p:cNvSpPr>
          <p:nvPr/>
        </p:nvSpPr>
        <p:spPr bwMode="auto">
          <a:xfrm>
            <a:off x="1524000" y="1828800"/>
            <a:ext cx="9588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pPr algn="l"/>
            <a:r>
              <a:rPr lang="fr-FR" altLang="fr-FR" sz="1400" dirty="0">
                <a:solidFill>
                  <a:srgbClr val="00279F"/>
                </a:solidFill>
              </a:rPr>
              <a:t>Heures</a:t>
            </a:r>
          </a:p>
          <a:p>
            <a:pPr algn="l"/>
            <a:r>
              <a:rPr lang="fr-FR" altLang="fr-FR" sz="1400" dirty="0">
                <a:solidFill>
                  <a:srgbClr val="00279F"/>
                </a:solidFill>
              </a:rPr>
              <a:t>de travail</a:t>
            </a:r>
          </a:p>
        </p:txBody>
      </p:sp>
      <p:sp>
        <p:nvSpPr>
          <p:cNvPr id="9233" name="Rectangle 17">
            <a:extLst>
              <a:ext uri="{FF2B5EF4-FFF2-40B4-BE49-F238E27FC236}">
                <a16:creationId xmlns:a16="http://schemas.microsoft.com/office/drawing/2014/main" id="{68CF2701-38C2-48B7-9E46-7A18247AD378}"/>
              </a:ext>
            </a:extLst>
          </p:cNvPr>
          <p:cNvSpPr>
            <a:spLocks noChangeArrowheads="1"/>
          </p:cNvSpPr>
          <p:nvPr/>
        </p:nvSpPr>
        <p:spPr bwMode="auto">
          <a:xfrm>
            <a:off x="5181600" y="1889125"/>
            <a:ext cx="919163"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Capacité</a:t>
            </a:r>
          </a:p>
        </p:txBody>
      </p:sp>
      <p:sp>
        <p:nvSpPr>
          <p:cNvPr id="9234" name="Rectangle 18">
            <a:extLst>
              <a:ext uri="{FF2B5EF4-FFF2-40B4-BE49-F238E27FC236}">
                <a16:creationId xmlns:a16="http://schemas.microsoft.com/office/drawing/2014/main" id="{A9A3D65C-E030-4006-A7A6-32BE1B2E760B}"/>
              </a:ext>
            </a:extLst>
          </p:cNvPr>
          <p:cNvSpPr>
            <a:spLocks noChangeArrowheads="1"/>
          </p:cNvSpPr>
          <p:nvPr/>
        </p:nvSpPr>
        <p:spPr bwMode="auto">
          <a:xfrm>
            <a:off x="3643313" y="2193925"/>
            <a:ext cx="79216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Charge</a:t>
            </a:r>
          </a:p>
        </p:txBody>
      </p:sp>
      <p:sp>
        <p:nvSpPr>
          <p:cNvPr id="9235" name="Rectangle 19">
            <a:extLst>
              <a:ext uri="{FF2B5EF4-FFF2-40B4-BE49-F238E27FC236}">
                <a16:creationId xmlns:a16="http://schemas.microsoft.com/office/drawing/2014/main" id="{2B6783B6-A05A-4169-8E26-3AB8EE4E77BA}"/>
              </a:ext>
            </a:extLst>
          </p:cNvPr>
          <p:cNvSpPr>
            <a:spLocks noChangeArrowheads="1"/>
          </p:cNvSpPr>
          <p:nvPr/>
        </p:nvSpPr>
        <p:spPr bwMode="auto">
          <a:xfrm>
            <a:off x="2673350" y="2955925"/>
            <a:ext cx="7508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Zone 1</a:t>
            </a:r>
          </a:p>
        </p:txBody>
      </p:sp>
      <p:sp>
        <p:nvSpPr>
          <p:cNvPr id="9236" name="Rectangle 20">
            <a:extLst>
              <a:ext uri="{FF2B5EF4-FFF2-40B4-BE49-F238E27FC236}">
                <a16:creationId xmlns:a16="http://schemas.microsoft.com/office/drawing/2014/main" id="{5B3005AA-C963-409C-BDFD-7DCD9E013824}"/>
              </a:ext>
            </a:extLst>
          </p:cNvPr>
          <p:cNvSpPr>
            <a:spLocks noChangeArrowheads="1"/>
          </p:cNvSpPr>
          <p:nvPr/>
        </p:nvSpPr>
        <p:spPr bwMode="auto">
          <a:xfrm>
            <a:off x="3892550" y="3413125"/>
            <a:ext cx="7508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Zone 2</a:t>
            </a:r>
          </a:p>
        </p:txBody>
      </p:sp>
      <p:sp>
        <p:nvSpPr>
          <p:cNvPr id="9237" name="Rectangle 21">
            <a:extLst>
              <a:ext uri="{FF2B5EF4-FFF2-40B4-BE49-F238E27FC236}">
                <a16:creationId xmlns:a16="http://schemas.microsoft.com/office/drawing/2014/main" id="{542385E0-3AEF-4AE5-84D3-6C6A98B6A0ED}"/>
              </a:ext>
            </a:extLst>
          </p:cNvPr>
          <p:cNvSpPr>
            <a:spLocks noChangeArrowheads="1"/>
          </p:cNvSpPr>
          <p:nvPr/>
        </p:nvSpPr>
        <p:spPr bwMode="auto">
          <a:xfrm>
            <a:off x="5416550" y="2803525"/>
            <a:ext cx="750888"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Zone 3</a:t>
            </a:r>
          </a:p>
        </p:txBody>
      </p:sp>
      <p:sp>
        <p:nvSpPr>
          <p:cNvPr id="9238" name="Rectangle 22">
            <a:extLst>
              <a:ext uri="{FF2B5EF4-FFF2-40B4-BE49-F238E27FC236}">
                <a16:creationId xmlns:a16="http://schemas.microsoft.com/office/drawing/2014/main" id="{A989E930-FE0B-47E6-9714-3483765A2547}"/>
              </a:ext>
            </a:extLst>
          </p:cNvPr>
          <p:cNvSpPr>
            <a:spLocks noChangeArrowheads="1"/>
          </p:cNvSpPr>
          <p:nvPr/>
        </p:nvSpPr>
        <p:spPr bwMode="auto">
          <a:xfrm>
            <a:off x="5729288" y="3641725"/>
            <a:ext cx="58420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sz="1400" dirty="0">
                <a:solidFill>
                  <a:srgbClr val="00279F"/>
                </a:solidFill>
              </a:rPr>
              <a:t>Mois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a:extLst>
              <a:ext uri="{FF2B5EF4-FFF2-40B4-BE49-F238E27FC236}">
                <a16:creationId xmlns:a16="http://schemas.microsoft.com/office/drawing/2014/main" id="{46CCB786-0255-44FF-BCDA-6F43188071B2}"/>
              </a:ext>
            </a:extLst>
          </p:cNvPr>
          <p:cNvSpPr>
            <a:spLocks noGrp="1" noChangeArrowheads="1"/>
          </p:cNvSpPr>
          <p:nvPr>
            <p:ph type="title"/>
          </p:nvPr>
        </p:nvSpPr>
        <p:spPr>
          <a:xfrm>
            <a:off x="1436688" y="549275"/>
            <a:ext cx="7239000" cy="457200"/>
          </a:xfrm>
        </p:spPr>
        <p:txBody>
          <a:bodyPr/>
          <a:lstStyle/>
          <a:p>
            <a:r>
              <a:rPr lang="fr-FR" altLang="fr-FR" dirty="0"/>
              <a:t>La procédure PIC</a:t>
            </a:r>
          </a:p>
        </p:txBody>
      </p:sp>
      <p:sp>
        <p:nvSpPr>
          <p:cNvPr id="12293" name="Rectangle 3">
            <a:extLst>
              <a:ext uri="{FF2B5EF4-FFF2-40B4-BE49-F238E27FC236}">
                <a16:creationId xmlns:a16="http://schemas.microsoft.com/office/drawing/2014/main" id="{3F4C2E80-2381-4396-BEF7-5F9249A07F39}"/>
              </a:ext>
            </a:extLst>
          </p:cNvPr>
          <p:cNvSpPr>
            <a:spLocks noGrp="1" noChangeArrowheads="1"/>
          </p:cNvSpPr>
          <p:nvPr>
            <p:ph type="body" idx="1"/>
          </p:nvPr>
        </p:nvSpPr>
        <p:spPr>
          <a:xfrm>
            <a:off x="1066800" y="1484313"/>
            <a:ext cx="7239000" cy="4608512"/>
          </a:xfrm>
        </p:spPr>
        <p:txBody>
          <a:bodyPr/>
          <a:lstStyle/>
          <a:p>
            <a:pPr>
              <a:lnSpc>
                <a:spcPct val="80000"/>
              </a:lnSpc>
            </a:pPr>
            <a:r>
              <a:rPr lang="fr-FR" altLang="fr-FR" sz="2000" dirty="0"/>
              <a:t>Définir un plan de production et de vente </a:t>
            </a:r>
            <a:br>
              <a:rPr lang="fr-FR" altLang="fr-FR" sz="2000" dirty="0"/>
            </a:br>
            <a:r>
              <a:rPr lang="fr-FR" altLang="fr-FR" sz="2000" dirty="0">
                <a:solidFill>
                  <a:srgbClr val="00279F"/>
                </a:solidFill>
              </a:rPr>
              <a:t>PIC</a:t>
            </a:r>
            <a:r>
              <a:rPr lang="fr-FR" altLang="fr-FR" sz="2000" dirty="0"/>
              <a:t> (en français), </a:t>
            </a:r>
            <a:r>
              <a:rPr lang="fr-FR" altLang="fr-FR" sz="2000" dirty="0">
                <a:solidFill>
                  <a:srgbClr val="00279F"/>
                </a:solidFill>
              </a:rPr>
              <a:t>MSP</a:t>
            </a:r>
            <a:r>
              <a:rPr lang="fr-FR" altLang="fr-FR" sz="2000" dirty="0"/>
              <a:t> (</a:t>
            </a:r>
            <a:r>
              <a:rPr lang="fr-FR" altLang="fr-FR" sz="2000" i="1" dirty="0"/>
              <a:t>Manufacturing &amp; Sales Plan</a:t>
            </a:r>
            <a:r>
              <a:rPr lang="fr-FR" altLang="fr-FR" sz="2000" dirty="0"/>
              <a:t>) </a:t>
            </a:r>
            <a:br>
              <a:rPr lang="fr-FR" altLang="fr-FR" sz="2000" dirty="0"/>
            </a:br>
            <a:r>
              <a:rPr lang="fr-FR" altLang="fr-FR" sz="2000" dirty="0"/>
              <a:t>ou </a:t>
            </a:r>
            <a:r>
              <a:rPr lang="fr-FR" altLang="fr-FR" sz="2000" dirty="0">
                <a:solidFill>
                  <a:srgbClr val="00279F"/>
                </a:solidFill>
              </a:rPr>
              <a:t>S&amp;Op</a:t>
            </a:r>
            <a:r>
              <a:rPr lang="fr-FR" altLang="fr-FR" sz="2000" dirty="0"/>
              <a:t> (</a:t>
            </a:r>
            <a:r>
              <a:rPr lang="fr-FR" altLang="fr-FR" sz="2000" i="1" dirty="0"/>
              <a:t>Sales &amp; Operations Plan</a:t>
            </a:r>
            <a:r>
              <a:rPr lang="fr-FR" altLang="fr-FR" sz="2000" dirty="0"/>
              <a:t>) en anglais</a:t>
            </a:r>
          </a:p>
          <a:p>
            <a:pPr>
              <a:lnSpc>
                <a:spcPct val="80000"/>
              </a:lnSpc>
            </a:pPr>
            <a:r>
              <a:rPr lang="fr-FR" altLang="fr-FR" sz="2000" dirty="0"/>
              <a:t>Pour minimiser le coût total ou maximiser la marge</a:t>
            </a:r>
          </a:p>
          <a:p>
            <a:pPr>
              <a:lnSpc>
                <a:spcPct val="80000"/>
              </a:lnSpc>
            </a:pPr>
            <a:r>
              <a:rPr lang="fr-FR" altLang="fr-FR" sz="2000" dirty="0"/>
              <a:t>En respectant les contraintes</a:t>
            </a:r>
          </a:p>
          <a:p>
            <a:pPr lvl="1">
              <a:lnSpc>
                <a:spcPct val="80000"/>
              </a:lnSpc>
            </a:pPr>
            <a:r>
              <a:rPr lang="fr-FR" altLang="fr-FR" sz="1600" dirty="0"/>
              <a:t>Commerciales (dates de disponibilité impératives)</a:t>
            </a:r>
          </a:p>
          <a:p>
            <a:pPr lvl="1">
              <a:lnSpc>
                <a:spcPct val="80000"/>
              </a:lnSpc>
            </a:pPr>
            <a:r>
              <a:rPr lang="fr-FR" altLang="fr-FR" sz="1600" dirty="0"/>
              <a:t>Techniques (approvisionnement, production, stockage, transport)</a:t>
            </a:r>
          </a:p>
          <a:p>
            <a:pPr lvl="1">
              <a:lnSpc>
                <a:spcPct val="80000"/>
              </a:lnSpc>
            </a:pPr>
            <a:r>
              <a:rPr lang="fr-FR" altLang="fr-FR" sz="1600" dirty="0"/>
              <a:t>Financières (capacité d’endettement, crédit de campagne)</a:t>
            </a:r>
          </a:p>
          <a:p>
            <a:pPr lvl="1">
              <a:lnSpc>
                <a:spcPct val="80000"/>
              </a:lnSpc>
            </a:pPr>
            <a:r>
              <a:rPr lang="fr-FR" altLang="fr-FR" sz="1600" dirty="0"/>
              <a:t>Humaines (disponibilité du personnel, encadrement)</a:t>
            </a:r>
          </a:p>
          <a:p>
            <a:pPr lvl="1">
              <a:lnSpc>
                <a:spcPct val="80000"/>
              </a:lnSpc>
            </a:pPr>
            <a:endParaRPr lang="fr-FR" altLang="fr-FR" sz="1600" dirty="0"/>
          </a:p>
          <a:p>
            <a:pPr>
              <a:lnSpc>
                <a:spcPct val="80000"/>
              </a:lnSpc>
            </a:pPr>
            <a:r>
              <a:rPr lang="fr-FR" altLang="fr-FR" sz="2000" dirty="0"/>
              <a:t>Le PIC peut être le point d’entrée du budget</a:t>
            </a:r>
          </a:p>
          <a:p>
            <a:pPr>
              <a:lnSpc>
                <a:spcPct val="80000"/>
              </a:lnSpc>
            </a:pPr>
            <a:r>
              <a:rPr lang="fr-FR" altLang="fr-FR" sz="2000" dirty="0"/>
              <a:t>Il sert à évaluer le besoin en fonds de roulement</a:t>
            </a:r>
          </a:p>
          <a:p>
            <a:pPr>
              <a:lnSpc>
                <a:spcPct val="80000"/>
              </a:lnSpc>
            </a:pPr>
            <a:r>
              <a:rPr lang="fr-FR" altLang="fr-FR" sz="2000" dirty="0"/>
              <a:t>Il sert aussi pour les approvisionnements à long délai et à la réservation de capacité chez les fournisseurs (contrats, commandes ouvertes)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a:extLst>
              <a:ext uri="{FF2B5EF4-FFF2-40B4-BE49-F238E27FC236}">
                <a16:creationId xmlns:a16="http://schemas.microsoft.com/office/drawing/2014/main" id="{ECF15C9D-9D7E-4F1A-BCAE-589FBD7E9DFD}"/>
              </a:ext>
            </a:extLst>
          </p:cNvPr>
          <p:cNvSpPr>
            <a:spLocks noGrp="1" noChangeArrowheads="1"/>
          </p:cNvSpPr>
          <p:nvPr>
            <p:ph type="title"/>
          </p:nvPr>
        </p:nvSpPr>
        <p:spPr>
          <a:xfrm>
            <a:off x="1403350" y="620713"/>
            <a:ext cx="7239000" cy="457200"/>
          </a:xfrm>
          <a:noFill/>
        </p:spPr>
        <p:txBody>
          <a:bodyPr/>
          <a:lstStyle/>
          <a:p>
            <a:r>
              <a:rPr lang="fr-FR" altLang="fr-FR" dirty="0"/>
              <a:t>Méthodologie d’établissement du PIC</a:t>
            </a:r>
          </a:p>
        </p:txBody>
      </p:sp>
      <p:sp>
        <p:nvSpPr>
          <p:cNvPr id="13317" name="Rectangle 3">
            <a:extLst>
              <a:ext uri="{FF2B5EF4-FFF2-40B4-BE49-F238E27FC236}">
                <a16:creationId xmlns:a16="http://schemas.microsoft.com/office/drawing/2014/main" id="{79ABC488-CB57-4707-9EDD-455607795E3C}"/>
              </a:ext>
            </a:extLst>
          </p:cNvPr>
          <p:cNvSpPr>
            <a:spLocks noGrp="1" noChangeArrowheads="1"/>
          </p:cNvSpPr>
          <p:nvPr>
            <p:ph type="body" idx="1"/>
          </p:nvPr>
        </p:nvSpPr>
        <p:spPr>
          <a:xfrm>
            <a:off x="685800" y="1676400"/>
            <a:ext cx="7486600" cy="4114800"/>
          </a:xfrm>
          <a:noFill/>
        </p:spPr>
        <p:txBody>
          <a:bodyPr/>
          <a:lstStyle/>
          <a:p>
            <a:pPr>
              <a:lnSpc>
                <a:spcPct val="70000"/>
              </a:lnSpc>
            </a:pPr>
            <a:r>
              <a:rPr lang="fr-FR" altLang="fr-FR" sz="2000" dirty="0"/>
              <a:t>Prévisions de vente par </a:t>
            </a:r>
            <a:r>
              <a:rPr lang="fr-FR" altLang="fr-FR" sz="2000" i="1" dirty="0"/>
              <a:t>familles de produit</a:t>
            </a:r>
          </a:p>
          <a:p>
            <a:pPr lvl="1">
              <a:lnSpc>
                <a:spcPct val="70000"/>
              </a:lnSpc>
            </a:pPr>
            <a:r>
              <a:rPr lang="fr-FR" altLang="fr-FR" sz="1600" dirty="0"/>
              <a:t>On travaille sur des données agrégées </a:t>
            </a:r>
          </a:p>
          <a:p>
            <a:pPr lvl="1">
              <a:lnSpc>
                <a:spcPct val="100000"/>
              </a:lnSpc>
            </a:pPr>
            <a:r>
              <a:rPr lang="fr-FR" altLang="fr-FR" sz="1600" dirty="0"/>
              <a:t>Homogènes en termes de comportement commercial (saisonnalité) et de consommations de ressources</a:t>
            </a:r>
          </a:p>
          <a:p>
            <a:pPr>
              <a:lnSpc>
                <a:spcPct val="70000"/>
              </a:lnSpc>
            </a:pPr>
            <a:r>
              <a:rPr lang="fr-FR" altLang="fr-FR" sz="2000" dirty="0"/>
              <a:t>Établissement d’un plan de production</a:t>
            </a:r>
          </a:p>
          <a:p>
            <a:pPr>
              <a:lnSpc>
                <a:spcPct val="70000"/>
              </a:lnSpc>
            </a:pPr>
            <a:r>
              <a:rPr lang="fr-FR" altLang="fr-FR" sz="2000" dirty="0"/>
              <a:t>Évaluation des charges représentées par le plan de production</a:t>
            </a:r>
          </a:p>
          <a:p>
            <a:pPr lvl="1">
              <a:lnSpc>
                <a:spcPct val="70000"/>
              </a:lnSpc>
            </a:pPr>
            <a:r>
              <a:rPr lang="fr-FR" altLang="fr-FR" sz="1600" dirty="0"/>
              <a:t>Évaluation grossière</a:t>
            </a:r>
          </a:p>
          <a:p>
            <a:pPr lvl="1">
              <a:lnSpc>
                <a:spcPct val="70000"/>
              </a:lnSpc>
            </a:pPr>
            <a:r>
              <a:rPr lang="fr-FR" altLang="fr-FR" sz="1600" dirty="0"/>
              <a:t>Macro-nomenclatures / Macro-gammes</a:t>
            </a:r>
          </a:p>
          <a:p>
            <a:pPr lvl="1">
              <a:lnSpc>
                <a:spcPct val="70000"/>
              </a:lnSpc>
            </a:pPr>
            <a:r>
              <a:rPr lang="fr-FR" altLang="fr-FR" sz="1600" dirty="0"/>
              <a:t>Uniquement sur les </a:t>
            </a:r>
            <a:r>
              <a:rPr lang="fr-FR" altLang="fr-FR" sz="1600" i="1" dirty="0"/>
              <a:t>ressources critiques</a:t>
            </a:r>
          </a:p>
          <a:p>
            <a:pPr>
              <a:lnSpc>
                <a:spcPct val="70000"/>
              </a:lnSpc>
            </a:pPr>
            <a:r>
              <a:rPr lang="fr-FR" altLang="fr-FR" sz="2000" dirty="0"/>
              <a:t>Comparaison par rapport aux capacités disponibles</a:t>
            </a:r>
          </a:p>
          <a:p>
            <a:pPr>
              <a:lnSpc>
                <a:spcPct val="70000"/>
              </a:lnSpc>
            </a:pPr>
            <a:r>
              <a:rPr lang="fr-FR" altLang="fr-FR" sz="2000" dirty="0"/>
              <a:t>Ajustement par :</a:t>
            </a:r>
          </a:p>
          <a:p>
            <a:pPr lvl="1">
              <a:lnSpc>
                <a:spcPct val="70000"/>
              </a:lnSpc>
            </a:pPr>
            <a:r>
              <a:rPr lang="fr-FR" altLang="fr-FR" sz="1600" dirty="0"/>
              <a:t>Actions sur les capacités</a:t>
            </a:r>
          </a:p>
          <a:p>
            <a:pPr lvl="1">
              <a:lnSpc>
                <a:spcPct val="70000"/>
              </a:lnSpc>
            </a:pPr>
            <a:r>
              <a:rPr lang="fr-FR" altLang="fr-FR" sz="1600" dirty="0"/>
              <a:t>Actions sur les charges</a:t>
            </a:r>
          </a:p>
          <a:p>
            <a:pPr lvl="1">
              <a:lnSpc>
                <a:spcPct val="70000"/>
              </a:lnSpc>
            </a:pPr>
            <a:r>
              <a:rPr lang="fr-FR" altLang="fr-FR" sz="1600" dirty="0"/>
              <a:t>Création de stocks d’anticipation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a:extLst>
              <a:ext uri="{FF2B5EF4-FFF2-40B4-BE49-F238E27FC236}">
                <a16:creationId xmlns:a16="http://schemas.microsoft.com/office/drawing/2014/main" id="{FA4C8F22-CDBA-4B60-B468-7492DF643FCA}"/>
              </a:ext>
            </a:extLst>
          </p:cNvPr>
          <p:cNvSpPr>
            <a:spLocks noGrp="1" noChangeArrowheads="1"/>
          </p:cNvSpPr>
          <p:nvPr>
            <p:ph type="title"/>
          </p:nvPr>
        </p:nvSpPr>
        <p:spPr>
          <a:noFill/>
        </p:spPr>
        <p:txBody>
          <a:bodyPr/>
          <a:lstStyle/>
          <a:p>
            <a:r>
              <a:rPr lang="fr-FR" altLang="fr-FR" dirty="0"/>
              <a:t>Les stratégies de base</a:t>
            </a:r>
          </a:p>
        </p:txBody>
      </p:sp>
      <p:sp>
        <p:nvSpPr>
          <p:cNvPr id="16389" name="Line 3">
            <a:extLst>
              <a:ext uri="{FF2B5EF4-FFF2-40B4-BE49-F238E27FC236}">
                <a16:creationId xmlns:a16="http://schemas.microsoft.com/office/drawing/2014/main" id="{880A0C16-A0D4-4C68-8329-AAB8C55D9B11}"/>
              </a:ext>
            </a:extLst>
          </p:cNvPr>
          <p:cNvSpPr>
            <a:spLocks noChangeShapeType="1"/>
          </p:cNvSpPr>
          <p:nvPr/>
        </p:nvSpPr>
        <p:spPr bwMode="auto">
          <a:xfrm flipV="1">
            <a:off x="4819650" y="1968500"/>
            <a:ext cx="0" cy="1843088"/>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6390" name="Line 5">
            <a:extLst>
              <a:ext uri="{FF2B5EF4-FFF2-40B4-BE49-F238E27FC236}">
                <a16:creationId xmlns:a16="http://schemas.microsoft.com/office/drawing/2014/main" id="{AE7615C3-C5B8-4757-A391-CD80C25D6CC7}"/>
              </a:ext>
            </a:extLst>
          </p:cNvPr>
          <p:cNvSpPr>
            <a:spLocks noChangeShapeType="1"/>
          </p:cNvSpPr>
          <p:nvPr/>
        </p:nvSpPr>
        <p:spPr bwMode="auto">
          <a:xfrm>
            <a:off x="4826000" y="3805238"/>
            <a:ext cx="40386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6391" name="Freeform 7">
            <a:extLst>
              <a:ext uri="{FF2B5EF4-FFF2-40B4-BE49-F238E27FC236}">
                <a16:creationId xmlns:a16="http://schemas.microsoft.com/office/drawing/2014/main" id="{F04C5454-F2F5-417C-8BD9-FB0DC3E8A9E9}"/>
              </a:ext>
            </a:extLst>
          </p:cNvPr>
          <p:cNvSpPr>
            <a:spLocks/>
          </p:cNvSpPr>
          <p:nvPr/>
        </p:nvSpPr>
        <p:spPr bwMode="auto">
          <a:xfrm>
            <a:off x="4819650" y="2312988"/>
            <a:ext cx="3654425" cy="1192212"/>
          </a:xfrm>
          <a:custGeom>
            <a:avLst/>
            <a:gdLst>
              <a:gd name="T0" fmla="*/ 36512 w 2302"/>
              <a:gd name="T1" fmla="*/ 630237 h 751"/>
              <a:gd name="T2" fmla="*/ 114300 w 2302"/>
              <a:gd name="T3" fmla="*/ 725487 h 751"/>
              <a:gd name="T4" fmla="*/ 196850 w 2302"/>
              <a:gd name="T5" fmla="*/ 809625 h 751"/>
              <a:gd name="T6" fmla="*/ 282575 w 2302"/>
              <a:gd name="T7" fmla="*/ 885825 h 751"/>
              <a:gd name="T8" fmla="*/ 366712 w 2302"/>
              <a:gd name="T9" fmla="*/ 952500 h 751"/>
              <a:gd name="T10" fmla="*/ 455613 w 2302"/>
              <a:gd name="T11" fmla="*/ 1011237 h 751"/>
              <a:gd name="T12" fmla="*/ 542925 w 2302"/>
              <a:gd name="T13" fmla="*/ 1062037 h 751"/>
              <a:gd name="T14" fmla="*/ 631825 w 2302"/>
              <a:gd name="T15" fmla="*/ 1101725 h 751"/>
              <a:gd name="T16" fmla="*/ 720725 w 2302"/>
              <a:gd name="T17" fmla="*/ 1135062 h 751"/>
              <a:gd name="T18" fmla="*/ 808037 w 2302"/>
              <a:gd name="T19" fmla="*/ 1160462 h 751"/>
              <a:gd name="T20" fmla="*/ 893763 w 2302"/>
              <a:gd name="T21" fmla="*/ 1177925 h 751"/>
              <a:gd name="T22" fmla="*/ 977900 w 2302"/>
              <a:gd name="T23" fmla="*/ 1187450 h 751"/>
              <a:gd name="T24" fmla="*/ 1096962 w 2302"/>
              <a:gd name="T25" fmla="*/ 1190625 h 751"/>
              <a:gd name="T26" fmla="*/ 1173162 w 2302"/>
              <a:gd name="T27" fmla="*/ 1181100 h 751"/>
              <a:gd name="T28" fmla="*/ 1246187 w 2302"/>
              <a:gd name="T29" fmla="*/ 1168400 h 751"/>
              <a:gd name="T30" fmla="*/ 1312862 w 2302"/>
              <a:gd name="T31" fmla="*/ 1147762 h 751"/>
              <a:gd name="T32" fmla="*/ 1376362 w 2302"/>
              <a:gd name="T33" fmla="*/ 1114425 h 751"/>
              <a:gd name="T34" fmla="*/ 1439862 w 2302"/>
              <a:gd name="T35" fmla="*/ 1068387 h 751"/>
              <a:gd name="T36" fmla="*/ 1501775 w 2302"/>
              <a:gd name="T37" fmla="*/ 1011237 h 751"/>
              <a:gd name="T38" fmla="*/ 1562100 w 2302"/>
              <a:gd name="T39" fmla="*/ 941387 h 751"/>
              <a:gd name="T40" fmla="*/ 1625600 w 2302"/>
              <a:gd name="T41" fmla="*/ 862012 h 751"/>
              <a:gd name="T42" fmla="*/ 1689100 w 2302"/>
              <a:gd name="T43" fmla="*/ 779462 h 751"/>
              <a:gd name="T44" fmla="*/ 1751013 w 2302"/>
              <a:gd name="T45" fmla="*/ 690562 h 751"/>
              <a:gd name="T46" fmla="*/ 1817688 w 2302"/>
              <a:gd name="T47" fmla="*/ 600075 h 751"/>
              <a:gd name="T48" fmla="*/ 1881187 w 2302"/>
              <a:gd name="T49" fmla="*/ 511175 h 751"/>
              <a:gd name="T50" fmla="*/ 1947862 w 2302"/>
              <a:gd name="T51" fmla="*/ 423862 h 751"/>
              <a:gd name="T52" fmla="*/ 2017712 w 2302"/>
              <a:gd name="T53" fmla="*/ 341312 h 751"/>
              <a:gd name="T54" fmla="*/ 2124075 w 2302"/>
              <a:gd name="T55" fmla="*/ 228600 h 751"/>
              <a:gd name="T56" fmla="*/ 2197100 w 2302"/>
              <a:gd name="T57" fmla="*/ 168275 h 751"/>
              <a:gd name="T58" fmla="*/ 2273300 w 2302"/>
              <a:gd name="T59" fmla="*/ 115887 h 751"/>
              <a:gd name="T60" fmla="*/ 2355850 w 2302"/>
              <a:gd name="T61" fmla="*/ 76200 h 751"/>
              <a:gd name="T62" fmla="*/ 2436812 w 2302"/>
              <a:gd name="T63" fmla="*/ 55562 h 751"/>
              <a:gd name="T64" fmla="*/ 2519362 w 2302"/>
              <a:gd name="T65" fmla="*/ 33337 h 751"/>
              <a:gd name="T66" fmla="*/ 2601912 w 2302"/>
              <a:gd name="T67" fmla="*/ 19050 h 751"/>
              <a:gd name="T68" fmla="*/ 2681287 w 2302"/>
              <a:gd name="T69" fmla="*/ 9525 h 751"/>
              <a:gd name="T70" fmla="*/ 2762250 w 2302"/>
              <a:gd name="T71" fmla="*/ 3175 h 751"/>
              <a:gd name="T72" fmla="*/ 2841625 w 2302"/>
              <a:gd name="T73" fmla="*/ 3175 h 751"/>
              <a:gd name="T74" fmla="*/ 2921000 w 2302"/>
              <a:gd name="T75" fmla="*/ 9525 h 751"/>
              <a:gd name="T76" fmla="*/ 3000375 w 2302"/>
              <a:gd name="T77" fmla="*/ 25400 h 751"/>
              <a:gd name="T78" fmla="*/ 3076574 w 2302"/>
              <a:gd name="T79" fmla="*/ 46037 h 751"/>
              <a:gd name="T80" fmla="*/ 3154362 w 2302"/>
              <a:gd name="T81" fmla="*/ 79375 h 751"/>
              <a:gd name="T82" fmla="*/ 3230562 w 2302"/>
              <a:gd name="T83" fmla="*/ 122237 h 751"/>
              <a:gd name="T84" fmla="*/ 3309938 w 2302"/>
              <a:gd name="T85" fmla="*/ 174625 h 751"/>
              <a:gd name="T86" fmla="*/ 3386138 w 2302"/>
              <a:gd name="T87" fmla="*/ 241300 h 751"/>
              <a:gd name="T88" fmla="*/ 3462338 w 2302"/>
              <a:gd name="T89" fmla="*/ 320675 h 751"/>
              <a:gd name="T90" fmla="*/ 3538538 w 2302"/>
              <a:gd name="T91" fmla="*/ 411162 h 751"/>
              <a:gd name="T92" fmla="*/ 3614738 w 2302"/>
              <a:gd name="T93" fmla="*/ 517525 h 75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02"/>
              <a:gd name="T142" fmla="*/ 0 h 751"/>
              <a:gd name="T143" fmla="*/ 2302 w 2302"/>
              <a:gd name="T144" fmla="*/ 751 h 75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02" h="751">
                <a:moveTo>
                  <a:pt x="0" y="365"/>
                </a:moveTo>
                <a:lnTo>
                  <a:pt x="23" y="397"/>
                </a:lnTo>
                <a:lnTo>
                  <a:pt x="48" y="428"/>
                </a:lnTo>
                <a:lnTo>
                  <a:pt x="72" y="457"/>
                </a:lnTo>
                <a:lnTo>
                  <a:pt x="99" y="485"/>
                </a:lnTo>
                <a:lnTo>
                  <a:pt x="124" y="510"/>
                </a:lnTo>
                <a:lnTo>
                  <a:pt x="151" y="535"/>
                </a:lnTo>
                <a:lnTo>
                  <a:pt x="178" y="558"/>
                </a:lnTo>
                <a:lnTo>
                  <a:pt x="205" y="581"/>
                </a:lnTo>
                <a:lnTo>
                  <a:pt x="231" y="600"/>
                </a:lnTo>
                <a:lnTo>
                  <a:pt x="258" y="620"/>
                </a:lnTo>
                <a:lnTo>
                  <a:pt x="287" y="637"/>
                </a:lnTo>
                <a:lnTo>
                  <a:pt x="314" y="654"/>
                </a:lnTo>
                <a:lnTo>
                  <a:pt x="342" y="669"/>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9"/>
                </a:lnTo>
                <a:lnTo>
                  <a:pt x="907" y="673"/>
                </a:lnTo>
                <a:lnTo>
                  <a:pt x="927" y="656"/>
                </a:lnTo>
                <a:lnTo>
                  <a:pt x="946" y="637"/>
                </a:lnTo>
                <a:lnTo>
                  <a:pt x="965" y="614"/>
                </a:lnTo>
                <a:lnTo>
                  <a:pt x="984" y="593"/>
                </a:lnTo>
                <a:lnTo>
                  <a:pt x="1005" y="568"/>
                </a:lnTo>
                <a:lnTo>
                  <a:pt x="1024" y="543"/>
                </a:lnTo>
                <a:lnTo>
                  <a:pt x="1043" y="518"/>
                </a:lnTo>
                <a:lnTo>
                  <a:pt x="1064" y="491"/>
                </a:lnTo>
                <a:lnTo>
                  <a:pt x="1084" y="462"/>
                </a:lnTo>
                <a:lnTo>
                  <a:pt x="1103" y="435"/>
                </a:lnTo>
                <a:lnTo>
                  <a:pt x="1124" y="407"/>
                </a:lnTo>
                <a:lnTo>
                  <a:pt x="1145" y="378"/>
                </a:lnTo>
                <a:lnTo>
                  <a:pt x="1164" y="351"/>
                </a:lnTo>
                <a:lnTo>
                  <a:pt x="1185" y="322"/>
                </a:lnTo>
                <a:lnTo>
                  <a:pt x="1206" y="296"/>
                </a:lnTo>
                <a:lnTo>
                  <a:pt x="1227" y="267"/>
                </a:lnTo>
                <a:lnTo>
                  <a:pt x="1248" y="242"/>
                </a:lnTo>
                <a:lnTo>
                  <a:pt x="1271" y="215"/>
                </a:lnTo>
                <a:lnTo>
                  <a:pt x="1292" y="190"/>
                </a:lnTo>
                <a:lnTo>
                  <a:pt x="1338" y="144"/>
                </a:lnTo>
                <a:lnTo>
                  <a:pt x="1361" y="125"/>
                </a:lnTo>
                <a:lnTo>
                  <a:pt x="1384" y="106"/>
                </a:lnTo>
                <a:lnTo>
                  <a:pt x="1409" y="88"/>
                </a:lnTo>
                <a:lnTo>
                  <a:pt x="1432" y="73"/>
                </a:lnTo>
                <a:lnTo>
                  <a:pt x="1457" y="60"/>
                </a:lnTo>
                <a:lnTo>
                  <a:pt x="1484" y="48"/>
                </a:lnTo>
                <a:lnTo>
                  <a:pt x="1509" y="41"/>
                </a:lnTo>
                <a:lnTo>
                  <a:pt x="1535" y="35"/>
                </a:lnTo>
                <a:lnTo>
                  <a:pt x="1560" y="27"/>
                </a:lnTo>
                <a:lnTo>
                  <a:pt x="1587" y="21"/>
                </a:lnTo>
                <a:lnTo>
                  <a:pt x="1612" y="18"/>
                </a:lnTo>
                <a:lnTo>
                  <a:pt x="1639" y="12"/>
                </a:lnTo>
                <a:lnTo>
                  <a:pt x="1664" y="8"/>
                </a:lnTo>
                <a:lnTo>
                  <a:pt x="1689" y="6"/>
                </a:lnTo>
                <a:lnTo>
                  <a:pt x="1714" y="4"/>
                </a:lnTo>
                <a:lnTo>
                  <a:pt x="1740" y="2"/>
                </a:lnTo>
                <a:lnTo>
                  <a:pt x="1765" y="0"/>
                </a:lnTo>
                <a:lnTo>
                  <a:pt x="1790" y="2"/>
                </a:lnTo>
                <a:lnTo>
                  <a:pt x="1815" y="4"/>
                </a:lnTo>
                <a:lnTo>
                  <a:pt x="1840" y="6"/>
                </a:lnTo>
                <a:lnTo>
                  <a:pt x="1865" y="10"/>
                </a:lnTo>
                <a:lnTo>
                  <a:pt x="1890" y="16"/>
                </a:lnTo>
                <a:lnTo>
                  <a:pt x="1915" y="21"/>
                </a:lnTo>
                <a:lnTo>
                  <a:pt x="1938" y="29"/>
                </a:lnTo>
                <a:lnTo>
                  <a:pt x="1963" y="39"/>
                </a:lnTo>
                <a:lnTo>
                  <a:pt x="1987" y="50"/>
                </a:lnTo>
                <a:lnTo>
                  <a:pt x="2012" y="62"/>
                </a:lnTo>
                <a:lnTo>
                  <a:pt x="2035" y="77"/>
                </a:lnTo>
                <a:lnTo>
                  <a:pt x="2060" y="92"/>
                </a:lnTo>
                <a:lnTo>
                  <a:pt x="2085" y="110"/>
                </a:lnTo>
                <a:lnTo>
                  <a:pt x="2108" y="131"/>
                </a:lnTo>
                <a:lnTo>
                  <a:pt x="2133" y="152"/>
                </a:lnTo>
                <a:lnTo>
                  <a:pt x="2158" y="175"/>
                </a:lnTo>
                <a:lnTo>
                  <a:pt x="2181" y="202"/>
                </a:lnTo>
                <a:lnTo>
                  <a:pt x="2206" y="228"/>
                </a:lnTo>
                <a:lnTo>
                  <a:pt x="2229" y="259"/>
                </a:lnTo>
                <a:lnTo>
                  <a:pt x="2254" y="292"/>
                </a:lnTo>
                <a:lnTo>
                  <a:pt x="2277" y="326"/>
                </a:lnTo>
                <a:lnTo>
                  <a:pt x="2301" y="365"/>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2" name="Line 8">
            <a:extLst>
              <a:ext uri="{FF2B5EF4-FFF2-40B4-BE49-F238E27FC236}">
                <a16:creationId xmlns:a16="http://schemas.microsoft.com/office/drawing/2014/main" id="{62546B88-E186-4636-89E5-601BEED5BFFD}"/>
              </a:ext>
            </a:extLst>
          </p:cNvPr>
          <p:cNvSpPr>
            <a:spLocks noChangeShapeType="1"/>
          </p:cNvSpPr>
          <p:nvPr/>
        </p:nvSpPr>
        <p:spPr bwMode="auto">
          <a:xfrm flipV="1">
            <a:off x="8472488" y="1968500"/>
            <a:ext cx="0" cy="1843088"/>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6393" name="Line 41">
            <a:extLst>
              <a:ext uri="{FF2B5EF4-FFF2-40B4-BE49-F238E27FC236}">
                <a16:creationId xmlns:a16="http://schemas.microsoft.com/office/drawing/2014/main" id="{82E7B187-90CB-4568-9EBB-B4B60A3821AC}"/>
              </a:ext>
            </a:extLst>
          </p:cNvPr>
          <p:cNvSpPr>
            <a:spLocks noChangeShapeType="1"/>
          </p:cNvSpPr>
          <p:nvPr/>
        </p:nvSpPr>
        <p:spPr bwMode="auto">
          <a:xfrm flipV="1">
            <a:off x="474663" y="1939925"/>
            <a:ext cx="0" cy="18415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6394" name="Line 43">
            <a:extLst>
              <a:ext uri="{FF2B5EF4-FFF2-40B4-BE49-F238E27FC236}">
                <a16:creationId xmlns:a16="http://schemas.microsoft.com/office/drawing/2014/main" id="{0F934551-CAEE-4333-B4B5-1E18019A9A32}"/>
              </a:ext>
            </a:extLst>
          </p:cNvPr>
          <p:cNvSpPr>
            <a:spLocks noChangeShapeType="1"/>
          </p:cNvSpPr>
          <p:nvPr/>
        </p:nvSpPr>
        <p:spPr bwMode="auto">
          <a:xfrm>
            <a:off x="481013" y="3775075"/>
            <a:ext cx="4038600"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dirty="0"/>
          </a:p>
        </p:txBody>
      </p:sp>
      <p:sp>
        <p:nvSpPr>
          <p:cNvPr id="16395" name="Freeform 45">
            <a:extLst>
              <a:ext uri="{FF2B5EF4-FFF2-40B4-BE49-F238E27FC236}">
                <a16:creationId xmlns:a16="http://schemas.microsoft.com/office/drawing/2014/main" id="{F7FD5E4D-C144-477B-87DC-F2705834E9AA}"/>
              </a:ext>
            </a:extLst>
          </p:cNvPr>
          <p:cNvSpPr>
            <a:spLocks/>
          </p:cNvSpPr>
          <p:nvPr/>
        </p:nvSpPr>
        <p:spPr bwMode="auto">
          <a:xfrm>
            <a:off x="474663" y="2284413"/>
            <a:ext cx="3656012" cy="1190625"/>
          </a:xfrm>
          <a:custGeom>
            <a:avLst/>
            <a:gdLst>
              <a:gd name="T0" fmla="*/ 36512 w 2303"/>
              <a:gd name="T1" fmla="*/ 630237 h 750"/>
              <a:gd name="T2" fmla="*/ 114300 w 2303"/>
              <a:gd name="T3" fmla="*/ 723900 h 750"/>
              <a:gd name="T4" fmla="*/ 196850 w 2303"/>
              <a:gd name="T5" fmla="*/ 809625 h 750"/>
              <a:gd name="T6" fmla="*/ 282575 w 2303"/>
              <a:gd name="T7" fmla="*/ 885825 h 750"/>
              <a:gd name="T8" fmla="*/ 366712 w 2303"/>
              <a:gd name="T9" fmla="*/ 952500 h 750"/>
              <a:gd name="T10" fmla="*/ 455612 w 2303"/>
              <a:gd name="T11" fmla="*/ 1009650 h 750"/>
              <a:gd name="T12" fmla="*/ 544512 w 2303"/>
              <a:gd name="T13" fmla="*/ 1062038 h 750"/>
              <a:gd name="T14" fmla="*/ 631825 w 2303"/>
              <a:gd name="T15" fmla="*/ 1101725 h 750"/>
              <a:gd name="T16" fmla="*/ 720725 w 2303"/>
              <a:gd name="T17" fmla="*/ 1135063 h 750"/>
              <a:gd name="T18" fmla="*/ 808037 w 2303"/>
              <a:gd name="T19" fmla="*/ 1158875 h 750"/>
              <a:gd name="T20" fmla="*/ 893762 w 2303"/>
              <a:gd name="T21" fmla="*/ 1177925 h 750"/>
              <a:gd name="T22" fmla="*/ 977900 w 2303"/>
              <a:gd name="T23" fmla="*/ 1185863 h 750"/>
              <a:gd name="T24" fmla="*/ 1096962 w 2303"/>
              <a:gd name="T25" fmla="*/ 1189038 h 750"/>
              <a:gd name="T26" fmla="*/ 1173162 w 2303"/>
              <a:gd name="T27" fmla="*/ 1181100 h 750"/>
              <a:gd name="T28" fmla="*/ 1246187 w 2303"/>
              <a:gd name="T29" fmla="*/ 1168400 h 750"/>
              <a:gd name="T30" fmla="*/ 1312862 w 2303"/>
              <a:gd name="T31" fmla="*/ 1147763 h 750"/>
              <a:gd name="T32" fmla="*/ 1376362 w 2303"/>
              <a:gd name="T33" fmla="*/ 1112838 h 750"/>
              <a:gd name="T34" fmla="*/ 1439862 w 2303"/>
              <a:gd name="T35" fmla="*/ 1068388 h 750"/>
              <a:gd name="T36" fmla="*/ 1501775 w 2303"/>
              <a:gd name="T37" fmla="*/ 1009650 h 750"/>
              <a:gd name="T38" fmla="*/ 1562100 w 2303"/>
              <a:gd name="T39" fmla="*/ 939800 h 750"/>
              <a:gd name="T40" fmla="*/ 1625600 w 2303"/>
              <a:gd name="T41" fmla="*/ 860425 h 750"/>
              <a:gd name="T42" fmla="*/ 1689100 w 2303"/>
              <a:gd name="T43" fmla="*/ 779462 h 750"/>
              <a:gd name="T44" fmla="*/ 1754187 w 2303"/>
              <a:gd name="T45" fmla="*/ 690562 h 750"/>
              <a:gd name="T46" fmla="*/ 1817687 w 2303"/>
              <a:gd name="T47" fmla="*/ 598487 h 750"/>
              <a:gd name="T48" fmla="*/ 1881187 w 2303"/>
              <a:gd name="T49" fmla="*/ 511175 h 750"/>
              <a:gd name="T50" fmla="*/ 1947862 w 2303"/>
              <a:gd name="T51" fmla="*/ 422275 h 750"/>
              <a:gd name="T52" fmla="*/ 2017712 w 2303"/>
              <a:gd name="T53" fmla="*/ 339725 h 750"/>
              <a:gd name="T54" fmla="*/ 2087562 w 2303"/>
              <a:gd name="T55" fmla="*/ 265113 h 750"/>
              <a:gd name="T56" fmla="*/ 2160587 w 2303"/>
              <a:gd name="T57" fmla="*/ 193675 h 750"/>
              <a:gd name="T58" fmla="*/ 2236787 w 2303"/>
              <a:gd name="T59" fmla="*/ 136525 h 750"/>
              <a:gd name="T60" fmla="*/ 2316162 w 2303"/>
              <a:gd name="T61" fmla="*/ 90487 h 750"/>
              <a:gd name="T62" fmla="*/ 2398712 w 2303"/>
              <a:gd name="T63" fmla="*/ 60325 h 750"/>
              <a:gd name="T64" fmla="*/ 2479674 w 2303"/>
              <a:gd name="T65" fmla="*/ 42862 h 750"/>
              <a:gd name="T66" fmla="*/ 2562224 w 2303"/>
              <a:gd name="T67" fmla="*/ 23812 h 750"/>
              <a:gd name="T68" fmla="*/ 2644774 w 2303"/>
              <a:gd name="T69" fmla="*/ 11112 h 750"/>
              <a:gd name="T70" fmla="*/ 2724149 w 2303"/>
              <a:gd name="T71" fmla="*/ 3175 h 750"/>
              <a:gd name="T72" fmla="*/ 2841624 w 2303"/>
              <a:gd name="T73" fmla="*/ 0 h 750"/>
              <a:gd name="T74" fmla="*/ 2920999 w 2303"/>
              <a:gd name="T75" fmla="*/ 7938 h 750"/>
              <a:gd name="T76" fmla="*/ 3000374 w 2303"/>
              <a:gd name="T77" fmla="*/ 20637 h 750"/>
              <a:gd name="T78" fmla="*/ 3079749 w 2303"/>
              <a:gd name="T79" fmla="*/ 44450 h 750"/>
              <a:gd name="T80" fmla="*/ 3154362 w 2303"/>
              <a:gd name="T81" fmla="*/ 79375 h 750"/>
              <a:gd name="T82" fmla="*/ 3233736 w 2303"/>
              <a:gd name="T83" fmla="*/ 120650 h 750"/>
              <a:gd name="T84" fmla="*/ 3309937 w 2303"/>
              <a:gd name="T85" fmla="*/ 173037 h 750"/>
              <a:gd name="T86" fmla="*/ 3386137 w 2303"/>
              <a:gd name="T87" fmla="*/ 239713 h 750"/>
              <a:gd name="T88" fmla="*/ 3462337 w 2303"/>
              <a:gd name="T89" fmla="*/ 319087 h 750"/>
              <a:gd name="T90" fmla="*/ 3541712 w 2303"/>
              <a:gd name="T91" fmla="*/ 411163 h 750"/>
              <a:gd name="T92" fmla="*/ 3617912 w 2303"/>
              <a:gd name="T93" fmla="*/ 517525 h 75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03"/>
              <a:gd name="T142" fmla="*/ 0 h 750"/>
              <a:gd name="T143" fmla="*/ 2303 w 2303"/>
              <a:gd name="T144" fmla="*/ 750 h 75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03" h="750">
                <a:moveTo>
                  <a:pt x="0" y="364"/>
                </a:moveTo>
                <a:lnTo>
                  <a:pt x="23" y="397"/>
                </a:lnTo>
                <a:lnTo>
                  <a:pt x="48" y="427"/>
                </a:lnTo>
                <a:lnTo>
                  <a:pt x="72" y="456"/>
                </a:lnTo>
                <a:lnTo>
                  <a:pt x="99" y="485"/>
                </a:lnTo>
                <a:lnTo>
                  <a:pt x="124" y="510"/>
                </a:lnTo>
                <a:lnTo>
                  <a:pt x="151" y="535"/>
                </a:lnTo>
                <a:lnTo>
                  <a:pt x="178" y="558"/>
                </a:lnTo>
                <a:lnTo>
                  <a:pt x="205" y="581"/>
                </a:lnTo>
                <a:lnTo>
                  <a:pt x="231" y="600"/>
                </a:lnTo>
                <a:lnTo>
                  <a:pt x="258" y="619"/>
                </a:lnTo>
                <a:lnTo>
                  <a:pt x="287" y="636"/>
                </a:lnTo>
                <a:lnTo>
                  <a:pt x="314" y="654"/>
                </a:lnTo>
                <a:lnTo>
                  <a:pt x="343" y="669"/>
                </a:lnTo>
                <a:lnTo>
                  <a:pt x="371" y="682"/>
                </a:lnTo>
                <a:lnTo>
                  <a:pt x="398" y="694"/>
                </a:lnTo>
                <a:lnTo>
                  <a:pt x="427" y="705"/>
                </a:lnTo>
                <a:lnTo>
                  <a:pt x="454" y="715"/>
                </a:lnTo>
                <a:lnTo>
                  <a:pt x="482" y="723"/>
                </a:lnTo>
                <a:lnTo>
                  <a:pt x="509" y="730"/>
                </a:lnTo>
                <a:lnTo>
                  <a:pt x="536" y="736"/>
                </a:lnTo>
                <a:lnTo>
                  <a:pt x="563" y="742"/>
                </a:lnTo>
                <a:lnTo>
                  <a:pt x="590" y="746"/>
                </a:lnTo>
                <a:lnTo>
                  <a:pt x="616" y="747"/>
                </a:lnTo>
                <a:lnTo>
                  <a:pt x="641" y="749"/>
                </a:lnTo>
                <a:lnTo>
                  <a:pt x="691" y="749"/>
                </a:lnTo>
                <a:lnTo>
                  <a:pt x="716" y="747"/>
                </a:lnTo>
                <a:lnTo>
                  <a:pt x="739" y="744"/>
                </a:lnTo>
                <a:lnTo>
                  <a:pt x="762" y="740"/>
                </a:lnTo>
                <a:lnTo>
                  <a:pt x="785" y="736"/>
                </a:lnTo>
                <a:lnTo>
                  <a:pt x="806" y="730"/>
                </a:lnTo>
                <a:lnTo>
                  <a:pt x="827" y="723"/>
                </a:lnTo>
                <a:lnTo>
                  <a:pt x="846" y="713"/>
                </a:lnTo>
                <a:lnTo>
                  <a:pt x="867" y="701"/>
                </a:lnTo>
                <a:lnTo>
                  <a:pt x="886" y="688"/>
                </a:lnTo>
                <a:lnTo>
                  <a:pt x="907" y="673"/>
                </a:lnTo>
                <a:lnTo>
                  <a:pt x="927" y="655"/>
                </a:lnTo>
                <a:lnTo>
                  <a:pt x="946" y="636"/>
                </a:lnTo>
                <a:lnTo>
                  <a:pt x="965" y="613"/>
                </a:lnTo>
                <a:lnTo>
                  <a:pt x="984" y="592"/>
                </a:lnTo>
                <a:lnTo>
                  <a:pt x="1005" y="567"/>
                </a:lnTo>
                <a:lnTo>
                  <a:pt x="1024" y="542"/>
                </a:lnTo>
                <a:lnTo>
                  <a:pt x="1043" y="517"/>
                </a:lnTo>
                <a:lnTo>
                  <a:pt x="1064" y="491"/>
                </a:lnTo>
                <a:lnTo>
                  <a:pt x="1084" y="462"/>
                </a:lnTo>
                <a:lnTo>
                  <a:pt x="1105" y="435"/>
                </a:lnTo>
                <a:lnTo>
                  <a:pt x="1124" y="406"/>
                </a:lnTo>
                <a:lnTo>
                  <a:pt x="1145" y="377"/>
                </a:lnTo>
                <a:lnTo>
                  <a:pt x="1164" y="351"/>
                </a:lnTo>
                <a:lnTo>
                  <a:pt x="1185" y="322"/>
                </a:lnTo>
                <a:lnTo>
                  <a:pt x="1206" y="293"/>
                </a:lnTo>
                <a:lnTo>
                  <a:pt x="1227" y="266"/>
                </a:lnTo>
                <a:lnTo>
                  <a:pt x="1250" y="239"/>
                </a:lnTo>
                <a:lnTo>
                  <a:pt x="1271" y="214"/>
                </a:lnTo>
                <a:lnTo>
                  <a:pt x="1294" y="190"/>
                </a:lnTo>
                <a:lnTo>
                  <a:pt x="1315" y="167"/>
                </a:lnTo>
                <a:lnTo>
                  <a:pt x="1338" y="144"/>
                </a:lnTo>
                <a:lnTo>
                  <a:pt x="1361" y="122"/>
                </a:lnTo>
                <a:lnTo>
                  <a:pt x="1386" y="103"/>
                </a:lnTo>
                <a:lnTo>
                  <a:pt x="1409" y="86"/>
                </a:lnTo>
                <a:lnTo>
                  <a:pt x="1434" y="71"/>
                </a:lnTo>
                <a:lnTo>
                  <a:pt x="1459" y="57"/>
                </a:lnTo>
                <a:lnTo>
                  <a:pt x="1484" y="46"/>
                </a:lnTo>
                <a:lnTo>
                  <a:pt x="1511" y="38"/>
                </a:lnTo>
                <a:lnTo>
                  <a:pt x="1537" y="32"/>
                </a:lnTo>
                <a:lnTo>
                  <a:pt x="1562" y="27"/>
                </a:lnTo>
                <a:lnTo>
                  <a:pt x="1589" y="21"/>
                </a:lnTo>
                <a:lnTo>
                  <a:pt x="1614" y="15"/>
                </a:lnTo>
                <a:lnTo>
                  <a:pt x="1639" y="11"/>
                </a:lnTo>
                <a:lnTo>
                  <a:pt x="1666" y="7"/>
                </a:lnTo>
                <a:lnTo>
                  <a:pt x="1691" y="4"/>
                </a:lnTo>
                <a:lnTo>
                  <a:pt x="1716" y="2"/>
                </a:lnTo>
                <a:lnTo>
                  <a:pt x="1740" y="0"/>
                </a:lnTo>
                <a:lnTo>
                  <a:pt x="1790" y="0"/>
                </a:lnTo>
                <a:lnTo>
                  <a:pt x="1815" y="2"/>
                </a:lnTo>
                <a:lnTo>
                  <a:pt x="1840" y="5"/>
                </a:lnTo>
                <a:lnTo>
                  <a:pt x="1865" y="9"/>
                </a:lnTo>
                <a:lnTo>
                  <a:pt x="1890" y="13"/>
                </a:lnTo>
                <a:lnTo>
                  <a:pt x="1915" y="21"/>
                </a:lnTo>
                <a:lnTo>
                  <a:pt x="1940" y="28"/>
                </a:lnTo>
                <a:lnTo>
                  <a:pt x="1964" y="38"/>
                </a:lnTo>
                <a:lnTo>
                  <a:pt x="1987" y="50"/>
                </a:lnTo>
                <a:lnTo>
                  <a:pt x="2012" y="61"/>
                </a:lnTo>
                <a:lnTo>
                  <a:pt x="2037" y="76"/>
                </a:lnTo>
                <a:lnTo>
                  <a:pt x="2060" y="92"/>
                </a:lnTo>
                <a:lnTo>
                  <a:pt x="2085" y="109"/>
                </a:lnTo>
                <a:lnTo>
                  <a:pt x="2110" y="130"/>
                </a:lnTo>
                <a:lnTo>
                  <a:pt x="2133" y="151"/>
                </a:lnTo>
                <a:lnTo>
                  <a:pt x="2158" y="174"/>
                </a:lnTo>
                <a:lnTo>
                  <a:pt x="2181" y="201"/>
                </a:lnTo>
                <a:lnTo>
                  <a:pt x="2206" y="228"/>
                </a:lnTo>
                <a:lnTo>
                  <a:pt x="2231" y="259"/>
                </a:lnTo>
                <a:lnTo>
                  <a:pt x="2254" y="291"/>
                </a:lnTo>
                <a:lnTo>
                  <a:pt x="2279" y="326"/>
                </a:lnTo>
                <a:lnTo>
                  <a:pt x="2302" y="364"/>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396" name="Line 46">
            <a:extLst>
              <a:ext uri="{FF2B5EF4-FFF2-40B4-BE49-F238E27FC236}">
                <a16:creationId xmlns:a16="http://schemas.microsoft.com/office/drawing/2014/main" id="{6D372E05-0067-4F1E-91A9-522C86A716BC}"/>
              </a:ext>
            </a:extLst>
          </p:cNvPr>
          <p:cNvSpPr>
            <a:spLocks noChangeShapeType="1"/>
          </p:cNvSpPr>
          <p:nvPr/>
        </p:nvSpPr>
        <p:spPr bwMode="auto">
          <a:xfrm flipV="1">
            <a:off x="4129088" y="1939925"/>
            <a:ext cx="0" cy="18415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6397" name="Freeform 86">
            <a:extLst>
              <a:ext uri="{FF2B5EF4-FFF2-40B4-BE49-F238E27FC236}">
                <a16:creationId xmlns:a16="http://schemas.microsoft.com/office/drawing/2014/main" id="{CA66E06F-BC77-4BB6-8C4B-0E27CA2B77BD}"/>
              </a:ext>
            </a:extLst>
          </p:cNvPr>
          <p:cNvSpPr>
            <a:spLocks/>
          </p:cNvSpPr>
          <p:nvPr/>
        </p:nvSpPr>
        <p:spPr bwMode="auto">
          <a:xfrm>
            <a:off x="4818063" y="3946525"/>
            <a:ext cx="3656012" cy="746125"/>
          </a:xfrm>
          <a:custGeom>
            <a:avLst/>
            <a:gdLst>
              <a:gd name="T0" fmla="*/ 57150 w 2303"/>
              <a:gd name="T1" fmla="*/ 700088 h 470"/>
              <a:gd name="T2" fmla="*/ 169862 w 2303"/>
              <a:gd name="T3" fmla="*/ 611188 h 470"/>
              <a:gd name="T4" fmla="*/ 285750 w 2303"/>
              <a:gd name="T5" fmla="*/ 528638 h 470"/>
              <a:gd name="T6" fmla="*/ 398462 w 2303"/>
              <a:gd name="T7" fmla="*/ 455613 h 470"/>
              <a:gd name="T8" fmla="*/ 512762 w 2303"/>
              <a:gd name="T9" fmla="*/ 385762 h 470"/>
              <a:gd name="T10" fmla="*/ 628650 w 2303"/>
              <a:gd name="T11" fmla="*/ 322263 h 470"/>
              <a:gd name="T12" fmla="*/ 741362 w 2303"/>
              <a:gd name="T13" fmla="*/ 260350 h 470"/>
              <a:gd name="T14" fmla="*/ 857250 w 2303"/>
              <a:gd name="T15" fmla="*/ 209550 h 470"/>
              <a:gd name="T16" fmla="*/ 969962 w 2303"/>
              <a:gd name="T17" fmla="*/ 163513 h 470"/>
              <a:gd name="T18" fmla="*/ 1084262 w 2303"/>
              <a:gd name="T19" fmla="*/ 120650 h 470"/>
              <a:gd name="T20" fmla="*/ 1196975 w 2303"/>
              <a:gd name="T21" fmla="*/ 87313 h 470"/>
              <a:gd name="T22" fmla="*/ 1312862 w 2303"/>
              <a:gd name="T23" fmla="*/ 57150 h 470"/>
              <a:gd name="T24" fmla="*/ 1428750 w 2303"/>
              <a:gd name="T25" fmla="*/ 36513 h 470"/>
              <a:gd name="T26" fmla="*/ 1541462 w 2303"/>
              <a:gd name="T27" fmla="*/ 17463 h 470"/>
              <a:gd name="T28" fmla="*/ 1655762 w 2303"/>
              <a:gd name="T29" fmla="*/ 4763 h 470"/>
              <a:gd name="T30" fmla="*/ 1768475 w 2303"/>
              <a:gd name="T31" fmla="*/ 0 h 470"/>
              <a:gd name="T32" fmla="*/ 1941512 w 2303"/>
              <a:gd name="T33" fmla="*/ 1588 h 470"/>
              <a:gd name="T34" fmla="*/ 2054225 w 2303"/>
              <a:gd name="T35" fmla="*/ 11113 h 470"/>
              <a:gd name="T36" fmla="*/ 2170112 w 2303"/>
              <a:gd name="T37" fmla="*/ 26988 h 470"/>
              <a:gd name="T38" fmla="*/ 2282824 w 2303"/>
              <a:gd name="T39" fmla="*/ 44450 h 470"/>
              <a:gd name="T40" fmla="*/ 2398712 w 2303"/>
              <a:gd name="T41" fmla="*/ 73025 h 470"/>
              <a:gd name="T42" fmla="*/ 2509837 w 2303"/>
              <a:gd name="T43" fmla="*/ 103188 h 470"/>
              <a:gd name="T44" fmla="*/ 2625724 w 2303"/>
              <a:gd name="T45" fmla="*/ 142875 h 470"/>
              <a:gd name="T46" fmla="*/ 2741612 w 2303"/>
              <a:gd name="T47" fmla="*/ 185738 h 470"/>
              <a:gd name="T48" fmla="*/ 2854324 w 2303"/>
              <a:gd name="T49" fmla="*/ 236538 h 470"/>
              <a:gd name="T50" fmla="*/ 2970212 w 2303"/>
              <a:gd name="T51" fmla="*/ 292100 h 470"/>
              <a:gd name="T52" fmla="*/ 3082924 w 2303"/>
              <a:gd name="T53" fmla="*/ 352425 h 470"/>
              <a:gd name="T54" fmla="*/ 3197224 w 2303"/>
              <a:gd name="T55" fmla="*/ 419100 h 470"/>
              <a:gd name="T56" fmla="*/ 3309937 w 2303"/>
              <a:gd name="T57" fmla="*/ 492125 h 470"/>
              <a:gd name="T58" fmla="*/ 3425825 w 2303"/>
              <a:gd name="T59" fmla="*/ 571500 h 470"/>
              <a:gd name="T60" fmla="*/ 3538537 w 2303"/>
              <a:gd name="T61" fmla="*/ 654050 h 470"/>
              <a:gd name="T62" fmla="*/ 3654425 w 2303"/>
              <a:gd name="T63" fmla="*/ 744538 h 4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303"/>
              <a:gd name="T97" fmla="*/ 0 h 470"/>
              <a:gd name="T98" fmla="*/ 2303 w 2303"/>
              <a:gd name="T99" fmla="*/ 470 h 4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303" h="470">
                <a:moveTo>
                  <a:pt x="0" y="469"/>
                </a:moveTo>
                <a:lnTo>
                  <a:pt x="36" y="441"/>
                </a:lnTo>
                <a:lnTo>
                  <a:pt x="72" y="412"/>
                </a:lnTo>
                <a:lnTo>
                  <a:pt x="107" y="385"/>
                </a:lnTo>
                <a:lnTo>
                  <a:pt x="143" y="360"/>
                </a:lnTo>
                <a:lnTo>
                  <a:pt x="180" y="333"/>
                </a:lnTo>
                <a:lnTo>
                  <a:pt x="216" y="310"/>
                </a:lnTo>
                <a:lnTo>
                  <a:pt x="251" y="287"/>
                </a:lnTo>
                <a:lnTo>
                  <a:pt x="287" y="264"/>
                </a:lnTo>
                <a:lnTo>
                  <a:pt x="323" y="243"/>
                </a:lnTo>
                <a:lnTo>
                  <a:pt x="360" y="222"/>
                </a:lnTo>
                <a:lnTo>
                  <a:pt x="396" y="203"/>
                </a:lnTo>
                <a:lnTo>
                  <a:pt x="431" y="184"/>
                </a:lnTo>
                <a:lnTo>
                  <a:pt x="467" y="164"/>
                </a:lnTo>
                <a:lnTo>
                  <a:pt x="503" y="149"/>
                </a:lnTo>
                <a:lnTo>
                  <a:pt x="540" y="132"/>
                </a:lnTo>
                <a:lnTo>
                  <a:pt x="576" y="117"/>
                </a:lnTo>
                <a:lnTo>
                  <a:pt x="611" y="103"/>
                </a:lnTo>
                <a:lnTo>
                  <a:pt x="647" y="90"/>
                </a:lnTo>
                <a:lnTo>
                  <a:pt x="683" y="76"/>
                </a:lnTo>
                <a:lnTo>
                  <a:pt x="720" y="65"/>
                </a:lnTo>
                <a:lnTo>
                  <a:pt x="754" y="55"/>
                </a:lnTo>
                <a:lnTo>
                  <a:pt x="791" y="46"/>
                </a:lnTo>
                <a:lnTo>
                  <a:pt x="827" y="36"/>
                </a:lnTo>
                <a:lnTo>
                  <a:pt x="863" y="28"/>
                </a:lnTo>
                <a:lnTo>
                  <a:pt x="900" y="23"/>
                </a:lnTo>
                <a:lnTo>
                  <a:pt x="934" y="17"/>
                </a:lnTo>
                <a:lnTo>
                  <a:pt x="971" y="11"/>
                </a:lnTo>
                <a:lnTo>
                  <a:pt x="1007" y="7"/>
                </a:lnTo>
                <a:lnTo>
                  <a:pt x="1043" y="3"/>
                </a:lnTo>
                <a:lnTo>
                  <a:pt x="1078" y="1"/>
                </a:lnTo>
                <a:lnTo>
                  <a:pt x="1114" y="0"/>
                </a:lnTo>
                <a:lnTo>
                  <a:pt x="1187" y="0"/>
                </a:lnTo>
                <a:lnTo>
                  <a:pt x="1223" y="1"/>
                </a:lnTo>
                <a:lnTo>
                  <a:pt x="1258" y="3"/>
                </a:lnTo>
                <a:lnTo>
                  <a:pt x="1294" y="7"/>
                </a:lnTo>
                <a:lnTo>
                  <a:pt x="1331" y="11"/>
                </a:lnTo>
                <a:lnTo>
                  <a:pt x="1367" y="17"/>
                </a:lnTo>
                <a:lnTo>
                  <a:pt x="1401" y="23"/>
                </a:lnTo>
                <a:lnTo>
                  <a:pt x="1438" y="28"/>
                </a:lnTo>
                <a:lnTo>
                  <a:pt x="1474" y="36"/>
                </a:lnTo>
                <a:lnTo>
                  <a:pt x="1511" y="46"/>
                </a:lnTo>
                <a:lnTo>
                  <a:pt x="1547" y="55"/>
                </a:lnTo>
                <a:lnTo>
                  <a:pt x="1581" y="65"/>
                </a:lnTo>
                <a:lnTo>
                  <a:pt x="1618" y="76"/>
                </a:lnTo>
                <a:lnTo>
                  <a:pt x="1654" y="90"/>
                </a:lnTo>
                <a:lnTo>
                  <a:pt x="1691" y="103"/>
                </a:lnTo>
                <a:lnTo>
                  <a:pt x="1727" y="117"/>
                </a:lnTo>
                <a:lnTo>
                  <a:pt x="1761" y="132"/>
                </a:lnTo>
                <a:lnTo>
                  <a:pt x="1798" y="149"/>
                </a:lnTo>
                <a:lnTo>
                  <a:pt x="1834" y="164"/>
                </a:lnTo>
                <a:lnTo>
                  <a:pt x="1871" y="184"/>
                </a:lnTo>
                <a:lnTo>
                  <a:pt x="1905" y="203"/>
                </a:lnTo>
                <a:lnTo>
                  <a:pt x="1942" y="222"/>
                </a:lnTo>
                <a:lnTo>
                  <a:pt x="1978" y="243"/>
                </a:lnTo>
                <a:lnTo>
                  <a:pt x="2014" y="264"/>
                </a:lnTo>
                <a:lnTo>
                  <a:pt x="2051" y="287"/>
                </a:lnTo>
                <a:lnTo>
                  <a:pt x="2085" y="310"/>
                </a:lnTo>
                <a:lnTo>
                  <a:pt x="2122" y="333"/>
                </a:lnTo>
                <a:lnTo>
                  <a:pt x="2158" y="360"/>
                </a:lnTo>
                <a:lnTo>
                  <a:pt x="2194" y="385"/>
                </a:lnTo>
                <a:lnTo>
                  <a:pt x="2229" y="412"/>
                </a:lnTo>
                <a:lnTo>
                  <a:pt x="2265" y="441"/>
                </a:lnTo>
                <a:lnTo>
                  <a:pt x="2302" y="469"/>
                </a:lnTo>
                <a:lnTo>
                  <a:pt x="0" y="469"/>
                </a:lnTo>
              </a:path>
            </a:pathLst>
          </a:custGeom>
          <a:solidFill>
            <a:srgbClr val="00FFFF"/>
          </a:solidFill>
          <a:ln w="12700" cap="rnd" cmpd="sng">
            <a:solidFill>
              <a:srgbClr val="000000"/>
            </a:solidFill>
            <a:prstDash val="solid"/>
            <a:round/>
            <a:headEnd type="none" w="med" len="med"/>
            <a:tailEnd type="none" w="med" len="med"/>
          </a:ln>
        </p:spPr>
        <p:txBody>
          <a:bodyPr/>
          <a:lstStyle/>
          <a:p>
            <a:endParaRPr lang="fr-FR" dirty="0"/>
          </a:p>
        </p:txBody>
      </p:sp>
      <p:sp>
        <p:nvSpPr>
          <p:cNvPr id="16398" name="Line 87">
            <a:extLst>
              <a:ext uri="{FF2B5EF4-FFF2-40B4-BE49-F238E27FC236}">
                <a16:creationId xmlns:a16="http://schemas.microsoft.com/office/drawing/2014/main" id="{BFA16316-C7AF-49C9-896B-94297BF307E1}"/>
              </a:ext>
            </a:extLst>
          </p:cNvPr>
          <p:cNvSpPr>
            <a:spLocks noChangeShapeType="1"/>
          </p:cNvSpPr>
          <p:nvPr/>
        </p:nvSpPr>
        <p:spPr bwMode="auto">
          <a:xfrm>
            <a:off x="4818063" y="3781425"/>
            <a:ext cx="0" cy="9032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6399" name="Line 88">
            <a:extLst>
              <a:ext uri="{FF2B5EF4-FFF2-40B4-BE49-F238E27FC236}">
                <a16:creationId xmlns:a16="http://schemas.microsoft.com/office/drawing/2014/main" id="{941E4419-6F12-4E04-B308-C36FD4807EAD}"/>
              </a:ext>
            </a:extLst>
          </p:cNvPr>
          <p:cNvSpPr>
            <a:spLocks noChangeShapeType="1"/>
          </p:cNvSpPr>
          <p:nvPr/>
        </p:nvSpPr>
        <p:spPr bwMode="auto">
          <a:xfrm>
            <a:off x="8472488" y="3781425"/>
            <a:ext cx="0" cy="903288"/>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6400" name="Rectangle 89">
            <a:extLst>
              <a:ext uri="{FF2B5EF4-FFF2-40B4-BE49-F238E27FC236}">
                <a16:creationId xmlns:a16="http://schemas.microsoft.com/office/drawing/2014/main" id="{857CAC54-706D-4AB2-808B-4CF950B80BB4}"/>
              </a:ext>
            </a:extLst>
          </p:cNvPr>
          <p:cNvSpPr>
            <a:spLocks noChangeArrowheads="1"/>
          </p:cNvSpPr>
          <p:nvPr/>
        </p:nvSpPr>
        <p:spPr bwMode="auto">
          <a:xfrm>
            <a:off x="1092200" y="4057650"/>
            <a:ext cx="2389188" cy="5429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279F"/>
                </a:solidFill>
              </a:rPr>
              <a:t>Production = demande</a:t>
            </a:r>
          </a:p>
          <a:p>
            <a:r>
              <a:rPr lang="fr-FR" altLang="fr-FR" i="1" dirty="0">
                <a:solidFill>
                  <a:srgbClr val="00279F"/>
                </a:solidFill>
              </a:rPr>
              <a:t>Chase strategy</a:t>
            </a:r>
          </a:p>
        </p:txBody>
      </p:sp>
      <p:sp>
        <p:nvSpPr>
          <p:cNvPr id="16401" name="Rectangle 90">
            <a:extLst>
              <a:ext uri="{FF2B5EF4-FFF2-40B4-BE49-F238E27FC236}">
                <a16:creationId xmlns:a16="http://schemas.microsoft.com/office/drawing/2014/main" id="{B21BB9D7-602E-4DC6-9B10-0B4EEE976935}"/>
              </a:ext>
            </a:extLst>
          </p:cNvPr>
          <p:cNvSpPr>
            <a:spLocks noChangeArrowheads="1"/>
          </p:cNvSpPr>
          <p:nvPr/>
        </p:nvSpPr>
        <p:spPr bwMode="auto">
          <a:xfrm>
            <a:off x="5132388" y="4819650"/>
            <a:ext cx="2384425" cy="763588"/>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279F"/>
                </a:solidFill>
              </a:rPr>
              <a:t>Production constante</a:t>
            </a:r>
          </a:p>
          <a:p>
            <a:r>
              <a:rPr lang="fr-FR" altLang="fr-FR" i="1" dirty="0">
                <a:solidFill>
                  <a:srgbClr val="00279F"/>
                </a:solidFill>
              </a:rPr>
              <a:t>Level strategy</a:t>
            </a:r>
          </a:p>
          <a:p>
            <a:r>
              <a:rPr lang="fr-FR" altLang="fr-FR" dirty="0">
                <a:solidFill>
                  <a:srgbClr val="00279F"/>
                </a:solidFill>
              </a:rPr>
              <a:t>Constitution de stocks</a:t>
            </a:r>
          </a:p>
        </p:txBody>
      </p:sp>
      <p:sp>
        <p:nvSpPr>
          <p:cNvPr id="16402" name="Rectangle 91">
            <a:extLst>
              <a:ext uri="{FF2B5EF4-FFF2-40B4-BE49-F238E27FC236}">
                <a16:creationId xmlns:a16="http://schemas.microsoft.com/office/drawing/2014/main" id="{61EA035D-B684-430C-8D67-175B178C793B}"/>
              </a:ext>
            </a:extLst>
          </p:cNvPr>
          <p:cNvSpPr>
            <a:spLocks noChangeArrowheads="1"/>
          </p:cNvSpPr>
          <p:nvPr/>
        </p:nvSpPr>
        <p:spPr bwMode="auto">
          <a:xfrm>
            <a:off x="6207125" y="4210050"/>
            <a:ext cx="846138"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Stocks</a:t>
            </a:r>
          </a:p>
        </p:txBody>
      </p:sp>
      <p:sp>
        <p:nvSpPr>
          <p:cNvPr id="16403" name="Line 92">
            <a:extLst>
              <a:ext uri="{FF2B5EF4-FFF2-40B4-BE49-F238E27FC236}">
                <a16:creationId xmlns:a16="http://schemas.microsoft.com/office/drawing/2014/main" id="{E303CE9D-2389-4E4F-9078-74067B370BFF}"/>
              </a:ext>
            </a:extLst>
          </p:cNvPr>
          <p:cNvSpPr>
            <a:spLocks noChangeShapeType="1"/>
          </p:cNvSpPr>
          <p:nvPr/>
        </p:nvSpPr>
        <p:spPr bwMode="auto">
          <a:xfrm>
            <a:off x="4800600" y="2819400"/>
            <a:ext cx="36576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6404" name="Freeform 93">
            <a:extLst>
              <a:ext uri="{FF2B5EF4-FFF2-40B4-BE49-F238E27FC236}">
                <a16:creationId xmlns:a16="http://schemas.microsoft.com/office/drawing/2014/main" id="{703C7846-ACCF-4FD1-A9BE-FE96D6A6FE76}"/>
              </a:ext>
            </a:extLst>
          </p:cNvPr>
          <p:cNvSpPr>
            <a:spLocks/>
          </p:cNvSpPr>
          <p:nvPr/>
        </p:nvSpPr>
        <p:spPr bwMode="auto">
          <a:xfrm>
            <a:off x="458788" y="2390775"/>
            <a:ext cx="3656012" cy="1190625"/>
          </a:xfrm>
          <a:custGeom>
            <a:avLst/>
            <a:gdLst>
              <a:gd name="T0" fmla="*/ 36512 w 2303"/>
              <a:gd name="T1" fmla="*/ 630237 h 750"/>
              <a:gd name="T2" fmla="*/ 114300 w 2303"/>
              <a:gd name="T3" fmla="*/ 723900 h 750"/>
              <a:gd name="T4" fmla="*/ 196850 w 2303"/>
              <a:gd name="T5" fmla="*/ 809625 h 750"/>
              <a:gd name="T6" fmla="*/ 282575 w 2303"/>
              <a:gd name="T7" fmla="*/ 885825 h 750"/>
              <a:gd name="T8" fmla="*/ 366712 w 2303"/>
              <a:gd name="T9" fmla="*/ 952500 h 750"/>
              <a:gd name="T10" fmla="*/ 455612 w 2303"/>
              <a:gd name="T11" fmla="*/ 1009650 h 750"/>
              <a:gd name="T12" fmla="*/ 544512 w 2303"/>
              <a:gd name="T13" fmla="*/ 1062038 h 750"/>
              <a:gd name="T14" fmla="*/ 631825 w 2303"/>
              <a:gd name="T15" fmla="*/ 1101725 h 750"/>
              <a:gd name="T16" fmla="*/ 720725 w 2303"/>
              <a:gd name="T17" fmla="*/ 1135063 h 750"/>
              <a:gd name="T18" fmla="*/ 808037 w 2303"/>
              <a:gd name="T19" fmla="*/ 1158875 h 750"/>
              <a:gd name="T20" fmla="*/ 893762 w 2303"/>
              <a:gd name="T21" fmla="*/ 1177925 h 750"/>
              <a:gd name="T22" fmla="*/ 977900 w 2303"/>
              <a:gd name="T23" fmla="*/ 1185863 h 750"/>
              <a:gd name="T24" fmla="*/ 1096962 w 2303"/>
              <a:gd name="T25" fmla="*/ 1189038 h 750"/>
              <a:gd name="T26" fmla="*/ 1173162 w 2303"/>
              <a:gd name="T27" fmla="*/ 1181100 h 750"/>
              <a:gd name="T28" fmla="*/ 1246187 w 2303"/>
              <a:gd name="T29" fmla="*/ 1168400 h 750"/>
              <a:gd name="T30" fmla="*/ 1312862 w 2303"/>
              <a:gd name="T31" fmla="*/ 1147763 h 750"/>
              <a:gd name="T32" fmla="*/ 1376362 w 2303"/>
              <a:gd name="T33" fmla="*/ 1112838 h 750"/>
              <a:gd name="T34" fmla="*/ 1439862 w 2303"/>
              <a:gd name="T35" fmla="*/ 1068388 h 750"/>
              <a:gd name="T36" fmla="*/ 1501775 w 2303"/>
              <a:gd name="T37" fmla="*/ 1009650 h 750"/>
              <a:gd name="T38" fmla="*/ 1562100 w 2303"/>
              <a:gd name="T39" fmla="*/ 939800 h 750"/>
              <a:gd name="T40" fmla="*/ 1625600 w 2303"/>
              <a:gd name="T41" fmla="*/ 860425 h 750"/>
              <a:gd name="T42" fmla="*/ 1689100 w 2303"/>
              <a:gd name="T43" fmla="*/ 779462 h 750"/>
              <a:gd name="T44" fmla="*/ 1754187 w 2303"/>
              <a:gd name="T45" fmla="*/ 690562 h 750"/>
              <a:gd name="T46" fmla="*/ 1817687 w 2303"/>
              <a:gd name="T47" fmla="*/ 598487 h 750"/>
              <a:gd name="T48" fmla="*/ 1881187 w 2303"/>
              <a:gd name="T49" fmla="*/ 511175 h 750"/>
              <a:gd name="T50" fmla="*/ 1947862 w 2303"/>
              <a:gd name="T51" fmla="*/ 422275 h 750"/>
              <a:gd name="T52" fmla="*/ 2017712 w 2303"/>
              <a:gd name="T53" fmla="*/ 339725 h 750"/>
              <a:gd name="T54" fmla="*/ 2087562 w 2303"/>
              <a:gd name="T55" fmla="*/ 265113 h 750"/>
              <a:gd name="T56" fmla="*/ 2160587 w 2303"/>
              <a:gd name="T57" fmla="*/ 193675 h 750"/>
              <a:gd name="T58" fmla="*/ 2236787 w 2303"/>
              <a:gd name="T59" fmla="*/ 136525 h 750"/>
              <a:gd name="T60" fmla="*/ 2316162 w 2303"/>
              <a:gd name="T61" fmla="*/ 90487 h 750"/>
              <a:gd name="T62" fmla="*/ 2398712 w 2303"/>
              <a:gd name="T63" fmla="*/ 60325 h 750"/>
              <a:gd name="T64" fmla="*/ 2479674 w 2303"/>
              <a:gd name="T65" fmla="*/ 42862 h 750"/>
              <a:gd name="T66" fmla="*/ 2562224 w 2303"/>
              <a:gd name="T67" fmla="*/ 23812 h 750"/>
              <a:gd name="T68" fmla="*/ 2644774 w 2303"/>
              <a:gd name="T69" fmla="*/ 11112 h 750"/>
              <a:gd name="T70" fmla="*/ 2724149 w 2303"/>
              <a:gd name="T71" fmla="*/ 3175 h 750"/>
              <a:gd name="T72" fmla="*/ 2841624 w 2303"/>
              <a:gd name="T73" fmla="*/ 0 h 750"/>
              <a:gd name="T74" fmla="*/ 2920999 w 2303"/>
              <a:gd name="T75" fmla="*/ 7938 h 750"/>
              <a:gd name="T76" fmla="*/ 3000374 w 2303"/>
              <a:gd name="T77" fmla="*/ 20637 h 750"/>
              <a:gd name="T78" fmla="*/ 3079749 w 2303"/>
              <a:gd name="T79" fmla="*/ 44450 h 750"/>
              <a:gd name="T80" fmla="*/ 3154362 w 2303"/>
              <a:gd name="T81" fmla="*/ 79375 h 750"/>
              <a:gd name="T82" fmla="*/ 3233736 w 2303"/>
              <a:gd name="T83" fmla="*/ 120650 h 750"/>
              <a:gd name="T84" fmla="*/ 3309937 w 2303"/>
              <a:gd name="T85" fmla="*/ 173037 h 750"/>
              <a:gd name="T86" fmla="*/ 3386137 w 2303"/>
              <a:gd name="T87" fmla="*/ 239713 h 750"/>
              <a:gd name="T88" fmla="*/ 3462337 w 2303"/>
              <a:gd name="T89" fmla="*/ 319087 h 750"/>
              <a:gd name="T90" fmla="*/ 3541712 w 2303"/>
              <a:gd name="T91" fmla="*/ 411163 h 750"/>
              <a:gd name="T92" fmla="*/ 3617912 w 2303"/>
              <a:gd name="T93" fmla="*/ 517525 h 75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03"/>
              <a:gd name="T142" fmla="*/ 0 h 750"/>
              <a:gd name="T143" fmla="*/ 2303 w 2303"/>
              <a:gd name="T144" fmla="*/ 750 h 75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03" h="750">
                <a:moveTo>
                  <a:pt x="0" y="364"/>
                </a:moveTo>
                <a:lnTo>
                  <a:pt x="23" y="397"/>
                </a:lnTo>
                <a:lnTo>
                  <a:pt x="48" y="427"/>
                </a:lnTo>
                <a:lnTo>
                  <a:pt x="72" y="456"/>
                </a:lnTo>
                <a:lnTo>
                  <a:pt x="99" y="485"/>
                </a:lnTo>
                <a:lnTo>
                  <a:pt x="124" y="510"/>
                </a:lnTo>
                <a:lnTo>
                  <a:pt x="151" y="535"/>
                </a:lnTo>
                <a:lnTo>
                  <a:pt x="178" y="558"/>
                </a:lnTo>
                <a:lnTo>
                  <a:pt x="205" y="581"/>
                </a:lnTo>
                <a:lnTo>
                  <a:pt x="231" y="600"/>
                </a:lnTo>
                <a:lnTo>
                  <a:pt x="258" y="619"/>
                </a:lnTo>
                <a:lnTo>
                  <a:pt x="287" y="636"/>
                </a:lnTo>
                <a:lnTo>
                  <a:pt x="314" y="654"/>
                </a:lnTo>
                <a:lnTo>
                  <a:pt x="343" y="669"/>
                </a:lnTo>
                <a:lnTo>
                  <a:pt x="371" y="682"/>
                </a:lnTo>
                <a:lnTo>
                  <a:pt x="398" y="694"/>
                </a:lnTo>
                <a:lnTo>
                  <a:pt x="427" y="705"/>
                </a:lnTo>
                <a:lnTo>
                  <a:pt x="454" y="715"/>
                </a:lnTo>
                <a:lnTo>
                  <a:pt x="482" y="723"/>
                </a:lnTo>
                <a:lnTo>
                  <a:pt x="509" y="730"/>
                </a:lnTo>
                <a:lnTo>
                  <a:pt x="536" y="736"/>
                </a:lnTo>
                <a:lnTo>
                  <a:pt x="563" y="742"/>
                </a:lnTo>
                <a:lnTo>
                  <a:pt x="590" y="746"/>
                </a:lnTo>
                <a:lnTo>
                  <a:pt x="616" y="747"/>
                </a:lnTo>
                <a:lnTo>
                  <a:pt x="641" y="749"/>
                </a:lnTo>
                <a:lnTo>
                  <a:pt x="691" y="749"/>
                </a:lnTo>
                <a:lnTo>
                  <a:pt x="716" y="747"/>
                </a:lnTo>
                <a:lnTo>
                  <a:pt x="739" y="744"/>
                </a:lnTo>
                <a:lnTo>
                  <a:pt x="762" y="740"/>
                </a:lnTo>
                <a:lnTo>
                  <a:pt x="785" y="736"/>
                </a:lnTo>
                <a:lnTo>
                  <a:pt x="806" y="730"/>
                </a:lnTo>
                <a:lnTo>
                  <a:pt x="827" y="723"/>
                </a:lnTo>
                <a:lnTo>
                  <a:pt x="846" y="713"/>
                </a:lnTo>
                <a:lnTo>
                  <a:pt x="867" y="701"/>
                </a:lnTo>
                <a:lnTo>
                  <a:pt x="886" y="688"/>
                </a:lnTo>
                <a:lnTo>
                  <a:pt x="907" y="673"/>
                </a:lnTo>
                <a:lnTo>
                  <a:pt x="927" y="655"/>
                </a:lnTo>
                <a:lnTo>
                  <a:pt x="946" y="636"/>
                </a:lnTo>
                <a:lnTo>
                  <a:pt x="965" y="613"/>
                </a:lnTo>
                <a:lnTo>
                  <a:pt x="984" y="592"/>
                </a:lnTo>
                <a:lnTo>
                  <a:pt x="1005" y="567"/>
                </a:lnTo>
                <a:lnTo>
                  <a:pt x="1024" y="542"/>
                </a:lnTo>
                <a:lnTo>
                  <a:pt x="1043" y="517"/>
                </a:lnTo>
                <a:lnTo>
                  <a:pt x="1064" y="491"/>
                </a:lnTo>
                <a:lnTo>
                  <a:pt x="1084" y="462"/>
                </a:lnTo>
                <a:lnTo>
                  <a:pt x="1105" y="435"/>
                </a:lnTo>
                <a:lnTo>
                  <a:pt x="1124" y="406"/>
                </a:lnTo>
                <a:lnTo>
                  <a:pt x="1145" y="377"/>
                </a:lnTo>
                <a:lnTo>
                  <a:pt x="1164" y="351"/>
                </a:lnTo>
                <a:lnTo>
                  <a:pt x="1185" y="322"/>
                </a:lnTo>
                <a:lnTo>
                  <a:pt x="1206" y="293"/>
                </a:lnTo>
                <a:lnTo>
                  <a:pt x="1227" y="266"/>
                </a:lnTo>
                <a:lnTo>
                  <a:pt x="1250" y="239"/>
                </a:lnTo>
                <a:lnTo>
                  <a:pt x="1271" y="214"/>
                </a:lnTo>
                <a:lnTo>
                  <a:pt x="1294" y="190"/>
                </a:lnTo>
                <a:lnTo>
                  <a:pt x="1315" y="167"/>
                </a:lnTo>
                <a:lnTo>
                  <a:pt x="1338" y="144"/>
                </a:lnTo>
                <a:lnTo>
                  <a:pt x="1361" y="122"/>
                </a:lnTo>
                <a:lnTo>
                  <a:pt x="1386" y="103"/>
                </a:lnTo>
                <a:lnTo>
                  <a:pt x="1409" y="86"/>
                </a:lnTo>
                <a:lnTo>
                  <a:pt x="1434" y="71"/>
                </a:lnTo>
                <a:lnTo>
                  <a:pt x="1459" y="57"/>
                </a:lnTo>
                <a:lnTo>
                  <a:pt x="1484" y="46"/>
                </a:lnTo>
                <a:lnTo>
                  <a:pt x="1511" y="38"/>
                </a:lnTo>
                <a:lnTo>
                  <a:pt x="1537" y="32"/>
                </a:lnTo>
                <a:lnTo>
                  <a:pt x="1562" y="27"/>
                </a:lnTo>
                <a:lnTo>
                  <a:pt x="1589" y="21"/>
                </a:lnTo>
                <a:lnTo>
                  <a:pt x="1614" y="15"/>
                </a:lnTo>
                <a:lnTo>
                  <a:pt x="1639" y="11"/>
                </a:lnTo>
                <a:lnTo>
                  <a:pt x="1666" y="7"/>
                </a:lnTo>
                <a:lnTo>
                  <a:pt x="1691" y="4"/>
                </a:lnTo>
                <a:lnTo>
                  <a:pt x="1716" y="2"/>
                </a:lnTo>
                <a:lnTo>
                  <a:pt x="1740" y="0"/>
                </a:lnTo>
                <a:lnTo>
                  <a:pt x="1790" y="0"/>
                </a:lnTo>
                <a:lnTo>
                  <a:pt x="1815" y="2"/>
                </a:lnTo>
                <a:lnTo>
                  <a:pt x="1840" y="5"/>
                </a:lnTo>
                <a:lnTo>
                  <a:pt x="1865" y="9"/>
                </a:lnTo>
                <a:lnTo>
                  <a:pt x="1890" y="13"/>
                </a:lnTo>
                <a:lnTo>
                  <a:pt x="1915" y="21"/>
                </a:lnTo>
                <a:lnTo>
                  <a:pt x="1940" y="28"/>
                </a:lnTo>
                <a:lnTo>
                  <a:pt x="1964" y="38"/>
                </a:lnTo>
                <a:lnTo>
                  <a:pt x="1987" y="50"/>
                </a:lnTo>
                <a:lnTo>
                  <a:pt x="2012" y="61"/>
                </a:lnTo>
                <a:lnTo>
                  <a:pt x="2037" y="76"/>
                </a:lnTo>
                <a:lnTo>
                  <a:pt x="2060" y="92"/>
                </a:lnTo>
                <a:lnTo>
                  <a:pt x="2085" y="109"/>
                </a:lnTo>
                <a:lnTo>
                  <a:pt x="2110" y="130"/>
                </a:lnTo>
                <a:lnTo>
                  <a:pt x="2133" y="151"/>
                </a:lnTo>
                <a:lnTo>
                  <a:pt x="2158" y="174"/>
                </a:lnTo>
                <a:lnTo>
                  <a:pt x="2181" y="201"/>
                </a:lnTo>
                <a:lnTo>
                  <a:pt x="2206" y="228"/>
                </a:lnTo>
                <a:lnTo>
                  <a:pt x="2231" y="259"/>
                </a:lnTo>
                <a:lnTo>
                  <a:pt x="2254" y="291"/>
                </a:lnTo>
                <a:lnTo>
                  <a:pt x="2279" y="326"/>
                </a:lnTo>
                <a:lnTo>
                  <a:pt x="2302" y="364"/>
                </a:lnTo>
              </a:path>
            </a:pathLst>
          </a:custGeom>
          <a:noFill/>
          <a:ln w="28575"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6405" name="Text Box 94">
            <a:extLst>
              <a:ext uri="{FF2B5EF4-FFF2-40B4-BE49-F238E27FC236}">
                <a16:creationId xmlns:a16="http://schemas.microsoft.com/office/drawing/2014/main" id="{640CB5CA-8536-4708-8A4E-AF6C7AF10DEB}"/>
              </a:ext>
            </a:extLst>
          </p:cNvPr>
          <p:cNvSpPr txBox="1">
            <a:spLocks noChangeArrowheads="1"/>
          </p:cNvSpPr>
          <p:nvPr/>
        </p:nvSpPr>
        <p:spPr bwMode="auto">
          <a:xfrm>
            <a:off x="1282700" y="1527175"/>
            <a:ext cx="1096963"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Demande</a:t>
            </a:r>
          </a:p>
        </p:txBody>
      </p:sp>
      <p:sp>
        <p:nvSpPr>
          <p:cNvPr id="16406" name="Line 95">
            <a:extLst>
              <a:ext uri="{FF2B5EF4-FFF2-40B4-BE49-F238E27FC236}">
                <a16:creationId xmlns:a16="http://schemas.microsoft.com/office/drawing/2014/main" id="{BBCEE74C-F821-4730-B391-54FE8579E007}"/>
              </a:ext>
            </a:extLst>
          </p:cNvPr>
          <p:cNvSpPr>
            <a:spLocks noChangeShapeType="1"/>
          </p:cNvSpPr>
          <p:nvPr/>
        </p:nvSpPr>
        <p:spPr bwMode="auto">
          <a:xfrm>
            <a:off x="1905000" y="1828800"/>
            <a:ext cx="1143000" cy="4572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16407" name="Text Box 96">
            <a:extLst>
              <a:ext uri="{FF2B5EF4-FFF2-40B4-BE49-F238E27FC236}">
                <a16:creationId xmlns:a16="http://schemas.microsoft.com/office/drawing/2014/main" id="{0D519563-3A89-4D18-B381-AE4EFE92B10A}"/>
              </a:ext>
            </a:extLst>
          </p:cNvPr>
          <p:cNvSpPr txBox="1">
            <a:spLocks noChangeArrowheads="1"/>
          </p:cNvSpPr>
          <p:nvPr/>
        </p:nvSpPr>
        <p:spPr bwMode="auto">
          <a:xfrm>
            <a:off x="5397500" y="1600200"/>
            <a:ext cx="1096963"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Demande</a:t>
            </a:r>
          </a:p>
        </p:txBody>
      </p:sp>
      <p:sp>
        <p:nvSpPr>
          <p:cNvPr id="16408" name="Line 97">
            <a:extLst>
              <a:ext uri="{FF2B5EF4-FFF2-40B4-BE49-F238E27FC236}">
                <a16:creationId xmlns:a16="http://schemas.microsoft.com/office/drawing/2014/main" id="{6C257356-AB90-4B77-9979-4C00DCC0DDB7}"/>
              </a:ext>
            </a:extLst>
          </p:cNvPr>
          <p:cNvSpPr>
            <a:spLocks noChangeShapeType="1"/>
          </p:cNvSpPr>
          <p:nvPr/>
        </p:nvSpPr>
        <p:spPr bwMode="auto">
          <a:xfrm>
            <a:off x="6019800" y="1901825"/>
            <a:ext cx="1143000" cy="4572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16409" name="Text Box 98">
            <a:extLst>
              <a:ext uri="{FF2B5EF4-FFF2-40B4-BE49-F238E27FC236}">
                <a16:creationId xmlns:a16="http://schemas.microsoft.com/office/drawing/2014/main" id="{0A5B204B-A6B9-487D-9743-9693CFB6878D}"/>
              </a:ext>
            </a:extLst>
          </p:cNvPr>
          <p:cNvSpPr txBox="1">
            <a:spLocks noChangeArrowheads="1"/>
          </p:cNvSpPr>
          <p:nvPr/>
        </p:nvSpPr>
        <p:spPr bwMode="auto">
          <a:xfrm>
            <a:off x="2743200" y="3124200"/>
            <a:ext cx="1255713"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Production</a:t>
            </a:r>
          </a:p>
        </p:txBody>
      </p:sp>
      <p:sp>
        <p:nvSpPr>
          <p:cNvPr id="16410" name="Line 100">
            <a:extLst>
              <a:ext uri="{FF2B5EF4-FFF2-40B4-BE49-F238E27FC236}">
                <a16:creationId xmlns:a16="http://schemas.microsoft.com/office/drawing/2014/main" id="{2B67A540-C6E1-445A-9A54-0F339FC4A9B6}"/>
              </a:ext>
            </a:extLst>
          </p:cNvPr>
          <p:cNvSpPr>
            <a:spLocks noChangeShapeType="1"/>
          </p:cNvSpPr>
          <p:nvPr/>
        </p:nvSpPr>
        <p:spPr bwMode="auto">
          <a:xfrm flipH="1" flipV="1">
            <a:off x="2895600" y="2438400"/>
            <a:ext cx="152400" cy="6096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16411" name="Text Box 101">
            <a:extLst>
              <a:ext uri="{FF2B5EF4-FFF2-40B4-BE49-F238E27FC236}">
                <a16:creationId xmlns:a16="http://schemas.microsoft.com/office/drawing/2014/main" id="{2B8932ED-19AE-43C2-B4AB-CEFDB79852B5}"/>
              </a:ext>
            </a:extLst>
          </p:cNvPr>
          <p:cNvSpPr txBox="1">
            <a:spLocks noChangeArrowheads="1"/>
          </p:cNvSpPr>
          <p:nvPr/>
        </p:nvSpPr>
        <p:spPr bwMode="auto">
          <a:xfrm>
            <a:off x="7050088" y="3276600"/>
            <a:ext cx="1255712"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Production</a:t>
            </a:r>
          </a:p>
        </p:txBody>
      </p:sp>
      <p:sp>
        <p:nvSpPr>
          <p:cNvPr id="16412" name="Line 102">
            <a:extLst>
              <a:ext uri="{FF2B5EF4-FFF2-40B4-BE49-F238E27FC236}">
                <a16:creationId xmlns:a16="http://schemas.microsoft.com/office/drawing/2014/main" id="{21F2D9B4-5FE9-40E5-B231-4A6B7C3B78CD}"/>
              </a:ext>
            </a:extLst>
          </p:cNvPr>
          <p:cNvSpPr>
            <a:spLocks noChangeShapeType="1"/>
          </p:cNvSpPr>
          <p:nvPr/>
        </p:nvSpPr>
        <p:spPr bwMode="auto">
          <a:xfrm flipH="1" flipV="1">
            <a:off x="7086600" y="2895600"/>
            <a:ext cx="268288" cy="3048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16413" name="Line 103">
            <a:extLst>
              <a:ext uri="{FF2B5EF4-FFF2-40B4-BE49-F238E27FC236}">
                <a16:creationId xmlns:a16="http://schemas.microsoft.com/office/drawing/2014/main" id="{A10D40FC-3B41-4090-83AB-94D811016A24}"/>
              </a:ext>
            </a:extLst>
          </p:cNvPr>
          <p:cNvSpPr>
            <a:spLocks noChangeShapeType="1"/>
          </p:cNvSpPr>
          <p:nvPr/>
        </p:nvSpPr>
        <p:spPr bwMode="auto">
          <a:xfrm>
            <a:off x="468313" y="2349500"/>
            <a:ext cx="3671887" cy="0"/>
          </a:xfrm>
          <a:prstGeom prst="line">
            <a:avLst/>
          </a:prstGeom>
          <a:noFill/>
          <a:ln w="57150">
            <a:solidFill>
              <a:srgbClr val="FF99FF"/>
            </a:solidFill>
            <a:prstDash val="sysDot"/>
            <a:round/>
            <a:headEnd/>
            <a:tailEnd/>
          </a:ln>
          <a:extLst>
            <a:ext uri="{909E8E84-426E-40DD-AFC4-6F175D3DCCD1}">
              <a14:hiddenFill xmlns:a14="http://schemas.microsoft.com/office/drawing/2010/main">
                <a:noFill/>
              </a14:hiddenFill>
            </a:ext>
          </a:extLst>
        </p:spPr>
        <p:txBody>
          <a:bodyPr/>
          <a:lstStyle/>
          <a:p>
            <a:endParaRPr lang="fr-F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a:extLst>
              <a:ext uri="{FF2B5EF4-FFF2-40B4-BE49-F238E27FC236}">
                <a16:creationId xmlns:a16="http://schemas.microsoft.com/office/drawing/2014/main" id="{48E630DF-125A-4AB0-A6CF-21F9CC0513DE}"/>
              </a:ext>
            </a:extLst>
          </p:cNvPr>
          <p:cNvSpPr>
            <a:spLocks noGrp="1" noChangeArrowheads="1"/>
          </p:cNvSpPr>
          <p:nvPr>
            <p:ph type="title"/>
          </p:nvPr>
        </p:nvSpPr>
        <p:spPr>
          <a:noFill/>
        </p:spPr>
        <p:txBody>
          <a:bodyPr/>
          <a:lstStyle/>
          <a:p>
            <a:r>
              <a:rPr lang="fr-FR" altLang="fr-FR" dirty="0"/>
              <a:t>Une stratégie moyenne</a:t>
            </a:r>
          </a:p>
        </p:txBody>
      </p:sp>
      <p:sp>
        <p:nvSpPr>
          <p:cNvPr id="17413" name="Rectangle 3">
            <a:extLst>
              <a:ext uri="{FF2B5EF4-FFF2-40B4-BE49-F238E27FC236}">
                <a16:creationId xmlns:a16="http://schemas.microsoft.com/office/drawing/2014/main" id="{DD9E273F-17F0-4CEF-B083-31FC9C1C4908}"/>
              </a:ext>
            </a:extLst>
          </p:cNvPr>
          <p:cNvSpPr>
            <a:spLocks noGrp="1" noChangeArrowheads="1"/>
          </p:cNvSpPr>
          <p:nvPr>
            <p:ph type="body" idx="1"/>
          </p:nvPr>
        </p:nvSpPr>
        <p:spPr>
          <a:noFill/>
        </p:spPr>
        <p:txBody>
          <a:bodyPr/>
          <a:lstStyle/>
          <a:p>
            <a:r>
              <a:rPr lang="fr-FR" altLang="fr-FR" dirty="0"/>
              <a:t>La recherche du coût global optimal en fonction des facteurs de coût</a:t>
            </a:r>
          </a:p>
        </p:txBody>
      </p:sp>
      <p:sp>
        <p:nvSpPr>
          <p:cNvPr id="17414" name="Line 4">
            <a:extLst>
              <a:ext uri="{FF2B5EF4-FFF2-40B4-BE49-F238E27FC236}">
                <a16:creationId xmlns:a16="http://schemas.microsoft.com/office/drawing/2014/main" id="{351AC77C-B5BE-4564-A251-1032BE2DE80D}"/>
              </a:ext>
            </a:extLst>
          </p:cNvPr>
          <p:cNvSpPr>
            <a:spLocks noChangeShapeType="1"/>
          </p:cNvSpPr>
          <p:nvPr/>
        </p:nvSpPr>
        <p:spPr bwMode="auto">
          <a:xfrm flipH="1" flipV="1">
            <a:off x="2514600" y="3200400"/>
            <a:ext cx="0" cy="27432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7415" name="Freeform 5">
            <a:extLst>
              <a:ext uri="{FF2B5EF4-FFF2-40B4-BE49-F238E27FC236}">
                <a16:creationId xmlns:a16="http://schemas.microsoft.com/office/drawing/2014/main" id="{686C9212-A307-44B0-86A0-B718EE64903C}"/>
              </a:ext>
            </a:extLst>
          </p:cNvPr>
          <p:cNvSpPr>
            <a:spLocks/>
          </p:cNvSpPr>
          <p:nvPr/>
        </p:nvSpPr>
        <p:spPr bwMode="auto">
          <a:xfrm>
            <a:off x="2452688" y="3200400"/>
            <a:ext cx="85725" cy="87313"/>
          </a:xfrm>
          <a:custGeom>
            <a:avLst/>
            <a:gdLst>
              <a:gd name="T0" fmla="*/ 0 w 54"/>
              <a:gd name="T1" fmla="*/ 85725 h 55"/>
              <a:gd name="T2" fmla="*/ 42863 w 54"/>
              <a:gd name="T3" fmla="*/ 0 h 55"/>
              <a:gd name="T4" fmla="*/ 84138 w 54"/>
              <a:gd name="T5" fmla="*/ 85725 h 55"/>
              <a:gd name="T6" fmla="*/ 0 w 54"/>
              <a:gd name="T7" fmla="*/ 85725 h 55"/>
              <a:gd name="T8" fmla="*/ 0 60000 65536"/>
              <a:gd name="T9" fmla="*/ 0 60000 65536"/>
              <a:gd name="T10" fmla="*/ 0 60000 65536"/>
              <a:gd name="T11" fmla="*/ 0 60000 65536"/>
              <a:gd name="T12" fmla="*/ 0 w 54"/>
              <a:gd name="T13" fmla="*/ 0 h 55"/>
              <a:gd name="T14" fmla="*/ 54 w 54"/>
              <a:gd name="T15" fmla="*/ 55 h 55"/>
            </a:gdLst>
            <a:ahLst/>
            <a:cxnLst>
              <a:cxn ang="T8">
                <a:pos x="T0" y="T1"/>
              </a:cxn>
              <a:cxn ang="T9">
                <a:pos x="T2" y="T3"/>
              </a:cxn>
              <a:cxn ang="T10">
                <a:pos x="T4" y="T5"/>
              </a:cxn>
              <a:cxn ang="T11">
                <a:pos x="T6" y="T7"/>
              </a:cxn>
            </a:cxnLst>
            <a:rect l="T12" t="T13" r="T14" b="T15"/>
            <a:pathLst>
              <a:path w="54" h="55">
                <a:moveTo>
                  <a:pt x="0" y="54"/>
                </a:moveTo>
                <a:lnTo>
                  <a:pt x="27" y="0"/>
                </a:lnTo>
                <a:lnTo>
                  <a:pt x="53" y="54"/>
                </a:lnTo>
                <a:lnTo>
                  <a:pt x="0" y="54"/>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dirty="0"/>
          </a:p>
        </p:txBody>
      </p:sp>
      <p:sp>
        <p:nvSpPr>
          <p:cNvPr id="17416" name="Line 6">
            <a:extLst>
              <a:ext uri="{FF2B5EF4-FFF2-40B4-BE49-F238E27FC236}">
                <a16:creationId xmlns:a16="http://schemas.microsoft.com/office/drawing/2014/main" id="{ECFEA104-87CE-4D2B-BFE0-BD237E4F4B40}"/>
              </a:ext>
            </a:extLst>
          </p:cNvPr>
          <p:cNvSpPr>
            <a:spLocks noChangeShapeType="1"/>
          </p:cNvSpPr>
          <p:nvPr/>
        </p:nvSpPr>
        <p:spPr bwMode="auto">
          <a:xfrm>
            <a:off x="2501900" y="5032375"/>
            <a:ext cx="4038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7417" name="Freeform 7">
            <a:extLst>
              <a:ext uri="{FF2B5EF4-FFF2-40B4-BE49-F238E27FC236}">
                <a16:creationId xmlns:a16="http://schemas.microsoft.com/office/drawing/2014/main" id="{58335082-5098-4D27-9BC2-7E64AF708245}"/>
              </a:ext>
            </a:extLst>
          </p:cNvPr>
          <p:cNvSpPr>
            <a:spLocks/>
          </p:cNvSpPr>
          <p:nvPr/>
        </p:nvSpPr>
        <p:spPr bwMode="auto">
          <a:xfrm>
            <a:off x="6462713" y="4991100"/>
            <a:ext cx="85725" cy="85725"/>
          </a:xfrm>
          <a:custGeom>
            <a:avLst/>
            <a:gdLst>
              <a:gd name="T0" fmla="*/ 0 w 54"/>
              <a:gd name="T1" fmla="*/ 0 h 54"/>
              <a:gd name="T2" fmla="*/ 84138 w 54"/>
              <a:gd name="T3" fmla="*/ 41275 h 54"/>
              <a:gd name="T4" fmla="*/ 0 w 54"/>
              <a:gd name="T5" fmla="*/ 84138 h 54"/>
              <a:gd name="T6" fmla="*/ 0 w 54"/>
              <a:gd name="T7" fmla="*/ 0 h 54"/>
              <a:gd name="T8" fmla="*/ 0 60000 65536"/>
              <a:gd name="T9" fmla="*/ 0 60000 65536"/>
              <a:gd name="T10" fmla="*/ 0 60000 65536"/>
              <a:gd name="T11" fmla="*/ 0 60000 65536"/>
              <a:gd name="T12" fmla="*/ 0 w 54"/>
              <a:gd name="T13" fmla="*/ 0 h 54"/>
              <a:gd name="T14" fmla="*/ 54 w 54"/>
              <a:gd name="T15" fmla="*/ 54 h 54"/>
            </a:gdLst>
            <a:ahLst/>
            <a:cxnLst>
              <a:cxn ang="T8">
                <a:pos x="T0" y="T1"/>
              </a:cxn>
              <a:cxn ang="T9">
                <a:pos x="T2" y="T3"/>
              </a:cxn>
              <a:cxn ang="T10">
                <a:pos x="T4" y="T5"/>
              </a:cxn>
              <a:cxn ang="T11">
                <a:pos x="T6" y="T7"/>
              </a:cxn>
            </a:cxnLst>
            <a:rect l="T12" t="T13" r="T14" b="T15"/>
            <a:pathLst>
              <a:path w="54" h="54">
                <a:moveTo>
                  <a:pt x="0" y="0"/>
                </a:moveTo>
                <a:lnTo>
                  <a:pt x="53" y="26"/>
                </a:lnTo>
                <a:lnTo>
                  <a:pt x="0" y="53"/>
                </a:lnTo>
                <a:lnTo>
                  <a:pt x="0"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dirty="0"/>
          </a:p>
        </p:txBody>
      </p:sp>
      <p:sp>
        <p:nvSpPr>
          <p:cNvPr id="17418" name="Freeform 8">
            <a:extLst>
              <a:ext uri="{FF2B5EF4-FFF2-40B4-BE49-F238E27FC236}">
                <a16:creationId xmlns:a16="http://schemas.microsoft.com/office/drawing/2014/main" id="{4D1C7E53-2F2A-433E-B001-E9E691BFE3EE}"/>
              </a:ext>
            </a:extLst>
          </p:cNvPr>
          <p:cNvSpPr>
            <a:spLocks/>
          </p:cNvSpPr>
          <p:nvPr/>
        </p:nvSpPr>
        <p:spPr bwMode="auto">
          <a:xfrm>
            <a:off x="2495550" y="3541713"/>
            <a:ext cx="3654425" cy="1192212"/>
          </a:xfrm>
          <a:custGeom>
            <a:avLst/>
            <a:gdLst>
              <a:gd name="T0" fmla="*/ 36512 w 2302"/>
              <a:gd name="T1" fmla="*/ 627062 h 751"/>
              <a:gd name="T2" fmla="*/ 114300 w 2302"/>
              <a:gd name="T3" fmla="*/ 720725 h 751"/>
              <a:gd name="T4" fmla="*/ 196850 w 2302"/>
              <a:gd name="T5" fmla="*/ 809625 h 751"/>
              <a:gd name="T6" fmla="*/ 282575 w 2302"/>
              <a:gd name="T7" fmla="*/ 885825 h 751"/>
              <a:gd name="T8" fmla="*/ 366712 w 2302"/>
              <a:gd name="T9" fmla="*/ 952500 h 751"/>
              <a:gd name="T10" fmla="*/ 455613 w 2302"/>
              <a:gd name="T11" fmla="*/ 1011237 h 751"/>
              <a:gd name="T12" fmla="*/ 542925 w 2302"/>
              <a:gd name="T13" fmla="*/ 1058862 h 751"/>
              <a:gd name="T14" fmla="*/ 631825 w 2302"/>
              <a:gd name="T15" fmla="*/ 1101725 h 751"/>
              <a:gd name="T16" fmla="*/ 720725 w 2302"/>
              <a:gd name="T17" fmla="*/ 1135062 h 751"/>
              <a:gd name="T18" fmla="*/ 808037 w 2302"/>
              <a:gd name="T19" fmla="*/ 1160462 h 751"/>
              <a:gd name="T20" fmla="*/ 893763 w 2302"/>
              <a:gd name="T21" fmla="*/ 1177925 h 751"/>
              <a:gd name="T22" fmla="*/ 977900 w 2302"/>
              <a:gd name="T23" fmla="*/ 1187450 h 751"/>
              <a:gd name="T24" fmla="*/ 1096962 w 2302"/>
              <a:gd name="T25" fmla="*/ 1190625 h 751"/>
              <a:gd name="T26" fmla="*/ 1173162 w 2302"/>
              <a:gd name="T27" fmla="*/ 1181100 h 751"/>
              <a:gd name="T28" fmla="*/ 1246187 w 2302"/>
              <a:gd name="T29" fmla="*/ 1168400 h 751"/>
              <a:gd name="T30" fmla="*/ 1312862 w 2302"/>
              <a:gd name="T31" fmla="*/ 1147762 h 751"/>
              <a:gd name="T32" fmla="*/ 1376362 w 2302"/>
              <a:gd name="T33" fmla="*/ 1114425 h 751"/>
              <a:gd name="T34" fmla="*/ 1439862 w 2302"/>
              <a:gd name="T35" fmla="*/ 1068387 h 751"/>
              <a:gd name="T36" fmla="*/ 1531937 w 2302"/>
              <a:gd name="T37" fmla="*/ 974725 h 751"/>
              <a:gd name="T38" fmla="*/ 1595437 w 2302"/>
              <a:gd name="T39" fmla="*/ 901700 h 751"/>
              <a:gd name="T40" fmla="*/ 1655763 w 2302"/>
              <a:gd name="T41" fmla="*/ 819150 h 751"/>
              <a:gd name="T42" fmla="*/ 1720850 w 2302"/>
              <a:gd name="T43" fmla="*/ 733425 h 751"/>
              <a:gd name="T44" fmla="*/ 1784350 w 2302"/>
              <a:gd name="T45" fmla="*/ 642937 h 751"/>
              <a:gd name="T46" fmla="*/ 1847850 w 2302"/>
              <a:gd name="T47" fmla="*/ 554037 h 751"/>
              <a:gd name="T48" fmla="*/ 1914525 w 2302"/>
              <a:gd name="T49" fmla="*/ 465137 h 751"/>
              <a:gd name="T50" fmla="*/ 1981200 w 2302"/>
              <a:gd name="T51" fmla="*/ 381000 h 751"/>
              <a:gd name="T52" fmla="*/ 2051050 w 2302"/>
              <a:gd name="T53" fmla="*/ 298450 h 751"/>
              <a:gd name="T54" fmla="*/ 2160587 w 2302"/>
              <a:gd name="T55" fmla="*/ 195262 h 751"/>
              <a:gd name="T56" fmla="*/ 2236787 w 2302"/>
              <a:gd name="T57" fmla="*/ 136525 h 751"/>
              <a:gd name="T58" fmla="*/ 2312987 w 2302"/>
              <a:gd name="T59" fmla="*/ 92075 h 751"/>
              <a:gd name="T60" fmla="*/ 2395537 w 2302"/>
              <a:gd name="T61" fmla="*/ 60325 h 751"/>
              <a:gd name="T62" fmla="*/ 2476500 w 2302"/>
              <a:gd name="T63" fmla="*/ 42862 h 751"/>
              <a:gd name="T64" fmla="*/ 2559050 w 2302"/>
              <a:gd name="T65" fmla="*/ 23812 h 751"/>
              <a:gd name="T66" fmla="*/ 2641600 w 2302"/>
              <a:gd name="T67" fmla="*/ 12700 h 751"/>
              <a:gd name="T68" fmla="*/ 2720975 w 2302"/>
              <a:gd name="T69" fmla="*/ 3175 h 751"/>
              <a:gd name="T70" fmla="*/ 2841625 w 2302"/>
              <a:gd name="T71" fmla="*/ 0 h 751"/>
              <a:gd name="T72" fmla="*/ 2921000 w 2302"/>
              <a:gd name="T73" fmla="*/ 6350 h 751"/>
              <a:gd name="T74" fmla="*/ 3000375 w 2302"/>
              <a:gd name="T75" fmla="*/ 20637 h 751"/>
              <a:gd name="T76" fmla="*/ 3076574 w 2302"/>
              <a:gd name="T77" fmla="*/ 42862 h 751"/>
              <a:gd name="T78" fmla="*/ 3154362 w 2302"/>
              <a:gd name="T79" fmla="*/ 76200 h 751"/>
              <a:gd name="T80" fmla="*/ 3230562 w 2302"/>
              <a:gd name="T81" fmla="*/ 119062 h 751"/>
              <a:gd name="T82" fmla="*/ 3309938 w 2302"/>
              <a:gd name="T83" fmla="*/ 173037 h 751"/>
              <a:gd name="T84" fmla="*/ 3386138 w 2302"/>
              <a:gd name="T85" fmla="*/ 238125 h 751"/>
              <a:gd name="T86" fmla="*/ 3462338 w 2302"/>
              <a:gd name="T87" fmla="*/ 315912 h 751"/>
              <a:gd name="T88" fmla="*/ 3538538 w 2302"/>
              <a:gd name="T89" fmla="*/ 407987 h 751"/>
              <a:gd name="T90" fmla="*/ 3614738 w 2302"/>
              <a:gd name="T91" fmla="*/ 514350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02"/>
              <a:gd name="T139" fmla="*/ 0 h 751"/>
              <a:gd name="T140" fmla="*/ 2302 w 2302"/>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7419" name="Line 9">
            <a:extLst>
              <a:ext uri="{FF2B5EF4-FFF2-40B4-BE49-F238E27FC236}">
                <a16:creationId xmlns:a16="http://schemas.microsoft.com/office/drawing/2014/main" id="{7642921F-9291-42F6-BF84-520D53EE3375}"/>
              </a:ext>
            </a:extLst>
          </p:cNvPr>
          <p:cNvSpPr>
            <a:spLocks noChangeShapeType="1"/>
          </p:cNvSpPr>
          <p:nvPr/>
        </p:nvSpPr>
        <p:spPr bwMode="auto">
          <a:xfrm flipV="1">
            <a:off x="6172200" y="3276600"/>
            <a:ext cx="0" cy="26670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dirty="0"/>
          </a:p>
        </p:txBody>
      </p:sp>
      <p:sp>
        <p:nvSpPr>
          <p:cNvPr id="17420" name="Freeform 46">
            <a:extLst>
              <a:ext uri="{FF2B5EF4-FFF2-40B4-BE49-F238E27FC236}">
                <a16:creationId xmlns:a16="http://schemas.microsoft.com/office/drawing/2014/main" id="{320C827B-41D7-4AC5-A4B9-4423613BF4CE}"/>
              </a:ext>
            </a:extLst>
          </p:cNvPr>
          <p:cNvSpPr>
            <a:spLocks/>
          </p:cNvSpPr>
          <p:nvPr/>
        </p:nvSpPr>
        <p:spPr bwMode="auto">
          <a:xfrm>
            <a:off x="2514600" y="3810000"/>
            <a:ext cx="3654425" cy="695325"/>
          </a:xfrm>
          <a:custGeom>
            <a:avLst/>
            <a:gdLst>
              <a:gd name="T0" fmla="*/ 36512 w 2302"/>
              <a:gd name="T1" fmla="*/ 365717 h 751"/>
              <a:gd name="T2" fmla="*/ 114300 w 2302"/>
              <a:gd name="T3" fmla="*/ 420343 h 751"/>
              <a:gd name="T4" fmla="*/ 196850 w 2302"/>
              <a:gd name="T5" fmla="*/ 472191 h 751"/>
              <a:gd name="T6" fmla="*/ 282575 w 2302"/>
              <a:gd name="T7" fmla="*/ 516633 h 751"/>
              <a:gd name="T8" fmla="*/ 366712 w 2302"/>
              <a:gd name="T9" fmla="*/ 555519 h 751"/>
              <a:gd name="T10" fmla="*/ 455613 w 2302"/>
              <a:gd name="T11" fmla="*/ 589776 h 751"/>
              <a:gd name="T12" fmla="*/ 542925 w 2302"/>
              <a:gd name="T13" fmla="*/ 617552 h 751"/>
              <a:gd name="T14" fmla="*/ 631825 w 2302"/>
              <a:gd name="T15" fmla="*/ 642551 h 751"/>
              <a:gd name="T16" fmla="*/ 720725 w 2302"/>
              <a:gd name="T17" fmla="*/ 661994 h 751"/>
              <a:gd name="T18" fmla="*/ 808037 w 2302"/>
              <a:gd name="T19" fmla="*/ 676808 h 751"/>
              <a:gd name="T20" fmla="*/ 893763 w 2302"/>
              <a:gd name="T21" fmla="*/ 686992 h 751"/>
              <a:gd name="T22" fmla="*/ 977900 w 2302"/>
              <a:gd name="T23" fmla="*/ 692547 h 751"/>
              <a:gd name="T24" fmla="*/ 1096962 w 2302"/>
              <a:gd name="T25" fmla="*/ 694399 h 751"/>
              <a:gd name="T26" fmla="*/ 1173162 w 2302"/>
              <a:gd name="T27" fmla="*/ 688844 h 751"/>
              <a:gd name="T28" fmla="*/ 1246187 w 2302"/>
              <a:gd name="T29" fmla="*/ 681437 h 751"/>
              <a:gd name="T30" fmla="*/ 1312862 w 2302"/>
              <a:gd name="T31" fmla="*/ 669401 h 751"/>
              <a:gd name="T32" fmla="*/ 1376362 w 2302"/>
              <a:gd name="T33" fmla="*/ 649958 h 751"/>
              <a:gd name="T34" fmla="*/ 1439862 w 2302"/>
              <a:gd name="T35" fmla="*/ 623108 h 751"/>
              <a:gd name="T36" fmla="*/ 1531937 w 2302"/>
              <a:gd name="T37" fmla="*/ 568481 h 751"/>
              <a:gd name="T38" fmla="*/ 1595437 w 2302"/>
              <a:gd name="T39" fmla="*/ 525892 h 751"/>
              <a:gd name="T40" fmla="*/ 1655763 w 2302"/>
              <a:gd name="T41" fmla="*/ 477747 h 751"/>
              <a:gd name="T42" fmla="*/ 1720850 w 2302"/>
              <a:gd name="T43" fmla="*/ 427750 h 751"/>
              <a:gd name="T44" fmla="*/ 1784350 w 2302"/>
              <a:gd name="T45" fmla="*/ 374976 h 751"/>
              <a:gd name="T46" fmla="*/ 1847850 w 2302"/>
              <a:gd name="T47" fmla="*/ 323127 h 751"/>
              <a:gd name="T48" fmla="*/ 1914525 w 2302"/>
              <a:gd name="T49" fmla="*/ 271279 h 751"/>
              <a:gd name="T50" fmla="*/ 1981200 w 2302"/>
              <a:gd name="T51" fmla="*/ 222208 h 751"/>
              <a:gd name="T52" fmla="*/ 2051050 w 2302"/>
              <a:gd name="T53" fmla="*/ 174063 h 751"/>
              <a:gd name="T54" fmla="*/ 2160587 w 2302"/>
              <a:gd name="T55" fmla="*/ 113881 h 751"/>
              <a:gd name="T56" fmla="*/ 2236787 w 2302"/>
              <a:gd name="T57" fmla="*/ 79624 h 751"/>
              <a:gd name="T58" fmla="*/ 2312987 w 2302"/>
              <a:gd name="T59" fmla="*/ 53700 h 751"/>
              <a:gd name="T60" fmla="*/ 2395537 w 2302"/>
              <a:gd name="T61" fmla="*/ 35183 h 751"/>
              <a:gd name="T62" fmla="*/ 2476500 w 2302"/>
              <a:gd name="T63" fmla="*/ 24998 h 751"/>
              <a:gd name="T64" fmla="*/ 2559050 w 2302"/>
              <a:gd name="T65" fmla="*/ 13888 h 751"/>
              <a:gd name="T66" fmla="*/ 2641600 w 2302"/>
              <a:gd name="T67" fmla="*/ 7407 h 751"/>
              <a:gd name="T68" fmla="*/ 2720975 w 2302"/>
              <a:gd name="T69" fmla="*/ 1852 h 751"/>
              <a:gd name="T70" fmla="*/ 2841625 w 2302"/>
              <a:gd name="T71" fmla="*/ 0 h 751"/>
              <a:gd name="T72" fmla="*/ 2921000 w 2302"/>
              <a:gd name="T73" fmla="*/ 3703 h 751"/>
              <a:gd name="T74" fmla="*/ 3000375 w 2302"/>
              <a:gd name="T75" fmla="*/ 12036 h 751"/>
              <a:gd name="T76" fmla="*/ 3076574 w 2302"/>
              <a:gd name="T77" fmla="*/ 24998 h 751"/>
              <a:gd name="T78" fmla="*/ 3154362 w 2302"/>
              <a:gd name="T79" fmla="*/ 44442 h 751"/>
              <a:gd name="T80" fmla="*/ 3230562 w 2302"/>
              <a:gd name="T81" fmla="*/ 69440 h 751"/>
              <a:gd name="T82" fmla="*/ 3309938 w 2302"/>
              <a:gd name="T83" fmla="*/ 100919 h 751"/>
              <a:gd name="T84" fmla="*/ 3386138 w 2302"/>
              <a:gd name="T85" fmla="*/ 138880 h 751"/>
              <a:gd name="T86" fmla="*/ 3462338 w 2302"/>
              <a:gd name="T87" fmla="*/ 184247 h 751"/>
              <a:gd name="T88" fmla="*/ 3538538 w 2302"/>
              <a:gd name="T89" fmla="*/ 237947 h 751"/>
              <a:gd name="T90" fmla="*/ 3614738 w 2302"/>
              <a:gd name="T91" fmla="*/ 299980 h 75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02"/>
              <a:gd name="T139" fmla="*/ 0 h 751"/>
              <a:gd name="T140" fmla="*/ 2302 w 2302"/>
              <a:gd name="T141" fmla="*/ 751 h 75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02" h="751">
                <a:moveTo>
                  <a:pt x="0" y="362"/>
                </a:moveTo>
                <a:lnTo>
                  <a:pt x="23" y="395"/>
                </a:lnTo>
                <a:lnTo>
                  <a:pt x="48" y="426"/>
                </a:lnTo>
                <a:lnTo>
                  <a:pt x="72" y="454"/>
                </a:lnTo>
                <a:lnTo>
                  <a:pt x="99" y="483"/>
                </a:lnTo>
                <a:lnTo>
                  <a:pt x="124" y="510"/>
                </a:lnTo>
                <a:lnTo>
                  <a:pt x="151" y="535"/>
                </a:lnTo>
                <a:lnTo>
                  <a:pt x="178" y="558"/>
                </a:lnTo>
                <a:lnTo>
                  <a:pt x="205" y="579"/>
                </a:lnTo>
                <a:lnTo>
                  <a:pt x="231" y="600"/>
                </a:lnTo>
                <a:lnTo>
                  <a:pt x="258" y="619"/>
                </a:lnTo>
                <a:lnTo>
                  <a:pt x="287" y="637"/>
                </a:lnTo>
                <a:lnTo>
                  <a:pt x="314" y="654"/>
                </a:lnTo>
                <a:lnTo>
                  <a:pt x="342" y="667"/>
                </a:lnTo>
                <a:lnTo>
                  <a:pt x="371" y="683"/>
                </a:lnTo>
                <a:lnTo>
                  <a:pt x="398" y="694"/>
                </a:lnTo>
                <a:lnTo>
                  <a:pt x="427" y="706"/>
                </a:lnTo>
                <a:lnTo>
                  <a:pt x="454" y="715"/>
                </a:lnTo>
                <a:lnTo>
                  <a:pt x="482" y="723"/>
                </a:lnTo>
                <a:lnTo>
                  <a:pt x="509" y="731"/>
                </a:lnTo>
                <a:lnTo>
                  <a:pt x="536" y="736"/>
                </a:lnTo>
                <a:lnTo>
                  <a:pt x="563" y="742"/>
                </a:lnTo>
                <a:lnTo>
                  <a:pt x="589" y="746"/>
                </a:lnTo>
                <a:lnTo>
                  <a:pt x="616" y="748"/>
                </a:lnTo>
                <a:lnTo>
                  <a:pt x="641" y="750"/>
                </a:lnTo>
                <a:lnTo>
                  <a:pt x="691" y="750"/>
                </a:lnTo>
                <a:lnTo>
                  <a:pt x="716" y="748"/>
                </a:lnTo>
                <a:lnTo>
                  <a:pt x="739" y="744"/>
                </a:lnTo>
                <a:lnTo>
                  <a:pt x="762" y="740"/>
                </a:lnTo>
                <a:lnTo>
                  <a:pt x="785" y="736"/>
                </a:lnTo>
                <a:lnTo>
                  <a:pt x="806" y="731"/>
                </a:lnTo>
                <a:lnTo>
                  <a:pt x="827" y="723"/>
                </a:lnTo>
                <a:lnTo>
                  <a:pt x="846" y="713"/>
                </a:lnTo>
                <a:lnTo>
                  <a:pt x="867" y="702"/>
                </a:lnTo>
                <a:lnTo>
                  <a:pt x="886" y="688"/>
                </a:lnTo>
                <a:lnTo>
                  <a:pt x="907" y="673"/>
                </a:lnTo>
                <a:lnTo>
                  <a:pt x="946" y="635"/>
                </a:lnTo>
                <a:lnTo>
                  <a:pt x="965" y="614"/>
                </a:lnTo>
                <a:lnTo>
                  <a:pt x="984" y="591"/>
                </a:lnTo>
                <a:lnTo>
                  <a:pt x="1005" y="568"/>
                </a:lnTo>
                <a:lnTo>
                  <a:pt x="1024" y="543"/>
                </a:lnTo>
                <a:lnTo>
                  <a:pt x="1043" y="516"/>
                </a:lnTo>
                <a:lnTo>
                  <a:pt x="1064" y="489"/>
                </a:lnTo>
                <a:lnTo>
                  <a:pt x="1084" y="462"/>
                </a:lnTo>
                <a:lnTo>
                  <a:pt x="1103" y="433"/>
                </a:lnTo>
                <a:lnTo>
                  <a:pt x="1124" y="405"/>
                </a:lnTo>
                <a:lnTo>
                  <a:pt x="1145" y="378"/>
                </a:lnTo>
                <a:lnTo>
                  <a:pt x="1164" y="349"/>
                </a:lnTo>
                <a:lnTo>
                  <a:pt x="1185" y="320"/>
                </a:lnTo>
                <a:lnTo>
                  <a:pt x="1206" y="293"/>
                </a:lnTo>
                <a:lnTo>
                  <a:pt x="1227" y="265"/>
                </a:lnTo>
                <a:lnTo>
                  <a:pt x="1248" y="240"/>
                </a:lnTo>
                <a:lnTo>
                  <a:pt x="1271" y="213"/>
                </a:lnTo>
                <a:lnTo>
                  <a:pt x="1292" y="188"/>
                </a:lnTo>
                <a:lnTo>
                  <a:pt x="1338" y="142"/>
                </a:lnTo>
                <a:lnTo>
                  <a:pt x="1361" y="123"/>
                </a:lnTo>
                <a:lnTo>
                  <a:pt x="1384" y="104"/>
                </a:lnTo>
                <a:lnTo>
                  <a:pt x="1409" y="86"/>
                </a:lnTo>
                <a:lnTo>
                  <a:pt x="1432" y="71"/>
                </a:lnTo>
                <a:lnTo>
                  <a:pt x="1457" y="58"/>
                </a:lnTo>
                <a:lnTo>
                  <a:pt x="1484" y="46"/>
                </a:lnTo>
                <a:lnTo>
                  <a:pt x="1509" y="38"/>
                </a:lnTo>
                <a:lnTo>
                  <a:pt x="1535" y="33"/>
                </a:lnTo>
                <a:lnTo>
                  <a:pt x="1560" y="27"/>
                </a:lnTo>
                <a:lnTo>
                  <a:pt x="1587" y="21"/>
                </a:lnTo>
                <a:lnTo>
                  <a:pt x="1612" y="15"/>
                </a:lnTo>
                <a:lnTo>
                  <a:pt x="1639" y="12"/>
                </a:lnTo>
                <a:lnTo>
                  <a:pt x="1664" y="8"/>
                </a:lnTo>
                <a:lnTo>
                  <a:pt x="1689" y="4"/>
                </a:lnTo>
                <a:lnTo>
                  <a:pt x="1714" y="2"/>
                </a:lnTo>
                <a:lnTo>
                  <a:pt x="1740" y="0"/>
                </a:lnTo>
                <a:lnTo>
                  <a:pt x="1790" y="0"/>
                </a:lnTo>
                <a:lnTo>
                  <a:pt x="1815" y="2"/>
                </a:lnTo>
                <a:lnTo>
                  <a:pt x="1840" y="4"/>
                </a:lnTo>
                <a:lnTo>
                  <a:pt x="1865" y="8"/>
                </a:lnTo>
                <a:lnTo>
                  <a:pt x="1890" y="13"/>
                </a:lnTo>
                <a:lnTo>
                  <a:pt x="1915" y="19"/>
                </a:lnTo>
                <a:lnTo>
                  <a:pt x="1938" y="27"/>
                </a:lnTo>
                <a:lnTo>
                  <a:pt x="1963" y="36"/>
                </a:lnTo>
                <a:lnTo>
                  <a:pt x="1987" y="48"/>
                </a:lnTo>
                <a:lnTo>
                  <a:pt x="2012" y="61"/>
                </a:lnTo>
                <a:lnTo>
                  <a:pt x="2035" y="75"/>
                </a:lnTo>
                <a:lnTo>
                  <a:pt x="2060" y="90"/>
                </a:lnTo>
                <a:lnTo>
                  <a:pt x="2085" y="109"/>
                </a:lnTo>
                <a:lnTo>
                  <a:pt x="2108" y="128"/>
                </a:lnTo>
                <a:lnTo>
                  <a:pt x="2133" y="150"/>
                </a:lnTo>
                <a:lnTo>
                  <a:pt x="2158" y="173"/>
                </a:lnTo>
                <a:lnTo>
                  <a:pt x="2181" y="199"/>
                </a:lnTo>
                <a:lnTo>
                  <a:pt x="2206" y="228"/>
                </a:lnTo>
                <a:lnTo>
                  <a:pt x="2229" y="257"/>
                </a:lnTo>
                <a:lnTo>
                  <a:pt x="2254" y="290"/>
                </a:lnTo>
                <a:lnTo>
                  <a:pt x="2277" y="324"/>
                </a:lnTo>
                <a:lnTo>
                  <a:pt x="2301" y="362"/>
                </a:lnTo>
              </a:path>
            </a:pathLst>
          </a:custGeom>
          <a:noFill/>
          <a:ln w="28575" cap="rnd" cmpd="sng">
            <a:solidFill>
              <a:schemeClr val="accent2"/>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dirty="0"/>
          </a:p>
        </p:txBody>
      </p:sp>
      <p:sp>
        <p:nvSpPr>
          <p:cNvPr id="17421" name="Freeform 47">
            <a:extLst>
              <a:ext uri="{FF2B5EF4-FFF2-40B4-BE49-F238E27FC236}">
                <a16:creationId xmlns:a16="http://schemas.microsoft.com/office/drawing/2014/main" id="{07F8DCC7-235C-4746-8B39-07000FD1D564}"/>
              </a:ext>
            </a:extLst>
          </p:cNvPr>
          <p:cNvSpPr>
            <a:spLocks/>
          </p:cNvSpPr>
          <p:nvPr/>
        </p:nvSpPr>
        <p:spPr bwMode="auto">
          <a:xfrm>
            <a:off x="2514600" y="5578475"/>
            <a:ext cx="3656013" cy="365125"/>
          </a:xfrm>
          <a:custGeom>
            <a:avLst/>
            <a:gdLst>
              <a:gd name="T0" fmla="*/ 57150 w 2303"/>
              <a:gd name="T1" fmla="*/ 342596 h 470"/>
              <a:gd name="T2" fmla="*/ 169862 w 2303"/>
              <a:gd name="T3" fmla="*/ 299092 h 470"/>
              <a:gd name="T4" fmla="*/ 285750 w 2303"/>
              <a:gd name="T5" fmla="*/ 258695 h 470"/>
              <a:gd name="T6" fmla="*/ 398462 w 2303"/>
              <a:gd name="T7" fmla="*/ 222959 h 470"/>
              <a:gd name="T8" fmla="*/ 512763 w 2303"/>
              <a:gd name="T9" fmla="*/ 188777 h 470"/>
              <a:gd name="T10" fmla="*/ 628650 w 2303"/>
              <a:gd name="T11" fmla="*/ 157703 h 470"/>
              <a:gd name="T12" fmla="*/ 741362 w 2303"/>
              <a:gd name="T13" fmla="*/ 127405 h 470"/>
              <a:gd name="T14" fmla="*/ 857250 w 2303"/>
              <a:gd name="T15" fmla="*/ 102546 h 470"/>
              <a:gd name="T16" fmla="*/ 969963 w 2303"/>
              <a:gd name="T17" fmla="*/ 80017 h 470"/>
              <a:gd name="T18" fmla="*/ 1084263 w 2303"/>
              <a:gd name="T19" fmla="*/ 59041 h 470"/>
              <a:gd name="T20" fmla="*/ 1196975 w 2303"/>
              <a:gd name="T21" fmla="*/ 42727 h 470"/>
              <a:gd name="T22" fmla="*/ 1312863 w 2303"/>
              <a:gd name="T23" fmla="*/ 27967 h 470"/>
              <a:gd name="T24" fmla="*/ 1428750 w 2303"/>
              <a:gd name="T25" fmla="*/ 17868 h 470"/>
              <a:gd name="T26" fmla="*/ 1541462 w 2303"/>
              <a:gd name="T27" fmla="*/ 8545 h 470"/>
              <a:gd name="T28" fmla="*/ 1655763 w 2303"/>
              <a:gd name="T29" fmla="*/ 2331 h 470"/>
              <a:gd name="T30" fmla="*/ 1768475 w 2303"/>
              <a:gd name="T31" fmla="*/ 0 h 470"/>
              <a:gd name="T32" fmla="*/ 1941513 w 2303"/>
              <a:gd name="T33" fmla="*/ 777 h 470"/>
              <a:gd name="T34" fmla="*/ 2054225 w 2303"/>
              <a:gd name="T35" fmla="*/ 5438 h 470"/>
              <a:gd name="T36" fmla="*/ 2170113 w 2303"/>
              <a:gd name="T37" fmla="*/ 13207 h 470"/>
              <a:gd name="T38" fmla="*/ 2282825 w 2303"/>
              <a:gd name="T39" fmla="*/ 21752 h 470"/>
              <a:gd name="T40" fmla="*/ 2398713 w 2303"/>
              <a:gd name="T41" fmla="*/ 35736 h 470"/>
              <a:gd name="T42" fmla="*/ 2509838 w 2303"/>
              <a:gd name="T43" fmla="*/ 50496 h 470"/>
              <a:gd name="T44" fmla="*/ 2625725 w 2303"/>
              <a:gd name="T45" fmla="*/ 69918 h 470"/>
              <a:gd name="T46" fmla="*/ 2741612 w 2303"/>
              <a:gd name="T47" fmla="*/ 90893 h 470"/>
              <a:gd name="T48" fmla="*/ 2854325 w 2303"/>
              <a:gd name="T49" fmla="*/ 115752 h 470"/>
              <a:gd name="T50" fmla="*/ 2970212 w 2303"/>
              <a:gd name="T51" fmla="*/ 142943 h 470"/>
              <a:gd name="T52" fmla="*/ 3082925 w 2303"/>
              <a:gd name="T53" fmla="*/ 172463 h 470"/>
              <a:gd name="T54" fmla="*/ 3197225 w 2303"/>
              <a:gd name="T55" fmla="*/ 205092 h 470"/>
              <a:gd name="T56" fmla="*/ 3309938 w 2303"/>
              <a:gd name="T57" fmla="*/ 240827 h 470"/>
              <a:gd name="T58" fmla="*/ 3425826 w 2303"/>
              <a:gd name="T59" fmla="*/ 279670 h 470"/>
              <a:gd name="T60" fmla="*/ 3538538 w 2303"/>
              <a:gd name="T61" fmla="*/ 320067 h 470"/>
              <a:gd name="T62" fmla="*/ 3654426 w 2303"/>
              <a:gd name="T63" fmla="*/ 364348 h 4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303"/>
              <a:gd name="T97" fmla="*/ 0 h 470"/>
              <a:gd name="T98" fmla="*/ 2303 w 2303"/>
              <a:gd name="T99" fmla="*/ 470 h 4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303" h="470">
                <a:moveTo>
                  <a:pt x="0" y="469"/>
                </a:moveTo>
                <a:lnTo>
                  <a:pt x="36" y="441"/>
                </a:lnTo>
                <a:lnTo>
                  <a:pt x="72" y="412"/>
                </a:lnTo>
                <a:lnTo>
                  <a:pt x="107" y="385"/>
                </a:lnTo>
                <a:lnTo>
                  <a:pt x="143" y="360"/>
                </a:lnTo>
                <a:lnTo>
                  <a:pt x="180" y="333"/>
                </a:lnTo>
                <a:lnTo>
                  <a:pt x="216" y="310"/>
                </a:lnTo>
                <a:lnTo>
                  <a:pt x="251" y="287"/>
                </a:lnTo>
                <a:lnTo>
                  <a:pt x="287" y="264"/>
                </a:lnTo>
                <a:lnTo>
                  <a:pt x="323" y="243"/>
                </a:lnTo>
                <a:lnTo>
                  <a:pt x="360" y="222"/>
                </a:lnTo>
                <a:lnTo>
                  <a:pt x="396" y="203"/>
                </a:lnTo>
                <a:lnTo>
                  <a:pt x="431" y="184"/>
                </a:lnTo>
                <a:lnTo>
                  <a:pt x="467" y="164"/>
                </a:lnTo>
                <a:lnTo>
                  <a:pt x="503" y="149"/>
                </a:lnTo>
                <a:lnTo>
                  <a:pt x="540" y="132"/>
                </a:lnTo>
                <a:lnTo>
                  <a:pt x="576" y="117"/>
                </a:lnTo>
                <a:lnTo>
                  <a:pt x="611" y="103"/>
                </a:lnTo>
                <a:lnTo>
                  <a:pt x="647" y="90"/>
                </a:lnTo>
                <a:lnTo>
                  <a:pt x="683" y="76"/>
                </a:lnTo>
                <a:lnTo>
                  <a:pt x="720" y="65"/>
                </a:lnTo>
                <a:lnTo>
                  <a:pt x="754" y="55"/>
                </a:lnTo>
                <a:lnTo>
                  <a:pt x="791" y="46"/>
                </a:lnTo>
                <a:lnTo>
                  <a:pt x="827" y="36"/>
                </a:lnTo>
                <a:lnTo>
                  <a:pt x="863" y="28"/>
                </a:lnTo>
                <a:lnTo>
                  <a:pt x="900" y="23"/>
                </a:lnTo>
                <a:lnTo>
                  <a:pt x="934" y="17"/>
                </a:lnTo>
                <a:lnTo>
                  <a:pt x="971" y="11"/>
                </a:lnTo>
                <a:lnTo>
                  <a:pt x="1007" y="7"/>
                </a:lnTo>
                <a:lnTo>
                  <a:pt x="1043" y="3"/>
                </a:lnTo>
                <a:lnTo>
                  <a:pt x="1078" y="1"/>
                </a:lnTo>
                <a:lnTo>
                  <a:pt x="1114" y="0"/>
                </a:lnTo>
                <a:lnTo>
                  <a:pt x="1187" y="0"/>
                </a:lnTo>
                <a:lnTo>
                  <a:pt x="1223" y="1"/>
                </a:lnTo>
                <a:lnTo>
                  <a:pt x="1258" y="3"/>
                </a:lnTo>
                <a:lnTo>
                  <a:pt x="1294" y="7"/>
                </a:lnTo>
                <a:lnTo>
                  <a:pt x="1331" y="11"/>
                </a:lnTo>
                <a:lnTo>
                  <a:pt x="1367" y="17"/>
                </a:lnTo>
                <a:lnTo>
                  <a:pt x="1401" y="23"/>
                </a:lnTo>
                <a:lnTo>
                  <a:pt x="1438" y="28"/>
                </a:lnTo>
                <a:lnTo>
                  <a:pt x="1474" y="36"/>
                </a:lnTo>
                <a:lnTo>
                  <a:pt x="1511" y="46"/>
                </a:lnTo>
                <a:lnTo>
                  <a:pt x="1547" y="55"/>
                </a:lnTo>
                <a:lnTo>
                  <a:pt x="1581" y="65"/>
                </a:lnTo>
                <a:lnTo>
                  <a:pt x="1618" y="76"/>
                </a:lnTo>
                <a:lnTo>
                  <a:pt x="1654" y="90"/>
                </a:lnTo>
                <a:lnTo>
                  <a:pt x="1691" y="103"/>
                </a:lnTo>
                <a:lnTo>
                  <a:pt x="1727" y="117"/>
                </a:lnTo>
                <a:lnTo>
                  <a:pt x="1761" y="132"/>
                </a:lnTo>
                <a:lnTo>
                  <a:pt x="1798" y="149"/>
                </a:lnTo>
                <a:lnTo>
                  <a:pt x="1834" y="164"/>
                </a:lnTo>
                <a:lnTo>
                  <a:pt x="1871" y="184"/>
                </a:lnTo>
                <a:lnTo>
                  <a:pt x="1905" y="203"/>
                </a:lnTo>
                <a:lnTo>
                  <a:pt x="1942" y="222"/>
                </a:lnTo>
                <a:lnTo>
                  <a:pt x="1978" y="243"/>
                </a:lnTo>
                <a:lnTo>
                  <a:pt x="2014" y="264"/>
                </a:lnTo>
                <a:lnTo>
                  <a:pt x="2051" y="287"/>
                </a:lnTo>
                <a:lnTo>
                  <a:pt x="2085" y="310"/>
                </a:lnTo>
                <a:lnTo>
                  <a:pt x="2122" y="333"/>
                </a:lnTo>
                <a:lnTo>
                  <a:pt x="2158" y="360"/>
                </a:lnTo>
                <a:lnTo>
                  <a:pt x="2194" y="385"/>
                </a:lnTo>
                <a:lnTo>
                  <a:pt x="2229" y="412"/>
                </a:lnTo>
                <a:lnTo>
                  <a:pt x="2265" y="441"/>
                </a:lnTo>
                <a:lnTo>
                  <a:pt x="2302" y="469"/>
                </a:lnTo>
                <a:lnTo>
                  <a:pt x="0" y="469"/>
                </a:lnTo>
              </a:path>
            </a:pathLst>
          </a:custGeom>
          <a:solidFill>
            <a:srgbClr val="00FFFF"/>
          </a:solidFill>
          <a:ln w="12700" cap="rnd" cmpd="sng">
            <a:solidFill>
              <a:srgbClr val="000000"/>
            </a:solidFill>
            <a:prstDash val="solid"/>
            <a:round/>
            <a:headEnd type="none" w="med" len="med"/>
            <a:tailEnd type="none" w="med" len="med"/>
          </a:ln>
        </p:spPr>
        <p:txBody>
          <a:bodyPr/>
          <a:lstStyle/>
          <a:p>
            <a:endParaRPr lang="fr-FR" dirty="0"/>
          </a:p>
        </p:txBody>
      </p:sp>
      <p:sp>
        <p:nvSpPr>
          <p:cNvPr id="17422" name="Text Box 48">
            <a:extLst>
              <a:ext uri="{FF2B5EF4-FFF2-40B4-BE49-F238E27FC236}">
                <a16:creationId xmlns:a16="http://schemas.microsoft.com/office/drawing/2014/main" id="{EE79B4AF-98DB-4D48-9206-444383C21EC5}"/>
              </a:ext>
            </a:extLst>
          </p:cNvPr>
          <p:cNvSpPr txBox="1">
            <a:spLocks noChangeArrowheads="1"/>
          </p:cNvSpPr>
          <p:nvPr/>
        </p:nvSpPr>
        <p:spPr bwMode="auto">
          <a:xfrm>
            <a:off x="2922588" y="2971800"/>
            <a:ext cx="1096962"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Demande</a:t>
            </a:r>
          </a:p>
        </p:txBody>
      </p:sp>
      <p:sp>
        <p:nvSpPr>
          <p:cNvPr id="17423" name="Line 49">
            <a:extLst>
              <a:ext uri="{FF2B5EF4-FFF2-40B4-BE49-F238E27FC236}">
                <a16:creationId xmlns:a16="http://schemas.microsoft.com/office/drawing/2014/main" id="{78EB5350-F3CA-4F9B-A193-210B2E707634}"/>
              </a:ext>
            </a:extLst>
          </p:cNvPr>
          <p:cNvSpPr>
            <a:spLocks noChangeShapeType="1"/>
          </p:cNvSpPr>
          <p:nvPr/>
        </p:nvSpPr>
        <p:spPr bwMode="auto">
          <a:xfrm>
            <a:off x="3544888" y="3273425"/>
            <a:ext cx="1143000" cy="45720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
        <p:nvSpPr>
          <p:cNvPr id="17424" name="Text Box 50">
            <a:extLst>
              <a:ext uri="{FF2B5EF4-FFF2-40B4-BE49-F238E27FC236}">
                <a16:creationId xmlns:a16="http://schemas.microsoft.com/office/drawing/2014/main" id="{F10E8071-A80D-4BF3-B889-933D87C1D95B}"/>
              </a:ext>
            </a:extLst>
          </p:cNvPr>
          <p:cNvSpPr txBox="1">
            <a:spLocks noChangeArrowheads="1"/>
          </p:cNvSpPr>
          <p:nvPr/>
        </p:nvSpPr>
        <p:spPr bwMode="auto">
          <a:xfrm>
            <a:off x="4383088" y="4568825"/>
            <a:ext cx="1255712" cy="31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6pPr>
            <a:lvl7pPr marL="29718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7pPr>
            <a:lvl8pPr marL="34290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8pPr>
            <a:lvl9pPr marL="3886200" indent="-228600" algn="ctr" eaLnBrk="0" fontAlgn="base" hangingPunct="0">
              <a:lnSpc>
                <a:spcPct val="90000"/>
              </a:lnSpc>
              <a:spcBef>
                <a:spcPct val="0"/>
              </a:spcBef>
              <a:spcAft>
                <a:spcPct val="0"/>
              </a:spcAft>
              <a:defRPr sz="1600" b="1">
                <a:solidFill>
                  <a:schemeClr val="tx1"/>
                </a:solidFill>
                <a:latin typeface="Arial" panose="020B0604020202020204" pitchFamily="34" charset="0"/>
              </a:defRPr>
            </a:lvl9pPr>
          </a:lstStyle>
          <a:p>
            <a:r>
              <a:rPr lang="fr-FR" altLang="fr-FR" dirty="0">
                <a:solidFill>
                  <a:srgbClr val="000000"/>
                </a:solidFill>
              </a:rPr>
              <a:t>Production</a:t>
            </a:r>
          </a:p>
        </p:txBody>
      </p:sp>
      <p:sp>
        <p:nvSpPr>
          <p:cNvPr id="17425" name="Line 51">
            <a:extLst>
              <a:ext uri="{FF2B5EF4-FFF2-40B4-BE49-F238E27FC236}">
                <a16:creationId xmlns:a16="http://schemas.microsoft.com/office/drawing/2014/main" id="{270F5654-361B-4F09-BF9A-27D2AFAFB5E8}"/>
              </a:ext>
            </a:extLst>
          </p:cNvPr>
          <p:cNvSpPr>
            <a:spLocks noChangeShapeType="1"/>
          </p:cNvSpPr>
          <p:nvPr/>
        </p:nvSpPr>
        <p:spPr bwMode="auto">
          <a:xfrm flipV="1">
            <a:off x="4687888" y="3886200"/>
            <a:ext cx="112712" cy="606425"/>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B63456AE-DF22-47F4-A454-6E9B1CAB69CB}" type="slidenum">
              <a:rPr lang="en-US"/>
              <a:pPr/>
              <a:t>9</a:t>
            </a:fld>
            <a:endParaRPr lang="en-US" dirty="0"/>
          </a:p>
        </p:txBody>
      </p:sp>
      <p:sp>
        <p:nvSpPr>
          <p:cNvPr id="74754" name="Rectangle 2"/>
          <p:cNvSpPr>
            <a:spLocks noGrp="1" noChangeArrowheads="1"/>
          </p:cNvSpPr>
          <p:nvPr>
            <p:ph type="title"/>
          </p:nvPr>
        </p:nvSpPr>
        <p:spPr/>
        <p:txBody>
          <a:bodyPr/>
          <a:lstStyle/>
          <a:p>
            <a:r>
              <a:rPr lang="fr-FR" dirty="0"/>
              <a:t>L’établissement du PIC dans l’ERP</a:t>
            </a:r>
          </a:p>
        </p:txBody>
      </p:sp>
      <p:sp>
        <p:nvSpPr>
          <p:cNvPr id="74755" name="Rectangle 3"/>
          <p:cNvSpPr>
            <a:spLocks noGrp="1" noChangeArrowheads="1"/>
          </p:cNvSpPr>
          <p:nvPr>
            <p:ph type="body" idx="1"/>
          </p:nvPr>
        </p:nvSpPr>
        <p:spPr>
          <a:xfrm>
            <a:off x="685800" y="1524000"/>
            <a:ext cx="7772400" cy="4572000"/>
          </a:xfrm>
        </p:spPr>
        <p:txBody>
          <a:bodyPr/>
          <a:lstStyle/>
          <a:p>
            <a:pPr>
              <a:lnSpc>
                <a:spcPct val="90000"/>
              </a:lnSpc>
            </a:pPr>
            <a:r>
              <a:rPr lang="fr-FR" dirty="0"/>
              <a:t>Nécessite deux types </a:t>
            </a:r>
            <a:r>
              <a:rPr lang="fr-FR" dirty="0">
                <a:solidFill>
                  <a:srgbClr val="339933"/>
                </a:solidFill>
              </a:rPr>
              <a:t>d’articles fictifs</a:t>
            </a:r>
          </a:p>
          <a:p>
            <a:pPr lvl="1">
              <a:lnSpc>
                <a:spcPct val="90000"/>
              </a:lnSpc>
            </a:pPr>
            <a:r>
              <a:rPr lang="fr-FR" dirty="0"/>
              <a:t>Les articles </a:t>
            </a:r>
            <a:r>
              <a:rPr lang="fr-FR" dirty="0">
                <a:solidFill>
                  <a:srgbClr val="339933"/>
                </a:solidFill>
              </a:rPr>
              <a:t>Famille</a:t>
            </a:r>
            <a:endParaRPr lang="fr-FR" dirty="0"/>
          </a:p>
          <a:p>
            <a:pPr lvl="2">
              <a:lnSpc>
                <a:spcPct val="90000"/>
              </a:lnSpc>
            </a:pPr>
            <a:r>
              <a:rPr lang="fr-FR" dirty="0"/>
              <a:t>Groupes d’articles sur lesquels</a:t>
            </a:r>
          </a:p>
          <a:p>
            <a:pPr marL="1562100" lvl="3">
              <a:lnSpc>
                <a:spcPct val="90000"/>
              </a:lnSpc>
            </a:pPr>
            <a:r>
              <a:rPr lang="fr-FR" dirty="0"/>
              <a:t>on fait des prévisions globales</a:t>
            </a:r>
          </a:p>
          <a:p>
            <a:pPr marL="1562100" lvl="3">
              <a:lnSpc>
                <a:spcPct val="90000"/>
              </a:lnSpc>
            </a:pPr>
            <a:r>
              <a:rPr lang="fr-FR" dirty="0"/>
              <a:t>on détermine un plan de production</a:t>
            </a:r>
          </a:p>
          <a:p>
            <a:pPr marL="1562100" lvl="3">
              <a:lnSpc>
                <a:spcPct val="90000"/>
              </a:lnSpc>
            </a:pPr>
            <a:r>
              <a:rPr lang="fr-FR" dirty="0"/>
              <a:t>niveau * (au dessus des articles de niveau 0)</a:t>
            </a:r>
          </a:p>
          <a:p>
            <a:pPr lvl="1">
              <a:lnSpc>
                <a:spcPct val="90000"/>
              </a:lnSpc>
            </a:pPr>
            <a:r>
              <a:rPr lang="fr-FR" dirty="0"/>
              <a:t>Les articles </a:t>
            </a:r>
            <a:r>
              <a:rPr lang="fr-FR" dirty="0">
                <a:solidFill>
                  <a:srgbClr val="339933"/>
                </a:solidFill>
              </a:rPr>
              <a:t>Ressource</a:t>
            </a:r>
            <a:endParaRPr lang="fr-FR" dirty="0"/>
          </a:p>
          <a:p>
            <a:pPr lvl="2">
              <a:lnSpc>
                <a:spcPct val="90000"/>
              </a:lnSpc>
            </a:pPr>
            <a:r>
              <a:rPr lang="fr-FR" dirty="0"/>
              <a:t>ressources critiques </a:t>
            </a:r>
          </a:p>
          <a:p>
            <a:pPr marL="1562100" lvl="3">
              <a:lnSpc>
                <a:spcPct val="90000"/>
              </a:lnSpc>
            </a:pPr>
            <a:r>
              <a:rPr lang="fr-FR" dirty="0"/>
              <a:t>dont on veut ajuster les charges</a:t>
            </a:r>
          </a:p>
          <a:p>
            <a:pPr marL="1562100" lvl="3">
              <a:lnSpc>
                <a:spcPct val="90000"/>
              </a:lnSpc>
            </a:pPr>
            <a:r>
              <a:rPr lang="fr-FR" dirty="0"/>
              <a:t>heures de machine, de main-d’œuvre, …</a:t>
            </a:r>
          </a:p>
          <a:p>
            <a:pPr marL="1562100" lvl="3">
              <a:lnSpc>
                <a:spcPct val="90000"/>
              </a:lnSpc>
            </a:pPr>
            <a:r>
              <a:rPr lang="fr-FR" dirty="0"/>
              <a:t>niveau 99</a:t>
            </a:r>
          </a:p>
          <a:p>
            <a:pPr marL="304800"/>
            <a:r>
              <a:rPr lang="fr-FR" dirty="0"/>
              <a:t>Nécessite une « nomenclature » Ressource</a:t>
            </a:r>
          </a:p>
          <a:p>
            <a:pPr marL="704850" lvl="1"/>
            <a:r>
              <a:rPr lang="fr-FR" dirty="0"/>
              <a:t>Pour chaque article famille, spécifie les ressources consommées par sa fabrication</a:t>
            </a:r>
          </a:p>
        </p:txBody>
      </p:sp>
    </p:spTree>
  </p:cSld>
  <p:clrMapOvr>
    <a:masterClrMapping/>
  </p:clrMapOvr>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12</Pages>
  <Words>5680</Words>
  <Application>Microsoft Office PowerPoint</Application>
  <PresentationFormat>Format US (216 x 279 mm)</PresentationFormat>
  <Paragraphs>462</Paragraphs>
  <Slides>19</Slides>
  <Notes>18</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0</vt:i4>
      </vt:variant>
      <vt:variant>
        <vt:lpstr>Titres des diapositives</vt:lpstr>
      </vt:variant>
      <vt:variant>
        <vt:i4>19</vt:i4>
      </vt:variant>
    </vt:vector>
  </HeadingPairs>
  <TitlesOfParts>
    <vt:vector size="22" baseType="lpstr">
      <vt:lpstr>Arial</vt:lpstr>
      <vt:lpstr>Tahoma</vt:lpstr>
      <vt:lpstr>mil</vt:lpstr>
      <vt:lpstr>La planification de la production</vt:lpstr>
      <vt:lpstr>La planification hiérarchisée</vt:lpstr>
      <vt:lpstr>Les décisions dans la Supply Chain</vt:lpstr>
      <vt:lpstr>L'analyse du rapport  entre la charge et la capacité</vt:lpstr>
      <vt:lpstr>La procédure PIC</vt:lpstr>
      <vt:lpstr>Méthodologie d’établissement du PIC</vt:lpstr>
      <vt:lpstr>Les stratégies de base</vt:lpstr>
      <vt:lpstr>Une stratégie moyenne</vt:lpstr>
      <vt:lpstr>L’établissement du PIC dans l’ERP</vt:lpstr>
      <vt:lpstr>Exemple d’établissement d’un PIC</vt:lpstr>
      <vt:lpstr>Analyse des rapports charge / capacité</vt:lpstr>
      <vt:lpstr>Les programmes de production</vt:lpstr>
      <vt:lpstr>La gestion et la révision du PIC</vt:lpstr>
      <vt:lpstr>Le choix des articles à stocker</vt:lpstr>
      <vt:lpstr>Politiques d'accroissement de la capacité</vt:lpstr>
      <vt:lpstr>Portefeuille de produits</vt:lpstr>
      <vt:lpstr>Présentation PowerPoint</vt:lpstr>
      <vt:lpstr>Réunion PIC type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PIC</dc:title>
  <dc:subject/>
  <dc:creator>Groupe HEC</dc:creator>
  <cp:keywords/>
  <dc:description/>
  <cp:lastModifiedBy>Gérard</cp:lastModifiedBy>
  <cp:revision>129</cp:revision>
  <cp:lastPrinted>2003-09-03T15:49:55Z</cp:lastPrinted>
  <dcterms:created xsi:type="dcterms:W3CDTF">1997-12-29T12:37:42Z</dcterms:created>
  <dcterms:modified xsi:type="dcterms:W3CDTF">2020-02-22T16:50:18Z</dcterms:modified>
</cp:coreProperties>
</file>