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handoutMasterIdLst>
    <p:handoutMasterId r:id="rId21"/>
  </p:handoutMasterIdLst>
  <p:sldIdLst>
    <p:sldId id="267" r:id="rId2"/>
    <p:sldId id="271" r:id="rId3"/>
    <p:sldId id="289" r:id="rId4"/>
    <p:sldId id="304" r:id="rId5"/>
    <p:sldId id="324" r:id="rId6"/>
    <p:sldId id="335" r:id="rId7"/>
    <p:sldId id="288" r:id="rId8"/>
    <p:sldId id="303" r:id="rId9"/>
    <p:sldId id="305" r:id="rId10"/>
    <p:sldId id="290" r:id="rId11"/>
    <p:sldId id="325" r:id="rId12"/>
    <p:sldId id="326" r:id="rId13"/>
    <p:sldId id="327" r:id="rId14"/>
    <p:sldId id="340" r:id="rId15"/>
    <p:sldId id="295" r:id="rId16"/>
    <p:sldId id="302" r:id="rId17"/>
    <p:sldId id="337" r:id="rId18"/>
    <p:sldId id="338"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3366CC"/>
    <a:srgbClr val="000099"/>
    <a:srgbClr val="FF3300"/>
    <a:srgbClr val="00CCFF"/>
    <a:srgbClr val="00FF00"/>
    <a:srgbClr val="008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6667" autoAdjust="0"/>
  </p:normalViewPr>
  <p:slideViewPr>
    <p:cSldViewPr>
      <p:cViewPr varScale="1">
        <p:scale>
          <a:sx n="115" d="100"/>
          <a:sy n="115" d="100"/>
        </p:scale>
        <p:origin x="1494" y="10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133"/>
    </p:cViewPr>
  </p:sorterViewPr>
  <p:notesViewPr>
    <p:cSldViewPr>
      <p:cViewPr>
        <p:scale>
          <a:sx n="90" d="100"/>
          <a:sy n="90" d="100"/>
        </p:scale>
        <p:origin x="2626" y="-12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17.xml"/><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dirty="0"/>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8BC8D0B-4486-4C8C-A8EE-329B39B43232}" type="datetime1">
              <a:rPr lang="fr-FR"/>
              <a:pPr/>
              <a:t>13/07/2018</a:t>
            </a:fld>
            <a:endParaRPr lang="fr-FR" dirty="0"/>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dirty="0"/>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BD2CF0D-8D37-4D37-8C3E-972C5AFF0AB7}" type="slidenum">
              <a:rPr lang="fr-F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2" name="Espace réservé du numéro de diapositive 1">
            <a:extLst>
              <a:ext uri="{FF2B5EF4-FFF2-40B4-BE49-F238E27FC236}">
                <a16:creationId xmlns:a16="http://schemas.microsoft.com/office/drawing/2014/main" id="{386FB6FF-DC15-4D39-9E8E-699F269F8CC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8A569-1502-419B-8E89-4B4340BE0642}" type="slidenum">
              <a:rPr lang="fr-FR" smtClean="0"/>
              <a:t>‹N°›</a:t>
            </a:fld>
            <a:endParaRPr lang="fr-FR"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fonction </a:t>
            </a:r>
            <a:r>
              <a:rPr lang="fr-FR" sz="1000" b="1" dirty="0">
                <a:latin typeface="Arial" panose="020B0604020202020204" pitchFamily="34" charset="0"/>
                <a:cs typeface="Arial" panose="020B0604020202020204" pitchFamily="34" charset="0"/>
              </a:rPr>
              <a:t>Plans Industriels et Commerciaux</a:t>
            </a:r>
            <a:r>
              <a:rPr lang="fr-FR" sz="1000" dirty="0">
                <a:latin typeface="Arial" panose="020B0604020202020204" pitchFamily="34" charset="0"/>
                <a:cs typeface="Arial" panose="020B0604020202020204" pitchFamily="34" charset="0"/>
              </a:rPr>
              <a:t> permet de déterminer rapidement les charges engendrées par des plans de production permettant de satisfaire des prévisions commerciales par familles commerciales sur des ressources globales et ce, sur un horizon qui est généralement l’année. Les périodes de planification correspondent généralement aux mois.</a:t>
            </a:r>
          </a:p>
          <a:p>
            <a:r>
              <a:rPr lang="fr-FR" sz="1000" dirty="0">
                <a:latin typeface="Arial" panose="020B0604020202020204" pitchFamily="34" charset="0"/>
                <a:cs typeface="Arial" panose="020B0604020202020204" pitchFamily="34" charset="0"/>
              </a:rPr>
              <a:t>Lorsque la demande est saisonnière, la charge engendrée sera supérieure à la capacité à certaines périodes et inférieure à d'autres. La création de stocks d'anticipation permet de lisser la charge. De même, si l'on prévoit la fermeture de l'usine (vacances ou maintenance), il faut constituer des stocks d'anticipation pour pouvoir continuer à servir la demande pendant ces périodes.</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Deux types d’articles fictifs</a:t>
            </a:r>
          </a:p>
          <a:p>
            <a:r>
              <a:rPr lang="fr-FR" sz="1000" dirty="0">
                <a:latin typeface="Arial" panose="020B0604020202020204" pitchFamily="34" charset="0"/>
                <a:cs typeface="Arial" panose="020B0604020202020204" pitchFamily="34" charset="0"/>
              </a:rPr>
              <a:t>Les articles </a:t>
            </a:r>
            <a:r>
              <a:rPr lang="fr-FR" sz="1000" b="1" dirty="0">
                <a:latin typeface="Arial" panose="020B0604020202020204" pitchFamily="34" charset="0"/>
                <a:cs typeface="Arial" panose="020B0604020202020204" pitchFamily="34" charset="0"/>
              </a:rPr>
              <a:t>Famille</a:t>
            </a:r>
            <a:r>
              <a:rPr lang="fr-FR" sz="1000" dirty="0">
                <a:latin typeface="Arial" panose="020B0604020202020204" pitchFamily="34" charset="0"/>
                <a:cs typeface="Arial" panose="020B0604020202020204" pitchFamily="34" charset="0"/>
              </a:rPr>
              <a:t> sont des articles fictifs qui représentent des familles d'articles vendus, homogènes d'un point de vue commercial comme d'un point de vue industriel.</a:t>
            </a:r>
          </a:p>
          <a:p>
            <a:r>
              <a:rPr lang="fr-FR" sz="1000" dirty="0">
                <a:latin typeface="Arial" panose="020B0604020202020204" pitchFamily="34" charset="0"/>
                <a:cs typeface="Arial" panose="020B0604020202020204" pitchFamily="34" charset="0"/>
              </a:rPr>
              <a:t>Ils permettent d'entrer des prévisions de vente au niveau d'une famille et non au niveau de chaque article composant la famille et de définir des plans de production prévisionnels globaux.</a:t>
            </a:r>
          </a:p>
          <a:p>
            <a:r>
              <a:rPr lang="fr-FR" sz="1000" dirty="0">
                <a:latin typeface="Arial" panose="020B0604020202020204" pitchFamily="34" charset="0"/>
                <a:cs typeface="Arial" panose="020B0604020202020204" pitchFamily="34" charset="0"/>
              </a:rPr>
              <a:t>Les articles </a:t>
            </a:r>
            <a:r>
              <a:rPr lang="fr-FR" sz="1000" b="1" dirty="0">
                <a:latin typeface="Arial" panose="020B0604020202020204" pitchFamily="34" charset="0"/>
                <a:cs typeface="Arial" panose="020B0604020202020204" pitchFamily="34" charset="0"/>
              </a:rPr>
              <a:t>Ressource</a:t>
            </a:r>
            <a:r>
              <a:rPr lang="fr-FR" sz="1000" dirty="0">
                <a:latin typeface="Arial" panose="020B0604020202020204" pitchFamily="34" charset="0"/>
                <a:cs typeface="Arial" panose="020B0604020202020204" pitchFamily="34" charset="0"/>
              </a:rPr>
              <a:t> sont, comme les articles Famille, des articles fictifs. Ils représentent les ressources critiques pour lesquelles on veut établir le profil de charge (par exemple, des heures de main-d'œuvre, des équipements, des volumes de stockage, etc.). On doit préciser sur la fiche Article l’unité de mesure et le nombre de décimales dont il faut tenir compte lors des affichages et des enregistrements.</a:t>
            </a: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1</a:t>
            </a:fld>
            <a:endParaRPr lang="en-US" dirty="0"/>
          </a:p>
        </p:txBody>
      </p:sp>
    </p:spTree>
    <p:extLst>
      <p:ext uri="{BB962C8B-B14F-4D97-AF65-F5344CB8AC3E}">
        <p14:creationId xmlns:p14="http://schemas.microsoft.com/office/powerpoint/2010/main" val="759185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latin typeface="Arial" panose="020B0604020202020204" pitchFamily="34" charset="0"/>
                <a:cs typeface="Arial" panose="020B0604020202020204" pitchFamily="34" charset="0"/>
              </a:rPr>
              <a:t>Les nomenclatures Ressource</a:t>
            </a:r>
          </a:p>
          <a:p>
            <a:r>
              <a:rPr lang="fr-FR" sz="1000" dirty="0">
                <a:latin typeface="Arial" panose="020B0604020202020204" pitchFamily="34" charset="0"/>
                <a:cs typeface="Arial" panose="020B0604020202020204" pitchFamily="34" charset="0"/>
              </a:rPr>
              <a:t>Les nomenclatures Ressource servent à la mise au point et à l’évaluation du PIC. </a:t>
            </a:r>
          </a:p>
          <a:p>
            <a:r>
              <a:rPr lang="fr-FR" sz="1000" dirty="0">
                <a:latin typeface="Arial" panose="020B0604020202020204" pitchFamily="34" charset="0"/>
                <a:cs typeface="Arial" panose="020B0604020202020204" pitchFamily="34" charset="0"/>
              </a:rPr>
              <a:t>Pour que le calcul des charges globales puisse être effectué, il faut créer des liens de nomenclature entre les articles Famille et les articles Ressources par l'intermédiaire des nomenclatures </a:t>
            </a:r>
            <a:r>
              <a:rPr lang="fr-FR" sz="1000" b="1" dirty="0">
                <a:latin typeface="Arial" panose="020B0604020202020204" pitchFamily="34" charset="0"/>
                <a:cs typeface="Arial" panose="020B0604020202020204" pitchFamily="34" charset="0"/>
              </a:rPr>
              <a:t>Ressource</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Cette saisie de nomenclature se fait comme pour les nomenclatures de fabrication.</a:t>
            </a:r>
          </a:p>
          <a:p>
            <a:r>
              <a:rPr lang="fr-FR" sz="1000" dirty="0">
                <a:latin typeface="Arial" panose="020B0604020202020204" pitchFamily="34" charset="0"/>
                <a:cs typeface="Arial" panose="020B0604020202020204" pitchFamily="34" charset="0"/>
              </a:rPr>
              <a:t>On précisera dans le </a:t>
            </a:r>
            <a:r>
              <a:rPr lang="fr-FR" sz="1000" b="1" dirty="0">
                <a:latin typeface="Arial" panose="020B0604020202020204" pitchFamily="34" charset="0"/>
                <a:cs typeface="Arial" panose="020B0604020202020204" pitchFamily="34" charset="0"/>
              </a:rPr>
              <a:t>lien de nomenclature </a:t>
            </a:r>
            <a:r>
              <a:rPr lang="fr-FR" sz="1000" dirty="0">
                <a:latin typeface="Arial" panose="020B0604020202020204" pitchFamily="34" charset="0"/>
                <a:cs typeface="Arial" panose="020B0604020202020204" pitchFamily="34" charset="0"/>
              </a:rPr>
              <a:t>la consommation unitaire de ressource par l'article (pour chacune des ressources que l'on désire surveiller) et éventuellement, le décalage (positif ou négatif) entre la consommation de la ressource et la date de lancement de l'article.</a:t>
            </a:r>
          </a:p>
          <a:p>
            <a:r>
              <a:rPr lang="fr-FR" sz="1000" dirty="0">
                <a:latin typeface="Arial" panose="020B0604020202020204" pitchFamily="34" charset="0"/>
                <a:cs typeface="Arial" panose="020B0604020202020204" pitchFamily="34" charset="0"/>
              </a:rPr>
              <a:t>Par exemple, si la fabrication d'un article consomme une demi-heure de main-d'œuvre dans l'atelier d'assemblage, on entrera un lien entre l'article et la ressource Main-d'œuvre Atelier d'assemblage avec un coefficient de 0,5. Si en moyenne la consommation de ressource a lieu 5 jours avant la date de besoin, on indiquera un décalage de -5 jours.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deux autres nomenclatures seront étudiées plus loin.</a:t>
            </a:r>
          </a:p>
          <a:p>
            <a:endParaRPr lang="fr-FR" sz="1000" dirty="0"/>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10</a:t>
            </a:fld>
            <a:endParaRPr lang="fr-FR" dirty="0"/>
          </a:p>
        </p:txBody>
      </p:sp>
    </p:spTree>
    <p:extLst>
      <p:ext uri="{BB962C8B-B14F-4D97-AF65-F5344CB8AC3E}">
        <p14:creationId xmlns:p14="http://schemas.microsoft.com/office/powerpoint/2010/main" val="1766257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kern="1200" dirty="0">
                <a:solidFill>
                  <a:schemeClr val="tx1"/>
                </a:solidFill>
                <a:effectLst/>
                <a:latin typeface="Arial" panose="020B0604020202020204" pitchFamily="34" charset="0"/>
                <a:cs typeface="Arial" panose="020B0604020202020204" pitchFamily="34" charset="0"/>
              </a:rPr>
              <a:t>La fonction </a:t>
            </a:r>
            <a:r>
              <a:rPr lang="fr-FR" sz="1000" b="1" kern="1200" dirty="0">
                <a:solidFill>
                  <a:schemeClr val="tx1"/>
                </a:solidFill>
                <a:effectLst/>
                <a:latin typeface="Arial" panose="020B0604020202020204" pitchFamily="34" charset="0"/>
                <a:cs typeface="Arial" panose="020B0604020202020204" pitchFamily="34" charset="0"/>
              </a:rPr>
              <a:t>Évaluation du PIC</a:t>
            </a:r>
            <a:r>
              <a:rPr lang="fr-FR" sz="1000" kern="1200" dirty="0">
                <a:solidFill>
                  <a:schemeClr val="tx1"/>
                </a:solidFill>
                <a:effectLst/>
                <a:latin typeface="Arial" panose="020B0604020202020204" pitchFamily="34" charset="0"/>
                <a:cs typeface="Arial" panose="020B0604020202020204" pitchFamily="34" charset="0"/>
              </a:rPr>
              <a:t> effectue les cumuls pour l’ensemble des articles Famille et permet de faire apparaître </a:t>
            </a:r>
          </a:p>
          <a:p>
            <a:pPr lvl="0"/>
            <a:r>
              <a:rPr lang="fr-FR" sz="1000" kern="1200" dirty="0">
                <a:solidFill>
                  <a:schemeClr val="tx1"/>
                </a:solidFill>
                <a:effectLst/>
                <a:latin typeface="Arial" panose="020B0604020202020204" pitchFamily="34" charset="0"/>
                <a:cs typeface="Arial" panose="020B0604020202020204" pitchFamily="34" charset="0"/>
              </a:rPr>
              <a:t>soit le graphique des stocks prévisionnels valorisés soit au coût standard, soit en nombre de palettes, soit en poids,</a:t>
            </a:r>
          </a:p>
          <a:p>
            <a:pPr marL="171450" lvl="0" indent="-171450">
              <a:buFontTx/>
              <a:buChar char="-"/>
            </a:pPr>
            <a:r>
              <a:rPr lang="fr-FR" sz="1000" kern="1200" dirty="0">
                <a:solidFill>
                  <a:schemeClr val="tx1"/>
                </a:solidFill>
                <a:effectLst/>
                <a:latin typeface="Arial" panose="020B0604020202020204" pitchFamily="34" charset="0"/>
                <a:cs typeface="Arial" panose="020B0604020202020204" pitchFamily="34" charset="0"/>
              </a:rPr>
              <a:t>soit le chiffre d'affaires prévisionnel en valeur (par période ou cumulée) ou en pourcentage de répartition entre les commandes reçues et les prévisions des plans de vente,</a:t>
            </a:r>
          </a:p>
          <a:p>
            <a:pPr marL="360000" lvl="0"/>
            <a:r>
              <a:rPr lang="fr-FR" sz="900" kern="1200" dirty="0">
                <a:solidFill>
                  <a:schemeClr val="tx1"/>
                </a:solidFill>
                <a:effectLst/>
                <a:latin typeface="Arial" panose="020B0604020202020204" pitchFamily="34" charset="0"/>
                <a:cs typeface="Arial" panose="020B0604020202020204" pitchFamily="34" charset="0"/>
              </a:rPr>
              <a:t>N.B. : la ligne </a:t>
            </a:r>
            <a:r>
              <a:rPr lang="fr-FR" sz="900" b="1" kern="1200" dirty="0">
                <a:solidFill>
                  <a:schemeClr val="tx1"/>
                </a:solidFill>
                <a:effectLst/>
                <a:latin typeface="Arial" panose="020B0604020202020204" pitchFamily="34" charset="0"/>
                <a:cs typeface="Arial" panose="020B0604020202020204" pitchFamily="34" charset="0"/>
              </a:rPr>
              <a:t>Ventes</a:t>
            </a:r>
            <a:r>
              <a:rPr lang="fr-FR" sz="900" kern="1200" dirty="0">
                <a:solidFill>
                  <a:schemeClr val="tx1"/>
                </a:solidFill>
                <a:effectLst/>
                <a:latin typeface="Arial" panose="020B0604020202020204" pitchFamily="34" charset="0"/>
                <a:cs typeface="Arial" panose="020B0604020202020204" pitchFamily="34" charset="0"/>
              </a:rPr>
              <a:t> du tableau indique le chiffre d’affaires que l’on peut réaliser compte tenu des ruptures et des reports, hors commandes reçues imputées (qui figurent sur la dernière ligne du tableau),</a:t>
            </a:r>
          </a:p>
          <a:p>
            <a:pPr lvl="0"/>
            <a:r>
              <a:rPr lang="fr-FR" sz="1000" kern="1200" dirty="0">
                <a:solidFill>
                  <a:schemeClr val="tx1"/>
                </a:solidFill>
                <a:effectLst/>
                <a:latin typeface="Arial" panose="020B0604020202020204" pitchFamily="34" charset="0"/>
                <a:cs typeface="Arial" panose="020B0604020202020204" pitchFamily="34" charset="0"/>
              </a:rPr>
              <a:t>- soit la marge générée par l’activité en valeur (par période ou cumulée) ou en pourcentage du chiffre d’affaires.</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11</a:t>
            </a:fld>
            <a:endParaRPr lang="fr-FR" dirty="0"/>
          </a:p>
        </p:txBody>
      </p:sp>
    </p:spTree>
    <p:extLst>
      <p:ext uri="{BB962C8B-B14F-4D97-AF65-F5344CB8AC3E}">
        <p14:creationId xmlns:p14="http://schemas.microsoft.com/office/powerpoint/2010/main" val="1418449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procédure de calcul du PIC effectue un calcul des charges qui part des plans de production des familles pour déterminer les charges sur les articles </a:t>
            </a:r>
            <a:r>
              <a:rPr lang="fr-FR" sz="1000" b="1" dirty="0">
                <a:latin typeface="Arial" panose="020B0604020202020204" pitchFamily="34" charset="0"/>
                <a:cs typeface="Arial" panose="020B0604020202020204" pitchFamily="34" charset="0"/>
              </a:rPr>
              <a:t>Ressource</a:t>
            </a:r>
            <a:r>
              <a:rPr lang="fr-FR" sz="1000" dirty="0">
                <a:latin typeface="Arial" panose="020B0604020202020204" pitchFamily="34" charset="0"/>
                <a:cs typeface="Arial" panose="020B0604020202020204" pitchFamily="34" charset="0"/>
              </a:rPr>
              <a:t> à partir des coefficients figurant dans les nomenclatures </a:t>
            </a:r>
            <a:r>
              <a:rPr lang="fr-FR" sz="1000" b="1" dirty="0">
                <a:latin typeface="Arial" panose="020B0604020202020204" pitchFamily="34" charset="0"/>
                <a:cs typeface="Arial" panose="020B0604020202020204" pitchFamily="34" charset="0"/>
              </a:rPr>
              <a:t>Ressources</a:t>
            </a:r>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Les charges induites sont cumulées par périodes PIC.</a:t>
            </a:r>
          </a:p>
          <a:p>
            <a:r>
              <a:rPr lang="fr-FR" sz="1000" dirty="0">
                <a:latin typeface="Arial" panose="020B0604020202020204" pitchFamily="34" charset="0"/>
                <a:cs typeface="Arial" panose="020B0604020202020204" pitchFamily="34" charset="0"/>
              </a:rPr>
              <a:t>Les capacités par période de chaque ressource sont calculées à partir de leur calendrier et des coefficients de capacité et des pourcentages de dépassement.</a:t>
            </a:r>
          </a:p>
          <a:p>
            <a:r>
              <a:rPr lang="fr-FR" sz="1000" dirty="0">
                <a:latin typeface="Arial" panose="020B0604020202020204" pitchFamily="34" charset="0"/>
                <a:cs typeface="Arial" panose="020B0604020202020204" pitchFamily="34" charset="0"/>
              </a:rPr>
              <a:t>Les résultats de cette procédure sont présentés sur la page </a:t>
            </a:r>
            <a:r>
              <a:rPr lang="fr-FR" sz="1000" b="1" dirty="0">
                <a:latin typeface="Arial" panose="020B0604020202020204" pitchFamily="34" charset="0"/>
                <a:cs typeface="Arial" panose="020B0604020202020204" pitchFamily="34" charset="0"/>
              </a:rPr>
              <a:t>Profil de charge des ressources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Dans la liste de droite figurent l'ensemble des ressources qui ont été définis par les articles Ressource. Il faut en premier lieu cliquer sur le code de la ressource que l'on veut examiner.</a:t>
            </a:r>
          </a:p>
          <a:p>
            <a:r>
              <a:rPr lang="fr-FR" sz="1000" dirty="0">
                <a:latin typeface="Arial" panose="020B0604020202020204" pitchFamily="34" charset="0"/>
                <a:cs typeface="Arial" panose="020B0604020202020204" pitchFamily="34" charset="0"/>
              </a:rPr>
              <a:t>Le profil de charge issu du plan industriel s'affiche en bleu et le profil de capacité s'affiche en rouge sur les périodes du PIC.</a:t>
            </a:r>
          </a:p>
          <a:p>
            <a:r>
              <a:rPr lang="fr-FR" sz="1000" dirty="0">
                <a:latin typeface="Arial" panose="020B0604020202020204" pitchFamily="34" charset="0"/>
                <a:cs typeface="Arial" panose="020B0604020202020204" pitchFamily="34" charset="0"/>
              </a:rPr>
              <a:t>Les options d’affichage se présentent sous le bouton </a:t>
            </a:r>
            <a:r>
              <a:rPr lang="fr-FR" sz="1000" b="1" dirty="0">
                <a:latin typeface="Arial" panose="020B0604020202020204" pitchFamily="34" charset="0"/>
                <a:cs typeface="Arial" panose="020B0604020202020204" pitchFamily="34" charset="0"/>
              </a:rPr>
              <a:t>Type de graphe</a:t>
            </a:r>
            <a:r>
              <a:rPr lang="fr-FR" sz="1000"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12</a:t>
            </a:fld>
            <a:endParaRPr lang="en-US" dirty="0"/>
          </a:p>
        </p:txBody>
      </p:sp>
    </p:spTree>
    <p:extLst>
      <p:ext uri="{BB962C8B-B14F-4D97-AF65-F5344CB8AC3E}">
        <p14:creationId xmlns:p14="http://schemas.microsoft.com/office/powerpoint/2010/main" val="4120621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latin typeface="Arial" panose="020B0604020202020204" pitchFamily="34" charset="0"/>
                <a:cs typeface="Arial" panose="020B0604020202020204" pitchFamily="34" charset="0"/>
              </a:rPr>
              <a:t>Analyse des rapports charge/capacité par ressource</a:t>
            </a:r>
          </a:p>
          <a:p>
            <a:r>
              <a:rPr lang="fr-FR" sz="1000" dirty="0">
                <a:latin typeface="Arial" panose="020B0604020202020204" pitchFamily="34" charset="0"/>
                <a:cs typeface="Arial" panose="020B0604020202020204" pitchFamily="34" charset="0"/>
              </a:rPr>
              <a:t>Le profil de charge peut faire apparaître des surcharges ce qui signifie que le plan industriel n’est pas réalisable. On peut alors agir sur les charges et/ou sur les capacités :</a:t>
            </a:r>
          </a:p>
          <a:p>
            <a:r>
              <a:rPr lang="fr-FR" sz="1000" b="1" dirty="0">
                <a:latin typeface="Arial" panose="020B0604020202020204" pitchFamily="34" charset="0"/>
                <a:cs typeface="Arial" panose="020B0604020202020204" pitchFamily="34" charset="0"/>
              </a:rPr>
              <a:t>Ajustement des charges issues des articles Famille</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Utiliser la sous-traitance (si autorisée)</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Planifier des retards de livraison (ventes reportées / ventes perdues)</a:t>
            </a:r>
          </a:p>
          <a:p>
            <a:r>
              <a:rPr lang="fr-FR" sz="1000" b="1" dirty="0">
                <a:latin typeface="Arial" panose="020B0604020202020204" pitchFamily="34" charset="0"/>
                <a:cs typeface="Arial" panose="020B0604020202020204" pitchFamily="34" charset="0"/>
              </a:rPr>
              <a:t>Ajustement des capacités des ressources</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Changement de calendrier</a:t>
            </a:r>
          </a:p>
          <a:p>
            <a:pPr marL="360000" lvl="1"/>
            <a:r>
              <a:rPr lang="fr-FR" sz="1000" dirty="0">
                <a:latin typeface="Arial" panose="020B0604020202020204" pitchFamily="34" charset="0"/>
                <a:cs typeface="Arial" panose="020B0604020202020204" pitchFamily="34" charset="0"/>
              </a:rPr>
              <a:t>par exemple, passage en deux équipes</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Modification des coefficients de capacité</a:t>
            </a:r>
          </a:p>
          <a:p>
            <a:pPr marL="360000"/>
            <a:r>
              <a:rPr lang="fr-FR" sz="1000" dirty="0">
                <a:latin typeface="Arial" panose="020B0604020202020204" pitchFamily="34" charset="0"/>
                <a:cs typeface="Arial" panose="020B0604020202020204" pitchFamily="34" charset="0"/>
              </a:rPr>
              <a:t>par exemple embauches ou licenciements</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Utiliser les dépassements de capacité</a:t>
            </a:r>
          </a:p>
          <a:p>
            <a:pPr marL="360000" lvl="1"/>
            <a:r>
              <a:rPr lang="fr-FR" sz="1000" dirty="0">
                <a:latin typeface="Arial" panose="020B0604020202020204" pitchFamily="34" charset="0"/>
                <a:cs typeface="Arial" panose="020B0604020202020204" pitchFamily="34" charset="0"/>
              </a:rPr>
              <a:t>par exemple, Heures supplémentaires</a:t>
            </a:r>
          </a:p>
          <a:p>
            <a:r>
              <a:rPr lang="fr-FR" sz="1000" b="1" i="1" dirty="0">
                <a:latin typeface="Arial" panose="020B0604020202020204" pitchFamily="34" charset="0"/>
                <a:cs typeface="Arial" panose="020B0604020202020204" pitchFamily="34" charset="0"/>
              </a:rPr>
              <a:t>En respectant les contraintes imposées</a:t>
            </a:r>
          </a:p>
          <a:p>
            <a:endParaRPr lang="fr-FR" sz="105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13</a:t>
            </a:fld>
            <a:endParaRPr lang="en-US" dirty="0"/>
          </a:p>
        </p:txBody>
      </p:sp>
    </p:spTree>
    <p:extLst>
      <p:ext uri="{BB962C8B-B14F-4D97-AF65-F5344CB8AC3E}">
        <p14:creationId xmlns:p14="http://schemas.microsoft.com/office/powerpoint/2010/main" val="2807760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48680" y="4211960"/>
            <a:ext cx="5904656" cy="4824536"/>
          </a:xfrm>
        </p:spPr>
        <p:txBody>
          <a:bodyPr/>
          <a:lstStyle/>
          <a:p>
            <a:r>
              <a:rPr lang="fr-FR" sz="1000" dirty="0">
                <a:latin typeface="Arial" panose="020B0604020202020204" pitchFamily="34" charset="0"/>
                <a:cs typeface="Arial" panose="020B0604020202020204" pitchFamily="34" charset="0"/>
              </a:rPr>
              <a:t>La fonction de </a:t>
            </a:r>
            <a:r>
              <a:rPr lang="fr-FR" sz="1000" b="1" dirty="0">
                <a:latin typeface="Arial" panose="020B0604020202020204" pitchFamily="34" charset="0"/>
                <a:cs typeface="Arial" panose="020B0604020202020204" pitchFamily="34" charset="0"/>
              </a:rPr>
              <a:t>Valorisation du PIC</a:t>
            </a:r>
            <a:r>
              <a:rPr lang="fr-FR" sz="1000" dirty="0">
                <a:latin typeface="Arial" panose="020B0604020202020204" pitchFamily="34" charset="0"/>
                <a:cs typeface="Arial" panose="020B0604020202020204" pitchFamily="34" charset="0"/>
              </a:rPr>
              <a:t> récapitule l’ensemble des données financières et opérationnelles relatives au PIC. Cette fonction vérifie que toutes les contraintes spécifiées dans les fiches articles de familles et des ressources sont respectées.</a:t>
            </a:r>
          </a:p>
          <a:p>
            <a:r>
              <a:rPr lang="fr-FR" sz="1000" dirty="0">
                <a:latin typeface="Arial" panose="020B0604020202020204" pitchFamily="34" charset="0"/>
                <a:cs typeface="Arial" panose="020B0604020202020204" pitchFamily="34" charset="0"/>
              </a:rPr>
              <a:t>On trouve dans la partie supérieure l’évolution du chiffre d’affaires, des coûts de production (plans industriels valorisés aux coûts standards) et de sous-traitance (plans de sous-traitance valorisés aux coûts de sous-traitance), le calcul de la marge brute (différence entre le chiffre d’affaires et les coûts de production et de sous-traitance) et enfin le montant total des stocks ; en première colonne de cette ligne, figure le stock moyen.</a:t>
            </a:r>
          </a:p>
          <a:p>
            <a:r>
              <a:rPr lang="fr-FR" sz="1000" dirty="0">
                <a:latin typeface="Arial" panose="020B0604020202020204" pitchFamily="34" charset="0"/>
                <a:cs typeface="Arial" panose="020B0604020202020204" pitchFamily="34" charset="0"/>
              </a:rPr>
              <a:t>On peut imposer une contrainte supplémentaire : le montant maximum des stocks qui induisent un besoin en fonds de roulement. L’entreprise peut avoir une limite d’endettement qui lui interdit de constituer des stocks trop importants. Cette limite est spécifiée sur la fenêtre que l’on atteint par le bouton </a:t>
            </a:r>
            <a:r>
              <a:rPr lang="fr-FR" sz="1000" b="1" dirty="0">
                <a:latin typeface="Arial" panose="020B0604020202020204" pitchFamily="34" charset="0"/>
                <a:cs typeface="Arial" panose="020B0604020202020204" pitchFamily="34" charset="0"/>
              </a:rPr>
              <a:t>Contrainte globale</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On trouve ensuite pour chacune des ressources, son taux d’utilisation (rapport charge/capacité) qui doit être inférieur ou égal à 100%.</a:t>
            </a:r>
          </a:p>
          <a:p>
            <a:r>
              <a:rPr lang="fr-FR" sz="1000" dirty="0">
                <a:latin typeface="Arial" panose="020B0604020202020204" pitchFamily="34" charset="0"/>
                <a:cs typeface="Arial" panose="020B0604020202020204" pitchFamily="34" charset="0"/>
              </a:rPr>
              <a:t>La partie basse du tableau récapitule les coûts induits par le PIC :</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 sous-traitance,</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des stocks (montant des stocks affectés du taux de détention des stocks précisé sur l’onglet </a:t>
            </a:r>
            <a:r>
              <a:rPr lang="fr-FR" sz="1000" b="1" dirty="0">
                <a:latin typeface="Arial" panose="020B0604020202020204" pitchFamily="34" charset="0"/>
                <a:cs typeface="Arial" panose="020B0604020202020204" pitchFamily="34" charset="0"/>
              </a:rPr>
              <a:t>Coûts des stocks</a:t>
            </a:r>
            <a:r>
              <a:rPr lang="fr-FR" sz="1000" dirty="0">
                <a:latin typeface="Arial" panose="020B0604020202020204" pitchFamily="34" charset="0"/>
                <a:cs typeface="Arial" panose="020B0604020202020204" pitchFamily="34" charset="0"/>
              </a:rPr>
              <a:t> de la page </a:t>
            </a:r>
            <a:r>
              <a:rPr lang="fr-FR" sz="1000" b="1" dirty="0">
                <a:latin typeface="Arial" panose="020B0604020202020204" pitchFamily="34" charset="0"/>
                <a:cs typeface="Arial" panose="020B0604020202020204" pitchFamily="34" charset="0"/>
              </a:rPr>
              <a:t>Paramètres du dossier</a:t>
            </a:r>
            <a:r>
              <a:rPr lang="fr-FR" sz="1000" dirty="0">
                <a:latin typeface="Arial" panose="020B0604020202020204" pitchFamily="34" charset="0"/>
                <a:cs typeface="Arial" panose="020B0604020202020204" pitchFamily="34" charset="0"/>
              </a:rPr>
              <a:t>) ; les coûts des stocks sont calculés sur le nombre de jours calendaires des périodes et non sur le nombre de jours ouvrables,</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 rupture et de report, calculés à partir des ventes perdues et reportées et des coûts indiqués sur les fiches articles des familles,</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des ressources ; c’est la quantité de ressource multipliée par son coût standard,</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 variations positives ou négatives du niveau des ressources ; les coûts d’accroissement ou de diminution figurent sur les fiches articles des articles Ressource,</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 dépassement calculés comme les quantités de ressources utilisées en dépassement de la capacité normale multipliées par les coûts de travail en dépassement,</a:t>
            </a:r>
          </a:p>
          <a:p>
            <a:pPr marL="171450" lvl="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le coût total du PIC.</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14</a:t>
            </a:fld>
            <a:endParaRPr lang="fr-FR" dirty="0"/>
          </a:p>
        </p:txBody>
      </p:sp>
    </p:spTree>
    <p:extLst>
      <p:ext uri="{BB962C8B-B14F-4D97-AF65-F5344CB8AC3E}">
        <p14:creationId xmlns:p14="http://schemas.microsoft.com/office/powerpoint/2010/main" val="324417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14400" y="4229100"/>
            <a:ext cx="5029200" cy="4341813"/>
          </a:xfrm>
        </p:spPr>
        <p:txBody>
          <a:bodyPr/>
          <a:lstStyle/>
          <a:p>
            <a:r>
              <a:rPr lang="fr-FR" sz="1000" dirty="0">
                <a:latin typeface="Arial" panose="020B0604020202020204" pitchFamily="34" charset="0"/>
                <a:cs typeface="Arial" panose="020B0604020202020204" pitchFamily="34" charset="0"/>
              </a:rPr>
              <a:t>Lorsque l'on a procédé à l'ajustement Charge/Capacité sur les ressources par manipulation des plans de production, on peut transformer ces plans de vente et de production en besoins sur les articles qui sont regroupés dans les articles Famille par l'intermédiaire des nomenclatures commerciale et de planification.</a:t>
            </a:r>
          </a:p>
          <a:p>
            <a:r>
              <a:rPr lang="fr-FR" b="1" dirty="0">
                <a:latin typeface="Arial" panose="020B0604020202020204" pitchFamily="34" charset="0"/>
                <a:cs typeface="Arial" panose="020B0604020202020204" pitchFamily="34" charset="0"/>
              </a:rPr>
              <a:t>La nomenclature commerciale</a:t>
            </a:r>
          </a:p>
          <a:p>
            <a:r>
              <a:rPr lang="fr-FR" sz="1000" dirty="0">
                <a:latin typeface="Arial" panose="020B0604020202020204" pitchFamily="34" charset="0"/>
                <a:cs typeface="Arial" panose="020B0604020202020204" pitchFamily="34" charset="0"/>
              </a:rPr>
              <a:t>Elle décrit les produits vendus qui entrent dans la famille et le pourcentage qu’ils représentent dans la famille,</a:t>
            </a:r>
          </a:p>
          <a:p>
            <a:r>
              <a:rPr lang="fr-FR" sz="1000" dirty="0">
                <a:latin typeface="Arial" panose="020B0604020202020204" pitchFamily="34" charset="0"/>
                <a:cs typeface="Arial" panose="020B0604020202020204" pitchFamily="34" charset="0"/>
              </a:rPr>
              <a:t>C’est une nomenclature à un seul niveau qui ne peut comprendre que des produits fabriqués ou achetés</a:t>
            </a:r>
          </a:p>
          <a:p>
            <a:r>
              <a:rPr lang="fr-FR" sz="1000" dirty="0">
                <a:latin typeface="Arial" panose="020B0604020202020204" pitchFamily="34" charset="0"/>
                <a:cs typeface="Arial" panose="020B0604020202020204" pitchFamily="34" charset="0"/>
              </a:rPr>
              <a:t>Le plan commercial de la famille sera éclaté en prévisions de vente sur ces produits</a:t>
            </a:r>
          </a:p>
          <a:p>
            <a:r>
              <a:rPr lang="fr-FR" sz="1000" dirty="0">
                <a:latin typeface="Arial" panose="020B0604020202020204" pitchFamily="34" charset="0"/>
                <a:cs typeface="Arial" panose="020B0604020202020204" pitchFamily="34" charset="0"/>
              </a:rPr>
              <a:t>Lors de l’appel de la procédure d’éclatement, si la case </a:t>
            </a:r>
            <a:r>
              <a:rPr lang="fr-FR" sz="1000" b="1" dirty="0">
                <a:latin typeface="Arial" panose="020B0604020202020204" pitchFamily="34" charset="0"/>
                <a:cs typeface="Arial" panose="020B0604020202020204" pitchFamily="34" charset="0"/>
              </a:rPr>
              <a:t>Répartir les quantités selon les jours ouvrables</a:t>
            </a:r>
            <a:r>
              <a:rPr lang="fr-FR" sz="1000" dirty="0">
                <a:latin typeface="Arial" panose="020B0604020202020204" pitchFamily="34" charset="0"/>
                <a:cs typeface="Arial" panose="020B0604020202020204" pitchFamily="34" charset="0"/>
              </a:rPr>
              <a:t> n’est pas cochée, les quantités issues de l’éclatement des plans de vente et de production seront placées aux dates des périodes PIC</a:t>
            </a:r>
          </a:p>
          <a:p>
            <a:r>
              <a:rPr lang="fr-FR" sz="1000" dirty="0">
                <a:latin typeface="Arial" panose="020B0604020202020204" pitchFamily="34" charset="0"/>
                <a:cs typeface="Arial" panose="020B0604020202020204" pitchFamily="34" charset="0"/>
              </a:rPr>
              <a:t>Si elle est cochée, les quantités seront réparties dans les périodes de prévision de vente au prorata du nombre de jours ouvrables dans les périodes PIC (souvent des mois) et dans les périodes correspondantes de prévision de vente (souvent des semaines).</a:t>
            </a:r>
          </a:p>
          <a:p>
            <a:r>
              <a:rPr lang="fr-FR" b="1" dirty="0">
                <a:latin typeface="Arial" panose="020B0604020202020204" pitchFamily="34" charset="0"/>
                <a:cs typeface="Arial" panose="020B0604020202020204" pitchFamily="34" charset="0"/>
              </a:rPr>
              <a:t>La nomenclature de planification</a:t>
            </a:r>
          </a:p>
          <a:p>
            <a:r>
              <a:rPr lang="fr-FR" sz="1000" dirty="0">
                <a:latin typeface="Arial" panose="020B0604020202020204" pitchFamily="34" charset="0"/>
                <a:cs typeface="Arial" panose="020B0604020202020204" pitchFamily="34" charset="0"/>
              </a:rPr>
              <a:t>Les plans de production sont transformés directement en besoins sur les articles qui figurent dans les </a:t>
            </a:r>
            <a:r>
              <a:rPr lang="fr-FR" sz="1000" b="1" dirty="0">
                <a:latin typeface="Arial" panose="020B0604020202020204" pitchFamily="34" charset="0"/>
                <a:cs typeface="Arial" panose="020B0604020202020204" pitchFamily="34" charset="0"/>
              </a:rPr>
              <a:t>nomenclatures de planification</a:t>
            </a:r>
            <a:r>
              <a:rPr lang="fr-FR" sz="1000" dirty="0">
                <a:latin typeface="Arial" panose="020B0604020202020204" pitchFamily="34" charset="0"/>
                <a:cs typeface="Arial" panose="020B0604020202020204" pitchFamily="34" charset="0"/>
              </a:rPr>
              <a:t> des articles </a:t>
            </a:r>
            <a:r>
              <a:rPr lang="fr-FR" sz="1000" b="1" dirty="0">
                <a:latin typeface="Arial" panose="020B0604020202020204" pitchFamily="34" charset="0"/>
                <a:cs typeface="Arial" panose="020B0604020202020204" pitchFamily="34" charset="0"/>
              </a:rPr>
              <a:t>Famille</a:t>
            </a:r>
            <a:r>
              <a:rPr lang="fr-FR" sz="1000" dirty="0">
                <a:latin typeface="Arial" panose="020B0604020202020204" pitchFamily="34" charset="0"/>
                <a:cs typeface="Arial" panose="020B0604020202020204" pitchFamily="34" charset="0"/>
              </a:rPr>
              <a:t>. Ce sont les variations du stock de l'article Famille qui sont traduites en </a:t>
            </a:r>
            <a:r>
              <a:rPr lang="fr-FR" sz="1000" b="1" dirty="0">
                <a:latin typeface="Arial" panose="020B0604020202020204" pitchFamily="34" charset="0"/>
                <a:cs typeface="Arial" panose="020B0604020202020204" pitchFamily="34" charset="0"/>
              </a:rPr>
              <a:t>variations de stock objectif</a:t>
            </a:r>
            <a:r>
              <a:rPr lang="fr-FR" sz="1000" dirty="0">
                <a:latin typeface="Arial" panose="020B0604020202020204" pitchFamily="34" charset="0"/>
                <a:cs typeface="Arial" panose="020B0604020202020204" pitchFamily="34" charset="0"/>
              </a:rPr>
              <a:t> sur les articles fabriqués et apparaissent sous forme de lignes </a:t>
            </a:r>
            <a:r>
              <a:rPr lang="fr-FR" sz="1000" b="1" dirty="0">
                <a:latin typeface="Arial" panose="020B0604020202020204" pitchFamily="34" charset="0"/>
                <a:cs typeface="Arial" panose="020B0604020202020204" pitchFamily="34" charset="0"/>
              </a:rPr>
              <a:t>VS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Il en résultera des suggestions de fabrication déterminées selon le mode de gestion de l'article fabriqué.</a:t>
            </a:r>
          </a:p>
          <a:p>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15</a:t>
            </a:fld>
            <a:endParaRPr lang="fr-FR" dirty="0"/>
          </a:p>
        </p:txBody>
      </p:sp>
    </p:spTree>
    <p:extLst>
      <p:ext uri="{BB962C8B-B14F-4D97-AF65-F5344CB8AC3E}">
        <p14:creationId xmlns:p14="http://schemas.microsoft.com/office/powerpoint/2010/main" val="3210037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90000"/>
              </a:lnSpc>
            </a:pPr>
            <a:r>
              <a:rPr lang="fr-FR" sz="1050" dirty="0">
                <a:latin typeface="Arial" panose="020B0604020202020204" pitchFamily="34" charset="0"/>
                <a:cs typeface="Arial" panose="020B0604020202020204" pitchFamily="34" charset="0"/>
              </a:rPr>
              <a:t>Les variations de stock entrent dans le </a:t>
            </a:r>
            <a:r>
              <a:rPr lang="fr-FR" sz="1050" dirty="0">
                <a:solidFill>
                  <a:srgbClr val="339933"/>
                </a:solidFill>
                <a:latin typeface="Arial" panose="020B0604020202020204" pitchFamily="34" charset="0"/>
                <a:cs typeface="Arial" panose="020B0604020202020204" pitchFamily="34" charset="0"/>
              </a:rPr>
              <a:t>calcul des besoins</a:t>
            </a:r>
            <a:r>
              <a:rPr lang="fr-FR" sz="1050" dirty="0">
                <a:latin typeface="Arial" panose="020B0604020202020204" pitchFamily="34" charset="0"/>
                <a:cs typeface="Arial" panose="020B0604020202020204" pitchFamily="34" charset="0"/>
              </a:rPr>
              <a:t>.</a:t>
            </a:r>
          </a:p>
          <a:p>
            <a:r>
              <a:rPr lang="fr-FR" sz="1050" dirty="0">
                <a:latin typeface="Arial" panose="020B0604020202020204" pitchFamily="34" charset="0"/>
                <a:cs typeface="Arial" panose="020B0604020202020204" pitchFamily="34" charset="0"/>
              </a:rPr>
              <a:t>Les variations positives constituent un besoin interne (objectifs de création de stock). Il y aura des suggestions d’OF pour satisfaire ces besoins internes et donc création de stock.</a:t>
            </a:r>
          </a:p>
          <a:p>
            <a:pPr>
              <a:lnSpc>
                <a:spcPct val="90000"/>
              </a:lnSpc>
            </a:pPr>
            <a:r>
              <a:rPr lang="fr-FR" sz="1050" dirty="0">
                <a:latin typeface="Arial" panose="020B0604020202020204" pitchFamily="34" charset="0"/>
                <a:cs typeface="Arial" panose="020B0604020202020204" pitchFamily="34" charset="0"/>
              </a:rPr>
              <a:t>Les variations négatives diminuent les besoins donc consomment le stock créé.</a:t>
            </a: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16</a:t>
            </a:fld>
            <a:endParaRPr lang="fr-FR" dirty="0"/>
          </a:p>
        </p:txBody>
      </p:sp>
    </p:spTree>
    <p:extLst>
      <p:ext uri="{BB962C8B-B14F-4D97-AF65-F5344CB8AC3E}">
        <p14:creationId xmlns:p14="http://schemas.microsoft.com/office/powerpoint/2010/main" val="3058268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On peut visualiser ces prévisions dans la page </a:t>
            </a:r>
            <a:r>
              <a:rPr lang="fr-FR" sz="1000" b="1" dirty="0">
                <a:latin typeface="Arial" panose="020B0604020202020204" pitchFamily="34" charset="0"/>
                <a:cs typeface="Arial" panose="020B0604020202020204" pitchFamily="34" charset="0"/>
              </a:rPr>
              <a:t>Prévisions de vente</a:t>
            </a:r>
            <a:r>
              <a:rPr lang="fr-FR" sz="1000" dirty="0">
                <a:latin typeface="Arial" panose="020B0604020202020204" pitchFamily="34" charset="0"/>
                <a:cs typeface="Arial" panose="020B0604020202020204" pitchFamily="34" charset="0"/>
              </a:rPr>
              <a:t> des articles de la famille.</a:t>
            </a:r>
          </a:p>
          <a:p>
            <a:r>
              <a:rPr lang="fr-FR" sz="1000" dirty="0">
                <a:latin typeface="Arial" panose="020B0604020202020204" pitchFamily="34" charset="0"/>
                <a:cs typeface="Arial" panose="020B0604020202020204" pitchFamily="34" charset="0"/>
              </a:rPr>
              <a:t>La ligne </a:t>
            </a:r>
            <a:r>
              <a:rPr lang="fr-FR" sz="1000" b="1" dirty="0">
                <a:latin typeface="Arial" panose="020B0604020202020204" pitchFamily="34" charset="0"/>
                <a:cs typeface="Arial" panose="020B0604020202020204" pitchFamily="34" charset="0"/>
              </a:rPr>
              <a:t>Prévisions calculées</a:t>
            </a:r>
            <a:r>
              <a:rPr lang="fr-FR" sz="1000" dirty="0">
                <a:latin typeface="Arial" panose="020B0604020202020204" pitchFamily="34" charset="0"/>
                <a:cs typeface="Arial" panose="020B0604020202020204" pitchFamily="34" charset="0"/>
              </a:rPr>
              <a:t> fait apparaître l'éclatement du plan de vente. </a:t>
            </a:r>
          </a:p>
          <a:p>
            <a:r>
              <a:rPr lang="fr-FR" sz="1000" dirty="0">
                <a:latin typeface="Arial" panose="020B0604020202020204" pitchFamily="34" charset="0"/>
                <a:cs typeface="Arial" panose="020B0604020202020204" pitchFamily="34" charset="0"/>
              </a:rPr>
              <a:t>On peut ajouter ou retrancher des quantités à ces prévisions en saisissant des quantités positives ou négatives dans la ligne </a:t>
            </a:r>
            <a:r>
              <a:rPr lang="fr-FR" sz="1000" b="1" dirty="0">
                <a:latin typeface="Arial" panose="020B0604020202020204" pitchFamily="34" charset="0"/>
                <a:cs typeface="Arial" panose="020B0604020202020204" pitchFamily="34" charset="0"/>
              </a:rPr>
              <a:t>Prévisions saisies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Les prévisions apparaissent dans les mouvements prévisionnels de l'article fabriqué par une ligne de type </a:t>
            </a:r>
            <a:r>
              <a:rPr lang="fr-FR" sz="1000" b="1" dirty="0">
                <a:latin typeface="Arial" panose="020B0604020202020204" pitchFamily="34" charset="0"/>
                <a:cs typeface="Arial" panose="020B0604020202020204" pitchFamily="34" charset="0"/>
              </a:rPr>
              <a:t>PV</a:t>
            </a:r>
            <a:r>
              <a:rPr lang="fr-FR" sz="1000" dirty="0">
                <a:latin typeface="Arial" panose="020B0604020202020204" pitchFamily="34" charset="0"/>
                <a:cs typeface="Arial" panose="020B0604020202020204" pitchFamily="34" charset="0"/>
              </a:rPr>
              <a:t> comportant une quantité négative.</a:t>
            </a:r>
          </a:p>
          <a:p>
            <a:r>
              <a:rPr lang="fr-FR" sz="1000" dirty="0">
                <a:latin typeface="Arial" panose="020B0604020202020204" pitchFamily="34" charset="0"/>
                <a:cs typeface="Arial" panose="020B0604020202020204" pitchFamily="34" charset="0"/>
              </a:rPr>
              <a:t>La ligne </a:t>
            </a:r>
            <a:r>
              <a:rPr lang="fr-FR" sz="1000" b="1" dirty="0">
                <a:latin typeface="Arial" panose="020B0604020202020204" pitchFamily="34" charset="0"/>
                <a:cs typeface="Arial" panose="020B0604020202020204" pitchFamily="34" charset="0"/>
              </a:rPr>
              <a:t>Prévisions totales</a:t>
            </a:r>
            <a:r>
              <a:rPr lang="fr-FR" sz="1000" dirty="0">
                <a:latin typeface="Arial" panose="020B0604020202020204" pitchFamily="34" charset="0"/>
                <a:cs typeface="Arial" panose="020B0604020202020204" pitchFamily="34" charset="0"/>
              </a:rPr>
              <a:t> contient la somme des prévisions issues du PIC et des prévisions saisies.</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17</a:t>
            </a:fld>
            <a:endParaRPr lang="fr-FR" dirty="0"/>
          </a:p>
        </p:txBody>
      </p:sp>
    </p:spTree>
    <p:extLst>
      <p:ext uri="{BB962C8B-B14F-4D97-AF65-F5344CB8AC3E}">
        <p14:creationId xmlns:p14="http://schemas.microsoft.com/office/powerpoint/2010/main" val="4207003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plans industriels sont transformés directement en besoins sur les articles qui figurent dans les </a:t>
            </a:r>
            <a:r>
              <a:rPr lang="fr-FR" sz="1000" b="1" dirty="0">
                <a:latin typeface="Arial" panose="020B0604020202020204" pitchFamily="34" charset="0"/>
                <a:cs typeface="Arial" panose="020B0604020202020204" pitchFamily="34" charset="0"/>
              </a:rPr>
              <a:t>nomenclatures de planification</a:t>
            </a:r>
            <a:r>
              <a:rPr lang="fr-FR" sz="1000" dirty="0">
                <a:latin typeface="Arial" panose="020B0604020202020204" pitchFamily="34" charset="0"/>
                <a:cs typeface="Arial" panose="020B0604020202020204" pitchFamily="34" charset="0"/>
              </a:rPr>
              <a:t> des articles </a:t>
            </a:r>
            <a:r>
              <a:rPr lang="fr-FR" sz="1000" b="1" dirty="0">
                <a:latin typeface="Arial" panose="020B0604020202020204" pitchFamily="34" charset="0"/>
                <a:cs typeface="Arial" panose="020B0604020202020204" pitchFamily="34" charset="0"/>
              </a:rPr>
              <a:t>Famille</a:t>
            </a:r>
            <a:r>
              <a:rPr lang="fr-FR" sz="1000" dirty="0">
                <a:latin typeface="Arial" panose="020B0604020202020204" pitchFamily="34" charset="0"/>
                <a:cs typeface="Arial" panose="020B0604020202020204" pitchFamily="34" charset="0"/>
              </a:rPr>
              <a:t>. Ce sont les variations du stock de l'article Famille qui sont traduites en </a:t>
            </a:r>
            <a:r>
              <a:rPr lang="fr-FR" sz="1000" b="1" dirty="0">
                <a:latin typeface="Arial" panose="020B0604020202020204" pitchFamily="34" charset="0"/>
                <a:cs typeface="Arial" panose="020B0604020202020204" pitchFamily="34" charset="0"/>
              </a:rPr>
              <a:t>variations de stock objectif</a:t>
            </a:r>
            <a:r>
              <a:rPr lang="fr-FR" sz="1000" dirty="0">
                <a:latin typeface="Arial" panose="020B0604020202020204" pitchFamily="34" charset="0"/>
                <a:cs typeface="Arial" panose="020B0604020202020204" pitchFamily="34" charset="0"/>
              </a:rPr>
              <a:t> sur les articles fabriqués et apparaissent sous forme de lignes </a:t>
            </a:r>
            <a:r>
              <a:rPr lang="fr-FR" sz="1000" b="1" dirty="0">
                <a:latin typeface="Arial" panose="020B0604020202020204" pitchFamily="34" charset="0"/>
                <a:cs typeface="Arial" panose="020B0604020202020204" pitchFamily="34" charset="0"/>
              </a:rPr>
              <a:t>VS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On peut les voir sur la page </a:t>
            </a:r>
            <a:r>
              <a:rPr lang="fr-FR" sz="1000" b="1" dirty="0">
                <a:latin typeface="Arial" panose="020B0604020202020204" pitchFamily="34" charset="0"/>
                <a:cs typeface="Arial" panose="020B0604020202020204" pitchFamily="34" charset="0"/>
              </a:rPr>
              <a:t>Programmes directeurs </a:t>
            </a:r>
            <a:r>
              <a:rPr lang="fr-FR" sz="1000" dirty="0">
                <a:latin typeface="Arial" panose="020B0604020202020204" pitchFamily="34" charset="0"/>
                <a:cs typeface="Arial" panose="020B0604020202020204" pitchFamily="34" charset="0"/>
              </a:rPr>
              <a:t>dans la ligne </a:t>
            </a:r>
            <a:r>
              <a:rPr lang="fr-FR" sz="1000" b="1" dirty="0">
                <a:latin typeface="Arial" panose="020B0604020202020204" pitchFamily="34" charset="0"/>
                <a:cs typeface="Arial" panose="020B0604020202020204" pitchFamily="34" charset="0"/>
              </a:rPr>
              <a:t>Besoins internes</a:t>
            </a:r>
            <a:r>
              <a:rPr lang="fr-FR" sz="1000"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18</a:t>
            </a:fld>
            <a:endParaRPr lang="en-US" dirty="0"/>
          </a:p>
        </p:txBody>
      </p:sp>
    </p:spTree>
    <p:extLst>
      <p:ext uri="{BB962C8B-B14F-4D97-AF65-F5344CB8AC3E}">
        <p14:creationId xmlns:p14="http://schemas.microsoft.com/office/powerpoint/2010/main" val="1376999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6200" y="8686800"/>
            <a:ext cx="2971800" cy="457200"/>
          </a:xfrm>
          <a:prstGeom prst="rect">
            <a:avLst/>
          </a:prstGeom>
          <a:ln/>
        </p:spPr>
        <p:txBody>
          <a:bodyPr/>
          <a:lstStyle/>
          <a:p>
            <a:fld id="{EAA65112-352B-4585-BE4F-CF18E519179D}" type="slidenum">
              <a:rPr lang="en-US"/>
              <a:pPr/>
              <a:t>2</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692696" y="4270684"/>
            <a:ext cx="5616624" cy="4765811"/>
          </a:xfrm>
        </p:spPr>
        <p:txBody>
          <a:bodyPr/>
          <a:lstStyle/>
          <a:p>
            <a:r>
              <a:rPr lang="fr-FR" sz="1000" dirty="0">
                <a:latin typeface="Arial" panose="020B0604020202020204" pitchFamily="34" charset="0"/>
                <a:cs typeface="Arial" panose="020B0604020202020204" pitchFamily="34" charset="0"/>
              </a:rPr>
              <a:t>La fonction PIC doit être activée dans les paramètres du dossier.</a:t>
            </a:r>
          </a:p>
          <a:p>
            <a:r>
              <a:rPr lang="fr-FR" sz="1000" dirty="0">
                <a:latin typeface="Arial" panose="020B0604020202020204" pitchFamily="34" charset="0"/>
                <a:cs typeface="Arial" panose="020B0604020202020204" pitchFamily="34" charset="0"/>
              </a:rPr>
              <a:t>Il est fortement recommandé d’activer également l’option Valorisations pour bénéficier de toutes les fonctions PIC.</a:t>
            </a:r>
          </a:p>
          <a:p>
            <a:r>
              <a:rPr lang="fr-FR" sz="1000" dirty="0">
                <a:latin typeface="Arial" panose="020B0604020202020204" pitchFamily="34" charset="0"/>
                <a:cs typeface="Arial" panose="020B0604020202020204" pitchFamily="34" charset="0"/>
              </a:rPr>
              <a:t>Les calendriers doivent être entrés.</a:t>
            </a:r>
          </a:p>
          <a:p>
            <a:pPr marL="609600" indent="-609600">
              <a:lnSpc>
                <a:spcPct val="80000"/>
              </a:lnSpc>
              <a:buFontTx/>
              <a:buAutoNum type="arabicPeriod"/>
            </a:pPr>
            <a:endParaRPr lang="fr-FR" b="1" dirty="0">
              <a:latin typeface="Arial" panose="020B0604020202020204" pitchFamily="34" charset="0"/>
              <a:cs typeface="Arial" panose="020B0604020202020204" pitchFamily="34" charset="0"/>
            </a:endParaRPr>
          </a:p>
          <a:p>
            <a:pPr marL="609600" indent="-609600">
              <a:lnSpc>
                <a:spcPct val="80000"/>
              </a:lnSpc>
              <a:buFontTx/>
              <a:buAutoNum type="arabicPeriod"/>
            </a:pPr>
            <a:r>
              <a:rPr lang="fr-FR" sz="1100" b="1" dirty="0">
                <a:latin typeface="Arial" panose="020B0604020202020204" pitchFamily="34" charset="0"/>
                <a:cs typeface="Arial" panose="020B0604020202020204" pitchFamily="34" charset="0"/>
              </a:rPr>
              <a:t>Définition des </a:t>
            </a:r>
            <a:r>
              <a:rPr lang="fr-FR" sz="1100" b="1" dirty="0">
                <a:solidFill>
                  <a:srgbClr val="3366CC"/>
                </a:solidFill>
                <a:latin typeface="Arial" panose="020B0604020202020204" pitchFamily="34" charset="0"/>
                <a:cs typeface="Arial" panose="020B0604020202020204" pitchFamily="34" charset="0"/>
              </a:rPr>
              <a:t>périodes PIC</a:t>
            </a:r>
          </a:p>
          <a:p>
            <a:pPr marL="612000"/>
            <a:r>
              <a:rPr lang="fr-FR" sz="1000" dirty="0">
                <a:latin typeface="Arial" panose="020B0604020202020204" pitchFamily="34" charset="0"/>
                <a:cs typeface="Arial" panose="020B0604020202020204" pitchFamily="34" charset="0"/>
              </a:rPr>
              <a:t>Cette fonction permet de définir les périodes pour lesquelles on entrera des prévisions commerciales et des plans de production pour tous les articles Famille.</a:t>
            </a:r>
          </a:p>
          <a:p>
            <a:pPr marL="612000"/>
            <a:r>
              <a:rPr lang="fr-FR" sz="1000" dirty="0">
                <a:latin typeface="Arial" panose="020B0604020202020204" pitchFamily="34" charset="0"/>
                <a:cs typeface="Arial" panose="020B0604020202020204" pitchFamily="34" charset="0"/>
              </a:rPr>
              <a:t>Ces périodes sont généralement des mois ou mais peuvent être tous autres intervalles de temps non nécessairement égaux.</a:t>
            </a:r>
          </a:p>
          <a:p>
            <a:pPr marL="0" indent="0">
              <a:lnSpc>
                <a:spcPct val="80000"/>
              </a:lnSpc>
              <a:buFontTx/>
              <a:buNone/>
            </a:pPr>
            <a:endParaRPr lang="fr-FR" sz="1100" b="1" dirty="0">
              <a:solidFill>
                <a:srgbClr val="3366CC"/>
              </a:solidFill>
              <a:latin typeface="Arial" panose="020B0604020202020204" pitchFamily="34" charset="0"/>
              <a:cs typeface="Arial" panose="020B0604020202020204" pitchFamily="34" charset="0"/>
            </a:endParaRPr>
          </a:p>
          <a:p>
            <a:pPr marL="609600" indent="-609600">
              <a:lnSpc>
                <a:spcPct val="80000"/>
              </a:lnSpc>
              <a:buFont typeface="+mj-lt"/>
              <a:buAutoNum type="arabicPeriod" startAt="2"/>
            </a:pPr>
            <a:r>
              <a:rPr lang="fr-FR" sz="1100" b="1" dirty="0">
                <a:latin typeface="Arial" panose="020B0604020202020204" pitchFamily="34" charset="0"/>
                <a:cs typeface="Arial" panose="020B0604020202020204" pitchFamily="34" charset="0"/>
              </a:rPr>
              <a:t>Définition des </a:t>
            </a:r>
            <a:r>
              <a:rPr lang="fr-FR" sz="1100" b="1" dirty="0">
                <a:solidFill>
                  <a:srgbClr val="3366CC"/>
                </a:solidFill>
                <a:latin typeface="Arial" panose="020B0604020202020204" pitchFamily="34" charset="0"/>
                <a:cs typeface="Arial" panose="020B0604020202020204" pitchFamily="34" charset="0"/>
              </a:rPr>
              <a:t>articles Famille</a:t>
            </a: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Entrée des </a:t>
            </a:r>
            <a:r>
              <a:rPr lang="fr-FR" sz="1100" b="1" dirty="0">
                <a:solidFill>
                  <a:srgbClr val="3366CC"/>
                </a:solidFill>
                <a:latin typeface="Arial" panose="020B0604020202020204" pitchFamily="34" charset="0"/>
                <a:cs typeface="Arial" panose="020B0604020202020204" pitchFamily="34" charset="0"/>
              </a:rPr>
              <a:t>plans industriels et commerciaux</a:t>
            </a:r>
          </a:p>
          <a:p>
            <a:pPr marL="609600" indent="-609600">
              <a:lnSpc>
                <a:spcPct val="80000"/>
              </a:lnSpc>
              <a:buFontTx/>
              <a:buAutoNum type="arabicPeriod" startAt="2"/>
            </a:pPr>
            <a:endParaRPr lang="fr-FR" sz="1100" b="1" dirty="0">
              <a:latin typeface="Arial" panose="020B0604020202020204" pitchFamily="34" charset="0"/>
              <a:cs typeface="Arial" panose="020B0604020202020204" pitchFamily="34" charset="0"/>
            </a:endParaRP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Définition des </a:t>
            </a:r>
            <a:r>
              <a:rPr lang="fr-FR" sz="1100" b="1" dirty="0">
                <a:solidFill>
                  <a:srgbClr val="3366CC"/>
                </a:solidFill>
                <a:latin typeface="Arial" panose="020B0604020202020204" pitchFamily="34" charset="0"/>
                <a:cs typeface="Arial" panose="020B0604020202020204" pitchFamily="34" charset="0"/>
              </a:rPr>
              <a:t>articles Ressource</a:t>
            </a: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Définition des </a:t>
            </a:r>
            <a:r>
              <a:rPr lang="fr-FR" sz="1100" b="1" dirty="0">
                <a:solidFill>
                  <a:srgbClr val="3366CC"/>
                </a:solidFill>
                <a:latin typeface="Arial" panose="020B0604020202020204" pitchFamily="34" charset="0"/>
                <a:cs typeface="Arial" panose="020B0604020202020204" pitchFamily="34" charset="0"/>
              </a:rPr>
              <a:t>capacités des ressources</a:t>
            </a: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Création des </a:t>
            </a:r>
            <a:r>
              <a:rPr lang="fr-FR" sz="1100" b="1" dirty="0">
                <a:solidFill>
                  <a:srgbClr val="3366CC"/>
                </a:solidFill>
                <a:latin typeface="Arial" panose="020B0604020202020204" pitchFamily="34" charset="0"/>
                <a:cs typeface="Arial" panose="020B0604020202020204" pitchFamily="34" charset="0"/>
              </a:rPr>
              <a:t>nomenclatures Ressource</a:t>
            </a:r>
          </a:p>
          <a:p>
            <a:pPr marL="609600" indent="-609600">
              <a:lnSpc>
                <a:spcPct val="80000"/>
              </a:lnSpc>
              <a:buFontTx/>
              <a:buAutoNum type="arabicPeriod" startAt="2"/>
            </a:pPr>
            <a:endParaRPr lang="fr-FR" sz="1100" b="1" dirty="0">
              <a:latin typeface="Arial" panose="020B0604020202020204" pitchFamily="34" charset="0"/>
              <a:cs typeface="Arial" panose="020B0604020202020204" pitchFamily="34" charset="0"/>
            </a:endParaRP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Évaluation du PIC</a:t>
            </a: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Analyse des profils de charge des ressources</a:t>
            </a:r>
          </a:p>
          <a:p>
            <a:pPr marL="609600" indent="-609600">
              <a:lnSpc>
                <a:spcPct val="80000"/>
              </a:lnSpc>
              <a:buFontTx/>
              <a:buAutoNum type="arabicPeriod" startAt="2"/>
            </a:pPr>
            <a:endParaRPr lang="fr-FR" sz="1100" b="1" dirty="0">
              <a:latin typeface="Arial" panose="020B0604020202020204" pitchFamily="34" charset="0"/>
              <a:cs typeface="Arial" panose="020B0604020202020204" pitchFamily="34" charset="0"/>
            </a:endParaRP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Valorisation/optimisation du PIC</a:t>
            </a:r>
          </a:p>
          <a:p>
            <a:pPr marL="609600" indent="-609600">
              <a:lnSpc>
                <a:spcPct val="80000"/>
              </a:lnSpc>
              <a:buFontTx/>
              <a:buAutoNum type="arabicPeriod" startAt="2"/>
            </a:pPr>
            <a:endParaRPr lang="fr-FR" sz="1100" b="1" dirty="0">
              <a:latin typeface="Arial" panose="020B0604020202020204" pitchFamily="34" charset="0"/>
              <a:cs typeface="Arial" panose="020B0604020202020204" pitchFamily="34" charset="0"/>
            </a:endParaRP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Définition des nomenclatures </a:t>
            </a:r>
            <a:r>
              <a:rPr lang="fr-FR" sz="1100" b="1" dirty="0">
                <a:solidFill>
                  <a:srgbClr val="3366CC"/>
                </a:solidFill>
                <a:latin typeface="Arial" panose="020B0604020202020204" pitchFamily="34" charset="0"/>
                <a:cs typeface="Arial" panose="020B0604020202020204" pitchFamily="34" charset="0"/>
              </a:rPr>
              <a:t>Commercial</a:t>
            </a:r>
            <a:r>
              <a:rPr lang="fr-FR" sz="1100" b="1" dirty="0">
                <a:latin typeface="Arial" panose="020B0604020202020204" pitchFamily="34" charset="0"/>
                <a:cs typeface="Arial" panose="020B0604020202020204" pitchFamily="34" charset="0"/>
              </a:rPr>
              <a:t> et </a:t>
            </a:r>
            <a:r>
              <a:rPr lang="fr-FR" sz="1100" b="1" dirty="0">
                <a:solidFill>
                  <a:srgbClr val="3366CC"/>
                </a:solidFill>
                <a:latin typeface="Arial" panose="020B0604020202020204" pitchFamily="34" charset="0"/>
                <a:cs typeface="Arial" panose="020B0604020202020204" pitchFamily="34" charset="0"/>
              </a:rPr>
              <a:t>Planification</a:t>
            </a:r>
          </a:p>
          <a:p>
            <a:pPr marL="609600" indent="-609600">
              <a:lnSpc>
                <a:spcPct val="80000"/>
              </a:lnSpc>
              <a:buFontTx/>
              <a:buAutoNum type="arabicPeriod" startAt="2"/>
            </a:pPr>
            <a:r>
              <a:rPr lang="fr-FR" sz="1100" b="1" dirty="0">
                <a:latin typeface="Arial" panose="020B0604020202020204" pitchFamily="34" charset="0"/>
                <a:cs typeface="Arial" panose="020B0604020202020204" pitchFamily="34" charset="0"/>
              </a:rPr>
              <a:t>Éclatement du PIC</a:t>
            </a:r>
          </a:p>
          <a:p>
            <a:endParaRPr lang="fr-FR" dirty="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articles </a:t>
            </a:r>
            <a:r>
              <a:rPr lang="fr-FR" sz="1000" b="1" dirty="0">
                <a:latin typeface="Arial" panose="020B0604020202020204" pitchFamily="34" charset="0"/>
                <a:cs typeface="Arial" panose="020B0604020202020204" pitchFamily="34" charset="0"/>
              </a:rPr>
              <a:t>Famille</a:t>
            </a:r>
            <a:r>
              <a:rPr lang="fr-FR" sz="1000" dirty="0">
                <a:latin typeface="Arial" panose="020B0604020202020204" pitchFamily="34" charset="0"/>
                <a:cs typeface="Arial" panose="020B0604020202020204" pitchFamily="34" charset="0"/>
              </a:rPr>
              <a:t> sont des articles fictifs qui représentent des familles d'articles vendus, homogènes d'un point de vue commercial comme d'un point de vue industriel.</a:t>
            </a:r>
          </a:p>
          <a:p>
            <a:r>
              <a:rPr lang="fr-FR" sz="1000" dirty="0">
                <a:latin typeface="Arial" panose="020B0604020202020204" pitchFamily="34" charset="0"/>
                <a:cs typeface="Arial" panose="020B0604020202020204" pitchFamily="34" charset="0"/>
              </a:rPr>
              <a:t>Ils permettent d'entrer des prévisions de vente au niveau d'une famille et non au niveau de chaque article composant la famille et de définir des plans de production prévisionnels globaux.</a:t>
            </a:r>
          </a:p>
          <a:p>
            <a:r>
              <a:rPr lang="fr-FR" sz="1000" dirty="0">
                <a:latin typeface="Arial" panose="020B0604020202020204" pitchFamily="34" charset="0"/>
                <a:cs typeface="Arial" panose="020B0604020202020204" pitchFamily="34" charset="0"/>
              </a:rPr>
              <a:t>Un</a:t>
            </a:r>
            <a:r>
              <a:rPr lang="fr-FR" sz="1000" b="1" dirty="0">
                <a:latin typeface="Arial" panose="020B0604020202020204" pitchFamily="34" charset="0"/>
                <a:cs typeface="Arial" panose="020B0604020202020204" pitchFamily="34" charset="0"/>
              </a:rPr>
              <a:t> article Famille </a:t>
            </a:r>
            <a:r>
              <a:rPr lang="fr-FR" sz="1000" dirty="0">
                <a:latin typeface="Arial" panose="020B0604020202020204" pitchFamily="34" charset="0"/>
                <a:cs typeface="Arial" panose="020B0604020202020204" pitchFamily="34" charset="0"/>
              </a:rPr>
              <a:t>n'est lui-même ni vendu, ni fabriqué mais il possède une nomenclature de type Ressource, une nomenclature commerciale qui permet l'éclatement des prévisions et une nomenclature de planification qui indique de quels produits fabriqués la famille se compose.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articles Famille possèdent trois nomenclatures :</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La </a:t>
            </a:r>
            <a:r>
              <a:rPr lang="fr-FR" sz="1000" b="1" dirty="0">
                <a:latin typeface="Arial" panose="020B0604020202020204" pitchFamily="34" charset="0"/>
                <a:cs typeface="Arial" panose="020B0604020202020204" pitchFamily="34" charset="0"/>
              </a:rPr>
              <a:t>nomenclature Ressource </a:t>
            </a:r>
            <a:r>
              <a:rPr lang="fr-FR" sz="1000" dirty="0">
                <a:latin typeface="Arial" panose="020B0604020202020204" pitchFamily="34" charset="0"/>
                <a:cs typeface="Arial" panose="020B0604020202020204" pitchFamily="34" charset="0"/>
              </a:rPr>
              <a:t>qui précise la consommation des ressources engendrées par la fabrication d’une unité d’un article Famille</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La </a:t>
            </a:r>
            <a:r>
              <a:rPr lang="fr-FR" sz="1000" b="1" dirty="0">
                <a:latin typeface="Arial" panose="020B0604020202020204" pitchFamily="34" charset="0"/>
                <a:cs typeface="Arial" panose="020B0604020202020204" pitchFamily="34" charset="0"/>
              </a:rPr>
              <a:t>nomenclature Commerciale </a:t>
            </a:r>
            <a:r>
              <a:rPr lang="fr-FR" sz="1000" dirty="0">
                <a:latin typeface="Arial" panose="020B0604020202020204" pitchFamily="34" charset="0"/>
                <a:cs typeface="Arial" panose="020B0604020202020204" pitchFamily="34" charset="0"/>
              </a:rPr>
              <a:t>qui permet d’éclater automatiquement le plan commercial en prévisions de vente sur les articles réels vendus</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La </a:t>
            </a:r>
            <a:r>
              <a:rPr lang="fr-FR" sz="1000" b="1" dirty="0">
                <a:latin typeface="Arial" panose="020B0604020202020204" pitchFamily="34" charset="0"/>
                <a:cs typeface="Arial" panose="020B0604020202020204" pitchFamily="34" charset="0"/>
              </a:rPr>
              <a:t>nomenclature de planification </a:t>
            </a:r>
            <a:r>
              <a:rPr lang="fr-FR" sz="1000" dirty="0">
                <a:latin typeface="Arial" panose="020B0604020202020204" pitchFamily="34" charset="0"/>
                <a:cs typeface="Arial" panose="020B0604020202020204" pitchFamily="34" charset="0"/>
              </a:rPr>
              <a:t>grâce à laquelle on reporte sur les articles réels fabriqués les objectifs de variations de stock décidées lors de l’établissement du plan industriel de l’article Famille.</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3</a:t>
            </a:fld>
            <a:endParaRPr lang="fr-FR" dirty="0"/>
          </a:p>
        </p:txBody>
      </p:sp>
    </p:spTree>
    <p:extLst>
      <p:ext uri="{BB962C8B-B14F-4D97-AF65-F5344CB8AC3E}">
        <p14:creationId xmlns:p14="http://schemas.microsoft.com/office/powerpoint/2010/main" val="3911062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14400" y="4343400"/>
            <a:ext cx="5178896" cy="4114800"/>
          </a:xfrm>
        </p:spPr>
        <p:txBody>
          <a:bodyPr/>
          <a:lstStyle/>
          <a:p>
            <a:r>
              <a:rPr lang="fr-FR" sz="1100" dirty="0">
                <a:latin typeface="Arial" panose="020B0604020202020204" pitchFamily="34" charset="0"/>
                <a:cs typeface="Arial" panose="020B0604020202020204" pitchFamily="34" charset="0"/>
              </a:rPr>
              <a:t>L’article Famille supporte de nombreux paramètres :</a:t>
            </a:r>
          </a:p>
          <a:p>
            <a:r>
              <a:rPr lang="fr-FR" sz="1100" dirty="0">
                <a:solidFill>
                  <a:srgbClr val="008000"/>
                </a:solidFill>
                <a:latin typeface="Arial" panose="020B0604020202020204" pitchFamily="34" charset="0"/>
                <a:cs typeface="Arial" panose="020B0604020202020204" pitchFamily="34" charset="0"/>
              </a:rPr>
              <a:t>Sous-traitance uniquement</a:t>
            </a:r>
          </a:p>
          <a:p>
            <a:pPr lvl="1"/>
            <a:r>
              <a:rPr lang="fr-FR" sz="1000" dirty="0">
                <a:latin typeface="Arial" panose="020B0604020202020204" pitchFamily="34" charset="0"/>
                <a:cs typeface="Arial" panose="020B0604020202020204" pitchFamily="34" charset="0"/>
              </a:rPr>
              <a:t>Pas de production interne possible</a:t>
            </a:r>
          </a:p>
          <a:p>
            <a:r>
              <a:rPr lang="fr-FR" sz="1100" dirty="0">
                <a:solidFill>
                  <a:srgbClr val="008000"/>
                </a:solidFill>
                <a:latin typeface="Arial" panose="020B0604020202020204" pitchFamily="34" charset="0"/>
                <a:cs typeface="Arial" panose="020B0604020202020204" pitchFamily="34" charset="0"/>
              </a:rPr>
              <a:t>Sous-traitance autorisée</a:t>
            </a:r>
          </a:p>
          <a:p>
            <a:pPr lvl="1"/>
            <a:r>
              <a:rPr lang="fr-FR" sz="1000" dirty="0">
                <a:latin typeface="Arial" panose="020B0604020202020204" pitchFamily="34" charset="0"/>
                <a:cs typeface="Arial" panose="020B0604020202020204" pitchFamily="34" charset="0"/>
              </a:rPr>
              <a:t>On peut utiliser la sous-traitance en cas de capacité interne insuffisante</a:t>
            </a:r>
          </a:p>
          <a:p>
            <a:r>
              <a:rPr lang="fr-FR" sz="1100" dirty="0">
                <a:solidFill>
                  <a:srgbClr val="008000"/>
                </a:solidFill>
                <a:latin typeface="Arial" panose="020B0604020202020204" pitchFamily="34" charset="0"/>
                <a:cs typeface="Arial" panose="020B0604020202020204" pitchFamily="34" charset="0"/>
              </a:rPr>
              <a:t>Coût de l’article si fabriqué en sous-traitance</a:t>
            </a:r>
          </a:p>
          <a:p>
            <a:pPr lvl="1"/>
            <a:r>
              <a:rPr lang="fr-FR" sz="1050" dirty="0">
                <a:latin typeface="Arial" panose="020B0604020202020204" pitchFamily="34" charset="0"/>
                <a:cs typeface="Arial" panose="020B0604020202020204" pitchFamily="34" charset="0"/>
              </a:rPr>
              <a:t>Normalement supérieur au coût standard de fabrication interne</a:t>
            </a:r>
          </a:p>
          <a:p>
            <a:r>
              <a:rPr lang="fr-FR" sz="1100" dirty="0">
                <a:solidFill>
                  <a:srgbClr val="008000"/>
                </a:solidFill>
                <a:latin typeface="Arial" panose="020B0604020202020204" pitchFamily="34" charset="0"/>
                <a:cs typeface="Arial" panose="020B0604020202020204" pitchFamily="34" charset="0"/>
              </a:rPr>
              <a:t>Couvertures mini / maxi et stock final imposé</a:t>
            </a:r>
          </a:p>
          <a:p>
            <a:pPr lvl="1"/>
            <a:r>
              <a:rPr lang="fr-FR" sz="1000" dirty="0">
                <a:latin typeface="Arial" panose="020B0604020202020204" pitchFamily="34" charset="0"/>
                <a:cs typeface="Arial" panose="020B0604020202020204" pitchFamily="34" charset="0"/>
              </a:rPr>
              <a:t>Contraintes sur le niveau de stock en fin de période</a:t>
            </a:r>
          </a:p>
          <a:p>
            <a:r>
              <a:rPr lang="fr-FR" sz="1100" dirty="0">
                <a:solidFill>
                  <a:srgbClr val="008000"/>
                </a:solidFill>
                <a:latin typeface="Arial" panose="020B0604020202020204" pitchFamily="34" charset="0"/>
                <a:cs typeface="Arial" panose="020B0604020202020204" pitchFamily="34" charset="0"/>
              </a:rPr>
              <a:t>Ruptures autorisées / % ventes reportées</a:t>
            </a:r>
          </a:p>
          <a:p>
            <a:pPr lvl="1"/>
            <a:r>
              <a:rPr lang="fr-FR" sz="1000" dirty="0">
                <a:latin typeface="Arial" panose="020B0604020202020204" pitchFamily="34" charset="0"/>
                <a:cs typeface="Arial" panose="020B0604020202020204" pitchFamily="34" charset="0"/>
              </a:rPr>
              <a:t>On autorise un pourcentage de rupture (incompatible avec couverture mini)</a:t>
            </a:r>
          </a:p>
          <a:p>
            <a:pPr lvl="1"/>
            <a:r>
              <a:rPr lang="fr-FR" sz="1000" dirty="0">
                <a:latin typeface="Arial" panose="020B0604020202020204" pitchFamily="34" charset="0"/>
                <a:cs typeface="Arial" panose="020B0604020202020204" pitchFamily="34" charset="0"/>
              </a:rPr>
              <a:t>Une partie des ventes peut être reportée (retards de livraison)</a:t>
            </a:r>
          </a:p>
          <a:p>
            <a:pPr lvl="2"/>
            <a:r>
              <a:rPr lang="fr-FR" sz="900" dirty="0">
                <a:latin typeface="Arial" panose="020B0604020202020204" pitchFamily="34" charset="0"/>
                <a:cs typeface="Arial" panose="020B0604020202020204" pitchFamily="34" charset="0"/>
              </a:rPr>
              <a:t>&gt; Coût commercial</a:t>
            </a:r>
          </a:p>
          <a:p>
            <a:pPr lvl="1"/>
            <a:r>
              <a:rPr lang="fr-FR" sz="1000" dirty="0">
                <a:latin typeface="Arial" panose="020B0604020202020204" pitchFamily="34" charset="0"/>
                <a:cs typeface="Arial" panose="020B0604020202020204" pitchFamily="34" charset="0"/>
              </a:rPr>
              <a:t>Une autre partie peut être perdue</a:t>
            </a:r>
          </a:p>
          <a:p>
            <a:pPr lvl="2"/>
            <a:r>
              <a:rPr lang="fr-FR" sz="900" dirty="0">
                <a:latin typeface="Arial" panose="020B0604020202020204" pitchFamily="34" charset="0"/>
                <a:cs typeface="Arial" panose="020B0604020202020204" pitchFamily="34" charset="0"/>
              </a:rPr>
              <a:t>&gt; Coût commercial et financier (perte de marge)</a:t>
            </a:r>
            <a:endParaRPr lang="fr-FR" sz="7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4</a:t>
            </a:fld>
            <a:endParaRPr lang="en-US" dirty="0"/>
          </a:p>
        </p:txBody>
      </p:sp>
    </p:spTree>
    <p:extLst>
      <p:ext uri="{BB962C8B-B14F-4D97-AF65-F5344CB8AC3E}">
        <p14:creationId xmlns:p14="http://schemas.microsoft.com/office/powerpoint/2010/main" val="2160375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36712" y="4338519"/>
            <a:ext cx="5400600" cy="4549080"/>
          </a:xfrm>
        </p:spPr>
        <p:txBody>
          <a:bodyPr/>
          <a:lstStyle/>
          <a:p>
            <a:r>
              <a:rPr lang="fr-FR" sz="1000" dirty="0">
                <a:latin typeface="Arial" panose="020B0604020202020204" pitchFamily="34" charset="0"/>
                <a:cs typeface="Arial" panose="020B0604020202020204" pitchFamily="34" charset="0"/>
              </a:rPr>
              <a:t>La première ligne rappelle le nombre de jours ouvrables dans la période de planification.</a:t>
            </a:r>
          </a:p>
          <a:p>
            <a:r>
              <a:rPr lang="fr-FR" sz="1000" dirty="0">
                <a:latin typeface="Arial" panose="020B0604020202020204" pitchFamily="34" charset="0"/>
                <a:cs typeface="Arial" panose="020B0604020202020204" pitchFamily="34" charset="0"/>
              </a:rPr>
              <a:t>La seconde ligne n’apparaît que si l’option ‘Modèle de prévision’ a été activée dans les options du dossier. Elle reçoit les prévisions calculées par le modèle de prévision que l’on atteint par le bouton </a:t>
            </a:r>
            <a:r>
              <a:rPr lang="fr-FR" sz="1000" b="1" dirty="0">
                <a:latin typeface="Arial" panose="020B0604020202020204" pitchFamily="34" charset="0"/>
                <a:cs typeface="Arial" panose="020B0604020202020204" pitchFamily="34" charset="0"/>
              </a:rPr>
              <a:t>Modèle de prévisions</a:t>
            </a:r>
            <a:r>
              <a:rPr lang="fr-FR" sz="1000" dirty="0">
                <a:latin typeface="Arial" panose="020B0604020202020204" pitchFamily="34" charset="0"/>
                <a:cs typeface="Arial" panose="020B0604020202020204" pitchFamily="34" charset="0"/>
              </a:rPr>
              <a:t>. Ces prévisions peuvent être reportées sur la ligne Plan commercial au moyen du bouton </a:t>
            </a:r>
            <a:r>
              <a:rPr lang="fr-FR" sz="1000" b="1" dirty="0">
                <a:latin typeface="Arial" panose="020B0604020202020204" pitchFamily="34" charset="0"/>
                <a:cs typeface="Arial" panose="020B0604020202020204" pitchFamily="34" charset="0"/>
              </a:rPr>
              <a:t>Transférer les prévisions</a:t>
            </a:r>
            <a:r>
              <a:rPr lang="fr-FR" sz="1000" dirty="0">
                <a:latin typeface="Arial" panose="020B0604020202020204" pitchFamily="34" charset="0"/>
                <a:cs typeface="Arial" panose="020B0604020202020204" pitchFamily="34" charset="0"/>
              </a:rPr>
              <a:t>. La ligne Prévisions peut être effacée par le bouton </a:t>
            </a:r>
            <a:r>
              <a:rPr lang="fr-FR" sz="1000" b="1" dirty="0">
                <a:latin typeface="Arial" panose="020B0604020202020204" pitchFamily="34" charset="0"/>
                <a:cs typeface="Arial" panose="020B0604020202020204" pitchFamily="34" charset="0"/>
              </a:rPr>
              <a:t>Effacer les prévisions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On saisit (ou on modifie) ensuite les prévisions commerciales sur la troisième ligne intitulée </a:t>
            </a:r>
            <a:r>
              <a:rPr lang="fr-FR" sz="1000" b="1" dirty="0">
                <a:latin typeface="Arial" panose="020B0604020202020204" pitchFamily="34" charset="0"/>
                <a:cs typeface="Arial" panose="020B0604020202020204" pitchFamily="34" charset="0"/>
              </a:rPr>
              <a:t>Plan commercial</a:t>
            </a:r>
            <a:r>
              <a:rPr lang="fr-FR" sz="1000" dirty="0">
                <a:latin typeface="Arial" panose="020B0604020202020204" pitchFamily="34" charset="0"/>
                <a:cs typeface="Arial" panose="020B0604020202020204" pitchFamily="34" charset="0"/>
              </a:rPr>
              <a:t>. Les commandes déjà reçues pour des articles qui composent la famille sont rappelées sur la quatrième ligne. On se déplace de cellule en cellule au moyen des touches fléchées.</a:t>
            </a:r>
          </a:p>
          <a:p>
            <a:r>
              <a:rPr lang="fr-FR" sz="1000" dirty="0">
                <a:latin typeface="Arial" panose="020B0604020202020204" pitchFamily="34" charset="0"/>
                <a:cs typeface="Arial" panose="020B0604020202020204" pitchFamily="34" charset="0"/>
              </a:rPr>
              <a:t>On entre ensuite les quantités que l'on veut produire sur la ligne </a:t>
            </a:r>
            <a:r>
              <a:rPr lang="fr-FR" sz="1000" b="1" dirty="0">
                <a:latin typeface="Arial" panose="020B0604020202020204" pitchFamily="34" charset="0"/>
                <a:cs typeface="Arial" panose="020B0604020202020204" pitchFamily="34" charset="0"/>
              </a:rPr>
              <a:t>Plan de production</a:t>
            </a:r>
            <a:r>
              <a:rPr lang="fr-FR" sz="1000" dirty="0">
                <a:latin typeface="Arial" panose="020B0604020202020204" pitchFamily="34" charset="0"/>
                <a:cs typeface="Arial" panose="020B0604020202020204" pitchFamily="34" charset="0"/>
              </a:rPr>
              <a:t>. Si l’article peut être produit en sous-traitance, la ligne </a:t>
            </a:r>
            <a:r>
              <a:rPr lang="fr-FR" sz="1000" b="1" dirty="0">
                <a:latin typeface="Arial" panose="020B0604020202020204" pitchFamily="34" charset="0"/>
                <a:cs typeface="Arial" panose="020B0604020202020204" pitchFamily="34" charset="0"/>
              </a:rPr>
              <a:t>Sous-traitance</a:t>
            </a:r>
            <a:r>
              <a:rPr lang="fr-FR" sz="1000" dirty="0">
                <a:latin typeface="Arial" panose="020B0604020202020204" pitchFamily="34" charset="0"/>
                <a:cs typeface="Arial" panose="020B0604020202020204" pitchFamily="34" charset="0"/>
              </a:rPr>
              <a:t> permet d’entrer les quantités sous-traitées période par période.</a:t>
            </a:r>
          </a:p>
          <a:p>
            <a:r>
              <a:rPr lang="fr-FR" sz="1000" dirty="0">
                <a:latin typeface="Arial" panose="020B0604020202020204" pitchFamily="34" charset="0"/>
                <a:cs typeface="Arial" panose="020B0604020202020204" pitchFamily="34" charset="0"/>
              </a:rPr>
              <a:t>Les stocks prévisionnels sont calculés lorsque l'on se déplace de cellule en cellule ou lorsque l’on appuie sur la touche </a:t>
            </a:r>
            <a:r>
              <a:rPr lang="fr-FR" sz="1000" b="1" dirty="0">
                <a:latin typeface="Arial" panose="020B0604020202020204" pitchFamily="34" charset="0"/>
                <a:cs typeface="Arial" panose="020B0604020202020204" pitchFamily="34" charset="0"/>
              </a:rPr>
              <a:t>Entrée</a:t>
            </a:r>
            <a:r>
              <a:rPr lang="fr-FR" sz="1000" dirty="0">
                <a:latin typeface="Arial" panose="020B0604020202020204" pitchFamily="34" charset="0"/>
                <a:cs typeface="Arial" panose="020B0604020202020204" pitchFamily="34" charset="0"/>
              </a:rPr>
              <a:t>. Ils apparaissent dans la ligne </a:t>
            </a:r>
            <a:r>
              <a:rPr lang="fr-FR" sz="1000" b="1" dirty="0">
                <a:latin typeface="Arial" panose="020B0604020202020204" pitchFamily="34" charset="0"/>
                <a:cs typeface="Arial" panose="020B0604020202020204" pitchFamily="34" charset="0"/>
              </a:rPr>
              <a:t>Stocks</a:t>
            </a:r>
            <a:r>
              <a:rPr lang="fr-FR" sz="1000" dirty="0">
                <a:latin typeface="Arial" panose="020B0604020202020204" pitchFamily="34" charset="0"/>
                <a:cs typeface="Arial" panose="020B0604020202020204" pitchFamily="34" charset="0"/>
              </a:rPr>
              <a:t>. Si le calcul aboutit à un stock négatif, le manque apparaît dans la ligne </a:t>
            </a:r>
            <a:r>
              <a:rPr lang="fr-FR" sz="1000" b="1" dirty="0">
                <a:latin typeface="Arial" panose="020B0604020202020204" pitchFamily="34" charset="0"/>
                <a:cs typeface="Arial" panose="020B0604020202020204" pitchFamily="34" charset="0"/>
              </a:rPr>
              <a:t>Ruptures</a:t>
            </a:r>
            <a:r>
              <a:rPr lang="fr-FR" sz="1000" dirty="0">
                <a:latin typeface="Arial" panose="020B0604020202020204" pitchFamily="34" charset="0"/>
                <a:cs typeface="Arial" panose="020B0604020202020204" pitchFamily="34" charset="0"/>
              </a:rPr>
              <a:t>. Si l’on a indiqué un pourcentage de report des ventes non satisfaites, celles-ci sont affichées sur la cinquième ligne </a:t>
            </a:r>
            <a:r>
              <a:rPr lang="fr-FR" sz="1000" b="1" dirty="0">
                <a:latin typeface="Arial" panose="020B0604020202020204" pitchFamily="34" charset="0"/>
                <a:cs typeface="Arial" panose="020B0604020202020204" pitchFamily="34" charset="0"/>
              </a:rPr>
              <a:t>Ventes reportées</a:t>
            </a:r>
            <a:r>
              <a:rPr lang="fr-FR" sz="1000" dirty="0">
                <a:latin typeface="Arial" panose="020B0604020202020204" pitchFamily="34" charset="0"/>
                <a:cs typeface="Arial" panose="020B0604020202020204" pitchFamily="34" charset="0"/>
              </a:rPr>
              <a:t>. Les reports s’additionnent au plan commercial de la période.</a:t>
            </a:r>
          </a:p>
          <a:p>
            <a:r>
              <a:rPr lang="fr-FR" sz="1000" dirty="0">
                <a:latin typeface="Arial" panose="020B0604020202020204" pitchFamily="34" charset="0"/>
                <a:cs typeface="Arial" panose="020B0604020202020204" pitchFamily="34" charset="0"/>
              </a:rPr>
              <a:t>Les couvertures des stocks sont calculées à partir des demandes des périodes futures. Les variations du stock entre deux périodes successives figurent dans la dernière ligne.</a:t>
            </a:r>
          </a:p>
          <a:p>
            <a:r>
              <a:rPr lang="fr-FR" sz="1000" dirty="0">
                <a:latin typeface="Arial" panose="020B0604020202020204" pitchFamily="34" charset="0"/>
                <a:cs typeface="Arial" panose="020B0604020202020204" pitchFamily="34" charset="0"/>
              </a:rPr>
              <a:t>Les contraintes définies sur la fiche Article de la famille sont vérifiées. Si l’on clique sur le bouton </a:t>
            </a:r>
            <a:r>
              <a:rPr lang="fr-FR" sz="1000" b="1" dirty="0">
                <a:latin typeface="Arial" panose="020B0604020202020204" pitchFamily="34" charset="0"/>
                <a:cs typeface="Arial" panose="020B0604020202020204" pitchFamily="34" charset="0"/>
              </a:rPr>
              <a:t>Article Famille</a:t>
            </a:r>
            <a:r>
              <a:rPr lang="fr-FR" sz="1000" dirty="0">
                <a:latin typeface="Arial" panose="020B0604020202020204" pitchFamily="34" charset="0"/>
                <a:cs typeface="Arial" panose="020B0604020202020204" pitchFamily="34" charset="0"/>
              </a:rPr>
              <a:t>, la page de l’article Famille est présentée et les contraintes peuvent être modifiées.</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5</a:t>
            </a:fld>
            <a:endParaRPr lang="fr-FR" dirty="0"/>
          </a:p>
        </p:txBody>
      </p:sp>
    </p:spTree>
    <p:extLst>
      <p:ext uri="{BB962C8B-B14F-4D97-AF65-F5344CB8AC3E}">
        <p14:creationId xmlns:p14="http://schemas.microsoft.com/office/powerpoint/2010/main" val="3011570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latin typeface="Arial" panose="020B0604020202020204" pitchFamily="34" charset="0"/>
                <a:cs typeface="Arial" panose="020B0604020202020204" pitchFamily="34" charset="0"/>
              </a:rPr>
              <a:t>Stocks prévisionnels  et variations de stock</a:t>
            </a:r>
          </a:p>
          <a:p>
            <a:r>
              <a:rPr lang="fr-FR" sz="1000" dirty="0">
                <a:latin typeface="Arial" panose="020B0604020202020204" pitchFamily="34" charset="0"/>
                <a:cs typeface="Arial" panose="020B0604020202020204" pitchFamily="34" charset="0"/>
              </a:rPr>
              <a:t>Le stock prévisionnel représente le </a:t>
            </a:r>
            <a:r>
              <a:rPr lang="fr-FR" sz="1000" dirty="0">
                <a:solidFill>
                  <a:srgbClr val="339933"/>
                </a:solidFill>
                <a:latin typeface="Arial" panose="020B0604020202020204" pitchFamily="34" charset="0"/>
                <a:cs typeface="Arial" panose="020B0604020202020204" pitchFamily="34" charset="0"/>
              </a:rPr>
              <a:t>stock d’anticipation</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Les variations de stock représente le </a:t>
            </a:r>
            <a:r>
              <a:rPr lang="fr-FR" sz="1000" dirty="0">
                <a:solidFill>
                  <a:srgbClr val="339933"/>
                </a:solidFill>
                <a:latin typeface="Arial" panose="020B0604020202020204" pitchFamily="34" charset="0"/>
                <a:cs typeface="Arial" panose="020B0604020202020204" pitchFamily="34" charset="0"/>
              </a:rPr>
              <a:t>surplus de production</a:t>
            </a:r>
            <a:r>
              <a:rPr lang="fr-FR" sz="1000" dirty="0">
                <a:latin typeface="Arial" panose="020B0604020202020204" pitchFamily="34" charset="0"/>
                <a:cs typeface="Arial" panose="020B0604020202020204" pitchFamily="34" charset="0"/>
              </a:rPr>
              <a:t> nécessaire pour constituer le stock d’anticipation et sa consommation.</a:t>
            </a: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6</a:t>
            </a:fld>
            <a:endParaRPr lang="en-US" dirty="0"/>
          </a:p>
        </p:txBody>
      </p:sp>
    </p:spTree>
    <p:extLst>
      <p:ext uri="{BB962C8B-B14F-4D97-AF65-F5344CB8AC3E}">
        <p14:creationId xmlns:p14="http://schemas.microsoft.com/office/powerpoint/2010/main" val="2845775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Les articles </a:t>
            </a:r>
            <a:r>
              <a:rPr lang="fr-FR" sz="1000" b="1" kern="1200" dirty="0">
                <a:solidFill>
                  <a:schemeClr val="tx1"/>
                </a:solidFill>
                <a:effectLst/>
                <a:latin typeface="Arial" panose="020B0604020202020204" pitchFamily="34" charset="0"/>
                <a:cs typeface="Arial" panose="020B0604020202020204" pitchFamily="34" charset="0"/>
              </a:rPr>
              <a:t>Ressource</a:t>
            </a:r>
            <a:r>
              <a:rPr lang="fr-FR" sz="1000" kern="1200" dirty="0">
                <a:solidFill>
                  <a:schemeClr val="tx1"/>
                </a:solidFill>
                <a:effectLst/>
                <a:latin typeface="Arial" panose="020B0604020202020204" pitchFamily="34" charset="0"/>
                <a:cs typeface="Arial" panose="020B0604020202020204" pitchFamily="34" charset="0"/>
              </a:rPr>
              <a:t> sont, comme les articles Famille, des articles fictifs. Ils représentent les ressources critiques pour lesquelles on veut établir le profil de charge (par exemple, des heures de main-d'œuvre, des équipements, des volumes de stockage, etc.). </a:t>
            </a:r>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7</a:t>
            </a:fld>
            <a:endParaRPr lang="en-US" dirty="0"/>
          </a:p>
        </p:txBody>
      </p:sp>
    </p:spTree>
    <p:extLst>
      <p:ext uri="{BB962C8B-B14F-4D97-AF65-F5344CB8AC3E}">
        <p14:creationId xmlns:p14="http://schemas.microsoft.com/office/powerpoint/2010/main" val="857279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14400" y="4343400"/>
            <a:ext cx="5029200" cy="4343400"/>
          </a:xfrm>
        </p:spPr>
        <p:txBody>
          <a:bodyPr/>
          <a:lstStyle/>
          <a:p>
            <a:pPr>
              <a:lnSpc>
                <a:spcPct val="80000"/>
              </a:lnSpc>
            </a:pPr>
            <a:r>
              <a:rPr lang="fr-FR" dirty="0">
                <a:latin typeface="Arial" panose="020B0604020202020204" pitchFamily="34" charset="0"/>
                <a:cs typeface="Arial" panose="020B0604020202020204" pitchFamily="34" charset="0"/>
              </a:rPr>
              <a:t>L’article Ressource supporte de nombreux paramètres :</a:t>
            </a:r>
            <a:endParaRPr lang="fr-FR" dirty="0">
              <a:solidFill>
                <a:srgbClr val="008000"/>
              </a:solidFill>
              <a:latin typeface="Arial" panose="020B0604020202020204" pitchFamily="34" charset="0"/>
              <a:cs typeface="Arial" panose="020B0604020202020204" pitchFamily="34" charset="0"/>
            </a:endParaRPr>
          </a:p>
          <a:p>
            <a:pPr>
              <a:lnSpc>
                <a:spcPct val="80000"/>
              </a:lnSpc>
            </a:pPr>
            <a:r>
              <a:rPr lang="fr-FR" dirty="0">
                <a:solidFill>
                  <a:srgbClr val="008000"/>
                </a:solidFill>
                <a:latin typeface="Arial" panose="020B0604020202020204" pitchFamily="34" charset="0"/>
                <a:cs typeface="Arial" panose="020B0604020202020204" pitchFamily="34" charset="0"/>
              </a:rPr>
              <a:t>Ressource à utiliser par le solveur et Valeurs entières</a:t>
            </a:r>
          </a:p>
          <a:p>
            <a:pPr lvl="1">
              <a:lnSpc>
                <a:spcPct val="80000"/>
              </a:lnSpc>
            </a:pPr>
            <a:r>
              <a:rPr lang="fr-FR" sz="1000" dirty="0">
                <a:latin typeface="Arial" panose="020B0604020202020204" pitchFamily="34" charset="0"/>
                <a:cs typeface="Arial" panose="020B0604020202020204" pitchFamily="34" charset="0"/>
              </a:rPr>
              <a:t>Voir le diaporama sur l’optimisation du PIC</a:t>
            </a:r>
            <a:endParaRPr lang="fr-FR" sz="1100" dirty="0">
              <a:latin typeface="Arial" panose="020B0604020202020204" pitchFamily="34" charset="0"/>
              <a:cs typeface="Arial" panose="020B0604020202020204" pitchFamily="34" charset="0"/>
            </a:endParaRPr>
          </a:p>
          <a:p>
            <a:pPr>
              <a:lnSpc>
                <a:spcPct val="80000"/>
              </a:lnSpc>
            </a:pPr>
            <a:r>
              <a:rPr lang="fr-FR" dirty="0">
                <a:solidFill>
                  <a:srgbClr val="008000"/>
                </a:solidFill>
                <a:latin typeface="Arial" panose="020B0604020202020204" pitchFamily="34" charset="0"/>
                <a:cs typeface="Arial" panose="020B0604020202020204" pitchFamily="34" charset="0"/>
              </a:rPr>
              <a:t>Ressource liée à la production ou au stock</a:t>
            </a:r>
          </a:p>
          <a:p>
            <a:pPr lvl="1"/>
            <a:r>
              <a:rPr lang="fr-FR" sz="1000" dirty="0">
                <a:latin typeface="Arial" panose="020B0604020202020204" pitchFamily="34" charset="0"/>
                <a:cs typeface="Arial" panose="020B0604020202020204" pitchFamily="34" charset="0"/>
              </a:rPr>
              <a:t>Les besoins sur la ressource sont proportionnels soit à la production soit au stock des produits (par exemple, un volume de stockage)</a:t>
            </a:r>
          </a:p>
          <a:p>
            <a:pPr>
              <a:lnSpc>
                <a:spcPct val="80000"/>
              </a:lnSpc>
            </a:pPr>
            <a:r>
              <a:rPr lang="fr-FR" dirty="0">
                <a:solidFill>
                  <a:srgbClr val="008000"/>
                </a:solidFill>
                <a:latin typeface="Arial" panose="020B0604020202020204" pitchFamily="34" charset="0"/>
                <a:cs typeface="Arial" panose="020B0604020202020204" pitchFamily="34" charset="0"/>
              </a:rPr>
              <a:t>Ressource externe</a:t>
            </a:r>
          </a:p>
          <a:p>
            <a:pPr lvl="1">
              <a:lnSpc>
                <a:spcPct val="80000"/>
              </a:lnSpc>
            </a:pPr>
            <a:r>
              <a:rPr lang="fr-FR" sz="1000" dirty="0">
                <a:latin typeface="Arial" panose="020B0604020202020204" pitchFamily="34" charset="0"/>
                <a:cs typeface="Arial" panose="020B0604020202020204" pitchFamily="34" charset="0"/>
              </a:rPr>
              <a:t>Pas de saisie de capacité (mais valorisée)</a:t>
            </a:r>
            <a:endParaRPr lang="fr-FR" sz="1100" dirty="0">
              <a:latin typeface="Arial" panose="020B0604020202020204" pitchFamily="34" charset="0"/>
              <a:cs typeface="Arial" panose="020B0604020202020204" pitchFamily="34" charset="0"/>
            </a:endParaRPr>
          </a:p>
          <a:p>
            <a:pPr>
              <a:lnSpc>
                <a:spcPct val="80000"/>
              </a:lnSpc>
            </a:pPr>
            <a:r>
              <a:rPr lang="fr-FR" dirty="0">
                <a:solidFill>
                  <a:srgbClr val="008000"/>
                </a:solidFill>
                <a:latin typeface="Arial" panose="020B0604020202020204" pitchFamily="34" charset="0"/>
                <a:cs typeface="Arial" panose="020B0604020202020204" pitchFamily="34" charset="0"/>
              </a:rPr>
              <a:t>Coût unitaire de la ressource</a:t>
            </a:r>
          </a:p>
          <a:p>
            <a:pPr lvl="1">
              <a:lnSpc>
                <a:spcPct val="80000"/>
              </a:lnSpc>
            </a:pPr>
            <a:r>
              <a:rPr lang="fr-FR" sz="1000" dirty="0">
                <a:latin typeface="Arial" panose="020B0604020202020204" pitchFamily="34" charset="0"/>
                <a:cs typeface="Arial" panose="020B0604020202020204" pitchFamily="34" charset="0"/>
              </a:rPr>
              <a:t>Pour calculer les coût des ressources mises en œuvre</a:t>
            </a:r>
          </a:p>
          <a:p>
            <a:pPr>
              <a:lnSpc>
                <a:spcPct val="80000"/>
              </a:lnSpc>
            </a:pPr>
            <a:r>
              <a:rPr lang="fr-FR" dirty="0">
                <a:solidFill>
                  <a:srgbClr val="008000"/>
                </a:solidFill>
                <a:latin typeface="Arial" panose="020B0604020202020204" pitchFamily="34" charset="0"/>
                <a:cs typeface="Arial" panose="020B0604020202020204" pitchFamily="34" charset="0"/>
              </a:rPr>
              <a:t>Valeur minimum / maximum de la ressource</a:t>
            </a:r>
          </a:p>
          <a:p>
            <a:pPr lvl="1">
              <a:lnSpc>
                <a:spcPct val="80000"/>
              </a:lnSpc>
            </a:pPr>
            <a:r>
              <a:rPr lang="fr-FR" sz="1000" dirty="0">
                <a:latin typeface="Arial" panose="020B0604020202020204" pitchFamily="34" charset="0"/>
                <a:cs typeface="Arial" panose="020B0604020202020204" pitchFamily="34" charset="0"/>
              </a:rPr>
              <a:t>Plancher et plafond de la valeur de la ressource</a:t>
            </a:r>
          </a:p>
          <a:p>
            <a:pPr lvl="1"/>
            <a:r>
              <a:rPr lang="fr-FR" sz="1000" dirty="0">
                <a:latin typeface="Arial" panose="020B0604020202020204" pitchFamily="34" charset="0"/>
                <a:cs typeface="Arial" panose="020B0604020202020204" pitchFamily="34" charset="0"/>
              </a:rPr>
              <a:t>Exemples : on veut maintenir un nombre minimum d’ouvriers et il existe un nombre maximum d’ouvriers que l’on ne peut faire travailler dans l’atelier</a:t>
            </a:r>
          </a:p>
          <a:p>
            <a:pPr>
              <a:lnSpc>
                <a:spcPct val="80000"/>
              </a:lnSpc>
            </a:pPr>
            <a:r>
              <a:rPr lang="fr-FR" dirty="0">
                <a:solidFill>
                  <a:srgbClr val="008000"/>
                </a:solidFill>
                <a:latin typeface="Arial" panose="020B0604020202020204" pitchFamily="34" charset="0"/>
                <a:cs typeface="Arial" panose="020B0604020202020204" pitchFamily="34" charset="0"/>
              </a:rPr>
              <a:t>% maximum de dépassement de capacité</a:t>
            </a:r>
          </a:p>
          <a:p>
            <a:pPr lvl="1">
              <a:lnSpc>
                <a:spcPct val="80000"/>
              </a:lnSpc>
            </a:pPr>
            <a:r>
              <a:rPr lang="fr-FR" sz="1000" dirty="0">
                <a:latin typeface="Arial" panose="020B0604020202020204" pitchFamily="34" charset="0"/>
                <a:cs typeface="Arial" panose="020B0604020202020204" pitchFamily="34" charset="0"/>
              </a:rPr>
              <a:t>Exemple : pourcentage maximum d’heures supplémentaires</a:t>
            </a:r>
          </a:p>
          <a:p>
            <a:pPr>
              <a:lnSpc>
                <a:spcPct val="80000"/>
              </a:lnSpc>
            </a:pPr>
            <a:r>
              <a:rPr lang="fr-FR" dirty="0">
                <a:solidFill>
                  <a:srgbClr val="008000"/>
                </a:solidFill>
                <a:latin typeface="Arial" panose="020B0604020202020204" pitchFamily="34" charset="0"/>
                <a:cs typeface="Arial" panose="020B0604020202020204" pitchFamily="34" charset="0"/>
              </a:rPr>
              <a:t>Coût si l’on travaille en dépassement de capacité</a:t>
            </a:r>
          </a:p>
          <a:p>
            <a:pPr>
              <a:lnSpc>
                <a:spcPct val="80000"/>
              </a:lnSpc>
            </a:pPr>
            <a:r>
              <a:rPr lang="fr-FR" dirty="0">
                <a:solidFill>
                  <a:srgbClr val="008000"/>
                </a:solidFill>
                <a:latin typeface="Arial" panose="020B0604020202020204" pitchFamily="34" charset="0"/>
                <a:cs typeface="Arial" panose="020B0604020202020204" pitchFamily="34" charset="0"/>
              </a:rPr>
              <a:t>% maxi d’accroissement ou de diminution de la capacité</a:t>
            </a:r>
          </a:p>
          <a:p>
            <a:pPr lvl="1">
              <a:lnSpc>
                <a:spcPct val="80000"/>
              </a:lnSpc>
            </a:pPr>
            <a:r>
              <a:rPr lang="fr-FR" sz="1000" dirty="0">
                <a:latin typeface="Arial" panose="020B0604020202020204" pitchFamily="34" charset="0"/>
                <a:cs typeface="Arial" panose="020B0604020202020204" pitchFamily="34" charset="0"/>
              </a:rPr>
              <a:t>Contraintes sur les variations possibles d’une période sur l’autre</a:t>
            </a:r>
          </a:p>
          <a:p>
            <a:pPr>
              <a:lnSpc>
                <a:spcPct val="80000"/>
              </a:lnSpc>
            </a:pPr>
            <a:r>
              <a:rPr lang="fr-FR" dirty="0">
                <a:solidFill>
                  <a:srgbClr val="008000"/>
                </a:solidFill>
                <a:latin typeface="Arial" panose="020B0604020202020204" pitchFamily="34" charset="0"/>
                <a:cs typeface="Arial" panose="020B0604020202020204" pitchFamily="34" charset="0"/>
              </a:rPr>
              <a:t>Coûts de variation positive ou négative de capacité</a:t>
            </a:r>
          </a:p>
          <a:p>
            <a:pPr lvl="1">
              <a:lnSpc>
                <a:spcPct val="80000"/>
              </a:lnSpc>
            </a:pPr>
            <a:r>
              <a:rPr lang="fr-FR" sz="1000" dirty="0">
                <a:latin typeface="Arial" panose="020B0604020202020204" pitchFamily="34" charset="0"/>
                <a:cs typeface="Arial" panose="020B0604020202020204" pitchFamily="34" charset="0"/>
              </a:rPr>
              <a:t>Exemples : coûts d’embauche ou de licenciement</a:t>
            </a:r>
            <a:endParaRPr lang="fr-FR" sz="8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a:xfrm>
            <a:off x="3886200" y="8686800"/>
            <a:ext cx="2971800" cy="457200"/>
          </a:xfrm>
          <a:prstGeom prst="rect">
            <a:avLst/>
          </a:prstGeom>
        </p:spPr>
        <p:txBody>
          <a:bodyPr/>
          <a:lstStyle/>
          <a:p>
            <a:fld id="{4F779215-9B72-4553-8221-5F506FAC0D54}" type="slidenum">
              <a:rPr lang="en-US" smtClean="0"/>
              <a:pPr/>
              <a:t>8</a:t>
            </a:fld>
            <a:endParaRPr lang="en-US" dirty="0"/>
          </a:p>
        </p:txBody>
      </p:sp>
    </p:spTree>
    <p:extLst>
      <p:ext uri="{BB962C8B-B14F-4D97-AF65-F5344CB8AC3E}">
        <p14:creationId xmlns:p14="http://schemas.microsoft.com/office/powerpoint/2010/main" val="2739399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Sur cette page, on doit préciser les coefficients de capacité et les pourcentages de dépassement période par période.</a:t>
            </a:r>
          </a:p>
          <a:p>
            <a:r>
              <a:rPr lang="fr-FR" sz="1000" dirty="0">
                <a:latin typeface="Arial" panose="020B0604020202020204" pitchFamily="34" charset="0"/>
                <a:cs typeface="Arial" panose="020B0604020202020204" pitchFamily="34" charset="0"/>
              </a:rPr>
              <a:t>Par exemple, pour une ressource Heures de Main-d'œuvre dans l'atelier d'assemblage, on indiquera le code du calendrier d'ouverture de l'atelier d'assemblage et on indiquera comme coefficient de capacité le nombre de personnes qui y travaillent. On fait varier la capacité dans le temps en changeant le coefficient de capacité période par période. Le système affiche les variations de capacité par rapport à la période précédente.</a:t>
            </a:r>
          </a:p>
          <a:p>
            <a:r>
              <a:rPr lang="fr-FR" sz="1000" dirty="0">
                <a:latin typeface="Arial" panose="020B0604020202020204" pitchFamily="34" charset="0"/>
                <a:cs typeface="Arial" panose="020B0604020202020204" pitchFamily="34" charset="0"/>
              </a:rPr>
              <a:t>On précise également les pourcentages de dépassement de la capacité normale que l’on prévoit (heures supplémentaires par exemple). Cette ligne ne peut être renseignée que si l’on a autorisé le dépassement de capacité sur la fiche de la ressource (la case </a:t>
            </a:r>
            <a:r>
              <a:rPr lang="fr-FR" sz="1000" b="1" dirty="0">
                <a:latin typeface="Arial" panose="020B0604020202020204" pitchFamily="34" charset="0"/>
                <a:cs typeface="Arial" panose="020B0604020202020204" pitchFamily="34" charset="0"/>
              </a:rPr>
              <a:t>% maxi de dépassement de capacité</a:t>
            </a:r>
            <a:r>
              <a:rPr lang="fr-FR" sz="1000" dirty="0">
                <a:latin typeface="Arial" panose="020B0604020202020204" pitchFamily="34" charset="0"/>
                <a:cs typeface="Arial" panose="020B0604020202020204" pitchFamily="34" charset="0"/>
              </a:rPr>
              <a:t> doit être cochée).</a:t>
            </a:r>
          </a:p>
          <a:p>
            <a:r>
              <a:rPr lang="fr-FR" sz="1000" dirty="0">
                <a:latin typeface="Arial" panose="020B0604020202020204" pitchFamily="34" charset="0"/>
                <a:cs typeface="Arial" panose="020B0604020202020204" pitchFamily="34" charset="0"/>
              </a:rPr>
              <a:t>Les données sont vérifiées par rapport aux contraintes définies sur la fiche Article de la ressource.</a:t>
            </a:r>
          </a:p>
          <a:p>
            <a:r>
              <a:rPr lang="fr-FR" sz="1000" dirty="0">
                <a:latin typeface="Arial" panose="020B0604020202020204" pitchFamily="34" charset="0"/>
                <a:cs typeface="Arial" panose="020B0604020202020204" pitchFamily="34" charset="0"/>
              </a:rPr>
              <a:t>Le produit du nombre d'heures hebdomadaires issu du calendrier par le coefficient de capacité (et le pourcentage de dépassement) donne la capacité hebdomadaire de l'atelier. C'est cette capacité qui sera confrontée aux charges.</a:t>
            </a:r>
          </a:p>
          <a:p>
            <a:r>
              <a:rPr lang="fr-FR" sz="1000" dirty="0">
                <a:latin typeface="Arial" panose="020B0604020202020204" pitchFamily="34" charset="0"/>
                <a:cs typeface="Arial" panose="020B0604020202020204" pitchFamily="34" charset="0"/>
              </a:rPr>
              <a:t>Le graphique peut présenter soit l’évolution des coefficients de capacité (ainsi que l’équivalent en dépassement), soit la capacité de la ressource en nombre d’heures selon l’option choisie sous le bouton </a:t>
            </a:r>
            <a:r>
              <a:rPr lang="fr-FR" sz="1000" b="1" dirty="0">
                <a:latin typeface="Arial" panose="020B0604020202020204" pitchFamily="34" charset="0"/>
                <a:cs typeface="Arial" panose="020B0604020202020204" pitchFamily="34" charset="0"/>
              </a:rPr>
              <a:t>Type de graphe</a:t>
            </a:r>
            <a:r>
              <a:rPr lang="fr-FR" sz="1000"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EEC8A569-1502-419B-8E89-4B4340BE0642}" type="slidenum">
              <a:rPr lang="fr-FR" smtClean="0"/>
              <a:t>9</a:t>
            </a:fld>
            <a:endParaRPr lang="fr-FR" dirty="0"/>
          </a:p>
        </p:txBody>
      </p:sp>
    </p:spTree>
    <p:extLst>
      <p:ext uri="{BB962C8B-B14F-4D97-AF65-F5344CB8AC3E}">
        <p14:creationId xmlns:p14="http://schemas.microsoft.com/office/powerpoint/2010/main" val="174216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00800" y="152400"/>
            <a:ext cx="2057400" cy="5943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28600" y="152400"/>
            <a:ext cx="6019800" cy="5943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28600" y="152400"/>
            <a:ext cx="77724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685800" y="1981200"/>
            <a:ext cx="38100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1026"/>
          <p:cNvSpPr>
            <a:spLocks noGrp="1" noChangeArrowheads="1"/>
          </p:cNvSpPr>
          <p:nvPr>
            <p:ph type="title"/>
          </p:nvPr>
        </p:nvSpPr>
        <p:spPr bwMode="auto">
          <a:xfrm>
            <a:off x="2286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Cliquez pour modifier le style du titre du masque</a:t>
            </a:r>
          </a:p>
        </p:txBody>
      </p:sp>
      <p:sp>
        <p:nvSpPr>
          <p:cNvPr id="88067" name="Rectangle 1027"/>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p:txStyles>
    <p:titleStyle>
      <a:lvl1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2pPr>
      <a:lvl3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3pPr>
      <a:lvl4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4pPr>
      <a:lvl5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5pPr>
      <a:lvl6pPr marL="4572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6pPr>
      <a:lvl7pPr marL="9144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7pPr>
      <a:lvl8pPr marL="13716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8pPr>
      <a:lvl9pPr marL="18288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286000"/>
            <a:ext cx="7772400" cy="1143000"/>
          </a:xfrm>
        </p:spPr>
        <p:txBody>
          <a:bodyPr/>
          <a:lstStyle/>
          <a:p>
            <a:pPr algn="ctr"/>
            <a:r>
              <a:rPr lang="fr-FR" noProof="1"/>
              <a:t>e-Prelude.com</a:t>
            </a:r>
            <a:endParaRPr lang="fr-FR" dirty="0"/>
          </a:p>
        </p:txBody>
      </p:sp>
      <p:sp>
        <p:nvSpPr>
          <p:cNvPr id="15363" name="Rectangle 3"/>
          <p:cNvSpPr>
            <a:spLocks noGrp="1" noChangeArrowheads="1"/>
          </p:cNvSpPr>
          <p:nvPr>
            <p:ph type="subTitle" idx="1"/>
          </p:nvPr>
        </p:nvSpPr>
        <p:spPr/>
        <p:txBody>
          <a:bodyPr/>
          <a:lstStyle/>
          <a:p>
            <a:r>
              <a:rPr lang="fr-FR" dirty="0"/>
              <a:t>La fonction</a:t>
            </a:r>
            <a:br>
              <a:rPr lang="fr-FR" dirty="0"/>
            </a:br>
            <a:r>
              <a:rPr lang="fr-FR" dirty="0"/>
              <a:t>Plans Industriels et Commerciaux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lIns="90488" tIns="44450" rIns="90488" bIns="44450"/>
          <a:lstStyle/>
          <a:p>
            <a:r>
              <a:rPr lang="fr-FR" dirty="0"/>
              <a:t>Nomenclature Ressources</a:t>
            </a:r>
          </a:p>
        </p:txBody>
      </p:sp>
      <p:sp>
        <p:nvSpPr>
          <p:cNvPr id="40964" name="Rectangle 4"/>
          <p:cNvSpPr>
            <a:spLocks noChangeArrowheads="1"/>
          </p:cNvSpPr>
          <p:nvPr/>
        </p:nvSpPr>
        <p:spPr bwMode="auto">
          <a:xfrm>
            <a:off x="762000" y="1981200"/>
            <a:ext cx="1182688" cy="363538"/>
          </a:xfrm>
          <a:prstGeom prst="rect">
            <a:avLst/>
          </a:prstGeom>
          <a:noFill/>
          <a:ln w="12700">
            <a:noFill/>
            <a:miter lim="800000"/>
            <a:headEnd/>
            <a:tailEnd/>
          </a:ln>
          <a:effectLst/>
        </p:spPr>
        <p:txBody>
          <a:bodyPr wrap="none" lIns="90488" tIns="44450" rIns="90488" bIns="44450">
            <a:spAutoFit/>
          </a:bodyPr>
          <a:lstStyle/>
          <a:p>
            <a:pPr>
              <a:lnSpc>
                <a:spcPct val="90000"/>
              </a:lnSpc>
            </a:pPr>
            <a:r>
              <a:rPr lang="fr-FR" sz="2000" b="1" dirty="0">
                <a:latin typeface="Arial" charset="0"/>
              </a:rPr>
              <a:t>Niveau *</a:t>
            </a:r>
          </a:p>
        </p:txBody>
      </p:sp>
      <p:sp>
        <p:nvSpPr>
          <p:cNvPr id="40965" name="Rectangle 5"/>
          <p:cNvSpPr>
            <a:spLocks noChangeArrowheads="1"/>
          </p:cNvSpPr>
          <p:nvPr/>
        </p:nvSpPr>
        <p:spPr bwMode="auto">
          <a:xfrm>
            <a:off x="762000" y="3052763"/>
            <a:ext cx="1366838" cy="363537"/>
          </a:xfrm>
          <a:prstGeom prst="rect">
            <a:avLst/>
          </a:prstGeom>
          <a:noFill/>
          <a:ln w="12700">
            <a:noFill/>
            <a:miter lim="800000"/>
            <a:headEnd/>
            <a:tailEnd/>
          </a:ln>
          <a:effectLst/>
        </p:spPr>
        <p:txBody>
          <a:bodyPr wrap="none" lIns="90488" tIns="44450" rIns="90488" bIns="44450">
            <a:spAutoFit/>
          </a:bodyPr>
          <a:lstStyle/>
          <a:p>
            <a:pPr>
              <a:lnSpc>
                <a:spcPct val="90000"/>
              </a:lnSpc>
            </a:pPr>
            <a:r>
              <a:rPr lang="fr-FR" sz="2000" b="1" dirty="0">
                <a:latin typeface="Arial" charset="0"/>
              </a:rPr>
              <a:t>Niveau 99</a:t>
            </a:r>
          </a:p>
        </p:txBody>
      </p:sp>
      <p:sp>
        <p:nvSpPr>
          <p:cNvPr id="40987" name="Rectangle 27"/>
          <p:cNvSpPr>
            <a:spLocks noChangeArrowheads="1"/>
          </p:cNvSpPr>
          <p:nvPr/>
        </p:nvSpPr>
        <p:spPr bwMode="auto">
          <a:xfrm>
            <a:off x="3124200" y="2667000"/>
            <a:ext cx="1111250" cy="268288"/>
          </a:xfrm>
          <a:prstGeom prst="rect">
            <a:avLst/>
          </a:prstGeom>
          <a:noFill/>
          <a:ln w="12700">
            <a:noFill/>
            <a:miter lim="800000"/>
            <a:headEnd/>
            <a:tailEnd/>
          </a:ln>
          <a:effectLst/>
        </p:spPr>
        <p:txBody>
          <a:bodyPr wrap="none" lIns="90488" tIns="44450" rIns="90488" bIns="44450">
            <a:spAutoFit/>
          </a:bodyPr>
          <a:lstStyle/>
          <a:p>
            <a:pPr>
              <a:lnSpc>
                <a:spcPct val="90000"/>
              </a:lnSpc>
            </a:pPr>
            <a:r>
              <a:rPr lang="fr-FR" sz="1300" b="1" dirty="0">
                <a:latin typeface="Arial" charset="0"/>
              </a:rPr>
              <a:t>(0.15 heure)</a:t>
            </a:r>
          </a:p>
        </p:txBody>
      </p:sp>
      <p:sp>
        <p:nvSpPr>
          <p:cNvPr id="40988" name="Rectangle 28"/>
          <p:cNvSpPr>
            <a:spLocks noChangeArrowheads="1"/>
          </p:cNvSpPr>
          <p:nvPr/>
        </p:nvSpPr>
        <p:spPr bwMode="auto">
          <a:xfrm>
            <a:off x="6950075" y="2667000"/>
            <a:ext cx="1203325" cy="268288"/>
          </a:xfrm>
          <a:prstGeom prst="rect">
            <a:avLst/>
          </a:prstGeom>
          <a:noFill/>
          <a:ln w="12700">
            <a:noFill/>
            <a:miter lim="800000"/>
            <a:headEnd/>
            <a:tailEnd/>
          </a:ln>
          <a:effectLst/>
        </p:spPr>
        <p:txBody>
          <a:bodyPr wrap="none" lIns="90488" tIns="44450" rIns="90488" bIns="44450">
            <a:spAutoFit/>
          </a:bodyPr>
          <a:lstStyle/>
          <a:p>
            <a:pPr>
              <a:lnSpc>
                <a:spcPct val="90000"/>
              </a:lnSpc>
            </a:pPr>
            <a:r>
              <a:rPr lang="fr-FR" sz="1300" b="1" dirty="0">
                <a:latin typeface="Arial" charset="0"/>
              </a:rPr>
              <a:t>(0.075 heure)</a:t>
            </a:r>
          </a:p>
        </p:txBody>
      </p:sp>
      <p:sp>
        <p:nvSpPr>
          <p:cNvPr id="40989" name="Rectangle 29"/>
          <p:cNvSpPr>
            <a:spLocks noChangeArrowheads="1"/>
          </p:cNvSpPr>
          <p:nvPr/>
        </p:nvSpPr>
        <p:spPr bwMode="auto">
          <a:xfrm>
            <a:off x="4800600" y="2667000"/>
            <a:ext cx="1111250" cy="268288"/>
          </a:xfrm>
          <a:prstGeom prst="rect">
            <a:avLst/>
          </a:prstGeom>
          <a:noFill/>
          <a:ln w="12700">
            <a:noFill/>
            <a:miter lim="800000"/>
            <a:headEnd/>
            <a:tailEnd/>
          </a:ln>
          <a:effectLst/>
        </p:spPr>
        <p:txBody>
          <a:bodyPr wrap="none" lIns="90488" tIns="44450" rIns="90488" bIns="44450">
            <a:spAutoFit/>
          </a:bodyPr>
          <a:lstStyle/>
          <a:p>
            <a:pPr>
              <a:lnSpc>
                <a:spcPct val="90000"/>
              </a:lnSpc>
            </a:pPr>
            <a:r>
              <a:rPr lang="fr-FR" sz="1300" b="1" dirty="0">
                <a:latin typeface="Arial" charset="0"/>
              </a:rPr>
              <a:t>(0.05 heure)</a:t>
            </a:r>
          </a:p>
        </p:txBody>
      </p:sp>
      <p:sp>
        <p:nvSpPr>
          <p:cNvPr id="40994" name="Rectangle 34"/>
          <p:cNvSpPr>
            <a:spLocks noChangeArrowheads="1"/>
          </p:cNvSpPr>
          <p:nvPr/>
        </p:nvSpPr>
        <p:spPr bwMode="auto">
          <a:xfrm>
            <a:off x="2362200" y="2971800"/>
            <a:ext cx="1295400" cy="533400"/>
          </a:xfrm>
          <a:prstGeom prst="rect">
            <a:avLst/>
          </a:prstGeom>
          <a:solidFill>
            <a:schemeClr val="accent1"/>
          </a:solidFill>
          <a:ln w="9525">
            <a:solidFill>
              <a:schemeClr val="tx1"/>
            </a:solidFill>
            <a:miter lim="800000"/>
            <a:headEnd/>
            <a:tailEnd/>
          </a:ln>
          <a:effectLst/>
        </p:spPr>
        <p:txBody>
          <a:bodyPr wrap="none" anchor="ctr"/>
          <a:lstStyle/>
          <a:p>
            <a:pPr algn="ctr"/>
            <a:r>
              <a:rPr lang="fr-FR" b="1" dirty="0">
                <a:latin typeface="Arial" charset="0"/>
              </a:rPr>
              <a:t>Usinage</a:t>
            </a:r>
          </a:p>
        </p:txBody>
      </p:sp>
      <p:sp>
        <p:nvSpPr>
          <p:cNvPr id="40995" name="Rectangle 35"/>
          <p:cNvSpPr>
            <a:spLocks noChangeArrowheads="1"/>
          </p:cNvSpPr>
          <p:nvPr/>
        </p:nvSpPr>
        <p:spPr bwMode="auto">
          <a:xfrm>
            <a:off x="4027488" y="2971800"/>
            <a:ext cx="1535112" cy="533400"/>
          </a:xfrm>
          <a:prstGeom prst="rect">
            <a:avLst/>
          </a:prstGeom>
          <a:solidFill>
            <a:schemeClr val="accent1"/>
          </a:solidFill>
          <a:ln w="9525">
            <a:solidFill>
              <a:schemeClr val="tx1"/>
            </a:solidFill>
            <a:miter lim="800000"/>
            <a:headEnd/>
            <a:tailEnd/>
          </a:ln>
          <a:effectLst/>
        </p:spPr>
        <p:txBody>
          <a:bodyPr wrap="none" anchor="ctr"/>
          <a:lstStyle/>
          <a:p>
            <a:pPr algn="ctr"/>
            <a:r>
              <a:rPr lang="fr-FR" b="1" dirty="0">
                <a:latin typeface="Arial" charset="0"/>
              </a:rPr>
              <a:t>Assemblage</a:t>
            </a:r>
          </a:p>
        </p:txBody>
      </p:sp>
      <p:sp>
        <p:nvSpPr>
          <p:cNvPr id="40996" name="Rectangle 36"/>
          <p:cNvSpPr>
            <a:spLocks noChangeArrowheads="1"/>
          </p:cNvSpPr>
          <p:nvPr/>
        </p:nvSpPr>
        <p:spPr bwMode="auto">
          <a:xfrm>
            <a:off x="5943600" y="2971800"/>
            <a:ext cx="1676400" cy="533400"/>
          </a:xfrm>
          <a:prstGeom prst="rect">
            <a:avLst/>
          </a:prstGeom>
          <a:solidFill>
            <a:schemeClr val="accent1"/>
          </a:solidFill>
          <a:ln w="9525">
            <a:solidFill>
              <a:schemeClr val="tx1"/>
            </a:solidFill>
            <a:miter lim="800000"/>
            <a:headEnd/>
            <a:tailEnd/>
          </a:ln>
          <a:effectLst/>
        </p:spPr>
        <p:txBody>
          <a:bodyPr wrap="none" anchor="ctr"/>
          <a:lstStyle/>
          <a:p>
            <a:pPr algn="ctr"/>
            <a:r>
              <a:rPr lang="fr-FR" b="1" dirty="0">
                <a:latin typeface="Arial" charset="0"/>
              </a:rPr>
              <a:t>Main-d’œuvre </a:t>
            </a:r>
          </a:p>
        </p:txBody>
      </p:sp>
      <p:sp>
        <p:nvSpPr>
          <p:cNvPr id="40997" name="Rectangle 37"/>
          <p:cNvSpPr>
            <a:spLocks noChangeArrowheads="1"/>
          </p:cNvSpPr>
          <p:nvPr/>
        </p:nvSpPr>
        <p:spPr bwMode="auto">
          <a:xfrm>
            <a:off x="3657600" y="1676400"/>
            <a:ext cx="2286000" cy="609600"/>
          </a:xfrm>
          <a:prstGeom prst="rect">
            <a:avLst/>
          </a:prstGeom>
          <a:solidFill>
            <a:srgbClr val="FFFF00"/>
          </a:solidFill>
          <a:ln w="9525">
            <a:solidFill>
              <a:schemeClr val="tx1"/>
            </a:solidFill>
            <a:miter lim="800000"/>
            <a:headEnd/>
            <a:tailEnd/>
          </a:ln>
          <a:effectLst/>
        </p:spPr>
        <p:txBody>
          <a:bodyPr wrap="none" anchor="ctr"/>
          <a:lstStyle/>
          <a:p>
            <a:pPr algn="ctr">
              <a:lnSpc>
                <a:spcPct val="90000"/>
              </a:lnSpc>
            </a:pPr>
            <a:r>
              <a:rPr lang="fr-FR" b="1" dirty="0">
                <a:latin typeface="Arial" charset="0"/>
              </a:rPr>
              <a:t>Camion Famille</a:t>
            </a:r>
          </a:p>
        </p:txBody>
      </p:sp>
      <p:cxnSp>
        <p:nvCxnSpPr>
          <p:cNvPr id="41004" name="AutoShape 44"/>
          <p:cNvCxnSpPr>
            <a:cxnSpLocks noChangeShapeType="1"/>
            <a:stCxn id="40997" idx="2"/>
            <a:endCxn id="40994" idx="0"/>
          </p:cNvCxnSpPr>
          <p:nvPr/>
        </p:nvCxnSpPr>
        <p:spPr bwMode="auto">
          <a:xfrm rot="5400000">
            <a:off x="3562350" y="1733550"/>
            <a:ext cx="685800" cy="1790700"/>
          </a:xfrm>
          <a:prstGeom prst="bentConnector3">
            <a:avLst>
              <a:gd name="adj1" fmla="val 50000"/>
            </a:avLst>
          </a:prstGeom>
          <a:noFill/>
          <a:ln w="9525">
            <a:solidFill>
              <a:schemeClr val="tx1"/>
            </a:solidFill>
            <a:miter lim="800000"/>
            <a:headEnd/>
            <a:tailEnd type="triangle" w="med" len="med"/>
          </a:ln>
          <a:effectLst/>
        </p:spPr>
      </p:cxnSp>
      <p:cxnSp>
        <p:nvCxnSpPr>
          <p:cNvPr id="41005" name="AutoShape 45"/>
          <p:cNvCxnSpPr>
            <a:cxnSpLocks noChangeShapeType="1"/>
            <a:stCxn id="40997" idx="2"/>
            <a:endCxn id="40995" idx="0"/>
          </p:cNvCxnSpPr>
          <p:nvPr/>
        </p:nvCxnSpPr>
        <p:spPr bwMode="auto">
          <a:xfrm rot="5400000">
            <a:off x="4455319" y="2626519"/>
            <a:ext cx="685800" cy="4762"/>
          </a:xfrm>
          <a:prstGeom prst="bentConnector3">
            <a:avLst>
              <a:gd name="adj1" fmla="val 50000"/>
            </a:avLst>
          </a:prstGeom>
          <a:noFill/>
          <a:ln w="9525">
            <a:solidFill>
              <a:schemeClr val="tx1"/>
            </a:solidFill>
            <a:miter lim="800000"/>
            <a:headEnd/>
            <a:tailEnd type="triangle" w="med" len="med"/>
          </a:ln>
          <a:effectLst/>
        </p:spPr>
      </p:cxnSp>
      <p:cxnSp>
        <p:nvCxnSpPr>
          <p:cNvPr id="41006" name="AutoShape 46"/>
          <p:cNvCxnSpPr>
            <a:cxnSpLocks noChangeShapeType="1"/>
            <a:stCxn id="40997" idx="2"/>
            <a:endCxn id="40996" idx="0"/>
          </p:cNvCxnSpPr>
          <p:nvPr/>
        </p:nvCxnSpPr>
        <p:spPr bwMode="auto">
          <a:xfrm rot="16200000" flipH="1">
            <a:off x="5448300" y="1638300"/>
            <a:ext cx="685800" cy="1981200"/>
          </a:xfrm>
          <a:prstGeom prst="bentConnector3">
            <a:avLst>
              <a:gd name="adj1" fmla="val 50000"/>
            </a:avLst>
          </a:prstGeom>
          <a:noFill/>
          <a:ln w="9525">
            <a:solidFill>
              <a:schemeClr val="tx1"/>
            </a:solidFill>
            <a:miter lim="800000"/>
            <a:headEnd/>
            <a:tailEnd type="triangle" w="med" len="med"/>
          </a:ln>
          <a:effectLst/>
        </p:spPr>
      </p:cxnSp>
      <p:sp>
        <p:nvSpPr>
          <p:cNvPr id="41007" name="AutoShape 47"/>
          <p:cNvSpPr>
            <a:spLocks/>
          </p:cNvSpPr>
          <p:nvPr/>
        </p:nvSpPr>
        <p:spPr bwMode="auto">
          <a:xfrm rot="5400000">
            <a:off x="4762500" y="1485900"/>
            <a:ext cx="609600" cy="5410200"/>
          </a:xfrm>
          <a:prstGeom prst="rightBrace">
            <a:avLst>
              <a:gd name="adj1" fmla="val 73958"/>
              <a:gd name="adj2" fmla="val 50000"/>
            </a:avLst>
          </a:prstGeom>
          <a:noFill/>
          <a:ln w="28575">
            <a:solidFill>
              <a:schemeClr val="tx1"/>
            </a:solidFill>
            <a:round/>
            <a:headEnd/>
            <a:tailEnd/>
          </a:ln>
          <a:effectLst/>
        </p:spPr>
        <p:txBody>
          <a:bodyPr rot="10800000" vert="eaVert" wrap="none" anchor="ctr"/>
          <a:lstStyle/>
          <a:p>
            <a:pPr algn="ctr"/>
            <a:endParaRPr lang="fr-FR" dirty="0"/>
          </a:p>
        </p:txBody>
      </p:sp>
      <p:sp>
        <p:nvSpPr>
          <p:cNvPr id="41008" name="Text Box 48"/>
          <p:cNvSpPr txBox="1">
            <a:spLocks noChangeArrowheads="1"/>
          </p:cNvSpPr>
          <p:nvPr/>
        </p:nvSpPr>
        <p:spPr bwMode="auto">
          <a:xfrm>
            <a:off x="3641725" y="4495800"/>
            <a:ext cx="2911475" cy="457200"/>
          </a:xfrm>
          <a:prstGeom prst="rect">
            <a:avLst/>
          </a:prstGeom>
          <a:noFill/>
          <a:ln w="9525">
            <a:noFill/>
            <a:miter lim="800000"/>
            <a:headEnd/>
            <a:tailEnd/>
          </a:ln>
          <a:effectLst/>
        </p:spPr>
        <p:txBody>
          <a:bodyPr wrap="none">
            <a:spAutoFit/>
          </a:bodyPr>
          <a:lstStyle/>
          <a:p>
            <a:pPr algn="ctr"/>
            <a:r>
              <a:rPr lang="fr-FR" sz="2400" dirty="0">
                <a:solidFill>
                  <a:srgbClr val="339933"/>
                </a:solidFill>
              </a:rPr>
              <a:t>Ressources critiques</a:t>
            </a:r>
          </a:p>
        </p:txBody>
      </p:sp>
      <p:sp>
        <p:nvSpPr>
          <p:cNvPr id="41009" name="Text Box 49"/>
          <p:cNvSpPr txBox="1">
            <a:spLocks noChangeArrowheads="1"/>
          </p:cNvSpPr>
          <p:nvPr/>
        </p:nvSpPr>
        <p:spPr bwMode="auto">
          <a:xfrm>
            <a:off x="974725" y="5289550"/>
            <a:ext cx="7154863" cy="366713"/>
          </a:xfrm>
          <a:prstGeom prst="rect">
            <a:avLst/>
          </a:prstGeom>
          <a:noFill/>
          <a:ln w="9525">
            <a:noFill/>
            <a:miter lim="800000"/>
            <a:headEnd/>
            <a:tailEnd/>
          </a:ln>
          <a:effectLst/>
        </p:spPr>
        <p:txBody>
          <a:bodyPr wrap="none">
            <a:spAutoFit/>
          </a:bodyPr>
          <a:lstStyle/>
          <a:p>
            <a:r>
              <a:rPr lang="fr-FR" dirty="0"/>
              <a:t>Spécifie les consommations de l’article famille en ressources critiques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9" name="Picture 11"/>
          <p:cNvPicPr>
            <a:picLocks noChangeAspect="1" noChangeArrowheads="1"/>
          </p:cNvPicPr>
          <p:nvPr/>
        </p:nvPicPr>
        <p:blipFill>
          <a:blip r:embed="rId3" cstate="print"/>
          <a:srcRect/>
          <a:stretch>
            <a:fillRect/>
          </a:stretch>
        </p:blipFill>
        <p:spPr bwMode="auto">
          <a:xfrm>
            <a:off x="928662" y="1785926"/>
            <a:ext cx="7315200" cy="4572000"/>
          </a:xfrm>
          <a:prstGeom prst="rect">
            <a:avLst/>
          </a:prstGeom>
          <a:noFill/>
          <a:ln w="9525">
            <a:solidFill>
              <a:srgbClr val="00B0F0"/>
            </a:solidFill>
            <a:miter lim="800000"/>
            <a:headEnd/>
            <a:tailEnd/>
          </a:ln>
        </p:spPr>
      </p:pic>
      <p:sp>
        <p:nvSpPr>
          <p:cNvPr id="78850" name="Rectangle 2"/>
          <p:cNvSpPr>
            <a:spLocks noGrp="1" noChangeArrowheads="1"/>
          </p:cNvSpPr>
          <p:nvPr>
            <p:ph type="title"/>
          </p:nvPr>
        </p:nvSpPr>
        <p:spPr/>
        <p:txBody>
          <a:bodyPr/>
          <a:lstStyle/>
          <a:p>
            <a:r>
              <a:rPr lang="fr-FR" dirty="0"/>
              <a:t>L’évaluation globale du PIC</a:t>
            </a:r>
          </a:p>
        </p:txBody>
      </p:sp>
      <p:sp>
        <p:nvSpPr>
          <p:cNvPr id="78852" name="Text Box 4"/>
          <p:cNvSpPr txBox="1">
            <a:spLocks noChangeArrowheads="1"/>
          </p:cNvSpPr>
          <p:nvPr/>
        </p:nvSpPr>
        <p:spPr bwMode="auto">
          <a:xfrm>
            <a:off x="2714612" y="6000768"/>
            <a:ext cx="4071965" cy="707886"/>
          </a:xfrm>
          <a:prstGeom prst="rect">
            <a:avLst/>
          </a:prstGeom>
          <a:solidFill>
            <a:srgbClr val="CCFFCC"/>
          </a:solidFill>
          <a:ln w="9525">
            <a:noFill/>
            <a:miter lim="800000"/>
            <a:headEnd/>
            <a:tailEnd/>
          </a:ln>
          <a:effectLst/>
        </p:spPr>
        <p:txBody>
          <a:bodyPr wrap="square">
            <a:spAutoFit/>
          </a:bodyPr>
          <a:lstStyle/>
          <a:p>
            <a:r>
              <a:rPr lang="fr-FR" sz="2000" dirty="0"/>
              <a:t>Évolution des stocks prévisionnels,</a:t>
            </a:r>
          </a:p>
          <a:p>
            <a:r>
              <a:rPr lang="fr-FR" sz="2000" dirty="0"/>
              <a:t>du chiffre d’affaire et de la marge</a:t>
            </a:r>
          </a:p>
        </p:txBody>
      </p:sp>
      <p:sp>
        <p:nvSpPr>
          <p:cNvPr id="78858" name="Text Box 10"/>
          <p:cNvSpPr txBox="1">
            <a:spLocks noChangeArrowheads="1"/>
          </p:cNvSpPr>
          <p:nvPr/>
        </p:nvSpPr>
        <p:spPr bwMode="auto">
          <a:xfrm>
            <a:off x="592138" y="1139825"/>
            <a:ext cx="4592637" cy="366713"/>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Évaluation du PIC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title"/>
          </p:nvPr>
        </p:nvSpPr>
        <p:spPr>
          <a:xfrm>
            <a:off x="228600" y="152400"/>
            <a:ext cx="8375650" cy="1143000"/>
          </a:xfrm>
        </p:spPr>
        <p:txBody>
          <a:bodyPr/>
          <a:lstStyle/>
          <a:p>
            <a:r>
              <a:rPr lang="fr-FR" dirty="0"/>
              <a:t>Analyse des charges par période</a:t>
            </a:r>
          </a:p>
        </p:txBody>
      </p:sp>
      <p:sp>
        <p:nvSpPr>
          <p:cNvPr id="79887" name="Text Box 1039"/>
          <p:cNvSpPr txBox="1">
            <a:spLocks noChangeArrowheads="1"/>
          </p:cNvSpPr>
          <p:nvPr/>
        </p:nvSpPr>
        <p:spPr bwMode="auto">
          <a:xfrm>
            <a:off x="592138" y="1139825"/>
            <a:ext cx="6048375" cy="366713"/>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Profils de charge des ressources</a:t>
            </a:r>
          </a:p>
        </p:txBody>
      </p:sp>
      <p:pic>
        <p:nvPicPr>
          <p:cNvPr id="2" name="Picture 1039"/>
          <p:cNvPicPr>
            <a:picLocks noChangeAspect="1" noChangeArrowheads="1"/>
          </p:cNvPicPr>
          <p:nvPr/>
        </p:nvPicPr>
        <p:blipFill>
          <a:blip r:embed="rId3" cstate="print"/>
          <a:srcRect/>
          <a:stretch>
            <a:fillRect/>
          </a:stretch>
        </p:blipFill>
        <p:spPr bwMode="auto">
          <a:xfrm>
            <a:off x="1142976" y="1714488"/>
            <a:ext cx="7315200" cy="4572000"/>
          </a:xfrm>
          <a:prstGeom prst="rect">
            <a:avLst/>
          </a:prstGeom>
          <a:noFill/>
          <a:ln w="9525">
            <a:solidFill>
              <a:srgbClr val="00B0F0"/>
            </a:solid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9" name="Picture 13"/>
          <p:cNvPicPr>
            <a:picLocks noChangeAspect="1" noChangeArrowheads="1"/>
          </p:cNvPicPr>
          <p:nvPr/>
        </p:nvPicPr>
        <p:blipFill>
          <a:blip r:embed="rId3" cstate="print"/>
          <a:srcRect/>
          <a:stretch>
            <a:fillRect/>
          </a:stretch>
        </p:blipFill>
        <p:spPr bwMode="auto">
          <a:xfrm>
            <a:off x="785786" y="1643050"/>
            <a:ext cx="7315200" cy="4572000"/>
          </a:xfrm>
          <a:prstGeom prst="rect">
            <a:avLst/>
          </a:prstGeom>
          <a:noFill/>
          <a:ln w="9525">
            <a:solidFill>
              <a:srgbClr val="00B0F0"/>
            </a:solidFill>
            <a:miter lim="800000"/>
            <a:headEnd/>
            <a:tailEnd/>
          </a:ln>
        </p:spPr>
      </p:pic>
      <p:sp>
        <p:nvSpPr>
          <p:cNvPr id="80898" name="Rectangle 2"/>
          <p:cNvSpPr>
            <a:spLocks noGrp="1" noChangeArrowheads="1"/>
          </p:cNvSpPr>
          <p:nvPr>
            <p:ph type="title"/>
          </p:nvPr>
        </p:nvSpPr>
        <p:spPr>
          <a:xfrm>
            <a:off x="539750" y="115888"/>
            <a:ext cx="7821613" cy="1143000"/>
          </a:xfrm>
        </p:spPr>
        <p:txBody>
          <a:bodyPr/>
          <a:lstStyle/>
          <a:p>
            <a:r>
              <a:rPr lang="fr-FR" dirty="0"/>
              <a:t>Analyse des rapports charge / capacité</a:t>
            </a:r>
          </a:p>
        </p:txBody>
      </p:sp>
      <p:sp>
        <p:nvSpPr>
          <p:cNvPr id="80902" name="Oval 6"/>
          <p:cNvSpPr>
            <a:spLocks noChangeArrowheads="1"/>
          </p:cNvSpPr>
          <p:nvPr/>
        </p:nvSpPr>
        <p:spPr bwMode="auto">
          <a:xfrm>
            <a:off x="5072066" y="3725863"/>
            <a:ext cx="762000" cy="685800"/>
          </a:xfrm>
          <a:prstGeom prst="ellipse">
            <a:avLst/>
          </a:prstGeom>
          <a:noFill/>
          <a:ln w="38100">
            <a:solidFill>
              <a:srgbClr val="FF3300"/>
            </a:solidFill>
            <a:round/>
            <a:headEnd/>
            <a:tailEnd/>
          </a:ln>
          <a:effectLst/>
        </p:spPr>
        <p:txBody>
          <a:bodyPr wrap="none" anchor="ctr"/>
          <a:lstStyle/>
          <a:p>
            <a:pPr algn="ctr"/>
            <a:endParaRPr lang="fr-FR" dirty="0">
              <a:solidFill>
                <a:srgbClr val="FF3300"/>
              </a:solidFill>
            </a:endParaRPr>
          </a:p>
        </p:txBody>
      </p:sp>
      <p:sp>
        <p:nvSpPr>
          <p:cNvPr id="80903" name="Text Box 7"/>
          <p:cNvSpPr txBox="1">
            <a:spLocks noChangeArrowheads="1"/>
          </p:cNvSpPr>
          <p:nvPr/>
        </p:nvSpPr>
        <p:spPr bwMode="auto">
          <a:xfrm>
            <a:off x="6215066" y="3878263"/>
            <a:ext cx="1355725" cy="366712"/>
          </a:xfrm>
          <a:prstGeom prst="rect">
            <a:avLst/>
          </a:prstGeom>
          <a:noFill/>
          <a:ln w="9525">
            <a:noFill/>
            <a:miter lim="800000"/>
            <a:headEnd/>
            <a:tailEnd/>
          </a:ln>
          <a:effectLst/>
        </p:spPr>
        <p:txBody>
          <a:bodyPr wrap="none">
            <a:spAutoFit/>
          </a:bodyPr>
          <a:lstStyle/>
          <a:p>
            <a:r>
              <a:rPr lang="fr-FR" b="1" dirty="0">
                <a:solidFill>
                  <a:srgbClr val="FF3300"/>
                </a:solidFill>
              </a:rPr>
              <a:t>Surcharge</a:t>
            </a:r>
          </a:p>
        </p:txBody>
      </p:sp>
      <p:cxnSp>
        <p:nvCxnSpPr>
          <p:cNvPr id="80904" name="AutoShape 8"/>
          <p:cNvCxnSpPr>
            <a:cxnSpLocks noChangeShapeType="1"/>
            <a:stCxn id="80903" idx="1"/>
            <a:endCxn id="80902" idx="6"/>
          </p:cNvCxnSpPr>
          <p:nvPr/>
        </p:nvCxnSpPr>
        <p:spPr bwMode="auto">
          <a:xfrm flipH="1">
            <a:off x="5853116" y="4062413"/>
            <a:ext cx="361950" cy="6350"/>
          </a:xfrm>
          <a:prstGeom prst="straightConnector1">
            <a:avLst/>
          </a:prstGeom>
          <a:noFill/>
          <a:ln w="38100">
            <a:solidFill>
              <a:srgbClr val="FF3300"/>
            </a:solidFill>
            <a:round/>
            <a:headEnd/>
            <a:tailEnd type="triangle" w="med" len="med"/>
          </a:ln>
          <a:effec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p:cNvPicPr>
            <a:picLocks noChangeAspect="1" noChangeArrowheads="1"/>
          </p:cNvPicPr>
          <p:nvPr/>
        </p:nvPicPr>
        <p:blipFill>
          <a:blip r:embed="rId3" cstate="print"/>
          <a:srcRect/>
          <a:stretch>
            <a:fillRect/>
          </a:stretch>
        </p:blipFill>
        <p:spPr bwMode="auto">
          <a:xfrm>
            <a:off x="1000100" y="1643050"/>
            <a:ext cx="7315200" cy="4572000"/>
          </a:xfrm>
          <a:prstGeom prst="rect">
            <a:avLst/>
          </a:prstGeom>
          <a:noFill/>
          <a:ln w="9525">
            <a:solidFill>
              <a:srgbClr val="00B0F0"/>
            </a:solidFill>
            <a:miter lim="800000"/>
            <a:headEnd/>
            <a:tailEnd/>
          </a:ln>
        </p:spPr>
      </p:pic>
      <p:sp>
        <p:nvSpPr>
          <p:cNvPr id="105476" name="Rectangle 4"/>
          <p:cNvSpPr>
            <a:spLocks noGrp="1" noChangeArrowheads="1"/>
          </p:cNvSpPr>
          <p:nvPr>
            <p:ph type="title"/>
          </p:nvPr>
        </p:nvSpPr>
        <p:spPr>
          <a:xfrm>
            <a:off x="179388" y="115888"/>
            <a:ext cx="7772400" cy="1143000"/>
          </a:xfrm>
        </p:spPr>
        <p:txBody>
          <a:bodyPr/>
          <a:lstStyle/>
          <a:p>
            <a:r>
              <a:rPr lang="fr-FR" dirty="0"/>
              <a:t>La valorisation du PIC</a:t>
            </a:r>
          </a:p>
        </p:txBody>
      </p:sp>
      <p:sp>
        <p:nvSpPr>
          <p:cNvPr id="105479" name="Text Box 7"/>
          <p:cNvSpPr txBox="1">
            <a:spLocks noChangeArrowheads="1"/>
          </p:cNvSpPr>
          <p:nvPr/>
        </p:nvSpPr>
        <p:spPr bwMode="auto">
          <a:xfrm>
            <a:off x="3857620" y="5214950"/>
            <a:ext cx="2697163" cy="641350"/>
          </a:xfrm>
          <a:prstGeom prst="rect">
            <a:avLst/>
          </a:prstGeom>
          <a:solidFill>
            <a:srgbClr val="FFCCCC"/>
          </a:solidFill>
          <a:ln w="9525">
            <a:noFill/>
            <a:miter lim="800000"/>
            <a:headEnd/>
            <a:tailEnd/>
          </a:ln>
          <a:effectLst/>
        </p:spPr>
        <p:txBody>
          <a:bodyPr wrap="none">
            <a:spAutoFit/>
          </a:bodyPr>
          <a:lstStyle/>
          <a:p>
            <a:pPr algn="ctr"/>
            <a:r>
              <a:rPr lang="fr-FR" dirty="0"/>
              <a:t>Diagnostic du PIC</a:t>
            </a:r>
            <a:br>
              <a:rPr lang="fr-FR" dirty="0"/>
            </a:br>
            <a:r>
              <a:rPr lang="fr-FR" dirty="0"/>
              <a:t>(respect des contraintes)</a:t>
            </a:r>
          </a:p>
        </p:txBody>
      </p:sp>
      <p:sp>
        <p:nvSpPr>
          <p:cNvPr id="105482" name="Text Box 10"/>
          <p:cNvSpPr txBox="1">
            <a:spLocks noChangeArrowheads="1"/>
          </p:cNvSpPr>
          <p:nvPr/>
        </p:nvSpPr>
        <p:spPr bwMode="auto">
          <a:xfrm>
            <a:off x="592138" y="1139825"/>
            <a:ext cx="4719637" cy="366713"/>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Valorisation du PIC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152400"/>
            <a:ext cx="8610600" cy="1143000"/>
          </a:xfrm>
          <a:noFill/>
          <a:ln/>
        </p:spPr>
        <p:txBody>
          <a:bodyPr lIns="90488" tIns="44450" rIns="90488" bIns="44450"/>
          <a:lstStyle/>
          <a:p>
            <a:r>
              <a:rPr lang="fr-FR" dirty="0"/>
              <a:t>Les programmes de production</a:t>
            </a:r>
          </a:p>
        </p:txBody>
      </p:sp>
      <p:sp>
        <p:nvSpPr>
          <p:cNvPr id="46083" name="Rectangle 3"/>
          <p:cNvSpPr>
            <a:spLocks noGrp="1" noChangeArrowheads="1"/>
          </p:cNvSpPr>
          <p:nvPr>
            <p:ph type="body" idx="1"/>
          </p:nvPr>
        </p:nvSpPr>
        <p:spPr>
          <a:xfrm>
            <a:off x="685800" y="1447800"/>
            <a:ext cx="7772400" cy="4648200"/>
          </a:xfrm>
          <a:noFill/>
          <a:ln/>
        </p:spPr>
        <p:txBody>
          <a:bodyPr lIns="90488" tIns="44450" rIns="90488" bIns="44450"/>
          <a:lstStyle/>
          <a:p>
            <a:r>
              <a:rPr lang="fr-FR" dirty="0"/>
              <a:t>On dispose d’un PIC satisfaisant les contraintes de capacité</a:t>
            </a:r>
          </a:p>
          <a:p>
            <a:r>
              <a:rPr lang="fr-FR" dirty="0"/>
              <a:t>Il faut le transformer en programmes de vente et de production</a:t>
            </a:r>
          </a:p>
          <a:p>
            <a:r>
              <a:rPr lang="fr-FR" dirty="0"/>
              <a:t>Deux nomenclatures</a:t>
            </a:r>
          </a:p>
          <a:p>
            <a:pPr lvl="1"/>
            <a:r>
              <a:rPr lang="fr-FR" dirty="0"/>
              <a:t>nomenclature commerciale</a:t>
            </a:r>
          </a:p>
          <a:p>
            <a:pPr lvl="1"/>
            <a:r>
              <a:rPr lang="fr-FR" dirty="0"/>
              <a:t>nomenclature de planification</a:t>
            </a:r>
          </a:p>
          <a:p>
            <a:endParaRPr lang="fr-F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fr-FR" dirty="0"/>
              <a:t>Les variations de stock</a:t>
            </a:r>
          </a:p>
        </p:txBody>
      </p:sp>
      <p:sp>
        <p:nvSpPr>
          <p:cNvPr id="54275" name="Rectangle 3"/>
          <p:cNvSpPr>
            <a:spLocks noGrp="1" noChangeArrowheads="1"/>
          </p:cNvSpPr>
          <p:nvPr>
            <p:ph type="body" idx="1"/>
          </p:nvPr>
        </p:nvSpPr>
        <p:spPr>
          <a:xfrm>
            <a:off x="533400" y="1524000"/>
            <a:ext cx="7924800" cy="4572000"/>
          </a:xfrm>
        </p:spPr>
        <p:txBody>
          <a:bodyPr/>
          <a:lstStyle/>
          <a:p>
            <a:r>
              <a:rPr lang="fr-FR" dirty="0"/>
              <a:t>L’éclatement du plan de production </a:t>
            </a:r>
          </a:p>
          <a:p>
            <a:r>
              <a:rPr lang="fr-FR" dirty="0"/>
              <a:t>ne crée pas directement des OF </a:t>
            </a:r>
          </a:p>
          <a:p>
            <a:r>
              <a:rPr lang="fr-FR" dirty="0"/>
              <a:t>mais engendre des </a:t>
            </a:r>
            <a:r>
              <a:rPr lang="fr-FR" dirty="0">
                <a:solidFill>
                  <a:srgbClr val="339933"/>
                </a:solidFill>
              </a:rPr>
              <a:t>variations de stock</a:t>
            </a:r>
          </a:p>
          <a:p>
            <a:pPr lvl="1"/>
            <a:r>
              <a:rPr lang="fr-FR" dirty="0"/>
              <a:t>positives ou négatives</a:t>
            </a:r>
          </a:p>
          <a:p>
            <a:pPr lvl="1"/>
            <a:r>
              <a:rPr lang="fr-FR" dirty="0"/>
              <a:t>positives dans la période de </a:t>
            </a:r>
            <a:r>
              <a:rPr lang="fr-FR" dirty="0">
                <a:solidFill>
                  <a:srgbClr val="339933"/>
                </a:solidFill>
              </a:rPr>
              <a:t>constitution</a:t>
            </a:r>
            <a:r>
              <a:rPr lang="fr-FR" dirty="0"/>
              <a:t> du stock d’anticipation</a:t>
            </a:r>
          </a:p>
          <a:p>
            <a:pPr lvl="1"/>
            <a:r>
              <a:rPr lang="fr-FR" dirty="0"/>
              <a:t>négatives dans la période de </a:t>
            </a:r>
            <a:r>
              <a:rPr lang="fr-FR" dirty="0">
                <a:solidFill>
                  <a:srgbClr val="339933"/>
                </a:solidFill>
              </a:rPr>
              <a:t>consommation</a:t>
            </a:r>
            <a:r>
              <a:rPr lang="fr-FR" dirty="0"/>
              <a:t> du stock d’anticipation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7" name="Picture 7"/>
          <p:cNvPicPr>
            <a:picLocks noChangeAspect="1" noChangeArrowheads="1"/>
          </p:cNvPicPr>
          <p:nvPr/>
        </p:nvPicPr>
        <p:blipFill>
          <a:blip r:embed="rId3" cstate="print"/>
          <a:srcRect/>
          <a:stretch>
            <a:fillRect/>
          </a:stretch>
        </p:blipFill>
        <p:spPr bwMode="auto">
          <a:xfrm>
            <a:off x="857224" y="1928802"/>
            <a:ext cx="7315200" cy="4572000"/>
          </a:xfrm>
          <a:prstGeom prst="rect">
            <a:avLst/>
          </a:prstGeom>
          <a:noFill/>
          <a:ln w="9525">
            <a:solidFill>
              <a:srgbClr val="00B0F0"/>
            </a:solidFill>
            <a:miter lim="800000"/>
            <a:headEnd/>
            <a:tailEnd/>
          </a:ln>
        </p:spPr>
      </p:pic>
      <p:sp>
        <p:nvSpPr>
          <p:cNvPr id="92162" name="Rectangle 2"/>
          <p:cNvSpPr>
            <a:spLocks noGrp="1" noChangeArrowheads="1"/>
          </p:cNvSpPr>
          <p:nvPr>
            <p:ph type="title"/>
          </p:nvPr>
        </p:nvSpPr>
        <p:spPr/>
        <p:txBody>
          <a:bodyPr/>
          <a:lstStyle/>
          <a:p>
            <a:r>
              <a:rPr lang="fr-FR" dirty="0"/>
              <a:t>Les prévisions de ventes issues du PIC</a:t>
            </a:r>
          </a:p>
        </p:txBody>
      </p:sp>
      <p:sp>
        <p:nvSpPr>
          <p:cNvPr id="92165" name="AutoShape 5"/>
          <p:cNvSpPr>
            <a:spLocks noChangeArrowheads="1"/>
          </p:cNvSpPr>
          <p:nvPr/>
        </p:nvSpPr>
        <p:spPr bwMode="auto">
          <a:xfrm>
            <a:off x="533400" y="4267200"/>
            <a:ext cx="4038600" cy="1600200"/>
          </a:xfrm>
          <a:prstGeom prst="wedgeRoundRectCallout">
            <a:avLst>
              <a:gd name="adj1" fmla="val 24718"/>
              <a:gd name="adj2" fmla="val -94153"/>
              <a:gd name="adj3" fmla="val 16667"/>
            </a:avLst>
          </a:prstGeom>
          <a:solidFill>
            <a:schemeClr val="accent1"/>
          </a:solidFill>
          <a:ln w="9525">
            <a:solidFill>
              <a:schemeClr val="tx1"/>
            </a:solidFill>
            <a:miter lim="800000"/>
            <a:headEnd/>
            <a:tailEnd/>
          </a:ln>
          <a:effectLst/>
        </p:spPr>
        <p:txBody>
          <a:bodyPr anchor="ctr"/>
          <a:lstStyle/>
          <a:p>
            <a:pPr algn="ctr"/>
            <a:r>
              <a:rPr lang="fr-FR" dirty="0"/>
              <a:t>Prévisions calculées issues de l’éclatement du plan commercial de l’article Famille au prorata du nombre de jours dans les périodes de prévision</a:t>
            </a:r>
          </a:p>
        </p:txBody>
      </p:sp>
      <p:sp>
        <p:nvSpPr>
          <p:cNvPr id="92168" name="Text Box 8"/>
          <p:cNvSpPr txBox="1">
            <a:spLocks noChangeArrowheads="1"/>
          </p:cNvSpPr>
          <p:nvPr/>
        </p:nvSpPr>
        <p:spPr bwMode="auto">
          <a:xfrm>
            <a:off x="250825" y="1412875"/>
            <a:ext cx="5586413" cy="366713"/>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Commercial</a:t>
            </a:r>
            <a:r>
              <a:rPr lang="fr-FR" dirty="0"/>
              <a:t>, option </a:t>
            </a:r>
            <a:r>
              <a:rPr lang="fr-FR" dirty="0">
                <a:solidFill>
                  <a:srgbClr val="000099"/>
                </a:solidFill>
              </a:rPr>
              <a:t>Prévisions de vente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91" name="Picture 7"/>
          <p:cNvPicPr>
            <a:picLocks noChangeAspect="1" noChangeArrowheads="1"/>
          </p:cNvPicPr>
          <p:nvPr/>
        </p:nvPicPr>
        <p:blipFill>
          <a:blip r:embed="rId3" cstate="print"/>
          <a:srcRect/>
          <a:stretch>
            <a:fillRect/>
          </a:stretch>
        </p:blipFill>
        <p:spPr bwMode="auto">
          <a:xfrm>
            <a:off x="1000100" y="1928802"/>
            <a:ext cx="7315200" cy="4572000"/>
          </a:xfrm>
          <a:prstGeom prst="rect">
            <a:avLst/>
          </a:prstGeom>
          <a:noFill/>
          <a:ln w="9525">
            <a:solidFill>
              <a:srgbClr val="00B0F0"/>
            </a:solidFill>
            <a:miter lim="800000"/>
            <a:headEnd/>
            <a:tailEnd/>
          </a:ln>
        </p:spPr>
      </p:pic>
      <p:sp>
        <p:nvSpPr>
          <p:cNvPr id="93186" name="Rectangle 2"/>
          <p:cNvSpPr>
            <a:spLocks noGrp="1" noChangeArrowheads="1"/>
          </p:cNvSpPr>
          <p:nvPr>
            <p:ph type="title"/>
          </p:nvPr>
        </p:nvSpPr>
        <p:spPr>
          <a:xfrm>
            <a:off x="228600" y="152400"/>
            <a:ext cx="8807450" cy="1143000"/>
          </a:xfrm>
        </p:spPr>
        <p:txBody>
          <a:bodyPr/>
          <a:lstStyle/>
          <a:p>
            <a:r>
              <a:rPr lang="fr-FR" dirty="0"/>
              <a:t>Les variations de stock issues de l’éclatement du plan industriel</a:t>
            </a:r>
          </a:p>
        </p:txBody>
      </p:sp>
      <p:sp>
        <p:nvSpPr>
          <p:cNvPr id="93189" name="AutoShape 5"/>
          <p:cNvSpPr>
            <a:spLocks noChangeArrowheads="1"/>
          </p:cNvSpPr>
          <p:nvPr/>
        </p:nvSpPr>
        <p:spPr bwMode="auto">
          <a:xfrm>
            <a:off x="6096000" y="3276600"/>
            <a:ext cx="2743200" cy="1600200"/>
          </a:xfrm>
          <a:prstGeom prst="wedgeRoundRectCallout">
            <a:avLst>
              <a:gd name="adj1" fmla="val -75009"/>
              <a:gd name="adj2" fmla="val -6426"/>
              <a:gd name="adj3" fmla="val 16667"/>
            </a:avLst>
          </a:prstGeom>
          <a:solidFill>
            <a:schemeClr val="accent1"/>
          </a:solidFill>
          <a:ln w="9525">
            <a:solidFill>
              <a:schemeClr val="tx1"/>
            </a:solidFill>
            <a:miter lim="800000"/>
            <a:headEnd/>
            <a:tailEnd/>
          </a:ln>
          <a:effectLst/>
        </p:spPr>
        <p:txBody>
          <a:bodyPr anchor="ctr"/>
          <a:lstStyle/>
          <a:p>
            <a:pPr algn="ctr"/>
            <a:r>
              <a:rPr lang="fr-FR" dirty="0"/>
              <a:t>Les variations de stock déterminées dans le PIC figurent dans la ligne ‘Besoins internes’</a:t>
            </a:r>
            <a:br>
              <a:rPr lang="fr-FR" dirty="0"/>
            </a:br>
            <a:r>
              <a:rPr lang="fr-FR" dirty="0"/>
              <a:t>en positif ou en négatif</a:t>
            </a:r>
          </a:p>
        </p:txBody>
      </p:sp>
      <p:sp>
        <p:nvSpPr>
          <p:cNvPr id="93192" name="Text Box 8"/>
          <p:cNvSpPr txBox="1">
            <a:spLocks noChangeArrowheads="1"/>
          </p:cNvSpPr>
          <p:nvPr/>
        </p:nvSpPr>
        <p:spPr bwMode="auto">
          <a:xfrm>
            <a:off x="179388" y="1406525"/>
            <a:ext cx="6000750" cy="366713"/>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Planification</a:t>
            </a:r>
            <a:r>
              <a:rPr lang="fr-FR" dirty="0"/>
              <a:t>, option </a:t>
            </a:r>
            <a:r>
              <a:rPr lang="fr-FR" dirty="0">
                <a:solidFill>
                  <a:srgbClr val="000099"/>
                </a:solidFill>
              </a:rPr>
              <a:t>Programmes directeurs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r-FR" dirty="0"/>
              <a:t>Le menu et la procédure PIC</a:t>
            </a:r>
          </a:p>
        </p:txBody>
      </p:sp>
      <p:pic>
        <p:nvPicPr>
          <p:cNvPr id="19480" name="Picture 24"/>
          <p:cNvPicPr>
            <a:picLocks noChangeAspect="1" noChangeArrowheads="1"/>
          </p:cNvPicPr>
          <p:nvPr/>
        </p:nvPicPr>
        <p:blipFill>
          <a:blip r:embed="rId3" cstate="print"/>
          <a:srcRect/>
          <a:stretch>
            <a:fillRect/>
          </a:stretch>
        </p:blipFill>
        <p:spPr bwMode="auto">
          <a:xfrm>
            <a:off x="857224" y="1500174"/>
            <a:ext cx="7315200" cy="4572000"/>
          </a:xfrm>
          <a:prstGeom prst="rect">
            <a:avLst/>
          </a:prstGeom>
          <a:noFill/>
          <a:ln w="9525">
            <a:solidFill>
              <a:srgbClr val="00B0F0"/>
            </a:solid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lIns="90488" tIns="44450" rIns="90488" bIns="44450"/>
          <a:lstStyle/>
          <a:p>
            <a:r>
              <a:rPr lang="fr-FR" dirty="0"/>
              <a:t>L'article Famille</a:t>
            </a:r>
          </a:p>
        </p:txBody>
      </p:sp>
      <p:sp>
        <p:nvSpPr>
          <p:cNvPr id="39939" name="Rectangle 3"/>
          <p:cNvSpPr>
            <a:spLocks noGrp="1" noChangeArrowheads="1"/>
          </p:cNvSpPr>
          <p:nvPr>
            <p:ph type="body" idx="1"/>
          </p:nvPr>
        </p:nvSpPr>
        <p:spPr>
          <a:xfrm>
            <a:off x="685800" y="1219200"/>
            <a:ext cx="8077200" cy="4572000"/>
          </a:xfrm>
          <a:noFill/>
          <a:ln/>
        </p:spPr>
        <p:txBody>
          <a:bodyPr lIns="90488" tIns="44450" rIns="90488" bIns="44450"/>
          <a:lstStyle/>
          <a:p>
            <a:pPr>
              <a:lnSpc>
                <a:spcPct val="90000"/>
              </a:lnSpc>
            </a:pPr>
            <a:r>
              <a:rPr lang="fr-FR" sz="2400" dirty="0"/>
              <a:t>Associé à une famille de produit (prévisions de ventes par familles)</a:t>
            </a:r>
          </a:p>
          <a:p>
            <a:pPr lvl="1">
              <a:lnSpc>
                <a:spcPct val="90000"/>
              </a:lnSpc>
            </a:pPr>
            <a:r>
              <a:rPr lang="fr-FR" sz="2400" dirty="0"/>
              <a:t>famille commerciale  ?</a:t>
            </a:r>
          </a:p>
          <a:p>
            <a:pPr lvl="1">
              <a:lnSpc>
                <a:spcPct val="90000"/>
              </a:lnSpc>
            </a:pPr>
            <a:r>
              <a:rPr lang="fr-FR" sz="2400" dirty="0"/>
              <a:t>famille technique  ?</a:t>
            </a:r>
          </a:p>
          <a:p>
            <a:pPr>
              <a:lnSpc>
                <a:spcPct val="90000"/>
              </a:lnSpc>
            </a:pPr>
            <a:r>
              <a:rPr lang="fr-FR" sz="2400" dirty="0"/>
              <a:t>Des contraintes techniques et commerciales</a:t>
            </a:r>
          </a:p>
          <a:p>
            <a:pPr lvl="1">
              <a:lnSpc>
                <a:spcPct val="90000"/>
              </a:lnSpc>
            </a:pPr>
            <a:r>
              <a:rPr lang="fr-FR" sz="2000" dirty="0"/>
              <a:t>Sous-traitance possible</a:t>
            </a:r>
          </a:p>
          <a:p>
            <a:pPr lvl="1">
              <a:lnSpc>
                <a:spcPct val="90000"/>
              </a:lnSpc>
            </a:pPr>
            <a:r>
              <a:rPr lang="fr-FR" sz="2000" dirty="0"/>
              <a:t>Contraintes de couverture de stock ou de rupture</a:t>
            </a:r>
          </a:p>
          <a:p>
            <a:pPr>
              <a:lnSpc>
                <a:spcPct val="90000"/>
              </a:lnSpc>
            </a:pPr>
            <a:r>
              <a:rPr lang="fr-FR" sz="2400" dirty="0"/>
              <a:t>Indique via la nomenclature Ressource les quantités de ressources consommées</a:t>
            </a:r>
          </a:p>
          <a:p>
            <a:pPr lvl="1">
              <a:lnSpc>
                <a:spcPct val="90000"/>
              </a:lnSpc>
            </a:pPr>
            <a:r>
              <a:rPr lang="fr-FR" sz="2000" dirty="0"/>
              <a:t>calcul global </a:t>
            </a:r>
          </a:p>
          <a:p>
            <a:pPr lvl="1">
              <a:lnSpc>
                <a:spcPct val="90000"/>
              </a:lnSpc>
            </a:pPr>
            <a:r>
              <a:rPr lang="fr-FR" sz="2000" dirty="0"/>
              <a:t>typiquement non-échéancé dans le temps</a:t>
            </a:r>
          </a:p>
          <a:p>
            <a:pPr lvl="1">
              <a:lnSpc>
                <a:spcPct val="90000"/>
              </a:lnSpc>
            </a:pPr>
            <a:r>
              <a:rPr lang="fr-FR" sz="2000" dirty="0"/>
              <a:t>cycle de production &lt; maille temporelle du plan directeur</a:t>
            </a:r>
          </a:p>
          <a:p>
            <a:pPr lvl="1">
              <a:lnSpc>
                <a:spcPct val="90000"/>
              </a:lnSpc>
            </a:pPr>
            <a:r>
              <a:rPr lang="fr-FR" sz="2000" dirty="0"/>
              <a:t>sinon : exploitation des décalages de nomenclature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1"/>
          <p:cNvPicPr>
            <a:picLocks noChangeAspect="1" noChangeArrowheads="1"/>
          </p:cNvPicPr>
          <p:nvPr/>
        </p:nvPicPr>
        <p:blipFill>
          <a:blip r:embed="rId3" cstate="print"/>
          <a:srcRect/>
          <a:stretch>
            <a:fillRect/>
          </a:stretch>
        </p:blipFill>
        <p:spPr bwMode="auto">
          <a:xfrm>
            <a:off x="1071538" y="1714488"/>
            <a:ext cx="7315200" cy="4572000"/>
          </a:xfrm>
          <a:prstGeom prst="rect">
            <a:avLst/>
          </a:prstGeom>
          <a:noFill/>
          <a:ln w="9525">
            <a:solidFill>
              <a:srgbClr val="00B0F0"/>
            </a:solidFill>
            <a:miter lim="800000"/>
            <a:headEnd/>
            <a:tailEnd/>
          </a:ln>
        </p:spPr>
      </p:pic>
      <p:sp>
        <p:nvSpPr>
          <p:cNvPr id="56322" name="Rectangle 2"/>
          <p:cNvSpPr>
            <a:spLocks noGrp="1" noChangeArrowheads="1"/>
          </p:cNvSpPr>
          <p:nvPr>
            <p:ph type="title"/>
          </p:nvPr>
        </p:nvSpPr>
        <p:spPr/>
        <p:txBody>
          <a:bodyPr/>
          <a:lstStyle/>
          <a:p>
            <a:r>
              <a:rPr lang="fr-FR" dirty="0"/>
              <a:t>Saisie d’un article Famille</a:t>
            </a:r>
          </a:p>
        </p:txBody>
      </p:sp>
      <p:sp>
        <p:nvSpPr>
          <p:cNvPr id="56334" name="Oval 14"/>
          <p:cNvSpPr>
            <a:spLocks noChangeArrowheads="1"/>
          </p:cNvSpPr>
          <p:nvPr/>
        </p:nvSpPr>
        <p:spPr bwMode="auto">
          <a:xfrm>
            <a:off x="2987675" y="2924175"/>
            <a:ext cx="2584458" cy="504825"/>
          </a:xfrm>
          <a:prstGeom prst="ellipse">
            <a:avLst/>
          </a:prstGeom>
          <a:noFill/>
          <a:ln w="28575">
            <a:solidFill>
              <a:srgbClr val="339933"/>
            </a:solidFill>
            <a:round/>
            <a:headEnd/>
            <a:tailEnd/>
          </a:ln>
          <a:effectLst/>
        </p:spPr>
        <p:txBody>
          <a:bodyPr wrap="none" anchor="ctr"/>
          <a:lstStyle/>
          <a:p>
            <a:endParaRPr lang="fr-FR" dirty="0"/>
          </a:p>
        </p:txBody>
      </p:sp>
      <p:sp>
        <p:nvSpPr>
          <p:cNvPr id="56335" name="Text Box 15"/>
          <p:cNvSpPr txBox="1">
            <a:spLocks noChangeArrowheads="1"/>
          </p:cNvSpPr>
          <p:nvPr/>
        </p:nvSpPr>
        <p:spPr bwMode="auto">
          <a:xfrm>
            <a:off x="5857884" y="4071942"/>
            <a:ext cx="2513013" cy="730250"/>
          </a:xfrm>
          <a:prstGeom prst="rect">
            <a:avLst/>
          </a:prstGeom>
          <a:solidFill>
            <a:srgbClr val="CCFFCC"/>
          </a:solidFill>
          <a:ln w="9525">
            <a:noFill/>
            <a:miter lim="800000"/>
            <a:headEnd/>
            <a:tailEnd/>
          </a:ln>
          <a:effectLst/>
        </p:spPr>
        <p:txBody>
          <a:bodyPr wrap="none">
            <a:spAutoFit/>
          </a:bodyPr>
          <a:lstStyle/>
          <a:p>
            <a:r>
              <a:rPr lang="fr-FR" sz="1400" b="1" dirty="0"/>
              <a:t>Sous-traitance</a:t>
            </a:r>
          </a:p>
          <a:p>
            <a:r>
              <a:rPr lang="fr-FR" sz="1400" b="1" dirty="0"/>
              <a:t>Contraintes commerciales</a:t>
            </a:r>
          </a:p>
          <a:p>
            <a:r>
              <a:rPr lang="fr-FR" sz="1400" b="1" dirty="0"/>
              <a:t>Coûts induits</a:t>
            </a:r>
          </a:p>
        </p:txBody>
      </p:sp>
      <p:sp>
        <p:nvSpPr>
          <p:cNvPr id="56336" name="Text Box 16"/>
          <p:cNvSpPr txBox="1">
            <a:spLocks noChangeArrowheads="1"/>
          </p:cNvSpPr>
          <p:nvPr/>
        </p:nvSpPr>
        <p:spPr bwMode="auto">
          <a:xfrm>
            <a:off x="663575" y="4740275"/>
            <a:ext cx="184150" cy="366713"/>
          </a:xfrm>
          <a:prstGeom prst="rect">
            <a:avLst/>
          </a:prstGeom>
          <a:noFill/>
          <a:ln w="9525">
            <a:noFill/>
            <a:miter lim="800000"/>
            <a:headEnd/>
            <a:tailEnd/>
          </a:ln>
          <a:effectLst/>
        </p:spPr>
        <p:txBody>
          <a:bodyPr wrap="none">
            <a:spAutoFit/>
          </a:bodyPr>
          <a:lstStyle/>
          <a:p>
            <a:endParaRPr lang="fr-FR" dirty="0"/>
          </a:p>
        </p:txBody>
      </p:sp>
      <p:sp>
        <p:nvSpPr>
          <p:cNvPr id="56337" name="Text Box 17"/>
          <p:cNvSpPr txBox="1">
            <a:spLocks noChangeArrowheads="1"/>
          </p:cNvSpPr>
          <p:nvPr/>
        </p:nvSpPr>
        <p:spPr bwMode="auto">
          <a:xfrm>
            <a:off x="5857884" y="2857496"/>
            <a:ext cx="2500330" cy="523220"/>
          </a:xfrm>
          <a:prstGeom prst="rect">
            <a:avLst/>
          </a:prstGeom>
          <a:solidFill>
            <a:srgbClr val="CCFFCC"/>
          </a:solidFill>
          <a:ln w="9525">
            <a:noFill/>
            <a:miter lim="800000"/>
            <a:headEnd/>
            <a:tailEnd/>
          </a:ln>
          <a:effectLst/>
        </p:spPr>
        <p:txBody>
          <a:bodyPr wrap="square">
            <a:spAutoFit/>
          </a:bodyPr>
          <a:lstStyle/>
          <a:p>
            <a:r>
              <a:rPr lang="fr-FR" sz="1400" b="1" dirty="0"/>
              <a:t>Données permettant d’évaluer le plan</a:t>
            </a:r>
          </a:p>
        </p:txBody>
      </p:sp>
      <p:sp>
        <p:nvSpPr>
          <p:cNvPr id="56338" name="Text Box 18"/>
          <p:cNvSpPr txBox="1">
            <a:spLocks noChangeArrowheads="1"/>
          </p:cNvSpPr>
          <p:nvPr/>
        </p:nvSpPr>
        <p:spPr bwMode="auto">
          <a:xfrm>
            <a:off x="4429124" y="5286388"/>
            <a:ext cx="3743325" cy="574675"/>
          </a:xfrm>
          <a:prstGeom prst="rect">
            <a:avLst/>
          </a:prstGeom>
          <a:solidFill>
            <a:srgbClr val="CCFFCC"/>
          </a:solidFill>
          <a:ln w="9525">
            <a:noFill/>
            <a:miter lim="800000"/>
            <a:headEnd/>
            <a:tailEnd/>
          </a:ln>
          <a:effectLst/>
        </p:spPr>
        <p:txBody>
          <a:bodyPr/>
          <a:lstStyle/>
          <a:p>
            <a:r>
              <a:rPr lang="fr-FR" sz="1400" dirty="0"/>
              <a:t>Cocher les cases correspondant aux contraintes à activer</a:t>
            </a:r>
          </a:p>
        </p:txBody>
      </p:sp>
      <p:sp>
        <p:nvSpPr>
          <p:cNvPr id="56341" name="Text Box 21"/>
          <p:cNvSpPr txBox="1">
            <a:spLocks noChangeArrowheads="1"/>
          </p:cNvSpPr>
          <p:nvPr/>
        </p:nvSpPr>
        <p:spPr bwMode="auto">
          <a:xfrm>
            <a:off x="592138" y="1139825"/>
            <a:ext cx="4353436" cy="369332"/>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Articles Fa	mille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152400"/>
            <a:ext cx="9036050" cy="1143000"/>
          </a:xfrm>
        </p:spPr>
        <p:txBody>
          <a:bodyPr/>
          <a:lstStyle/>
          <a:p>
            <a:r>
              <a:rPr lang="fr-FR" dirty="0"/>
              <a:t>L’entrée du PIC d’un article Famille</a:t>
            </a:r>
          </a:p>
        </p:txBody>
      </p:sp>
      <p:grpSp>
        <p:nvGrpSpPr>
          <p:cNvPr id="2" name="Groupe 1">
            <a:extLst>
              <a:ext uri="{FF2B5EF4-FFF2-40B4-BE49-F238E27FC236}">
                <a16:creationId xmlns:a16="http://schemas.microsoft.com/office/drawing/2014/main" id="{CB6883D2-FA52-4051-9AF5-CD81BE4F36EF}"/>
              </a:ext>
            </a:extLst>
          </p:cNvPr>
          <p:cNvGrpSpPr/>
          <p:nvPr/>
        </p:nvGrpSpPr>
        <p:grpSpPr>
          <a:xfrm>
            <a:off x="857224" y="1857364"/>
            <a:ext cx="7910554" cy="4572000"/>
            <a:chOff x="857224" y="1857364"/>
            <a:chExt cx="7910554" cy="4572000"/>
          </a:xfrm>
        </p:grpSpPr>
        <p:pic>
          <p:nvPicPr>
            <p:cNvPr id="77837" name="Picture 13"/>
            <p:cNvPicPr>
              <a:picLocks noChangeAspect="1" noChangeArrowheads="1"/>
            </p:cNvPicPr>
            <p:nvPr/>
          </p:nvPicPr>
          <p:blipFill>
            <a:blip r:embed="rId3" cstate="print"/>
            <a:srcRect/>
            <a:stretch>
              <a:fillRect/>
            </a:stretch>
          </p:blipFill>
          <p:spPr bwMode="auto">
            <a:xfrm>
              <a:off x="857224" y="1857364"/>
              <a:ext cx="7315200" cy="4572000"/>
            </a:xfrm>
            <a:prstGeom prst="rect">
              <a:avLst/>
            </a:prstGeom>
            <a:noFill/>
            <a:ln w="9525">
              <a:solidFill>
                <a:srgbClr val="00B0F0"/>
              </a:solidFill>
              <a:miter lim="800000"/>
              <a:headEnd/>
              <a:tailEnd/>
            </a:ln>
          </p:spPr>
        </p:pic>
        <p:sp>
          <p:nvSpPr>
            <p:cNvPr id="77828" name="AutoShape 4"/>
            <p:cNvSpPr>
              <a:spLocks noChangeArrowheads="1"/>
            </p:cNvSpPr>
            <p:nvPr/>
          </p:nvSpPr>
          <p:spPr bwMode="auto">
            <a:xfrm>
              <a:off x="6786578" y="1857364"/>
              <a:ext cx="1981200" cy="1143000"/>
            </a:xfrm>
            <a:prstGeom prst="wedgeRoundRectCallout">
              <a:avLst>
                <a:gd name="adj1" fmla="val -105854"/>
                <a:gd name="adj2" fmla="val 71700"/>
                <a:gd name="adj3" fmla="val 16667"/>
              </a:avLst>
            </a:prstGeom>
            <a:solidFill>
              <a:schemeClr val="accent1"/>
            </a:solidFill>
            <a:ln w="9525">
              <a:solidFill>
                <a:schemeClr val="tx1"/>
              </a:solidFill>
              <a:miter lim="800000"/>
              <a:headEnd/>
              <a:tailEnd/>
            </a:ln>
            <a:effectLst/>
          </p:spPr>
          <p:txBody>
            <a:bodyPr wrap="none" anchor="ctr"/>
            <a:lstStyle/>
            <a:p>
              <a:pPr algn="ctr"/>
              <a:r>
                <a:rPr lang="fr-FR" sz="2000" b="1" dirty="0"/>
                <a:t>Entrée </a:t>
              </a:r>
              <a:br>
                <a:rPr lang="fr-FR" sz="2000" b="1" dirty="0"/>
              </a:br>
              <a:r>
                <a:rPr lang="fr-FR" sz="2000" b="1" dirty="0"/>
                <a:t>du plan</a:t>
              </a:r>
            </a:p>
            <a:p>
              <a:pPr algn="ctr"/>
              <a:r>
                <a:rPr lang="fr-FR" sz="2000" b="1" dirty="0"/>
                <a:t>commercial</a:t>
              </a:r>
            </a:p>
          </p:txBody>
        </p:sp>
        <p:sp>
          <p:nvSpPr>
            <p:cNvPr id="77829" name="AutoShape 5"/>
            <p:cNvSpPr>
              <a:spLocks noChangeArrowheads="1"/>
            </p:cNvSpPr>
            <p:nvPr/>
          </p:nvSpPr>
          <p:spPr bwMode="auto">
            <a:xfrm>
              <a:off x="6643702" y="4214818"/>
              <a:ext cx="1981200" cy="1143000"/>
            </a:xfrm>
            <a:prstGeom prst="wedgeRoundRectCallout">
              <a:avLst>
                <a:gd name="adj1" fmla="val -96796"/>
                <a:gd name="adj2" fmla="val -95972"/>
                <a:gd name="adj3" fmla="val 16667"/>
              </a:avLst>
            </a:prstGeom>
            <a:solidFill>
              <a:schemeClr val="accent1"/>
            </a:solidFill>
            <a:ln w="9525">
              <a:solidFill>
                <a:schemeClr val="tx1"/>
              </a:solidFill>
              <a:miter lim="800000"/>
              <a:headEnd/>
              <a:tailEnd/>
            </a:ln>
            <a:effectLst/>
          </p:spPr>
          <p:txBody>
            <a:bodyPr wrap="none" anchor="ctr"/>
            <a:lstStyle/>
            <a:p>
              <a:pPr algn="ctr"/>
              <a:r>
                <a:rPr lang="fr-FR" sz="2000" b="1" dirty="0"/>
                <a:t>Entrée </a:t>
              </a:r>
              <a:br>
                <a:rPr lang="fr-FR" sz="2000" b="1" dirty="0"/>
              </a:br>
              <a:r>
                <a:rPr lang="fr-FR" sz="2000" b="1" dirty="0"/>
                <a:t>du plan </a:t>
              </a:r>
              <a:br>
                <a:rPr lang="fr-FR" sz="2000" b="1" dirty="0"/>
              </a:br>
              <a:r>
                <a:rPr lang="fr-FR" sz="2000" b="1" dirty="0"/>
                <a:t>industriel</a:t>
              </a:r>
            </a:p>
          </p:txBody>
        </p:sp>
      </p:grpSp>
      <p:sp>
        <p:nvSpPr>
          <p:cNvPr id="12" name="Text Box 11"/>
          <p:cNvSpPr txBox="1">
            <a:spLocks noChangeArrowheads="1"/>
          </p:cNvSpPr>
          <p:nvPr/>
        </p:nvSpPr>
        <p:spPr bwMode="auto">
          <a:xfrm>
            <a:off x="323850" y="1341438"/>
            <a:ext cx="6162675" cy="366712"/>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Plans Industriels et Commerciaux</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1"/>
          <p:cNvPicPr>
            <a:picLocks noChangeAspect="1" noChangeArrowheads="1"/>
          </p:cNvPicPr>
          <p:nvPr/>
        </p:nvPicPr>
        <p:blipFill>
          <a:blip r:embed="rId3" cstate="print"/>
          <a:srcRect/>
          <a:stretch>
            <a:fillRect/>
          </a:stretch>
        </p:blipFill>
        <p:spPr bwMode="auto">
          <a:xfrm>
            <a:off x="785786" y="1857364"/>
            <a:ext cx="7315200" cy="4572000"/>
          </a:xfrm>
          <a:prstGeom prst="rect">
            <a:avLst/>
          </a:prstGeom>
          <a:noFill/>
          <a:ln w="9525">
            <a:solidFill>
              <a:srgbClr val="00B0F0"/>
            </a:solidFill>
            <a:miter lim="800000"/>
            <a:headEnd/>
            <a:tailEnd/>
          </a:ln>
        </p:spPr>
      </p:pic>
      <p:sp>
        <p:nvSpPr>
          <p:cNvPr id="90114" name="Rectangle 2"/>
          <p:cNvSpPr>
            <a:spLocks noGrp="1" noChangeArrowheads="1"/>
          </p:cNvSpPr>
          <p:nvPr>
            <p:ph type="title"/>
          </p:nvPr>
        </p:nvSpPr>
        <p:spPr/>
        <p:txBody>
          <a:bodyPr/>
          <a:lstStyle/>
          <a:p>
            <a:r>
              <a:rPr lang="fr-FR" dirty="0"/>
              <a:t>Synthèse des plans</a:t>
            </a:r>
          </a:p>
        </p:txBody>
      </p:sp>
      <p:sp>
        <p:nvSpPr>
          <p:cNvPr id="90123" name="Text Box 11"/>
          <p:cNvSpPr txBox="1">
            <a:spLocks noChangeArrowheads="1"/>
          </p:cNvSpPr>
          <p:nvPr/>
        </p:nvSpPr>
        <p:spPr bwMode="auto">
          <a:xfrm>
            <a:off x="323850" y="1341438"/>
            <a:ext cx="4781309" cy="369332"/>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Synthèse des plans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lIns="90488" tIns="44450" rIns="90488" bIns="44450"/>
          <a:lstStyle/>
          <a:p>
            <a:r>
              <a:rPr lang="fr-FR" dirty="0"/>
              <a:t>L'article Ressource</a:t>
            </a:r>
          </a:p>
        </p:txBody>
      </p:sp>
      <p:sp>
        <p:nvSpPr>
          <p:cNvPr id="38915" name="Rectangle 3"/>
          <p:cNvSpPr>
            <a:spLocks noGrp="1" noChangeArrowheads="1"/>
          </p:cNvSpPr>
          <p:nvPr>
            <p:ph type="body" idx="1"/>
          </p:nvPr>
        </p:nvSpPr>
        <p:spPr>
          <a:xfrm>
            <a:off x="685800" y="1412875"/>
            <a:ext cx="7620000" cy="4683125"/>
          </a:xfrm>
          <a:noFill/>
          <a:ln/>
        </p:spPr>
        <p:txBody>
          <a:bodyPr lIns="90488" tIns="44450" rIns="90488" bIns="44450"/>
          <a:lstStyle/>
          <a:p>
            <a:pPr>
              <a:lnSpc>
                <a:spcPct val="80000"/>
              </a:lnSpc>
            </a:pPr>
            <a:r>
              <a:rPr lang="fr-FR" sz="2400" dirty="0"/>
              <a:t>Associé à une </a:t>
            </a:r>
            <a:r>
              <a:rPr lang="fr-FR" sz="2400" dirty="0">
                <a:solidFill>
                  <a:srgbClr val="339933"/>
                </a:solidFill>
              </a:rPr>
              <a:t>ressource critique</a:t>
            </a:r>
          </a:p>
          <a:p>
            <a:pPr>
              <a:lnSpc>
                <a:spcPct val="80000"/>
              </a:lnSpc>
            </a:pPr>
            <a:r>
              <a:rPr lang="fr-FR" sz="2400" dirty="0"/>
              <a:t>Définition de la capacité de la ressource </a:t>
            </a:r>
          </a:p>
          <a:p>
            <a:pPr lvl="1">
              <a:lnSpc>
                <a:spcPct val="80000"/>
              </a:lnSpc>
            </a:pPr>
            <a:r>
              <a:rPr lang="fr-FR" sz="2000" dirty="0">
                <a:solidFill>
                  <a:srgbClr val="008000"/>
                </a:solidFill>
              </a:rPr>
              <a:t>Associée ou non à un calendrier d’activité</a:t>
            </a:r>
          </a:p>
          <a:p>
            <a:pPr lvl="2">
              <a:lnSpc>
                <a:spcPct val="80000"/>
              </a:lnSpc>
            </a:pPr>
            <a:r>
              <a:rPr lang="fr-FR" sz="1800" dirty="0"/>
              <a:t>La capacité main-d’œuvre dépend du temps d’ouverture</a:t>
            </a:r>
          </a:p>
          <a:p>
            <a:pPr lvl="2">
              <a:lnSpc>
                <a:spcPct val="80000"/>
              </a:lnSpc>
            </a:pPr>
            <a:r>
              <a:rPr lang="fr-FR" sz="1800" dirty="0"/>
              <a:t>La capacité de stockage est permanente</a:t>
            </a:r>
          </a:p>
          <a:p>
            <a:pPr lvl="1">
              <a:lnSpc>
                <a:spcPct val="80000"/>
              </a:lnSpc>
            </a:pPr>
            <a:r>
              <a:rPr lang="fr-FR" sz="2000" dirty="0"/>
              <a:t>Coefficients de capacité (nombre d’unités de capacité)</a:t>
            </a:r>
          </a:p>
          <a:p>
            <a:pPr lvl="1">
              <a:lnSpc>
                <a:spcPct val="80000"/>
              </a:lnSpc>
            </a:pPr>
            <a:r>
              <a:rPr lang="fr-FR" sz="2000" dirty="0"/>
              <a:t>Pourcentages de dépassement </a:t>
            </a:r>
            <a:br>
              <a:rPr lang="fr-FR" sz="2000" dirty="0"/>
            </a:br>
            <a:r>
              <a:rPr lang="fr-FR" sz="2000" dirty="0"/>
              <a:t>(ex.: heures supplémentaires)</a:t>
            </a:r>
          </a:p>
          <a:p>
            <a:pPr>
              <a:lnSpc>
                <a:spcPct val="80000"/>
              </a:lnSpc>
            </a:pPr>
            <a:r>
              <a:rPr lang="fr-FR" sz="2400" dirty="0"/>
              <a:t>Exemple : </a:t>
            </a:r>
          </a:p>
          <a:p>
            <a:pPr lvl="1">
              <a:lnSpc>
                <a:spcPct val="80000"/>
              </a:lnSpc>
            </a:pPr>
            <a:r>
              <a:rPr lang="fr-FR" sz="2000" dirty="0"/>
              <a:t>Ressource Chaîne de montage</a:t>
            </a:r>
          </a:p>
          <a:p>
            <a:pPr lvl="1">
              <a:lnSpc>
                <a:spcPct val="80000"/>
              </a:lnSpc>
            </a:pPr>
            <a:r>
              <a:rPr lang="fr-FR" sz="2000" dirty="0"/>
              <a:t>40 heures par semaine</a:t>
            </a:r>
          </a:p>
          <a:p>
            <a:pPr lvl="1">
              <a:lnSpc>
                <a:spcPct val="80000"/>
              </a:lnSpc>
            </a:pPr>
            <a:r>
              <a:rPr lang="fr-FR" sz="2000" dirty="0"/>
              <a:t>Coefficient de capacité = 30</a:t>
            </a:r>
          </a:p>
          <a:p>
            <a:pPr lvl="2">
              <a:lnSpc>
                <a:spcPct val="80000"/>
              </a:lnSpc>
            </a:pPr>
            <a:r>
              <a:rPr lang="fr-FR" sz="1800" dirty="0"/>
              <a:t>correspond par exemple à des nombres de personnes</a:t>
            </a:r>
          </a:p>
          <a:p>
            <a:pPr lvl="1">
              <a:lnSpc>
                <a:spcPct val="80000"/>
              </a:lnSpc>
            </a:pPr>
            <a:r>
              <a:rPr lang="fr-FR" sz="2000" dirty="0"/>
              <a:t>Dépassement 20%</a:t>
            </a:r>
          </a:p>
          <a:p>
            <a:pPr lvl="2">
              <a:lnSpc>
                <a:spcPct val="80000"/>
              </a:lnSpc>
            </a:pPr>
            <a:r>
              <a:rPr lang="fr-FR" sz="1800" dirty="0"/>
              <a:t>On peut faire 20% d’heures supplémentaires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6"/>
          <p:cNvPicPr>
            <a:picLocks noChangeAspect="1" noChangeArrowheads="1"/>
          </p:cNvPicPr>
          <p:nvPr/>
        </p:nvPicPr>
        <p:blipFill>
          <a:blip r:embed="rId3" cstate="print"/>
          <a:srcRect/>
          <a:stretch>
            <a:fillRect/>
          </a:stretch>
        </p:blipFill>
        <p:spPr bwMode="auto">
          <a:xfrm>
            <a:off x="857224" y="1785958"/>
            <a:ext cx="7315200" cy="4572000"/>
          </a:xfrm>
          <a:prstGeom prst="rect">
            <a:avLst/>
          </a:prstGeom>
          <a:noFill/>
          <a:ln w="9525">
            <a:solidFill>
              <a:srgbClr val="00B0F0"/>
            </a:solidFill>
            <a:miter lim="800000"/>
            <a:headEnd/>
            <a:tailEnd/>
          </a:ln>
        </p:spPr>
      </p:pic>
      <p:sp>
        <p:nvSpPr>
          <p:cNvPr id="55298" name="Rectangle 2"/>
          <p:cNvSpPr>
            <a:spLocks noGrp="1" noChangeArrowheads="1"/>
          </p:cNvSpPr>
          <p:nvPr>
            <p:ph type="title"/>
          </p:nvPr>
        </p:nvSpPr>
        <p:spPr/>
        <p:txBody>
          <a:bodyPr/>
          <a:lstStyle/>
          <a:p>
            <a:r>
              <a:rPr lang="fr-FR" dirty="0"/>
              <a:t>Saisie d’un article Ressource</a:t>
            </a:r>
          </a:p>
        </p:txBody>
      </p:sp>
      <p:sp>
        <p:nvSpPr>
          <p:cNvPr id="55300" name="AutoShape 4"/>
          <p:cNvSpPr>
            <a:spLocks noChangeArrowheads="1"/>
          </p:cNvSpPr>
          <p:nvPr/>
        </p:nvSpPr>
        <p:spPr bwMode="auto">
          <a:xfrm>
            <a:off x="6072198" y="2071678"/>
            <a:ext cx="1600200" cy="838200"/>
          </a:xfrm>
          <a:prstGeom prst="wedgeRoundRectCallout">
            <a:avLst>
              <a:gd name="adj1" fmla="val -133667"/>
              <a:gd name="adj2" fmla="val 5259"/>
              <a:gd name="adj3" fmla="val 16667"/>
            </a:avLst>
          </a:prstGeom>
          <a:solidFill>
            <a:schemeClr val="accent1"/>
          </a:solidFill>
          <a:ln w="9525">
            <a:solidFill>
              <a:schemeClr val="tx1"/>
            </a:solidFill>
            <a:miter lim="800000"/>
            <a:headEnd/>
            <a:tailEnd/>
          </a:ln>
          <a:effectLst/>
        </p:spPr>
        <p:txBody>
          <a:bodyPr wrap="none" anchor="ctr"/>
          <a:lstStyle/>
          <a:p>
            <a:pPr algn="ctr"/>
            <a:r>
              <a:rPr lang="fr-FR" dirty="0"/>
              <a:t>Définition</a:t>
            </a:r>
          </a:p>
          <a:p>
            <a:pPr algn="ctr"/>
            <a:r>
              <a:rPr lang="fr-FR" dirty="0"/>
              <a:t>de sa capacité</a:t>
            </a:r>
          </a:p>
        </p:txBody>
      </p:sp>
      <p:sp>
        <p:nvSpPr>
          <p:cNvPr id="55303" name="Text Box 7"/>
          <p:cNvSpPr txBox="1">
            <a:spLocks noChangeArrowheads="1"/>
          </p:cNvSpPr>
          <p:nvPr/>
        </p:nvSpPr>
        <p:spPr bwMode="auto">
          <a:xfrm>
            <a:off x="7772400" y="2590800"/>
            <a:ext cx="519113" cy="457200"/>
          </a:xfrm>
          <a:prstGeom prst="rect">
            <a:avLst/>
          </a:prstGeom>
          <a:noFill/>
          <a:ln w="9525">
            <a:noFill/>
            <a:miter lim="800000"/>
            <a:headEnd/>
            <a:tailEnd/>
          </a:ln>
          <a:effectLst/>
        </p:spPr>
        <p:txBody>
          <a:bodyPr wrap="none">
            <a:spAutoFit/>
          </a:bodyPr>
          <a:lstStyle/>
          <a:p>
            <a:r>
              <a:rPr lang="fr-FR" sz="2400" dirty="0">
                <a:solidFill>
                  <a:schemeClr val="bg1"/>
                </a:solidFill>
              </a:rPr>
              <a:t>ou</a:t>
            </a:r>
          </a:p>
        </p:txBody>
      </p:sp>
      <p:sp>
        <p:nvSpPr>
          <p:cNvPr id="55307" name="Text Box 11"/>
          <p:cNvSpPr txBox="1">
            <a:spLocks noChangeArrowheads="1"/>
          </p:cNvSpPr>
          <p:nvPr/>
        </p:nvSpPr>
        <p:spPr bwMode="auto">
          <a:xfrm>
            <a:off x="2285984" y="5429264"/>
            <a:ext cx="2474912" cy="527050"/>
          </a:xfrm>
          <a:prstGeom prst="rect">
            <a:avLst/>
          </a:prstGeom>
          <a:solidFill>
            <a:srgbClr val="CCFFCC"/>
          </a:solidFill>
          <a:ln w="9525">
            <a:solidFill>
              <a:schemeClr val="tx1"/>
            </a:solidFill>
            <a:miter lim="800000"/>
            <a:headEnd/>
            <a:tailEnd/>
          </a:ln>
          <a:effectLst/>
        </p:spPr>
        <p:txBody>
          <a:bodyPr wrap="none">
            <a:spAutoFit/>
          </a:bodyPr>
          <a:lstStyle/>
          <a:p>
            <a:r>
              <a:rPr lang="fr-FR" sz="1400" b="1" dirty="0"/>
              <a:t>Contraintes et coûts</a:t>
            </a:r>
          </a:p>
          <a:p>
            <a:r>
              <a:rPr lang="fr-FR" sz="1400" b="1" dirty="0"/>
              <a:t>d’évolution de la capacité</a:t>
            </a:r>
          </a:p>
        </p:txBody>
      </p:sp>
      <p:sp>
        <p:nvSpPr>
          <p:cNvPr id="55312" name="Text Box 16"/>
          <p:cNvSpPr txBox="1">
            <a:spLocks noChangeArrowheads="1"/>
          </p:cNvSpPr>
          <p:nvPr/>
        </p:nvSpPr>
        <p:spPr bwMode="auto">
          <a:xfrm>
            <a:off x="611188" y="1341438"/>
            <a:ext cx="4665444" cy="369332"/>
          </a:xfrm>
          <a:prstGeom prst="rect">
            <a:avLst/>
          </a:prstGeom>
          <a:noFill/>
          <a:ln w="9525">
            <a:noFill/>
            <a:miter lim="800000"/>
            <a:headEnd/>
            <a:tailEnd/>
          </a:ln>
          <a:effectLst/>
        </p:spPr>
        <p:txBody>
          <a:bodyPr wrap="none">
            <a:spAutoFit/>
          </a:bodyPr>
          <a:lstStyle/>
          <a:p>
            <a:r>
              <a:rPr lang="fr-FR" dirty="0"/>
              <a:t>Accès : menu </a:t>
            </a:r>
            <a:r>
              <a:rPr lang="fr-FR" dirty="0">
                <a:solidFill>
                  <a:srgbClr val="000099"/>
                </a:solidFill>
              </a:rPr>
              <a:t>PIC</a:t>
            </a:r>
            <a:r>
              <a:rPr lang="fr-FR" dirty="0"/>
              <a:t>, option </a:t>
            </a:r>
            <a:r>
              <a:rPr lang="fr-FR" dirty="0">
                <a:solidFill>
                  <a:srgbClr val="000099"/>
                </a:solidFill>
              </a:rPr>
              <a:t>Articles Ressource</a:t>
            </a:r>
          </a:p>
        </p:txBody>
      </p:sp>
      <p:sp>
        <p:nvSpPr>
          <p:cNvPr id="14" name="AutoShape 4"/>
          <p:cNvSpPr>
            <a:spLocks noChangeArrowheads="1"/>
          </p:cNvSpPr>
          <p:nvPr/>
        </p:nvSpPr>
        <p:spPr bwMode="auto">
          <a:xfrm>
            <a:off x="6215074" y="3643314"/>
            <a:ext cx="2057400" cy="762000"/>
          </a:xfrm>
          <a:prstGeom prst="wedgeRoundRectCallout">
            <a:avLst>
              <a:gd name="adj1" fmla="val -44911"/>
              <a:gd name="adj2" fmla="val -109000"/>
              <a:gd name="adj3" fmla="val 16667"/>
            </a:avLst>
          </a:prstGeom>
          <a:solidFill>
            <a:schemeClr val="accent1"/>
          </a:solidFill>
          <a:ln w="9525">
            <a:solidFill>
              <a:schemeClr val="tx1"/>
            </a:solidFill>
            <a:miter lim="800000"/>
            <a:headEnd/>
            <a:tailEnd/>
          </a:ln>
          <a:effectLst/>
        </p:spPr>
        <p:txBody>
          <a:bodyPr wrap="none" anchor="ctr"/>
          <a:lstStyle/>
          <a:p>
            <a:pPr algn="ctr"/>
            <a:r>
              <a:rPr lang="fr-FR" sz="1600" dirty="0"/>
              <a:t>Choix du calendrier</a:t>
            </a:r>
          </a:p>
          <a:p>
            <a:pPr algn="ctr"/>
            <a:r>
              <a:rPr lang="fr-FR" sz="1600" dirty="0"/>
              <a:t>de référence</a:t>
            </a:r>
          </a:p>
        </p:txBody>
      </p:sp>
      <p:sp>
        <p:nvSpPr>
          <p:cNvPr id="15" name="Text Box 14"/>
          <p:cNvSpPr txBox="1">
            <a:spLocks noChangeArrowheads="1"/>
          </p:cNvSpPr>
          <p:nvPr/>
        </p:nvSpPr>
        <p:spPr bwMode="auto">
          <a:xfrm>
            <a:off x="5143504" y="4429132"/>
            <a:ext cx="3071834" cy="1818063"/>
          </a:xfrm>
          <a:prstGeom prst="rect">
            <a:avLst/>
          </a:prstGeom>
          <a:noFill/>
          <a:ln w="9525">
            <a:noFill/>
            <a:miter lim="800000"/>
            <a:headEnd/>
            <a:tailEnd/>
          </a:ln>
          <a:effectLst/>
        </p:spPr>
        <p:txBody>
          <a:bodyPr wrap="square" lIns="90000" tIns="46800" rIns="90000" bIns="46800">
            <a:spAutoFit/>
          </a:bodyPr>
          <a:lstStyle/>
          <a:p>
            <a:pPr>
              <a:buFontTx/>
              <a:buChar char="-"/>
            </a:pPr>
            <a:r>
              <a:rPr lang="fr-FR" sz="1600" dirty="0">
                <a:latin typeface="Arial" charset="0"/>
              </a:rPr>
              <a:t> Soit on indique un calendrier : la capacité est calculée en multipliant les coefficients par le temps d’ouverture</a:t>
            </a:r>
          </a:p>
          <a:p>
            <a:pPr>
              <a:buFontTx/>
              <a:buChar char="-"/>
            </a:pPr>
            <a:r>
              <a:rPr lang="fr-FR" sz="1600" dirty="0">
                <a:latin typeface="Arial" charset="0"/>
              </a:rPr>
              <a:t> Soit on n’affecte pas de calendrier : la capacité est égale aux coefficients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p:cNvPicPr>
            <a:picLocks noChangeAspect="1" noChangeArrowheads="1"/>
          </p:cNvPicPr>
          <p:nvPr/>
        </p:nvPicPr>
        <p:blipFill>
          <a:blip r:embed="rId3" cstate="print"/>
          <a:srcRect/>
          <a:stretch>
            <a:fillRect/>
          </a:stretch>
        </p:blipFill>
        <p:spPr bwMode="auto">
          <a:xfrm>
            <a:off x="857224" y="1785926"/>
            <a:ext cx="7315200" cy="4572000"/>
          </a:xfrm>
          <a:prstGeom prst="rect">
            <a:avLst/>
          </a:prstGeom>
          <a:noFill/>
          <a:ln w="9525">
            <a:solidFill>
              <a:srgbClr val="00B0F0"/>
            </a:solidFill>
            <a:miter lim="800000"/>
            <a:headEnd/>
            <a:tailEnd/>
          </a:ln>
        </p:spPr>
      </p:pic>
      <p:sp>
        <p:nvSpPr>
          <p:cNvPr id="57346" name="Rectangle 2"/>
          <p:cNvSpPr>
            <a:spLocks noGrp="1" noChangeArrowheads="1"/>
          </p:cNvSpPr>
          <p:nvPr>
            <p:ph type="title"/>
          </p:nvPr>
        </p:nvSpPr>
        <p:spPr>
          <a:xfrm>
            <a:off x="228600" y="152400"/>
            <a:ext cx="8664575" cy="1143000"/>
          </a:xfrm>
        </p:spPr>
        <p:txBody>
          <a:bodyPr/>
          <a:lstStyle/>
          <a:p>
            <a:r>
              <a:rPr lang="fr-FR" sz="4000" dirty="0"/>
              <a:t>Entrée des coefficients de capacité pour la ressource</a:t>
            </a:r>
            <a:endParaRPr lang="fr-FR" sz="3600" dirty="0"/>
          </a:p>
        </p:txBody>
      </p:sp>
      <p:sp>
        <p:nvSpPr>
          <p:cNvPr id="57349" name="AutoShape 5"/>
          <p:cNvSpPr>
            <a:spLocks noChangeArrowheads="1"/>
          </p:cNvSpPr>
          <p:nvPr/>
        </p:nvSpPr>
        <p:spPr bwMode="auto">
          <a:xfrm>
            <a:off x="6948488" y="3357563"/>
            <a:ext cx="1873250" cy="865187"/>
          </a:xfrm>
          <a:prstGeom prst="wedgeRoundRectCallout">
            <a:avLst>
              <a:gd name="adj1" fmla="val -131554"/>
              <a:gd name="adj2" fmla="val -54556"/>
              <a:gd name="adj3" fmla="val 16667"/>
            </a:avLst>
          </a:prstGeom>
          <a:solidFill>
            <a:schemeClr val="accent1"/>
          </a:solidFill>
          <a:ln w="9525">
            <a:solidFill>
              <a:schemeClr val="tx1"/>
            </a:solidFill>
            <a:miter lim="800000"/>
            <a:headEnd/>
            <a:tailEnd/>
          </a:ln>
          <a:effectLst/>
        </p:spPr>
        <p:txBody>
          <a:bodyPr wrap="none" anchor="ctr"/>
          <a:lstStyle/>
          <a:p>
            <a:pPr algn="ctr"/>
            <a:r>
              <a:rPr lang="fr-FR" sz="1600" b="1" dirty="0"/>
              <a:t>Coefficients</a:t>
            </a:r>
          </a:p>
          <a:p>
            <a:pPr algn="ctr"/>
            <a:r>
              <a:rPr lang="fr-FR" sz="1600" b="1" dirty="0"/>
              <a:t>de capacité</a:t>
            </a:r>
          </a:p>
          <a:p>
            <a:pPr algn="ctr"/>
            <a:r>
              <a:rPr lang="fr-FR" sz="1600" b="1" dirty="0"/>
              <a:t>par période</a:t>
            </a:r>
          </a:p>
        </p:txBody>
      </p:sp>
      <p:sp>
        <p:nvSpPr>
          <p:cNvPr id="57355" name="AutoShape 11"/>
          <p:cNvSpPr>
            <a:spLocks noChangeArrowheads="1"/>
          </p:cNvSpPr>
          <p:nvPr/>
        </p:nvSpPr>
        <p:spPr bwMode="auto">
          <a:xfrm>
            <a:off x="6072198" y="4786322"/>
            <a:ext cx="2233612" cy="1079500"/>
          </a:xfrm>
          <a:prstGeom prst="wedgeRoundRectCallout">
            <a:avLst>
              <a:gd name="adj1" fmla="val -95831"/>
              <a:gd name="adj2" fmla="val -152059"/>
              <a:gd name="adj3" fmla="val 16667"/>
            </a:avLst>
          </a:prstGeom>
          <a:solidFill>
            <a:schemeClr val="accent1"/>
          </a:solidFill>
          <a:ln w="9525">
            <a:solidFill>
              <a:schemeClr val="tx1"/>
            </a:solidFill>
            <a:miter lim="800000"/>
            <a:headEnd/>
            <a:tailEnd/>
          </a:ln>
          <a:effectLst/>
        </p:spPr>
        <p:txBody>
          <a:bodyPr anchor="ctr"/>
          <a:lstStyle/>
          <a:p>
            <a:pPr algn="ctr"/>
            <a:r>
              <a:rPr lang="fr-FR" sz="1600" b="1" dirty="0"/>
              <a:t>Pourcentages de dépassement de</a:t>
            </a:r>
          </a:p>
          <a:p>
            <a:pPr algn="ctr"/>
            <a:r>
              <a:rPr lang="fr-FR" sz="1600" b="1" dirty="0"/>
              <a:t>de capacité</a:t>
            </a:r>
          </a:p>
          <a:p>
            <a:pPr algn="ctr"/>
            <a:r>
              <a:rPr lang="fr-FR" sz="1600" b="1" dirty="0"/>
              <a:t>par période</a:t>
            </a:r>
          </a:p>
        </p:txBody>
      </p:sp>
    </p:spTree>
  </p:cSld>
  <p:clrMapOvr>
    <a:masterClrMapping/>
  </p:clrMapOvr>
</p:sld>
</file>

<file path=ppt/theme/theme1.xml><?xml version="1.0" encoding="utf-8"?>
<a:theme xmlns:a="http://schemas.openxmlformats.org/drawingml/2006/main" name="Achats">
  <a:themeElements>
    <a:clrScheme name="Acha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chats">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Acha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ha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cha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ha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ha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ha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cha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D:\Prelude6\Diaporamas\Achats.ppt</Template>
  <TotalTime>0</TotalTime>
  <Words>3097</Words>
  <Application>Microsoft Office PowerPoint</Application>
  <PresentationFormat>Affichage à l'écran (4:3)</PresentationFormat>
  <Paragraphs>275</Paragraphs>
  <Slides>18</Slides>
  <Notes>18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Tahoma</vt:lpstr>
      <vt:lpstr>Times New Roman</vt:lpstr>
      <vt:lpstr>Achats</vt:lpstr>
      <vt:lpstr>e-Prelude.com</vt:lpstr>
      <vt:lpstr>Le menu et la procédure PIC</vt:lpstr>
      <vt:lpstr>L'article Famille</vt:lpstr>
      <vt:lpstr>Saisie d’un article Famille</vt:lpstr>
      <vt:lpstr>L’entrée du PIC d’un article Famille</vt:lpstr>
      <vt:lpstr>Synthèse des plans</vt:lpstr>
      <vt:lpstr>L'article Ressource</vt:lpstr>
      <vt:lpstr>Saisie d’un article Ressource</vt:lpstr>
      <vt:lpstr>Entrée des coefficients de capacité pour la ressource</vt:lpstr>
      <vt:lpstr>Nomenclature Ressources</vt:lpstr>
      <vt:lpstr>L’évaluation globale du PIC</vt:lpstr>
      <vt:lpstr>Analyse des charges par période</vt:lpstr>
      <vt:lpstr>Analyse des rapports charge / capacité</vt:lpstr>
      <vt:lpstr>La valorisation du PIC</vt:lpstr>
      <vt:lpstr>Les programmes de production</vt:lpstr>
      <vt:lpstr>Les variations de stock</vt:lpstr>
      <vt:lpstr>Les prévisions de ventes issues du PIC</vt:lpstr>
      <vt:lpstr>Les variations de stock issues de l’éclatement du plan industriel</vt:lpstr>
    </vt:vector>
  </TitlesOfParts>
  <Company>Groupe HEC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e-Prelude.com</dc:title>
  <dc:creator>Gérard Baglin</dc:creator>
  <cp:lastModifiedBy>Gérard</cp:lastModifiedBy>
  <cp:revision>123</cp:revision>
  <dcterms:created xsi:type="dcterms:W3CDTF">1998-09-12T11:50:57Z</dcterms:created>
  <dcterms:modified xsi:type="dcterms:W3CDTF">2018-07-13T09:43:42Z</dcterms:modified>
</cp:coreProperties>
</file>