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17"/>
  </p:notes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Lst>
  <p:sldSz cx="9144000" cy="6858000" type="screen4x3"/>
  <p:notesSz cx="7099300" cy="10234613"/>
  <p:defaultTextStyle>
    <a:defPPr>
      <a:defRPr lang="fr-FR"/>
    </a:defPPr>
    <a:lvl1pPr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000" kern="1200">
        <a:solidFill>
          <a:schemeClr val="tx1"/>
        </a:solidFill>
        <a:latin typeface="Arial" panose="020B0604020202020204" pitchFamily="34" charset="0"/>
        <a:ea typeface="+mn-ea"/>
        <a:cs typeface="+mn-cs"/>
      </a:defRPr>
    </a:lvl5pPr>
    <a:lvl6pPr marL="2286000" algn="l" defTabSz="914400" rtl="0" eaLnBrk="1" latinLnBrk="0" hangingPunct="1">
      <a:defRPr sz="2000" kern="1200">
        <a:solidFill>
          <a:schemeClr val="tx1"/>
        </a:solidFill>
        <a:latin typeface="Arial" panose="020B0604020202020204" pitchFamily="34" charset="0"/>
        <a:ea typeface="+mn-ea"/>
        <a:cs typeface="+mn-cs"/>
      </a:defRPr>
    </a:lvl6pPr>
    <a:lvl7pPr marL="2743200" algn="l" defTabSz="914400" rtl="0" eaLnBrk="1" latinLnBrk="0" hangingPunct="1">
      <a:defRPr sz="2000" kern="1200">
        <a:solidFill>
          <a:schemeClr val="tx1"/>
        </a:solidFill>
        <a:latin typeface="Arial" panose="020B0604020202020204" pitchFamily="34" charset="0"/>
        <a:ea typeface="+mn-ea"/>
        <a:cs typeface="+mn-cs"/>
      </a:defRPr>
    </a:lvl7pPr>
    <a:lvl8pPr marL="3200400" algn="l" defTabSz="914400" rtl="0" eaLnBrk="1" latinLnBrk="0" hangingPunct="1">
      <a:defRPr sz="2000" kern="1200">
        <a:solidFill>
          <a:schemeClr val="tx1"/>
        </a:solidFill>
        <a:latin typeface="Arial" panose="020B0604020202020204" pitchFamily="34" charset="0"/>
        <a:ea typeface="+mn-ea"/>
        <a:cs typeface="+mn-cs"/>
      </a:defRPr>
    </a:lvl8pPr>
    <a:lvl9pPr marL="3657600" algn="l" defTabSz="914400" rtl="0" eaLnBrk="1" latinLnBrk="0" hangingPunct="1">
      <a:defRPr sz="20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FFFF"/>
    <a:srgbClr val="000000"/>
    <a:srgbClr val="FF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autoAdjust="0"/>
    <p:restoredTop sz="61642" autoAdjust="0"/>
  </p:normalViewPr>
  <p:slideViewPr>
    <p:cSldViewPr>
      <p:cViewPr varScale="1">
        <p:scale>
          <a:sx n="67" d="100"/>
          <a:sy n="67" d="100"/>
        </p:scale>
        <p:origin x="279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85" d="100"/>
          <a:sy n="85" d="100"/>
        </p:scale>
        <p:origin x="372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DE547CF-5E13-49D5-8123-5DA5666799D3}"/>
              </a:ext>
            </a:extLst>
          </p:cNvPr>
          <p:cNvSpPr>
            <a:spLocks noGrp="1" noChangeArrowheads="1"/>
          </p:cNvSpPr>
          <p:nvPr>
            <p:ph type="hdr" sz="quarter"/>
          </p:nvPr>
        </p:nvSpPr>
        <p:spPr bwMode="auto">
          <a:xfrm>
            <a:off x="0" y="0"/>
            <a:ext cx="3092450" cy="4794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t" anchorCtr="0" compatLnSpc="1">
            <a:prstTxWarp prst="textNoShape">
              <a:avLst/>
            </a:prstTxWarp>
          </a:bodyPr>
          <a:lstStyle>
            <a:lvl1pPr defTabSz="965200">
              <a:defRPr sz="1200"/>
            </a:lvl1pPr>
          </a:lstStyle>
          <a:p>
            <a:pPr>
              <a:defRPr/>
            </a:pPr>
            <a:endParaRPr lang="fr-FR" altLang="fr-FR"/>
          </a:p>
        </p:txBody>
      </p:sp>
      <p:sp>
        <p:nvSpPr>
          <p:cNvPr id="16387" name="Rectangle 3">
            <a:extLst>
              <a:ext uri="{FF2B5EF4-FFF2-40B4-BE49-F238E27FC236}">
                <a16:creationId xmlns:a16="http://schemas.microsoft.com/office/drawing/2014/main" id="{82185D35-3EE8-4B8C-A2E2-06BEB95F971E}"/>
              </a:ext>
            </a:extLst>
          </p:cNvPr>
          <p:cNvSpPr>
            <a:spLocks noGrp="1" noChangeArrowheads="1"/>
          </p:cNvSpPr>
          <p:nvPr>
            <p:ph type="dt" sz="quarter" idx="1"/>
          </p:nvPr>
        </p:nvSpPr>
        <p:spPr bwMode="auto">
          <a:xfrm>
            <a:off x="3987800" y="0"/>
            <a:ext cx="3090863" cy="4794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t" anchorCtr="0" compatLnSpc="1">
            <a:prstTxWarp prst="textNoShape">
              <a:avLst/>
            </a:prstTxWarp>
          </a:bodyPr>
          <a:lstStyle>
            <a:lvl1pPr algn="r" defTabSz="965200">
              <a:defRPr sz="1200"/>
            </a:lvl1pPr>
          </a:lstStyle>
          <a:p>
            <a:pPr>
              <a:defRPr/>
            </a:pPr>
            <a:endParaRPr lang="fr-FR" altLang="fr-FR"/>
          </a:p>
        </p:txBody>
      </p:sp>
      <p:sp>
        <p:nvSpPr>
          <p:cNvPr id="16388" name="Rectangle 4">
            <a:extLst>
              <a:ext uri="{FF2B5EF4-FFF2-40B4-BE49-F238E27FC236}">
                <a16:creationId xmlns:a16="http://schemas.microsoft.com/office/drawing/2014/main" id="{0F044196-0477-464F-93F9-B4A8BF7AB26B}"/>
              </a:ext>
            </a:extLst>
          </p:cNvPr>
          <p:cNvSpPr>
            <a:spLocks noGrp="1" noChangeArrowheads="1"/>
          </p:cNvSpPr>
          <p:nvPr>
            <p:ph type="ftr" sz="quarter" idx="2"/>
          </p:nvPr>
        </p:nvSpPr>
        <p:spPr bwMode="auto">
          <a:xfrm>
            <a:off x="0" y="9726613"/>
            <a:ext cx="3092450" cy="4778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b" anchorCtr="0" compatLnSpc="1">
            <a:prstTxWarp prst="textNoShape">
              <a:avLst/>
            </a:prstTxWarp>
          </a:bodyPr>
          <a:lstStyle>
            <a:lvl1pPr defTabSz="965200">
              <a:defRPr sz="1200"/>
            </a:lvl1pPr>
          </a:lstStyle>
          <a:p>
            <a:pPr>
              <a:defRPr/>
            </a:pPr>
            <a:endParaRPr lang="fr-FR" altLang="fr-FR"/>
          </a:p>
        </p:txBody>
      </p:sp>
      <p:sp>
        <p:nvSpPr>
          <p:cNvPr id="16389" name="Rectangle 5">
            <a:extLst>
              <a:ext uri="{FF2B5EF4-FFF2-40B4-BE49-F238E27FC236}">
                <a16:creationId xmlns:a16="http://schemas.microsoft.com/office/drawing/2014/main" id="{78030CBF-64E1-430D-89AF-979FE1DF9BBE}"/>
              </a:ext>
            </a:extLst>
          </p:cNvPr>
          <p:cNvSpPr>
            <a:spLocks noGrp="1" noChangeArrowheads="1"/>
          </p:cNvSpPr>
          <p:nvPr>
            <p:ph type="sldNum" sz="quarter" idx="3"/>
          </p:nvPr>
        </p:nvSpPr>
        <p:spPr bwMode="auto">
          <a:xfrm>
            <a:off x="3987800" y="9726613"/>
            <a:ext cx="3090863" cy="4778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b" anchorCtr="0" compatLnSpc="1">
            <a:prstTxWarp prst="textNoShape">
              <a:avLst/>
            </a:prstTxWarp>
          </a:bodyPr>
          <a:lstStyle>
            <a:lvl1pPr algn="r" defTabSz="965200">
              <a:defRPr sz="1200" smtClean="0"/>
            </a:lvl1pPr>
          </a:lstStyle>
          <a:p>
            <a:pPr>
              <a:defRPr/>
            </a:pPr>
            <a:fld id="{A1442544-52D2-4F88-B79B-2AD90108BD42}" type="slidenum">
              <a:rPr lang="fr-FR" altLang="fr-FR"/>
              <a:pPr>
                <a:defRPr/>
              </a:pPr>
              <a:t>‹N°›</a:t>
            </a:fld>
            <a:endParaRPr lang="fr-FR" alt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340C311-2076-487A-9F60-7D062E112916}"/>
              </a:ext>
            </a:extLst>
          </p:cNvPr>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t" anchorCtr="0" compatLnSpc="1">
            <a:prstTxWarp prst="textNoShape">
              <a:avLst/>
            </a:prstTxWarp>
          </a:bodyPr>
          <a:lstStyle>
            <a:lvl1pPr defTabSz="965200">
              <a:defRPr sz="1200">
                <a:latin typeface="Times New Roman" panose="02020603050405020304" pitchFamily="18" charset="0"/>
              </a:defRPr>
            </a:lvl1pPr>
          </a:lstStyle>
          <a:p>
            <a:pPr>
              <a:defRPr/>
            </a:pPr>
            <a:endParaRPr lang="fr-FR" altLang="fr-FR"/>
          </a:p>
        </p:txBody>
      </p:sp>
      <p:sp>
        <p:nvSpPr>
          <p:cNvPr id="4099" name="Rectangle 3">
            <a:extLst>
              <a:ext uri="{FF2B5EF4-FFF2-40B4-BE49-F238E27FC236}">
                <a16:creationId xmlns:a16="http://schemas.microsoft.com/office/drawing/2014/main" id="{BE6DC4DA-A96E-4DC2-A04B-9AF19F5C0B4B}"/>
              </a:ext>
            </a:extLst>
          </p:cNvPr>
          <p:cNvSpPr>
            <a:spLocks noGrp="1" noChangeArrowheads="1"/>
          </p:cNvSpPr>
          <p:nvPr>
            <p:ph type="dt" idx="1"/>
          </p:nvPr>
        </p:nvSpPr>
        <p:spPr bwMode="auto">
          <a:xfrm>
            <a:off x="4022725" y="0"/>
            <a:ext cx="3076575" cy="511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t" anchorCtr="0" compatLnSpc="1">
            <a:prstTxWarp prst="textNoShape">
              <a:avLst/>
            </a:prstTxWarp>
          </a:bodyPr>
          <a:lstStyle>
            <a:lvl1pPr algn="r" defTabSz="965200">
              <a:defRPr sz="1200">
                <a:latin typeface="Times New Roman" panose="02020603050405020304" pitchFamily="18" charset="0"/>
              </a:defRPr>
            </a:lvl1pPr>
          </a:lstStyle>
          <a:p>
            <a:pPr>
              <a:defRPr/>
            </a:pPr>
            <a:endParaRPr lang="fr-FR" altLang="fr-FR"/>
          </a:p>
        </p:txBody>
      </p:sp>
      <p:sp>
        <p:nvSpPr>
          <p:cNvPr id="3076" name="Rectangle 4">
            <a:extLst>
              <a:ext uri="{FF2B5EF4-FFF2-40B4-BE49-F238E27FC236}">
                <a16:creationId xmlns:a16="http://schemas.microsoft.com/office/drawing/2014/main" id="{6351F371-5535-4EB5-9F46-250EC6F5F5E0}"/>
              </a:ext>
            </a:extLst>
          </p:cNvPr>
          <p:cNvSpPr>
            <a:spLocks noGrp="1" noRot="1" noChangeAspect="1" noChangeArrowheads="1" noTextEdit="1"/>
          </p:cNvSpPr>
          <p:nvPr>
            <p:ph type="sldImg" idx="2"/>
          </p:nvPr>
        </p:nvSpPr>
        <p:spPr bwMode="auto">
          <a:xfrm>
            <a:off x="992188" y="766763"/>
            <a:ext cx="5118100" cy="38385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E423BE73-ECFF-4FDA-9950-FB8508D2ABBE}"/>
              </a:ext>
            </a:extLst>
          </p:cNvPr>
          <p:cNvSpPr>
            <a:spLocks noGrp="1" noChangeArrowheads="1"/>
          </p:cNvSpPr>
          <p:nvPr>
            <p:ph type="body" sz="quarter" idx="3"/>
          </p:nvPr>
        </p:nvSpPr>
        <p:spPr bwMode="auto">
          <a:xfrm>
            <a:off x="946150" y="4860925"/>
            <a:ext cx="5207000" cy="46069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t" anchorCtr="0" compatLnSpc="1">
            <a:prstTxWarp prst="textNoShape">
              <a:avLst/>
            </a:prstTxWarp>
          </a:bodyPr>
          <a:lstStyle/>
          <a:p>
            <a:pPr lvl="0"/>
            <a:r>
              <a:rPr lang="fr-FR" altLang="fr-FR" noProof="0"/>
              <a:t>Cliquez pour modifier les styles du texte du masque</a:t>
            </a:r>
          </a:p>
          <a:p>
            <a:pPr lvl="1"/>
            <a:r>
              <a:rPr lang="fr-FR" altLang="fr-FR" noProof="0"/>
              <a:t>Deuxième niveau</a:t>
            </a:r>
          </a:p>
          <a:p>
            <a:pPr lvl="2"/>
            <a:r>
              <a:rPr lang="fr-FR" altLang="fr-FR" noProof="0"/>
              <a:t>Troisième niveau</a:t>
            </a:r>
          </a:p>
          <a:p>
            <a:pPr lvl="3"/>
            <a:r>
              <a:rPr lang="fr-FR" altLang="fr-FR" noProof="0"/>
              <a:t>Quatrième niveau</a:t>
            </a:r>
          </a:p>
          <a:p>
            <a:pPr lvl="4"/>
            <a:r>
              <a:rPr lang="fr-FR" altLang="fr-FR" noProof="0"/>
              <a:t>Cinquième niveau</a:t>
            </a:r>
          </a:p>
        </p:txBody>
      </p:sp>
      <p:sp>
        <p:nvSpPr>
          <p:cNvPr id="4102" name="Rectangle 6">
            <a:extLst>
              <a:ext uri="{FF2B5EF4-FFF2-40B4-BE49-F238E27FC236}">
                <a16:creationId xmlns:a16="http://schemas.microsoft.com/office/drawing/2014/main" id="{EC8CC1BB-A293-4DF5-97F5-09412754897E}"/>
              </a:ext>
            </a:extLst>
          </p:cNvPr>
          <p:cNvSpPr>
            <a:spLocks noGrp="1" noChangeArrowheads="1"/>
          </p:cNvSpPr>
          <p:nvPr>
            <p:ph type="ftr" sz="quarter" idx="4"/>
          </p:nvPr>
        </p:nvSpPr>
        <p:spPr bwMode="auto">
          <a:xfrm>
            <a:off x="0" y="9723438"/>
            <a:ext cx="3076575" cy="511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b" anchorCtr="0" compatLnSpc="1">
            <a:prstTxWarp prst="textNoShape">
              <a:avLst/>
            </a:prstTxWarp>
          </a:bodyPr>
          <a:lstStyle>
            <a:lvl1pPr defTabSz="965200">
              <a:defRPr sz="1200">
                <a:latin typeface="Times New Roman" panose="02020603050405020304" pitchFamily="18" charset="0"/>
              </a:defRPr>
            </a:lvl1pPr>
          </a:lstStyle>
          <a:p>
            <a:pPr>
              <a:defRPr/>
            </a:pPr>
            <a:endParaRPr lang="fr-FR" altLang="fr-FR"/>
          </a:p>
        </p:txBody>
      </p:sp>
      <p:sp>
        <p:nvSpPr>
          <p:cNvPr id="4103" name="Rectangle 7">
            <a:extLst>
              <a:ext uri="{FF2B5EF4-FFF2-40B4-BE49-F238E27FC236}">
                <a16:creationId xmlns:a16="http://schemas.microsoft.com/office/drawing/2014/main" id="{DA1CB307-DAFE-4BEF-A1C1-80311CCCB76A}"/>
              </a:ext>
            </a:extLst>
          </p:cNvPr>
          <p:cNvSpPr>
            <a:spLocks noGrp="1" noChangeArrowheads="1"/>
          </p:cNvSpPr>
          <p:nvPr>
            <p:ph type="sldNum" sz="quarter" idx="5"/>
          </p:nvPr>
        </p:nvSpPr>
        <p:spPr bwMode="auto">
          <a:xfrm>
            <a:off x="4022725" y="9723438"/>
            <a:ext cx="3076575" cy="5111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461" tIns="48230" rIns="96461" bIns="48230" numCol="1" anchor="b" anchorCtr="0" compatLnSpc="1">
            <a:prstTxWarp prst="textNoShape">
              <a:avLst/>
            </a:prstTxWarp>
          </a:bodyPr>
          <a:lstStyle>
            <a:lvl1pPr algn="r" defTabSz="965200">
              <a:defRPr sz="1200" smtClean="0">
                <a:latin typeface="Times New Roman" panose="02020603050405020304" pitchFamily="18" charset="0"/>
              </a:defRPr>
            </a:lvl1pPr>
          </a:lstStyle>
          <a:p>
            <a:pPr>
              <a:defRPr/>
            </a:pPr>
            <a:fld id="{E66D4205-B0D3-490E-BA8F-5375C7D4B1F6}"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rtl="0" eaLnBrk="0" fontAlgn="base" hangingPunct="0"/>
            <a:r>
              <a:rPr lang="fr-FR" sz="1000" kern="1200" dirty="0">
                <a:solidFill>
                  <a:schemeClr val="tx1"/>
                </a:solidFill>
                <a:effectLst/>
                <a:latin typeface="Arial" panose="020B0604020202020204" pitchFamily="34" charset="0"/>
                <a:cs typeface="Arial" panose="020B0604020202020204" pitchFamily="34" charset="0"/>
              </a:rPr>
              <a:t>Nous avons vu que dans le calcul des besoins, on peut appliquer une règle de regroupement des besoins futurs pour limiter les nombre de lancements en fabrication ou le nombre de commandes passées auprès d’un fournisseur. Nous avons cité : regroupement des besoins sur un horizon (jour, semaine, mois…) ou fixation d’une quantité fixe de réception.</a:t>
            </a:r>
            <a:endParaRPr lang="fr-FR" sz="1000" dirty="0">
              <a:effectLst/>
              <a:latin typeface="Arial" panose="020B0604020202020204" pitchFamily="34" charset="0"/>
              <a:cs typeface="Arial" panose="020B0604020202020204" pitchFamily="34" charset="0"/>
            </a:endParaRPr>
          </a:p>
          <a:p>
            <a:pPr rtl="0" eaLnBrk="0" fontAlgn="base" hangingPunct="0"/>
            <a:r>
              <a:rPr lang="fr-FR" sz="1000" kern="1200" dirty="0">
                <a:solidFill>
                  <a:schemeClr val="tx1"/>
                </a:solidFill>
                <a:effectLst/>
                <a:latin typeface="Arial" panose="020B0604020202020204" pitchFamily="34" charset="0"/>
                <a:cs typeface="Arial" panose="020B0604020202020204" pitchFamily="34" charset="0"/>
              </a:rPr>
              <a:t>Dans cette approche, il n’y a aucune tentative d’optimisation.</a:t>
            </a:r>
            <a:endParaRPr lang="fr-FR" sz="1000" dirty="0">
              <a:effectLst/>
              <a:latin typeface="Arial" panose="020B0604020202020204" pitchFamily="34" charset="0"/>
              <a:cs typeface="Arial" panose="020B0604020202020204" pitchFamily="34" charset="0"/>
            </a:endParaRPr>
          </a:p>
          <a:p>
            <a:pPr rtl="0" eaLnBrk="0" fontAlgn="base" hangingPunct="0"/>
            <a:r>
              <a:rPr lang="fr-FR" sz="1000" kern="1200" dirty="0">
                <a:solidFill>
                  <a:schemeClr val="tx1"/>
                </a:solidFill>
                <a:effectLst/>
                <a:latin typeface="Arial" panose="020B0604020202020204" pitchFamily="34" charset="0"/>
                <a:cs typeface="Arial" panose="020B0604020202020204" pitchFamily="34" charset="0"/>
              </a:rPr>
              <a:t>Dans le cadre de la gestion sur stock, on peut chercher un optimum par le biais de la quantité économique qui minimise le coût de lancement ou de passation de commande et le coût de détention du stock. </a:t>
            </a:r>
            <a:endParaRPr lang="fr-FR" sz="1000" dirty="0">
              <a:effectLst/>
              <a:latin typeface="Arial" panose="020B0604020202020204" pitchFamily="34" charset="0"/>
              <a:cs typeface="Arial" panose="020B0604020202020204" pitchFamily="34" charset="0"/>
            </a:endParaRPr>
          </a:p>
          <a:p>
            <a:pPr rtl="0" eaLnBrk="0" fontAlgn="base" hangingPunct="0"/>
            <a:r>
              <a:rPr lang="fr-FR" sz="1000" kern="1200" dirty="0">
                <a:solidFill>
                  <a:schemeClr val="tx1"/>
                </a:solidFill>
                <a:effectLst/>
                <a:latin typeface="Arial" panose="020B0604020202020204" pitchFamily="34" charset="0"/>
                <a:cs typeface="Arial" panose="020B0604020202020204" pitchFamily="34" charset="0"/>
              </a:rPr>
              <a:t>Cette approche n’est valide qu’en cas de demande stationnaire.</a:t>
            </a:r>
            <a:endParaRPr lang="fr-FR" sz="1000" dirty="0">
              <a:effectLst/>
              <a:latin typeface="Arial" panose="020B0604020202020204" pitchFamily="34" charset="0"/>
              <a:cs typeface="Arial" panose="020B0604020202020204" pitchFamily="34" charset="0"/>
            </a:endParaRPr>
          </a:p>
          <a:p>
            <a:pPr rtl="0" eaLnBrk="0" fontAlgn="base" hangingPunct="0"/>
            <a:r>
              <a:rPr lang="fr-FR" sz="1000" kern="1200" dirty="0">
                <a:solidFill>
                  <a:schemeClr val="tx1"/>
                </a:solidFill>
                <a:effectLst/>
                <a:latin typeface="Arial" panose="020B0604020202020204" pitchFamily="34" charset="0"/>
                <a:cs typeface="Arial" panose="020B0604020202020204" pitchFamily="34" charset="0"/>
              </a:rPr>
              <a:t>Mais, face à une demande non stationnaire, ces politiques ne sont pas optimales.</a:t>
            </a:r>
            <a:endParaRPr lang="fr-FR" sz="1000" dirty="0">
              <a:effectLst/>
              <a:latin typeface="Arial" panose="020B0604020202020204" pitchFamily="34" charset="0"/>
              <a:cs typeface="Arial" panose="020B0604020202020204" pitchFamily="34" charset="0"/>
            </a:endParaRPr>
          </a:p>
          <a:p>
            <a:pPr rtl="0" eaLnBrk="0" fontAlgn="base" hangingPunct="0"/>
            <a:r>
              <a:rPr lang="fr-FR" sz="1000" kern="1200" dirty="0">
                <a:solidFill>
                  <a:schemeClr val="tx1"/>
                </a:solidFill>
                <a:effectLst/>
                <a:latin typeface="Arial" panose="020B0604020202020204" pitchFamily="34" charset="0"/>
                <a:cs typeface="Arial" panose="020B0604020202020204" pitchFamily="34" charset="0"/>
              </a:rPr>
              <a:t>Un algorithme a été développé par Wagner et </a:t>
            </a:r>
            <a:r>
              <a:rPr lang="fr-FR" sz="1000" kern="1200" dirty="0" err="1">
                <a:solidFill>
                  <a:schemeClr val="tx1"/>
                </a:solidFill>
                <a:effectLst/>
                <a:latin typeface="Arial" panose="020B0604020202020204" pitchFamily="34" charset="0"/>
                <a:cs typeface="Arial" panose="020B0604020202020204" pitchFamily="34" charset="0"/>
              </a:rPr>
              <a:t>Whitin</a:t>
            </a:r>
            <a:r>
              <a:rPr lang="fr-FR" sz="1000" kern="1200" dirty="0">
                <a:solidFill>
                  <a:schemeClr val="tx1"/>
                </a:solidFill>
                <a:effectLst/>
                <a:latin typeface="Arial" panose="020B0604020202020204" pitchFamily="34" charset="0"/>
                <a:cs typeface="Arial" panose="020B0604020202020204" pitchFamily="34" charset="0"/>
              </a:rPr>
              <a:t> pour définir de façon optimale les quantités de lancement ou de commande.</a:t>
            </a:r>
            <a:endParaRPr lang="fr-FR" sz="1000" dirty="0">
              <a:effectLst/>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pPr>
              <a:defRPr/>
            </a:pPr>
            <a:fld id="{E66D4205-B0D3-490E-BA8F-5375C7D4B1F6}" type="slidenum">
              <a:rPr lang="fr-FR" altLang="fr-FR" smtClean="0"/>
              <a:pPr>
                <a:defRPr/>
              </a:pPr>
              <a:t>1</a:t>
            </a:fld>
            <a:endParaRPr lang="fr-FR" altLang="fr-FR"/>
          </a:p>
        </p:txBody>
      </p:sp>
    </p:spTree>
    <p:extLst>
      <p:ext uri="{BB962C8B-B14F-4D97-AF65-F5344CB8AC3E}">
        <p14:creationId xmlns:p14="http://schemas.microsoft.com/office/powerpoint/2010/main" val="8400366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dirty="0">
                <a:latin typeface="Arial" panose="020B0604020202020204" pitchFamily="34" charset="0"/>
                <a:cs typeface="Arial" panose="020B0604020202020204" pitchFamily="34" charset="0"/>
              </a:rPr>
              <a:t>Et toujours avec la même logique …</a:t>
            </a: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pPr>
              <a:defRPr/>
            </a:pPr>
            <a:fld id="{E66D4205-B0D3-490E-BA8F-5375C7D4B1F6}" type="slidenum">
              <a:rPr lang="fr-FR" altLang="fr-FR" smtClean="0"/>
              <a:pPr>
                <a:defRPr/>
              </a:pPr>
              <a:t>10</a:t>
            </a:fld>
            <a:endParaRPr lang="fr-FR" altLang="fr-FR"/>
          </a:p>
        </p:txBody>
      </p:sp>
    </p:spTree>
    <p:extLst>
      <p:ext uri="{BB962C8B-B14F-4D97-AF65-F5344CB8AC3E}">
        <p14:creationId xmlns:p14="http://schemas.microsoft.com/office/powerpoint/2010/main" val="39689301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dirty="0">
                <a:latin typeface="Arial" panose="020B0604020202020204" pitchFamily="34" charset="0"/>
                <a:cs typeface="Arial" panose="020B0604020202020204" pitchFamily="34" charset="0"/>
              </a:rPr>
              <a:t>Et toujours avec la même logique …</a:t>
            </a: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pPr>
              <a:defRPr/>
            </a:pPr>
            <a:fld id="{E66D4205-B0D3-490E-BA8F-5375C7D4B1F6}" type="slidenum">
              <a:rPr lang="fr-FR" altLang="fr-FR" smtClean="0"/>
              <a:pPr>
                <a:defRPr/>
              </a:pPr>
              <a:t>11</a:t>
            </a:fld>
            <a:endParaRPr lang="fr-FR" altLang="fr-FR"/>
          </a:p>
        </p:txBody>
      </p:sp>
    </p:spTree>
    <p:extLst>
      <p:ext uri="{BB962C8B-B14F-4D97-AF65-F5344CB8AC3E}">
        <p14:creationId xmlns:p14="http://schemas.microsoft.com/office/powerpoint/2010/main" val="37209327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dirty="0">
                <a:latin typeface="Arial" panose="020B0604020202020204" pitchFamily="34" charset="0"/>
                <a:cs typeface="Arial" panose="020B0604020202020204" pitchFamily="34" charset="0"/>
              </a:rPr>
              <a:t>Et toujours avec la même logique …</a:t>
            </a: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pPr>
              <a:defRPr/>
            </a:pPr>
            <a:fld id="{E66D4205-B0D3-490E-BA8F-5375C7D4B1F6}" type="slidenum">
              <a:rPr lang="fr-FR" altLang="fr-FR" smtClean="0"/>
              <a:pPr>
                <a:defRPr/>
              </a:pPr>
              <a:t>12</a:t>
            </a:fld>
            <a:endParaRPr lang="fr-FR" altLang="fr-FR"/>
          </a:p>
        </p:txBody>
      </p:sp>
    </p:spTree>
    <p:extLst>
      <p:ext uri="{BB962C8B-B14F-4D97-AF65-F5344CB8AC3E}">
        <p14:creationId xmlns:p14="http://schemas.microsoft.com/office/powerpoint/2010/main" val="35813021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dirty="0">
                <a:latin typeface="Arial" panose="020B0604020202020204" pitchFamily="34" charset="0"/>
                <a:cs typeface="Arial" panose="020B0604020202020204" pitchFamily="34" charset="0"/>
              </a:rPr>
              <a:t>Et toujours avec la même logique …</a:t>
            </a: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pPr>
              <a:defRPr/>
            </a:pPr>
            <a:fld id="{E66D4205-B0D3-490E-BA8F-5375C7D4B1F6}" type="slidenum">
              <a:rPr lang="fr-FR" altLang="fr-FR" smtClean="0"/>
              <a:pPr>
                <a:defRPr/>
              </a:pPr>
              <a:t>13</a:t>
            </a:fld>
            <a:endParaRPr lang="fr-FR" altLang="fr-FR"/>
          </a:p>
        </p:txBody>
      </p:sp>
    </p:spTree>
    <p:extLst>
      <p:ext uri="{BB962C8B-B14F-4D97-AF65-F5344CB8AC3E}">
        <p14:creationId xmlns:p14="http://schemas.microsoft.com/office/powerpoint/2010/main" val="38781669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946150" y="4860925"/>
            <a:ext cx="5339804" cy="4606925"/>
          </a:xfrm>
        </p:spPr>
        <p:txBody>
          <a:bodyPr/>
          <a:lstStyle/>
          <a:p>
            <a:r>
              <a:rPr lang="fr-FR" sz="1000" kern="1200" dirty="0">
                <a:solidFill>
                  <a:schemeClr val="tx1"/>
                </a:solidFill>
                <a:effectLst/>
                <a:latin typeface="Arial" panose="020B0604020202020204" pitchFamily="34" charset="0"/>
                <a:cs typeface="Arial" panose="020B0604020202020204" pitchFamily="34" charset="0"/>
              </a:rPr>
              <a:t>On procède ainsi jusqu’à la fin de l’horizon de prévision. On trouve un coût total minimum.</a:t>
            </a:r>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pPr>
              <a:defRPr/>
            </a:pPr>
            <a:fld id="{E66D4205-B0D3-490E-BA8F-5375C7D4B1F6}" type="slidenum">
              <a:rPr lang="fr-FR" altLang="fr-FR" smtClean="0"/>
              <a:pPr>
                <a:defRPr/>
              </a:pPr>
              <a:t>14</a:t>
            </a:fld>
            <a:endParaRPr lang="fr-FR" altLang="fr-FR"/>
          </a:p>
        </p:txBody>
      </p:sp>
    </p:spTree>
    <p:extLst>
      <p:ext uri="{BB962C8B-B14F-4D97-AF65-F5344CB8AC3E}">
        <p14:creationId xmlns:p14="http://schemas.microsoft.com/office/powerpoint/2010/main" val="14528695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rtl="0" eaLnBrk="0" fontAlgn="base" hangingPunct="0"/>
            <a:r>
              <a:rPr lang="fr-FR" sz="1000" kern="1200" dirty="0">
                <a:solidFill>
                  <a:schemeClr val="tx1"/>
                </a:solidFill>
                <a:effectLst/>
                <a:latin typeface="Arial" panose="020B0604020202020204" pitchFamily="34" charset="0"/>
                <a:cs typeface="Arial" panose="020B0604020202020204" pitchFamily="34" charset="0"/>
              </a:rPr>
              <a:t>On examine alors le chemin qui a permis d’arriver à ce coût minimum. Dans notre exemple, ce coût de 664 correspond à une commande passée le mois 11. La politique optimale pour satisfaire les demandes jusqu’au mois 10 indique qu’il a fallu passer une commande au mois 8. Le coût minimum pour satisfaire les demandes jusqu’au mois 8 est obtenu en passant des commandes aux mois 1 et 3.</a:t>
            </a:r>
            <a:endParaRPr lang="fr-FR" sz="1000" dirty="0">
              <a:effectLst/>
              <a:latin typeface="Arial" panose="020B0604020202020204" pitchFamily="34" charset="0"/>
              <a:cs typeface="Arial" panose="020B0604020202020204" pitchFamily="34" charset="0"/>
            </a:endParaRPr>
          </a:p>
          <a:p>
            <a:pPr rtl="0" eaLnBrk="0" fontAlgn="base" latinLnBrk="0" hangingPunct="0"/>
            <a:r>
              <a:rPr lang="fr-FR" sz="1000" kern="1200" dirty="0">
                <a:solidFill>
                  <a:schemeClr val="tx1"/>
                </a:solidFill>
                <a:effectLst/>
                <a:latin typeface="Arial" panose="020B0604020202020204" pitchFamily="34" charset="0"/>
                <a:cs typeface="Arial" panose="020B0604020202020204" pitchFamily="34" charset="0"/>
              </a:rPr>
              <a:t>Nous avons ainsi déterminé la politique optimale pour satisfaire la demande prévue sur les 12 mois (cette politique n’est peut-être pas optimale s’il existe des demandes au-delà de cet horizon). Cela consiste à passer des commandes aux mois 1, 3, 8 et 11.</a:t>
            </a:r>
            <a:endParaRPr lang="fr-FR" sz="1000" dirty="0">
              <a:effectLst/>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pPr>
              <a:defRPr/>
            </a:pPr>
            <a:fld id="{E66D4205-B0D3-490E-BA8F-5375C7D4B1F6}" type="slidenum">
              <a:rPr lang="fr-FR" altLang="fr-FR" smtClean="0"/>
              <a:pPr>
                <a:defRPr/>
              </a:pPr>
              <a:t>15</a:t>
            </a:fld>
            <a:endParaRPr lang="fr-FR" altLang="fr-FR"/>
          </a:p>
        </p:txBody>
      </p:sp>
    </p:spTree>
    <p:extLst>
      <p:ext uri="{BB962C8B-B14F-4D97-AF65-F5344CB8AC3E}">
        <p14:creationId xmlns:p14="http://schemas.microsoft.com/office/powerpoint/2010/main" val="269709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kern="1200" dirty="0">
                <a:solidFill>
                  <a:schemeClr val="tx1"/>
                </a:solidFill>
                <a:effectLst/>
                <a:latin typeface="Arial" panose="020B0604020202020204" pitchFamily="34" charset="0"/>
                <a:cs typeface="Arial" panose="020B0604020202020204" pitchFamily="34" charset="0"/>
              </a:rPr>
              <a:t>Quand la demande future est connue par périodes fixes, ce qui correspond aux ordres de fabrication ou d’achat générés par le calcul des besoins, un algorithme, proposé par Wagner et </a:t>
            </a:r>
            <a:r>
              <a:rPr lang="fr-FR" sz="1000" kern="1200" dirty="0" err="1">
                <a:solidFill>
                  <a:schemeClr val="tx1"/>
                </a:solidFill>
                <a:effectLst/>
                <a:latin typeface="Arial" panose="020B0604020202020204" pitchFamily="34" charset="0"/>
                <a:cs typeface="Arial" panose="020B0604020202020204" pitchFamily="34" charset="0"/>
              </a:rPr>
              <a:t>Whitin</a:t>
            </a:r>
            <a:r>
              <a:rPr lang="fr-FR" sz="1000" kern="1200" dirty="0">
                <a:solidFill>
                  <a:schemeClr val="tx1"/>
                </a:solidFill>
                <a:effectLst/>
                <a:latin typeface="Arial" panose="020B0604020202020204" pitchFamily="34" charset="0"/>
                <a:cs typeface="Arial" panose="020B0604020202020204" pitchFamily="34" charset="0"/>
              </a:rPr>
              <a:t>, permet de trouver la quantité économique de lancement. </a:t>
            </a:r>
          </a:p>
          <a:p>
            <a:r>
              <a:rPr lang="fr-FR" sz="1000" kern="1200" dirty="0">
                <a:solidFill>
                  <a:schemeClr val="tx1"/>
                </a:solidFill>
                <a:effectLst/>
                <a:latin typeface="Arial" panose="020B0604020202020204" pitchFamily="34" charset="0"/>
                <a:cs typeface="Arial" panose="020B0604020202020204" pitchFamily="34" charset="0"/>
              </a:rPr>
              <a:t>Le principe est de déterminer si l’on commande seulement pour la période à venir ou s’il est préférable de commander pour plusieurs périodes et donc économiser les frais de passation de commande et de livraison.</a:t>
            </a:r>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pPr>
              <a:defRPr/>
            </a:pPr>
            <a:fld id="{E66D4205-B0D3-490E-BA8F-5375C7D4B1F6}" type="slidenum">
              <a:rPr lang="fr-FR" altLang="fr-FR" smtClean="0"/>
              <a:pPr>
                <a:defRPr/>
              </a:pPr>
              <a:t>2</a:t>
            </a:fld>
            <a:endParaRPr lang="fr-FR" altLang="fr-FR"/>
          </a:p>
        </p:txBody>
      </p:sp>
    </p:spTree>
    <p:extLst>
      <p:ext uri="{BB962C8B-B14F-4D97-AF65-F5344CB8AC3E}">
        <p14:creationId xmlns:p14="http://schemas.microsoft.com/office/powerpoint/2010/main" val="1319245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Au début d’une période donnée, on a le choix uniquement entre commander le besoin de la période ou ne pas le commander car le besoin est couvert par le stock.</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Ici, la périodicité est mensuelle</a:t>
            </a:r>
            <a:r>
              <a:rPr lang="fr-FR" sz="1000" kern="1200" baseline="0" dirty="0">
                <a:solidFill>
                  <a:schemeClr val="tx1"/>
                </a:solidFill>
                <a:effectLst/>
                <a:latin typeface="Arial" panose="020B0604020202020204" pitchFamily="34" charset="0"/>
                <a:cs typeface="Arial" panose="020B0604020202020204" pitchFamily="34" charset="0"/>
              </a:rPr>
              <a:t> </a:t>
            </a:r>
            <a:r>
              <a:rPr lang="fr-FR" sz="1000" kern="1200" dirty="0">
                <a:solidFill>
                  <a:schemeClr val="tx1"/>
                </a:solidFill>
                <a:effectLst/>
                <a:latin typeface="Arial" panose="020B0604020202020204" pitchFamily="34" charset="0"/>
                <a:cs typeface="Arial" panose="020B0604020202020204" pitchFamily="34" charset="0"/>
              </a:rPr>
              <a:t>…</a:t>
            </a:r>
            <a:endParaRPr lang="fr-FR" sz="1000" dirty="0">
              <a:effectLst/>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pPr>
              <a:defRPr/>
            </a:pPr>
            <a:fld id="{E66D4205-B0D3-490E-BA8F-5375C7D4B1F6}" type="slidenum">
              <a:rPr lang="fr-FR" altLang="fr-FR" smtClean="0"/>
              <a:pPr>
                <a:defRPr/>
              </a:pPr>
              <a:t>3</a:t>
            </a:fld>
            <a:endParaRPr lang="fr-FR" altLang="fr-FR"/>
          </a:p>
        </p:txBody>
      </p:sp>
    </p:spTree>
    <p:extLst>
      <p:ext uri="{BB962C8B-B14F-4D97-AF65-F5344CB8AC3E}">
        <p14:creationId xmlns:p14="http://schemas.microsoft.com/office/powerpoint/2010/main" val="918843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kern="1200" dirty="0">
                <a:solidFill>
                  <a:schemeClr val="tx1"/>
                </a:solidFill>
                <a:effectLst/>
                <a:latin typeface="Arial" panose="020B0604020202020204" pitchFamily="34" charset="0"/>
                <a:cs typeface="Arial" panose="020B0604020202020204" pitchFamily="34" charset="0"/>
              </a:rPr>
              <a:t>Description</a:t>
            </a:r>
            <a:r>
              <a:rPr lang="fr-FR" sz="1000" kern="1200" baseline="0" dirty="0">
                <a:solidFill>
                  <a:schemeClr val="tx1"/>
                </a:solidFill>
                <a:effectLst/>
                <a:latin typeface="Arial" panose="020B0604020202020204" pitchFamily="34" charset="0"/>
                <a:cs typeface="Arial" panose="020B0604020202020204" pitchFamily="34" charset="0"/>
              </a:rPr>
              <a:t> de l’algorithme :</a:t>
            </a:r>
            <a:endParaRPr lang="fr-FR" sz="1000" kern="1200" dirty="0">
              <a:solidFill>
                <a:schemeClr val="tx1"/>
              </a:solidFill>
              <a:effectLst/>
              <a:latin typeface="Arial" panose="020B0604020202020204" pitchFamily="34" charset="0"/>
              <a:cs typeface="Arial" panose="020B0604020202020204" pitchFamily="34" charset="0"/>
            </a:endParaRPr>
          </a:p>
          <a:p>
            <a:r>
              <a:rPr lang="fr-FR" sz="1000" kern="1200" dirty="0">
                <a:solidFill>
                  <a:schemeClr val="tx1"/>
                </a:solidFill>
                <a:effectLst/>
                <a:latin typeface="Arial" panose="020B0604020202020204" pitchFamily="34" charset="0"/>
                <a:cs typeface="Arial" panose="020B0604020202020204" pitchFamily="34" charset="0"/>
              </a:rPr>
              <a:t>Pour déterminer la politique optimale, on part du premier mois, mois pour lequel on passe une commande. Le coût pour satisfaire la demande du mois 1 est donc de 100 € (coût de passation de commande). Pour satisfaire la demande du mois 2, on peut soit disposer de la quantité 70 en stock (ce qui coûte 28 €), soit passer une nouvelle commande (coût 100 €). Dans le premier cas, le coût total pour satisfaire les demandes des mois 1 et 2 est de 128 €, dans le second cas, il est de 200 €.</a:t>
            </a:r>
          </a:p>
          <a:p>
            <a:endParaRPr lang="fr-FR" sz="1000" baseline="0" dirty="0">
              <a:latin typeface="Arial" panose="020B0604020202020204" pitchFamily="34" charset="0"/>
              <a:cs typeface="Arial" panose="020B0604020202020204" pitchFamily="34" charset="0"/>
            </a:endParaRPr>
          </a:p>
          <a:p>
            <a:r>
              <a:rPr lang="fr-FR" sz="1000" baseline="0" dirty="0">
                <a:latin typeface="Arial" panose="020B0604020202020204" pitchFamily="34" charset="0"/>
                <a:cs typeface="Arial" panose="020B0604020202020204" pitchFamily="34" charset="0"/>
              </a:rPr>
              <a:t>Commande en 1 que pour 40 	</a:t>
            </a:r>
            <a:r>
              <a:rPr lang="fr-FR" sz="1000" baseline="0" dirty="0">
                <a:latin typeface="Arial" panose="020B0604020202020204" pitchFamily="34" charset="0"/>
                <a:cs typeface="Arial" panose="020B0604020202020204" pitchFamily="34" charset="0"/>
                <a:sym typeface="Wingdings" panose="05000000000000000000" pitchFamily="2" charset="2"/>
              </a:rPr>
              <a:t> Ct = 100€</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baseline="0" dirty="0">
                <a:latin typeface="Arial" panose="020B0604020202020204" pitchFamily="34" charset="0"/>
                <a:cs typeface="Arial" panose="020B0604020202020204" pitchFamily="34" charset="0"/>
                <a:sym typeface="Wingdings" panose="05000000000000000000" pitchFamily="2" charset="2"/>
              </a:rPr>
              <a:t>	       pour 40+70	 Ct = 128€  où </a:t>
            </a:r>
            <a:r>
              <a:rPr lang="fr-FR" sz="1000" dirty="0">
                <a:latin typeface="Arial" panose="020B0604020202020204" pitchFamily="34" charset="0"/>
                <a:cs typeface="Arial" panose="020B0604020202020204" pitchFamily="34" charset="0"/>
              </a:rPr>
              <a:t>128 = Ct </a:t>
            </a:r>
            <a:r>
              <a:rPr lang="fr-FR" sz="1000" dirty="0" err="1">
                <a:latin typeface="Arial" panose="020B0604020202020204" pitchFamily="34" charset="0"/>
                <a:cs typeface="Arial" panose="020B0604020202020204" pitchFamily="34" charset="0"/>
              </a:rPr>
              <a:t>prép</a:t>
            </a:r>
            <a:r>
              <a:rPr lang="fr-FR" sz="1000" baseline="0" dirty="0">
                <a:latin typeface="Arial" panose="020B0604020202020204" pitchFamily="34" charset="0"/>
                <a:cs typeface="Arial" panose="020B0604020202020204" pitchFamily="34" charset="0"/>
              </a:rPr>
              <a:t> + Ct poss = 100 + 0,4x70</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baseline="0" dirty="0">
                <a:latin typeface="Arial" panose="020B0604020202020204" pitchFamily="34" charset="0"/>
                <a:cs typeface="Arial" panose="020B0604020202020204" pitchFamily="34" charset="0"/>
                <a:sym typeface="Wingdings" panose="05000000000000000000" pitchFamily="2" charset="2"/>
              </a:rPr>
              <a:t>Commandes en 1 pour 40 et en 2 pour 70	</a:t>
            </a:r>
            <a:br>
              <a:rPr lang="fr-FR" sz="1000" baseline="0" dirty="0">
                <a:latin typeface="Arial" panose="020B0604020202020204" pitchFamily="34" charset="0"/>
                <a:cs typeface="Arial" panose="020B0604020202020204" pitchFamily="34" charset="0"/>
                <a:sym typeface="Wingdings" panose="05000000000000000000" pitchFamily="2" charset="2"/>
              </a:rPr>
            </a:br>
            <a:r>
              <a:rPr lang="fr-FR" sz="1000" baseline="0" dirty="0">
                <a:latin typeface="Arial" panose="020B0604020202020204" pitchFamily="34" charset="0"/>
                <a:cs typeface="Arial" panose="020B0604020202020204" pitchFamily="34" charset="0"/>
                <a:sym typeface="Wingdings" panose="05000000000000000000" pitchFamily="2" charset="2"/>
              </a:rPr>
              <a:t>		 Ct = 200€  où </a:t>
            </a:r>
            <a:r>
              <a:rPr lang="fr-FR" sz="1000" baseline="0" dirty="0">
                <a:latin typeface="Arial" panose="020B0604020202020204" pitchFamily="34" charset="0"/>
                <a:cs typeface="Arial" panose="020B0604020202020204" pitchFamily="34" charset="0"/>
              </a:rPr>
              <a:t>200 = Ct prép1 + Ct prép2 = 100 + 100</a:t>
            </a:r>
          </a:p>
          <a:p>
            <a:endParaRPr lang="fr-FR" sz="1000" baseline="0" dirty="0">
              <a:latin typeface="Arial" panose="020B0604020202020204" pitchFamily="34" charset="0"/>
              <a:cs typeface="Arial" panose="020B0604020202020204" pitchFamily="34" charset="0"/>
              <a:sym typeface="Wingdings" panose="05000000000000000000" pitchFamily="2" charset="2"/>
            </a:endParaRPr>
          </a:p>
          <a:p>
            <a:r>
              <a:rPr lang="fr-FR" sz="1000" baseline="0" dirty="0">
                <a:latin typeface="Arial" panose="020B0604020202020204" pitchFamily="34" charset="0"/>
                <a:cs typeface="Arial" panose="020B0604020202020204" pitchFamily="34" charset="0"/>
                <a:sym typeface="Wingdings" panose="05000000000000000000" pitchFamily="2" charset="2"/>
              </a:rPr>
              <a:t>Donc  </a:t>
            </a:r>
            <a:r>
              <a:rPr lang="fr-FR" sz="1000" u="sng" baseline="0" dirty="0">
                <a:latin typeface="Arial" panose="020B0604020202020204" pitchFamily="34" charset="0"/>
                <a:cs typeface="Arial" panose="020B0604020202020204" pitchFamily="34" charset="0"/>
                <a:sym typeface="Wingdings" panose="05000000000000000000" pitchFamily="2" charset="2"/>
              </a:rPr>
              <a:t>le mieux est 128 €</a:t>
            </a:r>
            <a:endParaRPr lang="fr-FR" sz="1000" u="sng"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pPr>
              <a:defRPr/>
            </a:pPr>
            <a:fld id="{E66D4205-B0D3-490E-BA8F-5375C7D4B1F6}" type="slidenum">
              <a:rPr lang="fr-FR" altLang="fr-FR" smtClean="0"/>
              <a:pPr>
                <a:defRPr/>
              </a:pPr>
              <a:t>4</a:t>
            </a:fld>
            <a:endParaRPr lang="fr-FR" altLang="fr-FR" dirty="0"/>
          </a:p>
        </p:txBody>
      </p:sp>
    </p:spTree>
    <p:extLst>
      <p:ext uri="{BB962C8B-B14F-4D97-AF65-F5344CB8AC3E}">
        <p14:creationId xmlns:p14="http://schemas.microsoft.com/office/powerpoint/2010/main" val="2550557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a:xfrm>
            <a:off x="669330" y="4860925"/>
            <a:ext cx="5544616" cy="4606925"/>
          </a:xfrm>
        </p:spPr>
        <p:txBody>
          <a:bodyPr/>
          <a:lstStyle/>
          <a:p>
            <a:r>
              <a:rPr lang="fr-FR" sz="1000" dirty="0">
                <a:latin typeface="Arial" panose="020B0604020202020204" pitchFamily="34" charset="0"/>
                <a:cs typeface="Arial" panose="020B0604020202020204" pitchFamily="34" charset="0"/>
              </a:rPr>
              <a:t>Nous appliquons la même logique pour la prise en compte de la période suivante,</a:t>
            </a:r>
            <a:r>
              <a:rPr lang="fr-FR" sz="1000" baseline="0" dirty="0">
                <a:latin typeface="Arial" panose="020B0604020202020204" pitchFamily="34" charset="0"/>
                <a:cs typeface="Arial" panose="020B0604020202020204" pitchFamily="34" charset="0"/>
              </a:rPr>
              <a:t> avec les alternatives, respectivement, commande en période 1, en période 2 puis en période 3 :</a:t>
            </a:r>
            <a:endParaRPr lang="fr-FR" sz="1000" dirty="0">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200 = Ct pré1 + Ct posse2 + Ct poss2+3 = 100 + 28 (déjà expliqué) + 36x2 (où 36=90x0,4) </a:t>
            </a:r>
          </a:p>
          <a:p>
            <a:r>
              <a:rPr lang="fr-FR" sz="1000" dirty="0">
                <a:latin typeface="Arial" panose="020B0604020202020204" pitchFamily="34" charset="0"/>
                <a:cs typeface="Arial" panose="020B0604020202020204" pitchFamily="34" charset="0"/>
              </a:rPr>
              <a:t>236 = Ct pré2 + Ct poss3 = 200 + 36 (où 36 = 90 x 0,4)</a:t>
            </a:r>
          </a:p>
          <a:p>
            <a:r>
              <a:rPr lang="fr-FR" sz="1000" dirty="0">
                <a:latin typeface="Arial" panose="020B0604020202020204" pitchFamily="34" charset="0"/>
                <a:cs typeface="Arial" panose="020B0604020202020204" pitchFamily="34" charset="0"/>
              </a:rPr>
              <a:t>228 = Ct</a:t>
            </a:r>
            <a:r>
              <a:rPr lang="fr-FR" sz="1000" baseline="0" dirty="0">
                <a:latin typeface="Arial" panose="020B0604020202020204" pitchFamily="34" charset="0"/>
                <a:cs typeface="Arial" panose="020B0604020202020204" pitchFamily="34" charset="0"/>
              </a:rPr>
              <a:t> pré3 + Ct meilleur choix (2 commandes ou une) ici 128 (entre 128 et 200) = 128 + 100</a:t>
            </a:r>
          </a:p>
          <a:p>
            <a:endParaRPr lang="fr-FR" sz="1000" baseline="0" dirty="0">
              <a:latin typeface="Arial" panose="020B0604020202020204" pitchFamily="34" charset="0"/>
              <a:cs typeface="Arial" panose="020B0604020202020204" pitchFamily="34" charset="0"/>
            </a:endParaRPr>
          </a:p>
          <a:p>
            <a:r>
              <a:rPr lang="fr-FR" sz="1000" baseline="0" dirty="0">
                <a:latin typeface="Arial" panose="020B0604020202020204" pitchFamily="34" charset="0"/>
                <a:cs typeface="Arial" panose="020B0604020202020204" pitchFamily="34" charset="0"/>
              </a:rPr>
              <a:t>Commande en 1 que pour 40 	</a:t>
            </a:r>
            <a:r>
              <a:rPr lang="fr-FR" sz="1000" baseline="0" dirty="0">
                <a:latin typeface="Arial" panose="020B0604020202020204" pitchFamily="34" charset="0"/>
                <a:cs typeface="Arial" panose="020B0604020202020204" pitchFamily="34" charset="0"/>
                <a:sym typeface="Wingdings" panose="05000000000000000000" pitchFamily="2" charset="2"/>
              </a:rPr>
              <a:t> Ct = 100€</a:t>
            </a:r>
          </a:p>
          <a:p>
            <a:r>
              <a:rPr lang="fr-FR" sz="1000" baseline="0" dirty="0">
                <a:latin typeface="Arial" panose="020B0604020202020204" pitchFamily="34" charset="0"/>
                <a:cs typeface="Arial" panose="020B0604020202020204" pitchFamily="34" charset="0"/>
                <a:sym typeface="Wingdings" panose="05000000000000000000" pitchFamily="2" charset="2"/>
              </a:rPr>
              <a:t>	           pour 40+70	 Ct = 128€</a:t>
            </a:r>
          </a:p>
          <a:p>
            <a:r>
              <a:rPr lang="fr-FR" sz="1000" baseline="0" dirty="0">
                <a:latin typeface="Arial" panose="020B0604020202020204" pitchFamily="34" charset="0"/>
                <a:cs typeface="Arial" panose="020B0604020202020204" pitchFamily="34" charset="0"/>
                <a:sym typeface="Wingdings" panose="05000000000000000000" pitchFamily="2" charset="2"/>
              </a:rPr>
              <a:t>	           pour 40+70+90 	 Ct = 200€</a:t>
            </a:r>
          </a:p>
          <a:p>
            <a:r>
              <a:rPr lang="fr-FR" sz="1000" baseline="0" dirty="0">
                <a:latin typeface="Arial" panose="020B0604020202020204" pitchFamily="34" charset="0"/>
                <a:cs typeface="Arial" panose="020B0604020202020204" pitchFamily="34" charset="0"/>
                <a:sym typeface="Wingdings" panose="05000000000000000000" pitchFamily="2" charset="2"/>
              </a:rPr>
              <a:t>Commandes en 1 pour 40 et en 2 pour 70	 Ct = 200€  </a:t>
            </a:r>
          </a:p>
          <a:p>
            <a:r>
              <a:rPr lang="fr-FR" sz="1000" baseline="0" dirty="0">
                <a:latin typeface="Arial" panose="020B0604020202020204" pitchFamily="34" charset="0"/>
                <a:cs typeface="Arial" panose="020B0604020202020204" pitchFamily="34" charset="0"/>
                <a:sym typeface="Wingdings" panose="05000000000000000000" pitchFamily="2" charset="2"/>
              </a:rPr>
              <a:t>	          pour 70+90	-&gt; Ct = 236€</a:t>
            </a:r>
          </a:p>
          <a:p>
            <a:r>
              <a:rPr lang="fr-FR" sz="1000" baseline="0" dirty="0">
                <a:latin typeface="Arial" panose="020B0604020202020204" pitchFamily="34" charset="0"/>
                <a:cs typeface="Arial" panose="020B0604020202020204" pitchFamily="34" charset="0"/>
                <a:sym typeface="Wingdings" panose="05000000000000000000" pitchFamily="2" charset="2"/>
              </a:rPr>
              <a:t>Commandes en 1 (le mieux : 128€) et en 3 (pour 90) </a:t>
            </a:r>
            <a:br>
              <a:rPr lang="fr-FR" sz="1000" baseline="0" dirty="0">
                <a:latin typeface="Arial" panose="020B0604020202020204" pitchFamily="34" charset="0"/>
                <a:cs typeface="Arial" panose="020B0604020202020204" pitchFamily="34" charset="0"/>
                <a:sym typeface="Wingdings" panose="05000000000000000000" pitchFamily="2" charset="2"/>
              </a:rPr>
            </a:br>
            <a:r>
              <a:rPr lang="fr-FR" sz="1000" baseline="0" dirty="0">
                <a:latin typeface="Arial" panose="020B0604020202020204" pitchFamily="34" charset="0"/>
                <a:cs typeface="Arial" panose="020B0604020202020204" pitchFamily="34" charset="0"/>
                <a:sym typeface="Wingdings" panose="05000000000000000000" pitchFamily="2" charset="2"/>
              </a:rPr>
              <a:t>			Ct = 228€  </a:t>
            </a:r>
          </a:p>
          <a:p>
            <a:r>
              <a:rPr lang="fr-FR" sz="1000" baseline="0" dirty="0">
                <a:latin typeface="Arial" panose="020B0604020202020204" pitchFamily="34" charset="0"/>
                <a:cs typeface="Arial" panose="020B0604020202020204" pitchFamily="34" charset="0"/>
                <a:sym typeface="Wingdings" panose="05000000000000000000" pitchFamily="2" charset="2"/>
              </a:rPr>
              <a:t> </a:t>
            </a:r>
            <a:r>
              <a:rPr lang="fr-FR" sz="1000" u="sng" baseline="0" dirty="0">
                <a:latin typeface="Arial" panose="020B0604020202020204" pitchFamily="34" charset="0"/>
                <a:cs typeface="Arial" panose="020B0604020202020204" pitchFamily="34" charset="0"/>
                <a:sym typeface="Wingdings" panose="05000000000000000000" pitchFamily="2" charset="2"/>
              </a:rPr>
              <a:t>le mieux est 200€!!</a:t>
            </a:r>
            <a:endParaRPr lang="fr-FR" sz="1000" u="sng" dirty="0">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pPr>
              <a:defRPr/>
            </a:pPr>
            <a:fld id="{E66D4205-B0D3-490E-BA8F-5375C7D4B1F6}" type="slidenum">
              <a:rPr lang="fr-FR" altLang="fr-FR" smtClean="0"/>
              <a:pPr>
                <a:defRPr/>
              </a:pPr>
              <a:t>5</a:t>
            </a:fld>
            <a:endParaRPr lang="fr-FR" altLang="fr-FR"/>
          </a:p>
        </p:txBody>
      </p:sp>
    </p:spTree>
    <p:extLst>
      <p:ext uri="{BB962C8B-B14F-4D97-AF65-F5344CB8AC3E}">
        <p14:creationId xmlns:p14="http://schemas.microsoft.com/office/powerpoint/2010/main" val="1393476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Et toujours avec la même logique …</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300 = Ct</a:t>
            </a:r>
            <a:r>
              <a:rPr lang="fr-FR" sz="1000" baseline="0" dirty="0">
                <a:latin typeface="Arial" panose="020B0604020202020204" pitchFamily="34" charset="0"/>
                <a:cs typeface="Arial" panose="020B0604020202020204" pitchFamily="34" charset="0"/>
              </a:rPr>
              <a:t> pré4 + Ct meilleur choix entre 200, 236 et 228 = 200 + 100</a:t>
            </a:r>
          </a:p>
          <a:p>
            <a:endParaRPr lang="fr-FR" sz="1000" baseline="0" dirty="0">
              <a:latin typeface="Arial" panose="020B0604020202020204" pitchFamily="34" charset="0"/>
              <a:cs typeface="Arial" panose="020B0604020202020204" pitchFamily="34" charset="0"/>
            </a:endParaRPr>
          </a:p>
          <a:p>
            <a:r>
              <a:rPr lang="fr-FR" sz="1000" baseline="0" dirty="0">
                <a:latin typeface="Arial" panose="020B0604020202020204" pitchFamily="34" charset="0"/>
                <a:cs typeface="Arial" panose="020B0604020202020204" pitchFamily="34" charset="0"/>
              </a:rPr>
              <a:t>Commande en 1 que pour 40 	</a:t>
            </a:r>
            <a:r>
              <a:rPr lang="fr-FR" sz="1000" baseline="0" dirty="0">
                <a:latin typeface="Arial" panose="020B0604020202020204" pitchFamily="34" charset="0"/>
                <a:cs typeface="Arial" panose="020B0604020202020204" pitchFamily="34" charset="0"/>
                <a:sym typeface="Wingdings" panose="05000000000000000000" pitchFamily="2" charset="2"/>
              </a:rPr>
              <a:t> Ct = 100€</a:t>
            </a:r>
          </a:p>
          <a:p>
            <a:r>
              <a:rPr lang="fr-FR" sz="1000" baseline="0" dirty="0">
                <a:latin typeface="Arial" panose="020B0604020202020204" pitchFamily="34" charset="0"/>
                <a:cs typeface="Arial" panose="020B0604020202020204" pitchFamily="34" charset="0"/>
                <a:sym typeface="Wingdings" panose="05000000000000000000" pitchFamily="2" charset="2"/>
              </a:rPr>
              <a:t>	           pour 40+70	 Ct = 128€</a:t>
            </a:r>
          </a:p>
          <a:p>
            <a:r>
              <a:rPr lang="fr-FR" sz="1000" baseline="0" dirty="0">
                <a:latin typeface="Arial" panose="020B0604020202020204" pitchFamily="34" charset="0"/>
                <a:cs typeface="Arial" panose="020B0604020202020204" pitchFamily="34" charset="0"/>
                <a:sym typeface="Wingdings" panose="05000000000000000000" pitchFamily="2" charset="2"/>
              </a:rPr>
              <a:t>	           pour 40+70+90 	 Ct = 200€</a:t>
            </a:r>
          </a:p>
          <a:p>
            <a:r>
              <a:rPr lang="fr-FR" sz="1000" baseline="0" dirty="0">
                <a:latin typeface="Arial" panose="020B0604020202020204" pitchFamily="34" charset="0"/>
                <a:cs typeface="Arial" panose="020B0604020202020204" pitchFamily="34" charset="0"/>
                <a:sym typeface="Wingdings" panose="05000000000000000000" pitchFamily="2" charset="2"/>
              </a:rPr>
              <a:t>	           pour 40+70+90+60	 Ct = 272€  (200 + 60x0,4 fois 3)</a:t>
            </a:r>
          </a:p>
          <a:p>
            <a:r>
              <a:rPr lang="fr-FR" sz="1000" baseline="0" dirty="0">
                <a:latin typeface="Arial" panose="020B0604020202020204" pitchFamily="34" charset="0"/>
                <a:cs typeface="Arial" panose="020B0604020202020204" pitchFamily="34" charset="0"/>
                <a:sym typeface="Wingdings" panose="05000000000000000000" pitchFamily="2" charset="2"/>
              </a:rPr>
              <a:t>Commande en 1 pour 40 et en 2 pour 70	 Ct = 200€  </a:t>
            </a:r>
          </a:p>
          <a:p>
            <a:r>
              <a:rPr lang="fr-FR" sz="1000" dirty="0">
                <a:latin typeface="Arial" panose="020B0604020202020204" pitchFamily="34" charset="0"/>
                <a:cs typeface="Arial" panose="020B0604020202020204" pitchFamily="34" charset="0"/>
                <a:sym typeface="Wingdings" panose="05000000000000000000" pitchFamily="2" charset="2"/>
              </a:rPr>
              <a:t>	           </a:t>
            </a:r>
            <a:r>
              <a:rPr lang="fr-FR" sz="1000" baseline="0" dirty="0">
                <a:latin typeface="Arial" panose="020B0604020202020204" pitchFamily="34" charset="0"/>
                <a:cs typeface="Arial" panose="020B0604020202020204" pitchFamily="34" charset="0"/>
                <a:sym typeface="Wingdings" panose="05000000000000000000" pitchFamily="2" charset="2"/>
              </a:rPr>
              <a:t>pour 70+90	-&gt; Ct = 236€</a:t>
            </a:r>
          </a:p>
          <a:p>
            <a:r>
              <a:rPr lang="fr-FR" sz="1000" baseline="0" dirty="0">
                <a:latin typeface="Arial" panose="020B0604020202020204" pitchFamily="34" charset="0"/>
                <a:cs typeface="Arial" panose="020B0604020202020204" pitchFamily="34" charset="0"/>
                <a:sym typeface="Wingdings" panose="05000000000000000000" pitchFamily="2" charset="2"/>
              </a:rPr>
              <a:t>	           pour 70+90+60 	-&gt; Ct = 284€ (236 + 60x0,4 fois 2)</a:t>
            </a:r>
          </a:p>
          <a:p>
            <a:r>
              <a:rPr lang="fr-FR" sz="1000" baseline="0" dirty="0">
                <a:latin typeface="Arial" panose="020B0604020202020204" pitchFamily="34" charset="0"/>
                <a:cs typeface="Arial" panose="020B0604020202020204" pitchFamily="34" charset="0"/>
                <a:sym typeface="Wingdings" panose="05000000000000000000" pitchFamily="2" charset="2"/>
              </a:rPr>
              <a:t>Commande en 1 (40+70) et en 3 (90+60)	 Ct = 252€ (228+60x0,4)</a:t>
            </a:r>
          </a:p>
          <a:p>
            <a:r>
              <a:rPr lang="fr-FR" sz="1000" baseline="0" dirty="0">
                <a:latin typeface="Arial" panose="020B0604020202020204" pitchFamily="34" charset="0"/>
                <a:cs typeface="Arial" panose="020B0604020202020204" pitchFamily="34" charset="0"/>
                <a:sym typeface="Wingdings" panose="05000000000000000000" pitchFamily="2" charset="2"/>
              </a:rPr>
              <a:t>Commande en 1 (le mieux : 200€) et en 4 (60)     Ct = 300€  </a:t>
            </a:r>
            <a:br>
              <a:rPr lang="fr-FR" sz="1000" baseline="0" dirty="0">
                <a:latin typeface="Arial" panose="020B0604020202020204" pitchFamily="34" charset="0"/>
                <a:cs typeface="Arial" panose="020B0604020202020204" pitchFamily="34" charset="0"/>
                <a:sym typeface="Wingdings" panose="05000000000000000000" pitchFamily="2" charset="2"/>
              </a:rPr>
            </a:br>
            <a:r>
              <a:rPr lang="fr-FR" sz="1000" b="1" u="sng" baseline="0" dirty="0">
                <a:latin typeface="Arial" panose="020B0604020202020204" pitchFamily="34" charset="0"/>
                <a:cs typeface="Arial" panose="020B0604020202020204" pitchFamily="34" charset="0"/>
                <a:sym typeface="Wingdings" panose="05000000000000000000" pitchFamily="2" charset="2"/>
              </a:rPr>
              <a:t> le mieux est 252€!!</a:t>
            </a:r>
            <a:endParaRPr lang="fr-FR" sz="1000" b="1" u="sng" dirty="0">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pPr>
              <a:defRPr/>
            </a:pPr>
            <a:fld id="{E66D4205-B0D3-490E-BA8F-5375C7D4B1F6}" type="slidenum">
              <a:rPr lang="fr-FR" altLang="fr-FR" smtClean="0"/>
              <a:pPr>
                <a:defRPr/>
              </a:pPr>
              <a:t>6</a:t>
            </a:fld>
            <a:endParaRPr lang="fr-FR" altLang="fr-FR"/>
          </a:p>
        </p:txBody>
      </p:sp>
    </p:spTree>
    <p:extLst>
      <p:ext uri="{BB962C8B-B14F-4D97-AF65-F5344CB8AC3E}">
        <p14:creationId xmlns:p14="http://schemas.microsoft.com/office/powerpoint/2010/main" val="2682242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On peut cependant limiter les calculs en remarquant que lorsque l’on trouve dans la colonne des coûts totaux un coût correspondant à une commande passée le mois </a:t>
            </a:r>
            <a:r>
              <a:rPr lang="fr-FR" sz="1000" i="1" kern="1200" dirty="0">
                <a:solidFill>
                  <a:schemeClr val="tx1"/>
                </a:solidFill>
                <a:effectLst/>
                <a:latin typeface="Arial" panose="020B0604020202020204" pitchFamily="34" charset="0"/>
                <a:cs typeface="Arial" panose="020B0604020202020204" pitchFamily="34" charset="0"/>
              </a:rPr>
              <a:t>n</a:t>
            </a:r>
            <a:r>
              <a:rPr lang="fr-FR" sz="1000" kern="1200" dirty="0">
                <a:solidFill>
                  <a:schemeClr val="tx1"/>
                </a:solidFill>
                <a:effectLst/>
                <a:latin typeface="Arial" panose="020B0604020202020204" pitchFamily="34" charset="0"/>
                <a:cs typeface="Arial" panose="020B0604020202020204" pitchFamily="34" charset="0"/>
              </a:rPr>
              <a:t> inférieur au coût correspondant à une commande passée le mois </a:t>
            </a:r>
            <a:r>
              <a:rPr lang="fr-FR" sz="1000" i="1" kern="1200" dirty="0">
                <a:solidFill>
                  <a:schemeClr val="tx1"/>
                </a:solidFill>
                <a:effectLst/>
                <a:latin typeface="Arial" panose="020B0604020202020204" pitchFamily="34" charset="0"/>
                <a:cs typeface="Arial" panose="020B0604020202020204" pitchFamily="34" charset="0"/>
              </a:rPr>
              <a:t>n–1</a:t>
            </a:r>
            <a:r>
              <a:rPr lang="fr-FR" sz="1000" kern="1200" dirty="0">
                <a:solidFill>
                  <a:schemeClr val="tx1"/>
                </a:solidFill>
                <a:effectLst/>
                <a:latin typeface="Arial" panose="020B0604020202020204" pitchFamily="34" charset="0"/>
                <a:cs typeface="Arial" panose="020B0604020202020204" pitchFamily="34" charset="0"/>
              </a:rPr>
              <a:t>, il est inutile d’effectuer les calculs pour les mois précédant le mois </a:t>
            </a:r>
            <a:r>
              <a:rPr lang="fr-FR" sz="1000" i="1" kern="1200" dirty="0">
                <a:solidFill>
                  <a:schemeClr val="tx1"/>
                </a:solidFill>
                <a:effectLst/>
                <a:latin typeface="Arial" panose="020B0604020202020204" pitchFamily="34" charset="0"/>
                <a:cs typeface="Arial" panose="020B0604020202020204" pitchFamily="34" charset="0"/>
              </a:rPr>
              <a:t>n</a:t>
            </a:r>
            <a:r>
              <a:rPr lang="fr-FR" sz="1000" kern="1200" dirty="0">
                <a:solidFill>
                  <a:schemeClr val="tx1"/>
                </a:solidFill>
                <a:effectLst/>
                <a:latin typeface="Arial" panose="020B0604020202020204" pitchFamily="34" charset="0"/>
                <a:cs typeface="Arial" panose="020B0604020202020204" pitchFamily="34" charset="0"/>
              </a:rPr>
              <a:t>. </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En effet, dans la ligne correspondant au mois </a:t>
            </a:r>
            <a:r>
              <a:rPr lang="fr-FR" sz="1000" i="1" kern="1200" dirty="0">
                <a:solidFill>
                  <a:schemeClr val="tx1"/>
                </a:solidFill>
                <a:effectLst/>
                <a:latin typeface="Arial" panose="020B0604020202020204" pitchFamily="34" charset="0"/>
                <a:cs typeface="Arial" panose="020B0604020202020204" pitchFamily="34" charset="0"/>
              </a:rPr>
              <a:t>n–1</a:t>
            </a:r>
            <a:r>
              <a:rPr lang="fr-FR" sz="1000" kern="1200" dirty="0">
                <a:solidFill>
                  <a:schemeClr val="tx1"/>
                </a:solidFill>
                <a:effectLst/>
                <a:latin typeface="Arial" panose="020B0604020202020204" pitchFamily="34" charset="0"/>
                <a:cs typeface="Arial" panose="020B0604020202020204" pitchFamily="34" charset="0"/>
              </a:rPr>
              <a:t>, on multiplie le coût de stockage de la demande du mois considéré par le nombre de mois </a:t>
            </a:r>
            <a:r>
              <a:rPr lang="fr-FR" sz="1000" i="1" kern="1200" dirty="0">
                <a:solidFill>
                  <a:schemeClr val="tx1"/>
                </a:solidFill>
                <a:effectLst/>
                <a:latin typeface="Arial" panose="020B0604020202020204" pitchFamily="34" charset="0"/>
                <a:cs typeface="Arial" panose="020B0604020202020204" pitchFamily="34" charset="0"/>
              </a:rPr>
              <a:t>m</a:t>
            </a:r>
            <a:r>
              <a:rPr lang="fr-FR" sz="1000" kern="1200" dirty="0">
                <a:solidFill>
                  <a:schemeClr val="tx1"/>
                </a:solidFill>
                <a:effectLst/>
                <a:latin typeface="Arial" panose="020B0604020202020204" pitchFamily="34" charset="0"/>
                <a:cs typeface="Arial" panose="020B0604020202020204" pitchFamily="34" charset="0"/>
              </a:rPr>
              <a:t> de stockage ; dans la ligne </a:t>
            </a:r>
            <a:r>
              <a:rPr lang="fr-FR" sz="1000" i="1" kern="1200" dirty="0">
                <a:solidFill>
                  <a:schemeClr val="tx1"/>
                </a:solidFill>
                <a:effectLst/>
                <a:latin typeface="Arial" panose="020B0604020202020204" pitchFamily="34" charset="0"/>
                <a:cs typeface="Arial" panose="020B0604020202020204" pitchFamily="34" charset="0"/>
              </a:rPr>
              <a:t>n</a:t>
            </a:r>
            <a:r>
              <a:rPr lang="fr-FR" sz="1000" kern="1200" dirty="0">
                <a:solidFill>
                  <a:schemeClr val="tx1"/>
                </a:solidFill>
                <a:effectLst/>
                <a:latin typeface="Arial" panose="020B0604020202020204" pitchFamily="34" charset="0"/>
                <a:cs typeface="Arial" panose="020B0604020202020204" pitchFamily="34" charset="0"/>
              </a:rPr>
              <a:t>, on multiplie ce même coût par le nombre de mois </a:t>
            </a:r>
            <a:r>
              <a:rPr lang="fr-FR" sz="1000" i="1" kern="1200" dirty="0">
                <a:solidFill>
                  <a:schemeClr val="tx1"/>
                </a:solidFill>
                <a:effectLst/>
                <a:latin typeface="Arial" panose="020B0604020202020204" pitchFamily="34" charset="0"/>
                <a:cs typeface="Arial" panose="020B0604020202020204" pitchFamily="34" charset="0"/>
              </a:rPr>
              <a:t>m–1</a:t>
            </a:r>
            <a:r>
              <a:rPr lang="fr-FR" sz="1000" kern="1200" dirty="0">
                <a:solidFill>
                  <a:schemeClr val="tx1"/>
                </a:solidFill>
                <a:effectLst/>
                <a:latin typeface="Arial" panose="020B0604020202020204" pitchFamily="34" charset="0"/>
                <a:cs typeface="Arial" panose="020B0604020202020204" pitchFamily="34" charset="0"/>
              </a:rPr>
              <a:t>. </a:t>
            </a:r>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kern="1200" dirty="0">
                <a:solidFill>
                  <a:schemeClr val="tx1"/>
                </a:solidFill>
                <a:effectLst/>
                <a:latin typeface="Arial" panose="020B0604020202020204" pitchFamily="34" charset="0"/>
                <a:cs typeface="Arial" panose="020B0604020202020204" pitchFamily="34" charset="0"/>
              </a:rPr>
              <a:t>Cela correspond à faire la somme de deux inégalités de même sens. En calculant un nouveau mois, on repartira donc seulement de la ligne qui correspond au coût minimum.</a:t>
            </a:r>
            <a:endParaRPr lang="fr-FR" sz="1000" dirty="0">
              <a:effectLst/>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352 = 100 + min(272, 284, 252, 300) = 100 + 252</a:t>
            </a:r>
          </a:p>
          <a:p>
            <a:pPr marL="228600" indent="-228600">
              <a:buAutoNum type="arabicPlain" startAt="320"/>
            </a:pPr>
            <a:r>
              <a:rPr lang="fr-FR" sz="1000" baseline="0" dirty="0">
                <a:latin typeface="Arial" panose="020B0604020202020204" pitchFamily="34" charset="0"/>
                <a:cs typeface="Arial" panose="020B0604020202020204" pitchFamily="34" charset="0"/>
              </a:rPr>
              <a:t>= 300 + 50x0,4 (20) = 300 + 20</a:t>
            </a:r>
          </a:p>
          <a:p>
            <a:pPr marL="0" indent="0">
              <a:buNone/>
            </a:pPr>
            <a:r>
              <a:rPr lang="fr-FR" sz="1000" baseline="0" dirty="0">
                <a:latin typeface="Arial" panose="020B0604020202020204" pitchFamily="34" charset="0"/>
                <a:cs typeface="Arial" panose="020B0604020202020204" pitchFamily="34" charset="0"/>
              </a:rPr>
              <a:t>292 = 252 + 50x0,4x2 = 252 + 40</a:t>
            </a:r>
          </a:p>
          <a:p>
            <a:pPr marL="0" indent="0">
              <a:buNone/>
            </a:pPr>
            <a:r>
              <a:rPr lang="fr-FR" sz="1000" baseline="0" dirty="0">
                <a:latin typeface="Arial" panose="020B0604020202020204" pitchFamily="34" charset="0"/>
                <a:cs typeface="Arial" panose="020B0604020202020204" pitchFamily="34" charset="0"/>
              </a:rPr>
              <a:t>Et donc </a:t>
            </a:r>
          </a:p>
          <a:p>
            <a:pPr marL="0" indent="0">
              <a:buNone/>
            </a:pPr>
            <a:r>
              <a:rPr lang="fr-FR" sz="1000" baseline="0" dirty="0">
                <a:latin typeface="Arial" panose="020B0604020202020204" pitchFamily="34" charset="0"/>
                <a:cs typeface="Arial" panose="020B0604020202020204" pitchFamily="34" charset="0"/>
              </a:rPr>
              <a:t>(b) = 284 + 50x0,4x3 &gt;&gt; 292</a:t>
            </a:r>
          </a:p>
          <a:p>
            <a:pPr marL="228600" indent="-228600">
              <a:buAutoNum type="alphaLcParenBoth"/>
            </a:pPr>
            <a:r>
              <a:rPr lang="fr-FR" sz="1000" baseline="0" dirty="0">
                <a:latin typeface="Arial" panose="020B0604020202020204" pitchFamily="34" charset="0"/>
                <a:cs typeface="Arial" panose="020B0604020202020204" pitchFamily="34" charset="0"/>
              </a:rPr>
              <a:t>= 272 + 50x0,4x4 &gt;&gt; 292</a:t>
            </a:r>
          </a:p>
          <a:p>
            <a:pPr marL="0" indent="0">
              <a:buNone/>
            </a:pPr>
            <a:endParaRPr lang="fr-FR" sz="1000" baseline="0" dirty="0">
              <a:latin typeface="Arial" panose="020B0604020202020204" pitchFamily="34" charset="0"/>
              <a:cs typeface="Arial" panose="020B0604020202020204" pitchFamily="34" charset="0"/>
            </a:endParaRPr>
          </a:p>
          <a:p>
            <a:pPr marL="0" indent="0">
              <a:buNone/>
            </a:pPr>
            <a:r>
              <a:rPr lang="fr-FR" sz="1000" baseline="0" dirty="0">
                <a:latin typeface="Arial" panose="020B0604020202020204" pitchFamily="34" charset="0"/>
                <a:cs typeface="Arial" panose="020B0604020202020204" pitchFamily="34" charset="0"/>
              </a:rPr>
              <a:t>On « tronque » le calcul donc !</a:t>
            </a:r>
          </a:p>
          <a:p>
            <a:pPr marL="0" indent="0">
              <a:buNone/>
            </a:pPr>
            <a:endParaRPr lang="fr-FR" sz="1000" baseline="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pPr>
              <a:defRPr/>
            </a:pPr>
            <a:fld id="{E66D4205-B0D3-490E-BA8F-5375C7D4B1F6}" type="slidenum">
              <a:rPr lang="fr-FR" altLang="fr-FR" smtClean="0"/>
              <a:pPr>
                <a:defRPr/>
              </a:pPr>
              <a:t>7</a:t>
            </a:fld>
            <a:endParaRPr lang="fr-FR" altLang="fr-FR"/>
          </a:p>
        </p:txBody>
      </p:sp>
    </p:spTree>
    <p:extLst>
      <p:ext uri="{BB962C8B-B14F-4D97-AF65-F5344CB8AC3E}">
        <p14:creationId xmlns:p14="http://schemas.microsoft.com/office/powerpoint/2010/main" val="8886884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Et toujours avec la même logique …</a:t>
            </a:r>
          </a:p>
        </p:txBody>
      </p:sp>
      <p:sp>
        <p:nvSpPr>
          <p:cNvPr id="4" name="Espace réservé du numéro de diapositive 3"/>
          <p:cNvSpPr>
            <a:spLocks noGrp="1"/>
          </p:cNvSpPr>
          <p:nvPr>
            <p:ph type="sldNum" sz="quarter" idx="10"/>
          </p:nvPr>
        </p:nvSpPr>
        <p:spPr/>
        <p:txBody>
          <a:bodyPr/>
          <a:lstStyle/>
          <a:p>
            <a:pPr>
              <a:defRPr/>
            </a:pPr>
            <a:fld id="{E66D4205-B0D3-490E-BA8F-5375C7D4B1F6}" type="slidenum">
              <a:rPr lang="fr-FR" altLang="fr-FR" smtClean="0"/>
              <a:pPr>
                <a:defRPr/>
              </a:pPr>
              <a:t>8</a:t>
            </a:fld>
            <a:endParaRPr lang="fr-FR" altLang="fr-FR"/>
          </a:p>
        </p:txBody>
      </p:sp>
    </p:spTree>
    <p:extLst>
      <p:ext uri="{BB962C8B-B14F-4D97-AF65-F5344CB8AC3E}">
        <p14:creationId xmlns:p14="http://schemas.microsoft.com/office/powerpoint/2010/main" val="9438162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FR" sz="1000" dirty="0">
                <a:latin typeface="Arial" panose="020B0604020202020204" pitchFamily="34" charset="0"/>
                <a:cs typeface="Arial" panose="020B0604020202020204" pitchFamily="34" charset="0"/>
              </a:rPr>
              <a:t>Et toujours avec la même logique …</a:t>
            </a:r>
          </a:p>
          <a:p>
            <a:endParaRPr lang="fr-FR" sz="1000" dirty="0">
              <a:latin typeface="Arial" panose="020B0604020202020204" pitchFamily="34" charset="0"/>
              <a:cs typeface="Arial" panose="020B0604020202020204" pitchFamily="34" charset="0"/>
            </a:endParaRPr>
          </a:p>
        </p:txBody>
      </p:sp>
      <p:sp>
        <p:nvSpPr>
          <p:cNvPr id="4" name="Espace réservé du numéro de diapositive 3"/>
          <p:cNvSpPr>
            <a:spLocks noGrp="1"/>
          </p:cNvSpPr>
          <p:nvPr>
            <p:ph type="sldNum" sz="quarter" idx="10"/>
          </p:nvPr>
        </p:nvSpPr>
        <p:spPr/>
        <p:txBody>
          <a:bodyPr/>
          <a:lstStyle/>
          <a:p>
            <a:pPr>
              <a:defRPr/>
            </a:pPr>
            <a:fld id="{E66D4205-B0D3-490E-BA8F-5375C7D4B1F6}" type="slidenum">
              <a:rPr lang="fr-FR" altLang="fr-FR" smtClean="0"/>
              <a:pPr>
                <a:defRPr/>
              </a:pPr>
              <a:t>9</a:t>
            </a:fld>
            <a:endParaRPr lang="fr-FR" altLang="fr-FR"/>
          </a:p>
        </p:txBody>
      </p:sp>
    </p:spTree>
    <p:extLst>
      <p:ext uri="{BB962C8B-B14F-4D97-AF65-F5344CB8AC3E}">
        <p14:creationId xmlns:p14="http://schemas.microsoft.com/office/powerpoint/2010/main" val="626400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A3A0DE-D2FC-44ED-86C6-93610ABA8E43}"/>
              </a:ext>
            </a:extLst>
          </p:cNvPr>
          <p:cNvSpPr>
            <a:spLocks noGrp="1"/>
          </p:cNvSpPr>
          <p:nvPr>
            <p:ph type="ctrTitle"/>
          </p:nvPr>
        </p:nvSpPr>
        <p:spPr>
          <a:xfrm>
            <a:off x="1143000" y="1122363"/>
            <a:ext cx="6858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EA0DD34-8197-404D-9063-5E71248EE3B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Tree>
    <p:extLst>
      <p:ext uri="{BB962C8B-B14F-4D97-AF65-F5344CB8AC3E}">
        <p14:creationId xmlns:p14="http://schemas.microsoft.com/office/powerpoint/2010/main" val="2824555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33960E-ADFD-424E-9D64-1C43F46ED3D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5162925-3227-43C2-805C-BB0881AFE5C7}"/>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912C5C3-60AF-4D17-A526-E16243F23643}"/>
              </a:ext>
            </a:extLst>
          </p:cNvPr>
          <p:cNvSpPr>
            <a:spLocks noGrp="1"/>
          </p:cNvSpPr>
          <p:nvPr>
            <p:ph type="dt" sz="half" idx="10"/>
          </p:nvPr>
        </p:nvSpPr>
        <p:spPr>
          <a:xfrm>
            <a:off x="7131050" y="6553200"/>
            <a:ext cx="1905000" cy="228600"/>
          </a:xfrm>
          <a:prstGeom prst="rect">
            <a:avLst/>
          </a:prstGeom>
        </p:spPr>
        <p:txBody>
          <a:bodyPr/>
          <a:lstStyle>
            <a:lvl1pPr>
              <a:defRPr smtClean="0"/>
            </a:lvl1pPr>
          </a:lstStyle>
          <a:p>
            <a:pPr>
              <a:defRPr/>
            </a:pPr>
            <a:fld id="{54255807-D2EC-498B-842F-58CCC943A5E9}" type="datetime1">
              <a:rPr lang="fr-FR" altLang="fr-FR"/>
              <a:pPr>
                <a:defRPr/>
              </a:pPr>
              <a:t>12/02/2022</a:t>
            </a:fld>
            <a:endParaRPr lang="fr-FR" altLang="fr-FR"/>
          </a:p>
        </p:txBody>
      </p:sp>
      <p:sp>
        <p:nvSpPr>
          <p:cNvPr id="5" name="Espace réservé du pied de page 4">
            <a:extLst>
              <a:ext uri="{FF2B5EF4-FFF2-40B4-BE49-F238E27FC236}">
                <a16:creationId xmlns:a16="http://schemas.microsoft.com/office/drawing/2014/main" id="{1AC7B11C-FBD5-4996-A174-213A6C04A85A}"/>
              </a:ext>
            </a:extLst>
          </p:cNvPr>
          <p:cNvSpPr>
            <a:spLocks noGrp="1"/>
          </p:cNvSpPr>
          <p:nvPr>
            <p:ph type="ftr" sz="quarter" idx="11"/>
          </p:nvPr>
        </p:nvSpPr>
        <p:spPr>
          <a:xfrm>
            <a:off x="107950" y="6553200"/>
            <a:ext cx="7056438" cy="228600"/>
          </a:xfrm>
          <a:prstGeom prst="rect">
            <a:avLst/>
          </a:prstGeom>
        </p:spPr>
        <p:txBody>
          <a:bodyPr/>
          <a:lstStyle>
            <a:lvl1pPr>
              <a:defRPr/>
            </a:lvl1pPr>
          </a:lstStyle>
          <a:p>
            <a:pPr>
              <a:defRPr/>
            </a:pPr>
            <a:r>
              <a:rPr lang="fr-FR" altLang="fr-FR"/>
              <a:t>© HEC Paris - Département Management des Opérations et des Systèmes d'Information</a:t>
            </a:r>
          </a:p>
        </p:txBody>
      </p:sp>
    </p:spTree>
    <p:extLst>
      <p:ext uri="{BB962C8B-B14F-4D97-AF65-F5344CB8AC3E}">
        <p14:creationId xmlns:p14="http://schemas.microsoft.com/office/powerpoint/2010/main" val="3677653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7C746A3-CA3D-4059-95DE-EBB6886D47AD}"/>
              </a:ext>
            </a:extLst>
          </p:cNvPr>
          <p:cNvSpPr>
            <a:spLocks noGrp="1"/>
          </p:cNvSpPr>
          <p:nvPr>
            <p:ph type="title" orient="vert"/>
          </p:nvPr>
        </p:nvSpPr>
        <p:spPr>
          <a:xfrm>
            <a:off x="6496050" y="990600"/>
            <a:ext cx="1809750" cy="4800600"/>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5ABFF374-EF87-4ED0-9518-B759E000042E}"/>
              </a:ext>
            </a:extLst>
          </p:cNvPr>
          <p:cNvSpPr>
            <a:spLocks noGrp="1"/>
          </p:cNvSpPr>
          <p:nvPr>
            <p:ph type="body" orient="vert" idx="1"/>
          </p:nvPr>
        </p:nvSpPr>
        <p:spPr>
          <a:xfrm>
            <a:off x="1066800" y="990600"/>
            <a:ext cx="5276850" cy="480060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3899595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79621B-7623-457A-B7CB-4D34169DE41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8E570E8-A1CA-4BB1-8F1B-0A5387F876A3}"/>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1190167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D6A599-BC2C-4004-BCC6-7704CF571F40}"/>
              </a:ext>
            </a:extLst>
          </p:cNvPr>
          <p:cNvSpPr>
            <a:spLocks noGrp="1"/>
          </p:cNvSpPr>
          <p:nvPr>
            <p:ph type="title"/>
          </p:nvPr>
        </p:nvSpPr>
        <p:spPr>
          <a:xfrm>
            <a:off x="623888" y="1709738"/>
            <a:ext cx="78867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14A589BA-AF1A-48DC-B124-1C95A57B2CD1}"/>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Modifier les styles du texte du masque</a:t>
            </a:r>
          </a:p>
        </p:txBody>
      </p:sp>
    </p:spTree>
    <p:extLst>
      <p:ext uri="{BB962C8B-B14F-4D97-AF65-F5344CB8AC3E}">
        <p14:creationId xmlns:p14="http://schemas.microsoft.com/office/powerpoint/2010/main" val="3167694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2EB3A7-D5B5-4EF1-AE5F-9E660F2F9B3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5BDA4AE-4154-4609-B2AA-06E44373DF17}"/>
              </a:ext>
            </a:extLst>
          </p:cNvPr>
          <p:cNvSpPr>
            <a:spLocks noGrp="1"/>
          </p:cNvSpPr>
          <p:nvPr>
            <p:ph sz="half" idx="1"/>
          </p:nvPr>
        </p:nvSpPr>
        <p:spPr>
          <a:xfrm>
            <a:off x="1066800" y="1676400"/>
            <a:ext cx="3505200" cy="41148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FD54A349-156D-4298-A2C1-E56BB255A525}"/>
              </a:ext>
            </a:extLst>
          </p:cNvPr>
          <p:cNvSpPr>
            <a:spLocks noGrp="1"/>
          </p:cNvSpPr>
          <p:nvPr>
            <p:ph sz="half" idx="2"/>
          </p:nvPr>
        </p:nvSpPr>
        <p:spPr>
          <a:xfrm>
            <a:off x="4724400" y="1676400"/>
            <a:ext cx="3505200" cy="411480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4115929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F46648-ADEF-4037-9850-E775DCF1DF8B}"/>
              </a:ext>
            </a:extLst>
          </p:cNvPr>
          <p:cNvSpPr>
            <a:spLocks noGrp="1"/>
          </p:cNvSpPr>
          <p:nvPr>
            <p:ph type="title"/>
          </p:nvPr>
        </p:nvSpPr>
        <p:spPr>
          <a:xfrm>
            <a:off x="630238" y="365125"/>
            <a:ext cx="78867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F7E745D-288D-42DB-BD40-95D5BF066DF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441FA958-6534-4916-88DA-B43109FFFFCD}"/>
              </a:ext>
            </a:extLst>
          </p:cNvPr>
          <p:cNvSpPr>
            <a:spLocks noGrp="1"/>
          </p:cNvSpPr>
          <p:nvPr>
            <p:ph sz="half" idx="2"/>
          </p:nvPr>
        </p:nvSpPr>
        <p:spPr>
          <a:xfrm>
            <a:off x="630238" y="2505075"/>
            <a:ext cx="386873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BED1811-9954-475E-93E5-FDD67B4D919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4DCD887E-A7CD-4EAC-8644-B16AFC34F64A}"/>
              </a:ext>
            </a:extLst>
          </p:cNvPr>
          <p:cNvSpPr>
            <a:spLocks noGrp="1"/>
          </p:cNvSpPr>
          <p:nvPr>
            <p:ph sz="quarter" idx="4"/>
          </p:nvPr>
        </p:nvSpPr>
        <p:spPr>
          <a:xfrm>
            <a:off x="4629150" y="2505075"/>
            <a:ext cx="38877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extLst>
      <p:ext uri="{BB962C8B-B14F-4D97-AF65-F5344CB8AC3E}">
        <p14:creationId xmlns:p14="http://schemas.microsoft.com/office/powerpoint/2010/main" val="858604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C7E875-5A3D-454D-91C8-7BC926FC6139}"/>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1848906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03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ECAAB1-6B94-4710-9B39-543AE9DEE2E8}"/>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83C53354-9650-4EE3-AF4D-C56370DB03CB}"/>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1593DC2-A5F2-405B-9E25-73CE290F79B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Tree>
    <p:extLst>
      <p:ext uri="{BB962C8B-B14F-4D97-AF65-F5344CB8AC3E}">
        <p14:creationId xmlns:p14="http://schemas.microsoft.com/office/powerpoint/2010/main" val="3041705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A21A84-FEEA-4AB0-A30D-2CAB350FF62F}"/>
              </a:ext>
            </a:extLst>
          </p:cNvPr>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824407F-B4E4-4BAF-8516-7028B98530F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a:extLst>
              <a:ext uri="{FF2B5EF4-FFF2-40B4-BE49-F238E27FC236}">
                <a16:creationId xmlns:a16="http://schemas.microsoft.com/office/drawing/2014/main" id="{A1EB63F9-CE0E-456C-AC86-499AE2DF3FC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Tree>
    <p:extLst>
      <p:ext uri="{BB962C8B-B14F-4D97-AF65-F5344CB8AC3E}">
        <p14:creationId xmlns:p14="http://schemas.microsoft.com/office/powerpoint/2010/main" val="1195683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1027">
            <a:extLst>
              <a:ext uri="{FF2B5EF4-FFF2-40B4-BE49-F238E27FC236}">
                <a16:creationId xmlns:a16="http://schemas.microsoft.com/office/drawing/2014/main" id="{523D89E4-CA64-4096-B5FD-8EAD6699B713}"/>
              </a:ext>
            </a:extLst>
          </p:cNvPr>
          <p:cNvSpPr>
            <a:spLocks noGrp="1" noChangeArrowheads="1"/>
          </p:cNvSpPr>
          <p:nvPr>
            <p:ph type="title"/>
          </p:nvPr>
        </p:nvSpPr>
        <p:spPr bwMode="auto">
          <a:xfrm>
            <a:off x="1066800" y="990600"/>
            <a:ext cx="7239000" cy="457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fr-FR" altLang="fr-FR"/>
              <a:t>Titre de la diapositive</a:t>
            </a:r>
          </a:p>
        </p:txBody>
      </p:sp>
      <p:sp>
        <p:nvSpPr>
          <p:cNvPr id="1027" name="Rectangle 1028">
            <a:extLst>
              <a:ext uri="{FF2B5EF4-FFF2-40B4-BE49-F238E27FC236}">
                <a16:creationId xmlns:a16="http://schemas.microsoft.com/office/drawing/2014/main" id="{D99E0031-F415-47A4-90E3-0B24CCA48EBE}"/>
              </a:ext>
            </a:extLst>
          </p:cNvPr>
          <p:cNvSpPr>
            <a:spLocks noGrp="1" noChangeArrowheads="1"/>
          </p:cNvSpPr>
          <p:nvPr>
            <p:ph type="body" idx="1"/>
          </p:nvPr>
        </p:nvSpPr>
        <p:spPr bwMode="auto">
          <a:xfrm>
            <a:off x="1066800" y="1676400"/>
            <a:ext cx="7162800" cy="411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fr-FR" altLang="fr-FR"/>
              <a:t>Corps du texte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3079" name="Rectangle 1031">
            <a:extLst>
              <a:ext uri="{FF2B5EF4-FFF2-40B4-BE49-F238E27FC236}">
                <a16:creationId xmlns:a16="http://schemas.microsoft.com/office/drawing/2014/main" id="{5CD4EC77-CA59-4889-91F4-7574B8296333}"/>
              </a:ext>
            </a:extLst>
          </p:cNvPr>
          <p:cNvSpPr>
            <a:spLocks noChangeArrowheads="1"/>
          </p:cNvSpPr>
          <p:nvPr/>
        </p:nvSpPr>
        <p:spPr bwMode="auto">
          <a:xfrm>
            <a:off x="1041400" y="228600"/>
            <a:ext cx="8077200" cy="4730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9250" dir="3267739" algn="ctr" rotWithShape="0">
                    <a:schemeClr val="bg2"/>
                  </a:outerShdw>
                </a:effectLst>
              </a14:hiddenEffects>
            </a:ext>
          </a:extLst>
        </p:spPr>
        <p:txBody>
          <a:bodyPr lIns="90488" tIns="44450" rIns="90488" bIns="44450">
            <a:spAutoFit/>
          </a:bodyPr>
          <a:lstStyle/>
          <a:p>
            <a:pPr>
              <a:lnSpc>
                <a:spcPct val="90000"/>
              </a:lnSpc>
              <a:spcBef>
                <a:spcPct val="50000"/>
              </a:spcBef>
              <a:defRPr/>
            </a:pPr>
            <a:r>
              <a:rPr lang="fr-FR" altLang="fr-FR" sz="2800" b="1" i="1">
                <a:solidFill>
                  <a:srgbClr val="000099"/>
                </a:solidFill>
                <a:latin typeface="Tahoma" panose="020B0604030504040204" pitchFamily="34" charset="0"/>
              </a:rPr>
              <a:t>Optimisation des lancements / commandes</a:t>
            </a:r>
            <a:endParaRPr lang="fr-FR" altLang="fr-FR" sz="2800" b="1" i="1">
              <a:solidFill>
                <a:srgbClr val="000099"/>
              </a:solidFill>
              <a:effectLst>
                <a:outerShdw blurRad="38100" dist="38100" dir="2700000" algn="tl">
                  <a:srgbClr val="C0C0C0"/>
                </a:outerShdw>
              </a:effectLst>
              <a:latin typeface="Tahoma" panose="020B0604030504040204" pitchFamily="34" charset="0"/>
            </a:endParaRPr>
          </a:p>
        </p:txBody>
      </p:sp>
    </p:spTree>
  </p:cSld>
  <p:clrMap bg1="dk2" tx1="lt1" bg2="dk1"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2" r:id="rId10"/>
    <p:sldLayoutId id="2147483671" r:id="rId11"/>
  </p:sldLayoutIdLst>
  <p:hf sldNum="0" hdr="0"/>
  <p:txStyles>
    <p:titleStyle>
      <a:lvl1pPr algn="r" rtl="0" eaLnBrk="0" fontAlgn="base" hangingPunct="0">
        <a:lnSpc>
          <a:spcPct val="90000"/>
        </a:lnSpc>
        <a:spcBef>
          <a:spcPct val="0"/>
        </a:spcBef>
        <a:spcAft>
          <a:spcPct val="0"/>
        </a:spcAft>
        <a:defRPr sz="2800" b="1" kern="1200">
          <a:solidFill>
            <a:schemeClr val="accent2"/>
          </a:solidFill>
          <a:latin typeface="+mj-lt"/>
          <a:ea typeface="+mj-ea"/>
          <a:cs typeface="+mj-cs"/>
        </a:defRPr>
      </a:lvl1pPr>
      <a:lvl2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2pPr>
      <a:lvl3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3pPr>
      <a:lvl4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4pPr>
      <a:lvl5pPr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5pPr>
      <a:lvl6pPr marL="4572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6pPr>
      <a:lvl7pPr marL="9144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7pPr>
      <a:lvl8pPr marL="13716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8pPr>
      <a:lvl9pPr marL="1828800" algn="r" rtl="0" eaLnBrk="0" fontAlgn="base" hangingPunct="0">
        <a:lnSpc>
          <a:spcPct val="90000"/>
        </a:lnSpc>
        <a:spcBef>
          <a:spcPct val="0"/>
        </a:spcBef>
        <a:spcAft>
          <a:spcPct val="0"/>
        </a:spcAft>
        <a:defRPr sz="2800" b="1">
          <a:solidFill>
            <a:schemeClr val="accent2"/>
          </a:solidFill>
          <a:latin typeface="Arial" panose="020B0604020202020204" pitchFamily="34" charset="0"/>
        </a:defRPr>
      </a:lvl9pPr>
    </p:titleStyle>
    <p:bodyStyle>
      <a:lvl1pPr marL="285750" indent="-285750" algn="l" rtl="0" eaLnBrk="0" fontAlgn="base" hangingPunct="0">
        <a:lnSpc>
          <a:spcPct val="90000"/>
        </a:lnSpc>
        <a:spcBef>
          <a:spcPct val="30000"/>
        </a:spcBef>
        <a:spcAft>
          <a:spcPct val="0"/>
        </a:spcAft>
        <a:buSzPct val="100000"/>
        <a:buChar char="•"/>
        <a:defRPr sz="2400" b="1" kern="1200">
          <a:solidFill>
            <a:schemeClr val="accent2"/>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kern="1200">
          <a:solidFill>
            <a:srgbClr val="000099"/>
          </a:solidFill>
          <a:latin typeface="+mn-lt"/>
          <a:ea typeface="+mn-ea"/>
          <a:cs typeface="+mn-cs"/>
        </a:defRPr>
      </a:lvl2pPr>
      <a:lvl3pPr marL="1143000" indent="-228600" algn="l" rtl="0" eaLnBrk="0" fontAlgn="base" hangingPunct="0">
        <a:lnSpc>
          <a:spcPct val="90000"/>
        </a:lnSpc>
        <a:spcBef>
          <a:spcPct val="30000"/>
        </a:spcBef>
        <a:spcAft>
          <a:spcPct val="0"/>
        </a:spcAft>
        <a:buSzPct val="100000"/>
        <a:buChar char="»"/>
        <a:defRPr b="1" kern="1200">
          <a:solidFill>
            <a:srgbClr val="000099"/>
          </a:solidFill>
          <a:latin typeface="+mn-lt"/>
          <a:ea typeface="+mn-ea"/>
          <a:cs typeface="+mn-cs"/>
        </a:defRPr>
      </a:lvl3pPr>
      <a:lvl4pPr marL="1543050" indent="-171450" algn="l" rtl="0" eaLnBrk="0" fontAlgn="base" hangingPunct="0">
        <a:lnSpc>
          <a:spcPct val="90000"/>
        </a:lnSpc>
        <a:spcBef>
          <a:spcPct val="30000"/>
        </a:spcBef>
        <a:spcAft>
          <a:spcPct val="0"/>
        </a:spcAft>
        <a:buSzPct val="100000"/>
        <a:buChar char="•"/>
        <a:defRPr sz="1400" b="1" kern="1200">
          <a:solidFill>
            <a:srgbClr val="000099"/>
          </a:solidFill>
          <a:latin typeface="+mn-lt"/>
          <a:ea typeface="+mn-ea"/>
          <a:cs typeface="+mn-cs"/>
        </a:defRPr>
      </a:lvl4pPr>
      <a:lvl5pPr marL="2000250" indent="-171450" algn="l" rtl="0" eaLnBrk="0" fontAlgn="base" hangingPunct="0">
        <a:lnSpc>
          <a:spcPct val="90000"/>
        </a:lnSpc>
        <a:spcBef>
          <a:spcPct val="30000"/>
        </a:spcBef>
        <a:spcAft>
          <a:spcPct val="0"/>
        </a:spcAft>
        <a:buSzPct val="100000"/>
        <a:buChar char="–"/>
        <a:defRPr sz="1400" b="1" kern="1200">
          <a:solidFill>
            <a:srgbClr val="000099"/>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oleObject8.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6.xml"/><Relationship Id="rId1" Type="http://schemas.openxmlformats.org/officeDocument/2006/relationships/vmlDrawing" Target="../drawings/vmlDrawing9.vml"/><Relationship Id="rId5" Type="http://schemas.openxmlformats.org/officeDocument/2006/relationships/image" Target="../media/image9.emf"/><Relationship Id="rId4" Type="http://schemas.openxmlformats.org/officeDocument/2006/relationships/oleObject" Target="../embeddings/oleObject9.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vmlDrawing" Target="../drawings/vmlDrawing10.vml"/><Relationship Id="rId5" Type="http://schemas.openxmlformats.org/officeDocument/2006/relationships/image" Target="../media/image10.emf"/><Relationship Id="rId4" Type="http://schemas.openxmlformats.org/officeDocument/2006/relationships/oleObject" Target="../embeddings/oleObject10.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vmlDrawing" Target="../drawings/vmlDrawing11.vml"/><Relationship Id="rId5" Type="http://schemas.openxmlformats.org/officeDocument/2006/relationships/image" Target="../media/image11.emf"/><Relationship Id="rId4" Type="http://schemas.openxmlformats.org/officeDocument/2006/relationships/oleObject" Target="../embeddings/oleObject11.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6.xml"/><Relationship Id="rId1" Type="http://schemas.openxmlformats.org/officeDocument/2006/relationships/vmlDrawing" Target="../drawings/vmlDrawing12.vml"/><Relationship Id="rId5" Type="http://schemas.openxmlformats.org/officeDocument/2006/relationships/image" Target="../media/image12.emf"/><Relationship Id="rId4" Type="http://schemas.openxmlformats.org/officeDocument/2006/relationships/oleObject" Target="../embeddings/oleObject12.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6.xml"/><Relationship Id="rId1" Type="http://schemas.openxmlformats.org/officeDocument/2006/relationships/vmlDrawing" Target="../drawings/vmlDrawing13.vml"/><Relationship Id="rId5" Type="http://schemas.openxmlformats.org/officeDocument/2006/relationships/image" Target="../media/image12.emf"/><Relationship Id="rId4" Type="http://schemas.openxmlformats.org/officeDocument/2006/relationships/oleObject" Target="../embeddings/oleObject13.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vmlDrawing" Target="../drawings/vmlDrawing5.v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image" Target="../media/image6.emf"/><Relationship Id="rId4"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97BBE78-4A7D-4B27-AB47-29B6B355648F}"/>
              </a:ext>
            </a:extLst>
          </p:cNvPr>
          <p:cNvSpPr>
            <a:spLocks noGrp="1" noChangeArrowheads="1"/>
          </p:cNvSpPr>
          <p:nvPr>
            <p:ph type="ctrTitle"/>
          </p:nvPr>
        </p:nvSpPr>
        <p:spPr>
          <a:xfrm>
            <a:off x="685800" y="2286000"/>
            <a:ext cx="7772400" cy="1143000"/>
          </a:xfrm>
        </p:spPr>
        <p:txBody>
          <a:bodyPr anchor="ctr"/>
          <a:lstStyle/>
          <a:p>
            <a:r>
              <a:rPr lang="fr-FR" altLang="fr-FR" sz="2800"/>
              <a:t>Optimisation des lancements </a:t>
            </a:r>
            <a:br>
              <a:rPr lang="fr-FR" altLang="fr-FR" sz="2800"/>
            </a:br>
            <a:r>
              <a:rPr lang="fr-FR" altLang="fr-FR" sz="2800"/>
              <a:t>ou des commandes</a:t>
            </a:r>
          </a:p>
        </p:txBody>
      </p:sp>
      <p:sp>
        <p:nvSpPr>
          <p:cNvPr id="5123" name="Rectangle 3">
            <a:extLst>
              <a:ext uri="{FF2B5EF4-FFF2-40B4-BE49-F238E27FC236}">
                <a16:creationId xmlns:a16="http://schemas.microsoft.com/office/drawing/2014/main" id="{DACBB2BE-0538-49B7-8581-411E79839074}"/>
              </a:ext>
            </a:extLst>
          </p:cNvPr>
          <p:cNvSpPr>
            <a:spLocks noGrp="1" noChangeArrowheads="1"/>
          </p:cNvSpPr>
          <p:nvPr>
            <p:ph type="subTitle" idx="1"/>
          </p:nvPr>
        </p:nvSpPr>
        <p:spPr>
          <a:xfrm>
            <a:off x="1371600" y="3886200"/>
            <a:ext cx="6400800" cy="1752600"/>
          </a:xfrm>
        </p:spPr>
        <p:txBody>
          <a:bodyPr/>
          <a:lstStyle/>
          <a:p>
            <a:r>
              <a:rPr lang="fr-FR" altLang="fr-FR"/>
              <a:t>L’algorithme de Wagner et Whitin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DF4C034F-0A4B-4E66-AB45-08DE3B8BFCF8}"/>
              </a:ext>
            </a:extLst>
          </p:cNvPr>
          <p:cNvSpPr>
            <a:spLocks noGrp="1" noChangeArrowheads="1"/>
          </p:cNvSpPr>
          <p:nvPr>
            <p:ph type="title"/>
          </p:nvPr>
        </p:nvSpPr>
        <p:spPr/>
        <p:txBody>
          <a:bodyPr/>
          <a:lstStyle/>
          <a:p>
            <a:r>
              <a:rPr lang="fr-FR" altLang="fr-FR"/>
              <a:t>Période 8</a:t>
            </a:r>
          </a:p>
        </p:txBody>
      </p:sp>
      <p:graphicFrame>
        <p:nvGraphicFramePr>
          <p:cNvPr id="14339" name="Object 3">
            <a:extLst>
              <a:ext uri="{FF2B5EF4-FFF2-40B4-BE49-F238E27FC236}">
                <a16:creationId xmlns:a16="http://schemas.microsoft.com/office/drawing/2014/main" id="{1AF8D126-A295-4699-B370-B55EC43B2319}"/>
              </a:ext>
            </a:extLst>
          </p:cNvPr>
          <p:cNvGraphicFramePr>
            <a:graphicFrameLocks noChangeAspect="1"/>
          </p:cNvGraphicFramePr>
          <p:nvPr/>
        </p:nvGraphicFramePr>
        <p:xfrm>
          <a:off x="533400" y="1752600"/>
          <a:ext cx="8382000" cy="3119438"/>
        </p:xfrm>
        <a:graphic>
          <a:graphicData uri="http://schemas.openxmlformats.org/presentationml/2006/ole">
            <mc:AlternateContent xmlns:mc="http://schemas.openxmlformats.org/markup-compatibility/2006">
              <mc:Choice xmlns:v="urn:schemas-microsoft-com:vml" Requires="v">
                <p:oleObj spid="_x0000_s14363" name="Feuille de calcul" r:id="rId4" imgW="4810354" imgH="1791005" progId="Excel.Sheet.8">
                  <p:embed/>
                </p:oleObj>
              </mc:Choice>
              <mc:Fallback>
                <p:oleObj name="Feuille de calcul" r:id="rId4" imgW="4810354" imgH="1791005"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1752600"/>
                        <a:ext cx="8382000" cy="31194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A4E08ED-5D70-4575-9903-4DCB1F38F17D}"/>
              </a:ext>
            </a:extLst>
          </p:cNvPr>
          <p:cNvSpPr>
            <a:spLocks noGrp="1" noChangeArrowheads="1"/>
          </p:cNvSpPr>
          <p:nvPr>
            <p:ph type="title"/>
          </p:nvPr>
        </p:nvSpPr>
        <p:spPr/>
        <p:txBody>
          <a:bodyPr/>
          <a:lstStyle/>
          <a:p>
            <a:r>
              <a:rPr lang="fr-FR" altLang="fr-FR"/>
              <a:t>Période 9</a:t>
            </a:r>
          </a:p>
        </p:txBody>
      </p:sp>
      <p:graphicFrame>
        <p:nvGraphicFramePr>
          <p:cNvPr id="15363" name="Object 3">
            <a:extLst>
              <a:ext uri="{FF2B5EF4-FFF2-40B4-BE49-F238E27FC236}">
                <a16:creationId xmlns:a16="http://schemas.microsoft.com/office/drawing/2014/main" id="{945A0870-C26A-460A-8B55-20A92190A74F}"/>
              </a:ext>
            </a:extLst>
          </p:cNvPr>
          <p:cNvGraphicFramePr>
            <a:graphicFrameLocks noChangeAspect="1"/>
          </p:cNvGraphicFramePr>
          <p:nvPr/>
        </p:nvGraphicFramePr>
        <p:xfrm>
          <a:off x="304800" y="1905000"/>
          <a:ext cx="8458200" cy="3106738"/>
        </p:xfrm>
        <a:graphic>
          <a:graphicData uri="http://schemas.openxmlformats.org/presentationml/2006/ole">
            <mc:AlternateContent xmlns:mc="http://schemas.openxmlformats.org/markup-compatibility/2006">
              <mc:Choice xmlns:v="urn:schemas-microsoft-com:vml" Requires="v">
                <p:oleObj spid="_x0000_s15387" name="Feuille de calcul" r:id="rId4" imgW="5315407" imgH="1952854" progId="Excel.Sheet.8">
                  <p:embed/>
                </p:oleObj>
              </mc:Choice>
              <mc:Fallback>
                <p:oleObj name="Feuille de calcul" r:id="rId4" imgW="5315407" imgH="1952854"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1905000"/>
                        <a:ext cx="8458200" cy="31067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C6271F02-9A20-4488-B901-43437540E52A}"/>
              </a:ext>
            </a:extLst>
          </p:cNvPr>
          <p:cNvSpPr>
            <a:spLocks noGrp="1" noChangeArrowheads="1"/>
          </p:cNvSpPr>
          <p:nvPr>
            <p:ph type="title"/>
          </p:nvPr>
        </p:nvSpPr>
        <p:spPr/>
        <p:txBody>
          <a:bodyPr/>
          <a:lstStyle/>
          <a:p>
            <a:r>
              <a:rPr lang="fr-FR" altLang="fr-FR"/>
              <a:t>Période 10</a:t>
            </a:r>
          </a:p>
        </p:txBody>
      </p:sp>
      <p:graphicFrame>
        <p:nvGraphicFramePr>
          <p:cNvPr id="16387" name="Object 3">
            <a:extLst>
              <a:ext uri="{FF2B5EF4-FFF2-40B4-BE49-F238E27FC236}">
                <a16:creationId xmlns:a16="http://schemas.microsoft.com/office/drawing/2014/main" id="{03AF031C-C3A6-42FF-A890-28AE1CBF0E51}"/>
              </a:ext>
            </a:extLst>
          </p:cNvPr>
          <p:cNvGraphicFramePr>
            <a:graphicFrameLocks noChangeAspect="1"/>
          </p:cNvGraphicFramePr>
          <p:nvPr/>
        </p:nvGraphicFramePr>
        <p:xfrm>
          <a:off x="381000" y="1906588"/>
          <a:ext cx="8610600" cy="3127375"/>
        </p:xfrm>
        <a:graphic>
          <a:graphicData uri="http://schemas.openxmlformats.org/presentationml/2006/ole">
            <mc:AlternateContent xmlns:mc="http://schemas.openxmlformats.org/markup-compatibility/2006">
              <mc:Choice xmlns:v="urn:schemas-microsoft-com:vml" Requires="v">
                <p:oleObj spid="_x0000_s16411" name="Feuille de calcul" r:id="rId4" imgW="5820156" imgH="2115007" progId="Excel.Sheet.8">
                  <p:embed/>
                </p:oleObj>
              </mc:Choice>
              <mc:Fallback>
                <p:oleObj name="Feuille de calcul" r:id="rId4" imgW="5820156" imgH="2115007"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906588"/>
                        <a:ext cx="8610600" cy="31273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EBAEA736-935F-4D1E-9CB3-577722F196E4}"/>
              </a:ext>
            </a:extLst>
          </p:cNvPr>
          <p:cNvSpPr>
            <a:spLocks noGrp="1" noChangeArrowheads="1"/>
          </p:cNvSpPr>
          <p:nvPr>
            <p:ph type="title"/>
          </p:nvPr>
        </p:nvSpPr>
        <p:spPr/>
        <p:txBody>
          <a:bodyPr/>
          <a:lstStyle/>
          <a:p>
            <a:r>
              <a:rPr lang="fr-FR" altLang="fr-FR"/>
              <a:t>Période 11</a:t>
            </a:r>
          </a:p>
        </p:txBody>
      </p:sp>
      <p:graphicFrame>
        <p:nvGraphicFramePr>
          <p:cNvPr id="17411" name="Object 3">
            <a:extLst>
              <a:ext uri="{FF2B5EF4-FFF2-40B4-BE49-F238E27FC236}">
                <a16:creationId xmlns:a16="http://schemas.microsoft.com/office/drawing/2014/main" id="{0E9EE4E0-CF2D-4FE6-832F-6EA632C2FF0C}"/>
              </a:ext>
            </a:extLst>
          </p:cNvPr>
          <p:cNvGraphicFramePr>
            <a:graphicFrameLocks noChangeAspect="1"/>
          </p:cNvGraphicFramePr>
          <p:nvPr/>
        </p:nvGraphicFramePr>
        <p:xfrm>
          <a:off x="228600" y="1865313"/>
          <a:ext cx="8610600" cy="3098800"/>
        </p:xfrm>
        <a:graphic>
          <a:graphicData uri="http://schemas.openxmlformats.org/presentationml/2006/ole">
            <mc:AlternateContent xmlns:mc="http://schemas.openxmlformats.org/markup-compatibility/2006">
              <mc:Choice xmlns:v="urn:schemas-microsoft-com:vml" Requires="v">
                <p:oleObj spid="_x0000_s17435" name="Feuille de calcul" r:id="rId4" imgW="6324905" imgH="2276856" progId="Excel.Sheet.8">
                  <p:embed/>
                </p:oleObj>
              </mc:Choice>
              <mc:Fallback>
                <p:oleObj name="Feuille de calcul" r:id="rId4" imgW="6324905" imgH="2276856"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865313"/>
                        <a:ext cx="8610600" cy="3098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096D0BC1-5122-42C8-B104-FE08B996B6B5}"/>
              </a:ext>
            </a:extLst>
          </p:cNvPr>
          <p:cNvSpPr>
            <a:spLocks noGrp="1" noChangeArrowheads="1"/>
          </p:cNvSpPr>
          <p:nvPr>
            <p:ph type="title"/>
          </p:nvPr>
        </p:nvSpPr>
        <p:spPr/>
        <p:txBody>
          <a:bodyPr/>
          <a:lstStyle/>
          <a:p>
            <a:r>
              <a:rPr lang="fr-FR" altLang="fr-FR"/>
              <a:t>Période 12</a:t>
            </a:r>
          </a:p>
        </p:txBody>
      </p:sp>
      <p:graphicFrame>
        <p:nvGraphicFramePr>
          <p:cNvPr id="18435" name="Object 3">
            <a:extLst>
              <a:ext uri="{FF2B5EF4-FFF2-40B4-BE49-F238E27FC236}">
                <a16:creationId xmlns:a16="http://schemas.microsoft.com/office/drawing/2014/main" id="{26A82841-E0E0-44F0-A10F-E6486D05AD77}"/>
              </a:ext>
            </a:extLst>
          </p:cNvPr>
          <p:cNvGraphicFramePr>
            <a:graphicFrameLocks noChangeAspect="1"/>
          </p:cNvGraphicFramePr>
          <p:nvPr/>
        </p:nvGraphicFramePr>
        <p:xfrm>
          <a:off x="381000" y="1931988"/>
          <a:ext cx="8534400" cy="3048000"/>
        </p:xfrm>
        <a:graphic>
          <a:graphicData uri="http://schemas.openxmlformats.org/presentationml/2006/ole">
            <mc:AlternateContent xmlns:mc="http://schemas.openxmlformats.org/markup-compatibility/2006">
              <mc:Choice xmlns:v="urn:schemas-microsoft-com:vml" Requires="v">
                <p:oleObj spid="_x0000_s18461" name="Feuille de calcul" r:id="rId4" imgW="6829654" imgH="2438705" progId="Excel.Sheet.8">
                  <p:embed/>
                </p:oleObj>
              </mc:Choice>
              <mc:Fallback>
                <p:oleObj name="Feuille de calcul" r:id="rId4" imgW="6829654" imgH="2438705"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931988"/>
                        <a:ext cx="8534400" cy="3048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436" name="Oval 4">
            <a:extLst>
              <a:ext uri="{FF2B5EF4-FFF2-40B4-BE49-F238E27FC236}">
                <a16:creationId xmlns:a16="http://schemas.microsoft.com/office/drawing/2014/main" id="{CCC4BB0D-2EDC-4511-8BA5-C937DAE16A36}"/>
              </a:ext>
            </a:extLst>
          </p:cNvPr>
          <p:cNvSpPr>
            <a:spLocks noChangeArrowheads="1"/>
          </p:cNvSpPr>
          <p:nvPr/>
        </p:nvSpPr>
        <p:spPr bwMode="auto">
          <a:xfrm>
            <a:off x="8229600" y="4572000"/>
            <a:ext cx="685800" cy="228600"/>
          </a:xfrm>
          <a:prstGeom prst="ellipse">
            <a:avLst/>
          </a:prstGeom>
          <a:noFill/>
          <a:ln w="28575">
            <a:solidFill>
              <a:schemeClr val="hlink"/>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a:endParaRPr lang="fr-FR" altLang="fr-FR">
              <a:solidFill>
                <a:schemeClr val="hlink"/>
              </a:solidFill>
            </a:endParaRPr>
          </a:p>
        </p:txBody>
      </p:sp>
      <p:sp>
        <p:nvSpPr>
          <p:cNvPr id="18437" name="Text Box 5">
            <a:extLst>
              <a:ext uri="{FF2B5EF4-FFF2-40B4-BE49-F238E27FC236}">
                <a16:creationId xmlns:a16="http://schemas.microsoft.com/office/drawing/2014/main" id="{B7F500CC-1803-40B8-9387-6D9D1C3F945B}"/>
              </a:ext>
            </a:extLst>
          </p:cNvPr>
          <p:cNvSpPr txBox="1">
            <a:spLocks noChangeArrowheads="1"/>
          </p:cNvSpPr>
          <p:nvPr/>
        </p:nvSpPr>
        <p:spPr bwMode="auto">
          <a:xfrm>
            <a:off x="1600200" y="5486400"/>
            <a:ext cx="6615113" cy="701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a:r>
              <a:rPr lang="fr-FR" altLang="fr-FR">
                <a:solidFill>
                  <a:srgbClr val="00B050"/>
                </a:solidFill>
              </a:rPr>
              <a:t>Le coût optimal pour satisfaire les 12 périodes est de 664</a:t>
            </a:r>
          </a:p>
          <a:p>
            <a:pPr algn="ctr"/>
            <a:r>
              <a:rPr lang="fr-FR" altLang="fr-FR">
                <a:solidFill>
                  <a:srgbClr val="00B050"/>
                </a:solidFill>
              </a:rPr>
              <a:t>Comment y est-on parvenu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167718AE-276E-42BD-9124-95A00E806CF0}"/>
              </a:ext>
            </a:extLst>
          </p:cNvPr>
          <p:cNvSpPr>
            <a:spLocks noGrp="1" noChangeArrowheads="1"/>
          </p:cNvSpPr>
          <p:nvPr>
            <p:ph type="title"/>
          </p:nvPr>
        </p:nvSpPr>
        <p:spPr/>
        <p:txBody>
          <a:bodyPr/>
          <a:lstStyle/>
          <a:p>
            <a:r>
              <a:rPr lang="fr-FR" altLang="fr-FR"/>
              <a:t>Détermination des dates de commandes</a:t>
            </a:r>
          </a:p>
        </p:txBody>
      </p:sp>
      <p:graphicFrame>
        <p:nvGraphicFramePr>
          <p:cNvPr id="19459" name="Object 3">
            <a:extLst>
              <a:ext uri="{FF2B5EF4-FFF2-40B4-BE49-F238E27FC236}">
                <a16:creationId xmlns:a16="http://schemas.microsoft.com/office/drawing/2014/main" id="{303E829D-7E10-4D74-BC15-28EC2392A5B0}"/>
              </a:ext>
            </a:extLst>
          </p:cNvPr>
          <p:cNvGraphicFramePr>
            <a:graphicFrameLocks noChangeAspect="1"/>
          </p:cNvGraphicFramePr>
          <p:nvPr/>
        </p:nvGraphicFramePr>
        <p:xfrm>
          <a:off x="381000" y="1524000"/>
          <a:ext cx="8534400" cy="3048000"/>
        </p:xfrm>
        <a:graphic>
          <a:graphicData uri="http://schemas.openxmlformats.org/presentationml/2006/ole">
            <mc:AlternateContent xmlns:mc="http://schemas.openxmlformats.org/markup-compatibility/2006">
              <mc:Choice xmlns:v="urn:schemas-microsoft-com:vml" Requires="v">
                <p:oleObj spid="_x0000_s19492" name="Feuille de calcul" r:id="rId4" imgW="6829654" imgH="2438705" progId="Excel.Sheet.8">
                  <p:embed/>
                </p:oleObj>
              </mc:Choice>
              <mc:Fallback>
                <p:oleObj name="Feuille de calcul" r:id="rId4" imgW="6829654" imgH="2438705"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524000"/>
                        <a:ext cx="8534400" cy="3048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460" name="Oval 4">
            <a:extLst>
              <a:ext uri="{FF2B5EF4-FFF2-40B4-BE49-F238E27FC236}">
                <a16:creationId xmlns:a16="http://schemas.microsoft.com/office/drawing/2014/main" id="{6FB75D22-A2B8-4EFD-B16C-C1022DFE01AF}"/>
              </a:ext>
            </a:extLst>
          </p:cNvPr>
          <p:cNvSpPr>
            <a:spLocks noChangeArrowheads="1"/>
          </p:cNvSpPr>
          <p:nvPr/>
        </p:nvSpPr>
        <p:spPr bwMode="auto">
          <a:xfrm>
            <a:off x="8229600" y="4164013"/>
            <a:ext cx="685800" cy="228600"/>
          </a:xfrm>
          <a:prstGeom prst="ellipse">
            <a:avLst/>
          </a:prstGeom>
          <a:noFill/>
          <a:ln w="28575">
            <a:solidFill>
              <a:schemeClr val="hlink"/>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a:endParaRPr lang="fr-FR" altLang="fr-FR">
              <a:solidFill>
                <a:schemeClr val="hlink"/>
              </a:solidFill>
            </a:endParaRPr>
          </a:p>
        </p:txBody>
      </p:sp>
      <p:sp>
        <p:nvSpPr>
          <p:cNvPr id="19461" name="Text Box 5">
            <a:extLst>
              <a:ext uri="{FF2B5EF4-FFF2-40B4-BE49-F238E27FC236}">
                <a16:creationId xmlns:a16="http://schemas.microsoft.com/office/drawing/2014/main" id="{0CCF9765-F9A6-4E28-AA56-A34FD039F21D}"/>
              </a:ext>
            </a:extLst>
          </p:cNvPr>
          <p:cNvSpPr txBox="1">
            <a:spLocks noChangeArrowheads="1"/>
          </p:cNvSpPr>
          <p:nvPr/>
        </p:nvSpPr>
        <p:spPr bwMode="auto">
          <a:xfrm>
            <a:off x="381000" y="4697413"/>
            <a:ext cx="5354351" cy="163121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r>
              <a:rPr lang="fr-FR" altLang="fr-FR" dirty="0">
                <a:solidFill>
                  <a:srgbClr val="000099"/>
                </a:solidFill>
              </a:rPr>
              <a:t>Optimum sur 1-12 : ?</a:t>
            </a:r>
          </a:p>
          <a:p>
            <a:r>
              <a:rPr lang="fr-FR" altLang="fr-FR" dirty="0">
                <a:solidFill>
                  <a:srgbClr val="000099"/>
                </a:solidFill>
              </a:rPr>
              <a:t>Quel était l’optimum pour les périodes 1-10 ? </a:t>
            </a:r>
          </a:p>
          <a:p>
            <a:r>
              <a:rPr lang="fr-FR" altLang="fr-FR" dirty="0">
                <a:solidFill>
                  <a:srgbClr val="000099"/>
                </a:solidFill>
              </a:rPr>
              <a:t>Quel était l’optimum pour les périodes 1-7 ? </a:t>
            </a:r>
          </a:p>
          <a:p>
            <a:r>
              <a:rPr lang="fr-FR" altLang="fr-FR" dirty="0">
                <a:solidFill>
                  <a:srgbClr val="000099"/>
                </a:solidFill>
              </a:rPr>
              <a:t>Quel était l’optimum pour les périodes 1-2 ? </a:t>
            </a:r>
          </a:p>
          <a:p>
            <a:r>
              <a:rPr lang="fr-FR" altLang="fr-FR" dirty="0">
                <a:solidFill>
                  <a:srgbClr val="00B050"/>
                </a:solidFill>
              </a:rPr>
              <a:t>On passe des commandes en 1, 3, 8, 11.</a:t>
            </a:r>
          </a:p>
        </p:txBody>
      </p:sp>
      <p:sp>
        <p:nvSpPr>
          <p:cNvPr id="19462" name="Oval 7">
            <a:extLst>
              <a:ext uri="{FF2B5EF4-FFF2-40B4-BE49-F238E27FC236}">
                <a16:creationId xmlns:a16="http://schemas.microsoft.com/office/drawing/2014/main" id="{54660DE2-976B-4A05-999E-A0E88BD8EA83}"/>
              </a:ext>
            </a:extLst>
          </p:cNvPr>
          <p:cNvSpPr>
            <a:spLocks noChangeArrowheads="1"/>
          </p:cNvSpPr>
          <p:nvPr/>
        </p:nvSpPr>
        <p:spPr bwMode="auto">
          <a:xfrm>
            <a:off x="7620000" y="4164013"/>
            <a:ext cx="685800" cy="228600"/>
          </a:xfrm>
          <a:prstGeom prst="ellipse">
            <a:avLst/>
          </a:prstGeom>
          <a:noFill/>
          <a:ln w="28575">
            <a:solidFill>
              <a:srgbClr val="FF00FF"/>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a:endParaRPr lang="fr-FR" altLang="fr-FR">
              <a:solidFill>
                <a:schemeClr val="hlink"/>
              </a:solidFill>
            </a:endParaRPr>
          </a:p>
        </p:txBody>
      </p:sp>
      <p:sp>
        <p:nvSpPr>
          <p:cNvPr id="19463" name="Oval 8">
            <a:extLst>
              <a:ext uri="{FF2B5EF4-FFF2-40B4-BE49-F238E27FC236}">
                <a16:creationId xmlns:a16="http://schemas.microsoft.com/office/drawing/2014/main" id="{E123D8BF-E731-47E7-9383-CE941649801C}"/>
              </a:ext>
            </a:extLst>
          </p:cNvPr>
          <p:cNvSpPr>
            <a:spLocks noChangeArrowheads="1"/>
          </p:cNvSpPr>
          <p:nvPr/>
        </p:nvSpPr>
        <p:spPr bwMode="auto">
          <a:xfrm>
            <a:off x="7010400" y="3541713"/>
            <a:ext cx="685800" cy="228600"/>
          </a:xfrm>
          <a:prstGeom prst="ellipse">
            <a:avLst/>
          </a:prstGeom>
          <a:noFill/>
          <a:ln w="28575">
            <a:solidFill>
              <a:schemeClr val="hlink"/>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a:endParaRPr lang="fr-FR" altLang="fr-FR">
              <a:solidFill>
                <a:schemeClr val="hlink"/>
              </a:solidFill>
            </a:endParaRPr>
          </a:p>
        </p:txBody>
      </p:sp>
      <p:sp>
        <p:nvSpPr>
          <p:cNvPr id="19464" name="Oval 9">
            <a:extLst>
              <a:ext uri="{FF2B5EF4-FFF2-40B4-BE49-F238E27FC236}">
                <a16:creationId xmlns:a16="http://schemas.microsoft.com/office/drawing/2014/main" id="{F82CF20C-95BD-4E12-B8FD-C7ACD801DD45}"/>
              </a:ext>
            </a:extLst>
          </p:cNvPr>
          <p:cNvSpPr>
            <a:spLocks noChangeArrowheads="1"/>
          </p:cNvSpPr>
          <p:nvPr/>
        </p:nvSpPr>
        <p:spPr bwMode="auto">
          <a:xfrm>
            <a:off x="5727700" y="3541713"/>
            <a:ext cx="685800" cy="228600"/>
          </a:xfrm>
          <a:prstGeom prst="ellipse">
            <a:avLst/>
          </a:prstGeom>
          <a:noFill/>
          <a:ln w="28575">
            <a:solidFill>
              <a:srgbClr val="FF00FF"/>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a:endParaRPr lang="fr-FR" altLang="fr-FR">
              <a:solidFill>
                <a:schemeClr val="hlink"/>
              </a:solidFill>
            </a:endParaRPr>
          </a:p>
        </p:txBody>
      </p:sp>
      <p:sp>
        <p:nvSpPr>
          <p:cNvPr id="19465" name="Oval 10">
            <a:extLst>
              <a:ext uri="{FF2B5EF4-FFF2-40B4-BE49-F238E27FC236}">
                <a16:creationId xmlns:a16="http://schemas.microsoft.com/office/drawing/2014/main" id="{CB8B9801-E41B-46E1-9A8F-72A5686C242E}"/>
              </a:ext>
            </a:extLst>
          </p:cNvPr>
          <p:cNvSpPr>
            <a:spLocks noChangeArrowheads="1"/>
          </p:cNvSpPr>
          <p:nvPr/>
        </p:nvSpPr>
        <p:spPr bwMode="auto">
          <a:xfrm>
            <a:off x="5118100" y="2538413"/>
            <a:ext cx="685800" cy="228600"/>
          </a:xfrm>
          <a:prstGeom prst="ellipse">
            <a:avLst/>
          </a:prstGeom>
          <a:noFill/>
          <a:ln w="28575">
            <a:solidFill>
              <a:schemeClr val="hlink"/>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a:endParaRPr lang="fr-FR" altLang="fr-FR">
              <a:solidFill>
                <a:schemeClr val="hlink"/>
              </a:solidFill>
            </a:endParaRPr>
          </a:p>
        </p:txBody>
      </p:sp>
      <p:sp>
        <p:nvSpPr>
          <p:cNvPr id="19466" name="Oval 11">
            <a:extLst>
              <a:ext uri="{FF2B5EF4-FFF2-40B4-BE49-F238E27FC236}">
                <a16:creationId xmlns:a16="http://schemas.microsoft.com/office/drawing/2014/main" id="{6FA61A22-9DED-4135-9915-B68540634414}"/>
              </a:ext>
            </a:extLst>
          </p:cNvPr>
          <p:cNvSpPr>
            <a:spLocks noChangeArrowheads="1"/>
          </p:cNvSpPr>
          <p:nvPr/>
        </p:nvSpPr>
        <p:spPr bwMode="auto">
          <a:xfrm>
            <a:off x="2578100" y="2538413"/>
            <a:ext cx="685800" cy="228600"/>
          </a:xfrm>
          <a:prstGeom prst="ellipse">
            <a:avLst/>
          </a:prstGeom>
          <a:noFill/>
          <a:ln w="28575">
            <a:solidFill>
              <a:srgbClr val="FF00FF"/>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a:endParaRPr lang="fr-FR" altLang="fr-FR">
              <a:solidFill>
                <a:schemeClr val="hlink"/>
              </a:solidFill>
            </a:endParaRPr>
          </a:p>
        </p:txBody>
      </p:sp>
      <p:sp>
        <p:nvSpPr>
          <p:cNvPr id="19467" name="Oval 12">
            <a:extLst>
              <a:ext uri="{FF2B5EF4-FFF2-40B4-BE49-F238E27FC236}">
                <a16:creationId xmlns:a16="http://schemas.microsoft.com/office/drawing/2014/main" id="{C2F89EE4-23CE-42EB-81AB-A8B51360C7E9}"/>
              </a:ext>
            </a:extLst>
          </p:cNvPr>
          <p:cNvSpPr>
            <a:spLocks noChangeArrowheads="1"/>
          </p:cNvSpPr>
          <p:nvPr/>
        </p:nvSpPr>
        <p:spPr bwMode="auto">
          <a:xfrm>
            <a:off x="1981200" y="2120900"/>
            <a:ext cx="685800" cy="228600"/>
          </a:xfrm>
          <a:prstGeom prst="ellipse">
            <a:avLst/>
          </a:prstGeom>
          <a:noFill/>
          <a:ln w="28575">
            <a:solidFill>
              <a:schemeClr val="hlink"/>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a:endParaRPr lang="fr-FR" altLang="fr-FR">
              <a:solidFill>
                <a:schemeClr val="hlink"/>
              </a:solidFill>
            </a:endParaRPr>
          </a:p>
        </p:txBody>
      </p:sp>
      <p:sp>
        <p:nvSpPr>
          <p:cNvPr id="19468" name="Oval 13">
            <a:extLst>
              <a:ext uri="{FF2B5EF4-FFF2-40B4-BE49-F238E27FC236}">
                <a16:creationId xmlns:a16="http://schemas.microsoft.com/office/drawing/2014/main" id="{9F325414-A7DB-44CE-971B-C98FD697DA4C}"/>
              </a:ext>
            </a:extLst>
          </p:cNvPr>
          <p:cNvSpPr>
            <a:spLocks noChangeArrowheads="1"/>
          </p:cNvSpPr>
          <p:nvPr/>
        </p:nvSpPr>
        <p:spPr bwMode="auto">
          <a:xfrm>
            <a:off x="1295400" y="2120900"/>
            <a:ext cx="685800" cy="228600"/>
          </a:xfrm>
          <a:prstGeom prst="ellipse">
            <a:avLst/>
          </a:prstGeom>
          <a:noFill/>
          <a:ln w="28575">
            <a:solidFill>
              <a:srgbClr val="FF00FF"/>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a:endParaRPr lang="fr-FR" altLang="fr-FR">
              <a:solidFill>
                <a:schemeClr val="hlink"/>
              </a:solidFill>
            </a:endParaRPr>
          </a:p>
        </p:txBody>
      </p:sp>
      <p:sp>
        <p:nvSpPr>
          <p:cNvPr id="2" name="Rectangle 1"/>
          <p:cNvSpPr/>
          <p:nvPr/>
        </p:nvSpPr>
        <p:spPr>
          <a:xfrm>
            <a:off x="2633525" y="4697413"/>
            <a:ext cx="3046219" cy="400110"/>
          </a:xfrm>
          <a:prstGeom prst="rect">
            <a:avLst/>
          </a:prstGeom>
          <a:solidFill>
            <a:schemeClr val="tx1"/>
          </a:solidFill>
        </p:spPr>
        <p:txBody>
          <a:bodyPr wrap="none">
            <a:spAutoFit/>
          </a:bodyPr>
          <a:lstStyle/>
          <a:p>
            <a:r>
              <a:rPr lang="fr-FR" altLang="fr-FR" dirty="0">
                <a:solidFill>
                  <a:srgbClr val="000099"/>
                </a:solidFill>
              </a:rPr>
              <a:t>664 </a:t>
            </a:r>
            <a:r>
              <a:rPr lang="fr-FR" altLang="fr-FR" dirty="0">
                <a:solidFill>
                  <a:srgbClr val="000099"/>
                </a:solidFill>
                <a:sym typeface="Wingdings" panose="05000000000000000000" pitchFamily="2" charset="2"/>
              </a:rPr>
              <a:t></a:t>
            </a:r>
            <a:r>
              <a:rPr lang="fr-FR" altLang="fr-FR" dirty="0">
                <a:solidFill>
                  <a:srgbClr val="000099"/>
                </a:solidFill>
              </a:rPr>
              <a:t> Commande en 11</a:t>
            </a:r>
          </a:p>
        </p:txBody>
      </p:sp>
      <p:sp>
        <p:nvSpPr>
          <p:cNvPr id="3" name="Rectangle 2"/>
          <p:cNvSpPr/>
          <p:nvPr/>
        </p:nvSpPr>
        <p:spPr>
          <a:xfrm>
            <a:off x="5549102" y="4992843"/>
            <a:ext cx="2922595" cy="400110"/>
          </a:xfrm>
          <a:prstGeom prst="rect">
            <a:avLst/>
          </a:prstGeom>
          <a:solidFill>
            <a:schemeClr val="tx1"/>
          </a:solidFill>
        </p:spPr>
        <p:txBody>
          <a:bodyPr wrap="none">
            <a:spAutoFit/>
          </a:bodyPr>
          <a:lstStyle/>
          <a:p>
            <a:r>
              <a:rPr lang="fr-FR" altLang="fr-FR" dirty="0">
                <a:solidFill>
                  <a:srgbClr val="000099"/>
                </a:solidFill>
              </a:rPr>
              <a:t>540 </a:t>
            </a:r>
            <a:r>
              <a:rPr lang="fr-FR" altLang="fr-FR" dirty="0">
                <a:solidFill>
                  <a:srgbClr val="000099"/>
                </a:solidFill>
                <a:sym typeface="Wingdings" panose="05000000000000000000" pitchFamily="2" charset="2"/>
              </a:rPr>
              <a:t></a:t>
            </a:r>
            <a:r>
              <a:rPr lang="fr-FR" altLang="fr-FR" dirty="0">
                <a:solidFill>
                  <a:srgbClr val="000099"/>
                </a:solidFill>
              </a:rPr>
              <a:t> Commande en 8</a:t>
            </a:r>
          </a:p>
        </p:txBody>
      </p:sp>
      <p:sp>
        <p:nvSpPr>
          <p:cNvPr id="4" name="Rectangle 3"/>
          <p:cNvSpPr/>
          <p:nvPr/>
        </p:nvSpPr>
        <p:spPr>
          <a:xfrm>
            <a:off x="5461000" y="5312966"/>
            <a:ext cx="2922595" cy="400110"/>
          </a:xfrm>
          <a:prstGeom prst="rect">
            <a:avLst/>
          </a:prstGeom>
          <a:solidFill>
            <a:schemeClr val="tx1"/>
          </a:solidFill>
        </p:spPr>
        <p:txBody>
          <a:bodyPr wrap="none">
            <a:spAutoFit/>
          </a:bodyPr>
          <a:lstStyle/>
          <a:p>
            <a:r>
              <a:rPr lang="fr-FR" altLang="fr-FR" dirty="0">
                <a:solidFill>
                  <a:srgbClr val="000099"/>
                </a:solidFill>
              </a:rPr>
              <a:t>360 </a:t>
            </a:r>
            <a:r>
              <a:rPr lang="fr-FR" altLang="fr-FR" dirty="0">
                <a:solidFill>
                  <a:srgbClr val="000099"/>
                </a:solidFill>
                <a:sym typeface="Wingdings" panose="05000000000000000000" pitchFamily="2" charset="2"/>
              </a:rPr>
              <a:t></a:t>
            </a:r>
            <a:r>
              <a:rPr lang="fr-FR" altLang="fr-FR" dirty="0">
                <a:solidFill>
                  <a:srgbClr val="000099"/>
                </a:solidFill>
              </a:rPr>
              <a:t> Commande en 3</a:t>
            </a:r>
          </a:p>
        </p:txBody>
      </p:sp>
      <p:sp>
        <p:nvSpPr>
          <p:cNvPr id="5" name="Rectangle 4"/>
          <p:cNvSpPr/>
          <p:nvPr/>
        </p:nvSpPr>
        <p:spPr>
          <a:xfrm>
            <a:off x="5383205" y="5633089"/>
            <a:ext cx="2922595" cy="400110"/>
          </a:xfrm>
          <a:prstGeom prst="rect">
            <a:avLst/>
          </a:prstGeom>
          <a:solidFill>
            <a:schemeClr val="tx1"/>
          </a:solidFill>
        </p:spPr>
        <p:txBody>
          <a:bodyPr wrap="none">
            <a:spAutoFit/>
          </a:bodyPr>
          <a:lstStyle/>
          <a:p>
            <a:r>
              <a:rPr lang="fr-FR" altLang="fr-FR" dirty="0">
                <a:solidFill>
                  <a:srgbClr val="000099"/>
                </a:solidFill>
              </a:rPr>
              <a:t>128 </a:t>
            </a:r>
            <a:r>
              <a:rPr lang="fr-FR" altLang="fr-FR" dirty="0">
                <a:solidFill>
                  <a:srgbClr val="000099"/>
                </a:solidFill>
                <a:sym typeface="Wingdings" panose="05000000000000000000" pitchFamily="2" charset="2"/>
              </a:rPr>
              <a:t></a:t>
            </a:r>
            <a:r>
              <a:rPr lang="fr-FR" altLang="fr-FR" dirty="0">
                <a:solidFill>
                  <a:srgbClr val="000099"/>
                </a:solidFill>
              </a:rPr>
              <a:t> Commande en 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61">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46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46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461">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46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46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9461">
                                            <p:txEl>
                                              <p:pRg st="3" end="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46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946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946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2" grpId="0" animBg="1"/>
      <p:bldP spid="19463" grpId="0" animBg="1"/>
      <p:bldP spid="19464" grpId="0" animBg="1"/>
      <p:bldP spid="19465" grpId="0" animBg="1"/>
      <p:bldP spid="19466" grpId="0" animBg="1"/>
      <p:bldP spid="19467" grpId="0" animBg="1"/>
      <p:bldP spid="19468" grpId="0" animBg="1"/>
      <p:bldP spid="2" grpId="0" animBg="1"/>
      <p:bldP spid="3" grpId="0" animBg="1"/>
      <p:bldP spid="4" grpId="0" animBg="1"/>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BEDEB50D-F15D-4D1F-8D1F-95189EA6B1A6}"/>
              </a:ext>
            </a:extLst>
          </p:cNvPr>
          <p:cNvSpPr>
            <a:spLocks noGrp="1" noChangeArrowheads="1"/>
          </p:cNvSpPr>
          <p:nvPr>
            <p:ph type="title"/>
          </p:nvPr>
        </p:nvSpPr>
        <p:spPr/>
        <p:txBody>
          <a:bodyPr/>
          <a:lstStyle/>
          <a:p>
            <a:r>
              <a:rPr lang="fr-FR" altLang="fr-FR"/>
              <a:t>Principes</a:t>
            </a:r>
          </a:p>
        </p:txBody>
      </p:sp>
      <p:sp>
        <p:nvSpPr>
          <p:cNvPr id="6147" name="Rectangle 3">
            <a:extLst>
              <a:ext uri="{FF2B5EF4-FFF2-40B4-BE49-F238E27FC236}">
                <a16:creationId xmlns:a16="http://schemas.microsoft.com/office/drawing/2014/main" id="{1AEF7BEA-6ED2-4DD3-B7A6-0472D933EE99}"/>
              </a:ext>
            </a:extLst>
          </p:cNvPr>
          <p:cNvSpPr>
            <a:spLocks noGrp="1" noChangeArrowheads="1"/>
          </p:cNvSpPr>
          <p:nvPr>
            <p:ph type="body" idx="1"/>
          </p:nvPr>
        </p:nvSpPr>
        <p:spPr/>
        <p:txBody>
          <a:bodyPr/>
          <a:lstStyle/>
          <a:p>
            <a:pPr>
              <a:lnSpc>
                <a:spcPct val="80000"/>
              </a:lnSpc>
            </a:pPr>
            <a:r>
              <a:rPr lang="fr-FR" altLang="fr-FR"/>
              <a:t>La demande est connue sur les périodes futures</a:t>
            </a:r>
          </a:p>
          <a:p>
            <a:pPr>
              <a:lnSpc>
                <a:spcPct val="80000"/>
              </a:lnSpc>
            </a:pPr>
            <a:r>
              <a:rPr lang="fr-FR" altLang="fr-FR"/>
              <a:t>Question : doit-on commander pour une seule période ou pour plusieurs périodes futures ?</a:t>
            </a:r>
          </a:p>
          <a:p>
            <a:pPr>
              <a:lnSpc>
                <a:spcPct val="80000"/>
              </a:lnSpc>
            </a:pPr>
            <a:r>
              <a:rPr lang="fr-FR" altLang="fr-FR"/>
              <a:t>Si on commande, on supporte un coût (fixe) de lancement ou de passation de commande</a:t>
            </a:r>
          </a:p>
          <a:p>
            <a:pPr>
              <a:lnSpc>
                <a:spcPct val="80000"/>
              </a:lnSpc>
            </a:pPr>
            <a:r>
              <a:rPr lang="fr-FR" altLang="fr-FR"/>
              <a:t>Si les produits sont en stock, on supporte des coûts de détention proportionnels aux quantités stockées et à la durée de détention</a:t>
            </a:r>
          </a:p>
          <a:p>
            <a:pPr>
              <a:lnSpc>
                <a:spcPct val="80000"/>
              </a:lnSpc>
            </a:pPr>
            <a:r>
              <a:rPr lang="fr-FR" altLang="fr-FR"/>
              <a:t>Pour expliquer l’algorithme, on partira d’un exemple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78633CC-D169-4C79-9CD0-E5AE679A3ACC}"/>
              </a:ext>
            </a:extLst>
          </p:cNvPr>
          <p:cNvSpPr>
            <a:spLocks noGrp="1" noChangeArrowheads="1"/>
          </p:cNvSpPr>
          <p:nvPr>
            <p:ph type="title"/>
          </p:nvPr>
        </p:nvSpPr>
        <p:spPr/>
        <p:txBody>
          <a:bodyPr/>
          <a:lstStyle/>
          <a:p>
            <a:r>
              <a:rPr lang="fr-FR" altLang="fr-FR"/>
              <a:t>Les données de l’exemple</a:t>
            </a:r>
          </a:p>
        </p:txBody>
      </p:sp>
      <p:sp>
        <p:nvSpPr>
          <p:cNvPr id="7171" name="Rectangle 3">
            <a:extLst>
              <a:ext uri="{FF2B5EF4-FFF2-40B4-BE49-F238E27FC236}">
                <a16:creationId xmlns:a16="http://schemas.microsoft.com/office/drawing/2014/main" id="{ED3F79B3-CBA0-4FBF-B60B-FDB22545E57A}"/>
              </a:ext>
            </a:extLst>
          </p:cNvPr>
          <p:cNvSpPr>
            <a:spLocks noGrp="1" noChangeArrowheads="1"/>
          </p:cNvSpPr>
          <p:nvPr>
            <p:ph type="body" idx="1"/>
          </p:nvPr>
        </p:nvSpPr>
        <p:spPr>
          <a:xfrm>
            <a:off x="1066800" y="1676400"/>
            <a:ext cx="7162800" cy="2438400"/>
          </a:xfrm>
        </p:spPr>
        <p:txBody>
          <a:bodyPr/>
          <a:lstStyle/>
          <a:p>
            <a:r>
              <a:rPr lang="fr-FR" altLang="fr-FR"/>
              <a:t>Coût de lancement ou de passation de commande : 100 €</a:t>
            </a:r>
          </a:p>
          <a:p>
            <a:r>
              <a:rPr lang="fr-FR" altLang="fr-FR"/>
              <a:t>Coût d’une unité : 40 €</a:t>
            </a:r>
          </a:p>
          <a:p>
            <a:r>
              <a:rPr lang="fr-FR" altLang="fr-FR"/>
              <a:t>Taux de détention : 1% par période</a:t>
            </a:r>
          </a:p>
          <a:p>
            <a:pPr>
              <a:buFont typeface="Wingdings" panose="05000000000000000000" pitchFamily="2" charset="2"/>
              <a:buChar char="è"/>
            </a:pPr>
            <a:r>
              <a:rPr lang="fr-FR" altLang="fr-FR"/>
              <a:t>Coût de détention : 0,4 € par unité par période</a:t>
            </a:r>
          </a:p>
          <a:p>
            <a:r>
              <a:rPr lang="fr-FR" altLang="fr-FR"/>
              <a:t>Les coûts de stocks sont comptabilisés en fin de période</a:t>
            </a:r>
          </a:p>
          <a:p>
            <a:r>
              <a:rPr lang="fr-FR" altLang="fr-FR"/>
              <a:t>Demandes :</a:t>
            </a:r>
          </a:p>
        </p:txBody>
      </p:sp>
      <p:graphicFrame>
        <p:nvGraphicFramePr>
          <p:cNvPr id="7172" name="Object 4">
            <a:extLst>
              <a:ext uri="{FF2B5EF4-FFF2-40B4-BE49-F238E27FC236}">
                <a16:creationId xmlns:a16="http://schemas.microsoft.com/office/drawing/2014/main" id="{F27D62A2-9BE5-47D8-BAD5-F6E4F0CD80AF}"/>
              </a:ext>
            </a:extLst>
          </p:cNvPr>
          <p:cNvGraphicFramePr>
            <a:graphicFrameLocks noChangeAspect="1"/>
          </p:cNvGraphicFramePr>
          <p:nvPr/>
        </p:nvGraphicFramePr>
        <p:xfrm>
          <a:off x="228600" y="5334000"/>
          <a:ext cx="8686800" cy="533400"/>
        </p:xfrm>
        <a:graphic>
          <a:graphicData uri="http://schemas.openxmlformats.org/presentationml/2006/ole">
            <mc:AlternateContent xmlns:mc="http://schemas.openxmlformats.org/markup-compatibility/2006">
              <mc:Choice xmlns:v="urn:schemas-microsoft-com:vml" Requires="v">
                <p:oleObj spid="_x0000_s7197" name="Feuille de calcul" r:id="rId4" imgW="6829654" imgH="333756" progId="Excel.Sheet.8">
                  <p:embed/>
                </p:oleObj>
              </mc:Choice>
              <mc:Fallback>
                <p:oleObj name="Feuille de calcul" r:id="rId4" imgW="6829654" imgH="333756" progId="Excel.Sheet.8">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5334000"/>
                        <a:ext cx="8686800" cy="533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34D984CE-A6DD-451E-BF4C-77EDFD42BFC8}"/>
              </a:ext>
            </a:extLst>
          </p:cNvPr>
          <p:cNvSpPr>
            <a:spLocks noGrp="1" noChangeArrowheads="1"/>
          </p:cNvSpPr>
          <p:nvPr>
            <p:ph type="title"/>
          </p:nvPr>
        </p:nvSpPr>
        <p:spPr/>
        <p:txBody>
          <a:bodyPr/>
          <a:lstStyle/>
          <a:p>
            <a:r>
              <a:rPr lang="fr-FR" altLang="fr-FR"/>
              <a:t>Périodes 1 et 2</a:t>
            </a:r>
          </a:p>
        </p:txBody>
      </p:sp>
      <p:graphicFrame>
        <p:nvGraphicFramePr>
          <p:cNvPr id="8195" name="Object 1028">
            <a:extLst>
              <a:ext uri="{FF2B5EF4-FFF2-40B4-BE49-F238E27FC236}">
                <a16:creationId xmlns:a16="http://schemas.microsoft.com/office/drawing/2014/main" id="{D4617F47-2D5D-438E-ACF6-61B6997CD9D7}"/>
              </a:ext>
            </a:extLst>
          </p:cNvPr>
          <p:cNvGraphicFramePr>
            <a:graphicFrameLocks noChangeAspect="1"/>
          </p:cNvGraphicFramePr>
          <p:nvPr/>
        </p:nvGraphicFramePr>
        <p:xfrm>
          <a:off x="533400" y="1828800"/>
          <a:ext cx="6172200" cy="2840038"/>
        </p:xfrm>
        <a:graphic>
          <a:graphicData uri="http://schemas.openxmlformats.org/presentationml/2006/ole">
            <mc:AlternateContent xmlns:mc="http://schemas.openxmlformats.org/markup-compatibility/2006">
              <mc:Choice xmlns:v="urn:schemas-microsoft-com:vml" Requires="v">
                <p:oleObj spid="_x0000_s8223" name="Feuille de calcul" r:id="rId4" imgW="1781556" imgH="819607" progId="Excel.Sheet.8">
                  <p:embed/>
                </p:oleObj>
              </mc:Choice>
              <mc:Fallback>
                <p:oleObj name="Feuille de calcul" r:id="rId4" imgW="1781556" imgH="819607" progId="Excel.Sheet.8">
                  <p:embed/>
                  <p:pic>
                    <p:nvPicPr>
                      <p:cNvPr id="0" name="Object 102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1828800"/>
                        <a:ext cx="6172200" cy="28400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196" name="AutoShape 1029">
            <a:extLst>
              <a:ext uri="{FF2B5EF4-FFF2-40B4-BE49-F238E27FC236}">
                <a16:creationId xmlns:a16="http://schemas.microsoft.com/office/drawing/2014/main" id="{63BBE4F7-426C-453E-A8B0-3943A6525039}"/>
              </a:ext>
            </a:extLst>
          </p:cNvPr>
          <p:cNvSpPr>
            <a:spLocks noChangeArrowheads="1"/>
          </p:cNvSpPr>
          <p:nvPr/>
        </p:nvSpPr>
        <p:spPr bwMode="auto">
          <a:xfrm>
            <a:off x="2743200" y="5334000"/>
            <a:ext cx="1219200" cy="685800"/>
          </a:xfrm>
          <a:prstGeom prst="wedgeRectCallout">
            <a:avLst>
              <a:gd name="adj1" fmla="val 66407"/>
              <a:gd name="adj2" fmla="val -249769"/>
            </a:avLst>
          </a:prstGeom>
          <a:solidFill>
            <a:schemeClr val="tx2"/>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a:r>
              <a:rPr lang="fr-FR" altLang="fr-FR">
                <a:solidFill>
                  <a:srgbClr val="000000"/>
                </a:solidFill>
              </a:rPr>
              <a:t>Coût fixe</a:t>
            </a:r>
          </a:p>
        </p:txBody>
      </p:sp>
      <p:sp>
        <p:nvSpPr>
          <p:cNvPr id="8197" name="AutoShape 1030">
            <a:extLst>
              <a:ext uri="{FF2B5EF4-FFF2-40B4-BE49-F238E27FC236}">
                <a16:creationId xmlns:a16="http://schemas.microsoft.com/office/drawing/2014/main" id="{9F6EFA92-FD9B-47FB-9F51-9D69657E9F8A}"/>
              </a:ext>
            </a:extLst>
          </p:cNvPr>
          <p:cNvSpPr>
            <a:spLocks noChangeArrowheads="1"/>
          </p:cNvSpPr>
          <p:nvPr/>
        </p:nvSpPr>
        <p:spPr bwMode="auto">
          <a:xfrm>
            <a:off x="6934200" y="1676400"/>
            <a:ext cx="1905000" cy="2590800"/>
          </a:xfrm>
          <a:prstGeom prst="wedgeRectCallout">
            <a:avLst>
              <a:gd name="adj1" fmla="val -84250"/>
              <a:gd name="adj2" fmla="val 32968"/>
            </a:avLst>
          </a:prstGeom>
          <a:solidFill>
            <a:schemeClr val="tx2"/>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a:r>
              <a:rPr lang="fr-FR" altLang="fr-FR">
                <a:solidFill>
                  <a:srgbClr val="000000"/>
                </a:solidFill>
              </a:rPr>
              <a:t>Coût précédent</a:t>
            </a:r>
          </a:p>
          <a:p>
            <a:pPr algn="ctr"/>
            <a:r>
              <a:rPr lang="fr-FR" altLang="fr-FR">
                <a:solidFill>
                  <a:srgbClr val="000000"/>
                </a:solidFill>
              </a:rPr>
              <a:t>+</a:t>
            </a:r>
          </a:p>
          <a:p>
            <a:pPr algn="ctr"/>
            <a:r>
              <a:rPr lang="fr-FR" altLang="fr-FR">
                <a:solidFill>
                  <a:srgbClr val="000000"/>
                </a:solidFill>
              </a:rPr>
              <a:t>coût de détention</a:t>
            </a:r>
          </a:p>
          <a:p>
            <a:pPr algn="ctr"/>
            <a:r>
              <a:rPr lang="fr-FR" altLang="fr-FR">
                <a:solidFill>
                  <a:srgbClr val="000000"/>
                </a:solidFill>
              </a:rPr>
              <a:t>de 70 unités sur une période</a:t>
            </a:r>
          </a:p>
        </p:txBody>
      </p:sp>
      <p:sp>
        <p:nvSpPr>
          <p:cNvPr id="8198" name="AutoShape 1031">
            <a:extLst>
              <a:ext uri="{FF2B5EF4-FFF2-40B4-BE49-F238E27FC236}">
                <a16:creationId xmlns:a16="http://schemas.microsoft.com/office/drawing/2014/main" id="{9B4FC9D0-72FE-4A05-9E12-D31BA9CFC22F}"/>
              </a:ext>
            </a:extLst>
          </p:cNvPr>
          <p:cNvSpPr>
            <a:spLocks noChangeArrowheads="1"/>
          </p:cNvSpPr>
          <p:nvPr/>
        </p:nvSpPr>
        <p:spPr bwMode="auto">
          <a:xfrm>
            <a:off x="6781800" y="4800600"/>
            <a:ext cx="1752600" cy="1600200"/>
          </a:xfrm>
          <a:prstGeom prst="wedgeRectCallout">
            <a:avLst>
              <a:gd name="adj1" fmla="val -77264"/>
              <a:gd name="adj2" fmla="val -75597"/>
            </a:avLst>
          </a:prstGeom>
          <a:solidFill>
            <a:schemeClr val="tx2"/>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a:r>
              <a:rPr lang="fr-FR" altLang="fr-FR">
                <a:solidFill>
                  <a:srgbClr val="000000"/>
                </a:solidFill>
              </a:rPr>
              <a:t>Commande passée en 1</a:t>
            </a:r>
          </a:p>
          <a:p>
            <a:pPr algn="ctr"/>
            <a:r>
              <a:rPr lang="fr-FR" altLang="fr-FR">
                <a:solidFill>
                  <a:srgbClr val="000000"/>
                </a:solidFill>
              </a:rPr>
              <a:t>et commande passée en 2</a:t>
            </a:r>
          </a:p>
        </p:txBody>
      </p:sp>
      <p:sp>
        <p:nvSpPr>
          <p:cNvPr id="8199" name="Line 1032">
            <a:extLst>
              <a:ext uri="{FF2B5EF4-FFF2-40B4-BE49-F238E27FC236}">
                <a16:creationId xmlns:a16="http://schemas.microsoft.com/office/drawing/2014/main" id="{F5AE374F-328F-41C2-9CCC-55BBE276A042}"/>
              </a:ext>
            </a:extLst>
          </p:cNvPr>
          <p:cNvSpPr>
            <a:spLocks noChangeShapeType="1"/>
          </p:cNvSpPr>
          <p:nvPr/>
        </p:nvSpPr>
        <p:spPr bwMode="auto">
          <a:xfrm>
            <a:off x="3581400" y="3276600"/>
            <a:ext cx="2286000" cy="0"/>
          </a:xfrm>
          <a:prstGeom prst="line">
            <a:avLst/>
          </a:prstGeom>
          <a:noFill/>
          <a:ln w="762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ECD9815D-2337-40A4-852C-886EE1661D95}"/>
              </a:ext>
            </a:extLst>
          </p:cNvPr>
          <p:cNvSpPr>
            <a:spLocks noGrp="1" noChangeArrowheads="1"/>
          </p:cNvSpPr>
          <p:nvPr>
            <p:ph type="title"/>
          </p:nvPr>
        </p:nvSpPr>
        <p:spPr/>
        <p:txBody>
          <a:bodyPr/>
          <a:lstStyle/>
          <a:p>
            <a:r>
              <a:rPr lang="fr-FR" altLang="fr-FR"/>
              <a:t>Période 3</a:t>
            </a:r>
          </a:p>
        </p:txBody>
      </p:sp>
      <p:graphicFrame>
        <p:nvGraphicFramePr>
          <p:cNvPr id="9219" name="Object 3">
            <a:extLst>
              <a:ext uri="{FF2B5EF4-FFF2-40B4-BE49-F238E27FC236}">
                <a16:creationId xmlns:a16="http://schemas.microsoft.com/office/drawing/2014/main" id="{4DCDCE15-CFE2-4B50-83AF-B562DD02494B}"/>
              </a:ext>
            </a:extLst>
          </p:cNvPr>
          <p:cNvGraphicFramePr>
            <a:graphicFrameLocks noChangeAspect="1"/>
          </p:cNvGraphicFramePr>
          <p:nvPr/>
        </p:nvGraphicFramePr>
        <p:xfrm>
          <a:off x="304800" y="1752600"/>
          <a:ext cx="6019800" cy="2714625"/>
        </p:xfrm>
        <a:graphic>
          <a:graphicData uri="http://schemas.openxmlformats.org/presentationml/2006/ole">
            <mc:AlternateContent xmlns:mc="http://schemas.openxmlformats.org/markup-compatibility/2006">
              <mc:Choice xmlns:v="urn:schemas-microsoft-com:vml" Requires="v">
                <p:oleObj spid="_x0000_s9248" name="Feuille de calcul" r:id="rId4" imgW="2286305" imgH="981456" progId="Excel.Sheet.8">
                  <p:embed/>
                </p:oleObj>
              </mc:Choice>
              <mc:Fallback>
                <p:oleObj name="Feuille de calcul" r:id="rId4" imgW="2286305" imgH="981456"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1752600"/>
                        <a:ext cx="6019800" cy="27146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20" name="AutoShape 4">
            <a:extLst>
              <a:ext uri="{FF2B5EF4-FFF2-40B4-BE49-F238E27FC236}">
                <a16:creationId xmlns:a16="http://schemas.microsoft.com/office/drawing/2014/main" id="{B41E3AD2-CFA5-4F78-B7B5-58F4765AE145}"/>
              </a:ext>
            </a:extLst>
          </p:cNvPr>
          <p:cNvSpPr>
            <a:spLocks noChangeArrowheads="1"/>
          </p:cNvSpPr>
          <p:nvPr/>
        </p:nvSpPr>
        <p:spPr bwMode="auto">
          <a:xfrm>
            <a:off x="7010400" y="1828800"/>
            <a:ext cx="1828800" cy="1371600"/>
          </a:xfrm>
          <a:prstGeom prst="wedgeRectCallout">
            <a:avLst>
              <a:gd name="adj1" fmla="val -100088"/>
              <a:gd name="adj2" fmla="val 56713"/>
            </a:avLst>
          </a:prstGeom>
          <a:solidFill>
            <a:schemeClr val="tx2"/>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a:r>
              <a:rPr lang="fr-FR" altLang="fr-FR" sz="1800">
                <a:solidFill>
                  <a:srgbClr val="000000"/>
                </a:solidFill>
              </a:rPr>
              <a:t>Coût précédent</a:t>
            </a:r>
          </a:p>
          <a:p>
            <a:pPr algn="ctr"/>
            <a:r>
              <a:rPr lang="fr-FR" altLang="fr-FR" sz="1800">
                <a:solidFill>
                  <a:srgbClr val="000000"/>
                </a:solidFill>
              </a:rPr>
              <a:t>+ coût de stockage de 90 unités pendant 2 périodes</a:t>
            </a:r>
          </a:p>
        </p:txBody>
      </p:sp>
      <p:sp>
        <p:nvSpPr>
          <p:cNvPr id="9221" name="AutoShape 5">
            <a:extLst>
              <a:ext uri="{FF2B5EF4-FFF2-40B4-BE49-F238E27FC236}">
                <a16:creationId xmlns:a16="http://schemas.microsoft.com/office/drawing/2014/main" id="{C4A99847-123E-4381-8774-54BF720E65B6}"/>
              </a:ext>
            </a:extLst>
          </p:cNvPr>
          <p:cNvSpPr>
            <a:spLocks noChangeArrowheads="1"/>
          </p:cNvSpPr>
          <p:nvPr/>
        </p:nvSpPr>
        <p:spPr bwMode="auto">
          <a:xfrm>
            <a:off x="7086600" y="3581400"/>
            <a:ext cx="1828800" cy="1371600"/>
          </a:xfrm>
          <a:prstGeom prst="wedgeRectCallout">
            <a:avLst>
              <a:gd name="adj1" fmla="val -107986"/>
              <a:gd name="adj2" fmla="val -36227"/>
            </a:avLst>
          </a:prstGeom>
          <a:solidFill>
            <a:schemeClr val="tx2"/>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a:r>
              <a:rPr lang="fr-FR" altLang="fr-FR" sz="1800">
                <a:solidFill>
                  <a:srgbClr val="000000"/>
                </a:solidFill>
              </a:rPr>
              <a:t>Coût précédent</a:t>
            </a:r>
          </a:p>
          <a:p>
            <a:pPr algn="ctr"/>
            <a:r>
              <a:rPr lang="fr-FR" altLang="fr-FR" sz="1800">
                <a:solidFill>
                  <a:srgbClr val="000000"/>
                </a:solidFill>
              </a:rPr>
              <a:t>+ coût de stockage de 90 unités pendant 1 période</a:t>
            </a:r>
          </a:p>
        </p:txBody>
      </p:sp>
      <p:sp>
        <p:nvSpPr>
          <p:cNvPr id="9222" name="Line 6">
            <a:extLst>
              <a:ext uri="{FF2B5EF4-FFF2-40B4-BE49-F238E27FC236}">
                <a16:creationId xmlns:a16="http://schemas.microsoft.com/office/drawing/2014/main" id="{AF574CC3-0A59-42E9-8351-AB134D0A3148}"/>
              </a:ext>
            </a:extLst>
          </p:cNvPr>
          <p:cNvSpPr>
            <a:spLocks noChangeShapeType="1"/>
          </p:cNvSpPr>
          <p:nvPr/>
        </p:nvSpPr>
        <p:spPr bwMode="auto">
          <a:xfrm>
            <a:off x="2438400" y="2819400"/>
            <a:ext cx="3276600" cy="0"/>
          </a:xfrm>
          <a:prstGeom prst="line">
            <a:avLst/>
          </a:prstGeom>
          <a:noFill/>
          <a:ln w="762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9223" name="AutoShape 7">
            <a:extLst>
              <a:ext uri="{FF2B5EF4-FFF2-40B4-BE49-F238E27FC236}">
                <a16:creationId xmlns:a16="http://schemas.microsoft.com/office/drawing/2014/main" id="{89C696A4-D583-4F1B-A186-1853636B2CB1}"/>
              </a:ext>
            </a:extLst>
          </p:cNvPr>
          <p:cNvSpPr>
            <a:spLocks noChangeArrowheads="1"/>
          </p:cNvSpPr>
          <p:nvPr/>
        </p:nvSpPr>
        <p:spPr bwMode="auto">
          <a:xfrm>
            <a:off x="3352800" y="4953000"/>
            <a:ext cx="3124200" cy="1219200"/>
          </a:xfrm>
          <a:prstGeom prst="wedgeRectCallout">
            <a:avLst>
              <a:gd name="adj1" fmla="val 27491"/>
              <a:gd name="adj2" fmla="val -94792"/>
            </a:avLst>
          </a:prstGeom>
          <a:solidFill>
            <a:schemeClr val="tx2"/>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a:r>
              <a:rPr lang="fr-FR" altLang="fr-FR">
                <a:solidFill>
                  <a:srgbClr val="000000"/>
                </a:solidFill>
              </a:rPr>
              <a:t>Minimum pour satisfaire la demande jusqu’en 2</a:t>
            </a:r>
          </a:p>
          <a:p>
            <a:pPr algn="ctr"/>
            <a:r>
              <a:rPr lang="fr-FR" altLang="fr-FR">
                <a:solidFill>
                  <a:srgbClr val="000000"/>
                </a:solidFill>
              </a:rPr>
              <a:t>+ Coût fixe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47ADAA0-B53B-403D-974C-2B88523895A3}"/>
              </a:ext>
            </a:extLst>
          </p:cNvPr>
          <p:cNvSpPr>
            <a:spLocks noGrp="1" noChangeArrowheads="1"/>
          </p:cNvSpPr>
          <p:nvPr>
            <p:ph type="title"/>
          </p:nvPr>
        </p:nvSpPr>
        <p:spPr/>
        <p:txBody>
          <a:bodyPr/>
          <a:lstStyle/>
          <a:p>
            <a:r>
              <a:rPr lang="fr-FR" altLang="fr-FR"/>
              <a:t>Période 4</a:t>
            </a:r>
          </a:p>
        </p:txBody>
      </p:sp>
      <p:graphicFrame>
        <p:nvGraphicFramePr>
          <p:cNvPr id="10243" name="Object 3">
            <a:extLst>
              <a:ext uri="{FF2B5EF4-FFF2-40B4-BE49-F238E27FC236}">
                <a16:creationId xmlns:a16="http://schemas.microsoft.com/office/drawing/2014/main" id="{B2D50E5A-98BE-47C4-A297-CEE0D33C71DE}"/>
              </a:ext>
            </a:extLst>
          </p:cNvPr>
          <p:cNvGraphicFramePr>
            <a:graphicFrameLocks noChangeAspect="1"/>
          </p:cNvGraphicFramePr>
          <p:nvPr/>
        </p:nvGraphicFramePr>
        <p:xfrm>
          <a:off x="304800" y="1681163"/>
          <a:ext cx="5867400" cy="2401887"/>
        </p:xfrm>
        <a:graphic>
          <a:graphicData uri="http://schemas.openxmlformats.org/presentationml/2006/ole">
            <mc:AlternateContent xmlns:mc="http://schemas.openxmlformats.org/markup-compatibility/2006">
              <mc:Choice xmlns:v="urn:schemas-microsoft-com:vml" Requires="v">
                <p:oleObj spid="_x0000_s10272" name="Feuille de calcul" r:id="rId4" imgW="2791054" imgH="1143305" progId="Excel.Sheet.8">
                  <p:embed/>
                </p:oleObj>
              </mc:Choice>
              <mc:Fallback>
                <p:oleObj name="Feuille de calcul" r:id="rId4" imgW="2791054" imgH="1143305"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1681163"/>
                        <a:ext cx="5867400" cy="240188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4" name="AutoShape 4">
            <a:extLst>
              <a:ext uri="{FF2B5EF4-FFF2-40B4-BE49-F238E27FC236}">
                <a16:creationId xmlns:a16="http://schemas.microsoft.com/office/drawing/2014/main" id="{33874E88-84CB-4DF8-9038-52E12889A037}"/>
              </a:ext>
            </a:extLst>
          </p:cNvPr>
          <p:cNvSpPr>
            <a:spLocks noChangeArrowheads="1"/>
          </p:cNvSpPr>
          <p:nvPr/>
        </p:nvSpPr>
        <p:spPr bwMode="auto">
          <a:xfrm>
            <a:off x="6934200" y="1600200"/>
            <a:ext cx="1828800" cy="1371600"/>
          </a:xfrm>
          <a:prstGeom prst="wedgeRectCallout">
            <a:avLst>
              <a:gd name="adj1" fmla="val -98787"/>
              <a:gd name="adj2" fmla="val 42940"/>
            </a:avLst>
          </a:prstGeom>
          <a:solidFill>
            <a:schemeClr val="tx2"/>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a:r>
              <a:rPr lang="fr-FR" altLang="fr-FR" sz="1800">
                <a:solidFill>
                  <a:srgbClr val="000000"/>
                </a:solidFill>
              </a:rPr>
              <a:t>Coût précédent</a:t>
            </a:r>
          </a:p>
          <a:p>
            <a:pPr algn="ctr"/>
            <a:r>
              <a:rPr lang="fr-FR" altLang="fr-FR" sz="1800">
                <a:solidFill>
                  <a:srgbClr val="000000"/>
                </a:solidFill>
              </a:rPr>
              <a:t>+ coût de stockage de 60 unités pendant 3 périodes</a:t>
            </a:r>
          </a:p>
        </p:txBody>
      </p:sp>
      <p:sp>
        <p:nvSpPr>
          <p:cNvPr id="10245" name="AutoShape 5">
            <a:extLst>
              <a:ext uri="{FF2B5EF4-FFF2-40B4-BE49-F238E27FC236}">
                <a16:creationId xmlns:a16="http://schemas.microsoft.com/office/drawing/2014/main" id="{0E3FFFC5-1BB7-48C2-B78F-5C01E3F9334B}"/>
              </a:ext>
            </a:extLst>
          </p:cNvPr>
          <p:cNvSpPr>
            <a:spLocks noChangeArrowheads="1"/>
          </p:cNvSpPr>
          <p:nvPr/>
        </p:nvSpPr>
        <p:spPr bwMode="auto">
          <a:xfrm>
            <a:off x="3352800" y="4953000"/>
            <a:ext cx="3124200" cy="1219200"/>
          </a:xfrm>
          <a:prstGeom prst="wedgeRectCallout">
            <a:avLst>
              <a:gd name="adj1" fmla="val 24949"/>
              <a:gd name="adj2" fmla="val -125782"/>
            </a:avLst>
          </a:prstGeom>
          <a:solidFill>
            <a:schemeClr val="tx2"/>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a:r>
              <a:rPr lang="fr-FR" altLang="fr-FR">
                <a:solidFill>
                  <a:srgbClr val="000000"/>
                </a:solidFill>
              </a:rPr>
              <a:t>Minimum pour satisfaire la demande jusqu’en 3</a:t>
            </a:r>
          </a:p>
          <a:p>
            <a:pPr algn="ctr"/>
            <a:r>
              <a:rPr lang="fr-FR" altLang="fr-FR">
                <a:solidFill>
                  <a:srgbClr val="000000"/>
                </a:solidFill>
              </a:rPr>
              <a:t>+ Coût fixe</a:t>
            </a:r>
          </a:p>
        </p:txBody>
      </p:sp>
      <p:sp>
        <p:nvSpPr>
          <p:cNvPr id="10246" name="AutoShape 6">
            <a:extLst>
              <a:ext uri="{FF2B5EF4-FFF2-40B4-BE49-F238E27FC236}">
                <a16:creationId xmlns:a16="http://schemas.microsoft.com/office/drawing/2014/main" id="{29D53EC5-140B-443F-AEAD-F5163E4413F8}"/>
              </a:ext>
            </a:extLst>
          </p:cNvPr>
          <p:cNvSpPr>
            <a:spLocks noChangeArrowheads="1"/>
          </p:cNvSpPr>
          <p:nvPr/>
        </p:nvSpPr>
        <p:spPr bwMode="auto">
          <a:xfrm>
            <a:off x="7086600" y="3124200"/>
            <a:ext cx="1828800" cy="1371600"/>
          </a:xfrm>
          <a:prstGeom prst="wedgeRectCallout">
            <a:avLst>
              <a:gd name="adj1" fmla="val -108769"/>
              <a:gd name="adj2" fmla="val -48495"/>
            </a:avLst>
          </a:prstGeom>
          <a:solidFill>
            <a:schemeClr val="tx2"/>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a:r>
              <a:rPr lang="fr-FR" altLang="fr-FR" sz="1800">
                <a:solidFill>
                  <a:srgbClr val="000000"/>
                </a:solidFill>
              </a:rPr>
              <a:t>Coût précédent</a:t>
            </a:r>
          </a:p>
          <a:p>
            <a:pPr algn="ctr"/>
            <a:r>
              <a:rPr lang="fr-FR" altLang="fr-FR" sz="1800">
                <a:solidFill>
                  <a:srgbClr val="000000"/>
                </a:solidFill>
              </a:rPr>
              <a:t>+ coût de stockage de 60 unités pendant 2 périodes</a:t>
            </a:r>
          </a:p>
        </p:txBody>
      </p:sp>
      <p:sp>
        <p:nvSpPr>
          <p:cNvPr id="10247" name="AutoShape 7">
            <a:extLst>
              <a:ext uri="{FF2B5EF4-FFF2-40B4-BE49-F238E27FC236}">
                <a16:creationId xmlns:a16="http://schemas.microsoft.com/office/drawing/2014/main" id="{ACE11EE2-4F5A-4B6F-BE01-6E41A2D60A11}"/>
              </a:ext>
            </a:extLst>
          </p:cNvPr>
          <p:cNvSpPr>
            <a:spLocks noChangeArrowheads="1"/>
          </p:cNvSpPr>
          <p:nvPr/>
        </p:nvSpPr>
        <p:spPr bwMode="auto">
          <a:xfrm>
            <a:off x="6781800" y="5105400"/>
            <a:ext cx="1828800" cy="1371600"/>
          </a:xfrm>
          <a:prstGeom prst="wedgeRectCallout">
            <a:avLst>
              <a:gd name="adj1" fmla="val -90190"/>
              <a:gd name="adj2" fmla="val -156134"/>
            </a:avLst>
          </a:prstGeom>
          <a:solidFill>
            <a:schemeClr val="tx2"/>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a:r>
              <a:rPr lang="fr-FR" altLang="fr-FR" sz="1800">
                <a:solidFill>
                  <a:srgbClr val="000000"/>
                </a:solidFill>
              </a:rPr>
              <a:t>Coût précédent</a:t>
            </a:r>
          </a:p>
          <a:p>
            <a:pPr algn="ctr"/>
            <a:r>
              <a:rPr lang="fr-FR" altLang="fr-FR" sz="1800">
                <a:solidFill>
                  <a:srgbClr val="000000"/>
                </a:solidFill>
              </a:rPr>
              <a:t>+ coût de stockage de 60 unités pendant 1 période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843DC62D-571B-490B-80A6-59472F66936F}"/>
              </a:ext>
            </a:extLst>
          </p:cNvPr>
          <p:cNvSpPr>
            <a:spLocks noGrp="1" noChangeArrowheads="1"/>
          </p:cNvSpPr>
          <p:nvPr>
            <p:ph type="title"/>
          </p:nvPr>
        </p:nvSpPr>
        <p:spPr/>
        <p:txBody>
          <a:bodyPr/>
          <a:lstStyle/>
          <a:p>
            <a:r>
              <a:rPr lang="fr-FR" altLang="fr-FR"/>
              <a:t>Période 5</a:t>
            </a:r>
          </a:p>
        </p:txBody>
      </p:sp>
      <p:graphicFrame>
        <p:nvGraphicFramePr>
          <p:cNvPr id="11267" name="Object 3">
            <a:extLst>
              <a:ext uri="{FF2B5EF4-FFF2-40B4-BE49-F238E27FC236}">
                <a16:creationId xmlns:a16="http://schemas.microsoft.com/office/drawing/2014/main" id="{86EFEACA-670B-45B3-8098-D223CB034FFB}"/>
              </a:ext>
            </a:extLst>
          </p:cNvPr>
          <p:cNvGraphicFramePr>
            <a:graphicFrameLocks noChangeAspect="1"/>
          </p:cNvGraphicFramePr>
          <p:nvPr/>
        </p:nvGraphicFramePr>
        <p:xfrm>
          <a:off x="762000" y="1981200"/>
          <a:ext cx="6629400" cy="2624138"/>
        </p:xfrm>
        <a:graphic>
          <a:graphicData uri="http://schemas.openxmlformats.org/presentationml/2006/ole">
            <mc:AlternateContent xmlns:mc="http://schemas.openxmlformats.org/markup-compatibility/2006">
              <mc:Choice xmlns:v="urn:schemas-microsoft-com:vml" Requires="v">
                <p:oleObj spid="_x0000_s11293" name="Feuille de calcul" r:id="rId4" imgW="3296107" imgH="1305154" progId="Excel.Sheet.8">
                  <p:embed/>
                </p:oleObj>
              </mc:Choice>
              <mc:Fallback>
                <p:oleObj name="Feuille de calcul" r:id="rId4" imgW="3296107" imgH="1305154"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0" y="1981200"/>
                        <a:ext cx="6629400" cy="26241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268" name="Text Box 4">
            <a:extLst>
              <a:ext uri="{FF2B5EF4-FFF2-40B4-BE49-F238E27FC236}">
                <a16:creationId xmlns:a16="http://schemas.microsoft.com/office/drawing/2014/main" id="{F0FAFFDE-D10D-402D-9AF6-A5F4971C0FB2}"/>
              </a:ext>
            </a:extLst>
          </p:cNvPr>
          <p:cNvSpPr txBox="1">
            <a:spLocks noChangeArrowheads="1"/>
          </p:cNvSpPr>
          <p:nvPr/>
        </p:nvSpPr>
        <p:spPr bwMode="auto">
          <a:xfrm>
            <a:off x="6629400" y="2895600"/>
            <a:ext cx="493713" cy="701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r>
              <a:rPr lang="fr-FR" altLang="fr-FR">
                <a:solidFill>
                  <a:schemeClr val="hlink"/>
                </a:solidFill>
              </a:rPr>
              <a:t>(a)</a:t>
            </a:r>
            <a:br>
              <a:rPr lang="fr-FR" altLang="fr-FR">
                <a:solidFill>
                  <a:schemeClr val="hlink"/>
                </a:solidFill>
              </a:rPr>
            </a:br>
            <a:r>
              <a:rPr lang="fr-FR" altLang="fr-FR">
                <a:solidFill>
                  <a:schemeClr val="hlink"/>
                </a:solidFill>
              </a:rPr>
              <a:t>(b)</a:t>
            </a:r>
          </a:p>
        </p:txBody>
      </p:sp>
      <p:sp>
        <p:nvSpPr>
          <p:cNvPr id="11269" name="Text Box 5">
            <a:extLst>
              <a:ext uri="{FF2B5EF4-FFF2-40B4-BE49-F238E27FC236}">
                <a16:creationId xmlns:a16="http://schemas.microsoft.com/office/drawing/2014/main" id="{93945FFA-08B4-4FF0-A64A-DC1ABE61E17A}"/>
              </a:ext>
            </a:extLst>
          </p:cNvPr>
          <p:cNvSpPr txBox="1">
            <a:spLocks noChangeArrowheads="1"/>
          </p:cNvSpPr>
          <p:nvPr/>
        </p:nvSpPr>
        <p:spPr bwMode="auto">
          <a:xfrm>
            <a:off x="762000" y="4800600"/>
            <a:ext cx="7924800" cy="14366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r>
              <a:rPr lang="fr-FR" altLang="fr-FR">
                <a:solidFill>
                  <a:srgbClr val="00B050"/>
                </a:solidFill>
              </a:rPr>
              <a:t>Pourquoi ne calcule-t-on pas les cellules (a) et (b) ?</a:t>
            </a:r>
            <a:br>
              <a:rPr lang="fr-FR" altLang="fr-FR">
                <a:solidFill>
                  <a:srgbClr val="00B050"/>
                </a:solidFill>
              </a:rPr>
            </a:br>
            <a:r>
              <a:rPr lang="fr-FR" altLang="fr-FR">
                <a:solidFill>
                  <a:srgbClr val="00B050"/>
                </a:solidFill>
              </a:rPr>
              <a:t>On repart de la ligne du minimum de la colonne précédente</a:t>
            </a:r>
          </a:p>
          <a:p>
            <a:r>
              <a:rPr lang="fr-FR" altLang="fr-FR">
                <a:solidFill>
                  <a:srgbClr val="00B050"/>
                </a:solidFill>
              </a:rPr>
              <a:t>Exemple : le coût  de la cellule (a) serait égal à </a:t>
            </a:r>
            <a:r>
              <a:rPr lang="fr-FR" altLang="fr-FR" b="1">
                <a:solidFill>
                  <a:srgbClr val="00B050"/>
                </a:solidFill>
              </a:rPr>
              <a:t>272</a:t>
            </a:r>
            <a:r>
              <a:rPr lang="fr-FR" altLang="fr-FR">
                <a:solidFill>
                  <a:srgbClr val="00B050"/>
                </a:solidFill>
              </a:rPr>
              <a:t> + 50*0.4*</a:t>
            </a:r>
            <a:r>
              <a:rPr lang="fr-FR" altLang="fr-FR" b="1">
                <a:solidFill>
                  <a:srgbClr val="00B050"/>
                </a:solidFill>
              </a:rPr>
              <a:t>4</a:t>
            </a:r>
            <a:r>
              <a:rPr lang="fr-FR" altLang="fr-FR">
                <a:solidFill>
                  <a:srgbClr val="00B050"/>
                </a:solidFill>
              </a:rPr>
              <a:t> =352, </a:t>
            </a:r>
          </a:p>
          <a:p>
            <a:r>
              <a:rPr lang="fr-FR" altLang="fr-FR">
                <a:solidFill>
                  <a:srgbClr val="00B050"/>
                </a:solidFill>
              </a:rPr>
              <a:t>nécessairement supérieur à </a:t>
            </a:r>
            <a:r>
              <a:rPr lang="fr-FR" altLang="fr-FR" b="1">
                <a:solidFill>
                  <a:srgbClr val="00B050"/>
                </a:solidFill>
              </a:rPr>
              <a:t>252</a:t>
            </a:r>
            <a:r>
              <a:rPr lang="fr-FR" altLang="fr-FR">
                <a:solidFill>
                  <a:srgbClr val="00B050"/>
                </a:solidFill>
              </a:rPr>
              <a:t> + 50*0.4*</a:t>
            </a:r>
            <a:r>
              <a:rPr lang="fr-FR" altLang="fr-FR" b="1">
                <a:solidFill>
                  <a:srgbClr val="00B050"/>
                </a:solidFill>
              </a:rPr>
              <a:t>2</a:t>
            </a:r>
            <a:r>
              <a:rPr lang="fr-FR" altLang="fr-FR">
                <a:solidFill>
                  <a:srgbClr val="00B050"/>
                </a:solidFill>
              </a:rPr>
              <a:t> = 292</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BCF05EEF-EE3F-433C-8A36-87BAFB49DC88}"/>
              </a:ext>
            </a:extLst>
          </p:cNvPr>
          <p:cNvSpPr>
            <a:spLocks noGrp="1" noChangeArrowheads="1"/>
          </p:cNvSpPr>
          <p:nvPr>
            <p:ph type="title"/>
          </p:nvPr>
        </p:nvSpPr>
        <p:spPr/>
        <p:txBody>
          <a:bodyPr/>
          <a:lstStyle/>
          <a:p>
            <a:r>
              <a:rPr lang="fr-FR" altLang="fr-FR"/>
              <a:t>Période 6</a:t>
            </a:r>
          </a:p>
        </p:txBody>
      </p:sp>
      <p:graphicFrame>
        <p:nvGraphicFramePr>
          <p:cNvPr id="12291" name="Object 3">
            <a:extLst>
              <a:ext uri="{FF2B5EF4-FFF2-40B4-BE49-F238E27FC236}">
                <a16:creationId xmlns:a16="http://schemas.microsoft.com/office/drawing/2014/main" id="{DFFB5E9C-FAA7-4D4E-8ABC-67DB7AE3EF57}"/>
              </a:ext>
            </a:extLst>
          </p:cNvPr>
          <p:cNvGraphicFramePr>
            <a:graphicFrameLocks noChangeAspect="1"/>
          </p:cNvGraphicFramePr>
          <p:nvPr/>
        </p:nvGraphicFramePr>
        <p:xfrm>
          <a:off x="533400" y="1905000"/>
          <a:ext cx="8077200" cy="3117850"/>
        </p:xfrm>
        <a:graphic>
          <a:graphicData uri="http://schemas.openxmlformats.org/presentationml/2006/ole">
            <mc:AlternateContent xmlns:mc="http://schemas.openxmlformats.org/markup-compatibility/2006">
              <mc:Choice xmlns:v="urn:schemas-microsoft-com:vml" Requires="v">
                <p:oleObj spid="_x0000_s12315" name="Feuille de calcul" r:id="rId4" imgW="3800856" imgH="1467307" progId="Excel.Sheet.8">
                  <p:embed/>
                </p:oleObj>
              </mc:Choice>
              <mc:Fallback>
                <p:oleObj name="Feuille de calcul" r:id="rId4" imgW="3800856" imgH="1467307"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1905000"/>
                        <a:ext cx="8077200" cy="31178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45EE5DDC-2C7F-4943-8286-6AC859BA2422}"/>
              </a:ext>
            </a:extLst>
          </p:cNvPr>
          <p:cNvSpPr>
            <a:spLocks noGrp="1" noChangeArrowheads="1"/>
          </p:cNvSpPr>
          <p:nvPr>
            <p:ph type="title"/>
          </p:nvPr>
        </p:nvSpPr>
        <p:spPr/>
        <p:txBody>
          <a:bodyPr/>
          <a:lstStyle/>
          <a:p>
            <a:r>
              <a:rPr lang="fr-FR" altLang="fr-FR"/>
              <a:t>Période 7</a:t>
            </a:r>
          </a:p>
        </p:txBody>
      </p:sp>
      <p:graphicFrame>
        <p:nvGraphicFramePr>
          <p:cNvPr id="13315" name="Object 3">
            <a:extLst>
              <a:ext uri="{FF2B5EF4-FFF2-40B4-BE49-F238E27FC236}">
                <a16:creationId xmlns:a16="http://schemas.microsoft.com/office/drawing/2014/main" id="{576ED6A6-8137-4818-B045-C5C2BE2A8087}"/>
              </a:ext>
            </a:extLst>
          </p:cNvPr>
          <p:cNvGraphicFramePr>
            <a:graphicFrameLocks noChangeAspect="1"/>
          </p:cNvGraphicFramePr>
          <p:nvPr/>
        </p:nvGraphicFramePr>
        <p:xfrm>
          <a:off x="685800" y="1905000"/>
          <a:ext cx="7924800" cy="2995613"/>
        </p:xfrm>
        <a:graphic>
          <a:graphicData uri="http://schemas.openxmlformats.org/presentationml/2006/ole">
            <mc:AlternateContent xmlns:mc="http://schemas.openxmlformats.org/markup-compatibility/2006">
              <mc:Choice xmlns:v="urn:schemas-microsoft-com:vml" Requires="v">
                <p:oleObj spid="_x0000_s13339" name="Feuille de calcul" r:id="rId4" imgW="4305605" imgH="1629156" progId="Excel.Sheet.8">
                  <p:embed/>
                </p:oleObj>
              </mc:Choice>
              <mc:Fallback>
                <p:oleObj name="Feuille de calcul" r:id="rId4" imgW="4305605" imgH="1629156"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 y="1905000"/>
                        <a:ext cx="7924800" cy="29956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theme/theme1.xml><?xml version="1.0" encoding="utf-8"?>
<a:theme xmlns:a="http://schemas.openxmlformats.org/drawingml/2006/main" name="mil">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mi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altLang="fr-FR" sz="20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r-FR" altLang="fr-FR" sz="20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mil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l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l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l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Office\Modèles\mil.pot</Template>
  <TotalTime>0</TotalTime>
  <Words>1633</Words>
  <Application>Microsoft Office PowerPoint</Application>
  <PresentationFormat>Affichage à l'écran (4:3)</PresentationFormat>
  <Paragraphs>144</Paragraphs>
  <Slides>15</Slides>
  <Notes>15</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15</vt:i4>
      </vt:variant>
    </vt:vector>
  </HeadingPairs>
  <TitlesOfParts>
    <vt:vector size="21" baseType="lpstr">
      <vt:lpstr>Arial</vt:lpstr>
      <vt:lpstr>Tahoma</vt:lpstr>
      <vt:lpstr>Times New Roman</vt:lpstr>
      <vt:lpstr>Wingdings</vt:lpstr>
      <vt:lpstr>mil</vt:lpstr>
      <vt:lpstr>Feuille de calcul</vt:lpstr>
      <vt:lpstr>Optimisation des lancements  ou des commandes</vt:lpstr>
      <vt:lpstr>Principes</vt:lpstr>
      <vt:lpstr>Les données de l’exemple</vt:lpstr>
      <vt:lpstr>Périodes 1 et 2</vt:lpstr>
      <vt:lpstr>Période 3</vt:lpstr>
      <vt:lpstr>Période 4</vt:lpstr>
      <vt:lpstr>Période 5</vt:lpstr>
      <vt:lpstr>Période 6</vt:lpstr>
      <vt:lpstr>Période 7</vt:lpstr>
      <vt:lpstr>Période 8</vt:lpstr>
      <vt:lpstr>Période 9</vt:lpstr>
      <vt:lpstr>Période 10</vt:lpstr>
      <vt:lpstr>Période 11</vt:lpstr>
      <vt:lpstr>Période 12</vt:lpstr>
      <vt:lpstr>Détermination des dates de commandes</vt:lpstr>
    </vt:vector>
  </TitlesOfParts>
  <Company>CCIP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Aucun titre de diapositive</dc:title>
  <dc:creator>Groupe HEC</dc:creator>
  <cp:lastModifiedBy>Gerard Baglin</cp:lastModifiedBy>
  <cp:revision>52</cp:revision>
  <cp:lastPrinted>2003-09-04T15:12:15Z</cp:lastPrinted>
  <dcterms:created xsi:type="dcterms:W3CDTF">1999-01-27T13:33:44Z</dcterms:created>
  <dcterms:modified xsi:type="dcterms:W3CDTF">2022-02-12T16:58:21Z</dcterms:modified>
</cp:coreProperties>
</file>