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2"/>
  </p:notesMasterIdLst>
  <p:handoutMasterIdLst>
    <p:handoutMasterId r:id="rId23"/>
  </p:handoutMasterIdLst>
  <p:sldIdLst>
    <p:sldId id="383" r:id="rId2"/>
    <p:sldId id="745" r:id="rId3"/>
    <p:sldId id="457" r:id="rId4"/>
    <p:sldId id="416" r:id="rId5"/>
    <p:sldId id="443" r:id="rId6"/>
    <p:sldId id="381" r:id="rId7"/>
    <p:sldId id="389" r:id="rId8"/>
    <p:sldId id="439" r:id="rId9"/>
    <p:sldId id="441" r:id="rId10"/>
    <p:sldId id="746" r:id="rId11"/>
    <p:sldId id="400" r:id="rId12"/>
    <p:sldId id="403" r:id="rId13"/>
    <p:sldId id="404" r:id="rId14"/>
    <p:sldId id="407" r:id="rId15"/>
    <p:sldId id="411" r:id="rId16"/>
    <p:sldId id="643" r:id="rId17"/>
    <p:sldId id="644" r:id="rId18"/>
    <p:sldId id="291" r:id="rId19"/>
    <p:sldId id="422" r:id="rId20"/>
    <p:sldId id="451" r:id="rId21"/>
  </p:sldIdLst>
  <p:sldSz cx="9144000" cy="6858000" type="screen4x3"/>
  <p:notesSz cx="7099300" cy="10234613"/>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339933"/>
    <a:srgbClr val="FF66FF"/>
    <a:srgbClr val="0099FF"/>
    <a:srgbClr val="FFFF00"/>
    <a:srgbClr val="00FF00"/>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0063" autoAdjust="0"/>
    <p:restoredTop sz="63057" autoAdjust="0"/>
  </p:normalViewPr>
  <p:slideViewPr>
    <p:cSldViewPr>
      <p:cViewPr varScale="1">
        <p:scale>
          <a:sx n="68" d="100"/>
          <a:sy n="68" d="100"/>
        </p:scale>
        <p:origin x="25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80" d="100"/>
          <a:sy n="80" d="100"/>
        </p:scale>
        <p:origin x="3858"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FD6D4E43-B93E-4AC3-9443-2CDEEBD35B1D}"/>
              </a:ext>
            </a:extLst>
          </p:cNvPr>
          <p:cNvSpPr>
            <a:spLocks noGrp="1" noChangeArrowheads="1"/>
          </p:cNvSpPr>
          <p:nvPr>
            <p:ph type="hdr" sz="quarter"/>
          </p:nvPr>
        </p:nvSpPr>
        <p:spPr bwMode="auto">
          <a:xfrm>
            <a:off x="0" y="0"/>
            <a:ext cx="3092450" cy="47783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defTabSz="965200">
              <a:defRPr sz="1300">
                <a:latin typeface="Arial" charset="0"/>
              </a:defRPr>
            </a:lvl1pPr>
          </a:lstStyle>
          <a:p>
            <a:pPr>
              <a:defRPr/>
            </a:pPr>
            <a:endParaRPr lang="fr-FR"/>
          </a:p>
        </p:txBody>
      </p:sp>
      <p:sp>
        <p:nvSpPr>
          <p:cNvPr id="189443" name="Rectangle 3">
            <a:extLst>
              <a:ext uri="{FF2B5EF4-FFF2-40B4-BE49-F238E27FC236}">
                <a16:creationId xmlns:a16="http://schemas.microsoft.com/office/drawing/2014/main" id="{C643D4DD-A1DB-4A53-A739-AF8C8CB8C8A8}"/>
              </a:ext>
            </a:extLst>
          </p:cNvPr>
          <p:cNvSpPr>
            <a:spLocks noGrp="1" noChangeArrowheads="1"/>
          </p:cNvSpPr>
          <p:nvPr>
            <p:ph type="dt" sz="quarter" idx="1"/>
          </p:nvPr>
        </p:nvSpPr>
        <p:spPr bwMode="auto">
          <a:xfrm>
            <a:off x="3986213" y="0"/>
            <a:ext cx="3092450" cy="47783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r" defTabSz="965200">
              <a:defRPr sz="1300">
                <a:latin typeface="Arial" charset="0"/>
              </a:defRPr>
            </a:lvl1pPr>
          </a:lstStyle>
          <a:p>
            <a:pPr>
              <a:defRPr/>
            </a:pPr>
            <a:endParaRPr lang="fr-FR"/>
          </a:p>
        </p:txBody>
      </p:sp>
      <p:sp>
        <p:nvSpPr>
          <p:cNvPr id="189444" name="Rectangle 4">
            <a:extLst>
              <a:ext uri="{FF2B5EF4-FFF2-40B4-BE49-F238E27FC236}">
                <a16:creationId xmlns:a16="http://schemas.microsoft.com/office/drawing/2014/main" id="{E9CE7646-D68A-444B-8FF0-D706884CBAFD}"/>
              </a:ext>
            </a:extLst>
          </p:cNvPr>
          <p:cNvSpPr>
            <a:spLocks noGrp="1" noChangeArrowheads="1"/>
          </p:cNvSpPr>
          <p:nvPr>
            <p:ph type="ftr" sz="quarter" idx="2"/>
          </p:nvPr>
        </p:nvSpPr>
        <p:spPr bwMode="auto">
          <a:xfrm>
            <a:off x="0" y="9726613"/>
            <a:ext cx="3092450" cy="477837"/>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defTabSz="965200">
              <a:defRPr sz="1300">
                <a:latin typeface="Arial" charset="0"/>
              </a:defRPr>
            </a:lvl1pPr>
          </a:lstStyle>
          <a:p>
            <a:pPr>
              <a:defRPr/>
            </a:pPr>
            <a:endParaRPr lang="fr-FR"/>
          </a:p>
        </p:txBody>
      </p:sp>
      <p:sp>
        <p:nvSpPr>
          <p:cNvPr id="189445" name="Rectangle 5">
            <a:extLst>
              <a:ext uri="{FF2B5EF4-FFF2-40B4-BE49-F238E27FC236}">
                <a16:creationId xmlns:a16="http://schemas.microsoft.com/office/drawing/2014/main" id="{5474B231-AC52-4819-BFA2-2F28C9FCE24A}"/>
              </a:ext>
            </a:extLst>
          </p:cNvPr>
          <p:cNvSpPr>
            <a:spLocks noGrp="1" noChangeArrowheads="1"/>
          </p:cNvSpPr>
          <p:nvPr>
            <p:ph type="sldNum" sz="quarter" idx="3"/>
          </p:nvPr>
        </p:nvSpPr>
        <p:spPr bwMode="auto">
          <a:xfrm>
            <a:off x="3986213" y="9726613"/>
            <a:ext cx="3092450" cy="477837"/>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r" defTabSz="965200">
              <a:defRPr sz="1300"/>
            </a:lvl1pPr>
          </a:lstStyle>
          <a:p>
            <a:pPr>
              <a:defRPr/>
            </a:pPr>
            <a:fld id="{87670BF7-15C8-4A0E-9C4F-AEDC4A01F0FF}"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E1757FB-DE44-4A95-928C-D74A99992356}"/>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defTabSz="965200">
              <a:defRPr sz="1300" b="0">
                <a:latin typeface="Times New Roman" pitchFamily="18" charset="0"/>
              </a:defRPr>
            </a:lvl1pPr>
          </a:lstStyle>
          <a:p>
            <a:pPr>
              <a:defRPr/>
            </a:pPr>
            <a:endParaRPr lang="fr-FR"/>
          </a:p>
        </p:txBody>
      </p:sp>
      <p:sp>
        <p:nvSpPr>
          <p:cNvPr id="3075" name="Rectangle 3">
            <a:extLst>
              <a:ext uri="{FF2B5EF4-FFF2-40B4-BE49-F238E27FC236}">
                <a16:creationId xmlns:a16="http://schemas.microsoft.com/office/drawing/2014/main" id="{72F92C40-770C-4A29-893C-FBBC002635CB}"/>
              </a:ext>
            </a:extLst>
          </p:cNvPr>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r" defTabSz="965200">
              <a:defRPr sz="1300" b="0">
                <a:latin typeface="Times New Roman" pitchFamily="18" charset="0"/>
              </a:defRPr>
            </a:lvl1pPr>
          </a:lstStyle>
          <a:p>
            <a:pPr>
              <a:defRPr/>
            </a:pPr>
            <a:endParaRPr lang="fr-FR"/>
          </a:p>
        </p:txBody>
      </p:sp>
      <p:sp>
        <p:nvSpPr>
          <p:cNvPr id="2052" name="Rectangle 4">
            <a:extLst>
              <a:ext uri="{FF2B5EF4-FFF2-40B4-BE49-F238E27FC236}">
                <a16:creationId xmlns:a16="http://schemas.microsoft.com/office/drawing/2014/main" id="{21D84E38-6D8E-47AE-90C8-0E48E4EB87C2}"/>
              </a:ext>
            </a:extLst>
          </p:cNvPr>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64389F8-121B-4D88-93E2-0194036CCF83}"/>
              </a:ext>
            </a:extLst>
          </p:cNvPr>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p>
            <a:pPr lvl="0"/>
            <a:r>
              <a:rPr lang="fr-FR" noProof="0"/>
              <a:t>Cliquez pour modifier les styles du texte du masque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3078" name="Rectangle 6">
            <a:extLst>
              <a:ext uri="{FF2B5EF4-FFF2-40B4-BE49-F238E27FC236}">
                <a16:creationId xmlns:a16="http://schemas.microsoft.com/office/drawing/2014/main" id="{095294F6-1237-4B47-A2F0-766580EB78B6}"/>
              </a:ext>
            </a:extLst>
          </p:cNvPr>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defTabSz="965200">
              <a:defRPr sz="1300" b="0">
                <a:latin typeface="Times New Roman" pitchFamily="18" charset="0"/>
              </a:defRPr>
            </a:lvl1pPr>
          </a:lstStyle>
          <a:p>
            <a:pPr>
              <a:defRPr/>
            </a:pPr>
            <a:endParaRPr lang="fr-FR"/>
          </a:p>
        </p:txBody>
      </p:sp>
      <p:sp>
        <p:nvSpPr>
          <p:cNvPr id="3079" name="Rectangle 7">
            <a:extLst>
              <a:ext uri="{FF2B5EF4-FFF2-40B4-BE49-F238E27FC236}">
                <a16:creationId xmlns:a16="http://schemas.microsoft.com/office/drawing/2014/main" id="{4C74B7FA-C59D-4F52-8D16-6F052D86D0A1}"/>
              </a:ext>
            </a:extLst>
          </p:cNvPr>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r" defTabSz="965200">
              <a:defRPr sz="1300" b="0">
                <a:latin typeface="Times New Roman" panose="02020603050405020304" pitchFamily="18" charset="0"/>
              </a:defRPr>
            </a:lvl1pPr>
          </a:lstStyle>
          <a:p>
            <a:pPr>
              <a:defRPr/>
            </a:pPr>
            <a:fld id="{3615F18D-A497-425D-BE63-E22464B05C4D}"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a:extLst>
              <a:ext uri="{FF2B5EF4-FFF2-40B4-BE49-F238E27FC236}">
                <a16:creationId xmlns:a16="http://schemas.microsoft.com/office/drawing/2014/main" id="{7B7E3909-AD0E-4EF0-9B99-FED112FDF154}"/>
              </a:ext>
            </a:extLst>
          </p:cNvPr>
          <p:cNvSpPr>
            <a:spLocks noGrp="1" noRot="1" noChangeAspect="1" noChangeArrowheads="1" noTextEdit="1"/>
          </p:cNvSpPr>
          <p:nvPr>
            <p:ph type="sldImg"/>
          </p:nvPr>
        </p:nvSpPr>
        <p:spPr>
          <a:ln/>
        </p:spPr>
      </p:sp>
      <p:sp>
        <p:nvSpPr>
          <p:cNvPr id="5123" name="Espace réservé des notes 2">
            <a:extLst>
              <a:ext uri="{FF2B5EF4-FFF2-40B4-BE49-F238E27FC236}">
                <a16:creationId xmlns:a16="http://schemas.microsoft.com/office/drawing/2014/main" id="{E6AAE73D-25DA-40F3-B9D7-383D2B7586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L’objectif de la planification d’une </a:t>
            </a:r>
            <a:r>
              <a:rPr lang="fr-FR" altLang="fr-FR" sz="1000" b="1" dirty="0">
                <a:latin typeface="Arial" panose="020B0604020202020204" pitchFamily="34" charset="0"/>
                <a:cs typeface="Arial" panose="020B0604020202020204" pitchFamily="34" charset="0"/>
              </a:rPr>
              <a:t>supply chain </a:t>
            </a:r>
            <a:r>
              <a:rPr lang="fr-FR" altLang="fr-FR" sz="1000" dirty="0">
                <a:latin typeface="Arial" panose="020B0604020202020204" pitchFamily="34" charset="0"/>
                <a:cs typeface="Arial" panose="020B0604020202020204" pitchFamily="34" charset="0"/>
              </a:rPr>
              <a:t>est d’assurer que les ressources nécessaires ont été mises en œuvre au bon moment, de sorte que les produits finis soient expédiés dans de bonnes conditions aux clients finaux. Le processus de planification est décomposé en différents niveaux, qui correspondent à des types et des horizons de décisions spécifiques. </a:t>
            </a:r>
          </a:p>
          <a:p>
            <a:r>
              <a:rPr lang="fr-FR" altLang="fr-FR" sz="1000" dirty="0">
                <a:latin typeface="Arial" panose="020B0604020202020204" pitchFamily="34" charset="0"/>
                <a:cs typeface="Arial" panose="020B0604020202020204" pitchFamily="34" charset="0"/>
              </a:rPr>
              <a:t>Comme nous l’avons vu, la planification globale de la capacité des ressources critiques sur un horizon annuel est réalisée dans le PIC. En particulier cette planification induit la détermination simultanée des niveaux d’activité globaux, par grande famille de produits. Le PIC permet d’anticiper les fluctuations et aléas potentiels, de prendre une position face aux risques majeurs et de répartir les stocks d’anticipation entre les différentes familles de produits.  </a:t>
            </a:r>
          </a:p>
          <a:p>
            <a:r>
              <a:rPr lang="fr-FR" altLang="fr-FR" sz="1000" dirty="0">
                <a:latin typeface="Arial" panose="020B0604020202020204" pitchFamily="34" charset="0"/>
                <a:cs typeface="Arial" panose="020B0604020202020204" pitchFamily="34" charset="0"/>
              </a:rPr>
              <a:t>A ce stade, on n’a pas encore décidé quelle référence il faut produire pour satisfaire les commandes des clients : il faut passer d’une vision large et théorique à un plan concret et pratique que l’on communique aux unités de production et aux Achats. C’est l’objet du Programme Directeur de Production.</a:t>
            </a:r>
          </a:p>
        </p:txBody>
      </p:sp>
      <p:sp>
        <p:nvSpPr>
          <p:cNvPr id="5124" name="Espace réservé du numéro de diapositive 3">
            <a:extLst>
              <a:ext uri="{FF2B5EF4-FFF2-40B4-BE49-F238E27FC236}">
                <a16:creationId xmlns:a16="http://schemas.microsoft.com/office/drawing/2014/main" id="{133D2783-6B22-4FA6-8550-D4BBAAA4F0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42E382-3958-4CEB-8BB8-73D8CA686A25}" type="slidenum">
              <a:rPr lang="fr-FR" altLang="fr-FR" sz="1300" smtClean="0"/>
              <a:pPr>
                <a:spcBef>
                  <a:spcPct val="0"/>
                </a:spcBef>
              </a:pPr>
              <a:t>1</a:t>
            </a:fld>
            <a:endParaRPr lang="fr-FR" altLang="fr-FR" sz="13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860925"/>
            <a:ext cx="5367362" cy="4606925"/>
          </a:xfrm>
        </p:spPr>
        <p:txBody>
          <a:bodyPr/>
          <a:lstStyle/>
          <a:p>
            <a:r>
              <a:rPr lang="fr-FR" sz="1000" b="1" kern="1200" dirty="0">
                <a:solidFill>
                  <a:schemeClr val="tx1"/>
                </a:solidFill>
                <a:effectLst/>
                <a:latin typeface="Arial" panose="020B0604020202020204" pitchFamily="34" charset="0"/>
                <a:cs typeface="Arial" panose="020B0604020202020204" pitchFamily="34" charset="0"/>
              </a:rPr>
              <a:t>Explication du tableau :  </a:t>
            </a:r>
          </a:p>
          <a:p>
            <a:r>
              <a:rPr lang="fr-FR" sz="1000" kern="1200" dirty="0">
                <a:solidFill>
                  <a:schemeClr val="tx1"/>
                </a:solidFill>
                <a:effectLst/>
                <a:latin typeface="Arial" panose="020B0604020202020204" pitchFamily="34" charset="0"/>
                <a:cs typeface="Arial" panose="020B0604020202020204" pitchFamily="34" charset="0"/>
              </a:rPr>
              <a:t>Il démarre à la date du jour. Il nous reste un stock de départ de 250 mais comme il existe un stock de sécurité de 10, le stock disponible est donc de 240  </a:t>
            </a:r>
          </a:p>
          <a:p>
            <a:r>
              <a:rPr lang="fr-FR" sz="1000" kern="1200" dirty="0">
                <a:solidFill>
                  <a:schemeClr val="tx1"/>
                </a:solidFill>
                <a:effectLst/>
                <a:latin typeface="Arial" panose="020B0604020202020204" pitchFamily="34" charset="0"/>
                <a:cs typeface="Arial" panose="020B0604020202020204" pitchFamily="34" charset="0"/>
              </a:rPr>
              <a:t>Pour obtenir le stock prévisionnel en fin de période 1 : </a:t>
            </a:r>
          </a:p>
          <a:p>
            <a:r>
              <a:rPr lang="fr-FR" sz="1000" kern="1200" dirty="0">
                <a:solidFill>
                  <a:schemeClr val="tx1"/>
                </a:solidFill>
                <a:effectLst/>
                <a:latin typeface="Arial" panose="020B0604020202020204" pitchFamily="34" charset="0"/>
                <a:cs typeface="Arial" panose="020B0604020202020204" pitchFamily="34" charset="0"/>
              </a:rPr>
              <a:t>240 – 10 (prévisions de vente) – 70 (commandes fermes) = 160 </a:t>
            </a:r>
          </a:p>
          <a:p>
            <a:r>
              <a:rPr lang="fr-FR" sz="1000" kern="1200" dirty="0">
                <a:solidFill>
                  <a:schemeClr val="tx1"/>
                </a:solidFill>
                <a:effectLst/>
                <a:latin typeface="Arial" panose="020B0604020202020204" pitchFamily="34" charset="0"/>
                <a:cs typeface="Arial" panose="020B0604020202020204" pitchFamily="34" charset="0"/>
              </a:rPr>
              <a:t>Lorsque l’on arrive à la période 3 : </a:t>
            </a:r>
          </a:p>
          <a:p>
            <a:r>
              <a:rPr lang="fr-FR" sz="1000" kern="1200" dirty="0">
                <a:solidFill>
                  <a:schemeClr val="tx1"/>
                </a:solidFill>
                <a:effectLst/>
                <a:latin typeface="Arial" panose="020B0604020202020204" pitchFamily="34" charset="0"/>
                <a:cs typeface="Arial" panose="020B0604020202020204" pitchFamily="34" charset="0"/>
              </a:rPr>
              <a:t>80 – 60 –30 = - 10 </a:t>
            </a:r>
          </a:p>
          <a:p>
            <a:r>
              <a:rPr lang="fr-FR" sz="1000" kern="1200" dirty="0">
                <a:solidFill>
                  <a:schemeClr val="tx1"/>
                </a:solidFill>
                <a:effectLst/>
                <a:latin typeface="Arial" panose="020B0604020202020204" pitchFamily="34" charset="0"/>
                <a:cs typeface="Arial" panose="020B0604020202020204" pitchFamily="34" charset="0"/>
              </a:rPr>
              <a:t>On arrive donc à un manque, il faut donc absolument produire. </a:t>
            </a:r>
          </a:p>
          <a:p>
            <a:r>
              <a:rPr lang="fr-FR" sz="1000" kern="1200" dirty="0">
                <a:solidFill>
                  <a:schemeClr val="tx1"/>
                </a:solidFill>
                <a:effectLst/>
                <a:latin typeface="Arial" panose="020B0604020202020204" pitchFamily="34" charset="0"/>
                <a:cs typeface="Arial" panose="020B0604020202020204" pitchFamily="34" charset="0"/>
              </a:rPr>
              <a:t>Comme les lots de production sont de deux cents pièces le PDP (de fin) sera donc en semaine 3 mais comme le délai d'obtention est de 1 semaine le PDP de début se trouvera en semaine 2. </a:t>
            </a:r>
          </a:p>
          <a:p>
            <a:r>
              <a:rPr lang="fr-FR" sz="1000" kern="1200" dirty="0">
                <a:solidFill>
                  <a:schemeClr val="tx1"/>
                </a:solidFill>
                <a:effectLst/>
                <a:latin typeface="Arial" panose="020B0604020202020204" pitchFamily="34" charset="0"/>
                <a:cs typeface="Arial" panose="020B0604020202020204" pitchFamily="34" charset="0"/>
              </a:rPr>
              <a:t>Il reste donc en semaine comme prévisionnel disponible 200 (PDP) -10 = 190  </a:t>
            </a:r>
          </a:p>
          <a:p>
            <a:r>
              <a:rPr lang="fr-FR" sz="1000" kern="1200" dirty="0">
                <a:solidFill>
                  <a:schemeClr val="tx1"/>
                </a:solidFill>
                <a:effectLst/>
                <a:latin typeface="Arial" panose="020B0604020202020204" pitchFamily="34" charset="0"/>
                <a:cs typeface="Arial" panose="020B0604020202020204" pitchFamily="34" charset="0"/>
              </a:rPr>
              <a:t>Remarque : </a:t>
            </a:r>
          </a:p>
          <a:p>
            <a:r>
              <a:rPr lang="fr-FR" sz="1000" kern="1200" dirty="0">
                <a:solidFill>
                  <a:schemeClr val="tx1"/>
                </a:solidFill>
                <a:effectLst/>
                <a:latin typeface="Arial" panose="020B0604020202020204" pitchFamily="34" charset="0"/>
                <a:cs typeface="Arial" panose="020B0604020202020204" pitchFamily="34" charset="0"/>
              </a:rPr>
              <a:t>Tous les calculs effectués dans la zone ferme ne sont pas modifiables par le logiciel (mais uniquement par le gestionnaire). </a:t>
            </a:r>
          </a:p>
          <a:p>
            <a:r>
              <a:rPr lang="fr-FR" sz="1000" kern="1200" dirty="0">
                <a:solidFill>
                  <a:schemeClr val="tx1"/>
                </a:solidFill>
                <a:effectLst/>
                <a:latin typeface="Arial" panose="020B0604020202020204" pitchFamily="34" charset="0"/>
                <a:cs typeface="Arial" panose="020B0604020202020204" pitchFamily="34" charset="0"/>
              </a:rPr>
              <a:t>Par exemple, les produits qui sont à l'emballage peuvent être considérés comme dans la zone ferme, et il ne serait pas logique de refuser leur ordre de lancement alors qu'ils sont quasiment terminés. </a:t>
            </a:r>
          </a:p>
          <a:p>
            <a:r>
              <a:rPr lang="fr-FR" sz="1000" kern="1200" dirty="0">
                <a:solidFill>
                  <a:schemeClr val="tx1"/>
                </a:solidFill>
                <a:effectLst/>
                <a:latin typeface="Arial" panose="020B0604020202020204" pitchFamily="34" charset="0"/>
                <a:cs typeface="Arial" panose="020B0604020202020204" pitchFamily="34" charset="0"/>
              </a:rPr>
              <a:t> Les prévisions des ventes sont obtenues grâce à la décomposition de la répartition globale obtenue avec le PIC (décomposition des familles par produits et par période du PDP).</a:t>
            </a:r>
          </a:p>
          <a:p>
            <a:r>
              <a:rPr lang="fr-FR" sz="1000" kern="1200" dirty="0">
                <a:solidFill>
                  <a:schemeClr val="tx1"/>
                </a:solidFill>
                <a:effectLst/>
                <a:latin typeface="Arial" panose="020B0604020202020204" pitchFamily="34" charset="0"/>
                <a:cs typeface="Arial" panose="020B0604020202020204" pitchFamily="34" charset="0"/>
              </a:rPr>
              <a:t> Les commandes fermes ont tendance à diminuer lorsqu’on s’éloigne de la date du jour. De plus, il est à noter qu’elles vont "consommer" les prévisions des ventes, c'est-à-dire que lorsque l’on va enregistrer une commande ferme, la prévision de vente va diminuer. </a:t>
            </a:r>
          </a:p>
          <a:p>
            <a:r>
              <a:rPr lang="fr-FR" sz="1000" kern="1200" dirty="0">
                <a:solidFill>
                  <a:schemeClr val="tx1"/>
                </a:solidFill>
                <a:effectLst/>
                <a:latin typeface="Arial" panose="020B0604020202020204" pitchFamily="34" charset="0"/>
                <a:cs typeface="Arial" panose="020B0604020202020204" pitchFamily="34" charset="0"/>
              </a:rPr>
              <a:t> </a:t>
            </a:r>
          </a:p>
          <a:p>
            <a:r>
              <a:rPr lang="fr-FR" sz="1000" kern="1200" dirty="0">
                <a:solidFill>
                  <a:schemeClr val="tx1"/>
                </a:solidFill>
                <a:effectLst/>
                <a:latin typeface="Arial" panose="020B0604020202020204" pitchFamily="34" charset="0"/>
                <a:cs typeface="Arial" panose="020B0604020202020204" pitchFamily="34" charset="0"/>
              </a:rPr>
              <a:t>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3615F18D-A497-425D-BE63-E22464B05C4D}" type="slidenum">
              <a:rPr lang="fr-FR" altLang="fr-FR" smtClean="0"/>
              <a:pPr>
                <a:defRPr/>
              </a:pPr>
              <a:t>10</a:t>
            </a:fld>
            <a:endParaRPr lang="fr-FR" altLang="fr-FR"/>
          </a:p>
        </p:txBody>
      </p:sp>
    </p:spTree>
    <p:extLst>
      <p:ext uri="{BB962C8B-B14F-4D97-AF65-F5344CB8AC3E}">
        <p14:creationId xmlns:p14="http://schemas.microsoft.com/office/powerpoint/2010/main" val="1171625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a:extLst>
              <a:ext uri="{FF2B5EF4-FFF2-40B4-BE49-F238E27FC236}">
                <a16:creationId xmlns:a16="http://schemas.microsoft.com/office/drawing/2014/main" id="{94E2498D-9B5B-4460-87F8-A6DDB9160146}"/>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B54DDB59-AAC5-48DB-8778-89323C49C695}"/>
              </a:ext>
            </a:extLst>
          </p:cNvPr>
          <p:cNvSpPr>
            <a:spLocks noGrp="1"/>
          </p:cNvSpPr>
          <p:nvPr>
            <p:ph type="body" idx="1"/>
          </p:nvPr>
        </p:nvSpPr>
        <p:spPr/>
        <p:txBody>
          <a:bodyPr/>
          <a:lstStyle/>
          <a:p>
            <a:pPr>
              <a:defRPr/>
            </a:pPr>
            <a:r>
              <a:rPr lang="fr-FR" sz="1000" b="1" dirty="0">
                <a:latin typeface="Arial" panose="020B0604020202020204" pitchFamily="34" charset="0"/>
                <a:cs typeface="Arial" panose="020B0604020202020204" pitchFamily="34" charset="0"/>
              </a:rPr>
              <a:t>Surcharge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Heures supplémentaires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Équipes supplémentaires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Transfert de personnel (compétences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Gamme alternative</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Sous-traitance</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Intérimaires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Activation nouveaux équipements</a:t>
            </a:r>
          </a:p>
          <a:p>
            <a:pPr>
              <a:defRPr/>
            </a:pPr>
            <a:r>
              <a:rPr lang="fr-FR" sz="1000" dirty="0">
                <a:latin typeface="Arial" panose="020B0604020202020204" pitchFamily="34" charset="0"/>
                <a:cs typeface="Arial" panose="020B0604020202020204" pitchFamily="34" charset="0"/>
              </a:rPr>
              <a:t>…</a:t>
            </a:r>
          </a:p>
          <a:p>
            <a:pPr>
              <a:defRPr/>
            </a:pPr>
            <a:endParaRPr lang="fr-FR" sz="1000" dirty="0">
              <a:latin typeface="Arial" panose="020B0604020202020204" pitchFamily="34" charset="0"/>
              <a:cs typeface="Arial" panose="020B0604020202020204" pitchFamily="34" charset="0"/>
            </a:endParaRPr>
          </a:p>
          <a:p>
            <a:pPr>
              <a:defRPr/>
            </a:pPr>
            <a:r>
              <a:rPr lang="fr-FR" sz="1000" b="1" dirty="0">
                <a:latin typeface="Arial" panose="020B0604020202020204" pitchFamily="34" charset="0"/>
                <a:cs typeface="Arial" panose="020B0604020202020204" pitchFamily="34" charset="0"/>
              </a:rPr>
              <a:t>Sous-charge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Rechercher des commandes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Formation du personnel</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Maintenance</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Réduction des équipes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Transfert de personnel (compétences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Gamme alternative</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Diminution de la sous-traitance</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a:t>
            </a:r>
          </a:p>
          <a:p>
            <a:pPr>
              <a:defRPr/>
            </a:pPr>
            <a:endParaRPr lang="fr-FR" sz="1000" dirty="0">
              <a:latin typeface="Arial" panose="020B0604020202020204" pitchFamily="34" charset="0"/>
              <a:cs typeface="Arial" panose="020B0604020202020204" pitchFamily="34" charset="0"/>
            </a:endParaRPr>
          </a:p>
        </p:txBody>
      </p:sp>
      <p:sp>
        <p:nvSpPr>
          <p:cNvPr id="31748" name="Espace réservé du numéro de diapositive 3">
            <a:extLst>
              <a:ext uri="{FF2B5EF4-FFF2-40B4-BE49-F238E27FC236}">
                <a16:creationId xmlns:a16="http://schemas.microsoft.com/office/drawing/2014/main" id="{82F23FB5-39E6-4172-80EE-16FBCBBF00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0FFC5A3-FE31-483C-83F3-A6990DC810B8}" type="slidenum">
              <a:rPr lang="fr-FR" altLang="fr-FR" sz="1300" smtClean="0"/>
              <a:pPr>
                <a:spcBef>
                  <a:spcPct val="0"/>
                </a:spcBef>
              </a:pPr>
              <a:t>11</a:t>
            </a:fld>
            <a:endParaRPr lang="fr-FR" altLang="fr-FR"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a:extLst>
              <a:ext uri="{FF2B5EF4-FFF2-40B4-BE49-F238E27FC236}">
                <a16:creationId xmlns:a16="http://schemas.microsoft.com/office/drawing/2014/main" id="{DE3055F5-35F4-41B9-82CF-B446C337DDE2}"/>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3A131330-9A7A-4403-94AD-7EDF08BC9B31}"/>
              </a:ext>
            </a:extLst>
          </p:cNvPr>
          <p:cNvSpPr>
            <a:spLocks noGrp="1"/>
          </p:cNvSpPr>
          <p:nvPr>
            <p:ph type="body" idx="1"/>
          </p:nvPr>
        </p:nvSpPr>
        <p:spPr/>
        <p:txBody>
          <a:bodyPr/>
          <a:lstStyle/>
          <a:p>
            <a:pPr>
              <a:defRPr/>
            </a:pPr>
            <a:r>
              <a:rPr lang="fr-FR" sz="1000" b="1" dirty="0">
                <a:latin typeface="Arial" panose="020B0604020202020204" pitchFamily="34" charset="0"/>
                <a:cs typeface="Arial" panose="020B0604020202020204" pitchFamily="34" charset="0"/>
              </a:rPr>
              <a:t>Décomposition des prévisions agrégées du PIC</a:t>
            </a:r>
            <a:r>
              <a:rPr lang="fr-FR" sz="1000" dirty="0">
                <a:latin typeface="Arial" panose="020B0604020202020204" pitchFamily="34" charset="0"/>
                <a:cs typeface="Arial" panose="020B0604020202020204" pitchFamily="34" charset="0"/>
              </a:rPr>
              <a:t> </a:t>
            </a:r>
          </a:p>
          <a:p>
            <a:pPr>
              <a:defRPr/>
            </a:pPr>
            <a:r>
              <a:rPr lang="fr-FR" sz="1000" dirty="0">
                <a:latin typeface="Arial" panose="020B0604020202020204" pitchFamily="34" charset="0"/>
                <a:cs typeface="Arial" panose="020B0604020202020204" pitchFamily="34" charset="0"/>
              </a:rPr>
              <a:t>Dans cette approche, les prévisions agrégées par familles (plus ou moins à long terme) du PIC sont décomposées en prévisions par article (de la famille). On parle de double éclatement des prévisions agrégées par famille du PIC, parce que ces données sont éclatées simultanément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au niveau temporel (passage de prévisions mensuelles vers des prévisions par semaine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au niveau des familles de produits (passage de prévisions par famille de produits vers des prévisions par références individuelles).</a:t>
            </a:r>
          </a:p>
          <a:p>
            <a:pPr>
              <a:defRPr/>
            </a:pPr>
            <a:r>
              <a:rPr lang="fr-FR" sz="1000" dirty="0">
                <a:latin typeface="Arial" panose="020B0604020202020204" pitchFamily="34" charset="0"/>
                <a:cs typeface="Arial" panose="020B0604020202020204" pitchFamily="34" charset="0"/>
              </a:rPr>
              <a:t>Les pourcentages de répartition des données agrégées entre les semaines et les produits doivent être calculés pour garantir la meilleure prévision possible. </a:t>
            </a:r>
          </a:p>
          <a:p>
            <a:pPr>
              <a:defRPr/>
            </a:pPr>
            <a:r>
              <a:rPr lang="fr-FR" sz="1000" dirty="0">
                <a:latin typeface="Arial" panose="020B0604020202020204" pitchFamily="34" charset="0"/>
                <a:cs typeface="Arial" panose="020B0604020202020204" pitchFamily="34" charset="0"/>
              </a:rPr>
              <a:t>L’avantage de cette approche est qu’elle garantit la cohérence entre les prévisions des PDP des différents articles et les prévisions globales retenues dans le PIC. L’inconvénient de cette approche est que les informations commerciales à plus court terme ne sont pas prises en compte, sauf si les pourcentages de répartition utilisés sont remis à jour pour intégrer ces informations.</a:t>
            </a:r>
          </a:p>
          <a:p>
            <a:pPr>
              <a:defRPr/>
            </a:pPr>
            <a:endParaRPr lang="fr-FR" sz="1000" dirty="0">
              <a:latin typeface="Arial" panose="020B0604020202020204" pitchFamily="34" charset="0"/>
              <a:cs typeface="Arial" panose="020B0604020202020204" pitchFamily="34" charset="0"/>
            </a:endParaRPr>
          </a:p>
        </p:txBody>
      </p:sp>
      <p:sp>
        <p:nvSpPr>
          <p:cNvPr id="34820" name="Espace réservé du numéro de diapositive 3">
            <a:extLst>
              <a:ext uri="{FF2B5EF4-FFF2-40B4-BE49-F238E27FC236}">
                <a16:creationId xmlns:a16="http://schemas.microsoft.com/office/drawing/2014/main" id="{1C1F88B3-246A-437D-BF8D-955A8E3014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A289EC-D81C-4091-BD77-2240E830904A}" type="slidenum">
              <a:rPr lang="fr-FR" altLang="fr-FR" sz="1300" smtClean="0"/>
              <a:pPr>
                <a:spcBef>
                  <a:spcPct val="0"/>
                </a:spcBef>
              </a:pPr>
              <a:t>12</a:t>
            </a:fld>
            <a:endParaRPr lang="fr-FR" altLang="fr-FR"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a:extLst>
              <a:ext uri="{FF2B5EF4-FFF2-40B4-BE49-F238E27FC236}">
                <a16:creationId xmlns:a16="http://schemas.microsoft.com/office/drawing/2014/main" id="{931F778C-9344-4AF2-9DDF-0C39E0F3E305}"/>
              </a:ext>
            </a:extLst>
          </p:cNvPr>
          <p:cNvSpPr>
            <a:spLocks noGrp="1" noRot="1" noChangeAspect="1" noChangeArrowheads="1" noTextEdit="1"/>
          </p:cNvSpPr>
          <p:nvPr>
            <p:ph type="sldImg"/>
          </p:nvPr>
        </p:nvSpPr>
        <p:spPr>
          <a:ln/>
        </p:spPr>
      </p:sp>
      <p:sp>
        <p:nvSpPr>
          <p:cNvPr id="36867" name="Espace réservé des notes 2">
            <a:extLst>
              <a:ext uri="{FF2B5EF4-FFF2-40B4-BE49-F238E27FC236}">
                <a16:creationId xmlns:a16="http://schemas.microsoft.com/office/drawing/2014/main" id="{C6A5E658-6C85-40EE-A87D-0733707A87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Capacité nominale : 60 h</a:t>
            </a:r>
          </a:p>
          <a:p>
            <a:r>
              <a:rPr lang="fr-FR" altLang="fr-FR" sz="1000" dirty="0">
                <a:latin typeface="Arial" panose="020B0604020202020204" pitchFamily="34" charset="0"/>
                <a:cs typeface="Arial" panose="020B0604020202020204" pitchFamily="34" charset="0"/>
              </a:rPr>
              <a:t>Coefficient d’efficience : 96%</a:t>
            </a:r>
          </a:p>
          <a:p>
            <a:r>
              <a:rPr lang="fr-FR" altLang="fr-FR" sz="1000" dirty="0">
                <a:latin typeface="Arial" panose="020B0604020202020204" pitchFamily="34" charset="0"/>
                <a:cs typeface="Arial" panose="020B0604020202020204" pitchFamily="34" charset="0"/>
              </a:rPr>
              <a:t>Coefficient d’utilisation : 95%</a:t>
            </a:r>
          </a:p>
          <a:p>
            <a:r>
              <a:rPr lang="fr-FR" altLang="fr-FR" sz="1000" dirty="0">
                <a:latin typeface="Arial" panose="020B0604020202020204" pitchFamily="34" charset="0"/>
                <a:cs typeface="Arial" panose="020B0604020202020204" pitchFamily="34" charset="0"/>
              </a:rPr>
              <a:t>Capacité pratique : 54,7 h</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Décisions :</a:t>
            </a:r>
          </a:p>
          <a:p>
            <a:r>
              <a:rPr lang="fr-FR" altLang="fr-FR" sz="1000" dirty="0">
                <a:latin typeface="Arial" panose="020B0604020202020204" pitchFamily="34" charset="0"/>
                <a:cs typeface="Arial" panose="020B0604020202020204" pitchFamily="34" charset="0"/>
              </a:rPr>
              <a:t>7 h d’HS en période 1</a:t>
            </a:r>
          </a:p>
          <a:p>
            <a:r>
              <a:rPr lang="fr-FR" altLang="fr-FR" sz="1000" dirty="0">
                <a:latin typeface="Arial" panose="020B0604020202020204" pitchFamily="34" charset="0"/>
                <a:cs typeface="Arial" panose="020B0604020202020204" pitchFamily="34" charset="0"/>
              </a:rPr>
              <a:t>2h30’ d’HS en période 4</a:t>
            </a:r>
          </a:p>
          <a:p>
            <a:r>
              <a:rPr lang="fr-FR" altLang="fr-FR" sz="1000" dirty="0">
                <a:latin typeface="Arial" panose="020B0604020202020204" pitchFamily="34" charset="0"/>
                <a:cs typeface="Arial" panose="020B0604020202020204" pitchFamily="34" charset="0"/>
              </a:rPr>
              <a:t>2h d’HS dans les autres périodes</a:t>
            </a:r>
          </a:p>
          <a:p>
            <a:endParaRPr lang="fr-FR" altLang="fr-FR" sz="1000" dirty="0">
              <a:latin typeface="Arial" panose="020B0604020202020204" pitchFamily="34" charset="0"/>
              <a:cs typeface="Arial" panose="020B0604020202020204" pitchFamily="34" charset="0"/>
            </a:endParaRPr>
          </a:p>
          <a:p>
            <a:endParaRPr lang="fr-FR" altLang="fr-FR" sz="1000" dirty="0">
              <a:latin typeface="Arial" panose="020B0604020202020204" pitchFamily="34" charset="0"/>
              <a:cs typeface="Arial" panose="020B0604020202020204" pitchFamily="34" charset="0"/>
            </a:endParaRPr>
          </a:p>
        </p:txBody>
      </p:sp>
      <p:sp>
        <p:nvSpPr>
          <p:cNvPr id="36868" name="Espace réservé du numéro de diapositive 3">
            <a:extLst>
              <a:ext uri="{FF2B5EF4-FFF2-40B4-BE49-F238E27FC236}">
                <a16:creationId xmlns:a16="http://schemas.microsoft.com/office/drawing/2014/main" id="{C80AA3A9-233C-4D15-87DD-6F17D10A4B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93C25B-EA9E-4292-B81E-BF79EA479AE6}" type="slidenum">
              <a:rPr lang="fr-FR" altLang="fr-FR" sz="1300" smtClean="0"/>
              <a:pPr>
                <a:spcBef>
                  <a:spcPct val="0"/>
                </a:spcBef>
              </a:pPr>
              <a:t>13</a:t>
            </a:fld>
            <a:endParaRPr lang="fr-FR" altLang="fr-FR"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a:extLst>
              <a:ext uri="{FF2B5EF4-FFF2-40B4-BE49-F238E27FC236}">
                <a16:creationId xmlns:a16="http://schemas.microsoft.com/office/drawing/2014/main" id="{DA68F952-8687-45A0-AD52-97FCFC6C60CF}"/>
              </a:ext>
            </a:extLst>
          </p:cNvPr>
          <p:cNvSpPr>
            <a:spLocks noGrp="1" noRot="1" noChangeAspect="1" noChangeArrowheads="1" noTextEdit="1"/>
          </p:cNvSpPr>
          <p:nvPr>
            <p:ph type="sldImg"/>
          </p:nvPr>
        </p:nvSpPr>
        <p:spPr>
          <a:ln/>
        </p:spPr>
      </p:sp>
      <p:sp>
        <p:nvSpPr>
          <p:cNvPr id="38915" name="Espace réservé des notes 2">
            <a:extLst>
              <a:ext uri="{FF2B5EF4-FFF2-40B4-BE49-F238E27FC236}">
                <a16:creationId xmlns:a16="http://schemas.microsoft.com/office/drawing/2014/main" id="{2461DB37-FC3C-47BF-86CB-059FFF255F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Pour mettre au point le Programme Directeur de Production, on procède ainsi : </a:t>
            </a:r>
          </a:p>
          <a:p>
            <a:pPr marL="171450" indent="-171450">
              <a:buFont typeface="Arial" panose="020B0604020202020204" pitchFamily="34" charset="0"/>
              <a:buChar char="•"/>
            </a:pPr>
            <a:r>
              <a:rPr lang="fr-FR" altLang="fr-FR" sz="1000" dirty="0">
                <a:latin typeface="Arial" panose="020B0604020202020204" pitchFamily="34" charset="0"/>
                <a:cs typeface="Arial" panose="020B0604020202020204" pitchFamily="34" charset="0"/>
              </a:rPr>
              <a:t>réaliser un premier PDP pour chacun des articles directeurs ; </a:t>
            </a:r>
          </a:p>
          <a:p>
            <a:pPr marL="171450" indent="-171450">
              <a:buFont typeface="Arial" panose="020B0604020202020204" pitchFamily="34" charset="0"/>
              <a:buChar char="•"/>
            </a:pPr>
            <a:r>
              <a:rPr lang="fr-FR" altLang="fr-FR" sz="1000" dirty="0">
                <a:latin typeface="Arial" panose="020B0604020202020204" pitchFamily="34" charset="0"/>
                <a:cs typeface="Arial" panose="020B0604020202020204" pitchFamily="34" charset="0"/>
              </a:rPr>
              <a:t>calculer les charges induites par les programmes de production sur les ressources critiques ; </a:t>
            </a:r>
          </a:p>
          <a:p>
            <a:pPr marL="171450" indent="-171450">
              <a:buFont typeface="Arial" panose="020B0604020202020204" pitchFamily="34" charset="0"/>
              <a:buChar char="•"/>
            </a:pPr>
            <a:r>
              <a:rPr lang="fr-FR" altLang="fr-FR" sz="1000" dirty="0">
                <a:latin typeface="Arial" panose="020B0604020202020204" pitchFamily="34" charset="0"/>
                <a:cs typeface="Arial" panose="020B0604020202020204" pitchFamily="34" charset="0"/>
              </a:rPr>
              <a:t>comparer cette charge avec la capacité disponible sur les postes contraintes de capacité ; </a:t>
            </a:r>
          </a:p>
          <a:p>
            <a:pPr marL="171450" indent="-171450">
              <a:buFont typeface="Arial" panose="020B0604020202020204" pitchFamily="34" charset="0"/>
              <a:buChar char="•"/>
            </a:pPr>
            <a:r>
              <a:rPr lang="fr-FR" altLang="fr-FR" sz="1000" dirty="0">
                <a:latin typeface="Arial" panose="020B0604020202020204" pitchFamily="34" charset="0"/>
                <a:cs typeface="Arial" panose="020B0604020202020204" pitchFamily="34" charset="0"/>
              </a:rPr>
              <a:t>résoudre les problèmes d’adéquation charge/capacité.</a:t>
            </a:r>
          </a:p>
        </p:txBody>
      </p:sp>
      <p:sp>
        <p:nvSpPr>
          <p:cNvPr id="38916" name="Espace réservé du numéro de diapositive 3">
            <a:extLst>
              <a:ext uri="{FF2B5EF4-FFF2-40B4-BE49-F238E27FC236}">
                <a16:creationId xmlns:a16="http://schemas.microsoft.com/office/drawing/2014/main" id="{12CFA205-6D84-4A4C-A2FD-B75442B1EA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defRPr>
            </a:lvl1pPr>
            <a:lvl2pPr marL="742950" indent="-285750" defTabSz="965200">
              <a:defRPr sz="1600" b="1">
                <a:solidFill>
                  <a:schemeClr val="tx1"/>
                </a:solidFill>
                <a:latin typeface="Arial" panose="020B0604020202020204" pitchFamily="34" charset="0"/>
              </a:defRPr>
            </a:lvl2pPr>
            <a:lvl3pPr marL="1143000" indent="-228600" defTabSz="965200">
              <a:defRPr sz="1600" b="1">
                <a:solidFill>
                  <a:schemeClr val="tx1"/>
                </a:solidFill>
                <a:latin typeface="Arial" panose="020B0604020202020204" pitchFamily="34" charset="0"/>
              </a:defRPr>
            </a:lvl3pPr>
            <a:lvl4pPr marL="1600200" indent="-228600" defTabSz="965200">
              <a:defRPr sz="1600" b="1">
                <a:solidFill>
                  <a:schemeClr val="tx1"/>
                </a:solidFill>
                <a:latin typeface="Arial" panose="020B0604020202020204" pitchFamily="34" charset="0"/>
              </a:defRPr>
            </a:lvl4pPr>
            <a:lvl5pPr marL="2057400" indent="-228600" defTabSz="965200">
              <a:defRPr sz="1600" b="1">
                <a:solidFill>
                  <a:schemeClr val="tx1"/>
                </a:solidFill>
                <a:latin typeface="Arial" panose="020B0604020202020204" pitchFamily="34" charset="0"/>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defRPr>
            </a:lvl9pPr>
          </a:lstStyle>
          <a:p>
            <a:fld id="{4BE19E61-BE47-4B5A-BD19-CE1A8CD4E51A}" type="slidenum">
              <a:rPr lang="fr-FR" altLang="fr-FR" sz="1300" b="0" smtClean="0">
                <a:latin typeface="Times New Roman" panose="02020603050405020304" pitchFamily="18" charset="0"/>
              </a:rPr>
              <a:pPr/>
              <a:t>14</a:t>
            </a:fld>
            <a:endParaRPr lang="fr-FR" altLang="fr-FR" sz="1300" b="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a:extLst>
              <a:ext uri="{FF2B5EF4-FFF2-40B4-BE49-F238E27FC236}">
                <a16:creationId xmlns:a16="http://schemas.microsoft.com/office/drawing/2014/main" id="{6F9A6042-5702-4715-9F49-A16F6E0754D5}"/>
              </a:ext>
            </a:extLst>
          </p:cNvPr>
          <p:cNvSpPr>
            <a:spLocks noGrp="1" noRot="1" noChangeAspect="1" noChangeArrowheads="1" noTextEdit="1"/>
          </p:cNvSpPr>
          <p:nvPr>
            <p:ph type="sldImg"/>
          </p:nvPr>
        </p:nvSpPr>
        <p:spPr>
          <a:ln/>
        </p:spPr>
      </p:sp>
      <p:sp>
        <p:nvSpPr>
          <p:cNvPr id="41987" name="Espace réservé des notes 2">
            <a:extLst>
              <a:ext uri="{FF2B5EF4-FFF2-40B4-BE49-F238E27FC236}">
                <a16:creationId xmlns:a16="http://schemas.microsoft.com/office/drawing/2014/main" id="{60619951-F5AF-4B01-9DBB-0790FE7C11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Horizon et périodicité. L’horizon sur lequel les besoins sont spécifiés à l’avance dans un PDP doit être supérieur au délai de fabrication (et d’approvisionnement si les matières premières et composants ne sont pas stockés) afin de pouvoir livrer le produit dans le délai convenu. L’horizon nécessaire pour un système donné s’appelle le délai de réaction. De plus, cet horizon doit permettre une visibilité suffisante pour profiter d’opportunités spécifiques comme des achats groupés ou des lots de fabrication économiques.</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Dans l’exemple suivant ci-dessus la nomenclature de produit A et les délais d’obtention associés montrent que le délai d’obtention global est de 26 (unités de temps), l’horizon du PDP doit donc être supérieur à cette valeur pour assurer une planification efficace des flux de ce produit. </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Exemple : pour une usine de fabrication de yaourts, chaque produit fini est fabriqué chaque jour. Si les besoins sont spécifiés un jour à l’avance, il est possible d’organiser la fabrication en conséquence. À l’inverse, le délai global d’assemblage d’un Airbus est de plusieurs mois. Il faut donc que les commandes soient passées plusieurs mois à l’avance et intégrées dans les PDP plusieurs mois à l’avance pour pouvoir être honorées. </a:t>
            </a:r>
          </a:p>
        </p:txBody>
      </p:sp>
      <p:sp>
        <p:nvSpPr>
          <p:cNvPr id="41988" name="Espace réservé du numéro de diapositive 3">
            <a:extLst>
              <a:ext uri="{FF2B5EF4-FFF2-40B4-BE49-F238E27FC236}">
                <a16:creationId xmlns:a16="http://schemas.microsoft.com/office/drawing/2014/main" id="{058EAE2D-0C7A-42D5-B8E2-BA04910D14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C95E517-62E1-4EE9-9867-6F9D09FCE3E3}" type="slidenum">
              <a:rPr lang="fr-FR" altLang="fr-FR" sz="1300" smtClean="0"/>
              <a:pPr>
                <a:spcBef>
                  <a:spcPct val="0"/>
                </a:spcBef>
              </a:pPr>
              <a:t>15</a:t>
            </a:fld>
            <a:endParaRPr lang="fr-FR" altLang="fr-FR"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notion d’imputation des commandes aux prévisions répond à la problématique suivante : ne pas additionner les commandes reçues et les prévisions dans une période. Les prévisions sont de fait des commandes attendues. Le terme anglais est plus parlant : on dit qu’une commande « consomme » ou non la prévision. Pour cela, on spécifie pour chaque ligne de commande si elle doit être imputée ou non sur la prévision qui a été établie pour la période. </a:t>
            </a:r>
          </a:p>
          <a:p>
            <a:r>
              <a:rPr lang="fr-FR" sz="1000" dirty="0">
                <a:latin typeface="Arial" panose="020B0604020202020204" pitchFamily="34" charset="0"/>
                <a:cs typeface="Arial" panose="020B0604020202020204" pitchFamily="34" charset="0"/>
              </a:rPr>
              <a:t>Une commande est imputée aux prévisions si c’est une commande « normale », d’une taille habituelle. On calcule alors la prévision nette à savoir la prévision de vente pour la période moins les commandes imputées. Elle représente ce que l’on attend encore.</a:t>
            </a:r>
          </a:p>
          <a:p>
            <a:r>
              <a:rPr lang="fr-FR" sz="1000" dirty="0">
                <a:latin typeface="Arial" panose="020B0604020202020204" pitchFamily="34" charset="0"/>
                <a:cs typeface="Arial" panose="020B0604020202020204" pitchFamily="34" charset="0"/>
              </a:rPr>
              <a:t>Une commande n’est pas imputée aux prévisions si c’est une commande « exceptionnelle » qui ne pouvait être prévue (nouveau client, taille très importante…). Les commandes non imputées s’ajoutent aux prévisions.</a:t>
            </a:r>
          </a:p>
          <a:p>
            <a:endParaRPr lang="fr-FR" dirty="0"/>
          </a:p>
        </p:txBody>
      </p:sp>
      <p:sp>
        <p:nvSpPr>
          <p:cNvPr id="4" name="Espace réservé du numéro de diapositive 3"/>
          <p:cNvSpPr>
            <a:spLocks noGrp="1"/>
          </p:cNvSpPr>
          <p:nvPr>
            <p:ph type="sldNum" sz="quarter" idx="10"/>
          </p:nvPr>
        </p:nvSpPr>
        <p:spPr/>
        <p:txBody>
          <a:bodyPr/>
          <a:lstStyle/>
          <a:p>
            <a:pPr>
              <a:defRPr/>
            </a:pPr>
            <a:fld id="{3615F18D-A497-425D-BE63-E22464B05C4D}" type="slidenum">
              <a:rPr lang="fr-FR" altLang="fr-FR" smtClean="0"/>
              <a:pPr>
                <a:defRPr/>
              </a:pPr>
              <a:t>16</a:t>
            </a:fld>
            <a:endParaRPr lang="fr-FR" altLang="fr-FR"/>
          </a:p>
        </p:txBody>
      </p:sp>
    </p:spTree>
    <p:extLst>
      <p:ext uri="{BB962C8B-B14F-4D97-AF65-F5344CB8AC3E}">
        <p14:creationId xmlns:p14="http://schemas.microsoft.com/office/powerpoint/2010/main" val="3811523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zone gelée, dont la longueur est très variable selon les secteurs industriels (de quelques jours à plusieurs semaines, voire plusieurs mois) est une zone dans laquelle les besoins bruts ne doivent pas être modifiées. L’objectif est d’éviter que des mises à jour régulières du PDP, par exemple par intégration des nouvelles commandes prises par le service commercial, ne bouleversent les périodes les plus proches, créant ainsi une forte instabilité et des difficultés d’organisation au sein de l’atelier. Elle correspond à des ordres fermes, généralement non négociables, non modifiables (sauf circonstances exceptionnelles). Seul le gestionnaire de production peut apporter exceptionnellement des modifications. Cette zone correspond à des délais d’assemblage ou de fabrication où tout changement entraîne un bouleversement du planning de production. Cette zone est essentiellement basée sur des commandes fermes de clients et non sur des prévisions. On cherche à diminuer la longueur de cette zone en raccourcissant les délais d’obtention.</a:t>
            </a:r>
          </a:p>
          <a:p>
            <a:r>
              <a:rPr lang="fr-FR" sz="1000" dirty="0">
                <a:latin typeface="Arial" panose="020B0604020202020204" pitchFamily="34" charset="0"/>
                <a:cs typeface="Arial" panose="020B0604020202020204" pitchFamily="34" charset="0"/>
              </a:rPr>
              <a:t>Zone flexible</a:t>
            </a:r>
          </a:p>
          <a:p>
            <a:r>
              <a:rPr lang="fr-FR" sz="1000" dirty="0">
                <a:latin typeface="Arial" panose="020B0604020202020204" pitchFamily="34" charset="0"/>
                <a:cs typeface="Arial" panose="020B0604020202020204" pitchFamily="34" charset="0"/>
              </a:rPr>
              <a:t>Au-delà de la zone figée, les préparations des produits peuvent encore être modifiées dans la limite des délais cumulés. Des modifications de choix de composants ou d’options sont possibles. On y trouve des ordres proposés par le planificateur.</a:t>
            </a:r>
          </a:p>
          <a:p>
            <a:r>
              <a:rPr lang="fr-FR" sz="1000" dirty="0">
                <a:latin typeface="Arial" panose="020B0604020202020204" pitchFamily="34" charset="0"/>
                <a:cs typeface="Arial" panose="020B0604020202020204" pitchFamily="34" charset="0"/>
              </a:rPr>
              <a:t>Zone libre</a:t>
            </a:r>
          </a:p>
          <a:p>
            <a:r>
              <a:rPr lang="fr-FR" sz="1000" dirty="0">
                <a:latin typeface="Arial" panose="020B0604020202020204" pitchFamily="34" charset="0"/>
                <a:cs typeface="Arial" panose="020B0604020202020204" pitchFamily="34" charset="0"/>
              </a:rPr>
              <a:t>Plus on s’éloigne de la période actuelle, plus les valeurs peuvent être remises en cause sans perturber le fonctionnement des ateliers ; les responsables de la production ont alors le temps pour réorganiser le travail, embaucher des intérimaires, accepter des demandes de congés. Durant la zone libre, tout changement reste possible.</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3615F18D-A497-425D-BE63-E22464B05C4D}" type="slidenum">
              <a:rPr lang="fr-FR" altLang="fr-FR" smtClean="0"/>
              <a:pPr>
                <a:defRPr/>
              </a:pPr>
              <a:t>17</a:t>
            </a:fld>
            <a:endParaRPr lang="fr-FR" altLang="fr-FR"/>
          </a:p>
        </p:txBody>
      </p:sp>
    </p:spTree>
    <p:extLst>
      <p:ext uri="{BB962C8B-B14F-4D97-AF65-F5344CB8AC3E}">
        <p14:creationId xmlns:p14="http://schemas.microsoft.com/office/powerpoint/2010/main" val="1303540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Dans la zone gelé, on doit avoir des ordres lancés, les ordres fermes sont souvent dans la zone flexible, les ordres suggérés dans la zone libre.</a:t>
            </a:r>
          </a:p>
        </p:txBody>
      </p:sp>
      <p:sp>
        <p:nvSpPr>
          <p:cNvPr id="4" name="Espace réservé du numéro de diapositive 3"/>
          <p:cNvSpPr>
            <a:spLocks noGrp="1"/>
          </p:cNvSpPr>
          <p:nvPr>
            <p:ph type="sldNum" sz="quarter" idx="10"/>
          </p:nvPr>
        </p:nvSpPr>
        <p:spPr/>
        <p:txBody>
          <a:bodyPr/>
          <a:lstStyle/>
          <a:p>
            <a:pPr>
              <a:defRPr/>
            </a:pPr>
            <a:fld id="{3615F18D-A497-425D-BE63-E22464B05C4D}" type="slidenum">
              <a:rPr lang="fr-FR" altLang="fr-FR" smtClean="0"/>
              <a:pPr>
                <a:defRPr/>
              </a:pPr>
              <a:t>18</a:t>
            </a:fld>
            <a:endParaRPr lang="fr-FR" altLang="fr-FR"/>
          </a:p>
        </p:txBody>
      </p:sp>
    </p:spTree>
    <p:extLst>
      <p:ext uri="{BB962C8B-B14F-4D97-AF65-F5344CB8AC3E}">
        <p14:creationId xmlns:p14="http://schemas.microsoft.com/office/powerpoint/2010/main" val="705593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a:extLst>
              <a:ext uri="{FF2B5EF4-FFF2-40B4-BE49-F238E27FC236}">
                <a16:creationId xmlns:a16="http://schemas.microsoft.com/office/drawing/2014/main" id="{307818FB-C22C-42E4-88C4-F70A0D0AE9E0}"/>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541FC676-E0D4-495A-A492-C2E5FA9FFE94}"/>
              </a:ext>
            </a:extLst>
          </p:cNvPr>
          <p:cNvSpPr>
            <a:spLocks noGrp="1"/>
          </p:cNvSpPr>
          <p:nvPr>
            <p:ph type="body" idx="1"/>
          </p:nvPr>
        </p:nvSpPr>
        <p:spPr>
          <a:xfrm>
            <a:off x="309563" y="4860925"/>
            <a:ext cx="6480175" cy="5224933"/>
          </a:xfrm>
        </p:spPr>
        <p:txBody>
          <a:bodyPr/>
          <a:lstStyle/>
          <a:p>
            <a:pPr>
              <a:defRPr/>
            </a:pPr>
            <a:r>
              <a:rPr lang="fr-FR" sz="1000" dirty="0">
                <a:latin typeface="Arial" panose="020B0604020202020204" pitchFamily="34" charset="0"/>
                <a:cs typeface="Arial" panose="020B0604020202020204" pitchFamily="34" charset="0"/>
              </a:rPr>
              <a:t>Le PIC est la première étape de la planification industrielle, c’est une vision prévisionnelle des ventes et donc de la production sur deux ou trois ans. La production est planifiée par familles de produits c’est-à-dire que les produits sont regroupés lorsque les processus de production et les ressources utilisées (hommes ou machines) sont semblables. Le PIC permet de gérer les moyens de production afin d’équilibrer la charge de travail par rapport à la capacité sur le long terme. Il sert à établir les prévisions de ventes par familles de produits et à optimiser l’utilisation des moyens humains, équipements et financiers. Ces données sont ensuite déversées dans les différents plans de chaque fonction de l’entreprise : plan d’approvisionnement, plan financier, plan d’investissement, PDP, etc. Habituellement, le PIC est élaboré par la Direction Générale.</a:t>
            </a:r>
          </a:p>
          <a:p>
            <a:pPr>
              <a:defRPr/>
            </a:pPr>
            <a:r>
              <a:rPr lang="fr-FR" sz="1000" dirty="0">
                <a:latin typeface="Arial" panose="020B0604020202020204" pitchFamily="34" charset="0"/>
                <a:cs typeface="Arial" panose="020B0604020202020204" pitchFamily="34" charset="0"/>
              </a:rPr>
              <a:t>Le PDP reprend les données issues du PIC sur une vision à plus court terme et les convertit en données de production. Le PDP est plus représentatif de la production car il se base également sur les commandes enregistrées.</a:t>
            </a:r>
          </a:p>
          <a:p>
            <a:pPr>
              <a:defRPr/>
            </a:pPr>
            <a:r>
              <a:rPr lang="fr-FR" sz="1000" dirty="0">
                <a:latin typeface="Arial" panose="020B0604020202020204" pitchFamily="34" charset="0"/>
                <a:cs typeface="Arial" panose="020B0604020202020204" pitchFamily="34" charset="0"/>
              </a:rPr>
              <a:t>La mise à jour du PDP est généralement d’une semaine. Si les prévisions effectuées dans le PIC sont justes, les besoins bruts exprimés dans le PDP seront essentiellement composés de commandes fermes.</a:t>
            </a:r>
          </a:p>
          <a:p>
            <a:pPr>
              <a:defRPr/>
            </a:pPr>
            <a:r>
              <a:rPr lang="fr-FR" sz="1000" dirty="0">
                <a:latin typeface="Arial" panose="020B0604020202020204" pitchFamily="34" charset="0"/>
                <a:cs typeface="Arial" panose="020B0604020202020204" pitchFamily="34" charset="0"/>
              </a:rPr>
              <a:t>Le PDP sert à équilibrer les stocks et les charges et à suivre l’évolution des ventes réelles par rapport aux prévisions définies dans le PIC. Les données issues du PDP servent à effectuer le Calcul des Besoins Nets (CBN).</a:t>
            </a:r>
          </a:p>
          <a:p>
            <a:pPr>
              <a:defRPr/>
            </a:pPr>
            <a:r>
              <a:rPr lang="fr-FR" sz="1000" dirty="0">
                <a:latin typeface="Arial" panose="020B0604020202020204" pitchFamily="34" charset="0"/>
                <a:cs typeface="Arial" panose="020B0604020202020204" pitchFamily="34" charset="0"/>
              </a:rPr>
              <a:t>Le Calcul des Besoins Nets détermine les besoins en matières et composants si les stocks disponibles ne permettent pas de couvrir entièrement les besoins bruts. Ces besoins se traduisent de deux façons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produits sont achetés. Le CBN va faire une proposition d’Ordre d’Achat</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produits sont fabriqués. Le CBN va faire une proposition d’Ordre de Fabrication</a:t>
            </a:r>
          </a:p>
          <a:p>
            <a:pPr>
              <a:defRPr/>
            </a:pPr>
            <a:r>
              <a:rPr lang="fr-FR" sz="1000" dirty="0">
                <a:latin typeface="Arial" panose="020B0604020202020204" pitchFamily="34" charset="0"/>
                <a:cs typeface="Arial" panose="020B0604020202020204" pitchFamily="34" charset="0"/>
              </a:rPr>
              <a:t>Pour les produits fabriqués en interne, cela se traduit par la réalisation d’un plan de charge afin de vérifier les capacités de production par rapport à la charge de travail. Le plan de charge permet donc de piloter les ateliers en établissant un planning des quantités à fabriquer ainsi que les dates de lancement et de livraison. Ce planning est réalisé à court terme et sa mise à jour est quotidienne.</a:t>
            </a:r>
          </a:p>
          <a:p>
            <a:pPr>
              <a:defRPr/>
            </a:pPr>
            <a:r>
              <a:rPr lang="fr-FR" sz="1000" dirty="0">
                <a:latin typeface="Arial" panose="020B0604020202020204" pitchFamily="34" charset="0"/>
                <a:cs typeface="Arial" panose="020B0604020202020204" pitchFamily="34" charset="0"/>
              </a:rPr>
              <a:t>Le plan de charge, qui tient compte des familles de ressources à mettre en œuvre pour fabriquer les produits nécessaires selon les besoins des commandes clients et des stocks. C’est la visualisation de la capacité, de la charge ainsi que de la disponibilité des ressources</a:t>
            </a:r>
          </a:p>
          <a:p>
            <a:pPr>
              <a:defRPr/>
            </a:pPr>
            <a:r>
              <a:rPr lang="fr-FR" sz="1000" dirty="0">
                <a:latin typeface="Arial" panose="020B0604020202020204" pitchFamily="34" charset="0"/>
                <a:cs typeface="Arial" panose="020B0604020202020204" pitchFamily="34" charset="0"/>
              </a:rPr>
              <a:t>Le lissage de production qui permet de lisser dans le temps les quantités à produire, en faisant glisser une certaine quantité du produit à fabriquer automatiquement ou manuellement en cas de surcharge.</a:t>
            </a:r>
          </a:p>
        </p:txBody>
      </p:sp>
      <p:sp>
        <p:nvSpPr>
          <p:cNvPr id="45060" name="Espace réservé du numéro de diapositive 3">
            <a:extLst>
              <a:ext uri="{FF2B5EF4-FFF2-40B4-BE49-F238E27FC236}">
                <a16:creationId xmlns:a16="http://schemas.microsoft.com/office/drawing/2014/main" id="{62446D4B-982E-412A-B1DA-4BFA99DF22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defRPr>
            </a:lvl1pPr>
            <a:lvl2pPr marL="742950" indent="-285750" defTabSz="965200">
              <a:defRPr sz="1600" b="1">
                <a:solidFill>
                  <a:schemeClr val="tx1"/>
                </a:solidFill>
                <a:latin typeface="Arial" panose="020B0604020202020204" pitchFamily="34" charset="0"/>
              </a:defRPr>
            </a:lvl2pPr>
            <a:lvl3pPr marL="1143000" indent="-228600" defTabSz="965200">
              <a:defRPr sz="1600" b="1">
                <a:solidFill>
                  <a:schemeClr val="tx1"/>
                </a:solidFill>
                <a:latin typeface="Arial" panose="020B0604020202020204" pitchFamily="34" charset="0"/>
              </a:defRPr>
            </a:lvl3pPr>
            <a:lvl4pPr marL="1600200" indent="-228600" defTabSz="965200">
              <a:defRPr sz="1600" b="1">
                <a:solidFill>
                  <a:schemeClr val="tx1"/>
                </a:solidFill>
                <a:latin typeface="Arial" panose="020B0604020202020204" pitchFamily="34" charset="0"/>
              </a:defRPr>
            </a:lvl4pPr>
            <a:lvl5pPr marL="2057400" indent="-228600" defTabSz="965200">
              <a:defRPr sz="1600" b="1">
                <a:solidFill>
                  <a:schemeClr val="tx1"/>
                </a:solidFill>
                <a:latin typeface="Arial" panose="020B0604020202020204" pitchFamily="34" charset="0"/>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defRPr>
            </a:lvl9pPr>
          </a:lstStyle>
          <a:p>
            <a:fld id="{E12C268F-A8E1-4B09-AFDE-52F355D088BE}" type="slidenum">
              <a:rPr lang="fr-FR" altLang="fr-FR" sz="1300" b="0" smtClean="0">
                <a:latin typeface="Times New Roman" panose="02020603050405020304" pitchFamily="18" charset="0"/>
              </a:rPr>
              <a:pPr/>
              <a:t>19</a:t>
            </a:fld>
            <a:endParaRPr lang="fr-FR" altLang="fr-FR" sz="1300" b="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0" i="0" kern="1200" dirty="0">
                <a:solidFill>
                  <a:schemeClr val="tx1"/>
                </a:solidFill>
                <a:effectLst/>
                <a:latin typeface="Arial" charset="0"/>
                <a:ea typeface="+mn-ea"/>
                <a:cs typeface="+mn-cs"/>
              </a:rPr>
              <a:t>Le plan industriel et commercial est élaboré par une équipe pluridisciplinaire de l’entreprise composée des responsables commerciaux, logistiques, financiers, techniques, administratifs, juridiques et des responsables de la production. Essentiellement fondé sur une vision prévisionnelle et donc incertaine des activités futures</a:t>
            </a:r>
            <a:r>
              <a:rPr lang="fr-FR" sz="1000" dirty="0">
                <a:latin typeface="Arial" charset="0"/>
              </a:rPr>
              <a:t>. C’est une </a:t>
            </a:r>
            <a:r>
              <a:rPr lang="fr-FR" sz="1000" b="1" dirty="0">
                <a:latin typeface="Arial" charset="0"/>
              </a:rPr>
              <a:t>vision Siège</a:t>
            </a:r>
            <a:r>
              <a:rPr lang="fr-FR" sz="1000" dirty="0">
                <a:latin typeface="Arial" charset="0"/>
              </a:rPr>
              <a:t> pour l’ensemble des usines.</a:t>
            </a:r>
            <a:endParaRPr lang="fr-FR" sz="1000" b="0" i="0" kern="1200" dirty="0">
              <a:solidFill>
                <a:schemeClr val="tx1"/>
              </a:solidFill>
              <a:effectLst/>
              <a:latin typeface="Arial" charset="0"/>
              <a:ea typeface="+mn-ea"/>
              <a:cs typeface="+mn-cs"/>
            </a:endParaRPr>
          </a:p>
          <a:p>
            <a:r>
              <a:rPr lang="fr-FR" sz="1000" dirty="0">
                <a:latin typeface="Arial" panose="020B0604020202020204" pitchFamily="34" charset="0"/>
                <a:cs typeface="Arial" panose="020B0604020202020204" pitchFamily="34" charset="0"/>
              </a:rPr>
              <a:t>Les réunions PIC traitent généralement deux horizons : un horizon long (1 à 3 ans) pour anticiper les plans à long terme et un horizon plus court (quelques mois) pour arbitrer dans le courant de l’année les décisions d’équilibre entre l’offre et la demande (recours à la sous-traitance ou à l’intérim, réduction des stocks, gestion des arrêts usines, répartition des charges entre les unités de production, décisions sur les promotions sous contrainte industrielle…).</a:t>
            </a:r>
          </a:p>
          <a:p>
            <a:r>
              <a:rPr lang="fr-FR" sz="1000" b="0" i="0" kern="1200" dirty="0">
                <a:solidFill>
                  <a:schemeClr val="tx1"/>
                </a:solidFill>
                <a:effectLst/>
                <a:latin typeface="Arial" charset="0"/>
                <a:ea typeface="+mn-ea"/>
                <a:cs typeface="+mn-cs"/>
              </a:rPr>
              <a:t>Les informations chiffrées fournies par le PIC sont déversées dans les différents plans de chaque fonction de l’entreprise et de chaque établissement : plan d’approvisionnement, plan financier, plan d’investissement, plan de recrutement et formation et  le Programme Directeur de Production (PDP). C’est une </a:t>
            </a:r>
            <a:r>
              <a:rPr lang="fr-FR" sz="1000" b="1" i="0" kern="1200" dirty="0">
                <a:solidFill>
                  <a:schemeClr val="tx1"/>
                </a:solidFill>
                <a:effectLst/>
                <a:latin typeface="Arial" charset="0"/>
                <a:ea typeface="+mn-ea"/>
                <a:cs typeface="+mn-cs"/>
              </a:rPr>
              <a:t>vision Usine</a:t>
            </a:r>
            <a:r>
              <a:rPr lang="fr-FR" sz="1000" b="0" i="0" kern="1200" dirty="0">
                <a:solidFill>
                  <a:schemeClr val="tx1"/>
                </a:solidFill>
                <a:effectLst/>
                <a:latin typeface="Arial" charset="0"/>
                <a:ea typeface="+mn-ea"/>
                <a:cs typeface="+mn-cs"/>
              </a:rPr>
              <a:t>.</a:t>
            </a:r>
          </a:p>
          <a:p>
            <a:r>
              <a:rPr lang="fr-FR" sz="1000" dirty="0">
                <a:latin typeface="Arial" panose="020B0604020202020204" pitchFamily="34" charset="0"/>
                <a:cs typeface="Arial" panose="020B0604020202020204" pitchFamily="34" charset="0"/>
              </a:rPr>
              <a:t>Alors que le Plan Industriel et Commercial propose une vision à long terme des activités, le PDP reprend les données commerciales du PIC sur un horizon plus court et les convertit en données de production. Les prévisions chiffrées de chaque famille de produit sont décomposées par produits finis et les quantités de chaque produit fini sont affectées à l’aide de clefs de répartition. </a:t>
            </a:r>
            <a:br>
              <a:rPr lang="fr-FR" sz="1000" dirty="0">
                <a:latin typeface="Arial" panose="020B0604020202020204" pitchFamily="34" charset="0"/>
                <a:cs typeface="Arial" panose="020B0604020202020204" pitchFamily="34" charset="0"/>
              </a:rPr>
            </a:br>
            <a:r>
              <a:rPr lang="fr-FR" sz="1000" dirty="0">
                <a:latin typeface="Arial" panose="020B0604020202020204" pitchFamily="34" charset="0"/>
                <a:cs typeface="Arial" panose="020B0604020202020204" pitchFamily="34" charset="0"/>
              </a:rPr>
              <a:t>  </a:t>
            </a:r>
            <a:br>
              <a:rPr lang="fr-FR" sz="1000" dirty="0">
                <a:latin typeface="Arial" panose="020B0604020202020204" pitchFamily="34" charset="0"/>
                <a:cs typeface="Arial" panose="020B0604020202020204" pitchFamily="34" charset="0"/>
              </a:rPr>
            </a:br>
            <a:endParaRPr lang="fr-FR" sz="10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C50C6171-C4FA-4CDF-B2D6-DBF0E87E64E9}"/>
              </a:ext>
            </a:extLst>
          </p:cNvPr>
          <p:cNvSpPr>
            <a:spLocks noGrp="1" noChangeArrowheads="1"/>
          </p:cNvSpPr>
          <p:nvPr>
            <p:ph type="sldNum" sz="quarter" idx="5"/>
          </p:nvPr>
        </p:nvSpPr>
        <p:spPr>
          <a:xfrm>
            <a:off x="4022725" y="9723438"/>
            <a:ext cx="3076575" cy="51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42E382-3958-4CEB-8BB8-73D8CA686A25}" type="slidenum">
              <a:rPr lang="fr-FR" altLang="fr-FR" sz="1300" smtClean="0"/>
              <a:pPr>
                <a:spcBef>
                  <a:spcPct val="0"/>
                </a:spcBef>
              </a:pPr>
              <a:t>2</a:t>
            </a:fld>
            <a:endParaRPr lang="fr-FR" altLang="fr-FR" sz="1300" dirty="0"/>
          </a:p>
        </p:txBody>
      </p:sp>
    </p:spTree>
    <p:extLst>
      <p:ext uri="{BB962C8B-B14F-4D97-AF65-F5344CB8AC3E}">
        <p14:creationId xmlns:p14="http://schemas.microsoft.com/office/powerpoint/2010/main" val="1906627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EF9AE0C2-49C4-451F-BC7D-D743F757C3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6E4689D-D90F-46D1-94DD-C184587F55EC}" type="slidenum">
              <a:rPr lang="fr-FR" altLang="fr-FR" sz="1300" smtClean="0"/>
              <a:pPr>
                <a:spcBef>
                  <a:spcPct val="0"/>
                </a:spcBef>
              </a:pPr>
              <a:t>20</a:t>
            </a:fld>
            <a:endParaRPr lang="fr-FR" altLang="fr-FR" sz="1300"/>
          </a:p>
        </p:txBody>
      </p:sp>
      <p:sp>
        <p:nvSpPr>
          <p:cNvPr id="59395" name="Rectangle 2">
            <a:extLst>
              <a:ext uri="{FF2B5EF4-FFF2-40B4-BE49-F238E27FC236}">
                <a16:creationId xmlns:a16="http://schemas.microsoft.com/office/drawing/2014/main" id="{C6AA68FE-448D-48F7-AE27-25D78F7272CC}"/>
              </a:ext>
            </a:extLst>
          </p:cNvPr>
          <p:cNvSpPr>
            <a:spLocks noGrp="1" noChangeArrowheads="1"/>
          </p:cNvSpPr>
          <p:nvPr>
            <p:ph type="body" idx="1"/>
          </p:nvPr>
        </p:nvSpPr>
        <p:spPr>
          <a:xfrm>
            <a:off x="947738" y="4860925"/>
            <a:ext cx="5203825" cy="460375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456" tIns="49868" rIns="101456" bIns="49868"/>
          <a:lstStyle/>
          <a:p>
            <a:pPr defTabSz="942975">
              <a:spcBef>
                <a:spcPct val="20000"/>
              </a:spcBef>
              <a:defRPr/>
            </a:pPr>
            <a:r>
              <a:rPr lang="fr-FR" altLang="fr-FR" sz="1000" dirty="0">
                <a:latin typeface="Arial" panose="020B0604020202020204" pitchFamily="34" charset="0"/>
                <a:cs typeface="Arial" panose="020B0604020202020204" pitchFamily="34" charset="0"/>
              </a:rPr>
              <a:t>Le choix des articles à planifier au niveau du PDP sera fonction de plusieurs critères.</a:t>
            </a:r>
          </a:p>
          <a:p>
            <a:pPr defTabSz="942975">
              <a:spcBef>
                <a:spcPct val="20000"/>
              </a:spcBef>
              <a:defRPr/>
            </a:pPr>
            <a:endParaRPr lang="fr-FR" altLang="fr-FR" sz="1000" dirty="0">
              <a:latin typeface="Arial" panose="020B0604020202020204" pitchFamily="34" charset="0"/>
              <a:cs typeface="Arial" panose="020B0604020202020204" pitchFamily="34" charset="0"/>
            </a:endParaRPr>
          </a:p>
          <a:p>
            <a:pPr defTabSz="942975">
              <a:spcBef>
                <a:spcPct val="20000"/>
              </a:spcBef>
              <a:defRPr/>
            </a:pPr>
            <a:r>
              <a:rPr lang="fr-FR" altLang="fr-FR" sz="1000" dirty="0">
                <a:latin typeface="Arial" panose="020B0604020202020204" pitchFamily="34" charset="0"/>
                <a:cs typeface="Arial" panose="020B0604020202020204" pitchFamily="34" charset="0"/>
              </a:rPr>
              <a:t>Le PDP étant une entrée du calcul des besoins, les articles planifiés doivent couvrir un maximum de composants.</a:t>
            </a:r>
          </a:p>
          <a:p>
            <a:pPr defTabSz="942975">
              <a:spcBef>
                <a:spcPct val="20000"/>
              </a:spcBef>
              <a:defRPr/>
            </a:pPr>
            <a:r>
              <a:rPr lang="fr-FR" altLang="fr-FR" sz="1000" dirty="0">
                <a:latin typeface="Arial" panose="020B0604020202020204" pitchFamily="34" charset="0"/>
                <a:cs typeface="Arial" panose="020B0604020202020204" pitchFamily="34" charset="0"/>
              </a:rPr>
              <a:t>Le choix des articles à planifier dépendra en grande partie de la structure du produit.</a:t>
            </a:r>
          </a:p>
          <a:p>
            <a:pPr defTabSz="942975">
              <a:spcBef>
                <a:spcPct val="20000"/>
              </a:spcBef>
              <a:defRPr/>
            </a:pPr>
            <a:endParaRPr lang="fr-FR" altLang="fr-FR" sz="1000" dirty="0">
              <a:latin typeface="Arial" panose="020B0604020202020204" pitchFamily="34" charset="0"/>
              <a:cs typeface="Arial" panose="020B0604020202020204" pitchFamily="34" charset="0"/>
            </a:endParaRPr>
          </a:p>
          <a:p>
            <a:pPr defTabSz="942975">
              <a:spcBef>
                <a:spcPct val="20000"/>
              </a:spcBef>
              <a:defRPr/>
            </a:pPr>
            <a:endParaRPr lang="fr-FR" altLang="fr-FR" sz="1000" dirty="0">
              <a:latin typeface="Arial" panose="020B0604020202020204" pitchFamily="34" charset="0"/>
              <a:cs typeface="Arial" panose="020B0604020202020204" pitchFamily="34" charset="0"/>
            </a:endParaRPr>
          </a:p>
          <a:p>
            <a:pPr defTabSz="942975">
              <a:spcBef>
                <a:spcPct val="20000"/>
              </a:spcBef>
              <a:defRPr/>
            </a:pPr>
            <a:r>
              <a:rPr lang="fr-FR" altLang="fr-FR" sz="1000" dirty="0">
                <a:latin typeface="Arial" panose="020B0604020202020204" pitchFamily="34" charset="0"/>
                <a:cs typeface="Arial" panose="020B0604020202020204" pitchFamily="34" charset="0"/>
              </a:rPr>
              <a:t>Le PDP est un compromis entre :</a:t>
            </a:r>
          </a:p>
          <a:p>
            <a:pPr marL="285750" indent="-285750" defTabSz="942975">
              <a:spcBef>
                <a:spcPct val="20000"/>
              </a:spcBef>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Minimum d'articles</a:t>
            </a:r>
          </a:p>
          <a:p>
            <a:pPr marL="285750" indent="-285750" defTabSz="942975">
              <a:spcBef>
                <a:spcPct val="20000"/>
              </a:spcBef>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Maximum de composants</a:t>
            </a:r>
          </a:p>
          <a:p>
            <a:pPr marL="285750" indent="-285750" defTabSz="942975">
              <a:spcBef>
                <a:spcPct val="20000"/>
              </a:spcBef>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Maximum de renseignements</a:t>
            </a:r>
          </a:p>
        </p:txBody>
      </p:sp>
      <p:sp>
        <p:nvSpPr>
          <p:cNvPr id="47108" name="Rectangle 3">
            <a:extLst>
              <a:ext uri="{FF2B5EF4-FFF2-40B4-BE49-F238E27FC236}">
                <a16:creationId xmlns:a16="http://schemas.microsoft.com/office/drawing/2014/main" id="{5ADEDBD9-4462-4860-BA54-F19FECCC7BAD}"/>
              </a:ext>
            </a:extLst>
          </p:cNvPr>
          <p:cNvSpPr>
            <a:spLocks noGrp="1" noRot="1" noChangeAspect="1" noChangeArrowheads="1" noTextEdit="1"/>
          </p:cNvSpPr>
          <p:nvPr>
            <p:ph type="sldImg"/>
          </p:nvPr>
        </p:nvSpPr>
        <p:spPr>
          <a:xfrm>
            <a:off x="1165225" y="896938"/>
            <a:ext cx="4772025" cy="3578225"/>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a:extLst>
              <a:ext uri="{FF2B5EF4-FFF2-40B4-BE49-F238E27FC236}">
                <a16:creationId xmlns:a16="http://schemas.microsoft.com/office/drawing/2014/main" id="{69D4807B-74D0-449A-A4E3-D48801BCBA02}"/>
              </a:ext>
            </a:extLst>
          </p:cNvPr>
          <p:cNvSpPr>
            <a:spLocks noGrp="1" noRot="1" noChangeAspect="1" noChangeArrowheads="1" noTextEdit="1"/>
          </p:cNvSpPr>
          <p:nvPr>
            <p:ph type="sldImg"/>
          </p:nvPr>
        </p:nvSpPr>
        <p:spPr>
          <a:ln/>
        </p:spPr>
      </p:sp>
      <p:sp>
        <p:nvSpPr>
          <p:cNvPr id="7171" name="Espace réservé des notes 2">
            <a:extLst>
              <a:ext uri="{FF2B5EF4-FFF2-40B4-BE49-F238E27FC236}">
                <a16:creationId xmlns:a16="http://schemas.microsoft.com/office/drawing/2014/main" id="{BFBC91C4-99C5-4598-942A-4013E15934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Le second niveau de planification assure la gestion des flux de matières : il s’agit de garantir la progression correcte de l’ensemble des flux dans la supply chain afin de satisfaire « en quantité et en heure » les demandes des clients. Ce niveau de planification requiert tout d’abord une définition précise des quantités de chaque référence de produit fini à mettre à la disposition des clients à l’endroit requis. Pour planifier la fabrication, il faut fixer des programmes directeurs de production (PDP ou MPS – Master Production Schedule). Le PDP définit, typiquement sur un horizon de quelques semaines, un plan de production détaillé, c’est-à-dire exprimé au niveau de références et non plus de familles, qui précise les quantités à produire période par période. Il constitue donc l’articulation entre le PIC et la gestion des flux matières en approvisionnement et en fabrication, dans la mesure où les objectifs de production spécifiés dans les PDP respectent les décisions globales prises au niveau agrégé dans le PIC.</a:t>
            </a:r>
          </a:p>
          <a:p>
            <a:r>
              <a:rPr lang="fr-FR" altLang="fr-FR" sz="1000" dirty="0">
                <a:latin typeface="Arial" panose="020B0604020202020204" pitchFamily="34" charset="0"/>
                <a:cs typeface="Arial" panose="020B0604020202020204" pitchFamily="34" charset="0"/>
              </a:rPr>
              <a:t>Ensuite, en prenant comme objectifs à atteindre les livraisons de produits spécifiées dans les programmes de production, le calcul des flux d’approvisionnement et de fabrication des pièces, sous-ensembles et produits finis est réalisé via la </a:t>
            </a:r>
            <a:r>
              <a:rPr lang="fr-FR" altLang="fr-FR" sz="1000" b="1" dirty="0">
                <a:latin typeface="Arial" panose="020B0604020202020204" pitchFamily="34" charset="0"/>
                <a:cs typeface="Arial" panose="020B0604020202020204" pitchFamily="34" charset="0"/>
              </a:rPr>
              <a:t>procédure MRP </a:t>
            </a:r>
            <a:r>
              <a:rPr lang="fr-FR" altLang="fr-FR" sz="1000" dirty="0">
                <a:latin typeface="Arial" panose="020B0604020202020204" pitchFamily="34" charset="0"/>
                <a:cs typeface="Arial" panose="020B0604020202020204" pitchFamily="34" charset="0"/>
              </a:rPr>
              <a:t>du calcul des besoins et/ou via les méthodes traditionnelles de gestion des stocks.</a:t>
            </a:r>
          </a:p>
          <a:p>
            <a:r>
              <a:rPr lang="fr-FR" altLang="fr-FR" sz="1000" dirty="0">
                <a:latin typeface="Arial" panose="020B0604020202020204" pitchFamily="34" charset="0"/>
                <a:cs typeface="Arial" panose="020B0604020202020204" pitchFamily="34" charset="0"/>
              </a:rPr>
              <a:t>A ce stade, on gère des ordres de fabrication (OF) et des ordres d’achat (OA) qui sont la traduction des décisions de planification.</a:t>
            </a:r>
          </a:p>
          <a:p>
            <a:r>
              <a:rPr lang="fr-FR" altLang="fr-FR" sz="1000" dirty="0">
                <a:latin typeface="Arial" panose="020B0604020202020204" pitchFamily="34" charset="0"/>
                <a:cs typeface="Arial" panose="020B0604020202020204" pitchFamily="34" charset="0"/>
              </a:rPr>
              <a:t>Si l’on gère un réseau de distribution, les besoins fermes et prévisionnels sont exprimés au niveau de chacun des centres de distribution. Ceux-ci doivent être réapprovisionnés par des flux de marchandises en provenance d’un entrepôt central ou des usines.</a:t>
            </a:r>
          </a:p>
          <a:p>
            <a:r>
              <a:rPr lang="fr-FR" altLang="fr-FR" sz="1000" dirty="0">
                <a:latin typeface="Arial" panose="020B0604020202020204" pitchFamily="34" charset="0"/>
                <a:cs typeface="Arial" panose="020B0604020202020204" pitchFamily="34" charset="0"/>
              </a:rPr>
              <a:t>La procédure dite DRP (</a:t>
            </a:r>
            <a:r>
              <a:rPr lang="fr-FR" altLang="fr-FR" sz="1000" i="1" dirty="0">
                <a:latin typeface="Arial" panose="020B0604020202020204" pitchFamily="34" charset="0"/>
                <a:cs typeface="Arial" panose="020B0604020202020204" pitchFamily="34" charset="0"/>
              </a:rPr>
              <a:t>Distribution </a:t>
            </a:r>
            <a:r>
              <a:rPr lang="fr-FR" altLang="fr-FR" sz="1000" i="1" dirty="0" err="1">
                <a:latin typeface="Arial" panose="020B0604020202020204" pitchFamily="34" charset="0"/>
                <a:cs typeface="Arial" panose="020B0604020202020204" pitchFamily="34" charset="0"/>
              </a:rPr>
              <a:t>Requirement</a:t>
            </a:r>
            <a:r>
              <a:rPr lang="fr-FR" altLang="fr-FR" sz="1000" i="1" dirty="0">
                <a:latin typeface="Arial" panose="020B0604020202020204" pitchFamily="34" charset="0"/>
                <a:cs typeface="Arial" panose="020B0604020202020204" pitchFamily="34" charset="0"/>
              </a:rPr>
              <a:t> Planning</a:t>
            </a:r>
            <a:r>
              <a:rPr lang="fr-FR" altLang="fr-FR" sz="1000" dirty="0">
                <a:latin typeface="Arial" panose="020B0604020202020204" pitchFamily="34" charset="0"/>
                <a:cs typeface="Arial" panose="020B0604020202020204" pitchFamily="34" charset="0"/>
              </a:rPr>
              <a:t>) engendre des ordres de transfert entre les sites. Nous étudierons cette procédure dans </a:t>
            </a:r>
            <a:r>
              <a:rPr lang="fr-FR" altLang="fr-FR" sz="1000">
                <a:latin typeface="Arial" panose="020B0604020202020204" pitchFamily="34" charset="0"/>
                <a:cs typeface="Arial" panose="020B0604020202020204" pitchFamily="34" charset="0"/>
              </a:rPr>
              <a:t>le module 07.</a:t>
            </a:r>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Un ordre est une « commande interne » qui spécifie l’article concerné, la quantité à fabriquer ou à approvisionner et la date à laquelle elle doit être disponible.</a:t>
            </a:r>
          </a:p>
          <a:p>
            <a:r>
              <a:rPr lang="fr-FR" altLang="fr-FR" sz="1000" dirty="0">
                <a:latin typeface="Arial" panose="020B0604020202020204" pitchFamily="34" charset="0"/>
                <a:cs typeface="Arial" panose="020B0604020202020204" pitchFamily="34" charset="0"/>
              </a:rPr>
              <a:t>Ces ordres vont passer par plusieurs statuts pour aboutir à des lancements en fabrication qui sont ordonnancés de façon très précise.</a:t>
            </a:r>
          </a:p>
          <a:p>
            <a:endParaRPr lang="fr-FR" altLang="fr-FR" sz="1000" dirty="0">
              <a:latin typeface="Arial" panose="020B0604020202020204" pitchFamily="34" charset="0"/>
              <a:cs typeface="Arial" panose="020B0604020202020204" pitchFamily="34" charset="0"/>
            </a:endParaRPr>
          </a:p>
        </p:txBody>
      </p:sp>
      <p:sp>
        <p:nvSpPr>
          <p:cNvPr id="7172" name="Espace réservé du numéro de diapositive 3">
            <a:extLst>
              <a:ext uri="{FF2B5EF4-FFF2-40B4-BE49-F238E27FC236}">
                <a16:creationId xmlns:a16="http://schemas.microsoft.com/office/drawing/2014/main" id="{7E8E8FA7-607C-4E57-91FA-584D46056C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70E2F4-5D63-4542-B1D5-7F1E4178CA81}" type="slidenum">
              <a:rPr lang="fr-FR" altLang="fr-FR" sz="1300" smtClean="0"/>
              <a:pPr>
                <a:spcBef>
                  <a:spcPct val="0"/>
                </a:spcBef>
              </a:pPr>
              <a:t>3</a:t>
            </a:fld>
            <a:endParaRPr lang="fr-FR" altLang="fr-FR"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a:extLst>
              <a:ext uri="{FF2B5EF4-FFF2-40B4-BE49-F238E27FC236}">
                <a16:creationId xmlns:a16="http://schemas.microsoft.com/office/drawing/2014/main" id="{0629A8D0-0999-47AD-9BF2-CDF4D36634CC}"/>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1E8A5FD9-D640-481D-9D69-60DF7015C5C9}"/>
              </a:ext>
            </a:extLst>
          </p:cNvPr>
          <p:cNvSpPr>
            <a:spLocks noGrp="1"/>
          </p:cNvSpPr>
          <p:nvPr>
            <p:ph type="body" idx="1"/>
          </p:nvPr>
        </p:nvSpPr>
        <p:spPr/>
        <p:txBody>
          <a:bodyPr/>
          <a:lstStyle/>
          <a:p>
            <a:pPr>
              <a:buFont typeface="Arial" panose="020B0604020202020204" pitchFamily="34" charset="0"/>
              <a:buNone/>
              <a:defRPr/>
            </a:pPr>
            <a:r>
              <a:rPr lang="fr-FR" sz="1000" dirty="0">
                <a:latin typeface="Arial" panose="020B0604020202020204" pitchFamily="34" charset="0"/>
                <a:cs typeface="Arial" panose="020B0604020202020204" pitchFamily="34" charset="0"/>
              </a:rPr>
              <a:t>Le PDP est un programme qui indique ce qui sera produit et quand. Le PDP est établi pour chaque produit majeur et définit la façon dont on va satisfaire la demande (dates de disponibilité des produits).</a:t>
            </a:r>
          </a:p>
          <a:p>
            <a:pPr>
              <a:buFont typeface="Arial" panose="020B0604020202020204" pitchFamily="34" charset="0"/>
              <a:buNone/>
              <a:defRPr/>
            </a:pPr>
            <a:r>
              <a:rPr lang="fr-FR" sz="1000" dirty="0">
                <a:latin typeface="Arial" panose="020B0604020202020204" pitchFamily="34" charset="0"/>
                <a:cs typeface="Arial" panose="020B0604020202020204" pitchFamily="34" charset="0"/>
              </a:rPr>
              <a:t>C’est un contrat entre la Production et le Commercial (accord sur le taux de service, les changements de dates de livraison, …</a:t>
            </a:r>
          </a:p>
          <a:p>
            <a:pPr>
              <a:defRPr/>
            </a:pPr>
            <a:r>
              <a:rPr lang="fr-FR" sz="1000" dirty="0">
                <a:latin typeface="Arial" panose="020B0604020202020204" pitchFamily="34" charset="0"/>
                <a:cs typeface="Arial" panose="020B0604020202020204" pitchFamily="34" charset="0"/>
              </a:rPr>
              <a:t>Lorsque le PDP est figé, on procède au calcul des besoins.</a:t>
            </a:r>
          </a:p>
          <a:p>
            <a:pPr>
              <a:defRPr/>
            </a:pPr>
            <a:endParaRPr lang="fr-FR" sz="1000" dirty="0">
              <a:latin typeface="Arial" panose="020B0604020202020204" pitchFamily="34" charset="0"/>
              <a:cs typeface="Arial" panose="020B0604020202020204" pitchFamily="34" charset="0"/>
            </a:endParaRPr>
          </a:p>
          <a:p>
            <a:pPr>
              <a:defRPr/>
            </a:pPr>
            <a:r>
              <a:rPr lang="fr-FR" sz="1000" dirty="0">
                <a:latin typeface="Arial" panose="020B0604020202020204" pitchFamily="34" charset="0"/>
                <a:cs typeface="Arial" panose="020B0604020202020204" pitchFamily="34" charset="0"/>
              </a:rPr>
              <a:t>Le PDP est le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Lien entre le PIC et ce que l’organisation va effectivement fabriquer</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La base du calcul de la capacité et des ressources nécessaires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 point d’entrée du Calcul des Besoins (MRP) (en utilisant les nomenclatures)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 garant des priorités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Un contrat et un outil de communication entre le commercial et la production</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La possibilité de réponse fiable au client</a:t>
            </a:r>
          </a:p>
          <a:p>
            <a:pPr marL="171450" indent="-171450">
              <a:buFont typeface="Arial" panose="020B0604020202020204" pitchFamily="34" charset="0"/>
              <a:buChar char="•"/>
              <a:defRPr/>
            </a:pPr>
            <a:endParaRPr lang="fr-FR" sz="1000" dirty="0">
              <a:latin typeface="Arial" panose="020B0604020202020204" pitchFamily="34" charset="0"/>
              <a:cs typeface="Arial" panose="020B0604020202020204" pitchFamily="34" charset="0"/>
            </a:endParaRPr>
          </a:p>
          <a:p>
            <a:pPr>
              <a:buFont typeface="Arial" panose="020B0604020202020204" pitchFamily="34" charset="0"/>
              <a:buNone/>
              <a:defRPr/>
            </a:pPr>
            <a:r>
              <a:rPr lang="fr-FR" sz="1000" dirty="0">
                <a:latin typeface="Arial" panose="020B0604020202020204" pitchFamily="34" charset="0"/>
                <a:cs typeface="Arial" panose="020B0604020202020204" pitchFamily="34" charset="0"/>
              </a:rPr>
              <a:t>Les informations nécessaires au PDP sont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 Plan Industriel et Commercial</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prévisions par produit fini</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commandes clients actuelles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ordres de production en cours</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 niveau de stock par produit fini</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Les contraintes de capacité</a:t>
            </a:r>
          </a:p>
          <a:p>
            <a:pPr>
              <a:buFont typeface="Arial" panose="020B0604020202020204" pitchFamily="34" charset="0"/>
              <a:buNone/>
              <a:defRPr/>
            </a:pPr>
            <a:endParaRPr lang="fr-FR" sz="1000" dirty="0">
              <a:latin typeface="Arial" panose="020B0604020202020204" pitchFamily="34" charset="0"/>
              <a:cs typeface="Arial" panose="020B0604020202020204" pitchFamily="34" charset="0"/>
            </a:endParaRPr>
          </a:p>
          <a:p>
            <a:pPr>
              <a:defRPr/>
            </a:pPr>
            <a:endParaRPr lang="fr-FR" sz="1000" dirty="0">
              <a:latin typeface="Arial" panose="020B0604020202020204" pitchFamily="34" charset="0"/>
              <a:cs typeface="Arial" panose="020B0604020202020204" pitchFamily="34" charset="0"/>
            </a:endParaRPr>
          </a:p>
          <a:p>
            <a:pPr>
              <a:defRPr/>
            </a:pPr>
            <a:endParaRPr lang="fr-FR" sz="1000" dirty="0">
              <a:latin typeface="Arial" panose="020B0604020202020204" pitchFamily="34" charset="0"/>
              <a:cs typeface="Arial" panose="020B0604020202020204" pitchFamily="34" charset="0"/>
            </a:endParaRPr>
          </a:p>
        </p:txBody>
      </p:sp>
      <p:sp>
        <p:nvSpPr>
          <p:cNvPr id="9220" name="Espace réservé du numéro de diapositive 3">
            <a:extLst>
              <a:ext uri="{FF2B5EF4-FFF2-40B4-BE49-F238E27FC236}">
                <a16:creationId xmlns:a16="http://schemas.microsoft.com/office/drawing/2014/main" id="{CEE59FC2-78D9-4585-BF68-9ED8A4500D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BF4D94-981F-449B-98CE-D7EE15D0D503}" type="slidenum">
              <a:rPr lang="fr-FR" altLang="fr-FR" sz="1300" smtClean="0"/>
              <a:pPr>
                <a:spcBef>
                  <a:spcPct val="0"/>
                </a:spcBef>
              </a:pPr>
              <a:t>4</a:t>
            </a:fld>
            <a:endParaRPr lang="fr-FR" altLang="fr-FR"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a:extLst>
              <a:ext uri="{FF2B5EF4-FFF2-40B4-BE49-F238E27FC236}">
                <a16:creationId xmlns:a16="http://schemas.microsoft.com/office/drawing/2014/main" id="{9741EAAD-2620-4834-AE93-9B3F9709D46C}"/>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CC750243-C6B9-4AC8-ACC6-4C06B5F351E2}"/>
              </a:ext>
            </a:extLst>
          </p:cNvPr>
          <p:cNvSpPr>
            <a:spLocks noGrp="1"/>
          </p:cNvSpPr>
          <p:nvPr>
            <p:ph type="body" idx="1"/>
          </p:nvPr>
        </p:nvSpPr>
        <p:spPr>
          <a:xfrm>
            <a:off x="525314" y="4757738"/>
            <a:ext cx="5976664" cy="5184104"/>
          </a:xfrm>
        </p:spPr>
        <p:txBody>
          <a:bodyPr/>
          <a:lstStyle/>
          <a:p>
            <a:pPr>
              <a:defRPr/>
            </a:pPr>
            <a:r>
              <a:rPr lang="fr-FR" sz="1000" dirty="0">
                <a:latin typeface="Arial" panose="020B0604020202020204" pitchFamily="34" charset="0"/>
                <a:cs typeface="Arial" panose="020B0604020202020204" pitchFamily="34" charset="0"/>
              </a:rPr>
              <a:t>Une question importante concerne les articles pour lesquels un PDP doit être développé. Conceptuellement, les PDP étant utilisés à la fois pour des analyses charges/capacités prévisionnelles et à la fois comme point de départ de la gestion des flux de composants, le choix des articles pour lesquels un PDP est développé, qui sont dénommés articles directeurs, dépend de la typologie de flux. Lorsque le nombre de produits finis est réduit, il est naturel de réaliser les PDP directement au niveau de ces produits finis. Lorsqu’au contraire le nombre de produits finis est très élevé, on préférera réaliser les PDP au niveau des sous-ensembles et composants critiques, pour piloter l’ensemble des flux amont.  L’objectif du plan détaillé est triple :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servir de point d’entrée pour l’ensemble de la gestion des flux d’approvisionnement en matières et composants ainsi que des flux de fabrication,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s’assurer que les engagements vis-à-vis du service commercial pourront être tenus, </a:t>
            </a: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estimer de façon plus précise les besoins en capacité de ressources clefs (main-d'œuvre, équipements, volumes de stockage, fonds de roulement ou capacité d’approvisionnements) et valider au niveau des flux détaillés les équilibres charges-capacités établis dans le PIC. </a:t>
            </a:r>
          </a:p>
          <a:p>
            <a:pPr>
              <a:defRPr/>
            </a:pPr>
            <a:r>
              <a:rPr lang="fr-FR" sz="1000" dirty="0">
                <a:latin typeface="Arial" panose="020B0604020202020204" pitchFamily="34" charset="0"/>
                <a:cs typeface="Arial" panose="020B0604020202020204" pitchFamily="34" charset="0"/>
              </a:rPr>
              <a:t>En résumé, les différentes informations contenues dans un PDP sont présentées ci-dessus.</a:t>
            </a:r>
          </a:p>
          <a:p>
            <a:pPr>
              <a:defRPr/>
            </a:pPr>
            <a:endParaRPr lang="fr-FR" sz="1000" dirty="0">
              <a:latin typeface="Arial" panose="020B0604020202020204" pitchFamily="34" charset="0"/>
              <a:cs typeface="Arial" panose="020B0604020202020204" pitchFamily="34" charset="0"/>
            </a:endParaRPr>
          </a:p>
          <a:p>
            <a:pPr>
              <a:defRPr/>
            </a:pPr>
            <a:r>
              <a:rPr lang="fr-FR" sz="1000" dirty="0">
                <a:latin typeface="Arial" panose="020B0604020202020204" pitchFamily="34" charset="0"/>
                <a:cs typeface="Arial" panose="020B0604020202020204" pitchFamily="34" charset="0"/>
              </a:rPr>
              <a:t>Au niveau organisationnel, le PDP assure une coordination efficace des logiques des fonctions commerciale et logistique et industrielle : le PDP peut être interprété comme un contrat entre ces fonctions qui définit les produits à livrer, en quantité et en date. Un processus de négociation inévitable va devoir prendre place, en particulier sur les délais d’obtention des différentes commandes et sur les possibilités de modification des plans prévisionnels. Les arbitrages sont classiques et bien connus. La fonction industrielle et logistique, afin de réduire les coûts, recherche des plans stables, figés sur un horizon suffisant pour pouvoir optimiser la gestion des flux (tant au niveau de l’utilisation de la capacité qu’au niveau du regroupement de lots d’approvisionnement, de production ou de transport). </a:t>
            </a:r>
          </a:p>
          <a:p>
            <a:pPr>
              <a:defRPr/>
            </a:pPr>
            <a:r>
              <a:rPr lang="fr-FR" sz="1000" dirty="0">
                <a:latin typeface="Arial" panose="020B0604020202020204" pitchFamily="34" charset="0"/>
                <a:cs typeface="Arial" panose="020B0604020202020204" pitchFamily="34" charset="0"/>
              </a:rPr>
              <a:t>À l’inverse, la fonction commerciale, tout en exigeant à juste titre que les délais de fabrication promis soient tenus, peut rechercher des conditions de travail plus dynamiques permettant d’accepter instantanément de nouvelles commandes ou d’introduire en temps réel des modifications sur des commandes en cours pour accroître la satisfaction des clients. De fait, les PDP fixent les règles à suivre et les principaux indicateurs de performance au niveau de la gestion des flux. </a:t>
            </a:r>
          </a:p>
          <a:p>
            <a:pPr>
              <a:defRPr/>
            </a:pPr>
            <a:endParaRPr lang="fr-FR" dirty="0"/>
          </a:p>
        </p:txBody>
      </p:sp>
      <p:sp>
        <p:nvSpPr>
          <p:cNvPr id="11268" name="Espace réservé du numéro de diapositive 3">
            <a:extLst>
              <a:ext uri="{FF2B5EF4-FFF2-40B4-BE49-F238E27FC236}">
                <a16:creationId xmlns:a16="http://schemas.microsoft.com/office/drawing/2014/main" id="{E2444E94-B8A7-4EF7-B0D9-85B88E7831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7216893-F3AD-4282-A10B-069C258DC59E}" type="slidenum">
              <a:rPr lang="fr-FR" altLang="fr-FR" sz="1300" smtClean="0"/>
              <a:pPr>
                <a:spcBef>
                  <a:spcPct val="0"/>
                </a:spcBef>
              </a:pPr>
              <a:t>5</a:t>
            </a:fld>
            <a:endParaRPr lang="fr-FR" altLang="fr-FR"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5422194-5D32-40F1-A628-628BD46894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8CCCE7-EEA9-460E-8160-03CEE22F7A96}" type="slidenum">
              <a:rPr lang="fr-FR" altLang="fr-FR" sz="1300" smtClean="0"/>
              <a:pPr>
                <a:spcBef>
                  <a:spcPct val="0"/>
                </a:spcBef>
              </a:pPr>
              <a:t>6</a:t>
            </a:fld>
            <a:endParaRPr lang="fr-FR" altLang="fr-FR" sz="1300"/>
          </a:p>
        </p:txBody>
      </p:sp>
      <p:sp>
        <p:nvSpPr>
          <p:cNvPr id="19459" name="Rectangle 2">
            <a:extLst>
              <a:ext uri="{FF2B5EF4-FFF2-40B4-BE49-F238E27FC236}">
                <a16:creationId xmlns:a16="http://schemas.microsoft.com/office/drawing/2014/main" id="{65B68560-66C6-4CEC-B1D0-9C934AB5A810}"/>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7D6EAC90-6421-43FC-B50D-6B025A854855}"/>
              </a:ext>
            </a:extLst>
          </p:cNvPr>
          <p:cNvSpPr>
            <a:spLocks noGrp="1" noChangeArrowheads="1"/>
          </p:cNvSpPr>
          <p:nvPr>
            <p:ph type="body" idx="1"/>
          </p:nvPr>
        </p:nvSpPr>
        <p:spPr>
          <a:xfrm>
            <a:off x="597322" y="4826100"/>
            <a:ext cx="5904656" cy="5152925"/>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fr-FR" altLang="fr-FR" sz="1000" dirty="0">
                <a:latin typeface="Arial" panose="020B0604020202020204" pitchFamily="34" charset="0"/>
                <a:cs typeface="Arial" panose="020B0604020202020204" pitchFamily="34" charset="0"/>
              </a:rPr>
              <a:t>Les besoins repris dans un PDP ont plusieurs origines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les commandes des clients déjà reçues qui se trouvent dans le carnet de commandes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les prévisions de vente, qui estiment les commandes que l’on s’attend à recevoir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les besoins internes constitués par les variations de stock issues des décisions de stockage d’anticipation prises au niveau du PIC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si la livraison des produits passe par des centres de distribution, les besoins au niveau de l’usine sont constitués par les expéditions planifiées dans la DRP en vue de réapprovisionner les entrepôts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l’imputation des commandes aux prévisions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des prévisions de ventes, référence par référence, sont en général dans les estimations des besoins futurs . Lorsqu’une commande ferme d’un client arrive, la question est alors d’identifier si celle-ci a bien été prise en compte dans les prévisions ou s’il s’agit d’une commande exceptionnelle non prévue ;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dans le second cas (figure ci-dessus), il sera nécessaire de rajouter cette commande aux besoins, on dira que la commande n’est pas imputée aux prévisions. À l’inverse, s’il s’agit d’une commande habituelle, il ne faudra pas la rajouter aux prévisions réalisées, on dit qu’elle est imputée aux prévisions. Dans ce cas, la prévision nette correspondra aux prévisions résiduelles, compte tenu des commandes imputables déjà reçues </a:t>
            </a:r>
          </a:p>
          <a:p>
            <a:pPr marL="171450" indent="-171450">
              <a:buFont typeface="Arial" panose="020B0604020202020204" pitchFamily="34" charset="0"/>
              <a:buChar char="•"/>
              <a:defRPr/>
            </a:pPr>
            <a:endParaRPr lang="fr-FR" altLang="fr-FR" sz="1000" dirty="0">
              <a:latin typeface="Arial" panose="020B0604020202020204" pitchFamily="34" charset="0"/>
              <a:cs typeface="Arial" panose="020B0604020202020204" pitchFamily="34" charset="0"/>
            </a:endParaRPr>
          </a:p>
          <a:p>
            <a:pPr>
              <a:defRPr/>
            </a:pPr>
            <a:r>
              <a:rPr lang="fr-FR" altLang="fr-FR" sz="1000" b="1" i="1" dirty="0">
                <a:latin typeface="Arial" panose="020B0604020202020204" pitchFamily="34" charset="0"/>
                <a:cs typeface="Arial" panose="020B0604020202020204" pitchFamily="34" charset="0"/>
              </a:rPr>
              <a:t>Problématique : ne pas additionner les commandes et les prévisions</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Commandes imputées aux prévisions</a:t>
            </a:r>
          </a:p>
          <a:p>
            <a:pPr marL="914400" lvl="1"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Commandes « normales »</a:t>
            </a:r>
          </a:p>
          <a:p>
            <a:pPr marL="914400" lvl="1"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on calcule une prévision nette = prévisions de vente moins commandes à livrer dans la période de prévision</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Commandes non imputées aux prévisions</a:t>
            </a:r>
          </a:p>
          <a:p>
            <a:pPr marL="914400" lvl="1"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Commandes « exceptionnelles »</a:t>
            </a:r>
          </a:p>
          <a:p>
            <a:pPr marL="914400" lvl="1"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les commandes s’ajoutent aux prévisions de vente</a:t>
            </a:r>
          </a:p>
          <a:p>
            <a:pPr>
              <a:defRPr/>
            </a:pPr>
            <a:endParaRPr lang="fr-FR" altLang="fr-FR" sz="1000" dirty="0">
              <a:latin typeface="Arial" panose="020B0604020202020204" pitchFamily="34" charset="0"/>
              <a:cs typeface="Arial" panose="020B0604020202020204" pitchFamily="34" charset="0"/>
            </a:endParaRPr>
          </a:p>
          <a:p>
            <a:pPr>
              <a:defRPr/>
            </a:pPr>
            <a:endParaRPr lang="fr-FR" alt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18209B01-42A8-47DD-AADF-B66F6666A76D}"/>
              </a:ext>
            </a:extLst>
          </p:cNvPr>
          <p:cNvSpPr>
            <a:spLocks noGrp="1" noRot="1" noChangeAspect="1" noChangeArrowheads="1" noTextEdit="1"/>
          </p:cNvSpPr>
          <p:nvPr>
            <p:ph type="sldImg"/>
          </p:nvPr>
        </p:nvSpPr>
        <p:spPr>
          <a:ln/>
        </p:spPr>
      </p:sp>
      <p:sp>
        <p:nvSpPr>
          <p:cNvPr id="23555" name="Espace réservé des notes 2">
            <a:extLst>
              <a:ext uri="{FF2B5EF4-FFF2-40B4-BE49-F238E27FC236}">
                <a16:creationId xmlns:a16="http://schemas.microsoft.com/office/drawing/2014/main" id="{50252563-F38D-45E0-8BEF-5C669E77C1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cs typeface="Arial" panose="020B0604020202020204" pitchFamily="34" charset="0"/>
              </a:rPr>
              <a:t>On peut remarquer qu’en fonction du type de produit, les courbes commandes imputées et prévisions nettes ont des profils différents . En effet, plus on tend vers une typologie de fabrication à la commande et moins le programme de prévision sera basé sur des prévisions non confirmées. </a:t>
            </a:r>
          </a:p>
        </p:txBody>
      </p:sp>
      <p:sp>
        <p:nvSpPr>
          <p:cNvPr id="23556" name="Espace réservé du numéro de diapositive 3">
            <a:extLst>
              <a:ext uri="{FF2B5EF4-FFF2-40B4-BE49-F238E27FC236}">
                <a16:creationId xmlns:a16="http://schemas.microsoft.com/office/drawing/2014/main" id="{B68734B7-C134-4F59-81BE-37ED7FB03F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Times New Roman" panose="02020603050405020304" pitchFamily="18" charset="0"/>
              </a:defRPr>
            </a:lvl1pPr>
            <a:lvl2pPr marL="742950" indent="-285750" defTabSz="965200">
              <a:spcBef>
                <a:spcPct val="30000"/>
              </a:spcBef>
              <a:defRPr sz="1200">
                <a:solidFill>
                  <a:schemeClr val="tx1"/>
                </a:solidFill>
                <a:latin typeface="Times New Roman" panose="02020603050405020304" pitchFamily="18" charset="0"/>
              </a:defRPr>
            </a:lvl2pPr>
            <a:lvl3pPr marL="1143000" indent="-228600" defTabSz="965200">
              <a:spcBef>
                <a:spcPct val="30000"/>
              </a:spcBef>
              <a:defRPr sz="1200">
                <a:solidFill>
                  <a:schemeClr val="tx1"/>
                </a:solidFill>
                <a:latin typeface="Times New Roman" panose="02020603050405020304" pitchFamily="18" charset="0"/>
              </a:defRPr>
            </a:lvl3pPr>
            <a:lvl4pPr marL="1600200" indent="-228600" defTabSz="965200">
              <a:spcBef>
                <a:spcPct val="30000"/>
              </a:spcBef>
              <a:defRPr sz="1200">
                <a:solidFill>
                  <a:schemeClr val="tx1"/>
                </a:solidFill>
                <a:latin typeface="Times New Roman" panose="02020603050405020304" pitchFamily="18" charset="0"/>
              </a:defRPr>
            </a:lvl4pPr>
            <a:lvl5pPr marL="2057400" indent="-228600" defTabSz="965200">
              <a:spcBef>
                <a:spcPct val="30000"/>
              </a:spcBef>
              <a:defRPr sz="1200">
                <a:solidFill>
                  <a:schemeClr val="tx1"/>
                </a:solidFill>
                <a:latin typeface="Times New Roman" panose="02020603050405020304" pitchFamily="18" charset="0"/>
              </a:defRPr>
            </a:lvl5pPr>
            <a:lvl6pPr marL="2514600" indent="-228600" defTabSz="965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5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5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52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54BAAD-D43E-4BD7-9206-85BD378CE822}" type="slidenum">
              <a:rPr lang="fr-FR" altLang="fr-FR" sz="1300" smtClean="0"/>
              <a:pPr>
                <a:spcBef>
                  <a:spcPct val="0"/>
                </a:spcBef>
              </a:pPr>
              <a:t>7</a:t>
            </a:fld>
            <a:endParaRPr lang="fr-FR" altLang="fr-FR"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a:extLst>
              <a:ext uri="{FF2B5EF4-FFF2-40B4-BE49-F238E27FC236}">
                <a16:creationId xmlns:a16="http://schemas.microsoft.com/office/drawing/2014/main" id="{E113572C-141A-4C96-9400-7877B25CC23B}"/>
              </a:ext>
            </a:extLst>
          </p:cNvPr>
          <p:cNvSpPr>
            <a:spLocks noGrp="1" noRot="1" noChangeAspect="1" noChangeArrowheads="1" noTextEdit="1"/>
          </p:cNvSpPr>
          <p:nvPr>
            <p:ph type="sldImg"/>
          </p:nvPr>
        </p:nvSpPr>
        <p:spPr>
          <a:ln/>
        </p:spPr>
      </p:sp>
      <p:sp>
        <p:nvSpPr>
          <p:cNvPr id="3" name="Espace réservé des notes 2">
            <a:extLst>
              <a:ext uri="{FF2B5EF4-FFF2-40B4-BE49-F238E27FC236}">
                <a16:creationId xmlns:a16="http://schemas.microsoft.com/office/drawing/2014/main" id="{0ADA2F8C-C4E5-4195-979F-B1BD5753BBFD}"/>
              </a:ext>
            </a:extLst>
          </p:cNvPr>
          <p:cNvSpPr>
            <a:spLocks noGrp="1"/>
          </p:cNvSpPr>
          <p:nvPr>
            <p:ph type="body" idx="1"/>
          </p:nvPr>
        </p:nvSpPr>
        <p:spPr/>
        <p:txBody>
          <a:bodyPr/>
          <a:lstStyle/>
          <a:p>
            <a:pPr>
              <a:defRPr/>
            </a:pPr>
            <a:r>
              <a:rPr lang="fr-FR" altLang="fr-FR" sz="1000" dirty="0">
                <a:latin typeface="Arial" panose="020B0604020202020204" pitchFamily="34" charset="0"/>
                <a:cs typeface="Arial" panose="020B0604020202020204" pitchFamily="34" charset="0"/>
              </a:rPr>
              <a:t>Pour gérer la demande deux cas de figures sont possibles :</a:t>
            </a:r>
          </a:p>
          <a:p>
            <a:pPr marL="171450"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Soit on utilise :</a:t>
            </a:r>
          </a:p>
          <a:p>
            <a:pPr marL="571500" lvl="2"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les informations contenues dans le carnet de commandes</a:t>
            </a:r>
          </a:p>
          <a:p>
            <a:pPr marL="571500" lvl="2"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des prévisions à court terme</a:t>
            </a:r>
          </a:p>
          <a:p>
            <a:pPr marL="571500" lvl="2" indent="-171450">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Le plan commercial du PIC est ignoré</a:t>
            </a:r>
          </a:p>
          <a:p>
            <a:pPr>
              <a:defRPr/>
            </a:pPr>
            <a:endParaRPr lang="fr-FR"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Soit on décompose le plan commercial du PIC</a:t>
            </a:r>
          </a:p>
          <a:p>
            <a:pPr marL="571500" lvl="2"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Le plan commercial est fait sur des familles </a:t>
            </a:r>
            <a:br>
              <a:rPr lang="fr-FR" sz="1000" dirty="0">
                <a:latin typeface="Arial" panose="020B0604020202020204" pitchFamily="34" charset="0"/>
                <a:cs typeface="Arial" panose="020B0604020202020204" pitchFamily="34" charset="0"/>
              </a:rPr>
            </a:br>
            <a:r>
              <a:rPr lang="fr-FR" sz="1000" dirty="0">
                <a:latin typeface="Arial" panose="020B0604020202020204" pitchFamily="34" charset="0"/>
                <a:cs typeface="Arial" panose="020B0604020202020204" pitchFamily="34" charset="0"/>
              </a:rPr>
              <a:t>(non fabricables)</a:t>
            </a:r>
          </a:p>
          <a:p>
            <a:pPr marL="571500" lvl="2" indent="-171450">
              <a:buFont typeface="Arial" panose="020B0604020202020204" pitchFamily="34" charset="0"/>
              <a:buChar char="•"/>
              <a:defRPr/>
            </a:pPr>
            <a:r>
              <a:rPr lang="fr-FR" sz="1000" dirty="0">
                <a:latin typeface="Arial" panose="020B0604020202020204" pitchFamily="34" charset="0"/>
                <a:cs typeface="Arial" panose="020B0604020202020204" pitchFamily="34" charset="0"/>
              </a:rPr>
              <a:t>Double éclatement (sur les articles directeurs sur les périodes du PDP)</a:t>
            </a:r>
          </a:p>
          <a:p>
            <a:pPr>
              <a:defRPr/>
            </a:pPr>
            <a:endParaRPr lang="fr-FR" sz="1000" dirty="0">
              <a:latin typeface="Arial" panose="020B0604020202020204" pitchFamily="34" charset="0"/>
              <a:cs typeface="Arial" panose="020B0604020202020204" pitchFamily="34" charset="0"/>
            </a:endParaRPr>
          </a:p>
        </p:txBody>
      </p:sp>
      <p:sp>
        <p:nvSpPr>
          <p:cNvPr id="13316" name="Espace réservé du numéro de diapositive 3">
            <a:extLst>
              <a:ext uri="{FF2B5EF4-FFF2-40B4-BE49-F238E27FC236}">
                <a16:creationId xmlns:a16="http://schemas.microsoft.com/office/drawing/2014/main" id="{E23731E2-B3DE-4851-A745-568A48922B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defRPr>
            </a:lvl1pPr>
            <a:lvl2pPr marL="742950" indent="-285750" defTabSz="965200">
              <a:defRPr sz="1600" b="1">
                <a:solidFill>
                  <a:schemeClr val="tx1"/>
                </a:solidFill>
                <a:latin typeface="Arial" panose="020B0604020202020204" pitchFamily="34" charset="0"/>
              </a:defRPr>
            </a:lvl2pPr>
            <a:lvl3pPr marL="1143000" indent="-228600" defTabSz="965200">
              <a:defRPr sz="1600" b="1">
                <a:solidFill>
                  <a:schemeClr val="tx1"/>
                </a:solidFill>
                <a:latin typeface="Arial" panose="020B0604020202020204" pitchFamily="34" charset="0"/>
              </a:defRPr>
            </a:lvl3pPr>
            <a:lvl4pPr marL="1600200" indent="-228600" defTabSz="965200">
              <a:defRPr sz="1600" b="1">
                <a:solidFill>
                  <a:schemeClr val="tx1"/>
                </a:solidFill>
                <a:latin typeface="Arial" panose="020B0604020202020204" pitchFamily="34" charset="0"/>
              </a:defRPr>
            </a:lvl4pPr>
            <a:lvl5pPr marL="2057400" indent="-228600" defTabSz="965200">
              <a:defRPr sz="1600" b="1">
                <a:solidFill>
                  <a:schemeClr val="tx1"/>
                </a:solidFill>
                <a:latin typeface="Arial" panose="020B0604020202020204" pitchFamily="34" charset="0"/>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defRPr>
            </a:lvl9pPr>
          </a:lstStyle>
          <a:p>
            <a:fld id="{CC8CD088-48BA-4E5D-81D7-BDD7C8EEFCF7}" type="slidenum">
              <a:rPr lang="fr-FR" altLang="fr-FR" sz="1300" b="0" smtClean="0">
                <a:latin typeface="Times New Roman" panose="02020603050405020304" pitchFamily="18" charset="0"/>
              </a:rPr>
              <a:pPr/>
              <a:t>8</a:t>
            </a:fld>
            <a:endParaRPr lang="fr-FR" altLang="fr-FR" sz="1300" b="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Cette fonction sert à éclater les plans de production pour donner des objectifs de stock sur les articles fabriqués ou achetés. Dans le cas où le PIC conduit à la création volontaire de stocks d’anticipation, il convient de créer des commandes internes fictives représentant la variation du stock d’une période sur l’autre. Ces besoins additionnels seront repris dans les phases inférieures de planification pour engendrer des suggestions de fabrication. Ce n’est donc pas le plan de production lui-même qui est éclaté mais ce sont les variations de stocks induites. Cet éclatement sur les articles fabriqués se fait par l'intermédiaire des nomenclatures de planification. </a:t>
            </a:r>
          </a:p>
          <a:p>
            <a:r>
              <a:rPr lang="fr-FR" sz="1000" dirty="0">
                <a:latin typeface="Arial" panose="020B0604020202020204" pitchFamily="34" charset="0"/>
                <a:cs typeface="Arial" panose="020B0604020202020204" pitchFamily="34" charset="0"/>
              </a:rPr>
              <a:t>Les nomenclatures de planification Les nomenclatures de planification permettent de procéder à l'éclatement des plans de production des familles sur les articles fabriqués. Si l'entreprise travaille à la commande, elles sont identiques aux nomenclatures commerciales. On peut alors dupliquer la nomenclature commerciale sur la nomenclature de planification. Si l'entreprise effectue l'assemblage final à la commande à partir de composants et de sous-ensembles communs, on spécifie dans la nomenclature de planification la décomposition de la famille sur ces sous-ensembles. Cela engendre des besoins sur ces sous-ensembles qui seront couverts par des OF qui conduiront à des entrées en stock. À partir de ces stocks, on peut procéder à l'assemblage selon les spécifications des commandes clients. Les coefficients sur les liens indiquent la quantité d’articles à fabriquer pour un article famille </a:t>
            </a:r>
          </a:p>
        </p:txBody>
      </p:sp>
      <p:sp>
        <p:nvSpPr>
          <p:cNvPr id="4" name="Espace réservé du numéro de diapositive 3"/>
          <p:cNvSpPr>
            <a:spLocks noGrp="1"/>
          </p:cNvSpPr>
          <p:nvPr>
            <p:ph type="sldNum" sz="quarter" idx="10"/>
          </p:nvPr>
        </p:nvSpPr>
        <p:spPr/>
        <p:txBody>
          <a:bodyPr/>
          <a:lstStyle/>
          <a:p>
            <a:pPr>
              <a:defRPr/>
            </a:pPr>
            <a:fld id="{3615F18D-A497-425D-BE63-E22464B05C4D}" type="slidenum">
              <a:rPr lang="fr-FR" altLang="fr-FR" smtClean="0"/>
              <a:pPr>
                <a:defRPr/>
              </a:pPr>
              <a:t>9</a:t>
            </a:fld>
            <a:endParaRPr lang="fr-FR" altLang="fr-FR"/>
          </a:p>
        </p:txBody>
      </p:sp>
    </p:spTree>
    <p:extLst>
      <p:ext uri="{BB962C8B-B14F-4D97-AF65-F5344CB8AC3E}">
        <p14:creationId xmlns:p14="http://schemas.microsoft.com/office/powerpoint/2010/main" val="3735961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extLst>
      <p:ext uri="{BB962C8B-B14F-4D97-AF65-F5344CB8AC3E}">
        <p14:creationId xmlns:p14="http://schemas.microsoft.com/office/powerpoint/2010/main" val="26888968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9295371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104087103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484313"/>
            <a:ext cx="3810000" cy="4306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484313"/>
            <a:ext cx="3810000" cy="4306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1160774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3168567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347389529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5224450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CA3CD50-0FAA-41CB-9741-C8758251C12D}"/>
              </a:ext>
            </a:extLst>
          </p:cNvPr>
          <p:cNvSpPr>
            <a:spLocks noGrp="1" noChangeArrowheads="1"/>
          </p:cNvSpPr>
          <p:nvPr>
            <p:ph type="title"/>
          </p:nvPr>
        </p:nvSpPr>
        <p:spPr bwMode="auto">
          <a:xfrm>
            <a:off x="1295400" y="609600"/>
            <a:ext cx="7620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Cliquez pour modifier le style du titre du masque</a:t>
            </a:r>
          </a:p>
        </p:txBody>
      </p:sp>
      <p:sp>
        <p:nvSpPr>
          <p:cNvPr id="1027" name="Rectangle 3">
            <a:extLst>
              <a:ext uri="{FF2B5EF4-FFF2-40B4-BE49-F238E27FC236}">
                <a16:creationId xmlns:a16="http://schemas.microsoft.com/office/drawing/2014/main" id="{46961033-4974-48A6-B66A-95BF841CE4ED}"/>
              </a:ext>
            </a:extLst>
          </p:cNvPr>
          <p:cNvSpPr>
            <a:spLocks noGrp="1" noChangeArrowheads="1"/>
          </p:cNvSpPr>
          <p:nvPr>
            <p:ph type="body" idx="1"/>
          </p:nvPr>
        </p:nvSpPr>
        <p:spPr bwMode="auto">
          <a:xfrm>
            <a:off x="685800" y="1484313"/>
            <a:ext cx="7772400" cy="430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Cliquez pour modifier les styles du texte du masque</a:t>
            </a:r>
          </a:p>
          <a:p>
            <a:pPr lvl="1"/>
            <a:r>
              <a:rPr lang="en-US" altLang="fr-FR"/>
              <a:t>Deuxième niveau</a:t>
            </a:r>
          </a:p>
          <a:p>
            <a:pPr lvl="2"/>
            <a:r>
              <a:rPr lang="en-US" altLang="fr-FR"/>
              <a:t>Troisième niveau</a:t>
            </a:r>
          </a:p>
          <a:p>
            <a:pPr lvl="3"/>
            <a:r>
              <a:rPr lang="en-US" altLang="fr-FR"/>
              <a:t>Quatrième niveau</a:t>
            </a:r>
          </a:p>
          <a:p>
            <a:pPr lvl="4"/>
            <a:r>
              <a:rPr lang="en-US" altLang="fr-FR"/>
              <a:t>Cinquième niveau</a:t>
            </a:r>
          </a:p>
        </p:txBody>
      </p:sp>
      <p:sp>
        <p:nvSpPr>
          <p:cNvPr id="5129" name="Rectangle 9">
            <a:extLst>
              <a:ext uri="{FF2B5EF4-FFF2-40B4-BE49-F238E27FC236}">
                <a16:creationId xmlns:a16="http://schemas.microsoft.com/office/drawing/2014/main" id="{3544D524-0F6D-4249-9C83-18C4D25EEC2E}"/>
              </a:ext>
            </a:extLst>
          </p:cNvPr>
          <p:cNvSpPr>
            <a:spLocks noChangeArrowheads="1"/>
          </p:cNvSpPr>
          <p:nvPr userDrawn="1"/>
        </p:nvSpPr>
        <p:spPr bwMode="auto">
          <a:xfrm>
            <a:off x="1535113" y="-20638"/>
            <a:ext cx="7391400" cy="476251"/>
          </a:xfrm>
          <a:prstGeom prst="rect">
            <a:avLst/>
          </a:prstGeom>
          <a:noFill/>
          <a:ln w="12700">
            <a:noFill/>
            <a:miter lim="800000"/>
            <a:headEnd/>
            <a:tailEnd/>
          </a:ln>
          <a:effectLst/>
        </p:spPr>
        <p:txBody>
          <a:bodyPr lIns="90488" tIns="44450" rIns="90488" bIns="44450">
            <a:spAutoFit/>
          </a:bodyPr>
          <a:lstStyle/>
          <a:p>
            <a:pPr algn="r">
              <a:lnSpc>
                <a:spcPct val="90000"/>
              </a:lnSpc>
              <a:spcBef>
                <a:spcPct val="50000"/>
              </a:spcBef>
              <a:defRPr/>
            </a:pPr>
            <a:r>
              <a:rPr lang="fr-FR" sz="2400" i="1" dirty="0">
                <a:solidFill>
                  <a:srgbClr val="00279F"/>
                </a:solidFill>
                <a:latin typeface="Tahoma" pitchFamily="34" charset="0"/>
              </a:rPr>
              <a:t>Le Programme Directeur </a:t>
            </a:r>
            <a:r>
              <a:rPr lang="fr-FR" sz="2800" i="1" dirty="0">
                <a:solidFill>
                  <a:srgbClr val="00279F"/>
                </a:solidFill>
                <a:latin typeface="Tahoma" pitchFamily="34" charset="0"/>
              </a:rPr>
              <a:t>de</a:t>
            </a:r>
            <a:r>
              <a:rPr lang="fr-FR" sz="2400" i="1" dirty="0">
                <a:solidFill>
                  <a:srgbClr val="00279F"/>
                </a:solidFill>
                <a:latin typeface="Tahoma" pitchFamily="34" charset="0"/>
              </a:rPr>
              <a:t> Production</a:t>
            </a:r>
            <a:endParaRPr lang="fr-FR" sz="2400" i="1" dirty="0">
              <a:solidFill>
                <a:srgbClr val="00279F"/>
              </a:solidFill>
              <a:effectLst>
                <a:outerShdw blurRad="38100" dist="38100" dir="2700000" algn="tl">
                  <a:srgbClr val="C0C0C0"/>
                </a:outerShdw>
              </a:effectLst>
              <a:latin typeface="Tahoma"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transition/>
  <p:hf hdr="0"/>
  <p:txStyles>
    <p:titleStyle>
      <a:lvl1pPr algn="r" rtl="0" eaLnBrk="0" fontAlgn="base" hangingPunct="0">
        <a:spcBef>
          <a:spcPct val="0"/>
        </a:spcBef>
        <a:spcAft>
          <a:spcPct val="0"/>
        </a:spcAft>
        <a:defRPr sz="2800" b="1">
          <a:solidFill>
            <a:srgbClr val="339933"/>
          </a:solidFill>
          <a:latin typeface="+mj-lt"/>
          <a:ea typeface="+mj-ea"/>
          <a:cs typeface="+mj-cs"/>
        </a:defRPr>
      </a:lvl1pPr>
      <a:lvl2pPr algn="r" rtl="0" eaLnBrk="0" fontAlgn="base" hangingPunct="0">
        <a:spcBef>
          <a:spcPct val="0"/>
        </a:spcBef>
        <a:spcAft>
          <a:spcPct val="0"/>
        </a:spcAft>
        <a:defRPr sz="2800" b="1">
          <a:solidFill>
            <a:srgbClr val="339933"/>
          </a:solidFill>
          <a:latin typeface="Arial" charset="0"/>
        </a:defRPr>
      </a:lvl2pPr>
      <a:lvl3pPr algn="r" rtl="0" eaLnBrk="0" fontAlgn="base" hangingPunct="0">
        <a:spcBef>
          <a:spcPct val="0"/>
        </a:spcBef>
        <a:spcAft>
          <a:spcPct val="0"/>
        </a:spcAft>
        <a:defRPr sz="2800" b="1">
          <a:solidFill>
            <a:srgbClr val="339933"/>
          </a:solidFill>
          <a:latin typeface="Arial" charset="0"/>
        </a:defRPr>
      </a:lvl3pPr>
      <a:lvl4pPr algn="r" rtl="0" eaLnBrk="0" fontAlgn="base" hangingPunct="0">
        <a:spcBef>
          <a:spcPct val="0"/>
        </a:spcBef>
        <a:spcAft>
          <a:spcPct val="0"/>
        </a:spcAft>
        <a:defRPr sz="2800" b="1">
          <a:solidFill>
            <a:srgbClr val="339933"/>
          </a:solidFill>
          <a:latin typeface="Arial" charset="0"/>
        </a:defRPr>
      </a:lvl4pPr>
      <a:lvl5pPr algn="r" rtl="0" eaLnBrk="0" fontAlgn="base" hangingPunct="0">
        <a:spcBef>
          <a:spcPct val="0"/>
        </a:spcBef>
        <a:spcAft>
          <a:spcPct val="0"/>
        </a:spcAft>
        <a:defRPr sz="28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p:titleStyle>
    <p:bodyStyle>
      <a:lvl1pPr marL="342900" indent="-342900" algn="l" rtl="0" eaLnBrk="0" fontAlgn="base" hangingPunct="0">
        <a:spcBef>
          <a:spcPct val="20000"/>
        </a:spcBef>
        <a:spcAft>
          <a:spcPct val="0"/>
        </a:spcAft>
        <a:buChar char="•"/>
        <a:defRPr sz="2400" b="1">
          <a:solidFill>
            <a:srgbClr val="339933"/>
          </a:solidFill>
          <a:latin typeface="+mn-lt"/>
          <a:ea typeface="+mn-ea"/>
          <a:cs typeface="+mn-cs"/>
        </a:defRPr>
      </a:lvl1pPr>
      <a:lvl2pPr marL="742950" indent="-285750" algn="l" rtl="0" eaLnBrk="0" fontAlgn="base" hangingPunct="0">
        <a:spcBef>
          <a:spcPct val="20000"/>
        </a:spcBef>
        <a:spcAft>
          <a:spcPct val="0"/>
        </a:spcAft>
        <a:buChar char="–"/>
        <a:defRPr sz="2000" b="1">
          <a:solidFill>
            <a:srgbClr val="000099"/>
          </a:solidFill>
          <a:latin typeface="+mn-lt"/>
        </a:defRPr>
      </a:lvl2pPr>
      <a:lvl3pPr marL="1143000" indent="-228600" algn="l" rtl="0" eaLnBrk="0" fontAlgn="base" hangingPunct="0">
        <a:spcBef>
          <a:spcPct val="20000"/>
        </a:spcBef>
        <a:spcAft>
          <a:spcPct val="0"/>
        </a:spcAft>
        <a:buChar char="•"/>
        <a:defRPr b="1">
          <a:solidFill>
            <a:srgbClr val="000099"/>
          </a:solidFill>
          <a:latin typeface="+mn-lt"/>
        </a:defRPr>
      </a:lvl3pPr>
      <a:lvl4pPr marL="1600200" indent="-228600" algn="l" rtl="0" eaLnBrk="0" fontAlgn="base" hangingPunct="0">
        <a:spcBef>
          <a:spcPct val="20000"/>
        </a:spcBef>
        <a:spcAft>
          <a:spcPct val="0"/>
        </a:spcAft>
        <a:buChar char="–"/>
        <a:defRPr sz="1600" b="1">
          <a:solidFill>
            <a:srgbClr val="000099"/>
          </a:solidFill>
          <a:latin typeface="+mn-lt"/>
        </a:defRPr>
      </a:lvl4pPr>
      <a:lvl5pPr marL="2057400" indent="-228600" algn="l" rtl="0" eaLnBrk="0" fontAlgn="base" hangingPunct="0">
        <a:spcBef>
          <a:spcPct val="20000"/>
        </a:spcBef>
        <a:spcAft>
          <a:spcPct val="0"/>
        </a:spcAft>
        <a:buChar char="»"/>
        <a:defRPr sz="1600" b="1">
          <a:solidFill>
            <a:srgbClr val="000099"/>
          </a:solidFill>
          <a:latin typeface="+mn-lt"/>
        </a:defRPr>
      </a:lvl5pPr>
      <a:lvl6pPr marL="2514600" indent="-228600" algn="l" rtl="0" eaLnBrk="0" fontAlgn="base" hangingPunct="0">
        <a:spcBef>
          <a:spcPct val="20000"/>
        </a:spcBef>
        <a:spcAft>
          <a:spcPct val="0"/>
        </a:spcAft>
        <a:buChar char="»"/>
        <a:defRPr sz="1600" b="1">
          <a:solidFill>
            <a:srgbClr val="000099"/>
          </a:solidFill>
          <a:latin typeface="+mn-lt"/>
        </a:defRPr>
      </a:lvl6pPr>
      <a:lvl7pPr marL="2971800" indent="-228600" algn="l" rtl="0" eaLnBrk="0" fontAlgn="base" hangingPunct="0">
        <a:spcBef>
          <a:spcPct val="20000"/>
        </a:spcBef>
        <a:spcAft>
          <a:spcPct val="0"/>
        </a:spcAft>
        <a:buChar char="»"/>
        <a:defRPr sz="1600" b="1">
          <a:solidFill>
            <a:srgbClr val="000099"/>
          </a:solidFill>
          <a:latin typeface="+mn-lt"/>
        </a:defRPr>
      </a:lvl7pPr>
      <a:lvl8pPr marL="3429000" indent="-228600" algn="l" rtl="0" eaLnBrk="0" fontAlgn="base" hangingPunct="0">
        <a:spcBef>
          <a:spcPct val="20000"/>
        </a:spcBef>
        <a:spcAft>
          <a:spcPct val="0"/>
        </a:spcAft>
        <a:buChar char="»"/>
        <a:defRPr sz="1600" b="1">
          <a:solidFill>
            <a:srgbClr val="000099"/>
          </a:solidFill>
          <a:latin typeface="+mn-lt"/>
        </a:defRPr>
      </a:lvl8pPr>
      <a:lvl9pPr marL="3886200" indent="-228600" algn="l" rtl="0" eaLnBrk="0" fontAlgn="base" hangingPunct="0">
        <a:spcBef>
          <a:spcPct val="20000"/>
        </a:spcBef>
        <a:spcAft>
          <a:spcPct val="0"/>
        </a:spcAft>
        <a:buChar char="»"/>
        <a:defRPr sz="16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emf"/><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1A01DEA-4E21-4E17-9D72-7B41829DEAF4}"/>
              </a:ext>
            </a:extLst>
          </p:cNvPr>
          <p:cNvSpPr>
            <a:spLocks noGrp="1" noChangeArrowheads="1"/>
          </p:cNvSpPr>
          <p:nvPr>
            <p:ph type="ctrTitle"/>
          </p:nvPr>
        </p:nvSpPr>
        <p:spPr>
          <a:xfrm>
            <a:off x="685800" y="2286000"/>
            <a:ext cx="7772400" cy="1143000"/>
          </a:xfrm>
        </p:spPr>
        <p:txBody>
          <a:bodyPr/>
          <a:lstStyle/>
          <a:p>
            <a:pPr algn="ctr"/>
            <a:r>
              <a:rPr lang="fr-FR" altLang="fr-FR"/>
              <a:t>Programme Directeur de Production</a:t>
            </a:r>
          </a:p>
        </p:txBody>
      </p:sp>
      <p:sp>
        <p:nvSpPr>
          <p:cNvPr id="4099" name="Rectangle 3">
            <a:extLst>
              <a:ext uri="{FF2B5EF4-FFF2-40B4-BE49-F238E27FC236}">
                <a16:creationId xmlns:a16="http://schemas.microsoft.com/office/drawing/2014/main" id="{D6F5D94F-59C1-4F97-8849-F6A1A8A83F79}"/>
              </a:ext>
            </a:extLst>
          </p:cNvPr>
          <p:cNvSpPr>
            <a:spLocks noGrp="1" noChangeArrowheads="1"/>
          </p:cNvSpPr>
          <p:nvPr>
            <p:ph type="subTitle" idx="1"/>
          </p:nvPr>
        </p:nvSpPr>
        <p:spPr>
          <a:xfrm>
            <a:off x="1371600" y="3452813"/>
            <a:ext cx="6400800" cy="2447925"/>
          </a:xfrm>
        </p:spPr>
        <p:txBody>
          <a:bodyPr/>
          <a:lstStyle/>
          <a:p>
            <a:br>
              <a:rPr lang="fr-FR" altLang="fr-FR" sz="2800" i="1">
                <a:solidFill>
                  <a:schemeClr val="accent2"/>
                </a:solidFill>
              </a:rPr>
            </a:br>
            <a:r>
              <a:rPr lang="fr-FR" altLang="fr-FR" sz="2800" i="1">
                <a:solidFill>
                  <a:schemeClr val="accent2"/>
                </a:solidFill>
              </a:rPr>
              <a:t> </a:t>
            </a:r>
            <a:r>
              <a:rPr lang="fr-FR" altLang="fr-FR" sz="2800"/>
              <a:t>Pilotage Court/Moyen terme de l’activité industrielle</a:t>
            </a:r>
          </a:p>
          <a:p>
            <a:r>
              <a:rPr lang="fr-FR" altLang="fr-FR" sz="2800" i="1">
                <a:solidFill>
                  <a:schemeClr val="accent2"/>
                </a:solidFill>
              </a:rPr>
              <a:t> </a:t>
            </a:r>
          </a:p>
          <a:p>
            <a:r>
              <a:rPr lang="fr-FR" altLang="fr-FR" sz="2800" i="1">
                <a:solidFill>
                  <a:schemeClr val="accent2"/>
                </a:solidFill>
              </a:rPr>
              <a:t>Master Production Schedule</a:t>
            </a:r>
            <a:br>
              <a:rPr lang="fr-FR" altLang="fr-FR" sz="2800" i="1">
                <a:solidFill>
                  <a:schemeClr val="accent2"/>
                </a:solidFill>
              </a:rPr>
            </a:br>
            <a:endParaRPr lang="fr-FR" altLang="fr-FR" sz="2800" i="1">
              <a:solidFill>
                <a:schemeClr val="accent2"/>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7FA7367-6873-4F4D-91AB-C05481B70731}"/>
              </a:ext>
            </a:extLst>
          </p:cNvPr>
          <p:cNvSpPr>
            <a:spLocks noGrp="1" noChangeArrowheads="1"/>
          </p:cNvSpPr>
          <p:nvPr>
            <p:ph type="title"/>
            <p:custDataLst>
              <p:tags r:id="rId1"/>
            </p:custDataLst>
          </p:nvPr>
        </p:nvSpPr>
        <p:spPr>
          <a:xfrm>
            <a:off x="667072" y="404664"/>
            <a:ext cx="8153400" cy="457200"/>
          </a:xfrm>
        </p:spPr>
        <p:txBody>
          <a:bodyPr/>
          <a:lstStyle/>
          <a:p>
            <a:r>
              <a:rPr lang="fr-FR" altLang="fr-FR" dirty="0"/>
              <a:t>Exemple de PDP</a:t>
            </a:r>
          </a:p>
        </p:txBody>
      </p:sp>
      <p:sp>
        <p:nvSpPr>
          <p:cNvPr id="3" name="Rectangle 1">
            <a:extLst>
              <a:ext uri="{FF2B5EF4-FFF2-40B4-BE49-F238E27FC236}">
                <a16:creationId xmlns:a16="http://schemas.microsoft.com/office/drawing/2014/main" id="{78A7E9BB-15E1-4CF6-9D17-5BF96A504D4D}"/>
              </a:ext>
            </a:extLst>
          </p:cNvPr>
          <p:cNvSpPr>
            <a:spLocks noChangeArrowheads="1"/>
          </p:cNvSpPr>
          <p:nvPr>
            <p:custDataLst>
              <p:tags r:id="rId2"/>
            </p:custDataLst>
          </p:nvPr>
        </p:nvSpPr>
        <p:spPr bwMode="auto">
          <a:xfrm>
            <a:off x="1973263" y="3211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 name="Image 1">
            <a:extLst>
              <a:ext uri="{FF2B5EF4-FFF2-40B4-BE49-F238E27FC236}">
                <a16:creationId xmlns:a16="http://schemas.microsoft.com/office/drawing/2014/main" id="{61183EBB-9C7F-42F6-9F20-41F0F6615A75}"/>
              </a:ext>
            </a:extLst>
          </p:cNvPr>
          <p:cNvPicPr>
            <a:picLocks noChangeAspect="1"/>
          </p:cNvPicPr>
          <p:nvPr>
            <p:custDataLst>
              <p:tags r:id="rId3"/>
            </p:custDataLst>
          </p:nvPr>
        </p:nvPicPr>
        <p:blipFill>
          <a:blip r:embed="rId7"/>
          <a:stretch>
            <a:fillRect/>
          </a:stretch>
        </p:blipFill>
        <p:spPr>
          <a:xfrm>
            <a:off x="179512" y="4822634"/>
            <a:ext cx="8784976" cy="1458127"/>
          </a:xfrm>
          <a:prstGeom prst="rect">
            <a:avLst/>
          </a:prstGeom>
        </p:spPr>
      </p:pic>
      <p:sp>
        <p:nvSpPr>
          <p:cNvPr id="4" name="Rectangle 3">
            <a:extLst>
              <a:ext uri="{FF2B5EF4-FFF2-40B4-BE49-F238E27FC236}">
                <a16:creationId xmlns:a16="http://schemas.microsoft.com/office/drawing/2014/main" id="{D1F0D1B5-2150-48DA-958D-E7DE1FF18CE8}"/>
              </a:ext>
            </a:extLst>
          </p:cNvPr>
          <p:cNvSpPr/>
          <p:nvPr>
            <p:custDataLst>
              <p:tags r:id="rId4"/>
            </p:custDataLst>
          </p:nvPr>
        </p:nvSpPr>
        <p:spPr>
          <a:xfrm>
            <a:off x="395536" y="1407652"/>
            <a:ext cx="7128792" cy="2838021"/>
          </a:xfrm>
          <a:prstGeom prst="rect">
            <a:avLst/>
          </a:prstGeom>
        </p:spPr>
        <p:txBody>
          <a:bodyPr wrap="square">
            <a:spAutoFit/>
          </a:bodyPr>
          <a:lstStyle/>
          <a:p>
            <a:pPr marL="800100" indent="-342900">
              <a:lnSpc>
                <a:spcPct val="107000"/>
              </a:lnSpc>
              <a:spcAft>
                <a:spcPts val="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Il faut connaître :</a:t>
            </a:r>
          </a:p>
          <a:p>
            <a:pPr marL="1257300" lvl="1" indent="-342900">
              <a:lnSpc>
                <a:spcPct val="107000"/>
              </a:lnSpc>
              <a:spcAft>
                <a:spcPts val="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le stock de départ : 250</a:t>
            </a:r>
          </a:p>
          <a:p>
            <a:pPr marL="1257300" lvl="1" indent="-342900">
              <a:lnSpc>
                <a:spcPct val="107000"/>
              </a:lnSpc>
              <a:spcAft>
                <a:spcPts val="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le stock de sécurité : 10</a:t>
            </a:r>
          </a:p>
          <a:p>
            <a:pPr marL="1257300" lvl="1" indent="-342900">
              <a:lnSpc>
                <a:spcPct val="107000"/>
              </a:lnSpc>
              <a:spcAft>
                <a:spcPts val="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le délai d’obtention : 1 semaine</a:t>
            </a:r>
          </a:p>
          <a:p>
            <a:pPr marL="1257300" lvl="1" indent="-342900">
              <a:lnSpc>
                <a:spcPct val="107000"/>
              </a:lnSpc>
              <a:spcAft>
                <a:spcPts val="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le lot de lancement : 200</a:t>
            </a:r>
          </a:p>
          <a:p>
            <a:pPr marL="1257300" lvl="1" indent="-342900">
              <a:lnSpc>
                <a:spcPct val="107000"/>
              </a:lnSpc>
              <a:spcAft>
                <a:spcPts val="800"/>
              </a:spcAft>
              <a:buFont typeface="Arial" panose="020B0604020202020204" pitchFamily="34" charset="0"/>
              <a:buChar char="•"/>
            </a:pPr>
            <a:r>
              <a:rPr lang="fr-FR" sz="2800"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la zone gelée : 3 semaines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544A3D8-2A23-4CA2-A4FD-7E22AEB28AD0}"/>
              </a:ext>
            </a:extLst>
          </p:cNvPr>
          <p:cNvSpPr>
            <a:spLocks noGrp="1" noChangeArrowheads="1"/>
          </p:cNvSpPr>
          <p:nvPr>
            <p:ph type="title"/>
          </p:nvPr>
        </p:nvSpPr>
        <p:spPr>
          <a:xfrm>
            <a:off x="1295400" y="620713"/>
            <a:ext cx="7620000" cy="284162"/>
          </a:xfrm>
        </p:spPr>
        <p:txBody>
          <a:bodyPr/>
          <a:lstStyle/>
          <a:p>
            <a:r>
              <a:rPr lang="fr-FR" altLang="fr-FR"/>
              <a:t>Profil de charge des postes critiques</a:t>
            </a:r>
          </a:p>
        </p:txBody>
      </p:sp>
      <p:grpSp>
        <p:nvGrpSpPr>
          <p:cNvPr id="30723" name="Group 4">
            <a:extLst>
              <a:ext uri="{FF2B5EF4-FFF2-40B4-BE49-F238E27FC236}">
                <a16:creationId xmlns:a16="http://schemas.microsoft.com/office/drawing/2014/main" id="{296954F8-FD43-4C68-9114-77C096DEFC4E}"/>
              </a:ext>
            </a:extLst>
          </p:cNvPr>
          <p:cNvGrpSpPr>
            <a:grpSpLocks/>
          </p:cNvGrpSpPr>
          <p:nvPr/>
        </p:nvGrpSpPr>
        <p:grpSpPr bwMode="auto">
          <a:xfrm>
            <a:off x="434975" y="1738313"/>
            <a:ext cx="5205413" cy="396875"/>
            <a:chOff x="297" y="1968"/>
            <a:chExt cx="3552" cy="250"/>
          </a:xfrm>
        </p:grpSpPr>
        <p:sp>
          <p:nvSpPr>
            <p:cNvPr id="30784" name="Text Box 5">
              <a:extLst>
                <a:ext uri="{FF2B5EF4-FFF2-40B4-BE49-F238E27FC236}">
                  <a16:creationId xmlns:a16="http://schemas.microsoft.com/office/drawing/2014/main" id="{750C19A0-938E-4659-82C4-BF8BEF71405D}"/>
                </a:ext>
              </a:extLst>
            </p:cNvPr>
            <p:cNvSpPr txBox="1">
              <a:spLocks noChangeArrowheads="1"/>
            </p:cNvSpPr>
            <p:nvPr/>
          </p:nvSpPr>
          <p:spPr bwMode="auto">
            <a:xfrm>
              <a:off x="297" y="1968"/>
              <a:ext cx="9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Charge</a:t>
              </a:r>
            </a:p>
          </p:txBody>
        </p:sp>
        <p:sp>
          <p:nvSpPr>
            <p:cNvPr id="30785" name="Text Box 6">
              <a:extLst>
                <a:ext uri="{FF2B5EF4-FFF2-40B4-BE49-F238E27FC236}">
                  <a16:creationId xmlns:a16="http://schemas.microsoft.com/office/drawing/2014/main" id="{F7BA613A-F0B8-4A2D-8995-2D7F39B897E9}"/>
                </a:ext>
              </a:extLst>
            </p:cNvPr>
            <p:cNvSpPr txBox="1">
              <a:spLocks noChangeArrowheads="1"/>
            </p:cNvSpPr>
            <p:nvPr/>
          </p:nvSpPr>
          <p:spPr bwMode="auto">
            <a:xfrm>
              <a:off x="1197"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63</a:t>
              </a:r>
            </a:p>
          </p:txBody>
        </p:sp>
        <p:sp>
          <p:nvSpPr>
            <p:cNvPr id="30786" name="Text Box 7">
              <a:extLst>
                <a:ext uri="{FF2B5EF4-FFF2-40B4-BE49-F238E27FC236}">
                  <a16:creationId xmlns:a16="http://schemas.microsoft.com/office/drawing/2014/main" id="{6EC352EA-2B75-43DB-A087-5377C0946DEB}"/>
                </a:ext>
              </a:extLst>
            </p:cNvPr>
            <p:cNvSpPr txBox="1">
              <a:spLocks noChangeArrowheads="1"/>
            </p:cNvSpPr>
            <p:nvPr/>
          </p:nvSpPr>
          <p:spPr bwMode="auto">
            <a:xfrm>
              <a:off x="1637"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63</a:t>
              </a:r>
            </a:p>
          </p:txBody>
        </p:sp>
        <p:sp>
          <p:nvSpPr>
            <p:cNvPr id="30787" name="Text Box 8">
              <a:extLst>
                <a:ext uri="{FF2B5EF4-FFF2-40B4-BE49-F238E27FC236}">
                  <a16:creationId xmlns:a16="http://schemas.microsoft.com/office/drawing/2014/main" id="{5E0566A8-C69F-48F6-AB5F-7E23EEC883C1}"/>
                </a:ext>
              </a:extLst>
            </p:cNvPr>
            <p:cNvSpPr txBox="1">
              <a:spLocks noChangeArrowheads="1"/>
            </p:cNvSpPr>
            <p:nvPr/>
          </p:nvSpPr>
          <p:spPr bwMode="auto">
            <a:xfrm>
              <a:off x="2965"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63</a:t>
              </a:r>
            </a:p>
          </p:txBody>
        </p:sp>
        <p:sp>
          <p:nvSpPr>
            <p:cNvPr id="30788" name="Text Box 9">
              <a:extLst>
                <a:ext uri="{FF2B5EF4-FFF2-40B4-BE49-F238E27FC236}">
                  <a16:creationId xmlns:a16="http://schemas.microsoft.com/office/drawing/2014/main" id="{DFD2F0A7-00FD-460E-B227-3951A9892B4F}"/>
                </a:ext>
              </a:extLst>
            </p:cNvPr>
            <p:cNvSpPr txBox="1">
              <a:spLocks noChangeArrowheads="1"/>
            </p:cNvSpPr>
            <p:nvPr/>
          </p:nvSpPr>
          <p:spPr bwMode="auto">
            <a:xfrm>
              <a:off x="3381"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63</a:t>
              </a:r>
            </a:p>
          </p:txBody>
        </p:sp>
        <p:sp>
          <p:nvSpPr>
            <p:cNvPr id="30789" name="Text Box 10">
              <a:extLst>
                <a:ext uri="{FF2B5EF4-FFF2-40B4-BE49-F238E27FC236}">
                  <a16:creationId xmlns:a16="http://schemas.microsoft.com/office/drawing/2014/main" id="{7E02D3FB-28D5-43F0-BF0A-E38CEBFC474E}"/>
                </a:ext>
              </a:extLst>
            </p:cNvPr>
            <p:cNvSpPr txBox="1">
              <a:spLocks noChangeArrowheads="1"/>
            </p:cNvSpPr>
            <p:nvPr/>
          </p:nvSpPr>
          <p:spPr bwMode="auto">
            <a:xfrm>
              <a:off x="2081"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54</a:t>
              </a:r>
            </a:p>
          </p:txBody>
        </p:sp>
        <p:sp>
          <p:nvSpPr>
            <p:cNvPr id="30790" name="Text Box 11">
              <a:extLst>
                <a:ext uri="{FF2B5EF4-FFF2-40B4-BE49-F238E27FC236}">
                  <a16:creationId xmlns:a16="http://schemas.microsoft.com/office/drawing/2014/main" id="{046A46DF-615E-4BDF-92EE-C5887E4FEF97}"/>
                </a:ext>
              </a:extLst>
            </p:cNvPr>
            <p:cNvSpPr txBox="1">
              <a:spLocks noChangeArrowheads="1"/>
            </p:cNvSpPr>
            <p:nvPr/>
          </p:nvSpPr>
          <p:spPr bwMode="auto">
            <a:xfrm>
              <a:off x="2513" y="1968"/>
              <a:ext cx="4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39.6</a:t>
              </a:r>
            </a:p>
          </p:txBody>
        </p:sp>
      </p:grpSp>
      <p:sp>
        <p:nvSpPr>
          <p:cNvPr id="30724" name="Text Box 21">
            <a:extLst>
              <a:ext uri="{FF2B5EF4-FFF2-40B4-BE49-F238E27FC236}">
                <a16:creationId xmlns:a16="http://schemas.microsoft.com/office/drawing/2014/main" id="{C1A3818D-0001-463C-89EF-CDF03692EE38}"/>
              </a:ext>
            </a:extLst>
          </p:cNvPr>
          <p:cNvSpPr txBox="1">
            <a:spLocks noChangeArrowheads="1"/>
          </p:cNvSpPr>
          <p:nvPr/>
        </p:nvSpPr>
        <p:spPr bwMode="auto">
          <a:xfrm>
            <a:off x="3030538" y="2819400"/>
            <a:ext cx="685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b="0">
                <a:solidFill>
                  <a:srgbClr val="008000"/>
                </a:solidFill>
              </a:rPr>
              <a:t>-0.7</a:t>
            </a:r>
          </a:p>
        </p:txBody>
      </p:sp>
      <p:sp>
        <p:nvSpPr>
          <p:cNvPr id="30725" name="Text Box 22">
            <a:extLst>
              <a:ext uri="{FF2B5EF4-FFF2-40B4-BE49-F238E27FC236}">
                <a16:creationId xmlns:a16="http://schemas.microsoft.com/office/drawing/2014/main" id="{D7E1C443-286C-4307-985A-5FA1966B5CEA}"/>
              </a:ext>
            </a:extLst>
          </p:cNvPr>
          <p:cNvSpPr txBox="1">
            <a:spLocks noChangeArrowheads="1"/>
          </p:cNvSpPr>
          <p:nvPr/>
        </p:nvSpPr>
        <p:spPr bwMode="auto">
          <a:xfrm>
            <a:off x="3657600" y="2819400"/>
            <a:ext cx="787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b="0">
                <a:solidFill>
                  <a:srgbClr val="008000"/>
                </a:solidFill>
              </a:rPr>
              <a:t>-15.1</a:t>
            </a:r>
          </a:p>
        </p:txBody>
      </p:sp>
      <p:sp>
        <p:nvSpPr>
          <p:cNvPr id="30726" name="Text Box 23">
            <a:extLst>
              <a:ext uri="{FF2B5EF4-FFF2-40B4-BE49-F238E27FC236}">
                <a16:creationId xmlns:a16="http://schemas.microsoft.com/office/drawing/2014/main" id="{B2780926-FF56-4654-8C9E-CE29AF7E8228}"/>
              </a:ext>
            </a:extLst>
          </p:cNvPr>
          <p:cNvSpPr txBox="1">
            <a:spLocks noChangeArrowheads="1"/>
          </p:cNvSpPr>
          <p:nvPr/>
        </p:nvSpPr>
        <p:spPr bwMode="auto">
          <a:xfrm>
            <a:off x="422275" y="2819400"/>
            <a:ext cx="1336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rPr>
              <a:t>Écart</a:t>
            </a:r>
          </a:p>
        </p:txBody>
      </p:sp>
      <p:sp>
        <p:nvSpPr>
          <p:cNvPr id="30727" name="Text Box 24">
            <a:extLst>
              <a:ext uri="{FF2B5EF4-FFF2-40B4-BE49-F238E27FC236}">
                <a16:creationId xmlns:a16="http://schemas.microsoft.com/office/drawing/2014/main" id="{DC82F960-9EAD-4E67-BCFE-2A7B3F3DA6AD}"/>
              </a:ext>
            </a:extLst>
          </p:cNvPr>
          <p:cNvSpPr txBox="1">
            <a:spLocks noChangeArrowheads="1"/>
          </p:cNvSpPr>
          <p:nvPr/>
        </p:nvSpPr>
        <p:spPr bwMode="auto">
          <a:xfrm>
            <a:off x="1744663" y="2819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u="sng">
                <a:solidFill>
                  <a:srgbClr val="FF3300"/>
                </a:solidFill>
              </a:rPr>
              <a:t>8.3</a:t>
            </a:r>
          </a:p>
        </p:txBody>
      </p:sp>
      <p:sp>
        <p:nvSpPr>
          <p:cNvPr id="30728" name="Text Box 25">
            <a:extLst>
              <a:ext uri="{FF2B5EF4-FFF2-40B4-BE49-F238E27FC236}">
                <a16:creationId xmlns:a16="http://schemas.microsoft.com/office/drawing/2014/main" id="{623BDE73-9FC0-4074-B342-9549139DC0EC}"/>
              </a:ext>
            </a:extLst>
          </p:cNvPr>
          <p:cNvSpPr txBox="1">
            <a:spLocks noChangeArrowheads="1"/>
          </p:cNvSpPr>
          <p:nvPr/>
        </p:nvSpPr>
        <p:spPr bwMode="auto">
          <a:xfrm>
            <a:off x="2378075" y="2819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u="sng">
                <a:solidFill>
                  <a:srgbClr val="FF3300"/>
                </a:solidFill>
              </a:rPr>
              <a:t>8.3</a:t>
            </a:r>
          </a:p>
        </p:txBody>
      </p:sp>
      <p:sp>
        <p:nvSpPr>
          <p:cNvPr id="30729" name="Text Box 26">
            <a:extLst>
              <a:ext uri="{FF2B5EF4-FFF2-40B4-BE49-F238E27FC236}">
                <a16:creationId xmlns:a16="http://schemas.microsoft.com/office/drawing/2014/main" id="{E6688828-FB18-41F0-AF06-2F61A4AED0A0}"/>
              </a:ext>
            </a:extLst>
          </p:cNvPr>
          <p:cNvSpPr txBox="1">
            <a:spLocks noChangeArrowheads="1"/>
          </p:cNvSpPr>
          <p:nvPr/>
        </p:nvSpPr>
        <p:spPr bwMode="auto">
          <a:xfrm>
            <a:off x="4348163" y="2819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u="sng">
                <a:solidFill>
                  <a:srgbClr val="FF3300"/>
                </a:solidFill>
              </a:rPr>
              <a:t>8.3</a:t>
            </a:r>
          </a:p>
        </p:txBody>
      </p:sp>
      <p:sp>
        <p:nvSpPr>
          <p:cNvPr id="30730" name="Text Box 27">
            <a:extLst>
              <a:ext uri="{FF2B5EF4-FFF2-40B4-BE49-F238E27FC236}">
                <a16:creationId xmlns:a16="http://schemas.microsoft.com/office/drawing/2014/main" id="{FDA44639-A7BE-4AC2-9A0D-3E4340E7688F}"/>
              </a:ext>
            </a:extLst>
          </p:cNvPr>
          <p:cNvSpPr txBox="1">
            <a:spLocks noChangeArrowheads="1"/>
          </p:cNvSpPr>
          <p:nvPr/>
        </p:nvSpPr>
        <p:spPr bwMode="auto">
          <a:xfrm>
            <a:off x="4981575" y="2819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u="sng">
                <a:solidFill>
                  <a:srgbClr val="FF3300"/>
                </a:solidFill>
              </a:rPr>
              <a:t>8.3</a:t>
            </a:r>
          </a:p>
        </p:txBody>
      </p:sp>
      <p:grpSp>
        <p:nvGrpSpPr>
          <p:cNvPr id="30731" name="Group 28">
            <a:extLst>
              <a:ext uri="{FF2B5EF4-FFF2-40B4-BE49-F238E27FC236}">
                <a16:creationId xmlns:a16="http://schemas.microsoft.com/office/drawing/2014/main" id="{DDD90164-F4B8-48BD-9932-80996BEB0E91}"/>
              </a:ext>
            </a:extLst>
          </p:cNvPr>
          <p:cNvGrpSpPr>
            <a:grpSpLocks/>
          </p:cNvGrpSpPr>
          <p:nvPr/>
        </p:nvGrpSpPr>
        <p:grpSpPr bwMode="auto">
          <a:xfrm>
            <a:off x="1758950" y="4586288"/>
            <a:ext cx="3890963" cy="1533525"/>
            <a:chOff x="1920" y="2640"/>
            <a:chExt cx="2976" cy="1152"/>
          </a:xfrm>
        </p:grpSpPr>
        <p:sp>
          <p:nvSpPr>
            <p:cNvPr id="30780" name="Rectangle 29">
              <a:extLst>
                <a:ext uri="{FF2B5EF4-FFF2-40B4-BE49-F238E27FC236}">
                  <a16:creationId xmlns:a16="http://schemas.microsoft.com/office/drawing/2014/main" id="{8ADD5ADC-9220-41D2-B65E-38A3642C0D98}"/>
                </a:ext>
              </a:extLst>
            </p:cNvPr>
            <p:cNvSpPr>
              <a:spLocks noChangeArrowheads="1"/>
            </p:cNvSpPr>
            <p:nvPr/>
          </p:nvSpPr>
          <p:spPr bwMode="auto">
            <a:xfrm>
              <a:off x="1920" y="2640"/>
              <a:ext cx="960" cy="115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81" name="Rectangle 30">
              <a:extLst>
                <a:ext uri="{FF2B5EF4-FFF2-40B4-BE49-F238E27FC236}">
                  <a16:creationId xmlns:a16="http://schemas.microsoft.com/office/drawing/2014/main" id="{C5DF790B-A33E-4BCC-97B4-DC1F8D622A78}"/>
                </a:ext>
              </a:extLst>
            </p:cNvPr>
            <p:cNvSpPr>
              <a:spLocks noChangeArrowheads="1"/>
            </p:cNvSpPr>
            <p:nvPr/>
          </p:nvSpPr>
          <p:spPr bwMode="auto">
            <a:xfrm>
              <a:off x="3936" y="2640"/>
              <a:ext cx="960" cy="115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82" name="Rectangle 31">
              <a:extLst>
                <a:ext uri="{FF2B5EF4-FFF2-40B4-BE49-F238E27FC236}">
                  <a16:creationId xmlns:a16="http://schemas.microsoft.com/office/drawing/2014/main" id="{4CE2A30E-79C5-4750-AB72-347112D01611}"/>
                </a:ext>
              </a:extLst>
            </p:cNvPr>
            <p:cNvSpPr>
              <a:spLocks noChangeArrowheads="1"/>
            </p:cNvSpPr>
            <p:nvPr/>
          </p:nvSpPr>
          <p:spPr bwMode="auto">
            <a:xfrm>
              <a:off x="2880" y="2784"/>
              <a:ext cx="528" cy="100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83" name="Rectangle 32">
              <a:extLst>
                <a:ext uri="{FF2B5EF4-FFF2-40B4-BE49-F238E27FC236}">
                  <a16:creationId xmlns:a16="http://schemas.microsoft.com/office/drawing/2014/main" id="{9196CD03-B168-4442-8181-BB7BC07CB3D3}"/>
                </a:ext>
              </a:extLst>
            </p:cNvPr>
            <p:cNvSpPr>
              <a:spLocks noChangeArrowheads="1"/>
            </p:cNvSpPr>
            <p:nvPr/>
          </p:nvSpPr>
          <p:spPr bwMode="auto">
            <a:xfrm>
              <a:off x="3408" y="2976"/>
              <a:ext cx="528" cy="81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sp>
        <p:nvSpPr>
          <p:cNvPr id="30732" name="Line 33">
            <a:extLst>
              <a:ext uri="{FF2B5EF4-FFF2-40B4-BE49-F238E27FC236}">
                <a16:creationId xmlns:a16="http://schemas.microsoft.com/office/drawing/2014/main" id="{20206A14-746D-408F-855F-7FB92C440324}"/>
              </a:ext>
            </a:extLst>
          </p:cNvPr>
          <p:cNvSpPr>
            <a:spLocks noChangeShapeType="1"/>
          </p:cNvSpPr>
          <p:nvPr/>
        </p:nvSpPr>
        <p:spPr bwMode="auto">
          <a:xfrm>
            <a:off x="1698625" y="4713288"/>
            <a:ext cx="4014788" cy="0"/>
          </a:xfrm>
          <a:prstGeom prst="line">
            <a:avLst/>
          </a:prstGeom>
          <a:noFill/>
          <a:ln w="254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3" name="Line 34">
            <a:extLst>
              <a:ext uri="{FF2B5EF4-FFF2-40B4-BE49-F238E27FC236}">
                <a16:creationId xmlns:a16="http://schemas.microsoft.com/office/drawing/2014/main" id="{FE301807-3658-435B-8A69-E38DB5E8D9B3}"/>
              </a:ext>
            </a:extLst>
          </p:cNvPr>
          <p:cNvSpPr>
            <a:spLocks noChangeShapeType="1"/>
          </p:cNvSpPr>
          <p:nvPr/>
        </p:nvSpPr>
        <p:spPr bwMode="auto">
          <a:xfrm>
            <a:off x="1758950" y="6183313"/>
            <a:ext cx="4141788" cy="0"/>
          </a:xfrm>
          <a:prstGeom prst="line">
            <a:avLst/>
          </a:prstGeom>
          <a:noFill/>
          <a:ln w="3175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fr-FR"/>
          </a:p>
        </p:txBody>
      </p:sp>
      <p:sp>
        <p:nvSpPr>
          <p:cNvPr id="30734" name="Line 35">
            <a:extLst>
              <a:ext uri="{FF2B5EF4-FFF2-40B4-BE49-F238E27FC236}">
                <a16:creationId xmlns:a16="http://schemas.microsoft.com/office/drawing/2014/main" id="{20D6ED6B-31FB-4D59-B27E-2F3AF9687030}"/>
              </a:ext>
            </a:extLst>
          </p:cNvPr>
          <p:cNvSpPr>
            <a:spLocks noChangeShapeType="1"/>
          </p:cNvSpPr>
          <p:nvPr/>
        </p:nvSpPr>
        <p:spPr bwMode="auto">
          <a:xfrm>
            <a:off x="2387600" y="6183313"/>
            <a:ext cx="0" cy="128587"/>
          </a:xfrm>
          <a:prstGeom prst="line">
            <a:avLst/>
          </a:prstGeom>
          <a:noFill/>
          <a:ln w="3175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5" name="Line 36">
            <a:extLst>
              <a:ext uri="{FF2B5EF4-FFF2-40B4-BE49-F238E27FC236}">
                <a16:creationId xmlns:a16="http://schemas.microsoft.com/office/drawing/2014/main" id="{C536C633-CE1D-434F-B44B-614DDD7A8078}"/>
              </a:ext>
            </a:extLst>
          </p:cNvPr>
          <p:cNvSpPr>
            <a:spLocks noChangeShapeType="1"/>
          </p:cNvSpPr>
          <p:nvPr/>
        </p:nvSpPr>
        <p:spPr bwMode="auto">
          <a:xfrm>
            <a:off x="3016250" y="6183313"/>
            <a:ext cx="0" cy="128587"/>
          </a:xfrm>
          <a:prstGeom prst="line">
            <a:avLst/>
          </a:prstGeom>
          <a:noFill/>
          <a:ln w="3175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6" name="Line 37">
            <a:extLst>
              <a:ext uri="{FF2B5EF4-FFF2-40B4-BE49-F238E27FC236}">
                <a16:creationId xmlns:a16="http://schemas.microsoft.com/office/drawing/2014/main" id="{86D4F734-E102-4049-AA64-1B019F36C603}"/>
              </a:ext>
            </a:extLst>
          </p:cNvPr>
          <p:cNvSpPr>
            <a:spLocks noChangeShapeType="1"/>
          </p:cNvSpPr>
          <p:nvPr/>
        </p:nvSpPr>
        <p:spPr bwMode="auto">
          <a:xfrm>
            <a:off x="3705225" y="6183313"/>
            <a:ext cx="0" cy="128587"/>
          </a:xfrm>
          <a:prstGeom prst="line">
            <a:avLst/>
          </a:prstGeom>
          <a:noFill/>
          <a:ln w="3175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7" name="Line 38">
            <a:extLst>
              <a:ext uri="{FF2B5EF4-FFF2-40B4-BE49-F238E27FC236}">
                <a16:creationId xmlns:a16="http://schemas.microsoft.com/office/drawing/2014/main" id="{4453F98B-5414-4310-A169-15EE88E64775}"/>
              </a:ext>
            </a:extLst>
          </p:cNvPr>
          <p:cNvSpPr>
            <a:spLocks noChangeShapeType="1"/>
          </p:cNvSpPr>
          <p:nvPr/>
        </p:nvSpPr>
        <p:spPr bwMode="auto">
          <a:xfrm>
            <a:off x="4395788" y="6183313"/>
            <a:ext cx="0" cy="128587"/>
          </a:xfrm>
          <a:prstGeom prst="line">
            <a:avLst/>
          </a:prstGeom>
          <a:noFill/>
          <a:ln w="3175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8" name="Line 39">
            <a:extLst>
              <a:ext uri="{FF2B5EF4-FFF2-40B4-BE49-F238E27FC236}">
                <a16:creationId xmlns:a16="http://schemas.microsoft.com/office/drawing/2014/main" id="{E5B1A4F7-26B8-4AFE-8DE3-DFF83FF74F2A}"/>
              </a:ext>
            </a:extLst>
          </p:cNvPr>
          <p:cNvSpPr>
            <a:spLocks noChangeShapeType="1"/>
          </p:cNvSpPr>
          <p:nvPr/>
        </p:nvSpPr>
        <p:spPr bwMode="auto">
          <a:xfrm>
            <a:off x="5084763" y="6183313"/>
            <a:ext cx="0" cy="128587"/>
          </a:xfrm>
          <a:prstGeom prst="line">
            <a:avLst/>
          </a:prstGeom>
          <a:noFill/>
          <a:ln w="3175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fr-FR"/>
          </a:p>
        </p:txBody>
      </p:sp>
      <p:sp>
        <p:nvSpPr>
          <p:cNvPr id="30739" name="Text Box 40">
            <a:extLst>
              <a:ext uri="{FF2B5EF4-FFF2-40B4-BE49-F238E27FC236}">
                <a16:creationId xmlns:a16="http://schemas.microsoft.com/office/drawing/2014/main" id="{3EA19B7A-B181-431E-AEC9-8125EC733640}"/>
              </a:ext>
            </a:extLst>
          </p:cNvPr>
          <p:cNvSpPr txBox="1">
            <a:spLocks noChangeArrowheads="1"/>
          </p:cNvSpPr>
          <p:nvPr/>
        </p:nvSpPr>
        <p:spPr bwMode="auto">
          <a:xfrm>
            <a:off x="1820863" y="6157913"/>
            <a:ext cx="566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1</a:t>
            </a:r>
          </a:p>
        </p:txBody>
      </p:sp>
      <p:sp>
        <p:nvSpPr>
          <p:cNvPr id="30740" name="Text Box 41">
            <a:extLst>
              <a:ext uri="{FF2B5EF4-FFF2-40B4-BE49-F238E27FC236}">
                <a16:creationId xmlns:a16="http://schemas.microsoft.com/office/drawing/2014/main" id="{BD5B3C41-94C8-4330-86C5-E6A0C29CD8F7}"/>
              </a:ext>
            </a:extLst>
          </p:cNvPr>
          <p:cNvSpPr txBox="1">
            <a:spLocks noChangeArrowheads="1"/>
          </p:cNvSpPr>
          <p:nvPr/>
        </p:nvSpPr>
        <p:spPr bwMode="auto">
          <a:xfrm>
            <a:off x="2387600" y="6157913"/>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2</a:t>
            </a:r>
          </a:p>
        </p:txBody>
      </p:sp>
      <p:sp>
        <p:nvSpPr>
          <p:cNvPr id="30741" name="Text Box 42">
            <a:extLst>
              <a:ext uri="{FF2B5EF4-FFF2-40B4-BE49-F238E27FC236}">
                <a16:creationId xmlns:a16="http://schemas.microsoft.com/office/drawing/2014/main" id="{5EBA250B-0313-4DEB-A8F5-693376FA43D2}"/>
              </a:ext>
            </a:extLst>
          </p:cNvPr>
          <p:cNvSpPr txBox="1">
            <a:spLocks noChangeArrowheads="1"/>
          </p:cNvSpPr>
          <p:nvPr/>
        </p:nvSpPr>
        <p:spPr bwMode="auto">
          <a:xfrm>
            <a:off x="3078163" y="6157913"/>
            <a:ext cx="56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3</a:t>
            </a:r>
          </a:p>
        </p:txBody>
      </p:sp>
      <p:sp>
        <p:nvSpPr>
          <p:cNvPr id="30742" name="Text Box 43">
            <a:extLst>
              <a:ext uri="{FF2B5EF4-FFF2-40B4-BE49-F238E27FC236}">
                <a16:creationId xmlns:a16="http://schemas.microsoft.com/office/drawing/2014/main" id="{D99FDEEA-54BF-4E10-91F6-E16A639E2A14}"/>
              </a:ext>
            </a:extLst>
          </p:cNvPr>
          <p:cNvSpPr txBox="1">
            <a:spLocks noChangeArrowheads="1"/>
          </p:cNvSpPr>
          <p:nvPr/>
        </p:nvSpPr>
        <p:spPr bwMode="auto">
          <a:xfrm>
            <a:off x="3705225" y="6157913"/>
            <a:ext cx="627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4</a:t>
            </a:r>
          </a:p>
        </p:txBody>
      </p:sp>
      <p:sp>
        <p:nvSpPr>
          <p:cNvPr id="30743" name="Text Box 44">
            <a:extLst>
              <a:ext uri="{FF2B5EF4-FFF2-40B4-BE49-F238E27FC236}">
                <a16:creationId xmlns:a16="http://schemas.microsoft.com/office/drawing/2014/main" id="{62C29755-86D0-4062-BE1B-377796166A7B}"/>
              </a:ext>
            </a:extLst>
          </p:cNvPr>
          <p:cNvSpPr txBox="1">
            <a:spLocks noChangeArrowheads="1"/>
          </p:cNvSpPr>
          <p:nvPr/>
        </p:nvSpPr>
        <p:spPr bwMode="auto">
          <a:xfrm>
            <a:off x="4457700" y="6157913"/>
            <a:ext cx="56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5</a:t>
            </a:r>
          </a:p>
        </p:txBody>
      </p:sp>
      <p:sp>
        <p:nvSpPr>
          <p:cNvPr id="30744" name="Text Box 45">
            <a:extLst>
              <a:ext uri="{FF2B5EF4-FFF2-40B4-BE49-F238E27FC236}">
                <a16:creationId xmlns:a16="http://schemas.microsoft.com/office/drawing/2014/main" id="{9CAE5B70-233D-4BAB-8B92-6E781549F2CB}"/>
              </a:ext>
            </a:extLst>
          </p:cNvPr>
          <p:cNvSpPr txBox="1">
            <a:spLocks noChangeArrowheads="1"/>
          </p:cNvSpPr>
          <p:nvPr/>
        </p:nvSpPr>
        <p:spPr bwMode="auto">
          <a:xfrm>
            <a:off x="5084763" y="6157913"/>
            <a:ext cx="62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b="0" i="1">
                <a:solidFill>
                  <a:schemeClr val="tx1"/>
                </a:solidFill>
              </a:rPr>
              <a:t>6</a:t>
            </a:r>
          </a:p>
        </p:txBody>
      </p:sp>
      <p:sp>
        <p:nvSpPr>
          <p:cNvPr id="30745" name="Text Box 46">
            <a:extLst>
              <a:ext uri="{FF2B5EF4-FFF2-40B4-BE49-F238E27FC236}">
                <a16:creationId xmlns:a16="http://schemas.microsoft.com/office/drawing/2014/main" id="{B9A0A7AE-22B7-4D2D-B9C7-69C17BE439B3}"/>
              </a:ext>
            </a:extLst>
          </p:cNvPr>
          <p:cNvSpPr txBox="1">
            <a:spLocks noChangeArrowheads="1"/>
          </p:cNvSpPr>
          <p:nvPr/>
        </p:nvSpPr>
        <p:spPr bwMode="auto">
          <a:xfrm>
            <a:off x="1258888" y="6056313"/>
            <a:ext cx="561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a:solidFill>
                  <a:schemeClr val="tx1"/>
                </a:solidFill>
              </a:rPr>
              <a:t>0</a:t>
            </a:r>
          </a:p>
        </p:txBody>
      </p:sp>
      <p:sp>
        <p:nvSpPr>
          <p:cNvPr id="30746" name="Text Box 47">
            <a:extLst>
              <a:ext uri="{FF2B5EF4-FFF2-40B4-BE49-F238E27FC236}">
                <a16:creationId xmlns:a16="http://schemas.microsoft.com/office/drawing/2014/main" id="{31FAC6B4-9360-40F2-8284-C69566445A98}"/>
              </a:ext>
            </a:extLst>
          </p:cNvPr>
          <p:cNvSpPr txBox="1">
            <a:spLocks noChangeArrowheads="1"/>
          </p:cNvSpPr>
          <p:nvPr/>
        </p:nvSpPr>
        <p:spPr bwMode="auto">
          <a:xfrm>
            <a:off x="1258888" y="4586288"/>
            <a:ext cx="561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a:solidFill>
                  <a:schemeClr val="tx1"/>
                </a:solidFill>
              </a:rPr>
              <a:t>60</a:t>
            </a:r>
          </a:p>
        </p:txBody>
      </p:sp>
      <p:sp>
        <p:nvSpPr>
          <p:cNvPr id="30747" name="Text Box 48">
            <a:extLst>
              <a:ext uri="{FF2B5EF4-FFF2-40B4-BE49-F238E27FC236}">
                <a16:creationId xmlns:a16="http://schemas.microsoft.com/office/drawing/2014/main" id="{4F8B0F35-8D8A-4A3A-980D-C7E9442CE4B0}"/>
              </a:ext>
            </a:extLst>
          </p:cNvPr>
          <p:cNvSpPr txBox="1">
            <a:spLocks noChangeArrowheads="1"/>
          </p:cNvSpPr>
          <p:nvPr/>
        </p:nvSpPr>
        <p:spPr bwMode="auto">
          <a:xfrm rot="-5400000">
            <a:off x="1085056" y="5320507"/>
            <a:ext cx="9223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600">
                <a:solidFill>
                  <a:schemeClr val="tx1"/>
                </a:solidFill>
              </a:rPr>
              <a:t>Heures</a:t>
            </a:r>
          </a:p>
        </p:txBody>
      </p:sp>
      <p:sp>
        <p:nvSpPr>
          <p:cNvPr id="30748" name="AutoShape 49">
            <a:extLst>
              <a:ext uri="{FF2B5EF4-FFF2-40B4-BE49-F238E27FC236}">
                <a16:creationId xmlns:a16="http://schemas.microsoft.com/office/drawing/2014/main" id="{C5E15F89-A311-44C9-A61A-03D104858E5F}"/>
              </a:ext>
            </a:extLst>
          </p:cNvPr>
          <p:cNvSpPr>
            <a:spLocks noChangeArrowheads="1"/>
          </p:cNvSpPr>
          <p:nvPr/>
        </p:nvSpPr>
        <p:spPr bwMode="auto">
          <a:xfrm flipH="1">
            <a:off x="3892550" y="4330700"/>
            <a:ext cx="1066800" cy="190500"/>
          </a:xfrm>
          <a:prstGeom prst="curvedDownArrow">
            <a:avLst>
              <a:gd name="adj1" fmla="val 112000"/>
              <a:gd name="adj2" fmla="val 224000"/>
              <a:gd name="adj3" fmla="val 33333"/>
            </a:avLst>
          </a:prstGeom>
          <a:solidFill>
            <a:srgbClr val="0000FF"/>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49" name="AutoShape 50">
            <a:extLst>
              <a:ext uri="{FF2B5EF4-FFF2-40B4-BE49-F238E27FC236}">
                <a16:creationId xmlns:a16="http://schemas.microsoft.com/office/drawing/2014/main" id="{4737F3E9-6209-4B1D-BF99-2A7AAE08ACFB}"/>
              </a:ext>
            </a:extLst>
          </p:cNvPr>
          <p:cNvSpPr>
            <a:spLocks noChangeArrowheads="1"/>
          </p:cNvSpPr>
          <p:nvPr/>
        </p:nvSpPr>
        <p:spPr bwMode="auto">
          <a:xfrm>
            <a:off x="2449513" y="4330700"/>
            <a:ext cx="1066800" cy="190500"/>
          </a:xfrm>
          <a:prstGeom prst="curvedDownArrow">
            <a:avLst>
              <a:gd name="adj1" fmla="val 112000"/>
              <a:gd name="adj2" fmla="val 224000"/>
              <a:gd name="adj3" fmla="val 33333"/>
            </a:avLst>
          </a:prstGeom>
          <a:solidFill>
            <a:srgbClr val="FF33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nvGrpSpPr>
          <p:cNvPr id="30750" name="Group 52">
            <a:extLst>
              <a:ext uri="{FF2B5EF4-FFF2-40B4-BE49-F238E27FC236}">
                <a16:creationId xmlns:a16="http://schemas.microsoft.com/office/drawing/2014/main" id="{40FADF68-0B9B-42F3-A734-FA1F624E60B0}"/>
              </a:ext>
            </a:extLst>
          </p:cNvPr>
          <p:cNvGrpSpPr>
            <a:grpSpLocks/>
          </p:cNvGrpSpPr>
          <p:nvPr/>
        </p:nvGrpSpPr>
        <p:grpSpPr bwMode="auto">
          <a:xfrm>
            <a:off x="352425" y="1090613"/>
            <a:ext cx="5287963" cy="2667000"/>
            <a:chOff x="240" y="576"/>
            <a:chExt cx="3609" cy="1680"/>
          </a:xfrm>
        </p:grpSpPr>
        <p:grpSp>
          <p:nvGrpSpPr>
            <p:cNvPr id="30761" name="Group 53">
              <a:extLst>
                <a:ext uri="{FF2B5EF4-FFF2-40B4-BE49-F238E27FC236}">
                  <a16:creationId xmlns:a16="http://schemas.microsoft.com/office/drawing/2014/main" id="{19F9511E-F027-4D59-B09B-2FE00C04181E}"/>
                </a:ext>
              </a:extLst>
            </p:cNvPr>
            <p:cNvGrpSpPr>
              <a:grpSpLocks/>
            </p:cNvGrpSpPr>
            <p:nvPr/>
          </p:nvGrpSpPr>
          <p:grpSpPr bwMode="auto">
            <a:xfrm>
              <a:off x="249" y="576"/>
              <a:ext cx="3600" cy="1680"/>
              <a:chOff x="249" y="576"/>
              <a:chExt cx="3600" cy="1680"/>
            </a:xfrm>
          </p:grpSpPr>
          <p:sp>
            <p:nvSpPr>
              <p:cNvPr id="30763" name="Text Box 54">
                <a:extLst>
                  <a:ext uri="{FF2B5EF4-FFF2-40B4-BE49-F238E27FC236}">
                    <a16:creationId xmlns:a16="http://schemas.microsoft.com/office/drawing/2014/main" id="{B7895164-A181-4E6B-BBE1-15B1D6DC3A75}"/>
                  </a:ext>
                </a:extLst>
              </p:cNvPr>
              <p:cNvSpPr txBox="1">
                <a:spLocks noChangeArrowheads="1"/>
              </p:cNvSpPr>
              <p:nvPr/>
            </p:nvSpPr>
            <p:spPr bwMode="auto">
              <a:xfrm>
                <a:off x="1204" y="624"/>
                <a:ext cx="44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1</a:t>
                </a:r>
              </a:p>
            </p:txBody>
          </p:sp>
          <p:sp>
            <p:nvSpPr>
              <p:cNvPr id="30764" name="Text Box 55">
                <a:extLst>
                  <a:ext uri="{FF2B5EF4-FFF2-40B4-BE49-F238E27FC236}">
                    <a16:creationId xmlns:a16="http://schemas.microsoft.com/office/drawing/2014/main" id="{23E3DE24-0CDF-4A18-8946-BCDB6B8B0A09}"/>
                  </a:ext>
                </a:extLst>
              </p:cNvPr>
              <p:cNvSpPr txBox="1">
                <a:spLocks noChangeArrowheads="1"/>
              </p:cNvSpPr>
              <p:nvPr/>
            </p:nvSpPr>
            <p:spPr bwMode="auto">
              <a:xfrm>
                <a:off x="1694" y="624"/>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2</a:t>
                </a:r>
              </a:p>
            </p:txBody>
          </p:sp>
          <p:sp>
            <p:nvSpPr>
              <p:cNvPr id="30765" name="Text Box 56">
                <a:extLst>
                  <a:ext uri="{FF2B5EF4-FFF2-40B4-BE49-F238E27FC236}">
                    <a16:creationId xmlns:a16="http://schemas.microsoft.com/office/drawing/2014/main" id="{ACD22ECF-082D-44AD-8D7F-C085A213B9D1}"/>
                  </a:ext>
                </a:extLst>
              </p:cNvPr>
              <p:cNvSpPr txBox="1">
                <a:spLocks noChangeArrowheads="1"/>
              </p:cNvSpPr>
              <p:nvPr/>
            </p:nvSpPr>
            <p:spPr bwMode="auto">
              <a:xfrm>
                <a:off x="2527" y="624"/>
                <a:ext cx="44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4</a:t>
                </a:r>
              </a:p>
            </p:txBody>
          </p:sp>
          <p:sp>
            <p:nvSpPr>
              <p:cNvPr id="30766" name="Text Box 57">
                <a:extLst>
                  <a:ext uri="{FF2B5EF4-FFF2-40B4-BE49-F238E27FC236}">
                    <a16:creationId xmlns:a16="http://schemas.microsoft.com/office/drawing/2014/main" id="{AC15C407-5FA8-4DFE-B206-C6F5553D197A}"/>
                  </a:ext>
                </a:extLst>
              </p:cNvPr>
              <p:cNvSpPr txBox="1">
                <a:spLocks noChangeArrowheads="1"/>
              </p:cNvSpPr>
              <p:nvPr/>
            </p:nvSpPr>
            <p:spPr bwMode="auto">
              <a:xfrm>
                <a:off x="2134" y="624"/>
                <a:ext cx="39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3</a:t>
                </a:r>
              </a:p>
            </p:txBody>
          </p:sp>
          <p:sp>
            <p:nvSpPr>
              <p:cNvPr id="30767" name="Text Box 58">
                <a:extLst>
                  <a:ext uri="{FF2B5EF4-FFF2-40B4-BE49-F238E27FC236}">
                    <a16:creationId xmlns:a16="http://schemas.microsoft.com/office/drawing/2014/main" id="{170A527B-142F-49AC-9AC7-E1D4A5B7DD40}"/>
                  </a:ext>
                </a:extLst>
              </p:cNvPr>
              <p:cNvSpPr txBox="1">
                <a:spLocks noChangeArrowheads="1"/>
              </p:cNvSpPr>
              <p:nvPr/>
            </p:nvSpPr>
            <p:spPr bwMode="auto">
              <a:xfrm>
                <a:off x="2968" y="624"/>
                <a:ext cx="4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5</a:t>
                </a:r>
              </a:p>
            </p:txBody>
          </p:sp>
          <p:sp>
            <p:nvSpPr>
              <p:cNvPr id="30768" name="Text Box 59">
                <a:extLst>
                  <a:ext uri="{FF2B5EF4-FFF2-40B4-BE49-F238E27FC236}">
                    <a16:creationId xmlns:a16="http://schemas.microsoft.com/office/drawing/2014/main" id="{75A75CF7-5A4B-40F6-9DE7-BBA724309132}"/>
                  </a:ext>
                </a:extLst>
              </p:cNvPr>
              <p:cNvSpPr txBox="1">
                <a:spLocks noChangeArrowheads="1"/>
              </p:cNvSpPr>
              <p:nvPr/>
            </p:nvSpPr>
            <p:spPr bwMode="auto">
              <a:xfrm>
                <a:off x="3408" y="624"/>
                <a:ext cx="44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6</a:t>
                </a:r>
              </a:p>
            </p:txBody>
          </p:sp>
          <p:sp>
            <p:nvSpPr>
              <p:cNvPr id="30769" name="Rectangle 60">
                <a:extLst>
                  <a:ext uri="{FF2B5EF4-FFF2-40B4-BE49-F238E27FC236}">
                    <a16:creationId xmlns:a16="http://schemas.microsoft.com/office/drawing/2014/main" id="{3B02FB6A-70E2-4AD0-90D9-9CF6E1D94A84}"/>
                  </a:ext>
                </a:extLst>
              </p:cNvPr>
              <p:cNvSpPr>
                <a:spLocks noChangeArrowheads="1"/>
              </p:cNvSpPr>
              <p:nvPr/>
            </p:nvSpPr>
            <p:spPr bwMode="auto">
              <a:xfrm>
                <a:off x="249" y="912"/>
                <a:ext cx="3592" cy="13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70" name="Line 61">
                <a:extLst>
                  <a:ext uri="{FF2B5EF4-FFF2-40B4-BE49-F238E27FC236}">
                    <a16:creationId xmlns:a16="http://schemas.microsoft.com/office/drawing/2014/main" id="{E490ADA7-6993-45D1-8883-BBD9678E6F8D}"/>
                  </a:ext>
                </a:extLst>
              </p:cNvPr>
              <p:cNvSpPr>
                <a:spLocks noChangeShapeType="1"/>
              </p:cNvSpPr>
              <p:nvPr/>
            </p:nvSpPr>
            <p:spPr bwMode="auto">
              <a:xfrm>
                <a:off x="249" y="1248"/>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771" name="Line 62">
                <a:extLst>
                  <a:ext uri="{FF2B5EF4-FFF2-40B4-BE49-F238E27FC236}">
                    <a16:creationId xmlns:a16="http://schemas.microsoft.com/office/drawing/2014/main" id="{E790FA7A-5E14-4643-9884-B09D618F5E1C}"/>
                  </a:ext>
                </a:extLst>
              </p:cNvPr>
              <p:cNvSpPr>
                <a:spLocks noChangeShapeType="1"/>
              </p:cNvSpPr>
              <p:nvPr/>
            </p:nvSpPr>
            <p:spPr bwMode="auto">
              <a:xfrm>
                <a:off x="249" y="1584"/>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772" name="Line 63">
                <a:extLst>
                  <a:ext uri="{FF2B5EF4-FFF2-40B4-BE49-F238E27FC236}">
                    <a16:creationId xmlns:a16="http://schemas.microsoft.com/office/drawing/2014/main" id="{D953F01A-DC39-42FC-8BCB-9F15E38F1533}"/>
                  </a:ext>
                </a:extLst>
              </p:cNvPr>
              <p:cNvSpPr>
                <a:spLocks noChangeShapeType="1"/>
              </p:cNvSpPr>
              <p:nvPr/>
            </p:nvSpPr>
            <p:spPr bwMode="auto">
              <a:xfrm flipV="1">
                <a:off x="1209" y="912"/>
                <a:ext cx="0" cy="13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773" name="Rectangle 64">
                <a:extLst>
                  <a:ext uri="{FF2B5EF4-FFF2-40B4-BE49-F238E27FC236}">
                    <a16:creationId xmlns:a16="http://schemas.microsoft.com/office/drawing/2014/main" id="{19C94FC3-BC79-490B-8489-F5D50260F3C8}"/>
                  </a:ext>
                </a:extLst>
              </p:cNvPr>
              <p:cNvSpPr>
                <a:spLocks noChangeArrowheads="1"/>
              </p:cNvSpPr>
              <p:nvPr/>
            </p:nvSpPr>
            <p:spPr bwMode="auto">
              <a:xfrm>
                <a:off x="1204" y="576"/>
                <a:ext cx="2637"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0774" name="Line 65">
                <a:extLst>
                  <a:ext uri="{FF2B5EF4-FFF2-40B4-BE49-F238E27FC236}">
                    <a16:creationId xmlns:a16="http://schemas.microsoft.com/office/drawing/2014/main" id="{A2D1162C-CB8F-4B93-901B-97960F80D50C}"/>
                  </a:ext>
                </a:extLst>
              </p:cNvPr>
              <p:cNvSpPr>
                <a:spLocks noChangeShapeType="1"/>
              </p:cNvSpPr>
              <p:nvPr/>
            </p:nvSpPr>
            <p:spPr bwMode="auto">
              <a:xfrm flipH="1" flipV="1">
                <a:off x="1633" y="576"/>
                <a:ext cx="8"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0775" name="Line 66">
                <a:extLst>
                  <a:ext uri="{FF2B5EF4-FFF2-40B4-BE49-F238E27FC236}">
                    <a16:creationId xmlns:a16="http://schemas.microsoft.com/office/drawing/2014/main" id="{209EBA58-EF2D-48A6-81B1-0A719A589244}"/>
                  </a:ext>
                </a:extLst>
              </p:cNvPr>
              <p:cNvSpPr>
                <a:spLocks noChangeShapeType="1"/>
              </p:cNvSpPr>
              <p:nvPr/>
            </p:nvSpPr>
            <p:spPr bwMode="auto">
              <a:xfrm flipH="1" flipV="1">
                <a:off x="2065" y="576"/>
                <a:ext cx="8"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0776" name="Line 67">
                <a:extLst>
                  <a:ext uri="{FF2B5EF4-FFF2-40B4-BE49-F238E27FC236}">
                    <a16:creationId xmlns:a16="http://schemas.microsoft.com/office/drawing/2014/main" id="{F158F22C-7523-497D-9E01-FD7F117F0AF2}"/>
                  </a:ext>
                </a:extLst>
              </p:cNvPr>
              <p:cNvSpPr>
                <a:spLocks noChangeShapeType="1"/>
              </p:cNvSpPr>
              <p:nvPr/>
            </p:nvSpPr>
            <p:spPr bwMode="auto">
              <a:xfrm flipH="1" flipV="1">
                <a:off x="2527" y="576"/>
                <a:ext cx="26"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0777" name="Line 68">
                <a:extLst>
                  <a:ext uri="{FF2B5EF4-FFF2-40B4-BE49-F238E27FC236}">
                    <a16:creationId xmlns:a16="http://schemas.microsoft.com/office/drawing/2014/main" id="{BF162443-1D21-4A48-B638-1C05786D92FD}"/>
                  </a:ext>
                </a:extLst>
              </p:cNvPr>
              <p:cNvSpPr>
                <a:spLocks noChangeShapeType="1"/>
              </p:cNvSpPr>
              <p:nvPr/>
            </p:nvSpPr>
            <p:spPr bwMode="auto">
              <a:xfrm flipH="1" flipV="1">
                <a:off x="2968" y="576"/>
                <a:ext cx="17"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0778" name="Line 69">
                <a:extLst>
                  <a:ext uri="{FF2B5EF4-FFF2-40B4-BE49-F238E27FC236}">
                    <a16:creationId xmlns:a16="http://schemas.microsoft.com/office/drawing/2014/main" id="{AEDD8CF5-7ED1-46AF-BCF1-94EF63BEAB88}"/>
                  </a:ext>
                </a:extLst>
              </p:cNvPr>
              <p:cNvSpPr>
                <a:spLocks noChangeShapeType="1"/>
              </p:cNvSpPr>
              <p:nvPr/>
            </p:nvSpPr>
            <p:spPr bwMode="auto">
              <a:xfrm flipH="1" flipV="1">
                <a:off x="3408" y="576"/>
                <a:ext cx="9"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0779" name="Line 70">
                <a:extLst>
                  <a:ext uri="{FF2B5EF4-FFF2-40B4-BE49-F238E27FC236}">
                    <a16:creationId xmlns:a16="http://schemas.microsoft.com/office/drawing/2014/main" id="{5560B1D3-22D3-49BF-B625-DF34EEA17644}"/>
                  </a:ext>
                </a:extLst>
              </p:cNvPr>
              <p:cNvSpPr>
                <a:spLocks noChangeShapeType="1"/>
              </p:cNvSpPr>
              <p:nvPr/>
            </p:nvSpPr>
            <p:spPr bwMode="auto">
              <a:xfrm>
                <a:off x="249" y="1920"/>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30762" name="Text Box 71">
              <a:extLst>
                <a:ext uri="{FF2B5EF4-FFF2-40B4-BE49-F238E27FC236}">
                  <a16:creationId xmlns:a16="http://schemas.microsoft.com/office/drawing/2014/main" id="{038F96F5-42DC-449E-A9D8-638A9F5D2EB8}"/>
                </a:ext>
              </a:extLst>
            </p:cNvPr>
            <p:cNvSpPr txBox="1">
              <a:spLocks noChangeArrowheads="1"/>
            </p:cNvSpPr>
            <p:nvPr/>
          </p:nvSpPr>
          <p:spPr bwMode="auto">
            <a:xfrm>
              <a:off x="240" y="624"/>
              <a:ext cx="105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Adéquation</a:t>
              </a:r>
            </a:p>
          </p:txBody>
        </p:sp>
      </p:grpSp>
      <p:grpSp>
        <p:nvGrpSpPr>
          <p:cNvPr id="30751" name="Group 74">
            <a:extLst>
              <a:ext uri="{FF2B5EF4-FFF2-40B4-BE49-F238E27FC236}">
                <a16:creationId xmlns:a16="http://schemas.microsoft.com/office/drawing/2014/main" id="{8FA7845C-4A1C-4280-A39B-85E73BC52DBD}"/>
              </a:ext>
            </a:extLst>
          </p:cNvPr>
          <p:cNvGrpSpPr>
            <a:grpSpLocks/>
          </p:cNvGrpSpPr>
          <p:nvPr/>
        </p:nvGrpSpPr>
        <p:grpSpPr bwMode="auto">
          <a:xfrm>
            <a:off x="436563" y="2243138"/>
            <a:ext cx="5191125" cy="396875"/>
            <a:chOff x="297" y="1968"/>
            <a:chExt cx="3543" cy="250"/>
          </a:xfrm>
        </p:grpSpPr>
        <p:sp>
          <p:nvSpPr>
            <p:cNvPr id="30754" name="Text Box 75">
              <a:extLst>
                <a:ext uri="{FF2B5EF4-FFF2-40B4-BE49-F238E27FC236}">
                  <a16:creationId xmlns:a16="http://schemas.microsoft.com/office/drawing/2014/main" id="{37519692-5DC8-44AA-9F08-62D687F394B4}"/>
                </a:ext>
              </a:extLst>
            </p:cNvPr>
            <p:cNvSpPr txBox="1">
              <a:spLocks noChangeArrowheads="1"/>
            </p:cNvSpPr>
            <p:nvPr/>
          </p:nvSpPr>
          <p:spPr bwMode="auto">
            <a:xfrm>
              <a:off x="2517" y="1968"/>
              <a:ext cx="468"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0755" name="Text Box 76">
              <a:extLst>
                <a:ext uri="{FF2B5EF4-FFF2-40B4-BE49-F238E27FC236}">
                  <a16:creationId xmlns:a16="http://schemas.microsoft.com/office/drawing/2014/main" id="{7E22AF64-689B-4813-9202-2F56D8504E77}"/>
                </a:ext>
              </a:extLst>
            </p:cNvPr>
            <p:cNvSpPr txBox="1">
              <a:spLocks noChangeArrowheads="1"/>
            </p:cNvSpPr>
            <p:nvPr/>
          </p:nvSpPr>
          <p:spPr bwMode="auto">
            <a:xfrm>
              <a:off x="297" y="1968"/>
              <a:ext cx="914"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993300"/>
                  </a:solidFill>
                </a:rPr>
                <a:t>Capacité</a:t>
              </a:r>
            </a:p>
          </p:txBody>
        </p:sp>
        <p:sp>
          <p:nvSpPr>
            <p:cNvPr id="30756" name="Text Box 77">
              <a:extLst>
                <a:ext uri="{FF2B5EF4-FFF2-40B4-BE49-F238E27FC236}">
                  <a16:creationId xmlns:a16="http://schemas.microsoft.com/office/drawing/2014/main" id="{CB3F38EF-FBE0-477A-8EE1-2661DF5941A1}"/>
                </a:ext>
              </a:extLst>
            </p:cNvPr>
            <p:cNvSpPr txBox="1">
              <a:spLocks noChangeArrowheads="1"/>
            </p:cNvSpPr>
            <p:nvPr/>
          </p:nvSpPr>
          <p:spPr bwMode="auto">
            <a:xfrm>
              <a:off x="2977" y="1968"/>
              <a:ext cx="468"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0757" name="Text Box 78">
              <a:extLst>
                <a:ext uri="{FF2B5EF4-FFF2-40B4-BE49-F238E27FC236}">
                  <a16:creationId xmlns:a16="http://schemas.microsoft.com/office/drawing/2014/main" id="{DA4111A2-374C-45D7-A821-CE00B8FC53E3}"/>
                </a:ext>
              </a:extLst>
            </p:cNvPr>
            <p:cNvSpPr txBox="1">
              <a:spLocks noChangeArrowheads="1"/>
            </p:cNvSpPr>
            <p:nvPr/>
          </p:nvSpPr>
          <p:spPr bwMode="auto">
            <a:xfrm>
              <a:off x="3372" y="1968"/>
              <a:ext cx="468"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0758" name="Text Box 79">
              <a:extLst>
                <a:ext uri="{FF2B5EF4-FFF2-40B4-BE49-F238E27FC236}">
                  <a16:creationId xmlns:a16="http://schemas.microsoft.com/office/drawing/2014/main" id="{DEABEA39-94B2-4088-9CC2-7F6A9A916099}"/>
                </a:ext>
              </a:extLst>
            </p:cNvPr>
            <p:cNvSpPr txBox="1">
              <a:spLocks noChangeArrowheads="1"/>
            </p:cNvSpPr>
            <p:nvPr/>
          </p:nvSpPr>
          <p:spPr bwMode="auto">
            <a:xfrm>
              <a:off x="2064" y="1968"/>
              <a:ext cx="469"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0759" name="Text Box 80">
              <a:extLst>
                <a:ext uri="{FF2B5EF4-FFF2-40B4-BE49-F238E27FC236}">
                  <a16:creationId xmlns:a16="http://schemas.microsoft.com/office/drawing/2014/main" id="{038FFF58-38BC-4605-8179-2A00783795EA}"/>
                </a:ext>
              </a:extLst>
            </p:cNvPr>
            <p:cNvSpPr txBox="1">
              <a:spLocks noChangeArrowheads="1"/>
            </p:cNvSpPr>
            <p:nvPr/>
          </p:nvSpPr>
          <p:spPr bwMode="auto">
            <a:xfrm>
              <a:off x="1632" y="1968"/>
              <a:ext cx="468"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0760" name="Text Box 81">
              <a:extLst>
                <a:ext uri="{FF2B5EF4-FFF2-40B4-BE49-F238E27FC236}">
                  <a16:creationId xmlns:a16="http://schemas.microsoft.com/office/drawing/2014/main" id="{F3FF7B72-6DDC-444B-8667-7BCACA59DAF9}"/>
                </a:ext>
              </a:extLst>
            </p:cNvPr>
            <p:cNvSpPr txBox="1">
              <a:spLocks noChangeArrowheads="1"/>
            </p:cNvSpPr>
            <p:nvPr/>
          </p:nvSpPr>
          <p:spPr bwMode="auto">
            <a:xfrm>
              <a:off x="1200" y="1968"/>
              <a:ext cx="468" cy="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grpSp>
      <p:sp>
        <p:nvSpPr>
          <p:cNvPr id="30752" name="Text Box 82">
            <a:extLst>
              <a:ext uri="{FF2B5EF4-FFF2-40B4-BE49-F238E27FC236}">
                <a16:creationId xmlns:a16="http://schemas.microsoft.com/office/drawing/2014/main" id="{4152DDA0-2337-461F-B2A6-F726CBB0ECC4}"/>
              </a:ext>
            </a:extLst>
          </p:cNvPr>
          <p:cNvSpPr txBox="1">
            <a:spLocks noChangeArrowheads="1"/>
          </p:cNvSpPr>
          <p:nvPr/>
        </p:nvSpPr>
        <p:spPr bwMode="auto">
          <a:xfrm>
            <a:off x="1835150" y="3827463"/>
            <a:ext cx="6554788" cy="336550"/>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600" b="0">
                <a:solidFill>
                  <a:schemeClr val="tx1"/>
                </a:solidFill>
              </a:rPr>
              <a:t>Capacité pratique = capacité théorique X Taux d’utilisation X Efficience</a:t>
            </a:r>
          </a:p>
        </p:txBody>
      </p:sp>
      <p:sp>
        <p:nvSpPr>
          <p:cNvPr id="30753" name="Text Box 89">
            <a:extLst>
              <a:ext uri="{FF2B5EF4-FFF2-40B4-BE49-F238E27FC236}">
                <a16:creationId xmlns:a16="http://schemas.microsoft.com/office/drawing/2014/main" id="{F30BD849-CCF3-449C-8AA8-D9173628ABA2}"/>
              </a:ext>
            </a:extLst>
          </p:cNvPr>
          <p:cNvSpPr txBox="1">
            <a:spLocks noChangeArrowheads="1"/>
          </p:cNvSpPr>
          <p:nvPr/>
        </p:nvSpPr>
        <p:spPr bwMode="auto">
          <a:xfrm>
            <a:off x="5838825" y="1701800"/>
            <a:ext cx="3027363" cy="13112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Capacité théorique = 60h</a:t>
            </a:r>
          </a:p>
          <a:p>
            <a:pPr eaLnBrk="1" hangingPunct="1">
              <a:spcBef>
                <a:spcPct val="50000"/>
              </a:spcBef>
              <a:buFontTx/>
              <a:buNone/>
            </a:pPr>
            <a:r>
              <a:rPr lang="fr-FR" altLang="fr-FR" sz="2000" b="0">
                <a:solidFill>
                  <a:schemeClr val="tx1"/>
                </a:solidFill>
              </a:rPr>
              <a:t>Efficience : 96%</a:t>
            </a:r>
          </a:p>
          <a:p>
            <a:pPr eaLnBrk="1" hangingPunct="1">
              <a:spcBef>
                <a:spcPct val="50000"/>
              </a:spcBef>
              <a:buFontTx/>
              <a:buNone/>
            </a:pPr>
            <a:r>
              <a:rPr lang="fr-FR" altLang="fr-FR" sz="2000" b="0">
                <a:solidFill>
                  <a:schemeClr val="tx1"/>
                </a:solidFill>
              </a:rPr>
              <a:t>Utilisation : 95%</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D2F276C-5B07-41C5-9482-7E2AB442F185}"/>
              </a:ext>
            </a:extLst>
          </p:cNvPr>
          <p:cNvSpPr>
            <a:spLocks noGrp="1" noChangeArrowheads="1"/>
          </p:cNvSpPr>
          <p:nvPr>
            <p:ph type="title"/>
          </p:nvPr>
        </p:nvSpPr>
        <p:spPr>
          <a:xfrm>
            <a:off x="1295400" y="609600"/>
            <a:ext cx="7467600" cy="762000"/>
          </a:xfrm>
        </p:spPr>
        <p:txBody>
          <a:bodyPr/>
          <a:lstStyle/>
          <a:p>
            <a:r>
              <a:rPr lang="fr-FR" altLang="fr-FR"/>
              <a:t>Mise à jour du PDP </a:t>
            </a:r>
            <a:br>
              <a:rPr lang="fr-FR" altLang="fr-FR"/>
            </a:br>
            <a:r>
              <a:rPr lang="fr-FR" altLang="fr-FR"/>
              <a:t>Planification des charges critiques</a:t>
            </a:r>
          </a:p>
        </p:txBody>
      </p:sp>
      <p:sp>
        <p:nvSpPr>
          <p:cNvPr id="33795" name="Rectangle 3">
            <a:extLst>
              <a:ext uri="{FF2B5EF4-FFF2-40B4-BE49-F238E27FC236}">
                <a16:creationId xmlns:a16="http://schemas.microsoft.com/office/drawing/2014/main" id="{4A8C22DA-23E3-4E34-9319-BF9B43502396}"/>
              </a:ext>
            </a:extLst>
          </p:cNvPr>
          <p:cNvSpPr>
            <a:spLocks noGrp="1" noChangeArrowheads="1"/>
          </p:cNvSpPr>
          <p:nvPr>
            <p:ph type="body" idx="1"/>
          </p:nvPr>
        </p:nvSpPr>
        <p:spPr>
          <a:xfrm>
            <a:off x="5508625" y="1676400"/>
            <a:ext cx="3635375" cy="1752600"/>
          </a:xfrm>
        </p:spPr>
        <p:txBody>
          <a:bodyPr/>
          <a:lstStyle/>
          <a:p>
            <a:pPr marL="0" indent="0">
              <a:buFontTx/>
              <a:buNone/>
            </a:pPr>
            <a:r>
              <a:rPr lang="fr-FR" altLang="fr-FR" sz="2000">
                <a:solidFill>
                  <a:schemeClr val="accent2"/>
                </a:solidFill>
              </a:rPr>
              <a:t>Heures sup. (période 1) &amp; Taux de service (</a:t>
            </a:r>
            <a:r>
              <a:rPr lang="fr-FR" altLang="fr-FR" sz="2000">
                <a:solidFill>
                  <a:schemeClr val="accent2"/>
                </a:solidFill>
                <a:sym typeface="Wingdings" panose="05000000000000000000" pitchFamily="2" charset="2"/>
              </a:rPr>
              <a:t></a:t>
            </a:r>
            <a:r>
              <a:rPr lang="fr-FR" altLang="fr-FR" sz="2000">
                <a:solidFill>
                  <a:schemeClr val="accent2"/>
                </a:solidFill>
              </a:rPr>
              <a:t>communication avec le client)</a:t>
            </a:r>
          </a:p>
        </p:txBody>
      </p:sp>
      <p:sp>
        <p:nvSpPr>
          <p:cNvPr id="33796" name="Text Box 4">
            <a:extLst>
              <a:ext uri="{FF2B5EF4-FFF2-40B4-BE49-F238E27FC236}">
                <a16:creationId xmlns:a16="http://schemas.microsoft.com/office/drawing/2014/main" id="{545A38E9-245B-41A0-838C-B9FB1B0CB9D3}"/>
              </a:ext>
            </a:extLst>
          </p:cNvPr>
          <p:cNvSpPr txBox="1">
            <a:spLocks noChangeArrowheads="1"/>
          </p:cNvSpPr>
          <p:nvPr/>
        </p:nvSpPr>
        <p:spPr bwMode="auto">
          <a:xfrm>
            <a:off x="1552575" y="1752600"/>
            <a:ext cx="6461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1</a:t>
            </a:r>
          </a:p>
        </p:txBody>
      </p:sp>
      <p:sp>
        <p:nvSpPr>
          <p:cNvPr id="33797" name="Text Box 5">
            <a:extLst>
              <a:ext uri="{FF2B5EF4-FFF2-40B4-BE49-F238E27FC236}">
                <a16:creationId xmlns:a16="http://schemas.microsoft.com/office/drawing/2014/main" id="{1F1C3D34-6DA3-4209-964D-908560F50AB8}"/>
              </a:ext>
            </a:extLst>
          </p:cNvPr>
          <p:cNvSpPr txBox="1">
            <a:spLocks noChangeArrowheads="1"/>
          </p:cNvSpPr>
          <p:nvPr/>
        </p:nvSpPr>
        <p:spPr bwMode="auto">
          <a:xfrm>
            <a:off x="2270125" y="1752600"/>
            <a:ext cx="574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2</a:t>
            </a:r>
          </a:p>
        </p:txBody>
      </p:sp>
      <p:sp>
        <p:nvSpPr>
          <p:cNvPr id="33798" name="Text Box 6">
            <a:extLst>
              <a:ext uri="{FF2B5EF4-FFF2-40B4-BE49-F238E27FC236}">
                <a16:creationId xmlns:a16="http://schemas.microsoft.com/office/drawing/2014/main" id="{0CD6FA2A-F9D9-4815-A631-645232367D12}"/>
              </a:ext>
            </a:extLst>
          </p:cNvPr>
          <p:cNvSpPr txBox="1">
            <a:spLocks noChangeArrowheads="1"/>
          </p:cNvSpPr>
          <p:nvPr/>
        </p:nvSpPr>
        <p:spPr bwMode="auto">
          <a:xfrm>
            <a:off x="3490913" y="1752600"/>
            <a:ext cx="6461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4</a:t>
            </a:r>
          </a:p>
        </p:txBody>
      </p:sp>
      <p:sp>
        <p:nvSpPr>
          <p:cNvPr id="33799" name="Text Box 7">
            <a:extLst>
              <a:ext uri="{FF2B5EF4-FFF2-40B4-BE49-F238E27FC236}">
                <a16:creationId xmlns:a16="http://schemas.microsoft.com/office/drawing/2014/main" id="{5F9C0085-C864-487E-A11A-EA074A401388}"/>
              </a:ext>
            </a:extLst>
          </p:cNvPr>
          <p:cNvSpPr txBox="1">
            <a:spLocks noChangeArrowheads="1"/>
          </p:cNvSpPr>
          <p:nvPr/>
        </p:nvSpPr>
        <p:spPr bwMode="auto">
          <a:xfrm>
            <a:off x="2914650" y="1752600"/>
            <a:ext cx="5762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3</a:t>
            </a:r>
          </a:p>
        </p:txBody>
      </p:sp>
      <p:sp>
        <p:nvSpPr>
          <p:cNvPr id="33800" name="Text Box 8">
            <a:extLst>
              <a:ext uri="{FF2B5EF4-FFF2-40B4-BE49-F238E27FC236}">
                <a16:creationId xmlns:a16="http://schemas.microsoft.com/office/drawing/2014/main" id="{391F04C6-454D-479C-8831-6922EF395E90}"/>
              </a:ext>
            </a:extLst>
          </p:cNvPr>
          <p:cNvSpPr txBox="1">
            <a:spLocks noChangeArrowheads="1"/>
          </p:cNvSpPr>
          <p:nvPr/>
        </p:nvSpPr>
        <p:spPr bwMode="auto">
          <a:xfrm>
            <a:off x="4137025" y="1752600"/>
            <a:ext cx="644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5</a:t>
            </a:r>
          </a:p>
        </p:txBody>
      </p:sp>
      <p:sp>
        <p:nvSpPr>
          <p:cNvPr id="33801" name="Text Box 9">
            <a:extLst>
              <a:ext uri="{FF2B5EF4-FFF2-40B4-BE49-F238E27FC236}">
                <a16:creationId xmlns:a16="http://schemas.microsoft.com/office/drawing/2014/main" id="{091CB02A-643A-4C90-A8E9-F5E56B9D21AA}"/>
              </a:ext>
            </a:extLst>
          </p:cNvPr>
          <p:cNvSpPr txBox="1">
            <a:spLocks noChangeArrowheads="1"/>
          </p:cNvSpPr>
          <p:nvPr/>
        </p:nvSpPr>
        <p:spPr bwMode="auto">
          <a:xfrm>
            <a:off x="4781550" y="1752600"/>
            <a:ext cx="6461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6</a:t>
            </a:r>
          </a:p>
        </p:txBody>
      </p:sp>
      <p:sp>
        <p:nvSpPr>
          <p:cNvPr id="33802" name="Rectangle 10">
            <a:extLst>
              <a:ext uri="{FF2B5EF4-FFF2-40B4-BE49-F238E27FC236}">
                <a16:creationId xmlns:a16="http://schemas.microsoft.com/office/drawing/2014/main" id="{B5427238-52DB-4376-AAD1-8DD420A6B24D}"/>
              </a:ext>
            </a:extLst>
          </p:cNvPr>
          <p:cNvSpPr>
            <a:spLocks noChangeArrowheads="1"/>
          </p:cNvSpPr>
          <p:nvPr/>
        </p:nvSpPr>
        <p:spPr bwMode="auto">
          <a:xfrm>
            <a:off x="152400" y="2209800"/>
            <a:ext cx="5264150" cy="1600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3803" name="Line 11">
            <a:extLst>
              <a:ext uri="{FF2B5EF4-FFF2-40B4-BE49-F238E27FC236}">
                <a16:creationId xmlns:a16="http://schemas.microsoft.com/office/drawing/2014/main" id="{86F15A01-CCD7-4670-8557-C222CCA6C360}"/>
              </a:ext>
            </a:extLst>
          </p:cNvPr>
          <p:cNvSpPr>
            <a:spLocks noChangeShapeType="1"/>
          </p:cNvSpPr>
          <p:nvPr/>
        </p:nvSpPr>
        <p:spPr bwMode="auto">
          <a:xfrm>
            <a:off x="152400" y="2743200"/>
            <a:ext cx="5264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04" name="Line 12">
            <a:extLst>
              <a:ext uri="{FF2B5EF4-FFF2-40B4-BE49-F238E27FC236}">
                <a16:creationId xmlns:a16="http://schemas.microsoft.com/office/drawing/2014/main" id="{C9261373-CEC8-4A98-8689-1B01FD92CFB0}"/>
              </a:ext>
            </a:extLst>
          </p:cNvPr>
          <p:cNvSpPr>
            <a:spLocks noChangeShapeType="1"/>
          </p:cNvSpPr>
          <p:nvPr/>
        </p:nvSpPr>
        <p:spPr bwMode="auto">
          <a:xfrm>
            <a:off x="152400" y="3276600"/>
            <a:ext cx="5264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05" name="Line 13">
            <a:extLst>
              <a:ext uri="{FF2B5EF4-FFF2-40B4-BE49-F238E27FC236}">
                <a16:creationId xmlns:a16="http://schemas.microsoft.com/office/drawing/2014/main" id="{586BEA9F-E66E-4933-9717-98C641EBE9BB}"/>
              </a:ext>
            </a:extLst>
          </p:cNvPr>
          <p:cNvSpPr>
            <a:spLocks noChangeShapeType="1"/>
          </p:cNvSpPr>
          <p:nvPr/>
        </p:nvSpPr>
        <p:spPr bwMode="auto">
          <a:xfrm flipV="1">
            <a:off x="1558925" y="2209800"/>
            <a:ext cx="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06" name="Rectangle 14">
            <a:extLst>
              <a:ext uri="{FF2B5EF4-FFF2-40B4-BE49-F238E27FC236}">
                <a16:creationId xmlns:a16="http://schemas.microsoft.com/office/drawing/2014/main" id="{2C8D5CD8-6CB4-43F5-A8A6-D8B7461E2F26}"/>
              </a:ext>
            </a:extLst>
          </p:cNvPr>
          <p:cNvSpPr>
            <a:spLocks noChangeArrowheads="1"/>
          </p:cNvSpPr>
          <p:nvPr/>
        </p:nvSpPr>
        <p:spPr bwMode="auto">
          <a:xfrm>
            <a:off x="1552575" y="1676400"/>
            <a:ext cx="3863975" cy="53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3807" name="Line 15">
            <a:extLst>
              <a:ext uri="{FF2B5EF4-FFF2-40B4-BE49-F238E27FC236}">
                <a16:creationId xmlns:a16="http://schemas.microsoft.com/office/drawing/2014/main" id="{E2FF2FDD-793C-4F85-8DC6-70BC9EC9AE92}"/>
              </a:ext>
            </a:extLst>
          </p:cNvPr>
          <p:cNvSpPr>
            <a:spLocks noChangeShapeType="1"/>
          </p:cNvSpPr>
          <p:nvPr/>
        </p:nvSpPr>
        <p:spPr bwMode="auto">
          <a:xfrm flipV="1">
            <a:off x="2181225" y="1676400"/>
            <a:ext cx="0" cy="21336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08" name="Line 16">
            <a:extLst>
              <a:ext uri="{FF2B5EF4-FFF2-40B4-BE49-F238E27FC236}">
                <a16:creationId xmlns:a16="http://schemas.microsoft.com/office/drawing/2014/main" id="{A06DFE7D-D4E8-4A8B-944F-6B209BDF59A6}"/>
              </a:ext>
            </a:extLst>
          </p:cNvPr>
          <p:cNvSpPr>
            <a:spLocks noChangeShapeType="1"/>
          </p:cNvSpPr>
          <p:nvPr/>
        </p:nvSpPr>
        <p:spPr bwMode="auto">
          <a:xfrm flipV="1">
            <a:off x="2814638" y="1676400"/>
            <a:ext cx="0" cy="21336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09" name="Line 17">
            <a:extLst>
              <a:ext uri="{FF2B5EF4-FFF2-40B4-BE49-F238E27FC236}">
                <a16:creationId xmlns:a16="http://schemas.microsoft.com/office/drawing/2014/main" id="{2DE18A58-52A6-4FC2-8EEA-A739ED010D77}"/>
              </a:ext>
            </a:extLst>
          </p:cNvPr>
          <p:cNvSpPr>
            <a:spLocks noChangeShapeType="1"/>
          </p:cNvSpPr>
          <p:nvPr/>
        </p:nvSpPr>
        <p:spPr bwMode="auto">
          <a:xfrm flipH="1" flipV="1">
            <a:off x="3490913" y="1676400"/>
            <a:ext cx="0" cy="21336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10" name="Line 18">
            <a:extLst>
              <a:ext uri="{FF2B5EF4-FFF2-40B4-BE49-F238E27FC236}">
                <a16:creationId xmlns:a16="http://schemas.microsoft.com/office/drawing/2014/main" id="{6F8042CF-DBF9-4942-93AB-2EA452241BB6}"/>
              </a:ext>
            </a:extLst>
          </p:cNvPr>
          <p:cNvSpPr>
            <a:spLocks noChangeShapeType="1"/>
          </p:cNvSpPr>
          <p:nvPr/>
        </p:nvSpPr>
        <p:spPr bwMode="auto">
          <a:xfrm flipH="1" flipV="1">
            <a:off x="4137025" y="1676400"/>
            <a:ext cx="0" cy="21336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11" name="Line 19">
            <a:extLst>
              <a:ext uri="{FF2B5EF4-FFF2-40B4-BE49-F238E27FC236}">
                <a16:creationId xmlns:a16="http://schemas.microsoft.com/office/drawing/2014/main" id="{E9097AE6-4695-4562-ACDF-0EA2819C0D01}"/>
              </a:ext>
            </a:extLst>
          </p:cNvPr>
          <p:cNvSpPr>
            <a:spLocks noChangeShapeType="1"/>
          </p:cNvSpPr>
          <p:nvPr/>
        </p:nvSpPr>
        <p:spPr bwMode="auto">
          <a:xfrm flipH="1" flipV="1">
            <a:off x="4781550" y="1676400"/>
            <a:ext cx="1588" cy="21336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12" name="Text Box 20">
            <a:extLst>
              <a:ext uri="{FF2B5EF4-FFF2-40B4-BE49-F238E27FC236}">
                <a16:creationId xmlns:a16="http://schemas.microsoft.com/office/drawing/2014/main" id="{1065E30B-CD6B-44DF-A25D-628DD47637A3}"/>
              </a:ext>
            </a:extLst>
          </p:cNvPr>
          <p:cNvSpPr txBox="1">
            <a:spLocks noChangeArrowheads="1"/>
          </p:cNvSpPr>
          <p:nvPr/>
        </p:nvSpPr>
        <p:spPr bwMode="auto">
          <a:xfrm>
            <a:off x="223838" y="2286000"/>
            <a:ext cx="1323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008000"/>
                </a:solidFill>
              </a:rPr>
              <a:t>Produit A</a:t>
            </a:r>
          </a:p>
        </p:txBody>
      </p:sp>
      <p:sp>
        <p:nvSpPr>
          <p:cNvPr id="33813" name="Text Box 21">
            <a:extLst>
              <a:ext uri="{FF2B5EF4-FFF2-40B4-BE49-F238E27FC236}">
                <a16:creationId xmlns:a16="http://schemas.microsoft.com/office/drawing/2014/main" id="{6A8E1F56-D784-437A-BBDB-E10F30715210}"/>
              </a:ext>
            </a:extLst>
          </p:cNvPr>
          <p:cNvSpPr txBox="1">
            <a:spLocks noChangeArrowheads="1"/>
          </p:cNvSpPr>
          <p:nvPr/>
        </p:nvSpPr>
        <p:spPr bwMode="auto">
          <a:xfrm>
            <a:off x="1536700"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176</a:t>
            </a:r>
          </a:p>
        </p:txBody>
      </p:sp>
      <p:sp>
        <p:nvSpPr>
          <p:cNvPr id="33814" name="Text Box 22">
            <a:extLst>
              <a:ext uri="{FF2B5EF4-FFF2-40B4-BE49-F238E27FC236}">
                <a16:creationId xmlns:a16="http://schemas.microsoft.com/office/drawing/2014/main" id="{0DE7B0CB-DDC8-4D6D-AB2C-4A87AA777B7D}"/>
              </a:ext>
            </a:extLst>
          </p:cNvPr>
          <p:cNvSpPr txBox="1">
            <a:spLocks noChangeArrowheads="1"/>
          </p:cNvSpPr>
          <p:nvPr/>
        </p:nvSpPr>
        <p:spPr bwMode="auto">
          <a:xfrm>
            <a:off x="2181225"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162</a:t>
            </a:r>
          </a:p>
        </p:txBody>
      </p:sp>
      <p:sp>
        <p:nvSpPr>
          <p:cNvPr id="33815" name="Text Box 23">
            <a:extLst>
              <a:ext uri="{FF2B5EF4-FFF2-40B4-BE49-F238E27FC236}">
                <a16:creationId xmlns:a16="http://schemas.microsoft.com/office/drawing/2014/main" id="{1C4BA8DA-AD11-40C8-9B10-F620DD76DA3B}"/>
              </a:ext>
            </a:extLst>
          </p:cNvPr>
          <p:cNvSpPr txBox="1">
            <a:spLocks noChangeArrowheads="1"/>
          </p:cNvSpPr>
          <p:nvPr/>
        </p:nvSpPr>
        <p:spPr bwMode="auto">
          <a:xfrm>
            <a:off x="3441700"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endParaRPr lang="fr-FR" altLang="fr-FR" sz="2000" b="0">
              <a:solidFill>
                <a:srgbClr val="008000"/>
              </a:solidFill>
            </a:endParaRPr>
          </a:p>
        </p:txBody>
      </p:sp>
      <p:sp>
        <p:nvSpPr>
          <p:cNvPr id="33816" name="Text Box 24">
            <a:extLst>
              <a:ext uri="{FF2B5EF4-FFF2-40B4-BE49-F238E27FC236}">
                <a16:creationId xmlns:a16="http://schemas.microsoft.com/office/drawing/2014/main" id="{262D4D0E-F1E4-41F0-AA84-857F5F0D7D15}"/>
              </a:ext>
            </a:extLst>
          </p:cNvPr>
          <p:cNvSpPr txBox="1">
            <a:spLocks noChangeArrowheads="1"/>
          </p:cNvSpPr>
          <p:nvPr/>
        </p:nvSpPr>
        <p:spPr bwMode="auto">
          <a:xfrm>
            <a:off x="4127500"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162</a:t>
            </a:r>
          </a:p>
        </p:txBody>
      </p:sp>
      <p:sp>
        <p:nvSpPr>
          <p:cNvPr id="33817" name="Text Box 25">
            <a:extLst>
              <a:ext uri="{FF2B5EF4-FFF2-40B4-BE49-F238E27FC236}">
                <a16:creationId xmlns:a16="http://schemas.microsoft.com/office/drawing/2014/main" id="{856C93FF-94BF-41F4-B4E5-E19C217DB61B}"/>
              </a:ext>
            </a:extLst>
          </p:cNvPr>
          <p:cNvSpPr txBox="1">
            <a:spLocks noChangeArrowheads="1"/>
          </p:cNvSpPr>
          <p:nvPr/>
        </p:nvSpPr>
        <p:spPr bwMode="auto">
          <a:xfrm>
            <a:off x="4737100"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162</a:t>
            </a:r>
          </a:p>
        </p:txBody>
      </p:sp>
      <p:sp>
        <p:nvSpPr>
          <p:cNvPr id="33818" name="Text Box 26">
            <a:extLst>
              <a:ext uri="{FF2B5EF4-FFF2-40B4-BE49-F238E27FC236}">
                <a16:creationId xmlns:a16="http://schemas.microsoft.com/office/drawing/2014/main" id="{2AA25E2D-ED75-4DDF-9D5E-85DE78307333}"/>
              </a:ext>
            </a:extLst>
          </p:cNvPr>
          <p:cNvSpPr txBox="1">
            <a:spLocks noChangeArrowheads="1"/>
          </p:cNvSpPr>
          <p:nvPr/>
        </p:nvSpPr>
        <p:spPr bwMode="auto">
          <a:xfrm>
            <a:off x="223838" y="3352800"/>
            <a:ext cx="13350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993300"/>
                </a:solidFill>
              </a:rPr>
              <a:t>Produit C</a:t>
            </a:r>
          </a:p>
        </p:txBody>
      </p:sp>
      <p:sp>
        <p:nvSpPr>
          <p:cNvPr id="33819" name="Text Box 27">
            <a:extLst>
              <a:ext uri="{FF2B5EF4-FFF2-40B4-BE49-F238E27FC236}">
                <a16:creationId xmlns:a16="http://schemas.microsoft.com/office/drawing/2014/main" id="{76CE9CF0-A610-440B-90A6-9FDF7A90F4BF}"/>
              </a:ext>
            </a:extLst>
          </p:cNvPr>
          <p:cNvSpPr txBox="1">
            <a:spLocks noChangeArrowheads="1"/>
          </p:cNvSpPr>
          <p:nvPr/>
        </p:nvSpPr>
        <p:spPr bwMode="auto">
          <a:xfrm>
            <a:off x="3441700" y="3352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144</a:t>
            </a:r>
          </a:p>
        </p:txBody>
      </p:sp>
      <p:sp>
        <p:nvSpPr>
          <p:cNvPr id="33820" name="Text Box 28">
            <a:extLst>
              <a:ext uri="{FF2B5EF4-FFF2-40B4-BE49-F238E27FC236}">
                <a16:creationId xmlns:a16="http://schemas.microsoft.com/office/drawing/2014/main" id="{4DAC3375-3E75-439A-A5C8-1EC2E8B27E6D}"/>
              </a:ext>
            </a:extLst>
          </p:cNvPr>
          <p:cNvSpPr txBox="1">
            <a:spLocks noChangeArrowheads="1"/>
          </p:cNvSpPr>
          <p:nvPr/>
        </p:nvSpPr>
        <p:spPr bwMode="auto">
          <a:xfrm>
            <a:off x="2832100" y="28194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FF6600"/>
                </a:solidFill>
              </a:rPr>
              <a:t>180</a:t>
            </a:r>
          </a:p>
        </p:txBody>
      </p:sp>
      <p:sp>
        <p:nvSpPr>
          <p:cNvPr id="33821" name="Text Box 29">
            <a:extLst>
              <a:ext uri="{FF2B5EF4-FFF2-40B4-BE49-F238E27FC236}">
                <a16:creationId xmlns:a16="http://schemas.microsoft.com/office/drawing/2014/main" id="{A5ABABAE-B098-4F22-B134-D2306DF428CE}"/>
              </a:ext>
            </a:extLst>
          </p:cNvPr>
          <p:cNvSpPr txBox="1">
            <a:spLocks noChangeArrowheads="1"/>
          </p:cNvSpPr>
          <p:nvPr/>
        </p:nvSpPr>
        <p:spPr bwMode="auto">
          <a:xfrm>
            <a:off x="3463925" y="28194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FF6600"/>
                </a:solidFill>
              </a:rPr>
              <a:t>36</a:t>
            </a:r>
          </a:p>
        </p:txBody>
      </p:sp>
      <p:sp>
        <p:nvSpPr>
          <p:cNvPr id="33822" name="Text Box 30">
            <a:extLst>
              <a:ext uri="{FF2B5EF4-FFF2-40B4-BE49-F238E27FC236}">
                <a16:creationId xmlns:a16="http://schemas.microsoft.com/office/drawing/2014/main" id="{970193FF-6AD2-4514-A06B-F5C92AA83C1A}"/>
              </a:ext>
            </a:extLst>
          </p:cNvPr>
          <p:cNvSpPr txBox="1">
            <a:spLocks noChangeArrowheads="1"/>
          </p:cNvSpPr>
          <p:nvPr/>
        </p:nvSpPr>
        <p:spPr bwMode="auto">
          <a:xfrm>
            <a:off x="223838" y="2819400"/>
            <a:ext cx="13350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FF6600"/>
                </a:solidFill>
              </a:rPr>
              <a:t>Produit B</a:t>
            </a:r>
          </a:p>
        </p:txBody>
      </p:sp>
      <p:sp>
        <p:nvSpPr>
          <p:cNvPr id="33823" name="Text Box 31">
            <a:extLst>
              <a:ext uri="{FF2B5EF4-FFF2-40B4-BE49-F238E27FC236}">
                <a16:creationId xmlns:a16="http://schemas.microsoft.com/office/drawing/2014/main" id="{CD567E7E-22D2-4811-BE5A-D38EC3A09994}"/>
              </a:ext>
            </a:extLst>
          </p:cNvPr>
          <p:cNvSpPr txBox="1">
            <a:spLocks noChangeArrowheads="1"/>
          </p:cNvSpPr>
          <p:nvPr/>
        </p:nvSpPr>
        <p:spPr bwMode="auto">
          <a:xfrm>
            <a:off x="3476625"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50</a:t>
            </a:r>
          </a:p>
        </p:txBody>
      </p:sp>
      <p:sp>
        <p:nvSpPr>
          <p:cNvPr id="33824" name="Text Box 32">
            <a:extLst>
              <a:ext uri="{FF2B5EF4-FFF2-40B4-BE49-F238E27FC236}">
                <a16:creationId xmlns:a16="http://schemas.microsoft.com/office/drawing/2014/main" id="{538FAE75-D3E5-4263-B27F-087E61452234}"/>
              </a:ext>
            </a:extLst>
          </p:cNvPr>
          <p:cNvSpPr txBox="1">
            <a:spLocks noChangeArrowheads="1"/>
          </p:cNvSpPr>
          <p:nvPr/>
        </p:nvSpPr>
        <p:spPr bwMode="auto">
          <a:xfrm>
            <a:off x="2825750" y="228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8</a:t>
            </a:r>
          </a:p>
        </p:txBody>
      </p:sp>
      <p:sp>
        <p:nvSpPr>
          <p:cNvPr id="33825" name="Text Box 33">
            <a:extLst>
              <a:ext uri="{FF2B5EF4-FFF2-40B4-BE49-F238E27FC236}">
                <a16:creationId xmlns:a16="http://schemas.microsoft.com/office/drawing/2014/main" id="{39BD4359-A672-4E85-8BB3-930F56F569AD}"/>
              </a:ext>
            </a:extLst>
          </p:cNvPr>
          <p:cNvSpPr txBox="1">
            <a:spLocks noChangeArrowheads="1"/>
          </p:cNvSpPr>
          <p:nvPr/>
        </p:nvSpPr>
        <p:spPr bwMode="auto">
          <a:xfrm>
            <a:off x="4970463"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61.6</a:t>
            </a:r>
          </a:p>
        </p:txBody>
      </p:sp>
      <p:sp>
        <p:nvSpPr>
          <p:cNvPr id="33826" name="Text Box 34">
            <a:extLst>
              <a:ext uri="{FF2B5EF4-FFF2-40B4-BE49-F238E27FC236}">
                <a16:creationId xmlns:a16="http://schemas.microsoft.com/office/drawing/2014/main" id="{7E2AA7DF-E2EA-4055-9E2F-77E4EED18CE5}"/>
              </a:ext>
            </a:extLst>
          </p:cNvPr>
          <p:cNvSpPr txBox="1">
            <a:spLocks noChangeArrowheads="1"/>
          </p:cNvSpPr>
          <p:nvPr/>
        </p:nvSpPr>
        <p:spPr bwMode="auto">
          <a:xfrm>
            <a:off x="5627688"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56.7</a:t>
            </a:r>
          </a:p>
        </p:txBody>
      </p:sp>
      <p:sp>
        <p:nvSpPr>
          <p:cNvPr id="33827" name="Text Box 35">
            <a:extLst>
              <a:ext uri="{FF2B5EF4-FFF2-40B4-BE49-F238E27FC236}">
                <a16:creationId xmlns:a16="http://schemas.microsoft.com/office/drawing/2014/main" id="{795190F1-14EC-4B91-9B63-4CBB2A994B15}"/>
              </a:ext>
            </a:extLst>
          </p:cNvPr>
          <p:cNvSpPr txBox="1">
            <a:spLocks noChangeArrowheads="1"/>
          </p:cNvSpPr>
          <p:nvPr/>
        </p:nvSpPr>
        <p:spPr bwMode="auto">
          <a:xfrm>
            <a:off x="7561263"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56.7</a:t>
            </a:r>
          </a:p>
        </p:txBody>
      </p:sp>
      <p:sp>
        <p:nvSpPr>
          <p:cNvPr id="33828" name="Text Box 36">
            <a:extLst>
              <a:ext uri="{FF2B5EF4-FFF2-40B4-BE49-F238E27FC236}">
                <a16:creationId xmlns:a16="http://schemas.microsoft.com/office/drawing/2014/main" id="{FC1758ED-7034-4556-87E4-C73B7FD4F180}"/>
              </a:ext>
            </a:extLst>
          </p:cNvPr>
          <p:cNvSpPr txBox="1">
            <a:spLocks noChangeArrowheads="1"/>
          </p:cNvSpPr>
          <p:nvPr/>
        </p:nvSpPr>
        <p:spPr bwMode="auto">
          <a:xfrm>
            <a:off x="8170863"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56.7</a:t>
            </a:r>
          </a:p>
        </p:txBody>
      </p:sp>
      <p:sp>
        <p:nvSpPr>
          <p:cNvPr id="33829" name="Text Box 37">
            <a:extLst>
              <a:ext uri="{FF2B5EF4-FFF2-40B4-BE49-F238E27FC236}">
                <a16:creationId xmlns:a16="http://schemas.microsoft.com/office/drawing/2014/main" id="{92B86894-EA22-455D-A875-3A7A83350BE9}"/>
              </a:ext>
            </a:extLst>
          </p:cNvPr>
          <p:cNvSpPr txBox="1">
            <a:spLocks noChangeArrowheads="1"/>
          </p:cNvSpPr>
          <p:nvPr/>
        </p:nvSpPr>
        <p:spPr bwMode="auto">
          <a:xfrm>
            <a:off x="6910388" y="55626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28.8</a:t>
            </a:r>
          </a:p>
        </p:txBody>
      </p:sp>
      <p:sp>
        <p:nvSpPr>
          <p:cNvPr id="33830" name="Text Box 38">
            <a:extLst>
              <a:ext uri="{FF2B5EF4-FFF2-40B4-BE49-F238E27FC236}">
                <a16:creationId xmlns:a16="http://schemas.microsoft.com/office/drawing/2014/main" id="{7CE9079C-623D-4751-ACD7-3E675043128B}"/>
              </a:ext>
            </a:extLst>
          </p:cNvPr>
          <p:cNvSpPr txBox="1">
            <a:spLocks noChangeArrowheads="1"/>
          </p:cNvSpPr>
          <p:nvPr/>
        </p:nvSpPr>
        <p:spPr bwMode="auto">
          <a:xfrm>
            <a:off x="6265863" y="5029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FF6600"/>
                </a:solidFill>
              </a:rPr>
              <a:t>54</a:t>
            </a:r>
          </a:p>
        </p:txBody>
      </p:sp>
      <p:sp>
        <p:nvSpPr>
          <p:cNvPr id="33831" name="Text Box 39">
            <a:extLst>
              <a:ext uri="{FF2B5EF4-FFF2-40B4-BE49-F238E27FC236}">
                <a16:creationId xmlns:a16="http://schemas.microsoft.com/office/drawing/2014/main" id="{1B323B3B-B235-43F8-A244-CD54902A4BB9}"/>
              </a:ext>
            </a:extLst>
          </p:cNvPr>
          <p:cNvSpPr txBox="1">
            <a:spLocks noChangeArrowheads="1"/>
          </p:cNvSpPr>
          <p:nvPr/>
        </p:nvSpPr>
        <p:spPr bwMode="auto">
          <a:xfrm>
            <a:off x="6899275" y="5029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FF6600"/>
                </a:solidFill>
              </a:rPr>
              <a:t>10.8</a:t>
            </a:r>
          </a:p>
        </p:txBody>
      </p:sp>
      <p:grpSp>
        <p:nvGrpSpPr>
          <p:cNvPr id="33832" name="Group 40">
            <a:extLst>
              <a:ext uri="{FF2B5EF4-FFF2-40B4-BE49-F238E27FC236}">
                <a16:creationId xmlns:a16="http://schemas.microsoft.com/office/drawing/2014/main" id="{5D68A4A8-3239-4832-B29E-4E74F3E86788}"/>
              </a:ext>
            </a:extLst>
          </p:cNvPr>
          <p:cNvGrpSpPr>
            <a:grpSpLocks/>
          </p:cNvGrpSpPr>
          <p:nvPr/>
        </p:nvGrpSpPr>
        <p:grpSpPr bwMode="auto">
          <a:xfrm>
            <a:off x="3587750" y="3886200"/>
            <a:ext cx="5275263" cy="2667000"/>
            <a:chOff x="2256" y="2256"/>
            <a:chExt cx="3600" cy="1680"/>
          </a:xfrm>
        </p:grpSpPr>
        <p:sp>
          <p:nvSpPr>
            <p:cNvPr id="33843" name="Text Box 41">
              <a:extLst>
                <a:ext uri="{FF2B5EF4-FFF2-40B4-BE49-F238E27FC236}">
                  <a16:creationId xmlns:a16="http://schemas.microsoft.com/office/drawing/2014/main" id="{24BCBFF2-8A52-48DE-9B21-703D0BC4C60A}"/>
                </a:ext>
              </a:extLst>
            </p:cNvPr>
            <p:cNvSpPr txBox="1">
              <a:spLocks noChangeArrowheads="1"/>
            </p:cNvSpPr>
            <p:nvPr/>
          </p:nvSpPr>
          <p:spPr bwMode="auto">
            <a:xfrm>
              <a:off x="3212" y="2304"/>
              <a:ext cx="4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1</a:t>
              </a:r>
            </a:p>
          </p:txBody>
        </p:sp>
        <p:sp>
          <p:nvSpPr>
            <p:cNvPr id="33844" name="Text Box 42">
              <a:extLst>
                <a:ext uri="{FF2B5EF4-FFF2-40B4-BE49-F238E27FC236}">
                  <a16:creationId xmlns:a16="http://schemas.microsoft.com/office/drawing/2014/main" id="{B9CABB06-3260-421C-892D-DF00CA1FDCA6}"/>
                </a:ext>
              </a:extLst>
            </p:cNvPr>
            <p:cNvSpPr txBox="1">
              <a:spLocks noChangeArrowheads="1"/>
            </p:cNvSpPr>
            <p:nvPr/>
          </p:nvSpPr>
          <p:spPr bwMode="auto">
            <a:xfrm>
              <a:off x="3701" y="2304"/>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2</a:t>
              </a:r>
            </a:p>
          </p:txBody>
        </p:sp>
        <p:sp>
          <p:nvSpPr>
            <p:cNvPr id="33845" name="Text Box 43">
              <a:extLst>
                <a:ext uri="{FF2B5EF4-FFF2-40B4-BE49-F238E27FC236}">
                  <a16:creationId xmlns:a16="http://schemas.microsoft.com/office/drawing/2014/main" id="{33CA1581-7D5B-44B7-923F-69710FAC0F33}"/>
                </a:ext>
              </a:extLst>
            </p:cNvPr>
            <p:cNvSpPr txBox="1">
              <a:spLocks noChangeArrowheads="1"/>
            </p:cNvSpPr>
            <p:nvPr/>
          </p:nvSpPr>
          <p:spPr bwMode="auto">
            <a:xfrm>
              <a:off x="4534" y="2304"/>
              <a:ext cx="44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4</a:t>
              </a:r>
            </a:p>
          </p:txBody>
        </p:sp>
        <p:sp>
          <p:nvSpPr>
            <p:cNvPr id="33846" name="Text Box 44">
              <a:extLst>
                <a:ext uri="{FF2B5EF4-FFF2-40B4-BE49-F238E27FC236}">
                  <a16:creationId xmlns:a16="http://schemas.microsoft.com/office/drawing/2014/main" id="{EF7D0B09-53A4-43A4-8C78-A4C291CE3635}"/>
                </a:ext>
              </a:extLst>
            </p:cNvPr>
            <p:cNvSpPr txBox="1">
              <a:spLocks noChangeArrowheads="1"/>
            </p:cNvSpPr>
            <p:nvPr/>
          </p:nvSpPr>
          <p:spPr bwMode="auto">
            <a:xfrm>
              <a:off x="4141" y="2304"/>
              <a:ext cx="39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3</a:t>
              </a:r>
            </a:p>
          </p:txBody>
        </p:sp>
        <p:sp>
          <p:nvSpPr>
            <p:cNvPr id="33847" name="Text Box 45">
              <a:extLst>
                <a:ext uri="{FF2B5EF4-FFF2-40B4-BE49-F238E27FC236}">
                  <a16:creationId xmlns:a16="http://schemas.microsoft.com/office/drawing/2014/main" id="{D6C1BF8A-B12C-437F-8016-953A5919E249}"/>
                </a:ext>
              </a:extLst>
            </p:cNvPr>
            <p:cNvSpPr txBox="1">
              <a:spLocks noChangeArrowheads="1"/>
            </p:cNvSpPr>
            <p:nvPr/>
          </p:nvSpPr>
          <p:spPr bwMode="auto">
            <a:xfrm>
              <a:off x="4975" y="2304"/>
              <a:ext cx="4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5</a:t>
              </a:r>
            </a:p>
          </p:txBody>
        </p:sp>
        <p:sp>
          <p:nvSpPr>
            <p:cNvPr id="33848" name="Text Box 46">
              <a:extLst>
                <a:ext uri="{FF2B5EF4-FFF2-40B4-BE49-F238E27FC236}">
                  <a16:creationId xmlns:a16="http://schemas.microsoft.com/office/drawing/2014/main" id="{5BF6E17B-3A49-48EA-B3DD-380E2DE07570}"/>
                </a:ext>
              </a:extLst>
            </p:cNvPr>
            <p:cNvSpPr txBox="1">
              <a:spLocks noChangeArrowheads="1"/>
            </p:cNvSpPr>
            <p:nvPr/>
          </p:nvSpPr>
          <p:spPr bwMode="auto">
            <a:xfrm>
              <a:off x="5415" y="2304"/>
              <a:ext cx="44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6</a:t>
              </a:r>
            </a:p>
          </p:txBody>
        </p:sp>
        <p:sp>
          <p:nvSpPr>
            <p:cNvPr id="33849" name="Rectangle 47">
              <a:extLst>
                <a:ext uri="{FF2B5EF4-FFF2-40B4-BE49-F238E27FC236}">
                  <a16:creationId xmlns:a16="http://schemas.microsoft.com/office/drawing/2014/main" id="{BBFA0D3D-5934-4968-8302-C108D0F84CAD}"/>
                </a:ext>
              </a:extLst>
            </p:cNvPr>
            <p:cNvSpPr>
              <a:spLocks noChangeArrowheads="1"/>
            </p:cNvSpPr>
            <p:nvPr/>
          </p:nvSpPr>
          <p:spPr bwMode="auto">
            <a:xfrm>
              <a:off x="2256" y="2592"/>
              <a:ext cx="3592" cy="13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3850" name="Line 48">
              <a:extLst>
                <a:ext uri="{FF2B5EF4-FFF2-40B4-BE49-F238E27FC236}">
                  <a16:creationId xmlns:a16="http://schemas.microsoft.com/office/drawing/2014/main" id="{4B12F2FC-282A-4539-B0A2-92F772D58A9C}"/>
                </a:ext>
              </a:extLst>
            </p:cNvPr>
            <p:cNvSpPr>
              <a:spLocks noChangeShapeType="1"/>
            </p:cNvSpPr>
            <p:nvPr/>
          </p:nvSpPr>
          <p:spPr bwMode="auto">
            <a:xfrm>
              <a:off x="2256" y="2928"/>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51" name="Line 49">
              <a:extLst>
                <a:ext uri="{FF2B5EF4-FFF2-40B4-BE49-F238E27FC236}">
                  <a16:creationId xmlns:a16="http://schemas.microsoft.com/office/drawing/2014/main" id="{3700886C-473B-4DFB-B8B1-480DA6E46FC2}"/>
                </a:ext>
              </a:extLst>
            </p:cNvPr>
            <p:cNvSpPr>
              <a:spLocks noChangeShapeType="1"/>
            </p:cNvSpPr>
            <p:nvPr/>
          </p:nvSpPr>
          <p:spPr bwMode="auto">
            <a:xfrm>
              <a:off x="2256" y="3264"/>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52" name="Line 50">
              <a:extLst>
                <a:ext uri="{FF2B5EF4-FFF2-40B4-BE49-F238E27FC236}">
                  <a16:creationId xmlns:a16="http://schemas.microsoft.com/office/drawing/2014/main" id="{8164BB12-AD5F-442C-9B52-A4768A45BC46}"/>
                </a:ext>
              </a:extLst>
            </p:cNvPr>
            <p:cNvSpPr>
              <a:spLocks noChangeShapeType="1"/>
            </p:cNvSpPr>
            <p:nvPr/>
          </p:nvSpPr>
          <p:spPr bwMode="auto">
            <a:xfrm flipV="1">
              <a:off x="3216" y="2592"/>
              <a:ext cx="0" cy="13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53" name="Rectangle 51">
              <a:extLst>
                <a:ext uri="{FF2B5EF4-FFF2-40B4-BE49-F238E27FC236}">
                  <a16:creationId xmlns:a16="http://schemas.microsoft.com/office/drawing/2014/main" id="{96CF2C21-EFB6-456C-8E37-8563C919D6BF}"/>
                </a:ext>
              </a:extLst>
            </p:cNvPr>
            <p:cNvSpPr>
              <a:spLocks noChangeArrowheads="1"/>
            </p:cNvSpPr>
            <p:nvPr/>
          </p:nvSpPr>
          <p:spPr bwMode="auto">
            <a:xfrm>
              <a:off x="3211" y="2256"/>
              <a:ext cx="2637"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3854" name="Line 52">
              <a:extLst>
                <a:ext uri="{FF2B5EF4-FFF2-40B4-BE49-F238E27FC236}">
                  <a16:creationId xmlns:a16="http://schemas.microsoft.com/office/drawing/2014/main" id="{47BDEC61-8181-43A8-8E79-1FF91E36A542}"/>
                </a:ext>
              </a:extLst>
            </p:cNvPr>
            <p:cNvSpPr>
              <a:spLocks noChangeShapeType="1"/>
            </p:cNvSpPr>
            <p:nvPr/>
          </p:nvSpPr>
          <p:spPr bwMode="auto">
            <a:xfrm flipH="1" flipV="1">
              <a:off x="3640" y="2256"/>
              <a:ext cx="8"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55" name="Line 53">
              <a:extLst>
                <a:ext uri="{FF2B5EF4-FFF2-40B4-BE49-F238E27FC236}">
                  <a16:creationId xmlns:a16="http://schemas.microsoft.com/office/drawing/2014/main" id="{736DEC81-3637-4F96-865E-71750FDAD5C1}"/>
                </a:ext>
              </a:extLst>
            </p:cNvPr>
            <p:cNvSpPr>
              <a:spLocks noChangeShapeType="1"/>
            </p:cNvSpPr>
            <p:nvPr/>
          </p:nvSpPr>
          <p:spPr bwMode="auto">
            <a:xfrm flipH="1" flipV="1">
              <a:off x="4072" y="2256"/>
              <a:ext cx="8"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56" name="Line 54">
              <a:extLst>
                <a:ext uri="{FF2B5EF4-FFF2-40B4-BE49-F238E27FC236}">
                  <a16:creationId xmlns:a16="http://schemas.microsoft.com/office/drawing/2014/main" id="{3F2F4516-521C-4A9A-8368-397234BE7655}"/>
                </a:ext>
              </a:extLst>
            </p:cNvPr>
            <p:cNvSpPr>
              <a:spLocks noChangeShapeType="1"/>
            </p:cNvSpPr>
            <p:nvPr/>
          </p:nvSpPr>
          <p:spPr bwMode="auto">
            <a:xfrm flipH="1" flipV="1">
              <a:off x="4534" y="2256"/>
              <a:ext cx="26"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57" name="Line 55">
              <a:extLst>
                <a:ext uri="{FF2B5EF4-FFF2-40B4-BE49-F238E27FC236}">
                  <a16:creationId xmlns:a16="http://schemas.microsoft.com/office/drawing/2014/main" id="{05C9236D-B0D5-4270-96D6-B217C5AE019D}"/>
                </a:ext>
              </a:extLst>
            </p:cNvPr>
            <p:cNvSpPr>
              <a:spLocks noChangeShapeType="1"/>
            </p:cNvSpPr>
            <p:nvPr/>
          </p:nvSpPr>
          <p:spPr bwMode="auto">
            <a:xfrm flipH="1" flipV="1">
              <a:off x="4975" y="2256"/>
              <a:ext cx="17"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58" name="Line 56">
              <a:extLst>
                <a:ext uri="{FF2B5EF4-FFF2-40B4-BE49-F238E27FC236}">
                  <a16:creationId xmlns:a16="http://schemas.microsoft.com/office/drawing/2014/main" id="{C821A84D-A55C-4F6F-BE58-2DF7162EEC60}"/>
                </a:ext>
              </a:extLst>
            </p:cNvPr>
            <p:cNvSpPr>
              <a:spLocks noChangeShapeType="1"/>
            </p:cNvSpPr>
            <p:nvPr/>
          </p:nvSpPr>
          <p:spPr bwMode="auto">
            <a:xfrm flipH="1" flipV="1">
              <a:off x="5415" y="2256"/>
              <a:ext cx="9" cy="168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3859" name="Text Box 57">
              <a:extLst>
                <a:ext uri="{FF2B5EF4-FFF2-40B4-BE49-F238E27FC236}">
                  <a16:creationId xmlns:a16="http://schemas.microsoft.com/office/drawing/2014/main" id="{C2C9F572-3F33-429E-B36C-6A0233DCA192}"/>
                </a:ext>
              </a:extLst>
            </p:cNvPr>
            <p:cNvSpPr txBox="1">
              <a:spLocks noChangeArrowheads="1"/>
            </p:cNvSpPr>
            <p:nvPr/>
          </p:nvSpPr>
          <p:spPr bwMode="auto">
            <a:xfrm>
              <a:off x="2304" y="2640"/>
              <a:ext cx="90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008000"/>
                  </a:solidFill>
                </a:rPr>
                <a:t>Produit A</a:t>
              </a:r>
            </a:p>
          </p:txBody>
        </p:sp>
        <p:sp>
          <p:nvSpPr>
            <p:cNvPr id="33860" name="Text Box 58">
              <a:extLst>
                <a:ext uri="{FF2B5EF4-FFF2-40B4-BE49-F238E27FC236}">
                  <a16:creationId xmlns:a16="http://schemas.microsoft.com/office/drawing/2014/main" id="{DD42BA1B-006A-43DF-B1F1-2430E4452292}"/>
                </a:ext>
              </a:extLst>
            </p:cNvPr>
            <p:cNvSpPr txBox="1">
              <a:spLocks noChangeArrowheads="1"/>
            </p:cNvSpPr>
            <p:nvPr/>
          </p:nvSpPr>
          <p:spPr bwMode="auto">
            <a:xfrm>
              <a:off x="2304" y="3312"/>
              <a:ext cx="9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993300"/>
                  </a:solidFill>
                </a:rPr>
                <a:t>Produit C</a:t>
              </a:r>
            </a:p>
          </p:txBody>
        </p:sp>
        <p:sp>
          <p:nvSpPr>
            <p:cNvPr id="33861" name="Text Box 59">
              <a:extLst>
                <a:ext uri="{FF2B5EF4-FFF2-40B4-BE49-F238E27FC236}">
                  <a16:creationId xmlns:a16="http://schemas.microsoft.com/office/drawing/2014/main" id="{EF9BDB51-F7FA-4D7B-8884-6B70B3CB72C1}"/>
                </a:ext>
              </a:extLst>
            </p:cNvPr>
            <p:cNvSpPr txBox="1">
              <a:spLocks noChangeArrowheads="1"/>
            </p:cNvSpPr>
            <p:nvPr/>
          </p:nvSpPr>
          <p:spPr bwMode="auto">
            <a:xfrm>
              <a:off x="2304" y="2976"/>
              <a:ext cx="9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FF6600"/>
                  </a:solidFill>
                </a:rPr>
                <a:t>Produit B</a:t>
              </a:r>
            </a:p>
          </p:txBody>
        </p:sp>
        <p:sp>
          <p:nvSpPr>
            <p:cNvPr id="33862" name="Line 60">
              <a:extLst>
                <a:ext uri="{FF2B5EF4-FFF2-40B4-BE49-F238E27FC236}">
                  <a16:creationId xmlns:a16="http://schemas.microsoft.com/office/drawing/2014/main" id="{4719E831-12F1-4896-B816-010A5F889485}"/>
                </a:ext>
              </a:extLst>
            </p:cNvPr>
            <p:cNvSpPr>
              <a:spLocks noChangeShapeType="1"/>
            </p:cNvSpPr>
            <p:nvPr/>
          </p:nvSpPr>
          <p:spPr bwMode="auto">
            <a:xfrm>
              <a:off x="2256" y="3600"/>
              <a:ext cx="3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863" name="Text Box 61">
              <a:extLst>
                <a:ext uri="{FF2B5EF4-FFF2-40B4-BE49-F238E27FC236}">
                  <a16:creationId xmlns:a16="http://schemas.microsoft.com/office/drawing/2014/main" id="{FD1A4725-66F0-43F6-B3D8-772B4E42EDF2}"/>
                </a:ext>
              </a:extLst>
            </p:cNvPr>
            <p:cNvSpPr txBox="1">
              <a:spLocks noChangeArrowheads="1"/>
            </p:cNvSpPr>
            <p:nvPr/>
          </p:nvSpPr>
          <p:spPr bwMode="auto">
            <a:xfrm>
              <a:off x="2304" y="3648"/>
              <a:ext cx="9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Total</a:t>
              </a:r>
            </a:p>
          </p:txBody>
        </p:sp>
      </p:grpSp>
      <p:sp>
        <p:nvSpPr>
          <p:cNvPr id="33833" name="Text Box 62">
            <a:extLst>
              <a:ext uri="{FF2B5EF4-FFF2-40B4-BE49-F238E27FC236}">
                <a16:creationId xmlns:a16="http://schemas.microsoft.com/office/drawing/2014/main" id="{C09064EE-D548-4296-A49B-53C2D7DCC37F}"/>
              </a:ext>
            </a:extLst>
          </p:cNvPr>
          <p:cNvSpPr txBox="1">
            <a:spLocks noChangeArrowheads="1"/>
          </p:cNvSpPr>
          <p:nvPr/>
        </p:nvSpPr>
        <p:spPr bwMode="auto">
          <a:xfrm>
            <a:off x="4976813"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61.6</a:t>
            </a:r>
          </a:p>
        </p:txBody>
      </p:sp>
      <p:sp>
        <p:nvSpPr>
          <p:cNvPr id="33834" name="Text Box 63">
            <a:extLst>
              <a:ext uri="{FF2B5EF4-FFF2-40B4-BE49-F238E27FC236}">
                <a16:creationId xmlns:a16="http://schemas.microsoft.com/office/drawing/2014/main" id="{86E05354-24FC-4228-AF59-BD75DEA5A328}"/>
              </a:ext>
            </a:extLst>
          </p:cNvPr>
          <p:cNvSpPr txBox="1">
            <a:spLocks noChangeArrowheads="1"/>
          </p:cNvSpPr>
          <p:nvPr/>
        </p:nvSpPr>
        <p:spPr bwMode="auto">
          <a:xfrm>
            <a:off x="5621338"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3835" name="Text Box 64">
            <a:extLst>
              <a:ext uri="{FF2B5EF4-FFF2-40B4-BE49-F238E27FC236}">
                <a16:creationId xmlns:a16="http://schemas.microsoft.com/office/drawing/2014/main" id="{8FC15D46-002D-49C0-88F2-4B143C9C8329}"/>
              </a:ext>
            </a:extLst>
          </p:cNvPr>
          <p:cNvSpPr txBox="1">
            <a:spLocks noChangeArrowheads="1"/>
          </p:cNvSpPr>
          <p:nvPr/>
        </p:nvSpPr>
        <p:spPr bwMode="auto">
          <a:xfrm>
            <a:off x="7567613"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3836" name="Text Box 65">
            <a:extLst>
              <a:ext uri="{FF2B5EF4-FFF2-40B4-BE49-F238E27FC236}">
                <a16:creationId xmlns:a16="http://schemas.microsoft.com/office/drawing/2014/main" id="{C178CE7C-C72F-41D4-9C36-04640A98A57B}"/>
              </a:ext>
            </a:extLst>
          </p:cNvPr>
          <p:cNvSpPr txBox="1">
            <a:spLocks noChangeArrowheads="1"/>
          </p:cNvSpPr>
          <p:nvPr/>
        </p:nvSpPr>
        <p:spPr bwMode="auto">
          <a:xfrm>
            <a:off x="8177213"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3837" name="Text Box 66">
            <a:extLst>
              <a:ext uri="{FF2B5EF4-FFF2-40B4-BE49-F238E27FC236}">
                <a16:creationId xmlns:a16="http://schemas.microsoft.com/office/drawing/2014/main" id="{E681E3AC-D274-45DC-A1CE-D6E497FFBAD7}"/>
              </a:ext>
            </a:extLst>
          </p:cNvPr>
          <p:cNvSpPr txBox="1">
            <a:spLocks noChangeArrowheads="1"/>
          </p:cNvSpPr>
          <p:nvPr/>
        </p:nvSpPr>
        <p:spPr bwMode="auto">
          <a:xfrm>
            <a:off x="6272213"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3838" name="Text Box 67">
            <a:extLst>
              <a:ext uri="{FF2B5EF4-FFF2-40B4-BE49-F238E27FC236}">
                <a16:creationId xmlns:a16="http://schemas.microsoft.com/office/drawing/2014/main" id="{4252F982-21AD-4C40-A7E8-A08E44CCB32E}"/>
              </a:ext>
            </a:extLst>
          </p:cNvPr>
          <p:cNvSpPr txBox="1">
            <a:spLocks noChangeArrowheads="1"/>
          </p:cNvSpPr>
          <p:nvPr/>
        </p:nvSpPr>
        <p:spPr bwMode="auto">
          <a:xfrm>
            <a:off x="6905625" y="60960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57.2</a:t>
            </a:r>
          </a:p>
        </p:txBody>
      </p:sp>
      <p:sp>
        <p:nvSpPr>
          <p:cNvPr id="33839" name="Text Box 68">
            <a:extLst>
              <a:ext uri="{FF2B5EF4-FFF2-40B4-BE49-F238E27FC236}">
                <a16:creationId xmlns:a16="http://schemas.microsoft.com/office/drawing/2014/main" id="{FAD1FC82-82E3-4145-80F7-A231B183F2B3}"/>
              </a:ext>
            </a:extLst>
          </p:cNvPr>
          <p:cNvSpPr txBox="1">
            <a:spLocks noChangeArrowheads="1"/>
          </p:cNvSpPr>
          <p:nvPr/>
        </p:nvSpPr>
        <p:spPr bwMode="auto">
          <a:xfrm>
            <a:off x="6259513"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2.7</a:t>
            </a:r>
          </a:p>
        </p:txBody>
      </p:sp>
      <p:sp>
        <p:nvSpPr>
          <p:cNvPr id="33840" name="Text Box 69">
            <a:extLst>
              <a:ext uri="{FF2B5EF4-FFF2-40B4-BE49-F238E27FC236}">
                <a16:creationId xmlns:a16="http://schemas.microsoft.com/office/drawing/2014/main" id="{873D06DC-A8CA-4120-BC16-B37A530FC4D5}"/>
              </a:ext>
            </a:extLst>
          </p:cNvPr>
          <p:cNvSpPr txBox="1">
            <a:spLocks noChangeArrowheads="1"/>
          </p:cNvSpPr>
          <p:nvPr/>
        </p:nvSpPr>
        <p:spPr bwMode="auto">
          <a:xfrm>
            <a:off x="6916738" y="44958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008000"/>
                </a:solidFill>
              </a:rPr>
              <a:t>17.6</a:t>
            </a:r>
          </a:p>
        </p:txBody>
      </p:sp>
      <p:sp>
        <p:nvSpPr>
          <p:cNvPr id="33841" name="Text Box 70">
            <a:extLst>
              <a:ext uri="{FF2B5EF4-FFF2-40B4-BE49-F238E27FC236}">
                <a16:creationId xmlns:a16="http://schemas.microsoft.com/office/drawing/2014/main" id="{74070E45-E288-4D8E-9697-F196ED97079F}"/>
              </a:ext>
            </a:extLst>
          </p:cNvPr>
          <p:cNvSpPr txBox="1">
            <a:spLocks noChangeArrowheads="1"/>
          </p:cNvSpPr>
          <p:nvPr/>
        </p:nvSpPr>
        <p:spPr bwMode="auto">
          <a:xfrm>
            <a:off x="228600" y="1687513"/>
            <a:ext cx="127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chemeClr val="tx1"/>
                </a:solidFill>
              </a:rPr>
              <a:t>Quantités</a:t>
            </a:r>
          </a:p>
        </p:txBody>
      </p:sp>
      <p:sp>
        <p:nvSpPr>
          <p:cNvPr id="33842" name="Text Box 71">
            <a:extLst>
              <a:ext uri="{FF2B5EF4-FFF2-40B4-BE49-F238E27FC236}">
                <a16:creationId xmlns:a16="http://schemas.microsoft.com/office/drawing/2014/main" id="{96FC7265-8C4D-4403-8B0E-85F5C26F1395}"/>
              </a:ext>
            </a:extLst>
          </p:cNvPr>
          <p:cNvSpPr txBox="1">
            <a:spLocks noChangeArrowheads="1"/>
          </p:cNvSpPr>
          <p:nvPr/>
        </p:nvSpPr>
        <p:spPr bwMode="auto">
          <a:xfrm>
            <a:off x="3656013" y="3962400"/>
            <a:ext cx="1144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chemeClr val="tx1"/>
                </a:solidFill>
              </a:rPr>
              <a:t>Charges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FD1D46D4-7702-4510-A37F-3FD0EF1ED752}"/>
              </a:ext>
            </a:extLst>
          </p:cNvPr>
          <p:cNvSpPr>
            <a:spLocks noGrp="1" noChangeArrowheads="1"/>
          </p:cNvSpPr>
          <p:nvPr>
            <p:ph type="title"/>
          </p:nvPr>
        </p:nvSpPr>
        <p:spPr>
          <a:xfrm>
            <a:off x="900113" y="533400"/>
            <a:ext cx="8015287" cy="785813"/>
          </a:xfrm>
        </p:spPr>
        <p:txBody>
          <a:bodyPr/>
          <a:lstStyle/>
          <a:p>
            <a:r>
              <a:rPr lang="fr-FR" altLang="fr-FR"/>
              <a:t>Mise à jour du PDP / Calcul des Charges critiques</a:t>
            </a:r>
          </a:p>
        </p:txBody>
      </p:sp>
      <p:sp>
        <p:nvSpPr>
          <p:cNvPr id="35843" name="Text Box 5">
            <a:extLst>
              <a:ext uri="{FF2B5EF4-FFF2-40B4-BE49-F238E27FC236}">
                <a16:creationId xmlns:a16="http://schemas.microsoft.com/office/drawing/2014/main" id="{C3AB1AE2-93B9-4A38-9B05-618FD2384A1A}"/>
              </a:ext>
            </a:extLst>
          </p:cNvPr>
          <p:cNvSpPr txBox="1">
            <a:spLocks noChangeArrowheads="1"/>
          </p:cNvSpPr>
          <p:nvPr/>
        </p:nvSpPr>
        <p:spPr bwMode="auto">
          <a:xfrm>
            <a:off x="965200" y="3671888"/>
            <a:ext cx="21669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Charge</a:t>
            </a:r>
          </a:p>
        </p:txBody>
      </p:sp>
      <p:sp>
        <p:nvSpPr>
          <p:cNvPr id="35844" name="Text Box 6">
            <a:extLst>
              <a:ext uri="{FF2B5EF4-FFF2-40B4-BE49-F238E27FC236}">
                <a16:creationId xmlns:a16="http://schemas.microsoft.com/office/drawing/2014/main" id="{2FF04849-CFBE-4C5C-906B-174F92B28614}"/>
              </a:ext>
            </a:extLst>
          </p:cNvPr>
          <p:cNvSpPr txBox="1">
            <a:spLocks noChangeArrowheads="1"/>
          </p:cNvSpPr>
          <p:nvPr/>
        </p:nvSpPr>
        <p:spPr bwMode="auto">
          <a:xfrm>
            <a:off x="2614613" y="363061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61.6</a:t>
            </a:r>
          </a:p>
        </p:txBody>
      </p:sp>
      <p:sp>
        <p:nvSpPr>
          <p:cNvPr id="35845" name="Text Box 7">
            <a:extLst>
              <a:ext uri="{FF2B5EF4-FFF2-40B4-BE49-F238E27FC236}">
                <a16:creationId xmlns:a16="http://schemas.microsoft.com/office/drawing/2014/main" id="{0411A7F9-D846-4280-AB95-BE7E9B66F4D9}"/>
              </a:ext>
            </a:extLst>
          </p:cNvPr>
          <p:cNvSpPr txBox="1">
            <a:spLocks noChangeArrowheads="1"/>
          </p:cNvSpPr>
          <p:nvPr/>
        </p:nvSpPr>
        <p:spPr bwMode="auto">
          <a:xfrm>
            <a:off x="3659188" y="3630613"/>
            <a:ext cx="1112837"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5846" name="Text Box 8">
            <a:extLst>
              <a:ext uri="{FF2B5EF4-FFF2-40B4-BE49-F238E27FC236}">
                <a16:creationId xmlns:a16="http://schemas.microsoft.com/office/drawing/2014/main" id="{A64D1DDD-239B-4DCC-ABC6-5E3C94617897}"/>
              </a:ext>
            </a:extLst>
          </p:cNvPr>
          <p:cNvSpPr txBox="1">
            <a:spLocks noChangeArrowheads="1"/>
          </p:cNvSpPr>
          <p:nvPr/>
        </p:nvSpPr>
        <p:spPr bwMode="auto">
          <a:xfrm>
            <a:off x="6815138" y="363061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5847" name="Text Box 9">
            <a:extLst>
              <a:ext uri="{FF2B5EF4-FFF2-40B4-BE49-F238E27FC236}">
                <a16:creationId xmlns:a16="http://schemas.microsoft.com/office/drawing/2014/main" id="{4D5A1FEF-1609-4830-87EA-748557750B28}"/>
              </a:ext>
            </a:extLst>
          </p:cNvPr>
          <p:cNvSpPr txBox="1">
            <a:spLocks noChangeArrowheads="1"/>
          </p:cNvSpPr>
          <p:nvPr/>
        </p:nvSpPr>
        <p:spPr bwMode="auto">
          <a:xfrm>
            <a:off x="7804150" y="363061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5848" name="Text Box 10">
            <a:extLst>
              <a:ext uri="{FF2B5EF4-FFF2-40B4-BE49-F238E27FC236}">
                <a16:creationId xmlns:a16="http://schemas.microsoft.com/office/drawing/2014/main" id="{8FC4C824-4CDC-4F77-8A22-9559933368A7}"/>
              </a:ext>
            </a:extLst>
          </p:cNvPr>
          <p:cNvSpPr txBox="1">
            <a:spLocks noChangeArrowheads="1"/>
          </p:cNvSpPr>
          <p:nvPr/>
        </p:nvSpPr>
        <p:spPr bwMode="auto">
          <a:xfrm>
            <a:off x="4714875" y="363061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56.7</a:t>
            </a:r>
          </a:p>
        </p:txBody>
      </p:sp>
      <p:sp>
        <p:nvSpPr>
          <p:cNvPr id="35849" name="Text Box 11">
            <a:extLst>
              <a:ext uri="{FF2B5EF4-FFF2-40B4-BE49-F238E27FC236}">
                <a16:creationId xmlns:a16="http://schemas.microsoft.com/office/drawing/2014/main" id="{CCBDE523-32E5-4C5B-9F23-53AD5EC6BE2F}"/>
              </a:ext>
            </a:extLst>
          </p:cNvPr>
          <p:cNvSpPr txBox="1">
            <a:spLocks noChangeArrowheads="1"/>
          </p:cNvSpPr>
          <p:nvPr/>
        </p:nvSpPr>
        <p:spPr bwMode="auto">
          <a:xfrm>
            <a:off x="5741988" y="363061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57.2</a:t>
            </a:r>
          </a:p>
        </p:txBody>
      </p:sp>
      <p:sp>
        <p:nvSpPr>
          <p:cNvPr id="35850" name="Text Box 25">
            <a:extLst>
              <a:ext uri="{FF2B5EF4-FFF2-40B4-BE49-F238E27FC236}">
                <a16:creationId xmlns:a16="http://schemas.microsoft.com/office/drawing/2014/main" id="{426B71D8-0BF6-4D8B-8824-95B77D6E6457}"/>
              </a:ext>
            </a:extLst>
          </p:cNvPr>
          <p:cNvSpPr txBox="1">
            <a:spLocks noChangeArrowheads="1"/>
          </p:cNvSpPr>
          <p:nvPr/>
        </p:nvSpPr>
        <p:spPr bwMode="auto">
          <a:xfrm>
            <a:off x="5676900" y="4652963"/>
            <a:ext cx="11128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1" name="Text Box 26">
            <a:extLst>
              <a:ext uri="{FF2B5EF4-FFF2-40B4-BE49-F238E27FC236}">
                <a16:creationId xmlns:a16="http://schemas.microsoft.com/office/drawing/2014/main" id="{2A6599CC-4A58-40B9-8083-3FC1D3E6ECD6}"/>
              </a:ext>
            </a:extLst>
          </p:cNvPr>
          <p:cNvSpPr txBox="1">
            <a:spLocks noChangeArrowheads="1"/>
          </p:cNvSpPr>
          <p:nvPr/>
        </p:nvSpPr>
        <p:spPr bwMode="auto">
          <a:xfrm>
            <a:off x="858838" y="4713288"/>
            <a:ext cx="2166937"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rgbClr val="993300"/>
                </a:solidFill>
              </a:rPr>
              <a:t>Capacité</a:t>
            </a:r>
          </a:p>
        </p:txBody>
      </p:sp>
      <p:sp>
        <p:nvSpPr>
          <p:cNvPr id="35852" name="Text Box 27">
            <a:extLst>
              <a:ext uri="{FF2B5EF4-FFF2-40B4-BE49-F238E27FC236}">
                <a16:creationId xmlns:a16="http://schemas.microsoft.com/office/drawing/2014/main" id="{6EBCD4DB-DCA9-48C5-9D9E-72D2D4398A2E}"/>
              </a:ext>
            </a:extLst>
          </p:cNvPr>
          <p:cNvSpPr txBox="1">
            <a:spLocks noChangeArrowheads="1"/>
          </p:cNvSpPr>
          <p:nvPr/>
        </p:nvSpPr>
        <p:spPr bwMode="auto">
          <a:xfrm>
            <a:off x="6765925" y="4652963"/>
            <a:ext cx="11128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3" name="Text Box 28">
            <a:extLst>
              <a:ext uri="{FF2B5EF4-FFF2-40B4-BE49-F238E27FC236}">
                <a16:creationId xmlns:a16="http://schemas.microsoft.com/office/drawing/2014/main" id="{FA7A4A5F-0DDB-4CB5-B7C0-54A77E2B65F6}"/>
              </a:ext>
            </a:extLst>
          </p:cNvPr>
          <p:cNvSpPr txBox="1">
            <a:spLocks noChangeArrowheads="1"/>
          </p:cNvSpPr>
          <p:nvPr/>
        </p:nvSpPr>
        <p:spPr bwMode="auto">
          <a:xfrm>
            <a:off x="7708900" y="465296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4" name="Text Box 29">
            <a:extLst>
              <a:ext uri="{FF2B5EF4-FFF2-40B4-BE49-F238E27FC236}">
                <a16:creationId xmlns:a16="http://schemas.microsoft.com/office/drawing/2014/main" id="{23653296-E2AB-4B53-A373-08383ABA3203}"/>
              </a:ext>
            </a:extLst>
          </p:cNvPr>
          <p:cNvSpPr txBox="1">
            <a:spLocks noChangeArrowheads="1"/>
          </p:cNvSpPr>
          <p:nvPr/>
        </p:nvSpPr>
        <p:spPr bwMode="auto">
          <a:xfrm>
            <a:off x="4598988" y="4652963"/>
            <a:ext cx="1112837"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5" name="Text Box 30">
            <a:extLst>
              <a:ext uri="{FF2B5EF4-FFF2-40B4-BE49-F238E27FC236}">
                <a16:creationId xmlns:a16="http://schemas.microsoft.com/office/drawing/2014/main" id="{693FE98C-FC7A-400D-81A4-CBA16604BF7C}"/>
              </a:ext>
            </a:extLst>
          </p:cNvPr>
          <p:cNvSpPr txBox="1">
            <a:spLocks noChangeArrowheads="1"/>
          </p:cNvSpPr>
          <p:nvPr/>
        </p:nvSpPr>
        <p:spPr bwMode="auto">
          <a:xfrm>
            <a:off x="3575050" y="465296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6" name="Text Box 31">
            <a:extLst>
              <a:ext uri="{FF2B5EF4-FFF2-40B4-BE49-F238E27FC236}">
                <a16:creationId xmlns:a16="http://schemas.microsoft.com/office/drawing/2014/main" id="{C105BAF6-5673-4180-8B1A-6DEEADE6B476}"/>
              </a:ext>
            </a:extLst>
          </p:cNvPr>
          <p:cNvSpPr txBox="1">
            <a:spLocks noChangeArrowheads="1"/>
          </p:cNvSpPr>
          <p:nvPr/>
        </p:nvSpPr>
        <p:spPr bwMode="auto">
          <a:xfrm>
            <a:off x="2547938" y="4652963"/>
            <a:ext cx="1111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rgbClr val="993300"/>
                </a:solidFill>
              </a:rPr>
              <a:t>54.7</a:t>
            </a:r>
          </a:p>
        </p:txBody>
      </p:sp>
      <p:sp>
        <p:nvSpPr>
          <p:cNvPr id="35857" name="Text Box 35">
            <a:extLst>
              <a:ext uri="{FF2B5EF4-FFF2-40B4-BE49-F238E27FC236}">
                <a16:creationId xmlns:a16="http://schemas.microsoft.com/office/drawing/2014/main" id="{30C13CAC-F84D-4BBB-A983-87D8F0D9E093}"/>
              </a:ext>
            </a:extLst>
          </p:cNvPr>
          <p:cNvSpPr txBox="1">
            <a:spLocks noChangeArrowheads="1"/>
          </p:cNvSpPr>
          <p:nvPr/>
        </p:nvSpPr>
        <p:spPr bwMode="auto">
          <a:xfrm>
            <a:off x="2614613" y="2551113"/>
            <a:ext cx="10477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1</a:t>
            </a:r>
          </a:p>
        </p:txBody>
      </p:sp>
      <p:sp>
        <p:nvSpPr>
          <p:cNvPr id="35858" name="Text Box 36">
            <a:extLst>
              <a:ext uri="{FF2B5EF4-FFF2-40B4-BE49-F238E27FC236}">
                <a16:creationId xmlns:a16="http://schemas.microsoft.com/office/drawing/2014/main" id="{C491C892-5FB6-4A0B-BD9E-8550FA56456F}"/>
              </a:ext>
            </a:extLst>
          </p:cNvPr>
          <p:cNvSpPr txBox="1">
            <a:spLocks noChangeArrowheads="1"/>
          </p:cNvSpPr>
          <p:nvPr/>
        </p:nvSpPr>
        <p:spPr bwMode="auto">
          <a:xfrm>
            <a:off x="3778250" y="2551113"/>
            <a:ext cx="931863"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2</a:t>
            </a:r>
          </a:p>
        </p:txBody>
      </p:sp>
      <p:sp>
        <p:nvSpPr>
          <p:cNvPr id="35859" name="Text Box 37">
            <a:extLst>
              <a:ext uri="{FF2B5EF4-FFF2-40B4-BE49-F238E27FC236}">
                <a16:creationId xmlns:a16="http://schemas.microsoft.com/office/drawing/2014/main" id="{CA800AFD-28FC-4D9E-82EC-725D39EAE871}"/>
              </a:ext>
            </a:extLst>
          </p:cNvPr>
          <p:cNvSpPr txBox="1">
            <a:spLocks noChangeArrowheads="1"/>
          </p:cNvSpPr>
          <p:nvPr/>
        </p:nvSpPr>
        <p:spPr bwMode="auto">
          <a:xfrm>
            <a:off x="5757863" y="2551113"/>
            <a:ext cx="104616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4</a:t>
            </a:r>
          </a:p>
        </p:txBody>
      </p:sp>
      <p:sp>
        <p:nvSpPr>
          <p:cNvPr id="35860" name="Text Box 38">
            <a:extLst>
              <a:ext uri="{FF2B5EF4-FFF2-40B4-BE49-F238E27FC236}">
                <a16:creationId xmlns:a16="http://schemas.microsoft.com/office/drawing/2014/main" id="{60A64B60-2259-4559-8D30-025140B8E658}"/>
              </a:ext>
            </a:extLst>
          </p:cNvPr>
          <p:cNvSpPr txBox="1">
            <a:spLocks noChangeArrowheads="1"/>
          </p:cNvSpPr>
          <p:nvPr/>
        </p:nvSpPr>
        <p:spPr bwMode="auto">
          <a:xfrm>
            <a:off x="4822825" y="2551113"/>
            <a:ext cx="9350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3</a:t>
            </a:r>
          </a:p>
        </p:txBody>
      </p:sp>
      <p:sp>
        <p:nvSpPr>
          <p:cNvPr id="35861" name="Text Box 39">
            <a:extLst>
              <a:ext uri="{FF2B5EF4-FFF2-40B4-BE49-F238E27FC236}">
                <a16:creationId xmlns:a16="http://schemas.microsoft.com/office/drawing/2014/main" id="{4EA9A2FB-B70E-4821-B0DC-FB65ABB154DD}"/>
              </a:ext>
            </a:extLst>
          </p:cNvPr>
          <p:cNvSpPr txBox="1">
            <a:spLocks noChangeArrowheads="1"/>
          </p:cNvSpPr>
          <p:nvPr/>
        </p:nvSpPr>
        <p:spPr bwMode="auto">
          <a:xfrm>
            <a:off x="6804025" y="2551113"/>
            <a:ext cx="1046163"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5</a:t>
            </a:r>
          </a:p>
        </p:txBody>
      </p:sp>
      <p:sp>
        <p:nvSpPr>
          <p:cNvPr id="35862" name="Text Box 40">
            <a:extLst>
              <a:ext uri="{FF2B5EF4-FFF2-40B4-BE49-F238E27FC236}">
                <a16:creationId xmlns:a16="http://schemas.microsoft.com/office/drawing/2014/main" id="{FC4F47A5-AC56-4F98-A2EA-11852D85807E}"/>
              </a:ext>
            </a:extLst>
          </p:cNvPr>
          <p:cNvSpPr txBox="1">
            <a:spLocks noChangeArrowheads="1"/>
          </p:cNvSpPr>
          <p:nvPr/>
        </p:nvSpPr>
        <p:spPr bwMode="auto">
          <a:xfrm>
            <a:off x="7850188" y="2551113"/>
            <a:ext cx="10477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i="1">
                <a:solidFill>
                  <a:schemeClr val="tx1"/>
                </a:solidFill>
              </a:rPr>
              <a:t>6</a:t>
            </a:r>
          </a:p>
        </p:txBody>
      </p:sp>
      <p:sp>
        <p:nvSpPr>
          <p:cNvPr id="35863" name="Rectangle 41">
            <a:extLst>
              <a:ext uri="{FF2B5EF4-FFF2-40B4-BE49-F238E27FC236}">
                <a16:creationId xmlns:a16="http://schemas.microsoft.com/office/drawing/2014/main" id="{0BCDDA0C-56E6-42E8-A169-93719E0B1E68}"/>
              </a:ext>
            </a:extLst>
          </p:cNvPr>
          <p:cNvSpPr>
            <a:spLocks noChangeArrowheads="1"/>
          </p:cNvSpPr>
          <p:nvPr/>
        </p:nvSpPr>
        <p:spPr bwMode="auto">
          <a:xfrm>
            <a:off x="344488" y="3216275"/>
            <a:ext cx="8534400" cy="29495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5864" name="Line 42">
            <a:extLst>
              <a:ext uri="{FF2B5EF4-FFF2-40B4-BE49-F238E27FC236}">
                <a16:creationId xmlns:a16="http://schemas.microsoft.com/office/drawing/2014/main" id="{79A9D948-E541-449F-8DA7-43D5D1FB0C95}"/>
              </a:ext>
            </a:extLst>
          </p:cNvPr>
          <p:cNvSpPr>
            <a:spLocks noChangeShapeType="1"/>
          </p:cNvSpPr>
          <p:nvPr/>
        </p:nvSpPr>
        <p:spPr bwMode="auto">
          <a:xfrm>
            <a:off x="344488" y="4298950"/>
            <a:ext cx="853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5865" name="Line 43">
            <a:extLst>
              <a:ext uri="{FF2B5EF4-FFF2-40B4-BE49-F238E27FC236}">
                <a16:creationId xmlns:a16="http://schemas.microsoft.com/office/drawing/2014/main" id="{8C711F00-EBA9-447E-B02C-D7409A977922}"/>
              </a:ext>
            </a:extLst>
          </p:cNvPr>
          <p:cNvSpPr>
            <a:spLocks noChangeShapeType="1"/>
          </p:cNvSpPr>
          <p:nvPr/>
        </p:nvSpPr>
        <p:spPr bwMode="auto">
          <a:xfrm>
            <a:off x="344488" y="5381625"/>
            <a:ext cx="853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5866" name="Line 44">
            <a:extLst>
              <a:ext uri="{FF2B5EF4-FFF2-40B4-BE49-F238E27FC236}">
                <a16:creationId xmlns:a16="http://schemas.microsoft.com/office/drawing/2014/main" id="{58AD6505-1FFD-4EF9-8E5A-4C91187F916A}"/>
              </a:ext>
            </a:extLst>
          </p:cNvPr>
          <p:cNvSpPr>
            <a:spLocks noChangeShapeType="1"/>
          </p:cNvSpPr>
          <p:nvPr/>
        </p:nvSpPr>
        <p:spPr bwMode="auto">
          <a:xfrm flipV="1">
            <a:off x="2611438" y="3216275"/>
            <a:ext cx="12700" cy="2949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5867" name="Rectangle 45">
            <a:extLst>
              <a:ext uri="{FF2B5EF4-FFF2-40B4-BE49-F238E27FC236}">
                <a16:creationId xmlns:a16="http://schemas.microsoft.com/office/drawing/2014/main" id="{75AE739E-6A92-4480-81E2-3FAE559C2AC9}"/>
              </a:ext>
            </a:extLst>
          </p:cNvPr>
          <p:cNvSpPr>
            <a:spLocks noChangeArrowheads="1"/>
          </p:cNvSpPr>
          <p:nvPr/>
        </p:nvSpPr>
        <p:spPr bwMode="auto">
          <a:xfrm>
            <a:off x="2614613" y="2133600"/>
            <a:ext cx="6264275" cy="1082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5868" name="Line 46">
            <a:extLst>
              <a:ext uri="{FF2B5EF4-FFF2-40B4-BE49-F238E27FC236}">
                <a16:creationId xmlns:a16="http://schemas.microsoft.com/office/drawing/2014/main" id="{6D066EF7-39C2-405D-A3FE-6EC49E6B2070}"/>
              </a:ext>
            </a:extLst>
          </p:cNvPr>
          <p:cNvSpPr>
            <a:spLocks noChangeShapeType="1"/>
          </p:cNvSpPr>
          <p:nvPr/>
        </p:nvSpPr>
        <p:spPr bwMode="auto">
          <a:xfrm flipH="1" flipV="1">
            <a:off x="3633788" y="2133600"/>
            <a:ext cx="28575" cy="403225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5869" name="Line 47">
            <a:extLst>
              <a:ext uri="{FF2B5EF4-FFF2-40B4-BE49-F238E27FC236}">
                <a16:creationId xmlns:a16="http://schemas.microsoft.com/office/drawing/2014/main" id="{54070FD9-FF8D-412B-9D60-185BBBFECF79}"/>
              </a:ext>
            </a:extLst>
          </p:cNvPr>
          <p:cNvSpPr>
            <a:spLocks noChangeShapeType="1"/>
          </p:cNvSpPr>
          <p:nvPr/>
        </p:nvSpPr>
        <p:spPr bwMode="auto">
          <a:xfrm flipH="1" flipV="1">
            <a:off x="4595813" y="2219325"/>
            <a:ext cx="0" cy="394652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5870" name="Line 48">
            <a:extLst>
              <a:ext uri="{FF2B5EF4-FFF2-40B4-BE49-F238E27FC236}">
                <a16:creationId xmlns:a16="http://schemas.microsoft.com/office/drawing/2014/main" id="{93A14BAC-B55A-4E32-9318-F42E4AAD5A9C}"/>
              </a:ext>
            </a:extLst>
          </p:cNvPr>
          <p:cNvSpPr>
            <a:spLocks noChangeShapeType="1"/>
          </p:cNvSpPr>
          <p:nvPr/>
        </p:nvSpPr>
        <p:spPr bwMode="auto">
          <a:xfrm flipH="1" flipV="1">
            <a:off x="5757863" y="2133600"/>
            <a:ext cx="6350" cy="403225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5871" name="Line 49">
            <a:extLst>
              <a:ext uri="{FF2B5EF4-FFF2-40B4-BE49-F238E27FC236}">
                <a16:creationId xmlns:a16="http://schemas.microsoft.com/office/drawing/2014/main" id="{F8851C45-6AC5-4E87-83BE-52F400C9D121}"/>
              </a:ext>
            </a:extLst>
          </p:cNvPr>
          <p:cNvSpPr>
            <a:spLocks noChangeShapeType="1"/>
          </p:cNvSpPr>
          <p:nvPr/>
        </p:nvSpPr>
        <p:spPr bwMode="auto">
          <a:xfrm flipH="1" flipV="1">
            <a:off x="6804025" y="2133600"/>
            <a:ext cx="11113" cy="403225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5872" name="Line 50">
            <a:extLst>
              <a:ext uri="{FF2B5EF4-FFF2-40B4-BE49-F238E27FC236}">
                <a16:creationId xmlns:a16="http://schemas.microsoft.com/office/drawing/2014/main" id="{7BBB4BFC-4D4A-42E9-BAEE-0DE72C5ACCD3}"/>
              </a:ext>
            </a:extLst>
          </p:cNvPr>
          <p:cNvSpPr>
            <a:spLocks noChangeShapeType="1"/>
          </p:cNvSpPr>
          <p:nvPr/>
        </p:nvSpPr>
        <p:spPr bwMode="auto">
          <a:xfrm flipH="1" flipV="1">
            <a:off x="7750175" y="2133600"/>
            <a:ext cx="14288" cy="38862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35873" name="Text Box 52">
            <a:extLst>
              <a:ext uri="{FF2B5EF4-FFF2-40B4-BE49-F238E27FC236}">
                <a16:creationId xmlns:a16="http://schemas.microsoft.com/office/drawing/2014/main" id="{55EBF81C-6EE8-4862-BE2C-9B21E786CC0A}"/>
              </a:ext>
            </a:extLst>
          </p:cNvPr>
          <p:cNvSpPr txBox="1">
            <a:spLocks noChangeArrowheads="1"/>
          </p:cNvSpPr>
          <p:nvPr/>
        </p:nvSpPr>
        <p:spPr bwMode="auto">
          <a:xfrm>
            <a:off x="323850" y="2287588"/>
            <a:ext cx="25098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800">
                <a:solidFill>
                  <a:schemeClr val="tx1"/>
                </a:solidFill>
              </a:rPr>
              <a:t>Adéquation</a:t>
            </a:r>
          </a:p>
        </p:txBody>
      </p:sp>
      <p:sp>
        <p:nvSpPr>
          <p:cNvPr id="35874" name="Text Box 60">
            <a:extLst>
              <a:ext uri="{FF2B5EF4-FFF2-40B4-BE49-F238E27FC236}">
                <a16:creationId xmlns:a16="http://schemas.microsoft.com/office/drawing/2014/main" id="{A8A16F18-3706-4DFE-8D4A-C3F1BB44793A}"/>
              </a:ext>
            </a:extLst>
          </p:cNvPr>
          <p:cNvSpPr txBox="1">
            <a:spLocks noChangeArrowheads="1"/>
          </p:cNvSpPr>
          <p:nvPr/>
        </p:nvSpPr>
        <p:spPr bwMode="auto">
          <a:xfrm>
            <a:off x="4657725" y="5575300"/>
            <a:ext cx="1274763"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2.0</a:t>
            </a:r>
          </a:p>
        </p:txBody>
      </p:sp>
      <p:sp>
        <p:nvSpPr>
          <p:cNvPr id="35875" name="Text Box 61">
            <a:extLst>
              <a:ext uri="{FF2B5EF4-FFF2-40B4-BE49-F238E27FC236}">
                <a16:creationId xmlns:a16="http://schemas.microsoft.com/office/drawing/2014/main" id="{2FE6CD8A-3084-4CC8-B108-8BD310B34365}"/>
              </a:ext>
            </a:extLst>
          </p:cNvPr>
          <p:cNvSpPr txBox="1">
            <a:spLocks noChangeArrowheads="1"/>
          </p:cNvSpPr>
          <p:nvPr/>
        </p:nvSpPr>
        <p:spPr bwMode="auto">
          <a:xfrm>
            <a:off x="925513" y="5646738"/>
            <a:ext cx="2166937"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b="0">
                <a:solidFill>
                  <a:schemeClr val="tx1"/>
                </a:solidFill>
              </a:rPr>
              <a:t>Écart</a:t>
            </a:r>
          </a:p>
        </p:txBody>
      </p:sp>
      <p:sp>
        <p:nvSpPr>
          <p:cNvPr id="35876" name="Text Box 62">
            <a:extLst>
              <a:ext uri="{FF2B5EF4-FFF2-40B4-BE49-F238E27FC236}">
                <a16:creationId xmlns:a16="http://schemas.microsoft.com/office/drawing/2014/main" id="{825C1151-161E-4ABE-87FC-F2E52CC9B67A}"/>
              </a:ext>
            </a:extLst>
          </p:cNvPr>
          <p:cNvSpPr txBox="1">
            <a:spLocks noChangeArrowheads="1"/>
          </p:cNvSpPr>
          <p:nvPr/>
        </p:nvSpPr>
        <p:spPr bwMode="auto">
          <a:xfrm>
            <a:off x="2582863" y="5575300"/>
            <a:ext cx="1112837"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6.9</a:t>
            </a:r>
          </a:p>
        </p:txBody>
      </p:sp>
      <p:sp>
        <p:nvSpPr>
          <p:cNvPr id="35877" name="Text Box 63">
            <a:extLst>
              <a:ext uri="{FF2B5EF4-FFF2-40B4-BE49-F238E27FC236}">
                <a16:creationId xmlns:a16="http://schemas.microsoft.com/office/drawing/2014/main" id="{ED4E87B3-93F7-4ECC-8FF2-F7D38FE6B53B}"/>
              </a:ext>
            </a:extLst>
          </p:cNvPr>
          <p:cNvSpPr txBox="1">
            <a:spLocks noChangeArrowheads="1"/>
          </p:cNvSpPr>
          <p:nvPr/>
        </p:nvSpPr>
        <p:spPr bwMode="auto">
          <a:xfrm>
            <a:off x="6699250" y="5575300"/>
            <a:ext cx="12763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2.0</a:t>
            </a:r>
          </a:p>
        </p:txBody>
      </p:sp>
      <p:sp>
        <p:nvSpPr>
          <p:cNvPr id="35878" name="Text Box 64">
            <a:extLst>
              <a:ext uri="{FF2B5EF4-FFF2-40B4-BE49-F238E27FC236}">
                <a16:creationId xmlns:a16="http://schemas.microsoft.com/office/drawing/2014/main" id="{91AFFA11-8851-4CE2-B0ED-4610D586B9B3}"/>
              </a:ext>
            </a:extLst>
          </p:cNvPr>
          <p:cNvSpPr txBox="1">
            <a:spLocks noChangeArrowheads="1"/>
          </p:cNvSpPr>
          <p:nvPr/>
        </p:nvSpPr>
        <p:spPr bwMode="auto">
          <a:xfrm>
            <a:off x="7631113" y="5516563"/>
            <a:ext cx="12763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2.0</a:t>
            </a:r>
          </a:p>
        </p:txBody>
      </p:sp>
      <p:sp>
        <p:nvSpPr>
          <p:cNvPr id="35879" name="Text Box 65">
            <a:extLst>
              <a:ext uri="{FF2B5EF4-FFF2-40B4-BE49-F238E27FC236}">
                <a16:creationId xmlns:a16="http://schemas.microsoft.com/office/drawing/2014/main" id="{E9234C5A-045E-4FB2-A7BB-3E2A654E63B8}"/>
              </a:ext>
            </a:extLst>
          </p:cNvPr>
          <p:cNvSpPr txBox="1">
            <a:spLocks noChangeArrowheads="1"/>
          </p:cNvSpPr>
          <p:nvPr/>
        </p:nvSpPr>
        <p:spPr bwMode="auto">
          <a:xfrm>
            <a:off x="5797550" y="5575300"/>
            <a:ext cx="1274763"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2.5</a:t>
            </a:r>
          </a:p>
        </p:txBody>
      </p:sp>
      <p:sp>
        <p:nvSpPr>
          <p:cNvPr id="35880" name="Text Box 66">
            <a:extLst>
              <a:ext uri="{FF2B5EF4-FFF2-40B4-BE49-F238E27FC236}">
                <a16:creationId xmlns:a16="http://schemas.microsoft.com/office/drawing/2014/main" id="{4B14FF85-8CAF-4248-A298-2CAE42671624}"/>
              </a:ext>
            </a:extLst>
          </p:cNvPr>
          <p:cNvSpPr txBox="1">
            <a:spLocks noChangeArrowheads="1"/>
          </p:cNvSpPr>
          <p:nvPr/>
        </p:nvSpPr>
        <p:spPr bwMode="auto">
          <a:xfrm>
            <a:off x="3514725" y="5575300"/>
            <a:ext cx="12779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u="sng">
                <a:solidFill>
                  <a:srgbClr val="FF3300"/>
                </a:solidFill>
              </a:rPr>
              <a:t>2.0</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B9AC3B6-8848-4F1D-A21E-0B3EE99D5547}"/>
              </a:ext>
            </a:extLst>
          </p:cNvPr>
          <p:cNvSpPr>
            <a:spLocks noGrp="1" noChangeArrowheads="1"/>
          </p:cNvSpPr>
          <p:nvPr>
            <p:ph type="title"/>
          </p:nvPr>
        </p:nvSpPr>
        <p:spPr>
          <a:xfrm>
            <a:off x="141288" y="381000"/>
            <a:ext cx="8839200" cy="1143000"/>
          </a:xfrm>
        </p:spPr>
        <p:txBody>
          <a:bodyPr/>
          <a:lstStyle/>
          <a:p>
            <a:r>
              <a:rPr lang="fr-FR" altLang="fr-FR"/>
              <a:t>Le PDP : un processus itératif</a:t>
            </a:r>
          </a:p>
        </p:txBody>
      </p:sp>
      <p:sp>
        <p:nvSpPr>
          <p:cNvPr id="37891" name="Text Box 3">
            <a:extLst>
              <a:ext uri="{FF2B5EF4-FFF2-40B4-BE49-F238E27FC236}">
                <a16:creationId xmlns:a16="http://schemas.microsoft.com/office/drawing/2014/main" id="{60B0D747-75E0-4F0A-B242-0F23C7E97F9C}"/>
              </a:ext>
            </a:extLst>
          </p:cNvPr>
          <p:cNvSpPr txBox="1">
            <a:spLocks noChangeArrowheads="1"/>
          </p:cNvSpPr>
          <p:nvPr/>
        </p:nvSpPr>
        <p:spPr bwMode="auto">
          <a:xfrm>
            <a:off x="1336675" y="5943600"/>
            <a:ext cx="1617663"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a:solidFill>
                  <a:schemeClr val="tx1"/>
                </a:solidFill>
                <a:latin typeface="Times New Roman" panose="02020603050405020304" pitchFamily="18" charset="0"/>
              </a:rPr>
              <a:t>P.D.P.</a:t>
            </a:r>
          </a:p>
        </p:txBody>
      </p:sp>
      <p:sp>
        <p:nvSpPr>
          <p:cNvPr id="37892" name="AutoShape 4">
            <a:extLst>
              <a:ext uri="{FF2B5EF4-FFF2-40B4-BE49-F238E27FC236}">
                <a16:creationId xmlns:a16="http://schemas.microsoft.com/office/drawing/2014/main" id="{0376A071-6619-4F00-931A-3146ACB2E686}"/>
              </a:ext>
            </a:extLst>
          </p:cNvPr>
          <p:cNvSpPr>
            <a:spLocks noChangeArrowheads="1"/>
          </p:cNvSpPr>
          <p:nvPr/>
        </p:nvSpPr>
        <p:spPr bwMode="auto">
          <a:xfrm>
            <a:off x="3024188" y="6019800"/>
            <a:ext cx="422275" cy="381000"/>
          </a:xfrm>
          <a:prstGeom prst="rightArrow">
            <a:avLst>
              <a:gd name="adj1" fmla="val 50000"/>
              <a:gd name="adj2" fmla="val 27708"/>
            </a:avLst>
          </a:prstGeom>
          <a:solidFill>
            <a:schemeClr val="accent2"/>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7893" name="Text Box 15">
            <a:extLst>
              <a:ext uri="{FF2B5EF4-FFF2-40B4-BE49-F238E27FC236}">
                <a16:creationId xmlns:a16="http://schemas.microsoft.com/office/drawing/2014/main" id="{571D9A2E-A823-4D73-B9CE-FF064E9C9EC5}"/>
              </a:ext>
            </a:extLst>
          </p:cNvPr>
          <p:cNvSpPr txBox="1">
            <a:spLocks noChangeArrowheads="1"/>
          </p:cNvSpPr>
          <p:nvPr/>
        </p:nvSpPr>
        <p:spPr bwMode="auto">
          <a:xfrm>
            <a:off x="685800" y="5867400"/>
            <a:ext cx="2954338" cy="831850"/>
          </a:xfrm>
          <a:prstGeom prst="rect">
            <a:avLst/>
          </a:prstGeom>
          <a:solidFill>
            <a:schemeClr val="bg1"/>
          </a:solidFill>
          <a:ln w="9525">
            <a:solidFill>
              <a:schemeClr val="tx1"/>
            </a:solidFill>
            <a:miter lim="800000"/>
            <a:headEnd/>
            <a:tailEnd/>
          </a:ln>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a:solidFill>
                  <a:schemeClr val="tx1"/>
                </a:solidFill>
              </a:rPr>
              <a:t>P.D.P. REALISABLE</a:t>
            </a:r>
          </a:p>
        </p:txBody>
      </p:sp>
      <p:grpSp>
        <p:nvGrpSpPr>
          <p:cNvPr id="37894" name="Group 44">
            <a:extLst>
              <a:ext uri="{FF2B5EF4-FFF2-40B4-BE49-F238E27FC236}">
                <a16:creationId xmlns:a16="http://schemas.microsoft.com/office/drawing/2014/main" id="{6773881C-1FF1-48D9-8167-F9941329C02F}"/>
              </a:ext>
            </a:extLst>
          </p:cNvPr>
          <p:cNvGrpSpPr>
            <a:grpSpLocks/>
          </p:cNvGrpSpPr>
          <p:nvPr/>
        </p:nvGrpSpPr>
        <p:grpSpPr bwMode="auto">
          <a:xfrm>
            <a:off x="3938588" y="4191000"/>
            <a:ext cx="4010025" cy="762000"/>
            <a:chOff x="2481" y="2640"/>
            <a:chExt cx="2526" cy="480"/>
          </a:xfrm>
        </p:grpSpPr>
        <p:grpSp>
          <p:nvGrpSpPr>
            <p:cNvPr id="37919" name="Group 17">
              <a:extLst>
                <a:ext uri="{FF2B5EF4-FFF2-40B4-BE49-F238E27FC236}">
                  <a16:creationId xmlns:a16="http://schemas.microsoft.com/office/drawing/2014/main" id="{950DBC48-B473-4167-8AEF-F6BA973C8CDF}"/>
                </a:ext>
              </a:extLst>
            </p:cNvPr>
            <p:cNvGrpSpPr>
              <a:grpSpLocks/>
            </p:cNvGrpSpPr>
            <p:nvPr/>
          </p:nvGrpSpPr>
          <p:grpSpPr bwMode="auto">
            <a:xfrm>
              <a:off x="2703" y="2640"/>
              <a:ext cx="2304" cy="480"/>
              <a:chOff x="1392" y="3120"/>
              <a:chExt cx="2496" cy="576"/>
            </a:xfrm>
          </p:grpSpPr>
          <p:sp>
            <p:nvSpPr>
              <p:cNvPr id="37921" name="Rectangle 18">
                <a:extLst>
                  <a:ext uri="{FF2B5EF4-FFF2-40B4-BE49-F238E27FC236}">
                    <a16:creationId xmlns:a16="http://schemas.microsoft.com/office/drawing/2014/main" id="{1E86C98C-2B1F-4D17-A94A-1FAFA2BED026}"/>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7922" name="Text Box 19">
                <a:extLst>
                  <a:ext uri="{FF2B5EF4-FFF2-40B4-BE49-F238E27FC236}">
                    <a16:creationId xmlns:a16="http://schemas.microsoft.com/office/drawing/2014/main" id="{812E3BC0-AA8E-40A5-ACED-E18E434E93B6}"/>
                  </a:ext>
                </a:extLst>
              </p:cNvPr>
              <p:cNvSpPr txBox="1">
                <a:spLocks noChangeArrowheads="1"/>
              </p:cNvSpPr>
              <p:nvPr/>
            </p:nvSpPr>
            <p:spPr bwMode="auto">
              <a:xfrm>
                <a:off x="1392" y="3120"/>
                <a:ext cx="2496" cy="5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Calcul des charges des postes critiques</a:t>
                </a:r>
              </a:p>
            </p:txBody>
          </p:sp>
        </p:grpSp>
        <p:sp>
          <p:nvSpPr>
            <p:cNvPr id="37920" name="Text Box 20">
              <a:extLst>
                <a:ext uri="{FF2B5EF4-FFF2-40B4-BE49-F238E27FC236}">
                  <a16:creationId xmlns:a16="http://schemas.microsoft.com/office/drawing/2014/main" id="{7D24508A-2AA4-47E9-9C5A-79FAA0184CF0}"/>
                </a:ext>
              </a:extLst>
            </p:cNvPr>
            <p:cNvSpPr txBox="1">
              <a:spLocks noChangeArrowheads="1"/>
            </p:cNvSpPr>
            <p:nvPr/>
          </p:nvSpPr>
          <p:spPr bwMode="auto">
            <a:xfrm>
              <a:off x="2481" y="2738"/>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3</a:t>
              </a:r>
            </a:p>
          </p:txBody>
        </p:sp>
      </p:grpSp>
      <p:sp>
        <p:nvSpPr>
          <p:cNvPr id="37895" name="Rectangle 23">
            <a:extLst>
              <a:ext uri="{FF2B5EF4-FFF2-40B4-BE49-F238E27FC236}">
                <a16:creationId xmlns:a16="http://schemas.microsoft.com/office/drawing/2014/main" id="{E9394F83-520B-48BA-A456-A32B30348411}"/>
              </a:ext>
            </a:extLst>
          </p:cNvPr>
          <p:cNvSpPr>
            <a:spLocks noChangeArrowheads="1"/>
          </p:cNvSpPr>
          <p:nvPr/>
        </p:nvSpPr>
        <p:spPr bwMode="auto">
          <a:xfrm>
            <a:off x="4430713" y="3352800"/>
            <a:ext cx="3587750" cy="685800"/>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nvGrpSpPr>
          <p:cNvPr id="37896" name="Group 45">
            <a:extLst>
              <a:ext uri="{FF2B5EF4-FFF2-40B4-BE49-F238E27FC236}">
                <a16:creationId xmlns:a16="http://schemas.microsoft.com/office/drawing/2014/main" id="{3BF78146-E00D-4057-A7E0-2495E8D4757C}"/>
              </a:ext>
            </a:extLst>
          </p:cNvPr>
          <p:cNvGrpSpPr>
            <a:grpSpLocks/>
          </p:cNvGrpSpPr>
          <p:nvPr/>
        </p:nvGrpSpPr>
        <p:grpSpPr bwMode="auto">
          <a:xfrm>
            <a:off x="4079875" y="3352800"/>
            <a:ext cx="4008438" cy="701675"/>
            <a:chOff x="2570" y="2112"/>
            <a:chExt cx="2525" cy="442"/>
          </a:xfrm>
        </p:grpSpPr>
        <p:sp>
          <p:nvSpPr>
            <p:cNvPr id="37917" name="Text Box 24">
              <a:extLst>
                <a:ext uri="{FF2B5EF4-FFF2-40B4-BE49-F238E27FC236}">
                  <a16:creationId xmlns:a16="http://schemas.microsoft.com/office/drawing/2014/main" id="{89978704-79F5-4E98-90E4-F6E2F4544178}"/>
                </a:ext>
              </a:extLst>
            </p:cNvPr>
            <p:cNvSpPr txBox="1">
              <a:spLocks noChangeArrowheads="1"/>
            </p:cNvSpPr>
            <p:nvPr/>
          </p:nvSpPr>
          <p:spPr bwMode="auto">
            <a:xfrm>
              <a:off x="2791" y="2112"/>
              <a:ext cx="2304" cy="44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Comparaison à la capacité disponible</a:t>
              </a:r>
            </a:p>
          </p:txBody>
        </p:sp>
        <p:sp>
          <p:nvSpPr>
            <p:cNvPr id="37918" name="Text Box 25">
              <a:extLst>
                <a:ext uri="{FF2B5EF4-FFF2-40B4-BE49-F238E27FC236}">
                  <a16:creationId xmlns:a16="http://schemas.microsoft.com/office/drawing/2014/main" id="{CF218D25-E39A-4299-8CC0-EDB81E752D14}"/>
                </a:ext>
              </a:extLst>
            </p:cNvPr>
            <p:cNvSpPr txBox="1">
              <a:spLocks noChangeArrowheads="1"/>
            </p:cNvSpPr>
            <p:nvPr/>
          </p:nvSpPr>
          <p:spPr bwMode="auto">
            <a:xfrm>
              <a:off x="2570" y="2184"/>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4</a:t>
              </a:r>
            </a:p>
          </p:txBody>
        </p:sp>
      </p:grpSp>
      <p:sp>
        <p:nvSpPr>
          <p:cNvPr id="37897" name="Rectangle 28">
            <a:extLst>
              <a:ext uri="{FF2B5EF4-FFF2-40B4-BE49-F238E27FC236}">
                <a16:creationId xmlns:a16="http://schemas.microsoft.com/office/drawing/2014/main" id="{AE78B79D-CC6A-4893-9BDF-6E97E6A7E0D9}"/>
              </a:ext>
            </a:extLst>
          </p:cNvPr>
          <p:cNvSpPr>
            <a:spLocks noChangeArrowheads="1"/>
          </p:cNvSpPr>
          <p:nvPr/>
        </p:nvSpPr>
        <p:spPr bwMode="auto">
          <a:xfrm>
            <a:off x="4572000" y="2514600"/>
            <a:ext cx="3587750" cy="685800"/>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nvGrpSpPr>
          <p:cNvPr id="37898" name="Group 46">
            <a:extLst>
              <a:ext uri="{FF2B5EF4-FFF2-40B4-BE49-F238E27FC236}">
                <a16:creationId xmlns:a16="http://schemas.microsoft.com/office/drawing/2014/main" id="{C5C6D87F-5BBE-4DC8-A772-FFD2CED6A36F}"/>
              </a:ext>
            </a:extLst>
          </p:cNvPr>
          <p:cNvGrpSpPr>
            <a:grpSpLocks/>
          </p:cNvGrpSpPr>
          <p:nvPr/>
        </p:nvGrpSpPr>
        <p:grpSpPr bwMode="auto">
          <a:xfrm>
            <a:off x="4219575" y="2514600"/>
            <a:ext cx="4010025" cy="701675"/>
            <a:chOff x="2658" y="1584"/>
            <a:chExt cx="2526" cy="442"/>
          </a:xfrm>
        </p:grpSpPr>
        <p:sp>
          <p:nvSpPr>
            <p:cNvPr id="37915" name="Text Box 29">
              <a:extLst>
                <a:ext uri="{FF2B5EF4-FFF2-40B4-BE49-F238E27FC236}">
                  <a16:creationId xmlns:a16="http://schemas.microsoft.com/office/drawing/2014/main" id="{8C2F7408-63C0-4F5A-892D-6BB15BA2ACB9}"/>
                </a:ext>
              </a:extLst>
            </p:cNvPr>
            <p:cNvSpPr txBox="1">
              <a:spLocks noChangeArrowheads="1"/>
            </p:cNvSpPr>
            <p:nvPr/>
          </p:nvSpPr>
          <p:spPr bwMode="auto">
            <a:xfrm>
              <a:off x="2880" y="1584"/>
              <a:ext cx="2304" cy="44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Identification des surcharges &amp; sous-charges</a:t>
              </a:r>
            </a:p>
          </p:txBody>
        </p:sp>
        <p:sp>
          <p:nvSpPr>
            <p:cNvPr id="37916" name="Text Box 30">
              <a:extLst>
                <a:ext uri="{FF2B5EF4-FFF2-40B4-BE49-F238E27FC236}">
                  <a16:creationId xmlns:a16="http://schemas.microsoft.com/office/drawing/2014/main" id="{B8D47798-D0AA-4205-99BA-2B2EE7CA1607}"/>
                </a:ext>
              </a:extLst>
            </p:cNvPr>
            <p:cNvSpPr txBox="1">
              <a:spLocks noChangeArrowheads="1"/>
            </p:cNvSpPr>
            <p:nvPr/>
          </p:nvSpPr>
          <p:spPr bwMode="auto">
            <a:xfrm>
              <a:off x="2658" y="1656"/>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5</a:t>
              </a:r>
            </a:p>
          </p:txBody>
        </p:sp>
      </p:grpSp>
      <p:grpSp>
        <p:nvGrpSpPr>
          <p:cNvPr id="37899" name="Group 47">
            <a:extLst>
              <a:ext uri="{FF2B5EF4-FFF2-40B4-BE49-F238E27FC236}">
                <a16:creationId xmlns:a16="http://schemas.microsoft.com/office/drawing/2014/main" id="{A03E1BF4-F7A8-4366-ADAA-FFA2DA9FBCBC}"/>
              </a:ext>
            </a:extLst>
          </p:cNvPr>
          <p:cNvGrpSpPr>
            <a:grpSpLocks/>
          </p:cNvGrpSpPr>
          <p:nvPr/>
        </p:nvGrpSpPr>
        <p:grpSpPr bwMode="auto">
          <a:xfrm>
            <a:off x="4360863" y="1660525"/>
            <a:ext cx="4010025" cy="685800"/>
            <a:chOff x="2747" y="1046"/>
            <a:chExt cx="2526" cy="432"/>
          </a:xfrm>
        </p:grpSpPr>
        <p:grpSp>
          <p:nvGrpSpPr>
            <p:cNvPr id="37911" name="Group 32">
              <a:extLst>
                <a:ext uri="{FF2B5EF4-FFF2-40B4-BE49-F238E27FC236}">
                  <a16:creationId xmlns:a16="http://schemas.microsoft.com/office/drawing/2014/main" id="{CCF88DA2-A769-402D-A025-488C9DF68A11}"/>
                </a:ext>
              </a:extLst>
            </p:cNvPr>
            <p:cNvGrpSpPr>
              <a:grpSpLocks/>
            </p:cNvGrpSpPr>
            <p:nvPr/>
          </p:nvGrpSpPr>
          <p:grpSpPr bwMode="auto">
            <a:xfrm>
              <a:off x="2969" y="1046"/>
              <a:ext cx="2304" cy="432"/>
              <a:chOff x="1392" y="3120"/>
              <a:chExt cx="2496" cy="576"/>
            </a:xfrm>
          </p:grpSpPr>
          <p:sp>
            <p:nvSpPr>
              <p:cNvPr id="37913" name="Rectangle 33">
                <a:extLst>
                  <a:ext uri="{FF2B5EF4-FFF2-40B4-BE49-F238E27FC236}">
                    <a16:creationId xmlns:a16="http://schemas.microsoft.com/office/drawing/2014/main" id="{6E698BE3-7982-4DC8-8F9B-AB6934D2D2D1}"/>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7914" name="Text Box 34">
                <a:extLst>
                  <a:ext uri="{FF2B5EF4-FFF2-40B4-BE49-F238E27FC236}">
                    <a16:creationId xmlns:a16="http://schemas.microsoft.com/office/drawing/2014/main" id="{5EAE0E03-3DEB-4496-AB6B-4F818F977338}"/>
                  </a:ext>
                </a:extLst>
              </p:cNvPr>
              <p:cNvSpPr txBox="1">
                <a:spLocks noChangeArrowheads="1"/>
              </p:cNvSpPr>
              <p:nvPr/>
            </p:nvSpPr>
            <p:spPr bwMode="auto">
              <a:xfrm>
                <a:off x="1392" y="3120"/>
                <a:ext cx="2496" cy="46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lnSpc>
                    <a:spcPct val="50000"/>
                  </a:lnSpc>
                  <a:spcBef>
                    <a:spcPct val="0"/>
                  </a:spcBef>
                  <a:buFontTx/>
                  <a:buNone/>
                </a:pPr>
                <a:endParaRPr lang="fr-FR" altLang="fr-FR" sz="2000" b="0">
                  <a:solidFill>
                    <a:schemeClr val="tx1"/>
                  </a:solidFill>
                </a:endParaRPr>
              </a:p>
              <a:p>
                <a:pPr algn="ctr" eaLnBrk="1" hangingPunct="1">
                  <a:spcBef>
                    <a:spcPct val="0"/>
                  </a:spcBef>
                  <a:buFontTx/>
                  <a:buNone/>
                </a:pPr>
                <a:r>
                  <a:rPr lang="fr-FR" altLang="fr-FR" sz="2000" b="0">
                    <a:solidFill>
                      <a:schemeClr val="tx1"/>
                    </a:solidFill>
                  </a:rPr>
                  <a:t>Ajustements du P.D.P</a:t>
                </a:r>
              </a:p>
            </p:txBody>
          </p:sp>
        </p:grpSp>
        <p:sp>
          <p:nvSpPr>
            <p:cNvPr id="37912" name="Text Box 35">
              <a:extLst>
                <a:ext uri="{FF2B5EF4-FFF2-40B4-BE49-F238E27FC236}">
                  <a16:creationId xmlns:a16="http://schemas.microsoft.com/office/drawing/2014/main" id="{580C870C-2AF3-49BB-BB59-756C97A778BE}"/>
                </a:ext>
              </a:extLst>
            </p:cNvPr>
            <p:cNvSpPr txBox="1">
              <a:spLocks noChangeArrowheads="1"/>
            </p:cNvSpPr>
            <p:nvPr/>
          </p:nvSpPr>
          <p:spPr bwMode="auto">
            <a:xfrm>
              <a:off x="2747" y="1118"/>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6</a:t>
              </a:r>
            </a:p>
          </p:txBody>
        </p:sp>
      </p:grpSp>
      <p:sp>
        <p:nvSpPr>
          <p:cNvPr id="37900" name="AutoShape 36">
            <a:extLst>
              <a:ext uri="{FF2B5EF4-FFF2-40B4-BE49-F238E27FC236}">
                <a16:creationId xmlns:a16="http://schemas.microsoft.com/office/drawing/2014/main" id="{A29CA238-B18D-4CE3-8FF0-B1B51B10047F}"/>
              </a:ext>
            </a:extLst>
          </p:cNvPr>
          <p:cNvSpPr>
            <a:spLocks noChangeArrowheads="1"/>
          </p:cNvSpPr>
          <p:nvPr/>
        </p:nvSpPr>
        <p:spPr bwMode="auto">
          <a:xfrm rot="16200000" flipH="1">
            <a:off x="642144" y="2148681"/>
            <a:ext cx="4343400" cy="3094038"/>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4009 h 21600"/>
              <a:gd name="T14" fmla="*/ 20428 w 21600"/>
              <a:gd name="T15" fmla="*/ 8149 h 21600"/>
            </a:gdLst>
            <a:ahLst/>
            <a:cxnLst>
              <a:cxn ang="T8">
                <a:pos x="T0" y="T1"/>
              </a:cxn>
              <a:cxn ang="T9">
                <a:pos x="T2" y="T3"/>
              </a:cxn>
              <a:cxn ang="T10">
                <a:pos x="T4" y="T5"/>
              </a:cxn>
              <a:cxn ang="T11">
                <a:pos x="T6" y="T7"/>
              </a:cxn>
            </a:cxnLst>
            <a:rect l="T12" t="T13" r="T14" b="T15"/>
            <a:pathLst>
              <a:path w="21600" h="21600">
                <a:moveTo>
                  <a:pt x="21600" y="6079"/>
                </a:moveTo>
                <a:lnTo>
                  <a:pt x="18157" y="0"/>
                </a:lnTo>
                <a:lnTo>
                  <a:pt x="18157" y="4009"/>
                </a:lnTo>
                <a:lnTo>
                  <a:pt x="12427" y="4009"/>
                </a:lnTo>
                <a:cubicBezTo>
                  <a:pt x="5564" y="4009"/>
                  <a:pt x="0" y="7657"/>
                  <a:pt x="0" y="12158"/>
                </a:cubicBezTo>
                <a:lnTo>
                  <a:pt x="0" y="21600"/>
                </a:lnTo>
                <a:lnTo>
                  <a:pt x="4232" y="21600"/>
                </a:lnTo>
                <a:lnTo>
                  <a:pt x="4232" y="12158"/>
                </a:lnTo>
                <a:cubicBezTo>
                  <a:pt x="4232" y="9944"/>
                  <a:pt x="7901" y="8149"/>
                  <a:pt x="12427" y="8149"/>
                </a:cubicBezTo>
                <a:lnTo>
                  <a:pt x="18157" y="8149"/>
                </a:lnTo>
                <a:lnTo>
                  <a:pt x="18157" y="12158"/>
                </a:lnTo>
                <a:lnTo>
                  <a:pt x="21600" y="6079"/>
                </a:lnTo>
                <a:close/>
              </a:path>
            </a:pathLst>
          </a:custGeom>
          <a:solidFill>
            <a:schemeClr val="accent2"/>
          </a:solidFill>
          <a:ln w="9525">
            <a:solidFill>
              <a:schemeClr val="tx1"/>
            </a:solidFill>
            <a:miter lim="800000"/>
            <a:headEnd/>
            <a:tailEnd/>
          </a:ln>
        </p:spPr>
        <p:txBody>
          <a:bodyPr wrap="none" anchor="ctr"/>
          <a:lstStyle/>
          <a:p>
            <a:endParaRPr lang="fr-FR"/>
          </a:p>
        </p:txBody>
      </p:sp>
      <p:grpSp>
        <p:nvGrpSpPr>
          <p:cNvPr id="37901" name="Group 39">
            <a:extLst>
              <a:ext uri="{FF2B5EF4-FFF2-40B4-BE49-F238E27FC236}">
                <a16:creationId xmlns:a16="http://schemas.microsoft.com/office/drawing/2014/main" id="{7FE5173A-9BA4-4D96-B90F-D2C67C17E155}"/>
              </a:ext>
            </a:extLst>
          </p:cNvPr>
          <p:cNvGrpSpPr>
            <a:grpSpLocks/>
          </p:cNvGrpSpPr>
          <p:nvPr/>
        </p:nvGrpSpPr>
        <p:grpSpPr bwMode="auto">
          <a:xfrm>
            <a:off x="3657600" y="5943600"/>
            <a:ext cx="4114800" cy="762000"/>
            <a:chOff x="2304" y="3744"/>
            <a:chExt cx="2592" cy="480"/>
          </a:xfrm>
        </p:grpSpPr>
        <p:grpSp>
          <p:nvGrpSpPr>
            <p:cNvPr id="37907" name="Group 6">
              <a:extLst>
                <a:ext uri="{FF2B5EF4-FFF2-40B4-BE49-F238E27FC236}">
                  <a16:creationId xmlns:a16="http://schemas.microsoft.com/office/drawing/2014/main" id="{283C5FD1-35A7-4B05-8EDD-5ECA99EA61D0}"/>
                </a:ext>
              </a:extLst>
            </p:cNvPr>
            <p:cNvGrpSpPr>
              <a:grpSpLocks/>
            </p:cNvGrpSpPr>
            <p:nvPr/>
          </p:nvGrpSpPr>
          <p:grpSpPr bwMode="auto">
            <a:xfrm>
              <a:off x="2592" y="3744"/>
              <a:ext cx="2304" cy="480"/>
              <a:chOff x="1392" y="3120"/>
              <a:chExt cx="2496" cy="576"/>
            </a:xfrm>
          </p:grpSpPr>
          <p:sp>
            <p:nvSpPr>
              <p:cNvPr id="37909" name="Rectangle 7">
                <a:extLst>
                  <a:ext uri="{FF2B5EF4-FFF2-40B4-BE49-F238E27FC236}">
                    <a16:creationId xmlns:a16="http://schemas.microsoft.com/office/drawing/2014/main" id="{F60E223C-3CDB-422C-830A-07859598A694}"/>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7910" name="Text Box 8">
                <a:extLst>
                  <a:ext uri="{FF2B5EF4-FFF2-40B4-BE49-F238E27FC236}">
                    <a16:creationId xmlns:a16="http://schemas.microsoft.com/office/drawing/2014/main" id="{2613AF9C-8C0A-4F8F-9B1D-24455F2C2BC7}"/>
                  </a:ext>
                </a:extLst>
              </p:cNvPr>
              <p:cNvSpPr txBox="1">
                <a:spLocks noChangeArrowheads="1"/>
              </p:cNvSpPr>
              <p:nvPr/>
            </p:nvSpPr>
            <p:spPr bwMode="auto">
              <a:xfrm>
                <a:off x="1392" y="3120"/>
                <a:ext cx="2496" cy="48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1800">
                    <a:solidFill>
                      <a:schemeClr val="tx1"/>
                    </a:solidFill>
                  </a:rPr>
                  <a:t>Identification des capacités des postes de charges critiques</a:t>
                </a:r>
              </a:p>
            </p:txBody>
          </p:sp>
        </p:grpSp>
        <p:sp>
          <p:nvSpPr>
            <p:cNvPr id="37908" name="Text Box 9">
              <a:extLst>
                <a:ext uri="{FF2B5EF4-FFF2-40B4-BE49-F238E27FC236}">
                  <a16:creationId xmlns:a16="http://schemas.microsoft.com/office/drawing/2014/main" id="{6AD1F11C-9984-4505-82E9-24F534A54286}"/>
                </a:ext>
              </a:extLst>
            </p:cNvPr>
            <p:cNvSpPr txBox="1">
              <a:spLocks noChangeArrowheads="1"/>
            </p:cNvSpPr>
            <p:nvPr/>
          </p:nvSpPr>
          <p:spPr bwMode="auto">
            <a:xfrm>
              <a:off x="2304" y="3792"/>
              <a:ext cx="26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2000">
                  <a:solidFill>
                    <a:schemeClr val="tx1"/>
                  </a:solidFill>
                  <a:latin typeface="Arial Black" panose="020B0A04020102020204" pitchFamily="34" charset="0"/>
                </a:rPr>
                <a:t>1</a:t>
              </a:r>
            </a:p>
          </p:txBody>
        </p:sp>
      </p:grpSp>
      <p:grpSp>
        <p:nvGrpSpPr>
          <p:cNvPr id="37902" name="Group 43">
            <a:extLst>
              <a:ext uri="{FF2B5EF4-FFF2-40B4-BE49-F238E27FC236}">
                <a16:creationId xmlns:a16="http://schemas.microsoft.com/office/drawing/2014/main" id="{E8C22F64-9DC4-4321-8FF3-6F2F1194FA08}"/>
              </a:ext>
            </a:extLst>
          </p:cNvPr>
          <p:cNvGrpSpPr>
            <a:grpSpLocks/>
          </p:cNvGrpSpPr>
          <p:nvPr/>
        </p:nvGrpSpPr>
        <p:grpSpPr bwMode="auto">
          <a:xfrm>
            <a:off x="3798888" y="5105400"/>
            <a:ext cx="3973512" cy="762000"/>
            <a:chOff x="2393" y="3216"/>
            <a:chExt cx="2503" cy="480"/>
          </a:xfrm>
        </p:grpSpPr>
        <p:sp>
          <p:nvSpPr>
            <p:cNvPr id="37903" name="Text Box 14">
              <a:extLst>
                <a:ext uri="{FF2B5EF4-FFF2-40B4-BE49-F238E27FC236}">
                  <a16:creationId xmlns:a16="http://schemas.microsoft.com/office/drawing/2014/main" id="{341FABED-1EAF-4DA3-8F00-1C1F970BB499}"/>
                </a:ext>
              </a:extLst>
            </p:cNvPr>
            <p:cNvSpPr txBox="1">
              <a:spLocks noChangeArrowheads="1"/>
            </p:cNvSpPr>
            <p:nvPr/>
          </p:nvSpPr>
          <p:spPr bwMode="auto">
            <a:xfrm>
              <a:off x="2393" y="3312"/>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2</a:t>
              </a:r>
            </a:p>
          </p:txBody>
        </p:sp>
        <p:grpSp>
          <p:nvGrpSpPr>
            <p:cNvPr id="37904" name="Group 40">
              <a:extLst>
                <a:ext uri="{FF2B5EF4-FFF2-40B4-BE49-F238E27FC236}">
                  <a16:creationId xmlns:a16="http://schemas.microsoft.com/office/drawing/2014/main" id="{918F064B-9ADF-420E-A548-B924A00C4EBC}"/>
                </a:ext>
              </a:extLst>
            </p:cNvPr>
            <p:cNvGrpSpPr>
              <a:grpSpLocks/>
            </p:cNvGrpSpPr>
            <p:nvPr/>
          </p:nvGrpSpPr>
          <p:grpSpPr bwMode="auto">
            <a:xfrm>
              <a:off x="2592" y="3216"/>
              <a:ext cx="2304" cy="480"/>
              <a:chOff x="1392" y="3120"/>
              <a:chExt cx="2496" cy="576"/>
            </a:xfrm>
          </p:grpSpPr>
          <p:sp>
            <p:nvSpPr>
              <p:cNvPr id="37905" name="Rectangle 41">
                <a:extLst>
                  <a:ext uri="{FF2B5EF4-FFF2-40B4-BE49-F238E27FC236}">
                    <a16:creationId xmlns:a16="http://schemas.microsoft.com/office/drawing/2014/main" id="{EFDD6D56-056C-4CAC-898D-AF83E15139E2}"/>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37906" name="Text Box 42">
                <a:extLst>
                  <a:ext uri="{FF2B5EF4-FFF2-40B4-BE49-F238E27FC236}">
                    <a16:creationId xmlns:a16="http://schemas.microsoft.com/office/drawing/2014/main" id="{E245DF29-2E66-4517-8D26-ED668D7107E4}"/>
                  </a:ext>
                </a:extLst>
              </p:cNvPr>
              <p:cNvSpPr txBox="1">
                <a:spLocks noChangeArrowheads="1"/>
              </p:cNvSpPr>
              <p:nvPr/>
            </p:nvSpPr>
            <p:spPr bwMode="auto">
              <a:xfrm>
                <a:off x="1392" y="3120"/>
                <a:ext cx="2496" cy="5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Établissement des </a:t>
                </a:r>
                <a:br>
                  <a:rPr lang="fr-FR" altLang="fr-FR" sz="2000" b="0">
                    <a:solidFill>
                      <a:schemeClr val="tx1"/>
                    </a:solidFill>
                  </a:rPr>
                </a:br>
                <a:r>
                  <a:rPr lang="fr-FR" altLang="fr-FR" sz="2000" b="0">
                    <a:solidFill>
                      <a:schemeClr val="tx1"/>
                    </a:solidFill>
                  </a:rPr>
                  <a:t>Macro-profils</a:t>
                </a:r>
              </a:p>
            </p:txBody>
          </p:sp>
        </p:grp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Espace réservé du numéro de diapositive 5">
            <a:extLst>
              <a:ext uri="{FF2B5EF4-FFF2-40B4-BE49-F238E27FC236}">
                <a16:creationId xmlns:a16="http://schemas.microsoft.com/office/drawing/2014/main" id="{DAAD260D-4517-402F-BCD6-E53B75A31DE2}"/>
              </a:ext>
            </a:extLst>
          </p:cNvPr>
          <p:cNvSpPr>
            <a:spLocks noGrp="1"/>
          </p:cNvSpPr>
          <p:nvPr>
            <p:ph type="sldNum" sz="quarter" idx="4294967295"/>
          </p:nvPr>
        </p:nvSpPr>
        <p:spPr bwMode="auto">
          <a:xfrm>
            <a:off x="7086600" y="152400"/>
            <a:ext cx="1905000" cy="230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fld id="{611B4E83-10B5-4556-81F7-145854ED35A1}" type="slidenum">
              <a:rPr lang="en-US" altLang="fr-FR" sz="1400">
                <a:solidFill>
                  <a:schemeClr val="tx1"/>
                </a:solidFill>
              </a:rPr>
              <a:pPr>
                <a:spcBef>
                  <a:spcPct val="0"/>
                </a:spcBef>
                <a:buFontTx/>
                <a:buNone/>
              </a:pPr>
              <a:t>15</a:t>
            </a:fld>
            <a:endParaRPr lang="en-US" altLang="fr-FR" sz="1400">
              <a:solidFill>
                <a:schemeClr val="tx1"/>
              </a:solidFill>
            </a:endParaRPr>
          </a:p>
        </p:txBody>
      </p:sp>
      <p:sp>
        <p:nvSpPr>
          <p:cNvPr id="40963" name="Rectangle 2">
            <a:extLst>
              <a:ext uri="{FF2B5EF4-FFF2-40B4-BE49-F238E27FC236}">
                <a16:creationId xmlns:a16="http://schemas.microsoft.com/office/drawing/2014/main" id="{C8152824-56DB-4DB6-A3A1-9A2A58E2B7D5}"/>
              </a:ext>
            </a:extLst>
          </p:cNvPr>
          <p:cNvSpPr>
            <a:spLocks noGrp="1" noChangeArrowheads="1"/>
          </p:cNvSpPr>
          <p:nvPr>
            <p:ph type="title"/>
          </p:nvPr>
        </p:nvSpPr>
        <p:spPr>
          <a:xfrm>
            <a:off x="1295400" y="609600"/>
            <a:ext cx="7620000" cy="365125"/>
          </a:xfrm>
        </p:spPr>
        <p:txBody>
          <a:bodyPr/>
          <a:lstStyle/>
          <a:p>
            <a:r>
              <a:rPr lang="fr-FR" altLang="fr-FR"/>
              <a:t>L’horizon de planification</a:t>
            </a:r>
          </a:p>
        </p:txBody>
      </p:sp>
      <p:sp>
        <p:nvSpPr>
          <p:cNvPr id="40964" name="Rectangle 3">
            <a:extLst>
              <a:ext uri="{FF2B5EF4-FFF2-40B4-BE49-F238E27FC236}">
                <a16:creationId xmlns:a16="http://schemas.microsoft.com/office/drawing/2014/main" id="{3F921E63-45F0-42AE-BF1C-3CD711494C40}"/>
              </a:ext>
            </a:extLst>
          </p:cNvPr>
          <p:cNvSpPr>
            <a:spLocks noGrp="1" noChangeArrowheads="1"/>
          </p:cNvSpPr>
          <p:nvPr>
            <p:ph type="body" idx="1"/>
          </p:nvPr>
        </p:nvSpPr>
        <p:spPr>
          <a:xfrm>
            <a:off x="352425" y="1066800"/>
            <a:ext cx="8410575" cy="5410200"/>
          </a:xfrm>
        </p:spPr>
        <p:txBody>
          <a:bodyPr/>
          <a:lstStyle/>
          <a:p>
            <a:r>
              <a:rPr lang="fr-FR" altLang="fr-FR"/>
              <a:t>L’horizon de planification = nombre de périodes</a:t>
            </a:r>
          </a:p>
          <a:p>
            <a:pPr>
              <a:buFontTx/>
              <a:buNone/>
            </a:pPr>
            <a:endParaRPr lang="fr-FR" altLang="fr-FR"/>
          </a:p>
          <a:p>
            <a:pPr>
              <a:buFontTx/>
              <a:buNone/>
            </a:pPr>
            <a:endParaRPr lang="fr-FR" altLang="fr-FR"/>
          </a:p>
          <a:p>
            <a:pPr>
              <a:buFontTx/>
              <a:buNone/>
            </a:pPr>
            <a:endParaRPr lang="fr-FR" altLang="fr-FR"/>
          </a:p>
          <a:p>
            <a:pPr>
              <a:buFontTx/>
              <a:buNone/>
            </a:pPr>
            <a:endParaRPr lang="fr-FR" altLang="fr-FR"/>
          </a:p>
          <a:p>
            <a:pPr>
              <a:buFontTx/>
              <a:buNone/>
            </a:pPr>
            <a:endParaRPr lang="fr-FR" altLang="fr-FR"/>
          </a:p>
          <a:p>
            <a:pPr>
              <a:buFontTx/>
              <a:buNone/>
            </a:pPr>
            <a:endParaRPr lang="fr-FR" altLang="fr-FR"/>
          </a:p>
          <a:p>
            <a:pPr>
              <a:buFontTx/>
              <a:buNone/>
            </a:pPr>
            <a:endParaRPr lang="fr-FR" altLang="fr-FR"/>
          </a:p>
          <a:p>
            <a:r>
              <a:rPr lang="fr-FR" altLang="fr-FR">
                <a:solidFill>
                  <a:schemeClr val="accent2"/>
                </a:solidFill>
              </a:rPr>
              <a:t>= au moins le plus long délai cumulé</a:t>
            </a:r>
          </a:p>
          <a:p>
            <a:r>
              <a:rPr lang="fr-FR" altLang="fr-FR" i="1" u="sng">
                <a:solidFill>
                  <a:schemeClr val="accent2"/>
                </a:solidFill>
              </a:rPr>
              <a:t>visibilité</a:t>
            </a:r>
            <a:r>
              <a:rPr lang="fr-FR" altLang="fr-FR"/>
              <a:t> pour éviter les problèmes futurs et/ou profiter d’opportunités </a:t>
            </a:r>
            <a:r>
              <a:rPr lang="fr-FR" altLang="fr-FR" sz="1800"/>
              <a:t>(plans d’achats groupés, lissage de charge, lot de fabrication économique)</a:t>
            </a:r>
          </a:p>
        </p:txBody>
      </p:sp>
      <p:grpSp>
        <p:nvGrpSpPr>
          <p:cNvPr id="40965" name="Group 4">
            <a:extLst>
              <a:ext uri="{FF2B5EF4-FFF2-40B4-BE49-F238E27FC236}">
                <a16:creationId xmlns:a16="http://schemas.microsoft.com/office/drawing/2014/main" id="{ADD46D05-BB21-4437-B83D-B42AC09B75A0}"/>
              </a:ext>
            </a:extLst>
          </p:cNvPr>
          <p:cNvGrpSpPr>
            <a:grpSpLocks/>
          </p:cNvGrpSpPr>
          <p:nvPr/>
        </p:nvGrpSpPr>
        <p:grpSpPr bwMode="auto">
          <a:xfrm>
            <a:off x="2390775" y="1600200"/>
            <a:ext cx="4854575" cy="2590800"/>
            <a:chOff x="96" y="864"/>
            <a:chExt cx="3312" cy="1632"/>
          </a:xfrm>
        </p:grpSpPr>
        <p:sp>
          <p:nvSpPr>
            <p:cNvPr id="40966" name="Rectangle 5">
              <a:extLst>
                <a:ext uri="{FF2B5EF4-FFF2-40B4-BE49-F238E27FC236}">
                  <a16:creationId xmlns:a16="http://schemas.microsoft.com/office/drawing/2014/main" id="{3814AA9B-72D3-4332-B315-59689055C245}"/>
                </a:ext>
              </a:extLst>
            </p:cNvPr>
            <p:cNvSpPr>
              <a:spLocks noChangeArrowheads="1"/>
            </p:cNvSpPr>
            <p:nvPr/>
          </p:nvSpPr>
          <p:spPr bwMode="auto">
            <a:xfrm>
              <a:off x="1152" y="864"/>
              <a:ext cx="384" cy="336"/>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b="0">
                  <a:solidFill>
                    <a:schemeClr val="tx1"/>
                  </a:solidFill>
                </a:rPr>
                <a:t>A</a:t>
              </a:r>
            </a:p>
          </p:txBody>
        </p:sp>
        <p:sp>
          <p:nvSpPr>
            <p:cNvPr id="40967" name="Rectangle 6">
              <a:extLst>
                <a:ext uri="{FF2B5EF4-FFF2-40B4-BE49-F238E27FC236}">
                  <a16:creationId xmlns:a16="http://schemas.microsoft.com/office/drawing/2014/main" id="{580AD95F-4631-4DF0-B776-B1384472C957}"/>
                </a:ext>
              </a:extLst>
            </p:cNvPr>
            <p:cNvSpPr>
              <a:spLocks noChangeArrowheads="1"/>
            </p:cNvSpPr>
            <p:nvPr/>
          </p:nvSpPr>
          <p:spPr bwMode="auto">
            <a:xfrm>
              <a:off x="96" y="1488"/>
              <a:ext cx="384"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b="0">
                  <a:solidFill>
                    <a:schemeClr val="tx1"/>
                  </a:solidFill>
                </a:rPr>
                <a:t>B</a:t>
              </a:r>
            </a:p>
          </p:txBody>
        </p:sp>
        <p:sp>
          <p:nvSpPr>
            <p:cNvPr id="40968" name="Rectangle 7">
              <a:extLst>
                <a:ext uri="{FF2B5EF4-FFF2-40B4-BE49-F238E27FC236}">
                  <a16:creationId xmlns:a16="http://schemas.microsoft.com/office/drawing/2014/main" id="{8E3C3FD0-DF2B-4EE4-A2B9-F94CD62E58D9}"/>
                </a:ext>
              </a:extLst>
            </p:cNvPr>
            <p:cNvSpPr>
              <a:spLocks noChangeArrowheads="1"/>
            </p:cNvSpPr>
            <p:nvPr/>
          </p:nvSpPr>
          <p:spPr bwMode="auto">
            <a:xfrm>
              <a:off x="1152" y="1488"/>
              <a:ext cx="384"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b="0">
                  <a:solidFill>
                    <a:schemeClr val="tx1"/>
                  </a:solidFill>
                </a:rPr>
                <a:t>C</a:t>
              </a:r>
            </a:p>
          </p:txBody>
        </p:sp>
        <p:sp>
          <p:nvSpPr>
            <p:cNvPr id="40969" name="Rectangle 8">
              <a:extLst>
                <a:ext uri="{FF2B5EF4-FFF2-40B4-BE49-F238E27FC236}">
                  <a16:creationId xmlns:a16="http://schemas.microsoft.com/office/drawing/2014/main" id="{15A5E145-2B79-4602-A220-7CF997868204}"/>
                </a:ext>
              </a:extLst>
            </p:cNvPr>
            <p:cNvSpPr>
              <a:spLocks noChangeArrowheads="1"/>
            </p:cNvSpPr>
            <p:nvPr/>
          </p:nvSpPr>
          <p:spPr bwMode="auto">
            <a:xfrm>
              <a:off x="2256" y="1488"/>
              <a:ext cx="384" cy="336"/>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b="0">
                  <a:solidFill>
                    <a:schemeClr val="tx1"/>
                  </a:solidFill>
                </a:rPr>
                <a:t>D</a:t>
              </a:r>
            </a:p>
          </p:txBody>
        </p:sp>
        <p:sp>
          <p:nvSpPr>
            <p:cNvPr id="40970" name="Rectangle 9">
              <a:extLst>
                <a:ext uri="{FF2B5EF4-FFF2-40B4-BE49-F238E27FC236}">
                  <a16:creationId xmlns:a16="http://schemas.microsoft.com/office/drawing/2014/main" id="{4AC15D05-F556-42E3-B506-117239823CB1}"/>
                </a:ext>
              </a:extLst>
            </p:cNvPr>
            <p:cNvSpPr>
              <a:spLocks noChangeArrowheads="1"/>
            </p:cNvSpPr>
            <p:nvPr/>
          </p:nvSpPr>
          <p:spPr bwMode="auto">
            <a:xfrm>
              <a:off x="2256" y="2160"/>
              <a:ext cx="384" cy="336"/>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b="0">
                  <a:solidFill>
                    <a:schemeClr val="tx1"/>
                  </a:solidFill>
                </a:rPr>
                <a:t>E</a:t>
              </a:r>
            </a:p>
          </p:txBody>
        </p:sp>
        <p:cxnSp>
          <p:nvCxnSpPr>
            <p:cNvPr id="40971" name="AutoShape 10">
              <a:extLst>
                <a:ext uri="{FF2B5EF4-FFF2-40B4-BE49-F238E27FC236}">
                  <a16:creationId xmlns:a16="http://schemas.microsoft.com/office/drawing/2014/main" id="{D83C7F70-E1C3-42D0-A8B2-B7EED184928C}"/>
                </a:ext>
              </a:extLst>
            </p:cNvPr>
            <p:cNvCxnSpPr>
              <a:cxnSpLocks noChangeShapeType="1"/>
              <a:stCxn id="40966" idx="2"/>
              <a:endCxn id="40967" idx="0"/>
            </p:cNvCxnSpPr>
            <p:nvPr/>
          </p:nvCxnSpPr>
          <p:spPr bwMode="auto">
            <a:xfrm rot="5400000">
              <a:off x="672" y="816"/>
              <a:ext cx="288" cy="105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40972" name="AutoShape 11">
              <a:extLst>
                <a:ext uri="{FF2B5EF4-FFF2-40B4-BE49-F238E27FC236}">
                  <a16:creationId xmlns:a16="http://schemas.microsoft.com/office/drawing/2014/main" id="{F16816B2-41EF-43D6-A79F-C1C79619E90E}"/>
                </a:ext>
              </a:extLst>
            </p:cNvPr>
            <p:cNvCxnSpPr>
              <a:cxnSpLocks noChangeShapeType="1"/>
              <a:stCxn id="40966" idx="2"/>
              <a:endCxn id="40968" idx="0"/>
            </p:cNvCxnSpPr>
            <p:nvPr/>
          </p:nvCxnSpPr>
          <p:spPr bwMode="auto">
            <a:xfrm rot="5400000">
              <a:off x="1200" y="1344"/>
              <a:ext cx="288" cy="0"/>
            </a:xfrm>
            <a:prstGeom prst="straightConnector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40973" name="AutoShape 12">
              <a:extLst>
                <a:ext uri="{FF2B5EF4-FFF2-40B4-BE49-F238E27FC236}">
                  <a16:creationId xmlns:a16="http://schemas.microsoft.com/office/drawing/2014/main" id="{77409A53-3435-49DF-B07A-AB745D98E2D7}"/>
                </a:ext>
              </a:extLst>
            </p:cNvPr>
            <p:cNvCxnSpPr>
              <a:cxnSpLocks noChangeShapeType="1"/>
              <a:stCxn id="40966" idx="2"/>
              <a:endCxn id="40969" idx="0"/>
            </p:cNvCxnSpPr>
            <p:nvPr/>
          </p:nvCxnSpPr>
          <p:spPr bwMode="auto">
            <a:xfrm rot="16200000" flipH="1">
              <a:off x="1752" y="792"/>
              <a:ext cx="288" cy="1104"/>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40974" name="AutoShape 13">
              <a:extLst>
                <a:ext uri="{FF2B5EF4-FFF2-40B4-BE49-F238E27FC236}">
                  <a16:creationId xmlns:a16="http://schemas.microsoft.com/office/drawing/2014/main" id="{452A0931-D285-4F88-8E6F-069A5F25C7A0}"/>
                </a:ext>
              </a:extLst>
            </p:cNvPr>
            <p:cNvCxnSpPr>
              <a:cxnSpLocks noChangeShapeType="1"/>
              <a:stCxn id="40969" idx="2"/>
              <a:endCxn id="40970" idx="0"/>
            </p:cNvCxnSpPr>
            <p:nvPr/>
          </p:nvCxnSpPr>
          <p:spPr bwMode="auto">
            <a:xfrm rot="5400000">
              <a:off x="2280" y="1992"/>
              <a:ext cx="336" cy="0"/>
            </a:xfrm>
            <a:prstGeom prst="straightConnector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40975" name="Text Box 14">
              <a:extLst>
                <a:ext uri="{FF2B5EF4-FFF2-40B4-BE49-F238E27FC236}">
                  <a16:creationId xmlns:a16="http://schemas.microsoft.com/office/drawing/2014/main" id="{AEA84FF7-E13E-41F1-A17E-6268F79AC615}"/>
                </a:ext>
              </a:extLst>
            </p:cNvPr>
            <p:cNvSpPr txBox="1">
              <a:spLocks noChangeArrowheads="1"/>
            </p:cNvSpPr>
            <p:nvPr/>
          </p:nvSpPr>
          <p:spPr bwMode="auto">
            <a:xfrm>
              <a:off x="1536" y="912"/>
              <a:ext cx="7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800" b="0">
                  <a:solidFill>
                    <a:schemeClr val="tx1"/>
                  </a:solidFill>
                </a:rPr>
                <a:t>Délai=2</a:t>
              </a:r>
            </a:p>
          </p:txBody>
        </p:sp>
        <p:sp>
          <p:nvSpPr>
            <p:cNvPr id="40976" name="Text Box 15">
              <a:extLst>
                <a:ext uri="{FF2B5EF4-FFF2-40B4-BE49-F238E27FC236}">
                  <a16:creationId xmlns:a16="http://schemas.microsoft.com/office/drawing/2014/main" id="{07462A99-CD17-4962-85C4-1410B856F55D}"/>
                </a:ext>
              </a:extLst>
            </p:cNvPr>
            <p:cNvSpPr txBox="1">
              <a:spLocks noChangeArrowheads="1"/>
            </p:cNvSpPr>
            <p:nvPr/>
          </p:nvSpPr>
          <p:spPr bwMode="auto">
            <a:xfrm>
              <a:off x="2640" y="1536"/>
              <a:ext cx="7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800" b="0">
                  <a:solidFill>
                    <a:schemeClr val="tx1"/>
                  </a:solidFill>
                </a:rPr>
                <a:t>Délai=8</a:t>
              </a:r>
            </a:p>
          </p:txBody>
        </p:sp>
        <p:sp>
          <p:nvSpPr>
            <p:cNvPr id="40977" name="Text Box 16">
              <a:extLst>
                <a:ext uri="{FF2B5EF4-FFF2-40B4-BE49-F238E27FC236}">
                  <a16:creationId xmlns:a16="http://schemas.microsoft.com/office/drawing/2014/main" id="{C17319BE-1517-42D3-8DAA-DC3A42810DEA}"/>
                </a:ext>
              </a:extLst>
            </p:cNvPr>
            <p:cNvSpPr txBox="1">
              <a:spLocks noChangeArrowheads="1"/>
            </p:cNvSpPr>
            <p:nvPr/>
          </p:nvSpPr>
          <p:spPr bwMode="auto">
            <a:xfrm>
              <a:off x="2640" y="2208"/>
              <a:ext cx="7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800" b="0">
                  <a:solidFill>
                    <a:schemeClr val="tx1"/>
                  </a:solidFill>
                </a:rPr>
                <a:t>Délai=16</a:t>
              </a:r>
            </a:p>
          </p:txBody>
        </p:sp>
        <p:sp>
          <p:nvSpPr>
            <p:cNvPr id="40978" name="Text Box 17">
              <a:extLst>
                <a:ext uri="{FF2B5EF4-FFF2-40B4-BE49-F238E27FC236}">
                  <a16:creationId xmlns:a16="http://schemas.microsoft.com/office/drawing/2014/main" id="{907788FE-FD67-450C-9A55-41E784CDB826}"/>
                </a:ext>
              </a:extLst>
            </p:cNvPr>
            <p:cNvSpPr txBox="1">
              <a:spLocks noChangeArrowheads="1"/>
            </p:cNvSpPr>
            <p:nvPr/>
          </p:nvSpPr>
          <p:spPr bwMode="auto">
            <a:xfrm>
              <a:off x="1536" y="1536"/>
              <a:ext cx="7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800" b="0">
                  <a:solidFill>
                    <a:schemeClr val="tx1"/>
                  </a:solidFill>
                </a:rPr>
                <a:t>Délai=5</a:t>
              </a:r>
            </a:p>
          </p:txBody>
        </p:sp>
        <p:sp>
          <p:nvSpPr>
            <p:cNvPr id="40979" name="Text Box 18">
              <a:extLst>
                <a:ext uri="{FF2B5EF4-FFF2-40B4-BE49-F238E27FC236}">
                  <a16:creationId xmlns:a16="http://schemas.microsoft.com/office/drawing/2014/main" id="{C14F28EB-72FF-435A-A3F7-397E65C30FB3}"/>
                </a:ext>
              </a:extLst>
            </p:cNvPr>
            <p:cNvSpPr txBox="1">
              <a:spLocks noChangeArrowheads="1"/>
            </p:cNvSpPr>
            <p:nvPr/>
          </p:nvSpPr>
          <p:spPr bwMode="auto">
            <a:xfrm>
              <a:off x="480" y="1536"/>
              <a:ext cx="7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sz="1800" b="0">
                  <a:solidFill>
                    <a:schemeClr val="tx1"/>
                  </a:solidFill>
                </a:rPr>
                <a:t>Délai=6</a:t>
              </a:r>
            </a:p>
          </p:txBody>
        </p:sp>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91C665E-C9DF-467D-8E39-AA53BFBE14C6}"/>
              </a:ext>
            </a:extLst>
          </p:cNvPr>
          <p:cNvSpPr>
            <a:spLocks noGrp="1" noChangeArrowheads="1"/>
          </p:cNvSpPr>
          <p:nvPr>
            <p:ph type="title"/>
          </p:nvPr>
        </p:nvSpPr>
        <p:spPr bwMode="auto">
          <a:xfrm>
            <a:off x="1055076" y="525827"/>
            <a:ext cx="7737231" cy="5627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fr-FR" altLang="fr-FR"/>
              <a:t>Les horizons du PDP</a:t>
            </a:r>
          </a:p>
        </p:txBody>
      </p:sp>
      <p:pic>
        <p:nvPicPr>
          <p:cNvPr id="1838083" name="Picture 3" descr="bd04897_">
            <a:extLst>
              <a:ext uri="{FF2B5EF4-FFF2-40B4-BE49-F238E27FC236}">
                <a16:creationId xmlns:a16="http://schemas.microsoft.com/office/drawing/2014/main" id="{88E1BD8B-FA2F-40E4-811F-2F4CF4DD6C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5754" y="1107831"/>
            <a:ext cx="1406769" cy="104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6" name="Group 4">
            <a:extLst>
              <a:ext uri="{FF2B5EF4-FFF2-40B4-BE49-F238E27FC236}">
                <a16:creationId xmlns:a16="http://schemas.microsoft.com/office/drawing/2014/main" id="{10775F85-CB27-4391-B38B-FB47F55830C3}"/>
              </a:ext>
            </a:extLst>
          </p:cNvPr>
          <p:cNvGrpSpPr>
            <a:grpSpLocks/>
          </p:cNvGrpSpPr>
          <p:nvPr/>
        </p:nvGrpSpPr>
        <p:grpSpPr bwMode="auto">
          <a:xfrm>
            <a:off x="70338" y="1248508"/>
            <a:ext cx="8932985" cy="4680439"/>
            <a:chOff x="48" y="672"/>
            <a:chExt cx="6096" cy="3194"/>
          </a:xfrm>
        </p:grpSpPr>
        <p:grpSp>
          <p:nvGrpSpPr>
            <p:cNvPr id="13332" name="Group 5">
              <a:extLst>
                <a:ext uri="{FF2B5EF4-FFF2-40B4-BE49-F238E27FC236}">
                  <a16:creationId xmlns:a16="http://schemas.microsoft.com/office/drawing/2014/main" id="{9C19E40A-0974-414F-AF5A-79C0AC9AF5D6}"/>
                </a:ext>
              </a:extLst>
            </p:cNvPr>
            <p:cNvGrpSpPr>
              <a:grpSpLocks/>
            </p:cNvGrpSpPr>
            <p:nvPr/>
          </p:nvGrpSpPr>
          <p:grpSpPr bwMode="auto">
            <a:xfrm>
              <a:off x="384" y="1008"/>
              <a:ext cx="4704" cy="2832"/>
              <a:chOff x="384" y="912"/>
              <a:chExt cx="4704" cy="2112"/>
            </a:xfrm>
          </p:grpSpPr>
          <p:sp>
            <p:nvSpPr>
              <p:cNvPr id="13335" name="Line 6">
                <a:extLst>
                  <a:ext uri="{FF2B5EF4-FFF2-40B4-BE49-F238E27FC236}">
                    <a16:creationId xmlns:a16="http://schemas.microsoft.com/office/drawing/2014/main" id="{812A4382-EDB9-480F-913F-F576CF9C120D}"/>
                  </a:ext>
                </a:extLst>
              </p:cNvPr>
              <p:cNvSpPr>
                <a:spLocks noChangeShapeType="1"/>
              </p:cNvSpPr>
              <p:nvPr/>
            </p:nvSpPr>
            <p:spPr bwMode="auto">
              <a:xfrm flipV="1">
                <a:off x="384" y="912"/>
                <a:ext cx="0" cy="2112"/>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13336" name="Line 7">
                <a:extLst>
                  <a:ext uri="{FF2B5EF4-FFF2-40B4-BE49-F238E27FC236}">
                    <a16:creationId xmlns:a16="http://schemas.microsoft.com/office/drawing/2014/main" id="{7313A37F-6F55-4539-8865-539CB5CD6AAA}"/>
                  </a:ext>
                </a:extLst>
              </p:cNvPr>
              <p:cNvSpPr>
                <a:spLocks noChangeShapeType="1"/>
              </p:cNvSpPr>
              <p:nvPr/>
            </p:nvSpPr>
            <p:spPr bwMode="auto">
              <a:xfrm rot="5400000" flipV="1">
                <a:off x="2736" y="672"/>
                <a:ext cx="0" cy="4704"/>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grpSp>
        <p:sp>
          <p:nvSpPr>
            <p:cNvPr id="13333" name="Text Box 8">
              <a:extLst>
                <a:ext uri="{FF2B5EF4-FFF2-40B4-BE49-F238E27FC236}">
                  <a16:creationId xmlns:a16="http://schemas.microsoft.com/office/drawing/2014/main" id="{8A4B210D-975A-49DD-968A-62833AA695E2}"/>
                </a:ext>
              </a:extLst>
            </p:cNvPr>
            <p:cNvSpPr txBox="1">
              <a:spLocks noChangeArrowheads="1"/>
            </p:cNvSpPr>
            <p:nvPr/>
          </p:nvSpPr>
          <p:spPr bwMode="auto">
            <a:xfrm>
              <a:off x="48" y="672"/>
              <a:ext cx="1104"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eaLnBrk="1" hangingPunct="1">
                <a:spcBef>
                  <a:spcPct val="50000"/>
                </a:spcBef>
              </a:pPr>
              <a:r>
                <a:rPr lang="fr-FR" altLang="fr-FR" sz="1477">
                  <a:solidFill>
                    <a:schemeClr val="tx1"/>
                  </a:solidFill>
                  <a:latin typeface="Times New Roman" panose="02020603050405020304" pitchFamily="18" charset="0"/>
                </a:rPr>
                <a:t>DEMANDE</a:t>
              </a:r>
            </a:p>
          </p:txBody>
        </p:sp>
        <p:sp>
          <p:nvSpPr>
            <p:cNvPr id="13334" name="Text Box 9">
              <a:extLst>
                <a:ext uri="{FF2B5EF4-FFF2-40B4-BE49-F238E27FC236}">
                  <a16:creationId xmlns:a16="http://schemas.microsoft.com/office/drawing/2014/main" id="{2BEC7268-0145-4C1C-BCEC-EA3EB90DD150}"/>
                </a:ext>
              </a:extLst>
            </p:cNvPr>
            <p:cNvSpPr txBox="1">
              <a:spLocks noChangeArrowheads="1"/>
            </p:cNvSpPr>
            <p:nvPr/>
          </p:nvSpPr>
          <p:spPr bwMode="auto">
            <a:xfrm>
              <a:off x="5136" y="3648"/>
              <a:ext cx="1008"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eaLnBrk="1" hangingPunct="1">
                <a:spcBef>
                  <a:spcPct val="50000"/>
                </a:spcBef>
              </a:pPr>
              <a:r>
                <a:rPr lang="fr-FR" altLang="fr-FR" sz="1477">
                  <a:solidFill>
                    <a:schemeClr val="tx1"/>
                  </a:solidFill>
                  <a:latin typeface="Times New Roman" panose="02020603050405020304" pitchFamily="18" charset="0"/>
                </a:rPr>
                <a:t>TEMPS</a:t>
              </a:r>
            </a:p>
          </p:txBody>
        </p:sp>
      </p:grpSp>
      <p:grpSp>
        <p:nvGrpSpPr>
          <p:cNvPr id="1838090" name="Group 10">
            <a:extLst>
              <a:ext uri="{FF2B5EF4-FFF2-40B4-BE49-F238E27FC236}">
                <a16:creationId xmlns:a16="http://schemas.microsoft.com/office/drawing/2014/main" id="{5573950A-0772-48B4-A0F2-96E0ABCA7EE2}"/>
              </a:ext>
            </a:extLst>
          </p:cNvPr>
          <p:cNvGrpSpPr>
            <a:grpSpLocks/>
          </p:cNvGrpSpPr>
          <p:nvPr/>
        </p:nvGrpSpPr>
        <p:grpSpPr bwMode="auto">
          <a:xfrm>
            <a:off x="703385" y="2092569"/>
            <a:ext cx="2039815" cy="3657600"/>
            <a:chOff x="480" y="1248"/>
            <a:chExt cx="1392" cy="2496"/>
          </a:xfrm>
        </p:grpSpPr>
        <p:sp>
          <p:nvSpPr>
            <p:cNvPr id="13330" name="Rectangle 11">
              <a:extLst>
                <a:ext uri="{FF2B5EF4-FFF2-40B4-BE49-F238E27FC236}">
                  <a16:creationId xmlns:a16="http://schemas.microsoft.com/office/drawing/2014/main" id="{1BFDD22E-DC51-4F41-914A-9B4ED6CC1368}"/>
                </a:ext>
              </a:extLst>
            </p:cNvPr>
            <p:cNvSpPr>
              <a:spLocks noChangeArrowheads="1"/>
            </p:cNvSpPr>
            <p:nvPr/>
          </p:nvSpPr>
          <p:spPr bwMode="auto">
            <a:xfrm>
              <a:off x="480" y="1536"/>
              <a:ext cx="1392" cy="2208"/>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3331" name="Text Box 12">
              <a:extLst>
                <a:ext uri="{FF2B5EF4-FFF2-40B4-BE49-F238E27FC236}">
                  <a16:creationId xmlns:a16="http://schemas.microsoft.com/office/drawing/2014/main" id="{C5FBFFC9-B48D-4C71-987D-CA321A65C1BA}"/>
                </a:ext>
              </a:extLst>
            </p:cNvPr>
            <p:cNvSpPr txBox="1">
              <a:spLocks noChangeArrowheads="1"/>
            </p:cNvSpPr>
            <p:nvPr/>
          </p:nvSpPr>
          <p:spPr bwMode="auto">
            <a:xfrm>
              <a:off x="528"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GELE</a:t>
              </a:r>
            </a:p>
          </p:txBody>
        </p:sp>
      </p:grpSp>
      <p:grpSp>
        <p:nvGrpSpPr>
          <p:cNvPr id="1838093" name="Group 13">
            <a:extLst>
              <a:ext uri="{FF2B5EF4-FFF2-40B4-BE49-F238E27FC236}">
                <a16:creationId xmlns:a16="http://schemas.microsoft.com/office/drawing/2014/main" id="{54F297AD-CED3-4911-B176-F08D647AF8E6}"/>
              </a:ext>
            </a:extLst>
          </p:cNvPr>
          <p:cNvGrpSpPr>
            <a:grpSpLocks/>
          </p:cNvGrpSpPr>
          <p:nvPr/>
        </p:nvGrpSpPr>
        <p:grpSpPr bwMode="auto">
          <a:xfrm>
            <a:off x="2743200" y="2092569"/>
            <a:ext cx="2039815" cy="3657600"/>
            <a:chOff x="1872" y="1248"/>
            <a:chExt cx="1392" cy="2496"/>
          </a:xfrm>
        </p:grpSpPr>
        <p:sp>
          <p:nvSpPr>
            <p:cNvPr id="13328" name="Rectangle 14">
              <a:extLst>
                <a:ext uri="{FF2B5EF4-FFF2-40B4-BE49-F238E27FC236}">
                  <a16:creationId xmlns:a16="http://schemas.microsoft.com/office/drawing/2014/main" id="{2D35FC07-07C2-459D-A765-DD9EC41EDB82}"/>
                </a:ext>
              </a:extLst>
            </p:cNvPr>
            <p:cNvSpPr>
              <a:spLocks noChangeArrowheads="1"/>
            </p:cNvSpPr>
            <p:nvPr/>
          </p:nvSpPr>
          <p:spPr bwMode="auto">
            <a:xfrm>
              <a:off x="1872" y="1536"/>
              <a:ext cx="1392" cy="2208"/>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3329" name="Text Box 15">
              <a:extLst>
                <a:ext uri="{FF2B5EF4-FFF2-40B4-BE49-F238E27FC236}">
                  <a16:creationId xmlns:a16="http://schemas.microsoft.com/office/drawing/2014/main" id="{42DE0A38-6BE8-458D-9D78-CBC0DC3D5927}"/>
                </a:ext>
              </a:extLst>
            </p:cNvPr>
            <p:cNvSpPr txBox="1">
              <a:spLocks noChangeArrowheads="1"/>
            </p:cNvSpPr>
            <p:nvPr/>
          </p:nvSpPr>
          <p:spPr bwMode="auto">
            <a:xfrm>
              <a:off x="1872"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FLEXIBLE</a:t>
              </a:r>
            </a:p>
          </p:txBody>
        </p:sp>
      </p:grpSp>
      <p:grpSp>
        <p:nvGrpSpPr>
          <p:cNvPr id="1838096" name="Group 16">
            <a:extLst>
              <a:ext uri="{FF2B5EF4-FFF2-40B4-BE49-F238E27FC236}">
                <a16:creationId xmlns:a16="http://schemas.microsoft.com/office/drawing/2014/main" id="{90F54F70-1F7D-497D-9B0F-FB83149013E1}"/>
              </a:ext>
            </a:extLst>
          </p:cNvPr>
          <p:cNvGrpSpPr>
            <a:grpSpLocks/>
          </p:cNvGrpSpPr>
          <p:nvPr/>
        </p:nvGrpSpPr>
        <p:grpSpPr bwMode="auto">
          <a:xfrm>
            <a:off x="4783016" y="2092569"/>
            <a:ext cx="2039815" cy="3657600"/>
            <a:chOff x="3264" y="1248"/>
            <a:chExt cx="1392" cy="2496"/>
          </a:xfrm>
        </p:grpSpPr>
        <p:sp>
          <p:nvSpPr>
            <p:cNvPr id="13326" name="Rectangle 17">
              <a:extLst>
                <a:ext uri="{FF2B5EF4-FFF2-40B4-BE49-F238E27FC236}">
                  <a16:creationId xmlns:a16="http://schemas.microsoft.com/office/drawing/2014/main" id="{F2093907-7473-4DF3-81F4-A5C1E86DBB08}"/>
                </a:ext>
              </a:extLst>
            </p:cNvPr>
            <p:cNvSpPr>
              <a:spLocks noChangeArrowheads="1"/>
            </p:cNvSpPr>
            <p:nvPr/>
          </p:nvSpPr>
          <p:spPr bwMode="auto">
            <a:xfrm>
              <a:off x="3264" y="1536"/>
              <a:ext cx="1392" cy="2208"/>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3327" name="Text Box 18">
              <a:extLst>
                <a:ext uri="{FF2B5EF4-FFF2-40B4-BE49-F238E27FC236}">
                  <a16:creationId xmlns:a16="http://schemas.microsoft.com/office/drawing/2014/main" id="{722530A8-E450-46ED-8EB7-2203DBB7A83B}"/>
                </a:ext>
              </a:extLst>
            </p:cNvPr>
            <p:cNvSpPr txBox="1">
              <a:spLocks noChangeArrowheads="1"/>
            </p:cNvSpPr>
            <p:nvPr/>
          </p:nvSpPr>
          <p:spPr bwMode="auto">
            <a:xfrm>
              <a:off x="3264"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LIBRE</a:t>
              </a:r>
            </a:p>
          </p:txBody>
        </p:sp>
      </p:grpSp>
      <p:pic>
        <p:nvPicPr>
          <p:cNvPr id="1838099" name="Picture 19" descr="bd04897_">
            <a:extLst>
              <a:ext uri="{FF2B5EF4-FFF2-40B4-BE49-F238E27FC236}">
                <a16:creationId xmlns:a16="http://schemas.microsoft.com/office/drawing/2014/main" id="{7AF6B19A-FB9E-4C45-BAA8-358F1E07EE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6246" y="1494693"/>
            <a:ext cx="844062"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38100" name="Picture 20" descr="bd04897_">
            <a:extLst>
              <a:ext uri="{FF2B5EF4-FFF2-40B4-BE49-F238E27FC236}">
                <a16:creationId xmlns:a16="http://schemas.microsoft.com/office/drawing/2014/main" id="{84DE37DF-4ACE-43A9-85F4-857A566630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811216"/>
            <a:ext cx="492369" cy="36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38101" name="Group 21">
            <a:extLst>
              <a:ext uri="{FF2B5EF4-FFF2-40B4-BE49-F238E27FC236}">
                <a16:creationId xmlns:a16="http://schemas.microsoft.com/office/drawing/2014/main" id="{D179F066-DCA8-4453-83FD-68EC7A4B8725}"/>
              </a:ext>
            </a:extLst>
          </p:cNvPr>
          <p:cNvGrpSpPr>
            <a:grpSpLocks/>
          </p:cNvGrpSpPr>
          <p:nvPr/>
        </p:nvGrpSpPr>
        <p:grpSpPr bwMode="auto">
          <a:xfrm>
            <a:off x="703385" y="2842846"/>
            <a:ext cx="5978769" cy="2907323"/>
            <a:chOff x="480" y="1760"/>
            <a:chExt cx="4080" cy="1984"/>
          </a:xfrm>
        </p:grpSpPr>
        <p:sp>
          <p:nvSpPr>
            <p:cNvPr id="13323" name="Freeform 22">
              <a:extLst>
                <a:ext uri="{FF2B5EF4-FFF2-40B4-BE49-F238E27FC236}">
                  <a16:creationId xmlns:a16="http://schemas.microsoft.com/office/drawing/2014/main" id="{4E7B3923-1E81-4B00-80B3-E4EC51E551B6}"/>
                </a:ext>
              </a:extLst>
            </p:cNvPr>
            <p:cNvSpPr>
              <a:spLocks/>
            </p:cNvSpPr>
            <p:nvPr/>
          </p:nvSpPr>
          <p:spPr bwMode="auto">
            <a:xfrm>
              <a:off x="480" y="1760"/>
              <a:ext cx="2880" cy="1984"/>
            </a:xfrm>
            <a:custGeom>
              <a:avLst/>
              <a:gdLst>
                <a:gd name="T0" fmla="*/ 0 w 2880"/>
                <a:gd name="T1" fmla="*/ 160 h 1984"/>
                <a:gd name="T2" fmla="*/ 1632 w 2880"/>
                <a:gd name="T3" fmla="*/ 304 h 1984"/>
                <a:gd name="T4" fmla="*/ 2880 w 2880"/>
                <a:gd name="T5" fmla="*/ 1984 h 1984"/>
                <a:gd name="T6" fmla="*/ 0 60000 65536"/>
                <a:gd name="T7" fmla="*/ 0 60000 65536"/>
                <a:gd name="T8" fmla="*/ 0 60000 65536"/>
              </a:gdLst>
              <a:ahLst/>
              <a:cxnLst>
                <a:cxn ang="T6">
                  <a:pos x="T0" y="T1"/>
                </a:cxn>
                <a:cxn ang="T7">
                  <a:pos x="T2" y="T3"/>
                </a:cxn>
                <a:cxn ang="T8">
                  <a:pos x="T4" y="T5"/>
                </a:cxn>
              </a:cxnLst>
              <a:rect l="0" t="0" r="r" b="b"/>
              <a:pathLst>
                <a:path w="2880" h="1984">
                  <a:moveTo>
                    <a:pt x="0" y="160"/>
                  </a:moveTo>
                  <a:cubicBezTo>
                    <a:pt x="576" y="80"/>
                    <a:pt x="1152" y="0"/>
                    <a:pt x="1632" y="304"/>
                  </a:cubicBezTo>
                  <a:cubicBezTo>
                    <a:pt x="2112" y="608"/>
                    <a:pt x="2672" y="1704"/>
                    <a:pt x="2880" y="1984"/>
                  </a:cubicBezTo>
                </a:path>
              </a:pathLst>
            </a:custGeom>
            <a:noFill/>
            <a:ln w="31750"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13324" name="Text Box 23">
              <a:extLst>
                <a:ext uri="{FF2B5EF4-FFF2-40B4-BE49-F238E27FC236}">
                  <a16:creationId xmlns:a16="http://schemas.microsoft.com/office/drawing/2014/main" id="{9FE5CBC7-3496-494B-9EE9-66BA3D1A4F14}"/>
                </a:ext>
              </a:extLst>
            </p:cNvPr>
            <p:cNvSpPr txBox="1">
              <a:spLocks noChangeArrowheads="1"/>
            </p:cNvSpPr>
            <p:nvPr/>
          </p:nvSpPr>
          <p:spPr bwMode="auto">
            <a:xfrm>
              <a:off x="576" y="2400"/>
              <a:ext cx="1824" cy="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ctr" eaLnBrk="1" hangingPunct="1">
                <a:spcBef>
                  <a:spcPct val="50000"/>
                </a:spcBef>
              </a:pPr>
              <a:r>
                <a:rPr lang="fr-FR" altLang="fr-FR" sz="2215" dirty="0">
                  <a:solidFill>
                    <a:schemeClr val="bg1"/>
                  </a:solidFill>
                  <a:latin typeface="Arial Black" panose="020B0A04020102020204" pitchFamily="34" charset="0"/>
                </a:rPr>
                <a:t>PORTEFEUILLE DE COMMANDES</a:t>
              </a:r>
            </a:p>
          </p:txBody>
        </p:sp>
        <p:sp>
          <p:nvSpPr>
            <p:cNvPr id="13325" name="Text Box 24">
              <a:extLst>
                <a:ext uri="{FF2B5EF4-FFF2-40B4-BE49-F238E27FC236}">
                  <a16:creationId xmlns:a16="http://schemas.microsoft.com/office/drawing/2014/main" id="{83A431A4-735F-445A-BDA5-E527EA7BDF4C}"/>
                </a:ext>
              </a:extLst>
            </p:cNvPr>
            <p:cNvSpPr txBox="1">
              <a:spLocks noChangeArrowheads="1"/>
            </p:cNvSpPr>
            <p:nvPr/>
          </p:nvSpPr>
          <p:spPr bwMode="auto">
            <a:xfrm>
              <a:off x="2832" y="1920"/>
              <a:ext cx="1728"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dirty="0">
                  <a:solidFill>
                    <a:schemeClr val="bg1"/>
                  </a:solidFill>
                  <a:latin typeface="Arial Black" panose="020B0A04020102020204" pitchFamily="34" charset="0"/>
                </a:rPr>
                <a:t>PREVISIONS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38090"/>
                                        </p:tgtEl>
                                        <p:attrNameLst>
                                          <p:attrName>style.visibility</p:attrName>
                                        </p:attrNameLst>
                                      </p:cBhvr>
                                      <p:to>
                                        <p:strVal val="visible"/>
                                      </p:to>
                                    </p:set>
                                    <p:animEffect transition="in" filter="dissolve">
                                      <p:cBhvr>
                                        <p:cTn id="7" dur="500"/>
                                        <p:tgtEl>
                                          <p:spTgt spid="1838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838093"/>
                                        </p:tgtEl>
                                        <p:attrNameLst>
                                          <p:attrName>style.visibility</p:attrName>
                                        </p:attrNameLst>
                                      </p:cBhvr>
                                      <p:to>
                                        <p:strVal val="visible"/>
                                      </p:to>
                                    </p:set>
                                    <p:animEffect transition="in" filter="dissolve">
                                      <p:cBhvr>
                                        <p:cTn id="12" dur="500"/>
                                        <p:tgtEl>
                                          <p:spTgt spid="18380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838096"/>
                                        </p:tgtEl>
                                        <p:attrNameLst>
                                          <p:attrName>style.visibility</p:attrName>
                                        </p:attrNameLst>
                                      </p:cBhvr>
                                      <p:to>
                                        <p:strVal val="visible"/>
                                      </p:to>
                                    </p:set>
                                    <p:animEffect transition="in" filter="dissolve">
                                      <p:cBhvr>
                                        <p:cTn id="17" dur="500"/>
                                        <p:tgtEl>
                                          <p:spTgt spid="18380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183808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499"/>
                                          </p:stCondLst>
                                        </p:cTn>
                                        <p:tgtEl>
                                          <p:spTgt spid="1838099"/>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499"/>
                                          </p:stCondLst>
                                        </p:cTn>
                                        <p:tgtEl>
                                          <p:spTgt spid="1838100"/>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499"/>
                                          </p:stCondLst>
                                        </p:cTn>
                                        <p:tgtEl>
                                          <p:spTgt spid="1838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a:extLst>
              <a:ext uri="{FF2B5EF4-FFF2-40B4-BE49-F238E27FC236}">
                <a16:creationId xmlns:a16="http://schemas.microsoft.com/office/drawing/2014/main" id="{D32D14EC-243E-4076-A0A2-3362A63328A1}"/>
              </a:ext>
            </a:extLst>
          </p:cNvPr>
          <p:cNvSpPr>
            <a:spLocks noGrp="1" noChangeArrowheads="1"/>
          </p:cNvSpPr>
          <p:nvPr>
            <p:ph type="title"/>
          </p:nvPr>
        </p:nvSpPr>
        <p:spPr bwMode="auto">
          <a:xfrm>
            <a:off x="1371273" y="439615"/>
            <a:ext cx="7737231" cy="5627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fr-FR" altLang="fr-FR" dirty="0"/>
              <a:t>Le management du PDP</a:t>
            </a:r>
          </a:p>
        </p:txBody>
      </p:sp>
      <p:grpSp>
        <p:nvGrpSpPr>
          <p:cNvPr id="14339" name="Group 1027">
            <a:extLst>
              <a:ext uri="{FF2B5EF4-FFF2-40B4-BE49-F238E27FC236}">
                <a16:creationId xmlns:a16="http://schemas.microsoft.com/office/drawing/2014/main" id="{744B0E8D-F7F0-4C93-A1B2-9A51465B0313}"/>
              </a:ext>
            </a:extLst>
          </p:cNvPr>
          <p:cNvGrpSpPr>
            <a:grpSpLocks/>
          </p:cNvGrpSpPr>
          <p:nvPr/>
        </p:nvGrpSpPr>
        <p:grpSpPr bwMode="auto">
          <a:xfrm>
            <a:off x="70338" y="1248508"/>
            <a:ext cx="8932985" cy="4680439"/>
            <a:chOff x="48" y="672"/>
            <a:chExt cx="6096" cy="3194"/>
          </a:xfrm>
        </p:grpSpPr>
        <p:grpSp>
          <p:nvGrpSpPr>
            <p:cNvPr id="14354" name="Group 1028">
              <a:extLst>
                <a:ext uri="{FF2B5EF4-FFF2-40B4-BE49-F238E27FC236}">
                  <a16:creationId xmlns:a16="http://schemas.microsoft.com/office/drawing/2014/main" id="{F7596D84-6F1C-4A44-AC6E-288C25DA0BD2}"/>
                </a:ext>
              </a:extLst>
            </p:cNvPr>
            <p:cNvGrpSpPr>
              <a:grpSpLocks/>
            </p:cNvGrpSpPr>
            <p:nvPr/>
          </p:nvGrpSpPr>
          <p:grpSpPr bwMode="auto">
            <a:xfrm>
              <a:off x="384" y="1008"/>
              <a:ext cx="4704" cy="2832"/>
              <a:chOff x="384" y="912"/>
              <a:chExt cx="4704" cy="2112"/>
            </a:xfrm>
          </p:grpSpPr>
          <p:sp>
            <p:nvSpPr>
              <p:cNvPr id="14357" name="Line 1029">
                <a:extLst>
                  <a:ext uri="{FF2B5EF4-FFF2-40B4-BE49-F238E27FC236}">
                    <a16:creationId xmlns:a16="http://schemas.microsoft.com/office/drawing/2014/main" id="{FDB75E4A-B0A8-4BF2-94CE-DC7F473399AA}"/>
                  </a:ext>
                </a:extLst>
              </p:cNvPr>
              <p:cNvSpPr>
                <a:spLocks noChangeShapeType="1"/>
              </p:cNvSpPr>
              <p:nvPr/>
            </p:nvSpPr>
            <p:spPr bwMode="auto">
              <a:xfrm flipV="1">
                <a:off x="384" y="912"/>
                <a:ext cx="0" cy="2112"/>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14358" name="Line 1030">
                <a:extLst>
                  <a:ext uri="{FF2B5EF4-FFF2-40B4-BE49-F238E27FC236}">
                    <a16:creationId xmlns:a16="http://schemas.microsoft.com/office/drawing/2014/main" id="{937304F5-28C2-4D14-AB23-077ABF31FAEA}"/>
                  </a:ext>
                </a:extLst>
              </p:cNvPr>
              <p:cNvSpPr>
                <a:spLocks noChangeShapeType="1"/>
              </p:cNvSpPr>
              <p:nvPr/>
            </p:nvSpPr>
            <p:spPr bwMode="auto">
              <a:xfrm rot="5400000" flipV="1">
                <a:off x="2736" y="672"/>
                <a:ext cx="0" cy="4704"/>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grpSp>
        <p:sp>
          <p:nvSpPr>
            <p:cNvPr id="14355" name="Text Box 1031">
              <a:extLst>
                <a:ext uri="{FF2B5EF4-FFF2-40B4-BE49-F238E27FC236}">
                  <a16:creationId xmlns:a16="http://schemas.microsoft.com/office/drawing/2014/main" id="{BB6F3C20-9BB3-4AFB-AD98-8E4CDE44AB95}"/>
                </a:ext>
              </a:extLst>
            </p:cNvPr>
            <p:cNvSpPr txBox="1">
              <a:spLocks noChangeArrowheads="1"/>
            </p:cNvSpPr>
            <p:nvPr/>
          </p:nvSpPr>
          <p:spPr bwMode="auto">
            <a:xfrm>
              <a:off x="48" y="672"/>
              <a:ext cx="1104"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eaLnBrk="1" hangingPunct="1">
                <a:spcBef>
                  <a:spcPct val="50000"/>
                </a:spcBef>
              </a:pPr>
              <a:r>
                <a:rPr lang="fr-FR" altLang="fr-FR" sz="1477">
                  <a:solidFill>
                    <a:schemeClr val="tx1"/>
                  </a:solidFill>
                  <a:latin typeface="Times New Roman" panose="02020603050405020304" pitchFamily="18" charset="0"/>
                </a:rPr>
                <a:t>DEMANDE</a:t>
              </a:r>
            </a:p>
          </p:txBody>
        </p:sp>
        <p:sp>
          <p:nvSpPr>
            <p:cNvPr id="14356" name="Text Box 1032">
              <a:extLst>
                <a:ext uri="{FF2B5EF4-FFF2-40B4-BE49-F238E27FC236}">
                  <a16:creationId xmlns:a16="http://schemas.microsoft.com/office/drawing/2014/main" id="{7FB4C98F-B6FA-486F-9CE8-FC3CF48C391E}"/>
                </a:ext>
              </a:extLst>
            </p:cNvPr>
            <p:cNvSpPr txBox="1">
              <a:spLocks noChangeArrowheads="1"/>
            </p:cNvSpPr>
            <p:nvPr/>
          </p:nvSpPr>
          <p:spPr bwMode="auto">
            <a:xfrm>
              <a:off x="5136" y="3648"/>
              <a:ext cx="1008"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eaLnBrk="1" hangingPunct="1">
                <a:spcBef>
                  <a:spcPct val="50000"/>
                </a:spcBef>
              </a:pPr>
              <a:r>
                <a:rPr lang="fr-FR" altLang="fr-FR" sz="1477">
                  <a:solidFill>
                    <a:schemeClr val="tx1"/>
                  </a:solidFill>
                  <a:latin typeface="Times New Roman" panose="02020603050405020304" pitchFamily="18" charset="0"/>
                </a:rPr>
                <a:t>TEMPS</a:t>
              </a:r>
            </a:p>
          </p:txBody>
        </p:sp>
      </p:grpSp>
      <p:grpSp>
        <p:nvGrpSpPr>
          <p:cNvPr id="14340" name="Group 1033">
            <a:extLst>
              <a:ext uri="{FF2B5EF4-FFF2-40B4-BE49-F238E27FC236}">
                <a16:creationId xmlns:a16="http://schemas.microsoft.com/office/drawing/2014/main" id="{0E8D5EFF-D7C8-45E1-B79C-19045862E8B2}"/>
              </a:ext>
            </a:extLst>
          </p:cNvPr>
          <p:cNvGrpSpPr>
            <a:grpSpLocks/>
          </p:cNvGrpSpPr>
          <p:nvPr/>
        </p:nvGrpSpPr>
        <p:grpSpPr bwMode="auto">
          <a:xfrm>
            <a:off x="703385" y="2092569"/>
            <a:ext cx="2039815" cy="3657600"/>
            <a:chOff x="480" y="1248"/>
            <a:chExt cx="1392" cy="2496"/>
          </a:xfrm>
        </p:grpSpPr>
        <p:sp>
          <p:nvSpPr>
            <p:cNvPr id="14352" name="Rectangle 1034">
              <a:extLst>
                <a:ext uri="{FF2B5EF4-FFF2-40B4-BE49-F238E27FC236}">
                  <a16:creationId xmlns:a16="http://schemas.microsoft.com/office/drawing/2014/main" id="{002EF11E-AF7A-4383-8C93-0912C0B3AD6C}"/>
                </a:ext>
              </a:extLst>
            </p:cNvPr>
            <p:cNvSpPr>
              <a:spLocks noChangeArrowheads="1"/>
            </p:cNvSpPr>
            <p:nvPr/>
          </p:nvSpPr>
          <p:spPr bwMode="auto">
            <a:xfrm>
              <a:off x="480" y="1536"/>
              <a:ext cx="1392" cy="2208"/>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4353" name="Text Box 1035">
              <a:extLst>
                <a:ext uri="{FF2B5EF4-FFF2-40B4-BE49-F238E27FC236}">
                  <a16:creationId xmlns:a16="http://schemas.microsoft.com/office/drawing/2014/main" id="{C43EB6F5-F37B-446B-9B2B-FEE0CC097D49}"/>
                </a:ext>
              </a:extLst>
            </p:cNvPr>
            <p:cNvSpPr txBox="1">
              <a:spLocks noChangeArrowheads="1"/>
            </p:cNvSpPr>
            <p:nvPr/>
          </p:nvSpPr>
          <p:spPr bwMode="auto">
            <a:xfrm>
              <a:off x="528"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GELE</a:t>
              </a:r>
            </a:p>
          </p:txBody>
        </p:sp>
      </p:grpSp>
      <p:grpSp>
        <p:nvGrpSpPr>
          <p:cNvPr id="14341" name="Group 1036">
            <a:extLst>
              <a:ext uri="{FF2B5EF4-FFF2-40B4-BE49-F238E27FC236}">
                <a16:creationId xmlns:a16="http://schemas.microsoft.com/office/drawing/2014/main" id="{5F318880-23D0-4F57-8121-7D29A50C05E6}"/>
              </a:ext>
            </a:extLst>
          </p:cNvPr>
          <p:cNvGrpSpPr>
            <a:grpSpLocks/>
          </p:cNvGrpSpPr>
          <p:nvPr/>
        </p:nvGrpSpPr>
        <p:grpSpPr bwMode="auto">
          <a:xfrm>
            <a:off x="2743200" y="2092569"/>
            <a:ext cx="2039815" cy="3657600"/>
            <a:chOff x="1872" y="1248"/>
            <a:chExt cx="1392" cy="2496"/>
          </a:xfrm>
        </p:grpSpPr>
        <p:sp>
          <p:nvSpPr>
            <p:cNvPr id="14350" name="Rectangle 1037">
              <a:extLst>
                <a:ext uri="{FF2B5EF4-FFF2-40B4-BE49-F238E27FC236}">
                  <a16:creationId xmlns:a16="http://schemas.microsoft.com/office/drawing/2014/main" id="{171B7770-C7CC-479B-B177-B54ED9912B78}"/>
                </a:ext>
              </a:extLst>
            </p:cNvPr>
            <p:cNvSpPr>
              <a:spLocks noChangeArrowheads="1"/>
            </p:cNvSpPr>
            <p:nvPr/>
          </p:nvSpPr>
          <p:spPr bwMode="auto">
            <a:xfrm>
              <a:off x="1872" y="1536"/>
              <a:ext cx="1392" cy="2208"/>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4351" name="Text Box 1038">
              <a:extLst>
                <a:ext uri="{FF2B5EF4-FFF2-40B4-BE49-F238E27FC236}">
                  <a16:creationId xmlns:a16="http://schemas.microsoft.com/office/drawing/2014/main" id="{07939494-EC32-4BE7-9ED7-B7B15FE78D90}"/>
                </a:ext>
              </a:extLst>
            </p:cNvPr>
            <p:cNvSpPr txBox="1">
              <a:spLocks noChangeArrowheads="1"/>
            </p:cNvSpPr>
            <p:nvPr/>
          </p:nvSpPr>
          <p:spPr bwMode="auto">
            <a:xfrm>
              <a:off x="1872"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FLEXIBLE</a:t>
              </a:r>
            </a:p>
          </p:txBody>
        </p:sp>
      </p:grpSp>
      <p:grpSp>
        <p:nvGrpSpPr>
          <p:cNvPr id="14342" name="Group 1039">
            <a:extLst>
              <a:ext uri="{FF2B5EF4-FFF2-40B4-BE49-F238E27FC236}">
                <a16:creationId xmlns:a16="http://schemas.microsoft.com/office/drawing/2014/main" id="{C6A8DC16-FBB4-4D81-AE13-0D47ECFA0AAD}"/>
              </a:ext>
            </a:extLst>
          </p:cNvPr>
          <p:cNvGrpSpPr>
            <a:grpSpLocks/>
          </p:cNvGrpSpPr>
          <p:nvPr/>
        </p:nvGrpSpPr>
        <p:grpSpPr bwMode="auto">
          <a:xfrm>
            <a:off x="4783016" y="2092569"/>
            <a:ext cx="2039815" cy="3657600"/>
            <a:chOff x="3264" y="1248"/>
            <a:chExt cx="1392" cy="2496"/>
          </a:xfrm>
        </p:grpSpPr>
        <p:sp>
          <p:nvSpPr>
            <p:cNvPr id="14348" name="Rectangle 1040">
              <a:extLst>
                <a:ext uri="{FF2B5EF4-FFF2-40B4-BE49-F238E27FC236}">
                  <a16:creationId xmlns:a16="http://schemas.microsoft.com/office/drawing/2014/main" id="{56AE0756-11A6-4BC2-B36F-137EF44060FE}"/>
                </a:ext>
              </a:extLst>
            </p:cNvPr>
            <p:cNvSpPr>
              <a:spLocks noChangeArrowheads="1"/>
            </p:cNvSpPr>
            <p:nvPr/>
          </p:nvSpPr>
          <p:spPr bwMode="auto">
            <a:xfrm>
              <a:off x="3264" y="1536"/>
              <a:ext cx="1392" cy="2208"/>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1477"/>
            </a:p>
          </p:txBody>
        </p:sp>
        <p:sp>
          <p:nvSpPr>
            <p:cNvPr id="14349" name="Text Box 1041">
              <a:extLst>
                <a:ext uri="{FF2B5EF4-FFF2-40B4-BE49-F238E27FC236}">
                  <a16:creationId xmlns:a16="http://schemas.microsoft.com/office/drawing/2014/main" id="{AACD28A3-ABF4-4EFD-BAB0-1ADCB7DC98CD}"/>
                </a:ext>
              </a:extLst>
            </p:cNvPr>
            <p:cNvSpPr txBox="1">
              <a:spLocks noChangeArrowheads="1"/>
            </p:cNvSpPr>
            <p:nvPr/>
          </p:nvSpPr>
          <p:spPr bwMode="auto">
            <a:xfrm>
              <a:off x="3264" y="1248"/>
              <a:ext cx="1344"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eaLnBrk="1" hangingPunct="1">
                <a:spcBef>
                  <a:spcPct val="50000"/>
                </a:spcBef>
              </a:pPr>
              <a:r>
                <a:rPr lang="fr-FR" altLang="fr-FR" sz="2215">
                  <a:solidFill>
                    <a:schemeClr val="tx1"/>
                  </a:solidFill>
                  <a:latin typeface="Arial Black" panose="020B0A04020102020204" pitchFamily="34" charset="0"/>
                </a:rPr>
                <a:t>LIBRE</a:t>
              </a:r>
            </a:p>
          </p:txBody>
        </p:sp>
      </p:grpSp>
      <p:sp>
        <p:nvSpPr>
          <p:cNvPr id="1839123" name="Text Box 1043">
            <a:extLst>
              <a:ext uri="{FF2B5EF4-FFF2-40B4-BE49-F238E27FC236}">
                <a16:creationId xmlns:a16="http://schemas.microsoft.com/office/drawing/2014/main" id="{A172F49F-B70E-4E8C-B46D-61330652FC22}"/>
              </a:ext>
            </a:extLst>
          </p:cNvPr>
          <p:cNvSpPr txBox="1">
            <a:spLocks noChangeArrowheads="1"/>
          </p:cNvSpPr>
          <p:nvPr/>
        </p:nvSpPr>
        <p:spPr bwMode="auto">
          <a:xfrm>
            <a:off x="773723" y="2866292"/>
            <a:ext cx="1899138" cy="236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ctr" eaLnBrk="1" hangingPunct="1">
              <a:spcBef>
                <a:spcPct val="50000"/>
              </a:spcBef>
            </a:pPr>
            <a:r>
              <a:rPr lang="fr-FR" altLang="fr-FR" sz="1846" dirty="0">
                <a:solidFill>
                  <a:schemeClr val="bg1"/>
                </a:solidFill>
              </a:rPr>
              <a:t>Uniquement les modifications d’urgence</a:t>
            </a:r>
          </a:p>
          <a:p>
            <a:pPr algn="ctr" eaLnBrk="1" hangingPunct="1">
              <a:spcBef>
                <a:spcPct val="50000"/>
              </a:spcBef>
            </a:pPr>
            <a:r>
              <a:rPr lang="fr-FR" altLang="fr-FR" sz="1846" dirty="0">
                <a:solidFill>
                  <a:schemeClr val="bg1"/>
                </a:solidFill>
              </a:rPr>
              <a:t>(Ex : +/- 5%) </a:t>
            </a:r>
          </a:p>
          <a:p>
            <a:pPr algn="ctr" eaLnBrk="1" hangingPunct="1">
              <a:spcBef>
                <a:spcPct val="50000"/>
              </a:spcBef>
            </a:pPr>
            <a:r>
              <a:rPr lang="fr-FR" altLang="fr-FR" sz="1846" u="sng" dirty="0">
                <a:solidFill>
                  <a:schemeClr val="bg1"/>
                </a:solidFill>
              </a:rPr>
              <a:t>Validation par directeur</a:t>
            </a:r>
          </a:p>
        </p:txBody>
      </p:sp>
      <p:sp>
        <p:nvSpPr>
          <p:cNvPr id="1839124" name="Text Box 1044">
            <a:extLst>
              <a:ext uri="{FF2B5EF4-FFF2-40B4-BE49-F238E27FC236}">
                <a16:creationId xmlns:a16="http://schemas.microsoft.com/office/drawing/2014/main" id="{6F6518D9-9723-4831-B776-6C30A198EA2E}"/>
              </a:ext>
            </a:extLst>
          </p:cNvPr>
          <p:cNvSpPr txBox="1">
            <a:spLocks noChangeArrowheads="1"/>
          </p:cNvSpPr>
          <p:nvPr/>
        </p:nvSpPr>
        <p:spPr bwMode="auto">
          <a:xfrm>
            <a:off x="2813539" y="2866292"/>
            <a:ext cx="1899138" cy="2648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ctr" eaLnBrk="1" hangingPunct="1">
              <a:spcBef>
                <a:spcPct val="50000"/>
              </a:spcBef>
            </a:pPr>
            <a:r>
              <a:rPr lang="fr-FR" altLang="fr-FR" sz="1846" dirty="0">
                <a:solidFill>
                  <a:schemeClr val="bg1"/>
                </a:solidFill>
              </a:rPr>
              <a:t>Uniquement des compromis et </a:t>
            </a:r>
            <a:r>
              <a:rPr lang="fr-FR" altLang="fr-FR" sz="1846" dirty="0" err="1">
                <a:solidFill>
                  <a:schemeClr val="bg1"/>
                </a:solidFill>
              </a:rPr>
              <a:t>ré-affectation</a:t>
            </a:r>
            <a:r>
              <a:rPr lang="fr-FR" altLang="fr-FR" sz="1846" dirty="0">
                <a:solidFill>
                  <a:schemeClr val="bg1"/>
                </a:solidFill>
              </a:rPr>
              <a:t> de capacité</a:t>
            </a:r>
          </a:p>
          <a:p>
            <a:pPr algn="ctr" eaLnBrk="1" hangingPunct="1">
              <a:spcBef>
                <a:spcPct val="50000"/>
              </a:spcBef>
            </a:pPr>
            <a:r>
              <a:rPr lang="fr-FR" altLang="fr-FR" sz="1846" dirty="0">
                <a:solidFill>
                  <a:schemeClr val="bg1"/>
                </a:solidFill>
              </a:rPr>
              <a:t>(Ex : +/- 25%)</a:t>
            </a:r>
          </a:p>
          <a:p>
            <a:pPr algn="ctr" eaLnBrk="1" hangingPunct="1">
              <a:spcBef>
                <a:spcPct val="50000"/>
              </a:spcBef>
            </a:pPr>
            <a:r>
              <a:rPr lang="fr-FR" altLang="fr-FR" sz="1846" u="sng" dirty="0">
                <a:solidFill>
                  <a:schemeClr val="bg1"/>
                </a:solidFill>
              </a:rPr>
              <a:t>Accord des commerciaux</a:t>
            </a:r>
            <a:r>
              <a:rPr lang="fr-FR" altLang="fr-FR" sz="1846" dirty="0">
                <a:solidFill>
                  <a:schemeClr val="bg1"/>
                </a:solidFill>
              </a:rPr>
              <a:t> </a:t>
            </a:r>
          </a:p>
        </p:txBody>
      </p:sp>
      <p:sp>
        <p:nvSpPr>
          <p:cNvPr id="1839125" name="Text Box 1045">
            <a:extLst>
              <a:ext uri="{FF2B5EF4-FFF2-40B4-BE49-F238E27FC236}">
                <a16:creationId xmlns:a16="http://schemas.microsoft.com/office/drawing/2014/main" id="{71FCEFBC-3EB9-482B-BDA6-740C705D908D}"/>
              </a:ext>
            </a:extLst>
          </p:cNvPr>
          <p:cNvSpPr txBox="1">
            <a:spLocks noChangeArrowheads="1"/>
          </p:cNvSpPr>
          <p:nvPr/>
        </p:nvSpPr>
        <p:spPr bwMode="auto">
          <a:xfrm>
            <a:off x="4783015" y="3501008"/>
            <a:ext cx="1899138" cy="944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ctr" eaLnBrk="1" hangingPunct="1">
              <a:spcBef>
                <a:spcPct val="50000"/>
              </a:spcBef>
            </a:pPr>
            <a:r>
              <a:rPr lang="fr-FR" altLang="fr-FR" sz="1846" dirty="0">
                <a:solidFill>
                  <a:schemeClr val="bg1"/>
                </a:solidFill>
              </a:rPr>
              <a:t>Tout changement autorisé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39123"/>
                                        </p:tgtEl>
                                        <p:attrNameLst>
                                          <p:attrName>style.visibility</p:attrName>
                                        </p:attrNameLst>
                                      </p:cBhvr>
                                      <p:to>
                                        <p:strVal val="visible"/>
                                      </p:to>
                                    </p:set>
                                    <p:animEffect transition="in" filter="dissolve">
                                      <p:cBhvr>
                                        <p:cTn id="7" dur="500"/>
                                        <p:tgtEl>
                                          <p:spTgt spid="1839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39124"/>
                                        </p:tgtEl>
                                        <p:attrNameLst>
                                          <p:attrName>style.visibility</p:attrName>
                                        </p:attrNameLst>
                                      </p:cBhvr>
                                      <p:to>
                                        <p:strVal val="visible"/>
                                      </p:to>
                                    </p:set>
                                    <p:animEffect transition="in" filter="dissolve">
                                      <p:cBhvr>
                                        <p:cTn id="12" dur="500"/>
                                        <p:tgtEl>
                                          <p:spTgt spid="18391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39125"/>
                                        </p:tgtEl>
                                        <p:attrNameLst>
                                          <p:attrName>style.visibility</p:attrName>
                                        </p:attrNameLst>
                                      </p:cBhvr>
                                      <p:to>
                                        <p:strVal val="visible"/>
                                      </p:to>
                                    </p:set>
                                    <p:animEffect transition="in" filter="dissolve">
                                      <p:cBhvr>
                                        <p:cTn id="17" dur="500"/>
                                        <p:tgtEl>
                                          <p:spTgt spid="1839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9123" grpId="0" autoUpdateAnimBg="0"/>
      <p:bldP spid="1839124" grpId="0" autoUpdateAnimBg="0"/>
      <p:bldP spid="183912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5A6D1B52-ECE6-47C7-AAA1-243DD862C0A1}"/>
              </a:ext>
            </a:extLst>
          </p:cNvPr>
          <p:cNvSpPr>
            <a:spLocks noGrp="1" noChangeArrowheads="1"/>
          </p:cNvSpPr>
          <p:nvPr>
            <p:ph type="title"/>
          </p:nvPr>
        </p:nvSpPr>
        <p:spPr>
          <a:xfrm>
            <a:off x="228600" y="474784"/>
            <a:ext cx="8610600" cy="562708"/>
          </a:xfrm>
        </p:spPr>
        <p:txBody>
          <a:bodyPr/>
          <a:lstStyle/>
          <a:p>
            <a:r>
              <a:rPr lang="fr-FR" altLang="fr-FR"/>
              <a:t>La création des ordres fermes</a:t>
            </a:r>
          </a:p>
        </p:txBody>
      </p:sp>
      <p:grpSp>
        <p:nvGrpSpPr>
          <p:cNvPr id="53251" name="Group 3">
            <a:extLst>
              <a:ext uri="{FF2B5EF4-FFF2-40B4-BE49-F238E27FC236}">
                <a16:creationId xmlns:a16="http://schemas.microsoft.com/office/drawing/2014/main" id="{A32C23AD-7D13-444F-B2F6-9592549D2CFD}"/>
              </a:ext>
            </a:extLst>
          </p:cNvPr>
          <p:cNvGrpSpPr>
            <a:grpSpLocks/>
          </p:cNvGrpSpPr>
          <p:nvPr/>
        </p:nvGrpSpPr>
        <p:grpSpPr bwMode="auto">
          <a:xfrm>
            <a:off x="70338" y="1248508"/>
            <a:ext cx="8932985" cy="4709746"/>
            <a:chOff x="48" y="672"/>
            <a:chExt cx="6096" cy="3214"/>
          </a:xfrm>
        </p:grpSpPr>
        <p:grpSp>
          <p:nvGrpSpPr>
            <p:cNvPr id="53252" name="Group 4">
              <a:extLst>
                <a:ext uri="{FF2B5EF4-FFF2-40B4-BE49-F238E27FC236}">
                  <a16:creationId xmlns:a16="http://schemas.microsoft.com/office/drawing/2014/main" id="{F0516ECE-78DA-4CE8-BF14-3D626647CF92}"/>
                </a:ext>
              </a:extLst>
            </p:cNvPr>
            <p:cNvGrpSpPr>
              <a:grpSpLocks/>
            </p:cNvGrpSpPr>
            <p:nvPr/>
          </p:nvGrpSpPr>
          <p:grpSpPr bwMode="auto">
            <a:xfrm>
              <a:off x="384" y="1008"/>
              <a:ext cx="4704" cy="2832"/>
              <a:chOff x="384" y="912"/>
              <a:chExt cx="4704" cy="2112"/>
            </a:xfrm>
          </p:grpSpPr>
          <p:sp>
            <p:nvSpPr>
              <p:cNvPr id="53253" name="Line 5">
                <a:extLst>
                  <a:ext uri="{FF2B5EF4-FFF2-40B4-BE49-F238E27FC236}">
                    <a16:creationId xmlns:a16="http://schemas.microsoft.com/office/drawing/2014/main" id="{F4436164-CC56-4E0F-B405-E31EAF1B860A}"/>
                  </a:ext>
                </a:extLst>
              </p:cNvPr>
              <p:cNvSpPr>
                <a:spLocks noChangeShapeType="1"/>
              </p:cNvSpPr>
              <p:nvPr/>
            </p:nvSpPr>
            <p:spPr bwMode="auto">
              <a:xfrm flipV="1">
                <a:off x="384" y="912"/>
                <a:ext cx="0" cy="2112"/>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53254" name="Line 6">
                <a:extLst>
                  <a:ext uri="{FF2B5EF4-FFF2-40B4-BE49-F238E27FC236}">
                    <a16:creationId xmlns:a16="http://schemas.microsoft.com/office/drawing/2014/main" id="{E42DDBFE-88C3-4ADA-BA5E-4D44E3B479E9}"/>
                  </a:ext>
                </a:extLst>
              </p:cNvPr>
              <p:cNvSpPr>
                <a:spLocks noChangeShapeType="1"/>
              </p:cNvSpPr>
              <p:nvPr/>
            </p:nvSpPr>
            <p:spPr bwMode="auto">
              <a:xfrm rot="5400000" flipV="1">
                <a:off x="2736" y="672"/>
                <a:ext cx="0" cy="4704"/>
              </a:xfrm>
              <a:prstGeom prst="line">
                <a:avLst/>
              </a:prstGeom>
              <a:noFill/>
              <a:ln w="317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grpSp>
        <p:sp>
          <p:nvSpPr>
            <p:cNvPr id="53255" name="Text Box 7">
              <a:extLst>
                <a:ext uri="{FF2B5EF4-FFF2-40B4-BE49-F238E27FC236}">
                  <a16:creationId xmlns:a16="http://schemas.microsoft.com/office/drawing/2014/main" id="{ED11B845-133A-4971-BAB3-C3937810150E}"/>
                </a:ext>
              </a:extLst>
            </p:cNvPr>
            <p:cNvSpPr txBox="1">
              <a:spLocks noChangeArrowheads="1"/>
            </p:cNvSpPr>
            <p:nvPr/>
          </p:nvSpPr>
          <p:spPr bwMode="auto">
            <a:xfrm>
              <a:off x="48" y="672"/>
              <a:ext cx="1104" cy="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62"/>
                <a:t>DEMANDE</a:t>
              </a:r>
            </a:p>
          </p:txBody>
        </p:sp>
        <p:sp>
          <p:nvSpPr>
            <p:cNvPr id="53256" name="Text Box 8">
              <a:extLst>
                <a:ext uri="{FF2B5EF4-FFF2-40B4-BE49-F238E27FC236}">
                  <a16:creationId xmlns:a16="http://schemas.microsoft.com/office/drawing/2014/main" id="{2236AA65-D1B8-4AB7-A8FA-EBB76D6C7C19}"/>
                </a:ext>
              </a:extLst>
            </p:cNvPr>
            <p:cNvSpPr txBox="1">
              <a:spLocks noChangeArrowheads="1"/>
            </p:cNvSpPr>
            <p:nvPr/>
          </p:nvSpPr>
          <p:spPr bwMode="auto">
            <a:xfrm>
              <a:off x="5136" y="3648"/>
              <a:ext cx="1008" cy="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62"/>
                <a:t>TEMPS</a:t>
              </a:r>
            </a:p>
          </p:txBody>
        </p:sp>
      </p:grpSp>
      <p:grpSp>
        <p:nvGrpSpPr>
          <p:cNvPr id="53257" name="Group 9">
            <a:extLst>
              <a:ext uri="{FF2B5EF4-FFF2-40B4-BE49-F238E27FC236}">
                <a16:creationId xmlns:a16="http://schemas.microsoft.com/office/drawing/2014/main" id="{F7DFA5B4-C407-4BD3-BAEA-4A16A477DED8}"/>
              </a:ext>
            </a:extLst>
          </p:cNvPr>
          <p:cNvGrpSpPr>
            <a:grpSpLocks/>
          </p:cNvGrpSpPr>
          <p:nvPr/>
        </p:nvGrpSpPr>
        <p:grpSpPr bwMode="auto">
          <a:xfrm>
            <a:off x="703385" y="2092569"/>
            <a:ext cx="2039815" cy="3657600"/>
            <a:chOff x="480" y="1248"/>
            <a:chExt cx="1392" cy="2496"/>
          </a:xfrm>
        </p:grpSpPr>
        <p:sp>
          <p:nvSpPr>
            <p:cNvPr id="53258" name="Rectangle 10">
              <a:extLst>
                <a:ext uri="{FF2B5EF4-FFF2-40B4-BE49-F238E27FC236}">
                  <a16:creationId xmlns:a16="http://schemas.microsoft.com/office/drawing/2014/main" id="{3574182E-CCA8-4190-9347-F63CB0A6FEF0}"/>
                </a:ext>
              </a:extLst>
            </p:cNvPr>
            <p:cNvSpPr>
              <a:spLocks noChangeArrowheads="1"/>
            </p:cNvSpPr>
            <p:nvPr/>
          </p:nvSpPr>
          <p:spPr bwMode="auto">
            <a:xfrm>
              <a:off x="480" y="1536"/>
              <a:ext cx="1392" cy="2208"/>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77"/>
            </a:p>
          </p:txBody>
        </p:sp>
        <p:sp>
          <p:nvSpPr>
            <p:cNvPr id="53259" name="Text Box 11">
              <a:extLst>
                <a:ext uri="{FF2B5EF4-FFF2-40B4-BE49-F238E27FC236}">
                  <a16:creationId xmlns:a16="http://schemas.microsoft.com/office/drawing/2014/main" id="{4599764A-EBFD-40CB-83F3-EDE24B8E7F70}"/>
                </a:ext>
              </a:extLst>
            </p:cNvPr>
            <p:cNvSpPr txBox="1">
              <a:spLocks noChangeArrowheads="1"/>
            </p:cNvSpPr>
            <p:nvPr/>
          </p:nvSpPr>
          <p:spPr bwMode="auto">
            <a:xfrm>
              <a:off x="528" y="1248"/>
              <a:ext cx="1344"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477">
                  <a:latin typeface="Arial Black" panose="020B0A04020102020204" pitchFamily="34" charset="0"/>
                </a:rPr>
                <a:t>GELE</a:t>
              </a:r>
            </a:p>
          </p:txBody>
        </p:sp>
      </p:grpSp>
      <p:grpSp>
        <p:nvGrpSpPr>
          <p:cNvPr id="53260" name="Group 12">
            <a:extLst>
              <a:ext uri="{FF2B5EF4-FFF2-40B4-BE49-F238E27FC236}">
                <a16:creationId xmlns:a16="http://schemas.microsoft.com/office/drawing/2014/main" id="{E4A9C2F3-C0DC-472F-B98F-3DA81D8E1C16}"/>
              </a:ext>
            </a:extLst>
          </p:cNvPr>
          <p:cNvGrpSpPr>
            <a:grpSpLocks/>
          </p:cNvGrpSpPr>
          <p:nvPr/>
        </p:nvGrpSpPr>
        <p:grpSpPr bwMode="auto">
          <a:xfrm>
            <a:off x="2743200" y="2092569"/>
            <a:ext cx="2039815" cy="3657600"/>
            <a:chOff x="1872" y="1248"/>
            <a:chExt cx="1392" cy="2496"/>
          </a:xfrm>
        </p:grpSpPr>
        <p:sp>
          <p:nvSpPr>
            <p:cNvPr id="53261" name="Rectangle 13">
              <a:extLst>
                <a:ext uri="{FF2B5EF4-FFF2-40B4-BE49-F238E27FC236}">
                  <a16:creationId xmlns:a16="http://schemas.microsoft.com/office/drawing/2014/main" id="{8C95B69F-F755-49AE-B270-BC64C7DB8D65}"/>
                </a:ext>
              </a:extLst>
            </p:cNvPr>
            <p:cNvSpPr>
              <a:spLocks noChangeArrowheads="1"/>
            </p:cNvSpPr>
            <p:nvPr/>
          </p:nvSpPr>
          <p:spPr bwMode="auto">
            <a:xfrm>
              <a:off x="1872" y="1536"/>
              <a:ext cx="1392" cy="2208"/>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77"/>
            </a:p>
          </p:txBody>
        </p:sp>
        <p:sp>
          <p:nvSpPr>
            <p:cNvPr id="53262" name="Text Box 14">
              <a:extLst>
                <a:ext uri="{FF2B5EF4-FFF2-40B4-BE49-F238E27FC236}">
                  <a16:creationId xmlns:a16="http://schemas.microsoft.com/office/drawing/2014/main" id="{A2788754-4B4F-4994-A540-3C9824824BF2}"/>
                </a:ext>
              </a:extLst>
            </p:cNvPr>
            <p:cNvSpPr txBox="1">
              <a:spLocks noChangeArrowheads="1"/>
            </p:cNvSpPr>
            <p:nvPr/>
          </p:nvSpPr>
          <p:spPr bwMode="auto">
            <a:xfrm>
              <a:off x="1872" y="1248"/>
              <a:ext cx="1344"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477">
                  <a:latin typeface="Arial Black" panose="020B0A04020102020204" pitchFamily="34" charset="0"/>
                </a:rPr>
                <a:t>FLEXIBLE</a:t>
              </a:r>
            </a:p>
          </p:txBody>
        </p:sp>
      </p:grpSp>
      <p:grpSp>
        <p:nvGrpSpPr>
          <p:cNvPr id="53263" name="Group 15">
            <a:extLst>
              <a:ext uri="{FF2B5EF4-FFF2-40B4-BE49-F238E27FC236}">
                <a16:creationId xmlns:a16="http://schemas.microsoft.com/office/drawing/2014/main" id="{DECA67D1-6955-4A6D-B8E1-3C07A05A3108}"/>
              </a:ext>
            </a:extLst>
          </p:cNvPr>
          <p:cNvGrpSpPr>
            <a:grpSpLocks/>
          </p:cNvGrpSpPr>
          <p:nvPr/>
        </p:nvGrpSpPr>
        <p:grpSpPr bwMode="auto">
          <a:xfrm>
            <a:off x="4783016" y="2092569"/>
            <a:ext cx="2039815" cy="3657600"/>
            <a:chOff x="3264" y="1248"/>
            <a:chExt cx="1392" cy="2496"/>
          </a:xfrm>
        </p:grpSpPr>
        <p:sp>
          <p:nvSpPr>
            <p:cNvPr id="53264" name="Rectangle 16">
              <a:extLst>
                <a:ext uri="{FF2B5EF4-FFF2-40B4-BE49-F238E27FC236}">
                  <a16:creationId xmlns:a16="http://schemas.microsoft.com/office/drawing/2014/main" id="{46FCED04-361B-4140-A5D7-326FE176CF7F}"/>
                </a:ext>
              </a:extLst>
            </p:cNvPr>
            <p:cNvSpPr>
              <a:spLocks noChangeArrowheads="1"/>
            </p:cNvSpPr>
            <p:nvPr/>
          </p:nvSpPr>
          <p:spPr bwMode="auto">
            <a:xfrm>
              <a:off x="3264" y="1536"/>
              <a:ext cx="1392" cy="2208"/>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77"/>
            </a:p>
          </p:txBody>
        </p:sp>
        <p:sp>
          <p:nvSpPr>
            <p:cNvPr id="53265" name="Text Box 17">
              <a:extLst>
                <a:ext uri="{FF2B5EF4-FFF2-40B4-BE49-F238E27FC236}">
                  <a16:creationId xmlns:a16="http://schemas.microsoft.com/office/drawing/2014/main" id="{2502F560-88E7-4581-B0F7-9DB4F7E7EE93}"/>
                </a:ext>
              </a:extLst>
            </p:cNvPr>
            <p:cNvSpPr txBox="1">
              <a:spLocks noChangeArrowheads="1"/>
            </p:cNvSpPr>
            <p:nvPr/>
          </p:nvSpPr>
          <p:spPr bwMode="auto">
            <a:xfrm>
              <a:off x="3264" y="1248"/>
              <a:ext cx="1344" cy="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477">
                  <a:latin typeface="Arial Black" panose="020B0A04020102020204" pitchFamily="34" charset="0"/>
                </a:rPr>
                <a:t>LIBRE</a:t>
              </a:r>
            </a:p>
          </p:txBody>
        </p:sp>
      </p:grpSp>
      <p:grpSp>
        <p:nvGrpSpPr>
          <p:cNvPr id="53271" name="Group 23">
            <a:extLst>
              <a:ext uri="{FF2B5EF4-FFF2-40B4-BE49-F238E27FC236}">
                <a16:creationId xmlns:a16="http://schemas.microsoft.com/office/drawing/2014/main" id="{370FF563-3561-4BE8-A879-16B5BC11F0D1}"/>
              </a:ext>
            </a:extLst>
          </p:cNvPr>
          <p:cNvGrpSpPr>
            <a:grpSpLocks/>
          </p:cNvGrpSpPr>
          <p:nvPr/>
        </p:nvGrpSpPr>
        <p:grpSpPr bwMode="auto">
          <a:xfrm>
            <a:off x="773723" y="2514600"/>
            <a:ext cx="2743200" cy="3235569"/>
            <a:chOff x="528" y="1536"/>
            <a:chExt cx="1872" cy="2208"/>
          </a:xfrm>
        </p:grpSpPr>
        <p:sp>
          <p:nvSpPr>
            <p:cNvPr id="53266" name="Line 18">
              <a:extLst>
                <a:ext uri="{FF2B5EF4-FFF2-40B4-BE49-F238E27FC236}">
                  <a16:creationId xmlns:a16="http://schemas.microsoft.com/office/drawing/2014/main" id="{883F2EB9-A228-4D58-9E27-539D0160DFFE}"/>
                </a:ext>
              </a:extLst>
            </p:cNvPr>
            <p:cNvSpPr>
              <a:spLocks noChangeShapeType="1"/>
            </p:cNvSpPr>
            <p:nvPr/>
          </p:nvSpPr>
          <p:spPr bwMode="auto">
            <a:xfrm>
              <a:off x="1584" y="1536"/>
              <a:ext cx="816" cy="2208"/>
            </a:xfrm>
            <a:prstGeom prst="line">
              <a:avLst/>
            </a:prstGeom>
            <a:noFill/>
            <a:ln w="317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53268" name="Text Box 20">
              <a:extLst>
                <a:ext uri="{FF2B5EF4-FFF2-40B4-BE49-F238E27FC236}">
                  <a16:creationId xmlns:a16="http://schemas.microsoft.com/office/drawing/2014/main" id="{C18C392F-EB52-4878-BE76-A3A0A619CA88}"/>
                </a:ext>
              </a:extLst>
            </p:cNvPr>
            <p:cNvSpPr txBox="1">
              <a:spLocks noChangeArrowheads="1"/>
            </p:cNvSpPr>
            <p:nvPr/>
          </p:nvSpPr>
          <p:spPr bwMode="auto">
            <a:xfrm>
              <a:off x="528" y="2294"/>
              <a:ext cx="1296" cy="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846"/>
                <a:t>Ordres</a:t>
              </a:r>
            </a:p>
            <a:p>
              <a:pPr algn="ctr">
                <a:spcBef>
                  <a:spcPct val="50000"/>
                </a:spcBef>
              </a:pPr>
              <a:r>
                <a:rPr lang="fr-FR" altLang="fr-FR" sz="1846"/>
                <a:t>Lancés</a:t>
              </a:r>
              <a:endParaRPr lang="fr-FR" altLang="fr-FR" sz="1846" u="sng"/>
            </a:p>
          </p:txBody>
        </p:sp>
      </p:grpSp>
      <p:grpSp>
        <p:nvGrpSpPr>
          <p:cNvPr id="53272" name="Group 24">
            <a:extLst>
              <a:ext uri="{FF2B5EF4-FFF2-40B4-BE49-F238E27FC236}">
                <a16:creationId xmlns:a16="http://schemas.microsoft.com/office/drawing/2014/main" id="{3E0CA6C1-17AE-4D1A-AFCF-F66A9B908345}"/>
              </a:ext>
            </a:extLst>
          </p:cNvPr>
          <p:cNvGrpSpPr>
            <a:grpSpLocks/>
          </p:cNvGrpSpPr>
          <p:nvPr/>
        </p:nvGrpSpPr>
        <p:grpSpPr bwMode="auto">
          <a:xfrm>
            <a:off x="2883877" y="2514600"/>
            <a:ext cx="2532185" cy="3235569"/>
            <a:chOff x="1968" y="1536"/>
            <a:chExt cx="1728" cy="2208"/>
          </a:xfrm>
        </p:grpSpPr>
        <p:sp>
          <p:nvSpPr>
            <p:cNvPr id="53267" name="Line 19">
              <a:extLst>
                <a:ext uri="{FF2B5EF4-FFF2-40B4-BE49-F238E27FC236}">
                  <a16:creationId xmlns:a16="http://schemas.microsoft.com/office/drawing/2014/main" id="{6F6B9AFF-999C-4780-ABE0-31417140F0CC}"/>
                </a:ext>
              </a:extLst>
            </p:cNvPr>
            <p:cNvSpPr>
              <a:spLocks noChangeShapeType="1"/>
            </p:cNvSpPr>
            <p:nvPr/>
          </p:nvSpPr>
          <p:spPr bwMode="auto">
            <a:xfrm>
              <a:off x="2880" y="1536"/>
              <a:ext cx="816" cy="2208"/>
            </a:xfrm>
            <a:prstGeom prst="line">
              <a:avLst/>
            </a:prstGeom>
            <a:noFill/>
            <a:ln w="317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477"/>
            </a:p>
          </p:txBody>
        </p:sp>
        <p:sp>
          <p:nvSpPr>
            <p:cNvPr id="53269" name="Text Box 21">
              <a:extLst>
                <a:ext uri="{FF2B5EF4-FFF2-40B4-BE49-F238E27FC236}">
                  <a16:creationId xmlns:a16="http://schemas.microsoft.com/office/drawing/2014/main" id="{7487F196-72CF-4713-8218-42651D71BEED}"/>
                </a:ext>
              </a:extLst>
            </p:cNvPr>
            <p:cNvSpPr txBox="1">
              <a:spLocks noChangeArrowheads="1"/>
            </p:cNvSpPr>
            <p:nvPr/>
          </p:nvSpPr>
          <p:spPr bwMode="auto">
            <a:xfrm>
              <a:off x="1968" y="2304"/>
              <a:ext cx="1296" cy="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846">
                  <a:solidFill>
                    <a:schemeClr val="bg1"/>
                  </a:solidFill>
                </a:rPr>
                <a:t>Ordres</a:t>
              </a:r>
            </a:p>
            <a:p>
              <a:pPr algn="ctr">
                <a:spcBef>
                  <a:spcPct val="50000"/>
                </a:spcBef>
              </a:pPr>
              <a:r>
                <a:rPr lang="fr-FR" altLang="fr-FR" sz="1846">
                  <a:solidFill>
                    <a:schemeClr val="bg1"/>
                  </a:solidFill>
                </a:rPr>
                <a:t>fermes</a:t>
              </a:r>
              <a:endParaRPr lang="fr-FR" altLang="fr-FR" sz="1846" u="sng">
                <a:solidFill>
                  <a:schemeClr val="bg1"/>
                </a:solidFill>
              </a:endParaRPr>
            </a:p>
          </p:txBody>
        </p:sp>
      </p:grpSp>
      <p:sp>
        <p:nvSpPr>
          <p:cNvPr id="53270" name="Text Box 22">
            <a:extLst>
              <a:ext uri="{FF2B5EF4-FFF2-40B4-BE49-F238E27FC236}">
                <a16:creationId xmlns:a16="http://schemas.microsoft.com/office/drawing/2014/main" id="{DF7B9A7C-F795-4AB2-9664-F69FBACCB015}"/>
              </a:ext>
            </a:extLst>
          </p:cNvPr>
          <p:cNvSpPr txBox="1">
            <a:spLocks noChangeArrowheads="1"/>
          </p:cNvSpPr>
          <p:nvPr/>
        </p:nvSpPr>
        <p:spPr bwMode="auto">
          <a:xfrm>
            <a:off x="4923693" y="3640015"/>
            <a:ext cx="1899138" cy="802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1846"/>
              <a:t>Ordres</a:t>
            </a:r>
          </a:p>
          <a:p>
            <a:pPr algn="ctr">
              <a:spcBef>
                <a:spcPct val="50000"/>
              </a:spcBef>
            </a:pPr>
            <a:r>
              <a:rPr lang="fr-FR" altLang="fr-FR" sz="1846"/>
              <a:t>Suggérés</a:t>
            </a:r>
            <a:endParaRPr lang="fr-FR" altLang="fr-FR" sz="1846" u="sng"/>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327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327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7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8E0B44F-FB39-4CCF-8D25-0E228EAB3B9D}"/>
              </a:ext>
            </a:extLst>
          </p:cNvPr>
          <p:cNvSpPr>
            <a:spLocks noGrp="1" noChangeArrowheads="1"/>
          </p:cNvSpPr>
          <p:nvPr>
            <p:ph type="title"/>
          </p:nvPr>
        </p:nvSpPr>
        <p:spPr>
          <a:xfrm>
            <a:off x="141288" y="457200"/>
            <a:ext cx="8839200" cy="533400"/>
          </a:xfrm>
        </p:spPr>
        <p:txBody>
          <a:bodyPr/>
          <a:lstStyle/>
          <a:p>
            <a:r>
              <a:rPr lang="fr-FR" altLang="fr-FR"/>
              <a:t>Le processus PDP</a:t>
            </a:r>
          </a:p>
        </p:txBody>
      </p:sp>
      <p:sp>
        <p:nvSpPr>
          <p:cNvPr id="44035" name="Text Box 3">
            <a:extLst>
              <a:ext uri="{FF2B5EF4-FFF2-40B4-BE49-F238E27FC236}">
                <a16:creationId xmlns:a16="http://schemas.microsoft.com/office/drawing/2014/main" id="{EC02EA8E-E6AC-497E-82EE-761B44E42D2F}"/>
              </a:ext>
            </a:extLst>
          </p:cNvPr>
          <p:cNvSpPr txBox="1">
            <a:spLocks noChangeArrowheads="1"/>
          </p:cNvSpPr>
          <p:nvPr/>
        </p:nvSpPr>
        <p:spPr bwMode="auto">
          <a:xfrm>
            <a:off x="280988" y="4594225"/>
            <a:ext cx="2673350" cy="1196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a:solidFill>
                  <a:schemeClr val="tx1"/>
                </a:solidFill>
              </a:rPr>
              <a:t>Plan de Production du PIC</a:t>
            </a:r>
          </a:p>
        </p:txBody>
      </p:sp>
      <p:sp>
        <p:nvSpPr>
          <p:cNvPr id="44036" name="AutoShape 4">
            <a:extLst>
              <a:ext uri="{FF2B5EF4-FFF2-40B4-BE49-F238E27FC236}">
                <a16:creationId xmlns:a16="http://schemas.microsoft.com/office/drawing/2014/main" id="{C177F6A0-6427-4379-B2A1-B1DD7231B75A}"/>
              </a:ext>
            </a:extLst>
          </p:cNvPr>
          <p:cNvSpPr>
            <a:spLocks noChangeArrowheads="1"/>
          </p:cNvSpPr>
          <p:nvPr/>
        </p:nvSpPr>
        <p:spPr bwMode="auto">
          <a:xfrm>
            <a:off x="3024188" y="4953000"/>
            <a:ext cx="422275" cy="381000"/>
          </a:xfrm>
          <a:prstGeom prst="rightArrow">
            <a:avLst>
              <a:gd name="adj1" fmla="val 50000"/>
              <a:gd name="adj2" fmla="val 27708"/>
            </a:avLst>
          </a:prstGeom>
          <a:solidFill>
            <a:schemeClr val="accent2"/>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nvGrpSpPr>
          <p:cNvPr id="44037" name="Group 6">
            <a:extLst>
              <a:ext uri="{FF2B5EF4-FFF2-40B4-BE49-F238E27FC236}">
                <a16:creationId xmlns:a16="http://schemas.microsoft.com/office/drawing/2014/main" id="{5D668D46-4D5F-4956-B533-A9B2C958F6B6}"/>
              </a:ext>
            </a:extLst>
          </p:cNvPr>
          <p:cNvGrpSpPr>
            <a:grpSpLocks/>
          </p:cNvGrpSpPr>
          <p:nvPr/>
        </p:nvGrpSpPr>
        <p:grpSpPr bwMode="auto">
          <a:xfrm>
            <a:off x="4010025" y="4876800"/>
            <a:ext cx="3657600" cy="762000"/>
            <a:chOff x="1392" y="3120"/>
            <a:chExt cx="2496" cy="576"/>
          </a:xfrm>
        </p:grpSpPr>
        <p:sp>
          <p:nvSpPr>
            <p:cNvPr id="44060" name="Rectangle 7">
              <a:extLst>
                <a:ext uri="{FF2B5EF4-FFF2-40B4-BE49-F238E27FC236}">
                  <a16:creationId xmlns:a16="http://schemas.microsoft.com/office/drawing/2014/main" id="{0F7D9084-8E05-4FA0-A030-5E45AF9EEC87}"/>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44061" name="Text Box 8">
              <a:extLst>
                <a:ext uri="{FF2B5EF4-FFF2-40B4-BE49-F238E27FC236}">
                  <a16:creationId xmlns:a16="http://schemas.microsoft.com/office/drawing/2014/main" id="{310DEF13-D6BD-4DAB-9B67-2DADCE206CE5}"/>
                </a:ext>
              </a:extLst>
            </p:cNvPr>
            <p:cNvSpPr txBox="1">
              <a:spLocks noChangeArrowheads="1"/>
            </p:cNvSpPr>
            <p:nvPr/>
          </p:nvSpPr>
          <p:spPr bwMode="auto">
            <a:xfrm>
              <a:off x="1392" y="3120"/>
              <a:ext cx="2496" cy="5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Établissement d’un premier P.D.P. </a:t>
              </a:r>
            </a:p>
          </p:txBody>
        </p:sp>
      </p:grpSp>
      <p:sp>
        <p:nvSpPr>
          <p:cNvPr id="44038" name="Text Box 9">
            <a:extLst>
              <a:ext uri="{FF2B5EF4-FFF2-40B4-BE49-F238E27FC236}">
                <a16:creationId xmlns:a16="http://schemas.microsoft.com/office/drawing/2014/main" id="{13D14E37-4C95-4D4B-9858-CC6408AFAD0E}"/>
              </a:ext>
            </a:extLst>
          </p:cNvPr>
          <p:cNvSpPr txBox="1">
            <a:spLocks noChangeArrowheads="1"/>
          </p:cNvSpPr>
          <p:nvPr/>
        </p:nvSpPr>
        <p:spPr bwMode="auto">
          <a:xfrm>
            <a:off x="3657600" y="4953000"/>
            <a:ext cx="42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1</a:t>
            </a:r>
          </a:p>
        </p:txBody>
      </p:sp>
      <p:grpSp>
        <p:nvGrpSpPr>
          <p:cNvPr id="44039" name="Group 35">
            <a:extLst>
              <a:ext uri="{FF2B5EF4-FFF2-40B4-BE49-F238E27FC236}">
                <a16:creationId xmlns:a16="http://schemas.microsoft.com/office/drawing/2014/main" id="{14868606-981E-43D4-95CA-38BC1DCCE8B9}"/>
              </a:ext>
            </a:extLst>
          </p:cNvPr>
          <p:cNvGrpSpPr>
            <a:grpSpLocks/>
          </p:cNvGrpSpPr>
          <p:nvPr/>
        </p:nvGrpSpPr>
        <p:grpSpPr bwMode="auto">
          <a:xfrm>
            <a:off x="3798888" y="4038600"/>
            <a:ext cx="4008437" cy="701675"/>
            <a:chOff x="2393" y="2544"/>
            <a:chExt cx="2525" cy="442"/>
          </a:xfrm>
        </p:grpSpPr>
        <p:grpSp>
          <p:nvGrpSpPr>
            <p:cNvPr id="44056" name="Group 11">
              <a:extLst>
                <a:ext uri="{FF2B5EF4-FFF2-40B4-BE49-F238E27FC236}">
                  <a16:creationId xmlns:a16="http://schemas.microsoft.com/office/drawing/2014/main" id="{55BC56FB-F766-42E0-AE66-AE4D8D507CBC}"/>
                </a:ext>
              </a:extLst>
            </p:cNvPr>
            <p:cNvGrpSpPr>
              <a:grpSpLocks/>
            </p:cNvGrpSpPr>
            <p:nvPr/>
          </p:nvGrpSpPr>
          <p:grpSpPr bwMode="auto">
            <a:xfrm>
              <a:off x="2614" y="2544"/>
              <a:ext cx="2304" cy="442"/>
              <a:chOff x="1392" y="3120"/>
              <a:chExt cx="2496" cy="589"/>
            </a:xfrm>
          </p:grpSpPr>
          <p:sp>
            <p:nvSpPr>
              <p:cNvPr id="44058" name="Rectangle 12">
                <a:extLst>
                  <a:ext uri="{FF2B5EF4-FFF2-40B4-BE49-F238E27FC236}">
                    <a16:creationId xmlns:a16="http://schemas.microsoft.com/office/drawing/2014/main" id="{CE0D13C4-6D23-4389-9F7B-C9EEDF4B0AE4}"/>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44059" name="Text Box 13">
                <a:extLst>
                  <a:ext uri="{FF2B5EF4-FFF2-40B4-BE49-F238E27FC236}">
                    <a16:creationId xmlns:a16="http://schemas.microsoft.com/office/drawing/2014/main" id="{E7197E5D-D76C-4BAB-B9D0-2B5818F58869}"/>
                  </a:ext>
                </a:extLst>
              </p:cNvPr>
              <p:cNvSpPr txBox="1">
                <a:spLocks noChangeArrowheads="1"/>
              </p:cNvSpPr>
              <p:nvPr/>
            </p:nvSpPr>
            <p:spPr bwMode="auto">
              <a:xfrm>
                <a:off x="1392" y="3120"/>
                <a:ext cx="2496" cy="58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r>
                  <a:rPr lang="fr-FR" altLang="fr-FR" sz="2000" b="0">
                    <a:solidFill>
                      <a:schemeClr val="tx1"/>
                    </a:solidFill>
                  </a:rPr>
                  <a:t>Évaluation par le Calcul des Charges critiques</a:t>
                </a:r>
              </a:p>
            </p:txBody>
          </p:sp>
        </p:grpSp>
        <p:sp>
          <p:nvSpPr>
            <p:cNvPr id="44057" name="Text Box 14">
              <a:extLst>
                <a:ext uri="{FF2B5EF4-FFF2-40B4-BE49-F238E27FC236}">
                  <a16:creationId xmlns:a16="http://schemas.microsoft.com/office/drawing/2014/main" id="{5D2A107F-0845-439A-9834-21C3DF3E9E8E}"/>
                </a:ext>
              </a:extLst>
            </p:cNvPr>
            <p:cNvSpPr txBox="1">
              <a:spLocks noChangeArrowheads="1"/>
            </p:cNvSpPr>
            <p:nvPr/>
          </p:nvSpPr>
          <p:spPr bwMode="auto">
            <a:xfrm>
              <a:off x="2393" y="2640"/>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2</a:t>
              </a:r>
            </a:p>
          </p:txBody>
        </p:sp>
      </p:grpSp>
      <p:grpSp>
        <p:nvGrpSpPr>
          <p:cNvPr id="44040" name="Group 34">
            <a:extLst>
              <a:ext uri="{FF2B5EF4-FFF2-40B4-BE49-F238E27FC236}">
                <a16:creationId xmlns:a16="http://schemas.microsoft.com/office/drawing/2014/main" id="{CA733396-D0AE-4230-B619-B127260A426C}"/>
              </a:ext>
            </a:extLst>
          </p:cNvPr>
          <p:cNvGrpSpPr>
            <a:grpSpLocks/>
          </p:cNvGrpSpPr>
          <p:nvPr/>
        </p:nvGrpSpPr>
        <p:grpSpPr bwMode="auto">
          <a:xfrm>
            <a:off x="3938588" y="3124200"/>
            <a:ext cx="4010025" cy="762000"/>
            <a:chOff x="2481" y="1968"/>
            <a:chExt cx="2526" cy="480"/>
          </a:xfrm>
        </p:grpSpPr>
        <p:grpSp>
          <p:nvGrpSpPr>
            <p:cNvPr id="44052" name="Group 16">
              <a:extLst>
                <a:ext uri="{FF2B5EF4-FFF2-40B4-BE49-F238E27FC236}">
                  <a16:creationId xmlns:a16="http://schemas.microsoft.com/office/drawing/2014/main" id="{85D2EFE7-2386-4027-9537-8F068D655270}"/>
                </a:ext>
              </a:extLst>
            </p:cNvPr>
            <p:cNvGrpSpPr>
              <a:grpSpLocks/>
            </p:cNvGrpSpPr>
            <p:nvPr/>
          </p:nvGrpSpPr>
          <p:grpSpPr bwMode="auto">
            <a:xfrm>
              <a:off x="2703" y="1968"/>
              <a:ext cx="2304" cy="480"/>
              <a:chOff x="1392" y="3120"/>
              <a:chExt cx="2496" cy="576"/>
            </a:xfrm>
          </p:grpSpPr>
          <p:sp>
            <p:nvSpPr>
              <p:cNvPr id="44054" name="Rectangle 17">
                <a:extLst>
                  <a:ext uri="{FF2B5EF4-FFF2-40B4-BE49-F238E27FC236}">
                    <a16:creationId xmlns:a16="http://schemas.microsoft.com/office/drawing/2014/main" id="{86531FB1-D690-4D9D-814F-3EFA2C9CC8B3}"/>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44055" name="Text Box 18">
                <a:extLst>
                  <a:ext uri="{FF2B5EF4-FFF2-40B4-BE49-F238E27FC236}">
                    <a16:creationId xmlns:a16="http://schemas.microsoft.com/office/drawing/2014/main" id="{A749FB37-0F27-4676-8A47-C9BC65B72D70}"/>
                  </a:ext>
                </a:extLst>
              </p:cNvPr>
              <p:cNvSpPr txBox="1">
                <a:spLocks noChangeArrowheads="1"/>
              </p:cNvSpPr>
              <p:nvPr/>
            </p:nvSpPr>
            <p:spPr bwMode="auto">
              <a:xfrm>
                <a:off x="1392" y="3120"/>
                <a:ext cx="2496" cy="41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0"/>
                  </a:spcBef>
                  <a:buFontTx/>
                  <a:buNone/>
                </a:pPr>
                <a:endParaRPr lang="fr-FR" altLang="fr-FR" sz="2000" b="0">
                  <a:solidFill>
                    <a:schemeClr val="tx1"/>
                  </a:solidFill>
                </a:endParaRPr>
              </a:p>
              <a:p>
                <a:pPr algn="ctr" eaLnBrk="1" hangingPunct="1">
                  <a:lnSpc>
                    <a:spcPct val="50000"/>
                  </a:lnSpc>
                  <a:spcBef>
                    <a:spcPct val="0"/>
                  </a:spcBef>
                  <a:buFontTx/>
                  <a:buNone/>
                </a:pPr>
                <a:r>
                  <a:rPr lang="fr-FR" altLang="fr-FR" sz="2000" b="0">
                    <a:solidFill>
                      <a:schemeClr val="tx1"/>
                    </a:solidFill>
                  </a:rPr>
                  <a:t>Modification du P.D.P.</a:t>
                </a:r>
              </a:p>
            </p:txBody>
          </p:sp>
        </p:grpSp>
        <p:sp>
          <p:nvSpPr>
            <p:cNvPr id="44053" name="Text Box 19">
              <a:extLst>
                <a:ext uri="{FF2B5EF4-FFF2-40B4-BE49-F238E27FC236}">
                  <a16:creationId xmlns:a16="http://schemas.microsoft.com/office/drawing/2014/main" id="{2A3DF0EF-D07D-4478-AB78-8076C2EEFF92}"/>
                </a:ext>
              </a:extLst>
            </p:cNvPr>
            <p:cNvSpPr txBox="1">
              <a:spLocks noChangeArrowheads="1"/>
            </p:cNvSpPr>
            <p:nvPr/>
          </p:nvSpPr>
          <p:spPr bwMode="auto">
            <a:xfrm>
              <a:off x="2481" y="2066"/>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3</a:t>
              </a:r>
            </a:p>
          </p:txBody>
        </p:sp>
      </p:grpSp>
      <p:grpSp>
        <p:nvGrpSpPr>
          <p:cNvPr id="44041" name="Group 33">
            <a:extLst>
              <a:ext uri="{FF2B5EF4-FFF2-40B4-BE49-F238E27FC236}">
                <a16:creationId xmlns:a16="http://schemas.microsoft.com/office/drawing/2014/main" id="{3AC296FE-ED3E-4206-8B8A-EBD11A131B3D}"/>
              </a:ext>
            </a:extLst>
          </p:cNvPr>
          <p:cNvGrpSpPr>
            <a:grpSpLocks/>
          </p:cNvGrpSpPr>
          <p:nvPr/>
        </p:nvGrpSpPr>
        <p:grpSpPr bwMode="auto">
          <a:xfrm>
            <a:off x="4079875" y="2286000"/>
            <a:ext cx="4008438" cy="701675"/>
            <a:chOff x="2570" y="1440"/>
            <a:chExt cx="2525" cy="442"/>
          </a:xfrm>
        </p:grpSpPr>
        <p:grpSp>
          <p:nvGrpSpPr>
            <p:cNvPr id="44048" name="Group 21">
              <a:extLst>
                <a:ext uri="{FF2B5EF4-FFF2-40B4-BE49-F238E27FC236}">
                  <a16:creationId xmlns:a16="http://schemas.microsoft.com/office/drawing/2014/main" id="{1658E4D9-AC6F-4DAD-8046-0954372AB0EB}"/>
                </a:ext>
              </a:extLst>
            </p:cNvPr>
            <p:cNvGrpSpPr>
              <a:grpSpLocks/>
            </p:cNvGrpSpPr>
            <p:nvPr/>
          </p:nvGrpSpPr>
          <p:grpSpPr bwMode="auto">
            <a:xfrm>
              <a:off x="2791" y="1440"/>
              <a:ext cx="2304" cy="442"/>
              <a:chOff x="1392" y="3120"/>
              <a:chExt cx="2496" cy="589"/>
            </a:xfrm>
          </p:grpSpPr>
          <p:sp>
            <p:nvSpPr>
              <p:cNvPr id="44050" name="Rectangle 22">
                <a:extLst>
                  <a:ext uri="{FF2B5EF4-FFF2-40B4-BE49-F238E27FC236}">
                    <a16:creationId xmlns:a16="http://schemas.microsoft.com/office/drawing/2014/main" id="{AD82253C-C328-48D1-9A7D-4AB42564FFF0}"/>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44051" name="Text Box 23">
                <a:extLst>
                  <a:ext uri="{FF2B5EF4-FFF2-40B4-BE49-F238E27FC236}">
                    <a16:creationId xmlns:a16="http://schemas.microsoft.com/office/drawing/2014/main" id="{9CF23BE0-BD86-4008-8F13-75803DD8715C}"/>
                  </a:ext>
                </a:extLst>
              </p:cNvPr>
              <p:cNvSpPr txBox="1">
                <a:spLocks noChangeArrowheads="1"/>
              </p:cNvSpPr>
              <p:nvPr/>
            </p:nvSpPr>
            <p:spPr bwMode="auto">
              <a:xfrm>
                <a:off x="1392" y="3120"/>
                <a:ext cx="2496" cy="58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Ré-évaluation par le Calcul des Charges critiques</a:t>
                </a:r>
              </a:p>
            </p:txBody>
          </p:sp>
        </p:grpSp>
        <p:sp>
          <p:nvSpPr>
            <p:cNvPr id="44049" name="Text Box 24">
              <a:extLst>
                <a:ext uri="{FF2B5EF4-FFF2-40B4-BE49-F238E27FC236}">
                  <a16:creationId xmlns:a16="http://schemas.microsoft.com/office/drawing/2014/main" id="{9F278D93-094D-4E28-BEFA-D0CB2F6B677F}"/>
                </a:ext>
              </a:extLst>
            </p:cNvPr>
            <p:cNvSpPr txBox="1">
              <a:spLocks noChangeArrowheads="1"/>
            </p:cNvSpPr>
            <p:nvPr/>
          </p:nvSpPr>
          <p:spPr bwMode="auto">
            <a:xfrm>
              <a:off x="2570" y="1512"/>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4</a:t>
              </a:r>
            </a:p>
          </p:txBody>
        </p:sp>
      </p:grpSp>
      <p:grpSp>
        <p:nvGrpSpPr>
          <p:cNvPr id="44042" name="Group 32">
            <a:extLst>
              <a:ext uri="{FF2B5EF4-FFF2-40B4-BE49-F238E27FC236}">
                <a16:creationId xmlns:a16="http://schemas.microsoft.com/office/drawing/2014/main" id="{F2E6C0B5-318B-4C91-80E2-C10B5865941B}"/>
              </a:ext>
            </a:extLst>
          </p:cNvPr>
          <p:cNvGrpSpPr>
            <a:grpSpLocks/>
          </p:cNvGrpSpPr>
          <p:nvPr/>
        </p:nvGrpSpPr>
        <p:grpSpPr bwMode="auto">
          <a:xfrm>
            <a:off x="4219575" y="1447800"/>
            <a:ext cx="4010025" cy="685800"/>
            <a:chOff x="2658" y="912"/>
            <a:chExt cx="2526" cy="432"/>
          </a:xfrm>
        </p:grpSpPr>
        <p:grpSp>
          <p:nvGrpSpPr>
            <p:cNvPr id="44044" name="Group 26">
              <a:extLst>
                <a:ext uri="{FF2B5EF4-FFF2-40B4-BE49-F238E27FC236}">
                  <a16:creationId xmlns:a16="http://schemas.microsoft.com/office/drawing/2014/main" id="{0A97A58E-ACFC-4FF4-A0FF-4DD4A0CBCFD4}"/>
                </a:ext>
              </a:extLst>
            </p:cNvPr>
            <p:cNvGrpSpPr>
              <a:grpSpLocks/>
            </p:cNvGrpSpPr>
            <p:nvPr/>
          </p:nvGrpSpPr>
          <p:grpSpPr bwMode="auto">
            <a:xfrm>
              <a:off x="2880" y="912"/>
              <a:ext cx="2304" cy="432"/>
              <a:chOff x="1392" y="3120"/>
              <a:chExt cx="2496" cy="576"/>
            </a:xfrm>
          </p:grpSpPr>
          <p:sp>
            <p:nvSpPr>
              <p:cNvPr id="44046" name="Rectangle 27">
                <a:extLst>
                  <a:ext uri="{FF2B5EF4-FFF2-40B4-BE49-F238E27FC236}">
                    <a16:creationId xmlns:a16="http://schemas.microsoft.com/office/drawing/2014/main" id="{807BAE77-2A51-4C9C-A0FB-2BA655E13687}"/>
                  </a:ext>
                </a:extLst>
              </p:cNvPr>
              <p:cNvSpPr>
                <a:spLocks noChangeArrowheads="1"/>
              </p:cNvSpPr>
              <p:nvPr/>
            </p:nvSpPr>
            <p:spPr bwMode="auto">
              <a:xfrm>
                <a:off x="1392" y="3120"/>
                <a:ext cx="2448" cy="576"/>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contourClr>
                  <a:srgbClr val="FFFF00"/>
                </a:contourClr>
              </a:sp3d>
            </p:spPr>
            <p:txBody>
              <a:bodyPr wrap="none" anchor="ctr">
                <a:flatTx/>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44047" name="Text Box 28">
                <a:extLst>
                  <a:ext uri="{FF2B5EF4-FFF2-40B4-BE49-F238E27FC236}">
                    <a16:creationId xmlns:a16="http://schemas.microsoft.com/office/drawing/2014/main" id="{CBF04AEA-E2C1-4E3D-95B8-4CC3B6A6911C}"/>
                  </a:ext>
                </a:extLst>
              </p:cNvPr>
              <p:cNvSpPr txBox="1">
                <a:spLocks noChangeArrowheads="1"/>
              </p:cNvSpPr>
              <p:nvPr/>
            </p:nvSpPr>
            <p:spPr bwMode="auto">
              <a:xfrm>
                <a:off x="1392" y="3120"/>
                <a:ext cx="2496" cy="33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eaLnBrk="1" hangingPunct="1">
                  <a:spcBef>
                    <a:spcPct val="50000"/>
                  </a:spcBef>
                  <a:buFontTx/>
                  <a:buNone/>
                </a:pPr>
                <a:r>
                  <a:rPr lang="fr-FR" altLang="fr-FR" sz="2000" b="0">
                    <a:solidFill>
                      <a:schemeClr val="tx1"/>
                    </a:solidFill>
                  </a:rPr>
                  <a:t>P.D.P utilisé pour le M.R.P.</a:t>
                </a:r>
              </a:p>
            </p:txBody>
          </p:sp>
        </p:grpSp>
        <p:sp>
          <p:nvSpPr>
            <p:cNvPr id="44045" name="Text Box 29">
              <a:extLst>
                <a:ext uri="{FF2B5EF4-FFF2-40B4-BE49-F238E27FC236}">
                  <a16:creationId xmlns:a16="http://schemas.microsoft.com/office/drawing/2014/main" id="{3FEDE3DF-9CEB-4BAC-84F0-F21512117488}"/>
                </a:ext>
              </a:extLst>
            </p:cNvPr>
            <p:cNvSpPr txBox="1">
              <a:spLocks noChangeArrowheads="1"/>
            </p:cNvSpPr>
            <p:nvPr/>
          </p:nvSpPr>
          <p:spPr bwMode="auto">
            <a:xfrm>
              <a:off x="2658" y="984"/>
              <a:ext cx="26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50000"/>
                </a:spcBef>
                <a:buFontTx/>
                <a:buNone/>
              </a:pPr>
              <a:r>
                <a:rPr lang="fr-FR" altLang="fr-FR" b="0">
                  <a:solidFill>
                    <a:schemeClr val="tx1"/>
                  </a:solidFill>
                  <a:latin typeface="Arial Black" panose="020B0A04020102020204" pitchFamily="34" charset="0"/>
                </a:rPr>
                <a:t>5</a:t>
              </a:r>
            </a:p>
          </p:txBody>
        </p:sp>
      </p:grpSp>
      <p:sp>
        <p:nvSpPr>
          <p:cNvPr id="44043" name="AutoShape 30">
            <a:extLst>
              <a:ext uri="{FF2B5EF4-FFF2-40B4-BE49-F238E27FC236}">
                <a16:creationId xmlns:a16="http://schemas.microsoft.com/office/drawing/2014/main" id="{8F34F2F1-361B-4240-AB40-E5223E53FF53}"/>
              </a:ext>
            </a:extLst>
          </p:cNvPr>
          <p:cNvSpPr>
            <a:spLocks noChangeArrowheads="1"/>
          </p:cNvSpPr>
          <p:nvPr/>
        </p:nvSpPr>
        <p:spPr bwMode="auto">
          <a:xfrm>
            <a:off x="8370888" y="2514600"/>
            <a:ext cx="420687" cy="1219200"/>
          </a:xfrm>
          <a:prstGeom prst="curvedLeftArrow">
            <a:avLst>
              <a:gd name="adj1" fmla="val 57962"/>
              <a:gd name="adj2" fmla="val 115925"/>
              <a:gd name="adj3" fmla="val 33333"/>
            </a:avLst>
          </a:prstGeom>
          <a:solidFill>
            <a:schemeClr val="accent2"/>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2C9B83-D1AB-43EA-B4E8-04138512C501}"/>
              </a:ext>
            </a:extLst>
          </p:cNvPr>
          <p:cNvSpPr>
            <a:spLocks noGrp="1"/>
          </p:cNvSpPr>
          <p:nvPr>
            <p:ph type="title"/>
          </p:nvPr>
        </p:nvSpPr>
        <p:spPr>
          <a:xfrm>
            <a:off x="605238" y="633194"/>
            <a:ext cx="8229600" cy="715256"/>
          </a:xfrm>
        </p:spPr>
        <p:txBody>
          <a:bodyPr/>
          <a:lstStyle/>
          <a:p>
            <a:pPr eaLnBrk="1" fontAlgn="auto" hangingPunct="1">
              <a:spcAft>
                <a:spcPts val="0"/>
              </a:spcAft>
            </a:pPr>
            <a:r>
              <a:rPr lang="fr-FR" dirty="0"/>
              <a:t>L’enchaînement des décisions de planification</a:t>
            </a:r>
            <a:r>
              <a:rPr lang="fr-FR" sz="3200" kern="1200" dirty="0">
                <a:solidFill>
                  <a:schemeClr val="bg1"/>
                </a:solidFill>
                <a:latin typeface="Impact" pitchFamily="34" charset="0"/>
              </a:rPr>
              <a:t> </a:t>
            </a:r>
            <a:br>
              <a:rPr lang="fr-FR" sz="3200" kern="1200" dirty="0">
                <a:solidFill>
                  <a:schemeClr val="bg1"/>
                </a:solidFill>
                <a:latin typeface="Impact" pitchFamily="34" charset="0"/>
              </a:rPr>
            </a:br>
            <a:endParaRPr lang="fr-FR" sz="2000" kern="1200" dirty="0">
              <a:solidFill>
                <a:schemeClr val="bg1"/>
              </a:solidFill>
              <a:latin typeface="Impact" pitchFamily="34" charset="0"/>
            </a:endParaRPr>
          </a:p>
        </p:txBody>
      </p:sp>
      <p:sp>
        <p:nvSpPr>
          <p:cNvPr id="4" name="Espace réservé du contenu 3">
            <a:extLst>
              <a:ext uri="{FF2B5EF4-FFF2-40B4-BE49-F238E27FC236}">
                <a16:creationId xmlns:a16="http://schemas.microsoft.com/office/drawing/2014/main" id="{9CCD583F-5320-43B7-95A6-27E6D895B084}"/>
              </a:ext>
            </a:extLst>
          </p:cNvPr>
          <p:cNvSpPr>
            <a:spLocks noGrp="1"/>
          </p:cNvSpPr>
          <p:nvPr>
            <p:ph idx="1"/>
          </p:nvPr>
        </p:nvSpPr>
        <p:spPr>
          <a:xfrm>
            <a:off x="1012527" y="1348450"/>
            <a:ext cx="7162800" cy="1864526"/>
          </a:xfrm>
        </p:spPr>
        <p:txBody>
          <a:bodyPr/>
          <a:lstStyle/>
          <a:p>
            <a:r>
              <a:rPr lang="fr-FR" sz="1600" dirty="0"/>
              <a:t>Dans le cadre d’une entreprise industrielle, le PIC est suivi de la planification de production</a:t>
            </a:r>
          </a:p>
          <a:p>
            <a:endParaRPr lang="fr-FR" sz="1600" dirty="0"/>
          </a:p>
          <a:p>
            <a:r>
              <a:rPr lang="fr-FR" sz="1600" dirty="0"/>
              <a:t>Il est repris dans le Programme directeur de Production (PDP) lui-même base du Calcul des Besoins, du plan de charge et de l’Ordonnancement final des productions</a:t>
            </a:r>
          </a:p>
        </p:txBody>
      </p:sp>
      <p:sp>
        <p:nvSpPr>
          <p:cNvPr id="3" name="Flèche : courbe vers le bas 2">
            <a:extLst>
              <a:ext uri="{FF2B5EF4-FFF2-40B4-BE49-F238E27FC236}">
                <a16:creationId xmlns:a16="http://schemas.microsoft.com/office/drawing/2014/main" id="{72C1AEC1-2D30-4D88-B4EE-B89BA13993EF}"/>
              </a:ext>
            </a:extLst>
          </p:cNvPr>
          <p:cNvSpPr/>
          <p:nvPr/>
        </p:nvSpPr>
        <p:spPr bwMode="auto">
          <a:xfrm>
            <a:off x="1835696" y="3645024"/>
            <a:ext cx="4717504" cy="720080"/>
          </a:xfrm>
          <a:prstGeom prst="curvedDownArrow">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sp>
        <p:nvSpPr>
          <p:cNvPr id="6" name="Flèche : courbe vers le bas 5">
            <a:extLst>
              <a:ext uri="{FF2B5EF4-FFF2-40B4-BE49-F238E27FC236}">
                <a16:creationId xmlns:a16="http://schemas.microsoft.com/office/drawing/2014/main" id="{747F5454-F07B-4356-9C1A-B5A51C919DA4}"/>
              </a:ext>
            </a:extLst>
          </p:cNvPr>
          <p:cNvSpPr/>
          <p:nvPr/>
        </p:nvSpPr>
        <p:spPr bwMode="auto">
          <a:xfrm>
            <a:off x="1979712" y="4370276"/>
            <a:ext cx="1647800" cy="720080"/>
          </a:xfrm>
          <a:prstGeom prst="curvedDownArrow">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a:ln>
                <a:noFill/>
              </a:ln>
              <a:solidFill>
                <a:srgbClr val="000000"/>
              </a:solidFill>
              <a:effectLst/>
              <a:latin typeface="Arial" charset="0"/>
            </a:endParaRPr>
          </a:p>
        </p:txBody>
      </p:sp>
      <p:sp>
        <p:nvSpPr>
          <p:cNvPr id="5" name="Rectangle 4">
            <a:extLst>
              <a:ext uri="{FF2B5EF4-FFF2-40B4-BE49-F238E27FC236}">
                <a16:creationId xmlns:a16="http://schemas.microsoft.com/office/drawing/2014/main" id="{E7AC8E2E-9D6D-4240-B19D-5574464D9C72}"/>
              </a:ext>
            </a:extLst>
          </p:cNvPr>
          <p:cNvSpPr/>
          <p:nvPr/>
        </p:nvSpPr>
        <p:spPr bwMode="auto">
          <a:xfrm>
            <a:off x="333375" y="4365104"/>
            <a:ext cx="1358305" cy="1703214"/>
          </a:xfrm>
          <a:prstGeom prst="rect">
            <a:avLst/>
          </a:prstGeom>
          <a:solidFill>
            <a:schemeClr val="accent1">
              <a:lumMod val="7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rgbClr val="FFFF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endParaRPr lang="fr-FR" sz="1800" dirty="0">
              <a:solidFill>
                <a:srgbClr val="FFFF00"/>
              </a:solidFill>
            </a:endParaRPr>
          </a:p>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rgbClr val="FFFF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FFFF00"/>
                </a:solidFill>
                <a:effectLst/>
                <a:latin typeface="Arial" charset="0"/>
              </a:rPr>
              <a:t>PIC</a:t>
            </a:r>
          </a:p>
        </p:txBody>
      </p:sp>
      <p:sp>
        <p:nvSpPr>
          <p:cNvPr id="7" name="Ellipse 6">
            <a:extLst>
              <a:ext uri="{FF2B5EF4-FFF2-40B4-BE49-F238E27FC236}">
                <a16:creationId xmlns:a16="http://schemas.microsoft.com/office/drawing/2014/main" id="{40A4899D-D1EB-4424-AE2F-7CBB83AB4D6E}"/>
              </a:ext>
            </a:extLst>
          </p:cNvPr>
          <p:cNvSpPr/>
          <p:nvPr/>
        </p:nvSpPr>
        <p:spPr bwMode="auto">
          <a:xfrm>
            <a:off x="6641544" y="3865872"/>
            <a:ext cx="2118767" cy="998464"/>
          </a:xfrm>
          <a:prstGeom prst="ellipse">
            <a:avLst/>
          </a:prstGeom>
          <a:solidFill>
            <a:schemeClr val="accent5">
              <a:lumMod val="7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chemeClr val="tx1"/>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Voir a 18 mois</a:t>
            </a:r>
          </a:p>
          <a:p>
            <a:pPr marL="0" marR="0" indent="0" algn="ctr" defTabSz="914400" rtl="0" eaLnBrk="0" fontAlgn="base" latinLnBrk="0" hangingPunct="0">
              <a:lnSpc>
                <a:spcPct val="90000"/>
              </a:lnSpc>
              <a:spcBef>
                <a:spcPct val="0"/>
              </a:spcBef>
              <a:spcAft>
                <a:spcPct val="0"/>
              </a:spcAft>
              <a:buClrTx/>
              <a:buSzTx/>
              <a:buFontTx/>
              <a:buNone/>
              <a:tabLst/>
            </a:pPr>
            <a:r>
              <a:rPr lang="fr-FR" dirty="0">
                <a:solidFill>
                  <a:schemeClr val="tx1"/>
                </a:solidFill>
              </a:rPr>
              <a:t>et agir</a:t>
            </a:r>
            <a:endParaRPr kumimoji="0" lang="fr-FR" sz="1400" b="1" i="0" u="none" strike="noStrike" cap="none" normalizeH="0" baseline="0" dirty="0">
              <a:ln>
                <a:noFill/>
              </a:ln>
              <a:solidFill>
                <a:schemeClr val="tx1"/>
              </a:solidFill>
              <a:effectLst/>
              <a:latin typeface="Arial" charset="0"/>
            </a:endParaRPr>
          </a:p>
        </p:txBody>
      </p:sp>
      <p:sp>
        <p:nvSpPr>
          <p:cNvPr id="9" name="Ellipse 8">
            <a:extLst>
              <a:ext uri="{FF2B5EF4-FFF2-40B4-BE49-F238E27FC236}">
                <a16:creationId xmlns:a16="http://schemas.microsoft.com/office/drawing/2014/main" id="{0EE8BBD0-D072-42F2-BC9E-56F5F9A71053}"/>
              </a:ext>
            </a:extLst>
          </p:cNvPr>
          <p:cNvSpPr/>
          <p:nvPr/>
        </p:nvSpPr>
        <p:spPr bwMode="auto">
          <a:xfrm>
            <a:off x="3660656" y="4581128"/>
            <a:ext cx="2118767" cy="998464"/>
          </a:xfrm>
          <a:prstGeom prst="ellipse">
            <a:avLst/>
          </a:prstGeom>
          <a:solidFill>
            <a:srgbClr val="99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chemeClr val="tx1"/>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Voir a 3 mois</a:t>
            </a:r>
          </a:p>
          <a:p>
            <a:pPr marL="0" marR="0" indent="0" algn="ctr" defTabSz="914400" rtl="0" eaLnBrk="0" fontAlgn="base" latinLnBrk="0" hangingPunct="0">
              <a:lnSpc>
                <a:spcPct val="90000"/>
              </a:lnSpc>
              <a:spcBef>
                <a:spcPct val="0"/>
              </a:spcBef>
              <a:spcAft>
                <a:spcPct val="0"/>
              </a:spcAft>
              <a:buClrTx/>
              <a:buSzTx/>
              <a:buFontTx/>
              <a:buNone/>
              <a:tabLst/>
            </a:pPr>
            <a:r>
              <a:rPr lang="fr-FR" dirty="0">
                <a:solidFill>
                  <a:schemeClr val="tx1"/>
                </a:solidFill>
              </a:rPr>
              <a:t>et agir</a:t>
            </a:r>
            <a:endParaRPr kumimoji="0" lang="fr-FR" sz="1400" b="1" i="0" u="none" strike="noStrike" cap="none" normalizeH="0" baseline="0" dirty="0">
              <a:ln>
                <a:noFill/>
              </a:ln>
              <a:solidFill>
                <a:schemeClr val="tx1"/>
              </a:solidFill>
              <a:effectLst/>
              <a:latin typeface="Arial" charset="0"/>
            </a:endParaRPr>
          </a:p>
        </p:txBody>
      </p:sp>
      <p:sp>
        <p:nvSpPr>
          <p:cNvPr id="10" name="Flèche : bas 9">
            <a:extLst>
              <a:ext uri="{FF2B5EF4-FFF2-40B4-BE49-F238E27FC236}">
                <a16:creationId xmlns:a16="http://schemas.microsoft.com/office/drawing/2014/main" id="{F978ADEB-EE44-4632-90C0-8651C3BC4BAD}"/>
              </a:ext>
            </a:extLst>
          </p:cNvPr>
          <p:cNvSpPr/>
          <p:nvPr/>
        </p:nvSpPr>
        <p:spPr bwMode="auto">
          <a:xfrm>
            <a:off x="3341132" y="5717542"/>
            <a:ext cx="2757813" cy="852426"/>
          </a:xfrm>
          <a:prstGeom prst="downArrow">
            <a:avLst/>
          </a:prstGeom>
          <a:solidFill>
            <a:srgbClr val="FFFF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chemeClr val="tx1"/>
                </a:solidFill>
              </a:rPr>
              <a:t>Plan de vente</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tx1"/>
                </a:solidFill>
                <a:effectLst/>
                <a:latin typeface="Arial" charset="0"/>
              </a:rPr>
              <a:t>Plan de prod</a:t>
            </a:r>
            <a:br>
              <a:rPr kumimoji="0" lang="fr-FR" sz="1200" b="1" i="0" u="none" strike="noStrike" cap="none" normalizeH="0" baseline="0" dirty="0">
                <a:ln>
                  <a:noFill/>
                </a:ln>
                <a:solidFill>
                  <a:schemeClr val="tx1"/>
                </a:solidFill>
                <a:effectLst/>
                <a:latin typeface="Arial" charset="0"/>
              </a:rPr>
            </a:br>
            <a:r>
              <a:rPr kumimoji="0" lang="fr-FR" b="1" i="0" u="none" strike="noStrike" cap="none" normalizeH="0" baseline="0" dirty="0">
                <a:ln>
                  <a:noFill/>
                </a:ln>
                <a:solidFill>
                  <a:schemeClr val="tx1"/>
                </a:solidFill>
                <a:effectLst/>
                <a:latin typeface="Arial" charset="0"/>
              </a:rPr>
              <a:t>PDP</a:t>
            </a:r>
            <a:endParaRPr kumimoji="0" lang="fr-FR" sz="1200" b="1" i="0" u="none" strike="noStrike" cap="none" normalizeH="0" baseline="0" dirty="0">
              <a:ln>
                <a:noFill/>
              </a:ln>
              <a:solidFill>
                <a:schemeClr val="tx1"/>
              </a:solidFill>
              <a:effectLst/>
              <a:latin typeface="Arial" charset="0"/>
            </a:endParaRPr>
          </a:p>
        </p:txBody>
      </p:sp>
      <p:sp>
        <p:nvSpPr>
          <p:cNvPr id="11" name="Flèche : bas 10">
            <a:extLst>
              <a:ext uri="{FF2B5EF4-FFF2-40B4-BE49-F238E27FC236}">
                <a16:creationId xmlns:a16="http://schemas.microsoft.com/office/drawing/2014/main" id="{1C3CD9B1-AE20-4586-B08E-9799E0C9E408}"/>
              </a:ext>
            </a:extLst>
          </p:cNvPr>
          <p:cNvSpPr/>
          <p:nvPr/>
        </p:nvSpPr>
        <p:spPr bwMode="auto">
          <a:xfrm>
            <a:off x="6302844" y="5040114"/>
            <a:ext cx="2757813" cy="852426"/>
          </a:xfrm>
          <a:prstGeom prst="downArrow">
            <a:avLst/>
          </a:prstGeom>
          <a:solidFill>
            <a:srgbClr val="FFFF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chemeClr val="tx1"/>
                </a:solidFill>
              </a:rPr>
              <a:t>Moyens de production et Offre</a:t>
            </a:r>
            <a:endParaRPr kumimoji="0" lang="fr-FR" sz="1200" b="1"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22904312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0CADB09-48B3-4B64-A304-533E38F99DDF}"/>
              </a:ext>
            </a:extLst>
          </p:cNvPr>
          <p:cNvSpPr>
            <a:spLocks noGrp="1" noChangeArrowheads="1"/>
          </p:cNvSpPr>
          <p:nvPr>
            <p:ph type="title"/>
          </p:nvPr>
        </p:nvSpPr>
        <p:spPr>
          <a:xfrm>
            <a:off x="755650" y="609600"/>
            <a:ext cx="8159750" cy="731838"/>
          </a:xfrm>
          <a:noFill/>
        </p:spPr>
        <p:txBody>
          <a:bodyPr/>
          <a:lstStyle/>
          <a:p>
            <a:r>
              <a:rPr lang="fr-FR" altLang="fr-FR" dirty="0"/>
              <a:t>Les critères de choix des articles directeurs</a:t>
            </a:r>
          </a:p>
        </p:txBody>
      </p:sp>
      <p:sp>
        <p:nvSpPr>
          <p:cNvPr id="46083" name="Rectangle 3">
            <a:extLst>
              <a:ext uri="{FF2B5EF4-FFF2-40B4-BE49-F238E27FC236}">
                <a16:creationId xmlns:a16="http://schemas.microsoft.com/office/drawing/2014/main" id="{0AB27F69-5103-4DF7-875B-33F260A752A1}"/>
              </a:ext>
            </a:extLst>
          </p:cNvPr>
          <p:cNvSpPr>
            <a:spLocks noGrp="1" noChangeArrowheads="1"/>
          </p:cNvSpPr>
          <p:nvPr>
            <p:ph type="body" idx="1"/>
          </p:nvPr>
        </p:nvSpPr>
        <p:spPr>
          <a:xfrm>
            <a:off x="827088" y="1557338"/>
            <a:ext cx="8175625" cy="4691062"/>
          </a:xfrm>
        </p:spPr>
        <p:txBody>
          <a:bodyPr/>
          <a:lstStyle/>
          <a:p>
            <a:pPr>
              <a:lnSpc>
                <a:spcPct val="90000"/>
              </a:lnSpc>
            </a:pPr>
            <a:r>
              <a:rPr lang="fr-FR" altLang="fr-FR"/>
              <a:t>Nombre minimum d'articles pour faciliter les révisions et contrôles</a:t>
            </a:r>
          </a:p>
          <a:p>
            <a:pPr>
              <a:lnSpc>
                <a:spcPct val="90000"/>
              </a:lnSpc>
            </a:pPr>
            <a:r>
              <a:rPr lang="fr-FR" altLang="fr-FR"/>
              <a:t>Maximum de composants couvert par l'explosion du PDP (calcul des besoins)</a:t>
            </a:r>
          </a:p>
          <a:p>
            <a:pPr>
              <a:lnSpc>
                <a:spcPct val="90000"/>
              </a:lnSpc>
            </a:pPr>
            <a:r>
              <a:rPr lang="fr-FR" altLang="fr-FR"/>
              <a:t>Maximum de renseignements sur les charges induites des installations </a:t>
            </a:r>
            <a:r>
              <a:rPr lang="fr-FR" altLang="fr-FR">
                <a:solidFill>
                  <a:srgbClr val="FF3300"/>
                </a:solidFill>
              </a:rPr>
              <a:t>(surtout sur les goulets)</a:t>
            </a:r>
            <a:endParaRPr lang="fr-FR" altLang="fr-FR"/>
          </a:p>
          <a:p>
            <a:pPr>
              <a:lnSpc>
                <a:spcPct val="90000"/>
              </a:lnSpc>
              <a:buFontTx/>
              <a:buNone/>
            </a:pPr>
            <a:endParaRPr lang="fr-FR" altLang="fr-FR"/>
          </a:p>
          <a:p>
            <a:pPr>
              <a:lnSpc>
                <a:spcPct val="90000"/>
              </a:lnSpc>
            </a:pPr>
            <a:r>
              <a:rPr lang="fr-FR" altLang="fr-FR"/>
              <a:t>Les critères étant en contradiction, il sera souvent nécessaire de trouver des compromis entre :</a:t>
            </a:r>
          </a:p>
          <a:p>
            <a:pPr marL="533400" lvl="1" indent="0">
              <a:lnSpc>
                <a:spcPct val="90000"/>
              </a:lnSpc>
            </a:pPr>
            <a:r>
              <a:rPr lang="fr-FR" altLang="fr-FR"/>
              <a:t> le grand nombre de PDP</a:t>
            </a:r>
          </a:p>
          <a:p>
            <a:pPr marL="533400" lvl="1" indent="0">
              <a:lnSpc>
                <a:spcPct val="90000"/>
              </a:lnSpc>
            </a:pPr>
            <a:r>
              <a:rPr lang="fr-FR" altLang="fr-FR"/>
              <a:t> la planification adéquate</a:t>
            </a:r>
          </a:p>
          <a:p>
            <a:pPr lvl="2">
              <a:lnSpc>
                <a:spcPct val="90000"/>
              </a:lnSpc>
            </a:pPr>
            <a:r>
              <a:rPr lang="fr-FR" altLang="fr-FR"/>
              <a:t> de la capacité</a:t>
            </a:r>
          </a:p>
          <a:p>
            <a:pPr lvl="2">
              <a:lnSpc>
                <a:spcPct val="90000"/>
              </a:lnSpc>
            </a:pPr>
            <a:r>
              <a:rPr lang="fr-FR" altLang="fr-FR"/>
              <a:t> des composants</a:t>
            </a:r>
          </a:p>
          <a:p>
            <a:pPr marL="533400" lvl="1" indent="0">
              <a:lnSpc>
                <a:spcPct val="90000"/>
              </a:lnSpc>
              <a:buFontTx/>
              <a:buNone/>
            </a:pPr>
            <a:endParaRPr lang="fr-FR" altLang="fr-FR" sz="320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D68B3DE1-73B3-472F-8CA5-9432D281B1BC}"/>
              </a:ext>
            </a:extLst>
          </p:cNvPr>
          <p:cNvSpPr>
            <a:spLocks noChangeArrowheads="1"/>
          </p:cNvSpPr>
          <p:nvPr/>
        </p:nvSpPr>
        <p:spPr bwMode="auto">
          <a:xfrm>
            <a:off x="5003800" y="4059238"/>
            <a:ext cx="2016125" cy="574675"/>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800">
                <a:solidFill>
                  <a:srgbClr val="008000"/>
                </a:solidFill>
              </a:rPr>
              <a:t>DRP</a:t>
            </a:r>
            <a:br>
              <a:rPr lang="fr-FR" altLang="fr-FR" sz="1800">
                <a:solidFill>
                  <a:srgbClr val="008000"/>
                </a:solidFill>
              </a:rPr>
            </a:br>
            <a:r>
              <a:rPr lang="fr-FR" altLang="fr-FR" sz="1400">
                <a:solidFill>
                  <a:srgbClr val="000099"/>
                </a:solidFill>
              </a:rPr>
              <a:t>Stocks</a:t>
            </a:r>
            <a:endParaRPr lang="fr-FR" altLang="fr-FR" sz="1000">
              <a:solidFill>
                <a:srgbClr val="000099"/>
              </a:solidFill>
            </a:endParaRPr>
          </a:p>
        </p:txBody>
      </p:sp>
      <p:sp>
        <p:nvSpPr>
          <p:cNvPr id="6147" name="Rectangle 3">
            <a:extLst>
              <a:ext uri="{FF2B5EF4-FFF2-40B4-BE49-F238E27FC236}">
                <a16:creationId xmlns:a16="http://schemas.microsoft.com/office/drawing/2014/main" id="{C1DA1BAE-0966-4CD2-9581-75E5630448F2}"/>
              </a:ext>
            </a:extLst>
          </p:cNvPr>
          <p:cNvSpPr>
            <a:spLocks noGrp="1" noChangeArrowheads="1"/>
          </p:cNvSpPr>
          <p:nvPr>
            <p:ph type="title"/>
          </p:nvPr>
        </p:nvSpPr>
        <p:spPr>
          <a:xfrm>
            <a:off x="1436688" y="692150"/>
            <a:ext cx="7239000" cy="457200"/>
          </a:xfrm>
        </p:spPr>
        <p:txBody>
          <a:bodyPr/>
          <a:lstStyle/>
          <a:p>
            <a:r>
              <a:rPr lang="fr-FR" altLang="fr-FR"/>
              <a:t>Les décisions dans la Supply Chain</a:t>
            </a:r>
          </a:p>
        </p:txBody>
      </p:sp>
      <p:sp>
        <p:nvSpPr>
          <p:cNvPr id="289796" name="AutoShape 4">
            <a:extLst>
              <a:ext uri="{FF2B5EF4-FFF2-40B4-BE49-F238E27FC236}">
                <a16:creationId xmlns:a16="http://schemas.microsoft.com/office/drawing/2014/main" id="{60A76257-3E61-43CB-89C3-31168557A255}"/>
              </a:ext>
            </a:extLst>
          </p:cNvPr>
          <p:cNvSpPr>
            <a:spLocks noChangeArrowheads="1"/>
          </p:cNvSpPr>
          <p:nvPr/>
        </p:nvSpPr>
        <p:spPr bwMode="auto">
          <a:xfrm>
            <a:off x="1246188" y="1754188"/>
            <a:ext cx="1911350" cy="566737"/>
          </a:xfrm>
          <a:prstGeom prst="rightArrow">
            <a:avLst>
              <a:gd name="adj1" fmla="val 50000"/>
              <a:gd name="adj2" fmla="val 84314"/>
            </a:avLst>
          </a:prstGeom>
          <a:gradFill rotWithShape="1">
            <a:gsLst>
              <a:gs pos="0">
                <a:srgbClr val="0099FF"/>
              </a:gs>
              <a:gs pos="50000">
                <a:schemeClr val="bg1"/>
              </a:gs>
              <a:gs pos="100000">
                <a:srgbClr val="0099FF"/>
              </a:gs>
            </a:gsLst>
            <a:lin ang="5400000" scaled="1"/>
          </a:gradFill>
          <a:ln w="12700">
            <a:solidFill>
              <a:srgbClr val="000000"/>
            </a:solidFill>
            <a:miter lim="800000"/>
            <a:headEnd/>
            <a:tailEnd/>
          </a:ln>
          <a:effectLst/>
        </p:spPr>
        <p:txBody>
          <a:bodyPr wrap="none" anchor="ctr"/>
          <a:lstStyle/>
          <a:p>
            <a:pPr algn="ctr">
              <a:lnSpc>
                <a:spcPct val="90000"/>
              </a:lnSpc>
              <a:defRPr/>
            </a:pPr>
            <a:r>
              <a:rPr lang="fr-FR" sz="1400">
                <a:solidFill>
                  <a:srgbClr val="000099"/>
                </a:solidFill>
                <a:latin typeface="Arial" charset="0"/>
              </a:rPr>
              <a:t>Approvisionnement</a:t>
            </a:r>
          </a:p>
        </p:txBody>
      </p:sp>
      <p:sp>
        <p:nvSpPr>
          <p:cNvPr id="289797" name="AutoShape 5">
            <a:extLst>
              <a:ext uri="{FF2B5EF4-FFF2-40B4-BE49-F238E27FC236}">
                <a16:creationId xmlns:a16="http://schemas.microsoft.com/office/drawing/2014/main" id="{A96B3141-E4CE-442E-B63C-B1B2812117EA}"/>
              </a:ext>
            </a:extLst>
          </p:cNvPr>
          <p:cNvSpPr>
            <a:spLocks noChangeArrowheads="1"/>
          </p:cNvSpPr>
          <p:nvPr/>
        </p:nvSpPr>
        <p:spPr bwMode="auto">
          <a:xfrm>
            <a:off x="3155950" y="1754188"/>
            <a:ext cx="1911350" cy="566737"/>
          </a:xfrm>
          <a:prstGeom prst="rightArrow">
            <a:avLst>
              <a:gd name="adj1" fmla="val 50000"/>
              <a:gd name="adj2" fmla="val 84314"/>
            </a:avLst>
          </a:prstGeom>
          <a:gradFill rotWithShape="1">
            <a:gsLst>
              <a:gs pos="0">
                <a:srgbClr val="0099FF"/>
              </a:gs>
              <a:gs pos="50000">
                <a:schemeClr val="bg1"/>
              </a:gs>
              <a:gs pos="100000">
                <a:srgbClr val="0099FF"/>
              </a:gs>
            </a:gsLst>
            <a:lin ang="5400000" scaled="1"/>
          </a:gradFill>
          <a:ln w="12700">
            <a:solidFill>
              <a:srgbClr val="000000"/>
            </a:solidFill>
            <a:miter lim="800000"/>
            <a:headEnd/>
            <a:tailEnd/>
          </a:ln>
          <a:effectLst/>
        </p:spPr>
        <p:txBody>
          <a:bodyPr wrap="none" anchor="ctr"/>
          <a:lstStyle/>
          <a:p>
            <a:pPr algn="ctr">
              <a:lnSpc>
                <a:spcPct val="90000"/>
              </a:lnSpc>
              <a:defRPr/>
            </a:pPr>
            <a:r>
              <a:rPr lang="fr-FR" sz="1400">
                <a:solidFill>
                  <a:srgbClr val="000099"/>
                </a:solidFill>
                <a:latin typeface="Arial" charset="0"/>
              </a:rPr>
              <a:t>Production</a:t>
            </a:r>
          </a:p>
        </p:txBody>
      </p:sp>
      <p:sp>
        <p:nvSpPr>
          <p:cNvPr id="289798" name="AutoShape 6">
            <a:extLst>
              <a:ext uri="{FF2B5EF4-FFF2-40B4-BE49-F238E27FC236}">
                <a16:creationId xmlns:a16="http://schemas.microsoft.com/office/drawing/2014/main" id="{0D8B768C-D23D-4AA2-98A6-52742302C309}"/>
              </a:ext>
            </a:extLst>
          </p:cNvPr>
          <p:cNvSpPr>
            <a:spLocks noChangeArrowheads="1"/>
          </p:cNvSpPr>
          <p:nvPr/>
        </p:nvSpPr>
        <p:spPr bwMode="auto">
          <a:xfrm>
            <a:off x="5065713" y="1754188"/>
            <a:ext cx="1911350" cy="566737"/>
          </a:xfrm>
          <a:prstGeom prst="rightArrow">
            <a:avLst>
              <a:gd name="adj1" fmla="val 50000"/>
              <a:gd name="adj2" fmla="val 84314"/>
            </a:avLst>
          </a:prstGeom>
          <a:gradFill rotWithShape="1">
            <a:gsLst>
              <a:gs pos="0">
                <a:srgbClr val="0099FF"/>
              </a:gs>
              <a:gs pos="50000">
                <a:schemeClr val="bg1"/>
              </a:gs>
              <a:gs pos="100000">
                <a:srgbClr val="0099FF"/>
              </a:gs>
            </a:gsLst>
            <a:lin ang="5400000" scaled="1"/>
          </a:gradFill>
          <a:ln w="12700">
            <a:solidFill>
              <a:srgbClr val="000000"/>
            </a:solidFill>
            <a:miter lim="800000"/>
            <a:headEnd/>
            <a:tailEnd/>
          </a:ln>
          <a:effectLst/>
        </p:spPr>
        <p:txBody>
          <a:bodyPr wrap="none" anchor="ctr"/>
          <a:lstStyle/>
          <a:p>
            <a:pPr algn="ctr">
              <a:lnSpc>
                <a:spcPct val="90000"/>
              </a:lnSpc>
              <a:defRPr/>
            </a:pPr>
            <a:r>
              <a:rPr lang="fr-FR" sz="1400">
                <a:solidFill>
                  <a:srgbClr val="000099"/>
                </a:solidFill>
                <a:latin typeface="Arial" charset="0"/>
              </a:rPr>
              <a:t>Distribution</a:t>
            </a:r>
          </a:p>
        </p:txBody>
      </p:sp>
      <p:sp>
        <p:nvSpPr>
          <p:cNvPr id="289799" name="AutoShape 7">
            <a:extLst>
              <a:ext uri="{FF2B5EF4-FFF2-40B4-BE49-F238E27FC236}">
                <a16:creationId xmlns:a16="http://schemas.microsoft.com/office/drawing/2014/main" id="{83C2346A-811E-4F02-840B-FC5B33E0BD59}"/>
              </a:ext>
            </a:extLst>
          </p:cNvPr>
          <p:cNvSpPr>
            <a:spLocks noChangeArrowheads="1"/>
          </p:cNvSpPr>
          <p:nvPr/>
        </p:nvSpPr>
        <p:spPr bwMode="auto">
          <a:xfrm>
            <a:off x="7053263" y="1754188"/>
            <a:ext cx="1911350" cy="566737"/>
          </a:xfrm>
          <a:prstGeom prst="rightArrow">
            <a:avLst>
              <a:gd name="adj1" fmla="val 50000"/>
              <a:gd name="adj2" fmla="val 84314"/>
            </a:avLst>
          </a:prstGeom>
          <a:gradFill rotWithShape="1">
            <a:gsLst>
              <a:gs pos="0">
                <a:srgbClr val="0099FF"/>
              </a:gs>
              <a:gs pos="50000">
                <a:schemeClr val="bg1"/>
              </a:gs>
              <a:gs pos="100000">
                <a:srgbClr val="0099FF"/>
              </a:gs>
            </a:gsLst>
            <a:lin ang="5400000" scaled="1"/>
          </a:gradFill>
          <a:ln w="12700">
            <a:solidFill>
              <a:srgbClr val="000000"/>
            </a:solidFill>
            <a:miter lim="800000"/>
            <a:headEnd/>
            <a:tailEnd/>
          </a:ln>
          <a:effectLst/>
        </p:spPr>
        <p:txBody>
          <a:bodyPr wrap="none" anchor="ctr"/>
          <a:lstStyle/>
          <a:p>
            <a:pPr algn="ctr">
              <a:lnSpc>
                <a:spcPct val="90000"/>
              </a:lnSpc>
              <a:defRPr/>
            </a:pPr>
            <a:r>
              <a:rPr lang="fr-FR" sz="1400">
                <a:solidFill>
                  <a:srgbClr val="000099"/>
                </a:solidFill>
                <a:latin typeface="Arial" charset="0"/>
              </a:rPr>
              <a:t>Ventes</a:t>
            </a:r>
          </a:p>
        </p:txBody>
      </p:sp>
      <p:sp>
        <p:nvSpPr>
          <p:cNvPr id="6152" name="AutoShape 8">
            <a:extLst>
              <a:ext uri="{FF2B5EF4-FFF2-40B4-BE49-F238E27FC236}">
                <a16:creationId xmlns:a16="http://schemas.microsoft.com/office/drawing/2014/main" id="{946BDC65-A36C-45FC-B9EC-CF74D00BD9A3}"/>
              </a:ext>
            </a:extLst>
          </p:cNvPr>
          <p:cNvSpPr>
            <a:spLocks noChangeArrowheads="1"/>
          </p:cNvSpPr>
          <p:nvPr/>
        </p:nvSpPr>
        <p:spPr bwMode="auto">
          <a:xfrm>
            <a:off x="1258888" y="2473325"/>
            <a:ext cx="5761037" cy="576263"/>
          </a:xfrm>
          <a:prstGeom prst="roundRect">
            <a:avLst>
              <a:gd name="adj" fmla="val 16667"/>
            </a:avLst>
          </a:prstGeom>
          <a:solidFill>
            <a:srgbClr val="FFFF99"/>
          </a:solidFill>
          <a:ln w="12700">
            <a:solidFill>
              <a:srgbClr val="000000"/>
            </a:solidFill>
            <a:round/>
            <a:headEnd/>
            <a:tailEnd/>
          </a:ln>
        </p:spPr>
        <p:txBody>
          <a:bodyPr wrap="none"/>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800">
                <a:solidFill>
                  <a:srgbClr val="008000"/>
                </a:solidFill>
              </a:rPr>
              <a:t>Structure du système, conception produits / process</a:t>
            </a:r>
          </a:p>
        </p:txBody>
      </p:sp>
      <p:sp>
        <p:nvSpPr>
          <p:cNvPr id="6153" name="Text Box 9">
            <a:extLst>
              <a:ext uri="{FF2B5EF4-FFF2-40B4-BE49-F238E27FC236}">
                <a16:creationId xmlns:a16="http://schemas.microsoft.com/office/drawing/2014/main" id="{975E24A4-8089-484E-B864-7F6A02BBCB75}"/>
              </a:ext>
            </a:extLst>
          </p:cNvPr>
          <p:cNvSpPr txBox="1">
            <a:spLocks noChangeArrowheads="1"/>
          </p:cNvSpPr>
          <p:nvPr/>
        </p:nvSpPr>
        <p:spPr bwMode="auto">
          <a:xfrm>
            <a:off x="1308100" y="2806700"/>
            <a:ext cx="1779588"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Panel fournisseurs</a:t>
            </a:r>
          </a:p>
        </p:txBody>
      </p:sp>
      <p:sp>
        <p:nvSpPr>
          <p:cNvPr id="6154" name="Text Box 10">
            <a:extLst>
              <a:ext uri="{FF2B5EF4-FFF2-40B4-BE49-F238E27FC236}">
                <a16:creationId xmlns:a16="http://schemas.microsoft.com/office/drawing/2014/main" id="{9C44E26B-5511-46DE-81BE-216D7C95CA74}"/>
              </a:ext>
            </a:extLst>
          </p:cNvPr>
          <p:cNvSpPr txBox="1">
            <a:spLocks noChangeArrowheads="1"/>
          </p:cNvSpPr>
          <p:nvPr/>
        </p:nvSpPr>
        <p:spPr bwMode="auto">
          <a:xfrm>
            <a:off x="3525838" y="2806700"/>
            <a:ext cx="7651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Usines</a:t>
            </a:r>
          </a:p>
        </p:txBody>
      </p:sp>
      <p:sp>
        <p:nvSpPr>
          <p:cNvPr id="6155" name="Text Box 11">
            <a:extLst>
              <a:ext uri="{FF2B5EF4-FFF2-40B4-BE49-F238E27FC236}">
                <a16:creationId xmlns:a16="http://schemas.microsoft.com/office/drawing/2014/main" id="{8750F44F-F625-4F0C-B478-E5662F25CDE5}"/>
              </a:ext>
            </a:extLst>
          </p:cNvPr>
          <p:cNvSpPr txBox="1">
            <a:spLocks noChangeArrowheads="1"/>
          </p:cNvSpPr>
          <p:nvPr/>
        </p:nvSpPr>
        <p:spPr bwMode="auto">
          <a:xfrm>
            <a:off x="4819650" y="2806700"/>
            <a:ext cx="209232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Réseau de distribution</a:t>
            </a:r>
          </a:p>
        </p:txBody>
      </p:sp>
      <p:sp>
        <p:nvSpPr>
          <p:cNvPr id="6156" name="Text Box 12">
            <a:extLst>
              <a:ext uri="{FF2B5EF4-FFF2-40B4-BE49-F238E27FC236}">
                <a16:creationId xmlns:a16="http://schemas.microsoft.com/office/drawing/2014/main" id="{E34A80B3-064C-48A9-8FF8-B1F437242CEC}"/>
              </a:ext>
            </a:extLst>
          </p:cNvPr>
          <p:cNvSpPr txBox="1">
            <a:spLocks noChangeArrowheads="1"/>
          </p:cNvSpPr>
          <p:nvPr/>
        </p:nvSpPr>
        <p:spPr bwMode="auto">
          <a:xfrm>
            <a:off x="193675" y="2360613"/>
            <a:ext cx="911225"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Long</a:t>
            </a:r>
          </a:p>
          <a:p>
            <a:pPr algn="ctr">
              <a:lnSpc>
                <a:spcPct val="90000"/>
              </a:lnSpc>
              <a:spcBef>
                <a:spcPct val="0"/>
              </a:spcBef>
              <a:buFontTx/>
              <a:buNone/>
            </a:pPr>
            <a:r>
              <a:rPr lang="fr-FR" altLang="fr-FR" sz="1400">
                <a:solidFill>
                  <a:srgbClr val="000099"/>
                </a:solidFill>
              </a:rPr>
              <a:t>Terme</a:t>
            </a:r>
          </a:p>
          <a:p>
            <a:pPr algn="ctr">
              <a:lnSpc>
                <a:spcPct val="90000"/>
              </a:lnSpc>
              <a:spcBef>
                <a:spcPct val="0"/>
              </a:spcBef>
              <a:buFontTx/>
              <a:buNone/>
            </a:pPr>
            <a:r>
              <a:rPr lang="fr-FR" altLang="fr-FR" sz="1400">
                <a:solidFill>
                  <a:srgbClr val="008000"/>
                </a:solidFill>
              </a:rPr>
              <a:t>(années)</a:t>
            </a:r>
          </a:p>
        </p:txBody>
      </p:sp>
      <p:sp>
        <p:nvSpPr>
          <p:cNvPr id="6157" name="AutoShape 13">
            <a:extLst>
              <a:ext uri="{FF2B5EF4-FFF2-40B4-BE49-F238E27FC236}">
                <a16:creationId xmlns:a16="http://schemas.microsoft.com/office/drawing/2014/main" id="{A01C8AFF-C810-4046-827C-7D2E03D6E909}"/>
              </a:ext>
            </a:extLst>
          </p:cNvPr>
          <p:cNvSpPr>
            <a:spLocks noChangeArrowheads="1"/>
          </p:cNvSpPr>
          <p:nvPr/>
        </p:nvSpPr>
        <p:spPr bwMode="auto">
          <a:xfrm>
            <a:off x="1258888" y="3265488"/>
            <a:ext cx="5761037" cy="576262"/>
          </a:xfrm>
          <a:prstGeom prst="roundRect">
            <a:avLst>
              <a:gd name="adj" fmla="val 16667"/>
            </a:avLst>
          </a:prstGeom>
          <a:solidFill>
            <a:srgbClr val="FFFF99"/>
          </a:solidFill>
          <a:ln w="12700">
            <a:solidFill>
              <a:srgbClr val="000000"/>
            </a:solidFill>
            <a:round/>
            <a:headEnd/>
            <a:tailEnd/>
          </a:ln>
        </p:spPr>
        <p:txBody>
          <a:bodyPr wrap="none"/>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800">
                <a:solidFill>
                  <a:srgbClr val="008000"/>
                </a:solidFill>
              </a:rPr>
              <a:t>Plan industriel et commercial</a:t>
            </a:r>
          </a:p>
        </p:txBody>
      </p:sp>
      <p:sp>
        <p:nvSpPr>
          <p:cNvPr id="6158" name="Text Box 14">
            <a:extLst>
              <a:ext uri="{FF2B5EF4-FFF2-40B4-BE49-F238E27FC236}">
                <a16:creationId xmlns:a16="http://schemas.microsoft.com/office/drawing/2014/main" id="{556336ED-8AE0-4C23-A4BA-5EA66CBD98FA}"/>
              </a:ext>
            </a:extLst>
          </p:cNvPr>
          <p:cNvSpPr txBox="1">
            <a:spLocks noChangeArrowheads="1"/>
          </p:cNvSpPr>
          <p:nvPr/>
        </p:nvSpPr>
        <p:spPr bwMode="auto">
          <a:xfrm>
            <a:off x="290513" y="3213100"/>
            <a:ext cx="744537"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Moyen</a:t>
            </a:r>
          </a:p>
          <a:p>
            <a:pPr algn="ctr">
              <a:lnSpc>
                <a:spcPct val="90000"/>
              </a:lnSpc>
              <a:spcBef>
                <a:spcPct val="0"/>
              </a:spcBef>
              <a:buFontTx/>
              <a:buNone/>
            </a:pPr>
            <a:r>
              <a:rPr lang="fr-FR" altLang="fr-FR" sz="1400">
                <a:solidFill>
                  <a:srgbClr val="000099"/>
                </a:solidFill>
              </a:rPr>
              <a:t>Terme</a:t>
            </a:r>
          </a:p>
          <a:p>
            <a:pPr algn="ctr">
              <a:lnSpc>
                <a:spcPct val="90000"/>
              </a:lnSpc>
              <a:spcBef>
                <a:spcPct val="0"/>
              </a:spcBef>
              <a:buFontTx/>
              <a:buNone/>
            </a:pPr>
            <a:r>
              <a:rPr lang="fr-FR" altLang="fr-FR" sz="1400">
                <a:solidFill>
                  <a:srgbClr val="008000"/>
                </a:solidFill>
              </a:rPr>
              <a:t>(mois)</a:t>
            </a:r>
          </a:p>
        </p:txBody>
      </p:sp>
      <p:sp>
        <p:nvSpPr>
          <p:cNvPr id="6159" name="AutoShape 15">
            <a:extLst>
              <a:ext uri="{FF2B5EF4-FFF2-40B4-BE49-F238E27FC236}">
                <a16:creationId xmlns:a16="http://schemas.microsoft.com/office/drawing/2014/main" id="{4171220A-C878-47B8-9751-9BF3420F1F79}"/>
              </a:ext>
            </a:extLst>
          </p:cNvPr>
          <p:cNvSpPr>
            <a:spLocks noChangeArrowheads="1"/>
          </p:cNvSpPr>
          <p:nvPr/>
        </p:nvSpPr>
        <p:spPr bwMode="auto">
          <a:xfrm>
            <a:off x="3190875" y="4059238"/>
            <a:ext cx="1728788" cy="574675"/>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800">
                <a:solidFill>
                  <a:srgbClr val="008000"/>
                </a:solidFill>
              </a:rPr>
              <a:t>PDP – MRP</a:t>
            </a:r>
            <a:br>
              <a:rPr lang="fr-FR" altLang="fr-FR" sz="1800">
                <a:solidFill>
                  <a:srgbClr val="008000"/>
                </a:solidFill>
              </a:rPr>
            </a:br>
            <a:r>
              <a:rPr lang="fr-FR" altLang="fr-FR" sz="1400">
                <a:solidFill>
                  <a:srgbClr val="000099"/>
                </a:solidFill>
              </a:rPr>
              <a:t>Stocks</a:t>
            </a:r>
            <a:endParaRPr lang="fr-FR" altLang="fr-FR" sz="1000">
              <a:solidFill>
                <a:srgbClr val="000099"/>
              </a:solidFill>
            </a:endParaRPr>
          </a:p>
        </p:txBody>
      </p:sp>
      <p:sp>
        <p:nvSpPr>
          <p:cNvPr id="6160" name="AutoShape 16">
            <a:extLst>
              <a:ext uri="{FF2B5EF4-FFF2-40B4-BE49-F238E27FC236}">
                <a16:creationId xmlns:a16="http://schemas.microsoft.com/office/drawing/2014/main" id="{6B207394-D8AA-45B1-B903-9E6BE00AD829}"/>
              </a:ext>
            </a:extLst>
          </p:cNvPr>
          <p:cNvSpPr>
            <a:spLocks noChangeArrowheads="1"/>
          </p:cNvSpPr>
          <p:nvPr/>
        </p:nvSpPr>
        <p:spPr bwMode="auto">
          <a:xfrm>
            <a:off x="1246188" y="4059238"/>
            <a:ext cx="1873250" cy="57626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800">
                <a:solidFill>
                  <a:srgbClr val="008000"/>
                </a:solidFill>
              </a:rPr>
              <a:t>MRP</a:t>
            </a:r>
          </a:p>
        </p:txBody>
      </p:sp>
      <p:sp>
        <p:nvSpPr>
          <p:cNvPr id="6161" name="AutoShape 17">
            <a:extLst>
              <a:ext uri="{FF2B5EF4-FFF2-40B4-BE49-F238E27FC236}">
                <a16:creationId xmlns:a16="http://schemas.microsoft.com/office/drawing/2014/main" id="{74E0E59E-64A4-47BB-8CC9-9D54E3C50DF0}"/>
              </a:ext>
            </a:extLst>
          </p:cNvPr>
          <p:cNvSpPr>
            <a:spLocks noChangeArrowheads="1"/>
          </p:cNvSpPr>
          <p:nvPr/>
        </p:nvSpPr>
        <p:spPr bwMode="auto">
          <a:xfrm>
            <a:off x="7127875" y="3265488"/>
            <a:ext cx="1824038" cy="57626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600">
                <a:solidFill>
                  <a:srgbClr val="008000"/>
                </a:solidFill>
              </a:rPr>
              <a:t>Prévisions à MT</a:t>
            </a:r>
            <a:br>
              <a:rPr lang="fr-FR" altLang="fr-FR" sz="1600">
                <a:solidFill>
                  <a:srgbClr val="000099"/>
                </a:solidFill>
              </a:rPr>
            </a:br>
            <a:r>
              <a:rPr lang="fr-FR" altLang="fr-FR" sz="1400">
                <a:solidFill>
                  <a:srgbClr val="000099"/>
                </a:solidFill>
              </a:rPr>
              <a:t>par famille</a:t>
            </a:r>
          </a:p>
        </p:txBody>
      </p:sp>
      <p:sp>
        <p:nvSpPr>
          <p:cNvPr id="6162" name="AutoShape 18">
            <a:extLst>
              <a:ext uri="{FF2B5EF4-FFF2-40B4-BE49-F238E27FC236}">
                <a16:creationId xmlns:a16="http://schemas.microsoft.com/office/drawing/2014/main" id="{F2E89422-CA47-44AF-BD9E-A1C1B0A4518B}"/>
              </a:ext>
            </a:extLst>
          </p:cNvPr>
          <p:cNvSpPr>
            <a:spLocks noChangeArrowheads="1"/>
          </p:cNvSpPr>
          <p:nvPr/>
        </p:nvSpPr>
        <p:spPr bwMode="auto">
          <a:xfrm>
            <a:off x="7127875" y="4059238"/>
            <a:ext cx="1824038" cy="574675"/>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600">
                <a:solidFill>
                  <a:srgbClr val="008000"/>
                </a:solidFill>
              </a:rPr>
              <a:t>Prévisions à CT</a:t>
            </a:r>
            <a:br>
              <a:rPr lang="fr-FR" altLang="fr-FR" sz="1600">
                <a:solidFill>
                  <a:srgbClr val="008000"/>
                </a:solidFill>
              </a:rPr>
            </a:br>
            <a:r>
              <a:rPr lang="fr-FR" altLang="fr-FR" sz="1400">
                <a:solidFill>
                  <a:srgbClr val="000099"/>
                </a:solidFill>
              </a:rPr>
              <a:t>Cdes clients - ATP</a:t>
            </a:r>
          </a:p>
        </p:txBody>
      </p:sp>
      <p:sp>
        <p:nvSpPr>
          <p:cNvPr id="6163" name="AutoShape 19">
            <a:extLst>
              <a:ext uri="{FF2B5EF4-FFF2-40B4-BE49-F238E27FC236}">
                <a16:creationId xmlns:a16="http://schemas.microsoft.com/office/drawing/2014/main" id="{755CEA84-E662-4E47-A5ED-C4A004D73802}"/>
              </a:ext>
            </a:extLst>
          </p:cNvPr>
          <p:cNvSpPr>
            <a:spLocks noChangeArrowheads="1"/>
          </p:cNvSpPr>
          <p:nvPr/>
        </p:nvSpPr>
        <p:spPr bwMode="auto">
          <a:xfrm>
            <a:off x="7127875" y="4849813"/>
            <a:ext cx="1824038" cy="59531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600">
                <a:solidFill>
                  <a:srgbClr val="000099"/>
                </a:solidFill>
              </a:rPr>
              <a:t>Facturation</a:t>
            </a:r>
          </a:p>
          <a:p>
            <a:pPr algn="ctr">
              <a:lnSpc>
                <a:spcPct val="90000"/>
              </a:lnSpc>
              <a:spcBef>
                <a:spcPct val="0"/>
              </a:spcBef>
              <a:buFontTx/>
              <a:buNone/>
            </a:pPr>
            <a:r>
              <a:rPr lang="fr-FR" altLang="fr-FR" sz="1600">
                <a:solidFill>
                  <a:srgbClr val="000099"/>
                </a:solidFill>
              </a:rPr>
              <a:t>Services</a:t>
            </a:r>
          </a:p>
        </p:txBody>
      </p:sp>
      <p:sp>
        <p:nvSpPr>
          <p:cNvPr id="6164" name="Text Box 20">
            <a:extLst>
              <a:ext uri="{FF2B5EF4-FFF2-40B4-BE49-F238E27FC236}">
                <a16:creationId xmlns:a16="http://schemas.microsoft.com/office/drawing/2014/main" id="{6B600124-345D-46AE-83D2-DF8437802683}"/>
              </a:ext>
            </a:extLst>
          </p:cNvPr>
          <p:cNvSpPr txBox="1">
            <a:spLocks noChangeArrowheads="1"/>
          </p:cNvSpPr>
          <p:nvPr/>
        </p:nvSpPr>
        <p:spPr bwMode="auto">
          <a:xfrm>
            <a:off x="107950" y="4005263"/>
            <a:ext cx="1109663"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Court</a:t>
            </a:r>
          </a:p>
          <a:p>
            <a:pPr algn="ctr">
              <a:lnSpc>
                <a:spcPct val="90000"/>
              </a:lnSpc>
              <a:spcBef>
                <a:spcPct val="0"/>
              </a:spcBef>
              <a:buFontTx/>
              <a:buNone/>
            </a:pPr>
            <a:r>
              <a:rPr lang="fr-FR" altLang="fr-FR" sz="1400">
                <a:solidFill>
                  <a:srgbClr val="000099"/>
                </a:solidFill>
              </a:rPr>
              <a:t>Terme</a:t>
            </a:r>
          </a:p>
          <a:p>
            <a:pPr algn="ctr">
              <a:lnSpc>
                <a:spcPct val="90000"/>
              </a:lnSpc>
              <a:spcBef>
                <a:spcPct val="0"/>
              </a:spcBef>
              <a:buFontTx/>
              <a:buNone/>
            </a:pPr>
            <a:r>
              <a:rPr lang="fr-FR" altLang="fr-FR" sz="1400">
                <a:solidFill>
                  <a:srgbClr val="008000"/>
                </a:solidFill>
              </a:rPr>
              <a:t>(semaines)</a:t>
            </a:r>
          </a:p>
        </p:txBody>
      </p:sp>
      <p:sp>
        <p:nvSpPr>
          <p:cNvPr id="6165" name="Text Box 21">
            <a:extLst>
              <a:ext uri="{FF2B5EF4-FFF2-40B4-BE49-F238E27FC236}">
                <a16:creationId xmlns:a16="http://schemas.microsoft.com/office/drawing/2014/main" id="{DAB4E94D-74C4-4A6D-9384-5CACD47F5E8A}"/>
              </a:ext>
            </a:extLst>
          </p:cNvPr>
          <p:cNvSpPr txBox="1">
            <a:spLocks noChangeArrowheads="1"/>
          </p:cNvSpPr>
          <p:nvPr/>
        </p:nvSpPr>
        <p:spPr bwMode="auto">
          <a:xfrm>
            <a:off x="138113" y="4868863"/>
            <a:ext cx="1030287"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Exécution</a:t>
            </a:r>
          </a:p>
          <a:p>
            <a:pPr algn="ctr">
              <a:lnSpc>
                <a:spcPct val="90000"/>
              </a:lnSpc>
              <a:spcBef>
                <a:spcPct val="0"/>
              </a:spcBef>
              <a:buFontTx/>
              <a:buNone/>
            </a:pPr>
            <a:r>
              <a:rPr lang="fr-FR" altLang="fr-FR" sz="1400">
                <a:solidFill>
                  <a:srgbClr val="008000"/>
                </a:solidFill>
              </a:rPr>
              <a:t>(jours)</a:t>
            </a:r>
          </a:p>
        </p:txBody>
      </p:sp>
      <p:sp>
        <p:nvSpPr>
          <p:cNvPr id="6166" name="Text Box 22">
            <a:extLst>
              <a:ext uri="{FF2B5EF4-FFF2-40B4-BE49-F238E27FC236}">
                <a16:creationId xmlns:a16="http://schemas.microsoft.com/office/drawing/2014/main" id="{FFEC8A40-DBB4-4F30-8CBD-11FDC8225585}"/>
              </a:ext>
            </a:extLst>
          </p:cNvPr>
          <p:cNvSpPr txBox="1">
            <a:spLocks noChangeArrowheads="1"/>
          </p:cNvSpPr>
          <p:nvPr/>
        </p:nvSpPr>
        <p:spPr bwMode="auto">
          <a:xfrm>
            <a:off x="1701800" y="3557588"/>
            <a:ext cx="912813"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Contrats</a:t>
            </a:r>
          </a:p>
        </p:txBody>
      </p:sp>
      <p:sp>
        <p:nvSpPr>
          <p:cNvPr id="6167" name="Text Box 23">
            <a:extLst>
              <a:ext uri="{FF2B5EF4-FFF2-40B4-BE49-F238E27FC236}">
                <a16:creationId xmlns:a16="http://schemas.microsoft.com/office/drawing/2014/main" id="{488C390E-0F29-4BA3-AA06-A7C16392FD59}"/>
              </a:ext>
            </a:extLst>
          </p:cNvPr>
          <p:cNvSpPr txBox="1">
            <a:spLocks noChangeArrowheads="1"/>
          </p:cNvSpPr>
          <p:nvPr/>
        </p:nvSpPr>
        <p:spPr bwMode="auto">
          <a:xfrm>
            <a:off x="2901950" y="3554413"/>
            <a:ext cx="23590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Ajustement des capacités</a:t>
            </a:r>
          </a:p>
        </p:txBody>
      </p:sp>
      <p:sp>
        <p:nvSpPr>
          <p:cNvPr id="6168" name="Text Box 24">
            <a:extLst>
              <a:ext uri="{FF2B5EF4-FFF2-40B4-BE49-F238E27FC236}">
                <a16:creationId xmlns:a16="http://schemas.microsoft.com/office/drawing/2014/main" id="{6E3235D3-6D3F-41C1-B4D2-BE9C349DC378}"/>
              </a:ext>
            </a:extLst>
          </p:cNvPr>
          <p:cNvSpPr txBox="1">
            <a:spLocks noChangeArrowheads="1"/>
          </p:cNvSpPr>
          <p:nvPr/>
        </p:nvSpPr>
        <p:spPr bwMode="auto">
          <a:xfrm>
            <a:off x="5638800" y="3554413"/>
            <a:ext cx="76517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Stocks</a:t>
            </a:r>
          </a:p>
        </p:txBody>
      </p:sp>
      <p:sp>
        <p:nvSpPr>
          <p:cNvPr id="6169" name="AutoShape 25">
            <a:extLst>
              <a:ext uri="{FF2B5EF4-FFF2-40B4-BE49-F238E27FC236}">
                <a16:creationId xmlns:a16="http://schemas.microsoft.com/office/drawing/2014/main" id="{5283FA43-0024-4117-9A6E-18DB2546A78E}"/>
              </a:ext>
            </a:extLst>
          </p:cNvPr>
          <p:cNvSpPr>
            <a:spLocks noChangeArrowheads="1"/>
          </p:cNvSpPr>
          <p:nvPr/>
        </p:nvSpPr>
        <p:spPr bwMode="auto">
          <a:xfrm>
            <a:off x="1247775" y="4849813"/>
            <a:ext cx="1871663" cy="57626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Appels de livraison</a:t>
            </a:r>
            <a:br>
              <a:rPr lang="fr-FR" altLang="fr-FR" sz="1400">
                <a:solidFill>
                  <a:srgbClr val="000099"/>
                </a:solidFill>
              </a:rPr>
            </a:br>
            <a:r>
              <a:rPr lang="fr-FR" altLang="fr-FR" sz="1400">
                <a:solidFill>
                  <a:srgbClr val="000099"/>
                </a:solidFill>
              </a:rPr>
              <a:t>Transports/Récept.</a:t>
            </a:r>
          </a:p>
        </p:txBody>
      </p:sp>
      <p:sp>
        <p:nvSpPr>
          <p:cNvPr id="6170" name="AutoShape 26">
            <a:extLst>
              <a:ext uri="{FF2B5EF4-FFF2-40B4-BE49-F238E27FC236}">
                <a16:creationId xmlns:a16="http://schemas.microsoft.com/office/drawing/2014/main" id="{5180942D-C9F7-47CC-88AB-892BACE0AC32}"/>
              </a:ext>
            </a:extLst>
          </p:cNvPr>
          <p:cNvSpPr>
            <a:spLocks noChangeArrowheads="1"/>
          </p:cNvSpPr>
          <p:nvPr/>
        </p:nvSpPr>
        <p:spPr bwMode="auto">
          <a:xfrm>
            <a:off x="3190875" y="4849813"/>
            <a:ext cx="1728788" cy="57626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Ordonnancement</a:t>
            </a:r>
            <a:br>
              <a:rPr lang="fr-FR" altLang="fr-FR" sz="1400">
                <a:solidFill>
                  <a:srgbClr val="000099"/>
                </a:solidFill>
              </a:rPr>
            </a:br>
            <a:r>
              <a:rPr lang="fr-FR" altLang="fr-FR" sz="1400">
                <a:solidFill>
                  <a:srgbClr val="000099"/>
                </a:solidFill>
              </a:rPr>
              <a:t>Suivi</a:t>
            </a:r>
          </a:p>
        </p:txBody>
      </p:sp>
      <p:sp>
        <p:nvSpPr>
          <p:cNvPr id="6171" name="AutoShape 27">
            <a:extLst>
              <a:ext uri="{FF2B5EF4-FFF2-40B4-BE49-F238E27FC236}">
                <a16:creationId xmlns:a16="http://schemas.microsoft.com/office/drawing/2014/main" id="{2DC619E1-7244-4900-847B-BCA101F2F3A9}"/>
              </a:ext>
            </a:extLst>
          </p:cNvPr>
          <p:cNvSpPr>
            <a:spLocks noChangeArrowheads="1"/>
          </p:cNvSpPr>
          <p:nvPr/>
        </p:nvSpPr>
        <p:spPr bwMode="auto">
          <a:xfrm>
            <a:off x="5003800" y="4849813"/>
            <a:ext cx="2016125" cy="576262"/>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Préparation de cmde</a:t>
            </a:r>
            <a:br>
              <a:rPr lang="fr-FR" altLang="fr-FR" sz="1400">
                <a:solidFill>
                  <a:srgbClr val="000099"/>
                </a:solidFill>
              </a:rPr>
            </a:br>
            <a:r>
              <a:rPr lang="fr-FR" altLang="fr-FR" sz="1400">
                <a:solidFill>
                  <a:srgbClr val="000099"/>
                </a:solidFill>
              </a:rPr>
              <a:t>Expéditions/Transp.</a:t>
            </a:r>
          </a:p>
        </p:txBody>
      </p:sp>
      <p:sp>
        <p:nvSpPr>
          <p:cNvPr id="6172" name="Text Box 28">
            <a:extLst>
              <a:ext uri="{FF2B5EF4-FFF2-40B4-BE49-F238E27FC236}">
                <a16:creationId xmlns:a16="http://schemas.microsoft.com/office/drawing/2014/main" id="{9F738525-567C-4918-9BC7-4920EB102C7C}"/>
              </a:ext>
            </a:extLst>
          </p:cNvPr>
          <p:cNvSpPr txBox="1">
            <a:spLocks noChangeArrowheads="1"/>
          </p:cNvSpPr>
          <p:nvPr/>
        </p:nvSpPr>
        <p:spPr bwMode="auto">
          <a:xfrm>
            <a:off x="1390650" y="4349750"/>
            <a:ext cx="153511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nSpc>
                <a:spcPct val="90000"/>
              </a:lnSpc>
              <a:spcBef>
                <a:spcPct val="0"/>
              </a:spcBef>
              <a:buFontTx/>
              <a:buNone/>
            </a:pPr>
            <a:r>
              <a:rPr lang="fr-FR" altLang="fr-FR" sz="1400">
                <a:solidFill>
                  <a:srgbClr val="000099"/>
                </a:solidFill>
              </a:rPr>
              <a:t>Commandes frn</a:t>
            </a:r>
          </a:p>
        </p:txBody>
      </p:sp>
      <p:sp>
        <p:nvSpPr>
          <p:cNvPr id="6173" name="AutoShape 29">
            <a:extLst>
              <a:ext uri="{FF2B5EF4-FFF2-40B4-BE49-F238E27FC236}">
                <a16:creationId xmlns:a16="http://schemas.microsoft.com/office/drawing/2014/main" id="{F7456364-69F3-495E-91DF-51034CE30C74}"/>
              </a:ext>
            </a:extLst>
          </p:cNvPr>
          <p:cNvSpPr>
            <a:spLocks noChangeArrowheads="1"/>
          </p:cNvSpPr>
          <p:nvPr/>
        </p:nvSpPr>
        <p:spPr bwMode="auto">
          <a:xfrm rot="-5400000">
            <a:off x="6977856" y="5029994"/>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4" name="AutoShape 30">
            <a:extLst>
              <a:ext uri="{FF2B5EF4-FFF2-40B4-BE49-F238E27FC236}">
                <a16:creationId xmlns:a16="http://schemas.microsoft.com/office/drawing/2014/main" id="{ED1B7F89-7953-4C5D-B60A-EF7AF695C2D8}"/>
              </a:ext>
            </a:extLst>
          </p:cNvPr>
          <p:cNvSpPr>
            <a:spLocks noChangeArrowheads="1"/>
          </p:cNvSpPr>
          <p:nvPr/>
        </p:nvSpPr>
        <p:spPr bwMode="auto">
          <a:xfrm>
            <a:off x="3910013" y="3049588"/>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5" name="AutoShape 31">
            <a:extLst>
              <a:ext uri="{FF2B5EF4-FFF2-40B4-BE49-F238E27FC236}">
                <a16:creationId xmlns:a16="http://schemas.microsoft.com/office/drawing/2014/main" id="{3FBFC9C6-192F-4CA8-A9A2-ED4C819EC9BE}"/>
              </a:ext>
            </a:extLst>
          </p:cNvPr>
          <p:cNvSpPr>
            <a:spLocks noChangeArrowheads="1"/>
          </p:cNvSpPr>
          <p:nvPr/>
        </p:nvSpPr>
        <p:spPr bwMode="auto">
          <a:xfrm rot="5400000">
            <a:off x="6904831" y="344566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6" name="AutoShape 32">
            <a:extLst>
              <a:ext uri="{FF2B5EF4-FFF2-40B4-BE49-F238E27FC236}">
                <a16:creationId xmlns:a16="http://schemas.microsoft.com/office/drawing/2014/main" id="{057D7F03-81F9-4E68-991A-2BAA45EAAC5D}"/>
              </a:ext>
            </a:extLst>
          </p:cNvPr>
          <p:cNvSpPr>
            <a:spLocks noChangeArrowheads="1"/>
          </p:cNvSpPr>
          <p:nvPr/>
        </p:nvSpPr>
        <p:spPr bwMode="auto">
          <a:xfrm rot="5400000">
            <a:off x="6904831"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7" name="AutoShape 33">
            <a:extLst>
              <a:ext uri="{FF2B5EF4-FFF2-40B4-BE49-F238E27FC236}">
                <a16:creationId xmlns:a16="http://schemas.microsoft.com/office/drawing/2014/main" id="{2494078B-1F86-4923-BF05-8EB5B05936F6}"/>
              </a:ext>
            </a:extLst>
          </p:cNvPr>
          <p:cNvSpPr>
            <a:spLocks noChangeArrowheads="1"/>
          </p:cNvSpPr>
          <p:nvPr/>
        </p:nvSpPr>
        <p:spPr bwMode="auto">
          <a:xfrm rot="5400000">
            <a:off x="2939256"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8" name="AutoShape 34">
            <a:extLst>
              <a:ext uri="{FF2B5EF4-FFF2-40B4-BE49-F238E27FC236}">
                <a16:creationId xmlns:a16="http://schemas.microsoft.com/office/drawing/2014/main" id="{E28F8107-DEA8-4BA0-817E-F662277A6F56}"/>
              </a:ext>
            </a:extLst>
          </p:cNvPr>
          <p:cNvSpPr>
            <a:spLocks noChangeArrowheads="1"/>
          </p:cNvSpPr>
          <p:nvPr/>
        </p:nvSpPr>
        <p:spPr bwMode="auto">
          <a:xfrm>
            <a:off x="3910013"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79" name="AutoShape 35">
            <a:extLst>
              <a:ext uri="{FF2B5EF4-FFF2-40B4-BE49-F238E27FC236}">
                <a16:creationId xmlns:a16="http://schemas.microsoft.com/office/drawing/2014/main" id="{AA00E2CC-6786-4DDA-9899-FDBE164653F9}"/>
              </a:ext>
            </a:extLst>
          </p:cNvPr>
          <p:cNvSpPr>
            <a:spLocks noChangeArrowheads="1"/>
          </p:cNvSpPr>
          <p:nvPr/>
        </p:nvSpPr>
        <p:spPr bwMode="auto">
          <a:xfrm>
            <a:off x="201453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0" name="AutoShape 36">
            <a:extLst>
              <a:ext uri="{FF2B5EF4-FFF2-40B4-BE49-F238E27FC236}">
                <a16:creationId xmlns:a16="http://schemas.microsoft.com/office/drawing/2014/main" id="{597E1F32-F6C3-4519-B206-DF720393B4B4}"/>
              </a:ext>
            </a:extLst>
          </p:cNvPr>
          <p:cNvSpPr>
            <a:spLocks noChangeArrowheads="1"/>
          </p:cNvSpPr>
          <p:nvPr/>
        </p:nvSpPr>
        <p:spPr bwMode="auto">
          <a:xfrm>
            <a:off x="3910013"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1" name="AutoShape 37">
            <a:extLst>
              <a:ext uri="{FF2B5EF4-FFF2-40B4-BE49-F238E27FC236}">
                <a16:creationId xmlns:a16="http://schemas.microsoft.com/office/drawing/2014/main" id="{11B97E82-DB82-4319-A36B-4005482F5566}"/>
              </a:ext>
            </a:extLst>
          </p:cNvPr>
          <p:cNvSpPr>
            <a:spLocks noChangeArrowheads="1"/>
          </p:cNvSpPr>
          <p:nvPr/>
        </p:nvSpPr>
        <p:spPr bwMode="auto">
          <a:xfrm>
            <a:off x="585628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2" name="AutoShape 38">
            <a:extLst>
              <a:ext uri="{FF2B5EF4-FFF2-40B4-BE49-F238E27FC236}">
                <a16:creationId xmlns:a16="http://schemas.microsoft.com/office/drawing/2014/main" id="{00B23184-E5DC-4695-A474-23B71F6823CB}"/>
              </a:ext>
            </a:extLst>
          </p:cNvPr>
          <p:cNvSpPr>
            <a:spLocks noChangeArrowheads="1"/>
          </p:cNvSpPr>
          <p:nvPr/>
        </p:nvSpPr>
        <p:spPr bwMode="auto">
          <a:xfrm rot="5400000">
            <a:off x="4739481" y="423941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3" name="AutoShape 39">
            <a:extLst>
              <a:ext uri="{FF2B5EF4-FFF2-40B4-BE49-F238E27FC236}">
                <a16:creationId xmlns:a16="http://schemas.microsoft.com/office/drawing/2014/main" id="{7C1936C5-DB4C-4B4C-B5F2-63A195A1CDE1}"/>
              </a:ext>
            </a:extLst>
          </p:cNvPr>
          <p:cNvSpPr>
            <a:spLocks noChangeArrowheads="1"/>
          </p:cNvSpPr>
          <p:nvPr/>
        </p:nvSpPr>
        <p:spPr bwMode="auto">
          <a:xfrm>
            <a:off x="5856288"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4" name="AutoShape 40">
            <a:extLst>
              <a:ext uri="{FF2B5EF4-FFF2-40B4-BE49-F238E27FC236}">
                <a16:creationId xmlns:a16="http://schemas.microsoft.com/office/drawing/2014/main" id="{E8FE8CE4-9F9F-428B-A70F-F87CD427C80B}"/>
              </a:ext>
            </a:extLst>
          </p:cNvPr>
          <p:cNvSpPr>
            <a:spLocks noChangeArrowheads="1"/>
          </p:cNvSpPr>
          <p:nvPr/>
        </p:nvSpPr>
        <p:spPr bwMode="auto">
          <a:xfrm>
            <a:off x="2038350" y="3841750"/>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5" name="AutoShape 41">
            <a:extLst>
              <a:ext uri="{FF2B5EF4-FFF2-40B4-BE49-F238E27FC236}">
                <a16:creationId xmlns:a16="http://schemas.microsoft.com/office/drawing/2014/main" id="{1E33A586-B0F4-4725-BC07-732613398FA1}"/>
              </a:ext>
            </a:extLst>
          </p:cNvPr>
          <p:cNvSpPr>
            <a:spLocks noChangeArrowheads="1"/>
          </p:cNvSpPr>
          <p:nvPr/>
        </p:nvSpPr>
        <p:spPr bwMode="auto">
          <a:xfrm>
            <a:off x="7135813" y="2492375"/>
            <a:ext cx="1824037" cy="576263"/>
          </a:xfrm>
          <a:prstGeom prst="roundRect">
            <a:avLst>
              <a:gd name="adj" fmla="val 16667"/>
            </a:avLst>
          </a:prstGeom>
          <a:solidFill>
            <a:srgbClr val="FFFF99"/>
          </a:solidFill>
          <a:ln w="12700">
            <a:solidFill>
              <a:srgbClr val="000000"/>
            </a:solidFill>
            <a:round/>
            <a:headEnd/>
            <a:tailEnd/>
          </a:ln>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600">
                <a:solidFill>
                  <a:srgbClr val="008000"/>
                </a:solidFill>
              </a:rPr>
              <a:t>Prévisions à LT</a:t>
            </a:r>
            <a:endParaRPr lang="fr-FR" altLang="fr-FR" sz="1400">
              <a:solidFill>
                <a:srgbClr val="000099"/>
              </a:solidFill>
            </a:endParaRPr>
          </a:p>
        </p:txBody>
      </p:sp>
      <p:sp>
        <p:nvSpPr>
          <p:cNvPr id="6186" name="AutoShape 42">
            <a:extLst>
              <a:ext uri="{FF2B5EF4-FFF2-40B4-BE49-F238E27FC236}">
                <a16:creationId xmlns:a16="http://schemas.microsoft.com/office/drawing/2014/main" id="{2BECF6DE-6870-407E-BC9A-153D60FC543D}"/>
              </a:ext>
            </a:extLst>
          </p:cNvPr>
          <p:cNvSpPr>
            <a:spLocks noChangeArrowheads="1"/>
          </p:cNvSpPr>
          <p:nvPr/>
        </p:nvSpPr>
        <p:spPr bwMode="auto">
          <a:xfrm rot="5400000">
            <a:off x="6912769" y="274558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6187" name="Text Box 43">
            <a:extLst>
              <a:ext uri="{FF2B5EF4-FFF2-40B4-BE49-F238E27FC236}">
                <a16:creationId xmlns:a16="http://schemas.microsoft.com/office/drawing/2014/main" id="{AD7A4ECD-B660-4CED-96E5-A418ACBBAAB3}"/>
              </a:ext>
            </a:extLst>
          </p:cNvPr>
          <p:cNvSpPr txBox="1">
            <a:spLocks noChangeArrowheads="1"/>
          </p:cNvSpPr>
          <p:nvPr/>
        </p:nvSpPr>
        <p:spPr bwMode="auto">
          <a:xfrm>
            <a:off x="7235825" y="2781300"/>
            <a:ext cx="15906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lnSpc>
                <a:spcPct val="90000"/>
              </a:lnSpc>
              <a:spcBef>
                <a:spcPct val="0"/>
              </a:spcBef>
              <a:buFontTx/>
              <a:buNone/>
            </a:pPr>
            <a:r>
              <a:rPr lang="fr-FR" altLang="fr-FR" sz="1400">
                <a:solidFill>
                  <a:srgbClr val="000099"/>
                </a:solidFill>
              </a:rPr>
              <a:t>Canaux de vente</a:t>
            </a:r>
          </a:p>
        </p:txBody>
      </p:sp>
      <p:sp>
        <p:nvSpPr>
          <p:cNvPr id="6188" name="Oval 44">
            <a:extLst>
              <a:ext uri="{FF2B5EF4-FFF2-40B4-BE49-F238E27FC236}">
                <a16:creationId xmlns:a16="http://schemas.microsoft.com/office/drawing/2014/main" id="{1070CAE7-CDF9-40BB-B69B-A16EE21F0A2C}"/>
              </a:ext>
            </a:extLst>
          </p:cNvPr>
          <p:cNvSpPr>
            <a:spLocks noChangeArrowheads="1"/>
          </p:cNvSpPr>
          <p:nvPr/>
        </p:nvSpPr>
        <p:spPr bwMode="auto">
          <a:xfrm>
            <a:off x="1187450" y="3933825"/>
            <a:ext cx="5832475" cy="792163"/>
          </a:xfrm>
          <a:prstGeom prst="ellipse">
            <a:avLst/>
          </a:prstGeom>
          <a:noFill/>
          <a:ln w="5715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endParaRPr lang="fr-FR" altLang="fr-FR" sz="1600">
              <a:solidFill>
                <a:srgbClr val="FF330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C1174F5-71BB-41CD-800C-A0AF7961F5C3}"/>
              </a:ext>
            </a:extLst>
          </p:cNvPr>
          <p:cNvSpPr>
            <a:spLocks noGrp="1" noChangeArrowheads="1"/>
          </p:cNvSpPr>
          <p:nvPr>
            <p:ph type="title"/>
          </p:nvPr>
        </p:nvSpPr>
        <p:spPr>
          <a:xfrm>
            <a:off x="1295400" y="609600"/>
            <a:ext cx="7543800" cy="609600"/>
          </a:xfrm>
        </p:spPr>
        <p:txBody>
          <a:bodyPr/>
          <a:lstStyle/>
          <a:p>
            <a:r>
              <a:rPr lang="fr-FR" altLang="fr-FR" dirty="0"/>
              <a:t>Définition du PDP </a:t>
            </a:r>
          </a:p>
        </p:txBody>
      </p:sp>
      <p:sp>
        <p:nvSpPr>
          <p:cNvPr id="9" name="Rectangle 8">
            <a:extLst>
              <a:ext uri="{FF2B5EF4-FFF2-40B4-BE49-F238E27FC236}">
                <a16:creationId xmlns:a16="http://schemas.microsoft.com/office/drawing/2014/main" id="{3AFED094-098A-46B0-A251-4CABDAE9A903}"/>
              </a:ext>
            </a:extLst>
          </p:cNvPr>
          <p:cNvSpPr/>
          <p:nvPr/>
        </p:nvSpPr>
        <p:spPr bwMode="auto">
          <a:xfrm>
            <a:off x="755650" y="1341438"/>
            <a:ext cx="2016125" cy="574675"/>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Clients</a:t>
            </a:r>
          </a:p>
        </p:txBody>
      </p:sp>
      <p:sp>
        <p:nvSpPr>
          <p:cNvPr id="10" name="Rectangle 9">
            <a:extLst>
              <a:ext uri="{FF2B5EF4-FFF2-40B4-BE49-F238E27FC236}">
                <a16:creationId xmlns:a16="http://schemas.microsoft.com/office/drawing/2014/main" id="{6E35282E-1816-4029-88E3-EB5AEF65DD9F}"/>
              </a:ext>
            </a:extLst>
          </p:cNvPr>
          <p:cNvSpPr/>
          <p:nvPr/>
        </p:nvSpPr>
        <p:spPr bwMode="auto">
          <a:xfrm>
            <a:off x="3563938" y="1196975"/>
            <a:ext cx="2016125" cy="576263"/>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eaLnBrk="1" hangingPunct="1">
              <a:defRPr/>
            </a:pPr>
            <a:r>
              <a:rPr lang="fr-FR" dirty="0">
                <a:latin typeface="+mj-lt"/>
              </a:rPr>
              <a:t>Plan stratégique</a:t>
            </a:r>
          </a:p>
        </p:txBody>
      </p:sp>
      <p:sp>
        <p:nvSpPr>
          <p:cNvPr id="11" name="Rectangle 10">
            <a:extLst>
              <a:ext uri="{FF2B5EF4-FFF2-40B4-BE49-F238E27FC236}">
                <a16:creationId xmlns:a16="http://schemas.microsoft.com/office/drawing/2014/main" id="{931723B7-058F-455D-8D11-0F1055433CA2}"/>
              </a:ext>
            </a:extLst>
          </p:cNvPr>
          <p:cNvSpPr/>
          <p:nvPr/>
        </p:nvSpPr>
        <p:spPr bwMode="auto">
          <a:xfrm>
            <a:off x="3563938" y="2349500"/>
            <a:ext cx="2016125" cy="574675"/>
          </a:xfrm>
          <a:prstGeom prst="rect">
            <a:avLst/>
          </a:prstGeom>
          <a:noFill/>
          <a:ln w="9525" cap="flat" cmpd="sng" algn="ctr">
            <a:solidFill>
              <a:srgbClr val="FF0000"/>
            </a:solidFill>
            <a:prstDash val="solid"/>
            <a:miter lim="800000"/>
            <a:headEnd type="none" w="med" len="med"/>
            <a:tailEnd type="none" w="med" len="med"/>
          </a:ln>
          <a:effectLst/>
        </p:spPr>
        <p:txBody>
          <a:bodyPr wrap="none" anchor="ctr"/>
          <a:lstStyle/>
          <a:p>
            <a:pPr algn="ctr" eaLnBrk="1" hangingPunct="1">
              <a:defRPr/>
            </a:pPr>
            <a:r>
              <a:rPr lang="fr-FR" b="0" dirty="0">
                <a:latin typeface="+mj-lt"/>
              </a:rPr>
              <a:t>Plan Industriel et </a:t>
            </a:r>
          </a:p>
          <a:p>
            <a:pPr algn="ctr" eaLnBrk="1" hangingPunct="1">
              <a:defRPr/>
            </a:pPr>
            <a:r>
              <a:rPr lang="fr-FR" b="0" dirty="0">
                <a:latin typeface="+mj-lt"/>
              </a:rPr>
              <a:t>Commercial</a:t>
            </a:r>
            <a:r>
              <a:rPr lang="fr-FR" dirty="0">
                <a:latin typeface="+mj-lt"/>
              </a:rPr>
              <a:t> (PIC)</a:t>
            </a:r>
            <a:endParaRPr lang="fr-FR" b="0" dirty="0">
              <a:latin typeface="+mj-lt"/>
            </a:endParaRPr>
          </a:p>
        </p:txBody>
      </p:sp>
      <p:sp>
        <p:nvSpPr>
          <p:cNvPr id="12" name="Rectangle 11">
            <a:extLst>
              <a:ext uri="{FF2B5EF4-FFF2-40B4-BE49-F238E27FC236}">
                <a16:creationId xmlns:a16="http://schemas.microsoft.com/office/drawing/2014/main" id="{4E276FCB-F980-4F2A-9EBF-EFB36F902F8C}"/>
              </a:ext>
            </a:extLst>
          </p:cNvPr>
          <p:cNvSpPr/>
          <p:nvPr/>
        </p:nvSpPr>
        <p:spPr bwMode="auto">
          <a:xfrm>
            <a:off x="6588125" y="2349500"/>
            <a:ext cx="2016125" cy="574675"/>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Charges Globales</a:t>
            </a:r>
          </a:p>
        </p:txBody>
      </p:sp>
      <p:sp>
        <p:nvSpPr>
          <p:cNvPr id="13" name="Rectangle 12">
            <a:extLst>
              <a:ext uri="{FF2B5EF4-FFF2-40B4-BE49-F238E27FC236}">
                <a16:creationId xmlns:a16="http://schemas.microsoft.com/office/drawing/2014/main" id="{8DA5F259-F348-4663-A4BB-A6D51A6324C9}"/>
              </a:ext>
            </a:extLst>
          </p:cNvPr>
          <p:cNvSpPr/>
          <p:nvPr/>
        </p:nvSpPr>
        <p:spPr bwMode="auto">
          <a:xfrm>
            <a:off x="3563938" y="3573463"/>
            <a:ext cx="2160587" cy="576262"/>
          </a:xfrm>
          <a:prstGeom prst="rect">
            <a:avLst/>
          </a:prstGeom>
          <a:solidFill>
            <a:srgbClr val="FFC000"/>
          </a:solidFill>
          <a:ln w="9525" cap="flat" cmpd="sng" algn="ctr">
            <a:solidFill>
              <a:schemeClr val="tx1"/>
            </a:solidFill>
            <a:prstDash val="solid"/>
            <a:miter lim="800000"/>
            <a:headEnd type="none" w="med" len="med"/>
            <a:tailEnd type="none" w="med" len="med"/>
          </a:ln>
          <a:effectLst/>
        </p:spPr>
        <p:txBody>
          <a:bodyPr wrap="none"/>
          <a:lstStyle/>
          <a:p>
            <a:pPr algn="ctr">
              <a:defRPr/>
            </a:pPr>
            <a:r>
              <a:rPr lang="fr-FR" dirty="0">
                <a:latin typeface="+mj-lt"/>
              </a:rPr>
              <a:t> Programme Directeur </a:t>
            </a:r>
          </a:p>
          <a:p>
            <a:pPr algn="ctr">
              <a:defRPr/>
            </a:pPr>
            <a:r>
              <a:rPr lang="fr-FR" dirty="0">
                <a:latin typeface="+mj-lt"/>
              </a:rPr>
              <a:t>de Production (PDP)</a:t>
            </a:r>
          </a:p>
        </p:txBody>
      </p:sp>
      <p:sp>
        <p:nvSpPr>
          <p:cNvPr id="14" name="Rectangle 13">
            <a:extLst>
              <a:ext uri="{FF2B5EF4-FFF2-40B4-BE49-F238E27FC236}">
                <a16:creationId xmlns:a16="http://schemas.microsoft.com/office/drawing/2014/main" id="{1005225B-265A-413D-9987-4DD2F5239021}"/>
              </a:ext>
            </a:extLst>
          </p:cNvPr>
          <p:cNvSpPr/>
          <p:nvPr/>
        </p:nvSpPr>
        <p:spPr bwMode="auto">
          <a:xfrm>
            <a:off x="6588125" y="3573463"/>
            <a:ext cx="2016125" cy="576262"/>
          </a:xfrm>
          <a:prstGeom prst="rect">
            <a:avLst/>
          </a:prstGeom>
          <a:solidFill>
            <a:srgbClr val="002060"/>
          </a:solid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solidFill>
                  <a:schemeClr val="bg1"/>
                </a:solidFill>
                <a:latin typeface="+mj-lt"/>
              </a:rPr>
              <a:t>Macro Charges</a:t>
            </a:r>
          </a:p>
        </p:txBody>
      </p:sp>
      <p:sp>
        <p:nvSpPr>
          <p:cNvPr id="15" name="Rectangle 14">
            <a:extLst>
              <a:ext uri="{FF2B5EF4-FFF2-40B4-BE49-F238E27FC236}">
                <a16:creationId xmlns:a16="http://schemas.microsoft.com/office/drawing/2014/main" id="{D1FC3255-7F0B-4FDB-8E41-85A6C3A564D0}"/>
              </a:ext>
            </a:extLst>
          </p:cNvPr>
          <p:cNvSpPr/>
          <p:nvPr/>
        </p:nvSpPr>
        <p:spPr bwMode="auto">
          <a:xfrm>
            <a:off x="3563938" y="4724400"/>
            <a:ext cx="2016125" cy="576263"/>
          </a:xfrm>
          <a:prstGeom prst="rect">
            <a:avLst/>
          </a:prstGeom>
          <a:noFill/>
          <a:ln w="9525" cap="flat" cmpd="sng" algn="ctr">
            <a:solidFill>
              <a:schemeClr val="tx1"/>
            </a:solidFill>
            <a:prstDash val="solid"/>
            <a:miter lim="800000"/>
            <a:headEnd type="none" w="med" len="med"/>
            <a:tailEnd type="none" w="med" len="med"/>
          </a:ln>
          <a:effectLst/>
        </p:spPr>
        <p:txBody>
          <a:bodyPr wrap="none"/>
          <a:lstStyle/>
          <a:p>
            <a:pPr algn="ctr">
              <a:defRPr/>
            </a:pPr>
            <a:r>
              <a:rPr lang="fr-FR" dirty="0">
                <a:latin typeface="+mj-lt"/>
              </a:rPr>
              <a:t>  Calculs des Besoins </a:t>
            </a:r>
          </a:p>
          <a:p>
            <a:pPr algn="ctr">
              <a:defRPr/>
            </a:pPr>
            <a:r>
              <a:rPr lang="fr-FR" dirty="0">
                <a:latin typeface="+mj-lt"/>
              </a:rPr>
              <a:t>Nets (CBN)</a:t>
            </a:r>
          </a:p>
        </p:txBody>
      </p:sp>
      <p:sp>
        <p:nvSpPr>
          <p:cNvPr id="16" name="Rectangle 15">
            <a:extLst>
              <a:ext uri="{FF2B5EF4-FFF2-40B4-BE49-F238E27FC236}">
                <a16:creationId xmlns:a16="http://schemas.microsoft.com/office/drawing/2014/main" id="{39CF29A0-598D-43F1-B056-FC9AF9E848F6}"/>
              </a:ext>
            </a:extLst>
          </p:cNvPr>
          <p:cNvSpPr/>
          <p:nvPr/>
        </p:nvSpPr>
        <p:spPr bwMode="auto">
          <a:xfrm>
            <a:off x="6588125" y="4724400"/>
            <a:ext cx="2016125" cy="576263"/>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Charges détaillées</a:t>
            </a:r>
          </a:p>
        </p:txBody>
      </p:sp>
      <p:sp>
        <p:nvSpPr>
          <p:cNvPr id="17" name="Rectangle 16">
            <a:extLst>
              <a:ext uri="{FF2B5EF4-FFF2-40B4-BE49-F238E27FC236}">
                <a16:creationId xmlns:a16="http://schemas.microsoft.com/office/drawing/2014/main" id="{01DC6A43-A2AE-4725-B198-F3D31E084AD2}"/>
              </a:ext>
            </a:extLst>
          </p:cNvPr>
          <p:cNvSpPr/>
          <p:nvPr/>
        </p:nvSpPr>
        <p:spPr bwMode="auto">
          <a:xfrm>
            <a:off x="179388" y="5805488"/>
            <a:ext cx="1655762"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Fournisseurs</a:t>
            </a:r>
          </a:p>
        </p:txBody>
      </p:sp>
      <p:sp>
        <p:nvSpPr>
          <p:cNvPr id="18" name="Rectangle 17">
            <a:extLst>
              <a:ext uri="{FF2B5EF4-FFF2-40B4-BE49-F238E27FC236}">
                <a16:creationId xmlns:a16="http://schemas.microsoft.com/office/drawing/2014/main" id="{E87CBD32-D680-4475-938B-42A1B6BA3D23}"/>
              </a:ext>
            </a:extLst>
          </p:cNvPr>
          <p:cNvSpPr/>
          <p:nvPr/>
        </p:nvSpPr>
        <p:spPr bwMode="auto">
          <a:xfrm>
            <a:off x="2411413" y="5805488"/>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lstStyle/>
          <a:p>
            <a:pPr algn="ctr">
              <a:defRPr/>
            </a:pPr>
            <a:r>
              <a:rPr lang="fr-FR" dirty="0">
                <a:latin typeface="+mj-lt"/>
              </a:rPr>
              <a:t>Gestion des </a:t>
            </a:r>
          </a:p>
          <a:p>
            <a:pPr algn="ctr">
              <a:defRPr/>
            </a:pPr>
            <a:r>
              <a:rPr lang="fr-FR" dirty="0" err="1">
                <a:latin typeface="+mj-lt"/>
              </a:rPr>
              <a:t>appro</a:t>
            </a:r>
            <a:r>
              <a:rPr lang="fr-FR" dirty="0">
                <a:latin typeface="+mj-lt"/>
              </a:rPr>
              <a:t> / Achats</a:t>
            </a:r>
          </a:p>
        </p:txBody>
      </p:sp>
      <p:sp>
        <p:nvSpPr>
          <p:cNvPr id="19" name="Rectangle 18">
            <a:extLst>
              <a:ext uri="{FF2B5EF4-FFF2-40B4-BE49-F238E27FC236}">
                <a16:creationId xmlns:a16="http://schemas.microsoft.com/office/drawing/2014/main" id="{C9AAB863-0EA1-4459-8B32-2A82EDE99D2C}"/>
              </a:ext>
            </a:extLst>
          </p:cNvPr>
          <p:cNvSpPr/>
          <p:nvPr/>
        </p:nvSpPr>
        <p:spPr bwMode="auto">
          <a:xfrm>
            <a:off x="4787900" y="5805488"/>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Gestion d’atelier</a:t>
            </a:r>
          </a:p>
        </p:txBody>
      </p:sp>
      <p:sp>
        <p:nvSpPr>
          <p:cNvPr id="20" name="Rectangle 19">
            <a:extLst>
              <a:ext uri="{FF2B5EF4-FFF2-40B4-BE49-F238E27FC236}">
                <a16:creationId xmlns:a16="http://schemas.microsoft.com/office/drawing/2014/main" id="{CB0C7362-5754-4079-AA12-010E8F71C9B9}"/>
              </a:ext>
            </a:extLst>
          </p:cNvPr>
          <p:cNvSpPr/>
          <p:nvPr/>
        </p:nvSpPr>
        <p:spPr bwMode="auto">
          <a:xfrm>
            <a:off x="7308850" y="5805488"/>
            <a:ext cx="1530350"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Contrôle </a:t>
            </a:r>
          </a:p>
          <a:p>
            <a:pPr algn="ctr">
              <a:defRPr/>
            </a:pPr>
            <a:r>
              <a:rPr lang="fr-FR" dirty="0">
                <a:latin typeface="+mj-lt"/>
              </a:rPr>
              <a:t>des flux</a:t>
            </a:r>
          </a:p>
        </p:txBody>
      </p:sp>
      <p:sp>
        <p:nvSpPr>
          <p:cNvPr id="21" name="Rectangle 20">
            <a:extLst>
              <a:ext uri="{FF2B5EF4-FFF2-40B4-BE49-F238E27FC236}">
                <a16:creationId xmlns:a16="http://schemas.microsoft.com/office/drawing/2014/main" id="{F0F70D48-0D42-4541-99C3-944A6B40A7E2}"/>
              </a:ext>
            </a:extLst>
          </p:cNvPr>
          <p:cNvSpPr/>
          <p:nvPr/>
        </p:nvSpPr>
        <p:spPr bwMode="auto">
          <a:xfrm>
            <a:off x="779463" y="2505075"/>
            <a:ext cx="2016125" cy="1738313"/>
          </a:xfrm>
          <a:prstGeom prst="rect">
            <a:avLst/>
          </a:prstGeom>
          <a:solidFill>
            <a:schemeClr val="accent1">
              <a:lumMod val="40000"/>
              <a:lumOff val="60000"/>
            </a:schemeClr>
          </a:solidFill>
          <a:ln w="9525" cap="flat" cmpd="sng" algn="ctr">
            <a:solidFill>
              <a:schemeClr val="tx1"/>
            </a:solidFill>
            <a:prstDash val="solid"/>
            <a:miter lim="800000"/>
            <a:headEnd type="none" w="med" len="med"/>
            <a:tailEnd type="none" w="med" len="med"/>
          </a:ln>
          <a:effectLst/>
        </p:spPr>
        <p:txBody>
          <a:bodyPr wrap="none" anchor="ctr"/>
          <a:lstStyle/>
          <a:p>
            <a:pPr algn="ctr" eaLnBrk="1" hangingPunct="1">
              <a:defRPr/>
            </a:pPr>
            <a:r>
              <a:rPr lang="fr-FR" dirty="0">
                <a:latin typeface="+mj-lt"/>
              </a:rPr>
              <a:t>Gestion de la </a:t>
            </a:r>
          </a:p>
          <a:p>
            <a:pPr algn="ctr" eaLnBrk="1" hangingPunct="1">
              <a:defRPr/>
            </a:pPr>
            <a:r>
              <a:rPr lang="fr-FR" dirty="0">
                <a:latin typeface="+mj-lt"/>
              </a:rPr>
              <a:t>demande</a:t>
            </a:r>
          </a:p>
        </p:txBody>
      </p:sp>
      <p:sp>
        <p:nvSpPr>
          <p:cNvPr id="8208" name="Rectangle 21">
            <a:extLst>
              <a:ext uri="{FF2B5EF4-FFF2-40B4-BE49-F238E27FC236}">
                <a16:creationId xmlns:a16="http://schemas.microsoft.com/office/drawing/2014/main" id="{FC2CC82C-9526-4BD2-AC3D-6B95B6CC3A36}"/>
              </a:ext>
            </a:extLst>
          </p:cNvPr>
          <p:cNvSpPr>
            <a:spLocks noChangeArrowheads="1"/>
          </p:cNvSpPr>
          <p:nvPr/>
        </p:nvSpPr>
        <p:spPr bwMode="auto">
          <a:xfrm>
            <a:off x="3419475" y="3429000"/>
            <a:ext cx="5329238" cy="863600"/>
          </a:xfrm>
          <a:prstGeom prst="rect">
            <a:avLst/>
          </a:prstGeom>
          <a:noFill/>
          <a:ln w="5715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eaLnBrk="1" hangingPunct="1">
              <a:spcBef>
                <a:spcPct val="0"/>
              </a:spcBef>
              <a:buFontTx/>
              <a:buNone/>
            </a:pPr>
            <a:endParaRPr lang="fr-FR" altLang="fr-FR" b="0">
              <a:solidFill>
                <a:schemeClr val="tx1"/>
              </a:solidFill>
              <a:latin typeface="Times New Roman" panose="02020603050405020304" pitchFamily="18" charset="0"/>
            </a:endParaRPr>
          </a:p>
        </p:txBody>
      </p:sp>
      <p:cxnSp>
        <p:nvCxnSpPr>
          <p:cNvPr id="8209" name="Connecteur droit avec flèche 22">
            <a:extLst>
              <a:ext uri="{FF2B5EF4-FFF2-40B4-BE49-F238E27FC236}">
                <a16:creationId xmlns:a16="http://schemas.microsoft.com/office/drawing/2014/main" id="{6FD1C076-63D1-4797-80B0-430AB7177127}"/>
              </a:ext>
            </a:extLst>
          </p:cNvPr>
          <p:cNvCxnSpPr>
            <a:cxnSpLocks noChangeShapeType="1"/>
            <a:stCxn id="10" idx="2"/>
            <a:endCxn id="11" idx="0"/>
          </p:cNvCxnSpPr>
          <p:nvPr/>
        </p:nvCxnSpPr>
        <p:spPr bwMode="auto">
          <a:xfrm>
            <a:off x="4572000" y="1773238"/>
            <a:ext cx="0" cy="576262"/>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0" name="Connecteur droit avec flèche 23">
            <a:extLst>
              <a:ext uri="{FF2B5EF4-FFF2-40B4-BE49-F238E27FC236}">
                <a16:creationId xmlns:a16="http://schemas.microsoft.com/office/drawing/2014/main" id="{9255070A-9853-44B5-8A51-B74CBDF2A736}"/>
              </a:ext>
            </a:extLst>
          </p:cNvPr>
          <p:cNvCxnSpPr>
            <a:cxnSpLocks noChangeShapeType="1"/>
            <a:stCxn id="11" idx="2"/>
          </p:cNvCxnSpPr>
          <p:nvPr/>
        </p:nvCxnSpPr>
        <p:spPr bwMode="auto">
          <a:xfrm>
            <a:off x="4572000" y="2924175"/>
            <a:ext cx="0" cy="504825"/>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1" name="Connecteur droit avec flèche 24">
            <a:extLst>
              <a:ext uri="{FF2B5EF4-FFF2-40B4-BE49-F238E27FC236}">
                <a16:creationId xmlns:a16="http://schemas.microsoft.com/office/drawing/2014/main" id="{D22F8F61-7903-4210-89D2-666AD608C132}"/>
              </a:ext>
            </a:extLst>
          </p:cNvPr>
          <p:cNvCxnSpPr>
            <a:cxnSpLocks noChangeShapeType="1"/>
            <a:stCxn id="11" idx="1"/>
          </p:cNvCxnSpPr>
          <p:nvPr/>
        </p:nvCxnSpPr>
        <p:spPr bwMode="auto">
          <a:xfrm flipH="1">
            <a:off x="2771775" y="2636838"/>
            <a:ext cx="7921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2" name="Connecteur droit avec flèche 25">
            <a:extLst>
              <a:ext uri="{FF2B5EF4-FFF2-40B4-BE49-F238E27FC236}">
                <a16:creationId xmlns:a16="http://schemas.microsoft.com/office/drawing/2014/main" id="{93149FE9-C5D1-42CC-A5EB-2CD86F93A5FA}"/>
              </a:ext>
            </a:extLst>
          </p:cNvPr>
          <p:cNvCxnSpPr>
            <a:cxnSpLocks/>
            <a:stCxn id="13" idx="1"/>
          </p:cNvCxnSpPr>
          <p:nvPr/>
        </p:nvCxnSpPr>
        <p:spPr bwMode="auto">
          <a:xfrm flipH="1">
            <a:off x="2795588" y="3860800"/>
            <a:ext cx="768350"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3" name="Connecteur droit avec flèche 26">
            <a:extLst>
              <a:ext uri="{FF2B5EF4-FFF2-40B4-BE49-F238E27FC236}">
                <a16:creationId xmlns:a16="http://schemas.microsoft.com/office/drawing/2014/main" id="{FD3AC0DD-CC15-4FC5-8313-20852DEB0788}"/>
              </a:ext>
            </a:extLst>
          </p:cNvPr>
          <p:cNvCxnSpPr>
            <a:cxnSpLocks noChangeShapeType="1"/>
            <a:stCxn id="9" idx="2"/>
          </p:cNvCxnSpPr>
          <p:nvPr/>
        </p:nvCxnSpPr>
        <p:spPr bwMode="auto">
          <a:xfrm>
            <a:off x="1763713" y="1916113"/>
            <a:ext cx="0" cy="588962"/>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4" name="Connecteur droit avec flèche 27">
            <a:extLst>
              <a:ext uri="{FF2B5EF4-FFF2-40B4-BE49-F238E27FC236}">
                <a16:creationId xmlns:a16="http://schemas.microsoft.com/office/drawing/2014/main" id="{98E497B2-B923-46A1-B0B4-70FFFA58DE4F}"/>
              </a:ext>
            </a:extLst>
          </p:cNvPr>
          <p:cNvCxnSpPr>
            <a:cxnSpLocks/>
            <a:endCxn id="14" idx="1"/>
          </p:cNvCxnSpPr>
          <p:nvPr/>
        </p:nvCxnSpPr>
        <p:spPr bwMode="auto">
          <a:xfrm>
            <a:off x="5724525" y="3860800"/>
            <a:ext cx="863600"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5" name="Connecteur droit avec flèche 28">
            <a:extLst>
              <a:ext uri="{FF2B5EF4-FFF2-40B4-BE49-F238E27FC236}">
                <a16:creationId xmlns:a16="http://schemas.microsoft.com/office/drawing/2014/main" id="{F97AA676-36CA-4C77-B25C-7A5831910975}"/>
              </a:ext>
            </a:extLst>
          </p:cNvPr>
          <p:cNvCxnSpPr>
            <a:cxnSpLocks noChangeShapeType="1"/>
            <a:stCxn id="11" idx="3"/>
            <a:endCxn id="12" idx="1"/>
          </p:cNvCxnSpPr>
          <p:nvPr/>
        </p:nvCxnSpPr>
        <p:spPr bwMode="auto">
          <a:xfrm>
            <a:off x="5580063" y="2636838"/>
            <a:ext cx="1008062"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6" name="Connecteur droit avec flèche 29">
            <a:extLst>
              <a:ext uri="{FF2B5EF4-FFF2-40B4-BE49-F238E27FC236}">
                <a16:creationId xmlns:a16="http://schemas.microsoft.com/office/drawing/2014/main" id="{2A0AE63B-9EFA-4F55-9F07-5EC2A08CECA6}"/>
              </a:ext>
            </a:extLst>
          </p:cNvPr>
          <p:cNvCxnSpPr>
            <a:cxnSpLocks/>
            <a:stCxn id="15" idx="0"/>
            <a:endCxn id="13" idx="2"/>
          </p:cNvCxnSpPr>
          <p:nvPr/>
        </p:nvCxnSpPr>
        <p:spPr bwMode="auto">
          <a:xfrm flipV="1">
            <a:off x="4572000" y="4149725"/>
            <a:ext cx="71438" cy="574675"/>
          </a:xfrm>
          <a:prstGeom prst="straightConnector1">
            <a:avLst/>
          </a:prstGeom>
          <a:noFill/>
          <a:ln w="9525"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7" name="Connecteur droit avec flèche 30">
            <a:extLst>
              <a:ext uri="{FF2B5EF4-FFF2-40B4-BE49-F238E27FC236}">
                <a16:creationId xmlns:a16="http://schemas.microsoft.com/office/drawing/2014/main" id="{A24080D1-8608-4E09-8B43-02BF50E8864C}"/>
              </a:ext>
            </a:extLst>
          </p:cNvPr>
          <p:cNvCxnSpPr>
            <a:cxnSpLocks noChangeShapeType="1"/>
          </p:cNvCxnSpPr>
          <p:nvPr/>
        </p:nvCxnSpPr>
        <p:spPr bwMode="auto">
          <a:xfrm flipV="1">
            <a:off x="3924300" y="5300663"/>
            <a:ext cx="0" cy="504825"/>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8" name="Connecteur droit avec flèche 31">
            <a:extLst>
              <a:ext uri="{FF2B5EF4-FFF2-40B4-BE49-F238E27FC236}">
                <a16:creationId xmlns:a16="http://schemas.microsoft.com/office/drawing/2014/main" id="{44437D0C-17B3-403C-8090-841EF62D13EB}"/>
              </a:ext>
            </a:extLst>
          </p:cNvPr>
          <p:cNvCxnSpPr>
            <a:cxnSpLocks noChangeShapeType="1"/>
          </p:cNvCxnSpPr>
          <p:nvPr/>
        </p:nvCxnSpPr>
        <p:spPr bwMode="auto">
          <a:xfrm flipV="1">
            <a:off x="5292725" y="5300663"/>
            <a:ext cx="0" cy="504825"/>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19" name="Connecteur droit avec flèche 32">
            <a:extLst>
              <a:ext uri="{FF2B5EF4-FFF2-40B4-BE49-F238E27FC236}">
                <a16:creationId xmlns:a16="http://schemas.microsoft.com/office/drawing/2014/main" id="{F5EBB521-BB0C-43C0-8472-4CBC2C5EBD4B}"/>
              </a:ext>
            </a:extLst>
          </p:cNvPr>
          <p:cNvCxnSpPr>
            <a:cxnSpLocks/>
            <a:stCxn id="17" idx="3"/>
            <a:endCxn id="18" idx="1"/>
          </p:cNvCxnSpPr>
          <p:nvPr/>
        </p:nvCxnSpPr>
        <p:spPr bwMode="auto">
          <a:xfrm>
            <a:off x="1835150" y="6092825"/>
            <a:ext cx="5762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20" name="Connecteur droit avec flèche 33">
            <a:extLst>
              <a:ext uri="{FF2B5EF4-FFF2-40B4-BE49-F238E27FC236}">
                <a16:creationId xmlns:a16="http://schemas.microsoft.com/office/drawing/2014/main" id="{A1178D88-C218-4155-9639-FF243935F1EA}"/>
              </a:ext>
            </a:extLst>
          </p:cNvPr>
          <p:cNvCxnSpPr>
            <a:cxnSpLocks/>
            <a:stCxn id="19" idx="3"/>
            <a:endCxn id="20" idx="1"/>
          </p:cNvCxnSpPr>
          <p:nvPr/>
        </p:nvCxnSpPr>
        <p:spPr bwMode="auto">
          <a:xfrm>
            <a:off x="6804025" y="6092825"/>
            <a:ext cx="504825"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8221" name="Connecteur droit avec flèche 34">
            <a:extLst>
              <a:ext uri="{FF2B5EF4-FFF2-40B4-BE49-F238E27FC236}">
                <a16:creationId xmlns:a16="http://schemas.microsoft.com/office/drawing/2014/main" id="{843715F0-7F44-49B2-AF7C-7B0E9CEE0726}"/>
              </a:ext>
            </a:extLst>
          </p:cNvPr>
          <p:cNvCxnSpPr>
            <a:cxnSpLocks noChangeShapeType="1"/>
            <a:stCxn id="15" idx="3"/>
            <a:endCxn id="16" idx="1"/>
          </p:cNvCxnSpPr>
          <p:nvPr/>
        </p:nvCxnSpPr>
        <p:spPr bwMode="auto">
          <a:xfrm>
            <a:off x="5580063" y="5013325"/>
            <a:ext cx="1008062"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01E0F3A-2533-4637-8236-7EA5A098B755}"/>
              </a:ext>
            </a:extLst>
          </p:cNvPr>
          <p:cNvSpPr>
            <a:spLocks noGrp="1" noChangeArrowheads="1"/>
          </p:cNvSpPr>
          <p:nvPr>
            <p:ph type="title"/>
          </p:nvPr>
        </p:nvSpPr>
        <p:spPr/>
        <p:txBody>
          <a:bodyPr/>
          <a:lstStyle/>
          <a:p>
            <a:r>
              <a:rPr lang="fr-FR" altLang="fr-FR"/>
              <a:t>Les paramètres du PDP</a:t>
            </a:r>
          </a:p>
        </p:txBody>
      </p:sp>
      <p:sp>
        <p:nvSpPr>
          <p:cNvPr id="10" name="Rectangle 9">
            <a:extLst>
              <a:ext uri="{FF2B5EF4-FFF2-40B4-BE49-F238E27FC236}">
                <a16:creationId xmlns:a16="http://schemas.microsoft.com/office/drawing/2014/main" id="{C17BD0DC-4E36-4141-BEEF-540DF4BA702C}"/>
              </a:ext>
            </a:extLst>
          </p:cNvPr>
          <p:cNvSpPr/>
          <p:nvPr/>
        </p:nvSpPr>
        <p:spPr bwMode="auto">
          <a:xfrm>
            <a:off x="755650" y="1493838"/>
            <a:ext cx="2016125" cy="574675"/>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Besoins</a:t>
            </a:r>
          </a:p>
        </p:txBody>
      </p:sp>
      <p:sp>
        <p:nvSpPr>
          <p:cNvPr id="11" name="Rectangle 10">
            <a:extLst>
              <a:ext uri="{FF2B5EF4-FFF2-40B4-BE49-F238E27FC236}">
                <a16:creationId xmlns:a16="http://schemas.microsoft.com/office/drawing/2014/main" id="{51AC9D5F-4DB7-4F8C-B09F-B653C8AA1CEE}"/>
              </a:ext>
            </a:extLst>
          </p:cNvPr>
          <p:cNvSpPr/>
          <p:nvPr/>
        </p:nvSpPr>
        <p:spPr bwMode="auto">
          <a:xfrm>
            <a:off x="755650" y="2274888"/>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Stocks </a:t>
            </a:r>
          </a:p>
          <a:p>
            <a:pPr algn="ctr">
              <a:defRPr/>
            </a:pPr>
            <a:r>
              <a:rPr lang="fr-FR" dirty="0">
                <a:latin typeface="+mj-lt"/>
              </a:rPr>
              <a:t>de sécurité</a:t>
            </a:r>
          </a:p>
        </p:txBody>
      </p:sp>
      <p:sp>
        <p:nvSpPr>
          <p:cNvPr id="12" name="Rectangle 11">
            <a:extLst>
              <a:ext uri="{FF2B5EF4-FFF2-40B4-BE49-F238E27FC236}">
                <a16:creationId xmlns:a16="http://schemas.microsoft.com/office/drawing/2014/main" id="{50439A58-3202-43D9-8290-C3F32250C961}"/>
              </a:ext>
            </a:extLst>
          </p:cNvPr>
          <p:cNvSpPr/>
          <p:nvPr/>
        </p:nvSpPr>
        <p:spPr bwMode="auto">
          <a:xfrm>
            <a:off x="755650" y="3057525"/>
            <a:ext cx="2016125" cy="576263"/>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Variations </a:t>
            </a:r>
          </a:p>
          <a:p>
            <a:pPr algn="ctr">
              <a:defRPr/>
            </a:pPr>
            <a:r>
              <a:rPr lang="fr-FR" dirty="0">
                <a:latin typeface="+mj-lt"/>
              </a:rPr>
              <a:t>de stock</a:t>
            </a:r>
          </a:p>
        </p:txBody>
      </p:sp>
      <p:sp>
        <p:nvSpPr>
          <p:cNvPr id="13" name="Rectangle 12">
            <a:extLst>
              <a:ext uri="{FF2B5EF4-FFF2-40B4-BE49-F238E27FC236}">
                <a16:creationId xmlns:a16="http://schemas.microsoft.com/office/drawing/2014/main" id="{87381D23-C8D5-4C83-B37F-265C89E7F220}"/>
              </a:ext>
            </a:extLst>
          </p:cNvPr>
          <p:cNvSpPr/>
          <p:nvPr/>
        </p:nvSpPr>
        <p:spPr bwMode="auto">
          <a:xfrm>
            <a:off x="755650" y="4141788"/>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Production</a:t>
            </a:r>
          </a:p>
        </p:txBody>
      </p:sp>
      <p:sp>
        <p:nvSpPr>
          <p:cNvPr id="14" name="Rectangle 13">
            <a:extLst>
              <a:ext uri="{FF2B5EF4-FFF2-40B4-BE49-F238E27FC236}">
                <a16:creationId xmlns:a16="http://schemas.microsoft.com/office/drawing/2014/main" id="{A2981F20-EE4B-40BD-AE6B-08435EBFC227}"/>
              </a:ext>
            </a:extLst>
          </p:cNvPr>
          <p:cNvSpPr/>
          <p:nvPr/>
        </p:nvSpPr>
        <p:spPr bwMode="auto">
          <a:xfrm>
            <a:off x="755650" y="5300663"/>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Stocks </a:t>
            </a:r>
          </a:p>
          <a:p>
            <a:pPr algn="ctr">
              <a:defRPr/>
            </a:pPr>
            <a:r>
              <a:rPr lang="fr-FR" dirty="0">
                <a:latin typeface="+mj-lt"/>
              </a:rPr>
              <a:t>prévisionnels</a:t>
            </a:r>
          </a:p>
        </p:txBody>
      </p:sp>
      <p:sp>
        <p:nvSpPr>
          <p:cNvPr id="15" name="Rectangle 14">
            <a:extLst>
              <a:ext uri="{FF2B5EF4-FFF2-40B4-BE49-F238E27FC236}">
                <a16:creationId xmlns:a16="http://schemas.microsoft.com/office/drawing/2014/main" id="{68F0772F-96BE-4262-897B-253468BB75B8}"/>
              </a:ext>
            </a:extLst>
          </p:cNvPr>
          <p:cNvSpPr/>
          <p:nvPr/>
        </p:nvSpPr>
        <p:spPr bwMode="auto">
          <a:xfrm>
            <a:off x="755650" y="6024563"/>
            <a:ext cx="2016125" cy="576262"/>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lgn="ctr">
              <a:defRPr/>
            </a:pPr>
            <a:r>
              <a:rPr lang="fr-FR" dirty="0">
                <a:latin typeface="+mj-lt"/>
              </a:rPr>
              <a:t>Disponible </a:t>
            </a:r>
          </a:p>
          <a:p>
            <a:pPr algn="ctr">
              <a:defRPr/>
            </a:pPr>
            <a:r>
              <a:rPr lang="fr-FR" dirty="0">
                <a:latin typeface="+mj-lt"/>
              </a:rPr>
              <a:t>à la vente</a:t>
            </a:r>
          </a:p>
        </p:txBody>
      </p:sp>
      <p:sp>
        <p:nvSpPr>
          <p:cNvPr id="10249" name="Rectangle 3">
            <a:extLst>
              <a:ext uri="{FF2B5EF4-FFF2-40B4-BE49-F238E27FC236}">
                <a16:creationId xmlns:a16="http://schemas.microsoft.com/office/drawing/2014/main" id="{6823B4AA-AF70-468F-A83E-336428FB514B}"/>
              </a:ext>
            </a:extLst>
          </p:cNvPr>
          <p:cNvSpPr>
            <a:spLocks noChangeArrowheads="1"/>
          </p:cNvSpPr>
          <p:nvPr/>
        </p:nvSpPr>
        <p:spPr bwMode="auto">
          <a:xfrm>
            <a:off x="539750" y="5010150"/>
            <a:ext cx="8375650" cy="1731963"/>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10250" name="Rectangle 16">
            <a:extLst>
              <a:ext uri="{FF2B5EF4-FFF2-40B4-BE49-F238E27FC236}">
                <a16:creationId xmlns:a16="http://schemas.microsoft.com/office/drawing/2014/main" id="{84A7C411-AE7C-4A5A-B23D-EB61BC4CBDD7}"/>
              </a:ext>
            </a:extLst>
          </p:cNvPr>
          <p:cNvSpPr>
            <a:spLocks noChangeArrowheads="1"/>
          </p:cNvSpPr>
          <p:nvPr/>
        </p:nvSpPr>
        <p:spPr bwMode="auto">
          <a:xfrm>
            <a:off x="515938" y="3781425"/>
            <a:ext cx="8399462" cy="10874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10251" name="Rectangle 17">
            <a:extLst>
              <a:ext uri="{FF2B5EF4-FFF2-40B4-BE49-F238E27FC236}">
                <a16:creationId xmlns:a16="http://schemas.microsoft.com/office/drawing/2014/main" id="{560CFD97-E20D-4635-9088-FAA02E23163D}"/>
              </a:ext>
            </a:extLst>
          </p:cNvPr>
          <p:cNvSpPr>
            <a:spLocks noChangeArrowheads="1"/>
          </p:cNvSpPr>
          <p:nvPr/>
        </p:nvSpPr>
        <p:spPr bwMode="auto">
          <a:xfrm>
            <a:off x="515938" y="1155700"/>
            <a:ext cx="8377237" cy="25606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19" name="Rectangle 2">
            <a:extLst>
              <a:ext uri="{FF2B5EF4-FFF2-40B4-BE49-F238E27FC236}">
                <a16:creationId xmlns:a16="http://schemas.microsoft.com/office/drawing/2014/main" id="{952F1EBD-9E75-4884-9FC0-7B7A0D9762F2}"/>
              </a:ext>
            </a:extLst>
          </p:cNvPr>
          <p:cNvSpPr txBox="1">
            <a:spLocks noChangeArrowheads="1"/>
          </p:cNvSpPr>
          <p:nvPr/>
        </p:nvSpPr>
        <p:spPr bwMode="auto">
          <a:xfrm>
            <a:off x="360363" y="1019175"/>
            <a:ext cx="84232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0" eaLnBrk="0" fontAlgn="base" hangingPunct="0">
              <a:spcBef>
                <a:spcPct val="0"/>
              </a:spcBef>
              <a:spcAft>
                <a:spcPct val="0"/>
              </a:spcAft>
              <a:defRPr sz="2800" b="1">
                <a:solidFill>
                  <a:srgbClr val="339933"/>
                </a:solidFill>
                <a:latin typeface="+mj-lt"/>
                <a:ea typeface="+mj-ea"/>
                <a:cs typeface="+mj-cs"/>
              </a:defRPr>
            </a:lvl1pPr>
            <a:lvl2pPr algn="r" rtl="0" eaLnBrk="0" fontAlgn="base" hangingPunct="0">
              <a:spcBef>
                <a:spcPct val="0"/>
              </a:spcBef>
              <a:spcAft>
                <a:spcPct val="0"/>
              </a:spcAft>
              <a:defRPr sz="3200" b="1">
                <a:solidFill>
                  <a:srgbClr val="339933"/>
                </a:solidFill>
                <a:latin typeface="Arial" charset="0"/>
              </a:defRPr>
            </a:lvl2pPr>
            <a:lvl3pPr algn="r" rtl="0" eaLnBrk="0" fontAlgn="base" hangingPunct="0">
              <a:spcBef>
                <a:spcPct val="0"/>
              </a:spcBef>
              <a:spcAft>
                <a:spcPct val="0"/>
              </a:spcAft>
              <a:defRPr sz="3200" b="1">
                <a:solidFill>
                  <a:srgbClr val="339933"/>
                </a:solidFill>
                <a:latin typeface="Arial" charset="0"/>
              </a:defRPr>
            </a:lvl3pPr>
            <a:lvl4pPr algn="r" rtl="0" eaLnBrk="0" fontAlgn="base" hangingPunct="0">
              <a:spcBef>
                <a:spcPct val="0"/>
              </a:spcBef>
              <a:spcAft>
                <a:spcPct val="0"/>
              </a:spcAft>
              <a:defRPr sz="3200" b="1">
                <a:solidFill>
                  <a:srgbClr val="339933"/>
                </a:solidFill>
                <a:latin typeface="Arial" charset="0"/>
              </a:defRPr>
            </a:lvl4pPr>
            <a:lvl5pPr algn="r" rtl="0" eaLnBrk="0" fontAlgn="base" hangingPunct="0">
              <a:spcBef>
                <a:spcPct val="0"/>
              </a:spcBef>
              <a:spcAft>
                <a:spcPct val="0"/>
              </a:spcAft>
              <a:defRPr sz="32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a:lstStyle>
          <a:p>
            <a:pPr algn="ctr">
              <a:defRPr/>
            </a:pPr>
            <a:r>
              <a:rPr lang="fr-FR" altLang="fr-FR" sz="2400" kern="0" dirty="0">
                <a:solidFill>
                  <a:srgbClr val="002060"/>
                </a:solidFill>
              </a:rPr>
              <a:t>Données</a:t>
            </a:r>
            <a:endParaRPr lang="fr-FR" altLang="fr-FR" sz="2000" kern="0" dirty="0">
              <a:solidFill>
                <a:srgbClr val="002060"/>
              </a:solidFill>
            </a:endParaRPr>
          </a:p>
        </p:txBody>
      </p:sp>
      <p:sp>
        <p:nvSpPr>
          <p:cNvPr id="20" name="Rectangle 2">
            <a:extLst>
              <a:ext uri="{FF2B5EF4-FFF2-40B4-BE49-F238E27FC236}">
                <a16:creationId xmlns:a16="http://schemas.microsoft.com/office/drawing/2014/main" id="{A7419303-BB5C-4809-B3C2-B0862A1D2C45}"/>
              </a:ext>
            </a:extLst>
          </p:cNvPr>
          <p:cNvSpPr txBox="1">
            <a:spLocks noChangeArrowheads="1"/>
          </p:cNvSpPr>
          <p:nvPr/>
        </p:nvSpPr>
        <p:spPr bwMode="auto">
          <a:xfrm>
            <a:off x="360363" y="3683000"/>
            <a:ext cx="84232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0" eaLnBrk="0" fontAlgn="base" hangingPunct="0">
              <a:spcBef>
                <a:spcPct val="0"/>
              </a:spcBef>
              <a:spcAft>
                <a:spcPct val="0"/>
              </a:spcAft>
              <a:defRPr sz="2800" b="1">
                <a:solidFill>
                  <a:srgbClr val="339933"/>
                </a:solidFill>
                <a:latin typeface="+mj-lt"/>
                <a:ea typeface="+mj-ea"/>
                <a:cs typeface="+mj-cs"/>
              </a:defRPr>
            </a:lvl1pPr>
            <a:lvl2pPr algn="r" rtl="0" eaLnBrk="0" fontAlgn="base" hangingPunct="0">
              <a:spcBef>
                <a:spcPct val="0"/>
              </a:spcBef>
              <a:spcAft>
                <a:spcPct val="0"/>
              </a:spcAft>
              <a:defRPr sz="3200" b="1">
                <a:solidFill>
                  <a:srgbClr val="339933"/>
                </a:solidFill>
                <a:latin typeface="Arial" charset="0"/>
              </a:defRPr>
            </a:lvl2pPr>
            <a:lvl3pPr algn="r" rtl="0" eaLnBrk="0" fontAlgn="base" hangingPunct="0">
              <a:spcBef>
                <a:spcPct val="0"/>
              </a:spcBef>
              <a:spcAft>
                <a:spcPct val="0"/>
              </a:spcAft>
              <a:defRPr sz="3200" b="1">
                <a:solidFill>
                  <a:srgbClr val="339933"/>
                </a:solidFill>
                <a:latin typeface="Arial" charset="0"/>
              </a:defRPr>
            </a:lvl3pPr>
            <a:lvl4pPr algn="r" rtl="0" eaLnBrk="0" fontAlgn="base" hangingPunct="0">
              <a:spcBef>
                <a:spcPct val="0"/>
              </a:spcBef>
              <a:spcAft>
                <a:spcPct val="0"/>
              </a:spcAft>
              <a:defRPr sz="3200" b="1">
                <a:solidFill>
                  <a:srgbClr val="339933"/>
                </a:solidFill>
                <a:latin typeface="Arial" charset="0"/>
              </a:defRPr>
            </a:lvl4pPr>
            <a:lvl5pPr algn="r" rtl="0" eaLnBrk="0" fontAlgn="base" hangingPunct="0">
              <a:spcBef>
                <a:spcPct val="0"/>
              </a:spcBef>
              <a:spcAft>
                <a:spcPct val="0"/>
              </a:spcAft>
              <a:defRPr sz="32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a:lstStyle>
          <a:p>
            <a:pPr algn="ctr">
              <a:defRPr/>
            </a:pPr>
            <a:r>
              <a:rPr lang="fr-FR" altLang="fr-FR" sz="2400" kern="0" dirty="0">
                <a:solidFill>
                  <a:srgbClr val="002060"/>
                </a:solidFill>
              </a:rPr>
              <a:t>Décisions</a:t>
            </a:r>
          </a:p>
        </p:txBody>
      </p:sp>
      <p:sp>
        <p:nvSpPr>
          <p:cNvPr id="21" name="Rectangle 2">
            <a:extLst>
              <a:ext uri="{FF2B5EF4-FFF2-40B4-BE49-F238E27FC236}">
                <a16:creationId xmlns:a16="http://schemas.microsoft.com/office/drawing/2014/main" id="{A34D37AD-07A5-4B87-91B7-850EB71E1D44}"/>
              </a:ext>
            </a:extLst>
          </p:cNvPr>
          <p:cNvSpPr txBox="1">
            <a:spLocks noChangeArrowheads="1"/>
          </p:cNvSpPr>
          <p:nvPr/>
        </p:nvSpPr>
        <p:spPr bwMode="auto">
          <a:xfrm>
            <a:off x="461963" y="4906963"/>
            <a:ext cx="842168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0" eaLnBrk="0" fontAlgn="base" hangingPunct="0">
              <a:spcBef>
                <a:spcPct val="0"/>
              </a:spcBef>
              <a:spcAft>
                <a:spcPct val="0"/>
              </a:spcAft>
              <a:defRPr sz="2800" b="1">
                <a:solidFill>
                  <a:srgbClr val="339933"/>
                </a:solidFill>
                <a:latin typeface="+mj-lt"/>
                <a:ea typeface="+mj-ea"/>
                <a:cs typeface="+mj-cs"/>
              </a:defRPr>
            </a:lvl1pPr>
            <a:lvl2pPr algn="r" rtl="0" eaLnBrk="0" fontAlgn="base" hangingPunct="0">
              <a:spcBef>
                <a:spcPct val="0"/>
              </a:spcBef>
              <a:spcAft>
                <a:spcPct val="0"/>
              </a:spcAft>
              <a:defRPr sz="3200" b="1">
                <a:solidFill>
                  <a:srgbClr val="339933"/>
                </a:solidFill>
                <a:latin typeface="Arial" charset="0"/>
              </a:defRPr>
            </a:lvl2pPr>
            <a:lvl3pPr algn="r" rtl="0" eaLnBrk="0" fontAlgn="base" hangingPunct="0">
              <a:spcBef>
                <a:spcPct val="0"/>
              </a:spcBef>
              <a:spcAft>
                <a:spcPct val="0"/>
              </a:spcAft>
              <a:defRPr sz="3200" b="1">
                <a:solidFill>
                  <a:srgbClr val="339933"/>
                </a:solidFill>
                <a:latin typeface="Arial" charset="0"/>
              </a:defRPr>
            </a:lvl3pPr>
            <a:lvl4pPr algn="r" rtl="0" eaLnBrk="0" fontAlgn="base" hangingPunct="0">
              <a:spcBef>
                <a:spcPct val="0"/>
              </a:spcBef>
              <a:spcAft>
                <a:spcPct val="0"/>
              </a:spcAft>
              <a:defRPr sz="3200" b="1">
                <a:solidFill>
                  <a:srgbClr val="339933"/>
                </a:solidFill>
                <a:latin typeface="Arial" charset="0"/>
              </a:defRPr>
            </a:lvl4pPr>
            <a:lvl5pPr algn="r" rtl="0" eaLnBrk="0" fontAlgn="base" hangingPunct="0">
              <a:spcBef>
                <a:spcPct val="0"/>
              </a:spcBef>
              <a:spcAft>
                <a:spcPct val="0"/>
              </a:spcAft>
              <a:defRPr sz="32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a:lstStyle>
          <a:p>
            <a:pPr algn="ctr">
              <a:defRPr/>
            </a:pPr>
            <a:r>
              <a:rPr lang="fr-FR" altLang="fr-FR" sz="2400" kern="0" dirty="0">
                <a:solidFill>
                  <a:srgbClr val="002060"/>
                </a:solidFill>
              </a:rPr>
              <a:t>Indicateurs</a:t>
            </a:r>
          </a:p>
        </p:txBody>
      </p:sp>
      <p:cxnSp>
        <p:nvCxnSpPr>
          <p:cNvPr id="10255" name="Connecteur droit avec flèche 21">
            <a:extLst>
              <a:ext uri="{FF2B5EF4-FFF2-40B4-BE49-F238E27FC236}">
                <a16:creationId xmlns:a16="http://schemas.microsoft.com/office/drawing/2014/main" id="{3C6D1CAC-E0F5-4217-84DC-3786A61E238D}"/>
              </a:ext>
            </a:extLst>
          </p:cNvPr>
          <p:cNvCxnSpPr>
            <a:cxnSpLocks noChangeShapeType="1"/>
          </p:cNvCxnSpPr>
          <p:nvPr/>
        </p:nvCxnSpPr>
        <p:spPr bwMode="auto">
          <a:xfrm>
            <a:off x="2771775" y="1844675"/>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10256" name="Connecteur droit avec flèche 22">
            <a:extLst>
              <a:ext uri="{FF2B5EF4-FFF2-40B4-BE49-F238E27FC236}">
                <a16:creationId xmlns:a16="http://schemas.microsoft.com/office/drawing/2014/main" id="{045D5B1C-474D-4BB5-9563-FF46D4DD2DCA}"/>
              </a:ext>
            </a:extLst>
          </p:cNvPr>
          <p:cNvCxnSpPr>
            <a:cxnSpLocks noChangeShapeType="1"/>
          </p:cNvCxnSpPr>
          <p:nvPr/>
        </p:nvCxnSpPr>
        <p:spPr bwMode="auto">
          <a:xfrm>
            <a:off x="2771775" y="2565400"/>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10257" name="Connecteur droit avec flèche 23">
            <a:extLst>
              <a:ext uri="{FF2B5EF4-FFF2-40B4-BE49-F238E27FC236}">
                <a16:creationId xmlns:a16="http://schemas.microsoft.com/office/drawing/2014/main" id="{A3AFCD57-1299-4BF4-9E01-DFA9EF44C4D8}"/>
              </a:ext>
            </a:extLst>
          </p:cNvPr>
          <p:cNvCxnSpPr>
            <a:cxnSpLocks noChangeShapeType="1"/>
          </p:cNvCxnSpPr>
          <p:nvPr/>
        </p:nvCxnSpPr>
        <p:spPr bwMode="auto">
          <a:xfrm>
            <a:off x="2771775" y="3284538"/>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10258" name="Connecteur droit avec flèche 24">
            <a:extLst>
              <a:ext uri="{FF2B5EF4-FFF2-40B4-BE49-F238E27FC236}">
                <a16:creationId xmlns:a16="http://schemas.microsoft.com/office/drawing/2014/main" id="{4EC13713-5FF5-4D57-B2E2-4213955591F4}"/>
              </a:ext>
            </a:extLst>
          </p:cNvPr>
          <p:cNvCxnSpPr>
            <a:cxnSpLocks noChangeShapeType="1"/>
          </p:cNvCxnSpPr>
          <p:nvPr/>
        </p:nvCxnSpPr>
        <p:spPr bwMode="auto">
          <a:xfrm>
            <a:off x="2771775" y="4437063"/>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10259" name="Connecteur droit avec flèche 25">
            <a:extLst>
              <a:ext uri="{FF2B5EF4-FFF2-40B4-BE49-F238E27FC236}">
                <a16:creationId xmlns:a16="http://schemas.microsoft.com/office/drawing/2014/main" id="{22949D7D-BA98-4030-832D-DB7CC3010DFA}"/>
              </a:ext>
            </a:extLst>
          </p:cNvPr>
          <p:cNvCxnSpPr>
            <a:cxnSpLocks noChangeShapeType="1"/>
          </p:cNvCxnSpPr>
          <p:nvPr/>
        </p:nvCxnSpPr>
        <p:spPr bwMode="auto">
          <a:xfrm>
            <a:off x="2771775" y="5589588"/>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cxnSp>
        <p:nvCxnSpPr>
          <p:cNvPr id="10260" name="Connecteur droit avec flèche 26">
            <a:extLst>
              <a:ext uri="{FF2B5EF4-FFF2-40B4-BE49-F238E27FC236}">
                <a16:creationId xmlns:a16="http://schemas.microsoft.com/office/drawing/2014/main" id="{4842A1F8-32AE-407D-8571-A909A8798EC5}"/>
              </a:ext>
            </a:extLst>
          </p:cNvPr>
          <p:cNvCxnSpPr>
            <a:cxnSpLocks noChangeShapeType="1"/>
          </p:cNvCxnSpPr>
          <p:nvPr/>
        </p:nvCxnSpPr>
        <p:spPr bwMode="auto">
          <a:xfrm>
            <a:off x="2771775" y="6308725"/>
            <a:ext cx="1008063" cy="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sp>
        <p:nvSpPr>
          <p:cNvPr id="28" name="Rectangle 2">
            <a:extLst>
              <a:ext uri="{FF2B5EF4-FFF2-40B4-BE49-F238E27FC236}">
                <a16:creationId xmlns:a16="http://schemas.microsoft.com/office/drawing/2014/main" id="{BD03221F-605D-4633-ACF3-291AEDAC97BD}"/>
              </a:ext>
            </a:extLst>
          </p:cNvPr>
          <p:cNvSpPr txBox="1">
            <a:spLocks noChangeArrowheads="1"/>
          </p:cNvSpPr>
          <p:nvPr/>
        </p:nvSpPr>
        <p:spPr bwMode="auto">
          <a:xfrm>
            <a:off x="827088" y="1557338"/>
            <a:ext cx="842168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0" eaLnBrk="0" fontAlgn="base" hangingPunct="0">
              <a:spcBef>
                <a:spcPct val="0"/>
              </a:spcBef>
              <a:spcAft>
                <a:spcPct val="0"/>
              </a:spcAft>
              <a:defRPr sz="2800" b="1">
                <a:solidFill>
                  <a:srgbClr val="339933"/>
                </a:solidFill>
                <a:latin typeface="+mj-lt"/>
                <a:ea typeface="+mj-ea"/>
                <a:cs typeface="+mj-cs"/>
              </a:defRPr>
            </a:lvl1pPr>
            <a:lvl2pPr algn="r" rtl="0" eaLnBrk="0" fontAlgn="base" hangingPunct="0">
              <a:spcBef>
                <a:spcPct val="0"/>
              </a:spcBef>
              <a:spcAft>
                <a:spcPct val="0"/>
              </a:spcAft>
              <a:defRPr sz="3200" b="1">
                <a:solidFill>
                  <a:srgbClr val="339933"/>
                </a:solidFill>
                <a:latin typeface="Arial" charset="0"/>
              </a:defRPr>
            </a:lvl2pPr>
            <a:lvl3pPr algn="r" rtl="0" eaLnBrk="0" fontAlgn="base" hangingPunct="0">
              <a:spcBef>
                <a:spcPct val="0"/>
              </a:spcBef>
              <a:spcAft>
                <a:spcPct val="0"/>
              </a:spcAft>
              <a:defRPr sz="3200" b="1">
                <a:solidFill>
                  <a:srgbClr val="339933"/>
                </a:solidFill>
                <a:latin typeface="Arial" charset="0"/>
              </a:defRPr>
            </a:lvl3pPr>
            <a:lvl4pPr algn="r" rtl="0" eaLnBrk="0" fontAlgn="base" hangingPunct="0">
              <a:spcBef>
                <a:spcPct val="0"/>
              </a:spcBef>
              <a:spcAft>
                <a:spcPct val="0"/>
              </a:spcAft>
              <a:defRPr sz="3200" b="1">
                <a:solidFill>
                  <a:srgbClr val="339933"/>
                </a:solidFill>
                <a:latin typeface="Arial" charset="0"/>
              </a:defRPr>
            </a:lvl4pPr>
            <a:lvl5pPr algn="r" rtl="0" eaLnBrk="0" fontAlgn="base" hangingPunct="0">
              <a:spcBef>
                <a:spcPct val="0"/>
              </a:spcBef>
              <a:spcAft>
                <a:spcPct val="0"/>
              </a:spcAft>
              <a:defRPr sz="32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a:lstStyle>
          <a:p>
            <a:pPr algn="ctr">
              <a:defRPr/>
            </a:pPr>
            <a:r>
              <a:rPr lang="fr-FR" altLang="fr-FR" sz="1800" kern="0" dirty="0">
                <a:solidFill>
                  <a:srgbClr val="002060"/>
                </a:solidFill>
              </a:rPr>
              <a:t>Prévisions de ventes</a:t>
            </a:r>
          </a:p>
          <a:p>
            <a:pPr algn="ctr">
              <a:lnSpc>
                <a:spcPts val="1000"/>
              </a:lnSpc>
              <a:defRPr/>
            </a:pPr>
            <a:endParaRPr lang="fr-FR" altLang="fr-FR" sz="1800" kern="0" dirty="0">
              <a:solidFill>
                <a:srgbClr val="002060"/>
              </a:solidFill>
            </a:endParaRPr>
          </a:p>
          <a:p>
            <a:pPr algn="ctr">
              <a:defRPr/>
            </a:pPr>
            <a:r>
              <a:rPr lang="fr-FR" altLang="fr-FR" sz="1800" kern="0" dirty="0">
                <a:solidFill>
                  <a:srgbClr val="002060"/>
                </a:solidFill>
              </a:rPr>
              <a:t>Commandes fermes</a:t>
            </a:r>
          </a:p>
        </p:txBody>
      </p:sp>
      <p:cxnSp>
        <p:nvCxnSpPr>
          <p:cNvPr id="10262" name="Connecteur droit avec flèche 28">
            <a:extLst>
              <a:ext uri="{FF2B5EF4-FFF2-40B4-BE49-F238E27FC236}">
                <a16:creationId xmlns:a16="http://schemas.microsoft.com/office/drawing/2014/main" id="{43C23AF9-7342-444C-8B62-86858394492F}"/>
              </a:ext>
            </a:extLst>
          </p:cNvPr>
          <p:cNvCxnSpPr>
            <a:cxnSpLocks/>
          </p:cNvCxnSpPr>
          <p:nvPr/>
        </p:nvCxnSpPr>
        <p:spPr bwMode="auto">
          <a:xfrm>
            <a:off x="5035550" y="1662113"/>
            <a:ext cx="0" cy="368300"/>
          </a:xfrm>
          <a:prstGeom prst="straightConnector1">
            <a:avLst/>
          </a:prstGeom>
          <a:noFill/>
          <a:ln w="38100" algn="ctr">
            <a:solidFill>
              <a:schemeClr val="tx1"/>
            </a:solidFill>
            <a:miter lim="800000"/>
            <a:headEnd type="arrow" w="med" len="med"/>
            <a:tailEnd type="arrow" w="med" len="med"/>
          </a:ln>
          <a:extLst>
            <a:ext uri="{909E8E84-426E-40DD-AFC4-6F175D3DCCD1}">
              <a14:hiddenFill xmlns:a14="http://schemas.microsoft.com/office/drawing/2010/main">
                <a:noFill/>
              </a14:hiddenFill>
            </a:ext>
          </a:extLst>
        </p:spPr>
      </p:cxnSp>
      <p:sp>
        <p:nvSpPr>
          <p:cNvPr id="6" name="Rectangle 5">
            <a:extLst>
              <a:ext uri="{FF2B5EF4-FFF2-40B4-BE49-F238E27FC236}">
                <a16:creationId xmlns:a16="http://schemas.microsoft.com/office/drawing/2014/main" id="{D6F62E5E-3F4C-4082-B2A8-09B757D4EFE3}"/>
              </a:ext>
            </a:extLst>
          </p:cNvPr>
          <p:cNvSpPr/>
          <p:nvPr/>
        </p:nvSpPr>
        <p:spPr>
          <a:xfrm>
            <a:off x="3927475" y="2373313"/>
            <a:ext cx="2160588" cy="369887"/>
          </a:xfrm>
          <a:prstGeom prst="rect">
            <a:avLst/>
          </a:prstGeom>
        </p:spPr>
        <p:txBody>
          <a:bodyPr wrap="none">
            <a:spAutoFit/>
          </a:bodyPr>
          <a:lstStyle/>
          <a:p>
            <a:pPr algn="ctr">
              <a:defRPr/>
            </a:pPr>
            <a:r>
              <a:rPr lang="fr-FR" altLang="fr-FR" sz="1800" kern="0" dirty="0">
                <a:solidFill>
                  <a:srgbClr val="002060"/>
                </a:solidFill>
                <a:latin typeface="+mj-lt"/>
                <a:ea typeface="+mj-ea"/>
                <a:cs typeface="+mj-cs"/>
              </a:rPr>
              <a:t>Qualité de service</a:t>
            </a:r>
          </a:p>
        </p:txBody>
      </p:sp>
      <p:sp>
        <p:nvSpPr>
          <p:cNvPr id="32" name="Rectangle 31">
            <a:extLst>
              <a:ext uri="{FF2B5EF4-FFF2-40B4-BE49-F238E27FC236}">
                <a16:creationId xmlns:a16="http://schemas.microsoft.com/office/drawing/2014/main" id="{6C5CF5C9-0AFB-4204-8574-A2E95F6F9D75}"/>
              </a:ext>
            </a:extLst>
          </p:cNvPr>
          <p:cNvSpPr/>
          <p:nvPr/>
        </p:nvSpPr>
        <p:spPr>
          <a:xfrm>
            <a:off x="3716338" y="3084513"/>
            <a:ext cx="5186362" cy="369887"/>
          </a:xfrm>
          <a:prstGeom prst="rect">
            <a:avLst/>
          </a:prstGeom>
        </p:spPr>
        <p:txBody>
          <a:bodyPr wrap="none">
            <a:spAutoFit/>
          </a:bodyPr>
          <a:lstStyle/>
          <a:p>
            <a:pPr algn="ctr">
              <a:defRPr/>
            </a:pPr>
            <a:r>
              <a:rPr lang="fr-FR" altLang="fr-FR" sz="1800" kern="0" dirty="0">
                <a:solidFill>
                  <a:srgbClr val="002060"/>
                </a:solidFill>
                <a:latin typeface="+mj-lt"/>
                <a:ea typeface="+mj-ea"/>
                <a:cs typeface="+mj-cs"/>
              </a:rPr>
              <a:t>Politique de stockage et d’anticipation du PIC</a:t>
            </a:r>
          </a:p>
        </p:txBody>
      </p:sp>
      <p:sp>
        <p:nvSpPr>
          <p:cNvPr id="33" name="Rectangle 32">
            <a:extLst>
              <a:ext uri="{FF2B5EF4-FFF2-40B4-BE49-F238E27FC236}">
                <a16:creationId xmlns:a16="http://schemas.microsoft.com/office/drawing/2014/main" id="{77BAED59-033D-41C2-92DA-5A8CD07B3F5D}"/>
              </a:ext>
            </a:extLst>
          </p:cNvPr>
          <p:cNvSpPr/>
          <p:nvPr/>
        </p:nvSpPr>
        <p:spPr>
          <a:xfrm>
            <a:off x="3768725" y="4210050"/>
            <a:ext cx="2390775" cy="369888"/>
          </a:xfrm>
          <a:prstGeom prst="rect">
            <a:avLst/>
          </a:prstGeom>
        </p:spPr>
        <p:txBody>
          <a:bodyPr wrap="none">
            <a:spAutoFit/>
          </a:bodyPr>
          <a:lstStyle/>
          <a:p>
            <a:pPr algn="ctr">
              <a:defRPr/>
            </a:pPr>
            <a:r>
              <a:rPr lang="fr-FR" altLang="fr-FR" sz="1800" kern="0" dirty="0">
                <a:solidFill>
                  <a:srgbClr val="002060"/>
                </a:solidFill>
                <a:latin typeface="+mj-lt"/>
                <a:ea typeface="+mj-ea"/>
                <a:cs typeface="+mj-cs"/>
              </a:rPr>
              <a:t>Ordre de fabrication</a:t>
            </a:r>
          </a:p>
        </p:txBody>
      </p:sp>
      <p:sp>
        <p:nvSpPr>
          <p:cNvPr id="34" name="Rectangle 33">
            <a:extLst>
              <a:ext uri="{FF2B5EF4-FFF2-40B4-BE49-F238E27FC236}">
                <a16:creationId xmlns:a16="http://schemas.microsoft.com/office/drawing/2014/main" id="{29FA6F8B-C099-4B74-8252-01E0DF488445}"/>
              </a:ext>
            </a:extLst>
          </p:cNvPr>
          <p:cNvSpPr/>
          <p:nvPr/>
        </p:nvSpPr>
        <p:spPr>
          <a:xfrm>
            <a:off x="3722688" y="5395913"/>
            <a:ext cx="4494212" cy="368300"/>
          </a:xfrm>
          <a:prstGeom prst="rect">
            <a:avLst/>
          </a:prstGeom>
        </p:spPr>
        <p:txBody>
          <a:bodyPr wrap="none">
            <a:spAutoFit/>
          </a:bodyPr>
          <a:lstStyle/>
          <a:p>
            <a:pPr algn="ctr">
              <a:defRPr/>
            </a:pPr>
            <a:r>
              <a:rPr lang="fr-FR" altLang="fr-FR" sz="1800" kern="0" dirty="0">
                <a:solidFill>
                  <a:srgbClr val="002060"/>
                </a:solidFill>
                <a:latin typeface="+mj-lt"/>
                <a:ea typeface="+mj-ea"/>
                <a:cs typeface="+mj-cs"/>
              </a:rPr>
              <a:t>Chiffrage des coûts de stock et du BFR</a:t>
            </a:r>
          </a:p>
        </p:txBody>
      </p:sp>
      <p:sp>
        <p:nvSpPr>
          <p:cNvPr id="35" name="Rectangle 34">
            <a:extLst>
              <a:ext uri="{FF2B5EF4-FFF2-40B4-BE49-F238E27FC236}">
                <a16:creationId xmlns:a16="http://schemas.microsoft.com/office/drawing/2014/main" id="{F7973E17-CBD3-4319-B06F-F303A8F88C62}"/>
              </a:ext>
            </a:extLst>
          </p:cNvPr>
          <p:cNvSpPr/>
          <p:nvPr/>
        </p:nvSpPr>
        <p:spPr>
          <a:xfrm>
            <a:off x="3779838" y="6024563"/>
            <a:ext cx="4070350" cy="646112"/>
          </a:xfrm>
          <a:prstGeom prst="rect">
            <a:avLst/>
          </a:prstGeom>
        </p:spPr>
        <p:txBody>
          <a:bodyPr wrap="none">
            <a:spAutoFit/>
          </a:bodyPr>
          <a:lstStyle/>
          <a:p>
            <a:pPr algn="ctr">
              <a:defRPr/>
            </a:pPr>
            <a:r>
              <a:rPr lang="fr-FR" altLang="fr-FR" sz="1800" kern="0" dirty="0">
                <a:solidFill>
                  <a:srgbClr val="002060"/>
                </a:solidFill>
                <a:latin typeface="+mj-lt"/>
                <a:ea typeface="+mj-ea"/>
                <a:cs typeface="+mj-cs"/>
              </a:rPr>
              <a:t>Information permettant un meilleur </a:t>
            </a:r>
          </a:p>
          <a:p>
            <a:pPr algn="ctr">
              <a:defRPr/>
            </a:pPr>
            <a:r>
              <a:rPr lang="fr-FR" altLang="fr-FR" sz="1800" kern="0" dirty="0">
                <a:solidFill>
                  <a:srgbClr val="002060"/>
                </a:solidFill>
                <a:latin typeface="+mj-lt"/>
                <a:ea typeface="+mj-ea"/>
                <a:cs typeface="+mj-cs"/>
              </a:rPr>
              <a:t>service au client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reeform 2">
            <a:extLst>
              <a:ext uri="{FF2B5EF4-FFF2-40B4-BE49-F238E27FC236}">
                <a16:creationId xmlns:a16="http://schemas.microsoft.com/office/drawing/2014/main" id="{E700B8E4-8573-4870-92E9-AFBDBFD6C020}"/>
              </a:ext>
            </a:extLst>
          </p:cNvPr>
          <p:cNvSpPr>
            <a:spLocks/>
          </p:cNvSpPr>
          <p:nvPr/>
        </p:nvSpPr>
        <p:spPr bwMode="auto">
          <a:xfrm>
            <a:off x="1333500" y="2720975"/>
            <a:ext cx="6315075" cy="2987675"/>
          </a:xfrm>
          <a:custGeom>
            <a:avLst/>
            <a:gdLst>
              <a:gd name="T0" fmla="*/ 2147483646 w 3978"/>
              <a:gd name="T1" fmla="*/ 2147483646 h 1905"/>
              <a:gd name="T2" fmla="*/ 2147483646 w 3978"/>
              <a:gd name="T3" fmla="*/ 2147483646 h 1905"/>
              <a:gd name="T4" fmla="*/ 2147483646 w 3978"/>
              <a:gd name="T5" fmla="*/ 2147483646 h 1905"/>
              <a:gd name="T6" fmla="*/ 2147483646 w 3978"/>
              <a:gd name="T7" fmla="*/ 2147483646 h 1905"/>
              <a:gd name="T8" fmla="*/ 2147483646 w 3978"/>
              <a:gd name="T9" fmla="*/ 2147483646 h 1905"/>
              <a:gd name="T10" fmla="*/ 2147483646 w 3978"/>
              <a:gd name="T11" fmla="*/ 2147483646 h 1905"/>
              <a:gd name="T12" fmla="*/ 2147483646 w 3978"/>
              <a:gd name="T13" fmla="*/ 2147483646 h 1905"/>
              <a:gd name="T14" fmla="*/ 2147483646 w 3978"/>
              <a:gd name="T15" fmla="*/ 2147483646 h 1905"/>
              <a:gd name="T16" fmla="*/ 2147483646 w 3978"/>
              <a:gd name="T17" fmla="*/ 2147483646 h 1905"/>
              <a:gd name="T18" fmla="*/ 2147483646 w 3978"/>
              <a:gd name="T19" fmla="*/ 2147483646 h 1905"/>
              <a:gd name="T20" fmla="*/ 2147483646 w 3978"/>
              <a:gd name="T21" fmla="*/ 2147483646 h 1905"/>
              <a:gd name="T22" fmla="*/ 2147483646 w 3978"/>
              <a:gd name="T23" fmla="*/ 2147483646 h 1905"/>
              <a:gd name="T24" fmla="*/ 2147483646 w 3978"/>
              <a:gd name="T25" fmla="*/ 2147483646 h 1905"/>
              <a:gd name="T26" fmla="*/ 2147483646 w 3978"/>
              <a:gd name="T27" fmla="*/ 2147483646 h 1905"/>
              <a:gd name="T28" fmla="*/ 2147483646 w 3978"/>
              <a:gd name="T29" fmla="*/ 2147483646 h 1905"/>
              <a:gd name="T30" fmla="*/ 2147483646 w 3978"/>
              <a:gd name="T31" fmla="*/ 2147483646 h 1905"/>
              <a:gd name="T32" fmla="*/ 2147483646 w 3978"/>
              <a:gd name="T33" fmla="*/ 2147483646 h 1905"/>
              <a:gd name="T34" fmla="*/ 2147483646 w 3978"/>
              <a:gd name="T35" fmla="*/ 2147483646 h 1905"/>
              <a:gd name="T36" fmla="*/ 2147483646 w 3978"/>
              <a:gd name="T37" fmla="*/ 2147483646 h 1905"/>
              <a:gd name="T38" fmla="*/ 2147483646 w 3978"/>
              <a:gd name="T39" fmla="*/ 2147483646 h 19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978"/>
              <a:gd name="T61" fmla="*/ 0 h 1905"/>
              <a:gd name="T62" fmla="*/ 3978 w 3978"/>
              <a:gd name="T63" fmla="*/ 1905 h 19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978" h="1905">
                <a:moveTo>
                  <a:pt x="19" y="1885"/>
                </a:moveTo>
                <a:lnTo>
                  <a:pt x="31" y="1898"/>
                </a:lnTo>
                <a:cubicBezTo>
                  <a:pt x="33" y="1672"/>
                  <a:pt x="30" y="824"/>
                  <a:pt x="29" y="527"/>
                </a:cubicBezTo>
                <a:cubicBezTo>
                  <a:pt x="28" y="230"/>
                  <a:pt x="15" y="200"/>
                  <a:pt x="24" y="114"/>
                </a:cubicBezTo>
                <a:cubicBezTo>
                  <a:pt x="33" y="28"/>
                  <a:pt x="0" y="18"/>
                  <a:pt x="82" y="9"/>
                </a:cubicBezTo>
                <a:cubicBezTo>
                  <a:pt x="164" y="0"/>
                  <a:pt x="351" y="46"/>
                  <a:pt x="518" y="62"/>
                </a:cubicBezTo>
                <a:cubicBezTo>
                  <a:pt x="685" y="78"/>
                  <a:pt x="869" y="89"/>
                  <a:pt x="1085" y="105"/>
                </a:cubicBezTo>
                <a:cubicBezTo>
                  <a:pt x="1301" y="121"/>
                  <a:pt x="1629" y="112"/>
                  <a:pt x="1814" y="157"/>
                </a:cubicBezTo>
                <a:cubicBezTo>
                  <a:pt x="1999" y="202"/>
                  <a:pt x="2065" y="338"/>
                  <a:pt x="2198" y="378"/>
                </a:cubicBezTo>
                <a:cubicBezTo>
                  <a:pt x="2331" y="418"/>
                  <a:pt x="2461" y="369"/>
                  <a:pt x="2611" y="397"/>
                </a:cubicBezTo>
                <a:cubicBezTo>
                  <a:pt x="2761" y="425"/>
                  <a:pt x="2896" y="553"/>
                  <a:pt x="3101" y="547"/>
                </a:cubicBezTo>
                <a:cubicBezTo>
                  <a:pt x="3306" y="541"/>
                  <a:pt x="3702" y="312"/>
                  <a:pt x="3840" y="359"/>
                </a:cubicBezTo>
                <a:cubicBezTo>
                  <a:pt x="3978" y="406"/>
                  <a:pt x="3912" y="572"/>
                  <a:pt x="3928" y="830"/>
                </a:cubicBezTo>
                <a:cubicBezTo>
                  <a:pt x="3944" y="1088"/>
                  <a:pt x="3937" y="1728"/>
                  <a:pt x="3938" y="1905"/>
                </a:cubicBezTo>
                <a:lnTo>
                  <a:pt x="3936" y="1890"/>
                </a:lnTo>
                <a:cubicBezTo>
                  <a:pt x="3905" y="1889"/>
                  <a:pt x="3873" y="1898"/>
                  <a:pt x="3753" y="1900"/>
                </a:cubicBezTo>
                <a:cubicBezTo>
                  <a:pt x="3633" y="1902"/>
                  <a:pt x="3576" y="1901"/>
                  <a:pt x="3216" y="1900"/>
                </a:cubicBezTo>
                <a:cubicBezTo>
                  <a:pt x="2855" y="1899"/>
                  <a:pt x="2123" y="1896"/>
                  <a:pt x="1589" y="1896"/>
                </a:cubicBezTo>
                <a:cubicBezTo>
                  <a:pt x="1054" y="1896"/>
                  <a:pt x="339" y="1899"/>
                  <a:pt x="10" y="1900"/>
                </a:cubicBezTo>
                <a:cubicBezTo>
                  <a:pt x="10" y="1900"/>
                  <a:pt x="19" y="1885"/>
                  <a:pt x="19" y="1885"/>
                </a:cubicBezTo>
                <a:close/>
              </a:path>
            </a:pathLst>
          </a:custGeom>
          <a:solidFill>
            <a:srgbClr val="FFFF00"/>
          </a:solidFill>
          <a:ln w="25400">
            <a:solidFill>
              <a:schemeClr val="tx1"/>
            </a:solidFill>
            <a:round/>
            <a:headEnd/>
            <a:tailEnd/>
          </a:ln>
        </p:spPr>
        <p:txBody>
          <a:bodyPr wrap="none" anchor="ctr"/>
          <a:lstStyle/>
          <a:p>
            <a:endParaRPr lang="fr-FR"/>
          </a:p>
        </p:txBody>
      </p:sp>
      <p:sp>
        <p:nvSpPr>
          <p:cNvPr id="18435" name="Rectangle 3">
            <a:extLst>
              <a:ext uri="{FF2B5EF4-FFF2-40B4-BE49-F238E27FC236}">
                <a16:creationId xmlns:a16="http://schemas.microsoft.com/office/drawing/2014/main" id="{7553E4CD-CD55-43DA-B177-6E2542E4762A}"/>
              </a:ext>
            </a:extLst>
          </p:cNvPr>
          <p:cNvSpPr>
            <a:spLocks noGrp="1" noChangeArrowheads="1"/>
          </p:cNvSpPr>
          <p:nvPr>
            <p:ph type="title"/>
          </p:nvPr>
        </p:nvSpPr>
        <p:spPr>
          <a:xfrm>
            <a:off x="914400" y="838200"/>
            <a:ext cx="7620000" cy="609600"/>
          </a:xfrm>
        </p:spPr>
        <p:txBody>
          <a:bodyPr/>
          <a:lstStyle/>
          <a:p>
            <a:r>
              <a:rPr lang="fr-FR" altLang="fr-FR"/>
              <a:t>La gestion de la demande</a:t>
            </a:r>
          </a:p>
        </p:txBody>
      </p:sp>
      <p:sp>
        <p:nvSpPr>
          <p:cNvPr id="18436" name="Freeform 4" descr="Diagonales larges vers le haut">
            <a:extLst>
              <a:ext uri="{FF2B5EF4-FFF2-40B4-BE49-F238E27FC236}">
                <a16:creationId xmlns:a16="http://schemas.microsoft.com/office/drawing/2014/main" id="{7A19E72E-72BA-4971-9BD0-6D20F8644686}"/>
              </a:ext>
            </a:extLst>
          </p:cNvPr>
          <p:cNvSpPr>
            <a:spLocks/>
          </p:cNvSpPr>
          <p:nvPr/>
        </p:nvSpPr>
        <p:spPr bwMode="auto">
          <a:xfrm>
            <a:off x="1371600" y="3025775"/>
            <a:ext cx="4630738" cy="2657475"/>
          </a:xfrm>
          <a:custGeom>
            <a:avLst/>
            <a:gdLst>
              <a:gd name="T0" fmla="*/ 0 w 2917"/>
              <a:gd name="T1" fmla="*/ 2147483646 h 1338"/>
              <a:gd name="T2" fmla="*/ 2147483646 w 2917"/>
              <a:gd name="T3" fmla="*/ 2147483646 h 1338"/>
              <a:gd name="T4" fmla="*/ 2147483646 w 2917"/>
              <a:gd name="T5" fmla="*/ 2147483646 h 1338"/>
              <a:gd name="T6" fmla="*/ 2147483646 w 2917"/>
              <a:gd name="T7" fmla="*/ 2147483646 h 1338"/>
              <a:gd name="T8" fmla="*/ 2147483646 w 2917"/>
              <a:gd name="T9" fmla="*/ 2147483646 h 1338"/>
              <a:gd name="T10" fmla="*/ 0 w 2917"/>
              <a:gd name="T11" fmla="*/ 2147483646 h 1338"/>
              <a:gd name="T12" fmla="*/ 0 60000 65536"/>
              <a:gd name="T13" fmla="*/ 0 60000 65536"/>
              <a:gd name="T14" fmla="*/ 0 60000 65536"/>
              <a:gd name="T15" fmla="*/ 0 60000 65536"/>
              <a:gd name="T16" fmla="*/ 0 60000 65536"/>
              <a:gd name="T17" fmla="*/ 0 60000 65536"/>
              <a:gd name="T18" fmla="*/ 0 w 2917"/>
              <a:gd name="T19" fmla="*/ 0 h 1338"/>
              <a:gd name="T20" fmla="*/ 2917 w 2917"/>
              <a:gd name="T21" fmla="*/ 1338 h 1338"/>
            </a:gdLst>
            <a:ahLst/>
            <a:cxnLst>
              <a:cxn ang="T12">
                <a:pos x="T0" y="T1"/>
              </a:cxn>
              <a:cxn ang="T13">
                <a:pos x="T2" y="T3"/>
              </a:cxn>
              <a:cxn ang="T14">
                <a:pos x="T4" y="T5"/>
              </a:cxn>
              <a:cxn ang="T15">
                <a:pos x="T6" y="T7"/>
              </a:cxn>
              <a:cxn ang="T16">
                <a:pos x="T8" y="T9"/>
              </a:cxn>
              <a:cxn ang="T17">
                <a:pos x="T10" y="T11"/>
              </a:cxn>
            </a:cxnLst>
            <a:rect l="T18" t="T19" r="T20" b="T21"/>
            <a:pathLst>
              <a:path w="2917" h="1338">
                <a:moveTo>
                  <a:pt x="0" y="71"/>
                </a:moveTo>
                <a:cubicBezTo>
                  <a:pt x="12" y="0"/>
                  <a:pt x="828" y="49"/>
                  <a:pt x="1104" y="161"/>
                </a:cubicBezTo>
                <a:cubicBezTo>
                  <a:pt x="1380" y="273"/>
                  <a:pt x="1400" y="550"/>
                  <a:pt x="1656" y="746"/>
                </a:cubicBezTo>
                <a:cubicBezTo>
                  <a:pt x="1912" y="942"/>
                  <a:pt x="2917" y="1239"/>
                  <a:pt x="2641" y="1338"/>
                </a:cubicBezTo>
                <a:lnTo>
                  <a:pt x="2" y="1338"/>
                </a:lnTo>
                <a:lnTo>
                  <a:pt x="0" y="71"/>
                </a:lnTo>
                <a:close/>
              </a:path>
            </a:pathLst>
          </a:custGeom>
          <a:blipFill dpi="0" rotWithShape="0">
            <a:blip r:embed="rId3"/>
            <a:srcRect/>
            <a:tile tx="0" ty="0" sx="100000" sy="100000" flip="none" algn="tl"/>
          </a:blipFill>
          <a:ln w="25400">
            <a:solidFill>
              <a:schemeClr val="tx1"/>
            </a:solidFill>
            <a:round/>
            <a:headEnd/>
            <a:tailEnd/>
          </a:ln>
        </p:spPr>
        <p:txBody>
          <a:bodyPr wrap="none" anchor="ctr"/>
          <a:lstStyle/>
          <a:p>
            <a:endParaRPr lang="fr-FR"/>
          </a:p>
        </p:txBody>
      </p:sp>
      <p:sp>
        <p:nvSpPr>
          <p:cNvPr id="18437" name="Line 5">
            <a:extLst>
              <a:ext uri="{FF2B5EF4-FFF2-40B4-BE49-F238E27FC236}">
                <a16:creationId xmlns:a16="http://schemas.microsoft.com/office/drawing/2014/main" id="{38BBA10D-DCE5-43D6-84F4-43C53007D053}"/>
              </a:ext>
            </a:extLst>
          </p:cNvPr>
          <p:cNvSpPr>
            <a:spLocks noChangeShapeType="1"/>
          </p:cNvSpPr>
          <p:nvPr/>
        </p:nvSpPr>
        <p:spPr bwMode="auto">
          <a:xfrm flipV="1">
            <a:off x="1371600" y="2187575"/>
            <a:ext cx="0" cy="35052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38" name="Line 6">
            <a:extLst>
              <a:ext uri="{FF2B5EF4-FFF2-40B4-BE49-F238E27FC236}">
                <a16:creationId xmlns:a16="http://schemas.microsoft.com/office/drawing/2014/main" id="{C7256197-E87C-4E25-A78B-A73C769162F4}"/>
              </a:ext>
            </a:extLst>
          </p:cNvPr>
          <p:cNvSpPr>
            <a:spLocks noChangeShapeType="1"/>
          </p:cNvSpPr>
          <p:nvPr/>
        </p:nvSpPr>
        <p:spPr bwMode="auto">
          <a:xfrm>
            <a:off x="1371600" y="5692775"/>
            <a:ext cx="6781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39" name="Text Box 7">
            <a:extLst>
              <a:ext uri="{FF2B5EF4-FFF2-40B4-BE49-F238E27FC236}">
                <a16:creationId xmlns:a16="http://schemas.microsoft.com/office/drawing/2014/main" id="{A9E7EC56-D431-4067-AE41-1958E8C9FC74}"/>
              </a:ext>
            </a:extLst>
          </p:cNvPr>
          <p:cNvSpPr txBox="1">
            <a:spLocks noChangeArrowheads="1"/>
          </p:cNvSpPr>
          <p:nvPr/>
        </p:nvSpPr>
        <p:spPr bwMode="auto">
          <a:xfrm>
            <a:off x="4648200" y="3810000"/>
            <a:ext cx="1339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800">
                <a:solidFill>
                  <a:schemeClr val="tx1"/>
                </a:solidFill>
              </a:rPr>
              <a:t>Prévisions</a:t>
            </a:r>
          </a:p>
          <a:p>
            <a:pPr algn="ctr">
              <a:spcBef>
                <a:spcPct val="0"/>
              </a:spcBef>
              <a:buFontTx/>
              <a:buNone/>
            </a:pPr>
            <a:r>
              <a:rPr lang="fr-FR" altLang="fr-FR" sz="1800">
                <a:solidFill>
                  <a:schemeClr val="tx1"/>
                </a:solidFill>
              </a:rPr>
              <a:t>de vente</a:t>
            </a:r>
          </a:p>
        </p:txBody>
      </p:sp>
      <p:sp>
        <p:nvSpPr>
          <p:cNvPr id="18440" name="Text Box 8">
            <a:extLst>
              <a:ext uri="{FF2B5EF4-FFF2-40B4-BE49-F238E27FC236}">
                <a16:creationId xmlns:a16="http://schemas.microsoft.com/office/drawing/2014/main" id="{D395A851-2165-46F6-ACA2-6E43A34274DE}"/>
              </a:ext>
            </a:extLst>
          </p:cNvPr>
          <p:cNvSpPr txBox="1">
            <a:spLocks noChangeArrowheads="1"/>
          </p:cNvSpPr>
          <p:nvPr/>
        </p:nvSpPr>
        <p:spPr bwMode="auto">
          <a:xfrm>
            <a:off x="2438400" y="4724400"/>
            <a:ext cx="1555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800">
                <a:solidFill>
                  <a:schemeClr val="tx1"/>
                </a:solidFill>
              </a:rPr>
              <a:t>Commandes</a:t>
            </a:r>
          </a:p>
          <a:p>
            <a:pPr algn="ctr">
              <a:spcBef>
                <a:spcPct val="0"/>
              </a:spcBef>
              <a:buFontTx/>
              <a:buNone/>
            </a:pPr>
            <a:r>
              <a:rPr lang="fr-FR" altLang="fr-FR" sz="1800">
                <a:solidFill>
                  <a:schemeClr val="tx1"/>
                </a:solidFill>
              </a:rPr>
              <a:t>enregistrées</a:t>
            </a:r>
          </a:p>
        </p:txBody>
      </p:sp>
      <p:sp>
        <p:nvSpPr>
          <p:cNvPr id="18441" name="Text Box 9">
            <a:extLst>
              <a:ext uri="{FF2B5EF4-FFF2-40B4-BE49-F238E27FC236}">
                <a16:creationId xmlns:a16="http://schemas.microsoft.com/office/drawing/2014/main" id="{5A6BF0C6-6A74-4844-B288-821203EAF82E}"/>
              </a:ext>
            </a:extLst>
          </p:cNvPr>
          <p:cNvSpPr txBox="1">
            <a:spLocks noChangeArrowheads="1"/>
          </p:cNvSpPr>
          <p:nvPr/>
        </p:nvSpPr>
        <p:spPr bwMode="auto">
          <a:xfrm>
            <a:off x="7162800" y="5692775"/>
            <a:ext cx="857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1800">
                <a:solidFill>
                  <a:schemeClr val="tx1"/>
                </a:solidFill>
              </a:rPr>
              <a:t>temps</a:t>
            </a:r>
          </a:p>
        </p:txBody>
      </p:sp>
      <p:sp>
        <p:nvSpPr>
          <p:cNvPr id="18442" name="Line 10">
            <a:extLst>
              <a:ext uri="{FF2B5EF4-FFF2-40B4-BE49-F238E27FC236}">
                <a16:creationId xmlns:a16="http://schemas.microsoft.com/office/drawing/2014/main" id="{BAAAEF94-1D88-417F-96E7-01E7194A7BDE}"/>
              </a:ext>
            </a:extLst>
          </p:cNvPr>
          <p:cNvSpPr>
            <a:spLocks noChangeShapeType="1"/>
          </p:cNvSpPr>
          <p:nvPr/>
        </p:nvSpPr>
        <p:spPr bwMode="auto">
          <a:xfrm>
            <a:off x="2438400" y="3178175"/>
            <a:ext cx="0" cy="25146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43" name="Line 11">
            <a:extLst>
              <a:ext uri="{FF2B5EF4-FFF2-40B4-BE49-F238E27FC236}">
                <a16:creationId xmlns:a16="http://schemas.microsoft.com/office/drawing/2014/main" id="{52440B43-CB63-4C14-8A71-846C89B4C3F4}"/>
              </a:ext>
            </a:extLst>
          </p:cNvPr>
          <p:cNvSpPr>
            <a:spLocks noChangeShapeType="1"/>
          </p:cNvSpPr>
          <p:nvPr/>
        </p:nvSpPr>
        <p:spPr bwMode="auto">
          <a:xfrm>
            <a:off x="4572000" y="3178175"/>
            <a:ext cx="0" cy="25146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44" name="Line 12">
            <a:extLst>
              <a:ext uri="{FF2B5EF4-FFF2-40B4-BE49-F238E27FC236}">
                <a16:creationId xmlns:a16="http://schemas.microsoft.com/office/drawing/2014/main" id="{461BFFBD-D2B1-4E50-9382-9A2B63479DA9}"/>
              </a:ext>
            </a:extLst>
          </p:cNvPr>
          <p:cNvSpPr>
            <a:spLocks noChangeShapeType="1"/>
          </p:cNvSpPr>
          <p:nvPr/>
        </p:nvSpPr>
        <p:spPr bwMode="auto">
          <a:xfrm>
            <a:off x="3048000" y="2873375"/>
            <a:ext cx="0" cy="45720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45" name="Text Box 13">
            <a:extLst>
              <a:ext uri="{FF2B5EF4-FFF2-40B4-BE49-F238E27FC236}">
                <a16:creationId xmlns:a16="http://schemas.microsoft.com/office/drawing/2014/main" id="{77BE9BDA-02D5-4FCA-8D49-8742717EDD49}"/>
              </a:ext>
            </a:extLst>
          </p:cNvPr>
          <p:cNvSpPr txBox="1">
            <a:spLocks noChangeArrowheads="1"/>
          </p:cNvSpPr>
          <p:nvPr/>
        </p:nvSpPr>
        <p:spPr bwMode="auto">
          <a:xfrm>
            <a:off x="3413125" y="2224088"/>
            <a:ext cx="2835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800">
                <a:solidFill>
                  <a:schemeClr val="tx1"/>
                </a:solidFill>
              </a:rPr>
              <a:t>Commandes attendues</a:t>
            </a:r>
          </a:p>
          <a:p>
            <a:pPr algn="ctr">
              <a:spcBef>
                <a:spcPct val="0"/>
              </a:spcBef>
              <a:buFontTx/>
              <a:buNone/>
            </a:pPr>
            <a:r>
              <a:rPr lang="fr-FR" altLang="fr-FR" sz="1800">
                <a:solidFill>
                  <a:schemeClr val="tx1"/>
                </a:solidFill>
              </a:rPr>
              <a:t>Prévisions nettes</a:t>
            </a:r>
          </a:p>
        </p:txBody>
      </p:sp>
      <p:sp>
        <p:nvSpPr>
          <p:cNvPr id="18446" name="Line 14">
            <a:extLst>
              <a:ext uri="{FF2B5EF4-FFF2-40B4-BE49-F238E27FC236}">
                <a16:creationId xmlns:a16="http://schemas.microsoft.com/office/drawing/2014/main" id="{16EDAA4B-4D86-46DB-9BE2-8DE9ED117EBB}"/>
              </a:ext>
            </a:extLst>
          </p:cNvPr>
          <p:cNvSpPr>
            <a:spLocks noChangeShapeType="1"/>
          </p:cNvSpPr>
          <p:nvPr/>
        </p:nvSpPr>
        <p:spPr bwMode="auto">
          <a:xfrm flipH="1">
            <a:off x="3124200" y="2568575"/>
            <a:ext cx="533400" cy="5334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8447" name="Text Box 15">
            <a:extLst>
              <a:ext uri="{FF2B5EF4-FFF2-40B4-BE49-F238E27FC236}">
                <a16:creationId xmlns:a16="http://schemas.microsoft.com/office/drawing/2014/main" id="{8C034387-0682-440E-A208-068DE0924066}"/>
              </a:ext>
            </a:extLst>
          </p:cNvPr>
          <p:cNvSpPr txBox="1">
            <a:spLocks noChangeArrowheads="1"/>
          </p:cNvSpPr>
          <p:nvPr/>
        </p:nvSpPr>
        <p:spPr bwMode="auto">
          <a:xfrm>
            <a:off x="2133600" y="5867400"/>
            <a:ext cx="484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1800">
                <a:solidFill>
                  <a:schemeClr val="tx1"/>
                </a:solidFill>
              </a:rPr>
              <a:t>« Imputer » les commandes aux prévisions</a:t>
            </a:r>
          </a:p>
        </p:txBody>
      </p:sp>
      <p:sp>
        <p:nvSpPr>
          <p:cNvPr id="18448" name="Text Box 16">
            <a:extLst>
              <a:ext uri="{FF2B5EF4-FFF2-40B4-BE49-F238E27FC236}">
                <a16:creationId xmlns:a16="http://schemas.microsoft.com/office/drawing/2014/main" id="{E1742244-3CF5-4CDD-A6C1-B4B250CA64A4}"/>
              </a:ext>
            </a:extLst>
          </p:cNvPr>
          <p:cNvSpPr txBox="1">
            <a:spLocks noChangeArrowheads="1"/>
          </p:cNvSpPr>
          <p:nvPr/>
        </p:nvSpPr>
        <p:spPr bwMode="auto">
          <a:xfrm>
            <a:off x="2041525" y="1382713"/>
            <a:ext cx="4852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a:solidFill>
                  <a:schemeClr val="bg1"/>
                </a:solidFill>
              </a:rPr>
              <a:t>L’horizon des commandes est variable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6">
            <a:extLst>
              <a:ext uri="{FF2B5EF4-FFF2-40B4-BE49-F238E27FC236}">
                <a16:creationId xmlns:a16="http://schemas.microsoft.com/office/drawing/2014/main" id="{C1CB0CBE-2EC1-48C5-B2BD-FB42D7D18679}"/>
              </a:ext>
            </a:extLst>
          </p:cNvPr>
          <p:cNvSpPr>
            <a:spLocks noChangeArrowheads="1"/>
          </p:cNvSpPr>
          <p:nvPr/>
        </p:nvSpPr>
        <p:spPr bwMode="auto">
          <a:xfrm>
            <a:off x="6172200" y="2438400"/>
            <a:ext cx="1676400" cy="16764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grpSp>
        <p:nvGrpSpPr>
          <p:cNvPr id="22531" name="Group 29">
            <a:extLst>
              <a:ext uri="{FF2B5EF4-FFF2-40B4-BE49-F238E27FC236}">
                <a16:creationId xmlns:a16="http://schemas.microsoft.com/office/drawing/2014/main" id="{E70C4D26-909C-43A6-8D2F-7EDDD5F01AC8}"/>
              </a:ext>
            </a:extLst>
          </p:cNvPr>
          <p:cNvGrpSpPr>
            <a:grpSpLocks/>
          </p:cNvGrpSpPr>
          <p:nvPr/>
        </p:nvGrpSpPr>
        <p:grpSpPr bwMode="auto">
          <a:xfrm>
            <a:off x="6172200" y="2438400"/>
            <a:ext cx="1676400" cy="1676400"/>
            <a:chOff x="2352" y="1536"/>
            <a:chExt cx="240" cy="1056"/>
          </a:xfrm>
        </p:grpSpPr>
        <p:grpSp>
          <p:nvGrpSpPr>
            <p:cNvPr id="22560" name="Group 30">
              <a:extLst>
                <a:ext uri="{FF2B5EF4-FFF2-40B4-BE49-F238E27FC236}">
                  <a16:creationId xmlns:a16="http://schemas.microsoft.com/office/drawing/2014/main" id="{0262518A-6986-47C7-8394-9CACAB3F5AE7}"/>
                </a:ext>
              </a:extLst>
            </p:cNvPr>
            <p:cNvGrpSpPr>
              <a:grpSpLocks/>
            </p:cNvGrpSpPr>
            <p:nvPr/>
          </p:nvGrpSpPr>
          <p:grpSpPr bwMode="auto">
            <a:xfrm>
              <a:off x="2352" y="1536"/>
              <a:ext cx="240" cy="1056"/>
              <a:chOff x="2352" y="1536"/>
              <a:chExt cx="240" cy="1056"/>
            </a:xfrm>
          </p:grpSpPr>
          <p:sp>
            <p:nvSpPr>
              <p:cNvPr id="22563" name="Freeform 31">
                <a:extLst>
                  <a:ext uri="{FF2B5EF4-FFF2-40B4-BE49-F238E27FC236}">
                    <a16:creationId xmlns:a16="http://schemas.microsoft.com/office/drawing/2014/main" id="{5B51F5C7-1914-4E19-9AF6-BCBB04DF856C}"/>
                  </a:ext>
                </a:extLst>
              </p:cNvPr>
              <p:cNvSpPr>
                <a:spLocks/>
              </p:cNvSpPr>
              <p:nvPr/>
            </p:nvSpPr>
            <p:spPr bwMode="auto">
              <a:xfrm>
                <a:off x="2352" y="1536"/>
                <a:ext cx="240" cy="1056"/>
              </a:xfrm>
              <a:custGeom>
                <a:avLst/>
                <a:gdLst>
                  <a:gd name="T0" fmla="*/ 0 w 240"/>
                  <a:gd name="T1" fmla="*/ 28 h 1088"/>
                  <a:gd name="T2" fmla="*/ 144 w 240"/>
                  <a:gd name="T3" fmla="*/ 156 h 1088"/>
                  <a:gd name="T4" fmla="*/ 240 w 240"/>
                  <a:gd name="T5" fmla="*/ 966 h 1088"/>
                  <a:gd name="T6" fmla="*/ 0 60000 65536"/>
                  <a:gd name="T7" fmla="*/ 0 60000 65536"/>
                  <a:gd name="T8" fmla="*/ 0 60000 65536"/>
                  <a:gd name="T9" fmla="*/ 0 w 240"/>
                  <a:gd name="T10" fmla="*/ 0 h 1088"/>
                  <a:gd name="T11" fmla="*/ 240 w 240"/>
                  <a:gd name="T12" fmla="*/ 1088 h 1088"/>
                </a:gdLst>
                <a:ahLst/>
                <a:cxnLst>
                  <a:cxn ang="T6">
                    <a:pos x="T0" y="T1"/>
                  </a:cxn>
                  <a:cxn ang="T7">
                    <a:pos x="T2" y="T3"/>
                  </a:cxn>
                  <a:cxn ang="T8">
                    <a:pos x="T4" y="T5"/>
                  </a:cxn>
                </a:cxnLst>
                <a:rect l="T9" t="T10" r="T11" b="T12"/>
                <a:pathLst>
                  <a:path w="240" h="1088">
                    <a:moveTo>
                      <a:pt x="0" y="32"/>
                    </a:moveTo>
                    <a:cubicBezTo>
                      <a:pt x="52" y="16"/>
                      <a:pt x="104" y="0"/>
                      <a:pt x="144" y="176"/>
                    </a:cubicBezTo>
                    <a:cubicBezTo>
                      <a:pt x="184" y="352"/>
                      <a:pt x="212" y="720"/>
                      <a:pt x="240" y="1088"/>
                    </a:cubicBezTo>
                  </a:path>
                </a:pathLst>
              </a:custGeom>
              <a:solidFill>
                <a:srgbClr val="66FF33"/>
              </a:solidFill>
              <a:ln w="9525">
                <a:solidFill>
                  <a:schemeClr val="tx1"/>
                </a:solidFill>
                <a:round/>
                <a:headEnd/>
                <a:tailEnd/>
              </a:ln>
            </p:spPr>
            <p:txBody>
              <a:bodyPr/>
              <a:lstStyle/>
              <a:p>
                <a:endParaRPr lang="fr-FR"/>
              </a:p>
            </p:txBody>
          </p:sp>
          <p:sp>
            <p:nvSpPr>
              <p:cNvPr id="22564" name="Line 32">
                <a:extLst>
                  <a:ext uri="{FF2B5EF4-FFF2-40B4-BE49-F238E27FC236}">
                    <a16:creationId xmlns:a16="http://schemas.microsoft.com/office/drawing/2014/main" id="{A4702BDC-A863-4FF4-8D95-75C999A77A15}"/>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65" name="Line 33">
                <a:extLst>
                  <a:ext uri="{FF2B5EF4-FFF2-40B4-BE49-F238E27FC236}">
                    <a16:creationId xmlns:a16="http://schemas.microsoft.com/office/drawing/2014/main" id="{29519818-428E-4882-AC4F-3F625B5BDB66}"/>
                  </a:ext>
                </a:extLst>
              </p:cNvPr>
              <p:cNvSpPr>
                <a:spLocks noChangeShapeType="1"/>
              </p:cNvSpPr>
              <p:nvPr/>
            </p:nvSpPr>
            <p:spPr bwMode="auto">
              <a:xfrm flipV="1">
                <a:off x="2352" y="259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61" name="AutoShape 34">
              <a:extLst>
                <a:ext uri="{FF2B5EF4-FFF2-40B4-BE49-F238E27FC236}">
                  <a16:creationId xmlns:a16="http://schemas.microsoft.com/office/drawing/2014/main" id="{94CBDC85-FE7D-4301-A13C-5AB68E9DEE50}"/>
                </a:ext>
              </a:extLst>
            </p:cNvPr>
            <p:cNvSpPr>
              <a:spLocks noChangeArrowheads="1"/>
            </p:cNvSpPr>
            <p:nvPr/>
          </p:nvSpPr>
          <p:spPr bwMode="auto">
            <a:xfrm>
              <a:off x="2352" y="1536"/>
              <a:ext cx="240" cy="1056"/>
            </a:xfrm>
            <a:prstGeom prst="rtTriangle">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22562" name="Line 35">
              <a:extLst>
                <a:ext uri="{FF2B5EF4-FFF2-40B4-BE49-F238E27FC236}">
                  <a16:creationId xmlns:a16="http://schemas.microsoft.com/office/drawing/2014/main" id="{4FF8BFC9-9AA9-4476-B499-7938BD08AEB5}"/>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32" name="Rectangle 15">
            <a:extLst>
              <a:ext uri="{FF2B5EF4-FFF2-40B4-BE49-F238E27FC236}">
                <a16:creationId xmlns:a16="http://schemas.microsoft.com/office/drawing/2014/main" id="{4AAF9B6F-2ECD-4AF2-A6FE-87147CAB940B}"/>
              </a:ext>
            </a:extLst>
          </p:cNvPr>
          <p:cNvSpPr>
            <a:spLocks noChangeArrowheads="1"/>
          </p:cNvSpPr>
          <p:nvPr/>
        </p:nvSpPr>
        <p:spPr bwMode="auto">
          <a:xfrm>
            <a:off x="533400" y="2438400"/>
            <a:ext cx="1676400" cy="16764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22533" name="Rectangle 2">
            <a:extLst>
              <a:ext uri="{FF2B5EF4-FFF2-40B4-BE49-F238E27FC236}">
                <a16:creationId xmlns:a16="http://schemas.microsoft.com/office/drawing/2014/main" id="{47BAFD3B-7750-4A9F-8D6B-0C4290840A72}"/>
              </a:ext>
            </a:extLst>
          </p:cNvPr>
          <p:cNvSpPr>
            <a:spLocks noGrp="1" noChangeArrowheads="1"/>
          </p:cNvSpPr>
          <p:nvPr>
            <p:ph type="title"/>
          </p:nvPr>
        </p:nvSpPr>
        <p:spPr>
          <a:xfrm>
            <a:off x="228600" y="685800"/>
            <a:ext cx="8839200" cy="609600"/>
          </a:xfrm>
        </p:spPr>
        <p:txBody>
          <a:bodyPr/>
          <a:lstStyle/>
          <a:p>
            <a:r>
              <a:rPr lang="fr-FR" altLang="fr-FR"/>
              <a:t>La demande selon le mode de production</a:t>
            </a:r>
          </a:p>
        </p:txBody>
      </p:sp>
      <p:sp>
        <p:nvSpPr>
          <p:cNvPr id="22534" name="Line 4">
            <a:extLst>
              <a:ext uri="{FF2B5EF4-FFF2-40B4-BE49-F238E27FC236}">
                <a16:creationId xmlns:a16="http://schemas.microsoft.com/office/drawing/2014/main" id="{E8A21C0F-A419-4B5F-B38E-B8467B03308E}"/>
              </a:ext>
            </a:extLst>
          </p:cNvPr>
          <p:cNvSpPr>
            <a:spLocks noChangeShapeType="1"/>
          </p:cNvSpPr>
          <p:nvPr/>
        </p:nvSpPr>
        <p:spPr bwMode="auto">
          <a:xfrm flipV="1">
            <a:off x="533400" y="1981200"/>
            <a:ext cx="0" cy="213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35" name="Line 5">
            <a:extLst>
              <a:ext uri="{FF2B5EF4-FFF2-40B4-BE49-F238E27FC236}">
                <a16:creationId xmlns:a16="http://schemas.microsoft.com/office/drawing/2014/main" id="{5F86538D-388A-4802-B543-57F8C9883ED0}"/>
              </a:ext>
            </a:extLst>
          </p:cNvPr>
          <p:cNvSpPr>
            <a:spLocks noChangeShapeType="1"/>
          </p:cNvSpPr>
          <p:nvPr/>
        </p:nvSpPr>
        <p:spPr bwMode="auto">
          <a:xfrm>
            <a:off x="533400" y="4114800"/>
            <a:ext cx="1905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22536" name="Group 14">
            <a:extLst>
              <a:ext uri="{FF2B5EF4-FFF2-40B4-BE49-F238E27FC236}">
                <a16:creationId xmlns:a16="http://schemas.microsoft.com/office/drawing/2014/main" id="{B6EE3AFC-CE3B-4184-9692-904F22BD0C6D}"/>
              </a:ext>
            </a:extLst>
          </p:cNvPr>
          <p:cNvGrpSpPr>
            <a:grpSpLocks/>
          </p:cNvGrpSpPr>
          <p:nvPr/>
        </p:nvGrpSpPr>
        <p:grpSpPr bwMode="auto">
          <a:xfrm>
            <a:off x="533400" y="2438400"/>
            <a:ext cx="228600" cy="1676400"/>
            <a:chOff x="2352" y="1536"/>
            <a:chExt cx="240" cy="1056"/>
          </a:xfrm>
        </p:grpSpPr>
        <p:grpSp>
          <p:nvGrpSpPr>
            <p:cNvPr id="22554" name="Group 11">
              <a:extLst>
                <a:ext uri="{FF2B5EF4-FFF2-40B4-BE49-F238E27FC236}">
                  <a16:creationId xmlns:a16="http://schemas.microsoft.com/office/drawing/2014/main" id="{429AA83B-BF9D-48D4-A007-EBD986C06860}"/>
                </a:ext>
              </a:extLst>
            </p:cNvPr>
            <p:cNvGrpSpPr>
              <a:grpSpLocks/>
            </p:cNvGrpSpPr>
            <p:nvPr/>
          </p:nvGrpSpPr>
          <p:grpSpPr bwMode="auto">
            <a:xfrm>
              <a:off x="2352" y="1536"/>
              <a:ext cx="240" cy="1056"/>
              <a:chOff x="2352" y="1536"/>
              <a:chExt cx="240" cy="1056"/>
            </a:xfrm>
          </p:grpSpPr>
          <p:sp>
            <p:nvSpPr>
              <p:cNvPr id="22557" name="Freeform 7">
                <a:extLst>
                  <a:ext uri="{FF2B5EF4-FFF2-40B4-BE49-F238E27FC236}">
                    <a16:creationId xmlns:a16="http://schemas.microsoft.com/office/drawing/2014/main" id="{64CFE2F1-7AF7-4D78-84D9-FE7D1B82632F}"/>
                  </a:ext>
                </a:extLst>
              </p:cNvPr>
              <p:cNvSpPr>
                <a:spLocks/>
              </p:cNvSpPr>
              <p:nvPr/>
            </p:nvSpPr>
            <p:spPr bwMode="auto">
              <a:xfrm>
                <a:off x="2352" y="1536"/>
                <a:ext cx="240" cy="1056"/>
              </a:xfrm>
              <a:custGeom>
                <a:avLst/>
                <a:gdLst>
                  <a:gd name="T0" fmla="*/ 0 w 240"/>
                  <a:gd name="T1" fmla="*/ 28 h 1088"/>
                  <a:gd name="T2" fmla="*/ 144 w 240"/>
                  <a:gd name="T3" fmla="*/ 156 h 1088"/>
                  <a:gd name="T4" fmla="*/ 240 w 240"/>
                  <a:gd name="T5" fmla="*/ 966 h 1088"/>
                  <a:gd name="T6" fmla="*/ 0 60000 65536"/>
                  <a:gd name="T7" fmla="*/ 0 60000 65536"/>
                  <a:gd name="T8" fmla="*/ 0 60000 65536"/>
                  <a:gd name="T9" fmla="*/ 0 w 240"/>
                  <a:gd name="T10" fmla="*/ 0 h 1088"/>
                  <a:gd name="T11" fmla="*/ 240 w 240"/>
                  <a:gd name="T12" fmla="*/ 1088 h 1088"/>
                </a:gdLst>
                <a:ahLst/>
                <a:cxnLst>
                  <a:cxn ang="T6">
                    <a:pos x="T0" y="T1"/>
                  </a:cxn>
                  <a:cxn ang="T7">
                    <a:pos x="T2" y="T3"/>
                  </a:cxn>
                  <a:cxn ang="T8">
                    <a:pos x="T4" y="T5"/>
                  </a:cxn>
                </a:cxnLst>
                <a:rect l="T9" t="T10" r="T11" b="T12"/>
                <a:pathLst>
                  <a:path w="240" h="1088">
                    <a:moveTo>
                      <a:pt x="0" y="32"/>
                    </a:moveTo>
                    <a:cubicBezTo>
                      <a:pt x="52" y="16"/>
                      <a:pt x="104" y="0"/>
                      <a:pt x="144" y="176"/>
                    </a:cubicBezTo>
                    <a:cubicBezTo>
                      <a:pt x="184" y="352"/>
                      <a:pt x="212" y="720"/>
                      <a:pt x="240" y="1088"/>
                    </a:cubicBezTo>
                  </a:path>
                </a:pathLst>
              </a:custGeom>
              <a:solidFill>
                <a:srgbClr val="66FF33"/>
              </a:solidFill>
              <a:ln w="9525">
                <a:solidFill>
                  <a:schemeClr val="tx1"/>
                </a:solidFill>
                <a:round/>
                <a:headEnd/>
                <a:tailEnd/>
              </a:ln>
            </p:spPr>
            <p:txBody>
              <a:bodyPr/>
              <a:lstStyle/>
              <a:p>
                <a:endParaRPr lang="fr-FR"/>
              </a:p>
            </p:txBody>
          </p:sp>
          <p:sp>
            <p:nvSpPr>
              <p:cNvPr id="22558" name="Line 8">
                <a:extLst>
                  <a:ext uri="{FF2B5EF4-FFF2-40B4-BE49-F238E27FC236}">
                    <a16:creationId xmlns:a16="http://schemas.microsoft.com/office/drawing/2014/main" id="{1138E163-8C46-4ED7-B69E-AE2337761BA5}"/>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59" name="Line 9">
                <a:extLst>
                  <a:ext uri="{FF2B5EF4-FFF2-40B4-BE49-F238E27FC236}">
                    <a16:creationId xmlns:a16="http://schemas.microsoft.com/office/drawing/2014/main" id="{C00E99CD-0EC0-4FBD-BC03-919656D7AFE8}"/>
                  </a:ext>
                </a:extLst>
              </p:cNvPr>
              <p:cNvSpPr>
                <a:spLocks noChangeShapeType="1"/>
              </p:cNvSpPr>
              <p:nvPr/>
            </p:nvSpPr>
            <p:spPr bwMode="auto">
              <a:xfrm flipV="1">
                <a:off x="2352" y="259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55" name="AutoShape 12">
              <a:extLst>
                <a:ext uri="{FF2B5EF4-FFF2-40B4-BE49-F238E27FC236}">
                  <a16:creationId xmlns:a16="http://schemas.microsoft.com/office/drawing/2014/main" id="{5E7E92C5-E0C3-4357-89A1-029C84AEB092}"/>
                </a:ext>
              </a:extLst>
            </p:cNvPr>
            <p:cNvSpPr>
              <a:spLocks noChangeArrowheads="1"/>
            </p:cNvSpPr>
            <p:nvPr/>
          </p:nvSpPr>
          <p:spPr bwMode="auto">
            <a:xfrm>
              <a:off x="2352" y="1536"/>
              <a:ext cx="240" cy="1056"/>
            </a:xfrm>
            <a:prstGeom prst="rtTriangle">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22556" name="Line 13">
              <a:extLst>
                <a:ext uri="{FF2B5EF4-FFF2-40B4-BE49-F238E27FC236}">
                  <a16:creationId xmlns:a16="http://schemas.microsoft.com/office/drawing/2014/main" id="{4951B6F3-6165-4D99-862C-9ADC3ECE9947}"/>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37" name="Rectangle 16">
            <a:extLst>
              <a:ext uri="{FF2B5EF4-FFF2-40B4-BE49-F238E27FC236}">
                <a16:creationId xmlns:a16="http://schemas.microsoft.com/office/drawing/2014/main" id="{3C68BE9C-08A9-4EFC-9B17-10946D7AD6C1}"/>
              </a:ext>
            </a:extLst>
          </p:cNvPr>
          <p:cNvSpPr>
            <a:spLocks noChangeArrowheads="1"/>
          </p:cNvSpPr>
          <p:nvPr/>
        </p:nvSpPr>
        <p:spPr bwMode="auto">
          <a:xfrm>
            <a:off x="3352800" y="2438400"/>
            <a:ext cx="1676400" cy="16764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22538" name="Line 17">
            <a:extLst>
              <a:ext uri="{FF2B5EF4-FFF2-40B4-BE49-F238E27FC236}">
                <a16:creationId xmlns:a16="http://schemas.microsoft.com/office/drawing/2014/main" id="{8A7C0464-8BE8-4314-BEEC-2056B1935566}"/>
              </a:ext>
            </a:extLst>
          </p:cNvPr>
          <p:cNvSpPr>
            <a:spLocks noChangeShapeType="1"/>
          </p:cNvSpPr>
          <p:nvPr/>
        </p:nvSpPr>
        <p:spPr bwMode="auto">
          <a:xfrm flipV="1">
            <a:off x="3352800" y="1981200"/>
            <a:ext cx="0" cy="213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39" name="Line 18">
            <a:extLst>
              <a:ext uri="{FF2B5EF4-FFF2-40B4-BE49-F238E27FC236}">
                <a16:creationId xmlns:a16="http://schemas.microsoft.com/office/drawing/2014/main" id="{EB1C597C-E689-44FC-9807-072BFDFFD048}"/>
              </a:ext>
            </a:extLst>
          </p:cNvPr>
          <p:cNvSpPr>
            <a:spLocks noChangeShapeType="1"/>
          </p:cNvSpPr>
          <p:nvPr/>
        </p:nvSpPr>
        <p:spPr bwMode="auto">
          <a:xfrm>
            <a:off x="3352800" y="4114800"/>
            <a:ext cx="1905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22540" name="Group 19">
            <a:extLst>
              <a:ext uri="{FF2B5EF4-FFF2-40B4-BE49-F238E27FC236}">
                <a16:creationId xmlns:a16="http://schemas.microsoft.com/office/drawing/2014/main" id="{4BAB0FD8-4D70-437A-BB35-E78DBC0D8FC3}"/>
              </a:ext>
            </a:extLst>
          </p:cNvPr>
          <p:cNvGrpSpPr>
            <a:grpSpLocks/>
          </p:cNvGrpSpPr>
          <p:nvPr/>
        </p:nvGrpSpPr>
        <p:grpSpPr bwMode="auto">
          <a:xfrm>
            <a:off x="3352800" y="2438400"/>
            <a:ext cx="1066800" cy="1676400"/>
            <a:chOff x="2352" y="1536"/>
            <a:chExt cx="240" cy="1056"/>
          </a:xfrm>
        </p:grpSpPr>
        <p:grpSp>
          <p:nvGrpSpPr>
            <p:cNvPr id="22548" name="Group 20">
              <a:extLst>
                <a:ext uri="{FF2B5EF4-FFF2-40B4-BE49-F238E27FC236}">
                  <a16:creationId xmlns:a16="http://schemas.microsoft.com/office/drawing/2014/main" id="{4B5F0113-F881-40D5-B837-D28C20904D04}"/>
                </a:ext>
              </a:extLst>
            </p:cNvPr>
            <p:cNvGrpSpPr>
              <a:grpSpLocks/>
            </p:cNvGrpSpPr>
            <p:nvPr/>
          </p:nvGrpSpPr>
          <p:grpSpPr bwMode="auto">
            <a:xfrm>
              <a:off x="2352" y="1536"/>
              <a:ext cx="240" cy="1056"/>
              <a:chOff x="2352" y="1536"/>
              <a:chExt cx="240" cy="1056"/>
            </a:xfrm>
          </p:grpSpPr>
          <p:sp>
            <p:nvSpPr>
              <p:cNvPr id="22551" name="Freeform 21">
                <a:extLst>
                  <a:ext uri="{FF2B5EF4-FFF2-40B4-BE49-F238E27FC236}">
                    <a16:creationId xmlns:a16="http://schemas.microsoft.com/office/drawing/2014/main" id="{8FEC68F0-DD85-4256-9393-59E6920114B7}"/>
                  </a:ext>
                </a:extLst>
              </p:cNvPr>
              <p:cNvSpPr>
                <a:spLocks/>
              </p:cNvSpPr>
              <p:nvPr/>
            </p:nvSpPr>
            <p:spPr bwMode="auto">
              <a:xfrm>
                <a:off x="2352" y="1536"/>
                <a:ext cx="240" cy="1056"/>
              </a:xfrm>
              <a:custGeom>
                <a:avLst/>
                <a:gdLst>
                  <a:gd name="T0" fmla="*/ 0 w 240"/>
                  <a:gd name="T1" fmla="*/ 28 h 1088"/>
                  <a:gd name="T2" fmla="*/ 144 w 240"/>
                  <a:gd name="T3" fmla="*/ 156 h 1088"/>
                  <a:gd name="T4" fmla="*/ 240 w 240"/>
                  <a:gd name="T5" fmla="*/ 966 h 1088"/>
                  <a:gd name="T6" fmla="*/ 0 60000 65536"/>
                  <a:gd name="T7" fmla="*/ 0 60000 65536"/>
                  <a:gd name="T8" fmla="*/ 0 60000 65536"/>
                  <a:gd name="T9" fmla="*/ 0 w 240"/>
                  <a:gd name="T10" fmla="*/ 0 h 1088"/>
                  <a:gd name="T11" fmla="*/ 240 w 240"/>
                  <a:gd name="T12" fmla="*/ 1088 h 1088"/>
                </a:gdLst>
                <a:ahLst/>
                <a:cxnLst>
                  <a:cxn ang="T6">
                    <a:pos x="T0" y="T1"/>
                  </a:cxn>
                  <a:cxn ang="T7">
                    <a:pos x="T2" y="T3"/>
                  </a:cxn>
                  <a:cxn ang="T8">
                    <a:pos x="T4" y="T5"/>
                  </a:cxn>
                </a:cxnLst>
                <a:rect l="T9" t="T10" r="T11" b="T12"/>
                <a:pathLst>
                  <a:path w="240" h="1088">
                    <a:moveTo>
                      <a:pt x="0" y="32"/>
                    </a:moveTo>
                    <a:cubicBezTo>
                      <a:pt x="52" y="16"/>
                      <a:pt x="104" y="0"/>
                      <a:pt x="144" y="176"/>
                    </a:cubicBezTo>
                    <a:cubicBezTo>
                      <a:pt x="184" y="352"/>
                      <a:pt x="212" y="720"/>
                      <a:pt x="240" y="1088"/>
                    </a:cubicBezTo>
                  </a:path>
                </a:pathLst>
              </a:custGeom>
              <a:solidFill>
                <a:srgbClr val="66FF33"/>
              </a:solidFill>
              <a:ln w="9525">
                <a:solidFill>
                  <a:schemeClr val="tx1"/>
                </a:solidFill>
                <a:round/>
                <a:headEnd/>
                <a:tailEnd/>
              </a:ln>
            </p:spPr>
            <p:txBody>
              <a:bodyPr/>
              <a:lstStyle/>
              <a:p>
                <a:endParaRPr lang="fr-FR"/>
              </a:p>
            </p:txBody>
          </p:sp>
          <p:sp>
            <p:nvSpPr>
              <p:cNvPr id="22552" name="Line 22">
                <a:extLst>
                  <a:ext uri="{FF2B5EF4-FFF2-40B4-BE49-F238E27FC236}">
                    <a16:creationId xmlns:a16="http://schemas.microsoft.com/office/drawing/2014/main" id="{FF4B781D-66E7-4808-BC0C-088A7D75892B}"/>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2553" name="Line 23">
                <a:extLst>
                  <a:ext uri="{FF2B5EF4-FFF2-40B4-BE49-F238E27FC236}">
                    <a16:creationId xmlns:a16="http://schemas.microsoft.com/office/drawing/2014/main" id="{99737870-94F5-41B0-B404-BEA924F6A14A}"/>
                  </a:ext>
                </a:extLst>
              </p:cNvPr>
              <p:cNvSpPr>
                <a:spLocks noChangeShapeType="1"/>
              </p:cNvSpPr>
              <p:nvPr/>
            </p:nvSpPr>
            <p:spPr bwMode="auto">
              <a:xfrm flipV="1">
                <a:off x="2352" y="259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49" name="AutoShape 24">
              <a:extLst>
                <a:ext uri="{FF2B5EF4-FFF2-40B4-BE49-F238E27FC236}">
                  <a16:creationId xmlns:a16="http://schemas.microsoft.com/office/drawing/2014/main" id="{E553584C-257A-433B-B36C-169AFD4F3A9A}"/>
                </a:ext>
              </a:extLst>
            </p:cNvPr>
            <p:cNvSpPr>
              <a:spLocks noChangeArrowheads="1"/>
            </p:cNvSpPr>
            <p:nvPr/>
          </p:nvSpPr>
          <p:spPr bwMode="auto">
            <a:xfrm>
              <a:off x="2352" y="1536"/>
              <a:ext cx="240" cy="1056"/>
            </a:xfrm>
            <a:prstGeom prst="rtTriangle">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22550" name="Line 25">
              <a:extLst>
                <a:ext uri="{FF2B5EF4-FFF2-40B4-BE49-F238E27FC236}">
                  <a16:creationId xmlns:a16="http://schemas.microsoft.com/office/drawing/2014/main" id="{0B6E7993-1F78-4472-97CE-C613440901D5}"/>
                </a:ext>
              </a:extLst>
            </p:cNvPr>
            <p:cNvSpPr>
              <a:spLocks noChangeShapeType="1"/>
            </p:cNvSpPr>
            <p:nvPr/>
          </p:nvSpPr>
          <p:spPr bwMode="auto">
            <a:xfrm>
              <a:off x="2352" y="1536"/>
              <a:ext cx="0" cy="10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2541" name="Line 27">
            <a:extLst>
              <a:ext uri="{FF2B5EF4-FFF2-40B4-BE49-F238E27FC236}">
                <a16:creationId xmlns:a16="http://schemas.microsoft.com/office/drawing/2014/main" id="{587BF375-101A-4E06-8FFD-2F0A00F66B87}"/>
              </a:ext>
            </a:extLst>
          </p:cNvPr>
          <p:cNvSpPr>
            <a:spLocks noChangeShapeType="1"/>
          </p:cNvSpPr>
          <p:nvPr/>
        </p:nvSpPr>
        <p:spPr bwMode="auto">
          <a:xfrm flipV="1">
            <a:off x="6172200" y="1981200"/>
            <a:ext cx="0" cy="213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42" name="Line 28">
            <a:extLst>
              <a:ext uri="{FF2B5EF4-FFF2-40B4-BE49-F238E27FC236}">
                <a16:creationId xmlns:a16="http://schemas.microsoft.com/office/drawing/2014/main" id="{8065417C-F6BF-4B22-85BB-7317BB15C4EF}"/>
              </a:ext>
            </a:extLst>
          </p:cNvPr>
          <p:cNvSpPr>
            <a:spLocks noChangeShapeType="1"/>
          </p:cNvSpPr>
          <p:nvPr/>
        </p:nvSpPr>
        <p:spPr bwMode="auto">
          <a:xfrm>
            <a:off x="6172200" y="4114800"/>
            <a:ext cx="1905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43" name="Rectangle 36">
            <a:extLst>
              <a:ext uri="{FF2B5EF4-FFF2-40B4-BE49-F238E27FC236}">
                <a16:creationId xmlns:a16="http://schemas.microsoft.com/office/drawing/2014/main" id="{58960D0B-988D-4A9D-97DC-0956190A446B}"/>
              </a:ext>
            </a:extLst>
          </p:cNvPr>
          <p:cNvSpPr>
            <a:spLocks noChangeArrowheads="1"/>
          </p:cNvSpPr>
          <p:nvPr/>
        </p:nvSpPr>
        <p:spPr bwMode="auto">
          <a:xfrm>
            <a:off x="5562600" y="5867400"/>
            <a:ext cx="2057400" cy="3810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600">
                <a:solidFill>
                  <a:schemeClr val="tx1"/>
                </a:solidFill>
              </a:rPr>
              <a:t>Prévisions nettes</a:t>
            </a:r>
          </a:p>
        </p:txBody>
      </p:sp>
      <p:sp>
        <p:nvSpPr>
          <p:cNvPr id="22544" name="Rectangle 37">
            <a:extLst>
              <a:ext uri="{FF2B5EF4-FFF2-40B4-BE49-F238E27FC236}">
                <a16:creationId xmlns:a16="http://schemas.microsoft.com/office/drawing/2014/main" id="{EDD5B643-E9B7-4D3B-9167-5E9FA197E4B3}"/>
              </a:ext>
            </a:extLst>
          </p:cNvPr>
          <p:cNvSpPr>
            <a:spLocks noChangeArrowheads="1"/>
          </p:cNvSpPr>
          <p:nvPr/>
        </p:nvSpPr>
        <p:spPr bwMode="auto">
          <a:xfrm>
            <a:off x="609600" y="5943600"/>
            <a:ext cx="2057400" cy="381000"/>
          </a:xfrm>
          <a:prstGeom prst="rect">
            <a:avLst/>
          </a:prstGeom>
          <a:solidFill>
            <a:srgbClr val="66FF33"/>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600">
                <a:solidFill>
                  <a:schemeClr val="tx1"/>
                </a:solidFill>
              </a:rPr>
              <a:t>Commandes reçues</a:t>
            </a:r>
          </a:p>
        </p:txBody>
      </p:sp>
      <p:sp>
        <p:nvSpPr>
          <p:cNvPr id="22545" name="Text Box 38">
            <a:extLst>
              <a:ext uri="{FF2B5EF4-FFF2-40B4-BE49-F238E27FC236}">
                <a16:creationId xmlns:a16="http://schemas.microsoft.com/office/drawing/2014/main" id="{C247E815-329E-4E1E-883E-89B59D410384}"/>
              </a:ext>
            </a:extLst>
          </p:cNvPr>
          <p:cNvSpPr txBox="1">
            <a:spLocks noChangeArrowheads="1"/>
          </p:cNvSpPr>
          <p:nvPr/>
        </p:nvSpPr>
        <p:spPr bwMode="auto">
          <a:xfrm>
            <a:off x="762000" y="4191000"/>
            <a:ext cx="12795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600">
                <a:solidFill>
                  <a:schemeClr val="tx1"/>
                </a:solidFill>
              </a:rPr>
              <a:t>Fabrication</a:t>
            </a:r>
          </a:p>
          <a:p>
            <a:pPr algn="ctr">
              <a:spcBef>
                <a:spcPct val="0"/>
              </a:spcBef>
              <a:buFontTx/>
              <a:buNone/>
            </a:pPr>
            <a:r>
              <a:rPr lang="fr-FR" altLang="fr-FR" sz="1600">
                <a:solidFill>
                  <a:schemeClr val="tx1"/>
                </a:solidFill>
              </a:rPr>
              <a:t>sur stock</a:t>
            </a:r>
          </a:p>
        </p:txBody>
      </p:sp>
      <p:sp>
        <p:nvSpPr>
          <p:cNvPr id="22546" name="Text Box 39">
            <a:extLst>
              <a:ext uri="{FF2B5EF4-FFF2-40B4-BE49-F238E27FC236}">
                <a16:creationId xmlns:a16="http://schemas.microsoft.com/office/drawing/2014/main" id="{934B1B0E-45C4-4717-AE63-CFCEBF782E23}"/>
              </a:ext>
            </a:extLst>
          </p:cNvPr>
          <p:cNvSpPr txBox="1">
            <a:spLocks noChangeArrowheads="1"/>
          </p:cNvSpPr>
          <p:nvPr/>
        </p:nvSpPr>
        <p:spPr bwMode="auto">
          <a:xfrm>
            <a:off x="3471863" y="4267200"/>
            <a:ext cx="16525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600">
                <a:solidFill>
                  <a:schemeClr val="tx1"/>
                </a:solidFill>
              </a:rPr>
              <a:t>Assemblage</a:t>
            </a:r>
          </a:p>
          <a:p>
            <a:pPr algn="ctr">
              <a:spcBef>
                <a:spcPct val="0"/>
              </a:spcBef>
              <a:buFontTx/>
              <a:buNone/>
            </a:pPr>
            <a:r>
              <a:rPr lang="fr-FR" altLang="fr-FR" sz="1600">
                <a:solidFill>
                  <a:schemeClr val="tx1"/>
                </a:solidFill>
              </a:rPr>
              <a:t>à la commande</a:t>
            </a:r>
          </a:p>
        </p:txBody>
      </p:sp>
      <p:sp>
        <p:nvSpPr>
          <p:cNvPr id="22547" name="Text Box 40">
            <a:extLst>
              <a:ext uri="{FF2B5EF4-FFF2-40B4-BE49-F238E27FC236}">
                <a16:creationId xmlns:a16="http://schemas.microsoft.com/office/drawing/2014/main" id="{C26E7A33-0D13-4899-ADCA-551F544EF2BD}"/>
              </a:ext>
            </a:extLst>
          </p:cNvPr>
          <p:cNvSpPr txBox="1">
            <a:spLocks noChangeArrowheads="1"/>
          </p:cNvSpPr>
          <p:nvPr/>
        </p:nvSpPr>
        <p:spPr bwMode="auto">
          <a:xfrm>
            <a:off x="6272213" y="4267200"/>
            <a:ext cx="16525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sz="1600">
                <a:solidFill>
                  <a:schemeClr val="tx1"/>
                </a:solidFill>
              </a:rPr>
              <a:t>Fabrication</a:t>
            </a:r>
          </a:p>
          <a:p>
            <a:pPr algn="ctr">
              <a:spcBef>
                <a:spcPct val="0"/>
              </a:spcBef>
              <a:buFontTx/>
              <a:buNone/>
            </a:pPr>
            <a:r>
              <a:rPr lang="fr-FR" altLang="fr-FR" sz="1600">
                <a:solidFill>
                  <a:schemeClr val="tx1"/>
                </a:solidFill>
              </a:rPr>
              <a:t>à la commande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ED85B54-BC71-4C78-BA2F-D21151CBDFF5}"/>
              </a:ext>
            </a:extLst>
          </p:cNvPr>
          <p:cNvSpPr>
            <a:spLocks noGrp="1" noChangeArrowheads="1"/>
          </p:cNvSpPr>
          <p:nvPr>
            <p:ph type="title"/>
          </p:nvPr>
        </p:nvSpPr>
        <p:spPr/>
        <p:txBody>
          <a:bodyPr/>
          <a:lstStyle/>
          <a:p>
            <a:r>
              <a:rPr lang="fr-FR" altLang="fr-FR"/>
              <a:t>Eclatement des familles commerciales</a:t>
            </a:r>
          </a:p>
        </p:txBody>
      </p:sp>
      <p:sp>
        <p:nvSpPr>
          <p:cNvPr id="12291" name="Rectangle 3">
            <a:extLst>
              <a:ext uri="{FF2B5EF4-FFF2-40B4-BE49-F238E27FC236}">
                <a16:creationId xmlns:a16="http://schemas.microsoft.com/office/drawing/2014/main" id="{77223E5D-7B40-46DF-B6CD-0023CD11E40B}"/>
              </a:ext>
            </a:extLst>
          </p:cNvPr>
          <p:cNvSpPr>
            <a:spLocks noGrp="1" noChangeArrowheads="1"/>
          </p:cNvSpPr>
          <p:nvPr>
            <p:ph type="body" idx="1"/>
          </p:nvPr>
        </p:nvSpPr>
        <p:spPr>
          <a:xfrm>
            <a:off x="755650" y="1484313"/>
            <a:ext cx="7631113" cy="1368425"/>
          </a:xfrm>
        </p:spPr>
        <p:txBody>
          <a:bodyPr/>
          <a:lstStyle/>
          <a:p>
            <a:r>
              <a:rPr lang="fr-FR" altLang="fr-FR" sz="2000"/>
              <a:t>Décomposition des plans commerciaux sur les familles du PIC en plans de vente sur les articles directeurs</a:t>
            </a:r>
          </a:p>
          <a:p>
            <a:r>
              <a:rPr lang="fr-FR" altLang="fr-FR" sz="2000"/>
              <a:t>Utilisation de coefficients</a:t>
            </a:r>
          </a:p>
        </p:txBody>
      </p:sp>
      <p:sp>
        <p:nvSpPr>
          <p:cNvPr id="12292" name="Rectangle 4">
            <a:extLst>
              <a:ext uri="{FF2B5EF4-FFF2-40B4-BE49-F238E27FC236}">
                <a16:creationId xmlns:a16="http://schemas.microsoft.com/office/drawing/2014/main" id="{8BEBD16F-2524-4A60-A9AB-C24ACE8A0834}"/>
              </a:ext>
            </a:extLst>
          </p:cNvPr>
          <p:cNvSpPr>
            <a:spLocks noChangeArrowheads="1"/>
          </p:cNvSpPr>
          <p:nvPr/>
        </p:nvSpPr>
        <p:spPr bwMode="auto">
          <a:xfrm>
            <a:off x="3527425" y="3236913"/>
            <a:ext cx="2590800" cy="6096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Article Famille</a:t>
            </a:r>
          </a:p>
        </p:txBody>
      </p:sp>
      <p:sp>
        <p:nvSpPr>
          <p:cNvPr id="12293" name="Rectangle 5">
            <a:extLst>
              <a:ext uri="{FF2B5EF4-FFF2-40B4-BE49-F238E27FC236}">
                <a16:creationId xmlns:a16="http://schemas.microsoft.com/office/drawing/2014/main" id="{C49A8635-B88A-4C95-931C-9C7954A92A4B}"/>
              </a:ext>
            </a:extLst>
          </p:cNvPr>
          <p:cNvSpPr>
            <a:spLocks noChangeArrowheads="1"/>
          </p:cNvSpPr>
          <p:nvPr/>
        </p:nvSpPr>
        <p:spPr bwMode="auto">
          <a:xfrm>
            <a:off x="1470025" y="4684713"/>
            <a:ext cx="1371600" cy="533400"/>
          </a:xfrm>
          <a:prstGeom prst="rect">
            <a:avLst/>
          </a:prstGeom>
          <a:solidFill>
            <a:srgbClr val="00CCFF"/>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PV A</a:t>
            </a:r>
          </a:p>
        </p:txBody>
      </p:sp>
      <p:sp>
        <p:nvSpPr>
          <p:cNvPr id="12294" name="Rectangle 6">
            <a:extLst>
              <a:ext uri="{FF2B5EF4-FFF2-40B4-BE49-F238E27FC236}">
                <a16:creationId xmlns:a16="http://schemas.microsoft.com/office/drawing/2014/main" id="{02BEBF1F-E40C-4BC9-AE17-D85D116A7ECA}"/>
              </a:ext>
            </a:extLst>
          </p:cNvPr>
          <p:cNvSpPr>
            <a:spLocks noChangeArrowheads="1"/>
          </p:cNvSpPr>
          <p:nvPr/>
        </p:nvSpPr>
        <p:spPr bwMode="auto">
          <a:xfrm>
            <a:off x="3222625" y="4684713"/>
            <a:ext cx="1371600" cy="533400"/>
          </a:xfrm>
          <a:prstGeom prst="rect">
            <a:avLst/>
          </a:prstGeom>
          <a:solidFill>
            <a:srgbClr val="00CCFF"/>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PV B</a:t>
            </a:r>
          </a:p>
        </p:txBody>
      </p:sp>
      <p:sp>
        <p:nvSpPr>
          <p:cNvPr id="12295" name="Rectangle 7">
            <a:extLst>
              <a:ext uri="{FF2B5EF4-FFF2-40B4-BE49-F238E27FC236}">
                <a16:creationId xmlns:a16="http://schemas.microsoft.com/office/drawing/2014/main" id="{429662FC-2309-400B-BEF4-632289A2A5AB}"/>
              </a:ext>
            </a:extLst>
          </p:cNvPr>
          <p:cNvSpPr>
            <a:spLocks noChangeArrowheads="1"/>
          </p:cNvSpPr>
          <p:nvPr/>
        </p:nvSpPr>
        <p:spPr bwMode="auto">
          <a:xfrm>
            <a:off x="4975225" y="4684713"/>
            <a:ext cx="1371600" cy="533400"/>
          </a:xfrm>
          <a:prstGeom prst="rect">
            <a:avLst/>
          </a:prstGeom>
          <a:solidFill>
            <a:srgbClr val="00CCFF"/>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PV C</a:t>
            </a:r>
          </a:p>
        </p:txBody>
      </p:sp>
      <p:sp>
        <p:nvSpPr>
          <p:cNvPr id="12296" name="Rectangle 8">
            <a:extLst>
              <a:ext uri="{FF2B5EF4-FFF2-40B4-BE49-F238E27FC236}">
                <a16:creationId xmlns:a16="http://schemas.microsoft.com/office/drawing/2014/main" id="{9EBFCFBF-3BC3-478A-B26E-7B5309EB22C6}"/>
              </a:ext>
            </a:extLst>
          </p:cNvPr>
          <p:cNvSpPr>
            <a:spLocks noChangeArrowheads="1"/>
          </p:cNvSpPr>
          <p:nvPr/>
        </p:nvSpPr>
        <p:spPr bwMode="auto">
          <a:xfrm>
            <a:off x="6727825" y="4684713"/>
            <a:ext cx="1371600" cy="533400"/>
          </a:xfrm>
          <a:prstGeom prst="rect">
            <a:avLst/>
          </a:prstGeom>
          <a:solidFill>
            <a:srgbClr val="00CCFF"/>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PV D</a:t>
            </a:r>
          </a:p>
        </p:txBody>
      </p:sp>
      <p:cxnSp>
        <p:nvCxnSpPr>
          <p:cNvPr id="12297" name="AutoShape 9">
            <a:extLst>
              <a:ext uri="{FF2B5EF4-FFF2-40B4-BE49-F238E27FC236}">
                <a16:creationId xmlns:a16="http://schemas.microsoft.com/office/drawing/2014/main" id="{C3D45C30-E0C0-4B18-972D-428DF740C12E}"/>
              </a:ext>
            </a:extLst>
          </p:cNvPr>
          <p:cNvCxnSpPr>
            <a:cxnSpLocks noChangeShapeType="1"/>
            <a:stCxn id="12292" idx="2"/>
            <a:endCxn id="12293" idx="0"/>
          </p:cNvCxnSpPr>
          <p:nvPr/>
        </p:nvCxnSpPr>
        <p:spPr bwMode="auto">
          <a:xfrm rot="5400000">
            <a:off x="3070225" y="2932113"/>
            <a:ext cx="838200" cy="26670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2298" name="AutoShape 10">
            <a:extLst>
              <a:ext uri="{FF2B5EF4-FFF2-40B4-BE49-F238E27FC236}">
                <a16:creationId xmlns:a16="http://schemas.microsoft.com/office/drawing/2014/main" id="{5F936BB2-F71A-4DC6-818F-BE17B8EC6044}"/>
              </a:ext>
            </a:extLst>
          </p:cNvPr>
          <p:cNvCxnSpPr>
            <a:cxnSpLocks noChangeShapeType="1"/>
            <a:stCxn id="12292" idx="2"/>
            <a:endCxn id="12294" idx="0"/>
          </p:cNvCxnSpPr>
          <p:nvPr/>
        </p:nvCxnSpPr>
        <p:spPr bwMode="auto">
          <a:xfrm rot="5400000">
            <a:off x="3946525" y="3808413"/>
            <a:ext cx="838200" cy="9144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2299" name="AutoShape 11">
            <a:extLst>
              <a:ext uri="{FF2B5EF4-FFF2-40B4-BE49-F238E27FC236}">
                <a16:creationId xmlns:a16="http://schemas.microsoft.com/office/drawing/2014/main" id="{7D58A47D-B8E7-437A-9586-208507D3754A}"/>
              </a:ext>
            </a:extLst>
          </p:cNvPr>
          <p:cNvCxnSpPr>
            <a:cxnSpLocks noChangeShapeType="1"/>
            <a:stCxn id="12292" idx="2"/>
            <a:endCxn id="12295" idx="0"/>
          </p:cNvCxnSpPr>
          <p:nvPr/>
        </p:nvCxnSpPr>
        <p:spPr bwMode="auto">
          <a:xfrm rot="16200000" flipH="1">
            <a:off x="4822825" y="3846513"/>
            <a:ext cx="838200" cy="8382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2300" name="AutoShape 12">
            <a:extLst>
              <a:ext uri="{FF2B5EF4-FFF2-40B4-BE49-F238E27FC236}">
                <a16:creationId xmlns:a16="http://schemas.microsoft.com/office/drawing/2014/main" id="{690261D7-A6E3-469A-A8BA-C18E0247EB10}"/>
              </a:ext>
            </a:extLst>
          </p:cNvPr>
          <p:cNvCxnSpPr>
            <a:cxnSpLocks noChangeShapeType="1"/>
            <a:stCxn id="12292" idx="2"/>
            <a:endCxn id="12296" idx="0"/>
          </p:cNvCxnSpPr>
          <p:nvPr/>
        </p:nvCxnSpPr>
        <p:spPr bwMode="auto">
          <a:xfrm rot="16200000" flipH="1">
            <a:off x="5699125" y="2970213"/>
            <a:ext cx="838200" cy="25908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2301" name="Text Box 13">
            <a:extLst>
              <a:ext uri="{FF2B5EF4-FFF2-40B4-BE49-F238E27FC236}">
                <a16:creationId xmlns:a16="http://schemas.microsoft.com/office/drawing/2014/main" id="{1A658BB7-6AFE-4E75-97AA-FE8EF9BA4AC5}"/>
              </a:ext>
            </a:extLst>
          </p:cNvPr>
          <p:cNvSpPr txBox="1">
            <a:spLocks noChangeArrowheads="1"/>
          </p:cNvSpPr>
          <p:nvPr/>
        </p:nvSpPr>
        <p:spPr bwMode="auto">
          <a:xfrm>
            <a:off x="2155825" y="4308475"/>
            <a:ext cx="846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(0.40)</a:t>
            </a:r>
          </a:p>
        </p:txBody>
      </p:sp>
      <p:sp>
        <p:nvSpPr>
          <p:cNvPr id="12302" name="Text Box 14">
            <a:extLst>
              <a:ext uri="{FF2B5EF4-FFF2-40B4-BE49-F238E27FC236}">
                <a16:creationId xmlns:a16="http://schemas.microsoft.com/office/drawing/2014/main" id="{F3B333F3-8D60-410F-A6F0-21C93E116B9A}"/>
              </a:ext>
            </a:extLst>
          </p:cNvPr>
          <p:cNvSpPr txBox="1">
            <a:spLocks noChangeArrowheads="1"/>
          </p:cNvSpPr>
          <p:nvPr/>
        </p:nvSpPr>
        <p:spPr bwMode="auto">
          <a:xfrm>
            <a:off x="3878263" y="4308475"/>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(0.30)</a:t>
            </a:r>
          </a:p>
        </p:txBody>
      </p:sp>
      <p:sp>
        <p:nvSpPr>
          <p:cNvPr id="12303" name="Text Box 15">
            <a:extLst>
              <a:ext uri="{FF2B5EF4-FFF2-40B4-BE49-F238E27FC236}">
                <a16:creationId xmlns:a16="http://schemas.microsoft.com/office/drawing/2014/main" id="{6EBFDA4D-0E96-4702-AA97-325CF136F666}"/>
              </a:ext>
            </a:extLst>
          </p:cNvPr>
          <p:cNvSpPr txBox="1">
            <a:spLocks noChangeArrowheads="1"/>
          </p:cNvSpPr>
          <p:nvPr/>
        </p:nvSpPr>
        <p:spPr bwMode="auto">
          <a:xfrm>
            <a:off x="5630863" y="4308475"/>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(0.20)</a:t>
            </a:r>
          </a:p>
        </p:txBody>
      </p:sp>
      <p:sp>
        <p:nvSpPr>
          <p:cNvPr id="12304" name="Text Box 16">
            <a:extLst>
              <a:ext uri="{FF2B5EF4-FFF2-40B4-BE49-F238E27FC236}">
                <a16:creationId xmlns:a16="http://schemas.microsoft.com/office/drawing/2014/main" id="{68E769F5-DA52-40AC-AF48-0544E1BAA41A}"/>
              </a:ext>
            </a:extLst>
          </p:cNvPr>
          <p:cNvSpPr txBox="1">
            <a:spLocks noChangeArrowheads="1"/>
          </p:cNvSpPr>
          <p:nvPr/>
        </p:nvSpPr>
        <p:spPr bwMode="auto">
          <a:xfrm>
            <a:off x="7383463" y="4308475"/>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(0.10)</a:t>
            </a:r>
          </a:p>
        </p:txBody>
      </p:sp>
      <p:sp>
        <p:nvSpPr>
          <p:cNvPr id="12305" name="AutoShape 17">
            <a:extLst>
              <a:ext uri="{FF2B5EF4-FFF2-40B4-BE49-F238E27FC236}">
                <a16:creationId xmlns:a16="http://schemas.microsoft.com/office/drawing/2014/main" id="{6EB06A42-CD23-4B32-9AC4-72C9C77D4D96}"/>
              </a:ext>
            </a:extLst>
          </p:cNvPr>
          <p:cNvSpPr>
            <a:spLocks/>
          </p:cNvSpPr>
          <p:nvPr/>
        </p:nvSpPr>
        <p:spPr bwMode="auto">
          <a:xfrm rot="-5400000">
            <a:off x="4594225" y="2246313"/>
            <a:ext cx="381000" cy="6629400"/>
          </a:xfrm>
          <a:prstGeom prst="leftBrace">
            <a:avLst>
              <a:gd name="adj1" fmla="val 145000"/>
              <a:gd name="adj2" fmla="val 50000"/>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FD6BF8F-7736-44B1-B0F0-73F8491C817A}"/>
              </a:ext>
            </a:extLst>
          </p:cNvPr>
          <p:cNvSpPr>
            <a:spLocks noGrp="1" noChangeArrowheads="1"/>
          </p:cNvSpPr>
          <p:nvPr>
            <p:ph type="title"/>
          </p:nvPr>
        </p:nvSpPr>
        <p:spPr/>
        <p:txBody>
          <a:bodyPr/>
          <a:lstStyle/>
          <a:p>
            <a:r>
              <a:rPr lang="fr-FR" altLang="fr-FR"/>
              <a:t>Décomposition du plan de production</a:t>
            </a:r>
          </a:p>
        </p:txBody>
      </p:sp>
      <p:sp>
        <p:nvSpPr>
          <p:cNvPr id="16387" name="Rectangle 3">
            <a:extLst>
              <a:ext uri="{FF2B5EF4-FFF2-40B4-BE49-F238E27FC236}">
                <a16:creationId xmlns:a16="http://schemas.microsoft.com/office/drawing/2014/main" id="{FE7E5376-C4A9-44BA-B21C-006F2EE3CEF9}"/>
              </a:ext>
            </a:extLst>
          </p:cNvPr>
          <p:cNvSpPr>
            <a:spLocks noChangeArrowheads="1"/>
          </p:cNvSpPr>
          <p:nvPr/>
        </p:nvSpPr>
        <p:spPr bwMode="auto">
          <a:xfrm>
            <a:off x="3451225" y="2865438"/>
            <a:ext cx="2590800" cy="6096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Article Famille</a:t>
            </a:r>
          </a:p>
        </p:txBody>
      </p:sp>
      <p:sp>
        <p:nvSpPr>
          <p:cNvPr id="16388" name="Rectangle 4">
            <a:extLst>
              <a:ext uri="{FF2B5EF4-FFF2-40B4-BE49-F238E27FC236}">
                <a16:creationId xmlns:a16="http://schemas.microsoft.com/office/drawing/2014/main" id="{D5FCDD2E-1414-4E70-9DDC-A8A25482878A}"/>
              </a:ext>
            </a:extLst>
          </p:cNvPr>
          <p:cNvSpPr>
            <a:spLocks noChangeArrowheads="1"/>
          </p:cNvSpPr>
          <p:nvPr/>
        </p:nvSpPr>
        <p:spPr bwMode="auto">
          <a:xfrm>
            <a:off x="1393825" y="4313238"/>
            <a:ext cx="1371600" cy="533400"/>
          </a:xfrm>
          <a:prstGeom prst="rect">
            <a:avLst/>
          </a:prstGeom>
          <a:solidFill>
            <a:srgbClr val="00FF99"/>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SE 1</a:t>
            </a:r>
          </a:p>
        </p:txBody>
      </p:sp>
      <p:sp>
        <p:nvSpPr>
          <p:cNvPr id="16389" name="Rectangle 5">
            <a:extLst>
              <a:ext uri="{FF2B5EF4-FFF2-40B4-BE49-F238E27FC236}">
                <a16:creationId xmlns:a16="http://schemas.microsoft.com/office/drawing/2014/main" id="{830FF4ED-2A99-4578-A00F-08B307BAC4B4}"/>
              </a:ext>
            </a:extLst>
          </p:cNvPr>
          <p:cNvSpPr>
            <a:spLocks noChangeArrowheads="1"/>
          </p:cNvSpPr>
          <p:nvPr/>
        </p:nvSpPr>
        <p:spPr bwMode="auto">
          <a:xfrm>
            <a:off x="3146425" y="4313238"/>
            <a:ext cx="1371600" cy="533400"/>
          </a:xfrm>
          <a:prstGeom prst="rect">
            <a:avLst/>
          </a:prstGeom>
          <a:solidFill>
            <a:srgbClr val="00FF99"/>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SE 2</a:t>
            </a:r>
          </a:p>
        </p:txBody>
      </p:sp>
      <p:sp>
        <p:nvSpPr>
          <p:cNvPr id="16390" name="Rectangle 6">
            <a:extLst>
              <a:ext uri="{FF2B5EF4-FFF2-40B4-BE49-F238E27FC236}">
                <a16:creationId xmlns:a16="http://schemas.microsoft.com/office/drawing/2014/main" id="{2D79B155-1BE4-4FEE-98C7-8DAAB3AB8715}"/>
              </a:ext>
            </a:extLst>
          </p:cNvPr>
          <p:cNvSpPr>
            <a:spLocks noChangeArrowheads="1"/>
          </p:cNvSpPr>
          <p:nvPr/>
        </p:nvSpPr>
        <p:spPr bwMode="auto">
          <a:xfrm>
            <a:off x="4899025" y="4313238"/>
            <a:ext cx="1371600" cy="533400"/>
          </a:xfrm>
          <a:prstGeom prst="rect">
            <a:avLst/>
          </a:prstGeom>
          <a:solidFill>
            <a:srgbClr val="00FF99"/>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C 1</a:t>
            </a:r>
          </a:p>
        </p:txBody>
      </p:sp>
      <p:sp>
        <p:nvSpPr>
          <p:cNvPr id="16391" name="Rectangle 7">
            <a:extLst>
              <a:ext uri="{FF2B5EF4-FFF2-40B4-BE49-F238E27FC236}">
                <a16:creationId xmlns:a16="http://schemas.microsoft.com/office/drawing/2014/main" id="{160E0096-19E8-4D7B-B567-DDC6D546BC67}"/>
              </a:ext>
            </a:extLst>
          </p:cNvPr>
          <p:cNvSpPr>
            <a:spLocks noChangeArrowheads="1"/>
          </p:cNvSpPr>
          <p:nvPr/>
        </p:nvSpPr>
        <p:spPr bwMode="auto">
          <a:xfrm>
            <a:off x="6651625" y="4313238"/>
            <a:ext cx="1371600" cy="533400"/>
          </a:xfrm>
          <a:prstGeom prst="rect">
            <a:avLst/>
          </a:prstGeom>
          <a:solidFill>
            <a:srgbClr val="00FF99"/>
          </a:solidFill>
          <a:ln w="9525">
            <a:solidFill>
              <a:schemeClr val="tx1"/>
            </a:solidFill>
            <a:miter lim="800000"/>
            <a:headEnd/>
            <a:tailEnd/>
          </a:ln>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lgn="ctr">
              <a:spcBef>
                <a:spcPct val="0"/>
              </a:spcBef>
              <a:buFontTx/>
              <a:buNone/>
            </a:pPr>
            <a:r>
              <a:rPr lang="fr-FR" altLang="fr-FR" b="0">
                <a:solidFill>
                  <a:srgbClr val="000000"/>
                </a:solidFill>
              </a:rPr>
              <a:t>C 2</a:t>
            </a:r>
          </a:p>
        </p:txBody>
      </p:sp>
      <p:cxnSp>
        <p:nvCxnSpPr>
          <p:cNvPr id="16392" name="AutoShape 8">
            <a:extLst>
              <a:ext uri="{FF2B5EF4-FFF2-40B4-BE49-F238E27FC236}">
                <a16:creationId xmlns:a16="http://schemas.microsoft.com/office/drawing/2014/main" id="{25B546A6-499A-49BC-9829-8FFC8FFE8E02}"/>
              </a:ext>
            </a:extLst>
          </p:cNvPr>
          <p:cNvCxnSpPr>
            <a:cxnSpLocks noChangeShapeType="1"/>
            <a:stCxn id="16387" idx="2"/>
            <a:endCxn id="16388" idx="0"/>
          </p:cNvCxnSpPr>
          <p:nvPr/>
        </p:nvCxnSpPr>
        <p:spPr bwMode="auto">
          <a:xfrm rot="5400000">
            <a:off x="2994025" y="2560638"/>
            <a:ext cx="838200" cy="26670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6393" name="AutoShape 9">
            <a:extLst>
              <a:ext uri="{FF2B5EF4-FFF2-40B4-BE49-F238E27FC236}">
                <a16:creationId xmlns:a16="http://schemas.microsoft.com/office/drawing/2014/main" id="{DCD16993-6755-4AC3-ADFD-4359FFDF8844}"/>
              </a:ext>
            </a:extLst>
          </p:cNvPr>
          <p:cNvCxnSpPr>
            <a:cxnSpLocks noChangeShapeType="1"/>
            <a:stCxn id="16387" idx="2"/>
            <a:endCxn id="16389" idx="0"/>
          </p:cNvCxnSpPr>
          <p:nvPr/>
        </p:nvCxnSpPr>
        <p:spPr bwMode="auto">
          <a:xfrm rot="5400000">
            <a:off x="3870325" y="3436938"/>
            <a:ext cx="838200" cy="9144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6394" name="AutoShape 10">
            <a:extLst>
              <a:ext uri="{FF2B5EF4-FFF2-40B4-BE49-F238E27FC236}">
                <a16:creationId xmlns:a16="http://schemas.microsoft.com/office/drawing/2014/main" id="{1289C307-7B99-449E-B56C-1706039284A4}"/>
              </a:ext>
            </a:extLst>
          </p:cNvPr>
          <p:cNvCxnSpPr>
            <a:cxnSpLocks noChangeShapeType="1"/>
            <a:stCxn id="16387" idx="2"/>
            <a:endCxn id="16390" idx="0"/>
          </p:cNvCxnSpPr>
          <p:nvPr/>
        </p:nvCxnSpPr>
        <p:spPr bwMode="auto">
          <a:xfrm rot="16200000" flipH="1">
            <a:off x="4746625" y="3475038"/>
            <a:ext cx="838200" cy="8382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6395" name="AutoShape 11">
            <a:extLst>
              <a:ext uri="{FF2B5EF4-FFF2-40B4-BE49-F238E27FC236}">
                <a16:creationId xmlns:a16="http://schemas.microsoft.com/office/drawing/2014/main" id="{6B0AE5B7-7A37-4E17-8692-9AE2A1432E24}"/>
              </a:ext>
            </a:extLst>
          </p:cNvPr>
          <p:cNvCxnSpPr>
            <a:cxnSpLocks noChangeShapeType="1"/>
            <a:stCxn id="16387" idx="2"/>
            <a:endCxn id="16391" idx="0"/>
          </p:cNvCxnSpPr>
          <p:nvPr/>
        </p:nvCxnSpPr>
        <p:spPr bwMode="auto">
          <a:xfrm rot="16200000" flipH="1">
            <a:off x="5622925" y="2598738"/>
            <a:ext cx="838200" cy="25908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6396" name="Text Box 12">
            <a:extLst>
              <a:ext uri="{FF2B5EF4-FFF2-40B4-BE49-F238E27FC236}">
                <a16:creationId xmlns:a16="http://schemas.microsoft.com/office/drawing/2014/main" id="{0EF240CF-F4BA-4163-B669-70565CF3135F}"/>
              </a:ext>
            </a:extLst>
          </p:cNvPr>
          <p:cNvSpPr txBox="1">
            <a:spLocks noChangeArrowheads="1"/>
          </p:cNvSpPr>
          <p:nvPr/>
        </p:nvSpPr>
        <p:spPr bwMode="auto">
          <a:xfrm>
            <a:off x="2079625" y="3937000"/>
            <a:ext cx="846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(0.60)</a:t>
            </a:r>
          </a:p>
        </p:txBody>
      </p:sp>
      <p:sp>
        <p:nvSpPr>
          <p:cNvPr id="16397" name="Text Box 13">
            <a:extLst>
              <a:ext uri="{FF2B5EF4-FFF2-40B4-BE49-F238E27FC236}">
                <a16:creationId xmlns:a16="http://schemas.microsoft.com/office/drawing/2014/main" id="{CADBA0A0-8D9B-4B62-B933-CE4C0A2A0956}"/>
              </a:ext>
            </a:extLst>
          </p:cNvPr>
          <p:cNvSpPr txBox="1">
            <a:spLocks noChangeArrowheads="1"/>
          </p:cNvSpPr>
          <p:nvPr/>
        </p:nvSpPr>
        <p:spPr bwMode="auto">
          <a:xfrm>
            <a:off x="3802063" y="3937000"/>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(0.40)</a:t>
            </a:r>
          </a:p>
        </p:txBody>
      </p:sp>
      <p:sp>
        <p:nvSpPr>
          <p:cNvPr id="16398" name="Text Box 14">
            <a:extLst>
              <a:ext uri="{FF2B5EF4-FFF2-40B4-BE49-F238E27FC236}">
                <a16:creationId xmlns:a16="http://schemas.microsoft.com/office/drawing/2014/main" id="{60DACC54-6685-4951-9934-1B7E835B5F1F}"/>
              </a:ext>
            </a:extLst>
          </p:cNvPr>
          <p:cNvSpPr txBox="1">
            <a:spLocks noChangeArrowheads="1"/>
          </p:cNvSpPr>
          <p:nvPr/>
        </p:nvSpPr>
        <p:spPr bwMode="auto">
          <a:xfrm>
            <a:off x="5562600" y="3937000"/>
            <a:ext cx="493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(1)</a:t>
            </a:r>
          </a:p>
        </p:txBody>
      </p:sp>
      <p:sp>
        <p:nvSpPr>
          <p:cNvPr id="16399" name="Text Box 15">
            <a:extLst>
              <a:ext uri="{FF2B5EF4-FFF2-40B4-BE49-F238E27FC236}">
                <a16:creationId xmlns:a16="http://schemas.microsoft.com/office/drawing/2014/main" id="{12528E15-AA40-464B-9381-3E8151278638}"/>
              </a:ext>
            </a:extLst>
          </p:cNvPr>
          <p:cNvSpPr txBox="1">
            <a:spLocks noChangeArrowheads="1"/>
          </p:cNvSpPr>
          <p:nvPr/>
        </p:nvSpPr>
        <p:spPr bwMode="auto">
          <a:xfrm>
            <a:off x="7307263" y="3937000"/>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2000" b="0">
                <a:solidFill>
                  <a:srgbClr val="000000"/>
                </a:solidFill>
              </a:rPr>
              <a:t>(0.25)</a:t>
            </a:r>
          </a:p>
        </p:txBody>
      </p:sp>
      <p:sp>
        <p:nvSpPr>
          <p:cNvPr id="16400" name="AutoShape 16">
            <a:extLst>
              <a:ext uri="{FF2B5EF4-FFF2-40B4-BE49-F238E27FC236}">
                <a16:creationId xmlns:a16="http://schemas.microsoft.com/office/drawing/2014/main" id="{A9E3BFB2-85BE-4066-AA2F-055162ABCA9A}"/>
              </a:ext>
            </a:extLst>
          </p:cNvPr>
          <p:cNvSpPr>
            <a:spLocks/>
          </p:cNvSpPr>
          <p:nvPr/>
        </p:nvSpPr>
        <p:spPr bwMode="auto">
          <a:xfrm rot="-5400000">
            <a:off x="4518025" y="1874838"/>
            <a:ext cx="381000" cy="6629400"/>
          </a:xfrm>
          <a:prstGeom prst="leftBrace">
            <a:avLst>
              <a:gd name="adj1" fmla="val 145000"/>
              <a:gd name="adj2" fmla="val 50000"/>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endParaRPr lang="fr-FR" altLang="fr-FR" sz="1600">
              <a:solidFill>
                <a:schemeClr val="tx1"/>
              </a:solidFill>
            </a:endParaRPr>
          </a:p>
        </p:txBody>
      </p:sp>
      <p:sp>
        <p:nvSpPr>
          <p:cNvPr id="16401" name="Text Box 17">
            <a:extLst>
              <a:ext uri="{FF2B5EF4-FFF2-40B4-BE49-F238E27FC236}">
                <a16:creationId xmlns:a16="http://schemas.microsoft.com/office/drawing/2014/main" id="{D408AC93-3587-44D0-9773-1AC666FD65AF}"/>
              </a:ext>
            </a:extLst>
          </p:cNvPr>
          <p:cNvSpPr txBox="1">
            <a:spLocks noChangeArrowheads="1"/>
          </p:cNvSpPr>
          <p:nvPr/>
        </p:nvSpPr>
        <p:spPr bwMode="auto">
          <a:xfrm>
            <a:off x="3419475" y="5419725"/>
            <a:ext cx="2608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b="0">
                <a:solidFill>
                  <a:srgbClr val="000000"/>
                </a:solidFill>
              </a:rPr>
              <a:t>Articles directeurs</a:t>
            </a:r>
          </a:p>
        </p:txBody>
      </p:sp>
      <p:sp>
        <p:nvSpPr>
          <p:cNvPr id="16402" name="Text Box 18">
            <a:extLst>
              <a:ext uri="{FF2B5EF4-FFF2-40B4-BE49-F238E27FC236}">
                <a16:creationId xmlns:a16="http://schemas.microsoft.com/office/drawing/2014/main" id="{873A1F24-BC36-419B-9C85-7BE873F1E889}"/>
              </a:ext>
            </a:extLst>
          </p:cNvPr>
          <p:cNvSpPr txBox="1">
            <a:spLocks noChangeArrowheads="1"/>
          </p:cNvSpPr>
          <p:nvPr/>
        </p:nvSpPr>
        <p:spPr bwMode="auto">
          <a:xfrm>
            <a:off x="1095375" y="1671638"/>
            <a:ext cx="74723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rgbClr val="339933"/>
                </a:solidFill>
                <a:latin typeface="Arial" panose="020B0604020202020204" pitchFamily="34" charset="0"/>
              </a:defRPr>
            </a:lvl1pPr>
            <a:lvl2pPr marL="742950" indent="-285750">
              <a:spcBef>
                <a:spcPct val="20000"/>
              </a:spcBef>
              <a:buChar char="–"/>
              <a:defRPr sz="2000" b="1">
                <a:solidFill>
                  <a:srgbClr val="000099"/>
                </a:solidFill>
                <a:latin typeface="Arial" panose="020B0604020202020204" pitchFamily="34" charset="0"/>
              </a:defRPr>
            </a:lvl2pPr>
            <a:lvl3pPr marL="1143000" indent="-228600">
              <a:spcBef>
                <a:spcPct val="20000"/>
              </a:spcBef>
              <a:buChar char="•"/>
              <a:defRPr b="1">
                <a:solidFill>
                  <a:srgbClr val="000099"/>
                </a:solidFill>
                <a:latin typeface="Arial" panose="020B0604020202020204" pitchFamily="34" charset="0"/>
              </a:defRPr>
            </a:lvl3pPr>
            <a:lvl4pPr marL="1600200" indent="-228600">
              <a:spcBef>
                <a:spcPct val="20000"/>
              </a:spcBef>
              <a:buChar char="–"/>
              <a:defRPr sz="1600" b="1">
                <a:solidFill>
                  <a:srgbClr val="000099"/>
                </a:solidFill>
                <a:latin typeface="Arial" panose="020B0604020202020204" pitchFamily="34" charset="0"/>
              </a:defRPr>
            </a:lvl4pPr>
            <a:lvl5pPr marL="2057400" indent="-228600">
              <a:spcBef>
                <a:spcPct val="20000"/>
              </a:spcBef>
              <a:buChar char="»"/>
              <a:defRPr sz="1600" b="1">
                <a:solidFill>
                  <a:srgbClr val="000099"/>
                </a:solidFill>
                <a:latin typeface="Arial" panose="020B0604020202020204" pitchFamily="34" charset="0"/>
              </a:defRPr>
            </a:lvl5pPr>
            <a:lvl6pPr marL="2514600" indent="-228600" eaLnBrk="0" fontAlgn="base" hangingPunct="0">
              <a:spcBef>
                <a:spcPct val="20000"/>
              </a:spcBef>
              <a:spcAft>
                <a:spcPct val="0"/>
              </a:spcAft>
              <a:buChar char="»"/>
              <a:defRPr sz="1600" b="1">
                <a:solidFill>
                  <a:srgbClr val="000099"/>
                </a:solidFill>
                <a:latin typeface="Arial" panose="020B0604020202020204" pitchFamily="34" charset="0"/>
              </a:defRPr>
            </a:lvl6pPr>
            <a:lvl7pPr marL="2971800" indent="-228600" eaLnBrk="0" fontAlgn="base" hangingPunct="0">
              <a:spcBef>
                <a:spcPct val="20000"/>
              </a:spcBef>
              <a:spcAft>
                <a:spcPct val="0"/>
              </a:spcAft>
              <a:buChar char="»"/>
              <a:defRPr sz="1600" b="1">
                <a:solidFill>
                  <a:srgbClr val="000099"/>
                </a:solidFill>
                <a:latin typeface="Arial" panose="020B0604020202020204" pitchFamily="34" charset="0"/>
              </a:defRPr>
            </a:lvl7pPr>
            <a:lvl8pPr marL="3429000" indent="-228600" eaLnBrk="0" fontAlgn="base" hangingPunct="0">
              <a:spcBef>
                <a:spcPct val="20000"/>
              </a:spcBef>
              <a:spcAft>
                <a:spcPct val="0"/>
              </a:spcAft>
              <a:buChar char="»"/>
              <a:defRPr sz="1600" b="1">
                <a:solidFill>
                  <a:srgbClr val="000099"/>
                </a:solidFill>
                <a:latin typeface="Arial" panose="020B0604020202020204" pitchFamily="34" charset="0"/>
              </a:defRPr>
            </a:lvl8pPr>
            <a:lvl9pPr marL="3886200" indent="-228600" eaLnBrk="0" fontAlgn="base" hangingPunct="0">
              <a:spcBef>
                <a:spcPct val="20000"/>
              </a:spcBef>
              <a:spcAft>
                <a:spcPct val="0"/>
              </a:spcAft>
              <a:buChar char="»"/>
              <a:defRPr sz="1600" b="1">
                <a:solidFill>
                  <a:srgbClr val="000099"/>
                </a:solidFill>
                <a:latin typeface="Arial" panose="020B0604020202020204" pitchFamily="34" charset="0"/>
              </a:defRPr>
            </a:lvl9pPr>
          </a:lstStyle>
          <a:p>
            <a:pPr>
              <a:spcBef>
                <a:spcPct val="0"/>
              </a:spcBef>
              <a:buFontTx/>
              <a:buNone/>
            </a:pPr>
            <a:r>
              <a:rPr lang="fr-FR" altLang="fr-FR" sz="1600">
                <a:solidFill>
                  <a:schemeClr val="tx1"/>
                </a:solidFill>
              </a:rPr>
              <a:t>On décompose en fait les variations positives de stock prévues dans le PIC</a:t>
            </a:r>
          </a:p>
          <a:p>
            <a:pPr>
              <a:spcBef>
                <a:spcPct val="0"/>
              </a:spcBef>
              <a:buFontTx/>
              <a:buNone/>
            </a:pPr>
            <a:r>
              <a:rPr lang="fr-FR" altLang="fr-FR" sz="1600">
                <a:solidFill>
                  <a:schemeClr val="tx1"/>
                </a:solidFill>
              </a:rPr>
              <a:t>-&gt; création d’une demande « interne » pour créer un stock d’anticipation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prelude4">
  <a:themeElements>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lude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lude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lude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lude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lude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lude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lude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présentation\prelude4.pot</Template>
  <TotalTime>0</TotalTime>
  <Words>4614</Words>
  <Application>Microsoft Office PowerPoint</Application>
  <PresentationFormat>Affichage à l'écran (4:3)</PresentationFormat>
  <Paragraphs>543</Paragraphs>
  <Slides>20</Slides>
  <Notes>20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Arial</vt:lpstr>
      <vt:lpstr>Arial Black</vt:lpstr>
      <vt:lpstr>Calibri</vt:lpstr>
      <vt:lpstr>Impact</vt:lpstr>
      <vt:lpstr>Tahoma</vt:lpstr>
      <vt:lpstr>Times New Roman</vt:lpstr>
      <vt:lpstr>prelude4</vt:lpstr>
      <vt:lpstr>Programme Directeur de Production</vt:lpstr>
      <vt:lpstr>L’enchaînement des décisions de planification  </vt:lpstr>
      <vt:lpstr>Les décisions dans la Supply Chain</vt:lpstr>
      <vt:lpstr>Définition du PDP </vt:lpstr>
      <vt:lpstr>Les paramètres du PDP</vt:lpstr>
      <vt:lpstr>La gestion de la demande</vt:lpstr>
      <vt:lpstr>La demande selon le mode de production</vt:lpstr>
      <vt:lpstr>Eclatement des familles commerciales</vt:lpstr>
      <vt:lpstr>Décomposition du plan de production</vt:lpstr>
      <vt:lpstr>Exemple de PDP</vt:lpstr>
      <vt:lpstr>Profil de charge des postes critiques</vt:lpstr>
      <vt:lpstr>Mise à jour du PDP  Planification des charges critiques</vt:lpstr>
      <vt:lpstr>Mise à jour du PDP / Calcul des Charges critiques</vt:lpstr>
      <vt:lpstr>Le PDP : un processus itératif</vt:lpstr>
      <vt:lpstr>L’horizon de planification</vt:lpstr>
      <vt:lpstr>Les horizons du PDP</vt:lpstr>
      <vt:lpstr>Le management du PDP</vt:lpstr>
      <vt:lpstr>La création des ordres fermes</vt:lpstr>
      <vt:lpstr>Le processus PDP</vt:lpstr>
      <vt:lpstr>Les critères de choix des articles directeurs</vt:lpstr>
    </vt:vector>
  </TitlesOfParts>
  <Company>Groupe HEC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PDP</dc:title>
  <dc:creator>Gérard Baglin</dc:creator>
  <cp:lastModifiedBy>Gérard</cp:lastModifiedBy>
  <cp:revision>207</cp:revision>
  <cp:lastPrinted>2002-10-11T06:03:57Z</cp:lastPrinted>
  <dcterms:created xsi:type="dcterms:W3CDTF">1998-11-03T06:54:19Z</dcterms:created>
  <dcterms:modified xsi:type="dcterms:W3CDTF">2019-06-28T06:41:23Z</dcterms:modified>
</cp:coreProperties>
</file>