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345" r:id="rId2"/>
    <p:sldId id="350" r:id="rId3"/>
    <p:sldId id="344" r:id="rId4"/>
    <p:sldId id="311" r:id="rId5"/>
    <p:sldId id="325" r:id="rId6"/>
    <p:sldId id="332" r:id="rId7"/>
    <p:sldId id="313" r:id="rId8"/>
    <p:sldId id="326" r:id="rId9"/>
    <p:sldId id="327" r:id="rId10"/>
    <p:sldId id="314" r:id="rId11"/>
    <p:sldId id="324" r:id="rId12"/>
    <p:sldId id="302" r:id="rId13"/>
    <p:sldId id="336" r:id="rId14"/>
    <p:sldId id="337" r:id="rId15"/>
    <p:sldId id="334" r:id="rId16"/>
    <p:sldId id="333" r:id="rId17"/>
    <p:sldId id="271" r:id="rId18"/>
    <p:sldId id="340" r:id="rId19"/>
    <p:sldId id="339" r:id="rId20"/>
    <p:sldId id="304" r:id="rId21"/>
    <p:sldId id="335" r:id="rId22"/>
    <p:sldId id="342" r:id="rId23"/>
    <p:sldId id="343" r:id="rId24"/>
    <p:sldId id="310" r:id="rId25"/>
    <p:sldId id="348" r:id="rId26"/>
    <p:sldId id="347" r:id="rId27"/>
    <p:sldId id="258" r:id="rId28"/>
    <p:sldId id="259" r:id="rId29"/>
  </p:sldIdLst>
  <p:sldSz cx="9144000" cy="6858000" type="letter"/>
  <p:notesSz cx="6985000" cy="101473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fr-FR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00279F"/>
    <a:srgbClr val="00AE00"/>
    <a:srgbClr val="FFFFFF"/>
    <a:srgbClr val="00FFFF"/>
    <a:srgbClr val="FF99FF"/>
    <a:srgbClr val="FFCC66"/>
    <a:srgbClr val="99FFCC"/>
    <a:srgbClr val="FFFF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72" autoAdjust="0"/>
    <p:restoredTop sz="96374" autoAdjust="0"/>
  </p:normalViewPr>
  <p:slideViewPr>
    <p:cSldViewPr>
      <p:cViewPr varScale="1">
        <p:scale>
          <a:sx n="111" d="100"/>
          <a:sy n="111" d="100"/>
        </p:scale>
        <p:origin x="126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4734"/>
    </p:cViewPr>
  </p:sorterViewPr>
  <p:notesViewPr>
    <p:cSldViewPr>
      <p:cViewPr varScale="1">
        <p:scale>
          <a:sx n="79" d="100"/>
          <a:sy n="79" d="100"/>
        </p:scale>
        <p:origin x="39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7DB04F7-948F-41B9-A35C-FB2E7996492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4837113"/>
            <a:ext cx="5124450" cy="458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87" tIns="46365" rIns="94387" bIns="463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Corps du texte</a:t>
            </a:r>
          </a:p>
          <a:p>
            <a:pPr lvl="0"/>
            <a:r>
              <a:rPr lang="fr-FR" altLang="fr-FR"/>
              <a:t>Deuxième niveau</a:t>
            </a:r>
          </a:p>
          <a:p>
            <a:pPr lvl="0"/>
            <a:r>
              <a:rPr lang="fr-FR" altLang="fr-FR"/>
              <a:t>Troisième niveau</a:t>
            </a:r>
          </a:p>
          <a:p>
            <a:pPr lvl="0"/>
            <a:r>
              <a:rPr lang="fr-FR" altLang="fr-FR"/>
              <a:t>Quatrième niveau</a:t>
            </a:r>
          </a:p>
          <a:p>
            <a:pPr lvl="0"/>
            <a:r>
              <a:rPr lang="fr-FR" altLang="fr-FR"/>
              <a:t>Cinquième niveau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EB51FFA-1C63-4471-8545-244333D4F09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0300" y="885825"/>
            <a:ext cx="4729163" cy="35464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677815BA-23AE-4825-9F7F-D21FD9DCD5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1888" y="893763"/>
            <a:ext cx="4716462" cy="3536950"/>
          </a:xfrm>
          <a:ln/>
        </p:spPr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97945CA7-1CC2-4886-8514-50E2019158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8688" y="4818063"/>
            <a:ext cx="5121275" cy="4564062"/>
          </a:xfrm>
        </p:spPr>
        <p:txBody>
          <a:bodyPr lIns="95300" tIns="47649" rIns="95300" bIns="47649"/>
          <a:lstStyle/>
          <a:p>
            <a:endParaRPr lang="en-US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ACE178-1C25-48D3-9624-FFF4E4447C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47BAE6A-8133-4E75-94D0-CF8C3D1532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52039693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CD56EA-2234-4D36-9A36-ADECF9C78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4D99882-A2B0-4B11-81BD-170D3D168B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9B7A48-F8A6-4E82-B27C-3892423201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324600" y="6553200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D2C9E98-B3E0-48FB-9AB3-FB8FB7FC3DA1}" type="datetime1">
              <a:rPr lang="fr-FR" altLang="fr-FR"/>
              <a:pPr/>
              <a:t>26/06/2021</a:t>
            </a:fld>
            <a:endParaRPr lang="fr-FR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7D0603-3EBC-4437-A3A7-918113C50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553200"/>
            <a:ext cx="5181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altLang="fr-FR"/>
              <a:t>© Groupe HEC - Département Management Industriel et Logistique</a:t>
            </a:r>
          </a:p>
        </p:txBody>
      </p:sp>
    </p:spTree>
    <p:extLst>
      <p:ext uri="{BB962C8B-B14F-4D97-AF65-F5344CB8AC3E}">
        <p14:creationId xmlns:p14="http://schemas.microsoft.com/office/powerpoint/2010/main" val="383159228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12C46DF-BDC8-4995-AF9A-1D909E3216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496050" y="990600"/>
            <a:ext cx="1809750" cy="4800600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C9534C1-59D9-4DD2-AF4B-6F43E9BA3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6800" y="990600"/>
            <a:ext cx="5276850" cy="480060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6E7626-C164-42FB-86C4-03F0DDF760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324600" y="6553200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C1939F0-1748-4596-984D-DFE8FD1B5CD5}" type="datetime1">
              <a:rPr lang="fr-FR" altLang="fr-FR"/>
              <a:pPr/>
              <a:t>26/06/2021</a:t>
            </a:fld>
            <a:endParaRPr lang="fr-FR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31184D-65B2-4DF3-B535-9C93909F5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553200"/>
            <a:ext cx="5181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altLang="fr-FR"/>
              <a:t>© Groupe HEC - Département Management Industriel et Logistique</a:t>
            </a:r>
          </a:p>
        </p:txBody>
      </p:sp>
    </p:spTree>
    <p:extLst>
      <p:ext uri="{BB962C8B-B14F-4D97-AF65-F5344CB8AC3E}">
        <p14:creationId xmlns:p14="http://schemas.microsoft.com/office/powerpoint/2010/main" val="136239626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0DF85D-216A-4103-84B6-4AB357363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9458D4D-0690-4E5D-9389-F457E09A9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29729986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925D44-CB50-4C0F-823D-E6411DE60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79EC1E8-4CF3-4F02-8DDE-7948AE77F9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F54C57-7377-4AD3-8A31-68B14A61D9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324600" y="6553200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E13769F-CE91-4307-8480-F12B112C25F6}" type="datetime1">
              <a:rPr lang="fr-FR" altLang="fr-FR"/>
              <a:pPr/>
              <a:t>26/06/2021</a:t>
            </a:fld>
            <a:endParaRPr lang="fr-FR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FAB56D-A913-48C7-8F60-BE762D393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553200"/>
            <a:ext cx="5181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altLang="fr-FR"/>
              <a:t>© Groupe HEC - Département Management Industriel et Logistique</a:t>
            </a:r>
          </a:p>
        </p:txBody>
      </p:sp>
    </p:spTree>
    <p:extLst>
      <p:ext uri="{BB962C8B-B14F-4D97-AF65-F5344CB8AC3E}">
        <p14:creationId xmlns:p14="http://schemas.microsoft.com/office/powerpoint/2010/main" val="343736512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B3717F-D5BF-4E97-9DDE-D9FD341D1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E75980-6C1C-4C3C-9941-F315296543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1676400"/>
            <a:ext cx="3505200" cy="41148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440687C-4EC2-4896-A069-C9AAE0DC9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505200" cy="41148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41BFC14-2B52-4294-B4C5-34B5EB90EA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324600" y="6553200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F831203-5F0A-4DE5-87FE-24A06B2E8878}" type="datetime1">
              <a:rPr lang="fr-FR" altLang="fr-FR"/>
              <a:pPr/>
              <a:t>26/06/2021</a:t>
            </a:fld>
            <a:endParaRPr lang="fr-FR" alt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21580C7-CE52-4C83-AFC6-D3C013F7A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553200"/>
            <a:ext cx="5181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altLang="fr-FR"/>
              <a:t>© Groupe HEC - Département Management Industriel et Logistique</a:t>
            </a:r>
          </a:p>
        </p:txBody>
      </p:sp>
    </p:spTree>
    <p:extLst>
      <p:ext uri="{BB962C8B-B14F-4D97-AF65-F5344CB8AC3E}">
        <p14:creationId xmlns:p14="http://schemas.microsoft.com/office/powerpoint/2010/main" val="421096904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C7EDB8-F6C8-4FFC-8B44-AFF0F2FC9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2E0CA22-2429-422E-B91C-228D3C037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71CC144-B34C-4EBF-B5B4-D8C1C9ED4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8D73417-BAB1-4DF3-B4DC-C24B043E09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366D184-F1D6-41DD-B7E2-684CC2282C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BBE72B9-998C-42DA-BFAA-6A6609B67B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324600" y="6553200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757F429-C418-401E-A899-6EDCA37A2EC5}" type="datetime1">
              <a:rPr lang="fr-FR" altLang="fr-FR"/>
              <a:pPr/>
              <a:t>26/06/2021</a:t>
            </a:fld>
            <a:endParaRPr lang="fr-FR" alt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86CCA9C-23C9-416F-8692-971FEE683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553200"/>
            <a:ext cx="5181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altLang="fr-FR"/>
              <a:t>© Groupe HEC - Département Management Industriel et Logistique</a:t>
            </a:r>
          </a:p>
        </p:txBody>
      </p:sp>
    </p:spTree>
    <p:extLst>
      <p:ext uri="{BB962C8B-B14F-4D97-AF65-F5344CB8AC3E}">
        <p14:creationId xmlns:p14="http://schemas.microsoft.com/office/powerpoint/2010/main" val="102085639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F18DD7-A1B5-4D8B-B151-575BCF015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F933515-D8BE-4C48-920C-47EDD84632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324600" y="6553200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B95E39B-920B-42B1-ACBD-53259E6B1508}" type="datetime1">
              <a:rPr lang="fr-FR" altLang="fr-FR"/>
              <a:pPr/>
              <a:t>26/06/2021</a:t>
            </a:fld>
            <a:endParaRPr lang="fr-FR" alt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2CF3F54-4C1B-4E6C-AF11-6295541E2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553200"/>
            <a:ext cx="5181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altLang="fr-FR"/>
              <a:t>© Groupe HEC - Département Management Industriel et Logistique</a:t>
            </a:r>
          </a:p>
        </p:txBody>
      </p:sp>
    </p:spTree>
    <p:extLst>
      <p:ext uri="{BB962C8B-B14F-4D97-AF65-F5344CB8AC3E}">
        <p14:creationId xmlns:p14="http://schemas.microsoft.com/office/powerpoint/2010/main" val="121730272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F8881D6-D6FA-4BAB-B78B-9A73A87E91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324600" y="6553200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3904794-919A-4EF8-AE0F-042BB5A402D3}" type="datetime1">
              <a:rPr lang="fr-FR" altLang="fr-FR"/>
              <a:pPr/>
              <a:t>26/06/2021</a:t>
            </a:fld>
            <a:endParaRPr lang="fr-FR" alt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EAF871C-9CB8-4FBD-9CCD-FB3512080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553200"/>
            <a:ext cx="5181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altLang="fr-FR"/>
              <a:t>© Groupe HEC - Département Management Industriel et Logistique</a:t>
            </a:r>
          </a:p>
        </p:txBody>
      </p:sp>
    </p:spTree>
    <p:extLst>
      <p:ext uri="{BB962C8B-B14F-4D97-AF65-F5344CB8AC3E}">
        <p14:creationId xmlns:p14="http://schemas.microsoft.com/office/powerpoint/2010/main" val="142426900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E586FE-7E3A-4007-9F98-B2C760AEA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791D98-FD79-4BB5-8644-22ED9FDB8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D4D9D7F-F604-45CF-8F04-BB34710A8D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859BF3B-BF18-4F0D-B590-12D9900F35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324600" y="6553200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AFBF227-D7DE-4F50-B878-EB23D3A442B9}" type="datetime1">
              <a:rPr lang="fr-FR" altLang="fr-FR"/>
              <a:pPr/>
              <a:t>26/06/2021</a:t>
            </a:fld>
            <a:endParaRPr lang="fr-FR" alt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47D02F6-9E13-4C5B-A337-60DB9C76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553200"/>
            <a:ext cx="5181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altLang="fr-FR"/>
              <a:t>© Groupe HEC - Département Management Industriel et Logistique</a:t>
            </a:r>
          </a:p>
        </p:txBody>
      </p:sp>
    </p:spTree>
    <p:extLst>
      <p:ext uri="{BB962C8B-B14F-4D97-AF65-F5344CB8AC3E}">
        <p14:creationId xmlns:p14="http://schemas.microsoft.com/office/powerpoint/2010/main" val="213203047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610325-F2A4-4F0F-9F03-56EE7253F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909A3E0-D2E0-4012-B284-0473AEFFA8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1C8CAB7-57C3-4D78-97C4-8308B97A56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9DFC07-EA60-4B7F-8898-68B9D987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324600" y="6553200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31F7925-E171-4B9D-8A04-3FB272A7326B}" type="datetime1">
              <a:rPr lang="fr-FR" altLang="fr-FR"/>
              <a:pPr/>
              <a:t>26/06/2021</a:t>
            </a:fld>
            <a:endParaRPr lang="fr-FR" alt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A4863DB-310C-4939-9D55-74114A95D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553200"/>
            <a:ext cx="5181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altLang="fr-FR"/>
              <a:t>© Groupe HEC - Département Management Industriel et Logistique</a:t>
            </a:r>
          </a:p>
        </p:txBody>
      </p:sp>
    </p:spTree>
    <p:extLst>
      <p:ext uri="{BB962C8B-B14F-4D97-AF65-F5344CB8AC3E}">
        <p14:creationId xmlns:p14="http://schemas.microsoft.com/office/powerpoint/2010/main" val="31228045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7E1A8B20-0511-4236-85FB-0C76B9BB60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52400"/>
            <a:ext cx="7391400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2400" i="1">
                <a:solidFill>
                  <a:srgbClr val="00279F"/>
                </a:solidFill>
                <a:latin typeface="Tahoma" panose="020B0604030504040204" pitchFamily="34" charset="0"/>
              </a:rPr>
              <a:t>Diagnostic de la Supply Chain</a:t>
            </a:r>
            <a:endParaRPr lang="fr-FR" altLang="fr-FR" sz="2400" i="1">
              <a:solidFill>
                <a:srgbClr val="00279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AB4CB37D-0D7B-4F59-B117-962FC601E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8975" y="0"/>
            <a:ext cx="8350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r">
              <a:spcBef>
                <a:spcPct val="50000"/>
              </a:spcBef>
            </a:pPr>
            <a:r>
              <a:rPr lang="fr-FR" altLang="fr-FR" sz="1800">
                <a:solidFill>
                  <a:srgbClr val="000000"/>
                </a:solidFill>
              </a:rPr>
              <a:t> - </a:t>
            </a:r>
            <a:fld id="{A916D864-FF59-4F2C-8046-0CE90CBE6AC4}" type="slidenum">
              <a:rPr lang="fr-FR" altLang="fr-FR" sz="1800">
                <a:solidFill>
                  <a:srgbClr val="000000"/>
                </a:solidFill>
              </a:rPr>
              <a:pPr algn="r">
                <a:spcBef>
                  <a:spcPct val="50000"/>
                </a:spcBef>
              </a:pPr>
              <a:t>‹N°›</a:t>
            </a:fld>
            <a:r>
              <a:rPr lang="fr-FR" altLang="fr-FR" sz="1800">
                <a:solidFill>
                  <a:srgbClr val="000000"/>
                </a:solidFill>
              </a:rPr>
              <a:t> -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EAD04B34-B322-42A3-9231-2FE4DAC296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990600"/>
            <a:ext cx="723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Titre de la diapositive</a:t>
            </a: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DC0D3BA0-0A2C-471F-ABD4-3CFC4A59B3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76400"/>
            <a:ext cx="7162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Corps du texte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hf sldNum="0" hdr="0"/>
  <p:txStyles>
    <p:titleStyle>
      <a:lvl1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chemeClr val="accent2"/>
          </a:solidFill>
          <a:latin typeface="+mj-lt"/>
          <a:ea typeface="+mj-ea"/>
          <a:cs typeface="+mj-cs"/>
        </a:defRPr>
      </a:lvl1pPr>
      <a:lvl2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panose="020B0604020202020204" pitchFamily="34" charset="0"/>
        </a:defRPr>
      </a:lvl2pPr>
      <a:lvl3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panose="020B0604020202020204" pitchFamily="34" charset="0"/>
        </a:defRPr>
      </a:lvl3pPr>
      <a:lvl4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panose="020B0604020202020204" pitchFamily="34" charset="0"/>
        </a:defRPr>
      </a:lvl4pPr>
      <a:lvl5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panose="020B0604020202020204" pitchFamily="34" charset="0"/>
        </a:defRPr>
      </a:lvl5pPr>
      <a:lvl6pPr marL="4572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panose="020B0604020202020204" pitchFamily="34" charset="0"/>
        </a:defRPr>
      </a:lvl6pPr>
      <a:lvl7pPr marL="9144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panose="020B0604020202020204" pitchFamily="34" charset="0"/>
        </a:defRPr>
      </a:lvl7pPr>
      <a:lvl8pPr marL="13716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panose="020B0604020202020204" pitchFamily="34" charset="0"/>
        </a:defRPr>
      </a:lvl8pPr>
      <a:lvl9pPr marL="1828800"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panose="020B0604020202020204" pitchFamily="34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 kern="1200">
          <a:solidFill>
            <a:schemeClr val="accent2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 kern="1200">
          <a:solidFill>
            <a:srgbClr val="00279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 kern="1200">
          <a:solidFill>
            <a:srgbClr val="00279F"/>
          </a:solidFill>
          <a:latin typeface="+mn-lt"/>
          <a:ea typeface="+mn-ea"/>
          <a:cs typeface="+mn-cs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 kern="1200">
          <a:solidFill>
            <a:srgbClr val="00279F"/>
          </a:solidFill>
          <a:latin typeface="+mn-lt"/>
          <a:ea typeface="+mn-ea"/>
          <a:cs typeface="+mn-cs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 kern="1200">
          <a:solidFill>
            <a:srgbClr val="00279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BF35D56F-5E06-496D-9DBB-039394019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Projet de groupe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529E685-B8ED-434E-9C29-F2714C21A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76400"/>
            <a:ext cx="7753672" cy="4416896"/>
          </a:xfrm>
        </p:spPr>
        <p:txBody>
          <a:bodyPr/>
          <a:lstStyle/>
          <a:p>
            <a:r>
              <a:rPr lang="fr-FR" dirty="0"/>
              <a:t>Objectifs : développer chez les auditeurs leurs…</a:t>
            </a:r>
          </a:p>
          <a:p>
            <a:r>
              <a:rPr lang="fr-FR" dirty="0">
                <a:solidFill>
                  <a:srgbClr val="00279F"/>
                </a:solidFill>
              </a:rPr>
              <a:t>Compétences stratégiques</a:t>
            </a:r>
          </a:p>
          <a:p>
            <a:pPr lvl="1"/>
            <a:r>
              <a:rPr lang="fr-FR" i="1" dirty="0">
                <a:solidFill>
                  <a:srgbClr val="00AE00"/>
                </a:solidFill>
              </a:rPr>
              <a:t>Vision globale de l’organisation</a:t>
            </a:r>
          </a:p>
          <a:p>
            <a:r>
              <a:rPr lang="fr-FR" dirty="0">
                <a:solidFill>
                  <a:srgbClr val="00279F"/>
                </a:solidFill>
              </a:rPr>
              <a:t>Compétences d’analyse</a:t>
            </a:r>
          </a:p>
          <a:p>
            <a:pPr lvl="1"/>
            <a:r>
              <a:rPr lang="fr-FR" i="1" dirty="0">
                <a:solidFill>
                  <a:srgbClr val="00AE00"/>
                </a:solidFill>
              </a:rPr>
              <a:t>Exploiter et synthétiser toutes des informations disponibles</a:t>
            </a:r>
          </a:p>
          <a:p>
            <a:r>
              <a:rPr lang="fr-FR" dirty="0">
                <a:solidFill>
                  <a:srgbClr val="00279F"/>
                </a:solidFill>
              </a:rPr>
              <a:t>Compétences de mise en œuvre</a:t>
            </a:r>
          </a:p>
          <a:p>
            <a:pPr lvl="1"/>
            <a:r>
              <a:rPr lang="fr-FR" i="1" dirty="0">
                <a:solidFill>
                  <a:srgbClr val="00AE00"/>
                </a:solidFill>
              </a:rPr>
              <a:t>Définir les actions à entreprendre</a:t>
            </a:r>
          </a:p>
          <a:p>
            <a:r>
              <a:rPr lang="fr-FR" dirty="0">
                <a:solidFill>
                  <a:srgbClr val="00279F"/>
                </a:solidFill>
              </a:rPr>
              <a:t>Compétences de gestion de projet</a:t>
            </a:r>
          </a:p>
          <a:p>
            <a:pPr lvl="1"/>
            <a:r>
              <a:rPr lang="fr-FR" i="1" dirty="0">
                <a:solidFill>
                  <a:srgbClr val="00AE00"/>
                </a:solidFill>
              </a:rPr>
              <a:t>Mener à bien le travail en groupe dans le temps imparti</a:t>
            </a:r>
          </a:p>
          <a:p>
            <a:r>
              <a:rPr lang="fr-FR" dirty="0">
                <a:solidFill>
                  <a:srgbClr val="00279F"/>
                </a:solidFill>
              </a:rPr>
              <a:t>Compétences de communication</a:t>
            </a:r>
          </a:p>
          <a:p>
            <a:pPr lvl="1"/>
            <a:r>
              <a:rPr lang="fr-FR" i="1" dirty="0">
                <a:solidFill>
                  <a:srgbClr val="00AE00"/>
                </a:solidFill>
              </a:rPr>
              <a:t>Écrite et orale</a:t>
            </a:r>
          </a:p>
        </p:txBody>
      </p:sp>
    </p:spTree>
    <p:extLst>
      <p:ext uri="{BB962C8B-B14F-4D97-AF65-F5344CB8AC3E}">
        <p14:creationId xmlns:p14="http://schemas.microsoft.com/office/powerpoint/2010/main" val="428131835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5FAC56FB-87F4-4B8F-B1BC-FBEFC223AF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33400"/>
            <a:ext cx="723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 algn="r"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algn="r"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algn="r"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algn="r"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algn="r"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457200"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914400"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1371600"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1828800"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endParaRPr lang="fr-FR" altLang="fr-FR" sz="3000"/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D0E1BEE2-8F6E-457B-A6A4-FCC077B2F5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1500" y="1152525"/>
            <a:ext cx="2571750" cy="4205288"/>
          </a:xfrm>
          <a:prstGeom prst="rect">
            <a:avLst/>
          </a:prstGeom>
          <a:solidFill>
            <a:srgbClr val="FFFFFF"/>
          </a:solidFill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1380" name="Rectangle 4">
            <a:extLst>
              <a:ext uri="{FF2B5EF4-FFF2-40B4-BE49-F238E27FC236}">
                <a16:creationId xmlns:a16="http://schemas.microsoft.com/office/drawing/2014/main" id="{29ABE5DE-9539-44F5-9FDF-43B1B21C7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7913" y="1152525"/>
            <a:ext cx="2571750" cy="4205288"/>
          </a:xfrm>
          <a:prstGeom prst="rect">
            <a:avLst/>
          </a:prstGeom>
          <a:solidFill>
            <a:srgbClr val="FFFFFF"/>
          </a:solidFill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1381" name="Rectangle 5">
            <a:extLst>
              <a:ext uri="{FF2B5EF4-FFF2-40B4-BE49-F238E27FC236}">
                <a16:creationId xmlns:a16="http://schemas.microsoft.com/office/drawing/2014/main" id="{F8D6FEB0-AD44-415A-8F48-B4CB3686D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6750" y="1296988"/>
            <a:ext cx="2284413" cy="382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1382" name="Rectangle 6">
            <a:extLst>
              <a:ext uri="{FF2B5EF4-FFF2-40B4-BE49-F238E27FC236}">
                <a16:creationId xmlns:a16="http://schemas.microsoft.com/office/drawing/2014/main" id="{EB4D065D-31E0-4880-A702-A6FF58F31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9138" y="1330325"/>
            <a:ext cx="962025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700">
                <a:solidFill>
                  <a:srgbClr val="000000"/>
                </a:solidFill>
              </a:rPr>
              <a:t>Facteurs </a:t>
            </a:r>
            <a:endParaRPr lang="fr-FR" altLang="fr-FR" sz="1800"/>
          </a:p>
        </p:txBody>
      </p:sp>
      <p:sp>
        <p:nvSpPr>
          <p:cNvPr id="101383" name="Rectangle 7">
            <a:extLst>
              <a:ext uri="{FF2B5EF4-FFF2-40B4-BE49-F238E27FC236}">
                <a16:creationId xmlns:a16="http://schemas.microsoft.com/office/drawing/2014/main" id="{FB1A08D1-D45D-4CCB-AA47-0175D1BA8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4300" y="1541463"/>
            <a:ext cx="1490663" cy="23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700">
                <a:solidFill>
                  <a:srgbClr val="000000"/>
                </a:solidFill>
              </a:rPr>
              <a:t>concurrentiels</a:t>
            </a:r>
            <a:endParaRPr lang="fr-FR" altLang="fr-FR" sz="1800"/>
          </a:p>
        </p:txBody>
      </p:sp>
      <p:sp>
        <p:nvSpPr>
          <p:cNvPr id="101384" name="Rectangle 8">
            <a:extLst>
              <a:ext uri="{FF2B5EF4-FFF2-40B4-BE49-F238E27FC236}">
                <a16:creationId xmlns:a16="http://schemas.microsoft.com/office/drawing/2014/main" id="{C2C232D6-BB4D-4519-BAB4-0672078CD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5288" y="1860550"/>
            <a:ext cx="1258887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(Valeur client)</a:t>
            </a:r>
            <a:endParaRPr lang="fr-FR" altLang="fr-FR" sz="1800"/>
          </a:p>
        </p:txBody>
      </p:sp>
      <p:sp>
        <p:nvSpPr>
          <p:cNvPr id="101385" name="Rectangle 9">
            <a:extLst>
              <a:ext uri="{FF2B5EF4-FFF2-40B4-BE49-F238E27FC236}">
                <a16:creationId xmlns:a16="http://schemas.microsoft.com/office/drawing/2014/main" id="{01ACE909-4A02-461B-9F08-09F84E89B7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3288" y="2432050"/>
            <a:ext cx="741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Prix bas</a:t>
            </a:r>
            <a:endParaRPr lang="fr-FR" altLang="fr-FR" sz="1800"/>
          </a:p>
        </p:txBody>
      </p:sp>
      <p:sp>
        <p:nvSpPr>
          <p:cNvPr id="101386" name="Rectangle 10">
            <a:extLst>
              <a:ext uri="{FF2B5EF4-FFF2-40B4-BE49-F238E27FC236}">
                <a16:creationId xmlns:a16="http://schemas.microsoft.com/office/drawing/2014/main" id="{C04B9341-E036-4239-9CA1-B9199A856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3050" y="2719388"/>
            <a:ext cx="1385888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Qualité parfaite</a:t>
            </a:r>
            <a:endParaRPr lang="fr-FR" altLang="fr-FR" sz="1800"/>
          </a:p>
        </p:txBody>
      </p:sp>
      <p:sp>
        <p:nvSpPr>
          <p:cNvPr id="101387" name="Rectangle 11">
            <a:extLst>
              <a:ext uri="{FF2B5EF4-FFF2-40B4-BE49-F238E27FC236}">
                <a16:creationId xmlns:a16="http://schemas.microsoft.com/office/drawing/2014/main" id="{1508B042-FBD2-4D52-8EA9-BBAD08E5E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5138" y="3005138"/>
            <a:ext cx="119697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Délais courts</a:t>
            </a:r>
            <a:endParaRPr lang="fr-FR" altLang="fr-FR" sz="1800"/>
          </a:p>
        </p:txBody>
      </p:sp>
      <p:sp>
        <p:nvSpPr>
          <p:cNvPr id="101388" name="Rectangle 12">
            <a:extLst>
              <a:ext uri="{FF2B5EF4-FFF2-40B4-BE49-F238E27FC236}">
                <a16:creationId xmlns:a16="http://schemas.microsoft.com/office/drawing/2014/main" id="{A32E0045-C340-4E0A-98D0-08E6D78CD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8088" y="3290888"/>
            <a:ext cx="17367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Livraison maîtrisée</a:t>
            </a:r>
            <a:endParaRPr lang="fr-FR" altLang="fr-FR" sz="1800"/>
          </a:p>
        </p:txBody>
      </p:sp>
      <p:sp>
        <p:nvSpPr>
          <p:cNvPr id="101389" name="Rectangle 13">
            <a:extLst>
              <a:ext uri="{FF2B5EF4-FFF2-40B4-BE49-F238E27FC236}">
                <a16:creationId xmlns:a16="http://schemas.microsoft.com/office/drawing/2014/main" id="{128E4E44-5F3C-42E7-A781-EE6CC38C8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3488" y="3578225"/>
            <a:ext cx="1722437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Produits innovants</a:t>
            </a:r>
            <a:endParaRPr lang="fr-FR" altLang="fr-FR" sz="1800"/>
          </a:p>
        </p:txBody>
      </p:sp>
      <p:sp>
        <p:nvSpPr>
          <p:cNvPr id="101390" name="Rectangle 14">
            <a:extLst>
              <a:ext uri="{FF2B5EF4-FFF2-40B4-BE49-F238E27FC236}">
                <a16:creationId xmlns:a16="http://schemas.microsoft.com/office/drawing/2014/main" id="{EB0BCBDB-E213-4399-8BD0-CF60499F7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3762375"/>
            <a:ext cx="95567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&amp; services</a:t>
            </a:r>
            <a:endParaRPr lang="fr-FR" altLang="fr-FR" sz="1800"/>
          </a:p>
        </p:txBody>
      </p:sp>
      <p:sp>
        <p:nvSpPr>
          <p:cNvPr id="101391" name="Rectangle 15">
            <a:extLst>
              <a:ext uri="{FF2B5EF4-FFF2-40B4-BE49-F238E27FC236}">
                <a16:creationId xmlns:a16="http://schemas.microsoft.com/office/drawing/2014/main" id="{C1392ADE-911C-4B8C-BA75-547A5178C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6525" y="4048125"/>
            <a:ext cx="1566863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Large gamme de </a:t>
            </a:r>
            <a:endParaRPr lang="fr-FR" altLang="fr-FR" sz="1800"/>
          </a:p>
        </p:txBody>
      </p:sp>
      <p:sp>
        <p:nvSpPr>
          <p:cNvPr id="101392" name="Rectangle 16">
            <a:extLst>
              <a:ext uri="{FF2B5EF4-FFF2-40B4-BE49-F238E27FC236}">
                <a16:creationId xmlns:a16="http://schemas.microsoft.com/office/drawing/2014/main" id="{7CC9AF07-A38C-44BD-B349-F5D0806EEA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25" y="4232275"/>
            <a:ext cx="760413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produits</a:t>
            </a:r>
            <a:endParaRPr lang="fr-FR" altLang="fr-FR" sz="1800"/>
          </a:p>
        </p:txBody>
      </p:sp>
      <p:sp>
        <p:nvSpPr>
          <p:cNvPr id="101393" name="Rectangle 17">
            <a:extLst>
              <a:ext uri="{FF2B5EF4-FFF2-40B4-BE49-F238E27FC236}">
                <a16:creationId xmlns:a16="http://schemas.microsoft.com/office/drawing/2014/main" id="{DAAC54D8-B3E0-4CFC-BDA8-1D4986623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425" y="4518025"/>
            <a:ext cx="201930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Possibilité de réagir à </a:t>
            </a:r>
            <a:endParaRPr lang="fr-FR" altLang="fr-FR" sz="1800"/>
          </a:p>
        </p:txBody>
      </p:sp>
      <p:sp>
        <p:nvSpPr>
          <p:cNvPr id="101394" name="Rectangle 18">
            <a:extLst>
              <a:ext uri="{FF2B5EF4-FFF2-40B4-BE49-F238E27FC236}">
                <a16:creationId xmlns:a16="http://schemas.microsoft.com/office/drawing/2014/main" id="{66FAA97D-9454-4E90-93A3-1F64E0E311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6800" y="4702175"/>
            <a:ext cx="1944688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des modifications de </a:t>
            </a:r>
            <a:endParaRPr lang="fr-FR" altLang="fr-FR" sz="1800"/>
          </a:p>
        </p:txBody>
      </p:sp>
      <p:sp>
        <p:nvSpPr>
          <p:cNvPr id="101395" name="Rectangle 19">
            <a:extLst>
              <a:ext uri="{FF2B5EF4-FFF2-40B4-BE49-F238E27FC236}">
                <a16:creationId xmlns:a16="http://schemas.microsoft.com/office/drawing/2014/main" id="{F816CB6E-2557-43B9-A049-B799F6F7A8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0650" y="4886325"/>
            <a:ext cx="1543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délais ou volume</a:t>
            </a:r>
            <a:endParaRPr lang="fr-FR" altLang="fr-FR" sz="1800"/>
          </a:p>
        </p:txBody>
      </p:sp>
      <p:sp>
        <p:nvSpPr>
          <p:cNvPr id="101396" name="Rectangle 20">
            <a:extLst>
              <a:ext uri="{FF2B5EF4-FFF2-40B4-BE49-F238E27FC236}">
                <a16:creationId xmlns:a16="http://schemas.microsoft.com/office/drawing/2014/main" id="{3E89C160-B8E5-4AE3-8DE3-28FB18CBD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2075" y="1296988"/>
            <a:ext cx="2192338" cy="382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1397" name="Rectangle 21">
            <a:extLst>
              <a:ext uri="{FF2B5EF4-FFF2-40B4-BE49-F238E27FC236}">
                <a16:creationId xmlns:a16="http://schemas.microsoft.com/office/drawing/2014/main" id="{4E75A970-1AF4-4973-A753-E36B0D18A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1330325"/>
            <a:ext cx="1190625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700">
                <a:solidFill>
                  <a:srgbClr val="000000"/>
                </a:solidFill>
              </a:rPr>
              <a:t>Critères de </a:t>
            </a:r>
            <a:endParaRPr lang="fr-FR" altLang="fr-FR" sz="1800"/>
          </a:p>
        </p:txBody>
      </p:sp>
      <p:sp>
        <p:nvSpPr>
          <p:cNvPr id="101398" name="Rectangle 22">
            <a:extLst>
              <a:ext uri="{FF2B5EF4-FFF2-40B4-BE49-F238E27FC236}">
                <a16:creationId xmlns:a16="http://schemas.microsoft.com/office/drawing/2014/main" id="{C3171A6A-5996-44BE-8CB6-B7B99A8F8F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8775" y="1541463"/>
            <a:ext cx="1670050" cy="23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700">
                <a:solidFill>
                  <a:srgbClr val="000000"/>
                </a:solidFill>
              </a:rPr>
              <a:t>performance SC</a:t>
            </a:r>
            <a:endParaRPr lang="fr-FR" altLang="fr-FR" sz="1800"/>
          </a:p>
        </p:txBody>
      </p:sp>
      <p:sp>
        <p:nvSpPr>
          <p:cNvPr id="101399" name="Rectangle 23">
            <a:extLst>
              <a:ext uri="{FF2B5EF4-FFF2-40B4-BE49-F238E27FC236}">
                <a16:creationId xmlns:a16="http://schemas.microsoft.com/office/drawing/2014/main" id="{69278947-1E3F-4921-A050-946A0D293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0988" y="1860550"/>
            <a:ext cx="1239837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(Facteurs clé)</a:t>
            </a:r>
            <a:endParaRPr lang="fr-FR" altLang="fr-FR" sz="1800"/>
          </a:p>
        </p:txBody>
      </p:sp>
      <p:sp>
        <p:nvSpPr>
          <p:cNvPr id="101400" name="Rectangle 24">
            <a:extLst>
              <a:ext uri="{FF2B5EF4-FFF2-40B4-BE49-F238E27FC236}">
                <a16:creationId xmlns:a16="http://schemas.microsoft.com/office/drawing/2014/main" id="{E06A8809-3299-4375-8A4D-7A5D325035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6700" y="2432050"/>
            <a:ext cx="9207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Coûts bas</a:t>
            </a:r>
            <a:endParaRPr lang="fr-FR" altLang="fr-FR" sz="1800"/>
          </a:p>
        </p:txBody>
      </p:sp>
      <p:sp>
        <p:nvSpPr>
          <p:cNvPr id="101401" name="Rectangle 25">
            <a:extLst>
              <a:ext uri="{FF2B5EF4-FFF2-40B4-BE49-F238E27FC236}">
                <a16:creationId xmlns:a16="http://schemas.microsoft.com/office/drawing/2014/main" id="{91D294A5-8673-41AF-9866-EC669700B5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2719388"/>
            <a:ext cx="14192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Qualité assurée</a:t>
            </a:r>
            <a:endParaRPr lang="fr-FR" altLang="fr-FR" sz="1800"/>
          </a:p>
        </p:txBody>
      </p:sp>
      <p:sp>
        <p:nvSpPr>
          <p:cNvPr id="101402" name="Rectangle 26">
            <a:extLst>
              <a:ext uri="{FF2B5EF4-FFF2-40B4-BE49-F238E27FC236}">
                <a16:creationId xmlns:a16="http://schemas.microsoft.com/office/drawing/2014/main" id="{D7EB4E84-4047-4A8B-9C76-A7111133A5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3525" y="3005138"/>
            <a:ext cx="90170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Réactivité</a:t>
            </a:r>
            <a:endParaRPr lang="fr-FR" altLang="fr-FR" sz="1800"/>
          </a:p>
        </p:txBody>
      </p:sp>
      <p:sp>
        <p:nvSpPr>
          <p:cNvPr id="101403" name="Rectangle 27">
            <a:extLst>
              <a:ext uri="{FF2B5EF4-FFF2-40B4-BE49-F238E27FC236}">
                <a16:creationId xmlns:a16="http://schemas.microsoft.com/office/drawing/2014/main" id="{3EED9A7A-C934-4A7F-88A2-9FC04226EF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290888"/>
            <a:ext cx="7175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Fiabilité</a:t>
            </a:r>
            <a:endParaRPr lang="fr-FR" altLang="fr-FR" sz="1800"/>
          </a:p>
        </p:txBody>
      </p:sp>
      <p:sp>
        <p:nvSpPr>
          <p:cNvPr id="101404" name="Rectangle 28">
            <a:extLst>
              <a:ext uri="{FF2B5EF4-FFF2-40B4-BE49-F238E27FC236}">
                <a16:creationId xmlns:a16="http://schemas.microsoft.com/office/drawing/2014/main" id="{747C6B13-9FF3-4EDA-B4B1-BC170EE05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0350" y="3578225"/>
            <a:ext cx="1035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Flexibilité 1</a:t>
            </a:r>
            <a:endParaRPr lang="fr-FR" altLang="fr-FR" sz="1800"/>
          </a:p>
        </p:txBody>
      </p:sp>
      <p:sp>
        <p:nvSpPr>
          <p:cNvPr id="101405" name="Rectangle 29">
            <a:extLst>
              <a:ext uri="{FF2B5EF4-FFF2-40B4-BE49-F238E27FC236}">
                <a16:creationId xmlns:a16="http://schemas.microsoft.com/office/drawing/2014/main" id="{CF66FD63-FB5A-4140-A5DB-190985F47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4638" y="3762375"/>
            <a:ext cx="18097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(produits / services)</a:t>
            </a:r>
            <a:endParaRPr lang="fr-FR" altLang="fr-FR" sz="1800"/>
          </a:p>
        </p:txBody>
      </p:sp>
      <p:sp>
        <p:nvSpPr>
          <p:cNvPr id="101406" name="Rectangle 30">
            <a:extLst>
              <a:ext uri="{FF2B5EF4-FFF2-40B4-BE49-F238E27FC236}">
                <a16:creationId xmlns:a16="http://schemas.microsoft.com/office/drawing/2014/main" id="{4DF391A1-441D-487D-9E93-02923FCEE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0350" y="4048125"/>
            <a:ext cx="1035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Flexibilité 1</a:t>
            </a:r>
            <a:endParaRPr lang="fr-FR" altLang="fr-FR" sz="1800"/>
          </a:p>
        </p:txBody>
      </p:sp>
      <p:sp>
        <p:nvSpPr>
          <p:cNvPr id="101407" name="Rectangle 31">
            <a:extLst>
              <a:ext uri="{FF2B5EF4-FFF2-40B4-BE49-F238E27FC236}">
                <a16:creationId xmlns:a16="http://schemas.microsoft.com/office/drawing/2014/main" id="{1EC95F46-E500-4FB9-B35F-405F201409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0188" y="4232275"/>
            <a:ext cx="101600" cy="244475"/>
          </a:xfrm>
          <a:prstGeom prst="rect">
            <a:avLst/>
          </a:prstGeom>
          <a:noFill/>
          <a:ln w="38100" cmpd="dbl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(</a:t>
            </a:r>
            <a:endParaRPr lang="fr-FR" altLang="fr-FR" sz="1800"/>
          </a:p>
        </p:txBody>
      </p:sp>
      <p:sp>
        <p:nvSpPr>
          <p:cNvPr id="101408" name="Rectangle 32">
            <a:extLst>
              <a:ext uri="{FF2B5EF4-FFF2-40B4-BE49-F238E27FC236}">
                <a16:creationId xmlns:a16="http://schemas.microsoft.com/office/drawing/2014/main" id="{1697D8CB-3C99-49B7-A93C-7818F676E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9563" y="4232275"/>
            <a:ext cx="32861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mix</a:t>
            </a:r>
            <a:endParaRPr lang="fr-FR" altLang="fr-FR" sz="1800"/>
          </a:p>
        </p:txBody>
      </p:sp>
      <p:sp>
        <p:nvSpPr>
          <p:cNvPr id="101409" name="Rectangle 33">
            <a:extLst>
              <a:ext uri="{FF2B5EF4-FFF2-40B4-BE49-F238E27FC236}">
                <a16:creationId xmlns:a16="http://schemas.microsoft.com/office/drawing/2014/main" id="{DC389856-403D-4DB0-B4B6-72FBC9047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8975" y="4232275"/>
            <a:ext cx="7175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produit)</a:t>
            </a:r>
            <a:endParaRPr lang="fr-FR" altLang="fr-FR" sz="1800"/>
          </a:p>
        </p:txBody>
      </p:sp>
      <p:sp>
        <p:nvSpPr>
          <p:cNvPr id="101410" name="Rectangle 34">
            <a:extLst>
              <a:ext uri="{FF2B5EF4-FFF2-40B4-BE49-F238E27FC236}">
                <a16:creationId xmlns:a16="http://schemas.microsoft.com/office/drawing/2014/main" id="{D5155AAC-68B8-46FA-A089-4023E76E5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0350" y="4600575"/>
            <a:ext cx="1035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Flexibilité 2</a:t>
            </a:r>
            <a:endParaRPr lang="fr-FR" altLang="fr-FR" sz="1800"/>
          </a:p>
        </p:txBody>
      </p:sp>
      <p:sp>
        <p:nvSpPr>
          <p:cNvPr id="101411" name="Rectangle 35">
            <a:extLst>
              <a:ext uri="{FF2B5EF4-FFF2-40B4-BE49-F238E27FC236}">
                <a16:creationId xmlns:a16="http://schemas.microsoft.com/office/drawing/2014/main" id="{FC262310-41ED-4FB6-BA22-5FAE924F6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7913" y="5502275"/>
            <a:ext cx="2571750" cy="727075"/>
          </a:xfrm>
          <a:prstGeom prst="rect">
            <a:avLst/>
          </a:prstGeom>
          <a:solidFill>
            <a:srgbClr val="FFFFFF"/>
          </a:solidFill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1412" name="Rectangle 36">
            <a:extLst>
              <a:ext uri="{FF2B5EF4-FFF2-40B4-BE49-F238E27FC236}">
                <a16:creationId xmlns:a16="http://schemas.microsoft.com/office/drawing/2014/main" id="{9038944B-ABAB-4B9C-996F-3AD5C90BB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2075" y="5576888"/>
            <a:ext cx="20955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1413" name="Rectangle 37">
            <a:extLst>
              <a:ext uri="{FF2B5EF4-FFF2-40B4-BE49-F238E27FC236}">
                <a16:creationId xmlns:a16="http://schemas.microsoft.com/office/drawing/2014/main" id="{D14F2724-D1E8-4F4A-8892-E63BDB3E1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8763" y="5614988"/>
            <a:ext cx="90011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Efficience</a:t>
            </a:r>
            <a:endParaRPr lang="fr-FR" altLang="fr-FR" sz="1800"/>
          </a:p>
        </p:txBody>
      </p:sp>
      <p:sp>
        <p:nvSpPr>
          <p:cNvPr id="101414" name="Rectangle 38">
            <a:extLst>
              <a:ext uri="{FF2B5EF4-FFF2-40B4-BE49-F238E27FC236}">
                <a16:creationId xmlns:a16="http://schemas.microsoft.com/office/drawing/2014/main" id="{F8F1D4EE-3306-479C-B083-8413BD4943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3525" y="5983288"/>
            <a:ext cx="1046163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Intelligence</a:t>
            </a:r>
            <a:endParaRPr lang="fr-FR" altLang="fr-FR" sz="1800"/>
          </a:p>
        </p:txBody>
      </p:sp>
      <p:sp>
        <p:nvSpPr>
          <p:cNvPr id="101415" name="Rectangle 39">
            <a:extLst>
              <a:ext uri="{FF2B5EF4-FFF2-40B4-BE49-F238E27FC236}">
                <a16:creationId xmlns:a16="http://schemas.microsoft.com/office/drawing/2014/main" id="{4B3F00E2-1BB3-4AB2-A624-D715499E6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1500" y="2159000"/>
            <a:ext cx="2570163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1416" name="Rectangle 40">
            <a:extLst>
              <a:ext uri="{FF2B5EF4-FFF2-40B4-BE49-F238E27FC236}">
                <a16:creationId xmlns:a16="http://schemas.microsoft.com/office/drawing/2014/main" id="{9DD6DE84-952B-4CDC-8027-C9BC3F8AB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7913" y="2159000"/>
            <a:ext cx="2570162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1417" name="Rectangle 41">
            <a:extLst>
              <a:ext uri="{FF2B5EF4-FFF2-40B4-BE49-F238E27FC236}">
                <a16:creationId xmlns:a16="http://schemas.microsoft.com/office/drawing/2014/main" id="{79BE0A69-3BAD-49BA-A479-E335B9C7B0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1500" y="1152525"/>
            <a:ext cx="2571750" cy="4205288"/>
          </a:xfrm>
          <a:prstGeom prst="rect">
            <a:avLst/>
          </a:prstGeom>
          <a:solidFill>
            <a:srgbClr val="FFCCFF"/>
          </a:solidFill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1418" name="Rectangle 42">
            <a:extLst>
              <a:ext uri="{FF2B5EF4-FFF2-40B4-BE49-F238E27FC236}">
                <a16:creationId xmlns:a16="http://schemas.microsoft.com/office/drawing/2014/main" id="{0571BDE0-8BBB-4924-8354-3513259F48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7913" y="1152525"/>
            <a:ext cx="2571750" cy="4205288"/>
          </a:xfrm>
          <a:prstGeom prst="rect">
            <a:avLst/>
          </a:prstGeom>
          <a:solidFill>
            <a:schemeClr val="tx2"/>
          </a:solidFill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1419" name="Rectangle 43">
            <a:extLst>
              <a:ext uri="{FF2B5EF4-FFF2-40B4-BE49-F238E27FC236}">
                <a16:creationId xmlns:a16="http://schemas.microsoft.com/office/drawing/2014/main" id="{D882222F-81D6-4C7A-B5D3-0A8CAAD80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6750" y="1296988"/>
            <a:ext cx="2284413" cy="382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1420" name="Rectangle 44">
            <a:extLst>
              <a:ext uri="{FF2B5EF4-FFF2-40B4-BE49-F238E27FC236}">
                <a16:creationId xmlns:a16="http://schemas.microsoft.com/office/drawing/2014/main" id="{0F68A9E1-BD6A-4588-86E2-3E965B49A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1988" y="1330325"/>
            <a:ext cx="107632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900">
                <a:solidFill>
                  <a:srgbClr val="00279F"/>
                </a:solidFill>
              </a:rPr>
              <a:t>Facteurs </a:t>
            </a:r>
            <a:endParaRPr lang="fr-FR" altLang="fr-FR" sz="2000">
              <a:solidFill>
                <a:srgbClr val="00279F"/>
              </a:solidFill>
            </a:endParaRPr>
          </a:p>
        </p:txBody>
      </p:sp>
      <p:sp>
        <p:nvSpPr>
          <p:cNvPr id="101421" name="Rectangle 45">
            <a:extLst>
              <a:ext uri="{FF2B5EF4-FFF2-40B4-BE49-F238E27FC236}">
                <a16:creationId xmlns:a16="http://schemas.microsoft.com/office/drawing/2014/main" id="{30F7CC83-30CC-4060-AC25-573C3D86B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988" y="1541463"/>
            <a:ext cx="166687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900">
                <a:solidFill>
                  <a:srgbClr val="00279F"/>
                </a:solidFill>
              </a:rPr>
              <a:t>concurrentiels</a:t>
            </a:r>
            <a:endParaRPr lang="fr-FR" altLang="fr-FR" sz="2000">
              <a:solidFill>
                <a:srgbClr val="00279F"/>
              </a:solidFill>
            </a:endParaRPr>
          </a:p>
        </p:txBody>
      </p:sp>
      <p:sp>
        <p:nvSpPr>
          <p:cNvPr id="101422" name="Rectangle 46">
            <a:extLst>
              <a:ext uri="{FF2B5EF4-FFF2-40B4-BE49-F238E27FC236}">
                <a16:creationId xmlns:a16="http://schemas.microsoft.com/office/drawing/2014/main" id="{2A3A5012-4281-40EC-B5DE-FE443B522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9563" y="1860550"/>
            <a:ext cx="1430337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700">
                <a:solidFill>
                  <a:srgbClr val="00279F"/>
                </a:solidFill>
              </a:rPr>
              <a:t>(Valeur client)</a:t>
            </a:r>
            <a:endParaRPr lang="fr-FR" altLang="fr-FR" sz="2000">
              <a:solidFill>
                <a:srgbClr val="00279F"/>
              </a:solidFill>
            </a:endParaRPr>
          </a:p>
        </p:txBody>
      </p:sp>
      <p:sp>
        <p:nvSpPr>
          <p:cNvPr id="101423" name="Rectangle 47">
            <a:extLst>
              <a:ext uri="{FF2B5EF4-FFF2-40B4-BE49-F238E27FC236}">
                <a16:creationId xmlns:a16="http://schemas.microsoft.com/office/drawing/2014/main" id="{860F9B56-0B47-4051-BD06-BD629DAEF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3288" y="2432050"/>
            <a:ext cx="74136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Prix bas</a:t>
            </a:r>
            <a:endParaRPr lang="fr-FR" altLang="fr-FR" sz="1800"/>
          </a:p>
        </p:txBody>
      </p:sp>
      <p:sp>
        <p:nvSpPr>
          <p:cNvPr id="101424" name="Rectangle 48">
            <a:extLst>
              <a:ext uri="{FF2B5EF4-FFF2-40B4-BE49-F238E27FC236}">
                <a16:creationId xmlns:a16="http://schemas.microsoft.com/office/drawing/2014/main" id="{61CBFFE8-4832-42A4-B887-C0AB2C68BA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3050" y="2719388"/>
            <a:ext cx="1385888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Qualité parfaite</a:t>
            </a:r>
            <a:endParaRPr lang="fr-FR" altLang="fr-FR" sz="1800"/>
          </a:p>
        </p:txBody>
      </p:sp>
      <p:sp>
        <p:nvSpPr>
          <p:cNvPr id="101425" name="Rectangle 49">
            <a:extLst>
              <a:ext uri="{FF2B5EF4-FFF2-40B4-BE49-F238E27FC236}">
                <a16:creationId xmlns:a16="http://schemas.microsoft.com/office/drawing/2014/main" id="{EBC6A2C4-9300-4F1E-B326-41EE7EF36C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5138" y="3005138"/>
            <a:ext cx="119697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Délais courts</a:t>
            </a:r>
            <a:endParaRPr lang="fr-FR" altLang="fr-FR" sz="1800"/>
          </a:p>
        </p:txBody>
      </p:sp>
      <p:sp>
        <p:nvSpPr>
          <p:cNvPr id="101426" name="Rectangle 50">
            <a:extLst>
              <a:ext uri="{FF2B5EF4-FFF2-40B4-BE49-F238E27FC236}">
                <a16:creationId xmlns:a16="http://schemas.microsoft.com/office/drawing/2014/main" id="{A72F2C08-1A57-4999-A523-89A1A00F83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8088" y="3290888"/>
            <a:ext cx="17367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Livraison maîtrisée</a:t>
            </a:r>
            <a:endParaRPr lang="fr-FR" altLang="fr-FR" sz="1800"/>
          </a:p>
        </p:txBody>
      </p:sp>
      <p:sp>
        <p:nvSpPr>
          <p:cNvPr id="101427" name="Rectangle 51">
            <a:extLst>
              <a:ext uri="{FF2B5EF4-FFF2-40B4-BE49-F238E27FC236}">
                <a16:creationId xmlns:a16="http://schemas.microsoft.com/office/drawing/2014/main" id="{3E9912A8-A26C-4228-B362-DE99BCD9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3488" y="3578225"/>
            <a:ext cx="1722437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Produits innovants</a:t>
            </a:r>
            <a:endParaRPr lang="fr-FR" altLang="fr-FR" sz="1800"/>
          </a:p>
        </p:txBody>
      </p:sp>
      <p:sp>
        <p:nvSpPr>
          <p:cNvPr id="101428" name="Rectangle 52">
            <a:extLst>
              <a:ext uri="{FF2B5EF4-FFF2-40B4-BE49-F238E27FC236}">
                <a16:creationId xmlns:a16="http://schemas.microsoft.com/office/drawing/2014/main" id="{8C699462-9D41-4FC4-93F6-4585F4C5A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3762375"/>
            <a:ext cx="95567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&amp; services</a:t>
            </a:r>
            <a:endParaRPr lang="fr-FR" altLang="fr-FR" sz="1800"/>
          </a:p>
        </p:txBody>
      </p:sp>
      <p:sp>
        <p:nvSpPr>
          <p:cNvPr id="101429" name="Rectangle 53">
            <a:extLst>
              <a:ext uri="{FF2B5EF4-FFF2-40B4-BE49-F238E27FC236}">
                <a16:creationId xmlns:a16="http://schemas.microsoft.com/office/drawing/2014/main" id="{95C6121F-CDD8-48D8-9236-1AA5B4490E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6525" y="4048125"/>
            <a:ext cx="1566863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Large gamme de </a:t>
            </a:r>
            <a:endParaRPr lang="fr-FR" altLang="fr-FR" sz="1800"/>
          </a:p>
        </p:txBody>
      </p:sp>
      <p:sp>
        <p:nvSpPr>
          <p:cNvPr id="101430" name="Rectangle 54">
            <a:extLst>
              <a:ext uri="{FF2B5EF4-FFF2-40B4-BE49-F238E27FC236}">
                <a16:creationId xmlns:a16="http://schemas.microsoft.com/office/drawing/2014/main" id="{65CF774F-ADF7-4A49-AA80-5C7AA12CE8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25" y="4232275"/>
            <a:ext cx="760413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produits</a:t>
            </a:r>
            <a:endParaRPr lang="fr-FR" altLang="fr-FR" sz="1800"/>
          </a:p>
        </p:txBody>
      </p:sp>
      <p:sp>
        <p:nvSpPr>
          <p:cNvPr id="101431" name="Rectangle 55">
            <a:extLst>
              <a:ext uri="{FF2B5EF4-FFF2-40B4-BE49-F238E27FC236}">
                <a16:creationId xmlns:a16="http://schemas.microsoft.com/office/drawing/2014/main" id="{2322EEC1-A66D-496F-B4DA-C1AE63D79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425" y="4518025"/>
            <a:ext cx="201930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Possibilité de réagir à </a:t>
            </a:r>
            <a:endParaRPr lang="fr-FR" altLang="fr-FR" sz="1800"/>
          </a:p>
        </p:txBody>
      </p:sp>
      <p:sp>
        <p:nvSpPr>
          <p:cNvPr id="101432" name="Rectangle 56">
            <a:extLst>
              <a:ext uri="{FF2B5EF4-FFF2-40B4-BE49-F238E27FC236}">
                <a16:creationId xmlns:a16="http://schemas.microsoft.com/office/drawing/2014/main" id="{A2AD1F5C-E985-4979-B8DB-387D8C888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6800" y="4702175"/>
            <a:ext cx="1944688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des modifications de </a:t>
            </a:r>
            <a:endParaRPr lang="fr-FR" altLang="fr-FR" sz="1800"/>
          </a:p>
        </p:txBody>
      </p:sp>
      <p:sp>
        <p:nvSpPr>
          <p:cNvPr id="101433" name="Rectangle 57">
            <a:extLst>
              <a:ext uri="{FF2B5EF4-FFF2-40B4-BE49-F238E27FC236}">
                <a16:creationId xmlns:a16="http://schemas.microsoft.com/office/drawing/2014/main" id="{E72CFFE7-7875-4F86-AD50-8E51171CD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0650" y="4886325"/>
            <a:ext cx="1543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délais ou volume</a:t>
            </a:r>
            <a:endParaRPr lang="fr-FR" altLang="fr-FR" sz="1800"/>
          </a:p>
        </p:txBody>
      </p:sp>
      <p:sp>
        <p:nvSpPr>
          <p:cNvPr id="101434" name="Rectangle 58">
            <a:extLst>
              <a:ext uri="{FF2B5EF4-FFF2-40B4-BE49-F238E27FC236}">
                <a16:creationId xmlns:a16="http://schemas.microsoft.com/office/drawing/2014/main" id="{04603955-0671-415A-96D3-49DA8D7CE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2075" y="1296988"/>
            <a:ext cx="2192338" cy="382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1435" name="Rectangle 59">
            <a:extLst>
              <a:ext uri="{FF2B5EF4-FFF2-40B4-BE49-F238E27FC236}">
                <a16:creationId xmlns:a16="http://schemas.microsoft.com/office/drawing/2014/main" id="{BD7D98C9-2C2A-4B5A-AA71-9C6A078232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0350" y="1330325"/>
            <a:ext cx="133032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900">
                <a:solidFill>
                  <a:srgbClr val="00279F"/>
                </a:solidFill>
              </a:rPr>
              <a:t>Critères de </a:t>
            </a:r>
            <a:endParaRPr lang="fr-FR" altLang="fr-FR" sz="2000">
              <a:solidFill>
                <a:srgbClr val="00279F"/>
              </a:solidFill>
            </a:endParaRPr>
          </a:p>
        </p:txBody>
      </p:sp>
      <p:sp>
        <p:nvSpPr>
          <p:cNvPr id="101436" name="Rectangle 60">
            <a:extLst>
              <a:ext uri="{FF2B5EF4-FFF2-40B4-BE49-F238E27FC236}">
                <a16:creationId xmlns:a16="http://schemas.microsoft.com/office/drawing/2014/main" id="{9A8E50CC-1808-4E1D-B0C9-5417F6639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0350" y="1541463"/>
            <a:ext cx="18669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900">
                <a:solidFill>
                  <a:srgbClr val="00279F"/>
                </a:solidFill>
              </a:rPr>
              <a:t>performance SC</a:t>
            </a:r>
            <a:endParaRPr lang="fr-FR" altLang="fr-FR" sz="2000">
              <a:solidFill>
                <a:srgbClr val="00279F"/>
              </a:solidFill>
            </a:endParaRPr>
          </a:p>
        </p:txBody>
      </p:sp>
      <p:sp>
        <p:nvSpPr>
          <p:cNvPr id="101437" name="Rectangle 61">
            <a:extLst>
              <a:ext uri="{FF2B5EF4-FFF2-40B4-BE49-F238E27FC236}">
                <a16:creationId xmlns:a16="http://schemas.microsoft.com/office/drawing/2014/main" id="{8E9EAAD0-4170-4F03-BCA5-FECE00010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8438" y="1860550"/>
            <a:ext cx="1406525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700">
                <a:solidFill>
                  <a:srgbClr val="00279F"/>
                </a:solidFill>
              </a:rPr>
              <a:t>(Facteurs clé)</a:t>
            </a:r>
            <a:endParaRPr lang="fr-FR" altLang="fr-FR" sz="2000">
              <a:solidFill>
                <a:srgbClr val="00279F"/>
              </a:solidFill>
            </a:endParaRPr>
          </a:p>
        </p:txBody>
      </p:sp>
      <p:sp>
        <p:nvSpPr>
          <p:cNvPr id="101438" name="Rectangle 62">
            <a:extLst>
              <a:ext uri="{FF2B5EF4-FFF2-40B4-BE49-F238E27FC236}">
                <a16:creationId xmlns:a16="http://schemas.microsoft.com/office/drawing/2014/main" id="{CBF36105-952D-4CD7-97C1-81169E1ED4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6700" y="2432050"/>
            <a:ext cx="9207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Coûts bas</a:t>
            </a:r>
            <a:endParaRPr lang="fr-FR" altLang="fr-FR" sz="1800"/>
          </a:p>
        </p:txBody>
      </p:sp>
      <p:sp>
        <p:nvSpPr>
          <p:cNvPr id="101439" name="Rectangle 63">
            <a:extLst>
              <a:ext uri="{FF2B5EF4-FFF2-40B4-BE49-F238E27FC236}">
                <a16:creationId xmlns:a16="http://schemas.microsoft.com/office/drawing/2014/main" id="{392C0F9F-E7D5-4528-BCC8-4C62A482A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2719388"/>
            <a:ext cx="14192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Qualité assurée</a:t>
            </a:r>
            <a:endParaRPr lang="fr-FR" altLang="fr-FR" sz="1800"/>
          </a:p>
        </p:txBody>
      </p:sp>
      <p:sp>
        <p:nvSpPr>
          <p:cNvPr id="101440" name="Rectangle 64">
            <a:extLst>
              <a:ext uri="{FF2B5EF4-FFF2-40B4-BE49-F238E27FC236}">
                <a16:creationId xmlns:a16="http://schemas.microsoft.com/office/drawing/2014/main" id="{D50A5800-339B-4B6B-8C10-FE1809F10A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3525" y="3005138"/>
            <a:ext cx="90170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Réactivité</a:t>
            </a:r>
            <a:endParaRPr lang="fr-FR" altLang="fr-FR" sz="1800"/>
          </a:p>
        </p:txBody>
      </p:sp>
      <p:sp>
        <p:nvSpPr>
          <p:cNvPr id="101441" name="Rectangle 65">
            <a:extLst>
              <a:ext uri="{FF2B5EF4-FFF2-40B4-BE49-F238E27FC236}">
                <a16:creationId xmlns:a16="http://schemas.microsoft.com/office/drawing/2014/main" id="{F6116DD8-6B24-4796-B397-5EC0B9874F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290888"/>
            <a:ext cx="7175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Fiabilité</a:t>
            </a:r>
            <a:endParaRPr lang="fr-FR" altLang="fr-FR" sz="1800"/>
          </a:p>
        </p:txBody>
      </p:sp>
      <p:sp>
        <p:nvSpPr>
          <p:cNvPr id="101442" name="Rectangle 66">
            <a:extLst>
              <a:ext uri="{FF2B5EF4-FFF2-40B4-BE49-F238E27FC236}">
                <a16:creationId xmlns:a16="http://schemas.microsoft.com/office/drawing/2014/main" id="{41288589-1542-45E0-A21D-42830B175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0350" y="3578225"/>
            <a:ext cx="1035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Flexibilité 1</a:t>
            </a:r>
            <a:endParaRPr lang="fr-FR" altLang="fr-FR" sz="1800"/>
          </a:p>
        </p:txBody>
      </p:sp>
      <p:sp>
        <p:nvSpPr>
          <p:cNvPr id="101443" name="Rectangle 67">
            <a:extLst>
              <a:ext uri="{FF2B5EF4-FFF2-40B4-BE49-F238E27FC236}">
                <a16:creationId xmlns:a16="http://schemas.microsoft.com/office/drawing/2014/main" id="{41E90642-6297-46A4-A25B-3CF37CF515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4638" y="3762375"/>
            <a:ext cx="18097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(produits / services)</a:t>
            </a:r>
            <a:endParaRPr lang="fr-FR" altLang="fr-FR" sz="1800"/>
          </a:p>
        </p:txBody>
      </p:sp>
      <p:sp>
        <p:nvSpPr>
          <p:cNvPr id="101444" name="Rectangle 68">
            <a:extLst>
              <a:ext uri="{FF2B5EF4-FFF2-40B4-BE49-F238E27FC236}">
                <a16:creationId xmlns:a16="http://schemas.microsoft.com/office/drawing/2014/main" id="{D9A695C9-5DB5-43DA-AA71-962CD38A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0350" y="4048125"/>
            <a:ext cx="1035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Flexibilité 1</a:t>
            </a:r>
            <a:endParaRPr lang="fr-FR" altLang="fr-FR" sz="1800"/>
          </a:p>
        </p:txBody>
      </p:sp>
      <p:sp>
        <p:nvSpPr>
          <p:cNvPr id="101445" name="Rectangle 69">
            <a:extLst>
              <a:ext uri="{FF2B5EF4-FFF2-40B4-BE49-F238E27FC236}">
                <a16:creationId xmlns:a16="http://schemas.microsoft.com/office/drawing/2014/main" id="{55B405E6-6810-40FD-8DA6-4343FE7B2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7813" y="4232275"/>
            <a:ext cx="39211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(mix</a:t>
            </a:r>
            <a:endParaRPr lang="fr-FR" altLang="fr-FR" sz="1800"/>
          </a:p>
        </p:txBody>
      </p:sp>
      <p:sp>
        <p:nvSpPr>
          <p:cNvPr id="101446" name="Rectangle 70">
            <a:extLst>
              <a:ext uri="{FF2B5EF4-FFF2-40B4-BE49-F238E27FC236}">
                <a16:creationId xmlns:a16="http://schemas.microsoft.com/office/drawing/2014/main" id="{78C8DE9D-887E-40E9-A2CE-AECDE3C4E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8975" y="4232275"/>
            <a:ext cx="7175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produit)</a:t>
            </a:r>
            <a:endParaRPr lang="fr-FR" altLang="fr-FR" sz="1800"/>
          </a:p>
        </p:txBody>
      </p:sp>
      <p:sp>
        <p:nvSpPr>
          <p:cNvPr id="101447" name="Rectangle 71">
            <a:extLst>
              <a:ext uri="{FF2B5EF4-FFF2-40B4-BE49-F238E27FC236}">
                <a16:creationId xmlns:a16="http://schemas.microsoft.com/office/drawing/2014/main" id="{0B25E22B-6053-4C82-BA8E-F0A02E18C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0350" y="4600575"/>
            <a:ext cx="1035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Flexibilité 2</a:t>
            </a:r>
            <a:endParaRPr lang="fr-FR" altLang="fr-FR" sz="1800"/>
          </a:p>
        </p:txBody>
      </p:sp>
      <p:sp>
        <p:nvSpPr>
          <p:cNvPr id="101448" name="Rectangle 72">
            <a:extLst>
              <a:ext uri="{FF2B5EF4-FFF2-40B4-BE49-F238E27FC236}">
                <a16:creationId xmlns:a16="http://schemas.microsoft.com/office/drawing/2014/main" id="{B2A2901B-F30D-4353-A145-07BE4AC2D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7913" y="5502275"/>
            <a:ext cx="2571750" cy="727075"/>
          </a:xfrm>
          <a:prstGeom prst="rect">
            <a:avLst/>
          </a:prstGeom>
          <a:solidFill>
            <a:srgbClr val="00FF00"/>
          </a:solidFill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01449" name="Rectangle 73">
            <a:extLst>
              <a:ext uri="{FF2B5EF4-FFF2-40B4-BE49-F238E27FC236}">
                <a16:creationId xmlns:a16="http://schemas.microsoft.com/office/drawing/2014/main" id="{D81F9E68-8292-4E93-9A0A-39FE6C490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2075" y="5576888"/>
            <a:ext cx="20955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1450" name="Rectangle 74">
            <a:extLst>
              <a:ext uri="{FF2B5EF4-FFF2-40B4-BE49-F238E27FC236}">
                <a16:creationId xmlns:a16="http://schemas.microsoft.com/office/drawing/2014/main" id="{467CA14C-C29E-44FD-9B0E-128E1953B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8763" y="5614988"/>
            <a:ext cx="900112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Efficience</a:t>
            </a:r>
            <a:endParaRPr lang="fr-FR" altLang="fr-FR" sz="1800"/>
          </a:p>
        </p:txBody>
      </p:sp>
      <p:sp>
        <p:nvSpPr>
          <p:cNvPr id="101451" name="Rectangle 75">
            <a:extLst>
              <a:ext uri="{FF2B5EF4-FFF2-40B4-BE49-F238E27FC236}">
                <a16:creationId xmlns:a16="http://schemas.microsoft.com/office/drawing/2014/main" id="{EB11668E-64F7-40D9-83D6-D98305F98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3525" y="5983288"/>
            <a:ext cx="1046163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altLang="fr-FR" sz="1500">
                <a:solidFill>
                  <a:srgbClr val="000000"/>
                </a:solidFill>
              </a:rPr>
              <a:t>Intelligence</a:t>
            </a:r>
            <a:endParaRPr lang="fr-FR" altLang="fr-FR" sz="1800"/>
          </a:p>
        </p:txBody>
      </p:sp>
      <p:sp>
        <p:nvSpPr>
          <p:cNvPr id="101452" name="Rectangle 76">
            <a:extLst>
              <a:ext uri="{FF2B5EF4-FFF2-40B4-BE49-F238E27FC236}">
                <a16:creationId xmlns:a16="http://schemas.microsoft.com/office/drawing/2014/main" id="{4D1A8462-2241-4CFF-88B3-F6900DE39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1500" y="2159000"/>
            <a:ext cx="2570163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1453" name="Rectangle 77">
            <a:extLst>
              <a:ext uri="{FF2B5EF4-FFF2-40B4-BE49-F238E27FC236}">
                <a16:creationId xmlns:a16="http://schemas.microsoft.com/office/drawing/2014/main" id="{215E541E-665D-4206-8B3E-213C1BAD8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7913" y="2159000"/>
            <a:ext cx="2570162" cy="1746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1454" name="Rectangle 78">
            <a:extLst>
              <a:ext uri="{FF2B5EF4-FFF2-40B4-BE49-F238E27FC236}">
                <a16:creationId xmlns:a16="http://schemas.microsoft.com/office/drawing/2014/main" id="{10AB880F-EEAF-4CDB-881B-D142253F62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609600"/>
            <a:ext cx="7239000" cy="457200"/>
          </a:xfrm>
        </p:spPr>
        <p:txBody>
          <a:bodyPr/>
          <a:lstStyle/>
          <a:p>
            <a:r>
              <a:rPr lang="fr-FR" altLang="fr-FR" sz="3000"/>
              <a:t>Objectifs opérationnels</a:t>
            </a:r>
          </a:p>
        </p:txBody>
      </p:sp>
      <p:sp>
        <p:nvSpPr>
          <p:cNvPr id="101455" name="Line 79">
            <a:extLst>
              <a:ext uri="{FF2B5EF4-FFF2-40B4-BE49-F238E27FC236}">
                <a16:creationId xmlns:a16="http://schemas.microsoft.com/office/drawing/2014/main" id="{CF336E17-8A4D-4F14-85BA-B2FF86AE4F07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2540000"/>
            <a:ext cx="990600" cy="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1456" name="Line 80">
            <a:extLst>
              <a:ext uri="{FF2B5EF4-FFF2-40B4-BE49-F238E27FC236}">
                <a16:creationId xmlns:a16="http://schemas.microsoft.com/office/drawing/2014/main" id="{2ABCA7FB-619C-4BAC-A7D7-3227325858C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2819400"/>
            <a:ext cx="990600" cy="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1457" name="Line 81">
            <a:extLst>
              <a:ext uri="{FF2B5EF4-FFF2-40B4-BE49-F238E27FC236}">
                <a16:creationId xmlns:a16="http://schemas.microsoft.com/office/drawing/2014/main" id="{F14CB615-44E3-4C74-8821-6EB31D8A9AEA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124200"/>
            <a:ext cx="990600" cy="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1458" name="Line 82">
            <a:extLst>
              <a:ext uri="{FF2B5EF4-FFF2-40B4-BE49-F238E27FC236}">
                <a16:creationId xmlns:a16="http://schemas.microsoft.com/office/drawing/2014/main" id="{E58F029F-A07A-4708-A17D-C8638ADDD1C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429000"/>
            <a:ext cx="990600" cy="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1459" name="Line 83">
            <a:extLst>
              <a:ext uri="{FF2B5EF4-FFF2-40B4-BE49-F238E27FC236}">
                <a16:creationId xmlns:a16="http://schemas.microsoft.com/office/drawing/2014/main" id="{D07D6628-D202-4631-95F1-A3AA83BBAD90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733800"/>
            <a:ext cx="990600" cy="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1460" name="Line 84">
            <a:extLst>
              <a:ext uri="{FF2B5EF4-FFF2-40B4-BE49-F238E27FC236}">
                <a16:creationId xmlns:a16="http://schemas.microsoft.com/office/drawing/2014/main" id="{D9A9B1B7-4B6C-4173-B43C-079AA412A068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191000"/>
            <a:ext cx="990600" cy="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1461" name="Line 85">
            <a:extLst>
              <a:ext uri="{FF2B5EF4-FFF2-40B4-BE49-F238E27FC236}">
                <a16:creationId xmlns:a16="http://schemas.microsoft.com/office/drawing/2014/main" id="{401996C1-D4DA-46DC-9BDF-879D75C00FA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724400"/>
            <a:ext cx="990600" cy="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B30A33FA-24DF-4A7F-9AE7-818975D5C0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fr-FR" altLang="fr-FR"/>
              <a:t>Les causes de non-compétitivité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C316BCAA-8A22-42A8-8656-758F131300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2060848"/>
            <a:ext cx="7162800" cy="4114800"/>
          </a:xfrm>
          <a:noFill/>
          <a:ln/>
        </p:spPr>
        <p:txBody>
          <a:bodyPr/>
          <a:lstStyle/>
          <a:p>
            <a:r>
              <a:rPr lang="fr-FR" altLang="fr-FR" dirty="0"/>
              <a:t>Il existe localement des </a:t>
            </a:r>
            <a:r>
              <a:rPr lang="fr-FR" altLang="fr-FR" dirty="0">
                <a:solidFill>
                  <a:srgbClr val="00279F"/>
                </a:solidFill>
              </a:rPr>
              <a:t>dysfonctionnements</a:t>
            </a:r>
            <a:r>
              <a:rPr lang="fr-FR" altLang="fr-FR" dirty="0"/>
              <a:t> dans un certain nombre de domaines </a:t>
            </a:r>
            <a:br>
              <a:rPr lang="fr-FR" altLang="fr-FR" dirty="0"/>
            </a:br>
            <a:r>
              <a:rPr lang="fr-FR" altLang="fr-FR" dirty="0"/>
              <a:t>(</a:t>
            </a:r>
            <a:r>
              <a:rPr lang="fr-FR" altLang="fr-FR" dirty="0">
                <a:solidFill>
                  <a:srgbClr val="00279F"/>
                </a:solidFill>
              </a:rPr>
              <a:t>non-efficience</a:t>
            </a:r>
            <a:r>
              <a:rPr lang="fr-FR" altLang="fr-FR" dirty="0"/>
              <a:t>)</a:t>
            </a:r>
          </a:p>
          <a:p>
            <a:r>
              <a:rPr lang="fr-FR" altLang="fr-FR" dirty="0"/>
              <a:t>Non-cohérence entre les objectifs des différents sous-ensembles et la stratégie générale de l'entreprise (</a:t>
            </a:r>
            <a:r>
              <a:rPr lang="fr-FR" altLang="fr-FR" dirty="0" err="1">
                <a:solidFill>
                  <a:srgbClr val="00279F"/>
                </a:solidFill>
              </a:rPr>
              <a:t>policy</a:t>
            </a:r>
            <a:r>
              <a:rPr lang="fr-FR" altLang="fr-FR" dirty="0">
                <a:solidFill>
                  <a:srgbClr val="00279F"/>
                </a:solidFill>
              </a:rPr>
              <a:t> </a:t>
            </a:r>
            <a:r>
              <a:rPr lang="fr-FR" altLang="fr-FR" dirty="0" err="1">
                <a:solidFill>
                  <a:srgbClr val="00279F"/>
                </a:solidFill>
              </a:rPr>
              <a:t>deployment</a:t>
            </a:r>
            <a:r>
              <a:rPr lang="fr-FR" altLang="fr-FR" dirty="0"/>
              <a:t>)</a:t>
            </a:r>
          </a:p>
          <a:p>
            <a:r>
              <a:rPr lang="fr-FR" altLang="fr-FR" dirty="0"/>
              <a:t>Non-cohérence entre les objectifs de l'entreprise et </a:t>
            </a:r>
            <a:r>
              <a:rPr lang="fr-FR" altLang="fr-FR" dirty="0">
                <a:solidFill>
                  <a:srgbClr val="00279F"/>
                </a:solidFill>
              </a:rPr>
              <a:t>l'allocation de ressources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7D268FF6-603B-4EFF-8211-E502BACC10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/>
              <a:t>Les indicateurs de performance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F8433836-B47B-4584-9936-D18E861BB6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315200" cy="3581400"/>
          </a:xfrm>
          <a:ln w="57150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ctr">
              <a:lnSpc>
                <a:spcPct val="80000"/>
              </a:lnSpc>
              <a:buFontTx/>
              <a:buNone/>
            </a:pPr>
            <a:br>
              <a:rPr lang="fr-FR" altLang="fr-FR" sz="2800">
                <a:solidFill>
                  <a:schemeClr val="hlink"/>
                </a:solidFill>
              </a:rPr>
            </a:br>
            <a:r>
              <a:rPr lang="fr-FR" altLang="fr-FR" sz="2800">
                <a:solidFill>
                  <a:schemeClr val="hlink"/>
                </a:solidFill>
              </a:rPr>
              <a:t>On ne peut pas gérer </a:t>
            </a:r>
            <a:br>
              <a:rPr lang="fr-FR" altLang="fr-FR" sz="2800">
                <a:solidFill>
                  <a:schemeClr val="hlink"/>
                </a:solidFill>
              </a:rPr>
            </a:br>
            <a:r>
              <a:rPr lang="fr-FR" altLang="fr-FR" sz="2800">
                <a:solidFill>
                  <a:schemeClr val="hlink"/>
                </a:solidFill>
              </a:rPr>
              <a:t>ce que l’on ne comprend pas</a:t>
            </a:r>
          </a:p>
          <a:p>
            <a:pPr marL="0" indent="0" algn="ctr">
              <a:lnSpc>
                <a:spcPct val="80000"/>
              </a:lnSpc>
              <a:buFontTx/>
              <a:buNone/>
            </a:pPr>
            <a:endParaRPr lang="fr-FR" altLang="fr-FR" sz="2800">
              <a:solidFill>
                <a:schemeClr val="hlink"/>
              </a:solidFill>
            </a:endParaRPr>
          </a:p>
          <a:p>
            <a:pPr marL="0" indent="0" algn="ctr">
              <a:lnSpc>
                <a:spcPct val="80000"/>
              </a:lnSpc>
              <a:buFontTx/>
              <a:buNone/>
            </a:pPr>
            <a:r>
              <a:rPr lang="fr-FR" altLang="fr-FR" sz="2800">
                <a:solidFill>
                  <a:schemeClr val="hlink"/>
                </a:solidFill>
              </a:rPr>
              <a:t>et</a:t>
            </a:r>
          </a:p>
          <a:p>
            <a:pPr marL="0" indent="0" algn="ctr">
              <a:lnSpc>
                <a:spcPct val="80000"/>
              </a:lnSpc>
              <a:buFontTx/>
              <a:buNone/>
            </a:pPr>
            <a:endParaRPr lang="fr-FR" altLang="fr-FR" sz="2800">
              <a:solidFill>
                <a:schemeClr val="hlink"/>
              </a:solidFill>
            </a:endParaRPr>
          </a:p>
          <a:p>
            <a:pPr marL="0" indent="0" algn="ctr">
              <a:lnSpc>
                <a:spcPct val="80000"/>
              </a:lnSpc>
              <a:buFontTx/>
              <a:buNone/>
            </a:pPr>
            <a:r>
              <a:rPr lang="fr-FR" altLang="fr-FR" sz="2800">
                <a:solidFill>
                  <a:schemeClr val="hlink"/>
                </a:solidFill>
              </a:rPr>
              <a:t>On ne peut pas comprendre </a:t>
            </a:r>
            <a:br>
              <a:rPr lang="fr-FR" altLang="fr-FR" sz="2800">
                <a:solidFill>
                  <a:schemeClr val="hlink"/>
                </a:solidFill>
              </a:rPr>
            </a:br>
            <a:r>
              <a:rPr lang="fr-FR" altLang="fr-FR" sz="2800">
                <a:solidFill>
                  <a:schemeClr val="hlink"/>
                </a:solidFill>
              </a:rPr>
              <a:t>ce que l’on ne mesure pas</a:t>
            </a:r>
            <a:br>
              <a:rPr lang="fr-FR" altLang="fr-FR" sz="2800">
                <a:solidFill>
                  <a:schemeClr val="hlink"/>
                </a:solidFill>
              </a:rPr>
            </a:br>
            <a:endParaRPr lang="fr-FR" altLang="fr-FR" sz="200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1026">
            <a:extLst>
              <a:ext uri="{FF2B5EF4-FFF2-40B4-BE49-F238E27FC236}">
                <a16:creationId xmlns:a16="http://schemas.microsoft.com/office/drawing/2014/main" id="{ABF3B691-A1E3-481A-B0FE-729ACE4FD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700" y="3752850"/>
            <a:ext cx="773588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7283" tIns="43642" rIns="87283" bIns="43642"/>
          <a:lstStyle>
            <a:lvl1pPr marL="300038" indent="-300038" defTabSz="800100">
              <a:spcBef>
                <a:spcPct val="30000"/>
              </a:spcBef>
              <a:buSzPct val="100000"/>
              <a:buChar char="•"/>
              <a:defRPr sz="24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650875" indent="-250825" defTabSz="800100">
              <a:spcBef>
                <a:spcPct val="30000"/>
              </a:spcBef>
              <a:buSzPct val="100000"/>
              <a:buChar char="–"/>
              <a:defRPr b="1">
                <a:solidFill>
                  <a:srgbClr val="00279F"/>
                </a:solidFill>
                <a:latin typeface="Arial" panose="020B0604020202020204" pitchFamily="34" charset="0"/>
              </a:defRPr>
            </a:lvl2pPr>
            <a:lvl3pPr marL="1000125" indent="-200025" defTabSz="800100">
              <a:spcBef>
                <a:spcPct val="30000"/>
              </a:spcBef>
              <a:buSzPct val="100000"/>
              <a:buChar char="»"/>
              <a:defRPr b="1">
                <a:solidFill>
                  <a:srgbClr val="00279F"/>
                </a:solidFill>
                <a:latin typeface="Arial" panose="020B0604020202020204" pitchFamily="34" charset="0"/>
              </a:defRPr>
            </a:lvl3pPr>
            <a:lvl4pPr marL="1400175" indent="-200025" defTabSz="800100">
              <a:spcBef>
                <a:spcPct val="30000"/>
              </a:spcBef>
              <a:buSzPct val="100000"/>
              <a:buChar char="•"/>
              <a:defRPr sz="1400" b="1">
                <a:solidFill>
                  <a:srgbClr val="00279F"/>
                </a:solidFill>
                <a:latin typeface="Arial" panose="020B0604020202020204" pitchFamily="34" charset="0"/>
              </a:defRPr>
            </a:lvl4pPr>
            <a:lvl5pPr marL="1800225" indent="-200025" defTabSz="800100">
              <a:spcBef>
                <a:spcPct val="30000"/>
              </a:spcBef>
              <a:buSzPct val="100000"/>
              <a:buChar char="–"/>
              <a:defRPr sz="1400" b="1">
                <a:solidFill>
                  <a:srgbClr val="00279F"/>
                </a:solidFill>
                <a:latin typeface="Arial" panose="020B0604020202020204" pitchFamily="34" charset="0"/>
              </a:defRPr>
            </a:lvl5pPr>
            <a:lvl6pPr marL="2257425" indent="-200025" defTabSz="8001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rgbClr val="00279F"/>
                </a:solidFill>
                <a:latin typeface="Arial" panose="020B0604020202020204" pitchFamily="34" charset="0"/>
              </a:defRPr>
            </a:lvl6pPr>
            <a:lvl7pPr marL="2714625" indent="-200025" defTabSz="8001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rgbClr val="00279F"/>
                </a:solidFill>
                <a:latin typeface="Arial" panose="020B0604020202020204" pitchFamily="34" charset="0"/>
              </a:defRPr>
            </a:lvl7pPr>
            <a:lvl8pPr marL="3171825" indent="-200025" defTabSz="8001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rgbClr val="00279F"/>
                </a:solidFill>
                <a:latin typeface="Arial" panose="020B0604020202020204" pitchFamily="34" charset="0"/>
              </a:defRPr>
            </a:lvl8pPr>
            <a:lvl9pPr marL="3629025" indent="-200025" defTabSz="8001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rgbClr val="00279F"/>
                </a:solidFill>
                <a:latin typeface="Arial" panose="020B0604020202020204" pitchFamily="34" charset="0"/>
              </a:defRPr>
            </a:lvl9pPr>
          </a:lstStyle>
          <a:p>
            <a:endParaRPr lang="fr-FR" altLang="fr-FR" sz="1000"/>
          </a:p>
        </p:txBody>
      </p:sp>
      <p:sp>
        <p:nvSpPr>
          <p:cNvPr id="124931" name="Rectangle 1027">
            <a:extLst>
              <a:ext uri="{FF2B5EF4-FFF2-40B4-BE49-F238E27FC236}">
                <a16:creationId xmlns:a16="http://schemas.microsoft.com/office/drawing/2014/main" id="{E1331AFD-23D3-4098-BD68-E770A2EF01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2262" y="571134"/>
            <a:ext cx="8640763" cy="762000"/>
          </a:xfrm>
        </p:spPr>
        <p:txBody>
          <a:bodyPr/>
          <a:lstStyle/>
          <a:p>
            <a:r>
              <a:rPr lang="fr-FR" altLang="fr-FR" dirty="0"/>
              <a:t>Indicateurs de Performance : valeur et variabilité</a:t>
            </a:r>
          </a:p>
        </p:txBody>
      </p:sp>
      <p:sp>
        <p:nvSpPr>
          <p:cNvPr id="124932" name="Rectangle 1028">
            <a:extLst>
              <a:ext uri="{FF2B5EF4-FFF2-40B4-BE49-F238E27FC236}">
                <a16:creationId xmlns:a16="http://schemas.microsoft.com/office/drawing/2014/main" id="{EFD1E956-9B8B-4C9E-992C-E2532F794E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5950" y="1274609"/>
            <a:ext cx="7912100" cy="2752328"/>
          </a:xfrm>
        </p:spPr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fr-FR" altLang="fr-FR" sz="2000" dirty="0"/>
              <a:t>L’amélioration de la performance, mesurée par l’indicateur, porte sur deux aspects 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fr-FR" altLang="fr-FR" sz="1600" dirty="0"/>
              <a:t>la valeur moyenne de l’indicateur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fr-FR" altLang="fr-FR" sz="1600" dirty="0"/>
              <a:t>sa dispersion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fr-FR" altLang="fr-FR" sz="2000" dirty="0"/>
              <a:t>Améliorer signifie 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fr-FR" altLang="fr-FR" sz="1600" dirty="0"/>
              <a:t>augmenter (ou diminuer, selon l’indicateur) la valeur moyenne pour faire mieux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fr-FR" altLang="fr-FR" sz="1600" dirty="0"/>
              <a:t>réduire la dispersion pour être sûr de faire mieux à chaque fois : la dispersion donne le degré de maîtrise de la situation, le niveau de confiance qui peut être garanti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fr-FR" altLang="fr-FR" sz="2000" dirty="0"/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FD0D0190-EBCB-4C3A-BA7C-ED51E68B941B}"/>
              </a:ext>
            </a:extLst>
          </p:cNvPr>
          <p:cNvGrpSpPr/>
          <p:nvPr/>
        </p:nvGrpSpPr>
        <p:grpSpPr>
          <a:xfrm>
            <a:off x="878287" y="3933056"/>
            <a:ext cx="6790057" cy="2736304"/>
            <a:chOff x="878287" y="2211388"/>
            <a:chExt cx="7449738" cy="3600450"/>
          </a:xfrm>
        </p:grpSpPr>
        <p:sp>
          <p:nvSpPr>
            <p:cNvPr id="6" name="Text Box 2">
              <a:extLst>
                <a:ext uri="{FF2B5EF4-FFF2-40B4-BE49-F238E27FC236}">
                  <a16:creationId xmlns:a16="http://schemas.microsoft.com/office/drawing/2014/main" id="{A0727EC8-D01B-4EAE-A33E-CD2843E222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78287" y="2362042"/>
              <a:ext cx="377026" cy="1177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vert270" wrap="none" lIns="80010" tIns="40005" rIns="80010" bIns="40005" anchor="ctr">
              <a:spAutoFit/>
            </a:bodyPr>
            <a:lstStyle>
              <a:lvl1pPr defTabSz="66675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6675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6675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6675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6675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6675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6675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6675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6675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50000"/>
                </a:spcBef>
              </a:pPr>
              <a:r>
                <a:rPr lang="fr-FR" altLang="fr-FR" dirty="0">
                  <a:solidFill>
                    <a:srgbClr val="000000"/>
                  </a:solidFill>
                </a:rPr>
                <a:t>Performance</a:t>
              </a:r>
            </a:p>
          </p:txBody>
        </p:sp>
        <p:sp>
          <p:nvSpPr>
            <p:cNvPr id="7" name="Line 3">
              <a:extLst>
                <a:ext uri="{FF2B5EF4-FFF2-40B4-BE49-F238E27FC236}">
                  <a16:creationId xmlns:a16="http://schemas.microsoft.com/office/drawing/2014/main" id="{03DBB567-AB0E-447B-9916-4A6AD823C0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23963" y="2211388"/>
              <a:ext cx="0" cy="360045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8" name="Line 4">
              <a:extLst>
                <a:ext uri="{FF2B5EF4-FFF2-40B4-BE49-F238E27FC236}">
                  <a16:creationId xmlns:a16="http://schemas.microsoft.com/office/drawing/2014/main" id="{FB247827-D358-494D-A94B-422A49061A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8525" y="5521325"/>
              <a:ext cx="742950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sp>
          <p:nvSpPr>
            <p:cNvPr id="9" name="Line 5">
              <a:extLst>
                <a:ext uri="{FF2B5EF4-FFF2-40B4-BE49-F238E27FC236}">
                  <a16:creationId xmlns:a16="http://schemas.microsoft.com/office/drawing/2014/main" id="{11E5C58B-28B3-4BF3-8D2D-AEE8C67201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23963" y="4694238"/>
              <a:ext cx="319246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fr-FR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0AF6CE1C-AA00-45EA-8E50-4AA91CB3E8B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150" y="3178175"/>
              <a:ext cx="6186488" cy="2209800"/>
            </a:xfrm>
            <a:custGeom>
              <a:avLst/>
              <a:gdLst>
                <a:gd name="T0" fmla="*/ 0 w 4546"/>
                <a:gd name="T1" fmla="*/ 2147483647 h 1547"/>
                <a:gd name="T2" fmla="*/ 2147483647 w 4546"/>
                <a:gd name="T3" fmla="*/ 2147483647 h 1547"/>
                <a:gd name="T4" fmla="*/ 2147483647 w 4546"/>
                <a:gd name="T5" fmla="*/ 2147483647 h 1547"/>
                <a:gd name="T6" fmla="*/ 2147483647 w 4546"/>
                <a:gd name="T7" fmla="*/ 2147483647 h 1547"/>
                <a:gd name="T8" fmla="*/ 2147483647 w 4546"/>
                <a:gd name="T9" fmla="*/ 2147483647 h 1547"/>
                <a:gd name="T10" fmla="*/ 2147483647 w 4546"/>
                <a:gd name="T11" fmla="*/ 2147483647 h 1547"/>
                <a:gd name="T12" fmla="*/ 2147483647 w 4546"/>
                <a:gd name="T13" fmla="*/ 2147483647 h 1547"/>
                <a:gd name="T14" fmla="*/ 2147483647 w 4546"/>
                <a:gd name="T15" fmla="*/ 2147483647 h 1547"/>
                <a:gd name="T16" fmla="*/ 2147483647 w 4546"/>
                <a:gd name="T17" fmla="*/ 2147483647 h 1547"/>
                <a:gd name="T18" fmla="*/ 2147483647 w 4546"/>
                <a:gd name="T19" fmla="*/ 2147483647 h 1547"/>
                <a:gd name="T20" fmla="*/ 2147483647 w 4546"/>
                <a:gd name="T21" fmla="*/ 2147483647 h 1547"/>
                <a:gd name="T22" fmla="*/ 2147483647 w 4546"/>
                <a:gd name="T23" fmla="*/ 2147483647 h 1547"/>
                <a:gd name="T24" fmla="*/ 2147483647 w 4546"/>
                <a:gd name="T25" fmla="*/ 2147483647 h 1547"/>
                <a:gd name="T26" fmla="*/ 2147483647 w 4546"/>
                <a:gd name="T27" fmla="*/ 2147483647 h 1547"/>
                <a:gd name="T28" fmla="*/ 2147483647 w 4546"/>
                <a:gd name="T29" fmla="*/ 2147483647 h 1547"/>
                <a:gd name="T30" fmla="*/ 2147483647 w 4546"/>
                <a:gd name="T31" fmla="*/ 2147483647 h 154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546"/>
                <a:gd name="T49" fmla="*/ 0 h 1547"/>
                <a:gd name="T50" fmla="*/ 4546 w 4546"/>
                <a:gd name="T51" fmla="*/ 1547 h 154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546" h="1547">
                  <a:moveTo>
                    <a:pt x="0" y="1158"/>
                  </a:moveTo>
                  <a:cubicBezTo>
                    <a:pt x="26" y="1214"/>
                    <a:pt x="68" y="1547"/>
                    <a:pt x="145" y="1494"/>
                  </a:cubicBezTo>
                  <a:cubicBezTo>
                    <a:pt x="222" y="1441"/>
                    <a:pt x="341" y="861"/>
                    <a:pt x="464" y="840"/>
                  </a:cubicBezTo>
                  <a:cubicBezTo>
                    <a:pt x="587" y="819"/>
                    <a:pt x="728" y="1379"/>
                    <a:pt x="882" y="1367"/>
                  </a:cubicBezTo>
                  <a:cubicBezTo>
                    <a:pt x="1036" y="1355"/>
                    <a:pt x="1227" y="773"/>
                    <a:pt x="1391" y="767"/>
                  </a:cubicBezTo>
                  <a:cubicBezTo>
                    <a:pt x="1555" y="761"/>
                    <a:pt x="1731" y="1432"/>
                    <a:pt x="1864" y="1331"/>
                  </a:cubicBezTo>
                  <a:cubicBezTo>
                    <a:pt x="1997" y="1230"/>
                    <a:pt x="2099" y="316"/>
                    <a:pt x="2191" y="158"/>
                  </a:cubicBezTo>
                  <a:cubicBezTo>
                    <a:pt x="2283" y="0"/>
                    <a:pt x="2326" y="388"/>
                    <a:pt x="2418" y="385"/>
                  </a:cubicBezTo>
                  <a:cubicBezTo>
                    <a:pt x="2510" y="382"/>
                    <a:pt x="2656" y="139"/>
                    <a:pt x="2745" y="140"/>
                  </a:cubicBezTo>
                  <a:cubicBezTo>
                    <a:pt x="2834" y="141"/>
                    <a:pt x="2870" y="394"/>
                    <a:pt x="2955" y="394"/>
                  </a:cubicBezTo>
                  <a:cubicBezTo>
                    <a:pt x="3040" y="394"/>
                    <a:pt x="3167" y="143"/>
                    <a:pt x="3255" y="140"/>
                  </a:cubicBezTo>
                  <a:cubicBezTo>
                    <a:pt x="3343" y="137"/>
                    <a:pt x="3396" y="372"/>
                    <a:pt x="3482" y="376"/>
                  </a:cubicBezTo>
                  <a:cubicBezTo>
                    <a:pt x="3568" y="380"/>
                    <a:pt x="3679" y="168"/>
                    <a:pt x="3773" y="167"/>
                  </a:cubicBezTo>
                  <a:cubicBezTo>
                    <a:pt x="3867" y="166"/>
                    <a:pt x="3968" y="368"/>
                    <a:pt x="4045" y="367"/>
                  </a:cubicBezTo>
                  <a:cubicBezTo>
                    <a:pt x="4122" y="366"/>
                    <a:pt x="4153" y="159"/>
                    <a:pt x="4236" y="158"/>
                  </a:cubicBezTo>
                  <a:cubicBezTo>
                    <a:pt x="4319" y="157"/>
                    <a:pt x="4482" y="316"/>
                    <a:pt x="4546" y="358"/>
                  </a:cubicBezTo>
                </a:path>
              </a:pathLst>
            </a:custGeom>
            <a:noFill/>
            <a:ln w="25400" cap="flat" cmpd="sng">
              <a:solidFill>
                <a:schemeClr val="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11" name="Text Box 7">
              <a:extLst>
                <a:ext uri="{FF2B5EF4-FFF2-40B4-BE49-F238E27FC236}">
                  <a16:creationId xmlns:a16="http://schemas.microsoft.com/office/drawing/2014/main" id="{1EF848A5-124E-458C-9B28-9C8812FCB0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26337" y="5509752"/>
              <a:ext cx="681038" cy="292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0010" tIns="40005" rIns="80010" bIns="40005" anchor="ctr">
              <a:spAutoFit/>
            </a:bodyPr>
            <a:lstStyle>
              <a:lvl1pPr defTabSz="66675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6675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6675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6675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6675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6675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6675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6675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6675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50000"/>
                </a:spcBef>
              </a:pPr>
              <a:r>
                <a:rPr lang="fr-FR" altLang="fr-FR">
                  <a:solidFill>
                    <a:srgbClr val="000000"/>
                  </a:solidFill>
                </a:rPr>
                <a:t>temps</a:t>
              </a:r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7C748880-258F-4D35-8E39-6D1B859A57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6425" y="3559175"/>
              <a:ext cx="1588" cy="1135063"/>
            </a:xfrm>
            <a:custGeom>
              <a:avLst/>
              <a:gdLst>
                <a:gd name="T0" fmla="*/ 0 w 1"/>
                <a:gd name="T1" fmla="*/ 2147483647 h 795"/>
                <a:gd name="T2" fmla="*/ 0 w 1"/>
                <a:gd name="T3" fmla="*/ 0 h 795"/>
                <a:gd name="T4" fmla="*/ 0 60000 65536"/>
                <a:gd name="T5" fmla="*/ 0 60000 65536"/>
                <a:gd name="T6" fmla="*/ 0 w 1"/>
                <a:gd name="T7" fmla="*/ 0 h 795"/>
                <a:gd name="T8" fmla="*/ 1 w 1"/>
                <a:gd name="T9" fmla="*/ 795 h 79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795">
                  <a:moveTo>
                    <a:pt x="0" y="795"/>
                  </a:moveTo>
                  <a:lnTo>
                    <a:pt x="0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DC570EB4-BE4C-4E0F-B08C-BD7DB02E1C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8013" y="3546475"/>
              <a:ext cx="310197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fr-FR"/>
            </a:p>
          </p:txBody>
        </p:sp>
        <p:sp>
          <p:nvSpPr>
            <p:cNvPr id="14" name="AutoShape 10">
              <a:extLst>
                <a:ext uri="{FF2B5EF4-FFF2-40B4-BE49-F238E27FC236}">
                  <a16:creationId xmlns:a16="http://schemas.microsoft.com/office/drawing/2014/main" id="{B7D2BC36-CB5A-454F-B840-C01C4B9D0F4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742679">
              <a:off x="2948782" y="3307556"/>
              <a:ext cx="323850" cy="1220787"/>
            </a:xfrm>
            <a:prstGeom prst="upArrow">
              <a:avLst>
                <a:gd name="adj1" fmla="val 50000"/>
                <a:gd name="adj2" fmla="val 94240"/>
              </a:avLst>
            </a:prstGeom>
            <a:solidFill>
              <a:srgbClr val="99CC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fr-FR" altLang="fr-FR"/>
            </a:p>
          </p:txBody>
        </p:sp>
        <p:sp>
          <p:nvSpPr>
            <p:cNvPr id="15" name="AutoShape 11">
              <a:extLst>
                <a:ext uri="{FF2B5EF4-FFF2-40B4-BE49-F238E27FC236}">
                  <a16:creationId xmlns:a16="http://schemas.microsoft.com/office/drawing/2014/main" id="{ECF8EC39-86B2-476C-9568-6D6576A107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1913" y="3432175"/>
              <a:ext cx="136525" cy="323850"/>
            </a:xfrm>
            <a:prstGeom prst="upDownArrow">
              <a:avLst>
                <a:gd name="adj1" fmla="val 50000"/>
                <a:gd name="adj2" fmla="val 47442"/>
              </a:avLst>
            </a:prstGeom>
            <a:solidFill>
              <a:srgbClr val="339966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fr-FR" altLang="fr-FR"/>
            </a:p>
          </p:txBody>
        </p:sp>
        <p:sp>
          <p:nvSpPr>
            <p:cNvPr id="16" name="Text Box 12">
              <a:extLst>
                <a:ext uri="{FF2B5EF4-FFF2-40B4-BE49-F238E27FC236}">
                  <a16:creationId xmlns:a16="http://schemas.microsoft.com/office/drawing/2014/main" id="{2CAE4B22-5654-47BA-997F-159C2A20F5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4133" y="3349995"/>
              <a:ext cx="1269459" cy="38978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0010" tIns="40005" rIns="80010" bIns="40005" anchor="ctr">
              <a:spAutoFit/>
            </a:bodyPr>
            <a:lstStyle>
              <a:lvl1pPr defTabSz="66675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6675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6675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6675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6675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6675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6675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6675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6675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50000"/>
                </a:spcBef>
              </a:pPr>
              <a:r>
                <a:rPr lang="fr-FR" altLang="fr-FR" dirty="0">
                  <a:solidFill>
                    <a:srgbClr val="000000"/>
                  </a:solidFill>
                </a:rPr>
                <a:t>Faire mieux</a:t>
              </a:r>
            </a:p>
          </p:txBody>
        </p:sp>
        <p:sp>
          <p:nvSpPr>
            <p:cNvPr id="17" name="Text Box 13">
              <a:extLst>
                <a:ext uri="{FF2B5EF4-FFF2-40B4-BE49-F238E27FC236}">
                  <a16:creationId xmlns:a16="http://schemas.microsoft.com/office/drawing/2014/main" id="{05624A3C-0865-43DA-AF6E-06A76EFA96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88433" y="4049340"/>
              <a:ext cx="1269459" cy="815011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0010" tIns="40005" rIns="80010" bIns="40005" anchor="ctr">
              <a:spAutoFit/>
            </a:bodyPr>
            <a:lstStyle>
              <a:lvl1pPr defTabSz="66675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6675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6675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6675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6675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6675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6675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6675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6675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50000"/>
                </a:spcBef>
              </a:pPr>
              <a:r>
                <a:rPr lang="fr-FR" altLang="fr-FR" dirty="0">
                  <a:solidFill>
                    <a:srgbClr val="000000"/>
                  </a:solidFill>
                </a:rPr>
                <a:t>Être sur de</a:t>
              </a:r>
            </a:p>
            <a:p>
              <a:pPr algn="ctr">
                <a:lnSpc>
                  <a:spcPct val="100000"/>
                </a:lnSpc>
                <a:spcBef>
                  <a:spcPct val="50000"/>
                </a:spcBef>
              </a:pPr>
              <a:r>
                <a:rPr lang="fr-FR" altLang="fr-FR" dirty="0">
                  <a:solidFill>
                    <a:srgbClr val="000000"/>
                  </a:solidFill>
                </a:rPr>
                <a:t>Faire mieux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>
            <a:extLst>
              <a:ext uri="{FF2B5EF4-FFF2-40B4-BE49-F238E27FC236}">
                <a16:creationId xmlns:a16="http://schemas.microsoft.com/office/drawing/2014/main" id="{1D84CBFB-8655-4E99-A142-FDD1AF958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700" y="3922018"/>
            <a:ext cx="773588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283" tIns="43642" rIns="87283" bIns="43642"/>
          <a:lstStyle>
            <a:lvl1pPr marL="300038" indent="-300038" defTabSz="8001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001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001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001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001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00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00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00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00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  <a:buSzPct val="100000"/>
              <a:buFontTx/>
              <a:buChar char="•"/>
            </a:pPr>
            <a:endParaRPr lang="fr-FR" altLang="fr-FR" sz="1000">
              <a:solidFill>
                <a:schemeClr val="accent2"/>
              </a:solidFill>
            </a:endParaRPr>
          </a:p>
        </p:txBody>
      </p:sp>
      <p:grpSp>
        <p:nvGrpSpPr>
          <p:cNvPr id="29701" name="Group 3">
            <a:extLst>
              <a:ext uri="{FF2B5EF4-FFF2-40B4-BE49-F238E27FC236}">
                <a16:creationId xmlns:a16="http://schemas.microsoft.com/office/drawing/2014/main" id="{E5D368F2-0CC0-47A4-8F86-FCACDB8F27E0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3140968"/>
            <a:ext cx="6302375" cy="3429000"/>
            <a:chOff x="1080" y="2224"/>
            <a:chExt cx="4449" cy="1856"/>
          </a:xfrm>
        </p:grpSpPr>
        <p:sp>
          <p:nvSpPr>
            <p:cNvPr id="29704" name="Text Box 4">
              <a:extLst>
                <a:ext uri="{FF2B5EF4-FFF2-40B4-BE49-F238E27FC236}">
                  <a16:creationId xmlns:a16="http://schemas.microsoft.com/office/drawing/2014/main" id="{1ED7A148-40A0-4A26-9176-246837B5DB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1" y="2224"/>
              <a:ext cx="4448" cy="299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46901" tIns="23450" rIns="46901" bIns="23450"/>
            <a:lstStyle>
              <a:lvl1pPr defTabSz="80010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0010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0010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0010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0010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001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001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001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001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fr-FR" altLang="fr-FR" sz="1800" dirty="0">
                  <a:solidFill>
                    <a:srgbClr val="000000"/>
                  </a:solidFill>
                </a:rPr>
                <a:t>Valeur et Variabilité – Exemple : Délais de Livraison</a:t>
              </a:r>
            </a:p>
            <a:p>
              <a:pPr algn="ctr">
                <a:lnSpc>
                  <a:spcPct val="100000"/>
                </a:lnSpc>
              </a:pPr>
              <a:endParaRPr lang="fr-FR" altLang="fr-FR" sz="1800" dirty="0">
                <a:solidFill>
                  <a:srgbClr val="000000"/>
                </a:solidFill>
              </a:endParaRPr>
            </a:p>
          </p:txBody>
        </p:sp>
        <p:sp>
          <p:nvSpPr>
            <p:cNvPr id="29705" name="Text Box 5">
              <a:extLst>
                <a:ext uri="{FF2B5EF4-FFF2-40B4-BE49-F238E27FC236}">
                  <a16:creationId xmlns:a16="http://schemas.microsoft.com/office/drawing/2014/main" id="{833D9C02-FE5C-4679-A3A5-F9F824166E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1" y="3702"/>
              <a:ext cx="1328" cy="3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46901" tIns="23450" rIns="46901" bIns="23450"/>
            <a:lstStyle>
              <a:lvl1pPr defTabSz="80010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0010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0010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0010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0010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001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001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001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001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fr-FR" altLang="fr-FR">
                  <a:solidFill>
                    <a:srgbClr val="000000"/>
                  </a:solidFill>
                </a:rPr>
                <a:t>jamais d'écart : idéal</a:t>
              </a:r>
            </a:p>
            <a:p>
              <a:pPr>
                <a:lnSpc>
                  <a:spcPct val="100000"/>
                </a:lnSpc>
              </a:pPr>
              <a:r>
                <a:rPr lang="fr-FR" altLang="fr-FR">
                  <a:solidFill>
                    <a:srgbClr val="000000"/>
                  </a:solidFill>
                </a:rPr>
                <a:t>ex : 5 jours</a:t>
              </a:r>
            </a:p>
          </p:txBody>
        </p:sp>
        <p:sp>
          <p:nvSpPr>
            <p:cNvPr id="29706" name="Text Box 6">
              <a:extLst>
                <a:ext uri="{FF2B5EF4-FFF2-40B4-BE49-F238E27FC236}">
                  <a16:creationId xmlns:a16="http://schemas.microsoft.com/office/drawing/2014/main" id="{F63DC484-3A21-4C8C-8780-96ECF21D54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9" y="3702"/>
              <a:ext cx="1477" cy="37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46901" tIns="23450" rIns="46901" bIns="23450"/>
            <a:lstStyle>
              <a:lvl1pPr defTabSz="80010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0010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0010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0010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0010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001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001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001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001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fr-FR" altLang="fr-FR">
                  <a:solidFill>
                    <a:srgbClr val="000000"/>
                  </a:solidFill>
                </a:rPr>
                <a:t>faible : réaliste         </a:t>
              </a:r>
            </a:p>
            <a:p>
              <a:pPr>
                <a:lnSpc>
                  <a:spcPct val="100000"/>
                </a:lnSpc>
              </a:pPr>
              <a:r>
                <a:rPr lang="fr-FR" altLang="fr-FR">
                  <a:solidFill>
                    <a:srgbClr val="000000"/>
                  </a:solidFill>
                </a:rPr>
                <a:t>ex : 10 jours +/- 1 jour</a:t>
              </a:r>
            </a:p>
          </p:txBody>
        </p:sp>
        <p:sp>
          <p:nvSpPr>
            <p:cNvPr id="29707" name="Text Box 7">
              <a:extLst>
                <a:ext uri="{FF2B5EF4-FFF2-40B4-BE49-F238E27FC236}">
                  <a16:creationId xmlns:a16="http://schemas.microsoft.com/office/drawing/2014/main" id="{6F19F7A2-5EE1-429F-B36F-172964201B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6" y="3702"/>
              <a:ext cx="1634" cy="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46901" tIns="23450" rIns="46901" bIns="23450"/>
            <a:lstStyle>
              <a:lvl1pPr defTabSz="80010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0010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0010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0010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0010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001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001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001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001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fr-FR" altLang="fr-FR">
                  <a:solidFill>
                    <a:srgbClr val="000000"/>
                  </a:solidFill>
                </a:rPr>
                <a:t>écart important : insatisfaisant</a:t>
              </a:r>
            </a:p>
            <a:p>
              <a:pPr>
                <a:lnSpc>
                  <a:spcPct val="100000"/>
                </a:lnSpc>
              </a:pPr>
              <a:r>
                <a:rPr lang="fr-FR" altLang="fr-FR">
                  <a:solidFill>
                    <a:srgbClr val="000000"/>
                  </a:solidFill>
                </a:rPr>
                <a:t>ex : 15 jours +/- 5 jours</a:t>
              </a:r>
            </a:p>
            <a:p>
              <a:pPr>
                <a:lnSpc>
                  <a:spcPct val="100000"/>
                </a:lnSpc>
              </a:pPr>
              <a:endParaRPr lang="fr-FR" altLang="fr-FR">
                <a:solidFill>
                  <a:srgbClr val="000000"/>
                </a:solidFill>
              </a:endParaRPr>
            </a:p>
            <a:p>
              <a:pPr>
                <a:lnSpc>
                  <a:spcPct val="100000"/>
                </a:lnSpc>
              </a:pPr>
              <a:endParaRPr lang="fr-FR" altLang="fr-FR" sz="1100" b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29708" name="Group 8">
              <a:extLst>
                <a:ext uri="{FF2B5EF4-FFF2-40B4-BE49-F238E27FC236}">
                  <a16:creationId xmlns:a16="http://schemas.microsoft.com/office/drawing/2014/main" id="{D2086251-B076-436E-A497-4045E2D3A0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6" y="2745"/>
              <a:ext cx="739" cy="422"/>
              <a:chOff x="4967" y="7829"/>
              <a:chExt cx="1846" cy="1056"/>
            </a:xfrm>
          </p:grpSpPr>
          <p:sp>
            <p:nvSpPr>
              <p:cNvPr id="29734" name="Line 9">
                <a:extLst>
                  <a:ext uri="{FF2B5EF4-FFF2-40B4-BE49-F238E27FC236}">
                    <a16:creationId xmlns:a16="http://schemas.microsoft.com/office/drawing/2014/main" id="{D99332C1-74B9-4961-AF2A-B963A484ED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967" y="7829"/>
                <a:ext cx="0" cy="99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6901" tIns="23450" rIns="46901" bIns="23450"/>
              <a:lstStyle/>
              <a:p>
                <a:endParaRPr lang="fr-FR"/>
              </a:p>
            </p:txBody>
          </p:sp>
          <p:sp>
            <p:nvSpPr>
              <p:cNvPr id="29735" name="Line 10">
                <a:extLst>
                  <a:ext uri="{FF2B5EF4-FFF2-40B4-BE49-F238E27FC236}">
                    <a16:creationId xmlns:a16="http://schemas.microsoft.com/office/drawing/2014/main" id="{9C1944CB-246A-463A-B762-3DDF352758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67" y="8842"/>
                <a:ext cx="184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6901" tIns="23450" rIns="46901" bIns="23450"/>
              <a:lstStyle/>
              <a:p>
                <a:endParaRPr lang="fr-FR"/>
              </a:p>
            </p:txBody>
          </p:sp>
          <p:sp>
            <p:nvSpPr>
              <p:cNvPr id="29736" name="Line 11">
                <a:extLst>
                  <a:ext uri="{FF2B5EF4-FFF2-40B4-BE49-F238E27FC236}">
                    <a16:creationId xmlns:a16="http://schemas.microsoft.com/office/drawing/2014/main" id="{7E6F7CB8-6F79-4F11-99C0-7CDE44B0EC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77" y="8264"/>
                <a:ext cx="0" cy="56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6901" tIns="23450" rIns="46901" bIns="23450"/>
              <a:lstStyle/>
              <a:p>
                <a:endParaRPr lang="fr-FR"/>
              </a:p>
            </p:txBody>
          </p:sp>
          <p:sp>
            <p:nvSpPr>
              <p:cNvPr id="29737" name="Freeform 12">
                <a:extLst>
                  <a:ext uri="{FF2B5EF4-FFF2-40B4-BE49-F238E27FC236}">
                    <a16:creationId xmlns:a16="http://schemas.microsoft.com/office/drawing/2014/main" id="{8E645480-E27E-425C-A022-FAE36BEEA7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69" y="8175"/>
                <a:ext cx="456" cy="710"/>
              </a:xfrm>
              <a:custGeom>
                <a:avLst/>
                <a:gdLst>
                  <a:gd name="T0" fmla="*/ 0 w 1482"/>
                  <a:gd name="T1" fmla="*/ 922 h 665"/>
                  <a:gd name="T2" fmla="*/ 1 w 1482"/>
                  <a:gd name="T3" fmla="*/ 685 h 665"/>
                  <a:gd name="T4" fmla="*/ 1 w 1482"/>
                  <a:gd name="T5" fmla="*/ 289 h 665"/>
                  <a:gd name="T6" fmla="*/ 2 w 1482"/>
                  <a:gd name="T7" fmla="*/ 53 h 665"/>
                  <a:gd name="T8" fmla="*/ 2 w 1482"/>
                  <a:gd name="T9" fmla="*/ 53 h 665"/>
                  <a:gd name="T10" fmla="*/ 3 w 1482"/>
                  <a:gd name="T11" fmla="*/ 369 h 665"/>
                  <a:gd name="T12" fmla="*/ 3 w 1482"/>
                  <a:gd name="T13" fmla="*/ 608 h 665"/>
                  <a:gd name="T14" fmla="*/ 3 w 1482"/>
                  <a:gd name="T15" fmla="*/ 763 h 665"/>
                  <a:gd name="T16" fmla="*/ 3 w 1482"/>
                  <a:gd name="T17" fmla="*/ 843 h 665"/>
                  <a:gd name="T18" fmla="*/ 4 w 1482"/>
                  <a:gd name="T19" fmla="*/ 843 h 66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82"/>
                  <a:gd name="T31" fmla="*/ 0 h 665"/>
                  <a:gd name="T32" fmla="*/ 1482 w 1482"/>
                  <a:gd name="T33" fmla="*/ 665 h 66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82" h="665">
                    <a:moveTo>
                      <a:pt x="0" y="665"/>
                    </a:moveTo>
                    <a:cubicBezTo>
                      <a:pt x="109" y="617"/>
                      <a:pt x="219" y="570"/>
                      <a:pt x="285" y="494"/>
                    </a:cubicBezTo>
                    <a:cubicBezTo>
                      <a:pt x="351" y="418"/>
                      <a:pt x="352" y="285"/>
                      <a:pt x="399" y="209"/>
                    </a:cubicBezTo>
                    <a:cubicBezTo>
                      <a:pt x="446" y="133"/>
                      <a:pt x="494" y="66"/>
                      <a:pt x="570" y="38"/>
                    </a:cubicBezTo>
                    <a:cubicBezTo>
                      <a:pt x="646" y="10"/>
                      <a:pt x="779" y="0"/>
                      <a:pt x="855" y="38"/>
                    </a:cubicBezTo>
                    <a:cubicBezTo>
                      <a:pt x="931" y="76"/>
                      <a:pt x="988" y="200"/>
                      <a:pt x="1026" y="266"/>
                    </a:cubicBezTo>
                    <a:cubicBezTo>
                      <a:pt x="1064" y="332"/>
                      <a:pt x="1064" y="390"/>
                      <a:pt x="1083" y="437"/>
                    </a:cubicBezTo>
                    <a:cubicBezTo>
                      <a:pt x="1102" y="484"/>
                      <a:pt x="1112" y="523"/>
                      <a:pt x="1140" y="551"/>
                    </a:cubicBezTo>
                    <a:cubicBezTo>
                      <a:pt x="1168" y="579"/>
                      <a:pt x="1197" y="599"/>
                      <a:pt x="1254" y="608"/>
                    </a:cubicBezTo>
                    <a:cubicBezTo>
                      <a:pt x="1311" y="617"/>
                      <a:pt x="1444" y="608"/>
                      <a:pt x="1482" y="608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6901" tIns="23450" rIns="46901" bIns="23450"/>
              <a:lstStyle/>
              <a:p>
                <a:endParaRPr lang="fr-FR"/>
              </a:p>
            </p:txBody>
          </p:sp>
        </p:grpSp>
        <p:sp>
          <p:nvSpPr>
            <p:cNvPr id="29709" name="Line 13">
              <a:extLst>
                <a:ext uri="{FF2B5EF4-FFF2-40B4-BE49-F238E27FC236}">
                  <a16:creationId xmlns:a16="http://schemas.microsoft.com/office/drawing/2014/main" id="{23B7A4E9-434F-48DF-934B-4B7349A09C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81" y="4072"/>
              <a:ext cx="444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46901" tIns="23450" rIns="46901" bIns="23450"/>
            <a:lstStyle/>
            <a:p>
              <a:endParaRPr lang="fr-FR"/>
            </a:p>
          </p:txBody>
        </p:sp>
        <p:sp>
          <p:nvSpPr>
            <p:cNvPr id="29710" name="Line 14">
              <a:extLst>
                <a:ext uri="{FF2B5EF4-FFF2-40B4-BE49-F238E27FC236}">
                  <a16:creationId xmlns:a16="http://schemas.microsoft.com/office/drawing/2014/main" id="{5C68A45C-5240-43A8-9F45-DDA95F3F67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80" y="3702"/>
              <a:ext cx="4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46901" tIns="23450" rIns="46901" bIns="23450"/>
            <a:lstStyle/>
            <a:p>
              <a:endParaRPr lang="fr-FR"/>
            </a:p>
          </p:txBody>
        </p:sp>
        <p:sp>
          <p:nvSpPr>
            <p:cNvPr id="29711" name="Line 15">
              <a:extLst>
                <a:ext uri="{FF2B5EF4-FFF2-40B4-BE49-F238E27FC236}">
                  <a16:creationId xmlns:a16="http://schemas.microsoft.com/office/drawing/2014/main" id="{EE05BAAF-DDF5-4AFA-9CE9-05BB9F3E7F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9" y="2523"/>
              <a:ext cx="0" cy="11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46901" tIns="23450" rIns="46901" bIns="23450"/>
            <a:lstStyle/>
            <a:p>
              <a:endParaRPr lang="fr-FR"/>
            </a:p>
          </p:txBody>
        </p:sp>
        <p:sp>
          <p:nvSpPr>
            <p:cNvPr id="29712" name="Line 16">
              <a:extLst>
                <a:ext uri="{FF2B5EF4-FFF2-40B4-BE49-F238E27FC236}">
                  <a16:creationId xmlns:a16="http://schemas.microsoft.com/office/drawing/2014/main" id="{AC3A77A6-210C-4D3F-9D67-787D7EFD4F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6" y="2523"/>
              <a:ext cx="0" cy="11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46901" tIns="23450" rIns="46901" bIns="23450"/>
            <a:lstStyle/>
            <a:p>
              <a:endParaRPr lang="fr-FR"/>
            </a:p>
          </p:txBody>
        </p:sp>
        <p:grpSp>
          <p:nvGrpSpPr>
            <p:cNvPr id="29713" name="Group 17">
              <a:extLst>
                <a:ext uri="{FF2B5EF4-FFF2-40B4-BE49-F238E27FC236}">
                  <a16:creationId xmlns:a16="http://schemas.microsoft.com/office/drawing/2014/main" id="{5EFBBEB7-41B9-47C5-AD67-B47DDBDDEBC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92" y="2742"/>
              <a:ext cx="739" cy="408"/>
              <a:chOff x="1992" y="7821"/>
              <a:chExt cx="1846" cy="1022"/>
            </a:xfrm>
          </p:grpSpPr>
          <p:sp>
            <p:nvSpPr>
              <p:cNvPr id="29731" name="Line 18">
                <a:extLst>
                  <a:ext uri="{FF2B5EF4-FFF2-40B4-BE49-F238E27FC236}">
                    <a16:creationId xmlns:a16="http://schemas.microsoft.com/office/drawing/2014/main" id="{66378EEE-B96E-40C1-BE51-9F5D5B2855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92" y="7821"/>
                <a:ext cx="1" cy="100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6901" tIns="23450" rIns="46901" bIns="23450"/>
              <a:lstStyle/>
              <a:p>
                <a:endParaRPr lang="fr-FR"/>
              </a:p>
            </p:txBody>
          </p:sp>
          <p:sp>
            <p:nvSpPr>
              <p:cNvPr id="29732" name="Line 19">
                <a:extLst>
                  <a:ext uri="{FF2B5EF4-FFF2-40B4-BE49-F238E27FC236}">
                    <a16:creationId xmlns:a16="http://schemas.microsoft.com/office/drawing/2014/main" id="{DD4E5A48-8F15-4044-B072-AB72D66EF0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94" y="8233"/>
                <a:ext cx="1" cy="5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6901" tIns="23450" rIns="46901" bIns="23450"/>
              <a:lstStyle/>
              <a:p>
                <a:endParaRPr lang="fr-FR"/>
              </a:p>
            </p:txBody>
          </p:sp>
          <p:sp>
            <p:nvSpPr>
              <p:cNvPr id="29733" name="Line 20">
                <a:extLst>
                  <a:ext uri="{FF2B5EF4-FFF2-40B4-BE49-F238E27FC236}">
                    <a16:creationId xmlns:a16="http://schemas.microsoft.com/office/drawing/2014/main" id="{4B2D2957-BBA2-4CA9-98EB-2A01D734D3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92" y="8842"/>
                <a:ext cx="1846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6901" tIns="23450" rIns="46901" bIns="23450"/>
              <a:lstStyle/>
              <a:p>
                <a:endParaRPr lang="fr-FR"/>
              </a:p>
            </p:txBody>
          </p:sp>
        </p:grpSp>
        <p:sp>
          <p:nvSpPr>
            <p:cNvPr id="29714" name="Line 21">
              <a:extLst>
                <a:ext uri="{FF2B5EF4-FFF2-40B4-BE49-F238E27FC236}">
                  <a16:creationId xmlns:a16="http://schemas.microsoft.com/office/drawing/2014/main" id="{031DA444-2BA4-42C7-8A4B-1FF2CFB7D3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68" y="2907"/>
              <a:ext cx="6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46901" tIns="23450" rIns="46901" bIns="23450"/>
            <a:lstStyle/>
            <a:p>
              <a:endParaRPr lang="fr-FR"/>
            </a:p>
          </p:txBody>
        </p:sp>
        <p:sp>
          <p:nvSpPr>
            <p:cNvPr id="29715" name="Line 22">
              <a:extLst>
                <a:ext uri="{FF2B5EF4-FFF2-40B4-BE49-F238E27FC236}">
                  <a16:creationId xmlns:a16="http://schemas.microsoft.com/office/drawing/2014/main" id="{517B72C2-54E2-4981-B650-21766206EB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6" y="2883"/>
              <a:ext cx="64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46901" tIns="23450" rIns="46901" bIns="23450"/>
            <a:lstStyle/>
            <a:p>
              <a:endParaRPr lang="fr-FR"/>
            </a:p>
          </p:txBody>
        </p:sp>
        <p:sp>
          <p:nvSpPr>
            <p:cNvPr id="29716" name="Line 23">
              <a:extLst>
                <a:ext uri="{FF2B5EF4-FFF2-40B4-BE49-F238E27FC236}">
                  <a16:creationId xmlns:a16="http://schemas.microsoft.com/office/drawing/2014/main" id="{CA82B129-BCD7-4AAC-AC1C-32808BC409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4" y="3078"/>
              <a:ext cx="64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46901" tIns="23450" rIns="46901" bIns="23450"/>
            <a:lstStyle/>
            <a:p>
              <a:endParaRPr lang="fr-FR"/>
            </a:p>
          </p:txBody>
        </p:sp>
        <p:grpSp>
          <p:nvGrpSpPr>
            <p:cNvPr id="29717" name="Group 24">
              <a:extLst>
                <a:ext uri="{FF2B5EF4-FFF2-40B4-BE49-F238E27FC236}">
                  <a16:creationId xmlns:a16="http://schemas.microsoft.com/office/drawing/2014/main" id="{84F62439-8E02-44CB-A524-353E3289D0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07" y="2740"/>
              <a:ext cx="739" cy="412"/>
              <a:chOff x="7978" y="7817"/>
              <a:chExt cx="1846" cy="1030"/>
            </a:xfrm>
          </p:grpSpPr>
          <p:sp>
            <p:nvSpPr>
              <p:cNvPr id="29727" name="Line 25">
                <a:extLst>
                  <a:ext uri="{FF2B5EF4-FFF2-40B4-BE49-F238E27FC236}">
                    <a16:creationId xmlns:a16="http://schemas.microsoft.com/office/drawing/2014/main" id="{D379CD1F-8BC9-477B-A793-7F81DCF743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978" y="7817"/>
                <a:ext cx="0" cy="99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6901" tIns="23450" rIns="46901" bIns="23450"/>
              <a:lstStyle/>
              <a:p>
                <a:endParaRPr lang="fr-FR"/>
              </a:p>
            </p:txBody>
          </p:sp>
          <p:sp>
            <p:nvSpPr>
              <p:cNvPr id="29728" name="Line 26">
                <a:extLst>
                  <a:ext uri="{FF2B5EF4-FFF2-40B4-BE49-F238E27FC236}">
                    <a16:creationId xmlns:a16="http://schemas.microsoft.com/office/drawing/2014/main" id="{C0B65A8D-1E59-429B-89A0-C78DAB4C02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978" y="8830"/>
                <a:ext cx="184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6901" tIns="23450" rIns="46901" bIns="23450"/>
              <a:lstStyle/>
              <a:p>
                <a:endParaRPr lang="fr-FR"/>
              </a:p>
            </p:txBody>
          </p:sp>
          <p:sp>
            <p:nvSpPr>
              <p:cNvPr id="29729" name="Line 27">
                <a:extLst>
                  <a:ext uri="{FF2B5EF4-FFF2-40B4-BE49-F238E27FC236}">
                    <a16:creationId xmlns:a16="http://schemas.microsoft.com/office/drawing/2014/main" id="{434C2857-4146-4A73-B3E1-F0884EFA63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830" y="8252"/>
                <a:ext cx="0" cy="56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46901" tIns="23450" rIns="46901" bIns="23450"/>
              <a:lstStyle/>
              <a:p>
                <a:endParaRPr lang="fr-FR"/>
              </a:p>
            </p:txBody>
          </p:sp>
          <p:sp>
            <p:nvSpPr>
              <p:cNvPr id="29730" name="Freeform 28">
                <a:extLst>
                  <a:ext uri="{FF2B5EF4-FFF2-40B4-BE49-F238E27FC236}">
                    <a16:creationId xmlns:a16="http://schemas.microsoft.com/office/drawing/2014/main" id="{57367ADC-51A3-4F75-B8B9-FFF042D367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49" y="8182"/>
                <a:ext cx="1482" cy="665"/>
              </a:xfrm>
              <a:custGeom>
                <a:avLst/>
                <a:gdLst>
                  <a:gd name="T0" fmla="*/ 0 w 1482"/>
                  <a:gd name="T1" fmla="*/ 665 h 665"/>
                  <a:gd name="T2" fmla="*/ 285 w 1482"/>
                  <a:gd name="T3" fmla="*/ 494 h 665"/>
                  <a:gd name="T4" fmla="*/ 399 w 1482"/>
                  <a:gd name="T5" fmla="*/ 209 h 665"/>
                  <a:gd name="T6" fmla="*/ 570 w 1482"/>
                  <a:gd name="T7" fmla="*/ 38 h 665"/>
                  <a:gd name="T8" fmla="*/ 855 w 1482"/>
                  <a:gd name="T9" fmla="*/ 38 h 665"/>
                  <a:gd name="T10" fmla="*/ 1026 w 1482"/>
                  <a:gd name="T11" fmla="*/ 266 h 665"/>
                  <a:gd name="T12" fmla="*/ 1083 w 1482"/>
                  <a:gd name="T13" fmla="*/ 437 h 665"/>
                  <a:gd name="T14" fmla="*/ 1140 w 1482"/>
                  <a:gd name="T15" fmla="*/ 551 h 665"/>
                  <a:gd name="T16" fmla="*/ 1254 w 1482"/>
                  <a:gd name="T17" fmla="*/ 608 h 665"/>
                  <a:gd name="T18" fmla="*/ 1482 w 1482"/>
                  <a:gd name="T19" fmla="*/ 608 h 66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82"/>
                  <a:gd name="T31" fmla="*/ 0 h 665"/>
                  <a:gd name="T32" fmla="*/ 1482 w 1482"/>
                  <a:gd name="T33" fmla="*/ 665 h 66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82" h="665">
                    <a:moveTo>
                      <a:pt x="0" y="665"/>
                    </a:moveTo>
                    <a:cubicBezTo>
                      <a:pt x="109" y="617"/>
                      <a:pt x="219" y="570"/>
                      <a:pt x="285" y="494"/>
                    </a:cubicBezTo>
                    <a:cubicBezTo>
                      <a:pt x="351" y="418"/>
                      <a:pt x="352" y="285"/>
                      <a:pt x="399" y="209"/>
                    </a:cubicBezTo>
                    <a:cubicBezTo>
                      <a:pt x="446" y="133"/>
                      <a:pt x="494" y="66"/>
                      <a:pt x="570" y="38"/>
                    </a:cubicBezTo>
                    <a:cubicBezTo>
                      <a:pt x="646" y="10"/>
                      <a:pt x="779" y="0"/>
                      <a:pt x="855" y="38"/>
                    </a:cubicBezTo>
                    <a:cubicBezTo>
                      <a:pt x="931" y="76"/>
                      <a:pt x="988" y="200"/>
                      <a:pt x="1026" y="266"/>
                    </a:cubicBezTo>
                    <a:cubicBezTo>
                      <a:pt x="1064" y="332"/>
                      <a:pt x="1064" y="390"/>
                      <a:pt x="1083" y="437"/>
                    </a:cubicBezTo>
                    <a:cubicBezTo>
                      <a:pt x="1102" y="484"/>
                      <a:pt x="1112" y="523"/>
                      <a:pt x="1140" y="551"/>
                    </a:cubicBezTo>
                    <a:cubicBezTo>
                      <a:pt x="1168" y="579"/>
                      <a:pt x="1197" y="599"/>
                      <a:pt x="1254" y="608"/>
                    </a:cubicBezTo>
                    <a:cubicBezTo>
                      <a:pt x="1311" y="617"/>
                      <a:pt x="1444" y="608"/>
                      <a:pt x="1482" y="608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6901" tIns="23450" rIns="46901" bIns="23450"/>
              <a:lstStyle/>
              <a:p>
                <a:endParaRPr lang="fr-FR"/>
              </a:p>
            </p:txBody>
          </p:sp>
        </p:grpSp>
        <p:sp>
          <p:nvSpPr>
            <p:cNvPr id="29718" name="Line 29">
              <a:extLst>
                <a:ext uri="{FF2B5EF4-FFF2-40B4-BE49-F238E27FC236}">
                  <a16:creationId xmlns:a16="http://schemas.microsoft.com/office/drawing/2014/main" id="{7DE89156-9DA7-4900-ABA2-70C4AC9698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4" y="2886"/>
              <a:ext cx="64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46901" tIns="23450" rIns="46901" bIns="23450"/>
            <a:lstStyle/>
            <a:p>
              <a:endParaRPr lang="fr-FR"/>
            </a:p>
          </p:txBody>
        </p:sp>
        <p:sp>
          <p:nvSpPr>
            <p:cNvPr id="29719" name="Line 30">
              <a:extLst>
                <a:ext uri="{FF2B5EF4-FFF2-40B4-BE49-F238E27FC236}">
                  <a16:creationId xmlns:a16="http://schemas.microsoft.com/office/drawing/2014/main" id="{AED10DE5-587D-432B-A09E-F4CD0E66CE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07" y="3085"/>
              <a:ext cx="64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46901" tIns="23450" rIns="46901" bIns="23450"/>
            <a:lstStyle/>
            <a:p>
              <a:endParaRPr lang="fr-FR"/>
            </a:p>
          </p:txBody>
        </p:sp>
        <p:sp>
          <p:nvSpPr>
            <p:cNvPr id="29720" name="Line 31">
              <a:extLst>
                <a:ext uri="{FF2B5EF4-FFF2-40B4-BE49-F238E27FC236}">
                  <a16:creationId xmlns:a16="http://schemas.microsoft.com/office/drawing/2014/main" id="{28F6C9EA-F7DD-45D6-B203-8895A608D0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4" y="3003"/>
              <a:ext cx="64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46901" tIns="23450" rIns="46901" bIns="23450"/>
            <a:lstStyle/>
            <a:p>
              <a:endParaRPr lang="fr-FR"/>
            </a:p>
          </p:txBody>
        </p:sp>
        <p:sp>
          <p:nvSpPr>
            <p:cNvPr id="29721" name="Text Box 32">
              <a:extLst>
                <a:ext uri="{FF2B5EF4-FFF2-40B4-BE49-F238E27FC236}">
                  <a16:creationId xmlns:a16="http://schemas.microsoft.com/office/drawing/2014/main" id="{E2662630-5C51-4340-B627-E6F226F8F0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9" y="2528"/>
              <a:ext cx="4440" cy="1099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6901" tIns="23450" rIns="46901" bIns="23450"/>
            <a:lstStyle>
              <a:lvl1pPr defTabSz="66675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66675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66675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66675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66675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66675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66675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66675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66675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fr-FR" altLang="fr-FR" sz="1100" b="0">
                  <a:latin typeface="Times New Roman" panose="02020603050405020304" pitchFamily="18" charset="0"/>
                </a:rPr>
                <a:t>                    </a:t>
              </a:r>
              <a:r>
                <a:rPr lang="fr-FR" altLang="fr-FR" sz="11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Fig.1                                                    Fig.2                                                       Fig.3</a:t>
              </a:r>
            </a:p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fr-FR" altLang="fr-FR" sz="7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        %                                                                                          %                                                                                     %</a:t>
              </a:r>
            </a:p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fr-FR" altLang="fr-FR" sz="7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  100%                                                                                      80%                                                                                 35%</a:t>
              </a:r>
            </a:p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fr-FR" altLang="fr-FR" sz="7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                                                                                                                                                                                          20%</a:t>
              </a:r>
            </a:p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fr-FR" altLang="fr-FR" sz="7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                                                                                                                                                                                          10%</a:t>
              </a:r>
            </a:p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fr-FR" altLang="fr-FR" sz="7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                     </a:t>
              </a:r>
              <a:r>
                <a:rPr lang="fr-FR" altLang="fr-FR" sz="11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5J.                Délais                                    10J.           Délais                                  15J          Délais</a:t>
              </a:r>
            </a:p>
            <a:p>
              <a:pPr>
                <a:lnSpc>
                  <a:spcPct val="100000"/>
                </a:lnSpc>
                <a:spcBef>
                  <a:spcPct val="50000"/>
                </a:spcBef>
              </a:pPr>
              <a:endParaRPr lang="fr-FR" altLang="fr-FR" sz="700" b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fr-FR" altLang="fr-FR" sz="11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Variabilité : 0                                       Variabilité : 2 jours                              Variabilité : 10 jours</a:t>
              </a:r>
            </a:p>
          </p:txBody>
        </p:sp>
        <p:sp>
          <p:nvSpPr>
            <p:cNvPr id="29722" name="Line 33">
              <a:extLst>
                <a:ext uri="{FF2B5EF4-FFF2-40B4-BE49-F238E27FC236}">
                  <a16:creationId xmlns:a16="http://schemas.microsoft.com/office/drawing/2014/main" id="{BC3F144F-FEBE-445D-BC61-3C8D2C0CB8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81" y="2224"/>
              <a:ext cx="0" cy="184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46901" tIns="23450" rIns="46901" bIns="23450"/>
            <a:lstStyle/>
            <a:p>
              <a:endParaRPr lang="fr-FR"/>
            </a:p>
          </p:txBody>
        </p:sp>
        <p:sp>
          <p:nvSpPr>
            <p:cNvPr id="29723" name="Line 34">
              <a:extLst>
                <a:ext uri="{FF2B5EF4-FFF2-40B4-BE49-F238E27FC236}">
                  <a16:creationId xmlns:a16="http://schemas.microsoft.com/office/drawing/2014/main" id="{A0CD3C48-3A4F-4C9D-AFDE-705E69DC79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28" y="2224"/>
              <a:ext cx="0" cy="184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46901" tIns="23450" rIns="46901" bIns="23450"/>
            <a:lstStyle/>
            <a:p>
              <a:endParaRPr lang="fr-FR"/>
            </a:p>
          </p:txBody>
        </p:sp>
        <p:sp>
          <p:nvSpPr>
            <p:cNvPr id="29724" name="Line 35">
              <a:extLst>
                <a:ext uri="{FF2B5EF4-FFF2-40B4-BE49-F238E27FC236}">
                  <a16:creationId xmlns:a16="http://schemas.microsoft.com/office/drawing/2014/main" id="{CA1ED089-F217-4B87-97FE-4B02F769FF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81" y="2224"/>
              <a:ext cx="444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46901" tIns="23450" rIns="46901" bIns="23450"/>
            <a:lstStyle/>
            <a:p>
              <a:endParaRPr lang="fr-FR"/>
            </a:p>
          </p:txBody>
        </p:sp>
        <p:sp>
          <p:nvSpPr>
            <p:cNvPr id="29725" name="Line 36">
              <a:extLst>
                <a:ext uri="{FF2B5EF4-FFF2-40B4-BE49-F238E27FC236}">
                  <a16:creationId xmlns:a16="http://schemas.microsoft.com/office/drawing/2014/main" id="{653EDDC4-C523-46A5-99ED-8B0A6C4465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20" y="3432"/>
              <a:ext cx="27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46901" tIns="23450" rIns="46901" bIns="23450"/>
            <a:lstStyle/>
            <a:p>
              <a:endParaRPr lang="fr-FR"/>
            </a:p>
          </p:txBody>
        </p:sp>
        <p:sp>
          <p:nvSpPr>
            <p:cNvPr id="29726" name="Line 37">
              <a:extLst>
                <a:ext uri="{FF2B5EF4-FFF2-40B4-BE49-F238E27FC236}">
                  <a16:creationId xmlns:a16="http://schemas.microsoft.com/office/drawing/2014/main" id="{084E1121-B5D3-4A25-999E-3CD2E7520F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84" y="3432"/>
              <a:ext cx="18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46901" tIns="23450" rIns="46901" bIns="23450"/>
            <a:lstStyle/>
            <a:p>
              <a:endParaRPr lang="fr-FR"/>
            </a:p>
          </p:txBody>
        </p:sp>
      </p:grpSp>
      <p:sp>
        <p:nvSpPr>
          <p:cNvPr id="29702" name="Rectangle 38">
            <a:extLst>
              <a:ext uri="{FF2B5EF4-FFF2-40B4-BE49-F238E27FC236}">
                <a16:creationId xmlns:a16="http://schemas.microsoft.com/office/drawing/2014/main" id="{080CCB2C-8711-419A-A831-F7F2BD812A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838200"/>
            <a:ext cx="8640763" cy="762000"/>
          </a:xfrm>
        </p:spPr>
        <p:txBody>
          <a:bodyPr/>
          <a:lstStyle/>
          <a:p>
            <a:r>
              <a:rPr lang="fr-FR" altLang="fr-FR"/>
              <a:t>Indicateurs de performance : valeur et variabilité</a:t>
            </a:r>
          </a:p>
        </p:txBody>
      </p:sp>
      <p:sp>
        <p:nvSpPr>
          <p:cNvPr id="29703" name="Rectangle 39">
            <a:extLst>
              <a:ext uri="{FF2B5EF4-FFF2-40B4-BE49-F238E27FC236}">
                <a16:creationId xmlns:a16="http://schemas.microsoft.com/office/drawing/2014/main" id="{362AC571-9CC1-4200-AFAD-FD0E2EE65F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990600"/>
          </a:xfrm>
        </p:spPr>
        <p:txBody>
          <a:bodyPr/>
          <a:lstStyle/>
          <a:p>
            <a:pPr marL="342900" indent="-342900">
              <a:lnSpc>
                <a:spcPct val="80000"/>
              </a:lnSpc>
            </a:pPr>
            <a:r>
              <a:rPr lang="fr-FR" altLang="fr-FR" sz="2000" dirty="0"/>
              <a:t>La dispersion peut être représentée, par exemple,  par l'écart-type d'une gaussienne : </a:t>
            </a:r>
          </a:p>
          <a:p>
            <a:pPr marL="342900" indent="-342900">
              <a:lnSpc>
                <a:spcPct val="80000"/>
              </a:lnSpc>
            </a:pPr>
            <a:r>
              <a:rPr lang="fr-FR" altLang="fr-FR" sz="2000" dirty="0"/>
              <a:t>plus l'écart-type est important, plus l'incertitude du résultat est grande et plus le degré de satisfaction chute.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endParaRPr lang="fr-FR" altLang="fr-FR" sz="2000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>
            <a:extLst>
              <a:ext uri="{FF2B5EF4-FFF2-40B4-BE49-F238E27FC236}">
                <a16:creationId xmlns:a16="http://schemas.microsoft.com/office/drawing/2014/main" id="{AF3DBB55-3491-48C8-A789-4FA2EC4CA6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fr-FR" altLang="fr-FR"/>
              <a:t>Les phases du diagnostic</a:t>
            </a:r>
          </a:p>
        </p:txBody>
      </p:sp>
      <p:sp>
        <p:nvSpPr>
          <p:cNvPr id="122883" name="Oval 3">
            <a:extLst>
              <a:ext uri="{FF2B5EF4-FFF2-40B4-BE49-F238E27FC236}">
                <a16:creationId xmlns:a16="http://schemas.microsoft.com/office/drawing/2014/main" id="{5E1A591D-BB0E-4A8F-8C56-42E2D5816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5750" y="1911350"/>
            <a:ext cx="3873500" cy="926654"/>
          </a:xfrm>
          <a:prstGeom prst="ellipse">
            <a:avLst/>
          </a:prstGeom>
          <a:solidFill>
            <a:srgbClr val="66FFFF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8" tIns="44450" rIns="90488" bIns="44450" anchor="ctr"/>
          <a:lstStyle/>
          <a:p>
            <a:pPr algn="ctr"/>
            <a:r>
              <a:rPr lang="fr-FR" altLang="fr-FR" sz="1800" dirty="0">
                <a:solidFill>
                  <a:srgbClr val="000000"/>
                </a:solidFill>
              </a:rPr>
              <a:t>Analyse de la situation</a:t>
            </a:r>
            <a:br>
              <a:rPr lang="fr-FR" altLang="fr-FR" sz="1800" dirty="0">
                <a:solidFill>
                  <a:srgbClr val="000000"/>
                </a:solidFill>
              </a:rPr>
            </a:br>
            <a:r>
              <a:rPr lang="fr-FR" altLang="fr-FR" sz="1800" dirty="0">
                <a:solidFill>
                  <a:srgbClr val="000000"/>
                </a:solidFill>
              </a:rPr>
              <a:t>Diagnostic général</a:t>
            </a:r>
          </a:p>
        </p:txBody>
      </p:sp>
      <p:sp>
        <p:nvSpPr>
          <p:cNvPr id="122884" name="Rectangle 4">
            <a:extLst>
              <a:ext uri="{FF2B5EF4-FFF2-40B4-BE49-F238E27FC236}">
                <a16:creationId xmlns:a16="http://schemas.microsoft.com/office/drawing/2014/main" id="{F31BA312-2C46-48A0-83F1-2671C1B21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5816" y="3310880"/>
            <a:ext cx="3797300" cy="838200"/>
          </a:xfrm>
          <a:prstGeom prst="rect">
            <a:avLst/>
          </a:prstGeom>
          <a:solidFill>
            <a:srgbClr val="66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8" tIns="44450" rIns="90488" bIns="44450" anchor="ctr"/>
          <a:lstStyle/>
          <a:p>
            <a:pPr algn="ctr"/>
            <a:r>
              <a:rPr lang="fr-FR" altLang="fr-FR" sz="1600" dirty="0">
                <a:solidFill>
                  <a:srgbClr val="000000"/>
                </a:solidFill>
              </a:rPr>
              <a:t>Mise en évidence</a:t>
            </a:r>
          </a:p>
          <a:p>
            <a:pPr algn="ctr"/>
            <a:r>
              <a:rPr lang="fr-FR" altLang="fr-FR" sz="1600" dirty="0">
                <a:solidFill>
                  <a:srgbClr val="000000"/>
                </a:solidFill>
              </a:rPr>
              <a:t>des principaux dysfonctionnements</a:t>
            </a:r>
          </a:p>
          <a:p>
            <a:pPr algn="ctr"/>
            <a:r>
              <a:rPr lang="fr-FR" altLang="fr-FR" sz="1600" dirty="0">
                <a:solidFill>
                  <a:srgbClr val="000000"/>
                </a:solidFill>
              </a:rPr>
              <a:t>et des axes de progrès</a:t>
            </a:r>
          </a:p>
        </p:txBody>
      </p:sp>
      <p:sp>
        <p:nvSpPr>
          <p:cNvPr id="122885" name="Oval 5">
            <a:extLst>
              <a:ext uri="{FF2B5EF4-FFF2-40B4-BE49-F238E27FC236}">
                <a16:creationId xmlns:a16="http://schemas.microsoft.com/office/drawing/2014/main" id="{64293232-A7E9-4901-B4E8-4A289BB0D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5550" y="4946228"/>
            <a:ext cx="2120900" cy="596900"/>
          </a:xfrm>
          <a:prstGeom prst="ellipse">
            <a:avLst/>
          </a:prstGeom>
          <a:solidFill>
            <a:srgbClr val="66FFFF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8" tIns="44450" rIns="90488" bIns="44450" anchor="ctr"/>
          <a:lstStyle/>
          <a:p>
            <a:pPr algn="ctr"/>
            <a:r>
              <a:rPr lang="fr-FR" altLang="fr-FR" sz="1600">
                <a:solidFill>
                  <a:srgbClr val="000000"/>
                </a:solidFill>
              </a:rPr>
              <a:t>Diagnostic</a:t>
            </a:r>
          </a:p>
          <a:p>
            <a:pPr algn="ctr"/>
            <a:r>
              <a:rPr lang="fr-FR" altLang="fr-FR" sz="1600">
                <a:solidFill>
                  <a:srgbClr val="000000"/>
                </a:solidFill>
              </a:rPr>
              <a:t>approfondi</a:t>
            </a:r>
          </a:p>
        </p:txBody>
      </p:sp>
      <p:sp>
        <p:nvSpPr>
          <p:cNvPr id="122886" name="Oval 6">
            <a:extLst>
              <a:ext uri="{FF2B5EF4-FFF2-40B4-BE49-F238E27FC236}">
                <a16:creationId xmlns:a16="http://schemas.microsoft.com/office/drawing/2014/main" id="{C1D03CF5-A23A-42E8-902E-3B39ED6C1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0150" y="4946228"/>
            <a:ext cx="2120900" cy="596900"/>
          </a:xfrm>
          <a:prstGeom prst="ellipse">
            <a:avLst/>
          </a:prstGeom>
          <a:solidFill>
            <a:srgbClr val="66FFFF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8" tIns="44450" rIns="90488" bIns="44450" anchor="ctr"/>
          <a:lstStyle/>
          <a:p>
            <a:pPr algn="ctr"/>
            <a:r>
              <a:rPr lang="fr-FR" altLang="fr-FR" sz="1600">
                <a:solidFill>
                  <a:srgbClr val="000000"/>
                </a:solidFill>
              </a:rPr>
              <a:t>Diagnostic</a:t>
            </a:r>
          </a:p>
          <a:p>
            <a:pPr algn="ctr"/>
            <a:r>
              <a:rPr lang="fr-FR" altLang="fr-FR" sz="1600">
                <a:solidFill>
                  <a:srgbClr val="000000"/>
                </a:solidFill>
              </a:rPr>
              <a:t>approfondi</a:t>
            </a:r>
          </a:p>
        </p:txBody>
      </p:sp>
      <p:sp>
        <p:nvSpPr>
          <p:cNvPr id="122887" name="Oval 7">
            <a:extLst>
              <a:ext uri="{FF2B5EF4-FFF2-40B4-BE49-F238E27FC236}">
                <a16:creationId xmlns:a16="http://schemas.microsoft.com/office/drawing/2014/main" id="{1C18152E-8DFA-4529-8EA3-93B82954A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4750" y="4946228"/>
            <a:ext cx="2120900" cy="596900"/>
          </a:xfrm>
          <a:prstGeom prst="ellipse">
            <a:avLst/>
          </a:prstGeom>
          <a:solidFill>
            <a:srgbClr val="66FFFF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8" tIns="44450" rIns="90488" bIns="44450" anchor="ctr"/>
          <a:lstStyle/>
          <a:p>
            <a:pPr algn="ctr"/>
            <a:r>
              <a:rPr lang="fr-FR" altLang="fr-FR" sz="1600">
                <a:solidFill>
                  <a:srgbClr val="000000"/>
                </a:solidFill>
              </a:rPr>
              <a:t>Diagnostic</a:t>
            </a:r>
          </a:p>
          <a:p>
            <a:pPr algn="ctr"/>
            <a:r>
              <a:rPr lang="fr-FR" altLang="fr-FR" sz="1600">
                <a:solidFill>
                  <a:srgbClr val="000000"/>
                </a:solidFill>
              </a:rPr>
              <a:t>approfondi</a:t>
            </a:r>
          </a:p>
        </p:txBody>
      </p:sp>
      <p:sp>
        <p:nvSpPr>
          <p:cNvPr id="122888" name="Line 8">
            <a:extLst>
              <a:ext uri="{FF2B5EF4-FFF2-40B4-BE49-F238E27FC236}">
                <a16:creationId xmlns:a16="http://schemas.microsoft.com/office/drawing/2014/main" id="{78F13C65-A443-487F-8C5E-F59FACA8E7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6400" y="4177878"/>
            <a:ext cx="1676400" cy="838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22889" name="Line 9">
            <a:extLst>
              <a:ext uri="{FF2B5EF4-FFF2-40B4-BE49-F238E27FC236}">
                <a16:creationId xmlns:a16="http://schemas.microsoft.com/office/drawing/2014/main" id="{D45D5372-AF43-4F02-84D6-AE604BE1D1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4177878"/>
            <a:ext cx="0" cy="1066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22890" name="Line 10">
            <a:extLst>
              <a:ext uri="{FF2B5EF4-FFF2-40B4-BE49-F238E27FC236}">
                <a16:creationId xmlns:a16="http://schemas.microsoft.com/office/drawing/2014/main" id="{3F926685-F898-4EE5-AE61-6CA2A75FAF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6200" y="4177878"/>
            <a:ext cx="990600" cy="914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22891" name="Line 11">
            <a:extLst>
              <a:ext uri="{FF2B5EF4-FFF2-40B4-BE49-F238E27FC236}">
                <a16:creationId xmlns:a16="http://schemas.microsoft.com/office/drawing/2014/main" id="{45E23501-F2E5-49B6-91BF-9C1798ED3545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4177878"/>
            <a:ext cx="914400" cy="990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22892" name="Line 12">
            <a:extLst>
              <a:ext uri="{FF2B5EF4-FFF2-40B4-BE49-F238E27FC236}">
                <a16:creationId xmlns:a16="http://schemas.microsoft.com/office/drawing/2014/main" id="{4188667D-AA34-47A3-A923-5209CDC15D3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4177878"/>
            <a:ext cx="1981200" cy="990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22893" name="Line 13">
            <a:extLst>
              <a:ext uri="{FF2B5EF4-FFF2-40B4-BE49-F238E27FC236}">
                <a16:creationId xmlns:a16="http://schemas.microsoft.com/office/drawing/2014/main" id="{535B1797-A726-4195-8B02-892E841D7B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48400" y="4177878"/>
            <a:ext cx="152400" cy="1066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22894" name="Rectangle 14">
            <a:extLst>
              <a:ext uri="{FF2B5EF4-FFF2-40B4-BE49-F238E27FC236}">
                <a16:creationId xmlns:a16="http://schemas.microsoft.com/office/drawing/2014/main" id="{4FD10DCF-A408-4E64-B7F8-58600F46B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9350" y="5936828"/>
            <a:ext cx="2273300" cy="444500"/>
          </a:xfrm>
          <a:prstGeom prst="rect">
            <a:avLst/>
          </a:prstGeom>
          <a:solidFill>
            <a:srgbClr val="66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8" tIns="44450" rIns="90488" bIns="44450" anchor="ctr"/>
          <a:lstStyle/>
          <a:p>
            <a:pPr algn="ctr"/>
            <a:r>
              <a:rPr lang="fr-FR" altLang="fr-FR" sz="1800">
                <a:solidFill>
                  <a:srgbClr val="000000"/>
                </a:solidFill>
              </a:rPr>
              <a:t>Plan d'action</a:t>
            </a:r>
          </a:p>
        </p:txBody>
      </p:sp>
      <p:sp>
        <p:nvSpPr>
          <p:cNvPr id="122895" name="Rectangle 15">
            <a:extLst>
              <a:ext uri="{FF2B5EF4-FFF2-40B4-BE49-F238E27FC236}">
                <a16:creationId xmlns:a16="http://schemas.microsoft.com/office/drawing/2014/main" id="{15F29DDA-8A86-4C49-AD10-34EA2C66B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3950" y="5936828"/>
            <a:ext cx="2273300" cy="444500"/>
          </a:xfrm>
          <a:prstGeom prst="rect">
            <a:avLst/>
          </a:prstGeom>
          <a:solidFill>
            <a:srgbClr val="66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8" tIns="44450" rIns="90488" bIns="44450" anchor="ctr"/>
          <a:lstStyle/>
          <a:p>
            <a:pPr algn="ctr"/>
            <a:r>
              <a:rPr lang="fr-FR" altLang="fr-FR" sz="1800">
                <a:solidFill>
                  <a:srgbClr val="000000"/>
                </a:solidFill>
              </a:rPr>
              <a:t>Plan d'action</a:t>
            </a:r>
          </a:p>
        </p:txBody>
      </p:sp>
      <p:sp>
        <p:nvSpPr>
          <p:cNvPr id="122896" name="Rectangle 16">
            <a:extLst>
              <a:ext uri="{FF2B5EF4-FFF2-40B4-BE49-F238E27FC236}">
                <a16:creationId xmlns:a16="http://schemas.microsoft.com/office/drawing/2014/main" id="{FCD58B49-E0C5-4001-91D6-2FB8F747E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4750" y="5936828"/>
            <a:ext cx="2273300" cy="444500"/>
          </a:xfrm>
          <a:prstGeom prst="rect">
            <a:avLst/>
          </a:prstGeom>
          <a:solidFill>
            <a:srgbClr val="66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8" tIns="44450" rIns="90488" bIns="44450" anchor="ctr"/>
          <a:lstStyle/>
          <a:p>
            <a:pPr algn="ctr"/>
            <a:r>
              <a:rPr lang="fr-FR" altLang="fr-FR" sz="1800">
                <a:solidFill>
                  <a:srgbClr val="000000"/>
                </a:solidFill>
              </a:rPr>
              <a:t>Plan d'action</a:t>
            </a:r>
          </a:p>
        </p:txBody>
      </p:sp>
      <p:sp>
        <p:nvSpPr>
          <p:cNvPr id="122897" name="Line 17">
            <a:extLst>
              <a:ext uri="{FF2B5EF4-FFF2-40B4-BE49-F238E27FC236}">
                <a16:creationId xmlns:a16="http://schemas.microsoft.com/office/drawing/2014/main" id="{07183674-42E1-4AAD-8930-5D59833769D5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625678"/>
            <a:ext cx="0" cy="304800"/>
          </a:xfrm>
          <a:prstGeom prst="line">
            <a:avLst/>
          </a:prstGeom>
          <a:noFill/>
          <a:ln w="76200" cmpd="tri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22898" name="Line 18">
            <a:extLst>
              <a:ext uri="{FF2B5EF4-FFF2-40B4-BE49-F238E27FC236}">
                <a16:creationId xmlns:a16="http://schemas.microsoft.com/office/drawing/2014/main" id="{54606CDF-DA07-4834-80F3-C7BE9147F3B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5625678"/>
            <a:ext cx="0" cy="304800"/>
          </a:xfrm>
          <a:prstGeom prst="line">
            <a:avLst/>
          </a:prstGeom>
          <a:noFill/>
          <a:ln w="76200" cmpd="tri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22899" name="Line 19">
            <a:extLst>
              <a:ext uri="{FF2B5EF4-FFF2-40B4-BE49-F238E27FC236}">
                <a16:creationId xmlns:a16="http://schemas.microsoft.com/office/drawing/2014/main" id="{5F21EB2D-28E2-4564-8658-E68BB1C06C3E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5625678"/>
            <a:ext cx="0" cy="304800"/>
          </a:xfrm>
          <a:prstGeom prst="line">
            <a:avLst/>
          </a:prstGeom>
          <a:noFill/>
          <a:ln w="76200" cmpd="tri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22900" name="Line 20">
            <a:extLst>
              <a:ext uri="{FF2B5EF4-FFF2-40B4-BE49-F238E27FC236}">
                <a16:creationId xmlns:a16="http://schemas.microsoft.com/office/drawing/2014/main" id="{39871115-9ECE-4EB0-A03A-40F6B0C25D3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8024" y="2866802"/>
            <a:ext cx="0" cy="444078"/>
          </a:xfrm>
          <a:prstGeom prst="line">
            <a:avLst/>
          </a:prstGeom>
          <a:noFill/>
          <a:ln w="76200" cmpd="tri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3B6D57B5-AC9E-4734-BB4E-6D7A33A2DE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fr-FR" altLang="fr-FR"/>
              <a:t>Déroulement du diagnostic</a:t>
            </a:r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8D7676DE-A869-4B5C-9F9A-8DBD8AC976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716806"/>
            <a:ext cx="7162800" cy="4664521"/>
          </a:xfrm>
          <a:noFill/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FR" altLang="fr-FR" dirty="0"/>
              <a:t>Description de l’entreprise</a:t>
            </a:r>
          </a:p>
          <a:p>
            <a:pPr lvl="1"/>
            <a:r>
              <a:rPr lang="fr-FR" altLang="fr-FR" dirty="0"/>
              <a:t>Compréhension de la stratégie de l'entreprise</a:t>
            </a:r>
          </a:p>
          <a:p>
            <a:pPr lvl="1"/>
            <a:r>
              <a:rPr lang="fr-FR" altLang="fr-FR" dirty="0"/>
              <a:t>Diagnostic général</a:t>
            </a:r>
          </a:p>
          <a:p>
            <a:pPr lvl="1"/>
            <a:r>
              <a:rPr lang="fr-FR" altLang="fr-FR" dirty="0"/>
              <a:t>Mise en évidence des dysfonctionnements</a:t>
            </a:r>
          </a:p>
          <a:p>
            <a:pPr marL="457200" indent="-457200">
              <a:buFont typeface="+mj-lt"/>
              <a:buAutoNum type="arabicPeriod"/>
            </a:pPr>
            <a:r>
              <a:rPr lang="fr-FR" altLang="fr-FR" dirty="0"/>
              <a:t>Analyse détaillée par segment stratégique</a:t>
            </a:r>
          </a:p>
          <a:p>
            <a:pPr lvl="1"/>
            <a:r>
              <a:rPr lang="fr-FR" altLang="fr-FR" dirty="0"/>
              <a:t>Travail de collecte des informations détaillées</a:t>
            </a:r>
          </a:p>
          <a:p>
            <a:pPr lvl="1"/>
            <a:r>
              <a:rPr lang="fr-FR" altLang="fr-FR" dirty="0"/>
              <a:t>Interviews et validation des données</a:t>
            </a:r>
          </a:p>
          <a:p>
            <a:pPr lvl="1"/>
            <a:r>
              <a:rPr lang="fr-FR" altLang="fr-FR" dirty="0"/>
              <a:t>Synthèse, mise en évidence des enjeux économiques</a:t>
            </a:r>
          </a:p>
          <a:p>
            <a:pPr marL="457200" indent="-457200">
              <a:buFont typeface="+mj-lt"/>
              <a:buAutoNum type="arabicPeriod"/>
            </a:pPr>
            <a:r>
              <a:rPr lang="fr-FR" altLang="fr-FR" dirty="0"/>
              <a:t>Propositions</a:t>
            </a:r>
          </a:p>
          <a:p>
            <a:pPr lvl="1"/>
            <a:r>
              <a:rPr lang="fr-FR" altLang="fr-FR" dirty="0"/>
              <a:t>Choix des actions prioritaires et ébauche de plans d'action</a:t>
            </a:r>
          </a:p>
          <a:p>
            <a:pPr lvl="1"/>
            <a:r>
              <a:rPr lang="fr-FR" altLang="fr-FR" dirty="0"/>
              <a:t>Définition détaillée des plans d'action</a:t>
            </a:r>
          </a:p>
          <a:p>
            <a:pPr lvl="1"/>
            <a:r>
              <a:rPr lang="fr-FR" altLang="fr-FR" dirty="0"/>
              <a:t>Lancement des plans d'action (si possible)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3">
            <a:extLst>
              <a:ext uri="{FF2B5EF4-FFF2-40B4-BE49-F238E27FC236}">
                <a16:creationId xmlns:a16="http://schemas.microsoft.com/office/drawing/2014/main" id="{79137543-3F18-4D9E-8C34-F326DFBDB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4D994-FAE2-4860-9EF6-C13A10C106A1}" type="datetime1">
              <a:rPr lang="fr-FR" altLang="fr-FR"/>
              <a:pPr/>
              <a:t>26/06/2021</a:t>
            </a:fld>
            <a:endParaRPr lang="fr-FR" altLang="fr-FR"/>
          </a:p>
        </p:txBody>
      </p:sp>
      <p:sp>
        <p:nvSpPr>
          <p:cNvPr id="29" name="Espace réservé du pied de page 4">
            <a:extLst>
              <a:ext uri="{FF2B5EF4-FFF2-40B4-BE49-F238E27FC236}">
                <a16:creationId xmlns:a16="http://schemas.microsoft.com/office/drawing/2014/main" id="{C4AFED1A-1D6B-443F-A6BB-47332EDC7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altLang="fr-FR"/>
              <a:t>© HEC Paris - Département Management des Opérations et des Systèmes d'Information</a:t>
            </a: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2A0F4642-7A09-4818-814A-173D8D19C8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528" y="620327"/>
            <a:ext cx="8319120" cy="1324743"/>
          </a:xfrm>
          <a:noFill/>
          <a:ln/>
        </p:spPr>
        <p:txBody>
          <a:bodyPr/>
          <a:lstStyle/>
          <a:p>
            <a:r>
              <a:rPr lang="fr-FR" altLang="fr-FR" dirty="0"/>
              <a:t>Exemple de branche d'analyse :</a:t>
            </a:r>
            <a:br>
              <a:rPr lang="fr-FR" altLang="fr-FR" dirty="0"/>
            </a:br>
            <a:r>
              <a:rPr lang="fr-FR" altLang="fr-FR" dirty="0"/>
              <a:t>Remonter aux causes primaires des dysfonctionnements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06C37066-A8B1-4EED-B98F-9CE35CE728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2356" y="3788296"/>
            <a:ext cx="1054100" cy="292100"/>
          </a:xfrm>
          <a:prstGeom prst="rect">
            <a:avLst/>
          </a:prstGeom>
          <a:solidFill>
            <a:srgbClr val="66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8" tIns="44450" rIns="90488" bIns="44450" anchor="ctr"/>
          <a:lstStyle/>
          <a:p>
            <a:r>
              <a:rPr lang="fr-FR" altLang="fr-FR" sz="1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Prix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4C879C31-CED3-4BAA-92BD-12383AF548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9356" y="3635896"/>
            <a:ext cx="977900" cy="596900"/>
          </a:xfrm>
          <a:prstGeom prst="rect">
            <a:avLst/>
          </a:prstGeom>
          <a:solidFill>
            <a:srgbClr val="66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8" tIns="44450" rIns="90488" bIns="44450" anchor="ctr"/>
          <a:lstStyle/>
          <a:p>
            <a:r>
              <a:rPr lang="fr-FR" altLang="fr-FR" sz="1800">
                <a:solidFill>
                  <a:srgbClr val="000000"/>
                </a:solidFill>
              </a:rPr>
              <a:t>Coût </a:t>
            </a:r>
            <a:br>
              <a:rPr lang="fr-FR" altLang="fr-FR" sz="1800">
                <a:solidFill>
                  <a:srgbClr val="000000"/>
                </a:solidFill>
              </a:rPr>
            </a:br>
            <a:r>
              <a:rPr lang="fr-FR" altLang="fr-FR" sz="1800">
                <a:solidFill>
                  <a:srgbClr val="000000"/>
                </a:solidFill>
              </a:rPr>
              <a:t>complet</a:t>
            </a:r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38EFB27E-A379-4FB6-8E1B-22E4B8387E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3556" y="2569096"/>
            <a:ext cx="1206500" cy="444500"/>
          </a:xfrm>
          <a:prstGeom prst="rect">
            <a:avLst/>
          </a:prstGeom>
          <a:solidFill>
            <a:srgbClr val="66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8" tIns="44450" rIns="90488" bIns="44450" anchor="ctr"/>
          <a:lstStyle/>
          <a:p>
            <a:r>
              <a:rPr lang="fr-FR" altLang="fr-FR" sz="1800">
                <a:solidFill>
                  <a:srgbClr val="000000"/>
                </a:solidFill>
              </a:rPr>
              <a:t>Structure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F8A594BB-DC32-4AA3-811B-2B9E90D391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3556" y="4702696"/>
            <a:ext cx="1435100" cy="901700"/>
          </a:xfrm>
          <a:prstGeom prst="rect">
            <a:avLst/>
          </a:prstGeom>
          <a:solidFill>
            <a:srgbClr val="66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8" tIns="44450" rIns="90488" bIns="44450" anchor="ctr"/>
          <a:lstStyle/>
          <a:p>
            <a:r>
              <a:rPr lang="fr-FR" altLang="fr-FR" sz="1800">
                <a:solidFill>
                  <a:srgbClr val="000000"/>
                </a:solidFill>
              </a:rPr>
              <a:t>Conception</a:t>
            </a:r>
          </a:p>
          <a:p>
            <a:r>
              <a:rPr lang="fr-FR" altLang="fr-FR" sz="1800">
                <a:solidFill>
                  <a:srgbClr val="000000"/>
                </a:solidFill>
              </a:rPr>
              <a:t>R&amp;D</a:t>
            </a:r>
          </a:p>
          <a:p>
            <a:r>
              <a:rPr lang="fr-FR" altLang="fr-FR" sz="1800">
                <a:solidFill>
                  <a:srgbClr val="000000"/>
                </a:solidFill>
              </a:rPr>
              <a:t>Variété</a:t>
            </a:r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2F2D41A3-5505-478C-B650-97C44DC28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6756" y="3712096"/>
            <a:ext cx="1435100" cy="444500"/>
          </a:xfrm>
          <a:prstGeom prst="rect">
            <a:avLst/>
          </a:prstGeom>
          <a:solidFill>
            <a:srgbClr val="66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8" tIns="44450" rIns="90488" bIns="44450" anchor="ctr"/>
          <a:lstStyle/>
          <a:p>
            <a:r>
              <a:rPr lang="fr-FR" altLang="fr-FR" sz="1800">
                <a:solidFill>
                  <a:srgbClr val="000000"/>
                </a:solidFill>
              </a:rPr>
              <a:t>Coût direct</a:t>
            </a:r>
          </a:p>
        </p:txBody>
      </p:sp>
      <p:sp>
        <p:nvSpPr>
          <p:cNvPr id="19464" name="Rectangle 8">
            <a:extLst>
              <a:ext uri="{FF2B5EF4-FFF2-40B4-BE49-F238E27FC236}">
                <a16:creationId xmlns:a16="http://schemas.microsoft.com/office/drawing/2014/main" id="{7D226B39-07D4-4A5E-BB1F-84314A158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2356" y="2492896"/>
            <a:ext cx="1206500" cy="520700"/>
          </a:xfrm>
          <a:prstGeom prst="rect">
            <a:avLst/>
          </a:prstGeom>
          <a:solidFill>
            <a:srgbClr val="66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8" tIns="44450" rIns="90488" bIns="44450" anchor="ctr"/>
          <a:lstStyle/>
          <a:p>
            <a:r>
              <a:rPr lang="fr-FR" altLang="fr-FR" sz="1800">
                <a:solidFill>
                  <a:srgbClr val="000000"/>
                </a:solidFill>
              </a:rPr>
              <a:t>Achats</a:t>
            </a:r>
          </a:p>
        </p:txBody>
      </p:sp>
      <p:sp>
        <p:nvSpPr>
          <p:cNvPr id="19465" name="Rectangle 9">
            <a:extLst>
              <a:ext uri="{FF2B5EF4-FFF2-40B4-BE49-F238E27FC236}">
                <a16:creationId xmlns:a16="http://schemas.microsoft.com/office/drawing/2014/main" id="{7C699AD1-235C-439C-AF7C-694193A69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2756" y="3712096"/>
            <a:ext cx="1358900" cy="444500"/>
          </a:xfrm>
          <a:prstGeom prst="rect">
            <a:avLst/>
          </a:prstGeom>
          <a:solidFill>
            <a:srgbClr val="66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8" tIns="44450" rIns="90488" bIns="44450" anchor="ctr"/>
          <a:lstStyle/>
          <a:p>
            <a:r>
              <a:rPr lang="fr-FR" altLang="fr-FR" sz="1800">
                <a:solidFill>
                  <a:srgbClr val="000000"/>
                </a:solidFill>
              </a:rPr>
              <a:t>Production</a:t>
            </a:r>
          </a:p>
        </p:txBody>
      </p:sp>
      <p:sp>
        <p:nvSpPr>
          <p:cNvPr id="19466" name="Rectangle 10">
            <a:extLst>
              <a:ext uri="{FF2B5EF4-FFF2-40B4-BE49-F238E27FC236}">
                <a16:creationId xmlns:a16="http://schemas.microsoft.com/office/drawing/2014/main" id="{78EBB826-8342-401F-B5B2-684CBEAB1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2756" y="5083696"/>
            <a:ext cx="2273300" cy="673100"/>
          </a:xfrm>
          <a:prstGeom prst="rect">
            <a:avLst/>
          </a:prstGeom>
          <a:solidFill>
            <a:srgbClr val="66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8" tIns="44450" rIns="90488" bIns="44450" anchor="ctr"/>
          <a:lstStyle/>
          <a:p>
            <a:r>
              <a:rPr lang="fr-FR" altLang="fr-FR">
                <a:solidFill>
                  <a:srgbClr val="000000"/>
                </a:solidFill>
              </a:rPr>
              <a:t>Distribution physique</a:t>
            </a:r>
          </a:p>
          <a:p>
            <a:r>
              <a:rPr lang="fr-FR" altLang="fr-FR">
                <a:solidFill>
                  <a:srgbClr val="000000"/>
                </a:solidFill>
              </a:rPr>
              <a:t>Coûts commerciaux</a:t>
            </a:r>
          </a:p>
        </p:txBody>
      </p:sp>
      <p:sp>
        <p:nvSpPr>
          <p:cNvPr id="19467" name="Rectangle 11">
            <a:extLst>
              <a:ext uri="{FF2B5EF4-FFF2-40B4-BE49-F238E27FC236}">
                <a16:creationId xmlns:a16="http://schemas.microsoft.com/office/drawing/2014/main" id="{769BE872-6667-4ACF-9A60-46D165DF3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2156" y="2797696"/>
            <a:ext cx="1130300" cy="596900"/>
          </a:xfrm>
          <a:prstGeom prst="rect">
            <a:avLst/>
          </a:prstGeom>
          <a:solidFill>
            <a:srgbClr val="66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8" tIns="44450" rIns="90488" bIns="44450" anchor="ctr"/>
          <a:lstStyle/>
          <a:p>
            <a:r>
              <a:rPr lang="fr-FR" altLang="fr-FR" sz="1800" dirty="0">
                <a:solidFill>
                  <a:srgbClr val="000000"/>
                </a:solidFill>
              </a:rPr>
              <a:t>Coûts </a:t>
            </a:r>
          </a:p>
          <a:p>
            <a:r>
              <a:rPr lang="fr-FR" altLang="fr-FR" sz="1800" dirty="0">
                <a:solidFill>
                  <a:srgbClr val="000000"/>
                </a:solidFill>
              </a:rPr>
              <a:t>variables</a:t>
            </a:r>
          </a:p>
        </p:txBody>
      </p:sp>
      <p:sp>
        <p:nvSpPr>
          <p:cNvPr id="19468" name="Rectangle 12">
            <a:extLst>
              <a:ext uri="{FF2B5EF4-FFF2-40B4-BE49-F238E27FC236}">
                <a16:creationId xmlns:a16="http://schemas.microsoft.com/office/drawing/2014/main" id="{8C87F09D-BE5A-4C96-9F3D-C7B72DD19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2156" y="4321696"/>
            <a:ext cx="825500" cy="673100"/>
          </a:xfrm>
          <a:prstGeom prst="rect">
            <a:avLst/>
          </a:prstGeom>
          <a:solidFill>
            <a:srgbClr val="66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8" tIns="44450" rIns="90488" bIns="44450" anchor="ctr"/>
          <a:lstStyle/>
          <a:p>
            <a:r>
              <a:rPr lang="fr-FR" altLang="fr-FR" sz="1800">
                <a:solidFill>
                  <a:srgbClr val="000000"/>
                </a:solidFill>
              </a:rPr>
              <a:t>Coûts </a:t>
            </a:r>
          </a:p>
          <a:p>
            <a:r>
              <a:rPr lang="fr-FR" altLang="fr-FR" sz="1800">
                <a:solidFill>
                  <a:srgbClr val="000000"/>
                </a:solidFill>
              </a:rPr>
              <a:t>fixes</a:t>
            </a:r>
          </a:p>
        </p:txBody>
      </p:sp>
      <p:sp>
        <p:nvSpPr>
          <p:cNvPr id="19469" name="Rectangle 13">
            <a:extLst>
              <a:ext uri="{FF2B5EF4-FFF2-40B4-BE49-F238E27FC236}">
                <a16:creationId xmlns:a16="http://schemas.microsoft.com/office/drawing/2014/main" id="{BCAC8847-761A-4053-840B-3C083F241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134" y="2569096"/>
            <a:ext cx="1422722" cy="977900"/>
          </a:xfrm>
          <a:prstGeom prst="rect">
            <a:avLst/>
          </a:prstGeom>
          <a:solidFill>
            <a:srgbClr val="66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8" tIns="44450" rIns="90488" bIns="44450" anchor="ctr"/>
          <a:lstStyle/>
          <a:p>
            <a:r>
              <a:rPr lang="fr-FR" altLang="fr-FR" sz="1400" dirty="0">
                <a:solidFill>
                  <a:srgbClr val="000000"/>
                </a:solidFill>
              </a:rPr>
              <a:t>Rendements</a:t>
            </a:r>
          </a:p>
          <a:p>
            <a:r>
              <a:rPr lang="fr-FR" altLang="fr-FR" sz="1400" dirty="0">
                <a:solidFill>
                  <a:srgbClr val="000000"/>
                </a:solidFill>
              </a:rPr>
              <a:t>- matière</a:t>
            </a:r>
          </a:p>
          <a:p>
            <a:r>
              <a:rPr lang="fr-FR" altLang="fr-FR" sz="1400" dirty="0">
                <a:solidFill>
                  <a:srgbClr val="000000"/>
                </a:solidFill>
              </a:rPr>
              <a:t>- main-d'œuvre</a:t>
            </a:r>
          </a:p>
          <a:p>
            <a:r>
              <a:rPr lang="fr-FR" altLang="fr-FR" sz="1400" dirty="0">
                <a:solidFill>
                  <a:srgbClr val="000000"/>
                </a:solidFill>
              </a:rPr>
              <a:t>- énergie</a:t>
            </a:r>
          </a:p>
        </p:txBody>
      </p:sp>
      <p:sp>
        <p:nvSpPr>
          <p:cNvPr id="19470" name="Rectangle 14">
            <a:extLst>
              <a:ext uri="{FF2B5EF4-FFF2-40B4-BE49-F238E27FC236}">
                <a16:creationId xmlns:a16="http://schemas.microsoft.com/office/drawing/2014/main" id="{C91303F8-03B2-477D-9667-9F881AE226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134" y="3940696"/>
            <a:ext cx="1422722" cy="1130300"/>
          </a:xfrm>
          <a:prstGeom prst="rect">
            <a:avLst/>
          </a:prstGeom>
          <a:solidFill>
            <a:srgbClr val="66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8" tIns="44450" rIns="90488" bIns="44450" anchor="ctr"/>
          <a:lstStyle/>
          <a:p>
            <a:r>
              <a:rPr lang="fr-FR" altLang="fr-FR" sz="1400">
                <a:solidFill>
                  <a:srgbClr val="000000"/>
                </a:solidFill>
              </a:rPr>
              <a:t>Position </a:t>
            </a:r>
          </a:p>
          <a:p>
            <a:r>
              <a:rPr lang="fr-FR" altLang="fr-FR" sz="1400">
                <a:solidFill>
                  <a:srgbClr val="000000"/>
                </a:solidFill>
              </a:rPr>
              <a:t>de l'activité</a:t>
            </a:r>
          </a:p>
          <a:p>
            <a:r>
              <a:rPr lang="fr-FR" altLang="fr-FR" sz="1400">
                <a:solidFill>
                  <a:srgbClr val="000000"/>
                </a:solidFill>
              </a:rPr>
              <a:t>par rapport</a:t>
            </a:r>
          </a:p>
          <a:p>
            <a:r>
              <a:rPr lang="fr-FR" altLang="fr-FR" sz="1400">
                <a:solidFill>
                  <a:srgbClr val="000000"/>
                </a:solidFill>
              </a:rPr>
              <a:t>au point mort</a:t>
            </a:r>
          </a:p>
        </p:txBody>
      </p:sp>
      <p:sp>
        <p:nvSpPr>
          <p:cNvPr id="19471" name="Line 15">
            <a:extLst>
              <a:ext uri="{FF2B5EF4-FFF2-40B4-BE49-F238E27FC236}">
                <a16:creationId xmlns:a16="http://schemas.microsoft.com/office/drawing/2014/main" id="{C127F7AB-A909-4084-BF45-1149CE9FB87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20606" y="3019946"/>
            <a:ext cx="381000" cy="609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9472" name="Line 16">
            <a:extLst>
              <a:ext uri="{FF2B5EF4-FFF2-40B4-BE49-F238E27FC236}">
                <a16:creationId xmlns:a16="http://schemas.microsoft.com/office/drawing/2014/main" id="{95DBA9D9-AAEA-4EE6-872C-7B978DCB67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73006" y="4239146"/>
            <a:ext cx="304800" cy="457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9473" name="Line 17">
            <a:extLst>
              <a:ext uri="{FF2B5EF4-FFF2-40B4-BE49-F238E27FC236}">
                <a16:creationId xmlns:a16="http://schemas.microsoft.com/office/drawing/2014/main" id="{E1A01D04-D6D7-4AB3-BA3F-0A38F6BF78D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44406" y="3934346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9474" name="Line 18">
            <a:extLst>
              <a:ext uri="{FF2B5EF4-FFF2-40B4-BE49-F238E27FC236}">
                <a16:creationId xmlns:a16="http://schemas.microsoft.com/office/drawing/2014/main" id="{B4172BDD-DE43-4786-B028-BFE132B9139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5606" y="3019946"/>
            <a:ext cx="685800" cy="685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9475" name="Line 19">
            <a:extLst>
              <a:ext uri="{FF2B5EF4-FFF2-40B4-BE49-F238E27FC236}">
                <a16:creationId xmlns:a16="http://schemas.microsoft.com/office/drawing/2014/main" id="{E568AA6B-3F2F-427F-ACCA-4DB5E1054C3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5606" y="4239146"/>
            <a:ext cx="685800" cy="838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9476" name="Line 20">
            <a:extLst>
              <a:ext uri="{FF2B5EF4-FFF2-40B4-BE49-F238E27FC236}">
                <a16:creationId xmlns:a16="http://schemas.microsoft.com/office/drawing/2014/main" id="{4AA36AD4-EEDD-4980-9D76-551DD2C69D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68006" y="3934346"/>
            <a:ext cx="152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9477" name="Line 21">
            <a:extLst>
              <a:ext uri="{FF2B5EF4-FFF2-40B4-BE49-F238E27FC236}">
                <a16:creationId xmlns:a16="http://schemas.microsoft.com/office/drawing/2014/main" id="{17FC05D8-58A4-4581-8658-153E8FB0900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48806" y="3172346"/>
            <a:ext cx="457200" cy="533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9478" name="Line 22">
            <a:extLst>
              <a:ext uri="{FF2B5EF4-FFF2-40B4-BE49-F238E27FC236}">
                <a16:creationId xmlns:a16="http://schemas.microsoft.com/office/drawing/2014/main" id="{EB55E321-EE5A-4122-99A2-E29B94656F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4006" y="4162946"/>
            <a:ext cx="609600" cy="533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9479" name="Line 23">
            <a:extLst>
              <a:ext uri="{FF2B5EF4-FFF2-40B4-BE49-F238E27FC236}">
                <a16:creationId xmlns:a16="http://schemas.microsoft.com/office/drawing/2014/main" id="{232C9A2E-C3DC-42A3-86D8-1D77B8DB03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77206" y="3019946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9480" name="Line 24">
            <a:extLst>
              <a:ext uri="{FF2B5EF4-FFF2-40B4-BE49-F238E27FC236}">
                <a16:creationId xmlns:a16="http://schemas.microsoft.com/office/drawing/2014/main" id="{FD0538A2-39A4-455B-85AA-03A5AF8237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77206" y="4620146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9481" name="Rectangle 25">
            <a:extLst>
              <a:ext uri="{FF2B5EF4-FFF2-40B4-BE49-F238E27FC236}">
                <a16:creationId xmlns:a16="http://schemas.microsoft.com/office/drawing/2014/main" id="{F988AA9D-5155-4D6D-B06A-5C48D2E5E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134" y="5540896"/>
            <a:ext cx="1422722" cy="596900"/>
          </a:xfrm>
          <a:prstGeom prst="rect">
            <a:avLst/>
          </a:prstGeom>
          <a:solidFill>
            <a:srgbClr val="66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8" tIns="44450" rIns="90488" bIns="44450" anchor="ctr"/>
          <a:lstStyle/>
          <a:p>
            <a:r>
              <a:rPr lang="fr-FR" altLang="fr-FR" sz="1400">
                <a:solidFill>
                  <a:srgbClr val="000000"/>
                </a:solidFill>
              </a:rPr>
              <a:t>Taux de</a:t>
            </a:r>
          </a:p>
          <a:p>
            <a:r>
              <a:rPr lang="fr-FR" altLang="fr-FR" sz="1400">
                <a:solidFill>
                  <a:srgbClr val="000000"/>
                </a:solidFill>
              </a:rPr>
              <a:t>rendement</a:t>
            </a:r>
          </a:p>
          <a:p>
            <a:r>
              <a:rPr lang="fr-FR" altLang="fr-FR" sz="1400">
                <a:solidFill>
                  <a:srgbClr val="000000"/>
                </a:solidFill>
              </a:rPr>
              <a:t>global</a:t>
            </a:r>
          </a:p>
        </p:txBody>
      </p:sp>
      <p:sp>
        <p:nvSpPr>
          <p:cNvPr id="19482" name="Line 26">
            <a:extLst>
              <a:ext uri="{FF2B5EF4-FFF2-40B4-BE49-F238E27FC236}">
                <a16:creationId xmlns:a16="http://schemas.microsoft.com/office/drawing/2014/main" id="{968B92DA-CAE1-4485-993F-9B2CC17DD8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77206" y="5001146"/>
            <a:ext cx="533400" cy="533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9483" name="Line 27">
            <a:extLst>
              <a:ext uri="{FF2B5EF4-FFF2-40B4-BE49-F238E27FC236}">
                <a16:creationId xmlns:a16="http://schemas.microsoft.com/office/drawing/2014/main" id="{70BC85C3-5182-4FE1-B921-5D306BBC33E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3606" y="3934346"/>
            <a:ext cx="152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FB70C658-4CA3-4C0C-B371-0F9BE54658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/>
              <a:t>Levier et plan d’action</a:t>
            </a:r>
          </a:p>
        </p:txBody>
      </p:sp>
      <p:sp>
        <p:nvSpPr>
          <p:cNvPr id="129027" name="Text Box 3">
            <a:extLst>
              <a:ext uri="{FF2B5EF4-FFF2-40B4-BE49-F238E27FC236}">
                <a16:creationId xmlns:a16="http://schemas.microsoft.com/office/drawing/2014/main" id="{D7AA1391-5716-418F-9F25-BAA330EE9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590800"/>
            <a:ext cx="2438400" cy="1562100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</a:pPr>
            <a:br>
              <a:rPr lang="fr-FR" altLang="fr-FR" sz="2400" b="0">
                <a:solidFill>
                  <a:srgbClr val="000000"/>
                </a:solidFill>
              </a:rPr>
            </a:br>
            <a:r>
              <a:rPr lang="fr-FR" altLang="fr-FR" sz="2400" b="0">
                <a:solidFill>
                  <a:srgbClr val="000000"/>
                </a:solidFill>
              </a:rPr>
              <a:t>Objectif</a:t>
            </a:r>
            <a:br>
              <a:rPr lang="fr-FR" altLang="fr-FR" sz="2400" b="0">
                <a:solidFill>
                  <a:srgbClr val="000000"/>
                </a:solidFill>
              </a:rPr>
            </a:br>
            <a:r>
              <a:rPr lang="fr-FR" altLang="fr-FR" sz="2400" b="0">
                <a:solidFill>
                  <a:srgbClr val="000000"/>
                </a:solidFill>
              </a:rPr>
              <a:t>opérationnel</a:t>
            </a:r>
            <a:br>
              <a:rPr lang="fr-FR" altLang="fr-FR" sz="2400" b="0">
                <a:solidFill>
                  <a:srgbClr val="000000"/>
                </a:solidFill>
              </a:rPr>
            </a:br>
            <a:endParaRPr lang="fr-FR" altLang="fr-FR" sz="2400" b="0">
              <a:solidFill>
                <a:srgbClr val="000000"/>
              </a:solidFill>
            </a:endParaRPr>
          </a:p>
        </p:txBody>
      </p:sp>
      <p:sp>
        <p:nvSpPr>
          <p:cNvPr id="129028" name="Text Box 4">
            <a:extLst>
              <a:ext uri="{FF2B5EF4-FFF2-40B4-BE49-F238E27FC236}">
                <a16:creationId xmlns:a16="http://schemas.microsoft.com/office/drawing/2014/main" id="{36F48A51-758B-4B76-8186-C4C96BC17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590800"/>
            <a:ext cx="2438400" cy="1562100"/>
          </a:xfrm>
          <a:prstGeom prst="rect">
            <a:avLst/>
          </a:prstGeom>
          <a:solidFill>
            <a:srgbClr val="99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</a:pPr>
            <a:br>
              <a:rPr lang="fr-FR" altLang="fr-FR" sz="2400" b="0">
                <a:solidFill>
                  <a:srgbClr val="000000"/>
                </a:solidFill>
              </a:rPr>
            </a:br>
            <a:r>
              <a:rPr lang="fr-FR" altLang="fr-FR" sz="2400" b="0">
                <a:solidFill>
                  <a:srgbClr val="000000"/>
                </a:solidFill>
              </a:rPr>
              <a:t>Levier d’action</a:t>
            </a:r>
            <a:br>
              <a:rPr lang="fr-FR" altLang="fr-FR" sz="2400" b="0">
                <a:solidFill>
                  <a:srgbClr val="000000"/>
                </a:solidFill>
              </a:rPr>
            </a:br>
            <a:br>
              <a:rPr lang="fr-FR" altLang="fr-FR" sz="2400" b="0">
                <a:solidFill>
                  <a:srgbClr val="000000"/>
                </a:solidFill>
              </a:rPr>
            </a:br>
            <a:endParaRPr lang="fr-FR" altLang="fr-FR" sz="2400" b="0">
              <a:solidFill>
                <a:srgbClr val="000000"/>
              </a:solidFill>
            </a:endParaRPr>
          </a:p>
        </p:txBody>
      </p:sp>
      <p:sp>
        <p:nvSpPr>
          <p:cNvPr id="129029" name="Text Box 5">
            <a:extLst>
              <a:ext uri="{FF2B5EF4-FFF2-40B4-BE49-F238E27FC236}">
                <a16:creationId xmlns:a16="http://schemas.microsoft.com/office/drawing/2014/main" id="{2B875E94-8573-4F22-B9DA-CBEC61095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590800"/>
            <a:ext cx="2971800" cy="1562100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</a:pPr>
            <a:br>
              <a:rPr lang="fr-FR" altLang="fr-FR" sz="2400" b="0">
                <a:solidFill>
                  <a:srgbClr val="000000"/>
                </a:solidFill>
              </a:rPr>
            </a:br>
            <a:r>
              <a:rPr lang="fr-FR" altLang="fr-FR" sz="2400" b="0">
                <a:solidFill>
                  <a:srgbClr val="000000"/>
                </a:solidFill>
              </a:rPr>
              <a:t>Plan d’action</a:t>
            </a:r>
            <a:br>
              <a:rPr lang="fr-FR" altLang="fr-FR" sz="2400" b="0">
                <a:solidFill>
                  <a:srgbClr val="000000"/>
                </a:solidFill>
              </a:rPr>
            </a:br>
            <a:br>
              <a:rPr lang="fr-FR" altLang="fr-FR" sz="2400" b="0">
                <a:solidFill>
                  <a:srgbClr val="000000"/>
                </a:solidFill>
              </a:rPr>
            </a:br>
            <a:endParaRPr lang="fr-FR" altLang="fr-FR" sz="2400" b="0">
              <a:solidFill>
                <a:srgbClr val="000000"/>
              </a:solidFill>
            </a:endParaRPr>
          </a:p>
        </p:txBody>
      </p:sp>
      <p:sp>
        <p:nvSpPr>
          <p:cNvPr id="129030" name="AutoShape 6">
            <a:extLst>
              <a:ext uri="{FF2B5EF4-FFF2-40B4-BE49-F238E27FC236}">
                <a16:creationId xmlns:a16="http://schemas.microsoft.com/office/drawing/2014/main" id="{57FCB058-71CD-4618-B89B-6A193462C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657600"/>
            <a:ext cx="533400" cy="304800"/>
          </a:xfrm>
          <a:prstGeom prst="rightArrow">
            <a:avLst>
              <a:gd name="adj1" fmla="val 50000"/>
              <a:gd name="adj2" fmla="val 43750"/>
            </a:avLst>
          </a:pr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9031" name="AutoShape 7">
            <a:extLst>
              <a:ext uri="{FF2B5EF4-FFF2-40B4-BE49-F238E27FC236}">
                <a16:creationId xmlns:a16="http://schemas.microsoft.com/office/drawing/2014/main" id="{84D5E2B6-F819-43E4-A3E3-7AB5397FDE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657600"/>
            <a:ext cx="533400" cy="304800"/>
          </a:xfrm>
          <a:prstGeom prst="rightArrow">
            <a:avLst>
              <a:gd name="adj1" fmla="val 50000"/>
              <a:gd name="adj2" fmla="val 43750"/>
            </a:avLst>
          </a:pr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9032" name="Text Box 8">
            <a:extLst>
              <a:ext uri="{FF2B5EF4-FFF2-40B4-BE49-F238E27FC236}">
                <a16:creationId xmlns:a16="http://schemas.microsoft.com/office/drawing/2014/main" id="{EE1A6389-FC4A-4329-A0DC-F601BF647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816475"/>
            <a:ext cx="2438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altLang="fr-FR" sz="2400" b="0" i="1">
                <a:solidFill>
                  <a:srgbClr val="000000"/>
                </a:solidFill>
              </a:rPr>
              <a:t>Indicateurs</a:t>
            </a:r>
          </a:p>
          <a:p>
            <a:pPr algn="ctr">
              <a:lnSpc>
                <a:spcPct val="100000"/>
              </a:lnSpc>
            </a:pPr>
            <a:r>
              <a:rPr lang="fr-FR" altLang="fr-FR" sz="2400" b="0" i="1">
                <a:solidFill>
                  <a:srgbClr val="000000"/>
                </a:solidFill>
              </a:rPr>
              <a:t>de résultat</a:t>
            </a:r>
          </a:p>
        </p:txBody>
      </p:sp>
      <p:sp>
        <p:nvSpPr>
          <p:cNvPr id="129033" name="Text Box 9">
            <a:extLst>
              <a:ext uri="{FF2B5EF4-FFF2-40B4-BE49-F238E27FC236}">
                <a16:creationId xmlns:a16="http://schemas.microsoft.com/office/drawing/2014/main" id="{06083352-2804-4571-AD91-C17D083A1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816475"/>
            <a:ext cx="2895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altLang="fr-FR" sz="2400" b="0" i="1">
                <a:solidFill>
                  <a:srgbClr val="000000"/>
                </a:solidFill>
              </a:rPr>
              <a:t>Indicateurs </a:t>
            </a:r>
            <a:br>
              <a:rPr lang="fr-FR" altLang="fr-FR" sz="2400" b="0" i="1">
                <a:solidFill>
                  <a:srgbClr val="000000"/>
                </a:solidFill>
              </a:rPr>
            </a:br>
            <a:r>
              <a:rPr lang="fr-FR" altLang="fr-FR" sz="2400" b="0" i="1">
                <a:solidFill>
                  <a:srgbClr val="000000"/>
                </a:solidFill>
              </a:rPr>
              <a:t>d’avancement</a:t>
            </a:r>
            <a:r>
              <a:rPr lang="fr-FR" altLang="fr-FR" sz="2000" b="0" i="1">
                <a:solidFill>
                  <a:srgbClr val="000000"/>
                </a:solidFill>
              </a:rPr>
              <a:t> </a:t>
            </a:r>
            <a:endParaRPr lang="fr-FR" altLang="fr-FR" sz="2400" b="0" i="1">
              <a:solidFill>
                <a:srgbClr val="000000"/>
              </a:solidFill>
            </a:endParaRPr>
          </a:p>
        </p:txBody>
      </p:sp>
      <p:sp>
        <p:nvSpPr>
          <p:cNvPr id="129034" name="Text Box 10">
            <a:extLst>
              <a:ext uri="{FF2B5EF4-FFF2-40B4-BE49-F238E27FC236}">
                <a16:creationId xmlns:a16="http://schemas.microsoft.com/office/drawing/2014/main" id="{C56D55A6-1E0A-405A-8EF7-93AD41EC63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816475"/>
            <a:ext cx="2438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altLang="fr-FR" sz="2400" b="0" i="1">
                <a:solidFill>
                  <a:srgbClr val="000000"/>
                </a:solidFill>
              </a:rPr>
              <a:t>Indicateurs de processus</a:t>
            </a:r>
          </a:p>
        </p:txBody>
      </p:sp>
      <p:sp>
        <p:nvSpPr>
          <p:cNvPr id="129035" name="AutoShape 11">
            <a:extLst>
              <a:ext uri="{FF2B5EF4-FFF2-40B4-BE49-F238E27FC236}">
                <a16:creationId xmlns:a16="http://schemas.microsoft.com/office/drawing/2014/main" id="{860D0F6C-039A-4F23-B5E3-3CB731E8245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505200" y="2667000"/>
            <a:ext cx="533400" cy="304800"/>
          </a:xfrm>
          <a:prstGeom prst="rightArrow">
            <a:avLst>
              <a:gd name="adj1" fmla="val 50000"/>
              <a:gd name="adj2" fmla="val 43750"/>
            </a:avLst>
          </a:pr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9036" name="AutoShape 12">
            <a:extLst>
              <a:ext uri="{FF2B5EF4-FFF2-40B4-BE49-F238E27FC236}">
                <a16:creationId xmlns:a16="http://schemas.microsoft.com/office/drawing/2014/main" id="{A109FC21-DE14-475E-99AA-0A8E600BBD8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943600" y="2667000"/>
            <a:ext cx="533400" cy="304800"/>
          </a:xfrm>
          <a:prstGeom prst="rightArrow">
            <a:avLst>
              <a:gd name="adj1" fmla="val 50000"/>
              <a:gd name="adj2" fmla="val 43750"/>
            </a:avLst>
          </a:pr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9037" name="Text Box 13">
            <a:extLst>
              <a:ext uri="{FF2B5EF4-FFF2-40B4-BE49-F238E27FC236}">
                <a16:creationId xmlns:a16="http://schemas.microsoft.com/office/drawing/2014/main" id="{53B58571-E20D-4E7A-932F-751C163CF8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8275" y="1981200"/>
            <a:ext cx="16652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altLang="fr-FR" sz="1600">
                <a:solidFill>
                  <a:srgbClr val="000000"/>
                </a:solidFill>
              </a:rPr>
              <a:t>Recherche des</a:t>
            </a:r>
          </a:p>
          <a:p>
            <a:pPr algn="ctr">
              <a:lnSpc>
                <a:spcPct val="100000"/>
              </a:lnSpc>
            </a:pPr>
            <a:r>
              <a:rPr lang="fr-FR" altLang="fr-FR" sz="1600">
                <a:solidFill>
                  <a:srgbClr val="000000"/>
                </a:solidFill>
              </a:rPr>
              <a:t>leviers d’action</a:t>
            </a:r>
          </a:p>
        </p:txBody>
      </p:sp>
      <p:sp>
        <p:nvSpPr>
          <p:cNvPr id="129038" name="Text Box 14">
            <a:extLst>
              <a:ext uri="{FF2B5EF4-FFF2-40B4-BE49-F238E27FC236}">
                <a16:creationId xmlns:a16="http://schemas.microsoft.com/office/drawing/2014/main" id="{9C80FD32-145C-4F47-AE49-BC52A7044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1013" y="2009775"/>
            <a:ext cx="15509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altLang="fr-FR" sz="1600">
                <a:solidFill>
                  <a:srgbClr val="000000"/>
                </a:solidFill>
              </a:rPr>
              <a:t>Définition de</a:t>
            </a:r>
          </a:p>
          <a:p>
            <a:pPr algn="ctr">
              <a:lnSpc>
                <a:spcPct val="100000"/>
              </a:lnSpc>
            </a:pPr>
            <a:r>
              <a:rPr lang="fr-FR" altLang="fr-FR" sz="1600">
                <a:solidFill>
                  <a:srgbClr val="000000"/>
                </a:solidFill>
              </a:rPr>
              <a:t>plans d’action</a:t>
            </a:r>
          </a:p>
        </p:txBody>
      </p:sp>
      <p:sp>
        <p:nvSpPr>
          <p:cNvPr id="129039" name="Text Box 15">
            <a:extLst>
              <a:ext uri="{FF2B5EF4-FFF2-40B4-BE49-F238E27FC236}">
                <a16:creationId xmlns:a16="http://schemas.microsoft.com/office/drawing/2014/main" id="{3DAF0E48-8B99-4007-8E70-F80A9E578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114800"/>
            <a:ext cx="819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fr-FR" altLang="fr-FR" sz="1800">
                <a:solidFill>
                  <a:srgbClr val="000000"/>
                </a:solidFill>
              </a:rPr>
              <a:t>Effets</a:t>
            </a:r>
          </a:p>
        </p:txBody>
      </p:sp>
      <p:sp>
        <p:nvSpPr>
          <p:cNvPr id="129040" name="Text Box 16">
            <a:extLst>
              <a:ext uri="{FF2B5EF4-FFF2-40B4-BE49-F238E27FC236}">
                <a16:creationId xmlns:a16="http://schemas.microsoft.com/office/drawing/2014/main" id="{0DACCC4A-9896-4C0F-A245-AD4958276E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0" y="4114800"/>
            <a:ext cx="819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fr-FR" altLang="fr-FR" sz="1800">
                <a:solidFill>
                  <a:srgbClr val="000000"/>
                </a:solidFill>
              </a:rPr>
              <a:t>Effets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>
            <a:extLst>
              <a:ext uri="{FF2B5EF4-FFF2-40B4-BE49-F238E27FC236}">
                <a16:creationId xmlns:a16="http://schemas.microsoft.com/office/drawing/2014/main" id="{59C55E35-7CD7-4D5E-95CB-8B01A2E3C1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/>
              <a:t>Exemple</a:t>
            </a:r>
          </a:p>
        </p:txBody>
      </p:sp>
      <p:sp>
        <p:nvSpPr>
          <p:cNvPr id="31749" name="Rectangle 3">
            <a:extLst>
              <a:ext uri="{FF2B5EF4-FFF2-40B4-BE49-F238E27FC236}">
                <a16:creationId xmlns:a16="http://schemas.microsoft.com/office/drawing/2014/main" id="{9303EB0E-24D6-4CFF-865B-F3756E7D4A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2895600"/>
            <a:ext cx="1981200" cy="1600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8100">
            <a:solidFill>
              <a:srgbClr val="000000"/>
            </a:solidFill>
            <a:miter lim="800000"/>
            <a:headEnd/>
            <a:tailEnd/>
          </a:ln>
          <a:effectLst>
            <a:prstShdw prst="shdw17" dist="17961" dir="13500000">
              <a:srgbClr val="000000"/>
            </a:prstShdw>
          </a:effectLst>
        </p:spPr>
        <p:txBody>
          <a:bodyPr anchor="ctr"/>
          <a:lstStyle>
            <a:lvl1pPr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fr-FR" altLang="fr-FR" sz="2000" b="0">
                <a:solidFill>
                  <a:srgbClr val="000000"/>
                </a:solidFill>
              </a:rPr>
              <a:t>Respect du coût budgété</a:t>
            </a:r>
          </a:p>
        </p:txBody>
      </p:sp>
      <p:sp>
        <p:nvSpPr>
          <p:cNvPr id="31750" name="Text Box 4">
            <a:extLst>
              <a:ext uri="{FF2B5EF4-FFF2-40B4-BE49-F238E27FC236}">
                <a16:creationId xmlns:a16="http://schemas.microsoft.com/office/drawing/2014/main" id="{6F116500-C792-4AB7-8FFC-D393035D6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4926" y="1798638"/>
            <a:ext cx="11368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fr-FR" altLang="fr-FR" sz="2000" dirty="0">
                <a:solidFill>
                  <a:srgbClr val="00279F"/>
                </a:solidFill>
              </a:rPr>
              <a:t>Objectif</a:t>
            </a:r>
            <a:br>
              <a:rPr lang="fr-FR" altLang="fr-FR" sz="2000" dirty="0">
                <a:solidFill>
                  <a:srgbClr val="00279F"/>
                </a:solidFill>
              </a:rPr>
            </a:br>
            <a:r>
              <a:rPr lang="fr-FR" altLang="fr-FR" sz="2000" dirty="0">
                <a:solidFill>
                  <a:srgbClr val="00279F"/>
                </a:solidFill>
              </a:rPr>
              <a:t>général</a:t>
            </a:r>
          </a:p>
        </p:txBody>
      </p:sp>
      <p:sp>
        <p:nvSpPr>
          <p:cNvPr id="31751" name="Text Box 5">
            <a:extLst>
              <a:ext uri="{FF2B5EF4-FFF2-40B4-BE49-F238E27FC236}">
                <a16:creationId xmlns:a16="http://schemas.microsoft.com/office/drawing/2014/main" id="{8D94191E-4979-45DD-8E0D-A959C6861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5957" y="1798638"/>
            <a:ext cx="17235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fr-FR" altLang="fr-FR" sz="2000">
                <a:solidFill>
                  <a:srgbClr val="00279F"/>
                </a:solidFill>
              </a:rPr>
              <a:t>Objectif</a:t>
            </a:r>
            <a:br>
              <a:rPr lang="fr-FR" altLang="fr-FR" sz="2000">
                <a:solidFill>
                  <a:srgbClr val="00279F"/>
                </a:solidFill>
              </a:rPr>
            </a:br>
            <a:r>
              <a:rPr lang="fr-FR" altLang="fr-FR" sz="2000">
                <a:solidFill>
                  <a:srgbClr val="00279F"/>
                </a:solidFill>
              </a:rPr>
              <a:t>opérationnel</a:t>
            </a:r>
          </a:p>
        </p:txBody>
      </p:sp>
      <p:sp>
        <p:nvSpPr>
          <p:cNvPr id="31752" name="Rectangle 6">
            <a:extLst>
              <a:ext uri="{FF2B5EF4-FFF2-40B4-BE49-F238E27FC236}">
                <a16:creationId xmlns:a16="http://schemas.microsoft.com/office/drawing/2014/main" id="{4A845157-9C32-43FE-97CD-B26E4302F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819400"/>
            <a:ext cx="2209800" cy="1752600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fr-FR" altLang="fr-FR" sz="2000" b="0">
                <a:solidFill>
                  <a:srgbClr val="000000"/>
                </a:solidFill>
              </a:rPr>
              <a:t>Temps main-d’œuvre passé </a:t>
            </a:r>
            <a:br>
              <a:rPr lang="fr-FR" altLang="fr-FR" sz="2000" b="0">
                <a:solidFill>
                  <a:srgbClr val="000000"/>
                </a:solidFill>
              </a:rPr>
            </a:br>
            <a:r>
              <a:rPr lang="fr-FR" altLang="fr-FR" sz="2000" b="0">
                <a:solidFill>
                  <a:srgbClr val="000000"/>
                </a:solidFill>
              </a:rPr>
              <a:t>= </a:t>
            </a:r>
            <a:br>
              <a:rPr lang="fr-FR" altLang="fr-FR" sz="2000" b="0">
                <a:solidFill>
                  <a:srgbClr val="000000"/>
                </a:solidFill>
              </a:rPr>
            </a:br>
            <a:r>
              <a:rPr lang="fr-FR" altLang="fr-FR" sz="2000" b="0">
                <a:solidFill>
                  <a:srgbClr val="000000"/>
                </a:solidFill>
              </a:rPr>
              <a:t>temps prévu</a:t>
            </a:r>
          </a:p>
        </p:txBody>
      </p:sp>
      <p:sp>
        <p:nvSpPr>
          <p:cNvPr id="31753" name="Text Box 7">
            <a:extLst>
              <a:ext uri="{FF2B5EF4-FFF2-40B4-BE49-F238E27FC236}">
                <a16:creationId xmlns:a16="http://schemas.microsoft.com/office/drawing/2014/main" id="{42F5474E-609A-400B-BE60-910139F96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905000"/>
            <a:ext cx="213552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fr-FR" altLang="fr-FR" sz="2000">
                <a:solidFill>
                  <a:srgbClr val="00279F"/>
                </a:solidFill>
              </a:rPr>
              <a:t>Leviers d’action</a:t>
            </a:r>
          </a:p>
        </p:txBody>
      </p:sp>
      <p:sp>
        <p:nvSpPr>
          <p:cNvPr id="31754" name="Rectangle 8">
            <a:extLst>
              <a:ext uri="{FF2B5EF4-FFF2-40B4-BE49-F238E27FC236}">
                <a16:creationId xmlns:a16="http://schemas.microsoft.com/office/drawing/2014/main" id="{2D504F2E-2881-4AD0-A2FD-F921E1A867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667000"/>
            <a:ext cx="2286000" cy="990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fr-FR" altLang="fr-FR" sz="2000" b="0">
                <a:solidFill>
                  <a:srgbClr val="000000"/>
                </a:solidFill>
              </a:rPr>
              <a:t>Améliorer l’efficience </a:t>
            </a:r>
            <a:br>
              <a:rPr lang="fr-FR" altLang="fr-FR" sz="2000" b="0">
                <a:solidFill>
                  <a:srgbClr val="000000"/>
                </a:solidFill>
              </a:rPr>
            </a:br>
            <a:r>
              <a:rPr lang="fr-FR" altLang="fr-FR" sz="2000" b="0">
                <a:solidFill>
                  <a:srgbClr val="000000"/>
                </a:solidFill>
              </a:rPr>
              <a:t>main-d’œuvre</a:t>
            </a:r>
          </a:p>
        </p:txBody>
      </p:sp>
      <p:sp>
        <p:nvSpPr>
          <p:cNvPr id="31755" name="Rectangle 9">
            <a:extLst>
              <a:ext uri="{FF2B5EF4-FFF2-40B4-BE49-F238E27FC236}">
                <a16:creationId xmlns:a16="http://schemas.microsoft.com/office/drawing/2014/main" id="{6568EB8E-D4EF-4E15-9C51-4B223EF09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86200"/>
            <a:ext cx="2286000" cy="990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fr-FR" altLang="fr-FR" sz="2000" b="0">
                <a:solidFill>
                  <a:srgbClr val="000000"/>
                </a:solidFill>
              </a:rPr>
              <a:t>Supprimer les opérations sans valeur ajoutée</a:t>
            </a:r>
          </a:p>
        </p:txBody>
      </p:sp>
      <p:cxnSp>
        <p:nvCxnSpPr>
          <p:cNvPr id="31756" name="AutoShape 10">
            <a:extLst>
              <a:ext uri="{FF2B5EF4-FFF2-40B4-BE49-F238E27FC236}">
                <a16:creationId xmlns:a16="http://schemas.microsoft.com/office/drawing/2014/main" id="{03FE1CCA-4BCA-4BC4-971E-5C2AEED44757}"/>
              </a:ext>
            </a:extLst>
          </p:cNvPr>
          <p:cNvCxnSpPr>
            <a:cxnSpLocks noChangeShapeType="1"/>
            <a:stCxn id="31755" idx="3"/>
            <a:endCxn id="31752" idx="1"/>
          </p:cNvCxnSpPr>
          <p:nvPr/>
        </p:nvCxnSpPr>
        <p:spPr bwMode="auto">
          <a:xfrm flipV="1">
            <a:off x="3124200" y="3695700"/>
            <a:ext cx="609600" cy="68580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7" name="AutoShape 11">
            <a:extLst>
              <a:ext uri="{FF2B5EF4-FFF2-40B4-BE49-F238E27FC236}">
                <a16:creationId xmlns:a16="http://schemas.microsoft.com/office/drawing/2014/main" id="{29F6296A-31EF-4451-B634-B2F356B58ADD}"/>
              </a:ext>
            </a:extLst>
          </p:cNvPr>
          <p:cNvCxnSpPr>
            <a:cxnSpLocks noChangeShapeType="1"/>
            <a:stCxn id="31754" idx="3"/>
            <a:endCxn id="31752" idx="1"/>
          </p:cNvCxnSpPr>
          <p:nvPr/>
        </p:nvCxnSpPr>
        <p:spPr bwMode="auto">
          <a:xfrm>
            <a:off x="3124200" y="3162300"/>
            <a:ext cx="609600" cy="53340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8" name="AutoShape 12">
            <a:extLst>
              <a:ext uri="{FF2B5EF4-FFF2-40B4-BE49-F238E27FC236}">
                <a16:creationId xmlns:a16="http://schemas.microsoft.com/office/drawing/2014/main" id="{A25D3694-E96D-47B7-8F46-3C93C8AC8C2A}"/>
              </a:ext>
            </a:extLst>
          </p:cNvPr>
          <p:cNvCxnSpPr>
            <a:cxnSpLocks noChangeShapeType="1"/>
            <a:stCxn id="31752" idx="3"/>
            <a:endCxn id="31749" idx="1"/>
          </p:cNvCxnSpPr>
          <p:nvPr/>
        </p:nvCxnSpPr>
        <p:spPr bwMode="auto">
          <a:xfrm>
            <a:off x="5943600" y="3695700"/>
            <a:ext cx="819150" cy="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59" name="Text Box 13">
            <a:extLst>
              <a:ext uri="{FF2B5EF4-FFF2-40B4-BE49-F238E27FC236}">
                <a16:creationId xmlns:a16="http://schemas.microsoft.com/office/drawing/2014/main" id="{312E3CAC-4E4C-41A3-9DE0-C3747C971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213" y="5334000"/>
            <a:ext cx="22685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fr-FR" altLang="fr-FR" sz="2400" b="0" i="1">
                <a:solidFill>
                  <a:srgbClr val="00279F"/>
                </a:solidFill>
              </a:rPr>
              <a:t>Indicateurs sur </a:t>
            </a:r>
          </a:p>
          <a:p>
            <a:pPr algn="ctr">
              <a:lnSpc>
                <a:spcPct val="100000"/>
              </a:lnSpc>
            </a:pPr>
            <a:r>
              <a:rPr lang="fr-FR" altLang="fr-FR" sz="2400" b="0" i="1">
                <a:solidFill>
                  <a:srgbClr val="00279F"/>
                </a:solidFill>
              </a:rPr>
              <a:t>les moyens</a:t>
            </a:r>
          </a:p>
        </p:txBody>
      </p:sp>
      <p:sp>
        <p:nvSpPr>
          <p:cNvPr id="31760" name="Text Box 14">
            <a:extLst>
              <a:ext uri="{FF2B5EF4-FFF2-40B4-BE49-F238E27FC236}">
                <a16:creationId xmlns:a16="http://schemas.microsoft.com/office/drawing/2014/main" id="{271E6335-CA1A-4D5E-8CCC-5E5419E64F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6813" y="5334000"/>
            <a:ext cx="22685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fr-FR" altLang="fr-FR" sz="2400" b="0" i="1">
                <a:solidFill>
                  <a:srgbClr val="00279F"/>
                </a:solidFill>
              </a:rPr>
              <a:t>Indicateurs sur </a:t>
            </a:r>
          </a:p>
          <a:p>
            <a:pPr algn="ctr">
              <a:lnSpc>
                <a:spcPct val="100000"/>
              </a:lnSpc>
            </a:pPr>
            <a:r>
              <a:rPr lang="fr-FR" altLang="fr-FR" sz="2400" b="0" i="1">
                <a:solidFill>
                  <a:srgbClr val="00279F"/>
                </a:solidFill>
              </a:rPr>
              <a:t>les résultats</a:t>
            </a:r>
          </a:p>
        </p:txBody>
      </p:sp>
      <p:cxnSp>
        <p:nvCxnSpPr>
          <p:cNvPr id="31761" name="AutoShape 15">
            <a:extLst>
              <a:ext uri="{FF2B5EF4-FFF2-40B4-BE49-F238E27FC236}">
                <a16:creationId xmlns:a16="http://schemas.microsoft.com/office/drawing/2014/main" id="{1961C589-4B19-4939-B569-1AED7E5759B1}"/>
              </a:ext>
            </a:extLst>
          </p:cNvPr>
          <p:cNvCxnSpPr>
            <a:cxnSpLocks noChangeShapeType="1"/>
            <a:endCxn id="31749" idx="1"/>
          </p:cNvCxnSpPr>
          <p:nvPr/>
        </p:nvCxnSpPr>
        <p:spPr bwMode="auto">
          <a:xfrm flipV="1">
            <a:off x="6096000" y="3695700"/>
            <a:ext cx="666750" cy="1333500"/>
          </a:xfrm>
          <a:prstGeom prst="straightConnector1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62" name="AutoShape 16">
            <a:extLst>
              <a:ext uri="{FF2B5EF4-FFF2-40B4-BE49-F238E27FC236}">
                <a16:creationId xmlns:a16="http://schemas.microsoft.com/office/drawing/2014/main" id="{02B53A76-46F2-4F32-9733-DC85A50519F1}"/>
              </a:ext>
            </a:extLst>
          </p:cNvPr>
          <p:cNvCxnSpPr>
            <a:cxnSpLocks noChangeShapeType="1"/>
            <a:endCxn id="31749" idx="1"/>
          </p:cNvCxnSpPr>
          <p:nvPr/>
        </p:nvCxnSpPr>
        <p:spPr bwMode="auto">
          <a:xfrm>
            <a:off x="5943600" y="2362200"/>
            <a:ext cx="819150" cy="1333500"/>
          </a:xfrm>
          <a:prstGeom prst="straightConnector1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DFFACC-0DD8-48FB-BAF6-18F42C017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Contexte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3A0B55-F1A4-48A9-B2DC-60A7C5CE5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76400"/>
            <a:ext cx="7609656" cy="4114800"/>
          </a:xfrm>
        </p:spPr>
        <p:txBody>
          <a:bodyPr/>
          <a:lstStyle/>
          <a:p>
            <a:r>
              <a:rPr lang="fr-FR" dirty="0"/>
              <a:t>Vous êtes membres du cabinet </a:t>
            </a:r>
            <a:r>
              <a:rPr lang="fr-FR" i="1" dirty="0" err="1">
                <a:solidFill>
                  <a:srgbClr val="00279F"/>
                </a:solidFill>
              </a:rPr>
              <a:t>ism</a:t>
            </a:r>
            <a:r>
              <a:rPr lang="fr-FR" i="1" dirty="0">
                <a:solidFill>
                  <a:srgbClr val="00279F"/>
                </a:solidFill>
              </a:rPr>
              <a:t>-Consultants</a:t>
            </a:r>
            <a:endParaRPr lang="fr-FR" sz="2000" i="1" dirty="0">
              <a:solidFill>
                <a:srgbClr val="00279F"/>
              </a:solidFill>
            </a:endParaRPr>
          </a:p>
          <a:p>
            <a:r>
              <a:rPr lang="fr-FR" dirty="0"/>
              <a:t>Vous êtes envoyés en mission dans des entreprises</a:t>
            </a:r>
          </a:p>
          <a:p>
            <a:pPr lvl="1"/>
            <a:r>
              <a:rPr lang="fr-FR" sz="2000" dirty="0"/>
              <a:t>Pour effectuer un diagnostic de leur </a:t>
            </a:r>
            <a:r>
              <a:rPr lang="fr-FR" sz="2000" dirty="0" err="1"/>
              <a:t>supply</a:t>
            </a:r>
            <a:r>
              <a:rPr lang="fr-FR" sz="2000" dirty="0"/>
              <a:t> </a:t>
            </a:r>
            <a:r>
              <a:rPr lang="fr-FR" sz="2000" dirty="0" err="1"/>
              <a:t>chain</a:t>
            </a:r>
            <a:endParaRPr lang="fr-FR" sz="2000" dirty="0"/>
          </a:p>
          <a:p>
            <a:pPr lvl="1"/>
            <a:r>
              <a:rPr lang="fr-FR" sz="2000" dirty="0"/>
              <a:t>Pour fournir des recommandations à l’équipe de direction</a:t>
            </a:r>
          </a:p>
          <a:p>
            <a:r>
              <a:rPr lang="fr-FR" dirty="0"/>
              <a:t>La direction de l’entreprise attend</a:t>
            </a:r>
          </a:p>
          <a:p>
            <a:pPr lvl="1"/>
            <a:r>
              <a:rPr lang="fr-FR" sz="2000" dirty="0"/>
              <a:t>Un rapport circonstancié et bien étayé</a:t>
            </a:r>
          </a:p>
          <a:p>
            <a:pPr lvl="1"/>
            <a:r>
              <a:rPr lang="fr-FR" sz="2000" dirty="0"/>
              <a:t>Une présentation convaincante pour le comité de direction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3965377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152245AB-ED06-48D9-8811-EFD485C315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552" y="764704"/>
            <a:ext cx="8291264" cy="457200"/>
          </a:xfrm>
        </p:spPr>
        <p:txBody>
          <a:bodyPr/>
          <a:lstStyle/>
          <a:p>
            <a:r>
              <a:rPr lang="fr-FR" altLang="fr-FR" dirty="0"/>
              <a:t>Exemple : Indicateurs de résultat sur le délai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3E308A9E-2063-4198-AA1E-85F69D4466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1784" y="2564904"/>
            <a:ext cx="8686800" cy="3262312"/>
          </a:xfrm>
        </p:spPr>
        <p:txBody>
          <a:bodyPr/>
          <a:lstStyle/>
          <a:p>
            <a:r>
              <a:rPr lang="fr-FR" altLang="fr-FR" dirty="0"/>
              <a:t>Livraisons à l’heure (selon date promise au client ) </a:t>
            </a:r>
          </a:p>
          <a:p>
            <a:r>
              <a:rPr lang="fr-FR" altLang="fr-FR" dirty="0"/>
              <a:t>Livraisons à l’heure (selon date demandée par le client)</a:t>
            </a:r>
          </a:p>
          <a:p>
            <a:r>
              <a:rPr lang="fr-FR" altLang="fr-FR" dirty="0"/>
              <a:t>% de livraisons complètes</a:t>
            </a:r>
          </a:p>
          <a:p>
            <a:r>
              <a:rPr lang="fr-FR" altLang="fr-FR" dirty="0"/>
              <a:t>Délai de livraison</a:t>
            </a:r>
          </a:p>
          <a:p>
            <a:r>
              <a:rPr lang="fr-FR" altLang="fr-FR" dirty="0"/>
              <a:t>% de livraisons sans erreur</a:t>
            </a:r>
          </a:p>
          <a:p>
            <a:r>
              <a:rPr lang="fr-FR" altLang="fr-FR" dirty="0"/>
              <a:t>Coût total de la Supply Chain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C78222DF-EC2C-4014-B362-BD64836971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fr-FR" altLang="fr-FR"/>
              <a:t>Qu'est-ce qu'un plan d'action ?</a:t>
            </a:r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DE4169DB-EB2E-418D-BF51-5CB61497DC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2348880"/>
            <a:ext cx="7162800" cy="3442320"/>
          </a:xfrm>
          <a:noFill/>
          <a:ln/>
        </p:spPr>
        <p:txBody>
          <a:bodyPr/>
          <a:lstStyle/>
          <a:p>
            <a:r>
              <a:rPr lang="fr-FR" altLang="fr-FR" dirty="0"/>
              <a:t>Un responsable</a:t>
            </a:r>
          </a:p>
          <a:p>
            <a:r>
              <a:rPr lang="fr-FR" altLang="fr-FR" dirty="0"/>
              <a:t>Un calendrier</a:t>
            </a:r>
          </a:p>
          <a:p>
            <a:r>
              <a:rPr lang="fr-FR" altLang="fr-FR" dirty="0"/>
              <a:t>Un budget</a:t>
            </a:r>
          </a:p>
          <a:p>
            <a:r>
              <a:rPr lang="fr-FR" altLang="fr-FR" dirty="0"/>
              <a:t>Des moyens matériels et humains</a:t>
            </a:r>
          </a:p>
          <a:p>
            <a:r>
              <a:rPr lang="fr-FR" altLang="fr-FR" dirty="0"/>
              <a:t>Une estimation des gains</a:t>
            </a:r>
          </a:p>
          <a:p>
            <a:r>
              <a:rPr lang="fr-FR" altLang="fr-FR" dirty="0"/>
              <a:t>Des indicateurs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4E0AF9-2D75-4FE1-BAC9-E212537C3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Déroulement du diagnostic</a:t>
            </a:r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6F33EFDC-377E-436D-9547-FF4309D6C5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844824"/>
            <a:ext cx="8045948" cy="3708132"/>
          </a:xfrm>
        </p:spPr>
      </p:pic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649DD4-D239-4B45-B774-F2186F1EF87C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6324600" y="6553200"/>
            <a:ext cx="1905000" cy="228600"/>
          </a:xfrm>
          <a:prstGeom prst="rect">
            <a:avLst/>
          </a:prstGeom>
        </p:spPr>
        <p:txBody>
          <a:bodyPr/>
          <a:lstStyle/>
          <a:p>
            <a:fld id="{A4D25CE9-B770-4A81-B45D-D502701008F5}" type="datetime1">
              <a:rPr lang="fr-FR" altLang="fr-FR" smtClean="0"/>
              <a:pPr/>
              <a:t>26/06/2021</a:t>
            </a:fld>
            <a:endParaRPr lang="fr-FR" alt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90EB503-CE08-43A2-937D-AB20317F7630}"/>
              </a:ext>
            </a:extLst>
          </p:cNvPr>
          <p:cNvSpPr txBox="1"/>
          <p:nvPr/>
        </p:nvSpPr>
        <p:spPr>
          <a:xfrm>
            <a:off x="683568" y="5970280"/>
            <a:ext cx="5824415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00AE00"/>
                </a:solidFill>
              </a:rPr>
              <a:t>Les équipes seront suivies </a:t>
            </a:r>
            <a:r>
              <a:rPr lang="fr-FR" sz="1600">
                <a:solidFill>
                  <a:srgbClr val="00AE00"/>
                </a:solidFill>
              </a:rPr>
              <a:t>par le </a:t>
            </a:r>
            <a:r>
              <a:rPr lang="fr-FR" sz="1600" dirty="0">
                <a:solidFill>
                  <a:srgbClr val="00AE00"/>
                </a:solidFill>
              </a:rPr>
              <a:t>professeur Alain Rivière</a:t>
            </a:r>
          </a:p>
        </p:txBody>
      </p:sp>
    </p:spTree>
    <p:extLst>
      <p:ext uri="{BB962C8B-B14F-4D97-AF65-F5344CB8AC3E}">
        <p14:creationId xmlns:p14="http://schemas.microsoft.com/office/powerpoint/2010/main" val="1335494285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1DD1C1-CDA9-4F5A-8BBB-4AC6651C8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Constitution des équipes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FCEDAB-1A97-459C-9111-0D988EF22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Une équipe</a:t>
            </a:r>
          </a:p>
          <a:p>
            <a:pPr lvl="1"/>
            <a:r>
              <a:rPr lang="fr-FR" dirty="0"/>
              <a:t>5 auditeurs (+/- 1)</a:t>
            </a:r>
          </a:p>
          <a:p>
            <a:pPr lvl="1"/>
            <a:r>
              <a:rPr lang="fr-FR" dirty="0"/>
              <a:t>Travaillant dans des organisations non concurrentes</a:t>
            </a:r>
          </a:p>
          <a:p>
            <a:pPr lvl="1"/>
            <a:r>
              <a:rPr lang="fr-FR" u="sng" dirty="0"/>
              <a:t>Choix d’une entreprise à analyser</a:t>
            </a:r>
          </a:p>
          <a:p>
            <a:pPr lvl="1"/>
            <a:r>
              <a:rPr lang="fr-FR" dirty="0"/>
              <a:t>S’assurer qu’elle peut donner des chiffres</a:t>
            </a:r>
          </a:p>
          <a:p>
            <a:r>
              <a:rPr lang="fr-FR" dirty="0"/>
              <a:t>Chaque auditeur prend en charge un problème identifié</a:t>
            </a:r>
          </a:p>
        </p:txBody>
      </p:sp>
    </p:spTree>
    <p:extLst>
      <p:ext uri="{BB962C8B-B14F-4D97-AF65-F5344CB8AC3E}">
        <p14:creationId xmlns:p14="http://schemas.microsoft.com/office/powerpoint/2010/main" val="419567106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63ED440F-E8EC-4507-95B2-12C13CDB26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762000"/>
            <a:ext cx="7239000" cy="457200"/>
          </a:xfrm>
        </p:spPr>
        <p:txBody>
          <a:bodyPr/>
          <a:lstStyle/>
          <a:p>
            <a:r>
              <a:rPr lang="fr-FR" altLang="fr-FR" dirty="0"/>
              <a:t>Travail à faire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C9A08D67-805B-46C9-80FA-70D355CBF1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7465640" cy="4953000"/>
          </a:xfrm>
        </p:spPr>
        <p:txBody>
          <a:bodyPr/>
          <a:lstStyle/>
          <a:p>
            <a:r>
              <a:rPr lang="fr-FR" altLang="fr-FR" sz="2000" dirty="0"/>
              <a:t>Première partie</a:t>
            </a:r>
          </a:p>
          <a:p>
            <a:pPr lvl="1"/>
            <a:r>
              <a:rPr lang="fr-FR" altLang="fr-FR" sz="1600" dirty="0"/>
              <a:t>Préparer une présentation factuelle de l’entreprise et de sa (ses) supply chain</a:t>
            </a:r>
          </a:p>
          <a:p>
            <a:pPr lvl="2"/>
            <a:r>
              <a:rPr lang="fr-FR" altLang="fr-FR" sz="1600" dirty="0"/>
              <a:t>Structure</a:t>
            </a:r>
          </a:p>
          <a:p>
            <a:pPr lvl="2"/>
            <a:r>
              <a:rPr lang="fr-FR" altLang="fr-FR" sz="1600" dirty="0"/>
              <a:t>Chiffres pertinents, enjeux</a:t>
            </a:r>
          </a:p>
          <a:p>
            <a:pPr lvl="1"/>
            <a:r>
              <a:rPr lang="fr-FR" altLang="fr-FR" sz="1600" dirty="0"/>
              <a:t>Utiliser les fiches 1 à 13 du guide de diagnostic</a:t>
            </a:r>
          </a:p>
          <a:p>
            <a:pPr lvl="1"/>
            <a:r>
              <a:rPr lang="fr-FR" altLang="fr-FR" sz="1600" dirty="0"/>
              <a:t>Une dizaine de diapos</a:t>
            </a:r>
          </a:p>
          <a:p>
            <a:r>
              <a:rPr lang="fr-FR" altLang="fr-FR" sz="2000" dirty="0"/>
              <a:t>Deuxième partie</a:t>
            </a:r>
          </a:p>
          <a:p>
            <a:pPr lvl="1"/>
            <a:r>
              <a:rPr lang="fr-FR" altLang="fr-FR" sz="1600" dirty="0"/>
              <a:t>Travail de diagnostic approfondi</a:t>
            </a:r>
          </a:p>
          <a:p>
            <a:pPr lvl="1"/>
            <a:r>
              <a:rPr lang="fr-FR" altLang="fr-FR" sz="1600" dirty="0"/>
              <a:t>Étude détaillée des difficultés et des actions à mener</a:t>
            </a:r>
          </a:p>
          <a:p>
            <a:pPr lvl="1"/>
            <a:r>
              <a:rPr lang="fr-FR" altLang="fr-FR" sz="1600" dirty="0"/>
              <a:t>Utiliser les autres fiches pertinentes</a:t>
            </a:r>
          </a:p>
          <a:p>
            <a:pPr lvl="1"/>
            <a:r>
              <a:rPr lang="fr-FR" altLang="fr-FR" sz="1600" dirty="0"/>
              <a:t>Une dizaine de diapos</a:t>
            </a:r>
          </a:p>
          <a:p>
            <a:r>
              <a:rPr lang="fr-FR" altLang="fr-FR" sz="2000" dirty="0"/>
              <a:t>Troisième partie</a:t>
            </a:r>
          </a:p>
          <a:p>
            <a:pPr lvl="1"/>
            <a:r>
              <a:rPr lang="fr-FR" altLang="fr-FR" sz="1600" dirty="0"/>
              <a:t>Présentation des solutions proposées et du plan de mise en œuvre</a:t>
            </a:r>
          </a:p>
          <a:p>
            <a:pPr lvl="2"/>
            <a:r>
              <a:rPr lang="fr-FR" altLang="fr-FR" sz="1600" dirty="0"/>
              <a:t>Réaction d’un rapport</a:t>
            </a:r>
          </a:p>
          <a:p>
            <a:pPr lvl="1"/>
            <a:r>
              <a:rPr lang="fr-FR" altLang="fr-FR" sz="1600" i="1" dirty="0"/>
              <a:t>Poster</a:t>
            </a:r>
            <a:r>
              <a:rPr lang="fr-FR" altLang="fr-FR" sz="1600" dirty="0"/>
              <a:t> de présentation des résultats</a:t>
            </a:r>
          </a:p>
          <a:p>
            <a:pPr lvl="1">
              <a:buFontTx/>
              <a:buNone/>
            </a:pPr>
            <a:r>
              <a:rPr lang="fr-FR" altLang="fr-FR" sz="1600" dirty="0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2351366427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1B4E81-2169-4EAB-9621-208BAB3B9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Deux documents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93BEF90-AEF1-4F53-A63B-59FB407AB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Rapport de diagnostic</a:t>
            </a:r>
          </a:p>
          <a:p>
            <a:pPr lvl="1"/>
            <a:r>
              <a:rPr lang="fr-FR" dirty="0"/>
              <a:t>Document qui doit être remis à la direction de l’entreprise</a:t>
            </a:r>
          </a:p>
          <a:p>
            <a:pPr lvl="1"/>
            <a:r>
              <a:rPr lang="fr-FR" dirty="0"/>
              <a:t>Une vingtaine de pages</a:t>
            </a:r>
          </a:p>
          <a:p>
            <a:r>
              <a:rPr lang="fr-FR" dirty="0"/>
              <a:t>Présentation finale</a:t>
            </a:r>
          </a:p>
          <a:p>
            <a:pPr lvl="1"/>
            <a:r>
              <a:rPr lang="fr-FR" dirty="0"/>
              <a:t>Reprend le contenu du rapport sous forme synthétique</a:t>
            </a:r>
          </a:p>
          <a:p>
            <a:pPr lvl="1"/>
            <a:r>
              <a:rPr lang="fr-FR" dirty="0"/>
              <a:t>Importance de l’effort de communication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2042124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2851EC-54AF-490F-9047-DDE4DC242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 type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6913A1-970B-4B5C-B556-7C92F54A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76400"/>
            <a:ext cx="7162800" cy="4848944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Trois grandes parties :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1- Présentation générale de l’entreprise</a:t>
            </a:r>
          </a:p>
          <a:p>
            <a:pPr lvl="1"/>
            <a:r>
              <a:rPr lang="fr-FR" dirty="0"/>
              <a:t>Bref historique, actionnariat</a:t>
            </a:r>
          </a:p>
          <a:p>
            <a:pPr lvl="1"/>
            <a:r>
              <a:rPr lang="fr-FR" dirty="0"/>
              <a:t>CA, effectif, clients, concurrence</a:t>
            </a:r>
          </a:p>
          <a:p>
            <a:pPr lvl="1"/>
            <a:r>
              <a:rPr lang="fr-FR" dirty="0"/>
              <a:t>Ses segments d’activité : produits/services, CA</a:t>
            </a:r>
          </a:p>
          <a:p>
            <a:pPr marL="361950" indent="-361950">
              <a:buNone/>
            </a:pPr>
            <a:r>
              <a:rPr lang="fr-FR" dirty="0"/>
              <a:t>2- Diagnostic détaillé de chaque segment d’activité</a:t>
            </a:r>
          </a:p>
          <a:p>
            <a:pPr lvl="1"/>
            <a:r>
              <a:rPr lang="fr-FR" dirty="0"/>
              <a:t>Analyse SWOT</a:t>
            </a:r>
          </a:p>
          <a:p>
            <a:pPr lvl="1"/>
            <a:r>
              <a:rPr lang="fr-FR" dirty="0"/>
              <a:t>Chiffres clefs</a:t>
            </a:r>
          </a:p>
          <a:p>
            <a:pPr lvl="1"/>
            <a:r>
              <a:rPr lang="fr-FR" dirty="0"/>
              <a:t>Mise en évidence </a:t>
            </a:r>
            <a:r>
              <a:rPr lang="fr-FR"/>
              <a:t>des dysfonctionnements</a:t>
            </a:r>
            <a:endParaRPr lang="fr-FR" dirty="0"/>
          </a:p>
          <a:p>
            <a:pPr marL="361950" indent="-361950">
              <a:buNone/>
            </a:pPr>
            <a:r>
              <a:rPr lang="fr-FR" dirty="0"/>
              <a:t>3- Propositions de plans d’action</a:t>
            </a:r>
          </a:p>
        </p:txBody>
      </p:sp>
    </p:spTree>
    <p:extLst>
      <p:ext uri="{BB962C8B-B14F-4D97-AF65-F5344CB8AC3E}">
        <p14:creationId xmlns:p14="http://schemas.microsoft.com/office/powerpoint/2010/main" val="4015529103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DF6FCF-3E49-4DE2-8C95-E6738BD06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200" b="1" dirty="0"/>
              <a:t>Le rapport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F91B59-B900-4D3C-A97F-0D598E91D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013" y="1437437"/>
            <a:ext cx="7886700" cy="4946110"/>
          </a:xfrm>
        </p:spPr>
        <p:txBody>
          <a:bodyPr>
            <a:normAutofit fontScale="92500" lnSpcReduction="20000"/>
          </a:bodyPr>
          <a:lstStyle/>
          <a:p>
            <a:r>
              <a:rPr lang="fr-FR" sz="2000" dirty="0"/>
              <a:t>Une vingtaine de pages</a:t>
            </a:r>
          </a:p>
          <a:p>
            <a:r>
              <a:rPr lang="fr-FR" sz="2000" dirty="0"/>
              <a:t>Présentation détaillée de l’entreprise</a:t>
            </a:r>
          </a:p>
          <a:p>
            <a:pPr lvl="1"/>
            <a:r>
              <a:rPr lang="fr-FR" sz="1800" dirty="0"/>
              <a:t>Chiffres clefs</a:t>
            </a:r>
          </a:p>
          <a:p>
            <a:pPr lvl="1"/>
            <a:r>
              <a:rPr lang="fr-FR" sz="1800" dirty="0"/>
              <a:t>Mise en évidence de la problématique</a:t>
            </a:r>
          </a:p>
          <a:p>
            <a:r>
              <a:rPr lang="fr-FR" sz="2000" dirty="0"/>
              <a:t>Méthodologie</a:t>
            </a:r>
          </a:p>
          <a:p>
            <a:pPr lvl="1"/>
            <a:r>
              <a:rPr lang="fr-FR" sz="1800" dirty="0"/>
              <a:t>Personnes interviewées</a:t>
            </a:r>
          </a:p>
          <a:p>
            <a:pPr lvl="1"/>
            <a:r>
              <a:rPr lang="fr-FR" sz="1800" dirty="0"/>
              <a:t>Difficultés rencontrées</a:t>
            </a:r>
          </a:p>
          <a:p>
            <a:pPr lvl="1"/>
            <a:r>
              <a:rPr lang="fr-FR" sz="1800" dirty="0"/>
              <a:t>Relations avec les concepts transmis tout au long de la formation</a:t>
            </a:r>
          </a:p>
          <a:p>
            <a:r>
              <a:rPr lang="fr-FR" sz="2000" dirty="0"/>
              <a:t>Diagnostic (par segment d’activité)</a:t>
            </a:r>
          </a:p>
          <a:p>
            <a:pPr lvl="1"/>
            <a:r>
              <a:rPr lang="fr-FR" dirty="0"/>
              <a:t>SWOT</a:t>
            </a:r>
          </a:p>
          <a:p>
            <a:pPr lvl="1"/>
            <a:r>
              <a:rPr lang="fr-FR" dirty="0"/>
              <a:t>Chiffres clefs</a:t>
            </a:r>
          </a:p>
          <a:p>
            <a:r>
              <a:rPr lang="fr-FR" sz="2000" dirty="0"/>
              <a:t>Propositions</a:t>
            </a:r>
          </a:p>
          <a:p>
            <a:pPr lvl="1"/>
            <a:r>
              <a:rPr lang="fr-FR" sz="1800" dirty="0"/>
              <a:t>Identifier l’apport de chacun des auditeurs</a:t>
            </a:r>
          </a:p>
          <a:p>
            <a:pPr lvl="1"/>
            <a:r>
              <a:rPr lang="fr-FR" sz="1800" dirty="0"/>
              <a:t>Description des actions à mener</a:t>
            </a:r>
          </a:p>
          <a:p>
            <a:pPr lvl="1"/>
            <a:r>
              <a:rPr lang="fr-FR" sz="1800" dirty="0"/>
              <a:t>Difficultés et obstacles à la mise en œuvre</a:t>
            </a:r>
          </a:p>
          <a:p>
            <a:pPr lvl="1"/>
            <a:r>
              <a:rPr lang="fr-FR" sz="1800" dirty="0"/>
              <a:t>Évaluation des gains potentiels et des coûts</a:t>
            </a:r>
          </a:p>
          <a:p>
            <a:pPr lvl="1"/>
            <a:r>
              <a:rPr lang="fr-FR" sz="1800" dirty="0"/>
              <a:t>Échéancier des plans d’action</a:t>
            </a:r>
          </a:p>
        </p:txBody>
      </p:sp>
    </p:spTree>
    <p:extLst>
      <p:ext uri="{BB962C8B-B14F-4D97-AF65-F5344CB8AC3E}">
        <p14:creationId xmlns:p14="http://schemas.microsoft.com/office/powerpoint/2010/main" val="335440735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44D5B8-1210-48C1-AD56-0A91179CD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620688"/>
            <a:ext cx="7239000" cy="457200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La présentation finale publique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C39D00-3B89-4CD8-BD21-7076722C29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8760"/>
            <a:ext cx="7886700" cy="5328592"/>
          </a:xfrm>
        </p:spPr>
        <p:txBody>
          <a:bodyPr>
            <a:normAutofit lnSpcReduction="10000"/>
          </a:bodyPr>
          <a:lstStyle/>
          <a:p>
            <a:r>
              <a:rPr lang="fr-FR" sz="2100" dirty="0">
                <a:solidFill>
                  <a:srgbClr val="00279F"/>
                </a:solidFill>
              </a:rPr>
              <a:t>Tous</a:t>
            </a:r>
            <a:r>
              <a:rPr lang="fr-FR" dirty="0"/>
              <a:t> les auditeurs doivent assister à </a:t>
            </a:r>
            <a:r>
              <a:rPr lang="fr-FR" sz="2100" dirty="0">
                <a:solidFill>
                  <a:srgbClr val="00279F"/>
                </a:solidFill>
              </a:rPr>
              <a:t>toutes</a:t>
            </a:r>
            <a:r>
              <a:rPr lang="fr-FR" dirty="0"/>
              <a:t> les présentations</a:t>
            </a:r>
          </a:p>
          <a:p>
            <a:r>
              <a:rPr lang="fr-FR" dirty="0"/>
              <a:t>Inviter des représentants de l’entreprise</a:t>
            </a:r>
          </a:p>
          <a:p>
            <a:r>
              <a:rPr lang="fr-FR" sz="2400" dirty="0"/>
              <a:t>20 mn / une quinzaine de diapos</a:t>
            </a:r>
          </a:p>
          <a:p>
            <a:r>
              <a:rPr lang="fr-FR" dirty="0"/>
              <a:t>Ne pas lire le texte, faire la présentation face au public</a:t>
            </a:r>
          </a:p>
          <a:p>
            <a:r>
              <a:rPr lang="fr-FR" sz="2400" dirty="0"/>
              <a:t>Peu de temps, donc ne retenir que les diapos directement utiles à la démonstration</a:t>
            </a:r>
          </a:p>
          <a:p>
            <a:r>
              <a:rPr lang="fr-FR" sz="2400" dirty="0"/>
              <a:t>Présenter l’entreprise et ses processus</a:t>
            </a:r>
          </a:p>
          <a:p>
            <a:pPr lvl="1"/>
            <a:r>
              <a:rPr lang="fr-FR" sz="1900" dirty="0"/>
              <a:t>Illustrer avec des photos</a:t>
            </a:r>
          </a:p>
          <a:p>
            <a:r>
              <a:rPr lang="fr-FR" sz="2400" dirty="0"/>
              <a:t>Pas de texte long</a:t>
            </a:r>
          </a:p>
          <a:p>
            <a:pPr lvl="1"/>
            <a:r>
              <a:rPr lang="fr-FR" sz="1900" dirty="0"/>
              <a:t>C’est pour le rapport écrit</a:t>
            </a:r>
          </a:p>
          <a:p>
            <a:pPr lvl="1"/>
            <a:r>
              <a:rPr lang="fr-FR" sz="1900" dirty="0"/>
              <a:t>Pas de chiffres illisibles </a:t>
            </a:r>
          </a:p>
          <a:p>
            <a:pPr lvl="2"/>
            <a:r>
              <a:rPr lang="fr-FR" sz="1700" dirty="0"/>
              <a:t>(2 350 067 785 FCFA illisible &gt; arrondir à des chiffres parlants)</a:t>
            </a:r>
          </a:p>
        </p:txBody>
      </p:sp>
    </p:spTree>
    <p:extLst>
      <p:ext uri="{BB962C8B-B14F-4D97-AF65-F5344CB8AC3E}">
        <p14:creationId xmlns:p14="http://schemas.microsoft.com/office/powerpoint/2010/main" val="65121110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472D2E-7E08-459F-9FE4-9E6196987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620688"/>
            <a:ext cx="7239000" cy="457200"/>
          </a:xfrm>
        </p:spPr>
        <p:txBody>
          <a:bodyPr/>
          <a:lstStyle/>
          <a:p>
            <a:r>
              <a:rPr lang="fr-FR" dirty="0"/>
              <a:t>Le diagnostic </a:t>
            </a:r>
            <a:r>
              <a:rPr lang="fr-FR" dirty="0" err="1"/>
              <a:t>Supply</a:t>
            </a:r>
            <a:r>
              <a:rPr lang="fr-FR" dirty="0"/>
              <a:t> Chain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0272DB-7540-4C9B-8E09-D22AC5CDF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468" y="1219200"/>
            <a:ext cx="7776864" cy="5522168"/>
          </a:xfrm>
        </p:spPr>
        <p:txBody>
          <a:bodyPr/>
          <a:lstStyle/>
          <a:p>
            <a:r>
              <a:rPr lang="fr-FR" dirty="0"/>
              <a:t>Les auditeurs devront réaliser </a:t>
            </a:r>
            <a:r>
              <a:rPr lang="fr-FR" dirty="0">
                <a:solidFill>
                  <a:srgbClr val="00279F"/>
                </a:solidFill>
              </a:rPr>
              <a:t>par groupe de 5 </a:t>
            </a:r>
            <a:r>
              <a:rPr lang="fr-FR" dirty="0"/>
              <a:t>un diagnostic de la </a:t>
            </a:r>
            <a:r>
              <a:rPr lang="fr-FR" dirty="0" err="1"/>
              <a:t>supply</a:t>
            </a:r>
            <a:r>
              <a:rPr lang="fr-FR" dirty="0"/>
              <a:t> </a:t>
            </a:r>
            <a:r>
              <a:rPr lang="fr-FR" dirty="0" err="1"/>
              <a:t>chain</a:t>
            </a:r>
            <a:r>
              <a:rPr lang="fr-FR" dirty="0"/>
              <a:t> d’une organisation</a:t>
            </a:r>
          </a:p>
          <a:p>
            <a:r>
              <a:rPr lang="fr-FR" dirty="0"/>
              <a:t>Ils seront aidés par un </a:t>
            </a:r>
            <a:r>
              <a:rPr lang="fr-FR" i="1" dirty="0">
                <a:solidFill>
                  <a:srgbClr val="00279F"/>
                </a:solidFill>
              </a:rPr>
              <a:t>guide de diagnostic</a:t>
            </a:r>
            <a:endParaRPr lang="fr-FR" sz="2000" i="1" dirty="0">
              <a:solidFill>
                <a:srgbClr val="00279F"/>
              </a:solidFill>
            </a:endParaRPr>
          </a:p>
          <a:p>
            <a:r>
              <a:rPr lang="fr-FR" dirty="0"/>
              <a:t>Ils sont en position de consultants externes</a:t>
            </a:r>
          </a:p>
          <a:p>
            <a:r>
              <a:rPr lang="fr-FR" dirty="0"/>
              <a:t>Le diagnostic se déroule du mois 9 au mois 15</a:t>
            </a:r>
          </a:p>
          <a:p>
            <a:r>
              <a:rPr lang="fr-FR" dirty="0"/>
              <a:t>L’objectif</a:t>
            </a:r>
          </a:p>
          <a:p>
            <a:pPr lvl="1"/>
            <a:r>
              <a:rPr lang="fr-FR" altLang="fr-FR" dirty="0"/>
              <a:t>Porter un jugement sur l'état d'un système opérationnel par rapport à une norme ou à des objectifs</a:t>
            </a:r>
          </a:p>
          <a:p>
            <a:pPr lvl="1"/>
            <a:r>
              <a:rPr lang="fr-FR" altLang="fr-FR" dirty="0"/>
              <a:t>Déterminer</a:t>
            </a:r>
          </a:p>
          <a:p>
            <a:pPr lvl="2"/>
            <a:r>
              <a:rPr lang="fr-FR" altLang="fr-FR" sz="1600" dirty="0"/>
              <a:t>son adéquation à la stratégie générale de l'organisation</a:t>
            </a:r>
          </a:p>
          <a:p>
            <a:pPr lvl="2"/>
            <a:r>
              <a:rPr lang="fr-FR" altLang="fr-FR" sz="1600" dirty="0"/>
              <a:t>ses points forts / ses points faibles</a:t>
            </a:r>
          </a:p>
          <a:p>
            <a:pPr lvl="2"/>
            <a:r>
              <a:rPr lang="fr-FR" altLang="fr-FR" sz="1600" dirty="0"/>
              <a:t>les dysfonctionnements à corriger</a:t>
            </a:r>
          </a:p>
          <a:p>
            <a:pPr lvl="1"/>
            <a:r>
              <a:rPr lang="fr-FR" altLang="fr-FR" dirty="0"/>
              <a:t>Analyse statique (à l'instant du diagnostic) et dynamique (projection dans l'avenir)</a:t>
            </a:r>
          </a:p>
          <a:p>
            <a:pPr lvl="1"/>
            <a:r>
              <a:rPr lang="fr-FR" altLang="fr-FR" dirty="0">
                <a:solidFill>
                  <a:srgbClr val="00B050"/>
                </a:solidFill>
              </a:rPr>
              <a:t>Proposer des solutions </a:t>
            </a:r>
            <a:r>
              <a:rPr lang="fr-FR" altLang="fr-FR" dirty="0"/>
              <a:t>visant à améliorer ses performances (plans d'action)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260332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1C50C4-9B7A-4379-8768-F6B78E4A02D9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6324600" y="6553200"/>
            <a:ext cx="1905000" cy="228600"/>
          </a:xfrm>
          <a:prstGeom prst="rect">
            <a:avLst/>
          </a:prstGeom>
        </p:spPr>
        <p:txBody>
          <a:bodyPr/>
          <a:lstStyle/>
          <a:p>
            <a:fld id="{6F948F83-4475-4822-BEDF-EA11E705BB54}" type="datetime1">
              <a:rPr lang="fr-FR" altLang="fr-FR"/>
              <a:pPr/>
              <a:t>26/06/2021</a:t>
            </a:fld>
            <a:endParaRPr lang="fr-FR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12AFDF-9154-4DAB-90D0-E475554E417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228600" y="6553200"/>
            <a:ext cx="5181600" cy="228600"/>
          </a:xfrm>
          <a:prstGeom prst="rect">
            <a:avLst/>
          </a:prstGeom>
        </p:spPr>
        <p:txBody>
          <a:bodyPr/>
          <a:lstStyle/>
          <a:p>
            <a:r>
              <a:rPr lang="fr-FR" altLang="fr-FR"/>
              <a:t>© Groupe HEC - Département Management Industriel et Logistique</a:t>
            </a:r>
          </a:p>
        </p:txBody>
      </p:sp>
      <p:sp>
        <p:nvSpPr>
          <p:cNvPr id="98306" name="Rectangle 2">
            <a:extLst>
              <a:ext uri="{FF2B5EF4-FFF2-40B4-BE49-F238E27FC236}">
                <a16:creationId xmlns:a16="http://schemas.microsoft.com/office/drawing/2014/main" id="{ACB96373-7255-4C2B-9292-36449F729C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/>
              <a:t>Le guide de diagnostic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F75980A0-BFAB-4E84-86C9-81B14D01D2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162800" cy="4876800"/>
          </a:xfrm>
        </p:spPr>
        <p:txBody>
          <a:bodyPr/>
          <a:lstStyle/>
          <a:p>
            <a:pPr marL="457200" indent="-457200"/>
            <a:r>
              <a:rPr lang="fr-FR" altLang="fr-FR" dirty="0"/>
              <a:t>Une quarantaine de fiches d’analyse</a:t>
            </a:r>
          </a:p>
          <a:p>
            <a:pPr marL="457200" indent="-457200"/>
            <a:r>
              <a:rPr lang="fr-FR" altLang="fr-FR" dirty="0"/>
              <a:t>Recueil des données pertinentes</a:t>
            </a:r>
          </a:p>
          <a:p>
            <a:pPr marL="800100" lvl="1" indent="-342900"/>
            <a:r>
              <a:rPr lang="fr-FR" altLang="fr-FR" dirty="0"/>
              <a:t>Le but n’est pas de tout remplir</a:t>
            </a:r>
          </a:p>
          <a:p>
            <a:pPr marL="800100" lvl="1" indent="-342900"/>
            <a:r>
              <a:rPr lang="fr-FR" altLang="fr-FR" dirty="0"/>
              <a:t>C’est une base de discussion</a:t>
            </a:r>
          </a:p>
          <a:p>
            <a:pPr marL="800100" lvl="1" indent="-342900"/>
            <a:r>
              <a:rPr lang="fr-FR" altLang="fr-FR" dirty="0"/>
              <a:t>En tirer des conclusions</a:t>
            </a:r>
          </a:p>
          <a:p>
            <a:pPr marL="457200" indent="-457200"/>
            <a:r>
              <a:rPr lang="fr-FR" altLang="fr-FR" dirty="0"/>
              <a:t>Trois parties</a:t>
            </a:r>
          </a:p>
          <a:p>
            <a:pPr marL="800100" lvl="1" indent="-342900">
              <a:buFontTx/>
              <a:buAutoNum type="arabicPeriod"/>
            </a:pPr>
            <a:r>
              <a:rPr lang="fr-FR" altLang="fr-FR" dirty="0"/>
              <a:t>Informations générales sur l’entreprise</a:t>
            </a:r>
          </a:p>
          <a:p>
            <a:pPr marL="1257300" lvl="2" indent="-342900"/>
            <a:r>
              <a:rPr lang="fr-FR" altLang="fr-FR" sz="1600" dirty="0"/>
              <a:t>Analyse stratégique</a:t>
            </a:r>
          </a:p>
          <a:p>
            <a:pPr marL="800100" lvl="1" indent="-342900">
              <a:buFontTx/>
              <a:buAutoNum type="arabicPeriod"/>
            </a:pPr>
            <a:r>
              <a:rPr lang="fr-FR" altLang="fr-FR" dirty="0"/>
              <a:t>Étude de la supply chain</a:t>
            </a:r>
          </a:p>
          <a:p>
            <a:pPr marL="1257300" lvl="2" indent="-342900"/>
            <a:r>
              <a:rPr lang="fr-FR" altLang="fr-FR" sz="1600" dirty="0"/>
              <a:t>Gestion des flux et des stocks</a:t>
            </a:r>
          </a:p>
          <a:p>
            <a:pPr marL="800100" lvl="1" indent="-342900">
              <a:buFontTx/>
              <a:buAutoNum type="arabicPeriod"/>
            </a:pPr>
            <a:r>
              <a:rPr lang="fr-FR" altLang="fr-FR" dirty="0"/>
              <a:t>Diagnostics spécifiques</a:t>
            </a:r>
          </a:p>
          <a:p>
            <a:pPr marL="1257300" lvl="2" indent="-342900"/>
            <a:r>
              <a:rPr lang="fr-FR" altLang="fr-FR" sz="1600" dirty="0"/>
              <a:t>Si nécessaire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62BF0445-E637-4088-856E-908145AF0E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0200" y="685800"/>
            <a:ext cx="7239000" cy="457200"/>
          </a:xfrm>
          <a:noFill/>
          <a:ln/>
        </p:spPr>
        <p:txBody>
          <a:bodyPr/>
          <a:lstStyle/>
          <a:p>
            <a:r>
              <a:rPr lang="fr-FR" altLang="fr-FR"/>
              <a:t>Les étapes du diagnostic</a:t>
            </a: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53E388DF-669B-4487-B61D-56703BC773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620000" cy="41148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fr-FR" altLang="fr-FR" sz="2000" dirty="0"/>
              <a:t>1.</a:t>
            </a:r>
            <a:r>
              <a:rPr lang="fr-FR" altLang="fr-FR" sz="2800" dirty="0"/>
              <a:t> </a:t>
            </a:r>
            <a:r>
              <a:rPr lang="fr-FR" altLang="fr-FR" sz="2000" dirty="0"/>
              <a:t>Analyse de la stratégie de l'entreprise</a:t>
            </a:r>
            <a:br>
              <a:rPr lang="fr-FR" altLang="fr-FR" sz="2000" dirty="0"/>
            </a:br>
            <a:r>
              <a:rPr lang="fr-FR" altLang="fr-FR" dirty="0">
                <a:solidFill>
                  <a:srgbClr val="00279F"/>
                </a:solidFill>
              </a:rPr>
              <a:t>- </a:t>
            </a:r>
            <a:r>
              <a:rPr lang="fr-FR" altLang="fr-FR" sz="1800" dirty="0">
                <a:solidFill>
                  <a:srgbClr val="00279F"/>
                </a:solidFill>
              </a:rPr>
              <a:t>Segmentation</a:t>
            </a:r>
            <a:br>
              <a:rPr lang="fr-FR" altLang="fr-FR" sz="1800" dirty="0">
                <a:solidFill>
                  <a:srgbClr val="00279F"/>
                </a:solidFill>
              </a:rPr>
            </a:br>
            <a:r>
              <a:rPr lang="fr-FR" altLang="fr-FR" sz="1800" dirty="0">
                <a:solidFill>
                  <a:srgbClr val="00279F"/>
                </a:solidFill>
              </a:rPr>
              <a:t>- Identification des forces, faiblesses, opportunités, menaces</a:t>
            </a:r>
            <a:br>
              <a:rPr lang="fr-FR" altLang="fr-FR" sz="1800" dirty="0">
                <a:solidFill>
                  <a:srgbClr val="00279F"/>
                </a:solidFill>
              </a:rPr>
            </a:br>
            <a:r>
              <a:rPr lang="fr-FR" altLang="fr-FR" sz="1800" dirty="0">
                <a:solidFill>
                  <a:srgbClr val="00279F"/>
                </a:solidFill>
              </a:rPr>
              <a:t>- Variables clé de compétitivité sur chaque segment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fr-FR" altLang="fr-FR" sz="2000" dirty="0"/>
              <a:t>2. Définition des objectifs opérationnels</a:t>
            </a:r>
            <a:br>
              <a:rPr lang="fr-FR" altLang="fr-FR" sz="1800" dirty="0"/>
            </a:br>
            <a:r>
              <a:rPr lang="fr-FR" altLang="fr-FR" sz="1800" dirty="0">
                <a:solidFill>
                  <a:srgbClr val="00279F"/>
                </a:solidFill>
              </a:rPr>
              <a:t>(stratégie industrielle)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fr-FR" altLang="fr-FR" sz="2000" dirty="0"/>
              <a:t>3. Analyse détaillée de l'existant</a:t>
            </a:r>
            <a:br>
              <a:rPr lang="fr-FR" altLang="fr-FR" sz="2000" dirty="0"/>
            </a:br>
            <a:r>
              <a:rPr lang="fr-FR" altLang="fr-FR" sz="1800" dirty="0">
                <a:solidFill>
                  <a:srgbClr val="00279F"/>
                </a:solidFill>
              </a:rPr>
              <a:t>diagnostics de l'ensemble des fonctions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fr-FR" altLang="fr-FR" sz="2000" dirty="0"/>
              <a:t>4. Recherche des relations causes-effets</a:t>
            </a:r>
            <a:br>
              <a:rPr lang="fr-FR" altLang="fr-FR" sz="2000" dirty="0"/>
            </a:br>
            <a:r>
              <a:rPr lang="fr-FR" altLang="fr-FR" sz="1800" dirty="0">
                <a:solidFill>
                  <a:srgbClr val="00279F"/>
                </a:solidFill>
              </a:rPr>
              <a:t>(facteurs clé)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fr-FR" altLang="fr-FR" sz="2000" dirty="0"/>
              <a:t>5. Synthèse et définition de plans d'action</a:t>
            </a:r>
            <a:br>
              <a:rPr lang="fr-FR" altLang="fr-FR" sz="1800" dirty="0"/>
            </a:br>
            <a:r>
              <a:rPr lang="fr-FR" altLang="fr-FR" sz="1800" dirty="0">
                <a:solidFill>
                  <a:srgbClr val="00279F"/>
                </a:solidFill>
              </a:rPr>
              <a:t>(moyens pour atteindre les objectifs opérationnels)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fr-FR" altLang="fr-FR" sz="2000" dirty="0"/>
              <a:t>6. Définition d'indicateurs de progrès </a:t>
            </a:r>
            <a:br>
              <a:rPr lang="fr-FR" altLang="fr-FR" sz="2000" dirty="0"/>
            </a:br>
            <a:r>
              <a:rPr lang="fr-FR" altLang="fr-FR" sz="2000" dirty="0"/>
              <a:t>et de mesure</a:t>
            </a:r>
            <a:r>
              <a:rPr lang="fr-FR" altLang="fr-FR" sz="2800" dirty="0"/>
              <a:t> </a:t>
            </a:r>
            <a:r>
              <a:rPr lang="fr-FR" altLang="fr-FR" sz="2000" dirty="0"/>
              <a:t>de la performance</a:t>
            </a:r>
            <a:r>
              <a:rPr lang="fr-FR" altLang="fr-FR" sz="2800" dirty="0"/>
              <a:t> 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B49465D1-AF97-4ECE-9E5B-3EE7F1AB4A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48308" y="692696"/>
            <a:ext cx="7239000" cy="782216"/>
          </a:xfrm>
        </p:spPr>
        <p:txBody>
          <a:bodyPr/>
          <a:lstStyle/>
          <a:p>
            <a:r>
              <a:rPr lang="fr-FR" altLang="fr-FR" dirty="0"/>
              <a:t>L’analyse SWOT</a:t>
            </a:r>
            <a:br>
              <a:rPr lang="fr-FR" altLang="fr-FR" dirty="0"/>
            </a:br>
            <a:r>
              <a:rPr lang="en-US" altLang="fr-FR" sz="2400" i="1" dirty="0"/>
              <a:t>Strengths, Weaknesses, Opportunities, Threats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0CD84CC-7839-4B79-BBD5-CC89A33D484C}"/>
              </a:ext>
            </a:extLst>
          </p:cNvPr>
          <p:cNvSpPr txBox="1"/>
          <p:nvPr/>
        </p:nvSpPr>
        <p:spPr>
          <a:xfrm>
            <a:off x="683568" y="2420888"/>
            <a:ext cx="4104456" cy="1366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fr-FR" altLang="fr-FR" sz="2000" i="1" dirty="0" err="1">
                <a:solidFill>
                  <a:srgbClr val="000000"/>
                </a:solidFill>
              </a:rPr>
              <a:t>Strenghts</a:t>
            </a:r>
            <a:r>
              <a:rPr lang="fr-FR" altLang="fr-FR" sz="2000" dirty="0">
                <a:solidFill>
                  <a:srgbClr val="000000"/>
                </a:solidFill>
              </a:rPr>
              <a:t> (les forces)</a:t>
            </a:r>
          </a:p>
          <a:p>
            <a:pPr lvl="1"/>
            <a:r>
              <a:rPr lang="fr-FR" altLang="fr-FR" sz="1600" dirty="0">
                <a:solidFill>
                  <a:srgbClr val="000000"/>
                </a:solidFill>
              </a:rPr>
              <a:t>Quels sont les atouts de l’entreprise sur le segment ?</a:t>
            </a:r>
          </a:p>
          <a:p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1185E377-8D33-41C5-A421-EC22389510D2}"/>
              </a:ext>
            </a:extLst>
          </p:cNvPr>
          <p:cNvSpPr txBox="1"/>
          <p:nvPr/>
        </p:nvSpPr>
        <p:spPr>
          <a:xfrm>
            <a:off x="4788024" y="2419205"/>
            <a:ext cx="3901008" cy="1368153"/>
          </a:xfrm>
          <a:prstGeom prst="rect">
            <a:avLst/>
          </a:prstGeom>
          <a:solidFill>
            <a:srgbClr val="FFCC66">
              <a:alpha val="74118"/>
            </a:srgbClr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fr-FR" altLang="fr-FR" sz="2000" i="1" dirty="0" err="1">
                <a:solidFill>
                  <a:srgbClr val="000000"/>
                </a:solidFill>
              </a:rPr>
              <a:t>Weaknesses</a:t>
            </a:r>
            <a:r>
              <a:rPr lang="fr-FR" altLang="fr-FR" sz="2000" dirty="0">
                <a:solidFill>
                  <a:srgbClr val="000000"/>
                </a:solidFill>
              </a:rPr>
              <a:t> (les faiblesses)</a:t>
            </a:r>
          </a:p>
          <a:p>
            <a:pPr lvl="1"/>
            <a:r>
              <a:rPr lang="fr-FR" altLang="fr-FR" sz="1600" dirty="0">
                <a:solidFill>
                  <a:srgbClr val="000000"/>
                </a:solidFill>
              </a:rPr>
              <a:t>Quelles sont les faiblesses de l’entreprise sur le segment ?</a:t>
            </a:r>
          </a:p>
          <a:p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F093EB50-B4BB-4149-ADE2-D71F0747C838}"/>
              </a:ext>
            </a:extLst>
          </p:cNvPr>
          <p:cNvSpPr txBox="1"/>
          <p:nvPr/>
        </p:nvSpPr>
        <p:spPr>
          <a:xfrm>
            <a:off x="683568" y="3789040"/>
            <a:ext cx="4104456" cy="1871585"/>
          </a:xfrm>
          <a:prstGeom prst="rect">
            <a:avLst/>
          </a:prstGeom>
          <a:solidFill>
            <a:srgbClr val="00FFFF"/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fr-FR" altLang="fr-FR" sz="2000" i="1" dirty="0" err="1">
                <a:solidFill>
                  <a:srgbClr val="000000"/>
                </a:solidFill>
              </a:rPr>
              <a:t>Opportunities</a:t>
            </a:r>
            <a:r>
              <a:rPr lang="fr-FR" altLang="fr-FR" sz="2000" dirty="0">
                <a:solidFill>
                  <a:srgbClr val="000000"/>
                </a:solidFill>
              </a:rPr>
              <a:t> (les opportunités)</a:t>
            </a:r>
          </a:p>
          <a:p>
            <a:pPr lvl="1"/>
            <a:r>
              <a:rPr lang="fr-FR" altLang="fr-FR" sz="1600" dirty="0">
                <a:solidFill>
                  <a:srgbClr val="000000"/>
                </a:solidFill>
              </a:rPr>
              <a:t>Quelles sont les opportunités offertes par l’évolution des marchés ou des technologies ?</a:t>
            </a:r>
          </a:p>
          <a:p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EFD11630-3073-491D-9131-82B987F0780D}"/>
              </a:ext>
            </a:extLst>
          </p:cNvPr>
          <p:cNvSpPr txBox="1"/>
          <p:nvPr/>
        </p:nvSpPr>
        <p:spPr>
          <a:xfrm>
            <a:off x="4788024" y="3787357"/>
            <a:ext cx="3901008" cy="1873891"/>
          </a:xfrm>
          <a:prstGeom prst="rect">
            <a:avLst/>
          </a:prstGeom>
          <a:solidFill>
            <a:srgbClr val="FF99FF">
              <a:alpha val="52157"/>
            </a:srgbClr>
          </a:solidFill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fr-FR" altLang="fr-FR" sz="2000" i="1" dirty="0" err="1">
                <a:solidFill>
                  <a:srgbClr val="000000"/>
                </a:solidFill>
              </a:rPr>
              <a:t>Threats</a:t>
            </a:r>
            <a:r>
              <a:rPr lang="fr-FR" altLang="fr-FR" sz="2000" dirty="0">
                <a:solidFill>
                  <a:srgbClr val="000000"/>
                </a:solidFill>
              </a:rPr>
              <a:t> (les menaces)</a:t>
            </a:r>
          </a:p>
          <a:p>
            <a:pPr lvl="1"/>
            <a:r>
              <a:rPr lang="fr-FR" altLang="fr-FR" sz="1600" dirty="0">
                <a:solidFill>
                  <a:srgbClr val="000000"/>
                </a:solidFill>
              </a:rPr>
              <a:t>Quelles sont les menaces sur le segment 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altLang="fr-FR" dirty="0">
                <a:solidFill>
                  <a:srgbClr val="000000"/>
                </a:solidFill>
              </a:rPr>
              <a:t>Nouveaux entrants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altLang="fr-FR" dirty="0">
                <a:solidFill>
                  <a:srgbClr val="000000"/>
                </a:solidFill>
              </a:rPr>
              <a:t>Changements dans les habitudes de consommation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altLang="fr-FR" dirty="0">
                <a:solidFill>
                  <a:srgbClr val="000000"/>
                </a:solidFill>
              </a:rPr>
              <a:t>Nouvelles technologies non maîtrisées</a:t>
            </a:r>
          </a:p>
          <a:p>
            <a:endParaRPr lang="fr-FR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8706E484-AD94-497E-BC95-31D3AD494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491952"/>
            <a:ext cx="2387600" cy="977900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fr-FR" altLang="fr-FR">
                <a:solidFill>
                  <a:srgbClr val="000000"/>
                </a:solidFill>
              </a:rPr>
              <a:t>ENTREPRISE</a:t>
            </a:r>
            <a:br>
              <a:rPr lang="fr-FR" altLang="fr-FR">
                <a:solidFill>
                  <a:srgbClr val="000000"/>
                </a:solidFill>
              </a:rPr>
            </a:br>
            <a:r>
              <a:rPr lang="fr-FR" altLang="fr-FR">
                <a:solidFill>
                  <a:srgbClr val="000000"/>
                </a:solidFill>
              </a:rPr>
              <a:t>Portefeuille stratégique</a:t>
            </a:r>
            <a:br>
              <a:rPr lang="fr-FR" altLang="fr-FR">
                <a:solidFill>
                  <a:srgbClr val="000000"/>
                </a:solidFill>
              </a:rPr>
            </a:br>
            <a:r>
              <a:rPr lang="fr-FR" altLang="fr-FR">
                <a:solidFill>
                  <a:srgbClr val="000000"/>
                </a:solidFill>
              </a:rPr>
              <a:t>(segments stratégiques)</a:t>
            </a:r>
            <a:br>
              <a:rPr lang="fr-FR" altLang="fr-FR">
                <a:solidFill>
                  <a:srgbClr val="000000"/>
                </a:solidFill>
              </a:rPr>
            </a:br>
            <a:r>
              <a:rPr lang="fr-FR" altLang="fr-FR">
                <a:solidFill>
                  <a:srgbClr val="000000"/>
                </a:solidFill>
              </a:rPr>
              <a:t>Diagnostic Ressources</a:t>
            </a:r>
            <a:br>
              <a:rPr lang="fr-FR" altLang="fr-FR">
                <a:solidFill>
                  <a:srgbClr val="000000"/>
                </a:solidFill>
              </a:rPr>
            </a:br>
            <a:r>
              <a:rPr lang="fr-FR" altLang="fr-FR">
                <a:solidFill>
                  <a:srgbClr val="000000"/>
                </a:solidFill>
              </a:rPr>
              <a:t>Facteurs de succès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02841B98-5A76-4F74-B1FC-270A60FF78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4583" y="1415752"/>
            <a:ext cx="2979737" cy="1279525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fr-FR" altLang="fr-FR" sz="1200">
                <a:solidFill>
                  <a:srgbClr val="000000"/>
                </a:solidFill>
              </a:rPr>
              <a:t>ANALYSE CONCURRENTIELLE</a:t>
            </a:r>
            <a:br>
              <a:rPr lang="fr-FR" altLang="fr-FR" sz="1200">
                <a:solidFill>
                  <a:srgbClr val="000000"/>
                </a:solidFill>
              </a:rPr>
            </a:br>
            <a:r>
              <a:rPr lang="fr-FR" altLang="fr-FR" sz="1200">
                <a:solidFill>
                  <a:srgbClr val="000000"/>
                </a:solidFill>
              </a:rPr>
              <a:t>ENVIRONNEMENT - CONCURRENTS</a:t>
            </a:r>
            <a:br>
              <a:rPr lang="fr-FR" altLang="fr-FR" sz="1200">
                <a:solidFill>
                  <a:srgbClr val="000000"/>
                </a:solidFill>
              </a:rPr>
            </a:br>
            <a:r>
              <a:rPr lang="fr-FR" altLang="fr-FR" sz="1200">
                <a:solidFill>
                  <a:srgbClr val="000000"/>
                </a:solidFill>
              </a:rPr>
              <a:t>Système concurrentiel</a:t>
            </a:r>
            <a:br>
              <a:rPr lang="fr-FR" altLang="fr-FR" sz="1200">
                <a:solidFill>
                  <a:srgbClr val="000000"/>
                </a:solidFill>
              </a:rPr>
            </a:br>
            <a:r>
              <a:rPr lang="fr-FR" altLang="fr-FR" sz="1200">
                <a:solidFill>
                  <a:srgbClr val="000000"/>
                </a:solidFill>
              </a:rPr>
              <a:t>Analyse de la Chaîne de Valeur</a:t>
            </a:r>
            <a:br>
              <a:rPr lang="fr-FR" altLang="fr-FR" sz="1200">
                <a:solidFill>
                  <a:srgbClr val="000000"/>
                </a:solidFill>
              </a:rPr>
            </a:br>
            <a:r>
              <a:rPr lang="fr-FR" altLang="fr-FR" sz="1200">
                <a:solidFill>
                  <a:srgbClr val="000000"/>
                </a:solidFill>
              </a:rPr>
              <a:t>Facteurs  technologiques</a:t>
            </a:r>
            <a:br>
              <a:rPr lang="fr-FR" altLang="fr-FR" sz="1200">
                <a:solidFill>
                  <a:srgbClr val="000000"/>
                </a:solidFill>
              </a:rPr>
            </a:br>
            <a:r>
              <a:rPr lang="fr-FR" altLang="fr-FR" sz="1200">
                <a:solidFill>
                  <a:srgbClr val="000000"/>
                </a:solidFill>
              </a:rPr>
              <a:t>Facteurs économiques / Coûts</a:t>
            </a:r>
            <a:br>
              <a:rPr lang="fr-FR" altLang="fr-FR" sz="1200">
                <a:solidFill>
                  <a:srgbClr val="000000"/>
                </a:solidFill>
              </a:rPr>
            </a:br>
            <a:r>
              <a:rPr lang="fr-FR" altLang="fr-FR" sz="1200">
                <a:solidFill>
                  <a:srgbClr val="000000"/>
                </a:solidFill>
              </a:rPr>
              <a:t>Facteurs clé de succès (FCS)</a:t>
            </a:r>
          </a:p>
        </p:txBody>
      </p:sp>
      <p:sp>
        <p:nvSpPr>
          <p:cNvPr id="100356" name="Rectangle 4">
            <a:extLst>
              <a:ext uri="{FF2B5EF4-FFF2-40B4-BE49-F238E27FC236}">
                <a16:creationId xmlns:a16="http://schemas.microsoft.com/office/drawing/2014/main" id="{1C777217-FEF7-446A-B292-3908DFACC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2804815"/>
            <a:ext cx="2387600" cy="449262"/>
          </a:xfrm>
          <a:prstGeom prst="rect">
            <a:avLst/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altLang="fr-FR" sz="1200">
                <a:solidFill>
                  <a:srgbClr val="000000"/>
                </a:solidFill>
              </a:rPr>
              <a:t>FORCES / FAIBLESSES</a:t>
            </a:r>
          </a:p>
        </p:txBody>
      </p:sp>
      <p:sp>
        <p:nvSpPr>
          <p:cNvPr id="100357" name="Rectangle 5">
            <a:extLst>
              <a:ext uri="{FF2B5EF4-FFF2-40B4-BE49-F238E27FC236}">
                <a16:creationId xmlns:a16="http://schemas.microsoft.com/office/drawing/2014/main" id="{AFF5C119-A984-4B08-8679-103222C23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4583" y="2844502"/>
            <a:ext cx="2979737" cy="450850"/>
          </a:xfrm>
          <a:prstGeom prst="rect">
            <a:avLst/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altLang="fr-FR" sz="1200">
                <a:solidFill>
                  <a:srgbClr val="000000"/>
                </a:solidFill>
              </a:rPr>
              <a:t>MENACES / OPPORTUNITES</a:t>
            </a:r>
          </a:p>
        </p:txBody>
      </p:sp>
      <p:sp>
        <p:nvSpPr>
          <p:cNvPr id="100358" name="Text Box 6">
            <a:extLst>
              <a:ext uri="{FF2B5EF4-FFF2-40B4-BE49-F238E27FC236}">
                <a16:creationId xmlns:a16="http://schemas.microsoft.com/office/drawing/2014/main" id="{D378A332-FFC8-4EA2-9045-10D9F617A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7095" y="2234902"/>
            <a:ext cx="1162050" cy="546100"/>
          </a:xfrm>
          <a:prstGeom prst="rect">
            <a:avLst/>
          </a:prstGeom>
          <a:solidFill>
            <a:srgbClr val="00FF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fr-FR" altLang="fr-FR" sz="1600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ANALYSE</a:t>
            </a:r>
            <a:br>
              <a:rPr lang="fr-FR" altLang="fr-FR" sz="1600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fr-FR" altLang="fr-FR" sz="1600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 W O T</a:t>
            </a:r>
            <a:endParaRPr lang="fr-FR" altLang="fr-FR" sz="1000">
              <a:solidFill>
                <a:srgbClr val="000000"/>
              </a:solidFill>
            </a:endParaRPr>
          </a:p>
        </p:txBody>
      </p:sp>
      <p:sp>
        <p:nvSpPr>
          <p:cNvPr id="100359" name="Rectangle 7">
            <a:extLst>
              <a:ext uri="{FF2B5EF4-FFF2-40B4-BE49-F238E27FC236}">
                <a16:creationId xmlns:a16="http://schemas.microsoft.com/office/drawing/2014/main" id="{BD79BD1D-FB20-4F5E-9C35-8F736DC8BD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920" y="3596977"/>
            <a:ext cx="2562225" cy="790575"/>
          </a:xfrm>
          <a:prstGeom prst="rect">
            <a:avLst/>
          </a:prstGeom>
          <a:solidFill>
            <a:srgbClr val="CCCC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altLang="fr-FR" sz="1200">
                <a:solidFill>
                  <a:srgbClr val="000000"/>
                </a:solidFill>
              </a:rPr>
              <a:t>CHOIX STRATEGIQUES</a:t>
            </a:r>
            <a:br>
              <a:rPr lang="fr-FR" altLang="fr-FR" sz="1200">
                <a:solidFill>
                  <a:srgbClr val="000000"/>
                </a:solidFill>
              </a:rPr>
            </a:br>
            <a:r>
              <a:rPr lang="fr-FR" altLang="fr-FR" sz="1200">
                <a:solidFill>
                  <a:srgbClr val="000000"/>
                </a:solidFill>
              </a:rPr>
              <a:t>GENERAUX</a:t>
            </a:r>
            <a:br>
              <a:rPr lang="fr-FR" altLang="fr-FR" sz="1200">
                <a:solidFill>
                  <a:srgbClr val="000000"/>
                </a:solidFill>
              </a:rPr>
            </a:br>
            <a:r>
              <a:rPr lang="fr-FR" altLang="fr-FR" sz="1200">
                <a:solidFill>
                  <a:srgbClr val="000000"/>
                </a:solidFill>
              </a:rPr>
              <a:t>Variables-clé de compétitivité</a:t>
            </a:r>
            <a:br>
              <a:rPr lang="fr-FR" altLang="fr-FR" sz="1200">
                <a:solidFill>
                  <a:srgbClr val="000000"/>
                </a:solidFill>
              </a:rPr>
            </a:br>
            <a:r>
              <a:rPr lang="fr-FR" altLang="fr-FR" sz="1200">
                <a:solidFill>
                  <a:srgbClr val="000000"/>
                </a:solidFill>
              </a:rPr>
              <a:t>sur chaque segment</a:t>
            </a:r>
          </a:p>
        </p:txBody>
      </p:sp>
      <p:sp>
        <p:nvSpPr>
          <p:cNvPr id="100360" name="Rectangle 8">
            <a:extLst>
              <a:ext uri="{FF2B5EF4-FFF2-40B4-BE49-F238E27FC236}">
                <a16:creationId xmlns:a16="http://schemas.microsoft.com/office/drawing/2014/main" id="{1912CC50-DAC0-40C1-8841-57BC2E850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2108" y="3596977"/>
            <a:ext cx="2386012" cy="598488"/>
          </a:xfrm>
          <a:prstGeom prst="rect">
            <a:avLst/>
          </a:prstGeom>
          <a:solidFill>
            <a:srgbClr val="FFCC99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altLang="fr-FR" sz="1200">
                <a:solidFill>
                  <a:srgbClr val="000000"/>
                </a:solidFill>
              </a:rPr>
              <a:t>STRATEGIE COMMERCIALE</a:t>
            </a:r>
            <a:br>
              <a:rPr lang="fr-FR" altLang="fr-FR" sz="1200">
                <a:solidFill>
                  <a:srgbClr val="000000"/>
                </a:solidFill>
              </a:rPr>
            </a:br>
            <a:r>
              <a:rPr lang="fr-FR" altLang="fr-FR" sz="1200">
                <a:solidFill>
                  <a:srgbClr val="000000"/>
                </a:solidFill>
              </a:rPr>
              <a:t>Variables-clé de compétitivité</a:t>
            </a:r>
            <a:br>
              <a:rPr lang="fr-FR" altLang="fr-FR" sz="1200">
                <a:solidFill>
                  <a:srgbClr val="000000"/>
                </a:solidFill>
              </a:rPr>
            </a:br>
            <a:r>
              <a:rPr lang="fr-FR" altLang="fr-FR" sz="1200">
                <a:solidFill>
                  <a:srgbClr val="000000"/>
                </a:solidFill>
              </a:rPr>
              <a:t>sur portefeuille de produits</a:t>
            </a:r>
          </a:p>
        </p:txBody>
      </p:sp>
      <p:sp>
        <p:nvSpPr>
          <p:cNvPr id="100361" name="Rectangle 9">
            <a:extLst>
              <a:ext uri="{FF2B5EF4-FFF2-40B4-BE49-F238E27FC236}">
                <a16:creationId xmlns:a16="http://schemas.microsoft.com/office/drawing/2014/main" id="{23714993-EEDD-4C34-ADFE-A70D51749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920" y="4616152"/>
            <a:ext cx="2562225" cy="525463"/>
          </a:xfrm>
          <a:prstGeom prst="rect">
            <a:avLst/>
          </a:prstGeom>
          <a:solidFill>
            <a:srgbClr val="CCCC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altLang="fr-FR" sz="1200">
                <a:solidFill>
                  <a:srgbClr val="000000"/>
                </a:solidFill>
              </a:rPr>
              <a:t>CHOIX STRATEGIQUES</a:t>
            </a:r>
            <a:br>
              <a:rPr lang="fr-FR" altLang="fr-FR" sz="1200">
                <a:solidFill>
                  <a:srgbClr val="000000"/>
                </a:solidFill>
              </a:rPr>
            </a:br>
            <a:r>
              <a:rPr lang="fr-FR" altLang="fr-FR" sz="1200">
                <a:solidFill>
                  <a:srgbClr val="000000"/>
                </a:solidFill>
              </a:rPr>
              <a:t>INDUSTRIELS</a:t>
            </a:r>
            <a:br>
              <a:rPr lang="fr-FR" altLang="fr-FR" sz="1200">
                <a:solidFill>
                  <a:srgbClr val="000000"/>
                </a:solidFill>
              </a:rPr>
            </a:br>
            <a:r>
              <a:rPr lang="fr-FR" altLang="fr-FR" sz="1200">
                <a:solidFill>
                  <a:srgbClr val="000000"/>
                </a:solidFill>
              </a:rPr>
              <a:t>&amp; SUPPLY CHAIN</a:t>
            </a:r>
          </a:p>
        </p:txBody>
      </p:sp>
      <p:sp>
        <p:nvSpPr>
          <p:cNvPr id="100362" name="Rectangle 10">
            <a:extLst>
              <a:ext uri="{FF2B5EF4-FFF2-40B4-BE49-F238E27FC236}">
                <a16:creationId xmlns:a16="http://schemas.microsoft.com/office/drawing/2014/main" id="{34774F65-EC73-472B-805F-6440BDB1B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920" y="5454352"/>
            <a:ext cx="2562225" cy="393700"/>
          </a:xfrm>
          <a:prstGeom prst="rect">
            <a:avLst/>
          </a:prstGeom>
          <a:solidFill>
            <a:srgbClr val="CCCC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altLang="fr-FR" sz="1200">
                <a:solidFill>
                  <a:srgbClr val="000000"/>
                </a:solidFill>
              </a:rPr>
              <a:t>DEFINITION / PILOTAGE</a:t>
            </a:r>
            <a:br>
              <a:rPr lang="fr-FR" altLang="fr-FR" sz="1200">
                <a:solidFill>
                  <a:srgbClr val="000000"/>
                </a:solidFill>
              </a:rPr>
            </a:br>
            <a:r>
              <a:rPr lang="fr-FR" altLang="fr-FR" sz="1200">
                <a:solidFill>
                  <a:srgbClr val="000000"/>
                </a:solidFill>
              </a:rPr>
              <a:t>DES PLANS D ’ACTION</a:t>
            </a:r>
          </a:p>
        </p:txBody>
      </p:sp>
      <p:sp>
        <p:nvSpPr>
          <p:cNvPr id="100363" name="Rectangle 11">
            <a:extLst>
              <a:ext uri="{FF2B5EF4-FFF2-40B4-BE49-F238E27FC236}">
                <a16:creationId xmlns:a16="http://schemas.microsoft.com/office/drawing/2014/main" id="{9C54F2F0-3415-4B0D-933C-D9150AFC0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920" y="6071890"/>
            <a:ext cx="2562225" cy="525462"/>
          </a:xfrm>
          <a:prstGeom prst="rect">
            <a:avLst/>
          </a:prstGeom>
          <a:solidFill>
            <a:srgbClr val="CCCC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r-FR" altLang="fr-FR" sz="1200">
                <a:solidFill>
                  <a:srgbClr val="000000"/>
                </a:solidFill>
              </a:rPr>
              <a:t>MESURE DES RESULTATS</a:t>
            </a:r>
            <a:br>
              <a:rPr lang="fr-FR" altLang="fr-FR" sz="1200">
                <a:solidFill>
                  <a:srgbClr val="000000"/>
                </a:solidFill>
              </a:rPr>
            </a:br>
            <a:r>
              <a:rPr lang="fr-FR" altLang="fr-FR" sz="1200">
                <a:solidFill>
                  <a:srgbClr val="000000"/>
                </a:solidFill>
              </a:rPr>
              <a:t>PERFORMANCES</a:t>
            </a:r>
          </a:p>
        </p:txBody>
      </p:sp>
      <p:sp>
        <p:nvSpPr>
          <p:cNvPr id="100364" name="Line 12">
            <a:extLst>
              <a:ext uri="{FF2B5EF4-FFF2-40B4-BE49-F238E27FC236}">
                <a16:creationId xmlns:a16="http://schemas.microsoft.com/office/drawing/2014/main" id="{F2B3680D-3B70-4B5C-B4FE-7FD131EDB6E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0145" y="3895427"/>
            <a:ext cx="4619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0365" name="Rectangle 13">
            <a:extLst>
              <a:ext uri="{FF2B5EF4-FFF2-40B4-BE49-F238E27FC236}">
                <a16:creationId xmlns:a16="http://schemas.microsoft.com/office/drawing/2014/main" id="{2DB49388-3161-4865-A550-36358D1870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33400"/>
            <a:ext cx="754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 algn="r"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algn="r"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algn="r"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algn="r"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algn="r"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457200"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914400"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1371600"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1828800"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endParaRPr lang="fr-FR" altLang="fr-FR" sz="3000"/>
          </a:p>
        </p:txBody>
      </p:sp>
      <p:cxnSp>
        <p:nvCxnSpPr>
          <p:cNvPr id="100366" name="AutoShape 14">
            <a:extLst>
              <a:ext uri="{FF2B5EF4-FFF2-40B4-BE49-F238E27FC236}">
                <a16:creationId xmlns:a16="http://schemas.microsoft.com/office/drawing/2014/main" id="{1A5BF086-2D9F-44E3-B904-FEA18CED9B30}"/>
              </a:ext>
            </a:extLst>
          </p:cNvPr>
          <p:cNvCxnSpPr>
            <a:cxnSpLocks noChangeShapeType="1"/>
            <a:stCxn id="100354" idx="2"/>
            <a:endCxn id="100356" idx="0"/>
          </p:cNvCxnSpPr>
          <p:nvPr/>
        </p:nvCxnSpPr>
        <p:spPr bwMode="auto">
          <a:xfrm rot="5400000">
            <a:off x="1277838" y="2637334"/>
            <a:ext cx="334963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367" name="AutoShape 15">
            <a:extLst>
              <a:ext uri="{FF2B5EF4-FFF2-40B4-BE49-F238E27FC236}">
                <a16:creationId xmlns:a16="http://schemas.microsoft.com/office/drawing/2014/main" id="{43E05AF5-A04A-4548-9453-996D771F8A58}"/>
              </a:ext>
            </a:extLst>
          </p:cNvPr>
          <p:cNvCxnSpPr>
            <a:cxnSpLocks noChangeShapeType="1"/>
            <a:stCxn id="100356" idx="2"/>
            <a:endCxn id="100359" idx="0"/>
          </p:cNvCxnSpPr>
          <p:nvPr/>
        </p:nvCxnSpPr>
        <p:spPr bwMode="auto">
          <a:xfrm>
            <a:off x="1445320" y="3254077"/>
            <a:ext cx="1763713" cy="3429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368" name="AutoShape 16">
            <a:extLst>
              <a:ext uri="{FF2B5EF4-FFF2-40B4-BE49-F238E27FC236}">
                <a16:creationId xmlns:a16="http://schemas.microsoft.com/office/drawing/2014/main" id="{2F45C585-651E-4BA2-BE4D-E85067D8519F}"/>
              </a:ext>
            </a:extLst>
          </p:cNvPr>
          <p:cNvCxnSpPr>
            <a:cxnSpLocks noChangeShapeType="1"/>
            <a:stCxn id="100359" idx="2"/>
            <a:endCxn id="100361" idx="0"/>
          </p:cNvCxnSpPr>
          <p:nvPr/>
        </p:nvCxnSpPr>
        <p:spPr bwMode="auto">
          <a:xfrm>
            <a:off x="3209033" y="4387552"/>
            <a:ext cx="0" cy="2286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369" name="AutoShape 17">
            <a:extLst>
              <a:ext uri="{FF2B5EF4-FFF2-40B4-BE49-F238E27FC236}">
                <a16:creationId xmlns:a16="http://schemas.microsoft.com/office/drawing/2014/main" id="{BCBF8427-03AF-4ACD-8CB3-402FC3D61186}"/>
              </a:ext>
            </a:extLst>
          </p:cNvPr>
          <p:cNvCxnSpPr>
            <a:cxnSpLocks noChangeShapeType="1"/>
            <a:stCxn id="100361" idx="2"/>
            <a:endCxn id="100362" idx="0"/>
          </p:cNvCxnSpPr>
          <p:nvPr/>
        </p:nvCxnSpPr>
        <p:spPr bwMode="auto">
          <a:xfrm rot="5400000">
            <a:off x="3052664" y="5297984"/>
            <a:ext cx="312737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370" name="AutoShape 18">
            <a:extLst>
              <a:ext uri="{FF2B5EF4-FFF2-40B4-BE49-F238E27FC236}">
                <a16:creationId xmlns:a16="http://schemas.microsoft.com/office/drawing/2014/main" id="{521108BD-D09F-4697-AD8D-97E20B734221}"/>
              </a:ext>
            </a:extLst>
          </p:cNvPr>
          <p:cNvCxnSpPr>
            <a:cxnSpLocks noChangeShapeType="1"/>
            <a:stCxn id="100362" idx="2"/>
            <a:endCxn id="100363" idx="0"/>
          </p:cNvCxnSpPr>
          <p:nvPr/>
        </p:nvCxnSpPr>
        <p:spPr bwMode="auto">
          <a:xfrm rot="5400000">
            <a:off x="3097114" y="5959971"/>
            <a:ext cx="223838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371" name="AutoShape 19">
            <a:extLst>
              <a:ext uri="{FF2B5EF4-FFF2-40B4-BE49-F238E27FC236}">
                <a16:creationId xmlns:a16="http://schemas.microsoft.com/office/drawing/2014/main" id="{0A948336-7B60-487D-B5D4-16479134C067}"/>
              </a:ext>
            </a:extLst>
          </p:cNvPr>
          <p:cNvCxnSpPr>
            <a:cxnSpLocks noChangeShapeType="1"/>
            <a:stCxn id="100357" idx="2"/>
            <a:endCxn id="100359" idx="0"/>
          </p:cNvCxnSpPr>
          <p:nvPr/>
        </p:nvCxnSpPr>
        <p:spPr bwMode="auto">
          <a:xfrm flipH="1">
            <a:off x="3209033" y="3295352"/>
            <a:ext cx="2716212" cy="301625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372" name="AutoShape 20">
            <a:extLst>
              <a:ext uri="{FF2B5EF4-FFF2-40B4-BE49-F238E27FC236}">
                <a16:creationId xmlns:a16="http://schemas.microsoft.com/office/drawing/2014/main" id="{63BF0722-DF0B-4363-BF3C-72D02179ECCC}"/>
              </a:ext>
            </a:extLst>
          </p:cNvPr>
          <p:cNvCxnSpPr>
            <a:cxnSpLocks noChangeShapeType="1"/>
            <a:stCxn id="100355" idx="2"/>
            <a:endCxn id="100357" idx="0"/>
          </p:cNvCxnSpPr>
          <p:nvPr/>
        </p:nvCxnSpPr>
        <p:spPr bwMode="auto">
          <a:xfrm rot="5400000">
            <a:off x="5850632" y="2769890"/>
            <a:ext cx="149225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373" name="AutoShape 21">
            <a:extLst>
              <a:ext uri="{FF2B5EF4-FFF2-40B4-BE49-F238E27FC236}">
                <a16:creationId xmlns:a16="http://schemas.microsoft.com/office/drawing/2014/main" id="{7484F846-9EC7-4EFC-B1B1-67CAC5D8A7C8}"/>
              </a:ext>
            </a:extLst>
          </p:cNvPr>
          <p:cNvCxnSpPr>
            <a:cxnSpLocks noChangeShapeType="1"/>
            <a:stCxn id="100360" idx="2"/>
            <a:endCxn id="100361" idx="3"/>
          </p:cNvCxnSpPr>
          <p:nvPr/>
        </p:nvCxnSpPr>
        <p:spPr bwMode="auto">
          <a:xfrm rot="5400000">
            <a:off x="4975921" y="3709689"/>
            <a:ext cx="684212" cy="1655763"/>
          </a:xfrm>
          <a:prstGeom prst="bentConnector2">
            <a:avLst/>
          </a:prstGeom>
          <a:noFill/>
          <a:ln w="12700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374" name="AutoShape 22">
            <a:extLst>
              <a:ext uri="{FF2B5EF4-FFF2-40B4-BE49-F238E27FC236}">
                <a16:creationId xmlns:a16="http://schemas.microsoft.com/office/drawing/2014/main" id="{5E8C650D-A283-4BA7-A2E1-E90C2C88C97D}"/>
              </a:ext>
            </a:extLst>
          </p:cNvPr>
          <p:cNvCxnSpPr>
            <a:cxnSpLocks noChangeShapeType="1"/>
            <a:stCxn id="100363" idx="1"/>
            <a:endCxn id="100361" idx="1"/>
          </p:cNvCxnSpPr>
          <p:nvPr/>
        </p:nvCxnSpPr>
        <p:spPr bwMode="auto">
          <a:xfrm rot="10800000" flipH="1">
            <a:off x="1927920" y="4879677"/>
            <a:ext cx="1588" cy="1455738"/>
          </a:xfrm>
          <a:prstGeom prst="bentConnector3">
            <a:avLst>
              <a:gd name="adj1" fmla="val -14400000"/>
            </a:avLst>
          </a:prstGeom>
          <a:noFill/>
          <a:ln w="127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375" name="AutoShape 23">
            <a:extLst>
              <a:ext uri="{FF2B5EF4-FFF2-40B4-BE49-F238E27FC236}">
                <a16:creationId xmlns:a16="http://schemas.microsoft.com/office/drawing/2014/main" id="{3AAD7A0C-7CC3-41D9-A6DE-8FA3DDF8A23D}"/>
              </a:ext>
            </a:extLst>
          </p:cNvPr>
          <p:cNvCxnSpPr>
            <a:cxnSpLocks noChangeShapeType="1"/>
            <a:stCxn id="100363" idx="1"/>
            <a:endCxn id="100359" idx="1"/>
          </p:cNvCxnSpPr>
          <p:nvPr/>
        </p:nvCxnSpPr>
        <p:spPr bwMode="auto">
          <a:xfrm rot="10800000" flipH="1">
            <a:off x="1927920" y="3992265"/>
            <a:ext cx="1588" cy="2343150"/>
          </a:xfrm>
          <a:prstGeom prst="bentConnector3">
            <a:avLst>
              <a:gd name="adj1" fmla="val -14400000"/>
            </a:avLst>
          </a:prstGeom>
          <a:noFill/>
          <a:ln w="127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376" name="Rectangle 24">
            <a:extLst>
              <a:ext uri="{FF2B5EF4-FFF2-40B4-BE49-F238E27FC236}">
                <a16:creationId xmlns:a16="http://schemas.microsoft.com/office/drawing/2014/main" id="{248B94A5-9389-42CF-B379-63E5F26FCA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609600"/>
            <a:ext cx="7239000" cy="457200"/>
          </a:xfrm>
        </p:spPr>
        <p:txBody>
          <a:bodyPr/>
          <a:lstStyle/>
          <a:p>
            <a:r>
              <a:rPr lang="fr-FR" altLang="fr-FR" sz="3000"/>
              <a:t>Choix stratégiques généraux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DC93C9A-55EA-425A-B3BA-C77078AC87DA}"/>
              </a:ext>
            </a:extLst>
          </p:cNvPr>
          <p:cNvSpPr txBox="1"/>
          <p:nvPr/>
        </p:nvSpPr>
        <p:spPr>
          <a:xfrm>
            <a:off x="4991100" y="5073055"/>
            <a:ext cx="4005797" cy="14496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00000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0">
            <a:spAutoFit/>
          </a:bodyPr>
          <a:lstStyle/>
          <a:p>
            <a:r>
              <a:rPr lang="fr-FR" altLang="fr-FR" dirty="0">
                <a:solidFill>
                  <a:srgbClr val="00279F"/>
                </a:solidFill>
              </a:rPr>
              <a:t>Analyse stratégique</a:t>
            </a:r>
          </a:p>
          <a:p>
            <a:r>
              <a:rPr lang="fr-FR" altLang="fr-FR" dirty="0">
                <a:solidFill>
                  <a:srgbClr val="00AE00"/>
                </a:solidFill>
              </a:rPr>
              <a:t>Préalable indispensable à toute action de progrès</a:t>
            </a:r>
          </a:p>
          <a:p>
            <a:r>
              <a:rPr lang="fr-FR" altLang="fr-FR" dirty="0">
                <a:solidFill>
                  <a:srgbClr val="00AE00"/>
                </a:solidFill>
              </a:rPr>
              <a:t>Il n’y a pas une organisation et un fonctionnement idéal en soi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altLang="fr-FR" dirty="0">
                <a:solidFill>
                  <a:srgbClr val="00AE00"/>
                </a:solidFill>
              </a:rPr>
              <a:t>Seulement en fonction d’une stratégie</a:t>
            </a:r>
          </a:p>
          <a:p>
            <a:endParaRPr lang="fr-FR" dirty="0">
              <a:solidFill>
                <a:srgbClr val="00AE00"/>
              </a:solidFill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D26B316F-D7F0-4558-8DF4-46F84BA635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fr-FR" altLang="fr-FR"/>
              <a:t>L'analyse stratégique</a:t>
            </a:r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1C084D73-A09F-4BDE-A517-5248A45F4A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825680" cy="41148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altLang="fr-FR" dirty="0"/>
              <a:t>La segmentation stratégique</a:t>
            </a:r>
          </a:p>
          <a:p>
            <a:pPr lvl="1">
              <a:lnSpc>
                <a:spcPct val="80000"/>
              </a:lnSpc>
            </a:pPr>
            <a:r>
              <a:rPr lang="fr-FR" altLang="fr-FR" dirty="0"/>
              <a:t>diviser l'entreprise en entités homogènes du point de vue des facteurs clé de compétitivité</a:t>
            </a:r>
          </a:p>
          <a:p>
            <a:pPr>
              <a:lnSpc>
                <a:spcPct val="80000"/>
              </a:lnSpc>
            </a:pPr>
            <a:r>
              <a:rPr lang="fr-FR" altLang="fr-FR" dirty="0"/>
              <a:t>L'analyse de chaque segment stratégique</a:t>
            </a:r>
          </a:p>
          <a:p>
            <a:pPr lvl="1">
              <a:lnSpc>
                <a:spcPct val="80000"/>
              </a:lnSpc>
            </a:pPr>
            <a:r>
              <a:rPr lang="fr-FR" altLang="fr-FR" dirty="0"/>
              <a:t>état du système concurrentiel</a:t>
            </a:r>
          </a:p>
          <a:p>
            <a:pPr lvl="1">
              <a:lnSpc>
                <a:spcPct val="80000"/>
              </a:lnSpc>
            </a:pPr>
            <a:r>
              <a:rPr lang="fr-FR" altLang="fr-FR" dirty="0"/>
              <a:t>définition des objectifs sur le segment</a:t>
            </a:r>
          </a:p>
          <a:p>
            <a:pPr>
              <a:lnSpc>
                <a:spcPct val="80000"/>
              </a:lnSpc>
            </a:pPr>
            <a:r>
              <a:rPr lang="fr-FR" altLang="fr-FR" dirty="0"/>
              <a:t>L'élaboration des choix stratégiques et de leur consolidation entre les segments</a:t>
            </a:r>
          </a:p>
          <a:p>
            <a:pPr lvl="1">
              <a:lnSpc>
                <a:spcPct val="80000"/>
              </a:lnSpc>
            </a:pPr>
            <a:r>
              <a:rPr lang="fr-FR" altLang="fr-FR" dirty="0"/>
              <a:t>donner une orientation et une cohérence à l'entreprise</a:t>
            </a:r>
          </a:p>
          <a:p>
            <a:pPr>
              <a:lnSpc>
                <a:spcPct val="80000"/>
              </a:lnSpc>
            </a:pPr>
            <a:r>
              <a:rPr lang="fr-FR" altLang="fr-FR" dirty="0"/>
              <a:t>La préparation d'un plan global de mise en œuvre </a:t>
            </a:r>
          </a:p>
          <a:p>
            <a:pPr lvl="1">
              <a:lnSpc>
                <a:spcPct val="80000"/>
              </a:lnSpc>
            </a:pPr>
            <a:r>
              <a:rPr lang="fr-FR" altLang="fr-FR" dirty="0"/>
              <a:t>optimiser l'allocation de ressources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1026">
            <a:extLst>
              <a:ext uri="{FF2B5EF4-FFF2-40B4-BE49-F238E27FC236}">
                <a16:creationId xmlns:a16="http://schemas.microsoft.com/office/drawing/2014/main" id="{0856C337-F2D9-420D-A381-864EDBDB10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fr-FR" altLang="fr-FR"/>
              <a:t>L'analyse des segments stratégiques</a:t>
            </a:r>
          </a:p>
        </p:txBody>
      </p:sp>
      <p:sp>
        <p:nvSpPr>
          <p:cNvPr id="114691" name="Rectangle 1027">
            <a:extLst>
              <a:ext uri="{FF2B5EF4-FFF2-40B4-BE49-F238E27FC236}">
                <a16:creationId xmlns:a16="http://schemas.microsoft.com/office/drawing/2014/main" id="{69969363-6699-4404-8F43-C1BBE9B9C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524000"/>
            <a:ext cx="7162800" cy="41148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altLang="fr-FR"/>
              <a:t>Produits x marchés</a:t>
            </a:r>
          </a:p>
          <a:p>
            <a:pPr lvl="1">
              <a:lnSpc>
                <a:spcPct val="80000"/>
              </a:lnSpc>
              <a:spcBef>
                <a:spcPct val="10000"/>
              </a:spcBef>
            </a:pPr>
            <a:r>
              <a:rPr lang="fr-FR" altLang="fr-FR"/>
              <a:t>taille du marche, maturité, pérennité, facteurs clé de succès</a:t>
            </a:r>
          </a:p>
          <a:p>
            <a:pPr>
              <a:lnSpc>
                <a:spcPct val="80000"/>
              </a:lnSpc>
            </a:pPr>
            <a:r>
              <a:rPr lang="fr-FR" altLang="fr-FR"/>
              <a:t>Circuit de distribution / clients</a:t>
            </a:r>
          </a:p>
          <a:p>
            <a:pPr lvl="1">
              <a:lnSpc>
                <a:spcPct val="80000"/>
              </a:lnSpc>
              <a:spcBef>
                <a:spcPct val="10000"/>
              </a:spcBef>
            </a:pPr>
            <a:r>
              <a:rPr lang="fr-FR" altLang="fr-FR"/>
              <a:t>pouvoir des distributeurs / des clients</a:t>
            </a:r>
          </a:p>
          <a:p>
            <a:pPr>
              <a:lnSpc>
                <a:spcPct val="80000"/>
              </a:lnSpc>
            </a:pPr>
            <a:r>
              <a:rPr lang="fr-FR" altLang="fr-FR"/>
              <a:t>Concurrence</a:t>
            </a:r>
          </a:p>
          <a:p>
            <a:pPr lvl="1">
              <a:lnSpc>
                <a:spcPct val="80000"/>
              </a:lnSpc>
              <a:spcBef>
                <a:spcPct val="10000"/>
              </a:spcBef>
            </a:pPr>
            <a:r>
              <a:rPr lang="fr-FR" altLang="fr-FR"/>
              <a:t>fragmentation, stratégie des concurrents, barrières à l'entrée</a:t>
            </a:r>
          </a:p>
          <a:p>
            <a:pPr>
              <a:lnSpc>
                <a:spcPct val="80000"/>
              </a:lnSpc>
            </a:pPr>
            <a:r>
              <a:rPr lang="fr-FR" altLang="fr-FR"/>
              <a:t>Marché fournisseur</a:t>
            </a:r>
          </a:p>
          <a:p>
            <a:pPr lvl="1">
              <a:lnSpc>
                <a:spcPct val="80000"/>
              </a:lnSpc>
              <a:spcBef>
                <a:spcPct val="10000"/>
              </a:spcBef>
            </a:pPr>
            <a:r>
              <a:rPr lang="fr-FR" altLang="fr-FR"/>
              <a:t>fragmentation, pouvoir des fournisseurs</a:t>
            </a:r>
          </a:p>
          <a:p>
            <a:pPr>
              <a:lnSpc>
                <a:spcPct val="80000"/>
              </a:lnSpc>
            </a:pPr>
            <a:r>
              <a:rPr lang="fr-FR" altLang="fr-FR"/>
              <a:t>Technologie</a:t>
            </a:r>
          </a:p>
          <a:p>
            <a:pPr lvl="1">
              <a:lnSpc>
                <a:spcPct val="80000"/>
              </a:lnSpc>
              <a:spcBef>
                <a:spcPct val="10000"/>
              </a:spcBef>
            </a:pPr>
            <a:r>
              <a:rPr lang="fr-FR" altLang="fr-FR"/>
              <a:t>évolution, sources d'innovation, investissements</a:t>
            </a:r>
          </a:p>
          <a:p>
            <a:pPr>
              <a:lnSpc>
                <a:spcPct val="80000"/>
              </a:lnSpc>
            </a:pPr>
            <a:r>
              <a:rPr lang="fr-FR" altLang="fr-FR"/>
              <a:t>Contraintes de l'environnement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mil">
  <a:themeElements>
    <a:clrScheme name="">
      <a:dk1>
        <a:srgbClr val="919191"/>
      </a:dk1>
      <a:lt1>
        <a:srgbClr val="FFFFFF"/>
      </a:lt1>
      <a:dk2>
        <a:srgbClr val="6600FF"/>
      </a:dk2>
      <a:lt2>
        <a:srgbClr val="FFFF00"/>
      </a:lt2>
      <a:accent1>
        <a:srgbClr val="618FFD"/>
      </a:accent1>
      <a:accent2>
        <a:srgbClr val="00AE00"/>
      </a:accent2>
      <a:accent3>
        <a:srgbClr val="B8AAFF"/>
      </a:accent3>
      <a:accent4>
        <a:srgbClr val="DADADA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m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mi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Office\Modèles\Modèles de présentation\mil.pot</Template>
  <TotalTime>0</TotalTime>
  <Pages>25</Pages>
  <Words>1829</Words>
  <Application>Microsoft Office PowerPoint</Application>
  <PresentationFormat>Format US (216 x 279 mm)</PresentationFormat>
  <Paragraphs>376</Paragraphs>
  <Slides>28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33" baseType="lpstr">
      <vt:lpstr>Arial</vt:lpstr>
      <vt:lpstr>Tahoma</vt:lpstr>
      <vt:lpstr>Times New Roman</vt:lpstr>
      <vt:lpstr>Wingdings</vt:lpstr>
      <vt:lpstr>mil</vt:lpstr>
      <vt:lpstr>Projet de groupe</vt:lpstr>
      <vt:lpstr>Contexte</vt:lpstr>
      <vt:lpstr>Le diagnostic Supply Chain</vt:lpstr>
      <vt:lpstr>Le guide de diagnostic</vt:lpstr>
      <vt:lpstr>Les étapes du diagnostic</vt:lpstr>
      <vt:lpstr>L’analyse SWOT Strengths, Weaknesses, Opportunities, Threats</vt:lpstr>
      <vt:lpstr>Choix stratégiques généraux</vt:lpstr>
      <vt:lpstr>L'analyse stratégique</vt:lpstr>
      <vt:lpstr>L'analyse des segments stratégiques</vt:lpstr>
      <vt:lpstr>Objectifs opérationnels</vt:lpstr>
      <vt:lpstr>Les causes de non-compétitivité</vt:lpstr>
      <vt:lpstr>Les indicateurs de performance</vt:lpstr>
      <vt:lpstr>Indicateurs de Performance : valeur et variabilité</vt:lpstr>
      <vt:lpstr>Indicateurs de performance : valeur et variabilité</vt:lpstr>
      <vt:lpstr>Les phases du diagnostic</vt:lpstr>
      <vt:lpstr>Déroulement du diagnostic</vt:lpstr>
      <vt:lpstr>Exemple de branche d'analyse : Remonter aux causes primaires des dysfonctionnements</vt:lpstr>
      <vt:lpstr>Levier et plan d’action</vt:lpstr>
      <vt:lpstr>Exemple</vt:lpstr>
      <vt:lpstr>Exemple : Indicateurs de résultat sur le délai</vt:lpstr>
      <vt:lpstr>Qu'est-ce qu'un plan d'action ?</vt:lpstr>
      <vt:lpstr>Déroulement du diagnostic</vt:lpstr>
      <vt:lpstr>Constitution des équipes</vt:lpstr>
      <vt:lpstr>Travail à faire</vt:lpstr>
      <vt:lpstr>Deux documents</vt:lpstr>
      <vt:lpstr>Plan type</vt:lpstr>
      <vt:lpstr>Le rapport</vt:lpstr>
      <vt:lpstr>La présentation finale publique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Supply Chain Management</dc:title>
  <dc:subject/>
  <dc:creator>groupe hec</dc:creator>
  <cp:keywords/>
  <dc:description/>
  <cp:lastModifiedBy>Gerard Baglin</cp:lastModifiedBy>
  <cp:revision>87</cp:revision>
  <cp:lastPrinted>2003-01-27T15:02:57Z</cp:lastPrinted>
  <dcterms:created xsi:type="dcterms:W3CDTF">1997-12-29T13:01:58Z</dcterms:created>
  <dcterms:modified xsi:type="dcterms:W3CDTF">2021-06-26T18:20:55Z</dcterms:modified>
</cp:coreProperties>
</file>