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emf" ContentType="image/x-emf"/>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0"/>
  </p:notesMasterIdLst>
  <p:handoutMasterIdLst>
    <p:handoutMasterId r:id="rId21"/>
  </p:handoutMasterIdLst>
  <p:sldIdLst>
    <p:sldId id="279" r:id="rId2"/>
    <p:sldId id="257" r:id="rId3"/>
    <p:sldId id="297" r:id="rId4"/>
    <p:sldId id="298" r:id="rId5"/>
    <p:sldId id="303" r:id="rId6"/>
    <p:sldId id="304" r:id="rId7"/>
    <p:sldId id="291" r:id="rId8"/>
    <p:sldId id="302" r:id="rId9"/>
    <p:sldId id="262" r:id="rId10"/>
    <p:sldId id="261" r:id="rId11"/>
    <p:sldId id="285" r:id="rId12"/>
    <p:sldId id="286" r:id="rId13"/>
    <p:sldId id="260" r:id="rId14"/>
    <p:sldId id="267" r:id="rId15"/>
    <p:sldId id="270" r:id="rId16"/>
    <p:sldId id="299" r:id="rId17"/>
    <p:sldId id="300" r:id="rId18"/>
    <p:sldId id="289" r:id="rId19"/>
  </p:sldIdLst>
  <p:sldSz cx="9144000" cy="6858000" type="letter"/>
  <p:notesSz cx="7099300" cy="10234613"/>
  <p:kinsoku lang="ja-JP" invalStChars="、。，．・：；？！゛゜ヽヾゝゞ々ー’”）〕］｝〉》」』】°‰′″℃￠％ぁぃぅぇぉっゃゅょゎァィゥェォッャュョヮヵヶ!%),.:;?]}｡｣､･ｧｨｩｪｫｬｭｮｯｰﾞﾟ" invalEndChars="‘“（〔［｛〈《「『【￥＄$([\{｢￡"/>
  <p:defaultTextStyle>
    <a:defPPr>
      <a:defRPr lang="fr-FR"/>
    </a:defPPr>
    <a:lvl1pPr algn="l" rtl="0" eaLnBrk="0" fontAlgn="base" hangingPunct="0">
      <a:lnSpc>
        <a:spcPct val="90000"/>
      </a:lnSpc>
      <a:spcBef>
        <a:spcPct val="0"/>
      </a:spcBef>
      <a:spcAft>
        <a:spcPct val="0"/>
      </a:spcAft>
      <a:defRPr sz="1400" b="1" kern="1200">
        <a:solidFill>
          <a:srgbClr val="000000"/>
        </a:solidFill>
        <a:latin typeface="Arial" panose="020B0604020202020204" pitchFamily="34" charset="0"/>
        <a:ea typeface="+mn-ea"/>
        <a:cs typeface="+mn-cs"/>
      </a:defRPr>
    </a:lvl1pPr>
    <a:lvl2pPr marL="457200" algn="l" rtl="0" eaLnBrk="0" fontAlgn="base" hangingPunct="0">
      <a:lnSpc>
        <a:spcPct val="90000"/>
      </a:lnSpc>
      <a:spcBef>
        <a:spcPct val="0"/>
      </a:spcBef>
      <a:spcAft>
        <a:spcPct val="0"/>
      </a:spcAft>
      <a:defRPr sz="1400" b="1" kern="1200">
        <a:solidFill>
          <a:srgbClr val="000000"/>
        </a:solidFill>
        <a:latin typeface="Arial" panose="020B0604020202020204" pitchFamily="34" charset="0"/>
        <a:ea typeface="+mn-ea"/>
        <a:cs typeface="+mn-cs"/>
      </a:defRPr>
    </a:lvl2pPr>
    <a:lvl3pPr marL="914400" algn="l" rtl="0" eaLnBrk="0" fontAlgn="base" hangingPunct="0">
      <a:lnSpc>
        <a:spcPct val="90000"/>
      </a:lnSpc>
      <a:spcBef>
        <a:spcPct val="0"/>
      </a:spcBef>
      <a:spcAft>
        <a:spcPct val="0"/>
      </a:spcAft>
      <a:defRPr sz="1400" b="1" kern="1200">
        <a:solidFill>
          <a:srgbClr val="000000"/>
        </a:solidFill>
        <a:latin typeface="Arial" panose="020B0604020202020204" pitchFamily="34" charset="0"/>
        <a:ea typeface="+mn-ea"/>
        <a:cs typeface="+mn-cs"/>
      </a:defRPr>
    </a:lvl3pPr>
    <a:lvl4pPr marL="1371600" algn="l" rtl="0" eaLnBrk="0" fontAlgn="base" hangingPunct="0">
      <a:lnSpc>
        <a:spcPct val="90000"/>
      </a:lnSpc>
      <a:spcBef>
        <a:spcPct val="0"/>
      </a:spcBef>
      <a:spcAft>
        <a:spcPct val="0"/>
      </a:spcAft>
      <a:defRPr sz="1400" b="1" kern="1200">
        <a:solidFill>
          <a:srgbClr val="000000"/>
        </a:solidFill>
        <a:latin typeface="Arial" panose="020B0604020202020204" pitchFamily="34" charset="0"/>
        <a:ea typeface="+mn-ea"/>
        <a:cs typeface="+mn-cs"/>
      </a:defRPr>
    </a:lvl4pPr>
    <a:lvl5pPr marL="1828800" algn="l" rtl="0" eaLnBrk="0" fontAlgn="base" hangingPunct="0">
      <a:lnSpc>
        <a:spcPct val="90000"/>
      </a:lnSpc>
      <a:spcBef>
        <a:spcPct val="0"/>
      </a:spcBef>
      <a:spcAft>
        <a:spcPct val="0"/>
      </a:spcAft>
      <a:defRPr sz="1400" b="1" kern="1200">
        <a:solidFill>
          <a:srgbClr val="000000"/>
        </a:solidFill>
        <a:latin typeface="Arial" panose="020B0604020202020204" pitchFamily="34" charset="0"/>
        <a:ea typeface="+mn-ea"/>
        <a:cs typeface="+mn-cs"/>
      </a:defRPr>
    </a:lvl5pPr>
    <a:lvl6pPr marL="2286000" algn="l" defTabSz="914400" rtl="0" eaLnBrk="1" latinLnBrk="0" hangingPunct="1">
      <a:defRPr sz="1400" b="1" kern="1200">
        <a:solidFill>
          <a:srgbClr val="000000"/>
        </a:solidFill>
        <a:latin typeface="Arial" panose="020B0604020202020204" pitchFamily="34" charset="0"/>
        <a:ea typeface="+mn-ea"/>
        <a:cs typeface="+mn-cs"/>
      </a:defRPr>
    </a:lvl6pPr>
    <a:lvl7pPr marL="2743200" algn="l" defTabSz="914400" rtl="0" eaLnBrk="1" latinLnBrk="0" hangingPunct="1">
      <a:defRPr sz="1400" b="1" kern="1200">
        <a:solidFill>
          <a:srgbClr val="000000"/>
        </a:solidFill>
        <a:latin typeface="Arial" panose="020B0604020202020204" pitchFamily="34" charset="0"/>
        <a:ea typeface="+mn-ea"/>
        <a:cs typeface="+mn-cs"/>
      </a:defRPr>
    </a:lvl7pPr>
    <a:lvl8pPr marL="3200400" algn="l" defTabSz="914400" rtl="0" eaLnBrk="1" latinLnBrk="0" hangingPunct="1">
      <a:defRPr sz="1400" b="1" kern="1200">
        <a:solidFill>
          <a:srgbClr val="000000"/>
        </a:solidFill>
        <a:latin typeface="Arial" panose="020B0604020202020204" pitchFamily="34" charset="0"/>
        <a:ea typeface="+mn-ea"/>
        <a:cs typeface="+mn-cs"/>
      </a:defRPr>
    </a:lvl8pPr>
    <a:lvl9pPr marL="3657600" algn="l" defTabSz="914400" rtl="0" eaLnBrk="1" latinLnBrk="0" hangingPunct="1">
      <a:defRPr sz="1400" b="1" kern="1200">
        <a:solidFill>
          <a:srgbClr val="000000"/>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279F"/>
    <a:srgbClr val="FF0000"/>
    <a:srgbClr val="00FFCC"/>
    <a:srgbClr val="CCFF33"/>
    <a:srgbClr val="66FFFF"/>
    <a:srgbClr val="FFFF99"/>
    <a:srgbClr val="FFCCCC"/>
    <a:srgbClr val="00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0819" autoAdjust="0"/>
  </p:normalViewPr>
  <p:slideViewPr>
    <p:cSldViewPr>
      <p:cViewPr varScale="1">
        <p:scale>
          <a:sx n="89" d="100"/>
          <a:sy n="89" d="100"/>
        </p:scale>
        <p:origin x="2166" y="78"/>
      </p:cViewPr>
      <p:guideLst>
        <p:guide orient="horz" pos="2160"/>
        <p:guide pos="2880"/>
      </p:guideLst>
    </p:cSldViewPr>
  </p:slideViewPr>
  <p:outlineViewPr>
    <p:cViewPr>
      <p:scale>
        <a:sx n="33" d="100"/>
        <a:sy n="33" d="100"/>
      </p:scale>
      <p:origin x="0" y="-1246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5" d="100"/>
          <a:sy n="75" d="100"/>
        </p:scale>
        <p:origin x="3954" y="84"/>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BA03534-CFD1-4C43-AE0A-7C5FC9AF47A5}"/>
              </a:ext>
            </a:extLst>
          </p:cNvPr>
          <p:cNvSpPr>
            <a:spLocks noGrp="1" noChangeArrowheads="1"/>
          </p:cNvSpPr>
          <p:nvPr>
            <p:ph type="body" sz="quarter" idx="3"/>
          </p:nvPr>
        </p:nvSpPr>
        <p:spPr bwMode="auto">
          <a:xfrm>
            <a:off x="946150" y="4876800"/>
            <a:ext cx="5207000" cy="4629150"/>
          </a:xfrm>
          <a:prstGeom prst="rect">
            <a:avLst/>
          </a:prstGeom>
          <a:noFill/>
          <a:ln w="12700">
            <a:noFill/>
            <a:miter lim="800000"/>
            <a:headEnd/>
            <a:tailEnd/>
          </a:ln>
          <a:effectLst/>
        </p:spPr>
        <p:txBody>
          <a:bodyPr vert="horz" wrap="square" lIns="95494" tIns="46909" rIns="95494" bIns="46909" numCol="1" anchor="t" anchorCtr="0" compatLnSpc="1">
            <a:prstTxWarp prst="textNoShape">
              <a:avLst/>
            </a:prstTxWarp>
          </a:bodyPr>
          <a:lstStyle/>
          <a:p>
            <a:pPr lvl="0"/>
            <a:r>
              <a:rPr lang="fr-FR" noProof="0"/>
              <a:t>Corps du texte</a:t>
            </a:r>
          </a:p>
          <a:p>
            <a:pPr lvl="0"/>
            <a:r>
              <a:rPr lang="fr-FR" noProof="0"/>
              <a:t>Deuxième niveau</a:t>
            </a:r>
          </a:p>
          <a:p>
            <a:pPr lvl="0"/>
            <a:r>
              <a:rPr lang="fr-FR" noProof="0"/>
              <a:t>Troisième niveau</a:t>
            </a:r>
          </a:p>
          <a:p>
            <a:pPr lvl="0"/>
            <a:r>
              <a:rPr lang="fr-FR" noProof="0"/>
              <a:t>Quatrième niveau</a:t>
            </a:r>
          </a:p>
          <a:p>
            <a:pPr lvl="0"/>
            <a:r>
              <a:rPr lang="fr-FR" noProof="0"/>
              <a:t>Cinquième niveau</a:t>
            </a:r>
          </a:p>
        </p:txBody>
      </p:sp>
      <p:sp>
        <p:nvSpPr>
          <p:cNvPr id="31747" name="Rectangle 3">
            <a:extLst>
              <a:ext uri="{FF2B5EF4-FFF2-40B4-BE49-F238E27FC236}">
                <a16:creationId xmlns:a16="http://schemas.microsoft.com/office/drawing/2014/main" id="{5122FDA6-6567-4D36-A080-1C1F2C7C242C}"/>
              </a:ext>
            </a:extLst>
          </p:cNvPr>
          <p:cNvSpPr>
            <a:spLocks noGrp="1" noRot="1" noChangeAspect="1" noChangeArrowheads="1" noTextEdit="1"/>
          </p:cNvSpPr>
          <p:nvPr>
            <p:ph type="sldImg" idx="2"/>
          </p:nvPr>
        </p:nvSpPr>
        <p:spPr bwMode="auto">
          <a:xfrm>
            <a:off x="1163638" y="893763"/>
            <a:ext cx="4772025" cy="35782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 name="Espace réservé du numéro de diapositive 1">
            <a:extLst>
              <a:ext uri="{FF2B5EF4-FFF2-40B4-BE49-F238E27FC236}">
                <a16:creationId xmlns:a16="http://schemas.microsoft.com/office/drawing/2014/main" id="{E91AF72C-9834-4535-9CEF-806EBB38447C}"/>
              </a:ext>
            </a:extLst>
          </p:cNvPr>
          <p:cNvSpPr>
            <a:spLocks noGrp="1"/>
          </p:cNvSpPr>
          <p:nvPr>
            <p:ph type="sldNum" sz="quarter" idx="5"/>
          </p:nvPr>
        </p:nvSpPr>
        <p:spPr>
          <a:xfrm>
            <a:off x="3909690" y="9654380"/>
            <a:ext cx="3076575" cy="512763"/>
          </a:xfrm>
          <a:prstGeom prst="rect">
            <a:avLst/>
          </a:prstGeom>
        </p:spPr>
        <p:txBody>
          <a:bodyPr vert="horz" lIns="91440" tIns="45720" rIns="91440" bIns="45720" rtlCol="0" anchor="b"/>
          <a:lstStyle>
            <a:lvl1pPr algn="r">
              <a:defRPr sz="1100"/>
            </a:lvl1pPr>
          </a:lstStyle>
          <a:p>
            <a:fld id="{8215242D-5416-4B30-8E03-82739FDA1135}" type="slidenum">
              <a:rPr lang="fr-FR" smtClean="0"/>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742950" indent="-28575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1143000" indent="-228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600200" indent="-228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2057400" indent="-228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1163638" y="4876800"/>
            <a:ext cx="4772025" cy="4629150"/>
          </a:xfrm>
        </p:spPr>
        <p:txBody>
          <a:bodyPr/>
          <a:lstStyle/>
          <a:p>
            <a:pPr>
              <a:lnSpc>
                <a:spcPct val="100000"/>
              </a:lnSpc>
            </a:pPr>
            <a:r>
              <a:rPr lang="fr-FR" sz="1000" b="1" dirty="0"/>
              <a:t>Qu’est ce qu’un canal de distribution ?</a:t>
            </a:r>
          </a:p>
          <a:p>
            <a:pPr>
              <a:lnSpc>
                <a:spcPct val="100000"/>
              </a:lnSpc>
            </a:pPr>
            <a:r>
              <a:rPr lang="fr-FR" sz="1000" dirty="0"/>
              <a:t>Un canal de distribution est constitué par la succession des intervenants sur le flux de produits depuis le lieu de production jusqu’au consommateur final.</a:t>
            </a:r>
          </a:p>
          <a:p>
            <a:pPr>
              <a:lnSpc>
                <a:spcPct val="100000"/>
              </a:lnSpc>
            </a:pPr>
            <a:r>
              <a:rPr lang="fr-FR" sz="1000" dirty="0"/>
              <a:t>Exemple : Usine – société de revente internationale – société de revente dans le pays – distributeur restauration hors foyer – restaurant – consommation du produit</a:t>
            </a:r>
          </a:p>
          <a:p>
            <a:pPr>
              <a:lnSpc>
                <a:spcPct val="100000"/>
              </a:lnSpc>
            </a:pPr>
            <a:r>
              <a:rPr lang="fr-FR" sz="1000" b="1" dirty="0"/>
              <a:t>Qu’est ce qu’un réseau de distribution ?</a:t>
            </a:r>
          </a:p>
          <a:p>
            <a:pPr>
              <a:lnSpc>
                <a:spcPct val="100000"/>
              </a:lnSpc>
            </a:pPr>
            <a:r>
              <a:rPr lang="fr-FR" sz="1000" dirty="0"/>
              <a:t>Un réseau de distribution est constitué de l’ensemble des moyens logistiques mis en œuvre au sein d’un canal de distribution : entrepôts, plateformes, transporteurs et autres prestataires.</a:t>
            </a:r>
          </a:p>
          <a:p>
            <a:pPr>
              <a:lnSpc>
                <a:spcPct val="100000"/>
              </a:lnSpc>
            </a:pPr>
            <a:r>
              <a:rPr lang="fr-FR" sz="1000" dirty="0"/>
              <a:t>La structure du réseau de distribution, autrement dit le nombre d’entrepôts et leur localisation, a une influence directe sur les coûts de distribution, le besoin en fonds de roulement et le délai de réponse à la demande des clients. Il convient donc d’adapter le réseau de distribution aux caractéristiques et aux exigences du canal de distribution. </a:t>
            </a:r>
          </a:p>
          <a:p>
            <a:pPr>
              <a:lnSpc>
                <a:spcPct val="100000"/>
              </a:lnSpc>
            </a:pPr>
            <a:endParaRPr lang="fr-FR" sz="1000" dirty="0"/>
          </a:p>
        </p:txBody>
      </p:sp>
    </p:spTree>
    <p:extLst>
      <p:ext uri="{BB962C8B-B14F-4D97-AF65-F5344CB8AC3E}">
        <p14:creationId xmlns:p14="http://schemas.microsoft.com/office/powerpoint/2010/main" val="9179902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b="1" dirty="0"/>
              <a:t>Les méthodes classiques de gestion des stocks</a:t>
            </a:r>
          </a:p>
          <a:p>
            <a:pPr>
              <a:lnSpc>
                <a:spcPct val="100000"/>
              </a:lnSpc>
            </a:pPr>
            <a:r>
              <a:rPr lang="fr-FR" sz="1000" dirty="0"/>
              <a:t>Bien évidemment, on peut déterminer les quantités à réapprovisionner en mettant en œuvre les concepts de gestion des stocks que nous avons déjà étudié dans le module 4.</a:t>
            </a:r>
          </a:p>
          <a:p>
            <a:pPr>
              <a:lnSpc>
                <a:spcPct val="100000"/>
              </a:lnSpc>
            </a:pPr>
            <a:r>
              <a:rPr lang="fr-FR" sz="1000" dirty="0"/>
              <a:t>Le système à point de commande conduit à passer une commande lorsque le stock descend en dessous d’un seuil prédéfini pour une quantité fixe (dite </a:t>
            </a:r>
            <a:r>
              <a:rPr lang="fr-FR" sz="1000" i="1" dirty="0"/>
              <a:t>économique</a:t>
            </a:r>
            <a:r>
              <a:rPr lang="fr-FR" sz="1000" dirty="0"/>
              <a:t>). Le réapprovisionnement du stock sera simplifié. D’autre part, les commandes et les réceptions sont étalées dans le temps puisque la date à laquelle une commande est passée dépend de la demande constatée (aléatoire). La charge de travail s’en trouve donc lissée.</a:t>
            </a:r>
          </a:p>
          <a:p>
            <a:pPr>
              <a:lnSpc>
                <a:spcPct val="100000"/>
              </a:lnSpc>
            </a:pPr>
            <a:r>
              <a:rPr lang="fr-FR" sz="1000" dirty="0"/>
              <a:t>Le système à recomplètement périodique consiste à passer des commandes à une périodicité fixe (qui peut être variable selon les classes d’articles), par exemple, toute les semaines ou tous les mois. Il peut en résulter des pointes de charge de travail. Les quantités commandées servent à recompléter la demande effectivement constatée dans la période écoulée ; elles sont donc variables d’une période à l’autre. Cela complique le travail du personnel de l’entrepôt.</a:t>
            </a:r>
          </a:p>
          <a:p>
            <a:pPr>
              <a:lnSpc>
                <a:spcPct val="100000"/>
              </a:lnSpc>
            </a:pPr>
            <a:r>
              <a:rPr lang="fr-FR" sz="1000" b="1" dirty="0"/>
              <a:t>La méthode DRP</a:t>
            </a:r>
          </a:p>
          <a:p>
            <a:pPr>
              <a:lnSpc>
                <a:spcPct val="100000"/>
              </a:lnSpc>
            </a:pPr>
            <a:r>
              <a:rPr lang="fr-FR" sz="1000" dirty="0"/>
              <a:t>Elle consiste à calculer les réapprovisionnements à partir des prévisions de vente dans les dépôts. Elle fait l’objet du chapitre suivant.</a:t>
            </a:r>
          </a:p>
          <a:p>
            <a:pPr>
              <a:lnSpc>
                <a:spcPct val="100000"/>
              </a:lnSpc>
            </a:pPr>
            <a:r>
              <a:rPr lang="fr-FR" sz="1000" b="1" dirty="0"/>
              <a:t>Les stocks de sécurité</a:t>
            </a:r>
          </a:p>
          <a:p>
            <a:pPr>
              <a:lnSpc>
                <a:spcPct val="100000"/>
              </a:lnSpc>
            </a:pPr>
            <a:r>
              <a:rPr lang="fr-FR" sz="1000" dirty="0"/>
              <a:t>Les demandes et les besoins étant aléatoires, il convient de prévoir des stocks de sécurité pour palier des dysfonctionnements dans le système : retard de livraison d’un fournisseur, retard dans le transport, articles défectueux…</a:t>
            </a:r>
          </a:p>
          <a:p>
            <a:endParaRPr lang="fr-FR" sz="1000" dirty="0"/>
          </a:p>
        </p:txBody>
      </p:sp>
    </p:spTree>
    <p:extLst>
      <p:ext uri="{BB962C8B-B14F-4D97-AF65-F5344CB8AC3E}">
        <p14:creationId xmlns:p14="http://schemas.microsoft.com/office/powerpoint/2010/main" val="27765691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453306" y="4471988"/>
            <a:ext cx="6480720" cy="5469854"/>
          </a:xfrm>
        </p:spPr>
        <p:txBody>
          <a:bodyPr/>
          <a:lstStyle/>
          <a:p>
            <a:pPr>
              <a:lnSpc>
                <a:spcPct val="100000"/>
              </a:lnSpc>
            </a:pPr>
            <a:r>
              <a:rPr lang="fr-FR" sz="1000" dirty="0"/>
              <a:t>Nous reprenons les notations de la présentation 04-22 – Systèmes et modèles de gestion des stocks</a:t>
            </a:r>
          </a:p>
          <a:p>
            <a:pPr>
              <a:lnSpc>
                <a:spcPct val="100000"/>
              </a:lnSpc>
            </a:pPr>
            <a:r>
              <a:rPr lang="fr-FR" sz="1000" dirty="0"/>
              <a:t>On admettra, pour simplifier le raisonnement, que le coût de passation des commandes ainsi que le coût de possession sont identiques pour chaque dépôt, quelle que soit la taille du réseau.</a:t>
            </a:r>
          </a:p>
          <a:p>
            <a:pPr>
              <a:lnSpc>
                <a:spcPct val="100000"/>
              </a:lnSpc>
            </a:pPr>
            <a:r>
              <a:rPr lang="fr-FR" sz="1000" b="1" dirty="0"/>
              <a:t>Stock cyclique. </a:t>
            </a:r>
            <a:r>
              <a:rPr lang="fr-FR" sz="1000" dirty="0"/>
              <a:t>Si D est la demande totale, dans un système à </a:t>
            </a:r>
            <a:r>
              <a:rPr lang="fr-FR" sz="1000" i="1" dirty="0"/>
              <a:t>n</a:t>
            </a:r>
            <a:r>
              <a:rPr lang="fr-FR" sz="1000" dirty="0"/>
              <a:t> dépôts, la demande propre à chacun d’entre eux est égale à D/</a:t>
            </a:r>
            <a:r>
              <a:rPr lang="fr-FR" sz="1000" i="1" dirty="0"/>
              <a:t>n</a:t>
            </a:r>
            <a:r>
              <a:rPr lang="fr-FR" sz="1000" dirty="0"/>
              <a:t>. En reprenant la formule de Wilson (cf. module 04), la quantité économique de réapprovisionnement de chaque dépôt s’établit comme :</a:t>
            </a:r>
          </a:p>
          <a:p>
            <a:pPr>
              <a:lnSpc>
                <a:spcPct val="100000"/>
              </a:lnSpc>
            </a:pPr>
            <a:r>
              <a:rPr lang="fr-FR" sz="1000" dirty="0"/>
              <a:t>Q</a:t>
            </a:r>
            <a:r>
              <a:rPr lang="fr-FR" sz="1000" baseline="-25000" dirty="0"/>
              <a:t>n</a:t>
            </a:r>
            <a:r>
              <a:rPr lang="fr-FR" sz="1000" dirty="0"/>
              <a:t> = racine²((2*D/</a:t>
            </a:r>
            <a:r>
              <a:rPr lang="fr-FR" sz="1000" i="1" dirty="0"/>
              <a:t>n</a:t>
            </a:r>
            <a:r>
              <a:rPr lang="fr-FR" sz="1000" dirty="0"/>
              <a:t>)*L / (C x h))</a:t>
            </a:r>
          </a:p>
          <a:p>
            <a:pPr>
              <a:lnSpc>
                <a:spcPct val="100000"/>
              </a:lnSpc>
            </a:pPr>
            <a:r>
              <a:rPr lang="fr-FR" sz="1000" dirty="0"/>
              <a:t>et le stock cyclique moyen vaut donc Q</a:t>
            </a:r>
            <a:r>
              <a:rPr lang="fr-FR" sz="1000" baseline="-25000" dirty="0"/>
              <a:t>n</a:t>
            </a:r>
            <a:r>
              <a:rPr lang="fr-FR" sz="1000" dirty="0"/>
              <a:t>/2. Le stock cyclique moyen total dans le réseau de </a:t>
            </a:r>
            <a:r>
              <a:rPr lang="fr-FR" sz="1000" i="1" dirty="0"/>
              <a:t>n</a:t>
            </a:r>
            <a:r>
              <a:rPr lang="fr-FR" sz="1000" dirty="0"/>
              <a:t> entrepôts vaut donc :</a:t>
            </a:r>
          </a:p>
          <a:p>
            <a:pPr>
              <a:lnSpc>
                <a:spcPct val="100000"/>
              </a:lnSpc>
            </a:pPr>
            <a:r>
              <a:rPr lang="fr-FR" sz="1000" dirty="0"/>
              <a:t>n/2 * racine²((2*D/n)*L / (C x h))</a:t>
            </a:r>
          </a:p>
          <a:p>
            <a:pPr>
              <a:lnSpc>
                <a:spcPct val="100000"/>
              </a:lnSpc>
            </a:pPr>
            <a:r>
              <a:rPr lang="fr-FR" sz="1000" dirty="0"/>
              <a:t>Le stock cyclique global d’un réseau à </a:t>
            </a:r>
            <a:r>
              <a:rPr lang="fr-FR" sz="1000" i="1" dirty="0"/>
              <a:t>n</a:t>
            </a:r>
            <a:r>
              <a:rPr lang="fr-FR" sz="1000" dirty="0"/>
              <a:t> dépôts est donc égal au stock cyclique d’un réseau à un seul dépôt multiplié par la racine carrée du nombre de dépôts. Ainsi un réseau à quatre dépôts présentera un stock cyclique deux fois plus important qu’un entrepôt central unique.</a:t>
            </a:r>
          </a:p>
          <a:p>
            <a:pPr>
              <a:lnSpc>
                <a:spcPct val="100000"/>
              </a:lnSpc>
            </a:pPr>
            <a:r>
              <a:rPr lang="fr-FR" sz="1000" b="1" kern="1200" dirty="0">
                <a:solidFill>
                  <a:schemeClr val="tx1"/>
                </a:solidFill>
                <a:effectLst/>
                <a:latin typeface="Arial" charset="0"/>
                <a:ea typeface="+mn-ea"/>
                <a:cs typeface="+mn-cs"/>
              </a:rPr>
              <a:t>Stock de sécurité.</a:t>
            </a:r>
            <a:r>
              <a:rPr lang="fr-FR" sz="1000" kern="1200" dirty="0">
                <a:solidFill>
                  <a:schemeClr val="tx1"/>
                </a:solidFill>
                <a:effectLst/>
                <a:latin typeface="Arial" charset="0"/>
                <a:ea typeface="+mn-ea"/>
                <a:cs typeface="+mn-cs"/>
              </a:rPr>
              <a:t> On analyse maintenant le niveau global des stocks de sécurité selon le nombre de dépôts. Les demandes pendant l’intervalle de protection de chaque dépôt sont supposées aléatoires et indépendantes. Dans un système à un seul dépôt, on note </a:t>
            </a:r>
            <a:r>
              <a:rPr lang="fr-FR" sz="1000" kern="1200" dirty="0">
                <a:solidFill>
                  <a:schemeClr val="tx1"/>
                </a:solidFill>
                <a:effectLst/>
                <a:latin typeface="Symbol" panose="05050102010706020507" pitchFamily="18" charset="2"/>
              </a:rPr>
              <a:t>s</a:t>
            </a:r>
            <a:r>
              <a:rPr lang="fr-FR" sz="1000" kern="1200" baseline="-25000" dirty="0">
                <a:solidFill>
                  <a:schemeClr val="tx1"/>
                </a:solidFill>
                <a:effectLst/>
                <a:latin typeface="Arial" charset="0"/>
                <a:ea typeface="+mn-ea"/>
                <a:cs typeface="+mn-cs"/>
              </a:rPr>
              <a:t>1</a:t>
            </a:r>
            <a:r>
              <a:rPr lang="fr-FR" sz="1000" kern="1200" dirty="0">
                <a:solidFill>
                  <a:schemeClr val="tx1"/>
                </a:solidFill>
                <a:effectLst/>
                <a:latin typeface="Arial" charset="0"/>
                <a:ea typeface="+mn-ea"/>
                <a:cs typeface="+mn-cs"/>
              </a:rPr>
              <a:t> l’écart type de cette demande. On peut montrer que le niveau de stock de sécurité à conserver dans chaque dépôt pour atteindre une qualité de service donnée est proportionnel à cet écart type. On a donc :</a:t>
            </a:r>
          </a:p>
          <a:p>
            <a:pPr>
              <a:lnSpc>
                <a:spcPct val="100000"/>
              </a:lnSpc>
            </a:pPr>
            <a:r>
              <a:rPr lang="fr-FR" sz="1000" kern="1200" dirty="0">
                <a:solidFill>
                  <a:schemeClr val="tx1"/>
                </a:solidFill>
                <a:effectLst/>
                <a:latin typeface="Arial" charset="0"/>
                <a:ea typeface="+mn-ea"/>
                <a:cs typeface="+mn-cs"/>
              </a:rPr>
              <a:t>Stock de sécurité pour un dépôt unique = </a:t>
            </a:r>
            <a:r>
              <a:rPr lang="fr-FR" sz="1000" i="1" kern="1200" dirty="0">
                <a:solidFill>
                  <a:schemeClr val="tx1"/>
                </a:solidFill>
                <a:effectLst/>
                <a:latin typeface="Arial" charset="0"/>
                <a:ea typeface="+mn-ea"/>
                <a:cs typeface="+mn-cs"/>
              </a:rPr>
              <a:t>k</a:t>
            </a:r>
            <a:r>
              <a:rPr lang="fr-FR" sz="1000" kern="1200" dirty="0">
                <a:solidFill>
                  <a:schemeClr val="tx1"/>
                </a:solidFill>
                <a:effectLst/>
                <a:latin typeface="Arial" charset="0"/>
                <a:ea typeface="+mn-ea"/>
                <a:cs typeface="+mn-cs"/>
              </a:rPr>
              <a:t> </a:t>
            </a:r>
            <a:r>
              <a:rPr lang="fr-FR" sz="1000" dirty="0">
                <a:latin typeface="Symbol" panose="05050102010706020507" pitchFamily="18" charset="2"/>
              </a:rPr>
              <a:t>s</a:t>
            </a:r>
            <a:r>
              <a:rPr lang="fr-FR" sz="1000" kern="1200" baseline="-25000" dirty="0">
                <a:solidFill>
                  <a:schemeClr val="tx1"/>
                </a:solidFill>
                <a:effectLst/>
                <a:latin typeface="Arial" charset="0"/>
                <a:ea typeface="+mn-ea"/>
                <a:cs typeface="+mn-cs"/>
              </a:rPr>
              <a:t>1</a:t>
            </a:r>
            <a:r>
              <a:rPr lang="fr-FR" sz="1000" kern="1200" dirty="0">
                <a:solidFill>
                  <a:schemeClr val="tx1"/>
                </a:solidFill>
                <a:effectLst/>
                <a:latin typeface="Arial" charset="0"/>
                <a:ea typeface="+mn-ea"/>
                <a:cs typeface="+mn-cs"/>
              </a:rPr>
              <a:t>, où </a:t>
            </a:r>
            <a:r>
              <a:rPr lang="fr-FR" sz="1000" i="1" kern="1200" dirty="0">
                <a:solidFill>
                  <a:schemeClr val="tx1"/>
                </a:solidFill>
                <a:effectLst/>
                <a:latin typeface="Arial" charset="0"/>
                <a:ea typeface="+mn-ea"/>
                <a:cs typeface="+mn-cs"/>
              </a:rPr>
              <a:t>k</a:t>
            </a:r>
            <a:r>
              <a:rPr lang="fr-FR" sz="1000" kern="1200" dirty="0">
                <a:solidFill>
                  <a:schemeClr val="tx1"/>
                </a:solidFill>
                <a:effectLst/>
                <a:latin typeface="Arial" charset="0"/>
                <a:ea typeface="+mn-ea"/>
                <a:cs typeface="+mn-cs"/>
              </a:rPr>
              <a:t> est le facteur de proportionnalité correspondant au niveau de service objectif. </a:t>
            </a:r>
          </a:p>
          <a:p>
            <a:pPr>
              <a:lnSpc>
                <a:spcPct val="100000"/>
              </a:lnSpc>
            </a:pPr>
            <a:r>
              <a:rPr lang="fr-FR" sz="1000" kern="1200" dirty="0">
                <a:solidFill>
                  <a:schemeClr val="tx1"/>
                </a:solidFill>
                <a:effectLst/>
                <a:latin typeface="Arial" charset="0"/>
                <a:ea typeface="+mn-ea"/>
                <a:cs typeface="+mn-cs"/>
              </a:rPr>
              <a:t>Pour un système à n dépôts, le stock de sécurité global sera : </a:t>
            </a:r>
            <a:r>
              <a:rPr lang="fr-FR" sz="1000" i="1" kern="1200" dirty="0">
                <a:solidFill>
                  <a:schemeClr val="tx1"/>
                </a:solidFill>
                <a:effectLst/>
                <a:latin typeface="Arial" charset="0"/>
                <a:ea typeface="+mn-ea"/>
                <a:cs typeface="+mn-cs"/>
              </a:rPr>
              <a:t>n</a:t>
            </a:r>
            <a:r>
              <a:rPr lang="fr-FR" sz="1000" kern="1200" dirty="0">
                <a:solidFill>
                  <a:schemeClr val="tx1"/>
                </a:solidFill>
                <a:effectLst/>
                <a:latin typeface="Arial" charset="0"/>
                <a:ea typeface="+mn-ea"/>
                <a:cs typeface="+mn-cs"/>
              </a:rPr>
              <a:t> </a:t>
            </a:r>
            <a:r>
              <a:rPr lang="fr-FR" sz="1000" i="1" kern="1200" dirty="0">
                <a:solidFill>
                  <a:schemeClr val="tx1"/>
                </a:solidFill>
                <a:effectLst/>
                <a:latin typeface="Arial" charset="0"/>
                <a:ea typeface="+mn-ea"/>
                <a:cs typeface="+mn-cs"/>
              </a:rPr>
              <a:t>k</a:t>
            </a:r>
            <a:r>
              <a:rPr lang="fr-FR" sz="1000" kern="1200" dirty="0">
                <a:solidFill>
                  <a:schemeClr val="tx1"/>
                </a:solidFill>
                <a:effectLst/>
                <a:latin typeface="Arial" charset="0"/>
                <a:ea typeface="+mn-ea"/>
                <a:cs typeface="+mn-cs"/>
              </a:rPr>
              <a:t> </a:t>
            </a:r>
            <a:r>
              <a:rPr lang="fr-FR" sz="1000" dirty="0">
                <a:latin typeface="Symbol" panose="05050102010706020507" pitchFamily="18" charset="2"/>
              </a:rPr>
              <a:t>s</a:t>
            </a:r>
            <a:r>
              <a:rPr lang="fr-FR" sz="1000" kern="1200" baseline="-25000" dirty="0">
                <a:solidFill>
                  <a:schemeClr val="tx1"/>
                </a:solidFill>
                <a:effectLst/>
                <a:latin typeface="Arial" charset="0"/>
                <a:ea typeface="+mn-ea"/>
                <a:cs typeface="+mn-cs"/>
              </a:rPr>
              <a:t>n</a:t>
            </a:r>
            <a:endParaRPr lang="fr-FR" sz="1000" kern="1200" dirty="0">
              <a:solidFill>
                <a:schemeClr val="tx1"/>
              </a:solidFill>
              <a:effectLst/>
              <a:latin typeface="Arial" charset="0"/>
              <a:ea typeface="+mn-ea"/>
              <a:cs typeface="+mn-cs"/>
            </a:endParaRPr>
          </a:p>
          <a:p>
            <a:pPr>
              <a:lnSpc>
                <a:spcPct val="100000"/>
              </a:lnSpc>
            </a:pPr>
            <a:r>
              <a:rPr lang="fr-FR" sz="1000" kern="1200" dirty="0">
                <a:solidFill>
                  <a:schemeClr val="tx1"/>
                </a:solidFill>
                <a:effectLst/>
                <a:latin typeface="Arial" charset="0"/>
                <a:ea typeface="+mn-ea"/>
                <a:cs typeface="+mn-cs"/>
              </a:rPr>
              <a:t>Or, on peut montrer que très souvent il existe une relation entre la dispersion globale de la demande (mesurée par </a:t>
            </a:r>
            <a:r>
              <a:rPr lang="fr-FR" sz="1000" dirty="0">
                <a:latin typeface="Symbol" panose="05050102010706020507" pitchFamily="18" charset="2"/>
              </a:rPr>
              <a:t>s</a:t>
            </a:r>
            <a:r>
              <a:rPr lang="fr-FR" sz="1000" kern="1200" baseline="-25000" dirty="0">
                <a:solidFill>
                  <a:schemeClr val="tx1"/>
                </a:solidFill>
                <a:effectLst/>
                <a:latin typeface="Arial" charset="0"/>
                <a:ea typeface="+mn-ea"/>
                <a:cs typeface="+mn-cs"/>
              </a:rPr>
              <a:t>1</a:t>
            </a:r>
            <a:r>
              <a:rPr lang="fr-FR" sz="1000" kern="1200" dirty="0">
                <a:solidFill>
                  <a:schemeClr val="tx1"/>
                </a:solidFill>
                <a:effectLst/>
                <a:latin typeface="Arial" charset="0"/>
                <a:ea typeface="+mn-ea"/>
                <a:cs typeface="+mn-cs"/>
              </a:rPr>
              <a:t>) et la dispersion des demandes régionales dans le cas de </a:t>
            </a:r>
            <a:r>
              <a:rPr lang="fr-FR" sz="1000" i="1" kern="1200" dirty="0">
                <a:solidFill>
                  <a:schemeClr val="tx1"/>
                </a:solidFill>
                <a:effectLst/>
                <a:latin typeface="Arial" charset="0"/>
                <a:ea typeface="+mn-ea"/>
                <a:cs typeface="+mn-cs"/>
              </a:rPr>
              <a:t>n</a:t>
            </a:r>
            <a:r>
              <a:rPr lang="fr-FR" sz="1000" kern="1200" dirty="0">
                <a:solidFill>
                  <a:schemeClr val="tx1"/>
                </a:solidFill>
                <a:effectLst/>
                <a:latin typeface="Arial" charset="0"/>
                <a:ea typeface="+mn-ea"/>
                <a:cs typeface="+mn-cs"/>
              </a:rPr>
              <a:t> dépôts (mesurée par </a:t>
            </a:r>
            <a:r>
              <a:rPr lang="fr-FR" sz="1000" dirty="0">
                <a:latin typeface="Symbol" panose="05050102010706020507" pitchFamily="18" charset="2"/>
              </a:rPr>
              <a:t>s</a:t>
            </a:r>
            <a:r>
              <a:rPr lang="fr-FR" sz="1000" kern="1200" baseline="-25000" dirty="0">
                <a:solidFill>
                  <a:schemeClr val="tx1"/>
                </a:solidFill>
                <a:effectLst/>
                <a:latin typeface="Arial" charset="0"/>
                <a:ea typeface="+mn-ea"/>
                <a:cs typeface="+mn-cs"/>
              </a:rPr>
              <a:t>n</a:t>
            </a:r>
            <a:r>
              <a:rPr lang="fr-FR" sz="1000" kern="1200" dirty="0">
                <a:solidFill>
                  <a:schemeClr val="tx1"/>
                </a:solidFill>
                <a:effectLst/>
                <a:latin typeface="Arial" charset="0"/>
                <a:ea typeface="+mn-ea"/>
                <a:cs typeface="+mn-cs"/>
              </a:rPr>
              <a:t>). Cette relation est la suivante : </a:t>
            </a:r>
            <a:r>
              <a:rPr lang="fr-FR" sz="1000" dirty="0">
                <a:latin typeface="Symbol" panose="05050102010706020507" pitchFamily="18" charset="2"/>
              </a:rPr>
              <a:t>s</a:t>
            </a:r>
            <a:r>
              <a:rPr lang="fr-FR" sz="1000" kern="1200" baseline="-25000" dirty="0">
                <a:solidFill>
                  <a:schemeClr val="tx1"/>
                </a:solidFill>
                <a:effectLst/>
                <a:latin typeface="Arial" charset="0"/>
                <a:ea typeface="+mn-ea"/>
                <a:cs typeface="+mn-cs"/>
              </a:rPr>
              <a:t>n</a:t>
            </a:r>
            <a:r>
              <a:rPr lang="fr-FR" sz="1000" kern="1200" dirty="0">
                <a:solidFill>
                  <a:schemeClr val="tx1"/>
                </a:solidFill>
                <a:effectLst/>
                <a:latin typeface="Arial" charset="0"/>
                <a:ea typeface="+mn-ea"/>
                <a:cs typeface="+mn-cs"/>
              </a:rPr>
              <a:t> = </a:t>
            </a:r>
            <a:r>
              <a:rPr lang="fr-FR" sz="1000" dirty="0">
                <a:latin typeface="Symbol" panose="05050102010706020507" pitchFamily="18" charset="2"/>
              </a:rPr>
              <a:t>s</a:t>
            </a:r>
            <a:r>
              <a:rPr lang="fr-FR" sz="1000" kern="1200" baseline="-25000" dirty="0">
                <a:solidFill>
                  <a:schemeClr val="tx1"/>
                </a:solidFill>
                <a:effectLst/>
                <a:latin typeface="Arial" charset="0"/>
                <a:ea typeface="+mn-ea"/>
                <a:cs typeface="+mn-cs"/>
              </a:rPr>
              <a:t>1</a:t>
            </a:r>
            <a:r>
              <a:rPr lang="fr-FR" sz="1000" kern="1200" dirty="0">
                <a:solidFill>
                  <a:schemeClr val="tx1"/>
                </a:solidFill>
                <a:effectLst/>
                <a:latin typeface="Arial" charset="0"/>
                <a:ea typeface="+mn-ea"/>
                <a:cs typeface="+mn-cs"/>
              </a:rPr>
              <a:t> / racine²(n)</a:t>
            </a:r>
          </a:p>
          <a:p>
            <a:pPr>
              <a:lnSpc>
                <a:spcPct val="100000"/>
              </a:lnSpc>
            </a:pPr>
            <a:r>
              <a:rPr lang="fr-FR" sz="1000" kern="1200" dirty="0">
                <a:solidFill>
                  <a:schemeClr val="tx1"/>
                </a:solidFill>
                <a:effectLst/>
                <a:latin typeface="Arial" charset="0"/>
                <a:ea typeface="+mn-ea"/>
                <a:cs typeface="+mn-cs"/>
              </a:rPr>
              <a:t>On peut donc en déduire que, pour un système à </a:t>
            </a:r>
            <a:r>
              <a:rPr lang="fr-FR" sz="1000" i="1" kern="1200" dirty="0">
                <a:solidFill>
                  <a:schemeClr val="tx1"/>
                </a:solidFill>
                <a:effectLst/>
                <a:latin typeface="Arial" charset="0"/>
                <a:ea typeface="+mn-ea"/>
                <a:cs typeface="+mn-cs"/>
              </a:rPr>
              <a:t>n</a:t>
            </a:r>
            <a:r>
              <a:rPr lang="fr-FR" sz="1000" kern="1200" dirty="0">
                <a:solidFill>
                  <a:schemeClr val="tx1"/>
                </a:solidFill>
                <a:effectLst/>
                <a:latin typeface="Arial" charset="0"/>
                <a:ea typeface="+mn-ea"/>
                <a:cs typeface="+mn-cs"/>
              </a:rPr>
              <a:t> dépôts, le stock de sécurité global sera donc :</a:t>
            </a:r>
          </a:p>
          <a:p>
            <a:pPr>
              <a:lnSpc>
                <a:spcPct val="100000"/>
              </a:lnSpc>
            </a:pPr>
            <a:r>
              <a:rPr lang="fr-FR" sz="1000" i="1" kern="1200" dirty="0">
                <a:solidFill>
                  <a:schemeClr val="tx1"/>
                </a:solidFill>
                <a:effectLst/>
                <a:latin typeface="Arial" charset="0"/>
                <a:ea typeface="+mn-ea"/>
                <a:cs typeface="+mn-cs"/>
              </a:rPr>
              <a:t>n</a:t>
            </a:r>
            <a:r>
              <a:rPr lang="fr-FR" sz="1000" kern="1200" dirty="0">
                <a:solidFill>
                  <a:schemeClr val="tx1"/>
                </a:solidFill>
                <a:effectLst/>
                <a:latin typeface="Arial" charset="0"/>
                <a:ea typeface="+mn-ea"/>
                <a:cs typeface="+mn-cs"/>
              </a:rPr>
              <a:t> </a:t>
            </a:r>
            <a:r>
              <a:rPr lang="fr-FR" sz="1000" i="1" kern="1200" dirty="0">
                <a:solidFill>
                  <a:schemeClr val="tx1"/>
                </a:solidFill>
                <a:effectLst/>
                <a:latin typeface="Arial" charset="0"/>
                <a:ea typeface="+mn-ea"/>
                <a:cs typeface="+mn-cs"/>
              </a:rPr>
              <a:t>k</a:t>
            </a:r>
            <a:r>
              <a:rPr lang="fr-FR" sz="1000" kern="1200" dirty="0">
                <a:solidFill>
                  <a:schemeClr val="tx1"/>
                </a:solidFill>
                <a:effectLst/>
                <a:latin typeface="Arial" charset="0"/>
                <a:ea typeface="+mn-ea"/>
                <a:cs typeface="+mn-cs"/>
              </a:rPr>
              <a:t> </a:t>
            </a:r>
            <a:r>
              <a:rPr lang="fr-FR" sz="1000" dirty="0">
                <a:latin typeface="Symbol" panose="05050102010706020507" pitchFamily="18" charset="2"/>
              </a:rPr>
              <a:t>s</a:t>
            </a:r>
            <a:r>
              <a:rPr lang="fr-FR" sz="1000" kern="1200" baseline="-25000" dirty="0">
                <a:solidFill>
                  <a:schemeClr val="tx1"/>
                </a:solidFill>
                <a:effectLst/>
                <a:latin typeface="Arial" charset="0"/>
                <a:ea typeface="+mn-ea"/>
                <a:cs typeface="+mn-cs"/>
              </a:rPr>
              <a:t>n </a:t>
            </a:r>
            <a:r>
              <a:rPr lang="fr-FR" sz="1000" kern="1200" dirty="0">
                <a:solidFill>
                  <a:schemeClr val="tx1"/>
                </a:solidFill>
                <a:effectLst/>
                <a:latin typeface="Arial" charset="0"/>
                <a:ea typeface="+mn-ea"/>
                <a:cs typeface="+mn-cs"/>
              </a:rPr>
              <a:t>= racine²(</a:t>
            </a:r>
            <a:r>
              <a:rPr lang="fr-FR" sz="1000" i="1" kern="1200" dirty="0">
                <a:solidFill>
                  <a:schemeClr val="tx1"/>
                </a:solidFill>
                <a:effectLst/>
                <a:latin typeface="Arial" charset="0"/>
                <a:ea typeface="+mn-ea"/>
                <a:cs typeface="+mn-cs"/>
              </a:rPr>
              <a:t>n</a:t>
            </a:r>
            <a:r>
              <a:rPr lang="fr-FR" sz="1000" kern="1200" dirty="0">
                <a:solidFill>
                  <a:schemeClr val="tx1"/>
                </a:solidFill>
                <a:effectLst/>
                <a:latin typeface="Arial" charset="0"/>
                <a:ea typeface="+mn-ea"/>
                <a:cs typeface="+mn-cs"/>
              </a:rPr>
              <a:t>) </a:t>
            </a:r>
            <a:r>
              <a:rPr lang="fr-FR" sz="1000" i="1" kern="1200" dirty="0">
                <a:solidFill>
                  <a:schemeClr val="tx1"/>
                </a:solidFill>
                <a:effectLst/>
                <a:latin typeface="Arial" charset="0"/>
                <a:ea typeface="+mn-ea"/>
                <a:cs typeface="+mn-cs"/>
              </a:rPr>
              <a:t>k</a:t>
            </a:r>
            <a:r>
              <a:rPr lang="fr-FR" sz="1000" kern="1200" dirty="0">
                <a:solidFill>
                  <a:schemeClr val="tx1"/>
                </a:solidFill>
                <a:effectLst/>
                <a:latin typeface="Arial" charset="0"/>
                <a:ea typeface="+mn-ea"/>
                <a:cs typeface="+mn-cs"/>
              </a:rPr>
              <a:t> </a:t>
            </a:r>
            <a:r>
              <a:rPr lang="fr-FR" sz="1000" dirty="0">
                <a:latin typeface="Symbol" panose="05050102010706020507" pitchFamily="18" charset="2"/>
              </a:rPr>
              <a:t>s</a:t>
            </a:r>
            <a:r>
              <a:rPr lang="fr-FR" sz="1000" kern="1200" baseline="-25000" dirty="0">
                <a:solidFill>
                  <a:schemeClr val="tx1"/>
                </a:solidFill>
                <a:effectLst/>
                <a:latin typeface="Arial" charset="0"/>
                <a:ea typeface="+mn-ea"/>
                <a:cs typeface="+mn-cs"/>
              </a:rPr>
              <a:t>1</a:t>
            </a:r>
            <a:endParaRPr lang="fr-FR" sz="1000" kern="1200" dirty="0">
              <a:solidFill>
                <a:schemeClr val="tx1"/>
              </a:solidFill>
              <a:effectLst/>
              <a:latin typeface="Arial" charset="0"/>
              <a:ea typeface="+mn-ea"/>
              <a:cs typeface="+mn-cs"/>
            </a:endParaRPr>
          </a:p>
          <a:p>
            <a:pPr>
              <a:lnSpc>
                <a:spcPct val="100000"/>
              </a:lnSpc>
            </a:pPr>
            <a:r>
              <a:rPr lang="fr-FR" sz="1000" kern="1200" dirty="0">
                <a:solidFill>
                  <a:schemeClr val="tx1"/>
                </a:solidFill>
                <a:effectLst/>
                <a:latin typeface="Arial" charset="0"/>
                <a:ea typeface="+mn-ea"/>
                <a:cs typeface="+mn-cs"/>
              </a:rPr>
              <a:t>Le stock de sécurité dans un réseau à </a:t>
            </a:r>
            <a:r>
              <a:rPr lang="fr-FR" sz="1000" i="1" kern="1200" dirty="0">
                <a:solidFill>
                  <a:schemeClr val="tx1"/>
                </a:solidFill>
                <a:effectLst/>
                <a:latin typeface="Arial" charset="0"/>
                <a:ea typeface="+mn-ea"/>
                <a:cs typeface="+mn-cs"/>
              </a:rPr>
              <a:t>n</a:t>
            </a:r>
            <a:r>
              <a:rPr lang="fr-FR" sz="1000" kern="1200" dirty="0">
                <a:solidFill>
                  <a:schemeClr val="tx1"/>
                </a:solidFill>
                <a:effectLst/>
                <a:latin typeface="Arial" charset="0"/>
                <a:ea typeface="+mn-ea"/>
                <a:cs typeface="+mn-cs"/>
              </a:rPr>
              <a:t> dépôts est donc égal au stock de sécurité pour un entrepôt unique multiplié par la racine carrée du nombre de dépôts. Par exemple, passer de quatre dépôts à un seul divise les stocks de sécurité par un facteur 2. Les compensations jouent pleinement, une pointe de demande pour une région pouvant correspondre à un creux dans une autre. </a:t>
            </a:r>
          </a:p>
          <a:p>
            <a:pPr marL="0" marR="0" lvl="0" indent="0" algn="l" defTabSz="914400" rtl="0" eaLnBrk="0" fontAlgn="base" latinLnBrk="0" hangingPunct="0">
              <a:lnSpc>
                <a:spcPct val="90000"/>
              </a:lnSpc>
              <a:spcBef>
                <a:spcPct val="40000"/>
              </a:spcBef>
              <a:spcAft>
                <a:spcPct val="0"/>
              </a:spcAft>
              <a:buClrTx/>
              <a:buSzTx/>
              <a:buFontTx/>
              <a:buNone/>
              <a:tabLst/>
              <a:defRPr/>
            </a:pPr>
            <a:endParaRPr lang="fr-FR" sz="1000" kern="1200" dirty="0">
              <a:solidFill>
                <a:schemeClr val="tx1"/>
              </a:solidFill>
              <a:effectLst/>
              <a:latin typeface="Arial" charset="0"/>
              <a:ea typeface="+mn-ea"/>
              <a:cs typeface="+mn-cs"/>
            </a:endParaRPr>
          </a:p>
          <a:p>
            <a:pPr marL="0" marR="0" lvl="0" indent="0" algn="l" defTabSz="914400" rtl="0" eaLnBrk="0" fontAlgn="base" latinLnBrk="0" hangingPunct="0">
              <a:lnSpc>
                <a:spcPct val="90000"/>
              </a:lnSpc>
              <a:spcBef>
                <a:spcPct val="40000"/>
              </a:spcBef>
              <a:spcAft>
                <a:spcPct val="0"/>
              </a:spcAft>
              <a:buClrTx/>
              <a:buSzTx/>
              <a:buFontTx/>
              <a:buNone/>
              <a:tabLst/>
              <a:defRPr/>
            </a:pPr>
            <a:endParaRPr lang="fr-FR" sz="1000" kern="1200" dirty="0">
              <a:solidFill>
                <a:schemeClr val="tx1"/>
              </a:solidFill>
              <a:effectLst/>
              <a:latin typeface="Arial" charset="0"/>
              <a:ea typeface="+mn-ea"/>
              <a:cs typeface="+mn-cs"/>
            </a:endParaRPr>
          </a:p>
          <a:p>
            <a:endParaRPr lang="fr-FR" sz="1000" dirty="0"/>
          </a:p>
        </p:txBody>
      </p:sp>
    </p:spTree>
    <p:extLst>
      <p:ext uri="{BB962C8B-B14F-4D97-AF65-F5344CB8AC3E}">
        <p14:creationId xmlns:p14="http://schemas.microsoft.com/office/powerpoint/2010/main" val="27072308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471988"/>
            <a:ext cx="5207000" cy="5037806"/>
          </a:xfrm>
        </p:spPr>
        <p:txBody>
          <a:bodyPr/>
          <a:lstStyle/>
          <a:p>
            <a:pPr>
              <a:lnSpc>
                <a:spcPct val="100000"/>
              </a:lnSpc>
              <a:spcBef>
                <a:spcPts val="300"/>
              </a:spcBef>
            </a:pPr>
            <a:r>
              <a:rPr lang="fr-FR" sz="1000" b="1" dirty="0"/>
              <a:t>Centralisation / décentralisation : effets sur les stocks</a:t>
            </a:r>
          </a:p>
          <a:p>
            <a:pPr>
              <a:lnSpc>
                <a:spcPct val="100000"/>
              </a:lnSpc>
              <a:spcBef>
                <a:spcPts val="300"/>
              </a:spcBef>
            </a:pPr>
            <a:r>
              <a:rPr lang="fr-FR" sz="1000" b="1" dirty="0"/>
              <a:t>Exemple de calcul des stocks cycliques</a:t>
            </a:r>
          </a:p>
          <a:p>
            <a:pPr>
              <a:lnSpc>
                <a:spcPct val="100000"/>
              </a:lnSpc>
              <a:spcBef>
                <a:spcPts val="300"/>
              </a:spcBef>
            </a:pPr>
            <a:r>
              <a:rPr lang="fr-FR" sz="1000" dirty="0"/>
              <a:t>La demande totale annuelle est de 40000. Le coût de passation de commande est de 50. Le coût de l’article est de 20 et le taux de détention annuel de 20%.</a:t>
            </a:r>
          </a:p>
          <a:p>
            <a:pPr>
              <a:lnSpc>
                <a:spcPct val="100000"/>
              </a:lnSpc>
              <a:spcBef>
                <a:spcPts val="300"/>
              </a:spcBef>
            </a:pPr>
            <a:r>
              <a:rPr lang="fr-FR" sz="1000" b="1" i="1" dirty="0"/>
              <a:t>Quatre entrepôts similaires</a:t>
            </a:r>
          </a:p>
          <a:p>
            <a:pPr>
              <a:lnSpc>
                <a:spcPct val="100000"/>
              </a:lnSpc>
              <a:spcBef>
                <a:spcPts val="300"/>
              </a:spcBef>
            </a:pPr>
            <a:r>
              <a:rPr lang="fr-FR" sz="1000" dirty="0"/>
              <a:t>La demande à chaque entrepôt est de 10000.</a:t>
            </a:r>
          </a:p>
          <a:p>
            <a:pPr>
              <a:lnSpc>
                <a:spcPct val="100000"/>
              </a:lnSpc>
              <a:spcBef>
                <a:spcPts val="300"/>
              </a:spcBef>
            </a:pPr>
            <a:r>
              <a:rPr lang="fr-FR" sz="1000" dirty="0"/>
              <a:t>La quantité économique de réapprovisionnement de chaque entrepôt est égale à : </a:t>
            </a:r>
            <a:br>
              <a:rPr lang="fr-FR" sz="1000" dirty="0"/>
            </a:br>
            <a:r>
              <a:rPr lang="fr-FR" sz="1000" dirty="0"/>
              <a:t>racine(2*10000*50 / (20*20%)) soit 500. Le stock moyen dans chaque entrepôt sera donc de 250.</a:t>
            </a:r>
          </a:p>
          <a:p>
            <a:pPr>
              <a:lnSpc>
                <a:spcPct val="100000"/>
              </a:lnSpc>
              <a:spcBef>
                <a:spcPts val="300"/>
              </a:spcBef>
            </a:pPr>
            <a:r>
              <a:rPr lang="fr-FR" sz="1000" dirty="0"/>
              <a:t>Pour les 4 entrepôts, le stock moyen sera de 250 * 4 = </a:t>
            </a:r>
            <a:r>
              <a:rPr lang="fr-FR" sz="1000" b="1" dirty="0"/>
              <a:t>1000</a:t>
            </a:r>
          </a:p>
          <a:p>
            <a:pPr>
              <a:lnSpc>
                <a:spcPct val="100000"/>
              </a:lnSpc>
              <a:spcBef>
                <a:spcPts val="300"/>
              </a:spcBef>
            </a:pPr>
            <a:r>
              <a:rPr lang="fr-FR" sz="1000" b="1" i="1" dirty="0"/>
              <a:t>Centralisation</a:t>
            </a:r>
            <a:endParaRPr lang="fr-FR" sz="1000" i="1" dirty="0"/>
          </a:p>
          <a:p>
            <a:pPr>
              <a:lnSpc>
                <a:spcPct val="100000"/>
              </a:lnSpc>
              <a:spcBef>
                <a:spcPts val="300"/>
              </a:spcBef>
            </a:pPr>
            <a:r>
              <a:rPr lang="fr-FR" sz="1000" dirty="0"/>
              <a:t>La quantité économique ressort : racine(2*40000*50 / (20*20%)) soit 1000. Le stock moyen sera donc de </a:t>
            </a:r>
            <a:r>
              <a:rPr lang="fr-FR" sz="1000" b="1" dirty="0"/>
              <a:t>500</a:t>
            </a:r>
            <a:r>
              <a:rPr lang="fr-FR" sz="1000" dirty="0"/>
              <a:t>.</a:t>
            </a:r>
          </a:p>
          <a:p>
            <a:pPr>
              <a:lnSpc>
                <a:spcPct val="100000"/>
              </a:lnSpc>
              <a:spcBef>
                <a:spcPts val="300"/>
              </a:spcBef>
            </a:pPr>
            <a:r>
              <a:rPr lang="fr-FR" sz="1000" b="1" dirty="0"/>
              <a:t>Exemple de calcul des stocks de sécurité</a:t>
            </a:r>
          </a:p>
          <a:p>
            <a:pPr>
              <a:lnSpc>
                <a:spcPct val="100000"/>
              </a:lnSpc>
              <a:spcBef>
                <a:spcPts val="300"/>
              </a:spcBef>
            </a:pPr>
            <a:r>
              <a:rPr lang="fr-FR" sz="1000" b="1" i="1" dirty="0"/>
              <a:t>Quatre entrepôts similaires</a:t>
            </a:r>
          </a:p>
          <a:p>
            <a:pPr>
              <a:lnSpc>
                <a:spcPct val="100000"/>
              </a:lnSpc>
              <a:spcBef>
                <a:spcPts val="300"/>
              </a:spcBef>
            </a:pPr>
            <a:r>
              <a:rPr lang="fr-FR" sz="1000" dirty="0"/>
              <a:t>On suppose que la demande à chaque entrepôt pendant l’intervalle de protection a pour moyenne 100 et pour écart-type 20,</a:t>
            </a:r>
          </a:p>
          <a:p>
            <a:pPr>
              <a:lnSpc>
                <a:spcPct val="100000"/>
              </a:lnSpc>
              <a:spcBef>
                <a:spcPts val="300"/>
              </a:spcBef>
            </a:pPr>
            <a:r>
              <a:rPr lang="fr-FR" sz="1000" dirty="0"/>
              <a:t>Pour un niveau de service de 95% (probabilité de rupture de 5%), chaque entrepôt doit maintenir un stock de sécurité de 20 x 1,645 = 33</a:t>
            </a:r>
          </a:p>
          <a:p>
            <a:pPr>
              <a:lnSpc>
                <a:spcPct val="100000"/>
              </a:lnSpc>
              <a:spcBef>
                <a:spcPts val="300"/>
              </a:spcBef>
            </a:pPr>
            <a:r>
              <a:rPr lang="fr-FR" sz="1000" dirty="0"/>
              <a:t>Stock de sécurité total : 33 x 4 = </a:t>
            </a:r>
            <a:r>
              <a:rPr lang="fr-FR" sz="1000" b="1" dirty="0"/>
              <a:t>132</a:t>
            </a:r>
          </a:p>
          <a:p>
            <a:pPr>
              <a:lnSpc>
                <a:spcPct val="100000"/>
              </a:lnSpc>
              <a:spcBef>
                <a:spcPts val="300"/>
              </a:spcBef>
            </a:pPr>
            <a:r>
              <a:rPr lang="fr-FR" sz="1000" b="1" i="1" dirty="0"/>
              <a:t>Centralisation</a:t>
            </a:r>
          </a:p>
          <a:p>
            <a:pPr>
              <a:lnSpc>
                <a:spcPct val="100000"/>
              </a:lnSpc>
              <a:spcBef>
                <a:spcPts val="300"/>
              </a:spcBef>
            </a:pPr>
            <a:r>
              <a:rPr lang="fr-FR" sz="1000" dirty="0"/>
              <a:t>Demande centralisée : moyenne 100 x 4 = 400</a:t>
            </a:r>
          </a:p>
          <a:p>
            <a:pPr>
              <a:lnSpc>
                <a:spcPct val="100000"/>
              </a:lnSpc>
              <a:spcBef>
                <a:spcPts val="300"/>
              </a:spcBef>
            </a:pPr>
            <a:r>
              <a:rPr lang="fr-FR" sz="1000" dirty="0"/>
              <a:t>Écart-type : racine(20² x 4) = racine(1600) = 40</a:t>
            </a:r>
          </a:p>
          <a:p>
            <a:pPr>
              <a:lnSpc>
                <a:spcPct val="100000"/>
              </a:lnSpc>
              <a:spcBef>
                <a:spcPts val="300"/>
              </a:spcBef>
            </a:pPr>
            <a:r>
              <a:rPr lang="fr-FR" sz="1000" dirty="0"/>
              <a:t>Stock de sécurité : 40 x 1,645 = </a:t>
            </a:r>
            <a:r>
              <a:rPr lang="fr-FR" sz="1000" b="1" dirty="0"/>
              <a:t>66</a:t>
            </a:r>
          </a:p>
          <a:p>
            <a:pPr algn="ctr">
              <a:lnSpc>
                <a:spcPct val="100000"/>
              </a:lnSpc>
              <a:spcBef>
                <a:spcPts val="300"/>
              </a:spcBef>
            </a:pPr>
            <a:r>
              <a:rPr lang="fr-FR" dirty="0">
                <a:solidFill>
                  <a:srgbClr val="00279F"/>
                </a:solidFill>
              </a:rPr>
              <a:t>Nous voyons donc que, aussi bien pour le stock cyclique que pour le stock de sécurité, le niveau de stock varie comme l’inverse de la racine carrée du nombre de points de stock</a:t>
            </a:r>
          </a:p>
        </p:txBody>
      </p:sp>
    </p:spTree>
    <p:extLst>
      <p:ext uri="{BB962C8B-B14F-4D97-AF65-F5344CB8AC3E}">
        <p14:creationId xmlns:p14="http://schemas.microsoft.com/office/powerpoint/2010/main" val="20923944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spcBef>
                <a:spcPts val="300"/>
              </a:spcBef>
            </a:pPr>
            <a:r>
              <a:rPr lang="fr-FR" sz="1000" dirty="0"/>
              <a:t>Les réseaux de distribution doivent prendre en charge des produits très nombreux et très variés. Une solution unique ne constitue pas l’optimum.</a:t>
            </a:r>
          </a:p>
          <a:p>
            <a:pPr>
              <a:lnSpc>
                <a:spcPct val="100000"/>
              </a:lnSpc>
              <a:spcBef>
                <a:spcPts val="300"/>
              </a:spcBef>
            </a:pPr>
            <a:r>
              <a:rPr lang="fr-FR" sz="1000" dirty="0"/>
              <a:t>Lorsque l’on doit approvisionner des clients dispersés, on peut les livrer soit à partir d’un entrepôt central, soit à partir de dépôts locaux. Dans ce cas, il faut maintenir des stocks pour toutes les références, même si leur demande est faible. Il en résultera des stocks élevés avec de faibles rotations.</a:t>
            </a:r>
          </a:p>
          <a:p>
            <a:pPr>
              <a:lnSpc>
                <a:spcPct val="100000"/>
              </a:lnSpc>
              <a:spcBef>
                <a:spcPts val="300"/>
              </a:spcBef>
            </a:pPr>
            <a:r>
              <a:rPr lang="fr-FR" sz="1000" dirty="0"/>
              <a:t>Reprenons notre typologie des stocks selon la valeur de consommation (analyse ABC).</a:t>
            </a:r>
          </a:p>
          <a:p>
            <a:pPr>
              <a:lnSpc>
                <a:spcPct val="100000"/>
              </a:lnSpc>
              <a:spcBef>
                <a:spcPts val="300"/>
              </a:spcBef>
            </a:pPr>
            <a:r>
              <a:rPr lang="fr-FR" sz="1000" dirty="0"/>
              <a:t>Nous avons identifié qu’un petit nombre de références, dont la demande et/ou la valeur est forte, représente la plus grande partie de l’enjeu économique (classe A).</a:t>
            </a:r>
          </a:p>
          <a:p>
            <a:pPr>
              <a:lnSpc>
                <a:spcPct val="100000"/>
              </a:lnSpc>
              <a:spcBef>
                <a:spcPts val="300"/>
              </a:spcBef>
            </a:pPr>
            <a:r>
              <a:rPr lang="fr-FR" sz="1000" dirty="0"/>
              <a:t>A l’inverse, un grand nombre de références représentent un enjeu économique mineur (classe C).</a:t>
            </a:r>
          </a:p>
          <a:p>
            <a:pPr>
              <a:lnSpc>
                <a:spcPct val="100000"/>
              </a:lnSpc>
              <a:spcBef>
                <a:spcPts val="300"/>
              </a:spcBef>
            </a:pPr>
            <a:r>
              <a:rPr lang="fr-FR" sz="1000" dirty="0"/>
              <a:t>On peut donc imaginer un système différencié :</a:t>
            </a:r>
          </a:p>
          <a:p>
            <a:pPr>
              <a:lnSpc>
                <a:spcPct val="100000"/>
              </a:lnSpc>
              <a:spcBef>
                <a:spcPts val="300"/>
              </a:spcBef>
            </a:pPr>
            <a:r>
              <a:rPr lang="fr-FR" sz="1000" dirty="0"/>
              <a:t>Les articles A, qui représente la plus grosse part de l’activité, sont conservés dans les dépôts locaux,, afin d’assurer un délai de livraison très court et donc une bonne satisfaction des clients. Un haut niveau de service impliquerait des stocks de sécurité très élevés.</a:t>
            </a:r>
          </a:p>
          <a:p>
            <a:pPr>
              <a:lnSpc>
                <a:spcPct val="100000"/>
              </a:lnSpc>
              <a:spcBef>
                <a:spcPts val="300"/>
              </a:spcBef>
            </a:pPr>
            <a:r>
              <a:rPr lang="fr-FR" sz="1000" dirty="0"/>
              <a:t>Les articles C, nombreux et de faible rotation, sont conservés dans l’entrepôt central et non dans les dépôts locaux. Leur demande, centralisée, a une moindre variabilité que la demande à chacun des dépôts. Le stocks de sécurité est donc moins élevé que la somme des stocks de sécurité qui serait nécessaires dans chacun des dépôts. Cependant, il faut organiser un système de transport rapide entre l’entrepôt central et les clients.</a:t>
            </a:r>
          </a:p>
          <a:p>
            <a:endParaRPr lang="fr-FR" sz="1000" dirty="0"/>
          </a:p>
        </p:txBody>
      </p:sp>
    </p:spTree>
    <p:extLst>
      <p:ext uri="{BB962C8B-B14F-4D97-AF65-F5344CB8AC3E}">
        <p14:creationId xmlns:p14="http://schemas.microsoft.com/office/powerpoint/2010/main" val="2019241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spcBef>
                <a:spcPts val="300"/>
              </a:spcBef>
            </a:pPr>
            <a:r>
              <a:rPr lang="fr-FR" sz="1000" dirty="0"/>
              <a:t>Si l’entreprise a retenu la solution d’un entrepôt central de distribution, elle doit rechercher la localisation lui permettant de minimiser l’ensemble de ses coûts mais en tenant compte d’autres contraintes et d’autres facteurs.</a:t>
            </a:r>
          </a:p>
          <a:p>
            <a:pPr>
              <a:lnSpc>
                <a:spcPct val="100000"/>
              </a:lnSpc>
              <a:spcBef>
                <a:spcPts val="300"/>
              </a:spcBef>
            </a:pPr>
            <a:r>
              <a:rPr lang="fr-FR" sz="1000" dirty="0"/>
              <a:t>Le choix d’une localisation dépend de nombreux facteurs :</a:t>
            </a:r>
          </a:p>
          <a:p>
            <a:pPr marL="171450" indent="-171450">
              <a:lnSpc>
                <a:spcPct val="100000"/>
              </a:lnSpc>
              <a:spcBef>
                <a:spcPts val="300"/>
              </a:spcBef>
              <a:buFont typeface="Arial" panose="020B0604020202020204" pitchFamily="34" charset="0"/>
              <a:buChar char="•"/>
            </a:pPr>
            <a:r>
              <a:rPr lang="fr-FR" sz="1000" dirty="0"/>
              <a:t>Coût du terrain et des installations</a:t>
            </a:r>
          </a:p>
          <a:p>
            <a:pPr marL="171450" indent="-171450">
              <a:lnSpc>
                <a:spcPct val="100000"/>
              </a:lnSpc>
              <a:spcBef>
                <a:spcPts val="300"/>
              </a:spcBef>
              <a:buFont typeface="Arial" panose="020B0604020202020204" pitchFamily="34" charset="0"/>
              <a:buChar char="•"/>
            </a:pPr>
            <a:r>
              <a:rPr lang="fr-FR" sz="1000" dirty="0"/>
              <a:t>Aides locales</a:t>
            </a:r>
          </a:p>
          <a:p>
            <a:pPr marL="171450" indent="-171450">
              <a:lnSpc>
                <a:spcPct val="100000"/>
              </a:lnSpc>
              <a:spcBef>
                <a:spcPts val="300"/>
              </a:spcBef>
              <a:buFont typeface="Arial" panose="020B0604020202020204" pitchFamily="34" charset="0"/>
              <a:buChar char="•"/>
            </a:pPr>
            <a:r>
              <a:rPr lang="fr-FR" sz="1000" dirty="0"/>
              <a:t>Proximité des voies de communication</a:t>
            </a:r>
          </a:p>
          <a:p>
            <a:pPr marL="171450" indent="-171450">
              <a:lnSpc>
                <a:spcPct val="100000"/>
              </a:lnSpc>
              <a:spcBef>
                <a:spcPts val="300"/>
              </a:spcBef>
              <a:buFont typeface="Arial" panose="020B0604020202020204" pitchFamily="34" charset="0"/>
              <a:buChar char="•"/>
            </a:pPr>
            <a:r>
              <a:rPr lang="fr-FR" sz="1000" dirty="0"/>
              <a:t>Accessibilité (géographie, frontières…)</a:t>
            </a:r>
          </a:p>
          <a:p>
            <a:pPr marL="171450" indent="-171450">
              <a:lnSpc>
                <a:spcPct val="100000"/>
              </a:lnSpc>
              <a:spcBef>
                <a:spcPts val="300"/>
              </a:spcBef>
              <a:buFont typeface="Arial" panose="020B0604020202020204" pitchFamily="34" charset="0"/>
              <a:buChar char="•"/>
            </a:pPr>
            <a:r>
              <a:rPr lang="fr-FR" sz="1000" dirty="0"/>
              <a:t>etc.</a:t>
            </a:r>
          </a:p>
          <a:p>
            <a:r>
              <a:rPr lang="fr-FR" sz="1000" dirty="0"/>
              <a:t> </a:t>
            </a:r>
          </a:p>
        </p:txBody>
      </p:sp>
    </p:spTree>
    <p:extLst>
      <p:ext uri="{BB962C8B-B14F-4D97-AF65-F5344CB8AC3E}">
        <p14:creationId xmlns:p14="http://schemas.microsoft.com/office/powerpoint/2010/main" val="17362113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1163638" y="4613250"/>
            <a:ext cx="4772025" cy="4629150"/>
          </a:xfrm>
        </p:spPr>
        <p:txBody>
          <a:bodyPr/>
          <a:lstStyle/>
          <a:p>
            <a:pPr>
              <a:lnSpc>
                <a:spcPct val="100000"/>
              </a:lnSpc>
            </a:pPr>
            <a:r>
              <a:rPr lang="fr-FR" sz="1000" dirty="0"/>
              <a:t>L’objectif est de déterminer la localisation qui minimise la somme des distances x quantités transportées (typiquement des tonnes x kilomètres).</a:t>
            </a:r>
          </a:p>
          <a:p>
            <a:pPr>
              <a:lnSpc>
                <a:spcPct val="100000"/>
              </a:lnSpc>
            </a:pPr>
            <a:r>
              <a:rPr lang="fr-FR" sz="1000" dirty="0"/>
              <a:t>Une première méthode approchée est connue sous le nom de méthode du barycentre dont la formule apparait ci-dessus.</a:t>
            </a:r>
          </a:p>
          <a:p>
            <a:pPr>
              <a:lnSpc>
                <a:spcPct val="100000"/>
              </a:lnSpc>
            </a:pPr>
            <a:r>
              <a:rPr lang="fr-FR" sz="1000" dirty="0"/>
              <a:t>On peut noter que cette méthode, simple d’utilisation, présente cependant trois inconvénients.</a:t>
            </a:r>
          </a:p>
          <a:p>
            <a:pPr>
              <a:lnSpc>
                <a:spcPct val="100000"/>
              </a:lnSpc>
            </a:pPr>
            <a:r>
              <a:rPr lang="fr-FR" sz="1000" dirty="0"/>
              <a:t>Tout d’abord, la fonction de coût optimisée ne correspond pas nécessairement à la fonction de coût réelle.</a:t>
            </a:r>
          </a:p>
          <a:p>
            <a:pPr>
              <a:lnSpc>
                <a:spcPct val="100000"/>
              </a:lnSpc>
            </a:pPr>
            <a:r>
              <a:rPr lang="fr-FR" sz="1000" dirty="0"/>
              <a:t>Ensuite, les distances utilisées dans cette approche conduisant aux formules ci-dessous sont des distances à vol d’oiseau et ne tiennent pas compte des réseaux routiers effectifs. Il en résulte naturellement des distorsions, dans le cas de régions montagneuses ou côtières. Ces distorsions peuvent cependant être compensées, par exemple en introduisant des coefficients multiplicateurs variables selon les zones géographiques.</a:t>
            </a:r>
          </a:p>
          <a:p>
            <a:pPr>
              <a:lnSpc>
                <a:spcPct val="100000"/>
              </a:lnSpc>
            </a:pPr>
            <a:r>
              <a:rPr lang="fr-FR" sz="1000" dirty="0"/>
              <a:t>Enfin, elle est mathématiquement fausse car elle minimise la somme des carrés des distances x quantités et non la somme des distances x quantités.</a:t>
            </a:r>
          </a:p>
          <a:p>
            <a:pPr>
              <a:lnSpc>
                <a:spcPct val="100000"/>
              </a:lnSpc>
            </a:pPr>
            <a:endParaRPr lang="fr-FR" sz="1000" dirty="0"/>
          </a:p>
          <a:p>
            <a:pPr>
              <a:lnSpc>
                <a:spcPct val="100000"/>
              </a:lnSpc>
            </a:pPr>
            <a:r>
              <a:rPr lang="fr-FR" sz="1000" dirty="0"/>
              <a:t>Dans des zones fortement urbanisées, il est préférable de tenir compte des temps de transport et non des distances. </a:t>
            </a:r>
          </a:p>
          <a:p>
            <a:pPr>
              <a:lnSpc>
                <a:spcPct val="100000"/>
              </a:lnSpc>
            </a:pPr>
            <a:endParaRPr lang="fr-FR" sz="1000" dirty="0"/>
          </a:p>
          <a:p>
            <a:pPr>
              <a:lnSpc>
                <a:spcPct val="100000"/>
              </a:lnSpc>
            </a:pPr>
            <a:r>
              <a:rPr lang="fr-FR" sz="1000" dirty="0"/>
              <a:t>Bien entendu, après avoir déterminé une localisation approchée théorique, on recherchera un bon emplacement en prenant en compte les autres critères :</a:t>
            </a:r>
            <a:br>
              <a:rPr lang="fr-FR" sz="1000" dirty="0"/>
            </a:br>
            <a:r>
              <a:rPr lang="fr-FR" sz="1000" dirty="0"/>
              <a:t>- qualité du réseau routier / ferré,</a:t>
            </a:r>
            <a:br>
              <a:rPr lang="fr-FR" sz="1000" dirty="0"/>
            </a:br>
            <a:r>
              <a:rPr lang="fr-FR" sz="1000" dirty="0"/>
              <a:t>- proximité des gares, des ports et des aéroports,</a:t>
            </a:r>
            <a:br>
              <a:rPr lang="fr-FR" sz="1000" dirty="0"/>
            </a:br>
            <a:r>
              <a:rPr lang="fr-FR" sz="1000" dirty="0"/>
              <a:t>- proximité d’un bassin d’emploi pour disposer du personnel requis.</a:t>
            </a:r>
          </a:p>
          <a:p>
            <a:endParaRPr lang="fr-FR" sz="1000" dirty="0"/>
          </a:p>
          <a:p>
            <a:endParaRPr lang="fr-FR" sz="1000" dirty="0"/>
          </a:p>
          <a:p>
            <a:endParaRPr lang="fr-FR" sz="1000" dirty="0"/>
          </a:p>
          <a:p>
            <a:endParaRPr lang="fr-FR" sz="1000" dirty="0"/>
          </a:p>
        </p:txBody>
      </p:sp>
    </p:spTree>
    <p:extLst>
      <p:ext uri="{BB962C8B-B14F-4D97-AF65-F5344CB8AC3E}">
        <p14:creationId xmlns:p14="http://schemas.microsoft.com/office/powerpoint/2010/main" val="37883589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dirty="0"/>
              <a:t>Le problème de l’</a:t>
            </a:r>
            <a:r>
              <a:rPr lang="fr-FR" sz="1000" b="1" dirty="0"/>
              <a:t>affectation usines-dépôts</a:t>
            </a:r>
            <a:r>
              <a:rPr lang="fr-FR" sz="1000" dirty="0"/>
              <a:t> se pose lorsque plusieurs usines/fournisseurs peuvent approvisionner un même dépôt ou lorsque plusieurs dépôts peuvent livrer un même client ou point de livraison. </a:t>
            </a:r>
          </a:p>
          <a:p>
            <a:pPr>
              <a:lnSpc>
                <a:spcPct val="100000"/>
              </a:lnSpc>
            </a:pPr>
            <a:r>
              <a:rPr lang="fr-FR" sz="1000" dirty="0"/>
              <a:t>Pour calculer l’affectation optimale, il faut en premier lieu déterminer les coûts de livraison par unité transportée entre chaque source et chaque destination. Ces coûts dépendent bien évidemment de la distance entre chaque source et chaque destination mais ne sont pas nécessairement proportionnel comme dans la problématique précédente).</a:t>
            </a:r>
          </a:p>
          <a:p>
            <a:pPr>
              <a:lnSpc>
                <a:spcPct val="100000"/>
              </a:lnSpc>
            </a:pPr>
            <a:r>
              <a:rPr lang="fr-FR" sz="1000" dirty="0"/>
              <a:t>Ce problème se résout aisément par la programmation linéaire classique.</a:t>
            </a:r>
          </a:p>
        </p:txBody>
      </p:sp>
    </p:spTree>
    <p:extLst>
      <p:ext uri="{BB962C8B-B14F-4D97-AF65-F5344CB8AC3E}">
        <p14:creationId xmlns:p14="http://schemas.microsoft.com/office/powerpoint/2010/main" val="23896005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b="1" dirty="0"/>
              <a:t>Le programme linéaire</a:t>
            </a:r>
          </a:p>
          <a:p>
            <a:pPr>
              <a:lnSpc>
                <a:spcPct val="100000"/>
              </a:lnSpc>
            </a:pPr>
            <a:r>
              <a:rPr lang="fr-FR" sz="1000" dirty="0"/>
              <a:t>Les </a:t>
            </a:r>
            <a:r>
              <a:rPr lang="fr-FR" sz="1000" b="1" dirty="0"/>
              <a:t>variables</a:t>
            </a:r>
            <a:r>
              <a:rPr lang="fr-FR" sz="1000" dirty="0"/>
              <a:t> sont les quantités transportées d’une source à une destination; le nombre de variables est donc égal au produit du nombre de sources par le nombre de destinations. Dans l’exemple, on a 12 variables.</a:t>
            </a:r>
          </a:p>
          <a:p>
            <a:pPr>
              <a:lnSpc>
                <a:spcPct val="100000"/>
              </a:lnSpc>
            </a:pPr>
            <a:r>
              <a:rPr lang="fr-FR" sz="1000" dirty="0"/>
              <a:t>Deux types de contraintes :</a:t>
            </a:r>
          </a:p>
          <a:p>
            <a:pPr>
              <a:lnSpc>
                <a:spcPct val="100000"/>
              </a:lnSpc>
            </a:pPr>
            <a:r>
              <a:rPr lang="fr-FR" sz="1000" b="1" dirty="0"/>
              <a:t>Contraintes de capacités des usines : </a:t>
            </a:r>
            <a:r>
              <a:rPr lang="fr-FR" sz="1000" dirty="0"/>
              <a:t>la somme des quantités livrées doit être inférieure ou égale à la capacité de la source. Ici, nous avons 3 contraintes qui apparaissent dans les lignes de la matrice supérieure, une par usine.</a:t>
            </a:r>
          </a:p>
          <a:p>
            <a:pPr>
              <a:lnSpc>
                <a:spcPct val="100000"/>
              </a:lnSpc>
            </a:pPr>
            <a:r>
              <a:rPr lang="fr-FR" sz="1000" b="1" dirty="0"/>
              <a:t>Contraintes de demandes des dépôts </a:t>
            </a:r>
            <a:r>
              <a:rPr lang="fr-FR" sz="1000" dirty="0"/>
              <a:t>: la somme des quantités livrées à un dépôt doit être supérieure ou égale à la demande de la destination. Ici, nous avons 4 contraintes, qui apparaissent dans les colonnes de la matrice supérieure, une par dépôt.</a:t>
            </a:r>
          </a:p>
          <a:p>
            <a:pPr>
              <a:lnSpc>
                <a:spcPct val="100000"/>
              </a:lnSpc>
            </a:pPr>
            <a:r>
              <a:rPr lang="fr-FR" sz="1000" dirty="0"/>
              <a:t>La </a:t>
            </a:r>
            <a:r>
              <a:rPr lang="fr-FR" sz="1000" b="1" dirty="0"/>
              <a:t>fonction économique </a:t>
            </a:r>
            <a:r>
              <a:rPr lang="fr-FR" sz="1000" dirty="0"/>
              <a:t>que l’on cherche à </a:t>
            </a:r>
            <a:r>
              <a:rPr lang="fr-FR" sz="1000" b="1" dirty="0"/>
              <a:t>minimiser</a:t>
            </a:r>
            <a:r>
              <a:rPr lang="fr-FR" sz="1000" dirty="0"/>
              <a:t> est la somme des produits des quantités transportées par le coût de transport entre une source et une destination qui figure dans la matrice supérieure.</a:t>
            </a:r>
          </a:p>
          <a:p>
            <a:pPr>
              <a:lnSpc>
                <a:spcPct val="100000"/>
              </a:lnSpc>
            </a:pPr>
            <a:r>
              <a:rPr lang="fr-FR" sz="1000" dirty="0"/>
              <a:t>Le programme linéaire donne l’affectation optimale en donnant les quantités à transporter entre chaque usine et chaque dépôt.</a:t>
            </a:r>
          </a:p>
          <a:p>
            <a:endParaRPr lang="fr-FR" sz="1000" dirty="0"/>
          </a:p>
          <a:p>
            <a:endParaRPr lang="fr-FR" sz="1000" dirty="0"/>
          </a:p>
          <a:p>
            <a:endParaRPr lang="fr-FR" sz="1000" dirty="0"/>
          </a:p>
        </p:txBody>
      </p:sp>
    </p:spTree>
    <p:extLst>
      <p:ext uri="{BB962C8B-B14F-4D97-AF65-F5344CB8AC3E}">
        <p14:creationId xmlns:p14="http://schemas.microsoft.com/office/powerpoint/2010/main" val="30140018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dirty="0"/>
              <a:t>La distribution physique et donc la structure des réseaux de distribution ont beaucoup évolués ces dernières années.</a:t>
            </a:r>
          </a:p>
          <a:p>
            <a:pPr>
              <a:lnSpc>
                <a:spcPct val="100000"/>
              </a:lnSpc>
            </a:pPr>
            <a:r>
              <a:rPr lang="fr-FR" sz="1000" dirty="0"/>
              <a:t>Ce phénomène est du en particulier à l’amélioration du réseau de transport qui a permis de réduire les temps de parcours.</a:t>
            </a:r>
          </a:p>
          <a:p>
            <a:pPr>
              <a:lnSpc>
                <a:spcPct val="100000"/>
              </a:lnSpc>
            </a:pPr>
            <a:r>
              <a:rPr lang="fr-FR" sz="1000" dirty="0"/>
              <a:t>Quand on voulait offrir un délai de livraison court, il fallait impérativement que les produits soient stockés à proximité du client final. D’où la multiplication des sites et des structures à deux, voire trois niveaux.</a:t>
            </a:r>
          </a:p>
          <a:p>
            <a:pPr>
              <a:lnSpc>
                <a:spcPct val="100000"/>
              </a:lnSpc>
            </a:pPr>
            <a:r>
              <a:rPr lang="fr-FR" sz="1000" dirty="0"/>
              <a:t>Maintenant, grâce au réseau d’autoroutes, un camion peut traverser le pays en moins de 24 heures. Il est de ce fait possible de maintenir un stock éloigné des clients tout en ayant des temps de livraison courts.</a:t>
            </a:r>
          </a:p>
          <a:p>
            <a:pPr>
              <a:lnSpc>
                <a:spcPct val="100000"/>
              </a:lnSpc>
            </a:pPr>
            <a:r>
              <a:rPr lang="fr-FR" sz="1000" dirty="0"/>
              <a:t>De plus, le passage par des plateformes d’éclatement s’est étendu pour permettre les livraisons en ville.</a:t>
            </a:r>
          </a:p>
          <a:p>
            <a:pPr>
              <a:lnSpc>
                <a:spcPct val="100000"/>
              </a:lnSpc>
            </a:pPr>
            <a:r>
              <a:rPr lang="fr-FR" sz="1000" dirty="0"/>
              <a:t>On a réduit les stocks mais on a augmenté les transports avec des camions qui ne sont pas toujours pleins. D’où des encombrements sur les routes et un accroissement de la pollution.</a:t>
            </a:r>
          </a:p>
          <a:p>
            <a:pPr>
              <a:lnSpc>
                <a:spcPct val="100000"/>
              </a:lnSpc>
            </a:pPr>
            <a:r>
              <a:rPr lang="fr-FR" sz="1000" dirty="0"/>
              <a:t>Pour variabiliser les coûts (et pour se recentrer sur leur métier qui n’est pas le transport), les industriels comme les distributeurs ont de plus en plus recours à la sous-traitance auprès de prestataires. Ceux-ci offrent maintenant une gamme de services plus étendue allant jusqu’à la personnalisation du produit avant la livraison.</a:t>
            </a:r>
          </a:p>
          <a:p>
            <a:endParaRPr lang="fr-FR" sz="1000" dirty="0"/>
          </a:p>
        </p:txBody>
      </p:sp>
    </p:spTree>
    <p:extLst>
      <p:ext uri="{BB962C8B-B14F-4D97-AF65-F5344CB8AC3E}">
        <p14:creationId xmlns:p14="http://schemas.microsoft.com/office/powerpoint/2010/main" val="1437730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711700"/>
            <a:ext cx="5207000" cy="4629150"/>
          </a:xfrm>
        </p:spPr>
        <p:txBody>
          <a:bodyPr/>
          <a:lstStyle/>
          <a:p>
            <a:pPr>
              <a:lnSpc>
                <a:spcPct val="100000"/>
              </a:lnSpc>
            </a:pPr>
            <a:r>
              <a:rPr lang="fr-FR" sz="1000" dirty="0"/>
              <a:t>La fonction de la distribution est de transporter des produits issus de sources vers le point de consommation.</a:t>
            </a:r>
          </a:p>
          <a:p>
            <a:pPr>
              <a:lnSpc>
                <a:spcPct val="100000"/>
              </a:lnSpc>
            </a:pPr>
            <a:r>
              <a:rPr lang="fr-FR" sz="1000" dirty="0"/>
              <a:t>Selon le type d’activité (industriel ou distributeur) et les produits, les sources sont les usines de l’entreprise ou des fournisseurs.</a:t>
            </a:r>
          </a:p>
          <a:p>
            <a:pPr>
              <a:lnSpc>
                <a:spcPct val="100000"/>
              </a:lnSpc>
            </a:pPr>
            <a:r>
              <a:rPr lang="fr-FR" sz="1000" dirty="0"/>
              <a:t>Chaque source approvisionne souvent un nombre relativement réduit de références qu’elle conditionne par grandes quantités (palettes complètes au minimum).</a:t>
            </a:r>
          </a:p>
          <a:p>
            <a:pPr>
              <a:lnSpc>
                <a:spcPct val="100000"/>
              </a:lnSpc>
            </a:pPr>
            <a:r>
              <a:rPr lang="fr-FR" sz="1000" dirty="0"/>
              <a:t>A l’autre bout de la chaîne, les clients ont des besoins très variés et ne peuvent recevoir que de petites quantités à la fois.</a:t>
            </a:r>
          </a:p>
          <a:p>
            <a:pPr>
              <a:lnSpc>
                <a:spcPct val="100000"/>
              </a:lnSpc>
            </a:pPr>
            <a:r>
              <a:rPr lang="fr-FR" sz="1000" dirty="0"/>
              <a:t>Le rôle de l’entrepôt de distribution est de faire le tampon entre ces deux flux.</a:t>
            </a:r>
          </a:p>
          <a:p>
            <a:pPr>
              <a:lnSpc>
                <a:spcPct val="100000"/>
              </a:lnSpc>
            </a:pPr>
            <a:r>
              <a:rPr lang="fr-FR" sz="1000" dirty="0"/>
              <a:t>Le processus de distribution comporte donc deux phases aux caractéristiques très différentes :</a:t>
            </a:r>
          </a:p>
          <a:p>
            <a:pPr marL="171450" indent="-171450">
              <a:lnSpc>
                <a:spcPct val="100000"/>
              </a:lnSpc>
              <a:buFontTx/>
              <a:buChar char="-"/>
            </a:pPr>
            <a:r>
              <a:rPr lang="fr-FR" sz="1000" dirty="0"/>
              <a:t>l’approvisionnement en masse de produits peu nombreux,</a:t>
            </a:r>
          </a:p>
          <a:p>
            <a:pPr marL="171450" indent="-171450">
              <a:lnSpc>
                <a:spcPct val="100000"/>
              </a:lnSpc>
              <a:buFontTx/>
              <a:buChar char="-"/>
            </a:pPr>
            <a:r>
              <a:rPr lang="fr-FR" sz="1000" dirty="0"/>
              <a:t>la livraison terminale de produits variés qu’il faut rassembler avant de les faire parvenir au client.</a:t>
            </a:r>
          </a:p>
          <a:p>
            <a:pPr>
              <a:lnSpc>
                <a:spcPct val="100000"/>
              </a:lnSpc>
            </a:pPr>
            <a:r>
              <a:rPr lang="fr-FR" sz="1000" dirty="0"/>
              <a:t>La bonne gestion de ce processus est un facteur clef de compétitivité de l’entreprise.</a:t>
            </a:r>
          </a:p>
        </p:txBody>
      </p:sp>
    </p:spTree>
    <p:extLst>
      <p:ext uri="{BB962C8B-B14F-4D97-AF65-F5344CB8AC3E}">
        <p14:creationId xmlns:p14="http://schemas.microsoft.com/office/powerpoint/2010/main" val="1813864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613250"/>
            <a:ext cx="5207000" cy="5472608"/>
          </a:xfrm>
        </p:spPr>
        <p:txBody>
          <a:bodyPr/>
          <a:lstStyle/>
          <a:p>
            <a:r>
              <a:rPr lang="fr-FR" sz="1000" dirty="0"/>
              <a:t>Le processus de distribution implique de nombreuses opérations qui induisent des coûts.</a:t>
            </a:r>
          </a:p>
          <a:p>
            <a:r>
              <a:rPr lang="fr-FR" sz="1000" b="1" dirty="0"/>
              <a:t>Le coût d’entreposage</a:t>
            </a:r>
          </a:p>
          <a:p>
            <a:r>
              <a:rPr lang="fr-FR" sz="1000" dirty="0"/>
              <a:t>Ce sont des coût largement fixes : amortissement des bâtiments et des moyens de stockage, divers coûts de fonctionnement (impôts locaux, chauffage/climatisation, assurance, énergie, personnel d’encadrement, gardiennage…). On peut ramener l’ensemble de ces coûts à un coût moyen par palette et par mois. Ce coût est très variable selon le pays, la localisation, la structure de l’entrepôt… A titre d’exemple, on estime en région parisienne le coût de stockage d’une palette à 6€ par mois.</a:t>
            </a:r>
          </a:p>
          <a:p>
            <a:r>
              <a:rPr lang="fr-FR" sz="1000" b="1" dirty="0"/>
              <a:t>Les contrôles en réception</a:t>
            </a:r>
          </a:p>
          <a:p>
            <a:r>
              <a:rPr lang="fr-FR" sz="1000" dirty="0"/>
              <a:t>Lors de la réception de marchandises, après déchargement, il faut procéder à un contrôle quantitatif (nombre de produits reçus) et qualitatif (contrôle de la conformité des articles) avant la mise en stock. Ces contrôles peuvent donner lieu à des réclamations ou des retours aux fournisseurs.</a:t>
            </a:r>
          </a:p>
          <a:p>
            <a:r>
              <a:rPr lang="fr-FR" sz="1000" b="1" dirty="0"/>
              <a:t>Les manutentions</a:t>
            </a:r>
          </a:p>
          <a:p>
            <a:r>
              <a:rPr lang="fr-FR" sz="1000" dirty="0"/>
              <a:t>Les manutentions concernent le placement des marchandises à l’intérieur des moyens de stockage et à la sortie, le prélèvement pour expédition.</a:t>
            </a:r>
          </a:p>
          <a:p>
            <a:r>
              <a:rPr lang="fr-FR" sz="1000" dirty="0"/>
              <a:t>Pour ce faire, on utilise des moyens de manutention (souvent des chariots élévateurs) conduits par un manutentionnaire.</a:t>
            </a:r>
          </a:p>
          <a:p>
            <a:r>
              <a:rPr lang="fr-FR" sz="1000" dirty="0"/>
              <a:t>A titre d’exemple, on estime le coût total des opérations d’entrée puis de sortie d’une palette à 3 €.</a:t>
            </a:r>
          </a:p>
          <a:p>
            <a:r>
              <a:rPr lang="fr-FR" sz="1000" b="1" dirty="0"/>
              <a:t>La préparation de commande</a:t>
            </a:r>
          </a:p>
          <a:p>
            <a:r>
              <a:rPr lang="fr-FR" sz="1000" dirty="0"/>
              <a:t>Il s’agit de procéder à la confection des commandes à livrer aux clients en allant prélever les articles demandés dans les stocks, puis à leur emballage et enfin à l’expédition. Les coûts dépendent de l’organisation de ce processus.</a:t>
            </a:r>
          </a:p>
          <a:p>
            <a:r>
              <a:rPr lang="fr-FR" sz="1000" b="1" dirty="0"/>
              <a:t>Les transports</a:t>
            </a:r>
          </a:p>
          <a:p>
            <a:r>
              <a:rPr lang="fr-FR" sz="1000" dirty="0"/>
              <a:t>Bien entendu, les coûts de transports varient selon les moyens de transports utilisés et si l’acheminement impose ne rupture de charge (changement de moyen de transport).</a:t>
            </a:r>
          </a:p>
          <a:p>
            <a:r>
              <a:rPr lang="fr-FR" sz="1000" b="1" dirty="0"/>
              <a:t>Le traitement de l’information</a:t>
            </a:r>
          </a:p>
          <a:p>
            <a:r>
              <a:rPr lang="fr-FR" sz="1000" dirty="0"/>
              <a:t>Les opérations dans l’entrepôt sont nombreuses et complexes. Elles doivent être pilotées par des logiciels spécialisés que l’on nomme WMS (</a:t>
            </a:r>
            <a:r>
              <a:rPr lang="fr-FR" sz="1000" i="1" dirty="0"/>
              <a:t>Warehouse Management System</a:t>
            </a:r>
            <a:r>
              <a:rPr lang="fr-FR" sz="1000" dirty="0"/>
              <a:t>).</a:t>
            </a:r>
          </a:p>
        </p:txBody>
      </p:sp>
    </p:spTree>
    <p:extLst>
      <p:ext uri="{BB962C8B-B14F-4D97-AF65-F5344CB8AC3E}">
        <p14:creationId xmlns:p14="http://schemas.microsoft.com/office/powerpoint/2010/main" val="36787649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6D557E63-1AC0-411F-95AF-3B47160DF604}"/>
              </a:ext>
            </a:extLst>
          </p:cNvPr>
          <p:cNvSpPr>
            <a:spLocks noGrp="1" noRot="1" noChangeAspect="1" noChangeArrowheads="1" noTextEdit="1"/>
          </p:cNvSpPr>
          <p:nvPr>
            <p:ph type="sldImg"/>
          </p:nvPr>
        </p:nvSpPr>
        <p:spPr>
          <a:ln/>
        </p:spPr>
      </p:sp>
      <p:sp>
        <p:nvSpPr>
          <p:cNvPr id="32771" name="Rectangle 3">
            <a:extLst>
              <a:ext uri="{FF2B5EF4-FFF2-40B4-BE49-F238E27FC236}">
                <a16:creationId xmlns:a16="http://schemas.microsoft.com/office/drawing/2014/main" id="{5870AF06-00A6-4F49-9706-B7937C65F8F1}"/>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fr-FR" altLang="fr-FR" sz="1000" b="1" dirty="0">
                <a:latin typeface="Arial" panose="020B0604020202020204" pitchFamily="34" charset="0"/>
              </a:rPr>
              <a:t>Contraintes selon le délai de livraison</a:t>
            </a:r>
          </a:p>
          <a:p>
            <a:pPr marL="171450" indent="-171450">
              <a:buFont typeface="Arial" panose="020B0604020202020204" pitchFamily="34" charset="0"/>
              <a:buChar char="•"/>
            </a:pPr>
            <a:r>
              <a:rPr lang="fr-FR" altLang="fr-FR" sz="1000" dirty="0">
                <a:latin typeface="Arial" panose="020B0604020202020204" pitchFamily="34" charset="0"/>
              </a:rPr>
              <a:t>Moins de 12 heures : les produits doivent se trouver à moins de 250 km</a:t>
            </a:r>
          </a:p>
          <a:p>
            <a:pPr marL="171450" indent="-171450">
              <a:buFont typeface="Arial" panose="020B0604020202020204" pitchFamily="34" charset="0"/>
              <a:buChar char="•"/>
            </a:pPr>
            <a:r>
              <a:rPr lang="fr-FR" altLang="fr-FR" sz="1000" dirty="0">
                <a:latin typeface="Arial" panose="020B0604020202020204" pitchFamily="34" charset="0"/>
              </a:rPr>
              <a:t>24 heures : les produits doivent se trouver dans la zone géographique (Pays / Europe)</a:t>
            </a:r>
          </a:p>
          <a:p>
            <a:pPr marL="171450" indent="-171450">
              <a:buFont typeface="Arial" panose="020B0604020202020204" pitchFamily="34" charset="0"/>
              <a:buChar char="•"/>
            </a:pPr>
            <a:r>
              <a:rPr lang="fr-FR" altLang="fr-FR" sz="1000" dirty="0">
                <a:latin typeface="Arial" panose="020B0604020202020204" pitchFamily="34" charset="0"/>
              </a:rPr>
              <a:t>Quelques jours : les produits doivent se trouver dans la zone géographique (Pays / Europe) ou moyens aériens</a:t>
            </a:r>
          </a:p>
          <a:p>
            <a:pPr marL="171450" indent="-171450">
              <a:buFont typeface="Arial" panose="020B0604020202020204" pitchFamily="34" charset="0"/>
              <a:buChar char="•"/>
            </a:pPr>
            <a:r>
              <a:rPr lang="fr-FR" altLang="fr-FR" sz="1000" dirty="0">
                <a:latin typeface="Arial" panose="020B0604020202020204" pitchFamily="34" charset="0"/>
              </a:rPr>
              <a:t>Quelques semaines : aucune contrainte</a:t>
            </a:r>
          </a:p>
          <a:p>
            <a:r>
              <a:rPr lang="fr-FR" altLang="fr-FR" sz="1000" b="1" dirty="0">
                <a:latin typeface="Arial" panose="020B0604020202020204" pitchFamily="34" charset="0"/>
              </a:rPr>
              <a:t>Les flux physiques à traiter</a:t>
            </a:r>
          </a:p>
          <a:p>
            <a:r>
              <a:rPr lang="fr-FR" altLang="fr-FR" sz="1000" dirty="0">
                <a:latin typeface="Arial" panose="020B0604020202020204" pitchFamily="34" charset="0"/>
              </a:rPr>
              <a:t>Si les volumes transportés sont faibles, on passera nécessairement par des moyens partagés sans créer des entrepôts locaux.</a:t>
            </a:r>
          </a:p>
          <a:p>
            <a:r>
              <a:rPr lang="fr-FR" altLang="fr-FR" sz="1000" dirty="0">
                <a:latin typeface="Arial" panose="020B0604020202020204" pitchFamily="34" charset="0"/>
              </a:rPr>
              <a:t>Si les volumes sont très variables dans le temps, il faudra trouver des solutions souples avec un recours à la sous-traitance ou à des entreposages partagés.</a:t>
            </a:r>
          </a:p>
          <a:p>
            <a:r>
              <a:rPr lang="fr-FR" altLang="fr-FR" sz="1000" b="1" dirty="0">
                <a:latin typeface="Arial" panose="020B0604020202020204" pitchFamily="34" charset="0"/>
              </a:rPr>
              <a:t>Les caractéristiques physiques et chimiques des produits</a:t>
            </a:r>
          </a:p>
          <a:p>
            <a:r>
              <a:rPr lang="fr-FR" altLang="fr-FR" sz="1000" dirty="0">
                <a:latin typeface="Arial" panose="020B0604020202020204" pitchFamily="34" charset="0"/>
              </a:rPr>
              <a:t>Certains produits sont très sensibles en termes de sécurité. Il faut alors avoir recours à des moyens spécialisés selon la technologie</a:t>
            </a:r>
          </a:p>
          <a:p>
            <a:r>
              <a:rPr lang="fr-FR" altLang="fr-FR" sz="1000" b="1" dirty="0">
                <a:latin typeface="Arial" panose="020B0604020202020204" pitchFamily="34" charset="0"/>
              </a:rPr>
              <a:t>Le coût global de la distribution</a:t>
            </a:r>
          </a:p>
          <a:p>
            <a:r>
              <a:rPr lang="fr-FR" altLang="fr-FR" sz="1000" dirty="0">
                <a:latin typeface="Arial" panose="020B0604020202020204" pitchFamily="34" charset="0"/>
              </a:rPr>
              <a:t>Le choix final sera établi en considérant tous les éléments de coût total du système de distribution rapporté à la valeur des produits transportés.</a:t>
            </a:r>
          </a:p>
          <a:p>
            <a:r>
              <a:rPr lang="fr-FR" altLang="fr-FR" sz="1000" b="1" dirty="0">
                <a:latin typeface="Arial" panose="020B0604020202020204" pitchFamily="34" charset="0"/>
              </a:rPr>
              <a:t>La stratégie financière des stocks</a:t>
            </a:r>
          </a:p>
          <a:p>
            <a:r>
              <a:rPr lang="fr-FR" altLang="fr-FR" sz="1000" dirty="0">
                <a:latin typeface="Arial" panose="020B0604020202020204" pitchFamily="34" charset="0"/>
              </a:rPr>
              <a:t>Une augmentation du nombre de points de stock a pour conséquence une augmentation du besoin en fonds de roulement.</a:t>
            </a:r>
          </a:p>
          <a:p>
            <a:endParaRPr lang="fr-FR" altLang="fr-FR" sz="1000" dirty="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33326" y="4613250"/>
            <a:ext cx="5832648" cy="5328592"/>
          </a:xfrm>
        </p:spPr>
        <p:txBody>
          <a:bodyPr/>
          <a:lstStyle/>
          <a:p>
            <a:r>
              <a:rPr lang="fr-FR" sz="1050" b="1" dirty="0"/>
              <a:t>La livraison directe</a:t>
            </a:r>
          </a:p>
          <a:p>
            <a:pPr>
              <a:lnSpc>
                <a:spcPct val="100000"/>
              </a:lnSpc>
            </a:pPr>
            <a:r>
              <a:rPr lang="fr-FR" sz="1000" dirty="0"/>
              <a:t>La livraison s’effectue sans rupture de charge (</a:t>
            </a:r>
            <a:r>
              <a:rPr lang="fr-FR" sz="1000" i="1" dirty="0"/>
              <a:t>on appelle rupture de charge les opérations de déchargement, stockage et rechargement (après un éventuel reconditionnement</a:t>
            </a:r>
            <a:r>
              <a:rPr lang="fr-FR" sz="1000" dirty="0"/>
              <a:t>) à partir des usines ou des fournisseurs jusqu’aux clients. Les avantages de cette formule sont donc l’absence d’entrepôt de stockage (autre que celui de l’usine) et le fait que la distribution est réalisée en une étape unique. L’inconvénient majeur est que le client doit être suffisamment important pour que le transport entre l’usine et celui-ci se fasse en quantité suffisante pour être peu coûteux. Le plus souvent cette option est utilisée pour des lots suffisants pour remplir un camion ou un wagon complet à destination d’un même client. On note qu’a priori un transport ne peut regrouper que les familles de produits fabriquées par une seule usine. Par exemple, la livraison de moteurs aux fabricants d’automobiles se fait par wagons entiers.</a:t>
            </a:r>
          </a:p>
          <a:p>
            <a:r>
              <a:rPr lang="fr-FR" sz="1050" b="1" dirty="0"/>
              <a:t>Les systèmes à un niveau d’entreposage</a:t>
            </a:r>
          </a:p>
          <a:p>
            <a:pPr>
              <a:lnSpc>
                <a:spcPct val="100000"/>
              </a:lnSpc>
            </a:pPr>
            <a:r>
              <a:rPr lang="fr-FR" sz="1000" dirty="0"/>
              <a:t>Ces systèmes se rencontrent sous la forme de deux variantes.</a:t>
            </a:r>
          </a:p>
          <a:p>
            <a:pPr>
              <a:lnSpc>
                <a:spcPct val="100000"/>
              </a:lnSpc>
            </a:pPr>
            <a:r>
              <a:rPr lang="fr-FR" sz="1000" b="1" dirty="0"/>
              <a:t>Un entrepôt central </a:t>
            </a:r>
            <a:r>
              <a:rPr lang="fr-FR" sz="1000" dirty="0"/>
              <a:t>pour le marché desservi : cet entrepôt reçoit les flux de production des différentes usines, gère un stock, prépare les commandes et réalise (ou fait réaliser) les transports vers les clients finaux. Les avantages de cette formule sont nombreux. Tout d’abord, la proximité de l’entrepôt central par rapport au marché final, puisque bien entendu l’entrepôt sera situé proche des clients. Ensuite, la possibilité de globaliser les transports entre usines et entrepôt central, puisque les livraisons à l’entrepôt pourront regrouper l’ensemble des produits fabriqués par chaque usine. Enfin, la garantie d’une bonne qualité de service aux clients au niveau des ruptures de stocks à l’aide de stocks de sécurité limités Les inconvénients sont triples. Tout d’abord la présence d’une rupture de charge. Ensuite, l’ensemble des coûts afférents à l’existence de l’entrepôt central. Enfin, les transports terminaux vers les clients qui doivent parfois se faire sur des distances considérables (il suffit de penser à certaines entreprises qui disposent d’un seul entrepôt pour toute l’Europe).</a:t>
            </a:r>
          </a:p>
          <a:p>
            <a:pPr>
              <a:lnSpc>
                <a:spcPct val="100000"/>
              </a:lnSpc>
            </a:pPr>
            <a:r>
              <a:rPr lang="fr-FR" sz="1000" b="1" dirty="0"/>
              <a:t>Un réseau de dépôts locaux </a:t>
            </a:r>
            <a:r>
              <a:rPr lang="fr-FR" sz="1000" dirty="0"/>
              <a:t>: dans ce cas, les livraisons aux clients ne se font plus à partir d’un entrepôt central, mais à partir de plusieurs entrepôts régionaux qui desservent les clients dans une zone de proximité donnée. Par rapport à la situation précédente, cette solution permet une livraison plus rapide des clients, puisqu’ils sont situés plus près. Toutefois, dans cette solution, la massification  des transports d’approvisionnement des dépôts régionaux est moindre et les niveaux de stocks de sécurité à conserver dans l’ensemble des entrepôts sont plus élevés. Précisons que, dans ce cas, se pose éventuellement le problème de l’affectation des productions des usines aux différents dépôts. Nous le traiterons plus loin dans ce chapitre.</a:t>
            </a:r>
          </a:p>
          <a:p>
            <a:endParaRPr lang="fr-FR" sz="1000" b="1" dirty="0"/>
          </a:p>
        </p:txBody>
      </p:sp>
    </p:spTree>
    <p:extLst>
      <p:ext uri="{BB962C8B-B14F-4D97-AF65-F5344CB8AC3E}">
        <p14:creationId xmlns:p14="http://schemas.microsoft.com/office/powerpoint/2010/main" val="676522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dirty="0"/>
              <a:t>Dans cette hypothèse, on introduit un niveau supplémentaire de deux façons.</a:t>
            </a:r>
          </a:p>
          <a:p>
            <a:pPr>
              <a:lnSpc>
                <a:spcPct val="100000"/>
              </a:lnSpc>
            </a:pPr>
            <a:r>
              <a:rPr lang="fr-FR" sz="1000" b="1" dirty="0"/>
              <a:t>Un entrepôt central et un réseau de dépôts régionaux </a:t>
            </a:r>
            <a:r>
              <a:rPr lang="fr-FR" sz="1000" dirty="0"/>
              <a:t>: les usines approvisionnent l’entrepôt central qui fournit les dépôts locaux qui conservent des stocks et qui livrent les clients.</a:t>
            </a:r>
          </a:p>
          <a:p>
            <a:pPr>
              <a:lnSpc>
                <a:spcPct val="100000"/>
              </a:lnSpc>
            </a:pPr>
            <a:r>
              <a:rPr lang="fr-FR" sz="1000" dirty="0"/>
              <a:t>L’avantage de cette solution par rapport au cas à un seul étage est la massification des transports d’approvisionnement des dépôts régionaux plus élevée puisqu’il est possible de grouper depuis l’entrepôt central l’ensemble des références produites par l’ensemble des usines. L’inconvénient majeur étant malgré tout l’accroissement substantiel des coûts de stock. </a:t>
            </a:r>
          </a:p>
          <a:p>
            <a:pPr>
              <a:lnSpc>
                <a:spcPct val="100000"/>
              </a:lnSpc>
            </a:pPr>
            <a:r>
              <a:rPr lang="fr-FR" sz="1000" b="1" dirty="0"/>
              <a:t>Un entrepôt central et un réseau de plateformes de distribution ou d’éclatement </a:t>
            </a:r>
            <a:r>
              <a:rPr lang="fr-FR" sz="1000" dirty="0"/>
              <a:t>: une plateforme est une entité physique intermédiaire dans le processus de distribution, permettant le déchargement de commandes, éventuellement leur reconditionnement et puis leur rechargement dans d’autres moyens de transport plus légers pour la distribution finale. Une plateforme n’a pas pour vocation de constituer un stock, ce n’est pas un entrepôt, mais simplement un lieu destiné à faciliter les transferts entre moyens de transport.</a:t>
            </a:r>
          </a:p>
          <a:p>
            <a:pPr>
              <a:lnSpc>
                <a:spcPct val="100000"/>
              </a:lnSpc>
            </a:pPr>
            <a:r>
              <a:rPr lang="fr-FR" sz="1000" dirty="0"/>
              <a:t>Une plateforme est un lieu de concentration, permettant de recevoir des produits de plusieurs entités fournisseurs (internes ou externes) pour ensuite reconstituer et livrer des commandes complètes. C’est le principe du </a:t>
            </a:r>
            <a:r>
              <a:rPr lang="fr-FR" sz="1000" b="1" dirty="0"/>
              <a:t>cross-</a:t>
            </a:r>
            <a:r>
              <a:rPr lang="fr-FR" sz="1000" b="1" dirty="0" err="1"/>
              <a:t>docking</a:t>
            </a:r>
            <a:r>
              <a:rPr lang="fr-FR" sz="1000" b="1" dirty="0"/>
              <a:t>.</a:t>
            </a:r>
          </a:p>
          <a:p>
            <a:r>
              <a:rPr lang="fr-FR" sz="1000" dirty="0"/>
              <a:t> </a:t>
            </a:r>
          </a:p>
          <a:p>
            <a:endParaRPr lang="fr-FR" sz="1000" dirty="0"/>
          </a:p>
        </p:txBody>
      </p:sp>
    </p:spTree>
    <p:extLst>
      <p:ext uri="{BB962C8B-B14F-4D97-AF65-F5344CB8AC3E}">
        <p14:creationId xmlns:p14="http://schemas.microsoft.com/office/powerpoint/2010/main" val="21856745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685258"/>
            <a:ext cx="5207000" cy="5184576"/>
          </a:xfrm>
        </p:spPr>
        <p:txBody>
          <a:bodyPr/>
          <a:lstStyle/>
          <a:p>
            <a:pPr>
              <a:lnSpc>
                <a:spcPct val="100000"/>
              </a:lnSpc>
            </a:pPr>
            <a:r>
              <a:rPr lang="fr-FR" sz="1000" dirty="0"/>
              <a:t>Le principe même de ces opérations correspond à un processus de travail appelé </a:t>
            </a:r>
            <a:r>
              <a:rPr lang="fr-FR" sz="1000" b="1" dirty="0"/>
              <a:t>cross-docking</a:t>
            </a:r>
            <a:r>
              <a:rPr lang="fr-FR" sz="1000" dirty="0"/>
              <a:t> Pour illustrer le principe on a, comme présenté sur le schéma séquentiel :</a:t>
            </a:r>
          </a:p>
          <a:p>
            <a:pPr marL="171450" indent="-171450">
              <a:lnSpc>
                <a:spcPct val="100000"/>
              </a:lnSpc>
              <a:buFont typeface="Arial" panose="020B0604020202020204" pitchFamily="34" charset="0"/>
              <a:buChar char="•"/>
            </a:pPr>
            <a:r>
              <a:rPr lang="fr-FR" sz="1000" dirty="0"/>
              <a:t>à partir des commandes provenant des sites clients, sur une période de référence, préparation et livraison à la plateforme des produits commandés sur base des quantités cumulées par produit,</a:t>
            </a:r>
          </a:p>
          <a:p>
            <a:pPr marL="171450" indent="-171450">
              <a:lnSpc>
                <a:spcPct val="100000"/>
              </a:lnSpc>
              <a:buFont typeface="Arial" panose="020B0604020202020204" pitchFamily="34" charset="0"/>
              <a:buChar char="•"/>
            </a:pPr>
            <a:r>
              <a:rPr lang="fr-FR" sz="1000" dirty="0"/>
              <a:t>déchargement et reconstitution sur place des commandes de toutes les entités clientes,</a:t>
            </a:r>
          </a:p>
          <a:p>
            <a:pPr marL="171450" indent="-171450">
              <a:lnSpc>
                <a:spcPct val="100000"/>
              </a:lnSpc>
              <a:buFont typeface="Arial" panose="020B0604020202020204" pitchFamily="34" charset="0"/>
              <a:buChar char="•"/>
            </a:pPr>
            <a:r>
              <a:rPr lang="fr-FR" sz="1000" dirty="0"/>
              <a:t>sans attendre, livraison terminale des commandes clients selon une logique de tournées optimisées.</a:t>
            </a:r>
          </a:p>
          <a:p>
            <a:pPr>
              <a:lnSpc>
                <a:spcPct val="100000"/>
              </a:lnSpc>
            </a:pPr>
            <a:r>
              <a:rPr lang="fr-FR" sz="1000" dirty="0"/>
              <a:t>On notera qu’une plateforme peut ainsi, soit être exclusive pour une société, soit permettre à une entreprise cliente le regroupement des livraisons provenant de divers fournisseurs (de façon à optimiser l’utilisation des moyens de transports et à ne pas multiplier le nombre des livraisons compliquant ainsi l’organisation des activités de réception).</a:t>
            </a:r>
          </a:p>
          <a:p>
            <a:pPr>
              <a:lnSpc>
                <a:spcPct val="100000"/>
              </a:lnSpc>
            </a:pPr>
            <a:r>
              <a:rPr lang="fr-FR" sz="1000" dirty="0"/>
              <a:t>On peut généraliser le réseau précédent à celui qui présente une situation plus générale : une première plateforme est utilisée pour regrouper les flux de plusieurs fournisseurs différents en vue d’un transport massifié vers une seconde plateforme utilisée elle pour séparer les flux en vue d’une livraison aux clients finaux, via un transport non massifié de courte distance. </a:t>
            </a:r>
          </a:p>
          <a:p>
            <a:pPr>
              <a:lnSpc>
                <a:spcPct val="100000"/>
              </a:lnSpc>
            </a:pPr>
            <a:r>
              <a:rPr lang="fr-FR" sz="1000" dirty="0"/>
              <a:t>La mise en œuvre le cross-</a:t>
            </a:r>
            <a:r>
              <a:rPr lang="fr-FR" sz="1000" dirty="0" err="1"/>
              <a:t>docking</a:t>
            </a:r>
            <a:r>
              <a:rPr lang="fr-FR" sz="1000" dirty="0"/>
              <a:t> suppose :</a:t>
            </a:r>
          </a:p>
          <a:p>
            <a:pPr marL="171450" indent="-171450">
              <a:lnSpc>
                <a:spcPct val="100000"/>
              </a:lnSpc>
              <a:buFontTx/>
              <a:buChar char="-"/>
            </a:pPr>
            <a:r>
              <a:rPr lang="fr-FR" sz="1000" dirty="0"/>
              <a:t>des systèmes d’information avancés, </a:t>
            </a:r>
          </a:p>
          <a:p>
            <a:pPr marL="171450" indent="-171450">
              <a:lnSpc>
                <a:spcPct val="100000"/>
              </a:lnSpc>
              <a:buFontTx/>
              <a:buChar char="-"/>
            </a:pPr>
            <a:r>
              <a:rPr lang="fr-FR" sz="1000" dirty="0"/>
              <a:t>une forte maturité dans l’échange de d’information,</a:t>
            </a:r>
          </a:p>
          <a:p>
            <a:pPr marL="171450" indent="-171450">
              <a:lnSpc>
                <a:spcPct val="100000"/>
              </a:lnSpc>
              <a:buFontTx/>
              <a:buChar char="-"/>
            </a:pPr>
            <a:r>
              <a:rPr lang="fr-FR" sz="1000" dirty="0"/>
              <a:t>un système de transport rapide,</a:t>
            </a:r>
          </a:p>
          <a:p>
            <a:pPr marL="171450" indent="-171450">
              <a:lnSpc>
                <a:spcPct val="100000"/>
              </a:lnSpc>
              <a:buFontTx/>
              <a:buChar char="-"/>
            </a:pPr>
            <a:r>
              <a:rPr lang="fr-FR" sz="1000" dirty="0"/>
              <a:t>l’acceptation du partage d’information</a:t>
            </a:r>
          </a:p>
          <a:p>
            <a:pPr>
              <a:lnSpc>
                <a:spcPct val="100000"/>
              </a:lnSpc>
            </a:pPr>
            <a:r>
              <a:rPr lang="fr-FR" sz="1000"/>
              <a:t>Il </a:t>
            </a:r>
            <a:r>
              <a:rPr lang="fr-FR" sz="1000" dirty="0"/>
              <a:t>est Intéressant pour les systèmes de distribution ayant à gérer des flux importants (camions complets),</a:t>
            </a:r>
          </a:p>
          <a:p>
            <a:pPr>
              <a:lnSpc>
                <a:spcPct val="100000"/>
              </a:lnSpc>
            </a:pPr>
            <a:endParaRPr lang="fr-FR" sz="1000" dirty="0"/>
          </a:p>
          <a:p>
            <a:endParaRPr lang="fr-FR" sz="1000" dirty="0"/>
          </a:p>
        </p:txBody>
      </p:sp>
    </p:spTree>
    <p:extLst>
      <p:ext uri="{BB962C8B-B14F-4D97-AF65-F5344CB8AC3E}">
        <p14:creationId xmlns:p14="http://schemas.microsoft.com/office/powerpoint/2010/main" val="15950025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dirty="0"/>
              <a:t>La notion de hub a été développée à l’origine par les grands opérateurs de messagerie internationale (FedEx, DHL, UPS, TNT, etc.) qui doivent transporter des petits colis depuis n’importe quel point du globe jusqu’à n’importe quel point du globe dans un délai très court. Comme il est impensable de faire des livraisons directes de chaque point vers chaque point car les coûts de transports seraient prohibitifs pour des très petites quantités, ils ont créé des grandes plateformes de concentration et d’éclatement ; par exemple, FedEx dispose d’un hub par grande zone géographique : une pour l’Amérique du Nord à Memphis, une pour l’Europe à Roissy et une aux Philippines pour l’Asie.</a:t>
            </a:r>
          </a:p>
          <a:p>
            <a:pPr>
              <a:lnSpc>
                <a:spcPct val="100000"/>
              </a:lnSpc>
            </a:pPr>
            <a:r>
              <a:rPr lang="fr-FR" sz="1000" dirty="0"/>
              <a:t>Tous les colis expédiés depuis une zone géographique sont transportés sur le hub. On procède à un tri par destination. Les colis sont ensuite transportés vers les clients. Dans les cas des transports interzones, les colis passent d’un hub à l’autre. L’avantage de cette structure est une réduction du nombre de routes à gérer ce qui permet d’obtenir un meilleur taux de remplissage des moyens de transports tout en maintenant une fréquence élevée des livraisons. Cependant, cette organisation n’est pas exempte d’inconvénients : les colis parcourent de plus longues distances qu’en cas de livraisons directes et les manutentions sont complexes et coûteuses. La figure démontre, sur un exemple simple, que le passage par un hub permet de réduire considérablement le nombre de routes à desservir. </a:t>
            </a:r>
          </a:p>
          <a:p>
            <a:endParaRPr lang="fr-FR" dirty="0"/>
          </a:p>
        </p:txBody>
      </p:sp>
    </p:spTree>
    <p:extLst>
      <p:ext uri="{BB962C8B-B14F-4D97-AF65-F5344CB8AC3E}">
        <p14:creationId xmlns:p14="http://schemas.microsoft.com/office/powerpoint/2010/main" val="9278444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771736" y="4685258"/>
            <a:ext cx="5658234" cy="5230142"/>
          </a:xfrm>
        </p:spPr>
        <p:txBody>
          <a:bodyPr/>
          <a:lstStyle/>
          <a:p>
            <a:pPr>
              <a:lnSpc>
                <a:spcPct val="100000"/>
              </a:lnSpc>
            </a:pPr>
            <a:r>
              <a:rPr lang="fr-FR" sz="1000" dirty="0"/>
              <a:t>La résolution du problème passe par la formalisation de toutes les fonctions de coûts concernées et par la connaissance de leur évolution en fonction du nombre d’entrepôts (encore appelés dépôts). Avant de déterminer la localisation des différents composants du réseau, répertorions les coûts respectifs et leurs évolutions en fonction du nombre d’entrepôts afin de vérifier l’existence réelle d’une solution optimale.</a:t>
            </a:r>
          </a:p>
          <a:p>
            <a:pPr>
              <a:lnSpc>
                <a:spcPct val="100000"/>
              </a:lnSpc>
            </a:pPr>
            <a:r>
              <a:rPr lang="fr-FR" sz="1000" b="1" dirty="0"/>
              <a:t>Transport dépôts-clients </a:t>
            </a:r>
            <a:r>
              <a:rPr lang="fr-FR" sz="1000" dirty="0"/>
              <a:t>: si l’on augmente le nombre de dépôts, chaque client devient de plus en plus proche d’un dépôt et la distance de livraison diminue ainsi que le coût de transport.</a:t>
            </a:r>
          </a:p>
          <a:p>
            <a:pPr>
              <a:lnSpc>
                <a:spcPct val="100000"/>
              </a:lnSpc>
            </a:pPr>
            <a:r>
              <a:rPr lang="fr-FR" sz="1000" b="1" dirty="0"/>
              <a:t>Transport usines-dépôts </a:t>
            </a:r>
            <a:r>
              <a:rPr lang="fr-FR" sz="1000" dirty="0"/>
              <a:t>: le coût d’approvisionnement des dépôts à partir des usines reste à peu près stable lorsque le nombre des centres augmente, jusqu’au moment où ce nombre ne permet plus de bénéficier des conditions tarifaires de transport en wagons ou camions complets. À partir de cet instant, les coûts unitaires augmentent rapidement au fur et à mesure que le flux à livrer diminue.</a:t>
            </a:r>
          </a:p>
          <a:p>
            <a:pPr>
              <a:lnSpc>
                <a:spcPct val="100000"/>
              </a:lnSpc>
            </a:pPr>
            <a:r>
              <a:rPr lang="fr-FR" sz="1000" b="1" dirty="0"/>
              <a:t>Frais financiers sur stock </a:t>
            </a:r>
            <a:r>
              <a:rPr lang="fr-FR" sz="1000" dirty="0"/>
              <a:t>: les frais financiers varient proportionnellement à la valeur en stock. Pour une qualité de service au client donnée, lorsque le nombre d’entrepôts augmente, la quantité stockée au total augmente également. D’une part, parce que la présence de coûts fixes (de production ou de transport) impose aux logisticiens d’approvisionner les entrepôts avec des quantités qui peuvent être supérieures à leurs besoins immédiats. D’autre part, car on conçoit aisément que plus les marchés sont larges et plus les fluctuations aléatoires se compensent les unes les autres, permettant des stocks de sécurité limités. Et donc, a contrario plus les entrepôts desservent des régions limitées, plus leur nombre augmente et plus les stocks de sécurité vont devenir importants.</a:t>
            </a:r>
          </a:p>
          <a:p>
            <a:pPr>
              <a:lnSpc>
                <a:spcPct val="100000"/>
              </a:lnSpc>
            </a:pPr>
            <a:r>
              <a:rPr lang="fr-FR" sz="1000" b="1" dirty="0"/>
              <a:t>Entreposage</a:t>
            </a:r>
            <a:r>
              <a:rPr lang="fr-FR" sz="1000" dirty="0"/>
              <a:t> : installer des entrepôts entraîne des coûts dont beaucoup sont indépendants de la taille des installations. Le fait d’avoir des entrepôts de grande taille entraîne des économies d’échelle.</a:t>
            </a:r>
          </a:p>
          <a:p>
            <a:pPr>
              <a:lnSpc>
                <a:spcPct val="100000"/>
              </a:lnSpc>
            </a:pPr>
            <a:r>
              <a:rPr lang="fr-FR" sz="1000" b="1" dirty="0"/>
              <a:t>Coût global </a:t>
            </a:r>
            <a:r>
              <a:rPr lang="fr-FR" sz="1000" dirty="0"/>
              <a:t>:  lorsque l’on fait la somme de tous les coûts en jeu, on aboutit à la courbe rouge. On remarque qu’elle peut passer par un minimum ce qui donne le nombre optimal d’entrepôts à opérer.</a:t>
            </a:r>
          </a:p>
          <a:p>
            <a:pPr>
              <a:lnSpc>
                <a:spcPct val="100000"/>
              </a:lnSpc>
            </a:pPr>
            <a:r>
              <a:rPr lang="fr-FR" sz="1000" b="1" dirty="0"/>
              <a:t>La qualité de service au client : </a:t>
            </a:r>
            <a:r>
              <a:rPr lang="fr-FR" sz="1000" dirty="0"/>
              <a:t>une augmentation du nombre de sites permet une meilleure réactivité et donc un meilleur service au client mais cela entraîne une augmentation du coût global.</a:t>
            </a:r>
          </a:p>
        </p:txBody>
      </p:sp>
    </p:spTree>
    <p:extLst>
      <p:ext uri="{BB962C8B-B14F-4D97-AF65-F5344CB8AC3E}">
        <p14:creationId xmlns:p14="http://schemas.microsoft.com/office/powerpoint/2010/main" val="108329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Tree>
    <p:extLst>
      <p:ext uri="{BB962C8B-B14F-4D97-AF65-F5344CB8AC3E}">
        <p14:creationId xmlns:p14="http://schemas.microsoft.com/office/powerpoint/2010/main" val="409540847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663673317"/>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38950" y="990600"/>
            <a:ext cx="1924050" cy="48006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066800" y="990600"/>
            <a:ext cx="5619750" cy="48006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04046524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25834982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extLst>
      <p:ext uri="{BB962C8B-B14F-4D97-AF65-F5344CB8AC3E}">
        <p14:creationId xmlns:p14="http://schemas.microsoft.com/office/powerpoint/2010/main" val="290280797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0668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7244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73819710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86983558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Tree>
    <p:extLst>
      <p:ext uri="{BB962C8B-B14F-4D97-AF65-F5344CB8AC3E}">
        <p14:creationId xmlns:p14="http://schemas.microsoft.com/office/powerpoint/2010/main" val="83941546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596147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extLst>
      <p:ext uri="{BB962C8B-B14F-4D97-AF65-F5344CB8AC3E}">
        <p14:creationId xmlns:p14="http://schemas.microsoft.com/office/powerpoint/2010/main" val="149564028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extLst>
      <p:ext uri="{BB962C8B-B14F-4D97-AF65-F5344CB8AC3E}">
        <p14:creationId xmlns:p14="http://schemas.microsoft.com/office/powerpoint/2010/main" val="6167193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4A552B32-9742-4547-8386-9534184FB371}"/>
              </a:ext>
            </a:extLst>
          </p:cNvPr>
          <p:cNvSpPr>
            <a:spLocks noChangeArrowheads="1"/>
          </p:cNvSpPr>
          <p:nvPr/>
        </p:nvSpPr>
        <p:spPr bwMode="auto">
          <a:xfrm>
            <a:off x="5406293" y="116632"/>
            <a:ext cx="3717032" cy="363538"/>
          </a:xfrm>
          <a:prstGeom prst="rect">
            <a:avLst/>
          </a:prstGeom>
          <a:noFill/>
          <a:ln w="12700">
            <a:noFill/>
            <a:miter lim="800000"/>
            <a:headEnd/>
            <a:tailEnd/>
          </a:ln>
          <a:effectLst/>
        </p:spPr>
        <p:txBody>
          <a:bodyPr wrap="square" lIns="90488" tIns="44450" rIns="90488" bIns="44450">
            <a:spAutoFit/>
          </a:bodyPr>
          <a:lstStyle/>
          <a:p>
            <a:pPr>
              <a:spcBef>
                <a:spcPct val="50000"/>
              </a:spcBef>
              <a:defRPr/>
            </a:pPr>
            <a:r>
              <a:rPr lang="fr-FR" sz="2000" i="1" dirty="0">
                <a:solidFill>
                  <a:srgbClr val="00279F"/>
                </a:solidFill>
                <a:latin typeface="Tahoma" pitchFamily="34" charset="0"/>
              </a:rPr>
              <a:t>Les réseaux de distribution</a:t>
            </a:r>
            <a:endParaRPr lang="fr-FR" sz="2000" i="1" dirty="0">
              <a:solidFill>
                <a:srgbClr val="00279F"/>
              </a:solidFill>
              <a:effectLst>
                <a:outerShdw blurRad="38100" dist="38100" dir="2700000" algn="tl">
                  <a:srgbClr val="C0C0C0"/>
                </a:outerShdw>
              </a:effectLst>
              <a:latin typeface="Tahoma" pitchFamily="34" charset="0"/>
            </a:endParaRPr>
          </a:p>
        </p:txBody>
      </p:sp>
      <p:sp>
        <p:nvSpPr>
          <p:cNvPr id="1030" name="Rectangle 4">
            <a:extLst>
              <a:ext uri="{FF2B5EF4-FFF2-40B4-BE49-F238E27FC236}">
                <a16:creationId xmlns:a16="http://schemas.microsoft.com/office/drawing/2014/main" id="{F61F4E25-10F2-4D55-A0CB-25A7A94550B7}"/>
              </a:ext>
            </a:extLst>
          </p:cNvPr>
          <p:cNvSpPr>
            <a:spLocks noGrp="1" noChangeArrowheads="1"/>
          </p:cNvSpPr>
          <p:nvPr>
            <p:ph type="title"/>
          </p:nvPr>
        </p:nvSpPr>
        <p:spPr bwMode="auto">
          <a:xfrm>
            <a:off x="1524000" y="990600"/>
            <a:ext cx="7239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fr-FR" altLang="fr-FR" dirty="0"/>
              <a:t>Titre de la diapositive</a:t>
            </a:r>
          </a:p>
        </p:txBody>
      </p:sp>
      <p:sp>
        <p:nvSpPr>
          <p:cNvPr id="1031" name="Rectangle 5">
            <a:extLst>
              <a:ext uri="{FF2B5EF4-FFF2-40B4-BE49-F238E27FC236}">
                <a16:creationId xmlns:a16="http://schemas.microsoft.com/office/drawing/2014/main" id="{941C300F-5342-49C1-83AF-5C95E6590AFF}"/>
              </a:ext>
            </a:extLst>
          </p:cNvPr>
          <p:cNvSpPr>
            <a:spLocks noGrp="1" noChangeArrowheads="1"/>
          </p:cNvSpPr>
          <p:nvPr>
            <p:ph type="body" idx="1"/>
          </p:nvPr>
        </p:nvSpPr>
        <p:spPr bwMode="auto">
          <a:xfrm>
            <a:off x="1066800" y="1676400"/>
            <a:ext cx="7162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fr-FR" altLang="fr-FR"/>
              <a:t>Corps du texte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hf sldNum="0" hdr="0"/>
  <p:txStyles>
    <p:titleStyle>
      <a:lvl1pPr algn="r" rtl="0" eaLnBrk="0" fontAlgn="base" hangingPunct="0">
        <a:lnSpc>
          <a:spcPct val="90000"/>
        </a:lnSpc>
        <a:spcBef>
          <a:spcPct val="0"/>
        </a:spcBef>
        <a:spcAft>
          <a:spcPct val="0"/>
        </a:spcAft>
        <a:defRPr sz="2800" b="1">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charset="0"/>
        </a:defRPr>
      </a:lvl2pPr>
      <a:lvl3pPr algn="r" rtl="0" eaLnBrk="0" fontAlgn="base" hangingPunct="0">
        <a:lnSpc>
          <a:spcPct val="90000"/>
        </a:lnSpc>
        <a:spcBef>
          <a:spcPct val="0"/>
        </a:spcBef>
        <a:spcAft>
          <a:spcPct val="0"/>
        </a:spcAft>
        <a:defRPr sz="2800" b="1">
          <a:solidFill>
            <a:schemeClr val="accent2"/>
          </a:solidFill>
          <a:latin typeface="Arial" charset="0"/>
        </a:defRPr>
      </a:lvl3pPr>
      <a:lvl4pPr algn="r" rtl="0" eaLnBrk="0" fontAlgn="base" hangingPunct="0">
        <a:lnSpc>
          <a:spcPct val="90000"/>
        </a:lnSpc>
        <a:spcBef>
          <a:spcPct val="0"/>
        </a:spcBef>
        <a:spcAft>
          <a:spcPct val="0"/>
        </a:spcAft>
        <a:defRPr sz="2800" b="1">
          <a:solidFill>
            <a:schemeClr val="accent2"/>
          </a:solidFill>
          <a:latin typeface="Arial" charset="0"/>
        </a:defRPr>
      </a:lvl4pPr>
      <a:lvl5pPr algn="r" rtl="0" eaLnBrk="0" fontAlgn="base" hangingPunct="0">
        <a:lnSpc>
          <a:spcPct val="90000"/>
        </a:lnSpc>
        <a:spcBef>
          <a:spcPct val="0"/>
        </a:spcBef>
        <a:spcAft>
          <a:spcPct val="0"/>
        </a:spcAft>
        <a:defRPr sz="2800" b="1">
          <a:solidFill>
            <a:schemeClr val="accent2"/>
          </a:solidFill>
          <a:latin typeface="Arial" charset="0"/>
        </a:defRPr>
      </a:lvl5pPr>
      <a:lvl6pPr marL="457200" algn="r" rtl="0" eaLnBrk="0" fontAlgn="base" hangingPunct="0">
        <a:lnSpc>
          <a:spcPct val="90000"/>
        </a:lnSpc>
        <a:spcBef>
          <a:spcPct val="0"/>
        </a:spcBef>
        <a:spcAft>
          <a:spcPct val="0"/>
        </a:spcAft>
        <a:defRPr sz="2800" b="1">
          <a:solidFill>
            <a:schemeClr val="accent2"/>
          </a:solidFill>
          <a:latin typeface="Arial" charset="0"/>
        </a:defRPr>
      </a:lvl6pPr>
      <a:lvl7pPr marL="914400" algn="r" rtl="0" eaLnBrk="0" fontAlgn="base" hangingPunct="0">
        <a:lnSpc>
          <a:spcPct val="90000"/>
        </a:lnSpc>
        <a:spcBef>
          <a:spcPct val="0"/>
        </a:spcBef>
        <a:spcAft>
          <a:spcPct val="0"/>
        </a:spcAft>
        <a:defRPr sz="2800" b="1">
          <a:solidFill>
            <a:schemeClr val="accent2"/>
          </a:solidFill>
          <a:latin typeface="Arial" charset="0"/>
        </a:defRPr>
      </a:lvl7pPr>
      <a:lvl8pPr marL="1371600" algn="r" rtl="0" eaLnBrk="0" fontAlgn="base" hangingPunct="0">
        <a:lnSpc>
          <a:spcPct val="90000"/>
        </a:lnSpc>
        <a:spcBef>
          <a:spcPct val="0"/>
        </a:spcBef>
        <a:spcAft>
          <a:spcPct val="0"/>
        </a:spcAft>
        <a:defRPr sz="2800" b="1">
          <a:solidFill>
            <a:schemeClr val="accent2"/>
          </a:solidFill>
          <a:latin typeface="Arial" charset="0"/>
        </a:defRPr>
      </a:lvl8pPr>
      <a:lvl9pPr marL="1828800" algn="r" rtl="0" eaLnBrk="0" fontAlgn="base" hangingPunct="0">
        <a:lnSpc>
          <a:spcPct val="90000"/>
        </a:lnSpc>
        <a:spcBef>
          <a:spcPct val="0"/>
        </a:spcBef>
        <a:spcAft>
          <a:spcPct val="0"/>
        </a:spcAft>
        <a:defRPr sz="2800" b="1">
          <a:solidFill>
            <a:schemeClr val="accent2"/>
          </a:solidFill>
          <a:latin typeface="Arial" charset="0"/>
        </a:defRPr>
      </a:lvl9pPr>
    </p:titleStyle>
    <p:bodyStyle>
      <a:lvl1pPr marL="285750" indent="-285750" algn="l" rtl="0" eaLnBrk="0" fontAlgn="base" hangingPunct="0">
        <a:lnSpc>
          <a:spcPct val="90000"/>
        </a:lnSpc>
        <a:spcBef>
          <a:spcPct val="30000"/>
        </a:spcBef>
        <a:spcAft>
          <a:spcPct val="0"/>
        </a:spcAft>
        <a:buSzPct val="100000"/>
        <a:buChar char="•"/>
        <a:defRPr sz="2400" b="1">
          <a:solidFill>
            <a:schemeClr val="accent2"/>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a:solidFill>
            <a:srgbClr val="00279F"/>
          </a:solidFill>
          <a:latin typeface="+mn-lt"/>
        </a:defRPr>
      </a:lvl2pPr>
      <a:lvl3pPr marL="1143000" indent="-228600" algn="l" rtl="0" eaLnBrk="0" fontAlgn="base" hangingPunct="0">
        <a:lnSpc>
          <a:spcPct val="90000"/>
        </a:lnSpc>
        <a:spcBef>
          <a:spcPct val="30000"/>
        </a:spcBef>
        <a:spcAft>
          <a:spcPct val="0"/>
        </a:spcAft>
        <a:buSzPct val="100000"/>
        <a:buChar char="»"/>
        <a:defRPr b="1">
          <a:solidFill>
            <a:srgbClr val="00279F"/>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rgbClr val="00279F"/>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rgbClr val="00279F"/>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rgbClr val="00279F"/>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rgbClr val="00279F"/>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Microsoft_Word_Document.docx"/></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a:extLst>
              <a:ext uri="{FF2B5EF4-FFF2-40B4-BE49-F238E27FC236}">
                <a16:creationId xmlns:a16="http://schemas.microsoft.com/office/drawing/2014/main" id="{31780EAF-DD04-4A63-A1A5-D5E08C892CF3}"/>
              </a:ext>
            </a:extLst>
          </p:cNvPr>
          <p:cNvSpPr>
            <a:spLocks noGrp="1" noChangeArrowheads="1"/>
          </p:cNvSpPr>
          <p:nvPr>
            <p:ph type="title"/>
          </p:nvPr>
        </p:nvSpPr>
        <p:spPr>
          <a:noFill/>
        </p:spPr>
        <p:txBody>
          <a:bodyPr/>
          <a:lstStyle/>
          <a:p>
            <a:r>
              <a:rPr lang="fr-FR" altLang="fr-FR" dirty="0"/>
              <a:t>La distribution physique</a:t>
            </a:r>
          </a:p>
        </p:txBody>
      </p:sp>
      <p:sp>
        <p:nvSpPr>
          <p:cNvPr id="3077" name="Rectangle 3">
            <a:extLst>
              <a:ext uri="{FF2B5EF4-FFF2-40B4-BE49-F238E27FC236}">
                <a16:creationId xmlns:a16="http://schemas.microsoft.com/office/drawing/2014/main" id="{A3BB7311-F30C-40E2-94A8-32DCF644FE34}"/>
              </a:ext>
            </a:extLst>
          </p:cNvPr>
          <p:cNvSpPr>
            <a:spLocks noGrp="1" noChangeArrowheads="1"/>
          </p:cNvSpPr>
          <p:nvPr>
            <p:ph type="body" idx="1"/>
          </p:nvPr>
        </p:nvSpPr>
        <p:spPr>
          <a:noFill/>
        </p:spPr>
        <p:txBody>
          <a:bodyPr/>
          <a:lstStyle/>
          <a:p>
            <a:r>
              <a:rPr lang="fr-FR" altLang="fr-FR" dirty="0"/>
              <a:t>Système du logistique</a:t>
            </a:r>
          </a:p>
          <a:p>
            <a:pPr lvl="1"/>
            <a:r>
              <a:rPr lang="fr-FR" altLang="fr-FR" dirty="0"/>
              <a:t>Logistique amont</a:t>
            </a:r>
          </a:p>
          <a:p>
            <a:pPr lvl="1"/>
            <a:r>
              <a:rPr lang="fr-FR" altLang="fr-FR" dirty="0"/>
              <a:t>Logistique aval</a:t>
            </a:r>
          </a:p>
          <a:p>
            <a:pPr lvl="1"/>
            <a:r>
              <a:rPr lang="fr-FR" altLang="fr-FR" dirty="0"/>
              <a:t>Rétro-logistique</a:t>
            </a:r>
          </a:p>
          <a:p>
            <a:r>
              <a:rPr lang="fr-FR" altLang="fr-FR" dirty="0"/>
              <a:t>Distribution physique</a:t>
            </a:r>
          </a:p>
          <a:p>
            <a:pPr lvl="1"/>
            <a:r>
              <a:rPr lang="fr-FR" altLang="fr-FR" dirty="0"/>
              <a:t>Canaux de distribution</a:t>
            </a:r>
          </a:p>
          <a:p>
            <a:pPr lvl="1"/>
            <a:r>
              <a:rPr lang="fr-FR" altLang="fr-FR" dirty="0"/>
              <a:t>Les tendances actuelles</a:t>
            </a:r>
          </a:p>
          <a:p>
            <a:pPr lvl="1"/>
            <a:r>
              <a:rPr lang="fr-FR" altLang="fr-FR" dirty="0"/>
              <a:t>Centralisation vs décentralisation</a:t>
            </a:r>
          </a:p>
          <a:p>
            <a:pPr lvl="1"/>
            <a:r>
              <a:rPr lang="fr-FR" altLang="fr-FR" dirty="0"/>
              <a:t>Transport et gamme des prestations logistiques</a:t>
            </a:r>
          </a:p>
          <a:p>
            <a:r>
              <a:rPr lang="fr-FR" altLang="fr-FR" dirty="0"/>
              <a:t>Localisation d’un entrepôt</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a:extLst>
              <a:ext uri="{FF2B5EF4-FFF2-40B4-BE49-F238E27FC236}">
                <a16:creationId xmlns:a16="http://schemas.microsoft.com/office/drawing/2014/main" id="{C73D945D-BF9F-413B-977D-4790935998A6}"/>
              </a:ext>
            </a:extLst>
          </p:cNvPr>
          <p:cNvSpPr>
            <a:spLocks noGrp="1" noChangeArrowheads="1"/>
          </p:cNvSpPr>
          <p:nvPr>
            <p:ph type="title"/>
          </p:nvPr>
        </p:nvSpPr>
        <p:spPr>
          <a:noFill/>
        </p:spPr>
        <p:txBody>
          <a:bodyPr/>
          <a:lstStyle/>
          <a:p>
            <a:r>
              <a:rPr lang="fr-FR" altLang="fr-FR" dirty="0"/>
              <a:t>Le réapprovisionnement des entrepôts</a:t>
            </a:r>
          </a:p>
        </p:txBody>
      </p:sp>
      <p:sp>
        <p:nvSpPr>
          <p:cNvPr id="16389" name="Rectangle 3">
            <a:extLst>
              <a:ext uri="{FF2B5EF4-FFF2-40B4-BE49-F238E27FC236}">
                <a16:creationId xmlns:a16="http://schemas.microsoft.com/office/drawing/2014/main" id="{FC1DE3C8-BC84-4B30-B95F-054609F2307E}"/>
              </a:ext>
            </a:extLst>
          </p:cNvPr>
          <p:cNvSpPr>
            <a:spLocks noGrp="1" noChangeArrowheads="1"/>
          </p:cNvSpPr>
          <p:nvPr>
            <p:ph type="body" idx="1"/>
          </p:nvPr>
        </p:nvSpPr>
        <p:spPr>
          <a:noFill/>
        </p:spPr>
        <p:txBody>
          <a:bodyPr/>
          <a:lstStyle/>
          <a:p>
            <a:r>
              <a:rPr lang="fr-FR" altLang="fr-FR" dirty="0"/>
              <a:t>Réapprovisionnement à point de commande</a:t>
            </a:r>
          </a:p>
          <a:p>
            <a:pPr lvl="1"/>
            <a:r>
              <a:rPr lang="fr-FR" altLang="fr-FR" dirty="0"/>
              <a:t>Grande quantité d'un même article</a:t>
            </a:r>
            <a:br>
              <a:rPr lang="fr-FR" altLang="fr-FR" dirty="0"/>
            </a:br>
            <a:r>
              <a:rPr lang="fr-FR" altLang="fr-FR" dirty="0"/>
              <a:t>=&gt; économies sur le picking</a:t>
            </a:r>
          </a:p>
          <a:p>
            <a:r>
              <a:rPr lang="fr-FR" altLang="fr-FR" dirty="0"/>
              <a:t>Réapprovisionnement périodique</a:t>
            </a:r>
          </a:p>
          <a:p>
            <a:pPr lvl="1"/>
            <a:r>
              <a:rPr lang="fr-FR" altLang="fr-FR" dirty="0"/>
              <a:t>On réapprovisionne ce qui a été effectivement vendu</a:t>
            </a:r>
            <a:br>
              <a:rPr lang="fr-FR" altLang="fr-FR" dirty="0"/>
            </a:br>
            <a:r>
              <a:rPr lang="fr-FR" altLang="fr-FR" dirty="0"/>
              <a:t>=&gt; picking dispersé</a:t>
            </a:r>
          </a:p>
          <a:p>
            <a:r>
              <a:rPr lang="fr-FR" altLang="fr-FR" dirty="0"/>
              <a:t>Méthode DRP</a:t>
            </a:r>
          </a:p>
          <a:p>
            <a:pPr lvl="1"/>
            <a:r>
              <a:rPr lang="fr-FR" altLang="fr-FR" dirty="0"/>
              <a:t>On détermine les réapprovisionnements à partir des prévisions de vente des dépôts à livrer</a:t>
            </a:r>
          </a:p>
          <a:p>
            <a:r>
              <a:rPr lang="fr-FR" altLang="fr-FR" dirty="0"/>
              <a:t>Définir des stocks de sécurité</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a:extLst>
              <a:ext uri="{FF2B5EF4-FFF2-40B4-BE49-F238E27FC236}">
                <a16:creationId xmlns:a16="http://schemas.microsoft.com/office/drawing/2014/main" id="{C88DA983-E95D-4BB5-936E-36D151451A0E}"/>
              </a:ext>
            </a:extLst>
          </p:cNvPr>
          <p:cNvSpPr>
            <a:spLocks noGrp="1" noChangeArrowheads="1"/>
          </p:cNvSpPr>
          <p:nvPr>
            <p:ph type="title"/>
          </p:nvPr>
        </p:nvSpPr>
        <p:spPr/>
        <p:txBody>
          <a:bodyPr/>
          <a:lstStyle/>
          <a:p>
            <a:r>
              <a:rPr lang="fr-FR" altLang="fr-FR" dirty="0"/>
              <a:t>Centralisation / décentralisation</a:t>
            </a:r>
            <a:br>
              <a:rPr lang="fr-FR" altLang="fr-FR" dirty="0"/>
            </a:br>
            <a:r>
              <a:rPr lang="fr-FR" altLang="fr-FR" dirty="0"/>
              <a:t> Effet sur les stocks</a:t>
            </a:r>
          </a:p>
        </p:txBody>
      </p:sp>
      <p:sp>
        <p:nvSpPr>
          <p:cNvPr id="18437" name="Rectangle 3">
            <a:extLst>
              <a:ext uri="{FF2B5EF4-FFF2-40B4-BE49-F238E27FC236}">
                <a16:creationId xmlns:a16="http://schemas.microsoft.com/office/drawing/2014/main" id="{7B9B2F23-5972-46C2-B388-062A4532C580}"/>
              </a:ext>
            </a:extLst>
          </p:cNvPr>
          <p:cNvSpPr>
            <a:spLocks noGrp="1" noChangeArrowheads="1"/>
          </p:cNvSpPr>
          <p:nvPr>
            <p:ph type="body" idx="1"/>
          </p:nvPr>
        </p:nvSpPr>
        <p:spPr>
          <a:xfrm>
            <a:off x="304800" y="1676400"/>
            <a:ext cx="8686800" cy="685800"/>
          </a:xfrm>
        </p:spPr>
        <p:txBody>
          <a:bodyPr/>
          <a:lstStyle/>
          <a:p>
            <a:r>
              <a:rPr lang="fr-FR" altLang="fr-FR" dirty="0"/>
              <a:t>On centralise les demandes sur un entrepôt central</a:t>
            </a:r>
          </a:p>
        </p:txBody>
      </p:sp>
      <p:sp>
        <p:nvSpPr>
          <p:cNvPr id="18438" name="Rectangle 4">
            <a:extLst>
              <a:ext uri="{FF2B5EF4-FFF2-40B4-BE49-F238E27FC236}">
                <a16:creationId xmlns:a16="http://schemas.microsoft.com/office/drawing/2014/main" id="{127F64F8-60A1-4171-AAAB-DA233D9F9ABF}"/>
              </a:ext>
            </a:extLst>
          </p:cNvPr>
          <p:cNvSpPr>
            <a:spLocks noChangeArrowheads="1"/>
          </p:cNvSpPr>
          <p:nvPr/>
        </p:nvSpPr>
        <p:spPr bwMode="auto">
          <a:xfrm>
            <a:off x="533400" y="3810000"/>
            <a:ext cx="914400" cy="457200"/>
          </a:xfrm>
          <a:prstGeom prst="rect">
            <a:avLst/>
          </a:prstGeom>
          <a:solidFill>
            <a:srgbClr val="66FFFF"/>
          </a:solidFill>
          <a:ln w="12700">
            <a:solidFill>
              <a:srgbClr val="000000"/>
            </a:solidFill>
            <a:miter lim="800000"/>
            <a:headEnd/>
            <a:tailEnd/>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r>
              <a:rPr lang="fr-FR" altLang="fr-FR" dirty="0"/>
              <a:t>Source</a:t>
            </a:r>
          </a:p>
        </p:txBody>
      </p:sp>
      <p:sp>
        <p:nvSpPr>
          <p:cNvPr id="18439" name="AutoShape 5">
            <a:extLst>
              <a:ext uri="{FF2B5EF4-FFF2-40B4-BE49-F238E27FC236}">
                <a16:creationId xmlns:a16="http://schemas.microsoft.com/office/drawing/2014/main" id="{BDE0F788-AB70-4581-BDFA-6ACA580E888C}"/>
              </a:ext>
            </a:extLst>
          </p:cNvPr>
          <p:cNvSpPr>
            <a:spLocks noChangeArrowheads="1"/>
          </p:cNvSpPr>
          <p:nvPr/>
        </p:nvSpPr>
        <p:spPr bwMode="auto">
          <a:xfrm>
            <a:off x="2209800" y="2971800"/>
            <a:ext cx="1143000" cy="381000"/>
          </a:xfrm>
          <a:prstGeom prst="roundRect">
            <a:avLst>
              <a:gd name="adj" fmla="val 16667"/>
            </a:avLst>
          </a:prstGeom>
          <a:solidFill>
            <a:srgbClr val="66FFFF"/>
          </a:solidFill>
          <a:ln w="12700">
            <a:solidFill>
              <a:srgbClr val="000000"/>
            </a:solidFill>
            <a:round/>
            <a:headEnd/>
            <a:tailEnd/>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r>
              <a:rPr lang="fr-FR" altLang="fr-FR" dirty="0"/>
              <a:t>Entrepôt 1</a:t>
            </a:r>
          </a:p>
        </p:txBody>
      </p:sp>
      <p:sp>
        <p:nvSpPr>
          <p:cNvPr id="18440" name="AutoShape 6">
            <a:extLst>
              <a:ext uri="{FF2B5EF4-FFF2-40B4-BE49-F238E27FC236}">
                <a16:creationId xmlns:a16="http://schemas.microsoft.com/office/drawing/2014/main" id="{ACD98F83-2750-4B22-8142-D4A5D4F930DA}"/>
              </a:ext>
            </a:extLst>
          </p:cNvPr>
          <p:cNvSpPr>
            <a:spLocks noChangeArrowheads="1"/>
          </p:cNvSpPr>
          <p:nvPr/>
        </p:nvSpPr>
        <p:spPr bwMode="auto">
          <a:xfrm>
            <a:off x="2209800" y="3581400"/>
            <a:ext cx="1143000" cy="381000"/>
          </a:xfrm>
          <a:prstGeom prst="roundRect">
            <a:avLst>
              <a:gd name="adj" fmla="val 16667"/>
            </a:avLst>
          </a:prstGeom>
          <a:solidFill>
            <a:srgbClr val="66FFFF"/>
          </a:solidFill>
          <a:ln w="12700">
            <a:solidFill>
              <a:srgbClr val="000000"/>
            </a:solidFill>
            <a:round/>
            <a:headEnd/>
            <a:tailEnd/>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r>
              <a:rPr lang="fr-FR" altLang="fr-FR" dirty="0"/>
              <a:t>Entrepôt 2</a:t>
            </a:r>
          </a:p>
        </p:txBody>
      </p:sp>
      <p:sp>
        <p:nvSpPr>
          <p:cNvPr id="18441" name="AutoShape 7">
            <a:extLst>
              <a:ext uri="{FF2B5EF4-FFF2-40B4-BE49-F238E27FC236}">
                <a16:creationId xmlns:a16="http://schemas.microsoft.com/office/drawing/2014/main" id="{FD6CD15D-D174-4899-810B-BE8E453D581D}"/>
              </a:ext>
            </a:extLst>
          </p:cNvPr>
          <p:cNvSpPr>
            <a:spLocks noChangeArrowheads="1"/>
          </p:cNvSpPr>
          <p:nvPr/>
        </p:nvSpPr>
        <p:spPr bwMode="auto">
          <a:xfrm>
            <a:off x="2209800" y="4191000"/>
            <a:ext cx="1143000" cy="381000"/>
          </a:xfrm>
          <a:prstGeom prst="roundRect">
            <a:avLst>
              <a:gd name="adj" fmla="val 16667"/>
            </a:avLst>
          </a:prstGeom>
          <a:solidFill>
            <a:srgbClr val="66FFFF"/>
          </a:solidFill>
          <a:ln w="12700">
            <a:solidFill>
              <a:srgbClr val="000000"/>
            </a:solidFill>
            <a:round/>
            <a:headEnd/>
            <a:tailEnd/>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r>
              <a:rPr lang="fr-FR" altLang="fr-FR" dirty="0"/>
              <a:t>Entrepôt 3</a:t>
            </a:r>
          </a:p>
        </p:txBody>
      </p:sp>
      <p:sp>
        <p:nvSpPr>
          <p:cNvPr id="18442" name="AutoShape 8">
            <a:extLst>
              <a:ext uri="{FF2B5EF4-FFF2-40B4-BE49-F238E27FC236}">
                <a16:creationId xmlns:a16="http://schemas.microsoft.com/office/drawing/2014/main" id="{DF087934-68BD-4EEB-B771-8239299033B3}"/>
              </a:ext>
            </a:extLst>
          </p:cNvPr>
          <p:cNvSpPr>
            <a:spLocks noChangeArrowheads="1"/>
          </p:cNvSpPr>
          <p:nvPr/>
        </p:nvSpPr>
        <p:spPr bwMode="auto">
          <a:xfrm>
            <a:off x="2209800" y="4800600"/>
            <a:ext cx="1143000" cy="381000"/>
          </a:xfrm>
          <a:prstGeom prst="roundRect">
            <a:avLst>
              <a:gd name="adj" fmla="val 16667"/>
            </a:avLst>
          </a:prstGeom>
          <a:solidFill>
            <a:srgbClr val="66FFFF"/>
          </a:solidFill>
          <a:ln w="12700">
            <a:solidFill>
              <a:srgbClr val="000000"/>
            </a:solidFill>
            <a:round/>
            <a:headEnd/>
            <a:tailEnd/>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r>
              <a:rPr lang="fr-FR" altLang="fr-FR" dirty="0"/>
              <a:t>Entrepôt 4</a:t>
            </a:r>
          </a:p>
        </p:txBody>
      </p:sp>
      <p:grpSp>
        <p:nvGrpSpPr>
          <p:cNvPr id="18443" name="Group 9">
            <a:extLst>
              <a:ext uri="{FF2B5EF4-FFF2-40B4-BE49-F238E27FC236}">
                <a16:creationId xmlns:a16="http://schemas.microsoft.com/office/drawing/2014/main" id="{7BE24437-E8AF-4FCD-9883-F645A9E27D24}"/>
              </a:ext>
            </a:extLst>
          </p:cNvPr>
          <p:cNvGrpSpPr>
            <a:grpSpLocks/>
          </p:cNvGrpSpPr>
          <p:nvPr/>
        </p:nvGrpSpPr>
        <p:grpSpPr bwMode="auto">
          <a:xfrm>
            <a:off x="3581400" y="2819400"/>
            <a:ext cx="1000125" cy="533400"/>
            <a:chOff x="2490" y="1632"/>
            <a:chExt cx="3112" cy="1699"/>
          </a:xfrm>
        </p:grpSpPr>
        <p:sp>
          <p:nvSpPr>
            <p:cNvPr id="18477" name="Freeform 10">
              <a:extLst>
                <a:ext uri="{FF2B5EF4-FFF2-40B4-BE49-F238E27FC236}">
                  <a16:creationId xmlns:a16="http://schemas.microsoft.com/office/drawing/2014/main" id="{62CC8FD2-DD88-47AE-928C-FA650BC90AC0}"/>
                </a:ext>
              </a:extLst>
            </p:cNvPr>
            <p:cNvSpPr>
              <a:spLocks/>
            </p:cNvSpPr>
            <p:nvPr/>
          </p:nvSpPr>
          <p:spPr bwMode="auto">
            <a:xfrm>
              <a:off x="4423" y="2653"/>
              <a:ext cx="695" cy="665"/>
            </a:xfrm>
            <a:custGeom>
              <a:avLst/>
              <a:gdLst>
                <a:gd name="T0" fmla="*/ 17 w 695"/>
                <a:gd name="T1" fmla="*/ 30 h 665"/>
                <a:gd name="T2" fmla="*/ 33 w 695"/>
                <a:gd name="T3" fmla="*/ 69 h 665"/>
                <a:gd name="T4" fmla="*/ 48 w 695"/>
                <a:gd name="T5" fmla="*/ 103 h 665"/>
                <a:gd name="T6" fmla="*/ 63 w 695"/>
                <a:gd name="T7" fmla="*/ 136 h 665"/>
                <a:gd name="T8" fmla="*/ 81 w 695"/>
                <a:gd name="T9" fmla="*/ 164 h 665"/>
                <a:gd name="T10" fmla="*/ 98 w 695"/>
                <a:gd name="T11" fmla="*/ 193 h 665"/>
                <a:gd name="T12" fmla="*/ 117 w 695"/>
                <a:gd name="T13" fmla="*/ 220 h 665"/>
                <a:gd name="T14" fmla="*/ 134 w 695"/>
                <a:gd name="T15" fmla="*/ 245 h 665"/>
                <a:gd name="T16" fmla="*/ 153 w 695"/>
                <a:gd name="T17" fmla="*/ 268 h 665"/>
                <a:gd name="T18" fmla="*/ 173 w 695"/>
                <a:gd name="T19" fmla="*/ 289 h 665"/>
                <a:gd name="T20" fmla="*/ 194 w 695"/>
                <a:gd name="T21" fmla="*/ 310 h 665"/>
                <a:gd name="T22" fmla="*/ 224 w 695"/>
                <a:gd name="T23" fmla="*/ 336 h 665"/>
                <a:gd name="T24" fmla="*/ 255 w 695"/>
                <a:gd name="T25" fmla="*/ 363 h 665"/>
                <a:gd name="T26" fmla="*/ 274 w 695"/>
                <a:gd name="T27" fmla="*/ 380 h 665"/>
                <a:gd name="T28" fmla="*/ 295 w 695"/>
                <a:gd name="T29" fmla="*/ 398 h 665"/>
                <a:gd name="T30" fmla="*/ 318 w 695"/>
                <a:gd name="T31" fmla="*/ 413 h 665"/>
                <a:gd name="T32" fmla="*/ 339 w 695"/>
                <a:gd name="T33" fmla="*/ 428 h 665"/>
                <a:gd name="T34" fmla="*/ 362 w 695"/>
                <a:gd name="T35" fmla="*/ 444 h 665"/>
                <a:gd name="T36" fmla="*/ 385 w 695"/>
                <a:gd name="T37" fmla="*/ 457 h 665"/>
                <a:gd name="T38" fmla="*/ 406 w 695"/>
                <a:gd name="T39" fmla="*/ 468 h 665"/>
                <a:gd name="T40" fmla="*/ 429 w 695"/>
                <a:gd name="T41" fmla="*/ 480 h 665"/>
                <a:gd name="T42" fmla="*/ 452 w 695"/>
                <a:gd name="T43" fmla="*/ 490 h 665"/>
                <a:gd name="T44" fmla="*/ 475 w 695"/>
                <a:gd name="T45" fmla="*/ 499 h 665"/>
                <a:gd name="T46" fmla="*/ 498 w 695"/>
                <a:gd name="T47" fmla="*/ 509 h 665"/>
                <a:gd name="T48" fmla="*/ 521 w 695"/>
                <a:gd name="T49" fmla="*/ 516 h 665"/>
                <a:gd name="T50" fmla="*/ 546 w 695"/>
                <a:gd name="T51" fmla="*/ 524 h 665"/>
                <a:gd name="T52" fmla="*/ 571 w 695"/>
                <a:gd name="T53" fmla="*/ 530 h 665"/>
                <a:gd name="T54" fmla="*/ 596 w 695"/>
                <a:gd name="T55" fmla="*/ 535 h 665"/>
                <a:gd name="T56" fmla="*/ 623 w 695"/>
                <a:gd name="T57" fmla="*/ 539 h 665"/>
                <a:gd name="T58" fmla="*/ 650 w 695"/>
                <a:gd name="T59" fmla="*/ 543 h 665"/>
                <a:gd name="T60" fmla="*/ 679 w 695"/>
                <a:gd name="T61" fmla="*/ 547 h 665"/>
                <a:gd name="T62" fmla="*/ 694 w 695"/>
                <a:gd name="T63" fmla="*/ 553 h 665"/>
                <a:gd name="T64" fmla="*/ 684 w 695"/>
                <a:gd name="T65" fmla="*/ 664 h 665"/>
                <a:gd name="T66" fmla="*/ 8 w 695"/>
                <a:gd name="T67" fmla="*/ 664 h 665"/>
                <a:gd name="T68" fmla="*/ 10 w 695"/>
                <a:gd name="T69" fmla="*/ 11 h 66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95"/>
                <a:gd name="T106" fmla="*/ 0 h 665"/>
                <a:gd name="T107" fmla="*/ 695 w 695"/>
                <a:gd name="T108" fmla="*/ 665 h 66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95" h="665">
                  <a:moveTo>
                    <a:pt x="10" y="11"/>
                  </a:moveTo>
                  <a:lnTo>
                    <a:pt x="17" y="30"/>
                  </a:lnTo>
                  <a:lnTo>
                    <a:pt x="25" y="49"/>
                  </a:lnTo>
                  <a:lnTo>
                    <a:pt x="33" y="69"/>
                  </a:lnTo>
                  <a:lnTo>
                    <a:pt x="40" y="86"/>
                  </a:lnTo>
                  <a:lnTo>
                    <a:pt x="48" y="103"/>
                  </a:lnTo>
                  <a:lnTo>
                    <a:pt x="56" y="118"/>
                  </a:lnTo>
                  <a:lnTo>
                    <a:pt x="63" y="136"/>
                  </a:lnTo>
                  <a:lnTo>
                    <a:pt x="73" y="151"/>
                  </a:lnTo>
                  <a:lnTo>
                    <a:pt x="81" y="164"/>
                  </a:lnTo>
                  <a:lnTo>
                    <a:pt x="90" y="180"/>
                  </a:lnTo>
                  <a:lnTo>
                    <a:pt x="98" y="193"/>
                  </a:lnTo>
                  <a:lnTo>
                    <a:pt x="107" y="206"/>
                  </a:lnTo>
                  <a:lnTo>
                    <a:pt x="117" y="220"/>
                  </a:lnTo>
                  <a:lnTo>
                    <a:pt x="127" y="231"/>
                  </a:lnTo>
                  <a:lnTo>
                    <a:pt x="134" y="245"/>
                  </a:lnTo>
                  <a:lnTo>
                    <a:pt x="144" y="256"/>
                  </a:lnTo>
                  <a:lnTo>
                    <a:pt x="153" y="268"/>
                  </a:lnTo>
                  <a:lnTo>
                    <a:pt x="163" y="277"/>
                  </a:lnTo>
                  <a:lnTo>
                    <a:pt x="173" y="289"/>
                  </a:lnTo>
                  <a:lnTo>
                    <a:pt x="184" y="298"/>
                  </a:lnTo>
                  <a:lnTo>
                    <a:pt x="194" y="310"/>
                  </a:lnTo>
                  <a:lnTo>
                    <a:pt x="213" y="329"/>
                  </a:lnTo>
                  <a:lnTo>
                    <a:pt x="224" y="336"/>
                  </a:lnTo>
                  <a:lnTo>
                    <a:pt x="243" y="356"/>
                  </a:lnTo>
                  <a:lnTo>
                    <a:pt x="255" y="363"/>
                  </a:lnTo>
                  <a:lnTo>
                    <a:pt x="265" y="373"/>
                  </a:lnTo>
                  <a:lnTo>
                    <a:pt x="274" y="380"/>
                  </a:lnTo>
                  <a:lnTo>
                    <a:pt x="286" y="388"/>
                  </a:lnTo>
                  <a:lnTo>
                    <a:pt x="295" y="398"/>
                  </a:lnTo>
                  <a:lnTo>
                    <a:pt x="307" y="405"/>
                  </a:lnTo>
                  <a:lnTo>
                    <a:pt x="318" y="413"/>
                  </a:lnTo>
                  <a:lnTo>
                    <a:pt x="330" y="421"/>
                  </a:lnTo>
                  <a:lnTo>
                    <a:pt x="339" y="428"/>
                  </a:lnTo>
                  <a:lnTo>
                    <a:pt x="351" y="436"/>
                  </a:lnTo>
                  <a:lnTo>
                    <a:pt x="362" y="444"/>
                  </a:lnTo>
                  <a:lnTo>
                    <a:pt x="374" y="449"/>
                  </a:lnTo>
                  <a:lnTo>
                    <a:pt x="385" y="457"/>
                  </a:lnTo>
                  <a:lnTo>
                    <a:pt x="395" y="463"/>
                  </a:lnTo>
                  <a:lnTo>
                    <a:pt x="406" y="468"/>
                  </a:lnTo>
                  <a:lnTo>
                    <a:pt x="418" y="474"/>
                  </a:lnTo>
                  <a:lnTo>
                    <a:pt x="429" y="480"/>
                  </a:lnTo>
                  <a:lnTo>
                    <a:pt x="441" y="486"/>
                  </a:lnTo>
                  <a:lnTo>
                    <a:pt x="452" y="490"/>
                  </a:lnTo>
                  <a:lnTo>
                    <a:pt x="464" y="495"/>
                  </a:lnTo>
                  <a:lnTo>
                    <a:pt x="475" y="499"/>
                  </a:lnTo>
                  <a:lnTo>
                    <a:pt x="487" y="505"/>
                  </a:lnTo>
                  <a:lnTo>
                    <a:pt x="498" y="509"/>
                  </a:lnTo>
                  <a:lnTo>
                    <a:pt x="510" y="513"/>
                  </a:lnTo>
                  <a:lnTo>
                    <a:pt x="521" y="516"/>
                  </a:lnTo>
                  <a:lnTo>
                    <a:pt x="535" y="520"/>
                  </a:lnTo>
                  <a:lnTo>
                    <a:pt x="546" y="524"/>
                  </a:lnTo>
                  <a:lnTo>
                    <a:pt x="558" y="526"/>
                  </a:lnTo>
                  <a:lnTo>
                    <a:pt x="571" y="530"/>
                  </a:lnTo>
                  <a:lnTo>
                    <a:pt x="585" y="532"/>
                  </a:lnTo>
                  <a:lnTo>
                    <a:pt x="596" y="535"/>
                  </a:lnTo>
                  <a:lnTo>
                    <a:pt x="610" y="537"/>
                  </a:lnTo>
                  <a:lnTo>
                    <a:pt x="623" y="539"/>
                  </a:lnTo>
                  <a:lnTo>
                    <a:pt x="636" y="541"/>
                  </a:lnTo>
                  <a:lnTo>
                    <a:pt x="650" y="543"/>
                  </a:lnTo>
                  <a:lnTo>
                    <a:pt x="663" y="545"/>
                  </a:lnTo>
                  <a:lnTo>
                    <a:pt x="679" y="547"/>
                  </a:lnTo>
                  <a:lnTo>
                    <a:pt x="692" y="549"/>
                  </a:lnTo>
                  <a:lnTo>
                    <a:pt x="694" y="553"/>
                  </a:lnTo>
                  <a:lnTo>
                    <a:pt x="694" y="656"/>
                  </a:lnTo>
                  <a:lnTo>
                    <a:pt x="684" y="664"/>
                  </a:lnTo>
                  <a:lnTo>
                    <a:pt x="0" y="664"/>
                  </a:lnTo>
                  <a:lnTo>
                    <a:pt x="8" y="664"/>
                  </a:lnTo>
                  <a:lnTo>
                    <a:pt x="8" y="0"/>
                  </a:lnTo>
                  <a:lnTo>
                    <a:pt x="10" y="11"/>
                  </a:lnTo>
                </a:path>
              </a:pathLst>
            </a:custGeom>
            <a:solidFill>
              <a:schemeClr val="tx2"/>
            </a:solidFill>
            <a:ln w="12700" cap="rnd" cmpd="sng">
              <a:solidFill>
                <a:srgbClr val="FFFFFF"/>
              </a:solidFill>
              <a:prstDash val="solid"/>
              <a:round/>
              <a:headEnd type="none" w="med" len="med"/>
              <a:tailEnd type="none" w="med" len="med"/>
            </a:ln>
          </p:spPr>
          <p:txBody>
            <a:bodyPr/>
            <a:lstStyle/>
            <a:p>
              <a:endParaRPr lang="fr-FR" dirty="0"/>
            </a:p>
          </p:txBody>
        </p:sp>
        <p:sp>
          <p:nvSpPr>
            <p:cNvPr id="18478" name="Freeform 11">
              <a:extLst>
                <a:ext uri="{FF2B5EF4-FFF2-40B4-BE49-F238E27FC236}">
                  <a16:creationId xmlns:a16="http://schemas.microsoft.com/office/drawing/2014/main" id="{C160C531-ED6A-4A44-8D0A-0FCD89257A3F}"/>
                </a:ext>
              </a:extLst>
            </p:cNvPr>
            <p:cNvSpPr>
              <a:spLocks/>
            </p:cNvSpPr>
            <p:nvPr/>
          </p:nvSpPr>
          <p:spPr bwMode="auto">
            <a:xfrm>
              <a:off x="3873" y="1960"/>
              <a:ext cx="1254" cy="1371"/>
            </a:xfrm>
            <a:custGeom>
              <a:avLst/>
              <a:gdLst>
                <a:gd name="T0" fmla="*/ 0 w 1254"/>
                <a:gd name="T1" fmla="*/ 6 h 1371"/>
                <a:gd name="T2" fmla="*/ 6 w 1254"/>
                <a:gd name="T3" fmla="*/ 9 h 1371"/>
                <a:gd name="T4" fmla="*/ 57 w 1254"/>
                <a:gd name="T5" fmla="*/ 15 h 1371"/>
                <a:gd name="T6" fmla="*/ 96 w 1254"/>
                <a:gd name="T7" fmla="*/ 23 h 1371"/>
                <a:gd name="T8" fmla="*/ 129 w 1254"/>
                <a:gd name="T9" fmla="*/ 30 h 1371"/>
                <a:gd name="T10" fmla="*/ 173 w 1254"/>
                <a:gd name="T11" fmla="*/ 46 h 1371"/>
                <a:gd name="T12" fmla="*/ 217 w 1254"/>
                <a:gd name="T13" fmla="*/ 69 h 1371"/>
                <a:gd name="T14" fmla="*/ 260 w 1254"/>
                <a:gd name="T15" fmla="*/ 97 h 1371"/>
                <a:gd name="T16" fmla="*/ 290 w 1254"/>
                <a:gd name="T17" fmla="*/ 121 h 1371"/>
                <a:gd name="T18" fmla="*/ 330 w 1254"/>
                <a:gd name="T19" fmla="*/ 165 h 1371"/>
                <a:gd name="T20" fmla="*/ 372 w 1254"/>
                <a:gd name="T21" fmla="*/ 221 h 1371"/>
                <a:gd name="T22" fmla="*/ 410 w 1254"/>
                <a:gd name="T23" fmla="*/ 295 h 1371"/>
                <a:gd name="T24" fmla="*/ 446 w 1254"/>
                <a:gd name="T25" fmla="*/ 384 h 1371"/>
                <a:gd name="T26" fmla="*/ 483 w 1254"/>
                <a:gd name="T27" fmla="*/ 486 h 1371"/>
                <a:gd name="T28" fmla="*/ 517 w 1254"/>
                <a:gd name="T29" fmla="*/ 590 h 1371"/>
                <a:gd name="T30" fmla="*/ 553 w 1254"/>
                <a:gd name="T31" fmla="*/ 697 h 1371"/>
                <a:gd name="T32" fmla="*/ 593 w 1254"/>
                <a:gd name="T33" fmla="*/ 795 h 1371"/>
                <a:gd name="T34" fmla="*/ 637 w 1254"/>
                <a:gd name="T35" fmla="*/ 882 h 1371"/>
                <a:gd name="T36" fmla="*/ 689 w 1254"/>
                <a:gd name="T37" fmla="*/ 951 h 1371"/>
                <a:gd name="T38" fmla="*/ 731 w 1254"/>
                <a:gd name="T39" fmla="*/ 997 h 1371"/>
                <a:gd name="T40" fmla="*/ 763 w 1254"/>
                <a:gd name="T41" fmla="*/ 1027 h 1371"/>
                <a:gd name="T42" fmla="*/ 824 w 1254"/>
                <a:gd name="T43" fmla="*/ 1080 h 1371"/>
                <a:gd name="T44" fmla="*/ 891 w 1254"/>
                <a:gd name="T45" fmla="*/ 1128 h 1371"/>
                <a:gd name="T46" fmla="*/ 959 w 1254"/>
                <a:gd name="T47" fmla="*/ 1168 h 1371"/>
                <a:gd name="T48" fmla="*/ 1034 w 1254"/>
                <a:gd name="T49" fmla="*/ 1202 h 1371"/>
                <a:gd name="T50" fmla="*/ 1112 w 1254"/>
                <a:gd name="T51" fmla="*/ 1227 h 1371"/>
                <a:gd name="T52" fmla="*/ 1175 w 1254"/>
                <a:gd name="T53" fmla="*/ 1241 h 1371"/>
                <a:gd name="T54" fmla="*/ 1236 w 1254"/>
                <a:gd name="T55" fmla="*/ 1241 h 1371"/>
                <a:gd name="T56" fmla="*/ 1230 w 1254"/>
                <a:gd name="T57" fmla="*/ 1356 h 1371"/>
                <a:gd name="T58" fmla="*/ 572 w 1254"/>
                <a:gd name="T59" fmla="*/ 1360 h 1371"/>
                <a:gd name="T60" fmla="*/ 568 w 1254"/>
                <a:gd name="T61" fmla="*/ 1364 h 1371"/>
                <a:gd name="T62" fmla="*/ 574 w 1254"/>
                <a:gd name="T63" fmla="*/ 1370 h 1371"/>
                <a:gd name="T64" fmla="*/ 1253 w 1254"/>
                <a:gd name="T65" fmla="*/ 1362 h 1371"/>
                <a:gd name="T66" fmla="*/ 1244 w 1254"/>
                <a:gd name="T67" fmla="*/ 1246 h 1371"/>
                <a:gd name="T68" fmla="*/ 1217 w 1254"/>
                <a:gd name="T69" fmla="*/ 1237 h 1371"/>
                <a:gd name="T70" fmla="*/ 1135 w 1254"/>
                <a:gd name="T71" fmla="*/ 1223 h 1371"/>
                <a:gd name="T72" fmla="*/ 1057 w 1254"/>
                <a:gd name="T73" fmla="*/ 1201 h 1371"/>
                <a:gd name="T74" fmla="*/ 982 w 1254"/>
                <a:gd name="T75" fmla="*/ 1168 h 1371"/>
                <a:gd name="T76" fmla="*/ 914 w 1254"/>
                <a:gd name="T77" fmla="*/ 1130 h 1371"/>
                <a:gd name="T78" fmla="*/ 845 w 1254"/>
                <a:gd name="T79" fmla="*/ 1086 h 1371"/>
                <a:gd name="T80" fmla="*/ 784 w 1254"/>
                <a:gd name="T81" fmla="*/ 1032 h 1371"/>
                <a:gd name="T82" fmla="*/ 725 w 1254"/>
                <a:gd name="T83" fmla="*/ 976 h 1371"/>
                <a:gd name="T84" fmla="*/ 670 w 1254"/>
                <a:gd name="T85" fmla="*/ 913 h 1371"/>
                <a:gd name="T86" fmla="*/ 624 w 1254"/>
                <a:gd name="T87" fmla="*/ 836 h 1371"/>
                <a:gd name="T88" fmla="*/ 582 w 1254"/>
                <a:gd name="T89" fmla="*/ 743 h 1371"/>
                <a:gd name="T90" fmla="*/ 543 w 1254"/>
                <a:gd name="T91" fmla="*/ 640 h 1371"/>
                <a:gd name="T92" fmla="*/ 510 w 1254"/>
                <a:gd name="T93" fmla="*/ 536 h 1371"/>
                <a:gd name="T94" fmla="*/ 475 w 1254"/>
                <a:gd name="T95" fmla="*/ 430 h 1371"/>
                <a:gd name="T96" fmla="*/ 439 w 1254"/>
                <a:gd name="T97" fmla="*/ 334 h 1371"/>
                <a:gd name="T98" fmla="*/ 400 w 1254"/>
                <a:gd name="T99" fmla="*/ 251 h 1371"/>
                <a:gd name="T100" fmla="*/ 368 w 1254"/>
                <a:gd name="T101" fmla="*/ 200 h 1371"/>
                <a:gd name="T102" fmla="*/ 326 w 1254"/>
                <a:gd name="T103" fmla="*/ 148 h 1371"/>
                <a:gd name="T104" fmla="*/ 275 w 1254"/>
                <a:gd name="T105" fmla="*/ 97 h 1371"/>
                <a:gd name="T106" fmla="*/ 244 w 1254"/>
                <a:gd name="T107" fmla="*/ 73 h 1371"/>
                <a:gd name="T108" fmla="*/ 221 w 1254"/>
                <a:gd name="T109" fmla="*/ 59 h 1371"/>
                <a:gd name="T110" fmla="*/ 189 w 1254"/>
                <a:gd name="T111" fmla="*/ 42 h 1371"/>
                <a:gd name="T112" fmla="*/ 143 w 1254"/>
                <a:gd name="T113" fmla="*/ 25 h 1371"/>
                <a:gd name="T114" fmla="*/ 108 w 1254"/>
                <a:gd name="T115" fmla="*/ 15 h 1371"/>
                <a:gd name="T116" fmla="*/ 73 w 1254"/>
                <a:gd name="T117" fmla="*/ 7 h 1371"/>
                <a:gd name="T118" fmla="*/ 33 w 1254"/>
                <a:gd name="T119" fmla="*/ 4 h 137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54"/>
                <a:gd name="T181" fmla="*/ 0 h 1371"/>
                <a:gd name="T182" fmla="*/ 1254 w 1254"/>
                <a:gd name="T183" fmla="*/ 1371 h 137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54" h="1371">
                  <a:moveTo>
                    <a:pt x="6" y="0"/>
                  </a:moveTo>
                  <a:lnTo>
                    <a:pt x="4" y="0"/>
                  </a:lnTo>
                  <a:lnTo>
                    <a:pt x="0" y="4"/>
                  </a:lnTo>
                  <a:lnTo>
                    <a:pt x="0" y="6"/>
                  </a:lnTo>
                  <a:lnTo>
                    <a:pt x="2" y="6"/>
                  </a:lnTo>
                  <a:lnTo>
                    <a:pt x="2" y="7"/>
                  </a:lnTo>
                  <a:lnTo>
                    <a:pt x="4" y="9"/>
                  </a:lnTo>
                  <a:lnTo>
                    <a:pt x="6" y="9"/>
                  </a:lnTo>
                  <a:lnTo>
                    <a:pt x="19" y="11"/>
                  </a:lnTo>
                  <a:lnTo>
                    <a:pt x="33" y="13"/>
                  </a:lnTo>
                  <a:lnTo>
                    <a:pt x="46" y="13"/>
                  </a:lnTo>
                  <a:lnTo>
                    <a:pt x="57" y="15"/>
                  </a:lnTo>
                  <a:lnTo>
                    <a:pt x="71" y="17"/>
                  </a:lnTo>
                  <a:lnTo>
                    <a:pt x="82" y="21"/>
                  </a:lnTo>
                  <a:lnTo>
                    <a:pt x="84" y="21"/>
                  </a:lnTo>
                  <a:lnTo>
                    <a:pt x="96" y="23"/>
                  </a:lnTo>
                  <a:lnTo>
                    <a:pt x="106" y="25"/>
                  </a:lnTo>
                  <a:lnTo>
                    <a:pt x="116" y="29"/>
                  </a:lnTo>
                  <a:lnTo>
                    <a:pt x="118" y="29"/>
                  </a:lnTo>
                  <a:lnTo>
                    <a:pt x="129" y="30"/>
                  </a:lnTo>
                  <a:lnTo>
                    <a:pt x="139" y="34"/>
                  </a:lnTo>
                  <a:lnTo>
                    <a:pt x="150" y="38"/>
                  </a:lnTo>
                  <a:lnTo>
                    <a:pt x="162" y="42"/>
                  </a:lnTo>
                  <a:lnTo>
                    <a:pt x="173" y="46"/>
                  </a:lnTo>
                  <a:lnTo>
                    <a:pt x="185" y="52"/>
                  </a:lnTo>
                  <a:lnTo>
                    <a:pt x="194" y="57"/>
                  </a:lnTo>
                  <a:lnTo>
                    <a:pt x="206" y="63"/>
                  </a:lnTo>
                  <a:lnTo>
                    <a:pt x="217" y="69"/>
                  </a:lnTo>
                  <a:lnTo>
                    <a:pt x="227" y="74"/>
                  </a:lnTo>
                  <a:lnTo>
                    <a:pt x="239" y="82"/>
                  </a:lnTo>
                  <a:lnTo>
                    <a:pt x="248" y="88"/>
                  </a:lnTo>
                  <a:lnTo>
                    <a:pt x="260" y="97"/>
                  </a:lnTo>
                  <a:lnTo>
                    <a:pt x="269" y="103"/>
                  </a:lnTo>
                  <a:lnTo>
                    <a:pt x="279" y="113"/>
                  </a:lnTo>
                  <a:lnTo>
                    <a:pt x="279" y="114"/>
                  </a:lnTo>
                  <a:lnTo>
                    <a:pt x="290" y="121"/>
                  </a:lnTo>
                  <a:lnTo>
                    <a:pt x="311" y="142"/>
                  </a:lnTo>
                  <a:lnTo>
                    <a:pt x="318" y="154"/>
                  </a:lnTo>
                  <a:lnTo>
                    <a:pt x="320" y="154"/>
                  </a:lnTo>
                  <a:lnTo>
                    <a:pt x="330" y="165"/>
                  </a:lnTo>
                  <a:lnTo>
                    <a:pt x="339" y="179"/>
                  </a:lnTo>
                  <a:lnTo>
                    <a:pt x="349" y="192"/>
                  </a:lnTo>
                  <a:lnTo>
                    <a:pt x="360" y="206"/>
                  </a:lnTo>
                  <a:lnTo>
                    <a:pt x="372" y="221"/>
                  </a:lnTo>
                  <a:lnTo>
                    <a:pt x="381" y="238"/>
                  </a:lnTo>
                  <a:lnTo>
                    <a:pt x="391" y="255"/>
                  </a:lnTo>
                  <a:lnTo>
                    <a:pt x="400" y="274"/>
                  </a:lnTo>
                  <a:lnTo>
                    <a:pt x="410" y="295"/>
                  </a:lnTo>
                  <a:lnTo>
                    <a:pt x="420" y="317"/>
                  </a:lnTo>
                  <a:lnTo>
                    <a:pt x="429" y="338"/>
                  </a:lnTo>
                  <a:lnTo>
                    <a:pt x="439" y="360"/>
                  </a:lnTo>
                  <a:lnTo>
                    <a:pt x="446" y="384"/>
                  </a:lnTo>
                  <a:lnTo>
                    <a:pt x="456" y="409"/>
                  </a:lnTo>
                  <a:lnTo>
                    <a:pt x="466" y="434"/>
                  </a:lnTo>
                  <a:lnTo>
                    <a:pt x="473" y="459"/>
                  </a:lnTo>
                  <a:lnTo>
                    <a:pt x="483" y="486"/>
                  </a:lnTo>
                  <a:lnTo>
                    <a:pt x="491" y="513"/>
                  </a:lnTo>
                  <a:lnTo>
                    <a:pt x="500" y="539"/>
                  </a:lnTo>
                  <a:lnTo>
                    <a:pt x="508" y="564"/>
                  </a:lnTo>
                  <a:lnTo>
                    <a:pt x="517" y="590"/>
                  </a:lnTo>
                  <a:lnTo>
                    <a:pt x="526" y="617"/>
                  </a:lnTo>
                  <a:lnTo>
                    <a:pt x="534" y="644"/>
                  </a:lnTo>
                  <a:lnTo>
                    <a:pt x="543" y="670"/>
                  </a:lnTo>
                  <a:lnTo>
                    <a:pt x="553" y="697"/>
                  </a:lnTo>
                  <a:lnTo>
                    <a:pt x="562" y="722"/>
                  </a:lnTo>
                  <a:lnTo>
                    <a:pt x="572" y="747"/>
                  </a:lnTo>
                  <a:lnTo>
                    <a:pt x="582" y="772"/>
                  </a:lnTo>
                  <a:lnTo>
                    <a:pt x="593" y="795"/>
                  </a:lnTo>
                  <a:lnTo>
                    <a:pt x="603" y="819"/>
                  </a:lnTo>
                  <a:lnTo>
                    <a:pt x="614" y="840"/>
                  </a:lnTo>
                  <a:lnTo>
                    <a:pt x="626" y="861"/>
                  </a:lnTo>
                  <a:lnTo>
                    <a:pt x="637" y="882"/>
                  </a:lnTo>
                  <a:lnTo>
                    <a:pt x="651" y="901"/>
                  </a:lnTo>
                  <a:lnTo>
                    <a:pt x="662" y="918"/>
                  </a:lnTo>
                  <a:lnTo>
                    <a:pt x="675" y="935"/>
                  </a:lnTo>
                  <a:lnTo>
                    <a:pt x="689" y="951"/>
                  </a:lnTo>
                  <a:lnTo>
                    <a:pt x="702" y="966"/>
                  </a:lnTo>
                  <a:lnTo>
                    <a:pt x="704" y="966"/>
                  </a:lnTo>
                  <a:lnTo>
                    <a:pt x="720" y="981"/>
                  </a:lnTo>
                  <a:lnTo>
                    <a:pt x="731" y="997"/>
                  </a:lnTo>
                  <a:lnTo>
                    <a:pt x="732" y="997"/>
                  </a:lnTo>
                  <a:lnTo>
                    <a:pt x="747" y="1012"/>
                  </a:lnTo>
                  <a:lnTo>
                    <a:pt x="747" y="1014"/>
                  </a:lnTo>
                  <a:lnTo>
                    <a:pt x="763" y="1027"/>
                  </a:lnTo>
                  <a:lnTo>
                    <a:pt x="778" y="1040"/>
                  </a:lnTo>
                  <a:lnTo>
                    <a:pt x="793" y="1053"/>
                  </a:lnTo>
                  <a:lnTo>
                    <a:pt x="809" y="1067"/>
                  </a:lnTo>
                  <a:lnTo>
                    <a:pt x="824" y="1080"/>
                  </a:lnTo>
                  <a:lnTo>
                    <a:pt x="839" y="1093"/>
                  </a:lnTo>
                  <a:lnTo>
                    <a:pt x="857" y="1105"/>
                  </a:lnTo>
                  <a:lnTo>
                    <a:pt x="874" y="1116"/>
                  </a:lnTo>
                  <a:lnTo>
                    <a:pt x="891" y="1128"/>
                  </a:lnTo>
                  <a:lnTo>
                    <a:pt x="908" y="1139"/>
                  </a:lnTo>
                  <a:lnTo>
                    <a:pt x="926" y="1149"/>
                  </a:lnTo>
                  <a:lnTo>
                    <a:pt x="942" y="1158"/>
                  </a:lnTo>
                  <a:lnTo>
                    <a:pt x="959" y="1168"/>
                  </a:lnTo>
                  <a:lnTo>
                    <a:pt x="978" y="1178"/>
                  </a:lnTo>
                  <a:lnTo>
                    <a:pt x="995" y="1187"/>
                  </a:lnTo>
                  <a:lnTo>
                    <a:pt x="1015" y="1195"/>
                  </a:lnTo>
                  <a:lnTo>
                    <a:pt x="1034" y="1202"/>
                  </a:lnTo>
                  <a:lnTo>
                    <a:pt x="1053" y="1210"/>
                  </a:lnTo>
                  <a:lnTo>
                    <a:pt x="1072" y="1216"/>
                  </a:lnTo>
                  <a:lnTo>
                    <a:pt x="1091" y="1222"/>
                  </a:lnTo>
                  <a:lnTo>
                    <a:pt x="1112" y="1227"/>
                  </a:lnTo>
                  <a:lnTo>
                    <a:pt x="1132" y="1233"/>
                  </a:lnTo>
                  <a:lnTo>
                    <a:pt x="1133" y="1233"/>
                  </a:lnTo>
                  <a:lnTo>
                    <a:pt x="1154" y="1237"/>
                  </a:lnTo>
                  <a:lnTo>
                    <a:pt x="1175" y="1241"/>
                  </a:lnTo>
                  <a:lnTo>
                    <a:pt x="1196" y="1245"/>
                  </a:lnTo>
                  <a:lnTo>
                    <a:pt x="1217" y="1246"/>
                  </a:lnTo>
                  <a:lnTo>
                    <a:pt x="1238" y="1248"/>
                  </a:lnTo>
                  <a:lnTo>
                    <a:pt x="1236" y="1241"/>
                  </a:lnTo>
                  <a:lnTo>
                    <a:pt x="1232" y="1243"/>
                  </a:lnTo>
                  <a:lnTo>
                    <a:pt x="1232" y="1245"/>
                  </a:lnTo>
                  <a:lnTo>
                    <a:pt x="1230" y="1245"/>
                  </a:lnTo>
                  <a:lnTo>
                    <a:pt x="1230" y="1356"/>
                  </a:lnTo>
                  <a:lnTo>
                    <a:pt x="1232" y="1356"/>
                  </a:lnTo>
                  <a:lnTo>
                    <a:pt x="1232" y="1358"/>
                  </a:lnTo>
                  <a:lnTo>
                    <a:pt x="1234" y="1360"/>
                  </a:lnTo>
                  <a:lnTo>
                    <a:pt x="572" y="1360"/>
                  </a:lnTo>
                  <a:lnTo>
                    <a:pt x="572" y="1362"/>
                  </a:lnTo>
                  <a:lnTo>
                    <a:pt x="570" y="1362"/>
                  </a:lnTo>
                  <a:lnTo>
                    <a:pt x="570" y="1364"/>
                  </a:lnTo>
                  <a:lnTo>
                    <a:pt x="568" y="1364"/>
                  </a:lnTo>
                  <a:lnTo>
                    <a:pt x="568" y="1368"/>
                  </a:lnTo>
                  <a:lnTo>
                    <a:pt x="570" y="1368"/>
                  </a:lnTo>
                  <a:lnTo>
                    <a:pt x="570" y="1370"/>
                  </a:lnTo>
                  <a:lnTo>
                    <a:pt x="574" y="1370"/>
                  </a:lnTo>
                  <a:lnTo>
                    <a:pt x="1247" y="1370"/>
                  </a:lnTo>
                  <a:lnTo>
                    <a:pt x="1249" y="1370"/>
                  </a:lnTo>
                  <a:lnTo>
                    <a:pt x="1253" y="1366"/>
                  </a:lnTo>
                  <a:lnTo>
                    <a:pt x="1253" y="1362"/>
                  </a:lnTo>
                  <a:lnTo>
                    <a:pt x="1251" y="1360"/>
                  </a:lnTo>
                  <a:lnTo>
                    <a:pt x="1240" y="1353"/>
                  </a:lnTo>
                  <a:lnTo>
                    <a:pt x="1240" y="1250"/>
                  </a:lnTo>
                  <a:lnTo>
                    <a:pt x="1244" y="1246"/>
                  </a:lnTo>
                  <a:lnTo>
                    <a:pt x="1244" y="1243"/>
                  </a:lnTo>
                  <a:lnTo>
                    <a:pt x="1240" y="1239"/>
                  </a:lnTo>
                  <a:lnTo>
                    <a:pt x="1238" y="1239"/>
                  </a:lnTo>
                  <a:lnTo>
                    <a:pt x="1217" y="1237"/>
                  </a:lnTo>
                  <a:lnTo>
                    <a:pt x="1196" y="1235"/>
                  </a:lnTo>
                  <a:lnTo>
                    <a:pt x="1177" y="1231"/>
                  </a:lnTo>
                  <a:lnTo>
                    <a:pt x="1155" y="1227"/>
                  </a:lnTo>
                  <a:lnTo>
                    <a:pt x="1135" y="1223"/>
                  </a:lnTo>
                  <a:lnTo>
                    <a:pt x="1116" y="1218"/>
                  </a:lnTo>
                  <a:lnTo>
                    <a:pt x="1095" y="1212"/>
                  </a:lnTo>
                  <a:lnTo>
                    <a:pt x="1076" y="1206"/>
                  </a:lnTo>
                  <a:lnTo>
                    <a:pt x="1057" y="1201"/>
                  </a:lnTo>
                  <a:lnTo>
                    <a:pt x="1038" y="1193"/>
                  </a:lnTo>
                  <a:lnTo>
                    <a:pt x="1018" y="1185"/>
                  </a:lnTo>
                  <a:lnTo>
                    <a:pt x="999" y="1178"/>
                  </a:lnTo>
                  <a:lnTo>
                    <a:pt x="982" y="1168"/>
                  </a:lnTo>
                  <a:lnTo>
                    <a:pt x="963" y="1158"/>
                  </a:lnTo>
                  <a:lnTo>
                    <a:pt x="946" y="1149"/>
                  </a:lnTo>
                  <a:lnTo>
                    <a:pt x="929" y="1139"/>
                  </a:lnTo>
                  <a:lnTo>
                    <a:pt x="914" y="1130"/>
                  </a:lnTo>
                  <a:lnTo>
                    <a:pt x="897" y="1120"/>
                  </a:lnTo>
                  <a:lnTo>
                    <a:pt x="880" y="1109"/>
                  </a:lnTo>
                  <a:lnTo>
                    <a:pt x="862" y="1097"/>
                  </a:lnTo>
                  <a:lnTo>
                    <a:pt x="845" y="1086"/>
                  </a:lnTo>
                  <a:lnTo>
                    <a:pt x="830" y="1072"/>
                  </a:lnTo>
                  <a:lnTo>
                    <a:pt x="814" y="1059"/>
                  </a:lnTo>
                  <a:lnTo>
                    <a:pt x="799" y="1045"/>
                  </a:lnTo>
                  <a:lnTo>
                    <a:pt x="784" y="1032"/>
                  </a:lnTo>
                  <a:lnTo>
                    <a:pt x="768" y="1020"/>
                  </a:lnTo>
                  <a:lnTo>
                    <a:pt x="753" y="1006"/>
                  </a:lnTo>
                  <a:lnTo>
                    <a:pt x="738" y="991"/>
                  </a:lnTo>
                  <a:lnTo>
                    <a:pt x="725" y="976"/>
                  </a:lnTo>
                  <a:lnTo>
                    <a:pt x="710" y="960"/>
                  </a:lnTo>
                  <a:lnTo>
                    <a:pt x="697" y="945"/>
                  </a:lnTo>
                  <a:lnTo>
                    <a:pt x="683" y="930"/>
                  </a:lnTo>
                  <a:lnTo>
                    <a:pt x="670" y="913"/>
                  </a:lnTo>
                  <a:lnTo>
                    <a:pt x="658" y="895"/>
                  </a:lnTo>
                  <a:lnTo>
                    <a:pt x="647" y="876"/>
                  </a:lnTo>
                  <a:lnTo>
                    <a:pt x="635" y="857"/>
                  </a:lnTo>
                  <a:lnTo>
                    <a:pt x="624" y="836"/>
                  </a:lnTo>
                  <a:lnTo>
                    <a:pt x="612" y="815"/>
                  </a:lnTo>
                  <a:lnTo>
                    <a:pt x="603" y="791"/>
                  </a:lnTo>
                  <a:lnTo>
                    <a:pt x="591" y="768"/>
                  </a:lnTo>
                  <a:lnTo>
                    <a:pt x="582" y="743"/>
                  </a:lnTo>
                  <a:lnTo>
                    <a:pt x="572" y="718"/>
                  </a:lnTo>
                  <a:lnTo>
                    <a:pt x="562" y="693"/>
                  </a:lnTo>
                  <a:lnTo>
                    <a:pt x="553" y="667"/>
                  </a:lnTo>
                  <a:lnTo>
                    <a:pt x="543" y="640"/>
                  </a:lnTo>
                  <a:lnTo>
                    <a:pt x="536" y="613"/>
                  </a:lnTo>
                  <a:lnTo>
                    <a:pt x="526" y="586"/>
                  </a:lnTo>
                  <a:lnTo>
                    <a:pt x="517" y="560"/>
                  </a:lnTo>
                  <a:lnTo>
                    <a:pt x="510" y="536"/>
                  </a:lnTo>
                  <a:lnTo>
                    <a:pt x="500" y="509"/>
                  </a:lnTo>
                  <a:lnTo>
                    <a:pt x="492" y="482"/>
                  </a:lnTo>
                  <a:lnTo>
                    <a:pt x="483" y="455"/>
                  </a:lnTo>
                  <a:lnTo>
                    <a:pt x="475" y="430"/>
                  </a:lnTo>
                  <a:lnTo>
                    <a:pt x="466" y="405"/>
                  </a:lnTo>
                  <a:lnTo>
                    <a:pt x="456" y="381"/>
                  </a:lnTo>
                  <a:lnTo>
                    <a:pt x="448" y="356"/>
                  </a:lnTo>
                  <a:lnTo>
                    <a:pt x="439" y="334"/>
                  </a:lnTo>
                  <a:lnTo>
                    <a:pt x="429" y="313"/>
                  </a:lnTo>
                  <a:lnTo>
                    <a:pt x="420" y="292"/>
                  </a:lnTo>
                  <a:lnTo>
                    <a:pt x="410" y="271"/>
                  </a:lnTo>
                  <a:lnTo>
                    <a:pt x="400" y="251"/>
                  </a:lnTo>
                  <a:lnTo>
                    <a:pt x="391" y="234"/>
                  </a:lnTo>
                  <a:lnTo>
                    <a:pt x="381" y="217"/>
                  </a:lnTo>
                  <a:lnTo>
                    <a:pt x="379" y="215"/>
                  </a:lnTo>
                  <a:lnTo>
                    <a:pt x="368" y="200"/>
                  </a:lnTo>
                  <a:lnTo>
                    <a:pt x="356" y="186"/>
                  </a:lnTo>
                  <a:lnTo>
                    <a:pt x="347" y="173"/>
                  </a:lnTo>
                  <a:lnTo>
                    <a:pt x="337" y="160"/>
                  </a:lnTo>
                  <a:lnTo>
                    <a:pt x="326" y="148"/>
                  </a:lnTo>
                  <a:lnTo>
                    <a:pt x="316" y="137"/>
                  </a:lnTo>
                  <a:lnTo>
                    <a:pt x="296" y="116"/>
                  </a:lnTo>
                  <a:lnTo>
                    <a:pt x="285" y="107"/>
                  </a:lnTo>
                  <a:lnTo>
                    <a:pt x="275" y="97"/>
                  </a:lnTo>
                  <a:lnTo>
                    <a:pt x="265" y="90"/>
                  </a:lnTo>
                  <a:lnTo>
                    <a:pt x="254" y="80"/>
                  </a:lnTo>
                  <a:lnTo>
                    <a:pt x="254" y="78"/>
                  </a:lnTo>
                  <a:lnTo>
                    <a:pt x="244" y="73"/>
                  </a:lnTo>
                  <a:lnTo>
                    <a:pt x="233" y="67"/>
                  </a:lnTo>
                  <a:lnTo>
                    <a:pt x="233" y="65"/>
                  </a:lnTo>
                  <a:lnTo>
                    <a:pt x="223" y="59"/>
                  </a:lnTo>
                  <a:lnTo>
                    <a:pt x="221" y="59"/>
                  </a:lnTo>
                  <a:lnTo>
                    <a:pt x="210" y="53"/>
                  </a:lnTo>
                  <a:lnTo>
                    <a:pt x="198" y="48"/>
                  </a:lnTo>
                  <a:lnTo>
                    <a:pt x="191" y="42"/>
                  </a:lnTo>
                  <a:lnTo>
                    <a:pt x="189" y="42"/>
                  </a:lnTo>
                  <a:lnTo>
                    <a:pt x="177" y="36"/>
                  </a:lnTo>
                  <a:lnTo>
                    <a:pt x="166" y="32"/>
                  </a:lnTo>
                  <a:lnTo>
                    <a:pt x="154" y="29"/>
                  </a:lnTo>
                  <a:lnTo>
                    <a:pt x="143" y="25"/>
                  </a:lnTo>
                  <a:lnTo>
                    <a:pt x="131" y="21"/>
                  </a:lnTo>
                  <a:lnTo>
                    <a:pt x="129" y="21"/>
                  </a:lnTo>
                  <a:lnTo>
                    <a:pt x="120" y="19"/>
                  </a:lnTo>
                  <a:lnTo>
                    <a:pt x="108" y="15"/>
                  </a:lnTo>
                  <a:lnTo>
                    <a:pt x="106" y="15"/>
                  </a:lnTo>
                  <a:lnTo>
                    <a:pt x="96" y="13"/>
                  </a:lnTo>
                  <a:lnTo>
                    <a:pt x="86" y="11"/>
                  </a:lnTo>
                  <a:lnTo>
                    <a:pt x="73" y="7"/>
                  </a:lnTo>
                  <a:lnTo>
                    <a:pt x="71" y="7"/>
                  </a:lnTo>
                  <a:lnTo>
                    <a:pt x="57" y="6"/>
                  </a:lnTo>
                  <a:lnTo>
                    <a:pt x="46" y="4"/>
                  </a:lnTo>
                  <a:lnTo>
                    <a:pt x="33" y="4"/>
                  </a:lnTo>
                  <a:lnTo>
                    <a:pt x="19" y="2"/>
                  </a:lnTo>
                  <a:lnTo>
                    <a:pt x="6" y="0"/>
                  </a:lnTo>
                </a:path>
              </a:pathLst>
            </a:custGeom>
            <a:solidFill>
              <a:srgbClr val="000000"/>
            </a:solidFill>
            <a:ln w="19050" cap="rnd" cmpd="sng">
              <a:solidFill>
                <a:srgbClr val="FF00FF"/>
              </a:solidFill>
              <a:prstDash val="solid"/>
              <a:round/>
              <a:headEnd type="none" w="med" len="med"/>
              <a:tailEnd type="none" w="med" len="med"/>
            </a:ln>
          </p:spPr>
          <p:txBody>
            <a:bodyPr/>
            <a:lstStyle/>
            <a:p>
              <a:endParaRPr lang="fr-FR" dirty="0"/>
            </a:p>
          </p:txBody>
        </p:sp>
        <p:sp>
          <p:nvSpPr>
            <p:cNvPr id="18479" name="Freeform 12">
              <a:extLst>
                <a:ext uri="{FF2B5EF4-FFF2-40B4-BE49-F238E27FC236}">
                  <a16:creationId xmlns:a16="http://schemas.microsoft.com/office/drawing/2014/main" id="{530A4BCC-D88C-4124-B5EC-FE3A4EC4FA30}"/>
                </a:ext>
              </a:extLst>
            </p:cNvPr>
            <p:cNvSpPr>
              <a:spLocks/>
            </p:cNvSpPr>
            <p:nvPr/>
          </p:nvSpPr>
          <p:spPr bwMode="auto">
            <a:xfrm>
              <a:off x="2612" y="1964"/>
              <a:ext cx="1244" cy="1248"/>
            </a:xfrm>
            <a:custGeom>
              <a:avLst/>
              <a:gdLst>
                <a:gd name="T0" fmla="*/ 1243 w 1244"/>
                <a:gd name="T1" fmla="*/ 3 h 1248"/>
                <a:gd name="T2" fmla="*/ 1238 w 1244"/>
                <a:gd name="T3" fmla="*/ 0 h 1248"/>
                <a:gd name="T4" fmla="*/ 1186 w 1244"/>
                <a:gd name="T5" fmla="*/ 5 h 1248"/>
                <a:gd name="T6" fmla="*/ 1148 w 1244"/>
                <a:gd name="T7" fmla="*/ 13 h 1248"/>
                <a:gd name="T8" fmla="*/ 1114 w 1244"/>
                <a:gd name="T9" fmla="*/ 21 h 1248"/>
                <a:gd name="T10" fmla="*/ 1078 w 1244"/>
                <a:gd name="T11" fmla="*/ 32 h 1248"/>
                <a:gd name="T12" fmla="*/ 1034 w 1244"/>
                <a:gd name="T13" fmla="*/ 53 h 1248"/>
                <a:gd name="T14" fmla="*/ 991 w 1244"/>
                <a:gd name="T15" fmla="*/ 78 h 1248"/>
                <a:gd name="T16" fmla="*/ 961 w 1244"/>
                <a:gd name="T17" fmla="*/ 106 h 1248"/>
                <a:gd name="T18" fmla="*/ 927 w 1244"/>
                <a:gd name="T19" fmla="*/ 136 h 1248"/>
                <a:gd name="T20" fmla="*/ 897 w 1244"/>
                <a:gd name="T21" fmla="*/ 173 h 1248"/>
                <a:gd name="T22" fmla="*/ 854 w 1244"/>
                <a:gd name="T23" fmla="*/ 232 h 1248"/>
                <a:gd name="T24" fmla="*/ 816 w 1244"/>
                <a:gd name="T25" fmla="*/ 311 h 1248"/>
                <a:gd name="T26" fmla="*/ 780 w 1244"/>
                <a:gd name="T27" fmla="*/ 403 h 1248"/>
                <a:gd name="T28" fmla="*/ 745 w 1244"/>
                <a:gd name="T29" fmla="*/ 507 h 1248"/>
                <a:gd name="T30" fmla="*/ 710 w 1244"/>
                <a:gd name="T31" fmla="*/ 613 h 1248"/>
                <a:gd name="T32" fmla="*/ 673 w 1244"/>
                <a:gd name="T33" fmla="*/ 716 h 1248"/>
                <a:gd name="T34" fmla="*/ 631 w 1244"/>
                <a:gd name="T35" fmla="*/ 813 h 1248"/>
                <a:gd name="T36" fmla="*/ 585 w 1244"/>
                <a:gd name="T37" fmla="*/ 897 h 1248"/>
                <a:gd name="T38" fmla="*/ 535 w 1244"/>
                <a:gd name="T39" fmla="*/ 961 h 1248"/>
                <a:gd name="T40" fmla="*/ 492 w 1244"/>
                <a:gd name="T41" fmla="*/ 1003 h 1248"/>
                <a:gd name="T42" fmla="*/ 446 w 1244"/>
                <a:gd name="T43" fmla="*/ 1045 h 1248"/>
                <a:gd name="T44" fmla="*/ 383 w 1244"/>
                <a:gd name="T45" fmla="*/ 1095 h 1248"/>
                <a:gd name="T46" fmla="*/ 314 w 1244"/>
                <a:gd name="T47" fmla="*/ 1139 h 1248"/>
                <a:gd name="T48" fmla="*/ 242 w 1244"/>
                <a:gd name="T49" fmla="*/ 1176 h 1248"/>
                <a:gd name="T50" fmla="*/ 167 w 1244"/>
                <a:gd name="T51" fmla="*/ 1205 h 1248"/>
                <a:gd name="T52" fmla="*/ 90 w 1244"/>
                <a:gd name="T53" fmla="*/ 1226 h 1248"/>
                <a:gd name="T54" fmla="*/ 5 w 1244"/>
                <a:gd name="T55" fmla="*/ 1238 h 1248"/>
                <a:gd name="T56" fmla="*/ 0 w 1244"/>
                <a:gd name="T57" fmla="*/ 1241 h 1248"/>
                <a:gd name="T58" fmla="*/ 27 w 1244"/>
                <a:gd name="T59" fmla="*/ 1245 h 1248"/>
                <a:gd name="T60" fmla="*/ 92 w 1244"/>
                <a:gd name="T61" fmla="*/ 1236 h 1248"/>
                <a:gd name="T62" fmla="*/ 171 w 1244"/>
                <a:gd name="T63" fmla="*/ 1215 h 1248"/>
                <a:gd name="T64" fmla="*/ 246 w 1244"/>
                <a:gd name="T65" fmla="*/ 1186 h 1248"/>
                <a:gd name="T66" fmla="*/ 318 w 1244"/>
                <a:gd name="T67" fmla="*/ 1148 h 1248"/>
                <a:gd name="T68" fmla="*/ 371 w 1244"/>
                <a:gd name="T69" fmla="*/ 1114 h 1248"/>
                <a:gd name="T70" fmla="*/ 437 w 1244"/>
                <a:gd name="T71" fmla="*/ 1066 h 1248"/>
                <a:gd name="T72" fmla="*/ 498 w 1244"/>
                <a:gd name="T73" fmla="*/ 1011 h 1248"/>
                <a:gd name="T74" fmla="*/ 554 w 1244"/>
                <a:gd name="T75" fmla="*/ 952 h 1248"/>
                <a:gd name="T76" fmla="*/ 606 w 1244"/>
                <a:gd name="T77" fmla="*/ 884 h 1248"/>
                <a:gd name="T78" fmla="*/ 641 w 1244"/>
                <a:gd name="T79" fmla="*/ 817 h 1248"/>
                <a:gd name="T80" fmla="*/ 683 w 1244"/>
                <a:gd name="T81" fmla="*/ 720 h 1248"/>
                <a:gd name="T82" fmla="*/ 719 w 1244"/>
                <a:gd name="T83" fmla="*/ 617 h 1248"/>
                <a:gd name="T84" fmla="*/ 755 w 1244"/>
                <a:gd name="T85" fmla="*/ 511 h 1248"/>
                <a:gd name="T86" fmla="*/ 789 w 1244"/>
                <a:gd name="T87" fmla="*/ 407 h 1248"/>
                <a:gd name="T88" fmla="*/ 826 w 1244"/>
                <a:gd name="T89" fmla="*/ 313 h 1248"/>
                <a:gd name="T90" fmla="*/ 864 w 1244"/>
                <a:gd name="T91" fmla="*/ 236 h 1248"/>
                <a:gd name="T92" fmla="*/ 904 w 1244"/>
                <a:gd name="T93" fmla="*/ 179 h 1248"/>
                <a:gd name="T94" fmla="*/ 955 w 1244"/>
                <a:gd name="T95" fmla="*/ 121 h 1248"/>
                <a:gd name="T96" fmla="*/ 997 w 1244"/>
                <a:gd name="T97" fmla="*/ 86 h 1248"/>
                <a:gd name="T98" fmla="*/ 1026 w 1244"/>
                <a:gd name="T99" fmla="*/ 69 h 1248"/>
                <a:gd name="T100" fmla="*/ 1058 w 1244"/>
                <a:gd name="T101" fmla="*/ 51 h 1248"/>
                <a:gd name="T102" fmla="*/ 1105 w 1244"/>
                <a:gd name="T103" fmla="*/ 34 h 1248"/>
                <a:gd name="T104" fmla="*/ 1139 w 1244"/>
                <a:gd name="T105" fmla="*/ 25 h 1248"/>
                <a:gd name="T106" fmla="*/ 1174 w 1244"/>
                <a:gd name="T107" fmla="*/ 17 h 1248"/>
                <a:gd name="T108" fmla="*/ 1224 w 1244"/>
                <a:gd name="T109" fmla="*/ 11 h 124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44"/>
                <a:gd name="T166" fmla="*/ 0 h 1248"/>
                <a:gd name="T167" fmla="*/ 1244 w 1244"/>
                <a:gd name="T168" fmla="*/ 1248 h 124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44" h="1248">
                  <a:moveTo>
                    <a:pt x="1238" y="9"/>
                  </a:moveTo>
                  <a:lnTo>
                    <a:pt x="1240" y="9"/>
                  </a:lnTo>
                  <a:lnTo>
                    <a:pt x="1243" y="5"/>
                  </a:lnTo>
                  <a:lnTo>
                    <a:pt x="1243" y="3"/>
                  </a:lnTo>
                  <a:lnTo>
                    <a:pt x="1242" y="3"/>
                  </a:lnTo>
                  <a:lnTo>
                    <a:pt x="1242" y="2"/>
                  </a:lnTo>
                  <a:lnTo>
                    <a:pt x="1240" y="0"/>
                  </a:lnTo>
                  <a:lnTo>
                    <a:pt x="1238" y="0"/>
                  </a:lnTo>
                  <a:lnTo>
                    <a:pt x="1224" y="2"/>
                  </a:lnTo>
                  <a:lnTo>
                    <a:pt x="1211" y="3"/>
                  </a:lnTo>
                  <a:lnTo>
                    <a:pt x="1197" y="3"/>
                  </a:lnTo>
                  <a:lnTo>
                    <a:pt x="1186" y="5"/>
                  </a:lnTo>
                  <a:lnTo>
                    <a:pt x="1173" y="7"/>
                  </a:lnTo>
                  <a:lnTo>
                    <a:pt x="1171" y="7"/>
                  </a:lnTo>
                  <a:lnTo>
                    <a:pt x="1159" y="11"/>
                  </a:lnTo>
                  <a:lnTo>
                    <a:pt x="1148" y="13"/>
                  </a:lnTo>
                  <a:lnTo>
                    <a:pt x="1137" y="15"/>
                  </a:lnTo>
                  <a:lnTo>
                    <a:pt x="1135" y="15"/>
                  </a:lnTo>
                  <a:lnTo>
                    <a:pt x="1126" y="19"/>
                  </a:lnTo>
                  <a:lnTo>
                    <a:pt x="1114" y="21"/>
                  </a:lnTo>
                  <a:lnTo>
                    <a:pt x="1112" y="21"/>
                  </a:lnTo>
                  <a:lnTo>
                    <a:pt x="1101" y="25"/>
                  </a:lnTo>
                  <a:lnTo>
                    <a:pt x="1089" y="28"/>
                  </a:lnTo>
                  <a:lnTo>
                    <a:pt x="1078" y="32"/>
                  </a:lnTo>
                  <a:lnTo>
                    <a:pt x="1066" y="36"/>
                  </a:lnTo>
                  <a:lnTo>
                    <a:pt x="1055" y="42"/>
                  </a:lnTo>
                  <a:lnTo>
                    <a:pt x="1045" y="48"/>
                  </a:lnTo>
                  <a:lnTo>
                    <a:pt x="1034" y="53"/>
                  </a:lnTo>
                  <a:lnTo>
                    <a:pt x="1022" y="59"/>
                  </a:lnTo>
                  <a:lnTo>
                    <a:pt x="1012" y="65"/>
                  </a:lnTo>
                  <a:lnTo>
                    <a:pt x="1001" y="72"/>
                  </a:lnTo>
                  <a:lnTo>
                    <a:pt x="991" y="78"/>
                  </a:lnTo>
                  <a:lnTo>
                    <a:pt x="980" y="88"/>
                  </a:lnTo>
                  <a:lnTo>
                    <a:pt x="970" y="95"/>
                  </a:lnTo>
                  <a:lnTo>
                    <a:pt x="970" y="97"/>
                  </a:lnTo>
                  <a:lnTo>
                    <a:pt x="961" y="106"/>
                  </a:lnTo>
                  <a:lnTo>
                    <a:pt x="949" y="113"/>
                  </a:lnTo>
                  <a:lnTo>
                    <a:pt x="949" y="115"/>
                  </a:lnTo>
                  <a:lnTo>
                    <a:pt x="929" y="136"/>
                  </a:lnTo>
                  <a:lnTo>
                    <a:pt x="927" y="136"/>
                  </a:lnTo>
                  <a:lnTo>
                    <a:pt x="920" y="148"/>
                  </a:lnTo>
                  <a:lnTo>
                    <a:pt x="908" y="159"/>
                  </a:lnTo>
                  <a:lnTo>
                    <a:pt x="906" y="159"/>
                  </a:lnTo>
                  <a:lnTo>
                    <a:pt x="897" y="173"/>
                  </a:lnTo>
                  <a:lnTo>
                    <a:pt x="887" y="186"/>
                  </a:lnTo>
                  <a:lnTo>
                    <a:pt x="875" y="200"/>
                  </a:lnTo>
                  <a:lnTo>
                    <a:pt x="864" y="215"/>
                  </a:lnTo>
                  <a:lnTo>
                    <a:pt x="854" y="232"/>
                  </a:lnTo>
                  <a:lnTo>
                    <a:pt x="845" y="249"/>
                  </a:lnTo>
                  <a:lnTo>
                    <a:pt x="835" y="269"/>
                  </a:lnTo>
                  <a:lnTo>
                    <a:pt x="826" y="290"/>
                  </a:lnTo>
                  <a:lnTo>
                    <a:pt x="816" y="311"/>
                  </a:lnTo>
                  <a:lnTo>
                    <a:pt x="806" y="331"/>
                  </a:lnTo>
                  <a:lnTo>
                    <a:pt x="797" y="356"/>
                  </a:lnTo>
                  <a:lnTo>
                    <a:pt x="787" y="379"/>
                  </a:lnTo>
                  <a:lnTo>
                    <a:pt x="780" y="403"/>
                  </a:lnTo>
                  <a:lnTo>
                    <a:pt x="770" y="428"/>
                  </a:lnTo>
                  <a:lnTo>
                    <a:pt x="762" y="453"/>
                  </a:lnTo>
                  <a:lnTo>
                    <a:pt x="753" y="480"/>
                  </a:lnTo>
                  <a:lnTo>
                    <a:pt x="745" y="507"/>
                  </a:lnTo>
                  <a:lnTo>
                    <a:pt x="736" y="533"/>
                  </a:lnTo>
                  <a:lnTo>
                    <a:pt x="726" y="559"/>
                  </a:lnTo>
                  <a:lnTo>
                    <a:pt x="719" y="586"/>
                  </a:lnTo>
                  <a:lnTo>
                    <a:pt x="710" y="613"/>
                  </a:lnTo>
                  <a:lnTo>
                    <a:pt x="700" y="640"/>
                  </a:lnTo>
                  <a:lnTo>
                    <a:pt x="691" y="665"/>
                  </a:lnTo>
                  <a:lnTo>
                    <a:pt x="683" y="691"/>
                  </a:lnTo>
                  <a:lnTo>
                    <a:pt x="673" y="716"/>
                  </a:lnTo>
                  <a:lnTo>
                    <a:pt x="662" y="742"/>
                  </a:lnTo>
                  <a:lnTo>
                    <a:pt x="652" y="765"/>
                  </a:lnTo>
                  <a:lnTo>
                    <a:pt x="643" y="790"/>
                  </a:lnTo>
                  <a:lnTo>
                    <a:pt x="631" y="813"/>
                  </a:lnTo>
                  <a:lnTo>
                    <a:pt x="620" y="836"/>
                  </a:lnTo>
                  <a:lnTo>
                    <a:pt x="610" y="857"/>
                  </a:lnTo>
                  <a:lnTo>
                    <a:pt x="599" y="878"/>
                  </a:lnTo>
                  <a:lnTo>
                    <a:pt x="585" y="897"/>
                  </a:lnTo>
                  <a:lnTo>
                    <a:pt x="574" y="914"/>
                  </a:lnTo>
                  <a:lnTo>
                    <a:pt x="560" y="931"/>
                  </a:lnTo>
                  <a:lnTo>
                    <a:pt x="547" y="946"/>
                  </a:lnTo>
                  <a:lnTo>
                    <a:pt x="535" y="961"/>
                  </a:lnTo>
                  <a:lnTo>
                    <a:pt x="520" y="976"/>
                  </a:lnTo>
                  <a:lnTo>
                    <a:pt x="518" y="976"/>
                  </a:lnTo>
                  <a:lnTo>
                    <a:pt x="508" y="992"/>
                  </a:lnTo>
                  <a:lnTo>
                    <a:pt x="492" y="1003"/>
                  </a:lnTo>
                  <a:lnTo>
                    <a:pt x="477" y="1017"/>
                  </a:lnTo>
                  <a:lnTo>
                    <a:pt x="477" y="1019"/>
                  </a:lnTo>
                  <a:lnTo>
                    <a:pt x="462" y="1034"/>
                  </a:lnTo>
                  <a:lnTo>
                    <a:pt x="446" y="1045"/>
                  </a:lnTo>
                  <a:lnTo>
                    <a:pt x="431" y="1059"/>
                  </a:lnTo>
                  <a:lnTo>
                    <a:pt x="416" y="1070"/>
                  </a:lnTo>
                  <a:lnTo>
                    <a:pt x="398" y="1084"/>
                  </a:lnTo>
                  <a:lnTo>
                    <a:pt x="383" y="1095"/>
                  </a:lnTo>
                  <a:lnTo>
                    <a:pt x="366" y="1107"/>
                  </a:lnTo>
                  <a:lnTo>
                    <a:pt x="348" y="1118"/>
                  </a:lnTo>
                  <a:lnTo>
                    <a:pt x="331" y="1130"/>
                  </a:lnTo>
                  <a:lnTo>
                    <a:pt x="314" y="1139"/>
                  </a:lnTo>
                  <a:lnTo>
                    <a:pt x="298" y="1148"/>
                  </a:lnTo>
                  <a:lnTo>
                    <a:pt x="279" y="1157"/>
                  </a:lnTo>
                  <a:lnTo>
                    <a:pt x="261" y="1167"/>
                  </a:lnTo>
                  <a:lnTo>
                    <a:pt x="242" y="1176"/>
                  </a:lnTo>
                  <a:lnTo>
                    <a:pt x="225" y="1184"/>
                  </a:lnTo>
                  <a:lnTo>
                    <a:pt x="206" y="1192"/>
                  </a:lnTo>
                  <a:lnTo>
                    <a:pt x="187" y="1199"/>
                  </a:lnTo>
                  <a:lnTo>
                    <a:pt x="167" y="1205"/>
                  </a:lnTo>
                  <a:lnTo>
                    <a:pt x="146" y="1211"/>
                  </a:lnTo>
                  <a:lnTo>
                    <a:pt x="127" y="1217"/>
                  </a:lnTo>
                  <a:lnTo>
                    <a:pt x="110" y="1222"/>
                  </a:lnTo>
                  <a:lnTo>
                    <a:pt x="90" y="1226"/>
                  </a:lnTo>
                  <a:lnTo>
                    <a:pt x="69" y="1230"/>
                  </a:lnTo>
                  <a:lnTo>
                    <a:pt x="48" y="1234"/>
                  </a:lnTo>
                  <a:lnTo>
                    <a:pt x="27" y="1236"/>
                  </a:lnTo>
                  <a:lnTo>
                    <a:pt x="5" y="1238"/>
                  </a:lnTo>
                  <a:lnTo>
                    <a:pt x="4" y="1238"/>
                  </a:lnTo>
                  <a:lnTo>
                    <a:pt x="2" y="1240"/>
                  </a:lnTo>
                  <a:lnTo>
                    <a:pt x="2" y="1241"/>
                  </a:lnTo>
                  <a:lnTo>
                    <a:pt x="0" y="1241"/>
                  </a:lnTo>
                  <a:lnTo>
                    <a:pt x="0" y="1243"/>
                  </a:lnTo>
                  <a:lnTo>
                    <a:pt x="4" y="1247"/>
                  </a:lnTo>
                  <a:lnTo>
                    <a:pt x="5" y="1247"/>
                  </a:lnTo>
                  <a:lnTo>
                    <a:pt x="27" y="1245"/>
                  </a:lnTo>
                  <a:lnTo>
                    <a:pt x="48" y="1243"/>
                  </a:lnTo>
                  <a:lnTo>
                    <a:pt x="50" y="1243"/>
                  </a:lnTo>
                  <a:lnTo>
                    <a:pt x="71" y="1240"/>
                  </a:lnTo>
                  <a:lnTo>
                    <a:pt x="92" y="1236"/>
                  </a:lnTo>
                  <a:lnTo>
                    <a:pt x="112" y="1232"/>
                  </a:lnTo>
                  <a:lnTo>
                    <a:pt x="131" y="1226"/>
                  </a:lnTo>
                  <a:lnTo>
                    <a:pt x="150" y="1220"/>
                  </a:lnTo>
                  <a:lnTo>
                    <a:pt x="171" y="1215"/>
                  </a:lnTo>
                  <a:lnTo>
                    <a:pt x="190" y="1209"/>
                  </a:lnTo>
                  <a:lnTo>
                    <a:pt x="210" y="1201"/>
                  </a:lnTo>
                  <a:lnTo>
                    <a:pt x="229" y="1194"/>
                  </a:lnTo>
                  <a:lnTo>
                    <a:pt x="246" y="1186"/>
                  </a:lnTo>
                  <a:lnTo>
                    <a:pt x="265" y="1176"/>
                  </a:lnTo>
                  <a:lnTo>
                    <a:pt x="282" y="1167"/>
                  </a:lnTo>
                  <a:lnTo>
                    <a:pt x="302" y="1157"/>
                  </a:lnTo>
                  <a:lnTo>
                    <a:pt x="318" y="1148"/>
                  </a:lnTo>
                  <a:lnTo>
                    <a:pt x="335" y="1139"/>
                  </a:lnTo>
                  <a:lnTo>
                    <a:pt x="337" y="1137"/>
                  </a:lnTo>
                  <a:lnTo>
                    <a:pt x="354" y="1126"/>
                  </a:lnTo>
                  <a:lnTo>
                    <a:pt x="371" y="1114"/>
                  </a:lnTo>
                  <a:lnTo>
                    <a:pt x="389" y="1103"/>
                  </a:lnTo>
                  <a:lnTo>
                    <a:pt x="404" y="1091"/>
                  </a:lnTo>
                  <a:lnTo>
                    <a:pt x="421" y="1078"/>
                  </a:lnTo>
                  <a:lnTo>
                    <a:pt x="437" y="1066"/>
                  </a:lnTo>
                  <a:lnTo>
                    <a:pt x="452" y="1053"/>
                  </a:lnTo>
                  <a:lnTo>
                    <a:pt x="467" y="1040"/>
                  </a:lnTo>
                  <a:lnTo>
                    <a:pt x="483" y="1024"/>
                  </a:lnTo>
                  <a:lnTo>
                    <a:pt x="498" y="1011"/>
                  </a:lnTo>
                  <a:lnTo>
                    <a:pt x="513" y="997"/>
                  </a:lnTo>
                  <a:lnTo>
                    <a:pt x="526" y="982"/>
                  </a:lnTo>
                  <a:lnTo>
                    <a:pt x="541" y="967"/>
                  </a:lnTo>
                  <a:lnTo>
                    <a:pt x="554" y="952"/>
                  </a:lnTo>
                  <a:lnTo>
                    <a:pt x="568" y="936"/>
                  </a:lnTo>
                  <a:lnTo>
                    <a:pt x="581" y="920"/>
                  </a:lnTo>
                  <a:lnTo>
                    <a:pt x="593" y="903"/>
                  </a:lnTo>
                  <a:lnTo>
                    <a:pt x="606" y="884"/>
                  </a:lnTo>
                  <a:lnTo>
                    <a:pt x="608" y="882"/>
                  </a:lnTo>
                  <a:lnTo>
                    <a:pt x="620" y="861"/>
                  </a:lnTo>
                  <a:lnTo>
                    <a:pt x="629" y="840"/>
                  </a:lnTo>
                  <a:lnTo>
                    <a:pt x="641" y="817"/>
                  </a:lnTo>
                  <a:lnTo>
                    <a:pt x="652" y="794"/>
                  </a:lnTo>
                  <a:lnTo>
                    <a:pt x="662" y="769"/>
                  </a:lnTo>
                  <a:lnTo>
                    <a:pt x="671" y="746"/>
                  </a:lnTo>
                  <a:lnTo>
                    <a:pt x="683" y="720"/>
                  </a:lnTo>
                  <a:lnTo>
                    <a:pt x="692" y="695"/>
                  </a:lnTo>
                  <a:lnTo>
                    <a:pt x="700" y="668"/>
                  </a:lnTo>
                  <a:lnTo>
                    <a:pt x="710" y="644"/>
                  </a:lnTo>
                  <a:lnTo>
                    <a:pt x="719" y="617"/>
                  </a:lnTo>
                  <a:lnTo>
                    <a:pt x="728" y="590"/>
                  </a:lnTo>
                  <a:lnTo>
                    <a:pt x="736" y="563"/>
                  </a:lnTo>
                  <a:lnTo>
                    <a:pt x="745" y="536"/>
                  </a:lnTo>
                  <a:lnTo>
                    <a:pt x="755" y="511"/>
                  </a:lnTo>
                  <a:lnTo>
                    <a:pt x="762" y="484"/>
                  </a:lnTo>
                  <a:lnTo>
                    <a:pt x="772" y="457"/>
                  </a:lnTo>
                  <a:lnTo>
                    <a:pt x="780" y="432"/>
                  </a:lnTo>
                  <a:lnTo>
                    <a:pt x="789" y="407"/>
                  </a:lnTo>
                  <a:lnTo>
                    <a:pt x="797" y="382"/>
                  </a:lnTo>
                  <a:lnTo>
                    <a:pt x="806" y="359"/>
                  </a:lnTo>
                  <a:lnTo>
                    <a:pt x="816" y="334"/>
                  </a:lnTo>
                  <a:lnTo>
                    <a:pt x="826" y="313"/>
                  </a:lnTo>
                  <a:lnTo>
                    <a:pt x="835" y="293"/>
                  </a:lnTo>
                  <a:lnTo>
                    <a:pt x="845" y="272"/>
                  </a:lnTo>
                  <a:lnTo>
                    <a:pt x="854" y="253"/>
                  </a:lnTo>
                  <a:lnTo>
                    <a:pt x="864" y="236"/>
                  </a:lnTo>
                  <a:lnTo>
                    <a:pt x="874" y="221"/>
                  </a:lnTo>
                  <a:lnTo>
                    <a:pt x="883" y="205"/>
                  </a:lnTo>
                  <a:lnTo>
                    <a:pt x="895" y="192"/>
                  </a:lnTo>
                  <a:lnTo>
                    <a:pt x="904" y="179"/>
                  </a:lnTo>
                  <a:lnTo>
                    <a:pt x="914" y="165"/>
                  </a:lnTo>
                  <a:lnTo>
                    <a:pt x="925" y="154"/>
                  </a:lnTo>
                  <a:lnTo>
                    <a:pt x="934" y="142"/>
                  </a:lnTo>
                  <a:lnTo>
                    <a:pt x="955" y="121"/>
                  </a:lnTo>
                  <a:lnTo>
                    <a:pt x="966" y="112"/>
                  </a:lnTo>
                  <a:lnTo>
                    <a:pt x="976" y="103"/>
                  </a:lnTo>
                  <a:lnTo>
                    <a:pt x="986" y="95"/>
                  </a:lnTo>
                  <a:lnTo>
                    <a:pt x="997" y="86"/>
                  </a:lnTo>
                  <a:lnTo>
                    <a:pt x="1007" y="82"/>
                  </a:lnTo>
                  <a:lnTo>
                    <a:pt x="1007" y="80"/>
                  </a:lnTo>
                  <a:lnTo>
                    <a:pt x="1018" y="74"/>
                  </a:lnTo>
                  <a:lnTo>
                    <a:pt x="1026" y="69"/>
                  </a:lnTo>
                  <a:lnTo>
                    <a:pt x="1037" y="63"/>
                  </a:lnTo>
                  <a:lnTo>
                    <a:pt x="1049" y="57"/>
                  </a:lnTo>
                  <a:lnTo>
                    <a:pt x="1051" y="57"/>
                  </a:lnTo>
                  <a:lnTo>
                    <a:pt x="1058" y="51"/>
                  </a:lnTo>
                  <a:lnTo>
                    <a:pt x="1070" y="46"/>
                  </a:lnTo>
                  <a:lnTo>
                    <a:pt x="1082" y="42"/>
                  </a:lnTo>
                  <a:lnTo>
                    <a:pt x="1093" y="38"/>
                  </a:lnTo>
                  <a:lnTo>
                    <a:pt x="1105" y="34"/>
                  </a:lnTo>
                  <a:lnTo>
                    <a:pt x="1116" y="30"/>
                  </a:lnTo>
                  <a:lnTo>
                    <a:pt x="1126" y="28"/>
                  </a:lnTo>
                  <a:lnTo>
                    <a:pt x="1128" y="28"/>
                  </a:lnTo>
                  <a:lnTo>
                    <a:pt x="1139" y="25"/>
                  </a:lnTo>
                  <a:lnTo>
                    <a:pt x="1148" y="23"/>
                  </a:lnTo>
                  <a:lnTo>
                    <a:pt x="1159" y="21"/>
                  </a:lnTo>
                  <a:lnTo>
                    <a:pt x="1161" y="21"/>
                  </a:lnTo>
                  <a:lnTo>
                    <a:pt x="1174" y="17"/>
                  </a:lnTo>
                  <a:lnTo>
                    <a:pt x="1186" y="15"/>
                  </a:lnTo>
                  <a:lnTo>
                    <a:pt x="1197" y="13"/>
                  </a:lnTo>
                  <a:lnTo>
                    <a:pt x="1211" y="13"/>
                  </a:lnTo>
                  <a:lnTo>
                    <a:pt x="1224" y="11"/>
                  </a:lnTo>
                  <a:lnTo>
                    <a:pt x="1238" y="9"/>
                  </a:lnTo>
                </a:path>
              </a:pathLst>
            </a:custGeom>
            <a:solidFill>
              <a:srgbClr val="000000"/>
            </a:solidFill>
            <a:ln w="19050" cap="rnd" cmpd="sng">
              <a:solidFill>
                <a:srgbClr val="FF00FF"/>
              </a:solidFill>
              <a:prstDash val="solid"/>
              <a:round/>
              <a:headEnd type="none" w="med" len="med"/>
              <a:tailEnd type="none" w="med" len="med"/>
            </a:ln>
          </p:spPr>
          <p:txBody>
            <a:bodyPr/>
            <a:lstStyle/>
            <a:p>
              <a:endParaRPr lang="fr-FR" dirty="0"/>
            </a:p>
          </p:txBody>
        </p:sp>
        <p:sp>
          <p:nvSpPr>
            <p:cNvPr id="18480" name="Line 13">
              <a:extLst>
                <a:ext uri="{FF2B5EF4-FFF2-40B4-BE49-F238E27FC236}">
                  <a16:creationId xmlns:a16="http://schemas.microsoft.com/office/drawing/2014/main" id="{A268B492-E258-454A-9E40-63A84B9B3CE5}"/>
                </a:ext>
              </a:extLst>
            </p:cNvPr>
            <p:cNvSpPr>
              <a:spLocks noChangeShapeType="1"/>
            </p:cNvSpPr>
            <p:nvPr/>
          </p:nvSpPr>
          <p:spPr bwMode="auto">
            <a:xfrm flipV="1">
              <a:off x="2490" y="1632"/>
              <a:ext cx="0" cy="1695"/>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18481" name="Line 14">
              <a:extLst>
                <a:ext uri="{FF2B5EF4-FFF2-40B4-BE49-F238E27FC236}">
                  <a16:creationId xmlns:a16="http://schemas.microsoft.com/office/drawing/2014/main" id="{B78BE04E-73BD-427F-8155-99B9190EE3DF}"/>
                </a:ext>
              </a:extLst>
            </p:cNvPr>
            <p:cNvSpPr>
              <a:spLocks noChangeShapeType="1"/>
            </p:cNvSpPr>
            <p:nvPr/>
          </p:nvSpPr>
          <p:spPr bwMode="auto">
            <a:xfrm>
              <a:off x="2499" y="3319"/>
              <a:ext cx="3103"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grpSp>
      <p:grpSp>
        <p:nvGrpSpPr>
          <p:cNvPr id="18444" name="Group 15">
            <a:extLst>
              <a:ext uri="{FF2B5EF4-FFF2-40B4-BE49-F238E27FC236}">
                <a16:creationId xmlns:a16="http://schemas.microsoft.com/office/drawing/2014/main" id="{2C595C26-F286-41A1-822B-DF06A3B7D21A}"/>
              </a:ext>
            </a:extLst>
          </p:cNvPr>
          <p:cNvGrpSpPr>
            <a:grpSpLocks/>
          </p:cNvGrpSpPr>
          <p:nvPr/>
        </p:nvGrpSpPr>
        <p:grpSpPr bwMode="auto">
          <a:xfrm>
            <a:off x="3581400" y="3429000"/>
            <a:ext cx="1000125" cy="533400"/>
            <a:chOff x="2490" y="1632"/>
            <a:chExt cx="3112" cy="1699"/>
          </a:xfrm>
        </p:grpSpPr>
        <p:sp>
          <p:nvSpPr>
            <p:cNvPr id="18472" name="Freeform 16">
              <a:extLst>
                <a:ext uri="{FF2B5EF4-FFF2-40B4-BE49-F238E27FC236}">
                  <a16:creationId xmlns:a16="http://schemas.microsoft.com/office/drawing/2014/main" id="{E8FDF238-D97F-4444-93EF-030E8F5045C3}"/>
                </a:ext>
              </a:extLst>
            </p:cNvPr>
            <p:cNvSpPr>
              <a:spLocks/>
            </p:cNvSpPr>
            <p:nvPr/>
          </p:nvSpPr>
          <p:spPr bwMode="auto">
            <a:xfrm>
              <a:off x="4423" y="2653"/>
              <a:ext cx="695" cy="665"/>
            </a:xfrm>
            <a:custGeom>
              <a:avLst/>
              <a:gdLst>
                <a:gd name="T0" fmla="*/ 17 w 695"/>
                <a:gd name="T1" fmla="*/ 30 h 665"/>
                <a:gd name="T2" fmla="*/ 33 w 695"/>
                <a:gd name="T3" fmla="*/ 69 h 665"/>
                <a:gd name="T4" fmla="*/ 48 w 695"/>
                <a:gd name="T5" fmla="*/ 103 h 665"/>
                <a:gd name="T6" fmla="*/ 63 w 695"/>
                <a:gd name="T7" fmla="*/ 136 h 665"/>
                <a:gd name="T8" fmla="*/ 81 w 695"/>
                <a:gd name="T9" fmla="*/ 164 h 665"/>
                <a:gd name="T10" fmla="*/ 98 w 695"/>
                <a:gd name="T11" fmla="*/ 193 h 665"/>
                <a:gd name="T12" fmla="*/ 117 w 695"/>
                <a:gd name="T13" fmla="*/ 220 h 665"/>
                <a:gd name="T14" fmla="*/ 134 w 695"/>
                <a:gd name="T15" fmla="*/ 245 h 665"/>
                <a:gd name="T16" fmla="*/ 153 w 695"/>
                <a:gd name="T17" fmla="*/ 268 h 665"/>
                <a:gd name="T18" fmla="*/ 173 w 695"/>
                <a:gd name="T19" fmla="*/ 289 h 665"/>
                <a:gd name="T20" fmla="*/ 194 w 695"/>
                <a:gd name="T21" fmla="*/ 310 h 665"/>
                <a:gd name="T22" fmla="*/ 224 w 695"/>
                <a:gd name="T23" fmla="*/ 336 h 665"/>
                <a:gd name="T24" fmla="*/ 255 w 695"/>
                <a:gd name="T25" fmla="*/ 363 h 665"/>
                <a:gd name="T26" fmla="*/ 274 w 695"/>
                <a:gd name="T27" fmla="*/ 380 h 665"/>
                <a:gd name="T28" fmla="*/ 295 w 695"/>
                <a:gd name="T29" fmla="*/ 398 h 665"/>
                <a:gd name="T30" fmla="*/ 318 w 695"/>
                <a:gd name="T31" fmla="*/ 413 h 665"/>
                <a:gd name="T32" fmla="*/ 339 w 695"/>
                <a:gd name="T33" fmla="*/ 428 h 665"/>
                <a:gd name="T34" fmla="*/ 362 w 695"/>
                <a:gd name="T35" fmla="*/ 444 h 665"/>
                <a:gd name="T36" fmla="*/ 385 w 695"/>
                <a:gd name="T37" fmla="*/ 457 h 665"/>
                <a:gd name="T38" fmla="*/ 406 w 695"/>
                <a:gd name="T39" fmla="*/ 468 h 665"/>
                <a:gd name="T40" fmla="*/ 429 w 695"/>
                <a:gd name="T41" fmla="*/ 480 h 665"/>
                <a:gd name="T42" fmla="*/ 452 w 695"/>
                <a:gd name="T43" fmla="*/ 490 h 665"/>
                <a:gd name="T44" fmla="*/ 475 w 695"/>
                <a:gd name="T45" fmla="*/ 499 h 665"/>
                <a:gd name="T46" fmla="*/ 498 w 695"/>
                <a:gd name="T47" fmla="*/ 509 h 665"/>
                <a:gd name="T48" fmla="*/ 521 w 695"/>
                <a:gd name="T49" fmla="*/ 516 h 665"/>
                <a:gd name="T50" fmla="*/ 546 w 695"/>
                <a:gd name="T51" fmla="*/ 524 h 665"/>
                <a:gd name="T52" fmla="*/ 571 w 695"/>
                <a:gd name="T53" fmla="*/ 530 h 665"/>
                <a:gd name="T54" fmla="*/ 596 w 695"/>
                <a:gd name="T55" fmla="*/ 535 h 665"/>
                <a:gd name="T56" fmla="*/ 623 w 695"/>
                <a:gd name="T57" fmla="*/ 539 h 665"/>
                <a:gd name="T58" fmla="*/ 650 w 695"/>
                <a:gd name="T59" fmla="*/ 543 h 665"/>
                <a:gd name="T60" fmla="*/ 679 w 695"/>
                <a:gd name="T61" fmla="*/ 547 h 665"/>
                <a:gd name="T62" fmla="*/ 694 w 695"/>
                <a:gd name="T63" fmla="*/ 553 h 665"/>
                <a:gd name="T64" fmla="*/ 684 w 695"/>
                <a:gd name="T65" fmla="*/ 664 h 665"/>
                <a:gd name="T66" fmla="*/ 8 w 695"/>
                <a:gd name="T67" fmla="*/ 664 h 665"/>
                <a:gd name="T68" fmla="*/ 10 w 695"/>
                <a:gd name="T69" fmla="*/ 11 h 66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95"/>
                <a:gd name="T106" fmla="*/ 0 h 665"/>
                <a:gd name="T107" fmla="*/ 695 w 695"/>
                <a:gd name="T108" fmla="*/ 665 h 66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95" h="665">
                  <a:moveTo>
                    <a:pt x="10" y="11"/>
                  </a:moveTo>
                  <a:lnTo>
                    <a:pt x="17" y="30"/>
                  </a:lnTo>
                  <a:lnTo>
                    <a:pt x="25" y="49"/>
                  </a:lnTo>
                  <a:lnTo>
                    <a:pt x="33" y="69"/>
                  </a:lnTo>
                  <a:lnTo>
                    <a:pt x="40" y="86"/>
                  </a:lnTo>
                  <a:lnTo>
                    <a:pt x="48" y="103"/>
                  </a:lnTo>
                  <a:lnTo>
                    <a:pt x="56" y="118"/>
                  </a:lnTo>
                  <a:lnTo>
                    <a:pt x="63" y="136"/>
                  </a:lnTo>
                  <a:lnTo>
                    <a:pt x="73" y="151"/>
                  </a:lnTo>
                  <a:lnTo>
                    <a:pt x="81" y="164"/>
                  </a:lnTo>
                  <a:lnTo>
                    <a:pt x="90" y="180"/>
                  </a:lnTo>
                  <a:lnTo>
                    <a:pt x="98" y="193"/>
                  </a:lnTo>
                  <a:lnTo>
                    <a:pt x="107" y="206"/>
                  </a:lnTo>
                  <a:lnTo>
                    <a:pt x="117" y="220"/>
                  </a:lnTo>
                  <a:lnTo>
                    <a:pt x="127" y="231"/>
                  </a:lnTo>
                  <a:lnTo>
                    <a:pt x="134" y="245"/>
                  </a:lnTo>
                  <a:lnTo>
                    <a:pt x="144" y="256"/>
                  </a:lnTo>
                  <a:lnTo>
                    <a:pt x="153" y="268"/>
                  </a:lnTo>
                  <a:lnTo>
                    <a:pt x="163" y="277"/>
                  </a:lnTo>
                  <a:lnTo>
                    <a:pt x="173" y="289"/>
                  </a:lnTo>
                  <a:lnTo>
                    <a:pt x="184" y="298"/>
                  </a:lnTo>
                  <a:lnTo>
                    <a:pt x="194" y="310"/>
                  </a:lnTo>
                  <a:lnTo>
                    <a:pt x="213" y="329"/>
                  </a:lnTo>
                  <a:lnTo>
                    <a:pt x="224" y="336"/>
                  </a:lnTo>
                  <a:lnTo>
                    <a:pt x="243" y="356"/>
                  </a:lnTo>
                  <a:lnTo>
                    <a:pt x="255" y="363"/>
                  </a:lnTo>
                  <a:lnTo>
                    <a:pt x="265" y="373"/>
                  </a:lnTo>
                  <a:lnTo>
                    <a:pt x="274" y="380"/>
                  </a:lnTo>
                  <a:lnTo>
                    <a:pt x="286" y="388"/>
                  </a:lnTo>
                  <a:lnTo>
                    <a:pt x="295" y="398"/>
                  </a:lnTo>
                  <a:lnTo>
                    <a:pt x="307" y="405"/>
                  </a:lnTo>
                  <a:lnTo>
                    <a:pt x="318" y="413"/>
                  </a:lnTo>
                  <a:lnTo>
                    <a:pt x="330" y="421"/>
                  </a:lnTo>
                  <a:lnTo>
                    <a:pt x="339" y="428"/>
                  </a:lnTo>
                  <a:lnTo>
                    <a:pt x="351" y="436"/>
                  </a:lnTo>
                  <a:lnTo>
                    <a:pt x="362" y="444"/>
                  </a:lnTo>
                  <a:lnTo>
                    <a:pt x="374" y="449"/>
                  </a:lnTo>
                  <a:lnTo>
                    <a:pt x="385" y="457"/>
                  </a:lnTo>
                  <a:lnTo>
                    <a:pt x="395" y="463"/>
                  </a:lnTo>
                  <a:lnTo>
                    <a:pt x="406" y="468"/>
                  </a:lnTo>
                  <a:lnTo>
                    <a:pt x="418" y="474"/>
                  </a:lnTo>
                  <a:lnTo>
                    <a:pt x="429" y="480"/>
                  </a:lnTo>
                  <a:lnTo>
                    <a:pt x="441" y="486"/>
                  </a:lnTo>
                  <a:lnTo>
                    <a:pt x="452" y="490"/>
                  </a:lnTo>
                  <a:lnTo>
                    <a:pt x="464" y="495"/>
                  </a:lnTo>
                  <a:lnTo>
                    <a:pt x="475" y="499"/>
                  </a:lnTo>
                  <a:lnTo>
                    <a:pt x="487" y="505"/>
                  </a:lnTo>
                  <a:lnTo>
                    <a:pt x="498" y="509"/>
                  </a:lnTo>
                  <a:lnTo>
                    <a:pt x="510" y="513"/>
                  </a:lnTo>
                  <a:lnTo>
                    <a:pt x="521" y="516"/>
                  </a:lnTo>
                  <a:lnTo>
                    <a:pt x="535" y="520"/>
                  </a:lnTo>
                  <a:lnTo>
                    <a:pt x="546" y="524"/>
                  </a:lnTo>
                  <a:lnTo>
                    <a:pt x="558" y="526"/>
                  </a:lnTo>
                  <a:lnTo>
                    <a:pt x="571" y="530"/>
                  </a:lnTo>
                  <a:lnTo>
                    <a:pt x="585" y="532"/>
                  </a:lnTo>
                  <a:lnTo>
                    <a:pt x="596" y="535"/>
                  </a:lnTo>
                  <a:lnTo>
                    <a:pt x="610" y="537"/>
                  </a:lnTo>
                  <a:lnTo>
                    <a:pt x="623" y="539"/>
                  </a:lnTo>
                  <a:lnTo>
                    <a:pt x="636" y="541"/>
                  </a:lnTo>
                  <a:lnTo>
                    <a:pt x="650" y="543"/>
                  </a:lnTo>
                  <a:lnTo>
                    <a:pt x="663" y="545"/>
                  </a:lnTo>
                  <a:lnTo>
                    <a:pt x="679" y="547"/>
                  </a:lnTo>
                  <a:lnTo>
                    <a:pt x="692" y="549"/>
                  </a:lnTo>
                  <a:lnTo>
                    <a:pt x="694" y="553"/>
                  </a:lnTo>
                  <a:lnTo>
                    <a:pt x="694" y="656"/>
                  </a:lnTo>
                  <a:lnTo>
                    <a:pt x="684" y="664"/>
                  </a:lnTo>
                  <a:lnTo>
                    <a:pt x="0" y="664"/>
                  </a:lnTo>
                  <a:lnTo>
                    <a:pt x="8" y="664"/>
                  </a:lnTo>
                  <a:lnTo>
                    <a:pt x="8" y="0"/>
                  </a:lnTo>
                  <a:lnTo>
                    <a:pt x="10" y="11"/>
                  </a:lnTo>
                </a:path>
              </a:pathLst>
            </a:custGeom>
            <a:solidFill>
              <a:schemeClr val="tx2"/>
            </a:solidFill>
            <a:ln w="12700" cap="rnd" cmpd="sng">
              <a:solidFill>
                <a:srgbClr val="FFFFFF"/>
              </a:solidFill>
              <a:prstDash val="solid"/>
              <a:round/>
              <a:headEnd type="none" w="med" len="med"/>
              <a:tailEnd type="none" w="med" len="med"/>
            </a:ln>
          </p:spPr>
          <p:txBody>
            <a:bodyPr/>
            <a:lstStyle/>
            <a:p>
              <a:endParaRPr lang="fr-FR" dirty="0"/>
            </a:p>
          </p:txBody>
        </p:sp>
        <p:sp>
          <p:nvSpPr>
            <p:cNvPr id="18473" name="Freeform 17">
              <a:extLst>
                <a:ext uri="{FF2B5EF4-FFF2-40B4-BE49-F238E27FC236}">
                  <a16:creationId xmlns:a16="http://schemas.microsoft.com/office/drawing/2014/main" id="{9791DAC6-5B0F-4C47-AC3F-14CAD9E32344}"/>
                </a:ext>
              </a:extLst>
            </p:cNvPr>
            <p:cNvSpPr>
              <a:spLocks/>
            </p:cNvSpPr>
            <p:nvPr/>
          </p:nvSpPr>
          <p:spPr bwMode="auto">
            <a:xfrm>
              <a:off x="3873" y="1960"/>
              <a:ext cx="1254" cy="1371"/>
            </a:xfrm>
            <a:custGeom>
              <a:avLst/>
              <a:gdLst>
                <a:gd name="T0" fmla="*/ 0 w 1254"/>
                <a:gd name="T1" fmla="*/ 6 h 1371"/>
                <a:gd name="T2" fmla="*/ 6 w 1254"/>
                <a:gd name="T3" fmla="*/ 9 h 1371"/>
                <a:gd name="T4" fmla="*/ 57 w 1254"/>
                <a:gd name="T5" fmla="*/ 15 h 1371"/>
                <a:gd name="T6" fmla="*/ 96 w 1254"/>
                <a:gd name="T7" fmla="*/ 23 h 1371"/>
                <a:gd name="T8" fmla="*/ 129 w 1254"/>
                <a:gd name="T9" fmla="*/ 30 h 1371"/>
                <a:gd name="T10" fmla="*/ 173 w 1254"/>
                <a:gd name="T11" fmla="*/ 46 h 1371"/>
                <a:gd name="T12" fmla="*/ 217 w 1254"/>
                <a:gd name="T13" fmla="*/ 69 h 1371"/>
                <a:gd name="T14" fmla="*/ 260 w 1254"/>
                <a:gd name="T15" fmla="*/ 97 h 1371"/>
                <a:gd name="T16" fmla="*/ 290 w 1254"/>
                <a:gd name="T17" fmla="*/ 121 h 1371"/>
                <a:gd name="T18" fmla="*/ 330 w 1254"/>
                <a:gd name="T19" fmla="*/ 165 h 1371"/>
                <a:gd name="T20" fmla="*/ 372 w 1254"/>
                <a:gd name="T21" fmla="*/ 221 h 1371"/>
                <a:gd name="T22" fmla="*/ 410 w 1254"/>
                <a:gd name="T23" fmla="*/ 295 h 1371"/>
                <a:gd name="T24" fmla="*/ 446 w 1254"/>
                <a:gd name="T25" fmla="*/ 384 h 1371"/>
                <a:gd name="T26" fmla="*/ 483 w 1254"/>
                <a:gd name="T27" fmla="*/ 486 h 1371"/>
                <a:gd name="T28" fmla="*/ 517 w 1254"/>
                <a:gd name="T29" fmla="*/ 590 h 1371"/>
                <a:gd name="T30" fmla="*/ 553 w 1254"/>
                <a:gd name="T31" fmla="*/ 697 h 1371"/>
                <a:gd name="T32" fmla="*/ 593 w 1254"/>
                <a:gd name="T33" fmla="*/ 795 h 1371"/>
                <a:gd name="T34" fmla="*/ 637 w 1254"/>
                <a:gd name="T35" fmla="*/ 882 h 1371"/>
                <a:gd name="T36" fmla="*/ 689 w 1254"/>
                <a:gd name="T37" fmla="*/ 951 h 1371"/>
                <a:gd name="T38" fmla="*/ 731 w 1254"/>
                <a:gd name="T39" fmla="*/ 997 h 1371"/>
                <a:gd name="T40" fmla="*/ 763 w 1254"/>
                <a:gd name="T41" fmla="*/ 1027 h 1371"/>
                <a:gd name="T42" fmla="*/ 824 w 1254"/>
                <a:gd name="T43" fmla="*/ 1080 h 1371"/>
                <a:gd name="T44" fmla="*/ 891 w 1254"/>
                <a:gd name="T45" fmla="*/ 1128 h 1371"/>
                <a:gd name="T46" fmla="*/ 959 w 1254"/>
                <a:gd name="T47" fmla="*/ 1168 h 1371"/>
                <a:gd name="T48" fmla="*/ 1034 w 1254"/>
                <a:gd name="T49" fmla="*/ 1202 h 1371"/>
                <a:gd name="T50" fmla="*/ 1112 w 1254"/>
                <a:gd name="T51" fmla="*/ 1227 h 1371"/>
                <a:gd name="T52" fmla="*/ 1175 w 1254"/>
                <a:gd name="T53" fmla="*/ 1241 h 1371"/>
                <a:gd name="T54" fmla="*/ 1236 w 1254"/>
                <a:gd name="T55" fmla="*/ 1241 h 1371"/>
                <a:gd name="T56" fmla="*/ 1230 w 1254"/>
                <a:gd name="T57" fmla="*/ 1356 h 1371"/>
                <a:gd name="T58" fmla="*/ 572 w 1254"/>
                <a:gd name="T59" fmla="*/ 1360 h 1371"/>
                <a:gd name="T60" fmla="*/ 568 w 1254"/>
                <a:gd name="T61" fmla="*/ 1364 h 1371"/>
                <a:gd name="T62" fmla="*/ 574 w 1254"/>
                <a:gd name="T63" fmla="*/ 1370 h 1371"/>
                <a:gd name="T64" fmla="*/ 1253 w 1254"/>
                <a:gd name="T65" fmla="*/ 1362 h 1371"/>
                <a:gd name="T66" fmla="*/ 1244 w 1254"/>
                <a:gd name="T67" fmla="*/ 1246 h 1371"/>
                <a:gd name="T68" fmla="*/ 1217 w 1254"/>
                <a:gd name="T69" fmla="*/ 1237 h 1371"/>
                <a:gd name="T70" fmla="*/ 1135 w 1254"/>
                <a:gd name="T71" fmla="*/ 1223 h 1371"/>
                <a:gd name="T72" fmla="*/ 1057 w 1254"/>
                <a:gd name="T73" fmla="*/ 1201 h 1371"/>
                <a:gd name="T74" fmla="*/ 982 w 1254"/>
                <a:gd name="T75" fmla="*/ 1168 h 1371"/>
                <a:gd name="T76" fmla="*/ 914 w 1254"/>
                <a:gd name="T77" fmla="*/ 1130 h 1371"/>
                <a:gd name="T78" fmla="*/ 845 w 1254"/>
                <a:gd name="T79" fmla="*/ 1086 h 1371"/>
                <a:gd name="T80" fmla="*/ 784 w 1254"/>
                <a:gd name="T81" fmla="*/ 1032 h 1371"/>
                <a:gd name="T82" fmla="*/ 725 w 1254"/>
                <a:gd name="T83" fmla="*/ 976 h 1371"/>
                <a:gd name="T84" fmla="*/ 670 w 1254"/>
                <a:gd name="T85" fmla="*/ 913 h 1371"/>
                <a:gd name="T86" fmla="*/ 624 w 1254"/>
                <a:gd name="T87" fmla="*/ 836 h 1371"/>
                <a:gd name="T88" fmla="*/ 582 w 1254"/>
                <a:gd name="T89" fmla="*/ 743 h 1371"/>
                <a:gd name="T90" fmla="*/ 543 w 1254"/>
                <a:gd name="T91" fmla="*/ 640 h 1371"/>
                <a:gd name="T92" fmla="*/ 510 w 1254"/>
                <a:gd name="T93" fmla="*/ 536 h 1371"/>
                <a:gd name="T94" fmla="*/ 475 w 1254"/>
                <a:gd name="T95" fmla="*/ 430 h 1371"/>
                <a:gd name="T96" fmla="*/ 439 w 1254"/>
                <a:gd name="T97" fmla="*/ 334 h 1371"/>
                <a:gd name="T98" fmla="*/ 400 w 1254"/>
                <a:gd name="T99" fmla="*/ 251 h 1371"/>
                <a:gd name="T100" fmla="*/ 368 w 1254"/>
                <a:gd name="T101" fmla="*/ 200 h 1371"/>
                <a:gd name="T102" fmla="*/ 326 w 1254"/>
                <a:gd name="T103" fmla="*/ 148 h 1371"/>
                <a:gd name="T104" fmla="*/ 275 w 1254"/>
                <a:gd name="T105" fmla="*/ 97 h 1371"/>
                <a:gd name="T106" fmla="*/ 244 w 1254"/>
                <a:gd name="T107" fmla="*/ 73 h 1371"/>
                <a:gd name="T108" fmla="*/ 221 w 1254"/>
                <a:gd name="T109" fmla="*/ 59 h 1371"/>
                <a:gd name="T110" fmla="*/ 189 w 1254"/>
                <a:gd name="T111" fmla="*/ 42 h 1371"/>
                <a:gd name="T112" fmla="*/ 143 w 1254"/>
                <a:gd name="T113" fmla="*/ 25 h 1371"/>
                <a:gd name="T114" fmla="*/ 108 w 1254"/>
                <a:gd name="T115" fmla="*/ 15 h 1371"/>
                <a:gd name="T116" fmla="*/ 73 w 1254"/>
                <a:gd name="T117" fmla="*/ 7 h 1371"/>
                <a:gd name="T118" fmla="*/ 33 w 1254"/>
                <a:gd name="T119" fmla="*/ 4 h 137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54"/>
                <a:gd name="T181" fmla="*/ 0 h 1371"/>
                <a:gd name="T182" fmla="*/ 1254 w 1254"/>
                <a:gd name="T183" fmla="*/ 1371 h 137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54" h="1371">
                  <a:moveTo>
                    <a:pt x="6" y="0"/>
                  </a:moveTo>
                  <a:lnTo>
                    <a:pt x="4" y="0"/>
                  </a:lnTo>
                  <a:lnTo>
                    <a:pt x="0" y="4"/>
                  </a:lnTo>
                  <a:lnTo>
                    <a:pt x="0" y="6"/>
                  </a:lnTo>
                  <a:lnTo>
                    <a:pt x="2" y="6"/>
                  </a:lnTo>
                  <a:lnTo>
                    <a:pt x="2" y="7"/>
                  </a:lnTo>
                  <a:lnTo>
                    <a:pt x="4" y="9"/>
                  </a:lnTo>
                  <a:lnTo>
                    <a:pt x="6" y="9"/>
                  </a:lnTo>
                  <a:lnTo>
                    <a:pt x="19" y="11"/>
                  </a:lnTo>
                  <a:lnTo>
                    <a:pt x="33" y="13"/>
                  </a:lnTo>
                  <a:lnTo>
                    <a:pt x="46" y="13"/>
                  </a:lnTo>
                  <a:lnTo>
                    <a:pt x="57" y="15"/>
                  </a:lnTo>
                  <a:lnTo>
                    <a:pt x="71" y="17"/>
                  </a:lnTo>
                  <a:lnTo>
                    <a:pt x="82" y="21"/>
                  </a:lnTo>
                  <a:lnTo>
                    <a:pt x="84" y="21"/>
                  </a:lnTo>
                  <a:lnTo>
                    <a:pt x="96" y="23"/>
                  </a:lnTo>
                  <a:lnTo>
                    <a:pt x="106" y="25"/>
                  </a:lnTo>
                  <a:lnTo>
                    <a:pt x="116" y="29"/>
                  </a:lnTo>
                  <a:lnTo>
                    <a:pt x="118" y="29"/>
                  </a:lnTo>
                  <a:lnTo>
                    <a:pt x="129" y="30"/>
                  </a:lnTo>
                  <a:lnTo>
                    <a:pt x="139" y="34"/>
                  </a:lnTo>
                  <a:lnTo>
                    <a:pt x="150" y="38"/>
                  </a:lnTo>
                  <a:lnTo>
                    <a:pt x="162" y="42"/>
                  </a:lnTo>
                  <a:lnTo>
                    <a:pt x="173" y="46"/>
                  </a:lnTo>
                  <a:lnTo>
                    <a:pt x="185" y="52"/>
                  </a:lnTo>
                  <a:lnTo>
                    <a:pt x="194" y="57"/>
                  </a:lnTo>
                  <a:lnTo>
                    <a:pt x="206" y="63"/>
                  </a:lnTo>
                  <a:lnTo>
                    <a:pt x="217" y="69"/>
                  </a:lnTo>
                  <a:lnTo>
                    <a:pt x="227" y="74"/>
                  </a:lnTo>
                  <a:lnTo>
                    <a:pt x="239" y="82"/>
                  </a:lnTo>
                  <a:lnTo>
                    <a:pt x="248" y="88"/>
                  </a:lnTo>
                  <a:lnTo>
                    <a:pt x="260" y="97"/>
                  </a:lnTo>
                  <a:lnTo>
                    <a:pt x="269" y="103"/>
                  </a:lnTo>
                  <a:lnTo>
                    <a:pt x="279" y="113"/>
                  </a:lnTo>
                  <a:lnTo>
                    <a:pt x="279" y="114"/>
                  </a:lnTo>
                  <a:lnTo>
                    <a:pt x="290" y="121"/>
                  </a:lnTo>
                  <a:lnTo>
                    <a:pt x="311" y="142"/>
                  </a:lnTo>
                  <a:lnTo>
                    <a:pt x="318" y="154"/>
                  </a:lnTo>
                  <a:lnTo>
                    <a:pt x="320" y="154"/>
                  </a:lnTo>
                  <a:lnTo>
                    <a:pt x="330" y="165"/>
                  </a:lnTo>
                  <a:lnTo>
                    <a:pt x="339" y="179"/>
                  </a:lnTo>
                  <a:lnTo>
                    <a:pt x="349" y="192"/>
                  </a:lnTo>
                  <a:lnTo>
                    <a:pt x="360" y="206"/>
                  </a:lnTo>
                  <a:lnTo>
                    <a:pt x="372" y="221"/>
                  </a:lnTo>
                  <a:lnTo>
                    <a:pt x="381" y="238"/>
                  </a:lnTo>
                  <a:lnTo>
                    <a:pt x="391" y="255"/>
                  </a:lnTo>
                  <a:lnTo>
                    <a:pt x="400" y="274"/>
                  </a:lnTo>
                  <a:lnTo>
                    <a:pt x="410" y="295"/>
                  </a:lnTo>
                  <a:lnTo>
                    <a:pt x="420" y="317"/>
                  </a:lnTo>
                  <a:lnTo>
                    <a:pt x="429" y="338"/>
                  </a:lnTo>
                  <a:lnTo>
                    <a:pt x="439" y="360"/>
                  </a:lnTo>
                  <a:lnTo>
                    <a:pt x="446" y="384"/>
                  </a:lnTo>
                  <a:lnTo>
                    <a:pt x="456" y="409"/>
                  </a:lnTo>
                  <a:lnTo>
                    <a:pt x="466" y="434"/>
                  </a:lnTo>
                  <a:lnTo>
                    <a:pt x="473" y="459"/>
                  </a:lnTo>
                  <a:lnTo>
                    <a:pt x="483" y="486"/>
                  </a:lnTo>
                  <a:lnTo>
                    <a:pt x="491" y="513"/>
                  </a:lnTo>
                  <a:lnTo>
                    <a:pt x="500" y="539"/>
                  </a:lnTo>
                  <a:lnTo>
                    <a:pt x="508" y="564"/>
                  </a:lnTo>
                  <a:lnTo>
                    <a:pt x="517" y="590"/>
                  </a:lnTo>
                  <a:lnTo>
                    <a:pt x="526" y="617"/>
                  </a:lnTo>
                  <a:lnTo>
                    <a:pt x="534" y="644"/>
                  </a:lnTo>
                  <a:lnTo>
                    <a:pt x="543" y="670"/>
                  </a:lnTo>
                  <a:lnTo>
                    <a:pt x="553" y="697"/>
                  </a:lnTo>
                  <a:lnTo>
                    <a:pt x="562" y="722"/>
                  </a:lnTo>
                  <a:lnTo>
                    <a:pt x="572" y="747"/>
                  </a:lnTo>
                  <a:lnTo>
                    <a:pt x="582" y="772"/>
                  </a:lnTo>
                  <a:lnTo>
                    <a:pt x="593" y="795"/>
                  </a:lnTo>
                  <a:lnTo>
                    <a:pt x="603" y="819"/>
                  </a:lnTo>
                  <a:lnTo>
                    <a:pt x="614" y="840"/>
                  </a:lnTo>
                  <a:lnTo>
                    <a:pt x="626" y="861"/>
                  </a:lnTo>
                  <a:lnTo>
                    <a:pt x="637" y="882"/>
                  </a:lnTo>
                  <a:lnTo>
                    <a:pt x="651" y="901"/>
                  </a:lnTo>
                  <a:lnTo>
                    <a:pt x="662" y="918"/>
                  </a:lnTo>
                  <a:lnTo>
                    <a:pt x="675" y="935"/>
                  </a:lnTo>
                  <a:lnTo>
                    <a:pt x="689" y="951"/>
                  </a:lnTo>
                  <a:lnTo>
                    <a:pt x="702" y="966"/>
                  </a:lnTo>
                  <a:lnTo>
                    <a:pt x="704" y="966"/>
                  </a:lnTo>
                  <a:lnTo>
                    <a:pt x="720" y="981"/>
                  </a:lnTo>
                  <a:lnTo>
                    <a:pt x="731" y="997"/>
                  </a:lnTo>
                  <a:lnTo>
                    <a:pt x="732" y="997"/>
                  </a:lnTo>
                  <a:lnTo>
                    <a:pt x="747" y="1012"/>
                  </a:lnTo>
                  <a:lnTo>
                    <a:pt x="747" y="1014"/>
                  </a:lnTo>
                  <a:lnTo>
                    <a:pt x="763" y="1027"/>
                  </a:lnTo>
                  <a:lnTo>
                    <a:pt x="778" y="1040"/>
                  </a:lnTo>
                  <a:lnTo>
                    <a:pt x="793" y="1053"/>
                  </a:lnTo>
                  <a:lnTo>
                    <a:pt x="809" y="1067"/>
                  </a:lnTo>
                  <a:lnTo>
                    <a:pt x="824" y="1080"/>
                  </a:lnTo>
                  <a:lnTo>
                    <a:pt x="839" y="1093"/>
                  </a:lnTo>
                  <a:lnTo>
                    <a:pt x="857" y="1105"/>
                  </a:lnTo>
                  <a:lnTo>
                    <a:pt x="874" y="1116"/>
                  </a:lnTo>
                  <a:lnTo>
                    <a:pt x="891" y="1128"/>
                  </a:lnTo>
                  <a:lnTo>
                    <a:pt x="908" y="1139"/>
                  </a:lnTo>
                  <a:lnTo>
                    <a:pt x="926" y="1149"/>
                  </a:lnTo>
                  <a:lnTo>
                    <a:pt x="942" y="1158"/>
                  </a:lnTo>
                  <a:lnTo>
                    <a:pt x="959" y="1168"/>
                  </a:lnTo>
                  <a:lnTo>
                    <a:pt x="978" y="1178"/>
                  </a:lnTo>
                  <a:lnTo>
                    <a:pt x="995" y="1187"/>
                  </a:lnTo>
                  <a:lnTo>
                    <a:pt x="1015" y="1195"/>
                  </a:lnTo>
                  <a:lnTo>
                    <a:pt x="1034" y="1202"/>
                  </a:lnTo>
                  <a:lnTo>
                    <a:pt x="1053" y="1210"/>
                  </a:lnTo>
                  <a:lnTo>
                    <a:pt x="1072" y="1216"/>
                  </a:lnTo>
                  <a:lnTo>
                    <a:pt x="1091" y="1222"/>
                  </a:lnTo>
                  <a:lnTo>
                    <a:pt x="1112" y="1227"/>
                  </a:lnTo>
                  <a:lnTo>
                    <a:pt x="1132" y="1233"/>
                  </a:lnTo>
                  <a:lnTo>
                    <a:pt x="1133" y="1233"/>
                  </a:lnTo>
                  <a:lnTo>
                    <a:pt x="1154" y="1237"/>
                  </a:lnTo>
                  <a:lnTo>
                    <a:pt x="1175" y="1241"/>
                  </a:lnTo>
                  <a:lnTo>
                    <a:pt x="1196" y="1245"/>
                  </a:lnTo>
                  <a:lnTo>
                    <a:pt x="1217" y="1246"/>
                  </a:lnTo>
                  <a:lnTo>
                    <a:pt x="1238" y="1248"/>
                  </a:lnTo>
                  <a:lnTo>
                    <a:pt x="1236" y="1241"/>
                  </a:lnTo>
                  <a:lnTo>
                    <a:pt x="1232" y="1243"/>
                  </a:lnTo>
                  <a:lnTo>
                    <a:pt x="1232" y="1245"/>
                  </a:lnTo>
                  <a:lnTo>
                    <a:pt x="1230" y="1245"/>
                  </a:lnTo>
                  <a:lnTo>
                    <a:pt x="1230" y="1356"/>
                  </a:lnTo>
                  <a:lnTo>
                    <a:pt x="1232" y="1356"/>
                  </a:lnTo>
                  <a:lnTo>
                    <a:pt x="1232" y="1358"/>
                  </a:lnTo>
                  <a:lnTo>
                    <a:pt x="1234" y="1360"/>
                  </a:lnTo>
                  <a:lnTo>
                    <a:pt x="572" y="1360"/>
                  </a:lnTo>
                  <a:lnTo>
                    <a:pt x="572" y="1362"/>
                  </a:lnTo>
                  <a:lnTo>
                    <a:pt x="570" y="1362"/>
                  </a:lnTo>
                  <a:lnTo>
                    <a:pt x="570" y="1364"/>
                  </a:lnTo>
                  <a:lnTo>
                    <a:pt x="568" y="1364"/>
                  </a:lnTo>
                  <a:lnTo>
                    <a:pt x="568" y="1368"/>
                  </a:lnTo>
                  <a:lnTo>
                    <a:pt x="570" y="1368"/>
                  </a:lnTo>
                  <a:lnTo>
                    <a:pt x="570" y="1370"/>
                  </a:lnTo>
                  <a:lnTo>
                    <a:pt x="574" y="1370"/>
                  </a:lnTo>
                  <a:lnTo>
                    <a:pt x="1247" y="1370"/>
                  </a:lnTo>
                  <a:lnTo>
                    <a:pt x="1249" y="1370"/>
                  </a:lnTo>
                  <a:lnTo>
                    <a:pt x="1253" y="1366"/>
                  </a:lnTo>
                  <a:lnTo>
                    <a:pt x="1253" y="1362"/>
                  </a:lnTo>
                  <a:lnTo>
                    <a:pt x="1251" y="1360"/>
                  </a:lnTo>
                  <a:lnTo>
                    <a:pt x="1240" y="1353"/>
                  </a:lnTo>
                  <a:lnTo>
                    <a:pt x="1240" y="1250"/>
                  </a:lnTo>
                  <a:lnTo>
                    <a:pt x="1244" y="1246"/>
                  </a:lnTo>
                  <a:lnTo>
                    <a:pt x="1244" y="1243"/>
                  </a:lnTo>
                  <a:lnTo>
                    <a:pt x="1240" y="1239"/>
                  </a:lnTo>
                  <a:lnTo>
                    <a:pt x="1238" y="1239"/>
                  </a:lnTo>
                  <a:lnTo>
                    <a:pt x="1217" y="1237"/>
                  </a:lnTo>
                  <a:lnTo>
                    <a:pt x="1196" y="1235"/>
                  </a:lnTo>
                  <a:lnTo>
                    <a:pt x="1177" y="1231"/>
                  </a:lnTo>
                  <a:lnTo>
                    <a:pt x="1155" y="1227"/>
                  </a:lnTo>
                  <a:lnTo>
                    <a:pt x="1135" y="1223"/>
                  </a:lnTo>
                  <a:lnTo>
                    <a:pt x="1116" y="1218"/>
                  </a:lnTo>
                  <a:lnTo>
                    <a:pt x="1095" y="1212"/>
                  </a:lnTo>
                  <a:lnTo>
                    <a:pt x="1076" y="1206"/>
                  </a:lnTo>
                  <a:lnTo>
                    <a:pt x="1057" y="1201"/>
                  </a:lnTo>
                  <a:lnTo>
                    <a:pt x="1038" y="1193"/>
                  </a:lnTo>
                  <a:lnTo>
                    <a:pt x="1018" y="1185"/>
                  </a:lnTo>
                  <a:lnTo>
                    <a:pt x="999" y="1178"/>
                  </a:lnTo>
                  <a:lnTo>
                    <a:pt x="982" y="1168"/>
                  </a:lnTo>
                  <a:lnTo>
                    <a:pt x="963" y="1158"/>
                  </a:lnTo>
                  <a:lnTo>
                    <a:pt x="946" y="1149"/>
                  </a:lnTo>
                  <a:lnTo>
                    <a:pt x="929" y="1139"/>
                  </a:lnTo>
                  <a:lnTo>
                    <a:pt x="914" y="1130"/>
                  </a:lnTo>
                  <a:lnTo>
                    <a:pt x="897" y="1120"/>
                  </a:lnTo>
                  <a:lnTo>
                    <a:pt x="880" y="1109"/>
                  </a:lnTo>
                  <a:lnTo>
                    <a:pt x="862" y="1097"/>
                  </a:lnTo>
                  <a:lnTo>
                    <a:pt x="845" y="1086"/>
                  </a:lnTo>
                  <a:lnTo>
                    <a:pt x="830" y="1072"/>
                  </a:lnTo>
                  <a:lnTo>
                    <a:pt x="814" y="1059"/>
                  </a:lnTo>
                  <a:lnTo>
                    <a:pt x="799" y="1045"/>
                  </a:lnTo>
                  <a:lnTo>
                    <a:pt x="784" y="1032"/>
                  </a:lnTo>
                  <a:lnTo>
                    <a:pt x="768" y="1020"/>
                  </a:lnTo>
                  <a:lnTo>
                    <a:pt x="753" y="1006"/>
                  </a:lnTo>
                  <a:lnTo>
                    <a:pt x="738" y="991"/>
                  </a:lnTo>
                  <a:lnTo>
                    <a:pt x="725" y="976"/>
                  </a:lnTo>
                  <a:lnTo>
                    <a:pt x="710" y="960"/>
                  </a:lnTo>
                  <a:lnTo>
                    <a:pt x="697" y="945"/>
                  </a:lnTo>
                  <a:lnTo>
                    <a:pt x="683" y="930"/>
                  </a:lnTo>
                  <a:lnTo>
                    <a:pt x="670" y="913"/>
                  </a:lnTo>
                  <a:lnTo>
                    <a:pt x="658" y="895"/>
                  </a:lnTo>
                  <a:lnTo>
                    <a:pt x="647" y="876"/>
                  </a:lnTo>
                  <a:lnTo>
                    <a:pt x="635" y="857"/>
                  </a:lnTo>
                  <a:lnTo>
                    <a:pt x="624" y="836"/>
                  </a:lnTo>
                  <a:lnTo>
                    <a:pt x="612" y="815"/>
                  </a:lnTo>
                  <a:lnTo>
                    <a:pt x="603" y="791"/>
                  </a:lnTo>
                  <a:lnTo>
                    <a:pt x="591" y="768"/>
                  </a:lnTo>
                  <a:lnTo>
                    <a:pt x="582" y="743"/>
                  </a:lnTo>
                  <a:lnTo>
                    <a:pt x="572" y="718"/>
                  </a:lnTo>
                  <a:lnTo>
                    <a:pt x="562" y="693"/>
                  </a:lnTo>
                  <a:lnTo>
                    <a:pt x="553" y="667"/>
                  </a:lnTo>
                  <a:lnTo>
                    <a:pt x="543" y="640"/>
                  </a:lnTo>
                  <a:lnTo>
                    <a:pt x="536" y="613"/>
                  </a:lnTo>
                  <a:lnTo>
                    <a:pt x="526" y="586"/>
                  </a:lnTo>
                  <a:lnTo>
                    <a:pt x="517" y="560"/>
                  </a:lnTo>
                  <a:lnTo>
                    <a:pt x="510" y="536"/>
                  </a:lnTo>
                  <a:lnTo>
                    <a:pt x="500" y="509"/>
                  </a:lnTo>
                  <a:lnTo>
                    <a:pt x="492" y="482"/>
                  </a:lnTo>
                  <a:lnTo>
                    <a:pt x="483" y="455"/>
                  </a:lnTo>
                  <a:lnTo>
                    <a:pt x="475" y="430"/>
                  </a:lnTo>
                  <a:lnTo>
                    <a:pt x="466" y="405"/>
                  </a:lnTo>
                  <a:lnTo>
                    <a:pt x="456" y="381"/>
                  </a:lnTo>
                  <a:lnTo>
                    <a:pt x="448" y="356"/>
                  </a:lnTo>
                  <a:lnTo>
                    <a:pt x="439" y="334"/>
                  </a:lnTo>
                  <a:lnTo>
                    <a:pt x="429" y="313"/>
                  </a:lnTo>
                  <a:lnTo>
                    <a:pt x="420" y="292"/>
                  </a:lnTo>
                  <a:lnTo>
                    <a:pt x="410" y="271"/>
                  </a:lnTo>
                  <a:lnTo>
                    <a:pt x="400" y="251"/>
                  </a:lnTo>
                  <a:lnTo>
                    <a:pt x="391" y="234"/>
                  </a:lnTo>
                  <a:lnTo>
                    <a:pt x="381" y="217"/>
                  </a:lnTo>
                  <a:lnTo>
                    <a:pt x="379" y="215"/>
                  </a:lnTo>
                  <a:lnTo>
                    <a:pt x="368" y="200"/>
                  </a:lnTo>
                  <a:lnTo>
                    <a:pt x="356" y="186"/>
                  </a:lnTo>
                  <a:lnTo>
                    <a:pt x="347" y="173"/>
                  </a:lnTo>
                  <a:lnTo>
                    <a:pt x="337" y="160"/>
                  </a:lnTo>
                  <a:lnTo>
                    <a:pt x="326" y="148"/>
                  </a:lnTo>
                  <a:lnTo>
                    <a:pt x="316" y="137"/>
                  </a:lnTo>
                  <a:lnTo>
                    <a:pt x="296" y="116"/>
                  </a:lnTo>
                  <a:lnTo>
                    <a:pt x="285" y="107"/>
                  </a:lnTo>
                  <a:lnTo>
                    <a:pt x="275" y="97"/>
                  </a:lnTo>
                  <a:lnTo>
                    <a:pt x="265" y="90"/>
                  </a:lnTo>
                  <a:lnTo>
                    <a:pt x="254" y="80"/>
                  </a:lnTo>
                  <a:lnTo>
                    <a:pt x="254" y="78"/>
                  </a:lnTo>
                  <a:lnTo>
                    <a:pt x="244" y="73"/>
                  </a:lnTo>
                  <a:lnTo>
                    <a:pt x="233" y="67"/>
                  </a:lnTo>
                  <a:lnTo>
                    <a:pt x="233" y="65"/>
                  </a:lnTo>
                  <a:lnTo>
                    <a:pt x="223" y="59"/>
                  </a:lnTo>
                  <a:lnTo>
                    <a:pt x="221" y="59"/>
                  </a:lnTo>
                  <a:lnTo>
                    <a:pt x="210" y="53"/>
                  </a:lnTo>
                  <a:lnTo>
                    <a:pt x="198" y="48"/>
                  </a:lnTo>
                  <a:lnTo>
                    <a:pt x="191" y="42"/>
                  </a:lnTo>
                  <a:lnTo>
                    <a:pt x="189" y="42"/>
                  </a:lnTo>
                  <a:lnTo>
                    <a:pt x="177" y="36"/>
                  </a:lnTo>
                  <a:lnTo>
                    <a:pt x="166" y="32"/>
                  </a:lnTo>
                  <a:lnTo>
                    <a:pt x="154" y="29"/>
                  </a:lnTo>
                  <a:lnTo>
                    <a:pt x="143" y="25"/>
                  </a:lnTo>
                  <a:lnTo>
                    <a:pt x="131" y="21"/>
                  </a:lnTo>
                  <a:lnTo>
                    <a:pt x="129" y="21"/>
                  </a:lnTo>
                  <a:lnTo>
                    <a:pt x="120" y="19"/>
                  </a:lnTo>
                  <a:lnTo>
                    <a:pt x="108" y="15"/>
                  </a:lnTo>
                  <a:lnTo>
                    <a:pt x="106" y="15"/>
                  </a:lnTo>
                  <a:lnTo>
                    <a:pt x="96" y="13"/>
                  </a:lnTo>
                  <a:lnTo>
                    <a:pt x="86" y="11"/>
                  </a:lnTo>
                  <a:lnTo>
                    <a:pt x="73" y="7"/>
                  </a:lnTo>
                  <a:lnTo>
                    <a:pt x="71" y="7"/>
                  </a:lnTo>
                  <a:lnTo>
                    <a:pt x="57" y="6"/>
                  </a:lnTo>
                  <a:lnTo>
                    <a:pt x="46" y="4"/>
                  </a:lnTo>
                  <a:lnTo>
                    <a:pt x="33" y="4"/>
                  </a:lnTo>
                  <a:lnTo>
                    <a:pt x="19" y="2"/>
                  </a:lnTo>
                  <a:lnTo>
                    <a:pt x="6" y="0"/>
                  </a:lnTo>
                </a:path>
              </a:pathLst>
            </a:custGeom>
            <a:solidFill>
              <a:srgbClr val="000000"/>
            </a:solidFill>
            <a:ln w="19050" cap="rnd" cmpd="sng">
              <a:solidFill>
                <a:srgbClr val="FF00FF"/>
              </a:solidFill>
              <a:prstDash val="solid"/>
              <a:round/>
              <a:headEnd type="none" w="med" len="med"/>
              <a:tailEnd type="none" w="med" len="med"/>
            </a:ln>
          </p:spPr>
          <p:txBody>
            <a:bodyPr/>
            <a:lstStyle/>
            <a:p>
              <a:endParaRPr lang="fr-FR" dirty="0"/>
            </a:p>
          </p:txBody>
        </p:sp>
        <p:sp>
          <p:nvSpPr>
            <p:cNvPr id="18474" name="Freeform 18">
              <a:extLst>
                <a:ext uri="{FF2B5EF4-FFF2-40B4-BE49-F238E27FC236}">
                  <a16:creationId xmlns:a16="http://schemas.microsoft.com/office/drawing/2014/main" id="{C8F6C2BB-91D7-4208-A365-75D48D0E5CE4}"/>
                </a:ext>
              </a:extLst>
            </p:cNvPr>
            <p:cNvSpPr>
              <a:spLocks/>
            </p:cNvSpPr>
            <p:nvPr/>
          </p:nvSpPr>
          <p:spPr bwMode="auto">
            <a:xfrm>
              <a:off x="2612" y="1964"/>
              <a:ext cx="1244" cy="1248"/>
            </a:xfrm>
            <a:custGeom>
              <a:avLst/>
              <a:gdLst>
                <a:gd name="T0" fmla="*/ 1243 w 1244"/>
                <a:gd name="T1" fmla="*/ 3 h 1248"/>
                <a:gd name="T2" fmla="*/ 1238 w 1244"/>
                <a:gd name="T3" fmla="*/ 0 h 1248"/>
                <a:gd name="T4" fmla="*/ 1186 w 1244"/>
                <a:gd name="T5" fmla="*/ 5 h 1248"/>
                <a:gd name="T6" fmla="*/ 1148 w 1244"/>
                <a:gd name="T7" fmla="*/ 13 h 1248"/>
                <a:gd name="T8" fmla="*/ 1114 w 1244"/>
                <a:gd name="T9" fmla="*/ 21 h 1248"/>
                <a:gd name="T10" fmla="*/ 1078 w 1244"/>
                <a:gd name="T11" fmla="*/ 32 h 1248"/>
                <a:gd name="T12" fmla="*/ 1034 w 1244"/>
                <a:gd name="T13" fmla="*/ 53 h 1248"/>
                <a:gd name="T14" fmla="*/ 991 w 1244"/>
                <a:gd name="T15" fmla="*/ 78 h 1248"/>
                <a:gd name="T16" fmla="*/ 961 w 1244"/>
                <a:gd name="T17" fmla="*/ 106 h 1248"/>
                <a:gd name="T18" fmla="*/ 927 w 1244"/>
                <a:gd name="T19" fmla="*/ 136 h 1248"/>
                <a:gd name="T20" fmla="*/ 897 w 1244"/>
                <a:gd name="T21" fmla="*/ 173 h 1248"/>
                <a:gd name="T22" fmla="*/ 854 w 1244"/>
                <a:gd name="T23" fmla="*/ 232 h 1248"/>
                <a:gd name="T24" fmla="*/ 816 w 1244"/>
                <a:gd name="T25" fmla="*/ 311 h 1248"/>
                <a:gd name="T26" fmla="*/ 780 w 1244"/>
                <a:gd name="T27" fmla="*/ 403 h 1248"/>
                <a:gd name="T28" fmla="*/ 745 w 1244"/>
                <a:gd name="T29" fmla="*/ 507 h 1248"/>
                <a:gd name="T30" fmla="*/ 710 w 1244"/>
                <a:gd name="T31" fmla="*/ 613 h 1248"/>
                <a:gd name="T32" fmla="*/ 673 w 1244"/>
                <a:gd name="T33" fmla="*/ 716 h 1248"/>
                <a:gd name="T34" fmla="*/ 631 w 1244"/>
                <a:gd name="T35" fmla="*/ 813 h 1248"/>
                <a:gd name="T36" fmla="*/ 585 w 1244"/>
                <a:gd name="T37" fmla="*/ 897 h 1248"/>
                <a:gd name="T38" fmla="*/ 535 w 1244"/>
                <a:gd name="T39" fmla="*/ 961 h 1248"/>
                <a:gd name="T40" fmla="*/ 492 w 1244"/>
                <a:gd name="T41" fmla="*/ 1003 h 1248"/>
                <a:gd name="T42" fmla="*/ 446 w 1244"/>
                <a:gd name="T43" fmla="*/ 1045 h 1248"/>
                <a:gd name="T44" fmla="*/ 383 w 1244"/>
                <a:gd name="T45" fmla="*/ 1095 h 1248"/>
                <a:gd name="T46" fmla="*/ 314 w 1244"/>
                <a:gd name="T47" fmla="*/ 1139 h 1248"/>
                <a:gd name="T48" fmla="*/ 242 w 1244"/>
                <a:gd name="T49" fmla="*/ 1176 h 1248"/>
                <a:gd name="T50" fmla="*/ 167 w 1244"/>
                <a:gd name="T51" fmla="*/ 1205 h 1248"/>
                <a:gd name="T52" fmla="*/ 90 w 1244"/>
                <a:gd name="T53" fmla="*/ 1226 h 1248"/>
                <a:gd name="T54" fmla="*/ 5 w 1244"/>
                <a:gd name="T55" fmla="*/ 1238 h 1248"/>
                <a:gd name="T56" fmla="*/ 0 w 1244"/>
                <a:gd name="T57" fmla="*/ 1241 h 1248"/>
                <a:gd name="T58" fmla="*/ 27 w 1244"/>
                <a:gd name="T59" fmla="*/ 1245 h 1248"/>
                <a:gd name="T60" fmla="*/ 92 w 1244"/>
                <a:gd name="T61" fmla="*/ 1236 h 1248"/>
                <a:gd name="T62" fmla="*/ 171 w 1244"/>
                <a:gd name="T63" fmla="*/ 1215 h 1248"/>
                <a:gd name="T64" fmla="*/ 246 w 1244"/>
                <a:gd name="T65" fmla="*/ 1186 h 1248"/>
                <a:gd name="T66" fmla="*/ 318 w 1244"/>
                <a:gd name="T67" fmla="*/ 1148 h 1248"/>
                <a:gd name="T68" fmla="*/ 371 w 1244"/>
                <a:gd name="T69" fmla="*/ 1114 h 1248"/>
                <a:gd name="T70" fmla="*/ 437 w 1244"/>
                <a:gd name="T71" fmla="*/ 1066 h 1248"/>
                <a:gd name="T72" fmla="*/ 498 w 1244"/>
                <a:gd name="T73" fmla="*/ 1011 h 1248"/>
                <a:gd name="T74" fmla="*/ 554 w 1244"/>
                <a:gd name="T75" fmla="*/ 952 h 1248"/>
                <a:gd name="T76" fmla="*/ 606 w 1244"/>
                <a:gd name="T77" fmla="*/ 884 h 1248"/>
                <a:gd name="T78" fmla="*/ 641 w 1244"/>
                <a:gd name="T79" fmla="*/ 817 h 1248"/>
                <a:gd name="T80" fmla="*/ 683 w 1244"/>
                <a:gd name="T81" fmla="*/ 720 h 1248"/>
                <a:gd name="T82" fmla="*/ 719 w 1244"/>
                <a:gd name="T83" fmla="*/ 617 h 1248"/>
                <a:gd name="T84" fmla="*/ 755 w 1244"/>
                <a:gd name="T85" fmla="*/ 511 h 1248"/>
                <a:gd name="T86" fmla="*/ 789 w 1244"/>
                <a:gd name="T87" fmla="*/ 407 h 1248"/>
                <a:gd name="T88" fmla="*/ 826 w 1244"/>
                <a:gd name="T89" fmla="*/ 313 h 1248"/>
                <a:gd name="T90" fmla="*/ 864 w 1244"/>
                <a:gd name="T91" fmla="*/ 236 h 1248"/>
                <a:gd name="T92" fmla="*/ 904 w 1244"/>
                <a:gd name="T93" fmla="*/ 179 h 1248"/>
                <a:gd name="T94" fmla="*/ 955 w 1244"/>
                <a:gd name="T95" fmla="*/ 121 h 1248"/>
                <a:gd name="T96" fmla="*/ 997 w 1244"/>
                <a:gd name="T97" fmla="*/ 86 h 1248"/>
                <a:gd name="T98" fmla="*/ 1026 w 1244"/>
                <a:gd name="T99" fmla="*/ 69 h 1248"/>
                <a:gd name="T100" fmla="*/ 1058 w 1244"/>
                <a:gd name="T101" fmla="*/ 51 h 1248"/>
                <a:gd name="T102" fmla="*/ 1105 w 1244"/>
                <a:gd name="T103" fmla="*/ 34 h 1248"/>
                <a:gd name="T104" fmla="*/ 1139 w 1244"/>
                <a:gd name="T105" fmla="*/ 25 h 1248"/>
                <a:gd name="T106" fmla="*/ 1174 w 1244"/>
                <a:gd name="T107" fmla="*/ 17 h 1248"/>
                <a:gd name="T108" fmla="*/ 1224 w 1244"/>
                <a:gd name="T109" fmla="*/ 11 h 124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44"/>
                <a:gd name="T166" fmla="*/ 0 h 1248"/>
                <a:gd name="T167" fmla="*/ 1244 w 1244"/>
                <a:gd name="T168" fmla="*/ 1248 h 124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44" h="1248">
                  <a:moveTo>
                    <a:pt x="1238" y="9"/>
                  </a:moveTo>
                  <a:lnTo>
                    <a:pt x="1240" y="9"/>
                  </a:lnTo>
                  <a:lnTo>
                    <a:pt x="1243" y="5"/>
                  </a:lnTo>
                  <a:lnTo>
                    <a:pt x="1243" y="3"/>
                  </a:lnTo>
                  <a:lnTo>
                    <a:pt x="1242" y="3"/>
                  </a:lnTo>
                  <a:lnTo>
                    <a:pt x="1242" y="2"/>
                  </a:lnTo>
                  <a:lnTo>
                    <a:pt x="1240" y="0"/>
                  </a:lnTo>
                  <a:lnTo>
                    <a:pt x="1238" y="0"/>
                  </a:lnTo>
                  <a:lnTo>
                    <a:pt x="1224" y="2"/>
                  </a:lnTo>
                  <a:lnTo>
                    <a:pt x="1211" y="3"/>
                  </a:lnTo>
                  <a:lnTo>
                    <a:pt x="1197" y="3"/>
                  </a:lnTo>
                  <a:lnTo>
                    <a:pt x="1186" y="5"/>
                  </a:lnTo>
                  <a:lnTo>
                    <a:pt x="1173" y="7"/>
                  </a:lnTo>
                  <a:lnTo>
                    <a:pt x="1171" y="7"/>
                  </a:lnTo>
                  <a:lnTo>
                    <a:pt x="1159" y="11"/>
                  </a:lnTo>
                  <a:lnTo>
                    <a:pt x="1148" y="13"/>
                  </a:lnTo>
                  <a:lnTo>
                    <a:pt x="1137" y="15"/>
                  </a:lnTo>
                  <a:lnTo>
                    <a:pt x="1135" y="15"/>
                  </a:lnTo>
                  <a:lnTo>
                    <a:pt x="1126" y="19"/>
                  </a:lnTo>
                  <a:lnTo>
                    <a:pt x="1114" y="21"/>
                  </a:lnTo>
                  <a:lnTo>
                    <a:pt x="1112" y="21"/>
                  </a:lnTo>
                  <a:lnTo>
                    <a:pt x="1101" y="25"/>
                  </a:lnTo>
                  <a:lnTo>
                    <a:pt x="1089" y="28"/>
                  </a:lnTo>
                  <a:lnTo>
                    <a:pt x="1078" y="32"/>
                  </a:lnTo>
                  <a:lnTo>
                    <a:pt x="1066" y="36"/>
                  </a:lnTo>
                  <a:lnTo>
                    <a:pt x="1055" y="42"/>
                  </a:lnTo>
                  <a:lnTo>
                    <a:pt x="1045" y="48"/>
                  </a:lnTo>
                  <a:lnTo>
                    <a:pt x="1034" y="53"/>
                  </a:lnTo>
                  <a:lnTo>
                    <a:pt x="1022" y="59"/>
                  </a:lnTo>
                  <a:lnTo>
                    <a:pt x="1012" y="65"/>
                  </a:lnTo>
                  <a:lnTo>
                    <a:pt x="1001" y="72"/>
                  </a:lnTo>
                  <a:lnTo>
                    <a:pt x="991" y="78"/>
                  </a:lnTo>
                  <a:lnTo>
                    <a:pt x="980" y="88"/>
                  </a:lnTo>
                  <a:lnTo>
                    <a:pt x="970" y="95"/>
                  </a:lnTo>
                  <a:lnTo>
                    <a:pt x="970" y="97"/>
                  </a:lnTo>
                  <a:lnTo>
                    <a:pt x="961" y="106"/>
                  </a:lnTo>
                  <a:lnTo>
                    <a:pt x="949" y="113"/>
                  </a:lnTo>
                  <a:lnTo>
                    <a:pt x="949" y="115"/>
                  </a:lnTo>
                  <a:lnTo>
                    <a:pt x="929" y="136"/>
                  </a:lnTo>
                  <a:lnTo>
                    <a:pt x="927" y="136"/>
                  </a:lnTo>
                  <a:lnTo>
                    <a:pt x="920" y="148"/>
                  </a:lnTo>
                  <a:lnTo>
                    <a:pt x="908" y="159"/>
                  </a:lnTo>
                  <a:lnTo>
                    <a:pt x="906" y="159"/>
                  </a:lnTo>
                  <a:lnTo>
                    <a:pt x="897" y="173"/>
                  </a:lnTo>
                  <a:lnTo>
                    <a:pt x="887" y="186"/>
                  </a:lnTo>
                  <a:lnTo>
                    <a:pt x="875" y="200"/>
                  </a:lnTo>
                  <a:lnTo>
                    <a:pt x="864" y="215"/>
                  </a:lnTo>
                  <a:lnTo>
                    <a:pt x="854" y="232"/>
                  </a:lnTo>
                  <a:lnTo>
                    <a:pt x="845" y="249"/>
                  </a:lnTo>
                  <a:lnTo>
                    <a:pt x="835" y="269"/>
                  </a:lnTo>
                  <a:lnTo>
                    <a:pt x="826" y="290"/>
                  </a:lnTo>
                  <a:lnTo>
                    <a:pt x="816" y="311"/>
                  </a:lnTo>
                  <a:lnTo>
                    <a:pt x="806" y="331"/>
                  </a:lnTo>
                  <a:lnTo>
                    <a:pt x="797" y="356"/>
                  </a:lnTo>
                  <a:lnTo>
                    <a:pt x="787" y="379"/>
                  </a:lnTo>
                  <a:lnTo>
                    <a:pt x="780" y="403"/>
                  </a:lnTo>
                  <a:lnTo>
                    <a:pt x="770" y="428"/>
                  </a:lnTo>
                  <a:lnTo>
                    <a:pt x="762" y="453"/>
                  </a:lnTo>
                  <a:lnTo>
                    <a:pt x="753" y="480"/>
                  </a:lnTo>
                  <a:lnTo>
                    <a:pt x="745" y="507"/>
                  </a:lnTo>
                  <a:lnTo>
                    <a:pt x="736" y="533"/>
                  </a:lnTo>
                  <a:lnTo>
                    <a:pt x="726" y="559"/>
                  </a:lnTo>
                  <a:lnTo>
                    <a:pt x="719" y="586"/>
                  </a:lnTo>
                  <a:lnTo>
                    <a:pt x="710" y="613"/>
                  </a:lnTo>
                  <a:lnTo>
                    <a:pt x="700" y="640"/>
                  </a:lnTo>
                  <a:lnTo>
                    <a:pt x="691" y="665"/>
                  </a:lnTo>
                  <a:lnTo>
                    <a:pt x="683" y="691"/>
                  </a:lnTo>
                  <a:lnTo>
                    <a:pt x="673" y="716"/>
                  </a:lnTo>
                  <a:lnTo>
                    <a:pt x="662" y="742"/>
                  </a:lnTo>
                  <a:lnTo>
                    <a:pt x="652" y="765"/>
                  </a:lnTo>
                  <a:lnTo>
                    <a:pt x="643" y="790"/>
                  </a:lnTo>
                  <a:lnTo>
                    <a:pt x="631" y="813"/>
                  </a:lnTo>
                  <a:lnTo>
                    <a:pt x="620" y="836"/>
                  </a:lnTo>
                  <a:lnTo>
                    <a:pt x="610" y="857"/>
                  </a:lnTo>
                  <a:lnTo>
                    <a:pt x="599" y="878"/>
                  </a:lnTo>
                  <a:lnTo>
                    <a:pt x="585" y="897"/>
                  </a:lnTo>
                  <a:lnTo>
                    <a:pt x="574" y="914"/>
                  </a:lnTo>
                  <a:lnTo>
                    <a:pt x="560" y="931"/>
                  </a:lnTo>
                  <a:lnTo>
                    <a:pt x="547" y="946"/>
                  </a:lnTo>
                  <a:lnTo>
                    <a:pt x="535" y="961"/>
                  </a:lnTo>
                  <a:lnTo>
                    <a:pt x="520" y="976"/>
                  </a:lnTo>
                  <a:lnTo>
                    <a:pt x="518" y="976"/>
                  </a:lnTo>
                  <a:lnTo>
                    <a:pt x="508" y="992"/>
                  </a:lnTo>
                  <a:lnTo>
                    <a:pt x="492" y="1003"/>
                  </a:lnTo>
                  <a:lnTo>
                    <a:pt x="477" y="1017"/>
                  </a:lnTo>
                  <a:lnTo>
                    <a:pt x="477" y="1019"/>
                  </a:lnTo>
                  <a:lnTo>
                    <a:pt x="462" y="1034"/>
                  </a:lnTo>
                  <a:lnTo>
                    <a:pt x="446" y="1045"/>
                  </a:lnTo>
                  <a:lnTo>
                    <a:pt x="431" y="1059"/>
                  </a:lnTo>
                  <a:lnTo>
                    <a:pt x="416" y="1070"/>
                  </a:lnTo>
                  <a:lnTo>
                    <a:pt x="398" y="1084"/>
                  </a:lnTo>
                  <a:lnTo>
                    <a:pt x="383" y="1095"/>
                  </a:lnTo>
                  <a:lnTo>
                    <a:pt x="366" y="1107"/>
                  </a:lnTo>
                  <a:lnTo>
                    <a:pt x="348" y="1118"/>
                  </a:lnTo>
                  <a:lnTo>
                    <a:pt x="331" y="1130"/>
                  </a:lnTo>
                  <a:lnTo>
                    <a:pt x="314" y="1139"/>
                  </a:lnTo>
                  <a:lnTo>
                    <a:pt x="298" y="1148"/>
                  </a:lnTo>
                  <a:lnTo>
                    <a:pt x="279" y="1157"/>
                  </a:lnTo>
                  <a:lnTo>
                    <a:pt x="261" y="1167"/>
                  </a:lnTo>
                  <a:lnTo>
                    <a:pt x="242" y="1176"/>
                  </a:lnTo>
                  <a:lnTo>
                    <a:pt x="225" y="1184"/>
                  </a:lnTo>
                  <a:lnTo>
                    <a:pt x="206" y="1192"/>
                  </a:lnTo>
                  <a:lnTo>
                    <a:pt x="187" y="1199"/>
                  </a:lnTo>
                  <a:lnTo>
                    <a:pt x="167" y="1205"/>
                  </a:lnTo>
                  <a:lnTo>
                    <a:pt x="146" y="1211"/>
                  </a:lnTo>
                  <a:lnTo>
                    <a:pt x="127" y="1217"/>
                  </a:lnTo>
                  <a:lnTo>
                    <a:pt x="110" y="1222"/>
                  </a:lnTo>
                  <a:lnTo>
                    <a:pt x="90" y="1226"/>
                  </a:lnTo>
                  <a:lnTo>
                    <a:pt x="69" y="1230"/>
                  </a:lnTo>
                  <a:lnTo>
                    <a:pt x="48" y="1234"/>
                  </a:lnTo>
                  <a:lnTo>
                    <a:pt x="27" y="1236"/>
                  </a:lnTo>
                  <a:lnTo>
                    <a:pt x="5" y="1238"/>
                  </a:lnTo>
                  <a:lnTo>
                    <a:pt x="4" y="1238"/>
                  </a:lnTo>
                  <a:lnTo>
                    <a:pt x="2" y="1240"/>
                  </a:lnTo>
                  <a:lnTo>
                    <a:pt x="2" y="1241"/>
                  </a:lnTo>
                  <a:lnTo>
                    <a:pt x="0" y="1241"/>
                  </a:lnTo>
                  <a:lnTo>
                    <a:pt x="0" y="1243"/>
                  </a:lnTo>
                  <a:lnTo>
                    <a:pt x="4" y="1247"/>
                  </a:lnTo>
                  <a:lnTo>
                    <a:pt x="5" y="1247"/>
                  </a:lnTo>
                  <a:lnTo>
                    <a:pt x="27" y="1245"/>
                  </a:lnTo>
                  <a:lnTo>
                    <a:pt x="48" y="1243"/>
                  </a:lnTo>
                  <a:lnTo>
                    <a:pt x="50" y="1243"/>
                  </a:lnTo>
                  <a:lnTo>
                    <a:pt x="71" y="1240"/>
                  </a:lnTo>
                  <a:lnTo>
                    <a:pt x="92" y="1236"/>
                  </a:lnTo>
                  <a:lnTo>
                    <a:pt x="112" y="1232"/>
                  </a:lnTo>
                  <a:lnTo>
                    <a:pt x="131" y="1226"/>
                  </a:lnTo>
                  <a:lnTo>
                    <a:pt x="150" y="1220"/>
                  </a:lnTo>
                  <a:lnTo>
                    <a:pt x="171" y="1215"/>
                  </a:lnTo>
                  <a:lnTo>
                    <a:pt x="190" y="1209"/>
                  </a:lnTo>
                  <a:lnTo>
                    <a:pt x="210" y="1201"/>
                  </a:lnTo>
                  <a:lnTo>
                    <a:pt x="229" y="1194"/>
                  </a:lnTo>
                  <a:lnTo>
                    <a:pt x="246" y="1186"/>
                  </a:lnTo>
                  <a:lnTo>
                    <a:pt x="265" y="1176"/>
                  </a:lnTo>
                  <a:lnTo>
                    <a:pt x="282" y="1167"/>
                  </a:lnTo>
                  <a:lnTo>
                    <a:pt x="302" y="1157"/>
                  </a:lnTo>
                  <a:lnTo>
                    <a:pt x="318" y="1148"/>
                  </a:lnTo>
                  <a:lnTo>
                    <a:pt x="335" y="1139"/>
                  </a:lnTo>
                  <a:lnTo>
                    <a:pt x="337" y="1137"/>
                  </a:lnTo>
                  <a:lnTo>
                    <a:pt x="354" y="1126"/>
                  </a:lnTo>
                  <a:lnTo>
                    <a:pt x="371" y="1114"/>
                  </a:lnTo>
                  <a:lnTo>
                    <a:pt x="389" y="1103"/>
                  </a:lnTo>
                  <a:lnTo>
                    <a:pt x="404" y="1091"/>
                  </a:lnTo>
                  <a:lnTo>
                    <a:pt x="421" y="1078"/>
                  </a:lnTo>
                  <a:lnTo>
                    <a:pt x="437" y="1066"/>
                  </a:lnTo>
                  <a:lnTo>
                    <a:pt x="452" y="1053"/>
                  </a:lnTo>
                  <a:lnTo>
                    <a:pt x="467" y="1040"/>
                  </a:lnTo>
                  <a:lnTo>
                    <a:pt x="483" y="1024"/>
                  </a:lnTo>
                  <a:lnTo>
                    <a:pt x="498" y="1011"/>
                  </a:lnTo>
                  <a:lnTo>
                    <a:pt x="513" y="997"/>
                  </a:lnTo>
                  <a:lnTo>
                    <a:pt x="526" y="982"/>
                  </a:lnTo>
                  <a:lnTo>
                    <a:pt x="541" y="967"/>
                  </a:lnTo>
                  <a:lnTo>
                    <a:pt x="554" y="952"/>
                  </a:lnTo>
                  <a:lnTo>
                    <a:pt x="568" y="936"/>
                  </a:lnTo>
                  <a:lnTo>
                    <a:pt x="581" y="920"/>
                  </a:lnTo>
                  <a:lnTo>
                    <a:pt x="593" y="903"/>
                  </a:lnTo>
                  <a:lnTo>
                    <a:pt x="606" y="884"/>
                  </a:lnTo>
                  <a:lnTo>
                    <a:pt x="608" y="882"/>
                  </a:lnTo>
                  <a:lnTo>
                    <a:pt x="620" y="861"/>
                  </a:lnTo>
                  <a:lnTo>
                    <a:pt x="629" y="840"/>
                  </a:lnTo>
                  <a:lnTo>
                    <a:pt x="641" y="817"/>
                  </a:lnTo>
                  <a:lnTo>
                    <a:pt x="652" y="794"/>
                  </a:lnTo>
                  <a:lnTo>
                    <a:pt x="662" y="769"/>
                  </a:lnTo>
                  <a:lnTo>
                    <a:pt x="671" y="746"/>
                  </a:lnTo>
                  <a:lnTo>
                    <a:pt x="683" y="720"/>
                  </a:lnTo>
                  <a:lnTo>
                    <a:pt x="692" y="695"/>
                  </a:lnTo>
                  <a:lnTo>
                    <a:pt x="700" y="668"/>
                  </a:lnTo>
                  <a:lnTo>
                    <a:pt x="710" y="644"/>
                  </a:lnTo>
                  <a:lnTo>
                    <a:pt x="719" y="617"/>
                  </a:lnTo>
                  <a:lnTo>
                    <a:pt x="728" y="590"/>
                  </a:lnTo>
                  <a:lnTo>
                    <a:pt x="736" y="563"/>
                  </a:lnTo>
                  <a:lnTo>
                    <a:pt x="745" y="536"/>
                  </a:lnTo>
                  <a:lnTo>
                    <a:pt x="755" y="511"/>
                  </a:lnTo>
                  <a:lnTo>
                    <a:pt x="762" y="484"/>
                  </a:lnTo>
                  <a:lnTo>
                    <a:pt x="772" y="457"/>
                  </a:lnTo>
                  <a:lnTo>
                    <a:pt x="780" y="432"/>
                  </a:lnTo>
                  <a:lnTo>
                    <a:pt x="789" y="407"/>
                  </a:lnTo>
                  <a:lnTo>
                    <a:pt x="797" y="382"/>
                  </a:lnTo>
                  <a:lnTo>
                    <a:pt x="806" y="359"/>
                  </a:lnTo>
                  <a:lnTo>
                    <a:pt x="816" y="334"/>
                  </a:lnTo>
                  <a:lnTo>
                    <a:pt x="826" y="313"/>
                  </a:lnTo>
                  <a:lnTo>
                    <a:pt x="835" y="293"/>
                  </a:lnTo>
                  <a:lnTo>
                    <a:pt x="845" y="272"/>
                  </a:lnTo>
                  <a:lnTo>
                    <a:pt x="854" y="253"/>
                  </a:lnTo>
                  <a:lnTo>
                    <a:pt x="864" y="236"/>
                  </a:lnTo>
                  <a:lnTo>
                    <a:pt x="874" y="221"/>
                  </a:lnTo>
                  <a:lnTo>
                    <a:pt x="883" y="205"/>
                  </a:lnTo>
                  <a:lnTo>
                    <a:pt x="895" y="192"/>
                  </a:lnTo>
                  <a:lnTo>
                    <a:pt x="904" y="179"/>
                  </a:lnTo>
                  <a:lnTo>
                    <a:pt x="914" y="165"/>
                  </a:lnTo>
                  <a:lnTo>
                    <a:pt x="925" y="154"/>
                  </a:lnTo>
                  <a:lnTo>
                    <a:pt x="934" y="142"/>
                  </a:lnTo>
                  <a:lnTo>
                    <a:pt x="955" y="121"/>
                  </a:lnTo>
                  <a:lnTo>
                    <a:pt x="966" y="112"/>
                  </a:lnTo>
                  <a:lnTo>
                    <a:pt x="976" y="103"/>
                  </a:lnTo>
                  <a:lnTo>
                    <a:pt x="986" y="95"/>
                  </a:lnTo>
                  <a:lnTo>
                    <a:pt x="997" y="86"/>
                  </a:lnTo>
                  <a:lnTo>
                    <a:pt x="1007" y="82"/>
                  </a:lnTo>
                  <a:lnTo>
                    <a:pt x="1007" y="80"/>
                  </a:lnTo>
                  <a:lnTo>
                    <a:pt x="1018" y="74"/>
                  </a:lnTo>
                  <a:lnTo>
                    <a:pt x="1026" y="69"/>
                  </a:lnTo>
                  <a:lnTo>
                    <a:pt x="1037" y="63"/>
                  </a:lnTo>
                  <a:lnTo>
                    <a:pt x="1049" y="57"/>
                  </a:lnTo>
                  <a:lnTo>
                    <a:pt x="1051" y="57"/>
                  </a:lnTo>
                  <a:lnTo>
                    <a:pt x="1058" y="51"/>
                  </a:lnTo>
                  <a:lnTo>
                    <a:pt x="1070" y="46"/>
                  </a:lnTo>
                  <a:lnTo>
                    <a:pt x="1082" y="42"/>
                  </a:lnTo>
                  <a:lnTo>
                    <a:pt x="1093" y="38"/>
                  </a:lnTo>
                  <a:lnTo>
                    <a:pt x="1105" y="34"/>
                  </a:lnTo>
                  <a:lnTo>
                    <a:pt x="1116" y="30"/>
                  </a:lnTo>
                  <a:lnTo>
                    <a:pt x="1126" y="28"/>
                  </a:lnTo>
                  <a:lnTo>
                    <a:pt x="1128" y="28"/>
                  </a:lnTo>
                  <a:lnTo>
                    <a:pt x="1139" y="25"/>
                  </a:lnTo>
                  <a:lnTo>
                    <a:pt x="1148" y="23"/>
                  </a:lnTo>
                  <a:lnTo>
                    <a:pt x="1159" y="21"/>
                  </a:lnTo>
                  <a:lnTo>
                    <a:pt x="1161" y="21"/>
                  </a:lnTo>
                  <a:lnTo>
                    <a:pt x="1174" y="17"/>
                  </a:lnTo>
                  <a:lnTo>
                    <a:pt x="1186" y="15"/>
                  </a:lnTo>
                  <a:lnTo>
                    <a:pt x="1197" y="13"/>
                  </a:lnTo>
                  <a:lnTo>
                    <a:pt x="1211" y="13"/>
                  </a:lnTo>
                  <a:lnTo>
                    <a:pt x="1224" y="11"/>
                  </a:lnTo>
                  <a:lnTo>
                    <a:pt x="1238" y="9"/>
                  </a:lnTo>
                </a:path>
              </a:pathLst>
            </a:custGeom>
            <a:solidFill>
              <a:srgbClr val="000000"/>
            </a:solidFill>
            <a:ln w="19050" cap="rnd" cmpd="sng">
              <a:solidFill>
                <a:srgbClr val="FF00FF"/>
              </a:solidFill>
              <a:prstDash val="solid"/>
              <a:round/>
              <a:headEnd type="none" w="med" len="med"/>
              <a:tailEnd type="none" w="med" len="med"/>
            </a:ln>
          </p:spPr>
          <p:txBody>
            <a:bodyPr/>
            <a:lstStyle/>
            <a:p>
              <a:endParaRPr lang="fr-FR" dirty="0"/>
            </a:p>
          </p:txBody>
        </p:sp>
        <p:sp>
          <p:nvSpPr>
            <p:cNvPr id="18475" name="Line 19">
              <a:extLst>
                <a:ext uri="{FF2B5EF4-FFF2-40B4-BE49-F238E27FC236}">
                  <a16:creationId xmlns:a16="http://schemas.microsoft.com/office/drawing/2014/main" id="{35630765-B545-440B-A929-90B0CC83638E}"/>
                </a:ext>
              </a:extLst>
            </p:cNvPr>
            <p:cNvSpPr>
              <a:spLocks noChangeShapeType="1"/>
            </p:cNvSpPr>
            <p:nvPr/>
          </p:nvSpPr>
          <p:spPr bwMode="auto">
            <a:xfrm flipV="1">
              <a:off x="2490" y="1632"/>
              <a:ext cx="0" cy="1695"/>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18476" name="Line 20">
              <a:extLst>
                <a:ext uri="{FF2B5EF4-FFF2-40B4-BE49-F238E27FC236}">
                  <a16:creationId xmlns:a16="http://schemas.microsoft.com/office/drawing/2014/main" id="{4182F5B9-A14C-4F59-8963-7B9DD3A32D53}"/>
                </a:ext>
              </a:extLst>
            </p:cNvPr>
            <p:cNvSpPr>
              <a:spLocks noChangeShapeType="1"/>
            </p:cNvSpPr>
            <p:nvPr/>
          </p:nvSpPr>
          <p:spPr bwMode="auto">
            <a:xfrm>
              <a:off x="2499" y="3319"/>
              <a:ext cx="3103"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grpSp>
      <p:grpSp>
        <p:nvGrpSpPr>
          <p:cNvPr id="18445" name="Group 21">
            <a:extLst>
              <a:ext uri="{FF2B5EF4-FFF2-40B4-BE49-F238E27FC236}">
                <a16:creationId xmlns:a16="http://schemas.microsoft.com/office/drawing/2014/main" id="{080BF7C4-556B-44A9-959D-0C7F6581FCBD}"/>
              </a:ext>
            </a:extLst>
          </p:cNvPr>
          <p:cNvGrpSpPr>
            <a:grpSpLocks/>
          </p:cNvGrpSpPr>
          <p:nvPr/>
        </p:nvGrpSpPr>
        <p:grpSpPr bwMode="auto">
          <a:xfrm>
            <a:off x="3581400" y="4038600"/>
            <a:ext cx="1000125" cy="533400"/>
            <a:chOff x="2490" y="1632"/>
            <a:chExt cx="3112" cy="1699"/>
          </a:xfrm>
        </p:grpSpPr>
        <p:sp>
          <p:nvSpPr>
            <p:cNvPr id="18467" name="Freeform 22">
              <a:extLst>
                <a:ext uri="{FF2B5EF4-FFF2-40B4-BE49-F238E27FC236}">
                  <a16:creationId xmlns:a16="http://schemas.microsoft.com/office/drawing/2014/main" id="{6882D18C-3367-44BE-AC06-3F70E4CE14DF}"/>
                </a:ext>
              </a:extLst>
            </p:cNvPr>
            <p:cNvSpPr>
              <a:spLocks/>
            </p:cNvSpPr>
            <p:nvPr/>
          </p:nvSpPr>
          <p:spPr bwMode="auto">
            <a:xfrm>
              <a:off x="4423" y="2653"/>
              <a:ext cx="695" cy="665"/>
            </a:xfrm>
            <a:custGeom>
              <a:avLst/>
              <a:gdLst>
                <a:gd name="T0" fmla="*/ 17 w 695"/>
                <a:gd name="T1" fmla="*/ 30 h 665"/>
                <a:gd name="T2" fmla="*/ 33 w 695"/>
                <a:gd name="T3" fmla="*/ 69 h 665"/>
                <a:gd name="T4" fmla="*/ 48 w 695"/>
                <a:gd name="T5" fmla="*/ 103 h 665"/>
                <a:gd name="T6" fmla="*/ 63 w 695"/>
                <a:gd name="T7" fmla="*/ 136 h 665"/>
                <a:gd name="T8" fmla="*/ 81 w 695"/>
                <a:gd name="T9" fmla="*/ 164 h 665"/>
                <a:gd name="T10" fmla="*/ 98 w 695"/>
                <a:gd name="T11" fmla="*/ 193 h 665"/>
                <a:gd name="T12" fmla="*/ 117 w 695"/>
                <a:gd name="T13" fmla="*/ 220 h 665"/>
                <a:gd name="T14" fmla="*/ 134 w 695"/>
                <a:gd name="T15" fmla="*/ 245 h 665"/>
                <a:gd name="T16" fmla="*/ 153 w 695"/>
                <a:gd name="T17" fmla="*/ 268 h 665"/>
                <a:gd name="T18" fmla="*/ 173 w 695"/>
                <a:gd name="T19" fmla="*/ 289 h 665"/>
                <a:gd name="T20" fmla="*/ 194 w 695"/>
                <a:gd name="T21" fmla="*/ 310 h 665"/>
                <a:gd name="T22" fmla="*/ 224 w 695"/>
                <a:gd name="T23" fmla="*/ 336 h 665"/>
                <a:gd name="T24" fmla="*/ 255 w 695"/>
                <a:gd name="T25" fmla="*/ 363 h 665"/>
                <a:gd name="T26" fmla="*/ 274 w 695"/>
                <a:gd name="T27" fmla="*/ 380 h 665"/>
                <a:gd name="T28" fmla="*/ 295 w 695"/>
                <a:gd name="T29" fmla="*/ 398 h 665"/>
                <a:gd name="T30" fmla="*/ 318 w 695"/>
                <a:gd name="T31" fmla="*/ 413 h 665"/>
                <a:gd name="T32" fmla="*/ 339 w 695"/>
                <a:gd name="T33" fmla="*/ 428 h 665"/>
                <a:gd name="T34" fmla="*/ 362 w 695"/>
                <a:gd name="T35" fmla="*/ 444 h 665"/>
                <a:gd name="T36" fmla="*/ 385 w 695"/>
                <a:gd name="T37" fmla="*/ 457 h 665"/>
                <a:gd name="T38" fmla="*/ 406 w 695"/>
                <a:gd name="T39" fmla="*/ 468 h 665"/>
                <a:gd name="T40" fmla="*/ 429 w 695"/>
                <a:gd name="T41" fmla="*/ 480 h 665"/>
                <a:gd name="T42" fmla="*/ 452 w 695"/>
                <a:gd name="T43" fmla="*/ 490 h 665"/>
                <a:gd name="T44" fmla="*/ 475 w 695"/>
                <a:gd name="T45" fmla="*/ 499 h 665"/>
                <a:gd name="T46" fmla="*/ 498 w 695"/>
                <a:gd name="T47" fmla="*/ 509 h 665"/>
                <a:gd name="T48" fmla="*/ 521 w 695"/>
                <a:gd name="T49" fmla="*/ 516 h 665"/>
                <a:gd name="T50" fmla="*/ 546 w 695"/>
                <a:gd name="T51" fmla="*/ 524 h 665"/>
                <a:gd name="T52" fmla="*/ 571 w 695"/>
                <a:gd name="T53" fmla="*/ 530 h 665"/>
                <a:gd name="T54" fmla="*/ 596 w 695"/>
                <a:gd name="T55" fmla="*/ 535 h 665"/>
                <a:gd name="T56" fmla="*/ 623 w 695"/>
                <a:gd name="T57" fmla="*/ 539 h 665"/>
                <a:gd name="T58" fmla="*/ 650 w 695"/>
                <a:gd name="T59" fmla="*/ 543 h 665"/>
                <a:gd name="T60" fmla="*/ 679 w 695"/>
                <a:gd name="T61" fmla="*/ 547 h 665"/>
                <a:gd name="T62" fmla="*/ 694 w 695"/>
                <a:gd name="T63" fmla="*/ 553 h 665"/>
                <a:gd name="T64" fmla="*/ 684 w 695"/>
                <a:gd name="T65" fmla="*/ 664 h 665"/>
                <a:gd name="T66" fmla="*/ 8 w 695"/>
                <a:gd name="T67" fmla="*/ 664 h 665"/>
                <a:gd name="T68" fmla="*/ 10 w 695"/>
                <a:gd name="T69" fmla="*/ 11 h 66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95"/>
                <a:gd name="T106" fmla="*/ 0 h 665"/>
                <a:gd name="T107" fmla="*/ 695 w 695"/>
                <a:gd name="T108" fmla="*/ 665 h 66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95" h="665">
                  <a:moveTo>
                    <a:pt x="10" y="11"/>
                  </a:moveTo>
                  <a:lnTo>
                    <a:pt x="17" y="30"/>
                  </a:lnTo>
                  <a:lnTo>
                    <a:pt x="25" y="49"/>
                  </a:lnTo>
                  <a:lnTo>
                    <a:pt x="33" y="69"/>
                  </a:lnTo>
                  <a:lnTo>
                    <a:pt x="40" y="86"/>
                  </a:lnTo>
                  <a:lnTo>
                    <a:pt x="48" y="103"/>
                  </a:lnTo>
                  <a:lnTo>
                    <a:pt x="56" y="118"/>
                  </a:lnTo>
                  <a:lnTo>
                    <a:pt x="63" y="136"/>
                  </a:lnTo>
                  <a:lnTo>
                    <a:pt x="73" y="151"/>
                  </a:lnTo>
                  <a:lnTo>
                    <a:pt x="81" y="164"/>
                  </a:lnTo>
                  <a:lnTo>
                    <a:pt x="90" y="180"/>
                  </a:lnTo>
                  <a:lnTo>
                    <a:pt x="98" y="193"/>
                  </a:lnTo>
                  <a:lnTo>
                    <a:pt x="107" y="206"/>
                  </a:lnTo>
                  <a:lnTo>
                    <a:pt x="117" y="220"/>
                  </a:lnTo>
                  <a:lnTo>
                    <a:pt x="127" y="231"/>
                  </a:lnTo>
                  <a:lnTo>
                    <a:pt x="134" y="245"/>
                  </a:lnTo>
                  <a:lnTo>
                    <a:pt x="144" y="256"/>
                  </a:lnTo>
                  <a:lnTo>
                    <a:pt x="153" y="268"/>
                  </a:lnTo>
                  <a:lnTo>
                    <a:pt x="163" y="277"/>
                  </a:lnTo>
                  <a:lnTo>
                    <a:pt x="173" y="289"/>
                  </a:lnTo>
                  <a:lnTo>
                    <a:pt x="184" y="298"/>
                  </a:lnTo>
                  <a:lnTo>
                    <a:pt x="194" y="310"/>
                  </a:lnTo>
                  <a:lnTo>
                    <a:pt x="213" y="329"/>
                  </a:lnTo>
                  <a:lnTo>
                    <a:pt x="224" y="336"/>
                  </a:lnTo>
                  <a:lnTo>
                    <a:pt x="243" y="356"/>
                  </a:lnTo>
                  <a:lnTo>
                    <a:pt x="255" y="363"/>
                  </a:lnTo>
                  <a:lnTo>
                    <a:pt x="265" y="373"/>
                  </a:lnTo>
                  <a:lnTo>
                    <a:pt x="274" y="380"/>
                  </a:lnTo>
                  <a:lnTo>
                    <a:pt x="286" y="388"/>
                  </a:lnTo>
                  <a:lnTo>
                    <a:pt x="295" y="398"/>
                  </a:lnTo>
                  <a:lnTo>
                    <a:pt x="307" y="405"/>
                  </a:lnTo>
                  <a:lnTo>
                    <a:pt x="318" y="413"/>
                  </a:lnTo>
                  <a:lnTo>
                    <a:pt x="330" y="421"/>
                  </a:lnTo>
                  <a:lnTo>
                    <a:pt x="339" y="428"/>
                  </a:lnTo>
                  <a:lnTo>
                    <a:pt x="351" y="436"/>
                  </a:lnTo>
                  <a:lnTo>
                    <a:pt x="362" y="444"/>
                  </a:lnTo>
                  <a:lnTo>
                    <a:pt x="374" y="449"/>
                  </a:lnTo>
                  <a:lnTo>
                    <a:pt x="385" y="457"/>
                  </a:lnTo>
                  <a:lnTo>
                    <a:pt x="395" y="463"/>
                  </a:lnTo>
                  <a:lnTo>
                    <a:pt x="406" y="468"/>
                  </a:lnTo>
                  <a:lnTo>
                    <a:pt x="418" y="474"/>
                  </a:lnTo>
                  <a:lnTo>
                    <a:pt x="429" y="480"/>
                  </a:lnTo>
                  <a:lnTo>
                    <a:pt x="441" y="486"/>
                  </a:lnTo>
                  <a:lnTo>
                    <a:pt x="452" y="490"/>
                  </a:lnTo>
                  <a:lnTo>
                    <a:pt x="464" y="495"/>
                  </a:lnTo>
                  <a:lnTo>
                    <a:pt x="475" y="499"/>
                  </a:lnTo>
                  <a:lnTo>
                    <a:pt x="487" y="505"/>
                  </a:lnTo>
                  <a:lnTo>
                    <a:pt x="498" y="509"/>
                  </a:lnTo>
                  <a:lnTo>
                    <a:pt x="510" y="513"/>
                  </a:lnTo>
                  <a:lnTo>
                    <a:pt x="521" y="516"/>
                  </a:lnTo>
                  <a:lnTo>
                    <a:pt x="535" y="520"/>
                  </a:lnTo>
                  <a:lnTo>
                    <a:pt x="546" y="524"/>
                  </a:lnTo>
                  <a:lnTo>
                    <a:pt x="558" y="526"/>
                  </a:lnTo>
                  <a:lnTo>
                    <a:pt x="571" y="530"/>
                  </a:lnTo>
                  <a:lnTo>
                    <a:pt x="585" y="532"/>
                  </a:lnTo>
                  <a:lnTo>
                    <a:pt x="596" y="535"/>
                  </a:lnTo>
                  <a:lnTo>
                    <a:pt x="610" y="537"/>
                  </a:lnTo>
                  <a:lnTo>
                    <a:pt x="623" y="539"/>
                  </a:lnTo>
                  <a:lnTo>
                    <a:pt x="636" y="541"/>
                  </a:lnTo>
                  <a:lnTo>
                    <a:pt x="650" y="543"/>
                  </a:lnTo>
                  <a:lnTo>
                    <a:pt x="663" y="545"/>
                  </a:lnTo>
                  <a:lnTo>
                    <a:pt x="679" y="547"/>
                  </a:lnTo>
                  <a:lnTo>
                    <a:pt x="692" y="549"/>
                  </a:lnTo>
                  <a:lnTo>
                    <a:pt x="694" y="553"/>
                  </a:lnTo>
                  <a:lnTo>
                    <a:pt x="694" y="656"/>
                  </a:lnTo>
                  <a:lnTo>
                    <a:pt x="684" y="664"/>
                  </a:lnTo>
                  <a:lnTo>
                    <a:pt x="0" y="664"/>
                  </a:lnTo>
                  <a:lnTo>
                    <a:pt x="8" y="664"/>
                  </a:lnTo>
                  <a:lnTo>
                    <a:pt x="8" y="0"/>
                  </a:lnTo>
                  <a:lnTo>
                    <a:pt x="10" y="11"/>
                  </a:lnTo>
                </a:path>
              </a:pathLst>
            </a:custGeom>
            <a:solidFill>
              <a:schemeClr val="tx2"/>
            </a:solidFill>
            <a:ln w="12700" cap="rnd" cmpd="sng">
              <a:solidFill>
                <a:srgbClr val="FFFFFF"/>
              </a:solidFill>
              <a:prstDash val="solid"/>
              <a:round/>
              <a:headEnd type="none" w="med" len="med"/>
              <a:tailEnd type="none" w="med" len="med"/>
            </a:ln>
          </p:spPr>
          <p:txBody>
            <a:bodyPr/>
            <a:lstStyle/>
            <a:p>
              <a:endParaRPr lang="fr-FR" dirty="0"/>
            </a:p>
          </p:txBody>
        </p:sp>
        <p:sp>
          <p:nvSpPr>
            <p:cNvPr id="18468" name="Freeform 23">
              <a:extLst>
                <a:ext uri="{FF2B5EF4-FFF2-40B4-BE49-F238E27FC236}">
                  <a16:creationId xmlns:a16="http://schemas.microsoft.com/office/drawing/2014/main" id="{34DB4A95-9CF8-42A9-A829-B333DAE10750}"/>
                </a:ext>
              </a:extLst>
            </p:cNvPr>
            <p:cNvSpPr>
              <a:spLocks/>
            </p:cNvSpPr>
            <p:nvPr/>
          </p:nvSpPr>
          <p:spPr bwMode="auto">
            <a:xfrm>
              <a:off x="3873" y="1960"/>
              <a:ext cx="1254" cy="1371"/>
            </a:xfrm>
            <a:custGeom>
              <a:avLst/>
              <a:gdLst>
                <a:gd name="T0" fmla="*/ 0 w 1254"/>
                <a:gd name="T1" fmla="*/ 6 h 1371"/>
                <a:gd name="T2" fmla="*/ 6 w 1254"/>
                <a:gd name="T3" fmla="*/ 9 h 1371"/>
                <a:gd name="T4" fmla="*/ 57 w 1254"/>
                <a:gd name="T5" fmla="*/ 15 h 1371"/>
                <a:gd name="T6" fmla="*/ 96 w 1254"/>
                <a:gd name="T7" fmla="*/ 23 h 1371"/>
                <a:gd name="T8" fmla="*/ 129 w 1254"/>
                <a:gd name="T9" fmla="*/ 30 h 1371"/>
                <a:gd name="T10" fmla="*/ 173 w 1254"/>
                <a:gd name="T11" fmla="*/ 46 h 1371"/>
                <a:gd name="T12" fmla="*/ 217 w 1254"/>
                <a:gd name="T13" fmla="*/ 69 h 1371"/>
                <a:gd name="T14" fmla="*/ 260 w 1254"/>
                <a:gd name="T15" fmla="*/ 97 h 1371"/>
                <a:gd name="T16" fmla="*/ 290 w 1254"/>
                <a:gd name="T17" fmla="*/ 121 h 1371"/>
                <a:gd name="T18" fmla="*/ 330 w 1254"/>
                <a:gd name="T19" fmla="*/ 165 h 1371"/>
                <a:gd name="T20" fmla="*/ 372 w 1254"/>
                <a:gd name="T21" fmla="*/ 221 h 1371"/>
                <a:gd name="T22" fmla="*/ 410 w 1254"/>
                <a:gd name="T23" fmla="*/ 295 h 1371"/>
                <a:gd name="T24" fmla="*/ 446 w 1254"/>
                <a:gd name="T25" fmla="*/ 384 h 1371"/>
                <a:gd name="T26" fmla="*/ 483 w 1254"/>
                <a:gd name="T27" fmla="*/ 486 h 1371"/>
                <a:gd name="T28" fmla="*/ 517 w 1254"/>
                <a:gd name="T29" fmla="*/ 590 h 1371"/>
                <a:gd name="T30" fmla="*/ 553 w 1254"/>
                <a:gd name="T31" fmla="*/ 697 h 1371"/>
                <a:gd name="T32" fmla="*/ 593 w 1254"/>
                <a:gd name="T33" fmla="*/ 795 h 1371"/>
                <a:gd name="T34" fmla="*/ 637 w 1254"/>
                <a:gd name="T35" fmla="*/ 882 h 1371"/>
                <a:gd name="T36" fmla="*/ 689 w 1254"/>
                <a:gd name="T37" fmla="*/ 951 h 1371"/>
                <a:gd name="T38" fmla="*/ 731 w 1254"/>
                <a:gd name="T39" fmla="*/ 997 h 1371"/>
                <a:gd name="T40" fmla="*/ 763 w 1254"/>
                <a:gd name="T41" fmla="*/ 1027 h 1371"/>
                <a:gd name="T42" fmla="*/ 824 w 1254"/>
                <a:gd name="T43" fmla="*/ 1080 h 1371"/>
                <a:gd name="T44" fmla="*/ 891 w 1254"/>
                <a:gd name="T45" fmla="*/ 1128 h 1371"/>
                <a:gd name="T46" fmla="*/ 959 w 1254"/>
                <a:gd name="T47" fmla="*/ 1168 h 1371"/>
                <a:gd name="T48" fmla="*/ 1034 w 1254"/>
                <a:gd name="T49" fmla="*/ 1202 h 1371"/>
                <a:gd name="T50" fmla="*/ 1112 w 1254"/>
                <a:gd name="T51" fmla="*/ 1227 h 1371"/>
                <a:gd name="T52" fmla="*/ 1175 w 1254"/>
                <a:gd name="T53" fmla="*/ 1241 h 1371"/>
                <a:gd name="T54" fmla="*/ 1236 w 1254"/>
                <a:gd name="T55" fmla="*/ 1241 h 1371"/>
                <a:gd name="T56" fmla="*/ 1230 w 1254"/>
                <a:gd name="T57" fmla="*/ 1356 h 1371"/>
                <a:gd name="T58" fmla="*/ 572 w 1254"/>
                <a:gd name="T59" fmla="*/ 1360 h 1371"/>
                <a:gd name="T60" fmla="*/ 568 w 1254"/>
                <a:gd name="T61" fmla="*/ 1364 h 1371"/>
                <a:gd name="T62" fmla="*/ 574 w 1254"/>
                <a:gd name="T63" fmla="*/ 1370 h 1371"/>
                <a:gd name="T64" fmla="*/ 1253 w 1254"/>
                <a:gd name="T65" fmla="*/ 1362 h 1371"/>
                <a:gd name="T66" fmla="*/ 1244 w 1254"/>
                <a:gd name="T67" fmla="*/ 1246 h 1371"/>
                <a:gd name="T68" fmla="*/ 1217 w 1254"/>
                <a:gd name="T69" fmla="*/ 1237 h 1371"/>
                <a:gd name="T70" fmla="*/ 1135 w 1254"/>
                <a:gd name="T71" fmla="*/ 1223 h 1371"/>
                <a:gd name="T72" fmla="*/ 1057 w 1254"/>
                <a:gd name="T73" fmla="*/ 1201 h 1371"/>
                <a:gd name="T74" fmla="*/ 982 w 1254"/>
                <a:gd name="T75" fmla="*/ 1168 h 1371"/>
                <a:gd name="T76" fmla="*/ 914 w 1254"/>
                <a:gd name="T77" fmla="*/ 1130 h 1371"/>
                <a:gd name="T78" fmla="*/ 845 w 1254"/>
                <a:gd name="T79" fmla="*/ 1086 h 1371"/>
                <a:gd name="T80" fmla="*/ 784 w 1254"/>
                <a:gd name="T81" fmla="*/ 1032 h 1371"/>
                <a:gd name="T82" fmla="*/ 725 w 1254"/>
                <a:gd name="T83" fmla="*/ 976 h 1371"/>
                <a:gd name="T84" fmla="*/ 670 w 1254"/>
                <a:gd name="T85" fmla="*/ 913 h 1371"/>
                <a:gd name="T86" fmla="*/ 624 w 1254"/>
                <a:gd name="T87" fmla="*/ 836 h 1371"/>
                <a:gd name="T88" fmla="*/ 582 w 1254"/>
                <a:gd name="T89" fmla="*/ 743 h 1371"/>
                <a:gd name="T90" fmla="*/ 543 w 1254"/>
                <a:gd name="T91" fmla="*/ 640 h 1371"/>
                <a:gd name="T92" fmla="*/ 510 w 1254"/>
                <a:gd name="T93" fmla="*/ 536 h 1371"/>
                <a:gd name="T94" fmla="*/ 475 w 1254"/>
                <a:gd name="T95" fmla="*/ 430 h 1371"/>
                <a:gd name="T96" fmla="*/ 439 w 1254"/>
                <a:gd name="T97" fmla="*/ 334 h 1371"/>
                <a:gd name="T98" fmla="*/ 400 w 1254"/>
                <a:gd name="T99" fmla="*/ 251 h 1371"/>
                <a:gd name="T100" fmla="*/ 368 w 1254"/>
                <a:gd name="T101" fmla="*/ 200 h 1371"/>
                <a:gd name="T102" fmla="*/ 326 w 1254"/>
                <a:gd name="T103" fmla="*/ 148 h 1371"/>
                <a:gd name="T104" fmla="*/ 275 w 1254"/>
                <a:gd name="T105" fmla="*/ 97 h 1371"/>
                <a:gd name="T106" fmla="*/ 244 w 1254"/>
                <a:gd name="T107" fmla="*/ 73 h 1371"/>
                <a:gd name="T108" fmla="*/ 221 w 1254"/>
                <a:gd name="T109" fmla="*/ 59 h 1371"/>
                <a:gd name="T110" fmla="*/ 189 w 1254"/>
                <a:gd name="T111" fmla="*/ 42 h 1371"/>
                <a:gd name="T112" fmla="*/ 143 w 1254"/>
                <a:gd name="T113" fmla="*/ 25 h 1371"/>
                <a:gd name="T114" fmla="*/ 108 w 1254"/>
                <a:gd name="T115" fmla="*/ 15 h 1371"/>
                <a:gd name="T116" fmla="*/ 73 w 1254"/>
                <a:gd name="T117" fmla="*/ 7 h 1371"/>
                <a:gd name="T118" fmla="*/ 33 w 1254"/>
                <a:gd name="T119" fmla="*/ 4 h 137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54"/>
                <a:gd name="T181" fmla="*/ 0 h 1371"/>
                <a:gd name="T182" fmla="*/ 1254 w 1254"/>
                <a:gd name="T183" fmla="*/ 1371 h 137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54" h="1371">
                  <a:moveTo>
                    <a:pt x="6" y="0"/>
                  </a:moveTo>
                  <a:lnTo>
                    <a:pt x="4" y="0"/>
                  </a:lnTo>
                  <a:lnTo>
                    <a:pt x="0" y="4"/>
                  </a:lnTo>
                  <a:lnTo>
                    <a:pt x="0" y="6"/>
                  </a:lnTo>
                  <a:lnTo>
                    <a:pt x="2" y="6"/>
                  </a:lnTo>
                  <a:lnTo>
                    <a:pt x="2" y="7"/>
                  </a:lnTo>
                  <a:lnTo>
                    <a:pt x="4" y="9"/>
                  </a:lnTo>
                  <a:lnTo>
                    <a:pt x="6" y="9"/>
                  </a:lnTo>
                  <a:lnTo>
                    <a:pt x="19" y="11"/>
                  </a:lnTo>
                  <a:lnTo>
                    <a:pt x="33" y="13"/>
                  </a:lnTo>
                  <a:lnTo>
                    <a:pt x="46" y="13"/>
                  </a:lnTo>
                  <a:lnTo>
                    <a:pt x="57" y="15"/>
                  </a:lnTo>
                  <a:lnTo>
                    <a:pt x="71" y="17"/>
                  </a:lnTo>
                  <a:lnTo>
                    <a:pt x="82" y="21"/>
                  </a:lnTo>
                  <a:lnTo>
                    <a:pt x="84" y="21"/>
                  </a:lnTo>
                  <a:lnTo>
                    <a:pt x="96" y="23"/>
                  </a:lnTo>
                  <a:lnTo>
                    <a:pt x="106" y="25"/>
                  </a:lnTo>
                  <a:lnTo>
                    <a:pt x="116" y="29"/>
                  </a:lnTo>
                  <a:lnTo>
                    <a:pt x="118" y="29"/>
                  </a:lnTo>
                  <a:lnTo>
                    <a:pt x="129" y="30"/>
                  </a:lnTo>
                  <a:lnTo>
                    <a:pt x="139" y="34"/>
                  </a:lnTo>
                  <a:lnTo>
                    <a:pt x="150" y="38"/>
                  </a:lnTo>
                  <a:lnTo>
                    <a:pt x="162" y="42"/>
                  </a:lnTo>
                  <a:lnTo>
                    <a:pt x="173" y="46"/>
                  </a:lnTo>
                  <a:lnTo>
                    <a:pt x="185" y="52"/>
                  </a:lnTo>
                  <a:lnTo>
                    <a:pt x="194" y="57"/>
                  </a:lnTo>
                  <a:lnTo>
                    <a:pt x="206" y="63"/>
                  </a:lnTo>
                  <a:lnTo>
                    <a:pt x="217" y="69"/>
                  </a:lnTo>
                  <a:lnTo>
                    <a:pt x="227" y="74"/>
                  </a:lnTo>
                  <a:lnTo>
                    <a:pt x="239" y="82"/>
                  </a:lnTo>
                  <a:lnTo>
                    <a:pt x="248" y="88"/>
                  </a:lnTo>
                  <a:lnTo>
                    <a:pt x="260" y="97"/>
                  </a:lnTo>
                  <a:lnTo>
                    <a:pt x="269" y="103"/>
                  </a:lnTo>
                  <a:lnTo>
                    <a:pt x="279" y="113"/>
                  </a:lnTo>
                  <a:lnTo>
                    <a:pt x="279" y="114"/>
                  </a:lnTo>
                  <a:lnTo>
                    <a:pt x="290" y="121"/>
                  </a:lnTo>
                  <a:lnTo>
                    <a:pt x="311" y="142"/>
                  </a:lnTo>
                  <a:lnTo>
                    <a:pt x="318" y="154"/>
                  </a:lnTo>
                  <a:lnTo>
                    <a:pt x="320" y="154"/>
                  </a:lnTo>
                  <a:lnTo>
                    <a:pt x="330" y="165"/>
                  </a:lnTo>
                  <a:lnTo>
                    <a:pt x="339" y="179"/>
                  </a:lnTo>
                  <a:lnTo>
                    <a:pt x="349" y="192"/>
                  </a:lnTo>
                  <a:lnTo>
                    <a:pt x="360" y="206"/>
                  </a:lnTo>
                  <a:lnTo>
                    <a:pt x="372" y="221"/>
                  </a:lnTo>
                  <a:lnTo>
                    <a:pt x="381" y="238"/>
                  </a:lnTo>
                  <a:lnTo>
                    <a:pt x="391" y="255"/>
                  </a:lnTo>
                  <a:lnTo>
                    <a:pt x="400" y="274"/>
                  </a:lnTo>
                  <a:lnTo>
                    <a:pt x="410" y="295"/>
                  </a:lnTo>
                  <a:lnTo>
                    <a:pt x="420" y="317"/>
                  </a:lnTo>
                  <a:lnTo>
                    <a:pt x="429" y="338"/>
                  </a:lnTo>
                  <a:lnTo>
                    <a:pt x="439" y="360"/>
                  </a:lnTo>
                  <a:lnTo>
                    <a:pt x="446" y="384"/>
                  </a:lnTo>
                  <a:lnTo>
                    <a:pt x="456" y="409"/>
                  </a:lnTo>
                  <a:lnTo>
                    <a:pt x="466" y="434"/>
                  </a:lnTo>
                  <a:lnTo>
                    <a:pt x="473" y="459"/>
                  </a:lnTo>
                  <a:lnTo>
                    <a:pt x="483" y="486"/>
                  </a:lnTo>
                  <a:lnTo>
                    <a:pt x="491" y="513"/>
                  </a:lnTo>
                  <a:lnTo>
                    <a:pt x="500" y="539"/>
                  </a:lnTo>
                  <a:lnTo>
                    <a:pt x="508" y="564"/>
                  </a:lnTo>
                  <a:lnTo>
                    <a:pt x="517" y="590"/>
                  </a:lnTo>
                  <a:lnTo>
                    <a:pt x="526" y="617"/>
                  </a:lnTo>
                  <a:lnTo>
                    <a:pt x="534" y="644"/>
                  </a:lnTo>
                  <a:lnTo>
                    <a:pt x="543" y="670"/>
                  </a:lnTo>
                  <a:lnTo>
                    <a:pt x="553" y="697"/>
                  </a:lnTo>
                  <a:lnTo>
                    <a:pt x="562" y="722"/>
                  </a:lnTo>
                  <a:lnTo>
                    <a:pt x="572" y="747"/>
                  </a:lnTo>
                  <a:lnTo>
                    <a:pt x="582" y="772"/>
                  </a:lnTo>
                  <a:lnTo>
                    <a:pt x="593" y="795"/>
                  </a:lnTo>
                  <a:lnTo>
                    <a:pt x="603" y="819"/>
                  </a:lnTo>
                  <a:lnTo>
                    <a:pt x="614" y="840"/>
                  </a:lnTo>
                  <a:lnTo>
                    <a:pt x="626" y="861"/>
                  </a:lnTo>
                  <a:lnTo>
                    <a:pt x="637" y="882"/>
                  </a:lnTo>
                  <a:lnTo>
                    <a:pt x="651" y="901"/>
                  </a:lnTo>
                  <a:lnTo>
                    <a:pt x="662" y="918"/>
                  </a:lnTo>
                  <a:lnTo>
                    <a:pt x="675" y="935"/>
                  </a:lnTo>
                  <a:lnTo>
                    <a:pt x="689" y="951"/>
                  </a:lnTo>
                  <a:lnTo>
                    <a:pt x="702" y="966"/>
                  </a:lnTo>
                  <a:lnTo>
                    <a:pt x="704" y="966"/>
                  </a:lnTo>
                  <a:lnTo>
                    <a:pt x="720" y="981"/>
                  </a:lnTo>
                  <a:lnTo>
                    <a:pt x="731" y="997"/>
                  </a:lnTo>
                  <a:lnTo>
                    <a:pt x="732" y="997"/>
                  </a:lnTo>
                  <a:lnTo>
                    <a:pt x="747" y="1012"/>
                  </a:lnTo>
                  <a:lnTo>
                    <a:pt x="747" y="1014"/>
                  </a:lnTo>
                  <a:lnTo>
                    <a:pt x="763" y="1027"/>
                  </a:lnTo>
                  <a:lnTo>
                    <a:pt x="778" y="1040"/>
                  </a:lnTo>
                  <a:lnTo>
                    <a:pt x="793" y="1053"/>
                  </a:lnTo>
                  <a:lnTo>
                    <a:pt x="809" y="1067"/>
                  </a:lnTo>
                  <a:lnTo>
                    <a:pt x="824" y="1080"/>
                  </a:lnTo>
                  <a:lnTo>
                    <a:pt x="839" y="1093"/>
                  </a:lnTo>
                  <a:lnTo>
                    <a:pt x="857" y="1105"/>
                  </a:lnTo>
                  <a:lnTo>
                    <a:pt x="874" y="1116"/>
                  </a:lnTo>
                  <a:lnTo>
                    <a:pt x="891" y="1128"/>
                  </a:lnTo>
                  <a:lnTo>
                    <a:pt x="908" y="1139"/>
                  </a:lnTo>
                  <a:lnTo>
                    <a:pt x="926" y="1149"/>
                  </a:lnTo>
                  <a:lnTo>
                    <a:pt x="942" y="1158"/>
                  </a:lnTo>
                  <a:lnTo>
                    <a:pt x="959" y="1168"/>
                  </a:lnTo>
                  <a:lnTo>
                    <a:pt x="978" y="1178"/>
                  </a:lnTo>
                  <a:lnTo>
                    <a:pt x="995" y="1187"/>
                  </a:lnTo>
                  <a:lnTo>
                    <a:pt x="1015" y="1195"/>
                  </a:lnTo>
                  <a:lnTo>
                    <a:pt x="1034" y="1202"/>
                  </a:lnTo>
                  <a:lnTo>
                    <a:pt x="1053" y="1210"/>
                  </a:lnTo>
                  <a:lnTo>
                    <a:pt x="1072" y="1216"/>
                  </a:lnTo>
                  <a:lnTo>
                    <a:pt x="1091" y="1222"/>
                  </a:lnTo>
                  <a:lnTo>
                    <a:pt x="1112" y="1227"/>
                  </a:lnTo>
                  <a:lnTo>
                    <a:pt x="1132" y="1233"/>
                  </a:lnTo>
                  <a:lnTo>
                    <a:pt x="1133" y="1233"/>
                  </a:lnTo>
                  <a:lnTo>
                    <a:pt x="1154" y="1237"/>
                  </a:lnTo>
                  <a:lnTo>
                    <a:pt x="1175" y="1241"/>
                  </a:lnTo>
                  <a:lnTo>
                    <a:pt x="1196" y="1245"/>
                  </a:lnTo>
                  <a:lnTo>
                    <a:pt x="1217" y="1246"/>
                  </a:lnTo>
                  <a:lnTo>
                    <a:pt x="1238" y="1248"/>
                  </a:lnTo>
                  <a:lnTo>
                    <a:pt x="1236" y="1241"/>
                  </a:lnTo>
                  <a:lnTo>
                    <a:pt x="1232" y="1243"/>
                  </a:lnTo>
                  <a:lnTo>
                    <a:pt x="1232" y="1245"/>
                  </a:lnTo>
                  <a:lnTo>
                    <a:pt x="1230" y="1245"/>
                  </a:lnTo>
                  <a:lnTo>
                    <a:pt x="1230" y="1356"/>
                  </a:lnTo>
                  <a:lnTo>
                    <a:pt x="1232" y="1356"/>
                  </a:lnTo>
                  <a:lnTo>
                    <a:pt x="1232" y="1358"/>
                  </a:lnTo>
                  <a:lnTo>
                    <a:pt x="1234" y="1360"/>
                  </a:lnTo>
                  <a:lnTo>
                    <a:pt x="572" y="1360"/>
                  </a:lnTo>
                  <a:lnTo>
                    <a:pt x="572" y="1362"/>
                  </a:lnTo>
                  <a:lnTo>
                    <a:pt x="570" y="1362"/>
                  </a:lnTo>
                  <a:lnTo>
                    <a:pt x="570" y="1364"/>
                  </a:lnTo>
                  <a:lnTo>
                    <a:pt x="568" y="1364"/>
                  </a:lnTo>
                  <a:lnTo>
                    <a:pt x="568" y="1368"/>
                  </a:lnTo>
                  <a:lnTo>
                    <a:pt x="570" y="1368"/>
                  </a:lnTo>
                  <a:lnTo>
                    <a:pt x="570" y="1370"/>
                  </a:lnTo>
                  <a:lnTo>
                    <a:pt x="574" y="1370"/>
                  </a:lnTo>
                  <a:lnTo>
                    <a:pt x="1247" y="1370"/>
                  </a:lnTo>
                  <a:lnTo>
                    <a:pt x="1249" y="1370"/>
                  </a:lnTo>
                  <a:lnTo>
                    <a:pt x="1253" y="1366"/>
                  </a:lnTo>
                  <a:lnTo>
                    <a:pt x="1253" y="1362"/>
                  </a:lnTo>
                  <a:lnTo>
                    <a:pt x="1251" y="1360"/>
                  </a:lnTo>
                  <a:lnTo>
                    <a:pt x="1240" y="1353"/>
                  </a:lnTo>
                  <a:lnTo>
                    <a:pt x="1240" y="1250"/>
                  </a:lnTo>
                  <a:lnTo>
                    <a:pt x="1244" y="1246"/>
                  </a:lnTo>
                  <a:lnTo>
                    <a:pt x="1244" y="1243"/>
                  </a:lnTo>
                  <a:lnTo>
                    <a:pt x="1240" y="1239"/>
                  </a:lnTo>
                  <a:lnTo>
                    <a:pt x="1238" y="1239"/>
                  </a:lnTo>
                  <a:lnTo>
                    <a:pt x="1217" y="1237"/>
                  </a:lnTo>
                  <a:lnTo>
                    <a:pt x="1196" y="1235"/>
                  </a:lnTo>
                  <a:lnTo>
                    <a:pt x="1177" y="1231"/>
                  </a:lnTo>
                  <a:lnTo>
                    <a:pt x="1155" y="1227"/>
                  </a:lnTo>
                  <a:lnTo>
                    <a:pt x="1135" y="1223"/>
                  </a:lnTo>
                  <a:lnTo>
                    <a:pt x="1116" y="1218"/>
                  </a:lnTo>
                  <a:lnTo>
                    <a:pt x="1095" y="1212"/>
                  </a:lnTo>
                  <a:lnTo>
                    <a:pt x="1076" y="1206"/>
                  </a:lnTo>
                  <a:lnTo>
                    <a:pt x="1057" y="1201"/>
                  </a:lnTo>
                  <a:lnTo>
                    <a:pt x="1038" y="1193"/>
                  </a:lnTo>
                  <a:lnTo>
                    <a:pt x="1018" y="1185"/>
                  </a:lnTo>
                  <a:lnTo>
                    <a:pt x="999" y="1178"/>
                  </a:lnTo>
                  <a:lnTo>
                    <a:pt x="982" y="1168"/>
                  </a:lnTo>
                  <a:lnTo>
                    <a:pt x="963" y="1158"/>
                  </a:lnTo>
                  <a:lnTo>
                    <a:pt x="946" y="1149"/>
                  </a:lnTo>
                  <a:lnTo>
                    <a:pt x="929" y="1139"/>
                  </a:lnTo>
                  <a:lnTo>
                    <a:pt x="914" y="1130"/>
                  </a:lnTo>
                  <a:lnTo>
                    <a:pt x="897" y="1120"/>
                  </a:lnTo>
                  <a:lnTo>
                    <a:pt x="880" y="1109"/>
                  </a:lnTo>
                  <a:lnTo>
                    <a:pt x="862" y="1097"/>
                  </a:lnTo>
                  <a:lnTo>
                    <a:pt x="845" y="1086"/>
                  </a:lnTo>
                  <a:lnTo>
                    <a:pt x="830" y="1072"/>
                  </a:lnTo>
                  <a:lnTo>
                    <a:pt x="814" y="1059"/>
                  </a:lnTo>
                  <a:lnTo>
                    <a:pt x="799" y="1045"/>
                  </a:lnTo>
                  <a:lnTo>
                    <a:pt x="784" y="1032"/>
                  </a:lnTo>
                  <a:lnTo>
                    <a:pt x="768" y="1020"/>
                  </a:lnTo>
                  <a:lnTo>
                    <a:pt x="753" y="1006"/>
                  </a:lnTo>
                  <a:lnTo>
                    <a:pt x="738" y="991"/>
                  </a:lnTo>
                  <a:lnTo>
                    <a:pt x="725" y="976"/>
                  </a:lnTo>
                  <a:lnTo>
                    <a:pt x="710" y="960"/>
                  </a:lnTo>
                  <a:lnTo>
                    <a:pt x="697" y="945"/>
                  </a:lnTo>
                  <a:lnTo>
                    <a:pt x="683" y="930"/>
                  </a:lnTo>
                  <a:lnTo>
                    <a:pt x="670" y="913"/>
                  </a:lnTo>
                  <a:lnTo>
                    <a:pt x="658" y="895"/>
                  </a:lnTo>
                  <a:lnTo>
                    <a:pt x="647" y="876"/>
                  </a:lnTo>
                  <a:lnTo>
                    <a:pt x="635" y="857"/>
                  </a:lnTo>
                  <a:lnTo>
                    <a:pt x="624" y="836"/>
                  </a:lnTo>
                  <a:lnTo>
                    <a:pt x="612" y="815"/>
                  </a:lnTo>
                  <a:lnTo>
                    <a:pt x="603" y="791"/>
                  </a:lnTo>
                  <a:lnTo>
                    <a:pt x="591" y="768"/>
                  </a:lnTo>
                  <a:lnTo>
                    <a:pt x="582" y="743"/>
                  </a:lnTo>
                  <a:lnTo>
                    <a:pt x="572" y="718"/>
                  </a:lnTo>
                  <a:lnTo>
                    <a:pt x="562" y="693"/>
                  </a:lnTo>
                  <a:lnTo>
                    <a:pt x="553" y="667"/>
                  </a:lnTo>
                  <a:lnTo>
                    <a:pt x="543" y="640"/>
                  </a:lnTo>
                  <a:lnTo>
                    <a:pt x="536" y="613"/>
                  </a:lnTo>
                  <a:lnTo>
                    <a:pt x="526" y="586"/>
                  </a:lnTo>
                  <a:lnTo>
                    <a:pt x="517" y="560"/>
                  </a:lnTo>
                  <a:lnTo>
                    <a:pt x="510" y="536"/>
                  </a:lnTo>
                  <a:lnTo>
                    <a:pt x="500" y="509"/>
                  </a:lnTo>
                  <a:lnTo>
                    <a:pt x="492" y="482"/>
                  </a:lnTo>
                  <a:lnTo>
                    <a:pt x="483" y="455"/>
                  </a:lnTo>
                  <a:lnTo>
                    <a:pt x="475" y="430"/>
                  </a:lnTo>
                  <a:lnTo>
                    <a:pt x="466" y="405"/>
                  </a:lnTo>
                  <a:lnTo>
                    <a:pt x="456" y="381"/>
                  </a:lnTo>
                  <a:lnTo>
                    <a:pt x="448" y="356"/>
                  </a:lnTo>
                  <a:lnTo>
                    <a:pt x="439" y="334"/>
                  </a:lnTo>
                  <a:lnTo>
                    <a:pt x="429" y="313"/>
                  </a:lnTo>
                  <a:lnTo>
                    <a:pt x="420" y="292"/>
                  </a:lnTo>
                  <a:lnTo>
                    <a:pt x="410" y="271"/>
                  </a:lnTo>
                  <a:lnTo>
                    <a:pt x="400" y="251"/>
                  </a:lnTo>
                  <a:lnTo>
                    <a:pt x="391" y="234"/>
                  </a:lnTo>
                  <a:lnTo>
                    <a:pt x="381" y="217"/>
                  </a:lnTo>
                  <a:lnTo>
                    <a:pt x="379" y="215"/>
                  </a:lnTo>
                  <a:lnTo>
                    <a:pt x="368" y="200"/>
                  </a:lnTo>
                  <a:lnTo>
                    <a:pt x="356" y="186"/>
                  </a:lnTo>
                  <a:lnTo>
                    <a:pt x="347" y="173"/>
                  </a:lnTo>
                  <a:lnTo>
                    <a:pt x="337" y="160"/>
                  </a:lnTo>
                  <a:lnTo>
                    <a:pt x="326" y="148"/>
                  </a:lnTo>
                  <a:lnTo>
                    <a:pt x="316" y="137"/>
                  </a:lnTo>
                  <a:lnTo>
                    <a:pt x="296" y="116"/>
                  </a:lnTo>
                  <a:lnTo>
                    <a:pt x="285" y="107"/>
                  </a:lnTo>
                  <a:lnTo>
                    <a:pt x="275" y="97"/>
                  </a:lnTo>
                  <a:lnTo>
                    <a:pt x="265" y="90"/>
                  </a:lnTo>
                  <a:lnTo>
                    <a:pt x="254" y="80"/>
                  </a:lnTo>
                  <a:lnTo>
                    <a:pt x="254" y="78"/>
                  </a:lnTo>
                  <a:lnTo>
                    <a:pt x="244" y="73"/>
                  </a:lnTo>
                  <a:lnTo>
                    <a:pt x="233" y="67"/>
                  </a:lnTo>
                  <a:lnTo>
                    <a:pt x="233" y="65"/>
                  </a:lnTo>
                  <a:lnTo>
                    <a:pt x="223" y="59"/>
                  </a:lnTo>
                  <a:lnTo>
                    <a:pt x="221" y="59"/>
                  </a:lnTo>
                  <a:lnTo>
                    <a:pt x="210" y="53"/>
                  </a:lnTo>
                  <a:lnTo>
                    <a:pt x="198" y="48"/>
                  </a:lnTo>
                  <a:lnTo>
                    <a:pt x="191" y="42"/>
                  </a:lnTo>
                  <a:lnTo>
                    <a:pt x="189" y="42"/>
                  </a:lnTo>
                  <a:lnTo>
                    <a:pt x="177" y="36"/>
                  </a:lnTo>
                  <a:lnTo>
                    <a:pt x="166" y="32"/>
                  </a:lnTo>
                  <a:lnTo>
                    <a:pt x="154" y="29"/>
                  </a:lnTo>
                  <a:lnTo>
                    <a:pt x="143" y="25"/>
                  </a:lnTo>
                  <a:lnTo>
                    <a:pt x="131" y="21"/>
                  </a:lnTo>
                  <a:lnTo>
                    <a:pt x="129" y="21"/>
                  </a:lnTo>
                  <a:lnTo>
                    <a:pt x="120" y="19"/>
                  </a:lnTo>
                  <a:lnTo>
                    <a:pt x="108" y="15"/>
                  </a:lnTo>
                  <a:lnTo>
                    <a:pt x="106" y="15"/>
                  </a:lnTo>
                  <a:lnTo>
                    <a:pt x="96" y="13"/>
                  </a:lnTo>
                  <a:lnTo>
                    <a:pt x="86" y="11"/>
                  </a:lnTo>
                  <a:lnTo>
                    <a:pt x="73" y="7"/>
                  </a:lnTo>
                  <a:lnTo>
                    <a:pt x="71" y="7"/>
                  </a:lnTo>
                  <a:lnTo>
                    <a:pt x="57" y="6"/>
                  </a:lnTo>
                  <a:lnTo>
                    <a:pt x="46" y="4"/>
                  </a:lnTo>
                  <a:lnTo>
                    <a:pt x="33" y="4"/>
                  </a:lnTo>
                  <a:lnTo>
                    <a:pt x="19" y="2"/>
                  </a:lnTo>
                  <a:lnTo>
                    <a:pt x="6" y="0"/>
                  </a:lnTo>
                </a:path>
              </a:pathLst>
            </a:custGeom>
            <a:solidFill>
              <a:srgbClr val="000000"/>
            </a:solidFill>
            <a:ln w="19050" cap="rnd" cmpd="sng">
              <a:solidFill>
                <a:srgbClr val="FF00FF"/>
              </a:solidFill>
              <a:prstDash val="solid"/>
              <a:round/>
              <a:headEnd type="none" w="med" len="med"/>
              <a:tailEnd type="none" w="med" len="med"/>
            </a:ln>
          </p:spPr>
          <p:txBody>
            <a:bodyPr/>
            <a:lstStyle/>
            <a:p>
              <a:endParaRPr lang="fr-FR" dirty="0"/>
            </a:p>
          </p:txBody>
        </p:sp>
        <p:sp>
          <p:nvSpPr>
            <p:cNvPr id="18469" name="Freeform 24">
              <a:extLst>
                <a:ext uri="{FF2B5EF4-FFF2-40B4-BE49-F238E27FC236}">
                  <a16:creationId xmlns:a16="http://schemas.microsoft.com/office/drawing/2014/main" id="{8DBDA3A9-E203-45FA-9E59-0A92B625C304}"/>
                </a:ext>
              </a:extLst>
            </p:cNvPr>
            <p:cNvSpPr>
              <a:spLocks/>
            </p:cNvSpPr>
            <p:nvPr/>
          </p:nvSpPr>
          <p:spPr bwMode="auto">
            <a:xfrm>
              <a:off x="2612" y="1964"/>
              <a:ext cx="1244" cy="1248"/>
            </a:xfrm>
            <a:custGeom>
              <a:avLst/>
              <a:gdLst>
                <a:gd name="T0" fmla="*/ 1243 w 1244"/>
                <a:gd name="T1" fmla="*/ 3 h 1248"/>
                <a:gd name="T2" fmla="*/ 1238 w 1244"/>
                <a:gd name="T3" fmla="*/ 0 h 1248"/>
                <a:gd name="T4" fmla="*/ 1186 w 1244"/>
                <a:gd name="T5" fmla="*/ 5 h 1248"/>
                <a:gd name="T6" fmla="*/ 1148 w 1244"/>
                <a:gd name="T7" fmla="*/ 13 h 1248"/>
                <a:gd name="T8" fmla="*/ 1114 w 1244"/>
                <a:gd name="T9" fmla="*/ 21 h 1248"/>
                <a:gd name="T10" fmla="*/ 1078 w 1244"/>
                <a:gd name="T11" fmla="*/ 32 h 1248"/>
                <a:gd name="T12" fmla="*/ 1034 w 1244"/>
                <a:gd name="T13" fmla="*/ 53 h 1248"/>
                <a:gd name="T14" fmla="*/ 991 w 1244"/>
                <a:gd name="T15" fmla="*/ 78 h 1248"/>
                <a:gd name="T16" fmla="*/ 961 w 1244"/>
                <a:gd name="T17" fmla="*/ 106 h 1248"/>
                <a:gd name="T18" fmla="*/ 927 w 1244"/>
                <a:gd name="T19" fmla="*/ 136 h 1248"/>
                <a:gd name="T20" fmla="*/ 897 w 1244"/>
                <a:gd name="T21" fmla="*/ 173 h 1248"/>
                <a:gd name="T22" fmla="*/ 854 w 1244"/>
                <a:gd name="T23" fmla="*/ 232 h 1248"/>
                <a:gd name="T24" fmla="*/ 816 w 1244"/>
                <a:gd name="T25" fmla="*/ 311 h 1248"/>
                <a:gd name="T26" fmla="*/ 780 w 1244"/>
                <a:gd name="T27" fmla="*/ 403 h 1248"/>
                <a:gd name="T28" fmla="*/ 745 w 1244"/>
                <a:gd name="T29" fmla="*/ 507 h 1248"/>
                <a:gd name="T30" fmla="*/ 710 w 1244"/>
                <a:gd name="T31" fmla="*/ 613 h 1248"/>
                <a:gd name="T32" fmla="*/ 673 w 1244"/>
                <a:gd name="T33" fmla="*/ 716 h 1248"/>
                <a:gd name="T34" fmla="*/ 631 w 1244"/>
                <a:gd name="T35" fmla="*/ 813 h 1248"/>
                <a:gd name="T36" fmla="*/ 585 w 1244"/>
                <a:gd name="T37" fmla="*/ 897 h 1248"/>
                <a:gd name="T38" fmla="*/ 535 w 1244"/>
                <a:gd name="T39" fmla="*/ 961 h 1248"/>
                <a:gd name="T40" fmla="*/ 492 w 1244"/>
                <a:gd name="T41" fmla="*/ 1003 h 1248"/>
                <a:gd name="T42" fmla="*/ 446 w 1244"/>
                <a:gd name="T43" fmla="*/ 1045 h 1248"/>
                <a:gd name="T44" fmla="*/ 383 w 1244"/>
                <a:gd name="T45" fmla="*/ 1095 h 1248"/>
                <a:gd name="T46" fmla="*/ 314 w 1244"/>
                <a:gd name="T47" fmla="*/ 1139 h 1248"/>
                <a:gd name="T48" fmla="*/ 242 w 1244"/>
                <a:gd name="T49" fmla="*/ 1176 h 1248"/>
                <a:gd name="T50" fmla="*/ 167 w 1244"/>
                <a:gd name="T51" fmla="*/ 1205 h 1248"/>
                <a:gd name="T52" fmla="*/ 90 w 1244"/>
                <a:gd name="T53" fmla="*/ 1226 h 1248"/>
                <a:gd name="T54" fmla="*/ 5 w 1244"/>
                <a:gd name="T55" fmla="*/ 1238 h 1248"/>
                <a:gd name="T56" fmla="*/ 0 w 1244"/>
                <a:gd name="T57" fmla="*/ 1241 h 1248"/>
                <a:gd name="T58" fmla="*/ 27 w 1244"/>
                <a:gd name="T59" fmla="*/ 1245 h 1248"/>
                <a:gd name="T60" fmla="*/ 92 w 1244"/>
                <a:gd name="T61" fmla="*/ 1236 h 1248"/>
                <a:gd name="T62" fmla="*/ 171 w 1244"/>
                <a:gd name="T63" fmla="*/ 1215 h 1248"/>
                <a:gd name="T64" fmla="*/ 246 w 1244"/>
                <a:gd name="T65" fmla="*/ 1186 h 1248"/>
                <a:gd name="T66" fmla="*/ 318 w 1244"/>
                <a:gd name="T67" fmla="*/ 1148 h 1248"/>
                <a:gd name="T68" fmla="*/ 371 w 1244"/>
                <a:gd name="T69" fmla="*/ 1114 h 1248"/>
                <a:gd name="T70" fmla="*/ 437 w 1244"/>
                <a:gd name="T71" fmla="*/ 1066 h 1248"/>
                <a:gd name="T72" fmla="*/ 498 w 1244"/>
                <a:gd name="T73" fmla="*/ 1011 h 1248"/>
                <a:gd name="T74" fmla="*/ 554 w 1244"/>
                <a:gd name="T75" fmla="*/ 952 h 1248"/>
                <a:gd name="T76" fmla="*/ 606 w 1244"/>
                <a:gd name="T77" fmla="*/ 884 h 1248"/>
                <a:gd name="T78" fmla="*/ 641 w 1244"/>
                <a:gd name="T79" fmla="*/ 817 h 1248"/>
                <a:gd name="T80" fmla="*/ 683 w 1244"/>
                <a:gd name="T81" fmla="*/ 720 h 1248"/>
                <a:gd name="T82" fmla="*/ 719 w 1244"/>
                <a:gd name="T83" fmla="*/ 617 h 1248"/>
                <a:gd name="T84" fmla="*/ 755 w 1244"/>
                <a:gd name="T85" fmla="*/ 511 h 1248"/>
                <a:gd name="T86" fmla="*/ 789 w 1244"/>
                <a:gd name="T87" fmla="*/ 407 h 1248"/>
                <a:gd name="T88" fmla="*/ 826 w 1244"/>
                <a:gd name="T89" fmla="*/ 313 h 1248"/>
                <a:gd name="T90" fmla="*/ 864 w 1244"/>
                <a:gd name="T91" fmla="*/ 236 h 1248"/>
                <a:gd name="T92" fmla="*/ 904 w 1244"/>
                <a:gd name="T93" fmla="*/ 179 h 1248"/>
                <a:gd name="T94" fmla="*/ 955 w 1244"/>
                <a:gd name="T95" fmla="*/ 121 h 1248"/>
                <a:gd name="T96" fmla="*/ 997 w 1244"/>
                <a:gd name="T97" fmla="*/ 86 h 1248"/>
                <a:gd name="T98" fmla="*/ 1026 w 1244"/>
                <a:gd name="T99" fmla="*/ 69 h 1248"/>
                <a:gd name="T100" fmla="*/ 1058 w 1244"/>
                <a:gd name="T101" fmla="*/ 51 h 1248"/>
                <a:gd name="T102" fmla="*/ 1105 w 1244"/>
                <a:gd name="T103" fmla="*/ 34 h 1248"/>
                <a:gd name="T104" fmla="*/ 1139 w 1244"/>
                <a:gd name="T105" fmla="*/ 25 h 1248"/>
                <a:gd name="T106" fmla="*/ 1174 w 1244"/>
                <a:gd name="T107" fmla="*/ 17 h 1248"/>
                <a:gd name="T108" fmla="*/ 1224 w 1244"/>
                <a:gd name="T109" fmla="*/ 11 h 124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44"/>
                <a:gd name="T166" fmla="*/ 0 h 1248"/>
                <a:gd name="T167" fmla="*/ 1244 w 1244"/>
                <a:gd name="T168" fmla="*/ 1248 h 124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44" h="1248">
                  <a:moveTo>
                    <a:pt x="1238" y="9"/>
                  </a:moveTo>
                  <a:lnTo>
                    <a:pt x="1240" y="9"/>
                  </a:lnTo>
                  <a:lnTo>
                    <a:pt x="1243" y="5"/>
                  </a:lnTo>
                  <a:lnTo>
                    <a:pt x="1243" y="3"/>
                  </a:lnTo>
                  <a:lnTo>
                    <a:pt x="1242" y="3"/>
                  </a:lnTo>
                  <a:lnTo>
                    <a:pt x="1242" y="2"/>
                  </a:lnTo>
                  <a:lnTo>
                    <a:pt x="1240" y="0"/>
                  </a:lnTo>
                  <a:lnTo>
                    <a:pt x="1238" y="0"/>
                  </a:lnTo>
                  <a:lnTo>
                    <a:pt x="1224" y="2"/>
                  </a:lnTo>
                  <a:lnTo>
                    <a:pt x="1211" y="3"/>
                  </a:lnTo>
                  <a:lnTo>
                    <a:pt x="1197" y="3"/>
                  </a:lnTo>
                  <a:lnTo>
                    <a:pt x="1186" y="5"/>
                  </a:lnTo>
                  <a:lnTo>
                    <a:pt x="1173" y="7"/>
                  </a:lnTo>
                  <a:lnTo>
                    <a:pt x="1171" y="7"/>
                  </a:lnTo>
                  <a:lnTo>
                    <a:pt x="1159" y="11"/>
                  </a:lnTo>
                  <a:lnTo>
                    <a:pt x="1148" y="13"/>
                  </a:lnTo>
                  <a:lnTo>
                    <a:pt x="1137" y="15"/>
                  </a:lnTo>
                  <a:lnTo>
                    <a:pt x="1135" y="15"/>
                  </a:lnTo>
                  <a:lnTo>
                    <a:pt x="1126" y="19"/>
                  </a:lnTo>
                  <a:lnTo>
                    <a:pt x="1114" y="21"/>
                  </a:lnTo>
                  <a:lnTo>
                    <a:pt x="1112" y="21"/>
                  </a:lnTo>
                  <a:lnTo>
                    <a:pt x="1101" y="25"/>
                  </a:lnTo>
                  <a:lnTo>
                    <a:pt x="1089" y="28"/>
                  </a:lnTo>
                  <a:lnTo>
                    <a:pt x="1078" y="32"/>
                  </a:lnTo>
                  <a:lnTo>
                    <a:pt x="1066" y="36"/>
                  </a:lnTo>
                  <a:lnTo>
                    <a:pt x="1055" y="42"/>
                  </a:lnTo>
                  <a:lnTo>
                    <a:pt x="1045" y="48"/>
                  </a:lnTo>
                  <a:lnTo>
                    <a:pt x="1034" y="53"/>
                  </a:lnTo>
                  <a:lnTo>
                    <a:pt x="1022" y="59"/>
                  </a:lnTo>
                  <a:lnTo>
                    <a:pt x="1012" y="65"/>
                  </a:lnTo>
                  <a:lnTo>
                    <a:pt x="1001" y="72"/>
                  </a:lnTo>
                  <a:lnTo>
                    <a:pt x="991" y="78"/>
                  </a:lnTo>
                  <a:lnTo>
                    <a:pt x="980" y="88"/>
                  </a:lnTo>
                  <a:lnTo>
                    <a:pt x="970" y="95"/>
                  </a:lnTo>
                  <a:lnTo>
                    <a:pt x="970" y="97"/>
                  </a:lnTo>
                  <a:lnTo>
                    <a:pt x="961" y="106"/>
                  </a:lnTo>
                  <a:lnTo>
                    <a:pt x="949" y="113"/>
                  </a:lnTo>
                  <a:lnTo>
                    <a:pt x="949" y="115"/>
                  </a:lnTo>
                  <a:lnTo>
                    <a:pt x="929" y="136"/>
                  </a:lnTo>
                  <a:lnTo>
                    <a:pt x="927" y="136"/>
                  </a:lnTo>
                  <a:lnTo>
                    <a:pt x="920" y="148"/>
                  </a:lnTo>
                  <a:lnTo>
                    <a:pt x="908" y="159"/>
                  </a:lnTo>
                  <a:lnTo>
                    <a:pt x="906" y="159"/>
                  </a:lnTo>
                  <a:lnTo>
                    <a:pt x="897" y="173"/>
                  </a:lnTo>
                  <a:lnTo>
                    <a:pt x="887" y="186"/>
                  </a:lnTo>
                  <a:lnTo>
                    <a:pt x="875" y="200"/>
                  </a:lnTo>
                  <a:lnTo>
                    <a:pt x="864" y="215"/>
                  </a:lnTo>
                  <a:lnTo>
                    <a:pt x="854" y="232"/>
                  </a:lnTo>
                  <a:lnTo>
                    <a:pt x="845" y="249"/>
                  </a:lnTo>
                  <a:lnTo>
                    <a:pt x="835" y="269"/>
                  </a:lnTo>
                  <a:lnTo>
                    <a:pt x="826" y="290"/>
                  </a:lnTo>
                  <a:lnTo>
                    <a:pt x="816" y="311"/>
                  </a:lnTo>
                  <a:lnTo>
                    <a:pt x="806" y="331"/>
                  </a:lnTo>
                  <a:lnTo>
                    <a:pt x="797" y="356"/>
                  </a:lnTo>
                  <a:lnTo>
                    <a:pt x="787" y="379"/>
                  </a:lnTo>
                  <a:lnTo>
                    <a:pt x="780" y="403"/>
                  </a:lnTo>
                  <a:lnTo>
                    <a:pt x="770" y="428"/>
                  </a:lnTo>
                  <a:lnTo>
                    <a:pt x="762" y="453"/>
                  </a:lnTo>
                  <a:lnTo>
                    <a:pt x="753" y="480"/>
                  </a:lnTo>
                  <a:lnTo>
                    <a:pt x="745" y="507"/>
                  </a:lnTo>
                  <a:lnTo>
                    <a:pt x="736" y="533"/>
                  </a:lnTo>
                  <a:lnTo>
                    <a:pt x="726" y="559"/>
                  </a:lnTo>
                  <a:lnTo>
                    <a:pt x="719" y="586"/>
                  </a:lnTo>
                  <a:lnTo>
                    <a:pt x="710" y="613"/>
                  </a:lnTo>
                  <a:lnTo>
                    <a:pt x="700" y="640"/>
                  </a:lnTo>
                  <a:lnTo>
                    <a:pt x="691" y="665"/>
                  </a:lnTo>
                  <a:lnTo>
                    <a:pt x="683" y="691"/>
                  </a:lnTo>
                  <a:lnTo>
                    <a:pt x="673" y="716"/>
                  </a:lnTo>
                  <a:lnTo>
                    <a:pt x="662" y="742"/>
                  </a:lnTo>
                  <a:lnTo>
                    <a:pt x="652" y="765"/>
                  </a:lnTo>
                  <a:lnTo>
                    <a:pt x="643" y="790"/>
                  </a:lnTo>
                  <a:lnTo>
                    <a:pt x="631" y="813"/>
                  </a:lnTo>
                  <a:lnTo>
                    <a:pt x="620" y="836"/>
                  </a:lnTo>
                  <a:lnTo>
                    <a:pt x="610" y="857"/>
                  </a:lnTo>
                  <a:lnTo>
                    <a:pt x="599" y="878"/>
                  </a:lnTo>
                  <a:lnTo>
                    <a:pt x="585" y="897"/>
                  </a:lnTo>
                  <a:lnTo>
                    <a:pt x="574" y="914"/>
                  </a:lnTo>
                  <a:lnTo>
                    <a:pt x="560" y="931"/>
                  </a:lnTo>
                  <a:lnTo>
                    <a:pt x="547" y="946"/>
                  </a:lnTo>
                  <a:lnTo>
                    <a:pt x="535" y="961"/>
                  </a:lnTo>
                  <a:lnTo>
                    <a:pt x="520" y="976"/>
                  </a:lnTo>
                  <a:lnTo>
                    <a:pt x="518" y="976"/>
                  </a:lnTo>
                  <a:lnTo>
                    <a:pt x="508" y="992"/>
                  </a:lnTo>
                  <a:lnTo>
                    <a:pt x="492" y="1003"/>
                  </a:lnTo>
                  <a:lnTo>
                    <a:pt x="477" y="1017"/>
                  </a:lnTo>
                  <a:lnTo>
                    <a:pt x="477" y="1019"/>
                  </a:lnTo>
                  <a:lnTo>
                    <a:pt x="462" y="1034"/>
                  </a:lnTo>
                  <a:lnTo>
                    <a:pt x="446" y="1045"/>
                  </a:lnTo>
                  <a:lnTo>
                    <a:pt x="431" y="1059"/>
                  </a:lnTo>
                  <a:lnTo>
                    <a:pt x="416" y="1070"/>
                  </a:lnTo>
                  <a:lnTo>
                    <a:pt x="398" y="1084"/>
                  </a:lnTo>
                  <a:lnTo>
                    <a:pt x="383" y="1095"/>
                  </a:lnTo>
                  <a:lnTo>
                    <a:pt x="366" y="1107"/>
                  </a:lnTo>
                  <a:lnTo>
                    <a:pt x="348" y="1118"/>
                  </a:lnTo>
                  <a:lnTo>
                    <a:pt x="331" y="1130"/>
                  </a:lnTo>
                  <a:lnTo>
                    <a:pt x="314" y="1139"/>
                  </a:lnTo>
                  <a:lnTo>
                    <a:pt x="298" y="1148"/>
                  </a:lnTo>
                  <a:lnTo>
                    <a:pt x="279" y="1157"/>
                  </a:lnTo>
                  <a:lnTo>
                    <a:pt x="261" y="1167"/>
                  </a:lnTo>
                  <a:lnTo>
                    <a:pt x="242" y="1176"/>
                  </a:lnTo>
                  <a:lnTo>
                    <a:pt x="225" y="1184"/>
                  </a:lnTo>
                  <a:lnTo>
                    <a:pt x="206" y="1192"/>
                  </a:lnTo>
                  <a:lnTo>
                    <a:pt x="187" y="1199"/>
                  </a:lnTo>
                  <a:lnTo>
                    <a:pt x="167" y="1205"/>
                  </a:lnTo>
                  <a:lnTo>
                    <a:pt x="146" y="1211"/>
                  </a:lnTo>
                  <a:lnTo>
                    <a:pt x="127" y="1217"/>
                  </a:lnTo>
                  <a:lnTo>
                    <a:pt x="110" y="1222"/>
                  </a:lnTo>
                  <a:lnTo>
                    <a:pt x="90" y="1226"/>
                  </a:lnTo>
                  <a:lnTo>
                    <a:pt x="69" y="1230"/>
                  </a:lnTo>
                  <a:lnTo>
                    <a:pt x="48" y="1234"/>
                  </a:lnTo>
                  <a:lnTo>
                    <a:pt x="27" y="1236"/>
                  </a:lnTo>
                  <a:lnTo>
                    <a:pt x="5" y="1238"/>
                  </a:lnTo>
                  <a:lnTo>
                    <a:pt x="4" y="1238"/>
                  </a:lnTo>
                  <a:lnTo>
                    <a:pt x="2" y="1240"/>
                  </a:lnTo>
                  <a:lnTo>
                    <a:pt x="2" y="1241"/>
                  </a:lnTo>
                  <a:lnTo>
                    <a:pt x="0" y="1241"/>
                  </a:lnTo>
                  <a:lnTo>
                    <a:pt x="0" y="1243"/>
                  </a:lnTo>
                  <a:lnTo>
                    <a:pt x="4" y="1247"/>
                  </a:lnTo>
                  <a:lnTo>
                    <a:pt x="5" y="1247"/>
                  </a:lnTo>
                  <a:lnTo>
                    <a:pt x="27" y="1245"/>
                  </a:lnTo>
                  <a:lnTo>
                    <a:pt x="48" y="1243"/>
                  </a:lnTo>
                  <a:lnTo>
                    <a:pt x="50" y="1243"/>
                  </a:lnTo>
                  <a:lnTo>
                    <a:pt x="71" y="1240"/>
                  </a:lnTo>
                  <a:lnTo>
                    <a:pt x="92" y="1236"/>
                  </a:lnTo>
                  <a:lnTo>
                    <a:pt x="112" y="1232"/>
                  </a:lnTo>
                  <a:lnTo>
                    <a:pt x="131" y="1226"/>
                  </a:lnTo>
                  <a:lnTo>
                    <a:pt x="150" y="1220"/>
                  </a:lnTo>
                  <a:lnTo>
                    <a:pt x="171" y="1215"/>
                  </a:lnTo>
                  <a:lnTo>
                    <a:pt x="190" y="1209"/>
                  </a:lnTo>
                  <a:lnTo>
                    <a:pt x="210" y="1201"/>
                  </a:lnTo>
                  <a:lnTo>
                    <a:pt x="229" y="1194"/>
                  </a:lnTo>
                  <a:lnTo>
                    <a:pt x="246" y="1186"/>
                  </a:lnTo>
                  <a:lnTo>
                    <a:pt x="265" y="1176"/>
                  </a:lnTo>
                  <a:lnTo>
                    <a:pt x="282" y="1167"/>
                  </a:lnTo>
                  <a:lnTo>
                    <a:pt x="302" y="1157"/>
                  </a:lnTo>
                  <a:lnTo>
                    <a:pt x="318" y="1148"/>
                  </a:lnTo>
                  <a:lnTo>
                    <a:pt x="335" y="1139"/>
                  </a:lnTo>
                  <a:lnTo>
                    <a:pt x="337" y="1137"/>
                  </a:lnTo>
                  <a:lnTo>
                    <a:pt x="354" y="1126"/>
                  </a:lnTo>
                  <a:lnTo>
                    <a:pt x="371" y="1114"/>
                  </a:lnTo>
                  <a:lnTo>
                    <a:pt x="389" y="1103"/>
                  </a:lnTo>
                  <a:lnTo>
                    <a:pt x="404" y="1091"/>
                  </a:lnTo>
                  <a:lnTo>
                    <a:pt x="421" y="1078"/>
                  </a:lnTo>
                  <a:lnTo>
                    <a:pt x="437" y="1066"/>
                  </a:lnTo>
                  <a:lnTo>
                    <a:pt x="452" y="1053"/>
                  </a:lnTo>
                  <a:lnTo>
                    <a:pt x="467" y="1040"/>
                  </a:lnTo>
                  <a:lnTo>
                    <a:pt x="483" y="1024"/>
                  </a:lnTo>
                  <a:lnTo>
                    <a:pt x="498" y="1011"/>
                  </a:lnTo>
                  <a:lnTo>
                    <a:pt x="513" y="997"/>
                  </a:lnTo>
                  <a:lnTo>
                    <a:pt x="526" y="982"/>
                  </a:lnTo>
                  <a:lnTo>
                    <a:pt x="541" y="967"/>
                  </a:lnTo>
                  <a:lnTo>
                    <a:pt x="554" y="952"/>
                  </a:lnTo>
                  <a:lnTo>
                    <a:pt x="568" y="936"/>
                  </a:lnTo>
                  <a:lnTo>
                    <a:pt x="581" y="920"/>
                  </a:lnTo>
                  <a:lnTo>
                    <a:pt x="593" y="903"/>
                  </a:lnTo>
                  <a:lnTo>
                    <a:pt x="606" y="884"/>
                  </a:lnTo>
                  <a:lnTo>
                    <a:pt x="608" y="882"/>
                  </a:lnTo>
                  <a:lnTo>
                    <a:pt x="620" y="861"/>
                  </a:lnTo>
                  <a:lnTo>
                    <a:pt x="629" y="840"/>
                  </a:lnTo>
                  <a:lnTo>
                    <a:pt x="641" y="817"/>
                  </a:lnTo>
                  <a:lnTo>
                    <a:pt x="652" y="794"/>
                  </a:lnTo>
                  <a:lnTo>
                    <a:pt x="662" y="769"/>
                  </a:lnTo>
                  <a:lnTo>
                    <a:pt x="671" y="746"/>
                  </a:lnTo>
                  <a:lnTo>
                    <a:pt x="683" y="720"/>
                  </a:lnTo>
                  <a:lnTo>
                    <a:pt x="692" y="695"/>
                  </a:lnTo>
                  <a:lnTo>
                    <a:pt x="700" y="668"/>
                  </a:lnTo>
                  <a:lnTo>
                    <a:pt x="710" y="644"/>
                  </a:lnTo>
                  <a:lnTo>
                    <a:pt x="719" y="617"/>
                  </a:lnTo>
                  <a:lnTo>
                    <a:pt x="728" y="590"/>
                  </a:lnTo>
                  <a:lnTo>
                    <a:pt x="736" y="563"/>
                  </a:lnTo>
                  <a:lnTo>
                    <a:pt x="745" y="536"/>
                  </a:lnTo>
                  <a:lnTo>
                    <a:pt x="755" y="511"/>
                  </a:lnTo>
                  <a:lnTo>
                    <a:pt x="762" y="484"/>
                  </a:lnTo>
                  <a:lnTo>
                    <a:pt x="772" y="457"/>
                  </a:lnTo>
                  <a:lnTo>
                    <a:pt x="780" y="432"/>
                  </a:lnTo>
                  <a:lnTo>
                    <a:pt x="789" y="407"/>
                  </a:lnTo>
                  <a:lnTo>
                    <a:pt x="797" y="382"/>
                  </a:lnTo>
                  <a:lnTo>
                    <a:pt x="806" y="359"/>
                  </a:lnTo>
                  <a:lnTo>
                    <a:pt x="816" y="334"/>
                  </a:lnTo>
                  <a:lnTo>
                    <a:pt x="826" y="313"/>
                  </a:lnTo>
                  <a:lnTo>
                    <a:pt x="835" y="293"/>
                  </a:lnTo>
                  <a:lnTo>
                    <a:pt x="845" y="272"/>
                  </a:lnTo>
                  <a:lnTo>
                    <a:pt x="854" y="253"/>
                  </a:lnTo>
                  <a:lnTo>
                    <a:pt x="864" y="236"/>
                  </a:lnTo>
                  <a:lnTo>
                    <a:pt x="874" y="221"/>
                  </a:lnTo>
                  <a:lnTo>
                    <a:pt x="883" y="205"/>
                  </a:lnTo>
                  <a:lnTo>
                    <a:pt x="895" y="192"/>
                  </a:lnTo>
                  <a:lnTo>
                    <a:pt x="904" y="179"/>
                  </a:lnTo>
                  <a:lnTo>
                    <a:pt x="914" y="165"/>
                  </a:lnTo>
                  <a:lnTo>
                    <a:pt x="925" y="154"/>
                  </a:lnTo>
                  <a:lnTo>
                    <a:pt x="934" y="142"/>
                  </a:lnTo>
                  <a:lnTo>
                    <a:pt x="955" y="121"/>
                  </a:lnTo>
                  <a:lnTo>
                    <a:pt x="966" y="112"/>
                  </a:lnTo>
                  <a:lnTo>
                    <a:pt x="976" y="103"/>
                  </a:lnTo>
                  <a:lnTo>
                    <a:pt x="986" y="95"/>
                  </a:lnTo>
                  <a:lnTo>
                    <a:pt x="997" y="86"/>
                  </a:lnTo>
                  <a:lnTo>
                    <a:pt x="1007" y="82"/>
                  </a:lnTo>
                  <a:lnTo>
                    <a:pt x="1007" y="80"/>
                  </a:lnTo>
                  <a:lnTo>
                    <a:pt x="1018" y="74"/>
                  </a:lnTo>
                  <a:lnTo>
                    <a:pt x="1026" y="69"/>
                  </a:lnTo>
                  <a:lnTo>
                    <a:pt x="1037" y="63"/>
                  </a:lnTo>
                  <a:lnTo>
                    <a:pt x="1049" y="57"/>
                  </a:lnTo>
                  <a:lnTo>
                    <a:pt x="1051" y="57"/>
                  </a:lnTo>
                  <a:lnTo>
                    <a:pt x="1058" y="51"/>
                  </a:lnTo>
                  <a:lnTo>
                    <a:pt x="1070" y="46"/>
                  </a:lnTo>
                  <a:lnTo>
                    <a:pt x="1082" y="42"/>
                  </a:lnTo>
                  <a:lnTo>
                    <a:pt x="1093" y="38"/>
                  </a:lnTo>
                  <a:lnTo>
                    <a:pt x="1105" y="34"/>
                  </a:lnTo>
                  <a:lnTo>
                    <a:pt x="1116" y="30"/>
                  </a:lnTo>
                  <a:lnTo>
                    <a:pt x="1126" y="28"/>
                  </a:lnTo>
                  <a:lnTo>
                    <a:pt x="1128" y="28"/>
                  </a:lnTo>
                  <a:lnTo>
                    <a:pt x="1139" y="25"/>
                  </a:lnTo>
                  <a:lnTo>
                    <a:pt x="1148" y="23"/>
                  </a:lnTo>
                  <a:lnTo>
                    <a:pt x="1159" y="21"/>
                  </a:lnTo>
                  <a:lnTo>
                    <a:pt x="1161" y="21"/>
                  </a:lnTo>
                  <a:lnTo>
                    <a:pt x="1174" y="17"/>
                  </a:lnTo>
                  <a:lnTo>
                    <a:pt x="1186" y="15"/>
                  </a:lnTo>
                  <a:lnTo>
                    <a:pt x="1197" y="13"/>
                  </a:lnTo>
                  <a:lnTo>
                    <a:pt x="1211" y="13"/>
                  </a:lnTo>
                  <a:lnTo>
                    <a:pt x="1224" y="11"/>
                  </a:lnTo>
                  <a:lnTo>
                    <a:pt x="1238" y="9"/>
                  </a:lnTo>
                </a:path>
              </a:pathLst>
            </a:custGeom>
            <a:solidFill>
              <a:srgbClr val="000000"/>
            </a:solidFill>
            <a:ln w="19050" cap="rnd" cmpd="sng">
              <a:solidFill>
                <a:srgbClr val="FF00FF"/>
              </a:solidFill>
              <a:prstDash val="solid"/>
              <a:round/>
              <a:headEnd type="none" w="med" len="med"/>
              <a:tailEnd type="none" w="med" len="med"/>
            </a:ln>
          </p:spPr>
          <p:txBody>
            <a:bodyPr/>
            <a:lstStyle/>
            <a:p>
              <a:endParaRPr lang="fr-FR" dirty="0"/>
            </a:p>
          </p:txBody>
        </p:sp>
        <p:sp>
          <p:nvSpPr>
            <p:cNvPr id="18470" name="Line 25">
              <a:extLst>
                <a:ext uri="{FF2B5EF4-FFF2-40B4-BE49-F238E27FC236}">
                  <a16:creationId xmlns:a16="http://schemas.microsoft.com/office/drawing/2014/main" id="{52A86E0B-82C0-4D51-96F0-F5757ADC03F5}"/>
                </a:ext>
              </a:extLst>
            </p:cNvPr>
            <p:cNvSpPr>
              <a:spLocks noChangeShapeType="1"/>
            </p:cNvSpPr>
            <p:nvPr/>
          </p:nvSpPr>
          <p:spPr bwMode="auto">
            <a:xfrm flipV="1">
              <a:off x="2490" y="1632"/>
              <a:ext cx="0" cy="1695"/>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18471" name="Line 26">
              <a:extLst>
                <a:ext uri="{FF2B5EF4-FFF2-40B4-BE49-F238E27FC236}">
                  <a16:creationId xmlns:a16="http://schemas.microsoft.com/office/drawing/2014/main" id="{67A32B42-C09C-4EE2-BCC5-AA849FEA014B}"/>
                </a:ext>
              </a:extLst>
            </p:cNvPr>
            <p:cNvSpPr>
              <a:spLocks noChangeShapeType="1"/>
            </p:cNvSpPr>
            <p:nvPr/>
          </p:nvSpPr>
          <p:spPr bwMode="auto">
            <a:xfrm>
              <a:off x="2499" y="3319"/>
              <a:ext cx="3103"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grpSp>
      <p:grpSp>
        <p:nvGrpSpPr>
          <p:cNvPr id="18446" name="Group 27">
            <a:extLst>
              <a:ext uri="{FF2B5EF4-FFF2-40B4-BE49-F238E27FC236}">
                <a16:creationId xmlns:a16="http://schemas.microsoft.com/office/drawing/2014/main" id="{E361E3AA-F936-40FA-8A70-DCD4E7324A8E}"/>
              </a:ext>
            </a:extLst>
          </p:cNvPr>
          <p:cNvGrpSpPr>
            <a:grpSpLocks/>
          </p:cNvGrpSpPr>
          <p:nvPr/>
        </p:nvGrpSpPr>
        <p:grpSpPr bwMode="auto">
          <a:xfrm>
            <a:off x="3581400" y="4648200"/>
            <a:ext cx="1000125" cy="533400"/>
            <a:chOff x="2490" y="1632"/>
            <a:chExt cx="3112" cy="1699"/>
          </a:xfrm>
        </p:grpSpPr>
        <p:sp>
          <p:nvSpPr>
            <p:cNvPr id="18462" name="Freeform 28">
              <a:extLst>
                <a:ext uri="{FF2B5EF4-FFF2-40B4-BE49-F238E27FC236}">
                  <a16:creationId xmlns:a16="http://schemas.microsoft.com/office/drawing/2014/main" id="{07E021B3-09EB-409A-B362-0D2347FD5A90}"/>
                </a:ext>
              </a:extLst>
            </p:cNvPr>
            <p:cNvSpPr>
              <a:spLocks/>
            </p:cNvSpPr>
            <p:nvPr/>
          </p:nvSpPr>
          <p:spPr bwMode="auto">
            <a:xfrm>
              <a:off x="4423" y="2653"/>
              <a:ext cx="695" cy="665"/>
            </a:xfrm>
            <a:custGeom>
              <a:avLst/>
              <a:gdLst>
                <a:gd name="T0" fmla="*/ 17 w 695"/>
                <a:gd name="T1" fmla="*/ 30 h 665"/>
                <a:gd name="T2" fmla="*/ 33 w 695"/>
                <a:gd name="T3" fmla="*/ 69 h 665"/>
                <a:gd name="T4" fmla="*/ 48 w 695"/>
                <a:gd name="T5" fmla="*/ 103 h 665"/>
                <a:gd name="T6" fmla="*/ 63 w 695"/>
                <a:gd name="T7" fmla="*/ 136 h 665"/>
                <a:gd name="T8" fmla="*/ 81 w 695"/>
                <a:gd name="T9" fmla="*/ 164 h 665"/>
                <a:gd name="T10" fmla="*/ 98 w 695"/>
                <a:gd name="T11" fmla="*/ 193 h 665"/>
                <a:gd name="T12" fmla="*/ 117 w 695"/>
                <a:gd name="T13" fmla="*/ 220 h 665"/>
                <a:gd name="T14" fmla="*/ 134 w 695"/>
                <a:gd name="T15" fmla="*/ 245 h 665"/>
                <a:gd name="T16" fmla="*/ 153 w 695"/>
                <a:gd name="T17" fmla="*/ 268 h 665"/>
                <a:gd name="T18" fmla="*/ 173 w 695"/>
                <a:gd name="T19" fmla="*/ 289 h 665"/>
                <a:gd name="T20" fmla="*/ 194 w 695"/>
                <a:gd name="T21" fmla="*/ 310 h 665"/>
                <a:gd name="T22" fmla="*/ 224 w 695"/>
                <a:gd name="T23" fmla="*/ 336 h 665"/>
                <a:gd name="T24" fmla="*/ 255 w 695"/>
                <a:gd name="T25" fmla="*/ 363 h 665"/>
                <a:gd name="T26" fmla="*/ 274 w 695"/>
                <a:gd name="T27" fmla="*/ 380 h 665"/>
                <a:gd name="T28" fmla="*/ 295 w 695"/>
                <a:gd name="T29" fmla="*/ 398 h 665"/>
                <a:gd name="T30" fmla="*/ 318 w 695"/>
                <a:gd name="T31" fmla="*/ 413 h 665"/>
                <a:gd name="T32" fmla="*/ 339 w 695"/>
                <a:gd name="T33" fmla="*/ 428 h 665"/>
                <a:gd name="T34" fmla="*/ 362 w 695"/>
                <a:gd name="T35" fmla="*/ 444 h 665"/>
                <a:gd name="T36" fmla="*/ 385 w 695"/>
                <a:gd name="T37" fmla="*/ 457 h 665"/>
                <a:gd name="T38" fmla="*/ 406 w 695"/>
                <a:gd name="T39" fmla="*/ 468 h 665"/>
                <a:gd name="T40" fmla="*/ 429 w 695"/>
                <a:gd name="T41" fmla="*/ 480 h 665"/>
                <a:gd name="T42" fmla="*/ 452 w 695"/>
                <a:gd name="T43" fmla="*/ 490 h 665"/>
                <a:gd name="T44" fmla="*/ 475 w 695"/>
                <a:gd name="T45" fmla="*/ 499 h 665"/>
                <a:gd name="T46" fmla="*/ 498 w 695"/>
                <a:gd name="T47" fmla="*/ 509 h 665"/>
                <a:gd name="T48" fmla="*/ 521 w 695"/>
                <a:gd name="T49" fmla="*/ 516 h 665"/>
                <a:gd name="T50" fmla="*/ 546 w 695"/>
                <a:gd name="T51" fmla="*/ 524 h 665"/>
                <a:gd name="T52" fmla="*/ 571 w 695"/>
                <a:gd name="T53" fmla="*/ 530 h 665"/>
                <a:gd name="T54" fmla="*/ 596 w 695"/>
                <a:gd name="T55" fmla="*/ 535 h 665"/>
                <a:gd name="T56" fmla="*/ 623 w 695"/>
                <a:gd name="T57" fmla="*/ 539 h 665"/>
                <a:gd name="T58" fmla="*/ 650 w 695"/>
                <a:gd name="T59" fmla="*/ 543 h 665"/>
                <a:gd name="T60" fmla="*/ 679 w 695"/>
                <a:gd name="T61" fmla="*/ 547 h 665"/>
                <a:gd name="T62" fmla="*/ 694 w 695"/>
                <a:gd name="T63" fmla="*/ 553 h 665"/>
                <a:gd name="T64" fmla="*/ 684 w 695"/>
                <a:gd name="T65" fmla="*/ 664 h 665"/>
                <a:gd name="T66" fmla="*/ 8 w 695"/>
                <a:gd name="T67" fmla="*/ 664 h 665"/>
                <a:gd name="T68" fmla="*/ 10 w 695"/>
                <a:gd name="T69" fmla="*/ 11 h 66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95"/>
                <a:gd name="T106" fmla="*/ 0 h 665"/>
                <a:gd name="T107" fmla="*/ 695 w 695"/>
                <a:gd name="T108" fmla="*/ 665 h 66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95" h="665">
                  <a:moveTo>
                    <a:pt x="10" y="11"/>
                  </a:moveTo>
                  <a:lnTo>
                    <a:pt x="17" y="30"/>
                  </a:lnTo>
                  <a:lnTo>
                    <a:pt x="25" y="49"/>
                  </a:lnTo>
                  <a:lnTo>
                    <a:pt x="33" y="69"/>
                  </a:lnTo>
                  <a:lnTo>
                    <a:pt x="40" y="86"/>
                  </a:lnTo>
                  <a:lnTo>
                    <a:pt x="48" y="103"/>
                  </a:lnTo>
                  <a:lnTo>
                    <a:pt x="56" y="118"/>
                  </a:lnTo>
                  <a:lnTo>
                    <a:pt x="63" y="136"/>
                  </a:lnTo>
                  <a:lnTo>
                    <a:pt x="73" y="151"/>
                  </a:lnTo>
                  <a:lnTo>
                    <a:pt x="81" y="164"/>
                  </a:lnTo>
                  <a:lnTo>
                    <a:pt x="90" y="180"/>
                  </a:lnTo>
                  <a:lnTo>
                    <a:pt x="98" y="193"/>
                  </a:lnTo>
                  <a:lnTo>
                    <a:pt x="107" y="206"/>
                  </a:lnTo>
                  <a:lnTo>
                    <a:pt x="117" y="220"/>
                  </a:lnTo>
                  <a:lnTo>
                    <a:pt x="127" y="231"/>
                  </a:lnTo>
                  <a:lnTo>
                    <a:pt x="134" y="245"/>
                  </a:lnTo>
                  <a:lnTo>
                    <a:pt x="144" y="256"/>
                  </a:lnTo>
                  <a:lnTo>
                    <a:pt x="153" y="268"/>
                  </a:lnTo>
                  <a:lnTo>
                    <a:pt x="163" y="277"/>
                  </a:lnTo>
                  <a:lnTo>
                    <a:pt x="173" y="289"/>
                  </a:lnTo>
                  <a:lnTo>
                    <a:pt x="184" y="298"/>
                  </a:lnTo>
                  <a:lnTo>
                    <a:pt x="194" y="310"/>
                  </a:lnTo>
                  <a:lnTo>
                    <a:pt x="213" y="329"/>
                  </a:lnTo>
                  <a:lnTo>
                    <a:pt x="224" y="336"/>
                  </a:lnTo>
                  <a:lnTo>
                    <a:pt x="243" y="356"/>
                  </a:lnTo>
                  <a:lnTo>
                    <a:pt x="255" y="363"/>
                  </a:lnTo>
                  <a:lnTo>
                    <a:pt x="265" y="373"/>
                  </a:lnTo>
                  <a:lnTo>
                    <a:pt x="274" y="380"/>
                  </a:lnTo>
                  <a:lnTo>
                    <a:pt x="286" y="388"/>
                  </a:lnTo>
                  <a:lnTo>
                    <a:pt x="295" y="398"/>
                  </a:lnTo>
                  <a:lnTo>
                    <a:pt x="307" y="405"/>
                  </a:lnTo>
                  <a:lnTo>
                    <a:pt x="318" y="413"/>
                  </a:lnTo>
                  <a:lnTo>
                    <a:pt x="330" y="421"/>
                  </a:lnTo>
                  <a:lnTo>
                    <a:pt x="339" y="428"/>
                  </a:lnTo>
                  <a:lnTo>
                    <a:pt x="351" y="436"/>
                  </a:lnTo>
                  <a:lnTo>
                    <a:pt x="362" y="444"/>
                  </a:lnTo>
                  <a:lnTo>
                    <a:pt x="374" y="449"/>
                  </a:lnTo>
                  <a:lnTo>
                    <a:pt x="385" y="457"/>
                  </a:lnTo>
                  <a:lnTo>
                    <a:pt x="395" y="463"/>
                  </a:lnTo>
                  <a:lnTo>
                    <a:pt x="406" y="468"/>
                  </a:lnTo>
                  <a:lnTo>
                    <a:pt x="418" y="474"/>
                  </a:lnTo>
                  <a:lnTo>
                    <a:pt x="429" y="480"/>
                  </a:lnTo>
                  <a:lnTo>
                    <a:pt x="441" y="486"/>
                  </a:lnTo>
                  <a:lnTo>
                    <a:pt x="452" y="490"/>
                  </a:lnTo>
                  <a:lnTo>
                    <a:pt x="464" y="495"/>
                  </a:lnTo>
                  <a:lnTo>
                    <a:pt x="475" y="499"/>
                  </a:lnTo>
                  <a:lnTo>
                    <a:pt x="487" y="505"/>
                  </a:lnTo>
                  <a:lnTo>
                    <a:pt x="498" y="509"/>
                  </a:lnTo>
                  <a:lnTo>
                    <a:pt x="510" y="513"/>
                  </a:lnTo>
                  <a:lnTo>
                    <a:pt x="521" y="516"/>
                  </a:lnTo>
                  <a:lnTo>
                    <a:pt x="535" y="520"/>
                  </a:lnTo>
                  <a:lnTo>
                    <a:pt x="546" y="524"/>
                  </a:lnTo>
                  <a:lnTo>
                    <a:pt x="558" y="526"/>
                  </a:lnTo>
                  <a:lnTo>
                    <a:pt x="571" y="530"/>
                  </a:lnTo>
                  <a:lnTo>
                    <a:pt x="585" y="532"/>
                  </a:lnTo>
                  <a:lnTo>
                    <a:pt x="596" y="535"/>
                  </a:lnTo>
                  <a:lnTo>
                    <a:pt x="610" y="537"/>
                  </a:lnTo>
                  <a:lnTo>
                    <a:pt x="623" y="539"/>
                  </a:lnTo>
                  <a:lnTo>
                    <a:pt x="636" y="541"/>
                  </a:lnTo>
                  <a:lnTo>
                    <a:pt x="650" y="543"/>
                  </a:lnTo>
                  <a:lnTo>
                    <a:pt x="663" y="545"/>
                  </a:lnTo>
                  <a:lnTo>
                    <a:pt x="679" y="547"/>
                  </a:lnTo>
                  <a:lnTo>
                    <a:pt x="692" y="549"/>
                  </a:lnTo>
                  <a:lnTo>
                    <a:pt x="694" y="553"/>
                  </a:lnTo>
                  <a:lnTo>
                    <a:pt x="694" y="656"/>
                  </a:lnTo>
                  <a:lnTo>
                    <a:pt x="684" y="664"/>
                  </a:lnTo>
                  <a:lnTo>
                    <a:pt x="0" y="664"/>
                  </a:lnTo>
                  <a:lnTo>
                    <a:pt x="8" y="664"/>
                  </a:lnTo>
                  <a:lnTo>
                    <a:pt x="8" y="0"/>
                  </a:lnTo>
                  <a:lnTo>
                    <a:pt x="10" y="11"/>
                  </a:lnTo>
                </a:path>
              </a:pathLst>
            </a:custGeom>
            <a:solidFill>
              <a:schemeClr val="tx2"/>
            </a:solidFill>
            <a:ln w="12700" cap="rnd" cmpd="sng">
              <a:solidFill>
                <a:srgbClr val="FFFFFF"/>
              </a:solidFill>
              <a:prstDash val="solid"/>
              <a:round/>
              <a:headEnd type="none" w="med" len="med"/>
              <a:tailEnd type="none" w="med" len="med"/>
            </a:ln>
          </p:spPr>
          <p:txBody>
            <a:bodyPr/>
            <a:lstStyle/>
            <a:p>
              <a:endParaRPr lang="fr-FR" dirty="0"/>
            </a:p>
          </p:txBody>
        </p:sp>
        <p:sp>
          <p:nvSpPr>
            <p:cNvPr id="18463" name="Freeform 29">
              <a:extLst>
                <a:ext uri="{FF2B5EF4-FFF2-40B4-BE49-F238E27FC236}">
                  <a16:creationId xmlns:a16="http://schemas.microsoft.com/office/drawing/2014/main" id="{B36C8108-C95D-4E52-9FC5-0611629C44BC}"/>
                </a:ext>
              </a:extLst>
            </p:cNvPr>
            <p:cNvSpPr>
              <a:spLocks/>
            </p:cNvSpPr>
            <p:nvPr/>
          </p:nvSpPr>
          <p:spPr bwMode="auto">
            <a:xfrm>
              <a:off x="3873" y="1960"/>
              <a:ext cx="1254" cy="1371"/>
            </a:xfrm>
            <a:custGeom>
              <a:avLst/>
              <a:gdLst>
                <a:gd name="T0" fmla="*/ 0 w 1254"/>
                <a:gd name="T1" fmla="*/ 6 h 1371"/>
                <a:gd name="T2" fmla="*/ 6 w 1254"/>
                <a:gd name="T3" fmla="*/ 9 h 1371"/>
                <a:gd name="T4" fmla="*/ 57 w 1254"/>
                <a:gd name="T5" fmla="*/ 15 h 1371"/>
                <a:gd name="T6" fmla="*/ 96 w 1254"/>
                <a:gd name="T7" fmla="*/ 23 h 1371"/>
                <a:gd name="T8" fmla="*/ 129 w 1254"/>
                <a:gd name="T9" fmla="*/ 30 h 1371"/>
                <a:gd name="T10" fmla="*/ 173 w 1254"/>
                <a:gd name="T11" fmla="*/ 46 h 1371"/>
                <a:gd name="T12" fmla="*/ 217 w 1254"/>
                <a:gd name="T13" fmla="*/ 69 h 1371"/>
                <a:gd name="T14" fmla="*/ 260 w 1254"/>
                <a:gd name="T15" fmla="*/ 97 h 1371"/>
                <a:gd name="T16" fmla="*/ 290 w 1254"/>
                <a:gd name="T17" fmla="*/ 121 h 1371"/>
                <a:gd name="T18" fmla="*/ 330 w 1254"/>
                <a:gd name="T19" fmla="*/ 165 h 1371"/>
                <a:gd name="T20" fmla="*/ 372 w 1254"/>
                <a:gd name="T21" fmla="*/ 221 h 1371"/>
                <a:gd name="T22" fmla="*/ 410 w 1254"/>
                <a:gd name="T23" fmla="*/ 295 h 1371"/>
                <a:gd name="T24" fmla="*/ 446 w 1254"/>
                <a:gd name="T25" fmla="*/ 384 h 1371"/>
                <a:gd name="T26" fmla="*/ 483 w 1254"/>
                <a:gd name="T27" fmla="*/ 486 h 1371"/>
                <a:gd name="T28" fmla="*/ 517 w 1254"/>
                <a:gd name="T29" fmla="*/ 590 h 1371"/>
                <a:gd name="T30" fmla="*/ 553 w 1254"/>
                <a:gd name="T31" fmla="*/ 697 h 1371"/>
                <a:gd name="T32" fmla="*/ 593 w 1254"/>
                <a:gd name="T33" fmla="*/ 795 h 1371"/>
                <a:gd name="T34" fmla="*/ 637 w 1254"/>
                <a:gd name="T35" fmla="*/ 882 h 1371"/>
                <a:gd name="T36" fmla="*/ 689 w 1254"/>
                <a:gd name="T37" fmla="*/ 951 h 1371"/>
                <a:gd name="T38" fmla="*/ 731 w 1254"/>
                <a:gd name="T39" fmla="*/ 997 h 1371"/>
                <a:gd name="T40" fmla="*/ 763 w 1254"/>
                <a:gd name="T41" fmla="*/ 1027 h 1371"/>
                <a:gd name="T42" fmla="*/ 824 w 1254"/>
                <a:gd name="T43" fmla="*/ 1080 h 1371"/>
                <a:gd name="T44" fmla="*/ 891 w 1254"/>
                <a:gd name="T45" fmla="*/ 1128 h 1371"/>
                <a:gd name="T46" fmla="*/ 959 w 1254"/>
                <a:gd name="T47" fmla="*/ 1168 h 1371"/>
                <a:gd name="T48" fmla="*/ 1034 w 1254"/>
                <a:gd name="T49" fmla="*/ 1202 h 1371"/>
                <a:gd name="T50" fmla="*/ 1112 w 1254"/>
                <a:gd name="T51" fmla="*/ 1227 h 1371"/>
                <a:gd name="T52" fmla="*/ 1175 w 1254"/>
                <a:gd name="T53" fmla="*/ 1241 h 1371"/>
                <a:gd name="T54" fmla="*/ 1236 w 1254"/>
                <a:gd name="T55" fmla="*/ 1241 h 1371"/>
                <a:gd name="T56" fmla="*/ 1230 w 1254"/>
                <a:gd name="T57" fmla="*/ 1356 h 1371"/>
                <a:gd name="T58" fmla="*/ 572 w 1254"/>
                <a:gd name="T59" fmla="*/ 1360 h 1371"/>
                <a:gd name="T60" fmla="*/ 568 w 1254"/>
                <a:gd name="T61" fmla="*/ 1364 h 1371"/>
                <a:gd name="T62" fmla="*/ 574 w 1254"/>
                <a:gd name="T63" fmla="*/ 1370 h 1371"/>
                <a:gd name="T64" fmla="*/ 1253 w 1254"/>
                <a:gd name="T65" fmla="*/ 1362 h 1371"/>
                <a:gd name="T66" fmla="*/ 1244 w 1254"/>
                <a:gd name="T67" fmla="*/ 1246 h 1371"/>
                <a:gd name="T68" fmla="*/ 1217 w 1254"/>
                <a:gd name="T69" fmla="*/ 1237 h 1371"/>
                <a:gd name="T70" fmla="*/ 1135 w 1254"/>
                <a:gd name="T71" fmla="*/ 1223 h 1371"/>
                <a:gd name="T72" fmla="*/ 1057 w 1254"/>
                <a:gd name="T73" fmla="*/ 1201 h 1371"/>
                <a:gd name="T74" fmla="*/ 982 w 1254"/>
                <a:gd name="T75" fmla="*/ 1168 h 1371"/>
                <a:gd name="T76" fmla="*/ 914 w 1254"/>
                <a:gd name="T77" fmla="*/ 1130 h 1371"/>
                <a:gd name="T78" fmla="*/ 845 w 1254"/>
                <a:gd name="T79" fmla="*/ 1086 h 1371"/>
                <a:gd name="T80" fmla="*/ 784 w 1254"/>
                <a:gd name="T81" fmla="*/ 1032 h 1371"/>
                <a:gd name="T82" fmla="*/ 725 w 1254"/>
                <a:gd name="T83" fmla="*/ 976 h 1371"/>
                <a:gd name="T84" fmla="*/ 670 w 1254"/>
                <a:gd name="T85" fmla="*/ 913 h 1371"/>
                <a:gd name="T86" fmla="*/ 624 w 1254"/>
                <a:gd name="T87" fmla="*/ 836 h 1371"/>
                <a:gd name="T88" fmla="*/ 582 w 1254"/>
                <a:gd name="T89" fmla="*/ 743 h 1371"/>
                <a:gd name="T90" fmla="*/ 543 w 1254"/>
                <a:gd name="T91" fmla="*/ 640 h 1371"/>
                <a:gd name="T92" fmla="*/ 510 w 1254"/>
                <a:gd name="T93" fmla="*/ 536 h 1371"/>
                <a:gd name="T94" fmla="*/ 475 w 1254"/>
                <a:gd name="T95" fmla="*/ 430 h 1371"/>
                <a:gd name="T96" fmla="*/ 439 w 1254"/>
                <a:gd name="T97" fmla="*/ 334 h 1371"/>
                <a:gd name="T98" fmla="*/ 400 w 1254"/>
                <a:gd name="T99" fmla="*/ 251 h 1371"/>
                <a:gd name="T100" fmla="*/ 368 w 1254"/>
                <a:gd name="T101" fmla="*/ 200 h 1371"/>
                <a:gd name="T102" fmla="*/ 326 w 1254"/>
                <a:gd name="T103" fmla="*/ 148 h 1371"/>
                <a:gd name="T104" fmla="*/ 275 w 1254"/>
                <a:gd name="T105" fmla="*/ 97 h 1371"/>
                <a:gd name="T106" fmla="*/ 244 w 1254"/>
                <a:gd name="T107" fmla="*/ 73 h 1371"/>
                <a:gd name="T108" fmla="*/ 221 w 1254"/>
                <a:gd name="T109" fmla="*/ 59 h 1371"/>
                <a:gd name="T110" fmla="*/ 189 w 1254"/>
                <a:gd name="T111" fmla="*/ 42 h 1371"/>
                <a:gd name="T112" fmla="*/ 143 w 1254"/>
                <a:gd name="T113" fmla="*/ 25 h 1371"/>
                <a:gd name="T114" fmla="*/ 108 w 1254"/>
                <a:gd name="T115" fmla="*/ 15 h 1371"/>
                <a:gd name="T116" fmla="*/ 73 w 1254"/>
                <a:gd name="T117" fmla="*/ 7 h 1371"/>
                <a:gd name="T118" fmla="*/ 33 w 1254"/>
                <a:gd name="T119" fmla="*/ 4 h 137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54"/>
                <a:gd name="T181" fmla="*/ 0 h 1371"/>
                <a:gd name="T182" fmla="*/ 1254 w 1254"/>
                <a:gd name="T183" fmla="*/ 1371 h 137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54" h="1371">
                  <a:moveTo>
                    <a:pt x="6" y="0"/>
                  </a:moveTo>
                  <a:lnTo>
                    <a:pt x="4" y="0"/>
                  </a:lnTo>
                  <a:lnTo>
                    <a:pt x="0" y="4"/>
                  </a:lnTo>
                  <a:lnTo>
                    <a:pt x="0" y="6"/>
                  </a:lnTo>
                  <a:lnTo>
                    <a:pt x="2" y="6"/>
                  </a:lnTo>
                  <a:lnTo>
                    <a:pt x="2" y="7"/>
                  </a:lnTo>
                  <a:lnTo>
                    <a:pt x="4" y="9"/>
                  </a:lnTo>
                  <a:lnTo>
                    <a:pt x="6" y="9"/>
                  </a:lnTo>
                  <a:lnTo>
                    <a:pt x="19" y="11"/>
                  </a:lnTo>
                  <a:lnTo>
                    <a:pt x="33" y="13"/>
                  </a:lnTo>
                  <a:lnTo>
                    <a:pt x="46" y="13"/>
                  </a:lnTo>
                  <a:lnTo>
                    <a:pt x="57" y="15"/>
                  </a:lnTo>
                  <a:lnTo>
                    <a:pt x="71" y="17"/>
                  </a:lnTo>
                  <a:lnTo>
                    <a:pt x="82" y="21"/>
                  </a:lnTo>
                  <a:lnTo>
                    <a:pt x="84" y="21"/>
                  </a:lnTo>
                  <a:lnTo>
                    <a:pt x="96" y="23"/>
                  </a:lnTo>
                  <a:lnTo>
                    <a:pt x="106" y="25"/>
                  </a:lnTo>
                  <a:lnTo>
                    <a:pt x="116" y="29"/>
                  </a:lnTo>
                  <a:lnTo>
                    <a:pt x="118" y="29"/>
                  </a:lnTo>
                  <a:lnTo>
                    <a:pt x="129" y="30"/>
                  </a:lnTo>
                  <a:lnTo>
                    <a:pt x="139" y="34"/>
                  </a:lnTo>
                  <a:lnTo>
                    <a:pt x="150" y="38"/>
                  </a:lnTo>
                  <a:lnTo>
                    <a:pt x="162" y="42"/>
                  </a:lnTo>
                  <a:lnTo>
                    <a:pt x="173" y="46"/>
                  </a:lnTo>
                  <a:lnTo>
                    <a:pt x="185" y="52"/>
                  </a:lnTo>
                  <a:lnTo>
                    <a:pt x="194" y="57"/>
                  </a:lnTo>
                  <a:lnTo>
                    <a:pt x="206" y="63"/>
                  </a:lnTo>
                  <a:lnTo>
                    <a:pt x="217" y="69"/>
                  </a:lnTo>
                  <a:lnTo>
                    <a:pt x="227" y="74"/>
                  </a:lnTo>
                  <a:lnTo>
                    <a:pt x="239" y="82"/>
                  </a:lnTo>
                  <a:lnTo>
                    <a:pt x="248" y="88"/>
                  </a:lnTo>
                  <a:lnTo>
                    <a:pt x="260" y="97"/>
                  </a:lnTo>
                  <a:lnTo>
                    <a:pt x="269" y="103"/>
                  </a:lnTo>
                  <a:lnTo>
                    <a:pt x="279" y="113"/>
                  </a:lnTo>
                  <a:lnTo>
                    <a:pt x="279" y="114"/>
                  </a:lnTo>
                  <a:lnTo>
                    <a:pt x="290" y="121"/>
                  </a:lnTo>
                  <a:lnTo>
                    <a:pt x="311" y="142"/>
                  </a:lnTo>
                  <a:lnTo>
                    <a:pt x="318" y="154"/>
                  </a:lnTo>
                  <a:lnTo>
                    <a:pt x="320" y="154"/>
                  </a:lnTo>
                  <a:lnTo>
                    <a:pt x="330" y="165"/>
                  </a:lnTo>
                  <a:lnTo>
                    <a:pt x="339" y="179"/>
                  </a:lnTo>
                  <a:lnTo>
                    <a:pt x="349" y="192"/>
                  </a:lnTo>
                  <a:lnTo>
                    <a:pt x="360" y="206"/>
                  </a:lnTo>
                  <a:lnTo>
                    <a:pt x="372" y="221"/>
                  </a:lnTo>
                  <a:lnTo>
                    <a:pt x="381" y="238"/>
                  </a:lnTo>
                  <a:lnTo>
                    <a:pt x="391" y="255"/>
                  </a:lnTo>
                  <a:lnTo>
                    <a:pt x="400" y="274"/>
                  </a:lnTo>
                  <a:lnTo>
                    <a:pt x="410" y="295"/>
                  </a:lnTo>
                  <a:lnTo>
                    <a:pt x="420" y="317"/>
                  </a:lnTo>
                  <a:lnTo>
                    <a:pt x="429" y="338"/>
                  </a:lnTo>
                  <a:lnTo>
                    <a:pt x="439" y="360"/>
                  </a:lnTo>
                  <a:lnTo>
                    <a:pt x="446" y="384"/>
                  </a:lnTo>
                  <a:lnTo>
                    <a:pt x="456" y="409"/>
                  </a:lnTo>
                  <a:lnTo>
                    <a:pt x="466" y="434"/>
                  </a:lnTo>
                  <a:lnTo>
                    <a:pt x="473" y="459"/>
                  </a:lnTo>
                  <a:lnTo>
                    <a:pt x="483" y="486"/>
                  </a:lnTo>
                  <a:lnTo>
                    <a:pt x="491" y="513"/>
                  </a:lnTo>
                  <a:lnTo>
                    <a:pt x="500" y="539"/>
                  </a:lnTo>
                  <a:lnTo>
                    <a:pt x="508" y="564"/>
                  </a:lnTo>
                  <a:lnTo>
                    <a:pt x="517" y="590"/>
                  </a:lnTo>
                  <a:lnTo>
                    <a:pt x="526" y="617"/>
                  </a:lnTo>
                  <a:lnTo>
                    <a:pt x="534" y="644"/>
                  </a:lnTo>
                  <a:lnTo>
                    <a:pt x="543" y="670"/>
                  </a:lnTo>
                  <a:lnTo>
                    <a:pt x="553" y="697"/>
                  </a:lnTo>
                  <a:lnTo>
                    <a:pt x="562" y="722"/>
                  </a:lnTo>
                  <a:lnTo>
                    <a:pt x="572" y="747"/>
                  </a:lnTo>
                  <a:lnTo>
                    <a:pt x="582" y="772"/>
                  </a:lnTo>
                  <a:lnTo>
                    <a:pt x="593" y="795"/>
                  </a:lnTo>
                  <a:lnTo>
                    <a:pt x="603" y="819"/>
                  </a:lnTo>
                  <a:lnTo>
                    <a:pt x="614" y="840"/>
                  </a:lnTo>
                  <a:lnTo>
                    <a:pt x="626" y="861"/>
                  </a:lnTo>
                  <a:lnTo>
                    <a:pt x="637" y="882"/>
                  </a:lnTo>
                  <a:lnTo>
                    <a:pt x="651" y="901"/>
                  </a:lnTo>
                  <a:lnTo>
                    <a:pt x="662" y="918"/>
                  </a:lnTo>
                  <a:lnTo>
                    <a:pt x="675" y="935"/>
                  </a:lnTo>
                  <a:lnTo>
                    <a:pt x="689" y="951"/>
                  </a:lnTo>
                  <a:lnTo>
                    <a:pt x="702" y="966"/>
                  </a:lnTo>
                  <a:lnTo>
                    <a:pt x="704" y="966"/>
                  </a:lnTo>
                  <a:lnTo>
                    <a:pt x="720" y="981"/>
                  </a:lnTo>
                  <a:lnTo>
                    <a:pt x="731" y="997"/>
                  </a:lnTo>
                  <a:lnTo>
                    <a:pt x="732" y="997"/>
                  </a:lnTo>
                  <a:lnTo>
                    <a:pt x="747" y="1012"/>
                  </a:lnTo>
                  <a:lnTo>
                    <a:pt x="747" y="1014"/>
                  </a:lnTo>
                  <a:lnTo>
                    <a:pt x="763" y="1027"/>
                  </a:lnTo>
                  <a:lnTo>
                    <a:pt x="778" y="1040"/>
                  </a:lnTo>
                  <a:lnTo>
                    <a:pt x="793" y="1053"/>
                  </a:lnTo>
                  <a:lnTo>
                    <a:pt x="809" y="1067"/>
                  </a:lnTo>
                  <a:lnTo>
                    <a:pt x="824" y="1080"/>
                  </a:lnTo>
                  <a:lnTo>
                    <a:pt x="839" y="1093"/>
                  </a:lnTo>
                  <a:lnTo>
                    <a:pt x="857" y="1105"/>
                  </a:lnTo>
                  <a:lnTo>
                    <a:pt x="874" y="1116"/>
                  </a:lnTo>
                  <a:lnTo>
                    <a:pt x="891" y="1128"/>
                  </a:lnTo>
                  <a:lnTo>
                    <a:pt x="908" y="1139"/>
                  </a:lnTo>
                  <a:lnTo>
                    <a:pt x="926" y="1149"/>
                  </a:lnTo>
                  <a:lnTo>
                    <a:pt x="942" y="1158"/>
                  </a:lnTo>
                  <a:lnTo>
                    <a:pt x="959" y="1168"/>
                  </a:lnTo>
                  <a:lnTo>
                    <a:pt x="978" y="1178"/>
                  </a:lnTo>
                  <a:lnTo>
                    <a:pt x="995" y="1187"/>
                  </a:lnTo>
                  <a:lnTo>
                    <a:pt x="1015" y="1195"/>
                  </a:lnTo>
                  <a:lnTo>
                    <a:pt x="1034" y="1202"/>
                  </a:lnTo>
                  <a:lnTo>
                    <a:pt x="1053" y="1210"/>
                  </a:lnTo>
                  <a:lnTo>
                    <a:pt x="1072" y="1216"/>
                  </a:lnTo>
                  <a:lnTo>
                    <a:pt x="1091" y="1222"/>
                  </a:lnTo>
                  <a:lnTo>
                    <a:pt x="1112" y="1227"/>
                  </a:lnTo>
                  <a:lnTo>
                    <a:pt x="1132" y="1233"/>
                  </a:lnTo>
                  <a:lnTo>
                    <a:pt x="1133" y="1233"/>
                  </a:lnTo>
                  <a:lnTo>
                    <a:pt x="1154" y="1237"/>
                  </a:lnTo>
                  <a:lnTo>
                    <a:pt x="1175" y="1241"/>
                  </a:lnTo>
                  <a:lnTo>
                    <a:pt x="1196" y="1245"/>
                  </a:lnTo>
                  <a:lnTo>
                    <a:pt x="1217" y="1246"/>
                  </a:lnTo>
                  <a:lnTo>
                    <a:pt x="1238" y="1248"/>
                  </a:lnTo>
                  <a:lnTo>
                    <a:pt x="1236" y="1241"/>
                  </a:lnTo>
                  <a:lnTo>
                    <a:pt x="1232" y="1243"/>
                  </a:lnTo>
                  <a:lnTo>
                    <a:pt x="1232" y="1245"/>
                  </a:lnTo>
                  <a:lnTo>
                    <a:pt x="1230" y="1245"/>
                  </a:lnTo>
                  <a:lnTo>
                    <a:pt x="1230" y="1356"/>
                  </a:lnTo>
                  <a:lnTo>
                    <a:pt x="1232" y="1356"/>
                  </a:lnTo>
                  <a:lnTo>
                    <a:pt x="1232" y="1358"/>
                  </a:lnTo>
                  <a:lnTo>
                    <a:pt x="1234" y="1360"/>
                  </a:lnTo>
                  <a:lnTo>
                    <a:pt x="572" y="1360"/>
                  </a:lnTo>
                  <a:lnTo>
                    <a:pt x="572" y="1362"/>
                  </a:lnTo>
                  <a:lnTo>
                    <a:pt x="570" y="1362"/>
                  </a:lnTo>
                  <a:lnTo>
                    <a:pt x="570" y="1364"/>
                  </a:lnTo>
                  <a:lnTo>
                    <a:pt x="568" y="1364"/>
                  </a:lnTo>
                  <a:lnTo>
                    <a:pt x="568" y="1368"/>
                  </a:lnTo>
                  <a:lnTo>
                    <a:pt x="570" y="1368"/>
                  </a:lnTo>
                  <a:lnTo>
                    <a:pt x="570" y="1370"/>
                  </a:lnTo>
                  <a:lnTo>
                    <a:pt x="574" y="1370"/>
                  </a:lnTo>
                  <a:lnTo>
                    <a:pt x="1247" y="1370"/>
                  </a:lnTo>
                  <a:lnTo>
                    <a:pt x="1249" y="1370"/>
                  </a:lnTo>
                  <a:lnTo>
                    <a:pt x="1253" y="1366"/>
                  </a:lnTo>
                  <a:lnTo>
                    <a:pt x="1253" y="1362"/>
                  </a:lnTo>
                  <a:lnTo>
                    <a:pt x="1251" y="1360"/>
                  </a:lnTo>
                  <a:lnTo>
                    <a:pt x="1240" y="1353"/>
                  </a:lnTo>
                  <a:lnTo>
                    <a:pt x="1240" y="1250"/>
                  </a:lnTo>
                  <a:lnTo>
                    <a:pt x="1244" y="1246"/>
                  </a:lnTo>
                  <a:lnTo>
                    <a:pt x="1244" y="1243"/>
                  </a:lnTo>
                  <a:lnTo>
                    <a:pt x="1240" y="1239"/>
                  </a:lnTo>
                  <a:lnTo>
                    <a:pt x="1238" y="1239"/>
                  </a:lnTo>
                  <a:lnTo>
                    <a:pt x="1217" y="1237"/>
                  </a:lnTo>
                  <a:lnTo>
                    <a:pt x="1196" y="1235"/>
                  </a:lnTo>
                  <a:lnTo>
                    <a:pt x="1177" y="1231"/>
                  </a:lnTo>
                  <a:lnTo>
                    <a:pt x="1155" y="1227"/>
                  </a:lnTo>
                  <a:lnTo>
                    <a:pt x="1135" y="1223"/>
                  </a:lnTo>
                  <a:lnTo>
                    <a:pt x="1116" y="1218"/>
                  </a:lnTo>
                  <a:lnTo>
                    <a:pt x="1095" y="1212"/>
                  </a:lnTo>
                  <a:lnTo>
                    <a:pt x="1076" y="1206"/>
                  </a:lnTo>
                  <a:lnTo>
                    <a:pt x="1057" y="1201"/>
                  </a:lnTo>
                  <a:lnTo>
                    <a:pt x="1038" y="1193"/>
                  </a:lnTo>
                  <a:lnTo>
                    <a:pt x="1018" y="1185"/>
                  </a:lnTo>
                  <a:lnTo>
                    <a:pt x="999" y="1178"/>
                  </a:lnTo>
                  <a:lnTo>
                    <a:pt x="982" y="1168"/>
                  </a:lnTo>
                  <a:lnTo>
                    <a:pt x="963" y="1158"/>
                  </a:lnTo>
                  <a:lnTo>
                    <a:pt x="946" y="1149"/>
                  </a:lnTo>
                  <a:lnTo>
                    <a:pt x="929" y="1139"/>
                  </a:lnTo>
                  <a:lnTo>
                    <a:pt x="914" y="1130"/>
                  </a:lnTo>
                  <a:lnTo>
                    <a:pt x="897" y="1120"/>
                  </a:lnTo>
                  <a:lnTo>
                    <a:pt x="880" y="1109"/>
                  </a:lnTo>
                  <a:lnTo>
                    <a:pt x="862" y="1097"/>
                  </a:lnTo>
                  <a:lnTo>
                    <a:pt x="845" y="1086"/>
                  </a:lnTo>
                  <a:lnTo>
                    <a:pt x="830" y="1072"/>
                  </a:lnTo>
                  <a:lnTo>
                    <a:pt x="814" y="1059"/>
                  </a:lnTo>
                  <a:lnTo>
                    <a:pt x="799" y="1045"/>
                  </a:lnTo>
                  <a:lnTo>
                    <a:pt x="784" y="1032"/>
                  </a:lnTo>
                  <a:lnTo>
                    <a:pt x="768" y="1020"/>
                  </a:lnTo>
                  <a:lnTo>
                    <a:pt x="753" y="1006"/>
                  </a:lnTo>
                  <a:lnTo>
                    <a:pt x="738" y="991"/>
                  </a:lnTo>
                  <a:lnTo>
                    <a:pt x="725" y="976"/>
                  </a:lnTo>
                  <a:lnTo>
                    <a:pt x="710" y="960"/>
                  </a:lnTo>
                  <a:lnTo>
                    <a:pt x="697" y="945"/>
                  </a:lnTo>
                  <a:lnTo>
                    <a:pt x="683" y="930"/>
                  </a:lnTo>
                  <a:lnTo>
                    <a:pt x="670" y="913"/>
                  </a:lnTo>
                  <a:lnTo>
                    <a:pt x="658" y="895"/>
                  </a:lnTo>
                  <a:lnTo>
                    <a:pt x="647" y="876"/>
                  </a:lnTo>
                  <a:lnTo>
                    <a:pt x="635" y="857"/>
                  </a:lnTo>
                  <a:lnTo>
                    <a:pt x="624" y="836"/>
                  </a:lnTo>
                  <a:lnTo>
                    <a:pt x="612" y="815"/>
                  </a:lnTo>
                  <a:lnTo>
                    <a:pt x="603" y="791"/>
                  </a:lnTo>
                  <a:lnTo>
                    <a:pt x="591" y="768"/>
                  </a:lnTo>
                  <a:lnTo>
                    <a:pt x="582" y="743"/>
                  </a:lnTo>
                  <a:lnTo>
                    <a:pt x="572" y="718"/>
                  </a:lnTo>
                  <a:lnTo>
                    <a:pt x="562" y="693"/>
                  </a:lnTo>
                  <a:lnTo>
                    <a:pt x="553" y="667"/>
                  </a:lnTo>
                  <a:lnTo>
                    <a:pt x="543" y="640"/>
                  </a:lnTo>
                  <a:lnTo>
                    <a:pt x="536" y="613"/>
                  </a:lnTo>
                  <a:lnTo>
                    <a:pt x="526" y="586"/>
                  </a:lnTo>
                  <a:lnTo>
                    <a:pt x="517" y="560"/>
                  </a:lnTo>
                  <a:lnTo>
                    <a:pt x="510" y="536"/>
                  </a:lnTo>
                  <a:lnTo>
                    <a:pt x="500" y="509"/>
                  </a:lnTo>
                  <a:lnTo>
                    <a:pt x="492" y="482"/>
                  </a:lnTo>
                  <a:lnTo>
                    <a:pt x="483" y="455"/>
                  </a:lnTo>
                  <a:lnTo>
                    <a:pt x="475" y="430"/>
                  </a:lnTo>
                  <a:lnTo>
                    <a:pt x="466" y="405"/>
                  </a:lnTo>
                  <a:lnTo>
                    <a:pt x="456" y="381"/>
                  </a:lnTo>
                  <a:lnTo>
                    <a:pt x="448" y="356"/>
                  </a:lnTo>
                  <a:lnTo>
                    <a:pt x="439" y="334"/>
                  </a:lnTo>
                  <a:lnTo>
                    <a:pt x="429" y="313"/>
                  </a:lnTo>
                  <a:lnTo>
                    <a:pt x="420" y="292"/>
                  </a:lnTo>
                  <a:lnTo>
                    <a:pt x="410" y="271"/>
                  </a:lnTo>
                  <a:lnTo>
                    <a:pt x="400" y="251"/>
                  </a:lnTo>
                  <a:lnTo>
                    <a:pt x="391" y="234"/>
                  </a:lnTo>
                  <a:lnTo>
                    <a:pt x="381" y="217"/>
                  </a:lnTo>
                  <a:lnTo>
                    <a:pt x="379" y="215"/>
                  </a:lnTo>
                  <a:lnTo>
                    <a:pt x="368" y="200"/>
                  </a:lnTo>
                  <a:lnTo>
                    <a:pt x="356" y="186"/>
                  </a:lnTo>
                  <a:lnTo>
                    <a:pt x="347" y="173"/>
                  </a:lnTo>
                  <a:lnTo>
                    <a:pt x="337" y="160"/>
                  </a:lnTo>
                  <a:lnTo>
                    <a:pt x="326" y="148"/>
                  </a:lnTo>
                  <a:lnTo>
                    <a:pt x="316" y="137"/>
                  </a:lnTo>
                  <a:lnTo>
                    <a:pt x="296" y="116"/>
                  </a:lnTo>
                  <a:lnTo>
                    <a:pt x="285" y="107"/>
                  </a:lnTo>
                  <a:lnTo>
                    <a:pt x="275" y="97"/>
                  </a:lnTo>
                  <a:lnTo>
                    <a:pt x="265" y="90"/>
                  </a:lnTo>
                  <a:lnTo>
                    <a:pt x="254" y="80"/>
                  </a:lnTo>
                  <a:lnTo>
                    <a:pt x="254" y="78"/>
                  </a:lnTo>
                  <a:lnTo>
                    <a:pt x="244" y="73"/>
                  </a:lnTo>
                  <a:lnTo>
                    <a:pt x="233" y="67"/>
                  </a:lnTo>
                  <a:lnTo>
                    <a:pt x="233" y="65"/>
                  </a:lnTo>
                  <a:lnTo>
                    <a:pt x="223" y="59"/>
                  </a:lnTo>
                  <a:lnTo>
                    <a:pt x="221" y="59"/>
                  </a:lnTo>
                  <a:lnTo>
                    <a:pt x="210" y="53"/>
                  </a:lnTo>
                  <a:lnTo>
                    <a:pt x="198" y="48"/>
                  </a:lnTo>
                  <a:lnTo>
                    <a:pt x="191" y="42"/>
                  </a:lnTo>
                  <a:lnTo>
                    <a:pt x="189" y="42"/>
                  </a:lnTo>
                  <a:lnTo>
                    <a:pt x="177" y="36"/>
                  </a:lnTo>
                  <a:lnTo>
                    <a:pt x="166" y="32"/>
                  </a:lnTo>
                  <a:lnTo>
                    <a:pt x="154" y="29"/>
                  </a:lnTo>
                  <a:lnTo>
                    <a:pt x="143" y="25"/>
                  </a:lnTo>
                  <a:lnTo>
                    <a:pt x="131" y="21"/>
                  </a:lnTo>
                  <a:lnTo>
                    <a:pt x="129" y="21"/>
                  </a:lnTo>
                  <a:lnTo>
                    <a:pt x="120" y="19"/>
                  </a:lnTo>
                  <a:lnTo>
                    <a:pt x="108" y="15"/>
                  </a:lnTo>
                  <a:lnTo>
                    <a:pt x="106" y="15"/>
                  </a:lnTo>
                  <a:lnTo>
                    <a:pt x="96" y="13"/>
                  </a:lnTo>
                  <a:lnTo>
                    <a:pt x="86" y="11"/>
                  </a:lnTo>
                  <a:lnTo>
                    <a:pt x="73" y="7"/>
                  </a:lnTo>
                  <a:lnTo>
                    <a:pt x="71" y="7"/>
                  </a:lnTo>
                  <a:lnTo>
                    <a:pt x="57" y="6"/>
                  </a:lnTo>
                  <a:lnTo>
                    <a:pt x="46" y="4"/>
                  </a:lnTo>
                  <a:lnTo>
                    <a:pt x="33" y="4"/>
                  </a:lnTo>
                  <a:lnTo>
                    <a:pt x="19" y="2"/>
                  </a:lnTo>
                  <a:lnTo>
                    <a:pt x="6" y="0"/>
                  </a:lnTo>
                </a:path>
              </a:pathLst>
            </a:custGeom>
            <a:solidFill>
              <a:srgbClr val="000000"/>
            </a:solidFill>
            <a:ln w="19050" cap="rnd" cmpd="sng">
              <a:solidFill>
                <a:srgbClr val="FF00FF"/>
              </a:solidFill>
              <a:prstDash val="solid"/>
              <a:round/>
              <a:headEnd type="none" w="med" len="med"/>
              <a:tailEnd type="none" w="med" len="med"/>
            </a:ln>
          </p:spPr>
          <p:txBody>
            <a:bodyPr/>
            <a:lstStyle/>
            <a:p>
              <a:endParaRPr lang="fr-FR" dirty="0"/>
            </a:p>
          </p:txBody>
        </p:sp>
        <p:sp>
          <p:nvSpPr>
            <p:cNvPr id="18464" name="Freeform 30">
              <a:extLst>
                <a:ext uri="{FF2B5EF4-FFF2-40B4-BE49-F238E27FC236}">
                  <a16:creationId xmlns:a16="http://schemas.microsoft.com/office/drawing/2014/main" id="{059D3770-D861-4A32-9357-C6DD039BF596}"/>
                </a:ext>
              </a:extLst>
            </p:cNvPr>
            <p:cNvSpPr>
              <a:spLocks/>
            </p:cNvSpPr>
            <p:nvPr/>
          </p:nvSpPr>
          <p:spPr bwMode="auto">
            <a:xfrm>
              <a:off x="2612" y="1964"/>
              <a:ext cx="1244" cy="1248"/>
            </a:xfrm>
            <a:custGeom>
              <a:avLst/>
              <a:gdLst>
                <a:gd name="T0" fmla="*/ 1243 w 1244"/>
                <a:gd name="T1" fmla="*/ 3 h 1248"/>
                <a:gd name="T2" fmla="*/ 1238 w 1244"/>
                <a:gd name="T3" fmla="*/ 0 h 1248"/>
                <a:gd name="T4" fmla="*/ 1186 w 1244"/>
                <a:gd name="T5" fmla="*/ 5 h 1248"/>
                <a:gd name="T6" fmla="*/ 1148 w 1244"/>
                <a:gd name="T7" fmla="*/ 13 h 1248"/>
                <a:gd name="T8" fmla="*/ 1114 w 1244"/>
                <a:gd name="T9" fmla="*/ 21 h 1248"/>
                <a:gd name="T10" fmla="*/ 1078 w 1244"/>
                <a:gd name="T11" fmla="*/ 32 h 1248"/>
                <a:gd name="T12" fmla="*/ 1034 w 1244"/>
                <a:gd name="T13" fmla="*/ 53 h 1248"/>
                <a:gd name="T14" fmla="*/ 991 w 1244"/>
                <a:gd name="T15" fmla="*/ 78 h 1248"/>
                <a:gd name="T16" fmla="*/ 961 w 1244"/>
                <a:gd name="T17" fmla="*/ 106 h 1248"/>
                <a:gd name="T18" fmla="*/ 927 w 1244"/>
                <a:gd name="T19" fmla="*/ 136 h 1248"/>
                <a:gd name="T20" fmla="*/ 897 w 1244"/>
                <a:gd name="T21" fmla="*/ 173 h 1248"/>
                <a:gd name="T22" fmla="*/ 854 w 1244"/>
                <a:gd name="T23" fmla="*/ 232 h 1248"/>
                <a:gd name="T24" fmla="*/ 816 w 1244"/>
                <a:gd name="T25" fmla="*/ 311 h 1248"/>
                <a:gd name="T26" fmla="*/ 780 w 1244"/>
                <a:gd name="T27" fmla="*/ 403 h 1248"/>
                <a:gd name="T28" fmla="*/ 745 w 1244"/>
                <a:gd name="T29" fmla="*/ 507 h 1248"/>
                <a:gd name="T30" fmla="*/ 710 w 1244"/>
                <a:gd name="T31" fmla="*/ 613 h 1248"/>
                <a:gd name="T32" fmla="*/ 673 w 1244"/>
                <a:gd name="T33" fmla="*/ 716 h 1248"/>
                <a:gd name="T34" fmla="*/ 631 w 1244"/>
                <a:gd name="T35" fmla="*/ 813 h 1248"/>
                <a:gd name="T36" fmla="*/ 585 w 1244"/>
                <a:gd name="T37" fmla="*/ 897 h 1248"/>
                <a:gd name="T38" fmla="*/ 535 w 1244"/>
                <a:gd name="T39" fmla="*/ 961 h 1248"/>
                <a:gd name="T40" fmla="*/ 492 w 1244"/>
                <a:gd name="T41" fmla="*/ 1003 h 1248"/>
                <a:gd name="T42" fmla="*/ 446 w 1244"/>
                <a:gd name="T43" fmla="*/ 1045 h 1248"/>
                <a:gd name="T44" fmla="*/ 383 w 1244"/>
                <a:gd name="T45" fmla="*/ 1095 h 1248"/>
                <a:gd name="T46" fmla="*/ 314 w 1244"/>
                <a:gd name="T47" fmla="*/ 1139 h 1248"/>
                <a:gd name="T48" fmla="*/ 242 w 1244"/>
                <a:gd name="T49" fmla="*/ 1176 h 1248"/>
                <a:gd name="T50" fmla="*/ 167 w 1244"/>
                <a:gd name="T51" fmla="*/ 1205 h 1248"/>
                <a:gd name="T52" fmla="*/ 90 w 1244"/>
                <a:gd name="T53" fmla="*/ 1226 h 1248"/>
                <a:gd name="T54" fmla="*/ 5 w 1244"/>
                <a:gd name="T55" fmla="*/ 1238 h 1248"/>
                <a:gd name="T56" fmla="*/ 0 w 1244"/>
                <a:gd name="T57" fmla="*/ 1241 h 1248"/>
                <a:gd name="T58" fmla="*/ 27 w 1244"/>
                <a:gd name="T59" fmla="*/ 1245 h 1248"/>
                <a:gd name="T60" fmla="*/ 92 w 1244"/>
                <a:gd name="T61" fmla="*/ 1236 h 1248"/>
                <a:gd name="T62" fmla="*/ 171 w 1244"/>
                <a:gd name="T63" fmla="*/ 1215 h 1248"/>
                <a:gd name="T64" fmla="*/ 246 w 1244"/>
                <a:gd name="T65" fmla="*/ 1186 h 1248"/>
                <a:gd name="T66" fmla="*/ 318 w 1244"/>
                <a:gd name="T67" fmla="*/ 1148 h 1248"/>
                <a:gd name="T68" fmla="*/ 371 w 1244"/>
                <a:gd name="T69" fmla="*/ 1114 h 1248"/>
                <a:gd name="T70" fmla="*/ 437 w 1244"/>
                <a:gd name="T71" fmla="*/ 1066 h 1248"/>
                <a:gd name="T72" fmla="*/ 498 w 1244"/>
                <a:gd name="T73" fmla="*/ 1011 h 1248"/>
                <a:gd name="T74" fmla="*/ 554 w 1244"/>
                <a:gd name="T75" fmla="*/ 952 h 1248"/>
                <a:gd name="T76" fmla="*/ 606 w 1244"/>
                <a:gd name="T77" fmla="*/ 884 h 1248"/>
                <a:gd name="T78" fmla="*/ 641 w 1244"/>
                <a:gd name="T79" fmla="*/ 817 h 1248"/>
                <a:gd name="T80" fmla="*/ 683 w 1244"/>
                <a:gd name="T81" fmla="*/ 720 h 1248"/>
                <a:gd name="T82" fmla="*/ 719 w 1244"/>
                <a:gd name="T83" fmla="*/ 617 h 1248"/>
                <a:gd name="T84" fmla="*/ 755 w 1244"/>
                <a:gd name="T85" fmla="*/ 511 h 1248"/>
                <a:gd name="T86" fmla="*/ 789 w 1244"/>
                <a:gd name="T87" fmla="*/ 407 h 1248"/>
                <a:gd name="T88" fmla="*/ 826 w 1244"/>
                <a:gd name="T89" fmla="*/ 313 h 1248"/>
                <a:gd name="T90" fmla="*/ 864 w 1244"/>
                <a:gd name="T91" fmla="*/ 236 h 1248"/>
                <a:gd name="T92" fmla="*/ 904 w 1244"/>
                <a:gd name="T93" fmla="*/ 179 h 1248"/>
                <a:gd name="T94" fmla="*/ 955 w 1244"/>
                <a:gd name="T95" fmla="*/ 121 h 1248"/>
                <a:gd name="T96" fmla="*/ 997 w 1244"/>
                <a:gd name="T97" fmla="*/ 86 h 1248"/>
                <a:gd name="T98" fmla="*/ 1026 w 1244"/>
                <a:gd name="T99" fmla="*/ 69 h 1248"/>
                <a:gd name="T100" fmla="*/ 1058 w 1244"/>
                <a:gd name="T101" fmla="*/ 51 h 1248"/>
                <a:gd name="T102" fmla="*/ 1105 w 1244"/>
                <a:gd name="T103" fmla="*/ 34 h 1248"/>
                <a:gd name="T104" fmla="*/ 1139 w 1244"/>
                <a:gd name="T105" fmla="*/ 25 h 1248"/>
                <a:gd name="T106" fmla="*/ 1174 w 1244"/>
                <a:gd name="T107" fmla="*/ 17 h 1248"/>
                <a:gd name="T108" fmla="*/ 1224 w 1244"/>
                <a:gd name="T109" fmla="*/ 11 h 124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44"/>
                <a:gd name="T166" fmla="*/ 0 h 1248"/>
                <a:gd name="T167" fmla="*/ 1244 w 1244"/>
                <a:gd name="T168" fmla="*/ 1248 h 124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44" h="1248">
                  <a:moveTo>
                    <a:pt x="1238" y="9"/>
                  </a:moveTo>
                  <a:lnTo>
                    <a:pt x="1240" y="9"/>
                  </a:lnTo>
                  <a:lnTo>
                    <a:pt x="1243" y="5"/>
                  </a:lnTo>
                  <a:lnTo>
                    <a:pt x="1243" y="3"/>
                  </a:lnTo>
                  <a:lnTo>
                    <a:pt x="1242" y="3"/>
                  </a:lnTo>
                  <a:lnTo>
                    <a:pt x="1242" y="2"/>
                  </a:lnTo>
                  <a:lnTo>
                    <a:pt x="1240" y="0"/>
                  </a:lnTo>
                  <a:lnTo>
                    <a:pt x="1238" y="0"/>
                  </a:lnTo>
                  <a:lnTo>
                    <a:pt x="1224" y="2"/>
                  </a:lnTo>
                  <a:lnTo>
                    <a:pt x="1211" y="3"/>
                  </a:lnTo>
                  <a:lnTo>
                    <a:pt x="1197" y="3"/>
                  </a:lnTo>
                  <a:lnTo>
                    <a:pt x="1186" y="5"/>
                  </a:lnTo>
                  <a:lnTo>
                    <a:pt x="1173" y="7"/>
                  </a:lnTo>
                  <a:lnTo>
                    <a:pt x="1171" y="7"/>
                  </a:lnTo>
                  <a:lnTo>
                    <a:pt x="1159" y="11"/>
                  </a:lnTo>
                  <a:lnTo>
                    <a:pt x="1148" y="13"/>
                  </a:lnTo>
                  <a:lnTo>
                    <a:pt x="1137" y="15"/>
                  </a:lnTo>
                  <a:lnTo>
                    <a:pt x="1135" y="15"/>
                  </a:lnTo>
                  <a:lnTo>
                    <a:pt x="1126" y="19"/>
                  </a:lnTo>
                  <a:lnTo>
                    <a:pt x="1114" y="21"/>
                  </a:lnTo>
                  <a:lnTo>
                    <a:pt x="1112" y="21"/>
                  </a:lnTo>
                  <a:lnTo>
                    <a:pt x="1101" y="25"/>
                  </a:lnTo>
                  <a:lnTo>
                    <a:pt x="1089" y="28"/>
                  </a:lnTo>
                  <a:lnTo>
                    <a:pt x="1078" y="32"/>
                  </a:lnTo>
                  <a:lnTo>
                    <a:pt x="1066" y="36"/>
                  </a:lnTo>
                  <a:lnTo>
                    <a:pt x="1055" y="42"/>
                  </a:lnTo>
                  <a:lnTo>
                    <a:pt x="1045" y="48"/>
                  </a:lnTo>
                  <a:lnTo>
                    <a:pt x="1034" y="53"/>
                  </a:lnTo>
                  <a:lnTo>
                    <a:pt x="1022" y="59"/>
                  </a:lnTo>
                  <a:lnTo>
                    <a:pt x="1012" y="65"/>
                  </a:lnTo>
                  <a:lnTo>
                    <a:pt x="1001" y="72"/>
                  </a:lnTo>
                  <a:lnTo>
                    <a:pt x="991" y="78"/>
                  </a:lnTo>
                  <a:lnTo>
                    <a:pt x="980" y="88"/>
                  </a:lnTo>
                  <a:lnTo>
                    <a:pt x="970" y="95"/>
                  </a:lnTo>
                  <a:lnTo>
                    <a:pt x="970" y="97"/>
                  </a:lnTo>
                  <a:lnTo>
                    <a:pt x="961" y="106"/>
                  </a:lnTo>
                  <a:lnTo>
                    <a:pt x="949" y="113"/>
                  </a:lnTo>
                  <a:lnTo>
                    <a:pt x="949" y="115"/>
                  </a:lnTo>
                  <a:lnTo>
                    <a:pt x="929" y="136"/>
                  </a:lnTo>
                  <a:lnTo>
                    <a:pt x="927" y="136"/>
                  </a:lnTo>
                  <a:lnTo>
                    <a:pt x="920" y="148"/>
                  </a:lnTo>
                  <a:lnTo>
                    <a:pt x="908" y="159"/>
                  </a:lnTo>
                  <a:lnTo>
                    <a:pt x="906" y="159"/>
                  </a:lnTo>
                  <a:lnTo>
                    <a:pt x="897" y="173"/>
                  </a:lnTo>
                  <a:lnTo>
                    <a:pt x="887" y="186"/>
                  </a:lnTo>
                  <a:lnTo>
                    <a:pt x="875" y="200"/>
                  </a:lnTo>
                  <a:lnTo>
                    <a:pt x="864" y="215"/>
                  </a:lnTo>
                  <a:lnTo>
                    <a:pt x="854" y="232"/>
                  </a:lnTo>
                  <a:lnTo>
                    <a:pt x="845" y="249"/>
                  </a:lnTo>
                  <a:lnTo>
                    <a:pt x="835" y="269"/>
                  </a:lnTo>
                  <a:lnTo>
                    <a:pt x="826" y="290"/>
                  </a:lnTo>
                  <a:lnTo>
                    <a:pt x="816" y="311"/>
                  </a:lnTo>
                  <a:lnTo>
                    <a:pt x="806" y="331"/>
                  </a:lnTo>
                  <a:lnTo>
                    <a:pt x="797" y="356"/>
                  </a:lnTo>
                  <a:lnTo>
                    <a:pt x="787" y="379"/>
                  </a:lnTo>
                  <a:lnTo>
                    <a:pt x="780" y="403"/>
                  </a:lnTo>
                  <a:lnTo>
                    <a:pt x="770" y="428"/>
                  </a:lnTo>
                  <a:lnTo>
                    <a:pt x="762" y="453"/>
                  </a:lnTo>
                  <a:lnTo>
                    <a:pt x="753" y="480"/>
                  </a:lnTo>
                  <a:lnTo>
                    <a:pt x="745" y="507"/>
                  </a:lnTo>
                  <a:lnTo>
                    <a:pt x="736" y="533"/>
                  </a:lnTo>
                  <a:lnTo>
                    <a:pt x="726" y="559"/>
                  </a:lnTo>
                  <a:lnTo>
                    <a:pt x="719" y="586"/>
                  </a:lnTo>
                  <a:lnTo>
                    <a:pt x="710" y="613"/>
                  </a:lnTo>
                  <a:lnTo>
                    <a:pt x="700" y="640"/>
                  </a:lnTo>
                  <a:lnTo>
                    <a:pt x="691" y="665"/>
                  </a:lnTo>
                  <a:lnTo>
                    <a:pt x="683" y="691"/>
                  </a:lnTo>
                  <a:lnTo>
                    <a:pt x="673" y="716"/>
                  </a:lnTo>
                  <a:lnTo>
                    <a:pt x="662" y="742"/>
                  </a:lnTo>
                  <a:lnTo>
                    <a:pt x="652" y="765"/>
                  </a:lnTo>
                  <a:lnTo>
                    <a:pt x="643" y="790"/>
                  </a:lnTo>
                  <a:lnTo>
                    <a:pt x="631" y="813"/>
                  </a:lnTo>
                  <a:lnTo>
                    <a:pt x="620" y="836"/>
                  </a:lnTo>
                  <a:lnTo>
                    <a:pt x="610" y="857"/>
                  </a:lnTo>
                  <a:lnTo>
                    <a:pt x="599" y="878"/>
                  </a:lnTo>
                  <a:lnTo>
                    <a:pt x="585" y="897"/>
                  </a:lnTo>
                  <a:lnTo>
                    <a:pt x="574" y="914"/>
                  </a:lnTo>
                  <a:lnTo>
                    <a:pt x="560" y="931"/>
                  </a:lnTo>
                  <a:lnTo>
                    <a:pt x="547" y="946"/>
                  </a:lnTo>
                  <a:lnTo>
                    <a:pt x="535" y="961"/>
                  </a:lnTo>
                  <a:lnTo>
                    <a:pt x="520" y="976"/>
                  </a:lnTo>
                  <a:lnTo>
                    <a:pt x="518" y="976"/>
                  </a:lnTo>
                  <a:lnTo>
                    <a:pt x="508" y="992"/>
                  </a:lnTo>
                  <a:lnTo>
                    <a:pt x="492" y="1003"/>
                  </a:lnTo>
                  <a:lnTo>
                    <a:pt x="477" y="1017"/>
                  </a:lnTo>
                  <a:lnTo>
                    <a:pt x="477" y="1019"/>
                  </a:lnTo>
                  <a:lnTo>
                    <a:pt x="462" y="1034"/>
                  </a:lnTo>
                  <a:lnTo>
                    <a:pt x="446" y="1045"/>
                  </a:lnTo>
                  <a:lnTo>
                    <a:pt x="431" y="1059"/>
                  </a:lnTo>
                  <a:lnTo>
                    <a:pt x="416" y="1070"/>
                  </a:lnTo>
                  <a:lnTo>
                    <a:pt x="398" y="1084"/>
                  </a:lnTo>
                  <a:lnTo>
                    <a:pt x="383" y="1095"/>
                  </a:lnTo>
                  <a:lnTo>
                    <a:pt x="366" y="1107"/>
                  </a:lnTo>
                  <a:lnTo>
                    <a:pt x="348" y="1118"/>
                  </a:lnTo>
                  <a:lnTo>
                    <a:pt x="331" y="1130"/>
                  </a:lnTo>
                  <a:lnTo>
                    <a:pt x="314" y="1139"/>
                  </a:lnTo>
                  <a:lnTo>
                    <a:pt x="298" y="1148"/>
                  </a:lnTo>
                  <a:lnTo>
                    <a:pt x="279" y="1157"/>
                  </a:lnTo>
                  <a:lnTo>
                    <a:pt x="261" y="1167"/>
                  </a:lnTo>
                  <a:lnTo>
                    <a:pt x="242" y="1176"/>
                  </a:lnTo>
                  <a:lnTo>
                    <a:pt x="225" y="1184"/>
                  </a:lnTo>
                  <a:lnTo>
                    <a:pt x="206" y="1192"/>
                  </a:lnTo>
                  <a:lnTo>
                    <a:pt x="187" y="1199"/>
                  </a:lnTo>
                  <a:lnTo>
                    <a:pt x="167" y="1205"/>
                  </a:lnTo>
                  <a:lnTo>
                    <a:pt x="146" y="1211"/>
                  </a:lnTo>
                  <a:lnTo>
                    <a:pt x="127" y="1217"/>
                  </a:lnTo>
                  <a:lnTo>
                    <a:pt x="110" y="1222"/>
                  </a:lnTo>
                  <a:lnTo>
                    <a:pt x="90" y="1226"/>
                  </a:lnTo>
                  <a:lnTo>
                    <a:pt x="69" y="1230"/>
                  </a:lnTo>
                  <a:lnTo>
                    <a:pt x="48" y="1234"/>
                  </a:lnTo>
                  <a:lnTo>
                    <a:pt x="27" y="1236"/>
                  </a:lnTo>
                  <a:lnTo>
                    <a:pt x="5" y="1238"/>
                  </a:lnTo>
                  <a:lnTo>
                    <a:pt x="4" y="1238"/>
                  </a:lnTo>
                  <a:lnTo>
                    <a:pt x="2" y="1240"/>
                  </a:lnTo>
                  <a:lnTo>
                    <a:pt x="2" y="1241"/>
                  </a:lnTo>
                  <a:lnTo>
                    <a:pt x="0" y="1241"/>
                  </a:lnTo>
                  <a:lnTo>
                    <a:pt x="0" y="1243"/>
                  </a:lnTo>
                  <a:lnTo>
                    <a:pt x="4" y="1247"/>
                  </a:lnTo>
                  <a:lnTo>
                    <a:pt x="5" y="1247"/>
                  </a:lnTo>
                  <a:lnTo>
                    <a:pt x="27" y="1245"/>
                  </a:lnTo>
                  <a:lnTo>
                    <a:pt x="48" y="1243"/>
                  </a:lnTo>
                  <a:lnTo>
                    <a:pt x="50" y="1243"/>
                  </a:lnTo>
                  <a:lnTo>
                    <a:pt x="71" y="1240"/>
                  </a:lnTo>
                  <a:lnTo>
                    <a:pt x="92" y="1236"/>
                  </a:lnTo>
                  <a:lnTo>
                    <a:pt x="112" y="1232"/>
                  </a:lnTo>
                  <a:lnTo>
                    <a:pt x="131" y="1226"/>
                  </a:lnTo>
                  <a:lnTo>
                    <a:pt x="150" y="1220"/>
                  </a:lnTo>
                  <a:lnTo>
                    <a:pt x="171" y="1215"/>
                  </a:lnTo>
                  <a:lnTo>
                    <a:pt x="190" y="1209"/>
                  </a:lnTo>
                  <a:lnTo>
                    <a:pt x="210" y="1201"/>
                  </a:lnTo>
                  <a:lnTo>
                    <a:pt x="229" y="1194"/>
                  </a:lnTo>
                  <a:lnTo>
                    <a:pt x="246" y="1186"/>
                  </a:lnTo>
                  <a:lnTo>
                    <a:pt x="265" y="1176"/>
                  </a:lnTo>
                  <a:lnTo>
                    <a:pt x="282" y="1167"/>
                  </a:lnTo>
                  <a:lnTo>
                    <a:pt x="302" y="1157"/>
                  </a:lnTo>
                  <a:lnTo>
                    <a:pt x="318" y="1148"/>
                  </a:lnTo>
                  <a:lnTo>
                    <a:pt x="335" y="1139"/>
                  </a:lnTo>
                  <a:lnTo>
                    <a:pt x="337" y="1137"/>
                  </a:lnTo>
                  <a:lnTo>
                    <a:pt x="354" y="1126"/>
                  </a:lnTo>
                  <a:lnTo>
                    <a:pt x="371" y="1114"/>
                  </a:lnTo>
                  <a:lnTo>
                    <a:pt x="389" y="1103"/>
                  </a:lnTo>
                  <a:lnTo>
                    <a:pt x="404" y="1091"/>
                  </a:lnTo>
                  <a:lnTo>
                    <a:pt x="421" y="1078"/>
                  </a:lnTo>
                  <a:lnTo>
                    <a:pt x="437" y="1066"/>
                  </a:lnTo>
                  <a:lnTo>
                    <a:pt x="452" y="1053"/>
                  </a:lnTo>
                  <a:lnTo>
                    <a:pt x="467" y="1040"/>
                  </a:lnTo>
                  <a:lnTo>
                    <a:pt x="483" y="1024"/>
                  </a:lnTo>
                  <a:lnTo>
                    <a:pt x="498" y="1011"/>
                  </a:lnTo>
                  <a:lnTo>
                    <a:pt x="513" y="997"/>
                  </a:lnTo>
                  <a:lnTo>
                    <a:pt x="526" y="982"/>
                  </a:lnTo>
                  <a:lnTo>
                    <a:pt x="541" y="967"/>
                  </a:lnTo>
                  <a:lnTo>
                    <a:pt x="554" y="952"/>
                  </a:lnTo>
                  <a:lnTo>
                    <a:pt x="568" y="936"/>
                  </a:lnTo>
                  <a:lnTo>
                    <a:pt x="581" y="920"/>
                  </a:lnTo>
                  <a:lnTo>
                    <a:pt x="593" y="903"/>
                  </a:lnTo>
                  <a:lnTo>
                    <a:pt x="606" y="884"/>
                  </a:lnTo>
                  <a:lnTo>
                    <a:pt x="608" y="882"/>
                  </a:lnTo>
                  <a:lnTo>
                    <a:pt x="620" y="861"/>
                  </a:lnTo>
                  <a:lnTo>
                    <a:pt x="629" y="840"/>
                  </a:lnTo>
                  <a:lnTo>
                    <a:pt x="641" y="817"/>
                  </a:lnTo>
                  <a:lnTo>
                    <a:pt x="652" y="794"/>
                  </a:lnTo>
                  <a:lnTo>
                    <a:pt x="662" y="769"/>
                  </a:lnTo>
                  <a:lnTo>
                    <a:pt x="671" y="746"/>
                  </a:lnTo>
                  <a:lnTo>
                    <a:pt x="683" y="720"/>
                  </a:lnTo>
                  <a:lnTo>
                    <a:pt x="692" y="695"/>
                  </a:lnTo>
                  <a:lnTo>
                    <a:pt x="700" y="668"/>
                  </a:lnTo>
                  <a:lnTo>
                    <a:pt x="710" y="644"/>
                  </a:lnTo>
                  <a:lnTo>
                    <a:pt x="719" y="617"/>
                  </a:lnTo>
                  <a:lnTo>
                    <a:pt x="728" y="590"/>
                  </a:lnTo>
                  <a:lnTo>
                    <a:pt x="736" y="563"/>
                  </a:lnTo>
                  <a:lnTo>
                    <a:pt x="745" y="536"/>
                  </a:lnTo>
                  <a:lnTo>
                    <a:pt x="755" y="511"/>
                  </a:lnTo>
                  <a:lnTo>
                    <a:pt x="762" y="484"/>
                  </a:lnTo>
                  <a:lnTo>
                    <a:pt x="772" y="457"/>
                  </a:lnTo>
                  <a:lnTo>
                    <a:pt x="780" y="432"/>
                  </a:lnTo>
                  <a:lnTo>
                    <a:pt x="789" y="407"/>
                  </a:lnTo>
                  <a:lnTo>
                    <a:pt x="797" y="382"/>
                  </a:lnTo>
                  <a:lnTo>
                    <a:pt x="806" y="359"/>
                  </a:lnTo>
                  <a:lnTo>
                    <a:pt x="816" y="334"/>
                  </a:lnTo>
                  <a:lnTo>
                    <a:pt x="826" y="313"/>
                  </a:lnTo>
                  <a:lnTo>
                    <a:pt x="835" y="293"/>
                  </a:lnTo>
                  <a:lnTo>
                    <a:pt x="845" y="272"/>
                  </a:lnTo>
                  <a:lnTo>
                    <a:pt x="854" y="253"/>
                  </a:lnTo>
                  <a:lnTo>
                    <a:pt x="864" y="236"/>
                  </a:lnTo>
                  <a:lnTo>
                    <a:pt x="874" y="221"/>
                  </a:lnTo>
                  <a:lnTo>
                    <a:pt x="883" y="205"/>
                  </a:lnTo>
                  <a:lnTo>
                    <a:pt x="895" y="192"/>
                  </a:lnTo>
                  <a:lnTo>
                    <a:pt x="904" y="179"/>
                  </a:lnTo>
                  <a:lnTo>
                    <a:pt x="914" y="165"/>
                  </a:lnTo>
                  <a:lnTo>
                    <a:pt x="925" y="154"/>
                  </a:lnTo>
                  <a:lnTo>
                    <a:pt x="934" y="142"/>
                  </a:lnTo>
                  <a:lnTo>
                    <a:pt x="955" y="121"/>
                  </a:lnTo>
                  <a:lnTo>
                    <a:pt x="966" y="112"/>
                  </a:lnTo>
                  <a:lnTo>
                    <a:pt x="976" y="103"/>
                  </a:lnTo>
                  <a:lnTo>
                    <a:pt x="986" y="95"/>
                  </a:lnTo>
                  <a:lnTo>
                    <a:pt x="997" y="86"/>
                  </a:lnTo>
                  <a:lnTo>
                    <a:pt x="1007" y="82"/>
                  </a:lnTo>
                  <a:lnTo>
                    <a:pt x="1007" y="80"/>
                  </a:lnTo>
                  <a:lnTo>
                    <a:pt x="1018" y="74"/>
                  </a:lnTo>
                  <a:lnTo>
                    <a:pt x="1026" y="69"/>
                  </a:lnTo>
                  <a:lnTo>
                    <a:pt x="1037" y="63"/>
                  </a:lnTo>
                  <a:lnTo>
                    <a:pt x="1049" y="57"/>
                  </a:lnTo>
                  <a:lnTo>
                    <a:pt x="1051" y="57"/>
                  </a:lnTo>
                  <a:lnTo>
                    <a:pt x="1058" y="51"/>
                  </a:lnTo>
                  <a:lnTo>
                    <a:pt x="1070" y="46"/>
                  </a:lnTo>
                  <a:lnTo>
                    <a:pt x="1082" y="42"/>
                  </a:lnTo>
                  <a:lnTo>
                    <a:pt x="1093" y="38"/>
                  </a:lnTo>
                  <a:lnTo>
                    <a:pt x="1105" y="34"/>
                  </a:lnTo>
                  <a:lnTo>
                    <a:pt x="1116" y="30"/>
                  </a:lnTo>
                  <a:lnTo>
                    <a:pt x="1126" y="28"/>
                  </a:lnTo>
                  <a:lnTo>
                    <a:pt x="1128" y="28"/>
                  </a:lnTo>
                  <a:lnTo>
                    <a:pt x="1139" y="25"/>
                  </a:lnTo>
                  <a:lnTo>
                    <a:pt x="1148" y="23"/>
                  </a:lnTo>
                  <a:lnTo>
                    <a:pt x="1159" y="21"/>
                  </a:lnTo>
                  <a:lnTo>
                    <a:pt x="1161" y="21"/>
                  </a:lnTo>
                  <a:lnTo>
                    <a:pt x="1174" y="17"/>
                  </a:lnTo>
                  <a:lnTo>
                    <a:pt x="1186" y="15"/>
                  </a:lnTo>
                  <a:lnTo>
                    <a:pt x="1197" y="13"/>
                  </a:lnTo>
                  <a:lnTo>
                    <a:pt x="1211" y="13"/>
                  </a:lnTo>
                  <a:lnTo>
                    <a:pt x="1224" y="11"/>
                  </a:lnTo>
                  <a:lnTo>
                    <a:pt x="1238" y="9"/>
                  </a:lnTo>
                </a:path>
              </a:pathLst>
            </a:custGeom>
            <a:solidFill>
              <a:srgbClr val="000000"/>
            </a:solidFill>
            <a:ln w="19050" cap="rnd" cmpd="sng">
              <a:solidFill>
                <a:srgbClr val="FF00FF"/>
              </a:solidFill>
              <a:prstDash val="solid"/>
              <a:round/>
              <a:headEnd type="none" w="med" len="med"/>
              <a:tailEnd type="none" w="med" len="med"/>
            </a:ln>
          </p:spPr>
          <p:txBody>
            <a:bodyPr/>
            <a:lstStyle/>
            <a:p>
              <a:endParaRPr lang="fr-FR" dirty="0"/>
            </a:p>
          </p:txBody>
        </p:sp>
        <p:sp>
          <p:nvSpPr>
            <p:cNvPr id="18465" name="Line 31">
              <a:extLst>
                <a:ext uri="{FF2B5EF4-FFF2-40B4-BE49-F238E27FC236}">
                  <a16:creationId xmlns:a16="http://schemas.microsoft.com/office/drawing/2014/main" id="{7D59B37D-66DF-4514-894B-C2E30AEB68C7}"/>
                </a:ext>
              </a:extLst>
            </p:cNvPr>
            <p:cNvSpPr>
              <a:spLocks noChangeShapeType="1"/>
            </p:cNvSpPr>
            <p:nvPr/>
          </p:nvSpPr>
          <p:spPr bwMode="auto">
            <a:xfrm flipV="1">
              <a:off x="2490" y="1632"/>
              <a:ext cx="0" cy="1695"/>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18466" name="Line 32">
              <a:extLst>
                <a:ext uri="{FF2B5EF4-FFF2-40B4-BE49-F238E27FC236}">
                  <a16:creationId xmlns:a16="http://schemas.microsoft.com/office/drawing/2014/main" id="{2616D104-60AB-475B-8C5A-2527730822EE}"/>
                </a:ext>
              </a:extLst>
            </p:cNvPr>
            <p:cNvSpPr>
              <a:spLocks noChangeShapeType="1"/>
            </p:cNvSpPr>
            <p:nvPr/>
          </p:nvSpPr>
          <p:spPr bwMode="auto">
            <a:xfrm>
              <a:off x="2499" y="3319"/>
              <a:ext cx="3103"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grpSp>
      <p:cxnSp>
        <p:nvCxnSpPr>
          <p:cNvPr id="18447" name="AutoShape 33">
            <a:extLst>
              <a:ext uri="{FF2B5EF4-FFF2-40B4-BE49-F238E27FC236}">
                <a16:creationId xmlns:a16="http://schemas.microsoft.com/office/drawing/2014/main" id="{0E3F219D-054B-4823-9DBE-0927A2FF19FE}"/>
              </a:ext>
            </a:extLst>
          </p:cNvPr>
          <p:cNvCxnSpPr>
            <a:cxnSpLocks noChangeShapeType="1"/>
            <a:stCxn id="18438" idx="3"/>
            <a:endCxn id="18439" idx="1"/>
          </p:cNvCxnSpPr>
          <p:nvPr/>
        </p:nvCxnSpPr>
        <p:spPr bwMode="auto">
          <a:xfrm flipV="1">
            <a:off x="1447800" y="3162300"/>
            <a:ext cx="762000" cy="876300"/>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8448" name="AutoShape 34">
            <a:extLst>
              <a:ext uri="{FF2B5EF4-FFF2-40B4-BE49-F238E27FC236}">
                <a16:creationId xmlns:a16="http://schemas.microsoft.com/office/drawing/2014/main" id="{2191CA25-3BA8-479E-BA32-3DB292CF99C0}"/>
              </a:ext>
            </a:extLst>
          </p:cNvPr>
          <p:cNvCxnSpPr>
            <a:cxnSpLocks noChangeShapeType="1"/>
            <a:stCxn id="18438" idx="3"/>
          </p:cNvCxnSpPr>
          <p:nvPr/>
        </p:nvCxnSpPr>
        <p:spPr bwMode="auto">
          <a:xfrm flipV="1">
            <a:off x="1447800" y="3733800"/>
            <a:ext cx="762000" cy="304800"/>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8449" name="AutoShape 35">
            <a:extLst>
              <a:ext uri="{FF2B5EF4-FFF2-40B4-BE49-F238E27FC236}">
                <a16:creationId xmlns:a16="http://schemas.microsoft.com/office/drawing/2014/main" id="{32C8051E-9980-4967-A408-D91207761E87}"/>
              </a:ext>
            </a:extLst>
          </p:cNvPr>
          <p:cNvCxnSpPr>
            <a:cxnSpLocks noChangeShapeType="1"/>
            <a:stCxn id="18438" idx="3"/>
            <a:endCxn id="18441" idx="1"/>
          </p:cNvCxnSpPr>
          <p:nvPr/>
        </p:nvCxnSpPr>
        <p:spPr bwMode="auto">
          <a:xfrm>
            <a:off x="1447800" y="4038600"/>
            <a:ext cx="762000" cy="342900"/>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8450" name="AutoShape 36">
            <a:extLst>
              <a:ext uri="{FF2B5EF4-FFF2-40B4-BE49-F238E27FC236}">
                <a16:creationId xmlns:a16="http://schemas.microsoft.com/office/drawing/2014/main" id="{0EC25240-2A0F-4266-84F0-92BAA3F6E4D5}"/>
              </a:ext>
            </a:extLst>
          </p:cNvPr>
          <p:cNvCxnSpPr>
            <a:cxnSpLocks noChangeShapeType="1"/>
            <a:stCxn id="18438" idx="3"/>
            <a:endCxn id="18442" idx="1"/>
          </p:cNvCxnSpPr>
          <p:nvPr/>
        </p:nvCxnSpPr>
        <p:spPr bwMode="auto">
          <a:xfrm>
            <a:off x="1447800" y="4038600"/>
            <a:ext cx="762000" cy="952500"/>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8451" name="Text Box 37">
            <a:extLst>
              <a:ext uri="{FF2B5EF4-FFF2-40B4-BE49-F238E27FC236}">
                <a16:creationId xmlns:a16="http://schemas.microsoft.com/office/drawing/2014/main" id="{55C105D4-CB01-44FC-9DB6-589C25D2F8E8}"/>
              </a:ext>
            </a:extLst>
          </p:cNvPr>
          <p:cNvSpPr txBox="1">
            <a:spLocks noChangeArrowheads="1"/>
          </p:cNvSpPr>
          <p:nvPr/>
        </p:nvSpPr>
        <p:spPr bwMode="auto">
          <a:xfrm>
            <a:off x="3505200" y="5334000"/>
            <a:ext cx="1081088"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dirty="0"/>
              <a:t>Demandes</a:t>
            </a:r>
          </a:p>
        </p:txBody>
      </p:sp>
      <p:sp>
        <p:nvSpPr>
          <p:cNvPr id="18452" name="Rectangle 38">
            <a:extLst>
              <a:ext uri="{FF2B5EF4-FFF2-40B4-BE49-F238E27FC236}">
                <a16:creationId xmlns:a16="http://schemas.microsoft.com/office/drawing/2014/main" id="{B3108674-1258-45BF-BE6A-8751870AC063}"/>
              </a:ext>
            </a:extLst>
          </p:cNvPr>
          <p:cNvSpPr>
            <a:spLocks noChangeArrowheads="1"/>
          </p:cNvSpPr>
          <p:nvPr/>
        </p:nvSpPr>
        <p:spPr bwMode="auto">
          <a:xfrm>
            <a:off x="5105400" y="3810000"/>
            <a:ext cx="914400" cy="457200"/>
          </a:xfrm>
          <a:prstGeom prst="rect">
            <a:avLst/>
          </a:prstGeom>
          <a:solidFill>
            <a:srgbClr val="66FFFF"/>
          </a:solidFill>
          <a:ln w="12700">
            <a:solidFill>
              <a:srgbClr val="000000"/>
            </a:solidFill>
            <a:miter lim="800000"/>
            <a:headEnd/>
            <a:tailEnd/>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r>
              <a:rPr lang="fr-FR" altLang="fr-FR" dirty="0"/>
              <a:t>Source</a:t>
            </a:r>
          </a:p>
        </p:txBody>
      </p:sp>
      <p:sp>
        <p:nvSpPr>
          <p:cNvPr id="18453" name="AutoShape 39">
            <a:extLst>
              <a:ext uri="{FF2B5EF4-FFF2-40B4-BE49-F238E27FC236}">
                <a16:creationId xmlns:a16="http://schemas.microsoft.com/office/drawing/2014/main" id="{DCEF7F94-68CD-40C7-99FC-F86D79FC0C49}"/>
              </a:ext>
            </a:extLst>
          </p:cNvPr>
          <p:cNvSpPr>
            <a:spLocks noChangeArrowheads="1"/>
          </p:cNvSpPr>
          <p:nvPr/>
        </p:nvSpPr>
        <p:spPr bwMode="auto">
          <a:xfrm>
            <a:off x="6324600" y="3657600"/>
            <a:ext cx="1143000" cy="762000"/>
          </a:xfrm>
          <a:prstGeom prst="roundRect">
            <a:avLst>
              <a:gd name="adj" fmla="val 16667"/>
            </a:avLst>
          </a:prstGeom>
          <a:solidFill>
            <a:srgbClr val="66FFFF"/>
          </a:solidFill>
          <a:ln w="12700">
            <a:solidFill>
              <a:srgbClr val="000000"/>
            </a:solidFill>
            <a:round/>
            <a:headEnd/>
            <a:tailEnd/>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r>
              <a:rPr lang="fr-FR" altLang="fr-FR" dirty="0"/>
              <a:t>Entrepôt</a:t>
            </a:r>
          </a:p>
          <a:p>
            <a:pPr algn="ctr"/>
            <a:r>
              <a:rPr lang="fr-FR" altLang="fr-FR" dirty="0"/>
              <a:t>central</a:t>
            </a:r>
          </a:p>
        </p:txBody>
      </p:sp>
      <p:cxnSp>
        <p:nvCxnSpPr>
          <p:cNvPr id="18454" name="AutoShape 40">
            <a:extLst>
              <a:ext uri="{FF2B5EF4-FFF2-40B4-BE49-F238E27FC236}">
                <a16:creationId xmlns:a16="http://schemas.microsoft.com/office/drawing/2014/main" id="{7B8D104D-4608-49C7-8B3C-2C6C0F44C31B}"/>
              </a:ext>
            </a:extLst>
          </p:cNvPr>
          <p:cNvCxnSpPr>
            <a:cxnSpLocks noChangeShapeType="1"/>
            <a:stCxn id="18452" idx="3"/>
            <a:endCxn id="18453" idx="1"/>
          </p:cNvCxnSpPr>
          <p:nvPr/>
        </p:nvCxnSpPr>
        <p:spPr bwMode="auto">
          <a:xfrm>
            <a:off x="6019800" y="4038600"/>
            <a:ext cx="304800" cy="0"/>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grpSp>
        <p:nvGrpSpPr>
          <p:cNvPr id="18455" name="Group 41">
            <a:extLst>
              <a:ext uri="{FF2B5EF4-FFF2-40B4-BE49-F238E27FC236}">
                <a16:creationId xmlns:a16="http://schemas.microsoft.com/office/drawing/2014/main" id="{5618BAED-FDE3-42D9-835E-21479D885EA7}"/>
              </a:ext>
            </a:extLst>
          </p:cNvPr>
          <p:cNvGrpSpPr>
            <a:grpSpLocks/>
          </p:cNvGrpSpPr>
          <p:nvPr/>
        </p:nvGrpSpPr>
        <p:grpSpPr bwMode="auto">
          <a:xfrm>
            <a:off x="7620000" y="3048000"/>
            <a:ext cx="1295400" cy="1524000"/>
            <a:chOff x="2490" y="1632"/>
            <a:chExt cx="3112" cy="1699"/>
          </a:xfrm>
        </p:grpSpPr>
        <p:sp>
          <p:nvSpPr>
            <p:cNvPr id="18457" name="Freeform 42">
              <a:extLst>
                <a:ext uri="{FF2B5EF4-FFF2-40B4-BE49-F238E27FC236}">
                  <a16:creationId xmlns:a16="http://schemas.microsoft.com/office/drawing/2014/main" id="{61DAD1AE-B734-4DF5-A466-38C2131DB38F}"/>
                </a:ext>
              </a:extLst>
            </p:cNvPr>
            <p:cNvSpPr>
              <a:spLocks/>
            </p:cNvSpPr>
            <p:nvPr/>
          </p:nvSpPr>
          <p:spPr bwMode="auto">
            <a:xfrm>
              <a:off x="4423" y="2653"/>
              <a:ext cx="695" cy="665"/>
            </a:xfrm>
            <a:custGeom>
              <a:avLst/>
              <a:gdLst>
                <a:gd name="T0" fmla="*/ 17 w 695"/>
                <a:gd name="T1" fmla="*/ 30 h 665"/>
                <a:gd name="T2" fmla="*/ 33 w 695"/>
                <a:gd name="T3" fmla="*/ 69 h 665"/>
                <a:gd name="T4" fmla="*/ 48 w 695"/>
                <a:gd name="T5" fmla="*/ 103 h 665"/>
                <a:gd name="T6" fmla="*/ 63 w 695"/>
                <a:gd name="T7" fmla="*/ 136 h 665"/>
                <a:gd name="T8" fmla="*/ 81 w 695"/>
                <a:gd name="T9" fmla="*/ 164 h 665"/>
                <a:gd name="T10" fmla="*/ 98 w 695"/>
                <a:gd name="T11" fmla="*/ 193 h 665"/>
                <a:gd name="T12" fmla="*/ 117 w 695"/>
                <a:gd name="T13" fmla="*/ 220 h 665"/>
                <a:gd name="T14" fmla="*/ 134 w 695"/>
                <a:gd name="T15" fmla="*/ 245 h 665"/>
                <a:gd name="T16" fmla="*/ 153 w 695"/>
                <a:gd name="T17" fmla="*/ 268 h 665"/>
                <a:gd name="T18" fmla="*/ 173 w 695"/>
                <a:gd name="T19" fmla="*/ 289 h 665"/>
                <a:gd name="T20" fmla="*/ 194 w 695"/>
                <a:gd name="T21" fmla="*/ 310 h 665"/>
                <a:gd name="T22" fmla="*/ 224 w 695"/>
                <a:gd name="T23" fmla="*/ 336 h 665"/>
                <a:gd name="T24" fmla="*/ 255 w 695"/>
                <a:gd name="T25" fmla="*/ 363 h 665"/>
                <a:gd name="T26" fmla="*/ 274 w 695"/>
                <a:gd name="T27" fmla="*/ 380 h 665"/>
                <a:gd name="T28" fmla="*/ 295 w 695"/>
                <a:gd name="T29" fmla="*/ 398 h 665"/>
                <a:gd name="T30" fmla="*/ 318 w 695"/>
                <a:gd name="T31" fmla="*/ 413 h 665"/>
                <a:gd name="T32" fmla="*/ 339 w 695"/>
                <a:gd name="T33" fmla="*/ 428 h 665"/>
                <a:gd name="T34" fmla="*/ 362 w 695"/>
                <a:gd name="T35" fmla="*/ 444 h 665"/>
                <a:gd name="T36" fmla="*/ 385 w 695"/>
                <a:gd name="T37" fmla="*/ 457 h 665"/>
                <a:gd name="T38" fmla="*/ 406 w 695"/>
                <a:gd name="T39" fmla="*/ 468 h 665"/>
                <a:gd name="T40" fmla="*/ 429 w 695"/>
                <a:gd name="T41" fmla="*/ 480 h 665"/>
                <a:gd name="T42" fmla="*/ 452 w 695"/>
                <a:gd name="T43" fmla="*/ 490 h 665"/>
                <a:gd name="T44" fmla="*/ 475 w 695"/>
                <a:gd name="T45" fmla="*/ 499 h 665"/>
                <a:gd name="T46" fmla="*/ 498 w 695"/>
                <a:gd name="T47" fmla="*/ 509 h 665"/>
                <a:gd name="T48" fmla="*/ 521 w 695"/>
                <a:gd name="T49" fmla="*/ 516 h 665"/>
                <a:gd name="T50" fmla="*/ 546 w 695"/>
                <a:gd name="T51" fmla="*/ 524 h 665"/>
                <a:gd name="T52" fmla="*/ 571 w 695"/>
                <a:gd name="T53" fmla="*/ 530 h 665"/>
                <a:gd name="T54" fmla="*/ 596 w 695"/>
                <a:gd name="T55" fmla="*/ 535 h 665"/>
                <a:gd name="T56" fmla="*/ 623 w 695"/>
                <a:gd name="T57" fmla="*/ 539 h 665"/>
                <a:gd name="T58" fmla="*/ 650 w 695"/>
                <a:gd name="T59" fmla="*/ 543 h 665"/>
                <a:gd name="T60" fmla="*/ 679 w 695"/>
                <a:gd name="T61" fmla="*/ 547 h 665"/>
                <a:gd name="T62" fmla="*/ 694 w 695"/>
                <a:gd name="T63" fmla="*/ 553 h 665"/>
                <a:gd name="T64" fmla="*/ 684 w 695"/>
                <a:gd name="T65" fmla="*/ 664 h 665"/>
                <a:gd name="T66" fmla="*/ 8 w 695"/>
                <a:gd name="T67" fmla="*/ 664 h 665"/>
                <a:gd name="T68" fmla="*/ 10 w 695"/>
                <a:gd name="T69" fmla="*/ 11 h 66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95"/>
                <a:gd name="T106" fmla="*/ 0 h 665"/>
                <a:gd name="T107" fmla="*/ 695 w 695"/>
                <a:gd name="T108" fmla="*/ 665 h 66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95" h="665">
                  <a:moveTo>
                    <a:pt x="10" y="11"/>
                  </a:moveTo>
                  <a:lnTo>
                    <a:pt x="17" y="30"/>
                  </a:lnTo>
                  <a:lnTo>
                    <a:pt x="25" y="49"/>
                  </a:lnTo>
                  <a:lnTo>
                    <a:pt x="33" y="69"/>
                  </a:lnTo>
                  <a:lnTo>
                    <a:pt x="40" y="86"/>
                  </a:lnTo>
                  <a:lnTo>
                    <a:pt x="48" y="103"/>
                  </a:lnTo>
                  <a:lnTo>
                    <a:pt x="56" y="118"/>
                  </a:lnTo>
                  <a:lnTo>
                    <a:pt x="63" y="136"/>
                  </a:lnTo>
                  <a:lnTo>
                    <a:pt x="73" y="151"/>
                  </a:lnTo>
                  <a:lnTo>
                    <a:pt x="81" y="164"/>
                  </a:lnTo>
                  <a:lnTo>
                    <a:pt x="90" y="180"/>
                  </a:lnTo>
                  <a:lnTo>
                    <a:pt x="98" y="193"/>
                  </a:lnTo>
                  <a:lnTo>
                    <a:pt x="107" y="206"/>
                  </a:lnTo>
                  <a:lnTo>
                    <a:pt x="117" y="220"/>
                  </a:lnTo>
                  <a:lnTo>
                    <a:pt x="127" y="231"/>
                  </a:lnTo>
                  <a:lnTo>
                    <a:pt x="134" y="245"/>
                  </a:lnTo>
                  <a:lnTo>
                    <a:pt x="144" y="256"/>
                  </a:lnTo>
                  <a:lnTo>
                    <a:pt x="153" y="268"/>
                  </a:lnTo>
                  <a:lnTo>
                    <a:pt x="163" y="277"/>
                  </a:lnTo>
                  <a:lnTo>
                    <a:pt x="173" y="289"/>
                  </a:lnTo>
                  <a:lnTo>
                    <a:pt x="184" y="298"/>
                  </a:lnTo>
                  <a:lnTo>
                    <a:pt x="194" y="310"/>
                  </a:lnTo>
                  <a:lnTo>
                    <a:pt x="213" y="329"/>
                  </a:lnTo>
                  <a:lnTo>
                    <a:pt x="224" y="336"/>
                  </a:lnTo>
                  <a:lnTo>
                    <a:pt x="243" y="356"/>
                  </a:lnTo>
                  <a:lnTo>
                    <a:pt x="255" y="363"/>
                  </a:lnTo>
                  <a:lnTo>
                    <a:pt x="265" y="373"/>
                  </a:lnTo>
                  <a:lnTo>
                    <a:pt x="274" y="380"/>
                  </a:lnTo>
                  <a:lnTo>
                    <a:pt x="286" y="388"/>
                  </a:lnTo>
                  <a:lnTo>
                    <a:pt x="295" y="398"/>
                  </a:lnTo>
                  <a:lnTo>
                    <a:pt x="307" y="405"/>
                  </a:lnTo>
                  <a:lnTo>
                    <a:pt x="318" y="413"/>
                  </a:lnTo>
                  <a:lnTo>
                    <a:pt x="330" y="421"/>
                  </a:lnTo>
                  <a:lnTo>
                    <a:pt x="339" y="428"/>
                  </a:lnTo>
                  <a:lnTo>
                    <a:pt x="351" y="436"/>
                  </a:lnTo>
                  <a:lnTo>
                    <a:pt x="362" y="444"/>
                  </a:lnTo>
                  <a:lnTo>
                    <a:pt x="374" y="449"/>
                  </a:lnTo>
                  <a:lnTo>
                    <a:pt x="385" y="457"/>
                  </a:lnTo>
                  <a:lnTo>
                    <a:pt x="395" y="463"/>
                  </a:lnTo>
                  <a:lnTo>
                    <a:pt x="406" y="468"/>
                  </a:lnTo>
                  <a:lnTo>
                    <a:pt x="418" y="474"/>
                  </a:lnTo>
                  <a:lnTo>
                    <a:pt x="429" y="480"/>
                  </a:lnTo>
                  <a:lnTo>
                    <a:pt x="441" y="486"/>
                  </a:lnTo>
                  <a:lnTo>
                    <a:pt x="452" y="490"/>
                  </a:lnTo>
                  <a:lnTo>
                    <a:pt x="464" y="495"/>
                  </a:lnTo>
                  <a:lnTo>
                    <a:pt x="475" y="499"/>
                  </a:lnTo>
                  <a:lnTo>
                    <a:pt x="487" y="505"/>
                  </a:lnTo>
                  <a:lnTo>
                    <a:pt x="498" y="509"/>
                  </a:lnTo>
                  <a:lnTo>
                    <a:pt x="510" y="513"/>
                  </a:lnTo>
                  <a:lnTo>
                    <a:pt x="521" y="516"/>
                  </a:lnTo>
                  <a:lnTo>
                    <a:pt x="535" y="520"/>
                  </a:lnTo>
                  <a:lnTo>
                    <a:pt x="546" y="524"/>
                  </a:lnTo>
                  <a:lnTo>
                    <a:pt x="558" y="526"/>
                  </a:lnTo>
                  <a:lnTo>
                    <a:pt x="571" y="530"/>
                  </a:lnTo>
                  <a:lnTo>
                    <a:pt x="585" y="532"/>
                  </a:lnTo>
                  <a:lnTo>
                    <a:pt x="596" y="535"/>
                  </a:lnTo>
                  <a:lnTo>
                    <a:pt x="610" y="537"/>
                  </a:lnTo>
                  <a:lnTo>
                    <a:pt x="623" y="539"/>
                  </a:lnTo>
                  <a:lnTo>
                    <a:pt x="636" y="541"/>
                  </a:lnTo>
                  <a:lnTo>
                    <a:pt x="650" y="543"/>
                  </a:lnTo>
                  <a:lnTo>
                    <a:pt x="663" y="545"/>
                  </a:lnTo>
                  <a:lnTo>
                    <a:pt x="679" y="547"/>
                  </a:lnTo>
                  <a:lnTo>
                    <a:pt x="692" y="549"/>
                  </a:lnTo>
                  <a:lnTo>
                    <a:pt x="694" y="553"/>
                  </a:lnTo>
                  <a:lnTo>
                    <a:pt x="694" y="656"/>
                  </a:lnTo>
                  <a:lnTo>
                    <a:pt x="684" y="664"/>
                  </a:lnTo>
                  <a:lnTo>
                    <a:pt x="0" y="664"/>
                  </a:lnTo>
                  <a:lnTo>
                    <a:pt x="8" y="664"/>
                  </a:lnTo>
                  <a:lnTo>
                    <a:pt x="8" y="0"/>
                  </a:lnTo>
                  <a:lnTo>
                    <a:pt x="10" y="11"/>
                  </a:lnTo>
                </a:path>
              </a:pathLst>
            </a:custGeom>
            <a:solidFill>
              <a:schemeClr val="tx2"/>
            </a:solidFill>
            <a:ln w="12700" cap="rnd" cmpd="sng">
              <a:solidFill>
                <a:srgbClr val="FFFFFF"/>
              </a:solidFill>
              <a:prstDash val="solid"/>
              <a:round/>
              <a:headEnd type="none" w="med" len="med"/>
              <a:tailEnd type="none" w="med" len="med"/>
            </a:ln>
          </p:spPr>
          <p:txBody>
            <a:bodyPr/>
            <a:lstStyle/>
            <a:p>
              <a:endParaRPr lang="fr-FR" dirty="0"/>
            </a:p>
          </p:txBody>
        </p:sp>
        <p:sp>
          <p:nvSpPr>
            <p:cNvPr id="18458" name="Freeform 43">
              <a:extLst>
                <a:ext uri="{FF2B5EF4-FFF2-40B4-BE49-F238E27FC236}">
                  <a16:creationId xmlns:a16="http://schemas.microsoft.com/office/drawing/2014/main" id="{8E32A709-604E-4F8E-857F-9598E670D434}"/>
                </a:ext>
              </a:extLst>
            </p:cNvPr>
            <p:cNvSpPr>
              <a:spLocks/>
            </p:cNvSpPr>
            <p:nvPr/>
          </p:nvSpPr>
          <p:spPr bwMode="auto">
            <a:xfrm>
              <a:off x="3873" y="1960"/>
              <a:ext cx="1254" cy="1371"/>
            </a:xfrm>
            <a:custGeom>
              <a:avLst/>
              <a:gdLst>
                <a:gd name="T0" fmla="*/ 0 w 1254"/>
                <a:gd name="T1" fmla="*/ 6 h 1371"/>
                <a:gd name="T2" fmla="*/ 6 w 1254"/>
                <a:gd name="T3" fmla="*/ 9 h 1371"/>
                <a:gd name="T4" fmla="*/ 57 w 1254"/>
                <a:gd name="T5" fmla="*/ 15 h 1371"/>
                <a:gd name="T6" fmla="*/ 96 w 1254"/>
                <a:gd name="T7" fmla="*/ 23 h 1371"/>
                <a:gd name="T8" fmla="*/ 129 w 1254"/>
                <a:gd name="T9" fmla="*/ 30 h 1371"/>
                <a:gd name="T10" fmla="*/ 173 w 1254"/>
                <a:gd name="T11" fmla="*/ 46 h 1371"/>
                <a:gd name="T12" fmla="*/ 217 w 1254"/>
                <a:gd name="T13" fmla="*/ 69 h 1371"/>
                <a:gd name="T14" fmla="*/ 260 w 1254"/>
                <a:gd name="T15" fmla="*/ 97 h 1371"/>
                <a:gd name="T16" fmla="*/ 290 w 1254"/>
                <a:gd name="T17" fmla="*/ 121 h 1371"/>
                <a:gd name="T18" fmla="*/ 330 w 1254"/>
                <a:gd name="T19" fmla="*/ 165 h 1371"/>
                <a:gd name="T20" fmla="*/ 372 w 1254"/>
                <a:gd name="T21" fmla="*/ 221 h 1371"/>
                <a:gd name="T22" fmla="*/ 410 w 1254"/>
                <a:gd name="T23" fmla="*/ 295 h 1371"/>
                <a:gd name="T24" fmla="*/ 446 w 1254"/>
                <a:gd name="T25" fmla="*/ 384 h 1371"/>
                <a:gd name="T26" fmla="*/ 483 w 1254"/>
                <a:gd name="T27" fmla="*/ 486 h 1371"/>
                <a:gd name="T28" fmla="*/ 517 w 1254"/>
                <a:gd name="T29" fmla="*/ 590 h 1371"/>
                <a:gd name="T30" fmla="*/ 553 w 1254"/>
                <a:gd name="T31" fmla="*/ 697 h 1371"/>
                <a:gd name="T32" fmla="*/ 593 w 1254"/>
                <a:gd name="T33" fmla="*/ 795 h 1371"/>
                <a:gd name="T34" fmla="*/ 637 w 1254"/>
                <a:gd name="T35" fmla="*/ 882 h 1371"/>
                <a:gd name="T36" fmla="*/ 689 w 1254"/>
                <a:gd name="T37" fmla="*/ 951 h 1371"/>
                <a:gd name="T38" fmla="*/ 731 w 1254"/>
                <a:gd name="T39" fmla="*/ 997 h 1371"/>
                <a:gd name="T40" fmla="*/ 763 w 1254"/>
                <a:gd name="T41" fmla="*/ 1027 h 1371"/>
                <a:gd name="T42" fmla="*/ 824 w 1254"/>
                <a:gd name="T43" fmla="*/ 1080 h 1371"/>
                <a:gd name="T44" fmla="*/ 891 w 1254"/>
                <a:gd name="T45" fmla="*/ 1128 h 1371"/>
                <a:gd name="T46" fmla="*/ 959 w 1254"/>
                <a:gd name="T47" fmla="*/ 1168 h 1371"/>
                <a:gd name="T48" fmla="*/ 1034 w 1254"/>
                <a:gd name="T49" fmla="*/ 1202 h 1371"/>
                <a:gd name="T50" fmla="*/ 1112 w 1254"/>
                <a:gd name="T51" fmla="*/ 1227 h 1371"/>
                <a:gd name="T52" fmla="*/ 1175 w 1254"/>
                <a:gd name="T53" fmla="*/ 1241 h 1371"/>
                <a:gd name="T54" fmla="*/ 1236 w 1254"/>
                <a:gd name="T55" fmla="*/ 1241 h 1371"/>
                <a:gd name="T56" fmla="*/ 1230 w 1254"/>
                <a:gd name="T57" fmla="*/ 1356 h 1371"/>
                <a:gd name="T58" fmla="*/ 572 w 1254"/>
                <a:gd name="T59" fmla="*/ 1360 h 1371"/>
                <a:gd name="T60" fmla="*/ 568 w 1254"/>
                <a:gd name="T61" fmla="*/ 1364 h 1371"/>
                <a:gd name="T62" fmla="*/ 574 w 1254"/>
                <a:gd name="T63" fmla="*/ 1370 h 1371"/>
                <a:gd name="T64" fmla="*/ 1253 w 1254"/>
                <a:gd name="T65" fmla="*/ 1362 h 1371"/>
                <a:gd name="T66" fmla="*/ 1244 w 1254"/>
                <a:gd name="T67" fmla="*/ 1246 h 1371"/>
                <a:gd name="T68" fmla="*/ 1217 w 1254"/>
                <a:gd name="T69" fmla="*/ 1237 h 1371"/>
                <a:gd name="T70" fmla="*/ 1135 w 1254"/>
                <a:gd name="T71" fmla="*/ 1223 h 1371"/>
                <a:gd name="T72" fmla="*/ 1057 w 1254"/>
                <a:gd name="T73" fmla="*/ 1201 h 1371"/>
                <a:gd name="T74" fmla="*/ 982 w 1254"/>
                <a:gd name="T75" fmla="*/ 1168 h 1371"/>
                <a:gd name="T76" fmla="*/ 914 w 1254"/>
                <a:gd name="T77" fmla="*/ 1130 h 1371"/>
                <a:gd name="T78" fmla="*/ 845 w 1254"/>
                <a:gd name="T79" fmla="*/ 1086 h 1371"/>
                <a:gd name="T80" fmla="*/ 784 w 1254"/>
                <a:gd name="T81" fmla="*/ 1032 h 1371"/>
                <a:gd name="T82" fmla="*/ 725 w 1254"/>
                <a:gd name="T83" fmla="*/ 976 h 1371"/>
                <a:gd name="T84" fmla="*/ 670 w 1254"/>
                <a:gd name="T85" fmla="*/ 913 h 1371"/>
                <a:gd name="T86" fmla="*/ 624 w 1254"/>
                <a:gd name="T87" fmla="*/ 836 h 1371"/>
                <a:gd name="T88" fmla="*/ 582 w 1254"/>
                <a:gd name="T89" fmla="*/ 743 h 1371"/>
                <a:gd name="T90" fmla="*/ 543 w 1254"/>
                <a:gd name="T91" fmla="*/ 640 h 1371"/>
                <a:gd name="T92" fmla="*/ 510 w 1254"/>
                <a:gd name="T93" fmla="*/ 536 h 1371"/>
                <a:gd name="T94" fmla="*/ 475 w 1254"/>
                <a:gd name="T95" fmla="*/ 430 h 1371"/>
                <a:gd name="T96" fmla="*/ 439 w 1254"/>
                <a:gd name="T97" fmla="*/ 334 h 1371"/>
                <a:gd name="T98" fmla="*/ 400 w 1254"/>
                <a:gd name="T99" fmla="*/ 251 h 1371"/>
                <a:gd name="T100" fmla="*/ 368 w 1254"/>
                <a:gd name="T101" fmla="*/ 200 h 1371"/>
                <a:gd name="T102" fmla="*/ 326 w 1254"/>
                <a:gd name="T103" fmla="*/ 148 h 1371"/>
                <a:gd name="T104" fmla="*/ 275 w 1254"/>
                <a:gd name="T105" fmla="*/ 97 h 1371"/>
                <a:gd name="T106" fmla="*/ 244 w 1254"/>
                <a:gd name="T107" fmla="*/ 73 h 1371"/>
                <a:gd name="T108" fmla="*/ 221 w 1254"/>
                <a:gd name="T109" fmla="*/ 59 h 1371"/>
                <a:gd name="T110" fmla="*/ 189 w 1254"/>
                <a:gd name="T111" fmla="*/ 42 h 1371"/>
                <a:gd name="T112" fmla="*/ 143 w 1254"/>
                <a:gd name="T113" fmla="*/ 25 h 1371"/>
                <a:gd name="T114" fmla="*/ 108 w 1254"/>
                <a:gd name="T115" fmla="*/ 15 h 1371"/>
                <a:gd name="T116" fmla="*/ 73 w 1254"/>
                <a:gd name="T117" fmla="*/ 7 h 1371"/>
                <a:gd name="T118" fmla="*/ 33 w 1254"/>
                <a:gd name="T119" fmla="*/ 4 h 137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54"/>
                <a:gd name="T181" fmla="*/ 0 h 1371"/>
                <a:gd name="T182" fmla="*/ 1254 w 1254"/>
                <a:gd name="T183" fmla="*/ 1371 h 137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54" h="1371">
                  <a:moveTo>
                    <a:pt x="6" y="0"/>
                  </a:moveTo>
                  <a:lnTo>
                    <a:pt x="4" y="0"/>
                  </a:lnTo>
                  <a:lnTo>
                    <a:pt x="0" y="4"/>
                  </a:lnTo>
                  <a:lnTo>
                    <a:pt x="0" y="6"/>
                  </a:lnTo>
                  <a:lnTo>
                    <a:pt x="2" y="6"/>
                  </a:lnTo>
                  <a:lnTo>
                    <a:pt x="2" y="7"/>
                  </a:lnTo>
                  <a:lnTo>
                    <a:pt x="4" y="9"/>
                  </a:lnTo>
                  <a:lnTo>
                    <a:pt x="6" y="9"/>
                  </a:lnTo>
                  <a:lnTo>
                    <a:pt x="19" y="11"/>
                  </a:lnTo>
                  <a:lnTo>
                    <a:pt x="33" y="13"/>
                  </a:lnTo>
                  <a:lnTo>
                    <a:pt x="46" y="13"/>
                  </a:lnTo>
                  <a:lnTo>
                    <a:pt x="57" y="15"/>
                  </a:lnTo>
                  <a:lnTo>
                    <a:pt x="71" y="17"/>
                  </a:lnTo>
                  <a:lnTo>
                    <a:pt x="82" y="21"/>
                  </a:lnTo>
                  <a:lnTo>
                    <a:pt x="84" y="21"/>
                  </a:lnTo>
                  <a:lnTo>
                    <a:pt x="96" y="23"/>
                  </a:lnTo>
                  <a:lnTo>
                    <a:pt x="106" y="25"/>
                  </a:lnTo>
                  <a:lnTo>
                    <a:pt x="116" y="29"/>
                  </a:lnTo>
                  <a:lnTo>
                    <a:pt x="118" y="29"/>
                  </a:lnTo>
                  <a:lnTo>
                    <a:pt x="129" y="30"/>
                  </a:lnTo>
                  <a:lnTo>
                    <a:pt x="139" y="34"/>
                  </a:lnTo>
                  <a:lnTo>
                    <a:pt x="150" y="38"/>
                  </a:lnTo>
                  <a:lnTo>
                    <a:pt x="162" y="42"/>
                  </a:lnTo>
                  <a:lnTo>
                    <a:pt x="173" y="46"/>
                  </a:lnTo>
                  <a:lnTo>
                    <a:pt x="185" y="52"/>
                  </a:lnTo>
                  <a:lnTo>
                    <a:pt x="194" y="57"/>
                  </a:lnTo>
                  <a:lnTo>
                    <a:pt x="206" y="63"/>
                  </a:lnTo>
                  <a:lnTo>
                    <a:pt x="217" y="69"/>
                  </a:lnTo>
                  <a:lnTo>
                    <a:pt x="227" y="74"/>
                  </a:lnTo>
                  <a:lnTo>
                    <a:pt x="239" y="82"/>
                  </a:lnTo>
                  <a:lnTo>
                    <a:pt x="248" y="88"/>
                  </a:lnTo>
                  <a:lnTo>
                    <a:pt x="260" y="97"/>
                  </a:lnTo>
                  <a:lnTo>
                    <a:pt x="269" y="103"/>
                  </a:lnTo>
                  <a:lnTo>
                    <a:pt x="279" y="113"/>
                  </a:lnTo>
                  <a:lnTo>
                    <a:pt x="279" y="114"/>
                  </a:lnTo>
                  <a:lnTo>
                    <a:pt x="290" y="121"/>
                  </a:lnTo>
                  <a:lnTo>
                    <a:pt x="311" y="142"/>
                  </a:lnTo>
                  <a:lnTo>
                    <a:pt x="318" y="154"/>
                  </a:lnTo>
                  <a:lnTo>
                    <a:pt x="320" y="154"/>
                  </a:lnTo>
                  <a:lnTo>
                    <a:pt x="330" y="165"/>
                  </a:lnTo>
                  <a:lnTo>
                    <a:pt x="339" y="179"/>
                  </a:lnTo>
                  <a:lnTo>
                    <a:pt x="349" y="192"/>
                  </a:lnTo>
                  <a:lnTo>
                    <a:pt x="360" y="206"/>
                  </a:lnTo>
                  <a:lnTo>
                    <a:pt x="372" y="221"/>
                  </a:lnTo>
                  <a:lnTo>
                    <a:pt x="381" y="238"/>
                  </a:lnTo>
                  <a:lnTo>
                    <a:pt x="391" y="255"/>
                  </a:lnTo>
                  <a:lnTo>
                    <a:pt x="400" y="274"/>
                  </a:lnTo>
                  <a:lnTo>
                    <a:pt x="410" y="295"/>
                  </a:lnTo>
                  <a:lnTo>
                    <a:pt x="420" y="317"/>
                  </a:lnTo>
                  <a:lnTo>
                    <a:pt x="429" y="338"/>
                  </a:lnTo>
                  <a:lnTo>
                    <a:pt x="439" y="360"/>
                  </a:lnTo>
                  <a:lnTo>
                    <a:pt x="446" y="384"/>
                  </a:lnTo>
                  <a:lnTo>
                    <a:pt x="456" y="409"/>
                  </a:lnTo>
                  <a:lnTo>
                    <a:pt x="466" y="434"/>
                  </a:lnTo>
                  <a:lnTo>
                    <a:pt x="473" y="459"/>
                  </a:lnTo>
                  <a:lnTo>
                    <a:pt x="483" y="486"/>
                  </a:lnTo>
                  <a:lnTo>
                    <a:pt x="491" y="513"/>
                  </a:lnTo>
                  <a:lnTo>
                    <a:pt x="500" y="539"/>
                  </a:lnTo>
                  <a:lnTo>
                    <a:pt x="508" y="564"/>
                  </a:lnTo>
                  <a:lnTo>
                    <a:pt x="517" y="590"/>
                  </a:lnTo>
                  <a:lnTo>
                    <a:pt x="526" y="617"/>
                  </a:lnTo>
                  <a:lnTo>
                    <a:pt x="534" y="644"/>
                  </a:lnTo>
                  <a:lnTo>
                    <a:pt x="543" y="670"/>
                  </a:lnTo>
                  <a:lnTo>
                    <a:pt x="553" y="697"/>
                  </a:lnTo>
                  <a:lnTo>
                    <a:pt x="562" y="722"/>
                  </a:lnTo>
                  <a:lnTo>
                    <a:pt x="572" y="747"/>
                  </a:lnTo>
                  <a:lnTo>
                    <a:pt x="582" y="772"/>
                  </a:lnTo>
                  <a:lnTo>
                    <a:pt x="593" y="795"/>
                  </a:lnTo>
                  <a:lnTo>
                    <a:pt x="603" y="819"/>
                  </a:lnTo>
                  <a:lnTo>
                    <a:pt x="614" y="840"/>
                  </a:lnTo>
                  <a:lnTo>
                    <a:pt x="626" y="861"/>
                  </a:lnTo>
                  <a:lnTo>
                    <a:pt x="637" y="882"/>
                  </a:lnTo>
                  <a:lnTo>
                    <a:pt x="651" y="901"/>
                  </a:lnTo>
                  <a:lnTo>
                    <a:pt x="662" y="918"/>
                  </a:lnTo>
                  <a:lnTo>
                    <a:pt x="675" y="935"/>
                  </a:lnTo>
                  <a:lnTo>
                    <a:pt x="689" y="951"/>
                  </a:lnTo>
                  <a:lnTo>
                    <a:pt x="702" y="966"/>
                  </a:lnTo>
                  <a:lnTo>
                    <a:pt x="704" y="966"/>
                  </a:lnTo>
                  <a:lnTo>
                    <a:pt x="720" y="981"/>
                  </a:lnTo>
                  <a:lnTo>
                    <a:pt x="731" y="997"/>
                  </a:lnTo>
                  <a:lnTo>
                    <a:pt x="732" y="997"/>
                  </a:lnTo>
                  <a:lnTo>
                    <a:pt x="747" y="1012"/>
                  </a:lnTo>
                  <a:lnTo>
                    <a:pt x="747" y="1014"/>
                  </a:lnTo>
                  <a:lnTo>
                    <a:pt x="763" y="1027"/>
                  </a:lnTo>
                  <a:lnTo>
                    <a:pt x="778" y="1040"/>
                  </a:lnTo>
                  <a:lnTo>
                    <a:pt x="793" y="1053"/>
                  </a:lnTo>
                  <a:lnTo>
                    <a:pt x="809" y="1067"/>
                  </a:lnTo>
                  <a:lnTo>
                    <a:pt x="824" y="1080"/>
                  </a:lnTo>
                  <a:lnTo>
                    <a:pt x="839" y="1093"/>
                  </a:lnTo>
                  <a:lnTo>
                    <a:pt x="857" y="1105"/>
                  </a:lnTo>
                  <a:lnTo>
                    <a:pt x="874" y="1116"/>
                  </a:lnTo>
                  <a:lnTo>
                    <a:pt x="891" y="1128"/>
                  </a:lnTo>
                  <a:lnTo>
                    <a:pt x="908" y="1139"/>
                  </a:lnTo>
                  <a:lnTo>
                    <a:pt x="926" y="1149"/>
                  </a:lnTo>
                  <a:lnTo>
                    <a:pt x="942" y="1158"/>
                  </a:lnTo>
                  <a:lnTo>
                    <a:pt x="959" y="1168"/>
                  </a:lnTo>
                  <a:lnTo>
                    <a:pt x="978" y="1178"/>
                  </a:lnTo>
                  <a:lnTo>
                    <a:pt x="995" y="1187"/>
                  </a:lnTo>
                  <a:lnTo>
                    <a:pt x="1015" y="1195"/>
                  </a:lnTo>
                  <a:lnTo>
                    <a:pt x="1034" y="1202"/>
                  </a:lnTo>
                  <a:lnTo>
                    <a:pt x="1053" y="1210"/>
                  </a:lnTo>
                  <a:lnTo>
                    <a:pt x="1072" y="1216"/>
                  </a:lnTo>
                  <a:lnTo>
                    <a:pt x="1091" y="1222"/>
                  </a:lnTo>
                  <a:lnTo>
                    <a:pt x="1112" y="1227"/>
                  </a:lnTo>
                  <a:lnTo>
                    <a:pt x="1132" y="1233"/>
                  </a:lnTo>
                  <a:lnTo>
                    <a:pt x="1133" y="1233"/>
                  </a:lnTo>
                  <a:lnTo>
                    <a:pt x="1154" y="1237"/>
                  </a:lnTo>
                  <a:lnTo>
                    <a:pt x="1175" y="1241"/>
                  </a:lnTo>
                  <a:lnTo>
                    <a:pt x="1196" y="1245"/>
                  </a:lnTo>
                  <a:lnTo>
                    <a:pt x="1217" y="1246"/>
                  </a:lnTo>
                  <a:lnTo>
                    <a:pt x="1238" y="1248"/>
                  </a:lnTo>
                  <a:lnTo>
                    <a:pt x="1236" y="1241"/>
                  </a:lnTo>
                  <a:lnTo>
                    <a:pt x="1232" y="1243"/>
                  </a:lnTo>
                  <a:lnTo>
                    <a:pt x="1232" y="1245"/>
                  </a:lnTo>
                  <a:lnTo>
                    <a:pt x="1230" y="1245"/>
                  </a:lnTo>
                  <a:lnTo>
                    <a:pt x="1230" y="1356"/>
                  </a:lnTo>
                  <a:lnTo>
                    <a:pt x="1232" y="1356"/>
                  </a:lnTo>
                  <a:lnTo>
                    <a:pt x="1232" y="1358"/>
                  </a:lnTo>
                  <a:lnTo>
                    <a:pt x="1234" y="1360"/>
                  </a:lnTo>
                  <a:lnTo>
                    <a:pt x="572" y="1360"/>
                  </a:lnTo>
                  <a:lnTo>
                    <a:pt x="572" y="1362"/>
                  </a:lnTo>
                  <a:lnTo>
                    <a:pt x="570" y="1362"/>
                  </a:lnTo>
                  <a:lnTo>
                    <a:pt x="570" y="1364"/>
                  </a:lnTo>
                  <a:lnTo>
                    <a:pt x="568" y="1364"/>
                  </a:lnTo>
                  <a:lnTo>
                    <a:pt x="568" y="1368"/>
                  </a:lnTo>
                  <a:lnTo>
                    <a:pt x="570" y="1368"/>
                  </a:lnTo>
                  <a:lnTo>
                    <a:pt x="570" y="1370"/>
                  </a:lnTo>
                  <a:lnTo>
                    <a:pt x="574" y="1370"/>
                  </a:lnTo>
                  <a:lnTo>
                    <a:pt x="1247" y="1370"/>
                  </a:lnTo>
                  <a:lnTo>
                    <a:pt x="1249" y="1370"/>
                  </a:lnTo>
                  <a:lnTo>
                    <a:pt x="1253" y="1366"/>
                  </a:lnTo>
                  <a:lnTo>
                    <a:pt x="1253" y="1362"/>
                  </a:lnTo>
                  <a:lnTo>
                    <a:pt x="1251" y="1360"/>
                  </a:lnTo>
                  <a:lnTo>
                    <a:pt x="1240" y="1353"/>
                  </a:lnTo>
                  <a:lnTo>
                    <a:pt x="1240" y="1250"/>
                  </a:lnTo>
                  <a:lnTo>
                    <a:pt x="1244" y="1246"/>
                  </a:lnTo>
                  <a:lnTo>
                    <a:pt x="1244" y="1243"/>
                  </a:lnTo>
                  <a:lnTo>
                    <a:pt x="1240" y="1239"/>
                  </a:lnTo>
                  <a:lnTo>
                    <a:pt x="1238" y="1239"/>
                  </a:lnTo>
                  <a:lnTo>
                    <a:pt x="1217" y="1237"/>
                  </a:lnTo>
                  <a:lnTo>
                    <a:pt x="1196" y="1235"/>
                  </a:lnTo>
                  <a:lnTo>
                    <a:pt x="1177" y="1231"/>
                  </a:lnTo>
                  <a:lnTo>
                    <a:pt x="1155" y="1227"/>
                  </a:lnTo>
                  <a:lnTo>
                    <a:pt x="1135" y="1223"/>
                  </a:lnTo>
                  <a:lnTo>
                    <a:pt x="1116" y="1218"/>
                  </a:lnTo>
                  <a:lnTo>
                    <a:pt x="1095" y="1212"/>
                  </a:lnTo>
                  <a:lnTo>
                    <a:pt x="1076" y="1206"/>
                  </a:lnTo>
                  <a:lnTo>
                    <a:pt x="1057" y="1201"/>
                  </a:lnTo>
                  <a:lnTo>
                    <a:pt x="1038" y="1193"/>
                  </a:lnTo>
                  <a:lnTo>
                    <a:pt x="1018" y="1185"/>
                  </a:lnTo>
                  <a:lnTo>
                    <a:pt x="999" y="1178"/>
                  </a:lnTo>
                  <a:lnTo>
                    <a:pt x="982" y="1168"/>
                  </a:lnTo>
                  <a:lnTo>
                    <a:pt x="963" y="1158"/>
                  </a:lnTo>
                  <a:lnTo>
                    <a:pt x="946" y="1149"/>
                  </a:lnTo>
                  <a:lnTo>
                    <a:pt x="929" y="1139"/>
                  </a:lnTo>
                  <a:lnTo>
                    <a:pt x="914" y="1130"/>
                  </a:lnTo>
                  <a:lnTo>
                    <a:pt x="897" y="1120"/>
                  </a:lnTo>
                  <a:lnTo>
                    <a:pt x="880" y="1109"/>
                  </a:lnTo>
                  <a:lnTo>
                    <a:pt x="862" y="1097"/>
                  </a:lnTo>
                  <a:lnTo>
                    <a:pt x="845" y="1086"/>
                  </a:lnTo>
                  <a:lnTo>
                    <a:pt x="830" y="1072"/>
                  </a:lnTo>
                  <a:lnTo>
                    <a:pt x="814" y="1059"/>
                  </a:lnTo>
                  <a:lnTo>
                    <a:pt x="799" y="1045"/>
                  </a:lnTo>
                  <a:lnTo>
                    <a:pt x="784" y="1032"/>
                  </a:lnTo>
                  <a:lnTo>
                    <a:pt x="768" y="1020"/>
                  </a:lnTo>
                  <a:lnTo>
                    <a:pt x="753" y="1006"/>
                  </a:lnTo>
                  <a:lnTo>
                    <a:pt x="738" y="991"/>
                  </a:lnTo>
                  <a:lnTo>
                    <a:pt x="725" y="976"/>
                  </a:lnTo>
                  <a:lnTo>
                    <a:pt x="710" y="960"/>
                  </a:lnTo>
                  <a:lnTo>
                    <a:pt x="697" y="945"/>
                  </a:lnTo>
                  <a:lnTo>
                    <a:pt x="683" y="930"/>
                  </a:lnTo>
                  <a:lnTo>
                    <a:pt x="670" y="913"/>
                  </a:lnTo>
                  <a:lnTo>
                    <a:pt x="658" y="895"/>
                  </a:lnTo>
                  <a:lnTo>
                    <a:pt x="647" y="876"/>
                  </a:lnTo>
                  <a:lnTo>
                    <a:pt x="635" y="857"/>
                  </a:lnTo>
                  <a:lnTo>
                    <a:pt x="624" y="836"/>
                  </a:lnTo>
                  <a:lnTo>
                    <a:pt x="612" y="815"/>
                  </a:lnTo>
                  <a:lnTo>
                    <a:pt x="603" y="791"/>
                  </a:lnTo>
                  <a:lnTo>
                    <a:pt x="591" y="768"/>
                  </a:lnTo>
                  <a:lnTo>
                    <a:pt x="582" y="743"/>
                  </a:lnTo>
                  <a:lnTo>
                    <a:pt x="572" y="718"/>
                  </a:lnTo>
                  <a:lnTo>
                    <a:pt x="562" y="693"/>
                  </a:lnTo>
                  <a:lnTo>
                    <a:pt x="553" y="667"/>
                  </a:lnTo>
                  <a:lnTo>
                    <a:pt x="543" y="640"/>
                  </a:lnTo>
                  <a:lnTo>
                    <a:pt x="536" y="613"/>
                  </a:lnTo>
                  <a:lnTo>
                    <a:pt x="526" y="586"/>
                  </a:lnTo>
                  <a:lnTo>
                    <a:pt x="517" y="560"/>
                  </a:lnTo>
                  <a:lnTo>
                    <a:pt x="510" y="536"/>
                  </a:lnTo>
                  <a:lnTo>
                    <a:pt x="500" y="509"/>
                  </a:lnTo>
                  <a:lnTo>
                    <a:pt x="492" y="482"/>
                  </a:lnTo>
                  <a:lnTo>
                    <a:pt x="483" y="455"/>
                  </a:lnTo>
                  <a:lnTo>
                    <a:pt x="475" y="430"/>
                  </a:lnTo>
                  <a:lnTo>
                    <a:pt x="466" y="405"/>
                  </a:lnTo>
                  <a:lnTo>
                    <a:pt x="456" y="381"/>
                  </a:lnTo>
                  <a:lnTo>
                    <a:pt x="448" y="356"/>
                  </a:lnTo>
                  <a:lnTo>
                    <a:pt x="439" y="334"/>
                  </a:lnTo>
                  <a:lnTo>
                    <a:pt x="429" y="313"/>
                  </a:lnTo>
                  <a:lnTo>
                    <a:pt x="420" y="292"/>
                  </a:lnTo>
                  <a:lnTo>
                    <a:pt x="410" y="271"/>
                  </a:lnTo>
                  <a:lnTo>
                    <a:pt x="400" y="251"/>
                  </a:lnTo>
                  <a:lnTo>
                    <a:pt x="391" y="234"/>
                  </a:lnTo>
                  <a:lnTo>
                    <a:pt x="381" y="217"/>
                  </a:lnTo>
                  <a:lnTo>
                    <a:pt x="379" y="215"/>
                  </a:lnTo>
                  <a:lnTo>
                    <a:pt x="368" y="200"/>
                  </a:lnTo>
                  <a:lnTo>
                    <a:pt x="356" y="186"/>
                  </a:lnTo>
                  <a:lnTo>
                    <a:pt x="347" y="173"/>
                  </a:lnTo>
                  <a:lnTo>
                    <a:pt x="337" y="160"/>
                  </a:lnTo>
                  <a:lnTo>
                    <a:pt x="326" y="148"/>
                  </a:lnTo>
                  <a:lnTo>
                    <a:pt x="316" y="137"/>
                  </a:lnTo>
                  <a:lnTo>
                    <a:pt x="296" y="116"/>
                  </a:lnTo>
                  <a:lnTo>
                    <a:pt x="285" y="107"/>
                  </a:lnTo>
                  <a:lnTo>
                    <a:pt x="275" y="97"/>
                  </a:lnTo>
                  <a:lnTo>
                    <a:pt x="265" y="90"/>
                  </a:lnTo>
                  <a:lnTo>
                    <a:pt x="254" y="80"/>
                  </a:lnTo>
                  <a:lnTo>
                    <a:pt x="254" y="78"/>
                  </a:lnTo>
                  <a:lnTo>
                    <a:pt x="244" y="73"/>
                  </a:lnTo>
                  <a:lnTo>
                    <a:pt x="233" y="67"/>
                  </a:lnTo>
                  <a:lnTo>
                    <a:pt x="233" y="65"/>
                  </a:lnTo>
                  <a:lnTo>
                    <a:pt x="223" y="59"/>
                  </a:lnTo>
                  <a:lnTo>
                    <a:pt x="221" y="59"/>
                  </a:lnTo>
                  <a:lnTo>
                    <a:pt x="210" y="53"/>
                  </a:lnTo>
                  <a:lnTo>
                    <a:pt x="198" y="48"/>
                  </a:lnTo>
                  <a:lnTo>
                    <a:pt x="191" y="42"/>
                  </a:lnTo>
                  <a:lnTo>
                    <a:pt x="189" y="42"/>
                  </a:lnTo>
                  <a:lnTo>
                    <a:pt x="177" y="36"/>
                  </a:lnTo>
                  <a:lnTo>
                    <a:pt x="166" y="32"/>
                  </a:lnTo>
                  <a:lnTo>
                    <a:pt x="154" y="29"/>
                  </a:lnTo>
                  <a:lnTo>
                    <a:pt x="143" y="25"/>
                  </a:lnTo>
                  <a:lnTo>
                    <a:pt x="131" y="21"/>
                  </a:lnTo>
                  <a:lnTo>
                    <a:pt x="129" y="21"/>
                  </a:lnTo>
                  <a:lnTo>
                    <a:pt x="120" y="19"/>
                  </a:lnTo>
                  <a:lnTo>
                    <a:pt x="108" y="15"/>
                  </a:lnTo>
                  <a:lnTo>
                    <a:pt x="106" y="15"/>
                  </a:lnTo>
                  <a:lnTo>
                    <a:pt x="96" y="13"/>
                  </a:lnTo>
                  <a:lnTo>
                    <a:pt x="86" y="11"/>
                  </a:lnTo>
                  <a:lnTo>
                    <a:pt x="73" y="7"/>
                  </a:lnTo>
                  <a:lnTo>
                    <a:pt x="71" y="7"/>
                  </a:lnTo>
                  <a:lnTo>
                    <a:pt x="57" y="6"/>
                  </a:lnTo>
                  <a:lnTo>
                    <a:pt x="46" y="4"/>
                  </a:lnTo>
                  <a:lnTo>
                    <a:pt x="33" y="4"/>
                  </a:lnTo>
                  <a:lnTo>
                    <a:pt x="19" y="2"/>
                  </a:lnTo>
                  <a:lnTo>
                    <a:pt x="6" y="0"/>
                  </a:lnTo>
                </a:path>
              </a:pathLst>
            </a:custGeom>
            <a:solidFill>
              <a:srgbClr val="000000"/>
            </a:solidFill>
            <a:ln w="19050" cap="rnd" cmpd="sng">
              <a:solidFill>
                <a:srgbClr val="FF00FF"/>
              </a:solidFill>
              <a:prstDash val="solid"/>
              <a:round/>
              <a:headEnd type="none" w="med" len="med"/>
              <a:tailEnd type="none" w="med" len="med"/>
            </a:ln>
          </p:spPr>
          <p:txBody>
            <a:bodyPr/>
            <a:lstStyle/>
            <a:p>
              <a:endParaRPr lang="fr-FR" dirty="0"/>
            </a:p>
          </p:txBody>
        </p:sp>
        <p:sp>
          <p:nvSpPr>
            <p:cNvPr id="18459" name="Freeform 44">
              <a:extLst>
                <a:ext uri="{FF2B5EF4-FFF2-40B4-BE49-F238E27FC236}">
                  <a16:creationId xmlns:a16="http://schemas.microsoft.com/office/drawing/2014/main" id="{4B9EA41A-DCB7-4098-8209-3E049A8ECAB4}"/>
                </a:ext>
              </a:extLst>
            </p:cNvPr>
            <p:cNvSpPr>
              <a:spLocks/>
            </p:cNvSpPr>
            <p:nvPr/>
          </p:nvSpPr>
          <p:spPr bwMode="auto">
            <a:xfrm>
              <a:off x="2612" y="1964"/>
              <a:ext cx="1244" cy="1248"/>
            </a:xfrm>
            <a:custGeom>
              <a:avLst/>
              <a:gdLst>
                <a:gd name="T0" fmla="*/ 1243 w 1244"/>
                <a:gd name="T1" fmla="*/ 3 h 1248"/>
                <a:gd name="T2" fmla="*/ 1238 w 1244"/>
                <a:gd name="T3" fmla="*/ 0 h 1248"/>
                <a:gd name="T4" fmla="*/ 1186 w 1244"/>
                <a:gd name="T5" fmla="*/ 5 h 1248"/>
                <a:gd name="T6" fmla="*/ 1148 w 1244"/>
                <a:gd name="T7" fmla="*/ 13 h 1248"/>
                <a:gd name="T8" fmla="*/ 1114 w 1244"/>
                <a:gd name="T9" fmla="*/ 21 h 1248"/>
                <a:gd name="T10" fmla="*/ 1078 w 1244"/>
                <a:gd name="T11" fmla="*/ 32 h 1248"/>
                <a:gd name="T12" fmla="*/ 1034 w 1244"/>
                <a:gd name="T13" fmla="*/ 53 h 1248"/>
                <a:gd name="T14" fmla="*/ 991 w 1244"/>
                <a:gd name="T15" fmla="*/ 78 h 1248"/>
                <a:gd name="T16" fmla="*/ 961 w 1244"/>
                <a:gd name="T17" fmla="*/ 106 h 1248"/>
                <a:gd name="T18" fmla="*/ 927 w 1244"/>
                <a:gd name="T19" fmla="*/ 136 h 1248"/>
                <a:gd name="T20" fmla="*/ 897 w 1244"/>
                <a:gd name="T21" fmla="*/ 173 h 1248"/>
                <a:gd name="T22" fmla="*/ 854 w 1244"/>
                <a:gd name="T23" fmla="*/ 232 h 1248"/>
                <a:gd name="T24" fmla="*/ 816 w 1244"/>
                <a:gd name="T25" fmla="*/ 311 h 1248"/>
                <a:gd name="T26" fmla="*/ 780 w 1244"/>
                <a:gd name="T27" fmla="*/ 403 h 1248"/>
                <a:gd name="T28" fmla="*/ 745 w 1244"/>
                <a:gd name="T29" fmla="*/ 507 h 1248"/>
                <a:gd name="T30" fmla="*/ 710 w 1244"/>
                <a:gd name="T31" fmla="*/ 613 h 1248"/>
                <a:gd name="T32" fmla="*/ 673 w 1244"/>
                <a:gd name="T33" fmla="*/ 716 h 1248"/>
                <a:gd name="T34" fmla="*/ 631 w 1244"/>
                <a:gd name="T35" fmla="*/ 813 h 1248"/>
                <a:gd name="T36" fmla="*/ 585 w 1244"/>
                <a:gd name="T37" fmla="*/ 897 h 1248"/>
                <a:gd name="T38" fmla="*/ 535 w 1244"/>
                <a:gd name="T39" fmla="*/ 961 h 1248"/>
                <a:gd name="T40" fmla="*/ 492 w 1244"/>
                <a:gd name="T41" fmla="*/ 1003 h 1248"/>
                <a:gd name="T42" fmla="*/ 446 w 1244"/>
                <a:gd name="T43" fmla="*/ 1045 h 1248"/>
                <a:gd name="T44" fmla="*/ 383 w 1244"/>
                <a:gd name="T45" fmla="*/ 1095 h 1248"/>
                <a:gd name="T46" fmla="*/ 314 w 1244"/>
                <a:gd name="T47" fmla="*/ 1139 h 1248"/>
                <a:gd name="T48" fmla="*/ 242 w 1244"/>
                <a:gd name="T49" fmla="*/ 1176 h 1248"/>
                <a:gd name="T50" fmla="*/ 167 w 1244"/>
                <a:gd name="T51" fmla="*/ 1205 h 1248"/>
                <a:gd name="T52" fmla="*/ 90 w 1244"/>
                <a:gd name="T53" fmla="*/ 1226 h 1248"/>
                <a:gd name="T54" fmla="*/ 5 w 1244"/>
                <a:gd name="T55" fmla="*/ 1238 h 1248"/>
                <a:gd name="T56" fmla="*/ 0 w 1244"/>
                <a:gd name="T57" fmla="*/ 1241 h 1248"/>
                <a:gd name="T58" fmla="*/ 27 w 1244"/>
                <a:gd name="T59" fmla="*/ 1245 h 1248"/>
                <a:gd name="T60" fmla="*/ 92 w 1244"/>
                <a:gd name="T61" fmla="*/ 1236 h 1248"/>
                <a:gd name="T62" fmla="*/ 171 w 1244"/>
                <a:gd name="T63" fmla="*/ 1215 h 1248"/>
                <a:gd name="T64" fmla="*/ 246 w 1244"/>
                <a:gd name="T65" fmla="*/ 1186 h 1248"/>
                <a:gd name="T66" fmla="*/ 318 w 1244"/>
                <a:gd name="T67" fmla="*/ 1148 h 1248"/>
                <a:gd name="T68" fmla="*/ 371 w 1244"/>
                <a:gd name="T69" fmla="*/ 1114 h 1248"/>
                <a:gd name="T70" fmla="*/ 437 w 1244"/>
                <a:gd name="T71" fmla="*/ 1066 h 1248"/>
                <a:gd name="T72" fmla="*/ 498 w 1244"/>
                <a:gd name="T73" fmla="*/ 1011 h 1248"/>
                <a:gd name="T74" fmla="*/ 554 w 1244"/>
                <a:gd name="T75" fmla="*/ 952 h 1248"/>
                <a:gd name="T76" fmla="*/ 606 w 1244"/>
                <a:gd name="T77" fmla="*/ 884 h 1248"/>
                <a:gd name="T78" fmla="*/ 641 w 1244"/>
                <a:gd name="T79" fmla="*/ 817 h 1248"/>
                <a:gd name="T80" fmla="*/ 683 w 1244"/>
                <a:gd name="T81" fmla="*/ 720 h 1248"/>
                <a:gd name="T82" fmla="*/ 719 w 1244"/>
                <a:gd name="T83" fmla="*/ 617 h 1248"/>
                <a:gd name="T84" fmla="*/ 755 w 1244"/>
                <a:gd name="T85" fmla="*/ 511 h 1248"/>
                <a:gd name="T86" fmla="*/ 789 w 1244"/>
                <a:gd name="T87" fmla="*/ 407 h 1248"/>
                <a:gd name="T88" fmla="*/ 826 w 1244"/>
                <a:gd name="T89" fmla="*/ 313 h 1248"/>
                <a:gd name="T90" fmla="*/ 864 w 1244"/>
                <a:gd name="T91" fmla="*/ 236 h 1248"/>
                <a:gd name="T92" fmla="*/ 904 w 1244"/>
                <a:gd name="T93" fmla="*/ 179 h 1248"/>
                <a:gd name="T94" fmla="*/ 955 w 1244"/>
                <a:gd name="T95" fmla="*/ 121 h 1248"/>
                <a:gd name="T96" fmla="*/ 997 w 1244"/>
                <a:gd name="T97" fmla="*/ 86 h 1248"/>
                <a:gd name="T98" fmla="*/ 1026 w 1244"/>
                <a:gd name="T99" fmla="*/ 69 h 1248"/>
                <a:gd name="T100" fmla="*/ 1058 w 1244"/>
                <a:gd name="T101" fmla="*/ 51 h 1248"/>
                <a:gd name="T102" fmla="*/ 1105 w 1244"/>
                <a:gd name="T103" fmla="*/ 34 h 1248"/>
                <a:gd name="T104" fmla="*/ 1139 w 1244"/>
                <a:gd name="T105" fmla="*/ 25 h 1248"/>
                <a:gd name="T106" fmla="*/ 1174 w 1244"/>
                <a:gd name="T107" fmla="*/ 17 h 1248"/>
                <a:gd name="T108" fmla="*/ 1224 w 1244"/>
                <a:gd name="T109" fmla="*/ 11 h 124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44"/>
                <a:gd name="T166" fmla="*/ 0 h 1248"/>
                <a:gd name="T167" fmla="*/ 1244 w 1244"/>
                <a:gd name="T168" fmla="*/ 1248 h 124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44" h="1248">
                  <a:moveTo>
                    <a:pt x="1238" y="9"/>
                  </a:moveTo>
                  <a:lnTo>
                    <a:pt x="1240" y="9"/>
                  </a:lnTo>
                  <a:lnTo>
                    <a:pt x="1243" y="5"/>
                  </a:lnTo>
                  <a:lnTo>
                    <a:pt x="1243" y="3"/>
                  </a:lnTo>
                  <a:lnTo>
                    <a:pt x="1242" y="3"/>
                  </a:lnTo>
                  <a:lnTo>
                    <a:pt x="1242" y="2"/>
                  </a:lnTo>
                  <a:lnTo>
                    <a:pt x="1240" y="0"/>
                  </a:lnTo>
                  <a:lnTo>
                    <a:pt x="1238" y="0"/>
                  </a:lnTo>
                  <a:lnTo>
                    <a:pt x="1224" y="2"/>
                  </a:lnTo>
                  <a:lnTo>
                    <a:pt x="1211" y="3"/>
                  </a:lnTo>
                  <a:lnTo>
                    <a:pt x="1197" y="3"/>
                  </a:lnTo>
                  <a:lnTo>
                    <a:pt x="1186" y="5"/>
                  </a:lnTo>
                  <a:lnTo>
                    <a:pt x="1173" y="7"/>
                  </a:lnTo>
                  <a:lnTo>
                    <a:pt x="1171" y="7"/>
                  </a:lnTo>
                  <a:lnTo>
                    <a:pt x="1159" y="11"/>
                  </a:lnTo>
                  <a:lnTo>
                    <a:pt x="1148" y="13"/>
                  </a:lnTo>
                  <a:lnTo>
                    <a:pt x="1137" y="15"/>
                  </a:lnTo>
                  <a:lnTo>
                    <a:pt x="1135" y="15"/>
                  </a:lnTo>
                  <a:lnTo>
                    <a:pt x="1126" y="19"/>
                  </a:lnTo>
                  <a:lnTo>
                    <a:pt x="1114" y="21"/>
                  </a:lnTo>
                  <a:lnTo>
                    <a:pt x="1112" y="21"/>
                  </a:lnTo>
                  <a:lnTo>
                    <a:pt x="1101" y="25"/>
                  </a:lnTo>
                  <a:lnTo>
                    <a:pt x="1089" y="28"/>
                  </a:lnTo>
                  <a:lnTo>
                    <a:pt x="1078" y="32"/>
                  </a:lnTo>
                  <a:lnTo>
                    <a:pt x="1066" y="36"/>
                  </a:lnTo>
                  <a:lnTo>
                    <a:pt x="1055" y="42"/>
                  </a:lnTo>
                  <a:lnTo>
                    <a:pt x="1045" y="48"/>
                  </a:lnTo>
                  <a:lnTo>
                    <a:pt x="1034" y="53"/>
                  </a:lnTo>
                  <a:lnTo>
                    <a:pt x="1022" y="59"/>
                  </a:lnTo>
                  <a:lnTo>
                    <a:pt x="1012" y="65"/>
                  </a:lnTo>
                  <a:lnTo>
                    <a:pt x="1001" y="72"/>
                  </a:lnTo>
                  <a:lnTo>
                    <a:pt x="991" y="78"/>
                  </a:lnTo>
                  <a:lnTo>
                    <a:pt x="980" y="88"/>
                  </a:lnTo>
                  <a:lnTo>
                    <a:pt x="970" y="95"/>
                  </a:lnTo>
                  <a:lnTo>
                    <a:pt x="970" y="97"/>
                  </a:lnTo>
                  <a:lnTo>
                    <a:pt x="961" y="106"/>
                  </a:lnTo>
                  <a:lnTo>
                    <a:pt x="949" y="113"/>
                  </a:lnTo>
                  <a:lnTo>
                    <a:pt x="949" y="115"/>
                  </a:lnTo>
                  <a:lnTo>
                    <a:pt x="929" y="136"/>
                  </a:lnTo>
                  <a:lnTo>
                    <a:pt x="927" y="136"/>
                  </a:lnTo>
                  <a:lnTo>
                    <a:pt x="920" y="148"/>
                  </a:lnTo>
                  <a:lnTo>
                    <a:pt x="908" y="159"/>
                  </a:lnTo>
                  <a:lnTo>
                    <a:pt x="906" y="159"/>
                  </a:lnTo>
                  <a:lnTo>
                    <a:pt x="897" y="173"/>
                  </a:lnTo>
                  <a:lnTo>
                    <a:pt x="887" y="186"/>
                  </a:lnTo>
                  <a:lnTo>
                    <a:pt x="875" y="200"/>
                  </a:lnTo>
                  <a:lnTo>
                    <a:pt x="864" y="215"/>
                  </a:lnTo>
                  <a:lnTo>
                    <a:pt x="854" y="232"/>
                  </a:lnTo>
                  <a:lnTo>
                    <a:pt x="845" y="249"/>
                  </a:lnTo>
                  <a:lnTo>
                    <a:pt x="835" y="269"/>
                  </a:lnTo>
                  <a:lnTo>
                    <a:pt x="826" y="290"/>
                  </a:lnTo>
                  <a:lnTo>
                    <a:pt x="816" y="311"/>
                  </a:lnTo>
                  <a:lnTo>
                    <a:pt x="806" y="331"/>
                  </a:lnTo>
                  <a:lnTo>
                    <a:pt x="797" y="356"/>
                  </a:lnTo>
                  <a:lnTo>
                    <a:pt x="787" y="379"/>
                  </a:lnTo>
                  <a:lnTo>
                    <a:pt x="780" y="403"/>
                  </a:lnTo>
                  <a:lnTo>
                    <a:pt x="770" y="428"/>
                  </a:lnTo>
                  <a:lnTo>
                    <a:pt x="762" y="453"/>
                  </a:lnTo>
                  <a:lnTo>
                    <a:pt x="753" y="480"/>
                  </a:lnTo>
                  <a:lnTo>
                    <a:pt x="745" y="507"/>
                  </a:lnTo>
                  <a:lnTo>
                    <a:pt x="736" y="533"/>
                  </a:lnTo>
                  <a:lnTo>
                    <a:pt x="726" y="559"/>
                  </a:lnTo>
                  <a:lnTo>
                    <a:pt x="719" y="586"/>
                  </a:lnTo>
                  <a:lnTo>
                    <a:pt x="710" y="613"/>
                  </a:lnTo>
                  <a:lnTo>
                    <a:pt x="700" y="640"/>
                  </a:lnTo>
                  <a:lnTo>
                    <a:pt x="691" y="665"/>
                  </a:lnTo>
                  <a:lnTo>
                    <a:pt x="683" y="691"/>
                  </a:lnTo>
                  <a:lnTo>
                    <a:pt x="673" y="716"/>
                  </a:lnTo>
                  <a:lnTo>
                    <a:pt x="662" y="742"/>
                  </a:lnTo>
                  <a:lnTo>
                    <a:pt x="652" y="765"/>
                  </a:lnTo>
                  <a:lnTo>
                    <a:pt x="643" y="790"/>
                  </a:lnTo>
                  <a:lnTo>
                    <a:pt x="631" y="813"/>
                  </a:lnTo>
                  <a:lnTo>
                    <a:pt x="620" y="836"/>
                  </a:lnTo>
                  <a:lnTo>
                    <a:pt x="610" y="857"/>
                  </a:lnTo>
                  <a:lnTo>
                    <a:pt x="599" y="878"/>
                  </a:lnTo>
                  <a:lnTo>
                    <a:pt x="585" y="897"/>
                  </a:lnTo>
                  <a:lnTo>
                    <a:pt x="574" y="914"/>
                  </a:lnTo>
                  <a:lnTo>
                    <a:pt x="560" y="931"/>
                  </a:lnTo>
                  <a:lnTo>
                    <a:pt x="547" y="946"/>
                  </a:lnTo>
                  <a:lnTo>
                    <a:pt x="535" y="961"/>
                  </a:lnTo>
                  <a:lnTo>
                    <a:pt x="520" y="976"/>
                  </a:lnTo>
                  <a:lnTo>
                    <a:pt x="518" y="976"/>
                  </a:lnTo>
                  <a:lnTo>
                    <a:pt x="508" y="992"/>
                  </a:lnTo>
                  <a:lnTo>
                    <a:pt x="492" y="1003"/>
                  </a:lnTo>
                  <a:lnTo>
                    <a:pt x="477" y="1017"/>
                  </a:lnTo>
                  <a:lnTo>
                    <a:pt x="477" y="1019"/>
                  </a:lnTo>
                  <a:lnTo>
                    <a:pt x="462" y="1034"/>
                  </a:lnTo>
                  <a:lnTo>
                    <a:pt x="446" y="1045"/>
                  </a:lnTo>
                  <a:lnTo>
                    <a:pt x="431" y="1059"/>
                  </a:lnTo>
                  <a:lnTo>
                    <a:pt x="416" y="1070"/>
                  </a:lnTo>
                  <a:lnTo>
                    <a:pt x="398" y="1084"/>
                  </a:lnTo>
                  <a:lnTo>
                    <a:pt x="383" y="1095"/>
                  </a:lnTo>
                  <a:lnTo>
                    <a:pt x="366" y="1107"/>
                  </a:lnTo>
                  <a:lnTo>
                    <a:pt x="348" y="1118"/>
                  </a:lnTo>
                  <a:lnTo>
                    <a:pt x="331" y="1130"/>
                  </a:lnTo>
                  <a:lnTo>
                    <a:pt x="314" y="1139"/>
                  </a:lnTo>
                  <a:lnTo>
                    <a:pt x="298" y="1148"/>
                  </a:lnTo>
                  <a:lnTo>
                    <a:pt x="279" y="1157"/>
                  </a:lnTo>
                  <a:lnTo>
                    <a:pt x="261" y="1167"/>
                  </a:lnTo>
                  <a:lnTo>
                    <a:pt x="242" y="1176"/>
                  </a:lnTo>
                  <a:lnTo>
                    <a:pt x="225" y="1184"/>
                  </a:lnTo>
                  <a:lnTo>
                    <a:pt x="206" y="1192"/>
                  </a:lnTo>
                  <a:lnTo>
                    <a:pt x="187" y="1199"/>
                  </a:lnTo>
                  <a:lnTo>
                    <a:pt x="167" y="1205"/>
                  </a:lnTo>
                  <a:lnTo>
                    <a:pt x="146" y="1211"/>
                  </a:lnTo>
                  <a:lnTo>
                    <a:pt x="127" y="1217"/>
                  </a:lnTo>
                  <a:lnTo>
                    <a:pt x="110" y="1222"/>
                  </a:lnTo>
                  <a:lnTo>
                    <a:pt x="90" y="1226"/>
                  </a:lnTo>
                  <a:lnTo>
                    <a:pt x="69" y="1230"/>
                  </a:lnTo>
                  <a:lnTo>
                    <a:pt x="48" y="1234"/>
                  </a:lnTo>
                  <a:lnTo>
                    <a:pt x="27" y="1236"/>
                  </a:lnTo>
                  <a:lnTo>
                    <a:pt x="5" y="1238"/>
                  </a:lnTo>
                  <a:lnTo>
                    <a:pt x="4" y="1238"/>
                  </a:lnTo>
                  <a:lnTo>
                    <a:pt x="2" y="1240"/>
                  </a:lnTo>
                  <a:lnTo>
                    <a:pt x="2" y="1241"/>
                  </a:lnTo>
                  <a:lnTo>
                    <a:pt x="0" y="1241"/>
                  </a:lnTo>
                  <a:lnTo>
                    <a:pt x="0" y="1243"/>
                  </a:lnTo>
                  <a:lnTo>
                    <a:pt x="4" y="1247"/>
                  </a:lnTo>
                  <a:lnTo>
                    <a:pt x="5" y="1247"/>
                  </a:lnTo>
                  <a:lnTo>
                    <a:pt x="27" y="1245"/>
                  </a:lnTo>
                  <a:lnTo>
                    <a:pt x="48" y="1243"/>
                  </a:lnTo>
                  <a:lnTo>
                    <a:pt x="50" y="1243"/>
                  </a:lnTo>
                  <a:lnTo>
                    <a:pt x="71" y="1240"/>
                  </a:lnTo>
                  <a:lnTo>
                    <a:pt x="92" y="1236"/>
                  </a:lnTo>
                  <a:lnTo>
                    <a:pt x="112" y="1232"/>
                  </a:lnTo>
                  <a:lnTo>
                    <a:pt x="131" y="1226"/>
                  </a:lnTo>
                  <a:lnTo>
                    <a:pt x="150" y="1220"/>
                  </a:lnTo>
                  <a:lnTo>
                    <a:pt x="171" y="1215"/>
                  </a:lnTo>
                  <a:lnTo>
                    <a:pt x="190" y="1209"/>
                  </a:lnTo>
                  <a:lnTo>
                    <a:pt x="210" y="1201"/>
                  </a:lnTo>
                  <a:lnTo>
                    <a:pt x="229" y="1194"/>
                  </a:lnTo>
                  <a:lnTo>
                    <a:pt x="246" y="1186"/>
                  </a:lnTo>
                  <a:lnTo>
                    <a:pt x="265" y="1176"/>
                  </a:lnTo>
                  <a:lnTo>
                    <a:pt x="282" y="1167"/>
                  </a:lnTo>
                  <a:lnTo>
                    <a:pt x="302" y="1157"/>
                  </a:lnTo>
                  <a:lnTo>
                    <a:pt x="318" y="1148"/>
                  </a:lnTo>
                  <a:lnTo>
                    <a:pt x="335" y="1139"/>
                  </a:lnTo>
                  <a:lnTo>
                    <a:pt x="337" y="1137"/>
                  </a:lnTo>
                  <a:lnTo>
                    <a:pt x="354" y="1126"/>
                  </a:lnTo>
                  <a:lnTo>
                    <a:pt x="371" y="1114"/>
                  </a:lnTo>
                  <a:lnTo>
                    <a:pt x="389" y="1103"/>
                  </a:lnTo>
                  <a:lnTo>
                    <a:pt x="404" y="1091"/>
                  </a:lnTo>
                  <a:lnTo>
                    <a:pt x="421" y="1078"/>
                  </a:lnTo>
                  <a:lnTo>
                    <a:pt x="437" y="1066"/>
                  </a:lnTo>
                  <a:lnTo>
                    <a:pt x="452" y="1053"/>
                  </a:lnTo>
                  <a:lnTo>
                    <a:pt x="467" y="1040"/>
                  </a:lnTo>
                  <a:lnTo>
                    <a:pt x="483" y="1024"/>
                  </a:lnTo>
                  <a:lnTo>
                    <a:pt x="498" y="1011"/>
                  </a:lnTo>
                  <a:lnTo>
                    <a:pt x="513" y="997"/>
                  </a:lnTo>
                  <a:lnTo>
                    <a:pt x="526" y="982"/>
                  </a:lnTo>
                  <a:lnTo>
                    <a:pt x="541" y="967"/>
                  </a:lnTo>
                  <a:lnTo>
                    <a:pt x="554" y="952"/>
                  </a:lnTo>
                  <a:lnTo>
                    <a:pt x="568" y="936"/>
                  </a:lnTo>
                  <a:lnTo>
                    <a:pt x="581" y="920"/>
                  </a:lnTo>
                  <a:lnTo>
                    <a:pt x="593" y="903"/>
                  </a:lnTo>
                  <a:lnTo>
                    <a:pt x="606" y="884"/>
                  </a:lnTo>
                  <a:lnTo>
                    <a:pt x="608" y="882"/>
                  </a:lnTo>
                  <a:lnTo>
                    <a:pt x="620" y="861"/>
                  </a:lnTo>
                  <a:lnTo>
                    <a:pt x="629" y="840"/>
                  </a:lnTo>
                  <a:lnTo>
                    <a:pt x="641" y="817"/>
                  </a:lnTo>
                  <a:lnTo>
                    <a:pt x="652" y="794"/>
                  </a:lnTo>
                  <a:lnTo>
                    <a:pt x="662" y="769"/>
                  </a:lnTo>
                  <a:lnTo>
                    <a:pt x="671" y="746"/>
                  </a:lnTo>
                  <a:lnTo>
                    <a:pt x="683" y="720"/>
                  </a:lnTo>
                  <a:lnTo>
                    <a:pt x="692" y="695"/>
                  </a:lnTo>
                  <a:lnTo>
                    <a:pt x="700" y="668"/>
                  </a:lnTo>
                  <a:lnTo>
                    <a:pt x="710" y="644"/>
                  </a:lnTo>
                  <a:lnTo>
                    <a:pt x="719" y="617"/>
                  </a:lnTo>
                  <a:lnTo>
                    <a:pt x="728" y="590"/>
                  </a:lnTo>
                  <a:lnTo>
                    <a:pt x="736" y="563"/>
                  </a:lnTo>
                  <a:lnTo>
                    <a:pt x="745" y="536"/>
                  </a:lnTo>
                  <a:lnTo>
                    <a:pt x="755" y="511"/>
                  </a:lnTo>
                  <a:lnTo>
                    <a:pt x="762" y="484"/>
                  </a:lnTo>
                  <a:lnTo>
                    <a:pt x="772" y="457"/>
                  </a:lnTo>
                  <a:lnTo>
                    <a:pt x="780" y="432"/>
                  </a:lnTo>
                  <a:lnTo>
                    <a:pt x="789" y="407"/>
                  </a:lnTo>
                  <a:lnTo>
                    <a:pt x="797" y="382"/>
                  </a:lnTo>
                  <a:lnTo>
                    <a:pt x="806" y="359"/>
                  </a:lnTo>
                  <a:lnTo>
                    <a:pt x="816" y="334"/>
                  </a:lnTo>
                  <a:lnTo>
                    <a:pt x="826" y="313"/>
                  </a:lnTo>
                  <a:lnTo>
                    <a:pt x="835" y="293"/>
                  </a:lnTo>
                  <a:lnTo>
                    <a:pt x="845" y="272"/>
                  </a:lnTo>
                  <a:lnTo>
                    <a:pt x="854" y="253"/>
                  </a:lnTo>
                  <a:lnTo>
                    <a:pt x="864" y="236"/>
                  </a:lnTo>
                  <a:lnTo>
                    <a:pt x="874" y="221"/>
                  </a:lnTo>
                  <a:lnTo>
                    <a:pt x="883" y="205"/>
                  </a:lnTo>
                  <a:lnTo>
                    <a:pt x="895" y="192"/>
                  </a:lnTo>
                  <a:lnTo>
                    <a:pt x="904" y="179"/>
                  </a:lnTo>
                  <a:lnTo>
                    <a:pt x="914" y="165"/>
                  </a:lnTo>
                  <a:lnTo>
                    <a:pt x="925" y="154"/>
                  </a:lnTo>
                  <a:lnTo>
                    <a:pt x="934" y="142"/>
                  </a:lnTo>
                  <a:lnTo>
                    <a:pt x="955" y="121"/>
                  </a:lnTo>
                  <a:lnTo>
                    <a:pt x="966" y="112"/>
                  </a:lnTo>
                  <a:lnTo>
                    <a:pt x="976" y="103"/>
                  </a:lnTo>
                  <a:lnTo>
                    <a:pt x="986" y="95"/>
                  </a:lnTo>
                  <a:lnTo>
                    <a:pt x="997" y="86"/>
                  </a:lnTo>
                  <a:lnTo>
                    <a:pt x="1007" y="82"/>
                  </a:lnTo>
                  <a:lnTo>
                    <a:pt x="1007" y="80"/>
                  </a:lnTo>
                  <a:lnTo>
                    <a:pt x="1018" y="74"/>
                  </a:lnTo>
                  <a:lnTo>
                    <a:pt x="1026" y="69"/>
                  </a:lnTo>
                  <a:lnTo>
                    <a:pt x="1037" y="63"/>
                  </a:lnTo>
                  <a:lnTo>
                    <a:pt x="1049" y="57"/>
                  </a:lnTo>
                  <a:lnTo>
                    <a:pt x="1051" y="57"/>
                  </a:lnTo>
                  <a:lnTo>
                    <a:pt x="1058" y="51"/>
                  </a:lnTo>
                  <a:lnTo>
                    <a:pt x="1070" y="46"/>
                  </a:lnTo>
                  <a:lnTo>
                    <a:pt x="1082" y="42"/>
                  </a:lnTo>
                  <a:lnTo>
                    <a:pt x="1093" y="38"/>
                  </a:lnTo>
                  <a:lnTo>
                    <a:pt x="1105" y="34"/>
                  </a:lnTo>
                  <a:lnTo>
                    <a:pt x="1116" y="30"/>
                  </a:lnTo>
                  <a:lnTo>
                    <a:pt x="1126" y="28"/>
                  </a:lnTo>
                  <a:lnTo>
                    <a:pt x="1128" y="28"/>
                  </a:lnTo>
                  <a:lnTo>
                    <a:pt x="1139" y="25"/>
                  </a:lnTo>
                  <a:lnTo>
                    <a:pt x="1148" y="23"/>
                  </a:lnTo>
                  <a:lnTo>
                    <a:pt x="1159" y="21"/>
                  </a:lnTo>
                  <a:lnTo>
                    <a:pt x="1161" y="21"/>
                  </a:lnTo>
                  <a:lnTo>
                    <a:pt x="1174" y="17"/>
                  </a:lnTo>
                  <a:lnTo>
                    <a:pt x="1186" y="15"/>
                  </a:lnTo>
                  <a:lnTo>
                    <a:pt x="1197" y="13"/>
                  </a:lnTo>
                  <a:lnTo>
                    <a:pt x="1211" y="13"/>
                  </a:lnTo>
                  <a:lnTo>
                    <a:pt x="1224" y="11"/>
                  </a:lnTo>
                  <a:lnTo>
                    <a:pt x="1238" y="9"/>
                  </a:lnTo>
                </a:path>
              </a:pathLst>
            </a:custGeom>
            <a:solidFill>
              <a:srgbClr val="000000"/>
            </a:solidFill>
            <a:ln w="19050" cap="rnd" cmpd="sng">
              <a:solidFill>
                <a:srgbClr val="FF00FF"/>
              </a:solidFill>
              <a:prstDash val="solid"/>
              <a:round/>
              <a:headEnd type="none" w="med" len="med"/>
              <a:tailEnd type="none" w="med" len="med"/>
            </a:ln>
          </p:spPr>
          <p:txBody>
            <a:bodyPr/>
            <a:lstStyle/>
            <a:p>
              <a:endParaRPr lang="fr-FR" dirty="0"/>
            </a:p>
          </p:txBody>
        </p:sp>
        <p:sp>
          <p:nvSpPr>
            <p:cNvPr id="18460" name="Line 45">
              <a:extLst>
                <a:ext uri="{FF2B5EF4-FFF2-40B4-BE49-F238E27FC236}">
                  <a16:creationId xmlns:a16="http://schemas.microsoft.com/office/drawing/2014/main" id="{86237BDD-3D1E-4FFB-A55E-66F89B73ECB3}"/>
                </a:ext>
              </a:extLst>
            </p:cNvPr>
            <p:cNvSpPr>
              <a:spLocks noChangeShapeType="1"/>
            </p:cNvSpPr>
            <p:nvPr/>
          </p:nvSpPr>
          <p:spPr bwMode="auto">
            <a:xfrm flipV="1">
              <a:off x="2490" y="1632"/>
              <a:ext cx="0" cy="1695"/>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18461" name="Line 46">
              <a:extLst>
                <a:ext uri="{FF2B5EF4-FFF2-40B4-BE49-F238E27FC236}">
                  <a16:creationId xmlns:a16="http://schemas.microsoft.com/office/drawing/2014/main" id="{FCB70E19-8E5D-4E9D-B7D5-65482F606A68}"/>
                </a:ext>
              </a:extLst>
            </p:cNvPr>
            <p:cNvSpPr>
              <a:spLocks noChangeShapeType="1"/>
            </p:cNvSpPr>
            <p:nvPr/>
          </p:nvSpPr>
          <p:spPr bwMode="auto">
            <a:xfrm>
              <a:off x="2499" y="3319"/>
              <a:ext cx="3103"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grpSp>
      <p:sp>
        <p:nvSpPr>
          <p:cNvPr id="18456" name="Text Box 47">
            <a:extLst>
              <a:ext uri="{FF2B5EF4-FFF2-40B4-BE49-F238E27FC236}">
                <a16:creationId xmlns:a16="http://schemas.microsoft.com/office/drawing/2014/main" id="{B352B987-C5FD-40B5-99C4-E4298D6571A2}"/>
              </a:ext>
            </a:extLst>
          </p:cNvPr>
          <p:cNvSpPr txBox="1">
            <a:spLocks noChangeArrowheads="1"/>
          </p:cNvSpPr>
          <p:nvPr/>
        </p:nvSpPr>
        <p:spPr bwMode="auto">
          <a:xfrm>
            <a:off x="7696200" y="4724400"/>
            <a:ext cx="982663"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dirty="0"/>
              <a:t>Demande</a:t>
            </a:r>
          </a:p>
        </p:txBody>
      </p:sp>
      <p:graphicFrame>
        <p:nvGraphicFramePr>
          <p:cNvPr id="2" name="Objet 1">
            <a:extLst>
              <a:ext uri="{FF2B5EF4-FFF2-40B4-BE49-F238E27FC236}">
                <a16:creationId xmlns:a16="http://schemas.microsoft.com/office/drawing/2014/main" id="{DCF79D95-8F5A-4C9B-AB37-3CDC6B00F161}"/>
              </a:ext>
            </a:extLst>
          </p:cNvPr>
          <p:cNvGraphicFramePr>
            <a:graphicFrameLocks noChangeAspect="1"/>
          </p:cNvGraphicFramePr>
          <p:nvPr>
            <p:extLst>
              <p:ext uri="{D42A27DB-BD31-4B8C-83A1-F6EECF244321}">
                <p14:modId xmlns:p14="http://schemas.microsoft.com/office/powerpoint/2010/main" val="4086110126"/>
              </p:ext>
            </p:extLst>
          </p:nvPr>
        </p:nvGraphicFramePr>
        <p:xfrm>
          <a:off x="1697038" y="3343275"/>
          <a:ext cx="5748337" cy="171450"/>
        </p:xfrm>
        <a:graphic>
          <a:graphicData uri="http://schemas.openxmlformats.org/presentationml/2006/ole">
            <mc:AlternateContent xmlns:mc="http://schemas.openxmlformats.org/markup-compatibility/2006">
              <mc:Choice xmlns:v="urn:schemas-microsoft-com:vml" Requires="v">
                <p:oleObj spid="_x0000_s3140" name="Document" r:id="rId4" imgW="5747858" imgH="170730" progId="Word.Document.12">
                  <p:embed/>
                </p:oleObj>
              </mc:Choice>
              <mc:Fallback>
                <p:oleObj name="Document" r:id="rId4" imgW="5747858" imgH="170730" progId="Word.Document.12">
                  <p:embed/>
                  <p:pic>
                    <p:nvPicPr>
                      <p:cNvPr id="0" name=""/>
                      <p:cNvPicPr/>
                      <p:nvPr/>
                    </p:nvPicPr>
                    <p:blipFill>
                      <a:blip r:embed="rId5"/>
                      <a:stretch>
                        <a:fillRect/>
                      </a:stretch>
                    </p:blipFill>
                    <p:spPr>
                      <a:xfrm>
                        <a:off x="1697038" y="3343275"/>
                        <a:ext cx="5748337" cy="171450"/>
                      </a:xfrm>
                      <a:prstGeom prst="rect">
                        <a:avLst/>
                      </a:prstGeom>
                    </p:spPr>
                  </p:pic>
                </p:oleObj>
              </mc:Fallback>
            </mc:AlternateContent>
          </a:graphicData>
        </a:graphic>
      </p:graphicFrame>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a:extLst>
              <a:ext uri="{FF2B5EF4-FFF2-40B4-BE49-F238E27FC236}">
                <a16:creationId xmlns:a16="http://schemas.microsoft.com/office/drawing/2014/main" id="{1483D504-EE7F-435D-B9F2-58224447E4C0}"/>
              </a:ext>
            </a:extLst>
          </p:cNvPr>
          <p:cNvSpPr>
            <a:spLocks noGrp="1" noChangeArrowheads="1"/>
          </p:cNvSpPr>
          <p:nvPr>
            <p:ph type="title"/>
          </p:nvPr>
        </p:nvSpPr>
        <p:spPr/>
        <p:txBody>
          <a:bodyPr/>
          <a:lstStyle/>
          <a:p>
            <a:r>
              <a:rPr lang="fr-FR" altLang="fr-FR" dirty="0"/>
              <a:t>Centralisation / décentralisation</a:t>
            </a:r>
            <a:br>
              <a:rPr lang="fr-FR" altLang="fr-FR" dirty="0"/>
            </a:br>
            <a:r>
              <a:rPr lang="fr-FR" altLang="fr-FR" dirty="0"/>
              <a:t> Effet sur les stocks de sécurité</a:t>
            </a:r>
          </a:p>
        </p:txBody>
      </p:sp>
      <p:sp>
        <p:nvSpPr>
          <p:cNvPr id="19461" name="Rectangle 3">
            <a:extLst>
              <a:ext uri="{FF2B5EF4-FFF2-40B4-BE49-F238E27FC236}">
                <a16:creationId xmlns:a16="http://schemas.microsoft.com/office/drawing/2014/main" id="{207F1E25-6B19-4460-BCDD-D8A043AEBC08}"/>
              </a:ext>
            </a:extLst>
          </p:cNvPr>
          <p:cNvSpPr>
            <a:spLocks noGrp="1" noChangeArrowheads="1"/>
          </p:cNvSpPr>
          <p:nvPr>
            <p:ph type="body" idx="1"/>
          </p:nvPr>
        </p:nvSpPr>
        <p:spPr>
          <a:xfrm>
            <a:off x="762000" y="1676400"/>
            <a:ext cx="7924800" cy="3886200"/>
          </a:xfrm>
        </p:spPr>
        <p:txBody>
          <a:bodyPr/>
          <a:lstStyle/>
          <a:p>
            <a:pPr>
              <a:lnSpc>
                <a:spcPct val="80000"/>
              </a:lnSpc>
            </a:pPr>
            <a:r>
              <a:rPr lang="fr-FR" altLang="fr-FR" sz="2000" dirty="0"/>
              <a:t>Si les demandes aux entrepôts sont indépendantes</a:t>
            </a:r>
          </a:p>
          <a:p>
            <a:pPr lvl="1">
              <a:lnSpc>
                <a:spcPct val="80000"/>
              </a:lnSpc>
            </a:pPr>
            <a:r>
              <a:rPr lang="fr-FR" altLang="fr-FR" sz="1600" dirty="0"/>
              <a:t>La moyenne de la demande centralisée est égale à la somme des moyennes des demandes des entrepôts</a:t>
            </a:r>
          </a:p>
          <a:p>
            <a:pPr lvl="1">
              <a:lnSpc>
                <a:spcPct val="80000"/>
              </a:lnSpc>
            </a:pPr>
            <a:r>
              <a:rPr lang="fr-FR" altLang="fr-FR" sz="1600" dirty="0"/>
              <a:t>La variance de la demande centralisée est égale à la somme des variances des demandes des entrepôts </a:t>
            </a:r>
          </a:p>
          <a:p>
            <a:pPr lvl="1">
              <a:lnSpc>
                <a:spcPct val="80000"/>
              </a:lnSpc>
            </a:pPr>
            <a:r>
              <a:rPr lang="fr-FR" altLang="fr-FR" sz="1600" dirty="0"/>
              <a:t>L’écart-type de la demande centralisée est égal à la racine carrée de la somme des carrés des écarts-types des demandes des entrepôts</a:t>
            </a:r>
          </a:p>
          <a:p>
            <a:pPr lvl="1">
              <a:lnSpc>
                <a:spcPct val="80000"/>
              </a:lnSpc>
            </a:pPr>
            <a:r>
              <a:rPr lang="fr-FR" altLang="fr-FR" sz="1600" dirty="0"/>
              <a:t>Pour un même niveau de service, le stock de sécurité de l’entrepôt central sera plus faible que la somme des stocks de sécurité des entrepôts répartis</a:t>
            </a:r>
          </a:p>
          <a:p>
            <a:pPr>
              <a:lnSpc>
                <a:spcPct val="80000"/>
              </a:lnSpc>
            </a:pPr>
            <a:r>
              <a:rPr lang="fr-FR" altLang="fr-FR" sz="2000" dirty="0"/>
              <a:t>Si les demandes ne sont pas indépendantes</a:t>
            </a:r>
          </a:p>
          <a:p>
            <a:pPr lvl="1">
              <a:lnSpc>
                <a:spcPct val="80000"/>
              </a:lnSpc>
            </a:pPr>
            <a:r>
              <a:rPr lang="fr-FR" altLang="fr-FR" sz="1600" dirty="0"/>
              <a:t>Il faut tenir compte de la covariance :</a:t>
            </a:r>
          </a:p>
          <a:p>
            <a:pPr lvl="1">
              <a:lnSpc>
                <a:spcPct val="80000"/>
              </a:lnSpc>
            </a:pPr>
            <a:r>
              <a:rPr lang="fr-FR" altLang="fr-FR" sz="1600" dirty="0">
                <a:cs typeface="Times New Roman" panose="02020603050405020304" pitchFamily="18" charset="0"/>
              </a:rPr>
              <a:t>Var(D</a:t>
            </a:r>
            <a:r>
              <a:rPr lang="fr-FR" altLang="fr-FR" sz="1600" baseline="30000" dirty="0">
                <a:cs typeface="Times New Roman" panose="02020603050405020304" pitchFamily="18" charset="0"/>
              </a:rPr>
              <a:t>c</a:t>
            </a:r>
            <a:r>
              <a:rPr lang="fr-FR" altLang="fr-FR" sz="1600" dirty="0">
                <a:cs typeface="Times New Roman" panose="02020603050405020304" pitchFamily="18" charset="0"/>
              </a:rPr>
              <a:t>) = </a:t>
            </a:r>
            <a:r>
              <a:rPr lang="fr-FR" altLang="fr-FR" sz="1600" dirty="0">
                <a:latin typeface="Times New Roman" panose="02020603050405020304" pitchFamily="18" charset="0"/>
                <a:cs typeface="Times New Roman" panose="02020603050405020304" pitchFamily="18" charset="0"/>
                <a:sym typeface="Symbol" panose="05050102010706020507" pitchFamily="18" charset="2"/>
              </a:rPr>
              <a:t></a:t>
            </a:r>
            <a:r>
              <a:rPr lang="fr-FR" altLang="fr-FR" sz="1600" baseline="-30000" dirty="0">
                <a:cs typeface="Times New Roman" panose="02020603050405020304" pitchFamily="18" charset="0"/>
              </a:rPr>
              <a:t>i</a:t>
            </a:r>
            <a:r>
              <a:rPr lang="fr-FR" altLang="fr-FR" sz="1600" baseline="30000" dirty="0">
                <a:cs typeface="Times New Roman" panose="02020603050405020304" pitchFamily="18" charset="0"/>
              </a:rPr>
              <a:t>2</a:t>
            </a:r>
            <a:r>
              <a:rPr lang="fr-FR" altLang="fr-FR" sz="1600" dirty="0">
                <a:cs typeface="Times New Roman" panose="02020603050405020304" pitchFamily="18" charset="0"/>
              </a:rPr>
              <a:t> + 2</a:t>
            </a:r>
            <a:r>
              <a:rPr lang="fr-FR" altLang="fr-FR" sz="1600" dirty="0">
                <a:latin typeface="Times New Roman" panose="02020603050405020304" pitchFamily="18" charset="0"/>
                <a:cs typeface="Times New Roman" panose="02020603050405020304" pitchFamily="18" charset="0"/>
                <a:sym typeface="Symbol" panose="05050102010706020507" pitchFamily="18" charset="2"/>
              </a:rPr>
              <a:t></a:t>
            </a:r>
            <a:r>
              <a:rPr lang="fr-FR" altLang="fr-FR" sz="1600" baseline="-30000" dirty="0">
                <a:cs typeface="Times New Roman" panose="02020603050405020304" pitchFamily="18" charset="0"/>
              </a:rPr>
              <a:t>ij</a:t>
            </a:r>
            <a:r>
              <a:rPr lang="fr-FR" altLang="fr-FR" sz="1600" dirty="0">
                <a:cs typeface="Times New Roman" panose="02020603050405020304" pitchFamily="18" charset="0"/>
              </a:rPr>
              <a:t>. </a:t>
            </a:r>
            <a:r>
              <a:rPr lang="fr-FR" altLang="fr-FR" sz="1600" dirty="0">
                <a:latin typeface="Times New Roman" panose="02020603050405020304" pitchFamily="18" charset="0"/>
                <a:cs typeface="Times New Roman" panose="02020603050405020304" pitchFamily="18" charset="0"/>
                <a:sym typeface="Symbol" panose="05050102010706020507" pitchFamily="18" charset="2"/>
              </a:rPr>
              <a:t></a:t>
            </a:r>
            <a:r>
              <a:rPr lang="fr-FR" altLang="fr-FR" sz="1600" baseline="-30000" dirty="0">
                <a:cs typeface="Times New Roman" panose="02020603050405020304" pitchFamily="18" charset="0"/>
              </a:rPr>
              <a:t>i</a:t>
            </a:r>
            <a:r>
              <a:rPr lang="fr-FR" altLang="fr-FR" sz="1600" dirty="0">
                <a:cs typeface="Times New Roman" panose="02020603050405020304" pitchFamily="18" charset="0"/>
              </a:rPr>
              <a:t>. </a:t>
            </a:r>
            <a:r>
              <a:rPr lang="fr-FR" altLang="fr-FR" sz="1600" dirty="0">
                <a:latin typeface="Times New Roman" panose="02020603050405020304" pitchFamily="18" charset="0"/>
                <a:cs typeface="Times New Roman" panose="02020603050405020304" pitchFamily="18" charset="0"/>
                <a:sym typeface="Symbol" panose="05050102010706020507" pitchFamily="18" charset="2"/>
              </a:rPr>
              <a:t></a:t>
            </a:r>
            <a:r>
              <a:rPr lang="fr-FR" altLang="fr-FR" sz="1600" baseline="-30000" dirty="0">
                <a:cs typeface="Times New Roman" panose="02020603050405020304" pitchFamily="18" charset="0"/>
              </a:rPr>
              <a:t>j</a:t>
            </a:r>
            <a:endParaRPr lang="fr-FR" altLang="fr-FR" sz="1600" dirty="0">
              <a:cs typeface="Times New Roman" panose="02020603050405020304" pitchFamily="18" charset="0"/>
            </a:endParaRPr>
          </a:p>
          <a:p>
            <a:pPr lvl="1">
              <a:lnSpc>
                <a:spcPct val="80000"/>
              </a:lnSpc>
            </a:pPr>
            <a:r>
              <a:rPr lang="fr-FR" altLang="fr-FR" sz="1600" dirty="0">
                <a:cs typeface="Times New Roman" panose="02020603050405020304" pitchFamily="18" charset="0"/>
              </a:rPr>
              <a:t>où </a:t>
            </a:r>
            <a:r>
              <a:rPr lang="fr-FR" altLang="fr-FR" sz="1600" dirty="0">
                <a:latin typeface="Times New Roman" panose="02020603050405020304" pitchFamily="18" charset="0"/>
                <a:cs typeface="Times New Roman" panose="02020603050405020304" pitchFamily="18" charset="0"/>
                <a:sym typeface="Symbol" panose="05050102010706020507" pitchFamily="18" charset="2"/>
              </a:rPr>
              <a:t></a:t>
            </a:r>
            <a:r>
              <a:rPr lang="fr-FR" altLang="fr-FR" sz="1600" baseline="-30000" dirty="0">
                <a:cs typeface="Times New Roman" panose="02020603050405020304" pitchFamily="18" charset="0"/>
              </a:rPr>
              <a:t>ij</a:t>
            </a:r>
            <a:r>
              <a:rPr lang="fr-FR" altLang="fr-FR" sz="1600" dirty="0">
                <a:cs typeface="Times New Roman" panose="02020603050405020304" pitchFamily="18" charset="0"/>
              </a:rPr>
              <a:t> est le coefficient de corrélation et </a:t>
            </a:r>
            <a:r>
              <a:rPr lang="fr-FR" altLang="fr-FR" sz="1600" dirty="0">
                <a:latin typeface="Times New Roman" panose="02020603050405020304" pitchFamily="18" charset="0"/>
                <a:cs typeface="Times New Roman" panose="02020603050405020304" pitchFamily="18" charset="0"/>
                <a:sym typeface="Symbol" panose="05050102010706020507" pitchFamily="18" charset="2"/>
              </a:rPr>
              <a:t></a:t>
            </a:r>
            <a:r>
              <a:rPr lang="fr-FR" altLang="fr-FR" sz="1600" baseline="-30000" dirty="0">
                <a:cs typeface="Times New Roman" panose="02020603050405020304" pitchFamily="18" charset="0"/>
              </a:rPr>
              <a:t>i</a:t>
            </a:r>
            <a:r>
              <a:rPr lang="fr-FR" altLang="fr-FR" sz="1600" dirty="0">
                <a:cs typeface="Times New Roman" panose="02020603050405020304" pitchFamily="18" charset="0"/>
              </a:rPr>
              <a:t> est l'écart type de la demande par période pour l’entrepôt i</a:t>
            </a:r>
          </a:p>
          <a:p>
            <a:pPr>
              <a:lnSpc>
                <a:spcPct val="80000"/>
              </a:lnSpc>
            </a:pPr>
            <a:endParaRPr lang="fr-FR" altLang="fr-FR" sz="2200" dirty="0">
              <a:cs typeface="Times New Roman" panose="02020603050405020304" pitchFamily="18" charset="0"/>
            </a:endParaRPr>
          </a:p>
          <a:p>
            <a:pPr>
              <a:lnSpc>
                <a:spcPct val="80000"/>
              </a:lnSpc>
            </a:pPr>
            <a:r>
              <a:rPr lang="fr-FR" altLang="fr-FR" sz="2200" dirty="0">
                <a:cs typeface="Times New Roman" panose="02020603050405020304" pitchFamily="18" charset="0"/>
              </a:rPr>
              <a:t>On admet généralement que la centralisation de stocks conduit à une réduction dans le rapport racine²(nombre de stocks centralisés)</a:t>
            </a:r>
          </a:p>
          <a:p>
            <a:pPr lvl="1">
              <a:lnSpc>
                <a:spcPct val="80000"/>
              </a:lnSpc>
              <a:buFontTx/>
              <a:buNone/>
            </a:pPr>
            <a:endParaRPr lang="fr-FR" altLang="fr-FR" sz="1600"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a:extLst>
              <a:ext uri="{FF2B5EF4-FFF2-40B4-BE49-F238E27FC236}">
                <a16:creationId xmlns:a16="http://schemas.microsoft.com/office/drawing/2014/main" id="{891A87BD-322B-449E-B118-5E4784C3E502}"/>
              </a:ext>
            </a:extLst>
          </p:cNvPr>
          <p:cNvSpPr>
            <a:spLocks noGrp="1" noChangeArrowheads="1"/>
          </p:cNvSpPr>
          <p:nvPr>
            <p:ph type="title"/>
          </p:nvPr>
        </p:nvSpPr>
        <p:spPr>
          <a:noFill/>
        </p:spPr>
        <p:txBody>
          <a:bodyPr/>
          <a:lstStyle/>
          <a:p>
            <a:r>
              <a:rPr lang="fr-FR" altLang="fr-FR" dirty="0"/>
              <a:t>La position des produits : l'arbitrage</a:t>
            </a:r>
          </a:p>
        </p:txBody>
      </p:sp>
      <p:sp>
        <p:nvSpPr>
          <p:cNvPr id="17413" name="Rectangle 3">
            <a:extLst>
              <a:ext uri="{FF2B5EF4-FFF2-40B4-BE49-F238E27FC236}">
                <a16:creationId xmlns:a16="http://schemas.microsoft.com/office/drawing/2014/main" id="{96AD675F-C0BF-4D4C-8FB7-5FFBDCC21416}"/>
              </a:ext>
            </a:extLst>
          </p:cNvPr>
          <p:cNvSpPr>
            <a:spLocks noGrp="1" noChangeArrowheads="1"/>
          </p:cNvSpPr>
          <p:nvPr>
            <p:ph type="body" idx="1"/>
          </p:nvPr>
        </p:nvSpPr>
        <p:spPr>
          <a:noFill/>
        </p:spPr>
        <p:txBody>
          <a:bodyPr/>
          <a:lstStyle/>
          <a:p>
            <a:r>
              <a:rPr lang="fr-FR" altLang="fr-FR" dirty="0"/>
              <a:t>Soit disposer localement du stock de tous les produits susceptibles d'être demandés</a:t>
            </a:r>
            <a:br>
              <a:rPr lang="fr-FR" altLang="fr-FR" dirty="0"/>
            </a:br>
            <a:r>
              <a:rPr lang="fr-FR" altLang="fr-FR" dirty="0"/>
              <a:t>=&gt; stocks élevés</a:t>
            </a:r>
          </a:p>
          <a:p>
            <a:r>
              <a:rPr lang="fr-FR" altLang="fr-FR" dirty="0"/>
              <a:t>Soit livraison dans un délai compatible avec les besoins du client</a:t>
            </a:r>
            <a:br>
              <a:rPr lang="fr-FR" altLang="fr-FR" dirty="0"/>
            </a:br>
            <a:r>
              <a:rPr lang="fr-FR" altLang="fr-FR" dirty="0"/>
              <a:t>=&gt; multiplication des transports</a:t>
            </a:r>
          </a:p>
          <a:p>
            <a:r>
              <a:rPr lang="fr-FR" altLang="fr-FR" dirty="0"/>
              <a:t>Solutions intermédiaires :</a:t>
            </a:r>
          </a:p>
          <a:p>
            <a:pPr lvl="1"/>
            <a:r>
              <a:rPr lang="fr-FR" altLang="fr-FR" dirty="0"/>
              <a:t>conserver localement les articles les plus vendus </a:t>
            </a:r>
            <a:br>
              <a:rPr lang="fr-FR" altLang="fr-FR" dirty="0"/>
            </a:br>
            <a:r>
              <a:rPr lang="fr-FR" altLang="fr-FR" dirty="0"/>
              <a:t>(classe A)</a:t>
            </a:r>
          </a:p>
          <a:p>
            <a:pPr lvl="1"/>
            <a:r>
              <a:rPr lang="fr-FR" altLang="fr-FR" dirty="0"/>
              <a:t>conserver en central les articles les moins vendus</a:t>
            </a:r>
            <a:br>
              <a:rPr lang="fr-FR" altLang="fr-FR" dirty="0"/>
            </a:br>
            <a:r>
              <a:rPr lang="fr-FR" altLang="fr-FR" dirty="0"/>
              <a:t>(classes B et C)</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a:extLst>
              <a:ext uri="{FF2B5EF4-FFF2-40B4-BE49-F238E27FC236}">
                <a16:creationId xmlns:a16="http://schemas.microsoft.com/office/drawing/2014/main" id="{52AD8056-9F6E-4589-B541-8DC3689BC9CD}"/>
              </a:ext>
            </a:extLst>
          </p:cNvPr>
          <p:cNvSpPr>
            <a:spLocks noGrp="1" noChangeArrowheads="1"/>
          </p:cNvSpPr>
          <p:nvPr>
            <p:ph type="title"/>
          </p:nvPr>
        </p:nvSpPr>
        <p:spPr>
          <a:xfrm>
            <a:off x="990600" y="548680"/>
            <a:ext cx="7620000" cy="685800"/>
          </a:xfrm>
          <a:noFill/>
        </p:spPr>
        <p:txBody>
          <a:bodyPr/>
          <a:lstStyle/>
          <a:p>
            <a:r>
              <a:rPr lang="fr-FR" altLang="fr-FR" dirty="0"/>
              <a:t>La localisation d’un entrepôt unique</a:t>
            </a:r>
          </a:p>
        </p:txBody>
      </p:sp>
      <p:sp>
        <p:nvSpPr>
          <p:cNvPr id="23557" name="Rectangle 3">
            <a:extLst>
              <a:ext uri="{FF2B5EF4-FFF2-40B4-BE49-F238E27FC236}">
                <a16:creationId xmlns:a16="http://schemas.microsoft.com/office/drawing/2014/main" id="{ED1E20EC-6B37-4083-81D5-99BEB7E51C69}"/>
              </a:ext>
            </a:extLst>
          </p:cNvPr>
          <p:cNvSpPr>
            <a:spLocks noChangeArrowheads="1"/>
          </p:cNvSpPr>
          <p:nvPr/>
        </p:nvSpPr>
        <p:spPr bwMode="auto">
          <a:xfrm>
            <a:off x="1143000" y="1676400"/>
            <a:ext cx="71628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pic>
        <p:nvPicPr>
          <p:cNvPr id="23558" name="Picture 4">
            <a:extLst>
              <a:ext uri="{FF2B5EF4-FFF2-40B4-BE49-F238E27FC236}">
                <a16:creationId xmlns:a16="http://schemas.microsoft.com/office/drawing/2014/main" id="{6168063F-0FCB-4155-B5BC-73171BFD1C2B}"/>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524000"/>
            <a:ext cx="68199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3559" name="Oval 21">
            <a:extLst>
              <a:ext uri="{FF2B5EF4-FFF2-40B4-BE49-F238E27FC236}">
                <a16:creationId xmlns:a16="http://schemas.microsoft.com/office/drawing/2014/main" id="{179D61E3-A17F-40D4-AB7F-780688F1C43C}"/>
              </a:ext>
            </a:extLst>
          </p:cNvPr>
          <p:cNvSpPr>
            <a:spLocks noChangeArrowheads="1"/>
          </p:cNvSpPr>
          <p:nvPr/>
        </p:nvSpPr>
        <p:spPr bwMode="auto">
          <a:xfrm>
            <a:off x="4876800" y="3352800"/>
            <a:ext cx="685800" cy="685800"/>
          </a:xfrm>
          <a:prstGeom prst="ellipse">
            <a:avLst/>
          </a:prstGeom>
          <a:solidFill>
            <a:srgbClr val="00279F"/>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3560" name="Oval 22">
            <a:extLst>
              <a:ext uri="{FF2B5EF4-FFF2-40B4-BE49-F238E27FC236}">
                <a16:creationId xmlns:a16="http://schemas.microsoft.com/office/drawing/2014/main" id="{A32BB70E-534A-4E6F-B814-D315E126F52A}"/>
              </a:ext>
            </a:extLst>
          </p:cNvPr>
          <p:cNvSpPr>
            <a:spLocks noChangeArrowheads="1"/>
          </p:cNvSpPr>
          <p:nvPr/>
        </p:nvSpPr>
        <p:spPr bwMode="auto">
          <a:xfrm>
            <a:off x="3657600" y="3429000"/>
            <a:ext cx="609600" cy="609600"/>
          </a:xfrm>
          <a:prstGeom prst="ellipse">
            <a:avLst/>
          </a:prstGeom>
          <a:solidFill>
            <a:srgbClr val="00279F"/>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3561" name="Oval 23">
            <a:extLst>
              <a:ext uri="{FF2B5EF4-FFF2-40B4-BE49-F238E27FC236}">
                <a16:creationId xmlns:a16="http://schemas.microsoft.com/office/drawing/2014/main" id="{314E8577-1513-45F2-974E-7F46418A69AB}"/>
              </a:ext>
            </a:extLst>
          </p:cNvPr>
          <p:cNvSpPr>
            <a:spLocks noChangeArrowheads="1"/>
          </p:cNvSpPr>
          <p:nvPr/>
        </p:nvSpPr>
        <p:spPr bwMode="auto">
          <a:xfrm>
            <a:off x="3733800" y="4648200"/>
            <a:ext cx="304800" cy="304800"/>
          </a:xfrm>
          <a:prstGeom prst="ellipse">
            <a:avLst/>
          </a:prstGeom>
          <a:solidFill>
            <a:srgbClr val="00279F"/>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3562" name="Oval 24">
            <a:extLst>
              <a:ext uri="{FF2B5EF4-FFF2-40B4-BE49-F238E27FC236}">
                <a16:creationId xmlns:a16="http://schemas.microsoft.com/office/drawing/2014/main" id="{81F30845-3DED-43B3-A450-1005BC2ADB47}"/>
              </a:ext>
            </a:extLst>
          </p:cNvPr>
          <p:cNvSpPr>
            <a:spLocks noChangeArrowheads="1"/>
          </p:cNvSpPr>
          <p:nvPr/>
        </p:nvSpPr>
        <p:spPr bwMode="auto">
          <a:xfrm>
            <a:off x="3962400" y="4114800"/>
            <a:ext cx="381000" cy="381000"/>
          </a:xfrm>
          <a:prstGeom prst="ellipse">
            <a:avLst/>
          </a:prstGeom>
          <a:solidFill>
            <a:srgbClr val="00279F"/>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3563" name="Oval 25">
            <a:extLst>
              <a:ext uri="{FF2B5EF4-FFF2-40B4-BE49-F238E27FC236}">
                <a16:creationId xmlns:a16="http://schemas.microsoft.com/office/drawing/2014/main" id="{981404F9-B8B4-4EB9-9C68-6CA7EDD929F1}"/>
              </a:ext>
            </a:extLst>
          </p:cNvPr>
          <p:cNvSpPr>
            <a:spLocks noChangeArrowheads="1"/>
          </p:cNvSpPr>
          <p:nvPr/>
        </p:nvSpPr>
        <p:spPr bwMode="auto">
          <a:xfrm>
            <a:off x="3048000" y="5029200"/>
            <a:ext cx="533400" cy="533400"/>
          </a:xfrm>
          <a:prstGeom prst="ellipse">
            <a:avLst/>
          </a:prstGeom>
          <a:solidFill>
            <a:srgbClr val="00279F"/>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3564" name="Oval 26">
            <a:extLst>
              <a:ext uri="{FF2B5EF4-FFF2-40B4-BE49-F238E27FC236}">
                <a16:creationId xmlns:a16="http://schemas.microsoft.com/office/drawing/2014/main" id="{729B09A6-FFC8-4D80-A3FB-5F768D1AA6BA}"/>
              </a:ext>
            </a:extLst>
          </p:cNvPr>
          <p:cNvSpPr>
            <a:spLocks noChangeArrowheads="1"/>
          </p:cNvSpPr>
          <p:nvPr/>
        </p:nvSpPr>
        <p:spPr bwMode="auto">
          <a:xfrm>
            <a:off x="2133600" y="5181600"/>
            <a:ext cx="533400" cy="533400"/>
          </a:xfrm>
          <a:prstGeom prst="ellipse">
            <a:avLst/>
          </a:prstGeom>
          <a:solidFill>
            <a:srgbClr val="00279F"/>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3565" name="Oval 27">
            <a:extLst>
              <a:ext uri="{FF2B5EF4-FFF2-40B4-BE49-F238E27FC236}">
                <a16:creationId xmlns:a16="http://schemas.microsoft.com/office/drawing/2014/main" id="{00F837A5-D92F-46ED-9D00-A2F3AB808F01}"/>
              </a:ext>
            </a:extLst>
          </p:cNvPr>
          <p:cNvSpPr>
            <a:spLocks noChangeArrowheads="1"/>
          </p:cNvSpPr>
          <p:nvPr/>
        </p:nvSpPr>
        <p:spPr bwMode="auto">
          <a:xfrm>
            <a:off x="1143000" y="5334000"/>
            <a:ext cx="381000" cy="381000"/>
          </a:xfrm>
          <a:prstGeom prst="ellipse">
            <a:avLst/>
          </a:prstGeom>
          <a:solidFill>
            <a:srgbClr val="00279F"/>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3566" name="Oval 28">
            <a:extLst>
              <a:ext uri="{FF2B5EF4-FFF2-40B4-BE49-F238E27FC236}">
                <a16:creationId xmlns:a16="http://schemas.microsoft.com/office/drawing/2014/main" id="{4E64D02D-77B5-46D3-BAB3-47B1FAB5C0F3}"/>
              </a:ext>
            </a:extLst>
          </p:cNvPr>
          <p:cNvSpPr>
            <a:spLocks noChangeArrowheads="1"/>
          </p:cNvSpPr>
          <p:nvPr/>
        </p:nvSpPr>
        <p:spPr bwMode="auto">
          <a:xfrm>
            <a:off x="3352800" y="2743200"/>
            <a:ext cx="533400" cy="533400"/>
          </a:xfrm>
          <a:prstGeom prst="ellipse">
            <a:avLst/>
          </a:prstGeom>
          <a:solidFill>
            <a:srgbClr val="00279F"/>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3567" name="Oval 29">
            <a:extLst>
              <a:ext uri="{FF2B5EF4-FFF2-40B4-BE49-F238E27FC236}">
                <a16:creationId xmlns:a16="http://schemas.microsoft.com/office/drawing/2014/main" id="{7D7665E4-D33B-4C23-A98E-37408ACDB461}"/>
              </a:ext>
            </a:extLst>
          </p:cNvPr>
          <p:cNvSpPr>
            <a:spLocks noChangeArrowheads="1"/>
          </p:cNvSpPr>
          <p:nvPr/>
        </p:nvSpPr>
        <p:spPr bwMode="auto">
          <a:xfrm>
            <a:off x="3200400" y="2362200"/>
            <a:ext cx="381000" cy="381000"/>
          </a:xfrm>
          <a:prstGeom prst="ellipse">
            <a:avLst/>
          </a:prstGeom>
          <a:solidFill>
            <a:srgbClr val="00279F"/>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3568" name="Oval 30">
            <a:extLst>
              <a:ext uri="{FF2B5EF4-FFF2-40B4-BE49-F238E27FC236}">
                <a16:creationId xmlns:a16="http://schemas.microsoft.com/office/drawing/2014/main" id="{0BD4427C-FF50-4067-8432-33238C0B4A81}"/>
              </a:ext>
            </a:extLst>
          </p:cNvPr>
          <p:cNvSpPr>
            <a:spLocks noChangeArrowheads="1"/>
          </p:cNvSpPr>
          <p:nvPr/>
        </p:nvSpPr>
        <p:spPr bwMode="auto">
          <a:xfrm>
            <a:off x="3200400" y="1905000"/>
            <a:ext cx="381000" cy="381000"/>
          </a:xfrm>
          <a:prstGeom prst="ellipse">
            <a:avLst/>
          </a:prstGeom>
          <a:solidFill>
            <a:srgbClr val="00279F"/>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3569" name="Oval 31">
            <a:extLst>
              <a:ext uri="{FF2B5EF4-FFF2-40B4-BE49-F238E27FC236}">
                <a16:creationId xmlns:a16="http://schemas.microsoft.com/office/drawing/2014/main" id="{CBC842E3-EA3F-41D2-8387-B44EE283E0DE}"/>
              </a:ext>
            </a:extLst>
          </p:cNvPr>
          <p:cNvSpPr>
            <a:spLocks noChangeArrowheads="1"/>
          </p:cNvSpPr>
          <p:nvPr/>
        </p:nvSpPr>
        <p:spPr bwMode="auto">
          <a:xfrm>
            <a:off x="5334000" y="4953000"/>
            <a:ext cx="381000" cy="381000"/>
          </a:xfrm>
          <a:prstGeom prst="ellipse">
            <a:avLst/>
          </a:prstGeom>
          <a:solidFill>
            <a:srgbClr val="00279F"/>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3570" name="Oval 32">
            <a:extLst>
              <a:ext uri="{FF2B5EF4-FFF2-40B4-BE49-F238E27FC236}">
                <a16:creationId xmlns:a16="http://schemas.microsoft.com/office/drawing/2014/main" id="{6DA6F042-3393-4837-AFD0-F88EF5C9A1F1}"/>
              </a:ext>
            </a:extLst>
          </p:cNvPr>
          <p:cNvSpPr>
            <a:spLocks noChangeArrowheads="1"/>
          </p:cNvSpPr>
          <p:nvPr/>
        </p:nvSpPr>
        <p:spPr bwMode="auto">
          <a:xfrm>
            <a:off x="4724400" y="4114800"/>
            <a:ext cx="685800" cy="685800"/>
          </a:xfrm>
          <a:prstGeom prst="ellipse">
            <a:avLst/>
          </a:prstGeom>
          <a:solidFill>
            <a:srgbClr val="00279F"/>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3571" name="Oval 33">
            <a:extLst>
              <a:ext uri="{FF2B5EF4-FFF2-40B4-BE49-F238E27FC236}">
                <a16:creationId xmlns:a16="http://schemas.microsoft.com/office/drawing/2014/main" id="{E3ADEC74-E9EC-43AF-A9EA-C2F39D9B22DC}"/>
              </a:ext>
            </a:extLst>
          </p:cNvPr>
          <p:cNvSpPr>
            <a:spLocks noChangeArrowheads="1"/>
          </p:cNvSpPr>
          <p:nvPr/>
        </p:nvSpPr>
        <p:spPr bwMode="auto">
          <a:xfrm>
            <a:off x="4343400" y="2743200"/>
            <a:ext cx="457200" cy="457200"/>
          </a:xfrm>
          <a:prstGeom prst="ellipse">
            <a:avLst/>
          </a:prstGeom>
          <a:solidFill>
            <a:srgbClr val="00279F"/>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3572" name="Oval 34">
            <a:extLst>
              <a:ext uri="{FF2B5EF4-FFF2-40B4-BE49-F238E27FC236}">
                <a16:creationId xmlns:a16="http://schemas.microsoft.com/office/drawing/2014/main" id="{3C92F8D4-405B-423F-8754-EB37BFF4CB94}"/>
              </a:ext>
            </a:extLst>
          </p:cNvPr>
          <p:cNvSpPr>
            <a:spLocks noChangeArrowheads="1"/>
          </p:cNvSpPr>
          <p:nvPr/>
        </p:nvSpPr>
        <p:spPr bwMode="auto">
          <a:xfrm>
            <a:off x="4114800" y="3124200"/>
            <a:ext cx="381000" cy="381000"/>
          </a:xfrm>
          <a:prstGeom prst="ellipse">
            <a:avLst/>
          </a:prstGeom>
          <a:solidFill>
            <a:srgbClr val="00279F"/>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3573" name="Oval 35">
            <a:extLst>
              <a:ext uri="{FF2B5EF4-FFF2-40B4-BE49-F238E27FC236}">
                <a16:creationId xmlns:a16="http://schemas.microsoft.com/office/drawing/2014/main" id="{B0BA5DE6-C0B1-4075-BC2F-11AA845E0710}"/>
              </a:ext>
            </a:extLst>
          </p:cNvPr>
          <p:cNvSpPr>
            <a:spLocks noChangeArrowheads="1"/>
          </p:cNvSpPr>
          <p:nvPr/>
        </p:nvSpPr>
        <p:spPr bwMode="auto">
          <a:xfrm>
            <a:off x="5943600" y="3733800"/>
            <a:ext cx="381000" cy="381000"/>
          </a:xfrm>
          <a:prstGeom prst="ellipse">
            <a:avLst/>
          </a:prstGeom>
          <a:solidFill>
            <a:srgbClr val="00279F"/>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3574" name="Oval 36">
            <a:extLst>
              <a:ext uri="{FF2B5EF4-FFF2-40B4-BE49-F238E27FC236}">
                <a16:creationId xmlns:a16="http://schemas.microsoft.com/office/drawing/2014/main" id="{0BE1D687-805A-444A-905B-6E7EC2BBE083}"/>
              </a:ext>
            </a:extLst>
          </p:cNvPr>
          <p:cNvSpPr>
            <a:spLocks noChangeArrowheads="1"/>
          </p:cNvSpPr>
          <p:nvPr/>
        </p:nvSpPr>
        <p:spPr bwMode="auto">
          <a:xfrm>
            <a:off x="5105400" y="2362200"/>
            <a:ext cx="381000" cy="381000"/>
          </a:xfrm>
          <a:prstGeom prst="ellipse">
            <a:avLst/>
          </a:prstGeom>
          <a:solidFill>
            <a:srgbClr val="00279F"/>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a:extLst>
              <a:ext uri="{FF2B5EF4-FFF2-40B4-BE49-F238E27FC236}">
                <a16:creationId xmlns:a16="http://schemas.microsoft.com/office/drawing/2014/main" id="{B5666C13-95AC-4E07-97D0-9FEB114BD497}"/>
              </a:ext>
            </a:extLst>
          </p:cNvPr>
          <p:cNvSpPr>
            <a:spLocks noGrp="1" noChangeArrowheads="1"/>
          </p:cNvSpPr>
          <p:nvPr>
            <p:ph type="title"/>
          </p:nvPr>
        </p:nvSpPr>
        <p:spPr>
          <a:xfrm>
            <a:off x="1547813" y="609600"/>
            <a:ext cx="7239000" cy="457200"/>
          </a:xfrm>
          <a:noFill/>
        </p:spPr>
        <p:txBody>
          <a:bodyPr/>
          <a:lstStyle/>
          <a:p>
            <a:r>
              <a:rPr lang="fr-FR" altLang="fr-FR" dirty="0"/>
              <a:t>La localisation d'un entrepôt unique</a:t>
            </a:r>
          </a:p>
        </p:txBody>
      </p:sp>
      <p:sp>
        <p:nvSpPr>
          <p:cNvPr id="2054" name="Rectangle 3">
            <a:extLst>
              <a:ext uri="{FF2B5EF4-FFF2-40B4-BE49-F238E27FC236}">
                <a16:creationId xmlns:a16="http://schemas.microsoft.com/office/drawing/2014/main" id="{C10C54C6-86E3-4C19-A6B4-79B73F634E23}"/>
              </a:ext>
            </a:extLst>
          </p:cNvPr>
          <p:cNvSpPr>
            <a:spLocks noGrp="1" noChangeArrowheads="1"/>
          </p:cNvSpPr>
          <p:nvPr>
            <p:ph type="body" idx="1"/>
          </p:nvPr>
        </p:nvSpPr>
        <p:spPr>
          <a:xfrm>
            <a:off x="827584" y="1203784"/>
            <a:ext cx="7609656" cy="5537584"/>
          </a:xfrm>
          <a:noFill/>
        </p:spPr>
        <p:txBody>
          <a:bodyPr/>
          <a:lstStyle/>
          <a:p>
            <a:r>
              <a:rPr lang="fr-FR" altLang="fr-FR" dirty="0"/>
              <a:t>Objectif : </a:t>
            </a:r>
          </a:p>
          <a:p>
            <a:pPr lvl="1"/>
            <a:r>
              <a:rPr lang="fr-FR" altLang="fr-FR" dirty="0"/>
              <a:t>rechercher la localisation qui minimise les coûts de distribution dans sa zone géographique</a:t>
            </a:r>
          </a:p>
          <a:p>
            <a:pPr lvl="1"/>
            <a:r>
              <a:rPr lang="fr-FR" altLang="fr-FR" dirty="0"/>
              <a:t>Minimiser les quantités x distances à parcourir pour approvisionner les points de livraison</a:t>
            </a:r>
          </a:p>
          <a:p>
            <a:r>
              <a:rPr lang="fr-FR" altLang="fr-FR" dirty="0"/>
              <a:t>La méthode du barycentre</a:t>
            </a:r>
          </a:p>
          <a:p>
            <a:pPr lvl="1"/>
            <a:r>
              <a:rPr lang="fr-FR" altLang="fr-FR" dirty="0"/>
              <a:t>Simple mais ne fournit pas la localisation optimale</a:t>
            </a:r>
          </a:p>
          <a:p>
            <a:pPr lvl="1"/>
            <a:r>
              <a:rPr lang="fr-FR" altLang="fr-FR" dirty="0"/>
              <a:t>distances calculées à vol d'oiseau</a:t>
            </a:r>
          </a:p>
          <a:p>
            <a:pPr lvl="1"/>
            <a:r>
              <a:rPr lang="fr-FR" altLang="fr-FR" dirty="0"/>
              <a:t>coordonnées du barycentre :</a:t>
            </a:r>
          </a:p>
          <a:p>
            <a:pPr lvl="2"/>
            <a:r>
              <a:rPr lang="fr-FR" altLang="fr-FR" i="1" dirty="0"/>
              <a:t>x</a:t>
            </a:r>
            <a:r>
              <a:rPr lang="fr-FR" altLang="fr-FR" baseline="-25000" dirty="0"/>
              <a:t>i</a:t>
            </a:r>
            <a:r>
              <a:rPr lang="fr-FR" altLang="fr-FR" dirty="0"/>
              <a:t> et </a:t>
            </a:r>
            <a:r>
              <a:rPr lang="fr-FR" altLang="fr-FR" i="1" dirty="0"/>
              <a:t>y</a:t>
            </a:r>
            <a:r>
              <a:rPr lang="fr-FR" altLang="fr-FR" baseline="-25000" dirty="0"/>
              <a:t>i</a:t>
            </a:r>
            <a:r>
              <a:rPr lang="fr-FR" altLang="fr-FR" dirty="0"/>
              <a:t> : coordonnées des points de livraison</a:t>
            </a:r>
          </a:p>
          <a:p>
            <a:pPr lvl="2"/>
            <a:r>
              <a:rPr lang="fr-FR" altLang="fr-FR" dirty="0"/>
              <a:t>Q</a:t>
            </a:r>
            <a:r>
              <a:rPr lang="fr-FR" altLang="fr-FR" i="1" dirty="0"/>
              <a:t>i</a:t>
            </a:r>
            <a:r>
              <a:rPr lang="fr-FR" altLang="fr-FR" dirty="0"/>
              <a:t> : quantités à livrer</a:t>
            </a:r>
          </a:p>
          <a:p>
            <a:endParaRPr lang="fr-FR" altLang="fr-FR" dirty="0"/>
          </a:p>
          <a:p>
            <a:endParaRPr lang="fr-FR" altLang="fr-FR" dirty="0"/>
          </a:p>
          <a:p>
            <a:endParaRPr lang="fr-FR" altLang="fr-FR" dirty="0"/>
          </a:p>
          <a:p>
            <a:pPr lvl="1"/>
            <a:r>
              <a:rPr lang="fr-FR" altLang="fr-FR" i="1" dirty="0"/>
              <a:t>Minimise la somme des carrés des distances x quantités</a:t>
            </a:r>
            <a:br>
              <a:rPr lang="fr-FR" altLang="fr-FR" i="1" dirty="0"/>
            </a:br>
            <a:r>
              <a:rPr lang="fr-FR" altLang="fr-FR" i="1" dirty="0"/>
              <a:t>et non la somme des distances x quantités</a:t>
            </a:r>
          </a:p>
          <a:p>
            <a:pPr marL="0" indent="0">
              <a:buNone/>
            </a:pPr>
            <a:endParaRPr lang="fr-FR" altLang="fr-FR" dirty="0"/>
          </a:p>
        </p:txBody>
      </p:sp>
      <p:graphicFrame>
        <p:nvGraphicFramePr>
          <p:cNvPr id="2050" name="Object 4">
            <a:hlinkClick r:id="" action="ppaction://ole?verb=0"/>
            <a:extLst>
              <a:ext uri="{FF2B5EF4-FFF2-40B4-BE49-F238E27FC236}">
                <a16:creationId xmlns:a16="http://schemas.microsoft.com/office/drawing/2014/main" id="{66841D68-784E-491D-BCFD-0E56230002B9}"/>
              </a:ext>
            </a:extLst>
          </p:cNvPr>
          <p:cNvGraphicFramePr>
            <a:graphicFrameLocks/>
          </p:cNvGraphicFramePr>
          <p:nvPr>
            <p:extLst>
              <p:ext uri="{D42A27DB-BD31-4B8C-83A1-F6EECF244321}">
                <p14:modId xmlns:p14="http://schemas.microsoft.com/office/powerpoint/2010/main" val="1692200590"/>
              </p:ext>
            </p:extLst>
          </p:nvPr>
        </p:nvGraphicFramePr>
        <p:xfrm>
          <a:off x="2699792" y="4941168"/>
          <a:ext cx="4196977" cy="1008112"/>
        </p:xfrm>
        <a:graphic>
          <a:graphicData uri="http://schemas.openxmlformats.org/presentationml/2006/ole">
            <mc:AlternateContent xmlns:mc="http://schemas.openxmlformats.org/markup-compatibility/2006">
              <mc:Choice xmlns:v="urn:schemas-microsoft-com:vml" Requires="v">
                <p:oleObj spid="_x0000_s2134" name="Equation" r:id="rId4" imgW="2133360" imgH="482400" progId="Equation.3">
                  <p:embed/>
                </p:oleObj>
              </mc:Choice>
              <mc:Fallback>
                <p:oleObj name="Equation" r:id="rId4" imgW="2133360" imgH="482400" progId="Equation.3">
                  <p:embed/>
                  <p:pic>
                    <p:nvPicPr>
                      <p:cNvPr id="0" name="Object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99792" y="4941168"/>
                        <a:ext cx="4196977" cy="1008112"/>
                      </a:xfrm>
                      <a:prstGeom prst="rect">
                        <a:avLst/>
                      </a:prstGeom>
                      <a:noFill/>
                      <a:ln>
                        <a:noFill/>
                      </a:ln>
                      <a:effectLst/>
                    </p:spPr>
                  </p:pic>
                </p:oleObj>
              </mc:Fallback>
            </mc:AlternateContent>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1026">
            <a:extLst>
              <a:ext uri="{FF2B5EF4-FFF2-40B4-BE49-F238E27FC236}">
                <a16:creationId xmlns:a16="http://schemas.microsoft.com/office/drawing/2014/main" id="{B5D76B60-AF7E-4FA0-AE5C-4133D73C795C}"/>
              </a:ext>
            </a:extLst>
          </p:cNvPr>
          <p:cNvSpPr>
            <a:spLocks noGrp="1" noChangeArrowheads="1"/>
          </p:cNvSpPr>
          <p:nvPr>
            <p:ph type="title"/>
          </p:nvPr>
        </p:nvSpPr>
        <p:spPr>
          <a:noFill/>
        </p:spPr>
        <p:txBody>
          <a:bodyPr/>
          <a:lstStyle/>
          <a:p>
            <a:r>
              <a:rPr lang="fr-FR" altLang="fr-FR" dirty="0"/>
              <a:t>L'affectation usines-dépôts</a:t>
            </a:r>
          </a:p>
        </p:txBody>
      </p:sp>
      <p:sp>
        <p:nvSpPr>
          <p:cNvPr id="25605" name="Rectangle 1027">
            <a:extLst>
              <a:ext uri="{FF2B5EF4-FFF2-40B4-BE49-F238E27FC236}">
                <a16:creationId xmlns:a16="http://schemas.microsoft.com/office/drawing/2014/main" id="{15DF908C-7083-4E86-9BA3-F9BEDD200844}"/>
              </a:ext>
            </a:extLst>
          </p:cNvPr>
          <p:cNvSpPr>
            <a:spLocks noGrp="1" noChangeArrowheads="1"/>
          </p:cNvSpPr>
          <p:nvPr>
            <p:ph type="body" idx="1"/>
          </p:nvPr>
        </p:nvSpPr>
        <p:spPr>
          <a:noFill/>
        </p:spPr>
        <p:txBody>
          <a:bodyPr/>
          <a:lstStyle/>
          <a:p>
            <a:r>
              <a:rPr lang="fr-FR" altLang="fr-FR" dirty="0"/>
              <a:t>Le problème de l'affectation</a:t>
            </a:r>
          </a:p>
          <a:p>
            <a:pPr lvl="1"/>
            <a:r>
              <a:rPr lang="fr-FR" altLang="fr-FR" dirty="0"/>
              <a:t>plusieurs usines peuvent livrer un même dépôt</a:t>
            </a:r>
          </a:p>
          <a:p>
            <a:pPr lvl="1"/>
            <a:r>
              <a:rPr lang="fr-FR" altLang="fr-FR" dirty="0"/>
              <a:t>plusieurs dépôts peuvent livrer un même client</a:t>
            </a:r>
          </a:p>
          <a:p>
            <a:pPr lvl="1"/>
            <a:r>
              <a:rPr lang="fr-FR" altLang="fr-FR" dirty="0"/>
              <a:t>coûts de livraison différents pour chaque couple </a:t>
            </a:r>
          </a:p>
          <a:p>
            <a:pPr lvl="1"/>
            <a:r>
              <a:rPr lang="fr-FR" altLang="fr-FR" dirty="0"/>
              <a:t>contraintes :</a:t>
            </a:r>
          </a:p>
          <a:p>
            <a:pPr marL="1104900" lvl="2"/>
            <a:r>
              <a:rPr lang="fr-FR" altLang="fr-FR" dirty="0"/>
              <a:t>capacités de production de chaque usine</a:t>
            </a:r>
          </a:p>
          <a:p>
            <a:pPr marL="1104900" lvl="2"/>
            <a:r>
              <a:rPr lang="fr-FR" altLang="fr-FR" dirty="0"/>
              <a:t>demandes de chaque client</a:t>
            </a:r>
          </a:p>
          <a:p>
            <a:r>
              <a:rPr lang="fr-FR" altLang="fr-FR" dirty="0"/>
              <a:t>Les méthodes de résolution</a:t>
            </a:r>
          </a:p>
          <a:p>
            <a:pPr lvl="1"/>
            <a:r>
              <a:rPr lang="fr-FR" altLang="fr-FR" dirty="0"/>
              <a:t>L’optimum se détermine aisément par la programmation linéaire</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11">
            <a:extLst>
              <a:ext uri="{FF2B5EF4-FFF2-40B4-BE49-F238E27FC236}">
                <a16:creationId xmlns:a16="http://schemas.microsoft.com/office/drawing/2014/main" id="{B57325B0-7BDE-4BDF-9D7B-05EAD69F201C}"/>
              </a:ext>
            </a:extLst>
          </p:cNvPr>
          <p:cNvSpPr>
            <a:spLocks noChangeArrowheads="1"/>
          </p:cNvSpPr>
          <p:nvPr/>
        </p:nvSpPr>
        <p:spPr bwMode="auto">
          <a:xfrm>
            <a:off x="1676400" y="4414838"/>
            <a:ext cx="6016625" cy="1604962"/>
          </a:xfrm>
          <a:prstGeom prst="rect">
            <a:avLst/>
          </a:prstGeom>
          <a:solidFill>
            <a:srgbClr val="FFFF99"/>
          </a:solidFill>
          <a:ln w="12700">
            <a:solidFill>
              <a:srgbClr val="000000"/>
            </a:solidFill>
            <a:miter lim="800000"/>
            <a:headEnd/>
            <a:tailEnd/>
          </a:ln>
        </p:spPr>
        <p:txBody>
          <a:bodyPr lIns="90488" tIns="44450" rIns="90488" bIns="44450">
            <a:spAutoFit/>
          </a:bodyPr>
          <a:lstStyle>
            <a:lvl1pPr>
              <a:tabLst>
                <a:tab pos="1371600" algn="ctr"/>
                <a:tab pos="2286000" algn="ctr"/>
                <a:tab pos="3200400" algn="ctr"/>
                <a:tab pos="4114800" algn="ctr"/>
                <a:tab pos="5257800" algn="ctr"/>
              </a:tabLst>
              <a:defRPr sz="1400" b="1">
                <a:solidFill>
                  <a:srgbClr val="000000"/>
                </a:solidFill>
                <a:latin typeface="Arial" panose="020B0604020202020204" pitchFamily="34" charset="0"/>
              </a:defRPr>
            </a:lvl1pPr>
            <a:lvl2pPr marL="742950" indent="-285750">
              <a:tabLst>
                <a:tab pos="1371600" algn="ctr"/>
                <a:tab pos="2286000" algn="ctr"/>
                <a:tab pos="3200400" algn="ctr"/>
                <a:tab pos="4114800" algn="ctr"/>
                <a:tab pos="5257800" algn="ctr"/>
              </a:tabLst>
              <a:defRPr sz="1400" b="1">
                <a:solidFill>
                  <a:srgbClr val="000000"/>
                </a:solidFill>
                <a:latin typeface="Arial" panose="020B0604020202020204" pitchFamily="34" charset="0"/>
              </a:defRPr>
            </a:lvl2pPr>
            <a:lvl3pPr marL="1143000" indent="-228600">
              <a:tabLst>
                <a:tab pos="1371600" algn="ctr"/>
                <a:tab pos="2286000" algn="ctr"/>
                <a:tab pos="3200400" algn="ctr"/>
                <a:tab pos="4114800" algn="ctr"/>
                <a:tab pos="5257800" algn="ctr"/>
              </a:tabLst>
              <a:defRPr sz="1400" b="1">
                <a:solidFill>
                  <a:srgbClr val="000000"/>
                </a:solidFill>
                <a:latin typeface="Arial" panose="020B0604020202020204" pitchFamily="34" charset="0"/>
              </a:defRPr>
            </a:lvl3pPr>
            <a:lvl4pPr marL="1600200" indent="-228600">
              <a:tabLst>
                <a:tab pos="1371600" algn="ctr"/>
                <a:tab pos="2286000" algn="ctr"/>
                <a:tab pos="3200400" algn="ctr"/>
                <a:tab pos="4114800" algn="ctr"/>
                <a:tab pos="5257800" algn="ctr"/>
              </a:tabLst>
              <a:defRPr sz="1400" b="1">
                <a:solidFill>
                  <a:srgbClr val="000000"/>
                </a:solidFill>
                <a:latin typeface="Arial" panose="020B0604020202020204" pitchFamily="34" charset="0"/>
              </a:defRPr>
            </a:lvl4pPr>
            <a:lvl5pPr marL="2057400" indent="-228600">
              <a:tabLst>
                <a:tab pos="1371600" algn="ctr"/>
                <a:tab pos="2286000" algn="ctr"/>
                <a:tab pos="3200400" algn="ctr"/>
                <a:tab pos="4114800" algn="ctr"/>
                <a:tab pos="5257800" algn="ctr"/>
              </a:tabLst>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tabLst>
                <a:tab pos="1371600" algn="ctr"/>
                <a:tab pos="2286000" algn="ctr"/>
                <a:tab pos="3200400" algn="ctr"/>
                <a:tab pos="4114800" algn="ctr"/>
                <a:tab pos="5257800" algn="ctr"/>
              </a:tabLs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tabLst>
                <a:tab pos="1371600" algn="ctr"/>
                <a:tab pos="2286000" algn="ctr"/>
                <a:tab pos="3200400" algn="ctr"/>
                <a:tab pos="4114800" algn="ctr"/>
                <a:tab pos="5257800" algn="ctr"/>
              </a:tabLs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tabLst>
                <a:tab pos="1371600" algn="ctr"/>
                <a:tab pos="2286000" algn="ctr"/>
                <a:tab pos="3200400" algn="ctr"/>
                <a:tab pos="4114800" algn="ctr"/>
                <a:tab pos="5257800" algn="ctr"/>
              </a:tabLs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tabLst>
                <a:tab pos="1371600" algn="ctr"/>
                <a:tab pos="2286000" algn="ctr"/>
                <a:tab pos="3200400" algn="ctr"/>
                <a:tab pos="4114800" algn="ctr"/>
                <a:tab pos="5257800" algn="ctr"/>
              </a:tabLst>
              <a:defRPr sz="1400" b="1">
                <a:solidFill>
                  <a:srgbClr val="000000"/>
                </a:solidFill>
                <a:latin typeface="Arial" panose="020B0604020202020204" pitchFamily="34" charset="0"/>
              </a:defRPr>
            </a:lvl9pPr>
          </a:lstStyle>
          <a:p>
            <a:pPr>
              <a:spcBef>
                <a:spcPct val="30000"/>
              </a:spcBef>
            </a:pPr>
            <a:r>
              <a:rPr lang="fr-FR" altLang="fr-FR" sz="2400" dirty="0"/>
              <a:t>	</a:t>
            </a:r>
            <a:r>
              <a:rPr lang="fr-FR" altLang="fr-FR" sz="1600" dirty="0"/>
              <a:t>A	B	C	D	Quantités</a:t>
            </a:r>
          </a:p>
          <a:p>
            <a:pPr>
              <a:spcBef>
                <a:spcPct val="30000"/>
              </a:spcBef>
            </a:pPr>
            <a:r>
              <a:rPr lang="fr-FR" altLang="fr-FR" sz="1600" dirty="0"/>
              <a:t>X				300 000	300 000</a:t>
            </a:r>
          </a:p>
          <a:p>
            <a:pPr>
              <a:spcBef>
                <a:spcPct val="30000"/>
              </a:spcBef>
            </a:pPr>
            <a:r>
              <a:rPr lang="fr-FR" altLang="fr-FR" sz="1600" dirty="0"/>
              <a:t>Y		300 000			300 000</a:t>
            </a:r>
          </a:p>
          <a:p>
            <a:pPr>
              <a:spcBef>
                <a:spcPct val="30000"/>
              </a:spcBef>
            </a:pPr>
            <a:r>
              <a:rPr lang="fr-FR" altLang="fr-FR" sz="1600" dirty="0"/>
              <a:t>Z	100 000	200 000	100 000		400 000</a:t>
            </a:r>
          </a:p>
          <a:p>
            <a:pPr>
              <a:spcBef>
                <a:spcPct val="30000"/>
              </a:spcBef>
            </a:pPr>
            <a:r>
              <a:rPr lang="fr-FR" altLang="fr-FR" sz="1600" dirty="0"/>
              <a:t>Quantités	100 000	500 000	100 000	300 000	1 000 000</a:t>
            </a:r>
          </a:p>
        </p:txBody>
      </p:sp>
      <p:sp>
        <p:nvSpPr>
          <p:cNvPr id="26629" name="Rectangle 2">
            <a:extLst>
              <a:ext uri="{FF2B5EF4-FFF2-40B4-BE49-F238E27FC236}">
                <a16:creationId xmlns:a16="http://schemas.microsoft.com/office/drawing/2014/main" id="{2482754B-47DD-4721-93F6-263B3DBE94CD}"/>
              </a:ext>
            </a:extLst>
          </p:cNvPr>
          <p:cNvSpPr>
            <a:spLocks noGrp="1" noChangeArrowheads="1"/>
          </p:cNvSpPr>
          <p:nvPr>
            <p:ph type="title"/>
          </p:nvPr>
        </p:nvSpPr>
        <p:spPr>
          <a:noFill/>
        </p:spPr>
        <p:txBody>
          <a:bodyPr/>
          <a:lstStyle/>
          <a:p>
            <a:r>
              <a:rPr lang="fr-FR" altLang="fr-FR" dirty="0"/>
              <a:t>Exemple</a:t>
            </a:r>
          </a:p>
        </p:txBody>
      </p:sp>
      <p:sp>
        <p:nvSpPr>
          <p:cNvPr id="26630" name="Rectangle 3">
            <a:extLst>
              <a:ext uri="{FF2B5EF4-FFF2-40B4-BE49-F238E27FC236}">
                <a16:creationId xmlns:a16="http://schemas.microsoft.com/office/drawing/2014/main" id="{4FA9DBB1-66F5-4A55-B1FA-434B1FE3A0C6}"/>
              </a:ext>
            </a:extLst>
          </p:cNvPr>
          <p:cNvSpPr>
            <a:spLocks noChangeArrowheads="1"/>
          </p:cNvSpPr>
          <p:nvPr/>
        </p:nvSpPr>
        <p:spPr bwMode="auto">
          <a:xfrm>
            <a:off x="1682750" y="2444750"/>
            <a:ext cx="6007100" cy="1587500"/>
          </a:xfrm>
          <a:prstGeom prst="rect">
            <a:avLst/>
          </a:prstGeom>
          <a:solidFill>
            <a:srgbClr val="FFFF99"/>
          </a:solidFill>
          <a:ln w="12700">
            <a:solidFill>
              <a:srgbClr val="000000"/>
            </a:solidFill>
            <a:miter lim="800000"/>
            <a:headEnd/>
            <a:tailEnd/>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6631" name="Rectangle 4">
            <a:extLst>
              <a:ext uri="{FF2B5EF4-FFF2-40B4-BE49-F238E27FC236}">
                <a16:creationId xmlns:a16="http://schemas.microsoft.com/office/drawing/2014/main" id="{8EC3C07D-FE31-4623-96A2-32B1EFD87E74}"/>
              </a:ext>
            </a:extLst>
          </p:cNvPr>
          <p:cNvSpPr>
            <a:spLocks noChangeArrowheads="1"/>
          </p:cNvSpPr>
          <p:nvPr/>
        </p:nvSpPr>
        <p:spPr bwMode="auto">
          <a:xfrm>
            <a:off x="1677988" y="2439988"/>
            <a:ext cx="6016625" cy="1604962"/>
          </a:xfrm>
          <a:prstGeom prst="rect">
            <a:avLst/>
          </a:prstGeom>
          <a:solidFill>
            <a:srgbClr val="FFFF99"/>
          </a:solidFill>
          <a:ln w="12700">
            <a:solidFill>
              <a:srgbClr val="000000"/>
            </a:solidFill>
            <a:miter lim="800000"/>
            <a:headEnd/>
            <a:tailEnd/>
          </a:ln>
        </p:spPr>
        <p:txBody>
          <a:bodyPr lIns="90488" tIns="44450" rIns="90488" bIns="44450">
            <a:spAutoFit/>
          </a:bodyPr>
          <a:lstStyle>
            <a:lvl1pPr>
              <a:tabLst>
                <a:tab pos="1371600" algn="ctr"/>
                <a:tab pos="2286000" algn="ctr"/>
                <a:tab pos="3200400" algn="ctr"/>
                <a:tab pos="4114800" algn="ctr"/>
                <a:tab pos="5257800" algn="ctr"/>
              </a:tabLst>
              <a:defRPr sz="1400" b="1">
                <a:solidFill>
                  <a:srgbClr val="000000"/>
                </a:solidFill>
                <a:latin typeface="Arial" panose="020B0604020202020204" pitchFamily="34" charset="0"/>
              </a:defRPr>
            </a:lvl1pPr>
            <a:lvl2pPr marL="742950" indent="-285750">
              <a:tabLst>
                <a:tab pos="1371600" algn="ctr"/>
                <a:tab pos="2286000" algn="ctr"/>
                <a:tab pos="3200400" algn="ctr"/>
                <a:tab pos="4114800" algn="ctr"/>
                <a:tab pos="5257800" algn="ctr"/>
              </a:tabLst>
              <a:defRPr sz="1400" b="1">
                <a:solidFill>
                  <a:srgbClr val="000000"/>
                </a:solidFill>
                <a:latin typeface="Arial" panose="020B0604020202020204" pitchFamily="34" charset="0"/>
              </a:defRPr>
            </a:lvl2pPr>
            <a:lvl3pPr marL="1143000" indent="-228600">
              <a:tabLst>
                <a:tab pos="1371600" algn="ctr"/>
                <a:tab pos="2286000" algn="ctr"/>
                <a:tab pos="3200400" algn="ctr"/>
                <a:tab pos="4114800" algn="ctr"/>
                <a:tab pos="5257800" algn="ctr"/>
              </a:tabLst>
              <a:defRPr sz="1400" b="1">
                <a:solidFill>
                  <a:srgbClr val="000000"/>
                </a:solidFill>
                <a:latin typeface="Arial" panose="020B0604020202020204" pitchFamily="34" charset="0"/>
              </a:defRPr>
            </a:lvl3pPr>
            <a:lvl4pPr marL="1600200" indent="-228600">
              <a:tabLst>
                <a:tab pos="1371600" algn="ctr"/>
                <a:tab pos="2286000" algn="ctr"/>
                <a:tab pos="3200400" algn="ctr"/>
                <a:tab pos="4114800" algn="ctr"/>
                <a:tab pos="5257800" algn="ctr"/>
              </a:tabLst>
              <a:defRPr sz="1400" b="1">
                <a:solidFill>
                  <a:srgbClr val="000000"/>
                </a:solidFill>
                <a:latin typeface="Arial" panose="020B0604020202020204" pitchFamily="34" charset="0"/>
              </a:defRPr>
            </a:lvl4pPr>
            <a:lvl5pPr marL="2057400" indent="-228600">
              <a:tabLst>
                <a:tab pos="1371600" algn="ctr"/>
                <a:tab pos="2286000" algn="ctr"/>
                <a:tab pos="3200400" algn="ctr"/>
                <a:tab pos="4114800" algn="ctr"/>
                <a:tab pos="5257800" algn="ctr"/>
              </a:tabLst>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tabLst>
                <a:tab pos="1371600" algn="ctr"/>
                <a:tab pos="2286000" algn="ctr"/>
                <a:tab pos="3200400" algn="ctr"/>
                <a:tab pos="4114800" algn="ctr"/>
                <a:tab pos="5257800" algn="ctr"/>
              </a:tabLs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tabLst>
                <a:tab pos="1371600" algn="ctr"/>
                <a:tab pos="2286000" algn="ctr"/>
                <a:tab pos="3200400" algn="ctr"/>
                <a:tab pos="4114800" algn="ctr"/>
                <a:tab pos="5257800" algn="ctr"/>
              </a:tabLs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tabLst>
                <a:tab pos="1371600" algn="ctr"/>
                <a:tab pos="2286000" algn="ctr"/>
                <a:tab pos="3200400" algn="ctr"/>
                <a:tab pos="4114800" algn="ctr"/>
                <a:tab pos="5257800" algn="ctr"/>
              </a:tabLs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tabLst>
                <a:tab pos="1371600" algn="ctr"/>
                <a:tab pos="2286000" algn="ctr"/>
                <a:tab pos="3200400" algn="ctr"/>
                <a:tab pos="4114800" algn="ctr"/>
                <a:tab pos="5257800" algn="ctr"/>
              </a:tabLst>
              <a:defRPr sz="1400" b="1">
                <a:solidFill>
                  <a:srgbClr val="000000"/>
                </a:solidFill>
                <a:latin typeface="Arial" panose="020B0604020202020204" pitchFamily="34" charset="0"/>
              </a:defRPr>
            </a:lvl9pPr>
          </a:lstStyle>
          <a:p>
            <a:pPr>
              <a:spcBef>
                <a:spcPct val="30000"/>
              </a:spcBef>
            </a:pPr>
            <a:r>
              <a:rPr lang="fr-FR" altLang="fr-FR" sz="2400" dirty="0"/>
              <a:t>	</a:t>
            </a:r>
            <a:r>
              <a:rPr lang="fr-FR" altLang="fr-FR" sz="1600" dirty="0"/>
              <a:t>A	B	C	D	Quantités</a:t>
            </a:r>
          </a:p>
          <a:p>
            <a:pPr>
              <a:spcBef>
                <a:spcPct val="30000"/>
              </a:spcBef>
            </a:pPr>
            <a:r>
              <a:rPr lang="fr-FR" altLang="fr-FR" sz="1600" dirty="0"/>
              <a:t>X	3,0	1,5	2,5	2,0	300 000</a:t>
            </a:r>
          </a:p>
          <a:p>
            <a:pPr>
              <a:spcBef>
                <a:spcPct val="30000"/>
              </a:spcBef>
            </a:pPr>
            <a:r>
              <a:rPr lang="fr-FR" altLang="fr-FR" sz="1600" dirty="0"/>
              <a:t>Y	1,0	0,5	2,0	1,5	300 000</a:t>
            </a:r>
          </a:p>
          <a:p>
            <a:pPr>
              <a:spcBef>
                <a:spcPct val="30000"/>
              </a:spcBef>
            </a:pPr>
            <a:r>
              <a:rPr lang="fr-FR" altLang="fr-FR" sz="1600" dirty="0"/>
              <a:t>Z	2,0	2,2	1,5	3,0	400 000</a:t>
            </a:r>
          </a:p>
          <a:p>
            <a:pPr>
              <a:spcBef>
                <a:spcPct val="30000"/>
              </a:spcBef>
            </a:pPr>
            <a:r>
              <a:rPr lang="fr-FR" altLang="fr-FR" sz="1600" dirty="0"/>
              <a:t>Quantités	100 000	500 000	100 000	300 000	1 000 000</a:t>
            </a:r>
          </a:p>
        </p:txBody>
      </p:sp>
      <p:sp>
        <p:nvSpPr>
          <p:cNvPr id="26632" name="Line 5">
            <a:extLst>
              <a:ext uri="{FF2B5EF4-FFF2-40B4-BE49-F238E27FC236}">
                <a16:creationId xmlns:a16="http://schemas.microsoft.com/office/drawing/2014/main" id="{E0E32544-8449-4A6E-8BE8-3A48A9447B56}"/>
              </a:ext>
            </a:extLst>
          </p:cNvPr>
          <p:cNvSpPr>
            <a:spLocks noChangeShapeType="1"/>
          </p:cNvSpPr>
          <p:nvPr/>
        </p:nvSpPr>
        <p:spPr bwMode="auto">
          <a:xfrm>
            <a:off x="1682750" y="2794000"/>
            <a:ext cx="60071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26633" name="Line 6">
            <a:extLst>
              <a:ext uri="{FF2B5EF4-FFF2-40B4-BE49-F238E27FC236}">
                <a16:creationId xmlns:a16="http://schemas.microsoft.com/office/drawing/2014/main" id="{16575F8F-BB5C-45AC-BED4-84ADBDCCFBCC}"/>
              </a:ext>
            </a:extLst>
          </p:cNvPr>
          <p:cNvSpPr>
            <a:spLocks noChangeShapeType="1"/>
          </p:cNvSpPr>
          <p:nvPr/>
        </p:nvSpPr>
        <p:spPr bwMode="auto">
          <a:xfrm>
            <a:off x="1682750" y="3733800"/>
            <a:ext cx="60071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26634" name="Line 7">
            <a:extLst>
              <a:ext uri="{FF2B5EF4-FFF2-40B4-BE49-F238E27FC236}">
                <a16:creationId xmlns:a16="http://schemas.microsoft.com/office/drawing/2014/main" id="{DC543581-F869-4EFB-81AE-FFBA48421F36}"/>
              </a:ext>
            </a:extLst>
          </p:cNvPr>
          <p:cNvSpPr>
            <a:spLocks noChangeShapeType="1"/>
          </p:cNvSpPr>
          <p:nvPr/>
        </p:nvSpPr>
        <p:spPr bwMode="auto">
          <a:xfrm>
            <a:off x="2743200" y="2444750"/>
            <a:ext cx="0" cy="158750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26635" name="Line 8">
            <a:extLst>
              <a:ext uri="{FF2B5EF4-FFF2-40B4-BE49-F238E27FC236}">
                <a16:creationId xmlns:a16="http://schemas.microsoft.com/office/drawing/2014/main" id="{5430B0A9-BB49-403F-9A85-A2ADF109FB27}"/>
              </a:ext>
            </a:extLst>
          </p:cNvPr>
          <p:cNvSpPr>
            <a:spLocks noChangeShapeType="1"/>
          </p:cNvSpPr>
          <p:nvPr/>
        </p:nvSpPr>
        <p:spPr bwMode="auto">
          <a:xfrm>
            <a:off x="6324600" y="2444750"/>
            <a:ext cx="0" cy="158750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26636" name="Rectangle 9">
            <a:extLst>
              <a:ext uri="{FF2B5EF4-FFF2-40B4-BE49-F238E27FC236}">
                <a16:creationId xmlns:a16="http://schemas.microsoft.com/office/drawing/2014/main" id="{009BFDBE-0BDA-415B-9300-FAA1D8F99572}"/>
              </a:ext>
            </a:extLst>
          </p:cNvPr>
          <p:cNvSpPr>
            <a:spLocks noChangeArrowheads="1"/>
          </p:cNvSpPr>
          <p:nvPr/>
        </p:nvSpPr>
        <p:spPr bwMode="auto">
          <a:xfrm>
            <a:off x="992188" y="1677988"/>
            <a:ext cx="66262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spcBef>
                <a:spcPct val="50000"/>
              </a:spcBef>
            </a:pPr>
            <a:r>
              <a:rPr lang="fr-FR" altLang="fr-FR" sz="1800" dirty="0">
                <a:solidFill>
                  <a:srgbClr val="00279F"/>
                </a:solidFill>
              </a:rPr>
              <a:t>Trois usines (X, Y, Z) et quatre dépôts (A, B, C, D)</a:t>
            </a:r>
          </a:p>
        </p:txBody>
      </p:sp>
      <p:sp>
        <p:nvSpPr>
          <p:cNvPr id="26637" name="Rectangle 10">
            <a:extLst>
              <a:ext uri="{FF2B5EF4-FFF2-40B4-BE49-F238E27FC236}">
                <a16:creationId xmlns:a16="http://schemas.microsoft.com/office/drawing/2014/main" id="{768530F1-B216-4FEE-ACF1-B6389B232B83}"/>
              </a:ext>
            </a:extLst>
          </p:cNvPr>
          <p:cNvSpPr>
            <a:spLocks noChangeArrowheads="1"/>
          </p:cNvSpPr>
          <p:nvPr/>
        </p:nvSpPr>
        <p:spPr bwMode="auto">
          <a:xfrm>
            <a:off x="2668588" y="2135188"/>
            <a:ext cx="4416425" cy="30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spcBef>
                <a:spcPct val="50000"/>
              </a:spcBef>
            </a:pPr>
            <a:r>
              <a:rPr lang="fr-FR" altLang="fr-FR" sz="1600" dirty="0">
                <a:solidFill>
                  <a:srgbClr val="00279F"/>
                </a:solidFill>
              </a:rPr>
              <a:t>Matrice des coûts de transport</a:t>
            </a:r>
          </a:p>
        </p:txBody>
      </p:sp>
      <p:sp>
        <p:nvSpPr>
          <p:cNvPr id="26638" name="Text Box 12">
            <a:extLst>
              <a:ext uri="{FF2B5EF4-FFF2-40B4-BE49-F238E27FC236}">
                <a16:creationId xmlns:a16="http://schemas.microsoft.com/office/drawing/2014/main" id="{EAA05C9E-05EA-4381-A3BB-62EC3638604D}"/>
              </a:ext>
            </a:extLst>
          </p:cNvPr>
          <p:cNvSpPr txBox="1">
            <a:spLocks noChangeArrowheads="1"/>
          </p:cNvSpPr>
          <p:nvPr/>
        </p:nvSpPr>
        <p:spPr bwMode="auto">
          <a:xfrm>
            <a:off x="3565525" y="6199188"/>
            <a:ext cx="1531938"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dirty="0">
                <a:solidFill>
                  <a:srgbClr val="00279F"/>
                </a:solidFill>
              </a:rPr>
              <a:t>Coût : 1 540 000</a:t>
            </a:r>
          </a:p>
        </p:txBody>
      </p:sp>
      <p:sp>
        <p:nvSpPr>
          <p:cNvPr id="26639" name="Rectangle 13">
            <a:extLst>
              <a:ext uri="{FF2B5EF4-FFF2-40B4-BE49-F238E27FC236}">
                <a16:creationId xmlns:a16="http://schemas.microsoft.com/office/drawing/2014/main" id="{B16124EB-0955-48D9-BA49-A76EA303C43D}"/>
              </a:ext>
            </a:extLst>
          </p:cNvPr>
          <p:cNvSpPr>
            <a:spLocks noChangeArrowheads="1"/>
          </p:cNvSpPr>
          <p:nvPr/>
        </p:nvSpPr>
        <p:spPr bwMode="auto">
          <a:xfrm>
            <a:off x="2667000" y="4105275"/>
            <a:ext cx="4416425" cy="30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spcBef>
                <a:spcPct val="50000"/>
              </a:spcBef>
            </a:pPr>
            <a:r>
              <a:rPr lang="fr-FR" altLang="fr-FR" sz="1600" dirty="0">
                <a:solidFill>
                  <a:srgbClr val="00279F"/>
                </a:solidFill>
              </a:rPr>
              <a:t>Matrice d’affectation optimale</a:t>
            </a:r>
          </a:p>
        </p:txBody>
      </p:sp>
      <p:sp>
        <p:nvSpPr>
          <p:cNvPr id="26640" name="Line 14">
            <a:extLst>
              <a:ext uri="{FF2B5EF4-FFF2-40B4-BE49-F238E27FC236}">
                <a16:creationId xmlns:a16="http://schemas.microsoft.com/office/drawing/2014/main" id="{436B05C4-DFC3-4562-98CA-AE82CF2CDCF6}"/>
              </a:ext>
            </a:extLst>
          </p:cNvPr>
          <p:cNvSpPr>
            <a:spLocks noChangeShapeType="1"/>
          </p:cNvSpPr>
          <p:nvPr/>
        </p:nvSpPr>
        <p:spPr bwMode="auto">
          <a:xfrm>
            <a:off x="1676400" y="4776788"/>
            <a:ext cx="60071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26641" name="Line 15">
            <a:extLst>
              <a:ext uri="{FF2B5EF4-FFF2-40B4-BE49-F238E27FC236}">
                <a16:creationId xmlns:a16="http://schemas.microsoft.com/office/drawing/2014/main" id="{81A27FC0-F731-45C7-B765-250551A78B97}"/>
              </a:ext>
            </a:extLst>
          </p:cNvPr>
          <p:cNvSpPr>
            <a:spLocks noChangeShapeType="1"/>
          </p:cNvSpPr>
          <p:nvPr/>
        </p:nvSpPr>
        <p:spPr bwMode="auto">
          <a:xfrm>
            <a:off x="1676400" y="5716588"/>
            <a:ext cx="60071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26642" name="Line 16">
            <a:extLst>
              <a:ext uri="{FF2B5EF4-FFF2-40B4-BE49-F238E27FC236}">
                <a16:creationId xmlns:a16="http://schemas.microsoft.com/office/drawing/2014/main" id="{D947E2E8-8FBA-4B88-97B2-80C1B0719532}"/>
              </a:ext>
            </a:extLst>
          </p:cNvPr>
          <p:cNvSpPr>
            <a:spLocks noChangeShapeType="1"/>
          </p:cNvSpPr>
          <p:nvPr/>
        </p:nvSpPr>
        <p:spPr bwMode="auto">
          <a:xfrm>
            <a:off x="2736850" y="4427538"/>
            <a:ext cx="0" cy="158750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26643" name="Line 17">
            <a:extLst>
              <a:ext uri="{FF2B5EF4-FFF2-40B4-BE49-F238E27FC236}">
                <a16:creationId xmlns:a16="http://schemas.microsoft.com/office/drawing/2014/main" id="{FA7CF623-479B-4BB3-8029-0D490C4E15E1}"/>
              </a:ext>
            </a:extLst>
          </p:cNvPr>
          <p:cNvSpPr>
            <a:spLocks noChangeShapeType="1"/>
          </p:cNvSpPr>
          <p:nvPr/>
        </p:nvSpPr>
        <p:spPr bwMode="auto">
          <a:xfrm>
            <a:off x="6318250" y="4427538"/>
            <a:ext cx="0" cy="158750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2">
            <a:extLst>
              <a:ext uri="{FF2B5EF4-FFF2-40B4-BE49-F238E27FC236}">
                <a16:creationId xmlns:a16="http://schemas.microsoft.com/office/drawing/2014/main" id="{31183F40-1967-49AD-9AD8-D1191021F6B5}"/>
              </a:ext>
            </a:extLst>
          </p:cNvPr>
          <p:cNvSpPr>
            <a:spLocks noGrp="1" noChangeArrowheads="1"/>
          </p:cNvSpPr>
          <p:nvPr>
            <p:ph type="title"/>
          </p:nvPr>
        </p:nvSpPr>
        <p:spPr>
          <a:xfrm>
            <a:off x="359532" y="972344"/>
            <a:ext cx="8424936" cy="457200"/>
          </a:xfrm>
          <a:noFill/>
        </p:spPr>
        <p:txBody>
          <a:bodyPr/>
          <a:lstStyle/>
          <a:p>
            <a:r>
              <a:rPr lang="fr-FR" altLang="fr-FR" sz="3200" dirty="0"/>
              <a:t>Les tendances de la distribution physique</a:t>
            </a:r>
          </a:p>
        </p:txBody>
      </p:sp>
      <p:sp>
        <p:nvSpPr>
          <p:cNvPr id="30725" name="Rectangle 3">
            <a:extLst>
              <a:ext uri="{FF2B5EF4-FFF2-40B4-BE49-F238E27FC236}">
                <a16:creationId xmlns:a16="http://schemas.microsoft.com/office/drawing/2014/main" id="{BF64B60D-4AF7-4A15-8859-C99D9B4CC96E}"/>
              </a:ext>
            </a:extLst>
          </p:cNvPr>
          <p:cNvSpPr>
            <a:spLocks noGrp="1" noChangeArrowheads="1"/>
          </p:cNvSpPr>
          <p:nvPr>
            <p:ph type="body" idx="1"/>
          </p:nvPr>
        </p:nvSpPr>
        <p:spPr>
          <a:xfrm>
            <a:off x="762000" y="1981200"/>
            <a:ext cx="7086600" cy="3429000"/>
          </a:xfrm>
          <a:noFill/>
        </p:spPr>
        <p:txBody>
          <a:bodyPr/>
          <a:lstStyle/>
          <a:p>
            <a:pPr>
              <a:buFontTx/>
              <a:buNone/>
            </a:pPr>
            <a:r>
              <a:rPr lang="fr-FR" altLang="fr-FR" dirty="0">
                <a:solidFill>
                  <a:srgbClr val="00279F"/>
                </a:solidFill>
              </a:rPr>
              <a:t>1/ Diminution du nombre de niveaux</a:t>
            </a:r>
          </a:p>
          <a:p>
            <a:pPr>
              <a:buFontTx/>
              <a:buNone/>
            </a:pPr>
            <a:r>
              <a:rPr lang="fr-FR" altLang="fr-FR" dirty="0">
                <a:solidFill>
                  <a:srgbClr val="00279F"/>
                </a:solidFill>
              </a:rPr>
              <a:t>2/ Réduction du nombre de sites</a:t>
            </a:r>
          </a:p>
          <a:p>
            <a:pPr>
              <a:buFontTx/>
              <a:buNone/>
            </a:pPr>
            <a:r>
              <a:rPr lang="fr-FR" altLang="fr-FR" dirty="0">
                <a:solidFill>
                  <a:srgbClr val="00279F"/>
                </a:solidFill>
              </a:rPr>
              <a:t>3/ Passage par des plateformes</a:t>
            </a:r>
          </a:p>
          <a:p>
            <a:pPr>
              <a:buFontTx/>
              <a:buNone/>
            </a:pPr>
            <a:r>
              <a:rPr lang="fr-FR" altLang="fr-FR" dirty="0">
                <a:solidFill>
                  <a:srgbClr val="00279F"/>
                </a:solidFill>
              </a:rPr>
              <a:t>4/ Recours à la sous-traitance</a:t>
            </a:r>
          </a:p>
          <a:p>
            <a:pPr>
              <a:buFontTx/>
              <a:buNone/>
            </a:pPr>
            <a:r>
              <a:rPr lang="fr-FR" altLang="fr-FR" dirty="0">
                <a:solidFill>
                  <a:srgbClr val="00279F"/>
                </a:solidFill>
              </a:rPr>
              <a:t>5/ Élargissement de l'offre des prestataires</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a:extLst>
              <a:ext uri="{FF2B5EF4-FFF2-40B4-BE49-F238E27FC236}">
                <a16:creationId xmlns:a16="http://schemas.microsoft.com/office/drawing/2014/main" id="{35FD9A02-4B80-43FC-9B7D-6002636AABCB}"/>
              </a:ext>
            </a:extLst>
          </p:cNvPr>
          <p:cNvSpPr>
            <a:spLocks noGrp="1" noChangeArrowheads="1"/>
          </p:cNvSpPr>
          <p:nvPr>
            <p:ph type="title"/>
          </p:nvPr>
        </p:nvSpPr>
        <p:spPr>
          <a:xfrm>
            <a:off x="1600200" y="643805"/>
            <a:ext cx="7239000" cy="457200"/>
          </a:xfrm>
          <a:noFill/>
        </p:spPr>
        <p:txBody>
          <a:bodyPr/>
          <a:lstStyle/>
          <a:p>
            <a:r>
              <a:rPr lang="fr-FR" altLang="fr-FR" dirty="0"/>
              <a:t>La distribution</a:t>
            </a:r>
          </a:p>
        </p:txBody>
      </p:sp>
      <p:sp>
        <p:nvSpPr>
          <p:cNvPr id="4101" name="Rectangle 3">
            <a:extLst>
              <a:ext uri="{FF2B5EF4-FFF2-40B4-BE49-F238E27FC236}">
                <a16:creationId xmlns:a16="http://schemas.microsoft.com/office/drawing/2014/main" id="{A2721312-1368-4F87-A057-AEDA50B9DEA8}"/>
              </a:ext>
            </a:extLst>
          </p:cNvPr>
          <p:cNvSpPr>
            <a:spLocks noGrp="1" noChangeArrowheads="1"/>
          </p:cNvSpPr>
          <p:nvPr>
            <p:ph type="body" idx="1"/>
          </p:nvPr>
        </p:nvSpPr>
        <p:spPr>
          <a:xfrm>
            <a:off x="1187624" y="1287315"/>
            <a:ext cx="7162800" cy="3199900"/>
          </a:xfrm>
          <a:noFill/>
        </p:spPr>
        <p:txBody>
          <a:bodyPr/>
          <a:lstStyle/>
          <a:p>
            <a:pPr>
              <a:lnSpc>
                <a:spcPct val="80000"/>
              </a:lnSpc>
            </a:pPr>
            <a:r>
              <a:rPr lang="fr-FR" altLang="fr-FR" sz="2000" dirty="0"/>
              <a:t>Comporte deux étapes principales</a:t>
            </a:r>
          </a:p>
          <a:p>
            <a:pPr>
              <a:lnSpc>
                <a:spcPct val="80000"/>
              </a:lnSpc>
            </a:pPr>
            <a:r>
              <a:rPr lang="fr-FR" altLang="fr-FR" sz="2000" dirty="0"/>
              <a:t>Le transport d'approche</a:t>
            </a:r>
          </a:p>
          <a:p>
            <a:pPr lvl="1">
              <a:lnSpc>
                <a:spcPct val="80000"/>
              </a:lnSpc>
            </a:pPr>
            <a:r>
              <a:rPr lang="fr-FR" altLang="fr-FR" sz="1600" dirty="0"/>
              <a:t>Fournisseurs relativement peu nombreux</a:t>
            </a:r>
          </a:p>
          <a:p>
            <a:pPr lvl="1">
              <a:lnSpc>
                <a:spcPct val="80000"/>
              </a:lnSpc>
            </a:pPr>
            <a:r>
              <a:rPr lang="fr-FR" altLang="fr-FR" sz="1600" dirty="0"/>
              <a:t>Les sources sont souvent mono catégorie de produits</a:t>
            </a:r>
          </a:p>
          <a:p>
            <a:pPr lvl="1">
              <a:lnSpc>
                <a:spcPct val="80000"/>
              </a:lnSpc>
            </a:pPr>
            <a:r>
              <a:rPr lang="fr-FR" altLang="fr-FR" sz="1600" dirty="0"/>
              <a:t>Transport en grande quantité de produits homogènes</a:t>
            </a:r>
          </a:p>
          <a:p>
            <a:pPr lvl="1">
              <a:lnSpc>
                <a:spcPct val="80000"/>
              </a:lnSpc>
            </a:pPr>
            <a:r>
              <a:rPr lang="fr-FR" altLang="fr-FR" sz="1600" dirty="0"/>
              <a:t>Fréquence de livraison généralement faible</a:t>
            </a:r>
          </a:p>
          <a:p>
            <a:pPr lvl="1">
              <a:lnSpc>
                <a:spcPct val="80000"/>
              </a:lnSpc>
            </a:pPr>
            <a:r>
              <a:rPr lang="fr-FR" altLang="fr-FR" sz="1600" dirty="0"/>
              <a:t>Délai de livraison généralement élevé</a:t>
            </a:r>
          </a:p>
          <a:p>
            <a:pPr>
              <a:lnSpc>
                <a:spcPct val="80000"/>
              </a:lnSpc>
            </a:pPr>
            <a:r>
              <a:rPr lang="fr-FR" altLang="fr-FR" sz="2000" dirty="0"/>
              <a:t>La livraison terminale</a:t>
            </a:r>
          </a:p>
          <a:p>
            <a:pPr lvl="1">
              <a:lnSpc>
                <a:spcPct val="80000"/>
              </a:lnSpc>
            </a:pPr>
            <a:r>
              <a:rPr lang="fr-FR" altLang="fr-FR" sz="1600" dirty="0"/>
              <a:t>Les demandes concernent des produits variés </a:t>
            </a:r>
          </a:p>
          <a:p>
            <a:pPr lvl="1">
              <a:lnSpc>
                <a:spcPct val="80000"/>
              </a:lnSpc>
            </a:pPr>
            <a:r>
              <a:rPr lang="fr-FR" altLang="fr-FR" sz="1600" dirty="0"/>
              <a:t>Livraison chez le client (tournées de livraison)</a:t>
            </a:r>
          </a:p>
          <a:p>
            <a:pPr lvl="1">
              <a:lnSpc>
                <a:spcPct val="80000"/>
              </a:lnSpc>
            </a:pPr>
            <a:r>
              <a:rPr lang="fr-FR" altLang="fr-FR" sz="1600" dirty="0"/>
              <a:t>Nombre de clients et fréquence de livraison élevés</a:t>
            </a:r>
          </a:p>
        </p:txBody>
      </p:sp>
      <p:grpSp>
        <p:nvGrpSpPr>
          <p:cNvPr id="2" name="Groupe 1">
            <a:extLst>
              <a:ext uri="{FF2B5EF4-FFF2-40B4-BE49-F238E27FC236}">
                <a16:creationId xmlns:a16="http://schemas.microsoft.com/office/drawing/2014/main" id="{DBBA4574-7F5D-4134-80BA-D77DBBB13987}"/>
              </a:ext>
            </a:extLst>
          </p:cNvPr>
          <p:cNvGrpSpPr/>
          <p:nvPr/>
        </p:nvGrpSpPr>
        <p:grpSpPr>
          <a:xfrm>
            <a:off x="1416050" y="4577703"/>
            <a:ext cx="6311900" cy="1985963"/>
            <a:chOff x="1149350" y="4179341"/>
            <a:chExt cx="6311900" cy="1985963"/>
          </a:xfrm>
        </p:grpSpPr>
        <p:sp>
          <p:nvSpPr>
            <p:cNvPr id="4102" name="Rectangle 4">
              <a:extLst>
                <a:ext uri="{FF2B5EF4-FFF2-40B4-BE49-F238E27FC236}">
                  <a16:creationId xmlns:a16="http://schemas.microsoft.com/office/drawing/2014/main" id="{5F4F7C4A-930E-4C8E-A99C-2AA8C075A07A}"/>
                </a:ext>
              </a:extLst>
            </p:cNvPr>
            <p:cNvSpPr>
              <a:spLocks noChangeArrowheads="1"/>
            </p:cNvSpPr>
            <p:nvPr/>
          </p:nvSpPr>
          <p:spPr bwMode="auto">
            <a:xfrm>
              <a:off x="1149350" y="4249191"/>
              <a:ext cx="1587500" cy="520700"/>
            </a:xfrm>
            <a:prstGeom prst="rect">
              <a:avLst/>
            </a:prstGeom>
            <a:solidFill>
              <a:srgbClr val="66FF33"/>
            </a:solidFill>
            <a:ln w="12700">
              <a:solidFill>
                <a:srgbClr val="000000"/>
              </a:solidFill>
              <a:miter lim="800000"/>
              <a:headEnd/>
              <a:tailEnd/>
            </a:ln>
          </p:spPr>
          <p:txBody>
            <a:bodyPr wrap="none" lIns="90488" tIns="44450" rIns="90488" bIns="4445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r>
                <a:rPr lang="fr-FR" altLang="fr-FR" dirty="0"/>
                <a:t>Source A</a:t>
              </a:r>
            </a:p>
          </p:txBody>
        </p:sp>
        <p:sp>
          <p:nvSpPr>
            <p:cNvPr id="4103" name="Rectangle 5">
              <a:extLst>
                <a:ext uri="{FF2B5EF4-FFF2-40B4-BE49-F238E27FC236}">
                  <a16:creationId xmlns:a16="http://schemas.microsoft.com/office/drawing/2014/main" id="{CD97AFE0-781C-4A70-A978-E2F67D4DD2F7}"/>
                </a:ext>
              </a:extLst>
            </p:cNvPr>
            <p:cNvSpPr>
              <a:spLocks noChangeArrowheads="1"/>
            </p:cNvSpPr>
            <p:nvPr/>
          </p:nvSpPr>
          <p:spPr bwMode="auto">
            <a:xfrm>
              <a:off x="1149350" y="5087391"/>
              <a:ext cx="1587500" cy="520700"/>
            </a:xfrm>
            <a:prstGeom prst="rect">
              <a:avLst/>
            </a:prstGeom>
            <a:solidFill>
              <a:srgbClr val="66FF33"/>
            </a:solidFill>
            <a:ln w="12700">
              <a:solidFill>
                <a:srgbClr val="000000"/>
              </a:solidFill>
              <a:miter lim="800000"/>
              <a:headEnd/>
              <a:tailEnd/>
            </a:ln>
          </p:spPr>
          <p:txBody>
            <a:bodyPr wrap="none" lIns="90488" tIns="44450" rIns="90488" bIns="4445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r>
                <a:rPr lang="fr-FR" altLang="fr-FR" dirty="0"/>
                <a:t>Source B</a:t>
              </a:r>
            </a:p>
          </p:txBody>
        </p:sp>
        <p:sp>
          <p:nvSpPr>
            <p:cNvPr id="4104" name="AutoShape 6">
              <a:extLst>
                <a:ext uri="{FF2B5EF4-FFF2-40B4-BE49-F238E27FC236}">
                  <a16:creationId xmlns:a16="http://schemas.microsoft.com/office/drawing/2014/main" id="{780DE95F-AF0B-4858-9F98-2C02C11F36D0}"/>
                </a:ext>
              </a:extLst>
            </p:cNvPr>
            <p:cNvSpPr>
              <a:spLocks noChangeArrowheads="1"/>
            </p:cNvSpPr>
            <p:nvPr/>
          </p:nvSpPr>
          <p:spPr bwMode="auto">
            <a:xfrm>
              <a:off x="3435350" y="4553991"/>
              <a:ext cx="1816100" cy="749300"/>
            </a:xfrm>
            <a:prstGeom prst="octagon">
              <a:avLst>
                <a:gd name="adj" fmla="val 29282"/>
              </a:avLst>
            </a:prstGeom>
            <a:solidFill>
              <a:schemeClr val="tx2"/>
            </a:solidFill>
            <a:ln w="12700">
              <a:solidFill>
                <a:srgbClr val="000000"/>
              </a:solidFill>
              <a:miter lim="800000"/>
              <a:headEnd/>
              <a:tailEnd/>
            </a:ln>
          </p:spPr>
          <p:txBody>
            <a:bodyPr wrap="none" lIns="90488" tIns="44450" rIns="90488" bIns="4445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r>
                <a:rPr lang="fr-FR" altLang="fr-FR" dirty="0"/>
                <a:t>Entrepôt</a:t>
              </a:r>
            </a:p>
          </p:txBody>
        </p:sp>
        <p:sp>
          <p:nvSpPr>
            <p:cNvPr id="4105" name="AutoShape 7">
              <a:extLst>
                <a:ext uri="{FF2B5EF4-FFF2-40B4-BE49-F238E27FC236}">
                  <a16:creationId xmlns:a16="http://schemas.microsoft.com/office/drawing/2014/main" id="{E986ABB2-8C4B-4788-9C62-9E1D4ADB33A2}"/>
                </a:ext>
              </a:extLst>
            </p:cNvPr>
            <p:cNvSpPr>
              <a:spLocks noChangeArrowheads="1"/>
            </p:cNvSpPr>
            <p:nvPr/>
          </p:nvSpPr>
          <p:spPr bwMode="auto">
            <a:xfrm>
              <a:off x="6330950" y="4179341"/>
              <a:ext cx="1130300" cy="368300"/>
            </a:xfrm>
            <a:prstGeom prst="roundRect">
              <a:avLst>
                <a:gd name="adj" fmla="val 12495"/>
              </a:avLst>
            </a:prstGeom>
            <a:solidFill>
              <a:srgbClr val="66FFFF"/>
            </a:solidFill>
            <a:ln w="12700">
              <a:solidFill>
                <a:srgbClr val="000000"/>
              </a:solidFill>
              <a:round/>
              <a:headEnd/>
              <a:tailEnd/>
            </a:ln>
          </p:spPr>
          <p:txBody>
            <a:bodyPr wrap="none" lIns="90488" tIns="44450" rIns="90488" bIns="4445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r>
                <a:rPr lang="fr-FR" altLang="fr-FR" dirty="0"/>
                <a:t>Client 1</a:t>
              </a:r>
            </a:p>
          </p:txBody>
        </p:sp>
        <p:sp>
          <p:nvSpPr>
            <p:cNvPr id="4106" name="AutoShape 8">
              <a:extLst>
                <a:ext uri="{FF2B5EF4-FFF2-40B4-BE49-F238E27FC236}">
                  <a16:creationId xmlns:a16="http://schemas.microsoft.com/office/drawing/2014/main" id="{B63AEC02-872F-4154-812C-0E3DFE3547D8}"/>
                </a:ext>
              </a:extLst>
            </p:cNvPr>
            <p:cNvSpPr>
              <a:spLocks noChangeArrowheads="1"/>
            </p:cNvSpPr>
            <p:nvPr/>
          </p:nvSpPr>
          <p:spPr bwMode="auto">
            <a:xfrm>
              <a:off x="6330950" y="4700041"/>
              <a:ext cx="1130300" cy="368300"/>
            </a:xfrm>
            <a:prstGeom prst="roundRect">
              <a:avLst>
                <a:gd name="adj" fmla="val 12495"/>
              </a:avLst>
            </a:prstGeom>
            <a:solidFill>
              <a:srgbClr val="66FFFF"/>
            </a:solidFill>
            <a:ln w="12700">
              <a:solidFill>
                <a:srgbClr val="000000"/>
              </a:solidFill>
              <a:round/>
              <a:headEnd/>
              <a:tailEnd/>
            </a:ln>
          </p:spPr>
          <p:txBody>
            <a:bodyPr wrap="none" lIns="90488" tIns="44450" rIns="90488" bIns="4445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r>
                <a:rPr lang="fr-FR" altLang="fr-FR" dirty="0"/>
                <a:t>Client 2</a:t>
              </a:r>
            </a:p>
          </p:txBody>
        </p:sp>
        <p:sp>
          <p:nvSpPr>
            <p:cNvPr id="4107" name="AutoShape 9">
              <a:extLst>
                <a:ext uri="{FF2B5EF4-FFF2-40B4-BE49-F238E27FC236}">
                  <a16:creationId xmlns:a16="http://schemas.microsoft.com/office/drawing/2014/main" id="{39ADF3C1-8C92-4064-81BC-4190912C453F}"/>
                </a:ext>
              </a:extLst>
            </p:cNvPr>
            <p:cNvSpPr>
              <a:spLocks noChangeArrowheads="1"/>
            </p:cNvSpPr>
            <p:nvPr/>
          </p:nvSpPr>
          <p:spPr bwMode="auto">
            <a:xfrm>
              <a:off x="6330950" y="5233441"/>
              <a:ext cx="1130300" cy="368300"/>
            </a:xfrm>
            <a:prstGeom prst="roundRect">
              <a:avLst>
                <a:gd name="adj" fmla="val 12495"/>
              </a:avLst>
            </a:prstGeom>
            <a:solidFill>
              <a:srgbClr val="66FFFF"/>
            </a:solidFill>
            <a:ln w="12700">
              <a:solidFill>
                <a:srgbClr val="000000"/>
              </a:solidFill>
              <a:round/>
              <a:headEnd/>
              <a:tailEnd/>
            </a:ln>
          </p:spPr>
          <p:txBody>
            <a:bodyPr wrap="none" lIns="90488" tIns="44450" rIns="90488" bIns="4445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r>
                <a:rPr lang="fr-FR" altLang="fr-FR" dirty="0"/>
                <a:t>Client 3</a:t>
              </a:r>
            </a:p>
          </p:txBody>
        </p:sp>
        <p:sp>
          <p:nvSpPr>
            <p:cNvPr id="4108" name="Line 10">
              <a:extLst>
                <a:ext uri="{FF2B5EF4-FFF2-40B4-BE49-F238E27FC236}">
                  <a16:creationId xmlns:a16="http://schemas.microsoft.com/office/drawing/2014/main" id="{62337D0A-CE45-4F7F-BE99-D5D381F33C10}"/>
                </a:ext>
              </a:extLst>
            </p:cNvPr>
            <p:cNvSpPr>
              <a:spLocks noChangeShapeType="1"/>
            </p:cNvSpPr>
            <p:nvPr/>
          </p:nvSpPr>
          <p:spPr bwMode="auto">
            <a:xfrm>
              <a:off x="2749550" y="4553991"/>
              <a:ext cx="673100" cy="21590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4109" name="Line 11">
              <a:extLst>
                <a:ext uri="{FF2B5EF4-FFF2-40B4-BE49-F238E27FC236}">
                  <a16:creationId xmlns:a16="http://schemas.microsoft.com/office/drawing/2014/main" id="{52DC859A-2075-46CE-8032-099EC3EC7F33}"/>
                </a:ext>
              </a:extLst>
            </p:cNvPr>
            <p:cNvSpPr>
              <a:spLocks noChangeShapeType="1"/>
            </p:cNvSpPr>
            <p:nvPr/>
          </p:nvSpPr>
          <p:spPr bwMode="auto">
            <a:xfrm flipV="1">
              <a:off x="2749550" y="5074691"/>
              <a:ext cx="673100" cy="16510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4110" name="Rectangle 12">
              <a:extLst>
                <a:ext uri="{FF2B5EF4-FFF2-40B4-BE49-F238E27FC236}">
                  <a16:creationId xmlns:a16="http://schemas.microsoft.com/office/drawing/2014/main" id="{8DB75CDA-35C6-41D5-84EE-D33BB84F97FA}"/>
                </a:ext>
              </a:extLst>
            </p:cNvPr>
            <p:cNvSpPr>
              <a:spLocks noChangeArrowheads="1"/>
            </p:cNvSpPr>
            <p:nvPr/>
          </p:nvSpPr>
          <p:spPr bwMode="auto">
            <a:xfrm>
              <a:off x="2730500" y="5654129"/>
              <a:ext cx="1128713"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r>
                <a:rPr lang="fr-FR" altLang="fr-FR" dirty="0">
                  <a:solidFill>
                    <a:srgbClr val="00279F"/>
                  </a:solidFill>
                </a:rPr>
                <a:t>Transport </a:t>
              </a:r>
              <a:br>
                <a:rPr lang="fr-FR" altLang="fr-FR" dirty="0">
                  <a:solidFill>
                    <a:srgbClr val="00279F"/>
                  </a:solidFill>
                </a:rPr>
              </a:br>
              <a:r>
                <a:rPr lang="fr-FR" altLang="fr-FR" dirty="0">
                  <a:solidFill>
                    <a:srgbClr val="00279F"/>
                  </a:solidFill>
                </a:rPr>
                <a:t>d'approche</a:t>
              </a:r>
            </a:p>
          </p:txBody>
        </p:sp>
        <p:sp>
          <p:nvSpPr>
            <p:cNvPr id="4111" name="Line 13">
              <a:extLst>
                <a:ext uri="{FF2B5EF4-FFF2-40B4-BE49-F238E27FC236}">
                  <a16:creationId xmlns:a16="http://schemas.microsoft.com/office/drawing/2014/main" id="{7EBA4845-EEB2-483B-A8DE-9E0ACEEF9454}"/>
                </a:ext>
              </a:extLst>
            </p:cNvPr>
            <p:cNvSpPr>
              <a:spLocks noChangeShapeType="1"/>
            </p:cNvSpPr>
            <p:nvPr/>
          </p:nvSpPr>
          <p:spPr bwMode="auto">
            <a:xfrm>
              <a:off x="5264150" y="4928641"/>
              <a:ext cx="6731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4112" name="Line 15">
              <a:extLst>
                <a:ext uri="{FF2B5EF4-FFF2-40B4-BE49-F238E27FC236}">
                  <a16:creationId xmlns:a16="http://schemas.microsoft.com/office/drawing/2014/main" id="{2BFABDD9-0752-4F95-BA8A-15E45AFEB3F7}"/>
                </a:ext>
              </a:extLst>
            </p:cNvPr>
            <p:cNvSpPr>
              <a:spLocks noChangeShapeType="1"/>
            </p:cNvSpPr>
            <p:nvPr/>
          </p:nvSpPr>
          <p:spPr bwMode="auto">
            <a:xfrm>
              <a:off x="5949950" y="4325391"/>
              <a:ext cx="3683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4113" name="Line 16">
              <a:extLst>
                <a:ext uri="{FF2B5EF4-FFF2-40B4-BE49-F238E27FC236}">
                  <a16:creationId xmlns:a16="http://schemas.microsoft.com/office/drawing/2014/main" id="{BE2B0E09-8765-434F-B798-B2B7D1DB0E1C}"/>
                </a:ext>
              </a:extLst>
            </p:cNvPr>
            <p:cNvSpPr>
              <a:spLocks noChangeShapeType="1"/>
            </p:cNvSpPr>
            <p:nvPr/>
          </p:nvSpPr>
          <p:spPr bwMode="auto">
            <a:xfrm>
              <a:off x="5949950" y="4922291"/>
              <a:ext cx="3683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4114" name="Line 17">
              <a:extLst>
                <a:ext uri="{FF2B5EF4-FFF2-40B4-BE49-F238E27FC236}">
                  <a16:creationId xmlns:a16="http://schemas.microsoft.com/office/drawing/2014/main" id="{5FDFC623-D92C-4472-A6C9-A82EAC5ED660}"/>
                </a:ext>
              </a:extLst>
            </p:cNvPr>
            <p:cNvSpPr>
              <a:spLocks noChangeShapeType="1"/>
            </p:cNvSpPr>
            <p:nvPr/>
          </p:nvSpPr>
          <p:spPr bwMode="auto">
            <a:xfrm>
              <a:off x="5949950" y="5455691"/>
              <a:ext cx="3683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4115" name="Rectangle 18">
              <a:extLst>
                <a:ext uri="{FF2B5EF4-FFF2-40B4-BE49-F238E27FC236}">
                  <a16:creationId xmlns:a16="http://schemas.microsoft.com/office/drawing/2014/main" id="{DEB3745E-B392-4864-86D4-2E2A9C2184A8}"/>
                </a:ext>
              </a:extLst>
            </p:cNvPr>
            <p:cNvSpPr>
              <a:spLocks noChangeArrowheads="1"/>
            </p:cNvSpPr>
            <p:nvPr/>
          </p:nvSpPr>
          <p:spPr bwMode="auto">
            <a:xfrm>
              <a:off x="4802188" y="5692229"/>
              <a:ext cx="129222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spcBef>
                  <a:spcPct val="50000"/>
                </a:spcBef>
              </a:pPr>
              <a:r>
                <a:rPr lang="fr-FR" altLang="fr-FR" dirty="0">
                  <a:solidFill>
                    <a:srgbClr val="00279F"/>
                  </a:solidFill>
                </a:rPr>
                <a:t>Livraison</a:t>
              </a:r>
              <a:br>
                <a:rPr lang="fr-FR" altLang="fr-FR" dirty="0">
                  <a:solidFill>
                    <a:srgbClr val="00279F"/>
                  </a:solidFill>
                </a:rPr>
              </a:br>
              <a:r>
                <a:rPr lang="fr-FR" altLang="fr-FR" dirty="0">
                  <a:solidFill>
                    <a:srgbClr val="00279F"/>
                  </a:solidFill>
                </a:rPr>
                <a:t>terminale</a:t>
              </a:r>
            </a:p>
          </p:txBody>
        </p:sp>
        <p:sp>
          <p:nvSpPr>
            <p:cNvPr id="4116" name="Line 19">
              <a:extLst>
                <a:ext uri="{FF2B5EF4-FFF2-40B4-BE49-F238E27FC236}">
                  <a16:creationId xmlns:a16="http://schemas.microsoft.com/office/drawing/2014/main" id="{2475D4B2-78D3-47FE-86D3-51D23500FE4A}"/>
                </a:ext>
              </a:extLst>
            </p:cNvPr>
            <p:cNvSpPr>
              <a:spLocks noChangeShapeType="1"/>
            </p:cNvSpPr>
            <p:nvPr/>
          </p:nvSpPr>
          <p:spPr bwMode="auto">
            <a:xfrm>
              <a:off x="5943600" y="4319041"/>
              <a:ext cx="0" cy="114300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fr-FR" dirty="0"/>
            </a:p>
          </p:txBody>
        </p:sp>
      </p:gr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a:extLst>
              <a:ext uri="{FF2B5EF4-FFF2-40B4-BE49-F238E27FC236}">
                <a16:creationId xmlns:a16="http://schemas.microsoft.com/office/drawing/2014/main" id="{0C067852-0D5A-40FD-8895-591A2C640BBB}"/>
              </a:ext>
            </a:extLst>
          </p:cNvPr>
          <p:cNvSpPr>
            <a:spLocks noGrp="1" noChangeArrowheads="1"/>
          </p:cNvSpPr>
          <p:nvPr>
            <p:ph type="title"/>
          </p:nvPr>
        </p:nvSpPr>
        <p:spPr>
          <a:xfrm>
            <a:off x="1524000" y="609600"/>
            <a:ext cx="7239000" cy="457200"/>
          </a:xfrm>
        </p:spPr>
        <p:txBody>
          <a:bodyPr/>
          <a:lstStyle/>
          <a:p>
            <a:r>
              <a:rPr lang="fr-FR" altLang="fr-FR" dirty="0"/>
              <a:t>Les coûts en jeu</a:t>
            </a:r>
          </a:p>
        </p:txBody>
      </p:sp>
      <p:sp>
        <p:nvSpPr>
          <p:cNvPr id="5125" name="Rectangle 3">
            <a:extLst>
              <a:ext uri="{FF2B5EF4-FFF2-40B4-BE49-F238E27FC236}">
                <a16:creationId xmlns:a16="http://schemas.microsoft.com/office/drawing/2014/main" id="{0F51FB82-8D37-48EC-938E-DCF996EC0DA4}"/>
              </a:ext>
            </a:extLst>
          </p:cNvPr>
          <p:cNvSpPr>
            <a:spLocks noGrp="1" noChangeArrowheads="1"/>
          </p:cNvSpPr>
          <p:nvPr>
            <p:ph type="body" idx="1"/>
          </p:nvPr>
        </p:nvSpPr>
        <p:spPr>
          <a:xfrm>
            <a:off x="1066800" y="990600"/>
            <a:ext cx="7162800" cy="5181600"/>
          </a:xfrm>
        </p:spPr>
        <p:txBody>
          <a:bodyPr/>
          <a:lstStyle/>
          <a:p>
            <a:pPr>
              <a:lnSpc>
                <a:spcPct val="80000"/>
              </a:lnSpc>
            </a:pPr>
            <a:r>
              <a:rPr lang="fr-FR" altLang="fr-FR" sz="2000" dirty="0"/>
              <a:t>L’entreposage</a:t>
            </a:r>
          </a:p>
          <a:p>
            <a:pPr lvl="1">
              <a:lnSpc>
                <a:spcPct val="80000"/>
              </a:lnSpc>
            </a:pPr>
            <a:r>
              <a:rPr lang="fr-FR" altLang="fr-FR" sz="1600" dirty="0"/>
              <a:t>Entrepôt et des moyens de stockage</a:t>
            </a:r>
          </a:p>
          <a:p>
            <a:pPr lvl="1">
              <a:lnSpc>
                <a:spcPct val="80000"/>
              </a:lnSpc>
            </a:pPr>
            <a:r>
              <a:rPr lang="fr-FR" altLang="fr-FR" sz="1600" dirty="0"/>
              <a:t>Personnel d’encadrement</a:t>
            </a:r>
          </a:p>
          <a:p>
            <a:pPr lvl="1">
              <a:lnSpc>
                <a:spcPct val="80000"/>
              </a:lnSpc>
            </a:pPr>
            <a:r>
              <a:rPr lang="fr-FR" altLang="fr-FR" sz="1600" dirty="0"/>
              <a:t>Coûts de fonctionnement (chauffage, assurance, énergie…)</a:t>
            </a:r>
          </a:p>
          <a:p>
            <a:pPr lvl="1">
              <a:lnSpc>
                <a:spcPct val="80000"/>
              </a:lnSpc>
            </a:pPr>
            <a:r>
              <a:rPr lang="fr-FR" altLang="fr-FR" sz="1600" dirty="0"/>
              <a:t>Impôts et taxes</a:t>
            </a:r>
          </a:p>
          <a:p>
            <a:pPr>
              <a:lnSpc>
                <a:spcPct val="80000"/>
              </a:lnSpc>
            </a:pPr>
            <a:r>
              <a:rPr lang="fr-FR" altLang="fr-FR" sz="2000" dirty="0"/>
              <a:t>Le contrôle réception</a:t>
            </a:r>
          </a:p>
          <a:p>
            <a:pPr>
              <a:lnSpc>
                <a:spcPct val="80000"/>
              </a:lnSpc>
            </a:pPr>
            <a:r>
              <a:rPr lang="fr-FR" altLang="fr-FR" sz="2000" dirty="0"/>
              <a:t>Les manutentions (entrées et sorties de l’entrepôt)</a:t>
            </a:r>
          </a:p>
          <a:p>
            <a:pPr lvl="1">
              <a:lnSpc>
                <a:spcPct val="80000"/>
              </a:lnSpc>
            </a:pPr>
            <a:r>
              <a:rPr lang="fr-FR" altLang="fr-FR" sz="1600" dirty="0"/>
              <a:t>Personnel de manutention</a:t>
            </a:r>
          </a:p>
          <a:p>
            <a:pPr lvl="1">
              <a:lnSpc>
                <a:spcPct val="80000"/>
              </a:lnSpc>
            </a:pPr>
            <a:r>
              <a:rPr lang="fr-FR" altLang="fr-FR" sz="1600" dirty="0"/>
              <a:t>Moyens de manutention (chariots élévateurs)</a:t>
            </a:r>
          </a:p>
          <a:p>
            <a:pPr>
              <a:lnSpc>
                <a:spcPct val="80000"/>
              </a:lnSpc>
            </a:pPr>
            <a:r>
              <a:rPr lang="fr-FR" altLang="fr-FR" sz="2000" dirty="0"/>
              <a:t>La préparation des commandes</a:t>
            </a:r>
          </a:p>
          <a:p>
            <a:pPr>
              <a:lnSpc>
                <a:spcPct val="80000"/>
              </a:lnSpc>
            </a:pPr>
            <a:r>
              <a:rPr lang="fr-FR" altLang="fr-FR" sz="2000" dirty="0"/>
              <a:t>Les transports</a:t>
            </a:r>
          </a:p>
          <a:p>
            <a:pPr lvl="1">
              <a:lnSpc>
                <a:spcPct val="80000"/>
              </a:lnSpc>
            </a:pPr>
            <a:r>
              <a:rPr lang="fr-FR" altLang="fr-FR" sz="1600" dirty="0"/>
              <a:t>Les coûts dépendent du/des moyen(s) de transport </a:t>
            </a:r>
            <a:br>
              <a:rPr lang="fr-FR" altLang="fr-FR" sz="1600" dirty="0"/>
            </a:br>
            <a:r>
              <a:rPr lang="fr-FR" altLang="fr-FR" sz="1600" dirty="0"/>
              <a:t>(ruptures de charge)</a:t>
            </a:r>
          </a:p>
          <a:p>
            <a:pPr lvl="1">
              <a:lnSpc>
                <a:spcPct val="80000"/>
              </a:lnSpc>
            </a:pPr>
            <a:r>
              <a:rPr lang="fr-FR" altLang="fr-FR" sz="1600" dirty="0"/>
              <a:t>Utilisation de moyens propres ou partagés</a:t>
            </a:r>
          </a:p>
          <a:p>
            <a:pPr lvl="1">
              <a:lnSpc>
                <a:spcPct val="80000"/>
              </a:lnSpc>
            </a:pPr>
            <a:r>
              <a:rPr lang="fr-FR" altLang="fr-FR" sz="1600" dirty="0"/>
              <a:t>Taux de remplissage des moyens de transport</a:t>
            </a:r>
          </a:p>
          <a:p>
            <a:pPr lvl="1">
              <a:lnSpc>
                <a:spcPct val="80000"/>
              </a:lnSpc>
            </a:pPr>
            <a:r>
              <a:rPr lang="fr-FR" altLang="fr-FR" sz="1600" dirty="0"/>
              <a:t>Distance</a:t>
            </a:r>
          </a:p>
          <a:p>
            <a:pPr>
              <a:lnSpc>
                <a:spcPct val="80000"/>
              </a:lnSpc>
            </a:pPr>
            <a:r>
              <a:rPr lang="fr-FR" altLang="fr-FR" sz="2000" dirty="0"/>
              <a:t>Traitement des informations</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a:extLst>
              <a:ext uri="{FF2B5EF4-FFF2-40B4-BE49-F238E27FC236}">
                <a16:creationId xmlns:a16="http://schemas.microsoft.com/office/drawing/2014/main" id="{4615258B-AB8D-49C3-AB1F-214A3EB4B99D}"/>
              </a:ext>
            </a:extLst>
          </p:cNvPr>
          <p:cNvSpPr>
            <a:spLocks noGrp="1" noChangeArrowheads="1"/>
          </p:cNvSpPr>
          <p:nvPr>
            <p:ph type="title"/>
          </p:nvPr>
        </p:nvSpPr>
        <p:spPr/>
        <p:txBody>
          <a:bodyPr/>
          <a:lstStyle/>
          <a:p>
            <a:r>
              <a:rPr lang="fr-FR" altLang="fr-FR" dirty="0"/>
              <a:t>Facteurs pour la conception d’un réseau de distribution</a:t>
            </a:r>
          </a:p>
        </p:txBody>
      </p:sp>
      <p:sp>
        <p:nvSpPr>
          <p:cNvPr id="6149" name="Rectangle 3">
            <a:extLst>
              <a:ext uri="{FF2B5EF4-FFF2-40B4-BE49-F238E27FC236}">
                <a16:creationId xmlns:a16="http://schemas.microsoft.com/office/drawing/2014/main" id="{A887D0B0-2DD7-4EBC-9867-48314A2D90E2}"/>
              </a:ext>
            </a:extLst>
          </p:cNvPr>
          <p:cNvSpPr>
            <a:spLocks noGrp="1" noChangeArrowheads="1"/>
          </p:cNvSpPr>
          <p:nvPr>
            <p:ph type="body" idx="1"/>
          </p:nvPr>
        </p:nvSpPr>
        <p:spPr>
          <a:xfrm>
            <a:off x="1066800" y="1676400"/>
            <a:ext cx="7391400" cy="4114800"/>
          </a:xfrm>
        </p:spPr>
        <p:txBody>
          <a:bodyPr/>
          <a:lstStyle/>
          <a:p>
            <a:r>
              <a:rPr lang="fr-FR" altLang="fr-FR" dirty="0"/>
              <a:t>La disponibilité des produits imposée par les clients (délai entre la commande et la livraison)</a:t>
            </a:r>
          </a:p>
          <a:p>
            <a:r>
              <a:rPr lang="fr-FR" altLang="fr-FR" dirty="0"/>
              <a:t>Les flux physiques à traiter</a:t>
            </a:r>
          </a:p>
          <a:p>
            <a:pPr lvl="1"/>
            <a:r>
              <a:rPr lang="fr-FR" altLang="fr-FR" dirty="0"/>
              <a:t>Quantités moyennes</a:t>
            </a:r>
          </a:p>
          <a:p>
            <a:pPr lvl="1"/>
            <a:r>
              <a:rPr lang="fr-FR" altLang="fr-FR" dirty="0"/>
              <a:t>Variété</a:t>
            </a:r>
          </a:p>
          <a:p>
            <a:pPr lvl="1"/>
            <a:r>
              <a:rPr lang="fr-FR" altLang="fr-FR" dirty="0"/>
              <a:t>Variabilité / saisonnalité de la demande</a:t>
            </a:r>
          </a:p>
          <a:p>
            <a:r>
              <a:rPr lang="fr-FR" altLang="fr-FR" dirty="0"/>
              <a:t>Les caractéristiques physiques et chimiques des produits</a:t>
            </a:r>
          </a:p>
          <a:p>
            <a:r>
              <a:rPr lang="fr-FR" altLang="fr-FR" dirty="0"/>
              <a:t>Le coût global de la distribution</a:t>
            </a:r>
          </a:p>
          <a:p>
            <a:r>
              <a:rPr lang="fr-FR" altLang="fr-FR" dirty="0"/>
              <a:t>Les niveaux de stock induits</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01E5D1-4651-4E78-922F-04F65620C81F}"/>
              </a:ext>
            </a:extLst>
          </p:cNvPr>
          <p:cNvSpPr>
            <a:spLocks noGrp="1"/>
          </p:cNvSpPr>
          <p:nvPr>
            <p:ph type="title"/>
          </p:nvPr>
        </p:nvSpPr>
        <p:spPr>
          <a:xfrm>
            <a:off x="1115616" y="764704"/>
            <a:ext cx="7863408" cy="457200"/>
          </a:xfrm>
        </p:spPr>
        <p:txBody>
          <a:bodyPr/>
          <a:lstStyle/>
          <a:p>
            <a:r>
              <a:rPr lang="fr-FR" dirty="0"/>
              <a:t>Réseaux de distribution à zéro et un étage</a:t>
            </a:r>
          </a:p>
        </p:txBody>
      </p:sp>
      <p:pic>
        <p:nvPicPr>
          <p:cNvPr id="4" name="Espace réservé du contenu 3">
            <a:extLst>
              <a:ext uri="{FF2B5EF4-FFF2-40B4-BE49-F238E27FC236}">
                <a16:creationId xmlns:a16="http://schemas.microsoft.com/office/drawing/2014/main" id="{036B94C5-2632-4E59-8F38-814269D24D8E}"/>
              </a:ext>
            </a:extLst>
          </p:cNvPr>
          <p:cNvPicPr>
            <a:picLocks noGrp="1"/>
          </p:cNvPicPr>
          <p:nvPr>
            <p:ph idx="1"/>
          </p:nvPr>
        </p:nvPicPr>
        <p:blipFill>
          <a:blip r:embed="rId3" cstate="print"/>
          <a:srcRect/>
          <a:stretch>
            <a:fillRect/>
          </a:stretch>
        </p:blipFill>
        <p:spPr bwMode="auto">
          <a:xfrm>
            <a:off x="1331640" y="1628800"/>
            <a:ext cx="6984776" cy="4464496"/>
          </a:xfrm>
          <a:prstGeom prst="rect">
            <a:avLst/>
          </a:prstGeom>
          <a:noFill/>
          <a:ln w="9525">
            <a:noFill/>
            <a:miter lim="800000"/>
            <a:headEnd/>
            <a:tailEnd/>
          </a:ln>
        </p:spPr>
      </p:pic>
    </p:spTree>
    <p:extLst>
      <p:ext uri="{BB962C8B-B14F-4D97-AF65-F5344CB8AC3E}">
        <p14:creationId xmlns:p14="http://schemas.microsoft.com/office/powerpoint/2010/main" val="337007899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DC6C33-B485-43D8-A389-6931CB890CF0}"/>
              </a:ext>
            </a:extLst>
          </p:cNvPr>
          <p:cNvSpPr>
            <a:spLocks noGrp="1"/>
          </p:cNvSpPr>
          <p:nvPr>
            <p:ph type="title"/>
          </p:nvPr>
        </p:nvSpPr>
        <p:spPr>
          <a:xfrm>
            <a:off x="-316135" y="764704"/>
            <a:ext cx="9447584" cy="457200"/>
          </a:xfrm>
        </p:spPr>
        <p:txBody>
          <a:bodyPr/>
          <a:lstStyle/>
          <a:p>
            <a:r>
              <a:rPr lang="fr-FR" dirty="0"/>
              <a:t>Les systèmes à deux étages</a:t>
            </a:r>
          </a:p>
        </p:txBody>
      </p:sp>
      <p:pic>
        <p:nvPicPr>
          <p:cNvPr id="4" name="Espace réservé du contenu 3">
            <a:extLst>
              <a:ext uri="{FF2B5EF4-FFF2-40B4-BE49-F238E27FC236}">
                <a16:creationId xmlns:a16="http://schemas.microsoft.com/office/drawing/2014/main" id="{CB3F58E5-A3E1-48D7-93F0-909D0A5CF058}"/>
              </a:ext>
            </a:extLst>
          </p:cNvPr>
          <p:cNvPicPr>
            <a:picLocks noGrp="1"/>
          </p:cNvPicPr>
          <p:nvPr>
            <p:ph idx="1"/>
          </p:nvPr>
        </p:nvPicPr>
        <p:blipFill>
          <a:blip r:embed="rId3" cstate="print"/>
          <a:srcRect/>
          <a:stretch>
            <a:fillRect/>
          </a:stretch>
        </p:blipFill>
        <p:spPr bwMode="auto">
          <a:xfrm>
            <a:off x="899592" y="1412776"/>
            <a:ext cx="7704856" cy="2376264"/>
          </a:xfrm>
          <a:prstGeom prst="rect">
            <a:avLst/>
          </a:prstGeom>
          <a:noFill/>
          <a:ln w="9525">
            <a:noFill/>
            <a:miter lim="800000"/>
            <a:headEnd/>
            <a:tailEnd/>
          </a:ln>
        </p:spPr>
      </p:pic>
      <p:pic>
        <p:nvPicPr>
          <p:cNvPr id="5" name="Image 4">
            <a:extLst>
              <a:ext uri="{FF2B5EF4-FFF2-40B4-BE49-F238E27FC236}">
                <a16:creationId xmlns:a16="http://schemas.microsoft.com/office/drawing/2014/main" id="{65A4615E-91C8-4F39-805E-719DFE39C3C3}"/>
              </a:ext>
            </a:extLst>
          </p:cNvPr>
          <p:cNvPicPr/>
          <p:nvPr/>
        </p:nvPicPr>
        <p:blipFill>
          <a:blip r:embed="rId4" cstate="print"/>
          <a:srcRect/>
          <a:stretch>
            <a:fillRect/>
          </a:stretch>
        </p:blipFill>
        <p:spPr bwMode="auto">
          <a:xfrm>
            <a:off x="1979712" y="4149080"/>
            <a:ext cx="4608512" cy="2592288"/>
          </a:xfrm>
          <a:prstGeom prst="rect">
            <a:avLst/>
          </a:prstGeom>
          <a:noFill/>
          <a:ln w="9525">
            <a:noFill/>
            <a:miter lim="800000"/>
            <a:headEnd/>
            <a:tailEnd/>
          </a:ln>
        </p:spPr>
      </p:pic>
    </p:spTree>
    <p:extLst>
      <p:ext uri="{BB962C8B-B14F-4D97-AF65-F5344CB8AC3E}">
        <p14:creationId xmlns:p14="http://schemas.microsoft.com/office/powerpoint/2010/main" val="28289172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5">
            <a:extLst>
              <a:ext uri="{FF2B5EF4-FFF2-40B4-BE49-F238E27FC236}">
                <a16:creationId xmlns:a16="http://schemas.microsoft.com/office/drawing/2014/main" id="{E3A87C8B-6EDC-4C6C-B0B2-5AB3A251C499}"/>
              </a:ext>
            </a:extLst>
          </p:cNvPr>
          <p:cNvSpPr>
            <a:spLocks noChangeArrowheads="1"/>
          </p:cNvSpPr>
          <p:nvPr/>
        </p:nvSpPr>
        <p:spPr bwMode="auto">
          <a:xfrm>
            <a:off x="5762625" y="1905000"/>
            <a:ext cx="1143000" cy="381000"/>
          </a:xfrm>
          <a:prstGeom prst="rect">
            <a:avLst/>
          </a:prstGeom>
          <a:solidFill>
            <a:srgbClr val="CCFF33"/>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lnSpc>
                <a:spcPct val="100000"/>
              </a:lnSpc>
            </a:pPr>
            <a:r>
              <a:rPr lang="fr-FR" altLang="fr-FR" sz="1200" dirty="0">
                <a:solidFill>
                  <a:srgbClr val="000066"/>
                </a:solidFill>
              </a:rPr>
              <a:t>Fournisseur E</a:t>
            </a:r>
          </a:p>
        </p:txBody>
      </p:sp>
      <p:sp>
        <p:nvSpPr>
          <p:cNvPr id="22533" name="Rectangle 17">
            <a:extLst>
              <a:ext uri="{FF2B5EF4-FFF2-40B4-BE49-F238E27FC236}">
                <a16:creationId xmlns:a16="http://schemas.microsoft.com/office/drawing/2014/main" id="{F6676A7A-FE77-4E52-B1C2-E288ED9FEE4D}"/>
              </a:ext>
            </a:extLst>
          </p:cNvPr>
          <p:cNvSpPr>
            <a:spLocks noChangeArrowheads="1"/>
          </p:cNvSpPr>
          <p:nvPr/>
        </p:nvSpPr>
        <p:spPr bwMode="auto">
          <a:xfrm>
            <a:off x="914400" y="5410200"/>
            <a:ext cx="762000" cy="304800"/>
          </a:xfrm>
          <a:prstGeom prst="rect">
            <a:avLst/>
          </a:prstGeom>
          <a:solidFill>
            <a:srgbClr val="00FFCC"/>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lnSpc>
                <a:spcPct val="100000"/>
              </a:lnSpc>
            </a:pPr>
            <a:r>
              <a:rPr lang="fr-FR" altLang="fr-FR" sz="1200" dirty="0">
                <a:solidFill>
                  <a:srgbClr val="000066"/>
                </a:solidFill>
              </a:rPr>
              <a:t>Client T</a:t>
            </a:r>
          </a:p>
        </p:txBody>
      </p:sp>
      <p:sp>
        <p:nvSpPr>
          <p:cNvPr id="22534" name="Rectangle 18">
            <a:extLst>
              <a:ext uri="{FF2B5EF4-FFF2-40B4-BE49-F238E27FC236}">
                <a16:creationId xmlns:a16="http://schemas.microsoft.com/office/drawing/2014/main" id="{C9919EA6-4140-4C35-A4F8-B226810E0E85}"/>
              </a:ext>
            </a:extLst>
          </p:cNvPr>
          <p:cNvSpPr>
            <a:spLocks noChangeArrowheads="1"/>
          </p:cNvSpPr>
          <p:nvPr/>
        </p:nvSpPr>
        <p:spPr bwMode="auto">
          <a:xfrm>
            <a:off x="1981200" y="5410200"/>
            <a:ext cx="762000" cy="304800"/>
          </a:xfrm>
          <a:prstGeom prst="rect">
            <a:avLst/>
          </a:prstGeom>
          <a:solidFill>
            <a:srgbClr val="00FFCC"/>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lnSpc>
                <a:spcPct val="100000"/>
              </a:lnSpc>
            </a:pPr>
            <a:r>
              <a:rPr lang="fr-FR" altLang="fr-FR" sz="1200" dirty="0">
                <a:solidFill>
                  <a:srgbClr val="000066"/>
                </a:solidFill>
              </a:rPr>
              <a:t>Client V</a:t>
            </a:r>
          </a:p>
        </p:txBody>
      </p:sp>
      <p:sp>
        <p:nvSpPr>
          <p:cNvPr id="22535" name="Rectangle 19">
            <a:extLst>
              <a:ext uri="{FF2B5EF4-FFF2-40B4-BE49-F238E27FC236}">
                <a16:creationId xmlns:a16="http://schemas.microsoft.com/office/drawing/2014/main" id="{2D512FF5-497D-44A2-9136-68D359BB2894}"/>
              </a:ext>
            </a:extLst>
          </p:cNvPr>
          <p:cNvSpPr>
            <a:spLocks noChangeArrowheads="1"/>
          </p:cNvSpPr>
          <p:nvPr/>
        </p:nvSpPr>
        <p:spPr bwMode="auto">
          <a:xfrm>
            <a:off x="3048000" y="5410200"/>
            <a:ext cx="762000" cy="304800"/>
          </a:xfrm>
          <a:prstGeom prst="rect">
            <a:avLst/>
          </a:prstGeom>
          <a:solidFill>
            <a:srgbClr val="00FFCC"/>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lnSpc>
                <a:spcPct val="100000"/>
              </a:lnSpc>
            </a:pPr>
            <a:r>
              <a:rPr lang="fr-FR" altLang="fr-FR" sz="1200" dirty="0">
                <a:solidFill>
                  <a:srgbClr val="000066"/>
                </a:solidFill>
              </a:rPr>
              <a:t>Client W</a:t>
            </a:r>
          </a:p>
        </p:txBody>
      </p:sp>
      <p:sp>
        <p:nvSpPr>
          <p:cNvPr id="22536" name="Rectangle 20">
            <a:extLst>
              <a:ext uri="{FF2B5EF4-FFF2-40B4-BE49-F238E27FC236}">
                <a16:creationId xmlns:a16="http://schemas.microsoft.com/office/drawing/2014/main" id="{69412F55-4445-4495-AE4B-7A210895F834}"/>
              </a:ext>
            </a:extLst>
          </p:cNvPr>
          <p:cNvSpPr>
            <a:spLocks noChangeArrowheads="1"/>
          </p:cNvSpPr>
          <p:nvPr/>
        </p:nvSpPr>
        <p:spPr bwMode="auto">
          <a:xfrm>
            <a:off x="4114800" y="5410200"/>
            <a:ext cx="762000" cy="304800"/>
          </a:xfrm>
          <a:prstGeom prst="rect">
            <a:avLst/>
          </a:prstGeom>
          <a:solidFill>
            <a:srgbClr val="00FFCC"/>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lnSpc>
                <a:spcPct val="100000"/>
              </a:lnSpc>
            </a:pPr>
            <a:r>
              <a:rPr lang="fr-FR" altLang="fr-FR" sz="1200" dirty="0">
                <a:solidFill>
                  <a:srgbClr val="000066"/>
                </a:solidFill>
              </a:rPr>
              <a:t>Client X</a:t>
            </a:r>
          </a:p>
        </p:txBody>
      </p:sp>
      <p:sp>
        <p:nvSpPr>
          <p:cNvPr id="22537" name="Rectangle 21">
            <a:extLst>
              <a:ext uri="{FF2B5EF4-FFF2-40B4-BE49-F238E27FC236}">
                <a16:creationId xmlns:a16="http://schemas.microsoft.com/office/drawing/2014/main" id="{F662BDD7-DDEB-47E0-BD22-E290229AD255}"/>
              </a:ext>
            </a:extLst>
          </p:cNvPr>
          <p:cNvSpPr>
            <a:spLocks noChangeArrowheads="1"/>
          </p:cNvSpPr>
          <p:nvPr/>
        </p:nvSpPr>
        <p:spPr bwMode="auto">
          <a:xfrm>
            <a:off x="5181600" y="5410200"/>
            <a:ext cx="762000" cy="304800"/>
          </a:xfrm>
          <a:prstGeom prst="rect">
            <a:avLst/>
          </a:prstGeom>
          <a:solidFill>
            <a:srgbClr val="00FFCC"/>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lnSpc>
                <a:spcPct val="100000"/>
              </a:lnSpc>
            </a:pPr>
            <a:r>
              <a:rPr lang="fr-FR" altLang="fr-FR" sz="1200" dirty="0">
                <a:solidFill>
                  <a:srgbClr val="000066"/>
                </a:solidFill>
              </a:rPr>
              <a:t>Client Y</a:t>
            </a:r>
          </a:p>
        </p:txBody>
      </p:sp>
      <p:sp>
        <p:nvSpPr>
          <p:cNvPr id="22538" name="Rectangle 22">
            <a:extLst>
              <a:ext uri="{FF2B5EF4-FFF2-40B4-BE49-F238E27FC236}">
                <a16:creationId xmlns:a16="http://schemas.microsoft.com/office/drawing/2014/main" id="{E7287A27-100C-4BDD-BE5E-5B86BB9E7A65}"/>
              </a:ext>
            </a:extLst>
          </p:cNvPr>
          <p:cNvSpPr>
            <a:spLocks noChangeArrowheads="1"/>
          </p:cNvSpPr>
          <p:nvPr/>
        </p:nvSpPr>
        <p:spPr bwMode="auto">
          <a:xfrm>
            <a:off x="6248400" y="5410200"/>
            <a:ext cx="762000" cy="304800"/>
          </a:xfrm>
          <a:prstGeom prst="rect">
            <a:avLst/>
          </a:prstGeom>
          <a:solidFill>
            <a:srgbClr val="00FFCC"/>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lnSpc>
                <a:spcPct val="100000"/>
              </a:lnSpc>
            </a:pPr>
            <a:r>
              <a:rPr lang="fr-FR" altLang="fr-FR" sz="1200" dirty="0">
                <a:solidFill>
                  <a:srgbClr val="000066"/>
                </a:solidFill>
              </a:rPr>
              <a:t>Client Z</a:t>
            </a:r>
          </a:p>
        </p:txBody>
      </p:sp>
      <p:sp>
        <p:nvSpPr>
          <p:cNvPr id="22539" name="Rectangle 23">
            <a:extLst>
              <a:ext uri="{FF2B5EF4-FFF2-40B4-BE49-F238E27FC236}">
                <a16:creationId xmlns:a16="http://schemas.microsoft.com/office/drawing/2014/main" id="{9F239319-5A12-4AB7-91B9-313CA6AD6631}"/>
              </a:ext>
            </a:extLst>
          </p:cNvPr>
          <p:cNvSpPr>
            <a:spLocks noChangeArrowheads="1"/>
          </p:cNvSpPr>
          <p:nvPr/>
        </p:nvSpPr>
        <p:spPr bwMode="auto">
          <a:xfrm>
            <a:off x="914400" y="3216275"/>
            <a:ext cx="6019800" cy="1219200"/>
          </a:xfrm>
          <a:prstGeom prst="rect">
            <a:avLst/>
          </a:prstGeom>
          <a:solidFill>
            <a:srgbClr val="FFCCCC"/>
          </a:solidFill>
          <a:ln w="12700">
            <a:solidFill>
              <a:schemeClr val="tx1"/>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lnSpc>
                <a:spcPct val="100000"/>
              </a:lnSpc>
            </a:pPr>
            <a:r>
              <a:rPr lang="fr-FR" altLang="fr-FR" sz="1800" dirty="0">
                <a:solidFill>
                  <a:srgbClr val="000066"/>
                </a:solidFill>
                <a:latin typeface="Tahoma" panose="020B0604030504040204" pitchFamily="34" charset="0"/>
              </a:rPr>
              <a:t>Fracture et ré assemblage des palettes</a:t>
            </a:r>
          </a:p>
        </p:txBody>
      </p:sp>
      <p:grpSp>
        <p:nvGrpSpPr>
          <p:cNvPr id="22540" name="Group 24">
            <a:extLst>
              <a:ext uri="{FF2B5EF4-FFF2-40B4-BE49-F238E27FC236}">
                <a16:creationId xmlns:a16="http://schemas.microsoft.com/office/drawing/2014/main" id="{AF0B1B92-45A1-4CB9-ABE0-A3E8A6CCAD6B}"/>
              </a:ext>
            </a:extLst>
          </p:cNvPr>
          <p:cNvGrpSpPr>
            <a:grpSpLocks/>
          </p:cNvGrpSpPr>
          <p:nvPr/>
        </p:nvGrpSpPr>
        <p:grpSpPr bwMode="auto">
          <a:xfrm>
            <a:off x="914400" y="4587875"/>
            <a:ext cx="685800" cy="457200"/>
            <a:chOff x="144" y="1056"/>
            <a:chExt cx="432" cy="288"/>
          </a:xfrm>
        </p:grpSpPr>
        <p:sp>
          <p:nvSpPr>
            <p:cNvPr id="22641" name="Rectangle 25">
              <a:extLst>
                <a:ext uri="{FF2B5EF4-FFF2-40B4-BE49-F238E27FC236}">
                  <a16:creationId xmlns:a16="http://schemas.microsoft.com/office/drawing/2014/main" id="{5D1E9536-B0A0-4800-83F9-9ACEAE208293}"/>
                </a:ext>
              </a:extLst>
            </p:cNvPr>
            <p:cNvSpPr>
              <a:spLocks noChangeArrowheads="1"/>
            </p:cNvSpPr>
            <p:nvPr/>
          </p:nvSpPr>
          <p:spPr bwMode="auto">
            <a:xfrm>
              <a:off x="144" y="1056"/>
              <a:ext cx="144" cy="144"/>
            </a:xfrm>
            <a:prstGeom prst="rect">
              <a:avLst/>
            </a:prstGeom>
            <a:solidFill>
              <a:srgbClr val="00CC00"/>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42" name="Rectangle 26">
              <a:extLst>
                <a:ext uri="{FF2B5EF4-FFF2-40B4-BE49-F238E27FC236}">
                  <a16:creationId xmlns:a16="http://schemas.microsoft.com/office/drawing/2014/main" id="{11E924D6-AB75-42CF-8BA3-C8A03D850C54}"/>
                </a:ext>
              </a:extLst>
            </p:cNvPr>
            <p:cNvSpPr>
              <a:spLocks noChangeArrowheads="1"/>
            </p:cNvSpPr>
            <p:nvPr/>
          </p:nvSpPr>
          <p:spPr bwMode="auto">
            <a:xfrm>
              <a:off x="288" y="1056"/>
              <a:ext cx="144" cy="144"/>
            </a:xfrm>
            <a:prstGeom prst="rect">
              <a:avLst/>
            </a:prstGeom>
            <a:solidFill>
              <a:srgbClr val="0099CC"/>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43" name="Rectangle 27">
              <a:extLst>
                <a:ext uri="{FF2B5EF4-FFF2-40B4-BE49-F238E27FC236}">
                  <a16:creationId xmlns:a16="http://schemas.microsoft.com/office/drawing/2014/main" id="{1372AF45-FE07-4B62-A899-76FD9E9A51D9}"/>
                </a:ext>
              </a:extLst>
            </p:cNvPr>
            <p:cNvSpPr>
              <a:spLocks noChangeArrowheads="1"/>
            </p:cNvSpPr>
            <p:nvPr/>
          </p:nvSpPr>
          <p:spPr bwMode="auto">
            <a:xfrm>
              <a:off x="432" y="1056"/>
              <a:ext cx="144" cy="144"/>
            </a:xfrm>
            <a:prstGeom prst="rect">
              <a:avLst/>
            </a:prstGeom>
            <a:solidFill>
              <a:srgbClr val="0099CC"/>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44" name="Rectangle 28">
              <a:extLst>
                <a:ext uri="{FF2B5EF4-FFF2-40B4-BE49-F238E27FC236}">
                  <a16:creationId xmlns:a16="http://schemas.microsoft.com/office/drawing/2014/main" id="{F2E18B12-3507-40A8-A26D-15FAA22D4624}"/>
                </a:ext>
              </a:extLst>
            </p:cNvPr>
            <p:cNvSpPr>
              <a:spLocks noChangeArrowheads="1"/>
            </p:cNvSpPr>
            <p:nvPr/>
          </p:nvSpPr>
          <p:spPr bwMode="auto">
            <a:xfrm>
              <a:off x="144" y="1200"/>
              <a:ext cx="144" cy="144"/>
            </a:xfrm>
            <a:prstGeom prst="rect">
              <a:avLst/>
            </a:prstGeom>
            <a:solidFill>
              <a:srgbClr val="FF00FF"/>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45" name="Rectangle 29">
              <a:extLst>
                <a:ext uri="{FF2B5EF4-FFF2-40B4-BE49-F238E27FC236}">
                  <a16:creationId xmlns:a16="http://schemas.microsoft.com/office/drawing/2014/main" id="{20460C5C-212F-492F-B535-00DBA3385062}"/>
                </a:ext>
              </a:extLst>
            </p:cNvPr>
            <p:cNvSpPr>
              <a:spLocks noChangeArrowheads="1"/>
            </p:cNvSpPr>
            <p:nvPr/>
          </p:nvSpPr>
          <p:spPr bwMode="auto">
            <a:xfrm>
              <a:off x="288" y="1200"/>
              <a:ext cx="144" cy="144"/>
            </a:xfrm>
            <a:prstGeom prst="rect">
              <a:avLst/>
            </a:prstGeom>
            <a:solidFill>
              <a:srgbClr val="CC9900"/>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46" name="Rectangle 30">
              <a:extLst>
                <a:ext uri="{FF2B5EF4-FFF2-40B4-BE49-F238E27FC236}">
                  <a16:creationId xmlns:a16="http://schemas.microsoft.com/office/drawing/2014/main" id="{F42F2CCE-BB23-4EA0-BB99-109EA90A27B7}"/>
                </a:ext>
              </a:extLst>
            </p:cNvPr>
            <p:cNvSpPr>
              <a:spLocks noChangeArrowheads="1"/>
            </p:cNvSpPr>
            <p:nvPr/>
          </p:nvSpPr>
          <p:spPr bwMode="auto">
            <a:xfrm>
              <a:off x="432" y="1200"/>
              <a:ext cx="144" cy="144"/>
            </a:xfrm>
            <a:prstGeom prst="rect">
              <a:avLst/>
            </a:prstGeom>
            <a:solidFill>
              <a:srgbClr val="CC9900"/>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grpSp>
      <p:grpSp>
        <p:nvGrpSpPr>
          <p:cNvPr id="22541" name="Group 31">
            <a:extLst>
              <a:ext uri="{FF2B5EF4-FFF2-40B4-BE49-F238E27FC236}">
                <a16:creationId xmlns:a16="http://schemas.microsoft.com/office/drawing/2014/main" id="{7934A778-BCE7-4EF2-A358-B1F361562F90}"/>
              </a:ext>
            </a:extLst>
          </p:cNvPr>
          <p:cNvGrpSpPr>
            <a:grpSpLocks/>
          </p:cNvGrpSpPr>
          <p:nvPr/>
        </p:nvGrpSpPr>
        <p:grpSpPr bwMode="auto">
          <a:xfrm>
            <a:off x="1981200" y="4587875"/>
            <a:ext cx="685800" cy="457200"/>
            <a:chOff x="144" y="1440"/>
            <a:chExt cx="432" cy="288"/>
          </a:xfrm>
        </p:grpSpPr>
        <p:sp>
          <p:nvSpPr>
            <p:cNvPr id="22635" name="Rectangle 32">
              <a:extLst>
                <a:ext uri="{FF2B5EF4-FFF2-40B4-BE49-F238E27FC236}">
                  <a16:creationId xmlns:a16="http://schemas.microsoft.com/office/drawing/2014/main" id="{23416947-BCFB-4094-A7D7-E5FAB6A95B0C}"/>
                </a:ext>
              </a:extLst>
            </p:cNvPr>
            <p:cNvSpPr>
              <a:spLocks noChangeArrowheads="1"/>
            </p:cNvSpPr>
            <p:nvPr/>
          </p:nvSpPr>
          <p:spPr bwMode="auto">
            <a:xfrm>
              <a:off x="144" y="1440"/>
              <a:ext cx="144" cy="144"/>
            </a:xfrm>
            <a:prstGeom prst="rect">
              <a:avLst/>
            </a:prstGeom>
            <a:solidFill>
              <a:srgbClr val="00CC00"/>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36" name="Rectangle 33">
              <a:extLst>
                <a:ext uri="{FF2B5EF4-FFF2-40B4-BE49-F238E27FC236}">
                  <a16:creationId xmlns:a16="http://schemas.microsoft.com/office/drawing/2014/main" id="{7A9FDD72-E4D7-41BF-8C59-AE214770877A}"/>
                </a:ext>
              </a:extLst>
            </p:cNvPr>
            <p:cNvSpPr>
              <a:spLocks noChangeArrowheads="1"/>
            </p:cNvSpPr>
            <p:nvPr/>
          </p:nvSpPr>
          <p:spPr bwMode="auto">
            <a:xfrm>
              <a:off x="288" y="1440"/>
              <a:ext cx="144" cy="144"/>
            </a:xfrm>
            <a:prstGeom prst="rect">
              <a:avLst/>
            </a:prstGeom>
            <a:solidFill>
              <a:srgbClr val="0099CC"/>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37" name="Rectangle 34">
              <a:extLst>
                <a:ext uri="{FF2B5EF4-FFF2-40B4-BE49-F238E27FC236}">
                  <a16:creationId xmlns:a16="http://schemas.microsoft.com/office/drawing/2014/main" id="{924A9100-14A2-4A7E-B432-1FDB437C68C9}"/>
                </a:ext>
              </a:extLst>
            </p:cNvPr>
            <p:cNvSpPr>
              <a:spLocks noChangeArrowheads="1"/>
            </p:cNvSpPr>
            <p:nvPr/>
          </p:nvSpPr>
          <p:spPr bwMode="auto">
            <a:xfrm>
              <a:off x="432" y="1440"/>
              <a:ext cx="144" cy="144"/>
            </a:xfrm>
            <a:prstGeom prst="rect">
              <a:avLst/>
            </a:prstGeom>
            <a:solidFill>
              <a:srgbClr val="FF00FF"/>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38" name="Rectangle 35">
              <a:extLst>
                <a:ext uri="{FF2B5EF4-FFF2-40B4-BE49-F238E27FC236}">
                  <a16:creationId xmlns:a16="http://schemas.microsoft.com/office/drawing/2014/main" id="{8BE59C6D-61A5-4D75-BFCE-2F61642998C7}"/>
                </a:ext>
              </a:extLst>
            </p:cNvPr>
            <p:cNvSpPr>
              <a:spLocks noChangeArrowheads="1"/>
            </p:cNvSpPr>
            <p:nvPr/>
          </p:nvSpPr>
          <p:spPr bwMode="auto">
            <a:xfrm>
              <a:off x="144" y="1584"/>
              <a:ext cx="144" cy="144"/>
            </a:xfrm>
            <a:prstGeom prst="rect">
              <a:avLst/>
            </a:prstGeom>
            <a:solidFill>
              <a:srgbClr val="CC9900"/>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39" name="Rectangle 36">
              <a:extLst>
                <a:ext uri="{FF2B5EF4-FFF2-40B4-BE49-F238E27FC236}">
                  <a16:creationId xmlns:a16="http://schemas.microsoft.com/office/drawing/2014/main" id="{7E453DBC-0AFF-4A8D-BAF8-B83808DD4CA7}"/>
                </a:ext>
              </a:extLst>
            </p:cNvPr>
            <p:cNvSpPr>
              <a:spLocks noChangeArrowheads="1"/>
            </p:cNvSpPr>
            <p:nvPr/>
          </p:nvSpPr>
          <p:spPr bwMode="auto">
            <a:xfrm>
              <a:off x="288" y="1584"/>
              <a:ext cx="144" cy="144"/>
            </a:xfrm>
            <a:prstGeom prst="rect">
              <a:avLst/>
            </a:prstGeom>
            <a:solidFill>
              <a:srgbClr val="CC0066"/>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40" name="Rectangle 37">
              <a:extLst>
                <a:ext uri="{FF2B5EF4-FFF2-40B4-BE49-F238E27FC236}">
                  <a16:creationId xmlns:a16="http://schemas.microsoft.com/office/drawing/2014/main" id="{150109A0-F9FF-4B1E-996C-2762067E1E01}"/>
                </a:ext>
              </a:extLst>
            </p:cNvPr>
            <p:cNvSpPr>
              <a:spLocks noChangeArrowheads="1"/>
            </p:cNvSpPr>
            <p:nvPr/>
          </p:nvSpPr>
          <p:spPr bwMode="auto">
            <a:xfrm>
              <a:off x="432" y="1584"/>
              <a:ext cx="144" cy="144"/>
            </a:xfrm>
            <a:prstGeom prst="rect">
              <a:avLst/>
            </a:prstGeom>
            <a:solidFill>
              <a:srgbClr val="FF00FF"/>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grpSp>
      <p:grpSp>
        <p:nvGrpSpPr>
          <p:cNvPr id="22542" name="Group 38">
            <a:extLst>
              <a:ext uri="{FF2B5EF4-FFF2-40B4-BE49-F238E27FC236}">
                <a16:creationId xmlns:a16="http://schemas.microsoft.com/office/drawing/2014/main" id="{E5FA0DA5-AC68-4F3E-BB3C-830E38B42498}"/>
              </a:ext>
            </a:extLst>
          </p:cNvPr>
          <p:cNvGrpSpPr>
            <a:grpSpLocks/>
          </p:cNvGrpSpPr>
          <p:nvPr/>
        </p:nvGrpSpPr>
        <p:grpSpPr bwMode="auto">
          <a:xfrm>
            <a:off x="3124200" y="4587875"/>
            <a:ext cx="685800" cy="457200"/>
            <a:chOff x="144" y="1824"/>
            <a:chExt cx="432" cy="288"/>
          </a:xfrm>
        </p:grpSpPr>
        <p:sp>
          <p:nvSpPr>
            <p:cNvPr id="22629" name="Rectangle 39">
              <a:extLst>
                <a:ext uri="{FF2B5EF4-FFF2-40B4-BE49-F238E27FC236}">
                  <a16:creationId xmlns:a16="http://schemas.microsoft.com/office/drawing/2014/main" id="{FFDD6026-BDF2-4C35-AF93-A152EC50833F}"/>
                </a:ext>
              </a:extLst>
            </p:cNvPr>
            <p:cNvSpPr>
              <a:spLocks noChangeArrowheads="1"/>
            </p:cNvSpPr>
            <p:nvPr/>
          </p:nvSpPr>
          <p:spPr bwMode="auto">
            <a:xfrm>
              <a:off x="144" y="1824"/>
              <a:ext cx="144" cy="144"/>
            </a:xfrm>
            <a:prstGeom prst="rect">
              <a:avLst/>
            </a:prstGeom>
            <a:solidFill>
              <a:srgbClr val="00CC00"/>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30" name="Rectangle 40">
              <a:extLst>
                <a:ext uri="{FF2B5EF4-FFF2-40B4-BE49-F238E27FC236}">
                  <a16:creationId xmlns:a16="http://schemas.microsoft.com/office/drawing/2014/main" id="{9E87B011-AF97-42D5-9A1E-94B780B18632}"/>
                </a:ext>
              </a:extLst>
            </p:cNvPr>
            <p:cNvSpPr>
              <a:spLocks noChangeArrowheads="1"/>
            </p:cNvSpPr>
            <p:nvPr/>
          </p:nvSpPr>
          <p:spPr bwMode="auto">
            <a:xfrm>
              <a:off x="288" y="1824"/>
              <a:ext cx="144" cy="144"/>
            </a:xfrm>
            <a:prstGeom prst="rect">
              <a:avLst/>
            </a:prstGeom>
            <a:solidFill>
              <a:srgbClr val="0099CC"/>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31" name="Rectangle 41">
              <a:extLst>
                <a:ext uri="{FF2B5EF4-FFF2-40B4-BE49-F238E27FC236}">
                  <a16:creationId xmlns:a16="http://schemas.microsoft.com/office/drawing/2014/main" id="{1C87E3EA-DDFA-4ACB-80FF-D6734F8DB2D0}"/>
                </a:ext>
              </a:extLst>
            </p:cNvPr>
            <p:cNvSpPr>
              <a:spLocks noChangeArrowheads="1"/>
            </p:cNvSpPr>
            <p:nvPr/>
          </p:nvSpPr>
          <p:spPr bwMode="auto">
            <a:xfrm>
              <a:off x="432" y="1824"/>
              <a:ext cx="144" cy="144"/>
            </a:xfrm>
            <a:prstGeom prst="rect">
              <a:avLst/>
            </a:prstGeom>
            <a:solidFill>
              <a:srgbClr val="FF00FF"/>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32" name="Rectangle 42">
              <a:extLst>
                <a:ext uri="{FF2B5EF4-FFF2-40B4-BE49-F238E27FC236}">
                  <a16:creationId xmlns:a16="http://schemas.microsoft.com/office/drawing/2014/main" id="{42E6ADD3-74E1-4DE9-A5C2-DBE088FA3B91}"/>
                </a:ext>
              </a:extLst>
            </p:cNvPr>
            <p:cNvSpPr>
              <a:spLocks noChangeArrowheads="1"/>
            </p:cNvSpPr>
            <p:nvPr/>
          </p:nvSpPr>
          <p:spPr bwMode="auto">
            <a:xfrm>
              <a:off x="144" y="1968"/>
              <a:ext cx="144" cy="144"/>
            </a:xfrm>
            <a:prstGeom prst="rect">
              <a:avLst/>
            </a:prstGeom>
            <a:solidFill>
              <a:srgbClr val="CC9900"/>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33" name="Rectangle 43">
              <a:extLst>
                <a:ext uri="{FF2B5EF4-FFF2-40B4-BE49-F238E27FC236}">
                  <a16:creationId xmlns:a16="http://schemas.microsoft.com/office/drawing/2014/main" id="{C40209CA-43CB-4453-8097-C653EB97F8B1}"/>
                </a:ext>
              </a:extLst>
            </p:cNvPr>
            <p:cNvSpPr>
              <a:spLocks noChangeArrowheads="1"/>
            </p:cNvSpPr>
            <p:nvPr/>
          </p:nvSpPr>
          <p:spPr bwMode="auto">
            <a:xfrm>
              <a:off x="288" y="1968"/>
              <a:ext cx="144" cy="144"/>
            </a:xfrm>
            <a:prstGeom prst="rect">
              <a:avLst/>
            </a:prstGeom>
            <a:solidFill>
              <a:srgbClr val="CC0066"/>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34" name="Rectangle 44">
              <a:extLst>
                <a:ext uri="{FF2B5EF4-FFF2-40B4-BE49-F238E27FC236}">
                  <a16:creationId xmlns:a16="http://schemas.microsoft.com/office/drawing/2014/main" id="{E0941D5D-CC8C-4F63-A85C-554177CC7320}"/>
                </a:ext>
              </a:extLst>
            </p:cNvPr>
            <p:cNvSpPr>
              <a:spLocks noChangeArrowheads="1"/>
            </p:cNvSpPr>
            <p:nvPr/>
          </p:nvSpPr>
          <p:spPr bwMode="auto">
            <a:xfrm>
              <a:off x="432" y="1968"/>
              <a:ext cx="144" cy="144"/>
            </a:xfrm>
            <a:prstGeom prst="rect">
              <a:avLst/>
            </a:prstGeom>
            <a:solidFill>
              <a:srgbClr val="CC0066"/>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grpSp>
      <p:sp>
        <p:nvSpPr>
          <p:cNvPr id="22543" name="Rectangle 51">
            <a:extLst>
              <a:ext uri="{FF2B5EF4-FFF2-40B4-BE49-F238E27FC236}">
                <a16:creationId xmlns:a16="http://schemas.microsoft.com/office/drawing/2014/main" id="{2F4FB6B0-2FDB-4199-B4BF-EEFE641F0E36}"/>
              </a:ext>
            </a:extLst>
          </p:cNvPr>
          <p:cNvSpPr>
            <a:spLocks noChangeArrowheads="1"/>
          </p:cNvSpPr>
          <p:nvPr/>
        </p:nvSpPr>
        <p:spPr bwMode="auto">
          <a:xfrm>
            <a:off x="6324600" y="4587875"/>
            <a:ext cx="228600" cy="228600"/>
          </a:xfrm>
          <a:prstGeom prst="rect">
            <a:avLst/>
          </a:prstGeom>
          <a:solidFill>
            <a:srgbClr val="00CC00"/>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544" name="Rectangle 52">
            <a:extLst>
              <a:ext uri="{FF2B5EF4-FFF2-40B4-BE49-F238E27FC236}">
                <a16:creationId xmlns:a16="http://schemas.microsoft.com/office/drawing/2014/main" id="{36CE1E0E-2B39-4CFC-A017-7BE93FC8EBA0}"/>
              </a:ext>
            </a:extLst>
          </p:cNvPr>
          <p:cNvSpPr>
            <a:spLocks noChangeArrowheads="1"/>
          </p:cNvSpPr>
          <p:nvPr/>
        </p:nvSpPr>
        <p:spPr bwMode="auto">
          <a:xfrm>
            <a:off x="6553200" y="4587875"/>
            <a:ext cx="228600" cy="228600"/>
          </a:xfrm>
          <a:prstGeom prst="rect">
            <a:avLst/>
          </a:prstGeom>
          <a:solidFill>
            <a:srgbClr val="0099CC"/>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545" name="Rectangle 53">
            <a:extLst>
              <a:ext uri="{FF2B5EF4-FFF2-40B4-BE49-F238E27FC236}">
                <a16:creationId xmlns:a16="http://schemas.microsoft.com/office/drawing/2014/main" id="{41BC709A-367C-4591-98FC-0473CCA6BA9D}"/>
              </a:ext>
            </a:extLst>
          </p:cNvPr>
          <p:cNvSpPr>
            <a:spLocks noChangeArrowheads="1"/>
          </p:cNvSpPr>
          <p:nvPr/>
        </p:nvSpPr>
        <p:spPr bwMode="auto">
          <a:xfrm>
            <a:off x="6781800" y="4587875"/>
            <a:ext cx="228600" cy="228600"/>
          </a:xfrm>
          <a:prstGeom prst="rect">
            <a:avLst/>
          </a:prstGeom>
          <a:solidFill>
            <a:srgbClr val="FF00FF"/>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546" name="Rectangle 54">
            <a:extLst>
              <a:ext uri="{FF2B5EF4-FFF2-40B4-BE49-F238E27FC236}">
                <a16:creationId xmlns:a16="http://schemas.microsoft.com/office/drawing/2014/main" id="{C5E6EC94-71AC-486A-A247-A869B1A04FEB}"/>
              </a:ext>
            </a:extLst>
          </p:cNvPr>
          <p:cNvSpPr>
            <a:spLocks noChangeArrowheads="1"/>
          </p:cNvSpPr>
          <p:nvPr/>
        </p:nvSpPr>
        <p:spPr bwMode="auto">
          <a:xfrm>
            <a:off x="6324600" y="4816475"/>
            <a:ext cx="228600" cy="228600"/>
          </a:xfrm>
          <a:prstGeom prst="rect">
            <a:avLst/>
          </a:prstGeom>
          <a:solidFill>
            <a:srgbClr val="00CC00"/>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547" name="Rectangle 55">
            <a:extLst>
              <a:ext uri="{FF2B5EF4-FFF2-40B4-BE49-F238E27FC236}">
                <a16:creationId xmlns:a16="http://schemas.microsoft.com/office/drawing/2014/main" id="{5306D5B7-01F6-4C79-B4B2-9C9883A6E991}"/>
              </a:ext>
            </a:extLst>
          </p:cNvPr>
          <p:cNvSpPr>
            <a:spLocks noChangeArrowheads="1"/>
          </p:cNvSpPr>
          <p:nvPr/>
        </p:nvSpPr>
        <p:spPr bwMode="auto">
          <a:xfrm>
            <a:off x="6553200" y="4816475"/>
            <a:ext cx="228600" cy="228600"/>
          </a:xfrm>
          <a:prstGeom prst="rect">
            <a:avLst/>
          </a:prstGeom>
          <a:solidFill>
            <a:srgbClr val="CC9900"/>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548" name="Rectangle 56">
            <a:extLst>
              <a:ext uri="{FF2B5EF4-FFF2-40B4-BE49-F238E27FC236}">
                <a16:creationId xmlns:a16="http://schemas.microsoft.com/office/drawing/2014/main" id="{C97A69A3-9CF0-4E14-8F81-67F1550BEA7E}"/>
              </a:ext>
            </a:extLst>
          </p:cNvPr>
          <p:cNvSpPr>
            <a:spLocks noChangeArrowheads="1"/>
          </p:cNvSpPr>
          <p:nvPr/>
        </p:nvSpPr>
        <p:spPr bwMode="auto">
          <a:xfrm>
            <a:off x="6781800" y="4816475"/>
            <a:ext cx="228600" cy="228600"/>
          </a:xfrm>
          <a:prstGeom prst="rect">
            <a:avLst/>
          </a:prstGeom>
          <a:solidFill>
            <a:srgbClr val="CC0066"/>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grpSp>
        <p:nvGrpSpPr>
          <p:cNvPr id="22549" name="Group 57">
            <a:extLst>
              <a:ext uri="{FF2B5EF4-FFF2-40B4-BE49-F238E27FC236}">
                <a16:creationId xmlns:a16="http://schemas.microsoft.com/office/drawing/2014/main" id="{4890E59D-4AC6-4541-920F-2A732D1E23B8}"/>
              </a:ext>
            </a:extLst>
          </p:cNvPr>
          <p:cNvGrpSpPr>
            <a:grpSpLocks/>
          </p:cNvGrpSpPr>
          <p:nvPr/>
        </p:nvGrpSpPr>
        <p:grpSpPr bwMode="auto">
          <a:xfrm>
            <a:off x="1066800" y="2606675"/>
            <a:ext cx="685800" cy="457200"/>
            <a:chOff x="144" y="2976"/>
            <a:chExt cx="432" cy="288"/>
          </a:xfrm>
        </p:grpSpPr>
        <p:sp>
          <p:nvSpPr>
            <p:cNvPr id="22623" name="Rectangle 58">
              <a:extLst>
                <a:ext uri="{FF2B5EF4-FFF2-40B4-BE49-F238E27FC236}">
                  <a16:creationId xmlns:a16="http://schemas.microsoft.com/office/drawing/2014/main" id="{08EA4FAC-CC3F-4331-9E85-47894E9B8D31}"/>
                </a:ext>
              </a:extLst>
            </p:cNvPr>
            <p:cNvSpPr>
              <a:spLocks noChangeArrowheads="1"/>
            </p:cNvSpPr>
            <p:nvPr/>
          </p:nvSpPr>
          <p:spPr bwMode="auto">
            <a:xfrm>
              <a:off x="144" y="2976"/>
              <a:ext cx="144" cy="144"/>
            </a:xfrm>
            <a:prstGeom prst="rect">
              <a:avLst/>
            </a:prstGeom>
            <a:solidFill>
              <a:srgbClr val="00CC00"/>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24" name="Rectangle 59">
              <a:extLst>
                <a:ext uri="{FF2B5EF4-FFF2-40B4-BE49-F238E27FC236}">
                  <a16:creationId xmlns:a16="http://schemas.microsoft.com/office/drawing/2014/main" id="{22331BA3-DFCF-41CC-BE05-B62600AAD74D}"/>
                </a:ext>
              </a:extLst>
            </p:cNvPr>
            <p:cNvSpPr>
              <a:spLocks noChangeArrowheads="1"/>
            </p:cNvSpPr>
            <p:nvPr/>
          </p:nvSpPr>
          <p:spPr bwMode="auto">
            <a:xfrm>
              <a:off x="288" y="2976"/>
              <a:ext cx="144" cy="144"/>
            </a:xfrm>
            <a:prstGeom prst="rect">
              <a:avLst/>
            </a:prstGeom>
            <a:solidFill>
              <a:srgbClr val="00CC00"/>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25" name="Rectangle 60">
              <a:extLst>
                <a:ext uri="{FF2B5EF4-FFF2-40B4-BE49-F238E27FC236}">
                  <a16:creationId xmlns:a16="http://schemas.microsoft.com/office/drawing/2014/main" id="{D6902077-1883-47D6-9E46-30EF0B0AB8E0}"/>
                </a:ext>
              </a:extLst>
            </p:cNvPr>
            <p:cNvSpPr>
              <a:spLocks noChangeArrowheads="1"/>
            </p:cNvSpPr>
            <p:nvPr/>
          </p:nvSpPr>
          <p:spPr bwMode="auto">
            <a:xfrm>
              <a:off x="432" y="2976"/>
              <a:ext cx="144" cy="144"/>
            </a:xfrm>
            <a:prstGeom prst="rect">
              <a:avLst/>
            </a:prstGeom>
            <a:solidFill>
              <a:srgbClr val="00CC00"/>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26" name="Rectangle 61">
              <a:extLst>
                <a:ext uri="{FF2B5EF4-FFF2-40B4-BE49-F238E27FC236}">
                  <a16:creationId xmlns:a16="http://schemas.microsoft.com/office/drawing/2014/main" id="{C3FC455D-17A7-4D55-9FEA-43470ECCC259}"/>
                </a:ext>
              </a:extLst>
            </p:cNvPr>
            <p:cNvSpPr>
              <a:spLocks noChangeArrowheads="1"/>
            </p:cNvSpPr>
            <p:nvPr/>
          </p:nvSpPr>
          <p:spPr bwMode="auto">
            <a:xfrm>
              <a:off x="144" y="3120"/>
              <a:ext cx="144" cy="144"/>
            </a:xfrm>
            <a:prstGeom prst="rect">
              <a:avLst/>
            </a:prstGeom>
            <a:solidFill>
              <a:srgbClr val="00CC00"/>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27" name="Rectangle 62">
              <a:extLst>
                <a:ext uri="{FF2B5EF4-FFF2-40B4-BE49-F238E27FC236}">
                  <a16:creationId xmlns:a16="http://schemas.microsoft.com/office/drawing/2014/main" id="{F4A2B0FC-9342-429F-84B6-1BDF99F0E097}"/>
                </a:ext>
              </a:extLst>
            </p:cNvPr>
            <p:cNvSpPr>
              <a:spLocks noChangeArrowheads="1"/>
            </p:cNvSpPr>
            <p:nvPr/>
          </p:nvSpPr>
          <p:spPr bwMode="auto">
            <a:xfrm>
              <a:off x="288" y="3120"/>
              <a:ext cx="144" cy="144"/>
            </a:xfrm>
            <a:prstGeom prst="rect">
              <a:avLst/>
            </a:prstGeom>
            <a:solidFill>
              <a:srgbClr val="00CC00"/>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28" name="Rectangle 63">
              <a:extLst>
                <a:ext uri="{FF2B5EF4-FFF2-40B4-BE49-F238E27FC236}">
                  <a16:creationId xmlns:a16="http://schemas.microsoft.com/office/drawing/2014/main" id="{564A419E-AC2E-4234-A25E-4CF6477BE05F}"/>
                </a:ext>
              </a:extLst>
            </p:cNvPr>
            <p:cNvSpPr>
              <a:spLocks noChangeArrowheads="1"/>
            </p:cNvSpPr>
            <p:nvPr/>
          </p:nvSpPr>
          <p:spPr bwMode="auto">
            <a:xfrm>
              <a:off x="432" y="3120"/>
              <a:ext cx="144" cy="144"/>
            </a:xfrm>
            <a:prstGeom prst="rect">
              <a:avLst/>
            </a:prstGeom>
            <a:solidFill>
              <a:srgbClr val="00CC00"/>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grpSp>
      <p:grpSp>
        <p:nvGrpSpPr>
          <p:cNvPr id="22550" name="Group 64">
            <a:extLst>
              <a:ext uri="{FF2B5EF4-FFF2-40B4-BE49-F238E27FC236}">
                <a16:creationId xmlns:a16="http://schemas.microsoft.com/office/drawing/2014/main" id="{62B60870-F1BB-4C90-A7D4-6CFB45A909EC}"/>
              </a:ext>
            </a:extLst>
          </p:cNvPr>
          <p:cNvGrpSpPr>
            <a:grpSpLocks/>
          </p:cNvGrpSpPr>
          <p:nvPr/>
        </p:nvGrpSpPr>
        <p:grpSpPr bwMode="auto">
          <a:xfrm>
            <a:off x="2286000" y="2606675"/>
            <a:ext cx="685800" cy="457200"/>
            <a:chOff x="144" y="2976"/>
            <a:chExt cx="432" cy="288"/>
          </a:xfrm>
        </p:grpSpPr>
        <p:sp>
          <p:nvSpPr>
            <p:cNvPr id="22617" name="Rectangle 65">
              <a:extLst>
                <a:ext uri="{FF2B5EF4-FFF2-40B4-BE49-F238E27FC236}">
                  <a16:creationId xmlns:a16="http://schemas.microsoft.com/office/drawing/2014/main" id="{60E3E535-A75E-4F69-9E93-DB354D1FBA5F}"/>
                </a:ext>
              </a:extLst>
            </p:cNvPr>
            <p:cNvSpPr>
              <a:spLocks noChangeArrowheads="1"/>
            </p:cNvSpPr>
            <p:nvPr/>
          </p:nvSpPr>
          <p:spPr bwMode="auto">
            <a:xfrm>
              <a:off x="144" y="2976"/>
              <a:ext cx="144" cy="144"/>
            </a:xfrm>
            <a:prstGeom prst="rect">
              <a:avLst/>
            </a:prstGeom>
            <a:solidFill>
              <a:srgbClr val="0099CC"/>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18" name="Rectangle 66">
              <a:extLst>
                <a:ext uri="{FF2B5EF4-FFF2-40B4-BE49-F238E27FC236}">
                  <a16:creationId xmlns:a16="http://schemas.microsoft.com/office/drawing/2014/main" id="{C85EB6C5-C5AB-414A-83F6-7A1B9B9F42E6}"/>
                </a:ext>
              </a:extLst>
            </p:cNvPr>
            <p:cNvSpPr>
              <a:spLocks noChangeArrowheads="1"/>
            </p:cNvSpPr>
            <p:nvPr/>
          </p:nvSpPr>
          <p:spPr bwMode="auto">
            <a:xfrm>
              <a:off x="288" y="2976"/>
              <a:ext cx="144" cy="144"/>
            </a:xfrm>
            <a:prstGeom prst="rect">
              <a:avLst/>
            </a:prstGeom>
            <a:solidFill>
              <a:srgbClr val="0099CC"/>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19" name="Rectangle 67">
              <a:extLst>
                <a:ext uri="{FF2B5EF4-FFF2-40B4-BE49-F238E27FC236}">
                  <a16:creationId xmlns:a16="http://schemas.microsoft.com/office/drawing/2014/main" id="{EC4B144D-BB33-47F8-8982-34B64AE5EDC2}"/>
                </a:ext>
              </a:extLst>
            </p:cNvPr>
            <p:cNvSpPr>
              <a:spLocks noChangeArrowheads="1"/>
            </p:cNvSpPr>
            <p:nvPr/>
          </p:nvSpPr>
          <p:spPr bwMode="auto">
            <a:xfrm>
              <a:off x="432" y="2976"/>
              <a:ext cx="144" cy="144"/>
            </a:xfrm>
            <a:prstGeom prst="rect">
              <a:avLst/>
            </a:prstGeom>
            <a:solidFill>
              <a:srgbClr val="0099CC"/>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20" name="Rectangle 68">
              <a:extLst>
                <a:ext uri="{FF2B5EF4-FFF2-40B4-BE49-F238E27FC236}">
                  <a16:creationId xmlns:a16="http://schemas.microsoft.com/office/drawing/2014/main" id="{70CEDCB1-5C55-4428-9F9C-6784353C78A1}"/>
                </a:ext>
              </a:extLst>
            </p:cNvPr>
            <p:cNvSpPr>
              <a:spLocks noChangeArrowheads="1"/>
            </p:cNvSpPr>
            <p:nvPr/>
          </p:nvSpPr>
          <p:spPr bwMode="auto">
            <a:xfrm>
              <a:off x="144" y="3120"/>
              <a:ext cx="144" cy="144"/>
            </a:xfrm>
            <a:prstGeom prst="rect">
              <a:avLst/>
            </a:prstGeom>
            <a:solidFill>
              <a:srgbClr val="0099CC"/>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21" name="Rectangle 69">
              <a:extLst>
                <a:ext uri="{FF2B5EF4-FFF2-40B4-BE49-F238E27FC236}">
                  <a16:creationId xmlns:a16="http://schemas.microsoft.com/office/drawing/2014/main" id="{4171A82A-D91E-49B6-9FBB-EB636C31498D}"/>
                </a:ext>
              </a:extLst>
            </p:cNvPr>
            <p:cNvSpPr>
              <a:spLocks noChangeArrowheads="1"/>
            </p:cNvSpPr>
            <p:nvPr/>
          </p:nvSpPr>
          <p:spPr bwMode="auto">
            <a:xfrm>
              <a:off x="288" y="3120"/>
              <a:ext cx="144" cy="144"/>
            </a:xfrm>
            <a:prstGeom prst="rect">
              <a:avLst/>
            </a:prstGeom>
            <a:solidFill>
              <a:srgbClr val="0099CC"/>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22" name="Rectangle 70">
              <a:extLst>
                <a:ext uri="{FF2B5EF4-FFF2-40B4-BE49-F238E27FC236}">
                  <a16:creationId xmlns:a16="http://schemas.microsoft.com/office/drawing/2014/main" id="{8652A90C-0190-4771-826C-D10101F4D439}"/>
                </a:ext>
              </a:extLst>
            </p:cNvPr>
            <p:cNvSpPr>
              <a:spLocks noChangeArrowheads="1"/>
            </p:cNvSpPr>
            <p:nvPr/>
          </p:nvSpPr>
          <p:spPr bwMode="auto">
            <a:xfrm>
              <a:off x="432" y="3120"/>
              <a:ext cx="144" cy="144"/>
            </a:xfrm>
            <a:prstGeom prst="rect">
              <a:avLst/>
            </a:prstGeom>
            <a:solidFill>
              <a:srgbClr val="0099CC"/>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grpSp>
      <p:grpSp>
        <p:nvGrpSpPr>
          <p:cNvPr id="22551" name="Group 71">
            <a:extLst>
              <a:ext uri="{FF2B5EF4-FFF2-40B4-BE49-F238E27FC236}">
                <a16:creationId xmlns:a16="http://schemas.microsoft.com/office/drawing/2014/main" id="{B34042EE-1615-4345-AC65-B6D40C10E961}"/>
              </a:ext>
            </a:extLst>
          </p:cNvPr>
          <p:cNvGrpSpPr>
            <a:grpSpLocks/>
          </p:cNvGrpSpPr>
          <p:nvPr/>
        </p:nvGrpSpPr>
        <p:grpSpPr bwMode="auto">
          <a:xfrm>
            <a:off x="3581400" y="2606675"/>
            <a:ext cx="685800" cy="457200"/>
            <a:chOff x="144" y="2976"/>
            <a:chExt cx="432" cy="288"/>
          </a:xfrm>
        </p:grpSpPr>
        <p:sp>
          <p:nvSpPr>
            <p:cNvPr id="22611" name="Rectangle 72">
              <a:extLst>
                <a:ext uri="{FF2B5EF4-FFF2-40B4-BE49-F238E27FC236}">
                  <a16:creationId xmlns:a16="http://schemas.microsoft.com/office/drawing/2014/main" id="{01EDE27F-0983-43F7-B6D9-D5CBA8AEE7A8}"/>
                </a:ext>
              </a:extLst>
            </p:cNvPr>
            <p:cNvSpPr>
              <a:spLocks noChangeArrowheads="1"/>
            </p:cNvSpPr>
            <p:nvPr/>
          </p:nvSpPr>
          <p:spPr bwMode="auto">
            <a:xfrm>
              <a:off x="144" y="2976"/>
              <a:ext cx="144" cy="144"/>
            </a:xfrm>
            <a:prstGeom prst="rect">
              <a:avLst/>
            </a:prstGeom>
            <a:solidFill>
              <a:srgbClr val="FF00FF"/>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12" name="Rectangle 73">
              <a:extLst>
                <a:ext uri="{FF2B5EF4-FFF2-40B4-BE49-F238E27FC236}">
                  <a16:creationId xmlns:a16="http://schemas.microsoft.com/office/drawing/2014/main" id="{CCD362A0-EFCD-4A57-83D9-B5D8C8139194}"/>
                </a:ext>
              </a:extLst>
            </p:cNvPr>
            <p:cNvSpPr>
              <a:spLocks noChangeArrowheads="1"/>
            </p:cNvSpPr>
            <p:nvPr/>
          </p:nvSpPr>
          <p:spPr bwMode="auto">
            <a:xfrm>
              <a:off x="288" y="2976"/>
              <a:ext cx="144" cy="144"/>
            </a:xfrm>
            <a:prstGeom prst="rect">
              <a:avLst/>
            </a:prstGeom>
            <a:solidFill>
              <a:srgbClr val="FF00FF"/>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13" name="Rectangle 74">
              <a:extLst>
                <a:ext uri="{FF2B5EF4-FFF2-40B4-BE49-F238E27FC236}">
                  <a16:creationId xmlns:a16="http://schemas.microsoft.com/office/drawing/2014/main" id="{580F1D38-0B41-4AEF-905B-8717F8405338}"/>
                </a:ext>
              </a:extLst>
            </p:cNvPr>
            <p:cNvSpPr>
              <a:spLocks noChangeArrowheads="1"/>
            </p:cNvSpPr>
            <p:nvPr/>
          </p:nvSpPr>
          <p:spPr bwMode="auto">
            <a:xfrm>
              <a:off x="432" y="2976"/>
              <a:ext cx="144" cy="144"/>
            </a:xfrm>
            <a:prstGeom prst="rect">
              <a:avLst/>
            </a:prstGeom>
            <a:solidFill>
              <a:srgbClr val="FF00FF"/>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14" name="Rectangle 75">
              <a:extLst>
                <a:ext uri="{FF2B5EF4-FFF2-40B4-BE49-F238E27FC236}">
                  <a16:creationId xmlns:a16="http://schemas.microsoft.com/office/drawing/2014/main" id="{E5A1771A-A28E-4C9B-AA62-FD5594954566}"/>
                </a:ext>
              </a:extLst>
            </p:cNvPr>
            <p:cNvSpPr>
              <a:spLocks noChangeArrowheads="1"/>
            </p:cNvSpPr>
            <p:nvPr/>
          </p:nvSpPr>
          <p:spPr bwMode="auto">
            <a:xfrm>
              <a:off x="144" y="3120"/>
              <a:ext cx="144" cy="144"/>
            </a:xfrm>
            <a:prstGeom prst="rect">
              <a:avLst/>
            </a:prstGeom>
            <a:solidFill>
              <a:srgbClr val="FF00FF"/>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15" name="Rectangle 76">
              <a:extLst>
                <a:ext uri="{FF2B5EF4-FFF2-40B4-BE49-F238E27FC236}">
                  <a16:creationId xmlns:a16="http://schemas.microsoft.com/office/drawing/2014/main" id="{FA57EFFD-D724-46CF-94A4-32EFF61E95D1}"/>
                </a:ext>
              </a:extLst>
            </p:cNvPr>
            <p:cNvSpPr>
              <a:spLocks noChangeArrowheads="1"/>
            </p:cNvSpPr>
            <p:nvPr/>
          </p:nvSpPr>
          <p:spPr bwMode="auto">
            <a:xfrm>
              <a:off x="288" y="3120"/>
              <a:ext cx="144" cy="144"/>
            </a:xfrm>
            <a:prstGeom prst="rect">
              <a:avLst/>
            </a:prstGeom>
            <a:solidFill>
              <a:srgbClr val="FF00FF"/>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16" name="Rectangle 77">
              <a:extLst>
                <a:ext uri="{FF2B5EF4-FFF2-40B4-BE49-F238E27FC236}">
                  <a16:creationId xmlns:a16="http://schemas.microsoft.com/office/drawing/2014/main" id="{393CEB06-FA1F-445C-B131-9446460E69EA}"/>
                </a:ext>
              </a:extLst>
            </p:cNvPr>
            <p:cNvSpPr>
              <a:spLocks noChangeArrowheads="1"/>
            </p:cNvSpPr>
            <p:nvPr/>
          </p:nvSpPr>
          <p:spPr bwMode="auto">
            <a:xfrm>
              <a:off x="432" y="3120"/>
              <a:ext cx="144" cy="144"/>
            </a:xfrm>
            <a:prstGeom prst="rect">
              <a:avLst/>
            </a:prstGeom>
            <a:solidFill>
              <a:srgbClr val="FF00FF"/>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grpSp>
      <p:grpSp>
        <p:nvGrpSpPr>
          <p:cNvPr id="22552" name="Group 78">
            <a:extLst>
              <a:ext uri="{FF2B5EF4-FFF2-40B4-BE49-F238E27FC236}">
                <a16:creationId xmlns:a16="http://schemas.microsoft.com/office/drawing/2014/main" id="{8014752B-4337-4A7D-AE8D-065E5D5D352C}"/>
              </a:ext>
            </a:extLst>
          </p:cNvPr>
          <p:cNvGrpSpPr>
            <a:grpSpLocks/>
          </p:cNvGrpSpPr>
          <p:nvPr/>
        </p:nvGrpSpPr>
        <p:grpSpPr bwMode="auto">
          <a:xfrm>
            <a:off x="4800600" y="2606675"/>
            <a:ext cx="685800" cy="457200"/>
            <a:chOff x="144" y="2976"/>
            <a:chExt cx="432" cy="288"/>
          </a:xfrm>
        </p:grpSpPr>
        <p:sp>
          <p:nvSpPr>
            <p:cNvPr id="22605" name="Rectangle 79">
              <a:extLst>
                <a:ext uri="{FF2B5EF4-FFF2-40B4-BE49-F238E27FC236}">
                  <a16:creationId xmlns:a16="http://schemas.microsoft.com/office/drawing/2014/main" id="{E05EB271-A31E-4C5E-B311-F116EC9D1993}"/>
                </a:ext>
              </a:extLst>
            </p:cNvPr>
            <p:cNvSpPr>
              <a:spLocks noChangeArrowheads="1"/>
            </p:cNvSpPr>
            <p:nvPr/>
          </p:nvSpPr>
          <p:spPr bwMode="auto">
            <a:xfrm>
              <a:off x="144" y="2976"/>
              <a:ext cx="144" cy="144"/>
            </a:xfrm>
            <a:prstGeom prst="rect">
              <a:avLst/>
            </a:prstGeom>
            <a:solidFill>
              <a:srgbClr val="CC0066"/>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06" name="Rectangle 80">
              <a:extLst>
                <a:ext uri="{FF2B5EF4-FFF2-40B4-BE49-F238E27FC236}">
                  <a16:creationId xmlns:a16="http://schemas.microsoft.com/office/drawing/2014/main" id="{D62963E0-146B-4219-82FA-C0C024146B92}"/>
                </a:ext>
              </a:extLst>
            </p:cNvPr>
            <p:cNvSpPr>
              <a:spLocks noChangeArrowheads="1"/>
            </p:cNvSpPr>
            <p:nvPr/>
          </p:nvSpPr>
          <p:spPr bwMode="auto">
            <a:xfrm>
              <a:off x="288" y="2976"/>
              <a:ext cx="144" cy="144"/>
            </a:xfrm>
            <a:prstGeom prst="rect">
              <a:avLst/>
            </a:prstGeom>
            <a:solidFill>
              <a:srgbClr val="CC0066"/>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07" name="Rectangle 81">
              <a:extLst>
                <a:ext uri="{FF2B5EF4-FFF2-40B4-BE49-F238E27FC236}">
                  <a16:creationId xmlns:a16="http://schemas.microsoft.com/office/drawing/2014/main" id="{DBA3B7FA-E480-4D6F-BE2E-C382355F5E38}"/>
                </a:ext>
              </a:extLst>
            </p:cNvPr>
            <p:cNvSpPr>
              <a:spLocks noChangeArrowheads="1"/>
            </p:cNvSpPr>
            <p:nvPr/>
          </p:nvSpPr>
          <p:spPr bwMode="auto">
            <a:xfrm>
              <a:off x="432" y="2976"/>
              <a:ext cx="144" cy="144"/>
            </a:xfrm>
            <a:prstGeom prst="rect">
              <a:avLst/>
            </a:prstGeom>
            <a:solidFill>
              <a:srgbClr val="CC0066"/>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08" name="Rectangle 82">
              <a:extLst>
                <a:ext uri="{FF2B5EF4-FFF2-40B4-BE49-F238E27FC236}">
                  <a16:creationId xmlns:a16="http://schemas.microsoft.com/office/drawing/2014/main" id="{08324E42-AAAA-4377-AF1C-0FB363186D8E}"/>
                </a:ext>
              </a:extLst>
            </p:cNvPr>
            <p:cNvSpPr>
              <a:spLocks noChangeArrowheads="1"/>
            </p:cNvSpPr>
            <p:nvPr/>
          </p:nvSpPr>
          <p:spPr bwMode="auto">
            <a:xfrm>
              <a:off x="144" y="3120"/>
              <a:ext cx="144" cy="144"/>
            </a:xfrm>
            <a:prstGeom prst="rect">
              <a:avLst/>
            </a:prstGeom>
            <a:solidFill>
              <a:srgbClr val="CC0066"/>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09" name="Rectangle 83">
              <a:extLst>
                <a:ext uri="{FF2B5EF4-FFF2-40B4-BE49-F238E27FC236}">
                  <a16:creationId xmlns:a16="http://schemas.microsoft.com/office/drawing/2014/main" id="{AB338D83-FCEF-4C71-A2A7-53BB77762308}"/>
                </a:ext>
              </a:extLst>
            </p:cNvPr>
            <p:cNvSpPr>
              <a:spLocks noChangeArrowheads="1"/>
            </p:cNvSpPr>
            <p:nvPr/>
          </p:nvSpPr>
          <p:spPr bwMode="auto">
            <a:xfrm>
              <a:off x="288" y="3120"/>
              <a:ext cx="144" cy="144"/>
            </a:xfrm>
            <a:prstGeom prst="rect">
              <a:avLst/>
            </a:prstGeom>
            <a:solidFill>
              <a:srgbClr val="CC0066"/>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10" name="Rectangle 84">
              <a:extLst>
                <a:ext uri="{FF2B5EF4-FFF2-40B4-BE49-F238E27FC236}">
                  <a16:creationId xmlns:a16="http://schemas.microsoft.com/office/drawing/2014/main" id="{C6811EB3-BA3E-4B08-BDA0-262317DA3F1F}"/>
                </a:ext>
              </a:extLst>
            </p:cNvPr>
            <p:cNvSpPr>
              <a:spLocks noChangeArrowheads="1"/>
            </p:cNvSpPr>
            <p:nvPr/>
          </p:nvSpPr>
          <p:spPr bwMode="auto">
            <a:xfrm>
              <a:off x="432" y="3120"/>
              <a:ext cx="144" cy="144"/>
            </a:xfrm>
            <a:prstGeom prst="rect">
              <a:avLst/>
            </a:prstGeom>
            <a:solidFill>
              <a:srgbClr val="CC0066"/>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grpSp>
      <p:grpSp>
        <p:nvGrpSpPr>
          <p:cNvPr id="22553" name="Group 85">
            <a:extLst>
              <a:ext uri="{FF2B5EF4-FFF2-40B4-BE49-F238E27FC236}">
                <a16:creationId xmlns:a16="http://schemas.microsoft.com/office/drawing/2014/main" id="{CF5D81D7-CA07-4AAE-8BCF-3AA2225EF95A}"/>
              </a:ext>
            </a:extLst>
          </p:cNvPr>
          <p:cNvGrpSpPr>
            <a:grpSpLocks/>
          </p:cNvGrpSpPr>
          <p:nvPr/>
        </p:nvGrpSpPr>
        <p:grpSpPr bwMode="auto">
          <a:xfrm>
            <a:off x="6019800" y="2606675"/>
            <a:ext cx="685800" cy="457200"/>
            <a:chOff x="144" y="2976"/>
            <a:chExt cx="432" cy="288"/>
          </a:xfrm>
        </p:grpSpPr>
        <p:sp>
          <p:nvSpPr>
            <p:cNvPr id="22599" name="Rectangle 86">
              <a:extLst>
                <a:ext uri="{FF2B5EF4-FFF2-40B4-BE49-F238E27FC236}">
                  <a16:creationId xmlns:a16="http://schemas.microsoft.com/office/drawing/2014/main" id="{5A3F763F-A36B-424A-8ECC-E807825F7F63}"/>
                </a:ext>
              </a:extLst>
            </p:cNvPr>
            <p:cNvSpPr>
              <a:spLocks noChangeArrowheads="1"/>
            </p:cNvSpPr>
            <p:nvPr/>
          </p:nvSpPr>
          <p:spPr bwMode="auto">
            <a:xfrm>
              <a:off x="144" y="2976"/>
              <a:ext cx="144" cy="144"/>
            </a:xfrm>
            <a:prstGeom prst="rect">
              <a:avLst/>
            </a:prstGeom>
            <a:solidFill>
              <a:srgbClr val="CC9900"/>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00" name="Rectangle 87">
              <a:extLst>
                <a:ext uri="{FF2B5EF4-FFF2-40B4-BE49-F238E27FC236}">
                  <a16:creationId xmlns:a16="http://schemas.microsoft.com/office/drawing/2014/main" id="{4E215408-E038-4FFF-899D-EF0D840DDEB6}"/>
                </a:ext>
              </a:extLst>
            </p:cNvPr>
            <p:cNvSpPr>
              <a:spLocks noChangeArrowheads="1"/>
            </p:cNvSpPr>
            <p:nvPr/>
          </p:nvSpPr>
          <p:spPr bwMode="auto">
            <a:xfrm>
              <a:off x="288" y="2976"/>
              <a:ext cx="144" cy="144"/>
            </a:xfrm>
            <a:prstGeom prst="rect">
              <a:avLst/>
            </a:prstGeom>
            <a:solidFill>
              <a:srgbClr val="CC9900"/>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01" name="Rectangle 88">
              <a:extLst>
                <a:ext uri="{FF2B5EF4-FFF2-40B4-BE49-F238E27FC236}">
                  <a16:creationId xmlns:a16="http://schemas.microsoft.com/office/drawing/2014/main" id="{6BCEF7B6-2692-40B6-8D2F-1F771E80CA5F}"/>
                </a:ext>
              </a:extLst>
            </p:cNvPr>
            <p:cNvSpPr>
              <a:spLocks noChangeArrowheads="1"/>
            </p:cNvSpPr>
            <p:nvPr/>
          </p:nvSpPr>
          <p:spPr bwMode="auto">
            <a:xfrm>
              <a:off x="432" y="2976"/>
              <a:ext cx="144" cy="144"/>
            </a:xfrm>
            <a:prstGeom prst="rect">
              <a:avLst/>
            </a:prstGeom>
            <a:solidFill>
              <a:srgbClr val="CC9900"/>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02" name="Rectangle 89">
              <a:extLst>
                <a:ext uri="{FF2B5EF4-FFF2-40B4-BE49-F238E27FC236}">
                  <a16:creationId xmlns:a16="http://schemas.microsoft.com/office/drawing/2014/main" id="{09CAE9A3-36CD-444C-A301-655FCBB43B72}"/>
                </a:ext>
              </a:extLst>
            </p:cNvPr>
            <p:cNvSpPr>
              <a:spLocks noChangeArrowheads="1"/>
            </p:cNvSpPr>
            <p:nvPr/>
          </p:nvSpPr>
          <p:spPr bwMode="auto">
            <a:xfrm>
              <a:off x="144" y="3120"/>
              <a:ext cx="144" cy="144"/>
            </a:xfrm>
            <a:prstGeom prst="rect">
              <a:avLst/>
            </a:prstGeom>
            <a:solidFill>
              <a:srgbClr val="CC9900"/>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03" name="Rectangle 90">
              <a:extLst>
                <a:ext uri="{FF2B5EF4-FFF2-40B4-BE49-F238E27FC236}">
                  <a16:creationId xmlns:a16="http://schemas.microsoft.com/office/drawing/2014/main" id="{B5D630F5-63A5-4E71-930D-F2CFECD47D99}"/>
                </a:ext>
              </a:extLst>
            </p:cNvPr>
            <p:cNvSpPr>
              <a:spLocks noChangeArrowheads="1"/>
            </p:cNvSpPr>
            <p:nvPr/>
          </p:nvSpPr>
          <p:spPr bwMode="auto">
            <a:xfrm>
              <a:off x="288" y="3120"/>
              <a:ext cx="144" cy="144"/>
            </a:xfrm>
            <a:prstGeom prst="rect">
              <a:avLst/>
            </a:prstGeom>
            <a:solidFill>
              <a:srgbClr val="CC9900"/>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604" name="Rectangle 91">
              <a:extLst>
                <a:ext uri="{FF2B5EF4-FFF2-40B4-BE49-F238E27FC236}">
                  <a16:creationId xmlns:a16="http://schemas.microsoft.com/office/drawing/2014/main" id="{CE5686BA-8899-4BE7-AD81-0AF5C955E3B7}"/>
                </a:ext>
              </a:extLst>
            </p:cNvPr>
            <p:cNvSpPr>
              <a:spLocks noChangeArrowheads="1"/>
            </p:cNvSpPr>
            <p:nvPr/>
          </p:nvSpPr>
          <p:spPr bwMode="auto">
            <a:xfrm>
              <a:off x="432" y="3120"/>
              <a:ext cx="144" cy="144"/>
            </a:xfrm>
            <a:prstGeom prst="rect">
              <a:avLst/>
            </a:prstGeom>
            <a:solidFill>
              <a:srgbClr val="CC9900"/>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grpSp>
      <p:grpSp>
        <p:nvGrpSpPr>
          <p:cNvPr id="22554" name="Group 92">
            <a:extLst>
              <a:ext uri="{FF2B5EF4-FFF2-40B4-BE49-F238E27FC236}">
                <a16:creationId xmlns:a16="http://schemas.microsoft.com/office/drawing/2014/main" id="{82194F5E-DEA8-4196-B7CA-3699F1A2228F}"/>
              </a:ext>
            </a:extLst>
          </p:cNvPr>
          <p:cNvGrpSpPr>
            <a:grpSpLocks/>
          </p:cNvGrpSpPr>
          <p:nvPr/>
        </p:nvGrpSpPr>
        <p:grpSpPr bwMode="auto">
          <a:xfrm>
            <a:off x="5257800" y="4587875"/>
            <a:ext cx="685800" cy="457200"/>
            <a:chOff x="144" y="2976"/>
            <a:chExt cx="432" cy="288"/>
          </a:xfrm>
        </p:grpSpPr>
        <p:sp>
          <p:nvSpPr>
            <p:cNvPr id="22593" name="Rectangle 93">
              <a:extLst>
                <a:ext uri="{FF2B5EF4-FFF2-40B4-BE49-F238E27FC236}">
                  <a16:creationId xmlns:a16="http://schemas.microsoft.com/office/drawing/2014/main" id="{D5DE44A8-3DF1-4CBB-BCAC-4C4FF153976B}"/>
                </a:ext>
              </a:extLst>
            </p:cNvPr>
            <p:cNvSpPr>
              <a:spLocks noChangeArrowheads="1"/>
            </p:cNvSpPr>
            <p:nvPr/>
          </p:nvSpPr>
          <p:spPr bwMode="auto">
            <a:xfrm>
              <a:off x="144" y="2976"/>
              <a:ext cx="144" cy="144"/>
            </a:xfrm>
            <a:prstGeom prst="rect">
              <a:avLst/>
            </a:prstGeom>
            <a:solidFill>
              <a:srgbClr val="00CC00"/>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594" name="Rectangle 94">
              <a:extLst>
                <a:ext uri="{FF2B5EF4-FFF2-40B4-BE49-F238E27FC236}">
                  <a16:creationId xmlns:a16="http://schemas.microsoft.com/office/drawing/2014/main" id="{BB270481-CEBF-4672-81EA-6E230A8709CB}"/>
                </a:ext>
              </a:extLst>
            </p:cNvPr>
            <p:cNvSpPr>
              <a:spLocks noChangeArrowheads="1"/>
            </p:cNvSpPr>
            <p:nvPr/>
          </p:nvSpPr>
          <p:spPr bwMode="auto">
            <a:xfrm>
              <a:off x="288" y="2976"/>
              <a:ext cx="144" cy="144"/>
            </a:xfrm>
            <a:prstGeom prst="rect">
              <a:avLst/>
            </a:prstGeom>
            <a:solidFill>
              <a:srgbClr val="0099CC"/>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595" name="Rectangle 95">
              <a:extLst>
                <a:ext uri="{FF2B5EF4-FFF2-40B4-BE49-F238E27FC236}">
                  <a16:creationId xmlns:a16="http://schemas.microsoft.com/office/drawing/2014/main" id="{E56FC2CF-049B-4A9B-91B6-AE161A397669}"/>
                </a:ext>
              </a:extLst>
            </p:cNvPr>
            <p:cNvSpPr>
              <a:spLocks noChangeArrowheads="1"/>
            </p:cNvSpPr>
            <p:nvPr/>
          </p:nvSpPr>
          <p:spPr bwMode="auto">
            <a:xfrm>
              <a:off x="432" y="2976"/>
              <a:ext cx="144" cy="144"/>
            </a:xfrm>
            <a:prstGeom prst="rect">
              <a:avLst/>
            </a:prstGeom>
            <a:solidFill>
              <a:srgbClr val="0099CC"/>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596" name="Rectangle 96">
              <a:extLst>
                <a:ext uri="{FF2B5EF4-FFF2-40B4-BE49-F238E27FC236}">
                  <a16:creationId xmlns:a16="http://schemas.microsoft.com/office/drawing/2014/main" id="{7D3C0DBF-904D-4D3B-AF31-F0AEA20C903F}"/>
                </a:ext>
              </a:extLst>
            </p:cNvPr>
            <p:cNvSpPr>
              <a:spLocks noChangeArrowheads="1"/>
            </p:cNvSpPr>
            <p:nvPr/>
          </p:nvSpPr>
          <p:spPr bwMode="auto">
            <a:xfrm>
              <a:off x="144" y="3120"/>
              <a:ext cx="144" cy="144"/>
            </a:xfrm>
            <a:prstGeom prst="rect">
              <a:avLst/>
            </a:prstGeom>
            <a:solidFill>
              <a:srgbClr val="CC9900"/>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597" name="Rectangle 97">
              <a:extLst>
                <a:ext uri="{FF2B5EF4-FFF2-40B4-BE49-F238E27FC236}">
                  <a16:creationId xmlns:a16="http://schemas.microsoft.com/office/drawing/2014/main" id="{9A3158B5-A72D-4FD7-B5BF-0E836A9A453E}"/>
                </a:ext>
              </a:extLst>
            </p:cNvPr>
            <p:cNvSpPr>
              <a:spLocks noChangeArrowheads="1"/>
            </p:cNvSpPr>
            <p:nvPr/>
          </p:nvSpPr>
          <p:spPr bwMode="auto">
            <a:xfrm>
              <a:off x="288" y="3120"/>
              <a:ext cx="144" cy="144"/>
            </a:xfrm>
            <a:prstGeom prst="rect">
              <a:avLst/>
            </a:prstGeom>
            <a:solidFill>
              <a:srgbClr val="CC9900"/>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598" name="Rectangle 98">
              <a:extLst>
                <a:ext uri="{FF2B5EF4-FFF2-40B4-BE49-F238E27FC236}">
                  <a16:creationId xmlns:a16="http://schemas.microsoft.com/office/drawing/2014/main" id="{269B2FE5-6610-42E0-A124-0EBC6DBA7374}"/>
                </a:ext>
              </a:extLst>
            </p:cNvPr>
            <p:cNvSpPr>
              <a:spLocks noChangeArrowheads="1"/>
            </p:cNvSpPr>
            <p:nvPr/>
          </p:nvSpPr>
          <p:spPr bwMode="auto">
            <a:xfrm>
              <a:off x="432" y="3120"/>
              <a:ext cx="144" cy="144"/>
            </a:xfrm>
            <a:prstGeom prst="rect">
              <a:avLst/>
            </a:prstGeom>
            <a:solidFill>
              <a:srgbClr val="CC0066"/>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grpSp>
      <p:sp>
        <p:nvSpPr>
          <p:cNvPr id="22555" name="Text Box 99">
            <a:extLst>
              <a:ext uri="{FF2B5EF4-FFF2-40B4-BE49-F238E27FC236}">
                <a16:creationId xmlns:a16="http://schemas.microsoft.com/office/drawing/2014/main" id="{D052B874-20E9-468A-B896-1C34BBDD702E}"/>
              </a:ext>
            </a:extLst>
          </p:cNvPr>
          <p:cNvSpPr txBox="1">
            <a:spLocks noChangeArrowheads="1"/>
          </p:cNvSpPr>
          <p:nvPr/>
        </p:nvSpPr>
        <p:spPr bwMode="auto">
          <a:xfrm>
            <a:off x="6994525" y="1965325"/>
            <a:ext cx="14636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nSpc>
                <a:spcPct val="100000"/>
              </a:lnSpc>
            </a:pPr>
            <a:r>
              <a:rPr lang="fr-FR" altLang="fr-FR" sz="2000" dirty="0">
                <a:solidFill>
                  <a:srgbClr val="CC0066"/>
                </a:solidFill>
                <a:latin typeface="Tahoma" panose="020B0604030504040204" pitchFamily="34" charset="0"/>
              </a:rPr>
              <a:t>Réception</a:t>
            </a:r>
          </a:p>
        </p:txBody>
      </p:sp>
      <p:sp>
        <p:nvSpPr>
          <p:cNvPr id="22556" name="Text Box 100">
            <a:extLst>
              <a:ext uri="{FF2B5EF4-FFF2-40B4-BE49-F238E27FC236}">
                <a16:creationId xmlns:a16="http://schemas.microsoft.com/office/drawing/2014/main" id="{A1D02746-BD0C-47E4-A2A3-84D880827930}"/>
              </a:ext>
            </a:extLst>
          </p:cNvPr>
          <p:cNvSpPr txBox="1">
            <a:spLocks noChangeArrowheads="1"/>
          </p:cNvSpPr>
          <p:nvPr/>
        </p:nvSpPr>
        <p:spPr bwMode="auto">
          <a:xfrm>
            <a:off x="7145338" y="5334000"/>
            <a:ext cx="15414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nSpc>
                <a:spcPct val="100000"/>
              </a:lnSpc>
            </a:pPr>
            <a:r>
              <a:rPr lang="fr-FR" altLang="fr-FR" sz="2000" dirty="0">
                <a:solidFill>
                  <a:srgbClr val="CC0066"/>
                </a:solidFill>
                <a:latin typeface="Tahoma" panose="020B0604030504040204" pitchFamily="34" charset="0"/>
              </a:rPr>
              <a:t>Expédition</a:t>
            </a:r>
          </a:p>
        </p:txBody>
      </p:sp>
      <p:sp>
        <p:nvSpPr>
          <p:cNvPr id="22557" name="Rectangle 101">
            <a:extLst>
              <a:ext uri="{FF2B5EF4-FFF2-40B4-BE49-F238E27FC236}">
                <a16:creationId xmlns:a16="http://schemas.microsoft.com/office/drawing/2014/main" id="{A7063985-68D9-4786-AFB6-2E3FEDD94743}"/>
              </a:ext>
            </a:extLst>
          </p:cNvPr>
          <p:cNvSpPr>
            <a:spLocks noChangeArrowheads="1"/>
          </p:cNvSpPr>
          <p:nvPr/>
        </p:nvSpPr>
        <p:spPr bwMode="auto">
          <a:xfrm>
            <a:off x="4543425" y="1905000"/>
            <a:ext cx="1143000" cy="381000"/>
          </a:xfrm>
          <a:prstGeom prst="rect">
            <a:avLst/>
          </a:prstGeom>
          <a:solidFill>
            <a:srgbClr val="CCFF33"/>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lnSpc>
                <a:spcPct val="100000"/>
              </a:lnSpc>
            </a:pPr>
            <a:r>
              <a:rPr lang="fr-FR" altLang="fr-FR" sz="1200" dirty="0">
                <a:solidFill>
                  <a:srgbClr val="000066"/>
                </a:solidFill>
              </a:rPr>
              <a:t>Fournisseur D</a:t>
            </a:r>
          </a:p>
        </p:txBody>
      </p:sp>
      <p:sp>
        <p:nvSpPr>
          <p:cNvPr id="22558" name="Rectangle 102">
            <a:extLst>
              <a:ext uri="{FF2B5EF4-FFF2-40B4-BE49-F238E27FC236}">
                <a16:creationId xmlns:a16="http://schemas.microsoft.com/office/drawing/2014/main" id="{1655506B-5612-4531-A606-164F212E466C}"/>
              </a:ext>
            </a:extLst>
          </p:cNvPr>
          <p:cNvSpPr>
            <a:spLocks noChangeArrowheads="1"/>
          </p:cNvSpPr>
          <p:nvPr/>
        </p:nvSpPr>
        <p:spPr bwMode="auto">
          <a:xfrm>
            <a:off x="3324225" y="1908175"/>
            <a:ext cx="1143000" cy="381000"/>
          </a:xfrm>
          <a:prstGeom prst="rect">
            <a:avLst/>
          </a:prstGeom>
          <a:solidFill>
            <a:srgbClr val="CCFF33"/>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lnSpc>
                <a:spcPct val="100000"/>
              </a:lnSpc>
            </a:pPr>
            <a:r>
              <a:rPr lang="fr-FR" altLang="fr-FR" sz="1200" dirty="0">
                <a:solidFill>
                  <a:srgbClr val="000066"/>
                </a:solidFill>
              </a:rPr>
              <a:t>Fournisseur C</a:t>
            </a:r>
          </a:p>
        </p:txBody>
      </p:sp>
      <p:sp>
        <p:nvSpPr>
          <p:cNvPr id="22559" name="Rectangle 103">
            <a:extLst>
              <a:ext uri="{FF2B5EF4-FFF2-40B4-BE49-F238E27FC236}">
                <a16:creationId xmlns:a16="http://schemas.microsoft.com/office/drawing/2014/main" id="{C4B70B28-5D65-4CFC-AB9A-B49F4312CE84}"/>
              </a:ext>
            </a:extLst>
          </p:cNvPr>
          <p:cNvSpPr>
            <a:spLocks noChangeArrowheads="1"/>
          </p:cNvSpPr>
          <p:nvPr/>
        </p:nvSpPr>
        <p:spPr bwMode="auto">
          <a:xfrm>
            <a:off x="2105025" y="1905000"/>
            <a:ext cx="1143000" cy="381000"/>
          </a:xfrm>
          <a:prstGeom prst="rect">
            <a:avLst/>
          </a:prstGeom>
          <a:solidFill>
            <a:srgbClr val="CCFF33"/>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lnSpc>
                <a:spcPct val="100000"/>
              </a:lnSpc>
            </a:pPr>
            <a:r>
              <a:rPr lang="fr-FR" altLang="fr-FR" sz="1200" dirty="0">
                <a:solidFill>
                  <a:srgbClr val="000066"/>
                </a:solidFill>
              </a:rPr>
              <a:t>Fournisseur B</a:t>
            </a:r>
          </a:p>
        </p:txBody>
      </p:sp>
      <p:sp>
        <p:nvSpPr>
          <p:cNvPr id="22560" name="Rectangle 104">
            <a:extLst>
              <a:ext uri="{FF2B5EF4-FFF2-40B4-BE49-F238E27FC236}">
                <a16:creationId xmlns:a16="http://schemas.microsoft.com/office/drawing/2014/main" id="{D506FF5A-6A90-4078-AF0E-A2440594BB43}"/>
              </a:ext>
            </a:extLst>
          </p:cNvPr>
          <p:cNvSpPr>
            <a:spLocks noChangeArrowheads="1"/>
          </p:cNvSpPr>
          <p:nvPr/>
        </p:nvSpPr>
        <p:spPr bwMode="auto">
          <a:xfrm>
            <a:off x="885825" y="1905000"/>
            <a:ext cx="1143000" cy="381000"/>
          </a:xfrm>
          <a:prstGeom prst="rect">
            <a:avLst/>
          </a:prstGeom>
          <a:solidFill>
            <a:srgbClr val="CCFF33"/>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lnSpc>
                <a:spcPct val="100000"/>
              </a:lnSpc>
            </a:pPr>
            <a:r>
              <a:rPr lang="fr-FR" altLang="fr-FR" sz="1200" dirty="0">
                <a:solidFill>
                  <a:srgbClr val="000066"/>
                </a:solidFill>
              </a:rPr>
              <a:t>Fournisseur A</a:t>
            </a:r>
          </a:p>
        </p:txBody>
      </p:sp>
      <p:sp>
        <p:nvSpPr>
          <p:cNvPr id="22561" name="Text Box 105">
            <a:extLst>
              <a:ext uri="{FF2B5EF4-FFF2-40B4-BE49-F238E27FC236}">
                <a16:creationId xmlns:a16="http://schemas.microsoft.com/office/drawing/2014/main" id="{E73885D4-5D71-4468-AEB7-F993F3FBBABB}"/>
              </a:ext>
            </a:extLst>
          </p:cNvPr>
          <p:cNvSpPr txBox="1">
            <a:spLocks noChangeArrowheads="1"/>
          </p:cNvSpPr>
          <p:nvPr/>
        </p:nvSpPr>
        <p:spPr bwMode="auto">
          <a:xfrm>
            <a:off x="7118350" y="2514600"/>
            <a:ext cx="1339850"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lnSpc>
                <a:spcPct val="80000"/>
              </a:lnSpc>
            </a:pPr>
            <a:r>
              <a:rPr lang="fr-FR" altLang="fr-FR" dirty="0">
                <a:solidFill>
                  <a:srgbClr val="000066"/>
                </a:solidFill>
                <a:latin typeface="Tahoma" panose="020B0604030504040204" pitchFamily="34" charset="0"/>
              </a:rPr>
              <a:t>Palette</a:t>
            </a:r>
            <a:br>
              <a:rPr lang="fr-FR" altLang="fr-FR" dirty="0">
                <a:solidFill>
                  <a:srgbClr val="000066"/>
                </a:solidFill>
                <a:latin typeface="Tahoma" panose="020B0604030504040204" pitchFamily="34" charset="0"/>
              </a:rPr>
            </a:br>
            <a:r>
              <a:rPr lang="fr-FR" altLang="fr-FR" dirty="0">
                <a:solidFill>
                  <a:srgbClr val="000066"/>
                </a:solidFill>
                <a:latin typeface="Tahoma" panose="020B0604030504040204" pitchFamily="34" charset="0"/>
              </a:rPr>
              <a:t>complète</a:t>
            </a:r>
            <a:br>
              <a:rPr lang="fr-FR" altLang="fr-FR" dirty="0">
                <a:solidFill>
                  <a:srgbClr val="000066"/>
                </a:solidFill>
                <a:latin typeface="Tahoma" panose="020B0604030504040204" pitchFamily="34" charset="0"/>
              </a:rPr>
            </a:br>
            <a:r>
              <a:rPr lang="fr-FR" altLang="fr-FR" dirty="0">
                <a:solidFill>
                  <a:srgbClr val="000066"/>
                </a:solidFill>
                <a:latin typeface="Tahoma" panose="020B0604030504040204" pitchFamily="34" charset="0"/>
              </a:rPr>
              <a:t>monoproduit</a:t>
            </a:r>
          </a:p>
        </p:txBody>
      </p:sp>
      <p:sp>
        <p:nvSpPr>
          <p:cNvPr id="22562" name="Text Box 106">
            <a:extLst>
              <a:ext uri="{FF2B5EF4-FFF2-40B4-BE49-F238E27FC236}">
                <a16:creationId xmlns:a16="http://schemas.microsoft.com/office/drawing/2014/main" id="{DAFA3FD4-387F-4C49-951E-13832F127E2C}"/>
              </a:ext>
            </a:extLst>
          </p:cNvPr>
          <p:cNvSpPr txBox="1">
            <a:spLocks noChangeArrowheads="1"/>
          </p:cNvSpPr>
          <p:nvPr/>
        </p:nvSpPr>
        <p:spPr bwMode="auto">
          <a:xfrm>
            <a:off x="7215188" y="4673600"/>
            <a:ext cx="139541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pPr algn="ctr">
              <a:lnSpc>
                <a:spcPct val="80000"/>
              </a:lnSpc>
            </a:pPr>
            <a:r>
              <a:rPr lang="fr-FR" altLang="fr-FR" dirty="0">
                <a:solidFill>
                  <a:srgbClr val="000066"/>
                </a:solidFill>
                <a:latin typeface="Tahoma" panose="020B0604030504040204" pitchFamily="34" charset="0"/>
              </a:rPr>
              <a:t>Palettes</a:t>
            </a:r>
          </a:p>
          <a:p>
            <a:pPr algn="ctr">
              <a:lnSpc>
                <a:spcPct val="80000"/>
              </a:lnSpc>
            </a:pPr>
            <a:r>
              <a:rPr lang="fr-FR" altLang="fr-FR" dirty="0">
                <a:solidFill>
                  <a:srgbClr val="000066"/>
                </a:solidFill>
                <a:latin typeface="Tahoma" panose="020B0604030504040204" pitchFamily="34" charset="0"/>
              </a:rPr>
              <a:t>multiproduits</a:t>
            </a:r>
          </a:p>
        </p:txBody>
      </p:sp>
      <p:sp>
        <p:nvSpPr>
          <p:cNvPr id="22563" name="Line 107">
            <a:extLst>
              <a:ext uri="{FF2B5EF4-FFF2-40B4-BE49-F238E27FC236}">
                <a16:creationId xmlns:a16="http://schemas.microsoft.com/office/drawing/2014/main" id="{168A2731-4771-463E-A7B1-D69DA7BADCE2}"/>
              </a:ext>
            </a:extLst>
          </p:cNvPr>
          <p:cNvSpPr>
            <a:spLocks noChangeShapeType="1"/>
          </p:cNvSpPr>
          <p:nvPr/>
        </p:nvSpPr>
        <p:spPr bwMode="auto">
          <a:xfrm flipV="1">
            <a:off x="1219200" y="4435475"/>
            <a:ext cx="0" cy="152400"/>
          </a:xfrm>
          <a:prstGeom prst="line">
            <a:avLst/>
          </a:prstGeom>
          <a:noFill/>
          <a:ln w="19050">
            <a:solidFill>
              <a:srgbClr val="000000"/>
            </a:solidFill>
            <a:round/>
            <a:headEnd type="none" w="sm" len="sm"/>
            <a:tailEnd type="none" w="med" len="sm"/>
          </a:ln>
          <a:extLst>
            <a:ext uri="{909E8E84-426E-40DD-AFC4-6F175D3DCCD1}">
              <a14:hiddenFill xmlns:a14="http://schemas.microsoft.com/office/drawing/2010/main">
                <a:noFill/>
              </a14:hiddenFill>
            </a:ext>
          </a:extLst>
        </p:spPr>
        <p:txBody>
          <a:bodyPr wrap="none" anchor="ctr"/>
          <a:lstStyle/>
          <a:p>
            <a:endParaRPr lang="fr-FR" dirty="0"/>
          </a:p>
        </p:txBody>
      </p:sp>
      <p:sp>
        <p:nvSpPr>
          <p:cNvPr id="22564" name="Line 109">
            <a:extLst>
              <a:ext uri="{FF2B5EF4-FFF2-40B4-BE49-F238E27FC236}">
                <a16:creationId xmlns:a16="http://schemas.microsoft.com/office/drawing/2014/main" id="{21635151-08DB-480D-B606-603B49799595}"/>
              </a:ext>
            </a:extLst>
          </p:cNvPr>
          <p:cNvSpPr>
            <a:spLocks noChangeShapeType="1"/>
          </p:cNvSpPr>
          <p:nvPr/>
        </p:nvSpPr>
        <p:spPr bwMode="auto">
          <a:xfrm flipV="1">
            <a:off x="2362200" y="4435475"/>
            <a:ext cx="0" cy="152400"/>
          </a:xfrm>
          <a:prstGeom prst="line">
            <a:avLst/>
          </a:prstGeom>
          <a:noFill/>
          <a:ln w="19050">
            <a:solidFill>
              <a:srgbClr val="000000"/>
            </a:solidFill>
            <a:round/>
            <a:headEnd type="none" w="sm" len="sm"/>
            <a:tailEnd type="none" w="med" len="sm"/>
          </a:ln>
          <a:extLst>
            <a:ext uri="{909E8E84-426E-40DD-AFC4-6F175D3DCCD1}">
              <a14:hiddenFill xmlns:a14="http://schemas.microsoft.com/office/drawing/2010/main">
                <a:noFill/>
              </a14:hiddenFill>
            </a:ext>
          </a:extLst>
        </p:spPr>
        <p:txBody>
          <a:bodyPr wrap="none" anchor="ctr"/>
          <a:lstStyle/>
          <a:p>
            <a:endParaRPr lang="fr-FR" dirty="0"/>
          </a:p>
        </p:txBody>
      </p:sp>
      <p:sp>
        <p:nvSpPr>
          <p:cNvPr id="22565" name="Line 111">
            <a:extLst>
              <a:ext uri="{FF2B5EF4-FFF2-40B4-BE49-F238E27FC236}">
                <a16:creationId xmlns:a16="http://schemas.microsoft.com/office/drawing/2014/main" id="{95950000-A421-45C9-A3B4-2B655B6937A9}"/>
              </a:ext>
            </a:extLst>
          </p:cNvPr>
          <p:cNvSpPr>
            <a:spLocks noChangeShapeType="1"/>
          </p:cNvSpPr>
          <p:nvPr/>
        </p:nvSpPr>
        <p:spPr bwMode="auto">
          <a:xfrm flipV="1">
            <a:off x="3505200" y="4435475"/>
            <a:ext cx="0" cy="152400"/>
          </a:xfrm>
          <a:prstGeom prst="line">
            <a:avLst/>
          </a:prstGeom>
          <a:noFill/>
          <a:ln w="19050">
            <a:solidFill>
              <a:srgbClr val="000000"/>
            </a:solidFill>
            <a:round/>
            <a:headEnd type="none" w="sm" len="sm"/>
            <a:tailEnd type="none" w="med" len="sm"/>
          </a:ln>
          <a:extLst>
            <a:ext uri="{909E8E84-426E-40DD-AFC4-6F175D3DCCD1}">
              <a14:hiddenFill xmlns:a14="http://schemas.microsoft.com/office/drawing/2010/main">
                <a:noFill/>
              </a14:hiddenFill>
            </a:ext>
          </a:extLst>
        </p:spPr>
        <p:txBody>
          <a:bodyPr wrap="none" anchor="ctr"/>
          <a:lstStyle/>
          <a:p>
            <a:endParaRPr lang="fr-FR" dirty="0"/>
          </a:p>
        </p:txBody>
      </p:sp>
      <p:sp>
        <p:nvSpPr>
          <p:cNvPr id="22566" name="Line 113">
            <a:extLst>
              <a:ext uri="{FF2B5EF4-FFF2-40B4-BE49-F238E27FC236}">
                <a16:creationId xmlns:a16="http://schemas.microsoft.com/office/drawing/2014/main" id="{C15BA1E0-6944-4E14-9FF0-8733F1DF75A4}"/>
              </a:ext>
            </a:extLst>
          </p:cNvPr>
          <p:cNvSpPr>
            <a:spLocks noChangeShapeType="1"/>
          </p:cNvSpPr>
          <p:nvPr/>
        </p:nvSpPr>
        <p:spPr bwMode="auto">
          <a:xfrm flipV="1">
            <a:off x="4572000" y="4435475"/>
            <a:ext cx="0" cy="152400"/>
          </a:xfrm>
          <a:prstGeom prst="line">
            <a:avLst/>
          </a:prstGeom>
          <a:noFill/>
          <a:ln w="19050">
            <a:solidFill>
              <a:srgbClr val="000000"/>
            </a:solidFill>
            <a:round/>
            <a:headEnd type="none" w="sm" len="sm"/>
            <a:tailEnd type="none" w="med" len="sm"/>
          </a:ln>
          <a:extLst>
            <a:ext uri="{909E8E84-426E-40DD-AFC4-6F175D3DCCD1}">
              <a14:hiddenFill xmlns:a14="http://schemas.microsoft.com/office/drawing/2010/main">
                <a:noFill/>
              </a14:hiddenFill>
            </a:ext>
          </a:extLst>
        </p:spPr>
        <p:txBody>
          <a:bodyPr wrap="none" anchor="ctr"/>
          <a:lstStyle/>
          <a:p>
            <a:endParaRPr lang="fr-FR" dirty="0"/>
          </a:p>
        </p:txBody>
      </p:sp>
      <p:sp>
        <p:nvSpPr>
          <p:cNvPr id="22567" name="Line 115">
            <a:extLst>
              <a:ext uri="{FF2B5EF4-FFF2-40B4-BE49-F238E27FC236}">
                <a16:creationId xmlns:a16="http://schemas.microsoft.com/office/drawing/2014/main" id="{9C78F6B7-34EC-4A1F-83EC-713F9280A8D8}"/>
              </a:ext>
            </a:extLst>
          </p:cNvPr>
          <p:cNvSpPr>
            <a:spLocks noChangeShapeType="1"/>
          </p:cNvSpPr>
          <p:nvPr/>
        </p:nvSpPr>
        <p:spPr bwMode="auto">
          <a:xfrm flipV="1">
            <a:off x="5562600" y="4435475"/>
            <a:ext cx="0" cy="152400"/>
          </a:xfrm>
          <a:prstGeom prst="line">
            <a:avLst/>
          </a:prstGeom>
          <a:noFill/>
          <a:ln w="19050">
            <a:solidFill>
              <a:srgbClr val="000000"/>
            </a:solidFill>
            <a:round/>
            <a:headEnd type="none" w="sm" len="sm"/>
            <a:tailEnd type="none" w="med" len="sm"/>
          </a:ln>
          <a:extLst>
            <a:ext uri="{909E8E84-426E-40DD-AFC4-6F175D3DCCD1}">
              <a14:hiddenFill xmlns:a14="http://schemas.microsoft.com/office/drawing/2010/main">
                <a:noFill/>
              </a14:hiddenFill>
            </a:ext>
          </a:extLst>
        </p:spPr>
        <p:txBody>
          <a:bodyPr wrap="none" anchor="ctr"/>
          <a:lstStyle/>
          <a:p>
            <a:endParaRPr lang="fr-FR" dirty="0"/>
          </a:p>
        </p:txBody>
      </p:sp>
      <p:sp>
        <p:nvSpPr>
          <p:cNvPr id="22568" name="Line 118">
            <a:extLst>
              <a:ext uri="{FF2B5EF4-FFF2-40B4-BE49-F238E27FC236}">
                <a16:creationId xmlns:a16="http://schemas.microsoft.com/office/drawing/2014/main" id="{8E23F01C-455E-463C-8EC2-A5DE7757F4B4}"/>
              </a:ext>
            </a:extLst>
          </p:cNvPr>
          <p:cNvSpPr>
            <a:spLocks noChangeShapeType="1"/>
          </p:cNvSpPr>
          <p:nvPr/>
        </p:nvSpPr>
        <p:spPr bwMode="auto">
          <a:xfrm>
            <a:off x="1371600" y="2286000"/>
            <a:ext cx="0" cy="320675"/>
          </a:xfrm>
          <a:prstGeom prst="line">
            <a:avLst/>
          </a:prstGeom>
          <a:noFill/>
          <a:ln w="1905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fr-FR" dirty="0"/>
          </a:p>
        </p:txBody>
      </p:sp>
      <p:sp>
        <p:nvSpPr>
          <p:cNvPr id="22569" name="Line 120">
            <a:extLst>
              <a:ext uri="{FF2B5EF4-FFF2-40B4-BE49-F238E27FC236}">
                <a16:creationId xmlns:a16="http://schemas.microsoft.com/office/drawing/2014/main" id="{641BA2D7-6ADE-471F-884E-9D41DBEC80FD}"/>
              </a:ext>
            </a:extLst>
          </p:cNvPr>
          <p:cNvSpPr>
            <a:spLocks noChangeShapeType="1"/>
          </p:cNvSpPr>
          <p:nvPr/>
        </p:nvSpPr>
        <p:spPr bwMode="auto">
          <a:xfrm>
            <a:off x="2590800" y="2286000"/>
            <a:ext cx="0" cy="320675"/>
          </a:xfrm>
          <a:prstGeom prst="line">
            <a:avLst/>
          </a:prstGeom>
          <a:noFill/>
          <a:ln w="1905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fr-FR" dirty="0"/>
          </a:p>
        </p:txBody>
      </p:sp>
      <p:sp>
        <p:nvSpPr>
          <p:cNvPr id="22570" name="Line 122">
            <a:extLst>
              <a:ext uri="{FF2B5EF4-FFF2-40B4-BE49-F238E27FC236}">
                <a16:creationId xmlns:a16="http://schemas.microsoft.com/office/drawing/2014/main" id="{81B6D125-FB48-4A9B-BA5E-AEB8C5E8B3BC}"/>
              </a:ext>
            </a:extLst>
          </p:cNvPr>
          <p:cNvSpPr>
            <a:spLocks noChangeShapeType="1"/>
          </p:cNvSpPr>
          <p:nvPr/>
        </p:nvSpPr>
        <p:spPr bwMode="auto">
          <a:xfrm>
            <a:off x="3886200" y="2286000"/>
            <a:ext cx="0" cy="320675"/>
          </a:xfrm>
          <a:prstGeom prst="line">
            <a:avLst/>
          </a:prstGeom>
          <a:noFill/>
          <a:ln w="1905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fr-FR" dirty="0"/>
          </a:p>
        </p:txBody>
      </p:sp>
      <p:sp>
        <p:nvSpPr>
          <p:cNvPr id="22571" name="Line 124">
            <a:extLst>
              <a:ext uri="{FF2B5EF4-FFF2-40B4-BE49-F238E27FC236}">
                <a16:creationId xmlns:a16="http://schemas.microsoft.com/office/drawing/2014/main" id="{1E27E350-937C-4082-B6DA-18A7B1DF459D}"/>
              </a:ext>
            </a:extLst>
          </p:cNvPr>
          <p:cNvSpPr>
            <a:spLocks noChangeShapeType="1"/>
          </p:cNvSpPr>
          <p:nvPr/>
        </p:nvSpPr>
        <p:spPr bwMode="auto">
          <a:xfrm>
            <a:off x="5105400" y="2286000"/>
            <a:ext cx="0" cy="320675"/>
          </a:xfrm>
          <a:prstGeom prst="line">
            <a:avLst/>
          </a:prstGeom>
          <a:noFill/>
          <a:ln w="1905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fr-FR" dirty="0"/>
          </a:p>
        </p:txBody>
      </p:sp>
      <p:sp>
        <p:nvSpPr>
          <p:cNvPr id="22572" name="Line 126">
            <a:extLst>
              <a:ext uri="{FF2B5EF4-FFF2-40B4-BE49-F238E27FC236}">
                <a16:creationId xmlns:a16="http://schemas.microsoft.com/office/drawing/2014/main" id="{94A0CE92-F9E6-45EC-85A7-B31C8097DF78}"/>
              </a:ext>
            </a:extLst>
          </p:cNvPr>
          <p:cNvSpPr>
            <a:spLocks noChangeShapeType="1"/>
          </p:cNvSpPr>
          <p:nvPr/>
        </p:nvSpPr>
        <p:spPr bwMode="auto">
          <a:xfrm>
            <a:off x="6324600" y="2286000"/>
            <a:ext cx="0" cy="320675"/>
          </a:xfrm>
          <a:prstGeom prst="line">
            <a:avLst/>
          </a:prstGeom>
          <a:noFill/>
          <a:ln w="1905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fr-FR" dirty="0"/>
          </a:p>
        </p:txBody>
      </p:sp>
      <p:sp>
        <p:nvSpPr>
          <p:cNvPr id="22573" name="Line 128">
            <a:extLst>
              <a:ext uri="{FF2B5EF4-FFF2-40B4-BE49-F238E27FC236}">
                <a16:creationId xmlns:a16="http://schemas.microsoft.com/office/drawing/2014/main" id="{E128CF83-307F-4815-96A6-DCDAD0B6CF83}"/>
              </a:ext>
            </a:extLst>
          </p:cNvPr>
          <p:cNvSpPr>
            <a:spLocks noChangeShapeType="1"/>
          </p:cNvSpPr>
          <p:nvPr/>
        </p:nvSpPr>
        <p:spPr bwMode="auto">
          <a:xfrm>
            <a:off x="6705600" y="4435475"/>
            <a:ext cx="0" cy="152400"/>
          </a:xfrm>
          <a:prstGeom prst="line">
            <a:avLst/>
          </a:prstGeom>
          <a:noFill/>
          <a:ln w="1905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fr-FR" dirty="0"/>
          </a:p>
        </p:txBody>
      </p:sp>
      <p:grpSp>
        <p:nvGrpSpPr>
          <p:cNvPr id="22574" name="Group 131">
            <a:extLst>
              <a:ext uri="{FF2B5EF4-FFF2-40B4-BE49-F238E27FC236}">
                <a16:creationId xmlns:a16="http://schemas.microsoft.com/office/drawing/2014/main" id="{64EF10A4-5B9E-45B3-BD43-E474D86A1F04}"/>
              </a:ext>
            </a:extLst>
          </p:cNvPr>
          <p:cNvGrpSpPr>
            <a:grpSpLocks/>
          </p:cNvGrpSpPr>
          <p:nvPr/>
        </p:nvGrpSpPr>
        <p:grpSpPr bwMode="auto">
          <a:xfrm>
            <a:off x="4191000" y="4587875"/>
            <a:ext cx="685800" cy="457200"/>
            <a:chOff x="144" y="1824"/>
            <a:chExt cx="432" cy="288"/>
          </a:xfrm>
        </p:grpSpPr>
        <p:sp>
          <p:nvSpPr>
            <p:cNvPr id="22587" name="Rectangle 132">
              <a:extLst>
                <a:ext uri="{FF2B5EF4-FFF2-40B4-BE49-F238E27FC236}">
                  <a16:creationId xmlns:a16="http://schemas.microsoft.com/office/drawing/2014/main" id="{A79405E4-20B3-4782-92BB-16295FEA6E45}"/>
                </a:ext>
              </a:extLst>
            </p:cNvPr>
            <p:cNvSpPr>
              <a:spLocks noChangeArrowheads="1"/>
            </p:cNvSpPr>
            <p:nvPr/>
          </p:nvSpPr>
          <p:spPr bwMode="auto">
            <a:xfrm>
              <a:off x="144" y="1824"/>
              <a:ext cx="144" cy="144"/>
            </a:xfrm>
            <a:prstGeom prst="rect">
              <a:avLst/>
            </a:prstGeom>
            <a:solidFill>
              <a:srgbClr val="00CC00"/>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588" name="Rectangle 133">
              <a:extLst>
                <a:ext uri="{FF2B5EF4-FFF2-40B4-BE49-F238E27FC236}">
                  <a16:creationId xmlns:a16="http://schemas.microsoft.com/office/drawing/2014/main" id="{F65F3EA9-EADA-4940-96D5-B94360E6AD63}"/>
                </a:ext>
              </a:extLst>
            </p:cNvPr>
            <p:cNvSpPr>
              <a:spLocks noChangeArrowheads="1"/>
            </p:cNvSpPr>
            <p:nvPr/>
          </p:nvSpPr>
          <p:spPr bwMode="auto">
            <a:xfrm>
              <a:off x="288" y="1824"/>
              <a:ext cx="144" cy="144"/>
            </a:xfrm>
            <a:prstGeom prst="rect">
              <a:avLst/>
            </a:prstGeom>
            <a:solidFill>
              <a:srgbClr val="0099CC"/>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589" name="Rectangle 134">
              <a:extLst>
                <a:ext uri="{FF2B5EF4-FFF2-40B4-BE49-F238E27FC236}">
                  <a16:creationId xmlns:a16="http://schemas.microsoft.com/office/drawing/2014/main" id="{848336D9-624A-4DA7-AC21-572A81E98DBD}"/>
                </a:ext>
              </a:extLst>
            </p:cNvPr>
            <p:cNvSpPr>
              <a:spLocks noChangeArrowheads="1"/>
            </p:cNvSpPr>
            <p:nvPr/>
          </p:nvSpPr>
          <p:spPr bwMode="auto">
            <a:xfrm>
              <a:off x="432" y="1824"/>
              <a:ext cx="144" cy="144"/>
            </a:xfrm>
            <a:prstGeom prst="rect">
              <a:avLst/>
            </a:prstGeom>
            <a:solidFill>
              <a:srgbClr val="FF00FF"/>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590" name="Rectangle 135">
              <a:extLst>
                <a:ext uri="{FF2B5EF4-FFF2-40B4-BE49-F238E27FC236}">
                  <a16:creationId xmlns:a16="http://schemas.microsoft.com/office/drawing/2014/main" id="{C07E2445-101A-474A-A8A4-4D723AC1273C}"/>
                </a:ext>
              </a:extLst>
            </p:cNvPr>
            <p:cNvSpPr>
              <a:spLocks noChangeArrowheads="1"/>
            </p:cNvSpPr>
            <p:nvPr/>
          </p:nvSpPr>
          <p:spPr bwMode="auto">
            <a:xfrm>
              <a:off x="144" y="1968"/>
              <a:ext cx="144" cy="144"/>
            </a:xfrm>
            <a:prstGeom prst="rect">
              <a:avLst/>
            </a:prstGeom>
            <a:solidFill>
              <a:srgbClr val="CC9900"/>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591" name="Rectangle 136">
              <a:extLst>
                <a:ext uri="{FF2B5EF4-FFF2-40B4-BE49-F238E27FC236}">
                  <a16:creationId xmlns:a16="http://schemas.microsoft.com/office/drawing/2014/main" id="{E09D2927-A605-452F-862D-67434CE2486F}"/>
                </a:ext>
              </a:extLst>
            </p:cNvPr>
            <p:cNvSpPr>
              <a:spLocks noChangeArrowheads="1"/>
            </p:cNvSpPr>
            <p:nvPr/>
          </p:nvSpPr>
          <p:spPr bwMode="auto">
            <a:xfrm>
              <a:off x="288" y="1968"/>
              <a:ext cx="144" cy="144"/>
            </a:xfrm>
            <a:prstGeom prst="rect">
              <a:avLst/>
            </a:prstGeom>
            <a:solidFill>
              <a:srgbClr val="CC0066"/>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22592" name="Rectangle 137">
              <a:extLst>
                <a:ext uri="{FF2B5EF4-FFF2-40B4-BE49-F238E27FC236}">
                  <a16:creationId xmlns:a16="http://schemas.microsoft.com/office/drawing/2014/main" id="{7B06E7FD-ED08-4105-83C3-2C6EA4D16354}"/>
                </a:ext>
              </a:extLst>
            </p:cNvPr>
            <p:cNvSpPr>
              <a:spLocks noChangeArrowheads="1"/>
            </p:cNvSpPr>
            <p:nvPr/>
          </p:nvSpPr>
          <p:spPr bwMode="auto">
            <a:xfrm>
              <a:off x="432" y="1968"/>
              <a:ext cx="144" cy="144"/>
            </a:xfrm>
            <a:prstGeom prst="rect">
              <a:avLst/>
            </a:prstGeom>
            <a:solidFill>
              <a:srgbClr val="CC0066"/>
            </a:solidFill>
            <a:ln w="12700">
              <a:solidFill>
                <a:srgbClr val="000000"/>
              </a:solidFill>
              <a:miter lim="800000"/>
              <a:headEnd type="none" w="sm" len="sm"/>
              <a:tailEnd type="none" w="sm" len="sm"/>
            </a:ln>
          </p:spPr>
          <p:txBody>
            <a:bodyPr wrap="none"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grpSp>
      <p:sp>
        <p:nvSpPr>
          <p:cNvPr id="22575" name="Line 145">
            <a:extLst>
              <a:ext uri="{FF2B5EF4-FFF2-40B4-BE49-F238E27FC236}">
                <a16:creationId xmlns:a16="http://schemas.microsoft.com/office/drawing/2014/main" id="{6FA55D2E-3DB2-477D-9093-09791E85E991}"/>
              </a:ext>
            </a:extLst>
          </p:cNvPr>
          <p:cNvSpPr>
            <a:spLocks noChangeShapeType="1"/>
          </p:cNvSpPr>
          <p:nvPr/>
        </p:nvSpPr>
        <p:spPr bwMode="auto">
          <a:xfrm>
            <a:off x="1371600" y="3063875"/>
            <a:ext cx="0" cy="15240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dirty="0"/>
          </a:p>
        </p:txBody>
      </p:sp>
      <p:sp>
        <p:nvSpPr>
          <p:cNvPr id="22576" name="Line 146">
            <a:extLst>
              <a:ext uri="{FF2B5EF4-FFF2-40B4-BE49-F238E27FC236}">
                <a16:creationId xmlns:a16="http://schemas.microsoft.com/office/drawing/2014/main" id="{8C6C28BA-E6A1-4137-BFF9-67FCCB183488}"/>
              </a:ext>
            </a:extLst>
          </p:cNvPr>
          <p:cNvSpPr>
            <a:spLocks noChangeShapeType="1"/>
          </p:cNvSpPr>
          <p:nvPr/>
        </p:nvSpPr>
        <p:spPr bwMode="auto">
          <a:xfrm>
            <a:off x="2590800" y="3063875"/>
            <a:ext cx="0" cy="15240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dirty="0"/>
          </a:p>
        </p:txBody>
      </p:sp>
      <p:sp>
        <p:nvSpPr>
          <p:cNvPr id="22577" name="Line 147">
            <a:extLst>
              <a:ext uri="{FF2B5EF4-FFF2-40B4-BE49-F238E27FC236}">
                <a16:creationId xmlns:a16="http://schemas.microsoft.com/office/drawing/2014/main" id="{81E1B508-17E6-4A58-9CC8-25EB150908AC}"/>
              </a:ext>
            </a:extLst>
          </p:cNvPr>
          <p:cNvSpPr>
            <a:spLocks noChangeShapeType="1"/>
          </p:cNvSpPr>
          <p:nvPr/>
        </p:nvSpPr>
        <p:spPr bwMode="auto">
          <a:xfrm>
            <a:off x="3886200" y="3063875"/>
            <a:ext cx="0" cy="15240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dirty="0"/>
          </a:p>
        </p:txBody>
      </p:sp>
      <p:sp>
        <p:nvSpPr>
          <p:cNvPr id="22578" name="Line 148">
            <a:extLst>
              <a:ext uri="{FF2B5EF4-FFF2-40B4-BE49-F238E27FC236}">
                <a16:creationId xmlns:a16="http://schemas.microsoft.com/office/drawing/2014/main" id="{849F5409-24D0-4925-9929-2A99664260A4}"/>
              </a:ext>
            </a:extLst>
          </p:cNvPr>
          <p:cNvSpPr>
            <a:spLocks noChangeShapeType="1"/>
          </p:cNvSpPr>
          <p:nvPr/>
        </p:nvSpPr>
        <p:spPr bwMode="auto">
          <a:xfrm>
            <a:off x="5105400" y="3063875"/>
            <a:ext cx="0" cy="15240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dirty="0"/>
          </a:p>
        </p:txBody>
      </p:sp>
      <p:sp>
        <p:nvSpPr>
          <p:cNvPr id="22579" name="Line 149">
            <a:extLst>
              <a:ext uri="{FF2B5EF4-FFF2-40B4-BE49-F238E27FC236}">
                <a16:creationId xmlns:a16="http://schemas.microsoft.com/office/drawing/2014/main" id="{DD41C4F8-8825-495B-9D25-2AE0D28B568B}"/>
              </a:ext>
            </a:extLst>
          </p:cNvPr>
          <p:cNvSpPr>
            <a:spLocks noChangeShapeType="1"/>
          </p:cNvSpPr>
          <p:nvPr/>
        </p:nvSpPr>
        <p:spPr bwMode="auto">
          <a:xfrm>
            <a:off x="6324600" y="3063875"/>
            <a:ext cx="0" cy="15240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dirty="0"/>
          </a:p>
        </p:txBody>
      </p:sp>
      <p:sp>
        <p:nvSpPr>
          <p:cNvPr id="22580" name="Line 150">
            <a:extLst>
              <a:ext uri="{FF2B5EF4-FFF2-40B4-BE49-F238E27FC236}">
                <a16:creationId xmlns:a16="http://schemas.microsoft.com/office/drawing/2014/main" id="{A4307B05-D3AD-47CB-9CD9-611D81E17978}"/>
              </a:ext>
            </a:extLst>
          </p:cNvPr>
          <p:cNvSpPr>
            <a:spLocks noChangeShapeType="1"/>
          </p:cNvSpPr>
          <p:nvPr/>
        </p:nvSpPr>
        <p:spPr bwMode="auto">
          <a:xfrm>
            <a:off x="1219200" y="5045075"/>
            <a:ext cx="0" cy="365125"/>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dirty="0"/>
          </a:p>
        </p:txBody>
      </p:sp>
      <p:sp>
        <p:nvSpPr>
          <p:cNvPr id="22581" name="Line 151">
            <a:extLst>
              <a:ext uri="{FF2B5EF4-FFF2-40B4-BE49-F238E27FC236}">
                <a16:creationId xmlns:a16="http://schemas.microsoft.com/office/drawing/2014/main" id="{3D49DAAB-F305-46C7-AAC3-48B7F847C7D2}"/>
              </a:ext>
            </a:extLst>
          </p:cNvPr>
          <p:cNvSpPr>
            <a:spLocks noChangeShapeType="1"/>
          </p:cNvSpPr>
          <p:nvPr/>
        </p:nvSpPr>
        <p:spPr bwMode="auto">
          <a:xfrm>
            <a:off x="2362200" y="5045075"/>
            <a:ext cx="0" cy="365125"/>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dirty="0"/>
          </a:p>
        </p:txBody>
      </p:sp>
      <p:sp>
        <p:nvSpPr>
          <p:cNvPr id="22582" name="Line 152">
            <a:extLst>
              <a:ext uri="{FF2B5EF4-FFF2-40B4-BE49-F238E27FC236}">
                <a16:creationId xmlns:a16="http://schemas.microsoft.com/office/drawing/2014/main" id="{6DF4BB2B-05E9-47EB-92B7-FE25F0F958BB}"/>
              </a:ext>
            </a:extLst>
          </p:cNvPr>
          <p:cNvSpPr>
            <a:spLocks noChangeShapeType="1"/>
          </p:cNvSpPr>
          <p:nvPr/>
        </p:nvSpPr>
        <p:spPr bwMode="auto">
          <a:xfrm>
            <a:off x="3505200" y="5045075"/>
            <a:ext cx="0" cy="365125"/>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dirty="0"/>
          </a:p>
        </p:txBody>
      </p:sp>
      <p:sp>
        <p:nvSpPr>
          <p:cNvPr id="22583" name="Line 153">
            <a:extLst>
              <a:ext uri="{FF2B5EF4-FFF2-40B4-BE49-F238E27FC236}">
                <a16:creationId xmlns:a16="http://schemas.microsoft.com/office/drawing/2014/main" id="{528ACCFC-997F-475C-8A05-8332EF4AAA80}"/>
              </a:ext>
            </a:extLst>
          </p:cNvPr>
          <p:cNvSpPr>
            <a:spLocks noChangeShapeType="1"/>
          </p:cNvSpPr>
          <p:nvPr/>
        </p:nvSpPr>
        <p:spPr bwMode="auto">
          <a:xfrm>
            <a:off x="4572000" y="5045075"/>
            <a:ext cx="0" cy="365125"/>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dirty="0"/>
          </a:p>
        </p:txBody>
      </p:sp>
      <p:sp>
        <p:nvSpPr>
          <p:cNvPr id="22584" name="Line 154">
            <a:extLst>
              <a:ext uri="{FF2B5EF4-FFF2-40B4-BE49-F238E27FC236}">
                <a16:creationId xmlns:a16="http://schemas.microsoft.com/office/drawing/2014/main" id="{5C3505F1-062F-467F-91F6-D924F2E8512E}"/>
              </a:ext>
            </a:extLst>
          </p:cNvPr>
          <p:cNvSpPr>
            <a:spLocks noChangeShapeType="1"/>
          </p:cNvSpPr>
          <p:nvPr/>
        </p:nvSpPr>
        <p:spPr bwMode="auto">
          <a:xfrm>
            <a:off x="5562600" y="5045075"/>
            <a:ext cx="0" cy="365125"/>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dirty="0"/>
          </a:p>
        </p:txBody>
      </p:sp>
      <p:sp>
        <p:nvSpPr>
          <p:cNvPr id="22585" name="Line 155">
            <a:extLst>
              <a:ext uri="{FF2B5EF4-FFF2-40B4-BE49-F238E27FC236}">
                <a16:creationId xmlns:a16="http://schemas.microsoft.com/office/drawing/2014/main" id="{9DB5D8BF-ED10-46BD-87E0-6F512FF92AA0}"/>
              </a:ext>
            </a:extLst>
          </p:cNvPr>
          <p:cNvSpPr>
            <a:spLocks noChangeShapeType="1"/>
          </p:cNvSpPr>
          <p:nvPr/>
        </p:nvSpPr>
        <p:spPr bwMode="auto">
          <a:xfrm>
            <a:off x="6705600" y="5045075"/>
            <a:ext cx="0" cy="365125"/>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dirty="0"/>
          </a:p>
        </p:txBody>
      </p:sp>
      <p:sp>
        <p:nvSpPr>
          <p:cNvPr id="22586" name="Rectangle 156">
            <a:extLst>
              <a:ext uri="{FF2B5EF4-FFF2-40B4-BE49-F238E27FC236}">
                <a16:creationId xmlns:a16="http://schemas.microsoft.com/office/drawing/2014/main" id="{60DC5A9B-0B18-4080-9D6A-57A43342F0D1}"/>
              </a:ext>
            </a:extLst>
          </p:cNvPr>
          <p:cNvSpPr>
            <a:spLocks noGrp="1" noChangeArrowheads="1"/>
          </p:cNvSpPr>
          <p:nvPr>
            <p:ph type="title"/>
          </p:nvPr>
        </p:nvSpPr>
        <p:spPr>
          <a:xfrm>
            <a:off x="1524000" y="685800"/>
            <a:ext cx="7239000" cy="457200"/>
          </a:xfrm>
        </p:spPr>
        <p:txBody>
          <a:bodyPr/>
          <a:lstStyle/>
          <a:p>
            <a:r>
              <a:rPr lang="fr-FR" altLang="fr-FR" dirty="0"/>
              <a:t>Le Cross-docking</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a:extLst>
              <a:ext uri="{FF2B5EF4-FFF2-40B4-BE49-F238E27FC236}">
                <a16:creationId xmlns:a16="http://schemas.microsoft.com/office/drawing/2014/main" id="{D325B58B-A4F6-41CA-9550-75A81CBC8053}"/>
              </a:ext>
            </a:extLst>
          </p:cNvPr>
          <p:cNvSpPr>
            <a:spLocks noGrp="1" noChangeArrowheads="1"/>
          </p:cNvSpPr>
          <p:nvPr>
            <p:ph type="title"/>
          </p:nvPr>
        </p:nvSpPr>
        <p:spPr>
          <a:xfrm>
            <a:off x="1567286" y="785814"/>
            <a:ext cx="7239000" cy="457200"/>
          </a:xfrm>
        </p:spPr>
        <p:txBody>
          <a:bodyPr/>
          <a:lstStyle/>
          <a:p>
            <a:r>
              <a:rPr lang="fr-FR" altLang="fr-FR" dirty="0"/>
              <a:t>La notion de </a:t>
            </a:r>
            <a:r>
              <a:rPr lang="fr-FR" altLang="fr-FR" i="1" dirty="0"/>
              <a:t>hub</a:t>
            </a:r>
          </a:p>
        </p:txBody>
      </p:sp>
      <p:sp>
        <p:nvSpPr>
          <p:cNvPr id="12293" name="Oval 4">
            <a:extLst>
              <a:ext uri="{FF2B5EF4-FFF2-40B4-BE49-F238E27FC236}">
                <a16:creationId xmlns:a16="http://schemas.microsoft.com/office/drawing/2014/main" id="{42011A5B-6F96-4E71-B47E-CE8810D0CE2F}"/>
              </a:ext>
            </a:extLst>
          </p:cNvPr>
          <p:cNvSpPr>
            <a:spLocks noChangeArrowheads="1"/>
          </p:cNvSpPr>
          <p:nvPr/>
        </p:nvSpPr>
        <p:spPr bwMode="auto">
          <a:xfrm>
            <a:off x="468313" y="2276475"/>
            <a:ext cx="431800" cy="431800"/>
          </a:xfrm>
          <a:prstGeom prst="ellipse">
            <a:avLst/>
          </a:prstGeom>
          <a:solidFill>
            <a:srgbClr val="00FFCC"/>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12294" name="Oval 5">
            <a:extLst>
              <a:ext uri="{FF2B5EF4-FFF2-40B4-BE49-F238E27FC236}">
                <a16:creationId xmlns:a16="http://schemas.microsoft.com/office/drawing/2014/main" id="{56654615-461D-459D-8282-FDBCD4702397}"/>
              </a:ext>
            </a:extLst>
          </p:cNvPr>
          <p:cNvSpPr>
            <a:spLocks noChangeArrowheads="1"/>
          </p:cNvSpPr>
          <p:nvPr/>
        </p:nvSpPr>
        <p:spPr bwMode="auto">
          <a:xfrm>
            <a:off x="468313" y="2852738"/>
            <a:ext cx="431800" cy="431800"/>
          </a:xfrm>
          <a:prstGeom prst="ellipse">
            <a:avLst/>
          </a:prstGeom>
          <a:solidFill>
            <a:srgbClr val="00FFCC"/>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12295" name="Oval 6">
            <a:extLst>
              <a:ext uri="{FF2B5EF4-FFF2-40B4-BE49-F238E27FC236}">
                <a16:creationId xmlns:a16="http://schemas.microsoft.com/office/drawing/2014/main" id="{42D77396-DEBE-4C83-8CCD-4DAADF45B160}"/>
              </a:ext>
            </a:extLst>
          </p:cNvPr>
          <p:cNvSpPr>
            <a:spLocks noChangeArrowheads="1"/>
          </p:cNvSpPr>
          <p:nvPr/>
        </p:nvSpPr>
        <p:spPr bwMode="auto">
          <a:xfrm>
            <a:off x="468313" y="3429000"/>
            <a:ext cx="431800" cy="431800"/>
          </a:xfrm>
          <a:prstGeom prst="ellipse">
            <a:avLst/>
          </a:prstGeom>
          <a:solidFill>
            <a:srgbClr val="00FFCC"/>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12296" name="Oval 7">
            <a:extLst>
              <a:ext uri="{FF2B5EF4-FFF2-40B4-BE49-F238E27FC236}">
                <a16:creationId xmlns:a16="http://schemas.microsoft.com/office/drawing/2014/main" id="{1062AB73-85DC-4DBD-84F6-5488EEA3ED32}"/>
              </a:ext>
            </a:extLst>
          </p:cNvPr>
          <p:cNvSpPr>
            <a:spLocks noChangeArrowheads="1"/>
          </p:cNvSpPr>
          <p:nvPr/>
        </p:nvSpPr>
        <p:spPr bwMode="auto">
          <a:xfrm>
            <a:off x="468313" y="4005263"/>
            <a:ext cx="431800" cy="431800"/>
          </a:xfrm>
          <a:prstGeom prst="ellipse">
            <a:avLst/>
          </a:prstGeom>
          <a:solidFill>
            <a:srgbClr val="00FFCC"/>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12297" name="Oval 8">
            <a:extLst>
              <a:ext uri="{FF2B5EF4-FFF2-40B4-BE49-F238E27FC236}">
                <a16:creationId xmlns:a16="http://schemas.microsoft.com/office/drawing/2014/main" id="{917259A0-379D-419E-89F6-4544287DFF3D}"/>
              </a:ext>
            </a:extLst>
          </p:cNvPr>
          <p:cNvSpPr>
            <a:spLocks noChangeArrowheads="1"/>
          </p:cNvSpPr>
          <p:nvPr/>
        </p:nvSpPr>
        <p:spPr bwMode="auto">
          <a:xfrm>
            <a:off x="468313" y="4581525"/>
            <a:ext cx="431800" cy="431800"/>
          </a:xfrm>
          <a:prstGeom prst="ellipse">
            <a:avLst/>
          </a:prstGeom>
          <a:solidFill>
            <a:srgbClr val="00FFCC"/>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12298" name="Oval 9">
            <a:extLst>
              <a:ext uri="{FF2B5EF4-FFF2-40B4-BE49-F238E27FC236}">
                <a16:creationId xmlns:a16="http://schemas.microsoft.com/office/drawing/2014/main" id="{1C048591-1E7F-49D3-B0CC-9EC56FE940C3}"/>
              </a:ext>
            </a:extLst>
          </p:cNvPr>
          <p:cNvSpPr>
            <a:spLocks noChangeArrowheads="1"/>
          </p:cNvSpPr>
          <p:nvPr/>
        </p:nvSpPr>
        <p:spPr bwMode="auto">
          <a:xfrm>
            <a:off x="2771775" y="2276475"/>
            <a:ext cx="431800" cy="431800"/>
          </a:xfrm>
          <a:prstGeom prst="ellipse">
            <a:avLst/>
          </a:prstGeom>
          <a:solidFill>
            <a:schemeClr val="accent1"/>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12299" name="Oval 10">
            <a:extLst>
              <a:ext uri="{FF2B5EF4-FFF2-40B4-BE49-F238E27FC236}">
                <a16:creationId xmlns:a16="http://schemas.microsoft.com/office/drawing/2014/main" id="{7837BEC0-3DAF-414B-A680-68E4DE777484}"/>
              </a:ext>
            </a:extLst>
          </p:cNvPr>
          <p:cNvSpPr>
            <a:spLocks noChangeArrowheads="1"/>
          </p:cNvSpPr>
          <p:nvPr/>
        </p:nvSpPr>
        <p:spPr bwMode="auto">
          <a:xfrm>
            <a:off x="2771775" y="2852738"/>
            <a:ext cx="431800" cy="431800"/>
          </a:xfrm>
          <a:prstGeom prst="ellipse">
            <a:avLst/>
          </a:prstGeom>
          <a:solidFill>
            <a:schemeClr val="accent1"/>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12300" name="Oval 11">
            <a:extLst>
              <a:ext uri="{FF2B5EF4-FFF2-40B4-BE49-F238E27FC236}">
                <a16:creationId xmlns:a16="http://schemas.microsoft.com/office/drawing/2014/main" id="{5292FE52-FC37-4B7C-BA67-905FC4B96FDC}"/>
              </a:ext>
            </a:extLst>
          </p:cNvPr>
          <p:cNvSpPr>
            <a:spLocks noChangeArrowheads="1"/>
          </p:cNvSpPr>
          <p:nvPr/>
        </p:nvSpPr>
        <p:spPr bwMode="auto">
          <a:xfrm>
            <a:off x="2771775" y="3429000"/>
            <a:ext cx="431800" cy="431800"/>
          </a:xfrm>
          <a:prstGeom prst="ellipse">
            <a:avLst/>
          </a:prstGeom>
          <a:solidFill>
            <a:schemeClr val="accent1"/>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12301" name="Oval 12">
            <a:extLst>
              <a:ext uri="{FF2B5EF4-FFF2-40B4-BE49-F238E27FC236}">
                <a16:creationId xmlns:a16="http://schemas.microsoft.com/office/drawing/2014/main" id="{B0E263A1-F6B0-487C-AE8C-4A0933D095EF}"/>
              </a:ext>
            </a:extLst>
          </p:cNvPr>
          <p:cNvSpPr>
            <a:spLocks noChangeArrowheads="1"/>
          </p:cNvSpPr>
          <p:nvPr/>
        </p:nvSpPr>
        <p:spPr bwMode="auto">
          <a:xfrm>
            <a:off x="2771775" y="4005263"/>
            <a:ext cx="431800" cy="431800"/>
          </a:xfrm>
          <a:prstGeom prst="ellipse">
            <a:avLst/>
          </a:prstGeom>
          <a:solidFill>
            <a:schemeClr val="accent1"/>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12302" name="Oval 13">
            <a:extLst>
              <a:ext uri="{FF2B5EF4-FFF2-40B4-BE49-F238E27FC236}">
                <a16:creationId xmlns:a16="http://schemas.microsoft.com/office/drawing/2014/main" id="{22B4B2C9-D678-4867-A2DB-75105746449E}"/>
              </a:ext>
            </a:extLst>
          </p:cNvPr>
          <p:cNvSpPr>
            <a:spLocks noChangeArrowheads="1"/>
          </p:cNvSpPr>
          <p:nvPr/>
        </p:nvSpPr>
        <p:spPr bwMode="auto">
          <a:xfrm>
            <a:off x="2771775" y="4581525"/>
            <a:ext cx="431800" cy="431800"/>
          </a:xfrm>
          <a:prstGeom prst="ellipse">
            <a:avLst/>
          </a:prstGeom>
          <a:solidFill>
            <a:schemeClr val="accent1"/>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cxnSp>
        <p:nvCxnSpPr>
          <p:cNvPr id="12303" name="AutoShape 14">
            <a:extLst>
              <a:ext uri="{FF2B5EF4-FFF2-40B4-BE49-F238E27FC236}">
                <a16:creationId xmlns:a16="http://schemas.microsoft.com/office/drawing/2014/main" id="{65C79763-DE0D-4CFE-B565-C2EBACB688EA}"/>
              </a:ext>
            </a:extLst>
          </p:cNvPr>
          <p:cNvCxnSpPr>
            <a:cxnSpLocks noChangeShapeType="1"/>
            <a:stCxn id="12293" idx="6"/>
            <a:endCxn id="12298" idx="2"/>
          </p:cNvCxnSpPr>
          <p:nvPr/>
        </p:nvCxnSpPr>
        <p:spPr bwMode="auto">
          <a:xfrm>
            <a:off x="900113" y="2492375"/>
            <a:ext cx="1871662" cy="0"/>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04" name="AutoShape 15">
            <a:extLst>
              <a:ext uri="{FF2B5EF4-FFF2-40B4-BE49-F238E27FC236}">
                <a16:creationId xmlns:a16="http://schemas.microsoft.com/office/drawing/2014/main" id="{632B839E-7EE0-4F4D-BF77-3EB4639C807A}"/>
              </a:ext>
            </a:extLst>
          </p:cNvPr>
          <p:cNvCxnSpPr>
            <a:cxnSpLocks noChangeShapeType="1"/>
            <a:stCxn id="12294" idx="6"/>
            <a:endCxn id="12298" idx="2"/>
          </p:cNvCxnSpPr>
          <p:nvPr/>
        </p:nvCxnSpPr>
        <p:spPr bwMode="auto">
          <a:xfrm flipV="1">
            <a:off x="900113" y="2492375"/>
            <a:ext cx="1871662" cy="576263"/>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05" name="AutoShape 16">
            <a:extLst>
              <a:ext uri="{FF2B5EF4-FFF2-40B4-BE49-F238E27FC236}">
                <a16:creationId xmlns:a16="http://schemas.microsoft.com/office/drawing/2014/main" id="{6D7306A1-29BE-4530-B2D4-3A872061EBD3}"/>
              </a:ext>
            </a:extLst>
          </p:cNvPr>
          <p:cNvCxnSpPr>
            <a:cxnSpLocks noChangeShapeType="1"/>
            <a:stCxn id="12295" idx="6"/>
            <a:endCxn id="12298" idx="2"/>
          </p:cNvCxnSpPr>
          <p:nvPr/>
        </p:nvCxnSpPr>
        <p:spPr bwMode="auto">
          <a:xfrm flipV="1">
            <a:off x="900113" y="2492375"/>
            <a:ext cx="1871662" cy="1152525"/>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06" name="AutoShape 17">
            <a:extLst>
              <a:ext uri="{FF2B5EF4-FFF2-40B4-BE49-F238E27FC236}">
                <a16:creationId xmlns:a16="http://schemas.microsoft.com/office/drawing/2014/main" id="{F4B4D9D1-B35C-4227-8601-9A8997284C10}"/>
              </a:ext>
            </a:extLst>
          </p:cNvPr>
          <p:cNvCxnSpPr>
            <a:cxnSpLocks noChangeShapeType="1"/>
            <a:stCxn id="12296" idx="6"/>
            <a:endCxn id="12298" idx="2"/>
          </p:cNvCxnSpPr>
          <p:nvPr/>
        </p:nvCxnSpPr>
        <p:spPr bwMode="auto">
          <a:xfrm flipV="1">
            <a:off x="900113" y="2492375"/>
            <a:ext cx="1871662" cy="1728788"/>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07" name="AutoShape 18">
            <a:extLst>
              <a:ext uri="{FF2B5EF4-FFF2-40B4-BE49-F238E27FC236}">
                <a16:creationId xmlns:a16="http://schemas.microsoft.com/office/drawing/2014/main" id="{288DC198-F9FB-4912-A1CA-8E426AEEA035}"/>
              </a:ext>
            </a:extLst>
          </p:cNvPr>
          <p:cNvCxnSpPr>
            <a:cxnSpLocks noChangeShapeType="1"/>
            <a:stCxn id="12297" idx="6"/>
            <a:endCxn id="12298" idx="2"/>
          </p:cNvCxnSpPr>
          <p:nvPr/>
        </p:nvCxnSpPr>
        <p:spPr bwMode="auto">
          <a:xfrm flipV="1">
            <a:off x="900113" y="2492375"/>
            <a:ext cx="1871662" cy="2305050"/>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08" name="AutoShape 19">
            <a:extLst>
              <a:ext uri="{FF2B5EF4-FFF2-40B4-BE49-F238E27FC236}">
                <a16:creationId xmlns:a16="http://schemas.microsoft.com/office/drawing/2014/main" id="{B44A3A55-FE5D-4A81-8F45-DEC4FA2B6655}"/>
              </a:ext>
            </a:extLst>
          </p:cNvPr>
          <p:cNvCxnSpPr>
            <a:cxnSpLocks noChangeShapeType="1"/>
            <a:stCxn id="12293" idx="6"/>
            <a:endCxn id="12299" idx="2"/>
          </p:cNvCxnSpPr>
          <p:nvPr/>
        </p:nvCxnSpPr>
        <p:spPr bwMode="auto">
          <a:xfrm>
            <a:off x="900113" y="2492375"/>
            <a:ext cx="1871662" cy="576263"/>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09" name="AutoShape 20">
            <a:extLst>
              <a:ext uri="{FF2B5EF4-FFF2-40B4-BE49-F238E27FC236}">
                <a16:creationId xmlns:a16="http://schemas.microsoft.com/office/drawing/2014/main" id="{E824F4AE-25B1-44F8-B50A-03CB547F7B67}"/>
              </a:ext>
            </a:extLst>
          </p:cNvPr>
          <p:cNvCxnSpPr>
            <a:cxnSpLocks noChangeShapeType="1"/>
            <a:stCxn id="12293" idx="6"/>
            <a:endCxn id="12300" idx="2"/>
          </p:cNvCxnSpPr>
          <p:nvPr/>
        </p:nvCxnSpPr>
        <p:spPr bwMode="auto">
          <a:xfrm>
            <a:off x="900113" y="2492375"/>
            <a:ext cx="1871662" cy="1152525"/>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10" name="AutoShape 21">
            <a:extLst>
              <a:ext uri="{FF2B5EF4-FFF2-40B4-BE49-F238E27FC236}">
                <a16:creationId xmlns:a16="http://schemas.microsoft.com/office/drawing/2014/main" id="{79475A2A-54CA-466C-8570-1E3CFFCDB82C}"/>
              </a:ext>
            </a:extLst>
          </p:cNvPr>
          <p:cNvCxnSpPr>
            <a:cxnSpLocks noChangeShapeType="1"/>
            <a:stCxn id="12294" idx="6"/>
            <a:endCxn id="12301" idx="2"/>
          </p:cNvCxnSpPr>
          <p:nvPr/>
        </p:nvCxnSpPr>
        <p:spPr bwMode="auto">
          <a:xfrm>
            <a:off x="900113" y="3068638"/>
            <a:ext cx="1871662" cy="1152525"/>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11" name="AutoShape 22">
            <a:extLst>
              <a:ext uri="{FF2B5EF4-FFF2-40B4-BE49-F238E27FC236}">
                <a16:creationId xmlns:a16="http://schemas.microsoft.com/office/drawing/2014/main" id="{888B46CE-EA04-41B6-9F6C-10F2D2F00EEE}"/>
              </a:ext>
            </a:extLst>
          </p:cNvPr>
          <p:cNvCxnSpPr>
            <a:cxnSpLocks noChangeShapeType="1"/>
            <a:stCxn id="12295" idx="6"/>
            <a:endCxn id="12301" idx="2"/>
          </p:cNvCxnSpPr>
          <p:nvPr/>
        </p:nvCxnSpPr>
        <p:spPr bwMode="auto">
          <a:xfrm>
            <a:off x="900113" y="3644900"/>
            <a:ext cx="1871662" cy="576263"/>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12" name="AutoShape 23">
            <a:extLst>
              <a:ext uri="{FF2B5EF4-FFF2-40B4-BE49-F238E27FC236}">
                <a16:creationId xmlns:a16="http://schemas.microsoft.com/office/drawing/2014/main" id="{4C31CA72-3F99-40F9-9282-768F9F938213}"/>
              </a:ext>
            </a:extLst>
          </p:cNvPr>
          <p:cNvCxnSpPr>
            <a:cxnSpLocks noChangeShapeType="1"/>
            <a:stCxn id="12296" idx="6"/>
            <a:endCxn id="12301" idx="2"/>
          </p:cNvCxnSpPr>
          <p:nvPr/>
        </p:nvCxnSpPr>
        <p:spPr bwMode="auto">
          <a:xfrm>
            <a:off x="900113" y="4221163"/>
            <a:ext cx="1871662" cy="0"/>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13" name="AutoShape 24">
            <a:extLst>
              <a:ext uri="{FF2B5EF4-FFF2-40B4-BE49-F238E27FC236}">
                <a16:creationId xmlns:a16="http://schemas.microsoft.com/office/drawing/2014/main" id="{C551B1BB-591D-41A5-BEE4-CF2DA0204980}"/>
              </a:ext>
            </a:extLst>
          </p:cNvPr>
          <p:cNvCxnSpPr>
            <a:cxnSpLocks noChangeShapeType="1"/>
            <a:stCxn id="12297" idx="6"/>
            <a:endCxn id="12301" idx="2"/>
          </p:cNvCxnSpPr>
          <p:nvPr/>
        </p:nvCxnSpPr>
        <p:spPr bwMode="auto">
          <a:xfrm flipV="1">
            <a:off x="900113" y="4221163"/>
            <a:ext cx="1871662" cy="576262"/>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14" name="AutoShape 25">
            <a:extLst>
              <a:ext uri="{FF2B5EF4-FFF2-40B4-BE49-F238E27FC236}">
                <a16:creationId xmlns:a16="http://schemas.microsoft.com/office/drawing/2014/main" id="{40143766-BC2C-450D-BE7F-DB45D05F4A38}"/>
              </a:ext>
            </a:extLst>
          </p:cNvPr>
          <p:cNvCxnSpPr>
            <a:cxnSpLocks noChangeShapeType="1"/>
            <a:stCxn id="12297" idx="6"/>
            <a:endCxn id="12302" idx="2"/>
          </p:cNvCxnSpPr>
          <p:nvPr/>
        </p:nvCxnSpPr>
        <p:spPr bwMode="auto">
          <a:xfrm>
            <a:off x="900113" y="4797425"/>
            <a:ext cx="1871662" cy="0"/>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15" name="AutoShape 26">
            <a:extLst>
              <a:ext uri="{FF2B5EF4-FFF2-40B4-BE49-F238E27FC236}">
                <a16:creationId xmlns:a16="http://schemas.microsoft.com/office/drawing/2014/main" id="{437DA2B8-4151-4457-94B0-AB3CC539FC01}"/>
              </a:ext>
            </a:extLst>
          </p:cNvPr>
          <p:cNvCxnSpPr>
            <a:cxnSpLocks noChangeShapeType="1"/>
            <a:stCxn id="12293" idx="6"/>
            <a:endCxn id="12301" idx="2"/>
          </p:cNvCxnSpPr>
          <p:nvPr/>
        </p:nvCxnSpPr>
        <p:spPr bwMode="auto">
          <a:xfrm>
            <a:off x="900113" y="2492375"/>
            <a:ext cx="1871662" cy="1728788"/>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16" name="AutoShape 27">
            <a:extLst>
              <a:ext uri="{FF2B5EF4-FFF2-40B4-BE49-F238E27FC236}">
                <a16:creationId xmlns:a16="http://schemas.microsoft.com/office/drawing/2014/main" id="{DAA91D37-0BAD-4D82-A883-8261B5C59DD6}"/>
              </a:ext>
            </a:extLst>
          </p:cNvPr>
          <p:cNvCxnSpPr>
            <a:cxnSpLocks noChangeShapeType="1"/>
            <a:stCxn id="12293" idx="6"/>
            <a:endCxn id="12302" idx="2"/>
          </p:cNvCxnSpPr>
          <p:nvPr/>
        </p:nvCxnSpPr>
        <p:spPr bwMode="auto">
          <a:xfrm>
            <a:off x="900113" y="2492375"/>
            <a:ext cx="1871662" cy="2305050"/>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17" name="AutoShape 28">
            <a:extLst>
              <a:ext uri="{FF2B5EF4-FFF2-40B4-BE49-F238E27FC236}">
                <a16:creationId xmlns:a16="http://schemas.microsoft.com/office/drawing/2014/main" id="{E6BE054D-91E8-4BF2-BEA4-23EBCB9419F5}"/>
              </a:ext>
            </a:extLst>
          </p:cNvPr>
          <p:cNvCxnSpPr>
            <a:cxnSpLocks noChangeShapeType="1"/>
            <a:stCxn id="12294" idx="6"/>
            <a:endCxn id="12299" idx="2"/>
          </p:cNvCxnSpPr>
          <p:nvPr/>
        </p:nvCxnSpPr>
        <p:spPr bwMode="auto">
          <a:xfrm>
            <a:off x="900113" y="3068638"/>
            <a:ext cx="1871662" cy="0"/>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18" name="AutoShape 29">
            <a:extLst>
              <a:ext uri="{FF2B5EF4-FFF2-40B4-BE49-F238E27FC236}">
                <a16:creationId xmlns:a16="http://schemas.microsoft.com/office/drawing/2014/main" id="{F5008AC9-94E7-4909-B45C-DCE0F3B1960B}"/>
              </a:ext>
            </a:extLst>
          </p:cNvPr>
          <p:cNvCxnSpPr>
            <a:cxnSpLocks noChangeShapeType="1"/>
            <a:stCxn id="12294" idx="6"/>
            <a:endCxn id="12302" idx="2"/>
          </p:cNvCxnSpPr>
          <p:nvPr/>
        </p:nvCxnSpPr>
        <p:spPr bwMode="auto">
          <a:xfrm>
            <a:off x="900113" y="3068638"/>
            <a:ext cx="1871662" cy="1728787"/>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19" name="AutoShape 30">
            <a:extLst>
              <a:ext uri="{FF2B5EF4-FFF2-40B4-BE49-F238E27FC236}">
                <a16:creationId xmlns:a16="http://schemas.microsoft.com/office/drawing/2014/main" id="{AEDE9F52-F7CB-426A-ACF1-A5CC31F6FE32}"/>
              </a:ext>
            </a:extLst>
          </p:cNvPr>
          <p:cNvCxnSpPr>
            <a:cxnSpLocks noChangeShapeType="1"/>
            <a:stCxn id="12294" idx="6"/>
            <a:endCxn id="12300" idx="2"/>
          </p:cNvCxnSpPr>
          <p:nvPr/>
        </p:nvCxnSpPr>
        <p:spPr bwMode="auto">
          <a:xfrm>
            <a:off x="900113" y="3068638"/>
            <a:ext cx="1871662" cy="576262"/>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20" name="AutoShape 31">
            <a:extLst>
              <a:ext uri="{FF2B5EF4-FFF2-40B4-BE49-F238E27FC236}">
                <a16:creationId xmlns:a16="http://schemas.microsoft.com/office/drawing/2014/main" id="{4A046878-E3F8-4ED4-9E38-BAA99AB98B24}"/>
              </a:ext>
            </a:extLst>
          </p:cNvPr>
          <p:cNvCxnSpPr>
            <a:cxnSpLocks noChangeShapeType="1"/>
            <a:stCxn id="12295" idx="6"/>
            <a:endCxn id="12299" idx="2"/>
          </p:cNvCxnSpPr>
          <p:nvPr/>
        </p:nvCxnSpPr>
        <p:spPr bwMode="auto">
          <a:xfrm flipV="1">
            <a:off x="900113" y="3068638"/>
            <a:ext cx="1871662" cy="576262"/>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21" name="AutoShape 32">
            <a:extLst>
              <a:ext uri="{FF2B5EF4-FFF2-40B4-BE49-F238E27FC236}">
                <a16:creationId xmlns:a16="http://schemas.microsoft.com/office/drawing/2014/main" id="{B4090C46-6D6D-48D2-BA55-B4D19992441F}"/>
              </a:ext>
            </a:extLst>
          </p:cNvPr>
          <p:cNvCxnSpPr>
            <a:cxnSpLocks noChangeShapeType="1"/>
            <a:stCxn id="12295" idx="6"/>
            <a:endCxn id="12300" idx="2"/>
          </p:cNvCxnSpPr>
          <p:nvPr/>
        </p:nvCxnSpPr>
        <p:spPr bwMode="auto">
          <a:xfrm>
            <a:off x="900113" y="3644900"/>
            <a:ext cx="1871662" cy="0"/>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22" name="AutoShape 33">
            <a:extLst>
              <a:ext uri="{FF2B5EF4-FFF2-40B4-BE49-F238E27FC236}">
                <a16:creationId xmlns:a16="http://schemas.microsoft.com/office/drawing/2014/main" id="{C0D7D08F-ADF4-4F4E-A82B-215E7AC32520}"/>
              </a:ext>
            </a:extLst>
          </p:cNvPr>
          <p:cNvCxnSpPr>
            <a:cxnSpLocks noChangeShapeType="1"/>
            <a:stCxn id="12295" idx="6"/>
            <a:endCxn id="12302" idx="2"/>
          </p:cNvCxnSpPr>
          <p:nvPr/>
        </p:nvCxnSpPr>
        <p:spPr bwMode="auto">
          <a:xfrm>
            <a:off x="900113" y="3644900"/>
            <a:ext cx="1871662" cy="1152525"/>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23" name="AutoShape 34">
            <a:extLst>
              <a:ext uri="{FF2B5EF4-FFF2-40B4-BE49-F238E27FC236}">
                <a16:creationId xmlns:a16="http://schemas.microsoft.com/office/drawing/2014/main" id="{A0E5B744-E208-4887-A079-6F0A94D59D95}"/>
              </a:ext>
            </a:extLst>
          </p:cNvPr>
          <p:cNvCxnSpPr>
            <a:cxnSpLocks noChangeShapeType="1"/>
            <a:stCxn id="12296" idx="6"/>
            <a:endCxn id="12299" idx="2"/>
          </p:cNvCxnSpPr>
          <p:nvPr/>
        </p:nvCxnSpPr>
        <p:spPr bwMode="auto">
          <a:xfrm flipV="1">
            <a:off x="900113" y="3068638"/>
            <a:ext cx="1871662" cy="1152525"/>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24" name="AutoShape 35">
            <a:extLst>
              <a:ext uri="{FF2B5EF4-FFF2-40B4-BE49-F238E27FC236}">
                <a16:creationId xmlns:a16="http://schemas.microsoft.com/office/drawing/2014/main" id="{3269751C-CBB4-4AB2-8E4B-5E93EF568368}"/>
              </a:ext>
            </a:extLst>
          </p:cNvPr>
          <p:cNvCxnSpPr>
            <a:cxnSpLocks noChangeShapeType="1"/>
            <a:stCxn id="12296" idx="6"/>
            <a:endCxn id="12300" idx="2"/>
          </p:cNvCxnSpPr>
          <p:nvPr/>
        </p:nvCxnSpPr>
        <p:spPr bwMode="auto">
          <a:xfrm flipV="1">
            <a:off x="900113" y="3644900"/>
            <a:ext cx="1871662" cy="576263"/>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25" name="AutoShape 36">
            <a:extLst>
              <a:ext uri="{FF2B5EF4-FFF2-40B4-BE49-F238E27FC236}">
                <a16:creationId xmlns:a16="http://schemas.microsoft.com/office/drawing/2014/main" id="{C22DA910-7DD1-48E2-93B7-F733EB4CAF72}"/>
              </a:ext>
            </a:extLst>
          </p:cNvPr>
          <p:cNvCxnSpPr>
            <a:cxnSpLocks noChangeShapeType="1"/>
            <a:stCxn id="12296" idx="6"/>
            <a:endCxn id="12302" idx="2"/>
          </p:cNvCxnSpPr>
          <p:nvPr/>
        </p:nvCxnSpPr>
        <p:spPr bwMode="auto">
          <a:xfrm>
            <a:off x="900113" y="4221163"/>
            <a:ext cx="1871662" cy="576262"/>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26" name="AutoShape 37">
            <a:extLst>
              <a:ext uri="{FF2B5EF4-FFF2-40B4-BE49-F238E27FC236}">
                <a16:creationId xmlns:a16="http://schemas.microsoft.com/office/drawing/2014/main" id="{9B512D1E-63EA-403C-A8AD-3D1B8696AAEF}"/>
              </a:ext>
            </a:extLst>
          </p:cNvPr>
          <p:cNvCxnSpPr>
            <a:cxnSpLocks noChangeShapeType="1"/>
            <a:stCxn id="12297" idx="6"/>
            <a:endCxn id="12299" idx="2"/>
          </p:cNvCxnSpPr>
          <p:nvPr/>
        </p:nvCxnSpPr>
        <p:spPr bwMode="auto">
          <a:xfrm flipV="1">
            <a:off x="900113" y="3068638"/>
            <a:ext cx="1871662" cy="1728787"/>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27" name="AutoShape 38">
            <a:extLst>
              <a:ext uri="{FF2B5EF4-FFF2-40B4-BE49-F238E27FC236}">
                <a16:creationId xmlns:a16="http://schemas.microsoft.com/office/drawing/2014/main" id="{D08DBC7A-D4E3-4EB0-BA26-5937FE243931}"/>
              </a:ext>
            </a:extLst>
          </p:cNvPr>
          <p:cNvCxnSpPr>
            <a:cxnSpLocks noChangeShapeType="1"/>
            <a:stCxn id="12297" idx="6"/>
            <a:endCxn id="12300" idx="2"/>
          </p:cNvCxnSpPr>
          <p:nvPr/>
        </p:nvCxnSpPr>
        <p:spPr bwMode="auto">
          <a:xfrm flipV="1">
            <a:off x="900113" y="3644900"/>
            <a:ext cx="1871662" cy="1152525"/>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2328" name="Oval 39">
            <a:extLst>
              <a:ext uri="{FF2B5EF4-FFF2-40B4-BE49-F238E27FC236}">
                <a16:creationId xmlns:a16="http://schemas.microsoft.com/office/drawing/2014/main" id="{E0456FA0-C641-4A9D-9873-4BA47B8EA631}"/>
              </a:ext>
            </a:extLst>
          </p:cNvPr>
          <p:cNvSpPr>
            <a:spLocks noChangeArrowheads="1"/>
          </p:cNvSpPr>
          <p:nvPr/>
        </p:nvSpPr>
        <p:spPr bwMode="auto">
          <a:xfrm>
            <a:off x="4716463" y="2276475"/>
            <a:ext cx="431800" cy="431800"/>
          </a:xfrm>
          <a:prstGeom prst="ellipse">
            <a:avLst/>
          </a:prstGeom>
          <a:solidFill>
            <a:srgbClr val="00FFCC"/>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12329" name="Oval 40">
            <a:extLst>
              <a:ext uri="{FF2B5EF4-FFF2-40B4-BE49-F238E27FC236}">
                <a16:creationId xmlns:a16="http://schemas.microsoft.com/office/drawing/2014/main" id="{AA0BE349-4E75-4C75-80A1-485E74B1E04A}"/>
              </a:ext>
            </a:extLst>
          </p:cNvPr>
          <p:cNvSpPr>
            <a:spLocks noChangeArrowheads="1"/>
          </p:cNvSpPr>
          <p:nvPr/>
        </p:nvSpPr>
        <p:spPr bwMode="auto">
          <a:xfrm>
            <a:off x="4716463" y="2852738"/>
            <a:ext cx="431800" cy="431800"/>
          </a:xfrm>
          <a:prstGeom prst="ellipse">
            <a:avLst/>
          </a:prstGeom>
          <a:solidFill>
            <a:srgbClr val="00FFCC"/>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12330" name="Oval 41">
            <a:extLst>
              <a:ext uri="{FF2B5EF4-FFF2-40B4-BE49-F238E27FC236}">
                <a16:creationId xmlns:a16="http://schemas.microsoft.com/office/drawing/2014/main" id="{EA90B909-76D4-4F7B-8F84-8E2D2AD209C6}"/>
              </a:ext>
            </a:extLst>
          </p:cNvPr>
          <p:cNvSpPr>
            <a:spLocks noChangeArrowheads="1"/>
          </p:cNvSpPr>
          <p:nvPr/>
        </p:nvSpPr>
        <p:spPr bwMode="auto">
          <a:xfrm>
            <a:off x="4716463" y="3429000"/>
            <a:ext cx="431800" cy="431800"/>
          </a:xfrm>
          <a:prstGeom prst="ellipse">
            <a:avLst/>
          </a:prstGeom>
          <a:solidFill>
            <a:srgbClr val="00FFCC"/>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12331" name="Oval 42">
            <a:extLst>
              <a:ext uri="{FF2B5EF4-FFF2-40B4-BE49-F238E27FC236}">
                <a16:creationId xmlns:a16="http://schemas.microsoft.com/office/drawing/2014/main" id="{413814EF-D86B-4E4C-841D-C649DF3F51A7}"/>
              </a:ext>
            </a:extLst>
          </p:cNvPr>
          <p:cNvSpPr>
            <a:spLocks noChangeArrowheads="1"/>
          </p:cNvSpPr>
          <p:nvPr/>
        </p:nvSpPr>
        <p:spPr bwMode="auto">
          <a:xfrm>
            <a:off x="4716463" y="4005263"/>
            <a:ext cx="431800" cy="431800"/>
          </a:xfrm>
          <a:prstGeom prst="ellipse">
            <a:avLst/>
          </a:prstGeom>
          <a:solidFill>
            <a:srgbClr val="00FFCC"/>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12332" name="Oval 43">
            <a:extLst>
              <a:ext uri="{FF2B5EF4-FFF2-40B4-BE49-F238E27FC236}">
                <a16:creationId xmlns:a16="http://schemas.microsoft.com/office/drawing/2014/main" id="{EE936F20-8A8C-4B68-9993-50622F275427}"/>
              </a:ext>
            </a:extLst>
          </p:cNvPr>
          <p:cNvSpPr>
            <a:spLocks noChangeArrowheads="1"/>
          </p:cNvSpPr>
          <p:nvPr/>
        </p:nvSpPr>
        <p:spPr bwMode="auto">
          <a:xfrm>
            <a:off x="4716463" y="4581525"/>
            <a:ext cx="431800" cy="431800"/>
          </a:xfrm>
          <a:prstGeom prst="ellipse">
            <a:avLst/>
          </a:prstGeom>
          <a:solidFill>
            <a:srgbClr val="00FFCC"/>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12333" name="Oval 44">
            <a:extLst>
              <a:ext uri="{FF2B5EF4-FFF2-40B4-BE49-F238E27FC236}">
                <a16:creationId xmlns:a16="http://schemas.microsoft.com/office/drawing/2014/main" id="{8E99DDDE-66A5-4AB9-90FC-2764587A4763}"/>
              </a:ext>
            </a:extLst>
          </p:cNvPr>
          <p:cNvSpPr>
            <a:spLocks noChangeArrowheads="1"/>
          </p:cNvSpPr>
          <p:nvPr/>
        </p:nvSpPr>
        <p:spPr bwMode="auto">
          <a:xfrm>
            <a:off x="7524750" y="2276475"/>
            <a:ext cx="431800" cy="431800"/>
          </a:xfrm>
          <a:prstGeom prst="ellipse">
            <a:avLst/>
          </a:prstGeom>
          <a:solidFill>
            <a:schemeClr val="accent1"/>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12334" name="Oval 45">
            <a:extLst>
              <a:ext uri="{FF2B5EF4-FFF2-40B4-BE49-F238E27FC236}">
                <a16:creationId xmlns:a16="http://schemas.microsoft.com/office/drawing/2014/main" id="{8DE5E8C6-A9D6-4C28-A1CF-FC54614020FA}"/>
              </a:ext>
            </a:extLst>
          </p:cNvPr>
          <p:cNvSpPr>
            <a:spLocks noChangeArrowheads="1"/>
          </p:cNvSpPr>
          <p:nvPr/>
        </p:nvSpPr>
        <p:spPr bwMode="auto">
          <a:xfrm>
            <a:off x="7524750" y="2852738"/>
            <a:ext cx="431800" cy="431800"/>
          </a:xfrm>
          <a:prstGeom prst="ellipse">
            <a:avLst/>
          </a:prstGeom>
          <a:solidFill>
            <a:schemeClr val="accent1"/>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12335" name="Oval 46">
            <a:extLst>
              <a:ext uri="{FF2B5EF4-FFF2-40B4-BE49-F238E27FC236}">
                <a16:creationId xmlns:a16="http://schemas.microsoft.com/office/drawing/2014/main" id="{6AC940B3-1AE1-42FB-8641-045F62556697}"/>
              </a:ext>
            </a:extLst>
          </p:cNvPr>
          <p:cNvSpPr>
            <a:spLocks noChangeArrowheads="1"/>
          </p:cNvSpPr>
          <p:nvPr/>
        </p:nvSpPr>
        <p:spPr bwMode="auto">
          <a:xfrm>
            <a:off x="7524750" y="3429000"/>
            <a:ext cx="431800" cy="431800"/>
          </a:xfrm>
          <a:prstGeom prst="ellipse">
            <a:avLst/>
          </a:prstGeom>
          <a:solidFill>
            <a:schemeClr val="accent1"/>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12336" name="Oval 47">
            <a:extLst>
              <a:ext uri="{FF2B5EF4-FFF2-40B4-BE49-F238E27FC236}">
                <a16:creationId xmlns:a16="http://schemas.microsoft.com/office/drawing/2014/main" id="{38CEF78E-8444-4B8A-97D5-61BE0A5D5F86}"/>
              </a:ext>
            </a:extLst>
          </p:cNvPr>
          <p:cNvSpPr>
            <a:spLocks noChangeArrowheads="1"/>
          </p:cNvSpPr>
          <p:nvPr/>
        </p:nvSpPr>
        <p:spPr bwMode="auto">
          <a:xfrm>
            <a:off x="7524750" y="4005263"/>
            <a:ext cx="431800" cy="431800"/>
          </a:xfrm>
          <a:prstGeom prst="ellipse">
            <a:avLst/>
          </a:prstGeom>
          <a:solidFill>
            <a:schemeClr val="accent1"/>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12337" name="Oval 48">
            <a:extLst>
              <a:ext uri="{FF2B5EF4-FFF2-40B4-BE49-F238E27FC236}">
                <a16:creationId xmlns:a16="http://schemas.microsoft.com/office/drawing/2014/main" id="{A510F643-7B28-497C-96E0-B587A58E4DA2}"/>
              </a:ext>
            </a:extLst>
          </p:cNvPr>
          <p:cNvSpPr>
            <a:spLocks noChangeArrowheads="1"/>
          </p:cNvSpPr>
          <p:nvPr/>
        </p:nvSpPr>
        <p:spPr bwMode="auto">
          <a:xfrm>
            <a:off x="7524750" y="4581525"/>
            <a:ext cx="431800" cy="431800"/>
          </a:xfrm>
          <a:prstGeom prst="ellipse">
            <a:avLst/>
          </a:prstGeom>
          <a:solidFill>
            <a:schemeClr val="accent1"/>
          </a:solidFill>
          <a:ln w="12700">
            <a:solidFill>
              <a:srgbClr val="000000"/>
            </a:solidFill>
            <a:round/>
            <a:headEnd/>
            <a:tailEnd/>
          </a:ln>
        </p:spPr>
        <p:txBody>
          <a:bodyPr wrap="none" bIns="0" anchor="ct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endParaRPr lang="fr-FR" altLang="fr-FR" dirty="0"/>
          </a:p>
        </p:txBody>
      </p:sp>
      <p:sp>
        <p:nvSpPr>
          <p:cNvPr id="68657" name="Oval 49">
            <a:extLst>
              <a:ext uri="{FF2B5EF4-FFF2-40B4-BE49-F238E27FC236}">
                <a16:creationId xmlns:a16="http://schemas.microsoft.com/office/drawing/2014/main" id="{BF21A901-CED1-4B4F-A01C-418C459476EA}"/>
              </a:ext>
            </a:extLst>
          </p:cNvPr>
          <p:cNvSpPr>
            <a:spLocks noChangeArrowheads="1"/>
          </p:cNvSpPr>
          <p:nvPr/>
        </p:nvSpPr>
        <p:spPr bwMode="auto">
          <a:xfrm>
            <a:off x="5867400" y="3284538"/>
            <a:ext cx="720725" cy="720725"/>
          </a:xfrm>
          <a:prstGeom prst="ellipse">
            <a:avLst/>
          </a:prstGeom>
          <a:solidFill>
            <a:srgbClr val="66FF33"/>
          </a:solidFill>
          <a:ln w="12700">
            <a:solidFill>
              <a:srgbClr val="000000"/>
            </a:solidFill>
            <a:round/>
            <a:headEnd/>
            <a:tailEnd/>
          </a:ln>
          <a:effectLst>
            <a:outerShdw dist="107763" dir="2700000" algn="ctr" rotWithShape="0">
              <a:schemeClr val="bg2">
                <a:alpha val="50000"/>
              </a:schemeClr>
            </a:outerShdw>
          </a:effectLst>
        </p:spPr>
        <p:txBody>
          <a:bodyPr wrap="none" bIns="0" anchor="ctr"/>
          <a:lstStyle/>
          <a:p>
            <a:pPr algn="ctr">
              <a:defRPr/>
            </a:pPr>
            <a:r>
              <a:rPr lang="fr-FR" dirty="0">
                <a:latin typeface="Arial" charset="0"/>
              </a:rPr>
              <a:t>HUB</a:t>
            </a:r>
          </a:p>
        </p:txBody>
      </p:sp>
      <p:cxnSp>
        <p:nvCxnSpPr>
          <p:cNvPr id="12339" name="AutoShape 50">
            <a:extLst>
              <a:ext uri="{FF2B5EF4-FFF2-40B4-BE49-F238E27FC236}">
                <a16:creationId xmlns:a16="http://schemas.microsoft.com/office/drawing/2014/main" id="{BB6970E5-6949-4CDC-89A0-E34864E05867}"/>
              </a:ext>
            </a:extLst>
          </p:cNvPr>
          <p:cNvCxnSpPr>
            <a:cxnSpLocks noChangeShapeType="1"/>
            <a:stCxn id="12328" idx="6"/>
            <a:endCxn id="68657" idx="2"/>
          </p:cNvCxnSpPr>
          <p:nvPr/>
        </p:nvCxnSpPr>
        <p:spPr bwMode="auto">
          <a:xfrm>
            <a:off x="5148263" y="2492375"/>
            <a:ext cx="719137" cy="1152525"/>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40" name="AutoShape 51">
            <a:extLst>
              <a:ext uri="{FF2B5EF4-FFF2-40B4-BE49-F238E27FC236}">
                <a16:creationId xmlns:a16="http://schemas.microsoft.com/office/drawing/2014/main" id="{86828D70-D7E2-4C1C-A0B4-51A2992C0EDA}"/>
              </a:ext>
            </a:extLst>
          </p:cNvPr>
          <p:cNvCxnSpPr>
            <a:cxnSpLocks noChangeShapeType="1"/>
            <a:stCxn id="12329" idx="6"/>
            <a:endCxn id="68657" idx="2"/>
          </p:cNvCxnSpPr>
          <p:nvPr/>
        </p:nvCxnSpPr>
        <p:spPr bwMode="auto">
          <a:xfrm>
            <a:off x="5148263" y="3068638"/>
            <a:ext cx="719137" cy="576262"/>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41" name="AutoShape 52">
            <a:extLst>
              <a:ext uri="{FF2B5EF4-FFF2-40B4-BE49-F238E27FC236}">
                <a16:creationId xmlns:a16="http://schemas.microsoft.com/office/drawing/2014/main" id="{BBF11CC8-DD00-4808-8AD6-D69ADD11ADAD}"/>
              </a:ext>
            </a:extLst>
          </p:cNvPr>
          <p:cNvCxnSpPr>
            <a:cxnSpLocks noChangeShapeType="1"/>
            <a:stCxn id="12330" idx="6"/>
            <a:endCxn id="68657" idx="2"/>
          </p:cNvCxnSpPr>
          <p:nvPr/>
        </p:nvCxnSpPr>
        <p:spPr bwMode="auto">
          <a:xfrm>
            <a:off x="5148263" y="3644900"/>
            <a:ext cx="719137" cy="0"/>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42" name="AutoShape 53">
            <a:extLst>
              <a:ext uri="{FF2B5EF4-FFF2-40B4-BE49-F238E27FC236}">
                <a16:creationId xmlns:a16="http://schemas.microsoft.com/office/drawing/2014/main" id="{04D51461-9BF5-41B6-B517-76E621CBBDE4}"/>
              </a:ext>
            </a:extLst>
          </p:cNvPr>
          <p:cNvCxnSpPr>
            <a:cxnSpLocks noChangeShapeType="1"/>
            <a:stCxn id="12331" idx="6"/>
            <a:endCxn id="68657" idx="2"/>
          </p:cNvCxnSpPr>
          <p:nvPr/>
        </p:nvCxnSpPr>
        <p:spPr bwMode="auto">
          <a:xfrm flipV="1">
            <a:off x="5148263" y="3644900"/>
            <a:ext cx="719137" cy="576263"/>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43" name="AutoShape 54">
            <a:extLst>
              <a:ext uri="{FF2B5EF4-FFF2-40B4-BE49-F238E27FC236}">
                <a16:creationId xmlns:a16="http://schemas.microsoft.com/office/drawing/2014/main" id="{18FE7221-7D5E-4BE2-8B48-39CCF1D21242}"/>
              </a:ext>
            </a:extLst>
          </p:cNvPr>
          <p:cNvCxnSpPr>
            <a:cxnSpLocks noChangeShapeType="1"/>
            <a:stCxn id="12332" idx="6"/>
            <a:endCxn id="68657" idx="2"/>
          </p:cNvCxnSpPr>
          <p:nvPr/>
        </p:nvCxnSpPr>
        <p:spPr bwMode="auto">
          <a:xfrm flipV="1">
            <a:off x="5148263" y="3644900"/>
            <a:ext cx="719137" cy="1152525"/>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44" name="AutoShape 55">
            <a:extLst>
              <a:ext uri="{FF2B5EF4-FFF2-40B4-BE49-F238E27FC236}">
                <a16:creationId xmlns:a16="http://schemas.microsoft.com/office/drawing/2014/main" id="{E51D223E-8F8B-46C5-8906-36AD79732028}"/>
              </a:ext>
            </a:extLst>
          </p:cNvPr>
          <p:cNvCxnSpPr>
            <a:cxnSpLocks noChangeShapeType="1"/>
            <a:stCxn id="68657" idx="6"/>
            <a:endCxn id="12333" idx="2"/>
          </p:cNvCxnSpPr>
          <p:nvPr/>
        </p:nvCxnSpPr>
        <p:spPr bwMode="auto">
          <a:xfrm flipV="1">
            <a:off x="6588125" y="2492375"/>
            <a:ext cx="936625" cy="1152525"/>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45" name="AutoShape 56">
            <a:extLst>
              <a:ext uri="{FF2B5EF4-FFF2-40B4-BE49-F238E27FC236}">
                <a16:creationId xmlns:a16="http://schemas.microsoft.com/office/drawing/2014/main" id="{D1F3DD4E-CBEC-45C5-9FE2-4443B076E614}"/>
              </a:ext>
            </a:extLst>
          </p:cNvPr>
          <p:cNvCxnSpPr>
            <a:cxnSpLocks noChangeShapeType="1"/>
            <a:stCxn id="68657" idx="6"/>
            <a:endCxn id="12334" idx="2"/>
          </p:cNvCxnSpPr>
          <p:nvPr/>
        </p:nvCxnSpPr>
        <p:spPr bwMode="auto">
          <a:xfrm flipV="1">
            <a:off x="6588125" y="3068638"/>
            <a:ext cx="936625" cy="576262"/>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46" name="AutoShape 57">
            <a:extLst>
              <a:ext uri="{FF2B5EF4-FFF2-40B4-BE49-F238E27FC236}">
                <a16:creationId xmlns:a16="http://schemas.microsoft.com/office/drawing/2014/main" id="{F17222A5-B3C9-4F38-85F5-D5169E5B1938}"/>
              </a:ext>
            </a:extLst>
          </p:cNvPr>
          <p:cNvCxnSpPr>
            <a:cxnSpLocks noChangeShapeType="1"/>
            <a:stCxn id="68657" idx="6"/>
            <a:endCxn id="12335" idx="2"/>
          </p:cNvCxnSpPr>
          <p:nvPr/>
        </p:nvCxnSpPr>
        <p:spPr bwMode="auto">
          <a:xfrm>
            <a:off x="6588125" y="3644900"/>
            <a:ext cx="936625" cy="0"/>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47" name="AutoShape 58">
            <a:extLst>
              <a:ext uri="{FF2B5EF4-FFF2-40B4-BE49-F238E27FC236}">
                <a16:creationId xmlns:a16="http://schemas.microsoft.com/office/drawing/2014/main" id="{A13323DF-2680-4941-B6B7-C04FD566640D}"/>
              </a:ext>
            </a:extLst>
          </p:cNvPr>
          <p:cNvCxnSpPr>
            <a:cxnSpLocks noChangeShapeType="1"/>
            <a:stCxn id="68657" idx="6"/>
            <a:endCxn id="12336" idx="2"/>
          </p:cNvCxnSpPr>
          <p:nvPr/>
        </p:nvCxnSpPr>
        <p:spPr bwMode="auto">
          <a:xfrm>
            <a:off x="6588125" y="3644900"/>
            <a:ext cx="936625" cy="576263"/>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348" name="AutoShape 59">
            <a:extLst>
              <a:ext uri="{FF2B5EF4-FFF2-40B4-BE49-F238E27FC236}">
                <a16:creationId xmlns:a16="http://schemas.microsoft.com/office/drawing/2014/main" id="{44C7436F-0D84-4062-A3F4-5227BDD12420}"/>
              </a:ext>
            </a:extLst>
          </p:cNvPr>
          <p:cNvCxnSpPr>
            <a:cxnSpLocks noChangeShapeType="1"/>
            <a:stCxn id="68657" idx="6"/>
            <a:endCxn id="12337" idx="2"/>
          </p:cNvCxnSpPr>
          <p:nvPr/>
        </p:nvCxnSpPr>
        <p:spPr bwMode="auto">
          <a:xfrm>
            <a:off x="6588125" y="3644900"/>
            <a:ext cx="936625" cy="1152525"/>
          </a:xfrm>
          <a:prstGeom prst="straightConnector1">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2349" name="Text Box 60">
            <a:extLst>
              <a:ext uri="{FF2B5EF4-FFF2-40B4-BE49-F238E27FC236}">
                <a16:creationId xmlns:a16="http://schemas.microsoft.com/office/drawing/2014/main" id="{A9E6AEB7-4222-41F2-BA77-BF60918B9B85}"/>
              </a:ext>
            </a:extLst>
          </p:cNvPr>
          <p:cNvSpPr txBox="1">
            <a:spLocks noChangeArrowheads="1"/>
          </p:cNvSpPr>
          <p:nvPr/>
        </p:nvSpPr>
        <p:spPr bwMode="auto">
          <a:xfrm>
            <a:off x="1095375" y="5229225"/>
            <a:ext cx="97155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bIns="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dirty="0"/>
              <a:t>25 routes</a:t>
            </a:r>
          </a:p>
        </p:txBody>
      </p:sp>
      <p:sp>
        <p:nvSpPr>
          <p:cNvPr id="12350" name="Text Box 61">
            <a:extLst>
              <a:ext uri="{FF2B5EF4-FFF2-40B4-BE49-F238E27FC236}">
                <a16:creationId xmlns:a16="http://schemas.microsoft.com/office/drawing/2014/main" id="{E1438403-AB59-4C6D-AD5E-31947CD5FB9E}"/>
              </a:ext>
            </a:extLst>
          </p:cNvPr>
          <p:cNvSpPr txBox="1">
            <a:spLocks noChangeArrowheads="1"/>
          </p:cNvSpPr>
          <p:nvPr/>
        </p:nvSpPr>
        <p:spPr bwMode="auto">
          <a:xfrm>
            <a:off x="5832475" y="5240338"/>
            <a:ext cx="97155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bIns="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dirty="0"/>
              <a:t>10 routes</a:t>
            </a:r>
          </a:p>
        </p:txBody>
      </p:sp>
      <p:sp>
        <p:nvSpPr>
          <p:cNvPr id="12351" name="Text Box 62">
            <a:extLst>
              <a:ext uri="{FF2B5EF4-FFF2-40B4-BE49-F238E27FC236}">
                <a16:creationId xmlns:a16="http://schemas.microsoft.com/office/drawing/2014/main" id="{A5E9ADBB-402F-49E7-A51C-B4E3286283F6}"/>
              </a:ext>
            </a:extLst>
          </p:cNvPr>
          <p:cNvSpPr txBox="1">
            <a:spLocks noChangeArrowheads="1"/>
          </p:cNvSpPr>
          <p:nvPr/>
        </p:nvSpPr>
        <p:spPr bwMode="auto">
          <a:xfrm>
            <a:off x="2268538" y="1674813"/>
            <a:ext cx="3959225"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bIns="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600" dirty="0"/>
              <a:t>Exemple sur 5 fournisseurs et 5 clients</a:t>
            </a:r>
          </a:p>
        </p:txBody>
      </p:sp>
      <p:sp>
        <p:nvSpPr>
          <p:cNvPr id="12352" name="Text Box 63">
            <a:extLst>
              <a:ext uri="{FF2B5EF4-FFF2-40B4-BE49-F238E27FC236}">
                <a16:creationId xmlns:a16="http://schemas.microsoft.com/office/drawing/2014/main" id="{223C8076-ABB9-4D4F-8AF3-FDC4735BE372}"/>
              </a:ext>
            </a:extLst>
          </p:cNvPr>
          <p:cNvSpPr txBox="1">
            <a:spLocks noChangeArrowheads="1"/>
          </p:cNvSpPr>
          <p:nvPr/>
        </p:nvSpPr>
        <p:spPr bwMode="auto">
          <a:xfrm>
            <a:off x="4643438" y="5589588"/>
            <a:ext cx="3403600" cy="814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bIns="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i="1" dirty="0"/>
              <a:t>Mais</a:t>
            </a:r>
          </a:p>
          <a:p>
            <a:pPr>
              <a:buFontTx/>
              <a:buChar char="-"/>
            </a:pPr>
            <a:r>
              <a:rPr lang="fr-FR" altLang="fr-FR" i="1" dirty="0"/>
              <a:t>Opérations de déchargement et de chargement supplémentaires</a:t>
            </a:r>
          </a:p>
          <a:p>
            <a:pPr>
              <a:buFontTx/>
              <a:buChar char="-"/>
            </a:pPr>
            <a:r>
              <a:rPr lang="fr-FR" altLang="fr-FR" i="1" dirty="0"/>
              <a:t> Manutention et tri des marchandises</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a:extLst>
              <a:ext uri="{FF2B5EF4-FFF2-40B4-BE49-F238E27FC236}">
                <a16:creationId xmlns:a16="http://schemas.microsoft.com/office/drawing/2014/main" id="{A17D8E1F-4D82-493F-9958-A2D661020D14}"/>
              </a:ext>
            </a:extLst>
          </p:cNvPr>
          <p:cNvSpPr>
            <a:spLocks noGrp="1" noChangeArrowheads="1"/>
          </p:cNvSpPr>
          <p:nvPr>
            <p:ph type="title"/>
          </p:nvPr>
        </p:nvSpPr>
        <p:spPr>
          <a:noFill/>
        </p:spPr>
        <p:txBody>
          <a:bodyPr/>
          <a:lstStyle/>
          <a:p>
            <a:r>
              <a:rPr lang="fr-FR" altLang="fr-FR" dirty="0"/>
              <a:t>Combien de dépôts ?</a:t>
            </a:r>
          </a:p>
        </p:txBody>
      </p:sp>
      <p:sp>
        <p:nvSpPr>
          <p:cNvPr id="15365" name="Line 3">
            <a:extLst>
              <a:ext uri="{FF2B5EF4-FFF2-40B4-BE49-F238E27FC236}">
                <a16:creationId xmlns:a16="http://schemas.microsoft.com/office/drawing/2014/main" id="{CFDA1332-95E5-41F9-A1C9-9C92C2D0CDEE}"/>
              </a:ext>
            </a:extLst>
          </p:cNvPr>
          <p:cNvSpPr>
            <a:spLocks noChangeShapeType="1"/>
          </p:cNvSpPr>
          <p:nvPr/>
        </p:nvSpPr>
        <p:spPr bwMode="auto">
          <a:xfrm flipV="1">
            <a:off x="1287463" y="1679575"/>
            <a:ext cx="0" cy="1433513"/>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15366" name="Line 4">
            <a:extLst>
              <a:ext uri="{FF2B5EF4-FFF2-40B4-BE49-F238E27FC236}">
                <a16:creationId xmlns:a16="http://schemas.microsoft.com/office/drawing/2014/main" id="{FAD8EE3D-D157-41F5-BA37-0369ECFD0C96}"/>
              </a:ext>
            </a:extLst>
          </p:cNvPr>
          <p:cNvSpPr>
            <a:spLocks noChangeShapeType="1"/>
          </p:cNvSpPr>
          <p:nvPr/>
        </p:nvSpPr>
        <p:spPr bwMode="auto">
          <a:xfrm>
            <a:off x="1293813" y="3106738"/>
            <a:ext cx="1717675"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15367" name="Line 5">
            <a:extLst>
              <a:ext uri="{FF2B5EF4-FFF2-40B4-BE49-F238E27FC236}">
                <a16:creationId xmlns:a16="http://schemas.microsoft.com/office/drawing/2014/main" id="{0A81DF73-3323-4940-86D5-81D7E26DD5FB}"/>
              </a:ext>
            </a:extLst>
          </p:cNvPr>
          <p:cNvSpPr>
            <a:spLocks noChangeShapeType="1"/>
          </p:cNvSpPr>
          <p:nvPr/>
        </p:nvSpPr>
        <p:spPr bwMode="auto">
          <a:xfrm>
            <a:off x="1746250" y="3124200"/>
            <a:ext cx="0" cy="3492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15368" name="Line 6">
            <a:extLst>
              <a:ext uri="{FF2B5EF4-FFF2-40B4-BE49-F238E27FC236}">
                <a16:creationId xmlns:a16="http://schemas.microsoft.com/office/drawing/2014/main" id="{D32C3675-2618-4E39-BB78-ECFB9EC3CF25}"/>
              </a:ext>
            </a:extLst>
          </p:cNvPr>
          <p:cNvSpPr>
            <a:spLocks noChangeShapeType="1"/>
          </p:cNvSpPr>
          <p:nvPr/>
        </p:nvSpPr>
        <p:spPr bwMode="auto">
          <a:xfrm>
            <a:off x="2246313" y="3124200"/>
            <a:ext cx="0" cy="3492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15369" name="Line 7">
            <a:extLst>
              <a:ext uri="{FF2B5EF4-FFF2-40B4-BE49-F238E27FC236}">
                <a16:creationId xmlns:a16="http://schemas.microsoft.com/office/drawing/2014/main" id="{8341F5EB-1EDA-4F17-A570-F6F9039D9589}"/>
              </a:ext>
            </a:extLst>
          </p:cNvPr>
          <p:cNvSpPr>
            <a:spLocks noChangeShapeType="1"/>
          </p:cNvSpPr>
          <p:nvPr/>
        </p:nvSpPr>
        <p:spPr bwMode="auto">
          <a:xfrm>
            <a:off x="2747963" y="3124200"/>
            <a:ext cx="0" cy="3492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15370" name="Rectangle 8">
            <a:extLst>
              <a:ext uri="{FF2B5EF4-FFF2-40B4-BE49-F238E27FC236}">
                <a16:creationId xmlns:a16="http://schemas.microsoft.com/office/drawing/2014/main" id="{C3EC4A85-0CD0-4EF4-9069-800F8DDB60DC}"/>
              </a:ext>
            </a:extLst>
          </p:cNvPr>
          <p:cNvSpPr>
            <a:spLocks noChangeArrowheads="1"/>
          </p:cNvSpPr>
          <p:nvPr/>
        </p:nvSpPr>
        <p:spPr bwMode="auto">
          <a:xfrm>
            <a:off x="1612900" y="3109913"/>
            <a:ext cx="250825"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5</a:t>
            </a:r>
          </a:p>
        </p:txBody>
      </p:sp>
      <p:sp>
        <p:nvSpPr>
          <p:cNvPr id="15371" name="Rectangle 9">
            <a:extLst>
              <a:ext uri="{FF2B5EF4-FFF2-40B4-BE49-F238E27FC236}">
                <a16:creationId xmlns:a16="http://schemas.microsoft.com/office/drawing/2014/main" id="{3C6A81EE-02C6-4F2E-895B-E0735628DF1F}"/>
              </a:ext>
            </a:extLst>
          </p:cNvPr>
          <p:cNvSpPr>
            <a:spLocks noChangeArrowheads="1"/>
          </p:cNvSpPr>
          <p:nvPr/>
        </p:nvSpPr>
        <p:spPr bwMode="auto">
          <a:xfrm>
            <a:off x="2078038" y="3109913"/>
            <a:ext cx="320675"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10</a:t>
            </a:r>
          </a:p>
        </p:txBody>
      </p:sp>
      <p:sp>
        <p:nvSpPr>
          <p:cNvPr id="15372" name="Rectangle 10">
            <a:extLst>
              <a:ext uri="{FF2B5EF4-FFF2-40B4-BE49-F238E27FC236}">
                <a16:creationId xmlns:a16="http://schemas.microsoft.com/office/drawing/2014/main" id="{17C8B846-5C88-4B55-A8B3-017F668512D1}"/>
              </a:ext>
            </a:extLst>
          </p:cNvPr>
          <p:cNvSpPr>
            <a:spLocks noChangeArrowheads="1"/>
          </p:cNvSpPr>
          <p:nvPr/>
        </p:nvSpPr>
        <p:spPr bwMode="auto">
          <a:xfrm>
            <a:off x="2579688" y="3109913"/>
            <a:ext cx="320675"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15</a:t>
            </a:r>
          </a:p>
        </p:txBody>
      </p:sp>
      <p:sp>
        <p:nvSpPr>
          <p:cNvPr id="15373" name="Rectangle 11">
            <a:extLst>
              <a:ext uri="{FF2B5EF4-FFF2-40B4-BE49-F238E27FC236}">
                <a16:creationId xmlns:a16="http://schemas.microsoft.com/office/drawing/2014/main" id="{AAECA127-089C-4D37-801A-0444656EDD24}"/>
              </a:ext>
            </a:extLst>
          </p:cNvPr>
          <p:cNvSpPr>
            <a:spLocks noChangeArrowheads="1"/>
          </p:cNvSpPr>
          <p:nvPr/>
        </p:nvSpPr>
        <p:spPr bwMode="auto">
          <a:xfrm>
            <a:off x="1233488" y="1706563"/>
            <a:ext cx="447675"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Coût</a:t>
            </a:r>
          </a:p>
        </p:txBody>
      </p:sp>
      <p:sp>
        <p:nvSpPr>
          <p:cNvPr id="15374" name="Rectangle 12">
            <a:extLst>
              <a:ext uri="{FF2B5EF4-FFF2-40B4-BE49-F238E27FC236}">
                <a16:creationId xmlns:a16="http://schemas.microsoft.com/office/drawing/2014/main" id="{50CA7D45-20F4-4824-BC09-7D134D1F6701}"/>
              </a:ext>
            </a:extLst>
          </p:cNvPr>
          <p:cNvSpPr>
            <a:spLocks noChangeArrowheads="1"/>
          </p:cNvSpPr>
          <p:nvPr/>
        </p:nvSpPr>
        <p:spPr bwMode="auto">
          <a:xfrm>
            <a:off x="1431925" y="3252788"/>
            <a:ext cx="1219200"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Nombre de dépôts</a:t>
            </a:r>
          </a:p>
        </p:txBody>
      </p:sp>
      <p:sp>
        <p:nvSpPr>
          <p:cNvPr id="15375" name="Line 13">
            <a:extLst>
              <a:ext uri="{FF2B5EF4-FFF2-40B4-BE49-F238E27FC236}">
                <a16:creationId xmlns:a16="http://schemas.microsoft.com/office/drawing/2014/main" id="{50465F7E-761C-4C90-AB3C-DA811BB8B4DF}"/>
              </a:ext>
            </a:extLst>
          </p:cNvPr>
          <p:cNvSpPr>
            <a:spLocks noChangeShapeType="1"/>
          </p:cNvSpPr>
          <p:nvPr/>
        </p:nvSpPr>
        <p:spPr bwMode="auto">
          <a:xfrm flipV="1">
            <a:off x="3543300" y="1679575"/>
            <a:ext cx="0" cy="1433513"/>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15376" name="Line 14">
            <a:extLst>
              <a:ext uri="{FF2B5EF4-FFF2-40B4-BE49-F238E27FC236}">
                <a16:creationId xmlns:a16="http://schemas.microsoft.com/office/drawing/2014/main" id="{1B0D2C71-34E1-46FB-B359-C4E7538FB6C9}"/>
              </a:ext>
            </a:extLst>
          </p:cNvPr>
          <p:cNvSpPr>
            <a:spLocks noChangeShapeType="1"/>
          </p:cNvSpPr>
          <p:nvPr/>
        </p:nvSpPr>
        <p:spPr bwMode="auto">
          <a:xfrm>
            <a:off x="3549650" y="3106738"/>
            <a:ext cx="1716088"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15377" name="Line 15">
            <a:extLst>
              <a:ext uri="{FF2B5EF4-FFF2-40B4-BE49-F238E27FC236}">
                <a16:creationId xmlns:a16="http://schemas.microsoft.com/office/drawing/2014/main" id="{EE351D0B-7D10-43F2-B2DB-D0AB5103B9F8}"/>
              </a:ext>
            </a:extLst>
          </p:cNvPr>
          <p:cNvSpPr>
            <a:spLocks noChangeShapeType="1"/>
          </p:cNvSpPr>
          <p:nvPr/>
        </p:nvSpPr>
        <p:spPr bwMode="auto">
          <a:xfrm>
            <a:off x="4027488" y="3114675"/>
            <a:ext cx="0" cy="3492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15378" name="Line 16">
            <a:extLst>
              <a:ext uri="{FF2B5EF4-FFF2-40B4-BE49-F238E27FC236}">
                <a16:creationId xmlns:a16="http://schemas.microsoft.com/office/drawing/2014/main" id="{6340767C-5BC9-4BEC-9354-61EE76AB8294}"/>
              </a:ext>
            </a:extLst>
          </p:cNvPr>
          <p:cNvSpPr>
            <a:spLocks noChangeShapeType="1"/>
          </p:cNvSpPr>
          <p:nvPr/>
        </p:nvSpPr>
        <p:spPr bwMode="auto">
          <a:xfrm>
            <a:off x="4529138" y="3114675"/>
            <a:ext cx="0" cy="3492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15379" name="Line 17">
            <a:extLst>
              <a:ext uri="{FF2B5EF4-FFF2-40B4-BE49-F238E27FC236}">
                <a16:creationId xmlns:a16="http://schemas.microsoft.com/office/drawing/2014/main" id="{43803CDE-29F1-4CF3-A120-DD166ACEA610}"/>
              </a:ext>
            </a:extLst>
          </p:cNvPr>
          <p:cNvSpPr>
            <a:spLocks noChangeShapeType="1"/>
          </p:cNvSpPr>
          <p:nvPr/>
        </p:nvSpPr>
        <p:spPr bwMode="auto">
          <a:xfrm>
            <a:off x="5029200" y="3114675"/>
            <a:ext cx="0" cy="3492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15380" name="Rectangle 18">
            <a:extLst>
              <a:ext uri="{FF2B5EF4-FFF2-40B4-BE49-F238E27FC236}">
                <a16:creationId xmlns:a16="http://schemas.microsoft.com/office/drawing/2014/main" id="{52CA75E1-BC4F-4132-ABE0-4B1487EBD1E0}"/>
              </a:ext>
            </a:extLst>
          </p:cNvPr>
          <p:cNvSpPr>
            <a:spLocks noChangeArrowheads="1"/>
          </p:cNvSpPr>
          <p:nvPr/>
        </p:nvSpPr>
        <p:spPr bwMode="auto">
          <a:xfrm>
            <a:off x="3895725" y="3100388"/>
            <a:ext cx="250825"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5</a:t>
            </a:r>
          </a:p>
        </p:txBody>
      </p:sp>
      <p:sp>
        <p:nvSpPr>
          <p:cNvPr id="15381" name="Rectangle 19">
            <a:extLst>
              <a:ext uri="{FF2B5EF4-FFF2-40B4-BE49-F238E27FC236}">
                <a16:creationId xmlns:a16="http://schemas.microsoft.com/office/drawing/2014/main" id="{61CCAE09-7803-40DA-B66F-C1BA3400B02F}"/>
              </a:ext>
            </a:extLst>
          </p:cNvPr>
          <p:cNvSpPr>
            <a:spLocks noChangeArrowheads="1"/>
          </p:cNvSpPr>
          <p:nvPr/>
        </p:nvSpPr>
        <p:spPr bwMode="auto">
          <a:xfrm>
            <a:off x="4356100" y="3100388"/>
            <a:ext cx="320675"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10</a:t>
            </a:r>
          </a:p>
        </p:txBody>
      </p:sp>
      <p:sp>
        <p:nvSpPr>
          <p:cNvPr id="15382" name="Rectangle 20">
            <a:extLst>
              <a:ext uri="{FF2B5EF4-FFF2-40B4-BE49-F238E27FC236}">
                <a16:creationId xmlns:a16="http://schemas.microsoft.com/office/drawing/2014/main" id="{2FE0D2C7-F373-4ED2-8972-ACBF754CF647}"/>
              </a:ext>
            </a:extLst>
          </p:cNvPr>
          <p:cNvSpPr>
            <a:spLocks noChangeArrowheads="1"/>
          </p:cNvSpPr>
          <p:nvPr/>
        </p:nvSpPr>
        <p:spPr bwMode="auto">
          <a:xfrm>
            <a:off x="4860925" y="3100388"/>
            <a:ext cx="320675"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15</a:t>
            </a:r>
          </a:p>
        </p:txBody>
      </p:sp>
      <p:sp>
        <p:nvSpPr>
          <p:cNvPr id="15383" name="Rectangle 21">
            <a:extLst>
              <a:ext uri="{FF2B5EF4-FFF2-40B4-BE49-F238E27FC236}">
                <a16:creationId xmlns:a16="http://schemas.microsoft.com/office/drawing/2014/main" id="{2BA09AA7-64CE-48F8-A464-D4926A88BC02}"/>
              </a:ext>
            </a:extLst>
          </p:cNvPr>
          <p:cNvSpPr>
            <a:spLocks noChangeArrowheads="1"/>
          </p:cNvSpPr>
          <p:nvPr/>
        </p:nvSpPr>
        <p:spPr bwMode="auto">
          <a:xfrm>
            <a:off x="3571875" y="1693863"/>
            <a:ext cx="447675"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Coût</a:t>
            </a:r>
          </a:p>
        </p:txBody>
      </p:sp>
      <p:sp>
        <p:nvSpPr>
          <p:cNvPr id="15384" name="Rectangle 22">
            <a:extLst>
              <a:ext uri="{FF2B5EF4-FFF2-40B4-BE49-F238E27FC236}">
                <a16:creationId xmlns:a16="http://schemas.microsoft.com/office/drawing/2014/main" id="{23FF8282-918F-4356-BF4D-5A4C6A572F53}"/>
              </a:ext>
            </a:extLst>
          </p:cNvPr>
          <p:cNvSpPr>
            <a:spLocks noChangeArrowheads="1"/>
          </p:cNvSpPr>
          <p:nvPr/>
        </p:nvSpPr>
        <p:spPr bwMode="auto">
          <a:xfrm>
            <a:off x="3713163" y="3243263"/>
            <a:ext cx="1219200"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Nombre de dépôts</a:t>
            </a:r>
          </a:p>
        </p:txBody>
      </p:sp>
      <p:sp>
        <p:nvSpPr>
          <p:cNvPr id="15385" name="Line 23">
            <a:extLst>
              <a:ext uri="{FF2B5EF4-FFF2-40B4-BE49-F238E27FC236}">
                <a16:creationId xmlns:a16="http://schemas.microsoft.com/office/drawing/2014/main" id="{B95B0CB2-790F-40B9-AE28-A9D53ED6F323}"/>
              </a:ext>
            </a:extLst>
          </p:cNvPr>
          <p:cNvSpPr>
            <a:spLocks noChangeShapeType="1"/>
          </p:cNvSpPr>
          <p:nvPr/>
        </p:nvSpPr>
        <p:spPr bwMode="auto">
          <a:xfrm flipV="1">
            <a:off x="5848350" y="1679575"/>
            <a:ext cx="0" cy="1433513"/>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15386" name="Line 24">
            <a:extLst>
              <a:ext uri="{FF2B5EF4-FFF2-40B4-BE49-F238E27FC236}">
                <a16:creationId xmlns:a16="http://schemas.microsoft.com/office/drawing/2014/main" id="{2B6B5262-FD77-4BBC-80EF-145B98D0938C}"/>
              </a:ext>
            </a:extLst>
          </p:cNvPr>
          <p:cNvSpPr>
            <a:spLocks noChangeShapeType="1"/>
          </p:cNvSpPr>
          <p:nvPr/>
        </p:nvSpPr>
        <p:spPr bwMode="auto">
          <a:xfrm>
            <a:off x="5854700" y="3106738"/>
            <a:ext cx="1717675"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15387" name="Line 25">
            <a:extLst>
              <a:ext uri="{FF2B5EF4-FFF2-40B4-BE49-F238E27FC236}">
                <a16:creationId xmlns:a16="http://schemas.microsoft.com/office/drawing/2014/main" id="{FC64C796-CDC3-41A3-A672-4B2E63A64430}"/>
              </a:ext>
            </a:extLst>
          </p:cNvPr>
          <p:cNvSpPr>
            <a:spLocks noChangeShapeType="1"/>
          </p:cNvSpPr>
          <p:nvPr/>
        </p:nvSpPr>
        <p:spPr bwMode="auto">
          <a:xfrm>
            <a:off x="6334125" y="3122613"/>
            <a:ext cx="0" cy="3492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15388" name="Line 26">
            <a:extLst>
              <a:ext uri="{FF2B5EF4-FFF2-40B4-BE49-F238E27FC236}">
                <a16:creationId xmlns:a16="http://schemas.microsoft.com/office/drawing/2014/main" id="{718DB9E8-7DEE-4728-ACAB-C8711F20EB9B}"/>
              </a:ext>
            </a:extLst>
          </p:cNvPr>
          <p:cNvSpPr>
            <a:spLocks noChangeShapeType="1"/>
          </p:cNvSpPr>
          <p:nvPr/>
        </p:nvSpPr>
        <p:spPr bwMode="auto">
          <a:xfrm>
            <a:off x="6835775" y="3122613"/>
            <a:ext cx="0" cy="3492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15389" name="Line 27">
            <a:extLst>
              <a:ext uri="{FF2B5EF4-FFF2-40B4-BE49-F238E27FC236}">
                <a16:creationId xmlns:a16="http://schemas.microsoft.com/office/drawing/2014/main" id="{AC9A1B61-835B-4E59-BAE6-8B312C7CAB80}"/>
              </a:ext>
            </a:extLst>
          </p:cNvPr>
          <p:cNvSpPr>
            <a:spLocks noChangeShapeType="1"/>
          </p:cNvSpPr>
          <p:nvPr/>
        </p:nvSpPr>
        <p:spPr bwMode="auto">
          <a:xfrm>
            <a:off x="7335838" y="3122613"/>
            <a:ext cx="0" cy="3492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15390" name="Rectangle 28">
            <a:extLst>
              <a:ext uri="{FF2B5EF4-FFF2-40B4-BE49-F238E27FC236}">
                <a16:creationId xmlns:a16="http://schemas.microsoft.com/office/drawing/2014/main" id="{5CAF6724-1304-4315-98CB-9E08D87AC84A}"/>
              </a:ext>
            </a:extLst>
          </p:cNvPr>
          <p:cNvSpPr>
            <a:spLocks noChangeArrowheads="1"/>
          </p:cNvSpPr>
          <p:nvPr/>
        </p:nvSpPr>
        <p:spPr bwMode="auto">
          <a:xfrm>
            <a:off x="6199188" y="3108325"/>
            <a:ext cx="250825"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5</a:t>
            </a:r>
          </a:p>
        </p:txBody>
      </p:sp>
      <p:sp>
        <p:nvSpPr>
          <p:cNvPr id="15391" name="Rectangle 29">
            <a:extLst>
              <a:ext uri="{FF2B5EF4-FFF2-40B4-BE49-F238E27FC236}">
                <a16:creationId xmlns:a16="http://schemas.microsoft.com/office/drawing/2014/main" id="{20966A28-6D41-4AE0-BEDC-799DA01D159C}"/>
              </a:ext>
            </a:extLst>
          </p:cNvPr>
          <p:cNvSpPr>
            <a:spLocks noChangeArrowheads="1"/>
          </p:cNvSpPr>
          <p:nvPr/>
        </p:nvSpPr>
        <p:spPr bwMode="auto">
          <a:xfrm>
            <a:off x="6662738" y="3108325"/>
            <a:ext cx="320675"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10</a:t>
            </a:r>
          </a:p>
        </p:txBody>
      </p:sp>
      <p:sp>
        <p:nvSpPr>
          <p:cNvPr id="15392" name="Rectangle 30">
            <a:extLst>
              <a:ext uri="{FF2B5EF4-FFF2-40B4-BE49-F238E27FC236}">
                <a16:creationId xmlns:a16="http://schemas.microsoft.com/office/drawing/2014/main" id="{DE10406A-2959-4441-AA35-5F48BE617F58}"/>
              </a:ext>
            </a:extLst>
          </p:cNvPr>
          <p:cNvSpPr>
            <a:spLocks noChangeArrowheads="1"/>
          </p:cNvSpPr>
          <p:nvPr/>
        </p:nvSpPr>
        <p:spPr bwMode="auto">
          <a:xfrm>
            <a:off x="7165975" y="3108325"/>
            <a:ext cx="320675"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15</a:t>
            </a:r>
          </a:p>
        </p:txBody>
      </p:sp>
      <p:sp>
        <p:nvSpPr>
          <p:cNvPr id="15393" name="Rectangle 31">
            <a:extLst>
              <a:ext uri="{FF2B5EF4-FFF2-40B4-BE49-F238E27FC236}">
                <a16:creationId xmlns:a16="http://schemas.microsoft.com/office/drawing/2014/main" id="{16B91AB0-8517-430B-A6D3-B7A1BE35E719}"/>
              </a:ext>
            </a:extLst>
          </p:cNvPr>
          <p:cNvSpPr>
            <a:spLocks noChangeArrowheads="1"/>
          </p:cNvSpPr>
          <p:nvPr/>
        </p:nvSpPr>
        <p:spPr bwMode="auto">
          <a:xfrm>
            <a:off x="5830888" y="1697038"/>
            <a:ext cx="447675"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Coût</a:t>
            </a:r>
          </a:p>
        </p:txBody>
      </p:sp>
      <p:sp>
        <p:nvSpPr>
          <p:cNvPr id="15394" name="Rectangle 32">
            <a:extLst>
              <a:ext uri="{FF2B5EF4-FFF2-40B4-BE49-F238E27FC236}">
                <a16:creationId xmlns:a16="http://schemas.microsoft.com/office/drawing/2014/main" id="{E1A9147B-EF80-4C9A-B9C2-3263BD5DCF3F}"/>
              </a:ext>
            </a:extLst>
          </p:cNvPr>
          <p:cNvSpPr>
            <a:spLocks noChangeArrowheads="1"/>
          </p:cNvSpPr>
          <p:nvPr/>
        </p:nvSpPr>
        <p:spPr bwMode="auto">
          <a:xfrm>
            <a:off x="6019800" y="3251200"/>
            <a:ext cx="1219200"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Nombre de dépôts</a:t>
            </a:r>
          </a:p>
        </p:txBody>
      </p:sp>
      <p:sp>
        <p:nvSpPr>
          <p:cNvPr id="15395" name="Freeform 33">
            <a:extLst>
              <a:ext uri="{FF2B5EF4-FFF2-40B4-BE49-F238E27FC236}">
                <a16:creationId xmlns:a16="http://schemas.microsoft.com/office/drawing/2014/main" id="{01C8B4FB-DCDB-47A0-89AA-5B091B44B4A7}"/>
              </a:ext>
            </a:extLst>
          </p:cNvPr>
          <p:cNvSpPr>
            <a:spLocks/>
          </p:cNvSpPr>
          <p:nvPr/>
        </p:nvSpPr>
        <p:spPr bwMode="auto">
          <a:xfrm>
            <a:off x="6018213" y="2058988"/>
            <a:ext cx="1604962" cy="782637"/>
          </a:xfrm>
          <a:custGeom>
            <a:avLst/>
            <a:gdLst>
              <a:gd name="T0" fmla="*/ 0 w 1011"/>
              <a:gd name="T1" fmla="*/ 492 h 493"/>
              <a:gd name="T2" fmla="*/ 20 w 1011"/>
              <a:gd name="T3" fmla="*/ 463 h 493"/>
              <a:gd name="T4" fmla="*/ 41 w 1011"/>
              <a:gd name="T5" fmla="*/ 436 h 493"/>
              <a:gd name="T6" fmla="*/ 62 w 1011"/>
              <a:gd name="T7" fmla="*/ 408 h 493"/>
              <a:gd name="T8" fmla="*/ 85 w 1011"/>
              <a:gd name="T9" fmla="*/ 382 h 493"/>
              <a:gd name="T10" fmla="*/ 108 w 1011"/>
              <a:gd name="T11" fmla="*/ 356 h 493"/>
              <a:gd name="T12" fmla="*/ 132 w 1011"/>
              <a:gd name="T13" fmla="*/ 332 h 493"/>
              <a:gd name="T14" fmla="*/ 156 w 1011"/>
              <a:gd name="T15" fmla="*/ 308 h 493"/>
              <a:gd name="T16" fmla="*/ 181 w 1011"/>
              <a:gd name="T17" fmla="*/ 286 h 493"/>
              <a:gd name="T18" fmla="*/ 208 w 1011"/>
              <a:gd name="T19" fmla="*/ 263 h 493"/>
              <a:gd name="T20" fmla="*/ 234 w 1011"/>
              <a:gd name="T21" fmla="*/ 243 h 493"/>
              <a:gd name="T22" fmla="*/ 262 w 1011"/>
              <a:gd name="T23" fmla="*/ 222 h 493"/>
              <a:gd name="T24" fmla="*/ 290 w 1011"/>
              <a:gd name="T25" fmla="*/ 203 h 493"/>
              <a:gd name="T26" fmla="*/ 319 w 1011"/>
              <a:gd name="T27" fmla="*/ 184 h 493"/>
              <a:gd name="T28" fmla="*/ 349 w 1011"/>
              <a:gd name="T29" fmla="*/ 167 h 493"/>
              <a:gd name="T30" fmla="*/ 379 w 1011"/>
              <a:gd name="T31" fmla="*/ 150 h 493"/>
              <a:gd name="T32" fmla="*/ 410 w 1011"/>
              <a:gd name="T33" fmla="*/ 134 h 493"/>
              <a:gd name="T34" fmla="*/ 442 w 1011"/>
              <a:gd name="T35" fmla="*/ 120 h 493"/>
              <a:gd name="T36" fmla="*/ 475 w 1011"/>
              <a:gd name="T37" fmla="*/ 105 h 493"/>
              <a:gd name="T38" fmla="*/ 508 w 1011"/>
              <a:gd name="T39" fmla="*/ 92 h 493"/>
              <a:gd name="T40" fmla="*/ 543 w 1011"/>
              <a:gd name="T41" fmla="*/ 80 h 493"/>
              <a:gd name="T42" fmla="*/ 577 w 1011"/>
              <a:gd name="T43" fmla="*/ 69 h 493"/>
              <a:gd name="T44" fmla="*/ 613 w 1011"/>
              <a:gd name="T45" fmla="*/ 58 h 493"/>
              <a:gd name="T46" fmla="*/ 649 w 1011"/>
              <a:gd name="T47" fmla="*/ 48 h 493"/>
              <a:gd name="T48" fmla="*/ 686 w 1011"/>
              <a:gd name="T49" fmla="*/ 40 h 493"/>
              <a:gd name="T50" fmla="*/ 724 w 1011"/>
              <a:gd name="T51" fmla="*/ 32 h 493"/>
              <a:gd name="T52" fmla="*/ 763 w 1011"/>
              <a:gd name="T53" fmla="*/ 24 h 493"/>
              <a:gd name="T54" fmla="*/ 802 w 1011"/>
              <a:gd name="T55" fmla="*/ 18 h 493"/>
              <a:gd name="T56" fmla="*/ 842 w 1011"/>
              <a:gd name="T57" fmla="*/ 13 h 493"/>
              <a:gd name="T58" fmla="*/ 883 w 1011"/>
              <a:gd name="T59" fmla="*/ 9 h 493"/>
              <a:gd name="T60" fmla="*/ 924 w 1011"/>
              <a:gd name="T61" fmla="*/ 5 h 493"/>
              <a:gd name="T62" fmla="*/ 966 w 1011"/>
              <a:gd name="T63" fmla="*/ 2 h 493"/>
              <a:gd name="T64" fmla="*/ 1010 w 1011"/>
              <a:gd name="T65" fmla="*/ 0 h 49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11"/>
              <a:gd name="T100" fmla="*/ 0 h 493"/>
              <a:gd name="T101" fmla="*/ 1011 w 1011"/>
              <a:gd name="T102" fmla="*/ 493 h 49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11" h="493">
                <a:moveTo>
                  <a:pt x="0" y="492"/>
                </a:moveTo>
                <a:lnTo>
                  <a:pt x="20" y="463"/>
                </a:lnTo>
                <a:lnTo>
                  <a:pt x="41" y="436"/>
                </a:lnTo>
                <a:lnTo>
                  <a:pt x="62" y="408"/>
                </a:lnTo>
                <a:lnTo>
                  <a:pt x="85" y="382"/>
                </a:lnTo>
                <a:lnTo>
                  <a:pt x="108" y="356"/>
                </a:lnTo>
                <a:lnTo>
                  <a:pt x="132" y="332"/>
                </a:lnTo>
                <a:lnTo>
                  <a:pt x="156" y="308"/>
                </a:lnTo>
                <a:lnTo>
                  <a:pt x="181" y="286"/>
                </a:lnTo>
                <a:lnTo>
                  <a:pt x="208" y="263"/>
                </a:lnTo>
                <a:lnTo>
                  <a:pt x="234" y="243"/>
                </a:lnTo>
                <a:lnTo>
                  <a:pt x="262" y="222"/>
                </a:lnTo>
                <a:lnTo>
                  <a:pt x="290" y="203"/>
                </a:lnTo>
                <a:lnTo>
                  <a:pt x="319" y="184"/>
                </a:lnTo>
                <a:lnTo>
                  <a:pt x="349" y="167"/>
                </a:lnTo>
                <a:lnTo>
                  <a:pt x="379" y="150"/>
                </a:lnTo>
                <a:lnTo>
                  <a:pt x="410" y="134"/>
                </a:lnTo>
                <a:lnTo>
                  <a:pt x="442" y="120"/>
                </a:lnTo>
                <a:lnTo>
                  <a:pt x="475" y="105"/>
                </a:lnTo>
                <a:lnTo>
                  <a:pt x="508" y="92"/>
                </a:lnTo>
                <a:lnTo>
                  <a:pt x="543" y="80"/>
                </a:lnTo>
                <a:lnTo>
                  <a:pt x="577" y="69"/>
                </a:lnTo>
                <a:lnTo>
                  <a:pt x="613" y="58"/>
                </a:lnTo>
                <a:lnTo>
                  <a:pt x="649" y="48"/>
                </a:lnTo>
                <a:lnTo>
                  <a:pt x="686" y="40"/>
                </a:lnTo>
                <a:lnTo>
                  <a:pt x="724" y="32"/>
                </a:lnTo>
                <a:lnTo>
                  <a:pt x="763" y="24"/>
                </a:lnTo>
                <a:lnTo>
                  <a:pt x="802" y="18"/>
                </a:lnTo>
                <a:lnTo>
                  <a:pt x="842" y="13"/>
                </a:lnTo>
                <a:lnTo>
                  <a:pt x="883" y="9"/>
                </a:lnTo>
                <a:lnTo>
                  <a:pt x="924" y="5"/>
                </a:lnTo>
                <a:lnTo>
                  <a:pt x="966" y="2"/>
                </a:lnTo>
                <a:lnTo>
                  <a:pt x="1010" y="0"/>
                </a:lnTo>
              </a:path>
            </a:pathLst>
          </a:custGeom>
          <a:noFill/>
          <a:ln w="38100" cap="rnd" cmpd="sng">
            <a:solidFill>
              <a:schemeClr val="bg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5396" name="Line 34">
            <a:extLst>
              <a:ext uri="{FF2B5EF4-FFF2-40B4-BE49-F238E27FC236}">
                <a16:creationId xmlns:a16="http://schemas.microsoft.com/office/drawing/2014/main" id="{E64E2633-0242-4F9F-B572-7EE15F22CE00}"/>
              </a:ext>
            </a:extLst>
          </p:cNvPr>
          <p:cNvSpPr>
            <a:spLocks noChangeShapeType="1"/>
          </p:cNvSpPr>
          <p:nvPr/>
        </p:nvSpPr>
        <p:spPr bwMode="auto">
          <a:xfrm flipV="1">
            <a:off x="1287463" y="3787775"/>
            <a:ext cx="0" cy="1431925"/>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15397" name="Line 35">
            <a:extLst>
              <a:ext uri="{FF2B5EF4-FFF2-40B4-BE49-F238E27FC236}">
                <a16:creationId xmlns:a16="http://schemas.microsoft.com/office/drawing/2014/main" id="{CF535B81-C3FC-41FB-93BE-14EB2F043CBF}"/>
              </a:ext>
            </a:extLst>
          </p:cNvPr>
          <p:cNvSpPr>
            <a:spLocks noChangeShapeType="1"/>
          </p:cNvSpPr>
          <p:nvPr/>
        </p:nvSpPr>
        <p:spPr bwMode="auto">
          <a:xfrm>
            <a:off x="1293813" y="5214938"/>
            <a:ext cx="1717675"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15398" name="Line 36">
            <a:extLst>
              <a:ext uri="{FF2B5EF4-FFF2-40B4-BE49-F238E27FC236}">
                <a16:creationId xmlns:a16="http://schemas.microsoft.com/office/drawing/2014/main" id="{3A98B76E-EC5B-4184-A752-8FF517F3DFB4}"/>
              </a:ext>
            </a:extLst>
          </p:cNvPr>
          <p:cNvSpPr>
            <a:spLocks noChangeShapeType="1"/>
          </p:cNvSpPr>
          <p:nvPr/>
        </p:nvSpPr>
        <p:spPr bwMode="auto">
          <a:xfrm>
            <a:off x="1738313" y="5230813"/>
            <a:ext cx="0" cy="3492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15399" name="Line 37">
            <a:extLst>
              <a:ext uri="{FF2B5EF4-FFF2-40B4-BE49-F238E27FC236}">
                <a16:creationId xmlns:a16="http://schemas.microsoft.com/office/drawing/2014/main" id="{7B44FB43-B7F5-42C8-A3EA-445A06390E56}"/>
              </a:ext>
            </a:extLst>
          </p:cNvPr>
          <p:cNvSpPr>
            <a:spLocks noChangeShapeType="1"/>
          </p:cNvSpPr>
          <p:nvPr/>
        </p:nvSpPr>
        <p:spPr bwMode="auto">
          <a:xfrm>
            <a:off x="2238375" y="5230813"/>
            <a:ext cx="0" cy="3492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15400" name="Line 38">
            <a:extLst>
              <a:ext uri="{FF2B5EF4-FFF2-40B4-BE49-F238E27FC236}">
                <a16:creationId xmlns:a16="http://schemas.microsoft.com/office/drawing/2014/main" id="{8ECA1A39-2B8F-49E7-913E-BB3F00B3B3C4}"/>
              </a:ext>
            </a:extLst>
          </p:cNvPr>
          <p:cNvSpPr>
            <a:spLocks noChangeShapeType="1"/>
          </p:cNvSpPr>
          <p:nvPr/>
        </p:nvSpPr>
        <p:spPr bwMode="auto">
          <a:xfrm>
            <a:off x="2740025" y="5230813"/>
            <a:ext cx="0" cy="3492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15401" name="Rectangle 39">
            <a:extLst>
              <a:ext uri="{FF2B5EF4-FFF2-40B4-BE49-F238E27FC236}">
                <a16:creationId xmlns:a16="http://schemas.microsoft.com/office/drawing/2014/main" id="{6FECC518-C11F-482E-9945-AF018C915FC3}"/>
              </a:ext>
            </a:extLst>
          </p:cNvPr>
          <p:cNvSpPr>
            <a:spLocks noChangeArrowheads="1"/>
          </p:cNvSpPr>
          <p:nvPr/>
        </p:nvSpPr>
        <p:spPr bwMode="auto">
          <a:xfrm>
            <a:off x="1606550" y="5216525"/>
            <a:ext cx="250825"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5</a:t>
            </a:r>
          </a:p>
        </p:txBody>
      </p:sp>
      <p:sp>
        <p:nvSpPr>
          <p:cNvPr id="15402" name="Rectangle 40">
            <a:extLst>
              <a:ext uri="{FF2B5EF4-FFF2-40B4-BE49-F238E27FC236}">
                <a16:creationId xmlns:a16="http://schemas.microsoft.com/office/drawing/2014/main" id="{E2624A0E-A112-4DAF-A73C-06CB215FB872}"/>
              </a:ext>
            </a:extLst>
          </p:cNvPr>
          <p:cNvSpPr>
            <a:spLocks noChangeArrowheads="1"/>
          </p:cNvSpPr>
          <p:nvPr/>
        </p:nvSpPr>
        <p:spPr bwMode="auto">
          <a:xfrm>
            <a:off x="2070100" y="5216525"/>
            <a:ext cx="320675"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10</a:t>
            </a:r>
          </a:p>
        </p:txBody>
      </p:sp>
      <p:sp>
        <p:nvSpPr>
          <p:cNvPr id="15403" name="Rectangle 41">
            <a:extLst>
              <a:ext uri="{FF2B5EF4-FFF2-40B4-BE49-F238E27FC236}">
                <a16:creationId xmlns:a16="http://schemas.microsoft.com/office/drawing/2014/main" id="{BBEF660F-83AF-4715-AF56-FC8E98F6FC5E}"/>
              </a:ext>
            </a:extLst>
          </p:cNvPr>
          <p:cNvSpPr>
            <a:spLocks noChangeArrowheads="1"/>
          </p:cNvSpPr>
          <p:nvPr/>
        </p:nvSpPr>
        <p:spPr bwMode="auto">
          <a:xfrm>
            <a:off x="2571750" y="5216525"/>
            <a:ext cx="320675"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15</a:t>
            </a:r>
          </a:p>
        </p:txBody>
      </p:sp>
      <p:sp>
        <p:nvSpPr>
          <p:cNvPr id="15404" name="Rectangle 42">
            <a:extLst>
              <a:ext uri="{FF2B5EF4-FFF2-40B4-BE49-F238E27FC236}">
                <a16:creationId xmlns:a16="http://schemas.microsoft.com/office/drawing/2014/main" id="{9C5769A7-142C-49F8-861B-7C248EFAFD60}"/>
              </a:ext>
            </a:extLst>
          </p:cNvPr>
          <p:cNvSpPr>
            <a:spLocks noChangeArrowheads="1"/>
          </p:cNvSpPr>
          <p:nvPr/>
        </p:nvSpPr>
        <p:spPr bwMode="auto">
          <a:xfrm>
            <a:off x="1230313" y="3814763"/>
            <a:ext cx="447675"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Coût</a:t>
            </a:r>
          </a:p>
        </p:txBody>
      </p:sp>
      <p:sp>
        <p:nvSpPr>
          <p:cNvPr id="15405" name="Rectangle 43">
            <a:extLst>
              <a:ext uri="{FF2B5EF4-FFF2-40B4-BE49-F238E27FC236}">
                <a16:creationId xmlns:a16="http://schemas.microsoft.com/office/drawing/2014/main" id="{02D4BB97-E718-40D0-AC16-765A6AC0706B}"/>
              </a:ext>
            </a:extLst>
          </p:cNvPr>
          <p:cNvSpPr>
            <a:spLocks noChangeArrowheads="1"/>
          </p:cNvSpPr>
          <p:nvPr/>
        </p:nvSpPr>
        <p:spPr bwMode="auto">
          <a:xfrm>
            <a:off x="1423988" y="5359400"/>
            <a:ext cx="1219200"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Nombre de dépôts</a:t>
            </a:r>
          </a:p>
        </p:txBody>
      </p:sp>
      <p:sp>
        <p:nvSpPr>
          <p:cNvPr id="15406" name="Line 44">
            <a:extLst>
              <a:ext uri="{FF2B5EF4-FFF2-40B4-BE49-F238E27FC236}">
                <a16:creationId xmlns:a16="http://schemas.microsoft.com/office/drawing/2014/main" id="{40363DD5-3D48-4D00-B45C-8861496554E8}"/>
              </a:ext>
            </a:extLst>
          </p:cNvPr>
          <p:cNvSpPr>
            <a:spLocks noChangeShapeType="1"/>
          </p:cNvSpPr>
          <p:nvPr/>
        </p:nvSpPr>
        <p:spPr bwMode="auto">
          <a:xfrm flipV="1">
            <a:off x="3543300" y="3787775"/>
            <a:ext cx="0" cy="1431925"/>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15407" name="Line 45">
            <a:extLst>
              <a:ext uri="{FF2B5EF4-FFF2-40B4-BE49-F238E27FC236}">
                <a16:creationId xmlns:a16="http://schemas.microsoft.com/office/drawing/2014/main" id="{F7D78253-2B0F-494B-8EDB-4B5645021F9C}"/>
              </a:ext>
            </a:extLst>
          </p:cNvPr>
          <p:cNvSpPr>
            <a:spLocks noChangeShapeType="1"/>
          </p:cNvSpPr>
          <p:nvPr/>
        </p:nvSpPr>
        <p:spPr bwMode="auto">
          <a:xfrm>
            <a:off x="3549650" y="5214938"/>
            <a:ext cx="1716088"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15408" name="Line 46">
            <a:extLst>
              <a:ext uri="{FF2B5EF4-FFF2-40B4-BE49-F238E27FC236}">
                <a16:creationId xmlns:a16="http://schemas.microsoft.com/office/drawing/2014/main" id="{33F57395-B232-478F-A242-CD91BA12F380}"/>
              </a:ext>
            </a:extLst>
          </p:cNvPr>
          <p:cNvSpPr>
            <a:spLocks noChangeShapeType="1"/>
          </p:cNvSpPr>
          <p:nvPr/>
        </p:nvSpPr>
        <p:spPr bwMode="auto">
          <a:xfrm>
            <a:off x="3968750" y="5230813"/>
            <a:ext cx="0" cy="3492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15409" name="Line 47">
            <a:extLst>
              <a:ext uri="{FF2B5EF4-FFF2-40B4-BE49-F238E27FC236}">
                <a16:creationId xmlns:a16="http://schemas.microsoft.com/office/drawing/2014/main" id="{D71F5153-2A74-4F83-A511-23BAE0F8E4F3}"/>
              </a:ext>
            </a:extLst>
          </p:cNvPr>
          <p:cNvSpPr>
            <a:spLocks noChangeShapeType="1"/>
          </p:cNvSpPr>
          <p:nvPr/>
        </p:nvSpPr>
        <p:spPr bwMode="auto">
          <a:xfrm>
            <a:off x="4470400" y="5230813"/>
            <a:ext cx="0" cy="3492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15410" name="Line 48">
            <a:extLst>
              <a:ext uri="{FF2B5EF4-FFF2-40B4-BE49-F238E27FC236}">
                <a16:creationId xmlns:a16="http://schemas.microsoft.com/office/drawing/2014/main" id="{A3242B58-CD94-47B7-874D-0F4C6629EA66}"/>
              </a:ext>
            </a:extLst>
          </p:cNvPr>
          <p:cNvSpPr>
            <a:spLocks noChangeShapeType="1"/>
          </p:cNvSpPr>
          <p:nvPr/>
        </p:nvSpPr>
        <p:spPr bwMode="auto">
          <a:xfrm>
            <a:off x="4970463" y="5230813"/>
            <a:ext cx="0" cy="3492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15411" name="Rectangle 49">
            <a:extLst>
              <a:ext uri="{FF2B5EF4-FFF2-40B4-BE49-F238E27FC236}">
                <a16:creationId xmlns:a16="http://schemas.microsoft.com/office/drawing/2014/main" id="{B9F48483-DCF5-4221-A626-1A5F434B9D86}"/>
              </a:ext>
            </a:extLst>
          </p:cNvPr>
          <p:cNvSpPr>
            <a:spLocks noChangeArrowheads="1"/>
          </p:cNvSpPr>
          <p:nvPr/>
        </p:nvSpPr>
        <p:spPr bwMode="auto">
          <a:xfrm>
            <a:off x="3833813" y="5216525"/>
            <a:ext cx="250825"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5</a:t>
            </a:r>
          </a:p>
        </p:txBody>
      </p:sp>
      <p:sp>
        <p:nvSpPr>
          <p:cNvPr id="15412" name="Rectangle 50">
            <a:extLst>
              <a:ext uri="{FF2B5EF4-FFF2-40B4-BE49-F238E27FC236}">
                <a16:creationId xmlns:a16="http://schemas.microsoft.com/office/drawing/2014/main" id="{2135FBDA-5416-4AEF-8522-5AE21AA6ED0A}"/>
              </a:ext>
            </a:extLst>
          </p:cNvPr>
          <p:cNvSpPr>
            <a:spLocks noChangeArrowheads="1"/>
          </p:cNvSpPr>
          <p:nvPr/>
        </p:nvSpPr>
        <p:spPr bwMode="auto">
          <a:xfrm>
            <a:off x="4297363" y="5216525"/>
            <a:ext cx="320675"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10</a:t>
            </a:r>
          </a:p>
        </p:txBody>
      </p:sp>
      <p:sp>
        <p:nvSpPr>
          <p:cNvPr id="15413" name="Rectangle 51">
            <a:extLst>
              <a:ext uri="{FF2B5EF4-FFF2-40B4-BE49-F238E27FC236}">
                <a16:creationId xmlns:a16="http://schemas.microsoft.com/office/drawing/2014/main" id="{E5D8EF99-C75F-4080-AF0D-FB0954C5C4BF}"/>
              </a:ext>
            </a:extLst>
          </p:cNvPr>
          <p:cNvSpPr>
            <a:spLocks noChangeArrowheads="1"/>
          </p:cNvSpPr>
          <p:nvPr/>
        </p:nvSpPr>
        <p:spPr bwMode="auto">
          <a:xfrm>
            <a:off x="4800600" y="5216525"/>
            <a:ext cx="320675"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15</a:t>
            </a:r>
          </a:p>
        </p:txBody>
      </p:sp>
      <p:sp>
        <p:nvSpPr>
          <p:cNvPr id="15414" name="Rectangle 52">
            <a:extLst>
              <a:ext uri="{FF2B5EF4-FFF2-40B4-BE49-F238E27FC236}">
                <a16:creationId xmlns:a16="http://schemas.microsoft.com/office/drawing/2014/main" id="{045BC74C-6C4C-4E75-A0C7-B2FD23A91BCB}"/>
              </a:ext>
            </a:extLst>
          </p:cNvPr>
          <p:cNvSpPr>
            <a:spLocks noChangeArrowheads="1"/>
          </p:cNvSpPr>
          <p:nvPr/>
        </p:nvSpPr>
        <p:spPr bwMode="auto">
          <a:xfrm>
            <a:off x="3533775" y="3838575"/>
            <a:ext cx="447675"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Coût</a:t>
            </a:r>
          </a:p>
        </p:txBody>
      </p:sp>
      <p:sp>
        <p:nvSpPr>
          <p:cNvPr id="15415" name="Rectangle 53">
            <a:extLst>
              <a:ext uri="{FF2B5EF4-FFF2-40B4-BE49-F238E27FC236}">
                <a16:creationId xmlns:a16="http://schemas.microsoft.com/office/drawing/2014/main" id="{75157C2D-B54C-4926-814A-15CC66495169}"/>
              </a:ext>
            </a:extLst>
          </p:cNvPr>
          <p:cNvSpPr>
            <a:spLocks noChangeArrowheads="1"/>
          </p:cNvSpPr>
          <p:nvPr/>
        </p:nvSpPr>
        <p:spPr bwMode="auto">
          <a:xfrm>
            <a:off x="3654425" y="5359400"/>
            <a:ext cx="1219200"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Nombre de dépôts</a:t>
            </a:r>
          </a:p>
        </p:txBody>
      </p:sp>
      <p:sp>
        <p:nvSpPr>
          <p:cNvPr id="15416" name="Line 54">
            <a:extLst>
              <a:ext uri="{FF2B5EF4-FFF2-40B4-BE49-F238E27FC236}">
                <a16:creationId xmlns:a16="http://schemas.microsoft.com/office/drawing/2014/main" id="{84FCC703-C2B2-42F4-BE6C-9FB0FA804FC8}"/>
              </a:ext>
            </a:extLst>
          </p:cNvPr>
          <p:cNvSpPr>
            <a:spLocks noChangeShapeType="1"/>
          </p:cNvSpPr>
          <p:nvPr/>
        </p:nvSpPr>
        <p:spPr bwMode="auto">
          <a:xfrm flipV="1">
            <a:off x="5848350" y="3787775"/>
            <a:ext cx="0" cy="1431925"/>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15417" name="Line 55">
            <a:extLst>
              <a:ext uri="{FF2B5EF4-FFF2-40B4-BE49-F238E27FC236}">
                <a16:creationId xmlns:a16="http://schemas.microsoft.com/office/drawing/2014/main" id="{4A57601A-4F49-41ED-9760-F795EAB6D409}"/>
              </a:ext>
            </a:extLst>
          </p:cNvPr>
          <p:cNvSpPr>
            <a:spLocks noChangeShapeType="1"/>
          </p:cNvSpPr>
          <p:nvPr/>
        </p:nvSpPr>
        <p:spPr bwMode="auto">
          <a:xfrm>
            <a:off x="5854700" y="5214938"/>
            <a:ext cx="1717675"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15418" name="Line 56">
            <a:extLst>
              <a:ext uri="{FF2B5EF4-FFF2-40B4-BE49-F238E27FC236}">
                <a16:creationId xmlns:a16="http://schemas.microsoft.com/office/drawing/2014/main" id="{87DC5108-6168-48FD-AACE-FC72C4F0B15C}"/>
              </a:ext>
            </a:extLst>
          </p:cNvPr>
          <p:cNvSpPr>
            <a:spLocks noChangeShapeType="1"/>
          </p:cNvSpPr>
          <p:nvPr/>
        </p:nvSpPr>
        <p:spPr bwMode="auto">
          <a:xfrm>
            <a:off x="6334125" y="5229225"/>
            <a:ext cx="0" cy="3492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15419" name="Line 57">
            <a:extLst>
              <a:ext uri="{FF2B5EF4-FFF2-40B4-BE49-F238E27FC236}">
                <a16:creationId xmlns:a16="http://schemas.microsoft.com/office/drawing/2014/main" id="{16888569-1657-4D0A-9D25-59E6DB3B0201}"/>
              </a:ext>
            </a:extLst>
          </p:cNvPr>
          <p:cNvSpPr>
            <a:spLocks noChangeShapeType="1"/>
          </p:cNvSpPr>
          <p:nvPr/>
        </p:nvSpPr>
        <p:spPr bwMode="auto">
          <a:xfrm>
            <a:off x="6835775" y="5229225"/>
            <a:ext cx="0" cy="3492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15420" name="Line 58">
            <a:extLst>
              <a:ext uri="{FF2B5EF4-FFF2-40B4-BE49-F238E27FC236}">
                <a16:creationId xmlns:a16="http://schemas.microsoft.com/office/drawing/2014/main" id="{706B7405-A9FE-45A0-B491-0758345E7144}"/>
              </a:ext>
            </a:extLst>
          </p:cNvPr>
          <p:cNvSpPr>
            <a:spLocks noChangeShapeType="1"/>
          </p:cNvSpPr>
          <p:nvPr/>
        </p:nvSpPr>
        <p:spPr bwMode="auto">
          <a:xfrm>
            <a:off x="7335838" y="5229225"/>
            <a:ext cx="0" cy="3492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15421" name="Rectangle 59">
            <a:extLst>
              <a:ext uri="{FF2B5EF4-FFF2-40B4-BE49-F238E27FC236}">
                <a16:creationId xmlns:a16="http://schemas.microsoft.com/office/drawing/2014/main" id="{2516528B-D09B-44E0-B3B8-179A96D0DAFD}"/>
              </a:ext>
            </a:extLst>
          </p:cNvPr>
          <p:cNvSpPr>
            <a:spLocks noChangeArrowheads="1"/>
          </p:cNvSpPr>
          <p:nvPr/>
        </p:nvSpPr>
        <p:spPr bwMode="auto">
          <a:xfrm>
            <a:off x="6199188" y="5214938"/>
            <a:ext cx="250825"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5</a:t>
            </a:r>
          </a:p>
        </p:txBody>
      </p:sp>
      <p:sp>
        <p:nvSpPr>
          <p:cNvPr id="15422" name="Rectangle 60">
            <a:extLst>
              <a:ext uri="{FF2B5EF4-FFF2-40B4-BE49-F238E27FC236}">
                <a16:creationId xmlns:a16="http://schemas.microsoft.com/office/drawing/2014/main" id="{DCBB2924-E98B-4364-9013-1D841DD9520F}"/>
              </a:ext>
            </a:extLst>
          </p:cNvPr>
          <p:cNvSpPr>
            <a:spLocks noChangeArrowheads="1"/>
          </p:cNvSpPr>
          <p:nvPr/>
        </p:nvSpPr>
        <p:spPr bwMode="auto">
          <a:xfrm>
            <a:off x="6662738" y="5214938"/>
            <a:ext cx="320675"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10</a:t>
            </a:r>
          </a:p>
        </p:txBody>
      </p:sp>
      <p:sp>
        <p:nvSpPr>
          <p:cNvPr id="15423" name="Rectangle 61">
            <a:extLst>
              <a:ext uri="{FF2B5EF4-FFF2-40B4-BE49-F238E27FC236}">
                <a16:creationId xmlns:a16="http://schemas.microsoft.com/office/drawing/2014/main" id="{381129CD-3CDA-42B4-8477-3F19B21AE049}"/>
              </a:ext>
            </a:extLst>
          </p:cNvPr>
          <p:cNvSpPr>
            <a:spLocks noChangeArrowheads="1"/>
          </p:cNvSpPr>
          <p:nvPr/>
        </p:nvSpPr>
        <p:spPr bwMode="auto">
          <a:xfrm>
            <a:off x="7165975" y="5214938"/>
            <a:ext cx="320675"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15</a:t>
            </a:r>
          </a:p>
        </p:txBody>
      </p:sp>
      <p:sp>
        <p:nvSpPr>
          <p:cNvPr id="15424" name="Rectangle 62">
            <a:extLst>
              <a:ext uri="{FF2B5EF4-FFF2-40B4-BE49-F238E27FC236}">
                <a16:creationId xmlns:a16="http://schemas.microsoft.com/office/drawing/2014/main" id="{926C06EF-E48A-43BB-A7EC-E35F16BEF6FB}"/>
              </a:ext>
            </a:extLst>
          </p:cNvPr>
          <p:cNvSpPr>
            <a:spLocks noChangeArrowheads="1"/>
          </p:cNvSpPr>
          <p:nvPr/>
        </p:nvSpPr>
        <p:spPr bwMode="auto">
          <a:xfrm>
            <a:off x="5842000" y="3829050"/>
            <a:ext cx="447675"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Coût</a:t>
            </a:r>
          </a:p>
        </p:txBody>
      </p:sp>
      <p:sp>
        <p:nvSpPr>
          <p:cNvPr id="15425" name="Rectangle 63">
            <a:extLst>
              <a:ext uri="{FF2B5EF4-FFF2-40B4-BE49-F238E27FC236}">
                <a16:creationId xmlns:a16="http://schemas.microsoft.com/office/drawing/2014/main" id="{49567EF3-4CBB-4057-9FEB-24CD27E55579}"/>
              </a:ext>
            </a:extLst>
          </p:cNvPr>
          <p:cNvSpPr>
            <a:spLocks noChangeArrowheads="1"/>
          </p:cNvSpPr>
          <p:nvPr/>
        </p:nvSpPr>
        <p:spPr bwMode="auto">
          <a:xfrm>
            <a:off x="6738938" y="4846638"/>
            <a:ext cx="1081087"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COUT GLOBAL</a:t>
            </a:r>
          </a:p>
        </p:txBody>
      </p:sp>
      <p:sp>
        <p:nvSpPr>
          <p:cNvPr id="15426" name="Freeform 64">
            <a:extLst>
              <a:ext uri="{FF2B5EF4-FFF2-40B4-BE49-F238E27FC236}">
                <a16:creationId xmlns:a16="http://schemas.microsoft.com/office/drawing/2014/main" id="{68B8B3F7-8714-48BA-BDE8-354519D186CB}"/>
              </a:ext>
            </a:extLst>
          </p:cNvPr>
          <p:cNvSpPr>
            <a:spLocks/>
          </p:cNvSpPr>
          <p:nvPr/>
        </p:nvSpPr>
        <p:spPr bwMode="auto">
          <a:xfrm>
            <a:off x="1376363" y="1933575"/>
            <a:ext cx="1481137" cy="996950"/>
          </a:xfrm>
          <a:custGeom>
            <a:avLst/>
            <a:gdLst>
              <a:gd name="T0" fmla="*/ 0 w 933"/>
              <a:gd name="T1" fmla="*/ 0 h 628"/>
              <a:gd name="T2" fmla="*/ 11 w 933"/>
              <a:gd name="T3" fmla="*/ 38 h 628"/>
              <a:gd name="T4" fmla="*/ 23 w 933"/>
              <a:gd name="T5" fmla="*/ 74 h 628"/>
              <a:gd name="T6" fmla="*/ 37 w 933"/>
              <a:gd name="T7" fmla="*/ 110 h 628"/>
              <a:gd name="T8" fmla="*/ 51 w 933"/>
              <a:gd name="T9" fmla="*/ 144 h 628"/>
              <a:gd name="T10" fmla="*/ 67 w 933"/>
              <a:gd name="T11" fmla="*/ 177 h 628"/>
              <a:gd name="T12" fmla="*/ 83 w 933"/>
              <a:gd name="T13" fmla="*/ 208 h 628"/>
              <a:gd name="T14" fmla="*/ 101 w 933"/>
              <a:gd name="T15" fmla="*/ 239 h 628"/>
              <a:gd name="T16" fmla="*/ 121 w 933"/>
              <a:gd name="T17" fmla="*/ 269 h 628"/>
              <a:gd name="T18" fmla="*/ 141 w 933"/>
              <a:gd name="T19" fmla="*/ 297 h 628"/>
              <a:gd name="T20" fmla="*/ 162 w 933"/>
              <a:gd name="T21" fmla="*/ 324 h 628"/>
              <a:gd name="T22" fmla="*/ 185 w 933"/>
              <a:gd name="T23" fmla="*/ 350 h 628"/>
              <a:gd name="T24" fmla="*/ 209 w 933"/>
              <a:gd name="T25" fmla="*/ 375 h 628"/>
              <a:gd name="T26" fmla="*/ 234 w 933"/>
              <a:gd name="T27" fmla="*/ 399 h 628"/>
              <a:gd name="T28" fmla="*/ 260 w 933"/>
              <a:gd name="T29" fmla="*/ 421 h 628"/>
              <a:gd name="T30" fmla="*/ 288 w 933"/>
              <a:gd name="T31" fmla="*/ 443 h 628"/>
              <a:gd name="T32" fmla="*/ 316 w 933"/>
              <a:gd name="T33" fmla="*/ 463 h 628"/>
              <a:gd name="T34" fmla="*/ 346 w 933"/>
              <a:gd name="T35" fmla="*/ 481 h 628"/>
              <a:gd name="T36" fmla="*/ 377 w 933"/>
              <a:gd name="T37" fmla="*/ 499 h 628"/>
              <a:gd name="T38" fmla="*/ 409 w 933"/>
              <a:gd name="T39" fmla="*/ 516 h 628"/>
              <a:gd name="T40" fmla="*/ 442 w 933"/>
              <a:gd name="T41" fmla="*/ 532 h 628"/>
              <a:gd name="T42" fmla="*/ 477 w 933"/>
              <a:gd name="T43" fmla="*/ 546 h 628"/>
              <a:gd name="T44" fmla="*/ 512 w 933"/>
              <a:gd name="T45" fmla="*/ 559 h 628"/>
              <a:gd name="T46" fmla="*/ 548 w 933"/>
              <a:gd name="T47" fmla="*/ 571 h 628"/>
              <a:gd name="T48" fmla="*/ 587 w 933"/>
              <a:gd name="T49" fmla="*/ 582 h 628"/>
              <a:gd name="T50" fmla="*/ 626 w 933"/>
              <a:gd name="T51" fmla="*/ 592 h 628"/>
              <a:gd name="T52" fmla="*/ 666 w 933"/>
              <a:gd name="T53" fmla="*/ 600 h 628"/>
              <a:gd name="T54" fmla="*/ 707 w 933"/>
              <a:gd name="T55" fmla="*/ 607 h 628"/>
              <a:gd name="T56" fmla="*/ 750 w 933"/>
              <a:gd name="T57" fmla="*/ 614 h 628"/>
              <a:gd name="T58" fmla="*/ 794 w 933"/>
              <a:gd name="T59" fmla="*/ 619 h 628"/>
              <a:gd name="T60" fmla="*/ 839 w 933"/>
              <a:gd name="T61" fmla="*/ 622 h 628"/>
              <a:gd name="T62" fmla="*/ 885 w 933"/>
              <a:gd name="T63" fmla="*/ 625 h 628"/>
              <a:gd name="T64" fmla="*/ 932 w 933"/>
              <a:gd name="T65" fmla="*/ 627 h 6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33"/>
              <a:gd name="T100" fmla="*/ 0 h 628"/>
              <a:gd name="T101" fmla="*/ 933 w 933"/>
              <a:gd name="T102" fmla="*/ 628 h 62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33" h="628">
                <a:moveTo>
                  <a:pt x="0" y="0"/>
                </a:moveTo>
                <a:lnTo>
                  <a:pt x="11" y="38"/>
                </a:lnTo>
                <a:lnTo>
                  <a:pt x="23" y="74"/>
                </a:lnTo>
                <a:lnTo>
                  <a:pt x="37" y="110"/>
                </a:lnTo>
                <a:lnTo>
                  <a:pt x="51" y="144"/>
                </a:lnTo>
                <a:lnTo>
                  <a:pt x="67" y="177"/>
                </a:lnTo>
                <a:lnTo>
                  <a:pt x="83" y="208"/>
                </a:lnTo>
                <a:lnTo>
                  <a:pt x="101" y="239"/>
                </a:lnTo>
                <a:lnTo>
                  <a:pt x="121" y="269"/>
                </a:lnTo>
                <a:lnTo>
                  <a:pt x="141" y="297"/>
                </a:lnTo>
                <a:lnTo>
                  <a:pt x="162" y="324"/>
                </a:lnTo>
                <a:lnTo>
                  <a:pt x="185" y="350"/>
                </a:lnTo>
                <a:lnTo>
                  <a:pt x="209" y="375"/>
                </a:lnTo>
                <a:lnTo>
                  <a:pt x="234" y="399"/>
                </a:lnTo>
                <a:lnTo>
                  <a:pt x="260" y="421"/>
                </a:lnTo>
                <a:lnTo>
                  <a:pt x="288" y="443"/>
                </a:lnTo>
                <a:lnTo>
                  <a:pt x="316" y="463"/>
                </a:lnTo>
                <a:lnTo>
                  <a:pt x="346" y="481"/>
                </a:lnTo>
                <a:lnTo>
                  <a:pt x="377" y="499"/>
                </a:lnTo>
                <a:lnTo>
                  <a:pt x="409" y="516"/>
                </a:lnTo>
                <a:lnTo>
                  <a:pt x="442" y="532"/>
                </a:lnTo>
                <a:lnTo>
                  <a:pt x="477" y="546"/>
                </a:lnTo>
                <a:lnTo>
                  <a:pt x="512" y="559"/>
                </a:lnTo>
                <a:lnTo>
                  <a:pt x="548" y="571"/>
                </a:lnTo>
                <a:lnTo>
                  <a:pt x="587" y="582"/>
                </a:lnTo>
                <a:lnTo>
                  <a:pt x="626" y="592"/>
                </a:lnTo>
                <a:lnTo>
                  <a:pt x="666" y="600"/>
                </a:lnTo>
                <a:lnTo>
                  <a:pt x="707" y="607"/>
                </a:lnTo>
                <a:lnTo>
                  <a:pt x="750" y="614"/>
                </a:lnTo>
                <a:lnTo>
                  <a:pt x="794" y="619"/>
                </a:lnTo>
                <a:lnTo>
                  <a:pt x="839" y="622"/>
                </a:lnTo>
                <a:lnTo>
                  <a:pt x="885" y="625"/>
                </a:lnTo>
                <a:lnTo>
                  <a:pt x="932" y="627"/>
                </a:lnTo>
              </a:path>
            </a:pathLst>
          </a:custGeom>
          <a:noFill/>
          <a:ln w="38100" cap="rnd" cmpd="sng">
            <a:solidFill>
              <a:schemeClr val="bg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5427" name="Freeform 65">
            <a:extLst>
              <a:ext uri="{FF2B5EF4-FFF2-40B4-BE49-F238E27FC236}">
                <a16:creationId xmlns:a16="http://schemas.microsoft.com/office/drawing/2014/main" id="{7677499D-7664-4CB1-961D-5DD2DDA664F2}"/>
              </a:ext>
            </a:extLst>
          </p:cNvPr>
          <p:cNvSpPr>
            <a:spLocks/>
          </p:cNvSpPr>
          <p:nvPr/>
        </p:nvSpPr>
        <p:spPr bwMode="auto">
          <a:xfrm>
            <a:off x="3787775" y="2058988"/>
            <a:ext cx="1403350" cy="925512"/>
          </a:xfrm>
          <a:custGeom>
            <a:avLst/>
            <a:gdLst>
              <a:gd name="T0" fmla="*/ 0 w 884"/>
              <a:gd name="T1" fmla="*/ 582 h 583"/>
              <a:gd name="T2" fmla="*/ 48 w 884"/>
              <a:gd name="T3" fmla="*/ 573 h 583"/>
              <a:gd name="T4" fmla="*/ 96 w 884"/>
              <a:gd name="T5" fmla="*/ 563 h 583"/>
              <a:gd name="T6" fmla="*/ 143 w 884"/>
              <a:gd name="T7" fmla="*/ 552 h 583"/>
              <a:gd name="T8" fmla="*/ 188 w 884"/>
              <a:gd name="T9" fmla="*/ 541 h 583"/>
              <a:gd name="T10" fmla="*/ 231 w 884"/>
              <a:gd name="T11" fmla="*/ 530 h 583"/>
              <a:gd name="T12" fmla="*/ 273 w 884"/>
              <a:gd name="T13" fmla="*/ 518 h 583"/>
              <a:gd name="T14" fmla="*/ 313 w 884"/>
              <a:gd name="T15" fmla="*/ 505 h 583"/>
              <a:gd name="T16" fmla="*/ 353 w 884"/>
              <a:gd name="T17" fmla="*/ 491 h 583"/>
              <a:gd name="T18" fmla="*/ 391 w 884"/>
              <a:gd name="T19" fmla="*/ 478 h 583"/>
              <a:gd name="T20" fmla="*/ 427 w 884"/>
              <a:gd name="T21" fmla="*/ 463 h 583"/>
              <a:gd name="T22" fmla="*/ 463 w 884"/>
              <a:gd name="T23" fmla="*/ 448 h 583"/>
              <a:gd name="T24" fmla="*/ 497 w 884"/>
              <a:gd name="T25" fmla="*/ 432 h 583"/>
              <a:gd name="T26" fmla="*/ 529 w 884"/>
              <a:gd name="T27" fmla="*/ 416 h 583"/>
              <a:gd name="T28" fmla="*/ 560 w 884"/>
              <a:gd name="T29" fmla="*/ 400 h 583"/>
              <a:gd name="T30" fmla="*/ 590 w 884"/>
              <a:gd name="T31" fmla="*/ 382 h 583"/>
              <a:gd name="T32" fmla="*/ 618 w 884"/>
              <a:gd name="T33" fmla="*/ 364 h 583"/>
              <a:gd name="T34" fmla="*/ 645 w 884"/>
              <a:gd name="T35" fmla="*/ 346 h 583"/>
              <a:gd name="T36" fmla="*/ 670 w 884"/>
              <a:gd name="T37" fmla="*/ 327 h 583"/>
              <a:gd name="T38" fmla="*/ 695 w 884"/>
              <a:gd name="T39" fmla="*/ 307 h 583"/>
              <a:gd name="T40" fmla="*/ 718 w 884"/>
              <a:gd name="T41" fmla="*/ 287 h 583"/>
              <a:gd name="T42" fmla="*/ 739 w 884"/>
              <a:gd name="T43" fmla="*/ 266 h 583"/>
              <a:gd name="T44" fmla="*/ 759 w 884"/>
              <a:gd name="T45" fmla="*/ 245 h 583"/>
              <a:gd name="T46" fmla="*/ 777 w 884"/>
              <a:gd name="T47" fmla="*/ 223 h 583"/>
              <a:gd name="T48" fmla="*/ 795 w 884"/>
              <a:gd name="T49" fmla="*/ 200 h 583"/>
              <a:gd name="T50" fmla="*/ 811 w 884"/>
              <a:gd name="T51" fmla="*/ 178 h 583"/>
              <a:gd name="T52" fmla="*/ 825 w 884"/>
              <a:gd name="T53" fmla="*/ 154 h 583"/>
              <a:gd name="T54" fmla="*/ 838 w 884"/>
              <a:gd name="T55" fmla="*/ 130 h 583"/>
              <a:gd name="T56" fmla="*/ 851 w 884"/>
              <a:gd name="T57" fmla="*/ 105 h 583"/>
              <a:gd name="T58" fmla="*/ 860 w 884"/>
              <a:gd name="T59" fmla="*/ 79 h 583"/>
              <a:gd name="T60" fmla="*/ 869 w 884"/>
              <a:gd name="T61" fmla="*/ 54 h 583"/>
              <a:gd name="T62" fmla="*/ 877 w 884"/>
              <a:gd name="T63" fmla="*/ 28 h 583"/>
              <a:gd name="T64" fmla="*/ 883 w 884"/>
              <a:gd name="T65" fmla="*/ 0 h 58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4"/>
              <a:gd name="T100" fmla="*/ 0 h 583"/>
              <a:gd name="T101" fmla="*/ 884 w 884"/>
              <a:gd name="T102" fmla="*/ 583 h 58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4" h="583">
                <a:moveTo>
                  <a:pt x="0" y="582"/>
                </a:moveTo>
                <a:lnTo>
                  <a:pt x="48" y="573"/>
                </a:lnTo>
                <a:lnTo>
                  <a:pt x="96" y="563"/>
                </a:lnTo>
                <a:lnTo>
                  <a:pt x="143" y="552"/>
                </a:lnTo>
                <a:lnTo>
                  <a:pt x="188" y="541"/>
                </a:lnTo>
                <a:lnTo>
                  <a:pt x="231" y="530"/>
                </a:lnTo>
                <a:lnTo>
                  <a:pt x="273" y="518"/>
                </a:lnTo>
                <a:lnTo>
                  <a:pt x="313" y="505"/>
                </a:lnTo>
                <a:lnTo>
                  <a:pt x="353" y="491"/>
                </a:lnTo>
                <a:lnTo>
                  <a:pt x="391" y="478"/>
                </a:lnTo>
                <a:lnTo>
                  <a:pt x="427" y="463"/>
                </a:lnTo>
                <a:lnTo>
                  <a:pt x="463" y="448"/>
                </a:lnTo>
                <a:lnTo>
                  <a:pt x="497" y="432"/>
                </a:lnTo>
                <a:lnTo>
                  <a:pt x="529" y="416"/>
                </a:lnTo>
                <a:lnTo>
                  <a:pt x="560" y="400"/>
                </a:lnTo>
                <a:lnTo>
                  <a:pt x="590" y="382"/>
                </a:lnTo>
                <a:lnTo>
                  <a:pt x="618" y="364"/>
                </a:lnTo>
                <a:lnTo>
                  <a:pt x="645" y="346"/>
                </a:lnTo>
                <a:lnTo>
                  <a:pt x="670" y="327"/>
                </a:lnTo>
                <a:lnTo>
                  <a:pt x="695" y="307"/>
                </a:lnTo>
                <a:lnTo>
                  <a:pt x="718" y="287"/>
                </a:lnTo>
                <a:lnTo>
                  <a:pt x="739" y="266"/>
                </a:lnTo>
                <a:lnTo>
                  <a:pt x="759" y="245"/>
                </a:lnTo>
                <a:lnTo>
                  <a:pt x="777" y="223"/>
                </a:lnTo>
                <a:lnTo>
                  <a:pt x="795" y="200"/>
                </a:lnTo>
                <a:lnTo>
                  <a:pt x="811" y="178"/>
                </a:lnTo>
                <a:lnTo>
                  <a:pt x="825" y="154"/>
                </a:lnTo>
                <a:lnTo>
                  <a:pt x="838" y="130"/>
                </a:lnTo>
                <a:lnTo>
                  <a:pt x="851" y="105"/>
                </a:lnTo>
                <a:lnTo>
                  <a:pt x="860" y="79"/>
                </a:lnTo>
                <a:lnTo>
                  <a:pt x="869" y="54"/>
                </a:lnTo>
                <a:lnTo>
                  <a:pt x="877" y="28"/>
                </a:lnTo>
                <a:lnTo>
                  <a:pt x="883" y="0"/>
                </a:lnTo>
              </a:path>
            </a:pathLst>
          </a:custGeom>
          <a:noFill/>
          <a:ln w="38100" cap="rnd" cmpd="sng">
            <a:solidFill>
              <a:schemeClr val="bg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5428" name="Freeform 66">
            <a:extLst>
              <a:ext uri="{FF2B5EF4-FFF2-40B4-BE49-F238E27FC236}">
                <a16:creationId xmlns:a16="http://schemas.microsoft.com/office/drawing/2014/main" id="{08DC1B21-7C63-4216-A6C8-55EB327DA006}"/>
              </a:ext>
            </a:extLst>
          </p:cNvPr>
          <p:cNvSpPr>
            <a:spLocks/>
          </p:cNvSpPr>
          <p:nvPr/>
        </p:nvSpPr>
        <p:spPr bwMode="auto">
          <a:xfrm>
            <a:off x="1504950" y="3976688"/>
            <a:ext cx="1506538" cy="1042987"/>
          </a:xfrm>
          <a:custGeom>
            <a:avLst/>
            <a:gdLst>
              <a:gd name="T0" fmla="*/ 0 w 949"/>
              <a:gd name="T1" fmla="*/ 656 h 657"/>
              <a:gd name="T2" fmla="*/ 28 w 949"/>
              <a:gd name="T3" fmla="*/ 620 h 657"/>
              <a:gd name="T4" fmla="*/ 57 w 949"/>
              <a:gd name="T5" fmla="*/ 587 h 657"/>
              <a:gd name="T6" fmla="*/ 87 w 949"/>
              <a:gd name="T7" fmla="*/ 558 h 657"/>
              <a:gd name="T8" fmla="*/ 118 w 949"/>
              <a:gd name="T9" fmla="*/ 532 h 657"/>
              <a:gd name="T10" fmla="*/ 150 w 949"/>
              <a:gd name="T11" fmla="*/ 509 h 657"/>
              <a:gd name="T12" fmla="*/ 183 w 949"/>
              <a:gd name="T13" fmla="*/ 488 h 657"/>
              <a:gd name="T14" fmla="*/ 217 w 949"/>
              <a:gd name="T15" fmla="*/ 468 h 657"/>
              <a:gd name="T16" fmla="*/ 251 w 949"/>
              <a:gd name="T17" fmla="*/ 451 h 657"/>
              <a:gd name="T18" fmla="*/ 285 w 949"/>
              <a:gd name="T19" fmla="*/ 435 h 657"/>
              <a:gd name="T20" fmla="*/ 321 w 949"/>
              <a:gd name="T21" fmla="*/ 420 h 657"/>
              <a:gd name="T22" fmla="*/ 356 w 949"/>
              <a:gd name="T23" fmla="*/ 406 h 657"/>
              <a:gd name="T24" fmla="*/ 393 w 949"/>
              <a:gd name="T25" fmla="*/ 391 h 657"/>
              <a:gd name="T26" fmla="*/ 429 w 949"/>
              <a:gd name="T27" fmla="*/ 376 h 657"/>
              <a:gd name="T28" fmla="*/ 465 w 949"/>
              <a:gd name="T29" fmla="*/ 362 h 657"/>
              <a:gd name="T30" fmla="*/ 501 w 949"/>
              <a:gd name="T31" fmla="*/ 345 h 657"/>
              <a:gd name="T32" fmla="*/ 537 w 949"/>
              <a:gd name="T33" fmla="*/ 328 h 657"/>
              <a:gd name="T34" fmla="*/ 570 w 949"/>
              <a:gd name="T35" fmla="*/ 312 h 657"/>
              <a:gd name="T36" fmla="*/ 603 w 949"/>
              <a:gd name="T37" fmla="*/ 295 h 657"/>
              <a:gd name="T38" fmla="*/ 636 w 949"/>
              <a:gd name="T39" fmla="*/ 278 h 657"/>
              <a:gd name="T40" fmla="*/ 668 w 949"/>
              <a:gd name="T41" fmla="*/ 261 h 657"/>
              <a:gd name="T42" fmla="*/ 700 w 949"/>
              <a:gd name="T43" fmla="*/ 243 h 657"/>
              <a:gd name="T44" fmla="*/ 730 w 949"/>
              <a:gd name="T45" fmla="*/ 225 h 657"/>
              <a:gd name="T46" fmla="*/ 761 w 949"/>
              <a:gd name="T47" fmla="*/ 206 h 657"/>
              <a:gd name="T48" fmla="*/ 789 w 949"/>
              <a:gd name="T49" fmla="*/ 187 h 657"/>
              <a:gd name="T50" fmla="*/ 817 w 949"/>
              <a:gd name="T51" fmla="*/ 167 h 657"/>
              <a:gd name="T52" fmla="*/ 842 w 949"/>
              <a:gd name="T53" fmla="*/ 146 h 657"/>
              <a:gd name="T54" fmla="*/ 865 w 949"/>
              <a:gd name="T55" fmla="*/ 124 h 657"/>
              <a:gd name="T56" fmla="*/ 887 w 949"/>
              <a:gd name="T57" fmla="*/ 102 h 657"/>
              <a:gd name="T58" fmla="*/ 907 w 949"/>
              <a:gd name="T59" fmla="*/ 78 h 657"/>
              <a:gd name="T60" fmla="*/ 923 w 949"/>
              <a:gd name="T61" fmla="*/ 53 h 657"/>
              <a:gd name="T62" fmla="*/ 936 w 949"/>
              <a:gd name="T63" fmla="*/ 27 h 657"/>
              <a:gd name="T64" fmla="*/ 948 w 949"/>
              <a:gd name="T65" fmla="*/ 0 h 65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49"/>
              <a:gd name="T100" fmla="*/ 0 h 657"/>
              <a:gd name="T101" fmla="*/ 949 w 949"/>
              <a:gd name="T102" fmla="*/ 657 h 65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49" h="657">
                <a:moveTo>
                  <a:pt x="0" y="656"/>
                </a:moveTo>
                <a:lnTo>
                  <a:pt x="28" y="620"/>
                </a:lnTo>
                <a:lnTo>
                  <a:pt x="57" y="587"/>
                </a:lnTo>
                <a:lnTo>
                  <a:pt x="87" y="558"/>
                </a:lnTo>
                <a:lnTo>
                  <a:pt x="118" y="532"/>
                </a:lnTo>
                <a:lnTo>
                  <a:pt x="150" y="509"/>
                </a:lnTo>
                <a:lnTo>
                  <a:pt x="183" y="488"/>
                </a:lnTo>
                <a:lnTo>
                  <a:pt x="217" y="468"/>
                </a:lnTo>
                <a:lnTo>
                  <a:pt x="251" y="451"/>
                </a:lnTo>
                <a:lnTo>
                  <a:pt x="285" y="435"/>
                </a:lnTo>
                <a:lnTo>
                  <a:pt x="321" y="420"/>
                </a:lnTo>
                <a:lnTo>
                  <a:pt x="356" y="406"/>
                </a:lnTo>
                <a:lnTo>
                  <a:pt x="393" y="391"/>
                </a:lnTo>
                <a:lnTo>
                  <a:pt x="429" y="376"/>
                </a:lnTo>
                <a:lnTo>
                  <a:pt x="465" y="362"/>
                </a:lnTo>
                <a:lnTo>
                  <a:pt x="501" y="345"/>
                </a:lnTo>
                <a:lnTo>
                  <a:pt x="537" y="328"/>
                </a:lnTo>
                <a:lnTo>
                  <a:pt x="570" y="312"/>
                </a:lnTo>
                <a:lnTo>
                  <a:pt x="603" y="295"/>
                </a:lnTo>
                <a:lnTo>
                  <a:pt x="636" y="278"/>
                </a:lnTo>
                <a:lnTo>
                  <a:pt x="668" y="261"/>
                </a:lnTo>
                <a:lnTo>
                  <a:pt x="700" y="243"/>
                </a:lnTo>
                <a:lnTo>
                  <a:pt x="730" y="225"/>
                </a:lnTo>
                <a:lnTo>
                  <a:pt x="761" y="206"/>
                </a:lnTo>
                <a:lnTo>
                  <a:pt x="789" y="187"/>
                </a:lnTo>
                <a:lnTo>
                  <a:pt x="817" y="167"/>
                </a:lnTo>
                <a:lnTo>
                  <a:pt x="842" y="146"/>
                </a:lnTo>
                <a:lnTo>
                  <a:pt x="865" y="124"/>
                </a:lnTo>
                <a:lnTo>
                  <a:pt x="887" y="102"/>
                </a:lnTo>
                <a:lnTo>
                  <a:pt x="907" y="78"/>
                </a:lnTo>
                <a:lnTo>
                  <a:pt x="923" y="53"/>
                </a:lnTo>
                <a:lnTo>
                  <a:pt x="936" y="27"/>
                </a:lnTo>
                <a:lnTo>
                  <a:pt x="948" y="0"/>
                </a:lnTo>
              </a:path>
            </a:pathLst>
          </a:custGeom>
          <a:noFill/>
          <a:ln w="38100" cap="rnd" cmpd="sng">
            <a:solidFill>
              <a:schemeClr val="bg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5429" name="Freeform 67">
            <a:extLst>
              <a:ext uri="{FF2B5EF4-FFF2-40B4-BE49-F238E27FC236}">
                <a16:creationId xmlns:a16="http://schemas.microsoft.com/office/drawing/2014/main" id="{29DC7987-031E-471B-A8B4-8E39C40350E0}"/>
              </a:ext>
            </a:extLst>
          </p:cNvPr>
          <p:cNvSpPr>
            <a:spLocks/>
          </p:cNvSpPr>
          <p:nvPr/>
        </p:nvSpPr>
        <p:spPr bwMode="auto">
          <a:xfrm>
            <a:off x="3787775" y="3976688"/>
            <a:ext cx="1528763" cy="949325"/>
          </a:xfrm>
          <a:custGeom>
            <a:avLst/>
            <a:gdLst>
              <a:gd name="T0" fmla="*/ 0 w 963"/>
              <a:gd name="T1" fmla="*/ 597 h 598"/>
              <a:gd name="T2" fmla="*/ 48 w 963"/>
              <a:gd name="T3" fmla="*/ 586 h 598"/>
              <a:gd name="T4" fmla="*/ 95 w 963"/>
              <a:gd name="T5" fmla="*/ 574 h 598"/>
              <a:gd name="T6" fmla="*/ 141 w 963"/>
              <a:gd name="T7" fmla="*/ 561 h 598"/>
              <a:gd name="T8" fmla="*/ 186 w 963"/>
              <a:gd name="T9" fmla="*/ 549 h 598"/>
              <a:gd name="T10" fmla="*/ 229 w 963"/>
              <a:gd name="T11" fmla="*/ 535 h 598"/>
              <a:gd name="T12" fmla="*/ 272 w 963"/>
              <a:gd name="T13" fmla="*/ 522 h 598"/>
              <a:gd name="T14" fmla="*/ 313 w 963"/>
              <a:gd name="T15" fmla="*/ 508 h 598"/>
              <a:gd name="T16" fmla="*/ 353 w 963"/>
              <a:gd name="T17" fmla="*/ 493 h 598"/>
              <a:gd name="T18" fmla="*/ 392 w 963"/>
              <a:gd name="T19" fmla="*/ 478 h 598"/>
              <a:gd name="T20" fmla="*/ 430 w 963"/>
              <a:gd name="T21" fmla="*/ 462 h 598"/>
              <a:gd name="T22" fmla="*/ 466 w 963"/>
              <a:gd name="T23" fmla="*/ 446 h 598"/>
              <a:gd name="T24" fmla="*/ 501 w 963"/>
              <a:gd name="T25" fmla="*/ 429 h 598"/>
              <a:gd name="T26" fmla="*/ 535 w 963"/>
              <a:gd name="T27" fmla="*/ 412 h 598"/>
              <a:gd name="T28" fmla="*/ 569 w 963"/>
              <a:gd name="T29" fmla="*/ 395 h 598"/>
              <a:gd name="T30" fmla="*/ 600 w 963"/>
              <a:gd name="T31" fmla="*/ 377 h 598"/>
              <a:gd name="T32" fmla="*/ 631 w 963"/>
              <a:gd name="T33" fmla="*/ 358 h 598"/>
              <a:gd name="T34" fmla="*/ 660 w 963"/>
              <a:gd name="T35" fmla="*/ 339 h 598"/>
              <a:gd name="T36" fmla="*/ 688 w 963"/>
              <a:gd name="T37" fmla="*/ 320 h 598"/>
              <a:gd name="T38" fmla="*/ 716 w 963"/>
              <a:gd name="T39" fmla="*/ 300 h 598"/>
              <a:gd name="T40" fmla="*/ 742 w 963"/>
              <a:gd name="T41" fmla="*/ 280 h 598"/>
              <a:gd name="T42" fmla="*/ 767 w 963"/>
              <a:gd name="T43" fmla="*/ 259 h 598"/>
              <a:gd name="T44" fmla="*/ 790 w 963"/>
              <a:gd name="T45" fmla="*/ 238 h 598"/>
              <a:gd name="T46" fmla="*/ 813 w 963"/>
              <a:gd name="T47" fmla="*/ 216 h 598"/>
              <a:gd name="T48" fmla="*/ 834 w 963"/>
              <a:gd name="T49" fmla="*/ 194 h 598"/>
              <a:gd name="T50" fmla="*/ 854 w 963"/>
              <a:gd name="T51" fmla="*/ 172 h 598"/>
              <a:gd name="T52" fmla="*/ 873 w 963"/>
              <a:gd name="T53" fmla="*/ 148 h 598"/>
              <a:gd name="T54" fmla="*/ 891 w 963"/>
              <a:gd name="T55" fmla="*/ 124 h 598"/>
              <a:gd name="T56" fmla="*/ 908 w 963"/>
              <a:gd name="T57" fmla="*/ 101 h 598"/>
              <a:gd name="T58" fmla="*/ 923 w 963"/>
              <a:gd name="T59" fmla="*/ 76 h 598"/>
              <a:gd name="T60" fmla="*/ 937 w 963"/>
              <a:gd name="T61" fmla="*/ 51 h 598"/>
              <a:gd name="T62" fmla="*/ 950 w 963"/>
              <a:gd name="T63" fmla="*/ 26 h 598"/>
              <a:gd name="T64" fmla="*/ 962 w 963"/>
              <a:gd name="T65" fmla="*/ 0 h 59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63"/>
              <a:gd name="T100" fmla="*/ 0 h 598"/>
              <a:gd name="T101" fmla="*/ 963 w 963"/>
              <a:gd name="T102" fmla="*/ 598 h 59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63" h="598">
                <a:moveTo>
                  <a:pt x="0" y="597"/>
                </a:moveTo>
                <a:lnTo>
                  <a:pt x="48" y="586"/>
                </a:lnTo>
                <a:lnTo>
                  <a:pt x="95" y="574"/>
                </a:lnTo>
                <a:lnTo>
                  <a:pt x="141" y="561"/>
                </a:lnTo>
                <a:lnTo>
                  <a:pt x="186" y="549"/>
                </a:lnTo>
                <a:lnTo>
                  <a:pt x="229" y="535"/>
                </a:lnTo>
                <a:lnTo>
                  <a:pt x="272" y="522"/>
                </a:lnTo>
                <a:lnTo>
                  <a:pt x="313" y="508"/>
                </a:lnTo>
                <a:lnTo>
                  <a:pt x="353" y="493"/>
                </a:lnTo>
                <a:lnTo>
                  <a:pt x="392" y="478"/>
                </a:lnTo>
                <a:lnTo>
                  <a:pt x="430" y="462"/>
                </a:lnTo>
                <a:lnTo>
                  <a:pt x="466" y="446"/>
                </a:lnTo>
                <a:lnTo>
                  <a:pt x="501" y="429"/>
                </a:lnTo>
                <a:lnTo>
                  <a:pt x="535" y="412"/>
                </a:lnTo>
                <a:lnTo>
                  <a:pt x="569" y="395"/>
                </a:lnTo>
                <a:lnTo>
                  <a:pt x="600" y="377"/>
                </a:lnTo>
                <a:lnTo>
                  <a:pt x="631" y="358"/>
                </a:lnTo>
                <a:lnTo>
                  <a:pt x="660" y="339"/>
                </a:lnTo>
                <a:lnTo>
                  <a:pt x="688" y="320"/>
                </a:lnTo>
                <a:lnTo>
                  <a:pt x="716" y="300"/>
                </a:lnTo>
                <a:lnTo>
                  <a:pt x="742" y="280"/>
                </a:lnTo>
                <a:lnTo>
                  <a:pt x="767" y="259"/>
                </a:lnTo>
                <a:lnTo>
                  <a:pt x="790" y="238"/>
                </a:lnTo>
                <a:lnTo>
                  <a:pt x="813" y="216"/>
                </a:lnTo>
                <a:lnTo>
                  <a:pt x="834" y="194"/>
                </a:lnTo>
                <a:lnTo>
                  <a:pt x="854" y="172"/>
                </a:lnTo>
                <a:lnTo>
                  <a:pt x="873" y="148"/>
                </a:lnTo>
                <a:lnTo>
                  <a:pt x="891" y="124"/>
                </a:lnTo>
                <a:lnTo>
                  <a:pt x="908" y="101"/>
                </a:lnTo>
                <a:lnTo>
                  <a:pt x="923" y="76"/>
                </a:lnTo>
                <a:lnTo>
                  <a:pt x="937" y="51"/>
                </a:lnTo>
                <a:lnTo>
                  <a:pt x="950" y="26"/>
                </a:lnTo>
                <a:lnTo>
                  <a:pt x="962" y="0"/>
                </a:lnTo>
              </a:path>
            </a:pathLst>
          </a:custGeom>
          <a:noFill/>
          <a:ln w="38100" cap="rnd" cmpd="sng">
            <a:solidFill>
              <a:schemeClr val="bg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5430" name="Freeform 68">
            <a:extLst>
              <a:ext uri="{FF2B5EF4-FFF2-40B4-BE49-F238E27FC236}">
                <a16:creationId xmlns:a16="http://schemas.microsoft.com/office/drawing/2014/main" id="{564E30B9-521C-41A9-B382-DD576077B865}"/>
              </a:ext>
            </a:extLst>
          </p:cNvPr>
          <p:cNvSpPr>
            <a:spLocks/>
          </p:cNvSpPr>
          <p:nvPr/>
        </p:nvSpPr>
        <p:spPr bwMode="auto">
          <a:xfrm>
            <a:off x="6042025" y="4119563"/>
            <a:ext cx="1731963" cy="738187"/>
          </a:xfrm>
          <a:custGeom>
            <a:avLst/>
            <a:gdLst>
              <a:gd name="T0" fmla="*/ 0 w 1091"/>
              <a:gd name="T1" fmla="*/ 119 h 465"/>
              <a:gd name="T2" fmla="*/ 15 w 1091"/>
              <a:gd name="T3" fmla="*/ 164 h 465"/>
              <a:gd name="T4" fmla="*/ 30 w 1091"/>
              <a:gd name="T5" fmla="*/ 206 h 465"/>
              <a:gd name="T6" fmla="*/ 46 w 1091"/>
              <a:gd name="T7" fmla="*/ 245 h 465"/>
              <a:gd name="T8" fmla="*/ 64 w 1091"/>
              <a:gd name="T9" fmla="*/ 280 h 465"/>
              <a:gd name="T10" fmla="*/ 83 w 1091"/>
              <a:gd name="T11" fmla="*/ 313 h 465"/>
              <a:gd name="T12" fmla="*/ 104 w 1091"/>
              <a:gd name="T13" fmla="*/ 342 h 465"/>
              <a:gd name="T14" fmla="*/ 125 w 1091"/>
              <a:gd name="T15" fmla="*/ 368 h 465"/>
              <a:gd name="T16" fmla="*/ 149 w 1091"/>
              <a:gd name="T17" fmla="*/ 391 h 465"/>
              <a:gd name="T18" fmla="*/ 173 w 1091"/>
              <a:gd name="T19" fmla="*/ 411 h 465"/>
              <a:gd name="T20" fmla="*/ 199 w 1091"/>
              <a:gd name="T21" fmla="*/ 427 h 465"/>
              <a:gd name="T22" fmla="*/ 225 w 1091"/>
              <a:gd name="T23" fmla="*/ 441 h 465"/>
              <a:gd name="T24" fmla="*/ 254 w 1091"/>
              <a:gd name="T25" fmla="*/ 451 h 465"/>
              <a:gd name="T26" fmla="*/ 283 w 1091"/>
              <a:gd name="T27" fmla="*/ 459 h 465"/>
              <a:gd name="T28" fmla="*/ 314 w 1091"/>
              <a:gd name="T29" fmla="*/ 463 h 465"/>
              <a:gd name="T30" fmla="*/ 346 w 1091"/>
              <a:gd name="T31" fmla="*/ 464 h 465"/>
              <a:gd name="T32" fmla="*/ 379 w 1091"/>
              <a:gd name="T33" fmla="*/ 461 h 465"/>
              <a:gd name="T34" fmla="*/ 414 w 1091"/>
              <a:gd name="T35" fmla="*/ 456 h 465"/>
              <a:gd name="T36" fmla="*/ 450 w 1091"/>
              <a:gd name="T37" fmla="*/ 448 h 465"/>
              <a:gd name="T38" fmla="*/ 488 w 1091"/>
              <a:gd name="T39" fmla="*/ 436 h 465"/>
              <a:gd name="T40" fmla="*/ 526 w 1091"/>
              <a:gd name="T41" fmla="*/ 421 h 465"/>
              <a:gd name="T42" fmla="*/ 566 w 1091"/>
              <a:gd name="T43" fmla="*/ 403 h 465"/>
              <a:gd name="T44" fmla="*/ 607 w 1091"/>
              <a:gd name="T45" fmla="*/ 383 h 465"/>
              <a:gd name="T46" fmla="*/ 649 w 1091"/>
              <a:gd name="T47" fmla="*/ 359 h 465"/>
              <a:gd name="T48" fmla="*/ 694 w 1091"/>
              <a:gd name="T49" fmla="*/ 331 h 465"/>
              <a:gd name="T50" fmla="*/ 739 w 1091"/>
              <a:gd name="T51" fmla="*/ 301 h 465"/>
              <a:gd name="T52" fmla="*/ 784 w 1091"/>
              <a:gd name="T53" fmla="*/ 267 h 465"/>
              <a:gd name="T54" fmla="*/ 832 w 1091"/>
              <a:gd name="T55" fmla="*/ 231 h 465"/>
              <a:gd name="T56" fmla="*/ 881 w 1091"/>
              <a:gd name="T57" fmla="*/ 190 h 465"/>
              <a:gd name="T58" fmla="*/ 931 w 1091"/>
              <a:gd name="T59" fmla="*/ 148 h 465"/>
              <a:gd name="T60" fmla="*/ 983 w 1091"/>
              <a:gd name="T61" fmla="*/ 102 h 465"/>
              <a:gd name="T62" fmla="*/ 1035 w 1091"/>
              <a:gd name="T63" fmla="*/ 52 h 465"/>
              <a:gd name="T64" fmla="*/ 1090 w 1091"/>
              <a:gd name="T65" fmla="*/ 0 h 46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91"/>
              <a:gd name="T100" fmla="*/ 0 h 465"/>
              <a:gd name="T101" fmla="*/ 1091 w 1091"/>
              <a:gd name="T102" fmla="*/ 465 h 46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91" h="465">
                <a:moveTo>
                  <a:pt x="0" y="119"/>
                </a:moveTo>
                <a:lnTo>
                  <a:pt x="15" y="164"/>
                </a:lnTo>
                <a:lnTo>
                  <a:pt x="30" y="206"/>
                </a:lnTo>
                <a:lnTo>
                  <a:pt x="46" y="245"/>
                </a:lnTo>
                <a:lnTo>
                  <a:pt x="64" y="280"/>
                </a:lnTo>
                <a:lnTo>
                  <a:pt x="83" y="313"/>
                </a:lnTo>
                <a:lnTo>
                  <a:pt x="104" y="342"/>
                </a:lnTo>
                <a:lnTo>
                  <a:pt x="125" y="368"/>
                </a:lnTo>
                <a:lnTo>
                  <a:pt x="149" y="391"/>
                </a:lnTo>
                <a:lnTo>
                  <a:pt x="173" y="411"/>
                </a:lnTo>
                <a:lnTo>
                  <a:pt x="199" y="427"/>
                </a:lnTo>
                <a:lnTo>
                  <a:pt x="225" y="441"/>
                </a:lnTo>
                <a:lnTo>
                  <a:pt x="254" y="451"/>
                </a:lnTo>
                <a:lnTo>
                  <a:pt x="283" y="459"/>
                </a:lnTo>
                <a:lnTo>
                  <a:pt x="314" y="463"/>
                </a:lnTo>
                <a:lnTo>
                  <a:pt x="346" y="464"/>
                </a:lnTo>
                <a:lnTo>
                  <a:pt x="379" y="461"/>
                </a:lnTo>
                <a:lnTo>
                  <a:pt x="414" y="456"/>
                </a:lnTo>
                <a:lnTo>
                  <a:pt x="450" y="448"/>
                </a:lnTo>
                <a:lnTo>
                  <a:pt x="488" y="436"/>
                </a:lnTo>
                <a:lnTo>
                  <a:pt x="526" y="421"/>
                </a:lnTo>
                <a:lnTo>
                  <a:pt x="566" y="403"/>
                </a:lnTo>
                <a:lnTo>
                  <a:pt x="607" y="383"/>
                </a:lnTo>
                <a:lnTo>
                  <a:pt x="649" y="359"/>
                </a:lnTo>
                <a:lnTo>
                  <a:pt x="694" y="331"/>
                </a:lnTo>
                <a:lnTo>
                  <a:pt x="739" y="301"/>
                </a:lnTo>
                <a:lnTo>
                  <a:pt x="784" y="267"/>
                </a:lnTo>
                <a:lnTo>
                  <a:pt x="832" y="231"/>
                </a:lnTo>
                <a:lnTo>
                  <a:pt x="881" y="190"/>
                </a:lnTo>
                <a:lnTo>
                  <a:pt x="931" y="148"/>
                </a:lnTo>
                <a:lnTo>
                  <a:pt x="983" y="102"/>
                </a:lnTo>
                <a:lnTo>
                  <a:pt x="1035" y="52"/>
                </a:lnTo>
                <a:lnTo>
                  <a:pt x="1090" y="0"/>
                </a:lnTo>
              </a:path>
            </a:pathLst>
          </a:custGeom>
          <a:noFill/>
          <a:ln w="38100" cap="rnd" cmpd="sng">
            <a:solidFill>
              <a:schemeClr val="hlink"/>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5431" name="Rectangle 69">
            <a:extLst>
              <a:ext uri="{FF2B5EF4-FFF2-40B4-BE49-F238E27FC236}">
                <a16:creationId xmlns:a16="http://schemas.microsoft.com/office/drawing/2014/main" id="{00A30C1E-CAFA-401C-BAB0-E4EE3874A03B}"/>
              </a:ext>
            </a:extLst>
          </p:cNvPr>
          <p:cNvSpPr>
            <a:spLocks noChangeArrowheads="1"/>
          </p:cNvSpPr>
          <p:nvPr/>
        </p:nvSpPr>
        <p:spPr bwMode="auto">
          <a:xfrm>
            <a:off x="5765800" y="5356225"/>
            <a:ext cx="1662113"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Nombre optimal de dépôts</a:t>
            </a:r>
          </a:p>
        </p:txBody>
      </p:sp>
      <p:sp>
        <p:nvSpPr>
          <p:cNvPr id="15432" name="Line 70">
            <a:extLst>
              <a:ext uri="{FF2B5EF4-FFF2-40B4-BE49-F238E27FC236}">
                <a16:creationId xmlns:a16="http://schemas.microsoft.com/office/drawing/2014/main" id="{02D6AA37-0A9A-4AA5-BF97-B28E5A28488B}"/>
              </a:ext>
            </a:extLst>
          </p:cNvPr>
          <p:cNvSpPr>
            <a:spLocks noChangeShapeType="1"/>
          </p:cNvSpPr>
          <p:nvPr/>
        </p:nvSpPr>
        <p:spPr bwMode="auto">
          <a:xfrm>
            <a:off x="6594475" y="4859338"/>
            <a:ext cx="0" cy="57785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15433" name="Rectangle 73">
            <a:extLst>
              <a:ext uri="{FF2B5EF4-FFF2-40B4-BE49-F238E27FC236}">
                <a16:creationId xmlns:a16="http://schemas.microsoft.com/office/drawing/2014/main" id="{59AEA743-6881-4BF9-A518-B2E1CA3CD163}"/>
              </a:ext>
            </a:extLst>
          </p:cNvPr>
          <p:cNvSpPr>
            <a:spLocks noChangeArrowheads="1"/>
          </p:cNvSpPr>
          <p:nvPr/>
        </p:nvSpPr>
        <p:spPr bwMode="auto">
          <a:xfrm>
            <a:off x="2208213" y="2343150"/>
            <a:ext cx="827087"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   Transport</a:t>
            </a:r>
          </a:p>
        </p:txBody>
      </p:sp>
      <p:sp>
        <p:nvSpPr>
          <p:cNvPr id="15434" name="Rectangle 74">
            <a:extLst>
              <a:ext uri="{FF2B5EF4-FFF2-40B4-BE49-F238E27FC236}">
                <a16:creationId xmlns:a16="http://schemas.microsoft.com/office/drawing/2014/main" id="{EDA76E04-E87E-43E6-BD8C-8BD87A61275C}"/>
              </a:ext>
            </a:extLst>
          </p:cNvPr>
          <p:cNvSpPr>
            <a:spLocks noChangeArrowheads="1"/>
          </p:cNvSpPr>
          <p:nvPr/>
        </p:nvSpPr>
        <p:spPr bwMode="auto">
          <a:xfrm>
            <a:off x="2208213" y="2486025"/>
            <a:ext cx="982662"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Dépôts-clients</a:t>
            </a:r>
          </a:p>
        </p:txBody>
      </p:sp>
      <p:sp>
        <p:nvSpPr>
          <p:cNvPr id="15435" name="Rectangle 75">
            <a:extLst>
              <a:ext uri="{FF2B5EF4-FFF2-40B4-BE49-F238E27FC236}">
                <a16:creationId xmlns:a16="http://schemas.microsoft.com/office/drawing/2014/main" id="{93C3BDB3-785D-4701-81D5-F2C7A6B7872D}"/>
              </a:ext>
            </a:extLst>
          </p:cNvPr>
          <p:cNvSpPr>
            <a:spLocks noChangeArrowheads="1"/>
          </p:cNvSpPr>
          <p:nvPr/>
        </p:nvSpPr>
        <p:spPr bwMode="auto">
          <a:xfrm>
            <a:off x="4602163" y="2717800"/>
            <a:ext cx="792162"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  Transport</a:t>
            </a:r>
          </a:p>
        </p:txBody>
      </p:sp>
      <p:sp>
        <p:nvSpPr>
          <p:cNvPr id="15436" name="Rectangle 76">
            <a:extLst>
              <a:ext uri="{FF2B5EF4-FFF2-40B4-BE49-F238E27FC236}">
                <a16:creationId xmlns:a16="http://schemas.microsoft.com/office/drawing/2014/main" id="{1AFB31E6-F301-4782-BD08-E2381DDE8D81}"/>
              </a:ext>
            </a:extLst>
          </p:cNvPr>
          <p:cNvSpPr>
            <a:spLocks noChangeArrowheads="1"/>
          </p:cNvSpPr>
          <p:nvPr/>
        </p:nvSpPr>
        <p:spPr bwMode="auto">
          <a:xfrm>
            <a:off x="4602163" y="2836863"/>
            <a:ext cx="989012"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Usines-dépôts</a:t>
            </a:r>
          </a:p>
        </p:txBody>
      </p:sp>
      <p:sp>
        <p:nvSpPr>
          <p:cNvPr id="15437" name="Rectangle 81">
            <a:extLst>
              <a:ext uri="{FF2B5EF4-FFF2-40B4-BE49-F238E27FC236}">
                <a16:creationId xmlns:a16="http://schemas.microsoft.com/office/drawing/2014/main" id="{2BE82FC0-181A-4C56-83E3-8B1EC682B738}"/>
              </a:ext>
            </a:extLst>
          </p:cNvPr>
          <p:cNvSpPr>
            <a:spLocks noChangeArrowheads="1"/>
          </p:cNvSpPr>
          <p:nvPr/>
        </p:nvSpPr>
        <p:spPr bwMode="auto">
          <a:xfrm>
            <a:off x="6513513" y="2566988"/>
            <a:ext cx="990600"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Immobilisation</a:t>
            </a:r>
          </a:p>
        </p:txBody>
      </p:sp>
      <p:sp>
        <p:nvSpPr>
          <p:cNvPr id="15438" name="Rectangle 82">
            <a:extLst>
              <a:ext uri="{FF2B5EF4-FFF2-40B4-BE49-F238E27FC236}">
                <a16:creationId xmlns:a16="http://schemas.microsoft.com/office/drawing/2014/main" id="{55708883-7AFE-4D20-B520-DC95DDE76057}"/>
              </a:ext>
            </a:extLst>
          </p:cNvPr>
          <p:cNvSpPr>
            <a:spLocks noChangeArrowheads="1"/>
          </p:cNvSpPr>
          <p:nvPr/>
        </p:nvSpPr>
        <p:spPr bwMode="auto">
          <a:xfrm>
            <a:off x="6513513" y="2689225"/>
            <a:ext cx="755650"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   en stock</a:t>
            </a:r>
          </a:p>
        </p:txBody>
      </p:sp>
      <p:sp>
        <p:nvSpPr>
          <p:cNvPr id="15439" name="Rectangle 85">
            <a:extLst>
              <a:ext uri="{FF2B5EF4-FFF2-40B4-BE49-F238E27FC236}">
                <a16:creationId xmlns:a16="http://schemas.microsoft.com/office/drawing/2014/main" id="{0AEC460A-1D30-4EE4-83AA-CB29D16C6BC1}"/>
              </a:ext>
            </a:extLst>
          </p:cNvPr>
          <p:cNvSpPr>
            <a:spLocks noChangeArrowheads="1"/>
          </p:cNvSpPr>
          <p:nvPr/>
        </p:nvSpPr>
        <p:spPr bwMode="auto">
          <a:xfrm>
            <a:off x="2159000" y="4787900"/>
            <a:ext cx="895350"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Entreposage</a:t>
            </a:r>
          </a:p>
        </p:txBody>
      </p:sp>
      <p:sp>
        <p:nvSpPr>
          <p:cNvPr id="15440" name="Rectangle 86">
            <a:extLst>
              <a:ext uri="{FF2B5EF4-FFF2-40B4-BE49-F238E27FC236}">
                <a16:creationId xmlns:a16="http://schemas.microsoft.com/office/drawing/2014/main" id="{EDF91DCE-81D4-41EA-BD96-E8F928101951}"/>
              </a:ext>
            </a:extLst>
          </p:cNvPr>
          <p:cNvSpPr>
            <a:spLocks noChangeArrowheads="1"/>
          </p:cNvSpPr>
          <p:nvPr/>
        </p:nvSpPr>
        <p:spPr bwMode="auto">
          <a:xfrm>
            <a:off x="2159000" y="4908550"/>
            <a:ext cx="938213"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Manutentions</a:t>
            </a:r>
          </a:p>
        </p:txBody>
      </p:sp>
      <p:sp>
        <p:nvSpPr>
          <p:cNvPr id="15441" name="Rectangle 90">
            <a:extLst>
              <a:ext uri="{FF2B5EF4-FFF2-40B4-BE49-F238E27FC236}">
                <a16:creationId xmlns:a16="http://schemas.microsoft.com/office/drawing/2014/main" id="{E3FFCEA9-7EE5-458A-9889-8EA7EE4CA4D4}"/>
              </a:ext>
            </a:extLst>
          </p:cNvPr>
          <p:cNvSpPr>
            <a:spLocks noChangeArrowheads="1"/>
          </p:cNvSpPr>
          <p:nvPr/>
        </p:nvSpPr>
        <p:spPr bwMode="auto">
          <a:xfrm>
            <a:off x="4699000" y="4606925"/>
            <a:ext cx="960438"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Traitement de</a:t>
            </a:r>
          </a:p>
        </p:txBody>
      </p:sp>
      <p:sp>
        <p:nvSpPr>
          <p:cNvPr id="15442" name="Rectangle 91">
            <a:extLst>
              <a:ext uri="{FF2B5EF4-FFF2-40B4-BE49-F238E27FC236}">
                <a16:creationId xmlns:a16="http://schemas.microsoft.com/office/drawing/2014/main" id="{8BD5D48C-E62D-4CFF-AEBB-D3701C5B8C97}"/>
              </a:ext>
            </a:extLst>
          </p:cNvPr>
          <p:cNvSpPr>
            <a:spLocks noChangeArrowheads="1"/>
          </p:cNvSpPr>
          <p:nvPr/>
        </p:nvSpPr>
        <p:spPr bwMode="auto">
          <a:xfrm>
            <a:off x="4699000" y="4727575"/>
            <a:ext cx="858838"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400" b="1">
                <a:solidFill>
                  <a:srgbClr val="000000"/>
                </a:solidFill>
                <a:latin typeface="Arial" panose="020B0604020202020204" pitchFamily="34" charset="0"/>
              </a:defRPr>
            </a:lvl1pPr>
            <a:lvl2pPr marL="742950" indent="-285750">
              <a:defRPr sz="1400" b="1">
                <a:solidFill>
                  <a:srgbClr val="000000"/>
                </a:solidFill>
                <a:latin typeface="Arial" panose="020B0604020202020204" pitchFamily="34" charset="0"/>
              </a:defRPr>
            </a:lvl2pPr>
            <a:lvl3pPr marL="1143000" indent="-228600">
              <a:defRPr sz="1400" b="1">
                <a:solidFill>
                  <a:srgbClr val="000000"/>
                </a:solidFill>
                <a:latin typeface="Arial" panose="020B0604020202020204" pitchFamily="34" charset="0"/>
              </a:defRPr>
            </a:lvl3pPr>
            <a:lvl4pPr marL="1600200" indent="-228600">
              <a:defRPr sz="1400" b="1">
                <a:solidFill>
                  <a:srgbClr val="000000"/>
                </a:solidFill>
                <a:latin typeface="Arial" panose="020B0604020202020204" pitchFamily="34" charset="0"/>
              </a:defRPr>
            </a:lvl4pPr>
            <a:lvl5pPr marL="2057400" indent="-228600">
              <a:defRPr sz="1400" b="1">
                <a:solidFill>
                  <a:srgbClr val="000000"/>
                </a:solidFill>
                <a:latin typeface="Arial" panose="020B0604020202020204" pitchFamily="34" charset="0"/>
              </a:defRPr>
            </a:lvl5pPr>
            <a:lvl6pPr marL="25146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6pPr>
            <a:lvl7pPr marL="29718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7pPr>
            <a:lvl8pPr marL="34290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8pPr>
            <a:lvl9pPr marL="3886200" indent="-228600" eaLnBrk="0" fontAlgn="base" hangingPunct="0">
              <a:lnSpc>
                <a:spcPct val="90000"/>
              </a:lnSpc>
              <a:spcBef>
                <a:spcPct val="0"/>
              </a:spcBef>
              <a:spcAft>
                <a:spcPct val="0"/>
              </a:spcAft>
              <a:defRPr sz="1400" b="1">
                <a:solidFill>
                  <a:srgbClr val="000000"/>
                </a:solidFill>
                <a:latin typeface="Arial" panose="020B0604020202020204" pitchFamily="34" charset="0"/>
              </a:defRPr>
            </a:lvl9pPr>
          </a:lstStyle>
          <a:p>
            <a:r>
              <a:rPr lang="fr-FR" altLang="fr-FR" sz="1000" b="0" dirty="0"/>
              <a:t>l'information</a:t>
            </a:r>
          </a:p>
        </p:txBody>
      </p:sp>
    </p:spTree>
  </p:cSld>
  <p:clrMapOvr>
    <a:masterClrMapping/>
  </p:clrMapOvr>
  <p:transition/>
</p:sld>
</file>

<file path=ppt/theme/theme1.xml><?xml version="1.0" encoding="utf-8"?>
<a:theme xmlns:a="http://schemas.openxmlformats.org/drawingml/2006/main" name="mil">
  <a:themeElements>
    <a:clrScheme name="">
      <a:dk1>
        <a:srgbClr val="919191"/>
      </a:dk1>
      <a:lt1>
        <a:srgbClr val="FFFFFF"/>
      </a:lt1>
      <a:dk2>
        <a:srgbClr val="6600FF"/>
      </a:dk2>
      <a:lt2>
        <a:srgbClr val="FFFF00"/>
      </a:lt2>
      <a:accent1>
        <a:srgbClr val="618FFD"/>
      </a:accent1>
      <a:accent2>
        <a:srgbClr val="00AE00"/>
      </a:accent2>
      <a:accent3>
        <a:srgbClr val="B8AAFF"/>
      </a:accent3>
      <a:accent4>
        <a:srgbClr val="DADADA"/>
      </a:accent4>
      <a:accent5>
        <a:srgbClr val="B7C6FE"/>
      </a:accent5>
      <a:accent6>
        <a:srgbClr val="009D00"/>
      </a:accent6>
      <a:hlink>
        <a:srgbClr val="FC0128"/>
      </a:hlink>
      <a:folHlink>
        <a:srgbClr val="CECECE"/>
      </a:folHlink>
    </a:clrScheme>
    <a:fontScheme name="mi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000000"/>
          </a:solidFill>
          <a:prstDash val="solid"/>
          <a:round/>
          <a:headEnd type="none" w="med" len="med"/>
          <a:tailEnd type="none" w="med" len="med"/>
        </a:ln>
        <a:effectLst/>
      </a:spPr>
      <a:bodyPr vert="horz" wrap="none" lIns="91440" tIns="45720" rIns="91440" bIns="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fr-FR" sz="1400" b="1"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noFill/>
        <a:ln w="12700" cap="flat" cmpd="sng" algn="ctr">
          <a:solidFill>
            <a:srgbClr val="000000"/>
          </a:solidFill>
          <a:prstDash val="solid"/>
          <a:round/>
          <a:headEnd type="none" w="med" len="med"/>
          <a:tailEnd type="none" w="med" len="med"/>
        </a:ln>
        <a:effectLst/>
      </a:spPr>
      <a:bodyPr vert="horz" wrap="none" lIns="91440" tIns="45720" rIns="91440" bIns="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fr-FR" sz="1400" b="1" i="0" u="none" strike="noStrike" cap="none" normalizeH="0" baseline="0" smtClean="0">
            <a:ln>
              <a:noFill/>
            </a:ln>
            <a:solidFill>
              <a:srgbClr val="000000"/>
            </a:solidFill>
            <a:effectLst/>
            <a:latin typeface="Arial" charset="0"/>
          </a:defRPr>
        </a:defPPr>
      </a:lstStyle>
    </a:lnDef>
  </a:objectDefaults>
  <a:extraClrSchemeLst>
    <a:extraClrScheme>
      <a:clrScheme name="mil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l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l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l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Office\Modèles\Modèles de présentation\mil.pot</Template>
  <TotalTime>0</TotalTime>
  <Pages>26</Pages>
  <Words>5680</Words>
  <Application>Microsoft Office PowerPoint</Application>
  <PresentationFormat>Format US (216 x 279 mm)</PresentationFormat>
  <Paragraphs>376</Paragraphs>
  <Slides>18</Slides>
  <Notes>18</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2</vt:i4>
      </vt:variant>
      <vt:variant>
        <vt:lpstr>Titres des diapositives</vt:lpstr>
      </vt:variant>
      <vt:variant>
        <vt:i4>18</vt:i4>
      </vt:variant>
    </vt:vector>
  </HeadingPairs>
  <TitlesOfParts>
    <vt:vector size="25" baseType="lpstr">
      <vt:lpstr>Arial</vt:lpstr>
      <vt:lpstr>Symbol</vt:lpstr>
      <vt:lpstr>Tahoma</vt:lpstr>
      <vt:lpstr>Times New Roman</vt:lpstr>
      <vt:lpstr>mil</vt:lpstr>
      <vt:lpstr>Document</vt:lpstr>
      <vt:lpstr>Equation</vt:lpstr>
      <vt:lpstr>La distribution physique</vt:lpstr>
      <vt:lpstr>La distribution</vt:lpstr>
      <vt:lpstr>Les coûts en jeu</vt:lpstr>
      <vt:lpstr>Facteurs pour la conception d’un réseau de distribution</vt:lpstr>
      <vt:lpstr>Réseaux de distribution à zéro et un étage</vt:lpstr>
      <vt:lpstr>Les systèmes à deux étages</vt:lpstr>
      <vt:lpstr>Le Cross-docking</vt:lpstr>
      <vt:lpstr>La notion de hub</vt:lpstr>
      <vt:lpstr>Combien de dépôts ?</vt:lpstr>
      <vt:lpstr>Le réapprovisionnement des entrepôts</vt:lpstr>
      <vt:lpstr>Centralisation / décentralisation  Effet sur les stocks</vt:lpstr>
      <vt:lpstr>Centralisation / décentralisation  Effet sur les stocks de sécurité</vt:lpstr>
      <vt:lpstr>La position des produits : l'arbitrage</vt:lpstr>
      <vt:lpstr>La localisation d’un entrepôt unique</vt:lpstr>
      <vt:lpstr>La localisation d'un entrepôt unique</vt:lpstr>
      <vt:lpstr>L'affectation usines-dépôts</vt:lpstr>
      <vt:lpstr>Exemple</vt:lpstr>
      <vt:lpstr>Les tendances de la distribution physique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dc:title>
  <dc:subject/>
  <dc:creator>Groupe HEC</dc:creator>
  <cp:keywords/>
  <dc:description/>
  <cp:lastModifiedBy>Gerard Baglin</cp:lastModifiedBy>
  <cp:revision>141</cp:revision>
  <cp:lastPrinted>2003-01-13T15:19:01Z</cp:lastPrinted>
  <dcterms:created xsi:type="dcterms:W3CDTF">1997-12-29T12:33:18Z</dcterms:created>
  <dcterms:modified xsi:type="dcterms:W3CDTF">2021-10-19T08:40:38Z</dcterms:modified>
</cp:coreProperties>
</file>