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2"/>
  </p:notesMasterIdLst>
  <p:handoutMasterIdLst>
    <p:handoutMasterId r:id="rId23"/>
  </p:handoutMasterIdLst>
  <p:sldIdLst>
    <p:sldId id="548" r:id="rId2"/>
    <p:sldId id="324" r:id="rId3"/>
    <p:sldId id="323" r:id="rId4"/>
    <p:sldId id="320" r:id="rId5"/>
    <p:sldId id="328" r:id="rId6"/>
    <p:sldId id="319" r:id="rId7"/>
    <p:sldId id="318" r:id="rId8"/>
    <p:sldId id="543" r:id="rId9"/>
    <p:sldId id="258" r:id="rId10"/>
    <p:sldId id="267" r:id="rId11"/>
    <p:sldId id="257" r:id="rId12"/>
    <p:sldId id="259" r:id="rId13"/>
    <p:sldId id="263" r:id="rId14"/>
    <p:sldId id="268" r:id="rId15"/>
    <p:sldId id="264" r:id="rId16"/>
    <p:sldId id="316" r:id="rId17"/>
    <p:sldId id="298" r:id="rId18"/>
    <p:sldId id="265" r:id="rId19"/>
    <p:sldId id="550" r:id="rId20"/>
    <p:sldId id="552" r:id="rId21"/>
  </p:sldIdLst>
  <p:sldSz cx="9144000" cy="6858000" type="screen4x3"/>
  <p:notesSz cx="7099300" cy="10234613"/>
  <p:defaultTextStyle>
    <a:defPPr>
      <a:defRPr lang="fr-FR"/>
    </a:defPPr>
    <a:lvl1pPr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03"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00"/>
    <a:srgbClr val="00FFFF"/>
    <a:srgbClr val="00FF00"/>
    <a:srgbClr val="DDDDDD"/>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autoAdjust="0"/>
    <p:restoredTop sz="87199" autoAdjust="0"/>
  </p:normalViewPr>
  <p:slideViewPr>
    <p:cSldViewPr>
      <p:cViewPr varScale="1">
        <p:scale>
          <a:sx n="96" d="100"/>
          <a:sy n="96" d="100"/>
        </p:scale>
        <p:origin x="195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100" d="100"/>
          <a:sy n="100" d="100"/>
        </p:scale>
        <p:origin x="3396" y="-1542"/>
      </p:cViewPr>
      <p:guideLst>
        <p:guide orient="horz" pos="320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195D755-217D-4A90-B9E6-B406931C20E0}"/>
              </a:ext>
            </a:extLst>
          </p:cNvPr>
          <p:cNvSpPr>
            <a:spLocks noGrp="1" noChangeArrowheads="1"/>
          </p:cNvSpPr>
          <p:nvPr>
            <p:ph type="hdr" sz="quarter"/>
          </p:nvPr>
        </p:nvSpPr>
        <p:spPr bwMode="auto">
          <a:xfrm>
            <a:off x="0" y="0"/>
            <a:ext cx="3092450" cy="479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lvl1pPr defTabSz="965200">
              <a:defRPr sz="1200"/>
            </a:lvl1pPr>
          </a:lstStyle>
          <a:p>
            <a:endParaRPr lang="fr-FR" altLang="fr-FR"/>
          </a:p>
        </p:txBody>
      </p:sp>
      <p:sp>
        <p:nvSpPr>
          <p:cNvPr id="16387" name="Rectangle 3">
            <a:extLst>
              <a:ext uri="{FF2B5EF4-FFF2-40B4-BE49-F238E27FC236}">
                <a16:creationId xmlns:a16="http://schemas.microsoft.com/office/drawing/2014/main" id="{A9F1037C-7110-470C-81C3-28274B3CE5D3}"/>
              </a:ext>
            </a:extLst>
          </p:cNvPr>
          <p:cNvSpPr>
            <a:spLocks noGrp="1" noChangeArrowheads="1"/>
          </p:cNvSpPr>
          <p:nvPr>
            <p:ph type="dt" sz="quarter" idx="1"/>
          </p:nvPr>
        </p:nvSpPr>
        <p:spPr bwMode="auto">
          <a:xfrm>
            <a:off x="3987800" y="0"/>
            <a:ext cx="3090863" cy="479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lvl1pPr algn="r" defTabSz="965200">
              <a:defRPr sz="1200"/>
            </a:lvl1pPr>
          </a:lstStyle>
          <a:p>
            <a:endParaRPr lang="fr-FR" altLang="fr-FR"/>
          </a:p>
        </p:txBody>
      </p:sp>
      <p:sp>
        <p:nvSpPr>
          <p:cNvPr id="16388" name="Rectangle 4">
            <a:extLst>
              <a:ext uri="{FF2B5EF4-FFF2-40B4-BE49-F238E27FC236}">
                <a16:creationId xmlns:a16="http://schemas.microsoft.com/office/drawing/2014/main" id="{7D4197DE-66E2-40E7-BEB0-9B7452A459F1}"/>
              </a:ext>
            </a:extLst>
          </p:cNvPr>
          <p:cNvSpPr>
            <a:spLocks noGrp="1" noChangeArrowheads="1"/>
          </p:cNvSpPr>
          <p:nvPr>
            <p:ph type="ftr" sz="quarter" idx="2"/>
          </p:nvPr>
        </p:nvSpPr>
        <p:spPr bwMode="auto">
          <a:xfrm>
            <a:off x="0" y="9726613"/>
            <a:ext cx="3092450" cy="4778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b" anchorCtr="0" compatLnSpc="1">
            <a:prstTxWarp prst="textNoShape">
              <a:avLst/>
            </a:prstTxWarp>
          </a:bodyPr>
          <a:lstStyle>
            <a:lvl1pPr defTabSz="965200">
              <a:defRPr sz="1200"/>
            </a:lvl1pPr>
          </a:lstStyle>
          <a:p>
            <a:endParaRPr lang="fr-FR" altLang="fr-FR"/>
          </a:p>
        </p:txBody>
      </p:sp>
      <p:sp>
        <p:nvSpPr>
          <p:cNvPr id="16389" name="Rectangle 5">
            <a:extLst>
              <a:ext uri="{FF2B5EF4-FFF2-40B4-BE49-F238E27FC236}">
                <a16:creationId xmlns:a16="http://schemas.microsoft.com/office/drawing/2014/main" id="{FC2A5CED-62C5-4B45-9042-24CC43600881}"/>
              </a:ext>
            </a:extLst>
          </p:cNvPr>
          <p:cNvSpPr>
            <a:spLocks noGrp="1" noChangeArrowheads="1"/>
          </p:cNvSpPr>
          <p:nvPr>
            <p:ph type="sldNum" sz="quarter" idx="3"/>
          </p:nvPr>
        </p:nvSpPr>
        <p:spPr bwMode="auto">
          <a:xfrm>
            <a:off x="3987800" y="9726613"/>
            <a:ext cx="3090863" cy="4778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b" anchorCtr="0" compatLnSpc="1">
            <a:prstTxWarp prst="textNoShape">
              <a:avLst/>
            </a:prstTxWarp>
          </a:bodyPr>
          <a:lstStyle>
            <a:lvl1pPr algn="r" defTabSz="965200">
              <a:defRPr sz="1200"/>
            </a:lvl1pPr>
          </a:lstStyle>
          <a:p>
            <a:fld id="{1FF9AB76-6BEA-4CE9-A985-EEAF0CDAAFDB}"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E9EC612-9914-4C32-A98D-351F3976CBC3}"/>
              </a:ext>
            </a:extLst>
          </p:cNvPr>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lvl1pPr defTabSz="965200">
              <a:defRPr sz="1200">
                <a:latin typeface="Times New Roman" panose="02020603050405020304" pitchFamily="18" charset="0"/>
              </a:defRPr>
            </a:lvl1pPr>
          </a:lstStyle>
          <a:p>
            <a:endParaRPr lang="fr-FR" altLang="fr-FR"/>
          </a:p>
        </p:txBody>
      </p:sp>
      <p:sp>
        <p:nvSpPr>
          <p:cNvPr id="4099" name="Rectangle 3">
            <a:extLst>
              <a:ext uri="{FF2B5EF4-FFF2-40B4-BE49-F238E27FC236}">
                <a16:creationId xmlns:a16="http://schemas.microsoft.com/office/drawing/2014/main" id="{FEEC7576-B8FB-495B-966C-DDC08A5520CD}"/>
              </a:ext>
            </a:extLst>
          </p:cNvPr>
          <p:cNvSpPr>
            <a:spLocks noGrp="1" noChangeArrowheads="1"/>
          </p:cNvSpPr>
          <p:nvPr>
            <p:ph type="dt"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lvl1pPr algn="r" defTabSz="965200">
              <a:defRPr sz="1200">
                <a:latin typeface="Times New Roman" panose="02020603050405020304" pitchFamily="18" charset="0"/>
              </a:defRPr>
            </a:lvl1pPr>
          </a:lstStyle>
          <a:p>
            <a:endParaRPr lang="fr-FR" altLang="fr-FR"/>
          </a:p>
        </p:txBody>
      </p:sp>
      <p:sp>
        <p:nvSpPr>
          <p:cNvPr id="4100" name="Rectangle 4">
            <a:extLst>
              <a:ext uri="{FF2B5EF4-FFF2-40B4-BE49-F238E27FC236}">
                <a16:creationId xmlns:a16="http://schemas.microsoft.com/office/drawing/2014/main" id="{CB48A54E-D00E-4C51-8C43-63E714949D0D}"/>
              </a:ext>
            </a:extLst>
          </p:cNvPr>
          <p:cNvSpPr>
            <a:spLocks noGrp="1" noRot="1" noChangeAspect="1" noChangeArrowheads="1" noTextEdit="1"/>
          </p:cNvSpPr>
          <p:nvPr>
            <p:ph type="sldImg" idx="2"/>
          </p:nvPr>
        </p:nvSpPr>
        <p:spPr bwMode="auto">
          <a:xfrm>
            <a:off x="992188" y="766763"/>
            <a:ext cx="5118100" cy="3838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B606F83A-A89E-46D0-B500-32CA5E49E741}"/>
              </a:ext>
            </a:extLst>
          </p:cNvPr>
          <p:cNvSpPr>
            <a:spLocks noGrp="1" noChangeArrowheads="1"/>
          </p:cNvSpPr>
          <p:nvPr>
            <p:ph type="body" sz="quarter" idx="3"/>
          </p:nvPr>
        </p:nvSpPr>
        <p:spPr bwMode="auto">
          <a:xfrm>
            <a:off x="946150" y="4860925"/>
            <a:ext cx="5207000" cy="46069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102" name="Rectangle 6">
            <a:extLst>
              <a:ext uri="{FF2B5EF4-FFF2-40B4-BE49-F238E27FC236}">
                <a16:creationId xmlns:a16="http://schemas.microsoft.com/office/drawing/2014/main" id="{E40D6459-E2F3-4CA1-ADC7-5AA5ECCBCE0C}"/>
              </a:ext>
            </a:extLst>
          </p:cNvPr>
          <p:cNvSpPr>
            <a:spLocks noGrp="1" noChangeArrowheads="1"/>
          </p:cNvSpPr>
          <p:nvPr>
            <p:ph type="ftr" sz="quarter" idx="4"/>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b" anchorCtr="0" compatLnSpc="1">
            <a:prstTxWarp prst="textNoShape">
              <a:avLst/>
            </a:prstTxWarp>
          </a:bodyPr>
          <a:lstStyle>
            <a:lvl1pPr defTabSz="965200">
              <a:defRPr sz="1200">
                <a:latin typeface="Times New Roman" panose="02020603050405020304" pitchFamily="18" charset="0"/>
              </a:defRPr>
            </a:lvl1pPr>
          </a:lstStyle>
          <a:p>
            <a:endParaRPr lang="fr-FR" altLang="fr-FR"/>
          </a:p>
        </p:txBody>
      </p:sp>
      <p:sp>
        <p:nvSpPr>
          <p:cNvPr id="4103" name="Rectangle 7">
            <a:extLst>
              <a:ext uri="{FF2B5EF4-FFF2-40B4-BE49-F238E27FC236}">
                <a16:creationId xmlns:a16="http://schemas.microsoft.com/office/drawing/2014/main" id="{5FACCE4F-BF20-4C23-8DA4-59CD4097FF83}"/>
              </a:ext>
            </a:extLst>
          </p:cNvPr>
          <p:cNvSpPr>
            <a:spLocks noGrp="1" noChangeArrowheads="1"/>
          </p:cNvSpPr>
          <p:nvPr>
            <p:ph type="sldNum" sz="quarter" idx="5"/>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b" anchorCtr="0" compatLnSpc="1">
            <a:prstTxWarp prst="textNoShape">
              <a:avLst/>
            </a:prstTxWarp>
          </a:bodyPr>
          <a:lstStyle>
            <a:lvl1pPr algn="r" defTabSz="965200">
              <a:defRPr sz="1200">
                <a:latin typeface="Times New Roman" panose="02020603050405020304" pitchFamily="18" charset="0"/>
              </a:defRPr>
            </a:lvl1pPr>
          </a:lstStyle>
          <a:p>
            <a:fld id="{DCA36472-4CD2-4C31-8BF1-A03332D6B1BF}"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860925"/>
            <a:ext cx="5207000" cy="5008909"/>
          </a:xfrm>
        </p:spPr>
        <p:txBody>
          <a:bodyPr/>
          <a:lstStyle/>
          <a:p>
            <a:r>
              <a:rPr lang="fr-FR" sz="1000" dirty="0">
                <a:latin typeface="Arial" panose="020B0604020202020204" pitchFamily="34" charset="0"/>
                <a:cs typeface="Arial" panose="020B0604020202020204" pitchFamily="34" charset="0"/>
              </a:rPr>
              <a:t>La distribution a pour but de mettre à la disposition du consommateur final les biens et services voulus. La distribution est un maillon essentiel de la stratégie commerciale qui consiste à sélectionner et à gérer un ensemble de moyens pour que les biens et les services soient disponibles au bon endroit, au bon moment et dans les quantités demandées. </a:t>
            </a:r>
          </a:p>
          <a:p>
            <a:r>
              <a:rPr lang="fr-FR" sz="1000" b="1" dirty="0">
                <a:latin typeface="Arial" panose="020B0604020202020204" pitchFamily="34" charset="0"/>
                <a:cs typeface="Arial" panose="020B0604020202020204" pitchFamily="34" charset="0"/>
              </a:rPr>
              <a:t>Sur le plan commercial et marketing</a:t>
            </a:r>
            <a:r>
              <a:rPr lang="fr-FR" sz="1000" dirty="0">
                <a:latin typeface="Arial" panose="020B0604020202020204" pitchFamily="34" charset="0"/>
                <a:cs typeface="Arial" panose="020B0604020202020204" pitchFamily="34" charset="0"/>
              </a:rPr>
              <a:t>, on distingue le client du consommateur : on fabrique pour le consommateur… mais on vend au client.</a:t>
            </a:r>
          </a:p>
          <a:p>
            <a:r>
              <a:rPr lang="fr-FR" sz="1000" dirty="0">
                <a:latin typeface="Arial" panose="020B0604020202020204" pitchFamily="34" charset="0"/>
                <a:cs typeface="Arial" panose="020B0604020202020204" pitchFamily="34" charset="0"/>
              </a:rPr>
              <a:t>Par exemple, dans le cadre d’un canal passant par des distributeurs :</a:t>
            </a:r>
          </a:p>
          <a:p>
            <a:pPr lvl="0"/>
            <a:r>
              <a:rPr lang="fr-FR" sz="1000" dirty="0">
                <a:latin typeface="Arial" panose="020B0604020202020204" pitchFamily="34" charset="0"/>
                <a:cs typeface="Arial" panose="020B0604020202020204" pitchFamily="34" charset="0"/>
              </a:rPr>
              <a:t>- on agit directement sur le client, c’est-à-dire la centrale d’achat avec laquelle on négocie et on passe les contrats. On développe un savoir-faire spécialisé de type grands comptes.</a:t>
            </a:r>
          </a:p>
          <a:p>
            <a:pPr lvl="0"/>
            <a:r>
              <a:rPr lang="fr-FR" sz="1000" dirty="0">
                <a:latin typeface="Arial" panose="020B0604020202020204" pitchFamily="34" charset="0"/>
                <a:cs typeface="Arial" panose="020B0604020202020204" pitchFamily="34" charset="0"/>
              </a:rPr>
              <a:t>- on cherche à agir indirectement en influençant les clients de notre client, par exemple en déployant une force de vente terrain qui visite les détaillants non pas pour vendre nos produits (on les vend à la centrale d’achat qui les revend aux détaillants), mais pour influencer le décideur local pour qu’il passe plus de commandes à sa centrale d’achat. On déploie alors un réseau de vente spécialisé.</a:t>
            </a:r>
          </a:p>
          <a:p>
            <a:pPr lvl="0"/>
            <a:r>
              <a:rPr lang="fr-FR" sz="1000" dirty="0">
                <a:latin typeface="Arial" panose="020B0604020202020204" pitchFamily="34" charset="0"/>
                <a:cs typeface="Arial" panose="020B0604020202020204" pitchFamily="34" charset="0"/>
              </a:rPr>
              <a:t>- on influence le consommateur afin qu’il commande plus de produits à son détaillant qui lui-même en commande plus à la centrale d’achat : par exemple avec des spots de publicité TV. Il convient de développer une force marketing spécialisée.</a:t>
            </a:r>
          </a:p>
          <a:p>
            <a:r>
              <a:rPr lang="fr-FR" sz="1000" b="1" dirty="0">
                <a:latin typeface="Arial" panose="020B0604020202020204" pitchFamily="34" charset="0"/>
                <a:cs typeface="Arial" panose="020B0604020202020204" pitchFamily="34" charset="0"/>
              </a:rPr>
              <a:t>Sur le plan Supply Chain</a:t>
            </a:r>
            <a:r>
              <a:rPr lang="fr-FR" sz="1000" dirty="0">
                <a:latin typeface="Arial" panose="020B0604020202020204" pitchFamily="34" charset="0"/>
                <a:cs typeface="Arial" panose="020B0604020202020204" pitchFamily="34" charset="0"/>
              </a:rPr>
              <a:t>, ces efforts développés tout le long du canal de distribution seront anéantis si au quotidien, les livraisons physiques à la centrale d’achat ne sont pas parfaites. Un défaut en amont entrainera une cascade de défauts tout le long du canal de distribution. La Supply Chain prend alors une valeur supplémentaire qui dépasse sa simple fonction et ses propres coûts de fonctionnement. Le coût d’une rupture ou d’un retard est très largement supérieur à celui des ventes perdues et des coûts logistiques : il annihile une bonne partie des coûts investis en force marketing et commerciales tout le long de la chaîne de distribution.</a:t>
            </a:r>
          </a:p>
          <a:p>
            <a:r>
              <a:rPr lang="fr-FR" sz="1000" dirty="0">
                <a:latin typeface="Arial" panose="020B0604020202020204" pitchFamily="34" charset="0"/>
                <a:cs typeface="Arial" panose="020B0604020202020204" pitchFamily="34" charset="0"/>
              </a:rPr>
              <a:t>C’est pourquoi le pilotage de la qualité de service et le pilotage des interactions avec les clients sont devenus les deux axes majeurs d’une Supply Chain pilotant un réseau de distribution, et que le zéro défaut devient la cible.</a:t>
            </a: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DCA36472-4CD2-4C31-8BF1-A03332D6B1BF}" type="slidenum">
              <a:rPr lang="fr-FR" altLang="fr-FR" smtClean="0"/>
              <a:pPr/>
              <a:t>1</a:t>
            </a:fld>
            <a:endParaRPr lang="fr-FR" altLang="fr-FR"/>
          </a:p>
        </p:txBody>
      </p:sp>
    </p:spTree>
    <p:extLst>
      <p:ext uri="{BB962C8B-B14F-4D97-AF65-F5344CB8AC3E}">
        <p14:creationId xmlns:p14="http://schemas.microsoft.com/office/powerpoint/2010/main" val="963856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p>
            <a:r>
              <a:rPr lang="fr-FR" sz="1000" dirty="0">
                <a:latin typeface="Arial" panose="020B0604020202020204" pitchFamily="34" charset="0"/>
                <a:cs typeface="Arial" panose="020B0604020202020204" pitchFamily="34" charset="0"/>
              </a:rPr>
              <a:t>Dans la hiérarchie des décisions dans une </a:t>
            </a:r>
            <a:r>
              <a:rPr lang="fr-FR" sz="1000" dirty="0" err="1">
                <a:latin typeface="Arial" panose="020B0604020202020204" pitchFamily="34" charset="0"/>
                <a:cs typeface="Arial" panose="020B0604020202020204" pitchFamily="34" charset="0"/>
              </a:rPr>
              <a:t>supply</a:t>
            </a:r>
            <a:r>
              <a:rPr lang="fr-FR" sz="1000" dirty="0">
                <a:latin typeface="Arial" panose="020B0604020202020204" pitchFamily="34" charset="0"/>
                <a:cs typeface="Arial" panose="020B0604020202020204" pitchFamily="34" charset="0"/>
              </a:rPr>
              <a:t> </a:t>
            </a:r>
            <a:r>
              <a:rPr lang="fr-FR" sz="1000" dirty="0" err="1">
                <a:latin typeface="Arial" panose="020B0604020202020204" pitchFamily="34" charset="0"/>
                <a:cs typeface="Arial" panose="020B0604020202020204" pitchFamily="34" charset="0"/>
              </a:rPr>
              <a:t>chain</a:t>
            </a:r>
            <a:r>
              <a:rPr lang="fr-FR" sz="1000" dirty="0">
                <a:latin typeface="Arial" panose="020B0604020202020204" pitchFamily="34" charset="0"/>
                <a:cs typeface="Arial" panose="020B0604020202020204" pitchFamily="34" charset="0"/>
              </a:rPr>
              <a:t>, le calcul DRP se situe sur le court terme, à l’horizon de quelques semaines.</a:t>
            </a:r>
          </a:p>
          <a:p>
            <a:r>
              <a:rPr lang="fr-FR" sz="1000" dirty="0">
                <a:latin typeface="Arial" panose="020B0604020202020204" pitchFamily="34" charset="0"/>
                <a:cs typeface="Arial" panose="020B0604020202020204" pitchFamily="34" charset="0"/>
              </a:rPr>
              <a:t>Il se fonde sur les besoins des entrepôts, dépôts, entres de distribution du réseau de distribution.</a:t>
            </a:r>
          </a:p>
          <a:p>
            <a:r>
              <a:rPr lang="fr-FR" sz="1000" dirty="0">
                <a:latin typeface="Arial" panose="020B0604020202020204" pitchFamily="34" charset="0"/>
                <a:cs typeface="Arial" panose="020B0604020202020204" pitchFamily="34" charset="0"/>
              </a:rPr>
              <a:t>Ces besoins peuvent être des commandes fermes ou des prévisions à court terme provenant soit du réseau commercial, soit d’un système automatique de prévision.</a:t>
            </a:r>
          </a:p>
          <a:p>
            <a:r>
              <a:rPr lang="fr-FR" sz="1000" dirty="0">
                <a:latin typeface="Arial" panose="020B0604020202020204" pitchFamily="34" charset="0"/>
                <a:cs typeface="Arial" panose="020B0604020202020204" pitchFamily="34" charset="0"/>
              </a:rPr>
              <a:t>DRP procède à un calcul des stocks prévisionnels qui peut faire apparaître des besoins de réapprovisionnement des à tous les niveaux de la </a:t>
            </a:r>
            <a:r>
              <a:rPr lang="fr-FR" sz="1000" dirty="0" err="1">
                <a:latin typeface="Arial" panose="020B0604020202020204" pitchFamily="34" charset="0"/>
                <a:cs typeface="Arial" panose="020B0604020202020204" pitchFamily="34" charset="0"/>
              </a:rPr>
              <a:t>supply</a:t>
            </a:r>
            <a:r>
              <a:rPr lang="fr-FR" sz="1000" dirty="0">
                <a:latin typeface="Arial" panose="020B0604020202020204" pitchFamily="34" charset="0"/>
                <a:cs typeface="Arial" panose="020B0604020202020204" pitchFamily="34" charset="0"/>
              </a:rPr>
              <a:t> </a:t>
            </a:r>
            <a:r>
              <a:rPr lang="fr-FR" sz="1000" dirty="0" err="1">
                <a:latin typeface="Arial" panose="020B0604020202020204" pitchFamily="34" charset="0"/>
                <a:cs typeface="Arial" panose="020B0604020202020204" pitchFamily="34" charset="0"/>
              </a:rPr>
              <a:t>chain</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Dans une entreprise industrielle, les besoins calculés entrent dans le PDP (Programme Directeur de Production); l’analyse du PDP conduit à l’émission de suggestions de fabrication qui, après validation par les planificateurs, entrent dans le MRP.</a:t>
            </a:r>
          </a:p>
          <a:p>
            <a:r>
              <a:rPr lang="fr-FR" sz="1000" dirty="0">
                <a:latin typeface="Arial" panose="020B0604020202020204" pitchFamily="34" charset="0"/>
                <a:cs typeface="Arial" panose="020B0604020202020204" pitchFamily="34" charset="0"/>
              </a:rPr>
              <a:t>Dans une entreprise de distribution, ces besoins conduisent à l’émission d’ordres d’achat.</a:t>
            </a:r>
          </a:p>
        </p:txBody>
      </p:sp>
    </p:spTree>
    <p:extLst>
      <p:ext uri="{BB962C8B-B14F-4D97-AF65-F5344CB8AC3E}">
        <p14:creationId xmlns:p14="http://schemas.microsoft.com/office/powerpoint/2010/main" val="2646075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Le système traditionnel de gestion des approvisionnements dans un centre de distribution est fondé sur un système de gestion des stocks. </a:t>
            </a:r>
          </a:p>
          <a:p>
            <a:r>
              <a:rPr lang="fr-FR" sz="1000" dirty="0">
                <a:latin typeface="Arial" panose="020B0604020202020204" pitchFamily="34" charset="0"/>
                <a:cs typeface="Arial" panose="020B0604020202020204" pitchFamily="34" charset="0"/>
              </a:rPr>
              <a:t>On ne fait aucune anticipation : on constate le niveau du stock et, si celui-ci devient inférieur à un minimum ou si l’on a atteint la date de révision, on passe une demande de réapprovisionnement auprès du stock central. </a:t>
            </a:r>
          </a:p>
          <a:p>
            <a:r>
              <a:rPr lang="fr-FR" sz="1000" dirty="0">
                <a:latin typeface="Arial" panose="020B0604020202020204" pitchFamily="34" charset="0"/>
                <a:cs typeface="Arial" panose="020B0604020202020204" pitchFamily="34" charset="0"/>
              </a:rPr>
              <a:t>Dans ce cas, on ne peut pas anticiper les besoins.</a:t>
            </a:r>
          </a:p>
          <a:p>
            <a:r>
              <a:rPr lang="fr-FR" sz="1000" dirty="0">
                <a:latin typeface="Arial" panose="020B0604020202020204" pitchFamily="34" charset="0"/>
                <a:cs typeface="Arial" panose="020B0604020202020204" pitchFamily="34" charset="0"/>
              </a:rPr>
              <a:t>Si l’on constate des ruptures trop fréquentes, on augmente le niveau du point de commande ou le niveau de recomplètement.</a:t>
            </a:r>
          </a:p>
          <a:p>
            <a:r>
              <a:rPr lang="fr-FR" sz="1000" dirty="0">
                <a:latin typeface="Arial" panose="020B0604020202020204" pitchFamily="34" charset="0"/>
                <a:cs typeface="Arial" panose="020B0604020202020204" pitchFamily="34" charset="0"/>
              </a:rPr>
              <a:t>Il peut en résulter des stocks pléthoriques tout au long de la chaîne.</a:t>
            </a:r>
          </a:p>
          <a:p>
            <a:r>
              <a:rPr lang="fr-FR" sz="1000" dirty="0">
                <a:latin typeface="Arial" panose="020B0604020202020204" pitchFamily="34" charset="0"/>
                <a:cs typeface="Arial" panose="020B0604020202020204" pitchFamily="34" charset="0"/>
              </a:rPr>
              <a:t>La méthode DRP propose, à l’inverse, d’utiliser la connaissance des </a:t>
            </a:r>
            <a:r>
              <a:rPr lang="fr-FR" sz="1000" b="1" dirty="0">
                <a:latin typeface="Arial" panose="020B0604020202020204" pitchFamily="34" charset="0"/>
                <a:cs typeface="Arial" panose="020B0604020202020204" pitchFamily="34" charset="0"/>
              </a:rPr>
              <a:t>demandes prévisionnelles </a:t>
            </a:r>
            <a:r>
              <a:rPr lang="fr-FR" sz="1000" dirty="0">
                <a:latin typeface="Arial" panose="020B0604020202020204" pitchFamily="34" charset="0"/>
                <a:cs typeface="Arial" panose="020B0604020202020204" pitchFamily="34" charset="0"/>
              </a:rPr>
              <a:t>des centres de distribution livrés par l’entrepôt central de l’usine pour déclencher les réapprovisionnements. On en attend une meilleure gestion du stock : moins de ruptures et une immobilisation réduite. </a:t>
            </a:r>
          </a:p>
        </p:txBody>
      </p:sp>
    </p:spTree>
    <p:extLst>
      <p:ext uri="{BB962C8B-B14F-4D97-AF65-F5344CB8AC3E}">
        <p14:creationId xmlns:p14="http://schemas.microsoft.com/office/powerpoint/2010/main" val="2740322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92188" y="4860925"/>
            <a:ext cx="5207000" cy="5008909"/>
          </a:xfrm>
        </p:spPr>
        <p:txBody>
          <a:bodyPr/>
          <a:lstStyle/>
          <a:p>
            <a:r>
              <a:rPr lang="fr-FR" sz="1000" dirty="0">
                <a:latin typeface="Arial" panose="020B0604020202020204" pitchFamily="34" charset="0"/>
                <a:cs typeface="Arial" panose="020B0604020202020204" pitchFamily="34" charset="0"/>
              </a:rPr>
              <a:t>Le point de départ de la procédure DRP, ce sont les besoins de chaque référence dans chaque centre de distribution. Ile peuvent provenir</a:t>
            </a:r>
          </a:p>
          <a:p>
            <a:pPr marL="171450" indent="-171450">
              <a:buFontTx/>
              <a:buChar char="-"/>
            </a:pPr>
            <a:r>
              <a:rPr lang="fr-FR" altLang="fr-FR" sz="1000" dirty="0">
                <a:latin typeface="Arial" panose="020B0604020202020204" pitchFamily="34" charset="0"/>
                <a:cs typeface="Arial" panose="020B0604020202020204" pitchFamily="34" charset="0"/>
              </a:rPr>
              <a:t>soit une estimation de la demande moyenne passée (si la demande est assez stable),</a:t>
            </a:r>
          </a:p>
          <a:p>
            <a:pPr marL="171450" indent="-171450">
              <a:buFontTx/>
              <a:buChar char="-"/>
            </a:pPr>
            <a:r>
              <a:rPr lang="fr-FR" altLang="fr-FR" sz="1000" dirty="0">
                <a:latin typeface="Arial" panose="020B0604020202020204" pitchFamily="34" charset="0"/>
                <a:cs typeface="Arial" panose="020B0604020202020204" pitchFamily="34" charset="0"/>
              </a:rPr>
              <a:t>soit la prise en compte des prévisions commerciales</a:t>
            </a:r>
          </a:p>
          <a:p>
            <a:pPr marL="171450" indent="-171450">
              <a:buFontTx/>
              <a:buChar char="-"/>
            </a:pPr>
            <a:r>
              <a:rPr lang="fr-FR" altLang="fr-FR" sz="1000" dirty="0">
                <a:latin typeface="Arial" panose="020B0604020202020204" pitchFamily="34" charset="0"/>
                <a:cs typeface="Arial" panose="020B0604020202020204" pitchFamily="34" charset="0"/>
              </a:rPr>
              <a:t>soit la demande prévue par un système de prévision de vente (lissage exponentiel)</a:t>
            </a:r>
          </a:p>
          <a:p>
            <a:r>
              <a:rPr lang="fr-FR" sz="1000" dirty="0">
                <a:latin typeface="Arial" panose="020B0604020202020204" pitchFamily="34" charset="0"/>
                <a:cs typeface="Arial" panose="020B0604020202020204" pitchFamily="34" charset="0"/>
              </a:rPr>
              <a:t>A ce niveau, c’est ce que l’on appelle des </a:t>
            </a:r>
            <a:r>
              <a:rPr lang="fr-FR" sz="1000" b="1" dirty="0">
                <a:latin typeface="Arial" panose="020B0604020202020204" pitchFamily="34" charset="0"/>
                <a:cs typeface="Arial" panose="020B0604020202020204" pitchFamily="34" charset="0"/>
              </a:rPr>
              <a:t>besoins bruts</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On calcule le stock prévisionnel par période qui est égal au stock initial moins la demande prévisionnelle plus les réceptions éventuelles.</a:t>
            </a:r>
          </a:p>
          <a:p>
            <a:r>
              <a:rPr lang="fr-FR" sz="1000" dirty="0">
                <a:latin typeface="Arial" panose="020B0604020202020204" pitchFamily="34" charset="0"/>
                <a:cs typeface="Arial" panose="020B0604020202020204" pitchFamily="34" charset="0"/>
              </a:rPr>
              <a:t>On détermine ensuite les besoins nets prévisionnels à savoir les besoins bruts moins le stock disponible en début de période.</a:t>
            </a:r>
          </a:p>
          <a:p>
            <a:r>
              <a:rPr lang="fr-FR" sz="1000" dirty="0">
                <a:latin typeface="Arial" panose="020B0604020202020204" pitchFamily="34" charset="0"/>
                <a:cs typeface="Arial" panose="020B0604020202020204" pitchFamily="34" charset="0"/>
              </a:rPr>
              <a:t>S’il apparait une besoin net, celui-ci doit être couvert par une réception sous peine de rupture. Un </a:t>
            </a:r>
            <a:r>
              <a:rPr lang="fr-FR" sz="1000" b="1" dirty="0">
                <a:latin typeface="Arial" panose="020B0604020202020204" pitchFamily="34" charset="0"/>
                <a:cs typeface="Arial" panose="020B0604020202020204" pitchFamily="34" charset="0"/>
              </a:rPr>
              <a:t>ordre de transfert </a:t>
            </a:r>
            <a:r>
              <a:rPr lang="fr-FR" sz="1000" dirty="0">
                <a:latin typeface="Arial" panose="020B0604020202020204" pitchFamily="34" charset="0"/>
                <a:cs typeface="Arial" panose="020B0604020202020204" pitchFamily="34" charset="0"/>
              </a:rPr>
              <a:t>entre l’usine et l’entrepôt doit donc être émis.</a:t>
            </a:r>
          </a:p>
          <a:p>
            <a:r>
              <a:rPr lang="fr-FR" sz="1000" dirty="0">
                <a:latin typeface="Arial" panose="020B0604020202020204" pitchFamily="34" charset="0"/>
                <a:cs typeface="Arial" panose="020B0604020202020204" pitchFamily="34" charset="0"/>
              </a:rPr>
              <a:t>Bien entendu, on doit prévoir également un stock de sécurité pour couvrir des aléas sur la demande et sur le temps de transport.</a:t>
            </a:r>
          </a:p>
          <a:p>
            <a:r>
              <a:rPr lang="fr-FR" sz="1000" b="1" dirty="0">
                <a:latin typeface="Arial" panose="020B0604020202020204" pitchFamily="34" charset="0"/>
                <a:cs typeface="Arial" panose="020B0604020202020204" pitchFamily="34" charset="0"/>
              </a:rPr>
              <a:t>Les règles de regroupement</a:t>
            </a:r>
          </a:p>
          <a:p>
            <a:r>
              <a:rPr lang="fr-FR" sz="1000" dirty="0">
                <a:latin typeface="Arial" panose="020B0604020202020204" pitchFamily="34" charset="0"/>
                <a:cs typeface="Arial" panose="020B0604020202020204" pitchFamily="34" charset="0"/>
              </a:rPr>
              <a:t>Comme pour les lancements en production, il peut être avantageux de regrouper des besoins futurs pour diminuer certains coûts : coûts administratifs et coûts de manutention.</a:t>
            </a:r>
          </a:p>
          <a:p>
            <a:r>
              <a:rPr lang="fr-FR" sz="1000" dirty="0">
                <a:latin typeface="Arial" panose="020B0604020202020204" pitchFamily="34" charset="0"/>
                <a:cs typeface="Arial" panose="020B0604020202020204" pitchFamily="34" charset="0"/>
              </a:rPr>
              <a:t>En regroupant des besoins futurs, moins d’ordres de transfert seront engendrés mais ils seront de plus grande taille. Les quantités livrées étant supérieures aux besoins, il en résultera des stocks plus importants (ce qui crée un besoin en fonds de roulement supplémentaire). Le gestionnaire devra donc arbitrer pour déterminer l’horizon de regroupement.</a:t>
            </a:r>
          </a:p>
          <a:p>
            <a:r>
              <a:rPr lang="fr-FR" sz="1000" dirty="0">
                <a:latin typeface="Arial" panose="020B0604020202020204" pitchFamily="34" charset="0"/>
                <a:cs typeface="Arial" panose="020B0604020202020204" pitchFamily="34" charset="0"/>
              </a:rPr>
              <a:t>De plus, fréquemment, le transfert (manutention et transport) se fait par unité logistique complète (une palette par exemple). Néanmoins pour des références à faible rotation, le transfert peut se faire par couche ou même par carton.</a:t>
            </a:r>
          </a:p>
          <a:p>
            <a:r>
              <a:rPr lang="fr-FR" sz="1000" dirty="0">
                <a:latin typeface="Arial" panose="020B0604020202020204" pitchFamily="34" charset="0"/>
                <a:cs typeface="Arial" panose="020B0604020202020204" pitchFamily="34" charset="0"/>
              </a:rPr>
              <a:t>Dans certaines industries, le transfert ne pourra se faire que par camion complet (par exemple, la chimie). Cette règle doit être adaptée selon les caractéristiques des produits et leur valeur.</a:t>
            </a:r>
          </a:p>
        </p:txBody>
      </p:sp>
    </p:spTree>
    <p:extLst>
      <p:ext uri="{BB962C8B-B14F-4D97-AF65-F5344CB8AC3E}">
        <p14:creationId xmlns:p14="http://schemas.microsoft.com/office/powerpoint/2010/main" val="2519962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La première ligne du tableau ci-dessus fournit la demande pour une référence. Elle provient</a:t>
            </a:r>
          </a:p>
          <a:p>
            <a:pPr marL="171450" indent="-171450">
              <a:buFontTx/>
              <a:buChar char="-"/>
            </a:pPr>
            <a:r>
              <a:rPr lang="fr-FR" altLang="fr-FR" sz="1000" dirty="0">
                <a:latin typeface="Arial" panose="020B0604020202020204" pitchFamily="34" charset="0"/>
                <a:cs typeface="Arial" panose="020B0604020202020204" pitchFamily="34" charset="0"/>
              </a:rPr>
              <a:t>soit une estimation de la  demande moyenne passée (si la demande est assez stable),</a:t>
            </a:r>
          </a:p>
          <a:p>
            <a:pPr marL="171450" indent="-171450">
              <a:buFontTx/>
              <a:buChar char="-"/>
            </a:pPr>
            <a:r>
              <a:rPr lang="fr-FR" altLang="fr-FR" sz="1000" dirty="0">
                <a:latin typeface="Arial" panose="020B0604020202020204" pitchFamily="34" charset="0"/>
                <a:cs typeface="Arial" panose="020B0604020202020204" pitchFamily="34" charset="0"/>
              </a:rPr>
              <a:t>soit la prise en compte des prévisions commerciales,</a:t>
            </a:r>
          </a:p>
          <a:p>
            <a:pPr marL="171450" indent="-171450">
              <a:buFontTx/>
              <a:buChar char="-"/>
            </a:pPr>
            <a:r>
              <a:rPr lang="fr-FR" altLang="fr-FR" sz="1000" dirty="0">
                <a:latin typeface="Arial" panose="020B0604020202020204" pitchFamily="34" charset="0"/>
                <a:cs typeface="Arial" panose="020B0604020202020204" pitchFamily="34" charset="0"/>
              </a:rPr>
              <a:t>soit la demande prévue par un système de prévision de vente (lissage exponentiel).</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La deuxième présente le stock disponible prévisionnel.</a:t>
            </a:r>
          </a:p>
          <a:p>
            <a:r>
              <a:rPr lang="fr-FR" sz="1000" dirty="0">
                <a:latin typeface="Arial" panose="020B0604020202020204" pitchFamily="34" charset="0"/>
                <a:cs typeface="Arial" panose="020B0604020202020204" pitchFamily="34" charset="0"/>
              </a:rPr>
              <a:t>La troisième comporte les réceptions nécessaires pour ne pas avoir de rupture ; elles tiennent compte de la quantité fixe de transfert (100). </a:t>
            </a:r>
          </a:p>
          <a:p>
            <a:r>
              <a:rPr lang="fr-FR" sz="1000" dirty="0">
                <a:latin typeface="Arial" panose="020B0604020202020204" pitchFamily="34" charset="0"/>
                <a:cs typeface="Arial" panose="020B0604020202020204" pitchFamily="34" charset="0"/>
              </a:rPr>
              <a:t>La dernière prévoit les ordres de transfert à l’entrepôt central ; ils correspondent à des expéditions échéancés : les réceptions anticipées de deux périodes. </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Dans l’exemple ci-dessus, le calcul du stock prévisionnel montre que si l’on ne prévoir pas une réception en période 3, une rupture de 30 apparaitrait (60 – 90). On planifie donc une réception de 100 (quantité fixe) en période 3,</a:t>
            </a:r>
          </a:p>
          <a:p>
            <a:r>
              <a:rPr lang="fr-FR" sz="1000" dirty="0">
                <a:latin typeface="Arial" panose="020B0604020202020204" pitchFamily="34" charset="0"/>
                <a:cs typeface="Arial" panose="020B0604020202020204" pitchFamily="34" charset="0"/>
              </a:rPr>
              <a:t>Le délai étant de 2 périodes, le départ des marchandises doit avoir lieu en période 1.</a:t>
            </a:r>
          </a:p>
        </p:txBody>
      </p:sp>
    </p:spTree>
    <p:extLst>
      <p:ext uri="{BB962C8B-B14F-4D97-AF65-F5344CB8AC3E}">
        <p14:creationId xmlns:p14="http://schemas.microsoft.com/office/powerpoint/2010/main" val="3206806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Ce processus va s’appliquer à tous les dépôts du réseau et la consolidation va s’effectuer de la manière suivante, dans le cas de deux entrepôts. Période par période, on cumule les besoins de chaque entrepôt. </a:t>
            </a:r>
          </a:p>
          <a:p>
            <a:r>
              <a:rPr lang="fr-FR" sz="1000" dirty="0">
                <a:latin typeface="Arial" panose="020B0604020202020204" pitchFamily="34" charset="0"/>
                <a:cs typeface="Arial" panose="020B0604020202020204" pitchFamily="34" charset="0"/>
              </a:rPr>
              <a:t>Par exemple la demande pour la période 2 s’élève à 200 (100 pour l’entrepôt 1 et 100 pour l’entrepôt 2). La consolidation obtenue correspond à la demande des différents entrepôts et définit ainsi les ordres de transfert à passer à l’usine pour la constitution de son PDP, compte tenu du stock disponible, du niveau de service souhaité, des délais de livraisons et des minimums de livraison.  </a:t>
            </a:r>
          </a:p>
          <a:p>
            <a:endParaRPr lang="fr-FR"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933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En procédant ainsi pour chaque produit et chaque site, on assure la transmission des besoins permettant de couvrir les demandes locales. </a:t>
            </a:r>
          </a:p>
          <a:p>
            <a:r>
              <a:rPr lang="fr-FR" sz="1000" dirty="0">
                <a:latin typeface="Arial" panose="020B0604020202020204" pitchFamily="34" charset="0"/>
                <a:cs typeface="Arial" panose="020B0604020202020204" pitchFamily="34" charset="0"/>
              </a:rPr>
              <a:t>À partir de ces calculs, l’entrepôt peut gérer ses transports et ses stocks, déterminer ses besoins en véhicules et déterminer ses réapprovisionnements. Il peut plus facilement anticiper les évolutions de sa demande locale et les répercuter au niveau de l’entrepôt central ou du stock usine.</a:t>
            </a:r>
          </a:p>
          <a:p>
            <a:r>
              <a:rPr lang="fr-FR" sz="1000" dirty="0">
                <a:latin typeface="Arial" panose="020B0604020202020204" pitchFamily="34" charset="0"/>
                <a:cs typeface="Arial" panose="020B0604020202020204" pitchFamily="34" charset="0"/>
              </a:rPr>
              <a:t>On trouve maintenant dans de nombreux progiciels un module DRP permettant d’appliquer ce principe. Précisons que plus le réseau de distribution comporte d’étages et d’entrepôts (ou dépôts) à chaque étage, plus le DRP devient indispensable. </a:t>
            </a:r>
          </a:p>
          <a:p>
            <a:endParaRPr lang="fr-FR" sz="1000" dirty="0"/>
          </a:p>
        </p:txBody>
      </p:sp>
    </p:spTree>
    <p:extLst>
      <p:ext uri="{BB962C8B-B14F-4D97-AF65-F5344CB8AC3E}">
        <p14:creationId xmlns:p14="http://schemas.microsoft.com/office/powerpoint/2010/main" val="10454958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b="1" dirty="0">
                <a:latin typeface="Arial" panose="020B0604020202020204" pitchFamily="34" charset="0"/>
                <a:cs typeface="Arial" panose="020B0604020202020204" pitchFamily="34" charset="0"/>
              </a:rPr>
              <a:t>La procédure dans l’ERP</a:t>
            </a:r>
          </a:p>
          <a:p>
            <a:r>
              <a:rPr lang="fr-FR" sz="1000" dirty="0">
                <a:latin typeface="Arial" panose="020B0604020202020204" pitchFamily="34" charset="0"/>
                <a:cs typeface="Arial" panose="020B0604020202020204" pitchFamily="34" charset="0"/>
              </a:rPr>
              <a:t>1- Les commandes clients et les prévisions de demande sont enregistrées au niveau de chaque centre de distribution.</a:t>
            </a:r>
          </a:p>
          <a:p>
            <a:r>
              <a:rPr lang="fr-FR" sz="1000" dirty="0">
                <a:latin typeface="Arial" panose="020B0604020202020204" pitchFamily="34" charset="0"/>
                <a:cs typeface="Arial" panose="020B0604020202020204" pitchFamily="34" charset="0"/>
              </a:rPr>
              <a:t>2- Un calcul des besoins est effectuée pour chaque article dans chaque centre de distribution après avoir précisé les règles de regroupement.</a:t>
            </a:r>
          </a:p>
          <a:p>
            <a:r>
              <a:rPr lang="fr-FR" sz="1000" dirty="0">
                <a:latin typeface="Arial" panose="020B0604020202020204" pitchFamily="34" charset="0"/>
                <a:cs typeface="Arial" panose="020B0604020202020204" pitchFamily="34" charset="0"/>
              </a:rPr>
              <a:t>3- Ce calcul des besoins engendre des besoins qui doivent être couverts par des transferts de marchandise ; à ce stage, comme dans la procédure MRP, ce ne sont que des suggestions crées par un calcul automatique (ordres de transfert suggérés) ; les ordres suggérés peuvent ajustés par le centre de distribution pour tenir compte des dernières informations commerciales et pour procéder à des regroupements pour constituer des camions complets.</a:t>
            </a:r>
          </a:p>
          <a:p>
            <a:r>
              <a:rPr lang="fr-FR" sz="1000" dirty="0">
                <a:latin typeface="Arial" panose="020B0604020202020204" pitchFamily="34" charset="0"/>
                <a:cs typeface="Arial" panose="020B0604020202020204" pitchFamily="34" charset="0"/>
              </a:rPr>
              <a:t>4- Les ordres de transfert suggérés apparaissent dans les besoins internes au niveau du PDP de l’usine ; ils permettent d’évaluer les charges de travail et les besoins en composants.</a:t>
            </a:r>
          </a:p>
          <a:p>
            <a:r>
              <a:rPr lang="fr-FR" sz="1000" dirty="0">
                <a:latin typeface="Arial" panose="020B0604020202020204" pitchFamily="34" charset="0"/>
                <a:cs typeface="Arial" panose="020B0604020202020204" pitchFamily="34" charset="0"/>
              </a:rPr>
              <a:t>5- Les ordres de transfert suggérés doivent être transformés en ordres fermes ; après analyse des charges et des disponibilité en composants, le service de planification de l’usine examine la faisabilité de ces ordres et peut être amené à les modifier (changement dans les quantités ou dans les dates).</a:t>
            </a:r>
          </a:p>
          <a:p>
            <a:r>
              <a:rPr lang="fr-FR" sz="1000" dirty="0">
                <a:latin typeface="Arial" panose="020B0604020202020204" pitchFamily="34" charset="0"/>
                <a:cs typeface="Arial" panose="020B0604020202020204" pitchFamily="34" charset="0"/>
              </a:rPr>
              <a:t>6- A l’échéance, les ordres de transfert sont expédiés aux centres de distribution et réceptionnés à la date d’arrivée du moyen de transport.</a:t>
            </a:r>
          </a:p>
          <a:p>
            <a:r>
              <a:rPr lang="fr-FR" sz="1000" dirty="0">
                <a:latin typeface="Arial" panose="020B0604020202020204" pitchFamily="34" charset="0"/>
                <a:cs typeface="Arial" panose="020B0604020202020204" pitchFamily="34" charset="0"/>
              </a:rPr>
              <a:t>7- Le centre de distribution peut livrer les commandes des clients</a:t>
            </a:r>
          </a:p>
        </p:txBody>
      </p:sp>
      <p:sp>
        <p:nvSpPr>
          <p:cNvPr id="4" name="Espace réservé du numéro de diapositive 3"/>
          <p:cNvSpPr>
            <a:spLocks noGrp="1"/>
          </p:cNvSpPr>
          <p:nvPr>
            <p:ph type="sldNum" sz="quarter" idx="10"/>
          </p:nvPr>
        </p:nvSpPr>
        <p:spPr/>
        <p:txBody>
          <a:bodyPr/>
          <a:lstStyle/>
          <a:p>
            <a:fld id="{DCA36472-4CD2-4C31-8BF1-A03332D6B1BF}" type="slidenum">
              <a:rPr lang="fr-FR" altLang="fr-FR" smtClean="0"/>
              <a:pPr/>
              <a:t>16</a:t>
            </a:fld>
            <a:endParaRPr lang="fr-FR" altLang="fr-FR"/>
          </a:p>
        </p:txBody>
      </p:sp>
    </p:spTree>
    <p:extLst>
      <p:ext uri="{BB962C8B-B14F-4D97-AF65-F5344CB8AC3E}">
        <p14:creationId xmlns:p14="http://schemas.microsoft.com/office/powerpoint/2010/main" val="1106606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La fonction distribution gère des </a:t>
            </a:r>
            <a:r>
              <a:rPr lang="fr-FR" sz="1000" b="1" dirty="0">
                <a:latin typeface="Arial" panose="020B0604020202020204" pitchFamily="34" charset="0"/>
                <a:cs typeface="Arial" panose="020B0604020202020204" pitchFamily="34" charset="0"/>
              </a:rPr>
              <a:t>ordres de transfert </a:t>
            </a:r>
            <a:r>
              <a:rPr lang="fr-FR" sz="1000" dirty="0">
                <a:latin typeface="Arial" panose="020B0604020202020204" pitchFamily="34" charset="0"/>
                <a:cs typeface="Arial" panose="020B0604020202020204" pitchFamily="34" charset="0"/>
              </a:rPr>
              <a:t>qui spécifient une référence article, une quantité, un poids, un volume, le centre de distribution de destination, la date de départ et la date d’arrivée attendue.</a:t>
            </a:r>
          </a:p>
          <a:p>
            <a:r>
              <a:rPr lang="fr-FR" sz="1000" dirty="0">
                <a:latin typeface="Arial" panose="020B0604020202020204" pitchFamily="34" charset="0"/>
                <a:cs typeface="Arial" panose="020B0604020202020204" pitchFamily="34" charset="0"/>
              </a:rPr>
              <a:t>Comme pour les ordres de fabrication, les ordres de transfert passent par 4 statuts.</a:t>
            </a:r>
          </a:p>
          <a:p>
            <a:r>
              <a:rPr lang="fr-FR" sz="1000" dirty="0">
                <a:latin typeface="Arial" panose="020B0604020202020204" pitchFamily="34" charset="0"/>
                <a:cs typeface="Arial" panose="020B0604020202020204" pitchFamily="34" charset="0"/>
              </a:rPr>
              <a:t>Les ordres de transfert </a:t>
            </a:r>
            <a:r>
              <a:rPr lang="fr-FR" sz="1000" b="1" dirty="0">
                <a:latin typeface="Arial" panose="020B0604020202020204" pitchFamily="34" charset="0"/>
                <a:cs typeface="Arial" panose="020B0604020202020204" pitchFamily="34" charset="0"/>
              </a:rPr>
              <a:t>suggérés</a:t>
            </a:r>
            <a:r>
              <a:rPr lang="fr-FR" sz="1000" dirty="0">
                <a:latin typeface="Arial" panose="020B0604020202020204" pitchFamily="34" charset="0"/>
                <a:cs typeface="Arial" panose="020B0604020202020204" pitchFamily="34" charset="0"/>
              </a:rPr>
              <a:t> sont créé par la calcul des besoins au niveau de chaque centre de distribution.</a:t>
            </a:r>
          </a:p>
          <a:p>
            <a:r>
              <a:rPr lang="fr-FR" sz="1000" dirty="0">
                <a:latin typeface="Arial" panose="020B0604020202020204" pitchFamily="34" charset="0"/>
                <a:cs typeface="Arial" panose="020B0604020202020204" pitchFamily="34" charset="0"/>
              </a:rPr>
              <a:t>Ces ordres suggérés sont examinés et éventuellement modifiés par les approvisionneurs pour être convertis en ordres de transfert </a:t>
            </a:r>
            <a:r>
              <a:rPr lang="fr-FR" sz="1000" b="1" dirty="0">
                <a:latin typeface="Arial" panose="020B0604020202020204" pitchFamily="34" charset="0"/>
                <a:cs typeface="Arial" panose="020B0604020202020204" pitchFamily="34" charset="0"/>
              </a:rPr>
              <a:t>fermes</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Les ordres de transfert suggérés et fermes apparaissent dans le PDP de l’usine en temps que besoin interne.</a:t>
            </a:r>
          </a:p>
          <a:p>
            <a:r>
              <a:rPr lang="fr-FR" sz="1000" dirty="0">
                <a:latin typeface="Arial" panose="020B0604020202020204" pitchFamily="34" charset="0"/>
                <a:cs typeface="Arial" panose="020B0604020202020204" pitchFamily="34" charset="0"/>
              </a:rPr>
              <a:t>Lorsque les marchandises à transférer sont disponibles, on peut les expédier. Lors de l’expédition, ils passent au statut d’ordre de transfert </a:t>
            </a:r>
            <a:r>
              <a:rPr lang="fr-FR" sz="1000" b="1" dirty="0">
                <a:latin typeface="Arial" panose="020B0604020202020204" pitchFamily="34" charset="0"/>
                <a:cs typeface="Arial" panose="020B0604020202020204" pitchFamily="34" charset="0"/>
              </a:rPr>
              <a:t>en transit</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Lors de la réception des marchandises, les ordres de transfert passent au statut </a:t>
            </a:r>
            <a:r>
              <a:rPr lang="fr-FR" sz="1000" b="1" dirty="0">
                <a:latin typeface="Arial" panose="020B0604020202020204" pitchFamily="34" charset="0"/>
                <a:cs typeface="Arial" panose="020B0604020202020204" pitchFamily="34" charset="0"/>
              </a:rPr>
              <a:t>clos</a:t>
            </a:r>
            <a:r>
              <a:rPr lang="fr-FR" sz="1000" dirty="0">
                <a:latin typeface="Arial" panose="020B0604020202020204" pitchFamily="34" charset="0"/>
                <a:cs typeface="Arial" panose="020B0604020202020204" pitchFamily="34" charset="0"/>
              </a:rPr>
              <a:t>.</a:t>
            </a:r>
          </a:p>
        </p:txBody>
      </p:sp>
      <p:sp>
        <p:nvSpPr>
          <p:cNvPr id="4" name="Espace réservé du numéro de diapositive 3"/>
          <p:cNvSpPr>
            <a:spLocks noGrp="1"/>
          </p:cNvSpPr>
          <p:nvPr>
            <p:ph type="sldNum" sz="quarter" idx="10"/>
          </p:nvPr>
        </p:nvSpPr>
        <p:spPr/>
        <p:txBody>
          <a:bodyPr/>
          <a:lstStyle/>
          <a:p>
            <a:fld id="{DCA36472-4CD2-4C31-8BF1-A03332D6B1BF}" type="slidenum">
              <a:rPr lang="fr-FR" altLang="fr-FR" smtClean="0"/>
              <a:pPr/>
              <a:t>17</a:t>
            </a:fld>
            <a:endParaRPr lang="fr-FR" altLang="fr-FR"/>
          </a:p>
        </p:txBody>
      </p:sp>
    </p:spTree>
    <p:extLst>
      <p:ext uri="{BB962C8B-B14F-4D97-AF65-F5344CB8AC3E}">
        <p14:creationId xmlns:p14="http://schemas.microsoft.com/office/powerpoint/2010/main" val="7587030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Dans l’exemple proposé plus haut, chaque commande fait l’objet d’un ordre d’expédition individuel. Il est courant en entreprise de mettre en œuvre des regroupements de commandes sur plusieurs périodes. L’optimisation des regroupements de produits pour le transport, ainsi que la détermination des stocks de sécurité optimaux ou couvertures minimum demeurent toutefois des problématiques très complexes. </a:t>
            </a:r>
          </a:p>
          <a:p>
            <a:r>
              <a:rPr lang="fr-FR" sz="1000" dirty="0">
                <a:latin typeface="Arial" panose="020B0604020202020204" pitchFamily="34" charset="0"/>
                <a:cs typeface="Arial" panose="020B0604020202020204" pitchFamily="34" charset="0"/>
              </a:rPr>
              <a:t>Des règles et/ou algorithmes peuvent être développés permettant des regroupements de commandes menant à une baisse des coûts de transport (suite par exemple à un meilleur taux de remplissage des véhicules).</a:t>
            </a:r>
          </a:p>
          <a:p>
            <a:r>
              <a:rPr lang="fr-FR" sz="1000" dirty="0">
                <a:latin typeface="Arial" panose="020B0604020202020204" pitchFamily="34" charset="0"/>
                <a:cs typeface="Arial" panose="020B0604020202020204" pitchFamily="34" charset="0"/>
              </a:rPr>
              <a:t>On paramètre le DRP selon le mode de gestion des approvisionnements choisi par l’entreprise : point de commande ou recomplètement périodique (cf. Module 04).</a:t>
            </a:r>
          </a:p>
          <a:p>
            <a:r>
              <a:rPr lang="fr-FR" sz="1000" dirty="0">
                <a:latin typeface="Arial" panose="020B0604020202020204" pitchFamily="34" charset="0"/>
                <a:cs typeface="Arial" panose="020B0604020202020204" pitchFamily="34" charset="0"/>
              </a:rPr>
              <a:t>C’est le rôle du Supply Chain Manager de définir la politique à mettre en œuvre selon la situation de son marché et de son entreprise.</a:t>
            </a:r>
          </a:p>
          <a:p>
            <a:r>
              <a:rPr lang="fr-FR" sz="1000" dirty="0">
                <a:latin typeface="Arial" panose="020B0604020202020204" pitchFamily="34" charset="0"/>
                <a:cs typeface="Arial" panose="020B0604020202020204" pitchFamily="34" charset="0"/>
              </a:rPr>
              <a:t>Il arbitre entre les coûts, le niveau de stock et le niveau de service objectif.</a:t>
            </a:r>
          </a:p>
          <a:p>
            <a:r>
              <a:rPr lang="fr-FR" sz="1000" dirty="0">
                <a:latin typeface="Arial" panose="020B0604020202020204" pitchFamily="34" charset="0"/>
                <a:cs typeface="Arial" panose="020B0604020202020204" pitchFamily="34" charset="0"/>
              </a:rPr>
              <a:t>Un politique ‘Camions complets’ diminuera les coûts de transport mais augmentera le niveau de stock.</a:t>
            </a:r>
          </a:p>
          <a:p>
            <a:r>
              <a:rPr lang="fr-FR" sz="1000" dirty="0">
                <a:latin typeface="Arial" panose="020B0604020202020204" pitchFamily="34" charset="0"/>
                <a:cs typeface="Arial" panose="020B0604020202020204" pitchFamily="34" charset="0"/>
              </a:rPr>
              <a:t>A niveau de service égal, dans l’industrie des produits de luxe, on cherche à minimiser l’immobilisation en stock, dans l’industrie de l’eau en bouteilles, on cherche à minimiser les coûts de transport.</a:t>
            </a:r>
          </a:p>
        </p:txBody>
      </p:sp>
      <p:sp>
        <p:nvSpPr>
          <p:cNvPr id="4" name="Espace réservé du numéro de diapositive 3"/>
          <p:cNvSpPr>
            <a:spLocks noGrp="1"/>
          </p:cNvSpPr>
          <p:nvPr>
            <p:ph type="sldNum" sz="quarter" idx="5"/>
          </p:nvPr>
        </p:nvSpPr>
        <p:spPr/>
        <p:txBody>
          <a:bodyPr/>
          <a:lstStyle/>
          <a:p>
            <a:fld id="{DCA36472-4CD2-4C31-8BF1-A03332D6B1BF}" type="slidenum">
              <a:rPr lang="fr-FR" altLang="fr-FR" smtClean="0"/>
              <a:pPr/>
              <a:t>18</a:t>
            </a:fld>
            <a:endParaRPr lang="fr-FR" altLang="fr-FR"/>
          </a:p>
        </p:txBody>
      </p:sp>
    </p:spTree>
    <p:extLst>
      <p:ext uri="{BB962C8B-B14F-4D97-AF65-F5344CB8AC3E}">
        <p14:creationId xmlns:p14="http://schemas.microsoft.com/office/powerpoint/2010/main" val="33003562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sz="1000" dirty="0">
                <a:latin typeface="Arial" panose="020B0604020202020204" pitchFamily="34" charset="0"/>
                <a:cs typeface="Arial" panose="020B0604020202020204" pitchFamily="34" charset="0"/>
              </a:rPr>
              <a:t>Exemple : </a:t>
            </a:r>
          </a:p>
          <a:p>
            <a:r>
              <a:rPr lang="fr-FR" altLang="fr-FR" sz="1000" dirty="0">
                <a:latin typeface="Arial" panose="020B0604020202020204" pitchFamily="34" charset="0"/>
                <a:cs typeface="Arial" panose="020B0604020202020204" pitchFamily="34" charset="0"/>
              </a:rPr>
              <a:t>On suppose que l’unité de transport est la palette.</a:t>
            </a:r>
          </a:p>
          <a:p>
            <a:r>
              <a:rPr lang="fr-FR" altLang="fr-FR" sz="1000" dirty="0">
                <a:latin typeface="Arial" panose="020B0604020202020204" pitchFamily="34" charset="0"/>
                <a:cs typeface="Arial" panose="020B0604020202020204" pitchFamily="34" charset="0"/>
              </a:rPr>
              <a:t>Dès qu’une référence fait apparaitre une couverture trop faible ou périodiquement, on passe en revue l’ensemble de l’assortiment,</a:t>
            </a:r>
          </a:p>
          <a:p>
            <a:pPr marL="0" lvl="1"/>
            <a:r>
              <a:rPr lang="fr-FR" altLang="fr-FR" sz="1000" dirty="0">
                <a:latin typeface="Arial" panose="020B0604020202020204" pitchFamily="34" charset="0"/>
                <a:cs typeface="Arial" panose="020B0604020202020204" pitchFamily="34" charset="0"/>
              </a:rPr>
              <a:t>On calcule les couvertures de chacun des articles.</a:t>
            </a:r>
          </a:p>
          <a:p>
            <a:pPr marL="0" lvl="1"/>
            <a:r>
              <a:rPr lang="fr-FR" altLang="fr-FR" sz="1000" dirty="0">
                <a:latin typeface="Arial" panose="020B0604020202020204" pitchFamily="34" charset="0"/>
                <a:cs typeface="Arial" panose="020B0604020202020204" pitchFamily="34" charset="0"/>
              </a:rPr>
              <a:t>On remplit un camion avec les articles qui ont les couvertures les plus faibles</a:t>
            </a:r>
          </a:p>
          <a:p>
            <a:pPr marL="0" lvl="1"/>
            <a:r>
              <a:rPr lang="fr-FR" altLang="fr-FR" sz="1000" dirty="0">
                <a:latin typeface="Arial" panose="020B0604020202020204" pitchFamily="34" charset="0"/>
                <a:cs typeface="Arial" panose="020B0604020202020204" pitchFamily="34" charset="0"/>
              </a:rPr>
              <a:t>Éventuellement, on expédie plusieurs palettes pour les articles à forte rotation.</a:t>
            </a:r>
          </a:p>
          <a:p>
            <a:pPr marL="0" lvl="1"/>
            <a:r>
              <a:rPr lang="fr-FR" altLang="fr-FR" sz="1000" dirty="0">
                <a:latin typeface="Arial" panose="020B0604020202020204" pitchFamily="34" charset="0"/>
                <a:cs typeface="Arial" panose="020B0604020202020204" pitchFamily="34" charset="0"/>
              </a:rPr>
              <a:t>Cf. page suivante</a:t>
            </a:r>
          </a:p>
          <a:p>
            <a:endParaRPr lang="fr-FR" sz="7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DCA36472-4CD2-4C31-8BF1-A03332D6B1BF}" type="slidenum">
              <a:rPr lang="fr-FR" altLang="fr-FR" smtClean="0"/>
              <a:pPr/>
              <a:t>19</a:t>
            </a:fld>
            <a:endParaRPr lang="fr-FR" altLang="fr-FR"/>
          </a:p>
        </p:txBody>
      </p:sp>
    </p:spTree>
    <p:extLst>
      <p:ext uri="{BB962C8B-B14F-4D97-AF65-F5344CB8AC3E}">
        <p14:creationId xmlns:p14="http://schemas.microsoft.com/office/powerpoint/2010/main" val="1598288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p>
            <a:r>
              <a:rPr lang="fr-FR" sz="1000" dirty="0">
                <a:latin typeface="Arial" panose="020B0604020202020204" pitchFamily="34" charset="0"/>
                <a:cs typeface="Arial" panose="020B0604020202020204" pitchFamily="34" charset="0"/>
              </a:rPr>
              <a:t>Le </a:t>
            </a:r>
            <a:r>
              <a:rPr lang="fr-FR" sz="1000" b="1" dirty="0">
                <a:latin typeface="Arial" panose="020B0604020202020204" pitchFamily="34" charset="0"/>
                <a:cs typeface="Arial" panose="020B0604020202020204" pitchFamily="34" charset="0"/>
              </a:rPr>
              <a:t>canal</a:t>
            </a:r>
            <a:r>
              <a:rPr lang="fr-FR" sz="1000" dirty="0">
                <a:latin typeface="Arial" panose="020B0604020202020204" pitchFamily="34" charset="0"/>
                <a:cs typeface="Arial" panose="020B0604020202020204" pitchFamily="34" charset="0"/>
              </a:rPr>
              <a:t> est une notion </a:t>
            </a:r>
            <a:r>
              <a:rPr lang="fr-FR" sz="1000" b="1" dirty="0">
                <a:latin typeface="Arial" panose="020B0604020202020204" pitchFamily="34" charset="0"/>
                <a:cs typeface="Arial" panose="020B0604020202020204" pitchFamily="34" charset="0"/>
              </a:rPr>
              <a:t>stratégique</a:t>
            </a:r>
            <a:r>
              <a:rPr lang="fr-FR" sz="1000" dirty="0">
                <a:latin typeface="Arial" panose="020B0604020202020204" pitchFamily="34" charset="0"/>
                <a:cs typeface="Arial" panose="020B0604020202020204" pitchFamily="34" charset="0"/>
              </a:rPr>
              <a:t> et </a:t>
            </a:r>
            <a:r>
              <a:rPr lang="fr-FR" sz="1000" b="1" dirty="0">
                <a:latin typeface="Arial" panose="020B0604020202020204" pitchFamily="34" charset="0"/>
                <a:cs typeface="Arial" panose="020B0604020202020204" pitchFamily="34" charset="0"/>
              </a:rPr>
              <a:t>marketing</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Le mode de mise à disposition dans lequel les biens et les services sont acheminés jusqu’au consommateur final est appelé </a:t>
            </a:r>
            <a:r>
              <a:rPr lang="fr-FR" sz="1000" b="1" dirty="0">
                <a:latin typeface="Arial" panose="020B0604020202020204" pitchFamily="34" charset="0"/>
                <a:cs typeface="Arial" panose="020B0604020202020204" pitchFamily="34" charset="0"/>
              </a:rPr>
              <a:t>canal de distribution</a:t>
            </a:r>
            <a:r>
              <a:rPr lang="fr-FR" sz="1000" dirty="0">
                <a:latin typeface="Arial" panose="020B0604020202020204" pitchFamily="34" charset="0"/>
                <a:cs typeface="Arial" panose="020B0604020202020204" pitchFamily="34" charset="0"/>
              </a:rPr>
              <a:t>. C’est en fait le chemin commercial parcouru par un produit pour aller du producteur au consommateur final. Ce chemin commercial implique souvent plusieurs intermédiaires (grossiste, revendeur, détaillant, etc.). </a:t>
            </a:r>
          </a:p>
          <a:p>
            <a:r>
              <a:rPr lang="fr-FR" sz="1000" dirty="0">
                <a:latin typeface="Arial" panose="020B0604020202020204" pitchFamily="34" charset="0"/>
                <a:cs typeface="Arial" panose="020B0604020202020204" pitchFamily="34" charset="0"/>
              </a:rPr>
              <a:t>Pour une entreprise, la distribution peut passer par plusieurs canaux. À titre d’exemple, une entreprise peut avoir un canal de distribution pour les produits frais, un autre canal pour les produits secs, un troisième canal pour produits congelés et un quatrième canal pour les produits chimiques et dangereux. Chaque canal de distribution ferait appel à une </a:t>
            </a:r>
            <a:r>
              <a:rPr lang="fr-FR" sz="1000" i="1" dirty="0">
                <a:latin typeface="Arial" panose="020B0604020202020204" pitchFamily="34" charset="0"/>
                <a:cs typeface="Arial" panose="020B0604020202020204" pitchFamily="34" charset="0"/>
              </a:rPr>
              <a:t>supply chain</a:t>
            </a:r>
            <a:r>
              <a:rPr lang="fr-FR" sz="1000" dirty="0">
                <a:latin typeface="Arial" panose="020B0604020202020204" pitchFamily="34" charset="0"/>
                <a:cs typeface="Arial" panose="020B0604020202020204" pitchFamily="34" charset="0"/>
              </a:rPr>
              <a:t> différente mais appropriée en fonction du segment de produits traité. </a:t>
            </a:r>
          </a:p>
          <a:p>
            <a:r>
              <a:rPr lang="fr-FR" sz="1000" b="1" dirty="0">
                <a:latin typeface="Arial" panose="020B0604020202020204" pitchFamily="34" charset="0"/>
                <a:cs typeface="Arial" panose="020B0604020202020204" pitchFamily="34" charset="0"/>
              </a:rPr>
              <a:t>Définition d’un réseau : un</a:t>
            </a:r>
            <a:r>
              <a:rPr lang="fr-FR" sz="1000" dirty="0">
                <a:latin typeface="Arial" panose="020B0604020202020204" pitchFamily="34" charset="0"/>
                <a:cs typeface="Arial" panose="020B0604020202020204" pitchFamily="34" charset="0"/>
              </a:rPr>
              <a:t> </a:t>
            </a:r>
            <a:r>
              <a:rPr lang="fr-FR" sz="1000" b="1" dirty="0">
                <a:latin typeface="Arial" panose="020B0604020202020204" pitchFamily="34" charset="0"/>
                <a:cs typeface="Arial" panose="020B0604020202020204" pitchFamily="34" charset="0"/>
              </a:rPr>
              <a:t>réseau</a:t>
            </a:r>
            <a:r>
              <a:rPr lang="fr-FR" sz="1000" dirty="0">
                <a:latin typeface="Arial" panose="020B0604020202020204" pitchFamily="34" charset="0"/>
                <a:cs typeface="Arial" panose="020B0604020202020204" pitchFamily="34" charset="0"/>
              </a:rPr>
              <a:t> est une notion </a:t>
            </a:r>
            <a:r>
              <a:rPr lang="fr-FR" sz="1000" b="1" dirty="0">
                <a:latin typeface="Arial" panose="020B0604020202020204" pitchFamily="34" charset="0"/>
                <a:cs typeface="Arial" panose="020B0604020202020204" pitchFamily="34" charset="0"/>
              </a:rPr>
              <a:t>commerciale</a:t>
            </a:r>
            <a:r>
              <a:rPr lang="fr-FR" sz="1000" dirty="0">
                <a:latin typeface="Arial" panose="020B0604020202020204" pitchFamily="34" charset="0"/>
                <a:cs typeface="Arial" panose="020B0604020202020204" pitchFamily="34" charset="0"/>
              </a:rPr>
              <a:t> et </a:t>
            </a:r>
            <a:r>
              <a:rPr lang="fr-FR" sz="1000" b="1" dirty="0">
                <a:latin typeface="Arial" panose="020B0604020202020204" pitchFamily="34" charset="0"/>
                <a:cs typeface="Arial" panose="020B0604020202020204" pitchFamily="34" charset="0"/>
              </a:rPr>
              <a:t>logistique</a:t>
            </a:r>
          </a:p>
          <a:p>
            <a:pPr>
              <a:lnSpc>
                <a:spcPct val="100000"/>
              </a:lnSpc>
            </a:pPr>
            <a:r>
              <a:rPr lang="fr-FR" sz="1000" dirty="0">
                <a:latin typeface="Arial" panose="020B0604020202020204" pitchFamily="34" charset="0"/>
                <a:cs typeface="Arial" panose="020B0604020202020204" pitchFamily="34" charset="0"/>
              </a:rPr>
              <a:t>Un réseau de distribution est constitué de l’ensemble des moyens logistiques mis en œuvre au sein d’un canal de distribution : entrepôts, plateformes, transporteurs et autres prestataires.</a:t>
            </a:r>
          </a:p>
          <a:p>
            <a:pPr>
              <a:lnSpc>
                <a:spcPct val="100000"/>
              </a:lnSpc>
            </a:pPr>
            <a:r>
              <a:rPr lang="fr-FR" sz="1000" dirty="0">
                <a:latin typeface="Arial" panose="020B0604020202020204" pitchFamily="34" charset="0"/>
                <a:cs typeface="Arial" panose="020B0604020202020204" pitchFamily="34" charset="0"/>
              </a:rPr>
              <a:t>La structure du réseau de distribution, autrement dit le nombre d’entrepôts et leur localisation, a une influence directe sur les coûts de distribution, le besoin en fonds de roulement et le délai de réponse à la demande des clients. Il convient donc d’adapter le réseau de distribution aux caractéristiques et aux exigences du canal de distribution. </a:t>
            </a:r>
          </a:p>
          <a:p>
            <a:endParaRPr lang="fr-FR" sz="1000" dirty="0">
              <a:latin typeface="Arial" panose="020B0604020202020204" pitchFamily="34" charset="0"/>
              <a:cs typeface="Arial" panose="020B0604020202020204" pitchFamily="34" charset="0"/>
            </a:endParaRPr>
          </a:p>
          <a:p>
            <a:endParaRPr lang="fr-FR" sz="7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DCA36472-4CD2-4C31-8BF1-A03332D6B1BF}" type="slidenum">
              <a:rPr lang="fr-FR" altLang="fr-FR" smtClean="0"/>
              <a:pPr/>
              <a:t>2</a:t>
            </a:fld>
            <a:endParaRPr lang="fr-FR" altLang="fr-FR"/>
          </a:p>
        </p:txBody>
      </p:sp>
    </p:spTree>
    <p:extLst>
      <p:ext uri="{BB962C8B-B14F-4D97-AF65-F5344CB8AC3E}">
        <p14:creationId xmlns:p14="http://schemas.microsoft.com/office/powerpoint/2010/main" val="31548113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On réapprovisionne tous les articles dans l’ordre des couvertures croissantes.</a:t>
            </a:r>
          </a:p>
          <a:p>
            <a:r>
              <a:rPr lang="fr-FR" sz="1000" dirty="0">
                <a:latin typeface="Arial" panose="020B0604020202020204" pitchFamily="34" charset="0"/>
                <a:cs typeface="Arial" panose="020B0604020202020204" pitchFamily="34" charset="0"/>
              </a:rPr>
              <a:t>Le nombre de palettes doit permettre d’attendre la couverture minimale décidée.</a:t>
            </a:r>
          </a:p>
          <a:p>
            <a:r>
              <a:rPr lang="fr-FR" sz="1000" dirty="0">
                <a:latin typeface="Arial" panose="020B0604020202020204" pitchFamily="34" charset="0"/>
                <a:cs typeface="Arial" panose="020B0604020202020204" pitchFamily="34" charset="0"/>
              </a:rPr>
              <a:t>La somme des palettes transportées doit respecter la politique de l’entreprise par exemple, camion complet).</a:t>
            </a: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On comprend bien à travers cet exemple que seul un outil informatique puissant permet de gérer de très nombreuses références et de nombreux sites.</a:t>
            </a:r>
          </a:p>
        </p:txBody>
      </p:sp>
      <p:sp>
        <p:nvSpPr>
          <p:cNvPr id="4" name="Espace réservé du numéro de diapositive 3"/>
          <p:cNvSpPr>
            <a:spLocks noGrp="1"/>
          </p:cNvSpPr>
          <p:nvPr>
            <p:ph type="sldNum" sz="quarter" idx="5"/>
          </p:nvPr>
        </p:nvSpPr>
        <p:spPr/>
        <p:txBody>
          <a:bodyPr/>
          <a:lstStyle/>
          <a:p>
            <a:fld id="{DCA36472-4CD2-4C31-8BF1-A03332D6B1BF}" type="slidenum">
              <a:rPr lang="fr-FR" altLang="fr-FR" smtClean="0"/>
              <a:pPr/>
              <a:t>20</a:t>
            </a:fld>
            <a:endParaRPr lang="fr-FR" altLang="fr-FR"/>
          </a:p>
        </p:txBody>
      </p:sp>
    </p:spTree>
    <p:extLst>
      <p:ext uri="{BB962C8B-B14F-4D97-AF65-F5344CB8AC3E}">
        <p14:creationId xmlns:p14="http://schemas.microsoft.com/office/powerpoint/2010/main" val="2223042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79476" y="4898231"/>
            <a:ext cx="5207000" cy="4606925"/>
          </a:xfrm>
        </p:spPr>
        <p:txBody>
          <a:bodyPr/>
          <a:lstStyle/>
          <a:p>
            <a:r>
              <a:rPr lang="fr-FR" sz="1000" b="1" dirty="0">
                <a:latin typeface="Arial" panose="020B0604020202020204" pitchFamily="34" charset="0"/>
                <a:cs typeface="Arial" panose="020B0604020202020204" pitchFamily="34" charset="0"/>
              </a:rPr>
              <a:t>Bien choisir ses canaux</a:t>
            </a:r>
          </a:p>
          <a:p>
            <a:r>
              <a:rPr lang="fr-FR" sz="1000" dirty="0">
                <a:latin typeface="Arial" panose="020B0604020202020204" pitchFamily="34" charset="0"/>
                <a:cs typeface="Arial" panose="020B0604020202020204" pitchFamily="34" charset="0"/>
              </a:rPr>
              <a:t>Le choix d'un canal de distribution est fonction des </a:t>
            </a:r>
            <a:r>
              <a:rPr lang="fr-FR" sz="1000" b="1" dirty="0">
                <a:latin typeface="Arial" panose="020B0604020202020204" pitchFamily="34" charset="0"/>
                <a:cs typeface="Arial" panose="020B0604020202020204" pitchFamily="34" charset="0"/>
              </a:rPr>
              <a:t>attentes du consommateur </a:t>
            </a:r>
            <a:r>
              <a:rPr lang="fr-FR" sz="1000" dirty="0">
                <a:latin typeface="Arial" panose="020B0604020202020204" pitchFamily="34" charset="0"/>
                <a:cs typeface="Arial" panose="020B0604020202020204" pitchFamily="34" charset="0"/>
              </a:rPr>
              <a:t>final. Il faut noter que la qualité de service est souvent multidimensionnelle puisqu’elle dépend des attentes des clients de chaque segments du marché (choix, prix, délai, quantité, qualité...). L’entreprise doit fixer ses objectifs de distribution à partir des principales contraintes liées aux produits (durée de vie, volume, degré de standardisation...) et aux caractéristiques des intermédiaires faisant partie du réseau de distribution. Celui-ci est caractérisé par sa longueur (nombre de niveaux) et par le niveau de service requis. La tendance est au raccourcissement des réseaux de distribution. La vente directe par Internet est à ce titre en plein essor. Cf. Chapitre précédent.</a:t>
            </a:r>
          </a:p>
          <a:p>
            <a:r>
              <a:rPr lang="fr-FR" sz="1000" dirty="0">
                <a:latin typeface="Arial" panose="020B0604020202020204" pitchFamily="34" charset="0"/>
                <a:cs typeface="Arial" panose="020B0604020202020204" pitchFamily="34" charset="0"/>
              </a:rPr>
              <a:t>L’Industriel détermine des organisations commerciales, marketing, logistiques et de service clients différentes selon les différents canaux.</a:t>
            </a:r>
          </a:p>
          <a:p>
            <a:r>
              <a:rPr lang="fr-FR" sz="1000" dirty="0">
                <a:latin typeface="Arial" panose="020B0604020202020204" pitchFamily="34" charset="0"/>
                <a:cs typeface="Arial" panose="020B0604020202020204" pitchFamily="34" charset="0"/>
              </a:rPr>
              <a:t>Dans certains cas, il doit piloter un niveau supplémentaire : exemple, une sauce Maggi peut être vendue par le canal de la Grande Distribution (circuit de magasins), mais aussi par le canal de la restauration Hors Foyer (les restaurants, cantines…). Dans ce cas, les méthodes et organisations sont spécialisées, mais on peut aller jusqu’à spécialiser les produits ; par exemple, on vend les tomates pelées par boites de 250 g ou 500 g ou 1 kg en magasin, on les vend par boites de 5 et 10 kg dans la restauration hors foyer.</a:t>
            </a:r>
          </a:p>
          <a:p>
            <a:r>
              <a:rPr lang="fr-FR" sz="1000" dirty="0">
                <a:latin typeface="Arial" panose="020B0604020202020204" pitchFamily="34" charset="0"/>
                <a:cs typeface="Arial" panose="020B0604020202020204" pitchFamily="34" charset="0"/>
              </a:rPr>
              <a:t>L’Industriel peut vendre à un grossiste, qui lui revend à des détaillants qui eux revendent au consommateur : c’est le cas de Metro qui revend les produits à des détaillants ou à des restaurateurs. Dans ce cas, la force de vente se concentre sur des négociations B-to-B et les relations logistiques se font entre entrepôts</a:t>
            </a:r>
          </a:p>
          <a:p>
            <a:r>
              <a:rPr lang="fr-FR" sz="1000" dirty="0">
                <a:latin typeface="Arial" panose="020B0604020202020204" pitchFamily="34" charset="0"/>
                <a:cs typeface="Arial" panose="020B0604020202020204" pitchFamily="34" charset="0"/>
              </a:rPr>
              <a:t>L’Industriel peut vendre à un distributeur qui lui revendra à des grossistes ou à des détaillants : c’est par exemple de la restauration Hors Foyer.</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DCA36472-4CD2-4C31-8BF1-A03332D6B1BF}" type="slidenum">
              <a:rPr lang="fr-FR" altLang="fr-FR" smtClean="0"/>
              <a:pPr/>
              <a:t>3</a:t>
            </a:fld>
            <a:endParaRPr lang="fr-FR" altLang="fr-FR"/>
          </a:p>
        </p:txBody>
      </p:sp>
    </p:spTree>
    <p:extLst>
      <p:ext uri="{BB962C8B-B14F-4D97-AF65-F5344CB8AC3E}">
        <p14:creationId xmlns:p14="http://schemas.microsoft.com/office/powerpoint/2010/main" val="1381525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43744" y="4713679"/>
            <a:ext cx="5411812" cy="4862513"/>
          </a:xfr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p>
            <a:r>
              <a:rPr lang="fr-FR" sz="1000" dirty="0">
                <a:latin typeface="Arial" panose="020B0604020202020204" pitchFamily="34" charset="0"/>
                <a:cs typeface="Arial" panose="020B0604020202020204" pitchFamily="34" charset="0"/>
              </a:rPr>
              <a:t>Dans un réseau de distribution, les flux des différentes entreprises sont </a:t>
            </a:r>
            <a:r>
              <a:rPr lang="fr-FR" sz="1000" b="1" dirty="0">
                <a:latin typeface="Arial" panose="020B0604020202020204" pitchFamily="34" charset="0"/>
                <a:cs typeface="Arial" panose="020B0604020202020204" pitchFamily="34" charset="0"/>
              </a:rPr>
              <a:t>interdépendants</a:t>
            </a:r>
            <a:r>
              <a:rPr lang="fr-FR" sz="1000" dirty="0">
                <a:latin typeface="Arial" panose="020B0604020202020204" pitchFamily="34" charset="0"/>
                <a:cs typeface="Arial" panose="020B0604020202020204" pitchFamily="34" charset="0"/>
              </a:rPr>
              <a:t>. Prenons l’exemple d’une plate forme de la distribution qui livre ses magasins en flux tendu. Les magasins commandant le jour A le soir, l’entrepôt de l’industriel expédie le jour B, et compte tenu des distances, la plate forme de la distribution reçoit le jour C et livrera le magasin dans la nuit de C à D. Mais la plate forme ainsi que les magasins ont besoin de s’organiser. Donc, par exemple, elle traitera les yaourts le lundi et le jeudi, la charcuterie le mardi et le vendredi et la pâtisserie le mercredi et le samedi.</a:t>
            </a:r>
          </a:p>
          <a:p>
            <a:r>
              <a:rPr lang="fr-FR" sz="1000" dirty="0">
                <a:latin typeface="Arial" panose="020B0604020202020204" pitchFamily="34" charset="0"/>
                <a:cs typeface="Arial" panose="020B0604020202020204" pitchFamily="34" charset="0"/>
              </a:rPr>
              <a:t>Si vous êtes fabriquant de yaourts vous n’aurez pas le choix : vous livrerez les lundi et les jeudi ! Et si vous fabriquez yaourt, charcuterie et pâtisserie, vous livrerez tous les jours, impossible de massifier avec vos propres produits ! </a:t>
            </a:r>
          </a:p>
          <a:p>
            <a:r>
              <a:rPr lang="fr-FR" sz="1000" b="1" dirty="0">
                <a:latin typeface="Arial" panose="020B0604020202020204" pitchFamily="34" charset="0"/>
                <a:cs typeface="Arial" panose="020B0604020202020204" pitchFamily="34" charset="0"/>
              </a:rPr>
              <a:t>Les prestataires logistiques</a:t>
            </a:r>
          </a:p>
          <a:p>
            <a:r>
              <a:rPr lang="fr-FR" sz="1000" dirty="0">
                <a:latin typeface="Arial" panose="020B0604020202020204" pitchFamily="34" charset="0"/>
                <a:cs typeface="Arial" panose="020B0604020202020204" pitchFamily="34" charset="0"/>
              </a:rPr>
              <a:t>Par contre, vos concurrents, autres fabricants de yaourts, devront eux aussi livrer lundi et jeudi. Si la géographie le permet, votre prestataire logistique pourra construire des routes qui à un moment donné massifieront les volumes. Vous êtes dans un marché interdépendant !</a:t>
            </a:r>
          </a:p>
          <a:p>
            <a:r>
              <a:rPr lang="fr-FR" sz="1000" b="1" dirty="0">
                <a:latin typeface="Arial" panose="020B0604020202020204" pitchFamily="34" charset="0"/>
                <a:cs typeface="Arial" panose="020B0604020202020204" pitchFamily="34" charset="0"/>
              </a:rPr>
              <a:t>Les prestataires informatiques</a:t>
            </a:r>
          </a:p>
          <a:p>
            <a:r>
              <a:rPr lang="fr-FR" sz="1000" dirty="0">
                <a:latin typeface="Arial" panose="020B0604020202020204" pitchFamily="34" charset="0"/>
                <a:cs typeface="Arial" panose="020B0604020202020204" pitchFamily="34" charset="0"/>
              </a:rPr>
              <a:t>Une autre forme d’interdépendance provient des technologies : pour mettre en place les flux tendus, il faut que industriels, distributeurs et logisticiens organisent leurs systèmes d’information et leurs messages de manière à etre synchrones et compris des uns et des autres. Il vont créer alors un mode de pilotage du réseau qui dépasse les sites des entreprises. Chacun deviendra dépendant des technologies et des modes de fonctionnement adoptés par les autres acteurs du marché. Cela constitue d’ailleurs une protection pour tout le monde : c’est une formidable barrière à l’entrée pour un nouvel entrant sur le marché qui devra investir compétences et argent pour s’adapter aux règles du marché !</a:t>
            </a:r>
          </a:p>
          <a:p>
            <a:pPr marL="0" lvl="1"/>
            <a:r>
              <a:rPr lang="fr-FR" sz="1000" b="1" dirty="0">
                <a:latin typeface="Arial" panose="020B0604020202020204" pitchFamily="34" charset="0"/>
                <a:cs typeface="Arial" panose="020B0604020202020204" pitchFamily="34" charset="0"/>
              </a:rPr>
              <a:t>Les organismes de standardisation</a:t>
            </a:r>
          </a:p>
          <a:p>
            <a:pPr marL="0" lvl="1"/>
            <a:r>
              <a:rPr lang="fr-FR" sz="1000" dirty="0">
                <a:latin typeface="Arial" panose="020B0604020202020204" pitchFamily="34" charset="0"/>
                <a:cs typeface="Arial" panose="020B0604020202020204" pitchFamily="34" charset="0"/>
              </a:rPr>
              <a:t>Cette organisation repose sur une bonne communication qui suppose de parler le même langage, donc fondée sur des standards.</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DCA36472-4CD2-4C31-8BF1-A03332D6B1BF}" type="slidenum">
              <a:rPr lang="fr-FR" altLang="fr-FR" smtClean="0"/>
              <a:pPr/>
              <a:t>4</a:t>
            </a:fld>
            <a:endParaRPr lang="fr-FR" altLang="fr-FR"/>
          </a:p>
        </p:txBody>
      </p:sp>
    </p:spTree>
    <p:extLst>
      <p:ext uri="{BB962C8B-B14F-4D97-AF65-F5344CB8AC3E}">
        <p14:creationId xmlns:p14="http://schemas.microsoft.com/office/powerpoint/2010/main" val="24636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79748" y="4757266"/>
            <a:ext cx="5339804" cy="5152925"/>
          </a:xfr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p>
            <a:r>
              <a:rPr lang="fr-FR" sz="1000" b="1" dirty="0">
                <a:latin typeface="Arial" panose="020B0604020202020204" pitchFamily="34" charset="0"/>
                <a:cs typeface="Arial" panose="020B0604020202020204" pitchFamily="34" charset="0"/>
              </a:rPr>
              <a:t>Complexité du pilotage</a:t>
            </a:r>
          </a:p>
          <a:p>
            <a:r>
              <a:rPr lang="fr-FR" sz="1000" dirty="0">
                <a:latin typeface="Arial" panose="020B0604020202020204" pitchFamily="34" charset="0"/>
                <a:cs typeface="Arial" panose="020B0604020202020204" pitchFamily="34" charset="0"/>
              </a:rPr>
              <a:t>Outils et méthodes sont adaptés à chaque niveau, car plus on s’approche du consommateur final, plus le pilotage est complexe et réactif. </a:t>
            </a:r>
          </a:p>
          <a:p>
            <a:r>
              <a:rPr lang="fr-FR" sz="1000" dirty="0">
                <a:latin typeface="Arial" panose="020B0604020202020204" pitchFamily="34" charset="0"/>
                <a:cs typeface="Arial" panose="020B0604020202020204" pitchFamily="34" charset="0"/>
              </a:rPr>
              <a:t>Par exemple, un industriel qui fabrique 100 produits, chaque produit ayant 10 composants qu’il approvisionne une fois par mois prendra 1 000 décisions d’approvisionnement par mois. On pourra par exemple embaucher 2 prévisionnistes (un prévisionniste pour 300 à 500 décisions dans certains secteurs d’activité).</a:t>
            </a:r>
          </a:p>
          <a:p>
            <a:r>
              <a:rPr lang="fr-FR" sz="1000" dirty="0">
                <a:latin typeface="Arial" panose="020B0604020202020204" pitchFamily="34" charset="0"/>
                <a:cs typeface="Arial" panose="020B0604020202020204" pitchFamily="34" charset="0"/>
              </a:rPr>
              <a:t>Un distributeur qui gère 300 magasins proposant 15 000 références, chaque référence étant réapprovisionnées 2 fois par semaine et si on considère 4,2 semaine par mois, prendra 300 x 15 000 x 2 x 4,2 = 37 800 000 décisions d’approvisionnement par mois. Si les formules de calculs sont les mêmes, les organisations et les méthodes seront adaptées à la complexité et à la volumétrie: si on applique les mêmes ratio pour le nombre de prévisionnistes que pour l’industrie, il faudrait 75 600 personnes ! On imagine bien que tout en s’inspirant des méthodes industrielles, on ajoutera des méthodes de traitement de masse!</a:t>
            </a:r>
          </a:p>
          <a:p>
            <a:r>
              <a:rPr lang="fr-FR" sz="1000" dirty="0">
                <a:latin typeface="Arial" panose="020B0604020202020204" pitchFamily="34" charset="0"/>
                <a:cs typeface="Arial" panose="020B0604020202020204" pitchFamily="34" charset="0"/>
              </a:rPr>
              <a:t>Par contre, les fournisseurs de matières premières de l’industriel seront souvent lointains et difficile à manager, alors que les fournisseurs de produits finis de la distribution que sont les industriels sont souvent plus proches et souvent plus réactifs. Dans ce domaine, la complexité s’inverse ! Chacun devra adapter le pilotage de son </a:t>
            </a:r>
            <a:r>
              <a:rPr lang="fr-FR" sz="1000" i="1" dirty="0" err="1">
                <a:latin typeface="Arial" panose="020B0604020202020204" pitchFamily="34" charset="0"/>
                <a:cs typeface="Arial" panose="020B0604020202020204" pitchFamily="34" charset="0"/>
              </a:rPr>
              <a:t>sourcing</a:t>
            </a:r>
            <a:r>
              <a:rPr lang="fr-FR" sz="1000" dirty="0">
                <a:latin typeface="Arial" panose="020B0604020202020204" pitchFamily="34" charset="0"/>
                <a:cs typeface="Arial" panose="020B0604020202020204" pitchFamily="34" charset="0"/>
              </a:rPr>
              <a:t> à la complexité rencontrée.</a:t>
            </a:r>
          </a:p>
        </p:txBody>
      </p:sp>
      <p:sp>
        <p:nvSpPr>
          <p:cNvPr id="4" name="Espace réservé du numéro de diapositive 3"/>
          <p:cNvSpPr>
            <a:spLocks noGrp="1"/>
          </p:cNvSpPr>
          <p:nvPr>
            <p:ph type="sldNum" sz="quarter" idx="5"/>
          </p:nvPr>
        </p:nvSpPr>
        <p:spPr/>
        <p:txBody>
          <a:bodyPr/>
          <a:lstStyle/>
          <a:p>
            <a:fld id="{DCA36472-4CD2-4C31-8BF1-A03332D6B1BF}" type="slidenum">
              <a:rPr lang="fr-FR" altLang="fr-FR" smtClean="0"/>
              <a:pPr/>
              <a:t>5</a:t>
            </a:fld>
            <a:endParaRPr lang="fr-FR" altLang="fr-FR"/>
          </a:p>
        </p:txBody>
      </p:sp>
    </p:spTree>
    <p:extLst>
      <p:ext uri="{BB962C8B-B14F-4D97-AF65-F5344CB8AC3E}">
        <p14:creationId xmlns:p14="http://schemas.microsoft.com/office/powerpoint/2010/main" val="3435137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17302" y="4757266"/>
            <a:ext cx="6264696" cy="5373688"/>
          </a:xfr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p>
            <a:r>
              <a:rPr lang="fr-FR" sz="1000" dirty="0">
                <a:latin typeface="Arial" panose="020B0604020202020204" pitchFamily="34" charset="0"/>
                <a:cs typeface="Arial" panose="020B0604020202020204" pitchFamily="34" charset="0"/>
              </a:rPr>
              <a:t>Le métier d’un responsable Supply Chain consiste à arbitrer en permanence entre 4 sortes d’objectifs contradictoires :</a:t>
            </a:r>
          </a:p>
          <a:p>
            <a:r>
              <a:rPr lang="fr-FR" sz="1000" b="1" dirty="0">
                <a:latin typeface="Arial" panose="020B0604020202020204" pitchFamily="34" charset="0"/>
                <a:cs typeface="Arial" panose="020B0604020202020204" pitchFamily="34" charset="0"/>
              </a:rPr>
              <a:t>La relation clients</a:t>
            </a:r>
          </a:p>
          <a:p>
            <a:r>
              <a:rPr lang="fr-FR" sz="1000" dirty="0">
                <a:latin typeface="Arial" panose="020B0604020202020204" pitchFamily="34" charset="0"/>
                <a:cs typeface="Arial" panose="020B0604020202020204" pitchFamily="34" charset="0"/>
              </a:rPr>
              <a:t>1- Il doit maîtriser la qualité de service aux clients.</a:t>
            </a:r>
          </a:p>
          <a:p>
            <a:r>
              <a:rPr lang="fr-FR" sz="1000" dirty="0">
                <a:latin typeface="Arial" panose="020B0604020202020204" pitchFamily="34" charset="0"/>
                <a:cs typeface="Arial" panose="020B0604020202020204" pitchFamily="34" charset="0"/>
              </a:rPr>
              <a:t>2- Il doit participer à la maîtrise du réseau de distribution par son image (innovation, leadership…) et par sa participation au pilotage des clients (GPA, projets collaboratifs…).</a:t>
            </a:r>
          </a:p>
          <a:p>
            <a:r>
              <a:rPr lang="fr-FR" sz="1000" b="1" dirty="0">
                <a:latin typeface="Arial" panose="020B0604020202020204" pitchFamily="34" charset="0"/>
                <a:cs typeface="Arial" panose="020B0604020202020204" pitchFamily="34" charset="0"/>
              </a:rPr>
              <a:t>Les moyens engagés</a:t>
            </a:r>
          </a:p>
          <a:p>
            <a:r>
              <a:rPr lang="fr-FR" sz="1000" dirty="0">
                <a:latin typeface="Arial" panose="020B0604020202020204" pitchFamily="34" charset="0"/>
                <a:cs typeface="Arial" panose="020B0604020202020204" pitchFamily="34" charset="0"/>
              </a:rPr>
              <a:t>3- Il doit maîtriser ses coûts de fonctionnement et ses investissements.</a:t>
            </a:r>
          </a:p>
          <a:p>
            <a:r>
              <a:rPr lang="fr-FR" sz="1000" dirty="0">
                <a:latin typeface="Arial" panose="020B0604020202020204" pitchFamily="34" charset="0"/>
                <a:cs typeface="Arial" panose="020B0604020202020204" pitchFamily="34" charset="0"/>
              </a:rPr>
              <a:t>4- Il doit maîtriser ses stocks en quantité (rotation, valeur immobilisée…) mais aussi en qualité (stocks à risque, obsolescence…).</a:t>
            </a:r>
          </a:p>
          <a:p>
            <a:r>
              <a:rPr lang="fr-FR" sz="1000" dirty="0">
                <a:latin typeface="Arial" panose="020B0604020202020204" pitchFamily="34" charset="0"/>
                <a:cs typeface="Arial" panose="020B0604020202020204" pitchFamily="34" charset="0"/>
              </a:rPr>
              <a:t>Il est assez facile d’avoir un bon taux de service client si on n’a pas de contrainte de stock. Il est assez facile de livrer vite et souvent si on n’a pas de contrainte de coûts. Mais il est très difficile de trouver un bon équilibre entre ces quatre objectifs.</a:t>
            </a:r>
          </a:p>
          <a:p>
            <a:r>
              <a:rPr lang="fr-FR" sz="1000" b="1" i="1" dirty="0">
                <a:latin typeface="Arial" panose="020B0604020202020204" pitchFamily="34" charset="0"/>
                <a:cs typeface="Arial" panose="020B0604020202020204" pitchFamily="34" charset="0"/>
              </a:rPr>
              <a:t>Un Supply Chain Manager doit proposer à son entreprise le meilleur équilibre possible dans le cadre du canal où il intervient</a:t>
            </a:r>
            <a:r>
              <a:rPr lang="fr-FR" sz="1000" dirty="0">
                <a:latin typeface="Arial" panose="020B0604020202020204" pitchFamily="34" charset="0"/>
                <a:cs typeface="Arial" panose="020B0604020202020204" pitchFamily="34" charset="0"/>
              </a:rPr>
              <a:t>. </a:t>
            </a:r>
          </a:p>
          <a:p>
            <a:r>
              <a:rPr lang="fr-FR" sz="1000" dirty="0">
                <a:latin typeface="Arial" panose="020B0604020202020204" pitchFamily="34" charset="0"/>
                <a:cs typeface="Arial" panose="020B0604020202020204" pitchFamily="34" charset="0"/>
              </a:rPr>
              <a:t>Pour cela il doit maîtriser les attentes de ses clients, la performance de ses compétiteurs, la capacité financière de son entreprise et les caractéristiques de son fonctionnement. Par exemple, si dans la valeur ajoutée des produits qu’il commercialise, la marge est de 50% et les coûts logistique de 1 %, il proposera une stratégie qui favorise le service quitte a coûter plus cher en coûts. Si par contre la marge est de 5 % et les coûts logistiques de 15 %, il proposera des stratégies de maîtrise des coûts, quitte à aller négocier avec les clients un « encadrement » du service donné (barèmes quantitatifs, minimums de commandes, délais minimum…).</a:t>
            </a:r>
          </a:p>
          <a:p>
            <a:r>
              <a:rPr lang="fr-FR" sz="1000" dirty="0">
                <a:latin typeface="Arial" panose="020B0604020202020204" pitchFamily="34" charset="0"/>
                <a:cs typeface="Arial" panose="020B0604020202020204" pitchFamily="34" charset="0"/>
              </a:rPr>
              <a:t>Il doit aussi être capable « en temps de crise » d’inverser les données du fonctionnement. Le cas le plus typique est celui des logistiques des armées : en temps de paix, elles sont contingentées à des budgets très réduits, quitte à ce que une grande partie des engins disponibles (chars, avions, camions, bateaux…) soient immobilisée faute de pièces de rechange. En temps de crise, on inverse les critères, on alloue de gros budgets exceptionnels pour acheter des pièces de maintenance, car on ne peut pas se permettre d’avoir autant d’engins immobilisés. Ainsi, dans le civil, les responsables Supply Chain ajustent leur niveau de dépenses en période creuse et en période de pointe, et pas seulement à proportion des volumes: on fait toujours un effort supplémentaire de qualité en période de pointe, donc on met un peu plus d’argent !</a:t>
            </a:r>
          </a:p>
        </p:txBody>
      </p:sp>
      <p:sp>
        <p:nvSpPr>
          <p:cNvPr id="4" name="Espace réservé du numéro de diapositive 3"/>
          <p:cNvSpPr>
            <a:spLocks noGrp="1"/>
          </p:cNvSpPr>
          <p:nvPr>
            <p:ph type="sldNum" sz="quarter" idx="5"/>
          </p:nvPr>
        </p:nvSpPr>
        <p:spPr/>
        <p:txBody>
          <a:bodyPr/>
          <a:lstStyle/>
          <a:p>
            <a:fld id="{DCA36472-4CD2-4C31-8BF1-A03332D6B1BF}" type="slidenum">
              <a:rPr lang="fr-FR" altLang="fr-FR" smtClean="0"/>
              <a:pPr/>
              <a:t>6</a:t>
            </a:fld>
            <a:endParaRPr lang="fr-FR" altLang="fr-FR" dirty="0"/>
          </a:p>
        </p:txBody>
      </p:sp>
    </p:spTree>
    <p:extLst>
      <p:ext uri="{BB962C8B-B14F-4D97-AF65-F5344CB8AC3E}">
        <p14:creationId xmlns:p14="http://schemas.microsoft.com/office/powerpoint/2010/main" val="1546785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9330" y="4716909"/>
            <a:ext cx="6048672" cy="5368949"/>
          </a:xfr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p>
            <a:r>
              <a:rPr lang="fr-FR" sz="1000" b="1" dirty="0">
                <a:latin typeface="Arial" panose="020B0604020202020204" pitchFamily="34" charset="0"/>
                <a:cs typeface="Arial" panose="020B0604020202020204" pitchFamily="34" charset="0"/>
              </a:rPr>
              <a:t>L’entreprise étendue</a:t>
            </a:r>
          </a:p>
          <a:p>
            <a:r>
              <a:rPr lang="fr-FR" sz="1000" dirty="0">
                <a:latin typeface="Arial" panose="020B0604020202020204" pitchFamily="34" charset="0"/>
                <a:cs typeface="Arial" panose="020B0604020202020204" pitchFamily="34" charset="0"/>
              </a:rPr>
              <a:t>Plus un marché se concentre et se structure, plus il va créer des flux et des règles de gestion qui dépassent le cadre de l’entreprise. </a:t>
            </a:r>
          </a:p>
          <a:p>
            <a:r>
              <a:rPr lang="fr-FR" sz="1000" dirty="0">
                <a:latin typeface="Arial" panose="020B0604020202020204" pitchFamily="34" charset="0"/>
                <a:cs typeface="Arial" panose="020B0604020202020204" pitchFamily="34" charset="0"/>
              </a:rPr>
              <a:t>Par exemple, en Europe de l’Ouest, le mode de gestion des yaourts est le flux tendu depuis le fabricant jusqu’au magasin, via les plateformes de cross-</a:t>
            </a:r>
            <a:r>
              <a:rPr lang="fr-FR" sz="1000" dirty="0" err="1">
                <a:latin typeface="Arial" panose="020B0604020202020204" pitchFamily="34" charset="0"/>
                <a:cs typeface="Arial" panose="020B0604020202020204" pitchFamily="34" charset="0"/>
              </a:rPr>
              <a:t>docking</a:t>
            </a:r>
            <a:r>
              <a:rPr lang="fr-FR" sz="1000" dirty="0">
                <a:latin typeface="Arial" panose="020B0604020202020204" pitchFamily="34" charset="0"/>
                <a:cs typeface="Arial" panose="020B0604020202020204" pitchFamily="34" charset="0"/>
              </a:rPr>
              <a:t> des distributeurs. Au niveau des logisticiens, des concentrations de flux physiques se sont constituées. Ainsi le logisticien qui transporte les volumes de trois industriels vers une même plateforme de la distribution aura un meilleur taux de remplissage donc sera moins cher, et à la longue, prendra le marché ! Pour livrer cette plateforme, l’industriel traitera alors de préférence avec ce logisticien, et la cartographie des hubs du logisticien deviendra prépondérante dans l’analyse. </a:t>
            </a:r>
          </a:p>
          <a:p>
            <a:r>
              <a:rPr lang="fr-FR" sz="1000" dirty="0">
                <a:latin typeface="Arial" panose="020B0604020202020204" pitchFamily="34" charset="0"/>
                <a:cs typeface="Arial" panose="020B0604020202020204" pitchFamily="34" charset="0"/>
              </a:rPr>
              <a:t>Le Supply Chain manager devra donc </a:t>
            </a:r>
            <a:r>
              <a:rPr lang="fr-FR" sz="1000" b="1" dirty="0">
                <a:latin typeface="Arial" panose="020B0604020202020204" pitchFamily="34" charset="0"/>
                <a:cs typeface="Arial" panose="020B0604020202020204" pitchFamily="34" charset="0"/>
              </a:rPr>
              <a:t>avant</a:t>
            </a:r>
            <a:r>
              <a:rPr lang="fr-FR" sz="1000" dirty="0">
                <a:latin typeface="Arial" panose="020B0604020202020204" pitchFamily="34" charset="0"/>
                <a:cs typeface="Arial" panose="020B0604020202020204" pitchFamily="34" charset="0"/>
              </a:rPr>
              <a:t> de définir sa politique de stocks et sa politique de fonctionnement, définir sa politique de flux : quels flux choisir, avec quels volumes et quels intervenants, quel mode de gestion choisir (flux poussés, flux tirés…). En fonction de cette cartographie, il positionnera ensuite judicieusement ses stocks et ses propres flux de livraison, en tenant compte de la cartographie propre du marché.</a:t>
            </a:r>
          </a:p>
          <a:p>
            <a:r>
              <a:rPr lang="fr-FR" sz="1000" dirty="0">
                <a:latin typeface="Arial" panose="020B0604020202020204" pitchFamily="34" charset="0"/>
                <a:cs typeface="Arial" panose="020B0604020202020204" pitchFamily="34" charset="0"/>
              </a:rPr>
              <a:t>Cette caractéristique est aussi souvent mise en œuvre lorsqu’un nouveau marché s’ouvre : ainsi, pendant les années 2000 /2010, la Russie s’en fortement ouverte aux produits cosmétiques de luxe. Les grands industriels européens et américains s’y sont installés. Force est de constater que la plupart d’entre eux ont utilisé les mêmes logisticiens à l’intérieur du pays, et les mêmes importateurs. La plupart partageaient souvent les mêmes entrepôts en Russie avec leurs concurrents.</a:t>
            </a:r>
          </a:p>
          <a:p>
            <a:r>
              <a:rPr lang="fr-FR" sz="1000" b="1" dirty="0">
                <a:latin typeface="Arial" panose="020B0604020202020204" pitchFamily="34" charset="0"/>
                <a:cs typeface="Arial" panose="020B0604020202020204" pitchFamily="34" charset="0"/>
              </a:rPr>
              <a:t>Interdépendance</a:t>
            </a:r>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Dans un réseau de distribution, les flux des différentes entreprises sont </a:t>
            </a:r>
            <a:r>
              <a:rPr lang="fr-FR" sz="1000" b="1" dirty="0">
                <a:latin typeface="Arial" panose="020B0604020202020204" pitchFamily="34" charset="0"/>
                <a:cs typeface="Arial" panose="020B0604020202020204" pitchFamily="34" charset="0"/>
              </a:rPr>
              <a:t>interdépendants</a:t>
            </a:r>
            <a:r>
              <a:rPr lang="fr-FR" sz="1000" dirty="0">
                <a:latin typeface="Arial" panose="020B0604020202020204" pitchFamily="34" charset="0"/>
                <a:cs typeface="Arial" panose="020B0604020202020204" pitchFamily="34" charset="0"/>
              </a:rPr>
              <a:t>. Prenons l’exemple d’une plateforme de la distribution qui livre ses magasins en flux tendu. Les magasins commandant le jour A le soir, l’entrepôt de l’industriel expédie le jour B, et compte tenu des distances, la plateforme de la distribution reçoit le jour C et livrera le magasin dans la nuit de C à D. Mais la plateforme ainsi que les magasins ont besoin de s’organiser. Donc, par exemple, elle traitera les yaourts le lundi et le jeudi, la charcuterie le mardi et le vendredi et la pâtisserie le mercredi et le samedi. Si vous êtes fabriquant de yaourts vous n’aurez pas le choix : vous livrerez les lundi et les jeudi ! Et si vous fabriquez yaourt, charcuterie et pâtisserie, vous livrerez tous les jours, impossible de massifier avec vos propres produits ! </a:t>
            </a: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DCA36472-4CD2-4C31-8BF1-A03332D6B1BF}" type="slidenum">
              <a:rPr lang="fr-FR" altLang="fr-FR" smtClean="0"/>
              <a:pPr/>
              <a:t>7</a:t>
            </a:fld>
            <a:endParaRPr lang="fr-FR" altLang="fr-FR" dirty="0"/>
          </a:p>
        </p:txBody>
      </p:sp>
    </p:spTree>
    <p:extLst>
      <p:ext uri="{BB962C8B-B14F-4D97-AF65-F5344CB8AC3E}">
        <p14:creationId xmlns:p14="http://schemas.microsoft.com/office/powerpoint/2010/main" val="1264426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p>
            <a:r>
              <a:rPr lang="fr-FR" sz="1000" dirty="0">
                <a:latin typeface="Arial" panose="020B0604020202020204" pitchFamily="34" charset="0"/>
                <a:cs typeface="Arial" panose="020B0604020202020204" pitchFamily="34" charset="0"/>
              </a:rPr>
              <a:t>Autre aspect de la cartographie des flux… la géographie. Dans le cadre de pilotage de réseaux de distribution, il est souvent utile de représenter les flux de marchandises sur une carte, avec les clients et les volumes associés.</a:t>
            </a:r>
          </a:p>
          <a:p>
            <a:r>
              <a:rPr lang="fr-FR" sz="1000" dirty="0">
                <a:latin typeface="Arial" panose="020B0604020202020204" pitchFamily="34" charset="0"/>
                <a:cs typeface="Arial" panose="020B0604020202020204" pitchFamily="34" charset="0"/>
              </a:rPr>
              <a:t>Par exemple, pour importer des marchandises de Chine vers l’Europe, plusieurs routes sont envisageables :</a:t>
            </a:r>
          </a:p>
          <a:p>
            <a:pPr marL="171450" indent="-171450">
              <a:buFontTx/>
              <a:buChar char="-"/>
            </a:pPr>
            <a:r>
              <a:rPr lang="fr-FR" sz="1000" dirty="0">
                <a:latin typeface="Arial" panose="020B0604020202020204" pitchFamily="34" charset="0"/>
                <a:cs typeface="Arial" panose="020B0604020202020204" pitchFamily="34" charset="0"/>
              </a:rPr>
              <a:t>Avion : route directe au dessus de la Sibérie</a:t>
            </a:r>
          </a:p>
          <a:p>
            <a:pPr marL="171450" indent="-171450">
              <a:buFontTx/>
              <a:buChar char="-"/>
            </a:pPr>
            <a:r>
              <a:rPr lang="fr-FR" sz="1000" dirty="0">
                <a:latin typeface="Arial" panose="020B0604020202020204" pitchFamily="34" charset="0"/>
                <a:cs typeface="Arial" panose="020B0604020202020204" pitchFamily="34" charset="0"/>
              </a:rPr>
              <a:t>Bateau : contournement de l’Afrique via le cap de Bonne Espérance</a:t>
            </a:r>
          </a:p>
          <a:p>
            <a:pPr marL="171450" indent="-171450">
              <a:buFontTx/>
              <a:buChar char="-"/>
            </a:pPr>
            <a:r>
              <a:rPr lang="fr-FR" sz="1000" dirty="0">
                <a:latin typeface="Arial" panose="020B0604020202020204" pitchFamily="34" charset="0"/>
                <a:cs typeface="Arial" panose="020B0604020202020204" pitchFamily="34" charset="0"/>
              </a:rPr>
              <a:t>Bateau : passage par le canal de Suez</a:t>
            </a:r>
          </a:p>
          <a:p>
            <a:pPr marL="171450" indent="-171450">
              <a:buFontTx/>
              <a:buChar char="-"/>
            </a:pPr>
            <a:r>
              <a:rPr lang="fr-FR" sz="1000" dirty="0">
                <a:latin typeface="Arial" panose="020B0604020202020204" pitchFamily="34" charset="0"/>
                <a:cs typeface="Arial" panose="020B0604020202020204" pitchFamily="34" charset="0"/>
              </a:rPr>
              <a:t>Bateau : du fait du réchauffement climatique, ouverture du passage du Nord-Est</a:t>
            </a:r>
          </a:p>
          <a:p>
            <a:pPr marL="171450" indent="-171450">
              <a:buFontTx/>
              <a:buChar char="-"/>
            </a:pPr>
            <a:r>
              <a:rPr lang="fr-FR" sz="1000" dirty="0">
                <a:latin typeface="Arial" panose="020B0604020202020204" pitchFamily="34" charset="0"/>
                <a:cs typeface="Arial" panose="020B0604020202020204" pitchFamily="34" charset="0"/>
              </a:rPr>
              <a:t>Fer : train par la liaison du Transsibérien</a:t>
            </a:r>
          </a:p>
          <a:p>
            <a:pPr marL="171450" indent="-171450">
              <a:buFontTx/>
              <a:buChar char="-"/>
            </a:pPr>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L’arbitrage entre les différents types de flux est fondé sur :</a:t>
            </a:r>
          </a:p>
          <a:p>
            <a:pPr marL="171450" indent="-171450">
              <a:buFontTx/>
              <a:buChar char="-"/>
            </a:pPr>
            <a:r>
              <a:rPr lang="fr-FR" sz="1000" dirty="0">
                <a:latin typeface="Arial" panose="020B0604020202020204" pitchFamily="34" charset="0"/>
                <a:cs typeface="Arial" panose="020B0604020202020204" pitchFamily="34" charset="0"/>
              </a:rPr>
              <a:t>les délais d’acheminement,</a:t>
            </a:r>
          </a:p>
          <a:p>
            <a:pPr marL="171450" indent="-171450">
              <a:buFontTx/>
              <a:buChar char="-"/>
            </a:pPr>
            <a:r>
              <a:rPr lang="fr-FR" sz="1000" dirty="0">
                <a:latin typeface="Arial" panose="020B0604020202020204" pitchFamily="34" charset="0"/>
                <a:cs typeface="Arial" panose="020B0604020202020204" pitchFamily="34" charset="0"/>
              </a:rPr>
              <a:t>les coûts directs (carburant, main-d’œuvre…),</a:t>
            </a:r>
          </a:p>
          <a:p>
            <a:pPr marL="171450" indent="-171450">
              <a:buFontTx/>
              <a:buChar char="-"/>
            </a:pPr>
            <a:r>
              <a:rPr lang="fr-FR" sz="1000" dirty="0">
                <a:latin typeface="Arial" panose="020B0604020202020204" pitchFamily="34" charset="0"/>
                <a:cs typeface="Arial" panose="020B0604020202020204" pitchFamily="34" charset="0"/>
              </a:rPr>
              <a:t>les coûts d’assurance (risque de piraterie),</a:t>
            </a:r>
          </a:p>
          <a:p>
            <a:pPr marL="171450" indent="-171450">
              <a:buFontTx/>
              <a:buChar char="-"/>
            </a:pPr>
            <a:r>
              <a:rPr lang="fr-FR" sz="1000" dirty="0">
                <a:latin typeface="Arial" panose="020B0604020202020204" pitchFamily="34" charset="0"/>
                <a:cs typeface="Arial" panose="020B0604020202020204" pitchFamily="34" charset="0"/>
              </a:rPr>
              <a:t>les taxes diverses (aéroport, passage du canal de Suez…),</a:t>
            </a:r>
          </a:p>
          <a:p>
            <a:pPr marL="171450" indent="-171450">
              <a:buFontTx/>
              <a:buChar char="-"/>
            </a:pPr>
            <a:r>
              <a:rPr lang="fr-FR" sz="1000" dirty="0">
                <a:latin typeface="Arial" panose="020B0604020202020204" pitchFamily="34" charset="0"/>
                <a:cs typeface="Arial" panose="020B0604020202020204" pitchFamily="34" charset="0"/>
              </a:rPr>
              <a:t>des contraintes physiques (tirant d’eau, volume transportable, conditions météorologiques rencontrées).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L’industriel qui pilote ainsi ses flux mondiaux va devoir positionner judicieusement les lieux de stockage et, au quotidien, coordonner leur approvisionnement.</a:t>
            </a:r>
          </a:p>
          <a:p>
            <a:r>
              <a:rPr lang="fr-FR" sz="1000" dirty="0">
                <a:latin typeface="Arial" panose="020B0604020202020204" pitchFamily="34" charset="0"/>
                <a:cs typeface="Arial" panose="020B0604020202020204" pitchFamily="34" charset="0"/>
              </a:rPr>
              <a:t>Le pilotage en </a:t>
            </a:r>
            <a:r>
              <a:rPr lang="fr-FR" sz="1000" dirty="0" err="1">
                <a:latin typeface="Arial" panose="020B0604020202020204" pitchFamily="34" charset="0"/>
                <a:cs typeface="Arial" panose="020B0604020202020204" pitchFamily="34" charset="0"/>
              </a:rPr>
              <a:t>multistock</a:t>
            </a:r>
            <a:r>
              <a:rPr lang="fr-FR" sz="1000" dirty="0">
                <a:latin typeface="Arial" panose="020B0604020202020204" pitchFamily="34" charset="0"/>
                <a:cs typeface="Arial" panose="020B0604020202020204" pitchFamily="34" charset="0"/>
              </a:rPr>
              <a:t> et en multi lieux de stockage se fait avec un outil que l’on appelle DRP.</a:t>
            </a:r>
          </a:p>
        </p:txBody>
      </p:sp>
      <p:sp>
        <p:nvSpPr>
          <p:cNvPr id="4" name="Espace réservé du numéro de diapositive 3"/>
          <p:cNvSpPr>
            <a:spLocks noGrp="1"/>
          </p:cNvSpPr>
          <p:nvPr>
            <p:ph type="sldNum" sz="quarter" idx="5"/>
          </p:nvPr>
        </p:nvSpPr>
        <p:spPr/>
        <p:txBody>
          <a:bodyPr/>
          <a:lstStyle/>
          <a:p>
            <a:fld id="{DCA36472-4CD2-4C31-8BF1-A03332D6B1BF}" type="slidenum">
              <a:rPr lang="fr-FR" altLang="fr-FR" smtClean="0"/>
              <a:pPr/>
              <a:t>8</a:t>
            </a:fld>
            <a:endParaRPr lang="fr-FR" altLang="fr-FR"/>
          </a:p>
        </p:txBody>
      </p:sp>
    </p:spTree>
    <p:extLst>
      <p:ext uri="{BB962C8B-B14F-4D97-AF65-F5344CB8AC3E}">
        <p14:creationId xmlns:p14="http://schemas.microsoft.com/office/powerpoint/2010/main" val="3755604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757266"/>
            <a:ext cx="5207000" cy="4606925"/>
          </a:xfrm>
        </p:spPr>
        <p:txBody>
          <a:bodyPr/>
          <a:lstStyle/>
          <a:p>
            <a:r>
              <a:rPr lang="fr-FR" sz="1000" dirty="0">
                <a:latin typeface="Arial" panose="020B0604020202020204" pitchFamily="34" charset="0"/>
                <a:cs typeface="Arial" panose="020B0604020202020204" pitchFamily="34" charset="0"/>
              </a:rPr>
              <a:t>Dans un réseau logistique multiniveaux, positionner les bons produits au bon moment et au bon endroit est fondamental pour optimiser à la fois le stock et le service, et requiert une bonne compréhension des comportements clients au niveau local, et des outils d’aide à la décision pour « propager »  les besoins dans le réseau.</a:t>
            </a:r>
          </a:p>
          <a:p>
            <a:r>
              <a:rPr lang="fr-FR" sz="1000" dirty="0">
                <a:latin typeface="Arial" panose="020B0604020202020204" pitchFamily="34" charset="0"/>
                <a:cs typeface="Arial" panose="020B0604020202020204" pitchFamily="34" charset="0"/>
              </a:rPr>
              <a:t>Le </a:t>
            </a:r>
            <a:r>
              <a:rPr lang="fr-FR" sz="1000" i="1" dirty="0">
                <a:latin typeface="Arial" panose="020B0604020202020204" pitchFamily="34" charset="0"/>
                <a:cs typeface="Arial" panose="020B0604020202020204" pitchFamily="34" charset="0"/>
              </a:rPr>
              <a:t>Distribution Resource Planning</a:t>
            </a:r>
            <a:r>
              <a:rPr lang="fr-FR" sz="1000" dirty="0">
                <a:latin typeface="Arial" panose="020B0604020202020204" pitchFamily="34" charset="0"/>
                <a:cs typeface="Arial" panose="020B0604020202020204" pitchFamily="34" charset="0"/>
              </a:rPr>
              <a:t> (DRP) ou Planification des ressources de distribution est une technique fondée sur le même principe que le PDP mais appliquée à la gestion des stocks dans les centres de distribution.</a:t>
            </a:r>
          </a:p>
          <a:p>
            <a:r>
              <a:rPr lang="fr-FR" sz="1000" dirty="0">
                <a:latin typeface="Arial" panose="020B0604020202020204" pitchFamily="34" charset="0"/>
                <a:cs typeface="Arial" panose="020B0604020202020204" pitchFamily="34" charset="0"/>
              </a:rPr>
              <a:t>Le DRP assure un rôle de coordination entre les clients finaux, le réseau logistique, et en finale les usines de production. La logique DRP amène à recueillir des informations en provenance de la demande locale propre à chaque zone desservie par chaque entrepôt et à les faire remonter au niveau de l’entrepôt central puis des usines.</a:t>
            </a:r>
          </a:p>
          <a:p>
            <a:r>
              <a:rPr lang="fr-FR" sz="1000" dirty="0">
                <a:latin typeface="Arial" panose="020B0604020202020204" pitchFamily="34" charset="0"/>
                <a:cs typeface="Arial" panose="020B0604020202020204" pitchFamily="34" charset="0"/>
              </a:rPr>
              <a:t>A l’image de la méthode MRP, la méthode DRP se fonde sur l’exploitation de besoins prévisionnels pour minimiser les niveaux de stocks tout au long de la chaîne.</a:t>
            </a:r>
          </a:p>
          <a:p>
            <a:r>
              <a:rPr lang="fr-FR" sz="1000" dirty="0">
                <a:latin typeface="Arial" panose="020B0604020202020204" pitchFamily="34" charset="0"/>
                <a:cs typeface="Arial" panose="020B0604020202020204" pitchFamily="34" charset="0"/>
              </a:rPr>
              <a:t>Elle ne peut être mise en œuvre que si l’on dispose d’un horizon de prévision qui couvre au minimum le délai cumulé d’acheminement depuis le stock usine ou depuis les fournisseurs.</a:t>
            </a:r>
          </a:p>
          <a:p>
            <a:r>
              <a:rPr lang="fr-FR" sz="1000" dirty="0">
                <a:latin typeface="Arial" panose="020B0604020202020204" pitchFamily="34" charset="0"/>
                <a:cs typeface="Arial" panose="020B0604020202020204" pitchFamily="34" charset="0"/>
              </a:rPr>
              <a:t>Les questions fondamentales considérées (et à résoudre) sont pour chaque période :</a:t>
            </a:r>
          </a:p>
          <a:p>
            <a:r>
              <a:rPr lang="fr-FR" sz="1000" dirty="0">
                <a:latin typeface="Arial" panose="020B0604020202020204" pitchFamily="34" charset="0"/>
                <a:cs typeface="Arial" panose="020B0604020202020204" pitchFamily="34" charset="0"/>
              </a:rPr>
              <a:t>•la répartition (entre les différents points de stockage existants) des quantités à livrer vers les clients finaux,</a:t>
            </a:r>
          </a:p>
          <a:p>
            <a:r>
              <a:rPr lang="fr-FR" sz="1000" dirty="0">
                <a:latin typeface="Arial" panose="020B0604020202020204" pitchFamily="34" charset="0"/>
                <a:cs typeface="Arial" panose="020B0604020202020204" pitchFamily="34" charset="0"/>
              </a:rPr>
              <a:t>•les niveaux de stocks à conserver dans les différents entrepôts,</a:t>
            </a:r>
          </a:p>
          <a:p>
            <a:r>
              <a:rPr lang="fr-FR" sz="1000" dirty="0">
                <a:latin typeface="Arial" panose="020B0604020202020204" pitchFamily="34" charset="0"/>
                <a:cs typeface="Arial" panose="020B0604020202020204" pitchFamily="34" charset="0"/>
              </a:rPr>
              <a:t>•les politiques de regroupement pour limiter les coûts de transport.</a:t>
            </a:r>
          </a:p>
          <a:p>
            <a:endParaRPr lang="fr-FR"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3192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5E6DC-9480-45D6-A567-6EBFE9FF1B6C}"/>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C11A00C-287A-4A86-A274-73F651E26E8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3976872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8BCFA1-9011-45E3-BCCF-CF78D050912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6956CFE-5F8C-441C-A3E8-C284B52DAD02}"/>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090753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A0181AF-2FAA-4232-AE80-22F96FDE47EA}"/>
              </a:ext>
            </a:extLst>
          </p:cNvPr>
          <p:cNvSpPr>
            <a:spLocks noGrp="1"/>
          </p:cNvSpPr>
          <p:nvPr>
            <p:ph type="title" orient="vert"/>
          </p:nvPr>
        </p:nvSpPr>
        <p:spPr>
          <a:xfrm>
            <a:off x="6496050" y="990600"/>
            <a:ext cx="1809750" cy="4800600"/>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E996978-0215-49CE-B548-44CDDA9F77DD}"/>
              </a:ext>
            </a:extLst>
          </p:cNvPr>
          <p:cNvSpPr>
            <a:spLocks noGrp="1"/>
          </p:cNvSpPr>
          <p:nvPr>
            <p:ph type="body" orient="vert" idx="1"/>
          </p:nvPr>
        </p:nvSpPr>
        <p:spPr>
          <a:xfrm>
            <a:off x="1066800" y="990600"/>
            <a:ext cx="5276850" cy="48006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74070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6721CF-5BF2-426F-AD65-2BE7B7B92B0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B27AD50-0E96-4329-BEE7-627C7346D591}"/>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07871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C6F5EF-FBF0-42F0-A5B9-12149688ECD9}"/>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FDBDA8E-D038-44F4-B769-2CCFDF1B5FE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Modifier les styles du texte du masque</a:t>
            </a:r>
          </a:p>
        </p:txBody>
      </p:sp>
    </p:spTree>
    <p:extLst>
      <p:ext uri="{BB962C8B-B14F-4D97-AF65-F5344CB8AC3E}">
        <p14:creationId xmlns:p14="http://schemas.microsoft.com/office/powerpoint/2010/main" val="1379853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ACCA33-B5BF-4D2E-8AA8-9C0E562D363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F5271D7-7486-4D4E-A425-4401F9F8E049}"/>
              </a:ext>
            </a:extLst>
          </p:cNvPr>
          <p:cNvSpPr>
            <a:spLocks noGrp="1"/>
          </p:cNvSpPr>
          <p:nvPr>
            <p:ph sz="half" idx="1"/>
          </p:nvPr>
        </p:nvSpPr>
        <p:spPr>
          <a:xfrm>
            <a:off x="10668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0751C4B-B383-4767-AF51-648908744BC7}"/>
              </a:ext>
            </a:extLst>
          </p:cNvPr>
          <p:cNvSpPr>
            <a:spLocks noGrp="1"/>
          </p:cNvSpPr>
          <p:nvPr>
            <p:ph sz="half" idx="2"/>
          </p:nvPr>
        </p:nvSpPr>
        <p:spPr>
          <a:xfrm>
            <a:off x="47244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4106415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3509EE-E02E-40FB-B0F1-7BB9CC286E50}"/>
              </a:ext>
            </a:extLst>
          </p:cNvPr>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0567C61-CD44-4FF6-9D97-3FCC3C09C95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9CECBFA5-22D4-4DB1-89BC-D906D0B9C136}"/>
              </a:ext>
            </a:extLst>
          </p:cNvPr>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7D4CA67-2ADF-48A2-97B6-0FA25A9617F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670C4BBA-DD8C-4309-A45F-EF0C012E77E3}"/>
              </a:ext>
            </a:extLst>
          </p:cNvPr>
          <p:cNvSpPr>
            <a:spLocks noGrp="1"/>
          </p:cNvSpPr>
          <p:nvPr>
            <p:ph sz="quarter" idx="4"/>
          </p:nvPr>
        </p:nvSpPr>
        <p:spPr>
          <a:xfrm>
            <a:off x="4629150" y="2505075"/>
            <a:ext cx="38877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173582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8464E4-7FA7-4EEB-A57A-87692AD8211C}"/>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3597094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1952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28C7B4-F81B-4DAB-816F-126C8FD61BEB}"/>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84AA194-3653-47AB-8241-7E4C7F23314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38FB3CB-6DAD-4DBE-9D34-A2A3A898623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E0EB9576-D2A4-4A12-821C-999B58E0A243}"/>
              </a:ext>
            </a:extLst>
          </p:cNvPr>
          <p:cNvSpPr>
            <a:spLocks noGrp="1"/>
          </p:cNvSpPr>
          <p:nvPr>
            <p:ph type="dt" sz="half" idx="10"/>
          </p:nvPr>
        </p:nvSpPr>
        <p:spPr>
          <a:xfrm>
            <a:off x="6934200" y="6553200"/>
            <a:ext cx="1905000" cy="228600"/>
          </a:xfrm>
          <a:prstGeom prst="rect">
            <a:avLst/>
          </a:prstGeom>
        </p:spPr>
        <p:txBody>
          <a:bodyPr/>
          <a:lstStyle>
            <a:lvl1pPr>
              <a:defRPr/>
            </a:lvl1pPr>
          </a:lstStyle>
          <a:p>
            <a:fld id="{FF866F2B-C064-489B-877B-C9918C950399}" type="datetime1">
              <a:rPr lang="fr-FR" altLang="fr-FR"/>
              <a:pPr/>
              <a:t>11/04/2020</a:t>
            </a:fld>
            <a:endParaRPr lang="fr-FR" altLang="fr-FR"/>
          </a:p>
        </p:txBody>
      </p:sp>
      <p:sp>
        <p:nvSpPr>
          <p:cNvPr id="6" name="Espace réservé du pied de page 5">
            <a:extLst>
              <a:ext uri="{FF2B5EF4-FFF2-40B4-BE49-F238E27FC236}">
                <a16:creationId xmlns:a16="http://schemas.microsoft.com/office/drawing/2014/main" id="{153466C6-E5A8-4A43-8D14-C9464D105402}"/>
              </a:ext>
            </a:extLst>
          </p:cNvPr>
          <p:cNvSpPr>
            <a:spLocks noGrp="1"/>
          </p:cNvSpPr>
          <p:nvPr>
            <p:ph type="ftr" sz="quarter" idx="11"/>
          </p:nvPr>
        </p:nvSpPr>
        <p:spPr>
          <a:xfrm>
            <a:off x="381000" y="6553200"/>
            <a:ext cx="6638925" cy="304800"/>
          </a:xfrm>
          <a:prstGeom prst="rect">
            <a:avLst/>
          </a:prstGeom>
        </p:spPr>
        <p:txBody>
          <a:bodyPr/>
          <a:lstStyle>
            <a:lvl1pPr>
              <a:defRPr/>
            </a:lvl1pPr>
          </a:lstStyle>
          <a:p>
            <a:r>
              <a:rPr lang="fr-FR" altLang="fr-FR"/>
              <a:t>© HEC Paris - Département Management des Opérations et des Systèmes d'Information</a:t>
            </a:r>
          </a:p>
        </p:txBody>
      </p:sp>
    </p:spTree>
    <p:extLst>
      <p:ext uri="{BB962C8B-B14F-4D97-AF65-F5344CB8AC3E}">
        <p14:creationId xmlns:p14="http://schemas.microsoft.com/office/powerpoint/2010/main" val="1584001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F006F3-5EB8-4D6A-8BD4-C1D8D80A8F44}"/>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FD7D851-60E9-41EF-9746-0C8103F1B77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25BF5D7-E728-43E2-B758-7A53612C7A9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1414201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5" name="Rectangle 1027">
            <a:extLst>
              <a:ext uri="{FF2B5EF4-FFF2-40B4-BE49-F238E27FC236}">
                <a16:creationId xmlns:a16="http://schemas.microsoft.com/office/drawing/2014/main" id="{2B37FD11-CBB6-4F43-9BD7-2EFF73C8E6CA}"/>
              </a:ext>
            </a:extLst>
          </p:cNvPr>
          <p:cNvSpPr>
            <a:spLocks noGrp="1" noChangeArrowheads="1"/>
          </p:cNvSpPr>
          <p:nvPr>
            <p:ph type="title"/>
          </p:nvPr>
        </p:nvSpPr>
        <p:spPr bwMode="auto">
          <a:xfrm>
            <a:off x="1066800" y="990600"/>
            <a:ext cx="7239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fr-FR" altLang="fr-FR"/>
              <a:t>Titre de la diapositive</a:t>
            </a:r>
          </a:p>
        </p:txBody>
      </p:sp>
      <p:sp>
        <p:nvSpPr>
          <p:cNvPr id="3076" name="Rectangle 1028">
            <a:extLst>
              <a:ext uri="{FF2B5EF4-FFF2-40B4-BE49-F238E27FC236}">
                <a16:creationId xmlns:a16="http://schemas.microsoft.com/office/drawing/2014/main" id="{63D0F6DC-E3AC-4124-8FCB-28FA61470AE3}"/>
              </a:ext>
            </a:extLst>
          </p:cNvPr>
          <p:cNvSpPr>
            <a:spLocks noGrp="1" noChangeArrowheads="1"/>
          </p:cNvSpPr>
          <p:nvPr>
            <p:ph type="body" idx="1"/>
          </p:nvPr>
        </p:nvSpPr>
        <p:spPr bwMode="auto">
          <a:xfrm>
            <a:off x="1066800" y="1676400"/>
            <a:ext cx="7162800" cy="411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3079" name="Rectangle 1031">
            <a:extLst>
              <a:ext uri="{FF2B5EF4-FFF2-40B4-BE49-F238E27FC236}">
                <a16:creationId xmlns:a16="http://schemas.microsoft.com/office/drawing/2014/main" id="{6F6B0B22-7EC8-437B-97EF-FCA3C634CEC6}"/>
              </a:ext>
            </a:extLst>
          </p:cNvPr>
          <p:cNvSpPr>
            <a:spLocks noChangeArrowheads="1"/>
          </p:cNvSpPr>
          <p:nvPr/>
        </p:nvSpPr>
        <p:spPr bwMode="auto">
          <a:xfrm>
            <a:off x="3367482" y="11352"/>
            <a:ext cx="5801072" cy="4221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9250" dir="3267739" algn="ctr" rotWithShape="0">
                    <a:schemeClr val="bg2"/>
                  </a:outerShdw>
                </a:effectLst>
              </a14:hiddenEffects>
            </a:ext>
          </a:extLst>
        </p:spPr>
        <p:txBody>
          <a:bodyPr wrap="square" lIns="90488" tIns="44450" rIns="90488" bIns="44450">
            <a:spAutoFit/>
          </a:bodyPr>
          <a:lstStyle/>
          <a:p>
            <a:pPr>
              <a:lnSpc>
                <a:spcPct val="90000"/>
              </a:lnSpc>
              <a:spcBef>
                <a:spcPct val="50000"/>
              </a:spcBef>
            </a:pPr>
            <a:r>
              <a:rPr lang="fr-FR" altLang="fr-FR" sz="2400" b="1" i="1" dirty="0">
                <a:solidFill>
                  <a:srgbClr val="000099"/>
                </a:solidFill>
                <a:latin typeface="Tahoma" panose="020B0604030504040204" pitchFamily="34" charset="0"/>
              </a:rPr>
              <a:t>La gestion des flux dans les réseaux</a:t>
            </a:r>
            <a:endParaRPr lang="fr-FR" altLang="fr-FR" sz="2400" b="1" i="1" dirty="0">
              <a:solidFill>
                <a:srgbClr val="000099"/>
              </a:solidFill>
              <a:effectLst>
                <a:outerShdw blurRad="38100" dist="38100" dir="2700000" algn="tl">
                  <a:srgbClr val="C0C0C0"/>
                </a:outerShdw>
              </a:effectLst>
              <a:latin typeface="Tahoma" panose="020B0604030504040204" pitchFamily="34" charset="0"/>
            </a:endParaRP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p:txStyles>
    <p:titleStyle>
      <a:lvl1pPr algn="r" rtl="0" eaLnBrk="0" fontAlgn="base" hangingPunct="0">
        <a:lnSpc>
          <a:spcPct val="90000"/>
        </a:lnSpc>
        <a:spcBef>
          <a:spcPct val="0"/>
        </a:spcBef>
        <a:spcAft>
          <a:spcPct val="0"/>
        </a:spcAft>
        <a:defRPr sz="2800" b="1" kern="1200">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2pPr>
      <a:lvl3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3pPr>
      <a:lvl4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4pPr>
      <a:lvl5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5pPr>
      <a:lvl6pPr marL="4572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6pPr>
      <a:lvl7pPr marL="9144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7pPr>
      <a:lvl8pPr marL="13716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8pPr>
      <a:lvl9pPr marL="18288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9pPr>
    </p:titleStyle>
    <p:bodyStyle>
      <a:lvl1pPr marL="285750" indent="-285750" algn="l" rtl="0" eaLnBrk="0" fontAlgn="base" hangingPunct="0">
        <a:lnSpc>
          <a:spcPct val="90000"/>
        </a:lnSpc>
        <a:spcBef>
          <a:spcPct val="30000"/>
        </a:spcBef>
        <a:spcAft>
          <a:spcPct val="0"/>
        </a:spcAft>
        <a:buSzPct val="100000"/>
        <a:buChar char="•"/>
        <a:defRPr sz="2400" b="1" kern="1200">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kern="1200">
          <a:solidFill>
            <a:srgbClr val="000099"/>
          </a:solidFill>
          <a:latin typeface="+mn-lt"/>
          <a:ea typeface="+mn-ea"/>
          <a:cs typeface="+mn-cs"/>
        </a:defRPr>
      </a:lvl2pPr>
      <a:lvl3pPr marL="1143000" indent="-228600" algn="l" rtl="0" eaLnBrk="0" fontAlgn="base" hangingPunct="0">
        <a:lnSpc>
          <a:spcPct val="90000"/>
        </a:lnSpc>
        <a:spcBef>
          <a:spcPct val="30000"/>
        </a:spcBef>
        <a:spcAft>
          <a:spcPct val="0"/>
        </a:spcAft>
        <a:buSzPct val="100000"/>
        <a:buChar char="»"/>
        <a:defRPr b="1" kern="1200">
          <a:solidFill>
            <a:srgbClr val="000099"/>
          </a:solidFill>
          <a:latin typeface="+mn-lt"/>
          <a:ea typeface="+mn-ea"/>
          <a:cs typeface="+mn-cs"/>
        </a:defRPr>
      </a:lvl3pPr>
      <a:lvl4pPr marL="1543050" indent="-171450" algn="l" rtl="0" eaLnBrk="0" fontAlgn="base" hangingPunct="0">
        <a:lnSpc>
          <a:spcPct val="90000"/>
        </a:lnSpc>
        <a:spcBef>
          <a:spcPct val="30000"/>
        </a:spcBef>
        <a:spcAft>
          <a:spcPct val="0"/>
        </a:spcAft>
        <a:buSzPct val="100000"/>
        <a:buChar char="•"/>
        <a:defRPr sz="1400" b="1" kern="1200">
          <a:solidFill>
            <a:srgbClr val="000099"/>
          </a:solidFill>
          <a:latin typeface="+mn-lt"/>
          <a:ea typeface="+mn-ea"/>
          <a:cs typeface="+mn-cs"/>
        </a:defRPr>
      </a:lvl4pPr>
      <a:lvl5pPr marL="2000250" indent="-171450" algn="l" rtl="0" eaLnBrk="0" fontAlgn="base" hangingPunct="0">
        <a:lnSpc>
          <a:spcPct val="90000"/>
        </a:lnSpc>
        <a:spcBef>
          <a:spcPct val="30000"/>
        </a:spcBef>
        <a:spcAft>
          <a:spcPct val="0"/>
        </a:spcAft>
        <a:buSzPct val="100000"/>
        <a:buChar char="–"/>
        <a:defRPr sz="1400" b="1" kern="1200">
          <a:solidFill>
            <a:srgbClr val="0000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Excel_Worksheet.xls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1B96FF-33D9-4734-ACB1-1297B88DBD39}"/>
              </a:ext>
            </a:extLst>
          </p:cNvPr>
          <p:cNvSpPr>
            <a:spLocks noGrp="1"/>
          </p:cNvSpPr>
          <p:nvPr>
            <p:ph type="ctrTitle"/>
          </p:nvPr>
        </p:nvSpPr>
        <p:spPr/>
        <p:txBody>
          <a:bodyPr/>
          <a:lstStyle/>
          <a:p>
            <a:r>
              <a:rPr lang="fr-FR" sz="3200" dirty="0"/>
              <a:t>La gestion des flux dans les réseaux de distribution</a:t>
            </a:r>
          </a:p>
        </p:txBody>
      </p:sp>
      <p:sp>
        <p:nvSpPr>
          <p:cNvPr id="3" name="Sous-titre 2">
            <a:extLst>
              <a:ext uri="{FF2B5EF4-FFF2-40B4-BE49-F238E27FC236}">
                <a16:creationId xmlns:a16="http://schemas.microsoft.com/office/drawing/2014/main" id="{57481ADE-0782-4839-B23C-BA079E17F167}"/>
              </a:ext>
            </a:extLst>
          </p:cNvPr>
          <p:cNvSpPr>
            <a:spLocks noGrp="1"/>
          </p:cNvSpPr>
          <p:nvPr>
            <p:ph type="subTitle" idx="1"/>
          </p:nvPr>
        </p:nvSpPr>
        <p:spPr>
          <a:xfrm>
            <a:off x="755576" y="4263801"/>
            <a:ext cx="7920880" cy="2229445"/>
          </a:xfrm>
        </p:spPr>
        <p:txBody>
          <a:bodyPr/>
          <a:lstStyle/>
          <a:p>
            <a:pPr algn="l"/>
            <a:r>
              <a:rPr lang="fr-FR" sz="1800" dirty="0"/>
              <a:t>Attention, en anglais il existe deux termes distincts :</a:t>
            </a:r>
          </a:p>
          <a:p>
            <a:pPr marL="342900" indent="-342900" algn="l">
              <a:buFontTx/>
              <a:buChar char="-"/>
            </a:pPr>
            <a:r>
              <a:rPr lang="fr-FR" sz="1800" i="1" dirty="0">
                <a:solidFill>
                  <a:srgbClr val="000099"/>
                </a:solidFill>
              </a:rPr>
              <a:t>Distribution</a:t>
            </a:r>
            <a:r>
              <a:rPr lang="fr-FR" sz="1800" dirty="0"/>
              <a:t> représente la gestion des flux aval des industriels</a:t>
            </a:r>
          </a:p>
          <a:p>
            <a:pPr marL="342900" indent="-342900" algn="l">
              <a:buFontTx/>
              <a:buChar char="-"/>
            </a:pPr>
            <a:r>
              <a:rPr lang="fr-FR" sz="1800" i="1" dirty="0" err="1">
                <a:solidFill>
                  <a:srgbClr val="000099"/>
                </a:solidFill>
              </a:rPr>
              <a:t>Retail</a:t>
            </a:r>
            <a:r>
              <a:rPr lang="fr-FR" sz="1800" dirty="0"/>
              <a:t> représente le secteur d’activité des magasins</a:t>
            </a:r>
          </a:p>
          <a:p>
            <a:pPr marL="342900" indent="-342900">
              <a:buFontTx/>
              <a:buChar char="-"/>
            </a:pPr>
            <a:endParaRPr lang="fr-FR" sz="1800" dirty="0"/>
          </a:p>
          <a:p>
            <a:pPr algn="l"/>
            <a:r>
              <a:rPr lang="fr-FR" sz="1800" dirty="0"/>
              <a:t>En français, on utilise le même terme ‘</a:t>
            </a:r>
            <a:r>
              <a:rPr lang="fr-FR" sz="1800" dirty="0">
                <a:solidFill>
                  <a:srgbClr val="000099"/>
                </a:solidFill>
              </a:rPr>
              <a:t>Distribution</a:t>
            </a:r>
            <a:r>
              <a:rPr lang="fr-FR" sz="1800" dirty="0"/>
              <a:t>’ qui mélange les deux notions</a:t>
            </a:r>
          </a:p>
          <a:p>
            <a:pPr algn="l"/>
            <a:r>
              <a:rPr lang="fr-FR" sz="1800" dirty="0"/>
              <a:t>Cet exposé se fonde sur la définition anglaise</a:t>
            </a:r>
          </a:p>
        </p:txBody>
      </p:sp>
    </p:spTree>
    <p:extLst>
      <p:ext uri="{BB962C8B-B14F-4D97-AF65-F5344CB8AC3E}">
        <p14:creationId xmlns:p14="http://schemas.microsoft.com/office/powerpoint/2010/main" val="3985229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a:extLst>
              <a:ext uri="{FF2B5EF4-FFF2-40B4-BE49-F238E27FC236}">
                <a16:creationId xmlns:a16="http://schemas.microsoft.com/office/drawing/2014/main" id="{D84B14B5-B446-4C7C-8AA5-419A66839D90}"/>
              </a:ext>
            </a:extLst>
          </p:cNvPr>
          <p:cNvSpPr>
            <a:spLocks noChangeArrowheads="1"/>
          </p:cNvSpPr>
          <p:nvPr/>
        </p:nvSpPr>
        <p:spPr bwMode="auto">
          <a:xfrm>
            <a:off x="5003800" y="4059238"/>
            <a:ext cx="2016125" cy="574675"/>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fr-FR" altLang="fr-FR" sz="1800" b="1">
                <a:solidFill>
                  <a:srgbClr val="008000"/>
                </a:solidFill>
              </a:rPr>
              <a:t>DRP</a:t>
            </a:r>
            <a:br>
              <a:rPr lang="fr-FR" altLang="fr-FR" sz="1800" b="1">
                <a:solidFill>
                  <a:srgbClr val="008000"/>
                </a:solidFill>
              </a:rPr>
            </a:br>
            <a:r>
              <a:rPr lang="fr-FR" altLang="fr-FR" sz="1400" b="1">
                <a:solidFill>
                  <a:srgbClr val="000099"/>
                </a:solidFill>
              </a:rPr>
              <a:t>Stocks</a:t>
            </a:r>
            <a:endParaRPr lang="fr-FR" altLang="fr-FR" sz="1000" b="1">
              <a:solidFill>
                <a:srgbClr val="000099"/>
              </a:solidFill>
            </a:endParaRPr>
          </a:p>
        </p:txBody>
      </p:sp>
      <p:sp>
        <p:nvSpPr>
          <p:cNvPr id="26627" name="Rectangle 3">
            <a:extLst>
              <a:ext uri="{FF2B5EF4-FFF2-40B4-BE49-F238E27FC236}">
                <a16:creationId xmlns:a16="http://schemas.microsoft.com/office/drawing/2014/main" id="{7C35E58D-3E83-4AE0-B3AA-0112FBACD5F0}"/>
              </a:ext>
            </a:extLst>
          </p:cNvPr>
          <p:cNvSpPr>
            <a:spLocks noGrp="1" noChangeArrowheads="1"/>
          </p:cNvSpPr>
          <p:nvPr>
            <p:ph type="title"/>
          </p:nvPr>
        </p:nvSpPr>
        <p:spPr>
          <a:xfrm>
            <a:off x="1436688" y="692150"/>
            <a:ext cx="7239000" cy="457200"/>
          </a:xfrm>
        </p:spPr>
        <p:txBody>
          <a:bodyPr/>
          <a:lstStyle/>
          <a:p>
            <a:r>
              <a:rPr lang="fr-FR" altLang="fr-FR" sz="2400" dirty="0"/>
              <a:t>Distribution </a:t>
            </a:r>
            <a:r>
              <a:rPr lang="fr-FR" altLang="fr-FR" sz="2400" dirty="0" err="1"/>
              <a:t>Requirements</a:t>
            </a:r>
            <a:r>
              <a:rPr lang="fr-FR" altLang="fr-FR" sz="2400" dirty="0"/>
              <a:t> Planning</a:t>
            </a:r>
          </a:p>
        </p:txBody>
      </p:sp>
      <p:sp>
        <p:nvSpPr>
          <p:cNvPr id="26628" name="AutoShape 4">
            <a:extLst>
              <a:ext uri="{FF2B5EF4-FFF2-40B4-BE49-F238E27FC236}">
                <a16:creationId xmlns:a16="http://schemas.microsoft.com/office/drawing/2014/main" id="{ED67B96C-E89F-4B75-95CA-CEF3D1AF3B13}"/>
              </a:ext>
            </a:extLst>
          </p:cNvPr>
          <p:cNvSpPr>
            <a:spLocks noChangeArrowheads="1"/>
          </p:cNvSpPr>
          <p:nvPr/>
        </p:nvSpPr>
        <p:spPr bwMode="auto">
          <a:xfrm>
            <a:off x="1246188"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90000"/>
              </a:lnSpc>
            </a:pPr>
            <a:r>
              <a:rPr lang="fr-FR" altLang="fr-FR" sz="1400" b="1">
                <a:solidFill>
                  <a:srgbClr val="000099"/>
                </a:solidFill>
              </a:rPr>
              <a:t>Approvisionnement</a:t>
            </a:r>
          </a:p>
        </p:txBody>
      </p:sp>
      <p:sp>
        <p:nvSpPr>
          <p:cNvPr id="26629" name="AutoShape 5">
            <a:extLst>
              <a:ext uri="{FF2B5EF4-FFF2-40B4-BE49-F238E27FC236}">
                <a16:creationId xmlns:a16="http://schemas.microsoft.com/office/drawing/2014/main" id="{6DFD50DC-625D-4ADC-8786-7690B328F52B}"/>
              </a:ext>
            </a:extLst>
          </p:cNvPr>
          <p:cNvSpPr>
            <a:spLocks noChangeArrowheads="1"/>
          </p:cNvSpPr>
          <p:nvPr/>
        </p:nvSpPr>
        <p:spPr bwMode="auto">
          <a:xfrm>
            <a:off x="3155950"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90000"/>
              </a:lnSpc>
            </a:pPr>
            <a:r>
              <a:rPr lang="fr-FR" altLang="fr-FR" sz="1400" b="1">
                <a:solidFill>
                  <a:srgbClr val="000099"/>
                </a:solidFill>
              </a:rPr>
              <a:t>Production</a:t>
            </a:r>
          </a:p>
        </p:txBody>
      </p:sp>
      <p:sp>
        <p:nvSpPr>
          <p:cNvPr id="26630" name="AutoShape 6">
            <a:extLst>
              <a:ext uri="{FF2B5EF4-FFF2-40B4-BE49-F238E27FC236}">
                <a16:creationId xmlns:a16="http://schemas.microsoft.com/office/drawing/2014/main" id="{FDBA113F-A9A5-4D17-BBFB-D963DF393927}"/>
              </a:ext>
            </a:extLst>
          </p:cNvPr>
          <p:cNvSpPr>
            <a:spLocks noChangeArrowheads="1"/>
          </p:cNvSpPr>
          <p:nvPr/>
        </p:nvSpPr>
        <p:spPr bwMode="auto">
          <a:xfrm>
            <a:off x="5065713"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90000"/>
              </a:lnSpc>
            </a:pPr>
            <a:r>
              <a:rPr lang="fr-FR" altLang="fr-FR" sz="1400" b="1">
                <a:solidFill>
                  <a:srgbClr val="000099"/>
                </a:solidFill>
              </a:rPr>
              <a:t>Distribution</a:t>
            </a:r>
          </a:p>
        </p:txBody>
      </p:sp>
      <p:sp>
        <p:nvSpPr>
          <p:cNvPr id="26631" name="AutoShape 7">
            <a:extLst>
              <a:ext uri="{FF2B5EF4-FFF2-40B4-BE49-F238E27FC236}">
                <a16:creationId xmlns:a16="http://schemas.microsoft.com/office/drawing/2014/main" id="{C4F0A820-431C-46AB-8324-E7F0C283CE8C}"/>
              </a:ext>
            </a:extLst>
          </p:cNvPr>
          <p:cNvSpPr>
            <a:spLocks noChangeArrowheads="1"/>
          </p:cNvSpPr>
          <p:nvPr/>
        </p:nvSpPr>
        <p:spPr bwMode="auto">
          <a:xfrm>
            <a:off x="7053263"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90000"/>
              </a:lnSpc>
            </a:pPr>
            <a:r>
              <a:rPr lang="fr-FR" altLang="fr-FR" sz="1400" b="1">
                <a:solidFill>
                  <a:srgbClr val="000099"/>
                </a:solidFill>
              </a:rPr>
              <a:t>Ventes</a:t>
            </a:r>
          </a:p>
        </p:txBody>
      </p:sp>
      <p:sp>
        <p:nvSpPr>
          <p:cNvPr id="26632" name="AutoShape 8">
            <a:extLst>
              <a:ext uri="{FF2B5EF4-FFF2-40B4-BE49-F238E27FC236}">
                <a16:creationId xmlns:a16="http://schemas.microsoft.com/office/drawing/2014/main" id="{F0E3A6CF-9404-43C9-B8CC-77DAA84F9230}"/>
              </a:ext>
            </a:extLst>
          </p:cNvPr>
          <p:cNvSpPr>
            <a:spLocks noChangeArrowheads="1"/>
          </p:cNvSpPr>
          <p:nvPr/>
        </p:nvSpPr>
        <p:spPr bwMode="auto">
          <a:xfrm>
            <a:off x="1258888" y="2473325"/>
            <a:ext cx="5761037" cy="576263"/>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90000"/>
              </a:lnSpc>
            </a:pPr>
            <a:r>
              <a:rPr lang="fr-FR" altLang="fr-FR" sz="1800" b="1">
                <a:solidFill>
                  <a:srgbClr val="008000"/>
                </a:solidFill>
              </a:rPr>
              <a:t>Structure du système, conception produits / process</a:t>
            </a:r>
          </a:p>
        </p:txBody>
      </p:sp>
      <p:sp>
        <p:nvSpPr>
          <p:cNvPr id="26633" name="Text Box 9">
            <a:extLst>
              <a:ext uri="{FF2B5EF4-FFF2-40B4-BE49-F238E27FC236}">
                <a16:creationId xmlns:a16="http://schemas.microsoft.com/office/drawing/2014/main" id="{94EC4350-6AFA-450A-93BA-4C763C6DDF95}"/>
              </a:ext>
            </a:extLst>
          </p:cNvPr>
          <p:cNvSpPr txBox="1">
            <a:spLocks noChangeArrowheads="1"/>
          </p:cNvSpPr>
          <p:nvPr/>
        </p:nvSpPr>
        <p:spPr bwMode="auto">
          <a:xfrm>
            <a:off x="1308100" y="2806700"/>
            <a:ext cx="1779588" cy="28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pPr>
            <a:r>
              <a:rPr lang="fr-FR" altLang="fr-FR" sz="1400" b="1">
                <a:solidFill>
                  <a:srgbClr val="000099"/>
                </a:solidFill>
              </a:rPr>
              <a:t>Panel fournisseurs</a:t>
            </a:r>
          </a:p>
        </p:txBody>
      </p:sp>
      <p:sp>
        <p:nvSpPr>
          <p:cNvPr id="26634" name="Text Box 10">
            <a:extLst>
              <a:ext uri="{FF2B5EF4-FFF2-40B4-BE49-F238E27FC236}">
                <a16:creationId xmlns:a16="http://schemas.microsoft.com/office/drawing/2014/main" id="{22AACD3A-A63F-43DF-BBCE-88DC47116372}"/>
              </a:ext>
            </a:extLst>
          </p:cNvPr>
          <p:cNvSpPr txBox="1">
            <a:spLocks noChangeArrowheads="1"/>
          </p:cNvSpPr>
          <p:nvPr/>
        </p:nvSpPr>
        <p:spPr bwMode="auto">
          <a:xfrm>
            <a:off x="3525838" y="2806700"/>
            <a:ext cx="765175" cy="28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pPr>
            <a:r>
              <a:rPr lang="fr-FR" altLang="fr-FR" sz="1400" b="1">
                <a:solidFill>
                  <a:srgbClr val="000099"/>
                </a:solidFill>
              </a:rPr>
              <a:t>Usines</a:t>
            </a:r>
          </a:p>
        </p:txBody>
      </p:sp>
      <p:sp>
        <p:nvSpPr>
          <p:cNvPr id="26635" name="Text Box 11">
            <a:extLst>
              <a:ext uri="{FF2B5EF4-FFF2-40B4-BE49-F238E27FC236}">
                <a16:creationId xmlns:a16="http://schemas.microsoft.com/office/drawing/2014/main" id="{6BB2213D-0934-473D-A279-21C90CB94884}"/>
              </a:ext>
            </a:extLst>
          </p:cNvPr>
          <p:cNvSpPr txBox="1">
            <a:spLocks noChangeArrowheads="1"/>
          </p:cNvSpPr>
          <p:nvPr/>
        </p:nvSpPr>
        <p:spPr bwMode="auto">
          <a:xfrm>
            <a:off x="4819650" y="2806700"/>
            <a:ext cx="2092325" cy="28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pPr>
            <a:r>
              <a:rPr lang="fr-FR" altLang="fr-FR" sz="1400" b="1">
                <a:solidFill>
                  <a:srgbClr val="000099"/>
                </a:solidFill>
              </a:rPr>
              <a:t>Réseau de distribution</a:t>
            </a:r>
          </a:p>
        </p:txBody>
      </p:sp>
      <p:sp>
        <p:nvSpPr>
          <p:cNvPr id="26636" name="Text Box 12">
            <a:extLst>
              <a:ext uri="{FF2B5EF4-FFF2-40B4-BE49-F238E27FC236}">
                <a16:creationId xmlns:a16="http://schemas.microsoft.com/office/drawing/2014/main" id="{EF5D3F6C-7558-4386-85F6-09F199120724}"/>
              </a:ext>
            </a:extLst>
          </p:cNvPr>
          <p:cNvSpPr txBox="1">
            <a:spLocks noChangeArrowheads="1"/>
          </p:cNvSpPr>
          <p:nvPr/>
        </p:nvSpPr>
        <p:spPr bwMode="auto">
          <a:xfrm>
            <a:off x="193675" y="2360613"/>
            <a:ext cx="911225" cy="668337"/>
          </a:xfrm>
          <a:prstGeom prst="rect">
            <a:avLst/>
          </a:prstGeom>
          <a:solidFill>
            <a:schemeClr val="tx1"/>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90000"/>
              </a:lnSpc>
            </a:pPr>
            <a:r>
              <a:rPr lang="fr-FR" altLang="fr-FR" sz="1400" b="1">
                <a:solidFill>
                  <a:srgbClr val="000099"/>
                </a:solidFill>
              </a:rPr>
              <a:t>Long</a:t>
            </a:r>
          </a:p>
          <a:p>
            <a:pPr algn="ctr">
              <a:lnSpc>
                <a:spcPct val="90000"/>
              </a:lnSpc>
            </a:pPr>
            <a:r>
              <a:rPr lang="fr-FR" altLang="fr-FR" sz="1400" b="1">
                <a:solidFill>
                  <a:srgbClr val="000099"/>
                </a:solidFill>
              </a:rPr>
              <a:t>Terme</a:t>
            </a:r>
          </a:p>
          <a:p>
            <a:pPr algn="ctr">
              <a:lnSpc>
                <a:spcPct val="90000"/>
              </a:lnSpc>
            </a:pPr>
            <a:r>
              <a:rPr lang="fr-FR" altLang="fr-FR" sz="1400" b="1">
                <a:solidFill>
                  <a:srgbClr val="008000"/>
                </a:solidFill>
              </a:rPr>
              <a:t>(années)</a:t>
            </a:r>
          </a:p>
        </p:txBody>
      </p:sp>
      <p:sp>
        <p:nvSpPr>
          <p:cNvPr id="26637" name="AutoShape 13">
            <a:extLst>
              <a:ext uri="{FF2B5EF4-FFF2-40B4-BE49-F238E27FC236}">
                <a16:creationId xmlns:a16="http://schemas.microsoft.com/office/drawing/2014/main" id="{75BDB161-DD64-4487-A92A-16A99CB64ED0}"/>
              </a:ext>
            </a:extLst>
          </p:cNvPr>
          <p:cNvSpPr>
            <a:spLocks noChangeArrowheads="1"/>
          </p:cNvSpPr>
          <p:nvPr/>
        </p:nvSpPr>
        <p:spPr bwMode="auto">
          <a:xfrm>
            <a:off x="1258888" y="3265488"/>
            <a:ext cx="5761037"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lnSpc>
                <a:spcPct val="90000"/>
              </a:lnSpc>
            </a:pPr>
            <a:r>
              <a:rPr lang="fr-FR" altLang="fr-FR" sz="1800" b="1">
                <a:solidFill>
                  <a:srgbClr val="008000"/>
                </a:solidFill>
              </a:rPr>
              <a:t>Plan industriel et commercial</a:t>
            </a:r>
          </a:p>
        </p:txBody>
      </p:sp>
      <p:sp>
        <p:nvSpPr>
          <p:cNvPr id="26638" name="Text Box 14">
            <a:extLst>
              <a:ext uri="{FF2B5EF4-FFF2-40B4-BE49-F238E27FC236}">
                <a16:creationId xmlns:a16="http://schemas.microsoft.com/office/drawing/2014/main" id="{7B1FFD56-F9DA-4724-A4BA-68C936865432}"/>
              </a:ext>
            </a:extLst>
          </p:cNvPr>
          <p:cNvSpPr txBox="1">
            <a:spLocks noChangeArrowheads="1"/>
          </p:cNvSpPr>
          <p:nvPr/>
        </p:nvSpPr>
        <p:spPr bwMode="auto">
          <a:xfrm>
            <a:off x="290513" y="3213100"/>
            <a:ext cx="744537" cy="668338"/>
          </a:xfrm>
          <a:prstGeom prst="rect">
            <a:avLst/>
          </a:prstGeom>
          <a:solidFill>
            <a:schemeClr val="tx1"/>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90000"/>
              </a:lnSpc>
            </a:pPr>
            <a:r>
              <a:rPr lang="fr-FR" altLang="fr-FR" sz="1400" b="1">
                <a:solidFill>
                  <a:srgbClr val="000099"/>
                </a:solidFill>
              </a:rPr>
              <a:t>Moyen</a:t>
            </a:r>
          </a:p>
          <a:p>
            <a:pPr algn="ctr">
              <a:lnSpc>
                <a:spcPct val="90000"/>
              </a:lnSpc>
            </a:pPr>
            <a:r>
              <a:rPr lang="fr-FR" altLang="fr-FR" sz="1400" b="1">
                <a:solidFill>
                  <a:srgbClr val="000099"/>
                </a:solidFill>
              </a:rPr>
              <a:t>Terme</a:t>
            </a:r>
          </a:p>
          <a:p>
            <a:pPr algn="ctr">
              <a:lnSpc>
                <a:spcPct val="90000"/>
              </a:lnSpc>
            </a:pPr>
            <a:r>
              <a:rPr lang="fr-FR" altLang="fr-FR" sz="1400" b="1">
                <a:solidFill>
                  <a:srgbClr val="008000"/>
                </a:solidFill>
              </a:rPr>
              <a:t>(mois)</a:t>
            </a:r>
          </a:p>
        </p:txBody>
      </p:sp>
      <p:sp>
        <p:nvSpPr>
          <p:cNvPr id="26639" name="AutoShape 15">
            <a:extLst>
              <a:ext uri="{FF2B5EF4-FFF2-40B4-BE49-F238E27FC236}">
                <a16:creationId xmlns:a16="http://schemas.microsoft.com/office/drawing/2014/main" id="{4BFCF7F1-34AB-409E-B84F-1B91DA9728D1}"/>
              </a:ext>
            </a:extLst>
          </p:cNvPr>
          <p:cNvSpPr>
            <a:spLocks noChangeArrowheads="1"/>
          </p:cNvSpPr>
          <p:nvPr/>
        </p:nvSpPr>
        <p:spPr bwMode="auto">
          <a:xfrm>
            <a:off x="3190875" y="4059238"/>
            <a:ext cx="1728788" cy="574675"/>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fr-FR" altLang="fr-FR" sz="1800" b="1">
                <a:solidFill>
                  <a:srgbClr val="008000"/>
                </a:solidFill>
              </a:rPr>
              <a:t>PDP – MRP</a:t>
            </a:r>
            <a:br>
              <a:rPr lang="fr-FR" altLang="fr-FR" sz="1800" b="1">
                <a:solidFill>
                  <a:srgbClr val="008000"/>
                </a:solidFill>
              </a:rPr>
            </a:br>
            <a:r>
              <a:rPr lang="fr-FR" altLang="fr-FR" sz="1400" b="1">
                <a:solidFill>
                  <a:srgbClr val="000099"/>
                </a:solidFill>
              </a:rPr>
              <a:t>Stocks</a:t>
            </a:r>
            <a:endParaRPr lang="fr-FR" altLang="fr-FR" sz="1000" b="1">
              <a:solidFill>
                <a:srgbClr val="000099"/>
              </a:solidFill>
            </a:endParaRPr>
          </a:p>
        </p:txBody>
      </p:sp>
      <p:sp>
        <p:nvSpPr>
          <p:cNvPr id="26640" name="AutoShape 16">
            <a:extLst>
              <a:ext uri="{FF2B5EF4-FFF2-40B4-BE49-F238E27FC236}">
                <a16:creationId xmlns:a16="http://schemas.microsoft.com/office/drawing/2014/main" id="{C14371B5-1AFE-4E3B-96A8-CDFC411E389B}"/>
              </a:ext>
            </a:extLst>
          </p:cNvPr>
          <p:cNvSpPr>
            <a:spLocks noChangeArrowheads="1"/>
          </p:cNvSpPr>
          <p:nvPr/>
        </p:nvSpPr>
        <p:spPr bwMode="auto">
          <a:xfrm>
            <a:off x="1246188" y="4059238"/>
            <a:ext cx="1873250"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fr-FR" altLang="fr-FR" sz="1800" b="1">
                <a:solidFill>
                  <a:srgbClr val="008000"/>
                </a:solidFill>
              </a:rPr>
              <a:t>MRP</a:t>
            </a:r>
          </a:p>
        </p:txBody>
      </p:sp>
      <p:sp>
        <p:nvSpPr>
          <p:cNvPr id="26641" name="AutoShape 17">
            <a:extLst>
              <a:ext uri="{FF2B5EF4-FFF2-40B4-BE49-F238E27FC236}">
                <a16:creationId xmlns:a16="http://schemas.microsoft.com/office/drawing/2014/main" id="{760AF974-2DF3-4F5B-B2D7-851A856D1BCE}"/>
              </a:ext>
            </a:extLst>
          </p:cNvPr>
          <p:cNvSpPr>
            <a:spLocks noChangeArrowheads="1"/>
          </p:cNvSpPr>
          <p:nvPr/>
        </p:nvSpPr>
        <p:spPr bwMode="auto">
          <a:xfrm>
            <a:off x="7127875" y="3265488"/>
            <a:ext cx="1824038"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fr-FR" altLang="fr-FR" sz="1600" b="1">
                <a:solidFill>
                  <a:srgbClr val="008000"/>
                </a:solidFill>
              </a:rPr>
              <a:t>Prévisions à MT</a:t>
            </a:r>
            <a:br>
              <a:rPr lang="fr-FR" altLang="fr-FR" sz="1600" b="1">
                <a:solidFill>
                  <a:srgbClr val="000099"/>
                </a:solidFill>
              </a:rPr>
            </a:br>
            <a:r>
              <a:rPr lang="fr-FR" altLang="fr-FR" sz="1400" b="1">
                <a:solidFill>
                  <a:srgbClr val="000099"/>
                </a:solidFill>
              </a:rPr>
              <a:t>par famille</a:t>
            </a:r>
          </a:p>
        </p:txBody>
      </p:sp>
      <p:sp>
        <p:nvSpPr>
          <p:cNvPr id="26642" name="AutoShape 18">
            <a:extLst>
              <a:ext uri="{FF2B5EF4-FFF2-40B4-BE49-F238E27FC236}">
                <a16:creationId xmlns:a16="http://schemas.microsoft.com/office/drawing/2014/main" id="{51D2C3B3-6053-4E2E-8059-42E5F1CB9E98}"/>
              </a:ext>
            </a:extLst>
          </p:cNvPr>
          <p:cNvSpPr>
            <a:spLocks noChangeArrowheads="1"/>
          </p:cNvSpPr>
          <p:nvPr/>
        </p:nvSpPr>
        <p:spPr bwMode="auto">
          <a:xfrm>
            <a:off x="7127875" y="4059238"/>
            <a:ext cx="1824038" cy="574675"/>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fr-FR" altLang="fr-FR" sz="1600" b="1">
                <a:solidFill>
                  <a:srgbClr val="008000"/>
                </a:solidFill>
              </a:rPr>
              <a:t>Prévisions à CT</a:t>
            </a:r>
            <a:br>
              <a:rPr lang="fr-FR" altLang="fr-FR" sz="1600" b="1">
                <a:solidFill>
                  <a:srgbClr val="008000"/>
                </a:solidFill>
              </a:rPr>
            </a:br>
            <a:r>
              <a:rPr lang="fr-FR" altLang="fr-FR" sz="1400" b="1">
                <a:solidFill>
                  <a:srgbClr val="000099"/>
                </a:solidFill>
              </a:rPr>
              <a:t>Cdes clients - ATP</a:t>
            </a:r>
          </a:p>
        </p:txBody>
      </p:sp>
      <p:sp>
        <p:nvSpPr>
          <p:cNvPr id="26643" name="AutoShape 19">
            <a:extLst>
              <a:ext uri="{FF2B5EF4-FFF2-40B4-BE49-F238E27FC236}">
                <a16:creationId xmlns:a16="http://schemas.microsoft.com/office/drawing/2014/main" id="{80A25EA2-26B6-409E-9727-C2386CEAF3C2}"/>
              </a:ext>
            </a:extLst>
          </p:cNvPr>
          <p:cNvSpPr>
            <a:spLocks noChangeArrowheads="1"/>
          </p:cNvSpPr>
          <p:nvPr/>
        </p:nvSpPr>
        <p:spPr bwMode="auto">
          <a:xfrm>
            <a:off x="7127875" y="4849813"/>
            <a:ext cx="1824038" cy="59531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fr-FR" altLang="fr-FR" sz="1600" b="1">
                <a:solidFill>
                  <a:srgbClr val="000099"/>
                </a:solidFill>
              </a:rPr>
              <a:t>Facturation</a:t>
            </a:r>
          </a:p>
          <a:p>
            <a:pPr algn="ctr">
              <a:lnSpc>
                <a:spcPct val="90000"/>
              </a:lnSpc>
            </a:pPr>
            <a:r>
              <a:rPr lang="fr-FR" altLang="fr-FR" sz="1600" b="1">
                <a:solidFill>
                  <a:srgbClr val="000099"/>
                </a:solidFill>
              </a:rPr>
              <a:t>Services</a:t>
            </a:r>
          </a:p>
        </p:txBody>
      </p:sp>
      <p:sp>
        <p:nvSpPr>
          <p:cNvPr id="26644" name="Text Box 20">
            <a:extLst>
              <a:ext uri="{FF2B5EF4-FFF2-40B4-BE49-F238E27FC236}">
                <a16:creationId xmlns:a16="http://schemas.microsoft.com/office/drawing/2014/main" id="{FB1DD8FB-5CAE-46FA-81EF-377EC6372A98}"/>
              </a:ext>
            </a:extLst>
          </p:cNvPr>
          <p:cNvSpPr txBox="1">
            <a:spLocks noChangeArrowheads="1"/>
          </p:cNvSpPr>
          <p:nvPr/>
        </p:nvSpPr>
        <p:spPr bwMode="auto">
          <a:xfrm>
            <a:off x="107950" y="4005263"/>
            <a:ext cx="1109663" cy="668337"/>
          </a:xfrm>
          <a:prstGeom prst="rect">
            <a:avLst/>
          </a:prstGeom>
          <a:solidFill>
            <a:schemeClr val="tx1"/>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90000"/>
              </a:lnSpc>
            </a:pPr>
            <a:r>
              <a:rPr lang="fr-FR" altLang="fr-FR" sz="1400" b="1">
                <a:solidFill>
                  <a:srgbClr val="000099"/>
                </a:solidFill>
              </a:rPr>
              <a:t>Court</a:t>
            </a:r>
          </a:p>
          <a:p>
            <a:pPr algn="ctr">
              <a:lnSpc>
                <a:spcPct val="90000"/>
              </a:lnSpc>
            </a:pPr>
            <a:r>
              <a:rPr lang="fr-FR" altLang="fr-FR" sz="1400" b="1">
                <a:solidFill>
                  <a:srgbClr val="000099"/>
                </a:solidFill>
              </a:rPr>
              <a:t>Terme</a:t>
            </a:r>
          </a:p>
          <a:p>
            <a:pPr algn="ctr">
              <a:lnSpc>
                <a:spcPct val="90000"/>
              </a:lnSpc>
            </a:pPr>
            <a:r>
              <a:rPr lang="fr-FR" altLang="fr-FR" sz="1400" b="1">
                <a:solidFill>
                  <a:srgbClr val="008000"/>
                </a:solidFill>
              </a:rPr>
              <a:t>(semaines)</a:t>
            </a:r>
          </a:p>
        </p:txBody>
      </p:sp>
      <p:sp>
        <p:nvSpPr>
          <p:cNvPr id="26645" name="Text Box 21">
            <a:extLst>
              <a:ext uri="{FF2B5EF4-FFF2-40B4-BE49-F238E27FC236}">
                <a16:creationId xmlns:a16="http://schemas.microsoft.com/office/drawing/2014/main" id="{D0573BC1-02C1-412B-A91E-7F2267031FC1}"/>
              </a:ext>
            </a:extLst>
          </p:cNvPr>
          <p:cNvSpPr txBox="1">
            <a:spLocks noChangeArrowheads="1"/>
          </p:cNvSpPr>
          <p:nvPr/>
        </p:nvSpPr>
        <p:spPr bwMode="auto">
          <a:xfrm>
            <a:off x="138113" y="4868863"/>
            <a:ext cx="1030287" cy="476250"/>
          </a:xfrm>
          <a:prstGeom prst="rect">
            <a:avLst/>
          </a:prstGeom>
          <a:solidFill>
            <a:schemeClr val="tx1"/>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90000"/>
              </a:lnSpc>
            </a:pPr>
            <a:r>
              <a:rPr lang="fr-FR" altLang="fr-FR" sz="1400" b="1">
                <a:solidFill>
                  <a:srgbClr val="000099"/>
                </a:solidFill>
              </a:rPr>
              <a:t>Exécution</a:t>
            </a:r>
          </a:p>
          <a:p>
            <a:pPr algn="ctr">
              <a:lnSpc>
                <a:spcPct val="90000"/>
              </a:lnSpc>
            </a:pPr>
            <a:r>
              <a:rPr lang="fr-FR" altLang="fr-FR" sz="1400" b="1">
                <a:solidFill>
                  <a:srgbClr val="008000"/>
                </a:solidFill>
              </a:rPr>
              <a:t>(jours)</a:t>
            </a:r>
          </a:p>
        </p:txBody>
      </p:sp>
      <p:sp>
        <p:nvSpPr>
          <p:cNvPr id="26646" name="Text Box 22">
            <a:extLst>
              <a:ext uri="{FF2B5EF4-FFF2-40B4-BE49-F238E27FC236}">
                <a16:creationId xmlns:a16="http://schemas.microsoft.com/office/drawing/2014/main" id="{D6974B49-7253-4EFB-8AC1-0B825DFA5F48}"/>
              </a:ext>
            </a:extLst>
          </p:cNvPr>
          <p:cNvSpPr txBox="1">
            <a:spLocks noChangeArrowheads="1"/>
          </p:cNvSpPr>
          <p:nvPr/>
        </p:nvSpPr>
        <p:spPr bwMode="auto">
          <a:xfrm>
            <a:off x="1701800" y="3557588"/>
            <a:ext cx="912813" cy="284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pPr>
            <a:r>
              <a:rPr lang="fr-FR" altLang="fr-FR" sz="1400" b="1">
                <a:solidFill>
                  <a:srgbClr val="000099"/>
                </a:solidFill>
              </a:rPr>
              <a:t>Contrats</a:t>
            </a:r>
          </a:p>
        </p:txBody>
      </p:sp>
      <p:sp>
        <p:nvSpPr>
          <p:cNvPr id="26647" name="Text Box 23">
            <a:extLst>
              <a:ext uri="{FF2B5EF4-FFF2-40B4-BE49-F238E27FC236}">
                <a16:creationId xmlns:a16="http://schemas.microsoft.com/office/drawing/2014/main" id="{C52C2E96-8993-4E5A-8CAF-C295785150FE}"/>
              </a:ext>
            </a:extLst>
          </p:cNvPr>
          <p:cNvSpPr txBox="1">
            <a:spLocks noChangeArrowheads="1"/>
          </p:cNvSpPr>
          <p:nvPr/>
        </p:nvSpPr>
        <p:spPr bwMode="auto">
          <a:xfrm>
            <a:off x="2901950" y="3554413"/>
            <a:ext cx="2359025" cy="284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pPr>
            <a:r>
              <a:rPr lang="fr-FR" altLang="fr-FR" sz="1400" b="1">
                <a:solidFill>
                  <a:srgbClr val="000099"/>
                </a:solidFill>
              </a:rPr>
              <a:t>Ajustement des capacités</a:t>
            </a:r>
          </a:p>
        </p:txBody>
      </p:sp>
      <p:sp>
        <p:nvSpPr>
          <p:cNvPr id="26648" name="Text Box 24">
            <a:extLst>
              <a:ext uri="{FF2B5EF4-FFF2-40B4-BE49-F238E27FC236}">
                <a16:creationId xmlns:a16="http://schemas.microsoft.com/office/drawing/2014/main" id="{AE269AD9-78BB-4EA3-B135-57591739885E}"/>
              </a:ext>
            </a:extLst>
          </p:cNvPr>
          <p:cNvSpPr txBox="1">
            <a:spLocks noChangeArrowheads="1"/>
          </p:cNvSpPr>
          <p:nvPr/>
        </p:nvSpPr>
        <p:spPr bwMode="auto">
          <a:xfrm>
            <a:off x="5638800" y="3554413"/>
            <a:ext cx="765175" cy="284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pPr>
            <a:r>
              <a:rPr lang="fr-FR" altLang="fr-FR" sz="1400" b="1">
                <a:solidFill>
                  <a:srgbClr val="000099"/>
                </a:solidFill>
              </a:rPr>
              <a:t>Stocks</a:t>
            </a:r>
          </a:p>
        </p:txBody>
      </p:sp>
      <p:sp>
        <p:nvSpPr>
          <p:cNvPr id="26649" name="AutoShape 25">
            <a:extLst>
              <a:ext uri="{FF2B5EF4-FFF2-40B4-BE49-F238E27FC236}">
                <a16:creationId xmlns:a16="http://schemas.microsoft.com/office/drawing/2014/main" id="{BB49BADF-71A8-4D4D-9781-52D155EF0C11}"/>
              </a:ext>
            </a:extLst>
          </p:cNvPr>
          <p:cNvSpPr>
            <a:spLocks noChangeArrowheads="1"/>
          </p:cNvSpPr>
          <p:nvPr/>
        </p:nvSpPr>
        <p:spPr bwMode="auto">
          <a:xfrm>
            <a:off x="1247775" y="4849813"/>
            <a:ext cx="1871663"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fr-FR" altLang="fr-FR" sz="1400" b="1">
                <a:solidFill>
                  <a:srgbClr val="000099"/>
                </a:solidFill>
              </a:rPr>
              <a:t>Appels de livraison</a:t>
            </a:r>
            <a:br>
              <a:rPr lang="fr-FR" altLang="fr-FR" sz="1400" b="1">
                <a:solidFill>
                  <a:srgbClr val="000099"/>
                </a:solidFill>
              </a:rPr>
            </a:br>
            <a:r>
              <a:rPr lang="fr-FR" altLang="fr-FR" sz="1400" b="1">
                <a:solidFill>
                  <a:srgbClr val="000099"/>
                </a:solidFill>
              </a:rPr>
              <a:t>Transports/Récept.</a:t>
            </a:r>
          </a:p>
        </p:txBody>
      </p:sp>
      <p:sp>
        <p:nvSpPr>
          <p:cNvPr id="26650" name="AutoShape 26">
            <a:extLst>
              <a:ext uri="{FF2B5EF4-FFF2-40B4-BE49-F238E27FC236}">
                <a16:creationId xmlns:a16="http://schemas.microsoft.com/office/drawing/2014/main" id="{481B0D7A-0BA8-4C03-9484-136E5939025B}"/>
              </a:ext>
            </a:extLst>
          </p:cNvPr>
          <p:cNvSpPr>
            <a:spLocks noChangeArrowheads="1"/>
          </p:cNvSpPr>
          <p:nvPr/>
        </p:nvSpPr>
        <p:spPr bwMode="auto">
          <a:xfrm>
            <a:off x="3190875" y="4849813"/>
            <a:ext cx="1728788"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fr-FR" altLang="fr-FR" sz="1400" b="1">
                <a:solidFill>
                  <a:srgbClr val="000099"/>
                </a:solidFill>
              </a:rPr>
              <a:t>Ordonnancement</a:t>
            </a:r>
            <a:br>
              <a:rPr lang="fr-FR" altLang="fr-FR" sz="1400" b="1">
                <a:solidFill>
                  <a:srgbClr val="000099"/>
                </a:solidFill>
              </a:rPr>
            </a:br>
            <a:r>
              <a:rPr lang="fr-FR" altLang="fr-FR" sz="1400" b="1">
                <a:solidFill>
                  <a:srgbClr val="000099"/>
                </a:solidFill>
              </a:rPr>
              <a:t>Suivi</a:t>
            </a:r>
          </a:p>
        </p:txBody>
      </p:sp>
      <p:sp>
        <p:nvSpPr>
          <p:cNvPr id="26651" name="AutoShape 27">
            <a:extLst>
              <a:ext uri="{FF2B5EF4-FFF2-40B4-BE49-F238E27FC236}">
                <a16:creationId xmlns:a16="http://schemas.microsoft.com/office/drawing/2014/main" id="{EFEA7C1D-7B1C-4134-ADF8-E34D7529D376}"/>
              </a:ext>
            </a:extLst>
          </p:cNvPr>
          <p:cNvSpPr>
            <a:spLocks noChangeArrowheads="1"/>
          </p:cNvSpPr>
          <p:nvPr/>
        </p:nvSpPr>
        <p:spPr bwMode="auto">
          <a:xfrm>
            <a:off x="5003800" y="4849813"/>
            <a:ext cx="2016125"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fr-FR" altLang="fr-FR" sz="1400" b="1">
                <a:solidFill>
                  <a:srgbClr val="000099"/>
                </a:solidFill>
              </a:rPr>
              <a:t>Préparation de cmde</a:t>
            </a:r>
            <a:br>
              <a:rPr lang="fr-FR" altLang="fr-FR" sz="1400" b="1">
                <a:solidFill>
                  <a:srgbClr val="000099"/>
                </a:solidFill>
              </a:rPr>
            </a:br>
            <a:r>
              <a:rPr lang="fr-FR" altLang="fr-FR" sz="1400" b="1">
                <a:solidFill>
                  <a:srgbClr val="000099"/>
                </a:solidFill>
              </a:rPr>
              <a:t>Expéditions/Transp.</a:t>
            </a:r>
          </a:p>
        </p:txBody>
      </p:sp>
      <p:sp>
        <p:nvSpPr>
          <p:cNvPr id="26652" name="Text Box 28">
            <a:extLst>
              <a:ext uri="{FF2B5EF4-FFF2-40B4-BE49-F238E27FC236}">
                <a16:creationId xmlns:a16="http://schemas.microsoft.com/office/drawing/2014/main" id="{10FF06BA-AF82-4EB1-B0B3-3EA980BCA238}"/>
              </a:ext>
            </a:extLst>
          </p:cNvPr>
          <p:cNvSpPr txBox="1">
            <a:spLocks noChangeArrowheads="1"/>
          </p:cNvSpPr>
          <p:nvPr/>
        </p:nvSpPr>
        <p:spPr bwMode="auto">
          <a:xfrm>
            <a:off x="1390650" y="4349750"/>
            <a:ext cx="1535113" cy="28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pPr>
            <a:r>
              <a:rPr lang="fr-FR" altLang="fr-FR" sz="1400" b="1">
                <a:solidFill>
                  <a:srgbClr val="000099"/>
                </a:solidFill>
              </a:rPr>
              <a:t>Commandes frn</a:t>
            </a:r>
          </a:p>
        </p:txBody>
      </p:sp>
      <p:sp>
        <p:nvSpPr>
          <p:cNvPr id="26653" name="AutoShape 29">
            <a:extLst>
              <a:ext uri="{FF2B5EF4-FFF2-40B4-BE49-F238E27FC236}">
                <a16:creationId xmlns:a16="http://schemas.microsoft.com/office/drawing/2014/main" id="{4955A9A6-CE6A-4ACC-B909-1B46D90B7F5A}"/>
              </a:ext>
            </a:extLst>
          </p:cNvPr>
          <p:cNvSpPr>
            <a:spLocks noChangeArrowheads="1"/>
          </p:cNvSpPr>
          <p:nvPr/>
        </p:nvSpPr>
        <p:spPr bwMode="auto">
          <a:xfrm rot="-5400000">
            <a:off x="6977856" y="5029994"/>
            <a:ext cx="287338"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54" name="AutoShape 30">
            <a:extLst>
              <a:ext uri="{FF2B5EF4-FFF2-40B4-BE49-F238E27FC236}">
                <a16:creationId xmlns:a16="http://schemas.microsoft.com/office/drawing/2014/main" id="{DCD20F27-C6DE-46F6-B064-BE16A8BFA763}"/>
              </a:ext>
            </a:extLst>
          </p:cNvPr>
          <p:cNvSpPr>
            <a:spLocks noChangeArrowheads="1"/>
          </p:cNvSpPr>
          <p:nvPr/>
        </p:nvSpPr>
        <p:spPr bwMode="auto">
          <a:xfrm>
            <a:off x="3910013" y="3049588"/>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55" name="AutoShape 31">
            <a:extLst>
              <a:ext uri="{FF2B5EF4-FFF2-40B4-BE49-F238E27FC236}">
                <a16:creationId xmlns:a16="http://schemas.microsoft.com/office/drawing/2014/main" id="{45A631B3-0FFF-4E67-9F58-147D1F680588}"/>
              </a:ext>
            </a:extLst>
          </p:cNvPr>
          <p:cNvSpPr>
            <a:spLocks noChangeArrowheads="1"/>
          </p:cNvSpPr>
          <p:nvPr/>
        </p:nvSpPr>
        <p:spPr bwMode="auto">
          <a:xfrm rot="5400000">
            <a:off x="6904831" y="3445669"/>
            <a:ext cx="287338"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56" name="AutoShape 32">
            <a:extLst>
              <a:ext uri="{FF2B5EF4-FFF2-40B4-BE49-F238E27FC236}">
                <a16:creationId xmlns:a16="http://schemas.microsoft.com/office/drawing/2014/main" id="{12A06614-1F8F-471D-A01E-F38FF7F8F9E7}"/>
              </a:ext>
            </a:extLst>
          </p:cNvPr>
          <p:cNvSpPr>
            <a:spLocks noChangeArrowheads="1"/>
          </p:cNvSpPr>
          <p:nvPr/>
        </p:nvSpPr>
        <p:spPr bwMode="auto">
          <a:xfrm rot="5400000">
            <a:off x="6904831" y="4237832"/>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57" name="AutoShape 33">
            <a:extLst>
              <a:ext uri="{FF2B5EF4-FFF2-40B4-BE49-F238E27FC236}">
                <a16:creationId xmlns:a16="http://schemas.microsoft.com/office/drawing/2014/main" id="{C070DC79-FEC6-4962-991C-E9711DFD9C86}"/>
              </a:ext>
            </a:extLst>
          </p:cNvPr>
          <p:cNvSpPr>
            <a:spLocks noChangeArrowheads="1"/>
          </p:cNvSpPr>
          <p:nvPr/>
        </p:nvSpPr>
        <p:spPr bwMode="auto">
          <a:xfrm rot="5400000">
            <a:off x="2939256" y="4237832"/>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58" name="AutoShape 34">
            <a:extLst>
              <a:ext uri="{FF2B5EF4-FFF2-40B4-BE49-F238E27FC236}">
                <a16:creationId xmlns:a16="http://schemas.microsoft.com/office/drawing/2014/main" id="{BE9CC57E-6C5F-4770-A98C-3F7A176D2AC5}"/>
              </a:ext>
            </a:extLst>
          </p:cNvPr>
          <p:cNvSpPr>
            <a:spLocks noChangeArrowheads="1"/>
          </p:cNvSpPr>
          <p:nvPr/>
        </p:nvSpPr>
        <p:spPr bwMode="auto">
          <a:xfrm>
            <a:off x="3910013" y="3841750"/>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59" name="AutoShape 35">
            <a:extLst>
              <a:ext uri="{FF2B5EF4-FFF2-40B4-BE49-F238E27FC236}">
                <a16:creationId xmlns:a16="http://schemas.microsoft.com/office/drawing/2014/main" id="{50BFF83A-543F-4D75-B530-843C43247D29}"/>
              </a:ext>
            </a:extLst>
          </p:cNvPr>
          <p:cNvSpPr>
            <a:spLocks noChangeArrowheads="1"/>
          </p:cNvSpPr>
          <p:nvPr/>
        </p:nvSpPr>
        <p:spPr bwMode="auto">
          <a:xfrm>
            <a:off x="2014538" y="4633913"/>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60" name="AutoShape 36">
            <a:extLst>
              <a:ext uri="{FF2B5EF4-FFF2-40B4-BE49-F238E27FC236}">
                <a16:creationId xmlns:a16="http://schemas.microsoft.com/office/drawing/2014/main" id="{A2F7FAE2-1027-4098-B30C-07789D3F8ADF}"/>
              </a:ext>
            </a:extLst>
          </p:cNvPr>
          <p:cNvSpPr>
            <a:spLocks noChangeArrowheads="1"/>
          </p:cNvSpPr>
          <p:nvPr/>
        </p:nvSpPr>
        <p:spPr bwMode="auto">
          <a:xfrm>
            <a:off x="3910013" y="4633913"/>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61" name="AutoShape 37">
            <a:extLst>
              <a:ext uri="{FF2B5EF4-FFF2-40B4-BE49-F238E27FC236}">
                <a16:creationId xmlns:a16="http://schemas.microsoft.com/office/drawing/2014/main" id="{F386E957-6B36-4D17-8D6E-3E3C6D923734}"/>
              </a:ext>
            </a:extLst>
          </p:cNvPr>
          <p:cNvSpPr>
            <a:spLocks noChangeArrowheads="1"/>
          </p:cNvSpPr>
          <p:nvPr/>
        </p:nvSpPr>
        <p:spPr bwMode="auto">
          <a:xfrm>
            <a:off x="5856288" y="4633913"/>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62" name="AutoShape 38">
            <a:extLst>
              <a:ext uri="{FF2B5EF4-FFF2-40B4-BE49-F238E27FC236}">
                <a16:creationId xmlns:a16="http://schemas.microsoft.com/office/drawing/2014/main" id="{D1608114-3F08-4D2B-910B-28ABB4E701CC}"/>
              </a:ext>
            </a:extLst>
          </p:cNvPr>
          <p:cNvSpPr>
            <a:spLocks noChangeArrowheads="1"/>
          </p:cNvSpPr>
          <p:nvPr/>
        </p:nvSpPr>
        <p:spPr bwMode="auto">
          <a:xfrm rot="5400000">
            <a:off x="4739481" y="4239419"/>
            <a:ext cx="287338"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63" name="AutoShape 39">
            <a:extLst>
              <a:ext uri="{FF2B5EF4-FFF2-40B4-BE49-F238E27FC236}">
                <a16:creationId xmlns:a16="http://schemas.microsoft.com/office/drawing/2014/main" id="{D26D5A8F-69D8-4AEF-A8F8-0289F1C6BA74}"/>
              </a:ext>
            </a:extLst>
          </p:cNvPr>
          <p:cNvSpPr>
            <a:spLocks noChangeArrowheads="1"/>
          </p:cNvSpPr>
          <p:nvPr/>
        </p:nvSpPr>
        <p:spPr bwMode="auto">
          <a:xfrm>
            <a:off x="5856288" y="3841750"/>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64" name="AutoShape 40">
            <a:extLst>
              <a:ext uri="{FF2B5EF4-FFF2-40B4-BE49-F238E27FC236}">
                <a16:creationId xmlns:a16="http://schemas.microsoft.com/office/drawing/2014/main" id="{1D2C316D-7929-4D85-B1F1-217C698B7C5D}"/>
              </a:ext>
            </a:extLst>
          </p:cNvPr>
          <p:cNvSpPr>
            <a:spLocks noChangeArrowheads="1"/>
          </p:cNvSpPr>
          <p:nvPr/>
        </p:nvSpPr>
        <p:spPr bwMode="auto">
          <a:xfrm>
            <a:off x="2038350" y="3841750"/>
            <a:ext cx="287338"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65" name="AutoShape 41">
            <a:extLst>
              <a:ext uri="{FF2B5EF4-FFF2-40B4-BE49-F238E27FC236}">
                <a16:creationId xmlns:a16="http://schemas.microsoft.com/office/drawing/2014/main" id="{E9178701-408B-4A79-9A66-00EFF3F5E365}"/>
              </a:ext>
            </a:extLst>
          </p:cNvPr>
          <p:cNvSpPr>
            <a:spLocks noChangeArrowheads="1"/>
          </p:cNvSpPr>
          <p:nvPr/>
        </p:nvSpPr>
        <p:spPr bwMode="auto">
          <a:xfrm>
            <a:off x="7135813" y="2492375"/>
            <a:ext cx="1824037" cy="576263"/>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fr-FR" altLang="fr-FR" sz="1600" b="1">
                <a:solidFill>
                  <a:srgbClr val="008000"/>
                </a:solidFill>
              </a:rPr>
              <a:t>Prévisions à LT</a:t>
            </a:r>
            <a:endParaRPr lang="fr-FR" altLang="fr-FR" sz="1400" b="1">
              <a:solidFill>
                <a:srgbClr val="000099"/>
              </a:solidFill>
            </a:endParaRPr>
          </a:p>
        </p:txBody>
      </p:sp>
      <p:sp>
        <p:nvSpPr>
          <p:cNvPr id="26666" name="AutoShape 42">
            <a:extLst>
              <a:ext uri="{FF2B5EF4-FFF2-40B4-BE49-F238E27FC236}">
                <a16:creationId xmlns:a16="http://schemas.microsoft.com/office/drawing/2014/main" id="{D67A6DD6-1BD7-4D4E-B182-081EB5D0BEC2}"/>
              </a:ext>
            </a:extLst>
          </p:cNvPr>
          <p:cNvSpPr>
            <a:spLocks noChangeArrowheads="1"/>
          </p:cNvSpPr>
          <p:nvPr/>
        </p:nvSpPr>
        <p:spPr bwMode="auto">
          <a:xfrm rot="5400000">
            <a:off x="6912769" y="2745582"/>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6667" name="Text Box 43">
            <a:extLst>
              <a:ext uri="{FF2B5EF4-FFF2-40B4-BE49-F238E27FC236}">
                <a16:creationId xmlns:a16="http://schemas.microsoft.com/office/drawing/2014/main" id="{2BCAD722-1017-4416-AA01-37D5B0174423}"/>
              </a:ext>
            </a:extLst>
          </p:cNvPr>
          <p:cNvSpPr txBox="1">
            <a:spLocks noChangeArrowheads="1"/>
          </p:cNvSpPr>
          <p:nvPr/>
        </p:nvSpPr>
        <p:spPr bwMode="auto">
          <a:xfrm>
            <a:off x="7235825" y="2781300"/>
            <a:ext cx="1590675" cy="28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90000"/>
              </a:lnSpc>
            </a:pPr>
            <a:r>
              <a:rPr lang="fr-FR" altLang="fr-FR" sz="1400" b="1">
                <a:solidFill>
                  <a:srgbClr val="000099"/>
                </a:solidFill>
              </a:rPr>
              <a:t>Canaux de vente</a:t>
            </a:r>
          </a:p>
        </p:txBody>
      </p:sp>
      <p:sp>
        <p:nvSpPr>
          <p:cNvPr id="26668" name="Oval 44">
            <a:extLst>
              <a:ext uri="{FF2B5EF4-FFF2-40B4-BE49-F238E27FC236}">
                <a16:creationId xmlns:a16="http://schemas.microsoft.com/office/drawing/2014/main" id="{A7798994-ED0D-49DB-B6F8-87FFC5D65DBC}"/>
              </a:ext>
            </a:extLst>
          </p:cNvPr>
          <p:cNvSpPr>
            <a:spLocks noChangeArrowheads="1"/>
          </p:cNvSpPr>
          <p:nvPr/>
        </p:nvSpPr>
        <p:spPr bwMode="auto">
          <a:xfrm>
            <a:off x="4716463" y="3933825"/>
            <a:ext cx="2519362" cy="792163"/>
          </a:xfrm>
          <a:prstGeom prst="ellipse">
            <a:avLst/>
          </a:prstGeom>
          <a:noFill/>
          <a:ln w="57150">
            <a:solidFill>
              <a:schemeClr val="hlink"/>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F85E214-F543-4EDC-97BC-94369F719561}"/>
              </a:ext>
            </a:extLst>
          </p:cNvPr>
          <p:cNvSpPr>
            <a:spLocks noGrp="1" noChangeArrowheads="1"/>
          </p:cNvSpPr>
          <p:nvPr>
            <p:ph type="title"/>
          </p:nvPr>
        </p:nvSpPr>
        <p:spPr/>
        <p:txBody>
          <a:bodyPr/>
          <a:lstStyle/>
          <a:p>
            <a:r>
              <a:rPr lang="fr-FR" altLang="fr-FR"/>
              <a:t>Les systèmes classiques de gestion des stocks dans les réseaux de distribution</a:t>
            </a:r>
          </a:p>
        </p:txBody>
      </p:sp>
      <p:sp>
        <p:nvSpPr>
          <p:cNvPr id="5123" name="Rectangle 3">
            <a:extLst>
              <a:ext uri="{FF2B5EF4-FFF2-40B4-BE49-F238E27FC236}">
                <a16:creationId xmlns:a16="http://schemas.microsoft.com/office/drawing/2014/main" id="{B4648111-B1EF-4A4C-9199-352F6DDE4F15}"/>
              </a:ext>
            </a:extLst>
          </p:cNvPr>
          <p:cNvSpPr>
            <a:spLocks noGrp="1" noChangeArrowheads="1"/>
          </p:cNvSpPr>
          <p:nvPr>
            <p:ph type="body" idx="1"/>
          </p:nvPr>
        </p:nvSpPr>
        <p:spPr>
          <a:xfrm>
            <a:off x="1066800" y="1905000"/>
            <a:ext cx="7162800" cy="3886200"/>
          </a:xfrm>
        </p:spPr>
        <p:txBody>
          <a:bodyPr/>
          <a:lstStyle/>
          <a:p>
            <a:r>
              <a:rPr lang="fr-FR" altLang="fr-FR">
                <a:solidFill>
                  <a:srgbClr val="000099"/>
                </a:solidFill>
              </a:rPr>
              <a:t>On </a:t>
            </a:r>
            <a:r>
              <a:rPr lang="fr-FR" altLang="fr-FR"/>
              <a:t>constate</a:t>
            </a:r>
            <a:r>
              <a:rPr lang="fr-FR" altLang="fr-FR">
                <a:solidFill>
                  <a:srgbClr val="000099"/>
                </a:solidFill>
              </a:rPr>
              <a:t> le niveau des stocks</a:t>
            </a:r>
          </a:p>
          <a:p>
            <a:r>
              <a:rPr lang="fr-FR" altLang="fr-FR">
                <a:solidFill>
                  <a:srgbClr val="000099"/>
                </a:solidFill>
              </a:rPr>
              <a:t>Point de commande ou recomplètement périodique dans chacun des dépôts</a:t>
            </a:r>
          </a:p>
          <a:p>
            <a:r>
              <a:rPr lang="fr-FR" altLang="fr-FR">
                <a:solidFill>
                  <a:srgbClr val="000099"/>
                </a:solidFill>
              </a:rPr>
              <a:t>Déclenchement de commandes de réapprovisionnement à l’entrepôt central ou à l’usine</a:t>
            </a:r>
          </a:p>
          <a:p>
            <a:endParaRPr lang="fr-FR" altLang="fr-FR">
              <a:solidFill>
                <a:srgbClr val="000099"/>
              </a:solidFill>
            </a:endParaRPr>
          </a:p>
          <a:p>
            <a:r>
              <a:rPr lang="fr-FR" altLang="fr-FR">
                <a:solidFill>
                  <a:srgbClr val="000099"/>
                </a:solidFill>
              </a:rPr>
              <a:t>Aucune anticipation possible dans la </a:t>
            </a:r>
            <a:r>
              <a:rPr lang="fr-FR" altLang="fr-FR" i="1">
                <a:solidFill>
                  <a:srgbClr val="000099"/>
                </a:solidFill>
              </a:rPr>
              <a:t>supply chain</a:t>
            </a:r>
            <a:r>
              <a:rPr lang="fr-FR" altLang="fr-FR">
                <a:solidFill>
                  <a:srgbClr val="000099"/>
                </a:solidFill>
              </a:rPr>
              <a:t> : on ne traite que les besoins immédiats</a:t>
            </a:r>
          </a:p>
          <a:p>
            <a:endParaRPr lang="fr-FR" altLang="fr-FR">
              <a:solidFill>
                <a:srgbClr val="000099"/>
              </a:solidFill>
            </a:endParaRPr>
          </a:p>
          <a:p>
            <a:endParaRPr lang="fr-FR" alt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F8D6DF7-FCBC-4881-A8D7-5948FC4504B0}"/>
              </a:ext>
            </a:extLst>
          </p:cNvPr>
          <p:cNvSpPr>
            <a:spLocks noGrp="1" noChangeArrowheads="1"/>
          </p:cNvSpPr>
          <p:nvPr>
            <p:ph type="title"/>
          </p:nvPr>
        </p:nvSpPr>
        <p:spPr/>
        <p:txBody>
          <a:bodyPr/>
          <a:lstStyle/>
          <a:p>
            <a:r>
              <a:rPr lang="fr-FR" altLang="fr-FR"/>
              <a:t>Principe du DRP</a:t>
            </a:r>
          </a:p>
        </p:txBody>
      </p:sp>
      <p:sp>
        <p:nvSpPr>
          <p:cNvPr id="7171" name="Rectangle 3">
            <a:extLst>
              <a:ext uri="{FF2B5EF4-FFF2-40B4-BE49-F238E27FC236}">
                <a16:creationId xmlns:a16="http://schemas.microsoft.com/office/drawing/2014/main" id="{33DAA44A-E1A1-413D-AB33-0D604BE4E33C}"/>
              </a:ext>
            </a:extLst>
          </p:cNvPr>
          <p:cNvSpPr>
            <a:spLocks noGrp="1" noChangeArrowheads="1"/>
          </p:cNvSpPr>
          <p:nvPr>
            <p:ph type="body" idx="1"/>
          </p:nvPr>
        </p:nvSpPr>
        <p:spPr>
          <a:xfrm>
            <a:off x="1066800" y="1676400"/>
            <a:ext cx="7620000" cy="4114800"/>
          </a:xfrm>
        </p:spPr>
        <p:txBody>
          <a:bodyPr/>
          <a:lstStyle/>
          <a:p>
            <a:r>
              <a:rPr lang="fr-FR" altLang="fr-FR"/>
              <a:t>On fait des </a:t>
            </a:r>
            <a:r>
              <a:rPr lang="fr-FR" altLang="fr-FR">
                <a:solidFill>
                  <a:srgbClr val="000099"/>
                </a:solidFill>
              </a:rPr>
              <a:t>prévisions de livraison</a:t>
            </a:r>
            <a:r>
              <a:rPr lang="fr-FR" altLang="fr-FR"/>
              <a:t> à partir de chaque entrepôt pour chacune des références </a:t>
            </a:r>
            <a:r>
              <a:rPr lang="fr-FR" altLang="fr-FR">
                <a:solidFill>
                  <a:schemeClr val="hlink"/>
                </a:solidFill>
              </a:rPr>
              <a:t>(commandes fermes et prévisions commerciales = besoins bruts)</a:t>
            </a:r>
          </a:p>
          <a:p>
            <a:r>
              <a:rPr lang="fr-FR" altLang="fr-FR"/>
              <a:t>On détermine l’échéancier des </a:t>
            </a:r>
            <a:r>
              <a:rPr lang="fr-FR" altLang="fr-FR">
                <a:solidFill>
                  <a:srgbClr val="000099"/>
                </a:solidFill>
              </a:rPr>
              <a:t>besoins prévisionnels</a:t>
            </a:r>
            <a:r>
              <a:rPr lang="fr-FR" altLang="fr-FR"/>
              <a:t> de chaque entrepôt</a:t>
            </a:r>
            <a:br>
              <a:rPr lang="fr-FR" altLang="fr-FR"/>
            </a:br>
            <a:r>
              <a:rPr lang="fr-FR" altLang="fr-FR">
                <a:solidFill>
                  <a:schemeClr val="hlink"/>
                </a:solidFill>
              </a:rPr>
              <a:t>Besoin net = besoins bruts – stock disponible</a:t>
            </a:r>
          </a:p>
          <a:p>
            <a:r>
              <a:rPr lang="fr-FR" altLang="fr-FR"/>
              <a:t>On fait remonter ces besoins prévisionnels vers l’amont de la chaîne logistique (commandes de réapprovisionnement prévisionnelles)</a:t>
            </a:r>
          </a:p>
          <a:p>
            <a:r>
              <a:rPr lang="fr-FR" altLang="fr-FR"/>
              <a:t>On tient compte des </a:t>
            </a:r>
            <a:r>
              <a:rPr lang="fr-FR" altLang="fr-FR">
                <a:solidFill>
                  <a:srgbClr val="000099"/>
                </a:solidFill>
              </a:rPr>
              <a:t>contraintes de transport</a:t>
            </a:r>
            <a:endParaRPr lang="fr-FR" alt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79F690D-BCD0-4390-B88E-D87BC09034F9}"/>
              </a:ext>
            </a:extLst>
          </p:cNvPr>
          <p:cNvSpPr>
            <a:spLocks noGrp="1" noChangeArrowheads="1"/>
          </p:cNvSpPr>
          <p:nvPr>
            <p:ph type="title"/>
          </p:nvPr>
        </p:nvSpPr>
        <p:spPr/>
        <p:txBody>
          <a:bodyPr/>
          <a:lstStyle/>
          <a:p>
            <a:r>
              <a:rPr lang="fr-FR" altLang="fr-FR"/>
              <a:t>Exemple de calcul sur un dépôt</a:t>
            </a:r>
          </a:p>
        </p:txBody>
      </p:sp>
      <p:sp>
        <p:nvSpPr>
          <p:cNvPr id="11267" name="Text Box 3">
            <a:extLst>
              <a:ext uri="{FF2B5EF4-FFF2-40B4-BE49-F238E27FC236}">
                <a16:creationId xmlns:a16="http://schemas.microsoft.com/office/drawing/2014/main" id="{1520B78B-F6AD-4313-A057-872B6EBF4787}"/>
              </a:ext>
            </a:extLst>
          </p:cNvPr>
          <p:cNvSpPr txBox="1">
            <a:spLocks noChangeArrowheads="1"/>
          </p:cNvSpPr>
          <p:nvPr/>
        </p:nvSpPr>
        <p:spPr bwMode="auto">
          <a:xfrm>
            <a:off x="1219200" y="2286000"/>
            <a:ext cx="6797675" cy="1616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tabLst>
                <a:tab pos="1524000" algn="ctr"/>
                <a:tab pos="2286000" algn="ctr"/>
                <a:tab pos="3048000" algn="ctr"/>
                <a:tab pos="3810000" algn="ctr"/>
                <a:tab pos="4572000" algn="ctr"/>
                <a:tab pos="5334000" algn="ctr"/>
                <a:tab pos="6096000" algn="ctr"/>
              </a:tabLst>
              <a:defRPr sz="2400">
                <a:solidFill>
                  <a:schemeClr val="tx1"/>
                </a:solidFill>
                <a:latin typeface="Times New Roman" panose="02020603050405020304" pitchFamily="18" charset="0"/>
              </a:defRPr>
            </a:lvl1pPr>
            <a:lvl2pPr>
              <a:tabLst>
                <a:tab pos="1524000" algn="ctr"/>
                <a:tab pos="2286000" algn="ctr"/>
                <a:tab pos="3048000" algn="ctr"/>
                <a:tab pos="3810000" algn="ctr"/>
                <a:tab pos="4572000" algn="ctr"/>
                <a:tab pos="5334000" algn="ctr"/>
                <a:tab pos="6096000" algn="ctr"/>
              </a:tabLst>
              <a:defRPr sz="2400">
                <a:solidFill>
                  <a:schemeClr val="tx1"/>
                </a:solidFill>
                <a:latin typeface="Times New Roman" panose="02020603050405020304" pitchFamily="18" charset="0"/>
              </a:defRPr>
            </a:lvl2pPr>
            <a:lvl3pPr>
              <a:tabLst>
                <a:tab pos="1524000" algn="ctr"/>
                <a:tab pos="2286000" algn="ctr"/>
                <a:tab pos="3048000" algn="ctr"/>
                <a:tab pos="3810000" algn="ctr"/>
                <a:tab pos="4572000" algn="ctr"/>
                <a:tab pos="5334000" algn="ctr"/>
                <a:tab pos="6096000" algn="ctr"/>
              </a:tabLst>
              <a:defRPr sz="2400">
                <a:solidFill>
                  <a:schemeClr val="tx1"/>
                </a:solidFill>
                <a:latin typeface="Times New Roman" panose="02020603050405020304" pitchFamily="18" charset="0"/>
              </a:defRPr>
            </a:lvl3pPr>
            <a:lvl4pPr>
              <a:tabLst>
                <a:tab pos="1524000" algn="ctr"/>
                <a:tab pos="2286000" algn="ctr"/>
                <a:tab pos="3048000" algn="ctr"/>
                <a:tab pos="3810000" algn="ctr"/>
                <a:tab pos="4572000" algn="ctr"/>
                <a:tab pos="5334000" algn="ctr"/>
                <a:tab pos="6096000" algn="ctr"/>
              </a:tabLst>
              <a:defRPr sz="2400">
                <a:solidFill>
                  <a:schemeClr val="tx1"/>
                </a:solidFill>
                <a:latin typeface="Times New Roman" panose="02020603050405020304" pitchFamily="18" charset="0"/>
              </a:defRPr>
            </a:lvl4pPr>
            <a:lvl5pPr>
              <a:tabLst>
                <a:tab pos="1524000" algn="ctr"/>
                <a:tab pos="2286000" algn="ctr"/>
                <a:tab pos="3048000" algn="ctr"/>
                <a:tab pos="3810000" algn="ctr"/>
                <a:tab pos="4572000" algn="ctr"/>
                <a:tab pos="5334000" algn="ctr"/>
                <a:tab pos="6096000" algn="ctr"/>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1524000" algn="ctr"/>
                <a:tab pos="2286000" algn="ctr"/>
                <a:tab pos="3048000" algn="ctr"/>
                <a:tab pos="3810000" algn="ctr"/>
                <a:tab pos="4572000" algn="ctr"/>
                <a:tab pos="5334000" algn="ctr"/>
                <a:tab pos="6096000" algn="ctr"/>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1524000" algn="ctr"/>
                <a:tab pos="2286000" algn="ctr"/>
                <a:tab pos="3048000" algn="ctr"/>
                <a:tab pos="3810000" algn="ctr"/>
                <a:tab pos="4572000" algn="ctr"/>
                <a:tab pos="5334000" algn="ctr"/>
                <a:tab pos="6096000" algn="ctr"/>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1524000" algn="ctr"/>
                <a:tab pos="2286000" algn="ctr"/>
                <a:tab pos="3048000" algn="ctr"/>
                <a:tab pos="3810000" algn="ctr"/>
                <a:tab pos="4572000" algn="ctr"/>
                <a:tab pos="5334000" algn="ctr"/>
                <a:tab pos="6096000" algn="ctr"/>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1524000" algn="ctr"/>
                <a:tab pos="2286000" algn="ctr"/>
                <a:tab pos="3048000" algn="ctr"/>
                <a:tab pos="3810000" algn="ctr"/>
                <a:tab pos="4572000" algn="ctr"/>
                <a:tab pos="5334000" algn="ctr"/>
                <a:tab pos="6096000" algn="ctr"/>
              </a:tabLst>
              <a:defRPr sz="2400">
                <a:solidFill>
                  <a:schemeClr val="tx1"/>
                </a:solidFill>
                <a:latin typeface="Times New Roman" panose="02020603050405020304" pitchFamily="18" charset="0"/>
              </a:defRPr>
            </a:lvl9pPr>
          </a:lstStyle>
          <a:p>
            <a:r>
              <a:rPr lang="fr-FR" altLang="fr-FR" sz="2000" b="1" dirty="0">
                <a:solidFill>
                  <a:srgbClr val="000000"/>
                </a:solidFill>
                <a:latin typeface="Arial" panose="020B0604020202020204" pitchFamily="34" charset="0"/>
              </a:rPr>
              <a:t>Période		1	2	3	4	5	6</a:t>
            </a:r>
          </a:p>
          <a:p>
            <a:r>
              <a:rPr lang="fr-FR" altLang="fr-FR" sz="2000" b="1" dirty="0">
                <a:solidFill>
                  <a:srgbClr val="000000"/>
                </a:solidFill>
                <a:latin typeface="Arial" panose="020B0604020202020204" pitchFamily="34" charset="0"/>
              </a:rPr>
              <a:t>Prévisions		100	120	90	80	70	80</a:t>
            </a:r>
          </a:p>
          <a:p>
            <a:r>
              <a:rPr lang="fr-FR" altLang="fr-FR" sz="2000" b="1" dirty="0">
                <a:solidFill>
                  <a:srgbClr val="000000"/>
                </a:solidFill>
                <a:latin typeface="Arial" panose="020B0604020202020204" pitchFamily="34" charset="0"/>
              </a:rPr>
              <a:t>Stock         </a:t>
            </a:r>
            <a:r>
              <a:rPr lang="fr-FR" altLang="fr-FR" sz="2000" b="1" dirty="0">
                <a:latin typeface="Arial" panose="020B0604020202020204" pitchFamily="34" charset="0"/>
              </a:rPr>
              <a:t>	</a:t>
            </a:r>
            <a:r>
              <a:rPr lang="fr-FR" altLang="fr-FR" sz="2000" b="1" dirty="0">
                <a:solidFill>
                  <a:schemeClr val="accent2"/>
                </a:solidFill>
                <a:latin typeface="Arial" panose="020B0604020202020204" pitchFamily="34" charset="0"/>
              </a:rPr>
              <a:t>280    </a:t>
            </a:r>
            <a:r>
              <a:rPr lang="fr-FR" altLang="fr-FR" sz="2000" b="1" dirty="0">
                <a:latin typeface="Arial" panose="020B0604020202020204" pitchFamily="34" charset="0"/>
              </a:rPr>
              <a:t>	</a:t>
            </a:r>
          </a:p>
          <a:p>
            <a:r>
              <a:rPr lang="fr-FR" altLang="fr-FR" sz="2000" b="1" dirty="0">
                <a:solidFill>
                  <a:srgbClr val="000000"/>
                </a:solidFill>
                <a:latin typeface="Arial" panose="020B0604020202020204" pitchFamily="34" charset="0"/>
              </a:rPr>
              <a:t>Réceptions	</a:t>
            </a:r>
            <a:r>
              <a:rPr lang="fr-FR" altLang="fr-FR" sz="2000" b="1" dirty="0">
                <a:latin typeface="Arial" panose="020B0604020202020204" pitchFamily="34" charset="0"/>
              </a:rPr>
              <a:t>			</a:t>
            </a:r>
          </a:p>
          <a:p>
            <a:r>
              <a:rPr lang="fr-FR" altLang="fr-FR" sz="2000" b="1" dirty="0">
                <a:solidFill>
                  <a:srgbClr val="000000"/>
                </a:solidFill>
                <a:latin typeface="Arial" panose="020B0604020202020204" pitchFamily="34" charset="0"/>
              </a:rPr>
              <a:t>Ordres</a:t>
            </a:r>
            <a:r>
              <a:rPr lang="fr-FR" altLang="fr-FR" sz="2000" b="1" dirty="0">
                <a:latin typeface="Arial" panose="020B0604020202020204" pitchFamily="34" charset="0"/>
              </a:rPr>
              <a:t>		</a:t>
            </a:r>
          </a:p>
        </p:txBody>
      </p:sp>
      <p:sp>
        <p:nvSpPr>
          <p:cNvPr id="11269" name="Text Box 5">
            <a:extLst>
              <a:ext uri="{FF2B5EF4-FFF2-40B4-BE49-F238E27FC236}">
                <a16:creationId xmlns:a16="http://schemas.microsoft.com/office/drawing/2014/main" id="{0651DE44-5F0A-4F00-BE9C-C1D19CCCFD0D}"/>
              </a:ext>
            </a:extLst>
          </p:cNvPr>
          <p:cNvSpPr txBox="1">
            <a:spLocks noChangeArrowheads="1"/>
          </p:cNvSpPr>
          <p:nvPr/>
        </p:nvSpPr>
        <p:spPr bwMode="auto">
          <a:xfrm>
            <a:off x="3304306" y="2895600"/>
            <a:ext cx="608013"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a:solidFill>
                  <a:schemeClr val="accent2"/>
                </a:solidFill>
              </a:rPr>
              <a:t>180</a:t>
            </a:r>
            <a:endParaRPr lang="fr-FR" altLang="fr-FR" b="1">
              <a:solidFill>
                <a:srgbClr val="00FF00"/>
              </a:solidFill>
            </a:endParaRPr>
          </a:p>
        </p:txBody>
      </p:sp>
      <p:sp>
        <p:nvSpPr>
          <p:cNvPr id="11270" name="Text Box 6">
            <a:extLst>
              <a:ext uri="{FF2B5EF4-FFF2-40B4-BE49-F238E27FC236}">
                <a16:creationId xmlns:a16="http://schemas.microsoft.com/office/drawing/2014/main" id="{4C6FE092-63CB-4C86-B9F5-52085F9634A2}"/>
              </a:ext>
            </a:extLst>
          </p:cNvPr>
          <p:cNvSpPr txBox="1">
            <a:spLocks noChangeArrowheads="1"/>
          </p:cNvSpPr>
          <p:nvPr/>
        </p:nvSpPr>
        <p:spPr bwMode="auto">
          <a:xfrm>
            <a:off x="4142506" y="2895600"/>
            <a:ext cx="46672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a:solidFill>
                  <a:schemeClr val="accent2"/>
                </a:solidFill>
              </a:rPr>
              <a:t>60</a:t>
            </a:r>
            <a:endParaRPr lang="fr-FR" altLang="fr-FR" b="1">
              <a:solidFill>
                <a:srgbClr val="00FF00"/>
              </a:solidFill>
            </a:endParaRPr>
          </a:p>
        </p:txBody>
      </p:sp>
      <p:sp>
        <p:nvSpPr>
          <p:cNvPr id="11272" name="Text Box 8">
            <a:extLst>
              <a:ext uri="{FF2B5EF4-FFF2-40B4-BE49-F238E27FC236}">
                <a16:creationId xmlns:a16="http://schemas.microsoft.com/office/drawing/2014/main" id="{8F7DB4C7-621C-4BBF-9701-F4467D7B7631}"/>
              </a:ext>
            </a:extLst>
          </p:cNvPr>
          <p:cNvSpPr txBox="1">
            <a:spLocks noChangeArrowheads="1"/>
          </p:cNvSpPr>
          <p:nvPr/>
        </p:nvSpPr>
        <p:spPr bwMode="auto">
          <a:xfrm>
            <a:off x="4774331" y="3200400"/>
            <a:ext cx="608013"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dirty="0">
                <a:solidFill>
                  <a:schemeClr val="bg1"/>
                </a:solidFill>
              </a:rPr>
              <a:t>100</a:t>
            </a:r>
            <a:endParaRPr lang="fr-FR" altLang="fr-FR" b="1" dirty="0">
              <a:solidFill>
                <a:schemeClr val="tx2"/>
              </a:solidFill>
            </a:endParaRPr>
          </a:p>
        </p:txBody>
      </p:sp>
      <p:sp>
        <p:nvSpPr>
          <p:cNvPr id="11273" name="Text Box 9">
            <a:extLst>
              <a:ext uri="{FF2B5EF4-FFF2-40B4-BE49-F238E27FC236}">
                <a16:creationId xmlns:a16="http://schemas.microsoft.com/office/drawing/2014/main" id="{EED13578-65FB-4E92-8BDA-9768EAF9176B}"/>
              </a:ext>
            </a:extLst>
          </p:cNvPr>
          <p:cNvSpPr txBox="1">
            <a:spLocks noChangeArrowheads="1"/>
          </p:cNvSpPr>
          <p:nvPr/>
        </p:nvSpPr>
        <p:spPr bwMode="auto">
          <a:xfrm>
            <a:off x="4850531" y="2895600"/>
            <a:ext cx="46672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a:solidFill>
                  <a:schemeClr val="accent2"/>
                </a:solidFill>
              </a:rPr>
              <a:t>70</a:t>
            </a:r>
            <a:endParaRPr lang="fr-FR" altLang="fr-FR" b="1">
              <a:solidFill>
                <a:srgbClr val="00FF00"/>
              </a:solidFill>
            </a:endParaRPr>
          </a:p>
        </p:txBody>
      </p:sp>
      <p:sp>
        <p:nvSpPr>
          <p:cNvPr id="11274" name="Text Box 10">
            <a:extLst>
              <a:ext uri="{FF2B5EF4-FFF2-40B4-BE49-F238E27FC236}">
                <a16:creationId xmlns:a16="http://schemas.microsoft.com/office/drawing/2014/main" id="{8CD98CCF-60AC-4FB0-B643-612AAC2D1B2B}"/>
              </a:ext>
            </a:extLst>
          </p:cNvPr>
          <p:cNvSpPr txBox="1">
            <a:spLocks noChangeArrowheads="1"/>
          </p:cNvSpPr>
          <p:nvPr/>
        </p:nvSpPr>
        <p:spPr bwMode="auto">
          <a:xfrm>
            <a:off x="5536331" y="3184525"/>
            <a:ext cx="608013"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a:solidFill>
                  <a:schemeClr val="bg1"/>
                </a:solidFill>
              </a:rPr>
              <a:t>100</a:t>
            </a:r>
            <a:endParaRPr lang="fr-FR" altLang="fr-FR" b="1">
              <a:solidFill>
                <a:schemeClr val="tx2"/>
              </a:solidFill>
            </a:endParaRPr>
          </a:p>
        </p:txBody>
      </p:sp>
      <p:sp>
        <p:nvSpPr>
          <p:cNvPr id="11275" name="Text Box 11">
            <a:extLst>
              <a:ext uri="{FF2B5EF4-FFF2-40B4-BE49-F238E27FC236}">
                <a16:creationId xmlns:a16="http://schemas.microsoft.com/office/drawing/2014/main" id="{F6263ECE-079B-40B4-BDD6-E396C3837154}"/>
              </a:ext>
            </a:extLst>
          </p:cNvPr>
          <p:cNvSpPr txBox="1">
            <a:spLocks noChangeArrowheads="1"/>
          </p:cNvSpPr>
          <p:nvPr/>
        </p:nvSpPr>
        <p:spPr bwMode="auto">
          <a:xfrm>
            <a:off x="5603006" y="2895600"/>
            <a:ext cx="46672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a:solidFill>
                  <a:schemeClr val="accent2"/>
                </a:solidFill>
              </a:rPr>
              <a:t>90</a:t>
            </a:r>
            <a:endParaRPr lang="fr-FR" altLang="fr-FR" b="1">
              <a:solidFill>
                <a:srgbClr val="00FF00"/>
              </a:solidFill>
            </a:endParaRPr>
          </a:p>
        </p:txBody>
      </p:sp>
      <p:sp>
        <p:nvSpPr>
          <p:cNvPr id="11276" name="Text Box 12">
            <a:extLst>
              <a:ext uri="{FF2B5EF4-FFF2-40B4-BE49-F238E27FC236}">
                <a16:creationId xmlns:a16="http://schemas.microsoft.com/office/drawing/2014/main" id="{4AB3525B-5F3D-47E0-89DC-9A9240B2A0C1}"/>
              </a:ext>
            </a:extLst>
          </p:cNvPr>
          <p:cNvSpPr txBox="1">
            <a:spLocks noChangeArrowheads="1"/>
          </p:cNvSpPr>
          <p:nvPr/>
        </p:nvSpPr>
        <p:spPr bwMode="auto">
          <a:xfrm>
            <a:off x="6374531" y="2895600"/>
            <a:ext cx="46672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a:solidFill>
                  <a:schemeClr val="accent2"/>
                </a:solidFill>
              </a:rPr>
              <a:t>20</a:t>
            </a:r>
            <a:endParaRPr lang="fr-FR" altLang="fr-FR" b="1">
              <a:solidFill>
                <a:srgbClr val="00FF00"/>
              </a:solidFill>
            </a:endParaRPr>
          </a:p>
        </p:txBody>
      </p:sp>
      <p:sp>
        <p:nvSpPr>
          <p:cNvPr id="11277" name="Text Box 13">
            <a:extLst>
              <a:ext uri="{FF2B5EF4-FFF2-40B4-BE49-F238E27FC236}">
                <a16:creationId xmlns:a16="http://schemas.microsoft.com/office/drawing/2014/main" id="{AE7D558E-77BA-419A-B26A-21E9F5B98FB9}"/>
              </a:ext>
            </a:extLst>
          </p:cNvPr>
          <p:cNvSpPr txBox="1">
            <a:spLocks noChangeArrowheads="1"/>
          </p:cNvSpPr>
          <p:nvPr/>
        </p:nvSpPr>
        <p:spPr bwMode="auto">
          <a:xfrm>
            <a:off x="7060331" y="3200400"/>
            <a:ext cx="608013"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a:solidFill>
                  <a:schemeClr val="bg1"/>
                </a:solidFill>
              </a:rPr>
              <a:t>100</a:t>
            </a:r>
            <a:endParaRPr lang="fr-FR" altLang="fr-FR" b="1">
              <a:solidFill>
                <a:schemeClr val="tx2"/>
              </a:solidFill>
            </a:endParaRPr>
          </a:p>
        </p:txBody>
      </p:sp>
      <p:sp>
        <p:nvSpPr>
          <p:cNvPr id="11278" name="Text Box 14">
            <a:extLst>
              <a:ext uri="{FF2B5EF4-FFF2-40B4-BE49-F238E27FC236}">
                <a16:creationId xmlns:a16="http://schemas.microsoft.com/office/drawing/2014/main" id="{4C05FA45-AB3A-4D6F-A0A1-5261E74530E8}"/>
              </a:ext>
            </a:extLst>
          </p:cNvPr>
          <p:cNvSpPr txBox="1">
            <a:spLocks noChangeArrowheads="1"/>
          </p:cNvSpPr>
          <p:nvPr/>
        </p:nvSpPr>
        <p:spPr bwMode="auto">
          <a:xfrm>
            <a:off x="7136531" y="2895600"/>
            <a:ext cx="46672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dirty="0">
                <a:solidFill>
                  <a:schemeClr val="accent2"/>
                </a:solidFill>
              </a:rPr>
              <a:t>40</a:t>
            </a:r>
          </a:p>
        </p:txBody>
      </p:sp>
      <p:sp>
        <p:nvSpPr>
          <p:cNvPr id="11279" name="Text Box 15">
            <a:extLst>
              <a:ext uri="{FF2B5EF4-FFF2-40B4-BE49-F238E27FC236}">
                <a16:creationId xmlns:a16="http://schemas.microsoft.com/office/drawing/2014/main" id="{6B3E384C-7DC5-4B40-8EB6-FA66CE8FAC22}"/>
              </a:ext>
            </a:extLst>
          </p:cNvPr>
          <p:cNvSpPr txBox="1">
            <a:spLocks noChangeArrowheads="1"/>
          </p:cNvSpPr>
          <p:nvPr/>
        </p:nvSpPr>
        <p:spPr bwMode="auto">
          <a:xfrm>
            <a:off x="3276600" y="3505200"/>
            <a:ext cx="608013"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a:solidFill>
                  <a:srgbClr val="FF00FF"/>
                </a:solidFill>
              </a:rPr>
              <a:t>100</a:t>
            </a:r>
          </a:p>
        </p:txBody>
      </p:sp>
      <p:sp>
        <p:nvSpPr>
          <p:cNvPr id="11280" name="Text Box 16">
            <a:extLst>
              <a:ext uri="{FF2B5EF4-FFF2-40B4-BE49-F238E27FC236}">
                <a16:creationId xmlns:a16="http://schemas.microsoft.com/office/drawing/2014/main" id="{16C9CF56-767F-4A7F-AD0F-C3F4CC8CD9AD}"/>
              </a:ext>
            </a:extLst>
          </p:cNvPr>
          <p:cNvSpPr txBox="1">
            <a:spLocks noChangeArrowheads="1"/>
          </p:cNvSpPr>
          <p:nvPr/>
        </p:nvSpPr>
        <p:spPr bwMode="auto">
          <a:xfrm>
            <a:off x="3886200" y="3505200"/>
            <a:ext cx="608013"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a:solidFill>
                  <a:srgbClr val="FF00FF"/>
                </a:solidFill>
              </a:rPr>
              <a:t>100</a:t>
            </a:r>
          </a:p>
        </p:txBody>
      </p:sp>
      <p:sp>
        <p:nvSpPr>
          <p:cNvPr id="11281" name="Text Box 17">
            <a:extLst>
              <a:ext uri="{FF2B5EF4-FFF2-40B4-BE49-F238E27FC236}">
                <a16:creationId xmlns:a16="http://schemas.microsoft.com/office/drawing/2014/main" id="{8227852B-B052-4FE5-A6AC-A81DAB7E448E}"/>
              </a:ext>
            </a:extLst>
          </p:cNvPr>
          <p:cNvSpPr txBox="1">
            <a:spLocks noChangeArrowheads="1"/>
          </p:cNvSpPr>
          <p:nvPr/>
        </p:nvSpPr>
        <p:spPr bwMode="auto">
          <a:xfrm>
            <a:off x="5486400" y="3505200"/>
            <a:ext cx="608013"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b="1">
                <a:solidFill>
                  <a:srgbClr val="FF00FF"/>
                </a:solidFill>
              </a:rPr>
              <a:t>100</a:t>
            </a:r>
          </a:p>
        </p:txBody>
      </p:sp>
      <p:sp>
        <p:nvSpPr>
          <p:cNvPr id="11282" name="Text Box 18">
            <a:extLst>
              <a:ext uri="{FF2B5EF4-FFF2-40B4-BE49-F238E27FC236}">
                <a16:creationId xmlns:a16="http://schemas.microsoft.com/office/drawing/2014/main" id="{11B59E4D-0D21-486C-8C02-9B7E56996BF4}"/>
              </a:ext>
            </a:extLst>
          </p:cNvPr>
          <p:cNvSpPr txBox="1">
            <a:spLocks noChangeArrowheads="1"/>
          </p:cNvSpPr>
          <p:nvPr/>
        </p:nvSpPr>
        <p:spPr bwMode="auto">
          <a:xfrm>
            <a:off x="533400" y="1676400"/>
            <a:ext cx="7691438"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a:solidFill>
                  <a:srgbClr val="000000"/>
                </a:solidFill>
              </a:rPr>
              <a:t>Réapprovisionnements par quantités fixes de 100, délai 2 périodes</a:t>
            </a:r>
          </a:p>
        </p:txBody>
      </p:sp>
      <p:sp>
        <p:nvSpPr>
          <p:cNvPr id="11283" name="Line 19">
            <a:extLst>
              <a:ext uri="{FF2B5EF4-FFF2-40B4-BE49-F238E27FC236}">
                <a16:creationId xmlns:a16="http://schemas.microsoft.com/office/drawing/2014/main" id="{8D752BF2-160E-4AB5-9D2A-4CBD26ACB7B0}"/>
              </a:ext>
            </a:extLst>
          </p:cNvPr>
          <p:cNvSpPr>
            <a:spLocks noChangeShapeType="1"/>
          </p:cNvSpPr>
          <p:nvPr/>
        </p:nvSpPr>
        <p:spPr bwMode="auto">
          <a:xfrm>
            <a:off x="914400" y="2609850"/>
            <a:ext cx="70104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nvGrpSpPr>
          <p:cNvPr id="11288" name="Group 24">
            <a:extLst>
              <a:ext uri="{FF2B5EF4-FFF2-40B4-BE49-F238E27FC236}">
                <a16:creationId xmlns:a16="http://schemas.microsoft.com/office/drawing/2014/main" id="{A7E01633-58BD-4D39-BAA5-11BD515B390A}"/>
              </a:ext>
            </a:extLst>
          </p:cNvPr>
          <p:cNvGrpSpPr>
            <a:grpSpLocks/>
          </p:cNvGrpSpPr>
          <p:nvPr/>
        </p:nvGrpSpPr>
        <p:grpSpPr bwMode="auto">
          <a:xfrm>
            <a:off x="3276600" y="3962400"/>
            <a:ext cx="3389314" cy="1089025"/>
            <a:chOff x="2016" y="2448"/>
            <a:chExt cx="2135" cy="686"/>
          </a:xfrm>
        </p:grpSpPr>
        <p:sp>
          <p:nvSpPr>
            <p:cNvPr id="11284" name="Line 20">
              <a:extLst>
                <a:ext uri="{FF2B5EF4-FFF2-40B4-BE49-F238E27FC236}">
                  <a16:creationId xmlns:a16="http://schemas.microsoft.com/office/drawing/2014/main" id="{CA24BA28-9107-4B79-838E-1EAFE7CDCB3F}"/>
                </a:ext>
              </a:extLst>
            </p:cNvPr>
            <p:cNvSpPr>
              <a:spLocks noChangeShapeType="1"/>
            </p:cNvSpPr>
            <p:nvPr/>
          </p:nvSpPr>
          <p:spPr bwMode="auto">
            <a:xfrm>
              <a:off x="2256" y="2448"/>
              <a:ext cx="0" cy="192"/>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285" name="Line 21">
              <a:extLst>
                <a:ext uri="{FF2B5EF4-FFF2-40B4-BE49-F238E27FC236}">
                  <a16:creationId xmlns:a16="http://schemas.microsoft.com/office/drawing/2014/main" id="{9BA45E8E-E59D-420A-B2E0-CA531FDA26A2}"/>
                </a:ext>
              </a:extLst>
            </p:cNvPr>
            <p:cNvSpPr>
              <a:spLocks noChangeShapeType="1"/>
            </p:cNvSpPr>
            <p:nvPr/>
          </p:nvSpPr>
          <p:spPr bwMode="auto">
            <a:xfrm>
              <a:off x="2640" y="2448"/>
              <a:ext cx="0" cy="192"/>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286" name="Line 22">
              <a:extLst>
                <a:ext uri="{FF2B5EF4-FFF2-40B4-BE49-F238E27FC236}">
                  <a16:creationId xmlns:a16="http://schemas.microsoft.com/office/drawing/2014/main" id="{21775EA1-2A2F-4AD7-B8C9-6E5B80FE0FE7}"/>
                </a:ext>
              </a:extLst>
            </p:cNvPr>
            <p:cNvSpPr>
              <a:spLocks noChangeShapeType="1"/>
            </p:cNvSpPr>
            <p:nvPr/>
          </p:nvSpPr>
          <p:spPr bwMode="auto">
            <a:xfrm>
              <a:off x="3648" y="2448"/>
              <a:ext cx="0" cy="192"/>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287" name="Text Box 23">
              <a:extLst>
                <a:ext uri="{FF2B5EF4-FFF2-40B4-BE49-F238E27FC236}">
                  <a16:creationId xmlns:a16="http://schemas.microsoft.com/office/drawing/2014/main" id="{615D4E7C-A5CB-4F89-82F2-486DC6CB023E}"/>
                </a:ext>
              </a:extLst>
            </p:cNvPr>
            <p:cNvSpPr txBox="1">
              <a:spLocks noChangeArrowheads="1"/>
            </p:cNvSpPr>
            <p:nvPr/>
          </p:nvSpPr>
          <p:spPr bwMode="auto">
            <a:xfrm>
              <a:off x="2016" y="2688"/>
              <a:ext cx="2135" cy="446"/>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fr-FR" altLang="fr-FR" dirty="0">
                  <a:solidFill>
                    <a:srgbClr val="000099"/>
                  </a:solidFill>
                </a:rPr>
                <a:t>Besoins transmis à l’amont :</a:t>
              </a:r>
              <a:br>
                <a:rPr lang="fr-FR" altLang="fr-FR" dirty="0">
                  <a:solidFill>
                    <a:srgbClr val="000099"/>
                  </a:solidFill>
                </a:rPr>
              </a:br>
              <a:r>
                <a:rPr lang="fr-FR" altLang="fr-FR" dirty="0">
                  <a:solidFill>
                    <a:srgbClr val="000099"/>
                  </a:solidFill>
                </a:rPr>
                <a:t>ordres de transfert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6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27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27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27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27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27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27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1277"/>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127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127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1280"/>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1281"/>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499"/>
                                          </p:stCondLst>
                                        </p:cTn>
                                        <p:tgtEl>
                                          <p:spTgt spid="112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autoUpdateAnimBg="0"/>
      <p:bldP spid="11270" grpId="0" autoUpdateAnimBg="0"/>
      <p:bldP spid="11272" grpId="0" autoUpdateAnimBg="0"/>
      <p:bldP spid="11273" grpId="0" autoUpdateAnimBg="0"/>
      <p:bldP spid="11274" grpId="0" autoUpdateAnimBg="0"/>
      <p:bldP spid="11275" grpId="0" autoUpdateAnimBg="0"/>
      <p:bldP spid="11276" grpId="0" autoUpdateAnimBg="0"/>
      <p:bldP spid="11277" grpId="0" autoUpdateAnimBg="0"/>
      <p:bldP spid="11278" grpId="0" autoUpdateAnimBg="0"/>
      <p:bldP spid="11279" grpId="0" autoUpdateAnimBg="0"/>
      <p:bldP spid="11280" grpId="0" autoUpdateAnimBg="0"/>
      <p:bldP spid="11281"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3BEB067-3513-466B-806A-9EACFA16F50A}"/>
              </a:ext>
            </a:extLst>
          </p:cNvPr>
          <p:cNvSpPr>
            <a:spLocks noGrp="1" noChangeArrowheads="1"/>
          </p:cNvSpPr>
          <p:nvPr>
            <p:ph type="title"/>
          </p:nvPr>
        </p:nvSpPr>
        <p:spPr>
          <a:xfrm>
            <a:off x="1066800" y="838200"/>
            <a:ext cx="7239000" cy="457200"/>
          </a:xfrm>
        </p:spPr>
        <p:txBody>
          <a:bodyPr/>
          <a:lstStyle/>
          <a:p>
            <a:r>
              <a:rPr lang="fr-FR" altLang="fr-FR"/>
              <a:t>Exemple</a:t>
            </a:r>
          </a:p>
        </p:txBody>
      </p:sp>
      <p:sp>
        <p:nvSpPr>
          <p:cNvPr id="8197" name="Text Box 5">
            <a:extLst>
              <a:ext uri="{FF2B5EF4-FFF2-40B4-BE49-F238E27FC236}">
                <a16:creationId xmlns:a16="http://schemas.microsoft.com/office/drawing/2014/main" id="{F6C03BCD-14E6-4106-9EC6-EB83694C334C}"/>
              </a:ext>
            </a:extLst>
          </p:cNvPr>
          <p:cNvSpPr txBox="1">
            <a:spLocks noChangeArrowheads="1"/>
          </p:cNvSpPr>
          <p:nvPr/>
        </p:nvSpPr>
        <p:spPr bwMode="auto">
          <a:xfrm>
            <a:off x="1066800" y="1295400"/>
            <a:ext cx="70516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a:solidFill>
                  <a:schemeClr val="accent2"/>
                </a:solidFill>
              </a:rPr>
              <a:t>Quantités multiples de 50, minimum : 100, délais : 2 périodes</a:t>
            </a:r>
          </a:p>
        </p:txBody>
      </p:sp>
      <p:graphicFrame>
        <p:nvGraphicFramePr>
          <p:cNvPr id="8605" name="Group 413">
            <a:extLst>
              <a:ext uri="{FF2B5EF4-FFF2-40B4-BE49-F238E27FC236}">
                <a16:creationId xmlns:a16="http://schemas.microsoft.com/office/drawing/2014/main" id="{E2A5CF0F-E8FA-48E8-B3A9-741ECDEE7937}"/>
              </a:ext>
            </a:extLst>
          </p:cNvPr>
          <p:cNvGraphicFramePr>
            <a:graphicFrameLocks noGrp="1"/>
          </p:cNvGraphicFramePr>
          <p:nvPr>
            <p:extLst>
              <p:ext uri="{D42A27DB-BD31-4B8C-83A1-F6EECF244321}">
                <p14:modId xmlns:p14="http://schemas.microsoft.com/office/powerpoint/2010/main" val="1674139557"/>
              </p:ext>
            </p:extLst>
          </p:nvPr>
        </p:nvGraphicFramePr>
        <p:xfrm>
          <a:off x="1905000" y="1743075"/>
          <a:ext cx="5867400" cy="1536192"/>
        </p:xfrm>
        <a:graphic>
          <a:graphicData uri="http://schemas.openxmlformats.org/drawingml/2006/table">
            <a:tbl>
              <a:tblPr/>
              <a:tblGrid>
                <a:gridCol w="1235075">
                  <a:extLst>
                    <a:ext uri="{9D8B030D-6E8A-4147-A177-3AD203B41FA5}">
                      <a16:colId xmlns:a16="http://schemas.microsoft.com/office/drawing/2014/main" val="4088872507"/>
                    </a:ext>
                  </a:extLst>
                </a:gridCol>
                <a:gridCol w="811213">
                  <a:extLst>
                    <a:ext uri="{9D8B030D-6E8A-4147-A177-3AD203B41FA5}">
                      <a16:colId xmlns:a16="http://schemas.microsoft.com/office/drawing/2014/main" val="1318664452"/>
                    </a:ext>
                  </a:extLst>
                </a:gridCol>
                <a:gridCol w="733425">
                  <a:extLst>
                    <a:ext uri="{9D8B030D-6E8A-4147-A177-3AD203B41FA5}">
                      <a16:colId xmlns:a16="http://schemas.microsoft.com/office/drawing/2014/main" val="3506473829"/>
                    </a:ext>
                  </a:extLst>
                </a:gridCol>
                <a:gridCol w="693737">
                  <a:extLst>
                    <a:ext uri="{9D8B030D-6E8A-4147-A177-3AD203B41FA5}">
                      <a16:colId xmlns:a16="http://schemas.microsoft.com/office/drawing/2014/main" val="3064904137"/>
                    </a:ext>
                  </a:extLst>
                </a:gridCol>
                <a:gridCol w="617538">
                  <a:extLst>
                    <a:ext uri="{9D8B030D-6E8A-4147-A177-3AD203B41FA5}">
                      <a16:colId xmlns:a16="http://schemas.microsoft.com/office/drawing/2014/main" val="4275077404"/>
                    </a:ext>
                  </a:extLst>
                </a:gridCol>
                <a:gridCol w="541337">
                  <a:extLst>
                    <a:ext uri="{9D8B030D-6E8A-4147-A177-3AD203B41FA5}">
                      <a16:colId xmlns:a16="http://schemas.microsoft.com/office/drawing/2014/main" val="1139123650"/>
                    </a:ext>
                  </a:extLst>
                </a:gridCol>
                <a:gridCol w="617538">
                  <a:extLst>
                    <a:ext uri="{9D8B030D-6E8A-4147-A177-3AD203B41FA5}">
                      <a16:colId xmlns:a16="http://schemas.microsoft.com/office/drawing/2014/main" val="1351502527"/>
                    </a:ext>
                  </a:extLst>
                </a:gridCol>
                <a:gridCol w="617537">
                  <a:extLst>
                    <a:ext uri="{9D8B030D-6E8A-4147-A177-3AD203B41FA5}">
                      <a16:colId xmlns:a16="http://schemas.microsoft.com/office/drawing/2014/main" val="3006156196"/>
                    </a:ext>
                  </a:extLst>
                </a:gridCol>
              </a:tblGrid>
              <a:tr h="209550">
                <a:tc gridSpan="8">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Entrepôt 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945659917"/>
                  </a:ext>
                </a:extLst>
              </a:tr>
              <a:tr h="228600">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Périodes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7296729"/>
                  </a:ext>
                </a:extLst>
              </a:tr>
              <a:tr h="196850">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Prévisions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90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170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80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87718708"/>
                  </a:ext>
                </a:extLst>
              </a:tr>
              <a:tr h="219075">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Disponible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280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180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70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7633426"/>
                  </a:ext>
                </a:extLst>
              </a:tr>
              <a:tr h="228600">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Réceptions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1258440"/>
                  </a:ext>
                </a:extLst>
              </a:tr>
              <a:tr h="228600">
                <a:tc gridSpan="2">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dirty="0">
                          <a:ln>
                            <a:noFill/>
                          </a:ln>
                          <a:solidFill>
                            <a:srgbClr val="000099"/>
                          </a:solidFill>
                          <a:effectLst/>
                          <a:latin typeface="Arial" panose="020B0604020202020204" pitchFamily="34" charset="0"/>
                        </a:rPr>
                        <a:t>Ordres de transfert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dirty="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611132869"/>
                  </a:ext>
                </a:extLst>
              </a:tr>
            </a:tbl>
          </a:graphicData>
        </a:graphic>
      </p:graphicFrame>
      <p:graphicFrame>
        <p:nvGraphicFramePr>
          <p:cNvPr id="8604" name="Group 412">
            <a:extLst>
              <a:ext uri="{FF2B5EF4-FFF2-40B4-BE49-F238E27FC236}">
                <a16:creationId xmlns:a16="http://schemas.microsoft.com/office/drawing/2014/main" id="{EAE11636-DA73-45AB-B6AF-C4E334E4FFED}"/>
              </a:ext>
            </a:extLst>
          </p:cNvPr>
          <p:cNvGraphicFramePr>
            <a:graphicFrameLocks noGrp="1"/>
          </p:cNvGraphicFramePr>
          <p:nvPr>
            <p:extLst>
              <p:ext uri="{D42A27DB-BD31-4B8C-83A1-F6EECF244321}">
                <p14:modId xmlns:p14="http://schemas.microsoft.com/office/powerpoint/2010/main" val="3052219817"/>
              </p:ext>
            </p:extLst>
          </p:nvPr>
        </p:nvGraphicFramePr>
        <p:xfrm>
          <a:off x="1905000" y="3352800"/>
          <a:ext cx="5867400" cy="1536192"/>
        </p:xfrm>
        <a:graphic>
          <a:graphicData uri="http://schemas.openxmlformats.org/drawingml/2006/table">
            <a:tbl>
              <a:tblPr/>
              <a:tblGrid>
                <a:gridCol w="1235075">
                  <a:extLst>
                    <a:ext uri="{9D8B030D-6E8A-4147-A177-3AD203B41FA5}">
                      <a16:colId xmlns:a16="http://schemas.microsoft.com/office/drawing/2014/main" val="806641795"/>
                    </a:ext>
                  </a:extLst>
                </a:gridCol>
                <a:gridCol w="811213">
                  <a:extLst>
                    <a:ext uri="{9D8B030D-6E8A-4147-A177-3AD203B41FA5}">
                      <a16:colId xmlns:a16="http://schemas.microsoft.com/office/drawing/2014/main" val="403840085"/>
                    </a:ext>
                  </a:extLst>
                </a:gridCol>
                <a:gridCol w="733425">
                  <a:extLst>
                    <a:ext uri="{9D8B030D-6E8A-4147-A177-3AD203B41FA5}">
                      <a16:colId xmlns:a16="http://schemas.microsoft.com/office/drawing/2014/main" val="836393578"/>
                    </a:ext>
                  </a:extLst>
                </a:gridCol>
                <a:gridCol w="695325">
                  <a:extLst>
                    <a:ext uri="{9D8B030D-6E8A-4147-A177-3AD203B41FA5}">
                      <a16:colId xmlns:a16="http://schemas.microsoft.com/office/drawing/2014/main" val="62553324"/>
                    </a:ext>
                  </a:extLst>
                </a:gridCol>
                <a:gridCol w="617537">
                  <a:extLst>
                    <a:ext uri="{9D8B030D-6E8A-4147-A177-3AD203B41FA5}">
                      <a16:colId xmlns:a16="http://schemas.microsoft.com/office/drawing/2014/main" val="3256907053"/>
                    </a:ext>
                  </a:extLst>
                </a:gridCol>
                <a:gridCol w="539750">
                  <a:extLst>
                    <a:ext uri="{9D8B030D-6E8A-4147-A177-3AD203B41FA5}">
                      <a16:colId xmlns:a16="http://schemas.microsoft.com/office/drawing/2014/main" val="2101843508"/>
                    </a:ext>
                  </a:extLst>
                </a:gridCol>
                <a:gridCol w="617538">
                  <a:extLst>
                    <a:ext uri="{9D8B030D-6E8A-4147-A177-3AD203B41FA5}">
                      <a16:colId xmlns:a16="http://schemas.microsoft.com/office/drawing/2014/main" val="804646635"/>
                    </a:ext>
                  </a:extLst>
                </a:gridCol>
                <a:gridCol w="617537">
                  <a:extLst>
                    <a:ext uri="{9D8B030D-6E8A-4147-A177-3AD203B41FA5}">
                      <a16:colId xmlns:a16="http://schemas.microsoft.com/office/drawing/2014/main" val="3131469695"/>
                    </a:ext>
                  </a:extLst>
                </a:gridCol>
              </a:tblGrid>
              <a:tr h="228600">
                <a:tc gridSpan="8">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Entrepôt 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280521738"/>
                  </a:ext>
                </a:extLst>
              </a:tr>
              <a:tr h="239713">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Périodes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15614981"/>
                  </a:ext>
                </a:extLst>
              </a:tr>
              <a:tr h="196850">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Prévisions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25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35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6195997"/>
                  </a:ext>
                </a:extLst>
              </a:tr>
              <a:tr h="219075">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Disponible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70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80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43074917"/>
                  </a:ext>
                </a:extLst>
              </a:tr>
              <a:tr h="239713">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Réceptions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19227187"/>
                  </a:ext>
                </a:extLst>
              </a:tr>
              <a:tr h="241300">
                <a:tc gridSpan="2">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dirty="0">
                          <a:ln>
                            <a:noFill/>
                          </a:ln>
                          <a:solidFill>
                            <a:srgbClr val="000099"/>
                          </a:solidFill>
                          <a:effectLst/>
                          <a:latin typeface="Arial" panose="020B0604020202020204" pitchFamily="34" charset="0"/>
                        </a:rPr>
                        <a:t>Ordres de transfert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dirty="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284095577"/>
                  </a:ext>
                </a:extLst>
              </a:tr>
            </a:tbl>
          </a:graphicData>
        </a:graphic>
      </p:graphicFrame>
      <p:graphicFrame>
        <p:nvGraphicFramePr>
          <p:cNvPr id="8606" name="Group 414">
            <a:extLst>
              <a:ext uri="{FF2B5EF4-FFF2-40B4-BE49-F238E27FC236}">
                <a16:creationId xmlns:a16="http://schemas.microsoft.com/office/drawing/2014/main" id="{E1004D76-52F7-43E1-A7E8-36D2DEF06150}"/>
              </a:ext>
            </a:extLst>
          </p:cNvPr>
          <p:cNvGraphicFramePr>
            <a:graphicFrameLocks noGrp="1"/>
          </p:cNvGraphicFramePr>
          <p:nvPr>
            <p:extLst>
              <p:ext uri="{D42A27DB-BD31-4B8C-83A1-F6EECF244321}">
                <p14:modId xmlns:p14="http://schemas.microsoft.com/office/powerpoint/2010/main" val="48288826"/>
              </p:ext>
            </p:extLst>
          </p:nvPr>
        </p:nvGraphicFramePr>
        <p:xfrm>
          <a:off x="1905000" y="4953000"/>
          <a:ext cx="5867400" cy="1536192"/>
        </p:xfrm>
        <a:graphic>
          <a:graphicData uri="http://schemas.openxmlformats.org/drawingml/2006/table">
            <a:tbl>
              <a:tblPr/>
              <a:tblGrid>
                <a:gridCol w="1235075">
                  <a:extLst>
                    <a:ext uri="{9D8B030D-6E8A-4147-A177-3AD203B41FA5}">
                      <a16:colId xmlns:a16="http://schemas.microsoft.com/office/drawing/2014/main" val="876903253"/>
                    </a:ext>
                  </a:extLst>
                </a:gridCol>
                <a:gridCol w="811213">
                  <a:extLst>
                    <a:ext uri="{9D8B030D-6E8A-4147-A177-3AD203B41FA5}">
                      <a16:colId xmlns:a16="http://schemas.microsoft.com/office/drawing/2014/main" val="1596968127"/>
                    </a:ext>
                  </a:extLst>
                </a:gridCol>
                <a:gridCol w="733425">
                  <a:extLst>
                    <a:ext uri="{9D8B030D-6E8A-4147-A177-3AD203B41FA5}">
                      <a16:colId xmlns:a16="http://schemas.microsoft.com/office/drawing/2014/main" val="3694739607"/>
                    </a:ext>
                  </a:extLst>
                </a:gridCol>
                <a:gridCol w="693737">
                  <a:extLst>
                    <a:ext uri="{9D8B030D-6E8A-4147-A177-3AD203B41FA5}">
                      <a16:colId xmlns:a16="http://schemas.microsoft.com/office/drawing/2014/main" val="1073182960"/>
                    </a:ext>
                  </a:extLst>
                </a:gridCol>
                <a:gridCol w="617538">
                  <a:extLst>
                    <a:ext uri="{9D8B030D-6E8A-4147-A177-3AD203B41FA5}">
                      <a16:colId xmlns:a16="http://schemas.microsoft.com/office/drawing/2014/main" val="636523723"/>
                    </a:ext>
                  </a:extLst>
                </a:gridCol>
                <a:gridCol w="541337">
                  <a:extLst>
                    <a:ext uri="{9D8B030D-6E8A-4147-A177-3AD203B41FA5}">
                      <a16:colId xmlns:a16="http://schemas.microsoft.com/office/drawing/2014/main" val="2233426861"/>
                    </a:ext>
                  </a:extLst>
                </a:gridCol>
                <a:gridCol w="617538">
                  <a:extLst>
                    <a:ext uri="{9D8B030D-6E8A-4147-A177-3AD203B41FA5}">
                      <a16:colId xmlns:a16="http://schemas.microsoft.com/office/drawing/2014/main" val="527083404"/>
                    </a:ext>
                  </a:extLst>
                </a:gridCol>
                <a:gridCol w="617537">
                  <a:extLst>
                    <a:ext uri="{9D8B030D-6E8A-4147-A177-3AD203B41FA5}">
                      <a16:colId xmlns:a16="http://schemas.microsoft.com/office/drawing/2014/main" val="2026974995"/>
                    </a:ext>
                  </a:extLst>
                </a:gridCol>
              </a:tblGrid>
              <a:tr h="209550">
                <a:tc gridSpan="8">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Entrepôt central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08973605"/>
                  </a:ext>
                </a:extLst>
              </a:tr>
              <a:tr h="228600">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Périodes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6063975"/>
                  </a:ext>
                </a:extLst>
              </a:tr>
              <a:tr h="196850">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dirty="0">
                          <a:ln>
                            <a:noFill/>
                          </a:ln>
                          <a:solidFill>
                            <a:srgbClr val="000099"/>
                          </a:solidFill>
                          <a:effectLst/>
                          <a:latin typeface="Arial" panose="020B0604020202020204" pitchFamily="34" charset="0"/>
                        </a:rPr>
                        <a:t>Besoins*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200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200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2614755995"/>
                  </a:ext>
                </a:extLst>
              </a:tr>
              <a:tr h="219075">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Disponible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300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350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709682493"/>
                  </a:ext>
                </a:extLst>
              </a:tr>
              <a:tr h="228600">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Réceptions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4070208462"/>
                  </a:ext>
                </a:extLst>
              </a:tr>
              <a:tr h="228600">
                <a:tc gridSpan="2">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dirty="0">
                          <a:ln>
                            <a:noFill/>
                          </a:ln>
                          <a:solidFill>
                            <a:srgbClr val="000099"/>
                          </a:solidFill>
                          <a:effectLst/>
                          <a:latin typeface="Arial" panose="020B0604020202020204" pitchFamily="34" charset="0"/>
                        </a:rPr>
                        <a:t>Besoins pour l’usine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dirty="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374581832"/>
                  </a:ext>
                </a:extLst>
              </a:tr>
            </a:tbl>
          </a:graphicData>
        </a:graphic>
      </p:graphicFrame>
      <p:sp>
        <p:nvSpPr>
          <p:cNvPr id="8618" name="Text Box 426">
            <a:extLst>
              <a:ext uri="{FF2B5EF4-FFF2-40B4-BE49-F238E27FC236}">
                <a16:creationId xmlns:a16="http://schemas.microsoft.com/office/drawing/2014/main" id="{C65D1C6D-8C59-4DD7-9A71-62993A7D561F}"/>
              </a:ext>
            </a:extLst>
          </p:cNvPr>
          <p:cNvSpPr txBox="1">
            <a:spLocks noChangeArrowheads="1"/>
          </p:cNvSpPr>
          <p:nvPr/>
        </p:nvSpPr>
        <p:spPr bwMode="auto">
          <a:xfrm>
            <a:off x="560388" y="5608638"/>
            <a:ext cx="1279517"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200" b="1" dirty="0">
                <a:solidFill>
                  <a:srgbClr val="000000"/>
                </a:solidFill>
              </a:rPr>
              <a:t>*: de livraisons</a:t>
            </a:r>
          </a:p>
          <a:p>
            <a:r>
              <a:rPr lang="fr-FR" altLang="fr-FR" sz="1200" b="1" dirty="0">
                <a:solidFill>
                  <a:srgbClr val="000000"/>
                </a:solidFill>
              </a:rPr>
              <a:t>  aux entrepôts</a:t>
            </a:r>
          </a:p>
        </p:txBody>
      </p:sp>
      <p:cxnSp>
        <p:nvCxnSpPr>
          <p:cNvPr id="3" name="Connecteur droit avec flèche 2">
            <a:extLst>
              <a:ext uri="{FF2B5EF4-FFF2-40B4-BE49-F238E27FC236}">
                <a16:creationId xmlns:a16="http://schemas.microsoft.com/office/drawing/2014/main" id="{9C647AB9-FB93-472B-9C27-7DC676BD3B37}"/>
              </a:ext>
            </a:extLst>
          </p:cNvPr>
          <p:cNvCxnSpPr/>
          <p:nvPr/>
        </p:nvCxnSpPr>
        <p:spPr bwMode="auto">
          <a:xfrm>
            <a:off x="4139952" y="3140968"/>
            <a:ext cx="0" cy="2421632"/>
          </a:xfrm>
          <a:prstGeom prst="straightConnector1">
            <a:avLst/>
          </a:prstGeom>
          <a:solidFill>
            <a:schemeClr val="bg1"/>
          </a:solidFill>
          <a:ln w="127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Connecteur droit avec flèche 9">
            <a:extLst>
              <a:ext uri="{FF2B5EF4-FFF2-40B4-BE49-F238E27FC236}">
                <a16:creationId xmlns:a16="http://schemas.microsoft.com/office/drawing/2014/main" id="{96212055-32EE-46AD-92A3-F968FCC84776}"/>
              </a:ext>
            </a:extLst>
          </p:cNvPr>
          <p:cNvCxnSpPr/>
          <p:nvPr/>
        </p:nvCxnSpPr>
        <p:spPr bwMode="auto">
          <a:xfrm>
            <a:off x="4860032" y="3140968"/>
            <a:ext cx="0" cy="2421632"/>
          </a:xfrm>
          <a:prstGeom prst="straightConnector1">
            <a:avLst/>
          </a:prstGeom>
          <a:solidFill>
            <a:schemeClr val="bg1"/>
          </a:solidFill>
          <a:ln w="127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Connecteur droit avec flèche 10">
            <a:extLst>
              <a:ext uri="{FF2B5EF4-FFF2-40B4-BE49-F238E27FC236}">
                <a16:creationId xmlns:a16="http://schemas.microsoft.com/office/drawing/2014/main" id="{3D710187-F490-4B7B-8097-46C3278BD505}"/>
              </a:ext>
            </a:extLst>
          </p:cNvPr>
          <p:cNvCxnSpPr/>
          <p:nvPr/>
        </p:nvCxnSpPr>
        <p:spPr bwMode="auto">
          <a:xfrm>
            <a:off x="5508104" y="3140968"/>
            <a:ext cx="0" cy="2421632"/>
          </a:xfrm>
          <a:prstGeom prst="straightConnector1">
            <a:avLst/>
          </a:prstGeom>
          <a:solidFill>
            <a:schemeClr val="bg1"/>
          </a:solidFill>
          <a:ln w="127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Connecteur droit avec flèche 11">
            <a:extLst>
              <a:ext uri="{FF2B5EF4-FFF2-40B4-BE49-F238E27FC236}">
                <a16:creationId xmlns:a16="http://schemas.microsoft.com/office/drawing/2014/main" id="{5A44CD55-4009-490C-B26F-B871662ED169}"/>
              </a:ext>
            </a:extLst>
          </p:cNvPr>
          <p:cNvCxnSpPr/>
          <p:nvPr/>
        </p:nvCxnSpPr>
        <p:spPr bwMode="auto">
          <a:xfrm>
            <a:off x="6084168" y="3140968"/>
            <a:ext cx="0" cy="2421632"/>
          </a:xfrm>
          <a:prstGeom prst="straightConnector1">
            <a:avLst/>
          </a:prstGeom>
          <a:solidFill>
            <a:schemeClr val="bg1"/>
          </a:solidFill>
          <a:ln w="127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Connecteur droit avec flèche 4">
            <a:extLst>
              <a:ext uri="{FF2B5EF4-FFF2-40B4-BE49-F238E27FC236}">
                <a16:creationId xmlns:a16="http://schemas.microsoft.com/office/drawing/2014/main" id="{75D5A37E-D0D8-4D87-9670-031CBC597576}"/>
              </a:ext>
            </a:extLst>
          </p:cNvPr>
          <p:cNvCxnSpPr/>
          <p:nvPr/>
        </p:nvCxnSpPr>
        <p:spPr bwMode="auto">
          <a:xfrm>
            <a:off x="5220072" y="4797152"/>
            <a:ext cx="0" cy="765448"/>
          </a:xfrm>
          <a:prstGeom prst="straightConnector1">
            <a:avLst/>
          </a:prstGeom>
          <a:solidFill>
            <a:schemeClr val="bg1"/>
          </a:solidFill>
          <a:ln w="12700"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Connecteur droit avec flèche 14">
            <a:extLst>
              <a:ext uri="{FF2B5EF4-FFF2-40B4-BE49-F238E27FC236}">
                <a16:creationId xmlns:a16="http://schemas.microsoft.com/office/drawing/2014/main" id="{F7A8774D-E166-4DBB-BE90-20B4D33E38E1}"/>
              </a:ext>
            </a:extLst>
          </p:cNvPr>
          <p:cNvCxnSpPr/>
          <p:nvPr/>
        </p:nvCxnSpPr>
        <p:spPr bwMode="auto">
          <a:xfrm>
            <a:off x="6444208" y="4797152"/>
            <a:ext cx="0" cy="765448"/>
          </a:xfrm>
          <a:prstGeom prst="straightConnector1">
            <a:avLst/>
          </a:prstGeom>
          <a:solidFill>
            <a:schemeClr val="bg1"/>
          </a:solidFill>
          <a:ln w="12700"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Connecteur droit avec flèche 6">
            <a:extLst>
              <a:ext uri="{FF2B5EF4-FFF2-40B4-BE49-F238E27FC236}">
                <a16:creationId xmlns:a16="http://schemas.microsoft.com/office/drawing/2014/main" id="{6E12A9A8-3D92-4CA1-B962-2BCEA6F3FDE1}"/>
              </a:ext>
            </a:extLst>
          </p:cNvPr>
          <p:cNvCxnSpPr/>
          <p:nvPr/>
        </p:nvCxnSpPr>
        <p:spPr bwMode="auto">
          <a:xfrm flipH="1">
            <a:off x="4572000" y="2924944"/>
            <a:ext cx="936104" cy="216024"/>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Connecteur droit avec flèche 17">
            <a:extLst>
              <a:ext uri="{FF2B5EF4-FFF2-40B4-BE49-F238E27FC236}">
                <a16:creationId xmlns:a16="http://schemas.microsoft.com/office/drawing/2014/main" id="{B3ACF900-69B5-42F7-92E5-BF54A6AD6A49}"/>
              </a:ext>
            </a:extLst>
          </p:cNvPr>
          <p:cNvCxnSpPr/>
          <p:nvPr/>
        </p:nvCxnSpPr>
        <p:spPr bwMode="auto">
          <a:xfrm flipH="1">
            <a:off x="5220072" y="4509120"/>
            <a:ext cx="936104" cy="216024"/>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96669D3-4EB8-46D3-8B9A-66307BA18C08}"/>
              </a:ext>
            </a:extLst>
          </p:cNvPr>
          <p:cNvSpPr>
            <a:spLocks noGrp="1" noChangeArrowheads="1"/>
          </p:cNvSpPr>
          <p:nvPr>
            <p:ph type="title"/>
          </p:nvPr>
        </p:nvSpPr>
        <p:spPr>
          <a:xfrm>
            <a:off x="1293440" y="764704"/>
            <a:ext cx="7239000" cy="457200"/>
          </a:xfrm>
        </p:spPr>
        <p:txBody>
          <a:bodyPr/>
          <a:lstStyle/>
          <a:p>
            <a:r>
              <a:rPr lang="fr-FR" altLang="fr-FR" dirty="0"/>
              <a:t>Exemple</a:t>
            </a:r>
          </a:p>
        </p:txBody>
      </p:sp>
      <p:sp>
        <p:nvSpPr>
          <p:cNvPr id="20483" name="Rectangle 3">
            <a:extLst>
              <a:ext uri="{FF2B5EF4-FFF2-40B4-BE49-F238E27FC236}">
                <a16:creationId xmlns:a16="http://schemas.microsoft.com/office/drawing/2014/main" id="{BF38C36C-4EAA-4D6E-8F0D-9605CD41AD66}"/>
              </a:ext>
            </a:extLst>
          </p:cNvPr>
          <p:cNvSpPr>
            <a:spLocks noChangeArrowheads="1"/>
          </p:cNvSpPr>
          <p:nvPr/>
        </p:nvSpPr>
        <p:spPr bwMode="auto">
          <a:xfrm>
            <a:off x="6705600" y="2286000"/>
            <a:ext cx="1524000" cy="609600"/>
          </a:xfrm>
          <a:prstGeom prst="rect">
            <a:avLst/>
          </a:prstGeom>
          <a:solidFill>
            <a:srgbClr val="00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b="1" dirty="0">
                <a:solidFill>
                  <a:srgbClr val="000000"/>
                </a:solidFill>
              </a:rPr>
              <a:t>Entrepôt 1</a:t>
            </a:r>
          </a:p>
        </p:txBody>
      </p:sp>
      <p:sp>
        <p:nvSpPr>
          <p:cNvPr id="20484" name="Rectangle 4">
            <a:extLst>
              <a:ext uri="{FF2B5EF4-FFF2-40B4-BE49-F238E27FC236}">
                <a16:creationId xmlns:a16="http://schemas.microsoft.com/office/drawing/2014/main" id="{AF216F76-7D21-4FD9-9509-E17A3982AA69}"/>
              </a:ext>
            </a:extLst>
          </p:cNvPr>
          <p:cNvSpPr>
            <a:spLocks noChangeArrowheads="1"/>
          </p:cNvSpPr>
          <p:nvPr/>
        </p:nvSpPr>
        <p:spPr bwMode="auto">
          <a:xfrm>
            <a:off x="6705600" y="4572000"/>
            <a:ext cx="1600200" cy="685800"/>
          </a:xfrm>
          <a:prstGeom prst="rect">
            <a:avLst/>
          </a:prstGeom>
          <a:solidFill>
            <a:srgbClr val="00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b="1" dirty="0">
                <a:solidFill>
                  <a:srgbClr val="000000"/>
                </a:solidFill>
              </a:rPr>
              <a:t>Entrepôt 2</a:t>
            </a:r>
          </a:p>
        </p:txBody>
      </p:sp>
      <p:sp>
        <p:nvSpPr>
          <p:cNvPr id="20485" name="Rectangle 5">
            <a:extLst>
              <a:ext uri="{FF2B5EF4-FFF2-40B4-BE49-F238E27FC236}">
                <a16:creationId xmlns:a16="http://schemas.microsoft.com/office/drawing/2014/main" id="{F387E510-43CD-4365-9318-694D5F4BBC61}"/>
              </a:ext>
            </a:extLst>
          </p:cNvPr>
          <p:cNvSpPr>
            <a:spLocks noChangeArrowheads="1"/>
          </p:cNvSpPr>
          <p:nvPr/>
        </p:nvSpPr>
        <p:spPr bwMode="auto">
          <a:xfrm>
            <a:off x="3124200" y="3276600"/>
            <a:ext cx="1524000" cy="762000"/>
          </a:xfrm>
          <a:prstGeom prst="rect">
            <a:avLst/>
          </a:prstGeom>
          <a:solidFill>
            <a:srgbClr val="00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200" b="1" dirty="0">
                <a:solidFill>
                  <a:srgbClr val="000000"/>
                </a:solidFill>
              </a:rPr>
              <a:t>Entrepôt</a:t>
            </a:r>
          </a:p>
          <a:p>
            <a:pPr algn="ctr"/>
            <a:r>
              <a:rPr lang="fr-FR" altLang="fr-FR" sz="2200" b="1" dirty="0">
                <a:solidFill>
                  <a:srgbClr val="000000"/>
                </a:solidFill>
              </a:rPr>
              <a:t>central</a:t>
            </a:r>
          </a:p>
        </p:txBody>
      </p:sp>
      <p:sp>
        <p:nvSpPr>
          <p:cNvPr id="20486" name="Rectangle 6">
            <a:extLst>
              <a:ext uri="{FF2B5EF4-FFF2-40B4-BE49-F238E27FC236}">
                <a16:creationId xmlns:a16="http://schemas.microsoft.com/office/drawing/2014/main" id="{3D3EE5FF-705B-48D1-8EF2-CE0C4A2D6523}"/>
              </a:ext>
            </a:extLst>
          </p:cNvPr>
          <p:cNvSpPr>
            <a:spLocks noChangeArrowheads="1"/>
          </p:cNvSpPr>
          <p:nvPr/>
        </p:nvSpPr>
        <p:spPr bwMode="auto">
          <a:xfrm>
            <a:off x="1066800" y="3276600"/>
            <a:ext cx="1295400" cy="762000"/>
          </a:xfrm>
          <a:prstGeom prst="rect">
            <a:avLst/>
          </a:prstGeom>
          <a:solidFill>
            <a:srgbClr val="00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r-FR" altLang="fr-FR" sz="2400" b="1">
                <a:solidFill>
                  <a:srgbClr val="000000"/>
                </a:solidFill>
              </a:rPr>
              <a:t>Usine</a:t>
            </a:r>
          </a:p>
        </p:txBody>
      </p:sp>
      <p:sp>
        <p:nvSpPr>
          <p:cNvPr id="20487" name="Line 7">
            <a:extLst>
              <a:ext uri="{FF2B5EF4-FFF2-40B4-BE49-F238E27FC236}">
                <a16:creationId xmlns:a16="http://schemas.microsoft.com/office/drawing/2014/main" id="{F008BB93-81F9-4EEC-814B-310BCBAC3F4E}"/>
              </a:ext>
            </a:extLst>
          </p:cNvPr>
          <p:cNvSpPr>
            <a:spLocks noChangeShapeType="1"/>
          </p:cNvSpPr>
          <p:nvPr/>
        </p:nvSpPr>
        <p:spPr bwMode="auto">
          <a:xfrm flipV="1">
            <a:off x="4572000" y="2505456"/>
            <a:ext cx="2133600" cy="771144"/>
          </a:xfrm>
          <a:prstGeom prst="line">
            <a:avLst/>
          </a:prstGeom>
          <a:noFill/>
          <a:ln w="76200" cmpd="tri">
            <a:solidFill>
              <a:schemeClr val="hlink"/>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0488" name="Line 8">
            <a:extLst>
              <a:ext uri="{FF2B5EF4-FFF2-40B4-BE49-F238E27FC236}">
                <a16:creationId xmlns:a16="http://schemas.microsoft.com/office/drawing/2014/main" id="{7E28C38A-3C48-42FD-8F48-F05BFE1454CF}"/>
              </a:ext>
            </a:extLst>
          </p:cNvPr>
          <p:cNvSpPr>
            <a:spLocks noChangeShapeType="1"/>
          </p:cNvSpPr>
          <p:nvPr/>
        </p:nvSpPr>
        <p:spPr bwMode="auto">
          <a:xfrm>
            <a:off x="4572000" y="4038600"/>
            <a:ext cx="2057400" cy="762000"/>
          </a:xfrm>
          <a:prstGeom prst="line">
            <a:avLst/>
          </a:prstGeom>
          <a:noFill/>
          <a:ln w="76200" cmpd="tri">
            <a:solidFill>
              <a:schemeClr val="hlink"/>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0489" name="Line 9">
            <a:extLst>
              <a:ext uri="{FF2B5EF4-FFF2-40B4-BE49-F238E27FC236}">
                <a16:creationId xmlns:a16="http://schemas.microsoft.com/office/drawing/2014/main" id="{981B05F7-C90B-4C18-B5DA-7040C54E3938}"/>
              </a:ext>
            </a:extLst>
          </p:cNvPr>
          <p:cNvSpPr>
            <a:spLocks noChangeShapeType="1"/>
          </p:cNvSpPr>
          <p:nvPr/>
        </p:nvSpPr>
        <p:spPr bwMode="auto">
          <a:xfrm>
            <a:off x="2362200" y="3645024"/>
            <a:ext cx="762000" cy="0"/>
          </a:xfrm>
          <a:prstGeom prst="line">
            <a:avLst/>
          </a:prstGeom>
          <a:noFill/>
          <a:ln w="76200" cmpd="tri">
            <a:solidFill>
              <a:schemeClr val="hlink"/>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0490" name="Arc 10">
            <a:extLst>
              <a:ext uri="{FF2B5EF4-FFF2-40B4-BE49-F238E27FC236}">
                <a16:creationId xmlns:a16="http://schemas.microsoft.com/office/drawing/2014/main" id="{18601EB6-6940-48CD-99D5-17E6F4CD45E8}"/>
              </a:ext>
            </a:extLst>
          </p:cNvPr>
          <p:cNvSpPr>
            <a:spLocks/>
          </p:cNvSpPr>
          <p:nvPr/>
        </p:nvSpPr>
        <p:spPr bwMode="auto">
          <a:xfrm flipH="1">
            <a:off x="4343400" y="2286000"/>
            <a:ext cx="2209800" cy="1066800"/>
          </a:xfrm>
          <a:custGeom>
            <a:avLst/>
            <a:gdLst>
              <a:gd name="G0" fmla="+- 0 0 0"/>
              <a:gd name="G1" fmla="+- 21600 0 0"/>
              <a:gd name="G2" fmla="+- 21600 0 0"/>
              <a:gd name="T0" fmla="*/ 0 w 21600"/>
              <a:gd name="T1" fmla="*/ 0 h 26559"/>
              <a:gd name="T2" fmla="*/ 21023 w 21600"/>
              <a:gd name="T3" fmla="*/ 26559 h 26559"/>
              <a:gd name="T4" fmla="*/ 0 w 21600"/>
              <a:gd name="T5" fmla="*/ 21600 h 26559"/>
            </a:gdLst>
            <a:ahLst/>
            <a:cxnLst>
              <a:cxn ang="0">
                <a:pos x="T0" y="T1"/>
              </a:cxn>
              <a:cxn ang="0">
                <a:pos x="T2" y="T3"/>
              </a:cxn>
              <a:cxn ang="0">
                <a:pos x="T4" y="T5"/>
              </a:cxn>
            </a:cxnLst>
            <a:rect l="0" t="0" r="r" b="b"/>
            <a:pathLst>
              <a:path w="21600" h="26559" fill="none" extrusionOk="0">
                <a:moveTo>
                  <a:pt x="-1" y="0"/>
                </a:moveTo>
                <a:cubicBezTo>
                  <a:pt x="11929" y="0"/>
                  <a:pt x="21600" y="9670"/>
                  <a:pt x="21600" y="21600"/>
                </a:cubicBezTo>
                <a:cubicBezTo>
                  <a:pt x="21600" y="23269"/>
                  <a:pt x="21406" y="24933"/>
                  <a:pt x="21023" y="26559"/>
                </a:cubicBezTo>
              </a:path>
              <a:path w="21600" h="26559" stroke="0" extrusionOk="0">
                <a:moveTo>
                  <a:pt x="-1" y="0"/>
                </a:moveTo>
                <a:cubicBezTo>
                  <a:pt x="11929" y="0"/>
                  <a:pt x="21600" y="9670"/>
                  <a:pt x="21600" y="21600"/>
                </a:cubicBezTo>
                <a:cubicBezTo>
                  <a:pt x="21600" y="23269"/>
                  <a:pt x="21406" y="24933"/>
                  <a:pt x="21023" y="26559"/>
                </a:cubicBezTo>
                <a:lnTo>
                  <a:pt x="0" y="21600"/>
                </a:lnTo>
                <a:close/>
              </a:path>
            </a:pathLst>
          </a:custGeom>
          <a:noFill/>
          <a:ln w="38100">
            <a:solidFill>
              <a:srgbClr val="000099"/>
            </a:solidFill>
            <a:prstDash val="sysDot"/>
            <a:round/>
            <a:headEnd/>
            <a:tailEnd type="triangle" w="med" len="med"/>
          </a:ln>
          <a:effectLst/>
          <a:extLst>
            <a:ext uri="{909E8E84-426E-40DD-AFC4-6F175D3DCCD1}">
              <a14:hiddenFill xmlns:a14="http://schemas.microsoft.com/office/drawing/2010/main">
                <a:solidFill>
                  <a:srgbClr val="00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0491" name="Arc 11">
            <a:extLst>
              <a:ext uri="{FF2B5EF4-FFF2-40B4-BE49-F238E27FC236}">
                <a16:creationId xmlns:a16="http://schemas.microsoft.com/office/drawing/2014/main" id="{83068106-4C2B-4765-A072-C906D7586BA2}"/>
              </a:ext>
            </a:extLst>
          </p:cNvPr>
          <p:cNvSpPr>
            <a:spLocks/>
          </p:cNvSpPr>
          <p:nvPr/>
        </p:nvSpPr>
        <p:spPr bwMode="auto">
          <a:xfrm flipH="1" flipV="1">
            <a:off x="4416425" y="4095750"/>
            <a:ext cx="2212975" cy="1008063"/>
          </a:xfrm>
          <a:custGeom>
            <a:avLst/>
            <a:gdLst>
              <a:gd name="G0" fmla="+- 0 0 0"/>
              <a:gd name="G1" fmla="+- 21588 0 0"/>
              <a:gd name="G2" fmla="+- 21600 0 0"/>
              <a:gd name="T0" fmla="*/ 706 w 21600"/>
              <a:gd name="T1" fmla="*/ 0 h 23811"/>
              <a:gd name="T2" fmla="*/ 21485 w 21600"/>
              <a:gd name="T3" fmla="*/ 23811 h 23811"/>
              <a:gd name="T4" fmla="*/ 0 w 21600"/>
              <a:gd name="T5" fmla="*/ 21588 h 23811"/>
            </a:gdLst>
            <a:ahLst/>
            <a:cxnLst>
              <a:cxn ang="0">
                <a:pos x="T0" y="T1"/>
              </a:cxn>
              <a:cxn ang="0">
                <a:pos x="T2" y="T3"/>
              </a:cxn>
              <a:cxn ang="0">
                <a:pos x="T4" y="T5"/>
              </a:cxn>
            </a:cxnLst>
            <a:rect l="0" t="0" r="r" b="b"/>
            <a:pathLst>
              <a:path w="21600" h="23811" fill="none" extrusionOk="0">
                <a:moveTo>
                  <a:pt x="706" y="-1"/>
                </a:moveTo>
                <a:cubicBezTo>
                  <a:pt x="12354" y="380"/>
                  <a:pt x="21600" y="9933"/>
                  <a:pt x="21600" y="21588"/>
                </a:cubicBezTo>
                <a:cubicBezTo>
                  <a:pt x="21600" y="22330"/>
                  <a:pt x="21561" y="23072"/>
                  <a:pt x="21485" y="23811"/>
                </a:cubicBezTo>
              </a:path>
              <a:path w="21600" h="23811" stroke="0" extrusionOk="0">
                <a:moveTo>
                  <a:pt x="706" y="-1"/>
                </a:moveTo>
                <a:cubicBezTo>
                  <a:pt x="12354" y="380"/>
                  <a:pt x="21600" y="9933"/>
                  <a:pt x="21600" y="21588"/>
                </a:cubicBezTo>
                <a:cubicBezTo>
                  <a:pt x="21600" y="22330"/>
                  <a:pt x="21561" y="23072"/>
                  <a:pt x="21485" y="23811"/>
                </a:cubicBezTo>
                <a:lnTo>
                  <a:pt x="0" y="21588"/>
                </a:lnTo>
                <a:close/>
              </a:path>
            </a:pathLst>
          </a:custGeom>
          <a:noFill/>
          <a:ln w="38100">
            <a:solidFill>
              <a:srgbClr val="000099"/>
            </a:solidFill>
            <a:prstDash val="sysDot"/>
            <a:round/>
            <a:headEnd/>
            <a:tailEnd type="triangle" w="med" len="med"/>
          </a:ln>
          <a:effectLst/>
          <a:extLst>
            <a:ext uri="{909E8E84-426E-40DD-AFC4-6F175D3DCCD1}">
              <a14:hiddenFill xmlns:a14="http://schemas.microsoft.com/office/drawing/2010/main">
                <a:solidFill>
                  <a:srgbClr val="00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0492" name="Arc 12">
            <a:extLst>
              <a:ext uri="{FF2B5EF4-FFF2-40B4-BE49-F238E27FC236}">
                <a16:creationId xmlns:a16="http://schemas.microsoft.com/office/drawing/2014/main" id="{46EE56B4-694B-4560-95EE-F198277FBE3C}"/>
              </a:ext>
            </a:extLst>
          </p:cNvPr>
          <p:cNvSpPr>
            <a:spLocks/>
          </p:cNvSpPr>
          <p:nvPr/>
        </p:nvSpPr>
        <p:spPr bwMode="auto">
          <a:xfrm flipH="1">
            <a:off x="1827213" y="2667000"/>
            <a:ext cx="1525587" cy="609600"/>
          </a:xfrm>
          <a:custGeom>
            <a:avLst/>
            <a:gdLst>
              <a:gd name="G0" fmla="+- 21334 0 0"/>
              <a:gd name="G1" fmla="+- 21600 0 0"/>
              <a:gd name="G2" fmla="+- 21600 0 0"/>
              <a:gd name="T0" fmla="*/ 0 w 42934"/>
              <a:gd name="T1" fmla="*/ 18218 h 21600"/>
              <a:gd name="T2" fmla="*/ 42934 w 42934"/>
              <a:gd name="T3" fmla="*/ 21600 h 21600"/>
              <a:gd name="T4" fmla="*/ 21334 w 42934"/>
              <a:gd name="T5" fmla="*/ 21600 h 21600"/>
            </a:gdLst>
            <a:ahLst/>
            <a:cxnLst>
              <a:cxn ang="0">
                <a:pos x="T0" y="T1"/>
              </a:cxn>
              <a:cxn ang="0">
                <a:pos x="T2" y="T3"/>
              </a:cxn>
              <a:cxn ang="0">
                <a:pos x="T4" y="T5"/>
              </a:cxn>
            </a:cxnLst>
            <a:rect l="0" t="0" r="r" b="b"/>
            <a:pathLst>
              <a:path w="42934" h="21600" fill="none" extrusionOk="0">
                <a:moveTo>
                  <a:pt x="0" y="18218"/>
                </a:moveTo>
                <a:cubicBezTo>
                  <a:pt x="1663" y="7725"/>
                  <a:pt x="10710" y="0"/>
                  <a:pt x="21334" y="0"/>
                </a:cubicBezTo>
                <a:cubicBezTo>
                  <a:pt x="33263" y="0"/>
                  <a:pt x="42934" y="9670"/>
                  <a:pt x="42934" y="21600"/>
                </a:cubicBezTo>
              </a:path>
              <a:path w="42934" h="21600" stroke="0" extrusionOk="0">
                <a:moveTo>
                  <a:pt x="0" y="18218"/>
                </a:moveTo>
                <a:cubicBezTo>
                  <a:pt x="1663" y="7725"/>
                  <a:pt x="10710" y="0"/>
                  <a:pt x="21334" y="0"/>
                </a:cubicBezTo>
                <a:cubicBezTo>
                  <a:pt x="33263" y="0"/>
                  <a:pt x="42934" y="9670"/>
                  <a:pt x="42934" y="21600"/>
                </a:cubicBezTo>
                <a:lnTo>
                  <a:pt x="21334" y="21600"/>
                </a:lnTo>
                <a:close/>
              </a:path>
            </a:pathLst>
          </a:custGeom>
          <a:noFill/>
          <a:ln w="38100">
            <a:solidFill>
              <a:srgbClr val="000099"/>
            </a:solidFill>
            <a:prstDash val="sysDot"/>
            <a:round/>
            <a:headEnd/>
            <a:tailEnd type="triangle" w="med" len="med"/>
          </a:ln>
          <a:effectLst/>
          <a:extLst>
            <a:ext uri="{909E8E84-426E-40DD-AFC4-6F175D3DCCD1}">
              <a14:hiddenFill xmlns:a14="http://schemas.microsoft.com/office/drawing/2010/main">
                <a:solidFill>
                  <a:srgbClr val="00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aphicFrame>
        <p:nvGraphicFramePr>
          <p:cNvPr id="20606" name="Group 126">
            <a:extLst>
              <a:ext uri="{FF2B5EF4-FFF2-40B4-BE49-F238E27FC236}">
                <a16:creationId xmlns:a16="http://schemas.microsoft.com/office/drawing/2014/main" id="{B653942E-0067-470F-AD5F-F5477BD9A009}"/>
              </a:ext>
            </a:extLst>
          </p:cNvPr>
          <p:cNvGraphicFramePr>
            <a:graphicFrameLocks noGrp="1"/>
          </p:cNvGraphicFramePr>
          <p:nvPr>
            <p:extLst>
              <p:ext uri="{D42A27DB-BD31-4B8C-83A1-F6EECF244321}">
                <p14:modId xmlns:p14="http://schemas.microsoft.com/office/powerpoint/2010/main" val="2505475156"/>
              </p:ext>
            </p:extLst>
          </p:nvPr>
        </p:nvGraphicFramePr>
        <p:xfrm>
          <a:off x="5351661" y="1484784"/>
          <a:ext cx="3252787" cy="676656"/>
        </p:xfrm>
        <a:graphic>
          <a:graphicData uri="http://schemas.openxmlformats.org/drawingml/2006/table">
            <a:tbl>
              <a:tblPr/>
              <a:tblGrid>
                <a:gridCol w="1098550">
                  <a:extLst>
                    <a:ext uri="{9D8B030D-6E8A-4147-A177-3AD203B41FA5}">
                      <a16:colId xmlns:a16="http://schemas.microsoft.com/office/drawing/2014/main" val="584468395"/>
                    </a:ext>
                  </a:extLst>
                </a:gridCol>
                <a:gridCol w="554037">
                  <a:extLst>
                    <a:ext uri="{9D8B030D-6E8A-4147-A177-3AD203B41FA5}">
                      <a16:colId xmlns:a16="http://schemas.microsoft.com/office/drawing/2014/main" val="1490832294"/>
                    </a:ext>
                  </a:extLst>
                </a:gridCol>
                <a:gridCol w="533400">
                  <a:extLst>
                    <a:ext uri="{9D8B030D-6E8A-4147-A177-3AD203B41FA5}">
                      <a16:colId xmlns:a16="http://schemas.microsoft.com/office/drawing/2014/main" val="1201053735"/>
                    </a:ext>
                  </a:extLst>
                </a:gridCol>
                <a:gridCol w="533400">
                  <a:extLst>
                    <a:ext uri="{9D8B030D-6E8A-4147-A177-3AD203B41FA5}">
                      <a16:colId xmlns:a16="http://schemas.microsoft.com/office/drawing/2014/main" val="2623786489"/>
                    </a:ext>
                  </a:extLst>
                </a:gridCol>
                <a:gridCol w="533400">
                  <a:extLst>
                    <a:ext uri="{9D8B030D-6E8A-4147-A177-3AD203B41FA5}">
                      <a16:colId xmlns:a16="http://schemas.microsoft.com/office/drawing/2014/main" val="597914245"/>
                    </a:ext>
                  </a:extLst>
                </a:gridCol>
              </a:tblGrid>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Périodes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20337939"/>
                  </a:ext>
                </a:extLst>
              </a:tr>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dirty="0">
                          <a:ln>
                            <a:noFill/>
                          </a:ln>
                          <a:solidFill>
                            <a:srgbClr val="000099"/>
                          </a:solidFill>
                          <a:effectLst/>
                          <a:latin typeface="Arial" panose="020B0604020202020204" pitchFamily="34" charset="0"/>
                        </a:rPr>
                        <a:t>Ordres de transfert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dirty="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dirty="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28562365"/>
                  </a:ext>
                </a:extLst>
              </a:tr>
            </a:tbl>
          </a:graphicData>
        </a:graphic>
      </p:graphicFrame>
      <p:graphicFrame>
        <p:nvGraphicFramePr>
          <p:cNvPr id="20614" name="Group 134">
            <a:extLst>
              <a:ext uri="{FF2B5EF4-FFF2-40B4-BE49-F238E27FC236}">
                <a16:creationId xmlns:a16="http://schemas.microsoft.com/office/drawing/2014/main" id="{9152E085-807F-4D39-96F9-4E3443EF5EE9}"/>
              </a:ext>
            </a:extLst>
          </p:cNvPr>
          <p:cNvGraphicFramePr>
            <a:graphicFrameLocks noGrp="1"/>
          </p:cNvGraphicFramePr>
          <p:nvPr>
            <p:extLst>
              <p:ext uri="{D42A27DB-BD31-4B8C-83A1-F6EECF244321}">
                <p14:modId xmlns:p14="http://schemas.microsoft.com/office/powerpoint/2010/main" val="1709698500"/>
              </p:ext>
            </p:extLst>
          </p:nvPr>
        </p:nvGraphicFramePr>
        <p:xfrm>
          <a:off x="5408240" y="5486400"/>
          <a:ext cx="3124200" cy="676656"/>
        </p:xfrm>
        <a:graphic>
          <a:graphicData uri="http://schemas.openxmlformats.org/drawingml/2006/table">
            <a:tbl>
              <a:tblPr/>
              <a:tblGrid>
                <a:gridCol w="1098550">
                  <a:extLst>
                    <a:ext uri="{9D8B030D-6E8A-4147-A177-3AD203B41FA5}">
                      <a16:colId xmlns:a16="http://schemas.microsoft.com/office/drawing/2014/main" val="1554215370"/>
                    </a:ext>
                  </a:extLst>
                </a:gridCol>
                <a:gridCol w="425450">
                  <a:extLst>
                    <a:ext uri="{9D8B030D-6E8A-4147-A177-3AD203B41FA5}">
                      <a16:colId xmlns:a16="http://schemas.microsoft.com/office/drawing/2014/main" val="3206097845"/>
                    </a:ext>
                  </a:extLst>
                </a:gridCol>
                <a:gridCol w="533400">
                  <a:extLst>
                    <a:ext uri="{9D8B030D-6E8A-4147-A177-3AD203B41FA5}">
                      <a16:colId xmlns:a16="http://schemas.microsoft.com/office/drawing/2014/main" val="2570310887"/>
                    </a:ext>
                  </a:extLst>
                </a:gridCol>
                <a:gridCol w="533400">
                  <a:extLst>
                    <a:ext uri="{9D8B030D-6E8A-4147-A177-3AD203B41FA5}">
                      <a16:colId xmlns:a16="http://schemas.microsoft.com/office/drawing/2014/main" val="3097365435"/>
                    </a:ext>
                  </a:extLst>
                </a:gridCol>
                <a:gridCol w="533400">
                  <a:extLst>
                    <a:ext uri="{9D8B030D-6E8A-4147-A177-3AD203B41FA5}">
                      <a16:colId xmlns:a16="http://schemas.microsoft.com/office/drawing/2014/main" val="4148480962"/>
                    </a:ext>
                  </a:extLst>
                </a:gridCol>
              </a:tblGrid>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Périodes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35020027"/>
                  </a:ext>
                </a:extLst>
              </a:tr>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dirty="0">
                          <a:ln>
                            <a:noFill/>
                          </a:ln>
                          <a:solidFill>
                            <a:srgbClr val="000099"/>
                          </a:solidFill>
                          <a:effectLst/>
                          <a:latin typeface="Arial" panose="020B0604020202020204" pitchFamily="34" charset="0"/>
                        </a:rPr>
                        <a:t>Ordres de transfert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dirty="0">
                          <a:ln>
                            <a:noFill/>
                          </a:ln>
                          <a:solidFill>
                            <a:srgbClr val="000099"/>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6072711"/>
                  </a:ext>
                </a:extLst>
              </a:tr>
            </a:tbl>
          </a:graphicData>
        </a:graphic>
      </p:graphicFrame>
      <p:graphicFrame>
        <p:nvGraphicFramePr>
          <p:cNvPr id="20615" name="Group 135">
            <a:extLst>
              <a:ext uri="{FF2B5EF4-FFF2-40B4-BE49-F238E27FC236}">
                <a16:creationId xmlns:a16="http://schemas.microsoft.com/office/drawing/2014/main" id="{030E1BA1-96FD-491D-8F0A-21E01A8BF39F}"/>
              </a:ext>
            </a:extLst>
          </p:cNvPr>
          <p:cNvGraphicFramePr>
            <a:graphicFrameLocks noGrp="1"/>
          </p:cNvGraphicFramePr>
          <p:nvPr>
            <p:extLst>
              <p:ext uri="{D42A27DB-BD31-4B8C-83A1-F6EECF244321}">
                <p14:modId xmlns:p14="http://schemas.microsoft.com/office/powerpoint/2010/main" val="2530079992"/>
              </p:ext>
            </p:extLst>
          </p:nvPr>
        </p:nvGraphicFramePr>
        <p:xfrm>
          <a:off x="838200" y="1828800"/>
          <a:ext cx="3200400" cy="676656"/>
        </p:xfrm>
        <a:graphic>
          <a:graphicData uri="http://schemas.openxmlformats.org/drawingml/2006/table">
            <a:tbl>
              <a:tblPr/>
              <a:tblGrid>
                <a:gridCol w="1098550">
                  <a:extLst>
                    <a:ext uri="{9D8B030D-6E8A-4147-A177-3AD203B41FA5}">
                      <a16:colId xmlns:a16="http://schemas.microsoft.com/office/drawing/2014/main" val="3393086384"/>
                    </a:ext>
                  </a:extLst>
                </a:gridCol>
                <a:gridCol w="501650">
                  <a:extLst>
                    <a:ext uri="{9D8B030D-6E8A-4147-A177-3AD203B41FA5}">
                      <a16:colId xmlns:a16="http://schemas.microsoft.com/office/drawing/2014/main" val="1854085570"/>
                    </a:ext>
                  </a:extLst>
                </a:gridCol>
                <a:gridCol w="533400">
                  <a:extLst>
                    <a:ext uri="{9D8B030D-6E8A-4147-A177-3AD203B41FA5}">
                      <a16:colId xmlns:a16="http://schemas.microsoft.com/office/drawing/2014/main" val="1765131154"/>
                    </a:ext>
                  </a:extLst>
                </a:gridCol>
                <a:gridCol w="533400">
                  <a:extLst>
                    <a:ext uri="{9D8B030D-6E8A-4147-A177-3AD203B41FA5}">
                      <a16:colId xmlns:a16="http://schemas.microsoft.com/office/drawing/2014/main" val="3970889855"/>
                    </a:ext>
                  </a:extLst>
                </a:gridCol>
                <a:gridCol w="533400">
                  <a:extLst>
                    <a:ext uri="{9D8B030D-6E8A-4147-A177-3AD203B41FA5}">
                      <a16:colId xmlns:a16="http://schemas.microsoft.com/office/drawing/2014/main" val="697589939"/>
                    </a:ext>
                  </a:extLst>
                </a:gridCol>
              </a:tblGrid>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Périodes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15564408"/>
                  </a:ext>
                </a:extLst>
              </a:tr>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dirty="0">
                          <a:ln>
                            <a:noFill/>
                          </a:ln>
                          <a:solidFill>
                            <a:srgbClr val="000099"/>
                          </a:solidFill>
                          <a:effectLst/>
                          <a:latin typeface="Arial" panose="020B0604020202020204" pitchFamily="34" charset="0"/>
                        </a:rPr>
                        <a:t>Besoins sur l’usine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000099"/>
                          </a:solidFill>
                          <a:effectLst/>
                          <a:latin typeface="Arial" panose="020B0604020202020204" pitchFamily="34" charset="0"/>
                        </a:rPr>
                        <a:t>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dirty="0">
                        <a:ln>
                          <a:noFill/>
                        </a:ln>
                        <a:solidFill>
                          <a:srgbClr val="000099"/>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2282579437"/>
                  </a:ext>
                </a:extLst>
              </a:tr>
            </a:tbl>
          </a:graphicData>
        </a:graphic>
      </p:graphicFrame>
      <p:graphicFrame>
        <p:nvGraphicFramePr>
          <p:cNvPr id="20641" name="Group 161">
            <a:extLst>
              <a:ext uri="{FF2B5EF4-FFF2-40B4-BE49-F238E27FC236}">
                <a16:creationId xmlns:a16="http://schemas.microsoft.com/office/drawing/2014/main" id="{5A598CAF-88BF-4096-972A-2F4D72F7CBF3}"/>
              </a:ext>
            </a:extLst>
          </p:cNvPr>
          <p:cNvGraphicFramePr>
            <a:graphicFrameLocks noGrp="1"/>
          </p:cNvGraphicFramePr>
          <p:nvPr/>
        </p:nvGraphicFramePr>
        <p:xfrm>
          <a:off x="1066800" y="4191000"/>
          <a:ext cx="3200400" cy="512064"/>
        </p:xfrm>
        <a:graphic>
          <a:graphicData uri="http://schemas.openxmlformats.org/drawingml/2006/table">
            <a:tbl>
              <a:tblPr/>
              <a:tblGrid>
                <a:gridCol w="1098550">
                  <a:extLst>
                    <a:ext uri="{9D8B030D-6E8A-4147-A177-3AD203B41FA5}">
                      <a16:colId xmlns:a16="http://schemas.microsoft.com/office/drawing/2014/main" val="1945398750"/>
                    </a:ext>
                  </a:extLst>
                </a:gridCol>
                <a:gridCol w="501650">
                  <a:extLst>
                    <a:ext uri="{9D8B030D-6E8A-4147-A177-3AD203B41FA5}">
                      <a16:colId xmlns:a16="http://schemas.microsoft.com/office/drawing/2014/main" val="1176997662"/>
                    </a:ext>
                  </a:extLst>
                </a:gridCol>
                <a:gridCol w="533400">
                  <a:extLst>
                    <a:ext uri="{9D8B030D-6E8A-4147-A177-3AD203B41FA5}">
                      <a16:colId xmlns:a16="http://schemas.microsoft.com/office/drawing/2014/main" val="1802211027"/>
                    </a:ext>
                  </a:extLst>
                </a:gridCol>
                <a:gridCol w="533400">
                  <a:extLst>
                    <a:ext uri="{9D8B030D-6E8A-4147-A177-3AD203B41FA5}">
                      <a16:colId xmlns:a16="http://schemas.microsoft.com/office/drawing/2014/main" val="3826174302"/>
                    </a:ext>
                  </a:extLst>
                </a:gridCol>
                <a:gridCol w="533400">
                  <a:extLst>
                    <a:ext uri="{9D8B030D-6E8A-4147-A177-3AD203B41FA5}">
                      <a16:colId xmlns:a16="http://schemas.microsoft.com/office/drawing/2014/main" val="3936495425"/>
                    </a:ext>
                  </a:extLst>
                </a:gridCol>
              </a:tblGrid>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Périodes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1312499"/>
                  </a:ext>
                </a:extLst>
              </a:tr>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Réceptions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FF3300"/>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FF3300"/>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FF3300"/>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7745319"/>
                  </a:ext>
                </a:extLst>
              </a:tr>
            </a:tbl>
          </a:graphicData>
        </a:graphic>
      </p:graphicFrame>
      <p:graphicFrame>
        <p:nvGraphicFramePr>
          <p:cNvPr id="20642" name="Group 162">
            <a:extLst>
              <a:ext uri="{FF2B5EF4-FFF2-40B4-BE49-F238E27FC236}">
                <a16:creationId xmlns:a16="http://schemas.microsoft.com/office/drawing/2014/main" id="{B68D604E-1667-4818-A62C-322C2064E26B}"/>
              </a:ext>
            </a:extLst>
          </p:cNvPr>
          <p:cNvGraphicFramePr>
            <a:graphicFrameLocks noGrp="1"/>
          </p:cNvGraphicFramePr>
          <p:nvPr/>
        </p:nvGraphicFramePr>
        <p:xfrm>
          <a:off x="5357813" y="3070225"/>
          <a:ext cx="3252787" cy="512064"/>
        </p:xfrm>
        <a:graphic>
          <a:graphicData uri="http://schemas.openxmlformats.org/drawingml/2006/table">
            <a:tbl>
              <a:tblPr/>
              <a:tblGrid>
                <a:gridCol w="1098550">
                  <a:extLst>
                    <a:ext uri="{9D8B030D-6E8A-4147-A177-3AD203B41FA5}">
                      <a16:colId xmlns:a16="http://schemas.microsoft.com/office/drawing/2014/main" val="3723930244"/>
                    </a:ext>
                  </a:extLst>
                </a:gridCol>
                <a:gridCol w="554037">
                  <a:extLst>
                    <a:ext uri="{9D8B030D-6E8A-4147-A177-3AD203B41FA5}">
                      <a16:colId xmlns:a16="http://schemas.microsoft.com/office/drawing/2014/main" val="2668718219"/>
                    </a:ext>
                  </a:extLst>
                </a:gridCol>
                <a:gridCol w="533400">
                  <a:extLst>
                    <a:ext uri="{9D8B030D-6E8A-4147-A177-3AD203B41FA5}">
                      <a16:colId xmlns:a16="http://schemas.microsoft.com/office/drawing/2014/main" val="1162394288"/>
                    </a:ext>
                  </a:extLst>
                </a:gridCol>
                <a:gridCol w="533400">
                  <a:extLst>
                    <a:ext uri="{9D8B030D-6E8A-4147-A177-3AD203B41FA5}">
                      <a16:colId xmlns:a16="http://schemas.microsoft.com/office/drawing/2014/main" val="2089538122"/>
                    </a:ext>
                  </a:extLst>
                </a:gridCol>
                <a:gridCol w="533400">
                  <a:extLst>
                    <a:ext uri="{9D8B030D-6E8A-4147-A177-3AD203B41FA5}">
                      <a16:colId xmlns:a16="http://schemas.microsoft.com/office/drawing/2014/main" val="2032569633"/>
                    </a:ext>
                  </a:extLst>
                </a:gridCol>
              </a:tblGrid>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Périodes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60165567"/>
                  </a:ext>
                </a:extLst>
              </a:tr>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Réceptions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79712601"/>
                  </a:ext>
                </a:extLst>
              </a:tr>
            </a:tbl>
          </a:graphicData>
        </a:graphic>
      </p:graphicFrame>
      <p:graphicFrame>
        <p:nvGraphicFramePr>
          <p:cNvPr id="20683" name="Group 203">
            <a:extLst>
              <a:ext uri="{FF2B5EF4-FFF2-40B4-BE49-F238E27FC236}">
                <a16:creationId xmlns:a16="http://schemas.microsoft.com/office/drawing/2014/main" id="{B3AB528D-24F7-4DB6-A0CA-B8463386F840}"/>
              </a:ext>
            </a:extLst>
          </p:cNvPr>
          <p:cNvGraphicFramePr>
            <a:graphicFrameLocks noGrp="1"/>
          </p:cNvGraphicFramePr>
          <p:nvPr/>
        </p:nvGraphicFramePr>
        <p:xfrm>
          <a:off x="5410200" y="3886200"/>
          <a:ext cx="3124200" cy="512064"/>
        </p:xfrm>
        <a:graphic>
          <a:graphicData uri="http://schemas.openxmlformats.org/drawingml/2006/table">
            <a:tbl>
              <a:tblPr/>
              <a:tblGrid>
                <a:gridCol w="1098550">
                  <a:extLst>
                    <a:ext uri="{9D8B030D-6E8A-4147-A177-3AD203B41FA5}">
                      <a16:colId xmlns:a16="http://schemas.microsoft.com/office/drawing/2014/main" val="743093445"/>
                    </a:ext>
                  </a:extLst>
                </a:gridCol>
                <a:gridCol w="425450">
                  <a:extLst>
                    <a:ext uri="{9D8B030D-6E8A-4147-A177-3AD203B41FA5}">
                      <a16:colId xmlns:a16="http://schemas.microsoft.com/office/drawing/2014/main" val="1566683838"/>
                    </a:ext>
                  </a:extLst>
                </a:gridCol>
                <a:gridCol w="533400">
                  <a:extLst>
                    <a:ext uri="{9D8B030D-6E8A-4147-A177-3AD203B41FA5}">
                      <a16:colId xmlns:a16="http://schemas.microsoft.com/office/drawing/2014/main" val="1077867992"/>
                    </a:ext>
                  </a:extLst>
                </a:gridCol>
                <a:gridCol w="533400">
                  <a:extLst>
                    <a:ext uri="{9D8B030D-6E8A-4147-A177-3AD203B41FA5}">
                      <a16:colId xmlns:a16="http://schemas.microsoft.com/office/drawing/2014/main" val="2196471028"/>
                    </a:ext>
                  </a:extLst>
                </a:gridCol>
                <a:gridCol w="533400">
                  <a:extLst>
                    <a:ext uri="{9D8B030D-6E8A-4147-A177-3AD203B41FA5}">
                      <a16:colId xmlns:a16="http://schemas.microsoft.com/office/drawing/2014/main" val="1318952549"/>
                    </a:ext>
                  </a:extLst>
                </a:gridCol>
              </a:tblGrid>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Périodes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83231254"/>
                  </a:ext>
                </a:extLst>
              </a:tr>
              <a:tr h="255588">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l"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Réceptions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FF3300"/>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fr-FR" altLang="fr-FR" sz="1200" b="1" i="0" u="none" strike="noStrike" cap="none" normalizeH="0" baseline="0">
                        <a:ln>
                          <a:noFill/>
                        </a:ln>
                        <a:solidFill>
                          <a:srgbClr val="FF3300"/>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ct val="30000"/>
                        </a:spcBef>
                        <a:buSzPct val="100000"/>
                        <a:defRPr sz="2000" b="1">
                          <a:solidFill>
                            <a:schemeClr val="accent2"/>
                          </a:solidFill>
                          <a:latin typeface="Arial" panose="020B0604020202020204" pitchFamily="34" charset="0"/>
                        </a:defRPr>
                      </a:lvl1pPr>
                      <a:lvl2pPr>
                        <a:lnSpc>
                          <a:spcPct val="90000"/>
                        </a:lnSpc>
                        <a:spcBef>
                          <a:spcPct val="30000"/>
                        </a:spcBef>
                        <a:buSzPct val="100000"/>
                        <a:defRPr sz="1600" b="1">
                          <a:solidFill>
                            <a:srgbClr val="000099"/>
                          </a:solidFill>
                          <a:latin typeface="Arial" panose="020B0604020202020204" pitchFamily="34" charset="0"/>
                        </a:defRPr>
                      </a:lvl2pPr>
                      <a:lvl3pPr>
                        <a:lnSpc>
                          <a:spcPct val="90000"/>
                        </a:lnSpc>
                        <a:spcBef>
                          <a:spcPct val="30000"/>
                        </a:spcBef>
                        <a:buSzPct val="100000"/>
                        <a:defRPr sz="1600" b="1">
                          <a:solidFill>
                            <a:srgbClr val="000099"/>
                          </a:solidFill>
                          <a:latin typeface="Arial" panose="020B0604020202020204" pitchFamily="34" charset="0"/>
                        </a:defRPr>
                      </a:lvl3pPr>
                      <a:lvl4pPr>
                        <a:lnSpc>
                          <a:spcPct val="90000"/>
                        </a:lnSpc>
                        <a:spcBef>
                          <a:spcPct val="30000"/>
                        </a:spcBef>
                        <a:buSzPct val="100000"/>
                        <a:defRPr sz="1200" b="1">
                          <a:solidFill>
                            <a:srgbClr val="000099"/>
                          </a:solidFill>
                          <a:latin typeface="Arial" panose="020B0604020202020204" pitchFamily="34" charset="0"/>
                        </a:defRPr>
                      </a:lvl4pPr>
                      <a:lvl5pPr>
                        <a:lnSpc>
                          <a:spcPct val="90000"/>
                        </a:lnSpc>
                        <a:spcBef>
                          <a:spcPct val="30000"/>
                        </a:spcBef>
                        <a:buSzPct val="100000"/>
                        <a:defRPr sz="1200" b="1">
                          <a:solidFill>
                            <a:srgbClr val="000099"/>
                          </a:solidFill>
                          <a:latin typeface="Arial" panose="020B0604020202020204" pitchFamily="34" charset="0"/>
                        </a:defRPr>
                      </a:lvl5pPr>
                      <a:lvl6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6pPr>
                      <a:lvl7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7pPr>
                      <a:lvl8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8pPr>
                      <a:lvl9pPr eaLnBrk="0" fontAlgn="base" hangingPunct="0">
                        <a:lnSpc>
                          <a:spcPct val="90000"/>
                        </a:lnSpc>
                        <a:spcBef>
                          <a:spcPct val="30000"/>
                        </a:spcBef>
                        <a:spcAft>
                          <a:spcPct val="0"/>
                        </a:spcAft>
                        <a:buSzPct val="100000"/>
                        <a:defRPr sz="1200" b="1">
                          <a:solidFill>
                            <a:srgbClr val="000099"/>
                          </a:solidFill>
                          <a:latin typeface="Arial" panose="020B0604020202020204" pitchFamily="34" charset="0"/>
                        </a:defRPr>
                      </a:lvl9p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fr-FR" altLang="fr-FR" sz="1200" b="1" i="0" u="none" strike="noStrike" cap="none" normalizeH="0" baseline="0">
                          <a:ln>
                            <a:noFill/>
                          </a:ln>
                          <a:solidFill>
                            <a:srgbClr val="FF3300"/>
                          </a:solidFill>
                          <a:effectLst/>
                          <a:latin typeface="Arial" panose="020B0604020202020204" pitchFamily="34" charset="0"/>
                        </a:rPr>
                        <a:t>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401988"/>
                  </a:ext>
                </a:extLst>
              </a:tr>
            </a:tbl>
          </a:graphicData>
        </a:graphic>
      </p:graphicFrame>
      <p:cxnSp>
        <p:nvCxnSpPr>
          <p:cNvPr id="3" name="Connecteur droit avec flèche 2">
            <a:extLst>
              <a:ext uri="{FF2B5EF4-FFF2-40B4-BE49-F238E27FC236}">
                <a16:creationId xmlns:a16="http://schemas.microsoft.com/office/drawing/2014/main" id="{BD4259D8-B808-4FE7-A064-A391CDAF4C93}"/>
              </a:ext>
            </a:extLst>
          </p:cNvPr>
          <p:cNvCxnSpPr/>
          <p:nvPr/>
        </p:nvCxnSpPr>
        <p:spPr bwMode="auto">
          <a:xfrm>
            <a:off x="598004" y="5834131"/>
            <a:ext cx="1080120" cy="0"/>
          </a:xfrm>
          <a:prstGeom prst="straightConnector1">
            <a:avLst/>
          </a:prstGeom>
          <a:solidFill>
            <a:schemeClr val="bg1"/>
          </a:solidFill>
          <a:ln w="28575" cap="flat" cmpd="sng" algn="ctr">
            <a:solidFill>
              <a:srgbClr val="000099"/>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Connecteur droit avec flèche 20">
            <a:extLst>
              <a:ext uri="{FF2B5EF4-FFF2-40B4-BE49-F238E27FC236}">
                <a16:creationId xmlns:a16="http://schemas.microsoft.com/office/drawing/2014/main" id="{01293A80-DC59-4929-9FC7-1E4A0181DAF4}"/>
              </a:ext>
            </a:extLst>
          </p:cNvPr>
          <p:cNvCxnSpPr/>
          <p:nvPr/>
        </p:nvCxnSpPr>
        <p:spPr bwMode="auto">
          <a:xfrm>
            <a:off x="598004" y="6381328"/>
            <a:ext cx="1080120" cy="0"/>
          </a:xfrm>
          <a:prstGeom prst="straightConnector1">
            <a:avLst/>
          </a:prstGeom>
          <a:solidFill>
            <a:schemeClr val="bg1"/>
          </a:solidFill>
          <a:ln w="2857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ZoneTexte 3">
            <a:extLst>
              <a:ext uri="{FF2B5EF4-FFF2-40B4-BE49-F238E27FC236}">
                <a16:creationId xmlns:a16="http://schemas.microsoft.com/office/drawing/2014/main" id="{16E77E9F-7C13-4BD8-98CB-AF7324A49604}"/>
              </a:ext>
            </a:extLst>
          </p:cNvPr>
          <p:cNvSpPr txBox="1"/>
          <p:nvPr/>
        </p:nvSpPr>
        <p:spPr>
          <a:xfrm>
            <a:off x="467544" y="5511947"/>
            <a:ext cx="1596912" cy="307777"/>
          </a:xfrm>
          <a:prstGeom prst="rect">
            <a:avLst/>
          </a:prstGeom>
          <a:noFill/>
        </p:spPr>
        <p:txBody>
          <a:bodyPr wrap="none" rtlCol="0">
            <a:spAutoFit/>
          </a:bodyPr>
          <a:lstStyle/>
          <a:p>
            <a:r>
              <a:rPr lang="fr-FR" sz="1400" dirty="0">
                <a:solidFill>
                  <a:srgbClr val="000099"/>
                </a:solidFill>
              </a:rPr>
              <a:t>Flux d’information</a:t>
            </a:r>
          </a:p>
        </p:txBody>
      </p:sp>
      <p:sp>
        <p:nvSpPr>
          <p:cNvPr id="23" name="ZoneTexte 22">
            <a:extLst>
              <a:ext uri="{FF2B5EF4-FFF2-40B4-BE49-F238E27FC236}">
                <a16:creationId xmlns:a16="http://schemas.microsoft.com/office/drawing/2014/main" id="{8A90CAD7-0424-43ED-8974-D1C4B6391AA2}"/>
              </a:ext>
            </a:extLst>
          </p:cNvPr>
          <p:cNvSpPr txBox="1"/>
          <p:nvPr/>
        </p:nvSpPr>
        <p:spPr>
          <a:xfrm>
            <a:off x="467544" y="6016003"/>
            <a:ext cx="1378904" cy="307777"/>
          </a:xfrm>
          <a:prstGeom prst="rect">
            <a:avLst/>
          </a:prstGeom>
          <a:noFill/>
        </p:spPr>
        <p:txBody>
          <a:bodyPr wrap="none" rtlCol="0">
            <a:spAutoFit/>
          </a:bodyPr>
          <a:lstStyle/>
          <a:p>
            <a:r>
              <a:rPr lang="fr-FR" sz="1400" dirty="0">
                <a:solidFill>
                  <a:srgbClr val="FF0000"/>
                </a:solidFill>
              </a:rPr>
              <a:t>Flux physiques</a:t>
            </a:r>
          </a:p>
        </p:txBody>
      </p:sp>
      <p:sp>
        <p:nvSpPr>
          <p:cNvPr id="5" name="ZoneTexte 4">
            <a:extLst>
              <a:ext uri="{FF2B5EF4-FFF2-40B4-BE49-F238E27FC236}">
                <a16:creationId xmlns:a16="http://schemas.microsoft.com/office/drawing/2014/main" id="{523A7D47-7ACE-4626-B34C-4383BEB547CB}"/>
              </a:ext>
            </a:extLst>
          </p:cNvPr>
          <p:cNvSpPr txBox="1"/>
          <p:nvPr/>
        </p:nvSpPr>
        <p:spPr>
          <a:xfrm>
            <a:off x="1168375" y="2890897"/>
            <a:ext cx="713657" cy="400110"/>
          </a:xfrm>
          <a:prstGeom prst="rect">
            <a:avLst/>
          </a:prstGeom>
          <a:noFill/>
        </p:spPr>
        <p:txBody>
          <a:bodyPr wrap="none" rtlCol="0">
            <a:spAutoFit/>
          </a:bodyPr>
          <a:lstStyle/>
          <a:p>
            <a:r>
              <a:rPr lang="fr-FR" dirty="0">
                <a:solidFill>
                  <a:srgbClr val="000099"/>
                </a:solidFill>
              </a:rPr>
              <a:t>PDP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Espace réservé du numéro de diapositive 4"/>
          <p:cNvSpPr>
            <a:spLocks noGrp="1"/>
          </p:cNvSpPr>
          <p:nvPr>
            <p:ph type="sldNum" sz="quarter" idx="12"/>
          </p:nvPr>
        </p:nvSpPr>
        <p:spPr/>
        <p:txBody>
          <a:bodyPr/>
          <a:lstStyle/>
          <a:p>
            <a:fld id="{0C20B22C-D019-46D9-82FB-862AEFCC536D}" type="slidenum">
              <a:rPr lang="en-US"/>
              <a:pPr/>
              <a:t>16</a:t>
            </a:fld>
            <a:endParaRPr lang="en-US"/>
          </a:p>
        </p:txBody>
      </p:sp>
      <p:sp>
        <p:nvSpPr>
          <p:cNvPr id="113666" name="Rectangle 2"/>
          <p:cNvSpPr>
            <a:spLocks noGrp="1" noChangeArrowheads="1"/>
          </p:cNvSpPr>
          <p:nvPr>
            <p:ph type="title"/>
          </p:nvPr>
        </p:nvSpPr>
        <p:spPr>
          <a:xfrm>
            <a:off x="76200" y="152400"/>
            <a:ext cx="7772400" cy="1143000"/>
          </a:xfrm>
        </p:spPr>
        <p:txBody>
          <a:bodyPr/>
          <a:lstStyle/>
          <a:p>
            <a:r>
              <a:rPr lang="fr-FR"/>
              <a:t>Les flux dans la distribution</a:t>
            </a:r>
          </a:p>
        </p:txBody>
      </p:sp>
      <p:sp>
        <p:nvSpPr>
          <p:cNvPr id="113667" name="Oval 3"/>
          <p:cNvSpPr>
            <a:spLocks noChangeArrowheads="1"/>
          </p:cNvSpPr>
          <p:nvPr/>
        </p:nvSpPr>
        <p:spPr bwMode="auto">
          <a:xfrm>
            <a:off x="609600" y="4114800"/>
            <a:ext cx="2209800" cy="914400"/>
          </a:xfrm>
          <a:prstGeom prst="ellipse">
            <a:avLst/>
          </a:prstGeom>
          <a:solidFill>
            <a:srgbClr val="FFFF00"/>
          </a:solidFill>
          <a:ln w="9525">
            <a:solidFill>
              <a:srgbClr val="000000"/>
            </a:solidFill>
            <a:round/>
            <a:headEnd/>
            <a:tailEnd/>
          </a:ln>
          <a:effectLst/>
        </p:spPr>
        <p:txBody>
          <a:bodyPr wrap="none" anchor="ctr"/>
          <a:lstStyle/>
          <a:p>
            <a:pPr algn="ctr"/>
            <a:r>
              <a:rPr lang="fr-FR" b="1">
                <a:solidFill>
                  <a:srgbClr val="000000"/>
                </a:solidFill>
                <a:latin typeface="Arial" charset="0"/>
              </a:rPr>
              <a:t>Usine</a:t>
            </a:r>
          </a:p>
        </p:txBody>
      </p:sp>
      <p:sp>
        <p:nvSpPr>
          <p:cNvPr id="113668" name="Rectangle 4"/>
          <p:cNvSpPr>
            <a:spLocks noChangeArrowheads="1"/>
          </p:cNvSpPr>
          <p:nvPr/>
        </p:nvSpPr>
        <p:spPr bwMode="auto">
          <a:xfrm>
            <a:off x="6513513" y="4191000"/>
            <a:ext cx="1868487" cy="762000"/>
          </a:xfrm>
          <a:prstGeom prst="rect">
            <a:avLst/>
          </a:prstGeom>
          <a:solidFill>
            <a:srgbClr val="00CCFF"/>
          </a:solidFill>
          <a:ln w="9525">
            <a:solidFill>
              <a:srgbClr val="000000"/>
            </a:solidFill>
            <a:miter lim="800000"/>
            <a:headEnd/>
            <a:tailEnd/>
          </a:ln>
          <a:effectLst/>
        </p:spPr>
        <p:txBody>
          <a:bodyPr wrap="square" anchor="ctr"/>
          <a:lstStyle/>
          <a:p>
            <a:pPr algn="ctr"/>
            <a:r>
              <a:rPr lang="fr-FR" sz="1800" b="1" dirty="0">
                <a:solidFill>
                  <a:srgbClr val="000000"/>
                </a:solidFill>
                <a:latin typeface="Arial" charset="0"/>
              </a:rPr>
              <a:t>Centres de distribution</a:t>
            </a:r>
          </a:p>
        </p:txBody>
      </p:sp>
      <p:cxnSp>
        <p:nvCxnSpPr>
          <p:cNvPr id="113669" name="AutoShape 5"/>
          <p:cNvCxnSpPr>
            <a:cxnSpLocks noChangeShapeType="1"/>
            <a:stCxn id="113667" idx="6"/>
            <a:endCxn id="113668" idx="1"/>
          </p:cNvCxnSpPr>
          <p:nvPr/>
        </p:nvCxnSpPr>
        <p:spPr bwMode="auto">
          <a:xfrm>
            <a:off x="2819400" y="4572000"/>
            <a:ext cx="3694113" cy="0"/>
          </a:xfrm>
          <a:prstGeom prst="straightConnector1">
            <a:avLst/>
          </a:prstGeom>
          <a:noFill/>
          <a:ln w="38100">
            <a:solidFill>
              <a:srgbClr val="000000"/>
            </a:solidFill>
            <a:prstDash val="sysDot"/>
            <a:round/>
            <a:headEnd/>
            <a:tailEnd type="triangle" w="med" len="med"/>
          </a:ln>
          <a:effectLst/>
        </p:spPr>
      </p:cxnSp>
      <p:sp>
        <p:nvSpPr>
          <p:cNvPr id="113670" name="Text Box 6"/>
          <p:cNvSpPr txBox="1">
            <a:spLocks noChangeArrowheads="1"/>
          </p:cNvSpPr>
          <p:nvPr/>
        </p:nvSpPr>
        <p:spPr bwMode="auto">
          <a:xfrm>
            <a:off x="6019800" y="1447800"/>
            <a:ext cx="2835275" cy="1200329"/>
          </a:xfrm>
          <a:prstGeom prst="rect">
            <a:avLst/>
          </a:prstGeom>
          <a:solidFill>
            <a:srgbClr val="99FFCC"/>
          </a:solidFill>
          <a:ln w="9525">
            <a:solidFill>
              <a:srgbClr val="000000"/>
            </a:solidFill>
            <a:miter lim="800000"/>
            <a:headEnd/>
            <a:tailEnd/>
          </a:ln>
          <a:effectLst/>
        </p:spPr>
        <p:txBody>
          <a:bodyPr>
            <a:spAutoFit/>
          </a:bodyPr>
          <a:lstStyle/>
          <a:p>
            <a:pPr marL="284163" indent="-284163"/>
            <a:r>
              <a:rPr lang="fr-FR" sz="1800" b="1" dirty="0">
                <a:solidFill>
                  <a:srgbClr val="000000"/>
                </a:solidFill>
                <a:latin typeface="Arial" charset="0"/>
              </a:rPr>
              <a:t>1. 	Prévisions et commandes clients au niveau de chaque centre de distribution</a:t>
            </a:r>
          </a:p>
        </p:txBody>
      </p:sp>
      <p:sp>
        <p:nvSpPr>
          <p:cNvPr id="113671" name="Text Box 7"/>
          <p:cNvSpPr txBox="1">
            <a:spLocks noChangeArrowheads="1"/>
          </p:cNvSpPr>
          <p:nvPr/>
        </p:nvSpPr>
        <p:spPr bwMode="auto">
          <a:xfrm>
            <a:off x="6019800" y="3000375"/>
            <a:ext cx="2835275" cy="923330"/>
          </a:xfrm>
          <a:prstGeom prst="rect">
            <a:avLst/>
          </a:prstGeom>
          <a:solidFill>
            <a:srgbClr val="99FFCC"/>
          </a:solidFill>
          <a:ln w="9525">
            <a:solidFill>
              <a:srgbClr val="000000"/>
            </a:solidFill>
            <a:miter lim="800000"/>
            <a:headEnd/>
            <a:tailEnd/>
          </a:ln>
          <a:effectLst/>
        </p:spPr>
        <p:txBody>
          <a:bodyPr>
            <a:spAutoFit/>
          </a:bodyPr>
          <a:lstStyle/>
          <a:p>
            <a:pPr marL="284163" indent="-284163"/>
            <a:r>
              <a:rPr lang="fr-FR" sz="1800" b="1" dirty="0">
                <a:solidFill>
                  <a:srgbClr val="000000"/>
                </a:solidFill>
                <a:latin typeface="Arial" charset="0"/>
              </a:rPr>
              <a:t>2. 	Calcul des besoins au niveau de chaque centre de distribution</a:t>
            </a:r>
          </a:p>
        </p:txBody>
      </p:sp>
      <p:cxnSp>
        <p:nvCxnSpPr>
          <p:cNvPr id="113672" name="AutoShape 8"/>
          <p:cNvCxnSpPr>
            <a:cxnSpLocks noChangeShapeType="1"/>
            <a:stCxn id="113670" idx="2"/>
            <a:endCxn id="113671" idx="0"/>
          </p:cNvCxnSpPr>
          <p:nvPr/>
        </p:nvCxnSpPr>
        <p:spPr bwMode="auto">
          <a:xfrm>
            <a:off x="7437438" y="2648129"/>
            <a:ext cx="0" cy="352246"/>
          </a:xfrm>
          <a:prstGeom prst="straightConnector1">
            <a:avLst/>
          </a:prstGeom>
          <a:noFill/>
          <a:ln w="38100">
            <a:solidFill>
              <a:srgbClr val="000000"/>
            </a:solidFill>
            <a:round/>
            <a:headEnd/>
            <a:tailEnd type="triangle" w="med" len="med"/>
          </a:ln>
          <a:effectLst/>
        </p:spPr>
      </p:cxnSp>
      <p:sp>
        <p:nvSpPr>
          <p:cNvPr id="113673" name="Text Box 9"/>
          <p:cNvSpPr txBox="1">
            <a:spLocks noChangeArrowheads="1"/>
          </p:cNvSpPr>
          <p:nvPr/>
        </p:nvSpPr>
        <p:spPr bwMode="auto">
          <a:xfrm>
            <a:off x="3200400" y="3124200"/>
            <a:ext cx="2514600" cy="646331"/>
          </a:xfrm>
          <a:prstGeom prst="rect">
            <a:avLst/>
          </a:prstGeom>
          <a:solidFill>
            <a:srgbClr val="99FFCC"/>
          </a:solidFill>
          <a:ln w="9525">
            <a:solidFill>
              <a:srgbClr val="000000"/>
            </a:solidFill>
            <a:miter lim="800000"/>
            <a:headEnd/>
            <a:tailEnd/>
          </a:ln>
          <a:effectLst/>
        </p:spPr>
        <p:txBody>
          <a:bodyPr>
            <a:spAutoFit/>
          </a:bodyPr>
          <a:lstStyle/>
          <a:p>
            <a:pPr marL="284163" indent="-284163"/>
            <a:r>
              <a:rPr lang="fr-FR" sz="1800" b="1">
                <a:solidFill>
                  <a:srgbClr val="000000"/>
                </a:solidFill>
                <a:latin typeface="Arial" charset="0"/>
              </a:rPr>
              <a:t>3. 	Ordres de transfert suggérés</a:t>
            </a:r>
          </a:p>
        </p:txBody>
      </p:sp>
      <p:cxnSp>
        <p:nvCxnSpPr>
          <p:cNvPr id="113674" name="AutoShape 10"/>
          <p:cNvCxnSpPr>
            <a:cxnSpLocks noChangeShapeType="1"/>
            <a:stCxn id="113671" idx="1"/>
            <a:endCxn id="113673" idx="3"/>
          </p:cNvCxnSpPr>
          <p:nvPr/>
        </p:nvCxnSpPr>
        <p:spPr bwMode="auto">
          <a:xfrm rot="10800000">
            <a:off x="5715000" y="3447366"/>
            <a:ext cx="304800" cy="14674"/>
          </a:xfrm>
          <a:prstGeom prst="bentConnector3">
            <a:avLst>
              <a:gd name="adj1" fmla="val 50000"/>
            </a:avLst>
          </a:prstGeom>
          <a:noFill/>
          <a:ln w="38100">
            <a:solidFill>
              <a:srgbClr val="000000"/>
            </a:solidFill>
            <a:miter lim="800000"/>
            <a:headEnd/>
            <a:tailEnd type="triangle" w="med" len="med"/>
          </a:ln>
          <a:effectLst/>
        </p:spPr>
      </p:cxnSp>
      <p:sp>
        <p:nvSpPr>
          <p:cNvPr id="113675" name="Text Box 11"/>
          <p:cNvSpPr txBox="1">
            <a:spLocks noChangeArrowheads="1"/>
          </p:cNvSpPr>
          <p:nvPr/>
        </p:nvSpPr>
        <p:spPr bwMode="auto">
          <a:xfrm>
            <a:off x="609600" y="3124200"/>
            <a:ext cx="2209800" cy="650875"/>
          </a:xfrm>
          <a:prstGeom prst="rect">
            <a:avLst/>
          </a:prstGeom>
          <a:solidFill>
            <a:srgbClr val="99FFCC"/>
          </a:solidFill>
          <a:ln w="9525">
            <a:solidFill>
              <a:srgbClr val="000000"/>
            </a:solidFill>
            <a:miter lim="800000"/>
            <a:headEnd/>
            <a:tailEnd/>
          </a:ln>
          <a:effectLst/>
        </p:spPr>
        <p:txBody>
          <a:bodyPr/>
          <a:lstStyle/>
          <a:p>
            <a:pPr marL="284163" indent="-284163"/>
            <a:r>
              <a:rPr lang="fr-FR" sz="1800" b="1">
                <a:solidFill>
                  <a:srgbClr val="000000"/>
                </a:solidFill>
                <a:latin typeface="Arial" charset="0"/>
              </a:rPr>
              <a:t>4. 	Calcul des besoins usine</a:t>
            </a:r>
          </a:p>
        </p:txBody>
      </p:sp>
      <p:cxnSp>
        <p:nvCxnSpPr>
          <p:cNvPr id="113676" name="AutoShape 12"/>
          <p:cNvCxnSpPr>
            <a:cxnSpLocks noChangeShapeType="1"/>
            <a:stCxn id="113673" idx="1"/>
            <a:endCxn id="113675" idx="3"/>
          </p:cNvCxnSpPr>
          <p:nvPr/>
        </p:nvCxnSpPr>
        <p:spPr bwMode="auto">
          <a:xfrm flipH="1">
            <a:off x="2819400" y="3447366"/>
            <a:ext cx="381000" cy="2272"/>
          </a:xfrm>
          <a:prstGeom prst="straightConnector1">
            <a:avLst/>
          </a:prstGeom>
          <a:noFill/>
          <a:ln w="38100">
            <a:solidFill>
              <a:srgbClr val="000000"/>
            </a:solidFill>
            <a:round/>
            <a:headEnd/>
            <a:tailEnd type="triangle" w="med" len="med"/>
          </a:ln>
          <a:effectLst/>
        </p:spPr>
      </p:cxnSp>
      <p:sp>
        <p:nvSpPr>
          <p:cNvPr id="113677" name="Text Box 13"/>
          <p:cNvSpPr txBox="1">
            <a:spLocks noChangeArrowheads="1"/>
          </p:cNvSpPr>
          <p:nvPr/>
        </p:nvSpPr>
        <p:spPr bwMode="auto">
          <a:xfrm>
            <a:off x="533400" y="5246688"/>
            <a:ext cx="2286000" cy="923330"/>
          </a:xfrm>
          <a:prstGeom prst="rect">
            <a:avLst/>
          </a:prstGeom>
          <a:solidFill>
            <a:srgbClr val="99FFCC"/>
          </a:solidFill>
          <a:ln w="9525">
            <a:solidFill>
              <a:srgbClr val="000000"/>
            </a:solidFill>
            <a:miter lim="800000"/>
            <a:headEnd/>
            <a:tailEnd/>
          </a:ln>
          <a:effectLst/>
        </p:spPr>
        <p:txBody>
          <a:bodyPr>
            <a:spAutoFit/>
          </a:bodyPr>
          <a:lstStyle/>
          <a:p>
            <a:pPr marL="284163" indent="-284163"/>
            <a:r>
              <a:rPr lang="fr-FR" sz="1800" b="1">
                <a:solidFill>
                  <a:srgbClr val="000000"/>
                </a:solidFill>
                <a:latin typeface="Arial" charset="0"/>
              </a:rPr>
              <a:t>5. 	Affermissement des ordres de transfert</a:t>
            </a:r>
          </a:p>
        </p:txBody>
      </p:sp>
      <p:sp>
        <p:nvSpPr>
          <p:cNvPr id="113678" name="Text Box 14"/>
          <p:cNvSpPr txBox="1">
            <a:spLocks noChangeArrowheads="1"/>
          </p:cNvSpPr>
          <p:nvPr/>
        </p:nvSpPr>
        <p:spPr bwMode="auto">
          <a:xfrm>
            <a:off x="3200400" y="5257800"/>
            <a:ext cx="2514600" cy="923330"/>
          </a:xfrm>
          <a:prstGeom prst="rect">
            <a:avLst/>
          </a:prstGeom>
          <a:solidFill>
            <a:srgbClr val="99FFCC"/>
          </a:solidFill>
          <a:ln w="9525">
            <a:solidFill>
              <a:srgbClr val="000000"/>
            </a:solidFill>
            <a:miter lim="800000"/>
            <a:headEnd/>
            <a:tailEnd/>
          </a:ln>
          <a:effectLst/>
        </p:spPr>
        <p:txBody>
          <a:bodyPr>
            <a:spAutoFit/>
          </a:bodyPr>
          <a:lstStyle/>
          <a:p>
            <a:pPr marL="284163" indent="-284163"/>
            <a:r>
              <a:rPr lang="fr-FR" sz="1800" b="1">
                <a:solidFill>
                  <a:srgbClr val="000000"/>
                </a:solidFill>
                <a:latin typeface="Arial" charset="0"/>
              </a:rPr>
              <a:t>6. 	Expédition / réception des ordres de transfert</a:t>
            </a:r>
          </a:p>
        </p:txBody>
      </p:sp>
      <p:cxnSp>
        <p:nvCxnSpPr>
          <p:cNvPr id="113679" name="AutoShape 15"/>
          <p:cNvCxnSpPr>
            <a:cxnSpLocks noChangeShapeType="1"/>
            <a:stCxn id="113677" idx="3"/>
            <a:endCxn id="113678" idx="1"/>
          </p:cNvCxnSpPr>
          <p:nvPr/>
        </p:nvCxnSpPr>
        <p:spPr bwMode="auto">
          <a:xfrm>
            <a:off x="2819400" y="5708353"/>
            <a:ext cx="381000" cy="11112"/>
          </a:xfrm>
          <a:prstGeom prst="bentConnector3">
            <a:avLst>
              <a:gd name="adj1" fmla="val 50000"/>
            </a:avLst>
          </a:prstGeom>
          <a:noFill/>
          <a:ln w="38100">
            <a:solidFill>
              <a:srgbClr val="000000"/>
            </a:solidFill>
            <a:miter lim="800000"/>
            <a:headEnd/>
            <a:tailEnd type="triangle" w="med" len="med"/>
          </a:ln>
          <a:effectLst/>
        </p:spPr>
      </p:cxnSp>
      <p:sp>
        <p:nvSpPr>
          <p:cNvPr id="113680" name="Text Box 16"/>
          <p:cNvSpPr txBox="1">
            <a:spLocks noChangeArrowheads="1"/>
          </p:cNvSpPr>
          <p:nvPr/>
        </p:nvSpPr>
        <p:spPr bwMode="auto">
          <a:xfrm>
            <a:off x="6019800" y="5399088"/>
            <a:ext cx="2835275" cy="646331"/>
          </a:xfrm>
          <a:prstGeom prst="rect">
            <a:avLst/>
          </a:prstGeom>
          <a:solidFill>
            <a:srgbClr val="99FFCC"/>
          </a:solidFill>
          <a:ln w="9525">
            <a:solidFill>
              <a:srgbClr val="000000"/>
            </a:solidFill>
            <a:miter lim="800000"/>
            <a:headEnd/>
            <a:tailEnd/>
          </a:ln>
          <a:effectLst/>
        </p:spPr>
        <p:txBody>
          <a:bodyPr>
            <a:spAutoFit/>
          </a:bodyPr>
          <a:lstStyle/>
          <a:p>
            <a:pPr marL="284163" indent="-284163"/>
            <a:r>
              <a:rPr lang="fr-FR" sz="1800" b="1">
                <a:solidFill>
                  <a:srgbClr val="000000"/>
                </a:solidFill>
                <a:latin typeface="Arial" charset="0"/>
              </a:rPr>
              <a:t>7. 	Livraison commandes clients</a:t>
            </a:r>
          </a:p>
        </p:txBody>
      </p:sp>
      <p:cxnSp>
        <p:nvCxnSpPr>
          <p:cNvPr id="113681" name="AutoShape 17"/>
          <p:cNvCxnSpPr>
            <a:cxnSpLocks noChangeShapeType="1"/>
            <a:stCxn id="113678" idx="3"/>
            <a:endCxn id="113680" idx="1"/>
          </p:cNvCxnSpPr>
          <p:nvPr/>
        </p:nvCxnSpPr>
        <p:spPr bwMode="auto">
          <a:xfrm>
            <a:off x="5715000" y="5719465"/>
            <a:ext cx="304800" cy="2789"/>
          </a:xfrm>
          <a:prstGeom prst="bentConnector3">
            <a:avLst>
              <a:gd name="adj1" fmla="val 50000"/>
            </a:avLst>
          </a:prstGeom>
          <a:noFill/>
          <a:ln w="38100">
            <a:solidFill>
              <a:srgbClr val="000000"/>
            </a:solidFill>
            <a:miter lim="800000"/>
            <a:headEnd/>
            <a:tailEnd type="triangle" w="med" len="med"/>
          </a:ln>
          <a:effectLst/>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space réservé du numéro de diapositive 4"/>
          <p:cNvSpPr>
            <a:spLocks noGrp="1"/>
          </p:cNvSpPr>
          <p:nvPr>
            <p:ph type="sldNum" sz="quarter" idx="12"/>
          </p:nvPr>
        </p:nvSpPr>
        <p:spPr/>
        <p:txBody>
          <a:bodyPr/>
          <a:lstStyle/>
          <a:p>
            <a:fld id="{78164156-3C62-4F8C-BFDC-54FD130A4F80}" type="slidenum">
              <a:rPr lang="en-US"/>
              <a:pPr/>
              <a:t>17</a:t>
            </a:fld>
            <a:endParaRPr lang="en-US"/>
          </a:p>
        </p:txBody>
      </p:sp>
      <p:sp>
        <p:nvSpPr>
          <p:cNvPr id="90114" name="Rectangle 2"/>
          <p:cNvSpPr>
            <a:spLocks noGrp="1" noChangeArrowheads="1"/>
          </p:cNvSpPr>
          <p:nvPr>
            <p:ph type="title"/>
          </p:nvPr>
        </p:nvSpPr>
        <p:spPr>
          <a:xfrm>
            <a:off x="76200" y="160338"/>
            <a:ext cx="8763000" cy="1143000"/>
          </a:xfrm>
        </p:spPr>
        <p:txBody>
          <a:bodyPr/>
          <a:lstStyle/>
          <a:p>
            <a:r>
              <a:rPr lang="fr-FR" dirty="0"/>
              <a:t>Les statuts des ordres de transfert</a:t>
            </a:r>
          </a:p>
        </p:txBody>
      </p:sp>
      <p:sp>
        <p:nvSpPr>
          <p:cNvPr id="90115" name="AutoShape 3"/>
          <p:cNvSpPr>
            <a:spLocks noChangeArrowheads="1"/>
          </p:cNvSpPr>
          <p:nvPr/>
        </p:nvSpPr>
        <p:spPr bwMode="auto">
          <a:xfrm>
            <a:off x="381000" y="1524000"/>
            <a:ext cx="2743200" cy="685800"/>
          </a:xfrm>
          <a:prstGeom prst="roundRect">
            <a:avLst>
              <a:gd name="adj" fmla="val 16667"/>
            </a:avLst>
          </a:prstGeom>
          <a:solidFill>
            <a:srgbClr val="00CCFF"/>
          </a:solidFill>
          <a:ln w="9525">
            <a:solidFill>
              <a:srgbClr val="000000"/>
            </a:solidFill>
            <a:round/>
            <a:headEnd/>
            <a:tailEnd/>
          </a:ln>
          <a:effectLst/>
        </p:spPr>
        <p:txBody>
          <a:bodyPr wrap="none" anchor="ctr"/>
          <a:lstStyle/>
          <a:p>
            <a:pPr algn="ctr"/>
            <a:r>
              <a:rPr lang="fr-FR" sz="1800" b="1" dirty="0">
                <a:solidFill>
                  <a:srgbClr val="000000"/>
                </a:solidFill>
                <a:latin typeface="Arial" charset="0"/>
              </a:rPr>
              <a:t>Calcul des besoins des</a:t>
            </a:r>
          </a:p>
          <a:p>
            <a:pPr algn="ctr"/>
            <a:r>
              <a:rPr lang="fr-FR" sz="1800" b="1" dirty="0">
                <a:solidFill>
                  <a:srgbClr val="000000"/>
                </a:solidFill>
                <a:latin typeface="Arial" charset="0"/>
              </a:rPr>
              <a:t>centres de distribution</a:t>
            </a:r>
          </a:p>
        </p:txBody>
      </p:sp>
      <p:sp>
        <p:nvSpPr>
          <p:cNvPr id="90116" name="Rectangle 4"/>
          <p:cNvSpPr>
            <a:spLocks noChangeArrowheads="1"/>
          </p:cNvSpPr>
          <p:nvPr/>
        </p:nvSpPr>
        <p:spPr bwMode="auto">
          <a:xfrm>
            <a:off x="1447800" y="2362200"/>
            <a:ext cx="3352800" cy="457200"/>
          </a:xfrm>
          <a:prstGeom prst="rect">
            <a:avLst/>
          </a:prstGeom>
          <a:solidFill>
            <a:srgbClr val="00FF00"/>
          </a:solidFill>
          <a:ln w="9525">
            <a:solidFill>
              <a:srgbClr val="000000"/>
            </a:solidFill>
            <a:miter lim="800000"/>
            <a:headEnd/>
            <a:tailEnd/>
          </a:ln>
          <a:effectLst/>
        </p:spPr>
        <p:txBody>
          <a:bodyPr wrap="none" anchor="ctr"/>
          <a:lstStyle/>
          <a:p>
            <a:pPr algn="ctr"/>
            <a:r>
              <a:rPr lang="fr-FR" sz="1800" b="1">
                <a:solidFill>
                  <a:srgbClr val="000000"/>
                </a:solidFill>
                <a:latin typeface="Arial" charset="0"/>
              </a:rPr>
              <a:t>Ordres de transfert suggérés</a:t>
            </a:r>
          </a:p>
        </p:txBody>
      </p:sp>
      <p:sp>
        <p:nvSpPr>
          <p:cNvPr id="90117" name="AutoShape 5"/>
          <p:cNvSpPr>
            <a:spLocks noChangeArrowheads="1"/>
          </p:cNvSpPr>
          <p:nvPr/>
        </p:nvSpPr>
        <p:spPr bwMode="auto">
          <a:xfrm>
            <a:off x="2286000" y="2971800"/>
            <a:ext cx="3048000" cy="457200"/>
          </a:xfrm>
          <a:prstGeom prst="roundRect">
            <a:avLst>
              <a:gd name="adj" fmla="val 16667"/>
            </a:avLst>
          </a:prstGeom>
          <a:solidFill>
            <a:srgbClr val="00CCFF"/>
          </a:solidFill>
          <a:ln w="9525">
            <a:solidFill>
              <a:srgbClr val="000000"/>
            </a:solidFill>
            <a:round/>
            <a:headEnd/>
            <a:tailEnd/>
          </a:ln>
          <a:effectLst/>
        </p:spPr>
        <p:txBody>
          <a:bodyPr wrap="none" anchor="ctr"/>
          <a:lstStyle/>
          <a:p>
            <a:pPr algn="ctr"/>
            <a:r>
              <a:rPr lang="fr-FR" sz="1800" b="1">
                <a:solidFill>
                  <a:srgbClr val="000000"/>
                </a:solidFill>
                <a:latin typeface="Arial" charset="0"/>
              </a:rPr>
              <a:t>Affermissement des OT</a:t>
            </a:r>
          </a:p>
        </p:txBody>
      </p:sp>
      <p:sp>
        <p:nvSpPr>
          <p:cNvPr id="90118" name="Rectangle 6"/>
          <p:cNvSpPr>
            <a:spLocks noChangeArrowheads="1"/>
          </p:cNvSpPr>
          <p:nvPr/>
        </p:nvSpPr>
        <p:spPr bwMode="auto">
          <a:xfrm>
            <a:off x="3200400" y="3581400"/>
            <a:ext cx="3276600" cy="457200"/>
          </a:xfrm>
          <a:prstGeom prst="rect">
            <a:avLst/>
          </a:prstGeom>
          <a:solidFill>
            <a:srgbClr val="00FF00"/>
          </a:solidFill>
          <a:ln w="9525">
            <a:solidFill>
              <a:srgbClr val="000000"/>
            </a:solidFill>
            <a:miter lim="800000"/>
            <a:headEnd/>
            <a:tailEnd/>
          </a:ln>
          <a:effectLst/>
        </p:spPr>
        <p:txBody>
          <a:bodyPr wrap="none" anchor="ctr"/>
          <a:lstStyle/>
          <a:p>
            <a:pPr algn="ctr"/>
            <a:r>
              <a:rPr lang="fr-FR" sz="1800" b="1">
                <a:solidFill>
                  <a:srgbClr val="000000"/>
                </a:solidFill>
                <a:latin typeface="Arial" charset="0"/>
              </a:rPr>
              <a:t>Ordres de transfert fermes</a:t>
            </a:r>
          </a:p>
        </p:txBody>
      </p:sp>
      <p:sp>
        <p:nvSpPr>
          <p:cNvPr id="90119" name="AutoShape 7"/>
          <p:cNvSpPr>
            <a:spLocks noChangeArrowheads="1"/>
          </p:cNvSpPr>
          <p:nvPr/>
        </p:nvSpPr>
        <p:spPr bwMode="auto">
          <a:xfrm>
            <a:off x="4267200" y="4191000"/>
            <a:ext cx="2438400" cy="457200"/>
          </a:xfrm>
          <a:prstGeom prst="roundRect">
            <a:avLst>
              <a:gd name="adj" fmla="val 16667"/>
            </a:avLst>
          </a:prstGeom>
          <a:solidFill>
            <a:srgbClr val="00CCFF"/>
          </a:solidFill>
          <a:ln w="9525">
            <a:solidFill>
              <a:srgbClr val="000000"/>
            </a:solidFill>
            <a:round/>
            <a:headEnd/>
            <a:tailEnd/>
          </a:ln>
          <a:effectLst/>
        </p:spPr>
        <p:txBody>
          <a:bodyPr wrap="none" anchor="ctr"/>
          <a:lstStyle/>
          <a:p>
            <a:pPr algn="ctr"/>
            <a:r>
              <a:rPr lang="fr-FR" sz="1800" b="1">
                <a:solidFill>
                  <a:srgbClr val="000000"/>
                </a:solidFill>
                <a:latin typeface="Arial" charset="0"/>
              </a:rPr>
              <a:t>Expédition des OT</a:t>
            </a:r>
          </a:p>
        </p:txBody>
      </p:sp>
      <p:sp>
        <p:nvSpPr>
          <p:cNvPr id="90120" name="Rectangle 8"/>
          <p:cNvSpPr>
            <a:spLocks noChangeArrowheads="1"/>
          </p:cNvSpPr>
          <p:nvPr/>
        </p:nvSpPr>
        <p:spPr bwMode="auto">
          <a:xfrm>
            <a:off x="5105400" y="4800600"/>
            <a:ext cx="3429000" cy="457200"/>
          </a:xfrm>
          <a:prstGeom prst="rect">
            <a:avLst/>
          </a:prstGeom>
          <a:solidFill>
            <a:srgbClr val="00FF00"/>
          </a:solidFill>
          <a:ln w="9525">
            <a:solidFill>
              <a:srgbClr val="000000"/>
            </a:solidFill>
            <a:miter lim="800000"/>
            <a:headEnd/>
            <a:tailEnd/>
          </a:ln>
          <a:effectLst/>
        </p:spPr>
        <p:txBody>
          <a:bodyPr wrap="none" anchor="ctr"/>
          <a:lstStyle/>
          <a:p>
            <a:pPr algn="ctr"/>
            <a:r>
              <a:rPr lang="fr-FR" sz="1800" b="1">
                <a:solidFill>
                  <a:srgbClr val="000000"/>
                </a:solidFill>
                <a:latin typeface="Arial" charset="0"/>
              </a:rPr>
              <a:t>Ordres de transfert en transit</a:t>
            </a:r>
          </a:p>
        </p:txBody>
      </p:sp>
      <p:sp>
        <p:nvSpPr>
          <p:cNvPr id="90121" name="AutoShape 9"/>
          <p:cNvSpPr>
            <a:spLocks noChangeArrowheads="1"/>
          </p:cNvSpPr>
          <p:nvPr/>
        </p:nvSpPr>
        <p:spPr bwMode="auto">
          <a:xfrm>
            <a:off x="5943600" y="5410200"/>
            <a:ext cx="2514600" cy="457200"/>
          </a:xfrm>
          <a:prstGeom prst="roundRect">
            <a:avLst>
              <a:gd name="adj" fmla="val 16667"/>
            </a:avLst>
          </a:prstGeom>
          <a:solidFill>
            <a:srgbClr val="00CCFF"/>
          </a:solidFill>
          <a:ln w="9525">
            <a:solidFill>
              <a:srgbClr val="000000"/>
            </a:solidFill>
            <a:round/>
            <a:headEnd/>
            <a:tailEnd/>
          </a:ln>
          <a:effectLst/>
        </p:spPr>
        <p:txBody>
          <a:bodyPr wrap="none" anchor="ctr"/>
          <a:lstStyle/>
          <a:p>
            <a:pPr algn="ctr"/>
            <a:r>
              <a:rPr lang="fr-FR" sz="1800" b="1">
                <a:solidFill>
                  <a:srgbClr val="000000"/>
                </a:solidFill>
                <a:latin typeface="Arial" charset="0"/>
              </a:rPr>
              <a:t>Réception des OT</a:t>
            </a:r>
          </a:p>
        </p:txBody>
      </p:sp>
      <p:sp>
        <p:nvSpPr>
          <p:cNvPr id="90122" name="AutoShape 10"/>
          <p:cNvSpPr>
            <a:spLocks noChangeArrowheads="1"/>
          </p:cNvSpPr>
          <p:nvPr/>
        </p:nvSpPr>
        <p:spPr bwMode="auto">
          <a:xfrm flipV="1">
            <a:off x="914400" y="2209800"/>
            <a:ext cx="457200" cy="4572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00"/>
          </a:solidFill>
          <a:ln w="9525">
            <a:solidFill>
              <a:srgbClr val="000000"/>
            </a:solidFill>
            <a:miter lim="800000"/>
            <a:headEnd/>
            <a:tailEnd/>
          </a:ln>
          <a:effectLst/>
        </p:spPr>
        <p:txBody>
          <a:bodyPr wrap="none" anchor="ctr"/>
          <a:lstStyle/>
          <a:p>
            <a:endParaRPr lang="fr-FR" sz="1800">
              <a:solidFill>
                <a:srgbClr val="000000"/>
              </a:solidFill>
            </a:endParaRPr>
          </a:p>
        </p:txBody>
      </p:sp>
      <p:sp>
        <p:nvSpPr>
          <p:cNvPr id="90123" name="AutoShape 11"/>
          <p:cNvSpPr>
            <a:spLocks noChangeArrowheads="1"/>
          </p:cNvSpPr>
          <p:nvPr/>
        </p:nvSpPr>
        <p:spPr bwMode="auto">
          <a:xfrm flipV="1">
            <a:off x="1752600" y="2819400"/>
            <a:ext cx="457200" cy="4572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00"/>
          </a:solidFill>
          <a:ln w="9525">
            <a:solidFill>
              <a:srgbClr val="000000"/>
            </a:solidFill>
            <a:miter lim="800000"/>
            <a:headEnd/>
            <a:tailEnd/>
          </a:ln>
          <a:effectLst/>
        </p:spPr>
        <p:txBody>
          <a:bodyPr wrap="none" anchor="ctr"/>
          <a:lstStyle/>
          <a:p>
            <a:endParaRPr lang="fr-FR" sz="1800">
              <a:solidFill>
                <a:srgbClr val="000000"/>
              </a:solidFill>
            </a:endParaRPr>
          </a:p>
        </p:txBody>
      </p:sp>
      <p:sp>
        <p:nvSpPr>
          <p:cNvPr id="90124" name="AutoShape 12"/>
          <p:cNvSpPr>
            <a:spLocks noChangeArrowheads="1"/>
          </p:cNvSpPr>
          <p:nvPr/>
        </p:nvSpPr>
        <p:spPr bwMode="auto">
          <a:xfrm flipV="1">
            <a:off x="2667000" y="3429000"/>
            <a:ext cx="457200" cy="4572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00"/>
          </a:solidFill>
          <a:ln w="9525">
            <a:solidFill>
              <a:srgbClr val="000000"/>
            </a:solidFill>
            <a:miter lim="800000"/>
            <a:headEnd/>
            <a:tailEnd/>
          </a:ln>
          <a:effectLst/>
        </p:spPr>
        <p:txBody>
          <a:bodyPr wrap="none" anchor="ctr"/>
          <a:lstStyle/>
          <a:p>
            <a:endParaRPr lang="fr-FR" sz="1800">
              <a:solidFill>
                <a:srgbClr val="000000"/>
              </a:solidFill>
            </a:endParaRPr>
          </a:p>
        </p:txBody>
      </p:sp>
      <p:sp>
        <p:nvSpPr>
          <p:cNvPr id="90125" name="AutoShape 13"/>
          <p:cNvSpPr>
            <a:spLocks noChangeArrowheads="1"/>
          </p:cNvSpPr>
          <p:nvPr/>
        </p:nvSpPr>
        <p:spPr bwMode="auto">
          <a:xfrm flipV="1">
            <a:off x="3733800" y="4038600"/>
            <a:ext cx="457200" cy="4572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00"/>
          </a:solidFill>
          <a:ln w="9525">
            <a:solidFill>
              <a:srgbClr val="000000"/>
            </a:solidFill>
            <a:miter lim="800000"/>
            <a:headEnd/>
            <a:tailEnd/>
          </a:ln>
          <a:effectLst/>
        </p:spPr>
        <p:txBody>
          <a:bodyPr wrap="none" anchor="ctr"/>
          <a:lstStyle/>
          <a:p>
            <a:endParaRPr lang="fr-FR" sz="1800">
              <a:solidFill>
                <a:srgbClr val="000000"/>
              </a:solidFill>
            </a:endParaRPr>
          </a:p>
        </p:txBody>
      </p:sp>
      <p:sp>
        <p:nvSpPr>
          <p:cNvPr id="90126" name="AutoShape 14"/>
          <p:cNvSpPr>
            <a:spLocks noChangeArrowheads="1"/>
          </p:cNvSpPr>
          <p:nvPr/>
        </p:nvSpPr>
        <p:spPr bwMode="auto">
          <a:xfrm flipV="1">
            <a:off x="4572000" y="4648200"/>
            <a:ext cx="457200" cy="4572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00"/>
          </a:solidFill>
          <a:ln w="9525">
            <a:solidFill>
              <a:srgbClr val="000000"/>
            </a:solidFill>
            <a:miter lim="800000"/>
            <a:headEnd/>
            <a:tailEnd/>
          </a:ln>
          <a:effectLst/>
        </p:spPr>
        <p:txBody>
          <a:bodyPr wrap="none" anchor="ctr"/>
          <a:lstStyle/>
          <a:p>
            <a:endParaRPr lang="fr-FR" sz="1800">
              <a:solidFill>
                <a:srgbClr val="000000"/>
              </a:solidFill>
            </a:endParaRPr>
          </a:p>
        </p:txBody>
      </p:sp>
      <p:sp>
        <p:nvSpPr>
          <p:cNvPr id="90127" name="AutoShape 15"/>
          <p:cNvSpPr>
            <a:spLocks noChangeArrowheads="1"/>
          </p:cNvSpPr>
          <p:nvPr/>
        </p:nvSpPr>
        <p:spPr bwMode="auto">
          <a:xfrm flipV="1">
            <a:off x="5486400" y="5257800"/>
            <a:ext cx="457200" cy="4572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00"/>
          </a:solidFill>
          <a:ln w="9525">
            <a:solidFill>
              <a:srgbClr val="000000"/>
            </a:solidFill>
            <a:miter lim="800000"/>
            <a:headEnd/>
            <a:tailEnd/>
          </a:ln>
          <a:effectLst/>
        </p:spPr>
        <p:txBody>
          <a:bodyPr wrap="none" anchor="ctr"/>
          <a:lstStyle/>
          <a:p>
            <a:endParaRPr lang="fr-FR" sz="1800">
              <a:solidFill>
                <a:srgbClr val="000000"/>
              </a:solidFill>
            </a:endParaRPr>
          </a:p>
        </p:txBody>
      </p:sp>
      <p:sp>
        <p:nvSpPr>
          <p:cNvPr id="90129" name="Rectangle 17"/>
          <p:cNvSpPr>
            <a:spLocks noChangeArrowheads="1"/>
          </p:cNvSpPr>
          <p:nvPr/>
        </p:nvSpPr>
        <p:spPr bwMode="auto">
          <a:xfrm>
            <a:off x="6705600" y="6019800"/>
            <a:ext cx="2286000" cy="457200"/>
          </a:xfrm>
          <a:prstGeom prst="rect">
            <a:avLst/>
          </a:prstGeom>
          <a:solidFill>
            <a:srgbClr val="00FF00"/>
          </a:solidFill>
          <a:ln w="9525">
            <a:solidFill>
              <a:srgbClr val="000000"/>
            </a:solidFill>
            <a:miter lim="800000"/>
            <a:headEnd/>
            <a:tailEnd/>
          </a:ln>
          <a:effectLst/>
        </p:spPr>
        <p:txBody>
          <a:bodyPr wrap="none" anchor="ctr"/>
          <a:lstStyle/>
          <a:p>
            <a:pPr algn="ctr"/>
            <a:r>
              <a:rPr lang="fr-FR" sz="1800" b="1">
                <a:solidFill>
                  <a:srgbClr val="000000"/>
                </a:solidFill>
                <a:latin typeface="Arial" charset="0"/>
              </a:rPr>
              <a:t>Ordres clos</a:t>
            </a:r>
          </a:p>
        </p:txBody>
      </p:sp>
      <p:sp>
        <p:nvSpPr>
          <p:cNvPr id="90130" name="AutoShape 18"/>
          <p:cNvSpPr>
            <a:spLocks noChangeArrowheads="1"/>
          </p:cNvSpPr>
          <p:nvPr/>
        </p:nvSpPr>
        <p:spPr bwMode="auto">
          <a:xfrm flipV="1">
            <a:off x="6248400" y="5867400"/>
            <a:ext cx="457200" cy="4572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00"/>
          </a:solidFill>
          <a:ln w="9525">
            <a:solidFill>
              <a:srgbClr val="000000"/>
            </a:solidFill>
            <a:miter lim="800000"/>
            <a:headEnd/>
            <a:tailEnd/>
          </a:ln>
          <a:effectLst/>
        </p:spPr>
        <p:txBody>
          <a:bodyPr wrap="none" anchor="ctr"/>
          <a:lstStyle/>
          <a:p>
            <a:endParaRPr lang="fr-FR" sz="1800">
              <a:solidFill>
                <a:srgbClr val="000000"/>
              </a:solidFill>
            </a:endParaRPr>
          </a:p>
        </p:txBody>
      </p:sp>
      <p:sp>
        <p:nvSpPr>
          <p:cNvPr id="90131" name="AutoShape 19"/>
          <p:cNvSpPr>
            <a:spLocks/>
          </p:cNvSpPr>
          <p:nvPr/>
        </p:nvSpPr>
        <p:spPr bwMode="auto">
          <a:xfrm>
            <a:off x="6629400" y="1524000"/>
            <a:ext cx="304800" cy="1828800"/>
          </a:xfrm>
          <a:prstGeom prst="rightBracket">
            <a:avLst>
              <a:gd name="adj" fmla="val 50000"/>
            </a:avLst>
          </a:prstGeom>
          <a:noFill/>
          <a:ln w="9525">
            <a:solidFill>
              <a:srgbClr val="000000"/>
            </a:solidFill>
            <a:round/>
            <a:headEnd/>
            <a:tailEnd/>
          </a:ln>
          <a:effectLst/>
        </p:spPr>
        <p:txBody>
          <a:bodyPr wrap="none" anchor="ctr"/>
          <a:lstStyle/>
          <a:p>
            <a:endParaRPr lang="fr-FR" sz="1800">
              <a:solidFill>
                <a:srgbClr val="000000"/>
              </a:solidFill>
            </a:endParaRPr>
          </a:p>
        </p:txBody>
      </p:sp>
      <p:sp>
        <p:nvSpPr>
          <p:cNvPr id="90132" name="Text Box 20"/>
          <p:cNvSpPr txBox="1">
            <a:spLocks noChangeArrowheads="1"/>
          </p:cNvSpPr>
          <p:nvPr/>
        </p:nvSpPr>
        <p:spPr bwMode="auto">
          <a:xfrm>
            <a:off x="7086600" y="1655673"/>
            <a:ext cx="1914556" cy="1200329"/>
          </a:xfrm>
          <a:prstGeom prst="rect">
            <a:avLst/>
          </a:prstGeom>
          <a:noFill/>
          <a:ln w="9525">
            <a:noFill/>
            <a:miter lim="800000"/>
            <a:headEnd/>
            <a:tailEnd/>
          </a:ln>
          <a:effectLst/>
        </p:spPr>
        <p:txBody>
          <a:bodyPr wrap="square" anchor="ctr">
            <a:spAutoFit/>
          </a:bodyPr>
          <a:lstStyle/>
          <a:p>
            <a:pPr algn="ctr"/>
            <a:r>
              <a:rPr lang="fr-FR" sz="1800" dirty="0">
                <a:solidFill>
                  <a:srgbClr val="000000"/>
                </a:solidFill>
                <a:latin typeface="Arial" charset="0"/>
              </a:rPr>
              <a:t>Depuis chaque centre de distribution</a:t>
            </a:r>
          </a:p>
          <a:p>
            <a:pPr algn="ctr"/>
            <a:r>
              <a:rPr lang="fr-FR" sz="1800" dirty="0">
                <a:solidFill>
                  <a:srgbClr val="000000"/>
                </a:solidFill>
                <a:latin typeface="Arial" charset="0"/>
              </a:rPr>
              <a:t>ou l’usine</a:t>
            </a:r>
          </a:p>
        </p:txBody>
      </p:sp>
      <p:sp>
        <p:nvSpPr>
          <p:cNvPr id="90134" name="Text Box 22"/>
          <p:cNvSpPr txBox="1">
            <a:spLocks noChangeArrowheads="1"/>
          </p:cNvSpPr>
          <p:nvPr/>
        </p:nvSpPr>
        <p:spPr bwMode="auto">
          <a:xfrm>
            <a:off x="7144484" y="4158734"/>
            <a:ext cx="1620957" cy="369332"/>
          </a:xfrm>
          <a:prstGeom prst="rect">
            <a:avLst/>
          </a:prstGeom>
          <a:noFill/>
          <a:ln w="9525">
            <a:noFill/>
            <a:miter lim="800000"/>
            <a:headEnd/>
            <a:tailEnd/>
          </a:ln>
          <a:effectLst/>
        </p:spPr>
        <p:txBody>
          <a:bodyPr wrap="none" anchor="ctr">
            <a:spAutoFit/>
          </a:bodyPr>
          <a:lstStyle/>
          <a:p>
            <a:pPr algn="ctr"/>
            <a:r>
              <a:rPr lang="fr-FR" sz="1800">
                <a:solidFill>
                  <a:srgbClr val="000000"/>
                </a:solidFill>
                <a:latin typeface="Arial" charset="0"/>
              </a:rPr>
              <a:t>Depuis l’usine</a:t>
            </a:r>
          </a:p>
        </p:txBody>
      </p:sp>
      <p:sp>
        <p:nvSpPr>
          <p:cNvPr id="90135" name="Text Box 23"/>
          <p:cNvSpPr txBox="1">
            <a:spLocks noChangeArrowheads="1"/>
          </p:cNvSpPr>
          <p:nvPr/>
        </p:nvSpPr>
        <p:spPr bwMode="auto">
          <a:xfrm>
            <a:off x="2166143" y="5516091"/>
            <a:ext cx="3172663" cy="369332"/>
          </a:xfrm>
          <a:prstGeom prst="rect">
            <a:avLst/>
          </a:prstGeom>
          <a:noFill/>
          <a:ln w="9525">
            <a:noFill/>
            <a:miter lim="800000"/>
            <a:headEnd/>
            <a:tailEnd/>
          </a:ln>
          <a:effectLst/>
        </p:spPr>
        <p:txBody>
          <a:bodyPr wrap="none" anchor="ctr">
            <a:spAutoFit/>
          </a:bodyPr>
          <a:lstStyle/>
          <a:p>
            <a:pPr algn="ctr"/>
            <a:r>
              <a:rPr lang="fr-FR" sz="1800" dirty="0">
                <a:solidFill>
                  <a:srgbClr val="000000"/>
                </a:solidFill>
                <a:latin typeface="Arial" charset="0"/>
              </a:rPr>
              <a:t>Dans le centre de distribution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5079C1B-D9F8-4B93-9F21-2AA50A3E1DF6}"/>
              </a:ext>
            </a:extLst>
          </p:cNvPr>
          <p:cNvSpPr>
            <a:spLocks noGrp="1" noChangeArrowheads="1"/>
          </p:cNvSpPr>
          <p:nvPr>
            <p:ph type="title"/>
          </p:nvPr>
        </p:nvSpPr>
        <p:spPr/>
        <p:txBody>
          <a:bodyPr/>
          <a:lstStyle/>
          <a:p>
            <a:r>
              <a:rPr lang="fr-FR" altLang="fr-FR" dirty="0"/>
              <a:t>Mise en œuvre du DRP</a:t>
            </a:r>
          </a:p>
        </p:txBody>
      </p:sp>
      <p:sp>
        <p:nvSpPr>
          <p:cNvPr id="22531" name="Rectangle 3">
            <a:extLst>
              <a:ext uri="{FF2B5EF4-FFF2-40B4-BE49-F238E27FC236}">
                <a16:creationId xmlns:a16="http://schemas.microsoft.com/office/drawing/2014/main" id="{A594A2F8-CCCE-42A6-8028-6FAEDBBFEFCF}"/>
              </a:ext>
            </a:extLst>
          </p:cNvPr>
          <p:cNvSpPr>
            <a:spLocks noGrp="1" noChangeArrowheads="1"/>
          </p:cNvSpPr>
          <p:nvPr>
            <p:ph type="body" idx="1"/>
          </p:nvPr>
        </p:nvSpPr>
        <p:spPr>
          <a:xfrm>
            <a:off x="1066800" y="1676400"/>
            <a:ext cx="7465640" cy="4114800"/>
          </a:xfrm>
        </p:spPr>
        <p:txBody>
          <a:bodyPr/>
          <a:lstStyle/>
          <a:p>
            <a:pPr>
              <a:lnSpc>
                <a:spcPct val="80000"/>
              </a:lnSpc>
            </a:pPr>
            <a:r>
              <a:rPr lang="fr-FR" altLang="fr-FR" dirty="0"/>
              <a:t>Choix du mode de transport</a:t>
            </a:r>
          </a:p>
          <a:p>
            <a:pPr lvl="1">
              <a:lnSpc>
                <a:spcPct val="80000"/>
              </a:lnSpc>
            </a:pPr>
            <a:r>
              <a:rPr lang="fr-FR" altLang="fr-FR" dirty="0"/>
              <a:t>Camion complet</a:t>
            </a:r>
          </a:p>
          <a:p>
            <a:pPr lvl="1">
              <a:lnSpc>
                <a:spcPct val="80000"/>
              </a:lnSpc>
            </a:pPr>
            <a:r>
              <a:rPr lang="fr-FR" altLang="fr-FR" dirty="0"/>
              <a:t>Messagerie</a:t>
            </a:r>
          </a:p>
          <a:p>
            <a:pPr>
              <a:lnSpc>
                <a:spcPct val="80000"/>
              </a:lnSpc>
            </a:pPr>
            <a:r>
              <a:rPr lang="fr-FR" altLang="fr-FR" dirty="0"/>
              <a:t>Détermination de la fréquences des transports</a:t>
            </a:r>
          </a:p>
          <a:p>
            <a:pPr lvl="1">
              <a:lnSpc>
                <a:spcPct val="80000"/>
              </a:lnSpc>
            </a:pPr>
            <a:r>
              <a:rPr lang="fr-FR" altLang="fr-FR" dirty="0"/>
              <a:t>À partir des flux globaux</a:t>
            </a:r>
          </a:p>
          <a:p>
            <a:pPr lvl="1">
              <a:lnSpc>
                <a:spcPct val="80000"/>
              </a:lnSpc>
            </a:pPr>
            <a:r>
              <a:rPr lang="fr-FR" altLang="fr-FR" dirty="0"/>
              <a:t>Périodicité fixe ou variable</a:t>
            </a:r>
          </a:p>
          <a:p>
            <a:pPr>
              <a:lnSpc>
                <a:spcPct val="80000"/>
              </a:lnSpc>
            </a:pPr>
            <a:r>
              <a:rPr lang="fr-FR" altLang="fr-FR" dirty="0"/>
              <a:t>Détermination des quantités par article</a:t>
            </a:r>
          </a:p>
          <a:p>
            <a:pPr lvl="1">
              <a:lnSpc>
                <a:spcPct val="80000"/>
              </a:lnSpc>
            </a:pPr>
            <a:r>
              <a:rPr lang="fr-FR" altLang="fr-FR" dirty="0"/>
              <a:t>À partir de la couverture de chaque stock</a:t>
            </a:r>
          </a:p>
          <a:p>
            <a:pPr lvl="1">
              <a:lnSpc>
                <a:spcPct val="80000"/>
              </a:lnSpc>
            </a:pPr>
            <a:r>
              <a:rPr lang="fr-FR" altLang="fr-FR" dirty="0"/>
              <a:t>Définition de couvertures minimum par catégories d’articles</a:t>
            </a:r>
          </a:p>
          <a:p>
            <a:pPr lvl="1">
              <a:lnSpc>
                <a:spcPct val="80000"/>
              </a:lnSpc>
            </a:pPr>
            <a:r>
              <a:rPr lang="fr-FR" altLang="fr-FR" dirty="0"/>
              <a:t>Objectif : équilibrer les couvertures</a:t>
            </a:r>
          </a:p>
          <a:p>
            <a:pPr>
              <a:lnSpc>
                <a:spcPct val="80000"/>
              </a:lnSpc>
            </a:pPr>
            <a:endParaRPr lang="fr-FR" altLang="fr-FR" dirty="0"/>
          </a:p>
          <a:p>
            <a:pPr marL="0" indent="0">
              <a:lnSpc>
                <a:spcPct val="80000"/>
              </a:lnSpc>
              <a:buNone/>
            </a:pPr>
            <a:endParaRPr lang="fr-FR" alt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A600E450-2E97-465E-AB51-480E49EE107A}"/>
              </a:ext>
            </a:extLst>
          </p:cNvPr>
          <p:cNvSpPr>
            <a:spLocks noGrp="1" noChangeArrowheads="1"/>
          </p:cNvSpPr>
          <p:nvPr>
            <p:ph type="title"/>
          </p:nvPr>
        </p:nvSpPr>
        <p:spPr>
          <a:xfrm>
            <a:off x="1066800" y="692696"/>
            <a:ext cx="7239000" cy="755104"/>
          </a:xfrm>
        </p:spPr>
        <p:txBody>
          <a:bodyPr/>
          <a:lstStyle/>
          <a:p>
            <a:r>
              <a:rPr lang="fr-FR" altLang="fr-FR" dirty="0"/>
              <a:t>Planification des transports :</a:t>
            </a:r>
            <a:br>
              <a:rPr lang="fr-FR" altLang="fr-FR" dirty="0"/>
            </a:br>
            <a:r>
              <a:rPr lang="fr-FR" altLang="fr-FR" dirty="0"/>
              <a:t>Équilibrer les couvertures</a:t>
            </a:r>
          </a:p>
        </p:txBody>
      </p:sp>
      <p:sp>
        <p:nvSpPr>
          <p:cNvPr id="39939" name="Rectangle 3">
            <a:extLst>
              <a:ext uri="{FF2B5EF4-FFF2-40B4-BE49-F238E27FC236}">
                <a16:creationId xmlns:a16="http://schemas.microsoft.com/office/drawing/2014/main" id="{1521BF15-79B6-4FD4-9360-CBABD0150583}"/>
              </a:ext>
            </a:extLst>
          </p:cNvPr>
          <p:cNvSpPr>
            <a:spLocks noGrp="1" noChangeArrowheads="1"/>
          </p:cNvSpPr>
          <p:nvPr>
            <p:ph type="body" idx="1"/>
          </p:nvPr>
        </p:nvSpPr>
        <p:spPr>
          <a:xfrm>
            <a:off x="689856" y="1633321"/>
            <a:ext cx="7992888" cy="1656184"/>
          </a:xfrm>
        </p:spPr>
        <p:txBody>
          <a:bodyPr/>
          <a:lstStyle/>
          <a:p>
            <a:pPr>
              <a:lnSpc>
                <a:spcPct val="80000"/>
              </a:lnSpc>
            </a:pPr>
            <a:r>
              <a:rPr lang="fr-FR" altLang="fr-FR" dirty="0"/>
              <a:t>Exemple :</a:t>
            </a:r>
          </a:p>
          <a:p>
            <a:r>
              <a:rPr lang="fr-FR" sz="1800" dirty="0">
                <a:solidFill>
                  <a:srgbClr val="000099"/>
                </a:solidFill>
              </a:rPr>
              <a:t>Un entrepôt offre 10 références (A-J)</a:t>
            </a:r>
          </a:p>
          <a:p>
            <a:r>
              <a:rPr lang="fr-FR" sz="1800" dirty="0">
                <a:solidFill>
                  <a:srgbClr val="000099"/>
                </a:solidFill>
              </a:rPr>
              <a:t>Pour chacune, on connait </a:t>
            </a:r>
          </a:p>
          <a:p>
            <a:pPr lvl="1"/>
            <a:r>
              <a:rPr lang="fr-FR" sz="1400" dirty="0"/>
              <a:t>la quantité par palette</a:t>
            </a:r>
          </a:p>
          <a:p>
            <a:pPr lvl="1"/>
            <a:r>
              <a:rPr lang="fr-FR" sz="1400" dirty="0"/>
              <a:t>la demande attendue par semaine </a:t>
            </a:r>
          </a:p>
          <a:p>
            <a:pPr lvl="1"/>
            <a:r>
              <a:rPr lang="fr-FR" sz="1400" dirty="0"/>
              <a:t>le stock initial</a:t>
            </a:r>
          </a:p>
          <a:p>
            <a:pPr>
              <a:lnSpc>
                <a:spcPct val="80000"/>
              </a:lnSpc>
            </a:pPr>
            <a:endParaRPr lang="fr-FR" altLang="fr-FR" dirty="0"/>
          </a:p>
        </p:txBody>
      </p:sp>
      <p:sp>
        <p:nvSpPr>
          <p:cNvPr id="5" name="ZoneTexte 4">
            <a:extLst>
              <a:ext uri="{FF2B5EF4-FFF2-40B4-BE49-F238E27FC236}">
                <a16:creationId xmlns:a16="http://schemas.microsoft.com/office/drawing/2014/main" id="{46FBF293-E818-4B5C-81A2-74EF2B577B8D}"/>
              </a:ext>
            </a:extLst>
          </p:cNvPr>
          <p:cNvSpPr txBox="1"/>
          <p:nvPr/>
        </p:nvSpPr>
        <p:spPr>
          <a:xfrm>
            <a:off x="6300192" y="3573017"/>
            <a:ext cx="2376264" cy="1774304"/>
          </a:xfrm>
          <a:prstGeom prst="rect">
            <a:avLst/>
          </a:prstGeom>
          <a:noFill/>
        </p:spPr>
        <p:txBody>
          <a:bodyPr wrap="square" rtlCol="0">
            <a:noAutofit/>
          </a:bodyPr>
          <a:lstStyle/>
          <a:p>
            <a:r>
              <a:rPr lang="fr-FR" sz="1600" dirty="0">
                <a:solidFill>
                  <a:srgbClr val="000099"/>
                </a:solidFill>
              </a:rPr>
              <a:t>On calcule la couverture du stock en nombre de semaines de demande</a:t>
            </a:r>
          </a:p>
          <a:p>
            <a:r>
              <a:rPr lang="fr-FR" sz="1600" dirty="0">
                <a:solidFill>
                  <a:srgbClr val="000099"/>
                </a:solidFill>
              </a:rPr>
              <a:t>(</a:t>
            </a:r>
            <a:r>
              <a:rPr lang="fr-FR" sz="1100" dirty="0">
                <a:solidFill>
                  <a:srgbClr val="000099"/>
                </a:solidFill>
              </a:rPr>
              <a:t>on considère un délai d’approvisionnement et un stock de sécurité négligeable)</a:t>
            </a:r>
          </a:p>
        </p:txBody>
      </p:sp>
      <p:pic>
        <p:nvPicPr>
          <p:cNvPr id="6" name="Image 5">
            <a:extLst>
              <a:ext uri="{FF2B5EF4-FFF2-40B4-BE49-F238E27FC236}">
                <a16:creationId xmlns:a16="http://schemas.microsoft.com/office/drawing/2014/main" id="{8241A152-940B-4B41-9629-D2FEB53107F9}"/>
              </a:ext>
            </a:extLst>
          </p:cNvPr>
          <p:cNvPicPr>
            <a:picLocks noChangeAspect="1"/>
          </p:cNvPicPr>
          <p:nvPr/>
        </p:nvPicPr>
        <p:blipFill>
          <a:blip r:embed="rId3"/>
          <a:stretch>
            <a:fillRect/>
          </a:stretch>
        </p:blipFill>
        <p:spPr>
          <a:xfrm>
            <a:off x="899592" y="3501531"/>
            <a:ext cx="4968552" cy="312112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705EB6-28B4-477C-B217-E568E9F29CE1}"/>
              </a:ext>
            </a:extLst>
          </p:cNvPr>
          <p:cNvSpPr>
            <a:spLocks noGrp="1"/>
          </p:cNvSpPr>
          <p:nvPr>
            <p:ph type="title"/>
          </p:nvPr>
        </p:nvSpPr>
        <p:spPr>
          <a:xfrm>
            <a:off x="1619672" y="620688"/>
            <a:ext cx="7239000" cy="457200"/>
          </a:xfrm>
        </p:spPr>
        <p:txBody>
          <a:bodyPr/>
          <a:lstStyle/>
          <a:p>
            <a:r>
              <a:rPr lang="fr-FR" dirty="0"/>
              <a:t>Les canaux de distribution</a:t>
            </a:r>
          </a:p>
        </p:txBody>
      </p:sp>
      <p:sp>
        <p:nvSpPr>
          <p:cNvPr id="3" name="Espace réservé du contenu 2">
            <a:extLst>
              <a:ext uri="{FF2B5EF4-FFF2-40B4-BE49-F238E27FC236}">
                <a16:creationId xmlns:a16="http://schemas.microsoft.com/office/drawing/2014/main" id="{82EA11DE-9F35-456C-B39A-282770562B98}"/>
              </a:ext>
            </a:extLst>
          </p:cNvPr>
          <p:cNvSpPr>
            <a:spLocks noGrp="1"/>
          </p:cNvSpPr>
          <p:nvPr>
            <p:ph idx="1"/>
          </p:nvPr>
        </p:nvSpPr>
        <p:spPr>
          <a:xfrm>
            <a:off x="200234" y="1782287"/>
            <a:ext cx="3665781" cy="3912840"/>
          </a:xfrm>
        </p:spPr>
        <p:txBody>
          <a:bodyPr/>
          <a:lstStyle/>
          <a:p>
            <a:pPr marL="0" indent="0">
              <a:buNone/>
            </a:pPr>
            <a:r>
              <a:rPr lang="fr-FR" b="0" dirty="0">
                <a:solidFill>
                  <a:srgbClr val="000099"/>
                </a:solidFill>
              </a:rPr>
              <a:t>Un </a:t>
            </a:r>
            <a:r>
              <a:rPr lang="fr-FR" dirty="0">
                <a:solidFill>
                  <a:srgbClr val="000099"/>
                </a:solidFill>
              </a:rPr>
              <a:t>canal de distribution</a:t>
            </a:r>
            <a:r>
              <a:rPr lang="fr-FR" b="0" dirty="0">
                <a:solidFill>
                  <a:srgbClr val="000099"/>
                </a:solidFill>
              </a:rPr>
              <a:t> est le chemin suivi par un produit, du producteur au consommateur. </a:t>
            </a:r>
            <a:br>
              <a:rPr lang="fr-FR" b="0" dirty="0">
                <a:solidFill>
                  <a:srgbClr val="000099"/>
                </a:solidFill>
              </a:rPr>
            </a:br>
            <a:r>
              <a:rPr lang="fr-FR" b="0" dirty="0">
                <a:solidFill>
                  <a:srgbClr val="000099"/>
                </a:solidFill>
              </a:rPr>
              <a:t>Il met en évidence les </a:t>
            </a:r>
            <a:r>
              <a:rPr lang="fr-FR" dirty="0">
                <a:solidFill>
                  <a:srgbClr val="000099"/>
                </a:solidFill>
              </a:rPr>
              <a:t>intermédiaires</a:t>
            </a:r>
            <a:r>
              <a:rPr lang="fr-FR" b="0" dirty="0">
                <a:solidFill>
                  <a:srgbClr val="000099"/>
                </a:solidFill>
              </a:rPr>
              <a:t> qui peuvent exister entre le producteur et le consommateur final.</a:t>
            </a:r>
            <a:endParaRPr lang="fr-FR" dirty="0">
              <a:solidFill>
                <a:srgbClr val="000099"/>
              </a:solidFill>
            </a:endParaRPr>
          </a:p>
        </p:txBody>
      </p:sp>
      <p:pic>
        <p:nvPicPr>
          <p:cNvPr id="4" name="Image 3">
            <a:extLst>
              <a:ext uri="{FF2B5EF4-FFF2-40B4-BE49-F238E27FC236}">
                <a16:creationId xmlns:a16="http://schemas.microsoft.com/office/drawing/2014/main" id="{08F279E7-F2D9-4FD6-935E-B53F108F03F3}"/>
              </a:ext>
            </a:extLst>
          </p:cNvPr>
          <p:cNvPicPr>
            <a:picLocks noChangeAspect="1"/>
          </p:cNvPicPr>
          <p:nvPr/>
        </p:nvPicPr>
        <p:blipFill>
          <a:blip r:embed="rId3"/>
          <a:stretch>
            <a:fillRect/>
          </a:stretch>
        </p:blipFill>
        <p:spPr>
          <a:xfrm>
            <a:off x="4139953" y="1753743"/>
            <a:ext cx="4831254" cy="2872189"/>
          </a:xfrm>
          <a:prstGeom prst="rect">
            <a:avLst/>
          </a:prstGeom>
        </p:spPr>
      </p:pic>
    </p:spTree>
    <p:extLst>
      <p:ext uri="{BB962C8B-B14F-4D97-AF65-F5344CB8AC3E}">
        <p14:creationId xmlns:p14="http://schemas.microsoft.com/office/powerpoint/2010/main" val="2448701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30E529-EE7C-4B6C-A643-FE7E78FF254F}"/>
              </a:ext>
            </a:extLst>
          </p:cNvPr>
          <p:cNvSpPr>
            <a:spLocks noGrp="1"/>
          </p:cNvSpPr>
          <p:nvPr>
            <p:ph type="title"/>
          </p:nvPr>
        </p:nvSpPr>
        <p:spPr/>
        <p:txBody>
          <a:bodyPr/>
          <a:lstStyle/>
          <a:p>
            <a:r>
              <a:rPr lang="fr-FR" dirty="0"/>
              <a:t>Décisions de réapprovisionnement</a:t>
            </a:r>
          </a:p>
        </p:txBody>
      </p:sp>
      <p:sp>
        <p:nvSpPr>
          <p:cNvPr id="6" name="Espace réservé du contenu 5">
            <a:extLst>
              <a:ext uri="{FF2B5EF4-FFF2-40B4-BE49-F238E27FC236}">
                <a16:creationId xmlns:a16="http://schemas.microsoft.com/office/drawing/2014/main" id="{05FAAE05-350A-4B52-99B5-69E17DE26238}"/>
              </a:ext>
            </a:extLst>
          </p:cNvPr>
          <p:cNvSpPr>
            <a:spLocks noGrp="1"/>
          </p:cNvSpPr>
          <p:nvPr>
            <p:ph idx="1"/>
          </p:nvPr>
        </p:nvSpPr>
        <p:spPr>
          <a:xfrm>
            <a:off x="1066800" y="1676400"/>
            <a:ext cx="7162800" cy="1248544"/>
          </a:xfrm>
        </p:spPr>
        <p:txBody>
          <a:bodyPr/>
          <a:lstStyle/>
          <a:p>
            <a:r>
              <a:rPr lang="fr-FR" sz="1800" dirty="0">
                <a:solidFill>
                  <a:srgbClr val="000099"/>
                </a:solidFill>
              </a:rPr>
              <a:t>Certaines couvertures sont trop faibles (risque de rupture)</a:t>
            </a:r>
          </a:p>
          <a:p>
            <a:r>
              <a:rPr lang="fr-FR" sz="1800" dirty="0">
                <a:solidFill>
                  <a:srgbClr val="000099"/>
                </a:solidFill>
              </a:rPr>
              <a:t>On envoie un camion d’une capacité de 12 palettes</a:t>
            </a:r>
          </a:p>
          <a:p>
            <a:r>
              <a:rPr lang="fr-FR" sz="1800" dirty="0">
                <a:solidFill>
                  <a:srgbClr val="000099"/>
                </a:solidFill>
              </a:rPr>
              <a:t>On décide du nombre de palettes à expédier dans chacune des références pour obtenir des couvertures équilibrées</a:t>
            </a:r>
          </a:p>
        </p:txBody>
      </p:sp>
      <p:graphicFrame>
        <p:nvGraphicFramePr>
          <p:cNvPr id="7" name="Objet 6">
            <a:extLst>
              <a:ext uri="{FF2B5EF4-FFF2-40B4-BE49-F238E27FC236}">
                <a16:creationId xmlns:a16="http://schemas.microsoft.com/office/drawing/2014/main" id="{FBF345E5-7314-43BD-A328-9FBD3F4293D5}"/>
              </a:ext>
            </a:extLst>
          </p:cNvPr>
          <p:cNvGraphicFramePr>
            <a:graphicFrameLocks noChangeAspect="1"/>
          </p:cNvGraphicFramePr>
          <p:nvPr>
            <p:extLst>
              <p:ext uri="{D42A27DB-BD31-4B8C-83A1-F6EECF244321}">
                <p14:modId xmlns:p14="http://schemas.microsoft.com/office/powerpoint/2010/main" val="384756772"/>
              </p:ext>
            </p:extLst>
          </p:nvPr>
        </p:nvGraphicFramePr>
        <p:xfrm>
          <a:off x="1403648" y="3306947"/>
          <a:ext cx="6105525" cy="2609850"/>
        </p:xfrm>
        <a:graphic>
          <a:graphicData uri="http://schemas.openxmlformats.org/presentationml/2006/ole">
            <mc:AlternateContent xmlns:mc="http://schemas.openxmlformats.org/markup-compatibility/2006">
              <mc:Choice xmlns:v="urn:schemas-microsoft-com:vml" Requires="v">
                <p:oleObj spid="_x0000_s1043" name="Worksheet" r:id="rId4" imgW="6105457" imgH="2609874" progId="Excel.Sheet.12">
                  <p:embed/>
                </p:oleObj>
              </mc:Choice>
              <mc:Fallback>
                <p:oleObj name="Worksheet" r:id="rId4" imgW="6105457" imgH="2609874" progId="Excel.Sheet.12">
                  <p:embed/>
                  <p:pic>
                    <p:nvPicPr>
                      <p:cNvPr id="7" name="Objet 6">
                        <a:extLst>
                          <a:ext uri="{FF2B5EF4-FFF2-40B4-BE49-F238E27FC236}">
                            <a16:creationId xmlns:a16="http://schemas.microsoft.com/office/drawing/2014/main" id="{FBF345E5-7314-43BD-A328-9FBD3F4293D5}"/>
                          </a:ext>
                        </a:extLst>
                      </p:cNvPr>
                      <p:cNvPicPr/>
                      <p:nvPr/>
                    </p:nvPicPr>
                    <p:blipFill>
                      <a:blip r:embed="rId5"/>
                      <a:stretch>
                        <a:fillRect/>
                      </a:stretch>
                    </p:blipFill>
                    <p:spPr>
                      <a:xfrm>
                        <a:off x="1403648" y="3306947"/>
                        <a:ext cx="6105525" cy="2609850"/>
                      </a:xfrm>
                      <a:prstGeom prst="rect">
                        <a:avLst/>
                      </a:prstGeom>
                    </p:spPr>
                  </p:pic>
                </p:oleObj>
              </mc:Fallback>
            </mc:AlternateContent>
          </a:graphicData>
        </a:graphic>
      </p:graphicFrame>
    </p:spTree>
    <p:extLst>
      <p:ext uri="{BB962C8B-B14F-4D97-AF65-F5344CB8AC3E}">
        <p14:creationId xmlns:p14="http://schemas.microsoft.com/office/powerpoint/2010/main" val="2148701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DCB9BA-3849-430D-97AA-2D686378F8F5}"/>
              </a:ext>
            </a:extLst>
          </p:cNvPr>
          <p:cNvSpPr>
            <a:spLocks noGrp="1"/>
          </p:cNvSpPr>
          <p:nvPr>
            <p:ph type="title"/>
          </p:nvPr>
        </p:nvSpPr>
        <p:spPr>
          <a:xfrm>
            <a:off x="1331640" y="633328"/>
            <a:ext cx="7239000" cy="694800"/>
          </a:xfrm>
        </p:spPr>
        <p:txBody>
          <a:bodyPr/>
          <a:lstStyle/>
          <a:p>
            <a:r>
              <a:rPr lang="fr-FR" dirty="0"/>
              <a:t>L’organisation de la distribution :</a:t>
            </a:r>
            <a:br>
              <a:rPr lang="fr-FR" dirty="0"/>
            </a:br>
            <a:r>
              <a:rPr lang="fr-FR" dirty="0"/>
              <a:t>les canaux</a:t>
            </a:r>
          </a:p>
        </p:txBody>
      </p:sp>
      <p:sp>
        <p:nvSpPr>
          <p:cNvPr id="4" name="Rectangle : coins arrondis 3">
            <a:extLst>
              <a:ext uri="{FF2B5EF4-FFF2-40B4-BE49-F238E27FC236}">
                <a16:creationId xmlns:a16="http://schemas.microsoft.com/office/drawing/2014/main" id="{FAC3E5FC-CB10-4D15-945F-F57A9E51251B}"/>
              </a:ext>
            </a:extLst>
          </p:cNvPr>
          <p:cNvSpPr/>
          <p:nvPr/>
        </p:nvSpPr>
        <p:spPr bwMode="auto">
          <a:xfrm>
            <a:off x="611560" y="2276872"/>
            <a:ext cx="1728192" cy="576064"/>
          </a:xfrm>
          <a:prstGeom prst="roundRect">
            <a:avLst/>
          </a:prstGeom>
          <a:solidFill>
            <a:schemeClr val="accent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dirty="0">
                <a:ln>
                  <a:noFill/>
                </a:ln>
                <a:solidFill>
                  <a:schemeClr val="tx1"/>
                </a:solidFill>
                <a:effectLst/>
                <a:latin typeface="Arial" panose="020B0604020202020204" pitchFamily="34" charset="0"/>
              </a:rPr>
              <a:t>Industriel 1</a:t>
            </a:r>
          </a:p>
        </p:txBody>
      </p:sp>
      <p:sp>
        <p:nvSpPr>
          <p:cNvPr id="5" name="Rectangle : coins arrondis 4">
            <a:extLst>
              <a:ext uri="{FF2B5EF4-FFF2-40B4-BE49-F238E27FC236}">
                <a16:creationId xmlns:a16="http://schemas.microsoft.com/office/drawing/2014/main" id="{4FC6688B-924A-49B4-B0B1-609BB55D98B5}"/>
              </a:ext>
            </a:extLst>
          </p:cNvPr>
          <p:cNvSpPr/>
          <p:nvPr/>
        </p:nvSpPr>
        <p:spPr bwMode="auto">
          <a:xfrm>
            <a:off x="611560" y="2996952"/>
            <a:ext cx="1728192" cy="576064"/>
          </a:xfrm>
          <a:prstGeom prst="roundRect">
            <a:avLst/>
          </a:prstGeom>
          <a:solidFill>
            <a:schemeClr val="accent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dirty="0">
                <a:ln>
                  <a:noFill/>
                </a:ln>
                <a:solidFill>
                  <a:schemeClr val="tx1"/>
                </a:solidFill>
                <a:effectLst/>
                <a:latin typeface="Arial" panose="020B0604020202020204" pitchFamily="34" charset="0"/>
              </a:rPr>
              <a:t>Industriel 2</a:t>
            </a:r>
          </a:p>
        </p:txBody>
      </p:sp>
      <p:sp>
        <p:nvSpPr>
          <p:cNvPr id="6" name="Rectangle : coins arrondis 5">
            <a:extLst>
              <a:ext uri="{FF2B5EF4-FFF2-40B4-BE49-F238E27FC236}">
                <a16:creationId xmlns:a16="http://schemas.microsoft.com/office/drawing/2014/main" id="{09DDA436-4E7F-40A9-A202-2C61AF039AA9}"/>
              </a:ext>
            </a:extLst>
          </p:cNvPr>
          <p:cNvSpPr/>
          <p:nvPr/>
        </p:nvSpPr>
        <p:spPr bwMode="auto">
          <a:xfrm>
            <a:off x="611560" y="3717032"/>
            <a:ext cx="1728192" cy="576064"/>
          </a:xfrm>
          <a:prstGeom prst="roundRect">
            <a:avLst/>
          </a:prstGeom>
          <a:solidFill>
            <a:schemeClr val="accent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dirty="0">
                <a:ln>
                  <a:noFill/>
                </a:ln>
                <a:solidFill>
                  <a:schemeClr val="tx1"/>
                </a:solidFill>
                <a:effectLst/>
                <a:latin typeface="Arial" panose="020B0604020202020204" pitchFamily="34" charset="0"/>
              </a:rPr>
              <a:t>Industriel 3</a:t>
            </a:r>
          </a:p>
        </p:txBody>
      </p:sp>
      <p:sp>
        <p:nvSpPr>
          <p:cNvPr id="7" name="Rectangle : coins arrondis 6">
            <a:extLst>
              <a:ext uri="{FF2B5EF4-FFF2-40B4-BE49-F238E27FC236}">
                <a16:creationId xmlns:a16="http://schemas.microsoft.com/office/drawing/2014/main" id="{50BE8501-8403-4B66-84B5-DBBB8AEF9F82}"/>
              </a:ext>
            </a:extLst>
          </p:cNvPr>
          <p:cNvSpPr/>
          <p:nvPr/>
        </p:nvSpPr>
        <p:spPr bwMode="auto">
          <a:xfrm>
            <a:off x="611560" y="5301208"/>
            <a:ext cx="1728192" cy="576064"/>
          </a:xfrm>
          <a:prstGeom prst="roundRect">
            <a:avLst/>
          </a:prstGeom>
          <a:solidFill>
            <a:schemeClr val="accent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dirty="0">
                <a:ln>
                  <a:noFill/>
                </a:ln>
                <a:solidFill>
                  <a:schemeClr val="tx1"/>
                </a:solidFill>
                <a:effectLst/>
                <a:latin typeface="Arial" panose="020B0604020202020204" pitchFamily="34" charset="0"/>
              </a:rPr>
              <a:t>Industriel …</a:t>
            </a:r>
          </a:p>
        </p:txBody>
      </p:sp>
      <p:sp>
        <p:nvSpPr>
          <p:cNvPr id="8" name="Rectangle : coins arrondis 7">
            <a:extLst>
              <a:ext uri="{FF2B5EF4-FFF2-40B4-BE49-F238E27FC236}">
                <a16:creationId xmlns:a16="http://schemas.microsoft.com/office/drawing/2014/main" id="{928091F1-5950-4E17-BD69-D5172ABF6C6C}"/>
              </a:ext>
            </a:extLst>
          </p:cNvPr>
          <p:cNvSpPr/>
          <p:nvPr/>
        </p:nvSpPr>
        <p:spPr bwMode="auto">
          <a:xfrm>
            <a:off x="4283968" y="2204864"/>
            <a:ext cx="2088232" cy="720080"/>
          </a:xfrm>
          <a:prstGeom prst="roundRect">
            <a:avLst/>
          </a:prstGeom>
          <a:solidFill>
            <a:srgbClr val="FFC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Canal A</a:t>
            </a:r>
          </a:p>
        </p:txBody>
      </p:sp>
      <p:sp>
        <p:nvSpPr>
          <p:cNvPr id="9" name="Rectangle : coins arrondis 8">
            <a:extLst>
              <a:ext uri="{FF2B5EF4-FFF2-40B4-BE49-F238E27FC236}">
                <a16:creationId xmlns:a16="http://schemas.microsoft.com/office/drawing/2014/main" id="{D17D6731-82CD-4CEB-AF92-97788781AE1E}"/>
              </a:ext>
            </a:extLst>
          </p:cNvPr>
          <p:cNvSpPr/>
          <p:nvPr/>
        </p:nvSpPr>
        <p:spPr bwMode="auto">
          <a:xfrm>
            <a:off x="4283968" y="3645024"/>
            <a:ext cx="2088232" cy="720080"/>
          </a:xfrm>
          <a:prstGeom prst="roundRect">
            <a:avLst/>
          </a:prstGeom>
          <a:solidFill>
            <a:srgbClr val="FFC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Canal B</a:t>
            </a:r>
          </a:p>
        </p:txBody>
      </p:sp>
      <p:sp>
        <p:nvSpPr>
          <p:cNvPr id="10" name="Rectangle : coins arrondis 9">
            <a:extLst>
              <a:ext uri="{FF2B5EF4-FFF2-40B4-BE49-F238E27FC236}">
                <a16:creationId xmlns:a16="http://schemas.microsoft.com/office/drawing/2014/main" id="{F100076C-36F9-4E0F-991E-DC16CAB462A7}"/>
              </a:ext>
            </a:extLst>
          </p:cNvPr>
          <p:cNvSpPr/>
          <p:nvPr/>
        </p:nvSpPr>
        <p:spPr bwMode="auto">
          <a:xfrm>
            <a:off x="4283968" y="5229200"/>
            <a:ext cx="2088232" cy="720080"/>
          </a:xfrm>
          <a:prstGeom prst="roundRect">
            <a:avLst/>
          </a:prstGeom>
          <a:solidFill>
            <a:srgbClr val="FFC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Canal…</a:t>
            </a:r>
          </a:p>
        </p:txBody>
      </p:sp>
      <p:sp>
        <p:nvSpPr>
          <p:cNvPr id="11" name="Ellipse 10">
            <a:extLst>
              <a:ext uri="{FF2B5EF4-FFF2-40B4-BE49-F238E27FC236}">
                <a16:creationId xmlns:a16="http://schemas.microsoft.com/office/drawing/2014/main" id="{1987FB9F-F1AB-4D4A-B33B-440845D8E6B1}"/>
              </a:ext>
            </a:extLst>
          </p:cNvPr>
          <p:cNvSpPr/>
          <p:nvPr/>
        </p:nvSpPr>
        <p:spPr bwMode="auto">
          <a:xfrm>
            <a:off x="7380312" y="2132856"/>
            <a:ext cx="1512168" cy="921940"/>
          </a:xfrm>
          <a:prstGeom prst="ellipse">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Clients</a:t>
            </a:r>
          </a:p>
        </p:txBody>
      </p:sp>
      <p:sp>
        <p:nvSpPr>
          <p:cNvPr id="12" name="Ellipse 11">
            <a:extLst>
              <a:ext uri="{FF2B5EF4-FFF2-40B4-BE49-F238E27FC236}">
                <a16:creationId xmlns:a16="http://schemas.microsoft.com/office/drawing/2014/main" id="{08D83108-9414-458D-9668-F81B8B9F1AAD}"/>
              </a:ext>
            </a:extLst>
          </p:cNvPr>
          <p:cNvSpPr/>
          <p:nvPr/>
        </p:nvSpPr>
        <p:spPr bwMode="auto">
          <a:xfrm>
            <a:off x="7380312" y="3587180"/>
            <a:ext cx="1512168" cy="921940"/>
          </a:xfrm>
          <a:prstGeom prst="ellipse">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Clients</a:t>
            </a:r>
          </a:p>
        </p:txBody>
      </p:sp>
      <p:sp>
        <p:nvSpPr>
          <p:cNvPr id="13" name="Ellipse 12">
            <a:extLst>
              <a:ext uri="{FF2B5EF4-FFF2-40B4-BE49-F238E27FC236}">
                <a16:creationId xmlns:a16="http://schemas.microsoft.com/office/drawing/2014/main" id="{324F5E7A-EC28-4FD8-8F09-C049C63E93FE}"/>
              </a:ext>
            </a:extLst>
          </p:cNvPr>
          <p:cNvSpPr/>
          <p:nvPr/>
        </p:nvSpPr>
        <p:spPr bwMode="auto">
          <a:xfrm>
            <a:off x="7380312" y="5099348"/>
            <a:ext cx="1512168" cy="921940"/>
          </a:xfrm>
          <a:prstGeom prst="ellipse">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Clients</a:t>
            </a:r>
          </a:p>
        </p:txBody>
      </p:sp>
      <p:cxnSp>
        <p:nvCxnSpPr>
          <p:cNvPr id="15" name="Connecteur droit avec flèche 14">
            <a:extLst>
              <a:ext uri="{FF2B5EF4-FFF2-40B4-BE49-F238E27FC236}">
                <a16:creationId xmlns:a16="http://schemas.microsoft.com/office/drawing/2014/main" id="{E3536165-1E6F-4A8C-BF65-AC304BE094CB}"/>
              </a:ext>
            </a:extLst>
          </p:cNvPr>
          <p:cNvCxnSpPr>
            <a:stCxn id="4" idx="3"/>
            <a:endCxn id="8" idx="1"/>
          </p:cNvCxnSpPr>
          <p:nvPr/>
        </p:nvCxnSpPr>
        <p:spPr bwMode="auto">
          <a:xfrm>
            <a:off x="2339752" y="2564904"/>
            <a:ext cx="1944216" cy="0"/>
          </a:xfrm>
          <a:prstGeom prst="straightConnector1">
            <a:avLst/>
          </a:prstGeom>
          <a:solidFill>
            <a:schemeClr val="bg1"/>
          </a:solidFill>
          <a:ln w="12700" cap="flat" cmpd="sng" algn="ctr">
            <a:solidFill>
              <a:srgbClr val="00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Connecteur droit avec flèche 16">
            <a:extLst>
              <a:ext uri="{FF2B5EF4-FFF2-40B4-BE49-F238E27FC236}">
                <a16:creationId xmlns:a16="http://schemas.microsoft.com/office/drawing/2014/main" id="{FFC7C53C-3068-4F8F-8810-00566C5D867C}"/>
              </a:ext>
            </a:extLst>
          </p:cNvPr>
          <p:cNvCxnSpPr>
            <a:stCxn id="5" idx="3"/>
            <a:endCxn id="8" idx="1"/>
          </p:cNvCxnSpPr>
          <p:nvPr/>
        </p:nvCxnSpPr>
        <p:spPr bwMode="auto">
          <a:xfrm flipV="1">
            <a:off x="2339752" y="2564904"/>
            <a:ext cx="1944216" cy="720080"/>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Connecteur droit avec flèche 18">
            <a:extLst>
              <a:ext uri="{FF2B5EF4-FFF2-40B4-BE49-F238E27FC236}">
                <a16:creationId xmlns:a16="http://schemas.microsoft.com/office/drawing/2014/main" id="{9BE47E8E-9C67-4EF2-8987-50071544113C}"/>
              </a:ext>
            </a:extLst>
          </p:cNvPr>
          <p:cNvCxnSpPr>
            <a:stCxn id="6" idx="3"/>
            <a:endCxn id="8" idx="1"/>
          </p:cNvCxnSpPr>
          <p:nvPr/>
        </p:nvCxnSpPr>
        <p:spPr bwMode="auto">
          <a:xfrm flipV="1">
            <a:off x="2339752" y="2564904"/>
            <a:ext cx="1944216" cy="1440160"/>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Connecteur droit avec flèche 20">
            <a:extLst>
              <a:ext uri="{FF2B5EF4-FFF2-40B4-BE49-F238E27FC236}">
                <a16:creationId xmlns:a16="http://schemas.microsoft.com/office/drawing/2014/main" id="{7F1F9967-53C4-4870-8110-F54AF240A9DD}"/>
              </a:ext>
            </a:extLst>
          </p:cNvPr>
          <p:cNvCxnSpPr>
            <a:stCxn id="7" idx="3"/>
            <a:endCxn id="8" idx="1"/>
          </p:cNvCxnSpPr>
          <p:nvPr/>
        </p:nvCxnSpPr>
        <p:spPr bwMode="auto">
          <a:xfrm flipV="1">
            <a:off x="2339752" y="2564904"/>
            <a:ext cx="1944216" cy="3024336"/>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Connecteur droit avec flèche 22">
            <a:extLst>
              <a:ext uri="{FF2B5EF4-FFF2-40B4-BE49-F238E27FC236}">
                <a16:creationId xmlns:a16="http://schemas.microsoft.com/office/drawing/2014/main" id="{6472CC6B-0992-486D-9AAE-0E3802C36E06}"/>
              </a:ext>
            </a:extLst>
          </p:cNvPr>
          <p:cNvCxnSpPr>
            <a:stCxn id="4" idx="3"/>
            <a:endCxn id="9" idx="1"/>
          </p:cNvCxnSpPr>
          <p:nvPr/>
        </p:nvCxnSpPr>
        <p:spPr bwMode="auto">
          <a:xfrm>
            <a:off x="2339752" y="2564904"/>
            <a:ext cx="1944216" cy="1440160"/>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Connecteur droit avec flèche 24">
            <a:extLst>
              <a:ext uri="{FF2B5EF4-FFF2-40B4-BE49-F238E27FC236}">
                <a16:creationId xmlns:a16="http://schemas.microsoft.com/office/drawing/2014/main" id="{14374FBF-E617-4B8E-B9FA-7E766479E7AF}"/>
              </a:ext>
            </a:extLst>
          </p:cNvPr>
          <p:cNvCxnSpPr>
            <a:stCxn id="5" idx="3"/>
            <a:endCxn id="9" idx="1"/>
          </p:cNvCxnSpPr>
          <p:nvPr/>
        </p:nvCxnSpPr>
        <p:spPr bwMode="auto">
          <a:xfrm>
            <a:off x="2339752" y="3284984"/>
            <a:ext cx="1944216" cy="720080"/>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Connecteur droit avec flèche 26">
            <a:extLst>
              <a:ext uri="{FF2B5EF4-FFF2-40B4-BE49-F238E27FC236}">
                <a16:creationId xmlns:a16="http://schemas.microsoft.com/office/drawing/2014/main" id="{080A3752-4D16-4896-96D3-824CD3E8EB16}"/>
              </a:ext>
            </a:extLst>
          </p:cNvPr>
          <p:cNvCxnSpPr>
            <a:stCxn id="6" idx="3"/>
            <a:endCxn id="9" idx="1"/>
          </p:cNvCxnSpPr>
          <p:nvPr/>
        </p:nvCxnSpPr>
        <p:spPr bwMode="auto">
          <a:xfrm>
            <a:off x="2339752" y="4005064"/>
            <a:ext cx="1944216" cy="0"/>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Connecteur droit avec flèche 28">
            <a:extLst>
              <a:ext uri="{FF2B5EF4-FFF2-40B4-BE49-F238E27FC236}">
                <a16:creationId xmlns:a16="http://schemas.microsoft.com/office/drawing/2014/main" id="{48CAB46F-91AE-4560-9AA9-99E1A878A5AA}"/>
              </a:ext>
            </a:extLst>
          </p:cNvPr>
          <p:cNvCxnSpPr>
            <a:stCxn id="4" idx="3"/>
            <a:endCxn id="10" idx="1"/>
          </p:cNvCxnSpPr>
          <p:nvPr/>
        </p:nvCxnSpPr>
        <p:spPr bwMode="auto">
          <a:xfrm>
            <a:off x="2339752" y="2564904"/>
            <a:ext cx="1944216" cy="3024336"/>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Connecteur droit avec flèche 30">
            <a:extLst>
              <a:ext uri="{FF2B5EF4-FFF2-40B4-BE49-F238E27FC236}">
                <a16:creationId xmlns:a16="http://schemas.microsoft.com/office/drawing/2014/main" id="{A021B93E-4088-4130-BB74-6396C9C11A22}"/>
              </a:ext>
            </a:extLst>
          </p:cNvPr>
          <p:cNvCxnSpPr>
            <a:stCxn id="7" idx="3"/>
            <a:endCxn id="9" idx="1"/>
          </p:cNvCxnSpPr>
          <p:nvPr/>
        </p:nvCxnSpPr>
        <p:spPr bwMode="auto">
          <a:xfrm flipV="1">
            <a:off x="2339752" y="4005064"/>
            <a:ext cx="1944216" cy="1584176"/>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Connecteur droit avec flèche 32">
            <a:extLst>
              <a:ext uri="{FF2B5EF4-FFF2-40B4-BE49-F238E27FC236}">
                <a16:creationId xmlns:a16="http://schemas.microsoft.com/office/drawing/2014/main" id="{5A931B51-49A1-4FC8-9AEE-E8B219386E34}"/>
              </a:ext>
            </a:extLst>
          </p:cNvPr>
          <p:cNvCxnSpPr>
            <a:stCxn id="6" idx="3"/>
            <a:endCxn id="10" idx="1"/>
          </p:cNvCxnSpPr>
          <p:nvPr/>
        </p:nvCxnSpPr>
        <p:spPr bwMode="auto">
          <a:xfrm>
            <a:off x="2339752" y="4005064"/>
            <a:ext cx="1944216" cy="1584176"/>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Connecteur droit avec flèche 34">
            <a:extLst>
              <a:ext uri="{FF2B5EF4-FFF2-40B4-BE49-F238E27FC236}">
                <a16:creationId xmlns:a16="http://schemas.microsoft.com/office/drawing/2014/main" id="{9395AA5B-75A4-4083-B401-FA2512809794}"/>
              </a:ext>
            </a:extLst>
          </p:cNvPr>
          <p:cNvCxnSpPr>
            <a:stCxn id="5" idx="3"/>
            <a:endCxn id="10" idx="1"/>
          </p:cNvCxnSpPr>
          <p:nvPr/>
        </p:nvCxnSpPr>
        <p:spPr bwMode="auto">
          <a:xfrm>
            <a:off x="2339752" y="3284984"/>
            <a:ext cx="1944216" cy="2304256"/>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Connecteur droit avec flèche 36">
            <a:extLst>
              <a:ext uri="{FF2B5EF4-FFF2-40B4-BE49-F238E27FC236}">
                <a16:creationId xmlns:a16="http://schemas.microsoft.com/office/drawing/2014/main" id="{4B90A7CE-1476-44F2-A65E-B15508FD4F29}"/>
              </a:ext>
            </a:extLst>
          </p:cNvPr>
          <p:cNvCxnSpPr>
            <a:stCxn id="7" idx="3"/>
            <a:endCxn id="10" idx="1"/>
          </p:cNvCxnSpPr>
          <p:nvPr/>
        </p:nvCxnSpPr>
        <p:spPr bwMode="auto">
          <a:xfrm>
            <a:off x="2339752" y="5589240"/>
            <a:ext cx="1944216" cy="0"/>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Connecteur droit avec flèche 40">
            <a:extLst>
              <a:ext uri="{FF2B5EF4-FFF2-40B4-BE49-F238E27FC236}">
                <a16:creationId xmlns:a16="http://schemas.microsoft.com/office/drawing/2014/main" id="{5E3397FE-1FF2-40D1-885A-4A8216CC4B52}"/>
              </a:ext>
            </a:extLst>
          </p:cNvPr>
          <p:cNvCxnSpPr>
            <a:cxnSpLocks/>
            <a:stCxn id="8" idx="3"/>
            <a:endCxn id="11" idx="2"/>
          </p:cNvCxnSpPr>
          <p:nvPr/>
        </p:nvCxnSpPr>
        <p:spPr bwMode="auto">
          <a:xfrm>
            <a:off x="6372200" y="2564904"/>
            <a:ext cx="1008112" cy="28922"/>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Connecteur droit avec flèche 42">
            <a:extLst>
              <a:ext uri="{FF2B5EF4-FFF2-40B4-BE49-F238E27FC236}">
                <a16:creationId xmlns:a16="http://schemas.microsoft.com/office/drawing/2014/main" id="{0ADFC480-FD94-4D4D-992B-4FEA1AA0FF4A}"/>
              </a:ext>
            </a:extLst>
          </p:cNvPr>
          <p:cNvCxnSpPr>
            <a:cxnSpLocks/>
            <a:stCxn id="8" idx="3"/>
            <a:endCxn id="11" idx="1"/>
          </p:cNvCxnSpPr>
          <p:nvPr/>
        </p:nvCxnSpPr>
        <p:spPr bwMode="auto">
          <a:xfrm flipV="1">
            <a:off x="6372200" y="2267871"/>
            <a:ext cx="1229564" cy="297033"/>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Connecteur droit avec flèche 44">
            <a:extLst>
              <a:ext uri="{FF2B5EF4-FFF2-40B4-BE49-F238E27FC236}">
                <a16:creationId xmlns:a16="http://schemas.microsoft.com/office/drawing/2014/main" id="{27CDA615-DF94-4C92-98B3-591AA70D1B1C}"/>
              </a:ext>
            </a:extLst>
          </p:cNvPr>
          <p:cNvCxnSpPr>
            <a:cxnSpLocks/>
            <a:stCxn id="8" idx="3"/>
            <a:endCxn id="11" idx="3"/>
          </p:cNvCxnSpPr>
          <p:nvPr/>
        </p:nvCxnSpPr>
        <p:spPr bwMode="auto">
          <a:xfrm>
            <a:off x="6372200" y="2564904"/>
            <a:ext cx="1229564" cy="354877"/>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Connecteur droit avec flèche 49">
            <a:extLst>
              <a:ext uri="{FF2B5EF4-FFF2-40B4-BE49-F238E27FC236}">
                <a16:creationId xmlns:a16="http://schemas.microsoft.com/office/drawing/2014/main" id="{2A173558-8A8B-4C49-9E09-DDC703623785}"/>
              </a:ext>
            </a:extLst>
          </p:cNvPr>
          <p:cNvCxnSpPr>
            <a:cxnSpLocks/>
            <a:stCxn id="9" idx="3"/>
            <a:endCxn id="12" idx="2"/>
          </p:cNvCxnSpPr>
          <p:nvPr/>
        </p:nvCxnSpPr>
        <p:spPr bwMode="auto">
          <a:xfrm>
            <a:off x="6372200" y="4005064"/>
            <a:ext cx="1008112" cy="43086"/>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Connecteur droit avec flèche 52">
            <a:extLst>
              <a:ext uri="{FF2B5EF4-FFF2-40B4-BE49-F238E27FC236}">
                <a16:creationId xmlns:a16="http://schemas.microsoft.com/office/drawing/2014/main" id="{157E1348-7FF3-4D8E-B4D1-AAC2BC2BCFA7}"/>
              </a:ext>
            </a:extLst>
          </p:cNvPr>
          <p:cNvCxnSpPr>
            <a:stCxn id="9" idx="3"/>
            <a:endCxn id="12" idx="1"/>
          </p:cNvCxnSpPr>
          <p:nvPr/>
        </p:nvCxnSpPr>
        <p:spPr bwMode="auto">
          <a:xfrm flipV="1">
            <a:off x="6372200" y="3722195"/>
            <a:ext cx="1229564" cy="282869"/>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Connecteur droit avec flèche 54">
            <a:extLst>
              <a:ext uri="{FF2B5EF4-FFF2-40B4-BE49-F238E27FC236}">
                <a16:creationId xmlns:a16="http://schemas.microsoft.com/office/drawing/2014/main" id="{DA061A08-8644-4FE1-AE2B-E58EE7D40999}"/>
              </a:ext>
            </a:extLst>
          </p:cNvPr>
          <p:cNvCxnSpPr>
            <a:stCxn id="9" idx="3"/>
            <a:endCxn id="12" idx="3"/>
          </p:cNvCxnSpPr>
          <p:nvPr/>
        </p:nvCxnSpPr>
        <p:spPr bwMode="auto">
          <a:xfrm>
            <a:off x="6372200" y="4005064"/>
            <a:ext cx="1229564" cy="369041"/>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Connecteur droit avec flèche 56">
            <a:extLst>
              <a:ext uri="{FF2B5EF4-FFF2-40B4-BE49-F238E27FC236}">
                <a16:creationId xmlns:a16="http://schemas.microsoft.com/office/drawing/2014/main" id="{C4A07B9E-4888-4E71-A8A0-CD5F00BA9E72}"/>
              </a:ext>
            </a:extLst>
          </p:cNvPr>
          <p:cNvCxnSpPr>
            <a:stCxn id="10" idx="3"/>
            <a:endCxn id="13" idx="1"/>
          </p:cNvCxnSpPr>
          <p:nvPr/>
        </p:nvCxnSpPr>
        <p:spPr bwMode="auto">
          <a:xfrm flipV="1">
            <a:off x="6372200" y="5234363"/>
            <a:ext cx="1229564" cy="354877"/>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Connecteur droit avec flèche 58">
            <a:extLst>
              <a:ext uri="{FF2B5EF4-FFF2-40B4-BE49-F238E27FC236}">
                <a16:creationId xmlns:a16="http://schemas.microsoft.com/office/drawing/2014/main" id="{B85134AE-56D3-4640-AE19-C756A2E2880A}"/>
              </a:ext>
            </a:extLst>
          </p:cNvPr>
          <p:cNvCxnSpPr>
            <a:endCxn id="13" idx="2"/>
          </p:cNvCxnSpPr>
          <p:nvPr/>
        </p:nvCxnSpPr>
        <p:spPr bwMode="auto">
          <a:xfrm flipV="1">
            <a:off x="6372200" y="5560318"/>
            <a:ext cx="1008112" cy="43086"/>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Connecteur droit avec flèche 60">
            <a:extLst>
              <a:ext uri="{FF2B5EF4-FFF2-40B4-BE49-F238E27FC236}">
                <a16:creationId xmlns:a16="http://schemas.microsoft.com/office/drawing/2014/main" id="{DCA24BC2-3CFE-47FE-BB1A-DBA3A3E98DA2}"/>
              </a:ext>
            </a:extLst>
          </p:cNvPr>
          <p:cNvCxnSpPr>
            <a:stCxn id="10" idx="3"/>
            <a:endCxn id="13" idx="3"/>
          </p:cNvCxnSpPr>
          <p:nvPr/>
        </p:nvCxnSpPr>
        <p:spPr bwMode="auto">
          <a:xfrm>
            <a:off x="6372200" y="5589240"/>
            <a:ext cx="1229564" cy="297033"/>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Flèche : droite 13">
            <a:extLst>
              <a:ext uri="{FF2B5EF4-FFF2-40B4-BE49-F238E27FC236}">
                <a16:creationId xmlns:a16="http://schemas.microsoft.com/office/drawing/2014/main" id="{6C1CC8F0-0075-40CD-8D91-14453A84470A}"/>
              </a:ext>
            </a:extLst>
          </p:cNvPr>
          <p:cNvSpPr/>
          <p:nvPr/>
        </p:nvSpPr>
        <p:spPr bwMode="auto">
          <a:xfrm>
            <a:off x="1979712" y="6237313"/>
            <a:ext cx="6768752" cy="288030"/>
          </a:xfrm>
          <a:prstGeom prst="rightArrow">
            <a:avLst/>
          </a:prstGeom>
          <a:solidFill>
            <a:srgbClr val="0070C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96515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49B9E7-924D-4AC7-A3E5-852EB75F9F08}"/>
              </a:ext>
            </a:extLst>
          </p:cNvPr>
          <p:cNvSpPr>
            <a:spLocks noGrp="1"/>
          </p:cNvSpPr>
          <p:nvPr>
            <p:ph type="title"/>
          </p:nvPr>
        </p:nvSpPr>
        <p:spPr>
          <a:xfrm>
            <a:off x="1547664" y="762780"/>
            <a:ext cx="7239000" cy="457200"/>
          </a:xfrm>
        </p:spPr>
        <p:txBody>
          <a:bodyPr/>
          <a:lstStyle/>
          <a:p>
            <a:r>
              <a:rPr lang="fr-FR" dirty="0"/>
              <a:t>Interdépendance des acteurs</a:t>
            </a:r>
          </a:p>
        </p:txBody>
      </p:sp>
      <p:sp>
        <p:nvSpPr>
          <p:cNvPr id="17" name="Ellipse 16">
            <a:extLst>
              <a:ext uri="{FF2B5EF4-FFF2-40B4-BE49-F238E27FC236}">
                <a16:creationId xmlns:a16="http://schemas.microsoft.com/office/drawing/2014/main" id="{41A78222-912E-40C9-8C7B-D5B3EB453E7E}"/>
              </a:ext>
            </a:extLst>
          </p:cNvPr>
          <p:cNvSpPr/>
          <p:nvPr/>
        </p:nvSpPr>
        <p:spPr bwMode="auto">
          <a:xfrm>
            <a:off x="4355976" y="1772816"/>
            <a:ext cx="4568227" cy="4546804"/>
          </a:xfrm>
          <a:prstGeom prst="ellipse">
            <a:avLst/>
          </a:prstGeom>
          <a:solidFill>
            <a:schemeClr val="accent6">
              <a:lumMod val="20000"/>
              <a:lumOff val="80000"/>
            </a:schemeClr>
          </a:solidFill>
          <a:ln w="57150" cap="flat" cmpd="sng" algn="ctr">
            <a:solidFill>
              <a:srgbClr val="0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a:ln>
                <a:noFill/>
              </a:ln>
              <a:solidFill>
                <a:schemeClr val="tx1"/>
              </a:solidFill>
              <a:effectLst/>
              <a:latin typeface="Arial" panose="020B0604020202020204" pitchFamily="34" charset="0"/>
            </a:endParaRPr>
          </a:p>
        </p:txBody>
      </p:sp>
      <p:sp>
        <p:nvSpPr>
          <p:cNvPr id="5" name="Forme libre : forme 4">
            <a:extLst>
              <a:ext uri="{FF2B5EF4-FFF2-40B4-BE49-F238E27FC236}">
                <a16:creationId xmlns:a16="http://schemas.microsoft.com/office/drawing/2014/main" id="{7431E066-6541-4F6F-A269-24DDBDFF6438}"/>
              </a:ext>
            </a:extLst>
          </p:cNvPr>
          <p:cNvSpPr/>
          <p:nvPr/>
        </p:nvSpPr>
        <p:spPr>
          <a:xfrm>
            <a:off x="6342258" y="1982408"/>
            <a:ext cx="1461544" cy="1226343"/>
          </a:xfrm>
          <a:custGeom>
            <a:avLst/>
            <a:gdLst>
              <a:gd name="connsiteX0" fmla="*/ 0 w 1226343"/>
              <a:gd name="connsiteY0" fmla="*/ 613172 h 1226343"/>
              <a:gd name="connsiteX1" fmla="*/ 613172 w 1226343"/>
              <a:gd name="connsiteY1" fmla="*/ 0 h 1226343"/>
              <a:gd name="connsiteX2" fmla="*/ 1226344 w 1226343"/>
              <a:gd name="connsiteY2" fmla="*/ 613172 h 1226343"/>
              <a:gd name="connsiteX3" fmla="*/ 613172 w 1226343"/>
              <a:gd name="connsiteY3" fmla="*/ 1226344 h 1226343"/>
              <a:gd name="connsiteX4" fmla="*/ 0 w 1226343"/>
              <a:gd name="connsiteY4" fmla="*/ 613172 h 12263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6343" h="1226343">
                <a:moveTo>
                  <a:pt x="0" y="613172"/>
                </a:moveTo>
                <a:cubicBezTo>
                  <a:pt x="0" y="274526"/>
                  <a:pt x="274526" y="0"/>
                  <a:pt x="613172" y="0"/>
                </a:cubicBezTo>
                <a:cubicBezTo>
                  <a:pt x="951818" y="0"/>
                  <a:pt x="1226344" y="274526"/>
                  <a:pt x="1226344" y="613172"/>
                </a:cubicBezTo>
                <a:cubicBezTo>
                  <a:pt x="1226344" y="951818"/>
                  <a:pt x="951818" y="1226344"/>
                  <a:pt x="613172" y="1226344"/>
                </a:cubicBezTo>
                <a:cubicBezTo>
                  <a:pt x="274526" y="1226344"/>
                  <a:pt x="0" y="951818"/>
                  <a:pt x="0" y="61317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4834" tIns="194834" rIns="194834" bIns="194834" numCol="1" spcCol="1270" anchor="ctr" anchorCtr="0">
            <a:noAutofit/>
          </a:bodyPr>
          <a:lstStyle/>
          <a:p>
            <a:pPr marL="0" lvl="0" indent="0" algn="ctr" defTabSz="533400">
              <a:lnSpc>
                <a:spcPct val="90000"/>
              </a:lnSpc>
              <a:spcBef>
                <a:spcPct val="0"/>
              </a:spcBef>
              <a:spcAft>
                <a:spcPct val="35000"/>
              </a:spcAft>
              <a:buNone/>
            </a:pPr>
            <a:r>
              <a:rPr lang="fr-FR" sz="1600" b="1" dirty="0"/>
              <a:t>C</a:t>
            </a:r>
            <a:r>
              <a:rPr lang="fr-FR" sz="1600" b="1" kern="1200" dirty="0"/>
              <a:t>lients</a:t>
            </a:r>
          </a:p>
        </p:txBody>
      </p:sp>
      <p:sp>
        <p:nvSpPr>
          <p:cNvPr id="9" name="Forme libre : forme 8">
            <a:extLst>
              <a:ext uri="{FF2B5EF4-FFF2-40B4-BE49-F238E27FC236}">
                <a16:creationId xmlns:a16="http://schemas.microsoft.com/office/drawing/2014/main" id="{AA38CCA9-941B-4DCD-8549-DB06151B3A82}"/>
              </a:ext>
            </a:extLst>
          </p:cNvPr>
          <p:cNvSpPr/>
          <p:nvPr/>
        </p:nvSpPr>
        <p:spPr>
          <a:xfrm>
            <a:off x="7139901" y="3036078"/>
            <a:ext cx="1607462" cy="1226343"/>
          </a:xfrm>
          <a:custGeom>
            <a:avLst/>
            <a:gdLst>
              <a:gd name="connsiteX0" fmla="*/ 0 w 1226343"/>
              <a:gd name="connsiteY0" fmla="*/ 613172 h 1226343"/>
              <a:gd name="connsiteX1" fmla="*/ 613172 w 1226343"/>
              <a:gd name="connsiteY1" fmla="*/ 0 h 1226343"/>
              <a:gd name="connsiteX2" fmla="*/ 1226344 w 1226343"/>
              <a:gd name="connsiteY2" fmla="*/ 613172 h 1226343"/>
              <a:gd name="connsiteX3" fmla="*/ 613172 w 1226343"/>
              <a:gd name="connsiteY3" fmla="*/ 1226344 h 1226343"/>
              <a:gd name="connsiteX4" fmla="*/ 0 w 1226343"/>
              <a:gd name="connsiteY4" fmla="*/ 613172 h 12263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6343" h="1226343">
                <a:moveTo>
                  <a:pt x="0" y="613172"/>
                </a:moveTo>
                <a:cubicBezTo>
                  <a:pt x="0" y="274526"/>
                  <a:pt x="274526" y="0"/>
                  <a:pt x="613172" y="0"/>
                </a:cubicBezTo>
                <a:cubicBezTo>
                  <a:pt x="951818" y="0"/>
                  <a:pt x="1226344" y="274526"/>
                  <a:pt x="1226344" y="613172"/>
                </a:cubicBezTo>
                <a:cubicBezTo>
                  <a:pt x="1226344" y="951818"/>
                  <a:pt x="951818" y="1226344"/>
                  <a:pt x="613172" y="1226344"/>
                </a:cubicBezTo>
                <a:cubicBezTo>
                  <a:pt x="274526" y="1226344"/>
                  <a:pt x="0" y="951818"/>
                  <a:pt x="0" y="61317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4834" tIns="194834" rIns="194834" bIns="194834" numCol="1" spcCol="1270" anchor="ctr" anchorCtr="0">
            <a:noAutofit/>
          </a:bodyPr>
          <a:lstStyle/>
          <a:p>
            <a:pPr marL="0" lvl="0" indent="0" algn="ctr" defTabSz="533400">
              <a:lnSpc>
                <a:spcPct val="90000"/>
              </a:lnSpc>
              <a:spcBef>
                <a:spcPct val="0"/>
              </a:spcBef>
              <a:spcAft>
                <a:spcPct val="35000"/>
              </a:spcAft>
              <a:buNone/>
            </a:pPr>
            <a:r>
              <a:rPr lang="fr-FR" sz="1400" b="1" kern="1200" dirty="0"/>
              <a:t>Fournisseurs</a:t>
            </a:r>
          </a:p>
        </p:txBody>
      </p:sp>
      <p:sp>
        <p:nvSpPr>
          <p:cNvPr id="11" name="Forme libre : forme 10">
            <a:extLst>
              <a:ext uri="{FF2B5EF4-FFF2-40B4-BE49-F238E27FC236}">
                <a16:creationId xmlns:a16="http://schemas.microsoft.com/office/drawing/2014/main" id="{CF715FC9-F0DD-4FCB-A2C6-CBD34259C992}"/>
              </a:ext>
            </a:extLst>
          </p:cNvPr>
          <p:cNvSpPr/>
          <p:nvPr/>
        </p:nvSpPr>
        <p:spPr>
          <a:xfrm>
            <a:off x="7148267" y="4399337"/>
            <a:ext cx="1461544" cy="1226343"/>
          </a:xfrm>
          <a:custGeom>
            <a:avLst/>
            <a:gdLst>
              <a:gd name="connsiteX0" fmla="*/ 0 w 1226343"/>
              <a:gd name="connsiteY0" fmla="*/ 613172 h 1226343"/>
              <a:gd name="connsiteX1" fmla="*/ 613172 w 1226343"/>
              <a:gd name="connsiteY1" fmla="*/ 0 h 1226343"/>
              <a:gd name="connsiteX2" fmla="*/ 1226344 w 1226343"/>
              <a:gd name="connsiteY2" fmla="*/ 613172 h 1226343"/>
              <a:gd name="connsiteX3" fmla="*/ 613172 w 1226343"/>
              <a:gd name="connsiteY3" fmla="*/ 1226344 h 1226343"/>
              <a:gd name="connsiteX4" fmla="*/ 0 w 1226343"/>
              <a:gd name="connsiteY4" fmla="*/ 613172 h 12263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6343" h="1226343">
                <a:moveTo>
                  <a:pt x="0" y="613172"/>
                </a:moveTo>
                <a:cubicBezTo>
                  <a:pt x="0" y="274526"/>
                  <a:pt x="274526" y="0"/>
                  <a:pt x="613172" y="0"/>
                </a:cubicBezTo>
                <a:cubicBezTo>
                  <a:pt x="951818" y="0"/>
                  <a:pt x="1226344" y="274526"/>
                  <a:pt x="1226344" y="613172"/>
                </a:cubicBezTo>
                <a:cubicBezTo>
                  <a:pt x="1226344" y="951818"/>
                  <a:pt x="951818" y="1226344"/>
                  <a:pt x="613172" y="1226344"/>
                </a:cubicBezTo>
                <a:cubicBezTo>
                  <a:pt x="274526" y="1226344"/>
                  <a:pt x="0" y="951818"/>
                  <a:pt x="0" y="61317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4834" tIns="194834" rIns="194834" bIns="194834" numCol="1" spcCol="1270" anchor="ctr" anchorCtr="0">
            <a:noAutofit/>
          </a:bodyPr>
          <a:lstStyle/>
          <a:p>
            <a:pPr marL="0" lvl="0" indent="0" algn="ctr" defTabSz="533400">
              <a:lnSpc>
                <a:spcPct val="90000"/>
              </a:lnSpc>
              <a:spcBef>
                <a:spcPct val="0"/>
              </a:spcBef>
              <a:spcAft>
                <a:spcPct val="35000"/>
              </a:spcAft>
              <a:buNone/>
            </a:pPr>
            <a:r>
              <a:rPr lang="fr-FR" sz="1400" b="1" kern="1200" dirty="0"/>
              <a:t>Logisticiens</a:t>
            </a:r>
          </a:p>
        </p:txBody>
      </p:sp>
      <p:sp>
        <p:nvSpPr>
          <p:cNvPr id="13" name="Forme libre : forme 12">
            <a:extLst>
              <a:ext uri="{FF2B5EF4-FFF2-40B4-BE49-F238E27FC236}">
                <a16:creationId xmlns:a16="http://schemas.microsoft.com/office/drawing/2014/main" id="{6B8645AD-9243-4A56-8781-F990174A02A9}"/>
              </a:ext>
            </a:extLst>
          </p:cNvPr>
          <p:cNvSpPr/>
          <p:nvPr/>
        </p:nvSpPr>
        <p:spPr>
          <a:xfrm>
            <a:off x="5574065" y="4868877"/>
            <a:ext cx="1461544" cy="1226343"/>
          </a:xfrm>
          <a:custGeom>
            <a:avLst/>
            <a:gdLst>
              <a:gd name="connsiteX0" fmla="*/ 0 w 1226343"/>
              <a:gd name="connsiteY0" fmla="*/ 613172 h 1226343"/>
              <a:gd name="connsiteX1" fmla="*/ 613172 w 1226343"/>
              <a:gd name="connsiteY1" fmla="*/ 0 h 1226343"/>
              <a:gd name="connsiteX2" fmla="*/ 1226344 w 1226343"/>
              <a:gd name="connsiteY2" fmla="*/ 613172 h 1226343"/>
              <a:gd name="connsiteX3" fmla="*/ 613172 w 1226343"/>
              <a:gd name="connsiteY3" fmla="*/ 1226344 h 1226343"/>
              <a:gd name="connsiteX4" fmla="*/ 0 w 1226343"/>
              <a:gd name="connsiteY4" fmla="*/ 613172 h 12263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6343" h="1226343">
                <a:moveTo>
                  <a:pt x="0" y="613172"/>
                </a:moveTo>
                <a:cubicBezTo>
                  <a:pt x="0" y="274526"/>
                  <a:pt x="274526" y="0"/>
                  <a:pt x="613172" y="0"/>
                </a:cubicBezTo>
                <a:cubicBezTo>
                  <a:pt x="951818" y="0"/>
                  <a:pt x="1226344" y="274526"/>
                  <a:pt x="1226344" y="613172"/>
                </a:cubicBezTo>
                <a:cubicBezTo>
                  <a:pt x="1226344" y="951818"/>
                  <a:pt x="951818" y="1226344"/>
                  <a:pt x="613172" y="1226344"/>
                </a:cubicBezTo>
                <a:cubicBezTo>
                  <a:pt x="274526" y="1226344"/>
                  <a:pt x="0" y="951818"/>
                  <a:pt x="0" y="61317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4834" tIns="194834" rIns="194834" bIns="194834" numCol="1" spcCol="1270" anchor="ctr" anchorCtr="0">
            <a:noAutofit/>
          </a:bodyPr>
          <a:lstStyle/>
          <a:p>
            <a:pPr marL="0" lvl="0" indent="0" algn="ctr" defTabSz="533400">
              <a:lnSpc>
                <a:spcPct val="90000"/>
              </a:lnSpc>
              <a:spcBef>
                <a:spcPct val="0"/>
              </a:spcBef>
              <a:spcAft>
                <a:spcPct val="35000"/>
              </a:spcAft>
              <a:buNone/>
            </a:pPr>
            <a:r>
              <a:rPr lang="fr-FR" sz="1400" b="1" kern="1200" dirty="0"/>
              <a:t>Concurrents</a:t>
            </a:r>
            <a:endParaRPr lang="fr-FR" sz="1200" b="1" kern="1200" dirty="0"/>
          </a:p>
        </p:txBody>
      </p:sp>
      <p:sp>
        <p:nvSpPr>
          <p:cNvPr id="15" name="Forme libre : forme 14">
            <a:extLst>
              <a:ext uri="{FF2B5EF4-FFF2-40B4-BE49-F238E27FC236}">
                <a16:creationId xmlns:a16="http://schemas.microsoft.com/office/drawing/2014/main" id="{210BB611-897D-4CCD-B9C1-8C5878581789}"/>
              </a:ext>
            </a:extLst>
          </p:cNvPr>
          <p:cNvSpPr/>
          <p:nvPr/>
        </p:nvSpPr>
        <p:spPr>
          <a:xfrm>
            <a:off x="4495806" y="3786166"/>
            <a:ext cx="1461544" cy="1226343"/>
          </a:xfrm>
          <a:custGeom>
            <a:avLst/>
            <a:gdLst>
              <a:gd name="connsiteX0" fmla="*/ 0 w 1226343"/>
              <a:gd name="connsiteY0" fmla="*/ 613172 h 1226343"/>
              <a:gd name="connsiteX1" fmla="*/ 613172 w 1226343"/>
              <a:gd name="connsiteY1" fmla="*/ 0 h 1226343"/>
              <a:gd name="connsiteX2" fmla="*/ 1226344 w 1226343"/>
              <a:gd name="connsiteY2" fmla="*/ 613172 h 1226343"/>
              <a:gd name="connsiteX3" fmla="*/ 613172 w 1226343"/>
              <a:gd name="connsiteY3" fmla="*/ 1226344 h 1226343"/>
              <a:gd name="connsiteX4" fmla="*/ 0 w 1226343"/>
              <a:gd name="connsiteY4" fmla="*/ 613172 h 12263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6343" h="1226343">
                <a:moveTo>
                  <a:pt x="0" y="613172"/>
                </a:moveTo>
                <a:cubicBezTo>
                  <a:pt x="0" y="274526"/>
                  <a:pt x="274526" y="0"/>
                  <a:pt x="613172" y="0"/>
                </a:cubicBezTo>
                <a:cubicBezTo>
                  <a:pt x="951818" y="0"/>
                  <a:pt x="1226344" y="274526"/>
                  <a:pt x="1226344" y="613172"/>
                </a:cubicBezTo>
                <a:cubicBezTo>
                  <a:pt x="1226344" y="951818"/>
                  <a:pt x="951818" y="1226344"/>
                  <a:pt x="613172" y="1226344"/>
                </a:cubicBezTo>
                <a:cubicBezTo>
                  <a:pt x="274526" y="1226344"/>
                  <a:pt x="0" y="951818"/>
                  <a:pt x="0" y="61317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4834" tIns="194834" rIns="194834" bIns="194834" numCol="1" spcCol="1270" anchor="ctr" anchorCtr="0">
            <a:noAutofit/>
          </a:bodyPr>
          <a:lstStyle/>
          <a:p>
            <a:pPr marL="0" lvl="0" indent="0" algn="ctr" defTabSz="533400">
              <a:lnSpc>
                <a:spcPct val="90000"/>
              </a:lnSpc>
              <a:spcBef>
                <a:spcPct val="0"/>
              </a:spcBef>
              <a:spcAft>
                <a:spcPct val="35000"/>
              </a:spcAft>
              <a:buNone/>
            </a:pPr>
            <a:r>
              <a:rPr lang="fr-FR" sz="1600" b="1" kern="1200" dirty="0"/>
              <a:t>Etat</a:t>
            </a:r>
          </a:p>
        </p:txBody>
      </p:sp>
      <p:sp>
        <p:nvSpPr>
          <p:cNvPr id="10" name="Espace réservé du contenu 4">
            <a:extLst>
              <a:ext uri="{FF2B5EF4-FFF2-40B4-BE49-F238E27FC236}">
                <a16:creationId xmlns:a16="http://schemas.microsoft.com/office/drawing/2014/main" id="{7DBE4A03-DB75-42AA-A7F6-8CED223848AA}"/>
              </a:ext>
            </a:extLst>
          </p:cNvPr>
          <p:cNvSpPr>
            <a:spLocks noGrp="1"/>
          </p:cNvSpPr>
          <p:nvPr>
            <p:ph idx="1"/>
          </p:nvPr>
        </p:nvSpPr>
        <p:spPr>
          <a:xfrm>
            <a:off x="0" y="1989241"/>
            <a:ext cx="4879090" cy="4114800"/>
          </a:xfrm>
        </p:spPr>
        <p:txBody>
          <a:bodyPr/>
          <a:lstStyle/>
          <a:p>
            <a:r>
              <a:rPr lang="fr-FR" dirty="0"/>
              <a:t>Les acteurs</a:t>
            </a:r>
          </a:p>
          <a:p>
            <a:pPr lvl="1"/>
            <a:r>
              <a:rPr lang="fr-FR" dirty="0"/>
              <a:t>Les industriels</a:t>
            </a:r>
          </a:p>
          <a:p>
            <a:pPr lvl="1"/>
            <a:r>
              <a:rPr lang="fr-FR" dirty="0"/>
              <a:t>Les distributeurs</a:t>
            </a:r>
          </a:p>
          <a:p>
            <a:r>
              <a:rPr lang="fr-FR" dirty="0"/>
              <a:t>Les facilitateurs</a:t>
            </a:r>
          </a:p>
          <a:p>
            <a:pPr lvl="1"/>
            <a:r>
              <a:rPr lang="fr-FR" dirty="0"/>
              <a:t>Les prestataires informatiques</a:t>
            </a:r>
          </a:p>
          <a:p>
            <a:pPr lvl="1"/>
            <a:r>
              <a:rPr lang="fr-FR" dirty="0"/>
              <a:t>Les prestataires logistiques</a:t>
            </a:r>
          </a:p>
          <a:p>
            <a:pPr lvl="1"/>
            <a:r>
              <a:rPr lang="fr-FR" dirty="0"/>
              <a:t>Les organismes de </a:t>
            </a:r>
            <a:br>
              <a:rPr lang="fr-FR" dirty="0"/>
            </a:br>
            <a:r>
              <a:rPr lang="fr-FR" dirty="0"/>
              <a:t>standardisation</a:t>
            </a:r>
          </a:p>
        </p:txBody>
      </p:sp>
      <p:sp>
        <p:nvSpPr>
          <p:cNvPr id="12" name="Forme libre : forme 11">
            <a:extLst>
              <a:ext uri="{FF2B5EF4-FFF2-40B4-BE49-F238E27FC236}">
                <a16:creationId xmlns:a16="http://schemas.microsoft.com/office/drawing/2014/main" id="{0EA67DAC-14CC-4F16-8B1B-643CA67FC69B}"/>
              </a:ext>
            </a:extLst>
          </p:cNvPr>
          <p:cNvSpPr/>
          <p:nvPr/>
        </p:nvSpPr>
        <p:spPr>
          <a:xfrm>
            <a:off x="4848868" y="2403734"/>
            <a:ext cx="1461544" cy="1226343"/>
          </a:xfrm>
          <a:custGeom>
            <a:avLst/>
            <a:gdLst>
              <a:gd name="connsiteX0" fmla="*/ 0 w 1226343"/>
              <a:gd name="connsiteY0" fmla="*/ 613172 h 1226343"/>
              <a:gd name="connsiteX1" fmla="*/ 613172 w 1226343"/>
              <a:gd name="connsiteY1" fmla="*/ 0 h 1226343"/>
              <a:gd name="connsiteX2" fmla="*/ 1226344 w 1226343"/>
              <a:gd name="connsiteY2" fmla="*/ 613172 h 1226343"/>
              <a:gd name="connsiteX3" fmla="*/ 613172 w 1226343"/>
              <a:gd name="connsiteY3" fmla="*/ 1226344 h 1226343"/>
              <a:gd name="connsiteX4" fmla="*/ 0 w 1226343"/>
              <a:gd name="connsiteY4" fmla="*/ 613172 h 12263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6343" h="1226343">
                <a:moveTo>
                  <a:pt x="0" y="613172"/>
                </a:moveTo>
                <a:cubicBezTo>
                  <a:pt x="0" y="274526"/>
                  <a:pt x="274526" y="0"/>
                  <a:pt x="613172" y="0"/>
                </a:cubicBezTo>
                <a:cubicBezTo>
                  <a:pt x="951818" y="0"/>
                  <a:pt x="1226344" y="274526"/>
                  <a:pt x="1226344" y="613172"/>
                </a:cubicBezTo>
                <a:cubicBezTo>
                  <a:pt x="1226344" y="951818"/>
                  <a:pt x="951818" y="1226344"/>
                  <a:pt x="613172" y="1226344"/>
                </a:cubicBezTo>
                <a:cubicBezTo>
                  <a:pt x="274526" y="1226344"/>
                  <a:pt x="0" y="951818"/>
                  <a:pt x="0" y="61317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4834" tIns="194834" rIns="194834" bIns="194834" numCol="1" spcCol="1270" anchor="ctr" anchorCtr="0">
            <a:noAutofit/>
          </a:bodyPr>
          <a:lstStyle/>
          <a:p>
            <a:pPr marL="0" lvl="0" indent="0" algn="ctr" defTabSz="533400">
              <a:lnSpc>
                <a:spcPct val="90000"/>
              </a:lnSpc>
              <a:spcBef>
                <a:spcPct val="0"/>
              </a:spcBef>
              <a:spcAft>
                <a:spcPct val="35000"/>
              </a:spcAft>
              <a:buNone/>
            </a:pPr>
            <a:r>
              <a:rPr lang="fr-FR" sz="1200" b="1" kern="1200" dirty="0"/>
              <a:t>Prestataires informatiques</a:t>
            </a:r>
          </a:p>
        </p:txBody>
      </p:sp>
    </p:spTree>
    <p:extLst>
      <p:ext uri="{BB962C8B-B14F-4D97-AF65-F5344CB8AC3E}">
        <p14:creationId xmlns:p14="http://schemas.microsoft.com/office/powerpoint/2010/main" val="614356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705EB6-28B4-477C-B217-E568E9F29CE1}"/>
              </a:ext>
            </a:extLst>
          </p:cNvPr>
          <p:cNvSpPr>
            <a:spLocks noGrp="1"/>
          </p:cNvSpPr>
          <p:nvPr>
            <p:ph type="title"/>
          </p:nvPr>
        </p:nvSpPr>
        <p:spPr>
          <a:xfrm>
            <a:off x="838198" y="410599"/>
            <a:ext cx="7910266" cy="843880"/>
          </a:xfrm>
        </p:spPr>
        <p:txBody>
          <a:bodyPr/>
          <a:lstStyle/>
          <a:p>
            <a:r>
              <a:rPr lang="fr-FR" dirty="0"/>
              <a:t>Le pilotage du réseau dans un canal</a:t>
            </a:r>
          </a:p>
        </p:txBody>
      </p:sp>
      <p:sp>
        <p:nvSpPr>
          <p:cNvPr id="20" name="Rectangle : coins arrondis 19">
            <a:extLst>
              <a:ext uri="{FF2B5EF4-FFF2-40B4-BE49-F238E27FC236}">
                <a16:creationId xmlns:a16="http://schemas.microsoft.com/office/drawing/2014/main" id="{547D4D9D-0EC0-4AC3-B98F-E545D5803958}"/>
              </a:ext>
            </a:extLst>
          </p:cNvPr>
          <p:cNvSpPr/>
          <p:nvPr/>
        </p:nvSpPr>
        <p:spPr bwMode="auto">
          <a:xfrm>
            <a:off x="438527" y="2893006"/>
            <a:ext cx="1728192" cy="576064"/>
          </a:xfrm>
          <a:prstGeom prst="roundRect">
            <a:avLst/>
          </a:prstGeom>
          <a:solidFill>
            <a:schemeClr val="accent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dirty="0">
                <a:ln>
                  <a:noFill/>
                </a:ln>
                <a:solidFill>
                  <a:schemeClr val="tx1"/>
                </a:solidFill>
                <a:effectLst/>
                <a:latin typeface="Arial" panose="020B0604020202020204" pitchFamily="34" charset="0"/>
              </a:rPr>
              <a:t>Industriel </a:t>
            </a:r>
          </a:p>
        </p:txBody>
      </p:sp>
      <p:sp>
        <p:nvSpPr>
          <p:cNvPr id="24" name="Rectangle : coins arrondis 23">
            <a:extLst>
              <a:ext uri="{FF2B5EF4-FFF2-40B4-BE49-F238E27FC236}">
                <a16:creationId xmlns:a16="http://schemas.microsoft.com/office/drawing/2014/main" id="{738CED5D-2954-4019-8023-681D67C5F553}"/>
              </a:ext>
            </a:extLst>
          </p:cNvPr>
          <p:cNvSpPr/>
          <p:nvPr/>
        </p:nvSpPr>
        <p:spPr bwMode="auto">
          <a:xfrm>
            <a:off x="3275856" y="1380838"/>
            <a:ext cx="2088232" cy="720080"/>
          </a:xfrm>
          <a:prstGeom prst="roundRect">
            <a:avLst/>
          </a:prstGeom>
          <a:solidFill>
            <a:srgbClr val="FFC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Entrepôt A</a:t>
            </a:r>
          </a:p>
        </p:txBody>
      </p:sp>
      <p:sp>
        <p:nvSpPr>
          <p:cNvPr id="25" name="Rectangle : coins arrondis 24">
            <a:extLst>
              <a:ext uri="{FF2B5EF4-FFF2-40B4-BE49-F238E27FC236}">
                <a16:creationId xmlns:a16="http://schemas.microsoft.com/office/drawing/2014/main" id="{90C8F1FC-DBB2-4ACF-877A-1C85903D099E}"/>
              </a:ext>
            </a:extLst>
          </p:cNvPr>
          <p:cNvSpPr/>
          <p:nvPr/>
        </p:nvSpPr>
        <p:spPr bwMode="auto">
          <a:xfrm>
            <a:off x="3275856" y="2820998"/>
            <a:ext cx="2088232" cy="720080"/>
          </a:xfrm>
          <a:prstGeom prst="roundRect">
            <a:avLst/>
          </a:prstGeom>
          <a:solidFill>
            <a:srgbClr val="FFC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b="1" dirty="0">
                <a:solidFill>
                  <a:srgbClr val="000000"/>
                </a:solidFill>
              </a:rPr>
              <a:t>Entrepôt </a:t>
            </a:r>
            <a:r>
              <a:rPr kumimoji="0" lang="fr-FR" sz="2000" b="1" i="0" u="none" strike="noStrike" cap="none" normalizeH="0" baseline="0" dirty="0">
                <a:ln>
                  <a:noFill/>
                </a:ln>
                <a:solidFill>
                  <a:srgbClr val="000000"/>
                </a:solidFill>
                <a:effectLst/>
                <a:latin typeface="Arial" panose="020B0604020202020204" pitchFamily="34" charset="0"/>
              </a:rPr>
              <a:t>B</a:t>
            </a:r>
          </a:p>
        </p:txBody>
      </p:sp>
      <p:sp>
        <p:nvSpPr>
          <p:cNvPr id="26" name="Rectangle : coins arrondis 25">
            <a:extLst>
              <a:ext uri="{FF2B5EF4-FFF2-40B4-BE49-F238E27FC236}">
                <a16:creationId xmlns:a16="http://schemas.microsoft.com/office/drawing/2014/main" id="{8C749B55-BB72-472B-A1CD-8EFEDB7DC6D8}"/>
              </a:ext>
            </a:extLst>
          </p:cNvPr>
          <p:cNvSpPr/>
          <p:nvPr/>
        </p:nvSpPr>
        <p:spPr bwMode="auto">
          <a:xfrm>
            <a:off x="3275856" y="4405174"/>
            <a:ext cx="2088232" cy="720080"/>
          </a:xfrm>
          <a:prstGeom prst="roundRect">
            <a:avLst/>
          </a:prstGeom>
          <a:solidFill>
            <a:srgbClr val="FFC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fr-FR" b="1" dirty="0">
                <a:solidFill>
                  <a:srgbClr val="000000"/>
                </a:solidFill>
              </a:rPr>
              <a:t>Entrepôt …</a:t>
            </a:r>
            <a:endParaRPr kumimoji="0" lang="fr-FR" sz="2000" b="1" i="0" u="none" strike="noStrike" cap="none" normalizeH="0" baseline="0" dirty="0">
              <a:ln>
                <a:noFill/>
              </a:ln>
              <a:solidFill>
                <a:srgbClr val="000000"/>
              </a:solidFill>
              <a:effectLst/>
              <a:latin typeface="Arial" panose="020B0604020202020204" pitchFamily="34" charset="0"/>
            </a:endParaRPr>
          </a:p>
        </p:txBody>
      </p:sp>
      <p:sp>
        <p:nvSpPr>
          <p:cNvPr id="27" name="Ellipse 26">
            <a:extLst>
              <a:ext uri="{FF2B5EF4-FFF2-40B4-BE49-F238E27FC236}">
                <a16:creationId xmlns:a16="http://schemas.microsoft.com/office/drawing/2014/main" id="{F049409D-8FF6-4B24-9A82-55A694C69A4B}"/>
              </a:ext>
            </a:extLst>
          </p:cNvPr>
          <p:cNvSpPr/>
          <p:nvPr/>
        </p:nvSpPr>
        <p:spPr bwMode="auto">
          <a:xfrm>
            <a:off x="6732240" y="1308830"/>
            <a:ext cx="1512168" cy="921940"/>
          </a:xfrm>
          <a:prstGeom prst="ellipse">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Clients</a:t>
            </a:r>
          </a:p>
        </p:txBody>
      </p:sp>
      <p:sp>
        <p:nvSpPr>
          <p:cNvPr id="28" name="Ellipse 27">
            <a:extLst>
              <a:ext uri="{FF2B5EF4-FFF2-40B4-BE49-F238E27FC236}">
                <a16:creationId xmlns:a16="http://schemas.microsoft.com/office/drawing/2014/main" id="{203DE1F6-64BB-44A7-BED9-C0235E71BB1B}"/>
              </a:ext>
            </a:extLst>
          </p:cNvPr>
          <p:cNvSpPr/>
          <p:nvPr/>
        </p:nvSpPr>
        <p:spPr bwMode="auto">
          <a:xfrm>
            <a:off x="6732240" y="2763154"/>
            <a:ext cx="1512168" cy="921940"/>
          </a:xfrm>
          <a:prstGeom prst="ellipse">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Clients</a:t>
            </a:r>
          </a:p>
        </p:txBody>
      </p:sp>
      <p:sp>
        <p:nvSpPr>
          <p:cNvPr id="29" name="Ellipse 28">
            <a:extLst>
              <a:ext uri="{FF2B5EF4-FFF2-40B4-BE49-F238E27FC236}">
                <a16:creationId xmlns:a16="http://schemas.microsoft.com/office/drawing/2014/main" id="{493DF68E-D539-4512-B927-7411C1808EA6}"/>
              </a:ext>
            </a:extLst>
          </p:cNvPr>
          <p:cNvSpPr/>
          <p:nvPr/>
        </p:nvSpPr>
        <p:spPr bwMode="auto">
          <a:xfrm>
            <a:off x="6732240" y="4275322"/>
            <a:ext cx="1512168" cy="921940"/>
          </a:xfrm>
          <a:prstGeom prst="ellipse">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Clients</a:t>
            </a:r>
          </a:p>
        </p:txBody>
      </p:sp>
      <p:cxnSp>
        <p:nvCxnSpPr>
          <p:cNvPr id="30" name="Connecteur droit avec flèche 29">
            <a:extLst>
              <a:ext uri="{FF2B5EF4-FFF2-40B4-BE49-F238E27FC236}">
                <a16:creationId xmlns:a16="http://schemas.microsoft.com/office/drawing/2014/main" id="{377C01C9-B2C4-4A4A-9999-58CD30B95318}"/>
              </a:ext>
            </a:extLst>
          </p:cNvPr>
          <p:cNvCxnSpPr>
            <a:stCxn id="20" idx="3"/>
            <a:endCxn id="24" idx="1"/>
          </p:cNvCxnSpPr>
          <p:nvPr/>
        </p:nvCxnSpPr>
        <p:spPr bwMode="auto">
          <a:xfrm flipV="1">
            <a:off x="2166719" y="1740878"/>
            <a:ext cx="1109137" cy="1440160"/>
          </a:xfrm>
          <a:prstGeom prst="straightConnector1">
            <a:avLst/>
          </a:prstGeom>
          <a:solidFill>
            <a:schemeClr val="bg1"/>
          </a:solidFill>
          <a:ln w="12700" cap="flat" cmpd="sng" algn="ctr">
            <a:solidFill>
              <a:srgbClr val="00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Connecteur droit avec flèche 31">
            <a:extLst>
              <a:ext uri="{FF2B5EF4-FFF2-40B4-BE49-F238E27FC236}">
                <a16:creationId xmlns:a16="http://schemas.microsoft.com/office/drawing/2014/main" id="{DD1CCDB4-CC7E-4CA3-BC9A-87B9868ACA32}"/>
              </a:ext>
            </a:extLst>
          </p:cNvPr>
          <p:cNvCxnSpPr>
            <a:cxnSpLocks/>
            <a:stCxn id="20" idx="3"/>
            <a:endCxn id="24" idx="1"/>
          </p:cNvCxnSpPr>
          <p:nvPr/>
        </p:nvCxnSpPr>
        <p:spPr bwMode="auto">
          <a:xfrm flipV="1">
            <a:off x="2166719" y="1740878"/>
            <a:ext cx="1109137" cy="1440160"/>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Connecteur droit avec flèche 33">
            <a:extLst>
              <a:ext uri="{FF2B5EF4-FFF2-40B4-BE49-F238E27FC236}">
                <a16:creationId xmlns:a16="http://schemas.microsoft.com/office/drawing/2014/main" id="{5E13751A-6D35-4D56-87F9-F5C41E15081F}"/>
              </a:ext>
            </a:extLst>
          </p:cNvPr>
          <p:cNvCxnSpPr>
            <a:stCxn id="20" idx="3"/>
            <a:endCxn id="25" idx="1"/>
          </p:cNvCxnSpPr>
          <p:nvPr/>
        </p:nvCxnSpPr>
        <p:spPr bwMode="auto">
          <a:xfrm>
            <a:off x="2166719" y="3181038"/>
            <a:ext cx="1109137" cy="0"/>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Connecteur droit avec flèche 35">
            <a:extLst>
              <a:ext uri="{FF2B5EF4-FFF2-40B4-BE49-F238E27FC236}">
                <a16:creationId xmlns:a16="http://schemas.microsoft.com/office/drawing/2014/main" id="{459AEE7E-FEA5-4D1F-87CD-7B37E1DE10CD}"/>
              </a:ext>
            </a:extLst>
          </p:cNvPr>
          <p:cNvCxnSpPr>
            <a:cxnSpLocks/>
            <a:endCxn id="25" idx="1"/>
          </p:cNvCxnSpPr>
          <p:nvPr/>
        </p:nvCxnSpPr>
        <p:spPr bwMode="auto">
          <a:xfrm>
            <a:off x="2078633" y="3181038"/>
            <a:ext cx="1197223" cy="0"/>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Connecteur droit avec flèche 36">
            <a:extLst>
              <a:ext uri="{FF2B5EF4-FFF2-40B4-BE49-F238E27FC236}">
                <a16:creationId xmlns:a16="http://schemas.microsoft.com/office/drawing/2014/main" id="{76D01DFD-4506-410E-8A4B-A7A962391B08}"/>
              </a:ext>
            </a:extLst>
          </p:cNvPr>
          <p:cNvCxnSpPr>
            <a:stCxn id="20" idx="3"/>
            <a:endCxn id="26" idx="1"/>
          </p:cNvCxnSpPr>
          <p:nvPr/>
        </p:nvCxnSpPr>
        <p:spPr bwMode="auto">
          <a:xfrm>
            <a:off x="2166719" y="3181038"/>
            <a:ext cx="1109137" cy="1584176"/>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Connecteur droit avec flèche 41">
            <a:extLst>
              <a:ext uri="{FF2B5EF4-FFF2-40B4-BE49-F238E27FC236}">
                <a16:creationId xmlns:a16="http://schemas.microsoft.com/office/drawing/2014/main" id="{EB8A1247-05FC-4595-A5DE-EFB4BF993712}"/>
              </a:ext>
            </a:extLst>
          </p:cNvPr>
          <p:cNvCxnSpPr>
            <a:cxnSpLocks/>
            <a:stCxn id="24" idx="3"/>
            <a:endCxn id="27" idx="2"/>
          </p:cNvCxnSpPr>
          <p:nvPr/>
        </p:nvCxnSpPr>
        <p:spPr bwMode="auto">
          <a:xfrm>
            <a:off x="5364088" y="1740878"/>
            <a:ext cx="1368152" cy="28922"/>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Connecteur droit avec flèche 42">
            <a:extLst>
              <a:ext uri="{FF2B5EF4-FFF2-40B4-BE49-F238E27FC236}">
                <a16:creationId xmlns:a16="http://schemas.microsoft.com/office/drawing/2014/main" id="{7DEC510F-06C9-474C-9BE4-53454E5768B1}"/>
              </a:ext>
            </a:extLst>
          </p:cNvPr>
          <p:cNvCxnSpPr>
            <a:cxnSpLocks/>
            <a:stCxn id="24" idx="3"/>
            <a:endCxn id="27" idx="1"/>
          </p:cNvCxnSpPr>
          <p:nvPr/>
        </p:nvCxnSpPr>
        <p:spPr bwMode="auto">
          <a:xfrm flipV="1">
            <a:off x="5364088" y="1443845"/>
            <a:ext cx="1589604" cy="297033"/>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Connecteur droit avec flèche 43">
            <a:extLst>
              <a:ext uri="{FF2B5EF4-FFF2-40B4-BE49-F238E27FC236}">
                <a16:creationId xmlns:a16="http://schemas.microsoft.com/office/drawing/2014/main" id="{8D3DCF06-5AA8-45D6-8260-96C153EA5A43}"/>
              </a:ext>
            </a:extLst>
          </p:cNvPr>
          <p:cNvCxnSpPr>
            <a:cxnSpLocks/>
            <a:stCxn id="24" idx="3"/>
            <a:endCxn id="27" idx="3"/>
          </p:cNvCxnSpPr>
          <p:nvPr/>
        </p:nvCxnSpPr>
        <p:spPr bwMode="auto">
          <a:xfrm>
            <a:off x="5364088" y="1740878"/>
            <a:ext cx="1589604" cy="354877"/>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Connecteur droit avec flèche 44">
            <a:extLst>
              <a:ext uri="{FF2B5EF4-FFF2-40B4-BE49-F238E27FC236}">
                <a16:creationId xmlns:a16="http://schemas.microsoft.com/office/drawing/2014/main" id="{671DD147-8A0E-4981-B575-C34EF6CE3759}"/>
              </a:ext>
            </a:extLst>
          </p:cNvPr>
          <p:cNvCxnSpPr>
            <a:cxnSpLocks/>
            <a:stCxn id="25" idx="3"/>
            <a:endCxn id="28" idx="2"/>
          </p:cNvCxnSpPr>
          <p:nvPr/>
        </p:nvCxnSpPr>
        <p:spPr bwMode="auto">
          <a:xfrm>
            <a:off x="5364088" y="3181038"/>
            <a:ext cx="1368152" cy="43086"/>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Connecteur droit avec flèche 45">
            <a:extLst>
              <a:ext uri="{FF2B5EF4-FFF2-40B4-BE49-F238E27FC236}">
                <a16:creationId xmlns:a16="http://schemas.microsoft.com/office/drawing/2014/main" id="{7DC29A6F-DCAC-472E-93FA-6DE73247CDBB}"/>
              </a:ext>
            </a:extLst>
          </p:cNvPr>
          <p:cNvCxnSpPr>
            <a:stCxn id="25" idx="3"/>
            <a:endCxn id="28" idx="1"/>
          </p:cNvCxnSpPr>
          <p:nvPr/>
        </p:nvCxnSpPr>
        <p:spPr bwMode="auto">
          <a:xfrm flipV="1">
            <a:off x="5364088" y="2898169"/>
            <a:ext cx="1589604" cy="282869"/>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Connecteur droit avec flèche 46">
            <a:extLst>
              <a:ext uri="{FF2B5EF4-FFF2-40B4-BE49-F238E27FC236}">
                <a16:creationId xmlns:a16="http://schemas.microsoft.com/office/drawing/2014/main" id="{48A71217-67CC-4917-8E47-13A7617E6BD9}"/>
              </a:ext>
            </a:extLst>
          </p:cNvPr>
          <p:cNvCxnSpPr>
            <a:stCxn id="25" idx="3"/>
            <a:endCxn id="28" idx="3"/>
          </p:cNvCxnSpPr>
          <p:nvPr/>
        </p:nvCxnSpPr>
        <p:spPr bwMode="auto">
          <a:xfrm>
            <a:off x="5364088" y="3181038"/>
            <a:ext cx="1589604" cy="369041"/>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Connecteur droit avec flèche 47">
            <a:extLst>
              <a:ext uri="{FF2B5EF4-FFF2-40B4-BE49-F238E27FC236}">
                <a16:creationId xmlns:a16="http://schemas.microsoft.com/office/drawing/2014/main" id="{0BC4D7FF-1CB0-4B29-8A8D-E2374CE31611}"/>
              </a:ext>
            </a:extLst>
          </p:cNvPr>
          <p:cNvCxnSpPr>
            <a:stCxn id="26" idx="3"/>
            <a:endCxn id="29" idx="1"/>
          </p:cNvCxnSpPr>
          <p:nvPr/>
        </p:nvCxnSpPr>
        <p:spPr bwMode="auto">
          <a:xfrm flipV="1">
            <a:off x="5364088" y="4410337"/>
            <a:ext cx="1589604" cy="354877"/>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Connecteur droit avec flèche 48">
            <a:extLst>
              <a:ext uri="{FF2B5EF4-FFF2-40B4-BE49-F238E27FC236}">
                <a16:creationId xmlns:a16="http://schemas.microsoft.com/office/drawing/2014/main" id="{D3158E17-6D65-4382-9526-2BE7131CA90F}"/>
              </a:ext>
            </a:extLst>
          </p:cNvPr>
          <p:cNvCxnSpPr>
            <a:stCxn id="26" idx="3"/>
            <a:endCxn id="29" idx="2"/>
          </p:cNvCxnSpPr>
          <p:nvPr/>
        </p:nvCxnSpPr>
        <p:spPr bwMode="auto">
          <a:xfrm flipV="1">
            <a:off x="5364088" y="4736292"/>
            <a:ext cx="1368152" cy="28922"/>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Connecteur droit avec flèche 49">
            <a:extLst>
              <a:ext uri="{FF2B5EF4-FFF2-40B4-BE49-F238E27FC236}">
                <a16:creationId xmlns:a16="http://schemas.microsoft.com/office/drawing/2014/main" id="{0B743036-B644-4E4F-8B64-2F7907187F95}"/>
              </a:ext>
            </a:extLst>
          </p:cNvPr>
          <p:cNvCxnSpPr>
            <a:stCxn id="26" idx="3"/>
            <a:endCxn id="29" idx="3"/>
          </p:cNvCxnSpPr>
          <p:nvPr/>
        </p:nvCxnSpPr>
        <p:spPr bwMode="auto">
          <a:xfrm>
            <a:off x="5364088" y="4765214"/>
            <a:ext cx="1589604" cy="297033"/>
          </a:xfrm>
          <a:prstGeom prst="straightConnector1">
            <a:avLst/>
          </a:prstGeom>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Flèche : droite 50">
            <a:extLst>
              <a:ext uri="{FF2B5EF4-FFF2-40B4-BE49-F238E27FC236}">
                <a16:creationId xmlns:a16="http://schemas.microsoft.com/office/drawing/2014/main" id="{725BA526-2F24-448E-BC89-FA8BE2D2F371}"/>
              </a:ext>
            </a:extLst>
          </p:cNvPr>
          <p:cNvSpPr/>
          <p:nvPr/>
        </p:nvSpPr>
        <p:spPr bwMode="auto">
          <a:xfrm>
            <a:off x="899592" y="6302708"/>
            <a:ext cx="7488832" cy="222636"/>
          </a:xfrm>
          <a:prstGeom prst="rightArrow">
            <a:avLst/>
          </a:prstGeom>
          <a:solidFill>
            <a:srgbClr val="0070C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712C44-8F27-47A7-ABDE-51597BBD26E1}"/>
              </a:ext>
            </a:extLst>
          </p:cNvPr>
          <p:cNvSpPr txBox="1"/>
          <p:nvPr/>
        </p:nvSpPr>
        <p:spPr>
          <a:xfrm>
            <a:off x="395534" y="5495473"/>
            <a:ext cx="2106667" cy="400110"/>
          </a:xfrm>
          <a:prstGeom prst="rect">
            <a:avLst/>
          </a:prstGeom>
          <a:noFill/>
        </p:spPr>
        <p:txBody>
          <a:bodyPr wrap="none" rtlCol="0">
            <a:spAutoFit/>
          </a:bodyPr>
          <a:lstStyle/>
          <a:p>
            <a:r>
              <a:rPr lang="fr-FR" dirty="0">
                <a:solidFill>
                  <a:srgbClr val="000099"/>
                </a:solidFill>
              </a:rPr>
              <a:t>1 000 références</a:t>
            </a:r>
          </a:p>
        </p:txBody>
      </p:sp>
      <p:sp>
        <p:nvSpPr>
          <p:cNvPr id="52" name="ZoneTexte 51">
            <a:extLst>
              <a:ext uri="{FF2B5EF4-FFF2-40B4-BE49-F238E27FC236}">
                <a16:creationId xmlns:a16="http://schemas.microsoft.com/office/drawing/2014/main" id="{A95F17AF-D86E-4211-8EAE-D2E6A1F70662}"/>
              </a:ext>
            </a:extLst>
          </p:cNvPr>
          <p:cNvSpPr txBox="1"/>
          <p:nvPr/>
        </p:nvSpPr>
        <p:spPr>
          <a:xfrm>
            <a:off x="2771800" y="5233956"/>
            <a:ext cx="3033203" cy="1015663"/>
          </a:xfrm>
          <a:prstGeom prst="rect">
            <a:avLst/>
          </a:prstGeom>
          <a:noFill/>
        </p:spPr>
        <p:txBody>
          <a:bodyPr wrap="none" rtlCol="0">
            <a:spAutoFit/>
          </a:bodyPr>
          <a:lstStyle/>
          <a:p>
            <a:r>
              <a:rPr lang="fr-FR" dirty="0">
                <a:solidFill>
                  <a:srgbClr val="000099"/>
                </a:solidFill>
              </a:rPr>
              <a:t>3 canaux</a:t>
            </a:r>
          </a:p>
          <a:p>
            <a:r>
              <a:rPr lang="fr-FR" dirty="0">
                <a:solidFill>
                  <a:srgbClr val="000099"/>
                </a:solidFill>
              </a:rPr>
              <a:t>1 000 références</a:t>
            </a:r>
          </a:p>
          <a:p>
            <a:r>
              <a:rPr lang="fr-FR" dirty="0">
                <a:solidFill>
                  <a:srgbClr val="000099"/>
                </a:solidFill>
              </a:rPr>
              <a:t>3 000 points de stockage</a:t>
            </a:r>
          </a:p>
        </p:txBody>
      </p:sp>
      <p:sp>
        <p:nvSpPr>
          <p:cNvPr id="53" name="ZoneTexte 52">
            <a:extLst>
              <a:ext uri="{FF2B5EF4-FFF2-40B4-BE49-F238E27FC236}">
                <a16:creationId xmlns:a16="http://schemas.microsoft.com/office/drawing/2014/main" id="{EC2ED9A1-6257-4CDC-9F92-12BBD2AD7A84}"/>
              </a:ext>
            </a:extLst>
          </p:cNvPr>
          <p:cNvSpPr txBox="1"/>
          <p:nvPr/>
        </p:nvSpPr>
        <p:spPr>
          <a:xfrm>
            <a:off x="5868144" y="5221649"/>
            <a:ext cx="3318537" cy="1015663"/>
          </a:xfrm>
          <a:prstGeom prst="rect">
            <a:avLst/>
          </a:prstGeom>
          <a:noFill/>
        </p:spPr>
        <p:txBody>
          <a:bodyPr wrap="none" rtlCol="0">
            <a:spAutoFit/>
          </a:bodyPr>
          <a:lstStyle/>
          <a:p>
            <a:r>
              <a:rPr lang="fr-FR" dirty="0">
                <a:solidFill>
                  <a:srgbClr val="000099"/>
                </a:solidFill>
              </a:rPr>
              <a:t>300 clients</a:t>
            </a:r>
          </a:p>
          <a:p>
            <a:r>
              <a:rPr lang="fr-FR" dirty="0">
                <a:solidFill>
                  <a:srgbClr val="000099"/>
                </a:solidFill>
              </a:rPr>
              <a:t>1 000 références</a:t>
            </a:r>
          </a:p>
          <a:p>
            <a:r>
              <a:rPr lang="fr-FR" dirty="0">
                <a:solidFill>
                  <a:srgbClr val="000099"/>
                </a:solidFill>
              </a:rPr>
              <a:t>300 000 points de stockage</a:t>
            </a:r>
          </a:p>
        </p:txBody>
      </p:sp>
    </p:spTree>
    <p:extLst>
      <p:ext uri="{BB962C8B-B14F-4D97-AF65-F5344CB8AC3E}">
        <p14:creationId xmlns:p14="http://schemas.microsoft.com/office/powerpoint/2010/main" val="2529056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EBE99A-C76A-47EF-8F8C-56F112B81A8F}"/>
              </a:ext>
            </a:extLst>
          </p:cNvPr>
          <p:cNvSpPr>
            <a:spLocks noGrp="1"/>
          </p:cNvSpPr>
          <p:nvPr>
            <p:ph type="title"/>
          </p:nvPr>
        </p:nvSpPr>
        <p:spPr>
          <a:xfrm>
            <a:off x="1578322" y="600121"/>
            <a:ext cx="7239000" cy="457200"/>
          </a:xfrm>
        </p:spPr>
        <p:txBody>
          <a:bodyPr/>
          <a:lstStyle/>
          <a:p>
            <a:r>
              <a:rPr lang="fr-FR" dirty="0"/>
              <a:t>Arbitrages</a:t>
            </a:r>
          </a:p>
        </p:txBody>
      </p:sp>
      <p:grpSp>
        <p:nvGrpSpPr>
          <p:cNvPr id="15" name="Groupe 14">
            <a:extLst>
              <a:ext uri="{FF2B5EF4-FFF2-40B4-BE49-F238E27FC236}">
                <a16:creationId xmlns:a16="http://schemas.microsoft.com/office/drawing/2014/main" id="{910CF9CB-44EC-4B0A-B77F-E37AA56EE17F}"/>
              </a:ext>
            </a:extLst>
          </p:cNvPr>
          <p:cNvGrpSpPr/>
          <p:nvPr/>
        </p:nvGrpSpPr>
        <p:grpSpPr>
          <a:xfrm>
            <a:off x="2750819" y="1844824"/>
            <a:ext cx="3909413" cy="3871180"/>
            <a:chOff x="2750819" y="1844824"/>
            <a:chExt cx="3909413" cy="3871180"/>
          </a:xfrm>
        </p:grpSpPr>
        <p:sp>
          <p:nvSpPr>
            <p:cNvPr id="7" name="Forme libre : forme 6">
              <a:extLst>
                <a:ext uri="{FF2B5EF4-FFF2-40B4-BE49-F238E27FC236}">
                  <a16:creationId xmlns:a16="http://schemas.microsoft.com/office/drawing/2014/main" id="{49CD7E86-5587-4878-B4B7-D1B4D8F09BBF}"/>
                </a:ext>
              </a:extLst>
            </p:cNvPr>
            <p:cNvSpPr/>
            <p:nvPr/>
          </p:nvSpPr>
          <p:spPr>
            <a:xfrm>
              <a:off x="3073319" y="2069401"/>
              <a:ext cx="3357307" cy="3327255"/>
            </a:xfrm>
            <a:custGeom>
              <a:avLst/>
              <a:gdLst>
                <a:gd name="connsiteX0" fmla="*/ 1728216 w 3456432"/>
                <a:gd name="connsiteY0" fmla="*/ 0 h 3456432"/>
                <a:gd name="connsiteX1" fmla="*/ 3456432 w 3456432"/>
                <a:gd name="connsiteY1" fmla="*/ 1728216 h 3456432"/>
                <a:gd name="connsiteX2" fmla="*/ 1728216 w 3456432"/>
                <a:gd name="connsiteY2" fmla="*/ 1728216 h 3456432"/>
                <a:gd name="connsiteX3" fmla="*/ 1728216 w 3456432"/>
                <a:gd name="connsiteY3" fmla="*/ 0 h 3456432"/>
              </a:gdLst>
              <a:ahLst/>
              <a:cxnLst>
                <a:cxn ang="0">
                  <a:pos x="connsiteX0" y="connsiteY0"/>
                </a:cxn>
                <a:cxn ang="0">
                  <a:pos x="connsiteX1" y="connsiteY1"/>
                </a:cxn>
                <a:cxn ang="0">
                  <a:pos x="connsiteX2" y="connsiteY2"/>
                </a:cxn>
                <a:cxn ang="0">
                  <a:pos x="connsiteX3" y="connsiteY3"/>
                </a:cxn>
              </a:cxnLst>
              <a:rect l="l" t="t" r="r" b="b"/>
              <a:pathLst>
                <a:path w="3456432" h="3456432">
                  <a:moveTo>
                    <a:pt x="1728216" y="0"/>
                  </a:moveTo>
                  <a:cubicBezTo>
                    <a:pt x="2682683" y="0"/>
                    <a:pt x="3456432" y="773749"/>
                    <a:pt x="3456432" y="1728216"/>
                  </a:cubicBezTo>
                  <a:lnTo>
                    <a:pt x="1728216" y="1728216"/>
                  </a:lnTo>
                  <a:lnTo>
                    <a:pt x="1728216"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70350" tIns="751947" rIns="381614" bIns="1829201" numCol="1" spcCol="1270" anchor="ctr" anchorCtr="0">
              <a:noAutofit/>
            </a:bodyPr>
            <a:lstStyle/>
            <a:p>
              <a:pPr marL="0" lvl="0" indent="0" algn="ctr" defTabSz="1244600">
                <a:lnSpc>
                  <a:spcPct val="90000"/>
                </a:lnSpc>
                <a:spcBef>
                  <a:spcPct val="0"/>
                </a:spcBef>
                <a:spcAft>
                  <a:spcPct val="35000"/>
                </a:spcAft>
                <a:buNone/>
              </a:pPr>
              <a:r>
                <a:rPr lang="fr-FR" sz="2400" kern="1200" dirty="0"/>
                <a:t>Image</a:t>
              </a:r>
            </a:p>
          </p:txBody>
        </p:sp>
        <p:sp>
          <p:nvSpPr>
            <p:cNvPr id="8" name="Forme libre : forme 7">
              <a:extLst>
                <a:ext uri="{FF2B5EF4-FFF2-40B4-BE49-F238E27FC236}">
                  <a16:creationId xmlns:a16="http://schemas.microsoft.com/office/drawing/2014/main" id="{EB7A38D8-EE36-4BBE-AED2-5199852A76CE}"/>
                </a:ext>
              </a:extLst>
            </p:cNvPr>
            <p:cNvSpPr/>
            <p:nvPr/>
          </p:nvSpPr>
          <p:spPr>
            <a:xfrm>
              <a:off x="3073319" y="2164170"/>
              <a:ext cx="3377810" cy="3344776"/>
            </a:xfrm>
            <a:custGeom>
              <a:avLst/>
              <a:gdLst>
                <a:gd name="connsiteX0" fmla="*/ 3456432 w 3456432"/>
                <a:gd name="connsiteY0" fmla="*/ 1728216 h 3456432"/>
                <a:gd name="connsiteX1" fmla="*/ 1728216 w 3456432"/>
                <a:gd name="connsiteY1" fmla="*/ 3456432 h 3456432"/>
                <a:gd name="connsiteX2" fmla="*/ 1728216 w 3456432"/>
                <a:gd name="connsiteY2" fmla="*/ 1728216 h 3456432"/>
                <a:gd name="connsiteX3" fmla="*/ 3456432 w 3456432"/>
                <a:gd name="connsiteY3" fmla="*/ 1728216 h 3456432"/>
              </a:gdLst>
              <a:ahLst/>
              <a:cxnLst>
                <a:cxn ang="0">
                  <a:pos x="connsiteX0" y="connsiteY0"/>
                </a:cxn>
                <a:cxn ang="0">
                  <a:pos x="connsiteX1" y="connsiteY1"/>
                </a:cxn>
                <a:cxn ang="0">
                  <a:pos x="connsiteX2" y="connsiteY2"/>
                </a:cxn>
                <a:cxn ang="0">
                  <a:pos x="connsiteX3" y="connsiteY3"/>
                </a:cxn>
              </a:cxnLst>
              <a:rect l="l" t="t" r="r" b="b"/>
              <a:pathLst>
                <a:path w="3456432" h="3456432">
                  <a:moveTo>
                    <a:pt x="3456432" y="1728216"/>
                  </a:moveTo>
                  <a:cubicBezTo>
                    <a:pt x="3456432" y="2682683"/>
                    <a:pt x="2682683" y="3456432"/>
                    <a:pt x="1728216" y="3456432"/>
                  </a:cubicBezTo>
                  <a:lnTo>
                    <a:pt x="1728216" y="1728216"/>
                  </a:lnTo>
                  <a:lnTo>
                    <a:pt x="3456432" y="172821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70350" tIns="1829202" rIns="381614" bIns="751946" numCol="1" spcCol="1270" anchor="ctr" anchorCtr="0">
              <a:noAutofit/>
            </a:bodyPr>
            <a:lstStyle/>
            <a:p>
              <a:pPr marL="0" lvl="0" indent="0" algn="ctr" defTabSz="1244600">
                <a:lnSpc>
                  <a:spcPct val="90000"/>
                </a:lnSpc>
                <a:spcBef>
                  <a:spcPct val="0"/>
                </a:spcBef>
                <a:spcAft>
                  <a:spcPct val="35000"/>
                </a:spcAft>
                <a:buNone/>
              </a:pPr>
              <a:r>
                <a:rPr lang="fr-FR" sz="2400" kern="1200" dirty="0"/>
                <a:t>Coûts</a:t>
              </a:r>
            </a:p>
          </p:txBody>
        </p:sp>
        <p:sp>
          <p:nvSpPr>
            <p:cNvPr id="9" name="Forme libre : forme 8">
              <a:extLst>
                <a:ext uri="{FF2B5EF4-FFF2-40B4-BE49-F238E27FC236}">
                  <a16:creationId xmlns:a16="http://schemas.microsoft.com/office/drawing/2014/main" id="{97931D2A-FA76-4926-9550-887E5679B3A2}"/>
                </a:ext>
              </a:extLst>
            </p:cNvPr>
            <p:cNvSpPr/>
            <p:nvPr/>
          </p:nvSpPr>
          <p:spPr>
            <a:xfrm>
              <a:off x="2959922" y="2164170"/>
              <a:ext cx="3377810" cy="3344776"/>
            </a:xfrm>
            <a:custGeom>
              <a:avLst/>
              <a:gdLst>
                <a:gd name="connsiteX0" fmla="*/ 1728216 w 3456432"/>
                <a:gd name="connsiteY0" fmla="*/ 3456432 h 3456432"/>
                <a:gd name="connsiteX1" fmla="*/ 0 w 3456432"/>
                <a:gd name="connsiteY1" fmla="*/ 1728216 h 3456432"/>
                <a:gd name="connsiteX2" fmla="*/ 1728216 w 3456432"/>
                <a:gd name="connsiteY2" fmla="*/ 1728216 h 3456432"/>
                <a:gd name="connsiteX3" fmla="*/ 1728216 w 3456432"/>
                <a:gd name="connsiteY3" fmla="*/ 3456432 h 3456432"/>
              </a:gdLst>
              <a:ahLst/>
              <a:cxnLst>
                <a:cxn ang="0">
                  <a:pos x="connsiteX0" y="connsiteY0"/>
                </a:cxn>
                <a:cxn ang="0">
                  <a:pos x="connsiteX1" y="connsiteY1"/>
                </a:cxn>
                <a:cxn ang="0">
                  <a:pos x="connsiteX2" y="connsiteY2"/>
                </a:cxn>
                <a:cxn ang="0">
                  <a:pos x="connsiteX3" y="connsiteY3"/>
                </a:cxn>
              </a:cxnLst>
              <a:rect l="l" t="t" r="r" b="b"/>
              <a:pathLst>
                <a:path w="3456432" h="3456432">
                  <a:moveTo>
                    <a:pt x="1728216" y="3456432"/>
                  </a:moveTo>
                  <a:cubicBezTo>
                    <a:pt x="773749" y="3456432"/>
                    <a:pt x="0" y="2682683"/>
                    <a:pt x="0" y="1728216"/>
                  </a:cubicBezTo>
                  <a:lnTo>
                    <a:pt x="1728216" y="1728216"/>
                  </a:lnTo>
                  <a:lnTo>
                    <a:pt x="1728216" y="345643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1615" tIns="1829202" rIns="1870349" bIns="751946" numCol="1" spcCol="1270" anchor="ctr" anchorCtr="0">
              <a:noAutofit/>
            </a:bodyPr>
            <a:lstStyle/>
            <a:p>
              <a:pPr marL="0" lvl="0" indent="0" algn="ctr" defTabSz="1244600">
                <a:lnSpc>
                  <a:spcPct val="90000"/>
                </a:lnSpc>
                <a:spcBef>
                  <a:spcPct val="0"/>
                </a:spcBef>
                <a:spcAft>
                  <a:spcPct val="35000"/>
                </a:spcAft>
                <a:buNone/>
              </a:pPr>
              <a:r>
                <a:rPr lang="fr-FR" sz="2400" kern="1200" dirty="0"/>
                <a:t>Stocks</a:t>
              </a:r>
            </a:p>
          </p:txBody>
        </p:sp>
        <p:sp>
          <p:nvSpPr>
            <p:cNvPr id="10" name="Forme libre : forme 9">
              <a:extLst>
                <a:ext uri="{FF2B5EF4-FFF2-40B4-BE49-F238E27FC236}">
                  <a16:creationId xmlns:a16="http://schemas.microsoft.com/office/drawing/2014/main" id="{8E182322-B51C-4970-93F8-005F86433D19}"/>
                </a:ext>
              </a:extLst>
            </p:cNvPr>
            <p:cNvSpPr/>
            <p:nvPr/>
          </p:nvSpPr>
          <p:spPr>
            <a:xfrm>
              <a:off x="2959922" y="2051882"/>
              <a:ext cx="3377810" cy="3344776"/>
            </a:xfrm>
            <a:custGeom>
              <a:avLst/>
              <a:gdLst>
                <a:gd name="connsiteX0" fmla="*/ 0 w 3456432"/>
                <a:gd name="connsiteY0" fmla="*/ 1728216 h 3456432"/>
                <a:gd name="connsiteX1" fmla="*/ 1728216 w 3456432"/>
                <a:gd name="connsiteY1" fmla="*/ 0 h 3456432"/>
                <a:gd name="connsiteX2" fmla="*/ 1728216 w 3456432"/>
                <a:gd name="connsiteY2" fmla="*/ 1728216 h 3456432"/>
                <a:gd name="connsiteX3" fmla="*/ 0 w 3456432"/>
                <a:gd name="connsiteY3" fmla="*/ 1728216 h 3456432"/>
              </a:gdLst>
              <a:ahLst/>
              <a:cxnLst>
                <a:cxn ang="0">
                  <a:pos x="connsiteX0" y="connsiteY0"/>
                </a:cxn>
                <a:cxn ang="0">
                  <a:pos x="connsiteX1" y="connsiteY1"/>
                </a:cxn>
                <a:cxn ang="0">
                  <a:pos x="connsiteX2" y="connsiteY2"/>
                </a:cxn>
                <a:cxn ang="0">
                  <a:pos x="connsiteX3" y="connsiteY3"/>
                </a:cxn>
              </a:cxnLst>
              <a:rect l="l" t="t" r="r" b="b"/>
              <a:pathLst>
                <a:path w="3456432" h="3456432">
                  <a:moveTo>
                    <a:pt x="0" y="1728216"/>
                  </a:moveTo>
                  <a:cubicBezTo>
                    <a:pt x="0" y="773749"/>
                    <a:pt x="773749" y="0"/>
                    <a:pt x="1728216" y="0"/>
                  </a:cubicBezTo>
                  <a:lnTo>
                    <a:pt x="1728216" y="1728216"/>
                  </a:lnTo>
                  <a:lnTo>
                    <a:pt x="0" y="172821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1615" tIns="751947" rIns="1870349" bIns="1829201" numCol="1" spcCol="1270" anchor="ctr" anchorCtr="0">
              <a:noAutofit/>
            </a:bodyPr>
            <a:lstStyle/>
            <a:p>
              <a:pPr marL="0" lvl="0" indent="0" algn="ctr" defTabSz="1244600">
                <a:lnSpc>
                  <a:spcPct val="90000"/>
                </a:lnSpc>
                <a:spcBef>
                  <a:spcPct val="0"/>
                </a:spcBef>
                <a:spcAft>
                  <a:spcPct val="35000"/>
                </a:spcAft>
                <a:buNone/>
              </a:pPr>
              <a:r>
                <a:rPr lang="fr-FR" sz="2400" kern="1200" dirty="0"/>
                <a:t>Service</a:t>
              </a:r>
            </a:p>
          </p:txBody>
        </p:sp>
        <p:sp>
          <p:nvSpPr>
            <p:cNvPr id="11" name="Flèche : en arc 10">
              <a:extLst>
                <a:ext uri="{FF2B5EF4-FFF2-40B4-BE49-F238E27FC236}">
                  <a16:creationId xmlns:a16="http://schemas.microsoft.com/office/drawing/2014/main" id="{DAC3B8A2-BF37-4D49-9E5B-8535B8E94B62}"/>
                </a:ext>
              </a:extLst>
            </p:cNvPr>
            <p:cNvSpPr/>
            <p:nvPr/>
          </p:nvSpPr>
          <p:spPr>
            <a:xfrm>
              <a:off x="2864218" y="1844824"/>
              <a:ext cx="3796014" cy="3758890"/>
            </a:xfrm>
            <a:prstGeom prst="circularArrow">
              <a:avLst>
                <a:gd name="adj1" fmla="val 5085"/>
                <a:gd name="adj2" fmla="val 327528"/>
                <a:gd name="adj3" fmla="val 21272472"/>
                <a:gd name="adj4" fmla="val 16200000"/>
                <a:gd name="adj5" fmla="val 59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2" name="Flèche : en arc 11">
              <a:extLst>
                <a:ext uri="{FF2B5EF4-FFF2-40B4-BE49-F238E27FC236}">
                  <a16:creationId xmlns:a16="http://schemas.microsoft.com/office/drawing/2014/main" id="{895EA0BD-B749-4335-B902-74299BBA0677}"/>
                </a:ext>
              </a:extLst>
            </p:cNvPr>
            <p:cNvSpPr/>
            <p:nvPr/>
          </p:nvSpPr>
          <p:spPr>
            <a:xfrm>
              <a:off x="2864218" y="1957114"/>
              <a:ext cx="3796014" cy="3758890"/>
            </a:xfrm>
            <a:prstGeom prst="circularArrow">
              <a:avLst>
                <a:gd name="adj1" fmla="val 5085"/>
                <a:gd name="adj2" fmla="val 327528"/>
                <a:gd name="adj3" fmla="val 5072472"/>
                <a:gd name="adj4" fmla="val 0"/>
                <a:gd name="adj5" fmla="val 59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3" name="Flèche : en arc 12">
              <a:extLst>
                <a:ext uri="{FF2B5EF4-FFF2-40B4-BE49-F238E27FC236}">
                  <a16:creationId xmlns:a16="http://schemas.microsoft.com/office/drawing/2014/main" id="{2396B077-E868-4F37-AFBC-888439A05359}"/>
                </a:ext>
              </a:extLst>
            </p:cNvPr>
            <p:cNvSpPr/>
            <p:nvPr/>
          </p:nvSpPr>
          <p:spPr>
            <a:xfrm>
              <a:off x="2750819" y="1957114"/>
              <a:ext cx="3796014" cy="3758890"/>
            </a:xfrm>
            <a:prstGeom prst="circularArrow">
              <a:avLst>
                <a:gd name="adj1" fmla="val 5085"/>
                <a:gd name="adj2" fmla="val 327528"/>
                <a:gd name="adj3" fmla="val 10472472"/>
                <a:gd name="adj4" fmla="val 5400000"/>
                <a:gd name="adj5" fmla="val 59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Flèche : en arc 13">
              <a:extLst>
                <a:ext uri="{FF2B5EF4-FFF2-40B4-BE49-F238E27FC236}">
                  <a16:creationId xmlns:a16="http://schemas.microsoft.com/office/drawing/2014/main" id="{DF544CD9-7EB8-4BDC-92CE-3E07A1B95CEF}"/>
                </a:ext>
              </a:extLst>
            </p:cNvPr>
            <p:cNvSpPr/>
            <p:nvPr/>
          </p:nvSpPr>
          <p:spPr>
            <a:xfrm>
              <a:off x="2750819" y="1844824"/>
              <a:ext cx="3796014" cy="3758890"/>
            </a:xfrm>
            <a:prstGeom prst="circularArrow">
              <a:avLst>
                <a:gd name="adj1" fmla="val 5085"/>
                <a:gd name="adj2" fmla="val 327528"/>
                <a:gd name="adj3" fmla="val 15872472"/>
                <a:gd name="adj4" fmla="val 10800000"/>
                <a:gd name="adj5" fmla="val 59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sp>
        <p:nvSpPr>
          <p:cNvPr id="5" name="Rectangle 4">
            <a:extLst>
              <a:ext uri="{FF2B5EF4-FFF2-40B4-BE49-F238E27FC236}">
                <a16:creationId xmlns:a16="http://schemas.microsoft.com/office/drawing/2014/main" id="{FFF5308F-347C-419D-83A6-8C1DC42FF7BF}"/>
              </a:ext>
            </a:extLst>
          </p:cNvPr>
          <p:cNvSpPr/>
          <p:nvPr/>
        </p:nvSpPr>
        <p:spPr>
          <a:xfrm>
            <a:off x="200120" y="1584067"/>
            <a:ext cx="2571680" cy="4391972"/>
          </a:xfrm>
          <a:prstGeom prst="rect">
            <a:avLst/>
          </a:prstGeom>
        </p:spPr>
        <p:txBody>
          <a:bodyPr wrap="square">
            <a:spAutoFit/>
          </a:bodyPr>
          <a:lstStyle/>
          <a:p>
            <a:r>
              <a:rPr lang="fr-FR" b="1" dirty="0">
                <a:solidFill>
                  <a:srgbClr val="00B050"/>
                </a:solidFill>
              </a:rPr>
              <a:t>LA RELATION CLIENTS</a:t>
            </a:r>
          </a:p>
          <a:p>
            <a:pPr marL="171450" indent="-171450">
              <a:buFontTx/>
              <a:buChar char="-"/>
            </a:pPr>
            <a:r>
              <a:rPr lang="fr-FR" sz="1800" dirty="0">
                <a:solidFill>
                  <a:srgbClr val="000099"/>
                </a:solidFill>
              </a:rPr>
              <a:t>Le supply chain manager doit maîtriser la qualité de service aux clients</a:t>
            </a:r>
          </a:p>
          <a:p>
            <a:pPr marL="171450" lvl="0" indent="-171450">
              <a:spcBef>
                <a:spcPct val="30000"/>
              </a:spcBef>
              <a:buFontTx/>
              <a:buChar char="-"/>
              <a:defRPr/>
            </a:pPr>
            <a:r>
              <a:rPr lang="fr-FR" sz="1800" dirty="0">
                <a:solidFill>
                  <a:srgbClr val="000099"/>
                </a:solidFill>
              </a:rPr>
              <a:t>Il doit participer à la maîtrise du réseau de distribution par son image (innovation, leadership…) et par sa participation au pilotage des clients (GPA, projets collaboratifs…)</a:t>
            </a:r>
          </a:p>
        </p:txBody>
      </p:sp>
      <p:sp>
        <p:nvSpPr>
          <p:cNvPr id="6" name="Rectangle 5">
            <a:extLst>
              <a:ext uri="{FF2B5EF4-FFF2-40B4-BE49-F238E27FC236}">
                <a16:creationId xmlns:a16="http://schemas.microsoft.com/office/drawing/2014/main" id="{D21F138E-194A-4744-9376-416F59AC88AD}"/>
              </a:ext>
            </a:extLst>
          </p:cNvPr>
          <p:cNvSpPr/>
          <p:nvPr/>
        </p:nvSpPr>
        <p:spPr>
          <a:xfrm>
            <a:off x="6372200" y="1676400"/>
            <a:ext cx="2571680" cy="4031873"/>
          </a:xfrm>
          <a:prstGeom prst="rect">
            <a:avLst/>
          </a:prstGeom>
        </p:spPr>
        <p:txBody>
          <a:bodyPr wrap="square">
            <a:spAutoFit/>
          </a:bodyPr>
          <a:lstStyle/>
          <a:p>
            <a:pPr marL="0" indent="0">
              <a:buFontTx/>
              <a:buNone/>
            </a:pPr>
            <a:r>
              <a:rPr lang="fr-FR" b="1" dirty="0">
                <a:solidFill>
                  <a:srgbClr val="00B050"/>
                </a:solidFill>
              </a:rPr>
              <a:t>LES MOYENS ENGAGES</a:t>
            </a:r>
          </a:p>
          <a:p>
            <a:pPr marL="171450" indent="-171450">
              <a:buFontTx/>
              <a:buChar char="-"/>
            </a:pPr>
            <a:r>
              <a:rPr lang="fr-FR" sz="1800" dirty="0">
                <a:solidFill>
                  <a:srgbClr val="000099"/>
                </a:solidFill>
              </a:rPr>
              <a:t>Le supply chain manager doit maîtriser ses coûts de fonctionnement et ses investissements</a:t>
            </a:r>
          </a:p>
          <a:p>
            <a:pPr marL="171450" indent="-171450">
              <a:buFontTx/>
              <a:buChar char="-"/>
            </a:pPr>
            <a:r>
              <a:rPr lang="fr-FR" sz="1800" dirty="0">
                <a:solidFill>
                  <a:srgbClr val="000099"/>
                </a:solidFill>
              </a:rPr>
              <a:t>Il doit maîtriser ses stocks en quantité (rotation, valeur immobilisée…) mais aussi en qualité (stocks à risque, obsolescence…)</a:t>
            </a:r>
          </a:p>
        </p:txBody>
      </p:sp>
    </p:spTree>
    <p:extLst>
      <p:ext uri="{BB962C8B-B14F-4D97-AF65-F5344CB8AC3E}">
        <p14:creationId xmlns:p14="http://schemas.microsoft.com/office/powerpoint/2010/main" val="2564118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6AFD6F-D13A-4A2E-82E2-2798C6D71D5C}"/>
              </a:ext>
            </a:extLst>
          </p:cNvPr>
          <p:cNvSpPr>
            <a:spLocks noGrp="1"/>
          </p:cNvSpPr>
          <p:nvPr>
            <p:ph type="title"/>
          </p:nvPr>
        </p:nvSpPr>
        <p:spPr>
          <a:xfrm>
            <a:off x="1331640" y="764704"/>
            <a:ext cx="7239000" cy="457200"/>
          </a:xfrm>
        </p:spPr>
        <p:txBody>
          <a:bodyPr/>
          <a:lstStyle/>
          <a:p>
            <a:r>
              <a:rPr lang="fr-FR" dirty="0"/>
              <a:t>Gérer des flux et non des stocks</a:t>
            </a:r>
          </a:p>
        </p:txBody>
      </p:sp>
      <p:sp>
        <p:nvSpPr>
          <p:cNvPr id="3" name="Espace réservé du contenu 2">
            <a:extLst>
              <a:ext uri="{FF2B5EF4-FFF2-40B4-BE49-F238E27FC236}">
                <a16:creationId xmlns:a16="http://schemas.microsoft.com/office/drawing/2014/main" id="{955E3E6E-8D1C-43C3-B173-DBE1615C3E87}"/>
              </a:ext>
            </a:extLst>
          </p:cNvPr>
          <p:cNvSpPr>
            <a:spLocks noGrp="1"/>
          </p:cNvSpPr>
          <p:nvPr>
            <p:ph idx="1"/>
          </p:nvPr>
        </p:nvSpPr>
        <p:spPr>
          <a:xfrm>
            <a:off x="1066800" y="1676400"/>
            <a:ext cx="7503840" cy="4114800"/>
          </a:xfrm>
        </p:spPr>
        <p:txBody>
          <a:bodyPr/>
          <a:lstStyle/>
          <a:p>
            <a:r>
              <a:rPr lang="fr-FR" dirty="0"/>
              <a:t>Le réseau de distribution d’une entreprise doit s’insérer au sein du réseau global du marché</a:t>
            </a:r>
          </a:p>
          <a:p>
            <a:r>
              <a:rPr lang="fr-FR" dirty="0"/>
              <a:t>La politique de stock et la politique logistique que l’on pourrait prendre si on était dans un fonctionnement indépendant n’est souvent pas possible ou moins pertinente</a:t>
            </a:r>
          </a:p>
          <a:p>
            <a:r>
              <a:rPr lang="fr-FR" dirty="0"/>
              <a:t>L’entreprise peut tirer parti des flux des entreprises pour bénéficier de la massification globale (meilleur taux de remplissage et baisse du coût)</a:t>
            </a:r>
          </a:p>
        </p:txBody>
      </p:sp>
    </p:spTree>
    <p:extLst>
      <p:ext uri="{BB962C8B-B14F-4D97-AF65-F5344CB8AC3E}">
        <p14:creationId xmlns:p14="http://schemas.microsoft.com/office/powerpoint/2010/main" val="2983706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86EE98-2FB1-48C5-B6AA-4F1A2B3DA348}"/>
              </a:ext>
            </a:extLst>
          </p:cNvPr>
          <p:cNvSpPr>
            <a:spLocks noGrp="1"/>
          </p:cNvSpPr>
          <p:nvPr>
            <p:ph type="title"/>
          </p:nvPr>
        </p:nvSpPr>
        <p:spPr>
          <a:xfrm>
            <a:off x="1403648" y="764704"/>
            <a:ext cx="7239000" cy="457200"/>
          </a:xfrm>
        </p:spPr>
        <p:txBody>
          <a:bodyPr/>
          <a:lstStyle/>
          <a:p>
            <a:r>
              <a:rPr lang="fr-FR" dirty="0"/>
              <a:t>Cartographie des flux mondiaux</a:t>
            </a:r>
          </a:p>
        </p:txBody>
      </p:sp>
      <p:pic>
        <p:nvPicPr>
          <p:cNvPr id="4" name="Image 3">
            <a:extLst>
              <a:ext uri="{FF2B5EF4-FFF2-40B4-BE49-F238E27FC236}">
                <a16:creationId xmlns:a16="http://schemas.microsoft.com/office/drawing/2014/main" id="{860455A8-4E10-47A3-8363-66DED36E6DEB}"/>
              </a:ext>
            </a:extLst>
          </p:cNvPr>
          <p:cNvPicPr>
            <a:picLocks noChangeAspect="1"/>
          </p:cNvPicPr>
          <p:nvPr/>
        </p:nvPicPr>
        <p:blipFill>
          <a:blip r:embed="rId3"/>
          <a:stretch>
            <a:fillRect/>
          </a:stretch>
        </p:blipFill>
        <p:spPr>
          <a:xfrm>
            <a:off x="1080496" y="1628800"/>
            <a:ext cx="7239000" cy="4868457"/>
          </a:xfrm>
          <a:prstGeom prst="rect">
            <a:avLst/>
          </a:prstGeom>
        </p:spPr>
      </p:pic>
    </p:spTree>
    <p:extLst>
      <p:ext uri="{BB962C8B-B14F-4D97-AF65-F5344CB8AC3E}">
        <p14:creationId xmlns:p14="http://schemas.microsoft.com/office/powerpoint/2010/main" val="2830525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5ACA270-65F8-4362-897D-63E03434D5DF}"/>
              </a:ext>
            </a:extLst>
          </p:cNvPr>
          <p:cNvSpPr>
            <a:spLocks noGrp="1" noChangeArrowheads="1"/>
          </p:cNvSpPr>
          <p:nvPr>
            <p:ph type="title"/>
          </p:nvPr>
        </p:nvSpPr>
        <p:spPr>
          <a:xfrm>
            <a:off x="1545238" y="749685"/>
            <a:ext cx="7239000" cy="457200"/>
          </a:xfrm>
        </p:spPr>
        <p:txBody>
          <a:bodyPr/>
          <a:lstStyle/>
          <a:p>
            <a:r>
              <a:rPr lang="fr-FR" altLang="fr-FR" dirty="0"/>
              <a:t>La logique DRP</a:t>
            </a:r>
          </a:p>
        </p:txBody>
      </p:sp>
      <p:sp>
        <p:nvSpPr>
          <p:cNvPr id="6147" name="Rectangle 3">
            <a:extLst>
              <a:ext uri="{FF2B5EF4-FFF2-40B4-BE49-F238E27FC236}">
                <a16:creationId xmlns:a16="http://schemas.microsoft.com/office/drawing/2014/main" id="{C88DFA5E-ADD4-47B0-B328-AFAFB83FEC3A}"/>
              </a:ext>
            </a:extLst>
          </p:cNvPr>
          <p:cNvSpPr>
            <a:spLocks noChangeArrowheads="1"/>
          </p:cNvSpPr>
          <p:nvPr/>
        </p:nvSpPr>
        <p:spPr bwMode="auto">
          <a:xfrm>
            <a:off x="5890320" y="2286000"/>
            <a:ext cx="1295400" cy="609600"/>
          </a:xfrm>
          <a:prstGeom prst="rect">
            <a:avLst/>
          </a:prstGeom>
          <a:solidFill>
            <a:schemeClr val="tx2">
              <a:lumMod val="40000"/>
              <a:lumOff val="60000"/>
            </a:schemeClr>
          </a:solidFill>
          <a:ln w="12700">
            <a:solidFill>
              <a:srgbClr val="000000"/>
            </a:solidFill>
            <a:miter lim="800000"/>
            <a:headEnd/>
            <a:tailEnd/>
          </a:ln>
          <a:effectLst/>
        </p:spPr>
        <p:txBody>
          <a:bodyPr wrap="none" anchor="ctr"/>
          <a:lstStyle/>
          <a:p>
            <a:pPr algn="ctr"/>
            <a:r>
              <a:rPr lang="fr-FR" altLang="fr-FR" b="1">
                <a:solidFill>
                  <a:srgbClr val="000000"/>
                </a:solidFill>
              </a:rPr>
              <a:t>Dépôt 1</a:t>
            </a:r>
          </a:p>
        </p:txBody>
      </p:sp>
      <p:sp>
        <p:nvSpPr>
          <p:cNvPr id="6148" name="Rectangle 4">
            <a:extLst>
              <a:ext uri="{FF2B5EF4-FFF2-40B4-BE49-F238E27FC236}">
                <a16:creationId xmlns:a16="http://schemas.microsoft.com/office/drawing/2014/main" id="{51952917-BCEA-4F94-9942-955217681746}"/>
              </a:ext>
            </a:extLst>
          </p:cNvPr>
          <p:cNvSpPr>
            <a:spLocks noChangeArrowheads="1"/>
          </p:cNvSpPr>
          <p:nvPr/>
        </p:nvSpPr>
        <p:spPr bwMode="auto">
          <a:xfrm>
            <a:off x="5890320" y="3810000"/>
            <a:ext cx="1295400" cy="609600"/>
          </a:xfrm>
          <a:prstGeom prst="rect">
            <a:avLst/>
          </a:prstGeom>
          <a:solidFill>
            <a:schemeClr val="tx2">
              <a:lumMod val="40000"/>
              <a:lumOff val="60000"/>
            </a:schemeClr>
          </a:solidFill>
          <a:ln w="12700">
            <a:solidFill>
              <a:srgbClr val="000000"/>
            </a:solidFill>
            <a:miter lim="800000"/>
            <a:headEnd/>
            <a:tailEnd/>
          </a:ln>
          <a:effectLst/>
        </p:spPr>
        <p:txBody>
          <a:bodyPr wrap="none" anchor="ctr"/>
          <a:lstStyle/>
          <a:p>
            <a:pPr algn="ctr"/>
            <a:r>
              <a:rPr lang="fr-FR" altLang="fr-FR" b="1">
                <a:solidFill>
                  <a:srgbClr val="000000"/>
                </a:solidFill>
              </a:rPr>
              <a:t>Dépôt 2</a:t>
            </a:r>
          </a:p>
        </p:txBody>
      </p:sp>
      <p:sp>
        <p:nvSpPr>
          <p:cNvPr id="6149" name="Rectangle 5">
            <a:extLst>
              <a:ext uri="{FF2B5EF4-FFF2-40B4-BE49-F238E27FC236}">
                <a16:creationId xmlns:a16="http://schemas.microsoft.com/office/drawing/2014/main" id="{8581B202-1993-44A9-897B-8916CF66DA9B}"/>
              </a:ext>
            </a:extLst>
          </p:cNvPr>
          <p:cNvSpPr>
            <a:spLocks noChangeArrowheads="1"/>
          </p:cNvSpPr>
          <p:nvPr/>
        </p:nvSpPr>
        <p:spPr bwMode="auto">
          <a:xfrm>
            <a:off x="2689920" y="2971800"/>
            <a:ext cx="1524000" cy="762000"/>
          </a:xfrm>
          <a:prstGeom prst="rect">
            <a:avLst/>
          </a:prstGeom>
          <a:solidFill>
            <a:srgbClr val="FFC000"/>
          </a:solidFill>
          <a:ln w="12700">
            <a:solidFill>
              <a:srgbClr val="000000"/>
            </a:solidFill>
            <a:miter lim="800000"/>
            <a:headEnd/>
            <a:tailEnd/>
          </a:ln>
          <a:effectLst/>
        </p:spPr>
        <p:txBody>
          <a:bodyPr wrap="none" anchor="ctr"/>
          <a:lstStyle/>
          <a:p>
            <a:pPr algn="ctr"/>
            <a:r>
              <a:rPr lang="fr-FR" altLang="fr-FR" b="1">
                <a:solidFill>
                  <a:srgbClr val="000000"/>
                </a:solidFill>
              </a:rPr>
              <a:t>Entrepôt</a:t>
            </a:r>
          </a:p>
          <a:p>
            <a:pPr algn="ctr"/>
            <a:r>
              <a:rPr lang="fr-FR" altLang="fr-FR" b="1">
                <a:solidFill>
                  <a:srgbClr val="000000"/>
                </a:solidFill>
              </a:rPr>
              <a:t>central</a:t>
            </a:r>
          </a:p>
        </p:txBody>
      </p:sp>
      <p:sp>
        <p:nvSpPr>
          <p:cNvPr id="6150" name="Rectangle 6">
            <a:extLst>
              <a:ext uri="{FF2B5EF4-FFF2-40B4-BE49-F238E27FC236}">
                <a16:creationId xmlns:a16="http://schemas.microsoft.com/office/drawing/2014/main" id="{91AFD850-11F7-412B-9B23-E030098E0B90}"/>
              </a:ext>
            </a:extLst>
          </p:cNvPr>
          <p:cNvSpPr>
            <a:spLocks noChangeArrowheads="1"/>
          </p:cNvSpPr>
          <p:nvPr/>
        </p:nvSpPr>
        <p:spPr bwMode="auto">
          <a:xfrm>
            <a:off x="251520" y="2971800"/>
            <a:ext cx="1295400" cy="762000"/>
          </a:xfrm>
          <a:prstGeom prst="rect">
            <a:avLst/>
          </a:prstGeom>
          <a:solidFill>
            <a:srgbClr val="00B0F0"/>
          </a:solidFill>
          <a:ln w="12700">
            <a:solidFill>
              <a:srgbClr val="000000"/>
            </a:solidFill>
            <a:miter lim="800000"/>
            <a:headEnd/>
            <a:tailEnd/>
          </a:ln>
          <a:effectLst/>
        </p:spPr>
        <p:txBody>
          <a:bodyPr wrap="none" anchor="ctr"/>
          <a:lstStyle/>
          <a:p>
            <a:pPr algn="ctr"/>
            <a:r>
              <a:rPr lang="fr-FR" altLang="fr-FR" b="1">
                <a:solidFill>
                  <a:srgbClr val="000000"/>
                </a:solidFill>
              </a:rPr>
              <a:t>Usine</a:t>
            </a:r>
          </a:p>
        </p:txBody>
      </p:sp>
      <p:sp>
        <p:nvSpPr>
          <p:cNvPr id="6151" name="Line 7">
            <a:extLst>
              <a:ext uri="{FF2B5EF4-FFF2-40B4-BE49-F238E27FC236}">
                <a16:creationId xmlns:a16="http://schemas.microsoft.com/office/drawing/2014/main" id="{0673901C-2869-489A-AACD-984C04270E8E}"/>
              </a:ext>
            </a:extLst>
          </p:cNvPr>
          <p:cNvSpPr>
            <a:spLocks noChangeShapeType="1"/>
          </p:cNvSpPr>
          <p:nvPr/>
        </p:nvSpPr>
        <p:spPr bwMode="auto">
          <a:xfrm flipV="1">
            <a:off x="4213920" y="2590800"/>
            <a:ext cx="1676400" cy="533400"/>
          </a:xfrm>
          <a:prstGeom prst="line">
            <a:avLst/>
          </a:prstGeom>
          <a:noFill/>
          <a:ln w="76200" cmpd="tri">
            <a:solidFill>
              <a:srgbClr val="000000"/>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152" name="Line 8">
            <a:extLst>
              <a:ext uri="{FF2B5EF4-FFF2-40B4-BE49-F238E27FC236}">
                <a16:creationId xmlns:a16="http://schemas.microsoft.com/office/drawing/2014/main" id="{DD15848A-BBDC-46B4-80AE-DE256116D98E}"/>
              </a:ext>
            </a:extLst>
          </p:cNvPr>
          <p:cNvSpPr>
            <a:spLocks noChangeShapeType="1"/>
          </p:cNvSpPr>
          <p:nvPr/>
        </p:nvSpPr>
        <p:spPr bwMode="auto">
          <a:xfrm>
            <a:off x="4213920" y="3505200"/>
            <a:ext cx="1676400" cy="609600"/>
          </a:xfrm>
          <a:prstGeom prst="line">
            <a:avLst/>
          </a:prstGeom>
          <a:noFill/>
          <a:ln w="76200" cmpd="tri">
            <a:solidFill>
              <a:srgbClr val="000000"/>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153" name="Line 9">
            <a:extLst>
              <a:ext uri="{FF2B5EF4-FFF2-40B4-BE49-F238E27FC236}">
                <a16:creationId xmlns:a16="http://schemas.microsoft.com/office/drawing/2014/main" id="{F151E588-8F0A-411D-BD42-012EB8361981}"/>
              </a:ext>
            </a:extLst>
          </p:cNvPr>
          <p:cNvSpPr>
            <a:spLocks noChangeShapeType="1"/>
          </p:cNvSpPr>
          <p:nvPr/>
        </p:nvSpPr>
        <p:spPr bwMode="auto">
          <a:xfrm>
            <a:off x="1546920" y="3352800"/>
            <a:ext cx="1143000" cy="0"/>
          </a:xfrm>
          <a:prstGeom prst="line">
            <a:avLst/>
          </a:prstGeom>
          <a:noFill/>
          <a:ln w="76200" cmpd="tri">
            <a:solidFill>
              <a:srgbClr val="000000"/>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154" name="Arc 10">
            <a:extLst>
              <a:ext uri="{FF2B5EF4-FFF2-40B4-BE49-F238E27FC236}">
                <a16:creationId xmlns:a16="http://schemas.microsoft.com/office/drawing/2014/main" id="{E3B98EA9-6AE5-4C4D-8937-64B9943051B8}"/>
              </a:ext>
            </a:extLst>
          </p:cNvPr>
          <p:cNvSpPr>
            <a:spLocks/>
          </p:cNvSpPr>
          <p:nvPr/>
        </p:nvSpPr>
        <p:spPr bwMode="auto">
          <a:xfrm flipH="1">
            <a:off x="3680520" y="2209800"/>
            <a:ext cx="2209800" cy="609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0000"/>
            </a:solidFill>
            <a:prstDash val="sysDot"/>
            <a:round/>
            <a:headEnd/>
            <a:tailEnd type="triangle" w="med" len="med"/>
          </a:ln>
          <a:effectLst/>
          <a:extLst>
            <a:ext uri="{909E8E84-426E-40DD-AFC4-6F175D3DCCD1}">
              <a14:hiddenFill xmlns:a14="http://schemas.microsoft.com/office/drawing/2010/main">
                <a:solidFill>
                  <a:srgbClr val="00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155" name="Arc 11">
            <a:extLst>
              <a:ext uri="{FF2B5EF4-FFF2-40B4-BE49-F238E27FC236}">
                <a16:creationId xmlns:a16="http://schemas.microsoft.com/office/drawing/2014/main" id="{B051DF56-2AC3-4F2B-9662-E080B67F0754}"/>
              </a:ext>
            </a:extLst>
          </p:cNvPr>
          <p:cNvSpPr>
            <a:spLocks/>
          </p:cNvSpPr>
          <p:nvPr/>
        </p:nvSpPr>
        <p:spPr bwMode="auto">
          <a:xfrm flipH="1" flipV="1">
            <a:off x="3604320" y="3886200"/>
            <a:ext cx="2209800" cy="609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0000"/>
            </a:solidFill>
            <a:prstDash val="sysDot"/>
            <a:round/>
            <a:headEnd/>
            <a:tailEnd type="triangle" w="med" len="med"/>
          </a:ln>
          <a:effectLst/>
          <a:extLst>
            <a:ext uri="{909E8E84-426E-40DD-AFC4-6F175D3DCCD1}">
              <a14:hiddenFill xmlns:a14="http://schemas.microsoft.com/office/drawing/2010/main">
                <a:solidFill>
                  <a:srgbClr val="00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157" name="Arc 13">
            <a:extLst>
              <a:ext uri="{FF2B5EF4-FFF2-40B4-BE49-F238E27FC236}">
                <a16:creationId xmlns:a16="http://schemas.microsoft.com/office/drawing/2014/main" id="{19EEF77C-6B5D-4CD9-91E9-1017A2DFC547}"/>
              </a:ext>
            </a:extLst>
          </p:cNvPr>
          <p:cNvSpPr>
            <a:spLocks/>
          </p:cNvSpPr>
          <p:nvPr/>
        </p:nvSpPr>
        <p:spPr bwMode="auto">
          <a:xfrm flipH="1">
            <a:off x="1011933" y="2286000"/>
            <a:ext cx="1982787" cy="609600"/>
          </a:xfrm>
          <a:custGeom>
            <a:avLst/>
            <a:gdLst>
              <a:gd name="G0" fmla="+- 21334 0 0"/>
              <a:gd name="G1" fmla="+- 21600 0 0"/>
              <a:gd name="G2" fmla="+- 21600 0 0"/>
              <a:gd name="T0" fmla="*/ 0 w 42934"/>
              <a:gd name="T1" fmla="*/ 18218 h 21600"/>
              <a:gd name="T2" fmla="*/ 42934 w 42934"/>
              <a:gd name="T3" fmla="*/ 21600 h 21600"/>
              <a:gd name="T4" fmla="*/ 21334 w 42934"/>
              <a:gd name="T5" fmla="*/ 21600 h 21600"/>
            </a:gdLst>
            <a:ahLst/>
            <a:cxnLst>
              <a:cxn ang="0">
                <a:pos x="T0" y="T1"/>
              </a:cxn>
              <a:cxn ang="0">
                <a:pos x="T2" y="T3"/>
              </a:cxn>
              <a:cxn ang="0">
                <a:pos x="T4" y="T5"/>
              </a:cxn>
            </a:cxnLst>
            <a:rect l="0" t="0" r="r" b="b"/>
            <a:pathLst>
              <a:path w="42934" h="21600" fill="none" extrusionOk="0">
                <a:moveTo>
                  <a:pt x="0" y="18218"/>
                </a:moveTo>
                <a:cubicBezTo>
                  <a:pt x="1663" y="7725"/>
                  <a:pt x="10710" y="0"/>
                  <a:pt x="21334" y="0"/>
                </a:cubicBezTo>
                <a:cubicBezTo>
                  <a:pt x="33263" y="0"/>
                  <a:pt x="42934" y="9670"/>
                  <a:pt x="42934" y="21600"/>
                </a:cubicBezTo>
              </a:path>
              <a:path w="42934" h="21600" stroke="0" extrusionOk="0">
                <a:moveTo>
                  <a:pt x="0" y="18218"/>
                </a:moveTo>
                <a:cubicBezTo>
                  <a:pt x="1663" y="7725"/>
                  <a:pt x="10710" y="0"/>
                  <a:pt x="21334" y="0"/>
                </a:cubicBezTo>
                <a:cubicBezTo>
                  <a:pt x="33263" y="0"/>
                  <a:pt x="42934" y="9670"/>
                  <a:pt x="42934" y="21600"/>
                </a:cubicBezTo>
                <a:lnTo>
                  <a:pt x="21334" y="21600"/>
                </a:lnTo>
                <a:close/>
              </a:path>
            </a:pathLst>
          </a:custGeom>
          <a:noFill/>
          <a:ln w="38100">
            <a:solidFill>
              <a:srgbClr val="000000"/>
            </a:solidFill>
            <a:prstDash val="sysDot"/>
            <a:round/>
            <a:headEnd/>
            <a:tailEnd type="triangle" w="med" len="med"/>
          </a:ln>
          <a:effectLst/>
          <a:extLst>
            <a:ext uri="{909E8E84-426E-40DD-AFC4-6F175D3DCCD1}">
              <a14:hiddenFill xmlns:a14="http://schemas.microsoft.com/office/drawing/2010/main">
                <a:solidFill>
                  <a:srgbClr val="00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158" name="Text Box 14">
            <a:extLst>
              <a:ext uri="{FF2B5EF4-FFF2-40B4-BE49-F238E27FC236}">
                <a16:creationId xmlns:a16="http://schemas.microsoft.com/office/drawing/2014/main" id="{29911C6F-3E20-423D-884B-13B2363203E0}"/>
              </a:ext>
            </a:extLst>
          </p:cNvPr>
          <p:cNvSpPr txBox="1">
            <a:spLocks noChangeArrowheads="1"/>
          </p:cNvSpPr>
          <p:nvPr/>
        </p:nvSpPr>
        <p:spPr bwMode="auto">
          <a:xfrm>
            <a:off x="1545238" y="1834343"/>
            <a:ext cx="379095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800" b="1" i="1" dirty="0">
                <a:solidFill>
                  <a:srgbClr val="000000"/>
                </a:solidFill>
              </a:rPr>
              <a:t>Besoins de réapprovisionnement</a:t>
            </a:r>
          </a:p>
        </p:txBody>
      </p:sp>
      <p:sp>
        <p:nvSpPr>
          <p:cNvPr id="6159" name="Text Box 15">
            <a:extLst>
              <a:ext uri="{FF2B5EF4-FFF2-40B4-BE49-F238E27FC236}">
                <a16:creationId xmlns:a16="http://schemas.microsoft.com/office/drawing/2014/main" id="{81C812B9-703E-416B-8FD2-8CD0B198BC8C}"/>
              </a:ext>
            </a:extLst>
          </p:cNvPr>
          <p:cNvSpPr txBox="1">
            <a:spLocks noChangeArrowheads="1"/>
          </p:cNvSpPr>
          <p:nvPr/>
        </p:nvSpPr>
        <p:spPr bwMode="auto">
          <a:xfrm>
            <a:off x="4731445" y="3084513"/>
            <a:ext cx="1327150"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800" b="1" i="1">
                <a:solidFill>
                  <a:srgbClr val="000000"/>
                </a:solidFill>
              </a:rPr>
              <a:t>Livraisons</a:t>
            </a:r>
          </a:p>
        </p:txBody>
      </p:sp>
      <p:sp>
        <p:nvSpPr>
          <p:cNvPr id="6160" name="Text Box 16">
            <a:extLst>
              <a:ext uri="{FF2B5EF4-FFF2-40B4-BE49-F238E27FC236}">
                <a16:creationId xmlns:a16="http://schemas.microsoft.com/office/drawing/2014/main" id="{0EAE568A-2796-43A8-A46A-27172E7815B5}"/>
              </a:ext>
            </a:extLst>
          </p:cNvPr>
          <p:cNvSpPr txBox="1">
            <a:spLocks noChangeArrowheads="1"/>
          </p:cNvSpPr>
          <p:nvPr/>
        </p:nvSpPr>
        <p:spPr bwMode="auto">
          <a:xfrm>
            <a:off x="1546920" y="3810000"/>
            <a:ext cx="132715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800" b="1" i="1">
                <a:solidFill>
                  <a:srgbClr val="000000"/>
                </a:solidFill>
              </a:rPr>
              <a:t>Livraisons</a:t>
            </a:r>
          </a:p>
        </p:txBody>
      </p:sp>
      <p:sp>
        <p:nvSpPr>
          <p:cNvPr id="2" name="Rectangle : coins arrondis 1">
            <a:extLst>
              <a:ext uri="{FF2B5EF4-FFF2-40B4-BE49-F238E27FC236}">
                <a16:creationId xmlns:a16="http://schemas.microsoft.com/office/drawing/2014/main" id="{ACB09052-C4A4-467F-A24B-A1EF0614D1C3}"/>
              </a:ext>
            </a:extLst>
          </p:cNvPr>
          <p:cNvSpPr/>
          <p:nvPr/>
        </p:nvSpPr>
        <p:spPr bwMode="auto">
          <a:xfrm>
            <a:off x="7596336" y="2286000"/>
            <a:ext cx="1440160" cy="609600"/>
          </a:xfrm>
          <a:prstGeom prst="roundRect">
            <a:avLst/>
          </a:prstGeom>
          <a:solidFill>
            <a:schemeClr val="accent2">
              <a:lumMod val="60000"/>
              <a:lumOff val="4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panose="020B0604020202020204" pitchFamily="34" charset="0"/>
              </a:rPr>
              <a:t>Demande</a:t>
            </a:r>
          </a:p>
        </p:txBody>
      </p:sp>
      <p:sp>
        <p:nvSpPr>
          <p:cNvPr id="18" name="Rectangle : coins arrondis 17">
            <a:extLst>
              <a:ext uri="{FF2B5EF4-FFF2-40B4-BE49-F238E27FC236}">
                <a16:creationId xmlns:a16="http://schemas.microsoft.com/office/drawing/2014/main" id="{68019989-33DC-42D9-B38D-060138803356}"/>
              </a:ext>
            </a:extLst>
          </p:cNvPr>
          <p:cNvSpPr/>
          <p:nvPr/>
        </p:nvSpPr>
        <p:spPr bwMode="auto">
          <a:xfrm>
            <a:off x="7596336" y="3827512"/>
            <a:ext cx="1440160" cy="609600"/>
          </a:xfrm>
          <a:prstGeom prst="roundRect">
            <a:avLst/>
          </a:prstGeom>
          <a:solidFill>
            <a:schemeClr val="accent2">
              <a:lumMod val="60000"/>
              <a:lumOff val="4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panose="020B0604020202020204" pitchFamily="34" charset="0"/>
              </a:rPr>
              <a:t>Demande</a:t>
            </a:r>
          </a:p>
        </p:txBody>
      </p:sp>
      <p:sp>
        <p:nvSpPr>
          <p:cNvPr id="4" name="Flèche : courbe vers le bas 3">
            <a:extLst>
              <a:ext uri="{FF2B5EF4-FFF2-40B4-BE49-F238E27FC236}">
                <a16:creationId xmlns:a16="http://schemas.microsoft.com/office/drawing/2014/main" id="{A3502AAC-7BC8-4D63-8ADA-FC22C1D79701}"/>
              </a:ext>
            </a:extLst>
          </p:cNvPr>
          <p:cNvSpPr/>
          <p:nvPr/>
        </p:nvSpPr>
        <p:spPr bwMode="auto">
          <a:xfrm flipH="1">
            <a:off x="6815336" y="1910197"/>
            <a:ext cx="1151384" cy="392832"/>
          </a:xfrm>
          <a:prstGeom prst="curvedDownArrow">
            <a:avLst/>
          </a:prstGeom>
          <a:solidFill>
            <a:srgbClr val="00B05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a:ln>
                <a:noFill/>
              </a:ln>
              <a:solidFill>
                <a:schemeClr val="tx1"/>
              </a:solidFill>
              <a:effectLst/>
              <a:latin typeface="Arial" panose="020B0604020202020204" pitchFamily="34" charset="0"/>
            </a:endParaRPr>
          </a:p>
        </p:txBody>
      </p:sp>
      <p:sp>
        <p:nvSpPr>
          <p:cNvPr id="21" name="Flèche : courbe vers le bas 20">
            <a:extLst>
              <a:ext uri="{FF2B5EF4-FFF2-40B4-BE49-F238E27FC236}">
                <a16:creationId xmlns:a16="http://schemas.microsoft.com/office/drawing/2014/main" id="{30070EEB-8A9D-43A5-933E-B0D6D5B5D015}"/>
              </a:ext>
            </a:extLst>
          </p:cNvPr>
          <p:cNvSpPr/>
          <p:nvPr/>
        </p:nvSpPr>
        <p:spPr bwMode="auto">
          <a:xfrm flipH="1">
            <a:off x="6804248" y="3468216"/>
            <a:ext cx="1151384" cy="392832"/>
          </a:xfrm>
          <a:prstGeom prst="curvedDownArrow">
            <a:avLst/>
          </a:prstGeom>
          <a:solidFill>
            <a:srgbClr val="00B05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sld>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altLang="fr-FR" sz="2000" b="0" i="0" u="none" strike="noStrike" cap="none" normalizeH="0" baseline="0" smtClean="0">
            <a:ln>
              <a:noFill/>
            </a:ln>
            <a:solidFill>
              <a:schemeClr val="tx1"/>
            </a:solidFill>
            <a:effectLst/>
            <a:latin typeface="Arial" panose="020B0604020202020204" pitchFamily="34" charset="0"/>
          </a:defRPr>
        </a:defPPr>
      </a:lstStyle>
    </a:spDef>
    <a:lnDef>
      <a:spPr bwMode="auto">
        <a:solidFill>
          <a:schemeClr val="bg1"/>
        </a:solidFill>
        <a:ln w="12700" cap="flat" cmpd="sng" algn="ctr">
          <a:solidFill>
            <a:srgbClr val="00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Office\Modèles\mil.pot</Template>
  <TotalTime>0</TotalTime>
  <Words>5968</Words>
  <Application>Microsoft Office PowerPoint</Application>
  <PresentationFormat>Affichage à l'écran (4:3)</PresentationFormat>
  <Paragraphs>511</Paragraphs>
  <Slides>20</Slides>
  <Notes>20</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20</vt:i4>
      </vt:variant>
    </vt:vector>
  </HeadingPairs>
  <TitlesOfParts>
    <vt:vector size="25" baseType="lpstr">
      <vt:lpstr>Arial</vt:lpstr>
      <vt:lpstr>Tahoma</vt:lpstr>
      <vt:lpstr>Times New Roman</vt:lpstr>
      <vt:lpstr>mil</vt:lpstr>
      <vt:lpstr>Worksheet</vt:lpstr>
      <vt:lpstr>La gestion des flux dans les réseaux de distribution</vt:lpstr>
      <vt:lpstr>Les canaux de distribution</vt:lpstr>
      <vt:lpstr>L’organisation de la distribution : les canaux</vt:lpstr>
      <vt:lpstr>Interdépendance des acteurs</vt:lpstr>
      <vt:lpstr>Le pilotage du réseau dans un canal</vt:lpstr>
      <vt:lpstr>Arbitrages</vt:lpstr>
      <vt:lpstr>Gérer des flux et non des stocks</vt:lpstr>
      <vt:lpstr>Cartographie des flux mondiaux</vt:lpstr>
      <vt:lpstr>La logique DRP</vt:lpstr>
      <vt:lpstr>Distribution Requirements Planning</vt:lpstr>
      <vt:lpstr>Les systèmes classiques de gestion des stocks dans les réseaux de distribution</vt:lpstr>
      <vt:lpstr>Principe du DRP</vt:lpstr>
      <vt:lpstr>Exemple de calcul sur un dépôt</vt:lpstr>
      <vt:lpstr>Exemple</vt:lpstr>
      <vt:lpstr>Exemple</vt:lpstr>
      <vt:lpstr>Les flux dans la distribution</vt:lpstr>
      <vt:lpstr>Les statuts des ordres de transfert</vt:lpstr>
      <vt:lpstr>Mise en œuvre du DRP</vt:lpstr>
      <vt:lpstr>Planification des transports : Équilibrer les couvertures</vt:lpstr>
      <vt:lpstr>Décisions de réapprovisionnement</vt:lpstr>
    </vt:vector>
  </TitlesOfParts>
  <Company>CCIP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creator>Groupe HEC</dc:creator>
  <cp:lastModifiedBy>Gérard</cp:lastModifiedBy>
  <cp:revision>173</cp:revision>
  <cp:lastPrinted>2003-09-04T15:12:15Z</cp:lastPrinted>
  <dcterms:created xsi:type="dcterms:W3CDTF">1999-01-27T13:33:44Z</dcterms:created>
  <dcterms:modified xsi:type="dcterms:W3CDTF">2020-04-13T08:19:24Z</dcterms:modified>
</cp:coreProperties>
</file>