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7.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8.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9.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10.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1.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2.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13.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14.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15.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16.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17.xml" ContentType="application/vnd.openxmlformats-officedocument.presentationml.notesSlide+xml"/>
  <Override PartName="/ppt/theme/themeOverride1.xml" ContentType="application/vnd.openxmlformats-officedocument.themeOverr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18.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notesSlides/notesSlide19.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notesSlides/notesSlide20.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21.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notesSlides/notesSlide22.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2"/>
  </p:notesMasterIdLst>
  <p:handoutMasterIdLst>
    <p:handoutMasterId r:id="rId33"/>
  </p:handoutMasterIdLst>
  <p:sldIdLst>
    <p:sldId id="284" r:id="rId2"/>
    <p:sldId id="977" r:id="rId3"/>
    <p:sldId id="984" r:id="rId4"/>
    <p:sldId id="260" r:id="rId5"/>
    <p:sldId id="307" r:id="rId6"/>
    <p:sldId id="313" r:id="rId7"/>
    <p:sldId id="314" r:id="rId8"/>
    <p:sldId id="279" r:id="rId9"/>
    <p:sldId id="281" r:id="rId10"/>
    <p:sldId id="308" r:id="rId11"/>
    <p:sldId id="267" r:id="rId12"/>
    <p:sldId id="285" r:id="rId13"/>
    <p:sldId id="286" r:id="rId14"/>
    <p:sldId id="288" r:id="rId15"/>
    <p:sldId id="289" r:id="rId16"/>
    <p:sldId id="263" r:id="rId17"/>
    <p:sldId id="312" r:id="rId18"/>
    <p:sldId id="290" r:id="rId19"/>
    <p:sldId id="283" r:id="rId20"/>
    <p:sldId id="266" r:id="rId21"/>
    <p:sldId id="273" r:id="rId22"/>
    <p:sldId id="295" r:id="rId23"/>
    <p:sldId id="262" r:id="rId24"/>
    <p:sldId id="270" r:id="rId25"/>
    <p:sldId id="985" r:id="rId26"/>
    <p:sldId id="979" r:id="rId27"/>
    <p:sldId id="980" r:id="rId28"/>
    <p:sldId id="981" r:id="rId29"/>
    <p:sldId id="982" r:id="rId30"/>
    <p:sldId id="983" r:id="rId31"/>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5pPr>
    <a:lvl6pPr marL="2286000" algn="l" defTabSz="914400" rtl="0" eaLnBrk="1" latinLnBrk="0" hangingPunct="1">
      <a:defRPr b="1" kern="1200">
        <a:solidFill>
          <a:srgbClr val="000000"/>
        </a:solidFill>
        <a:latin typeface="Arial" panose="020B0604020202020204" pitchFamily="34" charset="0"/>
        <a:ea typeface="+mn-ea"/>
        <a:cs typeface="+mn-cs"/>
      </a:defRPr>
    </a:lvl6pPr>
    <a:lvl7pPr marL="2743200" algn="l" defTabSz="914400" rtl="0" eaLnBrk="1" latinLnBrk="0" hangingPunct="1">
      <a:defRPr b="1" kern="1200">
        <a:solidFill>
          <a:srgbClr val="000000"/>
        </a:solidFill>
        <a:latin typeface="Arial" panose="020B0604020202020204" pitchFamily="34" charset="0"/>
        <a:ea typeface="+mn-ea"/>
        <a:cs typeface="+mn-cs"/>
      </a:defRPr>
    </a:lvl7pPr>
    <a:lvl8pPr marL="3200400" algn="l" defTabSz="914400" rtl="0" eaLnBrk="1" latinLnBrk="0" hangingPunct="1">
      <a:defRPr b="1" kern="1200">
        <a:solidFill>
          <a:srgbClr val="000000"/>
        </a:solidFill>
        <a:latin typeface="Arial" panose="020B0604020202020204" pitchFamily="34" charset="0"/>
        <a:ea typeface="+mn-ea"/>
        <a:cs typeface="+mn-cs"/>
      </a:defRPr>
    </a:lvl8pPr>
    <a:lvl9pPr marL="3657600" algn="l" defTabSz="914400" rtl="0" eaLnBrk="1" latinLnBrk="0" hangingPunct="1">
      <a:defRPr b="1"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FF66FF"/>
    <a:srgbClr val="000000"/>
    <a:srgbClr val="00FFFF"/>
    <a:srgbClr val="FF6600"/>
    <a:srgbClr val="0099CC"/>
    <a:srgbClr val="66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2" autoAdjust="0"/>
    <p:restoredTop sz="74854" autoAdjust="0"/>
  </p:normalViewPr>
  <p:slideViewPr>
    <p:cSldViewPr>
      <p:cViewPr varScale="1">
        <p:scale>
          <a:sx n="82" d="100"/>
          <a:sy n="82" d="100"/>
        </p:scale>
        <p:origin x="2376" y="84"/>
      </p:cViewPr>
      <p:guideLst>
        <p:guide orient="horz" pos="2160"/>
        <p:guide pos="2880"/>
      </p:guideLst>
    </p:cSldViewPr>
  </p:slideViewPr>
  <p:outlineViewPr>
    <p:cViewPr>
      <p:scale>
        <a:sx n="33" d="100"/>
        <a:sy n="33" d="100"/>
      </p:scale>
      <p:origin x="0" y="-9144"/>
    </p:cViewPr>
  </p:outlineViewPr>
  <p:notesTextViewPr>
    <p:cViewPr>
      <p:scale>
        <a:sx n="100" d="100"/>
        <a:sy n="100" d="100"/>
      </p:scale>
      <p:origin x="0" y="0"/>
    </p:cViewPr>
  </p:notesTextViewPr>
  <p:sorterViewPr>
    <p:cViewPr>
      <p:scale>
        <a:sx n="57" d="100"/>
        <a:sy n="57" d="100"/>
      </p:scale>
      <p:origin x="0" y="0"/>
    </p:cViewPr>
  </p:sorterViewPr>
  <p:notesViewPr>
    <p:cSldViewPr showGuides="1">
      <p:cViewPr>
        <p:scale>
          <a:sx n="80" d="100"/>
          <a:sy n="80" d="100"/>
        </p:scale>
        <p:origin x="3858"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1FEC491-B0C0-4D50-A4B6-D9C08A20C0AA}"/>
              </a:ext>
            </a:extLst>
          </p:cNvPr>
          <p:cNvSpPr>
            <a:spLocks noGrp="1" noChangeArrowheads="1"/>
          </p:cNvSpPr>
          <p:nvPr>
            <p:ph type="hdr" sz="quarter"/>
          </p:nvPr>
        </p:nvSpPr>
        <p:spPr bwMode="auto">
          <a:xfrm>
            <a:off x="0" y="0"/>
            <a:ext cx="3076575" cy="477838"/>
          </a:xfrm>
          <a:prstGeom prst="rect">
            <a:avLst/>
          </a:prstGeom>
          <a:noFill/>
          <a:ln w="12700">
            <a:noFill/>
            <a:miter lim="800000"/>
            <a:headEnd/>
            <a:tailEnd/>
          </a:ln>
          <a:effectLst/>
        </p:spPr>
        <p:txBody>
          <a:bodyPr vert="horz" wrap="square" lIns="96506" tIns="48253" rIns="96506" bIns="48253" numCol="1" anchor="t" anchorCtr="0" compatLnSpc="1">
            <a:prstTxWarp prst="textNoShape">
              <a:avLst/>
            </a:prstTxWarp>
          </a:bodyPr>
          <a:lstStyle>
            <a:lvl1pPr defTabSz="965200">
              <a:defRPr sz="1300">
                <a:solidFill>
                  <a:schemeClr val="tx1"/>
                </a:solidFill>
                <a:latin typeface="Arial" charset="0"/>
              </a:defRPr>
            </a:lvl1pPr>
          </a:lstStyle>
          <a:p>
            <a:pPr>
              <a:defRPr/>
            </a:pPr>
            <a:endParaRPr lang="fr-FR"/>
          </a:p>
        </p:txBody>
      </p:sp>
      <p:sp>
        <p:nvSpPr>
          <p:cNvPr id="21507" name="Rectangle 3">
            <a:extLst>
              <a:ext uri="{FF2B5EF4-FFF2-40B4-BE49-F238E27FC236}">
                <a16:creationId xmlns:a16="http://schemas.microsoft.com/office/drawing/2014/main" id="{8E926168-483F-4E48-BF25-333A5F309099}"/>
              </a:ext>
            </a:extLst>
          </p:cNvPr>
          <p:cNvSpPr>
            <a:spLocks noGrp="1" noChangeArrowheads="1"/>
          </p:cNvSpPr>
          <p:nvPr>
            <p:ph type="dt" idx="1"/>
          </p:nvPr>
        </p:nvSpPr>
        <p:spPr bwMode="auto">
          <a:xfrm>
            <a:off x="4022725" y="0"/>
            <a:ext cx="3076575" cy="477838"/>
          </a:xfrm>
          <a:prstGeom prst="rect">
            <a:avLst/>
          </a:prstGeom>
          <a:noFill/>
          <a:ln w="12700">
            <a:noFill/>
            <a:miter lim="800000"/>
            <a:headEnd/>
            <a:tailEnd/>
          </a:ln>
          <a:effectLst/>
        </p:spPr>
        <p:txBody>
          <a:bodyPr vert="horz" wrap="square" lIns="96506" tIns="48253" rIns="96506" bIns="48253" numCol="1" anchor="t" anchorCtr="0" compatLnSpc="1">
            <a:prstTxWarp prst="textNoShape">
              <a:avLst/>
            </a:prstTxWarp>
          </a:bodyPr>
          <a:lstStyle>
            <a:lvl1pPr algn="r" defTabSz="965200">
              <a:defRPr sz="1300">
                <a:solidFill>
                  <a:schemeClr val="tx1"/>
                </a:solidFill>
                <a:latin typeface="Arial" charset="0"/>
              </a:defRPr>
            </a:lvl1pPr>
          </a:lstStyle>
          <a:p>
            <a:pPr>
              <a:defRPr/>
            </a:pPr>
            <a:endParaRPr lang="fr-FR"/>
          </a:p>
        </p:txBody>
      </p:sp>
      <p:sp>
        <p:nvSpPr>
          <p:cNvPr id="39940" name="Rectangle 4">
            <a:extLst>
              <a:ext uri="{FF2B5EF4-FFF2-40B4-BE49-F238E27FC236}">
                <a16:creationId xmlns:a16="http://schemas.microsoft.com/office/drawing/2014/main" id="{1716E160-2218-4128-AE9B-F9E17A61C39E}"/>
              </a:ext>
            </a:extLst>
          </p:cNvPr>
          <p:cNvSpPr>
            <a:spLocks noGrp="1" noRot="1" noChangeAspect="1" noChangeArrowheads="1" noTextEdit="1"/>
          </p:cNvSpPr>
          <p:nvPr>
            <p:ph type="sldImg" idx="2"/>
          </p:nvPr>
        </p:nvSpPr>
        <p:spPr bwMode="auto">
          <a:xfrm>
            <a:off x="995363" y="796925"/>
            <a:ext cx="5106987" cy="3830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680A613F-41AA-475F-AD63-A1F9A72AB0BD}"/>
              </a:ext>
            </a:extLst>
          </p:cNvPr>
          <p:cNvSpPr>
            <a:spLocks noGrp="1" noChangeArrowheads="1"/>
          </p:cNvSpPr>
          <p:nvPr>
            <p:ph type="body" sz="quarter" idx="3"/>
          </p:nvPr>
        </p:nvSpPr>
        <p:spPr bwMode="auto">
          <a:xfrm>
            <a:off x="946150" y="4867275"/>
            <a:ext cx="5207000" cy="4627563"/>
          </a:xfrm>
          <a:prstGeom prst="rect">
            <a:avLst/>
          </a:prstGeom>
          <a:noFill/>
          <a:ln w="12700">
            <a:noFill/>
            <a:miter lim="800000"/>
            <a:headEnd/>
            <a:tailEnd/>
          </a:ln>
          <a:effectLst/>
        </p:spPr>
        <p:txBody>
          <a:bodyPr vert="horz" wrap="square" lIns="96506" tIns="48253" rIns="96506" bIns="48253"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1510" name="Rectangle 6">
            <a:extLst>
              <a:ext uri="{FF2B5EF4-FFF2-40B4-BE49-F238E27FC236}">
                <a16:creationId xmlns:a16="http://schemas.microsoft.com/office/drawing/2014/main" id="{5748692F-1543-4E59-9C56-F3417177B8EB}"/>
              </a:ext>
            </a:extLst>
          </p:cNvPr>
          <p:cNvSpPr>
            <a:spLocks noGrp="1" noChangeArrowheads="1"/>
          </p:cNvSpPr>
          <p:nvPr>
            <p:ph type="ftr" sz="quarter" idx="4"/>
          </p:nvPr>
        </p:nvSpPr>
        <p:spPr bwMode="auto">
          <a:xfrm>
            <a:off x="0" y="9734550"/>
            <a:ext cx="3076575" cy="477838"/>
          </a:xfrm>
          <a:prstGeom prst="rect">
            <a:avLst/>
          </a:prstGeom>
          <a:noFill/>
          <a:ln w="12700">
            <a:noFill/>
            <a:miter lim="800000"/>
            <a:headEnd/>
            <a:tailEnd/>
          </a:ln>
          <a:effectLst/>
        </p:spPr>
        <p:txBody>
          <a:bodyPr vert="horz" wrap="square" lIns="96506" tIns="48253" rIns="96506" bIns="48253" numCol="1" anchor="b" anchorCtr="0" compatLnSpc="1">
            <a:prstTxWarp prst="textNoShape">
              <a:avLst/>
            </a:prstTxWarp>
          </a:bodyPr>
          <a:lstStyle>
            <a:lvl1pPr defTabSz="965200">
              <a:defRPr sz="1300">
                <a:solidFill>
                  <a:schemeClr val="tx1"/>
                </a:solidFill>
                <a:latin typeface="Arial" charset="0"/>
              </a:defRPr>
            </a:lvl1pPr>
          </a:lstStyle>
          <a:p>
            <a:pPr>
              <a:defRPr/>
            </a:pPr>
            <a:endParaRPr lang="fr-FR"/>
          </a:p>
        </p:txBody>
      </p:sp>
      <p:sp>
        <p:nvSpPr>
          <p:cNvPr id="21511" name="Rectangle 7">
            <a:extLst>
              <a:ext uri="{FF2B5EF4-FFF2-40B4-BE49-F238E27FC236}">
                <a16:creationId xmlns:a16="http://schemas.microsoft.com/office/drawing/2014/main" id="{61755A72-6AC2-4F12-B518-53D495284913}"/>
              </a:ext>
            </a:extLst>
          </p:cNvPr>
          <p:cNvSpPr>
            <a:spLocks noGrp="1" noChangeArrowheads="1"/>
          </p:cNvSpPr>
          <p:nvPr>
            <p:ph type="sldNum" sz="quarter" idx="5"/>
          </p:nvPr>
        </p:nvSpPr>
        <p:spPr bwMode="auto">
          <a:xfrm>
            <a:off x="4022725" y="9734550"/>
            <a:ext cx="3076575" cy="477838"/>
          </a:xfrm>
          <a:prstGeom prst="rect">
            <a:avLst/>
          </a:prstGeom>
          <a:noFill/>
          <a:ln w="12700">
            <a:noFill/>
            <a:miter lim="800000"/>
            <a:headEnd/>
            <a:tailEnd/>
          </a:ln>
          <a:effectLst/>
        </p:spPr>
        <p:txBody>
          <a:bodyPr vert="horz" wrap="square" lIns="96506" tIns="48253" rIns="96506" bIns="48253" numCol="1" anchor="b" anchorCtr="0" compatLnSpc="1">
            <a:prstTxWarp prst="textNoShape">
              <a:avLst/>
            </a:prstTxWarp>
          </a:bodyPr>
          <a:lstStyle>
            <a:lvl1pPr algn="r" defTabSz="965200">
              <a:defRPr sz="1300">
                <a:solidFill>
                  <a:schemeClr val="tx1"/>
                </a:solidFill>
              </a:defRPr>
            </a:lvl1pPr>
          </a:lstStyle>
          <a:p>
            <a:fld id="{2F0CD630-DF5C-4F43-A13B-52F2DE643F66}"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Maritime, aérien, routier ou ferroviaire, le transport international est le symbole même de l’export et son vecteur. L’essentiel des mouvements des marchandises passe par ces modes de transport. Affaires de spécialistes, ils sont assez complexes à mettre en œuvre. Ce sont aussi de vrais métiers de services.</a:t>
            </a:r>
          </a:p>
          <a:p>
            <a:pPr>
              <a:lnSpc>
                <a:spcPct val="100000"/>
              </a:lnSpc>
            </a:pPr>
            <a:r>
              <a:rPr lang="fr-FR" sz="1000" dirty="0"/>
              <a:t>Le choix du mode de transport dépend de la nature de la marchandise (périssable, pondéreux, encombrant, dangereux), du délai de livraison à respecter, de la sécurité du transport, et de l’impact du coût du transport sur la compétitivité prix de votre marchandise.</a:t>
            </a:r>
          </a:p>
          <a:p>
            <a:pPr>
              <a:lnSpc>
                <a:spcPct val="100000"/>
              </a:lnSpc>
            </a:pPr>
            <a:r>
              <a:rPr lang="fr-FR" sz="1000" dirty="0"/>
              <a:t>Chaque mode de transport obéit à des réglementations, des organisations et des terminologies distinctes, en raison de ses particularités propres.</a:t>
            </a:r>
          </a:p>
        </p:txBody>
      </p:sp>
      <p:sp>
        <p:nvSpPr>
          <p:cNvPr id="4" name="Espace réservé du numéro de diapositive 3">
            <a:extLst>
              <a:ext uri="{FF2B5EF4-FFF2-40B4-BE49-F238E27FC236}">
                <a16:creationId xmlns:a16="http://schemas.microsoft.com/office/drawing/2014/main" id="{D9D7B9C0-E14A-4C9C-8A6C-A875F34833BE}"/>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1</a:t>
            </a:fld>
            <a:endParaRPr lang="fr-FR" altLang="fr-FR"/>
          </a:p>
        </p:txBody>
      </p:sp>
    </p:spTree>
    <p:extLst>
      <p:ext uri="{BB962C8B-B14F-4D97-AF65-F5344CB8AC3E}">
        <p14:creationId xmlns:p14="http://schemas.microsoft.com/office/powerpoint/2010/main" val="2717189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95363" y="4829274"/>
            <a:ext cx="5106988" cy="5256584"/>
          </a:xfrm>
        </p:spPr>
        <p:txBody>
          <a:bodyPr/>
          <a:lstStyle/>
          <a:p>
            <a:pPr>
              <a:lnSpc>
                <a:spcPct val="100000"/>
              </a:lnSpc>
            </a:pPr>
            <a:r>
              <a:rPr lang="fr-FR" sz="1000" dirty="0"/>
              <a:t>Dans le vocabulaire logistique des entrepôts, la palettisation est un mot bien connu. Cette méthode d’organisation, d’expédition ou de magasinage consiste à placer les marchandises sur une palette afin de leur assurer une protection optimale, puis de la cercler à l’aide d’un film de palettisation.</a:t>
            </a:r>
          </a:p>
          <a:p>
            <a:pPr>
              <a:lnSpc>
                <a:spcPct val="100000"/>
              </a:lnSpc>
            </a:pPr>
            <a:r>
              <a:rPr lang="fr-FR" sz="1000" dirty="0"/>
              <a:t>Pour effectuer une palettisation efficace, plusieurs techniques d’emballage sur palettes sont possibles : quelles sont les plus rentables, les plus rapides, les plus pratiques ?</a:t>
            </a:r>
          </a:p>
          <a:p>
            <a:pPr>
              <a:lnSpc>
                <a:spcPct val="100000"/>
              </a:lnSpc>
            </a:pPr>
            <a:r>
              <a:rPr lang="fr-FR" sz="1000" b="1" dirty="0"/>
              <a:t>La palettisation manuelle</a:t>
            </a:r>
          </a:p>
          <a:p>
            <a:pPr>
              <a:lnSpc>
                <a:spcPct val="100000"/>
              </a:lnSpc>
            </a:pPr>
            <a:r>
              <a:rPr lang="fr-FR" sz="1000" dirty="0"/>
              <a:t>La technique manuelle de palettisation consiste à placer les produits/caisses sur la palette puis à la filmer à la main pour assurer la stabilité et la solidarité de l’ensemble.</a:t>
            </a:r>
          </a:p>
          <a:p>
            <a:pPr>
              <a:lnSpc>
                <a:spcPct val="100000"/>
              </a:lnSpc>
            </a:pPr>
            <a:r>
              <a:rPr lang="fr-FR" sz="1000" dirty="0"/>
              <a:t>Le filmage est réalisé par un employé, qui effectue des tours autour de la palette avec un filmeur manuel.</a:t>
            </a:r>
          </a:p>
          <a:p>
            <a:pPr>
              <a:lnSpc>
                <a:spcPct val="100000"/>
              </a:lnSpc>
            </a:pPr>
            <a:r>
              <a:rPr lang="fr-FR" sz="1000" b="1" dirty="0"/>
              <a:t>La palettisation à l’aide de machines semi-automatiques ou automatiques</a:t>
            </a:r>
          </a:p>
          <a:p>
            <a:pPr>
              <a:lnSpc>
                <a:spcPct val="100000"/>
              </a:lnSpc>
            </a:pPr>
            <a:r>
              <a:rPr lang="fr-FR" sz="1000" dirty="0"/>
              <a:t>Les machines semi-automatiques et automatiques sont des outils fixes qui ne peuvent être déplacés jusqu’aux palettes. Elles réalisent le filmage de la palette sur une plaque tournante en effectuant des tours automatiques de film étirable. De nombreux modèles existent, à vitesse d’emballage variable : de 25 à 180 palettes par heure.</a:t>
            </a:r>
          </a:p>
          <a:p>
            <a:pPr>
              <a:lnSpc>
                <a:spcPct val="100000"/>
              </a:lnSpc>
            </a:pPr>
            <a:r>
              <a:rPr lang="fr-FR" sz="1000" dirty="0"/>
              <a:t>Le choix de la machine dépend donc de la taille de l’entreprise et du nombre de palettes à expédier par jour/mois.</a:t>
            </a:r>
          </a:p>
        </p:txBody>
      </p:sp>
      <p:sp>
        <p:nvSpPr>
          <p:cNvPr id="4" name="Espace réservé du numéro de diapositive 3">
            <a:extLst>
              <a:ext uri="{FF2B5EF4-FFF2-40B4-BE49-F238E27FC236}">
                <a16:creationId xmlns:a16="http://schemas.microsoft.com/office/drawing/2014/main" id="{F38224B5-1C1F-4003-98C0-22F81C74E812}"/>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10</a:t>
            </a:fld>
            <a:endParaRPr lang="fr-FR" altLang="fr-FR"/>
          </a:p>
        </p:txBody>
      </p:sp>
    </p:spTree>
    <p:extLst>
      <p:ext uri="{BB962C8B-B14F-4D97-AF65-F5344CB8AC3E}">
        <p14:creationId xmlns:p14="http://schemas.microsoft.com/office/powerpoint/2010/main" val="64943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867275"/>
            <a:ext cx="5207000" cy="5146575"/>
          </a:xfrm>
        </p:spPr>
        <p:txBody>
          <a:bodyPr/>
          <a:lstStyle/>
          <a:p>
            <a:pPr>
              <a:lnSpc>
                <a:spcPct val="100000"/>
              </a:lnSpc>
            </a:pPr>
            <a:r>
              <a:rPr lang="fr-FR" sz="1000" dirty="0"/>
              <a:t>Apparu en 1956, le conteneur s’est répandu et imposé en moins de dix ans comme un standard du transport maritime et multimodal. Son développement est étroitement lié à celui des échanges internationaux par voie maritime, particulièrement des produits manufacturés. Ses atouts sont nombreux : meilleure protection de la marchandise (avarie et vol), donc économies sur les emballages et le stockage, possibilité de liaisons de porte à porte sans rupture de charge de la marchandise proprement dite, rapidité de manutention et de transbordement ou encore facilité d’identification et de traçabilité. </a:t>
            </a:r>
          </a:p>
          <a:p>
            <a:pPr>
              <a:lnSpc>
                <a:spcPct val="100000"/>
              </a:lnSpc>
            </a:pPr>
            <a:r>
              <a:rPr lang="fr-FR" sz="1000" dirty="0"/>
              <a:t>Les normes Iso 20 pieds (6 mètres) et 40 pieds (12 mètres), qui se sont imposés de manière quasi exclusive dans le transport maritime, sont apparues dès 1961 comme dimensions standards des conteneurs, même si quatre tailles étaient utilisées à l’époque (10, 20, 30 et 40 pieds). Le conteneur 20 pieds (ou 20') est pris aujourd’hui comme étalon pour mesurer la quantité de conteneurs transportés, échangés ou manutentionnés. L’unité correspondante est l’équivalent vingt pieds (EVP ou TEU en anglais). </a:t>
            </a:r>
          </a:p>
          <a:p>
            <a:pPr>
              <a:lnSpc>
                <a:spcPct val="100000"/>
              </a:lnSpc>
            </a:pPr>
            <a:r>
              <a:rPr lang="fr-FR" sz="1000" dirty="0"/>
              <a:t>L’immense majorité des conteneurs répond à ces dimensions extérieures standards, mais d’autres sont utilisés (10', 30' en utilisation terrestre/ferroviaire, 48' et 53' en Amérique du Nord). À partir du conteneur de base se décline toute une gamme de conteneurs spécialisés.</a:t>
            </a:r>
          </a:p>
          <a:p>
            <a:pPr>
              <a:lnSpc>
                <a:spcPct val="100000"/>
              </a:lnSpc>
            </a:pPr>
            <a:endParaRPr lang="fr-FR" sz="1000" dirty="0"/>
          </a:p>
          <a:p>
            <a:pPr>
              <a:lnSpc>
                <a:spcPct val="100000"/>
              </a:lnSpc>
            </a:pPr>
            <a:r>
              <a:rPr lang="fr-FR" sz="1000" b="1" dirty="0"/>
              <a:t>La gestion des flottes de conteneurs</a:t>
            </a:r>
          </a:p>
          <a:p>
            <a:pPr>
              <a:lnSpc>
                <a:spcPct val="100000"/>
              </a:lnSpc>
            </a:pPr>
            <a:r>
              <a:rPr lang="fr-FR" sz="1000" dirty="0"/>
              <a:t>Le transport par conteneur suppose que l’on dispose du conteneur au bon endroit au bon moment. Le conteneur arrivé à destination est vidé et doit être conduit dans un stock de conteneurs disponibles qui seront ensuite réutilisés par les chargeurs qui en ont besoin.</a:t>
            </a:r>
          </a:p>
          <a:p>
            <a:pPr>
              <a:lnSpc>
                <a:spcPct val="100000"/>
              </a:lnSpc>
            </a:pPr>
            <a:r>
              <a:rPr lang="fr-FR" sz="1000" dirty="0"/>
              <a:t>Du fait des déséquilibres du commerce mondial, on est amené à transporter des conteneurs vides d’un continent à l’autre. Ce sont de grandes entreprises multinationales telle </a:t>
            </a:r>
            <a:r>
              <a:rPr lang="fr-FR" sz="1000" dirty="0" err="1"/>
              <a:t>Mercks</a:t>
            </a:r>
            <a:r>
              <a:rPr lang="fr-FR" sz="1000" dirty="0"/>
              <a:t>, qui gère ces flux et ces stocks mondiaux.</a:t>
            </a:r>
          </a:p>
        </p:txBody>
      </p:sp>
      <p:sp>
        <p:nvSpPr>
          <p:cNvPr id="4" name="Espace réservé du numéro de diapositive 3">
            <a:extLst>
              <a:ext uri="{FF2B5EF4-FFF2-40B4-BE49-F238E27FC236}">
                <a16:creationId xmlns:a16="http://schemas.microsoft.com/office/drawing/2014/main" id="{566266B0-E1D0-4BC3-80D1-669C2BFDA0B0}"/>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11</a:t>
            </a:fld>
            <a:endParaRPr lang="fr-FR" altLang="fr-FR"/>
          </a:p>
        </p:txBody>
      </p:sp>
    </p:spTree>
    <p:extLst>
      <p:ext uri="{BB962C8B-B14F-4D97-AF65-F5344CB8AC3E}">
        <p14:creationId xmlns:p14="http://schemas.microsoft.com/office/powerpoint/2010/main" val="3504229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25314" y="4867275"/>
            <a:ext cx="5760640" cy="5434607"/>
          </a:xfrm>
        </p:spPr>
        <p:txBody>
          <a:bodyPr/>
          <a:lstStyle/>
          <a:p>
            <a:pPr>
              <a:lnSpc>
                <a:spcPct val="100000"/>
              </a:lnSpc>
            </a:pPr>
            <a:r>
              <a:rPr lang="fr-FR" sz="1000" dirty="0"/>
              <a:t>Les entreprises dites « de messagerie » acceptent des charges incomplètes, voire même des petits colis de nombreux clients, qu’elles regroupent pour effectuer le transport. On trouve ainsi dans un même véhicule des marchandises appartenant à des clients différents. La messagerie, et en particulier la messagerie express, connaît un fort développement depuis quelques années. Elle nécessite une organisation particulière en réseau afin de pouvoir effectuer, dans de bonnes conditions de rentabilité, des groupages et des dégroupages aux deux extrémités de chaque ligne régulière.</a:t>
            </a:r>
          </a:p>
          <a:p>
            <a:pPr>
              <a:lnSpc>
                <a:spcPct val="100000"/>
              </a:lnSpc>
            </a:pPr>
            <a:r>
              <a:rPr lang="fr-FR" sz="1000" dirty="0"/>
              <a:t>Si les flux sont faibles ou si l’on veut maintenir une fréquence de livraison élevée, l’entreprise peut demander à un prestataire le transport d’un certain nombre de palettes d’un point à un autre. Le prestataire recherche du fret (des marchandises à transporter) de la même région d’origine et pour la même région de destination. Le camion emportera donc des marchandises appartenant à des entreprises différentes. Cette organisation est nommée en anglais </a:t>
            </a:r>
            <a:r>
              <a:rPr lang="fr-FR" sz="1000" b="1" i="1" dirty="0" err="1"/>
              <a:t>Less</a:t>
            </a:r>
            <a:r>
              <a:rPr lang="fr-FR" sz="1000" b="1" i="1" dirty="0"/>
              <a:t> </a:t>
            </a:r>
            <a:r>
              <a:rPr lang="fr-FR" sz="1000" b="1" i="1" dirty="0" err="1"/>
              <a:t>than</a:t>
            </a:r>
            <a:r>
              <a:rPr lang="fr-FR" sz="1000" b="1" i="1" dirty="0"/>
              <a:t> Truck </a:t>
            </a:r>
            <a:r>
              <a:rPr lang="fr-FR" sz="1000" b="1" i="1" dirty="0" err="1"/>
              <a:t>Load</a:t>
            </a:r>
            <a:r>
              <a:rPr lang="fr-FR" sz="1000" b="1" i="1" dirty="0"/>
              <a:t> </a:t>
            </a:r>
            <a:r>
              <a:rPr lang="fr-FR" sz="1000" dirty="0"/>
              <a:t>– </a:t>
            </a:r>
            <a:r>
              <a:rPr lang="fr-FR" sz="1000" b="1" dirty="0"/>
              <a:t>LTL.</a:t>
            </a:r>
          </a:p>
          <a:p>
            <a:pPr>
              <a:lnSpc>
                <a:spcPct val="100000"/>
              </a:lnSpc>
            </a:pPr>
            <a:r>
              <a:rPr lang="fr-FR" sz="1000" dirty="0"/>
              <a:t>Si le même camion effectue </a:t>
            </a:r>
            <a:r>
              <a:rPr lang="fr-FR" sz="1000" b="1" dirty="0"/>
              <a:t>la tournée de ramassage, </a:t>
            </a:r>
            <a:r>
              <a:rPr lang="fr-FR" sz="1000" dirty="0"/>
              <a:t>on appelle cela le </a:t>
            </a:r>
            <a:r>
              <a:rPr lang="fr-FR" sz="1000" b="1" i="1" dirty="0"/>
              <a:t>multi-</a:t>
            </a:r>
            <a:r>
              <a:rPr lang="fr-FR" sz="1000" b="1" i="1" dirty="0" err="1"/>
              <a:t>pick</a:t>
            </a:r>
            <a:r>
              <a:rPr lang="fr-FR" sz="1000" b="1" i="1" dirty="0"/>
              <a:t> ; </a:t>
            </a:r>
            <a:r>
              <a:rPr lang="fr-FR" sz="1000" dirty="0"/>
              <a:t>si le même camion effectue la </a:t>
            </a:r>
            <a:r>
              <a:rPr lang="fr-FR" sz="1000" b="1" dirty="0"/>
              <a:t>tournée de distribution</a:t>
            </a:r>
            <a:r>
              <a:rPr lang="fr-FR" sz="1000" dirty="0"/>
              <a:t>, on appelle cela le- </a:t>
            </a:r>
            <a:r>
              <a:rPr lang="fr-FR" sz="1000" b="1" i="1" dirty="0"/>
              <a:t>multi-drop</a:t>
            </a:r>
            <a:r>
              <a:rPr lang="fr-FR" sz="1000" dirty="0"/>
              <a:t>. Dans ce cas, il n’y a pas de rupture de charge.</a:t>
            </a:r>
          </a:p>
          <a:p>
            <a:pPr>
              <a:lnSpc>
                <a:spcPct val="100000"/>
              </a:lnSpc>
            </a:pPr>
            <a:r>
              <a:rPr lang="fr-FR" sz="1000" dirty="0"/>
              <a:t>Elle peut s’appliquer vers l’amont pour l’approvisionnement des usines en composants : un camion effectue le ramassage de pièces fabriquées par divers fournisseurs d’une même région et les transporte à l’usine de montage.</a:t>
            </a:r>
          </a:p>
          <a:p>
            <a:pPr>
              <a:lnSpc>
                <a:spcPct val="100000"/>
              </a:lnSpc>
            </a:pPr>
            <a:r>
              <a:rPr lang="fr-FR" sz="1000" dirty="0"/>
              <a:t>Elle s’applique vers l’aval lorsqu’une usine doit livrer plusieurs centres de distribution d’une même région ou un centre de distribution doit livrer plusieurs magasins géographiquement proches.</a:t>
            </a:r>
          </a:p>
          <a:p>
            <a:pPr>
              <a:lnSpc>
                <a:spcPct val="100000"/>
              </a:lnSpc>
            </a:pPr>
            <a:r>
              <a:rPr lang="fr-FR" sz="1000" dirty="0"/>
              <a:t>La livraison directe par camion complet (que l’on appelle en anglais </a:t>
            </a:r>
            <a:r>
              <a:rPr lang="fr-FR" sz="1000" b="1" dirty="0"/>
              <a:t>Truck </a:t>
            </a:r>
            <a:r>
              <a:rPr lang="fr-FR" sz="1000" b="1" dirty="0" err="1"/>
              <a:t>Load</a:t>
            </a:r>
            <a:r>
              <a:rPr lang="fr-FR" sz="1000" b="1" dirty="0"/>
              <a:t> – TL</a:t>
            </a:r>
            <a:r>
              <a:rPr lang="fr-FR" sz="1000" dirty="0"/>
              <a:t>) présente l’avantage du trajet direct de porte à porte sans perte de temps ni rupture de charge. Elle sera donc rapide et efficace.</a:t>
            </a:r>
          </a:p>
          <a:p>
            <a:pPr>
              <a:lnSpc>
                <a:spcPct val="100000"/>
              </a:lnSpc>
            </a:pPr>
            <a:r>
              <a:rPr lang="fr-FR" sz="1000" dirty="0"/>
              <a:t>En revanche, elle suppose d’avoir à transporter des lots importants pour obtenir un taux de remplissage du camion élevé ce qui peut conduire à des liaisons peu fréquentes comme nous l’avons évoqué plus haut.</a:t>
            </a:r>
          </a:p>
          <a:p>
            <a:pPr>
              <a:lnSpc>
                <a:spcPct val="100000"/>
              </a:lnSpc>
            </a:pPr>
            <a:r>
              <a:rPr lang="fr-FR" sz="1000" dirty="0"/>
              <a:t>Si les flux sont élevés et réguliers, ce transport peut être effectué par un camion appartenant à l’entreprise. Sinon, on fait appel à un transporteur pour une liaison ponctuelle.</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9EF49C79-1833-4A1A-9464-AA3799299037}"/>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12</a:t>
            </a:fld>
            <a:endParaRPr lang="fr-FR" altLang="fr-FR"/>
          </a:p>
        </p:txBody>
      </p:sp>
    </p:spTree>
    <p:extLst>
      <p:ext uri="{BB962C8B-B14F-4D97-AF65-F5344CB8AC3E}">
        <p14:creationId xmlns:p14="http://schemas.microsoft.com/office/powerpoint/2010/main" val="1139404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867275"/>
            <a:ext cx="5207000" cy="5002559"/>
          </a:xfrm>
        </p:spPr>
        <p:txBody>
          <a:bodyPr/>
          <a:lstStyle/>
          <a:p>
            <a:pPr>
              <a:lnSpc>
                <a:spcPct val="100000"/>
              </a:lnSpc>
            </a:pPr>
            <a:r>
              <a:rPr lang="fr-FR" sz="1000" dirty="0"/>
              <a:t>Pour éviter que le moyen de transport coûteux qui effectue le transport à longue distance ne soit utilisé trop longtemps en tournées de ramassage ou de distribution, on peut mettre en place une organisation avec transfert de charge : des camions de faible capacité effectuent les tournées de ramassage.</a:t>
            </a:r>
          </a:p>
          <a:p>
            <a:pPr>
              <a:lnSpc>
                <a:spcPct val="100000"/>
              </a:lnSpc>
            </a:pPr>
            <a:r>
              <a:rPr lang="fr-FR" sz="1000" dirty="0"/>
              <a:t>Les marchandises sont rassemblées sur un centre de regroupement. </a:t>
            </a:r>
          </a:p>
          <a:p>
            <a:pPr>
              <a:lnSpc>
                <a:spcPct val="100000"/>
              </a:lnSpc>
            </a:pPr>
            <a:r>
              <a:rPr lang="fr-FR" sz="1000" dirty="0"/>
              <a:t>Elles sont transférées (</a:t>
            </a:r>
            <a:r>
              <a:rPr lang="fr-FR" sz="1000" i="1" dirty="0"/>
              <a:t>cross-dock</a:t>
            </a:r>
            <a:r>
              <a:rPr lang="fr-FR" sz="1000" dirty="0"/>
              <a:t>) alors dans le moyen de transport qui effectue le transport à longue distance jusqu’à un centre de distribution. </a:t>
            </a:r>
          </a:p>
          <a:p>
            <a:pPr>
              <a:lnSpc>
                <a:spcPct val="100000"/>
              </a:lnSpc>
            </a:pPr>
            <a:r>
              <a:rPr lang="fr-FR" sz="1000" dirty="0"/>
              <a:t>À l’arrivée, les marchandises sont transférées (</a:t>
            </a:r>
            <a:r>
              <a:rPr lang="fr-FR" sz="1000" i="1" dirty="0"/>
              <a:t>cross-dock</a:t>
            </a:r>
            <a:r>
              <a:rPr lang="fr-FR" sz="1000" dirty="0"/>
              <a:t>) dans des petits camions qui procèdent à la livraison terminale chez les clients. </a:t>
            </a:r>
          </a:p>
          <a:p>
            <a:pPr>
              <a:lnSpc>
                <a:spcPct val="100000"/>
              </a:lnSpc>
            </a:pPr>
            <a:r>
              <a:rPr lang="fr-FR" sz="1000" dirty="0"/>
              <a:t>Une telle organisation du transport s’impose lorsque les flux sont faibles entre chaque point de départ et chaque point de destination. Elle suppose l’existence de plateformes pour faire les </a:t>
            </a:r>
            <a:r>
              <a:rPr lang="fr-FR" sz="1000" i="1" dirty="0"/>
              <a:t>cross-</a:t>
            </a:r>
            <a:r>
              <a:rPr lang="fr-FR" sz="1000" i="1" dirty="0" err="1"/>
              <a:t>docking</a:t>
            </a:r>
            <a:r>
              <a:rPr lang="fr-FR" sz="1000" dirty="0"/>
              <a:t>. Les deux ruptures de charge induisent des coûts additionnels. Cette solution s’impose lorsqu’il est nécessaire d’avoir de forte réactivité et flexibilité. Elle est limitée à des petites charges. </a:t>
            </a:r>
          </a:p>
          <a:p>
            <a:pPr>
              <a:lnSpc>
                <a:spcPct val="100000"/>
              </a:lnSpc>
            </a:pPr>
            <a:endParaRPr lang="fr-FR" sz="1000" dirty="0"/>
          </a:p>
          <a:p>
            <a:pPr>
              <a:lnSpc>
                <a:spcPct val="100000"/>
              </a:lnSpc>
            </a:pPr>
            <a:r>
              <a:rPr lang="fr-FR" altLang="fr-FR" sz="1000" b="1" dirty="0"/>
              <a:t>Avantages</a:t>
            </a:r>
          </a:p>
          <a:p>
            <a:pPr marL="628650" lvl="1" indent="-171450">
              <a:lnSpc>
                <a:spcPct val="100000"/>
              </a:lnSpc>
              <a:buFont typeface="Arial" panose="020B0604020202020204" pitchFamily="34" charset="0"/>
              <a:buChar char="•"/>
            </a:pPr>
            <a:r>
              <a:rPr lang="fr-FR" altLang="fr-FR" sz="1000" dirty="0"/>
              <a:t>Grande flexibilité</a:t>
            </a:r>
          </a:p>
          <a:p>
            <a:pPr marL="628650" lvl="1" indent="-171450">
              <a:lnSpc>
                <a:spcPct val="100000"/>
              </a:lnSpc>
              <a:buFont typeface="Arial" panose="020B0604020202020204" pitchFamily="34" charset="0"/>
              <a:buChar char="•"/>
            </a:pPr>
            <a:r>
              <a:rPr lang="fr-FR" altLang="fr-FR" sz="1000" dirty="0"/>
              <a:t>Rapidité</a:t>
            </a:r>
          </a:p>
          <a:p>
            <a:pPr>
              <a:lnSpc>
                <a:spcPct val="100000"/>
              </a:lnSpc>
            </a:pPr>
            <a:r>
              <a:rPr lang="fr-FR" altLang="fr-FR" sz="1000" b="1" dirty="0"/>
              <a:t>Inconvénients</a:t>
            </a:r>
          </a:p>
          <a:p>
            <a:pPr marL="628650" lvl="1" indent="-171450">
              <a:lnSpc>
                <a:spcPct val="100000"/>
              </a:lnSpc>
              <a:buFont typeface="Arial" panose="020B0604020202020204" pitchFamily="34" charset="0"/>
              <a:buChar char="•"/>
            </a:pPr>
            <a:r>
              <a:rPr lang="fr-FR" altLang="fr-FR" sz="1000" dirty="0"/>
              <a:t>Coût élevé</a:t>
            </a:r>
          </a:p>
          <a:p>
            <a:pPr marL="628650" lvl="1" indent="-171450">
              <a:lnSpc>
                <a:spcPct val="100000"/>
              </a:lnSpc>
              <a:buFont typeface="Arial" panose="020B0604020202020204" pitchFamily="34" charset="0"/>
              <a:buChar char="•"/>
            </a:pPr>
            <a:r>
              <a:rPr lang="fr-FR" altLang="fr-FR" sz="1000" dirty="0"/>
              <a:t>Limité à de petites charges</a:t>
            </a:r>
          </a:p>
          <a:p>
            <a:pPr>
              <a:lnSpc>
                <a:spcPct val="100000"/>
              </a:lnSpc>
            </a:pPr>
            <a:r>
              <a:rPr lang="fr-FR" altLang="fr-FR" sz="1000" b="1" dirty="0"/>
              <a:t>Prestataires</a:t>
            </a:r>
          </a:p>
          <a:p>
            <a:pPr marL="628650" lvl="1" indent="-171450">
              <a:lnSpc>
                <a:spcPct val="100000"/>
              </a:lnSpc>
              <a:buFont typeface="Arial" panose="020B0604020202020204" pitchFamily="34" charset="0"/>
              <a:buChar char="•"/>
            </a:pPr>
            <a:r>
              <a:rPr lang="fr-FR" altLang="fr-FR" sz="1000" dirty="0"/>
              <a:t>La Poste</a:t>
            </a:r>
          </a:p>
          <a:p>
            <a:pPr marL="628650" lvl="1" indent="-171450">
              <a:lnSpc>
                <a:spcPct val="100000"/>
              </a:lnSpc>
              <a:buFont typeface="Arial" panose="020B0604020202020204" pitchFamily="34" charset="0"/>
              <a:buChar char="•"/>
            </a:pPr>
            <a:r>
              <a:rPr lang="fr-FR" altLang="fr-FR" sz="1000" dirty="0"/>
              <a:t>FedEx, UPS, DHL, …</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0EBDEA33-265E-4B53-A6F9-2397959ED99B}"/>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13</a:t>
            </a:fld>
            <a:endParaRPr lang="fr-FR" altLang="fr-FR"/>
          </a:p>
        </p:txBody>
      </p:sp>
    </p:spTree>
    <p:extLst>
      <p:ext uri="{BB962C8B-B14F-4D97-AF65-F5344CB8AC3E}">
        <p14:creationId xmlns:p14="http://schemas.microsoft.com/office/powerpoint/2010/main" val="386536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867275"/>
            <a:ext cx="5207000" cy="4930551"/>
          </a:xfrm>
        </p:spPr>
        <p:txBody>
          <a:bodyPr/>
          <a:lstStyle/>
          <a:p>
            <a:pPr>
              <a:lnSpc>
                <a:spcPct val="100000"/>
              </a:lnSpc>
            </a:pPr>
            <a:r>
              <a:rPr lang="fr-FR" sz="1000" dirty="0"/>
              <a:t>Si les flux sont faibles ou si l’on veut maintenir une fréquence de livraison élevée, l’entreprise peut demander à un prestataire le transport d’un certain nombre de palettes d’un point à un autre. Le prestataire recherche du fret (des marchandises à transporter) de la même région d’origine et pour la même région de destination. Le camion emportera donc des marchandises appartenant à des entreprises différentes. Cette organisation est nommée en anglais </a:t>
            </a:r>
            <a:r>
              <a:rPr lang="fr-FR" sz="1000" i="1" dirty="0" err="1"/>
              <a:t>Less</a:t>
            </a:r>
            <a:r>
              <a:rPr lang="fr-FR" sz="1000" i="1" dirty="0"/>
              <a:t> </a:t>
            </a:r>
            <a:r>
              <a:rPr lang="fr-FR" sz="1000" i="1" dirty="0" err="1"/>
              <a:t>than</a:t>
            </a:r>
            <a:r>
              <a:rPr lang="fr-FR" sz="1000" i="1" dirty="0"/>
              <a:t> Truck </a:t>
            </a:r>
            <a:r>
              <a:rPr lang="fr-FR" sz="1000" i="1" dirty="0" err="1"/>
              <a:t>Load</a:t>
            </a:r>
            <a:r>
              <a:rPr lang="fr-FR" sz="1000" i="1" dirty="0"/>
              <a:t> </a:t>
            </a:r>
            <a:r>
              <a:rPr lang="fr-FR" sz="1000" dirty="0"/>
              <a:t>– LTL ou </a:t>
            </a:r>
            <a:r>
              <a:rPr lang="fr-FR" sz="1000" i="1" dirty="0"/>
              <a:t>multi-</a:t>
            </a:r>
            <a:r>
              <a:rPr lang="fr-FR" sz="1000" i="1" dirty="0" err="1"/>
              <a:t>pick</a:t>
            </a:r>
            <a:r>
              <a:rPr lang="fr-FR" sz="1000" i="1" dirty="0"/>
              <a:t> et/ou </a:t>
            </a:r>
            <a:r>
              <a:rPr lang="fr-FR" sz="1000" i="1" dirty="0" err="1"/>
              <a:t>multidrop</a:t>
            </a:r>
            <a:r>
              <a:rPr lang="fr-FR" sz="1000" dirty="0"/>
              <a:t>. Il n’y a pas de rupture de charge. Elle peut s’appliquer vers l’amont pour l’approvisionnement des usines en composants : un camion effectue le ramassage de pièces fabriquées par divers fournisseurs d’une même région et les transporte à l’usine de montage. Elle s’applique vers l’aval lorsqu’une usine doit livrer plusieurs centres de distribution d’une même région ou un centre de distribution doit livrer plusieurs magasins géographiquement proches. Dans ce schéma, c’est donc le camion qui effectue le transport à longue distance qui fait la tournée de ramassage et/ou la tournée de distribution. </a:t>
            </a:r>
          </a:p>
          <a:p>
            <a:pPr>
              <a:lnSpc>
                <a:spcPct val="100000"/>
              </a:lnSpc>
            </a:pPr>
            <a:endParaRPr lang="fr-FR" sz="1000" dirty="0"/>
          </a:p>
          <a:p>
            <a:pPr>
              <a:lnSpc>
                <a:spcPct val="100000"/>
              </a:lnSpc>
            </a:pPr>
            <a:r>
              <a:rPr lang="fr-FR" altLang="fr-FR" sz="1000" b="1" dirty="0"/>
              <a:t>Avantages</a:t>
            </a:r>
          </a:p>
          <a:p>
            <a:pPr marL="628650" lvl="1" indent="-171450">
              <a:lnSpc>
                <a:spcPct val="100000"/>
              </a:lnSpc>
              <a:buFont typeface="Arial" panose="020B0604020202020204" pitchFamily="34" charset="0"/>
              <a:buChar char="•"/>
            </a:pPr>
            <a:r>
              <a:rPr lang="fr-FR" altLang="fr-FR" sz="1000" dirty="0"/>
              <a:t>Transport en petites quantités (palettes)</a:t>
            </a:r>
          </a:p>
          <a:p>
            <a:pPr marL="628650" lvl="1" indent="-171450">
              <a:lnSpc>
                <a:spcPct val="100000"/>
              </a:lnSpc>
              <a:buFont typeface="Arial" panose="020B0604020202020204" pitchFamily="34" charset="0"/>
              <a:buChar char="•"/>
            </a:pPr>
            <a:r>
              <a:rPr lang="fr-FR" altLang="fr-FR" sz="1000" dirty="0"/>
              <a:t>Fréquence </a:t>
            </a:r>
          </a:p>
          <a:p>
            <a:pPr marL="628650" lvl="1" indent="-171450">
              <a:lnSpc>
                <a:spcPct val="100000"/>
              </a:lnSpc>
              <a:buFont typeface="Arial" panose="020B0604020202020204" pitchFamily="34" charset="0"/>
              <a:buChar char="•"/>
            </a:pPr>
            <a:r>
              <a:rPr lang="fr-FR" altLang="fr-FR" sz="1000" dirty="0"/>
              <a:t>Peu de stock</a:t>
            </a:r>
          </a:p>
          <a:p>
            <a:pPr>
              <a:lnSpc>
                <a:spcPct val="100000"/>
              </a:lnSpc>
            </a:pPr>
            <a:r>
              <a:rPr lang="fr-FR" altLang="fr-FR" sz="1000" b="1" dirty="0"/>
              <a:t>Inconvénients</a:t>
            </a:r>
          </a:p>
          <a:p>
            <a:pPr marL="628650" lvl="1" indent="-171450">
              <a:lnSpc>
                <a:spcPct val="100000"/>
              </a:lnSpc>
              <a:buFont typeface="Arial" panose="020B0604020202020204" pitchFamily="34" charset="0"/>
              <a:buChar char="•"/>
            </a:pPr>
            <a:r>
              <a:rPr lang="fr-FR" altLang="fr-FR" sz="1000" dirty="0"/>
              <a:t>Délai plus long (tournées de ramassage et de distribution)</a:t>
            </a:r>
          </a:p>
          <a:p>
            <a:pPr marL="628650" lvl="1" indent="-171450">
              <a:lnSpc>
                <a:spcPct val="100000"/>
              </a:lnSpc>
              <a:buFont typeface="Arial" panose="020B0604020202020204" pitchFamily="34" charset="0"/>
              <a:buChar char="•"/>
            </a:pPr>
            <a:r>
              <a:rPr lang="fr-FR" altLang="fr-FR" sz="1000" dirty="0"/>
              <a:t>Coût élevé</a:t>
            </a:r>
          </a:p>
          <a:p>
            <a:pPr>
              <a:lnSpc>
                <a:spcPct val="100000"/>
              </a:lnSpc>
            </a:pPr>
            <a:r>
              <a:rPr lang="fr-FR" altLang="fr-FR" sz="1000" b="1" dirty="0"/>
              <a:t>Prestataires</a:t>
            </a:r>
          </a:p>
          <a:p>
            <a:pPr marL="628650" lvl="1" indent="-171450">
              <a:lnSpc>
                <a:spcPct val="100000"/>
              </a:lnSpc>
              <a:buFont typeface="Arial" panose="020B0604020202020204" pitchFamily="34" charset="0"/>
              <a:buChar char="•"/>
            </a:pPr>
            <a:r>
              <a:rPr lang="fr-FR" altLang="fr-FR" sz="1000" dirty="0"/>
              <a:t>Geodis</a:t>
            </a:r>
          </a:p>
          <a:p>
            <a:pPr marL="628650" lvl="1" indent="-171450">
              <a:lnSpc>
                <a:spcPct val="100000"/>
              </a:lnSpc>
              <a:buFont typeface="Arial" panose="020B0604020202020204" pitchFamily="34" charset="0"/>
              <a:buChar char="•"/>
            </a:pPr>
            <a:r>
              <a:rPr lang="fr-FR" altLang="fr-FR" sz="1000" dirty="0"/>
              <a:t>XPO</a:t>
            </a:r>
          </a:p>
          <a:p>
            <a:pPr marL="628650" lvl="1" indent="-171450">
              <a:lnSpc>
                <a:spcPct val="100000"/>
              </a:lnSpc>
              <a:buFont typeface="Arial" panose="020B0604020202020204" pitchFamily="34" charset="0"/>
              <a:buChar char="•"/>
            </a:pPr>
            <a:r>
              <a:rPr lang="fr-FR" altLang="fr-FR" sz="1000" dirty="0"/>
              <a:t>…</a:t>
            </a:r>
            <a:endParaRPr lang="fr-FR" sz="1000" dirty="0"/>
          </a:p>
        </p:txBody>
      </p:sp>
      <p:sp>
        <p:nvSpPr>
          <p:cNvPr id="4" name="Espace réservé du numéro de diapositive 3">
            <a:extLst>
              <a:ext uri="{FF2B5EF4-FFF2-40B4-BE49-F238E27FC236}">
                <a16:creationId xmlns:a16="http://schemas.microsoft.com/office/drawing/2014/main" id="{379963D5-EFDA-42EC-8CD5-8FF67FF9BCBC}"/>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14</a:t>
            </a:fld>
            <a:endParaRPr lang="fr-FR" altLang="fr-FR"/>
          </a:p>
        </p:txBody>
      </p:sp>
    </p:spTree>
    <p:extLst>
      <p:ext uri="{BB962C8B-B14F-4D97-AF65-F5344CB8AC3E}">
        <p14:creationId xmlns:p14="http://schemas.microsoft.com/office/powerpoint/2010/main" val="933506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La livraison directe par camion complet (que l’on appelle en anglais Truck </a:t>
            </a:r>
            <a:r>
              <a:rPr lang="fr-FR" sz="1000" dirty="0" err="1"/>
              <a:t>Load</a:t>
            </a:r>
            <a:r>
              <a:rPr lang="fr-FR" sz="1000" dirty="0"/>
              <a:t> – TL) présente l’avantage du trajet direct de porte à porte sans perte de temps ni rupture de charge. Elle sera donc rapide et efficace. En revanche, elle suppose d’avoir à transporter des lots importants pour obtenir un taux de remplissage du camion élevé ce qui peut conduire à des liaisons peu fréquentes. Si les flux sont élevés et réguliers, ce transport peut être effectué par un camion appartenant à l’entreprise. Sinon, on fait appel à un transporteur pour une liaison ponctuelle. </a:t>
            </a:r>
          </a:p>
          <a:p>
            <a:pPr>
              <a:lnSpc>
                <a:spcPct val="100000"/>
              </a:lnSpc>
            </a:pPr>
            <a:endParaRPr lang="fr-FR" sz="1000" dirty="0"/>
          </a:p>
          <a:p>
            <a:pPr>
              <a:lnSpc>
                <a:spcPct val="100000"/>
              </a:lnSpc>
            </a:pPr>
            <a:r>
              <a:rPr lang="fr-FR" altLang="fr-FR" sz="1000" b="1" dirty="0"/>
              <a:t>Avantages</a:t>
            </a:r>
          </a:p>
          <a:p>
            <a:pPr marL="628650" lvl="1" indent="-171450">
              <a:lnSpc>
                <a:spcPct val="100000"/>
              </a:lnSpc>
              <a:buFont typeface="Arial" panose="020B0604020202020204" pitchFamily="34" charset="0"/>
              <a:buChar char="•"/>
            </a:pPr>
            <a:r>
              <a:rPr lang="fr-FR" altLang="fr-FR" sz="1000" dirty="0"/>
              <a:t>Porte à porte direct</a:t>
            </a:r>
          </a:p>
          <a:p>
            <a:pPr marL="628650" lvl="1" indent="-171450">
              <a:lnSpc>
                <a:spcPct val="100000"/>
              </a:lnSpc>
              <a:buFont typeface="Arial" panose="020B0604020202020204" pitchFamily="34" charset="0"/>
              <a:buChar char="•"/>
            </a:pPr>
            <a:r>
              <a:rPr lang="fr-FR" altLang="fr-FR" sz="1000" dirty="0"/>
              <a:t>Rapidité </a:t>
            </a:r>
          </a:p>
          <a:p>
            <a:pPr>
              <a:lnSpc>
                <a:spcPct val="100000"/>
              </a:lnSpc>
            </a:pPr>
            <a:r>
              <a:rPr lang="fr-FR" altLang="fr-FR" sz="1000" b="1" dirty="0"/>
              <a:t>Inconvénients</a:t>
            </a:r>
          </a:p>
          <a:p>
            <a:pPr marL="628650" lvl="1" indent="-171450">
              <a:lnSpc>
                <a:spcPct val="100000"/>
              </a:lnSpc>
              <a:buFont typeface="Arial" panose="020B0604020202020204" pitchFamily="34" charset="0"/>
              <a:buChar char="•"/>
            </a:pPr>
            <a:r>
              <a:rPr lang="fr-FR" altLang="fr-FR" sz="1000" dirty="0"/>
              <a:t>Coût</a:t>
            </a:r>
          </a:p>
          <a:p>
            <a:pPr marL="628650" lvl="1" indent="-171450">
              <a:lnSpc>
                <a:spcPct val="100000"/>
              </a:lnSpc>
              <a:buFont typeface="Arial" panose="020B0604020202020204" pitchFamily="34" charset="0"/>
              <a:buChar char="•"/>
            </a:pPr>
            <a:r>
              <a:rPr lang="fr-FR" altLang="fr-FR" sz="1000" dirty="0"/>
              <a:t>Fréquence</a:t>
            </a:r>
          </a:p>
          <a:p>
            <a:pPr>
              <a:lnSpc>
                <a:spcPct val="100000"/>
              </a:lnSpc>
            </a:pPr>
            <a:r>
              <a:rPr lang="fr-FR" altLang="fr-FR" sz="1000" b="1" dirty="0"/>
              <a:t>Prestataires</a:t>
            </a:r>
          </a:p>
          <a:p>
            <a:pPr marL="628650" lvl="1" indent="-171450">
              <a:lnSpc>
                <a:spcPct val="100000"/>
              </a:lnSpc>
              <a:buFont typeface="Arial" panose="020B0604020202020204" pitchFamily="34" charset="0"/>
              <a:buChar char="•"/>
            </a:pPr>
            <a:r>
              <a:rPr lang="fr-FR" altLang="fr-FR" sz="1000" dirty="0"/>
              <a:t>Flotte propre</a:t>
            </a:r>
          </a:p>
          <a:p>
            <a:pPr marL="628650" lvl="1" indent="-171450">
              <a:lnSpc>
                <a:spcPct val="100000"/>
              </a:lnSpc>
              <a:buFont typeface="Arial" panose="020B0604020202020204" pitchFamily="34" charset="0"/>
              <a:buChar char="•"/>
            </a:pPr>
            <a:r>
              <a:rPr lang="fr-FR" altLang="fr-FR" sz="1000" dirty="0"/>
              <a:t>Camion loué</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D47E3474-E0EB-46AA-8950-241B780554D9}"/>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15</a:t>
            </a:fld>
            <a:endParaRPr lang="fr-FR" altLang="fr-FR"/>
          </a:p>
        </p:txBody>
      </p:sp>
    </p:spTree>
    <p:extLst>
      <p:ext uri="{BB962C8B-B14F-4D97-AF65-F5344CB8AC3E}">
        <p14:creationId xmlns:p14="http://schemas.microsoft.com/office/powerpoint/2010/main" val="3436157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95363" y="4867275"/>
            <a:ext cx="5106988" cy="5290591"/>
          </a:xfrm>
        </p:spPr>
        <p:txBody>
          <a:bodyPr/>
          <a:lstStyle/>
          <a:p>
            <a:pPr>
              <a:lnSpc>
                <a:spcPct val="100000"/>
              </a:lnSpc>
            </a:pPr>
            <a:r>
              <a:rPr lang="fr-FR" sz="1000" dirty="0"/>
              <a:t>L’exploitation d’une flotte privée amène les industriels à exercer un métier qu’ils connaissent en général mal. Ils doivent en effet :</a:t>
            </a:r>
          </a:p>
          <a:p>
            <a:pPr marL="171450" indent="-171450">
              <a:lnSpc>
                <a:spcPct val="100000"/>
              </a:lnSpc>
              <a:buFont typeface="Arial" panose="020B0604020202020204" pitchFamily="34" charset="0"/>
              <a:buChar char="•"/>
            </a:pPr>
            <a:r>
              <a:rPr lang="fr-FR" sz="1000" dirty="0"/>
              <a:t>gérer un parc de véhicules (déterminer son coût d’exploitation, l’entretenir, le renouveler ou le louer, choisir le matériel approprié, etc.),</a:t>
            </a:r>
          </a:p>
          <a:p>
            <a:pPr marL="171450" indent="-171450">
              <a:lnSpc>
                <a:spcPct val="100000"/>
              </a:lnSpc>
              <a:buFont typeface="Arial" panose="020B0604020202020204" pitchFamily="34" charset="0"/>
              <a:buChar char="•"/>
            </a:pPr>
            <a:r>
              <a:rPr lang="fr-FR" sz="1000" dirty="0"/>
              <a:t>comparer régulièrement les coûts internes aux prix proposés par la sous-traitance,</a:t>
            </a:r>
          </a:p>
          <a:p>
            <a:pPr marL="171450" lvl="0" indent="-171450">
              <a:lnSpc>
                <a:spcPct val="100000"/>
              </a:lnSpc>
              <a:buFont typeface="Arial" panose="020B0604020202020204" pitchFamily="34" charset="0"/>
              <a:buChar char="•"/>
            </a:pPr>
            <a:r>
              <a:rPr lang="fr-FR" sz="1000" dirty="0"/>
              <a:t>planifier les livraisons, organiser les tournées, suivre l’activité des chauffeurs, etc.</a:t>
            </a:r>
          </a:p>
          <a:p>
            <a:pPr>
              <a:lnSpc>
                <a:spcPct val="100000"/>
              </a:lnSpc>
            </a:pPr>
            <a:r>
              <a:rPr lang="fr-FR" sz="1000" dirty="0"/>
              <a:t>Un véhicule peut être assimilé à une machine dont on chercherait à calculer le coût de fonctionnement et la production (qu’elle soit exprimée en tonnes, mètres cubes ou colis, etc.). Pour cela, nous retiendrons quatre catégories de coûts : coûts fixes, coûts variables, coût du personnel de conduite et frais généraux.</a:t>
            </a:r>
          </a:p>
          <a:p>
            <a:pPr>
              <a:lnSpc>
                <a:spcPct val="100000"/>
              </a:lnSpc>
            </a:pPr>
            <a:r>
              <a:rPr lang="fr-FR" sz="1000" b="1" dirty="0"/>
              <a:t>Coûts fixes</a:t>
            </a:r>
            <a:r>
              <a:rPr lang="fr-FR" sz="1000" dirty="0"/>
              <a:t> : ce poste correspond à des charges supportées par l’entreprise indépendamment de l’activité du véhicule, qu’il roule ou qu’il ne roule pas. Son montant est fixe sur longue période (l’année par exemple). Il comprend les coûts suivants : amortissement, frais de financement, taxes, assurances.</a:t>
            </a:r>
          </a:p>
          <a:p>
            <a:pPr>
              <a:lnSpc>
                <a:spcPct val="100000"/>
              </a:lnSpc>
            </a:pPr>
            <a:r>
              <a:rPr lang="fr-FR" sz="1000" b="1" dirty="0"/>
              <a:t>Coûts variables</a:t>
            </a:r>
            <a:r>
              <a:rPr lang="fr-FR" sz="1000" dirty="0"/>
              <a:t> : les frais variables représentent des dépenses engagées par l’entreprise uniquement lorsque le véhicule est utilisé, à savoir : carburant, pneumatiques, entretien et réparations. Le montant annuel de ce poste dépend uniquement du niveau d’activité (mesuré par le kilométrage et le nombre de jours d’utilisation).</a:t>
            </a:r>
          </a:p>
          <a:p>
            <a:pPr>
              <a:lnSpc>
                <a:spcPct val="100000"/>
              </a:lnSpc>
            </a:pPr>
            <a:r>
              <a:rPr lang="fr-FR" sz="1000" b="1" dirty="0"/>
              <a:t>Frais de personnel de conduite</a:t>
            </a:r>
            <a:r>
              <a:rPr lang="fr-FR" sz="1000" dirty="0"/>
              <a:t> : bien que fixes dans leur majorité, les frais de personnel sont comptabilisés souvent à part, permettant ainsi une comparaison plus aisée avec le coût d’une location sans chauffeur. Les frais de personnel regroupent le salaire de base, la rémunération des heures supplémentaires, les primes, les charges sociales, les frais de route et le coût du personnel de remplacement pour les périodes de congé.</a:t>
            </a:r>
          </a:p>
          <a:p>
            <a:pPr>
              <a:lnSpc>
                <a:spcPct val="100000"/>
              </a:lnSpc>
            </a:pPr>
            <a:r>
              <a:rPr lang="fr-FR" sz="1000" b="1" dirty="0"/>
              <a:t>Frais généraux</a:t>
            </a:r>
            <a:r>
              <a:rPr lang="fr-FR" sz="1000" dirty="0"/>
              <a:t> : l’ensemble des frais administratifs du service Transport s’ajoute aux postes précédents pour constituer le coût complet d’exploitation du véhicule. Ce coût intègre donc les frais de fonctionnement de ce service et une quote-part des frais généraux.</a:t>
            </a:r>
          </a:p>
          <a:p>
            <a:pPr>
              <a:lnSpc>
                <a:spcPct val="100000"/>
              </a:lnSpc>
            </a:pPr>
            <a:endParaRPr lang="fr-FR" sz="1000" dirty="0"/>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45660773-2611-40B6-88BA-2C25ABE83159}"/>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16</a:t>
            </a:fld>
            <a:endParaRPr lang="fr-FR" altLang="fr-FR"/>
          </a:p>
        </p:txBody>
      </p:sp>
    </p:spTree>
    <p:extLst>
      <p:ext uri="{BB962C8B-B14F-4D97-AF65-F5344CB8AC3E}">
        <p14:creationId xmlns:p14="http://schemas.microsoft.com/office/powerpoint/2010/main" val="187819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Face à un besoin en transport, l’industriel peut répondre de trois façons : l’achat ou la location de véhicules et leur exploitation, et la sous-traitance auprès de transporteurs. Mis à part les différences de coût, d’autres éléments interviennent dans le choix d’une solution plutôt que d’une autre. On peut citer : </a:t>
            </a:r>
          </a:p>
          <a:p>
            <a:pPr marL="171450" indent="-171450">
              <a:lnSpc>
                <a:spcPct val="100000"/>
              </a:lnSpc>
              <a:buFont typeface="Arial" panose="020B0604020202020204" pitchFamily="34" charset="0"/>
              <a:buChar char="•"/>
            </a:pPr>
            <a:r>
              <a:rPr lang="fr-FR" sz="1000" dirty="0"/>
              <a:t>l’immobilisation du capital investi dans le matériel roulant, </a:t>
            </a:r>
          </a:p>
          <a:p>
            <a:pPr marL="171450" marR="0" lvl="0" indent="-171450" algn="l" defTabSz="914400" rtl="0" eaLnBrk="0" fontAlgn="base" latinLnBrk="0" hangingPunct="0">
              <a:lnSpc>
                <a:spcPct val="100000"/>
              </a:lnSpc>
              <a:spcBef>
                <a:spcPct val="40000"/>
              </a:spcBef>
              <a:spcAft>
                <a:spcPct val="0"/>
              </a:spcAft>
              <a:buClrTx/>
              <a:buSzTx/>
              <a:buFont typeface="Arial" panose="020B0604020202020204" pitchFamily="34" charset="0"/>
              <a:buChar char="•"/>
              <a:tabLst/>
              <a:defRPr/>
            </a:pPr>
            <a:r>
              <a:rPr lang="fr-FR" sz="1000" dirty="0"/>
              <a:t>le remplacement du matériel en panne, </a:t>
            </a:r>
          </a:p>
          <a:p>
            <a:pPr marL="171450" marR="0" lvl="0" indent="-171450" algn="l" defTabSz="914400" rtl="0" eaLnBrk="0" fontAlgn="base" latinLnBrk="0" hangingPunct="0">
              <a:lnSpc>
                <a:spcPct val="100000"/>
              </a:lnSpc>
              <a:spcBef>
                <a:spcPct val="40000"/>
              </a:spcBef>
              <a:spcAft>
                <a:spcPct val="0"/>
              </a:spcAft>
              <a:buClrTx/>
              <a:buSzTx/>
              <a:buFont typeface="Arial" panose="020B0604020202020204" pitchFamily="34" charset="0"/>
              <a:buChar char="•"/>
              <a:tabLst/>
              <a:defRPr/>
            </a:pPr>
            <a:r>
              <a:rPr lang="fr-FR" sz="1000" dirty="0"/>
              <a:t>les problèmes de gestion (de matériel, mais aussi de personnel), </a:t>
            </a:r>
          </a:p>
          <a:p>
            <a:pPr marL="171450" marR="0" lvl="0" indent="-171450" algn="l" defTabSz="914400" rtl="0" eaLnBrk="0" fontAlgn="base" latinLnBrk="0" hangingPunct="0">
              <a:lnSpc>
                <a:spcPct val="100000"/>
              </a:lnSpc>
              <a:spcBef>
                <a:spcPct val="40000"/>
              </a:spcBef>
              <a:spcAft>
                <a:spcPct val="0"/>
              </a:spcAft>
              <a:buClrTx/>
              <a:buSzTx/>
              <a:buFont typeface="Arial" panose="020B0604020202020204" pitchFamily="34" charset="0"/>
              <a:buChar char="•"/>
              <a:tabLst/>
              <a:defRPr/>
            </a:pPr>
            <a:r>
              <a:rPr lang="fr-FR" sz="1000" dirty="0"/>
              <a:t>l’adaptation aux variations de trafic, </a:t>
            </a:r>
          </a:p>
          <a:p>
            <a:pPr marL="171450" marR="0" lvl="0" indent="-171450" algn="l" defTabSz="914400" rtl="0" eaLnBrk="0" fontAlgn="base" latinLnBrk="0" hangingPunct="0">
              <a:lnSpc>
                <a:spcPct val="100000"/>
              </a:lnSpc>
              <a:spcBef>
                <a:spcPct val="40000"/>
              </a:spcBef>
              <a:spcAft>
                <a:spcPct val="0"/>
              </a:spcAft>
              <a:buClrTx/>
              <a:buSzTx/>
              <a:buFont typeface="Arial" panose="020B0604020202020204" pitchFamily="34" charset="0"/>
              <a:buChar char="•"/>
              <a:tabLst/>
              <a:defRPr/>
            </a:pPr>
            <a:r>
              <a:rPr lang="fr-FR" sz="1000" dirty="0"/>
              <a:t>la responsabilité des marchandises transportées. </a:t>
            </a:r>
          </a:p>
          <a:p>
            <a:pPr marL="0" marR="0" lvl="0" indent="0" algn="l" defTabSz="914400" rtl="0" eaLnBrk="0" fontAlgn="base" latinLnBrk="0" hangingPunct="0">
              <a:lnSpc>
                <a:spcPct val="100000"/>
              </a:lnSpc>
              <a:spcBef>
                <a:spcPct val="40000"/>
              </a:spcBef>
              <a:spcAft>
                <a:spcPct val="0"/>
              </a:spcAft>
              <a:buClrTx/>
              <a:buSzTx/>
              <a:buFontTx/>
              <a:buNone/>
              <a:tabLst/>
              <a:defRPr/>
            </a:pPr>
            <a:r>
              <a:rPr lang="fr-FR" sz="1000" dirty="0"/>
              <a:t>L’examen de ces différents critères milite en faveur de la sous-traitance même si certaines entreprises craignent, en procédant ainsi, de perdre la maîtrise de cette fonction. De fait, en France, le transport routier est assuré à plus de 50 % par des parcs propres si l’on raisonne en tonnes, mais seulement à 16,2 % en tonnes x km, le recours aux transporteurs devenant très fréquents pour les distances supérieures à 150 km (89 % des tonnes x km). </a:t>
            </a:r>
          </a:p>
          <a:p>
            <a:pPr marL="0" marR="0" lvl="0" indent="0" algn="l" defTabSz="914400" rtl="0" eaLnBrk="0" fontAlgn="base" latinLnBrk="0" hangingPunct="0">
              <a:lnSpc>
                <a:spcPct val="100000"/>
              </a:lnSpc>
              <a:spcBef>
                <a:spcPct val="40000"/>
              </a:spcBef>
              <a:spcAft>
                <a:spcPct val="0"/>
              </a:spcAft>
              <a:buClrTx/>
              <a:buSzTx/>
              <a:buFontTx/>
              <a:buNone/>
              <a:tabLst/>
              <a:defRPr/>
            </a:pPr>
            <a:r>
              <a:rPr lang="fr-FR" sz="1000" dirty="0"/>
              <a:t>Ces trois solutions peuvent être combinées lorsque l’on observe de fortes variations dans la demande de transport : pour la partie basse (1) qui correspond à la demande minimum, un parc propre qui sera utilisé presque à 100 % ; pour la partie intermédiaire (2) qui correspond à des demandes encore fortes, mais qui ne sont pas permanentes, on peut louer des véhicules ; enfin pour les pointes de courte durée (3), on aura recours à la sous-traitance ponctuelle. </a:t>
            </a:r>
          </a:p>
          <a:p>
            <a:pPr>
              <a:lnSpc>
                <a:spcPct val="100000"/>
              </a:lnSpc>
            </a:pPr>
            <a:endParaRPr lang="fr-FR" sz="1000" dirty="0"/>
          </a:p>
          <a:p>
            <a:pPr>
              <a:lnSpc>
                <a:spcPct val="100000"/>
              </a:lnSpc>
            </a:pPr>
            <a:r>
              <a:rPr lang="fr-FR" sz="1000" dirty="0"/>
              <a:t>  </a:t>
            </a:r>
          </a:p>
        </p:txBody>
      </p:sp>
      <p:sp>
        <p:nvSpPr>
          <p:cNvPr id="4" name="Espace réservé du numéro de diapositive 3">
            <a:extLst>
              <a:ext uri="{FF2B5EF4-FFF2-40B4-BE49-F238E27FC236}">
                <a16:creationId xmlns:a16="http://schemas.microsoft.com/office/drawing/2014/main" id="{CAE0FF36-4753-480D-BA00-F814B44B6CB8}"/>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17</a:t>
            </a:fld>
            <a:endParaRPr lang="fr-FR" altLang="fr-FR"/>
          </a:p>
        </p:txBody>
      </p:sp>
    </p:spTree>
    <p:extLst>
      <p:ext uri="{BB962C8B-B14F-4D97-AF65-F5344CB8AC3E}">
        <p14:creationId xmlns:p14="http://schemas.microsoft.com/office/powerpoint/2010/main" val="3229986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867275"/>
            <a:ext cx="5207000" cy="5002559"/>
          </a:xfrm>
        </p:spPr>
        <p:txBody>
          <a:bodyPr/>
          <a:lstStyle/>
          <a:p>
            <a:pPr>
              <a:lnSpc>
                <a:spcPct val="100000"/>
              </a:lnSpc>
            </a:pPr>
            <a:r>
              <a:rPr lang="fr-FR" sz="1000" dirty="0"/>
              <a:t>La figure présente les structures des coûts des trois solutions de transport décrites précédemment en fonction du flux de marchandises à transporter.  </a:t>
            </a:r>
          </a:p>
          <a:p>
            <a:pPr>
              <a:lnSpc>
                <a:spcPct val="100000"/>
              </a:lnSpc>
            </a:pPr>
            <a:r>
              <a:rPr lang="fr-FR" sz="1000" dirty="0"/>
              <a:t>Dans le cas du camion complet, le coût est fixe par camion (sur une destination donnée). Si le flux dépasse la capacité d’un camion, il faudra en prévoir un second ou doubler la fréquence de livraison. Le coût augmente donc par paliers. </a:t>
            </a:r>
          </a:p>
          <a:p>
            <a:pPr>
              <a:lnSpc>
                <a:spcPct val="100000"/>
              </a:lnSpc>
            </a:pPr>
            <a:r>
              <a:rPr lang="fr-FR" sz="1000" dirty="0"/>
              <a:t>Dans le cas du groupage, le coût par unité transportée diminue en fonction du flux. En effet, une partie du coût provient de la tournée de collecte. Si les quantités collectées lors du passage du camion sont importantes, le coût relatif sera plus faible. Dans le cas du </a:t>
            </a:r>
            <a:r>
              <a:rPr lang="fr-FR" sz="1000" i="1" dirty="0"/>
              <a:t>cross-</a:t>
            </a:r>
            <a:r>
              <a:rPr lang="fr-FR" sz="1000" i="1" dirty="0" err="1"/>
              <a:t>docking</a:t>
            </a:r>
            <a:r>
              <a:rPr lang="fr-FR" sz="1000" dirty="0"/>
              <a:t>, le coût est pratiquement proportionnel au flux transporté. Il existe de fait très peu d’économies d’échelle. </a:t>
            </a:r>
          </a:p>
          <a:p>
            <a:pPr>
              <a:lnSpc>
                <a:spcPct val="100000"/>
              </a:lnSpc>
            </a:pPr>
            <a:r>
              <a:rPr lang="fr-FR" sz="1000" dirty="0"/>
              <a:t>Bien entendu, il n’est pas nécessaire de choisir une solution unique pour traiter l’ensemble du flux de distribution ou d’approvisionnement. Par exemple, dans le cas de la distribution : </a:t>
            </a:r>
          </a:p>
          <a:p>
            <a:pPr marL="171450" indent="-171450">
              <a:lnSpc>
                <a:spcPct val="100000"/>
              </a:lnSpc>
              <a:buFont typeface="Arial" panose="020B0604020202020204" pitchFamily="34" charset="0"/>
              <a:buChar char="•"/>
            </a:pPr>
            <a:r>
              <a:rPr lang="fr-FR" sz="1000" dirty="0"/>
              <a:t>les gros clients peuvent être livrés par camion complet, </a:t>
            </a:r>
          </a:p>
          <a:p>
            <a:pPr marL="171450" indent="-171450">
              <a:lnSpc>
                <a:spcPct val="100000"/>
              </a:lnSpc>
              <a:buFont typeface="Arial" panose="020B0604020202020204" pitchFamily="34" charset="0"/>
              <a:buChar char="•"/>
            </a:pPr>
            <a:r>
              <a:rPr lang="fr-FR" sz="1000" dirty="0"/>
              <a:t>les petits clients seront livrés par groupage et tournées. </a:t>
            </a:r>
          </a:p>
          <a:p>
            <a:pPr>
              <a:lnSpc>
                <a:spcPct val="100000"/>
              </a:lnSpc>
            </a:pPr>
            <a:r>
              <a:rPr lang="fr-FR" sz="1000" dirty="0"/>
              <a:t>Pour ces derniers, le coût total dépend de la distance totale parcourue et du nombre de points de livraisons. Pour minimiser le coût, on adaptera les fréquences de livraison à l’intensité du flux vers chaque client. Le choix de la solution est aussi influencé par la densité des points de livraison. Si la densité est forte, autrement dit si les points de livraison sont proches les uns des autres, on fera des livraisons sur un centre d’éclatement à partir duquel on organisera des tournées. La forte densité permet de prévoir des centres d’éclatement en moyenne peu éloignés des clients. En revanche, si la densité est faible, une logistique de distribution propre sera trop coûteuse, car soit on multiplie les centres d’éclatement, mais alors les flux qui passeront par chaque centre seront faibles, soit on ne met en place qu’un nombre réduit de centres d’éclatement et alors la distance moyenne à parcourir pour livrer un client sera grande. Le recours à des moyens de distribution partagés s’impose donc : il faut passer par un prestataire logistique qui traite des flux de nombreuses entreprises ce qui permet de réduire les coûts.</a:t>
            </a:r>
          </a:p>
        </p:txBody>
      </p:sp>
      <p:sp>
        <p:nvSpPr>
          <p:cNvPr id="4" name="Espace réservé du numéro de diapositive 3">
            <a:extLst>
              <a:ext uri="{FF2B5EF4-FFF2-40B4-BE49-F238E27FC236}">
                <a16:creationId xmlns:a16="http://schemas.microsoft.com/office/drawing/2014/main" id="{4640EB64-3B0A-43DB-B6A3-F42EE0BB8CFE}"/>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18</a:t>
            </a:fld>
            <a:endParaRPr lang="fr-FR" altLang="fr-FR"/>
          </a:p>
        </p:txBody>
      </p:sp>
    </p:spTree>
    <p:extLst>
      <p:ext uri="{BB962C8B-B14F-4D97-AF65-F5344CB8AC3E}">
        <p14:creationId xmlns:p14="http://schemas.microsoft.com/office/powerpoint/2010/main" val="2046510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C’est un mode de transport qui est utilisé dans plusieurs régions du monde. En effet, le transport ferroviaire utilise généralement les expéditions par wagons isolés (entre 5 et 60 tonnes de marchandises) ou par train entier pour des tonnages supérieurs. Il faut noter que le transport ferroviaire de marchandises n’est pas utilisé dans la plupart des régions du monde par manque de voie ferrée transcontinentale. Ce type de transport présente aussi la possibilité d’effectuer des livraisons sur de longues distances.</a:t>
            </a:r>
          </a:p>
          <a:p>
            <a:pPr>
              <a:lnSpc>
                <a:spcPct val="100000"/>
              </a:lnSpc>
            </a:pPr>
            <a:endParaRPr lang="fr-FR" sz="1000" dirty="0"/>
          </a:p>
          <a:p>
            <a:pPr>
              <a:lnSpc>
                <a:spcPct val="100000"/>
              </a:lnSpc>
            </a:pPr>
            <a:r>
              <a:rPr lang="fr-FR" sz="1000" dirty="0"/>
              <a:t>En effet, le transport ferroviaire est également utilisé comme moyen combiné avec le transport routier à savoir le ferroutage. Le document de transport utilisé en trafic ferroviaire est la lettre de voiture CIM. Il existe 2 formulaires : un pour le trafic normal et un pour le trafic accéléré. L’original est remis au destinataire, l’expéditeur recevra un feuillet de la liasse. Le document sera rempli en partie par l’expéditeur et en grande partie par la société de chemin de fer. La convention CIM ne prévoit aucun tarif dans la mesure où les règles de tarification sont variables d’un pays à un autre.</a:t>
            </a:r>
          </a:p>
          <a:p>
            <a:pPr>
              <a:lnSpc>
                <a:spcPct val="100000"/>
              </a:lnSpc>
            </a:pPr>
            <a:endParaRPr lang="fr-FR" sz="1000" dirty="0"/>
          </a:p>
          <a:p>
            <a:pPr>
              <a:lnSpc>
                <a:spcPct val="100000"/>
              </a:lnSpc>
            </a:pPr>
            <a:r>
              <a:rPr lang="fr-FR" sz="1000" b="1" dirty="0"/>
              <a:t>Les points forts </a:t>
            </a:r>
            <a:r>
              <a:rPr lang="fr-FR" sz="1000" dirty="0"/>
              <a:t>:</a:t>
            </a:r>
          </a:p>
          <a:p>
            <a:pPr marL="171450" indent="-171450">
              <a:lnSpc>
                <a:spcPct val="100000"/>
              </a:lnSpc>
              <a:buFont typeface="Arial" panose="020B0604020202020204" pitchFamily="34" charset="0"/>
              <a:buChar char="•"/>
            </a:pPr>
            <a:r>
              <a:rPr lang="fr-FR" sz="1000" dirty="0"/>
              <a:t>Longues distances, tonnages importants</a:t>
            </a:r>
          </a:p>
          <a:p>
            <a:pPr>
              <a:lnSpc>
                <a:spcPct val="100000"/>
              </a:lnSpc>
            </a:pPr>
            <a:endParaRPr lang="fr-FR" sz="1000" dirty="0"/>
          </a:p>
          <a:p>
            <a:pPr marL="0" marR="0" lvl="0" indent="0" algn="l" defTabSz="914400" rtl="0" eaLnBrk="0" fontAlgn="base" latinLnBrk="0" hangingPunct="0">
              <a:lnSpc>
                <a:spcPct val="100000"/>
              </a:lnSpc>
              <a:spcBef>
                <a:spcPct val="40000"/>
              </a:spcBef>
              <a:spcAft>
                <a:spcPct val="0"/>
              </a:spcAft>
              <a:buClrTx/>
              <a:buSzTx/>
              <a:buFontTx/>
              <a:buNone/>
              <a:tabLst/>
              <a:defRPr/>
            </a:pPr>
            <a:r>
              <a:rPr lang="fr-FR" sz="1000" b="1" dirty="0"/>
              <a:t>Les points faibles :</a:t>
            </a:r>
          </a:p>
          <a:p>
            <a:pPr marL="171450" indent="-171450">
              <a:lnSpc>
                <a:spcPct val="100000"/>
              </a:lnSpc>
              <a:buFont typeface="Arial" panose="020B0604020202020204" pitchFamily="34" charset="0"/>
              <a:buChar char="•"/>
            </a:pPr>
            <a:r>
              <a:rPr lang="fr-FR" sz="1000" dirty="0"/>
              <a:t>Zones non couvertes par le réseau, ruptures de charge</a:t>
            </a:r>
          </a:p>
          <a:p>
            <a:pPr>
              <a:lnSpc>
                <a:spcPct val="100000"/>
              </a:lnSpc>
            </a:pPr>
            <a:endParaRPr lang="fr-FR" sz="1000" dirty="0"/>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A1A63EC1-FB8E-4184-A407-AD9C8DC8984A}"/>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19</a:t>
            </a:fld>
            <a:endParaRPr lang="fr-FR" altLang="fr-FR"/>
          </a:p>
        </p:txBody>
      </p:sp>
    </p:spTree>
    <p:extLst>
      <p:ext uri="{BB962C8B-B14F-4D97-AF65-F5344CB8AC3E}">
        <p14:creationId xmlns:p14="http://schemas.microsoft.com/office/powerpoint/2010/main" val="220702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3" name="Espace réservé des notes 2">
            <a:extLst>
              <a:ext uri="{FF2B5EF4-FFF2-40B4-BE49-F238E27FC236}">
                <a16:creationId xmlns:a16="http://schemas.microsoft.com/office/drawing/2014/main" id="{38BC1E86-3566-438A-A69C-291B8F76BA50}"/>
              </a:ext>
            </a:extLst>
          </p:cNvPr>
          <p:cNvSpPr>
            <a:spLocks noGrp="1"/>
          </p:cNvSpPr>
          <p:nvPr>
            <p:ph type="body" sz="quarter" idx="3"/>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CEA7D07-B230-448B-B3DE-9BA8A9C40273}"/>
              </a:ext>
            </a:extLst>
          </p:cNvPr>
          <p:cNvSpPr txBox="1">
            <a:spLocks/>
          </p:cNvSpPr>
          <p:nvPr/>
        </p:nvSpPr>
        <p:spPr>
          <a:xfrm>
            <a:off x="4097362" y="9734550"/>
            <a:ext cx="2971800" cy="457200"/>
          </a:xfrm>
          <a:prstGeom prst="rect">
            <a:avLst/>
          </a:prstGeom>
        </p:spPr>
        <p:txBody>
          <a:bodyPr vert="horz" lIns="91440" tIns="45720" rIns="91440" bIns="45720" rtlCol="0" anchor="b"/>
          <a:lstStyle>
            <a:defPPr>
              <a:defRPr lang="fr-FR"/>
            </a:defPPr>
            <a:lvl1pPr algn="r"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a:lstStyle>
          <a:p>
            <a:pPr>
              <a:defRPr/>
            </a:pPr>
            <a:fld id="{2D46D01B-6604-4CAD-A76C-5B72C2EB6193}" type="slidenum">
              <a:rPr lang="fr-FR" smtClean="0"/>
              <a:pPr>
                <a:defRPr/>
              </a:pPr>
              <a:t>2</a:t>
            </a:fld>
            <a:endParaRPr lang="fr-FR" dirty="0"/>
          </a:p>
        </p:txBody>
      </p:sp>
    </p:spTree>
    <p:extLst>
      <p:ext uri="{BB962C8B-B14F-4D97-AF65-F5344CB8AC3E}">
        <p14:creationId xmlns:p14="http://schemas.microsoft.com/office/powerpoint/2010/main" val="2653581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41338" y="4810125"/>
            <a:ext cx="5628466" cy="5424488"/>
          </a:xfrm>
        </p:spPr>
        <p:txBody>
          <a:bodyPr/>
          <a:lstStyle/>
          <a:p>
            <a:pPr>
              <a:lnSpc>
                <a:spcPct val="100000"/>
              </a:lnSpc>
            </a:pPr>
            <a:r>
              <a:rPr lang="fr-FR" sz="1000" dirty="0"/>
              <a:t>Le transport maritime s’est taillé une place prédominante dans le commerce international. Ce mode de transport utilise en majorité les conteneurs, car il permet de gains de temps et de sécurité qui ne peuvent être négligée, de même il réduit le coût de la manutention et des assurances. Le transport maritime est généralement approprié pour le transport des quantités de marchandises importantes et volumineuses. En effet le transport maritime est tarifié par les conférences maritimes (accord entre les compagnies maritimes) qui fixent les règles de tarification.</a:t>
            </a:r>
          </a:p>
          <a:p>
            <a:pPr>
              <a:lnSpc>
                <a:spcPct val="100000"/>
              </a:lnSpc>
            </a:pPr>
            <a:r>
              <a:rPr lang="fr-FR" sz="1000" dirty="0"/>
              <a:t>Le fret de base est en fonction de la classe des marchandises et de la masse ou du volume avec équivalence : 1 tonne=1 m</a:t>
            </a:r>
            <a:r>
              <a:rPr lang="fr-FR" sz="1000" baseline="30000" dirty="0"/>
              <a:t>3. </a:t>
            </a:r>
            <a:r>
              <a:rPr lang="fr-FR" sz="1000" dirty="0"/>
              <a:t>Un maximum de taxation est prévu pour les petites expéditions et des règles particulières s’appliquent à certaines marchandises. Le fret est établi en unité payante (UP). Le connaissement (</a:t>
            </a:r>
            <a:r>
              <a:rPr lang="fr-FR" sz="1000" i="1" dirty="0"/>
              <a:t>bill of </a:t>
            </a:r>
            <a:r>
              <a:rPr lang="fr-FR" sz="1000" i="1" dirty="0" err="1"/>
              <a:t>lading</a:t>
            </a:r>
            <a:r>
              <a:rPr lang="fr-FR" sz="1000" dirty="0"/>
              <a:t>) est le document qui matérialise le contrat de transport. Il est régi au niveau international par les conventions de </a:t>
            </a:r>
            <a:r>
              <a:rPr lang="fr-FR" sz="1000" dirty="0" err="1"/>
              <a:t>Wisby</a:t>
            </a:r>
            <a:r>
              <a:rPr lang="fr-FR" sz="1000" dirty="0"/>
              <a:t> et La Haye. Toutefois en transport maritime on peut distinguer divers contrats type : la lettre de transport maritime et le contrat d’affrètement, mais le connaissement reste le seul document attestant la propriété de la marchandise. C’est donc la preuve du contrat de transport passé entre le chargeur et l’armateur.</a:t>
            </a:r>
          </a:p>
          <a:p>
            <a:pPr>
              <a:lnSpc>
                <a:spcPct val="100000"/>
              </a:lnSpc>
            </a:pPr>
            <a:r>
              <a:rPr lang="fr-FR" sz="1000" dirty="0"/>
              <a:t>Le transport maritime utilise souvent des navires spécialisés dans un type de marchandise : les vraquiers, pétroliers, ou céréaliers et les navires polythermes destinés au transport de denrées périssables ; les navires non spécialisés tels que les cargos conventionnels qui disposent de leurs moyens de manutention ; les porte-conteneurs, les navires rouliers RORO (roll on - roll of). Les RORO sont des navires dotés d’une rampe d’accès mobile permettant un chargement / déchargement de la marchandise par tractage entre le bord et le quai ; ils sont rapides et offrent des temps de chargement/déchargement réduits.</a:t>
            </a:r>
          </a:p>
          <a:p>
            <a:pPr>
              <a:lnSpc>
                <a:spcPct val="100000"/>
              </a:lnSpc>
            </a:pPr>
            <a:endParaRPr lang="fr-FR" sz="1000" dirty="0"/>
          </a:p>
          <a:p>
            <a:pPr>
              <a:lnSpc>
                <a:spcPct val="100000"/>
              </a:lnSpc>
            </a:pPr>
            <a:r>
              <a:rPr lang="fr-FR" sz="1000" b="1" dirty="0"/>
              <a:t>Les points forts :</a:t>
            </a:r>
          </a:p>
          <a:p>
            <a:pPr marL="171450" indent="-171450">
              <a:lnSpc>
                <a:spcPct val="100000"/>
              </a:lnSpc>
              <a:buFont typeface="Arial" panose="020B0604020202020204" pitchFamily="34" charset="0"/>
              <a:buChar char="•"/>
            </a:pPr>
            <a:r>
              <a:rPr lang="fr-FR" sz="1000" b="0" i="0" kern="1200" dirty="0">
                <a:solidFill>
                  <a:schemeClr val="tx1"/>
                </a:solidFill>
                <a:effectLst/>
                <a:latin typeface="Arial" charset="0"/>
                <a:ea typeface="+mn-ea"/>
                <a:cs typeface="+mn-cs"/>
              </a:rPr>
              <a:t>Coût, desserte du monde entier</a:t>
            </a:r>
          </a:p>
          <a:p>
            <a:pPr>
              <a:lnSpc>
                <a:spcPct val="100000"/>
              </a:lnSpc>
            </a:pPr>
            <a:endParaRPr lang="fr-FR" sz="1000" dirty="0"/>
          </a:p>
          <a:p>
            <a:pPr marL="0" marR="0" lvl="0" indent="0" algn="l" defTabSz="914400" rtl="0" eaLnBrk="0" fontAlgn="base" latinLnBrk="0" hangingPunct="0">
              <a:lnSpc>
                <a:spcPct val="100000"/>
              </a:lnSpc>
              <a:spcBef>
                <a:spcPct val="40000"/>
              </a:spcBef>
              <a:spcAft>
                <a:spcPct val="0"/>
              </a:spcAft>
              <a:buClrTx/>
              <a:buSzTx/>
              <a:buFontTx/>
              <a:buNone/>
              <a:tabLst/>
              <a:defRPr/>
            </a:pPr>
            <a:r>
              <a:rPr lang="fr-FR" sz="1000" b="1" dirty="0"/>
              <a:t>Les points faibles : :</a:t>
            </a:r>
          </a:p>
          <a:p>
            <a:pPr marL="171450" indent="-171450">
              <a:lnSpc>
                <a:spcPct val="100000"/>
              </a:lnSpc>
              <a:buFont typeface="Arial" panose="020B0604020202020204" pitchFamily="34" charset="0"/>
              <a:buChar char="•"/>
            </a:pPr>
            <a:r>
              <a:rPr lang="fr-FR" sz="1000" i="0" kern="1200" dirty="0">
                <a:solidFill>
                  <a:schemeClr val="tx1"/>
                </a:solidFill>
                <a:effectLst/>
                <a:latin typeface="Arial" charset="0"/>
                <a:ea typeface="+mn-ea"/>
                <a:cs typeface="+mn-cs"/>
              </a:rPr>
              <a:t>Lenteur, encombrement des ports, coûts d’emballages</a:t>
            </a:r>
            <a:endParaRPr lang="fr-FR" sz="1000" dirty="0"/>
          </a:p>
        </p:txBody>
      </p:sp>
      <p:sp>
        <p:nvSpPr>
          <p:cNvPr id="4" name="Espace réservé du numéro de diapositive 3">
            <a:extLst>
              <a:ext uri="{FF2B5EF4-FFF2-40B4-BE49-F238E27FC236}">
                <a16:creationId xmlns:a16="http://schemas.microsoft.com/office/drawing/2014/main" id="{ECE9F9DA-6D45-485A-9CC2-B65AC036BDD9}"/>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20</a:t>
            </a:fld>
            <a:endParaRPr lang="fr-FR" altLang="fr-FR"/>
          </a:p>
        </p:txBody>
      </p:sp>
    </p:spTree>
    <p:extLst>
      <p:ext uri="{BB962C8B-B14F-4D97-AF65-F5344CB8AC3E}">
        <p14:creationId xmlns:p14="http://schemas.microsoft.com/office/powerpoint/2010/main" val="3018670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95363" y="4867275"/>
            <a:ext cx="5106988" cy="5367338"/>
          </a:xfrm>
        </p:spPr>
        <p:txBody>
          <a:bodyPr/>
          <a:lstStyle/>
          <a:p>
            <a:pPr>
              <a:lnSpc>
                <a:spcPct val="100000"/>
              </a:lnSpc>
            </a:pPr>
            <a:r>
              <a:rPr lang="fr-FR" sz="1000" dirty="0"/>
              <a:t>On entend par transport aérien tout transport de marchandises ou de biens par les aires. Il est celui qui a connu une croissance significative ces dernières années. En effet, la croissance des échanges internationaux et les impératifs qui en découlent, notamment en matière de délais, ont contribué à son essor. Tout comme pour le transport maritime, le transport aérien permet de desservir beaucoup de destinations à travers le monde. Il est approprié pour les transports nécessitant des délais rapides tout en assurant une sécurité maximale pour la marchandise. L’utilisation massive des ULD (</a:t>
            </a:r>
            <a:r>
              <a:rPr lang="fr-FR" sz="1000" i="1" dirty="0"/>
              <a:t>Unit </a:t>
            </a:r>
            <a:r>
              <a:rPr lang="fr-FR" sz="1000" i="1" dirty="0" err="1"/>
              <a:t>Load</a:t>
            </a:r>
            <a:r>
              <a:rPr lang="fr-FR" sz="1000" i="1" dirty="0"/>
              <a:t> </a:t>
            </a:r>
            <a:r>
              <a:rPr lang="fr-FR" sz="1000" i="1" dirty="0" err="1"/>
              <a:t>Devices</a:t>
            </a:r>
            <a:r>
              <a:rPr lang="fr-FR" sz="1000" dirty="0"/>
              <a:t>) pour les opérations de chargement et déchargement qui facilitent la manipulation de la marchandise : ce sont en général des palettes, des igloos et des conteneurs. C’est un type de transport utilisé pour les expéditions lointaines. Onéreux, il offre l’avantage de la rapidité. </a:t>
            </a:r>
          </a:p>
          <a:p>
            <a:pPr>
              <a:lnSpc>
                <a:spcPct val="100000"/>
              </a:lnSpc>
            </a:pPr>
            <a:r>
              <a:rPr lang="fr-FR" sz="1000" dirty="0"/>
              <a:t>Le transport aérien est réglementé au niveau international par la convention de Varsovie. Le contrat de transport aérien est conclu entre le transporteur (compagnie aérienne) et le chargeur qui peut être le transitaire. Le contrat est matérialisé par la Lettre de Transport Aérien (LTA = </a:t>
            </a:r>
            <a:r>
              <a:rPr lang="fr-FR" sz="1000" i="1" dirty="0"/>
              <a:t>Air </a:t>
            </a:r>
            <a:r>
              <a:rPr lang="fr-FR" sz="1000" i="1" dirty="0" err="1"/>
              <a:t>Way</a:t>
            </a:r>
            <a:r>
              <a:rPr lang="fr-FR" sz="1000" i="1" dirty="0"/>
              <a:t> Bill</a:t>
            </a:r>
            <a:r>
              <a:rPr lang="fr-FR" sz="1000" dirty="0"/>
              <a:t>). La Lettre de Transport Aérien peut être établie par la compagnie aérienne, l’expéditeur, ou le destinataire. La LTA est à la fois: la preuve du contrat de transport, la preuve de la prise en charge de la marchandise et le justificatif des prix. </a:t>
            </a:r>
          </a:p>
          <a:p>
            <a:pPr>
              <a:lnSpc>
                <a:spcPct val="100000"/>
              </a:lnSpc>
            </a:pPr>
            <a:r>
              <a:rPr lang="fr-FR" sz="1000" dirty="0"/>
              <a:t>Le transport aérien utilise des avions mixtes et les avions cargo mais, selon les lignes, une partie importante du fret passe dans les soutes des vols passagers.</a:t>
            </a:r>
          </a:p>
          <a:p>
            <a:pPr>
              <a:lnSpc>
                <a:spcPct val="100000"/>
              </a:lnSpc>
            </a:pPr>
            <a:endParaRPr lang="fr-FR" sz="1000" dirty="0"/>
          </a:p>
          <a:p>
            <a:pPr>
              <a:lnSpc>
                <a:spcPct val="100000"/>
              </a:lnSpc>
            </a:pPr>
            <a:r>
              <a:rPr lang="fr-FR" sz="1000" b="1" dirty="0"/>
              <a:t>Les points forts :</a:t>
            </a:r>
          </a:p>
          <a:p>
            <a:pPr marL="171450" indent="-171450">
              <a:lnSpc>
                <a:spcPct val="100000"/>
              </a:lnSpc>
              <a:buFont typeface="Arial" panose="020B0604020202020204" pitchFamily="34" charset="0"/>
              <a:buChar char="•"/>
            </a:pPr>
            <a:r>
              <a:rPr lang="fr-FR" sz="1000" b="0" i="0" kern="1200" dirty="0">
                <a:solidFill>
                  <a:schemeClr val="tx1"/>
                </a:solidFill>
                <a:effectLst/>
                <a:latin typeface="Arial" charset="0"/>
                <a:ea typeface="+mn-ea"/>
                <a:cs typeface="+mn-cs"/>
              </a:rPr>
              <a:t>Rapidité, sécurité, emballage</a:t>
            </a:r>
            <a:endParaRPr lang="fr-FR" sz="1000" dirty="0"/>
          </a:p>
          <a:p>
            <a:pPr marL="0" marR="0" lvl="0" indent="0" algn="l" defTabSz="914400" rtl="0" eaLnBrk="0" fontAlgn="base" latinLnBrk="0" hangingPunct="0">
              <a:lnSpc>
                <a:spcPct val="100000"/>
              </a:lnSpc>
              <a:spcBef>
                <a:spcPct val="40000"/>
              </a:spcBef>
              <a:spcAft>
                <a:spcPct val="0"/>
              </a:spcAft>
              <a:buClrTx/>
              <a:buSzTx/>
              <a:buFontTx/>
              <a:buNone/>
              <a:tabLst/>
              <a:defRPr/>
            </a:pPr>
            <a:endParaRPr lang="fr-FR" sz="1000" dirty="0"/>
          </a:p>
          <a:p>
            <a:pPr marL="0" marR="0" lvl="0" indent="0" algn="l" defTabSz="914400" rtl="0" eaLnBrk="0" fontAlgn="base" latinLnBrk="0" hangingPunct="0">
              <a:lnSpc>
                <a:spcPct val="100000"/>
              </a:lnSpc>
              <a:spcBef>
                <a:spcPct val="40000"/>
              </a:spcBef>
              <a:spcAft>
                <a:spcPct val="0"/>
              </a:spcAft>
              <a:buClrTx/>
              <a:buSzTx/>
              <a:buFontTx/>
              <a:buNone/>
              <a:tabLst/>
              <a:defRPr/>
            </a:pPr>
            <a:r>
              <a:rPr lang="fr-FR" sz="1000" b="1" dirty="0"/>
              <a:t>Les points faibles :</a:t>
            </a:r>
          </a:p>
          <a:p>
            <a:pPr marL="171450" indent="-171450">
              <a:lnSpc>
                <a:spcPct val="100000"/>
              </a:lnSpc>
              <a:buFont typeface="Arial" panose="020B0604020202020204" pitchFamily="34" charset="0"/>
              <a:buChar char="•"/>
            </a:pPr>
            <a:r>
              <a:rPr lang="fr-FR" sz="1000" b="0" i="0" kern="1200" dirty="0">
                <a:solidFill>
                  <a:schemeClr val="tx1"/>
                </a:solidFill>
                <a:effectLst/>
                <a:latin typeface="Arial" charset="0"/>
                <a:ea typeface="+mn-ea"/>
                <a:cs typeface="+mn-cs"/>
              </a:rPr>
              <a:t>Coût, ruptures de charge, capacité limitée</a:t>
            </a:r>
            <a:endParaRPr lang="fr-FR" sz="1000" dirty="0"/>
          </a:p>
        </p:txBody>
      </p:sp>
      <p:sp>
        <p:nvSpPr>
          <p:cNvPr id="4" name="Espace réservé du numéro de diapositive 3">
            <a:extLst>
              <a:ext uri="{FF2B5EF4-FFF2-40B4-BE49-F238E27FC236}">
                <a16:creationId xmlns:a16="http://schemas.microsoft.com/office/drawing/2014/main" id="{EDB72541-2CC3-4CA8-8E10-A7583127702A}"/>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21</a:t>
            </a:fld>
            <a:endParaRPr lang="fr-FR" altLang="fr-FR"/>
          </a:p>
        </p:txBody>
      </p:sp>
    </p:spTree>
    <p:extLst>
      <p:ext uri="{BB962C8B-B14F-4D97-AF65-F5344CB8AC3E}">
        <p14:creationId xmlns:p14="http://schemas.microsoft.com/office/powerpoint/2010/main" val="2802465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41338" y="4757267"/>
            <a:ext cx="5616624" cy="5328592"/>
          </a:xfrm>
        </p:spPr>
        <p:txBody>
          <a:bodyPr/>
          <a:lstStyle/>
          <a:p>
            <a:pPr>
              <a:lnSpc>
                <a:spcPct val="100000"/>
              </a:lnSpc>
            </a:pPr>
            <a:r>
              <a:rPr lang="fr-FR" sz="1000" dirty="0"/>
              <a:t>Le transport international est un outil stratégique et crucial pour l’acheminer d’une marchandise ou d’un bien ou encore d’un produit donné. Généralement on distingue plusieurs modes de transport international : le transport international maritime, aérien, routier, ferroviaire et fluvial.</a:t>
            </a:r>
          </a:p>
          <a:p>
            <a:pPr>
              <a:lnSpc>
                <a:spcPct val="100000"/>
              </a:lnSpc>
            </a:pPr>
            <a:r>
              <a:rPr lang="fr-FR" sz="1000" dirty="0"/>
              <a:t>Le choix du mode de transport dépend tout d’abord des décisions logistiques qui sont prises en amont :  </a:t>
            </a:r>
          </a:p>
          <a:p>
            <a:pPr marL="171450" indent="-171450">
              <a:lnSpc>
                <a:spcPct val="100000"/>
              </a:lnSpc>
              <a:buFont typeface="Arial" panose="020B0604020202020204" pitchFamily="34" charset="0"/>
              <a:buChar char="•"/>
            </a:pPr>
            <a:r>
              <a:rPr lang="fr-FR" sz="1000" dirty="0"/>
              <a:t>la localisation des sites de production et des routes disponibles, </a:t>
            </a:r>
          </a:p>
          <a:p>
            <a:pPr marL="171450" indent="-171450">
              <a:lnSpc>
                <a:spcPct val="100000"/>
              </a:lnSpc>
              <a:buFont typeface="Arial" panose="020B0604020202020204" pitchFamily="34" charset="0"/>
              <a:buChar char="•"/>
            </a:pPr>
            <a:r>
              <a:rPr lang="fr-FR" sz="1000" dirty="0"/>
              <a:t>la sélection des fournisseurs (qui peuvent être proches ou éloignés), </a:t>
            </a:r>
          </a:p>
          <a:p>
            <a:pPr marL="171450" indent="-171450">
              <a:lnSpc>
                <a:spcPct val="100000"/>
              </a:lnSpc>
              <a:buFont typeface="Arial" panose="020B0604020202020204" pitchFamily="34" charset="0"/>
              <a:buChar char="•"/>
            </a:pPr>
            <a:r>
              <a:rPr lang="fr-FR" sz="1000" dirty="0"/>
              <a:t>la décision d’utiliser des transports coûteux, mais rapides, et avec des stocks minimum (aérien), </a:t>
            </a:r>
          </a:p>
          <a:p>
            <a:pPr marL="171450" indent="-171450">
              <a:lnSpc>
                <a:spcPct val="100000"/>
              </a:lnSpc>
              <a:buFont typeface="Arial" panose="020B0604020202020204" pitchFamily="34" charset="0"/>
              <a:buChar char="•"/>
            </a:pPr>
            <a:r>
              <a:rPr lang="fr-FR" sz="1000" dirty="0"/>
              <a:t>la décision d’utiliser des transports lents et de moindre coût, mais avec des stocks importants en cours de transport (maritime) et entre deux points de commande. </a:t>
            </a:r>
          </a:p>
          <a:p>
            <a:pPr marL="0" indent="0">
              <a:lnSpc>
                <a:spcPct val="100000"/>
              </a:lnSpc>
              <a:buFont typeface="Arial" panose="020B0604020202020204" pitchFamily="34" charset="0"/>
              <a:buNone/>
            </a:pPr>
            <a:r>
              <a:rPr lang="fr-FR" sz="1000" dirty="0"/>
              <a:t>Ensuite, le choix d’un mode de transport d’un produit donné sur une liaison définie s’effectue selon les critères suivants : délai, fréquence, coût, fiabilité, risques. Peuvent également intervenir d’autres considérations, comme la protection de l’environnement qui incite, par exemple, à utiliser le combiné Rail-Route plutôt que la route (cas des sociétés suisses) ou la sauvegarde du pavillon national qui pousse à recourir à des compagnies nationales. </a:t>
            </a:r>
          </a:p>
          <a:p>
            <a:pPr marL="0" indent="0">
              <a:lnSpc>
                <a:spcPct val="100000"/>
              </a:lnSpc>
              <a:buFont typeface="Arial" panose="020B0604020202020204" pitchFamily="34" charset="0"/>
              <a:buNone/>
            </a:pPr>
            <a:r>
              <a:rPr lang="fr-FR" sz="1000" dirty="0"/>
              <a:t>Cependant certaines contraintes spécifiques au produit (fragilité, température de conservation, etc.) ainsi que le degré d’urgence peuvent limiter ce choix à un nombre très réduit de solutions. De plus, le choix d’une solution de transport comprend, certes, celui du mode, mais également celui de la société prestataire et il est difficile de dissocier les deux, la fiabilité et le service proposés étant, le plus souvent, liés au transporteur plutôt qu’au mode proprement dit. </a:t>
            </a:r>
          </a:p>
          <a:p>
            <a:pPr marL="0" indent="0">
              <a:lnSpc>
                <a:spcPct val="100000"/>
              </a:lnSpc>
              <a:buFont typeface="Arial" panose="020B0604020202020204" pitchFamily="34" charset="0"/>
              <a:buNone/>
            </a:pPr>
            <a:r>
              <a:rPr lang="fr-FR" sz="1000" dirty="0"/>
              <a:t>La comparaison entre deux solutions doit s’effectuer de « porte à porte », c’est-à-dire d’usine (ou entrepôt) expéditrice à usine (ou entrepôt) destinataire, tant au niveau des coûts que des délais ou encore des risques. On ne se limitera donc pas au seul prix du transport principal, mais on prendra également en compte les coûts de manutention (chargement et déchargement) ainsi que ceux de préacheminement et/ou de post acheminement. En effet, dans le cas de transport principal par fer, aérien ou voie navigable, il y a lieu d’ajouter le coût des transports terminaux (de l’usine vers la gare, l’aéroport ou le port, et inversement), généralement effectués par la route, si les entreprises ne sont pas embranchées fer ou appontées.</a:t>
            </a:r>
          </a:p>
        </p:txBody>
      </p:sp>
      <p:sp>
        <p:nvSpPr>
          <p:cNvPr id="4" name="Espace réservé du numéro de diapositive 3">
            <a:extLst>
              <a:ext uri="{FF2B5EF4-FFF2-40B4-BE49-F238E27FC236}">
                <a16:creationId xmlns:a16="http://schemas.microsoft.com/office/drawing/2014/main" id="{19F9AD9E-7204-4633-AD0C-B444495E6B9F}"/>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22</a:t>
            </a:fld>
            <a:endParaRPr lang="fr-FR" altLang="fr-FR"/>
          </a:p>
        </p:txBody>
      </p:sp>
    </p:spTree>
    <p:extLst>
      <p:ext uri="{BB962C8B-B14F-4D97-AF65-F5344CB8AC3E}">
        <p14:creationId xmlns:p14="http://schemas.microsoft.com/office/powerpoint/2010/main" val="1867372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b="1" dirty="0"/>
              <a:t>Préacheminement </a:t>
            </a:r>
            <a:r>
              <a:rPr lang="fr-FR" sz="1000" dirty="0"/>
              <a:t>: à un lieu de départ peut être la première (plus courte) étape d’un voyage effectué avec un autre transporteur ou par un autre moyen de transport, le préacheminement peut être bien-être aérien fluvial ou même lacustre.</a:t>
            </a:r>
          </a:p>
          <a:p>
            <a:pPr>
              <a:lnSpc>
                <a:spcPct val="100000"/>
              </a:lnSpc>
            </a:pPr>
            <a:r>
              <a:rPr lang="fr-FR" sz="1000" b="1" dirty="0"/>
              <a:t>Transbordement </a:t>
            </a:r>
            <a:r>
              <a:rPr lang="fr-FR" sz="1000" dirty="0"/>
              <a:t>: qui n’est pas une destination douanière (au contraire de la réexportation) est une situation commerciale qui consiste à décharger des marchandises d’un navire ou d’un aéronef et à les recharger dans un délai raisonnable sur un autre navire ou aéronef. Le terme transbordement peut-être utilisé pour la manipulation de marchandises entre :</a:t>
            </a:r>
          </a:p>
          <a:p>
            <a:pPr marL="171450" indent="-171450">
              <a:lnSpc>
                <a:spcPct val="100000"/>
              </a:lnSpc>
              <a:buFont typeface="Arial" panose="020B0604020202020204" pitchFamily="34" charset="0"/>
              <a:buChar char="•"/>
            </a:pPr>
            <a:r>
              <a:rPr lang="fr-FR" sz="1000" dirty="0"/>
              <a:t>deux navires,</a:t>
            </a:r>
          </a:p>
          <a:p>
            <a:pPr marL="171450" indent="-171450">
              <a:lnSpc>
                <a:spcPct val="100000"/>
              </a:lnSpc>
              <a:buFont typeface="Arial" panose="020B0604020202020204" pitchFamily="34" charset="0"/>
              <a:buChar char="•"/>
            </a:pPr>
            <a:r>
              <a:rPr lang="fr-FR" sz="1000" dirty="0"/>
              <a:t>un navire et un camion ou un train,</a:t>
            </a:r>
          </a:p>
          <a:p>
            <a:pPr marL="171450" indent="-171450">
              <a:lnSpc>
                <a:spcPct val="100000"/>
              </a:lnSpc>
              <a:buFont typeface="Arial" panose="020B0604020202020204" pitchFamily="34" charset="0"/>
              <a:buChar char="•"/>
            </a:pPr>
            <a:r>
              <a:rPr lang="fr-FR" sz="1000" dirty="0"/>
              <a:t>un camion et un train</a:t>
            </a:r>
          </a:p>
          <a:p>
            <a:pPr marL="171450" indent="-171450">
              <a:lnSpc>
                <a:spcPct val="100000"/>
              </a:lnSpc>
              <a:buFont typeface="Arial" panose="020B0604020202020204" pitchFamily="34" charset="0"/>
              <a:buChar char="•"/>
            </a:pPr>
            <a:r>
              <a:rPr lang="fr-FR" sz="1000" dirty="0"/>
              <a:t>ou tout simplement d’un quai d’arrivée à un quai de départ (cross-</a:t>
            </a:r>
            <a:r>
              <a:rPr lang="fr-FR" sz="1000" dirty="0" err="1"/>
              <a:t>docking</a:t>
            </a:r>
            <a:r>
              <a:rPr lang="fr-FR" sz="1000" dirty="0"/>
              <a:t>). </a:t>
            </a:r>
          </a:p>
          <a:p>
            <a:pPr>
              <a:lnSpc>
                <a:spcPct val="100000"/>
              </a:lnSpc>
            </a:pPr>
            <a:r>
              <a:rPr lang="fr-FR" sz="1000" b="1" dirty="0"/>
              <a:t>Post-acheminement</a:t>
            </a:r>
            <a:r>
              <a:rPr lang="fr-FR" sz="1000" dirty="0"/>
              <a:t> : c’est l’acheminement depuis le point d’arrivée de transport principal (port, aéroport…) jusqu’à l’usine de destinataire au pays importateur. Le post acheminement est le transport après le transport principal c’est-à-dire du port ou aéroport jusqu’aux locaux de l’acheteur.</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E68752DC-DE0D-4084-A6EB-5187BB1989CE}"/>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23</a:t>
            </a:fld>
            <a:endParaRPr lang="fr-FR" altLang="fr-FR"/>
          </a:p>
        </p:txBody>
      </p:sp>
    </p:spTree>
    <p:extLst>
      <p:ext uri="{BB962C8B-B14F-4D97-AF65-F5344CB8AC3E}">
        <p14:creationId xmlns:p14="http://schemas.microsoft.com/office/powerpoint/2010/main" val="3717180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867275"/>
            <a:ext cx="5411812" cy="5146575"/>
          </a:xfrm>
        </p:spPr>
        <p:txBody>
          <a:bodyPr/>
          <a:lstStyle/>
          <a:p>
            <a:pPr>
              <a:lnSpc>
                <a:spcPct val="100000"/>
              </a:lnSpc>
            </a:pPr>
            <a:r>
              <a:rPr lang="fr-FR" sz="1000" b="0" i="0" dirty="0">
                <a:solidFill>
                  <a:srgbClr val="000000"/>
                </a:solidFill>
                <a:effectLst/>
                <a:latin typeface="Arial" panose="020B0604020202020204" pitchFamily="34" charset="0"/>
                <a:cs typeface="Arial" panose="020B0604020202020204" pitchFamily="34" charset="0"/>
              </a:rPr>
              <a:t>Les compagnies de transport adoptent des règles de tarification aussi variées que sont les modes de transport utilisés, les conditions d'expédition, les caractéristiques physiques des marchandises ou encore les emballages utilisés.</a:t>
            </a:r>
          </a:p>
          <a:p>
            <a:pPr>
              <a:lnSpc>
                <a:spcPct val="100000"/>
              </a:lnSpc>
            </a:pPr>
            <a:r>
              <a:rPr lang="fr-FR" sz="1000" b="0" i="0" dirty="0">
                <a:solidFill>
                  <a:srgbClr val="000000"/>
                </a:solidFill>
                <a:effectLst/>
                <a:latin typeface="Arial" panose="020B0604020202020204" pitchFamily="34" charset="0"/>
                <a:cs typeface="Arial" panose="020B0604020202020204" pitchFamily="34" charset="0"/>
              </a:rPr>
              <a:t>Il en ressort néanmoins deux modes de tarification le plus souvent utilisés : </a:t>
            </a:r>
            <a:r>
              <a:rPr lang="fr-FR" sz="1000" dirty="0">
                <a:effectLst/>
                <a:latin typeface="Arial" panose="020B0604020202020204" pitchFamily="34" charset="0"/>
                <a:cs typeface="Arial" panose="020B0604020202020204" pitchFamily="34" charset="0"/>
              </a:rPr>
              <a:t>le mode conventionnel et le mode forfait. </a:t>
            </a:r>
          </a:p>
          <a:p>
            <a:pPr>
              <a:lnSpc>
                <a:spcPct val="100000"/>
              </a:lnSpc>
            </a:pPr>
            <a:r>
              <a:rPr lang="fr-FR" sz="1000" dirty="0">
                <a:solidFill>
                  <a:srgbClr val="000000"/>
                </a:solidFill>
                <a:latin typeface="Arial" panose="020B0604020202020204" pitchFamily="34" charset="0"/>
                <a:cs typeface="Arial" panose="020B0604020202020204" pitchFamily="34" charset="0"/>
              </a:rPr>
              <a:t>Le principe de taxation au forfait est utilisé pour les transports empotés en conteneurs FCL (</a:t>
            </a:r>
            <a:r>
              <a:rPr lang="fr-FR" sz="1000" i="1" dirty="0">
                <a:solidFill>
                  <a:srgbClr val="000000"/>
                </a:solidFill>
                <a:latin typeface="Arial" panose="020B0604020202020204" pitchFamily="34" charset="0"/>
                <a:cs typeface="Arial" panose="020B0604020202020204" pitchFamily="34" charset="0"/>
              </a:rPr>
              <a:t>Full Container </a:t>
            </a:r>
            <a:r>
              <a:rPr lang="fr-FR" sz="1000" i="1">
                <a:solidFill>
                  <a:srgbClr val="000000"/>
                </a:solidFill>
                <a:latin typeface="Arial" panose="020B0604020202020204" pitchFamily="34" charset="0"/>
                <a:cs typeface="Arial" panose="020B0604020202020204" pitchFamily="34" charset="0"/>
              </a:rPr>
              <a:t>Load</a:t>
            </a:r>
            <a:r>
              <a:rPr lang="fr-FR" sz="1000" dirty="0">
                <a:solidFill>
                  <a:srgbClr val="000000"/>
                </a:solidFill>
                <a:latin typeface="Arial" panose="020B0604020202020204" pitchFamily="34" charset="0"/>
                <a:cs typeface="Arial" panose="020B0604020202020204" pitchFamily="34" charset="0"/>
              </a:rPr>
              <a:t>) ou pour l'affrètement de véhicules routiers ou de wagons. Il s'agit pour les compagnies de taxer le transport "à la boîte" c'est à dire au conteneur ou au camion ou au wagon. Pratique et simple à calculer, il permet de comparer rapidement avec la concurrence. Il faut néanmoins tenir compte de la nature des marchandises, de sa valeur et de son trajet. </a:t>
            </a:r>
            <a:r>
              <a:rPr lang="fr-FR" sz="1000" dirty="0">
                <a:effectLst/>
                <a:latin typeface="Arial" panose="020B0604020202020204" pitchFamily="34" charset="0"/>
                <a:cs typeface="Arial" panose="020B0604020202020204" pitchFamily="34" charset="0"/>
              </a:rPr>
              <a:t>Le prix est fixé par une négociation avec le transitaire à chaque expédition ou bien on négocie pour une période un barème tarifaire dépendant des quantités. Ces négociations se font soit sur la base de l’offre et de la demande, soit en faisant référence à des tarifs indicatifs publiés par des organismes habilités, par exemple le CNR (Conseil National Routier) pour le transport routier en France.</a:t>
            </a:r>
          </a:p>
          <a:p>
            <a:pPr>
              <a:lnSpc>
                <a:spcPct val="100000"/>
              </a:lnSpc>
            </a:pPr>
            <a:r>
              <a:rPr lang="fr-FR" sz="1000" b="0" i="0" u="none" strike="noStrike" dirty="0">
                <a:solidFill>
                  <a:srgbClr val="151515"/>
                </a:solidFill>
                <a:effectLst/>
                <a:latin typeface="Arial" panose="020B0604020202020204" pitchFamily="34" charset="0"/>
                <a:cs typeface="Arial" panose="020B0604020202020204" pitchFamily="34" charset="0"/>
              </a:rPr>
              <a:t>Dans le mode conventionnel, la détermination du prix de transport se fait à partir de règles communément admises dans le monde</a:t>
            </a:r>
            <a:r>
              <a:rPr lang="fr-FR" sz="1000" dirty="0">
                <a:solidFill>
                  <a:srgbClr val="151515"/>
                </a:solidFill>
                <a:latin typeface="Arial" panose="020B0604020202020204" pitchFamily="34" charset="0"/>
                <a:cs typeface="Arial" panose="020B0604020202020204" pitchFamily="34" charset="0"/>
              </a:rPr>
              <a:t> (IATA pour le transport aérien).</a:t>
            </a:r>
            <a:endParaRPr lang="fr-FR" sz="1000" i="0" u="none" strike="noStrike" dirty="0">
              <a:solidFill>
                <a:srgbClr val="151515"/>
              </a:solidFill>
              <a:effectLst/>
              <a:latin typeface="Arial" panose="020B0604020202020204" pitchFamily="34" charset="0"/>
              <a:cs typeface="Arial" panose="020B0604020202020204" pitchFamily="34" charset="0"/>
            </a:endParaRPr>
          </a:p>
          <a:p>
            <a:pPr>
              <a:lnSpc>
                <a:spcPct val="100000"/>
              </a:lnSpc>
            </a:pPr>
            <a:r>
              <a:rPr lang="fr-FR" sz="1000" dirty="0">
                <a:solidFill>
                  <a:srgbClr val="151515"/>
                </a:solidFill>
                <a:latin typeface="Arial" panose="020B0604020202020204" pitchFamily="34" charset="0"/>
                <a:cs typeface="Arial" panose="020B0604020202020204" pitchFamily="34" charset="0"/>
              </a:rPr>
              <a:t>Il faut ajouter au fret de base les taxes portuaires, fiscales et autres, des frais annexes (émission de documents) et les droits de douane. </a:t>
            </a:r>
          </a:p>
          <a:p>
            <a:pPr>
              <a:lnSpc>
                <a:spcPct val="100000"/>
              </a:lnSpc>
            </a:pPr>
            <a:r>
              <a:rPr lang="fr-FR" sz="1000" dirty="0">
                <a:solidFill>
                  <a:srgbClr val="151515"/>
                </a:solidFill>
                <a:latin typeface="Arial" panose="020B0604020202020204" pitchFamily="34" charset="0"/>
                <a:cs typeface="Arial" panose="020B0604020202020204" pitchFamily="34" charset="0"/>
              </a:rPr>
              <a:t>Les transporteurs peuvent de plus imposer des surcharges qui reflètent les variations du coût de l’énergie, des cours des devises et de l’encombrement des ports qui induisent des attentes. </a:t>
            </a:r>
            <a:r>
              <a:rPr lang="fr-FR" sz="1000" b="0" i="0" u="none" strike="noStrike" dirty="0">
                <a:solidFill>
                  <a:srgbClr val="151515"/>
                </a:solidFill>
                <a:effectLst/>
                <a:latin typeface="Arial" panose="020B0604020202020204" pitchFamily="34" charset="0"/>
                <a:cs typeface="Arial" panose="020B0604020202020204" pitchFamily="34" charset="0"/>
              </a:rPr>
              <a:t>Il convient également d’ajouter le montant des primes d’assurance qui peuvent varier en fonction de l’évolution géopolitique des pays.</a:t>
            </a:r>
            <a:br>
              <a:rPr lang="fr-FR" sz="1000" b="0" i="0" u="none" strike="noStrike" dirty="0">
                <a:solidFill>
                  <a:srgbClr val="151515"/>
                </a:solidFill>
                <a:effectLst/>
                <a:latin typeface="Arial" panose="020B0604020202020204" pitchFamily="34" charset="0"/>
                <a:cs typeface="Arial" panose="020B0604020202020204" pitchFamily="34" charset="0"/>
              </a:rPr>
            </a:br>
            <a:r>
              <a:rPr lang="fr-FR" sz="1000" b="0" i="0" u="none" strike="noStrike" dirty="0">
                <a:solidFill>
                  <a:srgbClr val="151515"/>
                </a:solidFill>
                <a:effectLst/>
                <a:latin typeface="Arial" panose="020B0604020202020204" pitchFamily="34" charset="0"/>
                <a:cs typeface="Arial" panose="020B0604020202020204" pitchFamily="34" charset="0"/>
              </a:rPr>
              <a:t> </a:t>
            </a:r>
            <a:br>
              <a:rPr lang="fr-FR" sz="1000" b="0" i="0" u="none" strike="noStrike" dirty="0">
                <a:solidFill>
                  <a:srgbClr val="151515"/>
                </a:solidFill>
                <a:effectLst/>
                <a:latin typeface="Arial" panose="020B0604020202020204" pitchFamily="34" charset="0"/>
                <a:cs typeface="Arial" panose="020B0604020202020204" pitchFamily="34" charset="0"/>
              </a:rPr>
            </a:br>
            <a:r>
              <a:rPr lang="fr-FR" sz="1000" dirty="0">
                <a:solidFill>
                  <a:srgbClr val="151515"/>
                </a:solidFill>
                <a:latin typeface="Arial" panose="020B0604020202020204" pitchFamily="34" charset="0"/>
                <a:cs typeface="Arial" panose="020B0604020202020204" pitchFamily="34" charset="0"/>
              </a:rPr>
              <a:t>L’ensemble de ces frais </a:t>
            </a:r>
            <a:r>
              <a:rPr lang="fr-FR" sz="1000" b="0" i="0" u="none" strike="noStrike" dirty="0">
                <a:solidFill>
                  <a:srgbClr val="151515"/>
                </a:solidFill>
                <a:effectLst/>
                <a:latin typeface="Arial" panose="020B0604020202020204" pitchFamily="34" charset="0"/>
                <a:cs typeface="Arial" panose="020B0604020202020204" pitchFamily="34" charset="0"/>
              </a:rPr>
              <a:t>doivent apparaître dans la lettre de transport maritime </a:t>
            </a:r>
            <a:r>
              <a:rPr lang="fr-FR" sz="1000" dirty="0">
                <a:solidFill>
                  <a:srgbClr val="151515"/>
                </a:solidFill>
                <a:latin typeface="Arial" panose="020B0604020202020204" pitchFamily="34" charset="0"/>
                <a:cs typeface="Arial" panose="020B0604020202020204" pitchFamily="34" charset="0"/>
              </a:rPr>
              <a:t>(le </a:t>
            </a:r>
            <a:r>
              <a:rPr lang="fr-FR" sz="1000" i="1" dirty="0">
                <a:solidFill>
                  <a:srgbClr val="151515"/>
                </a:solidFill>
                <a:latin typeface="Arial" panose="020B0604020202020204" pitchFamily="34" charset="0"/>
                <a:cs typeface="Arial" panose="020B0604020202020204" pitchFamily="34" charset="0"/>
              </a:rPr>
              <a:t>connaissement</a:t>
            </a:r>
            <a:r>
              <a:rPr lang="fr-FR" sz="1000" dirty="0">
                <a:solidFill>
                  <a:srgbClr val="151515"/>
                </a:solidFill>
                <a:latin typeface="Arial" panose="020B0604020202020204" pitchFamily="34" charset="0"/>
                <a:cs typeface="Arial" panose="020B0604020202020204" pitchFamily="34" charset="0"/>
              </a:rPr>
              <a:t>) ou la lettre de transport aérien</a:t>
            </a:r>
            <a:r>
              <a:rPr lang="fr-FR" sz="1000" b="0" i="0" u="none" strike="noStrike" dirty="0">
                <a:solidFill>
                  <a:srgbClr val="151515"/>
                </a:solidFill>
                <a:effectLst/>
                <a:latin typeface="Arial" panose="020B0604020202020204" pitchFamily="34" charset="0"/>
                <a:cs typeface="Arial" panose="020B0604020202020204" pitchFamily="34" charset="0"/>
              </a:rPr>
              <a:t> (LTA) de façon détaillée et répartie entre les différents intervenants : entre compagnie et agent et entre expéditeur et destinataire pour ce qui est de leur règlement.</a:t>
            </a:r>
          </a:p>
          <a:p>
            <a:pPr>
              <a:lnSpc>
                <a:spcPct val="100000"/>
              </a:lnSpc>
            </a:pPr>
            <a:br>
              <a:rPr lang="fr-FR" sz="1000" dirty="0">
                <a:latin typeface="Arial" panose="020B0604020202020204" pitchFamily="34" charset="0"/>
                <a:cs typeface="Arial" panose="020B0604020202020204" pitchFamily="34" charset="0"/>
              </a:rPr>
            </a:br>
            <a:endParaRPr lang="fr-FR" sz="1000" dirty="0">
              <a:latin typeface="Arial" panose="020B0604020202020204" pitchFamily="34" charset="0"/>
              <a:cs typeface="Arial" panose="020B0604020202020204" pitchFamily="34" charset="0"/>
            </a:endParaRPr>
          </a:p>
          <a:p>
            <a:pPr>
              <a:lnSpc>
                <a:spcPct val="100000"/>
              </a:lnSpc>
            </a:pPr>
            <a:endParaRPr lang="fr-FR" sz="1000" dirty="0">
              <a:latin typeface="Arial" panose="020B0604020202020204" pitchFamily="34" charset="0"/>
              <a:cs typeface="Arial" panose="020B0604020202020204" pitchFamily="34" charset="0"/>
            </a:endParaRPr>
          </a:p>
        </p:txBody>
      </p:sp>
      <p:sp>
        <p:nvSpPr>
          <p:cNvPr id="5" name="Espace réservé du numéro de diapositive 3">
            <a:extLst>
              <a:ext uri="{FF2B5EF4-FFF2-40B4-BE49-F238E27FC236}">
                <a16:creationId xmlns:a16="http://schemas.microsoft.com/office/drawing/2014/main" id="{CF17273E-1E07-4337-A186-FF491F368AF9}"/>
              </a:ext>
            </a:extLst>
          </p:cNvPr>
          <p:cNvSpPr txBox="1">
            <a:spLocks/>
          </p:cNvSpPr>
          <p:nvPr/>
        </p:nvSpPr>
        <p:spPr bwMode="auto">
          <a:xfrm>
            <a:off x="4022725" y="9734550"/>
            <a:ext cx="3076575" cy="477838"/>
          </a:xfrm>
          <a:prstGeom prst="rect">
            <a:avLst/>
          </a:prstGeom>
          <a:noFill/>
          <a:ln w="12700">
            <a:noFill/>
            <a:miter lim="800000"/>
            <a:headEnd/>
            <a:tailEnd/>
          </a:ln>
          <a:effectLst/>
        </p:spPr>
        <p:txBody>
          <a:bodyPr vert="horz" wrap="square" lIns="96506" tIns="48253" rIns="96506" bIns="48253" numCol="1" anchor="b" anchorCtr="0" compatLnSpc="1">
            <a:prstTxWarp prst="textNoShape">
              <a:avLst/>
            </a:prstTxWarp>
          </a:bodyPr>
          <a:lstStyle>
            <a:defPPr>
              <a:defRPr lang="fr-FR"/>
            </a:defPPr>
            <a:lvl1pPr algn="r" defTabSz="965200" rtl="0" eaLnBrk="0" fontAlgn="base" hangingPunct="0">
              <a:lnSpc>
                <a:spcPct val="90000"/>
              </a:lnSpc>
              <a:spcBef>
                <a:spcPct val="0"/>
              </a:spcBef>
              <a:spcAft>
                <a:spcPct val="0"/>
              </a:spcAft>
              <a:defRPr sz="13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5pPr>
            <a:lvl6pPr marL="2286000" algn="l" defTabSz="914400" rtl="0" eaLnBrk="1" latinLnBrk="0" hangingPunct="1">
              <a:defRPr b="1" kern="1200">
                <a:solidFill>
                  <a:srgbClr val="000000"/>
                </a:solidFill>
                <a:latin typeface="Arial" panose="020B0604020202020204" pitchFamily="34" charset="0"/>
                <a:ea typeface="+mn-ea"/>
                <a:cs typeface="+mn-cs"/>
              </a:defRPr>
            </a:lvl6pPr>
            <a:lvl7pPr marL="2743200" algn="l" defTabSz="914400" rtl="0" eaLnBrk="1" latinLnBrk="0" hangingPunct="1">
              <a:defRPr b="1" kern="1200">
                <a:solidFill>
                  <a:srgbClr val="000000"/>
                </a:solidFill>
                <a:latin typeface="Arial" panose="020B0604020202020204" pitchFamily="34" charset="0"/>
                <a:ea typeface="+mn-ea"/>
                <a:cs typeface="+mn-cs"/>
              </a:defRPr>
            </a:lvl7pPr>
            <a:lvl8pPr marL="3200400" algn="l" defTabSz="914400" rtl="0" eaLnBrk="1" latinLnBrk="0" hangingPunct="1">
              <a:defRPr b="1" kern="1200">
                <a:solidFill>
                  <a:srgbClr val="000000"/>
                </a:solidFill>
                <a:latin typeface="Arial" panose="020B0604020202020204" pitchFamily="34" charset="0"/>
                <a:ea typeface="+mn-ea"/>
                <a:cs typeface="+mn-cs"/>
              </a:defRPr>
            </a:lvl8pPr>
            <a:lvl9pPr marL="3657600" algn="l" defTabSz="914400" rtl="0" eaLnBrk="1" latinLnBrk="0" hangingPunct="1">
              <a:defRPr b="1" kern="1200">
                <a:solidFill>
                  <a:srgbClr val="000000"/>
                </a:solidFill>
                <a:latin typeface="Arial" panose="020B0604020202020204" pitchFamily="34" charset="0"/>
                <a:ea typeface="+mn-ea"/>
                <a:cs typeface="+mn-cs"/>
              </a:defRPr>
            </a:lvl9pPr>
          </a:lstStyle>
          <a:p>
            <a:fld id="{2F0CD630-DF5C-4F43-A13B-52F2DE643F66}" type="slidenum">
              <a:rPr lang="fr-FR" altLang="fr-FR" smtClean="0"/>
              <a:pPr/>
              <a:t>24</a:t>
            </a:fld>
            <a:endParaRPr lang="fr-FR" altLang="fr-FR"/>
          </a:p>
        </p:txBody>
      </p:sp>
    </p:spTree>
    <p:extLst>
      <p:ext uri="{BB962C8B-B14F-4D97-AF65-F5344CB8AC3E}">
        <p14:creationId xmlns:p14="http://schemas.microsoft.com/office/powerpoint/2010/main" val="3912680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0" i="0" dirty="0">
                <a:effectLst/>
                <a:latin typeface="Arial" panose="020B0604020202020204" pitchFamily="34" charset="0"/>
                <a:cs typeface="Arial" panose="020B0604020202020204" pitchFamily="34" charset="0"/>
              </a:rPr>
              <a:t>Les taux de fret maritime étant une composante majeure des coûts commerciaux, toute nouvelle hausse constitue un défi supplémentaire pour l'économie mondiale.</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Les coûts des porte-conteneurs ont un impact particulier sur le commerce mondial. En effet presque tous les produits manufacturés - vêtements, médicaments et produits alimentaires transformés entre autres - sont expédiés dans des conteneurs.</a:t>
            </a:r>
            <a:r>
              <a:rPr lang="fr-FR" sz="1000" dirty="0">
                <a:solidFill>
                  <a:srgbClr val="FF0000"/>
                </a:solidFill>
                <a:latin typeface="Arial" panose="020B0604020202020204" pitchFamily="34" charset="0"/>
                <a:cs typeface="Arial" panose="020B0604020202020204" pitchFamily="34" charset="0"/>
              </a:rPr>
              <a:t> </a:t>
            </a:r>
            <a:r>
              <a:rPr lang="fr-FR" sz="1000" dirty="0">
                <a:latin typeface="Arial" panose="020B0604020202020204" pitchFamily="34" charset="0"/>
                <a:cs typeface="Arial" panose="020B0604020202020204" pitchFamily="34" charset="0"/>
              </a:rPr>
              <a:t>Environ 80 % des biens que consommés en Europe sont transportés par des navires,</a:t>
            </a:r>
          </a:p>
          <a:p>
            <a:r>
              <a:rPr lang="fr-FR" sz="1000" dirty="0">
                <a:latin typeface="Arial" panose="020B0604020202020204" pitchFamily="34" charset="0"/>
                <a:cs typeface="Arial" panose="020B0604020202020204" pitchFamily="34" charset="0"/>
              </a:rPr>
              <a:t>Les prix du fret obéissent à la loi de l’offre et de la demande et donc varient fortement même à court terme. Le prix de transport d’un conteneur de l’, Chine vers l’Europe frise les 10 000 dollars cet été 2021 alors qu’il était de 1 000 dollars un an plus tôt.</a:t>
            </a:r>
          </a:p>
          <a:p>
            <a:pPr algn="l"/>
            <a:r>
              <a:rPr lang="fr-FR" sz="1000" b="0" i="0" dirty="0">
                <a:effectLst/>
                <a:latin typeface="Arial" panose="020B0604020202020204" pitchFamily="34" charset="0"/>
                <a:cs typeface="Arial" panose="020B0604020202020204" pitchFamily="34" charset="0"/>
              </a:rPr>
              <a:t>Le blocage du canal de Suez pendant près d'une semaine en mars dernier par le méga-navire </a:t>
            </a:r>
            <a:r>
              <a:rPr lang="fr-FR" sz="1000" b="0" i="0" dirty="0" err="1">
                <a:effectLst/>
                <a:latin typeface="Arial" panose="020B0604020202020204" pitchFamily="34" charset="0"/>
                <a:cs typeface="Arial" panose="020B0604020202020204" pitchFamily="34" charset="0"/>
              </a:rPr>
              <a:t>Ever</a:t>
            </a:r>
            <a:r>
              <a:rPr lang="fr-FR" sz="1000" b="0" i="0" dirty="0">
                <a:effectLst/>
                <a:latin typeface="Arial" panose="020B0604020202020204" pitchFamily="34" charset="0"/>
                <a:cs typeface="Arial" panose="020B0604020202020204" pitchFamily="34" charset="0"/>
              </a:rPr>
              <a:t> </a:t>
            </a:r>
            <a:r>
              <a:rPr lang="fr-FR" sz="1000" b="0" i="0" dirty="0" err="1">
                <a:effectLst/>
                <a:latin typeface="Arial" panose="020B0604020202020204" pitchFamily="34" charset="0"/>
                <a:cs typeface="Arial" panose="020B0604020202020204" pitchFamily="34" charset="0"/>
              </a:rPr>
              <a:t>Given</a:t>
            </a:r>
            <a:r>
              <a:rPr lang="fr-FR" sz="1000" b="0" i="0" dirty="0">
                <a:effectLst/>
                <a:latin typeface="Arial" panose="020B0604020202020204" pitchFamily="34" charset="0"/>
                <a:cs typeface="Arial" panose="020B0604020202020204" pitchFamily="34" charset="0"/>
              </a:rPr>
              <a:t> a déclenché une nouvelle flambée des taux de fret au comptant. Ces taux avaient pourtant commencé à se stabiliser après les sommets historiques atteints pendant la pandémie de COVID-19.</a:t>
            </a:r>
          </a:p>
          <a:p>
            <a:endParaRPr lang="fr-FR" sz="10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2F0CD630-DF5C-4F43-A13B-52F2DE643F66}" type="slidenum">
              <a:rPr lang="fr-FR" altLang="fr-FR" smtClean="0"/>
              <a:pPr/>
              <a:t>25</a:t>
            </a:fld>
            <a:endParaRPr lang="fr-FR" altLang="fr-FR"/>
          </a:p>
        </p:txBody>
      </p:sp>
    </p:spTree>
    <p:extLst>
      <p:ext uri="{BB962C8B-B14F-4D97-AF65-F5344CB8AC3E}">
        <p14:creationId xmlns:p14="http://schemas.microsoft.com/office/powerpoint/2010/main" val="3270763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95362" y="4867275"/>
            <a:ext cx="5157787" cy="4627563"/>
          </a:xfrm>
        </p:spPr>
        <p:txBody>
          <a:bodyPr/>
          <a:lstStyle/>
          <a:p>
            <a:pPr>
              <a:lnSpc>
                <a:spcPct val="100000"/>
              </a:lnSpc>
            </a:pPr>
            <a:r>
              <a:rPr lang="fr-FR" sz="1000" b="1" dirty="0">
                <a:solidFill>
                  <a:srgbClr val="151515"/>
                </a:solidFill>
                <a:latin typeface="Arial" panose="020B0604020202020204" pitchFamily="34" charset="0"/>
                <a:cs typeface="Arial" panose="020B0604020202020204" pitchFamily="34" charset="0"/>
              </a:rPr>
              <a:t>Règle de l’équivalence poids / volume</a:t>
            </a:r>
            <a:br>
              <a:rPr lang="fr-FR" sz="1000" dirty="0">
                <a:solidFill>
                  <a:srgbClr val="151515"/>
                </a:solidFill>
                <a:latin typeface="Arial" panose="020B0604020202020204" pitchFamily="34" charset="0"/>
                <a:cs typeface="Arial" panose="020B0604020202020204" pitchFamily="34" charset="0"/>
              </a:rPr>
            </a:br>
            <a:r>
              <a:rPr lang="fr-FR" sz="1000" dirty="0">
                <a:solidFill>
                  <a:srgbClr val="151515"/>
                </a:solidFill>
                <a:latin typeface="Arial" panose="020B0604020202020204" pitchFamily="34" charset="0"/>
                <a:cs typeface="Arial" panose="020B0604020202020204" pitchFamily="34" charset="0"/>
              </a:rPr>
              <a:t>L’inconvénient de la tarification au poids est que une palette de plumes occupera la même place dans un camion ou un conteneur qu’une palette de plomb mais serait taxe beaucoup moins cher.</a:t>
            </a:r>
          </a:p>
          <a:p>
            <a:pPr>
              <a:lnSpc>
                <a:spcPct val="100000"/>
              </a:lnSpc>
            </a:pPr>
            <a:r>
              <a:rPr lang="fr-FR" sz="1000" dirty="0">
                <a:solidFill>
                  <a:srgbClr val="000000"/>
                </a:solidFill>
                <a:latin typeface="Arial" panose="020B0604020202020204" pitchFamily="34" charset="0"/>
              </a:rPr>
              <a:t>Les marchandises dites lourdes seront taxées au poids brut alors que les marchandises dites légères seront taxées au volume ramené au poids. Des normes ont été établies selon le mode de transport utilisé afin de déterminer la notion de lourd ou léger. Le rapport entre le poids et le volume est l'indicateur de taxation.</a:t>
            </a:r>
          </a:p>
          <a:p>
            <a:pPr>
              <a:lnSpc>
                <a:spcPct val="100000"/>
              </a:lnSpc>
            </a:pPr>
            <a:r>
              <a:rPr lang="fr-FR" sz="1000" b="1" dirty="0">
                <a:solidFill>
                  <a:srgbClr val="151515"/>
                </a:solidFill>
                <a:latin typeface="Arial" panose="020B0604020202020204" pitchFamily="34" charset="0"/>
                <a:cs typeface="Arial" panose="020B0604020202020204" pitchFamily="34" charset="0"/>
              </a:rPr>
              <a:t>La règle du « payant pour » </a:t>
            </a:r>
          </a:p>
          <a:p>
            <a:pPr>
              <a:lnSpc>
                <a:spcPct val="100000"/>
              </a:lnSpc>
            </a:pPr>
            <a:r>
              <a:rPr lang="fr-FR" sz="1000" b="0" i="0" u="none" strike="noStrike" dirty="0">
                <a:solidFill>
                  <a:srgbClr val="151515"/>
                </a:solidFill>
                <a:effectLst/>
                <a:latin typeface="Arial" panose="020B0604020202020204" pitchFamily="34" charset="0"/>
                <a:cs typeface="Arial" panose="020B0604020202020204" pitchFamily="34" charset="0"/>
              </a:rPr>
              <a:t>Elle</a:t>
            </a:r>
            <a:r>
              <a:rPr lang="fr-FR" sz="1000" b="1" i="0" u="none" strike="noStrike" dirty="0">
                <a:solidFill>
                  <a:srgbClr val="151515"/>
                </a:solidFill>
                <a:effectLst/>
                <a:latin typeface="Arial" panose="020B0604020202020204" pitchFamily="34" charset="0"/>
                <a:cs typeface="Arial" panose="020B0604020202020204" pitchFamily="34" charset="0"/>
              </a:rPr>
              <a:t> </a:t>
            </a:r>
            <a:r>
              <a:rPr lang="fr-FR" sz="1000" b="0" i="0" u="none" strike="noStrike" dirty="0">
                <a:solidFill>
                  <a:srgbClr val="151515"/>
                </a:solidFill>
                <a:effectLst/>
                <a:latin typeface="Arial" panose="020B0604020202020204" pitchFamily="34" charset="0"/>
                <a:cs typeface="Arial" panose="020B0604020202020204" pitchFamily="34" charset="0"/>
              </a:rPr>
              <a:t>s’applique aux tarifs présentés </a:t>
            </a:r>
            <a:r>
              <a:rPr lang="fr-FR" sz="1000" b="1" i="0" u="none" strike="noStrike" dirty="0">
                <a:solidFill>
                  <a:srgbClr val="151515"/>
                </a:solidFill>
                <a:effectLst/>
                <a:latin typeface="Arial" panose="020B0604020202020204" pitchFamily="34" charset="0"/>
                <a:cs typeface="Arial" panose="020B0604020202020204" pitchFamily="34" charset="0"/>
              </a:rPr>
              <a:t>par tranche de poids </a:t>
            </a:r>
            <a:r>
              <a:rPr lang="fr-FR" sz="1000" b="0" i="0" u="none" strike="noStrike" dirty="0">
                <a:solidFill>
                  <a:srgbClr val="151515"/>
                </a:solidFill>
                <a:effectLst/>
                <a:latin typeface="Arial" panose="020B0604020202020204" pitchFamily="34" charset="0"/>
                <a:cs typeface="Arial" panose="020B0604020202020204" pitchFamily="34" charset="0"/>
              </a:rPr>
              <a:t>et en prix dégressifs (plus le poids es grand, moins c’est cher par kg). Lorsque le poids est à la limite d’une tranche de tarif, il peut être plus avantageux de faire « comme si » on transportait un poids supérieur pour bénéficier du prix plus avantageux de la tranche tarifaire suivante.</a:t>
            </a:r>
          </a:p>
          <a:p>
            <a:pPr>
              <a:lnSpc>
                <a:spcPct val="100000"/>
              </a:lnSpc>
            </a:pPr>
            <a:r>
              <a:rPr lang="fr-FR" sz="1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La ‘’règle du payant pour’’ met le fret à l’avantage du chargeur. Cette règle consiste à calculer le fret sur la masse minimale de la tranche immédiatement supérieure. On applique alors le prix du kg correspondant.</a:t>
            </a:r>
            <a:br>
              <a:rPr lang="fr-FR" sz="1000" b="0" i="0" u="none" strike="noStrike" dirty="0">
                <a:solidFill>
                  <a:srgbClr val="151515"/>
                </a:solidFill>
                <a:effectLst/>
                <a:latin typeface="Arial" panose="020B0604020202020204" pitchFamily="34" charset="0"/>
                <a:cs typeface="Arial" panose="020B0604020202020204" pitchFamily="34" charset="0"/>
              </a:rPr>
            </a:br>
            <a:r>
              <a:rPr lang="fr-FR" sz="1000" b="0" i="0" u="none" strike="noStrike" dirty="0">
                <a:solidFill>
                  <a:srgbClr val="151515"/>
                </a:solidFill>
                <a:effectLst/>
                <a:latin typeface="Arial" panose="020B0604020202020204" pitchFamily="34" charset="0"/>
                <a:cs typeface="Arial" panose="020B0604020202020204" pitchFamily="34" charset="0"/>
              </a:rPr>
              <a:t> </a:t>
            </a:r>
          </a:p>
          <a:p>
            <a:pPr>
              <a:lnSpc>
                <a:spcPct val="100000"/>
              </a:lnSpc>
            </a:pPr>
            <a:endParaRPr lang="fr-FR" b="0" i="0" dirty="0">
              <a:solidFill>
                <a:srgbClr val="000000"/>
              </a:solidFill>
              <a:effectLst/>
              <a:latin typeface="Arial" panose="020B0604020202020204" pitchFamily="34" charset="0"/>
            </a:endParaRPr>
          </a:p>
        </p:txBody>
      </p:sp>
      <p:sp>
        <p:nvSpPr>
          <p:cNvPr id="5" name="Espace réservé du numéro de diapositive 3">
            <a:extLst>
              <a:ext uri="{FF2B5EF4-FFF2-40B4-BE49-F238E27FC236}">
                <a16:creationId xmlns:a16="http://schemas.microsoft.com/office/drawing/2014/main" id="{DCFEA657-2CEA-460A-974C-A3410703CCFE}"/>
              </a:ext>
            </a:extLst>
          </p:cNvPr>
          <p:cNvSpPr txBox="1">
            <a:spLocks/>
          </p:cNvSpPr>
          <p:nvPr/>
        </p:nvSpPr>
        <p:spPr bwMode="auto">
          <a:xfrm>
            <a:off x="4022725" y="9734550"/>
            <a:ext cx="3076575" cy="477838"/>
          </a:xfrm>
          <a:prstGeom prst="rect">
            <a:avLst/>
          </a:prstGeom>
          <a:noFill/>
          <a:ln w="12700">
            <a:noFill/>
            <a:miter lim="800000"/>
            <a:headEnd/>
            <a:tailEnd/>
          </a:ln>
          <a:effectLst/>
        </p:spPr>
        <p:txBody>
          <a:bodyPr vert="horz" wrap="square" lIns="96506" tIns="48253" rIns="96506" bIns="48253" numCol="1" anchor="b" anchorCtr="0" compatLnSpc="1">
            <a:prstTxWarp prst="textNoShape">
              <a:avLst/>
            </a:prstTxWarp>
          </a:bodyPr>
          <a:lstStyle>
            <a:defPPr>
              <a:defRPr lang="fr-FR"/>
            </a:defPPr>
            <a:lvl1pPr algn="r" defTabSz="965200" rtl="0" eaLnBrk="0" fontAlgn="base" hangingPunct="0">
              <a:lnSpc>
                <a:spcPct val="90000"/>
              </a:lnSpc>
              <a:spcBef>
                <a:spcPct val="0"/>
              </a:spcBef>
              <a:spcAft>
                <a:spcPct val="0"/>
              </a:spcAft>
              <a:defRPr sz="13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5pPr>
            <a:lvl6pPr marL="2286000" algn="l" defTabSz="914400" rtl="0" eaLnBrk="1" latinLnBrk="0" hangingPunct="1">
              <a:defRPr b="1" kern="1200">
                <a:solidFill>
                  <a:srgbClr val="000000"/>
                </a:solidFill>
                <a:latin typeface="Arial" panose="020B0604020202020204" pitchFamily="34" charset="0"/>
                <a:ea typeface="+mn-ea"/>
                <a:cs typeface="+mn-cs"/>
              </a:defRPr>
            </a:lvl6pPr>
            <a:lvl7pPr marL="2743200" algn="l" defTabSz="914400" rtl="0" eaLnBrk="1" latinLnBrk="0" hangingPunct="1">
              <a:defRPr b="1" kern="1200">
                <a:solidFill>
                  <a:srgbClr val="000000"/>
                </a:solidFill>
                <a:latin typeface="Arial" panose="020B0604020202020204" pitchFamily="34" charset="0"/>
                <a:ea typeface="+mn-ea"/>
                <a:cs typeface="+mn-cs"/>
              </a:defRPr>
            </a:lvl7pPr>
            <a:lvl8pPr marL="3200400" algn="l" defTabSz="914400" rtl="0" eaLnBrk="1" latinLnBrk="0" hangingPunct="1">
              <a:defRPr b="1" kern="1200">
                <a:solidFill>
                  <a:srgbClr val="000000"/>
                </a:solidFill>
                <a:latin typeface="Arial" panose="020B0604020202020204" pitchFamily="34" charset="0"/>
                <a:ea typeface="+mn-ea"/>
                <a:cs typeface="+mn-cs"/>
              </a:defRPr>
            </a:lvl8pPr>
            <a:lvl9pPr marL="3657600" algn="l" defTabSz="914400" rtl="0" eaLnBrk="1" latinLnBrk="0" hangingPunct="1">
              <a:defRPr b="1" kern="1200">
                <a:solidFill>
                  <a:srgbClr val="000000"/>
                </a:solidFill>
                <a:latin typeface="Arial" panose="020B0604020202020204" pitchFamily="34" charset="0"/>
                <a:ea typeface="+mn-ea"/>
                <a:cs typeface="+mn-cs"/>
              </a:defRPr>
            </a:lvl9pPr>
          </a:lstStyle>
          <a:p>
            <a:fld id="{2F0CD630-DF5C-4F43-A13B-52F2DE643F66}" type="slidenum">
              <a:rPr lang="fr-FR" altLang="fr-FR" smtClean="0"/>
              <a:pPr/>
              <a:t>26</a:t>
            </a:fld>
            <a:endParaRPr lang="fr-FR" altLang="fr-FR"/>
          </a:p>
        </p:txBody>
      </p:sp>
    </p:spTree>
    <p:extLst>
      <p:ext uri="{BB962C8B-B14F-4D97-AF65-F5344CB8AC3E}">
        <p14:creationId xmlns:p14="http://schemas.microsoft.com/office/powerpoint/2010/main" val="3793584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805656" y="4870512"/>
            <a:ext cx="5486400" cy="5143338"/>
          </a:xfrm>
        </p:spPr>
        <p:txBody>
          <a:bodyPr/>
          <a:lstStyle/>
          <a:p>
            <a:pPr algn="l">
              <a:lnSpc>
                <a:spcPct val="100000"/>
              </a:lnSpc>
            </a:pPr>
            <a:r>
              <a:rPr lang="fr-FR" sz="1000" b="0" i="0" dirty="0">
                <a:effectLst/>
                <a:latin typeface="Arial" panose="020B0604020202020204" pitchFamily="34" charset="0"/>
                <a:cs typeface="Arial" panose="020B0604020202020204" pitchFamily="34" charset="0"/>
              </a:rPr>
              <a:t>Pour le fret maritime, il existe deux manières différentes d’expédier vos marchandises: LCL et FCL. LCL (</a:t>
            </a:r>
            <a:r>
              <a:rPr lang="fr-FR" sz="1000" b="0" i="1" dirty="0" err="1">
                <a:effectLst/>
                <a:latin typeface="Arial" panose="020B0604020202020204" pitchFamily="34" charset="0"/>
                <a:cs typeface="Arial" panose="020B0604020202020204" pitchFamily="34" charset="0"/>
              </a:rPr>
              <a:t>Less</a:t>
            </a:r>
            <a:r>
              <a:rPr lang="fr-FR" sz="1000" b="0" i="1" dirty="0">
                <a:effectLst/>
                <a:latin typeface="Arial" panose="020B0604020202020204" pitchFamily="34" charset="0"/>
                <a:cs typeface="Arial" panose="020B0604020202020204" pitchFamily="34" charset="0"/>
              </a:rPr>
              <a:t> </a:t>
            </a:r>
            <a:r>
              <a:rPr lang="fr-FR" sz="1000" b="0" i="1" dirty="0" err="1">
                <a:effectLst/>
                <a:latin typeface="Arial" panose="020B0604020202020204" pitchFamily="34" charset="0"/>
                <a:cs typeface="Arial" panose="020B0604020202020204" pitchFamily="34" charset="0"/>
              </a:rPr>
              <a:t>than</a:t>
            </a:r>
            <a:r>
              <a:rPr lang="fr-FR" sz="1000" b="0" i="1" dirty="0">
                <a:effectLst/>
                <a:latin typeface="Arial" panose="020B0604020202020204" pitchFamily="34" charset="0"/>
                <a:cs typeface="Arial" panose="020B0604020202020204" pitchFamily="34" charset="0"/>
              </a:rPr>
              <a:t> Container </a:t>
            </a:r>
            <a:r>
              <a:rPr lang="fr-FR" sz="1000" b="0" i="1" dirty="0" err="1">
                <a:effectLst/>
                <a:latin typeface="Arial" panose="020B0604020202020204" pitchFamily="34" charset="0"/>
                <a:cs typeface="Arial" panose="020B0604020202020204" pitchFamily="34" charset="0"/>
              </a:rPr>
              <a:t>Load</a:t>
            </a:r>
            <a:r>
              <a:rPr lang="fr-FR" sz="1000" b="0" i="0" dirty="0">
                <a:effectLst/>
                <a:latin typeface="Arial" panose="020B0604020202020204" pitchFamily="34" charset="0"/>
                <a:cs typeface="Arial" panose="020B0604020202020204" pitchFamily="34" charset="0"/>
              </a:rPr>
              <a:t>) se réfère à une livraison en vrac, ce qui est optimal  pour les expéditions plus modestes. Pour ce type d’expédition, plusieurs importateurs «partagent» un conteneur, et il est généralement admis que le transport maritime LCL est pertinent pour les envois de moins de 15 mètres cubes. Au contraire, FCL (</a:t>
            </a:r>
            <a:r>
              <a:rPr lang="fr-FR" sz="1000" b="0" i="1" dirty="0">
                <a:effectLst/>
                <a:latin typeface="Arial" panose="020B0604020202020204" pitchFamily="34" charset="0"/>
                <a:cs typeface="Arial" panose="020B0604020202020204" pitchFamily="34" charset="0"/>
              </a:rPr>
              <a:t>Full Container </a:t>
            </a:r>
            <a:r>
              <a:rPr lang="fr-FR" sz="1000" b="0" i="1" dirty="0" err="1">
                <a:effectLst/>
                <a:latin typeface="Arial" panose="020B0604020202020204" pitchFamily="34" charset="0"/>
                <a:cs typeface="Arial" panose="020B0604020202020204" pitchFamily="34" charset="0"/>
              </a:rPr>
              <a:t>Load</a:t>
            </a:r>
            <a:r>
              <a:rPr lang="fr-FR" sz="1000" b="0" i="0" dirty="0">
                <a:effectLst/>
                <a:latin typeface="Arial" panose="020B0604020202020204" pitchFamily="34" charset="0"/>
                <a:cs typeface="Arial" panose="020B0604020202020204" pitchFamily="34" charset="0"/>
              </a:rPr>
              <a:t>) est pertinent lorsque l’on envoie plus de 15 m3 et dans ce cas on aura la possibilité de remplir vous-même un conteneur entier.</a:t>
            </a:r>
          </a:p>
          <a:p>
            <a:pPr algn="l">
              <a:lnSpc>
                <a:spcPct val="100000"/>
              </a:lnSpc>
            </a:pPr>
            <a:endParaRPr lang="fr-FR" sz="1000" b="0" i="0" dirty="0">
              <a:effectLst/>
              <a:latin typeface="Arial" panose="020B0604020202020204" pitchFamily="34" charset="0"/>
              <a:cs typeface="Arial" panose="020B0604020202020204" pitchFamily="34" charset="0"/>
            </a:endParaRPr>
          </a:p>
          <a:p>
            <a:pPr algn="l">
              <a:lnSpc>
                <a:spcPct val="100000"/>
              </a:lnSpc>
            </a:pPr>
            <a:r>
              <a:rPr lang="fr-FR" sz="1000" b="1" i="0" dirty="0">
                <a:effectLst/>
                <a:latin typeface="Arial" panose="020B0604020202020204" pitchFamily="34" charset="0"/>
                <a:cs typeface="Arial" panose="020B0604020202020204" pitchFamily="34" charset="0"/>
              </a:rPr>
              <a:t>Les prix LCL</a:t>
            </a:r>
            <a:r>
              <a:rPr lang="fr-FR" sz="1000" b="0" i="0" dirty="0">
                <a:effectLst/>
                <a:latin typeface="Arial" panose="020B0604020202020204" pitchFamily="34" charset="0"/>
                <a:cs typeface="Arial" panose="020B0604020202020204" pitchFamily="34" charset="0"/>
              </a:rPr>
              <a:t> sont calculés sur la base du volume (mètre cube/m3), qui est un terme se référant à l’espace nécessaire pour la cargaison. Plus le volume est élevé, plus le prix sera élevé. Pour des conditions d’incoterms EXW, cela affectera également les coûts d’expédition en fonction de l’endroit où la collecte a lieu dans le pays étranger. Par exemple, si vos marchandises doivent être ramassées à plusieurs centaines de kilomètres à l’intérieur de la Chine, le coût du ramassage sera nettement plus élevé que si votre fournisseur réside à Shanghai, qui est situé près de la côte et possède son propre port.</a:t>
            </a:r>
          </a:p>
          <a:p>
            <a:pPr algn="l">
              <a:lnSpc>
                <a:spcPct val="100000"/>
              </a:lnSpc>
            </a:pPr>
            <a:endParaRPr lang="fr-FR" sz="1000" b="0" i="0" dirty="0">
              <a:effectLst/>
              <a:latin typeface="Arial" panose="020B0604020202020204" pitchFamily="34" charset="0"/>
              <a:cs typeface="Arial" panose="020B0604020202020204" pitchFamily="34" charset="0"/>
            </a:endParaRPr>
          </a:p>
          <a:p>
            <a:pPr algn="l">
              <a:lnSpc>
                <a:spcPct val="100000"/>
              </a:lnSpc>
            </a:pPr>
            <a:r>
              <a:rPr lang="fr-FR" sz="1000" b="1" i="0" dirty="0">
                <a:effectLst/>
                <a:latin typeface="Arial" panose="020B0604020202020204" pitchFamily="34" charset="0"/>
                <a:cs typeface="Arial" panose="020B0604020202020204" pitchFamily="34" charset="0"/>
              </a:rPr>
              <a:t>Prix ​​FCL</a:t>
            </a:r>
            <a:endParaRPr lang="fr-FR" sz="1000" b="0" i="0" dirty="0">
              <a:effectLst/>
              <a:latin typeface="Arial" panose="020B0604020202020204" pitchFamily="34" charset="0"/>
              <a:cs typeface="Arial" panose="020B0604020202020204" pitchFamily="34" charset="0"/>
            </a:endParaRPr>
          </a:p>
          <a:p>
            <a:pPr algn="l">
              <a:lnSpc>
                <a:spcPct val="100000"/>
              </a:lnSpc>
            </a:pPr>
            <a:r>
              <a:rPr lang="fr-FR" sz="1000" b="0" i="0" dirty="0">
                <a:effectLst/>
                <a:latin typeface="Arial" panose="020B0604020202020204" pitchFamily="34" charset="0"/>
                <a:cs typeface="Arial" panose="020B0604020202020204" pitchFamily="34" charset="0"/>
              </a:rPr>
              <a:t>Le prix d’un conteneur plein fluctue. Cela est dû au principe intangible de l’offre et de la demande, qui s’applique également à la plupart des autres marchés. Si une route commerciale donnée comprend une bonne capacité de porte-conteneurs, le prix diminue, et vice versa. De plus, les taux de change, les cours du pétrole et d’autres frais, tels que la congestion, la surcharge en raison de risques de guerre et la surtaxe pendant la haute saison affecteront également le prix. Ces prix fluctuants sont perceptibles lorsque l’on demande des devis de transport à un transitaire mois par mois, où les taux sont mis à jour.</a:t>
            </a:r>
          </a:p>
          <a:p>
            <a:pPr algn="l">
              <a:lnSpc>
                <a:spcPct val="100000"/>
              </a:lnSpc>
            </a:pPr>
            <a:r>
              <a:rPr lang="fr-FR" sz="1000" b="0" i="0" dirty="0">
                <a:effectLst/>
                <a:latin typeface="Arial" panose="020B0604020202020204" pitchFamily="34" charset="0"/>
                <a:cs typeface="Arial" panose="020B0604020202020204" pitchFamily="34" charset="0"/>
              </a:rPr>
              <a:t>Selon l’exemple ci-dessus, les taux LCL montrent beaucoup moins de fluctuations, car le fret lui-même n’est qu’une petite partie du coût total pour les expéditions LCL. Au lieu de cela, les coûts lourds sont liés à la collecte, à la gestion des exportations et des importations et à la livraison.</a:t>
            </a:r>
          </a:p>
          <a:p>
            <a:pPr>
              <a:lnSpc>
                <a:spcPct val="100000"/>
              </a:lnSpc>
            </a:pPr>
            <a:endParaRPr lang="fr-FR" sz="1000" dirty="0">
              <a:latin typeface="Arial" panose="020B0604020202020204" pitchFamily="34" charset="0"/>
              <a:cs typeface="Arial" panose="020B0604020202020204" pitchFamily="34" charset="0"/>
            </a:endParaRPr>
          </a:p>
        </p:txBody>
      </p:sp>
      <p:sp>
        <p:nvSpPr>
          <p:cNvPr id="5" name="Espace réservé du numéro de diapositive 3">
            <a:extLst>
              <a:ext uri="{FF2B5EF4-FFF2-40B4-BE49-F238E27FC236}">
                <a16:creationId xmlns:a16="http://schemas.microsoft.com/office/drawing/2014/main" id="{8A284E87-F742-4D3B-93B1-B7E6FB852FB6}"/>
              </a:ext>
            </a:extLst>
          </p:cNvPr>
          <p:cNvSpPr txBox="1">
            <a:spLocks/>
          </p:cNvSpPr>
          <p:nvPr/>
        </p:nvSpPr>
        <p:spPr bwMode="auto">
          <a:xfrm>
            <a:off x="4022725" y="9734550"/>
            <a:ext cx="3076575" cy="477838"/>
          </a:xfrm>
          <a:prstGeom prst="rect">
            <a:avLst/>
          </a:prstGeom>
          <a:noFill/>
          <a:ln w="12700">
            <a:noFill/>
            <a:miter lim="800000"/>
            <a:headEnd/>
            <a:tailEnd/>
          </a:ln>
          <a:effectLst/>
        </p:spPr>
        <p:txBody>
          <a:bodyPr vert="horz" wrap="square" lIns="96506" tIns="48253" rIns="96506" bIns="48253" numCol="1" anchor="b" anchorCtr="0" compatLnSpc="1">
            <a:prstTxWarp prst="textNoShape">
              <a:avLst/>
            </a:prstTxWarp>
          </a:bodyPr>
          <a:lstStyle>
            <a:defPPr>
              <a:defRPr lang="fr-FR"/>
            </a:defPPr>
            <a:lvl1pPr algn="r" defTabSz="965200" rtl="0" eaLnBrk="0" fontAlgn="base" hangingPunct="0">
              <a:lnSpc>
                <a:spcPct val="90000"/>
              </a:lnSpc>
              <a:spcBef>
                <a:spcPct val="0"/>
              </a:spcBef>
              <a:spcAft>
                <a:spcPct val="0"/>
              </a:spcAft>
              <a:defRPr sz="13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5pPr>
            <a:lvl6pPr marL="2286000" algn="l" defTabSz="914400" rtl="0" eaLnBrk="1" latinLnBrk="0" hangingPunct="1">
              <a:defRPr b="1" kern="1200">
                <a:solidFill>
                  <a:srgbClr val="000000"/>
                </a:solidFill>
                <a:latin typeface="Arial" panose="020B0604020202020204" pitchFamily="34" charset="0"/>
                <a:ea typeface="+mn-ea"/>
                <a:cs typeface="+mn-cs"/>
              </a:defRPr>
            </a:lvl6pPr>
            <a:lvl7pPr marL="2743200" algn="l" defTabSz="914400" rtl="0" eaLnBrk="1" latinLnBrk="0" hangingPunct="1">
              <a:defRPr b="1" kern="1200">
                <a:solidFill>
                  <a:srgbClr val="000000"/>
                </a:solidFill>
                <a:latin typeface="Arial" panose="020B0604020202020204" pitchFamily="34" charset="0"/>
                <a:ea typeface="+mn-ea"/>
                <a:cs typeface="+mn-cs"/>
              </a:defRPr>
            </a:lvl7pPr>
            <a:lvl8pPr marL="3200400" algn="l" defTabSz="914400" rtl="0" eaLnBrk="1" latinLnBrk="0" hangingPunct="1">
              <a:defRPr b="1" kern="1200">
                <a:solidFill>
                  <a:srgbClr val="000000"/>
                </a:solidFill>
                <a:latin typeface="Arial" panose="020B0604020202020204" pitchFamily="34" charset="0"/>
                <a:ea typeface="+mn-ea"/>
                <a:cs typeface="+mn-cs"/>
              </a:defRPr>
            </a:lvl8pPr>
            <a:lvl9pPr marL="3657600" algn="l" defTabSz="914400" rtl="0" eaLnBrk="1" latinLnBrk="0" hangingPunct="1">
              <a:defRPr b="1" kern="1200">
                <a:solidFill>
                  <a:srgbClr val="000000"/>
                </a:solidFill>
                <a:latin typeface="Arial" panose="020B0604020202020204" pitchFamily="34" charset="0"/>
                <a:ea typeface="+mn-ea"/>
                <a:cs typeface="+mn-cs"/>
              </a:defRPr>
            </a:lvl9pPr>
          </a:lstStyle>
          <a:p>
            <a:fld id="{2F0CD630-DF5C-4F43-A13B-52F2DE643F66}" type="slidenum">
              <a:rPr lang="fr-FR" altLang="fr-FR" smtClean="0"/>
              <a:pPr/>
              <a:t>27</a:t>
            </a:fld>
            <a:endParaRPr lang="fr-FR" altLang="fr-FR"/>
          </a:p>
        </p:txBody>
      </p:sp>
    </p:spTree>
    <p:extLst>
      <p:ext uri="{BB962C8B-B14F-4D97-AF65-F5344CB8AC3E}">
        <p14:creationId xmlns:p14="http://schemas.microsoft.com/office/powerpoint/2010/main" val="793380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41338" y="4906516"/>
            <a:ext cx="5544616" cy="5305872"/>
          </a:xfrm>
        </p:spPr>
        <p:txBody>
          <a:bodyPr/>
          <a:lstStyle/>
          <a:p>
            <a:pPr algn="l">
              <a:lnSpc>
                <a:spcPct val="100000"/>
              </a:lnSpc>
            </a:pPr>
            <a:r>
              <a:rPr lang="fr-FR" sz="1000" b="0" i="0" dirty="0">
                <a:effectLst/>
                <a:latin typeface="Arial" panose="020B0604020202020204" pitchFamily="34" charset="0"/>
                <a:cs typeface="Arial" panose="020B0604020202020204" pitchFamily="34" charset="0"/>
              </a:rPr>
              <a:t>Le prix du fret aérien standard est déterminé par ce que l’on appelle le «poids volumétrique», mieux connu sous le nom de «poids taxable». En pratique, cela signifie que le prix sera calculé sur la base d’un facteur DIM prédéterminé (facteur dimensionnel) fixé par la compagnie aérienne concernée, et basé sur la capacité de chargement de l’avion.</a:t>
            </a:r>
          </a:p>
          <a:p>
            <a:pPr algn="l">
              <a:lnSpc>
                <a:spcPct val="100000"/>
              </a:lnSpc>
            </a:pPr>
            <a:r>
              <a:rPr lang="fr-FR" sz="1000" b="0" i="0" dirty="0">
                <a:effectLst/>
                <a:latin typeface="Arial" panose="020B0604020202020204" pitchFamily="34" charset="0"/>
                <a:cs typeface="Arial" panose="020B0604020202020204" pitchFamily="34" charset="0"/>
              </a:rPr>
              <a:t>Le poids volumétrique se réfère à la densité d’un envoi, qui reflète le volume par rapport à son poids. Pour déterminer le poids volumétrique de vos expéditions, divisez simplement le volume de vos expéditions en centimètres cubes par 6.000. Cela correspond au facteur DIM régulier par. kilogramme pour le fret aérien standard, et correspond également à 166,67 kilogrammes par mètre cube. Par exemple, 1 m3 de marchandises pesant 100 kg, sera facturé 167 kg quel que soit le poids réel. Si une expédition d’1 m3 et de 500 kg, sera facturée sur la base des 500 kg.</a:t>
            </a:r>
          </a:p>
          <a:p>
            <a:pPr>
              <a:lnSpc>
                <a:spcPct val="100000"/>
              </a:lnSpc>
            </a:pPr>
            <a:r>
              <a:rPr lang="fr-FR" sz="1000" dirty="0">
                <a:solidFill>
                  <a:srgbClr val="151515"/>
                </a:solidFill>
                <a:latin typeface="Arial" panose="020B0604020202020204" pitchFamily="34" charset="0"/>
                <a:cs typeface="Arial" panose="020B0604020202020204" pitchFamily="34" charset="0"/>
              </a:rPr>
              <a:t>Le tarif </a:t>
            </a:r>
            <a:r>
              <a:rPr lang="fr-FR" sz="1000" dirty="0" err="1">
                <a:solidFill>
                  <a:srgbClr val="151515"/>
                </a:solidFill>
                <a:latin typeface="Arial" panose="020B0604020202020204" pitchFamily="34" charset="0"/>
                <a:cs typeface="Arial" panose="020B0604020202020204" pitchFamily="34" charset="0"/>
              </a:rPr>
              <a:t>Iata</a:t>
            </a:r>
            <a:r>
              <a:rPr lang="fr-FR" sz="1000" dirty="0">
                <a:solidFill>
                  <a:srgbClr val="151515"/>
                </a:solidFill>
                <a:latin typeface="Arial" panose="020B0604020202020204" pitchFamily="34" charset="0"/>
                <a:cs typeface="Arial" panose="020B0604020202020204" pitchFamily="34" charset="0"/>
              </a:rPr>
              <a:t>, en principe obligatoire, peut faire l’objet de réductions suivant le volume. C’est un tarif </a:t>
            </a:r>
            <a:r>
              <a:rPr lang="fr-FR" sz="1000" b="1" dirty="0">
                <a:solidFill>
                  <a:srgbClr val="151515"/>
                </a:solidFill>
                <a:latin typeface="Arial" panose="020B0604020202020204" pitchFamily="34" charset="0"/>
                <a:cs typeface="Arial" panose="020B0604020202020204" pitchFamily="34" charset="0"/>
              </a:rPr>
              <a:t>par tranche de poids</a:t>
            </a:r>
            <a:r>
              <a:rPr lang="fr-FR" sz="1000" dirty="0">
                <a:solidFill>
                  <a:srgbClr val="151515"/>
                </a:solidFill>
                <a:latin typeface="Arial" panose="020B0604020202020204" pitchFamily="34" charset="0"/>
                <a:cs typeface="Arial" panose="020B0604020202020204" pitchFamily="34" charset="0"/>
              </a:rPr>
              <a:t>, rapidement dégressif, qui change d’un pays à un autre. Un minimum de taxation est prévu pour les petites expéditions. Selon le tarif ULD, chaque unité de chargement a un prix minimum. Le tarif ULD est une taxe forfaitaire consentie pour certains trajets.</a:t>
            </a:r>
          </a:p>
          <a:p>
            <a:pPr algn="l">
              <a:lnSpc>
                <a:spcPct val="100000"/>
              </a:lnSpc>
            </a:pPr>
            <a:r>
              <a:rPr lang="fr-FR" sz="1000" b="0" i="0" dirty="0">
                <a:effectLst/>
                <a:latin typeface="Arial" panose="020B0604020202020204" pitchFamily="34" charset="0"/>
                <a:cs typeface="Arial" panose="020B0604020202020204" pitchFamily="34" charset="0"/>
              </a:rPr>
              <a:t>Le prix dépendra de l’itinéraire spécifique et sera déterminé par la compagnie aérienne sur la base de l’offre et de la demande, tout comme pour le fret maritime. De plus, la capacité d’achat des transitaires affecte le prix.</a:t>
            </a:r>
          </a:p>
          <a:p>
            <a:pPr algn="l">
              <a:lnSpc>
                <a:spcPct val="100000"/>
              </a:lnSpc>
            </a:pPr>
            <a:r>
              <a:rPr lang="fr-FR" sz="1000" b="0" i="0" dirty="0">
                <a:effectLst/>
                <a:latin typeface="Arial" panose="020B0604020202020204" pitchFamily="34" charset="0"/>
                <a:cs typeface="Arial" panose="020B0604020202020204" pitchFamily="34" charset="0"/>
              </a:rPr>
              <a:t>De plus, les prix du fret aérien seront souvent reflétés dans les taux de change, les suppléments carburant et le temps de transit, ce qui signifie que les prix augmentent lorsque le temps de transit diminue.</a:t>
            </a:r>
          </a:p>
          <a:p>
            <a:pPr>
              <a:lnSpc>
                <a:spcPct val="100000"/>
              </a:lnSpc>
            </a:pPr>
            <a:r>
              <a:rPr lang="fr-FR" sz="1000" b="0" i="0" dirty="0">
                <a:solidFill>
                  <a:srgbClr val="4D5156"/>
                </a:solidFill>
                <a:effectLst/>
                <a:latin typeface="arial" panose="020B0604020202020204" pitchFamily="34" charset="0"/>
              </a:rPr>
              <a:t>Toute expédition doit faire l’objet d’une </a:t>
            </a:r>
            <a:r>
              <a:rPr lang="fr-FR" sz="1000" b="1" i="0" dirty="0">
                <a:solidFill>
                  <a:srgbClr val="4D5156"/>
                </a:solidFill>
                <a:effectLst/>
                <a:latin typeface="arial" panose="020B0604020202020204" pitchFamily="34" charset="0"/>
              </a:rPr>
              <a:t>lettre de transport aérien</a:t>
            </a:r>
            <a:r>
              <a:rPr lang="fr-FR" sz="1000" b="0" i="0" dirty="0">
                <a:solidFill>
                  <a:srgbClr val="4D5156"/>
                </a:solidFill>
                <a:effectLst/>
                <a:latin typeface="arial" panose="020B0604020202020204" pitchFamily="34" charset="0"/>
              </a:rPr>
              <a:t>, document de transport de marchandises constituant le </a:t>
            </a:r>
            <a:r>
              <a:rPr lang="fr-FR" sz="1000" b="1" i="0" dirty="0">
                <a:solidFill>
                  <a:srgbClr val="4D5156"/>
                </a:solidFill>
                <a:effectLst/>
                <a:latin typeface="arial" panose="020B0604020202020204" pitchFamily="34" charset="0"/>
              </a:rPr>
              <a:t>contrat de transport</a:t>
            </a:r>
            <a:r>
              <a:rPr lang="fr-FR" sz="1000" b="0" i="0" dirty="0">
                <a:solidFill>
                  <a:srgbClr val="4D5156"/>
                </a:solidFill>
                <a:effectLst/>
                <a:latin typeface="arial" panose="020B0604020202020204" pitchFamily="34" charset="0"/>
              </a:rPr>
              <a:t>. Fréquemment abrégée en LTA, elle est désignée en anglais par AWB. </a:t>
            </a:r>
            <a:br>
              <a:rPr lang="fr-FR" sz="1000" b="0" i="0" u="none" strike="noStrike" dirty="0">
                <a:solidFill>
                  <a:srgbClr val="151515"/>
                </a:solidFill>
                <a:effectLst/>
                <a:latin typeface="Arial" panose="020B0604020202020204" pitchFamily="34" charset="0"/>
                <a:cs typeface="Arial" panose="020B0604020202020204" pitchFamily="34" charset="0"/>
              </a:rPr>
            </a:br>
            <a:r>
              <a:rPr lang="fr-FR" sz="1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fr-FR" sz="10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5" name="Espace réservé du numéro de diapositive 3">
            <a:extLst>
              <a:ext uri="{FF2B5EF4-FFF2-40B4-BE49-F238E27FC236}">
                <a16:creationId xmlns:a16="http://schemas.microsoft.com/office/drawing/2014/main" id="{7118BFCF-01E4-4B83-900C-0BF2A7BA6F6F}"/>
              </a:ext>
            </a:extLst>
          </p:cNvPr>
          <p:cNvSpPr txBox="1">
            <a:spLocks/>
          </p:cNvSpPr>
          <p:nvPr/>
        </p:nvSpPr>
        <p:spPr bwMode="auto">
          <a:xfrm>
            <a:off x="4022725" y="9734550"/>
            <a:ext cx="3076575" cy="477838"/>
          </a:xfrm>
          <a:prstGeom prst="rect">
            <a:avLst/>
          </a:prstGeom>
          <a:noFill/>
          <a:ln w="12700">
            <a:noFill/>
            <a:miter lim="800000"/>
            <a:headEnd/>
            <a:tailEnd/>
          </a:ln>
          <a:effectLst/>
        </p:spPr>
        <p:txBody>
          <a:bodyPr vert="horz" wrap="square" lIns="96506" tIns="48253" rIns="96506" bIns="48253" numCol="1" anchor="b" anchorCtr="0" compatLnSpc="1">
            <a:prstTxWarp prst="textNoShape">
              <a:avLst/>
            </a:prstTxWarp>
          </a:bodyPr>
          <a:lstStyle>
            <a:defPPr>
              <a:defRPr lang="fr-FR"/>
            </a:defPPr>
            <a:lvl1pPr algn="r" defTabSz="965200" rtl="0" eaLnBrk="0" fontAlgn="base" hangingPunct="0">
              <a:lnSpc>
                <a:spcPct val="90000"/>
              </a:lnSpc>
              <a:spcBef>
                <a:spcPct val="0"/>
              </a:spcBef>
              <a:spcAft>
                <a:spcPct val="0"/>
              </a:spcAft>
              <a:defRPr sz="13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5pPr>
            <a:lvl6pPr marL="2286000" algn="l" defTabSz="914400" rtl="0" eaLnBrk="1" latinLnBrk="0" hangingPunct="1">
              <a:defRPr b="1" kern="1200">
                <a:solidFill>
                  <a:srgbClr val="000000"/>
                </a:solidFill>
                <a:latin typeface="Arial" panose="020B0604020202020204" pitchFamily="34" charset="0"/>
                <a:ea typeface="+mn-ea"/>
                <a:cs typeface="+mn-cs"/>
              </a:defRPr>
            </a:lvl6pPr>
            <a:lvl7pPr marL="2743200" algn="l" defTabSz="914400" rtl="0" eaLnBrk="1" latinLnBrk="0" hangingPunct="1">
              <a:defRPr b="1" kern="1200">
                <a:solidFill>
                  <a:srgbClr val="000000"/>
                </a:solidFill>
                <a:latin typeface="Arial" panose="020B0604020202020204" pitchFamily="34" charset="0"/>
                <a:ea typeface="+mn-ea"/>
                <a:cs typeface="+mn-cs"/>
              </a:defRPr>
            </a:lvl7pPr>
            <a:lvl8pPr marL="3200400" algn="l" defTabSz="914400" rtl="0" eaLnBrk="1" latinLnBrk="0" hangingPunct="1">
              <a:defRPr b="1" kern="1200">
                <a:solidFill>
                  <a:srgbClr val="000000"/>
                </a:solidFill>
                <a:latin typeface="Arial" panose="020B0604020202020204" pitchFamily="34" charset="0"/>
                <a:ea typeface="+mn-ea"/>
                <a:cs typeface="+mn-cs"/>
              </a:defRPr>
            </a:lvl8pPr>
            <a:lvl9pPr marL="3657600" algn="l" defTabSz="914400" rtl="0" eaLnBrk="1" latinLnBrk="0" hangingPunct="1">
              <a:defRPr b="1" kern="1200">
                <a:solidFill>
                  <a:srgbClr val="000000"/>
                </a:solidFill>
                <a:latin typeface="Arial" panose="020B0604020202020204" pitchFamily="34" charset="0"/>
                <a:ea typeface="+mn-ea"/>
                <a:cs typeface="+mn-cs"/>
              </a:defRPr>
            </a:lvl9pPr>
          </a:lstStyle>
          <a:p>
            <a:fld id="{2F0CD630-DF5C-4F43-A13B-52F2DE643F66}" type="slidenum">
              <a:rPr lang="fr-FR" altLang="fr-FR" smtClean="0"/>
              <a:pPr/>
              <a:t>28</a:t>
            </a:fld>
            <a:endParaRPr lang="fr-FR" altLang="fr-FR"/>
          </a:p>
        </p:txBody>
      </p:sp>
    </p:spTree>
    <p:extLst>
      <p:ext uri="{BB962C8B-B14F-4D97-AF65-F5344CB8AC3E}">
        <p14:creationId xmlns:p14="http://schemas.microsoft.com/office/powerpoint/2010/main" val="2150630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812552" y="4901282"/>
            <a:ext cx="5472608" cy="411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0" i="0" u="none" strike="noStrike" dirty="0">
                <a:solidFill>
                  <a:srgbClr val="151515"/>
                </a:solidFill>
                <a:effectLst/>
                <a:latin typeface="Arial" panose="020B0604020202020204" pitchFamily="34" charset="0"/>
                <a:cs typeface="Arial" panose="020B0604020202020204" pitchFamily="34" charset="0"/>
              </a:rPr>
              <a:t>Les surcharges tarifaires reflètent des augmentations de coûts imputables à des facteurs exogènes et non maîtrisables. Une surcharge carburant a par exemple été mise en place en 2002, afin de faire face à la très forte hausse du prix du kérosène. Une taxe sûreté a également été mise en place pour compenser les dépenses engagées par les entreprises pour sécuriser le fret. </a:t>
            </a:r>
            <a:br>
              <a:rPr lang="fr-FR" sz="1000" b="0" i="0" u="none" strike="noStrike" dirty="0">
                <a:solidFill>
                  <a:srgbClr val="151515"/>
                </a:solidFill>
                <a:effectLst/>
                <a:latin typeface="Arial" panose="020B0604020202020204" pitchFamily="34" charset="0"/>
                <a:cs typeface="Arial" panose="020B0604020202020204" pitchFamily="34" charset="0"/>
              </a:rPr>
            </a:br>
            <a:r>
              <a:rPr lang="fr-FR" sz="1000" b="0" i="0" dirty="0">
                <a:solidFill>
                  <a:srgbClr val="000000"/>
                </a:solidFill>
                <a:effectLst/>
                <a:latin typeface="Arial" panose="020B0604020202020204" pitchFamily="34" charset="0"/>
                <a:cs typeface="Arial" panose="020B0604020202020204" pitchFamily="34" charset="0"/>
              </a:rPr>
              <a:t>Indépendamment du prix affiché dans le tarif du transporteur, celui-ci peut vous faire supporter des hausses conjoncturelles dictées par des événements commerciaux, politiques ou économiques indépendants de sa volonté. </a:t>
            </a:r>
            <a:r>
              <a:rPr lang="fr-FR" sz="1000" b="0" i="0">
                <a:solidFill>
                  <a:srgbClr val="000000"/>
                </a:solidFill>
                <a:effectLst/>
                <a:latin typeface="Arial" panose="020B0604020202020204" pitchFamily="34" charset="0"/>
                <a:cs typeface="Arial" panose="020B0604020202020204" pitchFamily="34" charset="0"/>
              </a:rPr>
              <a:t>Il appliquera </a:t>
            </a:r>
            <a:r>
              <a:rPr lang="fr-FR" sz="1000" b="0" i="0" dirty="0">
                <a:solidFill>
                  <a:srgbClr val="000000"/>
                </a:solidFill>
                <a:effectLst/>
                <a:latin typeface="Arial" panose="020B0604020202020204" pitchFamily="34" charset="0"/>
                <a:cs typeface="Arial" panose="020B0604020202020204" pitchFamily="34" charset="0"/>
              </a:rPr>
              <a:t>alors des "correctifs" exprimés en pourcentage sur le fret de base.</a:t>
            </a:r>
            <a:br>
              <a:rPr lang="fr-FR" sz="1000" b="0" i="0" dirty="0">
                <a:solidFill>
                  <a:srgbClr val="000000"/>
                </a:solidFill>
                <a:effectLst/>
                <a:latin typeface="Arial" panose="020B0604020202020204" pitchFamily="34" charset="0"/>
                <a:cs typeface="Arial" panose="020B0604020202020204" pitchFamily="34" charset="0"/>
              </a:rPr>
            </a:br>
            <a:r>
              <a:rPr lang="fr-FR" sz="1000" b="0" i="0" dirty="0">
                <a:solidFill>
                  <a:srgbClr val="000000"/>
                </a:solidFill>
                <a:effectLst/>
                <a:latin typeface="Arial" panose="020B0604020202020204" pitchFamily="34" charset="0"/>
                <a:cs typeface="Arial" panose="020B0604020202020204" pitchFamily="34" charset="0"/>
              </a:rPr>
              <a:t>   </a:t>
            </a:r>
            <a:br>
              <a:rPr lang="fr-FR" sz="1000" dirty="0">
                <a:latin typeface="Arial" panose="020B0604020202020204" pitchFamily="34" charset="0"/>
                <a:cs typeface="Arial" panose="020B0604020202020204" pitchFamily="34" charset="0"/>
              </a:rPr>
            </a:br>
            <a:r>
              <a:rPr lang="fr-FR" sz="1000" b="0" i="0" dirty="0">
                <a:solidFill>
                  <a:srgbClr val="000000"/>
                </a:solidFill>
                <a:effectLst/>
                <a:latin typeface="Arial" panose="020B0604020202020204" pitchFamily="34" charset="0"/>
                <a:cs typeface="Arial" panose="020B0604020202020204" pitchFamily="34" charset="0"/>
              </a:rPr>
              <a:t>Il existe une liste exhaustive de ces correctifs dont voici les plus utilisés :</a:t>
            </a:r>
            <a:br>
              <a:rPr lang="fr-FR" sz="1000" b="0" i="0" dirty="0">
                <a:solidFill>
                  <a:srgbClr val="000000"/>
                </a:solidFill>
                <a:effectLst/>
                <a:latin typeface="Arial" panose="020B0604020202020204" pitchFamily="34" charset="0"/>
                <a:cs typeface="Arial" panose="020B0604020202020204" pitchFamily="34" charset="0"/>
              </a:rPr>
            </a:br>
            <a:r>
              <a:rPr lang="fr-FR" sz="1000" b="0" i="0" dirty="0">
                <a:solidFill>
                  <a:srgbClr val="000000"/>
                </a:solidFill>
                <a:effectLst/>
                <a:latin typeface="Arial" panose="020B0604020202020204" pitchFamily="34" charset="0"/>
                <a:cs typeface="Arial" panose="020B0604020202020204" pitchFamily="34" charset="0"/>
              </a:rPr>
              <a:t> </a:t>
            </a:r>
            <a:br>
              <a:rPr lang="fr-FR" sz="1000" b="0" i="0" dirty="0">
                <a:solidFill>
                  <a:srgbClr val="000000"/>
                </a:solidFill>
                <a:effectLst/>
                <a:latin typeface="Arial" panose="020B0604020202020204" pitchFamily="34" charset="0"/>
                <a:cs typeface="Arial" panose="020B0604020202020204" pitchFamily="34" charset="0"/>
              </a:rPr>
            </a:br>
            <a:r>
              <a:rPr lang="fr-FR" sz="1000" b="1" i="1" dirty="0">
                <a:solidFill>
                  <a:srgbClr val="000000"/>
                </a:solidFill>
                <a:latin typeface="Arial" panose="020B0604020202020204" pitchFamily="34" charset="0"/>
                <a:cs typeface="Arial" panose="020B0604020202020204" pitchFamily="34" charset="0"/>
              </a:rPr>
              <a:t>- </a:t>
            </a:r>
            <a:r>
              <a:rPr lang="fr-FR" sz="1000" b="1" i="1" dirty="0">
                <a:solidFill>
                  <a:srgbClr val="000000"/>
                </a:solidFill>
                <a:effectLst/>
                <a:latin typeface="Arial" panose="020B0604020202020204" pitchFamily="34" charset="0"/>
                <a:cs typeface="Arial" panose="020B0604020202020204" pitchFamily="34" charset="0"/>
              </a:rPr>
              <a:t>BAF </a:t>
            </a:r>
            <a:r>
              <a:rPr lang="fr-FR" sz="1000" b="0" i="1" dirty="0">
                <a:solidFill>
                  <a:srgbClr val="000000"/>
                </a:solidFill>
                <a:effectLst/>
                <a:latin typeface="Arial" panose="020B0604020202020204" pitchFamily="34" charset="0"/>
                <a:cs typeface="Arial" panose="020B0604020202020204" pitchFamily="34" charset="0"/>
              </a:rPr>
              <a:t>(Bunker </a:t>
            </a:r>
            <a:r>
              <a:rPr lang="fr-FR" sz="1000" b="0" i="1" dirty="0" err="1">
                <a:solidFill>
                  <a:srgbClr val="000000"/>
                </a:solidFill>
                <a:effectLst/>
                <a:latin typeface="Arial" panose="020B0604020202020204" pitchFamily="34" charset="0"/>
                <a:cs typeface="Arial" panose="020B0604020202020204" pitchFamily="34" charset="0"/>
              </a:rPr>
              <a:t>adjustment</a:t>
            </a:r>
            <a:r>
              <a:rPr lang="fr-FR" sz="1000" b="0" i="1" dirty="0">
                <a:solidFill>
                  <a:srgbClr val="000000"/>
                </a:solidFill>
                <a:effectLst/>
                <a:latin typeface="Arial" panose="020B0604020202020204" pitchFamily="34" charset="0"/>
                <a:cs typeface="Arial" panose="020B0604020202020204" pitchFamily="34" charset="0"/>
              </a:rPr>
              <a:t> factor) : c</a:t>
            </a:r>
            <a:r>
              <a:rPr lang="fr-FR" sz="1000" b="0" dirty="0">
                <a:solidFill>
                  <a:srgbClr val="000000"/>
                </a:solidFill>
                <a:effectLst/>
                <a:latin typeface="Arial" panose="020B0604020202020204" pitchFamily="34" charset="0"/>
                <a:cs typeface="Arial" panose="020B0604020202020204" pitchFamily="34" charset="0"/>
              </a:rPr>
              <a:t>orrige le fret de base par rapport à l'évolution du cours du baril de pétrole (principale source d'énergie du transport).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0" dirty="0">
                <a:solidFill>
                  <a:srgbClr val="000000"/>
                </a:solidFill>
                <a:effectLst/>
                <a:latin typeface="Arial" panose="020B0604020202020204" pitchFamily="34" charset="0"/>
                <a:cs typeface="Arial" panose="020B0604020202020204" pitchFamily="34" charset="0"/>
              </a:rPr>
              <a:t>Peut être exprimé en pourcentage du fret de base ou en montant par container</a:t>
            </a:r>
            <a:br>
              <a:rPr lang="fr-FR" sz="1000" b="0" i="0" dirty="0">
                <a:solidFill>
                  <a:srgbClr val="000000"/>
                </a:solidFill>
                <a:effectLst/>
                <a:latin typeface="Arial" panose="020B0604020202020204" pitchFamily="34" charset="0"/>
                <a:cs typeface="Arial" panose="020B0604020202020204" pitchFamily="34" charset="0"/>
              </a:rPr>
            </a:br>
            <a:r>
              <a:rPr lang="fr-FR" sz="1000" b="1" i="1" dirty="0">
                <a:solidFill>
                  <a:srgbClr val="000000"/>
                </a:solidFill>
                <a:latin typeface="Arial" panose="020B0604020202020204" pitchFamily="34" charset="0"/>
                <a:cs typeface="Arial" panose="020B0604020202020204" pitchFamily="34" charset="0"/>
              </a:rPr>
              <a:t>- </a:t>
            </a:r>
            <a:r>
              <a:rPr lang="fr-FR" sz="1000" b="1" i="1" dirty="0">
                <a:solidFill>
                  <a:srgbClr val="000000"/>
                </a:solidFill>
                <a:effectLst/>
                <a:latin typeface="Arial" panose="020B0604020202020204" pitchFamily="34" charset="0"/>
                <a:cs typeface="Arial" panose="020B0604020202020204" pitchFamily="34" charset="0"/>
              </a:rPr>
              <a:t>CAF </a:t>
            </a:r>
            <a:r>
              <a:rPr lang="fr-FR" sz="1000" b="0" i="1" dirty="0">
                <a:solidFill>
                  <a:srgbClr val="000000"/>
                </a:solidFill>
                <a:effectLst/>
                <a:latin typeface="Arial" panose="020B0604020202020204" pitchFamily="34" charset="0"/>
                <a:cs typeface="Arial" panose="020B0604020202020204" pitchFamily="34" charset="0"/>
              </a:rPr>
              <a:t>(</a:t>
            </a:r>
            <a:r>
              <a:rPr lang="fr-FR" sz="1000" b="0" i="1" dirty="0" err="1">
                <a:solidFill>
                  <a:srgbClr val="000000"/>
                </a:solidFill>
                <a:effectLst/>
                <a:latin typeface="Arial" panose="020B0604020202020204" pitchFamily="34" charset="0"/>
                <a:cs typeface="Arial" panose="020B0604020202020204" pitchFamily="34" charset="0"/>
              </a:rPr>
              <a:t>currency</a:t>
            </a:r>
            <a:r>
              <a:rPr lang="fr-FR" sz="1000" b="0" i="1" dirty="0">
                <a:solidFill>
                  <a:srgbClr val="000000"/>
                </a:solidFill>
                <a:effectLst/>
                <a:latin typeface="Arial" panose="020B0604020202020204" pitchFamily="34" charset="0"/>
                <a:cs typeface="Arial" panose="020B0604020202020204" pitchFamily="34" charset="0"/>
              </a:rPr>
              <a:t> </a:t>
            </a:r>
            <a:r>
              <a:rPr lang="fr-FR" sz="1000" b="0" i="1" dirty="0" err="1">
                <a:solidFill>
                  <a:srgbClr val="000000"/>
                </a:solidFill>
                <a:effectLst/>
                <a:latin typeface="Arial" panose="020B0604020202020204" pitchFamily="34" charset="0"/>
                <a:cs typeface="Arial" panose="020B0604020202020204" pitchFamily="34" charset="0"/>
              </a:rPr>
              <a:t>adjustment</a:t>
            </a:r>
            <a:r>
              <a:rPr lang="fr-FR" sz="1000" b="0" i="1" dirty="0">
                <a:solidFill>
                  <a:srgbClr val="000000"/>
                </a:solidFill>
                <a:effectLst/>
                <a:latin typeface="Arial" panose="020B0604020202020204" pitchFamily="34" charset="0"/>
                <a:cs typeface="Arial" panose="020B0604020202020204" pitchFamily="34" charset="0"/>
              </a:rPr>
              <a:t> factor) : c</a:t>
            </a:r>
            <a:r>
              <a:rPr lang="fr-FR" sz="1000" b="0" dirty="0">
                <a:solidFill>
                  <a:srgbClr val="000000"/>
                </a:solidFill>
                <a:effectLst/>
                <a:latin typeface="Arial" panose="020B0604020202020204" pitchFamily="34" charset="0"/>
                <a:cs typeface="Arial" panose="020B0604020202020204" pitchFamily="34" charset="0"/>
              </a:rPr>
              <a:t>orrige l'évolution de la devise de facturation du transport (souvent exprimé en monnaies fortes).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1" dirty="0">
                <a:solidFill>
                  <a:srgbClr val="000000"/>
                </a:solidFill>
                <a:latin typeface="Arial" panose="020B0604020202020204" pitchFamily="34" charset="0"/>
                <a:cs typeface="Arial" panose="020B0604020202020204" pitchFamily="34" charset="0"/>
              </a:rPr>
              <a:t>- </a:t>
            </a:r>
            <a:r>
              <a:rPr lang="fr-FR" sz="1000" b="1" i="1" dirty="0">
                <a:solidFill>
                  <a:srgbClr val="000000"/>
                </a:solidFill>
                <a:effectLst/>
                <a:latin typeface="Arial" panose="020B0604020202020204" pitchFamily="34" charset="0"/>
                <a:cs typeface="Arial" panose="020B0604020202020204" pitchFamily="34" charset="0"/>
              </a:rPr>
              <a:t>CSP </a:t>
            </a:r>
            <a:r>
              <a:rPr lang="fr-FR" sz="1000" b="0" i="1" dirty="0">
                <a:solidFill>
                  <a:srgbClr val="000000"/>
                </a:solidFill>
                <a:effectLst/>
                <a:latin typeface="Arial" panose="020B0604020202020204" pitchFamily="34" charset="0"/>
                <a:cs typeface="Arial" panose="020B0604020202020204" pitchFamily="34" charset="0"/>
              </a:rPr>
              <a:t>(Congestion Surcharge Portuaire) </a:t>
            </a:r>
            <a:r>
              <a:rPr lang="fr-FR" sz="1000" b="0" dirty="0">
                <a:solidFill>
                  <a:srgbClr val="000000"/>
                </a:solidFill>
                <a:effectLst/>
                <a:latin typeface="Arial" panose="020B0604020202020204" pitchFamily="34" charset="0"/>
                <a:cs typeface="Arial" panose="020B0604020202020204" pitchFamily="34" charset="0"/>
              </a:rPr>
              <a:t>:  </a:t>
            </a:r>
            <a:r>
              <a:rPr lang="fr-FR" sz="1000" dirty="0">
                <a:solidFill>
                  <a:srgbClr val="333333"/>
                </a:solidFill>
                <a:effectLst/>
                <a:latin typeface="Arial" panose="020B0604020202020204" pitchFamily="34" charset="0"/>
                <a:cs typeface="Arial" panose="020B0604020202020204" pitchFamily="34" charset="0"/>
              </a:rPr>
              <a:t>Il s’agit de taxe d’encombrement portuaire qui provoque des attentes de bateaux</a:t>
            </a:r>
            <a:r>
              <a:rPr lang="fr-FR" sz="1000" i="0" dirty="0">
                <a:solidFill>
                  <a:srgbClr val="333333"/>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rgbClr val="333333"/>
                </a:solidFill>
                <a:latin typeface="Arial" panose="020B0604020202020204" pitchFamily="34" charset="0"/>
                <a:cs typeface="Arial" panose="020B0604020202020204" pitchFamily="34" charset="0"/>
              </a:rPr>
              <a:t>- </a:t>
            </a:r>
            <a:r>
              <a:rPr lang="fr-FR" sz="1000" b="1" i="1" dirty="0">
                <a:solidFill>
                  <a:srgbClr val="333333"/>
                </a:solidFill>
                <a:effectLst/>
                <a:latin typeface="Arial" panose="020B0604020202020204" pitchFamily="34" charset="0"/>
                <a:cs typeface="Arial" panose="020B0604020202020204" pitchFamily="34" charset="0"/>
              </a:rPr>
              <a:t>Ristourne</a:t>
            </a:r>
            <a:r>
              <a:rPr lang="fr-FR" sz="1000" i="0" dirty="0">
                <a:solidFill>
                  <a:srgbClr val="333333"/>
                </a:solidFill>
                <a:effectLst/>
                <a:latin typeface="Arial" panose="020B0604020202020204" pitchFamily="34" charset="0"/>
                <a:cs typeface="Arial" panose="020B0604020202020204" pitchFamily="34" charset="0"/>
              </a:rPr>
              <a:t> : </a:t>
            </a:r>
            <a:r>
              <a:rPr lang="fr-FR" sz="1000" dirty="0">
                <a:solidFill>
                  <a:srgbClr val="333333"/>
                </a:solidFill>
                <a:effectLst/>
                <a:latin typeface="Arial" panose="020B0604020202020204" pitchFamily="34" charset="0"/>
                <a:cs typeface="Arial" panose="020B0604020202020204" pitchFamily="34" charset="0"/>
              </a:rPr>
              <a:t>les transporteurs peuvent octroyer des ristournes à certains chargeurs en fonction de la régularité ou de l’importance des envois.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latin typeface="Arial" panose="020B0604020202020204" pitchFamily="34" charset="0"/>
              <a:cs typeface="Arial" panose="020B0604020202020204" pitchFamily="34" charset="0"/>
            </a:endParaRPr>
          </a:p>
          <a:p>
            <a:pPr>
              <a:lnSpc>
                <a:spcPct val="100000"/>
              </a:lnSpc>
            </a:pPr>
            <a:endParaRPr lang="fr-FR" sz="1000" dirty="0">
              <a:latin typeface="Arial" panose="020B0604020202020204" pitchFamily="34" charset="0"/>
              <a:cs typeface="Arial" panose="020B0604020202020204" pitchFamily="34" charset="0"/>
            </a:endParaRPr>
          </a:p>
          <a:p>
            <a:pPr>
              <a:lnSpc>
                <a:spcPct val="100000"/>
              </a:lnSpc>
            </a:pPr>
            <a:endParaRPr lang="nl-NL" sz="1000" b="0" i="0" dirty="0">
              <a:solidFill>
                <a:srgbClr val="202D33"/>
              </a:solidFill>
              <a:effectLst/>
              <a:latin typeface="Arial" panose="020B0604020202020204" pitchFamily="34" charset="0"/>
              <a:cs typeface="Arial" panose="020B0604020202020204" pitchFamily="34" charset="0"/>
            </a:endParaRPr>
          </a:p>
          <a:p>
            <a:pPr>
              <a:lnSpc>
                <a:spcPct val="100000"/>
              </a:lnSpc>
            </a:pPr>
            <a:endParaRPr lang="fr-FR" sz="1000" dirty="0">
              <a:latin typeface="Arial" panose="020B0604020202020204" pitchFamily="34" charset="0"/>
              <a:cs typeface="Arial" panose="020B0604020202020204" pitchFamily="34" charset="0"/>
            </a:endParaRPr>
          </a:p>
        </p:txBody>
      </p:sp>
      <p:sp>
        <p:nvSpPr>
          <p:cNvPr id="5" name="Espace réservé du numéro de diapositive 3">
            <a:extLst>
              <a:ext uri="{FF2B5EF4-FFF2-40B4-BE49-F238E27FC236}">
                <a16:creationId xmlns:a16="http://schemas.microsoft.com/office/drawing/2014/main" id="{0927E5D6-5473-4311-86FB-C9C386B4099E}"/>
              </a:ext>
            </a:extLst>
          </p:cNvPr>
          <p:cNvSpPr txBox="1">
            <a:spLocks/>
          </p:cNvSpPr>
          <p:nvPr/>
        </p:nvSpPr>
        <p:spPr bwMode="auto">
          <a:xfrm>
            <a:off x="4022725" y="9734550"/>
            <a:ext cx="3076575" cy="477838"/>
          </a:xfrm>
          <a:prstGeom prst="rect">
            <a:avLst/>
          </a:prstGeom>
          <a:noFill/>
          <a:ln w="12700">
            <a:noFill/>
            <a:miter lim="800000"/>
            <a:headEnd/>
            <a:tailEnd/>
          </a:ln>
          <a:effectLst/>
        </p:spPr>
        <p:txBody>
          <a:bodyPr vert="horz" wrap="square" lIns="96506" tIns="48253" rIns="96506" bIns="48253" numCol="1" anchor="b" anchorCtr="0" compatLnSpc="1">
            <a:prstTxWarp prst="textNoShape">
              <a:avLst/>
            </a:prstTxWarp>
          </a:bodyPr>
          <a:lstStyle>
            <a:defPPr>
              <a:defRPr lang="fr-FR"/>
            </a:defPPr>
            <a:lvl1pPr algn="r" defTabSz="965200" rtl="0" eaLnBrk="0" fontAlgn="base" hangingPunct="0">
              <a:lnSpc>
                <a:spcPct val="90000"/>
              </a:lnSpc>
              <a:spcBef>
                <a:spcPct val="0"/>
              </a:spcBef>
              <a:spcAft>
                <a:spcPct val="0"/>
              </a:spcAft>
              <a:defRPr sz="13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5pPr>
            <a:lvl6pPr marL="2286000" algn="l" defTabSz="914400" rtl="0" eaLnBrk="1" latinLnBrk="0" hangingPunct="1">
              <a:defRPr b="1" kern="1200">
                <a:solidFill>
                  <a:srgbClr val="000000"/>
                </a:solidFill>
                <a:latin typeface="Arial" panose="020B0604020202020204" pitchFamily="34" charset="0"/>
                <a:ea typeface="+mn-ea"/>
                <a:cs typeface="+mn-cs"/>
              </a:defRPr>
            </a:lvl6pPr>
            <a:lvl7pPr marL="2743200" algn="l" defTabSz="914400" rtl="0" eaLnBrk="1" latinLnBrk="0" hangingPunct="1">
              <a:defRPr b="1" kern="1200">
                <a:solidFill>
                  <a:srgbClr val="000000"/>
                </a:solidFill>
                <a:latin typeface="Arial" panose="020B0604020202020204" pitchFamily="34" charset="0"/>
                <a:ea typeface="+mn-ea"/>
                <a:cs typeface="+mn-cs"/>
              </a:defRPr>
            </a:lvl7pPr>
            <a:lvl8pPr marL="3200400" algn="l" defTabSz="914400" rtl="0" eaLnBrk="1" latinLnBrk="0" hangingPunct="1">
              <a:defRPr b="1" kern="1200">
                <a:solidFill>
                  <a:srgbClr val="000000"/>
                </a:solidFill>
                <a:latin typeface="Arial" panose="020B0604020202020204" pitchFamily="34" charset="0"/>
                <a:ea typeface="+mn-ea"/>
                <a:cs typeface="+mn-cs"/>
              </a:defRPr>
            </a:lvl8pPr>
            <a:lvl9pPr marL="3657600" algn="l" defTabSz="914400" rtl="0" eaLnBrk="1" latinLnBrk="0" hangingPunct="1">
              <a:defRPr b="1" kern="1200">
                <a:solidFill>
                  <a:srgbClr val="000000"/>
                </a:solidFill>
                <a:latin typeface="Arial" panose="020B0604020202020204" pitchFamily="34" charset="0"/>
                <a:ea typeface="+mn-ea"/>
                <a:cs typeface="+mn-cs"/>
              </a:defRPr>
            </a:lvl9pPr>
          </a:lstStyle>
          <a:p>
            <a:fld id="{2F0CD630-DF5C-4F43-A13B-52F2DE643F66}" type="slidenum">
              <a:rPr lang="fr-FR" altLang="fr-FR" smtClean="0"/>
              <a:pPr/>
              <a:t>29</a:t>
            </a:fld>
            <a:endParaRPr lang="fr-FR" altLang="fr-FR"/>
          </a:p>
        </p:txBody>
      </p:sp>
    </p:spTree>
    <p:extLst>
      <p:ext uri="{BB962C8B-B14F-4D97-AF65-F5344CB8AC3E}">
        <p14:creationId xmlns:p14="http://schemas.microsoft.com/office/powerpoint/2010/main" val="170810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95363" y="4826894"/>
            <a:ext cx="5207000" cy="5146575"/>
          </a:xfrm>
        </p:spPr>
        <p:txBody>
          <a:bodyPr/>
          <a:lstStyle/>
          <a:p>
            <a:pPr>
              <a:lnSpc>
                <a:spcPct val="100000"/>
              </a:lnSpc>
            </a:pPr>
            <a:r>
              <a:rPr lang="fr-FR" sz="1000" dirty="0"/>
              <a:t>Un segment de transport est une partie du flux de marchandises entre deux points géographiques sans opération intermédiaire.</a:t>
            </a:r>
          </a:p>
          <a:p>
            <a:pPr>
              <a:lnSpc>
                <a:spcPct val="100000"/>
              </a:lnSpc>
            </a:pPr>
            <a:r>
              <a:rPr lang="fr-FR" sz="1000" dirty="0"/>
              <a:t>Dans la majorité des transports, il faut changer de mode de transport dans le flux pour acheminer la marchandise depuis le fournisseur jusqu’au client pour diverses raisons :</a:t>
            </a:r>
          </a:p>
          <a:p>
            <a:pPr marL="171450" indent="-171450">
              <a:lnSpc>
                <a:spcPct val="100000"/>
              </a:lnSpc>
              <a:buFontTx/>
              <a:buChar char="-"/>
            </a:pPr>
            <a:r>
              <a:rPr lang="fr-FR" sz="1000" dirty="0"/>
              <a:t>Collecte de marchandises par des moyens de transport légers puis transport à longue distance</a:t>
            </a:r>
          </a:p>
          <a:p>
            <a:pPr marL="171450" indent="-171450">
              <a:lnSpc>
                <a:spcPct val="100000"/>
              </a:lnSpc>
              <a:buFontTx/>
              <a:buChar char="-"/>
            </a:pPr>
            <a:r>
              <a:rPr lang="fr-FR" sz="1000" dirty="0"/>
              <a:t>Éclatement de gros volumes transportés vers des clients dispersés</a:t>
            </a:r>
          </a:p>
          <a:p>
            <a:pPr marL="171450" indent="-171450">
              <a:lnSpc>
                <a:spcPct val="100000"/>
              </a:lnSpc>
              <a:buFontTx/>
              <a:buChar char="-"/>
            </a:pPr>
            <a:r>
              <a:rPr lang="fr-FR" sz="1000" dirty="0"/>
              <a:t>Mode de transport imposé par la géographie (mer, océan…)</a:t>
            </a:r>
          </a:p>
          <a:p>
            <a:pPr marL="171450" indent="-171450">
              <a:lnSpc>
                <a:spcPct val="100000"/>
              </a:lnSpc>
              <a:buFontTx/>
              <a:buChar char="-"/>
            </a:pPr>
            <a:r>
              <a:rPr lang="fr-FR" sz="1000" dirty="0"/>
              <a:t>Raison juridiques, règlementaires, douanières</a:t>
            </a:r>
          </a:p>
          <a:p>
            <a:pPr marL="171450" indent="-171450">
              <a:lnSpc>
                <a:spcPct val="100000"/>
              </a:lnSpc>
              <a:buFontTx/>
              <a:buChar char="-"/>
            </a:pPr>
            <a:endParaRPr lang="fr-FR" sz="1000" dirty="0"/>
          </a:p>
          <a:p>
            <a:pPr>
              <a:lnSpc>
                <a:spcPct val="100000"/>
              </a:lnSpc>
            </a:pPr>
            <a:r>
              <a:rPr lang="fr-FR" sz="1000" dirty="0"/>
              <a:t>Le passage d’un segment à un autre suppose un transbordement physique et parfois des opérations logistiques de réemballage, de regroupement ou d’éclatement. Sur chaque segment, on retiendra le mode de transport le plus adapté.</a:t>
            </a:r>
          </a:p>
          <a:p>
            <a:pPr>
              <a:lnSpc>
                <a:spcPct val="100000"/>
              </a:lnSpc>
            </a:pPr>
            <a:r>
              <a:rPr lang="fr-FR" sz="1000" dirty="0"/>
              <a:t>Bien souvent, un segment est géré par un opérateur spécialisé et indépendant (prestataire). De plus, le transport peut conduire à passer une frontière ce qui implique des opérations administratives et le paiement de taxes.</a:t>
            </a:r>
          </a:p>
          <a:p>
            <a:pPr>
              <a:lnSpc>
                <a:spcPct val="100000"/>
              </a:lnSpc>
            </a:pPr>
            <a:r>
              <a:rPr lang="fr-FR" sz="1000" dirty="0"/>
              <a:t>Cette succession de segments induit une structure de flux complexe qu’il faut coordonner pour éviter des attentes et des retards.</a:t>
            </a:r>
          </a:p>
          <a:p>
            <a:pPr>
              <a:lnSpc>
                <a:spcPct val="100000"/>
              </a:lnSpc>
            </a:pPr>
            <a:r>
              <a:rPr lang="fr-FR" sz="1000" dirty="0"/>
              <a:t>Les responsabilités de chaque opérateur sur chaque segment doivent être clairement définies et inscrites dans des contrats. Il en est de même pour la partage des coûts induits comme nous le verrons dans le chapitre suivant.</a:t>
            </a:r>
          </a:p>
          <a:p>
            <a:pPr>
              <a:lnSpc>
                <a:spcPct val="100000"/>
              </a:lnSpc>
            </a:pPr>
            <a:r>
              <a:rPr lang="fr-FR" sz="1000" dirty="0"/>
              <a:t>Pour aller d’un point à un autre, on peut avoir le choix entre plusieurs routes. Il sera fondé sur des critères de coût, de délai et de risque.</a:t>
            </a:r>
          </a:p>
          <a:p>
            <a:pPr>
              <a:lnSpc>
                <a:spcPct val="100000"/>
              </a:lnSpc>
            </a:pPr>
            <a:r>
              <a:rPr lang="fr-FR" sz="1000" dirty="0"/>
              <a:t>La notion de risque touche l’intégrité des marchandises (vol, dégradation…) mais aussi des délais (risque de blocage aux frontières par exemple).</a:t>
            </a:r>
          </a:p>
          <a:p>
            <a:pPr>
              <a:lnSpc>
                <a:spcPct val="100000"/>
              </a:lnSpc>
            </a:pPr>
            <a:endParaRPr lang="fr-FR" sz="1000" dirty="0"/>
          </a:p>
        </p:txBody>
      </p:sp>
      <p:sp>
        <p:nvSpPr>
          <p:cNvPr id="4" name="Espace réservé du numéro de diapositive 3"/>
          <p:cNvSpPr>
            <a:spLocks noGrp="1"/>
          </p:cNvSpPr>
          <p:nvPr>
            <p:ph type="sldNum" sz="quarter" idx="5"/>
          </p:nvPr>
        </p:nvSpPr>
        <p:spPr/>
        <p:txBody>
          <a:bodyPr/>
          <a:lstStyle/>
          <a:p>
            <a:fld id="{2F0CD630-DF5C-4F43-A13B-52F2DE643F66}" type="slidenum">
              <a:rPr lang="fr-FR" altLang="fr-FR" smtClean="0"/>
              <a:pPr/>
              <a:t>3</a:t>
            </a:fld>
            <a:endParaRPr lang="fr-FR" altLang="fr-FR"/>
          </a:p>
        </p:txBody>
      </p:sp>
    </p:spTree>
    <p:extLst>
      <p:ext uri="{BB962C8B-B14F-4D97-AF65-F5344CB8AC3E}">
        <p14:creationId xmlns:p14="http://schemas.microsoft.com/office/powerpoint/2010/main" val="1558884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76672" y="4757266"/>
            <a:ext cx="5904656" cy="5328592"/>
          </a:xfrm>
        </p:spPr>
        <p:txBody>
          <a:bodyPr/>
          <a:lstStyle/>
          <a:p>
            <a:pPr algn="l">
              <a:lnSpc>
                <a:spcPct val="100000"/>
              </a:lnSpc>
            </a:pPr>
            <a:r>
              <a:rPr lang="fr-FR" sz="1000" b="0" i="0" dirty="0">
                <a:solidFill>
                  <a:srgbClr val="000000"/>
                </a:solidFill>
                <a:effectLst/>
                <a:latin typeface="Arial" panose="020B0604020202020204" pitchFamily="34" charset="0"/>
                <a:cs typeface="Arial" panose="020B0604020202020204" pitchFamily="34" charset="0"/>
              </a:rPr>
              <a:t>Concernent les prestations offertes par les compagnies. En fonction de l'expédition, des frais additionnels peuvent s'ajouter, par exemple :</a:t>
            </a:r>
            <a:br>
              <a:rPr lang="fr-FR" sz="1000" dirty="0">
                <a:latin typeface="Arial" panose="020B0604020202020204" pitchFamily="34" charset="0"/>
                <a:cs typeface="Arial" panose="020B0604020202020204" pitchFamily="34" charset="0"/>
              </a:rPr>
            </a:br>
            <a:r>
              <a:rPr lang="fr-FR" sz="1000" b="0" i="0" dirty="0">
                <a:solidFill>
                  <a:srgbClr val="000000"/>
                </a:solidFill>
                <a:effectLst/>
                <a:latin typeface="Arial" panose="020B0604020202020204" pitchFamily="34" charset="0"/>
                <a:cs typeface="Arial" panose="020B0604020202020204" pitchFamily="34" charset="0"/>
              </a:rPr>
              <a:t> </a:t>
            </a:r>
            <a:br>
              <a:rPr lang="fr-FR" sz="1000" dirty="0">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AC</a:t>
            </a:r>
            <a:r>
              <a:rPr lang="fr-FR" sz="1000" b="0" i="0" dirty="0">
                <a:solidFill>
                  <a:srgbClr val="000000"/>
                </a:solidFill>
                <a:effectLst/>
                <a:latin typeface="Arial" panose="020B0604020202020204" pitchFamily="34" charset="0"/>
                <a:cs typeface="Arial" panose="020B0604020202020204" pitchFamily="34" charset="0"/>
              </a:rPr>
              <a:t> (Animal Container) : location d'une stalle pour le transport d'animaux vivants.</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AS</a:t>
            </a:r>
            <a:r>
              <a:rPr lang="fr-FR" sz="1000" b="0" i="0" dirty="0">
                <a:solidFill>
                  <a:srgbClr val="000000"/>
                </a:solidFill>
                <a:effectLst/>
                <a:latin typeface="Arial" panose="020B0604020202020204" pitchFamily="34" charset="0"/>
                <a:cs typeface="Arial" panose="020B0604020202020204" pitchFamily="34" charset="0"/>
              </a:rPr>
              <a:t> (</a:t>
            </a:r>
            <a:r>
              <a:rPr lang="fr-FR" sz="1000" b="0" i="0" dirty="0" err="1">
                <a:solidFill>
                  <a:srgbClr val="000000"/>
                </a:solidFill>
                <a:effectLst/>
                <a:latin typeface="Arial" panose="020B0604020202020204" pitchFamily="34" charset="0"/>
                <a:cs typeface="Arial" panose="020B0604020202020204" pitchFamily="34" charset="0"/>
              </a:rPr>
              <a:t>Assembly</a:t>
            </a:r>
            <a:r>
              <a:rPr lang="fr-FR" sz="1000" b="0" i="0" dirty="0">
                <a:solidFill>
                  <a:srgbClr val="000000"/>
                </a:solidFill>
                <a:effectLst/>
                <a:latin typeface="Arial" panose="020B0604020202020204" pitchFamily="34" charset="0"/>
                <a:cs typeface="Arial" panose="020B0604020202020204" pitchFamily="34" charset="0"/>
              </a:rPr>
              <a:t> Service) : regroupement des différents colis d'une expédition reçus séparément.</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AW</a:t>
            </a:r>
            <a:r>
              <a:rPr lang="fr-FR" sz="1000" b="0" i="0" dirty="0">
                <a:solidFill>
                  <a:srgbClr val="000000"/>
                </a:solidFill>
                <a:effectLst/>
                <a:latin typeface="Arial" panose="020B0604020202020204" pitchFamily="34" charset="0"/>
                <a:cs typeface="Arial" panose="020B0604020202020204" pitchFamily="34" charset="0"/>
              </a:rPr>
              <a:t> (Air </a:t>
            </a:r>
            <a:r>
              <a:rPr lang="fr-FR" sz="1000" b="0" i="0" dirty="0" err="1">
                <a:solidFill>
                  <a:srgbClr val="000000"/>
                </a:solidFill>
                <a:effectLst/>
                <a:latin typeface="Arial" panose="020B0604020202020204" pitchFamily="34" charset="0"/>
                <a:cs typeface="Arial" panose="020B0604020202020204" pitchFamily="34" charset="0"/>
              </a:rPr>
              <a:t>Way</a:t>
            </a:r>
            <a:r>
              <a:rPr lang="fr-FR" sz="1000" b="0" i="0" dirty="0">
                <a:solidFill>
                  <a:srgbClr val="000000"/>
                </a:solidFill>
                <a:effectLst/>
                <a:latin typeface="Arial" panose="020B0604020202020204" pitchFamily="34" charset="0"/>
                <a:cs typeface="Arial" panose="020B0604020202020204" pitchFamily="34" charset="0"/>
              </a:rPr>
              <a:t> Bill </a:t>
            </a:r>
            <a:r>
              <a:rPr lang="fr-FR" sz="1000" b="0" i="0" dirty="0" err="1">
                <a:solidFill>
                  <a:srgbClr val="000000"/>
                </a:solidFill>
                <a:effectLst/>
                <a:latin typeface="Arial" panose="020B0604020202020204" pitchFamily="34" charset="0"/>
                <a:cs typeface="Arial" panose="020B0604020202020204" pitchFamily="34" charset="0"/>
              </a:rPr>
              <a:t>fee</a:t>
            </a:r>
            <a:r>
              <a:rPr lang="fr-FR" sz="1000" b="0" i="0" dirty="0">
                <a:solidFill>
                  <a:srgbClr val="000000"/>
                </a:solidFill>
                <a:effectLst/>
                <a:latin typeface="Arial" panose="020B0604020202020204" pitchFamily="34" charset="0"/>
                <a:cs typeface="Arial" panose="020B0604020202020204" pitchFamily="34" charset="0"/>
              </a:rPr>
              <a:t>) : frais d'établissement de la LTA.</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BF</a:t>
            </a:r>
            <a:r>
              <a:rPr lang="fr-FR" sz="1000" b="0" i="0" dirty="0">
                <a:solidFill>
                  <a:srgbClr val="000000"/>
                </a:solidFill>
                <a:effectLst/>
                <a:latin typeface="Arial" panose="020B0604020202020204" pitchFamily="34" charset="0"/>
                <a:cs typeface="Arial" panose="020B0604020202020204" pitchFamily="34" charset="0"/>
              </a:rPr>
              <a:t> (Cargo </a:t>
            </a:r>
            <a:r>
              <a:rPr lang="fr-FR" sz="1000" b="0" i="0" dirty="0" err="1">
                <a:solidFill>
                  <a:srgbClr val="000000"/>
                </a:solidFill>
                <a:effectLst/>
                <a:latin typeface="Arial" panose="020B0604020202020204" pitchFamily="34" charset="0"/>
                <a:cs typeface="Arial" panose="020B0604020202020204" pitchFamily="34" charset="0"/>
              </a:rPr>
              <a:t>Manifest</a:t>
            </a:r>
            <a:r>
              <a:rPr lang="fr-FR" sz="1000" b="0" i="0" dirty="0">
                <a:solidFill>
                  <a:srgbClr val="000000"/>
                </a:solidFill>
                <a:effectLst/>
                <a:latin typeface="Arial" panose="020B0604020202020204" pitchFamily="34" charset="0"/>
                <a:cs typeface="Arial" panose="020B0604020202020204" pitchFamily="34" charset="0"/>
              </a:rPr>
              <a:t>) : fourniture d'une copie de la manifeste marchandise.</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BR</a:t>
            </a:r>
            <a:r>
              <a:rPr lang="fr-FR" sz="1000" b="0" i="0" dirty="0">
                <a:solidFill>
                  <a:srgbClr val="000000"/>
                </a:solidFill>
                <a:effectLst/>
                <a:latin typeface="Arial" panose="020B0604020202020204" pitchFamily="34" charset="0"/>
                <a:cs typeface="Arial" panose="020B0604020202020204" pitchFamily="34" charset="0"/>
              </a:rPr>
              <a:t> (Bank Release) : obtention de la mainlevée d'une banque pour remise de la marchandise au destinataire (Crédit Documentaire).</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CD</a:t>
            </a:r>
            <a:r>
              <a:rPr lang="fr-FR" sz="1000" b="0" i="0" dirty="0">
                <a:solidFill>
                  <a:srgbClr val="000000"/>
                </a:solidFill>
                <a:effectLst/>
                <a:latin typeface="Arial" panose="020B0604020202020204" pitchFamily="34" charset="0"/>
                <a:cs typeface="Arial" panose="020B0604020202020204" pitchFamily="34" charset="0"/>
              </a:rPr>
              <a:t> (Clearance and Handling at Destination): manutention à destination.</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CH</a:t>
            </a:r>
            <a:r>
              <a:rPr lang="fr-FR" sz="1000" b="0" i="0" dirty="0">
                <a:solidFill>
                  <a:srgbClr val="000000"/>
                </a:solidFill>
                <a:effectLst/>
                <a:latin typeface="Arial" panose="020B0604020202020204" pitchFamily="34" charset="0"/>
                <a:cs typeface="Arial" panose="020B0604020202020204" pitchFamily="34" charset="0"/>
              </a:rPr>
              <a:t> (Clearance and Handling at Origin): manutention au départ.</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FC</a:t>
            </a:r>
            <a:r>
              <a:rPr lang="fr-FR" sz="1000" b="0" i="0" dirty="0">
                <a:solidFill>
                  <a:srgbClr val="000000"/>
                </a:solidFill>
                <a:effectLst/>
                <a:latin typeface="Arial" panose="020B0604020202020204" pitchFamily="34" charset="0"/>
                <a:cs typeface="Arial" panose="020B0604020202020204" pitchFamily="34" charset="0"/>
              </a:rPr>
              <a:t> (Charges </a:t>
            </a:r>
            <a:r>
              <a:rPr lang="fr-FR" sz="1000" b="0" i="0" dirty="0" err="1">
                <a:solidFill>
                  <a:srgbClr val="000000"/>
                </a:solidFill>
                <a:effectLst/>
                <a:latin typeface="Arial" panose="020B0604020202020204" pitchFamily="34" charset="0"/>
                <a:cs typeface="Arial" panose="020B0604020202020204" pitchFamily="34" charset="0"/>
              </a:rPr>
              <a:t>Collect</a:t>
            </a:r>
            <a:r>
              <a:rPr lang="fr-FR" sz="1000" b="0" i="0" dirty="0">
                <a:solidFill>
                  <a:srgbClr val="000000"/>
                </a:solidFill>
                <a:effectLst/>
                <a:latin typeface="Arial" panose="020B0604020202020204" pitchFamily="34" charset="0"/>
                <a:cs typeface="Arial" panose="020B0604020202020204" pitchFamily="34" charset="0"/>
              </a:rPr>
              <a:t> </a:t>
            </a:r>
            <a:r>
              <a:rPr lang="fr-FR" sz="1000" b="0" i="0" dirty="0" err="1">
                <a:solidFill>
                  <a:srgbClr val="000000"/>
                </a:solidFill>
                <a:effectLst/>
                <a:latin typeface="Arial" panose="020B0604020202020204" pitchFamily="34" charset="0"/>
                <a:cs typeface="Arial" panose="020B0604020202020204" pitchFamily="34" charset="0"/>
              </a:rPr>
              <a:t>Fee</a:t>
            </a:r>
            <a:r>
              <a:rPr lang="fr-FR" sz="1000" b="0" i="0" dirty="0">
                <a:solidFill>
                  <a:srgbClr val="000000"/>
                </a:solidFill>
                <a:effectLst/>
                <a:latin typeface="Arial" panose="020B0604020202020204" pitchFamily="34" charset="0"/>
                <a:cs typeface="Arial" panose="020B0604020202020204" pitchFamily="34" charset="0"/>
              </a:rPr>
              <a:t>) : frais pour encaissement en port dû.</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GT</a:t>
            </a:r>
            <a:r>
              <a:rPr lang="fr-FR" sz="1000" b="0" i="0" dirty="0">
                <a:solidFill>
                  <a:srgbClr val="000000"/>
                </a:solidFill>
                <a:effectLst/>
                <a:latin typeface="Arial" panose="020B0604020202020204" pitchFamily="34" charset="0"/>
                <a:cs typeface="Arial" panose="020B0604020202020204" pitchFamily="34" charset="0"/>
              </a:rPr>
              <a:t> (</a:t>
            </a:r>
            <a:r>
              <a:rPr lang="fr-FR" sz="1000" b="0" i="0" dirty="0" err="1">
                <a:solidFill>
                  <a:srgbClr val="000000"/>
                </a:solidFill>
                <a:effectLst/>
                <a:latin typeface="Arial" panose="020B0604020202020204" pitchFamily="34" charset="0"/>
                <a:cs typeface="Arial" panose="020B0604020202020204" pitchFamily="34" charset="0"/>
              </a:rPr>
              <a:t>Government</a:t>
            </a:r>
            <a:r>
              <a:rPr lang="fr-FR" sz="1000" b="0" i="0" dirty="0">
                <a:solidFill>
                  <a:srgbClr val="000000"/>
                </a:solidFill>
                <a:effectLst/>
                <a:latin typeface="Arial" panose="020B0604020202020204" pitchFamily="34" charset="0"/>
                <a:cs typeface="Arial" panose="020B0604020202020204" pitchFamily="34" charset="0"/>
              </a:rPr>
              <a:t> </a:t>
            </a:r>
            <a:r>
              <a:rPr lang="fr-FR" sz="1000" b="0" i="0" dirty="0" err="1">
                <a:solidFill>
                  <a:srgbClr val="000000"/>
                </a:solidFill>
                <a:effectLst/>
                <a:latin typeface="Arial" panose="020B0604020202020204" pitchFamily="34" charset="0"/>
                <a:cs typeface="Arial" panose="020B0604020202020204" pitchFamily="34" charset="0"/>
              </a:rPr>
              <a:t>Tax</a:t>
            </a:r>
            <a:r>
              <a:rPr lang="fr-FR" sz="1000" b="0" i="0" dirty="0">
                <a:solidFill>
                  <a:srgbClr val="000000"/>
                </a:solidFill>
                <a:effectLst/>
                <a:latin typeface="Arial" panose="020B0604020202020204" pitchFamily="34" charset="0"/>
                <a:cs typeface="Arial" panose="020B0604020202020204" pitchFamily="34" charset="0"/>
              </a:rPr>
              <a:t>) : taxe prélevée par autorités locales.</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UH</a:t>
            </a:r>
            <a:r>
              <a:rPr lang="fr-FR" sz="1000" b="0" i="0" dirty="0">
                <a:solidFill>
                  <a:srgbClr val="000000"/>
                </a:solidFill>
                <a:effectLst/>
                <a:latin typeface="Arial" panose="020B0604020202020204" pitchFamily="34" charset="0"/>
                <a:cs typeface="Arial" panose="020B0604020202020204" pitchFamily="34" charset="0"/>
              </a:rPr>
              <a:t> (ULD handling) : Frais de manutention de l’ULD (Unité de manutention).</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IN </a:t>
            </a:r>
            <a:r>
              <a:rPr lang="fr-FR" sz="1000" b="0" i="0" dirty="0">
                <a:solidFill>
                  <a:srgbClr val="000000"/>
                </a:solidFill>
                <a:effectLst/>
                <a:latin typeface="Arial" panose="020B0604020202020204" pitchFamily="34" charset="0"/>
                <a:cs typeface="Arial" panose="020B0604020202020204" pitchFamily="34" charset="0"/>
              </a:rPr>
              <a:t>(</a:t>
            </a:r>
            <a:r>
              <a:rPr lang="fr-FR" sz="1000" b="0" i="0" dirty="0" err="1">
                <a:solidFill>
                  <a:srgbClr val="000000"/>
                </a:solidFill>
                <a:effectLst/>
                <a:latin typeface="Arial" panose="020B0604020202020204" pitchFamily="34" charset="0"/>
                <a:cs typeface="Arial" panose="020B0604020202020204" pitchFamily="34" charset="0"/>
              </a:rPr>
              <a:t>Insurance</a:t>
            </a:r>
            <a:r>
              <a:rPr lang="fr-FR" sz="1000" b="0" i="0" dirty="0">
                <a:solidFill>
                  <a:srgbClr val="000000"/>
                </a:solidFill>
                <a:effectLst/>
                <a:latin typeface="Arial" panose="020B0604020202020204" pitchFamily="34" charset="0"/>
                <a:cs typeface="Arial" panose="020B0604020202020204" pitchFamily="34" charset="0"/>
              </a:rPr>
              <a:t>) : assurance de la marchandise.</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LA</a:t>
            </a:r>
            <a:r>
              <a:rPr lang="fr-FR" sz="1000" b="0" i="0" dirty="0">
                <a:solidFill>
                  <a:srgbClr val="000000"/>
                </a:solidFill>
                <a:effectLst/>
                <a:latin typeface="Arial" panose="020B0604020202020204" pitchFamily="34" charset="0"/>
                <a:cs typeface="Arial" panose="020B0604020202020204" pitchFamily="34" charset="0"/>
              </a:rPr>
              <a:t> (Live </a:t>
            </a:r>
            <a:r>
              <a:rPr lang="fr-FR" sz="1000" b="0" i="0" dirty="0" err="1">
                <a:solidFill>
                  <a:srgbClr val="000000"/>
                </a:solidFill>
                <a:effectLst/>
                <a:latin typeface="Arial" panose="020B0604020202020204" pitchFamily="34" charset="0"/>
                <a:cs typeface="Arial" panose="020B0604020202020204" pitchFamily="34" charset="0"/>
              </a:rPr>
              <a:t>animals</a:t>
            </a:r>
            <a:r>
              <a:rPr lang="fr-FR" sz="1000" b="0" i="0" dirty="0">
                <a:solidFill>
                  <a:srgbClr val="000000"/>
                </a:solidFill>
                <a:effectLst/>
                <a:latin typeface="Arial" panose="020B0604020202020204" pitchFamily="34" charset="0"/>
                <a:cs typeface="Arial" panose="020B0604020202020204" pitchFamily="34" charset="0"/>
              </a:rPr>
              <a:t>).</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MA</a:t>
            </a:r>
            <a:r>
              <a:rPr lang="fr-FR" sz="1000" b="0" i="0" dirty="0">
                <a:solidFill>
                  <a:srgbClr val="000000"/>
                </a:solidFill>
                <a:effectLst/>
                <a:latin typeface="Arial" panose="020B0604020202020204" pitchFamily="34" charset="0"/>
                <a:cs typeface="Arial" panose="020B0604020202020204" pitchFamily="34" charset="0"/>
              </a:rPr>
              <a:t> (</a:t>
            </a:r>
            <a:r>
              <a:rPr lang="fr-FR" sz="1000" b="0" i="0" dirty="0" err="1">
                <a:solidFill>
                  <a:srgbClr val="000000"/>
                </a:solidFill>
                <a:effectLst/>
                <a:latin typeface="Arial" panose="020B0604020202020204" pitchFamily="34" charset="0"/>
                <a:cs typeface="Arial" panose="020B0604020202020204" pitchFamily="34" charset="0"/>
              </a:rPr>
              <a:t>Miscellaneous</a:t>
            </a:r>
            <a:r>
              <a:rPr lang="fr-FR" sz="1000" b="0" i="0" dirty="0">
                <a:solidFill>
                  <a:srgbClr val="000000"/>
                </a:solidFill>
                <a:effectLst/>
                <a:latin typeface="Arial" panose="020B0604020202020204" pitchFamily="34" charset="0"/>
                <a:cs typeface="Arial" panose="020B0604020202020204" pitchFamily="34" charset="0"/>
              </a:rPr>
              <a:t> Charges Due Agent) : frais divers revenant à l'agent.</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MC</a:t>
            </a:r>
            <a:r>
              <a:rPr lang="fr-FR" sz="1000" b="0" i="0" dirty="0">
                <a:solidFill>
                  <a:srgbClr val="000000"/>
                </a:solidFill>
                <a:effectLst/>
                <a:latin typeface="Arial" panose="020B0604020202020204" pitchFamily="34" charset="0"/>
                <a:cs typeface="Arial" panose="020B0604020202020204" pitchFamily="34" charset="0"/>
              </a:rPr>
              <a:t> (</a:t>
            </a:r>
            <a:r>
              <a:rPr lang="fr-FR" sz="1000" b="0" i="0" dirty="0" err="1">
                <a:solidFill>
                  <a:srgbClr val="000000"/>
                </a:solidFill>
                <a:effectLst/>
                <a:latin typeface="Arial" panose="020B0604020202020204" pitchFamily="34" charset="0"/>
                <a:cs typeface="Arial" panose="020B0604020202020204" pitchFamily="34" charset="0"/>
              </a:rPr>
              <a:t>Miscellaneous</a:t>
            </a:r>
            <a:r>
              <a:rPr lang="fr-FR" sz="1000" b="0" i="0" dirty="0">
                <a:solidFill>
                  <a:srgbClr val="000000"/>
                </a:solidFill>
                <a:effectLst/>
                <a:latin typeface="Arial" panose="020B0604020202020204" pitchFamily="34" charset="0"/>
                <a:cs typeface="Arial" panose="020B0604020202020204" pitchFamily="34" charset="0"/>
              </a:rPr>
              <a:t> Charges Due Carrier) : frais divers revenant au transporteur.</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MD</a:t>
            </a:r>
            <a:r>
              <a:rPr lang="fr-FR" sz="1000" b="0" i="0" dirty="0">
                <a:solidFill>
                  <a:srgbClr val="000000"/>
                </a:solidFill>
                <a:effectLst/>
                <a:latin typeface="Arial" panose="020B0604020202020204" pitchFamily="34" charset="0"/>
                <a:cs typeface="Arial" panose="020B0604020202020204" pitchFamily="34" charset="0"/>
              </a:rPr>
              <a:t> (</a:t>
            </a:r>
            <a:r>
              <a:rPr lang="fr-FR" sz="1000" b="0" i="0" dirty="0" err="1">
                <a:solidFill>
                  <a:srgbClr val="000000"/>
                </a:solidFill>
                <a:effectLst/>
                <a:latin typeface="Arial" panose="020B0604020202020204" pitchFamily="34" charset="0"/>
                <a:cs typeface="Arial" panose="020B0604020202020204" pitchFamily="34" charset="0"/>
              </a:rPr>
              <a:t>Miscellaneous</a:t>
            </a:r>
            <a:r>
              <a:rPr lang="fr-FR" sz="1000" b="0" i="0" dirty="0">
                <a:solidFill>
                  <a:srgbClr val="000000"/>
                </a:solidFill>
                <a:effectLst/>
                <a:latin typeface="Arial" panose="020B0604020202020204" pitchFamily="34" charset="0"/>
                <a:cs typeface="Arial" panose="020B0604020202020204" pitchFamily="34" charset="0"/>
              </a:rPr>
              <a:t> Charges Due Final Carrier) : frais divers revenant au dernier transporteur.</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MY</a:t>
            </a:r>
            <a:r>
              <a:rPr lang="fr-FR" sz="1000" b="0" i="0" dirty="0">
                <a:solidFill>
                  <a:srgbClr val="000000"/>
                </a:solidFill>
                <a:effectLst/>
                <a:latin typeface="Arial" panose="020B0604020202020204" pitchFamily="34" charset="0"/>
                <a:cs typeface="Arial" panose="020B0604020202020204" pitchFamily="34" charset="0"/>
              </a:rPr>
              <a:t> (Fuel Surcharge) : pour plus d'information sur la surcharge carburant, cliquez ici.</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PK</a:t>
            </a:r>
            <a:r>
              <a:rPr lang="fr-FR" sz="1000" b="0" i="0" dirty="0">
                <a:solidFill>
                  <a:srgbClr val="000000"/>
                </a:solidFill>
                <a:effectLst/>
                <a:latin typeface="Arial" panose="020B0604020202020204" pitchFamily="34" charset="0"/>
                <a:cs typeface="Arial" panose="020B0604020202020204" pitchFamily="34" charset="0"/>
              </a:rPr>
              <a:t> (packaging) : Frais d'emballage supportés par la Compagnie</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RA</a:t>
            </a:r>
            <a:r>
              <a:rPr lang="fr-FR" sz="1000" b="0" i="0" dirty="0">
                <a:solidFill>
                  <a:srgbClr val="000000"/>
                </a:solidFill>
                <a:effectLst/>
                <a:latin typeface="Arial" panose="020B0604020202020204" pitchFamily="34" charset="0"/>
                <a:cs typeface="Arial" panose="020B0604020202020204" pitchFamily="34" charset="0"/>
              </a:rPr>
              <a:t> (Dangerous </a:t>
            </a:r>
            <a:r>
              <a:rPr lang="fr-FR" sz="1000" b="0" i="0" dirty="0" err="1">
                <a:solidFill>
                  <a:srgbClr val="000000"/>
                </a:solidFill>
                <a:effectLst/>
                <a:latin typeface="Arial" panose="020B0604020202020204" pitchFamily="34" charset="0"/>
                <a:cs typeface="Arial" panose="020B0604020202020204" pitchFamily="34" charset="0"/>
              </a:rPr>
              <a:t>Goods</a:t>
            </a:r>
            <a:r>
              <a:rPr lang="fr-FR" sz="1000" b="0" i="0" dirty="0">
                <a:solidFill>
                  <a:srgbClr val="000000"/>
                </a:solidFill>
                <a:effectLst/>
                <a:latin typeface="Arial" panose="020B0604020202020204" pitchFamily="34" charset="0"/>
                <a:cs typeface="Arial" panose="020B0604020202020204" pitchFamily="34" charset="0"/>
              </a:rPr>
              <a:t> </a:t>
            </a:r>
            <a:r>
              <a:rPr lang="fr-FR" sz="1000" b="0" i="0" dirty="0" err="1">
                <a:solidFill>
                  <a:srgbClr val="000000"/>
                </a:solidFill>
                <a:effectLst/>
                <a:latin typeface="Arial" panose="020B0604020202020204" pitchFamily="34" charset="0"/>
                <a:cs typeface="Arial" panose="020B0604020202020204" pitchFamily="34" charset="0"/>
              </a:rPr>
              <a:t>Fee</a:t>
            </a:r>
            <a:r>
              <a:rPr lang="fr-FR" sz="1000" b="0" i="0" dirty="0">
                <a:solidFill>
                  <a:srgbClr val="000000"/>
                </a:solidFill>
                <a:effectLst/>
                <a:latin typeface="Arial" panose="020B0604020202020204" pitchFamily="34" charset="0"/>
                <a:cs typeface="Arial" panose="020B0604020202020204" pitchFamily="34" charset="0"/>
              </a:rPr>
              <a:t>) : traitement de marchandises dangereuses.</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SD</a:t>
            </a:r>
            <a:r>
              <a:rPr lang="fr-FR" sz="1000" b="0" i="0" dirty="0">
                <a:solidFill>
                  <a:srgbClr val="000000"/>
                </a:solidFill>
                <a:effectLst/>
                <a:latin typeface="Arial" panose="020B0604020202020204" pitchFamily="34" charset="0"/>
                <a:cs typeface="Arial" panose="020B0604020202020204" pitchFamily="34" charset="0"/>
              </a:rPr>
              <a:t> (Surface Transportation at Destination) : post-acheminement par voie de surface.</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SI </a:t>
            </a:r>
            <a:r>
              <a:rPr lang="fr-FR" sz="1000" b="0" i="0" dirty="0">
                <a:solidFill>
                  <a:srgbClr val="000000"/>
                </a:solidFill>
                <a:effectLst/>
                <a:latin typeface="Arial" panose="020B0604020202020204" pitchFamily="34" charset="0"/>
                <a:cs typeface="Arial" panose="020B0604020202020204" pitchFamily="34" charset="0"/>
              </a:rPr>
              <a:t>(Stop in Transit, Reclaim, or Return to </a:t>
            </a:r>
            <a:r>
              <a:rPr lang="fr-FR" sz="1000" b="0" i="0" dirty="0" err="1">
                <a:solidFill>
                  <a:srgbClr val="000000"/>
                </a:solidFill>
                <a:effectLst/>
                <a:latin typeface="Arial" panose="020B0604020202020204" pitchFamily="34" charset="0"/>
                <a:cs typeface="Arial" panose="020B0604020202020204" pitchFamily="34" charset="0"/>
              </a:rPr>
              <a:t>Shipper</a:t>
            </a:r>
            <a:r>
              <a:rPr lang="fr-FR" sz="1000" b="0" i="0" dirty="0">
                <a:solidFill>
                  <a:srgbClr val="000000"/>
                </a:solidFill>
                <a:effectLst/>
                <a:latin typeface="Arial" panose="020B0604020202020204" pitchFamily="34" charset="0"/>
                <a:cs typeface="Arial" panose="020B0604020202020204" pitchFamily="34" charset="0"/>
              </a:rPr>
              <a:t>) : exercice de son droit de disposition de la marchandise en cours de voyage par le chargeur.</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SR</a:t>
            </a:r>
            <a:r>
              <a:rPr lang="fr-FR" sz="1000" b="0" i="0" dirty="0">
                <a:solidFill>
                  <a:srgbClr val="000000"/>
                </a:solidFill>
                <a:effectLst/>
                <a:latin typeface="Arial" panose="020B0604020202020204" pitchFamily="34" charset="0"/>
                <a:cs typeface="Arial" panose="020B0604020202020204" pitchFamily="34" charset="0"/>
              </a:rPr>
              <a:t> (Storage) : stockage à destination au-delà du délai de garde normal.</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SU</a:t>
            </a:r>
            <a:r>
              <a:rPr lang="fr-FR" sz="1000" b="0" i="0" dirty="0">
                <a:solidFill>
                  <a:srgbClr val="000000"/>
                </a:solidFill>
                <a:effectLst/>
                <a:latin typeface="Arial" panose="020B0604020202020204" pitchFamily="34" charset="0"/>
                <a:cs typeface="Arial" panose="020B0604020202020204" pitchFamily="34" charset="0"/>
              </a:rPr>
              <a:t> (Surface Transportation at Origin) : </a:t>
            </a:r>
            <a:r>
              <a:rPr lang="fr-FR" sz="1000" b="0" i="0" dirty="0" err="1">
                <a:solidFill>
                  <a:srgbClr val="000000"/>
                </a:solidFill>
                <a:effectLst/>
                <a:latin typeface="Arial" panose="020B0604020202020204" pitchFamily="34" charset="0"/>
                <a:cs typeface="Arial" panose="020B0604020202020204" pitchFamily="34" charset="0"/>
              </a:rPr>
              <a:t>pré-acheminement</a:t>
            </a:r>
            <a:r>
              <a:rPr lang="fr-FR" sz="1000" b="0" i="0" dirty="0">
                <a:solidFill>
                  <a:srgbClr val="000000"/>
                </a:solidFill>
                <a:effectLst/>
                <a:latin typeface="Arial" panose="020B0604020202020204" pitchFamily="34" charset="0"/>
                <a:cs typeface="Arial" panose="020B0604020202020204" pitchFamily="34" charset="0"/>
              </a:rPr>
              <a:t> par voie de surface.</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UD</a:t>
            </a:r>
            <a:r>
              <a:rPr lang="fr-FR" sz="1000" b="0" i="0" dirty="0">
                <a:solidFill>
                  <a:srgbClr val="000000"/>
                </a:solidFill>
                <a:effectLst/>
                <a:latin typeface="Arial" panose="020B0604020202020204" pitchFamily="34" charset="0"/>
                <a:cs typeface="Arial" panose="020B0604020202020204" pitchFamily="34" charset="0"/>
              </a:rPr>
              <a:t> (</a:t>
            </a:r>
            <a:r>
              <a:rPr lang="fr-FR" sz="1000" b="0" i="0" dirty="0" err="1">
                <a:solidFill>
                  <a:srgbClr val="000000"/>
                </a:solidFill>
                <a:effectLst/>
                <a:latin typeface="Arial" panose="020B0604020202020204" pitchFamily="34" charset="0"/>
                <a:cs typeface="Arial" panose="020B0604020202020204" pitchFamily="34" charset="0"/>
              </a:rPr>
              <a:t>Demurrage</a:t>
            </a:r>
            <a:r>
              <a:rPr lang="fr-FR" sz="1000" b="0" i="0" dirty="0">
                <a:solidFill>
                  <a:srgbClr val="000000"/>
                </a:solidFill>
                <a:effectLst/>
                <a:latin typeface="Arial" panose="020B0604020202020204" pitchFamily="34" charset="0"/>
                <a:cs typeface="Arial" panose="020B0604020202020204" pitchFamily="34" charset="0"/>
              </a:rPr>
              <a:t>) : utilisation d'une palette ou d'un conteneur propriété de la compagnie ou de l'agent au-delà du temps normal associé au transport.</a:t>
            </a:r>
            <a:br>
              <a:rPr lang="fr-FR" sz="1000" b="0" i="0" dirty="0">
                <a:solidFill>
                  <a:srgbClr val="000000"/>
                </a:solidFill>
                <a:effectLst/>
                <a:latin typeface="Arial" panose="020B0604020202020204" pitchFamily="34" charset="0"/>
                <a:cs typeface="Arial" panose="020B0604020202020204" pitchFamily="34" charset="0"/>
              </a:rPr>
            </a:br>
            <a:r>
              <a:rPr lang="fr-FR" sz="1000" b="1" i="0" dirty="0">
                <a:solidFill>
                  <a:srgbClr val="000000"/>
                </a:solidFill>
                <a:effectLst/>
                <a:latin typeface="Arial" panose="020B0604020202020204" pitchFamily="34" charset="0"/>
                <a:cs typeface="Arial" panose="020B0604020202020204" pitchFamily="34" charset="0"/>
              </a:rPr>
              <a:t>UF</a:t>
            </a:r>
            <a:r>
              <a:rPr lang="fr-FR" sz="1000" b="0" i="0" dirty="0">
                <a:solidFill>
                  <a:srgbClr val="000000"/>
                </a:solidFill>
                <a:effectLst/>
                <a:latin typeface="Arial" panose="020B0604020202020204" pitchFamily="34" charset="0"/>
                <a:cs typeface="Arial" panose="020B0604020202020204" pitchFamily="34" charset="0"/>
              </a:rPr>
              <a:t> (</a:t>
            </a:r>
            <a:r>
              <a:rPr lang="fr-FR" sz="1000" b="0" i="0" dirty="0" err="1">
                <a:solidFill>
                  <a:srgbClr val="000000"/>
                </a:solidFill>
                <a:effectLst/>
                <a:latin typeface="Arial" panose="020B0604020202020204" pitchFamily="34" charset="0"/>
                <a:cs typeface="Arial" panose="020B0604020202020204" pitchFamily="34" charset="0"/>
              </a:rPr>
              <a:t>Recontouring</a:t>
            </a:r>
            <a:r>
              <a:rPr lang="fr-FR" sz="1000" b="0" i="0" dirty="0">
                <a:solidFill>
                  <a:srgbClr val="000000"/>
                </a:solidFill>
                <a:effectLst/>
                <a:latin typeface="Arial" panose="020B0604020202020204" pitchFamily="34" charset="0"/>
                <a:cs typeface="Arial" panose="020B0604020202020204" pitchFamily="34" charset="0"/>
              </a:rPr>
              <a:t>) : reconditionnement d'une palette ou d'un conteneur impropre au transport aérien.</a:t>
            </a:r>
            <a:br>
              <a:rPr lang="fr-FR" sz="1000" b="0" i="0" dirty="0">
                <a:solidFill>
                  <a:srgbClr val="000000"/>
                </a:solidFill>
                <a:effectLst/>
                <a:latin typeface="Arial" panose="020B0604020202020204" pitchFamily="34" charset="0"/>
                <a:cs typeface="Arial" panose="020B0604020202020204" pitchFamily="34" charset="0"/>
              </a:rPr>
            </a:br>
            <a:endParaRPr lang="fr-FR" sz="1000" b="0" i="0" dirty="0">
              <a:solidFill>
                <a:srgbClr val="000000"/>
              </a:solidFill>
              <a:effectLst/>
              <a:latin typeface="Arial" panose="020B0604020202020204" pitchFamily="34" charset="0"/>
              <a:cs typeface="Arial" panose="020B0604020202020204" pitchFamily="34" charset="0"/>
            </a:endParaRPr>
          </a:p>
          <a:p>
            <a:pPr algn="l">
              <a:lnSpc>
                <a:spcPct val="100000"/>
              </a:lnSpc>
            </a:pPr>
            <a:r>
              <a:rPr lang="fr-FR" sz="1000" b="0" i="0" dirty="0">
                <a:solidFill>
                  <a:srgbClr val="000000"/>
                </a:solidFill>
                <a:effectLst/>
                <a:latin typeface="Arial" panose="020B0604020202020204" pitchFamily="34" charset="0"/>
                <a:cs typeface="Arial" panose="020B0604020202020204" pitchFamily="34" charset="0"/>
              </a:rPr>
              <a:t>Les frais annexes font l'objet de codification sur la LTA On en compte environ une cinquantaine repérable par des sigles de 2 ou 3 lettres.</a:t>
            </a:r>
            <a:endParaRPr lang="fr-FR" sz="1000" dirty="0">
              <a:latin typeface="Arial" panose="020B0604020202020204" pitchFamily="34" charset="0"/>
              <a:cs typeface="Arial" panose="020B0604020202020204" pitchFamily="34" charset="0"/>
            </a:endParaRPr>
          </a:p>
        </p:txBody>
      </p:sp>
      <p:sp>
        <p:nvSpPr>
          <p:cNvPr id="5" name="Espace réservé du numéro de diapositive 3">
            <a:extLst>
              <a:ext uri="{FF2B5EF4-FFF2-40B4-BE49-F238E27FC236}">
                <a16:creationId xmlns:a16="http://schemas.microsoft.com/office/drawing/2014/main" id="{8727704E-11A3-4A69-85B4-CCFAF3E84DD5}"/>
              </a:ext>
            </a:extLst>
          </p:cNvPr>
          <p:cNvSpPr txBox="1">
            <a:spLocks/>
          </p:cNvSpPr>
          <p:nvPr/>
        </p:nvSpPr>
        <p:spPr bwMode="auto">
          <a:xfrm>
            <a:off x="4022725" y="9734550"/>
            <a:ext cx="3076575" cy="477838"/>
          </a:xfrm>
          <a:prstGeom prst="rect">
            <a:avLst/>
          </a:prstGeom>
          <a:noFill/>
          <a:ln w="12700">
            <a:noFill/>
            <a:miter lim="800000"/>
            <a:headEnd/>
            <a:tailEnd/>
          </a:ln>
          <a:effectLst/>
        </p:spPr>
        <p:txBody>
          <a:bodyPr vert="horz" wrap="square" lIns="96506" tIns="48253" rIns="96506" bIns="48253" numCol="1" anchor="b" anchorCtr="0" compatLnSpc="1">
            <a:prstTxWarp prst="textNoShape">
              <a:avLst/>
            </a:prstTxWarp>
          </a:bodyPr>
          <a:lstStyle>
            <a:defPPr>
              <a:defRPr lang="fr-FR"/>
            </a:defPPr>
            <a:lvl1pPr algn="r" defTabSz="965200" rtl="0" eaLnBrk="0" fontAlgn="base" hangingPunct="0">
              <a:lnSpc>
                <a:spcPct val="90000"/>
              </a:lnSpc>
              <a:spcBef>
                <a:spcPct val="0"/>
              </a:spcBef>
              <a:spcAft>
                <a:spcPct val="0"/>
              </a:spcAft>
              <a:defRPr sz="13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rgbClr val="000000"/>
                </a:solidFill>
                <a:latin typeface="Arial" panose="020B0604020202020204" pitchFamily="34" charset="0"/>
                <a:ea typeface="+mn-ea"/>
                <a:cs typeface="+mn-cs"/>
              </a:defRPr>
            </a:lvl5pPr>
            <a:lvl6pPr marL="2286000" algn="l" defTabSz="914400" rtl="0" eaLnBrk="1" latinLnBrk="0" hangingPunct="1">
              <a:defRPr b="1" kern="1200">
                <a:solidFill>
                  <a:srgbClr val="000000"/>
                </a:solidFill>
                <a:latin typeface="Arial" panose="020B0604020202020204" pitchFamily="34" charset="0"/>
                <a:ea typeface="+mn-ea"/>
                <a:cs typeface="+mn-cs"/>
              </a:defRPr>
            </a:lvl6pPr>
            <a:lvl7pPr marL="2743200" algn="l" defTabSz="914400" rtl="0" eaLnBrk="1" latinLnBrk="0" hangingPunct="1">
              <a:defRPr b="1" kern="1200">
                <a:solidFill>
                  <a:srgbClr val="000000"/>
                </a:solidFill>
                <a:latin typeface="Arial" panose="020B0604020202020204" pitchFamily="34" charset="0"/>
                <a:ea typeface="+mn-ea"/>
                <a:cs typeface="+mn-cs"/>
              </a:defRPr>
            </a:lvl7pPr>
            <a:lvl8pPr marL="3200400" algn="l" defTabSz="914400" rtl="0" eaLnBrk="1" latinLnBrk="0" hangingPunct="1">
              <a:defRPr b="1" kern="1200">
                <a:solidFill>
                  <a:srgbClr val="000000"/>
                </a:solidFill>
                <a:latin typeface="Arial" panose="020B0604020202020204" pitchFamily="34" charset="0"/>
                <a:ea typeface="+mn-ea"/>
                <a:cs typeface="+mn-cs"/>
              </a:defRPr>
            </a:lvl8pPr>
            <a:lvl9pPr marL="3657600" algn="l" defTabSz="914400" rtl="0" eaLnBrk="1" latinLnBrk="0" hangingPunct="1">
              <a:defRPr b="1" kern="1200">
                <a:solidFill>
                  <a:srgbClr val="000000"/>
                </a:solidFill>
                <a:latin typeface="Arial" panose="020B0604020202020204" pitchFamily="34" charset="0"/>
                <a:ea typeface="+mn-ea"/>
                <a:cs typeface="+mn-cs"/>
              </a:defRPr>
            </a:lvl9pPr>
          </a:lstStyle>
          <a:p>
            <a:fld id="{2F0CD630-DF5C-4F43-A13B-52F2DE643F66}" type="slidenum">
              <a:rPr lang="fr-FR" altLang="fr-FR" smtClean="0"/>
              <a:pPr/>
              <a:t>30</a:t>
            </a:fld>
            <a:endParaRPr lang="fr-FR" altLang="fr-FR"/>
          </a:p>
        </p:txBody>
      </p:sp>
    </p:spTree>
    <p:extLst>
      <p:ext uri="{BB962C8B-B14F-4D97-AF65-F5344CB8AC3E}">
        <p14:creationId xmlns:p14="http://schemas.microsoft.com/office/powerpoint/2010/main" val="398546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2472" y="4757266"/>
            <a:ext cx="6912768" cy="5760640"/>
          </a:xfrm>
        </p:spPr>
        <p:txBody>
          <a:bodyPr/>
          <a:lstStyle/>
          <a:p>
            <a:pPr>
              <a:lnSpc>
                <a:spcPct val="100000"/>
              </a:lnSpc>
            </a:pPr>
            <a:r>
              <a:rPr lang="fr-FR" sz="900" dirty="0"/>
              <a:t>Les décisions que l’on doit prendre à propos du transport de ses marchandises sont conditionnées par un certain nombre de facteurs dont les principaux sont les suivants :</a:t>
            </a:r>
          </a:p>
          <a:p>
            <a:pPr marL="171450" indent="-171450">
              <a:lnSpc>
                <a:spcPct val="100000"/>
              </a:lnSpc>
              <a:buFont typeface="Arial" panose="020B0604020202020204" pitchFamily="34" charset="0"/>
              <a:buChar char="•"/>
            </a:pPr>
            <a:r>
              <a:rPr lang="fr-FR" sz="900" b="1" dirty="0"/>
              <a:t>Les quantités transportées </a:t>
            </a:r>
            <a:r>
              <a:rPr lang="fr-FR" sz="900" dirty="0"/>
              <a:t>: si les lots de marchandises à transporter sont de faible taille, on sera conduit à utiliser des moyens partagés (messagerie) ; en revanche, si l’on a de grosses quantités à transporter, on peut mettre en œuvre des moyens spécifiques.</a:t>
            </a:r>
          </a:p>
          <a:p>
            <a:pPr marL="171450" indent="-171450">
              <a:lnSpc>
                <a:spcPct val="100000"/>
              </a:lnSpc>
              <a:buFont typeface="Arial" panose="020B0604020202020204" pitchFamily="34" charset="0"/>
              <a:buChar char="•"/>
            </a:pPr>
            <a:r>
              <a:rPr lang="fr-FR" sz="900" b="1" dirty="0"/>
              <a:t>La nature et les caractéristiques physiques des marchandises : </a:t>
            </a:r>
            <a:r>
              <a:rPr lang="fr-FR" sz="900" dirty="0"/>
              <a:t>on ne transporte pas avec les mêmes moyens des marchandises fragiles emballées en carton, des liquides ou des produits pondéreux. De plus, le transport de marchandises dangereuses est soumis à des réglementations particulières, les transporteurs doivent posséder des homologations spéciales.</a:t>
            </a:r>
          </a:p>
          <a:p>
            <a:pPr marL="171450" indent="-171450">
              <a:lnSpc>
                <a:spcPct val="100000"/>
              </a:lnSpc>
              <a:buFont typeface="Arial" panose="020B0604020202020204" pitchFamily="34" charset="0"/>
              <a:buChar char="•"/>
            </a:pPr>
            <a:r>
              <a:rPr lang="fr-FR" sz="900" b="1" dirty="0"/>
              <a:t>La valeur des marchandises </a:t>
            </a:r>
            <a:r>
              <a:rPr lang="fr-FR" sz="900" dirty="0"/>
              <a:t>: des marchandises de forte valeur pourront supporter des coûts de transport élevés alors que pour des marchandises de faible valeur, il faudra sélectionner des moyens de transport économiques.</a:t>
            </a:r>
          </a:p>
          <a:p>
            <a:pPr marL="171450" indent="-171450">
              <a:lnSpc>
                <a:spcPct val="100000"/>
              </a:lnSpc>
              <a:buFont typeface="Arial" panose="020B0604020202020204" pitchFamily="34" charset="0"/>
              <a:buChar char="•"/>
            </a:pPr>
            <a:r>
              <a:rPr lang="fr-FR" sz="900" b="1" dirty="0"/>
              <a:t>La densité des marchandises (rapport poids/volume) </a:t>
            </a:r>
            <a:r>
              <a:rPr lang="fr-FR" sz="900" dirty="0"/>
              <a:t>: un moyen de transport impose des limites en termes de poids ou de volume (par exemple, un camion ou un conteneur de 40 pieds peuvent recevoir des charges de 20 tonnes environ ou de 100 m3) ; on choisira le vecteur approprié en fonction de la contrainte la plus favorable.</a:t>
            </a:r>
          </a:p>
          <a:p>
            <a:pPr marL="171450" indent="-171450">
              <a:lnSpc>
                <a:spcPct val="100000"/>
              </a:lnSpc>
              <a:buFont typeface="Arial" panose="020B0604020202020204" pitchFamily="34" charset="0"/>
              <a:buChar char="•"/>
            </a:pPr>
            <a:r>
              <a:rPr lang="fr-FR" sz="900" b="1" dirty="0"/>
              <a:t>Les exigences des clients en matière de délai </a:t>
            </a:r>
            <a:r>
              <a:rPr lang="fr-FR" sz="900" dirty="0"/>
              <a:t>: si les délais de livraison imposés sont courts, on devra choisir des moyens de transport rapides (camions en livraison directe, avions) à un coût élevé alors que si le délai n’est pas primordial, on sélectionnera le moyen le moins coûteux.</a:t>
            </a:r>
          </a:p>
          <a:p>
            <a:pPr marL="171450" indent="-171450">
              <a:lnSpc>
                <a:spcPct val="100000"/>
              </a:lnSpc>
              <a:buFont typeface="Arial" panose="020B0604020202020204" pitchFamily="34" charset="0"/>
              <a:buChar char="•"/>
            </a:pPr>
            <a:r>
              <a:rPr lang="fr-FR" sz="900" b="1" dirty="0"/>
              <a:t>La répartition géographique des clients (distance, concentration) </a:t>
            </a:r>
            <a:r>
              <a:rPr lang="fr-FR" sz="900" dirty="0"/>
              <a:t>: si les clients sont éloignés, il peut être très coûteux de faire de la livraison directe ; cela amènera souvent à utiliser des moyens partagés. En revanche, pour des points de livraison proches, on peut envisager des livraisons avec des moyens propres.</a:t>
            </a:r>
          </a:p>
          <a:p>
            <a:pPr marL="171450" indent="-171450">
              <a:lnSpc>
                <a:spcPct val="100000"/>
              </a:lnSpc>
              <a:buFont typeface="Arial" panose="020B0604020202020204" pitchFamily="34" charset="0"/>
              <a:buChar char="•"/>
            </a:pPr>
            <a:r>
              <a:rPr lang="fr-FR" sz="900" b="1" dirty="0"/>
              <a:t>Le temps de transport </a:t>
            </a:r>
            <a:r>
              <a:rPr lang="fr-FR" sz="900" dirty="0"/>
              <a:t>: il peut constituer une contrainte dans le cas de produits périssables ou de mode ; par exemple, un transport par bateau depuis l’Asie demande environ deux mois.</a:t>
            </a:r>
          </a:p>
          <a:p>
            <a:pPr marL="171450" indent="-171450">
              <a:lnSpc>
                <a:spcPct val="100000"/>
              </a:lnSpc>
              <a:buFont typeface="Arial" panose="020B0604020202020204" pitchFamily="34" charset="0"/>
              <a:buChar char="•"/>
            </a:pPr>
            <a:r>
              <a:rPr lang="fr-FR" sz="900" b="1" dirty="0"/>
              <a:t>La fréquence des moyens de transport </a:t>
            </a:r>
            <a:r>
              <a:rPr lang="fr-FR" sz="900" dirty="0"/>
              <a:t>: sur certaines destinations, il existe des moyens de transport fréquents alors que sur d’autres destinations, les moyens de transport sont plus rares. Il en résultera des contraintes pour la planification des transports.</a:t>
            </a:r>
          </a:p>
          <a:p>
            <a:pPr marL="171450" indent="-171450">
              <a:lnSpc>
                <a:spcPct val="100000"/>
              </a:lnSpc>
              <a:buFont typeface="Arial" panose="020B0604020202020204" pitchFamily="34" charset="0"/>
              <a:buChar char="•"/>
            </a:pPr>
            <a:r>
              <a:rPr lang="fr-FR" sz="900" b="1" dirty="0"/>
              <a:t>La fiabilité (variabilité du temps) </a:t>
            </a:r>
            <a:r>
              <a:rPr lang="fr-FR" sz="900" dirty="0"/>
              <a:t>: certains moyens de transport sont très fiables, c’est-à-dire qu’ils respectent les temps de parcours prévus. Il peut néanmoins y avoir des incertitudes sur les délais nécessaires pour les opérations intermédiaires (déchargement, dédouanement, contrôle…) selon le lieu de destination.</a:t>
            </a:r>
          </a:p>
          <a:p>
            <a:pPr marL="171450" indent="-171450">
              <a:lnSpc>
                <a:spcPct val="100000"/>
              </a:lnSpc>
              <a:buFont typeface="Arial" panose="020B0604020202020204" pitchFamily="34" charset="0"/>
              <a:buChar char="•"/>
            </a:pPr>
            <a:r>
              <a:rPr lang="fr-FR" sz="900" b="1" dirty="0"/>
              <a:t>Le coût total (ensemble des coûts induits) </a:t>
            </a:r>
            <a:r>
              <a:rPr lang="fr-FR" sz="900" dirty="0"/>
              <a:t>: une opération de transport ne concerne pas que le transport principal, mais aussi toutes les opérations logistiques annexes (emballages, pré- et post-acheminements, stocks induits…). C’est finalement le critère de coût total qui commandera la décision en respectant les contraintes propres au produit et aux exigences des clients.</a:t>
            </a:r>
          </a:p>
          <a:p>
            <a:pPr marL="171450" indent="-171450">
              <a:lnSpc>
                <a:spcPct val="100000"/>
              </a:lnSpc>
              <a:buFont typeface="Arial" panose="020B0604020202020204" pitchFamily="34" charset="0"/>
              <a:buChar char="•"/>
            </a:pPr>
            <a:r>
              <a:rPr lang="fr-FR" sz="900" b="1" dirty="0"/>
              <a:t>La performance environnementale </a:t>
            </a:r>
            <a:r>
              <a:rPr lang="fr-FR" sz="900" dirty="0"/>
              <a:t>: chaque mode de transport engendre plus ou moins de pollution ce qui rentre dans les critères de décision des entreprises.</a:t>
            </a:r>
          </a:p>
          <a:p>
            <a:pPr>
              <a:lnSpc>
                <a:spcPct val="100000"/>
              </a:lnSpc>
            </a:pPr>
            <a:r>
              <a:rPr lang="fr-FR" sz="900" b="1" dirty="0"/>
              <a:t>Tous ces facteurs doivent être pris en compte lors de la définition de la structure des réseaux d’approvisionnement et de distribution et de la politique Transports. </a:t>
            </a:r>
          </a:p>
        </p:txBody>
      </p:sp>
      <p:sp>
        <p:nvSpPr>
          <p:cNvPr id="4" name="Espace réservé du numéro de diapositive 3">
            <a:extLst>
              <a:ext uri="{FF2B5EF4-FFF2-40B4-BE49-F238E27FC236}">
                <a16:creationId xmlns:a16="http://schemas.microsoft.com/office/drawing/2014/main" id="{2E8E5A02-CFD0-4345-9151-192413A72CAB}"/>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4</a:t>
            </a:fld>
            <a:endParaRPr lang="fr-FR" altLang="fr-FR"/>
          </a:p>
        </p:txBody>
      </p:sp>
    </p:spTree>
    <p:extLst>
      <p:ext uri="{BB962C8B-B14F-4D97-AF65-F5344CB8AC3E}">
        <p14:creationId xmlns:p14="http://schemas.microsoft.com/office/powerpoint/2010/main" val="251344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867275"/>
            <a:ext cx="5267796" cy="4627563"/>
          </a:xfrm>
        </p:spPr>
        <p: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lang="fr-FR" sz="1000" dirty="0"/>
              <a:t>Les responsables de la supply chain sont en permanence confrontés au dilemme suivant : offrir une excellente qualité de service tout en réduisant les immobilisations en stocks et les coûts opérationnels. Or ces objectifs sont antinomiques. Des arbitrages sont donc nécessaires. </a:t>
            </a:r>
          </a:p>
          <a:p>
            <a:pPr marL="0" marR="0" lvl="0" indent="0" algn="l" defTabSz="914400" rtl="0" eaLnBrk="0" fontAlgn="base" latinLnBrk="0" hangingPunct="0">
              <a:lnSpc>
                <a:spcPct val="100000"/>
              </a:lnSpc>
              <a:spcBef>
                <a:spcPct val="40000"/>
              </a:spcBef>
              <a:spcAft>
                <a:spcPct val="0"/>
              </a:spcAft>
              <a:buClrTx/>
              <a:buSzTx/>
              <a:buFontTx/>
              <a:buNone/>
              <a:tabLst/>
              <a:defRPr/>
            </a:pPr>
            <a:r>
              <a:rPr lang="fr-FR" sz="1000" b="1" dirty="0"/>
              <a:t>Arbitrage fréquence – coût de transport </a:t>
            </a:r>
          </a:p>
          <a:p>
            <a:pPr marL="0" marR="0" lvl="0" indent="0" algn="l" defTabSz="914400" rtl="0" eaLnBrk="0" fontAlgn="base" latinLnBrk="0" hangingPunct="0">
              <a:lnSpc>
                <a:spcPct val="100000"/>
              </a:lnSpc>
              <a:spcBef>
                <a:spcPct val="40000"/>
              </a:spcBef>
              <a:spcAft>
                <a:spcPct val="0"/>
              </a:spcAft>
              <a:buClrTx/>
              <a:buSzTx/>
              <a:buFontTx/>
              <a:buNone/>
              <a:tabLst/>
              <a:defRPr/>
            </a:pPr>
            <a:r>
              <a:rPr lang="fr-FR" sz="1000" dirty="0"/>
              <a:t>Le coût d’un moyen de transport est pratiquement indépendant de la charge transportée. Pour minimiser le coût de transport par unité transportée, on a donc intérêt à remplir au maximum le moyen de transport donc à constituer des lots de transport de grande taille. </a:t>
            </a:r>
          </a:p>
          <a:p>
            <a:pPr marL="0" marR="0" lvl="0" indent="0" algn="l" defTabSz="914400" rtl="0" eaLnBrk="0" fontAlgn="base" latinLnBrk="0" hangingPunct="0">
              <a:lnSpc>
                <a:spcPct val="100000"/>
              </a:lnSpc>
              <a:spcBef>
                <a:spcPct val="40000"/>
              </a:spcBef>
              <a:spcAft>
                <a:spcPct val="0"/>
              </a:spcAft>
              <a:buClrTx/>
              <a:buSzTx/>
              <a:buFontTx/>
              <a:buNone/>
              <a:tabLst/>
              <a:defRPr/>
            </a:pPr>
            <a:r>
              <a:rPr lang="fr-FR" sz="1000" dirty="0"/>
              <a:t>Mais, cela peut conduire à des voyages espacés dans le temps du fait du flux insuffisant et donc à une faible réactivité de la supply chain et à des stocks élevés au départ et à l’arrivée. Si l’on veut maintenir une fréquence élevée des transports pour être très réactif, il faut accepter de transporter avec des moyens non saturés et donc une augmentation des coûts.</a:t>
            </a:r>
          </a:p>
          <a:p>
            <a:pPr marL="0" marR="0" lvl="0" indent="0" algn="l" defTabSz="914400" rtl="0" eaLnBrk="0" fontAlgn="base" latinLnBrk="0" hangingPunct="0">
              <a:lnSpc>
                <a:spcPct val="100000"/>
              </a:lnSpc>
              <a:spcBef>
                <a:spcPct val="40000"/>
              </a:spcBef>
              <a:spcAft>
                <a:spcPct val="0"/>
              </a:spcAft>
              <a:buClrTx/>
              <a:buSzTx/>
              <a:buFontTx/>
              <a:buNone/>
              <a:tabLst/>
              <a:defRPr/>
            </a:pPr>
            <a:endParaRPr lang="fr-FR" sz="1000" dirty="0"/>
          </a:p>
          <a:p>
            <a:pPr marL="0" marR="0" lvl="0" indent="0" algn="l" defTabSz="914400" rtl="0" eaLnBrk="0" fontAlgn="base" latinLnBrk="0" hangingPunct="0">
              <a:lnSpc>
                <a:spcPct val="100000"/>
              </a:lnSpc>
              <a:spcBef>
                <a:spcPct val="40000"/>
              </a:spcBef>
              <a:spcAft>
                <a:spcPct val="0"/>
              </a:spcAft>
              <a:buClrTx/>
              <a:buSzTx/>
              <a:buFontTx/>
              <a:buNone/>
              <a:tabLst/>
              <a:defRPr/>
            </a:pPr>
            <a:r>
              <a:rPr lang="fr-FR" sz="1000" dirty="0"/>
              <a:t>Exemple : une société de produits de luxe, donc très coûteux, a mis en place un réseau mondial avec un seul entrepôt central et des livraisons fréquentes par avion. Dans ce cas l’arbitrage privilégie .le service aux clients et le niveau de stock au détriment des coûts de transport.</a:t>
            </a:r>
          </a:p>
          <a:p>
            <a:pPr>
              <a:lnSpc>
                <a:spcPct val="100000"/>
              </a:lnSpc>
            </a:pPr>
            <a:r>
              <a:rPr lang="fr-FR" sz="1000" dirty="0"/>
              <a:t> </a:t>
            </a:r>
          </a:p>
        </p:txBody>
      </p:sp>
      <p:sp>
        <p:nvSpPr>
          <p:cNvPr id="4" name="Espace réservé du numéro de diapositive 3">
            <a:extLst>
              <a:ext uri="{FF2B5EF4-FFF2-40B4-BE49-F238E27FC236}">
                <a16:creationId xmlns:a16="http://schemas.microsoft.com/office/drawing/2014/main" id="{CA5889DD-7453-474A-9C38-D3BEDE7C7502}"/>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5</a:t>
            </a:fld>
            <a:endParaRPr lang="fr-FR" altLang="fr-FR"/>
          </a:p>
        </p:txBody>
      </p:sp>
    </p:spTree>
    <p:extLst>
      <p:ext uri="{BB962C8B-B14F-4D97-AF65-F5344CB8AC3E}">
        <p14:creationId xmlns:p14="http://schemas.microsoft.com/office/powerpoint/2010/main" val="405000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Toute opération de transport va induire des stocks. Elle constitue une rupture dans la continuité du flux. Les niveaux de stock dépendent de la taille des lots de transport.</a:t>
            </a:r>
          </a:p>
          <a:p>
            <a:pPr>
              <a:lnSpc>
                <a:spcPct val="100000"/>
              </a:lnSpc>
            </a:pPr>
            <a:r>
              <a:rPr lang="fr-FR" sz="1000" dirty="0"/>
              <a:t>La figure montre l’évolution du niveau des stocks au départ et à l’arrivée d’une opération de transport (avec des hypothèses simplificatrices de production et de consommation constantes). </a:t>
            </a:r>
          </a:p>
          <a:p>
            <a:pPr>
              <a:lnSpc>
                <a:spcPct val="100000"/>
              </a:lnSpc>
            </a:pPr>
            <a:r>
              <a:rPr lang="fr-FR" sz="1000" dirty="0"/>
              <a:t>Au départ, on constitue progressivement le lot de transport. Lorsque l’on procède à l’expédition, le niveau de stock redescend et il remonte ensuite. À l’arrivée, lors de la réception d’un lot de transport, le stock remonte, puis descend progressivement du fait de la consommation. </a:t>
            </a:r>
          </a:p>
          <a:p>
            <a:pPr>
              <a:lnSpc>
                <a:spcPct val="100000"/>
              </a:lnSpc>
            </a:pPr>
            <a:r>
              <a:rPr lang="fr-FR" sz="1000" dirty="0"/>
              <a:t>Plus les lots de transport sont grands, plus les stocks induits (et donc les coûts de stockage) seront importants.</a:t>
            </a:r>
          </a:p>
          <a:p>
            <a:pPr>
              <a:lnSpc>
                <a:spcPct val="100000"/>
              </a:lnSpc>
            </a:pPr>
            <a:r>
              <a:rPr lang="fr-FR" sz="1000" dirty="0"/>
              <a:t>Le transport induit également un stock en transit. Les marchandises en cours de transport appartiennent toujours soit au vendeur, soit à l’acheteur (selon le contrat de transport, – cf. les Incoterms décrits par ailleurs). La valeur de ces stocks entre donc dans le besoin en fonds de roulement d’une entreprise.</a:t>
            </a:r>
          </a:p>
          <a:p>
            <a:pPr>
              <a:lnSpc>
                <a:spcPct val="100000"/>
              </a:lnSpc>
            </a:pPr>
            <a:endParaRPr lang="fr-FR" sz="1000" dirty="0"/>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E14325A1-0503-4CA3-B87F-F94124DEB590}"/>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6</a:t>
            </a:fld>
            <a:endParaRPr lang="fr-FR" altLang="fr-FR"/>
          </a:p>
        </p:txBody>
      </p:sp>
    </p:spTree>
    <p:extLst>
      <p:ext uri="{BB962C8B-B14F-4D97-AF65-F5344CB8AC3E}">
        <p14:creationId xmlns:p14="http://schemas.microsoft.com/office/powerpoint/2010/main" val="4183627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La valeur du stock en transit est proportionnelle à la taille du lot transporté et à la durée de transport.</a:t>
            </a:r>
          </a:p>
          <a:p>
            <a:pPr>
              <a:lnSpc>
                <a:spcPct val="100000"/>
              </a:lnSpc>
            </a:pPr>
            <a:r>
              <a:rPr lang="fr-FR" sz="1000" dirty="0"/>
              <a:t>Le choix d’un mode et sa fréquence induisent une taille de lot et donc une quantité moyenne en stock. Par exemple, pour satisfaire des besoins de 10 tonnes par jour, un approvisionnement de 20 tonnes par la route tous les deux jours engendrera un stock moyen de 10 tonnes alors que si le transport s’effectue par lot de 40 tonnes par wagon tous les quatre jours, ce stock moyen sera de 20 tonnes. Le coût du stock en transit sera plus élevé ; en revanche, le prix du transport risque d’être plus faible.</a:t>
            </a:r>
          </a:p>
        </p:txBody>
      </p:sp>
      <p:sp>
        <p:nvSpPr>
          <p:cNvPr id="4" name="Espace réservé du numéro de diapositive 3">
            <a:extLst>
              <a:ext uri="{FF2B5EF4-FFF2-40B4-BE49-F238E27FC236}">
                <a16:creationId xmlns:a16="http://schemas.microsoft.com/office/drawing/2014/main" id="{94FF2BD9-EC02-4B47-9EBE-3BFB337A79F4}"/>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7</a:t>
            </a:fld>
            <a:endParaRPr lang="fr-FR" altLang="fr-FR"/>
          </a:p>
        </p:txBody>
      </p:sp>
    </p:spTree>
    <p:extLst>
      <p:ext uri="{BB962C8B-B14F-4D97-AF65-F5344CB8AC3E}">
        <p14:creationId xmlns:p14="http://schemas.microsoft.com/office/powerpoint/2010/main" val="169025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95363" y="4867275"/>
            <a:ext cx="5106988" cy="5074567"/>
          </a:xfrm>
        </p:spPr>
        <p:txBody>
          <a:bodyPr/>
          <a:lstStyle/>
          <a:p>
            <a:pPr>
              <a:lnSpc>
                <a:spcPct val="100000"/>
              </a:lnSpc>
            </a:pPr>
            <a:r>
              <a:rPr lang="fr-FR" sz="1000" dirty="0"/>
              <a:t>La palettisation consiste à disposer les marchandises sur une palette. Cette opération permet par la suite d’accélérer les opérations de manutention, d’entreposage et d’expédition. La palettisation permet aussi de réaliser un meilleur taux de remplissage des véhicules de transport. </a:t>
            </a:r>
          </a:p>
          <a:p>
            <a:pPr>
              <a:lnSpc>
                <a:spcPct val="100000"/>
              </a:lnSpc>
            </a:pPr>
            <a:r>
              <a:rPr lang="fr-FR" sz="1000" dirty="0"/>
              <a:t>Les palettes sont fabriquées en différents matériaux solides (carton, bois, caoutchouc, acier, aluminium, plastique…), recyclables ou non recyclables. Elles peuvent être réutilisables ou perdues (palettes à usage unique). </a:t>
            </a:r>
          </a:p>
          <a:p>
            <a:pPr>
              <a:lnSpc>
                <a:spcPct val="100000"/>
              </a:lnSpc>
            </a:pPr>
            <a:r>
              <a:rPr lang="fr-FR" sz="1000" dirty="0"/>
              <a:t>En Europe les dimensions 1200 x 800 mm, 1200 x 1000 mm, les 600 x 800 mm et 600 x 400 mm sont les plus utilisées.</a:t>
            </a:r>
          </a:p>
          <a:p>
            <a:pPr>
              <a:lnSpc>
                <a:spcPct val="100000"/>
              </a:lnSpc>
            </a:pPr>
            <a:r>
              <a:rPr lang="fr-FR" sz="1000" dirty="0"/>
              <a:t>Les dimensions américaines sont dans la plupart des cas 1219 x 1016 mm (48’’ x 40’’).</a:t>
            </a:r>
          </a:p>
          <a:p>
            <a:pPr>
              <a:lnSpc>
                <a:spcPct val="100000"/>
              </a:lnSpc>
            </a:pPr>
            <a:r>
              <a:rPr lang="fr-FR" sz="1000" dirty="0"/>
              <a:t>On notera que ces formats ne permettent pas d’optimiser le remplissage d’un conteneur (dont la largeur utile est de 2330 mm). Cela impose la plupart du temps un déchargement manuel de la palette au moment du remplissage du conteneur et une opération inverse au moment du déchargement du conteneur.</a:t>
            </a:r>
          </a:p>
          <a:p>
            <a:pPr>
              <a:lnSpc>
                <a:spcPct val="100000"/>
              </a:lnSpc>
            </a:pPr>
            <a:r>
              <a:rPr lang="fr-FR" sz="1000" dirty="0"/>
              <a:t>Les dimensions 1150 x 1150 ou encore 1140 x 1140 mm sont adaptées aux dimensions des conteneurs.</a:t>
            </a:r>
          </a:p>
          <a:p>
            <a:pPr>
              <a:lnSpc>
                <a:spcPct val="100000"/>
              </a:lnSpc>
            </a:pPr>
            <a:r>
              <a:rPr lang="fr-FR" sz="1000" dirty="0"/>
              <a:t>D’autres standards ont été développés par des filières comme la filière Verrerie qui a créé la palette VMF, la chimie a créé les palettes CP, les constructeurs automobiles ont développé la palette Galia, les cimentiers ont conçu une palette ciment à deux entrées. </a:t>
            </a:r>
          </a:p>
          <a:p>
            <a:pPr>
              <a:lnSpc>
                <a:spcPct val="100000"/>
              </a:lnSpc>
            </a:pPr>
            <a:endParaRPr lang="fr-FR" sz="1000" dirty="0"/>
          </a:p>
          <a:p>
            <a:pPr>
              <a:lnSpc>
                <a:spcPct val="100000"/>
              </a:lnSpc>
            </a:pPr>
            <a:endParaRPr lang="fr-FR" sz="1000" dirty="0"/>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A232EF6D-ABA0-4244-94B5-A7184C5FF45E}"/>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8</a:t>
            </a:fld>
            <a:endParaRPr lang="fr-FR" altLang="fr-FR"/>
          </a:p>
        </p:txBody>
      </p:sp>
    </p:spTree>
    <p:extLst>
      <p:ext uri="{BB962C8B-B14F-4D97-AF65-F5344CB8AC3E}">
        <p14:creationId xmlns:p14="http://schemas.microsoft.com/office/powerpoint/2010/main" val="924863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lang="fr-FR" sz="1000" dirty="0"/>
              <a:t>Pour une semi-remorque, les dimensions limites en Europe sont de 13,50 m de long sur 2,40 m de large et de 2,70 m de haut. Elle peut transporter à plat 32 ou 33 palettes de 0,80 m x 1,20 m selon la disposition ou plus si les palettes peuvent être décomposées. Le volume maximum est de l’ordre de 100 m3. Le poids total roulant maximum est de 40 tonnes ce qui correspond approximativement à 23,5 tonnes de charge utile.</a:t>
            </a:r>
          </a:p>
          <a:p>
            <a:pPr marL="0" marR="0" lvl="0" indent="0" algn="l" defTabSz="914400" rtl="0" eaLnBrk="0" fontAlgn="base" latinLnBrk="0" hangingPunct="0">
              <a:lnSpc>
                <a:spcPct val="100000"/>
              </a:lnSpc>
              <a:spcBef>
                <a:spcPct val="40000"/>
              </a:spcBef>
              <a:spcAft>
                <a:spcPct val="0"/>
              </a:spcAft>
              <a:buClrTx/>
              <a:buSzTx/>
              <a:buFontTx/>
              <a:buNone/>
              <a:tabLst/>
              <a:defRPr/>
            </a:pPr>
            <a:r>
              <a:rPr lang="fr-FR" sz="1000" dirty="0"/>
              <a:t>Le trafic se compose d’envois par charges complètes, mais également de messagerie. Les entreprises dites « de messagerie » acceptent des charges incomplètes, voire même des petits colis de nombreux clients, qu’elles regroupent pour effectuer le transport. Par exemple, en France, la Poste est une entreprise de messagerie. On trouve ainsi dans un même véhicule des marchandises appartenant à des clients différents. La messagerie, et en particulier la messagerie express, connaît un fort développement depuis quelques années. Elle nécessite une organisation particulière en réseau afin de pouvoir effectuer, dans de bonnes conditions de rentabilité, des groupages et des dégroupages aux deux extrémités de chaque ligne régulière. </a:t>
            </a:r>
          </a:p>
          <a:p>
            <a:pPr>
              <a:lnSpc>
                <a:spcPct val="100000"/>
              </a:lnSpc>
            </a:pPr>
            <a:r>
              <a:rPr lang="fr-FR" sz="1000" dirty="0"/>
              <a:t>                                                      </a:t>
            </a:r>
          </a:p>
          <a:p>
            <a:pPr>
              <a:lnSpc>
                <a:spcPct val="100000"/>
              </a:lnSpc>
            </a:pPr>
            <a:r>
              <a:rPr lang="fr-FR" sz="1000" dirty="0"/>
              <a:t>On utilise fréquemment dans le transport deux unités de compte : la tonne et la tonne x km. Cette dernière doit être utilisée avec précaution, surtout dans les comparaisons entre modes ; en effet, un trafic d’un million de tonnes x km correspond aussi bien à 10 000 tonnes transportées sur 100 km qu’à 1 000 tonnes transportées sur 1 000 km.</a:t>
            </a:r>
          </a:p>
          <a:p>
            <a:pPr>
              <a:lnSpc>
                <a:spcPct val="100000"/>
              </a:lnSpc>
            </a:pPr>
            <a:r>
              <a:rPr lang="fr-FR" sz="1000" dirty="0"/>
              <a:t> </a:t>
            </a:r>
          </a:p>
        </p:txBody>
      </p:sp>
      <p:sp>
        <p:nvSpPr>
          <p:cNvPr id="4" name="Espace réservé du numéro de diapositive 3">
            <a:extLst>
              <a:ext uri="{FF2B5EF4-FFF2-40B4-BE49-F238E27FC236}">
                <a16:creationId xmlns:a16="http://schemas.microsoft.com/office/drawing/2014/main" id="{EE779E95-F049-436D-BC4E-5A2B5A40E8D0}"/>
              </a:ext>
            </a:extLst>
          </p:cNvPr>
          <p:cNvSpPr>
            <a:spLocks noGrp="1"/>
          </p:cNvSpPr>
          <p:nvPr>
            <p:ph type="sldNum" sz="quarter" idx="5"/>
          </p:nvPr>
        </p:nvSpPr>
        <p:spPr>
          <a:xfrm>
            <a:off x="4022725" y="9734550"/>
            <a:ext cx="3076575" cy="477838"/>
          </a:xfrm>
        </p:spPr>
        <p:txBody>
          <a:bodyPr/>
          <a:lstStyle/>
          <a:p>
            <a:fld id="{2F0CD630-DF5C-4F43-A13B-52F2DE643F66}" type="slidenum">
              <a:rPr lang="fr-FR" altLang="fr-FR" smtClean="0"/>
              <a:pPr/>
              <a:t>9</a:t>
            </a:fld>
            <a:endParaRPr lang="fr-FR" altLang="fr-FR"/>
          </a:p>
        </p:txBody>
      </p:sp>
    </p:spTree>
    <p:extLst>
      <p:ext uri="{BB962C8B-B14F-4D97-AF65-F5344CB8AC3E}">
        <p14:creationId xmlns:p14="http://schemas.microsoft.com/office/powerpoint/2010/main" val="231407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199654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8396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96050" y="990600"/>
            <a:ext cx="1809750" cy="48006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990600"/>
            <a:ext cx="5276850" cy="4800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3639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96121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63968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5154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0258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305657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91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46969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056987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F620185-449D-4CE1-BB68-7797E6F90C79}"/>
              </a:ext>
            </a:extLst>
          </p:cNvPr>
          <p:cNvSpPr>
            <a:spLocks noChangeArrowheads="1"/>
          </p:cNvSpPr>
          <p:nvPr/>
        </p:nvSpPr>
        <p:spPr bwMode="auto">
          <a:xfrm>
            <a:off x="2915816" y="166688"/>
            <a:ext cx="6228184" cy="477567"/>
          </a:xfrm>
          <a:prstGeom prst="rect">
            <a:avLst/>
          </a:prstGeom>
          <a:noFill/>
          <a:ln w="12700">
            <a:noFill/>
            <a:miter lim="800000"/>
            <a:headEnd/>
            <a:tailEnd/>
          </a:ln>
          <a:effectLst/>
        </p:spPr>
        <p:txBody>
          <a:bodyPr wrap="square" lIns="90488" tIns="44450" rIns="90488" bIns="44450">
            <a:spAutoFit/>
          </a:bodyPr>
          <a:lstStyle/>
          <a:p>
            <a:pPr>
              <a:spcBef>
                <a:spcPct val="50000"/>
              </a:spcBef>
              <a:defRPr/>
            </a:pPr>
            <a:r>
              <a:rPr lang="fr-FR" sz="2800" i="1" dirty="0">
                <a:solidFill>
                  <a:srgbClr val="00279F"/>
                </a:solidFill>
                <a:latin typeface="Tahoma" pitchFamily="34" charset="0"/>
              </a:rPr>
              <a:t>Les transports à longue distance</a:t>
            </a:r>
            <a:endParaRPr lang="fr-FR" sz="2800" i="1" dirty="0">
              <a:solidFill>
                <a:srgbClr val="00279F"/>
              </a:solidFill>
              <a:effectLst>
                <a:outerShdw blurRad="38100" dist="38100" dir="2700000" algn="tl">
                  <a:srgbClr val="C0C0C0"/>
                </a:outerShdw>
              </a:effectLst>
              <a:latin typeface="Tahoma" pitchFamily="34" charset="0"/>
            </a:endParaRPr>
          </a:p>
        </p:txBody>
      </p:sp>
      <p:sp>
        <p:nvSpPr>
          <p:cNvPr id="1030" name="Rectangle 4">
            <a:extLst>
              <a:ext uri="{FF2B5EF4-FFF2-40B4-BE49-F238E27FC236}">
                <a16:creationId xmlns:a16="http://schemas.microsoft.com/office/drawing/2014/main" id="{A6003B08-4BC5-4501-A252-FEB5387699AB}"/>
              </a:ext>
            </a:extLst>
          </p:cNvPr>
          <p:cNvSpPr>
            <a:spLocks noGrp="1" noChangeArrowheads="1"/>
          </p:cNvSpPr>
          <p:nvPr>
            <p:ph type="title"/>
          </p:nvPr>
        </p:nvSpPr>
        <p:spPr bwMode="auto">
          <a:xfrm>
            <a:off x="1066800" y="990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fr-FR" altLang="fr-FR"/>
              <a:t>Titre de la diapositive</a:t>
            </a:r>
          </a:p>
        </p:txBody>
      </p:sp>
      <p:sp>
        <p:nvSpPr>
          <p:cNvPr id="1031" name="Rectangle 5">
            <a:extLst>
              <a:ext uri="{FF2B5EF4-FFF2-40B4-BE49-F238E27FC236}">
                <a16:creationId xmlns:a16="http://schemas.microsoft.com/office/drawing/2014/main" id="{E722BF8A-A14D-489D-AB5C-1D5F9945158B}"/>
              </a:ext>
            </a:extLst>
          </p:cNvPr>
          <p:cNvSpPr>
            <a:spLocks noGrp="1" noChangeArrowheads="1"/>
          </p:cNvSpPr>
          <p:nvPr>
            <p:ph type="body" idx="1"/>
          </p:nvPr>
        </p:nvSpPr>
        <p:spPr bwMode="auto">
          <a:xfrm>
            <a:off x="1066800" y="16764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fr-FR" altLang="fr-FR"/>
              <a:t>Corps du texte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p:txStyles>
    <p:titleStyle>
      <a:lvl1pPr algn="r" rtl="0" eaLnBrk="0" fontAlgn="base" hangingPunct="0">
        <a:lnSpc>
          <a:spcPct val="90000"/>
        </a:lnSpc>
        <a:spcBef>
          <a:spcPct val="0"/>
        </a:spcBef>
        <a:spcAft>
          <a:spcPct val="0"/>
        </a:spcAft>
        <a:defRPr sz="2800" b="1">
          <a:solidFill>
            <a:srgbClr val="669900"/>
          </a:solidFill>
          <a:latin typeface="+mj-lt"/>
          <a:ea typeface="+mj-ea"/>
          <a:cs typeface="+mj-cs"/>
        </a:defRPr>
      </a:lvl1pPr>
      <a:lvl2pPr algn="r" rtl="0" eaLnBrk="0" fontAlgn="base" hangingPunct="0">
        <a:lnSpc>
          <a:spcPct val="90000"/>
        </a:lnSpc>
        <a:spcBef>
          <a:spcPct val="0"/>
        </a:spcBef>
        <a:spcAft>
          <a:spcPct val="0"/>
        </a:spcAft>
        <a:defRPr sz="2800" b="1">
          <a:solidFill>
            <a:srgbClr val="669900"/>
          </a:solidFill>
          <a:latin typeface="Arial" charset="0"/>
        </a:defRPr>
      </a:lvl2pPr>
      <a:lvl3pPr algn="r" rtl="0" eaLnBrk="0" fontAlgn="base" hangingPunct="0">
        <a:lnSpc>
          <a:spcPct val="90000"/>
        </a:lnSpc>
        <a:spcBef>
          <a:spcPct val="0"/>
        </a:spcBef>
        <a:spcAft>
          <a:spcPct val="0"/>
        </a:spcAft>
        <a:defRPr sz="2800" b="1">
          <a:solidFill>
            <a:srgbClr val="669900"/>
          </a:solidFill>
          <a:latin typeface="Arial" charset="0"/>
        </a:defRPr>
      </a:lvl3pPr>
      <a:lvl4pPr algn="r" rtl="0" eaLnBrk="0" fontAlgn="base" hangingPunct="0">
        <a:lnSpc>
          <a:spcPct val="90000"/>
        </a:lnSpc>
        <a:spcBef>
          <a:spcPct val="0"/>
        </a:spcBef>
        <a:spcAft>
          <a:spcPct val="0"/>
        </a:spcAft>
        <a:defRPr sz="2800" b="1">
          <a:solidFill>
            <a:srgbClr val="669900"/>
          </a:solidFill>
          <a:latin typeface="Arial" charset="0"/>
        </a:defRPr>
      </a:lvl4pPr>
      <a:lvl5pPr algn="r" rtl="0" eaLnBrk="0" fontAlgn="base" hangingPunct="0">
        <a:lnSpc>
          <a:spcPct val="90000"/>
        </a:lnSpc>
        <a:spcBef>
          <a:spcPct val="0"/>
        </a:spcBef>
        <a:spcAft>
          <a:spcPct val="0"/>
        </a:spcAft>
        <a:defRPr sz="2800" b="1">
          <a:solidFill>
            <a:srgbClr val="669900"/>
          </a:solidFill>
          <a:latin typeface="Arial" charset="0"/>
        </a:defRPr>
      </a:lvl5pPr>
      <a:lvl6pPr marL="457200" algn="r" rtl="0" eaLnBrk="0" fontAlgn="base" hangingPunct="0">
        <a:lnSpc>
          <a:spcPct val="90000"/>
        </a:lnSpc>
        <a:spcBef>
          <a:spcPct val="0"/>
        </a:spcBef>
        <a:spcAft>
          <a:spcPct val="0"/>
        </a:spcAft>
        <a:defRPr sz="2800" b="1">
          <a:solidFill>
            <a:srgbClr val="669900"/>
          </a:solidFill>
          <a:latin typeface="Arial" charset="0"/>
        </a:defRPr>
      </a:lvl6pPr>
      <a:lvl7pPr marL="914400" algn="r" rtl="0" eaLnBrk="0" fontAlgn="base" hangingPunct="0">
        <a:lnSpc>
          <a:spcPct val="90000"/>
        </a:lnSpc>
        <a:spcBef>
          <a:spcPct val="0"/>
        </a:spcBef>
        <a:spcAft>
          <a:spcPct val="0"/>
        </a:spcAft>
        <a:defRPr sz="2800" b="1">
          <a:solidFill>
            <a:srgbClr val="669900"/>
          </a:solidFill>
          <a:latin typeface="Arial" charset="0"/>
        </a:defRPr>
      </a:lvl7pPr>
      <a:lvl8pPr marL="1371600" algn="r" rtl="0" eaLnBrk="0" fontAlgn="base" hangingPunct="0">
        <a:lnSpc>
          <a:spcPct val="90000"/>
        </a:lnSpc>
        <a:spcBef>
          <a:spcPct val="0"/>
        </a:spcBef>
        <a:spcAft>
          <a:spcPct val="0"/>
        </a:spcAft>
        <a:defRPr sz="2800" b="1">
          <a:solidFill>
            <a:srgbClr val="669900"/>
          </a:solidFill>
          <a:latin typeface="Arial" charset="0"/>
        </a:defRPr>
      </a:lvl8pPr>
      <a:lvl9pPr marL="1828800" algn="r" rtl="0" eaLnBrk="0" fontAlgn="base" hangingPunct="0">
        <a:lnSpc>
          <a:spcPct val="90000"/>
        </a:lnSpc>
        <a:spcBef>
          <a:spcPct val="0"/>
        </a:spcBef>
        <a:spcAft>
          <a:spcPct val="0"/>
        </a:spcAft>
        <a:defRPr sz="2800" b="1">
          <a:solidFill>
            <a:srgbClr val="669900"/>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rgbClr val="669900"/>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279F"/>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279F"/>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279F"/>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279F"/>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279F"/>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279F"/>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10.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11.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tags" Target="../tags/tag151.xml"/><Relationship Id="rId18" Type="http://schemas.openxmlformats.org/officeDocument/2006/relationships/tags" Target="../tags/tag156.xml"/><Relationship Id="rId26" Type="http://schemas.openxmlformats.org/officeDocument/2006/relationships/tags" Target="../tags/tag164.xml"/><Relationship Id="rId3" Type="http://schemas.openxmlformats.org/officeDocument/2006/relationships/tags" Target="../tags/tag141.xml"/><Relationship Id="rId21" Type="http://schemas.openxmlformats.org/officeDocument/2006/relationships/tags" Target="../tags/tag159.xml"/><Relationship Id="rId7" Type="http://schemas.openxmlformats.org/officeDocument/2006/relationships/tags" Target="../tags/tag145.xml"/><Relationship Id="rId12" Type="http://schemas.openxmlformats.org/officeDocument/2006/relationships/tags" Target="../tags/tag150.xml"/><Relationship Id="rId17" Type="http://schemas.openxmlformats.org/officeDocument/2006/relationships/tags" Target="../tags/tag155.xml"/><Relationship Id="rId25" Type="http://schemas.openxmlformats.org/officeDocument/2006/relationships/tags" Target="../tags/tag163.xml"/><Relationship Id="rId2" Type="http://schemas.openxmlformats.org/officeDocument/2006/relationships/tags" Target="../tags/tag140.xml"/><Relationship Id="rId16" Type="http://schemas.openxmlformats.org/officeDocument/2006/relationships/tags" Target="../tags/tag154.xml"/><Relationship Id="rId20" Type="http://schemas.openxmlformats.org/officeDocument/2006/relationships/tags" Target="../tags/tag158.xml"/><Relationship Id="rId29" Type="http://schemas.openxmlformats.org/officeDocument/2006/relationships/tags" Target="../tags/tag167.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24" Type="http://schemas.openxmlformats.org/officeDocument/2006/relationships/tags" Target="../tags/tag162.xml"/><Relationship Id="rId32" Type="http://schemas.openxmlformats.org/officeDocument/2006/relationships/notesSlide" Target="../notesSlides/notesSlide13.xml"/><Relationship Id="rId5" Type="http://schemas.openxmlformats.org/officeDocument/2006/relationships/tags" Target="../tags/tag143.xml"/><Relationship Id="rId15" Type="http://schemas.openxmlformats.org/officeDocument/2006/relationships/tags" Target="../tags/tag153.xml"/><Relationship Id="rId23" Type="http://schemas.openxmlformats.org/officeDocument/2006/relationships/tags" Target="../tags/tag161.xml"/><Relationship Id="rId28" Type="http://schemas.openxmlformats.org/officeDocument/2006/relationships/tags" Target="../tags/tag166.xml"/><Relationship Id="rId10" Type="http://schemas.openxmlformats.org/officeDocument/2006/relationships/tags" Target="../tags/tag148.xml"/><Relationship Id="rId19" Type="http://schemas.openxmlformats.org/officeDocument/2006/relationships/tags" Target="../tags/tag157.xml"/><Relationship Id="rId31" Type="http://schemas.openxmlformats.org/officeDocument/2006/relationships/slideLayout" Target="../slideLayouts/slideLayout2.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tags" Target="../tags/tag152.xml"/><Relationship Id="rId22" Type="http://schemas.openxmlformats.org/officeDocument/2006/relationships/tags" Target="../tags/tag160.xml"/><Relationship Id="rId27" Type="http://schemas.openxmlformats.org/officeDocument/2006/relationships/tags" Target="../tags/tag165.xml"/><Relationship Id="rId30" Type="http://schemas.openxmlformats.org/officeDocument/2006/relationships/tags" Target="../tags/tag168.xml"/></Relationships>
</file>

<file path=ppt/slides/_rels/slide14.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18" Type="http://schemas.openxmlformats.org/officeDocument/2006/relationships/tags" Target="../tags/tag186.xml"/><Relationship Id="rId26" Type="http://schemas.openxmlformats.org/officeDocument/2006/relationships/slideLayout" Target="../slideLayouts/slideLayout2.xml"/><Relationship Id="rId3" Type="http://schemas.openxmlformats.org/officeDocument/2006/relationships/tags" Target="../tags/tag171.xml"/><Relationship Id="rId21" Type="http://schemas.openxmlformats.org/officeDocument/2006/relationships/tags" Target="../tags/tag189.xml"/><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tags" Target="../tags/tag185.xml"/><Relationship Id="rId25" Type="http://schemas.openxmlformats.org/officeDocument/2006/relationships/tags" Target="../tags/tag193.xml"/><Relationship Id="rId2" Type="http://schemas.openxmlformats.org/officeDocument/2006/relationships/tags" Target="../tags/tag170.xml"/><Relationship Id="rId16" Type="http://schemas.openxmlformats.org/officeDocument/2006/relationships/tags" Target="../tags/tag184.xml"/><Relationship Id="rId20" Type="http://schemas.openxmlformats.org/officeDocument/2006/relationships/tags" Target="../tags/tag188.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24" Type="http://schemas.openxmlformats.org/officeDocument/2006/relationships/tags" Target="../tags/tag192.xml"/><Relationship Id="rId5" Type="http://schemas.openxmlformats.org/officeDocument/2006/relationships/tags" Target="../tags/tag173.xml"/><Relationship Id="rId15" Type="http://schemas.openxmlformats.org/officeDocument/2006/relationships/tags" Target="../tags/tag183.xml"/><Relationship Id="rId23" Type="http://schemas.openxmlformats.org/officeDocument/2006/relationships/tags" Target="../tags/tag191.xml"/><Relationship Id="rId10" Type="http://schemas.openxmlformats.org/officeDocument/2006/relationships/tags" Target="../tags/tag178.xml"/><Relationship Id="rId19" Type="http://schemas.openxmlformats.org/officeDocument/2006/relationships/tags" Target="../tags/tag187.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 Id="rId22" Type="http://schemas.openxmlformats.org/officeDocument/2006/relationships/tags" Target="../tags/tag190.xml"/><Relationship Id="rId2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tags" Target="../tags/tag196.xml"/><Relationship Id="rId7" Type="http://schemas.openxmlformats.org/officeDocument/2006/relationships/notesSlide" Target="../notesSlides/notesSlide15.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slideLayout" Target="../slideLayouts/slideLayout2.xml"/><Relationship Id="rId5" Type="http://schemas.openxmlformats.org/officeDocument/2006/relationships/tags" Target="../tags/tag198.xml"/><Relationship Id="rId4" Type="http://schemas.openxmlformats.org/officeDocument/2006/relationships/tags" Target="../tags/tag19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image" Target="../media/image1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notesSlide" Target="../notesSlides/notesSlide17.xml"/><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slideLayout" Target="../slideLayouts/slideLayout6.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s>
</file>

<file path=ppt/slides/_rels/slide18.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18" Type="http://schemas.openxmlformats.org/officeDocument/2006/relationships/tags" Target="../tags/tag228.xml"/><Relationship Id="rId26" Type="http://schemas.openxmlformats.org/officeDocument/2006/relationships/notesSlide" Target="../notesSlides/notesSlide18.xml"/><Relationship Id="rId3" Type="http://schemas.openxmlformats.org/officeDocument/2006/relationships/tags" Target="../tags/tag213.xml"/><Relationship Id="rId21" Type="http://schemas.openxmlformats.org/officeDocument/2006/relationships/tags" Target="../tags/tag231.xml"/><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tags" Target="../tags/tag227.xml"/><Relationship Id="rId25" Type="http://schemas.openxmlformats.org/officeDocument/2006/relationships/slideLayout" Target="../slideLayouts/slideLayout2.xml"/><Relationship Id="rId2" Type="http://schemas.openxmlformats.org/officeDocument/2006/relationships/tags" Target="../tags/tag212.xml"/><Relationship Id="rId16" Type="http://schemas.openxmlformats.org/officeDocument/2006/relationships/tags" Target="../tags/tag226.xml"/><Relationship Id="rId20" Type="http://schemas.openxmlformats.org/officeDocument/2006/relationships/tags" Target="../tags/tag230.xml"/><Relationship Id="rId1" Type="http://schemas.openxmlformats.org/officeDocument/2006/relationships/themeOverride" Target="../theme/themeOverride1.xml"/><Relationship Id="rId6" Type="http://schemas.openxmlformats.org/officeDocument/2006/relationships/tags" Target="../tags/tag216.xml"/><Relationship Id="rId11" Type="http://schemas.openxmlformats.org/officeDocument/2006/relationships/tags" Target="../tags/tag221.xml"/><Relationship Id="rId24" Type="http://schemas.openxmlformats.org/officeDocument/2006/relationships/tags" Target="../tags/tag234.xml"/><Relationship Id="rId5" Type="http://schemas.openxmlformats.org/officeDocument/2006/relationships/tags" Target="../tags/tag215.xml"/><Relationship Id="rId15" Type="http://schemas.openxmlformats.org/officeDocument/2006/relationships/tags" Target="../tags/tag225.xml"/><Relationship Id="rId23" Type="http://schemas.openxmlformats.org/officeDocument/2006/relationships/tags" Target="../tags/tag233.xml"/><Relationship Id="rId10" Type="http://schemas.openxmlformats.org/officeDocument/2006/relationships/tags" Target="../tags/tag220.xml"/><Relationship Id="rId19" Type="http://schemas.openxmlformats.org/officeDocument/2006/relationships/tags" Target="../tags/tag229.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 Id="rId22" Type="http://schemas.openxmlformats.org/officeDocument/2006/relationships/tags" Target="../tags/tag23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6.xml"/><Relationship Id="rId1" Type="http://schemas.openxmlformats.org/officeDocument/2006/relationships/tags" Target="../tags/tag235.xml"/><Relationship Id="rId5" Type="http://schemas.openxmlformats.org/officeDocument/2006/relationships/image" Target="../media/image1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8.xml"/><Relationship Id="rId1" Type="http://schemas.openxmlformats.org/officeDocument/2006/relationships/tags" Target="../tags/tag237.xml"/><Relationship Id="rId5" Type="http://schemas.openxmlformats.org/officeDocument/2006/relationships/image" Target="../media/image14.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41.xml"/><Relationship Id="rId7" Type="http://schemas.openxmlformats.org/officeDocument/2006/relationships/oleObject" Target="../embeddings/oleObject1.bin"/><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notesSlide" Target="../notesSlides/notesSlide21.xml"/><Relationship Id="rId5" Type="http://schemas.openxmlformats.org/officeDocument/2006/relationships/slideLayout" Target="../slideLayouts/slideLayout6.xml"/><Relationship Id="rId10" Type="http://schemas.openxmlformats.org/officeDocument/2006/relationships/image" Target="../media/image17.png"/><Relationship Id="rId4" Type="http://schemas.openxmlformats.org/officeDocument/2006/relationships/tags" Target="../tags/tag242.xml"/><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4.xml"/><Relationship Id="rId1" Type="http://schemas.openxmlformats.org/officeDocument/2006/relationships/tags" Target="../tags/tag243.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6.xml"/><Relationship Id="rId1" Type="http://schemas.openxmlformats.org/officeDocument/2006/relationships/tags" Target="../tags/tag245.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notesSlide" Target="../notesSlides/notesSlide5.xml"/><Relationship Id="rId5" Type="http://schemas.openxmlformats.org/officeDocument/2006/relationships/tags" Target="../tags/tag10.xml"/><Relationship Id="rId10" Type="http://schemas.openxmlformats.org/officeDocument/2006/relationships/slideLayout" Target="../slideLayouts/slideLayout6.xml"/><Relationship Id="rId4" Type="http://schemas.openxmlformats.org/officeDocument/2006/relationships/tags" Target="../tags/tag9.xml"/><Relationship Id="rId9" Type="http://schemas.openxmlformats.org/officeDocument/2006/relationships/tags" Target="../tags/tag14.xml"/></Relationships>
</file>

<file path=ppt/slides/_rels/slide6.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tags" Target="../tags/tag40.xml"/><Relationship Id="rId3" Type="http://schemas.openxmlformats.org/officeDocument/2006/relationships/tags" Target="../tags/tag17.xml"/><Relationship Id="rId21" Type="http://schemas.openxmlformats.org/officeDocument/2006/relationships/tags" Target="../tags/tag35.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tags" Target="../tags/tag39.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tags" Target="../tags/tag34.xml"/><Relationship Id="rId29" Type="http://schemas.openxmlformats.org/officeDocument/2006/relationships/notesSlide" Target="../notesSlides/notesSlide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tags" Target="../tags/tag38.xml"/><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tags" Target="../tags/tag37.xml"/><Relationship Id="rId28" Type="http://schemas.openxmlformats.org/officeDocument/2006/relationships/slideLayout" Target="../slideLayouts/slideLayout6.xml"/><Relationship Id="rId10" Type="http://schemas.openxmlformats.org/officeDocument/2006/relationships/tags" Target="../tags/tag24.xml"/><Relationship Id="rId19" Type="http://schemas.openxmlformats.org/officeDocument/2006/relationships/tags" Target="../tags/tag33.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 Id="rId27" Type="http://schemas.openxmlformats.org/officeDocument/2006/relationships/tags" Target="../tags/tag41.xml"/></Relationships>
</file>

<file path=ppt/slides/_rels/slide7.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slideLayout" Target="../slideLayouts/slideLayout6.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 Type="http://schemas.openxmlformats.org/officeDocument/2006/relationships/tags" Target="../tags/tag43.xml"/><Relationship Id="rId16" Type="http://schemas.openxmlformats.org/officeDocument/2006/relationships/tags" Target="../tags/tag57.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tags" Target="../tags/tag56.xml"/><Relationship Id="rId10" Type="http://schemas.openxmlformats.org/officeDocument/2006/relationships/tags" Target="../tags/tag51.xml"/><Relationship Id="rId19" Type="http://schemas.openxmlformats.org/officeDocument/2006/relationships/notesSlide" Target="../notesSlides/notesSlide7.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3" Type="http://schemas.openxmlformats.org/officeDocument/2006/relationships/tags" Target="../tags/tag73.xml"/><Relationship Id="rId18" Type="http://schemas.openxmlformats.org/officeDocument/2006/relationships/tags" Target="../tags/tag78.xml"/><Relationship Id="rId26" Type="http://schemas.openxmlformats.org/officeDocument/2006/relationships/tags" Target="../tags/tag86.xml"/><Relationship Id="rId39" Type="http://schemas.openxmlformats.org/officeDocument/2006/relationships/tags" Target="../tags/tag99.xml"/><Relationship Id="rId21" Type="http://schemas.openxmlformats.org/officeDocument/2006/relationships/tags" Target="../tags/tag81.xml"/><Relationship Id="rId34" Type="http://schemas.openxmlformats.org/officeDocument/2006/relationships/tags" Target="../tags/tag94.xml"/><Relationship Id="rId42" Type="http://schemas.openxmlformats.org/officeDocument/2006/relationships/tags" Target="../tags/tag102.xml"/><Relationship Id="rId47" Type="http://schemas.openxmlformats.org/officeDocument/2006/relationships/tags" Target="../tags/tag107.xml"/><Relationship Id="rId50" Type="http://schemas.openxmlformats.org/officeDocument/2006/relationships/tags" Target="../tags/tag110.xml"/><Relationship Id="rId55" Type="http://schemas.openxmlformats.org/officeDocument/2006/relationships/tags" Target="../tags/tag115.xml"/><Relationship Id="rId63" Type="http://schemas.openxmlformats.org/officeDocument/2006/relationships/tags" Target="../tags/tag123.xml"/><Relationship Id="rId68" Type="http://schemas.openxmlformats.org/officeDocument/2006/relationships/tags" Target="../tags/tag128.xml"/><Relationship Id="rId7" Type="http://schemas.openxmlformats.org/officeDocument/2006/relationships/tags" Target="../tags/tag67.xml"/><Relationship Id="rId71" Type="http://schemas.openxmlformats.org/officeDocument/2006/relationships/slideLayout" Target="../slideLayouts/slideLayout6.xml"/><Relationship Id="rId2" Type="http://schemas.openxmlformats.org/officeDocument/2006/relationships/tags" Target="../tags/tag62.xml"/><Relationship Id="rId16" Type="http://schemas.openxmlformats.org/officeDocument/2006/relationships/tags" Target="../tags/tag76.xml"/><Relationship Id="rId29" Type="http://schemas.openxmlformats.org/officeDocument/2006/relationships/tags" Target="../tags/tag89.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24" Type="http://schemas.openxmlformats.org/officeDocument/2006/relationships/tags" Target="../tags/tag84.xml"/><Relationship Id="rId32" Type="http://schemas.openxmlformats.org/officeDocument/2006/relationships/tags" Target="../tags/tag92.xml"/><Relationship Id="rId37" Type="http://schemas.openxmlformats.org/officeDocument/2006/relationships/tags" Target="../tags/tag97.xml"/><Relationship Id="rId40" Type="http://schemas.openxmlformats.org/officeDocument/2006/relationships/tags" Target="../tags/tag100.xml"/><Relationship Id="rId45" Type="http://schemas.openxmlformats.org/officeDocument/2006/relationships/tags" Target="../tags/tag105.xml"/><Relationship Id="rId53" Type="http://schemas.openxmlformats.org/officeDocument/2006/relationships/tags" Target="../tags/tag113.xml"/><Relationship Id="rId58" Type="http://schemas.openxmlformats.org/officeDocument/2006/relationships/tags" Target="../tags/tag118.xml"/><Relationship Id="rId66" Type="http://schemas.openxmlformats.org/officeDocument/2006/relationships/tags" Target="../tags/tag126.xml"/><Relationship Id="rId5" Type="http://schemas.openxmlformats.org/officeDocument/2006/relationships/tags" Target="../tags/tag65.xml"/><Relationship Id="rId15" Type="http://schemas.openxmlformats.org/officeDocument/2006/relationships/tags" Target="../tags/tag75.xml"/><Relationship Id="rId23" Type="http://schemas.openxmlformats.org/officeDocument/2006/relationships/tags" Target="../tags/tag83.xml"/><Relationship Id="rId28" Type="http://schemas.openxmlformats.org/officeDocument/2006/relationships/tags" Target="../tags/tag88.xml"/><Relationship Id="rId36" Type="http://schemas.openxmlformats.org/officeDocument/2006/relationships/tags" Target="../tags/tag96.xml"/><Relationship Id="rId49" Type="http://schemas.openxmlformats.org/officeDocument/2006/relationships/tags" Target="../tags/tag109.xml"/><Relationship Id="rId57" Type="http://schemas.openxmlformats.org/officeDocument/2006/relationships/tags" Target="../tags/tag117.xml"/><Relationship Id="rId61" Type="http://schemas.openxmlformats.org/officeDocument/2006/relationships/tags" Target="../tags/tag121.xml"/><Relationship Id="rId10" Type="http://schemas.openxmlformats.org/officeDocument/2006/relationships/tags" Target="../tags/tag70.xml"/><Relationship Id="rId19" Type="http://schemas.openxmlformats.org/officeDocument/2006/relationships/tags" Target="../tags/tag79.xml"/><Relationship Id="rId31" Type="http://schemas.openxmlformats.org/officeDocument/2006/relationships/tags" Target="../tags/tag91.xml"/><Relationship Id="rId44" Type="http://schemas.openxmlformats.org/officeDocument/2006/relationships/tags" Target="../tags/tag104.xml"/><Relationship Id="rId52" Type="http://schemas.openxmlformats.org/officeDocument/2006/relationships/tags" Target="../tags/tag112.xml"/><Relationship Id="rId60" Type="http://schemas.openxmlformats.org/officeDocument/2006/relationships/tags" Target="../tags/tag120.xml"/><Relationship Id="rId65" Type="http://schemas.openxmlformats.org/officeDocument/2006/relationships/tags" Target="../tags/tag125.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 Id="rId22" Type="http://schemas.openxmlformats.org/officeDocument/2006/relationships/tags" Target="../tags/tag82.xml"/><Relationship Id="rId27" Type="http://schemas.openxmlformats.org/officeDocument/2006/relationships/tags" Target="../tags/tag87.xml"/><Relationship Id="rId30" Type="http://schemas.openxmlformats.org/officeDocument/2006/relationships/tags" Target="../tags/tag90.xml"/><Relationship Id="rId35" Type="http://schemas.openxmlformats.org/officeDocument/2006/relationships/tags" Target="../tags/tag95.xml"/><Relationship Id="rId43" Type="http://schemas.openxmlformats.org/officeDocument/2006/relationships/tags" Target="../tags/tag103.xml"/><Relationship Id="rId48" Type="http://schemas.openxmlformats.org/officeDocument/2006/relationships/tags" Target="../tags/tag108.xml"/><Relationship Id="rId56" Type="http://schemas.openxmlformats.org/officeDocument/2006/relationships/tags" Target="../tags/tag116.xml"/><Relationship Id="rId64" Type="http://schemas.openxmlformats.org/officeDocument/2006/relationships/tags" Target="../tags/tag124.xml"/><Relationship Id="rId69" Type="http://schemas.openxmlformats.org/officeDocument/2006/relationships/tags" Target="../tags/tag129.xml"/><Relationship Id="rId8" Type="http://schemas.openxmlformats.org/officeDocument/2006/relationships/tags" Target="../tags/tag68.xml"/><Relationship Id="rId51" Type="http://schemas.openxmlformats.org/officeDocument/2006/relationships/tags" Target="../tags/tag111.xml"/><Relationship Id="rId72" Type="http://schemas.openxmlformats.org/officeDocument/2006/relationships/notesSlide" Target="../notesSlides/notesSlide9.xml"/><Relationship Id="rId3" Type="http://schemas.openxmlformats.org/officeDocument/2006/relationships/tags" Target="../tags/tag63.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tags" Target="../tags/tag85.xml"/><Relationship Id="rId33" Type="http://schemas.openxmlformats.org/officeDocument/2006/relationships/tags" Target="../tags/tag93.xml"/><Relationship Id="rId38" Type="http://schemas.openxmlformats.org/officeDocument/2006/relationships/tags" Target="../tags/tag98.xml"/><Relationship Id="rId46" Type="http://schemas.openxmlformats.org/officeDocument/2006/relationships/tags" Target="../tags/tag106.xml"/><Relationship Id="rId59" Type="http://schemas.openxmlformats.org/officeDocument/2006/relationships/tags" Target="../tags/tag119.xml"/><Relationship Id="rId67" Type="http://schemas.openxmlformats.org/officeDocument/2006/relationships/tags" Target="../tags/tag127.xml"/><Relationship Id="rId20" Type="http://schemas.openxmlformats.org/officeDocument/2006/relationships/tags" Target="../tags/tag80.xml"/><Relationship Id="rId41" Type="http://schemas.openxmlformats.org/officeDocument/2006/relationships/tags" Target="../tags/tag101.xml"/><Relationship Id="rId54" Type="http://schemas.openxmlformats.org/officeDocument/2006/relationships/tags" Target="../tags/tag114.xml"/><Relationship Id="rId62" Type="http://schemas.openxmlformats.org/officeDocument/2006/relationships/tags" Target="../tags/tag122.xml"/><Relationship Id="rId70" Type="http://schemas.openxmlformats.org/officeDocument/2006/relationships/tags" Target="../tags/tag1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B8019E3F-E62A-42E0-A85B-AC88EECED495}"/>
              </a:ext>
            </a:extLst>
          </p:cNvPr>
          <p:cNvSpPr>
            <a:spLocks noGrp="1" noChangeArrowheads="1"/>
          </p:cNvSpPr>
          <p:nvPr>
            <p:ph type="ctrTitle"/>
            <p:custDataLst>
              <p:tags r:id="rId1"/>
            </p:custDataLst>
          </p:nvPr>
        </p:nvSpPr>
        <p:spPr>
          <a:xfrm>
            <a:off x="685800" y="2286000"/>
            <a:ext cx="7772400" cy="1143000"/>
          </a:xfrm>
        </p:spPr>
        <p:txBody>
          <a:bodyPr/>
          <a:lstStyle/>
          <a:p>
            <a:pPr algn="ctr"/>
            <a:r>
              <a:rPr lang="fr-FR" altLang="fr-FR" dirty="0"/>
              <a:t>Les transports à longue distance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a:extLst>
              <a:ext uri="{FF2B5EF4-FFF2-40B4-BE49-F238E27FC236}">
                <a16:creationId xmlns:a16="http://schemas.microsoft.com/office/drawing/2014/main" id="{46825960-3C68-4615-8ED4-7BA2AB4D008F}"/>
              </a:ext>
            </a:extLst>
          </p:cNvPr>
          <p:cNvSpPr>
            <a:spLocks noGrp="1" noChangeArrowheads="1"/>
          </p:cNvSpPr>
          <p:nvPr>
            <p:ph type="title"/>
            <p:custDataLst>
              <p:tags r:id="rId1"/>
            </p:custDataLst>
          </p:nvPr>
        </p:nvSpPr>
        <p:spPr/>
        <p:txBody>
          <a:bodyPr/>
          <a:lstStyle/>
          <a:p>
            <a:r>
              <a:rPr lang="fr-FR" altLang="fr-FR" sz="2400" dirty="0"/>
              <a:t>Améliorer la palettisation</a:t>
            </a:r>
          </a:p>
        </p:txBody>
      </p:sp>
      <p:sp>
        <p:nvSpPr>
          <p:cNvPr id="15365" name="Rectangle 3">
            <a:extLst>
              <a:ext uri="{FF2B5EF4-FFF2-40B4-BE49-F238E27FC236}">
                <a16:creationId xmlns:a16="http://schemas.microsoft.com/office/drawing/2014/main" id="{9DC9478A-7042-4A2C-89D7-40C33549518D}"/>
              </a:ext>
            </a:extLst>
          </p:cNvPr>
          <p:cNvSpPr>
            <a:spLocks noGrp="1" noChangeArrowheads="1"/>
          </p:cNvSpPr>
          <p:nvPr>
            <p:ph type="body" idx="1"/>
            <p:custDataLst>
              <p:tags r:id="rId2"/>
            </p:custDataLst>
          </p:nvPr>
        </p:nvSpPr>
        <p:spPr/>
        <p:txBody>
          <a:bodyPr/>
          <a:lstStyle/>
          <a:p>
            <a:r>
              <a:rPr lang="fr-FR" altLang="fr-FR" dirty="0"/>
              <a:t>Définir des dimensions d’emballages pour occuper toute la surface de la palette</a:t>
            </a:r>
          </a:p>
          <a:p>
            <a:r>
              <a:rPr lang="fr-FR" altLang="fr-FR" dirty="0"/>
              <a:t>Faire des emballages assez solides pour permettre le gerbage (l’empilement) des palettes</a:t>
            </a:r>
          </a:p>
          <a:p>
            <a:r>
              <a:rPr lang="fr-FR" altLang="fr-FR" dirty="0"/>
              <a:t>Automatiser la palettisation</a:t>
            </a:r>
          </a:p>
          <a:p>
            <a:endParaRPr lang="fr-FR" altLang="fr-FR" dirty="0"/>
          </a:p>
        </p:txBody>
      </p:sp>
      <p:sp>
        <p:nvSpPr>
          <p:cNvPr id="4" name="Espace réservé du numéro de diapositive 3">
            <a:extLst>
              <a:ext uri="{FF2B5EF4-FFF2-40B4-BE49-F238E27FC236}">
                <a16:creationId xmlns:a16="http://schemas.microsoft.com/office/drawing/2014/main" id="{8C0130BA-7A0C-4C3E-B3B1-B14E8FA54226}"/>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10</a:t>
            </a:fld>
            <a:endParaRPr lang="fr-FR" sz="1400" b="1">
              <a:solidFill>
                <a:srgbClr val="000000"/>
              </a:solidFill>
              <a:latin typeface="Arial"/>
            </a:endParaRPr>
          </a:p>
        </p:txBody>
      </p:sp>
      <p:pic>
        <p:nvPicPr>
          <p:cNvPr id="2" name="Image 1">
            <a:extLst>
              <a:ext uri="{FF2B5EF4-FFF2-40B4-BE49-F238E27FC236}">
                <a16:creationId xmlns:a16="http://schemas.microsoft.com/office/drawing/2014/main" id="{CC45AE5E-C235-41AC-94FE-8BA045DC2791}"/>
              </a:ext>
            </a:extLst>
          </p:cNvPr>
          <p:cNvPicPr>
            <a:picLocks noChangeAspect="1"/>
          </p:cNvPicPr>
          <p:nvPr/>
        </p:nvPicPr>
        <p:blipFill>
          <a:blip r:embed="rId5"/>
          <a:stretch>
            <a:fillRect/>
          </a:stretch>
        </p:blipFill>
        <p:spPr>
          <a:xfrm>
            <a:off x="5823150" y="4008632"/>
            <a:ext cx="2257425" cy="2028825"/>
          </a:xfrm>
          <a:prstGeom prst="rect">
            <a:avLst/>
          </a:prstGeom>
        </p:spPr>
      </p:pic>
      <p:pic>
        <p:nvPicPr>
          <p:cNvPr id="3" name="Image 2">
            <a:extLst>
              <a:ext uri="{FF2B5EF4-FFF2-40B4-BE49-F238E27FC236}">
                <a16:creationId xmlns:a16="http://schemas.microsoft.com/office/drawing/2014/main" id="{A2EFC169-24A0-4BC6-AC1C-EAA718990232}"/>
              </a:ext>
            </a:extLst>
          </p:cNvPr>
          <p:cNvPicPr>
            <a:picLocks noChangeAspect="1"/>
          </p:cNvPicPr>
          <p:nvPr/>
        </p:nvPicPr>
        <p:blipFill>
          <a:blip r:embed="rId6"/>
          <a:stretch>
            <a:fillRect/>
          </a:stretch>
        </p:blipFill>
        <p:spPr>
          <a:xfrm>
            <a:off x="1331640" y="4333875"/>
            <a:ext cx="3133725" cy="1457325"/>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B15AC66E-507A-4189-BF60-697CEB6C420F}"/>
              </a:ext>
            </a:extLst>
          </p:cNvPr>
          <p:cNvSpPr>
            <a:spLocks noGrp="1" noChangeArrowheads="1"/>
          </p:cNvSpPr>
          <p:nvPr>
            <p:ph type="title"/>
            <p:custDataLst>
              <p:tags r:id="rId1"/>
            </p:custDataLst>
          </p:nvPr>
        </p:nvSpPr>
        <p:spPr>
          <a:xfrm>
            <a:off x="1066800" y="764704"/>
            <a:ext cx="7239000" cy="987896"/>
          </a:xfrm>
          <a:noFill/>
        </p:spPr>
        <p:txBody>
          <a:bodyPr/>
          <a:lstStyle/>
          <a:p>
            <a:r>
              <a:rPr lang="fr-FR" altLang="fr-FR" dirty="0"/>
              <a:t>Les standards de transport</a:t>
            </a:r>
            <a:br>
              <a:rPr lang="fr-FR" altLang="fr-FR" dirty="0"/>
            </a:br>
            <a:r>
              <a:rPr lang="fr-FR" altLang="fr-FR" dirty="0"/>
              <a:t>2- La conteneurisation</a:t>
            </a:r>
          </a:p>
        </p:txBody>
      </p:sp>
      <p:sp>
        <p:nvSpPr>
          <p:cNvPr id="32773" name="Rectangle 3">
            <a:extLst>
              <a:ext uri="{FF2B5EF4-FFF2-40B4-BE49-F238E27FC236}">
                <a16:creationId xmlns:a16="http://schemas.microsoft.com/office/drawing/2014/main" id="{8A6D6FF1-E8E1-40C0-A257-99CB6A64389C}"/>
              </a:ext>
            </a:extLst>
          </p:cNvPr>
          <p:cNvSpPr>
            <a:spLocks noGrp="1" noChangeArrowheads="1"/>
          </p:cNvSpPr>
          <p:nvPr>
            <p:ph type="body" idx="1"/>
            <p:custDataLst>
              <p:tags r:id="rId2"/>
            </p:custDataLst>
          </p:nvPr>
        </p:nvSpPr>
        <p:spPr>
          <a:xfrm>
            <a:off x="611560" y="1752600"/>
            <a:ext cx="7086600" cy="3962400"/>
          </a:xfrm>
          <a:noFill/>
        </p:spPr>
        <p:txBody>
          <a:bodyPr/>
          <a:lstStyle/>
          <a:p>
            <a:pPr marL="288925" defTabSz="762000"/>
            <a:r>
              <a:rPr lang="fr-FR" altLang="fr-FR" dirty="0">
                <a:solidFill>
                  <a:srgbClr val="000099"/>
                </a:solidFill>
              </a:rPr>
              <a:t>Caractéristiques des conteneurs maritimes</a:t>
            </a:r>
          </a:p>
          <a:p>
            <a:pPr marL="288925" defTabSz="762000"/>
            <a:endParaRPr lang="fr-FR" altLang="fr-FR" dirty="0">
              <a:solidFill>
                <a:srgbClr val="000099"/>
              </a:solidFill>
            </a:endParaRPr>
          </a:p>
          <a:p>
            <a:pPr marL="288925" defTabSz="762000"/>
            <a:endParaRPr lang="fr-FR" altLang="fr-FR" dirty="0">
              <a:solidFill>
                <a:srgbClr val="000099"/>
              </a:solidFill>
            </a:endParaRPr>
          </a:p>
          <a:p>
            <a:pPr marL="288925" defTabSz="762000"/>
            <a:endParaRPr lang="fr-FR" altLang="fr-FR" dirty="0">
              <a:solidFill>
                <a:srgbClr val="000099"/>
              </a:solidFill>
            </a:endParaRPr>
          </a:p>
          <a:p>
            <a:pPr marL="288925" defTabSz="762000"/>
            <a:endParaRPr lang="fr-FR" altLang="fr-FR" dirty="0">
              <a:solidFill>
                <a:srgbClr val="000099"/>
              </a:solidFill>
            </a:endParaRPr>
          </a:p>
          <a:p>
            <a:pPr marL="288925" defTabSz="762000"/>
            <a:endParaRPr lang="fr-FR" altLang="fr-FR" dirty="0">
              <a:solidFill>
                <a:srgbClr val="000099"/>
              </a:solidFill>
            </a:endParaRPr>
          </a:p>
          <a:p>
            <a:pPr marL="288925" defTabSz="762000">
              <a:buFontTx/>
              <a:buNone/>
            </a:pPr>
            <a:endParaRPr lang="fr-FR" altLang="fr-FR" dirty="0">
              <a:solidFill>
                <a:srgbClr val="000099"/>
              </a:solidFill>
            </a:endParaRPr>
          </a:p>
          <a:p>
            <a:pPr marL="288925" defTabSz="762000"/>
            <a:r>
              <a:rPr lang="fr-FR" altLang="fr-FR" dirty="0">
                <a:solidFill>
                  <a:srgbClr val="000099"/>
                </a:solidFill>
              </a:rPr>
              <a:t>Deux types : classique / frigo</a:t>
            </a:r>
          </a:p>
          <a:p>
            <a:pPr marL="288925" defTabSz="762000"/>
            <a:r>
              <a:rPr lang="fr-FR" altLang="fr-FR" dirty="0">
                <a:solidFill>
                  <a:srgbClr val="000099"/>
                </a:solidFill>
              </a:rPr>
              <a:t>Manutention (30 à l'heure)</a:t>
            </a:r>
          </a:p>
          <a:p>
            <a:pPr marL="288925" defTabSz="762000"/>
            <a:r>
              <a:rPr lang="fr-FR" altLang="fr-FR" dirty="0">
                <a:solidFill>
                  <a:srgbClr val="000099"/>
                </a:solidFill>
              </a:rPr>
              <a:t>Conteneur complet / groupage</a:t>
            </a:r>
          </a:p>
        </p:txBody>
      </p:sp>
      <p:graphicFrame>
        <p:nvGraphicFramePr>
          <p:cNvPr id="6" name="Tableau 5">
            <a:extLst>
              <a:ext uri="{FF2B5EF4-FFF2-40B4-BE49-F238E27FC236}">
                <a16:creationId xmlns:a16="http://schemas.microsoft.com/office/drawing/2014/main" id="{987C430C-E935-42D6-9C53-3157D93A26D0}"/>
              </a:ext>
            </a:extLst>
          </p:cNvPr>
          <p:cNvGraphicFramePr>
            <a:graphicFrameLocks noGrp="1"/>
          </p:cNvGraphicFramePr>
          <p:nvPr>
            <p:custDataLst>
              <p:tags r:id="rId3"/>
            </p:custDataLst>
            <p:extLst>
              <p:ext uri="{D42A27DB-BD31-4B8C-83A1-F6EECF244321}">
                <p14:modId xmlns:p14="http://schemas.microsoft.com/office/powerpoint/2010/main" val="3245197054"/>
              </p:ext>
            </p:extLst>
          </p:nvPr>
        </p:nvGraphicFramePr>
        <p:xfrm>
          <a:off x="1285875" y="2286000"/>
          <a:ext cx="6596063" cy="2327274"/>
        </p:xfrm>
        <a:graphic>
          <a:graphicData uri="http://schemas.openxmlformats.org/drawingml/2006/table">
            <a:tbl>
              <a:tblPr firstRow="1" bandRow="1">
                <a:tableStyleId>{5C22544A-7EE6-4342-B048-85BDC9FD1C3A}</a:tableStyleId>
              </a:tblPr>
              <a:tblGrid>
                <a:gridCol w="3143271">
                  <a:extLst>
                    <a:ext uri="{9D8B030D-6E8A-4147-A177-3AD203B41FA5}">
                      <a16:colId xmlns:a16="http://schemas.microsoft.com/office/drawing/2014/main" val="20000"/>
                    </a:ext>
                  </a:extLst>
                </a:gridCol>
                <a:gridCol w="1928825">
                  <a:extLst>
                    <a:ext uri="{9D8B030D-6E8A-4147-A177-3AD203B41FA5}">
                      <a16:colId xmlns:a16="http://schemas.microsoft.com/office/drawing/2014/main" val="20001"/>
                    </a:ext>
                  </a:extLst>
                </a:gridCol>
                <a:gridCol w="1523967">
                  <a:extLst>
                    <a:ext uri="{9D8B030D-6E8A-4147-A177-3AD203B41FA5}">
                      <a16:colId xmlns:a16="http://schemas.microsoft.com/office/drawing/2014/main" val="20002"/>
                    </a:ext>
                  </a:extLst>
                </a:gridCol>
              </a:tblGrid>
              <a:tr h="370889">
                <a:tc>
                  <a:txBody>
                    <a:bodyPr/>
                    <a:lstStyle/>
                    <a:p>
                      <a:endParaRPr lang="fr-FR" sz="1800" dirty="0"/>
                    </a:p>
                  </a:txBody>
                  <a:tcPr marT="45726" marB="45726"/>
                </a:tc>
                <a:tc>
                  <a:txBody>
                    <a:bodyPr/>
                    <a:lstStyle/>
                    <a:p>
                      <a:pPr algn="ctr"/>
                      <a:r>
                        <a:rPr lang="fr-FR" sz="1800" dirty="0"/>
                        <a:t>20 pieds</a:t>
                      </a:r>
                    </a:p>
                  </a:txBody>
                  <a:tcPr marT="45726" marB="45726"/>
                </a:tc>
                <a:tc>
                  <a:txBody>
                    <a:bodyPr/>
                    <a:lstStyle/>
                    <a:p>
                      <a:pPr algn="ctr"/>
                      <a:r>
                        <a:rPr lang="fr-FR" sz="1800" dirty="0"/>
                        <a:t>40 pieds</a:t>
                      </a:r>
                    </a:p>
                  </a:txBody>
                  <a:tcPr marT="45726" marB="45726"/>
                </a:tc>
                <a:extLst>
                  <a:ext uri="{0D108BD9-81ED-4DB2-BD59-A6C34878D82A}">
                    <a16:rowId xmlns:a16="http://schemas.microsoft.com/office/drawing/2014/main" val="10000"/>
                  </a:ext>
                </a:extLst>
              </a:tr>
              <a:tr h="370889">
                <a:tc>
                  <a:txBody>
                    <a:bodyPr/>
                    <a:lstStyle/>
                    <a:p>
                      <a:r>
                        <a:rPr lang="fr-FR" sz="1800" b="1" dirty="0">
                          <a:solidFill>
                            <a:srgbClr val="000099"/>
                          </a:solidFill>
                        </a:rPr>
                        <a:t>Longueur intérieure</a:t>
                      </a:r>
                    </a:p>
                  </a:txBody>
                  <a:tcPr marT="45726" marB="45726"/>
                </a:tc>
                <a:tc>
                  <a:txBody>
                    <a:bodyPr/>
                    <a:lstStyle/>
                    <a:p>
                      <a:pPr algn="ctr"/>
                      <a:r>
                        <a:rPr lang="fr-FR" sz="1800" b="1" dirty="0">
                          <a:solidFill>
                            <a:srgbClr val="000099"/>
                          </a:solidFill>
                        </a:rPr>
                        <a:t>5,867 m</a:t>
                      </a:r>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000099"/>
                          </a:solidFill>
                        </a:rPr>
                        <a:t>11,998 m</a:t>
                      </a:r>
                    </a:p>
                  </a:txBody>
                  <a:tcPr marT="45726" marB="45726"/>
                </a:tc>
                <a:extLst>
                  <a:ext uri="{0D108BD9-81ED-4DB2-BD59-A6C34878D82A}">
                    <a16:rowId xmlns:a16="http://schemas.microsoft.com/office/drawing/2014/main" val="10001"/>
                  </a:ext>
                </a:extLst>
              </a:tr>
              <a:tr h="472829">
                <a:tc>
                  <a:txBody>
                    <a:bodyPr/>
                    <a:lstStyle/>
                    <a:p>
                      <a:r>
                        <a:rPr lang="fr-FR" sz="1800" b="1" dirty="0">
                          <a:solidFill>
                            <a:srgbClr val="000099"/>
                          </a:solidFill>
                        </a:rPr>
                        <a:t>Largeur pratique</a:t>
                      </a:r>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000099"/>
                          </a:solidFill>
                        </a:rPr>
                        <a:t>2,330 m</a:t>
                      </a:r>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000099"/>
                          </a:solidFill>
                        </a:rPr>
                        <a:t>2,330 m</a:t>
                      </a:r>
                    </a:p>
                  </a:txBody>
                  <a:tcPr marT="45726" marB="45726"/>
                </a:tc>
                <a:extLst>
                  <a:ext uri="{0D108BD9-81ED-4DB2-BD59-A6C34878D82A}">
                    <a16:rowId xmlns:a16="http://schemas.microsoft.com/office/drawing/2014/main" val="10002"/>
                  </a:ext>
                </a:extLst>
              </a:tr>
              <a:tr h="370889">
                <a:tc>
                  <a:txBody>
                    <a:bodyPr/>
                    <a:lstStyle/>
                    <a:p>
                      <a:r>
                        <a:rPr lang="fr-FR" sz="1800" b="1" dirty="0">
                          <a:solidFill>
                            <a:srgbClr val="000099"/>
                          </a:solidFill>
                        </a:rPr>
                        <a:t>Hauteur pratique</a:t>
                      </a:r>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000099"/>
                          </a:solidFill>
                        </a:rPr>
                        <a:t>2,390 m</a:t>
                      </a:r>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000099"/>
                          </a:solidFill>
                        </a:rPr>
                        <a:t>2,390 m</a:t>
                      </a:r>
                    </a:p>
                  </a:txBody>
                  <a:tcPr marT="45726" marB="45726"/>
                </a:tc>
                <a:extLst>
                  <a:ext uri="{0D108BD9-81ED-4DB2-BD59-A6C34878D82A}">
                    <a16:rowId xmlns:a16="http://schemas.microsoft.com/office/drawing/2014/main" val="10003"/>
                  </a:ext>
                </a:extLst>
              </a:tr>
              <a:tr h="370889">
                <a:tc>
                  <a:txBody>
                    <a:bodyPr/>
                    <a:lstStyle/>
                    <a:p>
                      <a:r>
                        <a:rPr lang="fr-FR" sz="1800" b="1" dirty="0">
                          <a:solidFill>
                            <a:srgbClr val="000099"/>
                          </a:solidFill>
                        </a:rPr>
                        <a:t>Volume</a:t>
                      </a:r>
                    </a:p>
                  </a:txBody>
                  <a:tcPr marT="45726" marB="45726"/>
                </a:tc>
                <a:tc>
                  <a:txBody>
                    <a:bodyPr/>
                    <a:lstStyle/>
                    <a:p>
                      <a:pPr algn="ctr"/>
                      <a:r>
                        <a:rPr lang="fr-FR" sz="1800" b="1" dirty="0">
                          <a:solidFill>
                            <a:srgbClr val="000099"/>
                          </a:solidFill>
                        </a:rPr>
                        <a:t>39 m</a:t>
                      </a:r>
                      <a:r>
                        <a:rPr lang="fr-FR" sz="1800" b="1" baseline="30000" dirty="0">
                          <a:solidFill>
                            <a:srgbClr val="000099"/>
                          </a:solidFill>
                        </a:rPr>
                        <a:t>3</a:t>
                      </a:r>
                      <a:endParaRPr lang="fr-FR" sz="1800" b="1" dirty="0">
                        <a:solidFill>
                          <a:srgbClr val="000099"/>
                        </a:solidFill>
                      </a:endParaRPr>
                    </a:p>
                  </a:txBody>
                  <a:tcPr marT="45726" marB="45726"/>
                </a:tc>
                <a:tc>
                  <a:txBody>
                    <a:bodyPr/>
                    <a:lstStyle/>
                    <a:p>
                      <a:pPr algn="ctr"/>
                      <a:r>
                        <a:rPr lang="fr-FR" sz="1800" b="1" dirty="0">
                          <a:solidFill>
                            <a:srgbClr val="000099"/>
                          </a:solidFill>
                        </a:rPr>
                        <a:t>77 m</a:t>
                      </a:r>
                      <a:r>
                        <a:rPr lang="fr-FR" sz="1800" b="1" baseline="30000" dirty="0">
                          <a:solidFill>
                            <a:srgbClr val="000099"/>
                          </a:solidFill>
                        </a:rPr>
                        <a:t>3</a:t>
                      </a:r>
                      <a:endParaRPr lang="fr-FR" sz="1800" b="1" dirty="0">
                        <a:solidFill>
                          <a:srgbClr val="000099"/>
                        </a:solidFill>
                      </a:endParaRPr>
                    </a:p>
                  </a:txBody>
                  <a:tcPr marT="45726" marB="45726"/>
                </a:tc>
                <a:extLst>
                  <a:ext uri="{0D108BD9-81ED-4DB2-BD59-A6C34878D82A}">
                    <a16:rowId xmlns:a16="http://schemas.microsoft.com/office/drawing/2014/main" val="10004"/>
                  </a:ext>
                </a:extLst>
              </a:tr>
              <a:tr h="370889">
                <a:tc>
                  <a:txBody>
                    <a:bodyPr/>
                    <a:lstStyle/>
                    <a:p>
                      <a:r>
                        <a:rPr lang="fr-FR" sz="1800" b="1" dirty="0">
                          <a:solidFill>
                            <a:srgbClr val="000099"/>
                          </a:solidFill>
                        </a:rPr>
                        <a:t>Charge utile</a:t>
                      </a:r>
                    </a:p>
                  </a:txBody>
                  <a:tcPr marT="45726" marB="45726"/>
                </a:tc>
                <a:tc>
                  <a:txBody>
                    <a:bodyPr/>
                    <a:lstStyle/>
                    <a:p>
                      <a:pPr algn="ctr"/>
                      <a:r>
                        <a:rPr lang="fr-FR" sz="1800" b="1" dirty="0">
                          <a:solidFill>
                            <a:srgbClr val="000099"/>
                          </a:solidFill>
                        </a:rPr>
                        <a:t>15 tonnes </a:t>
                      </a:r>
                    </a:p>
                  </a:txBody>
                  <a:tcPr marT="45726" marB="45726"/>
                </a:tc>
                <a:tc>
                  <a:txBody>
                    <a:bodyPr/>
                    <a:lstStyle/>
                    <a:p>
                      <a:pPr algn="ctr"/>
                      <a:r>
                        <a:rPr lang="fr-FR" sz="1800" b="1" dirty="0">
                          <a:solidFill>
                            <a:srgbClr val="000099"/>
                          </a:solidFill>
                        </a:rPr>
                        <a:t>26 tonnes </a:t>
                      </a:r>
                    </a:p>
                  </a:txBody>
                  <a:tcPr marT="45726" marB="45726"/>
                </a:tc>
                <a:extLst>
                  <a:ext uri="{0D108BD9-81ED-4DB2-BD59-A6C34878D82A}">
                    <a16:rowId xmlns:a16="http://schemas.microsoft.com/office/drawing/2014/main" val="10005"/>
                  </a:ext>
                </a:extLst>
              </a:tr>
            </a:tbl>
          </a:graphicData>
        </a:graphic>
      </p:graphicFrame>
      <p:sp>
        <p:nvSpPr>
          <p:cNvPr id="5" name="Espace réservé du numéro de diapositive 3">
            <a:extLst>
              <a:ext uri="{FF2B5EF4-FFF2-40B4-BE49-F238E27FC236}">
                <a16:creationId xmlns:a16="http://schemas.microsoft.com/office/drawing/2014/main" id="{D460A250-530D-45B5-957B-911D5359A4E1}"/>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11</a:t>
            </a:fld>
            <a:endParaRPr lang="fr-FR" sz="1400" b="1">
              <a:solidFill>
                <a:srgbClr val="000000"/>
              </a:solidFill>
              <a:latin typeface="Arial"/>
            </a:endParaRPr>
          </a:p>
        </p:txBody>
      </p:sp>
      <p:pic>
        <p:nvPicPr>
          <p:cNvPr id="2" name="Image 1">
            <a:extLst>
              <a:ext uri="{FF2B5EF4-FFF2-40B4-BE49-F238E27FC236}">
                <a16:creationId xmlns:a16="http://schemas.microsoft.com/office/drawing/2014/main" id="{5A655A74-EDCC-491A-92AB-8DA3A66AABEC}"/>
              </a:ext>
            </a:extLst>
          </p:cNvPr>
          <p:cNvPicPr>
            <a:picLocks noChangeAspect="1"/>
          </p:cNvPicPr>
          <p:nvPr/>
        </p:nvPicPr>
        <p:blipFill>
          <a:blip r:embed="rId6"/>
          <a:stretch>
            <a:fillRect/>
          </a:stretch>
        </p:blipFill>
        <p:spPr>
          <a:xfrm>
            <a:off x="5724128" y="4829175"/>
            <a:ext cx="2952750" cy="1552575"/>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E2DE18B3-03D1-49D6-9B1B-2C10F5B9FAE2}"/>
              </a:ext>
            </a:extLst>
          </p:cNvPr>
          <p:cNvSpPr>
            <a:spLocks noGrp="1" noChangeArrowheads="1"/>
          </p:cNvSpPr>
          <p:nvPr>
            <p:ph type="title"/>
            <p:custDataLst>
              <p:tags r:id="rId1"/>
            </p:custDataLst>
          </p:nvPr>
        </p:nvSpPr>
        <p:spPr>
          <a:xfrm>
            <a:off x="1619672" y="787400"/>
            <a:ext cx="7239000" cy="457200"/>
          </a:xfrm>
        </p:spPr>
        <p:txBody>
          <a:bodyPr/>
          <a:lstStyle/>
          <a:p>
            <a:r>
              <a:rPr lang="fr-FR" altLang="fr-FR" dirty="0"/>
              <a:t>Les options du transport routier</a:t>
            </a:r>
          </a:p>
        </p:txBody>
      </p:sp>
      <p:sp>
        <p:nvSpPr>
          <p:cNvPr id="17413" name="Rectangle 3">
            <a:extLst>
              <a:ext uri="{FF2B5EF4-FFF2-40B4-BE49-F238E27FC236}">
                <a16:creationId xmlns:a16="http://schemas.microsoft.com/office/drawing/2014/main" id="{A750CE18-B400-41CE-A2A2-7EBBF6505CA8}"/>
              </a:ext>
            </a:extLst>
          </p:cNvPr>
          <p:cNvSpPr>
            <a:spLocks noGrp="1" noChangeArrowheads="1"/>
          </p:cNvSpPr>
          <p:nvPr>
            <p:ph type="body" idx="1"/>
            <p:custDataLst>
              <p:tags r:id="rId2"/>
            </p:custDataLst>
          </p:nvPr>
        </p:nvSpPr>
        <p:spPr/>
        <p:txBody>
          <a:bodyPr/>
          <a:lstStyle/>
          <a:p>
            <a:r>
              <a:rPr lang="fr-FR" altLang="fr-FR" dirty="0"/>
              <a:t>Pour les petits paquets : </a:t>
            </a:r>
          </a:p>
          <a:p>
            <a:pPr lvl="1"/>
            <a:r>
              <a:rPr lang="fr-FR" altLang="fr-FR" dirty="0"/>
              <a:t>Prestataire de messagerie</a:t>
            </a:r>
          </a:p>
          <a:p>
            <a:r>
              <a:rPr lang="fr-FR" altLang="fr-FR" dirty="0"/>
              <a:t>Pour les palettes complètes :</a:t>
            </a:r>
          </a:p>
          <a:p>
            <a:pPr lvl="1"/>
            <a:r>
              <a:rPr lang="fr-FR" altLang="fr-FR" dirty="0"/>
              <a:t>Prestataire qui fait du groupage</a:t>
            </a:r>
          </a:p>
          <a:p>
            <a:pPr lvl="2"/>
            <a:r>
              <a:rPr lang="fr-FR" altLang="fr-FR" dirty="0"/>
              <a:t>LTL (</a:t>
            </a:r>
            <a:r>
              <a:rPr lang="fr-FR" altLang="fr-FR" dirty="0" err="1"/>
              <a:t>Less</a:t>
            </a:r>
            <a:r>
              <a:rPr lang="fr-FR" altLang="fr-FR" dirty="0"/>
              <a:t> </a:t>
            </a:r>
            <a:r>
              <a:rPr lang="fr-FR" altLang="fr-FR" dirty="0" err="1"/>
              <a:t>than</a:t>
            </a:r>
            <a:r>
              <a:rPr lang="fr-FR" altLang="fr-FR" dirty="0"/>
              <a:t> truck </a:t>
            </a:r>
            <a:r>
              <a:rPr lang="fr-FR" altLang="fr-FR" dirty="0" err="1"/>
              <a:t>load</a:t>
            </a:r>
            <a:r>
              <a:rPr lang="fr-FR" altLang="fr-FR" dirty="0"/>
              <a:t>)</a:t>
            </a:r>
          </a:p>
          <a:p>
            <a:pPr lvl="1"/>
            <a:r>
              <a:rPr lang="fr-FR" altLang="fr-FR" dirty="0"/>
              <a:t>Camion complet </a:t>
            </a:r>
          </a:p>
          <a:p>
            <a:pPr lvl="2"/>
            <a:r>
              <a:rPr lang="fr-FR" altLang="fr-FR" dirty="0"/>
              <a:t>(TL : Truck </a:t>
            </a:r>
            <a:r>
              <a:rPr lang="fr-FR" altLang="fr-FR" dirty="0" err="1"/>
              <a:t>load</a:t>
            </a:r>
            <a:r>
              <a:rPr lang="fr-FR" altLang="fr-FR" dirty="0"/>
              <a:t>)</a:t>
            </a:r>
          </a:p>
        </p:txBody>
      </p:sp>
      <p:sp>
        <p:nvSpPr>
          <p:cNvPr id="2" name="ZoneTexte 1">
            <a:extLst>
              <a:ext uri="{FF2B5EF4-FFF2-40B4-BE49-F238E27FC236}">
                <a16:creationId xmlns:a16="http://schemas.microsoft.com/office/drawing/2014/main" id="{6F35C5BA-75C6-4FF6-ADD7-84C7B2A905DC}"/>
              </a:ext>
            </a:extLst>
          </p:cNvPr>
          <p:cNvSpPr txBox="1"/>
          <p:nvPr>
            <p:custDataLst>
              <p:tags r:id="rId3"/>
            </p:custDataLst>
          </p:nvPr>
        </p:nvSpPr>
        <p:spPr>
          <a:xfrm>
            <a:off x="0" y="0"/>
            <a:ext cx="3810000" cy="1270000"/>
          </a:xfrm>
          <a:prstGeom prst="rect">
            <a:avLst/>
          </a:prstGeom>
          <a:noFill/>
        </p:spPr>
        <p:txBody>
          <a:bodyPr vert="horz" rtlCol="0">
            <a:spAutoFit/>
          </a:bodyPr>
          <a:lstStyle/>
          <a:p>
            <a:endParaRPr lang="fr-FR"/>
          </a:p>
        </p:txBody>
      </p:sp>
      <p:sp>
        <p:nvSpPr>
          <p:cNvPr id="5" name="Espace réservé du numéro de diapositive 3">
            <a:extLst>
              <a:ext uri="{FF2B5EF4-FFF2-40B4-BE49-F238E27FC236}">
                <a16:creationId xmlns:a16="http://schemas.microsoft.com/office/drawing/2014/main" id="{2EF75452-D970-48E5-89E4-0301D3E061EA}"/>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12</a:t>
            </a:fld>
            <a:endParaRPr lang="fr-FR" sz="1400" b="1">
              <a:solidFill>
                <a:srgbClr val="000000"/>
              </a:solidFill>
              <a:latin typeface="Arial"/>
            </a:endParaRPr>
          </a:p>
        </p:txBody>
      </p:sp>
      <p:pic>
        <p:nvPicPr>
          <p:cNvPr id="3" name="Image 2">
            <a:extLst>
              <a:ext uri="{FF2B5EF4-FFF2-40B4-BE49-F238E27FC236}">
                <a16:creationId xmlns:a16="http://schemas.microsoft.com/office/drawing/2014/main" id="{010C1F37-24B1-4A13-AC59-A4072AB9220E}"/>
              </a:ext>
            </a:extLst>
          </p:cNvPr>
          <p:cNvPicPr>
            <a:picLocks noChangeAspect="1"/>
          </p:cNvPicPr>
          <p:nvPr/>
        </p:nvPicPr>
        <p:blipFill>
          <a:blip r:embed="rId6"/>
          <a:stretch>
            <a:fillRect/>
          </a:stretch>
        </p:blipFill>
        <p:spPr>
          <a:xfrm>
            <a:off x="5748337" y="3526563"/>
            <a:ext cx="2676525" cy="17049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a:extLst>
              <a:ext uri="{FF2B5EF4-FFF2-40B4-BE49-F238E27FC236}">
                <a16:creationId xmlns:a16="http://schemas.microsoft.com/office/drawing/2014/main" id="{C108AA75-86C7-4549-AA97-AAB263AA1F99}"/>
              </a:ext>
            </a:extLst>
          </p:cNvPr>
          <p:cNvSpPr>
            <a:spLocks noGrp="1" noChangeArrowheads="1"/>
          </p:cNvSpPr>
          <p:nvPr>
            <p:ph type="title"/>
            <p:custDataLst>
              <p:tags r:id="rId1"/>
            </p:custDataLst>
          </p:nvPr>
        </p:nvSpPr>
        <p:spPr/>
        <p:txBody>
          <a:bodyPr/>
          <a:lstStyle/>
          <a:p>
            <a:r>
              <a:rPr lang="fr-FR" altLang="fr-FR"/>
              <a:t>Messagerie</a:t>
            </a:r>
          </a:p>
        </p:txBody>
      </p:sp>
      <p:sp>
        <p:nvSpPr>
          <p:cNvPr id="18437" name="Oval 4">
            <a:extLst>
              <a:ext uri="{FF2B5EF4-FFF2-40B4-BE49-F238E27FC236}">
                <a16:creationId xmlns:a16="http://schemas.microsoft.com/office/drawing/2014/main" id="{F4C87506-487B-4720-AC88-7318C333B57A}"/>
              </a:ext>
            </a:extLst>
          </p:cNvPr>
          <p:cNvSpPr>
            <a:spLocks noChangeArrowheads="1"/>
          </p:cNvSpPr>
          <p:nvPr>
            <p:custDataLst>
              <p:tags r:id="rId2"/>
            </p:custDataLst>
          </p:nvPr>
        </p:nvSpPr>
        <p:spPr bwMode="auto">
          <a:xfrm>
            <a:off x="1981200" y="2362200"/>
            <a:ext cx="2286000" cy="685800"/>
          </a:xfrm>
          <a:prstGeom prst="ellipse">
            <a:avLst/>
          </a:prstGeom>
          <a:solidFill>
            <a:schemeClr val="tx2"/>
          </a:solidFill>
          <a:ln w="12700">
            <a:solidFill>
              <a:srgbClr val="000000"/>
            </a:solidFill>
            <a:round/>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a:r>
              <a:rPr lang="fr-FR" altLang="fr-FR"/>
              <a:t>Centre de</a:t>
            </a:r>
          </a:p>
          <a:p>
            <a:pPr algn="ctr"/>
            <a:r>
              <a:rPr lang="fr-FR" altLang="fr-FR"/>
              <a:t>regroupement</a:t>
            </a:r>
          </a:p>
        </p:txBody>
      </p:sp>
      <p:sp>
        <p:nvSpPr>
          <p:cNvPr id="18438" name="Rectangle 5">
            <a:extLst>
              <a:ext uri="{FF2B5EF4-FFF2-40B4-BE49-F238E27FC236}">
                <a16:creationId xmlns:a16="http://schemas.microsoft.com/office/drawing/2014/main" id="{A4B5D4E2-3150-4FB2-ABB8-E56A99893C55}"/>
              </a:ext>
            </a:extLst>
          </p:cNvPr>
          <p:cNvSpPr>
            <a:spLocks noChangeArrowheads="1"/>
          </p:cNvSpPr>
          <p:nvPr>
            <p:custDataLst>
              <p:tags r:id="rId3"/>
            </p:custDataLst>
          </p:nvPr>
        </p:nvSpPr>
        <p:spPr bwMode="auto">
          <a:xfrm>
            <a:off x="609600" y="1600200"/>
            <a:ext cx="609600" cy="304800"/>
          </a:xfrm>
          <a:prstGeom prst="rect">
            <a:avLst/>
          </a:prstGeom>
          <a:solidFill>
            <a:schemeClr val="bg1"/>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18439" name="Rectangle 6">
            <a:extLst>
              <a:ext uri="{FF2B5EF4-FFF2-40B4-BE49-F238E27FC236}">
                <a16:creationId xmlns:a16="http://schemas.microsoft.com/office/drawing/2014/main" id="{833340E6-403C-494A-BEE4-D57E031C4F01}"/>
              </a:ext>
            </a:extLst>
          </p:cNvPr>
          <p:cNvSpPr>
            <a:spLocks noChangeArrowheads="1"/>
          </p:cNvSpPr>
          <p:nvPr>
            <p:custDataLst>
              <p:tags r:id="rId4"/>
            </p:custDataLst>
          </p:nvPr>
        </p:nvSpPr>
        <p:spPr bwMode="auto">
          <a:xfrm>
            <a:off x="1600200" y="1143000"/>
            <a:ext cx="609600" cy="304800"/>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18440" name="Rectangle 7">
            <a:extLst>
              <a:ext uri="{FF2B5EF4-FFF2-40B4-BE49-F238E27FC236}">
                <a16:creationId xmlns:a16="http://schemas.microsoft.com/office/drawing/2014/main" id="{F37778DB-493B-455C-8C34-C958A6F1B2AC}"/>
              </a:ext>
            </a:extLst>
          </p:cNvPr>
          <p:cNvSpPr>
            <a:spLocks noChangeArrowheads="1"/>
          </p:cNvSpPr>
          <p:nvPr>
            <p:custDataLst>
              <p:tags r:id="rId5"/>
            </p:custDataLst>
          </p:nvPr>
        </p:nvSpPr>
        <p:spPr bwMode="auto">
          <a:xfrm>
            <a:off x="2667000" y="1371600"/>
            <a:ext cx="609600" cy="304800"/>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18441" name="Rectangle 8">
            <a:extLst>
              <a:ext uri="{FF2B5EF4-FFF2-40B4-BE49-F238E27FC236}">
                <a16:creationId xmlns:a16="http://schemas.microsoft.com/office/drawing/2014/main" id="{D2D87429-4827-4DBA-89DF-339D2E997BCA}"/>
              </a:ext>
            </a:extLst>
          </p:cNvPr>
          <p:cNvSpPr>
            <a:spLocks noChangeArrowheads="1"/>
          </p:cNvSpPr>
          <p:nvPr>
            <p:custDataLst>
              <p:tags r:id="rId6"/>
            </p:custDataLst>
          </p:nvPr>
        </p:nvSpPr>
        <p:spPr bwMode="auto">
          <a:xfrm>
            <a:off x="381000" y="2286000"/>
            <a:ext cx="609600" cy="304800"/>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18442" name="Rectangle 9">
            <a:extLst>
              <a:ext uri="{FF2B5EF4-FFF2-40B4-BE49-F238E27FC236}">
                <a16:creationId xmlns:a16="http://schemas.microsoft.com/office/drawing/2014/main" id="{168BD4AC-8F9F-4662-A31B-84E3A43C825B}"/>
              </a:ext>
            </a:extLst>
          </p:cNvPr>
          <p:cNvSpPr>
            <a:spLocks noChangeArrowheads="1"/>
          </p:cNvSpPr>
          <p:nvPr>
            <p:custDataLst>
              <p:tags r:id="rId7"/>
            </p:custDataLst>
          </p:nvPr>
        </p:nvSpPr>
        <p:spPr bwMode="auto">
          <a:xfrm>
            <a:off x="914400" y="3048000"/>
            <a:ext cx="609600" cy="304800"/>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cxnSp>
        <p:nvCxnSpPr>
          <p:cNvPr id="18443" name="AutoShape 10">
            <a:extLst>
              <a:ext uri="{FF2B5EF4-FFF2-40B4-BE49-F238E27FC236}">
                <a16:creationId xmlns:a16="http://schemas.microsoft.com/office/drawing/2014/main" id="{DCC6AF29-75F0-4BD5-A97B-48E5D72C19F4}"/>
              </a:ext>
            </a:extLst>
          </p:cNvPr>
          <p:cNvCxnSpPr>
            <a:cxnSpLocks noChangeShapeType="1"/>
            <a:stCxn id="18437" idx="0"/>
            <a:endCxn id="18440" idx="2"/>
          </p:cNvCxnSpPr>
          <p:nvPr>
            <p:custDataLst>
              <p:tags r:id="rId8"/>
            </p:custDataLst>
          </p:nvPr>
        </p:nvCxnSpPr>
        <p:spPr bwMode="auto">
          <a:xfrm flipH="1" flipV="1">
            <a:off x="2971800" y="1676400"/>
            <a:ext cx="152400" cy="68580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444" name="AutoShape 11">
            <a:extLst>
              <a:ext uri="{FF2B5EF4-FFF2-40B4-BE49-F238E27FC236}">
                <a16:creationId xmlns:a16="http://schemas.microsoft.com/office/drawing/2014/main" id="{DE3110BA-14C4-46A5-8609-98067DF7C5A7}"/>
              </a:ext>
            </a:extLst>
          </p:cNvPr>
          <p:cNvCxnSpPr>
            <a:cxnSpLocks noChangeShapeType="1"/>
            <a:stCxn id="18440" idx="1"/>
            <a:endCxn id="18439" idx="3"/>
          </p:cNvCxnSpPr>
          <p:nvPr>
            <p:custDataLst>
              <p:tags r:id="rId9"/>
            </p:custDataLst>
          </p:nvPr>
        </p:nvCxnSpPr>
        <p:spPr bwMode="auto">
          <a:xfrm flipH="1" flipV="1">
            <a:off x="2209800" y="1295400"/>
            <a:ext cx="457200" cy="22860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445" name="AutoShape 12">
            <a:extLst>
              <a:ext uri="{FF2B5EF4-FFF2-40B4-BE49-F238E27FC236}">
                <a16:creationId xmlns:a16="http://schemas.microsoft.com/office/drawing/2014/main" id="{C823561B-37C5-48B7-A99B-5E20BCDE633F}"/>
              </a:ext>
            </a:extLst>
          </p:cNvPr>
          <p:cNvCxnSpPr>
            <a:cxnSpLocks noChangeShapeType="1"/>
            <a:stCxn id="18439" idx="1"/>
            <a:endCxn id="18438" idx="0"/>
          </p:cNvCxnSpPr>
          <p:nvPr>
            <p:custDataLst>
              <p:tags r:id="rId10"/>
            </p:custDataLst>
          </p:nvPr>
        </p:nvCxnSpPr>
        <p:spPr bwMode="auto">
          <a:xfrm flipH="1">
            <a:off x="914400" y="1295400"/>
            <a:ext cx="685800" cy="30480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446" name="AutoShape 13">
            <a:extLst>
              <a:ext uri="{FF2B5EF4-FFF2-40B4-BE49-F238E27FC236}">
                <a16:creationId xmlns:a16="http://schemas.microsoft.com/office/drawing/2014/main" id="{EA3ED61C-6873-4F89-828D-88EF28B2EE3E}"/>
              </a:ext>
            </a:extLst>
          </p:cNvPr>
          <p:cNvCxnSpPr>
            <a:cxnSpLocks noChangeShapeType="1"/>
            <a:stCxn id="18438" idx="2"/>
            <a:endCxn id="18441" idx="0"/>
          </p:cNvCxnSpPr>
          <p:nvPr>
            <p:custDataLst>
              <p:tags r:id="rId11"/>
            </p:custDataLst>
          </p:nvPr>
        </p:nvCxnSpPr>
        <p:spPr bwMode="auto">
          <a:xfrm flipH="1">
            <a:off x="685800" y="1905000"/>
            <a:ext cx="228600" cy="38100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447" name="AutoShape 14">
            <a:extLst>
              <a:ext uri="{FF2B5EF4-FFF2-40B4-BE49-F238E27FC236}">
                <a16:creationId xmlns:a16="http://schemas.microsoft.com/office/drawing/2014/main" id="{E58D6902-40B0-40B8-AE03-B8EE762A61E8}"/>
              </a:ext>
            </a:extLst>
          </p:cNvPr>
          <p:cNvCxnSpPr>
            <a:cxnSpLocks noChangeShapeType="1"/>
            <a:stCxn id="18441" idx="2"/>
            <a:endCxn id="18442" idx="0"/>
          </p:cNvCxnSpPr>
          <p:nvPr>
            <p:custDataLst>
              <p:tags r:id="rId12"/>
            </p:custDataLst>
          </p:nvPr>
        </p:nvCxnSpPr>
        <p:spPr bwMode="auto">
          <a:xfrm>
            <a:off x="685800" y="2590800"/>
            <a:ext cx="533400" cy="45720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448" name="AutoShape 15">
            <a:extLst>
              <a:ext uri="{FF2B5EF4-FFF2-40B4-BE49-F238E27FC236}">
                <a16:creationId xmlns:a16="http://schemas.microsoft.com/office/drawing/2014/main" id="{37627755-DD62-462B-9855-E6F9F8DB35E1}"/>
              </a:ext>
            </a:extLst>
          </p:cNvPr>
          <p:cNvCxnSpPr>
            <a:cxnSpLocks noChangeShapeType="1"/>
            <a:stCxn id="18442" idx="3"/>
            <a:endCxn id="18437" idx="3"/>
          </p:cNvCxnSpPr>
          <p:nvPr>
            <p:custDataLst>
              <p:tags r:id="rId13"/>
            </p:custDataLst>
          </p:nvPr>
        </p:nvCxnSpPr>
        <p:spPr bwMode="auto">
          <a:xfrm flipV="1">
            <a:off x="1524000" y="2947988"/>
            <a:ext cx="792163" cy="252412"/>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8449" name="Text Box 16">
            <a:extLst>
              <a:ext uri="{FF2B5EF4-FFF2-40B4-BE49-F238E27FC236}">
                <a16:creationId xmlns:a16="http://schemas.microsoft.com/office/drawing/2014/main" id="{7AEB2552-C224-4E35-9C0B-8DCE8C83C36E}"/>
              </a:ext>
            </a:extLst>
          </p:cNvPr>
          <p:cNvSpPr txBox="1">
            <a:spLocks noChangeArrowheads="1"/>
          </p:cNvSpPr>
          <p:nvPr>
            <p:custDataLst>
              <p:tags r:id="rId14"/>
            </p:custDataLst>
          </p:nvPr>
        </p:nvSpPr>
        <p:spPr bwMode="auto">
          <a:xfrm>
            <a:off x="1162050" y="1600200"/>
            <a:ext cx="16827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a:r>
              <a:rPr lang="fr-FR" altLang="fr-FR"/>
              <a:t>Tournée de</a:t>
            </a:r>
          </a:p>
          <a:p>
            <a:pPr algn="ctr"/>
            <a:r>
              <a:rPr lang="fr-FR" altLang="fr-FR"/>
              <a:t>ramassage</a:t>
            </a:r>
          </a:p>
          <a:p>
            <a:pPr algn="ctr"/>
            <a:r>
              <a:rPr lang="fr-FR" altLang="fr-FR"/>
              <a:t>(camionnette)</a:t>
            </a:r>
          </a:p>
        </p:txBody>
      </p:sp>
      <p:sp>
        <p:nvSpPr>
          <p:cNvPr id="18450" name="Oval 17">
            <a:extLst>
              <a:ext uri="{FF2B5EF4-FFF2-40B4-BE49-F238E27FC236}">
                <a16:creationId xmlns:a16="http://schemas.microsoft.com/office/drawing/2014/main" id="{47A9191B-ECCA-4554-9CA7-A16B3B01BFF6}"/>
              </a:ext>
            </a:extLst>
          </p:cNvPr>
          <p:cNvSpPr>
            <a:spLocks noChangeArrowheads="1"/>
          </p:cNvSpPr>
          <p:nvPr>
            <p:custDataLst>
              <p:tags r:id="rId15"/>
            </p:custDataLst>
          </p:nvPr>
        </p:nvSpPr>
        <p:spPr bwMode="auto">
          <a:xfrm flipH="1">
            <a:off x="4800600" y="5105400"/>
            <a:ext cx="2286000" cy="685800"/>
          </a:xfrm>
          <a:prstGeom prst="ellipse">
            <a:avLst/>
          </a:prstGeom>
          <a:solidFill>
            <a:schemeClr val="tx2"/>
          </a:solidFill>
          <a:ln w="12700">
            <a:solidFill>
              <a:srgbClr val="000000"/>
            </a:solidFill>
            <a:round/>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a:r>
              <a:rPr lang="fr-FR" altLang="fr-FR"/>
              <a:t>Centre d’éclatement</a:t>
            </a:r>
          </a:p>
        </p:txBody>
      </p:sp>
      <p:sp>
        <p:nvSpPr>
          <p:cNvPr id="18451" name="Rectangle 18">
            <a:extLst>
              <a:ext uri="{FF2B5EF4-FFF2-40B4-BE49-F238E27FC236}">
                <a16:creationId xmlns:a16="http://schemas.microsoft.com/office/drawing/2014/main" id="{03C54E40-FD7F-46FD-B51C-AF873EA4FA1E}"/>
              </a:ext>
            </a:extLst>
          </p:cNvPr>
          <p:cNvSpPr>
            <a:spLocks noChangeArrowheads="1"/>
          </p:cNvSpPr>
          <p:nvPr>
            <p:custDataLst>
              <p:tags r:id="rId16"/>
            </p:custDataLst>
          </p:nvPr>
        </p:nvSpPr>
        <p:spPr bwMode="auto">
          <a:xfrm flipH="1">
            <a:off x="7848600" y="4343400"/>
            <a:ext cx="609600" cy="304800"/>
          </a:xfrm>
          <a:prstGeom prst="rect">
            <a:avLst/>
          </a:prstGeom>
          <a:solidFill>
            <a:schemeClr val="bg1"/>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18452" name="Rectangle 19">
            <a:extLst>
              <a:ext uri="{FF2B5EF4-FFF2-40B4-BE49-F238E27FC236}">
                <a16:creationId xmlns:a16="http://schemas.microsoft.com/office/drawing/2014/main" id="{FC560F2A-CC0C-4FB0-8A66-D1563A04D043}"/>
              </a:ext>
            </a:extLst>
          </p:cNvPr>
          <p:cNvSpPr>
            <a:spLocks noChangeArrowheads="1"/>
          </p:cNvSpPr>
          <p:nvPr>
            <p:custDataLst>
              <p:tags r:id="rId17"/>
            </p:custDataLst>
          </p:nvPr>
        </p:nvSpPr>
        <p:spPr bwMode="auto">
          <a:xfrm flipH="1">
            <a:off x="6858000" y="3886200"/>
            <a:ext cx="609600" cy="304800"/>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18453" name="Rectangle 20">
            <a:extLst>
              <a:ext uri="{FF2B5EF4-FFF2-40B4-BE49-F238E27FC236}">
                <a16:creationId xmlns:a16="http://schemas.microsoft.com/office/drawing/2014/main" id="{3B29691F-CB1F-45AA-8722-ED15FDF9F664}"/>
              </a:ext>
            </a:extLst>
          </p:cNvPr>
          <p:cNvSpPr>
            <a:spLocks noChangeArrowheads="1"/>
          </p:cNvSpPr>
          <p:nvPr>
            <p:custDataLst>
              <p:tags r:id="rId18"/>
            </p:custDataLst>
          </p:nvPr>
        </p:nvSpPr>
        <p:spPr bwMode="auto">
          <a:xfrm flipH="1">
            <a:off x="5791200" y="4114800"/>
            <a:ext cx="609600" cy="304800"/>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18454" name="Rectangle 21">
            <a:extLst>
              <a:ext uri="{FF2B5EF4-FFF2-40B4-BE49-F238E27FC236}">
                <a16:creationId xmlns:a16="http://schemas.microsoft.com/office/drawing/2014/main" id="{3C0AC190-C323-4C6E-B7EC-F5146F79598C}"/>
              </a:ext>
            </a:extLst>
          </p:cNvPr>
          <p:cNvSpPr>
            <a:spLocks noChangeArrowheads="1"/>
          </p:cNvSpPr>
          <p:nvPr>
            <p:custDataLst>
              <p:tags r:id="rId19"/>
            </p:custDataLst>
          </p:nvPr>
        </p:nvSpPr>
        <p:spPr bwMode="auto">
          <a:xfrm flipH="1">
            <a:off x="8077200" y="5029200"/>
            <a:ext cx="609600" cy="304800"/>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18455" name="Rectangle 22">
            <a:extLst>
              <a:ext uri="{FF2B5EF4-FFF2-40B4-BE49-F238E27FC236}">
                <a16:creationId xmlns:a16="http://schemas.microsoft.com/office/drawing/2014/main" id="{06387087-6BDA-4D63-85AF-E8C2E24AE71B}"/>
              </a:ext>
            </a:extLst>
          </p:cNvPr>
          <p:cNvSpPr>
            <a:spLocks noChangeArrowheads="1"/>
          </p:cNvSpPr>
          <p:nvPr>
            <p:custDataLst>
              <p:tags r:id="rId20"/>
            </p:custDataLst>
          </p:nvPr>
        </p:nvSpPr>
        <p:spPr bwMode="auto">
          <a:xfrm flipH="1">
            <a:off x="7543800" y="5791200"/>
            <a:ext cx="609600" cy="304800"/>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cxnSp>
        <p:nvCxnSpPr>
          <p:cNvPr id="18456" name="AutoShape 23">
            <a:extLst>
              <a:ext uri="{FF2B5EF4-FFF2-40B4-BE49-F238E27FC236}">
                <a16:creationId xmlns:a16="http://schemas.microsoft.com/office/drawing/2014/main" id="{AA2D8635-B1B3-40AF-8F72-064E76C0F39D}"/>
              </a:ext>
            </a:extLst>
          </p:cNvPr>
          <p:cNvCxnSpPr>
            <a:cxnSpLocks noChangeShapeType="1"/>
            <a:stCxn id="18450" idx="0"/>
            <a:endCxn id="18453" idx="2"/>
          </p:cNvCxnSpPr>
          <p:nvPr>
            <p:custDataLst>
              <p:tags r:id="rId21"/>
            </p:custDataLst>
          </p:nvPr>
        </p:nvCxnSpPr>
        <p:spPr bwMode="auto">
          <a:xfrm flipV="1">
            <a:off x="5943600" y="4418013"/>
            <a:ext cx="152400" cy="68738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457" name="AutoShape 24">
            <a:extLst>
              <a:ext uri="{FF2B5EF4-FFF2-40B4-BE49-F238E27FC236}">
                <a16:creationId xmlns:a16="http://schemas.microsoft.com/office/drawing/2014/main" id="{AC6B1EC7-407B-4030-B4E6-C5875F12F6BB}"/>
              </a:ext>
            </a:extLst>
          </p:cNvPr>
          <p:cNvCxnSpPr>
            <a:cxnSpLocks noChangeShapeType="1"/>
            <a:stCxn id="18453" idx="1"/>
            <a:endCxn id="18452" idx="3"/>
          </p:cNvCxnSpPr>
          <p:nvPr>
            <p:custDataLst>
              <p:tags r:id="rId22"/>
            </p:custDataLst>
          </p:nvPr>
        </p:nvCxnSpPr>
        <p:spPr bwMode="auto">
          <a:xfrm flipV="1">
            <a:off x="6400800" y="4037013"/>
            <a:ext cx="457200" cy="22860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458" name="AutoShape 25">
            <a:extLst>
              <a:ext uri="{FF2B5EF4-FFF2-40B4-BE49-F238E27FC236}">
                <a16:creationId xmlns:a16="http://schemas.microsoft.com/office/drawing/2014/main" id="{94281D63-5CF4-47F5-9402-71D509D455D3}"/>
              </a:ext>
            </a:extLst>
          </p:cNvPr>
          <p:cNvCxnSpPr>
            <a:cxnSpLocks noChangeShapeType="1"/>
            <a:stCxn id="18452" idx="1"/>
            <a:endCxn id="18451" idx="0"/>
          </p:cNvCxnSpPr>
          <p:nvPr>
            <p:custDataLst>
              <p:tags r:id="rId23"/>
            </p:custDataLst>
          </p:nvPr>
        </p:nvCxnSpPr>
        <p:spPr bwMode="auto">
          <a:xfrm>
            <a:off x="7467600" y="4037013"/>
            <a:ext cx="685800" cy="30638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459" name="AutoShape 26">
            <a:extLst>
              <a:ext uri="{FF2B5EF4-FFF2-40B4-BE49-F238E27FC236}">
                <a16:creationId xmlns:a16="http://schemas.microsoft.com/office/drawing/2014/main" id="{7E636287-1782-463A-93A6-4835F7C4DD07}"/>
              </a:ext>
            </a:extLst>
          </p:cNvPr>
          <p:cNvCxnSpPr>
            <a:cxnSpLocks noChangeShapeType="1"/>
            <a:stCxn id="18451" idx="2"/>
            <a:endCxn id="18454" idx="0"/>
          </p:cNvCxnSpPr>
          <p:nvPr>
            <p:custDataLst>
              <p:tags r:id="rId24"/>
            </p:custDataLst>
          </p:nvPr>
        </p:nvCxnSpPr>
        <p:spPr bwMode="auto">
          <a:xfrm>
            <a:off x="8153400" y="4646613"/>
            <a:ext cx="228600" cy="38258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460" name="AutoShape 27">
            <a:extLst>
              <a:ext uri="{FF2B5EF4-FFF2-40B4-BE49-F238E27FC236}">
                <a16:creationId xmlns:a16="http://schemas.microsoft.com/office/drawing/2014/main" id="{31C78FF8-1AB6-4EAD-A1BF-AAB696D4822F}"/>
              </a:ext>
            </a:extLst>
          </p:cNvPr>
          <p:cNvCxnSpPr>
            <a:cxnSpLocks noChangeShapeType="1"/>
            <a:stCxn id="18454" idx="2"/>
            <a:endCxn id="18455" idx="0"/>
          </p:cNvCxnSpPr>
          <p:nvPr>
            <p:custDataLst>
              <p:tags r:id="rId25"/>
            </p:custDataLst>
          </p:nvPr>
        </p:nvCxnSpPr>
        <p:spPr bwMode="auto">
          <a:xfrm flipH="1">
            <a:off x="7848600" y="5332413"/>
            <a:ext cx="533400" cy="45878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461" name="AutoShape 28">
            <a:extLst>
              <a:ext uri="{FF2B5EF4-FFF2-40B4-BE49-F238E27FC236}">
                <a16:creationId xmlns:a16="http://schemas.microsoft.com/office/drawing/2014/main" id="{3EBABC59-A07F-4A13-904A-CEAFB9ECC19B}"/>
              </a:ext>
            </a:extLst>
          </p:cNvPr>
          <p:cNvCxnSpPr>
            <a:cxnSpLocks noChangeShapeType="1"/>
            <a:stCxn id="18455" idx="3"/>
            <a:endCxn id="18450" idx="3"/>
          </p:cNvCxnSpPr>
          <p:nvPr>
            <p:custDataLst>
              <p:tags r:id="rId26"/>
            </p:custDataLst>
          </p:nvPr>
        </p:nvCxnSpPr>
        <p:spPr bwMode="auto">
          <a:xfrm flipH="1" flipV="1">
            <a:off x="6751638" y="5689600"/>
            <a:ext cx="792162" cy="25241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8462" name="Text Box 29">
            <a:extLst>
              <a:ext uri="{FF2B5EF4-FFF2-40B4-BE49-F238E27FC236}">
                <a16:creationId xmlns:a16="http://schemas.microsoft.com/office/drawing/2014/main" id="{BFFF67E8-AE0E-4135-871F-F2954018E9D9}"/>
              </a:ext>
            </a:extLst>
          </p:cNvPr>
          <p:cNvSpPr txBox="1">
            <a:spLocks noChangeArrowheads="1"/>
          </p:cNvSpPr>
          <p:nvPr>
            <p:custDataLst>
              <p:tags r:id="rId27"/>
            </p:custDataLst>
          </p:nvPr>
        </p:nvSpPr>
        <p:spPr bwMode="auto">
          <a:xfrm flipH="1">
            <a:off x="6242050" y="4267200"/>
            <a:ext cx="16827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a:r>
              <a:rPr lang="fr-FR" altLang="fr-FR"/>
              <a:t>Tournée de</a:t>
            </a:r>
          </a:p>
          <a:p>
            <a:pPr algn="ctr"/>
            <a:r>
              <a:rPr lang="fr-FR" altLang="fr-FR"/>
              <a:t>distribution</a:t>
            </a:r>
          </a:p>
          <a:p>
            <a:pPr algn="ctr"/>
            <a:r>
              <a:rPr lang="fr-FR" altLang="fr-FR"/>
              <a:t>(camionnette)</a:t>
            </a:r>
          </a:p>
        </p:txBody>
      </p:sp>
      <p:cxnSp>
        <p:nvCxnSpPr>
          <p:cNvPr id="18463" name="AutoShape 31">
            <a:extLst>
              <a:ext uri="{FF2B5EF4-FFF2-40B4-BE49-F238E27FC236}">
                <a16:creationId xmlns:a16="http://schemas.microsoft.com/office/drawing/2014/main" id="{C9F7C6BA-3495-4641-BDE2-A40D69757A3F}"/>
              </a:ext>
            </a:extLst>
          </p:cNvPr>
          <p:cNvCxnSpPr>
            <a:cxnSpLocks noChangeShapeType="1"/>
            <a:stCxn id="18437" idx="4"/>
            <a:endCxn id="18450" idx="7"/>
          </p:cNvCxnSpPr>
          <p:nvPr>
            <p:custDataLst>
              <p:tags r:id="rId28"/>
            </p:custDataLst>
          </p:nvPr>
        </p:nvCxnSpPr>
        <p:spPr bwMode="auto">
          <a:xfrm>
            <a:off x="3124200" y="3048000"/>
            <a:ext cx="2009775" cy="2157413"/>
          </a:xfrm>
          <a:prstGeom prst="straightConnector1">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8464" name="Text Box 32">
            <a:extLst>
              <a:ext uri="{FF2B5EF4-FFF2-40B4-BE49-F238E27FC236}">
                <a16:creationId xmlns:a16="http://schemas.microsoft.com/office/drawing/2014/main" id="{911C7D9A-637A-4EAC-B19F-AE120C6F2B08}"/>
              </a:ext>
            </a:extLst>
          </p:cNvPr>
          <p:cNvSpPr txBox="1">
            <a:spLocks noChangeArrowheads="1"/>
          </p:cNvSpPr>
          <p:nvPr>
            <p:custDataLst>
              <p:tags r:id="rId29"/>
            </p:custDataLst>
          </p:nvPr>
        </p:nvSpPr>
        <p:spPr bwMode="auto">
          <a:xfrm>
            <a:off x="1924050" y="3813175"/>
            <a:ext cx="21145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a:r>
              <a:rPr lang="fr-FR" altLang="fr-FR"/>
              <a:t>Transport</a:t>
            </a:r>
          </a:p>
          <a:p>
            <a:pPr algn="ctr"/>
            <a:r>
              <a:rPr lang="fr-FR" altLang="fr-FR"/>
              <a:t>à longue distance</a:t>
            </a:r>
          </a:p>
          <a:p>
            <a:pPr algn="ctr"/>
            <a:r>
              <a:rPr lang="fr-FR" altLang="fr-FR"/>
              <a:t>(gros camions)</a:t>
            </a:r>
          </a:p>
        </p:txBody>
      </p:sp>
      <p:sp>
        <p:nvSpPr>
          <p:cNvPr id="18465" name="Text Box 33">
            <a:extLst>
              <a:ext uri="{FF2B5EF4-FFF2-40B4-BE49-F238E27FC236}">
                <a16:creationId xmlns:a16="http://schemas.microsoft.com/office/drawing/2014/main" id="{9A4B1CB0-BE61-4112-9DC0-82691C13AF73}"/>
              </a:ext>
            </a:extLst>
          </p:cNvPr>
          <p:cNvSpPr txBox="1">
            <a:spLocks noChangeArrowheads="1"/>
          </p:cNvSpPr>
          <p:nvPr>
            <p:custDataLst>
              <p:tags r:id="rId30"/>
            </p:custDataLst>
          </p:nvPr>
        </p:nvSpPr>
        <p:spPr bwMode="auto">
          <a:xfrm>
            <a:off x="5927725" y="1887538"/>
            <a:ext cx="24447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a:r>
              <a:rPr lang="fr-FR" altLang="fr-FR"/>
              <a:t>2 ruptures de charge</a:t>
            </a:r>
            <a:br>
              <a:rPr lang="fr-FR" altLang="fr-FR"/>
            </a:br>
            <a:r>
              <a:rPr lang="fr-FR" altLang="fr-FR"/>
              <a:t>(manutentions)</a:t>
            </a:r>
          </a:p>
        </p:txBody>
      </p:sp>
      <p:sp>
        <p:nvSpPr>
          <p:cNvPr id="32" name="Espace réservé du numéro de diapositive 3">
            <a:extLst>
              <a:ext uri="{FF2B5EF4-FFF2-40B4-BE49-F238E27FC236}">
                <a16:creationId xmlns:a16="http://schemas.microsoft.com/office/drawing/2014/main" id="{7675DC39-A32B-41D3-AADB-BE07E14DB6F9}"/>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13</a:t>
            </a:fld>
            <a:endParaRPr lang="fr-FR" sz="1400" b="1">
              <a:solidFill>
                <a:srgbClr val="000000"/>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a:extLst>
              <a:ext uri="{FF2B5EF4-FFF2-40B4-BE49-F238E27FC236}">
                <a16:creationId xmlns:a16="http://schemas.microsoft.com/office/drawing/2014/main" id="{3C176B80-384B-4210-AB00-5AB9EF73F7E0}"/>
              </a:ext>
            </a:extLst>
          </p:cNvPr>
          <p:cNvSpPr>
            <a:spLocks noGrp="1" noChangeArrowheads="1"/>
          </p:cNvSpPr>
          <p:nvPr>
            <p:ph type="title"/>
            <p:custDataLst>
              <p:tags r:id="rId1"/>
            </p:custDataLst>
          </p:nvPr>
        </p:nvSpPr>
        <p:spPr>
          <a:xfrm>
            <a:off x="1524000" y="990600"/>
            <a:ext cx="7239000" cy="457200"/>
          </a:xfrm>
        </p:spPr>
        <p:txBody>
          <a:bodyPr/>
          <a:lstStyle/>
          <a:p>
            <a:r>
              <a:rPr lang="fr-FR" altLang="fr-FR"/>
              <a:t>Groupage</a:t>
            </a:r>
          </a:p>
        </p:txBody>
      </p:sp>
      <p:sp>
        <p:nvSpPr>
          <p:cNvPr id="19461" name="Rectangle 4">
            <a:extLst>
              <a:ext uri="{FF2B5EF4-FFF2-40B4-BE49-F238E27FC236}">
                <a16:creationId xmlns:a16="http://schemas.microsoft.com/office/drawing/2014/main" id="{8455912C-8A77-4D47-A427-027C8D05F056}"/>
              </a:ext>
            </a:extLst>
          </p:cNvPr>
          <p:cNvSpPr>
            <a:spLocks noChangeArrowheads="1"/>
          </p:cNvSpPr>
          <p:nvPr>
            <p:custDataLst>
              <p:tags r:id="rId2"/>
            </p:custDataLst>
          </p:nvPr>
        </p:nvSpPr>
        <p:spPr bwMode="auto">
          <a:xfrm>
            <a:off x="609600" y="1600200"/>
            <a:ext cx="609600" cy="304800"/>
          </a:xfrm>
          <a:prstGeom prst="rect">
            <a:avLst/>
          </a:prstGeom>
          <a:solidFill>
            <a:schemeClr val="bg1"/>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19462" name="Rectangle 5">
            <a:extLst>
              <a:ext uri="{FF2B5EF4-FFF2-40B4-BE49-F238E27FC236}">
                <a16:creationId xmlns:a16="http://schemas.microsoft.com/office/drawing/2014/main" id="{BB8D8A08-EF58-41B5-B0F5-35FC788CBF88}"/>
              </a:ext>
            </a:extLst>
          </p:cNvPr>
          <p:cNvSpPr>
            <a:spLocks noChangeArrowheads="1"/>
          </p:cNvSpPr>
          <p:nvPr>
            <p:custDataLst>
              <p:tags r:id="rId3"/>
            </p:custDataLst>
          </p:nvPr>
        </p:nvSpPr>
        <p:spPr bwMode="auto">
          <a:xfrm>
            <a:off x="1600200" y="1143000"/>
            <a:ext cx="609600" cy="304800"/>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19463" name="Rectangle 6">
            <a:extLst>
              <a:ext uri="{FF2B5EF4-FFF2-40B4-BE49-F238E27FC236}">
                <a16:creationId xmlns:a16="http://schemas.microsoft.com/office/drawing/2014/main" id="{0EA4D503-3681-4409-B454-F3C16B307D0F}"/>
              </a:ext>
            </a:extLst>
          </p:cNvPr>
          <p:cNvSpPr>
            <a:spLocks noChangeArrowheads="1"/>
          </p:cNvSpPr>
          <p:nvPr>
            <p:custDataLst>
              <p:tags r:id="rId4"/>
            </p:custDataLst>
          </p:nvPr>
        </p:nvSpPr>
        <p:spPr bwMode="auto">
          <a:xfrm>
            <a:off x="2667000" y="1371600"/>
            <a:ext cx="609600" cy="304800"/>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19464" name="Rectangle 7">
            <a:extLst>
              <a:ext uri="{FF2B5EF4-FFF2-40B4-BE49-F238E27FC236}">
                <a16:creationId xmlns:a16="http://schemas.microsoft.com/office/drawing/2014/main" id="{77541CB1-8AB9-4E20-AAD9-4DF22852946F}"/>
              </a:ext>
            </a:extLst>
          </p:cNvPr>
          <p:cNvSpPr>
            <a:spLocks noChangeArrowheads="1"/>
          </p:cNvSpPr>
          <p:nvPr>
            <p:custDataLst>
              <p:tags r:id="rId5"/>
            </p:custDataLst>
          </p:nvPr>
        </p:nvSpPr>
        <p:spPr bwMode="auto">
          <a:xfrm>
            <a:off x="381000" y="2286000"/>
            <a:ext cx="609600" cy="304800"/>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19465" name="Rectangle 8">
            <a:extLst>
              <a:ext uri="{FF2B5EF4-FFF2-40B4-BE49-F238E27FC236}">
                <a16:creationId xmlns:a16="http://schemas.microsoft.com/office/drawing/2014/main" id="{5A8345EA-B3F1-4551-AC65-6B0A4AAA82B1}"/>
              </a:ext>
            </a:extLst>
          </p:cNvPr>
          <p:cNvSpPr>
            <a:spLocks noChangeArrowheads="1"/>
          </p:cNvSpPr>
          <p:nvPr>
            <p:custDataLst>
              <p:tags r:id="rId6"/>
            </p:custDataLst>
          </p:nvPr>
        </p:nvSpPr>
        <p:spPr bwMode="auto">
          <a:xfrm>
            <a:off x="914400" y="3048000"/>
            <a:ext cx="609600" cy="304800"/>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cxnSp>
        <p:nvCxnSpPr>
          <p:cNvPr id="19466" name="AutoShape 10">
            <a:extLst>
              <a:ext uri="{FF2B5EF4-FFF2-40B4-BE49-F238E27FC236}">
                <a16:creationId xmlns:a16="http://schemas.microsoft.com/office/drawing/2014/main" id="{6491244B-A0F5-4B86-8FEF-FEE0A7FEDE44}"/>
              </a:ext>
            </a:extLst>
          </p:cNvPr>
          <p:cNvCxnSpPr>
            <a:cxnSpLocks noChangeShapeType="1"/>
            <a:stCxn id="19463" idx="1"/>
            <a:endCxn id="19462" idx="3"/>
          </p:cNvCxnSpPr>
          <p:nvPr>
            <p:custDataLst>
              <p:tags r:id="rId7"/>
            </p:custDataLst>
          </p:nvPr>
        </p:nvCxnSpPr>
        <p:spPr bwMode="auto">
          <a:xfrm flipH="1" flipV="1">
            <a:off x="2209800" y="1295400"/>
            <a:ext cx="457200" cy="22860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467" name="AutoShape 11">
            <a:extLst>
              <a:ext uri="{FF2B5EF4-FFF2-40B4-BE49-F238E27FC236}">
                <a16:creationId xmlns:a16="http://schemas.microsoft.com/office/drawing/2014/main" id="{7A9AFF17-8569-4EBE-8E95-4ED36D2E2F30}"/>
              </a:ext>
            </a:extLst>
          </p:cNvPr>
          <p:cNvCxnSpPr>
            <a:cxnSpLocks noChangeShapeType="1"/>
            <a:stCxn id="19462" idx="1"/>
            <a:endCxn id="19461" idx="0"/>
          </p:cNvCxnSpPr>
          <p:nvPr>
            <p:custDataLst>
              <p:tags r:id="rId8"/>
            </p:custDataLst>
          </p:nvPr>
        </p:nvCxnSpPr>
        <p:spPr bwMode="auto">
          <a:xfrm flipH="1">
            <a:off x="914400" y="1295400"/>
            <a:ext cx="685800" cy="30480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468" name="AutoShape 12">
            <a:extLst>
              <a:ext uri="{FF2B5EF4-FFF2-40B4-BE49-F238E27FC236}">
                <a16:creationId xmlns:a16="http://schemas.microsoft.com/office/drawing/2014/main" id="{E36282A8-62C4-4E2A-8951-3EDD72CD84A2}"/>
              </a:ext>
            </a:extLst>
          </p:cNvPr>
          <p:cNvCxnSpPr>
            <a:cxnSpLocks noChangeShapeType="1"/>
            <a:stCxn id="19461" idx="2"/>
            <a:endCxn id="19464" idx="0"/>
          </p:cNvCxnSpPr>
          <p:nvPr>
            <p:custDataLst>
              <p:tags r:id="rId9"/>
            </p:custDataLst>
          </p:nvPr>
        </p:nvCxnSpPr>
        <p:spPr bwMode="auto">
          <a:xfrm flipH="1">
            <a:off x="685800" y="1905000"/>
            <a:ext cx="228600" cy="38100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469" name="AutoShape 13">
            <a:extLst>
              <a:ext uri="{FF2B5EF4-FFF2-40B4-BE49-F238E27FC236}">
                <a16:creationId xmlns:a16="http://schemas.microsoft.com/office/drawing/2014/main" id="{DDE51C20-5917-445A-B370-D47AFF9DBE92}"/>
              </a:ext>
            </a:extLst>
          </p:cNvPr>
          <p:cNvCxnSpPr>
            <a:cxnSpLocks noChangeShapeType="1"/>
            <a:stCxn id="19464" idx="2"/>
            <a:endCxn id="19465" idx="0"/>
          </p:cNvCxnSpPr>
          <p:nvPr>
            <p:custDataLst>
              <p:tags r:id="rId10"/>
            </p:custDataLst>
          </p:nvPr>
        </p:nvCxnSpPr>
        <p:spPr bwMode="auto">
          <a:xfrm>
            <a:off x="685800" y="2590800"/>
            <a:ext cx="533400" cy="45720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470" name="Text Box 15">
            <a:extLst>
              <a:ext uri="{FF2B5EF4-FFF2-40B4-BE49-F238E27FC236}">
                <a16:creationId xmlns:a16="http://schemas.microsoft.com/office/drawing/2014/main" id="{53257D15-2861-4C96-9332-FBDA9069E004}"/>
              </a:ext>
            </a:extLst>
          </p:cNvPr>
          <p:cNvSpPr txBox="1">
            <a:spLocks noChangeArrowheads="1"/>
          </p:cNvSpPr>
          <p:nvPr>
            <p:custDataLst>
              <p:tags r:id="rId11"/>
            </p:custDataLst>
          </p:nvPr>
        </p:nvSpPr>
        <p:spPr bwMode="auto">
          <a:xfrm>
            <a:off x="1276350" y="1600200"/>
            <a:ext cx="14541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a:r>
              <a:rPr lang="fr-FR" altLang="fr-FR"/>
              <a:t>Tournée de</a:t>
            </a:r>
          </a:p>
          <a:p>
            <a:pPr algn="ctr"/>
            <a:r>
              <a:rPr lang="fr-FR" altLang="fr-FR"/>
              <a:t>Ramassage</a:t>
            </a:r>
          </a:p>
          <a:p>
            <a:pPr algn="ctr"/>
            <a:r>
              <a:rPr lang="fr-FR" altLang="fr-FR"/>
              <a:t>(</a:t>
            </a:r>
            <a:r>
              <a:rPr lang="fr-FR" altLang="fr-FR" i="1">
                <a:solidFill>
                  <a:srgbClr val="000099"/>
                </a:solidFill>
              </a:rPr>
              <a:t>multipick</a:t>
            </a:r>
            <a:r>
              <a:rPr lang="fr-FR" altLang="fr-FR"/>
              <a:t>)</a:t>
            </a:r>
          </a:p>
        </p:txBody>
      </p:sp>
      <p:sp>
        <p:nvSpPr>
          <p:cNvPr id="19471" name="Rectangle 17">
            <a:extLst>
              <a:ext uri="{FF2B5EF4-FFF2-40B4-BE49-F238E27FC236}">
                <a16:creationId xmlns:a16="http://schemas.microsoft.com/office/drawing/2014/main" id="{C10E7BAA-121D-498D-805A-EAE089AB1959}"/>
              </a:ext>
            </a:extLst>
          </p:cNvPr>
          <p:cNvSpPr>
            <a:spLocks noChangeArrowheads="1"/>
          </p:cNvSpPr>
          <p:nvPr>
            <p:custDataLst>
              <p:tags r:id="rId12"/>
            </p:custDataLst>
          </p:nvPr>
        </p:nvSpPr>
        <p:spPr bwMode="auto">
          <a:xfrm flipH="1">
            <a:off x="7848600" y="4343400"/>
            <a:ext cx="609600" cy="304800"/>
          </a:xfrm>
          <a:prstGeom prst="rect">
            <a:avLst/>
          </a:prstGeom>
          <a:solidFill>
            <a:schemeClr val="bg1"/>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19472" name="Rectangle 18">
            <a:extLst>
              <a:ext uri="{FF2B5EF4-FFF2-40B4-BE49-F238E27FC236}">
                <a16:creationId xmlns:a16="http://schemas.microsoft.com/office/drawing/2014/main" id="{A93FC515-043C-43D7-832A-8490746FF6FA}"/>
              </a:ext>
            </a:extLst>
          </p:cNvPr>
          <p:cNvSpPr>
            <a:spLocks noChangeArrowheads="1"/>
          </p:cNvSpPr>
          <p:nvPr>
            <p:custDataLst>
              <p:tags r:id="rId13"/>
            </p:custDataLst>
          </p:nvPr>
        </p:nvSpPr>
        <p:spPr bwMode="auto">
          <a:xfrm flipH="1">
            <a:off x="6858000" y="3886200"/>
            <a:ext cx="609600" cy="304800"/>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19473" name="Rectangle 19">
            <a:extLst>
              <a:ext uri="{FF2B5EF4-FFF2-40B4-BE49-F238E27FC236}">
                <a16:creationId xmlns:a16="http://schemas.microsoft.com/office/drawing/2014/main" id="{2C879025-109E-4F14-9EB0-141EE47206D9}"/>
              </a:ext>
            </a:extLst>
          </p:cNvPr>
          <p:cNvSpPr>
            <a:spLocks noChangeArrowheads="1"/>
          </p:cNvSpPr>
          <p:nvPr>
            <p:custDataLst>
              <p:tags r:id="rId14"/>
            </p:custDataLst>
          </p:nvPr>
        </p:nvSpPr>
        <p:spPr bwMode="auto">
          <a:xfrm flipH="1">
            <a:off x="5791200" y="4114800"/>
            <a:ext cx="609600" cy="304800"/>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19474" name="Rectangle 20">
            <a:extLst>
              <a:ext uri="{FF2B5EF4-FFF2-40B4-BE49-F238E27FC236}">
                <a16:creationId xmlns:a16="http://schemas.microsoft.com/office/drawing/2014/main" id="{6C1641E5-E8BD-4192-98F7-B048E18B6211}"/>
              </a:ext>
            </a:extLst>
          </p:cNvPr>
          <p:cNvSpPr>
            <a:spLocks noChangeArrowheads="1"/>
          </p:cNvSpPr>
          <p:nvPr>
            <p:custDataLst>
              <p:tags r:id="rId15"/>
            </p:custDataLst>
          </p:nvPr>
        </p:nvSpPr>
        <p:spPr bwMode="auto">
          <a:xfrm flipH="1">
            <a:off x="8077200" y="5029200"/>
            <a:ext cx="609600" cy="304800"/>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19475" name="Rectangle 21">
            <a:extLst>
              <a:ext uri="{FF2B5EF4-FFF2-40B4-BE49-F238E27FC236}">
                <a16:creationId xmlns:a16="http://schemas.microsoft.com/office/drawing/2014/main" id="{90A4C7DF-9509-4A61-88AF-C08DBA0E75FA}"/>
              </a:ext>
            </a:extLst>
          </p:cNvPr>
          <p:cNvSpPr>
            <a:spLocks noChangeArrowheads="1"/>
          </p:cNvSpPr>
          <p:nvPr>
            <p:custDataLst>
              <p:tags r:id="rId16"/>
            </p:custDataLst>
          </p:nvPr>
        </p:nvSpPr>
        <p:spPr bwMode="auto">
          <a:xfrm flipH="1">
            <a:off x="7543800" y="5791200"/>
            <a:ext cx="609600" cy="304800"/>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cxnSp>
        <p:nvCxnSpPr>
          <p:cNvPr id="19476" name="AutoShape 23">
            <a:extLst>
              <a:ext uri="{FF2B5EF4-FFF2-40B4-BE49-F238E27FC236}">
                <a16:creationId xmlns:a16="http://schemas.microsoft.com/office/drawing/2014/main" id="{C4994DF7-5F19-4517-9A21-5398540BBDDA}"/>
              </a:ext>
            </a:extLst>
          </p:cNvPr>
          <p:cNvCxnSpPr>
            <a:cxnSpLocks noChangeShapeType="1"/>
            <a:stCxn id="19473" idx="1"/>
            <a:endCxn id="19472" idx="3"/>
          </p:cNvCxnSpPr>
          <p:nvPr>
            <p:custDataLst>
              <p:tags r:id="rId17"/>
            </p:custDataLst>
          </p:nvPr>
        </p:nvCxnSpPr>
        <p:spPr bwMode="auto">
          <a:xfrm flipV="1">
            <a:off x="6400800" y="4037013"/>
            <a:ext cx="457200" cy="22860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477" name="AutoShape 24">
            <a:extLst>
              <a:ext uri="{FF2B5EF4-FFF2-40B4-BE49-F238E27FC236}">
                <a16:creationId xmlns:a16="http://schemas.microsoft.com/office/drawing/2014/main" id="{DD2060DC-6783-4F3B-8321-210DE7A50E29}"/>
              </a:ext>
            </a:extLst>
          </p:cNvPr>
          <p:cNvCxnSpPr>
            <a:cxnSpLocks noChangeShapeType="1"/>
            <a:stCxn id="19472" idx="1"/>
            <a:endCxn id="19471" idx="0"/>
          </p:cNvCxnSpPr>
          <p:nvPr>
            <p:custDataLst>
              <p:tags r:id="rId18"/>
            </p:custDataLst>
          </p:nvPr>
        </p:nvCxnSpPr>
        <p:spPr bwMode="auto">
          <a:xfrm>
            <a:off x="7467600" y="4037013"/>
            <a:ext cx="685800" cy="30638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478" name="AutoShape 25">
            <a:extLst>
              <a:ext uri="{FF2B5EF4-FFF2-40B4-BE49-F238E27FC236}">
                <a16:creationId xmlns:a16="http://schemas.microsoft.com/office/drawing/2014/main" id="{9022AA33-2A9D-4CF0-A596-103283B4AB6D}"/>
              </a:ext>
            </a:extLst>
          </p:cNvPr>
          <p:cNvCxnSpPr>
            <a:cxnSpLocks noChangeShapeType="1"/>
            <a:stCxn id="19471" idx="2"/>
            <a:endCxn id="19474" idx="0"/>
          </p:cNvCxnSpPr>
          <p:nvPr>
            <p:custDataLst>
              <p:tags r:id="rId19"/>
            </p:custDataLst>
          </p:nvPr>
        </p:nvCxnSpPr>
        <p:spPr bwMode="auto">
          <a:xfrm>
            <a:off x="8153400" y="4646613"/>
            <a:ext cx="228600" cy="38258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479" name="AutoShape 26">
            <a:extLst>
              <a:ext uri="{FF2B5EF4-FFF2-40B4-BE49-F238E27FC236}">
                <a16:creationId xmlns:a16="http://schemas.microsoft.com/office/drawing/2014/main" id="{C31FEFA5-38EC-4E0A-9E6F-2B31E444C209}"/>
              </a:ext>
            </a:extLst>
          </p:cNvPr>
          <p:cNvCxnSpPr>
            <a:cxnSpLocks noChangeShapeType="1"/>
            <a:stCxn id="19474" idx="2"/>
            <a:endCxn id="19475" idx="0"/>
          </p:cNvCxnSpPr>
          <p:nvPr>
            <p:custDataLst>
              <p:tags r:id="rId20"/>
            </p:custDataLst>
          </p:nvPr>
        </p:nvCxnSpPr>
        <p:spPr bwMode="auto">
          <a:xfrm flipH="1">
            <a:off x="7848600" y="5332413"/>
            <a:ext cx="533400" cy="45878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480" name="Text Box 28">
            <a:extLst>
              <a:ext uri="{FF2B5EF4-FFF2-40B4-BE49-F238E27FC236}">
                <a16:creationId xmlns:a16="http://schemas.microsoft.com/office/drawing/2014/main" id="{1DFFEFF1-964B-47AF-996D-E99B27DC49C0}"/>
              </a:ext>
            </a:extLst>
          </p:cNvPr>
          <p:cNvSpPr txBox="1">
            <a:spLocks noChangeArrowheads="1"/>
          </p:cNvSpPr>
          <p:nvPr>
            <p:custDataLst>
              <p:tags r:id="rId21"/>
            </p:custDataLst>
          </p:nvPr>
        </p:nvSpPr>
        <p:spPr bwMode="auto">
          <a:xfrm flipH="1">
            <a:off x="6330950" y="4343400"/>
            <a:ext cx="14668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a:r>
              <a:rPr lang="fr-FR" altLang="fr-FR"/>
              <a:t>Tournée de</a:t>
            </a:r>
          </a:p>
          <a:p>
            <a:pPr algn="ctr"/>
            <a:r>
              <a:rPr lang="fr-FR" altLang="fr-FR"/>
              <a:t>Distribution</a:t>
            </a:r>
          </a:p>
          <a:p>
            <a:pPr algn="ctr"/>
            <a:r>
              <a:rPr lang="fr-FR" altLang="fr-FR"/>
              <a:t>(</a:t>
            </a:r>
            <a:r>
              <a:rPr lang="fr-FR" altLang="fr-FR" i="1">
                <a:solidFill>
                  <a:srgbClr val="000099"/>
                </a:solidFill>
              </a:rPr>
              <a:t>multidrop</a:t>
            </a:r>
            <a:r>
              <a:rPr lang="fr-FR" altLang="fr-FR"/>
              <a:t>)</a:t>
            </a:r>
          </a:p>
        </p:txBody>
      </p:sp>
      <p:cxnSp>
        <p:nvCxnSpPr>
          <p:cNvPr id="19481" name="AutoShape 29">
            <a:extLst>
              <a:ext uri="{FF2B5EF4-FFF2-40B4-BE49-F238E27FC236}">
                <a16:creationId xmlns:a16="http://schemas.microsoft.com/office/drawing/2014/main" id="{63AE0AC1-9E70-4F61-8B1A-2A63E076D2E3}"/>
              </a:ext>
            </a:extLst>
          </p:cNvPr>
          <p:cNvCxnSpPr>
            <a:cxnSpLocks noChangeShapeType="1"/>
            <a:stCxn id="19465" idx="3"/>
            <a:endCxn id="19473" idx="3"/>
          </p:cNvCxnSpPr>
          <p:nvPr>
            <p:custDataLst>
              <p:tags r:id="rId22"/>
            </p:custDataLst>
          </p:nvPr>
        </p:nvCxnSpPr>
        <p:spPr bwMode="auto">
          <a:xfrm>
            <a:off x="1524000" y="3200400"/>
            <a:ext cx="4267200" cy="1065213"/>
          </a:xfrm>
          <a:prstGeom prst="straightConnector1">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482" name="Text Box 30">
            <a:extLst>
              <a:ext uri="{FF2B5EF4-FFF2-40B4-BE49-F238E27FC236}">
                <a16:creationId xmlns:a16="http://schemas.microsoft.com/office/drawing/2014/main" id="{19C920AC-C40C-4F07-B66B-6C62156FB7BB}"/>
              </a:ext>
            </a:extLst>
          </p:cNvPr>
          <p:cNvSpPr txBox="1">
            <a:spLocks noChangeArrowheads="1"/>
          </p:cNvSpPr>
          <p:nvPr>
            <p:custDataLst>
              <p:tags r:id="rId23"/>
            </p:custDataLst>
          </p:nvPr>
        </p:nvSpPr>
        <p:spPr bwMode="auto">
          <a:xfrm>
            <a:off x="3581400" y="2133600"/>
            <a:ext cx="18224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a:r>
              <a:rPr lang="fr-FR" altLang="fr-FR"/>
              <a:t>Transport</a:t>
            </a:r>
          </a:p>
          <a:p>
            <a:pPr algn="ctr"/>
            <a:r>
              <a:rPr lang="fr-FR" altLang="fr-FR"/>
              <a:t>(gros camions)</a:t>
            </a:r>
          </a:p>
        </p:txBody>
      </p:sp>
      <p:sp>
        <p:nvSpPr>
          <p:cNvPr id="19483" name="Text Box 31">
            <a:extLst>
              <a:ext uri="{FF2B5EF4-FFF2-40B4-BE49-F238E27FC236}">
                <a16:creationId xmlns:a16="http://schemas.microsoft.com/office/drawing/2014/main" id="{91BD827E-7086-41ED-9BBF-55E4D83186EC}"/>
              </a:ext>
            </a:extLst>
          </p:cNvPr>
          <p:cNvSpPr txBox="1">
            <a:spLocks noChangeArrowheads="1"/>
          </p:cNvSpPr>
          <p:nvPr>
            <p:custDataLst>
              <p:tags r:id="rId24"/>
            </p:custDataLst>
          </p:nvPr>
        </p:nvSpPr>
        <p:spPr bwMode="auto">
          <a:xfrm>
            <a:off x="2057400" y="4038600"/>
            <a:ext cx="21145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a:r>
              <a:rPr lang="fr-FR" altLang="fr-FR"/>
              <a:t>Transport</a:t>
            </a:r>
          </a:p>
          <a:p>
            <a:pPr algn="ctr"/>
            <a:r>
              <a:rPr lang="fr-FR" altLang="fr-FR"/>
              <a:t>à longue distance</a:t>
            </a:r>
          </a:p>
        </p:txBody>
      </p:sp>
      <p:sp>
        <p:nvSpPr>
          <p:cNvPr id="19484" name="Text Box 32">
            <a:extLst>
              <a:ext uri="{FF2B5EF4-FFF2-40B4-BE49-F238E27FC236}">
                <a16:creationId xmlns:a16="http://schemas.microsoft.com/office/drawing/2014/main" id="{638157E0-3FDC-4F2A-B839-6E9FF1B98233}"/>
              </a:ext>
            </a:extLst>
          </p:cNvPr>
          <p:cNvSpPr txBox="1">
            <a:spLocks noChangeArrowheads="1"/>
          </p:cNvSpPr>
          <p:nvPr>
            <p:custDataLst>
              <p:tags r:id="rId25"/>
            </p:custDataLst>
          </p:nvPr>
        </p:nvSpPr>
        <p:spPr bwMode="auto">
          <a:xfrm>
            <a:off x="838200" y="5562600"/>
            <a:ext cx="292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a:t>Pas de rupture de charge</a:t>
            </a:r>
          </a:p>
        </p:txBody>
      </p:sp>
      <p:sp>
        <p:nvSpPr>
          <p:cNvPr id="27" name="Espace réservé du numéro de diapositive 3">
            <a:extLst>
              <a:ext uri="{FF2B5EF4-FFF2-40B4-BE49-F238E27FC236}">
                <a16:creationId xmlns:a16="http://schemas.microsoft.com/office/drawing/2014/main" id="{11567872-BCB9-4904-BBF5-FC4EF7B189F2}"/>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14</a:t>
            </a:fld>
            <a:endParaRPr lang="fr-FR" sz="1400" b="1">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a:extLst>
              <a:ext uri="{FF2B5EF4-FFF2-40B4-BE49-F238E27FC236}">
                <a16:creationId xmlns:a16="http://schemas.microsoft.com/office/drawing/2014/main" id="{E4E46DF0-D97A-45D1-B926-233FD061388F}"/>
              </a:ext>
            </a:extLst>
          </p:cNvPr>
          <p:cNvSpPr>
            <a:spLocks noGrp="1" noChangeArrowheads="1"/>
          </p:cNvSpPr>
          <p:nvPr>
            <p:ph type="title"/>
            <p:custDataLst>
              <p:tags r:id="rId1"/>
            </p:custDataLst>
          </p:nvPr>
        </p:nvSpPr>
        <p:spPr>
          <a:xfrm>
            <a:off x="1524000" y="990600"/>
            <a:ext cx="7239000" cy="457200"/>
          </a:xfrm>
        </p:spPr>
        <p:txBody>
          <a:bodyPr/>
          <a:lstStyle/>
          <a:p>
            <a:r>
              <a:rPr lang="fr-FR" altLang="fr-FR"/>
              <a:t>Camion complet</a:t>
            </a:r>
          </a:p>
        </p:txBody>
      </p:sp>
      <p:sp>
        <p:nvSpPr>
          <p:cNvPr id="20485" name="Rectangle 3">
            <a:extLst>
              <a:ext uri="{FF2B5EF4-FFF2-40B4-BE49-F238E27FC236}">
                <a16:creationId xmlns:a16="http://schemas.microsoft.com/office/drawing/2014/main" id="{ABB386FB-36F9-4F1A-86BE-ED8360CF9A3C}"/>
              </a:ext>
            </a:extLst>
          </p:cNvPr>
          <p:cNvSpPr>
            <a:spLocks noChangeArrowheads="1"/>
          </p:cNvSpPr>
          <p:nvPr>
            <p:custDataLst>
              <p:tags r:id="rId2"/>
            </p:custDataLst>
          </p:nvPr>
        </p:nvSpPr>
        <p:spPr bwMode="auto">
          <a:xfrm>
            <a:off x="609600" y="1600200"/>
            <a:ext cx="609600" cy="304800"/>
          </a:xfrm>
          <a:prstGeom prst="rect">
            <a:avLst/>
          </a:prstGeom>
          <a:solidFill>
            <a:schemeClr val="bg1"/>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20486" name="Rectangle 13">
            <a:extLst>
              <a:ext uri="{FF2B5EF4-FFF2-40B4-BE49-F238E27FC236}">
                <a16:creationId xmlns:a16="http://schemas.microsoft.com/office/drawing/2014/main" id="{7A03CC2C-AFF8-47D2-A512-04076982B767}"/>
              </a:ext>
            </a:extLst>
          </p:cNvPr>
          <p:cNvSpPr>
            <a:spLocks noChangeArrowheads="1"/>
          </p:cNvSpPr>
          <p:nvPr>
            <p:custDataLst>
              <p:tags r:id="rId3"/>
            </p:custDataLst>
          </p:nvPr>
        </p:nvSpPr>
        <p:spPr bwMode="auto">
          <a:xfrm flipH="1">
            <a:off x="7848600" y="4343400"/>
            <a:ext cx="609600" cy="304800"/>
          </a:xfrm>
          <a:prstGeom prst="rect">
            <a:avLst/>
          </a:prstGeom>
          <a:solidFill>
            <a:schemeClr val="bg1"/>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cxnSp>
        <p:nvCxnSpPr>
          <p:cNvPr id="20487" name="AutoShape 23">
            <a:extLst>
              <a:ext uri="{FF2B5EF4-FFF2-40B4-BE49-F238E27FC236}">
                <a16:creationId xmlns:a16="http://schemas.microsoft.com/office/drawing/2014/main" id="{BE6994F0-50DC-4DA5-A77E-81A0E3B63791}"/>
              </a:ext>
            </a:extLst>
          </p:cNvPr>
          <p:cNvCxnSpPr>
            <a:cxnSpLocks noChangeShapeType="1"/>
            <a:stCxn id="20485" idx="2"/>
            <a:endCxn id="20486" idx="3"/>
          </p:cNvCxnSpPr>
          <p:nvPr>
            <p:custDataLst>
              <p:tags r:id="rId4"/>
            </p:custDataLst>
          </p:nvPr>
        </p:nvCxnSpPr>
        <p:spPr bwMode="auto">
          <a:xfrm>
            <a:off x="914400" y="1905000"/>
            <a:ext cx="6934200" cy="2589213"/>
          </a:xfrm>
          <a:prstGeom prst="straightConnector1">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488" name="Text Box 24">
            <a:extLst>
              <a:ext uri="{FF2B5EF4-FFF2-40B4-BE49-F238E27FC236}">
                <a16:creationId xmlns:a16="http://schemas.microsoft.com/office/drawing/2014/main" id="{ED949CA1-C8E2-4B7C-95D3-21EB9C0EFC54}"/>
              </a:ext>
            </a:extLst>
          </p:cNvPr>
          <p:cNvSpPr txBox="1">
            <a:spLocks noChangeArrowheads="1"/>
          </p:cNvSpPr>
          <p:nvPr>
            <p:custDataLst>
              <p:tags r:id="rId5"/>
            </p:custDataLst>
          </p:nvPr>
        </p:nvSpPr>
        <p:spPr bwMode="auto">
          <a:xfrm>
            <a:off x="3429000" y="2209800"/>
            <a:ext cx="18224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a:r>
              <a:rPr lang="fr-FR" altLang="fr-FR"/>
              <a:t>Transport</a:t>
            </a:r>
          </a:p>
          <a:p>
            <a:pPr algn="ctr"/>
            <a:r>
              <a:rPr lang="fr-FR" altLang="fr-FR"/>
              <a:t>(gros camions)</a:t>
            </a:r>
          </a:p>
        </p:txBody>
      </p:sp>
      <p:sp>
        <p:nvSpPr>
          <p:cNvPr id="7" name="Espace réservé du numéro de diapositive 3">
            <a:extLst>
              <a:ext uri="{FF2B5EF4-FFF2-40B4-BE49-F238E27FC236}">
                <a16:creationId xmlns:a16="http://schemas.microsoft.com/office/drawing/2014/main" id="{6A761741-8A65-4679-B767-D8CFB6651C02}"/>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15</a:t>
            </a:fld>
            <a:endParaRPr lang="fr-FR" sz="1400" b="1">
              <a:solidFill>
                <a:srgbClr val="000000"/>
              </a:solid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a:extLst>
              <a:ext uri="{FF2B5EF4-FFF2-40B4-BE49-F238E27FC236}">
                <a16:creationId xmlns:a16="http://schemas.microsoft.com/office/drawing/2014/main" id="{977AC19E-9B5B-4E68-ABD3-400EDD53020A}"/>
              </a:ext>
            </a:extLst>
          </p:cNvPr>
          <p:cNvSpPr>
            <a:spLocks noGrp="1" noChangeArrowheads="1"/>
          </p:cNvSpPr>
          <p:nvPr>
            <p:ph type="title"/>
            <p:custDataLst>
              <p:tags r:id="rId1"/>
            </p:custDataLst>
          </p:nvPr>
        </p:nvSpPr>
        <p:spPr>
          <a:noFill/>
        </p:spPr>
        <p:txBody>
          <a:bodyPr/>
          <a:lstStyle/>
          <a:p>
            <a:r>
              <a:rPr lang="fr-FR" altLang="fr-FR" dirty="0"/>
              <a:t>Le coût d'exploitation d'un véhicule</a:t>
            </a:r>
            <a:endParaRPr lang="fr-FR" altLang="fr-FR" sz="1600" dirty="0"/>
          </a:p>
        </p:txBody>
      </p:sp>
      <p:sp>
        <p:nvSpPr>
          <p:cNvPr id="16389" name="Rectangle 3">
            <a:extLst>
              <a:ext uri="{FF2B5EF4-FFF2-40B4-BE49-F238E27FC236}">
                <a16:creationId xmlns:a16="http://schemas.microsoft.com/office/drawing/2014/main" id="{6A5681D6-B224-466A-B243-9CEDBBC142FC}"/>
              </a:ext>
            </a:extLst>
          </p:cNvPr>
          <p:cNvSpPr>
            <a:spLocks noGrp="1" noChangeArrowheads="1"/>
          </p:cNvSpPr>
          <p:nvPr>
            <p:ph type="body" idx="1"/>
            <p:custDataLst>
              <p:tags r:id="rId2"/>
            </p:custDataLst>
          </p:nvPr>
        </p:nvSpPr>
        <p:spPr>
          <a:xfrm>
            <a:off x="990600" y="1600200"/>
            <a:ext cx="7086600" cy="4191000"/>
          </a:xfrm>
          <a:noFill/>
        </p:spPr>
        <p:txBody>
          <a:bodyPr/>
          <a:lstStyle/>
          <a:p>
            <a:pPr defTabSz="762000">
              <a:lnSpc>
                <a:spcPct val="80000"/>
              </a:lnSpc>
            </a:pPr>
            <a:r>
              <a:rPr lang="en-US" altLang="fr-FR" dirty="0"/>
              <a:t>Fixes</a:t>
            </a:r>
            <a:endParaRPr lang="en-US" altLang="fr-FR" b="0" dirty="0"/>
          </a:p>
          <a:p>
            <a:pPr marL="704850" lvl="1" defTabSz="762000">
              <a:lnSpc>
                <a:spcPct val="80000"/>
              </a:lnSpc>
            </a:pPr>
            <a:r>
              <a:rPr lang="fr-FR" altLang="fr-FR" dirty="0"/>
              <a:t>Amortissement</a:t>
            </a:r>
            <a:endParaRPr lang="fr-FR" altLang="fr-FR" sz="1400" dirty="0"/>
          </a:p>
          <a:p>
            <a:pPr marL="704850" lvl="1" defTabSz="762000">
              <a:lnSpc>
                <a:spcPct val="80000"/>
              </a:lnSpc>
            </a:pPr>
            <a:r>
              <a:rPr lang="fr-FR" altLang="fr-FR" dirty="0"/>
              <a:t>Frais financiers</a:t>
            </a:r>
          </a:p>
          <a:p>
            <a:pPr marL="704850" lvl="1" defTabSz="762000">
              <a:lnSpc>
                <a:spcPct val="80000"/>
              </a:lnSpc>
            </a:pPr>
            <a:r>
              <a:rPr lang="fr-FR" altLang="fr-FR" dirty="0"/>
              <a:t>Assurances</a:t>
            </a:r>
          </a:p>
          <a:p>
            <a:pPr marL="704850" lvl="1" defTabSz="762000">
              <a:lnSpc>
                <a:spcPct val="80000"/>
              </a:lnSpc>
            </a:pPr>
            <a:r>
              <a:rPr lang="fr-FR" altLang="fr-FR" dirty="0"/>
              <a:t>Taxes</a:t>
            </a:r>
          </a:p>
          <a:p>
            <a:pPr marL="704850" lvl="1" defTabSz="762000">
              <a:lnSpc>
                <a:spcPct val="80000"/>
              </a:lnSpc>
            </a:pPr>
            <a:r>
              <a:rPr lang="fr-FR" altLang="fr-FR" dirty="0"/>
              <a:t>Salaires et charges</a:t>
            </a:r>
          </a:p>
          <a:p>
            <a:pPr defTabSz="762000">
              <a:lnSpc>
                <a:spcPct val="80000"/>
              </a:lnSpc>
            </a:pPr>
            <a:r>
              <a:rPr lang="fr-FR" altLang="fr-FR" dirty="0"/>
              <a:t>Variables</a:t>
            </a:r>
            <a:endParaRPr lang="fr-FR" altLang="fr-FR" b="0" dirty="0"/>
          </a:p>
          <a:p>
            <a:pPr marL="704850" lvl="1" defTabSz="762000">
              <a:lnSpc>
                <a:spcPct val="80000"/>
              </a:lnSpc>
            </a:pPr>
            <a:r>
              <a:rPr lang="fr-FR" altLang="fr-FR" dirty="0"/>
              <a:t>Carburant</a:t>
            </a:r>
          </a:p>
          <a:p>
            <a:pPr marL="704850" lvl="1" defTabSz="762000">
              <a:lnSpc>
                <a:spcPct val="80000"/>
              </a:lnSpc>
            </a:pPr>
            <a:r>
              <a:rPr lang="fr-FR" altLang="fr-FR" dirty="0"/>
              <a:t>Pneumatiques</a:t>
            </a:r>
          </a:p>
          <a:p>
            <a:pPr marL="704850" lvl="1" defTabSz="762000">
              <a:lnSpc>
                <a:spcPct val="80000"/>
              </a:lnSpc>
            </a:pPr>
            <a:r>
              <a:rPr lang="fr-FR" altLang="fr-FR" dirty="0"/>
              <a:t>Entretien / Réparations</a:t>
            </a:r>
          </a:p>
          <a:p>
            <a:pPr defTabSz="762000">
              <a:lnSpc>
                <a:spcPct val="80000"/>
              </a:lnSpc>
            </a:pPr>
            <a:endParaRPr lang="fr-FR" altLang="fr-FR" sz="2000" dirty="0">
              <a:solidFill>
                <a:srgbClr val="000099"/>
              </a:solidFill>
            </a:endParaRPr>
          </a:p>
          <a:p>
            <a:pPr defTabSz="762000">
              <a:lnSpc>
                <a:spcPct val="80000"/>
              </a:lnSpc>
            </a:pPr>
            <a:r>
              <a:rPr lang="fr-FR" altLang="fr-FR" sz="2000" dirty="0">
                <a:solidFill>
                  <a:srgbClr val="000099"/>
                </a:solidFill>
              </a:rPr>
              <a:t>Coût approximatif : 1 €/km</a:t>
            </a:r>
            <a:endParaRPr lang="en-US" altLang="fr-FR" b="0" dirty="0"/>
          </a:p>
        </p:txBody>
      </p:sp>
      <p:sp>
        <p:nvSpPr>
          <p:cNvPr id="4" name="Espace réservé du numéro de diapositive 3">
            <a:extLst>
              <a:ext uri="{FF2B5EF4-FFF2-40B4-BE49-F238E27FC236}">
                <a16:creationId xmlns:a16="http://schemas.microsoft.com/office/drawing/2014/main" id="{2B8F995D-635C-4BF5-92F0-BC5063E76DF2}"/>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16</a:t>
            </a:fld>
            <a:endParaRPr lang="fr-FR" sz="1400" b="1">
              <a:solidFill>
                <a:srgbClr val="000000"/>
              </a:solidFill>
              <a:latin typeface="Arial"/>
            </a:endParaRPr>
          </a:p>
        </p:txBody>
      </p:sp>
      <p:pic>
        <p:nvPicPr>
          <p:cNvPr id="3" name="Image 2">
            <a:extLst>
              <a:ext uri="{FF2B5EF4-FFF2-40B4-BE49-F238E27FC236}">
                <a16:creationId xmlns:a16="http://schemas.microsoft.com/office/drawing/2014/main" id="{FF5F75E4-51BD-4177-936D-A0EE3D7BEE5E}"/>
              </a:ext>
            </a:extLst>
          </p:cNvPr>
          <p:cNvPicPr>
            <a:picLocks noChangeAspect="1"/>
          </p:cNvPicPr>
          <p:nvPr/>
        </p:nvPicPr>
        <p:blipFill>
          <a:blip r:embed="rId5"/>
          <a:stretch>
            <a:fillRect/>
          </a:stretch>
        </p:blipFill>
        <p:spPr>
          <a:xfrm>
            <a:off x="6343650" y="3267075"/>
            <a:ext cx="1809750" cy="2524125"/>
          </a:xfrm>
          <a:prstGeom prst="rect">
            <a:avLst/>
          </a:prstGeom>
        </p:spPr>
      </p:pic>
    </p:spTree>
    <p:extLst>
      <p:ext uri="{BB962C8B-B14F-4D97-AF65-F5344CB8AC3E}">
        <p14:creationId xmlns:p14="http://schemas.microsoft.com/office/powerpoint/2010/main" val="10566761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Line 2">
            <a:extLst>
              <a:ext uri="{FF2B5EF4-FFF2-40B4-BE49-F238E27FC236}">
                <a16:creationId xmlns:a16="http://schemas.microsoft.com/office/drawing/2014/main" id="{FB1A56C7-E1F8-44C0-A45F-DCFD5FF6E19A}"/>
              </a:ext>
            </a:extLst>
          </p:cNvPr>
          <p:cNvSpPr>
            <a:spLocks noChangeShapeType="1"/>
          </p:cNvSpPr>
          <p:nvPr>
            <p:custDataLst>
              <p:tags r:id="rId1"/>
            </p:custDataLst>
          </p:nvPr>
        </p:nvSpPr>
        <p:spPr bwMode="auto">
          <a:xfrm flipV="1">
            <a:off x="1763713" y="1989138"/>
            <a:ext cx="0" cy="32400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605" name="Line 3">
            <a:extLst>
              <a:ext uri="{FF2B5EF4-FFF2-40B4-BE49-F238E27FC236}">
                <a16:creationId xmlns:a16="http://schemas.microsoft.com/office/drawing/2014/main" id="{11E99E38-19D1-45E5-A705-C0BBC1514353}"/>
              </a:ext>
            </a:extLst>
          </p:cNvPr>
          <p:cNvSpPr>
            <a:spLocks noChangeShapeType="1"/>
          </p:cNvSpPr>
          <p:nvPr>
            <p:custDataLst>
              <p:tags r:id="rId2"/>
            </p:custDataLst>
          </p:nvPr>
        </p:nvSpPr>
        <p:spPr bwMode="auto">
          <a:xfrm>
            <a:off x="1763713" y="5229225"/>
            <a:ext cx="525621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606" name="Freeform 4">
            <a:extLst>
              <a:ext uri="{FF2B5EF4-FFF2-40B4-BE49-F238E27FC236}">
                <a16:creationId xmlns:a16="http://schemas.microsoft.com/office/drawing/2014/main" id="{4ACEEE69-8883-481F-B7E9-C64AF5A7877A}"/>
              </a:ext>
            </a:extLst>
          </p:cNvPr>
          <p:cNvSpPr>
            <a:spLocks/>
          </p:cNvSpPr>
          <p:nvPr>
            <p:custDataLst>
              <p:tags r:id="rId3"/>
            </p:custDataLst>
          </p:nvPr>
        </p:nvSpPr>
        <p:spPr bwMode="auto">
          <a:xfrm>
            <a:off x="1763713" y="2444750"/>
            <a:ext cx="4752975" cy="2171700"/>
          </a:xfrm>
          <a:custGeom>
            <a:avLst/>
            <a:gdLst>
              <a:gd name="T0" fmla="*/ 0 w 2994"/>
              <a:gd name="T1" fmla="*/ 2147483647 h 1368"/>
              <a:gd name="T2" fmla="*/ 2147483647 w 2994"/>
              <a:gd name="T3" fmla="*/ 2147483647 h 1368"/>
              <a:gd name="T4" fmla="*/ 2147483647 w 2994"/>
              <a:gd name="T5" fmla="*/ 2147483647 h 1368"/>
              <a:gd name="T6" fmla="*/ 2147483647 w 2994"/>
              <a:gd name="T7" fmla="*/ 2147483647 h 1368"/>
              <a:gd name="T8" fmla="*/ 2147483647 w 2994"/>
              <a:gd name="T9" fmla="*/ 2147483647 h 1368"/>
              <a:gd name="T10" fmla="*/ 0 60000 65536"/>
              <a:gd name="T11" fmla="*/ 0 60000 65536"/>
              <a:gd name="T12" fmla="*/ 0 60000 65536"/>
              <a:gd name="T13" fmla="*/ 0 60000 65536"/>
              <a:gd name="T14" fmla="*/ 0 60000 65536"/>
              <a:gd name="T15" fmla="*/ 0 w 2994"/>
              <a:gd name="T16" fmla="*/ 0 h 1368"/>
              <a:gd name="T17" fmla="*/ 2994 w 2994"/>
              <a:gd name="T18" fmla="*/ 1368 h 1368"/>
            </a:gdLst>
            <a:ahLst/>
            <a:cxnLst>
              <a:cxn ang="T10">
                <a:pos x="T0" y="T1"/>
              </a:cxn>
              <a:cxn ang="T11">
                <a:pos x="T2" y="T3"/>
              </a:cxn>
              <a:cxn ang="T12">
                <a:pos x="T4" y="T5"/>
              </a:cxn>
              <a:cxn ang="T13">
                <a:pos x="T6" y="T7"/>
              </a:cxn>
              <a:cxn ang="T14">
                <a:pos x="T8" y="T9"/>
              </a:cxn>
            </a:cxnLst>
            <a:rect l="T15" t="T16" r="T17" b="T18"/>
            <a:pathLst>
              <a:path w="2994" h="1368">
                <a:moveTo>
                  <a:pt x="0" y="1209"/>
                </a:moveTo>
                <a:cubicBezTo>
                  <a:pt x="83" y="816"/>
                  <a:pt x="167" y="423"/>
                  <a:pt x="363" y="438"/>
                </a:cubicBezTo>
                <a:cubicBezTo>
                  <a:pt x="559" y="453"/>
                  <a:pt x="862" y="1368"/>
                  <a:pt x="1179" y="1300"/>
                </a:cubicBezTo>
                <a:cubicBezTo>
                  <a:pt x="1496" y="1232"/>
                  <a:pt x="1966" y="60"/>
                  <a:pt x="2268" y="30"/>
                </a:cubicBezTo>
                <a:cubicBezTo>
                  <a:pt x="2570" y="0"/>
                  <a:pt x="2850" y="907"/>
                  <a:pt x="2994" y="1119"/>
                </a:cubicBezTo>
              </a:path>
            </a:pathLst>
          </a:custGeom>
          <a:noFill/>
          <a:ln w="38100" cmpd="sng">
            <a:solidFill>
              <a:srgbClr val="0076CC"/>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607" name="Line 5">
            <a:extLst>
              <a:ext uri="{FF2B5EF4-FFF2-40B4-BE49-F238E27FC236}">
                <a16:creationId xmlns:a16="http://schemas.microsoft.com/office/drawing/2014/main" id="{35FCD04A-B3BA-450D-9971-96E932307CC7}"/>
              </a:ext>
            </a:extLst>
          </p:cNvPr>
          <p:cNvSpPr>
            <a:spLocks noChangeShapeType="1"/>
          </p:cNvSpPr>
          <p:nvPr>
            <p:custDataLst>
              <p:tags r:id="rId4"/>
            </p:custDataLst>
          </p:nvPr>
        </p:nvSpPr>
        <p:spPr bwMode="auto">
          <a:xfrm>
            <a:off x="1763713" y="4221163"/>
            <a:ext cx="5040312" cy="0"/>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25608" name="Line 6">
            <a:extLst>
              <a:ext uri="{FF2B5EF4-FFF2-40B4-BE49-F238E27FC236}">
                <a16:creationId xmlns:a16="http://schemas.microsoft.com/office/drawing/2014/main" id="{A795AC3B-72F8-4758-92B7-8C02BEA7606F}"/>
              </a:ext>
            </a:extLst>
          </p:cNvPr>
          <p:cNvSpPr>
            <a:spLocks noChangeShapeType="1"/>
          </p:cNvSpPr>
          <p:nvPr>
            <p:custDataLst>
              <p:tags r:id="rId5"/>
            </p:custDataLst>
          </p:nvPr>
        </p:nvSpPr>
        <p:spPr bwMode="auto">
          <a:xfrm>
            <a:off x="1763713" y="3140075"/>
            <a:ext cx="5040312" cy="0"/>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25609" name="Oval 7">
            <a:extLst>
              <a:ext uri="{FF2B5EF4-FFF2-40B4-BE49-F238E27FC236}">
                <a16:creationId xmlns:a16="http://schemas.microsoft.com/office/drawing/2014/main" id="{AE0525BC-A653-45F6-9B0F-61FB5A7B0CF1}"/>
              </a:ext>
            </a:extLst>
          </p:cNvPr>
          <p:cNvSpPr>
            <a:spLocks noChangeArrowheads="1"/>
          </p:cNvSpPr>
          <p:nvPr>
            <p:custDataLst>
              <p:tags r:id="rId6"/>
            </p:custDataLst>
          </p:nvPr>
        </p:nvSpPr>
        <p:spPr bwMode="auto">
          <a:xfrm>
            <a:off x="1042988" y="4437063"/>
            <a:ext cx="433387" cy="433387"/>
          </a:xfrm>
          <a:prstGeom prst="ellipse">
            <a:avLst/>
          </a:prstGeom>
          <a:solidFill>
            <a:srgbClr val="CCECFF"/>
          </a:solidFill>
          <a:ln w="9525">
            <a:solidFill>
              <a:srgbClr val="000000"/>
            </a:solidFill>
            <a:round/>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eaLnBrk="1" hangingPunct="1">
              <a:lnSpc>
                <a:spcPct val="100000"/>
              </a:lnSpc>
            </a:pPr>
            <a:r>
              <a:rPr lang="fr-FR" altLang="fr-FR" sz="2400" b="0"/>
              <a:t>1</a:t>
            </a:r>
          </a:p>
        </p:txBody>
      </p:sp>
      <p:sp>
        <p:nvSpPr>
          <p:cNvPr id="25610" name="Oval 8">
            <a:extLst>
              <a:ext uri="{FF2B5EF4-FFF2-40B4-BE49-F238E27FC236}">
                <a16:creationId xmlns:a16="http://schemas.microsoft.com/office/drawing/2014/main" id="{F2B12BE2-3ECF-4E7F-B44C-297B6DBBFF08}"/>
              </a:ext>
            </a:extLst>
          </p:cNvPr>
          <p:cNvSpPr>
            <a:spLocks noChangeArrowheads="1"/>
          </p:cNvSpPr>
          <p:nvPr>
            <p:custDataLst>
              <p:tags r:id="rId7"/>
            </p:custDataLst>
          </p:nvPr>
        </p:nvSpPr>
        <p:spPr bwMode="auto">
          <a:xfrm>
            <a:off x="1042988" y="3429000"/>
            <a:ext cx="433387" cy="433388"/>
          </a:xfrm>
          <a:prstGeom prst="ellipse">
            <a:avLst/>
          </a:prstGeom>
          <a:solidFill>
            <a:srgbClr val="CCECFF"/>
          </a:solidFill>
          <a:ln w="9525">
            <a:solidFill>
              <a:srgbClr val="000000"/>
            </a:solidFill>
            <a:round/>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eaLnBrk="1" hangingPunct="1">
              <a:lnSpc>
                <a:spcPct val="100000"/>
              </a:lnSpc>
            </a:pPr>
            <a:r>
              <a:rPr lang="fr-FR" altLang="fr-FR" sz="2400" b="0"/>
              <a:t>2</a:t>
            </a:r>
          </a:p>
        </p:txBody>
      </p:sp>
      <p:sp>
        <p:nvSpPr>
          <p:cNvPr id="25611" name="Oval 9">
            <a:extLst>
              <a:ext uri="{FF2B5EF4-FFF2-40B4-BE49-F238E27FC236}">
                <a16:creationId xmlns:a16="http://schemas.microsoft.com/office/drawing/2014/main" id="{586D47AE-29A2-46C5-ADB3-730A6596D9AD}"/>
              </a:ext>
            </a:extLst>
          </p:cNvPr>
          <p:cNvSpPr>
            <a:spLocks noChangeArrowheads="1"/>
          </p:cNvSpPr>
          <p:nvPr>
            <p:custDataLst>
              <p:tags r:id="rId8"/>
            </p:custDataLst>
          </p:nvPr>
        </p:nvSpPr>
        <p:spPr bwMode="auto">
          <a:xfrm>
            <a:off x="1042988" y="2490788"/>
            <a:ext cx="433387" cy="433387"/>
          </a:xfrm>
          <a:prstGeom prst="ellipse">
            <a:avLst/>
          </a:prstGeom>
          <a:solidFill>
            <a:srgbClr val="CCECFF"/>
          </a:solidFill>
          <a:ln w="9525">
            <a:solidFill>
              <a:srgbClr val="000000"/>
            </a:solidFill>
            <a:round/>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eaLnBrk="1" hangingPunct="1">
              <a:lnSpc>
                <a:spcPct val="100000"/>
              </a:lnSpc>
            </a:pPr>
            <a:r>
              <a:rPr lang="fr-FR" altLang="fr-FR" sz="2400" b="0"/>
              <a:t>3</a:t>
            </a:r>
          </a:p>
        </p:txBody>
      </p:sp>
      <p:sp>
        <p:nvSpPr>
          <p:cNvPr id="25612" name="Rectangle 10">
            <a:extLst>
              <a:ext uri="{FF2B5EF4-FFF2-40B4-BE49-F238E27FC236}">
                <a16:creationId xmlns:a16="http://schemas.microsoft.com/office/drawing/2014/main" id="{6377C277-B1CD-4D36-A40C-4EACCA88BD78}"/>
              </a:ext>
            </a:extLst>
          </p:cNvPr>
          <p:cNvSpPr>
            <a:spLocks noGrp="1" noChangeArrowheads="1"/>
          </p:cNvSpPr>
          <p:nvPr>
            <p:ph type="title"/>
            <p:custDataLst>
              <p:tags r:id="rId9"/>
            </p:custDataLst>
          </p:nvPr>
        </p:nvSpPr>
        <p:spPr/>
        <p:txBody>
          <a:bodyPr/>
          <a:lstStyle/>
          <a:p>
            <a:r>
              <a:rPr lang="fr-FR" altLang="fr-FR" sz="2400"/>
              <a:t>Combinaison de plusieurs modes de transport</a:t>
            </a:r>
          </a:p>
        </p:txBody>
      </p:sp>
      <p:sp>
        <p:nvSpPr>
          <p:cNvPr id="25613" name="Text Box 11">
            <a:extLst>
              <a:ext uri="{FF2B5EF4-FFF2-40B4-BE49-F238E27FC236}">
                <a16:creationId xmlns:a16="http://schemas.microsoft.com/office/drawing/2014/main" id="{DCC7FEC5-405F-4D7F-B702-4CB71E0BF979}"/>
              </a:ext>
            </a:extLst>
          </p:cNvPr>
          <p:cNvSpPr txBox="1">
            <a:spLocks noChangeArrowheads="1"/>
          </p:cNvSpPr>
          <p:nvPr>
            <p:custDataLst>
              <p:tags r:id="rId10"/>
            </p:custDataLst>
          </p:nvPr>
        </p:nvSpPr>
        <p:spPr bwMode="auto">
          <a:xfrm>
            <a:off x="6208713" y="5199063"/>
            <a:ext cx="857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a:t>temps</a:t>
            </a:r>
          </a:p>
        </p:txBody>
      </p:sp>
      <p:sp>
        <p:nvSpPr>
          <p:cNvPr id="25614" name="Text Box 12">
            <a:extLst>
              <a:ext uri="{FF2B5EF4-FFF2-40B4-BE49-F238E27FC236}">
                <a16:creationId xmlns:a16="http://schemas.microsoft.com/office/drawing/2014/main" id="{9EECF154-F8FC-4964-9A6A-0DB338C40E09}"/>
              </a:ext>
            </a:extLst>
          </p:cNvPr>
          <p:cNvSpPr txBox="1">
            <a:spLocks noChangeArrowheads="1"/>
          </p:cNvSpPr>
          <p:nvPr>
            <p:custDataLst>
              <p:tags r:id="rId11"/>
            </p:custDataLst>
          </p:nvPr>
        </p:nvSpPr>
        <p:spPr bwMode="auto">
          <a:xfrm>
            <a:off x="468313" y="1916113"/>
            <a:ext cx="1238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a:t>Quantités</a:t>
            </a:r>
          </a:p>
        </p:txBody>
      </p:sp>
      <p:sp>
        <p:nvSpPr>
          <p:cNvPr id="13" name="Espace réservé du numéro de diapositive 3">
            <a:extLst>
              <a:ext uri="{FF2B5EF4-FFF2-40B4-BE49-F238E27FC236}">
                <a16:creationId xmlns:a16="http://schemas.microsoft.com/office/drawing/2014/main" id="{31D05549-A400-405F-BDB7-2DA426C6A47D}"/>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17</a:t>
            </a:fld>
            <a:endParaRPr lang="fr-FR" sz="1400" b="1">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Rectangle 2">
            <a:extLst>
              <a:ext uri="{FF2B5EF4-FFF2-40B4-BE49-F238E27FC236}">
                <a16:creationId xmlns:a16="http://schemas.microsoft.com/office/drawing/2014/main" id="{284AA840-9169-40F5-AFE2-956FB7D35A7A}"/>
              </a:ext>
            </a:extLst>
          </p:cNvPr>
          <p:cNvSpPr>
            <a:spLocks noGrp="1" noChangeArrowheads="1"/>
          </p:cNvSpPr>
          <p:nvPr>
            <p:ph type="title"/>
            <p:custDataLst>
              <p:tags r:id="rId2"/>
            </p:custDataLst>
          </p:nvPr>
        </p:nvSpPr>
        <p:spPr>
          <a:xfrm>
            <a:off x="1066800" y="796927"/>
            <a:ext cx="7239000" cy="879472"/>
          </a:xfrm>
        </p:spPr>
        <p:txBody>
          <a:bodyPr/>
          <a:lstStyle/>
          <a:p>
            <a:r>
              <a:rPr lang="fr-FR" altLang="fr-FR" dirty="0"/>
              <a:t>Les coûts des modes de transport routier</a:t>
            </a:r>
            <a:br>
              <a:rPr lang="fr-FR" altLang="fr-FR" dirty="0"/>
            </a:br>
            <a:r>
              <a:rPr lang="fr-FR" altLang="fr-FR" dirty="0"/>
              <a:t>selon le poids</a:t>
            </a:r>
          </a:p>
        </p:txBody>
      </p:sp>
      <p:sp>
        <p:nvSpPr>
          <p:cNvPr id="21509" name="Line 4">
            <a:extLst>
              <a:ext uri="{FF2B5EF4-FFF2-40B4-BE49-F238E27FC236}">
                <a16:creationId xmlns:a16="http://schemas.microsoft.com/office/drawing/2014/main" id="{6832A1C3-69A6-4147-A207-1A00FB2BB59E}"/>
              </a:ext>
            </a:extLst>
          </p:cNvPr>
          <p:cNvSpPr>
            <a:spLocks noChangeShapeType="1"/>
          </p:cNvSpPr>
          <p:nvPr>
            <p:custDataLst>
              <p:tags r:id="rId3"/>
            </p:custDataLst>
          </p:nvPr>
        </p:nvSpPr>
        <p:spPr bwMode="auto">
          <a:xfrm flipV="1">
            <a:off x="838200" y="2590800"/>
            <a:ext cx="0" cy="20574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1510" name="Line 5">
            <a:extLst>
              <a:ext uri="{FF2B5EF4-FFF2-40B4-BE49-F238E27FC236}">
                <a16:creationId xmlns:a16="http://schemas.microsoft.com/office/drawing/2014/main" id="{598D12D1-25CA-4BA5-8166-C55F8D44AE90}"/>
              </a:ext>
            </a:extLst>
          </p:cNvPr>
          <p:cNvSpPr>
            <a:spLocks noChangeShapeType="1"/>
          </p:cNvSpPr>
          <p:nvPr>
            <p:custDataLst>
              <p:tags r:id="rId4"/>
            </p:custDataLst>
          </p:nvPr>
        </p:nvSpPr>
        <p:spPr bwMode="auto">
          <a:xfrm>
            <a:off x="838200" y="4648200"/>
            <a:ext cx="2057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1511" name="Text Box 10">
            <a:extLst>
              <a:ext uri="{FF2B5EF4-FFF2-40B4-BE49-F238E27FC236}">
                <a16:creationId xmlns:a16="http://schemas.microsoft.com/office/drawing/2014/main" id="{FFBD546C-E5E7-4C94-994E-6491C4F95DDD}"/>
              </a:ext>
            </a:extLst>
          </p:cNvPr>
          <p:cNvSpPr txBox="1">
            <a:spLocks noChangeArrowheads="1"/>
          </p:cNvSpPr>
          <p:nvPr>
            <p:custDataLst>
              <p:tags r:id="rId5"/>
            </p:custDataLst>
          </p:nvPr>
        </p:nvSpPr>
        <p:spPr bwMode="auto">
          <a:xfrm>
            <a:off x="2159000" y="4648200"/>
            <a:ext cx="7366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sz="1600">
                <a:solidFill>
                  <a:schemeClr val="tx1"/>
                </a:solidFill>
              </a:rPr>
              <a:t>Poids</a:t>
            </a:r>
          </a:p>
        </p:txBody>
      </p:sp>
      <p:sp>
        <p:nvSpPr>
          <p:cNvPr id="21512" name="Text Box 11">
            <a:extLst>
              <a:ext uri="{FF2B5EF4-FFF2-40B4-BE49-F238E27FC236}">
                <a16:creationId xmlns:a16="http://schemas.microsoft.com/office/drawing/2014/main" id="{9044E1E0-596E-4AE7-A4C4-16D65C9B8BCD}"/>
              </a:ext>
            </a:extLst>
          </p:cNvPr>
          <p:cNvSpPr txBox="1">
            <a:spLocks noChangeArrowheads="1"/>
          </p:cNvSpPr>
          <p:nvPr>
            <p:custDataLst>
              <p:tags r:id="rId6"/>
            </p:custDataLst>
          </p:nvPr>
        </p:nvSpPr>
        <p:spPr bwMode="auto">
          <a:xfrm>
            <a:off x="152400" y="2687638"/>
            <a:ext cx="6461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sz="1600">
                <a:solidFill>
                  <a:schemeClr val="tx1"/>
                </a:solidFill>
              </a:rPr>
              <a:t>Coût</a:t>
            </a:r>
          </a:p>
        </p:txBody>
      </p:sp>
      <p:sp>
        <p:nvSpPr>
          <p:cNvPr id="21513" name="Line 12">
            <a:extLst>
              <a:ext uri="{FF2B5EF4-FFF2-40B4-BE49-F238E27FC236}">
                <a16:creationId xmlns:a16="http://schemas.microsoft.com/office/drawing/2014/main" id="{644AEF14-B84B-4AF0-8C85-5216D3FE5425}"/>
              </a:ext>
            </a:extLst>
          </p:cNvPr>
          <p:cNvSpPr>
            <a:spLocks noChangeShapeType="1"/>
          </p:cNvSpPr>
          <p:nvPr>
            <p:custDataLst>
              <p:tags r:id="rId7"/>
            </p:custDataLst>
          </p:nvPr>
        </p:nvSpPr>
        <p:spPr bwMode="auto">
          <a:xfrm flipV="1">
            <a:off x="3657600" y="2590800"/>
            <a:ext cx="0" cy="20574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1514" name="Line 13">
            <a:extLst>
              <a:ext uri="{FF2B5EF4-FFF2-40B4-BE49-F238E27FC236}">
                <a16:creationId xmlns:a16="http://schemas.microsoft.com/office/drawing/2014/main" id="{90E05223-06D3-4D61-8AF3-D4C97081C22D}"/>
              </a:ext>
            </a:extLst>
          </p:cNvPr>
          <p:cNvSpPr>
            <a:spLocks noChangeShapeType="1"/>
          </p:cNvSpPr>
          <p:nvPr>
            <p:custDataLst>
              <p:tags r:id="rId8"/>
            </p:custDataLst>
          </p:nvPr>
        </p:nvSpPr>
        <p:spPr bwMode="auto">
          <a:xfrm>
            <a:off x="3657600" y="4648200"/>
            <a:ext cx="2057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1515" name="Text Box 14">
            <a:extLst>
              <a:ext uri="{FF2B5EF4-FFF2-40B4-BE49-F238E27FC236}">
                <a16:creationId xmlns:a16="http://schemas.microsoft.com/office/drawing/2014/main" id="{D06EA951-0067-44EF-8751-4A311829D81F}"/>
              </a:ext>
            </a:extLst>
          </p:cNvPr>
          <p:cNvSpPr txBox="1">
            <a:spLocks noChangeArrowheads="1"/>
          </p:cNvSpPr>
          <p:nvPr>
            <p:custDataLst>
              <p:tags r:id="rId9"/>
            </p:custDataLst>
          </p:nvPr>
        </p:nvSpPr>
        <p:spPr bwMode="auto">
          <a:xfrm>
            <a:off x="4978400" y="4648200"/>
            <a:ext cx="7366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sz="1600">
                <a:solidFill>
                  <a:schemeClr val="tx1"/>
                </a:solidFill>
              </a:rPr>
              <a:t>Poids</a:t>
            </a:r>
          </a:p>
        </p:txBody>
      </p:sp>
      <p:sp>
        <p:nvSpPr>
          <p:cNvPr id="21516" name="Text Box 15">
            <a:extLst>
              <a:ext uri="{FF2B5EF4-FFF2-40B4-BE49-F238E27FC236}">
                <a16:creationId xmlns:a16="http://schemas.microsoft.com/office/drawing/2014/main" id="{CF9A099D-88F8-4D99-A317-26851D7D8F1A}"/>
              </a:ext>
            </a:extLst>
          </p:cNvPr>
          <p:cNvSpPr txBox="1">
            <a:spLocks noChangeArrowheads="1"/>
          </p:cNvSpPr>
          <p:nvPr>
            <p:custDataLst>
              <p:tags r:id="rId10"/>
            </p:custDataLst>
          </p:nvPr>
        </p:nvSpPr>
        <p:spPr bwMode="auto">
          <a:xfrm>
            <a:off x="2971800" y="2687638"/>
            <a:ext cx="6461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sz="1600">
                <a:solidFill>
                  <a:schemeClr val="tx1"/>
                </a:solidFill>
              </a:rPr>
              <a:t>Coût</a:t>
            </a:r>
          </a:p>
        </p:txBody>
      </p:sp>
      <p:sp>
        <p:nvSpPr>
          <p:cNvPr id="21517" name="Line 16">
            <a:extLst>
              <a:ext uri="{FF2B5EF4-FFF2-40B4-BE49-F238E27FC236}">
                <a16:creationId xmlns:a16="http://schemas.microsoft.com/office/drawing/2014/main" id="{063FCA98-613B-4918-ACFC-C93C5B8AE122}"/>
              </a:ext>
            </a:extLst>
          </p:cNvPr>
          <p:cNvSpPr>
            <a:spLocks noChangeShapeType="1"/>
          </p:cNvSpPr>
          <p:nvPr>
            <p:custDataLst>
              <p:tags r:id="rId11"/>
            </p:custDataLst>
          </p:nvPr>
        </p:nvSpPr>
        <p:spPr bwMode="auto">
          <a:xfrm flipV="1">
            <a:off x="6477000" y="2590800"/>
            <a:ext cx="0" cy="20574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1518" name="Line 17">
            <a:extLst>
              <a:ext uri="{FF2B5EF4-FFF2-40B4-BE49-F238E27FC236}">
                <a16:creationId xmlns:a16="http://schemas.microsoft.com/office/drawing/2014/main" id="{EE793846-DE19-40EE-B86A-5DB730E63AE1}"/>
              </a:ext>
            </a:extLst>
          </p:cNvPr>
          <p:cNvSpPr>
            <a:spLocks noChangeShapeType="1"/>
          </p:cNvSpPr>
          <p:nvPr>
            <p:custDataLst>
              <p:tags r:id="rId12"/>
            </p:custDataLst>
          </p:nvPr>
        </p:nvSpPr>
        <p:spPr bwMode="auto">
          <a:xfrm>
            <a:off x="6477000" y="4648200"/>
            <a:ext cx="2057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1519" name="Text Box 18">
            <a:extLst>
              <a:ext uri="{FF2B5EF4-FFF2-40B4-BE49-F238E27FC236}">
                <a16:creationId xmlns:a16="http://schemas.microsoft.com/office/drawing/2014/main" id="{412C313A-B6BF-4673-9C22-74E69825F786}"/>
              </a:ext>
            </a:extLst>
          </p:cNvPr>
          <p:cNvSpPr txBox="1">
            <a:spLocks noChangeArrowheads="1"/>
          </p:cNvSpPr>
          <p:nvPr>
            <p:custDataLst>
              <p:tags r:id="rId13"/>
            </p:custDataLst>
          </p:nvPr>
        </p:nvSpPr>
        <p:spPr bwMode="auto">
          <a:xfrm>
            <a:off x="7797800" y="4648200"/>
            <a:ext cx="7366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sz="1600">
                <a:solidFill>
                  <a:schemeClr val="tx1"/>
                </a:solidFill>
              </a:rPr>
              <a:t>Poids</a:t>
            </a:r>
          </a:p>
        </p:txBody>
      </p:sp>
      <p:sp>
        <p:nvSpPr>
          <p:cNvPr id="21520" name="Text Box 19">
            <a:extLst>
              <a:ext uri="{FF2B5EF4-FFF2-40B4-BE49-F238E27FC236}">
                <a16:creationId xmlns:a16="http://schemas.microsoft.com/office/drawing/2014/main" id="{BD6B3D78-2D0D-460E-AAB7-D6893A4F9FA4}"/>
              </a:ext>
            </a:extLst>
          </p:cNvPr>
          <p:cNvSpPr txBox="1">
            <a:spLocks noChangeArrowheads="1"/>
          </p:cNvSpPr>
          <p:nvPr>
            <p:custDataLst>
              <p:tags r:id="rId14"/>
            </p:custDataLst>
          </p:nvPr>
        </p:nvSpPr>
        <p:spPr bwMode="auto">
          <a:xfrm>
            <a:off x="5791200" y="2687638"/>
            <a:ext cx="6461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sz="1600">
                <a:solidFill>
                  <a:schemeClr val="tx1"/>
                </a:solidFill>
              </a:rPr>
              <a:t>Coût</a:t>
            </a:r>
          </a:p>
        </p:txBody>
      </p:sp>
      <p:sp>
        <p:nvSpPr>
          <p:cNvPr id="21521" name="Text Box 20">
            <a:extLst>
              <a:ext uri="{FF2B5EF4-FFF2-40B4-BE49-F238E27FC236}">
                <a16:creationId xmlns:a16="http://schemas.microsoft.com/office/drawing/2014/main" id="{3D1BF748-219B-4A92-8E30-7A7257AFF3CE}"/>
              </a:ext>
            </a:extLst>
          </p:cNvPr>
          <p:cNvSpPr txBox="1">
            <a:spLocks noChangeArrowheads="1"/>
          </p:cNvSpPr>
          <p:nvPr>
            <p:custDataLst>
              <p:tags r:id="rId15"/>
            </p:custDataLst>
          </p:nvPr>
        </p:nvSpPr>
        <p:spPr bwMode="auto">
          <a:xfrm>
            <a:off x="1238250" y="5299075"/>
            <a:ext cx="1428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a:solidFill>
                  <a:schemeClr val="tx2"/>
                </a:solidFill>
              </a:rPr>
              <a:t>Messagerie</a:t>
            </a:r>
          </a:p>
        </p:txBody>
      </p:sp>
      <p:sp>
        <p:nvSpPr>
          <p:cNvPr id="21522" name="Text Box 21">
            <a:extLst>
              <a:ext uri="{FF2B5EF4-FFF2-40B4-BE49-F238E27FC236}">
                <a16:creationId xmlns:a16="http://schemas.microsoft.com/office/drawing/2014/main" id="{B7CD600A-20A4-41A6-AB91-332516F19F2C}"/>
              </a:ext>
            </a:extLst>
          </p:cNvPr>
          <p:cNvSpPr txBox="1">
            <a:spLocks noChangeArrowheads="1"/>
          </p:cNvSpPr>
          <p:nvPr>
            <p:custDataLst>
              <p:tags r:id="rId16"/>
            </p:custDataLst>
          </p:nvPr>
        </p:nvSpPr>
        <p:spPr bwMode="auto">
          <a:xfrm>
            <a:off x="4210050" y="5299075"/>
            <a:ext cx="1263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a:solidFill>
                  <a:schemeClr val="tx2"/>
                </a:solidFill>
              </a:rPr>
              <a:t>Groupage</a:t>
            </a:r>
          </a:p>
        </p:txBody>
      </p:sp>
      <p:sp>
        <p:nvSpPr>
          <p:cNvPr id="21523" name="Text Box 22">
            <a:extLst>
              <a:ext uri="{FF2B5EF4-FFF2-40B4-BE49-F238E27FC236}">
                <a16:creationId xmlns:a16="http://schemas.microsoft.com/office/drawing/2014/main" id="{C35023B9-B036-4439-82A8-7C75234FF59B}"/>
              </a:ext>
            </a:extLst>
          </p:cNvPr>
          <p:cNvSpPr txBox="1">
            <a:spLocks noChangeArrowheads="1"/>
          </p:cNvSpPr>
          <p:nvPr>
            <p:custDataLst>
              <p:tags r:id="rId17"/>
            </p:custDataLst>
          </p:nvPr>
        </p:nvSpPr>
        <p:spPr bwMode="auto">
          <a:xfrm>
            <a:off x="6629400" y="5299075"/>
            <a:ext cx="1962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a:solidFill>
                  <a:schemeClr val="tx2"/>
                </a:solidFill>
              </a:rPr>
              <a:t>Camion complet</a:t>
            </a:r>
          </a:p>
        </p:txBody>
      </p:sp>
      <p:sp>
        <p:nvSpPr>
          <p:cNvPr id="21524" name="Line 23">
            <a:extLst>
              <a:ext uri="{FF2B5EF4-FFF2-40B4-BE49-F238E27FC236}">
                <a16:creationId xmlns:a16="http://schemas.microsoft.com/office/drawing/2014/main" id="{E3BE7C84-78F8-4645-853F-B65A64137232}"/>
              </a:ext>
            </a:extLst>
          </p:cNvPr>
          <p:cNvSpPr>
            <a:spLocks noChangeShapeType="1"/>
          </p:cNvSpPr>
          <p:nvPr>
            <p:custDataLst>
              <p:tags r:id="rId18"/>
            </p:custDataLst>
          </p:nvPr>
        </p:nvSpPr>
        <p:spPr bwMode="auto">
          <a:xfrm flipV="1">
            <a:off x="838200" y="3048000"/>
            <a:ext cx="1981200" cy="16002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5" name="Line 24">
            <a:extLst>
              <a:ext uri="{FF2B5EF4-FFF2-40B4-BE49-F238E27FC236}">
                <a16:creationId xmlns:a16="http://schemas.microsoft.com/office/drawing/2014/main" id="{1B57E2F0-749A-4799-A41E-77EAEB5202B2}"/>
              </a:ext>
            </a:extLst>
          </p:cNvPr>
          <p:cNvSpPr>
            <a:spLocks noChangeShapeType="1"/>
          </p:cNvSpPr>
          <p:nvPr>
            <p:custDataLst>
              <p:tags r:id="rId19"/>
            </p:custDataLst>
          </p:nvPr>
        </p:nvSpPr>
        <p:spPr bwMode="auto">
          <a:xfrm flipV="1">
            <a:off x="3657600" y="3657600"/>
            <a:ext cx="381000" cy="9906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6" name="Line 25">
            <a:extLst>
              <a:ext uri="{FF2B5EF4-FFF2-40B4-BE49-F238E27FC236}">
                <a16:creationId xmlns:a16="http://schemas.microsoft.com/office/drawing/2014/main" id="{48611E5A-029A-4E7E-B17E-7634D87D46DE}"/>
              </a:ext>
            </a:extLst>
          </p:cNvPr>
          <p:cNvSpPr>
            <a:spLocks noChangeShapeType="1"/>
          </p:cNvSpPr>
          <p:nvPr>
            <p:custDataLst>
              <p:tags r:id="rId20"/>
            </p:custDataLst>
          </p:nvPr>
        </p:nvSpPr>
        <p:spPr bwMode="auto">
          <a:xfrm flipV="1">
            <a:off x="4038600" y="3124200"/>
            <a:ext cx="838200" cy="5334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7" name="Line 26">
            <a:extLst>
              <a:ext uri="{FF2B5EF4-FFF2-40B4-BE49-F238E27FC236}">
                <a16:creationId xmlns:a16="http://schemas.microsoft.com/office/drawing/2014/main" id="{A53B4E12-FCF0-4C56-B815-27AB63AF4EAC}"/>
              </a:ext>
            </a:extLst>
          </p:cNvPr>
          <p:cNvSpPr>
            <a:spLocks noChangeShapeType="1"/>
          </p:cNvSpPr>
          <p:nvPr>
            <p:custDataLst>
              <p:tags r:id="rId21"/>
            </p:custDataLst>
          </p:nvPr>
        </p:nvSpPr>
        <p:spPr bwMode="auto">
          <a:xfrm flipV="1">
            <a:off x="4876800" y="2971800"/>
            <a:ext cx="685800" cy="1524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8" name="Line 28">
            <a:extLst>
              <a:ext uri="{FF2B5EF4-FFF2-40B4-BE49-F238E27FC236}">
                <a16:creationId xmlns:a16="http://schemas.microsoft.com/office/drawing/2014/main" id="{7AD16DCD-573C-473D-8561-5FBA2AF44097}"/>
              </a:ext>
            </a:extLst>
          </p:cNvPr>
          <p:cNvSpPr>
            <a:spLocks noChangeShapeType="1"/>
          </p:cNvSpPr>
          <p:nvPr>
            <p:custDataLst>
              <p:tags r:id="rId22"/>
            </p:custDataLst>
          </p:nvPr>
        </p:nvSpPr>
        <p:spPr bwMode="auto">
          <a:xfrm>
            <a:off x="6477000" y="3886200"/>
            <a:ext cx="1295400" cy="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9" name="Line 29">
            <a:extLst>
              <a:ext uri="{FF2B5EF4-FFF2-40B4-BE49-F238E27FC236}">
                <a16:creationId xmlns:a16="http://schemas.microsoft.com/office/drawing/2014/main" id="{22BD8132-B8A3-4374-91AC-86D3E26FD260}"/>
              </a:ext>
            </a:extLst>
          </p:cNvPr>
          <p:cNvSpPr>
            <a:spLocks noChangeShapeType="1"/>
          </p:cNvSpPr>
          <p:nvPr>
            <p:custDataLst>
              <p:tags r:id="rId23"/>
            </p:custDataLst>
          </p:nvPr>
        </p:nvSpPr>
        <p:spPr bwMode="auto">
          <a:xfrm>
            <a:off x="7772400" y="3200400"/>
            <a:ext cx="838200" cy="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0" name="Line 30">
            <a:extLst>
              <a:ext uri="{FF2B5EF4-FFF2-40B4-BE49-F238E27FC236}">
                <a16:creationId xmlns:a16="http://schemas.microsoft.com/office/drawing/2014/main" id="{EE8EBF87-669C-4FFF-85B6-5C7B01116146}"/>
              </a:ext>
            </a:extLst>
          </p:cNvPr>
          <p:cNvSpPr>
            <a:spLocks noChangeShapeType="1"/>
          </p:cNvSpPr>
          <p:nvPr>
            <p:custDataLst>
              <p:tags r:id="rId24"/>
            </p:custDataLst>
          </p:nvPr>
        </p:nvSpPr>
        <p:spPr bwMode="auto">
          <a:xfrm>
            <a:off x="7772400" y="2895600"/>
            <a:ext cx="0" cy="17526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25" name="Espace réservé du numéro de diapositive 3">
            <a:extLst>
              <a:ext uri="{FF2B5EF4-FFF2-40B4-BE49-F238E27FC236}">
                <a16:creationId xmlns:a16="http://schemas.microsoft.com/office/drawing/2014/main" id="{92284150-BB61-4612-B3A5-6650E353AA49}"/>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18</a:t>
            </a:fld>
            <a:endParaRPr lang="fr-FR" sz="1400" b="1">
              <a:solidFill>
                <a:srgbClr val="000000"/>
              </a:solidFill>
              <a:latin typeface="Arial"/>
            </a:endParaRP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a:extLst>
              <a:ext uri="{FF2B5EF4-FFF2-40B4-BE49-F238E27FC236}">
                <a16:creationId xmlns:a16="http://schemas.microsoft.com/office/drawing/2014/main" id="{540EDE5A-2068-4386-9636-D8012DB35728}"/>
              </a:ext>
            </a:extLst>
          </p:cNvPr>
          <p:cNvSpPr>
            <a:spLocks noGrp="1" noChangeArrowheads="1"/>
          </p:cNvSpPr>
          <p:nvPr>
            <p:ph type="title"/>
            <p:custDataLst>
              <p:tags r:id="rId1"/>
            </p:custDataLst>
          </p:nvPr>
        </p:nvSpPr>
        <p:spPr/>
        <p:txBody>
          <a:bodyPr/>
          <a:lstStyle/>
          <a:p>
            <a:r>
              <a:rPr lang="fr-FR" altLang="fr-FR"/>
              <a:t>Le transport ferroviaire</a:t>
            </a:r>
          </a:p>
        </p:txBody>
      </p:sp>
      <p:sp>
        <p:nvSpPr>
          <p:cNvPr id="28677" name="Rectangle 3">
            <a:extLst>
              <a:ext uri="{FF2B5EF4-FFF2-40B4-BE49-F238E27FC236}">
                <a16:creationId xmlns:a16="http://schemas.microsoft.com/office/drawing/2014/main" id="{0330A24C-D290-45AA-A4F0-0A404758E49A}"/>
              </a:ext>
            </a:extLst>
          </p:cNvPr>
          <p:cNvSpPr>
            <a:spLocks noGrp="1" noChangeArrowheads="1"/>
          </p:cNvSpPr>
          <p:nvPr>
            <p:ph type="body" idx="1"/>
            <p:custDataLst>
              <p:tags r:id="rId2"/>
            </p:custDataLst>
          </p:nvPr>
        </p:nvSpPr>
        <p:spPr>
          <a:xfrm>
            <a:off x="528936" y="2204864"/>
            <a:ext cx="7776864" cy="4114800"/>
          </a:xfrm>
        </p:spPr>
        <p:txBody>
          <a:bodyPr/>
          <a:lstStyle/>
          <a:p>
            <a:r>
              <a:rPr lang="fr-FR" altLang="fr-FR"/>
              <a:t>Un wagon : 50 tonnes</a:t>
            </a:r>
          </a:p>
          <a:p>
            <a:r>
              <a:rPr lang="fr-FR" altLang="fr-FR"/>
              <a:t>Une rame (5 à 6 wagons) : 200 à 300 tonnes</a:t>
            </a:r>
          </a:p>
          <a:p>
            <a:r>
              <a:rPr lang="fr-FR" altLang="fr-FR"/>
              <a:t>Un train complet : 2 000 à 3 000 tonnes</a:t>
            </a:r>
          </a:p>
        </p:txBody>
      </p:sp>
      <p:sp>
        <p:nvSpPr>
          <p:cNvPr id="4" name="Espace réservé du numéro de diapositive 3">
            <a:extLst>
              <a:ext uri="{FF2B5EF4-FFF2-40B4-BE49-F238E27FC236}">
                <a16:creationId xmlns:a16="http://schemas.microsoft.com/office/drawing/2014/main" id="{6A1457F9-C095-4699-8497-14A3B3F3769D}"/>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19</a:t>
            </a:fld>
            <a:endParaRPr lang="fr-FR" sz="1400" b="1">
              <a:solidFill>
                <a:srgbClr val="000000"/>
              </a:solidFill>
              <a:latin typeface="Arial"/>
            </a:endParaRPr>
          </a:p>
        </p:txBody>
      </p:sp>
      <p:pic>
        <p:nvPicPr>
          <p:cNvPr id="2" name="Image 1">
            <a:extLst>
              <a:ext uri="{FF2B5EF4-FFF2-40B4-BE49-F238E27FC236}">
                <a16:creationId xmlns:a16="http://schemas.microsoft.com/office/drawing/2014/main" id="{3D8538D7-6997-4969-857D-3F748492178A}"/>
              </a:ext>
            </a:extLst>
          </p:cNvPr>
          <p:cNvPicPr>
            <a:picLocks noChangeAspect="1"/>
          </p:cNvPicPr>
          <p:nvPr/>
        </p:nvPicPr>
        <p:blipFill>
          <a:blip r:embed="rId5"/>
          <a:stretch>
            <a:fillRect/>
          </a:stretch>
        </p:blipFill>
        <p:spPr>
          <a:xfrm>
            <a:off x="5543550" y="4279740"/>
            <a:ext cx="2762250" cy="1657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 name="Group 6"/>
          <p:cNvGrpSpPr/>
          <p:nvPr>
            <p:custDataLst>
              <p:tags r:id="rId1"/>
            </p:custDataLst>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5"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dirty="0">
                  <a:solidFill>
                    <a:schemeClr val="bg1">
                      <a:lumMod val="50000"/>
                    </a:schemeClr>
                  </a:solidFill>
                  <a:latin typeface="Arial Narrow"/>
                  <a:cs typeface="Arial Narrow"/>
                </a:rPr>
                <a:t>Menu </a:t>
              </a:r>
            </a:p>
            <a:p>
              <a:pPr algn="ctr">
                <a:lnSpc>
                  <a:spcPct val="90000"/>
                </a:lnSpc>
              </a:pPr>
              <a:r>
                <a:rPr lang="en-US" dirty="0">
                  <a:solidFill>
                    <a:schemeClr val="bg1">
                      <a:lumMod val="50000"/>
                    </a:schemeClr>
                  </a:solidFill>
                  <a:latin typeface="Arial Narrow"/>
                  <a:cs typeface="Arial Narrow"/>
                </a:rPr>
                <a:t>du jour!</a:t>
              </a:r>
            </a:p>
          </p:txBody>
        </p:sp>
      </p:grpSp>
      <p:sp>
        <p:nvSpPr>
          <p:cNvPr id="3" name="Titre 2">
            <a:extLst>
              <a:ext uri="{FF2B5EF4-FFF2-40B4-BE49-F238E27FC236}">
                <a16:creationId xmlns:a16="http://schemas.microsoft.com/office/drawing/2014/main" id="{3BDC6355-EDD0-428F-83F9-FDA13AED0B28}"/>
              </a:ext>
            </a:extLst>
          </p:cNvPr>
          <p:cNvSpPr>
            <a:spLocks noGrp="1"/>
          </p:cNvSpPr>
          <p:nvPr>
            <p:ph type="title"/>
          </p:nvPr>
        </p:nvSpPr>
        <p:spPr/>
        <p:txBody>
          <a:bodyPr/>
          <a:lstStyle/>
          <a:p>
            <a:r>
              <a:rPr lang="fr-FR" dirty="0"/>
              <a:t>Agenda</a:t>
            </a:r>
          </a:p>
        </p:txBody>
      </p:sp>
      <p:sp>
        <p:nvSpPr>
          <p:cNvPr id="4098" name="Rectangle 2"/>
          <p:cNvSpPr>
            <a:spLocks noGrp="1" noChangeArrowheads="1"/>
          </p:cNvSpPr>
          <p:nvPr>
            <p:ph idx="1"/>
            <p:custDataLst>
              <p:tags r:id="rId2"/>
            </p:custDataLst>
          </p:nvPr>
        </p:nvSpPr>
        <p:spPr>
          <a:xfrm>
            <a:off x="2619752" y="1676400"/>
            <a:ext cx="5912688" cy="4632920"/>
          </a:xfrm>
        </p:spPr>
        <p:txBody>
          <a:bodyPr/>
          <a:lstStyle/>
          <a:p>
            <a:r>
              <a:rPr lang="fr-FR" sz="2000" dirty="0">
                <a:solidFill>
                  <a:srgbClr val="000000"/>
                </a:solidFill>
                <a:latin typeface="Arial" panose="020B0604020202020204" pitchFamily="34" charset="0"/>
                <a:cs typeface="Arial" panose="020B0604020202020204" pitchFamily="34" charset="0"/>
              </a:rPr>
              <a:t>Les segments de transport</a:t>
            </a:r>
          </a:p>
          <a:p>
            <a:r>
              <a:rPr lang="fr-FR" sz="2000" dirty="0">
                <a:solidFill>
                  <a:srgbClr val="000000"/>
                </a:solidFill>
                <a:latin typeface="Arial" panose="020B0604020202020204" pitchFamily="34" charset="0"/>
                <a:cs typeface="Arial" panose="020B0604020202020204" pitchFamily="34" charset="0"/>
              </a:rPr>
              <a:t>Fréquence vs taux de remplissage</a:t>
            </a:r>
          </a:p>
          <a:p>
            <a:r>
              <a:rPr lang="fr-FR" sz="2000" dirty="0">
                <a:solidFill>
                  <a:srgbClr val="000000"/>
                </a:solidFill>
                <a:latin typeface="Arial" panose="020B0604020202020204" pitchFamily="34" charset="0"/>
                <a:cs typeface="Arial" panose="020B0604020202020204" pitchFamily="34" charset="0"/>
              </a:rPr>
              <a:t>Les critères de choix du mode de transport</a:t>
            </a:r>
          </a:p>
          <a:p>
            <a:r>
              <a:rPr lang="fr-FR" sz="2000" dirty="0">
                <a:solidFill>
                  <a:srgbClr val="000000"/>
                </a:solidFill>
                <a:latin typeface="Arial" panose="020B0604020202020204" pitchFamily="34" charset="0"/>
                <a:cs typeface="Arial" panose="020B0604020202020204" pitchFamily="34" charset="0"/>
              </a:rPr>
              <a:t>Les standards de manutention et de transport</a:t>
            </a:r>
          </a:p>
          <a:p>
            <a:r>
              <a:rPr lang="fr-FR" sz="2000" dirty="0">
                <a:solidFill>
                  <a:srgbClr val="000000"/>
                </a:solidFill>
                <a:latin typeface="Arial" panose="020B0604020202020204" pitchFamily="34" charset="0"/>
                <a:cs typeface="Arial" panose="020B0604020202020204" pitchFamily="34" charset="0"/>
              </a:rPr>
              <a:t>	</a:t>
            </a:r>
            <a:r>
              <a:rPr lang="fr-FR" sz="2000" i="1" dirty="0">
                <a:solidFill>
                  <a:schemeClr val="accent2">
                    <a:lumMod val="75000"/>
                  </a:schemeClr>
                </a:solidFill>
                <a:latin typeface="Arial" panose="020B0604020202020204" pitchFamily="34" charset="0"/>
                <a:cs typeface="Arial" panose="020B0604020202020204" pitchFamily="34" charset="0"/>
              </a:rPr>
              <a:t>1. la palettisation</a:t>
            </a:r>
          </a:p>
          <a:p>
            <a:r>
              <a:rPr lang="fr-FR" sz="2000" i="1" dirty="0">
                <a:solidFill>
                  <a:schemeClr val="accent2">
                    <a:lumMod val="75000"/>
                  </a:schemeClr>
                </a:solidFill>
                <a:latin typeface="Arial" panose="020B0604020202020204" pitchFamily="34" charset="0"/>
                <a:cs typeface="Arial" panose="020B0604020202020204" pitchFamily="34" charset="0"/>
              </a:rPr>
              <a:t>	2. la conteneurisation</a:t>
            </a:r>
          </a:p>
          <a:p>
            <a:r>
              <a:rPr lang="fr-FR" sz="2000" dirty="0">
                <a:solidFill>
                  <a:srgbClr val="000000"/>
                </a:solidFill>
                <a:latin typeface="Arial" panose="020B0604020202020204" pitchFamily="34" charset="0"/>
                <a:cs typeface="Arial" panose="020B0604020202020204" pitchFamily="34" charset="0"/>
              </a:rPr>
              <a:t>Les options du transport routier</a:t>
            </a:r>
          </a:p>
          <a:p>
            <a:r>
              <a:rPr lang="fr-FR" sz="2000" dirty="0">
                <a:solidFill>
                  <a:srgbClr val="000000"/>
                </a:solidFill>
                <a:latin typeface="Arial" panose="020B0604020202020204" pitchFamily="34" charset="0"/>
                <a:cs typeface="Arial" panose="020B0604020202020204" pitchFamily="34" charset="0"/>
              </a:rPr>
              <a:t>Le transport ferroviaire</a:t>
            </a:r>
          </a:p>
          <a:p>
            <a:r>
              <a:rPr lang="fr-FR" sz="2000" dirty="0">
                <a:solidFill>
                  <a:srgbClr val="000000"/>
                </a:solidFill>
                <a:latin typeface="Arial" panose="020B0604020202020204" pitchFamily="34" charset="0"/>
                <a:cs typeface="Arial" panose="020B0604020202020204" pitchFamily="34" charset="0"/>
              </a:rPr>
              <a:t>Le transport maritime</a:t>
            </a:r>
          </a:p>
          <a:p>
            <a:r>
              <a:rPr lang="fr-FR" sz="2000" dirty="0">
                <a:solidFill>
                  <a:srgbClr val="000000"/>
                </a:solidFill>
                <a:latin typeface="Arial" panose="020B0604020202020204" pitchFamily="34" charset="0"/>
                <a:cs typeface="Arial" panose="020B0604020202020204" pitchFamily="34" charset="0"/>
              </a:rPr>
              <a:t>Le transport aérien</a:t>
            </a:r>
          </a:p>
          <a:p>
            <a:r>
              <a:rPr lang="fr-FR" sz="2000" dirty="0">
                <a:solidFill>
                  <a:srgbClr val="000000"/>
                </a:solidFill>
                <a:latin typeface="Arial" panose="020B0604020202020204" pitchFamily="34" charset="0"/>
                <a:cs typeface="Arial" panose="020B0604020202020204" pitchFamily="34" charset="0"/>
              </a:rPr>
              <a:t>La tarification du fret</a:t>
            </a:r>
          </a:p>
          <a:p>
            <a:pPr marL="0" indent="0">
              <a:buNone/>
            </a:pPr>
            <a:r>
              <a:rPr lang="fr-FR" sz="2000" dirty="0">
                <a:solidFill>
                  <a:srgbClr val="000000"/>
                </a:solidFill>
                <a:latin typeface="Arial" panose="020B0604020202020204" pitchFamily="34" charset="0"/>
                <a:cs typeface="Arial" panose="020B0604020202020204" pitchFamily="34" charset="0"/>
              </a:rPr>
              <a:t>	</a:t>
            </a:r>
            <a:r>
              <a:rPr lang="fr-FR" sz="2000" i="1" dirty="0">
                <a:solidFill>
                  <a:schemeClr val="accent2">
                    <a:lumMod val="75000"/>
                  </a:schemeClr>
                </a:solidFill>
                <a:latin typeface="Arial" panose="020B0604020202020204" pitchFamily="34" charset="0"/>
                <a:cs typeface="Arial" panose="020B0604020202020204" pitchFamily="34" charset="0"/>
              </a:rPr>
              <a:t>La règle du ‘payant pour’</a:t>
            </a:r>
          </a:p>
          <a:p>
            <a:pPr marL="0" indent="0">
              <a:buNone/>
            </a:pPr>
            <a:endParaRPr lang="fr-FR" sz="2000" dirty="0">
              <a:solidFill>
                <a:srgbClr val="000000"/>
              </a:solidFill>
              <a:latin typeface="Arial" panose="020B0604020202020204" pitchFamily="34" charset="0"/>
              <a:cs typeface="Arial" panose="020B0604020202020204" pitchFamily="34" charset="0"/>
            </a:endParaRPr>
          </a:p>
        </p:txBody>
      </p:sp>
      <p:sp>
        <p:nvSpPr>
          <p:cNvPr id="10" name="Espace réservé du numéro de diapositive 3">
            <a:extLst>
              <a:ext uri="{FF2B5EF4-FFF2-40B4-BE49-F238E27FC236}">
                <a16:creationId xmlns:a16="http://schemas.microsoft.com/office/drawing/2014/main" id="{6B8C525B-BE20-48CE-AB35-62436E4ABC1C}"/>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2</a:t>
            </a:fld>
            <a:endParaRPr lang="fr-FR" sz="1400" b="1">
              <a:solidFill>
                <a:srgbClr val="000000"/>
              </a:solidFill>
              <a:latin typeface="Arial"/>
            </a:endParaRPr>
          </a:p>
        </p:txBody>
      </p:sp>
    </p:spTree>
    <p:extLst>
      <p:ext uri="{BB962C8B-B14F-4D97-AF65-F5344CB8AC3E}">
        <p14:creationId xmlns:p14="http://schemas.microsoft.com/office/powerpoint/2010/main" val="3890587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a:extLst>
              <a:ext uri="{FF2B5EF4-FFF2-40B4-BE49-F238E27FC236}">
                <a16:creationId xmlns:a16="http://schemas.microsoft.com/office/drawing/2014/main" id="{AC3A7909-31E1-4481-BCA1-175D43DAF22F}"/>
              </a:ext>
            </a:extLst>
          </p:cNvPr>
          <p:cNvSpPr>
            <a:spLocks noGrp="1" noChangeArrowheads="1"/>
          </p:cNvSpPr>
          <p:nvPr>
            <p:ph type="title"/>
            <p:custDataLst>
              <p:tags r:id="rId1"/>
            </p:custDataLst>
          </p:nvPr>
        </p:nvSpPr>
        <p:spPr>
          <a:noFill/>
        </p:spPr>
        <p:txBody>
          <a:bodyPr/>
          <a:lstStyle/>
          <a:p>
            <a:r>
              <a:rPr lang="fr-FR" altLang="fr-FR"/>
              <a:t>Le transport maritime</a:t>
            </a:r>
          </a:p>
        </p:txBody>
      </p:sp>
      <p:sp>
        <p:nvSpPr>
          <p:cNvPr id="31749" name="Rectangle 3">
            <a:extLst>
              <a:ext uri="{FF2B5EF4-FFF2-40B4-BE49-F238E27FC236}">
                <a16:creationId xmlns:a16="http://schemas.microsoft.com/office/drawing/2014/main" id="{F7906223-6D5E-4532-BCB8-239B191AFD73}"/>
              </a:ext>
            </a:extLst>
          </p:cNvPr>
          <p:cNvSpPr>
            <a:spLocks noGrp="1" noChangeArrowheads="1"/>
          </p:cNvSpPr>
          <p:nvPr>
            <p:ph type="body" idx="1"/>
            <p:custDataLst>
              <p:tags r:id="rId2"/>
            </p:custDataLst>
          </p:nvPr>
        </p:nvSpPr>
        <p:spPr>
          <a:xfrm>
            <a:off x="611560" y="1600200"/>
            <a:ext cx="4680520" cy="3556992"/>
          </a:xfrm>
          <a:noFill/>
        </p:spPr>
        <p:txBody>
          <a:bodyPr/>
          <a:lstStyle/>
          <a:p>
            <a:pPr marL="266700" indent="-266700" defTabSz="762000"/>
            <a:r>
              <a:rPr lang="fr-FR" altLang="fr-FR" sz="2800" dirty="0"/>
              <a:t>Techniques :</a:t>
            </a:r>
          </a:p>
          <a:p>
            <a:pPr marL="714375" lvl="1" defTabSz="762000">
              <a:tabLst>
                <a:tab pos="714375" algn="l"/>
              </a:tabLst>
            </a:pPr>
            <a:r>
              <a:rPr lang="fr-FR" altLang="fr-FR" sz="2000" dirty="0"/>
              <a:t>Conteneurisation</a:t>
            </a:r>
          </a:p>
          <a:p>
            <a:pPr marL="714375" lvl="1" defTabSz="762000">
              <a:tabLst>
                <a:tab pos="714375" algn="l"/>
              </a:tabLst>
            </a:pPr>
            <a:r>
              <a:rPr lang="fr-FR" altLang="fr-FR" sz="2000" dirty="0"/>
              <a:t>Vrac</a:t>
            </a:r>
          </a:p>
          <a:p>
            <a:pPr marL="714375" lvl="1" defTabSz="762000">
              <a:tabLst>
                <a:tab pos="714375" algn="l"/>
              </a:tabLst>
            </a:pPr>
            <a:r>
              <a:rPr lang="fr-FR" altLang="fr-FR" sz="2000" dirty="0"/>
              <a:t>Navires spécialisés</a:t>
            </a:r>
          </a:p>
          <a:p>
            <a:pPr defTabSz="762000"/>
            <a:r>
              <a:rPr lang="fr-FR" altLang="fr-FR" sz="2800" dirty="0"/>
              <a:t>Organisation :</a:t>
            </a:r>
          </a:p>
          <a:p>
            <a:pPr marL="714375" lvl="1" defTabSz="762000"/>
            <a:r>
              <a:rPr lang="fr-FR" altLang="fr-FR" sz="2000" dirty="0"/>
              <a:t>Lignes régulières</a:t>
            </a:r>
          </a:p>
          <a:p>
            <a:pPr marL="714375" lvl="1" defTabSz="762000"/>
            <a:r>
              <a:rPr lang="fr-FR" altLang="fr-FR" sz="2000" dirty="0"/>
              <a:t>Tramping</a:t>
            </a:r>
          </a:p>
          <a:p>
            <a:pPr marL="714375" lvl="1" defTabSz="762000"/>
            <a:r>
              <a:rPr lang="fr-FR" altLang="fr-FR" sz="2000" dirty="0"/>
              <a:t>Pavillons économiques</a:t>
            </a:r>
          </a:p>
        </p:txBody>
      </p:sp>
      <p:sp>
        <p:nvSpPr>
          <p:cNvPr id="4" name="Espace réservé du numéro de diapositive 3">
            <a:extLst>
              <a:ext uri="{FF2B5EF4-FFF2-40B4-BE49-F238E27FC236}">
                <a16:creationId xmlns:a16="http://schemas.microsoft.com/office/drawing/2014/main" id="{588977E5-C9FA-4E32-ACA0-8FB1198C2E5D}"/>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20</a:t>
            </a:fld>
            <a:endParaRPr lang="fr-FR" sz="1400" b="1">
              <a:solidFill>
                <a:srgbClr val="000000"/>
              </a:solidFill>
              <a:latin typeface="Arial"/>
            </a:endParaRPr>
          </a:p>
        </p:txBody>
      </p:sp>
      <p:pic>
        <p:nvPicPr>
          <p:cNvPr id="2" name="Image 1">
            <a:extLst>
              <a:ext uri="{FF2B5EF4-FFF2-40B4-BE49-F238E27FC236}">
                <a16:creationId xmlns:a16="http://schemas.microsoft.com/office/drawing/2014/main" id="{C2F01F8C-3549-4CD8-B5C5-1A7390A35501}"/>
              </a:ext>
            </a:extLst>
          </p:cNvPr>
          <p:cNvPicPr>
            <a:picLocks noChangeAspect="1"/>
          </p:cNvPicPr>
          <p:nvPr/>
        </p:nvPicPr>
        <p:blipFill>
          <a:blip r:embed="rId5"/>
          <a:stretch>
            <a:fillRect/>
          </a:stretch>
        </p:blipFill>
        <p:spPr>
          <a:xfrm>
            <a:off x="5776912" y="1916832"/>
            <a:ext cx="2619375" cy="1743075"/>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a:extLst>
              <a:ext uri="{FF2B5EF4-FFF2-40B4-BE49-F238E27FC236}">
                <a16:creationId xmlns:a16="http://schemas.microsoft.com/office/drawing/2014/main" id="{6641741A-B796-4FE5-BA32-CE62FC1F8C69}"/>
              </a:ext>
            </a:extLst>
          </p:cNvPr>
          <p:cNvSpPr>
            <a:spLocks noGrp="1" noChangeArrowheads="1"/>
          </p:cNvSpPr>
          <p:nvPr>
            <p:ph type="title"/>
            <p:custDataLst>
              <p:tags r:id="rId1"/>
            </p:custDataLst>
          </p:nvPr>
        </p:nvSpPr>
        <p:spPr>
          <a:xfrm>
            <a:off x="1334550" y="947551"/>
            <a:ext cx="7239000" cy="457200"/>
          </a:xfrm>
        </p:spPr>
        <p:txBody>
          <a:bodyPr/>
          <a:lstStyle/>
          <a:p>
            <a:r>
              <a:rPr lang="fr-FR" altLang="fr-FR" dirty="0"/>
              <a:t>Le transport aérien</a:t>
            </a:r>
          </a:p>
        </p:txBody>
      </p:sp>
      <p:graphicFrame>
        <p:nvGraphicFramePr>
          <p:cNvPr id="7170" name="Object 3">
            <a:extLst>
              <a:ext uri="{FF2B5EF4-FFF2-40B4-BE49-F238E27FC236}">
                <a16:creationId xmlns:a16="http://schemas.microsoft.com/office/drawing/2014/main" id="{A522FF17-4083-42DF-82F4-A17E34AFDB04}"/>
              </a:ext>
            </a:extLst>
          </p:cNvPr>
          <p:cNvGraphicFramePr>
            <a:graphicFrameLocks noChangeAspect="1"/>
          </p:cNvGraphicFramePr>
          <p:nvPr>
            <p:custDataLst>
              <p:tags r:id="rId2"/>
            </p:custDataLst>
            <p:extLst>
              <p:ext uri="{D42A27DB-BD31-4B8C-83A1-F6EECF244321}">
                <p14:modId xmlns:p14="http://schemas.microsoft.com/office/powerpoint/2010/main" val="269564606"/>
              </p:ext>
            </p:extLst>
          </p:nvPr>
        </p:nvGraphicFramePr>
        <p:xfrm>
          <a:off x="323850" y="1844824"/>
          <a:ext cx="8529638" cy="3025775"/>
        </p:xfrm>
        <a:graphic>
          <a:graphicData uri="http://schemas.openxmlformats.org/presentationml/2006/ole">
            <mc:AlternateContent xmlns:mc="http://schemas.openxmlformats.org/markup-compatibility/2006">
              <mc:Choice xmlns:v="urn:schemas-microsoft-com:vml" Requires="v">
                <p:oleObj name="Image Photo Editor" r:id="rId7" imgW="3409524" imgH="1209524" progId="MSPhotoEd.3">
                  <p:embed/>
                </p:oleObj>
              </mc:Choice>
              <mc:Fallback>
                <p:oleObj name="Image Photo Editor" r:id="rId7" imgW="3409524" imgH="1209524" progId="MSPhotoEd.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1844824"/>
                        <a:ext cx="8529638" cy="3025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Text Box 5">
            <a:extLst>
              <a:ext uri="{FF2B5EF4-FFF2-40B4-BE49-F238E27FC236}">
                <a16:creationId xmlns:a16="http://schemas.microsoft.com/office/drawing/2014/main" id="{9B49EBA1-BC34-4FFF-86DF-2CDFA439DECD}"/>
              </a:ext>
            </a:extLst>
          </p:cNvPr>
          <p:cNvSpPr txBox="1">
            <a:spLocks noChangeArrowheads="1"/>
          </p:cNvSpPr>
          <p:nvPr>
            <p:custDataLst>
              <p:tags r:id="rId3"/>
            </p:custDataLst>
          </p:nvPr>
        </p:nvSpPr>
        <p:spPr bwMode="auto">
          <a:xfrm>
            <a:off x="304800" y="1600200"/>
            <a:ext cx="20462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a:defRPr b="1">
                <a:solidFill>
                  <a:srgbClr val="000000"/>
                </a:solidFill>
                <a:latin typeface="Arial" panose="020B0604020202020204" pitchFamily="34" charset="0"/>
              </a:defRPr>
            </a:lvl1pPr>
            <a:lvl2pPr marL="742950" indent="-285750" defTabSz="762000">
              <a:defRPr b="1">
                <a:solidFill>
                  <a:srgbClr val="000000"/>
                </a:solidFill>
                <a:latin typeface="Arial" panose="020B0604020202020204" pitchFamily="34" charset="0"/>
              </a:defRPr>
            </a:lvl2pPr>
            <a:lvl3pPr marL="1143000" indent="-228600" defTabSz="762000">
              <a:defRPr b="1">
                <a:solidFill>
                  <a:srgbClr val="000000"/>
                </a:solidFill>
                <a:latin typeface="Arial" panose="020B0604020202020204" pitchFamily="34" charset="0"/>
              </a:defRPr>
            </a:lvl3pPr>
            <a:lvl4pPr marL="1600200" indent="-228600" defTabSz="762000">
              <a:defRPr b="1">
                <a:solidFill>
                  <a:srgbClr val="000000"/>
                </a:solidFill>
                <a:latin typeface="Arial" panose="020B0604020202020204" pitchFamily="34" charset="0"/>
              </a:defRPr>
            </a:lvl4pPr>
            <a:lvl5pPr marL="2057400" indent="-228600" defTabSz="762000">
              <a:defRPr b="1">
                <a:solidFill>
                  <a:srgbClr val="000000"/>
                </a:solidFill>
                <a:latin typeface="Arial" panose="020B0604020202020204" pitchFamily="34" charset="0"/>
              </a:defRPr>
            </a:lvl5pPr>
            <a:lvl6pPr marL="2514600" indent="-228600" defTabSz="7620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defTabSz="7620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defTabSz="7620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defTabSz="7620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en-US" altLang="fr-FR" sz="2800">
                <a:solidFill>
                  <a:schemeClr val="tx1"/>
                </a:solidFill>
              </a:rPr>
              <a:t>B 747 - 400</a:t>
            </a:r>
          </a:p>
        </p:txBody>
      </p:sp>
      <p:sp>
        <p:nvSpPr>
          <p:cNvPr id="7175" name="Text Box 6">
            <a:extLst>
              <a:ext uri="{FF2B5EF4-FFF2-40B4-BE49-F238E27FC236}">
                <a16:creationId xmlns:a16="http://schemas.microsoft.com/office/drawing/2014/main" id="{79F0C239-255A-4C84-A255-52B1B4C65075}"/>
              </a:ext>
            </a:extLst>
          </p:cNvPr>
          <p:cNvSpPr txBox="1">
            <a:spLocks noChangeArrowheads="1"/>
          </p:cNvSpPr>
          <p:nvPr>
            <p:custDataLst>
              <p:tags r:id="rId4"/>
            </p:custDataLst>
          </p:nvPr>
        </p:nvSpPr>
        <p:spPr bwMode="auto">
          <a:xfrm>
            <a:off x="1187450" y="3645024"/>
            <a:ext cx="690721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sz="2400" dirty="0"/>
              <a:t>Un 747 cargo : de 100 à 120 tonnes</a:t>
            </a:r>
          </a:p>
          <a:p>
            <a:r>
              <a:rPr lang="fr-FR" altLang="fr-FR" sz="2400" dirty="0"/>
              <a:t>29 palettes de 96” x 125” (10 pieds, 19 M3, 6 t) </a:t>
            </a:r>
          </a:p>
        </p:txBody>
      </p:sp>
      <p:sp>
        <p:nvSpPr>
          <p:cNvPr id="6" name="Espace réservé du numéro de diapositive 3">
            <a:extLst>
              <a:ext uri="{FF2B5EF4-FFF2-40B4-BE49-F238E27FC236}">
                <a16:creationId xmlns:a16="http://schemas.microsoft.com/office/drawing/2014/main" id="{70AA0D4F-2ECD-4EAB-B459-ACA7266B82F0}"/>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21</a:t>
            </a:fld>
            <a:endParaRPr lang="fr-FR" sz="1400" b="1">
              <a:solidFill>
                <a:srgbClr val="000000"/>
              </a:solidFill>
              <a:latin typeface="Arial"/>
            </a:endParaRPr>
          </a:p>
        </p:txBody>
      </p:sp>
      <p:pic>
        <p:nvPicPr>
          <p:cNvPr id="2" name="Image 1">
            <a:extLst>
              <a:ext uri="{FF2B5EF4-FFF2-40B4-BE49-F238E27FC236}">
                <a16:creationId xmlns:a16="http://schemas.microsoft.com/office/drawing/2014/main" id="{E1FA6EF0-755D-4A05-BDB9-DD7FFC6EA09F}"/>
              </a:ext>
            </a:extLst>
          </p:cNvPr>
          <p:cNvPicPr>
            <a:picLocks noChangeAspect="1"/>
          </p:cNvPicPr>
          <p:nvPr/>
        </p:nvPicPr>
        <p:blipFill>
          <a:blip r:embed="rId9"/>
          <a:stretch>
            <a:fillRect/>
          </a:stretch>
        </p:blipFill>
        <p:spPr>
          <a:xfrm>
            <a:off x="1066800" y="4811712"/>
            <a:ext cx="2609850" cy="1752600"/>
          </a:xfrm>
          <a:prstGeom prst="rect">
            <a:avLst/>
          </a:prstGeom>
        </p:spPr>
      </p:pic>
      <p:pic>
        <p:nvPicPr>
          <p:cNvPr id="3" name="Image 2">
            <a:extLst>
              <a:ext uri="{FF2B5EF4-FFF2-40B4-BE49-F238E27FC236}">
                <a16:creationId xmlns:a16="http://schemas.microsoft.com/office/drawing/2014/main" id="{7D730D8B-DC1F-41EF-B72A-EA05C84E1A43}"/>
              </a:ext>
            </a:extLst>
          </p:cNvPr>
          <p:cNvPicPr>
            <a:picLocks noChangeAspect="1"/>
          </p:cNvPicPr>
          <p:nvPr/>
        </p:nvPicPr>
        <p:blipFill>
          <a:blip r:embed="rId10"/>
          <a:stretch>
            <a:fillRect/>
          </a:stretch>
        </p:blipFill>
        <p:spPr>
          <a:xfrm>
            <a:off x="4932040" y="4852869"/>
            <a:ext cx="2762250" cy="16573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a:extLst>
              <a:ext uri="{FF2B5EF4-FFF2-40B4-BE49-F238E27FC236}">
                <a16:creationId xmlns:a16="http://schemas.microsoft.com/office/drawing/2014/main" id="{35ABBCE2-7342-42D7-AB7E-7B5637EB799C}"/>
              </a:ext>
            </a:extLst>
          </p:cNvPr>
          <p:cNvSpPr>
            <a:spLocks noGrp="1" noChangeArrowheads="1"/>
          </p:cNvSpPr>
          <p:nvPr>
            <p:ph type="title"/>
            <p:custDataLst>
              <p:tags r:id="rId1"/>
            </p:custDataLst>
          </p:nvPr>
        </p:nvSpPr>
        <p:spPr/>
        <p:txBody>
          <a:bodyPr/>
          <a:lstStyle/>
          <a:p>
            <a:r>
              <a:rPr lang="fr-FR" altLang="fr-FR" dirty="0"/>
              <a:t>Le transport international</a:t>
            </a:r>
          </a:p>
        </p:txBody>
      </p:sp>
      <p:sp>
        <p:nvSpPr>
          <p:cNvPr id="29701" name="Rectangle 3">
            <a:extLst>
              <a:ext uri="{FF2B5EF4-FFF2-40B4-BE49-F238E27FC236}">
                <a16:creationId xmlns:a16="http://schemas.microsoft.com/office/drawing/2014/main" id="{1732537D-3856-4218-92F3-CFC0BE0452A0}"/>
              </a:ext>
            </a:extLst>
          </p:cNvPr>
          <p:cNvSpPr>
            <a:spLocks noGrp="1" noChangeArrowheads="1"/>
          </p:cNvSpPr>
          <p:nvPr>
            <p:ph type="body" idx="1"/>
            <p:custDataLst>
              <p:tags r:id="rId2"/>
            </p:custDataLst>
          </p:nvPr>
        </p:nvSpPr>
        <p:spPr/>
        <p:txBody>
          <a:bodyPr/>
          <a:lstStyle/>
          <a:p>
            <a:r>
              <a:rPr lang="fr-FR" altLang="fr-FR" dirty="0"/>
              <a:t>Voie terrestre : Route</a:t>
            </a:r>
          </a:p>
          <a:p>
            <a:r>
              <a:rPr lang="fr-FR" altLang="fr-FR" dirty="0"/>
              <a:t>Voie terrestre : Rail</a:t>
            </a:r>
          </a:p>
          <a:p>
            <a:r>
              <a:rPr lang="fr-FR" altLang="fr-FR" dirty="0"/>
              <a:t>Voie maritime </a:t>
            </a:r>
          </a:p>
          <a:p>
            <a:r>
              <a:rPr lang="fr-FR" altLang="fr-FR" dirty="0"/>
              <a:t>Voie aérienne</a:t>
            </a:r>
          </a:p>
          <a:p>
            <a:endParaRPr lang="fr-FR" altLang="fr-FR" dirty="0"/>
          </a:p>
          <a:p>
            <a:r>
              <a:rPr lang="fr-FR" altLang="fr-FR" dirty="0"/>
              <a:t>Nécessite la plupart du temps </a:t>
            </a:r>
          </a:p>
          <a:p>
            <a:pPr lvl="1"/>
            <a:r>
              <a:rPr lang="fr-FR" altLang="fr-FR" dirty="0"/>
              <a:t>Un préacheminement jusqu’au port d’embarquement</a:t>
            </a:r>
          </a:p>
          <a:p>
            <a:pPr lvl="1"/>
            <a:r>
              <a:rPr lang="fr-FR" altLang="fr-FR" dirty="0"/>
              <a:t>Un post-acheminement depuis le port de débarquement jusqu’à la destination finale</a:t>
            </a:r>
          </a:p>
          <a:p>
            <a:pPr lvl="2"/>
            <a:r>
              <a:rPr lang="fr-FR" altLang="fr-FR" dirty="0"/>
              <a:t>Au moins 2 ruptures de charge</a:t>
            </a:r>
          </a:p>
        </p:txBody>
      </p:sp>
      <p:sp>
        <p:nvSpPr>
          <p:cNvPr id="4" name="Espace réservé du numéro de diapositive 3">
            <a:extLst>
              <a:ext uri="{FF2B5EF4-FFF2-40B4-BE49-F238E27FC236}">
                <a16:creationId xmlns:a16="http://schemas.microsoft.com/office/drawing/2014/main" id="{24880914-EEB5-4FBE-8288-358613217990}"/>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22</a:t>
            </a:fld>
            <a:endParaRPr lang="fr-FR" sz="1400" b="1">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8DEC8464-E154-4FF2-B0D3-F99CB7B0C4D2}"/>
              </a:ext>
            </a:extLst>
          </p:cNvPr>
          <p:cNvSpPr>
            <a:spLocks noGrp="1" noChangeArrowheads="1"/>
          </p:cNvSpPr>
          <p:nvPr>
            <p:ph type="title"/>
            <p:custDataLst>
              <p:tags r:id="rId1"/>
            </p:custDataLst>
          </p:nvPr>
        </p:nvSpPr>
        <p:spPr>
          <a:xfrm>
            <a:off x="1066800" y="762000"/>
            <a:ext cx="7086600" cy="838200"/>
          </a:xfrm>
          <a:noFill/>
        </p:spPr>
        <p:txBody>
          <a:bodyPr/>
          <a:lstStyle/>
          <a:p>
            <a:r>
              <a:rPr lang="fr-FR" altLang="fr-FR" dirty="0"/>
              <a:t>Les composantes du coût</a:t>
            </a:r>
          </a:p>
        </p:txBody>
      </p:sp>
      <p:sp>
        <p:nvSpPr>
          <p:cNvPr id="30725" name="Rectangle 3">
            <a:extLst>
              <a:ext uri="{FF2B5EF4-FFF2-40B4-BE49-F238E27FC236}">
                <a16:creationId xmlns:a16="http://schemas.microsoft.com/office/drawing/2014/main" id="{31A46828-ECBB-42FC-AB6A-4241746E0C40}"/>
              </a:ext>
            </a:extLst>
          </p:cNvPr>
          <p:cNvSpPr>
            <a:spLocks noGrp="1" noChangeArrowheads="1"/>
          </p:cNvSpPr>
          <p:nvPr>
            <p:ph type="body" idx="1"/>
            <p:custDataLst>
              <p:tags r:id="rId2"/>
            </p:custDataLst>
          </p:nvPr>
        </p:nvSpPr>
        <p:spPr>
          <a:xfrm>
            <a:off x="990600" y="1905000"/>
            <a:ext cx="7086600" cy="4191000"/>
          </a:xfrm>
          <a:noFill/>
        </p:spPr>
        <p:txBody>
          <a:bodyPr/>
          <a:lstStyle/>
          <a:p>
            <a:pPr marL="344488" defTabSz="762000"/>
            <a:r>
              <a:rPr lang="fr-FR" altLang="fr-FR" sz="2000" dirty="0">
                <a:solidFill>
                  <a:srgbClr val="000099"/>
                </a:solidFill>
              </a:rPr>
              <a:t>Les coûts de transport</a:t>
            </a:r>
          </a:p>
          <a:p>
            <a:pPr marL="763588" lvl="1" defTabSz="762000"/>
            <a:r>
              <a:rPr lang="fr-FR" altLang="fr-FR" sz="1600" dirty="0">
                <a:solidFill>
                  <a:srgbClr val="000099"/>
                </a:solidFill>
              </a:rPr>
              <a:t>Chargement</a:t>
            </a:r>
          </a:p>
          <a:p>
            <a:pPr marL="763588" lvl="1" defTabSz="762000"/>
            <a:r>
              <a:rPr lang="fr-FR" altLang="fr-FR" sz="1600" dirty="0">
                <a:solidFill>
                  <a:srgbClr val="000099"/>
                </a:solidFill>
              </a:rPr>
              <a:t>Préacheminement</a:t>
            </a:r>
          </a:p>
          <a:p>
            <a:pPr marL="763588" lvl="1" defTabSz="762000"/>
            <a:r>
              <a:rPr lang="fr-FR" altLang="fr-FR" sz="1600" dirty="0">
                <a:solidFill>
                  <a:srgbClr val="000099"/>
                </a:solidFill>
              </a:rPr>
              <a:t>Transbordement</a:t>
            </a:r>
          </a:p>
          <a:p>
            <a:pPr marL="763588" lvl="1" defTabSz="762000"/>
            <a:r>
              <a:rPr lang="fr-FR" altLang="fr-FR" sz="1600" dirty="0">
                <a:solidFill>
                  <a:srgbClr val="000099"/>
                </a:solidFill>
              </a:rPr>
              <a:t>Transport principal</a:t>
            </a:r>
          </a:p>
          <a:p>
            <a:pPr marL="763588" lvl="1" defTabSz="762000"/>
            <a:r>
              <a:rPr lang="fr-FR" altLang="fr-FR" sz="1600" dirty="0">
                <a:solidFill>
                  <a:srgbClr val="000099"/>
                </a:solidFill>
              </a:rPr>
              <a:t>Transbordement</a:t>
            </a:r>
          </a:p>
          <a:p>
            <a:pPr marL="763588" lvl="1" defTabSz="762000"/>
            <a:r>
              <a:rPr lang="fr-FR" altLang="fr-FR" sz="1600" dirty="0">
                <a:solidFill>
                  <a:srgbClr val="000099"/>
                </a:solidFill>
              </a:rPr>
              <a:t>Post-acheminement</a:t>
            </a:r>
          </a:p>
          <a:p>
            <a:pPr marL="763588" lvl="1" defTabSz="762000"/>
            <a:r>
              <a:rPr lang="fr-FR" altLang="fr-FR" sz="1600" dirty="0">
                <a:solidFill>
                  <a:srgbClr val="000099"/>
                </a:solidFill>
              </a:rPr>
              <a:t>Déchargement</a:t>
            </a:r>
          </a:p>
          <a:p>
            <a:pPr marL="344488" defTabSz="762000"/>
            <a:r>
              <a:rPr lang="fr-FR" altLang="fr-FR" sz="2000" dirty="0">
                <a:solidFill>
                  <a:srgbClr val="000099"/>
                </a:solidFill>
              </a:rPr>
              <a:t>Les coûts de stockage</a:t>
            </a:r>
          </a:p>
          <a:p>
            <a:pPr marL="763588" lvl="1" defTabSz="762000"/>
            <a:r>
              <a:rPr lang="fr-FR" altLang="fr-FR" sz="1600" dirty="0">
                <a:solidFill>
                  <a:srgbClr val="000099"/>
                </a:solidFill>
              </a:rPr>
              <a:t>Au départ (constitution de la charge de transport)</a:t>
            </a:r>
          </a:p>
          <a:p>
            <a:pPr marL="763588" lvl="1" defTabSz="762000"/>
            <a:r>
              <a:rPr lang="fr-FR" altLang="fr-FR" sz="1600" dirty="0">
                <a:solidFill>
                  <a:srgbClr val="000099"/>
                </a:solidFill>
              </a:rPr>
              <a:t>En transit (fonction de la durée de transport)</a:t>
            </a:r>
          </a:p>
          <a:p>
            <a:pPr marL="763588" lvl="1" defTabSz="762000"/>
            <a:r>
              <a:rPr lang="fr-FR" altLang="fr-FR" sz="1600" dirty="0">
                <a:solidFill>
                  <a:srgbClr val="000099"/>
                </a:solidFill>
              </a:rPr>
              <a:t>A l’arrivée (selon le volume transporté)</a:t>
            </a:r>
          </a:p>
          <a:p>
            <a:pPr marL="344488" defTabSz="762000"/>
            <a:r>
              <a:rPr lang="fr-FR" altLang="fr-FR" sz="2000" dirty="0">
                <a:solidFill>
                  <a:srgbClr val="000099"/>
                </a:solidFill>
              </a:rPr>
              <a:t>Coût de traitement des informations</a:t>
            </a:r>
          </a:p>
        </p:txBody>
      </p:sp>
      <p:sp>
        <p:nvSpPr>
          <p:cNvPr id="4" name="Espace réservé du numéro de diapositive 3">
            <a:extLst>
              <a:ext uri="{FF2B5EF4-FFF2-40B4-BE49-F238E27FC236}">
                <a16:creationId xmlns:a16="http://schemas.microsoft.com/office/drawing/2014/main" id="{84B3E75F-6347-4125-AFA4-147646DD1EC6}"/>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23</a:t>
            </a:fld>
            <a:endParaRPr lang="fr-FR" sz="1400" b="1">
              <a:solidFill>
                <a:srgbClr val="000000"/>
              </a:solidFill>
              <a:latin typeface="Aria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D0283776-445F-4743-9B5E-75A15AE57836}"/>
              </a:ext>
            </a:extLst>
          </p:cNvPr>
          <p:cNvSpPr>
            <a:spLocks noGrp="1" noChangeArrowheads="1"/>
          </p:cNvSpPr>
          <p:nvPr>
            <p:ph type="title"/>
          </p:nvPr>
        </p:nvSpPr>
        <p:spPr>
          <a:xfrm>
            <a:off x="1619672" y="764704"/>
            <a:ext cx="7239000" cy="457200"/>
          </a:xfrm>
          <a:noFill/>
        </p:spPr>
        <p:txBody>
          <a:bodyPr/>
          <a:lstStyle/>
          <a:p>
            <a:r>
              <a:rPr lang="fr-FR" altLang="fr-FR" dirty="0"/>
              <a:t>La tarification du fret</a:t>
            </a:r>
            <a:endParaRPr lang="fr-FR" altLang="fr-FR" sz="1600" dirty="0"/>
          </a:p>
        </p:txBody>
      </p:sp>
      <p:sp>
        <p:nvSpPr>
          <p:cNvPr id="34821" name="Rectangle 3">
            <a:extLst>
              <a:ext uri="{FF2B5EF4-FFF2-40B4-BE49-F238E27FC236}">
                <a16:creationId xmlns:a16="http://schemas.microsoft.com/office/drawing/2014/main" id="{D807CC7F-8CA1-4932-87BC-DF75A5EF2D99}"/>
              </a:ext>
            </a:extLst>
          </p:cNvPr>
          <p:cNvSpPr>
            <a:spLocks noGrp="1" noChangeArrowheads="1"/>
          </p:cNvSpPr>
          <p:nvPr>
            <p:ph idx="1"/>
          </p:nvPr>
        </p:nvSpPr>
        <p:spPr>
          <a:xfrm>
            <a:off x="395536" y="1340768"/>
            <a:ext cx="4392488" cy="5184576"/>
          </a:xfrm>
          <a:noFill/>
        </p:spPr>
        <p:txBody>
          <a:bodyPr/>
          <a:lstStyle/>
          <a:p>
            <a:pPr marL="0" defTabSz="762000">
              <a:spcBef>
                <a:spcPts val="600"/>
              </a:spcBef>
            </a:pPr>
            <a:r>
              <a:rPr lang="fr-FR" altLang="fr-FR" sz="2800" dirty="0"/>
              <a:t>Fonction de :</a:t>
            </a:r>
          </a:p>
          <a:p>
            <a:pPr marL="533400" lvl="1" defTabSz="762000">
              <a:spcBef>
                <a:spcPts val="600"/>
              </a:spcBef>
            </a:pPr>
            <a:r>
              <a:rPr lang="fr-FR" altLang="fr-FR" sz="2000" dirty="0"/>
              <a:t>Poids</a:t>
            </a:r>
          </a:p>
          <a:p>
            <a:pPr marL="533400" lvl="1" defTabSz="762000">
              <a:spcBef>
                <a:spcPts val="600"/>
              </a:spcBef>
            </a:pPr>
            <a:r>
              <a:rPr lang="fr-FR" altLang="fr-FR" sz="2000" dirty="0"/>
              <a:t>Dimensions</a:t>
            </a:r>
          </a:p>
          <a:p>
            <a:pPr marL="533400" lvl="1" defTabSz="762000">
              <a:spcBef>
                <a:spcPts val="600"/>
              </a:spcBef>
            </a:pPr>
            <a:r>
              <a:rPr lang="fr-FR" altLang="fr-FR" sz="2000" dirty="0"/>
              <a:t>Rapport poids / volume</a:t>
            </a:r>
          </a:p>
          <a:p>
            <a:pPr marL="533400" lvl="1" defTabSz="762000">
              <a:spcBef>
                <a:spcPts val="600"/>
              </a:spcBef>
            </a:pPr>
            <a:r>
              <a:rPr lang="fr-FR" altLang="fr-FR" sz="2000" dirty="0"/>
              <a:t>Trajet</a:t>
            </a:r>
          </a:p>
          <a:p>
            <a:pPr marL="533400" lvl="1" defTabSz="762000">
              <a:spcBef>
                <a:spcPts val="600"/>
              </a:spcBef>
            </a:pPr>
            <a:r>
              <a:rPr lang="fr-FR" altLang="fr-FR" sz="2000" dirty="0"/>
              <a:t>Nature de la marchandise</a:t>
            </a:r>
          </a:p>
          <a:p>
            <a:pPr marL="533400" lvl="1" defTabSz="762000">
              <a:spcBef>
                <a:spcPts val="600"/>
              </a:spcBef>
            </a:pPr>
            <a:r>
              <a:rPr lang="fr-FR" altLang="fr-FR" sz="2000" dirty="0"/>
              <a:t>Valeur</a:t>
            </a:r>
          </a:p>
          <a:p>
            <a:pPr marL="533400" lvl="1" defTabSz="762000">
              <a:spcBef>
                <a:spcPts val="600"/>
              </a:spcBef>
            </a:pPr>
            <a:r>
              <a:rPr lang="fr-FR" altLang="fr-FR" sz="2000" dirty="0"/>
              <a:t>Conditionnement</a:t>
            </a:r>
          </a:p>
          <a:p>
            <a:pPr defTabSz="762000">
              <a:spcBef>
                <a:spcPts val="600"/>
              </a:spcBef>
            </a:pPr>
            <a:r>
              <a:rPr lang="fr-FR" altLang="fr-FR" sz="2600" dirty="0"/>
              <a:t>Ou tarification à l’unité de transport</a:t>
            </a:r>
          </a:p>
          <a:p>
            <a:pPr marL="533400" lvl="1" defTabSz="762000">
              <a:spcBef>
                <a:spcPts val="600"/>
              </a:spcBef>
            </a:pPr>
            <a:r>
              <a:rPr lang="fr-FR" altLang="fr-FR" sz="2000" dirty="0"/>
              <a:t>Camion complet</a:t>
            </a:r>
          </a:p>
          <a:p>
            <a:pPr marL="533400" lvl="1" defTabSz="762000">
              <a:spcBef>
                <a:spcPts val="600"/>
              </a:spcBef>
            </a:pPr>
            <a:r>
              <a:rPr lang="fr-FR" altLang="fr-FR" sz="2000" dirty="0"/>
              <a:t>Conteneur complet</a:t>
            </a:r>
          </a:p>
        </p:txBody>
      </p:sp>
      <p:sp>
        <p:nvSpPr>
          <p:cNvPr id="4" name="Espace réservé du numéro de diapositive 3">
            <a:extLst>
              <a:ext uri="{FF2B5EF4-FFF2-40B4-BE49-F238E27FC236}">
                <a16:creationId xmlns:a16="http://schemas.microsoft.com/office/drawing/2014/main" id="{4640A443-6027-422E-AAB5-C7ADC2CCA2EB}"/>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24</a:t>
            </a:fld>
            <a:endParaRPr lang="fr-FR" sz="1400" b="1">
              <a:solidFill>
                <a:srgbClr val="000000"/>
              </a:solidFill>
              <a:latin typeface="Arial"/>
            </a:endParaRPr>
          </a:p>
        </p:txBody>
      </p:sp>
      <p:pic>
        <p:nvPicPr>
          <p:cNvPr id="2" name="Image 1">
            <a:extLst>
              <a:ext uri="{FF2B5EF4-FFF2-40B4-BE49-F238E27FC236}">
                <a16:creationId xmlns:a16="http://schemas.microsoft.com/office/drawing/2014/main" id="{971F53EC-423F-47A6-99F8-CB5AC93B1635}"/>
              </a:ext>
            </a:extLst>
          </p:cNvPr>
          <p:cNvPicPr>
            <a:picLocks noChangeAspect="1"/>
          </p:cNvPicPr>
          <p:nvPr/>
        </p:nvPicPr>
        <p:blipFill>
          <a:blip r:embed="rId3"/>
          <a:stretch>
            <a:fillRect/>
          </a:stretch>
        </p:blipFill>
        <p:spPr>
          <a:xfrm>
            <a:off x="5298705" y="2238577"/>
            <a:ext cx="3575789" cy="385471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3FAA95F7-82EE-42B1-B937-7FB6238070BA}"/>
              </a:ext>
            </a:extLst>
          </p:cNvPr>
          <p:cNvSpPr>
            <a:spLocks noGrp="1"/>
          </p:cNvSpPr>
          <p:nvPr>
            <p:ph type="title"/>
          </p:nvPr>
        </p:nvSpPr>
        <p:spPr>
          <a:xfrm>
            <a:off x="1619672" y="692696"/>
            <a:ext cx="7239000" cy="457200"/>
          </a:xfrm>
        </p:spPr>
        <p:txBody>
          <a:bodyPr/>
          <a:lstStyle/>
          <a:p>
            <a:r>
              <a:rPr lang="fr-FR" altLang="fr-FR" sz="2800" dirty="0"/>
              <a:t>Des prix de fret très volatiles</a:t>
            </a:r>
            <a:endParaRPr lang="fr-FR" dirty="0"/>
          </a:p>
        </p:txBody>
      </p:sp>
      <p:sp>
        <p:nvSpPr>
          <p:cNvPr id="8" name="Espace réservé du contenu 7">
            <a:extLst>
              <a:ext uri="{FF2B5EF4-FFF2-40B4-BE49-F238E27FC236}">
                <a16:creationId xmlns:a16="http://schemas.microsoft.com/office/drawing/2014/main" id="{EA308C1B-0034-408A-B9D4-1AA64BBF6550}"/>
              </a:ext>
            </a:extLst>
          </p:cNvPr>
          <p:cNvSpPr>
            <a:spLocks noGrp="1"/>
          </p:cNvSpPr>
          <p:nvPr>
            <p:ph idx="1"/>
          </p:nvPr>
        </p:nvSpPr>
        <p:spPr>
          <a:xfrm>
            <a:off x="1115616" y="1371600"/>
            <a:ext cx="7461448" cy="4114800"/>
          </a:xfrm>
        </p:spPr>
        <p:txBody>
          <a:bodyPr/>
          <a:lstStyle/>
          <a:p>
            <a:pPr marL="0" indent="0" algn="ctr">
              <a:buNone/>
            </a:pPr>
            <a:r>
              <a:rPr lang="fr-FR" sz="1600" b="1" i="0" dirty="0">
                <a:solidFill>
                  <a:srgbClr val="333333"/>
                </a:solidFill>
                <a:effectLst/>
              </a:rPr>
              <a:t>Indice du fret conteneurisé de Shanghai, taux spot hebdomadaires, </a:t>
            </a:r>
            <a:br>
              <a:rPr lang="fr-FR" sz="1600" b="1" i="0" dirty="0">
                <a:solidFill>
                  <a:srgbClr val="333333"/>
                </a:solidFill>
                <a:effectLst/>
              </a:rPr>
            </a:br>
            <a:r>
              <a:rPr lang="fr-FR" sz="1600" b="1" i="0" dirty="0">
                <a:solidFill>
                  <a:srgbClr val="333333"/>
                </a:solidFill>
                <a:effectLst/>
              </a:rPr>
              <a:t>du 18 décembre 2009 au 9 avril 2021</a:t>
            </a:r>
          </a:p>
          <a:p>
            <a:endParaRPr lang="fr-FR" dirty="0"/>
          </a:p>
        </p:txBody>
      </p:sp>
      <p:pic>
        <p:nvPicPr>
          <p:cNvPr id="1026" name="Picture 2" descr="Container freight rates">
            <a:extLst>
              <a:ext uri="{FF2B5EF4-FFF2-40B4-BE49-F238E27FC236}">
                <a16:creationId xmlns:a16="http://schemas.microsoft.com/office/drawing/2014/main" id="{7671BB1C-1214-41FB-8385-916FBB524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6832"/>
            <a:ext cx="8976961" cy="4608512"/>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F9E2CFA0-9282-4EBD-B4C8-82B73AA0E897}"/>
              </a:ext>
            </a:extLst>
          </p:cNvPr>
          <p:cNvSpPr txBox="1"/>
          <p:nvPr/>
        </p:nvSpPr>
        <p:spPr>
          <a:xfrm>
            <a:off x="395536" y="6525344"/>
            <a:ext cx="8463136" cy="258532"/>
          </a:xfrm>
          <a:prstGeom prst="rect">
            <a:avLst/>
          </a:prstGeom>
          <a:noFill/>
        </p:spPr>
        <p:txBody>
          <a:bodyPr wrap="square">
            <a:spAutoFit/>
          </a:bodyPr>
          <a:lstStyle/>
          <a:p>
            <a:r>
              <a:rPr lang="fr-FR" sz="1200" b="1" i="0" dirty="0">
                <a:solidFill>
                  <a:srgbClr val="333333"/>
                </a:solidFill>
                <a:effectLst/>
                <a:latin typeface="Roboto" panose="02000000000000000000" pitchFamily="2" charset="0"/>
              </a:rPr>
              <a:t>Source : </a:t>
            </a:r>
            <a:r>
              <a:rPr lang="fr-FR" sz="1200" b="0" i="0" dirty="0">
                <a:solidFill>
                  <a:srgbClr val="333333"/>
                </a:solidFill>
                <a:effectLst/>
                <a:latin typeface="Roboto" panose="02000000000000000000" pitchFamily="2" charset="0"/>
              </a:rPr>
              <a:t>Calculs de la CNUCED basés sur des données de </a:t>
            </a:r>
            <a:r>
              <a:rPr lang="fr-FR" sz="1200" b="0" i="0" dirty="0" err="1">
                <a:solidFill>
                  <a:srgbClr val="333333"/>
                </a:solidFill>
                <a:effectLst/>
                <a:latin typeface="Roboto" panose="02000000000000000000" pitchFamily="2" charset="0"/>
              </a:rPr>
              <a:t>Clarksons</a:t>
            </a:r>
            <a:r>
              <a:rPr lang="fr-FR" sz="1200" b="0" i="0" dirty="0">
                <a:solidFill>
                  <a:srgbClr val="333333"/>
                </a:solidFill>
                <a:effectLst/>
                <a:latin typeface="Roboto" panose="02000000000000000000" pitchFamily="2" charset="0"/>
              </a:rPr>
              <a:t> </a:t>
            </a:r>
            <a:r>
              <a:rPr lang="fr-FR" sz="1200" b="0" i="0" dirty="0" err="1">
                <a:solidFill>
                  <a:srgbClr val="333333"/>
                </a:solidFill>
                <a:effectLst/>
                <a:latin typeface="Roboto" panose="02000000000000000000" pitchFamily="2" charset="0"/>
              </a:rPr>
              <a:t>Research</a:t>
            </a:r>
            <a:r>
              <a:rPr lang="fr-FR" sz="1200" b="0" i="0" dirty="0">
                <a:solidFill>
                  <a:srgbClr val="333333"/>
                </a:solidFill>
                <a:effectLst/>
                <a:latin typeface="Roboto" panose="02000000000000000000" pitchFamily="2" charset="0"/>
              </a:rPr>
              <a:t>, Shipping Intelligence Network Time </a:t>
            </a:r>
            <a:r>
              <a:rPr lang="fr-FR" sz="1200" b="0" i="0" dirty="0" err="1">
                <a:solidFill>
                  <a:srgbClr val="333333"/>
                </a:solidFill>
                <a:effectLst/>
                <a:latin typeface="Roboto" panose="02000000000000000000" pitchFamily="2" charset="0"/>
              </a:rPr>
              <a:t>Series</a:t>
            </a:r>
            <a:r>
              <a:rPr lang="fr-FR" sz="1200" b="0" i="0" dirty="0">
                <a:solidFill>
                  <a:srgbClr val="333333"/>
                </a:solidFill>
                <a:effectLst/>
                <a:latin typeface="Roboto" panose="02000000000000000000" pitchFamily="2" charset="0"/>
              </a:rPr>
              <a:t>.</a:t>
            </a:r>
            <a:endParaRPr lang="fr-FR" sz="1200" dirty="0"/>
          </a:p>
        </p:txBody>
      </p:sp>
    </p:spTree>
    <p:extLst>
      <p:ext uri="{BB962C8B-B14F-4D97-AF65-F5344CB8AC3E}">
        <p14:creationId xmlns:p14="http://schemas.microsoft.com/office/powerpoint/2010/main" val="1239592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E46AE2-D58B-46EA-A753-F113C975F93E}"/>
              </a:ext>
            </a:extLst>
          </p:cNvPr>
          <p:cNvSpPr>
            <a:spLocks noGrp="1"/>
          </p:cNvSpPr>
          <p:nvPr>
            <p:ph type="title"/>
          </p:nvPr>
        </p:nvSpPr>
        <p:spPr/>
        <p:txBody>
          <a:bodyPr/>
          <a:lstStyle/>
          <a:p>
            <a:r>
              <a:rPr lang="fr-FR" dirty="0"/>
              <a:t>Les principes tarifaires</a:t>
            </a:r>
          </a:p>
        </p:txBody>
      </p:sp>
      <p:sp>
        <p:nvSpPr>
          <p:cNvPr id="3" name="Espace réservé du contenu 2">
            <a:extLst>
              <a:ext uri="{FF2B5EF4-FFF2-40B4-BE49-F238E27FC236}">
                <a16:creationId xmlns:a16="http://schemas.microsoft.com/office/drawing/2014/main" id="{01F6086F-17BB-43B5-A2AF-CFA1D0C35769}"/>
              </a:ext>
            </a:extLst>
          </p:cNvPr>
          <p:cNvSpPr>
            <a:spLocks noGrp="1"/>
          </p:cNvSpPr>
          <p:nvPr>
            <p:ph idx="1"/>
          </p:nvPr>
        </p:nvSpPr>
        <p:spPr/>
        <p:txBody>
          <a:bodyPr>
            <a:normAutofit lnSpcReduction="10000"/>
          </a:bodyPr>
          <a:lstStyle/>
          <a:p>
            <a:r>
              <a:rPr lang="fr-FR" dirty="0"/>
              <a:t>Détermination de l’UP (Unité payante)</a:t>
            </a:r>
          </a:p>
          <a:p>
            <a:r>
              <a:rPr lang="fr-FR" dirty="0"/>
              <a:t>Équivalence Poids / Volume</a:t>
            </a:r>
          </a:p>
          <a:p>
            <a:r>
              <a:rPr lang="fr-FR" dirty="0"/>
              <a:t>Coefficient de conversion selon le mode de transport</a:t>
            </a:r>
          </a:p>
          <a:p>
            <a:pPr lvl="1"/>
            <a:r>
              <a:rPr lang="fr-FR" dirty="0"/>
              <a:t>Maritime : coefficient 1 (1 m</a:t>
            </a:r>
            <a:r>
              <a:rPr lang="fr-FR" baseline="30000" dirty="0"/>
              <a:t>3</a:t>
            </a:r>
            <a:r>
              <a:rPr lang="fr-FR" dirty="0"/>
              <a:t> = 1 t)</a:t>
            </a:r>
          </a:p>
          <a:p>
            <a:pPr lvl="1"/>
            <a:r>
              <a:rPr lang="fr-FR" dirty="0"/>
              <a:t>Aérien : coefficient 6 (6 m</a:t>
            </a:r>
            <a:r>
              <a:rPr lang="fr-FR" baseline="30000" dirty="0"/>
              <a:t>3</a:t>
            </a:r>
            <a:r>
              <a:rPr lang="fr-FR" dirty="0"/>
              <a:t> = 1 t)</a:t>
            </a:r>
          </a:p>
          <a:p>
            <a:pPr lvl="1"/>
            <a:r>
              <a:rPr lang="fr-FR" dirty="0"/>
              <a:t>Routier : coefficient 3 (3 m</a:t>
            </a:r>
            <a:r>
              <a:rPr lang="fr-FR" baseline="30000" dirty="0"/>
              <a:t>3</a:t>
            </a:r>
            <a:r>
              <a:rPr lang="fr-FR" dirty="0"/>
              <a:t> = 1 t)</a:t>
            </a:r>
          </a:p>
          <a:p>
            <a:r>
              <a:rPr lang="fr-FR" dirty="0"/>
              <a:t>On retient la plus élevée des deux évaluations</a:t>
            </a:r>
          </a:p>
          <a:p>
            <a:r>
              <a:rPr lang="fr-FR" dirty="0"/>
              <a:t>La règle du « </a:t>
            </a:r>
            <a:r>
              <a:rPr lang="fr-FR" dirty="0">
                <a:solidFill>
                  <a:srgbClr val="000099"/>
                </a:solidFill>
              </a:rPr>
              <a:t>Payant pour </a:t>
            </a:r>
            <a:r>
              <a:rPr lang="fr-FR" dirty="0"/>
              <a:t>» s'applique aux tarifs présentés par tranches de poids et en prix dégressifs</a:t>
            </a:r>
          </a:p>
          <a:p>
            <a:pPr lvl="1"/>
            <a:endParaRPr lang="fr-FR" dirty="0"/>
          </a:p>
        </p:txBody>
      </p:sp>
      <p:sp>
        <p:nvSpPr>
          <p:cNvPr id="4" name="Espace réservé du numéro de diapositive 3">
            <a:extLst>
              <a:ext uri="{FF2B5EF4-FFF2-40B4-BE49-F238E27FC236}">
                <a16:creationId xmlns:a16="http://schemas.microsoft.com/office/drawing/2014/main" id="{3210CFC9-B3AD-4521-8EF6-DDC0BC76DB3C}"/>
              </a:ext>
            </a:extLst>
          </p:cNvPr>
          <p:cNvSpPr>
            <a:spLocks noGrp="1"/>
          </p:cNvSpPr>
          <p:nvPr>
            <p:ph type="sldNum" sz="quarter" idx="4294967295"/>
          </p:nvPr>
        </p:nvSpPr>
        <p:spPr>
          <a:xfrm>
            <a:off x="7086600" y="6381750"/>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70524-60F2-4E1E-B69C-E5E064182898}" type="slidenum">
              <a:rPr kumimoji="0" lang="fr-FR" sz="14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4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57506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724E3D-542C-4569-A0BE-D47FCEAF9372}"/>
              </a:ext>
            </a:extLst>
          </p:cNvPr>
          <p:cNvSpPr>
            <a:spLocks noGrp="1"/>
          </p:cNvSpPr>
          <p:nvPr>
            <p:ph type="title"/>
          </p:nvPr>
        </p:nvSpPr>
        <p:spPr/>
        <p:txBody>
          <a:bodyPr/>
          <a:lstStyle/>
          <a:p>
            <a:r>
              <a:rPr lang="fr-FR" dirty="0"/>
              <a:t>Le fret maritime</a:t>
            </a:r>
          </a:p>
        </p:txBody>
      </p:sp>
      <p:sp>
        <p:nvSpPr>
          <p:cNvPr id="3" name="Espace réservé du contenu 2">
            <a:extLst>
              <a:ext uri="{FF2B5EF4-FFF2-40B4-BE49-F238E27FC236}">
                <a16:creationId xmlns:a16="http://schemas.microsoft.com/office/drawing/2014/main" id="{5FABFBFA-5C2A-4017-AA80-46D6C563F49E}"/>
              </a:ext>
            </a:extLst>
          </p:cNvPr>
          <p:cNvSpPr txBox="1">
            <a:spLocks/>
          </p:cNvSpPr>
          <p:nvPr/>
        </p:nvSpPr>
        <p:spPr>
          <a:xfrm>
            <a:off x="1066800" y="1676400"/>
            <a:ext cx="7537648" cy="4114800"/>
          </a:xfrm>
          <a:prstGeom prst="rect">
            <a:avLst/>
          </a:prstGeom>
        </p:spPr>
        <p:txBody>
          <a:bodyPr/>
          <a:lstStyle>
            <a:lvl1pPr marL="285750" indent="-285750" algn="l" rtl="0" eaLnBrk="0" fontAlgn="base" hangingPunct="0">
              <a:lnSpc>
                <a:spcPct val="90000"/>
              </a:lnSpc>
              <a:spcBef>
                <a:spcPct val="30000"/>
              </a:spcBef>
              <a:spcAft>
                <a:spcPct val="0"/>
              </a:spcAft>
              <a:buSzPct val="100000"/>
              <a:buChar char="•"/>
              <a:defRPr sz="2400" b="1">
                <a:solidFill>
                  <a:srgbClr val="669900"/>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279F"/>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279F"/>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279F"/>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279F"/>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279F"/>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279F"/>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9pPr>
          </a:lstStyle>
          <a:p>
            <a:pPr marL="285750" marR="0" lvl="0" indent="-285750" algn="l" defTabSz="914400" rtl="0" eaLnBrk="0" fontAlgn="base" latinLnBrk="0" hangingPunct="0">
              <a:lnSpc>
                <a:spcPct val="90000"/>
              </a:lnSpc>
              <a:spcBef>
                <a:spcPct val="30000"/>
              </a:spcBef>
              <a:spcAft>
                <a:spcPct val="0"/>
              </a:spcAft>
              <a:buClrTx/>
              <a:buSzPct val="100000"/>
              <a:buFontTx/>
              <a:buChar char="•"/>
              <a:tabLst/>
              <a:defRPr/>
            </a:pPr>
            <a:r>
              <a:rPr kumimoji="0" lang="fr-FR" sz="2000" b="0" i="0" u="none" strike="noStrike" kern="0" cap="none" spc="0" normalizeH="0" baseline="0" noProof="0" dirty="0">
                <a:ln>
                  <a:noFill/>
                </a:ln>
                <a:solidFill>
                  <a:srgbClr val="202D33"/>
                </a:solidFill>
                <a:effectLst/>
                <a:uLnTx/>
                <a:uFillTx/>
                <a:latin typeface="Arial"/>
                <a:ea typeface="+mn-ea"/>
                <a:cs typeface="+mn-cs"/>
              </a:rPr>
              <a:t>Un chargeur envoie 4 palettes de marchandises dans un centre de groupage pour une exportation en fret maritime. </a:t>
            </a:r>
          </a:p>
          <a:p>
            <a:pPr marL="285750" marR="0" lvl="0" indent="-285750" algn="l" defTabSz="914400" rtl="0" eaLnBrk="0" fontAlgn="base" latinLnBrk="0" hangingPunct="0">
              <a:lnSpc>
                <a:spcPct val="90000"/>
              </a:lnSpc>
              <a:spcBef>
                <a:spcPct val="30000"/>
              </a:spcBef>
              <a:spcAft>
                <a:spcPct val="0"/>
              </a:spcAft>
              <a:buClrTx/>
              <a:buSzPct val="100000"/>
              <a:buFontTx/>
              <a:buChar char="•"/>
              <a:tabLst/>
              <a:defRPr/>
            </a:pPr>
            <a:r>
              <a:rPr kumimoji="0" lang="fr-FR" sz="2000" b="0" i="0" u="none" strike="noStrike" kern="0" cap="none" spc="0" normalizeH="0" baseline="0" noProof="0" dirty="0">
                <a:ln>
                  <a:noFill/>
                </a:ln>
                <a:solidFill>
                  <a:srgbClr val="202D33"/>
                </a:solidFill>
                <a:effectLst/>
                <a:uLnTx/>
                <a:uFillTx/>
                <a:latin typeface="Arial"/>
                <a:ea typeface="+mn-ea"/>
                <a:cs typeface="+mn-cs"/>
              </a:rPr>
              <a:t>Chaque palette pèse 1 100 kg et a un volume de 1 200 dm³.</a:t>
            </a:r>
          </a:p>
          <a:p>
            <a:pPr marL="285750" marR="0" lvl="0" indent="-285750" algn="l" defTabSz="914400" rtl="0" eaLnBrk="0" fontAlgn="base" latinLnBrk="0" hangingPunct="0">
              <a:lnSpc>
                <a:spcPct val="90000"/>
              </a:lnSpc>
              <a:spcBef>
                <a:spcPct val="30000"/>
              </a:spcBef>
              <a:spcAft>
                <a:spcPct val="0"/>
              </a:spcAft>
              <a:buClrTx/>
              <a:buSzPct val="100000"/>
              <a:buFontTx/>
              <a:buChar char="•"/>
              <a:tabLst/>
              <a:defRPr/>
            </a:pPr>
            <a:r>
              <a:rPr kumimoji="0" lang="fr-FR" sz="2000" b="0" i="0" u="none" strike="noStrike" kern="0" cap="none" spc="0" normalizeH="0" baseline="0" noProof="0" dirty="0">
                <a:ln>
                  <a:noFill/>
                </a:ln>
                <a:solidFill>
                  <a:srgbClr val="202D33"/>
                </a:solidFill>
                <a:effectLst/>
                <a:uLnTx/>
                <a:uFillTx/>
                <a:latin typeface="Arial"/>
                <a:ea typeface="+mn-ea"/>
                <a:cs typeface="+mn-cs"/>
              </a:rPr>
              <a:t>Le fret de base = 4 000 USD l’UP (unité payante)</a:t>
            </a:r>
          </a:p>
          <a:p>
            <a:pPr marL="285750" marR="0" lvl="0" indent="-285750" algn="just" defTabSz="914400" rtl="0" eaLnBrk="0" fontAlgn="base" latinLnBrk="0" hangingPunct="0">
              <a:lnSpc>
                <a:spcPct val="90000"/>
              </a:lnSpc>
              <a:spcBef>
                <a:spcPct val="30000"/>
              </a:spcBef>
              <a:spcAft>
                <a:spcPct val="0"/>
              </a:spcAft>
              <a:buClrTx/>
              <a:buSzPct val="100000"/>
              <a:buFontTx/>
              <a:buChar char="•"/>
              <a:tabLst/>
              <a:defRPr/>
            </a:pPr>
            <a:r>
              <a:rPr kumimoji="0" lang="fr-FR" sz="2000" b="0" i="0" u="none" strike="noStrike" kern="0" cap="none" spc="0" normalizeH="0" baseline="0" noProof="0" dirty="0">
                <a:ln>
                  <a:noFill/>
                </a:ln>
                <a:solidFill>
                  <a:srgbClr val="202D33"/>
                </a:solidFill>
                <a:effectLst/>
                <a:uLnTx/>
                <a:uFillTx/>
                <a:latin typeface="Arial"/>
                <a:ea typeface="+mn-ea"/>
                <a:cs typeface="+mn-cs"/>
              </a:rPr>
              <a:t>Le volume = 1 200 dm³ = 1,2 m³</a:t>
            </a:r>
          </a:p>
          <a:p>
            <a:pPr marL="285750" marR="0" lvl="0" indent="-285750" algn="just" defTabSz="914400" rtl="0" eaLnBrk="0" fontAlgn="base" latinLnBrk="0" hangingPunct="0">
              <a:lnSpc>
                <a:spcPct val="90000"/>
              </a:lnSpc>
              <a:spcBef>
                <a:spcPct val="30000"/>
              </a:spcBef>
              <a:spcAft>
                <a:spcPct val="0"/>
              </a:spcAft>
              <a:buClrTx/>
              <a:buSzPct val="100000"/>
              <a:buFontTx/>
              <a:buChar char="•"/>
              <a:tabLst/>
              <a:defRPr/>
            </a:pPr>
            <a:r>
              <a:rPr kumimoji="0" lang="fr-FR" sz="2000" b="0" i="0" u="none" strike="noStrike" kern="0" cap="none" spc="0" normalizeH="0" baseline="0" noProof="0" dirty="0">
                <a:ln>
                  <a:noFill/>
                </a:ln>
                <a:solidFill>
                  <a:srgbClr val="202D33"/>
                </a:solidFill>
                <a:effectLst/>
                <a:uLnTx/>
                <a:uFillTx/>
                <a:latin typeface="Arial"/>
                <a:ea typeface="+mn-ea"/>
                <a:cs typeface="+mn-cs"/>
              </a:rPr>
              <a:t>Le volume total = 1,2 x 4 = 4,8 m³</a:t>
            </a:r>
          </a:p>
          <a:p>
            <a:pPr marL="285750" marR="0" lvl="0" indent="-285750" algn="just" defTabSz="914400" rtl="0" eaLnBrk="0" fontAlgn="base" latinLnBrk="0" hangingPunct="0">
              <a:lnSpc>
                <a:spcPct val="90000"/>
              </a:lnSpc>
              <a:spcBef>
                <a:spcPct val="30000"/>
              </a:spcBef>
              <a:spcAft>
                <a:spcPct val="0"/>
              </a:spcAft>
              <a:buClrTx/>
              <a:buSzPct val="100000"/>
              <a:buFontTx/>
              <a:buChar char="•"/>
              <a:tabLst/>
              <a:defRPr/>
            </a:pPr>
            <a:r>
              <a:rPr kumimoji="0" lang="fr-FR" sz="2000" b="0" i="0" u="none" strike="noStrike" kern="0" cap="none" spc="0" normalizeH="0" baseline="0" noProof="0" dirty="0">
                <a:ln>
                  <a:noFill/>
                </a:ln>
                <a:solidFill>
                  <a:srgbClr val="202D33"/>
                </a:solidFill>
                <a:effectLst/>
                <a:uLnTx/>
                <a:uFillTx/>
                <a:latin typeface="Arial"/>
                <a:ea typeface="+mn-ea"/>
                <a:cs typeface="+mn-cs"/>
              </a:rPr>
              <a:t>La masse = 1 100 kg = 1,1 tonne</a:t>
            </a:r>
          </a:p>
          <a:p>
            <a:pPr marL="285750" marR="0" lvl="0" indent="-285750" algn="just" defTabSz="914400" rtl="0" eaLnBrk="0" fontAlgn="base" latinLnBrk="0" hangingPunct="0">
              <a:lnSpc>
                <a:spcPct val="90000"/>
              </a:lnSpc>
              <a:spcBef>
                <a:spcPct val="30000"/>
              </a:spcBef>
              <a:spcAft>
                <a:spcPct val="0"/>
              </a:spcAft>
              <a:buClrTx/>
              <a:buSzPct val="100000"/>
              <a:buFontTx/>
              <a:buChar char="•"/>
              <a:tabLst/>
              <a:defRPr/>
            </a:pPr>
            <a:r>
              <a:rPr kumimoji="0" lang="fr-FR" sz="2000" b="0" i="0" u="none" strike="noStrike" kern="0" cap="none" spc="0" normalizeH="0" baseline="0" noProof="0" dirty="0">
                <a:ln>
                  <a:noFill/>
                </a:ln>
                <a:solidFill>
                  <a:srgbClr val="202D33"/>
                </a:solidFill>
                <a:effectLst/>
                <a:uLnTx/>
                <a:uFillTx/>
                <a:latin typeface="Arial"/>
                <a:ea typeface="+mn-ea"/>
                <a:cs typeface="+mn-cs"/>
              </a:rPr>
              <a:t>La masse totale = 1,1 x 4 = 4,4 tonnes </a:t>
            </a:r>
          </a:p>
          <a:p>
            <a:pPr marL="285750" marR="0" lvl="0" indent="-285750" algn="just" defTabSz="914400" rtl="0" eaLnBrk="0" fontAlgn="base" latinLnBrk="0" hangingPunct="0">
              <a:lnSpc>
                <a:spcPct val="90000"/>
              </a:lnSpc>
              <a:spcBef>
                <a:spcPct val="30000"/>
              </a:spcBef>
              <a:spcAft>
                <a:spcPct val="0"/>
              </a:spcAft>
              <a:buClrTx/>
              <a:buSzPct val="100000"/>
              <a:buFontTx/>
              <a:buChar char="•"/>
              <a:tabLst/>
              <a:defRPr/>
            </a:pPr>
            <a:r>
              <a:rPr kumimoji="0" lang="fr-FR" sz="2000" b="0" i="0" u="none" strike="noStrike" kern="0" cap="none" spc="0" normalizeH="0" baseline="0" noProof="0" dirty="0">
                <a:ln>
                  <a:noFill/>
                </a:ln>
                <a:solidFill>
                  <a:srgbClr val="202D33"/>
                </a:solidFill>
                <a:effectLst/>
                <a:uLnTx/>
                <a:uFillTx/>
                <a:latin typeface="Arial"/>
                <a:ea typeface="+mn-ea"/>
                <a:cs typeface="+mn-cs"/>
              </a:rPr>
              <a:t>L’UP est le m³ et le nombre d’UP est 4,8 car 4,8 &gt; 4,4.</a:t>
            </a:r>
          </a:p>
          <a:p>
            <a:pPr marL="285750" marR="0" lvl="0" indent="-285750" algn="just" defTabSz="914400" rtl="0" eaLnBrk="0" fontAlgn="base" latinLnBrk="0" hangingPunct="0">
              <a:lnSpc>
                <a:spcPct val="90000"/>
              </a:lnSpc>
              <a:spcBef>
                <a:spcPct val="30000"/>
              </a:spcBef>
              <a:spcAft>
                <a:spcPct val="0"/>
              </a:spcAft>
              <a:buClrTx/>
              <a:buSzPct val="100000"/>
              <a:buFontTx/>
              <a:buChar char="•"/>
              <a:tabLst/>
              <a:defRPr/>
            </a:pPr>
            <a:r>
              <a:rPr kumimoji="0" lang="fr-FR" sz="2000" b="0" i="0" u="none" strike="noStrike" kern="0" cap="none" spc="0" normalizeH="0" baseline="0" noProof="0" dirty="0">
                <a:ln>
                  <a:noFill/>
                </a:ln>
                <a:solidFill>
                  <a:srgbClr val="202D33"/>
                </a:solidFill>
                <a:effectLst/>
                <a:uLnTx/>
                <a:uFillTx/>
                <a:latin typeface="Arial"/>
                <a:ea typeface="+mn-ea"/>
                <a:cs typeface="+mn-cs"/>
              </a:rPr>
              <a:t>Le fret est mis à l’avantage du transporteur</a:t>
            </a:r>
          </a:p>
          <a:p>
            <a:pPr marL="285750" marR="0" lvl="0" indent="-285750" algn="just" defTabSz="914400" rtl="0" eaLnBrk="0" fontAlgn="base" latinLnBrk="0" hangingPunct="0">
              <a:lnSpc>
                <a:spcPct val="90000"/>
              </a:lnSpc>
              <a:spcBef>
                <a:spcPct val="30000"/>
              </a:spcBef>
              <a:spcAft>
                <a:spcPct val="0"/>
              </a:spcAft>
              <a:buClrTx/>
              <a:buSzPct val="100000"/>
              <a:buFontTx/>
              <a:buChar char="•"/>
              <a:tabLst/>
              <a:defRPr/>
            </a:pPr>
            <a:r>
              <a:rPr kumimoji="0" lang="fr-FR" sz="2000" b="0" i="0" u="none" strike="noStrike" kern="0" cap="none" spc="0" normalizeH="0" baseline="0" noProof="0" dirty="0">
                <a:ln>
                  <a:noFill/>
                </a:ln>
                <a:solidFill>
                  <a:srgbClr val="202D33"/>
                </a:solidFill>
                <a:effectLst/>
                <a:uLnTx/>
                <a:uFillTx/>
                <a:latin typeface="Arial"/>
                <a:ea typeface="+mn-ea"/>
                <a:cs typeface="+mn-cs"/>
              </a:rPr>
              <a:t>Le fret de base = 4,8 x 4 000 = 19 200 USD</a:t>
            </a:r>
          </a:p>
          <a:p>
            <a:pPr marL="285750" marR="0" lvl="0" indent="-285750" algn="l" defTabSz="914400" rtl="0" eaLnBrk="0" fontAlgn="base" latinLnBrk="0" hangingPunct="0">
              <a:lnSpc>
                <a:spcPct val="90000"/>
              </a:lnSpc>
              <a:spcBef>
                <a:spcPct val="30000"/>
              </a:spcBef>
              <a:spcAft>
                <a:spcPct val="0"/>
              </a:spcAft>
              <a:buClrTx/>
              <a:buSzPct val="100000"/>
              <a:buFontTx/>
              <a:buChar char="•"/>
              <a:tabLst/>
              <a:defRPr/>
            </a:pPr>
            <a:endParaRPr kumimoji="0" lang="fr-FR" sz="2000" b="1" i="0" u="none" strike="noStrike" kern="0" cap="none" spc="0" normalizeH="0" baseline="0" noProof="0" dirty="0">
              <a:ln>
                <a:noFill/>
              </a:ln>
              <a:solidFill>
                <a:srgbClr val="669900"/>
              </a:solidFill>
              <a:effectLst/>
              <a:uLnTx/>
              <a:uFillTx/>
              <a:latin typeface="Arial"/>
              <a:ea typeface="+mn-ea"/>
              <a:cs typeface="+mn-cs"/>
            </a:endParaRPr>
          </a:p>
        </p:txBody>
      </p:sp>
      <p:sp>
        <p:nvSpPr>
          <p:cNvPr id="4" name="Espace réservé du numéro de diapositive 3">
            <a:extLst>
              <a:ext uri="{FF2B5EF4-FFF2-40B4-BE49-F238E27FC236}">
                <a16:creationId xmlns:a16="http://schemas.microsoft.com/office/drawing/2014/main" id="{235B3621-B74B-4E12-8A43-33424B690A4E}"/>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27</a:t>
            </a:fld>
            <a:endParaRPr lang="fr-FR" sz="1400" b="1">
              <a:solidFill>
                <a:srgbClr val="000000"/>
              </a:solidFill>
              <a:latin typeface="Arial"/>
            </a:endParaRPr>
          </a:p>
        </p:txBody>
      </p:sp>
    </p:spTree>
    <p:extLst>
      <p:ext uri="{BB962C8B-B14F-4D97-AF65-F5344CB8AC3E}">
        <p14:creationId xmlns:p14="http://schemas.microsoft.com/office/powerpoint/2010/main" val="2569325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9359A9-AAB7-4D5A-8CAE-AF58636A9376}"/>
              </a:ext>
            </a:extLst>
          </p:cNvPr>
          <p:cNvSpPr>
            <a:spLocks noGrp="1"/>
          </p:cNvSpPr>
          <p:nvPr>
            <p:ph type="title"/>
          </p:nvPr>
        </p:nvSpPr>
        <p:spPr>
          <a:xfrm>
            <a:off x="1619672" y="923925"/>
            <a:ext cx="7239000" cy="457200"/>
          </a:xfrm>
        </p:spPr>
        <p:txBody>
          <a:bodyPr/>
          <a:lstStyle/>
          <a:p>
            <a:r>
              <a:rPr lang="fr-FR" dirty="0"/>
              <a:t>Le fret aérien</a:t>
            </a:r>
          </a:p>
        </p:txBody>
      </p:sp>
      <p:sp>
        <p:nvSpPr>
          <p:cNvPr id="3" name="Espace réservé du contenu 2">
            <a:extLst>
              <a:ext uri="{FF2B5EF4-FFF2-40B4-BE49-F238E27FC236}">
                <a16:creationId xmlns:a16="http://schemas.microsoft.com/office/drawing/2014/main" id="{0EA3F69A-58D0-484E-8075-5E6877C2767F}"/>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i="0" u="none" strike="noStrike" dirty="0">
                <a:solidFill>
                  <a:srgbClr val="151515"/>
                </a:solidFill>
                <a:effectLst/>
                <a:latin typeface="+mj-lt"/>
                <a:cs typeface="Arial" panose="020B0604020202020204" pitchFamily="34" charset="0"/>
              </a:rPr>
              <a:t>Exemple n° 1 :</a:t>
            </a:r>
            <a:br>
              <a:rPr lang="fr-FR" sz="2000" b="0" i="0" u="none" strike="noStrike" dirty="0">
                <a:solidFill>
                  <a:srgbClr val="151515"/>
                </a:solidFill>
                <a:effectLst/>
                <a:latin typeface="+mj-lt"/>
                <a:cs typeface="Arial" panose="020B0604020202020204" pitchFamily="34" charset="0"/>
              </a:rPr>
            </a:br>
            <a:r>
              <a:rPr lang="fr-FR" sz="2000" b="0" i="0" u="none" strike="noStrike" dirty="0">
                <a:solidFill>
                  <a:srgbClr val="151515"/>
                </a:solidFill>
                <a:effectLst/>
                <a:latin typeface="+mj-lt"/>
                <a:cs typeface="Arial" panose="020B0604020202020204" pitchFamily="34" charset="0"/>
              </a:rPr>
              <a:t>Soit un colis dont le poids brut est de 2 tonnes et le volume de 6 m3</a:t>
            </a:r>
            <a:br>
              <a:rPr lang="fr-FR" sz="2000" b="0" i="0" u="none" strike="noStrike" dirty="0">
                <a:solidFill>
                  <a:srgbClr val="151515"/>
                </a:solidFill>
                <a:effectLst/>
                <a:latin typeface="+mj-lt"/>
                <a:cs typeface="Arial" panose="020B0604020202020204" pitchFamily="34" charset="0"/>
              </a:rPr>
            </a:br>
            <a:r>
              <a:rPr lang="fr-FR" sz="2000" b="0" i="0" u="none" strike="noStrike" dirty="0">
                <a:solidFill>
                  <a:srgbClr val="151515"/>
                </a:solidFill>
                <a:effectLst/>
                <a:latin typeface="+mj-lt"/>
                <a:cs typeface="Arial" panose="020B0604020202020204" pitchFamily="34" charset="0"/>
              </a:rPr>
              <a:t>Poids équivalent : 6 / 2 = 3 (3 &lt; 6) ce qui implique une taxation au poids réel, c’est-à-dire à 2 tonnes.</a:t>
            </a:r>
            <a:br>
              <a:rPr lang="fr-FR" sz="2000" b="0" i="0" u="none" strike="noStrike" dirty="0">
                <a:solidFill>
                  <a:srgbClr val="151515"/>
                </a:solidFill>
                <a:effectLst/>
                <a:latin typeface="+mj-lt"/>
                <a:cs typeface="Arial" panose="020B0604020202020204" pitchFamily="34" charset="0"/>
              </a:rPr>
            </a:br>
            <a:br>
              <a:rPr lang="fr-FR" sz="2000" b="0" i="0" u="none" strike="noStrike" dirty="0">
                <a:solidFill>
                  <a:srgbClr val="151515"/>
                </a:solidFill>
                <a:effectLst/>
                <a:latin typeface="+mj-lt"/>
                <a:cs typeface="Arial" panose="020B0604020202020204" pitchFamily="34" charset="0"/>
              </a:rPr>
            </a:br>
            <a:r>
              <a:rPr lang="fr-FR" sz="2000" i="0" u="none" strike="noStrike" dirty="0">
                <a:solidFill>
                  <a:srgbClr val="151515"/>
                </a:solidFill>
                <a:effectLst/>
                <a:latin typeface="+mj-lt"/>
                <a:cs typeface="Arial" panose="020B0604020202020204" pitchFamily="34" charset="0"/>
              </a:rPr>
              <a:t>Exemple n° 2 :</a:t>
            </a:r>
            <a:br>
              <a:rPr lang="fr-FR" sz="2000" b="0" i="0" u="none" strike="noStrike" dirty="0">
                <a:solidFill>
                  <a:srgbClr val="151515"/>
                </a:solidFill>
                <a:effectLst/>
                <a:latin typeface="+mj-lt"/>
                <a:cs typeface="Arial" panose="020B0604020202020204" pitchFamily="34" charset="0"/>
              </a:rPr>
            </a:br>
            <a:r>
              <a:rPr lang="fr-FR" sz="2000" b="0" i="0" u="none" strike="noStrike" dirty="0">
                <a:solidFill>
                  <a:srgbClr val="151515"/>
                </a:solidFill>
                <a:effectLst/>
                <a:latin typeface="+mj-lt"/>
                <a:cs typeface="Arial" panose="020B0604020202020204" pitchFamily="34" charset="0"/>
              </a:rPr>
              <a:t>Soit un colis dont le poids brut est de 2 tonnes, et le volume de 18 m3</a:t>
            </a:r>
            <a:br>
              <a:rPr lang="fr-FR" sz="2000" b="0" i="0" u="none" strike="noStrike" dirty="0">
                <a:solidFill>
                  <a:srgbClr val="151515"/>
                </a:solidFill>
                <a:effectLst/>
                <a:latin typeface="+mj-lt"/>
                <a:cs typeface="Arial" panose="020B0604020202020204" pitchFamily="34" charset="0"/>
              </a:rPr>
            </a:br>
            <a:r>
              <a:rPr lang="fr-FR" sz="2000" b="0" i="0" u="none" strike="noStrike" dirty="0">
                <a:solidFill>
                  <a:srgbClr val="151515"/>
                </a:solidFill>
                <a:effectLst/>
                <a:latin typeface="+mj-lt"/>
                <a:cs typeface="Arial" panose="020B0604020202020204" pitchFamily="34" charset="0"/>
              </a:rPr>
              <a:t>Poids équivalent : 18 / 2 = 9 (9 &gt; 6) ce qui justifie une taxation au poids équivalent, c’est-à-dire à 9 tonnes.</a:t>
            </a:r>
            <a:br>
              <a:rPr lang="fr-FR" sz="2000" dirty="0">
                <a:latin typeface="+mj-lt"/>
              </a:rPr>
            </a:br>
            <a:endParaRPr lang="fr-FR" sz="2000" dirty="0">
              <a:latin typeface="+mj-lt"/>
            </a:endParaRPr>
          </a:p>
          <a:p>
            <a:endParaRPr lang="fr-FR" sz="2000" dirty="0">
              <a:latin typeface="+mj-lt"/>
            </a:endParaRPr>
          </a:p>
        </p:txBody>
      </p:sp>
      <p:sp>
        <p:nvSpPr>
          <p:cNvPr id="4" name="Espace réservé du numéro de diapositive 3">
            <a:extLst>
              <a:ext uri="{FF2B5EF4-FFF2-40B4-BE49-F238E27FC236}">
                <a16:creationId xmlns:a16="http://schemas.microsoft.com/office/drawing/2014/main" id="{0F72046D-9B41-4B1B-AD10-BD983E71BB2D}"/>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28</a:t>
            </a:fld>
            <a:endParaRPr lang="fr-FR" sz="1400" b="1">
              <a:solidFill>
                <a:srgbClr val="000000"/>
              </a:solidFill>
              <a:latin typeface="Arial"/>
            </a:endParaRPr>
          </a:p>
        </p:txBody>
      </p:sp>
    </p:spTree>
    <p:extLst>
      <p:ext uri="{BB962C8B-B14F-4D97-AF65-F5344CB8AC3E}">
        <p14:creationId xmlns:p14="http://schemas.microsoft.com/office/powerpoint/2010/main" val="3362238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3E51E1-2A27-4FF9-95B2-79DD1D3151DD}"/>
              </a:ext>
            </a:extLst>
          </p:cNvPr>
          <p:cNvSpPr>
            <a:spLocks noGrp="1"/>
          </p:cNvSpPr>
          <p:nvPr>
            <p:ph type="title"/>
          </p:nvPr>
        </p:nvSpPr>
        <p:spPr/>
        <p:txBody>
          <a:bodyPr/>
          <a:lstStyle/>
          <a:p>
            <a:r>
              <a:rPr lang="fr-FR" dirty="0"/>
              <a:t>Les surtaxes</a:t>
            </a:r>
          </a:p>
        </p:txBody>
      </p:sp>
      <p:sp>
        <p:nvSpPr>
          <p:cNvPr id="3" name="Espace réservé du contenu 2">
            <a:extLst>
              <a:ext uri="{FF2B5EF4-FFF2-40B4-BE49-F238E27FC236}">
                <a16:creationId xmlns:a16="http://schemas.microsoft.com/office/drawing/2014/main" id="{0E5601A4-F159-454F-8080-FCD68900ECAD}"/>
              </a:ext>
            </a:extLst>
          </p:cNvPr>
          <p:cNvSpPr>
            <a:spLocks noGrp="1"/>
          </p:cNvSpPr>
          <p:nvPr>
            <p:ph idx="1"/>
          </p:nvPr>
        </p:nvSpPr>
        <p:spPr>
          <a:xfrm>
            <a:off x="1066800" y="1676399"/>
            <a:ext cx="7609656" cy="5070053"/>
          </a:xfrm>
        </p:spPr>
        <p:txBody>
          <a:bodyPr>
            <a:normAutofit lnSpcReduction="10000"/>
          </a:bodyPr>
          <a:lstStyle/>
          <a:p>
            <a:r>
              <a:rPr lang="fr-FR" dirty="0"/>
              <a:t>BAF</a:t>
            </a:r>
          </a:p>
          <a:p>
            <a:pPr lvl="1"/>
            <a:r>
              <a:rPr lang="fr-FR" dirty="0"/>
              <a:t>Reflète les variations des cours de l’énergie</a:t>
            </a:r>
          </a:p>
          <a:p>
            <a:r>
              <a:rPr lang="fr-FR" dirty="0"/>
              <a:t>CAF</a:t>
            </a:r>
          </a:p>
          <a:p>
            <a:pPr lvl="1"/>
            <a:r>
              <a:rPr lang="fr-FR" dirty="0"/>
              <a:t>Pour prendre en compte les variations de cours des devises</a:t>
            </a:r>
          </a:p>
          <a:p>
            <a:r>
              <a:rPr lang="fr-FR" dirty="0"/>
              <a:t>CSP</a:t>
            </a:r>
          </a:p>
          <a:p>
            <a:pPr lvl="1"/>
            <a:r>
              <a:rPr lang="fr-FR" dirty="0"/>
              <a:t>Pour prendre en compte la congestion portuaire</a:t>
            </a:r>
          </a:p>
          <a:p>
            <a:r>
              <a:rPr lang="fr-FR" dirty="0"/>
              <a:t>Ristourne</a:t>
            </a:r>
          </a:p>
          <a:p>
            <a:pPr lvl="1"/>
            <a:r>
              <a:rPr lang="fr-FR" dirty="0"/>
              <a:t>Négociée avec le prestataire logistique</a:t>
            </a:r>
          </a:p>
          <a:p>
            <a:r>
              <a:rPr lang="fr-FR" dirty="0"/>
              <a:t>Exemple</a:t>
            </a:r>
          </a:p>
          <a:p>
            <a:pPr lvl="1"/>
            <a:r>
              <a:rPr lang="fr-FR" b="0" i="0" dirty="0">
                <a:solidFill>
                  <a:srgbClr val="202D33"/>
                </a:solidFill>
                <a:effectLst/>
                <a:latin typeface="Open Sans" panose="020B0606030504020204" pitchFamily="34" charset="0"/>
              </a:rPr>
              <a:t>Fret de base : 19 200USD</a:t>
            </a:r>
          </a:p>
          <a:p>
            <a:pPr lvl="1"/>
            <a:r>
              <a:rPr lang="fr-FR" b="0" i="0" dirty="0">
                <a:solidFill>
                  <a:srgbClr val="202D33"/>
                </a:solidFill>
                <a:effectLst/>
                <a:latin typeface="Open Sans" panose="020B0606030504020204" pitchFamily="34" charset="0"/>
              </a:rPr>
              <a:t>BAF (-3%); CAF (5%); CSP (3%); Ristourne (4%)</a:t>
            </a:r>
          </a:p>
          <a:p>
            <a:pPr lvl="1"/>
            <a:r>
              <a:rPr lang="nl-NL" b="0" i="0" dirty="0">
                <a:solidFill>
                  <a:srgbClr val="202D33"/>
                </a:solidFill>
                <a:effectLst/>
                <a:latin typeface="Open Sans" panose="020B0606030504020204" pitchFamily="34" charset="0"/>
              </a:rPr>
              <a:t>Fret net = 19 200 (1-3%)(1+5%)(1+3%)(1-4%) </a:t>
            </a:r>
          </a:p>
          <a:p>
            <a:pPr lvl="1"/>
            <a:r>
              <a:rPr lang="nl-NL" b="0" i="0" dirty="0">
                <a:solidFill>
                  <a:srgbClr val="202D33"/>
                </a:solidFill>
                <a:effectLst/>
                <a:latin typeface="Open Sans" panose="020B0606030504020204" pitchFamily="34" charset="0"/>
              </a:rPr>
              <a:t>Fret net = 19 200 x 0,97 x 1,05 x 1,03 x 0,96 </a:t>
            </a:r>
          </a:p>
          <a:p>
            <a:pPr lvl="1"/>
            <a:r>
              <a:rPr lang="nl-NL" b="0" i="0" dirty="0">
                <a:solidFill>
                  <a:srgbClr val="202D33"/>
                </a:solidFill>
                <a:effectLst/>
                <a:latin typeface="Open Sans" panose="020B0606030504020204" pitchFamily="34" charset="0"/>
              </a:rPr>
              <a:t>Fret net = 19 336,2 USD.</a:t>
            </a:r>
          </a:p>
          <a:p>
            <a:endParaRPr lang="nl-NL" b="0" i="0" dirty="0">
              <a:solidFill>
                <a:srgbClr val="202D33"/>
              </a:solidFill>
              <a:effectLst/>
              <a:latin typeface="Open Sans" panose="020B0606030504020204" pitchFamily="34" charset="0"/>
            </a:endParaRPr>
          </a:p>
          <a:p>
            <a:endParaRPr lang="fr-FR" dirty="0"/>
          </a:p>
        </p:txBody>
      </p:sp>
      <p:sp>
        <p:nvSpPr>
          <p:cNvPr id="4" name="Espace réservé du numéro de diapositive 3">
            <a:extLst>
              <a:ext uri="{FF2B5EF4-FFF2-40B4-BE49-F238E27FC236}">
                <a16:creationId xmlns:a16="http://schemas.microsoft.com/office/drawing/2014/main" id="{9E53C6F0-6C33-4B99-A210-2DFB0A9A598F}"/>
              </a:ext>
            </a:extLst>
          </p:cNvPr>
          <p:cNvSpPr>
            <a:spLocks noGrp="1"/>
          </p:cNvSpPr>
          <p:nvPr>
            <p:ph type="sldNum" sz="quarter" idx="4294967295"/>
          </p:nvPr>
        </p:nvSpPr>
        <p:spPr>
          <a:xfrm>
            <a:off x="7086600" y="6381750"/>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70524-60F2-4E1E-B69C-E5E064182898}" type="slidenum">
              <a:rPr kumimoji="0" lang="fr-FR" sz="14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4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3215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D63A9-7BB1-4382-811F-CCC8C0A37C6F}"/>
              </a:ext>
            </a:extLst>
          </p:cNvPr>
          <p:cNvSpPr>
            <a:spLocks noGrp="1"/>
          </p:cNvSpPr>
          <p:nvPr>
            <p:ph type="title"/>
          </p:nvPr>
        </p:nvSpPr>
        <p:spPr>
          <a:xfrm>
            <a:off x="1547664" y="836712"/>
            <a:ext cx="7239000" cy="457200"/>
          </a:xfrm>
        </p:spPr>
        <p:txBody>
          <a:bodyPr/>
          <a:lstStyle/>
          <a:p>
            <a:r>
              <a:rPr lang="fr-FR" dirty="0"/>
              <a:t>Les segments de transports</a:t>
            </a:r>
          </a:p>
        </p:txBody>
      </p:sp>
      <p:sp>
        <p:nvSpPr>
          <p:cNvPr id="3" name="Espace réservé du contenu 2">
            <a:extLst>
              <a:ext uri="{FF2B5EF4-FFF2-40B4-BE49-F238E27FC236}">
                <a16:creationId xmlns:a16="http://schemas.microsoft.com/office/drawing/2014/main" id="{1F92CE0A-F6CB-44C5-94FA-8176B11C7C5A}"/>
              </a:ext>
            </a:extLst>
          </p:cNvPr>
          <p:cNvSpPr>
            <a:spLocks noGrp="1"/>
          </p:cNvSpPr>
          <p:nvPr>
            <p:ph idx="1"/>
          </p:nvPr>
        </p:nvSpPr>
        <p:spPr>
          <a:xfrm>
            <a:off x="865541" y="1412776"/>
            <a:ext cx="7844923" cy="2664296"/>
          </a:xfrm>
        </p:spPr>
        <p:txBody>
          <a:bodyPr/>
          <a:lstStyle/>
          <a:p>
            <a:r>
              <a:rPr lang="fr-FR" sz="2000" dirty="0"/>
              <a:t>Un transport à longue distance se compose souvent de plusieurs « segments » </a:t>
            </a:r>
          </a:p>
          <a:p>
            <a:pPr lvl="1"/>
            <a:r>
              <a:rPr lang="fr-FR" sz="1600" dirty="0"/>
              <a:t>avec un mode de transport spécifique</a:t>
            </a:r>
          </a:p>
          <a:p>
            <a:pPr lvl="1"/>
            <a:r>
              <a:rPr lang="fr-FR" sz="1600" dirty="0"/>
              <a:t>géré par un prestataire spécialisé</a:t>
            </a:r>
          </a:p>
          <a:p>
            <a:r>
              <a:rPr lang="fr-FR" sz="2000" dirty="0"/>
              <a:t>Des ruptures charge (transbordement d’un moyen de transport à un autre)</a:t>
            </a:r>
          </a:p>
          <a:p>
            <a:r>
              <a:rPr lang="fr-FR" sz="2000" dirty="0"/>
              <a:t>Coordination des opérations</a:t>
            </a:r>
          </a:p>
          <a:p>
            <a:pPr lvl="1"/>
            <a:r>
              <a:rPr lang="fr-FR" sz="1400" dirty="0"/>
              <a:t>Exemple : approvisionnement d’un magasin à partir de marchandises se trouvant en Angleterre</a:t>
            </a:r>
          </a:p>
        </p:txBody>
      </p:sp>
      <p:grpSp>
        <p:nvGrpSpPr>
          <p:cNvPr id="28" name="Groupe 27">
            <a:extLst>
              <a:ext uri="{FF2B5EF4-FFF2-40B4-BE49-F238E27FC236}">
                <a16:creationId xmlns:a16="http://schemas.microsoft.com/office/drawing/2014/main" id="{D8224A80-57B1-4BBC-9713-E972BD18FA3E}"/>
              </a:ext>
            </a:extLst>
          </p:cNvPr>
          <p:cNvGrpSpPr/>
          <p:nvPr/>
        </p:nvGrpSpPr>
        <p:grpSpPr>
          <a:xfrm>
            <a:off x="191725" y="4324182"/>
            <a:ext cx="8844771" cy="2273170"/>
            <a:chOff x="191725" y="4156575"/>
            <a:chExt cx="8844771" cy="2273170"/>
          </a:xfrm>
        </p:grpSpPr>
        <p:sp>
          <p:nvSpPr>
            <p:cNvPr id="4" name="Rectangle 3">
              <a:extLst>
                <a:ext uri="{FF2B5EF4-FFF2-40B4-BE49-F238E27FC236}">
                  <a16:creationId xmlns:a16="http://schemas.microsoft.com/office/drawing/2014/main" id="{F45B1054-2CD6-472D-9E03-995632C55CB9}"/>
                </a:ext>
              </a:extLst>
            </p:cNvPr>
            <p:cNvSpPr/>
            <p:nvPr/>
          </p:nvSpPr>
          <p:spPr>
            <a:xfrm>
              <a:off x="392958" y="4963866"/>
              <a:ext cx="1057025" cy="569852"/>
            </a:xfrm>
            <a:prstGeom prst="rect">
              <a:avLst/>
            </a:prstGeom>
            <a:solidFill>
              <a:srgbClr val="00FFFF"/>
            </a:solidFill>
            <a:ln w="12700" cap="flat" cmpd="sng" algn="ctr">
              <a:solidFill>
                <a:srgbClr val="39527B">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i="0" u="none" strike="noStrike" kern="0" cap="none" spc="0" normalizeH="0" baseline="0" noProof="0" dirty="0">
                  <a:ln>
                    <a:noFill/>
                  </a:ln>
                  <a:effectLst/>
                  <a:uLnTx/>
                  <a:uFillTx/>
                  <a:latin typeface="+mj-lt"/>
                  <a:ea typeface="+mn-ea"/>
                  <a:cs typeface="+mn-cs"/>
                </a:rPr>
                <a:t>Entrepôt Luton</a:t>
              </a:r>
            </a:p>
          </p:txBody>
        </p:sp>
        <p:cxnSp>
          <p:nvCxnSpPr>
            <p:cNvPr id="5" name="Connecteur droit avec flèche 4">
              <a:extLst>
                <a:ext uri="{FF2B5EF4-FFF2-40B4-BE49-F238E27FC236}">
                  <a16:creationId xmlns:a16="http://schemas.microsoft.com/office/drawing/2014/main" id="{E2F8B03F-6D5C-4A18-85B1-C841774624E0}"/>
                </a:ext>
              </a:extLst>
            </p:cNvPr>
            <p:cNvCxnSpPr>
              <a:cxnSpLocks/>
            </p:cNvCxnSpPr>
            <p:nvPr/>
          </p:nvCxnSpPr>
          <p:spPr>
            <a:xfrm>
              <a:off x="1530186" y="5248793"/>
              <a:ext cx="713788" cy="0"/>
            </a:xfrm>
            <a:prstGeom prst="straightConnector1">
              <a:avLst/>
            </a:prstGeom>
            <a:noFill/>
            <a:ln w="41275" cap="flat" cmpd="sng" algn="ctr">
              <a:solidFill>
                <a:srgbClr val="000000"/>
              </a:solidFill>
              <a:prstDash val="solid"/>
              <a:miter lim="800000"/>
              <a:tailEnd type="triangle"/>
            </a:ln>
            <a:effectLst/>
          </p:spPr>
        </p:cxnSp>
        <p:pic>
          <p:nvPicPr>
            <p:cNvPr id="6" name="Image 8">
              <a:extLst>
                <a:ext uri="{FF2B5EF4-FFF2-40B4-BE49-F238E27FC236}">
                  <a16:creationId xmlns:a16="http://schemas.microsoft.com/office/drawing/2014/main" id="{A88FA913-EB70-4795-96D0-2E64694FE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925" y="4997341"/>
              <a:ext cx="206310" cy="9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74507F7-2BDF-4405-9ACB-38AF54064A29}"/>
                </a:ext>
              </a:extLst>
            </p:cNvPr>
            <p:cNvSpPr/>
            <p:nvPr/>
          </p:nvSpPr>
          <p:spPr>
            <a:xfrm>
              <a:off x="2333910" y="4963866"/>
              <a:ext cx="1057025" cy="569852"/>
            </a:xfrm>
            <a:prstGeom prst="rect">
              <a:avLst/>
            </a:prstGeom>
            <a:solidFill>
              <a:srgbClr val="00FFFF"/>
            </a:solidFill>
            <a:ln w="12700" cap="flat" cmpd="sng" algn="ctr">
              <a:solidFill>
                <a:srgbClr val="39527B">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i="0" u="none" strike="noStrike" kern="0" cap="none" spc="0" normalizeH="0" baseline="0" noProof="0" dirty="0">
                  <a:ln>
                    <a:noFill/>
                  </a:ln>
                  <a:effectLst/>
                  <a:uLnTx/>
                  <a:uFillTx/>
                  <a:latin typeface="+mj-lt"/>
                  <a:ea typeface="+mn-ea"/>
                  <a:cs typeface="+mn-cs"/>
                </a:rPr>
                <a:t>Port de Douvres</a:t>
              </a:r>
            </a:p>
          </p:txBody>
        </p:sp>
        <p:cxnSp>
          <p:nvCxnSpPr>
            <p:cNvPr id="8" name="Connecteur droit avec flèche 7">
              <a:extLst>
                <a:ext uri="{FF2B5EF4-FFF2-40B4-BE49-F238E27FC236}">
                  <a16:creationId xmlns:a16="http://schemas.microsoft.com/office/drawing/2014/main" id="{4D00299B-E1DB-449B-AF32-B01792371DB5}"/>
                </a:ext>
              </a:extLst>
            </p:cNvPr>
            <p:cNvCxnSpPr>
              <a:cxnSpLocks/>
            </p:cNvCxnSpPr>
            <p:nvPr/>
          </p:nvCxnSpPr>
          <p:spPr>
            <a:xfrm>
              <a:off x="3491879" y="5248793"/>
              <a:ext cx="713788" cy="0"/>
            </a:xfrm>
            <a:prstGeom prst="straightConnector1">
              <a:avLst/>
            </a:prstGeom>
            <a:noFill/>
            <a:ln w="41275" cap="flat" cmpd="sng" algn="ctr">
              <a:solidFill>
                <a:srgbClr val="000000"/>
              </a:solidFill>
              <a:prstDash val="solid"/>
              <a:miter lim="800000"/>
              <a:tailEnd type="triangle"/>
            </a:ln>
            <a:effectLst/>
          </p:spPr>
        </p:cxnSp>
        <p:sp>
          <p:nvSpPr>
            <p:cNvPr id="9" name="Rectangle 8">
              <a:extLst>
                <a:ext uri="{FF2B5EF4-FFF2-40B4-BE49-F238E27FC236}">
                  <a16:creationId xmlns:a16="http://schemas.microsoft.com/office/drawing/2014/main" id="{ADCF1E5E-4260-4114-98EE-BE4A2EF85A9E}"/>
                </a:ext>
              </a:extLst>
            </p:cNvPr>
            <p:cNvSpPr/>
            <p:nvPr/>
          </p:nvSpPr>
          <p:spPr>
            <a:xfrm>
              <a:off x="4316344" y="4963866"/>
              <a:ext cx="1057025" cy="569852"/>
            </a:xfrm>
            <a:prstGeom prst="rect">
              <a:avLst/>
            </a:prstGeom>
            <a:solidFill>
              <a:srgbClr val="00FFFF"/>
            </a:solidFill>
            <a:ln w="12700" cap="flat" cmpd="sng" algn="ctr">
              <a:solidFill>
                <a:srgbClr val="39527B">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i="0" u="none" strike="noStrike" kern="0" cap="none" spc="0" normalizeH="0" baseline="0" noProof="0" dirty="0">
                  <a:ln>
                    <a:noFill/>
                  </a:ln>
                  <a:effectLst/>
                  <a:uLnTx/>
                  <a:uFillTx/>
                  <a:latin typeface="+mj-lt"/>
                  <a:ea typeface="+mn-ea"/>
                  <a:cs typeface="+mn-cs"/>
                </a:rPr>
                <a:t>Port de Calais</a:t>
              </a:r>
            </a:p>
          </p:txBody>
        </p:sp>
        <p:sp>
          <p:nvSpPr>
            <p:cNvPr id="10" name="Rectangle 9">
              <a:extLst>
                <a:ext uri="{FF2B5EF4-FFF2-40B4-BE49-F238E27FC236}">
                  <a16:creationId xmlns:a16="http://schemas.microsoft.com/office/drawing/2014/main" id="{8D65F296-8277-4D05-98C7-9941546A9496}"/>
                </a:ext>
              </a:extLst>
            </p:cNvPr>
            <p:cNvSpPr/>
            <p:nvPr/>
          </p:nvSpPr>
          <p:spPr>
            <a:xfrm>
              <a:off x="6226861" y="4963866"/>
              <a:ext cx="1236895" cy="569852"/>
            </a:xfrm>
            <a:prstGeom prst="rect">
              <a:avLst/>
            </a:prstGeom>
            <a:solidFill>
              <a:srgbClr val="00FFFF"/>
            </a:solidFill>
            <a:ln w="12700" cap="flat" cmpd="sng" algn="ctr">
              <a:solidFill>
                <a:srgbClr val="39527B">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i="0" u="none" strike="noStrike" kern="0" cap="none" spc="0" normalizeH="0" baseline="0" noProof="0" dirty="0">
                  <a:ln>
                    <a:noFill/>
                  </a:ln>
                  <a:effectLst/>
                  <a:uLnTx/>
                  <a:uFillTx/>
                  <a:latin typeface="+mj-lt"/>
                  <a:ea typeface="+mn-ea"/>
                  <a:cs typeface="+mn-cs"/>
                </a:rPr>
                <a:t>Plateforme de Chartres</a:t>
              </a:r>
            </a:p>
          </p:txBody>
        </p:sp>
        <p:cxnSp>
          <p:nvCxnSpPr>
            <p:cNvPr id="11" name="Connecteur droit avec flèche 10">
              <a:extLst>
                <a:ext uri="{FF2B5EF4-FFF2-40B4-BE49-F238E27FC236}">
                  <a16:creationId xmlns:a16="http://schemas.microsoft.com/office/drawing/2014/main" id="{52EB20D9-E9AB-42A6-B23A-A648FDFC8F67}"/>
                </a:ext>
              </a:extLst>
            </p:cNvPr>
            <p:cNvCxnSpPr>
              <a:cxnSpLocks/>
            </p:cNvCxnSpPr>
            <p:nvPr/>
          </p:nvCxnSpPr>
          <p:spPr>
            <a:xfrm>
              <a:off x="5471588" y="5248793"/>
              <a:ext cx="713788" cy="0"/>
            </a:xfrm>
            <a:prstGeom prst="straightConnector1">
              <a:avLst/>
            </a:prstGeom>
            <a:noFill/>
            <a:ln w="41275" cap="flat" cmpd="sng" algn="ctr">
              <a:solidFill>
                <a:srgbClr val="000000"/>
              </a:solidFill>
              <a:prstDash val="solid"/>
              <a:miter lim="800000"/>
              <a:tailEnd type="triangle"/>
            </a:ln>
            <a:effectLst/>
          </p:spPr>
        </p:cxnSp>
        <p:pic>
          <p:nvPicPr>
            <p:cNvPr id="12" name="Image 11">
              <a:extLst>
                <a:ext uri="{FF2B5EF4-FFF2-40B4-BE49-F238E27FC236}">
                  <a16:creationId xmlns:a16="http://schemas.microsoft.com/office/drawing/2014/main" id="{7FF37284-CE10-48D8-8C9C-C5970A8F8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6992" y="4966037"/>
              <a:ext cx="248956" cy="2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FB1116A5-3741-40B5-9EBC-7A8617EB353F}"/>
                </a:ext>
              </a:extLst>
            </p:cNvPr>
            <p:cNvSpPr/>
            <p:nvPr/>
          </p:nvSpPr>
          <p:spPr>
            <a:xfrm>
              <a:off x="8177544" y="5260636"/>
              <a:ext cx="858952" cy="424635"/>
            </a:xfrm>
            <a:prstGeom prst="rect">
              <a:avLst/>
            </a:prstGeom>
            <a:solidFill>
              <a:srgbClr val="39527B"/>
            </a:solidFill>
            <a:ln w="12700" cap="flat" cmpd="sng" algn="ctr">
              <a:solidFill>
                <a:srgbClr val="39527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i="0" u="none" strike="noStrike" kern="0" cap="none" spc="0" normalizeH="0" baseline="0" noProof="0" dirty="0">
                  <a:ln>
                    <a:noFill/>
                  </a:ln>
                  <a:solidFill>
                    <a:prstClr val="white"/>
                  </a:solidFill>
                  <a:effectLst/>
                  <a:uLnTx/>
                  <a:uFillTx/>
                  <a:latin typeface="+mj-lt"/>
                  <a:ea typeface="+mn-ea"/>
                  <a:cs typeface="+mn-cs"/>
                </a:rPr>
                <a:t>Magasin</a:t>
              </a:r>
            </a:p>
          </p:txBody>
        </p:sp>
        <p:pic>
          <p:nvPicPr>
            <p:cNvPr id="14" name="Image 8">
              <a:extLst>
                <a:ext uri="{FF2B5EF4-FFF2-40B4-BE49-F238E27FC236}">
                  <a16:creationId xmlns:a16="http://schemas.microsoft.com/office/drawing/2014/main" id="{2BBF3E83-D9BC-4BDD-BAA8-A350A43C6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785" y="5030162"/>
              <a:ext cx="206310" cy="9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phique 14" descr="Navire de croisière">
              <a:extLst>
                <a:ext uri="{FF2B5EF4-FFF2-40B4-BE49-F238E27FC236}">
                  <a16:creationId xmlns:a16="http://schemas.microsoft.com/office/drawing/2014/main" id="{1E512EFC-4FE6-45EB-B1BC-5F50061689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61733" y="4759904"/>
              <a:ext cx="553378" cy="474876"/>
            </a:xfrm>
            <a:prstGeom prst="rect">
              <a:avLst/>
            </a:prstGeom>
          </p:spPr>
        </p:pic>
        <p:cxnSp>
          <p:nvCxnSpPr>
            <p:cNvPr id="16" name="Connecteur droit avec flèche 15">
              <a:extLst>
                <a:ext uri="{FF2B5EF4-FFF2-40B4-BE49-F238E27FC236}">
                  <a16:creationId xmlns:a16="http://schemas.microsoft.com/office/drawing/2014/main" id="{9D2D96FB-AA03-4719-A8BB-F4FBC02B995F}"/>
                </a:ext>
              </a:extLst>
            </p:cNvPr>
            <p:cNvCxnSpPr>
              <a:cxnSpLocks/>
            </p:cNvCxnSpPr>
            <p:nvPr/>
          </p:nvCxnSpPr>
          <p:spPr>
            <a:xfrm>
              <a:off x="7463756" y="5215971"/>
              <a:ext cx="713788" cy="0"/>
            </a:xfrm>
            <a:prstGeom prst="straightConnector1">
              <a:avLst/>
            </a:prstGeom>
            <a:noFill/>
            <a:ln w="41275" cap="flat" cmpd="sng" algn="ctr">
              <a:solidFill>
                <a:srgbClr val="000000"/>
              </a:solidFill>
              <a:prstDash val="solid"/>
              <a:miter lim="800000"/>
              <a:tailEnd type="triangle"/>
            </a:ln>
            <a:effectLst/>
          </p:spPr>
        </p:cxnSp>
        <p:pic>
          <p:nvPicPr>
            <p:cNvPr id="17" name="Image 8">
              <a:extLst>
                <a:ext uri="{FF2B5EF4-FFF2-40B4-BE49-F238E27FC236}">
                  <a16:creationId xmlns:a16="http://schemas.microsoft.com/office/drawing/2014/main" id="{8E7728E6-AC81-4B59-B75B-BC78ACCB9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53" y="4997341"/>
              <a:ext cx="206310" cy="9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égende : flèche vers le bas 17">
              <a:extLst>
                <a:ext uri="{FF2B5EF4-FFF2-40B4-BE49-F238E27FC236}">
                  <a16:creationId xmlns:a16="http://schemas.microsoft.com/office/drawing/2014/main" id="{8DD33B41-3E9A-43D4-A3E8-50C501B962BA}"/>
                </a:ext>
              </a:extLst>
            </p:cNvPr>
            <p:cNvSpPr/>
            <p:nvPr/>
          </p:nvSpPr>
          <p:spPr>
            <a:xfrm>
              <a:off x="191725" y="4156575"/>
              <a:ext cx="774730" cy="603327"/>
            </a:xfrm>
            <a:prstGeom prst="downArrowCallout">
              <a:avLst/>
            </a:prstGeom>
            <a:solidFill>
              <a:srgbClr val="FF66FF"/>
            </a:solidFill>
            <a:ln w="12700" cap="flat" cmpd="sng" algn="ctr">
              <a:solidFill>
                <a:srgbClr val="78648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i="0" u="none" strike="noStrike" kern="0" cap="none" spc="0" normalizeH="0" baseline="0" noProof="0" dirty="0">
                  <a:ln>
                    <a:noFill/>
                  </a:ln>
                  <a:solidFill>
                    <a:schemeClr val="tx1"/>
                  </a:solidFill>
                  <a:effectLst/>
                  <a:uLnTx/>
                  <a:uFillTx/>
                  <a:latin typeface="+mj-lt"/>
                  <a:ea typeface="+mn-ea"/>
                  <a:cs typeface="+mn-cs"/>
                </a:rPr>
                <a:t>Stock</a:t>
              </a:r>
            </a:p>
          </p:txBody>
        </p:sp>
        <p:sp>
          <p:nvSpPr>
            <p:cNvPr id="19" name="Légende : flèche vers le bas 18">
              <a:extLst>
                <a:ext uri="{FF2B5EF4-FFF2-40B4-BE49-F238E27FC236}">
                  <a16:creationId xmlns:a16="http://schemas.microsoft.com/office/drawing/2014/main" id="{2C8383BD-86C9-4CC5-B6CB-383E8B702CF6}"/>
                </a:ext>
              </a:extLst>
            </p:cNvPr>
            <p:cNvSpPr/>
            <p:nvPr/>
          </p:nvSpPr>
          <p:spPr>
            <a:xfrm>
              <a:off x="1946543" y="4156575"/>
              <a:ext cx="1057025" cy="603327"/>
            </a:xfrm>
            <a:prstGeom prst="downArrowCallout">
              <a:avLst/>
            </a:prstGeom>
            <a:solidFill>
              <a:srgbClr val="FFFF00"/>
            </a:solidFill>
            <a:ln w="12700" cap="flat" cmpd="sng" algn="ctr">
              <a:solidFill>
                <a:srgbClr val="78648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i="0" u="none" strike="noStrike" kern="0" cap="none" spc="0" normalizeH="0" baseline="0" noProof="0" dirty="0">
                  <a:ln>
                    <a:noFill/>
                  </a:ln>
                  <a:solidFill>
                    <a:srgbClr val="404040"/>
                  </a:solidFill>
                  <a:effectLst/>
                  <a:uLnTx/>
                  <a:uFillTx/>
                  <a:latin typeface="+mj-lt"/>
                  <a:ea typeface="+mn-ea"/>
                  <a:cs typeface="+mn-cs"/>
                </a:rPr>
                <a:t>Réception</a:t>
              </a:r>
            </a:p>
          </p:txBody>
        </p:sp>
        <p:sp>
          <p:nvSpPr>
            <p:cNvPr id="20" name="Légende : flèche vers le bas 19">
              <a:extLst>
                <a:ext uri="{FF2B5EF4-FFF2-40B4-BE49-F238E27FC236}">
                  <a16:creationId xmlns:a16="http://schemas.microsoft.com/office/drawing/2014/main" id="{9018CD06-5AE2-4A96-B9F0-3EEB501FEE26}"/>
                </a:ext>
              </a:extLst>
            </p:cNvPr>
            <p:cNvSpPr/>
            <p:nvPr/>
          </p:nvSpPr>
          <p:spPr>
            <a:xfrm>
              <a:off x="3928978" y="4156575"/>
              <a:ext cx="1057025" cy="603327"/>
            </a:xfrm>
            <a:prstGeom prst="downArrowCallout">
              <a:avLst/>
            </a:prstGeom>
            <a:solidFill>
              <a:srgbClr val="FFFF00"/>
            </a:solidFill>
            <a:ln w="12700" cap="flat" cmpd="sng" algn="ctr">
              <a:solidFill>
                <a:srgbClr val="78648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i="0" u="none" strike="noStrike" kern="0" cap="none" spc="0" normalizeH="0" baseline="0" noProof="0" dirty="0">
                  <a:ln>
                    <a:noFill/>
                  </a:ln>
                  <a:solidFill>
                    <a:srgbClr val="404040"/>
                  </a:solidFill>
                  <a:effectLst/>
                  <a:uLnTx/>
                  <a:uFillTx/>
                  <a:latin typeface="+mj-lt"/>
                  <a:ea typeface="+mn-ea"/>
                  <a:cs typeface="+mn-cs"/>
                </a:rPr>
                <a:t>Réception</a:t>
              </a:r>
            </a:p>
          </p:txBody>
        </p:sp>
        <p:sp>
          <p:nvSpPr>
            <p:cNvPr id="21" name="Légende : flèche vers le bas 20">
              <a:extLst>
                <a:ext uri="{FF2B5EF4-FFF2-40B4-BE49-F238E27FC236}">
                  <a16:creationId xmlns:a16="http://schemas.microsoft.com/office/drawing/2014/main" id="{6E75A699-3C00-45C5-8115-9296ED6E696F}"/>
                </a:ext>
              </a:extLst>
            </p:cNvPr>
            <p:cNvSpPr/>
            <p:nvPr/>
          </p:nvSpPr>
          <p:spPr>
            <a:xfrm>
              <a:off x="5921145" y="4156575"/>
              <a:ext cx="1057025" cy="603327"/>
            </a:xfrm>
            <a:prstGeom prst="downArrowCallout">
              <a:avLst/>
            </a:prstGeom>
            <a:solidFill>
              <a:srgbClr val="FFFF00"/>
            </a:solidFill>
            <a:ln w="12700" cap="flat" cmpd="sng" algn="ctr">
              <a:solidFill>
                <a:srgbClr val="78648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i="0" u="none" strike="noStrike" kern="0" cap="none" spc="0" normalizeH="0" baseline="0" noProof="0" dirty="0">
                  <a:ln>
                    <a:noFill/>
                  </a:ln>
                  <a:solidFill>
                    <a:srgbClr val="404040"/>
                  </a:solidFill>
                  <a:effectLst/>
                  <a:uLnTx/>
                  <a:uFillTx/>
                  <a:latin typeface="+mj-lt"/>
                  <a:ea typeface="+mn-ea"/>
                  <a:cs typeface="+mn-cs"/>
                </a:rPr>
                <a:t>Réception</a:t>
              </a:r>
            </a:p>
          </p:txBody>
        </p:sp>
        <p:sp>
          <p:nvSpPr>
            <p:cNvPr id="22" name="Légende : flèche vers le haut 21">
              <a:extLst>
                <a:ext uri="{FF2B5EF4-FFF2-40B4-BE49-F238E27FC236}">
                  <a16:creationId xmlns:a16="http://schemas.microsoft.com/office/drawing/2014/main" id="{C37E7129-8E45-4DF9-983C-06A68A67A819}"/>
                </a:ext>
              </a:extLst>
            </p:cNvPr>
            <p:cNvSpPr/>
            <p:nvPr/>
          </p:nvSpPr>
          <p:spPr>
            <a:xfrm>
              <a:off x="865541" y="5685273"/>
              <a:ext cx="1057025" cy="712303"/>
            </a:xfrm>
            <a:prstGeom prst="upArrowCallout">
              <a:avLst/>
            </a:prstGeom>
            <a:solidFill>
              <a:srgbClr val="FFFF00"/>
            </a:solidFill>
            <a:ln w="12700" cap="flat" cmpd="sng" algn="ctr">
              <a:solidFill>
                <a:srgbClr val="78648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i="0" u="none" strike="noStrike" kern="0" cap="none" spc="0" normalizeH="0" baseline="0" noProof="0" dirty="0">
                  <a:ln>
                    <a:noFill/>
                  </a:ln>
                  <a:solidFill>
                    <a:srgbClr val="404040"/>
                  </a:solidFill>
                  <a:effectLst/>
                  <a:uLnTx/>
                  <a:uFillTx/>
                  <a:latin typeface="+mj-lt"/>
                  <a:ea typeface="+mn-ea"/>
                  <a:cs typeface="+mn-cs"/>
                </a:rPr>
                <a:t>Expédition</a:t>
              </a:r>
            </a:p>
          </p:txBody>
        </p:sp>
        <p:sp>
          <p:nvSpPr>
            <p:cNvPr id="23" name="Légende : flèche vers le haut 22">
              <a:extLst>
                <a:ext uri="{FF2B5EF4-FFF2-40B4-BE49-F238E27FC236}">
                  <a16:creationId xmlns:a16="http://schemas.microsoft.com/office/drawing/2014/main" id="{32D9B606-FDEC-45C5-96BA-2D122AD10BE7}"/>
                </a:ext>
              </a:extLst>
            </p:cNvPr>
            <p:cNvSpPr/>
            <p:nvPr/>
          </p:nvSpPr>
          <p:spPr>
            <a:xfrm>
              <a:off x="2772487" y="5685273"/>
              <a:ext cx="1057025" cy="712303"/>
            </a:xfrm>
            <a:prstGeom prst="upArrowCallout">
              <a:avLst/>
            </a:prstGeom>
            <a:solidFill>
              <a:srgbClr val="FFFF00"/>
            </a:solidFill>
            <a:ln w="12700" cap="flat" cmpd="sng" algn="ctr">
              <a:solidFill>
                <a:srgbClr val="78648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i="0" u="none" strike="noStrike" kern="0" cap="none" spc="0" normalizeH="0" baseline="0" noProof="0" dirty="0">
                  <a:ln>
                    <a:noFill/>
                  </a:ln>
                  <a:solidFill>
                    <a:srgbClr val="404040"/>
                  </a:solidFill>
                  <a:effectLst/>
                  <a:uLnTx/>
                  <a:uFillTx/>
                  <a:latin typeface="+mj-lt"/>
                  <a:ea typeface="+mn-ea"/>
                  <a:cs typeface="+mn-cs"/>
                </a:rPr>
                <a:t>Expédition</a:t>
              </a:r>
            </a:p>
          </p:txBody>
        </p:sp>
        <p:sp>
          <p:nvSpPr>
            <p:cNvPr id="24" name="Légende : flèche vers le haut 23">
              <a:extLst>
                <a:ext uri="{FF2B5EF4-FFF2-40B4-BE49-F238E27FC236}">
                  <a16:creationId xmlns:a16="http://schemas.microsoft.com/office/drawing/2014/main" id="{6166734D-9B5F-450B-903C-57B283CC3D80}"/>
                </a:ext>
              </a:extLst>
            </p:cNvPr>
            <p:cNvSpPr/>
            <p:nvPr/>
          </p:nvSpPr>
          <p:spPr>
            <a:xfrm>
              <a:off x="4709312" y="5717442"/>
              <a:ext cx="1028473" cy="712303"/>
            </a:xfrm>
            <a:prstGeom prst="upArrowCallout">
              <a:avLst/>
            </a:prstGeom>
            <a:solidFill>
              <a:srgbClr val="FFFF00"/>
            </a:solidFill>
            <a:ln w="12700" cap="flat" cmpd="sng" algn="ctr">
              <a:solidFill>
                <a:srgbClr val="78648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i="0" u="none" strike="noStrike" kern="0" cap="none" spc="0" normalizeH="0" baseline="0" noProof="0" dirty="0">
                  <a:ln>
                    <a:noFill/>
                  </a:ln>
                  <a:solidFill>
                    <a:srgbClr val="404040"/>
                  </a:solidFill>
                  <a:effectLst/>
                  <a:uLnTx/>
                  <a:uFillTx/>
                  <a:latin typeface="+mj-lt"/>
                  <a:ea typeface="+mn-ea"/>
                  <a:cs typeface="+mn-cs"/>
                </a:rPr>
                <a:t>Expédition</a:t>
              </a:r>
            </a:p>
          </p:txBody>
        </p:sp>
        <p:sp>
          <p:nvSpPr>
            <p:cNvPr id="25" name="Légende : flèche vers le haut 24">
              <a:extLst>
                <a:ext uri="{FF2B5EF4-FFF2-40B4-BE49-F238E27FC236}">
                  <a16:creationId xmlns:a16="http://schemas.microsoft.com/office/drawing/2014/main" id="{DC0ADC5D-E3A1-4355-BADD-7ED079620098}"/>
                </a:ext>
              </a:extLst>
            </p:cNvPr>
            <p:cNvSpPr/>
            <p:nvPr/>
          </p:nvSpPr>
          <p:spPr>
            <a:xfrm>
              <a:off x="6791420" y="5715885"/>
              <a:ext cx="1028473" cy="712303"/>
            </a:xfrm>
            <a:prstGeom prst="upArrowCallout">
              <a:avLst/>
            </a:prstGeom>
            <a:solidFill>
              <a:srgbClr val="FFFF00"/>
            </a:solidFill>
            <a:ln w="12700" cap="flat" cmpd="sng" algn="ctr">
              <a:solidFill>
                <a:srgbClr val="78648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i="0" u="none" strike="noStrike" kern="0" cap="none" spc="0" normalizeH="0" baseline="0" noProof="0" dirty="0">
                  <a:ln>
                    <a:noFill/>
                  </a:ln>
                  <a:solidFill>
                    <a:srgbClr val="404040"/>
                  </a:solidFill>
                  <a:effectLst/>
                  <a:uLnTx/>
                  <a:uFillTx/>
                  <a:latin typeface="+mj-lt"/>
                  <a:ea typeface="+mn-ea"/>
                  <a:cs typeface="+mn-cs"/>
                </a:rPr>
                <a:t>Expédition</a:t>
              </a:r>
            </a:p>
          </p:txBody>
        </p:sp>
      </p:grpSp>
      <p:sp>
        <p:nvSpPr>
          <p:cNvPr id="29" name="Espace réservé du numéro de diapositive 3">
            <a:extLst>
              <a:ext uri="{FF2B5EF4-FFF2-40B4-BE49-F238E27FC236}">
                <a16:creationId xmlns:a16="http://schemas.microsoft.com/office/drawing/2014/main" id="{C23AA29C-49AE-49A5-801D-1DC1FE5CE769}"/>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3</a:t>
            </a:fld>
            <a:endParaRPr lang="fr-FR" sz="1400" b="1">
              <a:solidFill>
                <a:srgbClr val="000000"/>
              </a:solidFill>
              <a:latin typeface="Arial"/>
            </a:endParaRPr>
          </a:p>
        </p:txBody>
      </p:sp>
    </p:spTree>
    <p:extLst>
      <p:ext uri="{BB962C8B-B14F-4D97-AF65-F5344CB8AC3E}">
        <p14:creationId xmlns:p14="http://schemas.microsoft.com/office/powerpoint/2010/main" val="3278596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91B61-1482-4399-8C52-C14131C704ED}"/>
              </a:ext>
            </a:extLst>
          </p:cNvPr>
          <p:cNvSpPr>
            <a:spLocks noGrp="1"/>
          </p:cNvSpPr>
          <p:nvPr>
            <p:ph type="title"/>
          </p:nvPr>
        </p:nvSpPr>
        <p:spPr/>
        <p:txBody>
          <a:bodyPr/>
          <a:lstStyle/>
          <a:p>
            <a:r>
              <a:rPr lang="fr-FR" dirty="0"/>
              <a:t>Les frais annexes</a:t>
            </a:r>
          </a:p>
        </p:txBody>
      </p:sp>
      <p:sp>
        <p:nvSpPr>
          <p:cNvPr id="3" name="Espace réservé du contenu 2">
            <a:extLst>
              <a:ext uri="{FF2B5EF4-FFF2-40B4-BE49-F238E27FC236}">
                <a16:creationId xmlns:a16="http://schemas.microsoft.com/office/drawing/2014/main" id="{90C881F7-790E-4EFC-B951-F251E0AE63E7}"/>
              </a:ext>
            </a:extLst>
          </p:cNvPr>
          <p:cNvSpPr>
            <a:spLocks noGrp="1"/>
          </p:cNvSpPr>
          <p:nvPr>
            <p:ph idx="1"/>
          </p:nvPr>
        </p:nvSpPr>
        <p:spPr>
          <a:xfrm>
            <a:off x="1066800" y="1676400"/>
            <a:ext cx="7162800" cy="4560912"/>
          </a:xfrm>
        </p:spPr>
        <p:txBody>
          <a:bodyPr/>
          <a:lstStyle/>
          <a:p>
            <a:r>
              <a:rPr lang="fr-FR" sz="2000" b="0" i="0" u="none" strike="noStrike" dirty="0">
                <a:solidFill>
                  <a:srgbClr val="151515"/>
                </a:solidFill>
                <a:effectLst/>
                <a:latin typeface="Arial" panose="020B0604020202020204" pitchFamily="34" charset="0"/>
                <a:cs typeface="Arial" panose="020B0604020202020204" pitchFamily="34" charset="0"/>
              </a:rPr>
              <a:t>Les frais annexes sont imputables </a:t>
            </a:r>
          </a:p>
          <a:p>
            <a:pPr lvl="1"/>
            <a:r>
              <a:rPr lang="fr-FR" b="0" i="0" u="none" strike="noStrike" dirty="0">
                <a:solidFill>
                  <a:srgbClr val="151515"/>
                </a:solidFill>
                <a:effectLst/>
                <a:latin typeface="Arial" panose="020B0604020202020204" pitchFamily="34" charset="0"/>
                <a:cs typeface="Arial" panose="020B0604020202020204" pitchFamily="34" charset="0"/>
              </a:rPr>
              <a:t>à l’enlèvement, </a:t>
            </a:r>
          </a:p>
          <a:p>
            <a:pPr lvl="1"/>
            <a:r>
              <a:rPr lang="fr-FR" b="0" i="0" u="none" strike="noStrike" dirty="0">
                <a:solidFill>
                  <a:srgbClr val="151515"/>
                </a:solidFill>
                <a:effectLst/>
                <a:latin typeface="Arial" panose="020B0604020202020204" pitchFamily="34" charset="0"/>
                <a:cs typeface="Arial" panose="020B0604020202020204" pitchFamily="34" charset="0"/>
              </a:rPr>
              <a:t>au camionnage, aux primes d’assurances, aux frais d’émission de documents, de présentation en douane, aux opérations de  transbordement,</a:t>
            </a:r>
          </a:p>
          <a:p>
            <a:pPr lvl="1"/>
            <a:r>
              <a:rPr lang="fr-FR" b="0" i="0" u="none" strike="noStrike" dirty="0">
                <a:solidFill>
                  <a:srgbClr val="151515"/>
                </a:solidFill>
                <a:effectLst/>
                <a:latin typeface="Arial" panose="020B0604020202020204" pitchFamily="34" charset="0"/>
                <a:cs typeface="Arial" panose="020B0604020202020204" pitchFamily="34" charset="0"/>
              </a:rPr>
              <a:t>aux primes pour marchandises dangereuses, selon les services demandés au transitaire. </a:t>
            </a:r>
          </a:p>
          <a:p>
            <a:r>
              <a:rPr lang="fr-FR" sz="2000" b="0" i="0" u="none" strike="noStrike" dirty="0">
                <a:solidFill>
                  <a:srgbClr val="151515"/>
                </a:solidFill>
                <a:effectLst/>
                <a:latin typeface="Arial" panose="020B0604020202020204" pitchFamily="34" charset="0"/>
                <a:cs typeface="Arial" panose="020B0604020202020204" pitchFamily="34" charset="0"/>
              </a:rPr>
              <a:t>Ils doivent apparaître dans la LTA (lettre de transport aérien) de façon détaillée et répartie entre les différents intervenants : entre compagnie et agent et entre expéditeur et destinataire pour ce qui est de leur règlement.</a:t>
            </a:r>
          </a:p>
          <a:p>
            <a:r>
              <a:rPr lang="fr-FR" sz="2000" b="0" dirty="0">
                <a:solidFill>
                  <a:srgbClr val="151515"/>
                </a:solidFill>
                <a:latin typeface="Arial" panose="020B0604020202020204" pitchFamily="34" charset="0"/>
                <a:cs typeface="Arial" panose="020B0604020202020204" pitchFamily="34" charset="0"/>
              </a:rPr>
              <a:t>Une liste non exhaustive des frais qui peuvent être facturés par les transporteurs est proposé ci-dessous à titre l’illustration.</a:t>
            </a:r>
            <a:endParaRPr lang="fr-FR" sz="2000" b="0" i="0" u="none" strike="noStrike" dirty="0">
              <a:solidFill>
                <a:srgbClr val="151515"/>
              </a:solidFill>
              <a:effectLst/>
              <a:latin typeface="Arial" panose="020B0604020202020204" pitchFamily="34" charset="0"/>
              <a:cs typeface="Arial" panose="020B0604020202020204" pitchFamily="34" charset="0"/>
            </a:endParaRPr>
          </a:p>
          <a:p>
            <a:endParaRPr lang="fr-FR" sz="2000" dirty="0"/>
          </a:p>
        </p:txBody>
      </p:sp>
      <p:sp>
        <p:nvSpPr>
          <p:cNvPr id="4" name="Espace réservé du numéro de diapositive 3">
            <a:extLst>
              <a:ext uri="{FF2B5EF4-FFF2-40B4-BE49-F238E27FC236}">
                <a16:creationId xmlns:a16="http://schemas.microsoft.com/office/drawing/2014/main" id="{98B9705F-7335-4314-8AE4-19813865755E}"/>
              </a:ext>
            </a:extLst>
          </p:cNvPr>
          <p:cNvSpPr>
            <a:spLocks noGrp="1"/>
          </p:cNvSpPr>
          <p:nvPr>
            <p:ph type="sldNum" sz="quarter" idx="4294967295"/>
          </p:nvPr>
        </p:nvSpPr>
        <p:spPr>
          <a:xfrm>
            <a:off x="7086600" y="6381750"/>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70524-60F2-4E1E-B69C-E5E064182898}" type="slidenum">
              <a:rPr kumimoji="0" lang="fr-FR" sz="14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4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3986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a:extLst>
              <a:ext uri="{FF2B5EF4-FFF2-40B4-BE49-F238E27FC236}">
                <a16:creationId xmlns:a16="http://schemas.microsoft.com/office/drawing/2014/main" id="{1010837A-4C05-48A1-8A24-8B89F3024317}"/>
              </a:ext>
            </a:extLst>
          </p:cNvPr>
          <p:cNvSpPr>
            <a:spLocks noGrp="1" noChangeArrowheads="1"/>
          </p:cNvSpPr>
          <p:nvPr>
            <p:ph type="title"/>
            <p:custDataLst>
              <p:tags r:id="rId1"/>
            </p:custDataLst>
          </p:nvPr>
        </p:nvSpPr>
        <p:spPr>
          <a:xfrm>
            <a:off x="846709" y="692696"/>
            <a:ext cx="7920880" cy="720080"/>
          </a:xfrm>
          <a:noFill/>
        </p:spPr>
        <p:txBody>
          <a:bodyPr/>
          <a:lstStyle/>
          <a:p>
            <a:r>
              <a:rPr lang="fr-FR" altLang="fr-FR" dirty="0"/>
              <a:t>Les critères de choix d’un mode de transport</a:t>
            </a:r>
          </a:p>
        </p:txBody>
      </p:sp>
      <p:sp>
        <p:nvSpPr>
          <p:cNvPr id="9221" name="Rectangle 3">
            <a:extLst>
              <a:ext uri="{FF2B5EF4-FFF2-40B4-BE49-F238E27FC236}">
                <a16:creationId xmlns:a16="http://schemas.microsoft.com/office/drawing/2014/main" id="{534E9E8D-8D1F-4527-B785-0B284BED3902}"/>
              </a:ext>
            </a:extLst>
          </p:cNvPr>
          <p:cNvSpPr>
            <a:spLocks noGrp="1" noChangeArrowheads="1"/>
          </p:cNvSpPr>
          <p:nvPr>
            <p:ph type="body" idx="1"/>
            <p:custDataLst>
              <p:tags r:id="rId2"/>
            </p:custDataLst>
          </p:nvPr>
        </p:nvSpPr>
        <p:spPr>
          <a:xfrm>
            <a:off x="762000" y="1661120"/>
            <a:ext cx="8001000" cy="4648200"/>
          </a:xfrm>
          <a:noFill/>
        </p:spPr>
        <p:txBody>
          <a:bodyPr/>
          <a:lstStyle/>
          <a:p>
            <a:pPr marL="382588" defTabSz="762000"/>
            <a:r>
              <a:rPr lang="fr-FR" altLang="fr-FR" sz="2000" dirty="0">
                <a:solidFill>
                  <a:srgbClr val="000099"/>
                </a:solidFill>
              </a:rPr>
              <a:t>Les quantités transportées</a:t>
            </a:r>
          </a:p>
          <a:p>
            <a:pPr marL="382588" defTabSz="762000"/>
            <a:r>
              <a:rPr lang="fr-FR" altLang="fr-FR" sz="2000" dirty="0">
                <a:solidFill>
                  <a:srgbClr val="000099"/>
                </a:solidFill>
              </a:rPr>
              <a:t>La nature et les caractéristiques physiques des marchandises ( température par exemple)</a:t>
            </a:r>
          </a:p>
          <a:p>
            <a:pPr marL="382588" defTabSz="762000"/>
            <a:r>
              <a:rPr lang="fr-FR" altLang="fr-FR" sz="2000" dirty="0">
                <a:solidFill>
                  <a:srgbClr val="000099"/>
                </a:solidFill>
              </a:rPr>
              <a:t>La densité des marchandises (rapport poids/volume)</a:t>
            </a:r>
          </a:p>
          <a:p>
            <a:pPr marL="382588" defTabSz="762000"/>
            <a:r>
              <a:rPr lang="fr-FR" altLang="fr-FR" sz="2000" dirty="0">
                <a:solidFill>
                  <a:srgbClr val="000099"/>
                </a:solidFill>
              </a:rPr>
              <a:t>La valeur des marchandises</a:t>
            </a:r>
          </a:p>
          <a:p>
            <a:pPr marL="382588" defTabSz="762000"/>
            <a:r>
              <a:rPr lang="fr-FR" altLang="fr-FR" sz="2000" dirty="0">
                <a:solidFill>
                  <a:srgbClr val="000099"/>
                </a:solidFill>
              </a:rPr>
              <a:t>Les exigences des clients en matière de délai</a:t>
            </a:r>
          </a:p>
          <a:p>
            <a:pPr marL="382588" defTabSz="762000"/>
            <a:r>
              <a:rPr lang="fr-FR" altLang="fr-FR" sz="2000" dirty="0">
                <a:solidFill>
                  <a:srgbClr val="000099"/>
                </a:solidFill>
              </a:rPr>
              <a:t>La répartition géographique des clients (distance, concentration)</a:t>
            </a:r>
          </a:p>
          <a:p>
            <a:pPr marL="382588" defTabSz="762000"/>
            <a:r>
              <a:rPr lang="fr-FR" altLang="fr-FR" sz="2000" dirty="0">
                <a:solidFill>
                  <a:srgbClr val="000099"/>
                </a:solidFill>
              </a:rPr>
              <a:t>Le temps de transport</a:t>
            </a:r>
          </a:p>
          <a:p>
            <a:pPr marL="382588" defTabSz="762000"/>
            <a:r>
              <a:rPr lang="fr-FR" altLang="fr-FR" sz="2000" dirty="0">
                <a:solidFill>
                  <a:srgbClr val="000099"/>
                </a:solidFill>
              </a:rPr>
              <a:t>La fréquence des moyens de transports</a:t>
            </a:r>
          </a:p>
          <a:p>
            <a:pPr marL="382588" defTabSz="762000"/>
            <a:r>
              <a:rPr lang="fr-FR" altLang="fr-FR" sz="2000" dirty="0">
                <a:solidFill>
                  <a:srgbClr val="000099"/>
                </a:solidFill>
              </a:rPr>
              <a:t>La fiabilité (variabilité du temps)</a:t>
            </a:r>
          </a:p>
          <a:p>
            <a:pPr marL="382588" defTabSz="762000"/>
            <a:r>
              <a:rPr lang="fr-FR" altLang="fr-FR" sz="2000" dirty="0">
                <a:solidFill>
                  <a:srgbClr val="000099"/>
                </a:solidFill>
              </a:rPr>
              <a:t>Le coût total (ensemble des coûts induits)</a:t>
            </a:r>
          </a:p>
          <a:p>
            <a:pPr marL="382588" defTabSz="762000"/>
            <a:r>
              <a:rPr lang="fr-FR" altLang="fr-FR" sz="2000" dirty="0">
                <a:solidFill>
                  <a:srgbClr val="000099"/>
                </a:solidFill>
              </a:rPr>
              <a:t>La performance environnementale</a:t>
            </a:r>
            <a:endParaRPr lang="fr-FR" altLang="fr-FR" sz="2800" dirty="0">
              <a:solidFill>
                <a:srgbClr val="000099"/>
              </a:solidFill>
            </a:endParaRPr>
          </a:p>
        </p:txBody>
      </p:sp>
      <p:sp>
        <p:nvSpPr>
          <p:cNvPr id="4" name="Espace réservé du numéro de diapositive 3">
            <a:extLst>
              <a:ext uri="{FF2B5EF4-FFF2-40B4-BE49-F238E27FC236}">
                <a16:creationId xmlns:a16="http://schemas.microsoft.com/office/drawing/2014/main" id="{768033D6-DF6F-4511-A84D-2B57AE35332B}"/>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4</a:t>
            </a:fld>
            <a:endParaRPr lang="fr-FR" sz="1400" b="1">
              <a:solidFill>
                <a:srgbClr val="000000"/>
              </a:solidFill>
              <a:latin typeface="Aria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a:extLst>
              <a:ext uri="{FF2B5EF4-FFF2-40B4-BE49-F238E27FC236}">
                <a16:creationId xmlns:a16="http://schemas.microsoft.com/office/drawing/2014/main" id="{EB132EB3-37F8-4724-AB69-43D6A9ADD0DB}"/>
              </a:ext>
            </a:extLst>
          </p:cNvPr>
          <p:cNvSpPr>
            <a:spLocks noGrp="1" noChangeArrowheads="1"/>
          </p:cNvSpPr>
          <p:nvPr>
            <p:ph type="title"/>
            <p:custDataLst>
              <p:tags r:id="rId1"/>
            </p:custDataLst>
          </p:nvPr>
        </p:nvSpPr>
        <p:spPr/>
        <p:txBody>
          <a:bodyPr/>
          <a:lstStyle/>
          <a:p>
            <a:r>
              <a:rPr lang="fr-FR" altLang="fr-FR" sz="2400" dirty="0"/>
              <a:t>Fréquence vs taux de remplissage</a:t>
            </a:r>
          </a:p>
        </p:txBody>
      </p:sp>
      <p:sp>
        <p:nvSpPr>
          <p:cNvPr id="14341" name="AutoShape 4">
            <a:extLst>
              <a:ext uri="{FF2B5EF4-FFF2-40B4-BE49-F238E27FC236}">
                <a16:creationId xmlns:a16="http://schemas.microsoft.com/office/drawing/2014/main" id="{7C2042E5-90D8-46BE-A048-1611C7EF7173}"/>
              </a:ext>
            </a:extLst>
          </p:cNvPr>
          <p:cNvSpPr>
            <a:spLocks noChangeArrowheads="1"/>
          </p:cNvSpPr>
          <p:nvPr>
            <p:custDataLst>
              <p:tags r:id="rId2"/>
            </p:custDataLst>
          </p:nvPr>
        </p:nvSpPr>
        <p:spPr bwMode="auto">
          <a:xfrm>
            <a:off x="3924300" y="3624263"/>
            <a:ext cx="1223963" cy="1368425"/>
          </a:xfrm>
          <a:prstGeom prst="triangle">
            <a:avLst>
              <a:gd name="adj" fmla="val 50000"/>
            </a:avLst>
          </a:prstGeom>
          <a:solidFill>
            <a:srgbClr val="0000FF"/>
          </a:solidFill>
          <a:ln w="12700">
            <a:solidFill>
              <a:schemeClr val="tx1"/>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4342" name="Rectangle 5">
            <a:extLst>
              <a:ext uri="{FF2B5EF4-FFF2-40B4-BE49-F238E27FC236}">
                <a16:creationId xmlns:a16="http://schemas.microsoft.com/office/drawing/2014/main" id="{553B3E98-2D2D-4975-BD0D-FE0057220611}"/>
              </a:ext>
            </a:extLst>
          </p:cNvPr>
          <p:cNvSpPr>
            <a:spLocks noChangeArrowheads="1"/>
          </p:cNvSpPr>
          <p:nvPr>
            <p:custDataLst>
              <p:tags r:id="rId3"/>
            </p:custDataLst>
          </p:nvPr>
        </p:nvSpPr>
        <p:spPr bwMode="auto">
          <a:xfrm>
            <a:off x="1835150" y="3479800"/>
            <a:ext cx="5400675" cy="144463"/>
          </a:xfrm>
          <a:prstGeom prst="rect">
            <a:avLst/>
          </a:prstGeom>
          <a:solidFill>
            <a:srgbClr val="000099"/>
          </a:solidFill>
          <a:ln w="12700">
            <a:solidFill>
              <a:schemeClr val="tx1"/>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4343" name="Text Box 6">
            <a:extLst>
              <a:ext uri="{FF2B5EF4-FFF2-40B4-BE49-F238E27FC236}">
                <a16:creationId xmlns:a16="http://schemas.microsoft.com/office/drawing/2014/main" id="{DE3F6CA6-907C-4839-BD68-4FE9D405DE67}"/>
              </a:ext>
            </a:extLst>
          </p:cNvPr>
          <p:cNvSpPr txBox="1">
            <a:spLocks noChangeArrowheads="1"/>
          </p:cNvSpPr>
          <p:nvPr>
            <p:custDataLst>
              <p:tags r:id="rId4"/>
            </p:custDataLst>
          </p:nvPr>
        </p:nvSpPr>
        <p:spPr bwMode="auto">
          <a:xfrm>
            <a:off x="3419475" y="2060575"/>
            <a:ext cx="2266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i="1" dirty="0"/>
              <a:t>Pour un flux donné</a:t>
            </a:r>
          </a:p>
        </p:txBody>
      </p:sp>
      <p:sp>
        <p:nvSpPr>
          <p:cNvPr id="14344" name="Text Box 7">
            <a:extLst>
              <a:ext uri="{FF2B5EF4-FFF2-40B4-BE49-F238E27FC236}">
                <a16:creationId xmlns:a16="http://schemas.microsoft.com/office/drawing/2014/main" id="{CFBBE5D7-C630-479F-865F-6F6A20EFB648}"/>
              </a:ext>
            </a:extLst>
          </p:cNvPr>
          <p:cNvSpPr txBox="1">
            <a:spLocks noChangeArrowheads="1"/>
          </p:cNvSpPr>
          <p:nvPr>
            <p:custDataLst>
              <p:tags r:id="rId5"/>
            </p:custDataLst>
          </p:nvPr>
        </p:nvSpPr>
        <p:spPr bwMode="auto">
          <a:xfrm>
            <a:off x="611188" y="2543175"/>
            <a:ext cx="21018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dirty="0">
                <a:solidFill>
                  <a:srgbClr val="0000FF"/>
                </a:solidFill>
              </a:rPr>
              <a:t>Fréquence élevée</a:t>
            </a:r>
          </a:p>
          <a:p>
            <a:r>
              <a:rPr lang="fr-FR" altLang="fr-FR" dirty="0"/>
              <a:t>- Stocks bas</a:t>
            </a:r>
            <a:br>
              <a:rPr lang="fr-FR" altLang="fr-FR" dirty="0"/>
            </a:br>
            <a:r>
              <a:rPr lang="fr-FR" altLang="fr-FR" dirty="0"/>
              <a:t>- Forte réactivité</a:t>
            </a:r>
          </a:p>
        </p:txBody>
      </p:sp>
      <p:sp>
        <p:nvSpPr>
          <p:cNvPr id="14345" name="Text Box 8">
            <a:extLst>
              <a:ext uri="{FF2B5EF4-FFF2-40B4-BE49-F238E27FC236}">
                <a16:creationId xmlns:a16="http://schemas.microsoft.com/office/drawing/2014/main" id="{F7DA53E9-2999-46F1-B65E-2BE1F894EABE}"/>
              </a:ext>
            </a:extLst>
          </p:cNvPr>
          <p:cNvSpPr txBox="1">
            <a:spLocks noChangeArrowheads="1"/>
          </p:cNvSpPr>
          <p:nvPr>
            <p:custDataLst>
              <p:tags r:id="rId6"/>
            </p:custDataLst>
          </p:nvPr>
        </p:nvSpPr>
        <p:spPr bwMode="auto">
          <a:xfrm>
            <a:off x="5724525" y="3860800"/>
            <a:ext cx="31051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dirty="0">
                <a:solidFill>
                  <a:srgbClr val="0000FF"/>
                </a:solidFill>
              </a:rPr>
              <a:t>Taux de remplissage faible</a:t>
            </a:r>
          </a:p>
          <a:p>
            <a:r>
              <a:rPr lang="fr-FR" altLang="fr-FR" dirty="0"/>
              <a:t>- Coût de transport élevé</a:t>
            </a:r>
          </a:p>
        </p:txBody>
      </p:sp>
      <p:sp>
        <p:nvSpPr>
          <p:cNvPr id="14346" name="Text Box 9">
            <a:extLst>
              <a:ext uri="{FF2B5EF4-FFF2-40B4-BE49-F238E27FC236}">
                <a16:creationId xmlns:a16="http://schemas.microsoft.com/office/drawing/2014/main" id="{D92857A6-B639-4B88-827D-BAE43998D90F}"/>
              </a:ext>
            </a:extLst>
          </p:cNvPr>
          <p:cNvSpPr txBox="1">
            <a:spLocks noChangeArrowheads="1"/>
          </p:cNvSpPr>
          <p:nvPr>
            <p:custDataLst>
              <p:tags r:id="rId7"/>
            </p:custDataLst>
          </p:nvPr>
        </p:nvSpPr>
        <p:spPr bwMode="auto">
          <a:xfrm>
            <a:off x="611188" y="3879850"/>
            <a:ext cx="20510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dirty="0">
                <a:solidFill>
                  <a:srgbClr val="0000FF"/>
                </a:solidFill>
              </a:rPr>
              <a:t>Fréquence faible</a:t>
            </a:r>
          </a:p>
          <a:p>
            <a:r>
              <a:rPr lang="fr-FR" altLang="fr-FR" dirty="0"/>
              <a:t>- Stocks élevés</a:t>
            </a:r>
            <a:br>
              <a:rPr lang="fr-FR" altLang="fr-FR" dirty="0"/>
            </a:br>
            <a:r>
              <a:rPr lang="fr-FR" altLang="fr-FR" dirty="0"/>
              <a:t>- Faible réactivité</a:t>
            </a:r>
          </a:p>
        </p:txBody>
      </p:sp>
      <p:sp>
        <p:nvSpPr>
          <p:cNvPr id="14347" name="Text Box 10">
            <a:extLst>
              <a:ext uri="{FF2B5EF4-FFF2-40B4-BE49-F238E27FC236}">
                <a16:creationId xmlns:a16="http://schemas.microsoft.com/office/drawing/2014/main" id="{021EA1E0-AB79-400D-B35B-D470547FD966}"/>
              </a:ext>
            </a:extLst>
          </p:cNvPr>
          <p:cNvSpPr txBox="1">
            <a:spLocks noChangeArrowheads="1"/>
          </p:cNvSpPr>
          <p:nvPr>
            <p:custDataLst>
              <p:tags r:id="rId8"/>
            </p:custDataLst>
          </p:nvPr>
        </p:nvSpPr>
        <p:spPr bwMode="auto">
          <a:xfrm>
            <a:off x="5724525" y="2605088"/>
            <a:ext cx="30797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dirty="0">
                <a:solidFill>
                  <a:srgbClr val="0000FF"/>
                </a:solidFill>
              </a:rPr>
              <a:t>Taux de remplissage élevé</a:t>
            </a:r>
          </a:p>
          <a:p>
            <a:r>
              <a:rPr lang="fr-FR" altLang="fr-FR" dirty="0"/>
              <a:t>- Coût de transport faible</a:t>
            </a:r>
          </a:p>
        </p:txBody>
      </p:sp>
      <p:sp>
        <p:nvSpPr>
          <p:cNvPr id="14348" name="Text Box 11">
            <a:extLst>
              <a:ext uri="{FF2B5EF4-FFF2-40B4-BE49-F238E27FC236}">
                <a16:creationId xmlns:a16="http://schemas.microsoft.com/office/drawing/2014/main" id="{F99DA868-7AD8-49AF-99C8-D36804485295}"/>
              </a:ext>
            </a:extLst>
          </p:cNvPr>
          <p:cNvSpPr txBox="1">
            <a:spLocks noChangeArrowheads="1"/>
          </p:cNvSpPr>
          <p:nvPr>
            <p:custDataLst>
              <p:tags r:id="rId9"/>
            </p:custDataLst>
          </p:nvPr>
        </p:nvSpPr>
        <p:spPr bwMode="auto">
          <a:xfrm>
            <a:off x="2103438" y="5681663"/>
            <a:ext cx="5734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dirty="0"/>
              <a:t>Fréquence fixe ou variable des départs de camions</a:t>
            </a:r>
          </a:p>
        </p:txBody>
      </p:sp>
      <p:sp>
        <p:nvSpPr>
          <p:cNvPr id="11" name="Espace réservé du numéro de diapositive 3">
            <a:extLst>
              <a:ext uri="{FF2B5EF4-FFF2-40B4-BE49-F238E27FC236}">
                <a16:creationId xmlns:a16="http://schemas.microsoft.com/office/drawing/2014/main" id="{E142D9BF-AAAD-4A76-A496-EF9408C9FE75}"/>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5</a:t>
            </a:fld>
            <a:endParaRPr lang="fr-FR" sz="1400" b="1">
              <a:solidFill>
                <a:srgbClr val="000000"/>
              </a:solidFill>
              <a:latin typeface="Arial"/>
            </a:endParaRPr>
          </a:p>
        </p:txBody>
      </p:sp>
    </p:spTree>
    <p:extLst>
      <p:ext uri="{BB962C8B-B14F-4D97-AF65-F5344CB8AC3E}">
        <p14:creationId xmlns:p14="http://schemas.microsoft.com/office/powerpoint/2010/main" val="3949267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a:extLst>
              <a:ext uri="{FF2B5EF4-FFF2-40B4-BE49-F238E27FC236}">
                <a16:creationId xmlns:a16="http://schemas.microsoft.com/office/drawing/2014/main" id="{0D46A92D-5160-4D16-B6AD-F91D38AA9F9C}"/>
              </a:ext>
            </a:extLst>
          </p:cNvPr>
          <p:cNvSpPr>
            <a:spLocks noChangeArrowheads="1"/>
          </p:cNvSpPr>
          <p:nvPr>
            <p:custDataLst>
              <p:tags r:id="rId1"/>
            </p:custDataLst>
          </p:nvPr>
        </p:nvSpPr>
        <p:spPr bwMode="auto">
          <a:xfrm flipH="1">
            <a:off x="609600" y="1814513"/>
            <a:ext cx="1524000" cy="1295400"/>
          </a:xfrm>
          <a:prstGeom prst="rtTriangle">
            <a:avLst/>
          </a:prstGeom>
          <a:solidFill>
            <a:srgbClr val="669900"/>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26629" name="AutoShape 3">
            <a:extLst>
              <a:ext uri="{FF2B5EF4-FFF2-40B4-BE49-F238E27FC236}">
                <a16:creationId xmlns:a16="http://schemas.microsoft.com/office/drawing/2014/main" id="{50A7F428-2F26-4382-8B2A-A182E647173B}"/>
              </a:ext>
            </a:extLst>
          </p:cNvPr>
          <p:cNvSpPr>
            <a:spLocks noChangeArrowheads="1"/>
          </p:cNvSpPr>
          <p:nvPr>
            <p:custDataLst>
              <p:tags r:id="rId2"/>
            </p:custDataLst>
          </p:nvPr>
        </p:nvSpPr>
        <p:spPr bwMode="auto">
          <a:xfrm flipH="1">
            <a:off x="2133600" y="1814513"/>
            <a:ext cx="1524000" cy="1295400"/>
          </a:xfrm>
          <a:prstGeom prst="rtTriangle">
            <a:avLst/>
          </a:prstGeom>
          <a:solidFill>
            <a:srgbClr val="669900"/>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26630" name="AutoShape 4">
            <a:extLst>
              <a:ext uri="{FF2B5EF4-FFF2-40B4-BE49-F238E27FC236}">
                <a16:creationId xmlns:a16="http://schemas.microsoft.com/office/drawing/2014/main" id="{D2F437DF-1A3E-4A8F-9618-03668D662818}"/>
              </a:ext>
            </a:extLst>
          </p:cNvPr>
          <p:cNvSpPr>
            <a:spLocks noChangeArrowheads="1"/>
          </p:cNvSpPr>
          <p:nvPr>
            <p:custDataLst>
              <p:tags r:id="rId3"/>
            </p:custDataLst>
          </p:nvPr>
        </p:nvSpPr>
        <p:spPr bwMode="auto">
          <a:xfrm flipH="1">
            <a:off x="3657600" y="1814513"/>
            <a:ext cx="1524000" cy="1295400"/>
          </a:xfrm>
          <a:prstGeom prst="rtTriangle">
            <a:avLst/>
          </a:prstGeom>
          <a:solidFill>
            <a:srgbClr val="669900"/>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26631" name="AutoShape 5">
            <a:extLst>
              <a:ext uri="{FF2B5EF4-FFF2-40B4-BE49-F238E27FC236}">
                <a16:creationId xmlns:a16="http://schemas.microsoft.com/office/drawing/2014/main" id="{0BBA69A4-CE59-4BF8-8CC3-FAE4469DA67A}"/>
              </a:ext>
            </a:extLst>
          </p:cNvPr>
          <p:cNvSpPr>
            <a:spLocks noChangeArrowheads="1"/>
          </p:cNvSpPr>
          <p:nvPr>
            <p:custDataLst>
              <p:tags r:id="rId4"/>
            </p:custDataLst>
          </p:nvPr>
        </p:nvSpPr>
        <p:spPr bwMode="auto">
          <a:xfrm flipH="1">
            <a:off x="5181600" y="1814513"/>
            <a:ext cx="1524000" cy="1295400"/>
          </a:xfrm>
          <a:prstGeom prst="rtTriangle">
            <a:avLst/>
          </a:prstGeom>
          <a:solidFill>
            <a:srgbClr val="669900"/>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26632" name="AutoShape 6">
            <a:extLst>
              <a:ext uri="{FF2B5EF4-FFF2-40B4-BE49-F238E27FC236}">
                <a16:creationId xmlns:a16="http://schemas.microsoft.com/office/drawing/2014/main" id="{A0216729-DD0B-4E04-A6D9-EA6090D513B2}"/>
              </a:ext>
            </a:extLst>
          </p:cNvPr>
          <p:cNvSpPr>
            <a:spLocks noChangeArrowheads="1"/>
          </p:cNvSpPr>
          <p:nvPr>
            <p:custDataLst>
              <p:tags r:id="rId5"/>
            </p:custDataLst>
          </p:nvPr>
        </p:nvSpPr>
        <p:spPr bwMode="auto">
          <a:xfrm flipH="1">
            <a:off x="6705600" y="1814513"/>
            <a:ext cx="1524000" cy="1295400"/>
          </a:xfrm>
          <a:prstGeom prst="rtTriangle">
            <a:avLst/>
          </a:prstGeom>
          <a:solidFill>
            <a:srgbClr val="669900"/>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26633" name="Line 7">
            <a:extLst>
              <a:ext uri="{FF2B5EF4-FFF2-40B4-BE49-F238E27FC236}">
                <a16:creationId xmlns:a16="http://schemas.microsoft.com/office/drawing/2014/main" id="{F9586AA6-7CB3-4F8E-83D8-46CBA72791AF}"/>
              </a:ext>
            </a:extLst>
          </p:cNvPr>
          <p:cNvSpPr>
            <a:spLocks noChangeShapeType="1"/>
          </p:cNvSpPr>
          <p:nvPr>
            <p:custDataLst>
              <p:tags r:id="rId6"/>
            </p:custDataLst>
          </p:nvPr>
        </p:nvSpPr>
        <p:spPr bwMode="auto">
          <a:xfrm>
            <a:off x="228600" y="3101975"/>
            <a:ext cx="86106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6634" name="Text Box 8">
            <a:extLst>
              <a:ext uri="{FF2B5EF4-FFF2-40B4-BE49-F238E27FC236}">
                <a16:creationId xmlns:a16="http://schemas.microsoft.com/office/drawing/2014/main" id="{28E43754-C83C-4AB1-8E26-34F0D2C753F7}"/>
              </a:ext>
            </a:extLst>
          </p:cNvPr>
          <p:cNvSpPr txBox="1">
            <a:spLocks noChangeArrowheads="1"/>
          </p:cNvSpPr>
          <p:nvPr>
            <p:custDataLst>
              <p:tags r:id="rId7"/>
            </p:custDataLst>
          </p:nvPr>
        </p:nvSpPr>
        <p:spPr bwMode="auto">
          <a:xfrm>
            <a:off x="1549400" y="3376613"/>
            <a:ext cx="1250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b="0"/>
              <a:t>Expédition</a:t>
            </a:r>
          </a:p>
        </p:txBody>
      </p:sp>
      <p:sp>
        <p:nvSpPr>
          <p:cNvPr id="26635" name="Text Box 9">
            <a:extLst>
              <a:ext uri="{FF2B5EF4-FFF2-40B4-BE49-F238E27FC236}">
                <a16:creationId xmlns:a16="http://schemas.microsoft.com/office/drawing/2014/main" id="{2CE33BA8-3858-44EF-B322-2B11FD85BC09}"/>
              </a:ext>
            </a:extLst>
          </p:cNvPr>
          <p:cNvSpPr txBox="1">
            <a:spLocks noChangeArrowheads="1"/>
          </p:cNvSpPr>
          <p:nvPr>
            <p:custDataLst>
              <p:tags r:id="rId8"/>
            </p:custDataLst>
          </p:nvPr>
        </p:nvSpPr>
        <p:spPr bwMode="auto">
          <a:xfrm>
            <a:off x="3067050" y="3376613"/>
            <a:ext cx="1250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b="0"/>
              <a:t>Expédition</a:t>
            </a:r>
          </a:p>
        </p:txBody>
      </p:sp>
      <p:sp>
        <p:nvSpPr>
          <p:cNvPr id="26636" name="Text Box 10">
            <a:extLst>
              <a:ext uri="{FF2B5EF4-FFF2-40B4-BE49-F238E27FC236}">
                <a16:creationId xmlns:a16="http://schemas.microsoft.com/office/drawing/2014/main" id="{68F4479D-887B-4701-A871-91646F010DBC}"/>
              </a:ext>
            </a:extLst>
          </p:cNvPr>
          <p:cNvSpPr txBox="1">
            <a:spLocks noChangeArrowheads="1"/>
          </p:cNvSpPr>
          <p:nvPr>
            <p:custDataLst>
              <p:tags r:id="rId9"/>
            </p:custDataLst>
          </p:nvPr>
        </p:nvSpPr>
        <p:spPr bwMode="auto">
          <a:xfrm>
            <a:off x="4584700" y="3376613"/>
            <a:ext cx="1250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b="0"/>
              <a:t>Expédition</a:t>
            </a:r>
          </a:p>
        </p:txBody>
      </p:sp>
      <p:sp>
        <p:nvSpPr>
          <p:cNvPr id="26637" name="Text Box 11">
            <a:extLst>
              <a:ext uri="{FF2B5EF4-FFF2-40B4-BE49-F238E27FC236}">
                <a16:creationId xmlns:a16="http://schemas.microsoft.com/office/drawing/2014/main" id="{DCC8EFE2-33A5-43B5-BD3D-54DFD501ABBD}"/>
              </a:ext>
            </a:extLst>
          </p:cNvPr>
          <p:cNvSpPr txBox="1">
            <a:spLocks noChangeArrowheads="1"/>
          </p:cNvSpPr>
          <p:nvPr>
            <p:custDataLst>
              <p:tags r:id="rId10"/>
            </p:custDataLst>
          </p:nvPr>
        </p:nvSpPr>
        <p:spPr bwMode="auto">
          <a:xfrm>
            <a:off x="6115050" y="3376613"/>
            <a:ext cx="1250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b="0"/>
              <a:t>Expédition</a:t>
            </a:r>
          </a:p>
        </p:txBody>
      </p:sp>
      <p:grpSp>
        <p:nvGrpSpPr>
          <p:cNvPr id="26638" name="Group 12">
            <a:extLst>
              <a:ext uri="{FF2B5EF4-FFF2-40B4-BE49-F238E27FC236}">
                <a16:creationId xmlns:a16="http://schemas.microsoft.com/office/drawing/2014/main" id="{6821FB34-AB04-46B2-84B8-8422E84C8121}"/>
              </a:ext>
            </a:extLst>
          </p:cNvPr>
          <p:cNvGrpSpPr>
            <a:grpSpLocks/>
          </p:cNvGrpSpPr>
          <p:nvPr>
            <p:custDataLst>
              <p:tags r:id="rId11"/>
            </p:custDataLst>
          </p:nvPr>
        </p:nvGrpSpPr>
        <p:grpSpPr bwMode="auto">
          <a:xfrm>
            <a:off x="2133600" y="3092450"/>
            <a:ext cx="6083300" cy="381000"/>
            <a:chOff x="1344" y="2208"/>
            <a:chExt cx="3832" cy="432"/>
          </a:xfrm>
        </p:grpSpPr>
        <p:sp>
          <p:nvSpPr>
            <p:cNvPr id="26660" name="Line 13">
              <a:extLst>
                <a:ext uri="{FF2B5EF4-FFF2-40B4-BE49-F238E27FC236}">
                  <a16:creationId xmlns:a16="http://schemas.microsoft.com/office/drawing/2014/main" id="{9DF491DA-9E0E-4042-93DD-5B0E5146C234}"/>
                </a:ext>
              </a:extLst>
            </p:cNvPr>
            <p:cNvSpPr>
              <a:spLocks noChangeShapeType="1"/>
            </p:cNvSpPr>
            <p:nvPr/>
          </p:nvSpPr>
          <p:spPr bwMode="auto">
            <a:xfrm flipV="1">
              <a:off x="1344" y="2208"/>
              <a:ext cx="0" cy="432"/>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6661" name="Line 14">
              <a:extLst>
                <a:ext uri="{FF2B5EF4-FFF2-40B4-BE49-F238E27FC236}">
                  <a16:creationId xmlns:a16="http://schemas.microsoft.com/office/drawing/2014/main" id="{3EBE34A0-345B-4938-BA60-B9D4D9650E17}"/>
                </a:ext>
              </a:extLst>
            </p:cNvPr>
            <p:cNvSpPr>
              <a:spLocks noChangeShapeType="1"/>
            </p:cNvSpPr>
            <p:nvPr/>
          </p:nvSpPr>
          <p:spPr bwMode="auto">
            <a:xfrm flipV="1">
              <a:off x="2300" y="2208"/>
              <a:ext cx="0" cy="432"/>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6662" name="Line 15">
              <a:extLst>
                <a:ext uri="{FF2B5EF4-FFF2-40B4-BE49-F238E27FC236}">
                  <a16:creationId xmlns:a16="http://schemas.microsoft.com/office/drawing/2014/main" id="{E90B74E0-C3E6-48EC-A69F-FD7AE6B377FD}"/>
                </a:ext>
              </a:extLst>
            </p:cNvPr>
            <p:cNvSpPr>
              <a:spLocks noChangeShapeType="1"/>
            </p:cNvSpPr>
            <p:nvPr/>
          </p:nvSpPr>
          <p:spPr bwMode="auto">
            <a:xfrm flipV="1">
              <a:off x="3256" y="2208"/>
              <a:ext cx="0" cy="432"/>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6663" name="Line 16">
              <a:extLst>
                <a:ext uri="{FF2B5EF4-FFF2-40B4-BE49-F238E27FC236}">
                  <a16:creationId xmlns:a16="http://schemas.microsoft.com/office/drawing/2014/main" id="{E432538C-EBCA-4651-9ADB-B9B6CFCDE0A1}"/>
                </a:ext>
              </a:extLst>
            </p:cNvPr>
            <p:cNvSpPr>
              <a:spLocks noChangeShapeType="1"/>
            </p:cNvSpPr>
            <p:nvPr/>
          </p:nvSpPr>
          <p:spPr bwMode="auto">
            <a:xfrm flipV="1">
              <a:off x="4220" y="2208"/>
              <a:ext cx="0" cy="432"/>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6664" name="Line 17">
              <a:extLst>
                <a:ext uri="{FF2B5EF4-FFF2-40B4-BE49-F238E27FC236}">
                  <a16:creationId xmlns:a16="http://schemas.microsoft.com/office/drawing/2014/main" id="{D51BD209-43A9-4ADD-9D83-85D82874BAC6}"/>
                </a:ext>
              </a:extLst>
            </p:cNvPr>
            <p:cNvSpPr>
              <a:spLocks noChangeShapeType="1"/>
            </p:cNvSpPr>
            <p:nvPr/>
          </p:nvSpPr>
          <p:spPr bwMode="auto">
            <a:xfrm flipV="1">
              <a:off x="5176" y="2208"/>
              <a:ext cx="0" cy="432"/>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26639" name="Text Box 18">
            <a:extLst>
              <a:ext uri="{FF2B5EF4-FFF2-40B4-BE49-F238E27FC236}">
                <a16:creationId xmlns:a16="http://schemas.microsoft.com/office/drawing/2014/main" id="{251A8FAB-325B-4CDB-A05E-38A668147570}"/>
              </a:ext>
            </a:extLst>
          </p:cNvPr>
          <p:cNvSpPr txBox="1">
            <a:spLocks noChangeArrowheads="1"/>
          </p:cNvSpPr>
          <p:nvPr>
            <p:custDataLst>
              <p:tags r:id="rId12"/>
            </p:custDataLst>
          </p:nvPr>
        </p:nvSpPr>
        <p:spPr bwMode="auto">
          <a:xfrm>
            <a:off x="7632700" y="3376613"/>
            <a:ext cx="1250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b="0"/>
              <a:t>Expédition</a:t>
            </a:r>
          </a:p>
        </p:txBody>
      </p:sp>
      <p:sp>
        <p:nvSpPr>
          <p:cNvPr id="26640" name="AutoShape 19">
            <a:extLst>
              <a:ext uri="{FF2B5EF4-FFF2-40B4-BE49-F238E27FC236}">
                <a16:creationId xmlns:a16="http://schemas.microsoft.com/office/drawing/2014/main" id="{4A7A60C3-3E60-4191-9084-C655415989D3}"/>
              </a:ext>
            </a:extLst>
          </p:cNvPr>
          <p:cNvSpPr>
            <a:spLocks noChangeArrowheads="1"/>
          </p:cNvSpPr>
          <p:nvPr>
            <p:custDataLst>
              <p:tags r:id="rId13"/>
            </p:custDataLst>
          </p:nvPr>
        </p:nvSpPr>
        <p:spPr bwMode="auto">
          <a:xfrm>
            <a:off x="609600" y="4510088"/>
            <a:ext cx="1524000" cy="1295400"/>
          </a:xfrm>
          <a:prstGeom prst="rtTriangle">
            <a:avLst/>
          </a:prstGeom>
          <a:solidFill>
            <a:srgbClr val="669900"/>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26641" name="AutoShape 20">
            <a:extLst>
              <a:ext uri="{FF2B5EF4-FFF2-40B4-BE49-F238E27FC236}">
                <a16:creationId xmlns:a16="http://schemas.microsoft.com/office/drawing/2014/main" id="{86EA75FA-42D5-40BA-A3CC-E326874EE1AF}"/>
              </a:ext>
            </a:extLst>
          </p:cNvPr>
          <p:cNvSpPr>
            <a:spLocks noChangeArrowheads="1"/>
          </p:cNvSpPr>
          <p:nvPr>
            <p:custDataLst>
              <p:tags r:id="rId14"/>
            </p:custDataLst>
          </p:nvPr>
        </p:nvSpPr>
        <p:spPr bwMode="auto">
          <a:xfrm>
            <a:off x="2133600" y="4510088"/>
            <a:ext cx="1524000" cy="1295400"/>
          </a:xfrm>
          <a:prstGeom prst="rtTriangle">
            <a:avLst/>
          </a:prstGeom>
          <a:solidFill>
            <a:srgbClr val="669900"/>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26642" name="AutoShape 21">
            <a:extLst>
              <a:ext uri="{FF2B5EF4-FFF2-40B4-BE49-F238E27FC236}">
                <a16:creationId xmlns:a16="http://schemas.microsoft.com/office/drawing/2014/main" id="{6659280E-906E-46E9-9B51-732958B82FA1}"/>
              </a:ext>
            </a:extLst>
          </p:cNvPr>
          <p:cNvSpPr>
            <a:spLocks noChangeArrowheads="1"/>
          </p:cNvSpPr>
          <p:nvPr>
            <p:custDataLst>
              <p:tags r:id="rId15"/>
            </p:custDataLst>
          </p:nvPr>
        </p:nvSpPr>
        <p:spPr bwMode="auto">
          <a:xfrm>
            <a:off x="3657600" y="4510088"/>
            <a:ext cx="1524000" cy="1295400"/>
          </a:xfrm>
          <a:prstGeom prst="rtTriangle">
            <a:avLst/>
          </a:prstGeom>
          <a:solidFill>
            <a:srgbClr val="669900"/>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26643" name="AutoShape 22">
            <a:extLst>
              <a:ext uri="{FF2B5EF4-FFF2-40B4-BE49-F238E27FC236}">
                <a16:creationId xmlns:a16="http://schemas.microsoft.com/office/drawing/2014/main" id="{D2EB5D79-A985-4341-9AA9-F58DC60A5E3C}"/>
              </a:ext>
            </a:extLst>
          </p:cNvPr>
          <p:cNvSpPr>
            <a:spLocks noChangeArrowheads="1"/>
          </p:cNvSpPr>
          <p:nvPr>
            <p:custDataLst>
              <p:tags r:id="rId16"/>
            </p:custDataLst>
          </p:nvPr>
        </p:nvSpPr>
        <p:spPr bwMode="auto">
          <a:xfrm>
            <a:off x="5181600" y="4510088"/>
            <a:ext cx="1524000" cy="1295400"/>
          </a:xfrm>
          <a:prstGeom prst="rtTriangle">
            <a:avLst/>
          </a:prstGeom>
          <a:solidFill>
            <a:srgbClr val="669900"/>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26644" name="AutoShape 23">
            <a:extLst>
              <a:ext uri="{FF2B5EF4-FFF2-40B4-BE49-F238E27FC236}">
                <a16:creationId xmlns:a16="http://schemas.microsoft.com/office/drawing/2014/main" id="{FC256171-FC00-41CD-8878-81B21F290D49}"/>
              </a:ext>
            </a:extLst>
          </p:cNvPr>
          <p:cNvSpPr>
            <a:spLocks noChangeArrowheads="1"/>
          </p:cNvSpPr>
          <p:nvPr>
            <p:custDataLst>
              <p:tags r:id="rId17"/>
            </p:custDataLst>
          </p:nvPr>
        </p:nvSpPr>
        <p:spPr bwMode="auto">
          <a:xfrm>
            <a:off x="6705600" y="4510088"/>
            <a:ext cx="1524000" cy="1295400"/>
          </a:xfrm>
          <a:prstGeom prst="rtTriangle">
            <a:avLst/>
          </a:prstGeom>
          <a:solidFill>
            <a:srgbClr val="669900"/>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26645" name="Line 24">
            <a:extLst>
              <a:ext uri="{FF2B5EF4-FFF2-40B4-BE49-F238E27FC236}">
                <a16:creationId xmlns:a16="http://schemas.microsoft.com/office/drawing/2014/main" id="{E4C6BE3D-F167-4B30-89DD-EF4662E9C8CF}"/>
              </a:ext>
            </a:extLst>
          </p:cNvPr>
          <p:cNvSpPr>
            <a:spLocks noChangeShapeType="1"/>
          </p:cNvSpPr>
          <p:nvPr>
            <p:custDataLst>
              <p:tags r:id="rId18"/>
            </p:custDataLst>
          </p:nvPr>
        </p:nvSpPr>
        <p:spPr bwMode="auto">
          <a:xfrm>
            <a:off x="228600" y="5802313"/>
            <a:ext cx="86106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6646" name="Text Box 25">
            <a:extLst>
              <a:ext uri="{FF2B5EF4-FFF2-40B4-BE49-F238E27FC236}">
                <a16:creationId xmlns:a16="http://schemas.microsoft.com/office/drawing/2014/main" id="{4D523EB4-E5DE-4F1E-912B-7F4E9505BB8C}"/>
              </a:ext>
            </a:extLst>
          </p:cNvPr>
          <p:cNvSpPr txBox="1">
            <a:spLocks noChangeArrowheads="1"/>
          </p:cNvSpPr>
          <p:nvPr>
            <p:custDataLst>
              <p:tags r:id="rId19"/>
            </p:custDataLst>
          </p:nvPr>
        </p:nvSpPr>
        <p:spPr bwMode="auto">
          <a:xfrm>
            <a:off x="104775" y="6164263"/>
            <a:ext cx="109696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sz="1600" b="0"/>
              <a:t>Réception</a:t>
            </a:r>
          </a:p>
        </p:txBody>
      </p:sp>
      <p:sp>
        <p:nvSpPr>
          <p:cNvPr id="26647" name="Text Box 26">
            <a:extLst>
              <a:ext uri="{FF2B5EF4-FFF2-40B4-BE49-F238E27FC236}">
                <a16:creationId xmlns:a16="http://schemas.microsoft.com/office/drawing/2014/main" id="{0D8FC7BA-F9D5-4D75-9CB1-0DA840206205}"/>
              </a:ext>
            </a:extLst>
          </p:cNvPr>
          <p:cNvSpPr txBox="1">
            <a:spLocks noChangeArrowheads="1"/>
          </p:cNvSpPr>
          <p:nvPr>
            <p:custDataLst>
              <p:tags r:id="rId20"/>
            </p:custDataLst>
          </p:nvPr>
        </p:nvSpPr>
        <p:spPr bwMode="auto">
          <a:xfrm>
            <a:off x="1600200" y="6143625"/>
            <a:ext cx="1212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b="0"/>
              <a:t>Réception</a:t>
            </a:r>
          </a:p>
        </p:txBody>
      </p:sp>
      <p:sp>
        <p:nvSpPr>
          <p:cNvPr id="26648" name="Text Box 27">
            <a:extLst>
              <a:ext uri="{FF2B5EF4-FFF2-40B4-BE49-F238E27FC236}">
                <a16:creationId xmlns:a16="http://schemas.microsoft.com/office/drawing/2014/main" id="{C28573D4-3C98-4E34-BCF7-CD85335CB8CA}"/>
              </a:ext>
            </a:extLst>
          </p:cNvPr>
          <p:cNvSpPr txBox="1">
            <a:spLocks noChangeArrowheads="1"/>
          </p:cNvSpPr>
          <p:nvPr>
            <p:custDataLst>
              <p:tags r:id="rId21"/>
            </p:custDataLst>
          </p:nvPr>
        </p:nvSpPr>
        <p:spPr bwMode="auto">
          <a:xfrm>
            <a:off x="3117850" y="6143625"/>
            <a:ext cx="1212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b="0"/>
              <a:t>Réception</a:t>
            </a:r>
          </a:p>
        </p:txBody>
      </p:sp>
      <p:sp>
        <p:nvSpPr>
          <p:cNvPr id="26649" name="Text Box 28">
            <a:extLst>
              <a:ext uri="{FF2B5EF4-FFF2-40B4-BE49-F238E27FC236}">
                <a16:creationId xmlns:a16="http://schemas.microsoft.com/office/drawing/2014/main" id="{CF52107C-BAA0-44FB-861C-068015BCDAA5}"/>
              </a:ext>
            </a:extLst>
          </p:cNvPr>
          <p:cNvSpPr txBox="1">
            <a:spLocks noChangeArrowheads="1"/>
          </p:cNvSpPr>
          <p:nvPr>
            <p:custDataLst>
              <p:tags r:id="rId22"/>
            </p:custDataLst>
          </p:nvPr>
        </p:nvSpPr>
        <p:spPr bwMode="auto">
          <a:xfrm>
            <a:off x="4648200" y="6143625"/>
            <a:ext cx="1212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b="0"/>
              <a:t>Réception</a:t>
            </a:r>
          </a:p>
        </p:txBody>
      </p:sp>
      <p:grpSp>
        <p:nvGrpSpPr>
          <p:cNvPr id="26650" name="Group 29">
            <a:extLst>
              <a:ext uri="{FF2B5EF4-FFF2-40B4-BE49-F238E27FC236}">
                <a16:creationId xmlns:a16="http://schemas.microsoft.com/office/drawing/2014/main" id="{70B0B238-32C1-47F7-8E94-0D255D11F3DB}"/>
              </a:ext>
            </a:extLst>
          </p:cNvPr>
          <p:cNvGrpSpPr>
            <a:grpSpLocks/>
          </p:cNvGrpSpPr>
          <p:nvPr>
            <p:custDataLst>
              <p:tags r:id="rId23"/>
            </p:custDataLst>
          </p:nvPr>
        </p:nvGrpSpPr>
        <p:grpSpPr bwMode="auto">
          <a:xfrm>
            <a:off x="609600" y="5830888"/>
            <a:ext cx="6083300" cy="381000"/>
            <a:chOff x="1344" y="2208"/>
            <a:chExt cx="3832" cy="432"/>
          </a:xfrm>
        </p:grpSpPr>
        <p:sp>
          <p:nvSpPr>
            <p:cNvPr id="26655" name="Line 30">
              <a:extLst>
                <a:ext uri="{FF2B5EF4-FFF2-40B4-BE49-F238E27FC236}">
                  <a16:creationId xmlns:a16="http://schemas.microsoft.com/office/drawing/2014/main" id="{BFBAB71F-A4A9-4ADB-9A71-818ED197E207}"/>
                </a:ext>
              </a:extLst>
            </p:cNvPr>
            <p:cNvSpPr>
              <a:spLocks noChangeShapeType="1"/>
            </p:cNvSpPr>
            <p:nvPr/>
          </p:nvSpPr>
          <p:spPr bwMode="auto">
            <a:xfrm flipV="1">
              <a:off x="1344" y="2208"/>
              <a:ext cx="0" cy="432"/>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6656" name="Line 31">
              <a:extLst>
                <a:ext uri="{FF2B5EF4-FFF2-40B4-BE49-F238E27FC236}">
                  <a16:creationId xmlns:a16="http://schemas.microsoft.com/office/drawing/2014/main" id="{90A26E73-F2A0-4A2B-A9D0-DB0BE3BBD1E9}"/>
                </a:ext>
              </a:extLst>
            </p:cNvPr>
            <p:cNvSpPr>
              <a:spLocks noChangeShapeType="1"/>
            </p:cNvSpPr>
            <p:nvPr/>
          </p:nvSpPr>
          <p:spPr bwMode="auto">
            <a:xfrm flipV="1">
              <a:off x="2300" y="2208"/>
              <a:ext cx="0" cy="432"/>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6657" name="Line 32">
              <a:extLst>
                <a:ext uri="{FF2B5EF4-FFF2-40B4-BE49-F238E27FC236}">
                  <a16:creationId xmlns:a16="http://schemas.microsoft.com/office/drawing/2014/main" id="{F0A58975-B688-4E63-8910-DC7513DF23DC}"/>
                </a:ext>
              </a:extLst>
            </p:cNvPr>
            <p:cNvSpPr>
              <a:spLocks noChangeShapeType="1"/>
            </p:cNvSpPr>
            <p:nvPr/>
          </p:nvSpPr>
          <p:spPr bwMode="auto">
            <a:xfrm flipV="1">
              <a:off x="3256" y="2208"/>
              <a:ext cx="0" cy="432"/>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6658" name="Line 33">
              <a:extLst>
                <a:ext uri="{FF2B5EF4-FFF2-40B4-BE49-F238E27FC236}">
                  <a16:creationId xmlns:a16="http://schemas.microsoft.com/office/drawing/2014/main" id="{103ED184-E6A8-4D91-9E5A-E88A17F22331}"/>
                </a:ext>
              </a:extLst>
            </p:cNvPr>
            <p:cNvSpPr>
              <a:spLocks noChangeShapeType="1"/>
            </p:cNvSpPr>
            <p:nvPr/>
          </p:nvSpPr>
          <p:spPr bwMode="auto">
            <a:xfrm flipV="1">
              <a:off x="4220" y="2208"/>
              <a:ext cx="0" cy="432"/>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6659" name="Line 34">
              <a:extLst>
                <a:ext uri="{FF2B5EF4-FFF2-40B4-BE49-F238E27FC236}">
                  <a16:creationId xmlns:a16="http://schemas.microsoft.com/office/drawing/2014/main" id="{C85085AD-708A-43E6-9738-174106522A06}"/>
                </a:ext>
              </a:extLst>
            </p:cNvPr>
            <p:cNvSpPr>
              <a:spLocks noChangeShapeType="1"/>
            </p:cNvSpPr>
            <p:nvPr/>
          </p:nvSpPr>
          <p:spPr bwMode="auto">
            <a:xfrm flipV="1">
              <a:off x="5176" y="2208"/>
              <a:ext cx="0" cy="432"/>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26651" name="Text Box 35">
            <a:extLst>
              <a:ext uri="{FF2B5EF4-FFF2-40B4-BE49-F238E27FC236}">
                <a16:creationId xmlns:a16="http://schemas.microsoft.com/office/drawing/2014/main" id="{643BBBED-2F41-4CDB-AF61-4E2BD12F90E3}"/>
              </a:ext>
            </a:extLst>
          </p:cNvPr>
          <p:cNvSpPr txBox="1">
            <a:spLocks noChangeArrowheads="1"/>
          </p:cNvSpPr>
          <p:nvPr>
            <p:custDataLst>
              <p:tags r:id="rId24"/>
            </p:custDataLst>
          </p:nvPr>
        </p:nvSpPr>
        <p:spPr bwMode="auto">
          <a:xfrm>
            <a:off x="6165850" y="6143625"/>
            <a:ext cx="1212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b="0"/>
              <a:t>Réception</a:t>
            </a:r>
          </a:p>
        </p:txBody>
      </p:sp>
      <p:sp>
        <p:nvSpPr>
          <p:cNvPr id="26652" name="Text Box 36">
            <a:extLst>
              <a:ext uri="{FF2B5EF4-FFF2-40B4-BE49-F238E27FC236}">
                <a16:creationId xmlns:a16="http://schemas.microsoft.com/office/drawing/2014/main" id="{F2F8683F-7D1A-476F-A8F6-84BF8C633C93}"/>
              </a:ext>
            </a:extLst>
          </p:cNvPr>
          <p:cNvSpPr txBox="1">
            <a:spLocks noChangeArrowheads="1"/>
          </p:cNvSpPr>
          <p:nvPr>
            <p:custDataLst>
              <p:tags r:id="rId25"/>
            </p:custDataLst>
          </p:nvPr>
        </p:nvSpPr>
        <p:spPr bwMode="auto">
          <a:xfrm>
            <a:off x="212725" y="1398588"/>
            <a:ext cx="4362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a:t>Création d’un stock au point de départ</a:t>
            </a:r>
          </a:p>
        </p:txBody>
      </p:sp>
      <p:sp>
        <p:nvSpPr>
          <p:cNvPr id="26653" name="Text Box 37">
            <a:extLst>
              <a:ext uri="{FF2B5EF4-FFF2-40B4-BE49-F238E27FC236}">
                <a16:creationId xmlns:a16="http://schemas.microsoft.com/office/drawing/2014/main" id="{C99BD69C-5C4C-4318-A30D-71B8E98042A6}"/>
              </a:ext>
            </a:extLst>
          </p:cNvPr>
          <p:cNvSpPr txBox="1">
            <a:spLocks noChangeArrowheads="1"/>
          </p:cNvSpPr>
          <p:nvPr>
            <p:custDataLst>
              <p:tags r:id="rId26"/>
            </p:custDataLst>
          </p:nvPr>
        </p:nvSpPr>
        <p:spPr bwMode="auto">
          <a:xfrm>
            <a:off x="228600" y="4025900"/>
            <a:ext cx="4819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a:t>Consommation du stock au point d’arrivée</a:t>
            </a:r>
          </a:p>
        </p:txBody>
      </p:sp>
      <p:sp>
        <p:nvSpPr>
          <p:cNvPr id="26654" name="Rectangle 38">
            <a:extLst>
              <a:ext uri="{FF2B5EF4-FFF2-40B4-BE49-F238E27FC236}">
                <a16:creationId xmlns:a16="http://schemas.microsoft.com/office/drawing/2014/main" id="{30D04E27-7731-4CF6-866E-DDC96B2F0710}"/>
              </a:ext>
            </a:extLst>
          </p:cNvPr>
          <p:cNvSpPr>
            <a:spLocks noGrp="1" noChangeArrowheads="1"/>
          </p:cNvSpPr>
          <p:nvPr>
            <p:ph type="title"/>
            <p:custDataLst>
              <p:tags r:id="rId27"/>
            </p:custDataLst>
          </p:nvPr>
        </p:nvSpPr>
        <p:spPr>
          <a:xfrm>
            <a:off x="1619250" y="692150"/>
            <a:ext cx="7239000" cy="457200"/>
          </a:xfrm>
        </p:spPr>
        <p:txBody>
          <a:bodyPr/>
          <a:lstStyle/>
          <a:p>
            <a:r>
              <a:rPr lang="fr-FR" altLang="fr-FR" sz="2400"/>
              <a:t>Evolution des stocks</a:t>
            </a:r>
          </a:p>
        </p:txBody>
      </p:sp>
      <p:sp>
        <p:nvSpPr>
          <p:cNvPr id="39" name="Espace réservé du numéro de diapositive 3">
            <a:extLst>
              <a:ext uri="{FF2B5EF4-FFF2-40B4-BE49-F238E27FC236}">
                <a16:creationId xmlns:a16="http://schemas.microsoft.com/office/drawing/2014/main" id="{26771802-C808-410D-8F60-27844DE53CB1}"/>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6</a:t>
            </a:fld>
            <a:endParaRPr lang="fr-FR" sz="1400" b="1">
              <a:solidFill>
                <a:srgbClr val="000000"/>
              </a:solidFill>
              <a:latin typeface="Arial"/>
            </a:endParaRPr>
          </a:p>
        </p:txBody>
      </p:sp>
    </p:spTree>
    <p:extLst>
      <p:ext uri="{BB962C8B-B14F-4D97-AF65-F5344CB8AC3E}">
        <p14:creationId xmlns:p14="http://schemas.microsoft.com/office/powerpoint/2010/main" val="357829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Line 2">
            <a:extLst>
              <a:ext uri="{FF2B5EF4-FFF2-40B4-BE49-F238E27FC236}">
                <a16:creationId xmlns:a16="http://schemas.microsoft.com/office/drawing/2014/main" id="{70261DB3-9C00-40FC-A2CA-919B904C2D97}"/>
              </a:ext>
            </a:extLst>
          </p:cNvPr>
          <p:cNvSpPr>
            <a:spLocks noChangeShapeType="1"/>
          </p:cNvSpPr>
          <p:nvPr>
            <p:custDataLst>
              <p:tags r:id="rId1"/>
            </p:custDataLst>
          </p:nvPr>
        </p:nvSpPr>
        <p:spPr bwMode="auto">
          <a:xfrm>
            <a:off x="228600" y="3915643"/>
            <a:ext cx="81534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653" name="AutoShape 3">
            <a:extLst>
              <a:ext uri="{FF2B5EF4-FFF2-40B4-BE49-F238E27FC236}">
                <a16:creationId xmlns:a16="http://schemas.microsoft.com/office/drawing/2014/main" id="{22E729A9-2060-41D5-AFC1-4402BCA09C2A}"/>
              </a:ext>
            </a:extLst>
          </p:cNvPr>
          <p:cNvSpPr>
            <a:spLocks noChangeArrowheads="1"/>
          </p:cNvSpPr>
          <p:nvPr>
            <p:custDataLst>
              <p:tags r:id="rId2"/>
            </p:custDataLst>
          </p:nvPr>
        </p:nvSpPr>
        <p:spPr bwMode="auto">
          <a:xfrm>
            <a:off x="6443663" y="2615481"/>
            <a:ext cx="1524000" cy="1295400"/>
          </a:xfrm>
          <a:prstGeom prst="rtTriangle">
            <a:avLst/>
          </a:prstGeom>
          <a:solidFill>
            <a:srgbClr val="669900"/>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27654" name="AutoShape 4">
            <a:extLst>
              <a:ext uri="{FF2B5EF4-FFF2-40B4-BE49-F238E27FC236}">
                <a16:creationId xmlns:a16="http://schemas.microsoft.com/office/drawing/2014/main" id="{64030C0C-DB73-4B99-AE37-EC7295C1425B}"/>
              </a:ext>
            </a:extLst>
          </p:cNvPr>
          <p:cNvSpPr>
            <a:spLocks noChangeArrowheads="1"/>
          </p:cNvSpPr>
          <p:nvPr>
            <p:custDataLst>
              <p:tags r:id="rId3"/>
            </p:custDataLst>
          </p:nvPr>
        </p:nvSpPr>
        <p:spPr bwMode="auto">
          <a:xfrm flipH="1">
            <a:off x="609600" y="2620243"/>
            <a:ext cx="1524000" cy="1295400"/>
          </a:xfrm>
          <a:prstGeom prst="rtTriangle">
            <a:avLst/>
          </a:prstGeom>
          <a:solidFill>
            <a:srgbClr val="669900"/>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27655" name="Rectangle 5">
            <a:extLst>
              <a:ext uri="{FF2B5EF4-FFF2-40B4-BE49-F238E27FC236}">
                <a16:creationId xmlns:a16="http://schemas.microsoft.com/office/drawing/2014/main" id="{96784D15-DF34-4834-9789-518F14E56DA3}"/>
              </a:ext>
            </a:extLst>
          </p:cNvPr>
          <p:cNvSpPr>
            <a:spLocks noChangeArrowheads="1"/>
          </p:cNvSpPr>
          <p:nvPr>
            <p:custDataLst>
              <p:tags r:id="rId4"/>
            </p:custDataLst>
          </p:nvPr>
        </p:nvSpPr>
        <p:spPr bwMode="auto">
          <a:xfrm>
            <a:off x="2133600" y="2620243"/>
            <a:ext cx="4343400" cy="1295400"/>
          </a:xfrm>
          <a:prstGeom prst="rect">
            <a:avLst/>
          </a:prstGeom>
          <a:solidFill>
            <a:schemeClr val="tx2"/>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a:p>
        </p:txBody>
      </p:sp>
      <p:sp>
        <p:nvSpPr>
          <p:cNvPr id="27656" name="Line 6">
            <a:extLst>
              <a:ext uri="{FF2B5EF4-FFF2-40B4-BE49-F238E27FC236}">
                <a16:creationId xmlns:a16="http://schemas.microsoft.com/office/drawing/2014/main" id="{A72F98E1-FAE4-447C-AEE6-C4D53411DA35}"/>
              </a:ext>
            </a:extLst>
          </p:cNvPr>
          <p:cNvSpPr>
            <a:spLocks noChangeShapeType="1"/>
          </p:cNvSpPr>
          <p:nvPr>
            <p:custDataLst>
              <p:tags r:id="rId5"/>
            </p:custDataLst>
          </p:nvPr>
        </p:nvSpPr>
        <p:spPr bwMode="auto">
          <a:xfrm>
            <a:off x="2133600" y="4296643"/>
            <a:ext cx="4343400" cy="0"/>
          </a:xfrm>
          <a:prstGeom prst="line">
            <a:avLst/>
          </a:prstGeom>
          <a:noFill/>
          <a:ln w="12700">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657" name="Text Box 7">
            <a:extLst>
              <a:ext uri="{FF2B5EF4-FFF2-40B4-BE49-F238E27FC236}">
                <a16:creationId xmlns:a16="http://schemas.microsoft.com/office/drawing/2014/main" id="{CDF8868A-4B75-4BB4-9315-C72A439F23D1}"/>
              </a:ext>
            </a:extLst>
          </p:cNvPr>
          <p:cNvSpPr txBox="1">
            <a:spLocks noChangeArrowheads="1"/>
          </p:cNvSpPr>
          <p:nvPr>
            <p:custDataLst>
              <p:tags r:id="rId6"/>
            </p:custDataLst>
          </p:nvPr>
        </p:nvSpPr>
        <p:spPr bwMode="auto">
          <a:xfrm>
            <a:off x="3132138" y="4355381"/>
            <a:ext cx="2089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b="0"/>
              <a:t>Durée du transport</a:t>
            </a:r>
          </a:p>
        </p:txBody>
      </p:sp>
      <p:sp>
        <p:nvSpPr>
          <p:cNvPr id="27658" name="Line 8">
            <a:extLst>
              <a:ext uri="{FF2B5EF4-FFF2-40B4-BE49-F238E27FC236}">
                <a16:creationId xmlns:a16="http://schemas.microsoft.com/office/drawing/2014/main" id="{A868EC20-EDC3-4C99-B290-8328CE35C165}"/>
              </a:ext>
            </a:extLst>
          </p:cNvPr>
          <p:cNvSpPr>
            <a:spLocks noChangeShapeType="1"/>
          </p:cNvSpPr>
          <p:nvPr>
            <p:custDataLst>
              <p:tags r:id="rId7"/>
            </p:custDataLst>
          </p:nvPr>
        </p:nvSpPr>
        <p:spPr bwMode="auto">
          <a:xfrm flipV="1">
            <a:off x="3492500" y="2620243"/>
            <a:ext cx="0" cy="1295400"/>
          </a:xfrm>
          <a:prstGeom prst="line">
            <a:avLst/>
          </a:prstGeom>
          <a:noFill/>
          <a:ln w="12700">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659" name="Text Box 9">
            <a:extLst>
              <a:ext uri="{FF2B5EF4-FFF2-40B4-BE49-F238E27FC236}">
                <a16:creationId xmlns:a16="http://schemas.microsoft.com/office/drawing/2014/main" id="{7005B8B2-8DDA-4235-BF93-D0D30BE8C620}"/>
              </a:ext>
            </a:extLst>
          </p:cNvPr>
          <p:cNvSpPr txBox="1">
            <a:spLocks noChangeArrowheads="1"/>
          </p:cNvSpPr>
          <p:nvPr>
            <p:custDataLst>
              <p:tags r:id="rId8"/>
            </p:custDataLst>
          </p:nvPr>
        </p:nvSpPr>
        <p:spPr bwMode="auto">
          <a:xfrm>
            <a:off x="2270125" y="2996481"/>
            <a:ext cx="12128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a:r>
              <a:rPr lang="fr-FR" altLang="fr-FR" sz="1600" b="0"/>
              <a:t>Quantité </a:t>
            </a:r>
            <a:br>
              <a:rPr lang="fr-FR" altLang="fr-FR" sz="1600" b="0"/>
            </a:br>
            <a:r>
              <a:rPr lang="fr-FR" altLang="fr-FR" sz="1600" b="0"/>
              <a:t>transportée</a:t>
            </a:r>
          </a:p>
        </p:txBody>
      </p:sp>
      <p:sp>
        <p:nvSpPr>
          <p:cNvPr id="27660" name="Text Box 10">
            <a:extLst>
              <a:ext uri="{FF2B5EF4-FFF2-40B4-BE49-F238E27FC236}">
                <a16:creationId xmlns:a16="http://schemas.microsoft.com/office/drawing/2014/main" id="{3E152BF1-57C8-470E-9A3E-0F4FD4E0D90A}"/>
              </a:ext>
            </a:extLst>
          </p:cNvPr>
          <p:cNvSpPr txBox="1">
            <a:spLocks noChangeArrowheads="1"/>
          </p:cNvSpPr>
          <p:nvPr>
            <p:custDataLst>
              <p:tags r:id="rId9"/>
            </p:custDataLst>
          </p:nvPr>
        </p:nvSpPr>
        <p:spPr bwMode="auto">
          <a:xfrm>
            <a:off x="8101013" y="4012481"/>
            <a:ext cx="738187"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sz="1600" b="0"/>
              <a:t>temps</a:t>
            </a:r>
          </a:p>
        </p:txBody>
      </p:sp>
      <p:sp>
        <p:nvSpPr>
          <p:cNvPr id="27661" name="Line 11">
            <a:extLst>
              <a:ext uri="{FF2B5EF4-FFF2-40B4-BE49-F238E27FC236}">
                <a16:creationId xmlns:a16="http://schemas.microsoft.com/office/drawing/2014/main" id="{4DC1CB09-4FCF-4234-ACFE-1D1D4279B44D}"/>
              </a:ext>
            </a:extLst>
          </p:cNvPr>
          <p:cNvSpPr>
            <a:spLocks noChangeShapeType="1"/>
          </p:cNvSpPr>
          <p:nvPr>
            <p:custDataLst>
              <p:tags r:id="rId10"/>
            </p:custDataLst>
          </p:nvPr>
        </p:nvSpPr>
        <p:spPr bwMode="auto">
          <a:xfrm flipV="1">
            <a:off x="2133600" y="3915643"/>
            <a:ext cx="0" cy="685800"/>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662" name="Text Box 12">
            <a:extLst>
              <a:ext uri="{FF2B5EF4-FFF2-40B4-BE49-F238E27FC236}">
                <a16:creationId xmlns:a16="http://schemas.microsoft.com/office/drawing/2014/main" id="{6296183D-6A9B-4CB2-99D0-D5B37A984290}"/>
              </a:ext>
            </a:extLst>
          </p:cNvPr>
          <p:cNvSpPr txBox="1">
            <a:spLocks noChangeArrowheads="1"/>
          </p:cNvSpPr>
          <p:nvPr>
            <p:custDataLst>
              <p:tags r:id="rId11"/>
            </p:custDataLst>
          </p:nvPr>
        </p:nvSpPr>
        <p:spPr bwMode="auto">
          <a:xfrm>
            <a:off x="1447800" y="4601443"/>
            <a:ext cx="1250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b="0"/>
              <a:t>Expédition</a:t>
            </a:r>
          </a:p>
        </p:txBody>
      </p:sp>
      <p:sp>
        <p:nvSpPr>
          <p:cNvPr id="27663" name="Line 13">
            <a:extLst>
              <a:ext uri="{FF2B5EF4-FFF2-40B4-BE49-F238E27FC236}">
                <a16:creationId xmlns:a16="http://schemas.microsoft.com/office/drawing/2014/main" id="{0010ADBD-9E28-4B70-8B7C-06FF167F3757}"/>
              </a:ext>
            </a:extLst>
          </p:cNvPr>
          <p:cNvSpPr>
            <a:spLocks noChangeShapeType="1"/>
          </p:cNvSpPr>
          <p:nvPr>
            <p:custDataLst>
              <p:tags r:id="rId12"/>
            </p:custDataLst>
          </p:nvPr>
        </p:nvSpPr>
        <p:spPr bwMode="auto">
          <a:xfrm flipV="1">
            <a:off x="6477000" y="3915643"/>
            <a:ext cx="0" cy="685800"/>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664" name="Text Box 14">
            <a:extLst>
              <a:ext uri="{FF2B5EF4-FFF2-40B4-BE49-F238E27FC236}">
                <a16:creationId xmlns:a16="http://schemas.microsoft.com/office/drawing/2014/main" id="{982044AD-761A-46F3-AB55-ACBE10EF12C7}"/>
              </a:ext>
            </a:extLst>
          </p:cNvPr>
          <p:cNvSpPr txBox="1">
            <a:spLocks noChangeArrowheads="1"/>
          </p:cNvSpPr>
          <p:nvPr>
            <p:custDataLst>
              <p:tags r:id="rId13"/>
            </p:custDataLst>
          </p:nvPr>
        </p:nvSpPr>
        <p:spPr bwMode="auto">
          <a:xfrm>
            <a:off x="5911850" y="4601443"/>
            <a:ext cx="1212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b="0"/>
              <a:t>Réception</a:t>
            </a:r>
          </a:p>
        </p:txBody>
      </p:sp>
      <p:sp>
        <p:nvSpPr>
          <p:cNvPr id="27665" name="Text Box 15">
            <a:extLst>
              <a:ext uri="{FF2B5EF4-FFF2-40B4-BE49-F238E27FC236}">
                <a16:creationId xmlns:a16="http://schemas.microsoft.com/office/drawing/2014/main" id="{A4958C0E-D4BD-4BCD-88E6-1D0F5FB87DF9}"/>
              </a:ext>
            </a:extLst>
          </p:cNvPr>
          <p:cNvSpPr txBox="1">
            <a:spLocks noChangeArrowheads="1"/>
          </p:cNvSpPr>
          <p:nvPr>
            <p:custDataLst>
              <p:tags r:id="rId14"/>
            </p:custDataLst>
          </p:nvPr>
        </p:nvSpPr>
        <p:spPr bwMode="auto">
          <a:xfrm>
            <a:off x="3870325" y="3001243"/>
            <a:ext cx="1898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a:r>
              <a:rPr lang="fr-FR" altLang="fr-FR"/>
              <a:t>Stock en transit</a:t>
            </a:r>
          </a:p>
        </p:txBody>
      </p:sp>
      <p:sp>
        <p:nvSpPr>
          <p:cNvPr id="27666" name="Rectangle 16">
            <a:extLst>
              <a:ext uri="{FF2B5EF4-FFF2-40B4-BE49-F238E27FC236}">
                <a16:creationId xmlns:a16="http://schemas.microsoft.com/office/drawing/2014/main" id="{80B1E335-F4EF-4D1E-81CE-19C40DE90265}"/>
              </a:ext>
            </a:extLst>
          </p:cNvPr>
          <p:cNvSpPr>
            <a:spLocks noGrp="1" noChangeArrowheads="1"/>
          </p:cNvSpPr>
          <p:nvPr>
            <p:ph type="title"/>
            <p:custDataLst>
              <p:tags r:id="rId15"/>
            </p:custDataLst>
          </p:nvPr>
        </p:nvSpPr>
        <p:spPr/>
        <p:txBody>
          <a:bodyPr/>
          <a:lstStyle/>
          <a:p>
            <a:r>
              <a:rPr lang="fr-FR" altLang="fr-FR" sz="2400"/>
              <a:t>Effets sur les stocks</a:t>
            </a:r>
          </a:p>
        </p:txBody>
      </p:sp>
      <p:sp>
        <p:nvSpPr>
          <p:cNvPr id="27667" name="Text Box 17">
            <a:extLst>
              <a:ext uri="{FF2B5EF4-FFF2-40B4-BE49-F238E27FC236}">
                <a16:creationId xmlns:a16="http://schemas.microsoft.com/office/drawing/2014/main" id="{30990232-1508-4BCA-8613-15434C61C201}"/>
              </a:ext>
            </a:extLst>
          </p:cNvPr>
          <p:cNvSpPr txBox="1">
            <a:spLocks noChangeArrowheads="1"/>
          </p:cNvSpPr>
          <p:nvPr>
            <p:custDataLst>
              <p:tags r:id="rId16"/>
            </p:custDataLst>
          </p:nvPr>
        </p:nvSpPr>
        <p:spPr bwMode="auto">
          <a:xfrm>
            <a:off x="179388" y="2471018"/>
            <a:ext cx="14795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a:r>
              <a:rPr lang="fr-FR" altLang="fr-FR"/>
              <a:t>Stock</a:t>
            </a:r>
            <a:br>
              <a:rPr lang="fr-FR" altLang="fr-FR"/>
            </a:br>
            <a:r>
              <a:rPr lang="fr-FR" altLang="fr-FR"/>
              <a:t>au départ</a:t>
            </a:r>
          </a:p>
        </p:txBody>
      </p:sp>
      <p:sp>
        <p:nvSpPr>
          <p:cNvPr id="27668" name="Text Box 18">
            <a:extLst>
              <a:ext uri="{FF2B5EF4-FFF2-40B4-BE49-F238E27FC236}">
                <a16:creationId xmlns:a16="http://schemas.microsoft.com/office/drawing/2014/main" id="{C63C7969-F6D5-40CF-A227-611051352C5B}"/>
              </a:ext>
            </a:extLst>
          </p:cNvPr>
          <p:cNvSpPr txBox="1">
            <a:spLocks noChangeArrowheads="1"/>
          </p:cNvSpPr>
          <p:nvPr>
            <p:custDataLst>
              <p:tags r:id="rId17"/>
            </p:custDataLst>
          </p:nvPr>
        </p:nvSpPr>
        <p:spPr bwMode="auto">
          <a:xfrm>
            <a:off x="7235825" y="2544043"/>
            <a:ext cx="1368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pPr algn="ctr"/>
            <a:r>
              <a:rPr lang="fr-FR" altLang="fr-FR"/>
              <a:t>Stock</a:t>
            </a:r>
            <a:br>
              <a:rPr lang="fr-FR" altLang="fr-FR"/>
            </a:br>
            <a:r>
              <a:rPr lang="fr-FR" altLang="fr-FR"/>
              <a:t>à l’arrivée</a:t>
            </a:r>
          </a:p>
        </p:txBody>
      </p:sp>
      <p:sp>
        <p:nvSpPr>
          <p:cNvPr id="19" name="Espace réservé du numéro de diapositive 3">
            <a:extLst>
              <a:ext uri="{FF2B5EF4-FFF2-40B4-BE49-F238E27FC236}">
                <a16:creationId xmlns:a16="http://schemas.microsoft.com/office/drawing/2014/main" id="{EC3CC3CA-8E9B-4739-8140-A119CFA4EE50}"/>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7</a:t>
            </a:fld>
            <a:endParaRPr lang="fr-FR" sz="1400" b="1">
              <a:solidFill>
                <a:srgbClr val="000000"/>
              </a:solidFill>
              <a:latin typeface="Arial"/>
            </a:endParaRPr>
          </a:p>
        </p:txBody>
      </p:sp>
    </p:spTree>
    <p:extLst>
      <p:ext uri="{BB962C8B-B14F-4D97-AF65-F5344CB8AC3E}">
        <p14:creationId xmlns:p14="http://schemas.microsoft.com/office/powerpoint/2010/main" val="383378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a:extLst>
              <a:ext uri="{FF2B5EF4-FFF2-40B4-BE49-F238E27FC236}">
                <a16:creationId xmlns:a16="http://schemas.microsoft.com/office/drawing/2014/main" id="{A16F8896-0927-4A75-9912-22376A90B0AA}"/>
              </a:ext>
            </a:extLst>
          </p:cNvPr>
          <p:cNvSpPr>
            <a:spLocks noGrp="1" noChangeArrowheads="1"/>
          </p:cNvSpPr>
          <p:nvPr>
            <p:ph type="title"/>
            <p:custDataLst>
              <p:tags r:id="rId1"/>
            </p:custDataLst>
          </p:nvPr>
        </p:nvSpPr>
        <p:spPr>
          <a:xfrm>
            <a:off x="1066800" y="764704"/>
            <a:ext cx="7239000" cy="864096"/>
          </a:xfrm>
        </p:spPr>
        <p:txBody>
          <a:bodyPr/>
          <a:lstStyle/>
          <a:p>
            <a:r>
              <a:rPr lang="fr-FR" altLang="fr-FR" dirty="0"/>
              <a:t>Les standards de transport</a:t>
            </a:r>
            <a:br>
              <a:rPr lang="fr-FR" altLang="fr-FR" dirty="0"/>
            </a:br>
            <a:r>
              <a:rPr lang="fr-FR" altLang="fr-FR" dirty="0"/>
              <a:t>1- La palettisation</a:t>
            </a:r>
          </a:p>
        </p:txBody>
      </p:sp>
      <p:sp>
        <p:nvSpPr>
          <p:cNvPr id="10245" name="Rectangle 3">
            <a:extLst>
              <a:ext uri="{FF2B5EF4-FFF2-40B4-BE49-F238E27FC236}">
                <a16:creationId xmlns:a16="http://schemas.microsoft.com/office/drawing/2014/main" id="{7B0D8662-D7D3-4435-836C-B65C8387883E}"/>
              </a:ext>
            </a:extLst>
          </p:cNvPr>
          <p:cNvSpPr>
            <a:spLocks noGrp="1" noChangeArrowheads="1"/>
          </p:cNvSpPr>
          <p:nvPr>
            <p:ph type="body" idx="1"/>
            <p:custDataLst>
              <p:tags r:id="rId2"/>
            </p:custDataLst>
          </p:nvPr>
        </p:nvSpPr>
        <p:spPr/>
        <p:txBody>
          <a:bodyPr/>
          <a:lstStyle/>
          <a:p>
            <a:r>
              <a:rPr lang="fr-FR" altLang="fr-FR" dirty="0"/>
              <a:t>Palettes standard européennes</a:t>
            </a:r>
          </a:p>
          <a:p>
            <a:pPr lvl="1"/>
            <a:r>
              <a:rPr lang="fr-FR" altLang="fr-FR" dirty="0"/>
              <a:t>1200 mm x 800 mm ou 1200 mm x 1000 mm</a:t>
            </a:r>
          </a:p>
          <a:p>
            <a:endParaRPr lang="fr-FR" altLang="fr-FR" dirty="0"/>
          </a:p>
          <a:p>
            <a:r>
              <a:rPr lang="fr-FR" altLang="fr-FR" dirty="0"/>
              <a:t>Palettes « américaines »</a:t>
            </a:r>
          </a:p>
          <a:p>
            <a:pPr lvl="1"/>
            <a:r>
              <a:rPr lang="fr-FR" dirty="0"/>
              <a:t>1219 mm x 1016 mm (48’’ x 40’’)</a:t>
            </a:r>
            <a:endParaRPr lang="fr-FR" altLang="fr-FR" dirty="0"/>
          </a:p>
          <a:p>
            <a:endParaRPr lang="fr-FR" altLang="fr-FR" dirty="0"/>
          </a:p>
          <a:p>
            <a:r>
              <a:rPr lang="fr-FR" altLang="fr-FR" dirty="0"/>
              <a:t>Avantage pour la manutention</a:t>
            </a:r>
          </a:p>
          <a:p>
            <a:endParaRPr lang="fr-FR" altLang="fr-FR" dirty="0"/>
          </a:p>
        </p:txBody>
      </p:sp>
      <p:sp>
        <p:nvSpPr>
          <p:cNvPr id="4" name="Espace réservé du numéro de diapositive 3">
            <a:extLst>
              <a:ext uri="{FF2B5EF4-FFF2-40B4-BE49-F238E27FC236}">
                <a16:creationId xmlns:a16="http://schemas.microsoft.com/office/drawing/2014/main" id="{D5E33C13-4C4D-4A31-BC83-B4CD8D7505C0}"/>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8</a:t>
            </a:fld>
            <a:endParaRPr lang="fr-FR" sz="1400" b="1">
              <a:solidFill>
                <a:srgbClr val="000000"/>
              </a:solidFill>
              <a:latin typeface="Arial"/>
            </a:endParaRPr>
          </a:p>
        </p:txBody>
      </p:sp>
      <p:pic>
        <p:nvPicPr>
          <p:cNvPr id="2" name="Image 1">
            <a:extLst>
              <a:ext uri="{FF2B5EF4-FFF2-40B4-BE49-F238E27FC236}">
                <a16:creationId xmlns:a16="http://schemas.microsoft.com/office/drawing/2014/main" id="{241307D0-728C-4CDE-BE20-468CC0707D1C}"/>
              </a:ext>
            </a:extLst>
          </p:cNvPr>
          <p:cNvPicPr>
            <a:picLocks noChangeAspect="1"/>
          </p:cNvPicPr>
          <p:nvPr/>
        </p:nvPicPr>
        <p:blipFill>
          <a:blip r:embed="rId5"/>
          <a:stretch>
            <a:fillRect/>
          </a:stretch>
        </p:blipFill>
        <p:spPr>
          <a:xfrm>
            <a:off x="6084168" y="1682334"/>
            <a:ext cx="2381250" cy="1924050"/>
          </a:xfrm>
          <a:prstGeom prst="rect">
            <a:avLst/>
          </a:prstGeom>
        </p:spPr>
      </p:pic>
      <p:pic>
        <p:nvPicPr>
          <p:cNvPr id="3" name="Image 2">
            <a:extLst>
              <a:ext uri="{FF2B5EF4-FFF2-40B4-BE49-F238E27FC236}">
                <a16:creationId xmlns:a16="http://schemas.microsoft.com/office/drawing/2014/main" id="{4275A784-5055-434F-B9B3-E6125837DD70}"/>
              </a:ext>
            </a:extLst>
          </p:cNvPr>
          <p:cNvPicPr>
            <a:picLocks noChangeAspect="1"/>
          </p:cNvPicPr>
          <p:nvPr/>
        </p:nvPicPr>
        <p:blipFill>
          <a:blip r:embed="rId6"/>
          <a:stretch>
            <a:fillRect/>
          </a:stretch>
        </p:blipFill>
        <p:spPr>
          <a:xfrm>
            <a:off x="5541243" y="4725144"/>
            <a:ext cx="2924175" cy="15621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a:extLst>
              <a:ext uri="{FF2B5EF4-FFF2-40B4-BE49-F238E27FC236}">
                <a16:creationId xmlns:a16="http://schemas.microsoft.com/office/drawing/2014/main" id="{FDF1834B-A6BD-445C-8EE7-10726949083C}"/>
              </a:ext>
            </a:extLst>
          </p:cNvPr>
          <p:cNvSpPr>
            <a:spLocks noGrp="1" noChangeArrowheads="1"/>
          </p:cNvSpPr>
          <p:nvPr>
            <p:ph type="title"/>
            <p:custDataLst>
              <p:tags r:id="rId1"/>
            </p:custDataLst>
          </p:nvPr>
        </p:nvSpPr>
        <p:spPr/>
        <p:txBody>
          <a:bodyPr/>
          <a:lstStyle/>
          <a:p>
            <a:r>
              <a:rPr lang="fr-FR" altLang="fr-FR" dirty="0"/>
              <a:t>Plans de chargement d’un camion</a:t>
            </a:r>
          </a:p>
        </p:txBody>
      </p:sp>
      <p:sp>
        <p:nvSpPr>
          <p:cNvPr id="12293" name="Rectangle 3">
            <a:extLst>
              <a:ext uri="{FF2B5EF4-FFF2-40B4-BE49-F238E27FC236}">
                <a16:creationId xmlns:a16="http://schemas.microsoft.com/office/drawing/2014/main" id="{1FB598BE-3661-4892-A5F5-E101D04FC5B4}"/>
              </a:ext>
            </a:extLst>
          </p:cNvPr>
          <p:cNvSpPr>
            <a:spLocks noChangeArrowheads="1"/>
          </p:cNvSpPr>
          <p:nvPr>
            <p:custDataLst>
              <p:tags r:id="rId2"/>
            </p:custDataLst>
          </p:nvPr>
        </p:nvSpPr>
        <p:spPr bwMode="auto">
          <a:xfrm>
            <a:off x="1295400" y="22860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294" name="Rectangle 4">
            <a:extLst>
              <a:ext uri="{FF2B5EF4-FFF2-40B4-BE49-F238E27FC236}">
                <a16:creationId xmlns:a16="http://schemas.microsoft.com/office/drawing/2014/main" id="{A4608E86-01D4-444E-A985-15E8E28760B0}"/>
              </a:ext>
            </a:extLst>
          </p:cNvPr>
          <p:cNvSpPr>
            <a:spLocks noChangeArrowheads="1"/>
          </p:cNvSpPr>
          <p:nvPr>
            <p:custDataLst>
              <p:tags r:id="rId3"/>
            </p:custDataLst>
          </p:nvPr>
        </p:nvSpPr>
        <p:spPr bwMode="auto">
          <a:xfrm>
            <a:off x="1752600" y="22860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295" name="Rectangle 5">
            <a:extLst>
              <a:ext uri="{FF2B5EF4-FFF2-40B4-BE49-F238E27FC236}">
                <a16:creationId xmlns:a16="http://schemas.microsoft.com/office/drawing/2014/main" id="{4CC26632-6557-430E-92E1-AEC147A1DA70}"/>
              </a:ext>
            </a:extLst>
          </p:cNvPr>
          <p:cNvSpPr>
            <a:spLocks noChangeArrowheads="1"/>
          </p:cNvSpPr>
          <p:nvPr>
            <p:custDataLst>
              <p:tags r:id="rId4"/>
            </p:custDataLst>
          </p:nvPr>
        </p:nvSpPr>
        <p:spPr bwMode="auto">
          <a:xfrm>
            <a:off x="2209800" y="22860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296" name="Rectangle 6">
            <a:extLst>
              <a:ext uri="{FF2B5EF4-FFF2-40B4-BE49-F238E27FC236}">
                <a16:creationId xmlns:a16="http://schemas.microsoft.com/office/drawing/2014/main" id="{A4B8FA4B-7793-4F4B-9876-F0C57B78660E}"/>
              </a:ext>
            </a:extLst>
          </p:cNvPr>
          <p:cNvSpPr>
            <a:spLocks noChangeArrowheads="1"/>
          </p:cNvSpPr>
          <p:nvPr>
            <p:custDataLst>
              <p:tags r:id="rId5"/>
            </p:custDataLst>
          </p:nvPr>
        </p:nvSpPr>
        <p:spPr bwMode="auto">
          <a:xfrm>
            <a:off x="2667000" y="22860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297" name="Rectangle 7">
            <a:extLst>
              <a:ext uri="{FF2B5EF4-FFF2-40B4-BE49-F238E27FC236}">
                <a16:creationId xmlns:a16="http://schemas.microsoft.com/office/drawing/2014/main" id="{32A6252D-FEEE-41B9-980C-39775D473D2D}"/>
              </a:ext>
            </a:extLst>
          </p:cNvPr>
          <p:cNvSpPr>
            <a:spLocks noChangeArrowheads="1"/>
          </p:cNvSpPr>
          <p:nvPr>
            <p:custDataLst>
              <p:tags r:id="rId6"/>
            </p:custDataLst>
          </p:nvPr>
        </p:nvSpPr>
        <p:spPr bwMode="auto">
          <a:xfrm>
            <a:off x="3136900" y="22860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298" name="Rectangle 8">
            <a:extLst>
              <a:ext uri="{FF2B5EF4-FFF2-40B4-BE49-F238E27FC236}">
                <a16:creationId xmlns:a16="http://schemas.microsoft.com/office/drawing/2014/main" id="{E138ECF6-2438-4E9E-8D87-21FE17255533}"/>
              </a:ext>
            </a:extLst>
          </p:cNvPr>
          <p:cNvSpPr>
            <a:spLocks noChangeArrowheads="1"/>
          </p:cNvSpPr>
          <p:nvPr>
            <p:custDataLst>
              <p:tags r:id="rId7"/>
            </p:custDataLst>
          </p:nvPr>
        </p:nvSpPr>
        <p:spPr bwMode="auto">
          <a:xfrm>
            <a:off x="3606800" y="22860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299" name="Rectangle 9">
            <a:extLst>
              <a:ext uri="{FF2B5EF4-FFF2-40B4-BE49-F238E27FC236}">
                <a16:creationId xmlns:a16="http://schemas.microsoft.com/office/drawing/2014/main" id="{2FDF8DCF-28B4-4100-8CDE-3525BB5622DA}"/>
              </a:ext>
            </a:extLst>
          </p:cNvPr>
          <p:cNvSpPr>
            <a:spLocks noChangeArrowheads="1"/>
          </p:cNvSpPr>
          <p:nvPr>
            <p:custDataLst>
              <p:tags r:id="rId8"/>
            </p:custDataLst>
          </p:nvPr>
        </p:nvSpPr>
        <p:spPr bwMode="auto">
          <a:xfrm>
            <a:off x="4076700" y="22860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00" name="Rectangle 10">
            <a:extLst>
              <a:ext uri="{FF2B5EF4-FFF2-40B4-BE49-F238E27FC236}">
                <a16:creationId xmlns:a16="http://schemas.microsoft.com/office/drawing/2014/main" id="{0CEB07E8-7752-49CD-9F6D-C2ED0BC2F68B}"/>
              </a:ext>
            </a:extLst>
          </p:cNvPr>
          <p:cNvSpPr>
            <a:spLocks noChangeArrowheads="1"/>
          </p:cNvSpPr>
          <p:nvPr>
            <p:custDataLst>
              <p:tags r:id="rId9"/>
            </p:custDataLst>
          </p:nvPr>
        </p:nvSpPr>
        <p:spPr bwMode="auto">
          <a:xfrm>
            <a:off x="4546600" y="22860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01" name="Rectangle 11">
            <a:extLst>
              <a:ext uri="{FF2B5EF4-FFF2-40B4-BE49-F238E27FC236}">
                <a16:creationId xmlns:a16="http://schemas.microsoft.com/office/drawing/2014/main" id="{FCE84C70-54AD-49D7-A79F-E189EC95595E}"/>
              </a:ext>
            </a:extLst>
          </p:cNvPr>
          <p:cNvSpPr>
            <a:spLocks noChangeArrowheads="1"/>
          </p:cNvSpPr>
          <p:nvPr>
            <p:custDataLst>
              <p:tags r:id="rId10"/>
            </p:custDataLst>
          </p:nvPr>
        </p:nvSpPr>
        <p:spPr bwMode="auto">
          <a:xfrm>
            <a:off x="5003800" y="22860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02" name="Rectangle 12">
            <a:extLst>
              <a:ext uri="{FF2B5EF4-FFF2-40B4-BE49-F238E27FC236}">
                <a16:creationId xmlns:a16="http://schemas.microsoft.com/office/drawing/2014/main" id="{B732B646-11EC-4103-B302-0A0D2CB95AC0}"/>
              </a:ext>
            </a:extLst>
          </p:cNvPr>
          <p:cNvSpPr>
            <a:spLocks noChangeArrowheads="1"/>
          </p:cNvSpPr>
          <p:nvPr>
            <p:custDataLst>
              <p:tags r:id="rId11"/>
            </p:custDataLst>
          </p:nvPr>
        </p:nvSpPr>
        <p:spPr bwMode="auto">
          <a:xfrm>
            <a:off x="5461000" y="22860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03" name="Rectangle 13">
            <a:extLst>
              <a:ext uri="{FF2B5EF4-FFF2-40B4-BE49-F238E27FC236}">
                <a16:creationId xmlns:a16="http://schemas.microsoft.com/office/drawing/2014/main" id="{6E793041-3CB7-45F4-9FDC-5896EBE5EB8B}"/>
              </a:ext>
            </a:extLst>
          </p:cNvPr>
          <p:cNvSpPr>
            <a:spLocks noChangeArrowheads="1"/>
          </p:cNvSpPr>
          <p:nvPr>
            <p:custDataLst>
              <p:tags r:id="rId12"/>
            </p:custDataLst>
          </p:nvPr>
        </p:nvSpPr>
        <p:spPr bwMode="auto">
          <a:xfrm>
            <a:off x="5918200" y="22860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04" name="Rectangle 14">
            <a:extLst>
              <a:ext uri="{FF2B5EF4-FFF2-40B4-BE49-F238E27FC236}">
                <a16:creationId xmlns:a16="http://schemas.microsoft.com/office/drawing/2014/main" id="{5C3F1C2A-DFD7-4A75-ACF4-20AB7855D857}"/>
              </a:ext>
            </a:extLst>
          </p:cNvPr>
          <p:cNvSpPr>
            <a:spLocks noChangeArrowheads="1"/>
          </p:cNvSpPr>
          <p:nvPr>
            <p:custDataLst>
              <p:tags r:id="rId13"/>
            </p:custDataLst>
          </p:nvPr>
        </p:nvSpPr>
        <p:spPr bwMode="auto">
          <a:xfrm>
            <a:off x="1295400" y="25908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05" name="Rectangle 15">
            <a:extLst>
              <a:ext uri="{FF2B5EF4-FFF2-40B4-BE49-F238E27FC236}">
                <a16:creationId xmlns:a16="http://schemas.microsoft.com/office/drawing/2014/main" id="{9402CF77-2FFD-4976-B71E-3F26FF44D2C8}"/>
              </a:ext>
            </a:extLst>
          </p:cNvPr>
          <p:cNvSpPr>
            <a:spLocks noChangeArrowheads="1"/>
          </p:cNvSpPr>
          <p:nvPr>
            <p:custDataLst>
              <p:tags r:id="rId14"/>
            </p:custDataLst>
          </p:nvPr>
        </p:nvSpPr>
        <p:spPr bwMode="auto">
          <a:xfrm>
            <a:off x="1752600" y="25908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06" name="Rectangle 16">
            <a:extLst>
              <a:ext uri="{FF2B5EF4-FFF2-40B4-BE49-F238E27FC236}">
                <a16:creationId xmlns:a16="http://schemas.microsoft.com/office/drawing/2014/main" id="{7E490726-58B2-4350-8417-287D3A951403}"/>
              </a:ext>
            </a:extLst>
          </p:cNvPr>
          <p:cNvSpPr>
            <a:spLocks noChangeArrowheads="1"/>
          </p:cNvSpPr>
          <p:nvPr>
            <p:custDataLst>
              <p:tags r:id="rId15"/>
            </p:custDataLst>
          </p:nvPr>
        </p:nvSpPr>
        <p:spPr bwMode="auto">
          <a:xfrm>
            <a:off x="2209800" y="25908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07" name="Rectangle 17">
            <a:extLst>
              <a:ext uri="{FF2B5EF4-FFF2-40B4-BE49-F238E27FC236}">
                <a16:creationId xmlns:a16="http://schemas.microsoft.com/office/drawing/2014/main" id="{35C95B1E-FCC6-4C70-B3EC-3BA598758F94}"/>
              </a:ext>
            </a:extLst>
          </p:cNvPr>
          <p:cNvSpPr>
            <a:spLocks noChangeArrowheads="1"/>
          </p:cNvSpPr>
          <p:nvPr>
            <p:custDataLst>
              <p:tags r:id="rId16"/>
            </p:custDataLst>
          </p:nvPr>
        </p:nvSpPr>
        <p:spPr bwMode="auto">
          <a:xfrm>
            <a:off x="2667000" y="25908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08" name="Rectangle 18">
            <a:extLst>
              <a:ext uri="{FF2B5EF4-FFF2-40B4-BE49-F238E27FC236}">
                <a16:creationId xmlns:a16="http://schemas.microsoft.com/office/drawing/2014/main" id="{473FCACE-D03B-415E-9981-D351ED7BEFE4}"/>
              </a:ext>
            </a:extLst>
          </p:cNvPr>
          <p:cNvSpPr>
            <a:spLocks noChangeArrowheads="1"/>
          </p:cNvSpPr>
          <p:nvPr>
            <p:custDataLst>
              <p:tags r:id="rId17"/>
            </p:custDataLst>
          </p:nvPr>
        </p:nvSpPr>
        <p:spPr bwMode="auto">
          <a:xfrm>
            <a:off x="3136900" y="25908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09" name="Rectangle 19">
            <a:extLst>
              <a:ext uri="{FF2B5EF4-FFF2-40B4-BE49-F238E27FC236}">
                <a16:creationId xmlns:a16="http://schemas.microsoft.com/office/drawing/2014/main" id="{E189CC58-B5CE-4DD3-B870-16C570430059}"/>
              </a:ext>
            </a:extLst>
          </p:cNvPr>
          <p:cNvSpPr>
            <a:spLocks noChangeArrowheads="1"/>
          </p:cNvSpPr>
          <p:nvPr>
            <p:custDataLst>
              <p:tags r:id="rId18"/>
            </p:custDataLst>
          </p:nvPr>
        </p:nvSpPr>
        <p:spPr bwMode="auto">
          <a:xfrm>
            <a:off x="3606800" y="25908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10" name="Rectangle 20">
            <a:extLst>
              <a:ext uri="{FF2B5EF4-FFF2-40B4-BE49-F238E27FC236}">
                <a16:creationId xmlns:a16="http://schemas.microsoft.com/office/drawing/2014/main" id="{652EAF32-1932-4EBA-A773-4CCE00B8D9BD}"/>
              </a:ext>
            </a:extLst>
          </p:cNvPr>
          <p:cNvSpPr>
            <a:spLocks noChangeArrowheads="1"/>
          </p:cNvSpPr>
          <p:nvPr>
            <p:custDataLst>
              <p:tags r:id="rId19"/>
            </p:custDataLst>
          </p:nvPr>
        </p:nvSpPr>
        <p:spPr bwMode="auto">
          <a:xfrm>
            <a:off x="4076700" y="25908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11" name="Rectangle 21">
            <a:extLst>
              <a:ext uri="{FF2B5EF4-FFF2-40B4-BE49-F238E27FC236}">
                <a16:creationId xmlns:a16="http://schemas.microsoft.com/office/drawing/2014/main" id="{43543C62-6331-488D-A63B-59EE6C5F5F8C}"/>
              </a:ext>
            </a:extLst>
          </p:cNvPr>
          <p:cNvSpPr>
            <a:spLocks noChangeArrowheads="1"/>
          </p:cNvSpPr>
          <p:nvPr>
            <p:custDataLst>
              <p:tags r:id="rId20"/>
            </p:custDataLst>
          </p:nvPr>
        </p:nvSpPr>
        <p:spPr bwMode="auto">
          <a:xfrm>
            <a:off x="4546600" y="25908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12" name="Rectangle 22">
            <a:extLst>
              <a:ext uri="{FF2B5EF4-FFF2-40B4-BE49-F238E27FC236}">
                <a16:creationId xmlns:a16="http://schemas.microsoft.com/office/drawing/2014/main" id="{22ECE3EB-B226-4DEE-8E83-4B6887899831}"/>
              </a:ext>
            </a:extLst>
          </p:cNvPr>
          <p:cNvSpPr>
            <a:spLocks noChangeArrowheads="1"/>
          </p:cNvSpPr>
          <p:nvPr>
            <p:custDataLst>
              <p:tags r:id="rId21"/>
            </p:custDataLst>
          </p:nvPr>
        </p:nvSpPr>
        <p:spPr bwMode="auto">
          <a:xfrm>
            <a:off x="5003800" y="25908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13" name="Rectangle 23">
            <a:extLst>
              <a:ext uri="{FF2B5EF4-FFF2-40B4-BE49-F238E27FC236}">
                <a16:creationId xmlns:a16="http://schemas.microsoft.com/office/drawing/2014/main" id="{00E863C8-9317-405D-9260-BE4CEB4B2832}"/>
              </a:ext>
            </a:extLst>
          </p:cNvPr>
          <p:cNvSpPr>
            <a:spLocks noChangeArrowheads="1"/>
          </p:cNvSpPr>
          <p:nvPr>
            <p:custDataLst>
              <p:tags r:id="rId22"/>
            </p:custDataLst>
          </p:nvPr>
        </p:nvSpPr>
        <p:spPr bwMode="auto">
          <a:xfrm>
            <a:off x="5461000" y="25908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14" name="Rectangle 24">
            <a:extLst>
              <a:ext uri="{FF2B5EF4-FFF2-40B4-BE49-F238E27FC236}">
                <a16:creationId xmlns:a16="http://schemas.microsoft.com/office/drawing/2014/main" id="{0B70A2EA-652E-4B90-9E67-BC4C1BF9DE8F}"/>
              </a:ext>
            </a:extLst>
          </p:cNvPr>
          <p:cNvSpPr>
            <a:spLocks noChangeArrowheads="1"/>
          </p:cNvSpPr>
          <p:nvPr>
            <p:custDataLst>
              <p:tags r:id="rId23"/>
            </p:custDataLst>
          </p:nvPr>
        </p:nvSpPr>
        <p:spPr bwMode="auto">
          <a:xfrm>
            <a:off x="5918200" y="25908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15" name="Rectangle 25">
            <a:extLst>
              <a:ext uri="{FF2B5EF4-FFF2-40B4-BE49-F238E27FC236}">
                <a16:creationId xmlns:a16="http://schemas.microsoft.com/office/drawing/2014/main" id="{C3E63EE7-346A-45A9-852F-0F3A5D5AD585}"/>
              </a:ext>
            </a:extLst>
          </p:cNvPr>
          <p:cNvSpPr>
            <a:spLocks noChangeArrowheads="1"/>
          </p:cNvSpPr>
          <p:nvPr>
            <p:custDataLst>
              <p:tags r:id="rId24"/>
            </p:custDataLst>
          </p:nvPr>
        </p:nvSpPr>
        <p:spPr bwMode="auto">
          <a:xfrm>
            <a:off x="1295400" y="29083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16" name="Rectangle 26">
            <a:extLst>
              <a:ext uri="{FF2B5EF4-FFF2-40B4-BE49-F238E27FC236}">
                <a16:creationId xmlns:a16="http://schemas.microsoft.com/office/drawing/2014/main" id="{32F77E10-6318-48CD-B9F1-1A30D01B4492}"/>
              </a:ext>
            </a:extLst>
          </p:cNvPr>
          <p:cNvSpPr>
            <a:spLocks noChangeArrowheads="1"/>
          </p:cNvSpPr>
          <p:nvPr>
            <p:custDataLst>
              <p:tags r:id="rId25"/>
            </p:custDataLst>
          </p:nvPr>
        </p:nvSpPr>
        <p:spPr bwMode="auto">
          <a:xfrm>
            <a:off x="1752600" y="29083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17" name="Rectangle 27">
            <a:extLst>
              <a:ext uri="{FF2B5EF4-FFF2-40B4-BE49-F238E27FC236}">
                <a16:creationId xmlns:a16="http://schemas.microsoft.com/office/drawing/2014/main" id="{9115B4AB-44E8-4CF1-A6FD-78DB0F138769}"/>
              </a:ext>
            </a:extLst>
          </p:cNvPr>
          <p:cNvSpPr>
            <a:spLocks noChangeArrowheads="1"/>
          </p:cNvSpPr>
          <p:nvPr>
            <p:custDataLst>
              <p:tags r:id="rId26"/>
            </p:custDataLst>
          </p:nvPr>
        </p:nvSpPr>
        <p:spPr bwMode="auto">
          <a:xfrm>
            <a:off x="2209800" y="29083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18" name="Rectangle 28">
            <a:extLst>
              <a:ext uri="{FF2B5EF4-FFF2-40B4-BE49-F238E27FC236}">
                <a16:creationId xmlns:a16="http://schemas.microsoft.com/office/drawing/2014/main" id="{A5C9C27C-BDB0-4E13-8FC3-A700AD4695FC}"/>
              </a:ext>
            </a:extLst>
          </p:cNvPr>
          <p:cNvSpPr>
            <a:spLocks noChangeArrowheads="1"/>
          </p:cNvSpPr>
          <p:nvPr>
            <p:custDataLst>
              <p:tags r:id="rId27"/>
            </p:custDataLst>
          </p:nvPr>
        </p:nvSpPr>
        <p:spPr bwMode="auto">
          <a:xfrm>
            <a:off x="2667000" y="29083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19" name="Rectangle 29">
            <a:extLst>
              <a:ext uri="{FF2B5EF4-FFF2-40B4-BE49-F238E27FC236}">
                <a16:creationId xmlns:a16="http://schemas.microsoft.com/office/drawing/2014/main" id="{F6377E40-9CE4-4A7F-91FD-D253A14F492B}"/>
              </a:ext>
            </a:extLst>
          </p:cNvPr>
          <p:cNvSpPr>
            <a:spLocks noChangeArrowheads="1"/>
          </p:cNvSpPr>
          <p:nvPr>
            <p:custDataLst>
              <p:tags r:id="rId28"/>
            </p:custDataLst>
          </p:nvPr>
        </p:nvSpPr>
        <p:spPr bwMode="auto">
          <a:xfrm>
            <a:off x="3136900" y="29083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20" name="Rectangle 30">
            <a:extLst>
              <a:ext uri="{FF2B5EF4-FFF2-40B4-BE49-F238E27FC236}">
                <a16:creationId xmlns:a16="http://schemas.microsoft.com/office/drawing/2014/main" id="{53F78753-98C2-4654-AC5D-3BE3FFCA3C9B}"/>
              </a:ext>
            </a:extLst>
          </p:cNvPr>
          <p:cNvSpPr>
            <a:spLocks noChangeArrowheads="1"/>
          </p:cNvSpPr>
          <p:nvPr>
            <p:custDataLst>
              <p:tags r:id="rId29"/>
            </p:custDataLst>
          </p:nvPr>
        </p:nvSpPr>
        <p:spPr bwMode="auto">
          <a:xfrm>
            <a:off x="3606800" y="29083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21" name="Rectangle 31">
            <a:extLst>
              <a:ext uri="{FF2B5EF4-FFF2-40B4-BE49-F238E27FC236}">
                <a16:creationId xmlns:a16="http://schemas.microsoft.com/office/drawing/2014/main" id="{6664AEBF-61C3-4E8D-B51D-947761745B2A}"/>
              </a:ext>
            </a:extLst>
          </p:cNvPr>
          <p:cNvSpPr>
            <a:spLocks noChangeArrowheads="1"/>
          </p:cNvSpPr>
          <p:nvPr>
            <p:custDataLst>
              <p:tags r:id="rId30"/>
            </p:custDataLst>
          </p:nvPr>
        </p:nvSpPr>
        <p:spPr bwMode="auto">
          <a:xfrm>
            <a:off x="4076700" y="29083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22" name="Rectangle 32">
            <a:extLst>
              <a:ext uri="{FF2B5EF4-FFF2-40B4-BE49-F238E27FC236}">
                <a16:creationId xmlns:a16="http://schemas.microsoft.com/office/drawing/2014/main" id="{2C4719D2-750F-4D15-A9AD-AE349B025C63}"/>
              </a:ext>
            </a:extLst>
          </p:cNvPr>
          <p:cNvSpPr>
            <a:spLocks noChangeArrowheads="1"/>
          </p:cNvSpPr>
          <p:nvPr>
            <p:custDataLst>
              <p:tags r:id="rId31"/>
            </p:custDataLst>
          </p:nvPr>
        </p:nvSpPr>
        <p:spPr bwMode="auto">
          <a:xfrm>
            <a:off x="4546600" y="29083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23" name="Rectangle 33">
            <a:extLst>
              <a:ext uri="{FF2B5EF4-FFF2-40B4-BE49-F238E27FC236}">
                <a16:creationId xmlns:a16="http://schemas.microsoft.com/office/drawing/2014/main" id="{FCBFE580-C5AA-4C88-833A-30B2503A13D8}"/>
              </a:ext>
            </a:extLst>
          </p:cNvPr>
          <p:cNvSpPr>
            <a:spLocks noChangeArrowheads="1"/>
          </p:cNvSpPr>
          <p:nvPr>
            <p:custDataLst>
              <p:tags r:id="rId32"/>
            </p:custDataLst>
          </p:nvPr>
        </p:nvSpPr>
        <p:spPr bwMode="auto">
          <a:xfrm>
            <a:off x="5003800" y="29083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24" name="Rectangle 34">
            <a:extLst>
              <a:ext uri="{FF2B5EF4-FFF2-40B4-BE49-F238E27FC236}">
                <a16:creationId xmlns:a16="http://schemas.microsoft.com/office/drawing/2014/main" id="{74325A5F-D938-45C9-AC0A-4DE330A5CEF0}"/>
              </a:ext>
            </a:extLst>
          </p:cNvPr>
          <p:cNvSpPr>
            <a:spLocks noChangeArrowheads="1"/>
          </p:cNvSpPr>
          <p:nvPr>
            <p:custDataLst>
              <p:tags r:id="rId33"/>
            </p:custDataLst>
          </p:nvPr>
        </p:nvSpPr>
        <p:spPr bwMode="auto">
          <a:xfrm>
            <a:off x="5461000" y="29083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25" name="Rectangle 35">
            <a:extLst>
              <a:ext uri="{FF2B5EF4-FFF2-40B4-BE49-F238E27FC236}">
                <a16:creationId xmlns:a16="http://schemas.microsoft.com/office/drawing/2014/main" id="{1C4EBA78-7B1E-4CFE-94E0-14F14EF39AEC}"/>
              </a:ext>
            </a:extLst>
          </p:cNvPr>
          <p:cNvSpPr>
            <a:spLocks noChangeArrowheads="1"/>
          </p:cNvSpPr>
          <p:nvPr>
            <p:custDataLst>
              <p:tags r:id="rId34"/>
            </p:custDataLst>
          </p:nvPr>
        </p:nvSpPr>
        <p:spPr bwMode="auto">
          <a:xfrm>
            <a:off x="5918200" y="2908300"/>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26" name="Rectangle 36">
            <a:extLst>
              <a:ext uri="{FF2B5EF4-FFF2-40B4-BE49-F238E27FC236}">
                <a16:creationId xmlns:a16="http://schemas.microsoft.com/office/drawing/2014/main" id="{F52FBB92-D089-4A80-B450-E212C487898A}"/>
              </a:ext>
            </a:extLst>
          </p:cNvPr>
          <p:cNvSpPr>
            <a:spLocks noChangeArrowheads="1"/>
          </p:cNvSpPr>
          <p:nvPr>
            <p:custDataLst>
              <p:tags r:id="rId35"/>
            </p:custDataLst>
          </p:nvPr>
        </p:nvSpPr>
        <p:spPr bwMode="auto">
          <a:xfrm rot="-5400000">
            <a:off x="1294607" y="4110831"/>
            <a:ext cx="431800" cy="287337"/>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27" name="Rectangle 37">
            <a:extLst>
              <a:ext uri="{FF2B5EF4-FFF2-40B4-BE49-F238E27FC236}">
                <a16:creationId xmlns:a16="http://schemas.microsoft.com/office/drawing/2014/main" id="{B8B3030E-FE72-4518-A276-317C49171E89}"/>
              </a:ext>
            </a:extLst>
          </p:cNvPr>
          <p:cNvSpPr>
            <a:spLocks noChangeArrowheads="1"/>
          </p:cNvSpPr>
          <p:nvPr>
            <p:custDataLst>
              <p:tags r:id="rId36"/>
            </p:custDataLst>
          </p:nvPr>
        </p:nvSpPr>
        <p:spPr bwMode="auto">
          <a:xfrm rot="-5400000">
            <a:off x="1299369" y="4568031"/>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28" name="Rectangle 38">
            <a:extLst>
              <a:ext uri="{FF2B5EF4-FFF2-40B4-BE49-F238E27FC236}">
                <a16:creationId xmlns:a16="http://schemas.microsoft.com/office/drawing/2014/main" id="{B9A55CA4-01CE-4866-BF4A-8C1F349EDF4A}"/>
              </a:ext>
            </a:extLst>
          </p:cNvPr>
          <p:cNvSpPr>
            <a:spLocks noChangeArrowheads="1"/>
          </p:cNvSpPr>
          <p:nvPr>
            <p:custDataLst>
              <p:tags r:id="rId37"/>
            </p:custDataLst>
          </p:nvPr>
        </p:nvSpPr>
        <p:spPr bwMode="auto">
          <a:xfrm rot="-5400000">
            <a:off x="1616869" y="4110831"/>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29" name="Rectangle 39">
            <a:extLst>
              <a:ext uri="{FF2B5EF4-FFF2-40B4-BE49-F238E27FC236}">
                <a16:creationId xmlns:a16="http://schemas.microsoft.com/office/drawing/2014/main" id="{C2932CFD-E2B0-4146-AC58-BDB980105D8F}"/>
              </a:ext>
            </a:extLst>
          </p:cNvPr>
          <p:cNvSpPr>
            <a:spLocks noChangeArrowheads="1"/>
          </p:cNvSpPr>
          <p:nvPr>
            <p:custDataLst>
              <p:tags r:id="rId38"/>
            </p:custDataLst>
          </p:nvPr>
        </p:nvSpPr>
        <p:spPr bwMode="auto">
          <a:xfrm rot="-5400000">
            <a:off x="1608932" y="4568031"/>
            <a:ext cx="431800" cy="287337"/>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30" name="Rectangle 46">
            <a:extLst>
              <a:ext uri="{FF2B5EF4-FFF2-40B4-BE49-F238E27FC236}">
                <a16:creationId xmlns:a16="http://schemas.microsoft.com/office/drawing/2014/main" id="{05EE01ED-D7F4-468C-BFD4-85BAA7D447CF}"/>
              </a:ext>
            </a:extLst>
          </p:cNvPr>
          <p:cNvSpPr>
            <a:spLocks noChangeArrowheads="1"/>
          </p:cNvSpPr>
          <p:nvPr>
            <p:custDataLst>
              <p:tags r:id="rId39"/>
            </p:custDataLst>
          </p:nvPr>
        </p:nvSpPr>
        <p:spPr bwMode="auto">
          <a:xfrm rot="-5400000">
            <a:off x="1921669" y="4110831"/>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31" name="Rectangle 47">
            <a:extLst>
              <a:ext uri="{FF2B5EF4-FFF2-40B4-BE49-F238E27FC236}">
                <a16:creationId xmlns:a16="http://schemas.microsoft.com/office/drawing/2014/main" id="{B1892B84-862D-4631-8C29-B441328353EB}"/>
              </a:ext>
            </a:extLst>
          </p:cNvPr>
          <p:cNvSpPr>
            <a:spLocks noChangeArrowheads="1"/>
          </p:cNvSpPr>
          <p:nvPr>
            <p:custDataLst>
              <p:tags r:id="rId40"/>
            </p:custDataLst>
          </p:nvPr>
        </p:nvSpPr>
        <p:spPr bwMode="auto">
          <a:xfrm rot="-5400000">
            <a:off x="1926432" y="4568031"/>
            <a:ext cx="431800" cy="287337"/>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32" name="Rectangle 48">
            <a:extLst>
              <a:ext uri="{FF2B5EF4-FFF2-40B4-BE49-F238E27FC236}">
                <a16:creationId xmlns:a16="http://schemas.microsoft.com/office/drawing/2014/main" id="{7D202023-6618-4789-A04F-C454205917BC}"/>
              </a:ext>
            </a:extLst>
          </p:cNvPr>
          <p:cNvSpPr>
            <a:spLocks noChangeArrowheads="1"/>
          </p:cNvSpPr>
          <p:nvPr>
            <p:custDataLst>
              <p:tags r:id="rId41"/>
            </p:custDataLst>
          </p:nvPr>
        </p:nvSpPr>
        <p:spPr bwMode="auto">
          <a:xfrm rot="-5400000">
            <a:off x="2231232" y="4110831"/>
            <a:ext cx="431800" cy="287337"/>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33" name="Rectangle 49">
            <a:extLst>
              <a:ext uri="{FF2B5EF4-FFF2-40B4-BE49-F238E27FC236}">
                <a16:creationId xmlns:a16="http://schemas.microsoft.com/office/drawing/2014/main" id="{1B16027A-6E98-422B-A8D9-CA99DC2D0C4B}"/>
              </a:ext>
            </a:extLst>
          </p:cNvPr>
          <p:cNvSpPr>
            <a:spLocks noChangeArrowheads="1"/>
          </p:cNvSpPr>
          <p:nvPr>
            <p:custDataLst>
              <p:tags r:id="rId42"/>
            </p:custDataLst>
          </p:nvPr>
        </p:nvSpPr>
        <p:spPr bwMode="auto">
          <a:xfrm rot="-5400000">
            <a:off x="2235994" y="4568031"/>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34" name="Rectangle 50">
            <a:extLst>
              <a:ext uri="{FF2B5EF4-FFF2-40B4-BE49-F238E27FC236}">
                <a16:creationId xmlns:a16="http://schemas.microsoft.com/office/drawing/2014/main" id="{01AD90E9-0604-49A7-B420-A546D9705565}"/>
              </a:ext>
            </a:extLst>
          </p:cNvPr>
          <p:cNvSpPr>
            <a:spLocks noChangeArrowheads="1"/>
          </p:cNvSpPr>
          <p:nvPr>
            <p:custDataLst>
              <p:tags r:id="rId43"/>
            </p:custDataLst>
          </p:nvPr>
        </p:nvSpPr>
        <p:spPr bwMode="auto">
          <a:xfrm rot="-5400000">
            <a:off x="2548732" y="4110831"/>
            <a:ext cx="431800" cy="287337"/>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35" name="Rectangle 51">
            <a:extLst>
              <a:ext uri="{FF2B5EF4-FFF2-40B4-BE49-F238E27FC236}">
                <a16:creationId xmlns:a16="http://schemas.microsoft.com/office/drawing/2014/main" id="{2F32AEC6-CB72-41DB-9235-DD02E009BCE0}"/>
              </a:ext>
            </a:extLst>
          </p:cNvPr>
          <p:cNvSpPr>
            <a:spLocks noChangeArrowheads="1"/>
          </p:cNvSpPr>
          <p:nvPr>
            <p:custDataLst>
              <p:tags r:id="rId44"/>
            </p:custDataLst>
          </p:nvPr>
        </p:nvSpPr>
        <p:spPr bwMode="auto">
          <a:xfrm rot="-5400000">
            <a:off x="2553494" y="4568031"/>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36" name="Rectangle 52">
            <a:extLst>
              <a:ext uri="{FF2B5EF4-FFF2-40B4-BE49-F238E27FC236}">
                <a16:creationId xmlns:a16="http://schemas.microsoft.com/office/drawing/2014/main" id="{8363224F-BA16-4BB1-B3E9-06E986ED44F4}"/>
              </a:ext>
            </a:extLst>
          </p:cNvPr>
          <p:cNvSpPr>
            <a:spLocks noChangeArrowheads="1"/>
          </p:cNvSpPr>
          <p:nvPr>
            <p:custDataLst>
              <p:tags r:id="rId45"/>
            </p:custDataLst>
          </p:nvPr>
        </p:nvSpPr>
        <p:spPr bwMode="auto">
          <a:xfrm rot="-5400000">
            <a:off x="2858294" y="4110831"/>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37" name="Rectangle 53">
            <a:extLst>
              <a:ext uri="{FF2B5EF4-FFF2-40B4-BE49-F238E27FC236}">
                <a16:creationId xmlns:a16="http://schemas.microsoft.com/office/drawing/2014/main" id="{00C79727-41E1-4645-A77B-520C8E369A5A}"/>
              </a:ext>
            </a:extLst>
          </p:cNvPr>
          <p:cNvSpPr>
            <a:spLocks noChangeArrowheads="1"/>
          </p:cNvSpPr>
          <p:nvPr>
            <p:custDataLst>
              <p:tags r:id="rId46"/>
            </p:custDataLst>
          </p:nvPr>
        </p:nvSpPr>
        <p:spPr bwMode="auto">
          <a:xfrm rot="-5400000">
            <a:off x="2863057" y="4568031"/>
            <a:ext cx="431800" cy="287337"/>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38" name="Rectangle 54">
            <a:extLst>
              <a:ext uri="{FF2B5EF4-FFF2-40B4-BE49-F238E27FC236}">
                <a16:creationId xmlns:a16="http://schemas.microsoft.com/office/drawing/2014/main" id="{636966F7-F282-4098-9E97-F60AECF153CA}"/>
              </a:ext>
            </a:extLst>
          </p:cNvPr>
          <p:cNvSpPr>
            <a:spLocks noChangeArrowheads="1"/>
          </p:cNvSpPr>
          <p:nvPr>
            <p:custDataLst>
              <p:tags r:id="rId47"/>
            </p:custDataLst>
          </p:nvPr>
        </p:nvSpPr>
        <p:spPr bwMode="auto">
          <a:xfrm rot="-5400000">
            <a:off x="3175794" y="4110831"/>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39" name="Rectangle 55">
            <a:extLst>
              <a:ext uri="{FF2B5EF4-FFF2-40B4-BE49-F238E27FC236}">
                <a16:creationId xmlns:a16="http://schemas.microsoft.com/office/drawing/2014/main" id="{93A1636B-7FC0-4073-80CB-2B26096D1005}"/>
              </a:ext>
            </a:extLst>
          </p:cNvPr>
          <p:cNvSpPr>
            <a:spLocks noChangeArrowheads="1"/>
          </p:cNvSpPr>
          <p:nvPr>
            <p:custDataLst>
              <p:tags r:id="rId48"/>
            </p:custDataLst>
          </p:nvPr>
        </p:nvSpPr>
        <p:spPr bwMode="auto">
          <a:xfrm rot="-5400000">
            <a:off x="3180557" y="4568031"/>
            <a:ext cx="431800" cy="287337"/>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40" name="Rectangle 56">
            <a:extLst>
              <a:ext uri="{FF2B5EF4-FFF2-40B4-BE49-F238E27FC236}">
                <a16:creationId xmlns:a16="http://schemas.microsoft.com/office/drawing/2014/main" id="{F98DFD14-833E-408B-81B3-7135260EEDDA}"/>
              </a:ext>
            </a:extLst>
          </p:cNvPr>
          <p:cNvSpPr>
            <a:spLocks noChangeArrowheads="1"/>
          </p:cNvSpPr>
          <p:nvPr>
            <p:custDataLst>
              <p:tags r:id="rId49"/>
            </p:custDataLst>
          </p:nvPr>
        </p:nvSpPr>
        <p:spPr bwMode="auto">
          <a:xfrm rot="-5400000">
            <a:off x="3485357" y="4110831"/>
            <a:ext cx="431800" cy="287337"/>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41" name="Rectangle 57">
            <a:extLst>
              <a:ext uri="{FF2B5EF4-FFF2-40B4-BE49-F238E27FC236}">
                <a16:creationId xmlns:a16="http://schemas.microsoft.com/office/drawing/2014/main" id="{F0F9CFB5-F246-4354-A311-1783BCC6A455}"/>
              </a:ext>
            </a:extLst>
          </p:cNvPr>
          <p:cNvSpPr>
            <a:spLocks noChangeArrowheads="1"/>
          </p:cNvSpPr>
          <p:nvPr>
            <p:custDataLst>
              <p:tags r:id="rId50"/>
            </p:custDataLst>
          </p:nvPr>
        </p:nvSpPr>
        <p:spPr bwMode="auto">
          <a:xfrm rot="-5400000">
            <a:off x="3490119" y="4568031"/>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42" name="Rectangle 58">
            <a:extLst>
              <a:ext uri="{FF2B5EF4-FFF2-40B4-BE49-F238E27FC236}">
                <a16:creationId xmlns:a16="http://schemas.microsoft.com/office/drawing/2014/main" id="{87CD7FC3-0B95-47A1-879C-1D50858E3C27}"/>
              </a:ext>
            </a:extLst>
          </p:cNvPr>
          <p:cNvSpPr>
            <a:spLocks noChangeArrowheads="1"/>
          </p:cNvSpPr>
          <p:nvPr>
            <p:custDataLst>
              <p:tags r:id="rId51"/>
            </p:custDataLst>
          </p:nvPr>
        </p:nvSpPr>
        <p:spPr bwMode="auto">
          <a:xfrm rot="-5400000">
            <a:off x="3802857" y="4110831"/>
            <a:ext cx="431800" cy="287337"/>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43" name="Rectangle 59">
            <a:extLst>
              <a:ext uri="{FF2B5EF4-FFF2-40B4-BE49-F238E27FC236}">
                <a16:creationId xmlns:a16="http://schemas.microsoft.com/office/drawing/2014/main" id="{1F6511F0-450F-42DE-BC5B-8B53154AFE98}"/>
              </a:ext>
            </a:extLst>
          </p:cNvPr>
          <p:cNvSpPr>
            <a:spLocks noChangeArrowheads="1"/>
          </p:cNvSpPr>
          <p:nvPr>
            <p:custDataLst>
              <p:tags r:id="rId52"/>
            </p:custDataLst>
          </p:nvPr>
        </p:nvSpPr>
        <p:spPr bwMode="auto">
          <a:xfrm rot="-5400000">
            <a:off x="3807619" y="4568031"/>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44" name="Rectangle 60">
            <a:extLst>
              <a:ext uri="{FF2B5EF4-FFF2-40B4-BE49-F238E27FC236}">
                <a16:creationId xmlns:a16="http://schemas.microsoft.com/office/drawing/2014/main" id="{15B60B58-5071-4A4B-8EE0-B5FAD049CB49}"/>
              </a:ext>
            </a:extLst>
          </p:cNvPr>
          <p:cNvSpPr>
            <a:spLocks noChangeArrowheads="1"/>
          </p:cNvSpPr>
          <p:nvPr>
            <p:custDataLst>
              <p:tags r:id="rId53"/>
            </p:custDataLst>
          </p:nvPr>
        </p:nvSpPr>
        <p:spPr bwMode="auto">
          <a:xfrm rot="-5400000">
            <a:off x="4112419" y="4110831"/>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45" name="Rectangle 61">
            <a:extLst>
              <a:ext uri="{FF2B5EF4-FFF2-40B4-BE49-F238E27FC236}">
                <a16:creationId xmlns:a16="http://schemas.microsoft.com/office/drawing/2014/main" id="{8E78E554-CA61-4BAC-B3C5-BAC0122C85C3}"/>
              </a:ext>
            </a:extLst>
          </p:cNvPr>
          <p:cNvSpPr>
            <a:spLocks noChangeArrowheads="1"/>
          </p:cNvSpPr>
          <p:nvPr>
            <p:custDataLst>
              <p:tags r:id="rId54"/>
            </p:custDataLst>
          </p:nvPr>
        </p:nvSpPr>
        <p:spPr bwMode="auto">
          <a:xfrm rot="-5400000">
            <a:off x="4117182" y="4568031"/>
            <a:ext cx="431800" cy="287337"/>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46" name="Rectangle 62">
            <a:extLst>
              <a:ext uri="{FF2B5EF4-FFF2-40B4-BE49-F238E27FC236}">
                <a16:creationId xmlns:a16="http://schemas.microsoft.com/office/drawing/2014/main" id="{6FE04EE3-A237-48BA-A1EB-09DB1C435C20}"/>
              </a:ext>
            </a:extLst>
          </p:cNvPr>
          <p:cNvSpPr>
            <a:spLocks noChangeArrowheads="1"/>
          </p:cNvSpPr>
          <p:nvPr>
            <p:custDataLst>
              <p:tags r:id="rId55"/>
            </p:custDataLst>
          </p:nvPr>
        </p:nvSpPr>
        <p:spPr bwMode="auto">
          <a:xfrm rot="-5400000">
            <a:off x="4429919" y="4110831"/>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47" name="Rectangle 63">
            <a:extLst>
              <a:ext uri="{FF2B5EF4-FFF2-40B4-BE49-F238E27FC236}">
                <a16:creationId xmlns:a16="http://schemas.microsoft.com/office/drawing/2014/main" id="{4BC51CE5-1C4A-42C6-B3FD-2DE411ABDD30}"/>
              </a:ext>
            </a:extLst>
          </p:cNvPr>
          <p:cNvSpPr>
            <a:spLocks noChangeArrowheads="1"/>
          </p:cNvSpPr>
          <p:nvPr>
            <p:custDataLst>
              <p:tags r:id="rId56"/>
            </p:custDataLst>
          </p:nvPr>
        </p:nvSpPr>
        <p:spPr bwMode="auto">
          <a:xfrm rot="-5400000">
            <a:off x="4434682" y="4568031"/>
            <a:ext cx="431800" cy="287337"/>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48" name="Rectangle 64">
            <a:extLst>
              <a:ext uri="{FF2B5EF4-FFF2-40B4-BE49-F238E27FC236}">
                <a16:creationId xmlns:a16="http://schemas.microsoft.com/office/drawing/2014/main" id="{86E9D0B7-C44D-415B-91C9-0585C1E0D814}"/>
              </a:ext>
            </a:extLst>
          </p:cNvPr>
          <p:cNvSpPr>
            <a:spLocks noChangeArrowheads="1"/>
          </p:cNvSpPr>
          <p:nvPr>
            <p:custDataLst>
              <p:tags r:id="rId57"/>
            </p:custDataLst>
          </p:nvPr>
        </p:nvSpPr>
        <p:spPr bwMode="auto">
          <a:xfrm rot="-5400000">
            <a:off x="4739482" y="4110831"/>
            <a:ext cx="431800" cy="287337"/>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49" name="Rectangle 65">
            <a:extLst>
              <a:ext uri="{FF2B5EF4-FFF2-40B4-BE49-F238E27FC236}">
                <a16:creationId xmlns:a16="http://schemas.microsoft.com/office/drawing/2014/main" id="{C9D1CFE5-A11B-434A-B7E3-FA69D1C730F5}"/>
              </a:ext>
            </a:extLst>
          </p:cNvPr>
          <p:cNvSpPr>
            <a:spLocks noChangeArrowheads="1"/>
          </p:cNvSpPr>
          <p:nvPr>
            <p:custDataLst>
              <p:tags r:id="rId58"/>
            </p:custDataLst>
          </p:nvPr>
        </p:nvSpPr>
        <p:spPr bwMode="auto">
          <a:xfrm rot="-5400000">
            <a:off x="4744244" y="4568031"/>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50" name="Rectangle 66">
            <a:extLst>
              <a:ext uri="{FF2B5EF4-FFF2-40B4-BE49-F238E27FC236}">
                <a16:creationId xmlns:a16="http://schemas.microsoft.com/office/drawing/2014/main" id="{BC1A9AFB-2659-4FAB-B765-EDEBED3B6899}"/>
              </a:ext>
            </a:extLst>
          </p:cNvPr>
          <p:cNvSpPr>
            <a:spLocks noChangeArrowheads="1"/>
          </p:cNvSpPr>
          <p:nvPr>
            <p:custDataLst>
              <p:tags r:id="rId59"/>
            </p:custDataLst>
          </p:nvPr>
        </p:nvSpPr>
        <p:spPr bwMode="auto">
          <a:xfrm rot="-5400000">
            <a:off x="5056982" y="4110831"/>
            <a:ext cx="431800" cy="287337"/>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51" name="Rectangle 67">
            <a:extLst>
              <a:ext uri="{FF2B5EF4-FFF2-40B4-BE49-F238E27FC236}">
                <a16:creationId xmlns:a16="http://schemas.microsoft.com/office/drawing/2014/main" id="{DD5E500F-9ED7-479C-B367-4B2985FC643B}"/>
              </a:ext>
            </a:extLst>
          </p:cNvPr>
          <p:cNvSpPr>
            <a:spLocks noChangeArrowheads="1"/>
          </p:cNvSpPr>
          <p:nvPr>
            <p:custDataLst>
              <p:tags r:id="rId60"/>
            </p:custDataLst>
          </p:nvPr>
        </p:nvSpPr>
        <p:spPr bwMode="auto">
          <a:xfrm rot="-5400000">
            <a:off x="5049044" y="4568031"/>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52" name="Rectangle 68">
            <a:extLst>
              <a:ext uri="{FF2B5EF4-FFF2-40B4-BE49-F238E27FC236}">
                <a16:creationId xmlns:a16="http://schemas.microsoft.com/office/drawing/2014/main" id="{769D97C3-B415-479C-96B8-1B988C6E78F2}"/>
              </a:ext>
            </a:extLst>
          </p:cNvPr>
          <p:cNvSpPr>
            <a:spLocks noChangeArrowheads="1"/>
          </p:cNvSpPr>
          <p:nvPr>
            <p:custDataLst>
              <p:tags r:id="rId61"/>
            </p:custDataLst>
          </p:nvPr>
        </p:nvSpPr>
        <p:spPr bwMode="auto">
          <a:xfrm rot="-5400000">
            <a:off x="5366544" y="4110831"/>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53" name="Rectangle 69">
            <a:extLst>
              <a:ext uri="{FF2B5EF4-FFF2-40B4-BE49-F238E27FC236}">
                <a16:creationId xmlns:a16="http://schemas.microsoft.com/office/drawing/2014/main" id="{A0502F6B-9547-4F04-B780-5DCBB38AF2E9}"/>
              </a:ext>
            </a:extLst>
          </p:cNvPr>
          <p:cNvSpPr>
            <a:spLocks noChangeArrowheads="1"/>
          </p:cNvSpPr>
          <p:nvPr>
            <p:custDataLst>
              <p:tags r:id="rId62"/>
            </p:custDataLst>
          </p:nvPr>
        </p:nvSpPr>
        <p:spPr bwMode="auto">
          <a:xfrm rot="-5400000">
            <a:off x="5371307" y="4568031"/>
            <a:ext cx="431800" cy="287337"/>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54" name="Rectangle 70">
            <a:extLst>
              <a:ext uri="{FF2B5EF4-FFF2-40B4-BE49-F238E27FC236}">
                <a16:creationId xmlns:a16="http://schemas.microsoft.com/office/drawing/2014/main" id="{015300A7-1F53-4146-8408-D5D677D91D87}"/>
              </a:ext>
            </a:extLst>
          </p:cNvPr>
          <p:cNvSpPr>
            <a:spLocks noChangeArrowheads="1"/>
          </p:cNvSpPr>
          <p:nvPr>
            <p:custDataLst>
              <p:tags r:id="rId63"/>
            </p:custDataLst>
          </p:nvPr>
        </p:nvSpPr>
        <p:spPr bwMode="auto">
          <a:xfrm rot="-5400000">
            <a:off x="5684044" y="4110831"/>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55" name="Rectangle 71">
            <a:extLst>
              <a:ext uri="{FF2B5EF4-FFF2-40B4-BE49-F238E27FC236}">
                <a16:creationId xmlns:a16="http://schemas.microsoft.com/office/drawing/2014/main" id="{E47B0A8D-C199-46DB-AEE6-A02A52AEA22C}"/>
              </a:ext>
            </a:extLst>
          </p:cNvPr>
          <p:cNvSpPr>
            <a:spLocks noChangeArrowheads="1"/>
          </p:cNvSpPr>
          <p:nvPr>
            <p:custDataLst>
              <p:tags r:id="rId64"/>
            </p:custDataLst>
          </p:nvPr>
        </p:nvSpPr>
        <p:spPr bwMode="auto">
          <a:xfrm rot="-5400000">
            <a:off x="5676107" y="4568031"/>
            <a:ext cx="431800" cy="287337"/>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56" name="Rectangle 72">
            <a:extLst>
              <a:ext uri="{FF2B5EF4-FFF2-40B4-BE49-F238E27FC236}">
                <a16:creationId xmlns:a16="http://schemas.microsoft.com/office/drawing/2014/main" id="{BFFA5FAD-91B5-4F8C-A971-387F33E89C5B}"/>
              </a:ext>
            </a:extLst>
          </p:cNvPr>
          <p:cNvSpPr>
            <a:spLocks noChangeArrowheads="1"/>
          </p:cNvSpPr>
          <p:nvPr>
            <p:custDataLst>
              <p:tags r:id="rId65"/>
            </p:custDataLst>
          </p:nvPr>
        </p:nvSpPr>
        <p:spPr bwMode="auto">
          <a:xfrm rot="-5400000">
            <a:off x="5993607" y="4110831"/>
            <a:ext cx="431800" cy="287337"/>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57" name="Rectangle 73">
            <a:extLst>
              <a:ext uri="{FF2B5EF4-FFF2-40B4-BE49-F238E27FC236}">
                <a16:creationId xmlns:a16="http://schemas.microsoft.com/office/drawing/2014/main" id="{CF4EBF30-C346-49DC-96D0-710B5B0B42A5}"/>
              </a:ext>
            </a:extLst>
          </p:cNvPr>
          <p:cNvSpPr>
            <a:spLocks noChangeArrowheads="1"/>
          </p:cNvSpPr>
          <p:nvPr>
            <p:custDataLst>
              <p:tags r:id="rId66"/>
            </p:custDataLst>
          </p:nvPr>
        </p:nvSpPr>
        <p:spPr bwMode="auto">
          <a:xfrm rot="-5400000">
            <a:off x="5998369" y="4568031"/>
            <a:ext cx="431800" cy="287338"/>
          </a:xfrm>
          <a:prstGeom prst="rect">
            <a:avLst/>
          </a:prstGeom>
          <a:solidFill>
            <a:srgbClr val="00FFFF"/>
          </a:solidFill>
          <a:ln w="12700">
            <a:solidFill>
              <a:srgbClr val="000000"/>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12358" name="Text Box 74">
            <a:extLst>
              <a:ext uri="{FF2B5EF4-FFF2-40B4-BE49-F238E27FC236}">
                <a16:creationId xmlns:a16="http://schemas.microsoft.com/office/drawing/2014/main" id="{1C725E1E-B56B-4F36-9C7D-40018536D5D7}"/>
              </a:ext>
            </a:extLst>
          </p:cNvPr>
          <p:cNvSpPr txBox="1">
            <a:spLocks noChangeArrowheads="1"/>
          </p:cNvSpPr>
          <p:nvPr>
            <p:custDataLst>
              <p:tags r:id="rId67"/>
            </p:custDataLst>
          </p:nvPr>
        </p:nvSpPr>
        <p:spPr bwMode="auto">
          <a:xfrm>
            <a:off x="6689725" y="2590800"/>
            <a:ext cx="1365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dirty="0">
                <a:solidFill>
                  <a:srgbClr val="000099"/>
                </a:solidFill>
              </a:rPr>
              <a:t>33 palettes</a:t>
            </a:r>
          </a:p>
        </p:txBody>
      </p:sp>
      <p:sp>
        <p:nvSpPr>
          <p:cNvPr id="12359" name="Text Box 75">
            <a:extLst>
              <a:ext uri="{FF2B5EF4-FFF2-40B4-BE49-F238E27FC236}">
                <a16:creationId xmlns:a16="http://schemas.microsoft.com/office/drawing/2014/main" id="{5BBEF710-42D9-48EE-BA92-E77F5C0B188A}"/>
              </a:ext>
            </a:extLst>
          </p:cNvPr>
          <p:cNvSpPr txBox="1">
            <a:spLocks noChangeArrowheads="1"/>
          </p:cNvSpPr>
          <p:nvPr>
            <p:custDataLst>
              <p:tags r:id="rId68"/>
            </p:custDataLst>
          </p:nvPr>
        </p:nvSpPr>
        <p:spPr bwMode="auto">
          <a:xfrm>
            <a:off x="6705600" y="4267200"/>
            <a:ext cx="1365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dirty="0">
                <a:solidFill>
                  <a:srgbClr val="000099"/>
                </a:solidFill>
              </a:rPr>
              <a:t>32 palettes</a:t>
            </a:r>
          </a:p>
        </p:txBody>
      </p:sp>
      <p:sp>
        <p:nvSpPr>
          <p:cNvPr id="12360" name="Text Box 76">
            <a:extLst>
              <a:ext uri="{FF2B5EF4-FFF2-40B4-BE49-F238E27FC236}">
                <a16:creationId xmlns:a16="http://schemas.microsoft.com/office/drawing/2014/main" id="{8ADE8BD9-3EAE-4F47-ACAE-553BB66CFA39}"/>
              </a:ext>
            </a:extLst>
          </p:cNvPr>
          <p:cNvSpPr txBox="1">
            <a:spLocks noChangeArrowheads="1"/>
          </p:cNvSpPr>
          <p:nvPr>
            <p:custDataLst>
              <p:tags r:id="rId69"/>
            </p:custDataLst>
          </p:nvPr>
        </p:nvSpPr>
        <p:spPr bwMode="auto">
          <a:xfrm>
            <a:off x="2651125" y="1658938"/>
            <a:ext cx="2073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dirty="0"/>
              <a:t>13,50 m x 2,40 m</a:t>
            </a:r>
          </a:p>
        </p:txBody>
      </p:sp>
      <p:sp>
        <p:nvSpPr>
          <p:cNvPr id="12361" name="Text Box 77">
            <a:extLst>
              <a:ext uri="{FF2B5EF4-FFF2-40B4-BE49-F238E27FC236}">
                <a16:creationId xmlns:a16="http://schemas.microsoft.com/office/drawing/2014/main" id="{78CD18A2-5F9A-4CCD-BB71-F7A5ED7F061E}"/>
              </a:ext>
            </a:extLst>
          </p:cNvPr>
          <p:cNvSpPr txBox="1">
            <a:spLocks noChangeArrowheads="1"/>
          </p:cNvSpPr>
          <p:nvPr>
            <p:custDataLst>
              <p:tags r:id="rId70"/>
            </p:custDataLst>
          </p:nvPr>
        </p:nvSpPr>
        <p:spPr bwMode="auto">
          <a:xfrm>
            <a:off x="1203325" y="5697538"/>
            <a:ext cx="61880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dirty="0"/>
              <a:t>Pour certaines marchandises, possibilité de mettre plusieurs couches de palettes</a:t>
            </a:r>
          </a:p>
        </p:txBody>
      </p:sp>
      <p:sp>
        <p:nvSpPr>
          <p:cNvPr id="72" name="Espace réservé du numéro de diapositive 3">
            <a:extLst>
              <a:ext uri="{FF2B5EF4-FFF2-40B4-BE49-F238E27FC236}">
                <a16:creationId xmlns:a16="http://schemas.microsoft.com/office/drawing/2014/main" id="{D58C79BE-DA12-4527-81A8-D96CAB358DA3}"/>
              </a:ext>
            </a:extLst>
          </p:cNvPr>
          <p:cNvSpPr txBox="1">
            <a:spLocks/>
          </p:cNvSpPr>
          <p:nvPr/>
        </p:nvSpPr>
        <p:spPr>
          <a:xfrm>
            <a:off x="7086600" y="6381750"/>
            <a:ext cx="20574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970524-60F2-4E1E-B69C-E5E064182898}" type="slidenum">
              <a:rPr lang="fr-FR" sz="1400" b="1" smtClean="0">
                <a:solidFill>
                  <a:srgbClr val="000000"/>
                </a:solidFill>
                <a:latin typeface="Arial"/>
              </a:rPr>
              <a:pPr algn="r"/>
              <a:t>9</a:t>
            </a:fld>
            <a:endParaRPr lang="fr-FR" sz="1400" b="1">
              <a:solidFill>
                <a:srgbClr val="000000"/>
              </a:solidFill>
              <a:latin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40"/>
</p:tagLst>
</file>

<file path=ppt/tags/tag101.xml><?xml version="1.0" encoding="utf-8"?>
<p:tagLst xmlns:a="http://schemas.openxmlformats.org/drawingml/2006/main" xmlns:r="http://schemas.openxmlformats.org/officeDocument/2006/relationships" xmlns:p="http://schemas.openxmlformats.org/presentationml/2006/main">
  <p:tag name="NUM" val="41"/>
</p:tagLst>
</file>

<file path=ppt/tags/tag102.xml><?xml version="1.0" encoding="utf-8"?>
<p:tagLst xmlns:a="http://schemas.openxmlformats.org/drawingml/2006/main" xmlns:r="http://schemas.openxmlformats.org/officeDocument/2006/relationships" xmlns:p="http://schemas.openxmlformats.org/presentationml/2006/main">
  <p:tag name="NUM" val="42"/>
</p:tagLst>
</file>

<file path=ppt/tags/tag103.xml><?xml version="1.0" encoding="utf-8"?>
<p:tagLst xmlns:a="http://schemas.openxmlformats.org/drawingml/2006/main" xmlns:r="http://schemas.openxmlformats.org/officeDocument/2006/relationships" xmlns:p="http://schemas.openxmlformats.org/presentationml/2006/main">
  <p:tag name="NUM" val="43"/>
</p:tagLst>
</file>

<file path=ppt/tags/tag104.xml><?xml version="1.0" encoding="utf-8"?>
<p:tagLst xmlns:a="http://schemas.openxmlformats.org/drawingml/2006/main" xmlns:r="http://schemas.openxmlformats.org/officeDocument/2006/relationships" xmlns:p="http://schemas.openxmlformats.org/presentationml/2006/main">
  <p:tag name="NUM" val="44"/>
</p:tagLst>
</file>

<file path=ppt/tags/tag105.xml><?xml version="1.0" encoding="utf-8"?>
<p:tagLst xmlns:a="http://schemas.openxmlformats.org/drawingml/2006/main" xmlns:r="http://schemas.openxmlformats.org/officeDocument/2006/relationships" xmlns:p="http://schemas.openxmlformats.org/presentationml/2006/main">
  <p:tag name="NUM" val="45"/>
</p:tagLst>
</file>

<file path=ppt/tags/tag106.xml><?xml version="1.0" encoding="utf-8"?>
<p:tagLst xmlns:a="http://schemas.openxmlformats.org/drawingml/2006/main" xmlns:r="http://schemas.openxmlformats.org/officeDocument/2006/relationships" xmlns:p="http://schemas.openxmlformats.org/presentationml/2006/main">
  <p:tag name="NUM" val="46"/>
</p:tagLst>
</file>

<file path=ppt/tags/tag107.xml><?xml version="1.0" encoding="utf-8"?>
<p:tagLst xmlns:a="http://schemas.openxmlformats.org/drawingml/2006/main" xmlns:r="http://schemas.openxmlformats.org/officeDocument/2006/relationships" xmlns:p="http://schemas.openxmlformats.org/presentationml/2006/main">
  <p:tag name="NUM" val="47"/>
</p:tagLst>
</file>

<file path=ppt/tags/tag108.xml><?xml version="1.0" encoding="utf-8"?>
<p:tagLst xmlns:a="http://schemas.openxmlformats.org/drawingml/2006/main" xmlns:r="http://schemas.openxmlformats.org/officeDocument/2006/relationships" xmlns:p="http://schemas.openxmlformats.org/presentationml/2006/main">
  <p:tag name="NUM" val="48"/>
</p:tagLst>
</file>

<file path=ppt/tags/tag109.xml><?xml version="1.0" encoding="utf-8"?>
<p:tagLst xmlns:a="http://schemas.openxmlformats.org/drawingml/2006/main" xmlns:r="http://schemas.openxmlformats.org/officeDocument/2006/relationships" xmlns:p="http://schemas.openxmlformats.org/presentationml/2006/main">
  <p:tag name="NUM" val="49"/>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50"/>
</p:tagLst>
</file>

<file path=ppt/tags/tag111.xml><?xml version="1.0" encoding="utf-8"?>
<p:tagLst xmlns:a="http://schemas.openxmlformats.org/drawingml/2006/main" xmlns:r="http://schemas.openxmlformats.org/officeDocument/2006/relationships" xmlns:p="http://schemas.openxmlformats.org/presentationml/2006/main">
  <p:tag name="NUM" val="51"/>
</p:tagLst>
</file>

<file path=ppt/tags/tag112.xml><?xml version="1.0" encoding="utf-8"?>
<p:tagLst xmlns:a="http://schemas.openxmlformats.org/drawingml/2006/main" xmlns:r="http://schemas.openxmlformats.org/officeDocument/2006/relationships" xmlns:p="http://schemas.openxmlformats.org/presentationml/2006/main">
  <p:tag name="NUM" val="52"/>
</p:tagLst>
</file>

<file path=ppt/tags/tag113.xml><?xml version="1.0" encoding="utf-8"?>
<p:tagLst xmlns:a="http://schemas.openxmlformats.org/drawingml/2006/main" xmlns:r="http://schemas.openxmlformats.org/officeDocument/2006/relationships" xmlns:p="http://schemas.openxmlformats.org/presentationml/2006/main">
  <p:tag name="NUM" val="53"/>
</p:tagLst>
</file>

<file path=ppt/tags/tag114.xml><?xml version="1.0" encoding="utf-8"?>
<p:tagLst xmlns:a="http://schemas.openxmlformats.org/drawingml/2006/main" xmlns:r="http://schemas.openxmlformats.org/officeDocument/2006/relationships" xmlns:p="http://schemas.openxmlformats.org/presentationml/2006/main">
  <p:tag name="NUM" val="54"/>
</p:tagLst>
</file>

<file path=ppt/tags/tag115.xml><?xml version="1.0" encoding="utf-8"?>
<p:tagLst xmlns:a="http://schemas.openxmlformats.org/drawingml/2006/main" xmlns:r="http://schemas.openxmlformats.org/officeDocument/2006/relationships" xmlns:p="http://schemas.openxmlformats.org/presentationml/2006/main">
  <p:tag name="NUM" val="55"/>
</p:tagLst>
</file>

<file path=ppt/tags/tag116.xml><?xml version="1.0" encoding="utf-8"?>
<p:tagLst xmlns:a="http://schemas.openxmlformats.org/drawingml/2006/main" xmlns:r="http://schemas.openxmlformats.org/officeDocument/2006/relationships" xmlns:p="http://schemas.openxmlformats.org/presentationml/2006/main">
  <p:tag name="NUM" val="56"/>
</p:tagLst>
</file>

<file path=ppt/tags/tag117.xml><?xml version="1.0" encoding="utf-8"?>
<p:tagLst xmlns:a="http://schemas.openxmlformats.org/drawingml/2006/main" xmlns:r="http://schemas.openxmlformats.org/officeDocument/2006/relationships" xmlns:p="http://schemas.openxmlformats.org/presentationml/2006/main">
  <p:tag name="NUM" val="57"/>
</p:tagLst>
</file>

<file path=ppt/tags/tag118.xml><?xml version="1.0" encoding="utf-8"?>
<p:tagLst xmlns:a="http://schemas.openxmlformats.org/drawingml/2006/main" xmlns:r="http://schemas.openxmlformats.org/officeDocument/2006/relationships" xmlns:p="http://schemas.openxmlformats.org/presentationml/2006/main">
  <p:tag name="NUM" val="58"/>
</p:tagLst>
</file>

<file path=ppt/tags/tag119.xml><?xml version="1.0" encoding="utf-8"?>
<p:tagLst xmlns:a="http://schemas.openxmlformats.org/drawingml/2006/main" xmlns:r="http://schemas.openxmlformats.org/officeDocument/2006/relationships" xmlns:p="http://schemas.openxmlformats.org/presentationml/2006/main">
  <p:tag name="NUM" val="59"/>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60"/>
</p:tagLst>
</file>

<file path=ppt/tags/tag121.xml><?xml version="1.0" encoding="utf-8"?>
<p:tagLst xmlns:a="http://schemas.openxmlformats.org/drawingml/2006/main" xmlns:r="http://schemas.openxmlformats.org/officeDocument/2006/relationships" xmlns:p="http://schemas.openxmlformats.org/presentationml/2006/main">
  <p:tag name="NUM" val="61"/>
</p:tagLst>
</file>

<file path=ppt/tags/tag122.xml><?xml version="1.0" encoding="utf-8"?>
<p:tagLst xmlns:a="http://schemas.openxmlformats.org/drawingml/2006/main" xmlns:r="http://schemas.openxmlformats.org/officeDocument/2006/relationships" xmlns:p="http://schemas.openxmlformats.org/presentationml/2006/main">
  <p:tag name="NUM" val="62"/>
</p:tagLst>
</file>

<file path=ppt/tags/tag123.xml><?xml version="1.0" encoding="utf-8"?>
<p:tagLst xmlns:a="http://schemas.openxmlformats.org/drawingml/2006/main" xmlns:r="http://schemas.openxmlformats.org/officeDocument/2006/relationships" xmlns:p="http://schemas.openxmlformats.org/presentationml/2006/main">
  <p:tag name="NUM" val="63"/>
</p:tagLst>
</file>

<file path=ppt/tags/tag124.xml><?xml version="1.0" encoding="utf-8"?>
<p:tagLst xmlns:a="http://schemas.openxmlformats.org/drawingml/2006/main" xmlns:r="http://schemas.openxmlformats.org/officeDocument/2006/relationships" xmlns:p="http://schemas.openxmlformats.org/presentationml/2006/main">
  <p:tag name="NUM" val="64"/>
</p:tagLst>
</file>

<file path=ppt/tags/tag125.xml><?xml version="1.0" encoding="utf-8"?>
<p:tagLst xmlns:a="http://schemas.openxmlformats.org/drawingml/2006/main" xmlns:r="http://schemas.openxmlformats.org/officeDocument/2006/relationships" xmlns:p="http://schemas.openxmlformats.org/presentationml/2006/main">
  <p:tag name="NUM" val="65"/>
</p:tagLst>
</file>

<file path=ppt/tags/tag126.xml><?xml version="1.0" encoding="utf-8"?>
<p:tagLst xmlns:a="http://schemas.openxmlformats.org/drawingml/2006/main" xmlns:r="http://schemas.openxmlformats.org/officeDocument/2006/relationships" xmlns:p="http://schemas.openxmlformats.org/presentationml/2006/main">
  <p:tag name="NUM" val="66"/>
</p:tagLst>
</file>

<file path=ppt/tags/tag127.xml><?xml version="1.0" encoding="utf-8"?>
<p:tagLst xmlns:a="http://schemas.openxmlformats.org/drawingml/2006/main" xmlns:r="http://schemas.openxmlformats.org/officeDocument/2006/relationships" xmlns:p="http://schemas.openxmlformats.org/presentationml/2006/main">
  <p:tag name="NUM" val="67"/>
</p:tagLst>
</file>

<file path=ppt/tags/tag128.xml><?xml version="1.0" encoding="utf-8"?>
<p:tagLst xmlns:a="http://schemas.openxmlformats.org/drawingml/2006/main" xmlns:r="http://schemas.openxmlformats.org/officeDocument/2006/relationships" xmlns:p="http://schemas.openxmlformats.org/presentationml/2006/main">
  <p:tag name="NUM" val="68"/>
</p:tagLst>
</file>

<file path=ppt/tags/tag129.xml><?xml version="1.0" encoding="utf-8"?>
<p:tagLst xmlns:a="http://schemas.openxmlformats.org/drawingml/2006/main" xmlns:r="http://schemas.openxmlformats.org/officeDocument/2006/relationships" xmlns:p="http://schemas.openxmlformats.org/presentationml/2006/main">
  <p:tag name="NUM" val="69"/>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70"/>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4"/>
</p:tagLst>
</file>

<file path=ppt/tags/tag143.xml><?xml version="1.0" encoding="utf-8"?>
<p:tagLst xmlns:a="http://schemas.openxmlformats.org/drawingml/2006/main" xmlns:r="http://schemas.openxmlformats.org/officeDocument/2006/relationships" xmlns:p="http://schemas.openxmlformats.org/presentationml/2006/main">
  <p:tag name="NUM" val="5"/>
</p:tagLst>
</file>

<file path=ppt/tags/tag144.xml><?xml version="1.0" encoding="utf-8"?>
<p:tagLst xmlns:a="http://schemas.openxmlformats.org/drawingml/2006/main" xmlns:r="http://schemas.openxmlformats.org/officeDocument/2006/relationships" xmlns:p="http://schemas.openxmlformats.org/presentationml/2006/main">
  <p:tag name="NUM" val="6"/>
</p:tagLst>
</file>

<file path=ppt/tags/tag145.xml><?xml version="1.0" encoding="utf-8"?>
<p:tagLst xmlns:a="http://schemas.openxmlformats.org/drawingml/2006/main" xmlns:r="http://schemas.openxmlformats.org/officeDocument/2006/relationships" xmlns:p="http://schemas.openxmlformats.org/presentationml/2006/main">
  <p:tag name="NUM" val="7"/>
</p:tagLst>
</file>

<file path=ppt/tags/tag146.xml><?xml version="1.0" encoding="utf-8"?>
<p:tagLst xmlns:a="http://schemas.openxmlformats.org/drawingml/2006/main" xmlns:r="http://schemas.openxmlformats.org/officeDocument/2006/relationships" xmlns:p="http://schemas.openxmlformats.org/presentationml/2006/main">
  <p:tag name="NUM" val="8"/>
</p:tagLst>
</file>

<file path=ppt/tags/tag147.xml><?xml version="1.0" encoding="utf-8"?>
<p:tagLst xmlns:a="http://schemas.openxmlformats.org/drawingml/2006/main" xmlns:r="http://schemas.openxmlformats.org/officeDocument/2006/relationships" xmlns:p="http://schemas.openxmlformats.org/presentationml/2006/main">
  <p:tag name="NUM" val="9"/>
</p:tagLst>
</file>

<file path=ppt/tags/tag148.xml><?xml version="1.0" encoding="utf-8"?>
<p:tagLst xmlns:a="http://schemas.openxmlformats.org/drawingml/2006/main" xmlns:r="http://schemas.openxmlformats.org/officeDocument/2006/relationships" xmlns:p="http://schemas.openxmlformats.org/presentationml/2006/main">
  <p:tag name="NUM" val="10"/>
</p:tagLst>
</file>

<file path=ppt/tags/tag149.xml><?xml version="1.0" encoding="utf-8"?>
<p:tagLst xmlns:a="http://schemas.openxmlformats.org/drawingml/2006/main" xmlns:r="http://schemas.openxmlformats.org/officeDocument/2006/relationships" xmlns:p="http://schemas.openxmlformats.org/presentationml/2006/main">
  <p:tag name="NUM" val="1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2"/>
</p:tagLst>
</file>

<file path=ppt/tags/tag151.xml><?xml version="1.0" encoding="utf-8"?>
<p:tagLst xmlns:a="http://schemas.openxmlformats.org/drawingml/2006/main" xmlns:r="http://schemas.openxmlformats.org/officeDocument/2006/relationships" xmlns:p="http://schemas.openxmlformats.org/presentationml/2006/main">
  <p:tag name="NUM" val="13"/>
</p:tagLst>
</file>

<file path=ppt/tags/tag152.xml><?xml version="1.0" encoding="utf-8"?>
<p:tagLst xmlns:a="http://schemas.openxmlformats.org/drawingml/2006/main" xmlns:r="http://schemas.openxmlformats.org/officeDocument/2006/relationships" xmlns:p="http://schemas.openxmlformats.org/presentationml/2006/main">
  <p:tag name="NUM" val="14"/>
</p:tagLst>
</file>

<file path=ppt/tags/tag153.xml><?xml version="1.0" encoding="utf-8"?>
<p:tagLst xmlns:a="http://schemas.openxmlformats.org/drawingml/2006/main" xmlns:r="http://schemas.openxmlformats.org/officeDocument/2006/relationships" xmlns:p="http://schemas.openxmlformats.org/presentationml/2006/main">
  <p:tag name="NUM" val="15"/>
</p:tagLst>
</file>

<file path=ppt/tags/tag154.xml><?xml version="1.0" encoding="utf-8"?>
<p:tagLst xmlns:a="http://schemas.openxmlformats.org/drawingml/2006/main" xmlns:r="http://schemas.openxmlformats.org/officeDocument/2006/relationships" xmlns:p="http://schemas.openxmlformats.org/presentationml/2006/main">
  <p:tag name="NUM" val="16"/>
</p:tagLst>
</file>

<file path=ppt/tags/tag155.xml><?xml version="1.0" encoding="utf-8"?>
<p:tagLst xmlns:a="http://schemas.openxmlformats.org/drawingml/2006/main" xmlns:r="http://schemas.openxmlformats.org/officeDocument/2006/relationships" xmlns:p="http://schemas.openxmlformats.org/presentationml/2006/main">
  <p:tag name="NUM" val="17"/>
</p:tagLst>
</file>

<file path=ppt/tags/tag156.xml><?xml version="1.0" encoding="utf-8"?>
<p:tagLst xmlns:a="http://schemas.openxmlformats.org/drawingml/2006/main" xmlns:r="http://schemas.openxmlformats.org/officeDocument/2006/relationships" xmlns:p="http://schemas.openxmlformats.org/presentationml/2006/main">
  <p:tag name="NUM" val="18"/>
</p:tagLst>
</file>

<file path=ppt/tags/tag157.xml><?xml version="1.0" encoding="utf-8"?>
<p:tagLst xmlns:a="http://schemas.openxmlformats.org/drawingml/2006/main" xmlns:r="http://schemas.openxmlformats.org/officeDocument/2006/relationships" xmlns:p="http://schemas.openxmlformats.org/presentationml/2006/main">
  <p:tag name="NUM" val="19"/>
</p:tagLst>
</file>

<file path=ppt/tags/tag158.xml><?xml version="1.0" encoding="utf-8"?>
<p:tagLst xmlns:a="http://schemas.openxmlformats.org/drawingml/2006/main" xmlns:r="http://schemas.openxmlformats.org/officeDocument/2006/relationships" xmlns:p="http://schemas.openxmlformats.org/presentationml/2006/main">
  <p:tag name="NUM" val="20"/>
</p:tagLst>
</file>

<file path=ppt/tags/tag159.xml><?xml version="1.0" encoding="utf-8"?>
<p:tagLst xmlns:a="http://schemas.openxmlformats.org/drawingml/2006/main" xmlns:r="http://schemas.openxmlformats.org/officeDocument/2006/relationships" xmlns:p="http://schemas.openxmlformats.org/presentationml/2006/main">
  <p:tag name="NUM" val="2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22"/>
</p:tagLst>
</file>

<file path=ppt/tags/tag161.xml><?xml version="1.0" encoding="utf-8"?>
<p:tagLst xmlns:a="http://schemas.openxmlformats.org/drawingml/2006/main" xmlns:r="http://schemas.openxmlformats.org/officeDocument/2006/relationships" xmlns:p="http://schemas.openxmlformats.org/presentationml/2006/main">
  <p:tag name="NUM" val="23"/>
</p:tagLst>
</file>

<file path=ppt/tags/tag162.xml><?xml version="1.0" encoding="utf-8"?>
<p:tagLst xmlns:a="http://schemas.openxmlformats.org/drawingml/2006/main" xmlns:r="http://schemas.openxmlformats.org/officeDocument/2006/relationships" xmlns:p="http://schemas.openxmlformats.org/presentationml/2006/main">
  <p:tag name="NUM" val="24"/>
</p:tagLst>
</file>

<file path=ppt/tags/tag163.xml><?xml version="1.0" encoding="utf-8"?>
<p:tagLst xmlns:a="http://schemas.openxmlformats.org/drawingml/2006/main" xmlns:r="http://schemas.openxmlformats.org/officeDocument/2006/relationships" xmlns:p="http://schemas.openxmlformats.org/presentationml/2006/main">
  <p:tag name="NUM" val="25"/>
</p:tagLst>
</file>

<file path=ppt/tags/tag164.xml><?xml version="1.0" encoding="utf-8"?>
<p:tagLst xmlns:a="http://schemas.openxmlformats.org/drawingml/2006/main" xmlns:r="http://schemas.openxmlformats.org/officeDocument/2006/relationships" xmlns:p="http://schemas.openxmlformats.org/presentationml/2006/main">
  <p:tag name="NUM" val="26"/>
</p:tagLst>
</file>

<file path=ppt/tags/tag165.xml><?xml version="1.0" encoding="utf-8"?>
<p:tagLst xmlns:a="http://schemas.openxmlformats.org/drawingml/2006/main" xmlns:r="http://schemas.openxmlformats.org/officeDocument/2006/relationships" xmlns:p="http://schemas.openxmlformats.org/presentationml/2006/main">
  <p:tag name="NUM" val="27"/>
</p:tagLst>
</file>

<file path=ppt/tags/tag166.xml><?xml version="1.0" encoding="utf-8"?>
<p:tagLst xmlns:a="http://schemas.openxmlformats.org/drawingml/2006/main" xmlns:r="http://schemas.openxmlformats.org/officeDocument/2006/relationships" xmlns:p="http://schemas.openxmlformats.org/presentationml/2006/main">
  <p:tag name="NUM" val="28"/>
</p:tagLst>
</file>

<file path=ppt/tags/tag167.xml><?xml version="1.0" encoding="utf-8"?>
<p:tagLst xmlns:a="http://schemas.openxmlformats.org/drawingml/2006/main" xmlns:r="http://schemas.openxmlformats.org/officeDocument/2006/relationships" xmlns:p="http://schemas.openxmlformats.org/presentationml/2006/main">
  <p:tag name="NUM" val="29"/>
</p:tagLst>
</file>

<file path=ppt/tags/tag168.xml><?xml version="1.0" encoding="utf-8"?>
<p:tagLst xmlns:a="http://schemas.openxmlformats.org/drawingml/2006/main" xmlns:r="http://schemas.openxmlformats.org/officeDocument/2006/relationships" xmlns:p="http://schemas.openxmlformats.org/presentationml/2006/main">
  <p:tag name="NUM" val="30"/>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4"/>
</p:tagLst>
</file>

<file path=ppt/tags/tag173.xml><?xml version="1.0" encoding="utf-8"?>
<p:tagLst xmlns:a="http://schemas.openxmlformats.org/drawingml/2006/main" xmlns:r="http://schemas.openxmlformats.org/officeDocument/2006/relationships" xmlns:p="http://schemas.openxmlformats.org/presentationml/2006/main">
  <p:tag name="NUM" val="5"/>
</p:tagLst>
</file>

<file path=ppt/tags/tag174.xml><?xml version="1.0" encoding="utf-8"?>
<p:tagLst xmlns:a="http://schemas.openxmlformats.org/drawingml/2006/main" xmlns:r="http://schemas.openxmlformats.org/officeDocument/2006/relationships" xmlns:p="http://schemas.openxmlformats.org/presentationml/2006/main">
  <p:tag name="NUM" val="6"/>
</p:tagLst>
</file>

<file path=ppt/tags/tag175.xml><?xml version="1.0" encoding="utf-8"?>
<p:tagLst xmlns:a="http://schemas.openxmlformats.org/drawingml/2006/main" xmlns:r="http://schemas.openxmlformats.org/officeDocument/2006/relationships" xmlns:p="http://schemas.openxmlformats.org/presentationml/2006/main">
  <p:tag name="NUM" val="7"/>
</p:tagLst>
</file>

<file path=ppt/tags/tag176.xml><?xml version="1.0" encoding="utf-8"?>
<p:tagLst xmlns:a="http://schemas.openxmlformats.org/drawingml/2006/main" xmlns:r="http://schemas.openxmlformats.org/officeDocument/2006/relationships" xmlns:p="http://schemas.openxmlformats.org/presentationml/2006/main">
  <p:tag name="NUM" val="8"/>
</p:tagLst>
</file>

<file path=ppt/tags/tag177.xml><?xml version="1.0" encoding="utf-8"?>
<p:tagLst xmlns:a="http://schemas.openxmlformats.org/drawingml/2006/main" xmlns:r="http://schemas.openxmlformats.org/officeDocument/2006/relationships" xmlns:p="http://schemas.openxmlformats.org/presentationml/2006/main">
  <p:tag name="NUM" val="9"/>
</p:tagLst>
</file>

<file path=ppt/tags/tag178.xml><?xml version="1.0" encoding="utf-8"?>
<p:tagLst xmlns:a="http://schemas.openxmlformats.org/drawingml/2006/main" xmlns:r="http://schemas.openxmlformats.org/officeDocument/2006/relationships" xmlns:p="http://schemas.openxmlformats.org/presentationml/2006/main">
  <p:tag name="NUM" val="10"/>
</p:tagLst>
</file>

<file path=ppt/tags/tag179.xml><?xml version="1.0" encoding="utf-8"?>
<p:tagLst xmlns:a="http://schemas.openxmlformats.org/drawingml/2006/main" xmlns:r="http://schemas.openxmlformats.org/officeDocument/2006/relationships" xmlns:p="http://schemas.openxmlformats.org/presentationml/2006/main">
  <p:tag name="NUM" val="11"/>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12"/>
</p:tagLst>
</file>

<file path=ppt/tags/tag181.xml><?xml version="1.0" encoding="utf-8"?>
<p:tagLst xmlns:a="http://schemas.openxmlformats.org/drawingml/2006/main" xmlns:r="http://schemas.openxmlformats.org/officeDocument/2006/relationships" xmlns:p="http://schemas.openxmlformats.org/presentationml/2006/main">
  <p:tag name="NUM" val="13"/>
</p:tagLst>
</file>

<file path=ppt/tags/tag182.xml><?xml version="1.0" encoding="utf-8"?>
<p:tagLst xmlns:a="http://schemas.openxmlformats.org/drawingml/2006/main" xmlns:r="http://schemas.openxmlformats.org/officeDocument/2006/relationships" xmlns:p="http://schemas.openxmlformats.org/presentationml/2006/main">
  <p:tag name="NUM" val="14"/>
</p:tagLst>
</file>

<file path=ppt/tags/tag183.xml><?xml version="1.0" encoding="utf-8"?>
<p:tagLst xmlns:a="http://schemas.openxmlformats.org/drawingml/2006/main" xmlns:r="http://schemas.openxmlformats.org/officeDocument/2006/relationships" xmlns:p="http://schemas.openxmlformats.org/presentationml/2006/main">
  <p:tag name="NUM" val="15"/>
</p:tagLst>
</file>

<file path=ppt/tags/tag184.xml><?xml version="1.0" encoding="utf-8"?>
<p:tagLst xmlns:a="http://schemas.openxmlformats.org/drawingml/2006/main" xmlns:r="http://schemas.openxmlformats.org/officeDocument/2006/relationships" xmlns:p="http://schemas.openxmlformats.org/presentationml/2006/main">
  <p:tag name="NUM" val="16"/>
</p:tagLst>
</file>

<file path=ppt/tags/tag185.xml><?xml version="1.0" encoding="utf-8"?>
<p:tagLst xmlns:a="http://schemas.openxmlformats.org/drawingml/2006/main" xmlns:r="http://schemas.openxmlformats.org/officeDocument/2006/relationships" xmlns:p="http://schemas.openxmlformats.org/presentationml/2006/main">
  <p:tag name="NUM" val="17"/>
</p:tagLst>
</file>

<file path=ppt/tags/tag186.xml><?xml version="1.0" encoding="utf-8"?>
<p:tagLst xmlns:a="http://schemas.openxmlformats.org/drawingml/2006/main" xmlns:r="http://schemas.openxmlformats.org/officeDocument/2006/relationships" xmlns:p="http://schemas.openxmlformats.org/presentationml/2006/main">
  <p:tag name="NUM" val="18"/>
</p:tagLst>
</file>

<file path=ppt/tags/tag187.xml><?xml version="1.0" encoding="utf-8"?>
<p:tagLst xmlns:a="http://schemas.openxmlformats.org/drawingml/2006/main" xmlns:r="http://schemas.openxmlformats.org/officeDocument/2006/relationships" xmlns:p="http://schemas.openxmlformats.org/presentationml/2006/main">
  <p:tag name="NUM" val="19"/>
</p:tagLst>
</file>

<file path=ppt/tags/tag188.xml><?xml version="1.0" encoding="utf-8"?>
<p:tagLst xmlns:a="http://schemas.openxmlformats.org/drawingml/2006/main" xmlns:r="http://schemas.openxmlformats.org/officeDocument/2006/relationships" xmlns:p="http://schemas.openxmlformats.org/presentationml/2006/main">
  <p:tag name="NUM" val="20"/>
</p:tagLst>
</file>

<file path=ppt/tags/tag189.xml><?xml version="1.0" encoding="utf-8"?>
<p:tagLst xmlns:a="http://schemas.openxmlformats.org/drawingml/2006/main" xmlns:r="http://schemas.openxmlformats.org/officeDocument/2006/relationships" xmlns:p="http://schemas.openxmlformats.org/presentationml/2006/main">
  <p:tag name="NUM" val="21"/>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190.xml><?xml version="1.0" encoding="utf-8"?>
<p:tagLst xmlns:a="http://schemas.openxmlformats.org/drawingml/2006/main" xmlns:r="http://schemas.openxmlformats.org/officeDocument/2006/relationships" xmlns:p="http://schemas.openxmlformats.org/presentationml/2006/main">
  <p:tag name="NUM" val="22"/>
</p:tagLst>
</file>

<file path=ppt/tags/tag191.xml><?xml version="1.0" encoding="utf-8"?>
<p:tagLst xmlns:a="http://schemas.openxmlformats.org/drawingml/2006/main" xmlns:r="http://schemas.openxmlformats.org/officeDocument/2006/relationships" xmlns:p="http://schemas.openxmlformats.org/presentationml/2006/main">
  <p:tag name="NUM" val="23"/>
</p:tagLst>
</file>

<file path=ppt/tags/tag192.xml><?xml version="1.0" encoding="utf-8"?>
<p:tagLst xmlns:a="http://schemas.openxmlformats.org/drawingml/2006/main" xmlns:r="http://schemas.openxmlformats.org/officeDocument/2006/relationships" xmlns:p="http://schemas.openxmlformats.org/presentationml/2006/main">
  <p:tag name="NUM" val="24"/>
</p:tagLst>
</file>

<file path=ppt/tags/tag193.xml><?xml version="1.0" encoding="utf-8"?>
<p:tagLst xmlns:a="http://schemas.openxmlformats.org/drawingml/2006/main" xmlns:r="http://schemas.openxmlformats.org/officeDocument/2006/relationships" xmlns:p="http://schemas.openxmlformats.org/presentationml/2006/main">
  <p:tag name="NUM" val="25"/>
</p:tagLst>
</file>

<file path=ppt/tags/tag194.xml><?xml version="1.0" encoding="utf-8"?>
<p:tagLst xmlns:a="http://schemas.openxmlformats.org/drawingml/2006/main" xmlns:r="http://schemas.openxmlformats.org/officeDocument/2006/relationships" xmlns:p="http://schemas.openxmlformats.org/presentationml/2006/main">
  <p:tag name="NUM" val="1"/>
</p:tagLst>
</file>

<file path=ppt/tags/tag195.xml><?xml version="1.0" encoding="utf-8"?>
<p:tagLst xmlns:a="http://schemas.openxmlformats.org/drawingml/2006/main" xmlns:r="http://schemas.openxmlformats.org/officeDocument/2006/relationships" xmlns:p="http://schemas.openxmlformats.org/presentationml/2006/main">
  <p:tag name="NUM" val="2"/>
</p:tagLst>
</file>

<file path=ppt/tags/tag196.xml><?xml version="1.0" encoding="utf-8"?>
<p:tagLst xmlns:a="http://schemas.openxmlformats.org/drawingml/2006/main" xmlns:r="http://schemas.openxmlformats.org/officeDocument/2006/relationships" xmlns:p="http://schemas.openxmlformats.org/presentationml/2006/main">
  <p:tag name="NUM" val="3"/>
</p:tagLst>
</file>

<file path=ppt/tags/tag197.xml><?xml version="1.0" encoding="utf-8"?>
<p:tagLst xmlns:a="http://schemas.openxmlformats.org/drawingml/2006/main" xmlns:r="http://schemas.openxmlformats.org/officeDocument/2006/relationships" xmlns:p="http://schemas.openxmlformats.org/presentationml/2006/main">
  <p:tag name="NUM" val="4"/>
</p:tagLst>
</file>

<file path=ppt/tags/tag198.xml><?xml version="1.0" encoding="utf-8"?>
<p:tagLst xmlns:a="http://schemas.openxmlformats.org/drawingml/2006/main" xmlns:r="http://schemas.openxmlformats.org/officeDocument/2006/relationships" xmlns:p="http://schemas.openxmlformats.org/presentationml/2006/main">
  <p:tag name="NUM" val="5"/>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2"/>
</p:tagLst>
</file>

<file path=ppt/tags/tag203.xml><?xml version="1.0" encoding="utf-8"?>
<p:tagLst xmlns:a="http://schemas.openxmlformats.org/drawingml/2006/main" xmlns:r="http://schemas.openxmlformats.org/officeDocument/2006/relationships" xmlns:p="http://schemas.openxmlformats.org/presentationml/2006/main">
  <p:tag name="NUM" val="3"/>
</p:tagLst>
</file>

<file path=ppt/tags/tag204.xml><?xml version="1.0" encoding="utf-8"?>
<p:tagLst xmlns:a="http://schemas.openxmlformats.org/drawingml/2006/main" xmlns:r="http://schemas.openxmlformats.org/officeDocument/2006/relationships" xmlns:p="http://schemas.openxmlformats.org/presentationml/2006/main">
  <p:tag name="NUM" val="4"/>
</p:tagLst>
</file>

<file path=ppt/tags/tag205.xml><?xml version="1.0" encoding="utf-8"?>
<p:tagLst xmlns:a="http://schemas.openxmlformats.org/drawingml/2006/main" xmlns:r="http://schemas.openxmlformats.org/officeDocument/2006/relationships" xmlns:p="http://schemas.openxmlformats.org/presentationml/2006/main">
  <p:tag name="NUM" val="5"/>
</p:tagLst>
</file>

<file path=ppt/tags/tag206.xml><?xml version="1.0" encoding="utf-8"?>
<p:tagLst xmlns:a="http://schemas.openxmlformats.org/drawingml/2006/main" xmlns:r="http://schemas.openxmlformats.org/officeDocument/2006/relationships" xmlns:p="http://schemas.openxmlformats.org/presentationml/2006/main">
  <p:tag name="NUM" val="6"/>
</p:tagLst>
</file>

<file path=ppt/tags/tag207.xml><?xml version="1.0" encoding="utf-8"?>
<p:tagLst xmlns:a="http://schemas.openxmlformats.org/drawingml/2006/main" xmlns:r="http://schemas.openxmlformats.org/officeDocument/2006/relationships" xmlns:p="http://schemas.openxmlformats.org/presentationml/2006/main">
  <p:tag name="NUM" val="7"/>
</p:tagLst>
</file>

<file path=ppt/tags/tag208.xml><?xml version="1.0" encoding="utf-8"?>
<p:tagLst xmlns:a="http://schemas.openxmlformats.org/drawingml/2006/main" xmlns:r="http://schemas.openxmlformats.org/officeDocument/2006/relationships" xmlns:p="http://schemas.openxmlformats.org/presentationml/2006/main">
  <p:tag name="NUM" val="8"/>
</p:tagLst>
</file>

<file path=ppt/tags/tag209.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10.xml><?xml version="1.0" encoding="utf-8"?>
<p:tagLst xmlns:a="http://schemas.openxmlformats.org/drawingml/2006/main" xmlns:r="http://schemas.openxmlformats.org/officeDocument/2006/relationships" xmlns:p="http://schemas.openxmlformats.org/presentationml/2006/main">
  <p:tag name="NUM" val="10"/>
</p:tagLst>
</file>

<file path=ppt/tags/tag211.xml><?xml version="1.0" encoding="utf-8"?>
<p:tagLst xmlns:a="http://schemas.openxmlformats.org/drawingml/2006/main" xmlns:r="http://schemas.openxmlformats.org/officeDocument/2006/relationships" xmlns:p="http://schemas.openxmlformats.org/presentationml/2006/main">
  <p:tag name="NUM" val="11"/>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3"/>
</p:tagLst>
</file>

<file path=ppt/tags/tag215.xml><?xml version="1.0" encoding="utf-8"?>
<p:tagLst xmlns:a="http://schemas.openxmlformats.org/drawingml/2006/main" xmlns:r="http://schemas.openxmlformats.org/officeDocument/2006/relationships" xmlns:p="http://schemas.openxmlformats.org/presentationml/2006/main">
  <p:tag name="NUM" val="4"/>
</p:tagLst>
</file>

<file path=ppt/tags/tag216.xml><?xml version="1.0" encoding="utf-8"?>
<p:tagLst xmlns:a="http://schemas.openxmlformats.org/drawingml/2006/main" xmlns:r="http://schemas.openxmlformats.org/officeDocument/2006/relationships" xmlns:p="http://schemas.openxmlformats.org/presentationml/2006/main">
  <p:tag name="NUM" val="5"/>
</p:tagLst>
</file>

<file path=ppt/tags/tag217.xml><?xml version="1.0" encoding="utf-8"?>
<p:tagLst xmlns:a="http://schemas.openxmlformats.org/drawingml/2006/main" xmlns:r="http://schemas.openxmlformats.org/officeDocument/2006/relationships" xmlns:p="http://schemas.openxmlformats.org/presentationml/2006/main">
  <p:tag name="NUM" val="6"/>
</p:tagLst>
</file>

<file path=ppt/tags/tag218.xml><?xml version="1.0" encoding="utf-8"?>
<p:tagLst xmlns:a="http://schemas.openxmlformats.org/drawingml/2006/main" xmlns:r="http://schemas.openxmlformats.org/officeDocument/2006/relationships" xmlns:p="http://schemas.openxmlformats.org/presentationml/2006/main">
  <p:tag name="NUM" val="7"/>
</p:tagLst>
</file>

<file path=ppt/tags/tag219.xml><?xml version="1.0" encoding="utf-8"?>
<p:tagLst xmlns:a="http://schemas.openxmlformats.org/drawingml/2006/main" xmlns:r="http://schemas.openxmlformats.org/officeDocument/2006/relationships" xmlns:p="http://schemas.openxmlformats.org/presentationml/2006/main">
  <p:tag name="NUM" val="8"/>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20.xml><?xml version="1.0" encoding="utf-8"?>
<p:tagLst xmlns:a="http://schemas.openxmlformats.org/drawingml/2006/main" xmlns:r="http://schemas.openxmlformats.org/officeDocument/2006/relationships" xmlns:p="http://schemas.openxmlformats.org/presentationml/2006/main">
  <p:tag name="NUM" val="9"/>
</p:tagLst>
</file>

<file path=ppt/tags/tag221.xml><?xml version="1.0" encoding="utf-8"?>
<p:tagLst xmlns:a="http://schemas.openxmlformats.org/drawingml/2006/main" xmlns:r="http://schemas.openxmlformats.org/officeDocument/2006/relationships" xmlns:p="http://schemas.openxmlformats.org/presentationml/2006/main">
  <p:tag name="NUM" val="10"/>
</p:tagLst>
</file>

<file path=ppt/tags/tag222.xml><?xml version="1.0" encoding="utf-8"?>
<p:tagLst xmlns:a="http://schemas.openxmlformats.org/drawingml/2006/main" xmlns:r="http://schemas.openxmlformats.org/officeDocument/2006/relationships" xmlns:p="http://schemas.openxmlformats.org/presentationml/2006/main">
  <p:tag name="NUM" val="11"/>
</p:tagLst>
</file>

<file path=ppt/tags/tag223.xml><?xml version="1.0" encoding="utf-8"?>
<p:tagLst xmlns:a="http://schemas.openxmlformats.org/drawingml/2006/main" xmlns:r="http://schemas.openxmlformats.org/officeDocument/2006/relationships" xmlns:p="http://schemas.openxmlformats.org/presentationml/2006/main">
  <p:tag name="NUM" val="12"/>
</p:tagLst>
</file>

<file path=ppt/tags/tag224.xml><?xml version="1.0" encoding="utf-8"?>
<p:tagLst xmlns:a="http://schemas.openxmlformats.org/drawingml/2006/main" xmlns:r="http://schemas.openxmlformats.org/officeDocument/2006/relationships" xmlns:p="http://schemas.openxmlformats.org/presentationml/2006/main">
  <p:tag name="NUM" val="13"/>
</p:tagLst>
</file>

<file path=ppt/tags/tag225.xml><?xml version="1.0" encoding="utf-8"?>
<p:tagLst xmlns:a="http://schemas.openxmlformats.org/drawingml/2006/main" xmlns:r="http://schemas.openxmlformats.org/officeDocument/2006/relationships" xmlns:p="http://schemas.openxmlformats.org/presentationml/2006/main">
  <p:tag name="NUM" val="14"/>
</p:tagLst>
</file>

<file path=ppt/tags/tag226.xml><?xml version="1.0" encoding="utf-8"?>
<p:tagLst xmlns:a="http://schemas.openxmlformats.org/drawingml/2006/main" xmlns:r="http://schemas.openxmlformats.org/officeDocument/2006/relationships" xmlns:p="http://schemas.openxmlformats.org/presentationml/2006/main">
  <p:tag name="NUM" val="15"/>
</p:tagLst>
</file>

<file path=ppt/tags/tag227.xml><?xml version="1.0" encoding="utf-8"?>
<p:tagLst xmlns:a="http://schemas.openxmlformats.org/drawingml/2006/main" xmlns:r="http://schemas.openxmlformats.org/officeDocument/2006/relationships" xmlns:p="http://schemas.openxmlformats.org/presentationml/2006/main">
  <p:tag name="NUM" val="16"/>
</p:tagLst>
</file>

<file path=ppt/tags/tag228.xml><?xml version="1.0" encoding="utf-8"?>
<p:tagLst xmlns:a="http://schemas.openxmlformats.org/drawingml/2006/main" xmlns:r="http://schemas.openxmlformats.org/officeDocument/2006/relationships" xmlns:p="http://schemas.openxmlformats.org/presentationml/2006/main">
  <p:tag name="NUM" val="17"/>
</p:tagLst>
</file>

<file path=ppt/tags/tag229.xml><?xml version="1.0" encoding="utf-8"?>
<p:tagLst xmlns:a="http://schemas.openxmlformats.org/drawingml/2006/main" xmlns:r="http://schemas.openxmlformats.org/officeDocument/2006/relationships" xmlns:p="http://schemas.openxmlformats.org/presentationml/2006/main">
  <p:tag name="NUM" val="18"/>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30.xml><?xml version="1.0" encoding="utf-8"?>
<p:tagLst xmlns:a="http://schemas.openxmlformats.org/drawingml/2006/main" xmlns:r="http://schemas.openxmlformats.org/officeDocument/2006/relationships" xmlns:p="http://schemas.openxmlformats.org/presentationml/2006/main">
  <p:tag name="NUM" val="19"/>
</p:tagLst>
</file>

<file path=ppt/tags/tag231.xml><?xml version="1.0" encoding="utf-8"?>
<p:tagLst xmlns:a="http://schemas.openxmlformats.org/drawingml/2006/main" xmlns:r="http://schemas.openxmlformats.org/officeDocument/2006/relationships" xmlns:p="http://schemas.openxmlformats.org/presentationml/2006/main">
  <p:tag name="NUM" val="20"/>
</p:tagLst>
</file>

<file path=ppt/tags/tag232.xml><?xml version="1.0" encoding="utf-8"?>
<p:tagLst xmlns:a="http://schemas.openxmlformats.org/drawingml/2006/main" xmlns:r="http://schemas.openxmlformats.org/officeDocument/2006/relationships" xmlns:p="http://schemas.openxmlformats.org/presentationml/2006/main">
  <p:tag name="NUM" val="21"/>
</p:tagLst>
</file>

<file path=ppt/tags/tag233.xml><?xml version="1.0" encoding="utf-8"?>
<p:tagLst xmlns:a="http://schemas.openxmlformats.org/drawingml/2006/main" xmlns:r="http://schemas.openxmlformats.org/officeDocument/2006/relationships" xmlns:p="http://schemas.openxmlformats.org/presentationml/2006/main">
  <p:tag name="NUM" val="22"/>
</p:tagLst>
</file>

<file path=ppt/tags/tag234.xml><?xml version="1.0" encoding="utf-8"?>
<p:tagLst xmlns:a="http://schemas.openxmlformats.org/drawingml/2006/main" xmlns:r="http://schemas.openxmlformats.org/officeDocument/2006/relationships" xmlns:p="http://schemas.openxmlformats.org/presentationml/2006/main">
  <p:tag name="NUM" val="23"/>
</p:tagLst>
</file>

<file path=ppt/tags/tag235.xml><?xml version="1.0" encoding="utf-8"?>
<p:tagLst xmlns:a="http://schemas.openxmlformats.org/drawingml/2006/main" xmlns:r="http://schemas.openxmlformats.org/officeDocument/2006/relationships" xmlns:p="http://schemas.openxmlformats.org/presentationml/2006/main">
  <p:tag name="NUM" val="1"/>
</p:tagLst>
</file>

<file path=ppt/tags/tag236.xml><?xml version="1.0" encoding="utf-8"?>
<p:tagLst xmlns:a="http://schemas.openxmlformats.org/drawingml/2006/main" xmlns:r="http://schemas.openxmlformats.org/officeDocument/2006/relationships" xmlns:p="http://schemas.openxmlformats.org/presentationml/2006/main">
  <p:tag name="NUM" val="2"/>
</p:tagLst>
</file>

<file path=ppt/tags/tag237.xml><?xml version="1.0" encoding="utf-8"?>
<p:tagLst xmlns:a="http://schemas.openxmlformats.org/drawingml/2006/main" xmlns:r="http://schemas.openxmlformats.org/officeDocument/2006/relationships" xmlns:p="http://schemas.openxmlformats.org/presentationml/2006/main">
  <p:tag name="NUM" val="1"/>
</p:tagLst>
</file>

<file path=ppt/tags/tag238.xml><?xml version="1.0" encoding="utf-8"?>
<p:tagLst xmlns:a="http://schemas.openxmlformats.org/drawingml/2006/main" xmlns:r="http://schemas.openxmlformats.org/officeDocument/2006/relationships" xmlns:p="http://schemas.openxmlformats.org/presentationml/2006/main">
  <p:tag name="NUM" val="2"/>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1"/>
</p:tagLst>
</file>

<file path=ppt/tags/tag244.xml><?xml version="1.0" encoding="utf-8"?>
<p:tagLst xmlns:a="http://schemas.openxmlformats.org/drawingml/2006/main" xmlns:r="http://schemas.openxmlformats.org/officeDocument/2006/relationships" xmlns:p="http://schemas.openxmlformats.org/presentationml/2006/main">
  <p:tag name="NUM" val="2"/>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2"/>
</p:tagLst>
</file>

<file path=ppt/tags/tag27.xml><?xml version="1.0" encoding="utf-8"?>
<p:tagLst xmlns:a="http://schemas.openxmlformats.org/drawingml/2006/main" xmlns:r="http://schemas.openxmlformats.org/officeDocument/2006/relationships" xmlns:p="http://schemas.openxmlformats.org/presentationml/2006/main">
  <p:tag name="NUM" val="13"/>
</p:tagLst>
</file>

<file path=ppt/tags/tag28.xml><?xml version="1.0" encoding="utf-8"?>
<p:tagLst xmlns:a="http://schemas.openxmlformats.org/drawingml/2006/main" xmlns:r="http://schemas.openxmlformats.org/officeDocument/2006/relationships" xmlns:p="http://schemas.openxmlformats.org/presentationml/2006/main">
  <p:tag name="NUM" val="14"/>
</p:tagLst>
</file>

<file path=ppt/tags/tag29.xml><?xml version="1.0" encoding="utf-8"?>
<p:tagLst xmlns:a="http://schemas.openxmlformats.org/drawingml/2006/main" xmlns:r="http://schemas.openxmlformats.org/officeDocument/2006/relationships" xmlns:p="http://schemas.openxmlformats.org/presentationml/2006/main">
  <p:tag name="NUM" val="15"/>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6"/>
</p:tagLst>
</file>

<file path=ppt/tags/tag31.xml><?xml version="1.0" encoding="utf-8"?>
<p:tagLst xmlns:a="http://schemas.openxmlformats.org/drawingml/2006/main" xmlns:r="http://schemas.openxmlformats.org/officeDocument/2006/relationships" xmlns:p="http://schemas.openxmlformats.org/presentationml/2006/main">
  <p:tag name="NUM" val="17"/>
</p:tagLst>
</file>

<file path=ppt/tags/tag32.xml><?xml version="1.0" encoding="utf-8"?>
<p:tagLst xmlns:a="http://schemas.openxmlformats.org/drawingml/2006/main" xmlns:r="http://schemas.openxmlformats.org/officeDocument/2006/relationships" xmlns:p="http://schemas.openxmlformats.org/presentationml/2006/main">
  <p:tag name="NUM" val="18"/>
</p:tagLst>
</file>

<file path=ppt/tags/tag33.xml><?xml version="1.0" encoding="utf-8"?>
<p:tagLst xmlns:a="http://schemas.openxmlformats.org/drawingml/2006/main" xmlns:r="http://schemas.openxmlformats.org/officeDocument/2006/relationships" xmlns:p="http://schemas.openxmlformats.org/presentationml/2006/main">
  <p:tag name="NUM" val="19"/>
</p:tagLst>
</file>

<file path=ppt/tags/tag34.xml><?xml version="1.0" encoding="utf-8"?>
<p:tagLst xmlns:a="http://schemas.openxmlformats.org/drawingml/2006/main" xmlns:r="http://schemas.openxmlformats.org/officeDocument/2006/relationships" xmlns:p="http://schemas.openxmlformats.org/presentationml/2006/main">
  <p:tag name="NUM" val="20"/>
</p:tagLst>
</file>

<file path=ppt/tags/tag35.xml><?xml version="1.0" encoding="utf-8"?>
<p:tagLst xmlns:a="http://schemas.openxmlformats.org/drawingml/2006/main" xmlns:r="http://schemas.openxmlformats.org/officeDocument/2006/relationships" xmlns:p="http://schemas.openxmlformats.org/presentationml/2006/main">
  <p:tag name="NUM" val="21"/>
</p:tagLst>
</file>

<file path=ppt/tags/tag36.xml><?xml version="1.0" encoding="utf-8"?>
<p:tagLst xmlns:a="http://schemas.openxmlformats.org/drawingml/2006/main" xmlns:r="http://schemas.openxmlformats.org/officeDocument/2006/relationships" xmlns:p="http://schemas.openxmlformats.org/presentationml/2006/main">
  <p:tag name="NUM" val="22"/>
</p:tagLst>
</file>

<file path=ppt/tags/tag37.xml><?xml version="1.0" encoding="utf-8"?>
<p:tagLst xmlns:a="http://schemas.openxmlformats.org/drawingml/2006/main" xmlns:r="http://schemas.openxmlformats.org/officeDocument/2006/relationships" xmlns:p="http://schemas.openxmlformats.org/presentationml/2006/main">
  <p:tag name="NUM" val="23"/>
</p:tagLst>
</file>

<file path=ppt/tags/tag38.xml><?xml version="1.0" encoding="utf-8"?>
<p:tagLst xmlns:a="http://schemas.openxmlformats.org/drawingml/2006/main" xmlns:r="http://schemas.openxmlformats.org/officeDocument/2006/relationships" xmlns:p="http://schemas.openxmlformats.org/presentationml/2006/main">
  <p:tag name="NUM" val="24"/>
</p:tagLst>
</file>

<file path=ppt/tags/tag39.xml><?xml version="1.0" encoding="utf-8"?>
<p:tagLst xmlns:a="http://schemas.openxmlformats.org/drawingml/2006/main" xmlns:r="http://schemas.openxmlformats.org/officeDocument/2006/relationships" xmlns:p="http://schemas.openxmlformats.org/presentationml/2006/main">
  <p:tag name="NUM" val="25"/>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6"/>
</p:tagLst>
</file>

<file path=ppt/tags/tag41.xml><?xml version="1.0" encoding="utf-8"?>
<p:tagLst xmlns:a="http://schemas.openxmlformats.org/drawingml/2006/main" xmlns:r="http://schemas.openxmlformats.org/officeDocument/2006/relationships" xmlns:p="http://schemas.openxmlformats.org/presentationml/2006/main">
  <p:tag name="NUM" val="27"/>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11"/>
</p:tagLst>
</file>

<file path=ppt/tags/tag53.xml><?xml version="1.0" encoding="utf-8"?>
<p:tagLst xmlns:a="http://schemas.openxmlformats.org/drawingml/2006/main" xmlns:r="http://schemas.openxmlformats.org/officeDocument/2006/relationships" xmlns:p="http://schemas.openxmlformats.org/presentationml/2006/main">
  <p:tag name="NUM" val="12"/>
</p:tagLst>
</file>

<file path=ppt/tags/tag54.xml><?xml version="1.0" encoding="utf-8"?>
<p:tagLst xmlns:a="http://schemas.openxmlformats.org/drawingml/2006/main" xmlns:r="http://schemas.openxmlformats.org/officeDocument/2006/relationships" xmlns:p="http://schemas.openxmlformats.org/presentationml/2006/main">
  <p:tag name="NUM" val="13"/>
</p:tagLst>
</file>

<file path=ppt/tags/tag55.xml><?xml version="1.0" encoding="utf-8"?>
<p:tagLst xmlns:a="http://schemas.openxmlformats.org/drawingml/2006/main" xmlns:r="http://schemas.openxmlformats.org/officeDocument/2006/relationships" xmlns:p="http://schemas.openxmlformats.org/presentationml/2006/main">
  <p:tag name="NUM" val="14"/>
</p:tagLst>
</file>

<file path=ppt/tags/tag56.xml><?xml version="1.0" encoding="utf-8"?>
<p:tagLst xmlns:a="http://schemas.openxmlformats.org/drawingml/2006/main" xmlns:r="http://schemas.openxmlformats.org/officeDocument/2006/relationships" xmlns:p="http://schemas.openxmlformats.org/presentationml/2006/main">
  <p:tag name="NUM" val="15"/>
</p:tagLst>
</file>

<file path=ppt/tags/tag57.xml><?xml version="1.0" encoding="utf-8"?>
<p:tagLst xmlns:a="http://schemas.openxmlformats.org/drawingml/2006/main" xmlns:r="http://schemas.openxmlformats.org/officeDocument/2006/relationships" xmlns:p="http://schemas.openxmlformats.org/presentationml/2006/main">
  <p:tag name="NUM" val="16"/>
</p:tagLst>
</file>

<file path=ppt/tags/tag58.xml><?xml version="1.0" encoding="utf-8"?>
<p:tagLst xmlns:a="http://schemas.openxmlformats.org/drawingml/2006/main" xmlns:r="http://schemas.openxmlformats.org/officeDocument/2006/relationships" xmlns:p="http://schemas.openxmlformats.org/presentationml/2006/main">
  <p:tag name="NUM" val="17"/>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0"/>
</p:tagLst>
</file>

<file path=ppt/tags/tag71.xml><?xml version="1.0" encoding="utf-8"?>
<p:tagLst xmlns:a="http://schemas.openxmlformats.org/drawingml/2006/main" xmlns:r="http://schemas.openxmlformats.org/officeDocument/2006/relationships" xmlns:p="http://schemas.openxmlformats.org/presentationml/2006/main">
  <p:tag name="NUM" val="11"/>
</p:tagLst>
</file>

<file path=ppt/tags/tag72.xml><?xml version="1.0" encoding="utf-8"?>
<p:tagLst xmlns:a="http://schemas.openxmlformats.org/drawingml/2006/main" xmlns:r="http://schemas.openxmlformats.org/officeDocument/2006/relationships" xmlns:p="http://schemas.openxmlformats.org/presentationml/2006/main">
  <p:tag name="NUM" val="12"/>
</p:tagLst>
</file>

<file path=ppt/tags/tag73.xml><?xml version="1.0" encoding="utf-8"?>
<p:tagLst xmlns:a="http://schemas.openxmlformats.org/drawingml/2006/main" xmlns:r="http://schemas.openxmlformats.org/officeDocument/2006/relationships" xmlns:p="http://schemas.openxmlformats.org/presentationml/2006/main">
  <p:tag name="NUM" val="13"/>
</p:tagLst>
</file>

<file path=ppt/tags/tag74.xml><?xml version="1.0" encoding="utf-8"?>
<p:tagLst xmlns:a="http://schemas.openxmlformats.org/drawingml/2006/main" xmlns:r="http://schemas.openxmlformats.org/officeDocument/2006/relationships" xmlns:p="http://schemas.openxmlformats.org/presentationml/2006/main">
  <p:tag name="NUM" val="14"/>
</p:tagLst>
</file>

<file path=ppt/tags/tag75.xml><?xml version="1.0" encoding="utf-8"?>
<p:tagLst xmlns:a="http://schemas.openxmlformats.org/drawingml/2006/main" xmlns:r="http://schemas.openxmlformats.org/officeDocument/2006/relationships" xmlns:p="http://schemas.openxmlformats.org/presentationml/2006/main">
  <p:tag name="NUM" val="15"/>
</p:tagLst>
</file>

<file path=ppt/tags/tag76.xml><?xml version="1.0" encoding="utf-8"?>
<p:tagLst xmlns:a="http://schemas.openxmlformats.org/drawingml/2006/main" xmlns:r="http://schemas.openxmlformats.org/officeDocument/2006/relationships" xmlns:p="http://schemas.openxmlformats.org/presentationml/2006/main">
  <p:tag name="NUM" val="16"/>
</p:tagLst>
</file>

<file path=ppt/tags/tag77.xml><?xml version="1.0" encoding="utf-8"?>
<p:tagLst xmlns:a="http://schemas.openxmlformats.org/drawingml/2006/main" xmlns:r="http://schemas.openxmlformats.org/officeDocument/2006/relationships" xmlns:p="http://schemas.openxmlformats.org/presentationml/2006/main">
  <p:tag name="NUM" val="17"/>
</p:tagLst>
</file>

<file path=ppt/tags/tag78.xml><?xml version="1.0" encoding="utf-8"?>
<p:tagLst xmlns:a="http://schemas.openxmlformats.org/drawingml/2006/main" xmlns:r="http://schemas.openxmlformats.org/officeDocument/2006/relationships" xmlns:p="http://schemas.openxmlformats.org/presentationml/2006/main">
  <p:tag name="NUM" val="18"/>
</p:tagLst>
</file>

<file path=ppt/tags/tag79.xml><?xml version="1.0" encoding="utf-8"?>
<p:tagLst xmlns:a="http://schemas.openxmlformats.org/drawingml/2006/main" xmlns:r="http://schemas.openxmlformats.org/officeDocument/2006/relationships" xmlns:p="http://schemas.openxmlformats.org/presentationml/2006/main">
  <p:tag name="NUM" val="19"/>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20"/>
</p:tagLst>
</file>

<file path=ppt/tags/tag81.xml><?xml version="1.0" encoding="utf-8"?>
<p:tagLst xmlns:a="http://schemas.openxmlformats.org/drawingml/2006/main" xmlns:r="http://schemas.openxmlformats.org/officeDocument/2006/relationships" xmlns:p="http://schemas.openxmlformats.org/presentationml/2006/main">
  <p:tag name="NUM" val="21"/>
</p:tagLst>
</file>

<file path=ppt/tags/tag82.xml><?xml version="1.0" encoding="utf-8"?>
<p:tagLst xmlns:a="http://schemas.openxmlformats.org/drawingml/2006/main" xmlns:r="http://schemas.openxmlformats.org/officeDocument/2006/relationships" xmlns:p="http://schemas.openxmlformats.org/presentationml/2006/main">
  <p:tag name="NUM" val="22"/>
</p:tagLst>
</file>

<file path=ppt/tags/tag83.xml><?xml version="1.0" encoding="utf-8"?>
<p:tagLst xmlns:a="http://schemas.openxmlformats.org/drawingml/2006/main" xmlns:r="http://schemas.openxmlformats.org/officeDocument/2006/relationships" xmlns:p="http://schemas.openxmlformats.org/presentationml/2006/main">
  <p:tag name="NUM" val="23"/>
</p:tagLst>
</file>

<file path=ppt/tags/tag84.xml><?xml version="1.0" encoding="utf-8"?>
<p:tagLst xmlns:a="http://schemas.openxmlformats.org/drawingml/2006/main" xmlns:r="http://schemas.openxmlformats.org/officeDocument/2006/relationships" xmlns:p="http://schemas.openxmlformats.org/presentationml/2006/main">
  <p:tag name="NUM" val="24"/>
</p:tagLst>
</file>

<file path=ppt/tags/tag85.xml><?xml version="1.0" encoding="utf-8"?>
<p:tagLst xmlns:a="http://schemas.openxmlformats.org/drawingml/2006/main" xmlns:r="http://schemas.openxmlformats.org/officeDocument/2006/relationships" xmlns:p="http://schemas.openxmlformats.org/presentationml/2006/main">
  <p:tag name="NUM" val="25"/>
</p:tagLst>
</file>

<file path=ppt/tags/tag86.xml><?xml version="1.0" encoding="utf-8"?>
<p:tagLst xmlns:a="http://schemas.openxmlformats.org/drawingml/2006/main" xmlns:r="http://schemas.openxmlformats.org/officeDocument/2006/relationships" xmlns:p="http://schemas.openxmlformats.org/presentationml/2006/main">
  <p:tag name="NUM" val="26"/>
</p:tagLst>
</file>

<file path=ppt/tags/tag87.xml><?xml version="1.0" encoding="utf-8"?>
<p:tagLst xmlns:a="http://schemas.openxmlformats.org/drawingml/2006/main" xmlns:r="http://schemas.openxmlformats.org/officeDocument/2006/relationships" xmlns:p="http://schemas.openxmlformats.org/presentationml/2006/main">
  <p:tag name="NUM" val="27"/>
</p:tagLst>
</file>

<file path=ppt/tags/tag88.xml><?xml version="1.0" encoding="utf-8"?>
<p:tagLst xmlns:a="http://schemas.openxmlformats.org/drawingml/2006/main" xmlns:r="http://schemas.openxmlformats.org/officeDocument/2006/relationships" xmlns:p="http://schemas.openxmlformats.org/presentationml/2006/main">
  <p:tag name="NUM" val="28"/>
</p:tagLst>
</file>

<file path=ppt/tags/tag89.xml><?xml version="1.0" encoding="utf-8"?>
<p:tagLst xmlns:a="http://schemas.openxmlformats.org/drawingml/2006/main" xmlns:r="http://schemas.openxmlformats.org/officeDocument/2006/relationships" xmlns:p="http://schemas.openxmlformats.org/presentationml/2006/main">
  <p:tag name="NUM" val="29"/>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30"/>
</p:tagLst>
</file>

<file path=ppt/tags/tag91.xml><?xml version="1.0" encoding="utf-8"?>
<p:tagLst xmlns:a="http://schemas.openxmlformats.org/drawingml/2006/main" xmlns:r="http://schemas.openxmlformats.org/officeDocument/2006/relationships" xmlns:p="http://schemas.openxmlformats.org/presentationml/2006/main">
  <p:tag name="NUM" val="31"/>
</p:tagLst>
</file>

<file path=ppt/tags/tag92.xml><?xml version="1.0" encoding="utf-8"?>
<p:tagLst xmlns:a="http://schemas.openxmlformats.org/drawingml/2006/main" xmlns:r="http://schemas.openxmlformats.org/officeDocument/2006/relationships" xmlns:p="http://schemas.openxmlformats.org/presentationml/2006/main">
  <p:tag name="NUM" val="32"/>
</p:tagLst>
</file>

<file path=ppt/tags/tag93.xml><?xml version="1.0" encoding="utf-8"?>
<p:tagLst xmlns:a="http://schemas.openxmlformats.org/drawingml/2006/main" xmlns:r="http://schemas.openxmlformats.org/officeDocument/2006/relationships" xmlns:p="http://schemas.openxmlformats.org/presentationml/2006/main">
  <p:tag name="NUM" val="33"/>
</p:tagLst>
</file>

<file path=ppt/tags/tag94.xml><?xml version="1.0" encoding="utf-8"?>
<p:tagLst xmlns:a="http://schemas.openxmlformats.org/drawingml/2006/main" xmlns:r="http://schemas.openxmlformats.org/officeDocument/2006/relationships" xmlns:p="http://schemas.openxmlformats.org/presentationml/2006/main">
  <p:tag name="NUM" val="34"/>
</p:tagLst>
</file>

<file path=ppt/tags/tag95.xml><?xml version="1.0" encoding="utf-8"?>
<p:tagLst xmlns:a="http://schemas.openxmlformats.org/drawingml/2006/main" xmlns:r="http://schemas.openxmlformats.org/officeDocument/2006/relationships" xmlns:p="http://schemas.openxmlformats.org/presentationml/2006/main">
  <p:tag name="NUM" val="35"/>
</p:tagLst>
</file>

<file path=ppt/tags/tag96.xml><?xml version="1.0" encoding="utf-8"?>
<p:tagLst xmlns:a="http://schemas.openxmlformats.org/drawingml/2006/main" xmlns:r="http://schemas.openxmlformats.org/officeDocument/2006/relationships" xmlns:p="http://schemas.openxmlformats.org/presentationml/2006/main">
  <p:tag name="NUM" val="36"/>
</p:tagLst>
</file>

<file path=ppt/tags/tag97.xml><?xml version="1.0" encoding="utf-8"?>
<p:tagLst xmlns:a="http://schemas.openxmlformats.org/drawingml/2006/main" xmlns:r="http://schemas.openxmlformats.org/officeDocument/2006/relationships" xmlns:p="http://schemas.openxmlformats.org/presentationml/2006/main">
  <p:tag name="NUM" val="37"/>
</p:tagLst>
</file>

<file path=ppt/tags/tag98.xml><?xml version="1.0" encoding="utf-8"?>
<p:tagLst xmlns:a="http://schemas.openxmlformats.org/drawingml/2006/main" xmlns:r="http://schemas.openxmlformats.org/officeDocument/2006/relationships" xmlns:p="http://schemas.openxmlformats.org/presentationml/2006/main">
  <p:tag name="NUM" val="38"/>
</p:tagLst>
</file>

<file path=ppt/tags/tag99.xml><?xml version="1.0" encoding="utf-8"?>
<p:tagLst xmlns:a="http://schemas.openxmlformats.org/drawingml/2006/main" xmlns:r="http://schemas.openxmlformats.org/officeDocument/2006/relationships" xmlns:p="http://schemas.openxmlformats.org/presentationml/2006/main">
  <p:tag name="NUM" val="39"/>
</p:tagLst>
</file>

<file path=ppt/theme/theme1.xml><?xml version="1.0" encoding="utf-8"?>
<a:theme xmlns:a="http://schemas.openxmlformats.org/drawingml/2006/main" name="mil">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m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18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1800" b="1" i="0" u="none" strike="noStrike" cap="none" normalizeH="0" baseline="0" smtClean="0">
            <a:ln>
              <a:noFill/>
            </a:ln>
            <a:solidFill>
              <a:srgbClr val="000000"/>
            </a:solidFill>
            <a:effectLst/>
            <a:latin typeface="Arial" charset="0"/>
          </a:defRPr>
        </a:defPPr>
      </a:lstStyle>
    </a:lnDef>
  </a:objectDefaults>
  <a:extraClrSchemeLst>
    <a:extraClrScheme>
      <a:clrScheme name="mi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8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C:\Program Files\Microsoft Office\Modèles\mil.pot</Template>
  <TotalTime>0</TotalTime>
  <Pages>15</Pages>
  <Words>9786</Words>
  <Application>Microsoft Office PowerPoint</Application>
  <PresentationFormat>Format US (216 x 279 mm)</PresentationFormat>
  <Paragraphs>574</Paragraphs>
  <Slides>30</Slides>
  <Notes>30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30</vt:i4>
      </vt:variant>
    </vt:vector>
  </HeadingPairs>
  <TitlesOfParts>
    <vt:vector size="39" baseType="lpstr">
      <vt:lpstr>Arial</vt:lpstr>
      <vt:lpstr>Arial</vt:lpstr>
      <vt:lpstr>Arial Narrow</vt:lpstr>
      <vt:lpstr>Calibri</vt:lpstr>
      <vt:lpstr>Open Sans</vt:lpstr>
      <vt:lpstr>Roboto</vt:lpstr>
      <vt:lpstr>Tahoma</vt:lpstr>
      <vt:lpstr>mil</vt:lpstr>
      <vt:lpstr>Image Photo Editor</vt:lpstr>
      <vt:lpstr>Les transports à longue distance</vt:lpstr>
      <vt:lpstr>Agenda</vt:lpstr>
      <vt:lpstr>Les segments de transports</vt:lpstr>
      <vt:lpstr>Les critères de choix d’un mode de transport</vt:lpstr>
      <vt:lpstr>Fréquence vs taux de remplissage</vt:lpstr>
      <vt:lpstr>Evolution des stocks</vt:lpstr>
      <vt:lpstr>Effets sur les stocks</vt:lpstr>
      <vt:lpstr>Les standards de transport 1- La palettisation</vt:lpstr>
      <vt:lpstr>Plans de chargement d’un camion</vt:lpstr>
      <vt:lpstr>Améliorer la palettisation</vt:lpstr>
      <vt:lpstr>Les standards de transport 2- La conteneurisation</vt:lpstr>
      <vt:lpstr>Les options du transport routier</vt:lpstr>
      <vt:lpstr>Messagerie</vt:lpstr>
      <vt:lpstr>Groupage</vt:lpstr>
      <vt:lpstr>Camion complet</vt:lpstr>
      <vt:lpstr>Le coût d'exploitation d'un véhicule</vt:lpstr>
      <vt:lpstr>Combinaison de plusieurs modes de transport</vt:lpstr>
      <vt:lpstr>Les coûts des modes de transport routier selon le poids</vt:lpstr>
      <vt:lpstr>Le transport ferroviaire</vt:lpstr>
      <vt:lpstr>Le transport maritime</vt:lpstr>
      <vt:lpstr>Le transport aérien</vt:lpstr>
      <vt:lpstr>Le transport international</vt:lpstr>
      <vt:lpstr>Les composantes du coût</vt:lpstr>
      <vt:lpstr>La tarification du fret</vt:lpstr>
      <vt:lpstr>Des prix de fret très volatiles</vt:lpstr>
      <vt:lpstr>Les principes tarifaires</vt:lpstr>
      <vt:lpstr>Le fret maritime</vt:lpstr>
      <vt:lpstr>Le fret aérien</vt:lpstr>
      <vt:lpstr>Les surtaxes</vt:lpstr>
      <vt:lpstr>Les frais annexes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transports à longue distance</dc:title>
  <dc:subject/>
  <dc:creator>groupe hec</dc:creator>
  <cp:keywords/>
  <dc:description/>
  <cp:lastModifiedBy>Gerard Baglin</cp:lastModifiedBy>
  <cp:revision>153</cp:revision>
  <cp:lastPrinted>1998-12-10T15:39:16Z</cp:lastPrinted>
  <dcterms:created xsi:type="dcterms:W3CDTF">1997-12-29T12:23:50Z</dcterms:created>
  <dcterms:modified xsi:type="dcterms:W3CDTF">2021-09-17T07:52:23Z</dcterms:modified>
</cp:coreProperties>
</file>