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2" r:id="rId2"/>
  </p:sldMasterIdLst>
  <p:notesMasterIdLst>
    <p:notesMasterId r:id="rId27"/>
  </p:notesMasterIdLst>
  <p:handoutMasterIdLst>
    <p:handoutMasterId r:id="rId28"/>
  </p:handoutMasterIdLst>
  <p:sldIdLst>
    <p:sldId id="305" r:id="rId3"/>
    <p:sldId id="306" r:id="rId4"/>
    <p:sldId id="1035" r:id="rId5"/>
    <p:sldId id="308" r:id="rId6"/>
    <p:sldId id="314" r:id="rId7"/>
    <p:sldId id="315" r:id="rId8"/>
    <p:sldId id="313" r:id="rId9"/>
    <p:sldId id="311" r:id="rId10"/>
    <p:sldId id="319" r:id="rId11"/>
    <p:sldId id="1034" r:id="rId12"/>
    <p:sldId id="1033" r:id="rId13"/>
    <p:sldId id="310" r:id="rId14"/>
    <p:sldId id="318" r:id="rId15"/>
    <p:sldId id="309" r:id="rId16"/>
    <p:sldId id="317" r:id="rId17"/>
    <p:sldId id="312" r:id="rId18"/>
    <p:sldId id="257" r:id="rId19"/>
    <p:sldId id="373" r:id="rId20"/>
    <p:sldId id="366" r:id="rId21"/>
    <p:sldId id="378" r:id="rId22"/>
    <p:sldId id="371" r:id="rId23"/>
    <p:sldId id="372" r:id="rId24"/>
    <p:sldId id="1036" r:id="rId25"/>
    <p:sldId id="376" r:id="rId26"/>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l" rtl="0" eaLnBrk="0" fontAlgn="base" hangingPunct="0">
      <a:lnSpc>
        <a:spcPct val="90000"/>
      </a:lnSpc>
      <a:spcBef>
        <a:spcPct val="0"/>
      </a:spcBef>
      <a:spcAft>
        <a:spcPct val="0"/>
      </a:spcAft>
      <a:defRPr sz="14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rgbClr val="000000"/>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rgbClr val="000000"/>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rgbClr val="000000"/>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rgbClr val="000000"/>
        </a:solidFill>
        <a:latin typeface="Arial" panose="020B0604020202020204" pitchFamily="34" charset="0"/>
        <a:ea typeface="+mn-ea"/>
        <a:cs typeface="+mn-cs"/>
      </a:defRPr>
    </a:lvl5pPr>
    <a:lvl6pPr marL="2286000" algn="l" defTabSz="914400" rtl="0" eaLnBrk="1" latinLnBrk="0" hangingPunct="1">
      <a:defRPr sz="1400" b="1" kern="1200">
        <a:solidFill>
          <a:srgbClr val="000000"/>
        </a:solidFill>
        <a:latin typeface="Arial" panose="020B0604020202020204" pitchFamily="34" charset="0"/>
        <a:ea typeface="+mn-ea"/>
        <a:cs typeface="+mn-cs"/>
      </a:defRPr>
    </a:lvl6pPr>
    <a:lvl7pPr marL="2743200" algn="l" defTabSz="914400" rtl="0" eaLnBrk="1" latinLnBrk="0" hangingPunct="1">
      <a:defRPr sz="1400" b="1" kern="1200">
        <a:solidFill>
          <a:srgbClr val="000000"/>
        </a:solidFill>
        <a:latin typeface="Arial" panose="020B0604020202020204" pitchFamily="34" charset="0"/>
        <a:ea typeface="+mn-ea"/>
        <a:cs typeface="+mn-cs"/>
      </a:defRPr>
    </a:lvl7pPr>
    <a:lvl8pPr marL="3200400" algn="l" defTabSz="914400" rtl="0" eaLnBrk="1" latinLnBrk="0" hangingPunct="1">
      <a:defRPr sz="1400" b="1" kern="1200">
        <a:solidFill>
          <a:srgbClr val="000000"/>
        </a:solidFill>
        <a:latin typeface="Arial" panose="020B0604020202020204" pitchFamily="34" charset="0"/>
        <a:ea typeface="+mn-ea"/>
        <a:cs typeface="+mn-cs"/>
      </a:defRPr>
    </a:lvl8pPr>
    <a:lvl9pPr marL="3657600" algn="l" defTabSz="914400" rtl="0" eaLnBrk="1" latinLnBrk="0" hangingPunct="1">
      <a:defRPr sz="1400" b="1"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FF"/>
    <a:srgbClr val="FFFF99"/>
    <a:srgbClr val="CCFFFF"/>
    <a:srgbClr val="00FFCC"/>
    <a:srgbClr val="00279F"/>
    <a:srgbClr val="FF0000"/>
    <a:srgbClr val="FFCCCC"/>
    <a:srgbClr val="CCFF33"/>
    <a:srgbClr val="00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87" autoAdjust="0"/>
    <p:restoredTop sz="81053" autoAdjust="0"/>
  </p:normalViewPr>
  <p:slideViewPr>
    <p:cSldViewPr>
      <p:cViewPr varScale="1">
        <p:scale>
          <a:sx n="89" d="100"/>
          <a:sy n="89" d="100"/>
        </p:scale>
        <p:origin x="21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3954"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122F5-8977-4891-85C8-8C4C07A2209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61C47AEB-AF49-4F00-A4B5-3CF7010449BB}">
      <dgm:prSet phldrT="[Texte]"/>
      <dgm:spPr>
        <a:solidFill>
          <a:srgbClr val="002060"/>
        </a:solidFill>
      </dgm:spPr>
      <dgm:t>
        <a:bodyPr/>
        <a:lstStyle/>
        <a:p>
          <a:r>
            <a:rPr lang="fr-FR" dirty="0"/>
            <a:t>INVENTORIES ARE LOCATED IN A LARGE NUMBER OF WAREHOUSES</a:t>
          </a:r>
        </a:p>
      </dgm:t>
    </dgm:pt>
    <dgm:pt modelId="{2900A833-7DE8-4AD9-B41F-507BEBD51A16}" type="parTrans" cxnId="{35A0EDDF-4AB4-4C0E-B8EE-4DF1F5CF0494}">
      <dgm:prSet/>
      <dgm:spPr/>
      <dgm:t>
        <a:bodyPr/>
        <a:lstStyle/>
        <a:p>
          <a:endParaRPr lang="fr-FR"/>
        </a:p>
      </dgm:t>
    </dgm:pt>
    <dgm:pt modelId="{FCDAF410-FD29-4E7E-8426-C30499D56DAD}" type="sibTrans" cxnId="{35A0EDDF-4AB4-4C0E-B8EE-4DF1F5CF0494}">
      <dgm:prSet/>
      <dgm:spPr/>
      <dgm:t>
        <a:bodyPr/>
        <a:lstStyle/>
        <a:p>
          <a:endParaRPr lang="fr-FR"/>
        </a:p>
      </dgm:t>
    </dgm:pt>
    <dgm:pt modelId="{64C2AF89-596E-4FCA-9FCA-BAEE8A715012}">
      <dgm:prSet phldrT="[Texte]"/>
      <dgm:spPr>
        <a:solidFill>
          <a:schemeClr val="bg1"/>
        </a:solidFill>
      </dgm:spPr>
      <dgm:t>
        <a:bodyPr/>
        <a:lstStyle/>
        <a:p>
          <a:r>
            <a:rPr lang="fr-FR" dirty="0">
              <a:solidFill>
                <a:schemeClr val="tx1"/>
              </a:solidFill>
            </a:rPr>
            <a:t>REPLENISHMENT ARE SHIPPED TO A CENTRAL LOCATION</a:t>
          </a:r>
        </a:p>
      </dgm:t>
    </dgm:pt>
    <dgm:pt modelId="{B953917B-20E1-480F-AF1B-6B5990631601}" type="parTrans" cxnId="{5825EFB5-4D39-4983-80CD-A727180CBEEB}">
      <dgm:prSet/>
      <dgm:spPr/>
      <dgm:t>
        <a:bodyPr/>
        <a:lstStyle/>
        <a:p>
          <a:endParaRPr lang="fr-FR"/>
        </a:p>
      </dgm:t>
    </dgm:pt>
    <dgm:pt modelId="{E15B8E37-90D0-49C8-BF52-5AF907ED93FB}" type="sibTrans" cxnId="{5825EFB5-4D39-4983-80CD-A727180CBEEB}">
      <dgm:prSet/>
      <dgm:spPr/>
      <dgm:t>
        <a:bodyPr/>
        <a:lstStyle/>
        <a:p>
          <a:endParaRPr lang="fr-FR"/>
        </a:p>
      </dgm:t>
    </dgm:pt>
    <dgm:pt modelId="{8E2E50F0-76C0-4CAD-98E4-88427A02537A}">
      <dgm:prSet phldrT="[Texte]"/>
      <dgm:spPr>
        <a:solidFill>
          <a:srgbClr val="FF0000"/>
        </a:solidFill>
      </dgm:spPr>
      <dgm:t>
        <a:bodyPr/>
        <a:lstStyle/>
        <a:p>
          <a:r>
            <a:rPr lang="fr-FR" dirty="0"/>
            <a:t>REPLENSHMENT CONVERGE TO THE SAME BOAT OR SAME PLANE</a:t>
          </a:r>
        </a:p>
      </dgm:t>
    </dgm:pt>
    <dgm:pt modelId="{5FBEB4EC-9C52-4C26-A0F1-D2CF2DED0092}" type="parTrans" cxnId="{80C70B77-B86D-4956-BB3E-2BA28D07E543}">
      <dgm:prSet/>
      <dgm:spPr/>
      <dgm:t>
        <a:bodyPr/>
        <a:lstStyle/>
        <a:p>
          <a:endParaRPr lang="fr-FR"/>
        </a:p>
      </dgm:t>
    </dgm:pt>
    <dgm:pt modelId="{F1DFF35B-661B-4ECC-8C59-6AE9EF55BFB4}" type="sibTrans" cxnId="{80C70B77-B86D-4956-BB3E-2BA28D07E543}">
      <dgm:prSet/>
      <dgm:spPr/>
      <dgm:t>
        <a:bodyPr/>
        <a:lstStyle/>
        <a:p>
          <a:endParaRPr lang="fr-FR"/>
        </a:p>
      </dgm:t>
    </dgm:pt>
    <dgm:pt modelId="{885624C8-2CFD-42DD-8AFF-DAE438F01924}" type="pres">
      <dgm:prSet presAssocID="{58F122F5-8977-4891-85C8-8C4C07A22092}" presName="Name0" presStyleCnt="0">
        <dgm:presLayoutVars>
          <dgm:chMax val="7"/>
          <dgm:chPref val="7"/>
          <dgm:dir/>
        </dgm:presLayoutVars>
      </dgm:prSet>
      <dgm:spPr/>
    </dgm:pt>
    <dgm:pt modelId="{F58D688A-5355-426C-B934-EDC89B696191}" type="pres">
      <dgm:prSet presAssocID="{58F122F5-8977-4891-85C8-8C4C07A22092}" presName="Name1" presStyleCnt="0"/>
      <dgm:spPr/>
    </dgm:pt>
    <dgm:pt modelId="{4C6672F2-6CEE-4F84-B260-08033426BC83}" type="pres">
      <dgm:prSet presAssocID="{58F122F5-8977-4891-85C8-8C4C07A22092}" presName="cycle" presStyleCnt="0"/>
      <dgm:spPr/>
    </dgm:pt>
    <dgm:pt modelId="{26903C5B-07BF-4B80-95FD-B781301218AC}" type="pres">
      <dgm:prSet presAssocID="{58F122F5-8977-4891-85C8-8C4C07A22092}" presName="srcNode" presStyleLbl="node1" presStyleIdx="0" presStyleCnt="3"/>
      <dgm:spPr/>
    </dgm:pt>
    <dgm:pt modelId="{2555B396-B159-43EE-A82F-9705CDFB3206}" type="pres">
      <dgm:prSet presAssocID="{58F122F5-8977-4891-85C8-8C4C07A22092}" presName="conn" presStyleLbl="parChTrans1D2" presStyleIdx="0" presStyleCnt="1"/>
      <dgm:spPr/>
    </dgm:pt>
    <dgm:pt modelId="{A78583CE-5486-472C-A821-F937BCCA93A7}" type="pres">
      <dgm:prSet presAssocID="{58F122F5-8977-4891-85C8-8C4C07A22092}" presName="extraNode" presStyleLbl="node1" presStyleIdx="0" presStyleCnt="3"/>
      <dgm:spPr/>
    </dgm:pt>
    <dgm:pt modelId="{371A8BE8-30E2-49FC-93F1-3C0FFE492B90}" type="pres">
      <dgm:prSet presAssocID="{58F122F5-8977-4891-85C8-8C4C07A22092}" presName="dstNode" presStyleLbl="node1" presStyleIdx="0" presStyleCnt="3"/>
      <dgm:spPr/>
    </dgm:pt>
    <dgm:pt modelId="{CB17E01D-0B98-4862-ADEF-BB92C731690B}" type="pres">
      <dgm:prSet presAssocID="{61C47AEB-AF49-4F00-A4B5-3CF7010449BB}" presName="text_1" presStyleLbl="node1" presStyleIdx="0" presStyleCnt="3">
        <dgm:presLayoutVars>
          <dgm:bulletEnabled val="1"/>
        </dgm:presLayoutVars>
      </dgm:prSet>
      <dgm:spPr/>
    </dgm:pt>
    <dgm:pt modelId="{280449D1-DEBD-4AAD-86F4-765212908649}" type="pres">
      <dgm:prSet presAssocID="{61C47AEB-AF49-4F00-A4B5-3CF7010449BB}" presName="accent_1" presStyleCnt="0"/>
      <dgm:spPr/>
    </dgm:pt>
    <dgm:pt modelId="{B30A56A0-1DA0-4FDF-8BE9-AD7A02D265C6}" type="pres">
      <dgm:prSet presAssocID="{61C47AEB-AF49-4F00-A4B5-3CF7010449BB}" presName="accentRepeatNode" presStyleLbl="solidFgAcc1" presStyleIdx="0" presStyleCnt="3"/>
      <dgm:spPr/>
    </dgm:pt>
    <dgm:pt modelId="{C8AF3B34-E4B4-45FF-9B19-CA9DA6447D44}" type="pres">
      <dgm:prSet presAssocID="{64C2AF89-596E-4FCA-9FCA-BAEE8A715012}" presName="text_2" presStyleLbl="node1" presStyleIdx="1" presStyleCnt="3">
        <dgm:presLayoutVars>
          <dgm:bulletEnabled val="1"/>
        </dgm:presLayoutVars>
      </dgm:prSet>
      <dgm:spPr/>
    </dgm:pt>
    <dgm:pt modelId="{1CEA5173-26D2-4276-9A9C-0C8F1A4A62BB}" type="pres">
      <dgm:prSet presAssocID="{64C2AF89-596E-4FCA-9FCA-BAEE8A715012}" presName="accent_2" presStyleCnt="0"/>
      <dgm:spPr/>
    </dgm:pt>
    <dgm:pt modelId="{69752BE5-8355-4F2B-848C-14654C34E3A3}" type="pres">
      <dgm:prSet presAssocID="{64C2AF89-596E-4FCA-9FCA-BAEE8A715012}" presName="accentRepeatNode" presStyleLbl="solidFgAcc1" presStyleIdx="1" presStyleCnt="3"/>
      <dgm:spPr/>
    </dgm:pt>
    <dgm:pt modelId="{090DC27F-F24E-412B-A4F1-B932E37F0B29}" type="pres">
      <dgm:prSet presAssocID="{8E2E50F0-76C0-4CAD-98E4-88427A02537A}" presName="text_3" presStyleLbl="node1" presStyleIdx="2" presStyleCnt="3">
        <dgm:presLayoutVars>
          <dgm:bulletEnabled val="1"/>
        </dgm:presLayoutVars>
      </dgm:prSet>
      <dgm:spPr/>
    </dgm:pt>
    <dgm:pt modelId="{E739E6FF-2326-4E99-A8DD-A9D071739D80}" type="pres">
      <dgm:prSet presAssocID="{8E2E50F0-76C0-4CAD-98E4-88427A02537A}" presName="accent_3" presStyleCnt="0"/>
      <dgm:spPr/>
    </dgm:pt>
    <dgm:pt modelId="{ADB3222B-CAFE-43C6-A7C3-E183E23789FE}" type="pres">
      <dgm:prSet presAssocID="{8E2E50F0-76C0-4CAD-98E4-88427A02537A}" presName="accentRepeatNode" presStyleLbl="solidFgAcc1" presStyleIdx="2" presStyleCnt="3"/>
      <dgm:spPr/>
    </dgm:pt>
  </dgm:ptLst>
  <dgm:cxnLst>
    <dgm:cxn modelId="{764B2631-1699-4ECC-8EAB-72234C4A166E}" type="presOf" srcId="{FCDAF410-FD29-4E7E-8426-C30499D56DAD}" destId="{2555B396-B159-43EE-A82F-9705CDFB3206}" srcOrd="0" destOrd="0" presId="urn:microsoft.com/office/officeart/2008/layout/VerticalCurvedList"/>
    <dgm:cxn modelId="{203E7C6B-05EB-4156-86CD-D37974D63129}" type="presOf" srcId="{8E2E50F0-76C0-4CAD-98E4-88427A02537A}" destId="{090DC27F-F24E-412B-A4F1-B932E37F0B29}" srcOrd="0" destOrd="0" presId="urn:microsoft.com/office/officeart/2008/layout/VerticalCurvedList"/>
    <dgm:cxn modelId="{63DAE772-63DF-41BB-8243-2C08419D3E62}" type="presOf" srcId="{64C2AF89-596E-4FCA-9FCA-BAEE8A715012}" destId="{C8AF3B34-E4B4-45FF-9B19-CA9DA6447D44}" srcOrd="0" destOrd="0" presId="urn:microsoft.com/office/officeart/2008/layout/VerticalCurvedList"/>
    <dgm:cxn modelId="{80C70B77-B86D-4956-BB3E-2BA28D07E543}" srcId="{58F122F5-8977-4891-85C8-8C4C07A22092}" destId="{8E2E50F0-76C0-4CAD-98E4-88427A02537A}" srcOrd="2" destOrd="0" parTransId="{5FBEB4EC-9C52-4C26-A0F1-D2CF2DED0092}" sibTransId="{F1DFF35B-661B-4ECC-8C59-6AE9EF55BFB4}"/>
    <dgm:cxn modelId="{5825EFB5-4D39-4983-80CD-A727180CBEEB}" srcId="{58F122F5-8977-4891-85C8-8C4C07A22092}" destId="{64C2AF89-596E-4FCA-9FCA-BAEE8A715012}" srcOrd="1" destOrd="0" parTransId="{B953917B-20E1-480F-AF1B-6B5990631601}" sibTransId="{E15B8E37-90D0-49C8-BF52-5AF907ED93FB}"/>
    <dgm:cxn modelId="{234712DB-E637-4408-95F8-AF62834E87DC}" type="presOf" srcId="{58F122F5-8977-4891-85C8-8C4C07A22092}" destId="{885624C8-2CFD-42DD-8AFF-DAE438F01924}" srcOrd="0" destOrd="0" presId="urn:microsoft.com/office/officeart/2008/layout/VerticalCurvedList"/>
    <dgm:cxn modelId="{35A0EDDF-4AB4-4C0E-B8EE-4DF1F5CF0494}" srcId="{58F122F5-8977-4891-85C8-8C4C07A22092}" destId="{61C47AEB-AF49-4F00-A4B5-3CF7010449BB}" srcOrd="0" destOrd="0" parTransId="{2900A833-7DE8-4AD9-B41F-507BEBD51A16}" sibTransId="{FCDAF410-FD29-4E7E-8426-C30499D56DAD}"/>
    <dgm:cxn modelId="{63350EE0-7AFC-45E6-8C3E-CF349CF61E13}" type="presOf" srcId="{61C47AEB-AF49-4F00-A4B5-3CF7010449BB}" destId="{CB17E01D-0B98-4862-ADEF-BB92C731690B}" srcOrd="0" destOrd="0" presId="urn:microsoft.com/office/officeart/2008/layout/VerticalCurvedList"/>
    <dgm:cxn modelId="{C81DAA7D-A149-4B60-80F5-F968B3C29C94}" type="presParOf" srcId="{885624C8-2CFD-42DD-8AFF-DAE438F01924}" destId="{F58D688A-5355-426C-B934-EDC89B696191}" srcOrd="0" destOrd="0" presId="urn:microsoft.com/office/officeart/2008/layout/VerticalCurvedList"/>
    <dgm:cxn modelId="{B15B4849-EE97-400C-9752-1497241E2847}" type="presParOf" srcId="{F58D688A-5355-426C-B934-EDC89B696191}" destId="{4C6672F2-6CEE-4F84-B260-08033426BC83}" srcOrd="0" destOrd="0" presId="urn:microsoft.com/office/officeart/2008/layout/VerticalCurvedList"/>
    <dgm:cxn modelId="{5E4AF46D-67CE-4113-8BD2-BDC976FF44DA}" type="presParOf" srcId="{4C6672F2-6CEE-4F84-B260-08033426BC83}" destId="{26903C5B-07BF-4B80-95FD-B781301218AC}" srcOrd="0" destOrd="0" presId="urn:microsoft.com/office/officeart/2008/layout/VerticalCurvedList"/>
    <dgm:cxn modelId="{4BFAB2A7-DDA5-40DE-89F4-5083828164A3}" type="presParOf" srcId="{4C6672F2-6CEE-4F84-B260-08033426BC83}" destId="{2555B396-B159-43EE-A82F-9705CDFB3206}" srcOrd="1" destOrd="0" presId="urn:microsoft.com/office/officeart/2008/layout/VerticalCurvedList"/>
    <dgm:cxn modelId="{9DF0F69E-6D98-44FB-8A92-C61F03A9EE72}" type="presParOf" srcId="{4C6672F2-6CEE-4F84-B260-08033426BC83}" destId="{A78583CE-5486-472C-A821-F937BCCA93A7}" srcOrd="2" destOrd="0" presId="urn:microsoft.com/office/officeart/2008/layout/VerticalCurvedList"/>
    <dgm:cxn modelId="{689D9CB8-98FA-4F9A-A177-99296C8455B2}" type="presParOf" srcId="{4C6672F2-6CEE-4F84-B260-08033426BC83}" destId="{371A8BE8-30E2-49FC-93F1-3C0FFE492B90}" srcOrd="3" destOrd="0" presId="urn:microsoft.com/office/officeart/2008/layout/VerticalCurvedList"/>
    <dgm:cxn modelId="{CA72892B-6764-4B72-A047-B0CD8C516363}" type="presParOf" srcId="{F58D688A-5355-426C-B934-EDC89B696191}" destId="{CB17E01D-0B98-4862-ADEF-BB92C731690B}" srcOrd="1" destOrd="0" presId="urn:microsoft.com/office/officeart/2008/layout/VerticalCurvedList"/>
    <dgm:cxn modelId="{56428D4C-641B-4521-AD8D-AFCAAB7A1834}" type="presParOf" srcId="{F58D688A-5355-426C-B934-EDC89B696191}" destId="{280449D1-DEBD-4AAD-86F4-765212908649}" srcOrd="2" destOrd="0" presId="urn:microsoft.com/office/officeart/2008/layout/VerticalCurvedList"/>
    <dgm:cxn modelId="{13E09469-329C-4700-91F0-B7356EDC868E}" type="presParOf" srcId="{280449D1-DEBD-4AAD-86F4-765212908649}" destId="{B30A56A0-1DA0-4FDF-8BE9-AD7A02D265C6}" srcOrd="0" destOrd="0" presId="urn:microsoft.com/office/officeart/2008/layout/VerticalCurvedList"/>
    <dgm:cxn modelId="{8AFC8519-0940-40C3-B6A3-0E235F6A903E}" type="presParOf" srcId="{F58D688A-5355-426C-B934-EDC89B696191}" destId="{C8AF3B34-E4B4-45FF-9B19-CA9DA6447D44}" srcOrd="3" destOrd="0" presId="urn:microsoft.com/office/officeart/2008/layout/VerticalCurvedList"/>
    <dgm:cxn modelId="{B1D88269-C183-4A29-A986-31473C069707}" type="presParOf" srcId="{F58D688A-5355-426C-B934-EDC89B696191}" destId="{1CEA5173-26D2-4276-9A9C-0C8F1A4A62BB}" srcOrd="4" destOrd="0" presId="urn:microsoft.com/office/officeart/2008/layout/VerticalCurvedList"/>
    <dgm:cxn modelId="{6FD919CD-C83B-4055-B889-584A60B80F96}" type="presParOf" srcId="{1CEA5173-26D2-4276-9A9C-0C8F1A4A62BB}" destId="{69752BE5-8355-4F2B-848C-14654C34E3A3}" srcOrd="0" destOrd="0" presId="urn:microsoft.com/office/officeart/2008/layout/VerticalCurvedList"/>
    <dgm:cxn modelId="{BC97C2BB-E11B-49A1-9FDE-86A7815EC1B8}" type="presParOf" srcId="{F58D688A-5355-426C-B934-EDC89B696191}" destId="{090DC27F-F24E-412B-A4F1-B932E37F0B29}" srcOrd="5" destOrd="0" presId="urn:microsoft.com/office/officeart/2008/layout/VerticalCurvedList"/>
    <dgm:cxn modelId="{436FC1CA-B9BC-4FEB-93B1-AB761C57956E}" type="presParOf" srcId="{F58D688A-5355-426C-B934-EDC89B696191}" destId="{E739E6FF-2326-4E99-A8DD-A9D071739D80}" srcOrd="6" destOrd="0" presId="urn:microsoft.com/office/officeart/2008/layout/VerticalCurvedList"/>
    <dgm:cxn modelId="{7A146DDC-2FE9-4B9C-9189-8EAC8FB923A5}" type="presParOf" srcId="{E739E6FF-2326-4E99-A8DD-A9D071739D80}" destId="{ADB3222B-CAFE-43C6-A7C3-E183E23789FE}"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5B396-B159-43EE-A82F-9705CDFB3206}">
      <dsp:nvSpPr>
        <dsp:cNvPr id="0" name=""/>
        <dsp:cNvSpPr/>
      </dsp:nvSpPr>
      <dsp:spPr>
        <a:xfrm>
          <a:off x="-2435945" y="-376275"/>
          <a:ext cx="2908804" cy="2908804"/>
        </a:xfrm>
        <a:prstGeom prst="blockArc">
          <a:avLst>
            <a:gd name="adj1" fmla="val 18900000"/>
            <a:gd name="adj2" fmla="val 2700000"/>
            <a:gd name="adj3" fmla="val 74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17E01D-0B98-4862-ADEF-BB92C731690B}">
      <dsp:nvSpPr>
        <dsp:cNvPr id="0" name=""/>
        <dsp:cNvSpPr/>
      </dsp:nvSpPr>
      <dsp:spPr>
        <a:xfrm>
          <a:off x="303988" y="215625"/>
          <a:ext cx="2795672" cy="43125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305" tIns="33020" rIns="33020" bIns="33020" numCol="1" spcCol="1270" anchor="ctr" anchorCtr="0">
          <a:noAutofit/>
        </a:bodyPr>
        <a:lstStyle/>
        <a:p>
          <a:pPr marL="0" lvl="0" indent="0" algn="l" defTabSz="577850">
            <a:lnSpc>
              <a:spcPct val="90000"/>
            </a:lnSpc>
            <a:spcBef>
              <a:spcPct val="0"/>
            </a:spcBef>
            <a:spcAft>
              <a:spcPct val="35000"/>
            </a:spcAft>
            <a:buNone/>
          </a:pPr>
          <a:r>
            <a:rPr lang="fr-FR" sz="1300" kern="1200" dirty="0"/>
            <a:t>INVENTORIES ARE LOCATED IN A LARGE NUMBER OF WAREHOUSES</a:t>
          </a:r>
        </a:p>
      </dsp:txBody>
      <dsp:txXfrm>
        <a:off x="303988" y="215625"/>
        <a:ext cx="2795672" cy="431250"/>
      </dsp:txXfrm>
    </dsp:sp>
    <dsp:sp modelId="{B30A56A0-1DA0-4FDF-8BE9-AD7A02D265C6}">
      <dsp:nvSpPr>
        <dsp:cNvPr id="0" name=""/>
        <dsp:cNvSpPr/>
      </dsp:nvSpPr>
      <dsp:spPr>
        <a:xfrm>
          <a:off x="34456" y="161718"/>
          <a:ext cx="539063" cy="5390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AF3B34-E4B4-45FF-9B19-CA9DA6447D44}">
      <dsp:nvSpPr>
        <dsp:cNvPr id="0" name=""/>
        <dsp:cNvSpPr/>
      </dsp:nvSpPr>
      <dsp:spPr>
        <a:xfrm>
          <a:off x="460748" y="862501"/>
          <a:ext cx="2638913" cy="431250"/>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305" tIns="33020" rIns="33020" bIns="33020" numCol="1" spcCol="1270" anchor="ctr" anchorCtr="0">
          <a:noAutofit/>
        </a:bodyPr>
        <a:lstStyle/>
        <a:p>
          <a:pPr marL="0" lvl="0" indent="0" algn="l" defTabSz="577850">
            <a:lnSpc>
              <a:spcPct val="90000"/>
            </a:lnSpc>
            <a:spcBef>
              <a:spcPct val="0"/>
            </a:spcBef>
            <a:spcAft>
              <a:spcPct val="35000"/>
            </a:spcAft>
            <a:buNone/>
          </a:pPr>
          <a:r>
            <a:rPr lang="fr-FR" sz="1300" kern="1200" dirty="0">
              <a:solidFill>
                <a:schemeClr val="tx1"/>
              </a:solidFill>
            </a:rPr>
            <a:t>REPLENISHMENT ARE SHIPPED TO A CENTRAL LOCATION</a:t>
          </a:r>
        </a:p>
      </dsp:txBody>
      <dsp:txXfrm>
        <a:off x="460748" y="862501"/>
        <a:ext cx="2638913" cy="431250"/>
      </dsp:txXfrm>
    </dsp:sp>
    <dsp:sp modelId="{69752BE5-8355-4F2B-848C-14654C34E3A3}">
      <dsp:nvSpPr>
        <dsp:cNvPr id="0" name=""/>
        <dsp:cNvSpPr/>
      </dsp:nvSpPr>
      <dsp:spPr>
        <a:xfrm>
          <a:off x="191216" y="808594"/>
          <a:ext cx="539063" cy="5390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0DC27F-F24E-412B-A4F1-B932E37F0B29}">
      <dsp:nvSpPr>
        <dsp:cNvPr id="0" name=""/>
        <dsp:cNvSpPr/>
      </dsp:nvSpPr>
      <dsp:spPr>
        <a:xfrm>
          <a:off x="303988" y="1509377"/>
          <a:ext cx="2795672" cy="431250"/>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305" tIns="33020" rIns="33020" bIns="33020" numCol="1" spcCol="1270" anchor="ctr" anchorCtr="0">
          <a:noAutofit/>
        </a:bodyPr>
        <a:lstStyle/>
        <a:p>
          <a:pPr marL="0" lvl="0" indent="0" algn="l" defTabSz="577850">
            <a:lnSpc>
              <a:spcPct val="90000"/>
            </a:lnSpc>
            <a:spcBef>
              <a:spcPct val="0"/>
            </a:spcBef>
            <a:spcAft>
              <a:spcPct val="35000"/>
            </a:spcAft>
            <a:buNone/>
          </a:pPr>
          <a:r>
            <a:rPr lang="fr-FR" sz="1300" kern="1200" dirty="0"/>
            <a:t>REPLENSHMENT CONVERGE TO THE SAME BOAT OR SAME PLANE</a:t>
          </a:r>
        </a:p>
      </dsp:txBody>
      <dsp:txXfrm>
        <a:off x="303988" y="1509377"/>
        <a:ext cx="2795672" cy="431250"/>
      </dsp:txXfrm>
    </dsp:sp>
    <dsp:sp modelId="{ADB3222B-CAFE-43C6-A7C3-E183E23789FE}">
      <dsp:nvSpPr>
        <dsp:cNvPr id="0" name=""/>
        <dsp:cNvSpPr/>
      </dsp:nvSpPr>
      <dsp:spPr>
        <a:xfrm>
          <a:off x="34456" y="1455470"/>
          <a:ext cx="539063" cy="5390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BA03534-CFD1-4C43-AE0A-7C5FC9AF47A5}"/>
              </a:ext>
            </a:extLst>
          </p:cNvPr>
          <p:cNvSpPr>
            <a:spLocks noGrp="1" noChangeArrowheads="1"/>
          </p:cNvSpPr>
          <p:nvPr>
            <p:ph type="body" sz="quarter" idx="3"/>
          </p:nvPr>
        </p:nvSpPr>
        <p:spPr bwMode="auto">
          <a:xfrm>
            <a:off x="946150" y="4876800"/>
            <a:ext cx="5207000" cy="4629150"/>
          </a:xfrm>
          <a:prstGeom prst="rect">
            <a:avLst/>
          </a:prstGeom>
          <a:noFill/>
          <a:ln w="12700">
            <a:noFill/>
            <a:miter lim="800000"/>
            <a:headEnd/>
            <a:tailEnd/>
          </a:ln>
          <a:effectLst/>
        </p:spPr>
        <p:txBody>
          <a:bodyPr vert="horz" wrap="square" lIns="95494" tIns="46909" rIns="95494" bIns="46909" numCol="1" anchor="t" anchorCtr="0" compatLnSpc="1">
            <a:prstTxWarp prst="textNoShape">
              <a:avLst/>
            </a:prstTxWarp>
          </a:bodyPr>
          <a:lstStyle/>
          <a:p>
            <a:pPr lvl="0"/>
            <a:r>
              <a:rPr lang="fr-FR" noProof="0"/>
              <a:t>Corps du texte</a:t>
            </a:r>
          </a:p>
          <a:p>
            <a:pPr lvl="0"/>
            <a:r>
              <a:rPr lang="fr-FR" noProof="0"/>
              <a:t>Deuxième niveau</a:t>
            </a:r>
          </a:p>
          <a:p>
            <a:pPr lvl="0"/>
            <a:r>
              <a:rPr lang="fr-FR" noProof="0"/>
              <a:t>Troisième niveau</a:t>
            </a:r>
          </a:p>
          <a:p>
            <a:pPr lvl="0"/>
            <a:r>
              <a:rPr lang="fr-FR" noProof="0"/>
              <a:t>Quatrième niveau</a:t>
            </a:r>
          </a:p>
          <a:p>
            <a:pPr lvl="0"/>
            <a:r>
              <a:rPr lang="fr-FR" noProof="0"/>
              <a:t>Cinquième niveau</a:t>
            </a:r>
          </a:p>
        </p:txBody>
      </p:sp>
      <p:sp>
        <p:nvSpPr>
          <p:cNvPr id="31747" name="Rectangle 3">
            <a:extLst>
              <a:ext uri="{FF2B5EF4-FFF2-40B4-BE49-F238E27FC236}">
                <a16:creationId xmlns:a16="http://schemas.microsoft.com/office/drawing/2014/main" id="{5122FDA6-6567-4D36-A080-1C1F2C7C242C}"/>
              </a:ext>
            </a:extLst>
          </p:cNvPr>
          <p:cNvSpPr>
            <a:spLocks noGrp="1" noRot="1" noChangeAspect="1" noChangeArrowheads="1" noTextEdit="1"/>
          </p:cNvSpPr>
          <p:nvPr>
            <p:ph type="sldImg" idx="2"/>
          </p:nvPr>
        </p:nvSpPr>
        <p:spPr bwMode="auto">
          <a:xfrm>
            <a:off x="1163638" y="893763"/>
            <a:ext cx="4772025" cy="3578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 name="Espace réservé du numéro de diapositive 1">
            <a:extLst>
              <a:ext uri="{FF2B5EF4-FFF2-40B4-BE49-F238E27FC236}">
                <a16:creationId xmlns:a16="http://schemas.microsoft.com/office/drawing/2014/main" id="{E91AF72C-9834-4535-9CEF-806EBB38447C}"/>
              </a:ext>
            </a:extLst>
          </p:cNvPr>
          <p:cNvSpPr>
            <a:spLocks noGrp="1"/>
          </p:cNvSpPr>
          <p:nvPr>
            <p:ph type="sldNum" sz="quarter" idx="5"/>
          </p:nvPr>
        </p:nvSpPr>
        <p:spPr>
          <a:xfrm>
            <a:off x="3909690" y="9654380"/>
            <a:ext cx="3076575" cy="512763"/>
          </a:xfrm>
          <a:prstGeom prst="rect">
            <a:avLst/>
          </a:prstGeom>
        </p:spPr>
        <p:txBody>
          <a:bodyPr vert="horz" lIns="91440" tIns="45720" rIns="91440" bIns="45720" rtlCol="0" anchor="b"/>
          <a:lstStyle>
            <a:lvl1pPr algn="r">
              <a:defRPr sz="1100"/>
            </a:lvl1pPr>
          </a:lstStyle>
          <a:p>
            <a:fld id="{8215242D-5416-4B30-8E03-82739FDA113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lnSpc>
        <a:spcPct val="100000"/>
      </a:lnSpc>
      <a:spcBef>
        <a:spcPct val="40000"/>
      </a:spcBef>
      <a:spcAft>
        <a:spcPct val="0"/>
      </a:spcAft>
      <a:defRPr sz="1000" kern="1200">
        <a:solidFill>
          <a:schemeClr val="tx1"/>
        </a:solidFill>
        <a:latin typeface="Arial" charset="0"/>
        <a:ea typeface="+mn-ea"/>
        <a:cs typeface="+mn-cs"/>
      </a:defRPr>
    </a:lvl1pPr>
    <a:lvl2pPr marL="742950" indent="-28575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geoconfluences.ens-lyon.fr/glossaire/organisation-non-gouvernementale-ong" TargetMode="External"/><Relationship Id="rId7" Type="http://schemas.openxmlformats.org/officeDocument/2006/relationships/image" Target="../media/image18.png"/><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coordinationsud.org/" TargetMode="External"/><Relationship Id="rId5" Type="http://schemas.openxmlformats.org/officeDocument/2006/relationships/hyperlink" Target="https://www.youtube.com/watch?v=7Y_yAEn0QRQ" TargetMode="External"/><Relationship Id="rId4" Type="http://schemas.openxmlformats.org/officeDocument/2006/relationships/hyperlink" Target="https://www.citeco.fr/tout-comprendre-sur-les-organisations-non-gouvernementale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41338" y="4711699"/>
            <a:ext cx="5616624" cy="5455443"/>
          </a:xfrm>
        </p:spPr>
        <p:txBody>
          <a:bodyPr/>
          <a:lstStyle/>
          <a:p>
            <a:pPr>
              <a:spcBef>
                <a:spcPts val="300"/>
              </a:spcBef>
              <a:spcAft>
                <a:spcPts val="0"/>
              </a:spcAft>
            </a:pPr>
            <a:r>
              <a:rPr lang="fr-FR" dirty="0">
                <a:effectLst/>
                <a:latin typeface="Arial" panose="020B0604020202020204" pitchFamily="34" charset="0"/>
                <a:ea typeface="DengXian" panose="02010600030101010101" pitchFamily="2" charset="-122"/>
              </a:rPr>
              <a:t>La logistique humanitaire peut être définie comme étant la fonction en charge d’assurer un flux de biens et des services efficaces et efficients dans le but d’alléger les souffrances des personnes rendues vulnérables par la suite d’une crise. Elle suppose la gestion de nombreux flux (matériels, financiers, informationnels) vers des destinations éloignées et parfois difficilement accessibles ainsi que des fonctions de stockage et distribution.</a:t>
            </a:r>
          </a:p>
          <a:p>
            <a:pPr>
              <a:spcBef>
                <a:spcPts val="300"/>
              </a:spcBef>
              <a:spcAft>
                <a:spcPts val="0"/>
              </a:spcAft>
            </a:pPr>
            <a:r>
              <a:rPr lang="fr-FR" dirty="0">
                <a:effectLst/>
                <a:latin typeface="Arial" panose="020B0604020202020204" pitchFamily="34" charset="0"/>
                <a:ea typeface="DengXian" panose="02010600030101010101" pitchFamily="2" charset="-122"/>
              </a:rPr>
              <a:t>La logistique humanitaire, à l’instar de la logistique commerciale, a pour but de livrer les bons biens aux bonnes personnes, au bon endroit, au bon moment et dans les bonnes quantités. Les flux sont souvent très importants et les contraintes sont nombreuses. </a:t>
            </a:r>
          </a:p>
          <a:p>
            <a:pPr>
              <a:spcBef>
                <a:spcPts val="300"/>
              </a:spcBef>
              <a:spcAft>
                <a:spcPts val="0"/>
              </a:spcAft>
            </a:pPr>
            <a:r>
              <a:rPr lang="fr-FR" dirty="0">
                <a:effectLst/>
                <a:latin typeface="Arial" panose="020B0604020202020204" pitchFamily="34" charset="0"/>
                <a:ea typeface="DengXian" panose="02010600030101010101" pitchFamily="2" charset="-122"/>
              </a:rPr>
              <a:t>Étant par nature internationaux, les programmes d’action impliquent des transports multimodaux avec des opérations de douanes qui peuvent être complexes car elles portent sur des quantités énormes de marchandises vers des lieux sinistrés. Ces opérations logistiques sont complexifiées par des contraintes financières souvent restrictives. Il s’agit donc de maximiser l’impact de l’action humanitaire tout en respectant le budget disponible.</a:t>
            </a:r>
          </a:p>
          <a:p>
            <a:pPr>
              <a:spcBef>
                <a:spcPts val="300"/>
              </a:spcBef>
              <a:spcAft>
                <a:spcPts val="0"/>
              </a:spcAft>
            </a:pPr>
            <a:r>
              <a:rPr lang="fr-FR" b="1" dirty="0">
                <a:effectLst/>
                <a:latin typeface="Arial" panose="020B0604020202020204" pitchFamily="34" charset="0"/>
                <a:ea typeface="DengXian Light" panose="02010600030101010101" pitchFamily="2" charset="-122"/>
              </a:rPr>
              <a:t>Le poids financier de la logistique humanitaire</a:t>
            </a:r>
          </a:p>
          <a:p>
            <a:pPr>
              <a:spcBef>
                <a:spcPts val="300"/>
              </a:spcBef>
              <a:spcAft>
                <a:spcPts val="0"/>
              </a:spcAft>
            </a:pPr>
            <a:r>
              <a:rPr lang="fr-FR" dirty="0">
                <a:effectLst/>
                <a:latin typeface="Arial" panose="020B0604020202020204" pitchFamily="34" charset="0"/>
                <a:ea typeface="DengXian" panose="02010600030101010101" pitchFamily="2" charset="-122"/>
              </a:rPr>
              <a:t>Il est communément admis que la logistique humanitaire dans son ensemble représente 60 à 80% des dépenses humanitaires. Ce chiffre a depuis été vérifié empiriquement par plusieurs ONG. Des études ont montré que dans de nombreuses opérations analysées, il apparaît que les dépenses gérées par la logistique oscillaient entre 60 % et 80 %.</a:t>
            </a:r>
          </a:p>
          <a:p>
            <a:pPr>
              <a:spcBef>
                <a:spcPts val="300"/>
              </a:spcBef>
              <a:spcAft>
                <a:spcPts val="0"/>
              </a:spcAft>
            </a:pPr>
            <a:r>
              <a:rPr lang="fr-FR" dirty="0">
                <a:latin typeface="Arial" panose="020B0604020202020204" pitchFamily="34" charset="0"/>
                <a:ea typeface="DengXian" panose="02010600030101010101" pitchFamily="2" charset="-122"/>
              </a:rPr>
              <a:t>Pour une optimisation de la logistique humanitaire (impact/budget) une attention particulière doit donc être portée à la bonne gestion de la supply chain et c’est à ce niveau que les pratiques collaboratives peuvent engendrer les plus fortes économies. Mais il faut aussi  étudier les économies réalisables en rationalisant tous les domaines de la logistique sur les terrains : la logistique support qui apporte les moyens nécessaires et la logistique opérationnelle pour piloter les actions quotidiennes sur les terrain</a:t>
            </a:r>
          </a:p>
          <a:p>
            <a:pPr>
              <a:spcBef>
                <a:spcPts val="300"/>
              </a:spcBef>
              <a:spcAft>
                <a:spcPts val="0"/>
              </a:spcAft>
            </a:pPr>
            <a:r>
              <a:rPr lang="fr-FR" dirty="0">
                <a:latin typeface="Arial" panose="020B0604020202020204" pitchFamily="34" charset="0"/>
                <a:ea typeface="DengXian" panose="02010600030101010101" pitchFamily="2" charset="-122"/>
              </a:rPr>
              <a:t>La </a:t>
            </a:r>
            <a:r>
              <a:rPr lang="fr-FR" dirty="0">
                <a:effectLst/>
                <a:latin typeface="Arial" panose="020B0604020202020204" pitchFamily="34" charset="0"/>
                <a:ea typeface="DengXian" panose="02010600030101010101" pitchFamily="2" charset="-122"/>
              </a:rPr>
              <a:t>supply chain prend naissance dès la formulation du besoin par les opérationnels jusqu’à la livraison des biens au destinataire final. Un processus de pilotage continu permet d’ajuster la chaîne d’approvisionnement en fonction des contraintes opérationnelles (de temps, de qualité, de coût), des opportunités (disponibilité de matériels à l’échelon national et/ou international, capacités locales identifiées) et des difficultés rencontrées (importation, délai de transport, qualité des structures de stockage et des moyens de transport). </a:t>
            </a:r>
          </a:p>
          <a:p>
            <a:pPr>
              <a:spcBef>
                <a:spcPts val="300"/>
              </a:spcBef>
              <a:spcAft>
                <a:spcPts val="0"/>
              </a:spcAft>
            </a:pPr>
            <a:r>
              <a:rPr lang="fr-FR" dirty="0">
                <a:effectLst/>
                <a:latin typeface="Arial" panose="020B0604020202020204" pitchFamily="34" charset="0"/>
                <a:ea typeface="DengXian" panose="02010600030101010101" pitchFamily="2" charset="-122"/>
              </a:rPr>
              <a:t>. </a:t>
            </a:r>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1</a:t>
            </a:fld>
            <a:endParaRPr lang="fr-FR"/>
          </a:p>
        </p:txBody>
      </p:sp>
    </p:spTree>
    <p:extLst>
      <p:ext uri="{BB962C8B-B14F-4D97-AF65-F5344CB8AC3E}">
        <p14:creationId xmlns:p14="http://schemas.microsoft.com/office/powerpoint/2010/main" val="259755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69330" y="4613250"/>
            <a:ext cx="5832648" cy="5400600"/>
          </a:xfrm>
        </p:spPr>
        <p:txBody>
          <a:bodyPr/>
          <a:lstStyle/>
          <a:p>
            <a:pPr>
              <a:spcBef>
                <a:spcPts val="300"/>
              </a:spcBef>
            </a:pPr>
            <a:r>
              <a:rPr lang="fr-FR" b="1" i="0" dirty="0">
                <a:solidFill>
                  <a:srgbClr val="666666"/>
                </a:solidFill>
                <a:effectLst/>
                <a:latin typeface="Arial" panose="020B0604020202020204" pitchFamily="34" charset="0"/>
                <a:cs typeface="Arial" panose="020B0604020202020204" pitchFamily="34" charset="0"/>
              </a:rPr>
              <a:t>Un portefeuille d’achat très varié</a:t>
            </a:r>
          </a:p>
          <a:p>
            <a:pPr>
              <a:spcBef>
                <a:spcPts val="300"/>
              </a:spcBef>
            </a:pPr>
            <a:r>
              <a:rPr lang="fr-FR" b="0" i="0" dirty="0">
                <a:solidFill>
                  <a:srgbClr val="666666"/>
                </a:solidFill>
                <a:effectLst/>
                <a:latin typeface="Arial" panose="020B0604020202020204" pitchFamily="34" charset="0"/>
                <a:cs typeface="Arial" panose="020B0604020202020204" pitchFamily="34" charset="0"/>
              </a:rPr>
              <a:t>Au niveau central, on doit approvisionner des produits qui peuvent être demandés par plusieurs projets et pour des volumes très importants. C’est pourquoi, il est nécessaire de centraliser et de consolider les besoins prévisibles sur une longue période.</a:t>
            </a:r>
          </a:p>
          <a:p>
            <a:pPr>
              <a:spcBef>
                <a:spcPts val="300"/>
              </a:spcBef>
            </a:pPr>
            <a:r>
              <a:rPr lang="fr-FR" b="0" i="0" dirty="0">
                <a:solidFill>
                  <a:srgbClr val="666666"/>
                </a:solidFill>
                <a:effectLst/>
                <a:latin typeface="Arial" panose="020B0604020202020204" pitchFamily="34" charset="0"/>
                <a:cs typeface="Arial" panose="020B0604020202020204" pitchFamily="34" charset="0"/>
              </a:rPr>
              <a:t>Les articles standards concernent en particulier l’alimentaire (riz, </a:t>
            </a:r>
            <a:r>
              <a:rPr lang="fr-FR" dirty="0">
                <a:solidFill>
                  <a:srgbClr val="666666"/>
                </a:solidFill>
                <a:latin typeface="Arial" panose="020B0604020202020204" pitchFamily="34" charset="0"/>
                <a:cs typeface="Arial" panose="020B0604020202020204" pitchFamily="34" charset="0"/>
              </a:rPr>
              <a:t>blé…) et le médical (vaccins) dont le cahier des charges est connu. </a:t>
            </a:r>
          </a:p>
          <a:p>
            <a:pPr>
              <a:spcBef>
                <a:spcPts val="300"/>
              </a:spcBef>
            </a:pPr>
            <a:r>
              <a:rPr lang="fr-FR" b="0" i="0" dirty="0">
                <a:solidFill>
                  <a:srgbClr val="666666"/>
                </a:solidFill>
                <a:effectLst/>
                <a:latin typeface="Arial" panose="020B0604020202020204" pitchFamily="34" charset="0"/>
                <a:cs typeface="Arial" panose="020B0604020202020204" pitchFamily="34" charset="0"/>
              </a:rPr>
              <a:t>Les articles non standards reflètent les besoins spécifiques à des projets (reconstruction) qui nécessitent la rédaction d’un cahier des charges particulier et, parfois, le développement de nouveaux produits.</a:t>
            </a:r>
          </a:p>
          <a:p>
            <a:pPr>
              <a:spcBef>
                <a:spcPts val="300"/>
              </a:spcBef>
            </a:pPr>
            <a:r>
              <a:rPr lang="fr-FR" b="1" dirty="0">
                <a:solidFill>
                  <a:srgbClr val="666666"/>
                </a:solidFill>
                <a:latin typeface="Arial" panose="020B0604020202020204" pitchFamily="34" charset="0"/>
                <a:cs typeface="Arial" panose="020B0604020202020204" pitchFamily="34" charset="0"/>
              </a:rPr>
              <a:t>Le </a:t>
            </a:r>
            <a:r>
              <a:rPr lang="fr-FR" b="1" i="1" dirty="0" err="1">
                <a:solidFill>
                  <a:srgbClr val="666666"/>
                </a:solidFill>
                <a:latin typeface="Arial" panose="020B0604020202020204" pitchFamily="34" charset="0"/>
                <a:cs typeface="Arial" panose="020B0604020202020204" pitchFamily="34" charset="0"/>
              </a:rPr>
              <a:t>sourcing</a:t>
            </a:r>
            <a:endParaRPr lang="fr-FR" b="1" i="1" dirty="0">
              <a:solidFill>
                <a:srgbClr val="666666"/>
              </a:solidFill>
              <a:latin typeface="Arial" panose="020B0604020202020204" pitchFamily="34" charset="0"/>
              <a:cs typeface="Arial" panose="020B0604020202020204" pitchFamily="34" charset="0"/>
            </a:endParaRPr>
          </a:p>
          <a:p>
            <a:pPr>
              <a:spcBef>
                <a:spcPts val="300"/>
              </a:spcBef>
            </a:pPr>
            <a:r>
              <a:rPr lang="fr-FR" b="0" i="0" dirty="0">
                <a:solidFill>
                  <a:srgbClr val="666666"/>
                </a:solidFill>
                <a:effectLst/>
                <a:latin typeface="Arial" panose="020B0604020202020204" pitchFamily="34" charset="0"/>
                <a:cs typeface="Arial" panose="020B0604020202020204" pitchFamily="34" charset="0"/>
              </a:rPr>
              <a:t>Le « </a:t>
            </a:r>
            <a:r>
              <a:rPr lang="fr-FR" b="0" i="1" dirty="0" err="1">
                <a:solidFill>
                  <a:srgbClr val="666666"/>
                </a:solidFill>
                <a:effectLst/>
                <a:latin typeface="Arial" panose="020B0604020202020204" pitchFamily="34" charset="0"/>
                <a:cs typeface="Arial" panose="020B0604020202020204" pitchFamily="34" charset="0"/>
              </a:rPr>
              <a:t>sourcing</a:t>
            </a:r>
            <a:r>
              <a:rPr lang="fr-FR" b="0" i="0" dirty="0">
                <a:solidFill>
                  <a:srgbClr val="666666"/>
                </a:solidFill>
                <a:effectLst/>
                <a:latin typeface="Arial" panose="020B0604020202020204" pitchFamily="34" charset="0"/>
                <a:cs typeface="Arial" panose="020B0604020202020204" pitchFamily="34" charset="0"/>
              </a:rPr>
              <a:t> » (recherche de sources d’approvisionnement) s’adresse au monde entier </a:t>
            </a:r>
            <a:r>
              <a:rPr lang="fr-FR" dirty="0">
                <a:solidFill>
                  <a:srgbClr val="666666"/>
                </a:solidFill>
                <a:latin typeface="Arial" panose="020B0604020202020204" pitchFamily="34" charset="0"/>
                <a:cs typeface="Arial" panose="020B0604020202020204" pitchFamily="34" charset="0"/>
              </a:rPr>
              <a:t>mais particulièrement </a:t>
            </a:r>
            <a:r>
              <a:rPr lang="fr-FR" b="0" i="0" dirty="0">
                <a:solidFill>
                  <a:srgbClr val="666666"/>
                </a:solidFill>
                <a:effectLst/>
                <a:latin typeface="Arial" panose="020B0604020202020204" pitchFamily="34" charset="0"/>
                <a:cs typeface="Arial" panose="020B0604020202020204" pitchFamily="34" charset="0"/>
              </a:rPr>
              <a:t>à toute l’Asie, principalement la Chine, l’Inde et le Vietnam. Il consiste lancer des appels d’offres pour aboutir à des recommandations d’achats qui se fondent sur </a:t>
            </a:r>
            <a:r>
              <a:rPr lang="fr-FR" dirty="0">
                <a:solidFill>
                  <a:srgbClr val="666666"/>
                </a:solidFill>
                <a:latin typeface="Arial" panose="020B0604020202020204" pitchFamily="34" charset="0"/>
                <a:cs typeface="Arial" panose="020B0604020202020204" pitchFamily="34" charset="0"/>
              </a:rPr>
              <a:t>des </a:t>
            </a:r>
            <a:r>
              <a:rPr lang="fr-FR" b="0" i="0" dirty="0">
                <a:solidFill>
                  <a:srgbClr val="666666"/>
                </a:solidFill>
                <a:effectLst/>
                <a:latin typeface="Arial" panose="020B0604020202020204" pitchFamily="34" charset="0"/>
                <a:cs typeface="Arial" panose="020B0604020202020204" pitchFamily="34" charset="0"/>
              </a:rPr>
              <a:t>analyses de prix, des contrôles qualité en tous genres (conformité sociale et </a:t>
            </a:r>
            <a:r>
              <a:rPr lang="fr-FR" dirty="0">
                <a:solidFill>
                  <a:srgbClr val="666666"/>
                </a:solidFill>
                <a:latin typeface="Arial" panose="020B0604020202020204" pitchFamily="34" charset="0"/>
                <a:cs typeface="Arial" panose="020B0604020202020204" pitchFamily="34" charset="0"/>
              </a:rPr>
              <a:t>environnementale), l’audit d’usines et l’expertise en logistique.</a:t>
            </a:r>
          </a:p>
          <a:p>
            <a:pPr>
              <a:spcBef>
                <a:spcPts val="300"/>
              </a:spcBef>
            </a:pPr>
            <a:r>
              <a:rPr lang="fr-FR" b="0" i="0" dirty="0">
                <a:solidFill>
                  <a:srgbClr val="666666"/>
                </a:solidFill>
                <a:effectLst/>
                <a:latin typeface="Arial" panose="020B0604020202020204" pitchFamily="34" charset="0"/>
                <a:cs typeface="Arial" panose="020B0604020202020204" pitchFamily="34" charset="0"/>
              </a:rPr>
              <a:t>La chaîne d’approvisionnement</a:t>
            </a:r>
            <a:r>
              <a:rPr lang="fr-FR" b="0" i="1" dirty="0">
                <a:solidFill>
                  <a:srgbClr val="666666"/>
                </a:solidFill>
                <a:effectLst/>
                <a:latin typeface="Arial" panose="020B0604020202020204" pitchFamily="34" charset="0"/>
                <a:cs typeface="Arial" panose="020B0604020202020204" pitchFamily="34" charset="0"/>
              </a:rPr>
              <a:t> dite </a:t>
            </a:r>
            <a:r>
              <a:rPr lang="fr-FR" b="0" i="0" dirty="0">
                <a:solidFill>
                  <a:srgbClr val="666666"/>
                </a:solidFill>
                <a:effectLst/>
                <a:latin typeface="Arial" panose="020B0604020202020204" pitchFamily="34" charset="0"/>
                <a:cs typeface="Arial" panose="020B0604020202020204" pitchFamily="34" charset="0"/>
              </a:rPr>
              <a:t>classique avec des pipelines (flux et procédures connues et maîtrisées) répond aux besoins standards. Pour les articles non-standards, tout passe par une discussion avec les demandeurs qui viennent d’autres départements internes, comme </a:t>
            </a:r>
            <a:r>
              <a:rPr lang="fr-FR" b="0" i="1" dirty="0">
                <a:solidFill>
                  <a:srgbClr val="666666"/>
                </a:solidFill>
                <a:effectLst/>
                <a:latin typeface="Arial" panose="020B0604020202020204" pitchFamily="34" charset="0"/>
                <a:cs typeface="Arial" panose="020B0604020202020204" pitchFamily="34" charset="0"/>
              </a:rPr>
              <a:t>l’</a:t>
            </a:r>
            <a:r>
              <a:rPr lang="fr-FR" b="0" i="1" dirty="0" err="1">
                <a:solidFill>
                  <a:srgbClr val="666666"/>
                </a:solidFill>
                <a:effectLst/>
                <a:latin typeface="Arial" panose="020B0604020202020204" pitchFamily="34" charset="0"/>
                <a:cs typeface="Arial" panose="020B0604020202020204" pitchFamily="34" charset="0"/>
              </a:rPr>
              <a:t>economic</a:t>
            </a:r>
            <a:r>
              <a:rPr lang="fr-FR" b="0" i="1" dirty="0">
                <a:solidFill>
                  <a:srgbClr val="666666"/>
                </a:solidFill>
                <a:effectLst/>
                <a:latin typeface="Arial" panose="020B0604020202020204" pitchFamily="34" charset="0"/>
                <a:cs typeface="Arial" panose="020B0604020202020204" pitchFamily="34" charset="0"/>
              </a:rPr>
              <a:t> </a:t>
            </a:r>
            <a:r>
              <a:rPr lang="fr-FR" b="0" i="1" dirty="0" err="1">
                <a:solidFill>
                  <a:srgbClr val="666666"/>
                </a:solidFill>
                <a:effectLst/>
                <a:latin typeface="Arial" panose="020B0604020202020204" pitchFamily="34" charset="0"/>
                <a:cs typeface="Arial" panose="020B0604020202020204" pitchFamily="34" charset="0"/>
              </a:rPr>
              <a:t>security</a:t>
            </a:r>
            <a:r>
              <a:rPr lang="fr-FR" b="0" i="0" dirty="0">
                <a:solidFill>
                  <a:srgbClr val="666666"/>
                </a:solidFill>
                <a:effectLst/>
                <a:latin typeface="Arial" panose="020B0604020202020204" pitchFamily="34" charset="0"/>
                <a:cs typeface="Arial" panose="020B0604020202020204" pitchFamily="34" charset="0"/>
              </a:rPr>
              <a:t> (nourriture et non alimentaire), le médical (médicaments, vaccins, matériel médical), l’ingénierie ou encore les achats de véhicules..</a:t>
            </a:r>
          </a:p>
          <a:p>
            <a:pPr>
              <a:spcBef>
                <a:spcPts val="300"/>
              </a:spcBef>
            </a:pPr>
            <a:r>
              <a:rPr lang="fr-FR" b="1" i="0" dirty="0">
                <a:solidFill>
                  <a:srgbClr val="666666"/>
                </a:solidFill>
                <a:effectLst/>
                <a:latin typeface="Arial" panose="020B0604020202020204" pitchFamily="34" charset="0"/>
                <a:cs typeface="Arial" panose="020B0604020202020204" pitchFamily="34" charset="0"/>
              </a:rPr>
              <a:t>Les marchés et commandes</a:t>
            </a:r>
          </a:p>
          <a:p>
            <a:pPr>
              <a:spcBef>
                <a:spcPts val="300"/>
              </a:spcBef>
            </a:pPr>
            <a:r>
              <a:rPr lang="fr-FR" b="0" i="0" dirty="0">
                <a:solidFill>
                  <a:srgbClr val="666666"/>
                </a:solidFill>
                <a:effectLst/>
                <a:latin typeface="Arial" panose="020B0604020202020204" pitchFamily="34" charset="0"/>
                <a:cs typeface="Arial" panose="020B0604020202020204" pitchFamily="34" charset="0"/>
              </a:rPr>
              <a:t>Ensuite, une fois l’analyse des besoins effectuée, il faut alors transmettre ces données aux </a:t>
            </a:r>
            <a:r>
              <a:rPr lang="fr-FR" b="0" i="1" dirty="0">
                <a:solidFill>
                  <a:srgbClr val="666666"/>
                </a:solidFill>
                <a:effectLst/>
                <a:latin typeface="Arial" panose="020B0604020202020204" pitchFamily="34" charset="0"/>
                <a:cs typeface="Arial" panose="020B0604020202020204" pitchFamily="34" charset="0"/>
              </a:rPr>
              <a:t>planners (planificateurs)</a:t>
            </a:r>
            <a:r>
              <a:rPr lang="fr-FR" b="0" i="0" dirty="0">
                <a:solidFill>
                  <a:srgbClr val="666666"/>
                </a:solidFill>
                <a:effectLst/>
                <a:latin typeface="Arial" panose="020B0604020202020204" pitchFamily="34" charset="0"/>
                <a:cs typeface="Arial" panose="020B0604020202020204" pitchFamily="34" charset="0"/>
              </a:rPr>
              <a:t> qui s’atteler à la gestion des commandes. Là encore, le choix du fournisseur est primordial, entre qualité du produit demandé et respect des délais impartis.</a:t>
            </a:r>
          </a:p>
          <a:p>
            <a:pPr>
              <a:spcBef>
                <a:spcPts val="300"/>
              </a:spcBef>
            </a:pPr>
            <a:r>
              <a:rPr lang="fr-FR" b="0" i="0" dirty="0">
                <a:solidFill>
                  <a:srgbClr val="666666"/>
                </a:solidFill>
                <a:effectLst/>
                <a:latin typeface="Arial" panose="020B0604020202020204" pitchFamily="34" charset="0"/>
                <a:cs typeface="Arial" panose="020B0604020202020204" pitchFamily="34" charset="0"/>
              </a:rPr>
              <a:t>Dès lors que les commandes arrivent dans les différents entrepôts, un nouveau contrôle qualité approfondi est effectué, avant d’obtenir l’approbation pour la distribution.</a:t>
            </a:r>
          </a:p>
          <a:p>
            <a:pPr>
              <a:spcBef>
                <a:spcPts val="300"/>
              </a:spcBef>
            </a:pPr>
            <a:r>
              <a:rPr lang="fr-FR" b="1" dirty="0">
                <a:solidFill>
                  <a:srgbClr val="666666"/>
                </a:solidFill>
                <a:latin typeface="Arial" panose="020B0604020202020204" pitchFamily="34" charset="0"/>
                <a:cs typeface="Arial" panose="020B0604020202020204" pitchFamily="34" charset="0"/>
              </a:rPr>
              <a:t>Les transports</a:t>
            </a:r>
            <a:endParaRPr lang="fr-FR" b="1" i="0" dirty="0">
              <a:solidFill>
                <a:srgbClr val="666666"/>
              </a:solidFill>
              <a:effectLst/>
              <a:latin typeface="Arial" panose="020B0604020202020204" pitchFamily="34" charset="0"/>
              <a:cs typeface="Arial" panose="020B0604020202020204" pitchFamily="34" charset="0"/>
            </a:endParaRPr>
          </a:p>
          <a:p>
            <a:pPr>
              <a:spcBef>
                <a:spcPts val="300"/>
              </a:spcBef>
            </a:pPr>
            <a:r>
              <a:rPr lang="fr-FR" b="0" i="0" dirty="0">
                <a:solidFill>
                  <a:srgbClr val="666666"/>
                </a:solidFill>
                <a:effectLst/>
                <a:latin typeface="Arial" panose="020B0604020202020204" pitchFamily="34" charset="0"/>
                <a:cs typeface="Arial" panose="020B0604020202020204" pitchFamily="34" charset="0"/>
              </a:rPr>
              <a:t>Pour acheminer tous les achats, tant alimentaires que non-alimentaires, au moindre coût, </a:t>
            </a:r>
            <a:r>
              <a:rPr lang="fr-FR" dirty="0">
                <a:solidFill>
                  <a:srgbClr val="666666"/>
                </a:solidFill>
                <a:latin typeface="Arial" panose="020B0604020202020204" pitchFamily="34" charset="0"/>
                <a:cs typeface="Arial" panose="020B0604020202020204" pitchFamily="34" charset="0"/>
              </a:rPr>
              <a:t>d</a:t>
            </a:r>
            <a:r>
              <a:rPr lang="fr-FR" b="0" i="0" dirty="0">
                <a:solidFill>
                  <a:srgbClr val="666666"/>
                </a:solidFill>
                <a:effectLst/>
                <a:latin typeface="Arial" panose="020B0604020202020204" pitchFamily="34" charset="0"/>
                <a:cs typeface="Arial" panose="020B0604020202020204" pitchFamily="34" charset="0"/>
              </a:rPr>
              <a:t>es appels d’offres de transports internationaux doivent être lancés, </a:t>
            </a:r>
            <a:r>
              <a:rPr lang="fr-FR" dirty="0">
                <a:solidFill>
                  <a:srgbClr val="666666"/>
                </a:solidFill>
                <a:latin typeface="Arial" panose="020B0604020202020204" pitchFamily="34" charset="0"/>
                <a:cs typeface="Arial" panose="020B0604020202020204" pitchFamily="34" charset="0"/>
              </a:rPr>
              <a:t>L</a:t>
            </a:r>
            <a:r>
              <a:rPr lang="fr-FR" b="0" i="0" dirty="0">
                <a:solidFill>
                  <a:srgbClr val="666666"/>
                </a:solidFill>
                <a:effectLst/>
                <a:latin typeface="Arial" panose="020B0604020202020204" pitchFamily="34" charset="0"/>
                <a:cs typeface="Arial" panose="020B0604020202020204" pitchFamily="34" charset="0"/>
              </a:rPr>
              <a:t>a meilleure solution doit prendre den compte la destination finale mais aussi les divers aléas pouvant y être survenir (accès à la mer, zone difficile d’accès, aéroport …).</a:t>
            </a:r>
          </a:p>
          <a:p>
            <a:endParaRPr lang="fr-FR" dirty="0"/>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10</a:t>
            </a:fld>
            <a:endParaRPr lang="fr-FR"/>
          </a:p>
        </p:txBody>
      </p:sp>
    </p:spTree>
    <p:extLst>
      <p:ext uri="{BB962C8B-B14F-4D97-AF65-F5344CB8AC3E}">
        <p14:creationId xmlns:p14="http://schemas.microsoft.com/office/powerpoint/2010/main" val="4062269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61318" y="4550196"/>
            <a:ext cx="5976664" cy="5137050"/>
          </a:xfrm>
        </p:spPr>
        <p:txBody>
          <a:bodyPr/>
          <a:lstStyle/>
          <a:p>
            <a:r>
              <a:rPr lang="fr-FR" b="1" dirty="0"/>
              <a:t>La logistique support</a:t>
            </a:r>
          </a:p>
          <a:p>
            <a:r>
              <a:rPr lang="fr-FR" dirty="0"/>
              <a:t>La logistique doit maintenir un environnement et des moyens pour les équipes qui interviennent sur le terrain pour mener à bien les activités du projet. Il faut approvisionner et maintenir une grande variété d’équipements pour</a:t>
            </a:r>
          </a:p>
          <a:p>
            <a:pPr marL="171450" indent="-171450">
              <a:spcBef>
                <a:spcPts val="0"/>
              </a:spcBef>
              <a:buFontTx/>
              <a:buChar char="-"/>
            </a:pPr>
            <a:r>
              <a:rPr lang="fr-FR" dirty="0"/>
              <a:t>l’entretien (voire la construction) des bâtiments</a:t>
            </a:r>
          </a:p>
          <a:p>
            <a:pPr marL="171450" indent="-171450">
              <a:spcBef>
                <a:spcPts val="0"/>
              </a:spcBef>
              <a:buFontTx/>
              <a:buChar char="-"/>
            </a:pPr>
            <a:r>
              <a:rPr lang="fr-FR" dirty="0"/>
              <a:t>le parc motorisé</a:t>
            </a:r>
          </a:p>
          <a:p>
            <a:pPr marL="171450" indent="-171450">
              <a:spcBef>
                <a:spcPts val="0"/>
              </a:spcBef>
              <a:buFontTx/>
              <a:buChar char="-"/>
            </a:pPr>
            <a:r>
              <a:rPr lang="fr-FR" dirty="0"/>
              <a:t>la fourniture d’énergie (électricité)</a:t>
            </a:r>
          </a:p>
          <a:p>
            <a:pPr marL="171450" indent="-171450">
              <a:spcBef>
                <a:spcPts val="0"/>
              </a:spcBef>
              <a:buFontTx/>
              <a:buChar char="-"/>
            </a:pPr>
            <a:r>
              <a:rPr lang="fr-FR" dirty="0"/>
              <a:t>les moyens de télécommunication et l’informatique</a:t>
            </a:r>
          </a:p>
          <a:p>
            <a:pPr marL="171450" indent="-171450">
              <a:spcBef>
                <a:spcPts val="0"/>
              </a:spcBef>
              <a:buFontTx/>
              <a:buChar char="-"/>
            </a:pPr>
            <a:r>
              <a:rPr lang="fr-FR" dirty="0"/>
              <a:t>,,,</a:t>
            </a:r>
          </a:p>
          <a:p>
            <a:r>
              <a:rPr lang="fr-FR" b="1" i="1" dirty="0"/>
              <a:t>Le suivi des consommations et des budgets</a:t>
            </a:r>
          </a:p>
          <a:p>
            <a:r>
              <a:rPr lang="fr-FR" dirty="0"/>
              <a:t>Comme dans toute activité économique, il faut définir des politiques claires et comprises de tous qui doivent être fondées sur un suivi précis des consommation grâce à la mise en place d’indicateurs dont le suivi des budgets.. </a:t>
            </a:r>
          </a:p>
          <a:p>
            <a:r>
              <a:rPr lang="fr-FR" dirty="0"/>
              <a:t>Par exemple, pour le parc de véhicules, la politique de maintenance doit être bien définie et un indicateur de bonne gestion peut être le coût de revient par kilomètre. Cela suppose beaucoup de rigueur dans l’enregistrement des consommations de toutes natures.</a:t>
            </a:r>
          </a:p>
          <a:p>
            <a:r>
              <a:rPr lang="fr-FR" b="1" i="1" dirty="0"/>
              <a:t>L’anticipation des besoins </a:t>
            </a:r>
          </a:p>
          <a:p>
            <a:r>
              <a:rPr lang="fr-FR" dirty="0"/>
              <a:t>Pour bien acheter, il faut anticiper, autant que faire se peut, les besoins. On peut alors procéder à une recherche de fournisseurs et négocier prix et conditions de fourniture. Selon un rapport de 2015, les organisations humanitaires pourraient par exemple économiser des millions de dollars (et réduire les émissions de carbone, la déforestation et la violence à l'égard des femmes et des filles) si l'énergie solaire et d'autres sources d'énergie propre étaient installées dans des camps de réfugiés.</a:t>
            </a:r>
          </a:p>
          <a:p>
            <a:r>
              <a:rPr lang="fr-FR" b="1" i="1" dirty="0"/>
              <a:t>L’approvisionnement</a:t>
            </a:r>
          </a:p>
          <a:p>
            <a:endParaRPr lang="fr-FR" dirty="0"/>
          </a:p>
          <a:p>
            <a:r>
              <a:rPr lang="fr-FR" b="1" i="1" dirty="0"/>
              <a:t>Les stocks</a:t>
            </a:r>
          </a:p>
          <a:p>
            <a:endParaRPr lang="fr-FR" dirty="0"/>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11</a:t>
            </a:fld>
            <a:endParaRPr lang="fr-FR"/>
          </a:p>
        </p:txBody>
      </p:sp>
    </p:spTree>
    <p:extLst>
      <p:ext uri="{BB962C8B-B14F-4D97-AF65-F5344CB8AC3E}">
        <p14:creationId xmlns:p14="http://schemas.microsoft.com/office/powerpoint/2010/main" val="3453813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13250"/>
            <a:ext cx="5207000" cy="5137050"/>
          </a:xfrm>
        </p:spPr>
        <p:txBody>
          <a:bodyPr/>
          <a:lstStyle/>
          <a:p>
            <a:r>
              <a:rPr lang="fr-FR" b="1" dirty="0"/>
              <a:t>La logistique opérationnelle</a:t>
            </a:r>
          </a:p>
          <a:p>
            <a:r>
              <a:rPr lang="fr-FR" dirty="0"/>
              <a:t>La "logistique opérationnelle" regroupe toutes les activités liées aux opérations, comme la gestion des camps, les travaux de construction et réhabilitation, la distribution, etc. </a:t>
            </a:r>
          </a:p>
          <a:p>
            <a:r>
              <a:rPr lang="fr-FR" dirty="0"/>
              <a:t>C’est une problématique qui s’apparente à la gestion d’activités de services.</a:t>
            </a:r>
          </a:p>
          <a:p>
            <a:r>
              <a:rPr lang="fr-FR" b="1" i="1" dirty="0"/>
              <a:t>La gestion du personnel</a:t>
            </a:r>
          </a:p>
          <a:p>
            <a:r>
              <a:rPr lang="fr-FR" dirty="0"/>
              <a:t>Il faut tout d’abord calculer les charges de travail à partir de standards de temps ou de chronométrage. A partir de cela, on va chercher à mettre en place les capacités d’intervention nécessaires.</a:t>
            </a:r>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12</a:t>
            </a:fld>
            <a:endParaRPr lang="fr-FR"/>
          </a:p>
        </p:txBody>
      </p:sp>
    </p:spTree>
    <p:extLst>
      <p:ext uri="{BB962C8B-B14F-4D97-AF65-F5344CB8AC3E}">
        <p14:creationId xmlns:p14="http://schemas.microsoft.com/office/powerpoint/2010/main" val="3399231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885354" y="4876800"/>
            <a:ext cx="5400600" cy="5137050"/>
          </a:xfrm>
        </p:spPr>
        <p:txBody>
          <a:bodyPr/>
          <a:lstStyle/>
          <a:p>
            <a:r>
              <a:rPr lang="fr-FR" dirty="0">
                <a:latin typeface="Arial" panose="020B0604020202020204" pitchFamily="34" charset="0"/>
                <a:cs typeface="Arial" panose="020B0604020202020204" pitchFamily="34" charset="0"/>
              </a:rPr>
              <a:t>Si l’apparition des premières organisations internationales non gouvernementales remonte au milieu du 19</a:t>
            </a:r>
            <a:r>
              <a:rPr lang="fr-FR" baseline="30000" dirty="0">
                <a:latin typeface="Arial" panose="020B0604020202020204" pitchFamily="34" charset="0"/>
                <a:cs typeface="Arial" panose="020B0604020202020204" pitchFamily="34" charset="0"/>
              </a:rPr>
              <a:t>e </a:t>
            </a:r>
            <a:r>
              <a:rPr lang="fr-FR" dirty="0">
                <a:latin typeface="Arial" panose="020B0604020202020204" pitchFamily="34" charset="0"/>
                <a:cs typeface="Arial" panose="020B0604020202020204" pitchFamily="34" charset="0"/>
              </a:rPr>
              <a:t>siècle, avec par exemple la création du Comité International de La Croix Rouge (CICR) en 1863, le terme en lui-même ne fut formulé pour la première fois qu’en 1945 par le Conseil économique et social de l’ONU pour être ensuite inscrit dans l’article 71 de la Charte des Nations-Unies. Il désignait alors les organisations qui, sans être rattachées à un État et à son gouvernement, pouvaient être associées aux discussions internationales sur certains sujets du fait de leur expérience et de leurs connaissances pratiques des questions traitées.</a:t>
            </a:r>
          </a:p>
          <a:p>
            <a:r>
              <a:rPr lang="fr-FR" dirty="0">
                <a:latin typeface="Arial" panose="020B0604020202020204" pitchFamily="34" charset="0"/>
                <a:cs typeface="Arial" panose="020B0604020202020204" pitchFamily="34" charset="0"/>
              </a:rPr>
              <a:t>Les </a:t>
            </a:r>
            <a:r>
              <a:rPr lang="fr-FR" b="1" dirty="0">
                <a:latin typeface="Arial" panose="020B0604020202020204" pitchFamily="34" charset="0"/>
                <a:cs typeface="Arial" panose="020B0604020202020204" pitchFamily="34" charset="0"/>
              </a:rPr>
              <a:t>Organisations non gouvernementales (ONG)</a:t>
            </a:r>
            <a:r>
              <a:rPr lang="fr-FR" dirty="0">
                <a:latin typeface="Arial" panose="020B0604020202020204" pitchFamily="34" charset="0"/>
                <a:cs typeface="Arial" panose="020B0604020202020204" pitchFamily="34" charset="0"/>
              </a:rPr>
              <a:t> sont des acteurs</a:t>
            </a: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importants du monde contemporain. Le terme regroupe un très vaste spectre d'associations, d'organisations, de fondations dont les dimensions sont extrêmement variables. L’Union des Associations Internationales en recense plus de 70 000, dans un immense fourre-tout, sans qu’aucun dénominateur commun ne puisse être dégagé entre elles, sauf peut-être d’être à but non lucratif.</a:t>
            </a:r>
          </a:p>
          <a:p>
            <a:r>
              <a:rPr lang="fr-FR" b="0" i="0" dirty="0">
                <a:effectLst/>
                <a:latin typeface="Arial" panose="020B0604020202020204" pitchFamily="34" charset="0"/>
                <a:cs typeface="Arial" panose="020B0604020202020204" pitchFamily="34" charset="0"/>
              </a:rPr>
              <a:t>Du point de vue économique, les ONG représenteraient l’équivalent de la 5</a:t>
            </a:r>
            <a:r>
              <a:rPr lang="fr-FR" b="0" i="0" baseline="30000" dirty="0">
                <a:effectLst/>
                <a:latin typeface="Arial" panose="020B0604020202020204" pitchFamily="34" charset="0"/>
                <a:cs typeface="Arial" panose="020B0604020202020204" pitchFamily="34" charset="0"/>
              </a:rPr>
              <a:t>ème</a:t>
            </a:r>
            <a:r>
              <a:rPr lang="fr-FR" b="0" i="0" dirty="0">
                <a:effectLst/>
                <a:latin typeface="Arial" panose="020B0604020202020204" pitchFamily="34" charset="0"/>
                <a:cs typeface="Arial" panose="020B0604020202020204" pitchFamily="34" charset="0"/>
              </a:rPr>
              <a:t> économie mondiale. Par leurs moyens financiers, leur fonctionnement (avec un siège central, des délégations continentales, des bureaux locaux, un conseil d’administration…), les milliers de salariés qu’elles emploient, leurs moyens techniques, les ONG sont souvent comparées aux entreprises multinationales. Mais contrairement aux organisations à but lucratif, elles rendent des comptes à des donateurs sur le bilan de leurs actions, et pas à des actionnaires sur le montant de leurs bénéfices.</a:t>
            </a:r>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13</a:t>
            </a:fld>
            <a:endParaRPr lang="fr-FR"/>
          </a:p>
        </p:txBody>
      </p:sp>
    </p:spTree>
    <p:extLst>
      <p:ext uri="{BB962C8B-B14F-4D97-AF65-F5344CB8AC3E}">
        <p14:creationId xmlns:p14="http://schemas.microsoft.com/office/powerpoint/2010/main" val="16198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97322" y="4702273"/>
            <a:ext cx="6120680" cy="5464869"/>
          </a:xfrm>
        </p:spPr>
        <p:txBody>
          <a:bodyPr/>
          <a:lstStyle/>
          <a:p>
            <a:r>
              <a:rPr lang="fr-FR" b="1" i="0" dirty="0">
                <a:solidFill>
                  <a:srgbClr val="444444"/>
                </a:solidFill>
                <a:effectLst/>
                <a:latin typeface="Arial" panose="020B0604020202020204" pitchFamily="34" charset="0"/>
                <a:cs typeface="Arial" panose="020B0604020202020204" pitchFamily="34" charset="0"/>
              </a:rPr>
              <a:t>Améliorer le rapport coût/efficacité</a:t>
            </a:r>
          </a:p>
          <a:p>
            <a:r>
              <a:rPr lang="fr-FR" b="0" i="0" dirty="0">
                <a:solidFill>
                  <a:srgbClr val="444444"/>
                </a:solidFill>
                <a:effectLst/>
                <a:latin typeface="Arial" panose="020B0604020202020204" pitchFamily="34" charset="0"/>
                <a:cs typeface="Arial" panose="020B0604020202020204" pitchFamily="34" charset="0"/>
              </a:rPr>
              <a:t>Les organisations humanitaires sont confrontées depuis plusieurs années à un écart croissant entre les besoins des populations et les financements internationaux disponibles pour y répondre. Si une partie des réflexions se tourne vers la recherche de nouvelles sources de financements, une autre se penche sur les pistes d’optimisation des fonds déjà disponibles. Principal pôle de dépenses de l’aide humanitaire, la logistique représente un point d’entrée majeur pour améliorer le rapport coût-efficacité des opérations. La collaboration logistique entre organisations, selon le modèle de pratiques mutualisées qui existent déjà entre sièges et sur le terrain, est un facteur de réduction des coûts des opérations et d’augmentation de leur impact. </a:t>
            </a:r>
          </a:p>
          <a:p>
            <a:r>
              <a:rPr lang="fr-FR" dirty="0"/>
              <a:t>Une attention particulière doit être portée aux activités de support et opérationnelles car c’est à ce niveau que les pratiques collaboratives peuvent engendrer les plus fortes économies.</a:t>
            </a:r>
            <a:endParaRPr lang="fr-FR" dirty="0">
              <a:latin typeface="Arial" panose="020B0604020202020204" pitchFamily="34" charset="0"/>
              <a:cs typeface="Arial" panose="020B0604020202020204" pitchFamily="34" charset="0"/>
            </a:endParaRPr>
          </a:p>
          <a:p>
            <a:r>
              <a:rPr lang="fr-FR" b="1" i="0" dirty="0">
                <a:solidFill>
                  <a:srgbClr val="444444"/>
                </a:solidFill>
                <a:effectLst/>
                <a:latin typeface="Arial" panose="020B0604020202020204" pitchFamily="34" charset="0"/>
                <a:cs typeface="Arial" panose="020B0604020202020204" pitchFamily="34" charset="0"/>
              </a:rPr>
              <a:t>Un fonctionnement en silo</a:t>
            </a:r>
            <a:endParaRPr lang="fr-FR" b="0" i="0" dirty="0">
              <a:solidFill>
                <a:srgbClr val="444444"/>
              </a:solidFill>
              <a:effectLst/>
              <a:latin typeface="Arial" panose="020B0604020202020204" pitchFamily="34" charset="0"/>
              <a:cs typeface="Arial" panose="020B0604020202020204" pitchFamily="34" charset="0"/>
            </a:endParaRPr>
          </a:p>
          <a:p>
            <a:pPr fontAlgn="base"/>
            <a:r>
              <a:rPr lang="fr-FR" b="0" i="0" dirty="0">
                <a:solidFill>
                  <a:srgbClr val="444444"/>
                </a:solidFill>
                <a:effectLst/>
                <a:latin typeface="Arial" panose="020B0604020202020204" pitchFamily="34" charset="0"/>
                <a:cs typeface="Arial" panose="020B0604020202020204" pitchFamily="34" charset="0"/>
              </a:rPr>
              <a:t>Si l’impact de l’aide internationale dans le monde est indéniable, les financements de l’aide humanitaire, notamment au travers des plans de réponse humanitaire communiqués par OCHA (Bureau de la coordination des affaires humanitaires des Nations unies), n’ont jamais été aussi importants. Cette dernière a ainsi atteint le chiffre record de 14,9 milliards de dollars en 2018, alors qu’elle n’était que de 10,6 milliards en 2014. Pourtant, d’autres chiffres parlent d’eux-mêmes : alors que plus de 140 millions de personnes sont dans le besoin en 2019, il faudrait plus de 26 milliards de dollars pour leur apporter une réponse. Les crises affectent donc de plus en plus de personnes et elles durent de plus en plus longtemps (plus de neuf ans en moyenne). Face à cette augmentation des besoins, et malgré la hausse importante des financements, il faut surtout retenir que le manque de ressources stagne à près de 40 %.</a:t>
            </a:r>
          </a:p>
          <a:p>
            <a:pPr fontAlgn="base"/>
            <a:r>
              <a:rPr lang="fr-FR" b="1" i="0" dirty="0">
                <a:solidFill>
                  <a:srgbClr val="444444"/>
                </a:solidFill>
                <a:effectLst/>
                <a:latin typeface="Arial" panose="020B0604020202020204" pitchFamily="34" charset="0"/>
                <a:cs typeface="Arial" panose="020B0604020202020204" pitchFamily="34" charset="0"/>
              </a:rPr>
              <a:t>Améliorer la gestion des opérations</a:t>
            </a:r>
          </a:p>
          <a:p>
            <a:pPr fontAlgn="base"/>
            <a:r>
              <a:rPr lang="fr-FR" b="0" i="0" dirty="0">
                <a:solidFill>
                  <a:srgbClr val="444444"/>
                </a:solidFill>
                <a:effectLst/>
                <a:latin typeface="Arial" panose="020B0604020202020204" pitchFamily="34" charset="0"/>
                <a:cs typeface="Arial" panose="020B0604020202020204" pitchFamily="34" charset="0"/>
              </a:rPr>
              <a:t>Centrale dans toute intervention humanitaire, la logistique absorbe entre 60 et 80 % des dépenses. À chaque crise, une nouvelle chaîne logistique s’enclenche avec la nécessité d’apporter une solution adaptée à chaque contexte, et qui soit la plus réactive, la plus pertinente et la plus efficace possible. C’est à chaque fois une nouvelle chaîne d’approvisionnement à mettre en place, depuis les achats à effectuer le plus rapidement possible jusqu’aux centres de tri, points de stockages primaires et secondaires à installer. Mais il faut également prendre en compte les moyens de transport à trouver pour couvrir le dernier kilomètre, l’essence, les infrastructures routières, les locaux et logements des humanitaires ou encore leurs ordinateurs.</a:t>
            </a:r>
          </a:p>
          <a:p>
            <a:pPr fontAlgn="base"/>
            <a:endParaRPr lang="fr-FR" dirty="0">
              <a:solidFill>
                <a:srgbClr val="444444"/>
              </a:solidFill>
              <a:latin typeface="Arial" panose="020B0604020202020204" pitchFamily="34" charset="0"/>
              <a:cs typeface="Arial" panose="020B0604020202020204" pitchFamily="34" charset="0"/>
            </a:endParaRPr>
          </a:p>
          <a:p>
            <a:pPr fontAlgn="base"/>
            <a:endParaRPr lang="fr-FR" b="0" i="0" dirty="0">
              <a:solidFill>
                <a:srgbClr val="444444"/>
              </a:solidFill>
              <a:effectLst/>
              <a:latin typeface="Arial" panose="020B0604020202020204" pitchFamily="34" charset="0"/>
              <a:cs typeface="Arial" panose="020B0604020202020204" pitchFamily="34" charset="0"/>
            </a:endParaRPr>
          </a:p>
          <a:p>
            <a:pPr fontAlgn="base"/>
            <a:endParaRPr lang="fr-FR" b="0" i="0" dirty="0">
              <a:solidFill>
                <a:srgbClr val="444444"/>
              </a:solidFill>
              <a:effectLst/>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14</a:t>
            </a:fld>
            <a:endParaRPr lang="fr-FR" dirty="0"/>
          </a:p>
        </p:txBody>
      </p:sp>
    </p:spTree>
    <p:extLst>
      <p:ext uri="{BB962C8B-B14F-4D97-AF65-F5344CB8AC3E}">
        <p14:creationId xmlns:p14="http://schemas.microsoft.com/office/powerpoint/2010/main" val="1937323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5"/>
          </p:nvPr>
        </p:nvSpPr>
        <p:spPr/>
        <p:txBody>
          <a:bodyPr/>
          <a:lstStyle/>
          <a:p>
            <a:fld id="{8215242D-5416-4B30-8E03-82739FDA1135}" type="slidenum">
              <a:rPr lang="fr-FR" smtClean="0"/>
              <a:pPr/>
              <a:t>15</a:t>
            </a:fld>
            <a:endParaRPr lang="fr-FR" dirty="0"/>
          </a:p>
        </p:txBody>
      </p:sp>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53306" y="4589660"/>
            <a:ext cx="6408712" cy="5614195"/>
          </a:xfrm>
        </p:spPr>
        <p:txBody>
          <a:bodyPr/>
          <a:lstStyle/>
          <a:p>
            <a:pPr>
              <a:spcBef>
                <a:spcPts val="600"/>
              </a:spcBef>
            </a:pPr>
            <a:r>
              <a:rPr lang="fr-FR" dirty="0">
                <a:solidFill>
                  <a:srgbClr val="444444"/>
                </a:solidFill>
                <a:latin typeface="Arial" panose="020B0604020202020204" pitchFamily="34" charset="0"/>
                <a:cs typeface="Arial" panose="020B0604020202020204" pitchFamily="34" charset="0"/>
              </a:rPr>
              <a:t>Au regard des enjeux actuels, il n’est plus tenable que chaque organisation ait sa propre logistique pour mener à bien ses missions, souvent connexes à celles d’organisations présentes au même endroit. L’idée de services partagés n’est pas nouvelle, mais son adoption est lente. Or, face aux restrictions d’accès comme au </a:t>
            </a:r>
            <a:r>
              <a:rPr lang="fr-FR" i="1" dirty="0">
                <a:solidFill>
                  <a:srgbClr val="444444"/>
                </a:solidFill>
                <a:latin typeface="Arial" panose="020B0604020202020204" pitchFamily="34" charset="0"/>
                <a:cs typeface="Arial" panose="020B0604020202020204" pitchFamily="34" charset="0"/>
              </a:rPr>
              <a:t>gap </a:t>
            </a:r>
            <a:r>
              <a:rPr lang="fr-FR" dirty="0">
                <a:solidFill>
                  <a:srgbClr val="444444"/>
                </a:solidFill>
                <a:latin typeface="Arial" panose="020B0604020202020204" pitchFamily="34" charset="0"/>
                <a:cs typeface="Arial" panose="020B0604020202020204" pitchFamily="34" charset="0"/>
              </a:rPr>
              <a:t>de financement, les acteurs de l’aide pourraient partager les risques et optimiser leurs coûts, afin d’améliorer conjointement leur efficience et l’impact de leurs opérations.</a:t>
            </a:r>
          </a:p>
          <a:p>
            <a:pPr algn="l">
              <a:spcBef>
                <a:spcPts val="600"/>
              </a:spcBef>
            </a:pPr>
            <a:r>
              <a:rPr lang="fr-FR" b="1" i="0" dirty="0">
                <a:solidFill>
                  <a:srgbClr val="000000"/>
                </a:solidFill>
                <a:effectLst/>
                <a:latin typeface="Arial" panose="020B0604020202020204" pitchFamily="34" charset="0"/>
                <a:cs typeface="Arial" panose="020B0604020202020204" pitchFamily="34" charset="0"/>
              </a:rPr>
              <a:t>Les centrales humanitaires </a:t>
            </a:r>
          </a:p>
          <a:p>
            <a:pPr algn="l">
              <a:spcBef>
                <a:spcPts val="600"/>
              </a:spcBef>
            </a:pPr>
            <a:r>
              <a:rPr lang="fr-FR" b="0" i="0" dirty="0">
                <a:solidFill>
                  <a:srgbClr val="444444"/>
                </a:solidFill>
                <a:effectLst/>
                <a:latin typeface="Arial" panose="020B0604020202020204" pitchFamily="34" charset="0"/>
                <a:cs typeface="Arial" panose="020B0604020202020204" pitchFamily="34" charset="0"/>
              </a:rPr>
              <a:t>Or, si l’on prend la seule question de l’acheminement de l’aide, celui-ci n’a jamais été aussi difficile à garantir, le secteur humanitaire étant confronté à des restrictions d’accès de toutes sortes. Entre blocus des pays sous sanctions, barrages, procédures administratives contraignantes ou encore enclavement de zones vulnérables, délivrer une aide s’avère de plus en plus coûteux et nécessite une excellente coordination. Quelques exemples en témoignent. Au Yémen, le blocus de la coalition restreint l’arrivée de l’aide depuis des années. En Syrie, les convois n’atteignent pas toujours les populations dans le besoin en raison des problèmes sécuritaires. Des aéroports surchargés retardent la délivrance de produits de première nécessité, comme cela a pu être le cas lors du tremblement de terre en Haïti, quand le manque d’accès aux communautés enclavées de République démocratique du Congo ne permet pas d’enrayer l’épidémie </a:t>
            </a:r>
            <a:r>
              <a:rPr lang="fr-FR" b="0" i="0" dirty="0" err="1">
                <a:solidFill>
                  <a:srgbClr val="444444"/>
                </a:solidFill>
                <a:effectLst/>
                <a:latin typeface="Arial" panose="020B0604020202020204" pitchFamily="34" charset="0"/>
                <a:cs typeface="Arial" panose="020B0604020202020204" pitchFamily="34" charset="0"/>
              </a:rPr>
              <a:t>Ebola</a:t>
            </a:r>
            <a:r>
              <a:rPr lang="fr-FR" b="0" i="0" dirty="0">
                <a:solidFill>
                  <a:srgbClr val="444444"/>
                </a:solidFill>
                <a:effectLst/>
                <a:latin typeface="Arial" panose="020B0604020202020204" pitchFamily="34" charset="0"/>
                <a:cs typeface="Arial" panose="020B0604020202020204" pitchFamily="34" charset="0"/>
              </a:rPr>
              <a:t>. En d’autres termes, besoins et coûts logistiques augmentent, mais les financements internationaux n’arrivent pas à suivre.</a:t>
            </a:r>
          </a:p>
          <a:p>
            <a:pPr algn="l">
              <a:spcBef>
                <a:spcPts val="600"/>
              </a:spcBef>
            </a:pPr>
            <a:r>
              <a:rPr lang="fr-FR" b="1" i="0" dirty="0">
                <a:solidFill>
                  <a:srgbClr val="000000"/>
                </a:solidFill>
                <a:effectLst/>
                <a:latin typeface="Arial" panose="020B0604020202020204" pitchFamily="34" charset="0"/>
                <a:cs typeface="Arial" panose="020B0604020202020204" pitchFamily="34" charset="0"/>
              </a:rPr>
              <a:t>Centrales d’achat et d’approvisionnement</a:t>
            </a:r>
          </a:p>
          <a:p>
            <a:pPr algn="l">
              <a:spcBef>
                <a:spcPts val="600"/>
              </a:spcBef>
            </a:pPr>
            <a:r>
              <a:rPr lang="fr-FR" b="0" i="0" dirty="0">
                <a:solidFill>
                  <a:srgbClr val="000000"/>
                </a:solidFill>
                <a:effectLst/>
                <a:latin typeface="Arial" panose="020B0604020202020204" pitchFamily="34" charset="0"/>
                <a:cs typeface="Arial" panose="020B0604020202020204" pitchFamily="34" charset="0"/>
              </a:rPr>
              <a:t>L’autre besoin criant en matière d’investissement est sans aucun doute lié au développement de centrales d’approvisionnement humanitaire (</a:t>
            </a:r>
            <a:r>
              <a:rPr lang="fr-FR" b="0" i="1" dirty="0" err="1">
                <a:solidFill>
                  <a:srgbClr val="000000"/>
                </a:solidFill>
                <a:effectLst/>
                <a:latin typeface="Arial" panose="020B0604020202020204" pitchFamily="34" charset="0"/>
                <a:cs typeface="Arial" panose="020B0604020202020204" pitchFamily="34" charset="0"/>
              </a:rPr>
              <a:t>Humanitarian</a:t>
            </a:r>
            <a:r>
              <a:rPr lang="fr-FR" b="0" i="1" dirty="0">
                <a:solidFill>
                  <a:srgbClr val="000000"/>
                </a:solidFill>
                <a:effectLst/>
                <a:latin typeface="Arial" panose="020B0604020202020204" pitchFamily="34" charset="0"/>
                <a:cs typeface="Arial" panose="020B0604020202020204" pitchFamily="34" charset="0"/>
              </a:rPr>
              <a:t> </a:t>
            </a:r>
            <a:r>
              <a:rPr lang="fr-FR" b="0" i="1" dirty="0" err="1">
                <a:solidFill>
                  <a:srgbClr val="000000"/>
                </a:solidFill>
                <a:effectLst/>
                <a:latin typeface="Arial" panose="020B0604020202020204" pitchFamily="34" charset="0"/>
                <a:cs typeface="Arial" panose="020B0604020202020204" pitchFamily="34" charset="0"/>
              </a:rPr>
              <a:t>Procurement</a:t>
            </a:r>
            <a:r>
              <a:rPr lang="fr-FR" b="0" i="1" dirty="0">
                <a:solidFill>
                  <a:srgbClr val="000000"/>
                </a:solidFill>
                <a:effectLst/>
                <a:latin typeface="Arial" panose="020B0604020202020204" pitchFamily="34" charset="0"/>
                <a:cs typeface="Arial" panose="020B0604020202020204" pitchFamily="34" charset="0"/>
              </a:rPr>
              <a:t> Centers </a:t>
            </a:r>
            <a:r>
              <a:rPr lang="fr-FR" b="0" i="0" dirty="0">
                <a:solidFill>
                  <a:srgbClr val="000000"/>
                </a:solidFill>
                <a:effectLst/>
                <a:latin typeface="Arial" panose="020B0604020202020204" pitchFamily="34" charset="0"/>
                <a:cs typeface="Arial" panose="020B0604020202020204" pitchFamily="34" charset="0"/>
              </a:rPr>
              <a:t>– HPC) avec là encore un important besoin de guidance technique en ce qui concerne le type de matériel. </a:t>
            </a:r>
          </a:p>
          <a:p>
            <a:pPr algn="l">
              <a:spcBef>
                <a:spcPts val="600"/>
              </a:spcBef>
            </a:pPr>
            <a:r>
              <a:rPr lang="fr-FR" b="0" i="0" dirty="0">
                <a:solidFill>
                  <a:srgbClr val="000000"/>
                </a:solidFill>
                <a:effectLst/>
                <a:latin typeface="Arial" panose="020B0604020202020204" pitchFamily="34" charset="0"/>
                <a:cs typeface="Arial" panose="020B0604020202020204" pitchFamily="34" charset="0"/>
              </a:rPr>
              <a:t>Au regard des contraintes croissantes d’importation dans les pays d’intervention et afin d’assurer un approvisionnement de bout en bout de la chaîne (end-to-end), il est là aussi important que les services proposés par les HPC puissent intégrer dans leur support les trois niveaux de gestion des approvisionnements habituellement couverts par les acteurs humanitaires : approvisionnement local, national et international. Ce support pourrait aider les organisations indépendantes à mieux maîtriser les contraintes d’import / export et de dédouanement qui représentent aujourd’hui l’un des freins les plus importants dans leur réactivité opérationnelle. Enfin, de plus en plus d’initiatives visant à consolider les donations en nature de produits humanitaires ont vu le jour depuis quelques années au travers de centrales de donations humanitaires (</a:t>
            </a:r>
            <a:r>
              <a:rPr lang="fr-FR" b="0" i="1" dirty="0" err="1">
                <a:solidFill>
                  <a:srgbClr val="000000"/>
                </a:solidFill>
                <a:effectLst/>
                <a:latin typeface="Arial" panose="020B0604020202020204" pitchFamily="34" charset="0"/>
                <a:cs typeface="Arial" panose="020B0604020202020204" pitchFamily="34" charset="0"/>
              </a:rPr>
              <a:t>Humanitarian</a:t>
            </a:r>
            <a:r>
              <a:rPr lang="fr-FR" b="0" i="1" dirty="0">
                <a:solidFill>
                  <a:srgbClr val="000000"/>
                </a:solidFill>
                <a:effectLst/>
                <a:latin typeface="Arial" panose="020B0604020202020204" pitchFamily="34" charset="0"/>
                <a:cs typeface="Arial" panose="020B0604020202020204" pitchFamily="34" charset="0"/>
              </a:rPr>
              <a:t> Donation Centres</a:t>
            </a:r>
            <a:r>
              <a:rPr lang="fr-FR" b="0" i="0" dirty="0">
                <a:solidFill>
                  <a:srgbClr val="000000"/>
                </a:solidFill>
                <a:effectLst/>
                <a:latin typeface="Arial" panose="020B0604020202020204" pitchFamily="34" charset="0"/>
                <a:cs typeface="Arial" panose="020B0604020202020204" pitchFamily="34" charset="0"/>
              </a:rPr>
              <a:t>). Certaines de ces centrales qui combinent les donations avec de l’achat, offrent une option d'approvisionnement intéressante en période de tension financière tout en facilitant un processus de régulation des donations non sollicitées, toujours difficile à canaliser lors des réponses d’urgence à des catastrophes de grandes envergure comme ce fut le cas en Haïti en 2010.</a:t>
            </a:r>
          </a:p>
          <a:p>
            <a:pPr>
              <a:spcBef>
                <a:spcPts val="0"/>
              </a:spcBef>
            </a:pP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0262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latin typeface="Arial" panose="020B0604020202020204" pitchFamily="34" charset="0"/>
                <a:cs typeface="Arial" panose="020B0604020202020204" pitchFamily="34" charset="0"/>
              </a:rPr>
              <a:t>Les sièges des associations/ONG d’urgence ou de développement ont un fonctionnement  proche de ceux d'entreprises. On y retrouve par exemple un grand nombre de </a:t>
            </a:r>
            <a:r>
              <a:rPr lang="fr-FR" b="1" dirty="0">
                <a:latin typeface="Arial" panose="020B0604020202020204" pitchFamily="34" charset="0"/>
                <a:cs typeface="Arial" panose="020B0604020202020204" pitchFamily="34" charset="0"/>
              </a:rPr>
              <a:t>fonctions transversales</a:t>
            </a:r>
            <a:r>
              <a:rPr lang="fr-FR" dirty="0">
                <a:latin typeface="Arial" panose="020B0604020202020204" pitchFamily="34" charset="0"/>
                <a:cs typeface="Arial" panose="020B0604020202020204" pitchFamily="34" charset="0"/>
              </a:rPr>
              <a:t>, identiques aux autres secteurs d’activités : ressources humaines, finances, communication, etc.</a:t>
            </a:r>
          </a:p>
          <a:p>
            <a:r>
              <a:rPr lang="fr-FR" dirty="0">
                <a:latin typeface="Arial" panose="020B0604020202020204" pitchFamily="34" charset="0"/>
                <a:cs typeface="Arial" panose="020B0604020202020204" pitchFamily="34" charset="0"/>
              </a:rPr>
              <a:t>Ce qui distingue véritablement une association/ONG, c’est la présence de </a:t>
            </a:r>
            <a:r>
              <a:rPr lang="fr-FR" b="1" dirty="0">
                <a:latin typeface="Arial" panose="020B0604020202020204" pitchFamily="34" charset="0"/>
                <a:cs typeface="Arial" panose="020B0604020202020204" pitchFamily="34" charset="0"/>
              </a:rPr>
              <a:t>fonctions de gestion de programmes et de métiers de « terrain »</a:t>
            </a:r>
            <a:r>
              <a:rPr lang="fr-FR" dirty="0">
                <a:latin typeface="Arial" panose="020B0604020202020204" pitchFamily="34" charset="0"/>
                <a:cs typeface="Arial" panose="020B0604020202020204" pitchFamily="34" charset="0"/>
              </a:rPr>
              <a:t>. Nombre d’organisations de solidarité ont ainsi un service « missions » ou « desk », composé de référents thématiques ou géographiques qui assurent le suivi des programmes en lien avec les équipes terrain.</a:t>
            </a:r>
          </a:p>
          <a:p>
            <a:r>
              <a:rPr lang="fr-FR" dirty="0">
                <a:latin typeface="Arial" panose="020B0604020202020204" pitchFamily="34" charset="0"/>
                <a:cs typeface="Arial" panose="020B0604020202020204" pitchFamily="34" charset="0"/>
              </a:rPr>
              <a:t>Dans l’humanitaire, il y a donc besoin de toute une palette de métiers, ici et là-bas : Logisticien, Responsable des Ressources Humaines, Coordinateur de projet, Chargé de communication…</a:t>
            </a:r>
          </a:p>
          <a:p>
            <a:pPr algn="l"/>
            <a:r>
              <a:rPr lang="fr-FR" b="1" i="0" dirty="0">
                <a:solidFill>
                  <a:srgbClr val="000000"/>
                </a:solidFill>
                <a:effectLst/>
                <a:latin typeface="Arial" panose="020B0604020202020204" pitchFamily="34" charset="0"/>
                <a:cs typeface="Arial" panose="020B0604020202020204" pitchFamily="34" charset="0"/>
              </a:rPr>
              <a:t>Déployer des secours et des soins à des milliers de kilomètres nécessite une organisation complexe et des moyens importants</a:t>
            </a:r>
            <a:endParaRPr lang="fr-FR" b="0" i="0" dirty="0">
              <a:solidFill>
                <a:srgbClr val="000000"/>
              </a:solidFill>
              <a:effectLst/>
              <a:latin typeface="Arial" panose="020B0604020202020204" pitchFamily="34" charset="0"/>
              <a:cs typeface="Arial" panose="020B0604020202020204" pitchFamily="34" charset="0"/>
            </a:endParaRPr>
          </a:p>
          <a:p>
            <a:pPr algn="l"/>
            <a:r>
              <a:rPr lang="fr-FR" b="0" i="0" dirty="0">
                <a:solidFill>
                  <a:srgbClr val="000000"/>
                </a:solidFill>
                <a:effectLst/>
                <a:latin typeface="Arial" panose="020B0604020202020204" pitchFamily="34" charset="0"/>
                <a:cs typeface="Arial" panose="020B0604020202020204" pitchFamily="34" charset="0"/>
              </a:rPr>
              <a:t>Par exemple, le département des opérations de Médecins Sans Frontières est organisé en cellules. Chaque cellule suit les opérations en cours et les réponses aux urgences des pays dont elle est responsable. Parallèlement, les autres départements - médical, logistique, financier, ressources humaines - viennent en support aux opérations. </a:t>
            </a:r>
          </a:p>
          <a:p>
            <a:pPr algn="l"/>
            <a:r>
              <a:rPr lang="fr-FR" b="0" i="0" dirty="0">
                <a:solidFill>
                  <a:srgbClr val="000000"/>
                </a:solidFill>
                <a:effectLst/>
                <a:latin typeface="Arial" panose="020B0604020202020204" pitchFamily="34" charset="0"/>
                <a:cs typeface="Arial" panose="020B0604020202020204" pitchFamily="34" charset="0"/>
              </a:rPr>
              <a:t>Il existe trois niveaux dans l'organisation des missions MSF :</a:t>
            </a:r>
          </a:p>
          <a:p>
            <a:pPr algn="l">
              <a:buFont typeface="Arial" panose="020B0604020202020204" pitchFamily="34" charset="0"/>
              <a:buChar char="•"/>
            </a:pPr>
            <a:r>
              <a:rPr lang="fr-FR" b="1" i="0" dirty="0">
                <a:solidFill>
                  <a:srgbClr val="000000"/>
                </a:solidFill>
                <a:effectLst/>
                <a:latin typeface="Arial" panose="020B0604020202020204" pitchFamily="34" charset="0"/>
                <a:cs typeface="Arial" panose="020B0604020202020204" pitchFamily="34" charset="0"/>
              </a:rPr>
              <a:t>Le siège </a:t>
            </a:r>
            <a:r>
              <a:rPr lang="fr-FR" b="0" i="0" dirty="0">
                <a:solidFill>
                  <a:srgbClr val="000000"/>
                </a:solidFill>
                <a:effectLst/>
                <a:latin typeface="Arial" panose="020B0604020202020204" pitchFamily="34" charset="0"/>
                <a:cs typeface="Arial" panose="020B0604020202020204" pitchFamily="34" charset="0"/>
              </a:rPr>
              <a:t>: la cellule gère les opérations de ses pays et vient en appui aux équipes de coordination. </a:t>
            </a:r>
          </a:p>
          <a:p>
            <a:pPr algn="l">
              <a:buFont typeface="Arial" panose="020B0604020202020204" pitchFamily="34" charset="0"/>
              <a:buChar char="•"/>
            </a:pPr>
            <a:r>
              <a:rPr lang="fr-FR" b="1" i="0" dirty="0">
                <a:solidFill>
                  <a:srgbClr val="000000"/>
                </a:solidFill>
                <a:effectLst/>
                <a:latin typeface="Arial" panose="020B0604020202020204" pitchFamily="34" charset="0"/>
                <a:cs typeface="Arial" panose="020B0604020202020204" pitchFamily="34" charset="0"/>
              </a:rPr>
              <a:t>La capitale </a:t>
            </a:r>
            <a:r>
              <a:rPr lang="fr-FR" b="0" i="0" dirty="0">
                <a:solidFill>
                  <a:srgbClr val="000000"/>
                </a:solidFill>
                <a:effectLst/>
                <a:latin typeface="Arial" panose="020B0604020202020204" pitchFamily="34" charset="0"/>
                <a:cs typeface="Arial" panose="020B0604020202020204" pitchFamily="34" charset="0"/>
              </a:rPr>
              <a:t>: l'équipe de coordination, en lien avec le siège, appuie les terrains. </a:t>
            </a:r>
          </a:p>
          <a:p>
            <a:pPr algn="l">
              <a:buFont typeface="Arial" panose="020B0604020202020204" pitchFamily="34" charset="0"/>
              <a:buChar char="•"/>
            </a:pPr>
            <a:r>
              <a:rPr lang="fr-FR" b="1" i="0" dirty="0">
                <a:solidFill>
                  <a:srgbClr val="000000"/>
                </a:solidFill>
                <a:effectLst/>
                <a:latin typeface="Arial" panose="020B0604020202020204" pitchFamily="34" charset="0"/>
                <a:cs typeface="Arial" panose="020B0604020202020204" pitchFamily="34" charset="0"/>
              </a:rPr>
              <a:t>Le terrain </a:t>
            </a:r>
            <a:r>
              <a:rPr lang="fr-FR" b="0" i="0" dirty="0">
                <a:solidFill>
                  <a:srgbClr val="000000"/>
                </a:solidFill>
                <a:effectLst/>
                <a:latin typeface="Arial" panose="020B0604020202020204" pitchFamily="34" charset="0"/>
                <a:cs typeface="Arial" panose="020B0604020202020204" pitchFamily="34" charset="0"/>
              </a:rPr>
              <a:t>: dans un même pays MSF gère plusieurs projets. Chaque projet peut avoir une problématique médicale différente mais fonctionne selon la même structure organisationnelle. Les équipes sur le terrain travaillent en lien direct avec les populations. </a:t>
            </a:r>
          </a:p>
          <a:p>
            <a:pPr algn="l">
              <a:buFont typeface="Arial" panose="020B0604020202020204" pitchFamily="34" charset="0"/>
              <a:buChar char="•"/>
            </a:pPr>
            <a:endParaRPr lang="fr-FR" dirty="0">
              <a:solidFill>
                <a:srgbClr val="000000"/>
              </a:solidFill>
              <a:latin typeface="Arial" panose="020B0604020202020204" pitchFamily="34" charset="0"/>
              <a:cs typeface="Arial" panose="020B0604020202020204" pitchFamily="34" charset="0"/>
            </a:endParaRPr>
          </a:p>
          <a:p>
            <a:pPr algn="l">
              <a:buFont typeface="Arial" panose="020B0604020202020204" pitchFamily="34" charset="0"/>
              <a:buChar char="•"/>
            </a:pPr>
            <a:endParaRPr lang="fr-FR" b="0" i="0" dirty="0">
              <a:solidFill>
                <a:srgbClr val="000000"/>
              </a:solidFill>
              <a:effectLst/>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16</a:t>
            </a:fld>
            <a:endParaRPr lang="fr-FR"/>
          </a:p>
        </p:txBody>
      </p:sp>
    </p:spTree>
    <p:extLst>
      <p:ext uri="{BB962C8B-B14F-4D97-AF65-F5344CB8AC3E}">
        <p14:creationId xmlns:p14="http://schemas.microsoft.com/office/powerpoint/2010/main" val="360405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711700"/>
            <a:ext cx="5207000" cy="4629150"/>
          </a:xfrm>
        </p:spPr>
        <p:txBody>
          <a:bodyPr/>
          <a:lstStyle/>
          <a:p>
            <a:pPr>
              <a:lnSpc>
                <a:spcPct val="100000"/>
              </a:lnSpc>
            </a:pPr>
            <a:r>
              <a:rPr lang="fr-FR" sz="1000" dirty="0">
                <a:hlinkClick r:id="rId3"/>
              </a:rPr>
              <a:t>http://geoconfluences.ens-lyon.fr/glossaire/organisation-non-gouvernementale-ong</a:t>
            </a:r>
            <a:endParaRPr lang="fr-FR" sz="1000" dirty="0"/>
          </a:p>
          <a:p>
            <a:pPr>
              <a:lnSpc>
                <a:spcPct val="100000"/>
              </a:lnSpc>
            </a:pPr>
            <a:endParaRPr lang="fr-FR" dirty="0"/>
          </a:p>
          <a:p>
            <a:pPr>
              <a:lnSpc>
                <a:spcPct val="100000"/>
              </a:lnSpc>
            </a:pPr>
            <a:r>
              <a:rPr lang="fr-FR" sz="1000" dirty="0">
                <a:hlinkClick r:id="rId4"/>
              </a:rPr>
              <a:t>https://www.citeco.fr/tout-comprendre-sur-les-organisations-non-gouvernementales</a:t>
            </a:r>
            <a:endParaRPr lang="fr-FR" sz="1000" dirty="0"/>
          </a:p>
          <a:p>
            <a:pPr>
              <a:lnSpc>
                <a:spcPct val="100000"/>
              </a:lnSpc>
            </a:pPr>
            <a:r>
              <a:rPr lang="fr-FR" sz="1000" dirty="0">
                <a:hlinkClick r:id="rId5"/>
              </a:rPr>
              <a:t>https://www.youtube.com/watch?v=7Y_yAEn0QRQ</a:t>
            </a:r>
            <a:endParaRPr lang="fr-FR" dirty="0"/>
          </a:p>
          <a:p>
            <a:pPr>
              <a:lnSpc>
                <a:spcPct val="100000"/>
              </a:lnSpc>
            </a:pPr>
            <a:endParaRPr lang="fr-FR" sz="1000" dirty="0"/>
          </a:p>
          <a:p>
            <a:pPr>
              <a:lnSpc>
                <a:spcPct val="100000"/>
              </a:lnSpc>
            </a:pPr>
            <a:r>
              <a:rPr lang="fr-FR" sz="1000" dirty="0">
                <a:hlinkClick r:id="rId6"/>
              </a:rPr>
              <a:t>https://www.coordinationsud.org/</a:t>
            </a:r>
            <a:r>
              <a:rPr lang="fr-FR" sz="1000" dirty="0"/>
              <a:t> </a:t>
            </a:r>
          </a:p>
          <a:p>
            <a:pPr>
              <a:lnSpc>
                <a:spcPct val="100000"/>
              </a:lnSpc>
            </a:pPr>
            <a:r>
              <a:rPr lang="fr-FR" sz="1000" dirty="0"/>
              <a:t>https://www.forum-espace-humanitaire.org/wp-content/uploads/2019/10/20191003-RLH-FEH.pdf</a:t>
            </a:r>
          </a:p>
        </p:txBody>
      </p:sp>
      <p:pic>
        <p:nvPicPr>
          <p:cNvPr id="4" name="Image 3">
            <a:extLst>
              <a:ext uri="{FF2B5EF4-FFF2-40B4-BE49-F238E27FC236}">
                <a16:creationId xmlns:a16="http://schemas.microsoft.com/office/drawing/2014/main" id="{59FBEA79-28C9-43DB-B9BC-7B7B24E08D0C}"/>
              </a:ext>
            </a:extLst>
          </p:cNvPr>
          <p:cNvPicPr>
            <a:picLocks noChangeAspect="1"/>
          </p:cNvPicPr>
          <p:nvPr/>
        </p:nvPicPr>
        <p:blipFill>
          <a:blip r:embed="rId7"/>
          <a:stretch>
            <a:fillRect/>
          </a:stretch>
        </p:blipFill>
        <p:spPr>
          <a:xfrm>
            <a:off x="2037482" y="6917506"/>
            <a:ext cx="3279651" cy="1966003"/>
          </a:xfrm>
          <a:prstGeom prst="rect">
            <a:avLst/>
          </a:prstGeom>
        </p:spPr>
      </p:pic>
    </p:spTree>
    <p:extLst>
      <p:ext uri="{BB962C8B-B14F-4D97-AF65-F5344CB8AC3E}">
        <p14:creationId xmlns:p14="http://schemas.microsoft.com/office/powerpoint/2010/main" val="1813864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a:extLst>
              <a:ext uri="{FF2B5EF4-FFF2-40B4-BE49-F238E27FC236}">
                <a16:creationId xmlns:a16="http://schemas.microsoft.com/office/drawing/2014/main" id="{B6D5C774-6F2A-4BA3-A971-DFF748FFA5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notes 2">
            <a:extLst>
              <a:ext uri="{FF2B5EF4-FFF2-40B4-BE49-F238E27FC236}">
                <a16:creationId xmlns:a16="http://schemas.microsoft.com/office/drawing/2014/main" id="{19BBE431-BB7B-4A46-80E2-B760B71222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54276" name="Espace réservé du numéro de diapositive 3">
            <a:extLst>
              <a:ext uri="{FF2B5EF4-FFF2-40B4-BE49-F238E27FC236}">
                <a16:creationId xmlns:a16="http://schemas.microsoft.com/office/drawing/2014/main" id="{692885BA-4F03-4656-867E-3B77AD5EF6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25" indent="-288779">
              <a:defRPr>
                <a:solidFill>
                  <a:schemeClr val="tx1"/>
                </a:solidFill>
                <a:latin typeface="Arial" panose="020B0604020202020204" pitchFamily="34" charset="0"/>
                <a:cs typeface="Arial" panose="020B0604020202020204" pitchFamily="34" charset="0"/>
              </a:defRPr>
            </a:lvl2pPr>
            <a:lvl3pPr marL="1155116" indent="-231023">
              <a:defRPr>
                <a:solidFill>
                  <a:schemeClr val="tx1"/>
                </a:solidFill>
                <a:latin typeface="Arial" panose="020B0604020202020204" pitchFamily="34" charset="0"/>
                <a:cs typeface="Arial" panose="020B0604020202020204" pitchFamily="34" charset="0"/>
              </a:defRPr>
            </a:lvl3pPr>
            <a:lvl4pPr marL="1617162" indent="-231023">
              <a:defRPr>
                <a:solidFill>
                  <a:schemeClr val="tx1"/>
                </a:solidFill>
                <a:latin typeface="Arial" panose="020B0604020202020204" pitchFamily="34" charset="0"/>
                <a:cs typeface="Arial" panose="020B0604020202020204" pitchFamily="34" charset="0"/>
              </a:defRPr>
            </a:lvl4pPr>
            <a:lvl5pPr marL="2079208" indent="-231023">
              <a:defRPr>
                <a:solidFill>
                  <a:schemeClr val="tx1"/>
                </a:solidFill>
                <a:latin typeface="Arial" panose="020B0604020202020204" pitchFamily="34" charset="0"/>
                <a:cs typeface="Arial" panose="020B0604020202020204" pitchFamily="34" charset="0"/>
              </a:defRPr>
            </a:lvl5pPr>
            <a:lvl6pPr marL="2541255"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3301"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5347"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7394"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E970D9-6AAB-42C1-9642-5F915EA94E77}" type="slidenum">
              <a:rPr lang="fr-FR" altLang="fr-FR" smtClean="0">
                <a:latin typeface="Calibri" panose="020F0502020204030204" pitchFamily="34" charset="0"/>
              </a:rPr>
              <a:pPr/>
              <a:t>18</a:t>
            </a:fld>
            <a:endParaRPr lang="fr-FR" altLang="fr-FR">
              <a:latin typeface="Calibri" panose="020F0502020204030204" pitchFamily="34" charset="0"/>
            </a:endParaRPr>
          </a:p>
        </p:txBody>
      </p:sp>
    </p:spTree>
    <p:extLst>
      <p:ext uri="{BB962C8B-B14F-4D97-AF65-F5344CB8AC3E}">
        <p14:creationId xmlns:p14="http://schemas.microsoft.com/office/powerpoint/2010/main" val="3295404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7C45CC7-852F-4CD0-B52B-F432A2EBFE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25" indent="-288779">
              <a:defRPr>
                <a:solidFill>
                  <a:schemeClr val="tx1"/>
                </a:solidFill>
                <a:latin typeface="Arial" panose="020B0604020202020204" pitchFamily="34" charset="0"/>
                <a:cs typeface="Arial" panose="020B0604020202020204" pitchFamily="34" charset="0"/>
              </a:defRPr>
            </a:lvl2pPr>
            <a:lvl3pPr marL="1155116" indent="-231023">
              <a:defRPr>
                <a:solidFill>
                  <a:schemeClr val="tx1"/>
                </a:solidFill>
                <a:latin typeface="Arial" panose="020B0604020202020204" pitchFamily="34" charset="0"/>
                <a:cs typeface="Arial" panose="020B0604020202020204" pitchFamily="34" charset="0"/>
              </a:defRPr>
            </a:lvl3pPr>
            <a:lvl4pPr marL="1617162" indent="-231023">
              <a:defRPr>
                <a:solidFill>
                  <a:schemeClr val="tx1"/>
                </a:solidFill>
                <a:latin typeface="Arial" panose="020B0604020202020204" pitchFamily="34" charset="0"/>
                <a:cs typeface="Arial" panose="020B0604020202020204" pitchFamily="34" charset="0"/>
              </a:defRPr>
            </a:lvl4pPr>
            <a:lvl5pPr marL="2079208" indent="-231023">
              <a:defRPr>
                <a:solidFill>
                  <a:schemeClr val="tx1"/>
                </a:solidFill>
                <a:latin typeface="Arial" panose="020B0604020202020204" pitchFamily="34" charset="0"/>
                <a:cs typeface="Arial" panose="020B0604020202020204" pitchFamily="34" charset="0"/>
              </a:defRPr>
            </a:lvl5pPr>
            <a:lvl6pPr marL="2541255"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3301"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5347"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7394"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8D7FC8-AAB7-470B-BE5C-A74C0F56208F}"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963" name="Rectangle 2">
            <a:extLst>
              <a:ext uri="{FF2B5EF4-FFF2-40B4-BE49-F238E27FC236}">
                <a16:creationId xmlns:a16="http://schemas.microsoft.com/office/drawing/2014/main" id="{C4B325A5-7442-4012-81A0-A42376D020FC}"/>
              </a:ext>
            </a:extLst>
          </p:cNvPr>
          <p:cNvSpPr>
            <a:spLocks noGrp="1" noRot="1" noChangeAspect="1" noChangeArrowheads="1" noTextEdit="1"/>
          </p:cNvSpPr>
          <p:nvPr>
            <p:ph type="sldImg"/>
          </p:nvPr>
        </p:nvSpPr>
        <p:spPr bwMode="auto">
          <a:xfrm>
            <a:off x="977900" y="728663"/>
            <a:ext cx="5178425" cy="3884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07D7A6BA-214B-4EF6-886E-DCAE557E94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latin typeface="Arial" panose="020B0604020202020204" pitchFamily="34" charset="0"/>
            </a:endParaRPr>
          </a:p>
        </p:txBody>
      </p:sp>
    </p:spTree>
    <p:extLst>
      <p:ext uri="{BB962C8B-B14F-4D97-AF65-F5344CB8AC3E}">
        <p14:creationId xmlns:p14="http://schemas.microsoft.com/office/powerpoint/2010/main" val="3557984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885354" y="4757266"/>
            <a:ext cx="5400600" cy="5409876"/>
          </a:xfrm>
        </p:spPr>
        <p:txBody>
          <a:bodyPr/>
          <a:lstStyle/>
          <a:p>
            <a:pPr>
              <a:lnSpc>
                <a:spcPct val="100000"/>
              </a:lnSpc>
              <a:spcBef>
                <a:spcPts val="300"/>
              </a:spcBef>
            </a:pPr>
            <a:r>
              <a:rPr lang="fr-FR" sz="1000" b="0" i="0" dirty="0">
                <a:solidFill>
                  <a:srgbClr val="3A383F"/>
                </a:solidFill>
                <a:effectLst/>
                <a:latin typeface="Arial" panose="020B0604020202020204" pitchFamily="34" charset="0"/>
                <a:cs typeface="Arial" panose="020B0604020202020204" pitchFamily="34" charset="0"/>
              </a:rPr>
              <a:t>Afin d’en déterminer les spécificités, nous allons la comparer celle du monde humanitaire à celle du monde commercial. </a:t>
            </a:r>
          </a:p>
          <a:p>
            <a:pPr>
              <a:lnSpc>
                <a:spcPct val="100000"/>
              </a:lnSpc>
              <a:spcBef>
                <a:spcPts val="300"/>
              </a:spcBef>
            </a:pPr>
            <a:r>
              <a:rPr lang="fr-FR" b="1" dirty="0">
                <a:solidFill>
                  <a:srgbClr val="3A383F"/>
                </a:solidFill>
                <a:latin typeface="Arial" panose="020B0604020202020204" pitchFamily="34" charset="0"/>
                <a:cs typeface="Arial" panose="020B0604020202020204" pitchFamily="34" charset="0"/>
              </a:rPr>
              <a:t>L</a:t>
            </a:r>
            <a:r>
              <a:rPr lang="fr-FR" sz="1000" b="1" i="0" dirty="0">
                <a:solidFill>
                  <a:srgbClr val="3A383F"/>
                </a:solidFill>
                <a:effectLst/>
                <a:latin typeface="Arial" panose="020B0604020202020204" pitchFamily="34" charset="0"/>
                <a:cs typeface="Arial" panose="020B0604020202020204" pitchFamily="34" charset="0"/>
              </a:rPr>
              <a:t>a supply chain commerciale</a:t>
            </a:r>
          </a:p>
          <a:p>
            <a:pPr>
              <a:lnSpc>
                <a:spcPct val="100000"/>
              </a:lnSpc>
              <a:spcBef>
                <a:spcPts val="300"/>
              </a:spcBef>
            </a:pPr>
            <a:r>
              <a:rPr lang="fr-FR" sz="1000" b="0" i="0" dirty="0">
                <a:solidFill>
                  <a:srgbClr val="3A383F"/>
                </a:solidFill>
                <a:effectLst/>
                <a:latin typeface="Arial" panose="020B0604020202020204" pitchFamily="34" charset="0"/>
                <a:cs typeface="Arial" panose="020B0604020202020204" pitchFamily="34" charset="0"/>
              </a:rPr>
              <a:t>Dans la supply chain commerciale, deux flux vont en sens inverse : le flux financier part du consommateur (ou actionnaire) pour remonter à l’organisation qui va elle-même payer les biens ou les services à son fournisseur. En contrepartie de cet avoir monétaire, celui-ci va lui offrir des biens et des services que la firme va revendre (parfois après transformation) aux consommateurs. Parallèlement à ces échanges, un flux informationnel important va lier les acteurs les uns aux autres.</a:t>
            </a:r>
          </a:p>
          <a:p>
            <a:pPr>
              <a:lnSpc>
                <a:spcPct val="100000"/>
              </a:lnSpc>
              <a:spcBef>
                <a:spcPts val="300"/>
              </a:spcBef>
            </a:pPr>
            <a:r>
              <a:rPr lang="fr-FR" b="1" dirty="0">
                <a:solidFill>
                  <a:srgbClr val="3A383F"/>
                </a:solidFill>
                <a:latin typeface="Arial" panose="020B0604020202020204" pitchFamily="34" charset="0"/>
                <a:cs typeface="Arial" panose="020B0604020202020204" pitchFamily="34" charset="0"/>
              </a:rPr>
              <a:t>L</a:t>
            </a:r>
            <a:r>
              <a:rPr lang="fr-FR" sz="1000" b="1" i="0" dirty="0">
                <a:solidFill>
                  <a:srgbClr val="3A383F"/>
                </a:solidFill>
                <a:effectLst/>
                <a:latin typeface="Arial" panose="020B0604020202020204" pitchFamily="34" charset="0"/>
                <a:cs typeface="Arial" panose="020B0604020202020204" pitchFamily="34" charset="0"/>
              </a:rPr>
              <a:t>a supply chain humanitaire</a:t>
            </a:r>
            <a:endParaRPr lang="fr-FR" sz="1000" b="1" i="0" dirty="0">
              <a:solidFill>
                <a:srgbClr val="3A383F"/>
              </a:solidFill>
              <a:effectLst/>
              <a:latin typeface="Arial" panose="020B0604020202020204" pitchFamily="34" charset="0"/>
            </a:endParaRPr>
          </a:p>
          <a:p>
            <a:pPr>
              <a:lnSpc>
                <a:spcPct val="100000"/>
              </a:lnSpc>
              <a:spcBef>
                <a:spcPts val="300"/>
              </a:spcBef>
            </a:pPr>
            <a:r>
              <a:rPr lang="fr-FR" sz="1000" b="0" i="0" dirty="0">
                <a:solidFill>
                  <a:srgbClr val="3A383F"/>
                </a:solidFill>
                <a:effectLst/>
                <a:latin typeface="Arial" panose="020B0604020202020204" pitchFamily="34" charset="0"/>
              </a:rPr>
              <a:t>Bien que les acteurs soient très similaires, les ONG connaissent des échanges de flux très différents. Premier point important, il n’y a pas de remontée de la part du consommateur. Celui-ci va user des biens et des services fournis, sans aucune contrepartie quelle qu’elle soit. Dès lors, la relation qui lie l’organisation et le consommateur est unilatérale et très simple.</a:t>
            </a:r>
          </a:p>
          <a:p>
            <a:pPr>
              <a:lnSpc>
                <a:spcPct val="100000"/>
              </a:lnSpc>
              <a:spcBef>
                <a:spcPts val="300"/>
              </a:spcBef>
            </a:pPr>
            <a:r>
              <a:rPr lang="fr-FR" sz="1000" b="0" i="0" dirty="0">
                <a:solidFill>
                  <a:srgbClr val="3A383F"/>
                </a:solidFill>
                <a:effectLst/>
                <a:latin typeface="Arial" panose="020B0604020202020204" pitchFamily="34" charset="0"/>
              </a:rPr>
              <a:t>D’une façon analogue, la relation avec les fournisseurs se réduit à sa forme la plus simple, qui est la vente des biens et des services en raison d’une contrepartie monétaire. Il n’y a peu ou pas d’échange informationnel entre ces deux parties.</a:t>
            </a:r>
          </a:p>
          <a:p>
            <a:pPr>
              <a:lnSpc>
                <a:spcPct val="100000"/>
              </a:lnSpc>
              <a:spcBef>
                <a:spcPts val="300"/>
              </a:spcBef>
            </a:pPr>
            <a:r>
              <a:rPr lang="fr-FR" sz="1000" b="0" i="0" dirty="0">
                <a:solidFill>
                  <a:srgbClr val="3A383F"/>
                </a:solidFill>
                <a:effectLst/>
                <a:latin typeface="Arial" panose="020B0604020202020204" pitchFamily="34" charset="0"/>
              </a:rPr>
              <a:t>Là où la différence est importante, c’est au niveau des flux financiers. Alors que leur source était multiple dans le cas des entreprises, elle n’est qu’unique dans celui des ONG. Leurs fonds (sous forme monétaire ou matérielle) proviennent uniquement des donateurs (de sources diverses) et aucunement d’une activité lucrative. Dès lors, les ONG auront un devoir d’information envers ces donateurs et bailleurs, notamment sur la façon dont sont dépensés leurs dons. Cela implique la mise en place d’une </a:t>
            </a:r>
            <a:r>
              <a:rPr lang="fr-FR" sz="1000" b="0" i="1" dirty="0">
                <a:solidFill>
                  <a:srgbClr val="3A383F"/>
                </a:solidFill>
                <a:effectLst/>
                <a:latin typeface="Arial" panose="020B0604020202020204" pitchFamily="34" charset="0"/>
              </a:rPr>
              <a:t>supply chain</a:t>
            </a:r>
            <a:r>
              <a:rPr lang="fr-FR" sz="1000" b="0" i="0" dirty="0">
                <a:solidFill>
                  <a:srgbClr val="3A383F"/>
                </a:solidFill>
                <a:effectLst/>
                <a:latin typeface="Arial" panose="020B0604020202020204" pitchFamily="34" charset="0"/>
              </a:rPr>
              <a:t> quelque peu particulière car intégrant un système de </a:t>
            </a:r>
            <a:r>
              <a:rPr lang="fr-FR" sz="1000" b="0" i="1" dirty="0">
                <a:solidFill>
                  <a:srgbClr val="3A383F"/>
                </a:solidFill>
                <a:effectLst/>
                <a:latin typeface="Arial" panose="020B0604020202020204" pitchFamily="34" charset="0"/>
              </a:rPr>
              <a:t>traçabilité </a:t>
            </a:r>
            <a:r>
              <a:rPr lang="fr-FR" sz="1000" b="0" i="0" dirty="0">
                <a:solidFill>
                  <a:srgbClr val="3A383F"/>
                </a:solidFill>
                <a:effectLst/>
                <a:latin typeface="Arial" panose="020B0604020202020204" pitchFamily="34" charset="0"/>
              </a:rPr>
              <a:t>particulièrement précis (surtout compte tenu des conditions dans lesquelles il sera utilisé) afin de garantir une transparence aux donateurs.</a:t>
            </a:r>
            <a:br>
              <a:rPr lang="fr-FR" sz="1000" dirty="0">
                <a:latin typeface="Arial" panose="020B0604020202020204" pitchFamily="34" charset="0"/>
                <a:cs typeface="Arial" panose="020B0604020202020204" pitchFamily="34" charset="0"/>
              </a:rPr>
            </a:br>
            <a:endParaRPr lang="fr-FR" sz="10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2</a:t>
            </a:fld>
            <a:endParaRPr lang="fr-FR"/>
          </a:p>
        </p:txBody>
      </p:sp>
    </p:spTree>
    <p:extLst>
      <p:ext uri="{BB962C8B-B14F-4D97-AF65-F5344CB8AC3E}">
        <p14:creationId xmlns:p14="http://schemas.microsoft.com/office/powerpoint/2010/main" val="4006650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a:extLst>
              <a:ext uri="{FF2B5EF4-FFF2-40B4-BE49-F238E27FC236}">
                <a16:creationId xmlns:a16="http://schemas.microsoft.com/office/drawing/2014/main" id="{FD054B92-6CE2-4187-98A3-658A96AD3C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notes 2">
            <a:extLst>
              <a:ext uri="{FF2B5EF4-FFF2-40B4-BE49-F238E27FC236}">
                <a16:creationId xmlns:a16="http://schemas.microsoft.com/office/drawing/2014/main" id="{9543F29B-C5D4-4575-A792-3FE2868CDA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62468" name="Espace réservé du numéro de diapositive 3">
            <a:extLst>
              <a:ext uri="{FF2B5EF4-FFF2-40B4-BE49-F238E27FC236}">
                <a16:creationId xmlns:a16="http://schemas.microsoft.com/office/drawing/2014/main" id="{159D667A-A606-4D69-BD76-E9890C653E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25" indent="-288779">
              <a:defRPr>
                <a:solidFill>
                  <a:schemeClr val="tx1"/>
                </a:solidFill>
                <a:latin typeface="Arial" panose="020B0604020202020204" pitchFamily="34" charset="0"/>
                <a:cs typeface="Arial" panose="020B0604020202020204" pitchFamily="34" charset="0"/>
              </a:defRPr>
            </a:lvl2pPr>
            <a:lvl3pPr marL="1155116" indent="-231023">
              <a:defRPr>
                <a:solidFill>
                  <a:schemeClr val="tx1"/>
                </a:solidFill>
                <a:latin typeface="Arial" panose="020B0604020202020204" pitchFamily="34" charset="0"/>
                <a:cs typeface="Arial" panose="020B0604020202020204" pitchFamily="34" charset="0"/>
              </a:defRPr>
            </a:lvl3pPr>
            <a:lvl4pPr marL="1617162" indent="-231023">
              <a:defRPr>
                <a:solidFill>
                  <a:schemeClr val="tx1"/>
                </a:solidFill>
                <a:latin typeface="Arial" panose="020B0604020202020204" pitchFamily="34" charset="0"/>
                <a:cs typeface="Arial" panose="020B0604020202020204" pitchFamily="34" charset="0"/>
              </a:defRPr>
            </a:lvl4pPr>
            <a:lvl5pPr marL="2079208" indent="-231023">
              <a:defRPr>
                <a:solidFill>
                  <a:schemeClr val="tx1"/>
                </a:solidFill>
                <a:latin typeface="Arial" panose="020B0604020202020204" pitchFamily="34" charset="0"/>
                <a:cs typeface="Arial" panose="020B0604020202020204" pitchFamily="34" charset="0"/>
              </a:defRPr>
            </a:lvl5pPr>
            <a:lvl6pPr marL="2541255"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3301"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5347"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7394"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584532-F724-4459-88B1-2E04AA23EC5C}" type="slidenum">
              <a:rPr lang="fr-FR" altLang="fr-FR" smtClean="0">
                <a:latin typeface="Calibri" panose="020F0502020204030204" pitchFamily="34" charset="0"/>
              </a:rPr>
              <a:pPr/>
              <a:t>20</a:t>
            </a:fld>
            <a:endParaRPr lang="fr-FR" altLang="fr-FR">
              <a:latin typeface="Calibri" panose="020F0502020204030204" pitchFamily="34" charset="0"/>
            </a:endParaRPr>
          </a:p>
        </p:txBody>
      </p:sp>
    </p:spTree>
    <p:extLst>
      <p:ext uri="{BB962C8B-B14F-4D97-AF65-F5344CB8AC3E}">
        <p14:creationId xmlns:p14="http://schemas.microsoft.com/office/powerpoint/2010/main" val="1148782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21</a:t>
            </a:fld>
            <a:endParaRPr lang="fr-FR"/>
          </a:p>
        </p:txBody>
      </p:sp>
    </p:spTree>
    <p:extLst>
      <p:ext uri="{BB962C8B-B14F-4D97-AF65-F5344CB8AC3E}">
        <p14:creationId xmlns:p14="http://schemas.microsoft.com/office/powerpoint/2010/main" val="4282140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a:extLst>
              <a:ext uri="{FF2B5EF4-FFF2-40B4-BE49-F238E27FC236}">
                <a16:creationId xmlns:a16="http://schemas.microsoft.com/office/drawing/2014/main" id="{645B985F-45FE-40BA-8184-4BDAE447B0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notes 2">
            <a:extLst>
              <a:ext uri="{FF2B5EF4-FFF2-40B4-BE49-F238E27FC236}">
                <a16:creationId xmlns:a16="http://schemas.microsoft.com/office/drawing/2014/main" id="{620AAACC-7FD2-4228-B2DD-1970C224E6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52228" name="Espace réservé du numéro de diapositive 3">
            <a:extLst>
              <a:ext uri="{FF2B5EF4-FFF2-40B4-BE49-F238E27FC236}">
                <a16:creationId xmlns:a16="http://schemas.microsoft.com/office/drawing/2014/main" id="{2B807977-09D9-48F4-9C05-C8FC324F6A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25" indent="-288779">
              <a:defRPr>
                <a:solidFill>
                  <a:schemeClr val="tx1"/>
                </a:solidFill>
                <a:latin typeface="Arial" panose="020B0604020202020204" pitchFamily="34" charset="0"/>
                <a:cs typeface="Arial" panose="020B0604020202020204" pitchFamily="34" charset="0"/>
              </a:defRPr>
            </a:lvl2pPr>
            <a:lvl3pPr marL="1155116" indent="-231023">
              <a:defRPr>
                <a:solidFill>
                  <a:schemeClr val="tx1"/>
                </a:solidFill>
                <a:latin typeface="Arial" panose="020B0604020202020204" pitchFamily="34" charset="0"/>
                <a:cs typeface="Arial" panose="020B0604020202020204" pitchFamily="34" charset="0"/>
              </a:defRPr>
            </a:lvl3pPr>
            <a:lvl4pPr marL="1617162" indent="-231023">
              <a:defRPr>
                <a:solidFill>
                  <a:schemeClr val="tx1"/>
                </a:solidFill>
                <a:latin typeface="Arial" panose="020B0604020202020204" pitchFamily="34" charset="0"/>
                <a:cs typeface="Arial" panose="020B0604020202020204" pitchFamily="34" charset="0"/>
              </a:defRPr>
            </a:lvl4pPr>
            <a:lvl5pPr marL="2079208" indent="-231023">
              <a:defRPr>
                <a:solidFill>
                  <a:schemeClr val="tx1"/>
                </a:solidFill>
                <a:latin typeface="Arial" panose="020B0604020202020204" pitchFamily="34" charset="0"/>
                <a:cs typeface="Arial" panose="020B0604020202020204" pitchFamily="34" charset="0"/>
              </a:defRPr>
            </a:lvl5pPr>
            <a:lvl6pPr marL="2541255"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3301"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5347"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7394"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6315A2-417C-44B2-BF5B-05EFB89C6357}" type="slidenum">
              <a:rPr lang="fr-FR" altLang="fr-FR" smtClean="0">
                <a:latin typeface="Calibri" panose="020F0502020204030204" pitchFamily="34" charset="0"/>
              </a:rPr>
              <a:pPr/>
              <a:t>22</a:t>
            </a:fld>
            <a:endParaRPr lang="fr-FR" altLang="fr-FR">
              <a:latin typeface="Calibri" panose="020F0502020204030204" pitchFamily="34" charset="0"/>
            </a:endParaRPr>
          </a:p>
        </p:txBody>
      </p:sp>
    </p:spTree>
    <p:extLst>
      <p:ext uri="{BB962C8B-B14F-4D97-AF65-F5344CB8AC3E}">
        <p14:creationId xmlns:p14="http://schemas.microsoft.com/office/powerpoint/2010/main" val="3750288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spcBef>
                <a:spcPts val="300"/>
              </a:spcBef>
            </a:pPr>
            <a:endParaRPr lang="fr-FR" dirty="0"/>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23</a:t>
            </a:fld>
            <a:endParaRPr lang="fr-FR"/>
          </a:p>
        </p:txBody>
      </p:sp>
    </p:spTree>
    <p:extLst>
      <p:ext uri="{BB962C8B-B14F-4D97-AF65-F5344CB8AC3E}">
        <p14:creationId xmlns:p14="http://schemas.microsoft.com/office/powerpoint/2010/main" val="3431083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a:extLst>
              <a:ext uri="{FF2B5EF4-FFF2-40B4-BE49-F238E27FC236}">
                <a16:creationId xmlns:a16="http://schemas.microsoft.com/office/drawing/2014/main" id="{6130143F-F5B6-4A91-A207-CD2B2B278D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ce réservé des notes 2">
            <a:extLst>
              <a:ext uri="{FF2B5EF4-FFF2-40B4-BE49-F238E27FC236}">
                <a16:creationId xmlns:a16="http://schemas.microsoft.com/office/drawing/2014/main" id="{2F7C942E-5712-4947-B8D6-442CC4BFCA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59396" name="Espace réservé du numéro de diapositive 3">
            <a:extLst>
              <a:ext uri="{FF2B5EF4-FFF2-40B4-BE49-F238E27FC236}">
                <a16:creationId xmlns:a16="http://schemas.microsoft.com/office/drawing/2014/main" id="{D95FDC95-EC21-4F50-A1AA-6A040C1D17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25" indent="-288779">
              <a:defRPr>
                <a:solidFill>
                  <a:schemeClr val="tx1"/>
                </a:solidFill>
                <a:latin typeface="Arial" panose="020B0604020202020204" pitchFamily="34" charset="0"/>
                <a:cs typeface="Arial" panose="020B0604020202020204" pitchFamily="34" charset="0"/>
              </a:defRPr>
            </a:lvl2pPr>
            <a:lvl3pPr marL="1155116" indent="-231023">
              <a:defRPr>
                <a:solidFill>
                  <a:schemeClr val="tx1"/>
                </a:solidFill>
                <a:latin typeface="Arial" panose="020B0604020202020204" pitchFamily="34" charset="0"/>
                <a:cs typeface="Arial" panose="020B0604020202020204" pitchFamily="34" charset="0"/>
              </a:defRPr>
            </a:lvl3pPr>
            <a:lvl4pPr marL="1617162" indent="-231023">
              <a:defRPr>
                <a:solidFill>
                  <a:schemeClr val="tx1"/>
                </a:solidFill>
                <a:latin typeface="Arial" panose="020B0604020202020204" pitchFamily="34" charset="0"/>
                <a:cs typeface="Arial" panose="020B0604020202020204" pitchFamily="34" charset="0"/>
              </a:defRPr>
            </a:lvl4pPr>
            <a:lvl5pPr marL="2079208" indent="-231023">
              <a:defRPr>
                <a:solidFill>
                  <a:schemeClr val="tx1"/>
                </a:solidFill>
                <a:latin typeface="Arial" panose="020B0604020202020204" pitchFamily="34" charset="0"/>
                <a:cs typeface="Arial" panose="020B0604020202020204" pitchFamily="34" charset="0"/>
              </a:defRPr>
            </a:lvl5pPr>
            <a:lvl6pPr marL="2541255"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3301"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5347"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7394" indent="-23102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DA8766-1761-43B2-BE68-0E0AF4C19F57}" type="slidenum">
              <a:rPr lang="fr-FR" altLang="fr-FR" smtClean="0">
                <a:latin typeface="Calibri" panose="020F0502020204030204" pitchFamily="34" charset="0"/>
              </a:rPr>
              <a:pPr/>
              <a:t>24</a:t>
            </a:fld>
            <a:endParaRPr lang="fr-FR" altLang="fr-FR">
              <a:latin typeface="Calibri" panose="020F0502020204030204" pitchFamily="34" charset="0"/>
            </a:endParaRPr>
          </a:p>
        </p:txBody>
      </p:sp>
    </p:spTree>
    <p:extLst>
      <p:ext uri="{BB962C8B-B14F-4D97-AF65-F5344CB8AC3E}">
        <p14:creationId xmlns:p14="http://schemas.microsoft.com/office/powerpoint/2010/main" val="2108471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spcBef>
                <a:spcPts val="300"/>
              </a:spcBef>
            </a:pPr>
            <a:r>
              <a:rPr lang="fr-FR" b="1" i="0" dirty="0">
                <a:solidFill>
                  <a:srgbClr val="000000"/>
                </a:solidFill>
                <a:effectLst/>
                <a:latin typeface="Arial" panose="020B0604020202020204" pitchFamily="34" charset="0"/>
                <a:cs typeface="Arial" panose="020B0604020202020204" pitchFamily="34" charset="0"/>
              </a:rPr>
              <a:t>La logistique de flux</a:t>
            </a:r>
          </a:p>
          <a:p>
            <a:pPr>
              <a:lnSpc>
                <a:spcPct val="100000"/>
              </a:lnSpc>
              <a:spcBef>
                <a:spcPts val="300"/>
              </a:spcBef>
            </a:pPr>
            <a:r>
              <a:rPr lang="fr-FR" b="0" i="0" dirty="0">
                <a:solidFill>
                  <a:srgbClr val="000000"/>
                </a:solidFill>
                <a:effectLst/>
                <a:latin typeface="Arial" panose="020B0604020202020204" pitchFamily="34" charset="0"/>
                <a:cs typeface="Arial" panose="020B0604020202020204" pitchFamily="34" charset="0"/>
              </a:rPr>
              <a:t>La logistique de flux concerne de gros volumes de marchandises (alimentation, médicaments), destinés directement aux bénéficiaires.</a:t>
            </a:r>
          </a:p>
          <a:p>
            <a:pPr>
              <a:lnSpc>
                <a:spcPct val="100000"/>
              </a:lnSpc>
              <a:spcBef>
                <a:spcPts val="300"/>
              </a:spcBef>
            </a:pPr>
            <a:r>
              <a:rPr lang="fr-FR" b="0" i="0" dirty="0">
                <a:solidFill>
                  <a:srgbClr val="000000"/>
                </a:solidFill>
                <a:effectLst/>
                <a:latin typeface="Arial" panose="020B0604020202020204" pitchFamily="34" charset="0"/>
                <a:cs typeface="Arial" panose="020B0604020202020204" pitchFamily="34" charset="0"/>
              </a:rPr>
              <a:t>Ces flux sont récurrents dans le cadre de programmes de développement</a:t>
            </a:r>
            <a:r>
              <a:rPr lang="fr-FR" dirty="0">
                <a:solidFill>
                  <a:srgbClr val="000000"/>
                </a:solidFill>
                <a:latin typeface="Arial" panose="020B0604020202020204" pitchFamily="34" charset="0"/>
                <a:cs typeface="Arial" panose="020B0604020202020204" pitchFamily="34" charset="0"/>
              </a:rPr>
              <a:t> et se poursuivent sur plusieurs mois ou plusieurs années. Ils portent sur un nombre relativement réduit de références définies en central.</a:t>
            </a:r>
          </a:p>
          <a:p>
            <a:pPr>
              <a:lnSpc>
                <a:spcPct val="100000"/>
              </a:lnSpc>
              <a:spcBef>
                <a:spcPts val="300"/>
              </a:spcBef>
            </a:pPr>
            <a:r>
              <a:rPr lang="fr-FR" b="0" i="0" dirty="0">
                <a:solidFill>
                  <a:srgbClr val="000000"/>
                </a:solidFill>
                <a:effectLst/>
                <a:latin typeface="Arial" panose="020B0604020202020204" pitchFamily="34" charset="0"/>
                <a:cs typeface="Arial" panose="020B0604020202020204" pitchFamily="34" charset="0"/>
              </a:rPr>
              <a:t>La supply chain implique plusieurs acteurs (fournisseurs, transporteurs) avec lesquels on peu passer des contrats à long terme.</a:t>
            </a:r>
          </a:p>
          <a:p>
            <a:pPr>
              <a:lnSpc>
                <a:spcPct val="100000"/>
              </a:lnSpc>
              <a:spcBef>
                <a:spcPts val="300"/>
              </a:spcBef>
            </a:pPr>
            <a:r>
              <a:rPr lang="fr-FR" b="1" dirty="0">
                <a:solidFill>
                  <a:srgbClr val="000000"/>
                </a:solidFill>
                <a:latin typeface="Arial" panose="020B0604020202020204" pitchFamily="34" charset="0"/>
                <a:cs typeface="Arial" panose="020B0604020202020204" pitchFamily="34" charset="0"/>
              </a:rPr>
              <a:t>La logistique de support</a:t>
            </a:r>
          </a:p>
          <a:p>
            <a:pPr>
              <a:lnSpc>
                <a:spcPct val="100000"/>
              </a:lnSpc>
              <a:spcBef>
                <a:spcPts val="300"/>
              </a:spcBef>
            </a:pPr>
            <a:r>
              <a:rPr lang="fr-FR" b="0" i="0" dirty="0">
                <a:solidFill>
                  <a:srgbClr val="000000"/>
                </a:solidFill>
                <a:effectLst/>
                <a:latin typeface="Arial" panose="020B0604020202020204" pitchFamily="34" charset="0"/>
                <a:cs typeface="Arial" panose="020B0604020202020204" pitchFamily="34" charset="0"/>
              </a:rPr>
              <a:t>La logistique de support concerne toutes les activités d’appui aux opérations humanitaires</a:t>
            </a:r>
            <a:r>
              <a:rPr lang="fr-FR" dirty="0">
                <a:solidFill>
                  <a:srgbClr val="000000"/>
                </a:solidFill>
                <a:latin typeface="Arial" panose="020B0604020202020204" pitchFamily="34" charset="0"/>
                <a:cs typeface="Arial" panose="020B0604020202020204" pitchFamily="34" charset="0"/>
              </a:rPr>
              <a:t>.</a:t>
            </a:r>
            <a:r>
              <a:rPr lang="fr-FR" b="0" i="0" dirty="0">
                <a:solidFill>
                  <a:srgbClr val="000000"/>
                </a:solidFill>
                <a:effectLst/>
                <a:latin typeface="Arial" panose="020B0604020202020204" pitchFamily="34" charset="0"/>
                <a:cs typeface="Arial" panose="020B0604020202020204" pitchFamily="34" charset="0"/>
              </a:rPr>
              <a:t> Née des opérations militaires la logistique de support consiste à mettre en place toutes les ressources nécessaires pour déployer, maintenir et approvisionner les programmes d’urgence et de développement. Il faut en effet créer et maintenir un environnement de vie pour les équipes d’intervention sur le terrain et leur fournir les moyens d’action nécessaires (véhicules, communication, énergies…).</a:t>
            </a:r>
          </a:p>
          <a:p>
            <a:pPr>
              <a:lnSpc>
                <a:spcPct val="100000"/>
              </a:lnSpc>
              <a:spcBef>
                <a:spcPts val="300"/>
              </a:spcBef>
            </a:pPr>
            <a:r>
              <a:rPr lang="fr-FR" dirty="0">
                <a:solidFill>
                  <a:srgbClr val="000000"/>
                </a:solidFill>
                <a:latin typeface="Arial" panose="020B0604020202020204" pitchFamily="34" charset="0"/>
                <a:cs typeface="Arial" panose="020B0604020202020204" pitchFamily="34" charset="0"/>
              </a:rPr>
              <a:t>Les besoins portent sur des petites quantités pour un nombre élevé de références. Dans la mesure du possible, il faut privilégier un approvisionnement local.</a:t>
            </a:r>
            <a:endParaRPr lang="fr-FR" b="0" i="0" dirty="0">
              <a:solidFill>
                <a:srgbClr val="000000"/>
              </a:solidFill>
              <a:effectLst/>
              <a:latin typeface="Arial" panose="020B0604020202020204" pitchFamily="34" charset="0"/>
              <a:cs typeface="Arial" panose="020B0604020202020204" pitchFamily="34" charset="0"/>
            </a:endParaRPr>
          </a:p>
          <a:p>
            <a:pPr>
              <a:lnSpc>
                <a:spcPct val="100000"/>
              </a:lnSpc>
              <a:spcBef>
                <a:spcPts val="300"/>
              </a:spcBef>
            </a:pPr>
            <a:r>
              <a:rPr lang="fr-FR" b="1" dirty="0">
                <a:solidFill>
                  <a:srgbClr val="000000"/>
                </a:solidFill>
                <a:latin typeface="Arial" panose="020B0604020202020204" pitchFamily="34" charset="0"/>
                <a:cs typeface="Arial" panose="020B0604020202020204" pitchFamily="34" charset="0"/>
              </a:rPr>
              <a:t>Rapidité et fiabilité</a:t>
            </a:r>
            <a:endParaRPr lang="fr-FR" b="1" i="0" dirty="0">
              <a:solidFill>
                <a:srgbClr val="000000"/>
              </a:solidFill>
              <a:effectLst/>
              <a:latin typeface="Arial" panose="020B0604020202020204" pitchFamily="34" charset="0"/>
              <a:cs typeface="Arial" panose="020B0604020202020204" pitchFamily="34" charset="0"/>
            </a:endParaRPr>
          </a:p>
          <a:p>
            <a:pPr>
              <a:lnSpc>
                <a:spcPct val="100000"/>
              </a:lnSpc>
              <a:spcBef>
                <a:spcPts val="300"/>
              </a:spcBef>
            </a:pPr>
            <a:r>
              <a:rPr lang="fr-FR" b="0" i="0" dirty="0">
                <a:solidFill>
                  <a:srgbClr val="000000"/>
                </a:solidFill>
                <a:effectLst/>
                <a:latin typeface="Arial" panose="020B0604020202020204" pitchFamily="34" charset="0"/>
                <a:cs typeface="Arial" panose="020B0604020202020204" pitchFamily="34" charset="0"/>
              </a:rPr>
              <a:t>Les performances de la logistique humanitaire sont avant tout guidées par des objectifs de rapidité de déploiement et de fiabilité des solutions apportées (fiabilité des fournisseurs, maintenabilité des équipements, sécurité des structures, transportabilité, etc.) qui priment en cas d’urgence sur les contraintes de coût d’acquisition ou d’approvisionnement.</a:t>
            </a:r>
            <a:endParaRPr lang="fr-FR" dirty="0"/>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3</a:t>
            </a:fld>
            <a:endParaRPr lang="fr-FR"/>
          </a:p>
        </p:txBody>
      </p:sp>
    </p:spTree>
    <p:extLst>
      <p:ext uri="{BB962C8B-B14F-4D97-AF65-F5344CB8AC3E}">
        <p14:creationId xmlns:p14="http://schemas.microsoft.com/office/powerpoint/2010/main" val="86853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97322" y="4613251"/>
            <a:ext cx="5904656" cy="5621362"/>
          </a:xfrm>
        </p:spPr>
        <p:txBody>
          <a:bodyPr/>
          <a:lstStyle/>
          <a:p>
            <a:pPr algn="l">
              <a:spcBef>
                <a:spcPts val="300"/>
              </a:spcBef>
            </a:pPr>
            <a:r>
              <a:rPr lang="fr-FR" b="1" dirty="0"/>
              <a:t>Interventions</a:t>
            </a:r>
            <a:r>
              <a:rPr lang="fr-FR" b="1" i="0" dirty="0">
                <a:solidFill>
                  <a:srgbClr val="000000"/>
                </a:solidFill>
                <a:effectLst/>
                <a:latin typeface="Arial" panose="020B0604020202020204" pitchFamily="34" charset="0"/>
                <a:cs typeface="Arial" panose="020B0604020202020204" pitchFamily="34" charset="0"/>
              </a:rPr>
              <a:t> d’urgence</a:t>
            </a:r>
          </a:p>
          <a:p>
            <a:pPr algn="l">
              <a:spcBef>
                <a:spcPts val="300"/>
              </a:spcBef>
            </a:pPr>
            <a:r>
              <a:rPr lang="fr-FR" b="0" i="0" dirty="0">
                <a:solidFill>
                  <a:srgbClr val="000000"/>
                </a:solidFill>
                <a:effectLst/>
                <a:latin typeface="Arial" panose="020B0604020202020204" pitchFamily="34" charset="0"/>
                <a:cs typeface="Arial" panose="020B0604020202020204" pitchFamily="34" charset="0"/>
              </a:rPr>
              <a:t>Les opérations humanitaires d’urgence sont destinées à apporter une assistance à des populations en danger face à une possible morbidité/mortalité importante à très court terme. Ces interventions sont généralement déclenchées à la suite de conflits armés, de catastrophes naturelles ou d’épidémies, y compris lors de crises alimentaires aiguës. </a:t>
            </a:r>
          </a:p>
          <a:p>
            <a:pPr algn="l">
              <a:spcBef>
                <a:spcPts val="300"/>
              </a:spcBef>
            </a:pPr>
            <a:r>
              <a:rPr lang="fr-FR" b="1" dirty="0"/>
              <a:t>Interventions</a:t>
            </a:r>
            <a:r>
              <a:rPr lang="fr-FR" b="1" dirty="0">
                <a:solidFill>
                  <a:srgbClr val="000000"/>
                </a:solidFill>
                <a:latin typeface="Arial" panose="020B0604020202020204" pitchFamily="34" charset="0"/>
                <a:cs typeface="Arial" panose="020B0604020202020204" pitchFamily="34" charset="0"/>
              </a:rPr>
              <a:t> de post-urgence</a:t>
            </a:r>
          </a:p>
          <a:p>
            <a:pPr algn="l">
              <a:spcBef>
                <a:spcPts val="300"/>
              </a:spcBef>
            </a:pPr>
            <a:r>
              <a:rPr lang="fr-FR" b="0" i="0" dirty="0">
                <a:solidFill>
                  <a:srgbClr val="000000"/>
                </a:solidFill>
                <a:effectLst/>
                <a:latin typeface="Arial" panose="020B0604020202020204" pitchFamily="34" charset="0"/>
                <a:cs typeface="Arial" panose="020B0604020202020204" pitchFamily="34" charset="0"/>
              </a:rPr>
              <a:t>Après quelques mois, elles se transforment pour la plupart en situation de post-urgence dont les réponses sont davantage dédiées à un travail de réhabilitation ou de reconstruction (interventions « par choix »). De ce fait, la grande majorité des réponses humanitaires se passent hors situation d’urgence. </a:t>
            </a:r>
          </a:p>
          <a:p>
            <a:pPr algn="l">
              <a:spcBef>
                <a:spcPts val="300"/>
              </a:spcBef>
            </a:pPr>
            <a:r>
              <a:rPr lang="fr-FR" b="0" i="0" dirty="0">
                <a:solidFill>
                  <a:srgbClr val="000000"/>
                </a:solidFill>
                <a:effectLst/>
                <a:latin typeface="Arial" panose="020B0604020202020204" pitchFamily="34" charset="0"/>
                <a:cs typeface="Arial" panose="020B0604020202020204" pitchFamily="34" charset="0"/>
              </a:rPr>
              <a:t>Si les catastrophes affectent souvent un territoire nettement délimité dans un temps très court, laissant des populations sans abris dans ces zones, les situations de guerre génèrent quant à elles davantage de destruction sur un temps long dans des régions entières, créant des déplacements importants des populations les plus affectées et une vulnérabilité accrue en termes de malnutrition et d’épidémies.</a:t>
            </a:r>
          </a:p>
          <a:p>
            <a:pPr>
              <a:spcBef>
                <a:spcPts val="300"/>
              </a:spcBef>
            </a:pPr>
            <a:r>
              <a:rPr lang="fr-FR" b="1" dirty="0"/>
              <a:t>Interventions de développement</a:t>
            </a:r>
          </a:p>
          <a:p>
            <a:pPr>
              <a:spcBef>
                <a:spcPts val="300"/>
              </a:spcBef>
            </a:pPr>
            <a:r>
              <a:rPr lang="fr-FR" dirty="0"/>
              <a:t>Les interventions dites de développement consistent à apporter un soutien durable à des populations dans la détresse, que ce soit dans le domaine alimentaire, dans le domaine sanitaire ou dans le domaine de l’éducation et de la formation. Pour être efficaces, elles doivent s’inscrire dans la durée en espérant que les moyens locaux prendront le relai. Les flux de marchandise nécessaires peuvent être très importants.</a:t>
            </a:r>
          </a:p>
          <a:p>
            <a:pPr>
              <a:spcBef>
                <a:spcPts val="300"/>
              </a:spcBef>
              <a:spcAft>
                <a:spcPts val="0"/>
              </a:spcAft>
            </a:pPr>
            <a:r>
              <a:rPr lang="fr-FR" dirty="0">
                <a:latin typeface="Arial" panose="020B0604020202020204" pitchFamily="34" charset="0"/>
                <a:ea typeface="DengXian" panose="02010600030101010101" pitchFamily="2" charset="-122"/>
                <a:cs typeface="Arial" panose="020B0604020202020204" pitchFamily="34" charset="0"/>
              </a:rPr>
              <a:t>Il est de plus en plus rare de rencontrer de nos jours des ONG uniquement spécialisées dans les programmes d’urgence ou de développement. La tendance est à une diversification des activités avec une intégration plus globale du processus humanitaire au sein de l’entreprise. En effet, une situation problématique dans un pays commence très souvent par une urgence, une crise. Une fois celle-ci passée, commence la question du développement.</a:t>
            </a:r>
          </a:p>
          <a:p>
            <a:pPr>
              <a:spcBef>
                <a:spcPts val="300"/>
              </a:spcBef>
              <a:spcAft>
                <a:spcPts val="0"/>
              </a:spcAft>
            </a:pPr>
            <a:r>
              <a:rPr lang="fr-FR" dirty="0">
                <a:latin typeface="Arial" panose="020B0604020202020204" pitchFamily="34" charset="0"/>
                <a:ea typeface="DengXian" panose="02010600030101010101" pitchFamily="2" charset="-122"/>
                <a:cs typeface="Arial" panose="020B0604020202020204" pitchFamily="34" charset="0"/>
              </a:rPr>
              <a:t>Mais il est bien difficile pour les ONG de cloisonner temporellement les deux parties d’une action humanitaire : quand s’arrête l’urgence et quand commence le développement ? De fait, les ONG sont de plus en plus souvent amenées à occuper ces deux terrains (gestion de crise et développement) afin d’inscrire leur action sur la continuité. Mais, bien que très complémentaires et liées, ces deux activités présentent des différences au niveau des processus d’action, passant par une modification de leur </a:t>
            </a:r>
            <a:r>
              <a:rPr lang="fr-FR" i="1" dirty="0">
                <a:solidFill>
                  <a:srgbClr val="3A383F"/>
                </a:solidFill>
                <a:latin typeface="Arial" panose="020B0604020202020204" pitchFamily="34" charset="0"/>
                <a:ea typeface="DengXian" panose="02010600030101010101" pitchFamily="2" charset="-122"/>
                <a:cs typeface="Arial" panose="020B0604020202020204" pitchFamily="34" charset="0"/>
              </a:rPr>
              <a:t>supply chain</a:t>
            </a:r>
            <a:r>
              <a:rPr lang="fr-FR" dirty="0">
                <a:latin typeface="Arial" panose="020B0604020202020204" pitchFamily="34" charset="0"/>
                <a:ea typeface="DengXian" panose="02010600030101010101" pitchFamily="2" charset="-122"/>
                <a:cs typeface="Arial" panose="020B0604020202020204" pitchFamily="34" charset="0"/>
              </a:rPr>
              <a:t>.</a:t>
            </a:r>
          </a:p>
          <a:p>
            <a:endParaRPr lang="fr-FR" dirty="0"/>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4</a:t>
            </a:fld>
            <a:endParaRPr lang="fr-FR"/>
          </a:p>
        </p:txBody>
      </p:sp>
    </p:spTree>
    <p:extLst>
      <p:ext uri="{BB962C8B-B14F-4D97-AF65-F5344CB8AC3E}">
        <p14:creationId xmlns:p14="http://schemas.microsoft.com/office/powerpoint/2010/main" val="405881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41338" y="4702273"/>
            <a:ext cx="5760640" cy="5464869"/>
          </a:xfrm>
        </p:spPr>
        <p:txBody>
          <a:bodyPr/>
          <a:lstStyle/>
          <a:p>
            <a:pPr>
              <a:spcAft>
                <a:spcPts val="0"/>
              </a:spcAft>
            </a:pPr>
            <a:r>
              <a:rPr lang="fr-FR" b="0" i="0" dirty="0">
                <a:effectLst/>
                <a:latin typeface="Arial" panose="020B0604020202020204" pitchFamily="34" charset="0"/>
                <a:cs typeface="Arial" panose="020B0604020202020204" pitchFamily="34" charset="0"/>
              </a:rPr>
              <a:t>L’aide humanitaire d’urgence doit s’organiser pour intervenir au plus vite et ainsi sauver des vies. Le plus souvent, les actions humanitaires d’urgence ne sont pas développées en partenariat avec les acteurs « associatifs » locaux. Les autorités publiques du pays concerné autorisent l’entrée des acteurs internationaux sur le territoire national, afin de porter secours et assistance aux populations qu’elles ne peuvent atteindre.</a:t>
            </a:r>
          </a:p>
          <a:p>
            <a:pPr>
              <a:spcAft>
                <a:spcPts val="0"/>
              </a:spcAft>
            </a:pPr>
            <a:r>
              <a:rPr lang="fr-FR" dirty="0">
                <a:latin typeface="Arial" panose="020B0604020202020204" pitchFamily="34" charset="0"/>
                <a:ea typeface="DengXian" panose="02010600030101010101" pitchFamily="2" charset="-122"/>
              </a:rPr>
              <a:t>Le premier critère qui est entré en ligne de compte est la baisse des coûts de stockage. Les stocks doivent donc être centralisés.</a:t>
            </a:r>
          </a:p>
          <a:p>
            <a:pPr>
              <a:spcAft>
                <a:spcPts val="0"/>
              </a:spcAft>
            </a:pPr>
            <a:r>
              <a:rPr lang="fr-FR" dirty="0">
                <a:latin typeface="Arial" panose="020B0604020202020204" pitchFamily="34" charset="0"/>
                <a:ea typeface="DengXian" panose="02010600030101010101" pitchFamily="2" charset="-122"/>
              </a:rPr>
              <a:t>Un second critère est la réduction des délais lors de la gestion des crises. Comme nous l’avons vu, le temps de réponse est un critère essentiel dans la gestion de la crise. De fait, une ONG se doit d’avoir les denrées de première nécessité à « portée de main » dès lors qu’une crise se déclare.</a:t>
            </a:r>
          </a:p>
          <a:p>
            <a:pPr>
              <a:spcAft>
                <a:spcPts val="0"/>
              </a:spcAft>
            </a:pPr>
            <a:r>
              <a:rPr lang="fr-FR" dirty="0">
                <a:effectLst/>
                <a:latin typeface="Arial" panose="020B0604020202020204" pitchFamily="34" charset="0"/>
                <a:ea typeface="DengXian" panose="02010600030101010101" pitchFamily="2" charset="-122"/>
              </a:rPr>
              <a:t>Dans un contexte d’urgence ponctuelle des procédures planifiées qui permettent des délais de réaction plus longs ne sont plus possibles à mettre en place. En effet, le maître mot est la réduction des délais, quitte à pousser les coûts à la hausse.</a:t>
            </a:r>
          </a:p>
          <a:p>
            <a:pPr>
              <a:spcAft>
                <a:spcPts val="0"/>
              </a:spcAft>
            </a:pPr>
            <a:r>
              <a:rPr lang="fr-FR" dirty="0">
                <a:effectLst/>
                <a:latin typeface="Arial" panose="020B0604020202020204" pitchFamily="34" charset="0"/>
                <a:ea typeface="DengXian" panose="02010600030101010101" pitchFamily="2" charset="-122"/>
              </a:rPr>
              <a:t>Du point de vue des procédures de stockage, les ONG préfèreront utiliser des plateformes logistiques continentales à grande échelle sur lesquelles des kits d’urgence auront été prépositionnés. Elles permettent d’avoir une couverture mondiale mais une faible maîtrise des coûts. En effet, les distances parcourues par les transporteurs sont plus grandes, mais les intermédiaires moins nombreux. Cette organisation mondiale permet notamment d’avoir des stocks centraux dans lesquels les transporteurs iront directement prendre les produits afin de proposer un début de réponse à la crise le plus rapidement possible avant que le gros du ravitaillement ne parvienne au camps de base. C’est dans cette optique que les ONG ont décidé de positionner des kits de survie à destination des personnes touchées par les catastrophes humanitaires. Les lieux de stockage de ces kits ont été déterminés selon des critères géographiques. Les zones choisies permettent des expéditions rapides par avion dans le monde entier. Mais le choix des zones a aussi été stratégique.</a:t>
            </a:r>
          </a:p>
          <a:p>
            <a:pPr>
              <a:spcAft>
                <a:spcPts val="0"/>
              </a:spcAft>
            </a:pPr>
            <a:r>
              <a:rPr lang="fr-FR" dirty="0">
                <a:solidFill>
                  <a:srgbClr val="3A383F"/>
                </a:solidFill>
                <a:effectLst/>
                <a:latin typeface="Arial" panose="020B0604020202020204" pitchFamily="34" charset="0"/>
                <a:ea typeface="DengXian" panose="02010600030101010101" pitchFamily="2" charset="-122"/>
              </a:rPr>
              <a:t>Les procédures de transport doivent être faites dans l’urgence. Dès lors, les envois sont faits en dernière minute, et les coûts peuvent devenir très élevés. Les moyens de transport les plus rapides (avion, hélicoptères) sont employés pour répondre à la première urgence. Le personnel le plus proche du lieu de la catastrophe est repositionné en urgence et d’autres équipes sont envoyées directement du siège.</a:t>
            </a:r>
            <a:endParaRPr lang="fr-FR" dirty="0">
              <a:effectLst/>
              <a:latin typeface="Arial" panose="020B0604020202020204" pitchFamily="34" charset="0"/>
              <a:ea typeface="DengXian" panose="02010600030101010101" pitchFamily="2" charset="-122"/>
            </a:endParaRPr>
          </a:p>
          <a:p>
            <a:pPr>
              <a:spcAft>
                <a:spcPts val="0"/>
              </a:spcAft>
            </a:pPr>
            <a:endParaRPr lang="fr-FR" dirty="0">
              <a:effectLst/>
              <a:latin typeface="Arial" panose="020B0604020202020204" pitchFamily="34" charset="0"/>
              <a:ea typeface="DengXian" panose="02010600030101010101" pitchFamily="2" charset="-122"/>
            </a:endParaRPr>
          </a:p>
          <a:p>
            <a:endParaRPr lang="fr-FR" sz="400" dirty="0"/>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5</a:t>
            </a:fld>
            <a:endParaRPr lang="fr-FR"/>
          </a:p>
        </p:txBody>
      </p:sp>
    </p:spTree>
    <p:extLst>
      <p:ext uri="{BB962C8B-B14F-4D97-AF65-F5344CB8AC3E}">
        <p14:creationId xmlns:p14="http://schemas.microsoft.com/office/powerpoint/2010/main" val="281096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85258"/>
            <a:ext cx="5207000" cy="5357813"/>
          </a:xfrm>
        </p:spPr>
        <p:txBody>
          <a:bodyPr/>
          <a:lstStyle/>
          <a:p>
            <a:pPr>
              <a:spcAft>
                <a:spcPts val="0"/>
              </a:spcAft>
            </a:pPr>
            <a:r>
              <a:rPr lang="fr-FR" dirty="0">
                <a:effectLst/>
                <a:latin typeface="Arial" panose="020B0604020202020204" pitchFamily="34" charset="0"/>
                <a:ea typeface="DengXian" panose="02010600030101010101" pitchFamily="2" charset="-122"/>
              </a:rPr>
              <a:t>Dans le cadre d’une action de développement, l’élément majeur est la maîtrise des coûts afin de pouvoir tenir dans la durée.</a:t>
            </a:r>
          </a:p>
          <a:p>
            <a:pPr>
              <a:spcAft>
                <a:spcPts val="0"/>
              </a:spcAft>
            </a:pPr>
            <a:r>
              <a:rPr lang="fr-FR" dirty="0">
                <a:effectLst/>
                <a:latin typeface="Arial" panose="020B0604020202020204" pitchFamily="34" charset="0"/>
                <a:ea typeface="DengXian" panose="02010600030101010101" pitchFamily="2" charset="-122"/>
              </a:rPr>
              <a:t>Les structures de stockage et d’actions sont implémentées au niveau continental mais aussi local, à proximité des régions sinistrées. Cette démarche prévaut aussi pour les zones où une crise a été gérée mais dont le terrain est propice à l’apparition fréquente de nouvelles catastrophes (cf. Haïti qui est régulièrement ravagé par des cyclones, la Somalie ou la situation politique reste profondément instable…). Dès lors, il est judicieux d’installer des structures au plus près des lieux afin d’atteindre un niveau de transport incompressible. La part majoritaire du coût de la commande devient maîtrisée d’une façon optimale car elle est ramenée à son strict nécessaire.</a:t>
            </a:r>
          </a:p>
          <a:p>
            <a:pPr>
              <a:spcAft>
                <a:spcPts val="0"/>
              </a:spcAft>
            </a:pPr>
            <a:r>
              <a:rPr lang="fr-FR" dirty="0">
                <a:effectLst/>
                <a:latin typeface="Arial" panose="020B0604020202020204" pitchFamily="34" charset="0"/>
                <a:ea typeface="DengXian" panose="02010600030101010101" pitchFamily="2" charset="-122"/>
              </a:rPr>
              <a:t>Les opérations de transport, quant à elles, sont planifiées à l’avance afin de faire des expéditions de lots complets ainsi que des opérations de groupage ou de mutualisation des envois. De plus, une meilleure planification permet de privilégier des modes d’expédition prenant plus de temps (mer, fer, route), mais moins coûteux.</a:t>
            </a:r>
          </a:p>
          <a:p>
            <a:pPr>
              <a:spcAft>
                <a:spcPts val="0"/>
              </a:spcAft>
            </a:pPr>
            <a:r>
              <a:rPr lang="fr-FR" dirty="0">
                <a:effectLst/>
                <a:latin typeface="Arial" panose="020B0604020202020204" pitchFamily="34" charset="0"/>
                <a:ea typeface="DengXian" panose="02010600030101010101" pitchFamily="2" charset="-122"/>
              </a:rPr>
              <a:t>Nous voyons donc que dans les programmes de développement, du fait de la disparition du critère d’urgence, les ONG sont plus à même de maîtriser leurs coûts. Cela passe par un respect des processus logistiques et une planification. Cette dernière permet en effet de rationaliser les différents postes de la chaîne logistique et donc d’éviter les surcoûts aux interfaces.</a:t>
            </a:r>
          </a:p>
          <a:p>
            <a:pPr>
              <a:spcAft>
                <a:spcPts val="800"/>
              </a:spcAft>
            </a:pPr>
            <a:endParaRPr lang="fr-FR" dirty="0">
              <a:effectLst/>
              <a:latin typeface="Arial" panose="020B0604020202020204" pitchFamily="34" charset="0"/>
              <a:ea typeface="DengXian" panose="02010600030101010101" pitchFamily="2" charset="-122"/>
            </a:endParaRPr>
          </a:p>
          <a:p>
            <a:endParaRPr lang="fr-FR" sz="400" dirty="0"/>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6</a:t>
            </a:fld>
            <a:endParaRPr lang="fr-FR"/>
          </a:p>
        </p:txBody>
      </p:sp>
    </p:spTree>
    <p:extLst>
      <p:ext uri="{BB962C8B-B14F-4D97-AF65-F5344CB8AC3E}">
        <p14:creationId xmlns:p14="http://schemas.microsoft.com/office/powerpoint/2010/main" val="1326909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0"/>
              </a:spcAft>
            </a:pPr>
            <a:r>
              <a:rPr lang="fr-FR" dirty="0">
                <a:effectLst/>
                <a:latin typeface="Arial" panose="020B0604020202020204" pitchFamily="34" charset="0"/>
                <a:ea typeface="DengXian" panose="02010600030101010101" pitchFamily="2" charset="-122"/>
              </a:rPr>
              <a:t>Après quelques mois, les situations d’urgence se transforment pour la plupart en situation de </a:t>
            </a:r>
            <a:r>
              <a:rPr lang="fr-FR" b="1" dirty="0">
                <a:effectLst/>
                <a:latin typeface="Arial" panose="020B0604020202020204" pitchFamily="34" charset="0"/>
                <a:ea typeface="DengXian" panose="02010600030101010101" pitchFamily="2" charset="-122"/>
              </a:rPr>
              <a:t>post-urgence </a:t>
            </a:r>
            <a:r>
              <a:rPr lang="fr-FR" dirty="0">
                <a:effectLst/>
                <a:latin typeface="Arial" panose="020B0604020202020204" pitchFamily="34" charset="0"/>
                <a:ea typeface="DengXian" panose="02010600030101010101" pitchFamily="2" charset="-122"/>
              </a:rPr>
              <a:t>dont les réponses sont davantage dédiées à un travail de réhabilitation ou de reconstruction (interventions « par choix »). Pour obtenir des fonds supplémentaires, les acteurs humanitaires ou les gouvernements affectés par une catastrophe ont parfois tendance à exagérer une situation de crise pour la rendre plus urgente qu’elle ne l’est. De ce fait, la grande majorité des réponses humanitaires se passent hors situation d’urgence. </a:t>
            </a:r>
          </a:p>
          <a:p>
            <a:pPr>
              <a:spcAft>
                <a:spcPts val="0"/>
              </a:spcAft>
            </a:pPr>
            <a:r>
              <a:rPr lang="fr-FR" dirty="0">
                <a:effectLst/>
                <a:latin typeface="Arial" panose="020B0604020202020204" pitchFamily="34" charset="0"/>
                <a:ea typeface="DengXian" panose="02010600030101010101" pitchFamily="2" charset="-122"/>
              </a:rPr>
              <a:t>Si les catastrophes affectent souvent un territoire nettement délimité dans un temps très court, laissant des populations sans abris dans ces zones, les situations de guerre génèrent quant à elles davantage de destruction sur un temps long dans des régions entières, créant des déplacements importants des populations les plus affectées et une vulnérabilité plus accrue en terme de malnutrition et d’épidémies.</a:t>
            </a:r>
          </a:p>
          <a:p>
            <a:pPr>
              <a:spcAft>
                <a:spcPts val="0"/>
              </a:spcAft>
            </a:pPr>
            <a:r>
              <a:rPr lang="fr-FR" dirty="0">
                <a:solidFill>
                  <a:srgbClr val="3A383F"/>
                </a:solidFill>
                <a:effectLst/>
                <a:latin typeface="Arial" panose="020B0604020202020204" pitchFamily="34" charset="0"/>
                <a:ea typeface="DengXian" panose="02010600030101010101" pitchFamily="2" charset="-122"/>
              </a:rPr>
              <a:t>On note donc qu’il y a une nouvelle </a:t>
            </a:r>
            <a:r>
              <a:rPr lang="fr-FR" dirty="0">
                <a:effectLst/>
                <a:latin typeface="Arial" panose="020B0604020202020204" pitchFamily="34" charset="0"/>
                <a:ea typeface="DengXian" panose="02010600030101010101" pitchFamily="2" charset="-122"/>
              </a:rPr>
              <a:t>modélisation de la supply chain lors de la gestion de crise. On passe en effet d’une </a:t>
            </a:r>
            <a:r>
              <a:rPr lang="fr-FR" dirty="0">
                <a:latin typeface="Arial" panose="020B0604020202020204" pitchFamily="34" charset="0"/>
                <a:ea typeface="DengXian" panose="02010600030101010101" pitchFamily="2" charset="-122"/>
              </a:rPr>
              <a:t>approche visant une maîtrise des délais (dans le cas de l’urgence)  à une approche visant </a:t>
            </a:r>
            <a:r>
              <a:rPr lang="fr-FR" dirty="0">
                <a:effectLst/>
                <a:latin typeface="Arial" panose="020B0604020202020204" pitchFamily="34" charset="0"/>
                <a:ea typeface="DengXian" panose="02010600030101010101" pitchFamily="2" charset="-122"/>
              </a:rPr>
              <a:t>la maîtrise des coûts, dans le cas du développement, Ce changement de perspective remet en cause fondamentalement l’organisation de l’entreprise et l’on comprend mieux pourquoi le distinguo a longtemps été fait entre humanitaire d’urgence et de développement. Ce sont deux activités très différentes au niveau de la façon d’organiser les missions.</a:t>
            </a:r>
          </a:p>
          <a:p>
            <a:pPr>
              <a:spcAft>
                <a:spcPts val="0"/>
              </a:spcAft>
            </a:pPr>
            <a:r>
              <a:rPr lang="fr-FR" dirty="0">
                <a:effectLst/>
                <a:latin typeface="Arial" panose="020B0604020202020204" pitchFamily="34" charset="0"/>
                <a:ea typeface="DengXian" panose="02010600030101010101" pitchFamily="2" charset="-122"/>
              </a:rPr>
              <a:t>L’approche de développement sous-entend que les logisticiens ont plus de temps pour préparer les programmes et optimiser la supply chain. On assiste à une mise en place de procédures massivement appuyées sur planification.</a:t>
            </a:r>
          </a:p>
          <a:p>
            <a:endParaRPr lang="fr-FR" sz="400" dirty="0"/>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7</a:t>
            </a:fld>
            <a:endParaRPr lang="fr-FR"/>
          </a:p>
        </p:txBody>
      </p:sp>
    </p:spTree>
    <p:extLst>
      <p:ext uri="{BB962C8B-B14F-4D97-AF65-F5344CB8AC3E}">
        <p14:creationId xmlns:p14="http://schemas.microsoft.com/office/powerpoint/2010/main" val="1339065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5"/>
          </p:nvPr>
        </p:nvSpPr>
        <p:spPr/>
        <p:txBody>
          <a:bodyPr/>
          <a:lstStyle/>
          <a:p>
            <a:fld id="{8215242D-5416-4B30-8E03-82739FDA1135}" type="slidenum">
              <a:rPr lang="fr-FR" smtClean="0"/>
              <a:pPr/>
              <a:t>8</a:t>
            </a:fld>
            <a:endParaRPr lang="fr-FR" dirty="0"/>
          </a:p>
        </p:txBody>
      </p:sp>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05334" y="4572933"/>
            <a:ext cx="5688632" cy="5614195"/>
          </a:xfrm>
        </p:spPr>
        <p:txBody>
          <a:bodyPr/>
          <a:lstStyle/>
          <a:p>
            <a:pPr algn="l">
              <a:spcBef>
                <a:spcPts val="300"/>
              </a:spcBef>
            </a:pPr>
            <a:r>
              <a:rPr lang="fr-FR" b="1" i="0" dirty="0">
                <a:solidFill>
                  <a:srgbClr val="000000"/>
                </a:solidFill>
                <a:effectLst/>
                <a:latin typeface="Arial" panose="020B0604020202020204" pitchFamily="34" charset="0"/>
                <a:cs typeface="Arial" panose="020B0604020202020204" pitchFamily="34" charset="0"/>
              </a:rPr>
              <a:t>L’organisation de la logistique humanitaire </a:t>
            </a:r>
          </a:p>
          <a:p>
            <a:pPr algn="l">
              <a:spcBef>
                <a:spcPts val="300"/>
              </a:spcBef>
            </a:pPr>
            <a:r>
              <a:rPr lang="fr-FR" b="0" i="0" dirty="0">
                <a:solidFill>
                  <a:srgbClr val="000000"/>
                </a:solidFill>
                <a:effectLst/>
                <a:latin typeface="Arial" panose="020B0604020202020204" pitchFamily="34" charset="0"/>
                <a:cs typeface="Arial" panose="020B0604020202020204" pitchFamily="34" charset="0"/>
              </a:rPr>
              <a:t>L’organisation structurelle des réponses humanitaires étant fortement influencée par le contexte opératoire, il existe autant de structures possibles de la logistique humanitaire qu’il y a de programmes. </a:t>
            </a:r>
          </a:p>
          <a:p>
            <a:pPr>
              <a:spcBef>
                <a:spcPts val="300"/>
              </a:spcBef>
            </a:pPr>
            <a:r>
              <a:rPr lang="fr-FR" b="1" i="0" dirty="0">
                <a:solidFill>
                  <a:srgbClr val="000000"/>
                </a:solidFill>
                <a:effectLst/>
                <a:latin typeface="Arial" panose="020B0604020202020204" pitchFamily="34" charset="0"/>
                <a:cs typeface="Arial" panose="020B0604020202020204" pitchFamily="34" charset="0"/>
              </a:rPr>
              <a:t>La structure de la supply chain</a:t>
            </a:r>
            <a:endParaRPr lang="fr-FR" b="1" i="1" dirty="0">
              <a:solidFill>
                <a:srgbClr val="000000"/>
              </a:solidFill>
              <a:effectLst/>
              <a:latin typeface="Arial" panose="020B0604020202020204" pitchFamily="34" charset="0"/>
              <a:cs typeface="Arial" panose="020B0604020202020204" pitchFamily="34" charset="0"/>
            </a:endParaRPr>
          </a:p>
          <a:p>
            <a:pPr>
              <a:spcBef>
                <a:spcPts val="300"/>
              </a:spcBef>
            </a:pPr>
            <a:r>
              <a:rPr lang="fr-FR" b="0" i="0" dirty="0">
                <a:solidFill>
                  <a:srgbClr val="000000"/>
                </a:solidFill>
                <a:effectLst/>
                <a:latin typeface="Arial" panose="020B0604020202020204" pitchFamily="34" charset="0"/>
                <a:cs typeface="Arial" panose="020B0604020202020204" pitchFamily="34" charset="0"/>
              </a:rPr>
              <a:t>Pour les activités de flux, le logisticien humanitaire n’est généralement pas responsable de l’identification des besoins ni de définir le type ou la qualité des produits commandés ni les quantités en jeu ni de préciser les lieux et le cadencement de leur livraison. Ce sont les opérationnels (médecins par exemple) qui les définissent en fonction de leur appréciation des situations locales. La grande majorité est exprimée par les services programmatiques (services médicaux, nutritionnels, EHA, etc.). </a:t>
            </a:r>
          </a:p>
          <a:p>
            <a:pPr>
              <a:spcBef>
                <a:spcPts val="300"/>
              </a:spcBef>
            </a:pPr>
            <a:r>
              <a:rPr lang="fr-FR" dirty="0">
                <a:solidFill>
                  <a:srgbClr val="000000"/>
                </a:solidFill>
                <a:latin typeface="Arial" panose="020B0604020202020204" pitchFamily="34" charset="0"/>
                <a:cs typeface="Arial" panose="020B0604020202020204" pitchFamily="34" charset="0"/>
              </a:rPr>
              <a:t>En revanche, pour les produits nécessaires aux activités de support, ce sont souvent les logisticiens qui définissent leurs besoins pour mener à bien leur mission.</a:t>
            </a:r>
          </a:p>
          <a:p>
            <a:pPr>
              <a:spcBef>
                <a:spcPts val="300"/>
              </a:spcBef>
            </a:pPr>
            <a:r>
              <a:rPr lang="fr-FR" dirty="0">
                <a:solidFill>
                  <a:srgbClr val="000000"/>
                </a:solidFill>
                <a:latin typeface="Arial" panose="020B0604020202020204" pitchFamily="34" charset="0"/>
                <a:cs typeface="Arial" panose="020B0604020202020204" pitchFamily="34" charset="0"/>
              </a:rPr>
              <a:t>On retrouve ensuite une supply chain « classique » :</a:t>
            </a:r>
          </a:p>
          <a:p>
            <a:pPr marL="171450" indent="-171450">
              <a:spcBef>
                <a:spcPts val="300"/>
              </a:spcBef>
              <a:buFont typeface="Arial" panose="020B0604020202020204" pitchFamily="34" charset="0"/>
              <a:buChar char="•"/>
            </a:pPr>
            <a:r>
              <a:rPr lang="fr-FR" b="0" i="0" dirty="0">
                <a:solidFill>
                  <a:srgbClr val="000000"/>
                </a:solidFill>
                <a:effectLst/>
                <a:latin typeface="Arial" panose="020B0604020202020204" pitchFamily="34" charset="0"/>
                <a:cs typeface="Arial" panose="020B0604020202020204" pitchFamily="34" charset="0"/>
              </a:rPr>
              <a:t>Recherche </a:t>
            </a:r>
            <a:r>
              <a:rPr lang="fr-FR" dirty="0">
                <a:solidFill>
                  <a:srgbClr val="000000"/>
                </a:solidFill>
                <a:latin typeface="Arial" panose="020B0604020202020204" pitchFamily="34" charset="0"/>
                <a:cs typeface="Arial" panose="020B0604020202020204" pitchFamily="34" charset="0"/>
              </a:rPr>
              <a:t>d</a:t>
            </a:r>
            <a:r>
              <a:rPr lang="fr-FR" b="0" i="0" dirty="0">
                <a:solidFill>
                  <a:srgbClr val="000000"/>
                </a:solidFill>
                <a:effectLst/>
                <a:latin typeface="Arial" panose="020B0604020202020204" pitchFamily="34" charset="0"/>
                <a:cs typeface="Arial" panose="020B0604020202020204" pitchFamily="34" charset="0"/>
              </a:rPr>
              <a:t>es fournisseurs aptes à livrer les marchandises (</a:t>
            </a:r>
            <a:r>
              <a:rPr lang="fr-FR" b="0" i="1" dirty="0" err="1">
                <a:solidFill>
                  <a:srgbClr val="000000"/>
                </a:solidFill>
                <a:effectLst/>
                <a:latin typeface="Arial" panose="020B0604020202020204" pitchFamily="34" charset="0"/>
                <a:cs typeface="Arial" panose="020B0604020202020204" pitchFamily="34" charset="0"/>
              </a:rPr>
              <a:t>sourcing</a:t>
            </a:r>
            <a:r>
              <a:rPr lang="fr-FR" b="0" i="0" dirty="0">
                <a:solidFill>
                  <a:srgbClr val="000000"/>
                </a:solidFill>
                <a:effectLst/>
                <a:latin typeface="Arial" panose="020B0604020202020204" pitchFamily="34" charset="0"/>
                <a:cs typeface="Arial" panose="020B0604020202020204" pitchFamily="34" charset="0"/>
              </a:rPr>
              <a:t>) ,</a:t>
            </a:r>
          </a:p>
          <a:p>
            <a:pPr marL="171450" indent="-171450">
              <a:spcBef>
                <a:spcPts val="300"/>
              </a:spcBef>
              <a:buFont typeface="Arial" panose="020B0604020202020204" pitchFamily="34" charset="0"/>
              <a:buChar char="•"/>
            </a:pPr>
            <a:r>
              <a:rPr lang="fr-FR" b="0" i="0" dirty="0">
                <a:solidFill>
                  <a:srgbClr val="000000"/>
                </a:solidFill>
                <a:effectLst/>
                <a:latin typeface="Arial" panose="020B0604020202020204" pitchFamily="34" charset="0"/>
                <a:cs typeface="Arial" panose="020B0604020202020204" pitchFamily="34" charset="0"/>
              </a:rPr>
              <a:t>Négociation des prix et des délais,</a:t>
            </a:r>
          </a:p>
          <a:p>
            <a:pPr marL="171450" indent="-171450">
              <a:spcBef>
                <a:spcPts val="300"/>
              </a:spcBef>
              <a:buFont typeface="Arial" panose="020B0604020202020204" pitchFamily="34" charset="0"/>
              <a:buChar char="•"/>
            </a:pPr>
            <a:r>
              <a:rPr lang="fr-FR" b="0" i="0" dirty="0">
                <a:solidFill>
                  <a:srgbClr val="000000"/>
                </a:solidFill>
                <a:effectLst/>
                <a:latin typeface="Arial" panose="020B0604020202020204" pitchFamily="34" charset="0"/>
                <a:cs typeface="Arial" panose="020B0604020202020204" pitchFamily="34" charset="0"/>
              </a:rPr>
              <a:t>Identification des moyens d’acheminement,</a:t>
            </a:r>
          </a:p>
          <a:p>
            <a:pPr marL="171450" indent="-171450">
              <a:spcBef>
                <a:spcPts val="300"/>
              </a:spcBef>
              <a:buFont typeface="Arial" panose="020B0604020202020204" pitchFamily="34" charset="0"/>
              <a:buChar char="•"/>
            </a:pPr>
            <a:r>
              <a:rPr lang="fr-FR" dirty="0">
                <a:solidFill>
                  <a:srgbClr val="000000"/>
                </a:solidFill>
                <a:latin typeface="Arial" panose="020B0604020202020204" pitchFamily="34" charset="0"/>
                <a:cs typeface="Arial" panose="020B0604020202020204" pitchFamily="34" charset="0"/>
              </a:rPr>
              <a:t>Stockage éventuel </a:t>
            </a:r>
          </a:p>
          <a:p>
            <a:pPr marL="171450" indent="-171450">
              <a:spcBef>
                <a:spcPts val="300"/>
              </a:spcBef>
              <a:buFont typeface="Arial" panose="020B0604020202020204" pitchFamily="34" charset="0"/>
              <a:buChar char="•"/>
            </a:pPr>
            <a:r>
              <a:rPr lang="fr-FR" dirty="0">
                <a:solidFill>
                  <a:srgbClr val="000000"/>
                </a:solidFill>
                <a:latin typeface="Arial" panose="020B0604020202020204" pitchFamily="34" charset="0"/>
                <a:cs typeface="Arial" panose="020B0604020202020204" pitchFamily="34" charset="0"/>
              </a:rPr>
              <a:t>Organisation de la distribution aux points de consommation (bénéficiaires)</a:t>
            </a:r>
            <a:endParaRPr lang="fr-FR" b="0" i="0" dirty="0">
              <a:solidFill>
                <a:srgbClr val="000000"/>
              </a:solidFill>
              <a:effectLst/>
              <a:latin typeface="Arial" panose="020B0604020202020204" pitchFamily="34" charset="0"/>
              <a:cs typeface="Arial" panose="020B0604020202020204" pitchFamily="34" charset="0"/>
            </a:endParaRPr>
          </a:p>
          <a:p>
            <a:pPr>
              <a:spcBef>
                <a:spcPts val="300"/>
              </a:spcBef>
            </a:pPr>
            <a:r>
              <a:rPr lang="fr-FR" b="1" dirty="0"/>
              <a:t>L’ajustement de la supply chain</a:t>
            </a:r>
          </a:p>
          <a:p>
            <a:pPr>
              <a:spcBef>
                <a:spcPts val="300"/>
              </a:spcBef>
            </a:pPr>
            <a:r>
              <a:rPr lang="fr-FR" dirty="0"/>
              <a:t>Tout comme pour un cycle de projet classique, un processus de « suivi-évaluation » continu permet d’ajuster la chaîne d’approvisionnement en fonction des contraintes opérationnelles (de temps, de qualité, de coût), des opportunités (disponibilité de matériels à l’échelon national et/ou international, capacités locales identifiées) et des difficultés rencontrées (importation, délai de transport, qualité des structures de stockage et des moyens de transport).</a:t>
            </a:r>
          </a:p>
          <a:p>
            <a:pPr algn="l">
              <a:spcBef>
                <a:spcPts val="300"/>
              </a:spcBef>
            </a:pP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561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20418"/>
            <a:ext cx="5339804" cy="5290343"/>
          </a:xfrm>
        </p:spPr>
        <p:txBody>
          <a:bodyPr/>
          <a:lstStyle/>
          <a:p>
            <a:pPr>
              <a:spcBef>
                <a:spcPts val="300"/>
              </a:spcBef>
            </a:pPr>
            <a:r>
              <a:rPr lang="fr-FR" b="1" dirty="0">
                <a:latin typeface="Arial" panose="020B0604020202020204" pitchFamily="34" charset="0"/>
                <a:cs typeface="Arial" panose="020B0604020202020204" pitchFamily="34" charset="0"/>
              </a:rPr>
              <a:t>Avant de lancer un projet d’intervention, il faut bien définir la supply chain qui permet d’optimiser le rapport coût/efficacité.</a:t>
            </a:r>
          </a:p>
          <a:p>
            <a:pPr>
              <a:spcBef>
                <a:spcPts val="300"/>
              </a:spcBef>
            </a:pPr>
            <a:endParaRPr lang="fr-FR" dirty="0">
              <a:latin typeface="Arial" panose="020B0604020202020204" pitchFamily="34" charset="0"/>
              <a:cs typeface="Arial" panose="020B0604020202020204" pitchFamily="34" charset="0"/>
            </a:endParaRPr>
          </a:p>
          <a:p>
            <a:pPr>
              <a:spcBef>
                <a:spcPts val="300"/>
              </a:spcBef>
            </a:pPr>
            <a:r>
              <a:rPr lang="fr-FR" b="1" dirty="0">
                <a:latin typeface="Arial" panose="020B0604020202020204" pitchFamily="34" charset="0"/>
                <a:cs typeface="Arial" panose="020B0604020202020204" pitchFamily="34" charset="0"/>
              </a:rPr>
              <a:t>Choix du degré de centralisation des achats</a:t>
            </a:r>
          </a:p>
          <a:p>
            <a:pPr>
              <a:spcBef>
                <a:spcPts val="300"/>
              </a:spcBef>
            </a:pPr>
            <a:r>
              <a:rPr lang="fr-FR" dirty="0">
                <a:latin typeface="Arial" panose="020B0604020202020204" pitchFamily="34" charset="0"/>
                <a:cs typeface="Arial" panose="020B0604020202020204" pitchFamily="34" charset="0"/>
              </a:rPr>
              <a:t>Quel est le degré d’autonomie des pays et des projets ? </a:t>
            </a:r>
          </a:p>
          <a:p>
            <a:pPr>
              <a:spcBef>
                <a:spcPts val="300"/>
              </a:spcBef>
            </a:pPr>
            <a:r>
              <a:rPr lang="fr-FR" dirty="0">
                <a:latin typeface="Arial" panose="020B0604020202020204" pitchFamily="34" charset="0"/>
                <a:cs typeface="Arial" panose="020B0604020202020204" pitchFamily="34" charset="0"/>
              </a:rPr>
              <a:t>Chaque organisation a sa propre politique de centralisation. </a:t>
            </a:r>
          </a:p>
          <a:p>
            <a:pPr>
              <a:spcBef>
                <a:spcPts val="300"/>
              </a:spcBef>
            </a:pPr>
            <a:r>
              <a:rPr lang="fr-FR" dirty="0">
                <a:latin typeface="Arial" panose="020B0604020202020204" pitchFamily="34" charset="0"/>
                <a:cs typeface="Arial" panose="020B0604020202020204" pitchFamily="34" charset="0"/>
              </a:rPr>
              <a:t>Selon les produits à approvisionner et le panel des fournisseurs potentiels, le degré de centralisation peut être différent.</a:t>
            </a:r>
          </a:p>
          <a:p>
            <a:pPr>
              <a:spcBef>
                <a:spcPts val="300"/>
              </a:spcBef>
            </a:pPr>
            <a:r>
              <a:rPr lang="fr-FR" b="1" i="1" dirty="0">
                <a:latin typeface="Arial" panose="020B0604020202020204" pitchFamily="34" charset="0"/>
                <a:cs typeface="Arial" panose="020B0604020202020204" pitchFamily="34" charset="0"/>
              </a:rPr>
              <a:t>Les avantages de la centralisation</a:t>
            </a:r>
          </a:p>
          <a:p>
            <a:pPr>
              <a:spcBef>
                <a:spcPts val="300"/>
              </a:spcBef>
            </a:pPr>
            <a:r>
              <a:rPr lang="fr-FR" dirty="0">
                <a:latin typeface="Arial" panose="020B0604020202020204" pitchFamily="34" charset="0"/>
                <a:cs typeface="Arial" panose="020B0604020202020204" pitchFamily="34" charset="0"/>
              </a:rPr>
              <a:t>Pour les achats « lourds » qui impliquent un gros chiffre d’affaires comme la nourriture, les médicaments ou le matériel médical ou de transport, il est préférable de centraliser les besoins pour être en meilleure position dans les négociations des contrats avec un nombre réduit de fournisseurs au niveau mondial. De même, la logistique sera simplifiée. Les produits concernés seront stockés dans des entrepôts « continentaux » pour satisfaire les besoins des programmes et projets. Les procédures sont longues et complexes.</a:t>
            </a:r>
          </a:p>
          <a:p>
            <a:pPr>
              <a:spcBef>
                <a:spcPts val="300"/>
              </a:spcBef>
            </a:pPr>
            <a:r>
              <a:rPr lang="fr-FR" b="1" i="1" dirty="0">
                <a:latin typeface="Arial" panose="020B0604020202020204" pitchFamily="34" charset="0"/>
                <a:cs typeface="Arial" panose="020B0604020202020204" pitchFamily="34" charset="0"/>
              </a:rPr>
              <a:t>Les inconvénients de la centralisation</a:t>
            </a:r>
          </a:p>
          <a:p>
            <a:pPr>
              <a:spcBef>
                <a:spcPts val="300"/>
              </a:spcBef>
            </a:pPr>
            <a:r>
              <a:rPr lang="fr-FR" dirty="0">
                <a:latin typeface="Arial" panose="020B0604020202020204" pitchFamily="34" charset="0"/>
                <a:cs typeface="Arial" panose="020B0604020202020204" pitchFamily="34" charset="0"/>
              </a:rPr>
              <a:t>Centraliser les achats implique des procédures lourdes et longues. Pour les achats « légers » qui concernent un très grand nombre de références avec des chiffres d’affaires d’achat réduits, il faut privilégier la simplification des procédures et la réactivité pour mieux coller aux besoins quotidiens des missions. On tentera de favoriser des fournisseurs locaux. </a:t>
            </a:r>
          </a:p>
          <a:p>
            <a:pPr>
              <a:spcBef>
                <a:spcPts val="300"/>
              </a:spcBef>
            </a:pPr>
            <a:r>
              <a:rPr lang="fr-FR" b="1" dirty="0">
                <a:latin typeface="Arial" panose="020B0604020202020204" pitchFamily="34" charset="0"/>
                <a:cs typeface="Arial" panose="020B0604020202020204" pitchFamily="34" charset="0"/>
              </a:rPr>
              <a:t>La consolidation des flux</a:t>
            </a:r>
          </a:p>
          <a:p>
            <a:pPr>
              <a:spcBef>
                <a:spcPts val="300"/>
              </a:spcBef>
            </a:pPr>
            <a:r>
              <a:rPr lang="fr-FR" dirty="0">
                <a:latin typeface="Arial" panose="020B0604020202020204" pitchFamily="34" charset="0"/>
                <a:cs typeface="Arial" panose="020B0604020202020204" pitchFamily="34" charset="0"/>
              </a:rPr>
              <a:t>Pour réduire les coûts de transport, les responsables de la supply chain doivent consolider les flux, c’est-à-dire regrouper les marchandises à transporter vers le point de départ du transport à longue distance.</a:t>
            </a:r>
          </a:p>
          <a:p>
            <a:pPr>
              <a:spcBef>
                <a:spcPts val="300"/>
              </a:spcBef>
            </a:pPr>
            <a:r>
              <a:rPr lang="fr-FR" b="1" dirty="0">
                <a:latin typeface="Arial" panose="020B0604020202020204" pitchFamily="34" charset="0"/>
                <a:cs typeface="Arial" panose="020B0604020202020204" pitchFamily="34" charset="0"/>
              </a:rPr>
              <a:t>Simplification des flux : constitution de kits</a:t>
            </a:r>
          </a:p>
          <a:p>
            <a:pPr>
              <a:spcBef>
                <a:spcPts val="300"/>
              </a:spcBef>
            </a:pPr>
            <a:r>
              <a:rPr lang="fr-FR" dirty="0">
                <a:latin typeface="Arial" panose="020B0604020202020204" pitchFamily="34" charset="0"/>
                <a:cs typeface="Arial" panose="020B0604020202020204" pitchFamily="34" charset="0"/>
              </a:rPr>
              <a:t>Gérer un grand nombre de références élémentaires coûte cher en opérations de suivi administratif (réception, douane…) et en logistique aval. C’est pourquoi, autant que faire se peut, il faut constituer des « kits » ; ceux-ci peuvent être assemblés soit par les fournisseurs eux-mêmes, soit dans les entrepôts centraux avant expédition. La supply chain comporte alors une phase de fabrication (assemblage, emballage…).</a:t>
            </a:r>
          </a:p>
        </p:txBody>
      </p:sp>
      <p:sp>
        <p:nvSpPr>
          <p:cNvPr id="4" name="Espace réservé du numéro de diapositive 3"/>
          <p:cNvSpPr>
            <a:spLocks noGrp="1"/>
          </p:cNvSpPr>
          <p:nvPr>
            <p:ph type="sldNum" sz="quarter" idx="5"/>
          </p:nvPr>
        </p:nvSpPr>
        <p:spPr/>
        <p:txBody>
          <a:bodyPr/>
          <a:lstStyle/>
          <a:p>
            <a:fld id="{8215242D-5416-4B30-8E03-82739FDA1135}" type="slidenum">
              <a:rPr lang="fr-FR" smtClean="0"/>
              <a:pPr/>
              <a:t>9</a:t>
            </a:fld>
            <a:endParaRPr lang="fr-FR" dirty="0"/>
          </a:p>
        </p:txBody>
      </p:sp>
    </p:spTree>
    <p:extLst>
      <p:ext uri="{BB962C8B-B14F-4D97-AF65-F5344CB8AC3E}">
        <p14:creationId xmlns:p14="http://schemas.microsoft.com/office/powerpoint/2010/main" val="75540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u numéro de diapositive 1">
            <a:extLst>
              <a:ext uri="{FF2B5EF4-FFF2-40B4-BE49-F238E27FC236}">
                <a16:creationId xmlns:a16="http://schemas.microsoft.com/office/drawing/2014/main" id="{47C1CD42-25E4-41DE-8371-C4053422CA95}"/>
              </a:ext>
            </a:extLst>
          </p:cNvPr>
          <p:cNvSpPr>
            <a:spLocks noGrp="1"/>
          </p:cNvSpPr>
          <p:nvPr>
            <p:ph type="sldNum" sz="quarter" idx="4"/>
          </p:nvPr>
        </p:nvSpPr>
        <p:spPr>
          <a:xfrm>
            <a:off x="7032275" y="6492875"/>
            <a:ext cx="2057400" cy="365125"/>
          </a:xfrm>
          <a:prstGeom prst="rect">
            <a:avLst/>
          </a:prstGeom>
        </p:spPr>
        <p:txBody>
          <a:bodyPr vert="horz" lIns="91440" tIns="45720" rIns="91440" bIns="45720" rtlCol="0" anchor="ctr"/>
          <a:lstStyle>
            <a:lvl1pPr algn="r">
              <a:defRPr sz="1200">
                <a:solidFill>
                  <a:srgbClr val="000000"/>
                </a:solidFill>
              </a:defRPr>
            </a:lvl1pPr>
          </a:lstStyle>
          <a:p>
            <a:fld id="{CBD2FA42-5D29-4E10-97B0-3A0A1B412E59}" type="slidenum">
              <a:rPr lang="fr-FR" smtClean="0"/>
              <a:pPr/>
              <a:t>‹N°›</a:t>
            </a:fld>
            <a:endParaRPr lang="fr-FR"/>
          </a:p>
        </p:txBody>
      </p:sp>
    </p:spTree>
    <p:extLst>
      <p:ext uri="{BB962C8B-B14F-4D97-AF65-F5344CB8AC3E}">
        <p14:creationId xmlns:p14="http://schemas.microsoft.com/office/powerpoint/2010/main" val="409540847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636733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8950" y="990600"/>
            <a:ext cx="1924050" cy="4800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990600"/>
            <a:ext cx="56197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404652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fr-FR" dirty="0"/>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67BCEC64-D333-41BA-9709-9A431613AC90}" type="datetime1">
              <a:rPr lang="fr-FR" smtClean="0"/>
              <a:t>20/04/2022</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1F21CEE-82AE-4D3A-B506-0CFFD201B41C}" type="slidenum">
              <a:rPr lang="fr-FR" smtClean="0"/>
              <a:t>‹N°›</a:t>
            </a:fld>
            <a:endParaRPr lang="fr-FR" dirty="0"/>
          </a:p>
        </p:txBody>
      </p:sp>
      <p:cxnSp>
        <p:nvCxnSpPr>
          <p:cNvPr id="8" name="Connecteur droit 7"/>
          <p:cNvCxnSpPr/>
          <p:nvPr userDrawn="1"/>
        </p:nvCxnSpPr>
        <p:spPr>
          <a:xfrm>
            <a:off x="683568" y="3717032"/>
            <a:ext cx="77768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908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2962D946-149E-4807-A945-86A48FD0B1E6}" type="datetime1">
              <a:rPr lang="fr-FR" smtClean="0"/>
              <a:t>20/04/2022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F21CEE-82AE-4D3A-B506-0CFFD201B41C}" type="slidenum">
              <a:rPr lang="fr-FR" smtClean="0"/>
              <a:t>‹N°›</a:t>
            </a:fld>
            <a:endParaRPr lang="fr-FR"/>
          </a:p>
        </p:txBody>
      </p:sp>
      <p:cxnSp>
        <p:nvCxnSpPr>
          <p:cNvPr id="7" name="Connecteur droit 6"/>
          <p:cNvCxnSpPr/>
          <p:nvPr userDrawn="1"/>
        </p:nvCxnSpPr>
        <p:spPr>
          <a:xfrm>
            <a:off x="467544" y="1484784"/>
            <a:ext cx="82089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26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322BAF7-8772-46D8-8549-56D25DA3B769}" type="datetime1">
              <a:rPr lang="fr-FR" smtClean="0"/>
              <a:t>20/04/2022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F21CEE-82AE-4D3A-B506-0CFFD201B41C}" type="slidenum">
              <a:rPr lang="fr-FR" smtClean="0"/>
              <a:t>‹N°›</a:t>
            </a:fld>
            <a:endParaRPr lang="fr-FR"/>
          </a:p>
        </p:txBody>
      </p:sp>
      <p:cxnSp>
        <p:nvCxnSpPr>
          <p:cNvPr id="7" name="Connecteur droit 6"/>
          <p:cNvCxnSpPr/>
          <p:nvPr userDrawn="1"/>
        </p:nvCxnSpPr>
        <p:spPr>
          <a:xfrm>
            <a:off x="683568" y="5877272"/>
            <a:ext cx="78488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148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7C5F6F1-A5CA-4FC1-8010-1FB8FE3EE37E}" type="datetime1">
              <a:rPr lang="fr-FR" smtClean="0"/>
              <a:t>20/04/2022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F21CEE-82AE-4D3A-B506-0CFFD201B41C}" type="slidenum">
              <a:rPr lang="fr-FR" smtClean="0"/>
              <a:t>‹N°›</a:t>
            </a:fld>
            <a:endParaRPr lang="fr-FR"/>
          </a:p>
        </p:txBody>
      </p:sp>
      <p:cxnSp>
        <p:nvCxnSpPr>
          <p:cNvPr id="8" name="Connecteur droit 7"/>
          <p:cNvCxnSpPr/>
          <p:nvPr userDrawn="1"/>
        </p:nvCxnSpPr>
        <p:spPr>
          <a:xfrm>
            <a:off x="467544" y="1484784"/>
            <a:ext cx="82089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209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7B8A033-D131-476F-97E4-E3C72E16D570}" type="datetime1">
              <a:rPr lang="fr-FR" smtClean="0"/>
              <a:t>20/04/2022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1F21CEE-82AE-4D3A-B506-0CFFD201B41C}" type="slidenum">
              <a:rPr lang="fr-FR" smtClean="0"/>
              <a:t>‹N°›</a:t>
            </a:fld>
            <a:endParaRPr lang="fr-FR"/>
          </a:p>
        </p:txBody>
      </p:sp>
      <p:cxnSp>
        <p:nvCxnSpPr>
          <p:cNvPr id="10" name="Connecteur droit 9"/>
          <p:cNvCxnSpPr/>
          <p:nvPr userDrawn="1"/>
        </p:nvCxnSpPr>
        <p:spPr>
          <a:xfrm>
            <a:off x="467544" y="1484784"/>
            <a:ext cx="82089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271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69642FD-067E-4EE0-B65A-CBB65B072BFB}" type="datetime1">
              <a:rPr lang="fr-FR" smtClean="0"/>
              <a:t>20/04/2022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4C010FD-19E5-4597-99B2-55417FCB2456}" type="slidenum">
              <a:rPr lang="fr-FR" smtClean="0"/>
              <a:t>‹N°›</a:t>
            </a:fld>
            <a:endParaRPr lang="fr-FR" dirty="0"/>
          </a:p>
        </p:txBody>
      </p:sp>
      <p:cxnSp>
        <p:nvCxnSpPr>
          <p:cNvPr id="6" name="Connecteur droit 5"/>
          <p:cNvCxnSpPr/>
          <p:nvPr userDrawn="1"/>
        </p:nvCxnSpPr>
        <p:spPr>
          <a:xfrm>
            <a:off x="467544" y="1484784"/>
            <a:ext cx="82089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136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9CB96BC-8A6F-4AA4-96A4-D571BB77B92D}" type="datetime1">
              <a:rPr lang="fr-FR" smtClean="0"/>
              <a:t>20/04/2022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1F21CEE-82AE-4D3A-B506-0CFFD201B41C}" type="slidenum">
              <a:rPr lang="fr-FR" smtClean="0"/>
              <a:t>‹N°›</a:t>
            </a:fld>
            <a:endParaRPr lang="fr-FR"/>
          </a:p>
        </p:txBody>
      </p:sp>
    </p:spTree>
    <p:extLst>
      <p:ext uri="{BB962C8B-B14F-4D97-AF65-F5344CB8AC3E}">
        <p14:creationId xmlns:p14="http://schemas.microsoft.com/office/powerpoint/2010/main" val="3890614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75715FD-03C5-4D9C-AFB5-D60C9D777B63}" type="datetime1">
              <a:rPr lang="fr-FR" smtClean="0"/>
              <a:t>20/04/2022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F21CEE-82AE-4D3A-B506-0CFFD201B41C}" type="slidenum">
              <a:rPr lang="fr-FR" smtClean="0"/>
              <a:t>‹N°›</a:t>
            </a:fld>
            <a:endParaRPr lang="fr-FR"/>
          </a:p>
        </p:txBody>
      </p:sp>
    </p:spTree>
    <p:extLst>
      <p:ext uri="{BB962C8B-B14F-4D97-AF65-F5344CB8AC3E}">
        <p14:creationId xmlns:p14="http://schemas.microsoft.com/office/powerpoint/2010/main" val="4174691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619672" y="639763"/>
            <a:ext cx="7239000" cy="457200"/>
          </a:xfr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1">
            <a:extLst>
              <a:ext uri="{FF2B5EF4-FFF2-40B4-BE49-F238E27FC236}">
                <a16:creationId xmlns:a16="http://schemas.microsoft.com/office/drawing/2014/main" id="{FAB8958E-043F-44C8-9AE2-6B8B7075C42B}"/>
              </a:ext>
            </a:extLst>
          </p:cNvPr>
          <p:cNvSpPr>
            <a:spLocks noGrp="1"/>
          </p:cNvSpPr>
          <p:nvPr>
            <p:ph type="sldNum" sz="quarter" idx="4"/>
          </p:nvPr>
        </p:nvSpPr>
        <p:spPr>
          <a:xfrm>
            <a:off x="7032275" y="6492875"/>
            <a:ext cx="2057400" cy="365125"/>
          </a:xfrm>
          <a:prstGeom prst="rect">
            <a:avLst/>
          </a:prstGeom>
        </p:spPr>
        <p:txBody>
          <a:bodyPr vert="horz" lIns="91440" tIns="45720" rIns="91440" bIns="45720" rtlCol="0" anchor="ctr"/>
          <a:lstStyle>
            <a:lvl1pPr algn="r">
              <a:defRPr sz="1200">
                <a:solidFill>
                  <a:srgbClr val="000000"/>
                </a:solidFill>
              </a:defRPr>
            </a:lvl1pPr>
          </a:lstStyle>
          <a:p>
            <a:fld id="{CBD2FA42-5D29-4E10-97B0-3A0A1B412E59}" type="slidenum">
              <a:rPr lang="fr-FR" smtClean="0"/>
              <a:pPr/>
              <a:t>‹N°›</a:t>
            </a:fld>
            <a:endParaRPr lang="fr-FR"/>
          </a:p>
        </p:txBody>
      </p:sp>
    </p:spTree>
    <p:extLst>
      <p:ext uri="{BB962C8B-B14F-4D97-AF65-F5344CB8AC3E}">
        <p14:creationId xmlns:p14="http://schemas.microsoft.com/office/powerpoint/2010/main" val="125834982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4AF87F7-9E5E-4A7B-93E6-EFDFDA757BE7}" type="datetime1">
              <a:rPr lang="fr-FR" smtClean="0"/>
              <a:t>20/04/2022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F21CEE-82AE-4D3A-B506-0CFFD201B41C}" type="slidenum">
              <a:rPr lang="fr-FR" smtClean="0"/>
              <a:t>‹N°›</a:t>
            </a:fld>
            <a:endParaRPr lang="fr-FR"/>
          </a:p>
        </p:txBody>
      </p:sp>
      <p:cxnSp>
        <p:nvCxnSpPr>
          <p:cNvPr id="8" name="Connecteur droit 7"/>
          <p:cNvCxnSpPr/>
          <p:nvPr userDrawn="1"/>
        </p:nvCxnSpPr>
        <p:spPr>
          <a:xfrm>
            <a:off x="1763688" y="4797152"/>
            <a:ext cx="55446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05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CDCDF1D-081A-4514-AC90-7E3183FF4F65}" type="datetime1">
              <a:rPr lang="fr-FR" smtClean="0"/>
              <a:t>20/04/2022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F21CEE-82AE-4D3A-B506-0CFFD201B41C}" type="slidenum">
              <a:rPr lang="fr-FR" smtClean="0"/>
              <a:t>‹N°›</a:t>
            </a:fld>
            <a:endParaRPr lang="fr-FR"/>
          </a:p>
        </p:txBody>
      </p:sp>
      <p:cxnSp>
        <p:nvCxnSpPr>
          <p:cNvPr id="7" name="Connecteur droit 6"/>
          <p:cNvCxnSpPr/>
          <p:nvPr userDrawn="1"/>
        </p:nvCxnSpPr>
        <p:spPr>
          <a:xfrm>
            <a:off x="467544" y="1484784"/>
            <a:ext cx="82089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847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DA964A4-C5E3-44E8-96A9-039D5EB8C38A}" type="datetime1">
              <a:rPr lang="fr-FR" smtClean="0"/>
              <a:t>20/04/2022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F21CEE-82AE-4D3A-B506-0CFFD201B41C}" type="slidenum">
              <a:rPr lang="fr-FR" smtClean="0"/>
              <a:t>‹N°›</a:t>
            </a:fld>
            <a:endParaRPr lang="fr-FR"/>
          </a:p>
        </p:txBody>
      </p:sp>
    </p:spTree>
    <p:extLst>
      <p:ext uri="{BB962C8B-B14F-4D97-AF65-F5344CB8AC3E}">
        <p14:creationId xmlns:p14="http://schemas.microsoft.com/office/powerpoint/2010/main" val="2397852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1800"/>
            </a:lvl1pPr>
          </a:lstStyle>
          <a:p>
            <a:r>
              <a:rPr lang="fr-FR" dirty="0"/>
              <a:t>Modifiez le style du titre</a:t>
            </a:r>
          </a:p>
        </p:txBody>
      </p:sp>
      <p:sp>
        <p:nvSpPr>
          <p:cNvPr id="5" name="Espace réservé du texte 4"/>
          <p:cNvSpPr>
            <a:spLocks noGrp="1"/>
          </p:cNvSpPr>
          <p:nvPr>
            <p:ph type="body" sz="quarter" idx="11"/>
          </p:nvPr>
        </p:nvSpPr>
        <p:spPr>
          <a:xfrm>
            <a:off x="701676" y="1616075"/>
            <a:ext cx="7978776" cy="4452938"/>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Slide Number Placeholder 5">
            <a:extLst>
              <a:ext uri="{FF2B5EF4-FFF2-40B4-BE49-F238E27FC236}">
                <a16:creationId xmlns:a16="http://schemas.microsoft.com/office/drawing/2014/main" id="{C56C50C3-2CF6-4185-BAB9-837076166538}"/>
              </a:ext>
            </a:extLst>
          </p:cNvPr>
          <p:cNvSpPr>
            <a:spLocks noGrp="1"/>
          </p:cNvSpPr>
          <p:nvPr>
            <p:ph type="sldNum" sz="quarter" idx="12"/>
          </p:nvPr>
        </p:nvSpPr>
        <p:spPr/>
        <p:txBody>
          <a:bodyPr/>
          <a:lstStyle>
            <a:lvl1pPr>
              <a:defRPr/>
            </a:lvl1pPr>
          </a:lstStyle>
          <a:p>
            <a:pPr>
              <a:defRPr/>
            </a:pPr>
            <a:fld id="{BD12D5F3-39C4-4F93-8042-5E7CB47E1156}" type="slidenum">
              <a:rPr lang="fr-FR" altLang="fr-FR"/>
              <a:pPr>
                <a:defRPr/>
              </a:pPr>
              <a:t>‹N°›</a:t>
            </a:fld>
            <a:endParaRPr lang="fr-FR" altLang="fr-FR" dirty="0"/>
          </a:p>
        </p:txBody>
      </p:sp>
    </p:spTree>
    <p:extLst>
      <p:ext uri="{BB962C8B-B14F-4D97-AF65-F5344CB8AC3E}">
        <p14:creationId xmlns:p14="http://schemas.microsoft.com/office/powerpoint/2010/main" val="3880953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885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912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58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9028079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381971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698355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numéro de diapositive 1">
            <a:extLst>
              <a:ext uri="{FF2B5EF4-FFF2-40B4-BE49-F238E27FC236}">
                <a16:creationId xmlns:a16="http://schemas.microsoft.com/office/drawing/2014/main" id="{A933C95B-6E64-488D-9810-6E39274A7BF3}"/>
              </a:ext>
            </a:extLst>
          </p:cNvPr>
          <p:cNvSpPr>
            <a:spLocks noGrp="1"/>
          </p:cNvSpPr>
          <p:nvPr>
            <p:ph type="sldNum" sz="quarter" idx="4"/>
          </p:nvPr>
        </p:nvSpPr>
        <p:spPr>
          <a:xfrm>
            <a:off x="7032275" y="6492875"/>
            <a:ext cx="2057400" cy="365125"/>
          </a:xfrm>
          <a:prstGeom prst="rect">
            <a:avLst/>
          </a:prstGeom>
        </p:spPr>
        <p:txBody>
          <a:bodyPr vert="horz" lIns="91440" tIns="45720" rIns="91440" bIns="45720" rtlCol="0" anchor="ctr"/>
          <a:lstStyle>
            <a:lvl1pPr algn="r">
              <a:defRPr sz="1200">
                <a:solidFill>
                  <a:srgbClr val="000000"/>
                </a:solidFill>
              </a:defRPr>
            </a:lvl1pPr>
          </a:lstStyle>
          <a:p>
            <a:fld id="{CBD2FA42-5D29-4E10-97B0-3A0A1B412E59}" type="slidenum">
              <a:rPr lang="fr-FR" smtClean="0"/>
              <a:pPr/>
              <a:t>‹N°›</a:t>
            </a:fld>
            <a:endParaRPr lang="fr-FR"/>
          </a:p>
        </p:txBody>
      </p:sp>
    </p:spTree>
    <p:extLst>
      <p:ext uri="{BB962C8B-B14F-4D97-AF65-F5344CB8AC3E}">
        <p14:creationId xmlns:p14="http://schemas.microsoft.com/office/powerpoint/2010/main" val="8394154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9614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4956402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616719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A552B32-9742-4547-8386-9534184FB371}"/>
              </a:ext>
            </a:extLst>
          </p:cNvPr>
          <p:cNvSpPr>
            <a:spLocks noChangeArrowheads="1"/>
          </p:cNvSpPr>
          <p:nvPr/>
        </p:nvSpPr>
        <p:spPr bwMode="auto">
          <a:xfrm>
            <a:off x="5406293" y="116632"/>
            <a:ext cx="3717032" cy="363538"/>
          </a:xfrm>
          <a:prstGeom prst="rect">
            <a:avLst/>
          </a:prstGeom>
          <a:noFill/>
          <a:ln w="12700">
            <a:noFill/>
            <a:miter lim="800000"/>
            <a:headEnd/>
            <a:tailEnd/>
          </a:ln>
          <a:effectLst/>
        </p:spPr>
        <p:txBody>
          <a:bodyPr wrap="square" lIns="90488" tIns="44450" rIns="90488" bIns="44450">
            <a:spAutoFit/>
          </a:bodyPr>
          <a:lstStyle/>
          <a:p>
            <a:pPr>
              <a:spcBef>
                <a:spcPct val="50000"/>
              </a:spcBef>
              <a:defRPr/>
            </a:pPr>
            <a:r>
              <a:rPr lang="fr-FR" sz="2000" i="1" dirty="0">
                <a:solidFill>
                  <a:srgbClr val="00279F"/>
                </a:solidFill>
                <a:latin typeface="Tahoma" pitchFamily="34" charset="0"/>
              </a:rPr>
              <a:t>La logistique humanitaire</a:t>
            </a:r>
            <a:endParaRPr lang="fr-FR" sz="2000" i="1" dirty="0">
              <a:solidFill>
                <a:srgbClr val="00279F"/>
              </a:solidFill>
              <a:effectLst>
                <a:outerShdw blurRad="38100" dist="38100" dir="2700000" algn="tl">
                  <a:srgbClr val="C0C0C0"/>
                </a:outerShdw>
              </a:effectLst>
              <a:latin typeface="Tahoma" pitchFamily="34" charset="0"/>
            </a:endParaRPr>
          </a:p>
        </p:txBody>
      </p:sp>
      <p:sp>
        <p:nvSpPr>
          <p:cNvPr id="1030" name="Rectangle 4">
            <a:extLst>
              <a:ext uri="{FF2B5EF4-FFF2-40B4-BE49-F238E27FC236}">
                <a16:creationId xmlns:a16="http://schemas.microsoft.com/office/drawing/2014/main" id="{F61F4E25-10F2-4D55-A0CB-25A7A94550B7}"/>
              </a:ext>
            </a:extLst>
          </p:cNvPr>
          <p:cNvSpPr>
            <a:spLocks noGrp="1" noChangeArrowheads="1"/>
          </p:cNvSpPr>
          <p:nvPr>
            <p:ph type="title"/>
          </p:nvPr>
        </p:nvSpPr>
        <p:spPr bwMode="auto">
          <a:xfrm>
            <a:off x="1524000" y="990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fr-FR" altLang="fr-FR" dirty="0"/>
              <a:t>Titre de la diapositive</a:t>
            </a:r>
          </a:p>
        </p:txBody>
      </p:sp>
      <p:sp>
        <p:nvSpPr>
          <p:cNvPr id="1031" name="Rectangle 5">
            <a:extLst>
              <a:ext uri="{FF2B5EF4-FFF2-40B4-BE49-F238E27FC236}">
                <a16:creationId xmlns:a16="http://schemas.microsoft.com/office/drawing/2014/main" id="{941C300F-5342-49C1-83AF-5C95E6590AFF}"/>
              </a:ext>
            </a:extLst>
          </p:cNvPr>
          <p:cNvSpPr>
            <a:spLocks noGrp="1" noChangeArrowheads="1"/>
          </p:cNvSpPr>
          <p:nvPr>
            <p:ph type="body" idx="1"/>
          </p:nvPr>
        </p:nvSpPr>
        <p:spPr bwMode="auto">
          <a:xfrm>
            <a:off x="1066800" y="16764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fr-FR" altLang="fr-FR"/>
              <a:t>Corps du texte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 name="Espace réservé du numéro de diapositive 1">
            <a:extLst>
              <a:ext uri="{FF2B5EF4-FFF2-40B4-BE49-F238E27FC236}">
                <a16:creationId xmlns:a16="http://schemas.microsoft.com/office/drawing/2014/main" id="{D6D94A13-F324-4211-AD5A-4D65406EC147}"/>
              </a:ext>
            </a:extLst>
          </p:cNvPr>
          <p:cNvSpPr>
            <a:spLocks noGrp="1"/>
          </p:cNvSpPr>
          <p:nvPr>
            <p:ph type="sldNum" sz="quarter" idx="4"/>
          </p:nvPr>
        </p:nvSpPr>
        <p:spPr>
          <a:xfrm>
            <a:off x="7032275" y="6492875"/>
            <a:ext cx="2057400" cy="365125"/>
          </a:xfrm>
          <a:prstGeom prst="rect">
            <a:avLst/>
          </a:prstGeom>
        </p:spPr>
        <p:txBody>
          <a:bodyPr vert="horz" lIns="91440" tIns="45720" rIns="91440" bIns="45720" rtlCol="0" anchor="ctr"/>
          <a:lstStyle>
            <a:lvl1pPr algn="r">
              <a:defRPr sz="1200">
                <a:solidFill>
                  <a:srgbClr val="000000"/>
                </a:solidFill>
              </a:defRPr>
            </a:lvl1pPr>
          </a:lstStyle>
          <a:p>
            <a:fld id="{CBD2FA42-5D29-4E10-97B0-3A0A1B412E59}" type="slidenum">
              <a:rPr lang="fr-FR" smtClean="0"/>
              <a:pPr/>
              <a:t>‹N°›</a:t>
            </a:fld>
            <a:endParaRPr lang="fr-F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hf sldNum="0" hdr="0"/>
  <p:txStyles>
    <p:titleStyle>
      <a:lvl1pPr algn="r" rtl="0" eaLnBrk="0" fontAlgn="base" hangingPunct="0">
        <a:lnSpc>
          <a:spcPct val="90000"/>
        </a:lnSpc>
        <a:spcBef>
          <a:spcPct val="0"/>
        </a:spcBef>
        <a:spcAft>
          <a:spcPct val="0"/>
        </a:spcAft>
        <a:defRPr sz="2800" b="1">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charset="0"/>
        </a:defRPr>
      </a:lvl2pPr>
      <a:lvl3pPr algn="r" rtl="0" eaLnBrk="0" fontAlgn="base" hangingPunct="0">
        <a:lnSpc>
          <a:spcPct val="90000"/>
        </a:lnSpc>
        <a:spcBef>
          <a:spcPct val="0"/>
        </a:spcBef>
        <a:spcAft>
          <a:spcPct val="0"/>
        </a:spcAft>
        <a:defRPr sz="2800" b="1">
          <a:solidFill>
            <a:schemeClr val="accent2"/>
          </a:solidFill>
          <a:latin typeface="Arial" charset="0"/>
        </a:defRPr>
      </a:lvl3pPr>
      <a:lvl4pPr algn="r" rtl="0" eaLnBrk="0" fontAlgn="base" hangingPunct="0">
        <a:lnSpc>
          <a:spcPct val="90000"/>
        </a:lnSpc>
        <a:spcBef>
          <a:spcPct val="0"/>
        </a:spcBef>
        <a:spcAft>
          <a:spcPct val="0"/>
        </a:spcAft>
        <a:defRPr sz="2800" b="1">
          <a:solidFill>
            <a:schemeClr val="accent2"/>
          </a:solidFill>
          <a:latin typeface="Arial" charset="0"/>
        </a:defRPr>
      </a:lvl4pPr>
      <a:lvl5pPr algn="r" rtl="0" eaLnBrk="0" fontAlgn="base" hangingPunct="0">
        <a:lnSpc>
          <a:spcPct val="90000"/>
        </a:lnSpc>
        <a:spcBef>
          <a:spcPct val="0"/>
        </a:spcBef>
        <a:spcAft>
          <a:spcPct val="0"/>
        </a:spcAft>
        <a:defRPr sz="2800" b="1">
          <a:solidFill>
            <a:schemeClr val="accent2"/>
          </a:solidFill>
          <a:latin typeface="Arial" charset="0"/>
        </a:defRPr>
      </a:lvl5pPr>
      <a:lvl6pPr marL="457200" algn="r" rtl="0" eaLnBrk="0" fontAlgn="base" hangingPunct="0">
        <a:lnSpc>
          <a:spcPct val="90000"/>
        </a:lnSpc>
        <a:spcBef>
          <a:spcPct val="0"/>
        </a:spcBef>
        <a:spcAft>
          <a:spcPct val="0"/>
        </a:spcAft>
        <a:defRPr sz="2800" b="1">
          <a:solidFill>
            <a:schemeClr val="accent2"/>
          </a:solidFill>
          <a:latin typeface="Arial" charset="0"/>
        </a:defRPr>
      </a:lvl6pPr>
      <a:lvl7pPr marL="914400" algn="r" rtl="0" eaLnBrk="0" fontAlgn="base" hangingPunct="0">
        <a:lnSpc>
          <a:spcPct val="90000"/>
        </a:lnSpc>
        <a:spcBef>
          <a:spcPct val="0"/>
        </a:spcBef>
        <a:spcAft>
          <a:spcPct val="0"/>
        </a:spcAft>
        <a:defRPr sz="2800" b="1">
          <a:solidFill>
            <a:schemeClr val="accent2"/>
          </a:solidFill>
          <a:latin typeface="Arial" charset="0"/>
        </a:defRPr>
      </a:lvl7pPr>
      <a:lvl8pPr marL="1371600" algn="r" rtl="0" eaLnBrk="0" fontAlgn="base" hangingPunct="0">
        <a:lnSpc>
          <a:spcPct val="90000"/>
        </a:lnSpc>
        <a:spcBef>
          <a:spcPct val="0"/>
        </a:spcBef>
        <a:spcAft>
          <a:spcPct val="0"/>
        </a:spcAft>
        <a:defRPr sz="2800" b="1">
          <a:solidFill>
            <a:schemeClr val="accent2"/>
          </a:solidFill>
          <a:latin typeface="Arial" charset="0"/>
        </a:defRPr>
      </a:lvl8pPr>
      <a:lvl9pPr marL="1828800" algn="r" rtl="0" eaLnBrk="0" fontAlgn="base" hangingPunct="0">
        <a:lnSpc>
          <a:spcPct val="90000"/>
        </a:lnSpc>
        <a:spcBef>
          <a:spcPct val="0"/>
        </a:spcBef>
        <a:spcAft>
          <a:spcPct val="0"/>
        </a:spcAft>
        <a:defRPr sz="2800" b="1">
          <a:solidFill>
            <a:schemeClr val="accent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accent2"/>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279F"/>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279F"/>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279F"/>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279F"/>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279F"/>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279F"/>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1A5DA-8583-432C-A063-F46A6F40F732}" type="datetime1">
              <a:rPr lang="fr-FR" smtClean="0"/>
              <a:t>20/04/2022</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4B76E-25E0-41B0-A251-BCB58BF5BD99}" type="slidenum">
              <a:rPr lang="fr-FR" smtClean="0"/>
              <a:t>‹N°›</a:t>
            </a:fld>
            <a:endParaRPr lang="fr-FR" dirty="0"/>
          </a:p>
        </p:txBody>
      </p:sp>
      <p:sp>
        <p:nvSpPr>
          <p:cNvPr id="9" name="Flèche droite 8"/>
          <p:cNvSpPr/>
          <p:nvPr userDrawn="1"/>
        </p:nvSpPr>
        <p:spPr>
          <a:xfrm>
            <a:off x="8172400" y="188640"/>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i="1" dirty="0">
                <a:latin typeface="Arial Black" panose="020B0A04020102020204" pitchFamily="34" charset="0"/>
              </a:rPr>
              <a:t>JAJL</a:t>
            </a:r>
          </a:p>
        </p:txBody>
      </p:sp>
    </p:spTree>
    <p:extLst>
      <p:ext uri="{BB962C8B-B14F-4D97-AF65-F5344CB8AC3E}">
        <p14:creationId xmlns:p14="http://schemas.microsoft.com/office/powerpoint/2010/main" val="40112273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gbnews.ch/logistique-humanitaire-le-domaine-aux-mille-facettes/" TargetMode="External"/><Relationship Id="rId13" Type="http://schemas.openxmlformats.org/officeDocument/2006/relationships/hyperlink" Target="https://www.youtube.com/watch?v=lVbRnBVdGa4" TargetMode="External"/><Relationship Id="rId3" Type="http://schemas.openxmlformats.org/officeDocument/2006/relationships/hyperlink" Target="https://www.faq-logistique.com/Logistique-Humanitaire-Structure-Supply-Chain-humanitaires.htm" TargetMode="External"/><Relationship Id="rId7" Type="http://schemas.openxmlformats.org/officeDocument/2006/relationships/hyperlink" Target="https://www.youtube.com/watch?v=WlHFQbJvVSY&amp;t=4s" TargetMode="External"/><Relationship Id="rId12" Type="http://schemas.openxmlformats.org/officeDocument/2006/relationships/hyperlink" Target="https://www.youtube.com/watch?v=0J0brUB-n9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alternatives-humanitaires.org/fr/2019/07/18/quel-futur-pour-la-logistique-humanitaire/" TargetMode="External"/><Relationship Id="rId11" Type="http://schemas.openxmlformats.org/officeDocument/2006/relationships/hyperlink" Target="https://www.yo/" TargetMode="External"/><Relationship Id="rId5" Type="http://schemas.openxmlformats.org/officeDocument/2006/relationships/hyperlink" Target="https://supplychain-village.com/video-on-demand/log-humanitaire/les-mecanismes-de-la-logistique-humanitaire/" TargetMode="External"/><Relationship Id="rId10" Type="http://schemas.openxmlformats.org/officeDocument/2006/relationships/hyperlink" Target="https://defishumanitaires.wpcomstaging.com/2021/10/01/global-humanitarian-assistance-report-2021-les-chiffres-cles/" TargetMode="External"/><Relationship Id="rId4" Type="http://schemas.openxmlformats.org/officeDocument/2006/relationships/hyperlink" Target="https://www.youtube.com/watch?v=2nwpLDXhFD0" TargetMode="External"/><Relationship Id="rId9" Type="http://schemas.openxmlformats.org/officeDocument/2006/relationships/hyperlink" Target="https://www.youtube.com/watch?v=GbMeG08j464" TargetMode="External"/><Relationship Id="rId14" Type="http://schemas.openxmlformats.org/officeDocument/2006/relationships/hyperlink" Target="https://www.youtube.com/watch?v=J89MEppAme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0.jpeg"/><Relationship Id="rId7" Type="http://schemas.openxmlformats.org/officeDocument/2006/relationships/diagramQuickStyle" Target="../diagrams/quickStyle1.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1.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85E1F08-95E9-40E2-AD9F-A95C4323B963}"/>
              </a:ext>
            </a:extLst>
          </p:cNvPr>
          <p:cNvSpPr>
            <a:spLocks noGrp="1"/>
          </p:cNvSpPr>
          <p:nvPr>
            <p:ph type="ctrTitle"/>
          </p:nvPr>
        </p:nvSpPr>
        <p:spPr/>
        <p:txBody>
          <a:bodyPr/>
          <a:lstStyle/>
          <a:p>
            <a:pPr algn="ctr"/>
            <a:r>
              <a:rPr lang="fr-FR" dirty="0"/>
              <a:t>La logistique humanitaire</a:t>
            </a:r>
          </a:p>
        </p:txBody>
      </p:sp>
      <p:sp>
        <p:nvSpPr>
          <p:cNvPr id="5" name="Sous-titre 4">
            <a:extLst>
              <a:ext uri="{FF2B5EF4-FFF2-40B4-BE49-F238E27FC236}">
                <a16:creationId xmlns:a16="http://schemas.microsoft.com/office/drawing/2014/main" id="{BF33B1C6-4A57-4413-A26F-327D7BEC7AFA}"/>
              </a:ext>
            </a:extLst>
          </p:cNvPr>
          <p:cNvSpPr>
            <a:spLocks noGrp="1"/>
          </p:cNvSpPr>
          <p:nvPr>
            <p:ph type="subTitle" idx="1"/>
          </p:nvPr>
        </p:nvSpPr>
        <p:spPr/>
        <p:txBody>
          <a:bodyPr/>
          <a:lstStyle/>
          <a:p>
            <a:endParaRPr lang="fr-FR"/>
          </a:p>
        </p:txBody>
      </p:sp>
      <p:sp>
        <p:nvSpPr>
          <p:cNvPr id="6" name="Espace réservé du numéro de diapositive 1">
            <a:extLst>
              <a:ext uri="{FF2B5EF4-FFF2-40B4-BE49-F238E27FC236}">
                <a16:creationId xmlns:a16="http://schemas.microsoft.com/office/drawing/2014/main" id="{5FD37D1B-E447-44A0-95BF-0B15DDA66B50}"/>
              </a:ext>
            </a:extLst>
          </p:cNvPr>
          <p:cNvSpPr>
            <a:spLocks noGrp="1"/>
          </p:cNvSpPr>
          <p:nvPr>
            <p:ph type="sldNum" sz="quarter" idx="4"/>
          </p:nvPr>
        </p:nvSpPr>
        <p:spPr>
          <a:xfrm>
            <a:off x="7032275" y="6492875"/>
            <a:ext cx="2057400" cy="365125"/>
          </a:xfrm>
          <a:prstGeom prst="rect">
            <a:avLst/>
          </a:prstGeom>
        </p:spPr>
        <p:txBody>
          <a:bodyPr vert="horz" lIns="91440" tIns="45720" rIns="91440" bIns="45720" rtlCol="0" anchor="ctr"/>
          <a:lstStyle>
            <a:lvl1pPr algn="r">
              <a:defRPr sz="1200">
                <a:solidFill>
                  <a:srgbClr val="000000"/>
                </a:solidFill>
              </a:defRPr>
            </a:lvl1pPr>
          </a:lstStyle>
          <a:p>
            <a:fld id="{CBD2FA42-5D29-4E10-97B0-3A0A1B412E59}" type="slidenum">
              <a:rPr lang="fr-FR" smtClean="0"/>
              <a:pPr/>
              <a:t>1</a:t>
            </a:fld>
            <a:endParaRPr lang="fr-FR"/>
          </a:p>
        </p:txBody>
      </p:sp>
      <p:pic>
        <p:nvPicPr>
          <p:cNvPr id="7" name="Image 6">
            <a:extLst>
              <a:ext uri="{FF2B5EF4-FFF2-40B4-BE49-F238E27FC236}">
                <a16:creationId xmlns:a16="http://schemas.microsoft.com/office/drawing/2014/main" id="{1D1A7338-EF07-463E-914E-C961268D8995}"/>
              </a:ext>
            </a:extLst>
          </p:cNvPr>
          <p:cNvPicPr>
            <a:picLocks noChangeAspect="1"/>
          </p:cNvPicPr>
          <p:nvPr/>
        </p:nvPicPr>
        <p:blipFill>
          <a:blip r:embed="rId3"/>
          <a:stretch>
            <a:fillRect/>
          </a:stretch>
        </p:blipFill>
        <p:spPr>
          <a:xfrm>
            <a:off x="3143250" y="4838700"/>
            <a:ext cx="2857500" cy="1600200"/>
          </a:xfrm>
          <a:prstGeom prst="rect">
            <a:avLst/>
          </a:prstGeom>
        </p:spPr>
      </p:pic>
    </p:spTree>
    <p:extLst>
      <p:ext uri="{BB962C8B-B14F-4D97-AF65-F5344CB8AC3E}">
        <p14:creationId xmlns:p14="http://schemas.microsoft.com/office/powerpoint/2010/main" val="28313481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F4F5D0-71FD-495B-998C-BC62122CEEF8}"/>
              </a:ext>
            </a:extLst>
          </p:cNvPr>
          <p:cNvSpPr>
            <a:spLocks noGrp="1"/>
          </p:cNvSpPr>
          <p:nvPr>
            <p:ph type="title"/>
          </p:nvPr>
        </p:nvSpPr>
        <p:spPr/>
        <p:txBody>
          <a:bodyPr/>
          <a:lstStyle/>
          <a:p>
            <a:r>
              <a:rPr lang="fr-FR" dirty="0"/>
              <a:t>Le </a:t>
            </a:r>
            <a:r>
              <a:rPr lang="fr-FR" dirty="0" err="1"/>
              <a:t>sourcing</a:t>
            </a:r>
            <a:r>
              <a:rPr lang="fr-FR" dirty="0"/>
              <a:t> au niveau central</a:t>
            </a:r>
          </a:p>
        </p:txBody>
      </p:sp>
      <p:sp>
        <p:nvSpPr>
          <p:cNvPr id="3" name="Espace réservé du contenu 2">
            <a:extLst>
              <a:ext uri="{FF2B5EF4-FFF2-40B4-BE49-F238E27FC236}">
                <a16:creationId xmlns:a16="http://schemas.microsoft.com/office/drawing/2014/main" id="{78C7722D-AAF1-472C-9408-67AB7DB06586}"/>
              </a:ext>
            </a:extLst>
          </p:cNvPr>
          <p:cNvSpPr>
            <a:spLocks noGrp="1"/>
          </p:cNvSpPr>
          <p:nvPr>
            <p:ph idx="1"/>
          </p:nvPr>
        </p:nvSpPr>
        <p:spPr>
          <a:xfrm>
            <a:off x="1066800" y="1676400"/>
            <a:ext cx="7162800" cy="4920952"/>
          </a:xfrm>
        </p:spPr>
        <p:txBody>
          <a:bodyPr/>
          <a:lstStyle/>
          <a:p>
            <a:r>
              <a:rPr lang="fr-FR" dirty="0"/>
              <a:t>Portefeuille d’achat très varié</a:t>
            </a:r>
          </a:p>
          <a:p>
            <a:pPr lvl="1"/>
            <a:r>
              <a:rPr lang="fr-FR" dirty="0"/>
              <a:t>Alimentaire</a:t>
            </a:r>
          </a:p>
          <a:p>
            <a:pPr lvl="1"/>
            <a:r>
              <a:rPr lang="fr-FR" dirty="0"/>
              <a:t>Non alimentaire</a:t>
            </a:r>
          </a:p>
          <a:p>
            <a:pPr lvl="1"/>
            <a:r>
              <a:rPr lang="fr-FR" dirty="0"/>
              <a:t>Médical</a:t>
            </a:r>
          </a:p>
          <a:p>
            <a:r>
              <a:rPr lang="fr-FR" dirty="0"/>
              <a:t>Articles standards et non standards</a:t>
            </a:r>
          </a:p>
          <a:p>
            <a:r>
              <a:rPr lang="fr-FR" dirty="0"/>
              <a:t>Démarche classique de </a:t>
            </a:r>
            <a:r>
              <a:rPr lang="fr-FR" dirty="0" err="1"/>
              <a:t>sourcing</a:t>
            </a:r>
            <a:endParaRPr lang="fr-FR" dirty="0"/>
          </a:p>
          <a:p>
            <a:pPr lvl="1"/>
            <a:r>
              <a:rPr lang="fr-FR" dirty="0"/>
              <a:t>Au niveau mondial</a:t>
            </a:r>
          </a:p>
          <a:p>
            <a:pPr lvl="1"/>
            <a:r>
              <a:rPr lang="fr-FR" dirty="0"/>
              <a:t>Centralisation </a:t>
            </a:r>
          </a:p>
          <a:p>
            <a:r>
              <a:rPr lang="fr-FR" dirty="0"/>
              <a:t>Négociation de marchés</a:t>
            </a:r>
          </a:p>
          <a:p>
            <a:r>
              <a:rPr lang="fr-FR" dirty="0"/>
              <a:t>Passation des commandes</a:t>
            </a:r>
          </a:p>
          <a:p>
            <a:r>
              <a:rPr lang="fr-FR" dirty="0"/>
              <a:t>Suivi des livraisons</a:t>
            </a:r>
          </a:p>
          <a:p>
            <a:endParaRPr lang="fr-FR" dirty="0"/>
          </a:p>
        </p:txBody>
      </p:sp>
    </p:spTree>
    <p:extLst>
      <p:ext uri="{BB962C8B-B14F-4D97-AF65-F5344CB8AC3E}">
        <p14:creationId xmlns:p14="http://schemas.microsoft.com/office/powerpoint/2010/main" val="34477831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A24375-5F0F-4C89-B43F-77303E5C4A11}"/>
              </a:ext>
            </a:extLst>
          </p:cNvPr>
          <p:cNvSpPr>
            <a:spLocks noGrp="1"/>
          </p:cNvSpPr>
          <p:nvPr>
            <p:ph type="title"/>
          </p:nvPr>
        </p:nvSpPr>
        <p:spPr/>
        <p:txBody>
          <a:bodyPr/>
          <a:lstStyle/>
          <a:p>
            <a:r>
              <a:rPr lang="fr-FR" dirty="0"/>
              <a:t>La logistique support</a:t>
            </a:r>
          </a:p>
        </p:txBody>
      </p:sp>
      <p:sp>
        <p:nvSpPr>
          <p:cNvPr id="3" name="Espace réservé du contenu 2">
            <a:extLst>
              <a:ext uri="{FF2B5EF4-FFF2-40B4-BE49-F238E27FC236}">
                <a16:creationId xmlns:a16="http://schemas.microsoft.com/office/drawing/2014/main" id="{96762A3C-0928-4DD1-881F-A12B7DB303AD}"/>
              </a:ext>
            </a:extLst>
          </p:cNvPr>
          <p:cNvSpPr>
            <a:spLocks noGrp="1"/>
          </p:cNvSpPr>
          <p:nvPr>
            <p:ph idx="1"/>
          </p:nvPr>
        </p:nvSpPr>
        <p:spPr>
          <a:xfrm>
            <a:off x="683567" y="1654599"/>
            <a:ext cx="6120681" cy="4992960"/>
          </a:xfrm>
        </p:spPr>
        <p:txBody>
          <a:bodyPr/>
          <a:lstStyle/>
          <a:p>
            <a:r>
              <a:rPr lang="fr-FR" dirty="0"/>
              <a:t>Logistique support</a:t>
            </a:r>
          </a:p>
          <a:p>
            <a:pPr lvl="1"/>
            <a:r>
              <a:rPr lang="fr-FR" dirty="0"/>
              <a:t>Gestion de la flotte de moyens de transport</a:t>
            </a:r>
          </a:p>
          <a:p>
            <a:pPr lvl="1"/>
            <a:r>
              <a:rPr lang="fr-FR" dirty="0"/>
              <a:t>Gestion des camps de réfugiés</a:t>
            </a:r>
          </a:p>
          <a:p>
            <a:pPr lvl="1"/>
            <a:r>
              <a:rPr lang="fr-FR" dirty="0"/>
              <a:t>Moyens de télécommunication</a:t>
            </a:r>
          </a:p>
          <a:p>
            <a:pPr>
              <a:buFont typeface="Arial" panose="020B0604020202020204" pitchFamily="34" charset="0"/>
              <a:buChar char="•"/>
            </a:pPr>
            <a:r>
              <a:rPr lang="fr-FR" dirty="0"/>
              <a:t>Maintenir des stocks</a:t>
            </a:r>
          </a:p>
          <a:p>
            <a:pPr lvl="1">
              <a:buFont typeface="Arial" panose="020B0604020202020204" pitchFamily="34" charset="0"/>
              <a:buChar char="–"/>
            </a:pPr>
            <a:r>
              <a:rPr lang="fr-FR" dirty="0"/>
              <a:t>Stockage et approvisionnement de pièces de rechange</a:t>
            </a:r>
          </a:p>
          <a:p>
            <a:r>
              <a:rPr lang="fr-FR" dirty="0"/>
              <a:t>Favoriser l’approvisionnement local</a:t>
            </a:r>
          </a:p>
        </p:txBody>
      </p:sp>
      <p:sp>
        <p:nvSpPr>
          <p:cNvPr id="4" name="Espace réservé du numéro de diapositive 1">
            <a:extLst>
              <a:ext uri="{FF2B5EF4-FFF2-40B4-BE49-F238E27FC236}">
                <a16:creationId xmlns:a16="http://schemas.microsoft.com/office/drawing/2014/main" id="{3ED72A28-9C37-4088-B2DE-1F7A393B536F}"/>
              </a:ext>
            </a:extLst>
          </p:cNvPr>
          <p:cNvSpPr>
            <a:spLocks noGrp="1"/>
          </p:cNvSpPr>
          <p:nvPr>
            <p:ph type="sldNum" sz="quarter" idx="4"/>
          </p:nvPr>
        </p:nvSpPr>
        <p:spPr>
          <a:xfrm>
            <a:off x="7032275" y="6492875"/>
            <a:ext cx="2057400" cy="365125"/>
          </a:xfrm>
          <a:prstGeom prst="rect">
            <a:avLst/>
          </a:prstGeom>
        </p:spPr>
        <p:txBody>
          <a:bodyPr vert="horz" lIns="91440" tIns="45720" rIns="91440" bIns="45720" rtlCol="0" anchor="ctr"/>
          <a:lstStyle>
            <a:lvl1pPr algn="r">
              <a:defRPr sz="1200">
                <a:solidFill>
                  <a:srgbClr val="000000"/>
                </a:solidFill>
              </a:defRPr>
            </a:lvl1pPr>
          </a:lstStyle>
          <a:p>
            <a:fld id="{CBD2FA42-5D29-4E10-97B0-3A0A1B412E59}" type="slidenum">
              <a:rPr lang="fr-FR" smtClean="0"/>
              <a:pPr/>
              <a:t>11</a:t>
            </a:fld>
            <a:endParaRPr lang="fr-FR"/>
          </a:p>
        </p:txBody>
      </p:sp>
      <p:pic>
        <p:nvPicPr>
          <p:cNvPr id="5" name="Image 4">
            <a:extLst>
              <a:ext uri="{FF2B5EF4-FFF2-40B4-BE49-F238E27FC236}">
                <a16:creationId xmlns:a16="http://schemas.microsoft.com/office/drawing/2014/main" id="{BF666F45-3A88-4ACF-93DE-06AC7D16B490}"/>
              </a:ext>
            </a:extLst>
          </p:cNvPr>
          <p:cNvPicPr>
            <a:picLocks noChangeAspect="1"/>
          </p:cNvPicPr>
          <p:nvPr/>
        </p:nvPicPr>
        <p:blipFill>
          <a:blip r:embed="rId3"/>
          <a:stretch>
            <a:fillRect/>
          </a:stretch>
        </p:blipFill>
        <p:spPr>
          <a:xfrm>
            <a:off x="5868144" y="4672483"/>
            <a:ext cx="2990528" cy="1681946"/>
          </a:xfrm>
          <a:prstGeom prst="rect">
            <a:avLst/>
          </a:prstGeom>
        </p:spPr>
      </p:pic>
    </p:spTree>
    <p:extLst>
      <p:ext uri="{BB962C8B-B14F-4D97-AF65-F5344CB8AC3E}">
        <p14:creationId xmlns:p14="http://schemas.microsoft.com/office/powerpoint/2010/main" val="6221915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A24375-5F0F-4C89-B43F-77303E5C4A11}"/>
              </a:ext>
            </a:extLst>
          </p:cNvPr>
          <p:cNvSpPr>
            <a:spLocks noGrp="1"/>
          </p:cNvSpPr>
          <p:nvPr>
            <p:ph type="title"/>
          </p:nvPr>
        </p:nvSpPr>
        <p:spPr/>
        <p:txBody>
          <a:bodyPr/>
          <a:lstStyle/>
          <a:p>
            <a:r>
              <a:rPr lang="fr-FR" dirty="0"/>
              <a:t>La logistique opérationnelle</a:t>
            </a:r>
          </a:p>
        </p:txBody>
      </p:sp>
      <p:sp>
        <p:nvSpPr>
          <p:cNvPr id="3" name="Espace réservé du contenu 2">
            <a:extLst>
              <a:ext uri="{FF2B5EF4-FFF2-40B4-BE49-F238E27FC236}">
                <a16:creationId xmlns:a16="http://schemas.microsoft.com/office/drawing/2014/main" id="{96762A3C-0928-4DD1-881F-A12B7DB303AD}"/>
              </a:ext>
            </a:extLst>
          </p:cNvPr>
          <p:cNvSpPr>
            <a:spLocks noGrp="1"/>
          </p:cNvSpPr>
          <p:nvPr>
            <p:ph idx="1"/>
          </p:nvPr>
        </p:nvSpPr>
        <p:spPr>
          <a:xfrm>
            <a:off x="683568" y="1654599"/>
            <a:ext cx="7704856" cy="4992960"/>
          </a:xfrm>
        </p:spPr>
        <p:txBody>
          <a:bodyPr/>
          <a:lstStyle/>
          <a:p>
            <a:r>
              <a:rPr lang="fr-FR" dirty="0"/>
              <a:t>Gestion et affectation du personnel</a:t>
            </a:r>
          </a:p>
          <a:p>
            <a:r>
              <a:rPr lang="fr-FR" dirty="0"/>
              <a:t>Planifier les visites et les interventions médicales</a:t>
            </a:r>
          </a:p>
          <a:p>
            <a:r>
              <a:rPr lang="fr-FR" dirty="0"/>
              <a:t>Organiser les distributions physiques</a:t>
            </a:r>
          </a:p>
          <a:p>
            <a:pPr>
              <a:buFont typeface="Wingdings" panose="05000000000000000000" pitchFamily="2" charset="2"/>
              <a:buChar char="Ø"/>
            </a:pPr>
            <a:r>
              <a:rPr lang="fr-FR" dirty="0">
                <a:solidFill>
                  <a:srgbClr val="FF0000"/>
                </a:solidFill>
              </a:rPr>
              <a:t>Planification et suivi des activités</a:t>
            </a:r>
          </a:p>
        </p:txBody>
      </p:sp>
      <p:sp>
        <p:nvSpPr>
          <p:cNvPr id="4" name="Espace réservé du numéro de diapositive 1">
            <a:extLst>
              <a:ext uri="{FF2B5EF4-FFF2-40B4-BE49-F238E27FC236}">
                <a16:creationId xmlns:a16="http://schemas.microsoft.com/office/drawing/2014/main" id="{3ED72A28-9C37-4088-B2DE-1F7A393B536F}"/>
              </a:ext>
            </a:extLst>
          </p:cNvPr>
          <p:cNvSpPr>
            <a:spLocks noGrp="1"/>
          </p:cNvSpPr>
          <p:nvPr>
            <p:ph type="sldNum" sz="quarter" idx="4"/>
          </p:nvPr>
        </p:nvSpPr>
        <p:spPr>
          <a:xfrm>
            <a:off x="7032275" y="6492875"/>
            <a:ext cx="2057400" cy="365125"/>
          </a:xfrm>
          <a:prstGeom prst="rect">
            <a:avLst/>
          </a:prstGeom>
        </p:spPr>
        <p:txBody>
          <a:bodyPr vert="horz" lIns="91440" tIns="45720" rIns="91440" bIns="45720" rtlCol="0" anchor="ctr"/>
          <a:lstStyle>
            <a:lvl1pPr algn="r">
              <a:defRPr sz="1200">
                <a:solidFill>
                  <a:srgbClr val="000000"/>
                </a:solidFill>
              </a:defRPr>
            </a:lvl1pPr>
          </a:lstStyle>
          <a:p>
            <a:fld id="{CBD2FA42-5D29-4E10-97B0-3A0A1B412E59}" type="slidenum">
              <a:rPr lang="fr-FR" smtClean="0"/>
              <a:pPr/>
              <a:t>12</a:t>
            </a:fld>
            <a:endParaRPr lang="fr-FR"/>
          </a:p>
        </p:txBody>
      </p:sp>
      <p:pic>
        <p:nvPicPr>
          <p:cNvPr id="6" name="Image 5">
            <a:extLst>
              <a:ext uri="{FF2B5EF4-FFF2-40B4-BE49-F238E27FC236}">
                <a16:creationId xmlns:a16="http://schemas.microsoft.com/office/drawing/2014/main" id="{6F94C579-C018-4A66-BDF1-B87A8C063AE6}"/>
              </a:ext>
            </a:extLst>
          </p:cNvPr>
          <p:cNvPicPr>
            <a:picLocks noChangeAspect="1"/>
          </p:cNvPicPr>
          <p:nvPr/>
        </p:nvPicPr>
        <p:blipFill>
          <a:blip r:embed="rId3"/>
          <a:stretch>
            <a:fillRect/>
          </a:stretch>
        </p:blipFill>
        <p:spPr>
          <a:xfrm>
            <a:off x="6228184" y="5092628"/>
            <a:ext cx="2638970" cy="1477823"/>
          </a:xfrm>
          <a:prstGeom prst="rect">
            <a:avLst/>
          </a:prstGeom>
        </p:spPr>
      </p:pic>
    </p:spTree>
    <p:extLst>
      <p:ext uri="{BB962C8B-B14F-4D97-AF65-F5344CB8AC3E}">
        <p14:creationId xmlns:p14="http://schemas.microsoft.com/office/powerpoint/2010/main" val="42461534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B2643E-EF0C-4574-8006-5D00239FE4AE}"/>
              </a:ext>
            </a:extLst>
          </p:cNvPr>
          <p:cNvSpPr>
            <a:spLocks noGrp="1"/>
          </p:cNvSpPr>
          <p:nvPr>
            <p:ph type="title"/>
          </p:nvPr>
        </p:nvSpPr>
        <p:spPr/>
        <p:txBody>
          <a:bodyPr/>
          <a:lstStyle/>
          <a:p>
            <a:r>
              <a:rPr lang="fr-FR" dirty="0"/>
              <a:t>Les ONG</a:t>
            </a:r>
          </a:p>
        </p:txBody>
      </p:sp>
      <p:pic>
        <p:nvPicPr>
          <p:cNvPr id="4" name="Image 3">
            <a:extLst>
              <a:ext uri="{FF2B5EF4-FFF2-40B4-BE49-F238E27FC236}">
                <a16:creationId xmlns:a16="http://schemas.microsoft.com/office/drawing/2014/main" id="{E7252B69-1C25-458E-B6C5-D50FF754BDC0}"/>
              </a:ext>
            </a:extLst>
          </p:cNvPr>
          <p:cNvPicPr>
            <a:picLocks noChangeAspect="1"/>
          </p:cNvPicPr>
          <p:nvPr/>
        </p:nvPicPr>
        <p:blipFill>
          <a:blip r:embed="rId3"/>
          <a:stretch>
            <a:fillRect/>
          </a:stretch>
        </p:blipFill>
        <p:spPr>
          <a:xfrm>
            <a:off x="3829518" y="1459320"/>
            <a:ext cx="1228725" cy="1228725"/>
          </a:xfrm>
          <a:prstGeom prst="rect">
            <a:avLst/>
          </a:prstGeom>
        </p:spPr>
      </p:pic>
      <p:pic>
        <p:nvPicPr>
          <p:cNvPr id="5" name="Image 4">
            <a:extLst>
              <a:ext uri="{FF2B5EF4-FFF2-40B4-BE49-F238E27FC236}">
                <a16:creationId xmlns:a16="http://schemas.microsoft.com/office/drawing/2014/main" id="{27DDA6B4-C12B-4106-8470-26E312D26EBB}"/>
              </a:ext>
            </a:extLst>
          </p:cNvPr>
          <p:cNvPicPr>
            <a:picLocks noChangeAspect="1"/>
          </p:cNvPicPr>
          <p:nvPr/>
        </p:nvPicPr>
        <p:blipFill>
          <a:blip r:embed="rId4"/>
          <a:stretch>
            <a:fillRect/>
          </a:stretch>
        </p:blipFill>
        <p:spPr>
          <a:xfrm>
            <a:off x="641303" y="2679896"/>
            <a:ext cx="2357753" cy="1086250"/>
          </a:xfrm>
          <a:prstGeom prst="rect">
            <a:avLst/>
          </a:prstGeom>
        </p:spPr>
      </p:pic>
      <p:pic>
        <p:nvPicPr>
          <p:cNvPr id="6" name="Image 5">
            <a:extLst>
              <a:ext uri="{FF2B5EF4-FFF2-40B4-BE49-F238E27FC236}">
                <a16:creationId xmlns:a16="http://schemas.microsoft.com/office/drawing/2014/main" id="{4A076B6E-3799-400F-8AC5-7473230272A3}"/>
              </a:ext>
            </a:extLst>
          </p:cNvPr>
          <p:cNvPicPr>
            <a:picLocks noChangeAspect="1"/>
          </p:cNvPicPr>
          <p:nvPr/>
        </p:nvPicPr>
        <p:blipFill>
          <a:blip r:embed="rId5"/>
          <a:stretch>
            <a:fillRect/>
          </a:stretch>
        </p:blipFill>
        <p:spPr>
          <a:xfrm>
            <a:off x="3513101" y="3766146"/>
            <a:ext cx="2095500" cy="1714500"/>
          </a:xfrm>
          <a:prstGeom prst="rect">
            <a:avLst/>
          </a:prstGeom>
        </p:spPr>
      </p:pic>
      <p:pic>
        <p:nvPicPr>
          <p:cNvPr id="7" name="Image 6">
            <a:extLst>
              <a:ext uri="{FF2B5EF4-FFF2-40B4-BE49-F238E27FC236}">
                <a16:creationId xmlns:a16="http://schemas.microsoft.com/office/drawing/2014/main" id="{39697A7F-7853-4CB7-AE64-0FE1FEE32ED7}"/>
              </a:ext>
            </a:extLst>
          </p:cNvPr>
          <p:cNvPicPr>
            <a:picLocks noChangeAspect="1"/>
          </p:cNvPicPr>
          <p:nvPr/>
        </p:nvPicPr>
        <p:blipFill>
          <a:blip r:embed="rId6"/>
          <a:stretch>
            <a:fillRect/>
          </a:stretch>
        </p:blipFill>
        <p:spPr>
          <a:xfrm>
            <a:off x="3698330" y="2882407"/>
            <a:ext cx="1563228" cy="986036"/>
          </a:xfrm>
          <a:prstGeom prst="rect">
            <a:avLst/>
          </a:prstGeom>
        </p:spPr>
      </p:pic>
      <p:pic>
        <p:nvPicPr>
          <p:cNvPr id="8" name="Image 7">
            <a:extLst>
              <a:ext uri="{FF2B5EF4-FFF2-40B4-BE49-F238E27FC236}">
                <a16:creationId xmlns:a16="http://schemas.microsoft.com/office/drawing/2014/main" id="{96991351-C630-4F21-A535-94D37ADC77D2}"/>
              </a:ext>
            </a:extLst>
          </p:cNvPr>
          <p:cNvPicPr>
            <a:picLocks noChangeAspect="1"/>
          </p:cNvPicPr>
          <p:nvPr/>
        </p:nvPicPr>
        <p:blipFill>
          <a:blip r:embed="rId7"/>
          <a:stretch>
            <a:fillRect/>
          </a:stretch>
        </p:blipFill>
        <p:spPr>
          <a:xfrm>
            <a:off x="6582559" y="3032542"/>
            <a:ext cx="1967693" cy="461651"/>
          </a:xfrm>
          <a:prstGeom prst="rect">
            <a:avLst/>
          </a:prstGeom>
        </p:spPr>
      </p:pic>
      <p:pic>
        <p:nvPicPr>
          <p:cNvPr id="9" name="Image 8">
            <a:extLst>
              <a:ext uri="{FF2B5EF4-FFF2-40B4-BE49-F238E27FC236}">
                <a16:creationId xmlns:a16="http://schemas.microsoft.com/office/drawing/2014/main" id="{5EF76FD3-28A2-45FD-81F0-E6480D15F12A}"/>
              </a:ext>
            </a:extLst>
          </p:cNvPr>
          <p:cNvPicPr>
            <a:picLocks noChangeAspect="1"/>
          </p:cNvPicPr>
          <p:nvPr/>
        </p:nvPicPr>
        <p:blipFill>
          <a:blip r:embed="rId8"/>
          <a:stretch>
            <a:fillRect/>
          </a:stretch>
        </p:blipFill>
        <p:spPr>
          <a:xfrm>
            <a:off x="571922" y="4077072"/>
            <a:ext cx="2095500" cy="876300"/>
          </a:xfrm>
          <a:prstGeom prst="rect">
            <a:avLst/>
          </a:prstGeom>
        </p:spPr>
      </p:pic>
      <p:pic>
        <p:nvPicPr>
          <p:cNvPr id="10" name="Image 9">
            <a:extLst>
              <a:ext uri="{FF2B5EF4-FFF2-40B4-BE49-F238E27FC236}">
                <a16:creationId xmlns:a16="http://schemas.microsoft.com/office/drawing/2014/main" id="{04603CFB-F141-4E4A-A02C-611E0F709278}"/>
              </a:ext>
            </a:extLst>
          </p:cNvPr>
          <p:cNvPicPr>
            <a:picLocks noChangeAspect="1"/>
          </p:cNvPicPr>
          <p:nvPr/>
        </p:nvPicPr>
        <p:blipFill>
          <a:blip r:embed="rId9"/>
          <a:stretch>
            <a:fillRect/>
          </a:stretch>
        </p:blipFill>
        <p:spPr>
          <a:xfrm>
            <a:off x="3670012" y="5480646"/>
            <a:ext cx="1747856" cy="802132"/>
          </a:xfrm>
          <a:prstGeom prst="rect">
            <a:avLst/>
          </a:prstGeom>
        </p:spPr>
      </p:pic>
      <p:pic>
        <p:nvPicPr>
          <p:cNvPr id="11" name="Image 10">
            <a:extLst>
              <a:ext uri="{FF2B5EF4-FFF2-40B4-BE49-F238E27FC236}">
                <a16:creationId xmlns:a16="http://schemas.microsoft.com/office/drawing/2014/main" id="{DBBDC4B7-961C-47CA-A4F3-6D481127F740}"/>
              </a:ext>
            </a:extLst>
          </p:cNvPr>
          <p:cNvPicPr>
            <a:picLocks noChangeAspect="1"/>
          </p:cNvPicPr>
          <p:nvPr/>
        </p:nvPicPr>
        <p:blipFill>
          <a:blip r:embed="rId10"/>
          <a:stretch>
            <a:fillRect/>
          </a:stretch>
        </p:blipFill>
        <p:spPr>
          <a:xfrm>
            <a:off x="808374" y="1534020"/>
            <a:ext cx="1622596" cy="929305"/>
          </a:xfrm>
          <a:prstGeom prst="rect">
            <a:avLst/>
          </a:prstGeom>
        </p:spPr>
      </p:pic>
      <p:pic>
        <p:nvPicPr>
          <p:cNvPr id="12" name="Image 11">
            <a:extLst>
              <a:ext uri="{FF2B5EF4-FFF2-40B4-BE49-F238E27FC236}">
                <a16:creationId xmlns:a16="http://schemas.microsoft.com/office/drawing/2014/main" id="{82411CF4-F46A-45CA-9593-E5EDF1CD058C}"/>
              </a:ext>
            </a:extLst>
          </p:cNvPr>
          <p:cNvPicPr>
            <a:picLocks noChangeAspect="1"/>
          </p:cNvPicPr>
          <p:nvPr/>
        </p:nvPicPr>
        <p:blipFill>
          <a:blip r:embed="rId11"/>
          <a:stretch>
            <a:fillRect/>
          </a:stretch>
        </p:blipFill>
        <p:spPr>
          <a:xfrm>
            <a:off x="6582559" y="1870271"/>
            <a:ext cx="2095500" cy="809625"/>
          </a:xfrm>
          <a:prstGeom prst="rect">
            <a:avLst/>
          </a:prstGeom>
        </p:spPr>
      </p:pic>
      <p:pic>
        <p:nvPicPr>
          <p:cNvPr id="13" name="Image 12">
            <a:extLst>
              <a:ext uri="{FF2B5EF4-FFF2-40B4-BE49-F238E27FC236}">
                <a16:creationId xmlns:a16="http://schemas.microsoft.com/office/drawing/2014/main" id="{5A5F7F28-2462-4268-9DD4-B16868839083}"/>
              </a:ext>
            </a:extLst>
          </p:cNvPr>
          <p:cNvPicPr>
            <a:picLocks noChangeAspect="1"/>
          </p:cNvPicPr>
          <p:nvPr/>
        </p:nvPicPr>
        <p:blipFill>
          <a:blip r:embed="rId12"/>
          <a:stretch>
            <a:fillRect/>
          </a:stretch>
        </p:blipFill>
        <p:spPr>
          <a:xfrm>
            <a:off x="777255" y="5259087"/>
            <a:ext cx="1190625" cy="1085850"/>
          </a:xfrm>
          <a:prstGeom prst="rect">
            <a:avLst/>
          </a:prstGeom>
        </p:spPr>
      </p:pic>
      <p:pic>
        <p:nvPicPr>
          <p:cNvPr id="14" name="Image 13">
            <a:extLst>
              <a:ext uri="{FF2B5EF4-FFF2-40B4-BE49-F238E27FC236}">
                <a16:creationId xmlns:a16="http://schemas.microsoft.com/office/drawing/2014/main" id="{E55044E0-CB73-4EE2-9831-DBD6041EDCE0}"/>
              </a:ext>
            </a:extLst>
          </p:cNvPr>
          <p:cNvPicPr>
            <a:picLocks noChangeAspect="1"/>
          </p:cNvPicPr>
          <p:nvPr/>
        </p:nvPicPr>
        <p:blipFill>
          <a:blip r:embed="rId13"/>
          <a:stretch>
            <a:fillRect/>
          </a:stretch>
        </p:blipFill>
        <p:spPr>
          <a:xfrm>
            <a:off x="7317245" y="5259087"/>
            <a:ext cx="871364" cy="934736"/>
          </a:xfrm>
          <a:prstGeom prst="rect">
            <a:avLst/>
          </a:prstGeom>
        </p:spPr>
      </p:pic>
      <p:pic>
        <p:nvPicPr>
          <p:cNvPr id="15" name="Image 14">
            <a:extLst>
              <a:ext uri="{FF2B5EF4-FFF2-40B4-BE49-F238E27FC236}">
                <a16:creationId xmlns:a16="http://schemas.microsoft.com/office/drawing/2014/main" id="{65DC82FE-667B-4F30-8895-02FEEB1281BA}"/>
              </a:ext>
            </a:extLst>
          </p:cNvPr>
          <p:cNvPicPr>
            <a:picLocks noChangeAspect="1"/>
          </p:cNvPicPr>
          <p:nvPr/>
        </p:nvPicPr>
        <p:blipFill>
          <a:blip r:embed="rId14"/>
          <a:stretch>
            <a:fillRect/>
          </a:stretch>
        </p:blipFill>
        <p:spPr>
          <a:xfrm>
            <a:off x="6846285" y="3868443"/>
            <a:ext cx="1568048" cy="884827"/>
          </a:xfrm>
          <a:prstGeom prst="rect">
            <a:avLst/>
          </a:prstGeom>
        </p:spPr>
      </p:pic>
    </p:spTree>
    <p:extLst>
      <p:ext uri="{BB962C8B-B14F-4D97-AF65-F5344CB8AC3E}">
        <p14:creationId xmlns:p14="http://schemas.microsoft.com/office/powerpoint/2010/main" val="30102823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21FA5-3AB8-4CFA-80A6-5ACB321D0644}"/>
              </a:ext>
            </a:extLst>
          </p:cNvPr>
          <p:cNvSpPr>
            <a:spLocks noGrp="1"/>
          </p:cNvSpPr>
          <p:nvPr>
            <p:ph type="title"/>
          </p:nvPr>
        </p:nvSpPr>
        <p:spPr/>
        <p:txBody>
          <a:bodyPr/>
          <a:lstStyle/>
          <a:p>
            <a:r>
              <a:rPr lang="fr-FR" dirty="0"/>
              <a:t>Le constat</a:t>
            </a:r>
          </a:p>
        </p:txBody>
      </p:sp>
      <p:sp>
        <p:nvSpPr>
          <p:cNvPr id="3" name="Espace réservé du contenu 2">
            <a:extLst>
              <a:ext uri="{FF2B5EF4-FFF2-40B4-BE49-F238E27FC236}">
                <a16:creationId xmlns:a16="http://schemas.microsoft.com/office/drawing/2014/main" id="{3F7583D6-466E-4F10-8A64-6642E21DFC70}"/>
              </a:ext>
            </a:extLst>
          </p:cNvPr>
          <p:cNvSpPr>
            <a:spLocks noGrp="1"/>
          </p:cNvSpPr>
          <p:nvPr>
            <p:ph idx="1"/>
          </p:nvPr>
        </p:nvSpPr>
        <p:spPr>
          <a:xfrm>
            <a:off x="539552" y="1297642"/>
            <a:ext cx="8319120" cy="5299710"/>
          </a:xfrm>
        </p:spPr>
        <p:txBody>
          <a:bodyPr/>
          <a:lstStyle/>
          <a:p>
            <a:r>
              <a:rPr lang="fr-FR" dirty="0"/>
              <a:t>40% des besoins humanitaires ne sont pas satisfaits en raison d'un financement insuffisant</a:t>
            </a:r>
          </a:p>
          <a:p>
            <a:r>
              <a:rPr lang="fr-FR" dirty="0">
                <a:solidFill>
                  <a:schemeClr val="accent2"/>
                </a:solidFill>
              </a:rPr>
              <a:t>Les acteurs humanitaires sont en concurrence</a:t>
            </a:r>
          </a:p>
          <a:p>
            <a:pPr lvl="1"/>
            <a:r>
              <a:rPr lang="fr-FR" sz="1600" dirty="0"/>
              <a:t>Financement institutionnel et privé </a:t>
            </a:r>
          </a:p>
          <a:p>
            <a:pPr lvl="1"/>
            <a:r>
              <a:rPr lang="fr-FR" sz="1600" dirty="0"/>
              <a:t>Tension sur les ressources humanitaires</a:t>
            </a:r>
          </a:p>
          <a:p>
            <a:r>
              <a:rPr lang="fr-FR" dirty="0"/>
              <a:t>Une nécessaire mutualisation de la logistique</a:t>
            </a:r>
          </a:p>
          <a:p>
            <a:pPr lvl="1"/>
            <a:r>
              <a:rPr lang="fr-FR" sz="1600" dirty="0"/>
              <a:t>La mutualisation montre que la coopération est un facteur d'efficacité</a:t>
            </a:r>
          </a:p>
          <a:p>
            <a:pPr lvl="2"/>
            <a:r>
              <a:rPr lang="fr-FR" sz="1600" dirty="0"/>
              <a:t>Coopération plutôt que compétition</a:t>
            </a:r>
          </a:p>
          <a:p>
            <a:r>
              <a:rPr lang="fr-FR" dirty="0"/>
              <a:t>Comment approcher sa mise en œuvre ?</a:t>
            </a:r>
          </a:p>
          <a:p>
            <a:pPr lvl="1"/>
            <a:r>
              <a:rPr lang="fr-FR" sz="1600" dirty="0"/>
              <a:t>Elle est gagnant-gagnant pour chacun des acteurs</a:t>
            </a:r>
          </a:p>
          <a:p>
            <a:pPr lvl="2"/>
            <a:r>
              <a:rPr lang="fr-FR" sz="1600" dirty="0"/>
              <a:t>Regrouper les achats pour obtenir un prix plus bas</a:t>
            </a:r>
          </a:p>
          <a:p>
            <a:pPr lvl="2"/>
            <a:r>
              <a:rPr lang="fr-FR" sz="1600" dirty="0"/>
              <a:t>Partager des ressources logistiques</a:t>
            </a:r>
          </a:p>
          <a:p>
            <a:pPr lvl="2"/>
            <a:r>
              <a:rPr lang="fr-FR" sz="1600" dirty="0"/>
              <a:t>Mise en commun des expertises</a:t>
            </a:r>
          </a:p>
          <a:p>
            <a:pPr lvl="2"/>
            <a:r>
              <a:rPr lang="fr-FR" sz="1600" dirty="0">
                <a:solidFill>
                  <a:srgbClr val="FF0000"/>
                </a:solidFill>
              </a:rPr>
              <a:t>Standards de fonctionnement (ONU)</a:t>
            </a:r>
          </a:p>
          <a:p>
            <a:pPr lvl="1"/>
            <a:endParaRPr lang="fr-FR" sz="1600" dirty="0"/>
          </a:p>
          <a:p>
            <a:pPr lvl="1"/>
            <a:endParaRPr lang="fr-FR" sz="1600" dirty="0"/>
          </a:p>
        </p:txBody>
      </p:sp>
      <p:sp>
        <p:nvSpPr>
          <p:cNvPr id="4" name="Espace réservé du numéro de diapositive 1">
            <a:extLst>
              <a:ext uri="{FF2B5EF4-FFF2-40B4-BE49-F238E27FC236}">
                <a16:creationId xmlns:a16="http://schemas.microsoft.com/office/drawing/2014/main" id="{5716D2C7-3FC7-4AC9-A4EA-CBDACD83E622}"/>
              </a:ext>
            </a:extLst>
          </p:cNvPr>
          <p:cNvSpPr>
            <a:spLocks noGrp="1"/>
          </p:cNvSpPr>
          <p:nvPr>
            <p:ph type="sldNum" sz="quarter" idx="4"/>
          </p:nvPr>
        </p:nvSpPr>
        <p:spPr>
          <a:xfrm>
            <a:off x="7032275" y="6492875"/>
            <a:ext cx="2057400" cy="365125"/>
          </a:xfrm>
          <a:prstGeom prst="rect">
            <a:avLst/>
          </a:prstGeom>
        </p:spPr>
        <p:txBody>
          <a:bodyPr vert="horz" lIns="91440" tIns="45720" rIns="91440" bIns="45720" rtlCol="0" anchor="ctr"/>
          <a:lstStyle>
            <a:lvl1pPr algn="r">
              <a:defRPr sz="1200">
                <a:solidFill>
                  <a:srgbClr val="000000"/>
                </a:solidFill>
              </a:defRPr>
            </a:lvl1pPr>
          </a:lstStyle>
          <a:p>
            <a:fld id="{CBD2FA42-5D29-4E10-97B0-3A0A1B412E59}" type="slidenum">
              <a:rPr lang="fr-FR" smtClean="0"/>
              <a:pPr/>
              <a:t>14</a:t>
            </a:fld>
            <a:endParaRPr lang="fr-FR"/>
          </a:p>
        </p:txBody>
      </p:sp>
    </p:spTree>
    <p:extLst>
      <p:ext uri="{BB962C8B-B14F-4D97-AF65-F5344CB8AC3E}">
        <p14:creationId xmlns:p14="http://schemas.microsoft.com/office/powerpoint/2010/main" val="17128632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CCB52B-DD8B-4988-8AC5-104F2F01D38B}"/>
              </a:ext>
            </a:extLst>
          </p:cNvPr>
          <p:cNvSpPr>
            <a:spLocks noGrp="1"/>
          </p:cNvSpPr>
          <p:nvPr>
            <p:ph type="title"/>
          </p:nvPr>
        </p:nvSpPr>
        <p:spPr/>
        <p:txBody>
          <a:bodyPr/>
          <a:lstStyle/>
          <a:p>
            <a:r>
              <a:rPr lang="fr-FR" dirty="0"/>
              <a:t>Les centrales humanitaires</a:t>
            </a:r>
          </a:p>
        </p:txBody>
      </p:sp>
      <p:sp>
        <p:nvSpPr>
          <p:cNvPr id="3" name="Espace réservé du contenu 2">
            <a:extLst>
              <a:ext uri="{FF2B5EF4-FFF2-40B4-BE49-F238E27FC236}">
                <a16:creationId xmlns:a16="http://schemas.microsoft.com/office/drawing/2014/main" id="{C61B3B32-8885-4533-BA91-0BC25C039363}"/>
              </a:ext>
            </a:extLst>
          </p:cNvPr>
          <p:cNvSpPr>
            <a:spLocks noGrp="1"/>
          </p:cNvSpPr>
          <p:nvPr>
            <p:ph idx="1"/>
          </p:nvPr>
        </p:nvSpPr>
        <p:spPr/>
        <p:txBody>
          <a:bodyPr/>
          <a:lstStyle/>
          <a:p>
            <a:r>
              <a:rPr lang="fr-FR" dirty="0"/>
              <a:t>Les 3 leviers de la mutualisation : </a:t>
            </a:r>
          </a:p>
          <a:p>
            <a:pPr lvl="1"/>
            <a:r>
              <a:rPr lang="fr-FR" dirty="0"/>
              <a:t>1. Standardisation des processus et outils </a:t>
            </a:r>
          </a:p>
          <a:p>
            <a:pPr lvl="1"/>
            <a:r>
              <a:rPr lang="fr-FR" dirty="0"/>
              <a:t>2. Réduction des coûts par des économies d’échelles </a:t>
            </a:r>
          </a:p>
          <a:p>
            <a:pPr lvl="1"/>
            <a:r>
              <a:rPr lang="fr-FR" dirty="0"/>
              <a:t>3. Alliances stratégiques avec des structures tierces</a:t>
            </a:r>
          </a:p>
          <a:p>
            <a:r>
              <a:rPr lang="fr-FR" dirty="0"/>
              <a:t>Centrales d’achat</a:t>
            </a:r>
          </a:p>
          <a:p>
            <a:r>
              <a:rPr lang="fr-FR" dirty="0"/>
              <a:t>Acheminement</a:t>
            </a:r>
          </a:p>
          <a:p>
            <a:r>
              <a:rPr lang="fr-FR" dirty="0"/>
              <a:t>Logistique de support</a:t>
            </a:r>
          </a:p>
          <a:p>
            <a:r>
              <a:rPr lang="fr-FR" dirty="0"/>
              <a:t>Moyens communs sur le terrain</a:t>
            </a:r>
          </a:p>
        </p:txBody>
      </p:sp>
      <p:sp>
        <p:nvSpPr>
          <p:cNvPr id="4" name="Espace réservé du numéro de diapositive 1">
            <a:extLst>
              <a:ext uri="{FF2B5EF4-FFF2-40B4-BE49-F238E27FC236}">
                <a16:creationId xmlns:a16="http://schemas.microsoft.com/office/drawing/2014/main" id="{D875A2B4-5271-4A18-B8F4-A50113E7A494}"/>
              </a:ext>
            </a:extLst>
          </p:cNvPr>
          <p:cNvSpPr>
            <a:spLocks noGrp="1"/>
          </p:cNvSpPr>
          <p:nvPr>
            <p:ph type="sldNum" sz="quarter" idx="4"/>
          </p:nvPr>
        </p:nvSpPr>
        <p:spPr>
          <a:xfrm>
            <a:off x="7032275" y="6492875"/>
            <a:ext cx="2057400" cy="365125"/>
          </a:xfrm>
          <a:prstGeom prst="rect">
            <a:avLst/>
          </a:prstGeom>
        </p:spPr>
        <p:txBody>
          <a:bodyPr vert="horz" lIns="91440" tIns="45720" rIns="91440" bIns="45720" rtlCol="0" anchor="ctr"/>
          <a:lstStyle>
            <a:lvl1pPr algn="r">
              <a:defRPr sz="1200">
                <a:solidFill>
                  <a:srgbClr val="000000"/>
                </a:solidFill>
              </a:defRPr>
            </a:lvl1pPr>
          </a:lstStyle>
          <a:p>
            <a:fld id="{CBD2FA42-5D29-4E10-97B0-3A0A1B412E59}" type="slidenum">
              <a:rPr lang="fr-FR" smtClean="0"/>
              <a:pPr/>
              <a:t>15</a:t>
            </a:fld>
            <a:endParaRPr lang="fr-FR"/>
          </a:p>
        </p:txBody>
      </p:sp>
    </p:spTree>
    <p:extLst>
      <p:ext uri="{BB962C8B-B14F-4D97-AF65-F5344CB8AC3E}">
        <p14:creationId xmlns:p14="http://schemas.microsoft.com/office/powerpoint/2010/main" val="179001755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Connecteur : en angle 49">
            <a:extLst>
              <a:ext uri="{FF2B5EF4-FFF2-40B4-BE49-F238E27FC236}">
                <a16:creationId xmlns:a16="http://schemas.microsoft.com/office/drawing/2014/main" id="{534E7F85-98A4-4F4D-A3BF-E45587C3BED4}"/>
              </a:ext>
            </a:extLst>
          </p:cNvPr>
          <p:cNvCxnSpPr>
            <a:cxnSpLocks/>
            <a:endCxn id="36" idx="3"/>
          </p:cNvCxnSpPr>
          <p:nvPr/>
        </p:nvCxnSpPr>
        <p:spPr bwMode="auto">
          <a:xfrm rot="5400000">
            <a:off x="5277009" y="3883846"/>
            <a:ext cx="2889663" cy="545217"/>
          </a:xfrm>
          <a:prstGeom prst="bentConnector2">
            <a:avLst/>
          </a:prstGeom>
          <a:noFill/>
          <a:ln w="28575" cap="flat" cmpd="sng" algn="ctr">
            <a:solidFill>
              <a:srgbClr val="000000"/>
            </a:solidFill>
            <a:prstDash val="dash"/>
            <a:round/>
            <a:headEnd type="none" w="med" len="med"/>
            <a:tailEnd type="none" w="med" len="med"/>
          </a:ln>
          <a:effectLst/>
        </p:spPr>
      </p:cxnSp>
      <p:cxnSp>
        <p:nvCxnSpPr>
          <p:cNvPr id="49" name="Connecteur droit 48">
            <a:extLst>
              <a:ext uri="{FF2B5EF4-FFF2-40B4-BE49-F238E27FC236}">
                <a16:creationId xmlns:a16="http://schemas.microsoft.com/office/drawing/2014/main" id="{98A7D558-4F59-46FD-8E27-3BCD8FE2163F}"/>
              </a:ext>
            </a:extLst>
          </p:cNvPr>
          <p:cNvCxnSpPr/>
          <p:nvPr/>
        </p:nvCxnSpPr>
        <p:spPr bwMode="auto">
          <a:xfrm>
            <a:off x="8316416" y="2805285"/>
            <a:ext cx="0" cy="2717767"/>
          </a:xfrm>
          <a:prstGeom prst="line">
            <a:avLst/>
          </a:prstGeom>
          <a:noFill/>
          <a:ln w="28575" cap="flat" cmpd="sng" algn="ctr">
            <a:solidFill>
              <a:srgbClr val="000000"/>
            </a:solidFill>
            <a:prstDash val="dash"/>
            <a:round/>
            <a:headEnd type="none" w="med" len="med"/>
            <a:tailEnd type="none" w="med" len="med"/>
          </a:ln>
          <a:effectLst/>
        </p:spPr>
      </p:cxnSp>
      <p:cxnSp>
        <p:nvCxnSpPr>
          <p:cNvPr id="48" name="Connecteur : en angle 47">
            <a:extLst>
              <a:ext uri="{FF2B5EF4-FFF2-40B4-BE49-F238E27FC236}">
                <a16:creationId xmlns:a16="http://schemas.microsoft.com/office/drawing/2014/main" id="{E8713368-55F4-4533-A198-047A1F7DB034}"/>
              </a:ext>
            </a:extLst>
          </p:cNvPr>
          <p:cNvCxnSpPr>
            <a:cxnSpLocks/>
            <a:endCxn id="36" idx="1"/>
          </p:cNvCxnSpPr>
          <p:nvPr/>
        </p:nvCxnSpPr>
        <p:spPr bwMode="auto">
          <a:xfrm rot="16200000" flipH="1">
            <a:off x="3449429" y="3909127"/>
            <a:ext cx="2889664" cy="494654"/>
          </a:xfrm>
          <a:prstGeom prst="bentConnector2">
            <a:avLst/>
          </a:prstGeom>
          <a:noFill/>
          <a:ln w="28575" cap="flat" cmpd="sng" algn="ctr">
            <a:solidFill>
              <a:srgbClr val="000000"/>
            </a:solidFill>
            <a:prstDash val="dash"/>
            <a:round/>
            <a:headEnd type="none" w="med" len="med"/>
            <a:tailEnd type="none" w="med" len="med"/>
          </a:ln>
          <a:effectLst/>
        </p:spPr>
      </p:cxnSp>
      <p:cxnSp>
        <p:nvCxnSpPr>
          <p:cNvPr id="46" name="Connecteur droit 45">
            <a:extLst>
              <a:ext uri="{FF2B5EF4-FFF2-40B4-BE49-F238E27FC236}">
                <a16:creationId xmlns:a16="http://schemas.microsoft.com/office/drawing/2014/main" id="{8BF19EFC-82EC-49A0-86E7-8B740F6873CF}"/>
              </a:ext>
            </a:extLst>
          </p:cNvPr>
          <p:cNvCxnSpPr/>
          <p:nvPr/>
        </p:nvCxnSpPr>
        <p:spPr bwMode="auto">
          <a:xfrm>
            <a:off x="3275856" y="2805285"/>
            <a:ext cx="0" cy="2717767"/>
          </a:xfrm>
          <a:prstGeom prst="line">
            <a:avLst/>
          </a:prstGeom>
          <a:noFill/>
          <a:ln w="28575" cap="flat" cmpd="sng" algn="ctr">
            <a:solidFill>
              <a:srgbClr val="000000"/>
            </a:solidFill>
            <a:prstDash val="dash"/>
            <a:round/>
            <a:headEnd type="none" w="med" len="med"/>
            <a:tailEnd type="none" w="med" len="med"/>
          </a:ln>
          <a:effectLst/>
        </p:spPr>
      </p:cxnSp>
      <p:sp>
        <p:nvSpPr>
          <p:cNvPr id="2" name="Titre 1">
            <a:extLst>
              <a:ext uri="{FF2B5EF4-FFF2-40B4-BE49-F238E27FC236}">
                <a16:creationId xmlns:a16="http://schemas.microsoft.com/office/drawing/2014/main" id="{2E733FB4-5DC9-4950-AF80-4402FBF25E29}"/>
              </a:ext>
            </a:extLst>
          </p:cNvPr>
          <p:cNvSpPr>
            <a:spLocks noGrp="1"/>
          </p:cNvSpPr>
          <p:nvPr>
            <p:ph type="title"/>
          </p:nvPr>
        </p:nvSpPr>
        <p:spPr>
          <a:xfrm>
            <a:off x="1691680" y="476671"/>
            <a:ext cx="7239000" cy="941199"/>
          </a:xfrm>
        </p:spPr>
        <p:txBody>
          <a:bodyPr/>
          <a:lstStyle/>
          <a:p>
            <a:r>
              <a:rPr lang="fr-FR" dirty="0"/>
              <a:t>Structure de l’organisation</a:t>
            </a:r>
            <a:br>
              <a:rPr lang="fr-FR" dirty="0"/>
            </a:br>
            <a:r>
              <a:rPr lang="fr-FR" dirty="0"/>
              <a:t>Exemple MSF</a:t>
            </a:r>
          </a:p>
        </p:txBody>
      </p:sp>
      <p:sp>
        <p:nvSpPr>
          <p:cNvPr id="6" name="Espace réservé du numéro de diapositive 1">
            <a:extLst>
              <a:ext uri="{FF2B5EF4-FFF2-40B4-BE49-F238E27FC236}">
                <a16:creationId xmlns:a16="http://schemas.microsoft.com/office/drawing/2014/main" id="{68D8B249-1FEC-427D-82AC-DC1F2FBA357C}"/>
              </a:ext>
            </a:extLst>
          </p:cNvPr>
          <p:cNvSpPr>
            <a:spLocks noGrp="1"/>
          </p:cNvSpPr>
          <p:nvPr>
            <p:ph type="sldNum" sz="quarter" idx="4"/>
          </p:nvPr>
        </p:nvSpPr>
        <p:spPr>
          <a:xfrm>
            <a:off x="7032275" y="6492875"/>
            <a:ext cx="2057400" cy="365125"/>
          </a:xfrm>
          <a:prstGeom prst="rect">
            <a:avLst/>
          </a:prstGeom>
        </p:spPr>
        <p:txBody>
          <a:bodyPr vert="horz" lIns="91440" tIns="45720" rIns="91440" bIns="45720" rtlCol="0" anchor="ctr"/>
          <a:lstStyle>
            <a:lvl1pPr algn="r">
              <a:defRPr sz="1200">
                <a:solidFill>
                  <a:srgbClr val="000000"/>
                </a:solidFill>
              </a:defRPr>
            </a:lvl1pPr>
          </a:lstStyle>
          <a:p>
            <a:fld id="{CBD2FA42-5D29-4E10-97B0-3A0A1B412E59}" type="slidenum">
              <a:rPr lang="fr-FR" smtClean="0"/>
              <a:pPr/>
              <a:t>16</a:t>
            </a:fld>
            <a:endParaRPr lang="fr-FR"/>
          </a:p>
        </p:txBody>
      </p:sp>
      <p:grpSp>
        <p:nvGrpSpPr>
          <p:cNvPr id="57" name="Groupe 56">
            <a:extLst>
              <a:ext uri="{FF2B5EF4-FFF2-40B4-BE49-F238E27FC236}">
                <a16:creationId xmlns:a16="http://schemas.microsoft.com/office/drawing/2014/main" id="{FB34F2CE-7B94-46B6-B9BE-C9AE134E6443}"/>
              </a:ext>
            </a:extLst>
          </p:cNvPr>
          <p:cNvGrpSpPr/>
          <p:nvPr/>
        </p:nvGrpSpPr>
        <p:grpSpPr>
          <a:xfrm>
            <a:off x="2987824" y="1700808"/>
            <a:ext cx="5637920" cy="1105272"/>
            <a:chOff x="2987824" y="1700808"/>
            <a:chExt cx="5637920" cy="1105272"/>
          </a:xfrm>
        </p:grpSpPr>
        <p:sp>
          <p:nvSpPr>
            <p:cNvPr id="3" name="Rectangle 2">
              <a:extLst>
                <a:ext uri="{FF2B5EF4-FFF2-40B4-BE49-F238E27FC236}">
                  <a16:creationId xmlns:a16="http://schemas.microsoft.com/office/drawing/2014/main" id="{A25BE0FE-8016-4A78-8D64-A199E74A757C}"/>
                </a:ext>
              </a:extLst>
            </p:cNvPr>
            <p:cNvSpPr/>
            <p:nvPr/>
          </p:nvSpPr>
          <p:spPr bwMode="auto">
            <a:xfrm>
              <a:off x="5141588" y="1700808"/>
              <a:ext cx="1307643" cy="457200"/>
            </a:xfrm>
            <a:prstGeom prst="rect">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Arial" charset="0"/>
                </a:rPr>
                <a:t>Responsable de cellule</a:t>
              </a:r>
            </a:p>
          </p:txBody>
        </p:sp>
        <p:sp>
          <p:nvSpPr>
            <p:cNvPr id="8" name="Rectangle 7">
              <a:extLst>
                <a:ext uri="{FF2B5EF4-FFF2-40B4-BE49-F238E27FC236}">
                  <a16:creationId xmlns:a16="http://schemas.microsoft.com/office/drawing/2014/main" id="{362ECB6C-B1A1-48D4-A490-07068DE227CB}"/>
                </a:ext>
              </a:extLst>
            </p:cNvPr>
            <p:cNvSpPr/>
            <p:nvPr/>
          </p:nvSpPr>
          <p:spPr bwMode="auto">
            <a:xfrm>
              <a:off x="2987824" y="2348880"/>
              <a:ext cx="1307643" cy="457200"/>
            </a:xfrm>
            <a:prstGeom prst="rect">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Arial" charset="0"/>
                </a:rPr>
                <a:t>Responsable médical</a:t>
              </a:r>
            </a:p>
          </p:txBody>
        </p:sp>
        <p:sp>
          <p:nvSpPr>
            <p:cNvPr id="9" name="Rectangle 8">
              <a:extLst>
                <a:ext uri="{FF2B5EF4-FFF2-40B4-BE49-F238E27FC236}">
                  <a16:creationId xmlns:a16="http://schemas.microsoft.com/office/drawing/2014/main" id="{106E2142-E212-44CC-8AC6-B135C82BB551}"/>
                </a:ext>
              </a:extLst>
            </p:cNvPr>
            <p:cNvSpPr/>
            <p:nvPr/>
          </p:nvSpPr>
          <p:spPr bwMode="auto">
            <a:xfrm>
              <a:off x="4431250" y="2348615"/>
              <a:ext cx="1307643" cy="457200"/>
            </a:xfrm>
            <a:prstGeom prst="rect">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Arial" charset="0"/>
                </a:rPr>
                <a:t>Responsable financier</a:t>
              </a:r>
            </a:p>
          </p:txBody>
        </p:sp>
        <p:sp>
          <p:nvSpPr>
            <p:cNvPr id="10" name="Rectangle 9">
              <a:extLst>
                <a:ext uri="{FF2B5EF4-FFF2-40B4-BE49-F238E27FC236}">
                  <a16:creationId xmlns:a16="http://schemas.microsoft.com/office/drawing/2014/main" id="{ABDBF317-3E1C-49A5-AFF9-3EEC663E8835}"/>
                </a:ext>
              </a:extLst>
            </p:cNvPr>
            <p:cNvSpPr/>
            <p:nvPr/>
          </p:nvSpPr>
          <p:spPr bwMode="auto">
            <a:xfrm>
              <a:off x="5874676" y="2348350"/>
              <a:ext cx="1307643" cy="457200"/>
            </a:xfrm>
            <a:prstGeom prst="rect">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Arial" charset="0"/>
                </a:rPr>
                <a:t>Responsable RH</a:t>
              </a:r>
            </a:p>
          </p:txBody>
        </p:sp>
        <p:sp>
          <p:nvSpPr>
            <p:cNvPr id="11" name="Rectangle 10">
              <a:extLst>
                <a:ext uri="{FF2B5EF4-FFF2-40B4-BE49-F238E27FC236}">
                  <a16:creationId xmlns:a16="http://schemas.microsoft.com/office/drawing/2014/main" id="{C87C5C6D-AA2D-4E24-83A8-5027C04ED6F1}"/>
                </a:ext>
              </a:extLst>
            </p:cNvPr>
            <p:cNvSpPr/>
            <p:nvPr/>
          </p:nvSpPr>
          <p:spPr bwMode="auto">
            <a:xfrm>
              <a:off x="7318101" y="2348085"/>
              <a:ext cx="1307643" cy="457200"/>
            </a:xfrm>
            <a:prstGeom prst="rect">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Arial" charset="0"/>
                </a:rPr>
                <a:t>Responsable Logistique</a:t>
              </a:r>
            </a:p>
          </p:txBody>
        </p:sp>
        <p:cxnSp>
          <p:nvCxnSpPr>
            <p:cNvPr id="12" name="Connecteur : en angle 11">
              <a:extLst>
                <a:ext uri="{FF2B5EF4-FFF2-40B4-BE49-F238E27FC236}">
                  <a16:creationId xmlns:a16="http://schemas.microsoft.com/office/drawing/2014/main" id="{CA70E8B7-B1F3-4120-9754-05B1F840E64D}"/>
                </a:ext>
              </a:extLst>
            </p:cNvPr>
            <p:cNvCxnSpPr>
              <a:stCxn id="3" idx="1"/>
              <a:endCxn id="8" idx="0"/>
            </p:cNvCxnSpPr>
            <p:nvPr/>
          </p:nvCxnSpPr>
          <p:spPr bwMode="auto">
            <a:xfrm rot="10800000" flipV="1">
              <a:off x="3641645" y="1929408"/>
              <a:ext cx="1499943" cy="419472"/>
            </a:xfrm>
            <a:prstGeom prst="bentConnector2">
              <a:avLst/>
            </a:prstGeom>
            <a:noFill/>
            <a:ln w="28575" cap="flat" cmpd="sng" algn="ctr">
              <a:solidFill>
                <a:srgbClr val="000000"/>
              </a:solidFill>
              <a:prstDash val="solid"/>
              <a:round/>
              <a:headEnd type="none" w="med" len="med"/>
              <a:tailEnd type="triangle"/>
            </a:ln>
            <a:effectLst/>
          </p:spPr>
        </p:cxnSp>
        <p:cxnSp>
          <p:nvCxnSpPr>
            <p:cNvPr id="14" name="Connecteur : en angle 13">
              <a:extLst>
                <a:ext uri="{FF2B5EF4-FFF2-40B4-BE49-F238E27FC236}">
                  <a16:creationId xmlns:a16="http://schemas.microsoft.com/office/drawing/2014/main" id="{9BD81090-B2E7-41CA-877E-FE1563DE504F}"/>
                </a:ext>
              </a:extLst>
            </p:cNvPr>
            <p:cNvCxnSpPr>
              <a:cxnSpLocks/>
              <a:stCxn id="3" idx="1"/>
            </p:cNvCxnSpPr>
            <p:nvPr/>
          </p:nvCxnSpPr>
          <p:spPr bwMode="auto">
            <a:xfrm rot="10800000" flipV="1">
              <a:off x="4756988" y="1929407"/>
              <a:ext cx="384601" cy="418677"/>
            </a:xfrm>
            <a:prstGeom prst="bentConnector2">
              <a:avLst/>
            </a:prstGeom>
            <a:noFill/>
            <a:ln w="28575" cap="flat" cmpd="sng" algn="ctr">
              <a:solidFill>
                <a:srgbClr val="000000"/>
              </a:solidFill>
              <a:prstDash val="solid"/>
              <a:round/>
              <a:headEnd type="none" w="med" len="med"/>
              <a:tailEnd type="triangle"/>
            </a:ln>
            <a:effectLst/>
          </p:spPr>
        </p:cxnSp>
        <p:cxnSp>
          <p:nvCxnSpPr>
            <p:cNvPr id="16" name="Connecteur : en angle 15">
              <a:extLst>
                <a:ext uri="{FF2B5EF4-FFF2-40B4-BE49-F238E27FC236}">
                  <a16:creationId xmlns:a16="http://schemas.microsoft.com/office/drawing/2014/main" id="{8F187D23-0F4B-4447-95C1-C56AD9DBC319}"/>
                </a:ext>
              </a:extLst>
            </p:cNvPr>
            <p:cNvCxnSpPr>
              <a:cxnSpLocks/>
            </p:cNvCxnSpPr>
            <p:nvPr/>
          </p:nvCxnSpPr>
          <p:spPr bwMode="auto">
            <a:xfrm>
              <a:off x="6761998" y="1929143"/>
              <a:ext cx="79266" cy="418942"/>
            </a:xfrm>
            <a:prstGeom prst="bentConnector2">
              <a:avLst/>
            </a:prstGeom>
            <a:noFill/>
            <a:ln w="28575" cap="flat" cmpd="sng" algn="ctr">
              <a:solidFill>
                <a:srgbClr val="000000"/>
              </a:solidFill>
              <a:prstDash val="solid"/>
              <a:round/>
              <a:headEnd type="none" w="med" len="med"/>
              <a:tailEnd type="triangle"/>
            </a:ln>
            <a:effectLst/>
          </p:spPr>
        </p:cxnSp>
        <p:cxnSp>
          <p:nvCxnSpPr>
            <p:cNvPr id="18" name="Connecteur : en angle 17">
              <a:extLst>
                <a:ext uri="{FF2B5EF4-FFF2-40B4-BE49-F238E27FC236}">
                  <a16:creationId xmlns:a16="http://schemas.microsoft.com/office/drawing/2014/main" id="{330BBB59-2860-47A7-B042-8D61F07894CA}"/>
                </a:ext>
              </a:extLst>
            </p:cNvPr>
            <p:cNvCxnSpPr>
              <a:stCxn id="3" idx="3"/>
              <a:endCxn id="11" idx="0"/>
            </p:cNvCxnSpPr>
            <p:nvPr/>
          </p:nvCxnSpPr>
          <p:spPr bwMode="auto">
            <a:xfrm>
              <a:off x="6449231" y="1929408"/>
              <a:ext cx="1522692" cy="418677"/>
            </a:xfrm>
            <a:prstGeom prst="bentConnector2">
              <a:avLst/>
            </a:prstGeom>
            <a:noFill/>
            <a:ln w="28575" cap="flat" cmpd="sng" algn="ctr">
              <a:solidFill>
                <a:srgbClr val="000000"/>
              </a:solidFill>
              <a:prstDash val="solid"/>
              <a:round/>
              <a:headEnd type="none" w="med" len="med"/>
              <a:tailEnd type="triangle"/>
            </a:ln>
            <a:effectLst/>
          </p:spPr>
        </p:cxnSp>
      </p:grpSp>
      <p:grpSp>
        <p:nvGrpSpPr>
          <p:cNvPr id="59" name="Groupe 58">
            <a:extLst>
              <a:ext uri="{FF2B5EF4-FFF2-40B4-BE49-F238E27FC236}">
                <a16:creationId xmlns:a16="http://schemas.microsoft.com/office/drawing/2014/main" id="{C9178501-A6B8-4FA5-82A9-8D27C501414C}"/>
              </a:ext>
            </a:extLst>
          </p:cNvPr>
          <p:cNvGrpSpPr/>
          <p:nvPr/>
        </p:nvGrpSpPr>
        <p:grpSpPr>
          <a:xfrm>
            <a:off x="2989542" y="3188983"/>
            <a:ext cx="5637920" cy="1105272"/>
            <a:chOff x="2989542" y="3188983"/>
            <a:chExt cx="5637920" cy="1105272"/>
          </a:xfrm>
        </p:grpSpPr>
        <p:sp>
          <p:nvSpPr>
            <p:cNvPr id="23" name="Rectangle 22">
              <a:extLst>
                <a:ext uri="{FF2B5EF4-FFF2-40B4-BE49-F238E27FC236}">
                  <a16:creationId xmlns:a16="http://schemas.microsoft.com/office/drawing/2014/main" id="{C7C1B2B9-4DE2-4F3E-9BEF-6B8E27310A86}"/>
                </a:ext>
              </a:extLst>
            </p:cNvPr>
            <p:cNvSpPr/>
            <p:nvPr/>
          </p:nvSpPr>
          <p:spPr bwMode="auto">
            <a:xfrm>
              <a:off x="5143306" y="3188983"/>
              <a:ext cx="1307643" cy="457200"/>
            </a:xfrm>
            <a:prstGeom prst="rect">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bg1">
                      <a:lumMod val="50000"/>
                    </a:schemeClr>
                  </a:solidFill>
                  <a:effectLst/>
                  <a:latin typeface="Arial" charset="0"/>
                </a:rPr>
                <a:t>Chef de mission</a:t>
              </a:r>
            </a:p>
          </p:txBody>
        </p:sp>
        <p:sp>
          <p:nvSpPr>
            <p:cNvPr id="24" name="Rectangle 23">
              <a:extLst>
                <a:ext uri="{FF2B5EF4-FFF2-40B4-BE49-F238E27FC236}">
                  <a16:creationId xmlns:a16="http://schemas.microsoft.com/office/drawing/2014/main" id="{6CC8FCAD-83F9-4DFE-9572-FAE0F6F75AEA}"/>
                </a:ext>
              </a:extLst>
            </p:cNvPr>
            <p:cNvSpPr/>
            <p:nvPr/>
          </p:nvSpPr>
          <p:spPr bwMode="auto">
            <a:xfrm>
              <a:off x="2989542" y="3837055"/>
              <a:ext cx="1307643" cy="457200"/>
            </a:xfrm>
            <a:prstGeom prst="rect">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bg1">
                      <a:lumMod val="50000"/>
                    </a:schemeClr>
                  </a:solidFill>
                  <a:effectLst/>
                  <a:latin typeface="Arial" charset="0"/>
                </a:rPr>
                <a:t>Coordinateur médical</a:t>
              </a:r>
            </a:p>
          </p:txBody>
        </p:sp>
        <p:sp>
          <p:nvSpPr>
            <p:cNvPr id="25" name="Rectangle 24">
              <a:extLst>
                <a:ext uri="{FF2B5EF4-FFF2-40B4-BE49-F238E27FC236}">
                  <a16:creationId xmlns:a16="http://schemas.microsoft.com/office/drawing/2014/main" id="{040B0B38-AC61-4B9E-AE34-8A41551B8343}"/>
                </a:ext>
              </a:extLst>
            </p:cNvPr>
            <p:cNvSpPr/>
            <p:nvPr/>
          </p:nvSpPr>
          <p:spPr bwMode="auto">
            <a:xfrm>
              <a:off x="4432968" y="3836790"/>
              <a:ext cx="1307643" cy="457200"/>
            </a:xfrm>
            <a:prstGeom prst="rect">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bg1">
                      <a:lumMod val="50000"/>
                    </a:schemeClr>
                  </a:solidFill>
                  <a:effectLst/>
                  <a:latin typeface="Arial" charset="0"/>
                </a:rPr>
                <a:t>Coordinateur financier</a:t>
              </a:r>
            </a:p>
          </p:txBody>
        </p:sp>
        <p:sp>
          <p:nvSpPr>
            <p:cNvPr id="26" name="Rectangle 25">
              <a:extLst>
                <a:ext uri="{FF2B5EF4-FFF2-40B4-BE49-F238E27FC236}">
                  <a16:creationId xmlns:a16="http://schemas.microsoft.com/office/drawing/2014/main" id="{FC7E25DC-7F43-4F88-BC7F-A0BD5A593BD6}"/>
                </a:ext>
              </a:extLst>
            </p:cNvPr>
            <p:cNvSpPr/>
            <p:nvPr/>
          </p:nvSpPr>
          <p:spPr bwMode="auto">
            <a:xfrm>
              <a:off x="5876394" y="3836525"/>
              <a:ext cx="1307643" cy="457200"/>
            </a:xfrm>
            <a:prstGeom prst="rect">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bg1">
                      <a:lumMod val="50000"/>
                    </a:schemeClr>
                  </a:solidFill>
                  <a:effectLst/>
                  <a:latin typeface="Arial" charset="0"/>
                </a:rPr>
                <a:t>Coordinateur RH</a:t>
              </a:r>
            </a:p>
          </p:txBody>
        </p:sp>
        <p:sp>
          <p:nvSpPr>
            <p:cNvPr id="27" name="Rectangle 26">
              <a:extLst>
                <a:ext uri="{FF2B5EF4-FFF2-40B4-BE49-F238E27FC236}">
                  <a16:creationId xmlns:a16="http://schemas.microsoft.com/office/drawing/2014/main" id="{6686210E-A5DE-42EB-B71F-C948FD64C82D}"/>
                </a:ext>
              </a:extLst>
            </p:cNvPr>
            <p:cNvSpPr/>
            <p:nvPr/>
          </p:nvSpPr>
          <p:spPr bwMode="auto">
            <a:xfrm>
              <a:off x="7319819" y="3836260"/>
              <a:ext cx="1307643" cy="457200"/>
            </a:xfrm>
            <a:prstGeom prst="rect">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bg1">
                      <a:lumMod val="50000"/>
                    </a:schemeClr>
                  </a:solidFill>
                  <a:effectLst/>
                  <a:latin typeface="Arial" charset="0"/>
                </a:rPr>
                <a:t>Coordinateur Logistique</a:t>
              </a:r>
            </a:p>
          </p:txBody>
        </p:sp>
        <p:cxnSp>
          <p:nvCxnSpPr>
            <p:cNvPr id="28" name="Connecteur : en angle 27">
              <a:extLst>
                <a:ext uri="{FF2B5EF4-FFF2-40B4-BE49-F238E27FC236}">
                  <a16:creationId xmlns:a16="http://schemas.microsoft.com/office/drawing/2014/main" id="{7EE0B8C0-2887-4BDF-807F-7DF9FA4396CF}"/>
                </a:ext>
              </a:extLst>
            </p:cNvPr>
            <p:cNvCxnSpPr>
              <a:stCxn id="23" idx="1"/>
              <a:endCxn id="24" idx="0"/>
            </p:cNvCxnSpPr>
            <p:nvPr/>
          </p:nvCxnSpPr>
          <p:spPr bwMode="auto">
            <a:xfrm rot="10800000" flipV="1">
              <a:off x="3643363" y="3417583"/>
              <a:ext cx="1499943" cy="419472"/>
            </a:xfrm>
            <a:prstGeom prst="bentConnector2">
              <a:avLst/>
            </a:prstGeom>
            <a:noFill/>
            <a:ln w="28575" cap="flat" cmpd="sng" algn="ctr">
              <a:solidFill>
                <a:srgbClr val="000000"/>
              </a:solidFill>
              <a:prstDash val="solid"/>
              <a:round/>
              <a:headEnd type="none" w="med" len="med"/>
              <a:tailEnd type="triangle"/>
            </a:ln>
            <a:effectLst/>
          </p:spPr>
        </p:cxnSp>
        <p:cxnSp>
          <p:nvCxnSpPr>
            <p:cNvPr id="29" name="Connecteur : en angle 28">
              <a:extLst>
                <a:ext uri="{FF2B5EF4-FFF2-40B4-BE49-F238E27FC236}">
                  <a16:creationId xmlns:a16="http://schemas.microsoft.com/office/drawing/2014/main" id="{AA5E9CD5-640C-4437-9E90-BBD47C85B7A7}"/>
                </a:ext>
              </a:extLst>
            </p:cNvPr>
            <p:cNvCxnSpPr>
              <a:cxnSpLocks/>
              <a:stCxn id="23" idx="1"/>
            </p:cNvCxnSpPr>
            <p:nvPr/>
          </p:nvCxnSpPr>
          <p:spPr bwMode="auto">
            <a:xfrm rot="10800000" flipV="1">
              <a:off x="4758706" y="3417582"/>
              <a:ext cx="384601" cy="418677"/>
            </a:xfrm>
            <a:prstGeom prst="bentConnector2">
              <a:avLst/>
            </a:prstGeom>
            <a:noFill/>
            <a:ln w="28575" cap="flat" cmpd="sng" algn="ctr">
              <a:solidFill>
                <a:srgbClr val="000000"/>
              </a:solidFill>
              <a:prstDash val="solid"/>
              <a:round/>
              <a:headEnd type="none" w="med" len="med"/>
              <a:tailEnd type="triangle"/>
            </a:ln>
            <a:effectLst/>
          </p:spPr>
        </p:cxnSp>
        <p:cxnSp>
          <p:nvCxnSpPr>
            <p:cNvPr id="30" name="Connecteur : en angle 29">
              <a:extLst>
                <a:ext uri="{FF2B5EF4-FFF2-40B4-BE49-F238E27FC236}">
                  <a16:creationId xmlns:a16="http://schemas.microsoft.com/office/drawing/2014/main" id="{C7A2A4A6-53E5-4BE5-8D07-2A6354E252B1}"/>
                </a:ext>
              </a:extLst>
            </p:cNvPr>
            <p:cNvCxnSpPr>
              <a:cxnSpLocks/>
            </p:cNvCxnSpPr>
            <p:nvPr/>
          </p:nvCxnSpPr>
          <p:spPr bwMode="auto">
            <a:xfrm>
              <a:off x="6763716" y="3417318"/>
              <a:ext cx="79266" cy="418942"/>
            </a:xfrm>
            <a:prstGeom prst="bentConnector2">
              <a:avLst/>
            </a:prstGeom>
            <a:noFill/>
            <a:ln w="28575" cap="flat" cmpd="sng" algn="ctr">
              <a:solidFill>
                <a:srgbClr val="000000"/>
              </a:solidFill>
              <a:prstDash val="solid"/>
              <a:round/>
              <a:headEnd type="none" w="med" len="med"/>
              <a:tailEnd type="triangle"/>
            </a:ln>
            <a:effectLst/>
          </p:spPr>
        </p:cxnSp>
        <p:cxnSp>
          <p:nvCxnSpPr>
            <p:cNvPr id="31" name="Connecteur : en angle 30">
              <a:extLst>
                <a:ext uri="{FF2B5EF4-FFF2-40B4-BE49-F238E27FC236}">
                  <a16:creationId xmlns:a16="http://schemas.microsoft.com/office/drawing/2014/main" id="{D46CD997-2AE0-49DE-90F4-3F8213978D6F}"/>
                </a:ext>
              </a:extLst>
            </p:cNvPr>
            <p:cNvCxnSpPr>
              <a:stCxn id="23" idx="3"/>
              <a:endCxn id="27" idx="0"/>
            </p:cNvCxnSpPr>
            <p:nvPr/>
          </p:nvCxnSpPr>
          <p:spPr bwMode="auto">
            <a:xfrm>
              <a:off x="6450949" y="3417583"/>
              <a:ext cx="1522692" cy="418677"/>
            </a:xfrm>
            <a:prstGeom prst="bentConnector2">
              <a:avLst/>
            </a:prstGeom>
            <a:noFill/>
            <a:ln w="28575" cap="flat" cmpd="sng" algn="ctr">
              <a:solidFill>
                <a:srgbClr val="000000"/>
              </a:solidFill>
              <a:prstDash val="solid"/>
              <a:round/>
              <a:headEnd type="none" w="med" len="med"/>
              <a:tailEnd type="triangle"/>
            </a:ln>
            <a:effectLst/>
          </p:spPr>
        </p:cxnSp>
      </p:grpSp>
      <p:grpSp>
        <p:nvGrpSpPr>
          <p:cNvPr id="61" name="Groupe 60">
            <a:extLst>
              <a:ext uri="{FF2B5EF4-FFF2-40B4-BE49-F238E27FC236}">
                <a16:creationId xmlns:a16="http://schemas.microsoft.com/office/drawing/2014/main" id="{1C61C17E-4C03-4143-A5A2-C0B7D868C0ED}"/>
              </a:ext>
            </a:extLst>
          </p:cNvPr>
          <p:cNvGrpSpPr/>
          <p:nvPr/>
        </p:nvGrpSpPr>
        <p:grpSpPr>
          <a:xfrm>
            <a:off x="2987824" y="4725144"/>
            <a:ext cx="5637920" cy="1105272"/>
            <a:chOff x="2987824" y="4869160"/>
            <a:chExt cx="5637920" cy="1105272"/>
          </a:xfrm>
        </p:grpSpPr>
        <p:sp>
          <p:nvSpPr>
            <p:cNvPr id="33" name="Rectangle 32">
              <a:extLst>
                <a:ext uri="{FF2B5EF4-FFF2-40B4-BE49-F238E27FC236}">
                  <a16:creationId xmlns:a16="http://schemas.microsoft.com/office/drawing/2014/main" id="{B6AC2989-C4C8-4808-B304-BBBF82A1B6AC}"/>
                </a:ext>
              </a:extLst>
            </p:cNvPr>
            <p:cNvSpPr/>
            <p:nvPr/>
          </p:nvSpPr>
          <p:spPr bwMode="auto">
            <a:xfrm>
              <a:off x="5141588" y="4869160"/>
              <a:ext cx="1307643" cy="457200"/>
            </a:xfrm>
            <a:prstGeom prst="rect">
              <a:avLst/>
            </a:prstGeom>
            <a:solidFill>
              <a:schemeClr val="bg1">
                <a:lumMod val="40000"/>
                <a:lumOff val="60000"/>
              </a:schemeClr>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bg1">
                      <a:lumMod val="50000"/>
                    </a:schemeClr>
                  </a:solidFill>
                  <a:effectLst/>
                  <a:latin typeface="Arial" charset="0"/>
                </a:rPr>
                <a:t>Coordinateur de projet</a:t>
              </a:r>
            </a:p>
          </p:txBody>
        </p:sp>
        <p:sp>
          <p:nvSpPr>
            <p:cNvPr id="34" name="Rectangle 33">
              <a:extLst>
                <a:ext uri="{FF2B5EF4-FFF2-40B4-BE49-F238E27FC236}">
                  <a16:creationId xmlns:a16="http://schemas.microsoft.com/office/drawing/2014/main" id="{85B26978-32AF-4689-9D7D-C93AF77A348A}"/>
                </a:ext>
              </a:extLst>
            </p:cNvPr>
            <p:cNvSpPr/>
            <p:nvPr/>
          </p:nvSpPr>
          <p:spPr bwMode="auto">
            <a:xfrm>
              <a:off x="2987824" y="5517232"/>
              <a:ext cx="1307643" cy="457200"/>
            </a:xfrm>
            <a:prstGeom prst="rect">
              <a:avLst/>
            </a:prstGeom>
            <a:solidFill>
              <a:schemeClr val="bg1">
                <a:lumMod val="40000"/>
                <a:lumOff val="60000"/>
              </a:schemeClr>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bg1">
                      <a:lumMod val="50000"/>
                    </a:schemeClr>
                  </a:solidFill>
                  <a:effectLst/>
                  <a:latin typeface="Arial" charset="0"/>
                </a:rPr>
                <a:t>Responsable médical</a:t>
              </a:r>
            </a:p>
          </p:txBody>
        </p:sp>
        <p:sp>
          <p:nvSpPr>
            <p:cNvPr id="36" name="Rectangle 35">
              <a:extLst>
                <a:ext uri="{FF2B5EF4-FFF2-40B4-BE49-F238E27FC236}">
                  <a16:creationId xmlns:a16="http://schemas.microsoft.com/office/drawing/2014/main" id="{AF99318E-D464-4317-B20C-14F47F84BCE6}"/>
                </a:ext>
              </a:extLst>
            </p:cNvPr>
            <p:cNvSpPr/>
            <p:nvPr/>
          </p:nvSpPr>
          <p:spPr bwMode="auto">
            <a:xfrm>
              <a:off x="5141588" y="5516702"/>
              <a:ext cx="1307643" cy="457200"/>
            </a:xfrm>
            <a:prstGeom prst="rect">
              <a:avLst/>
            </a:prstGeom>
            <a:solidFill>
              <a:schemeClr val="bg1">
                <a:lumMod val="40000"/>
                <a:lumOff val="60000"/>
              </a:schemeClr>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bg1">
                      <a:lumMod val="50000"/>
                    </a:schemeClr>
                  </a:solidFill>
                  <a:effectLst/>
                  <a:latin typeface="Arial" charset="0"/>
                </a:rPr>
                <a:t>Équipe Administrative</a:t>
              </a:r>
            </a:p>
          </p:txBody>
        </p:sp>
        <p:sp>
          <p:nvSpPr>
            <p:cNvPr id="37" name="Rectangle 36">
              <a:extLst>
                <a:ext uri="{FF2B5EF4-FFF2-40B4-BE49-F238E27FC236}">
                  <a16:creationId xmlns:a16="http://schemas.microsoft.com/office/drawing/2014/main" id="{149A8311-0079-441C-8C64-788D9C26582D}"/>
                </a:ext>
              </a:extLst>
            </p:cNvPr>
            <p:cNvSpPr/>
            <p:nvPr/>
          </p:nvSpPr>
          <p:spPr bwMode="auto">
            <a:xfrm>
              <a:off x="7318101" y="5516437"/>
              <a:ext cx="1307643" cy="457200"/>
            </a:xfrm>
            <a:prstGeom prst="rect">
              <a:avLst/>
            </a:prstGeom>
            <a:solidFill>
              <a:schemeClr val="bg1">
                <a:lumMod val="40000"/>
                <a:lumOff val="60000"/>
              </a:schemeClr>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bg1">
                      <a:lumMod val="50000"/>
                    </a:schemeClr>
                  </a:solidFill>
                  <a:effectLst/>
                  <a:latin typeface="Arial" charset="0"/>
                </a:rPr>
                <a:t>Équipe Logistique</a:t>
              </a:r>
            </a:p>
          </p:txBody>
        </p:sp>
        <p:cxnSp>
          <p:nvCxnSpPr>
            <p:cNvPr id="38" name="Connecteur : en angle 37">
              <a:extLst>
                <a:ext uri="{FF2B5EF4-FFF2-40B4-BE49-F238E27FC236}">
                  <a16:creationId xmlns:a16="http://schemas.microsoft.com/office/drawing/2014/main" id="{8F9C83BA-29E3-4924-B164-EABE5B674C22}"/>
                </a:ext>
              </a:extLst>
            </p:cNvPr>
            <p:cNvCxnSpPr>
              <a:stCxn id="33" idx="1"/>
              <a:endCxn id="34" idx="0"/>
            </p:cNvCxnSpPr>
            <p:nvPr/>
          </p:nvCxnSpPr>
          <p:spPr bwMode="auto">
            <a:xfrm rot="10800000" flipV="1">
              <a:off x="3641645" y="5097760"/>
              <a:ext cx="1499943" cy="419472"/>
            </a:xfrm>
            <a:prstGeom prst="bentConnector2">
              <a:avLst/>
            </a:prstGeom>
            <a:solidFill>
              <a:schemeClr val="bg1">
                <a:lumMod val="40000"/>
                <a:lumOff val="60000"/>
              </a:schemeClr>
            </a:solidFill>
            <a:ln w="28575" cap="flat" cmpd="sng" algn="ctr">
              <a:solidFill>
                <a:srgbClr val="000000"/>
              </a:solidFill>
              <a:prstDash val="solid"/>
              <a:round/>
              <a:headEnd type="none" w="med" len="med"/>
              <a:tailEnd type="triangle"/>
            </a:ln>
            <a:effectLst/>
          </p:spPr>
        </p:cxnSp>
        <p:cxnSp>
          <p:nvCxnSpPr>
            <p:cNvPr id="40" name="Connecteur : en angle 39">
              <a:extLst>
                <a:ext uri="{FF2B5EF4-FFF2-40B4-BE49-F238E27FC236}">
                  <a16:creationId xmlns:a16="http://schemas.microsoft.com/office/drawing/2014/main" id="{989672FB-12F7-422F-96DF-AEE8A5E494B3}"/>
                </a:ext>
              </a:extLst>
            </p:cNvPr>
            <p:cNvCxnSpPr>
              <a:cxnSpLocks/>
              <a:stCxn id="33" idx="2"/>
              <a:endCxn id="36" idx="0"/>
            </p:cNvCxnSpPr>
            <p:nvPr/>
          </p:nvCxnSpPr>
          <p:spPr bwMode="auto">
            <a:xfrm rot="5400000">
              <a:off x="5700239" y="5421098"/>
              <a:ext cx="190342" cy="13566"/>
            </a:xfrm>
            <a:prstGeom prst="bentConnector3">
              <a:avLst>
                <a:gd name="adj1" fmla="val 50000"/>
              </a:avLst>
            </a:prstGeom>
            <a:solidFill>
              <a:schemeClr val="bg1">
                <a:lumMod val="40000"/>
                <a:lumOff val="60000"/>
              </a:schemeClr>
            </a:solidFill>
            <a:ln w="28575" cap="flat" cmpd="sng" algn="ctr">
              <a:solidFill>
                <a:srgbClr val="000000"/>
              </a:solidFill>
              <a:prstDash val="solid"/>
              <a:round/>
              <a:headEnd type="none" w="med" len="med"/>
              <a:tailEnd type="triangle"/>
            </a:ln>
            <a:effectLst/>
          </p:spPr>
        </p:cxnSp>
        <p:cxnSp>
          <p:nvCxnSpPr>
            <p:cNvPr id="41" name="Connecteur : en angle 40">
              <a:extLst>
                <a:ext uri="{FF2B5EF4-FFF2-40B4-BE49-F238E27FC236}">
                  <a16:creationId xmlns:a16="http://schemas.microsoft.com/office/drawing/2014/main" id="{A6B39395-0675-4C01-AA4D-7BFB53B58E4C}"/>
                </a:ext>
              </a:extLst>
            </p:cNvPr>
            <p:cNvCxnSpPr>
              <a:stCxn id="33" idx="3"/>
              <a:endCxn id="37" idx="0"/>
            </p:cNvCxnSpPr>
            <p:nvPr/>
          </p:nvCxnSpPr>
          <p:spPr bwMode="auto">
            <a:xfrm>
              <a:off x="6449231" y="5097760"/>
              <a:ext cx="1522692" cy="418677"/>
            </a:xfrm>
            <a:prstGeom prst="bentConnector2">
              <a:avLst/>
            </a:prstGeom>
            <a:solidFill>
              <a:schemeClr val="bg1">
                <a:lumMod val="40000"/>
                <a:lumOff val="60000"/>
              </a:schemeClr>
            </a:solidFill>
            <a:ln w="28575" cap="flat" cmpd="sng" algn="ctr">
              <a:solidFill>
                <a:srgbClr val="000000"/>
              </a:solidFill>
              <a:prstDash val="solid"/>
              <a:round/>
              <a:headEnd type="none" w="med" len="med"/>
              <a:tailEnd type="triangle"/>
            </a:ln>
            <a:effectLst/>
          </p:spPr>
        </p:cxnSp>
      </p:grpSp>
      <p:sp>
        <p:nvSpPr>
          <p:cNvPr id="56" name="Rectangle 55">
            <a:extLst>
              <a:ext uri="{FF2B5EF4-FFF2-40B4-BE49-F238E27FC236}">
                <a16:creationId xmlns:a16="http://schemas.microsoft.com/office/drawing/2014/main" id="{AD436730-FC1F-4BAD-AC5B-A8B5AC7CFABF}"/>
              </a:ext>
            </a:extLst>
          </p:cNvPr>
          <p:cNvSpPr/>
          <p:nvPr/>
        </p:nvSpPr>
        <p:spPr bwMode="auto">
          <a:xfrm>
            <a:off x="455348" y="1700808"/>
            <a:ext cx="1307643" cy="457200"/>
          </a:xfrm>
          <a:prstGeom prst="rect">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Arial" charset="0"/>
              </a:rPr>
              <a:t>Cellule</a:t>
            </a:r>
            <a:br>
              <a:rPr kumimoji="0" lang="fr-FR" sz="1200" b="1" i="0" u="none" strike="noStrike" cap="none" normalizeH="0" baseline="0" dirty="0">
                <a:ln>
                  <a:noFill/>
                </a:ln>
                <a:solidFill>
                  <a:schemeClr val="tx1"/>
                </a:solidFill>
                <a:effectLst/>
                <a:latin typeface="Arial" charset="0"/>
              </a:rPr>
            </a:br>
            <a:r>
              <a:rPr kumimoji="0" lang="fr-FR" sz="1200" b="1" i="0" u="none" strike="noStrike" cap="none" normalizeH="0" baseline="0" dirty="0" err="1">
                <a:ln>
                  <a:noFill/>
                </a:ln>
                <a:solidFill>
                  <a:schemeClr val="tx1"/>
                </a:solidFill>
                <a:effectLst/>
                <a:latin typeface="Arial" charset="0"/>
              </a:rPr>
              <a:t>Sièce</a:t>
            </a:r>
            <a:r>
              <a:rPr kumimoji="0" lang="fr-FR" sz="1200" b="1" i="0" u="none" strike="noStrike" cap="none" normalizeH="0" baseline="0" dirty="0">
                <a:ln>
                  <a:noFill/>
                </a:ln>
                <a:solidFill>
                  <a:schemeClr val="tx1"/>
                </a:solidFill>
                <a:effectLst/>
                <a:latin typeface="Arial" charset="0"/>
              </a:rPr>
              <a:t> MSF</a:t>
            </a:r>
          </a:p>
        </p:txBody>
      </p:sp>
      <p:sp>
        <p:nvSpPr>
          <p:cNvPr id="58" name="Rectangle 57">
            <a:extLst>
              <a:ext uri="{FF2B5EF4-FFF2-40B4-BE49-F238E27FC236}">
                <a16:creationId xmlns:a16="http://schemas.microsoft.com/office/drawing/2014/main" id="{10D8EB00-B3CE-4605-915C-4E708CCF1A4C}"/>
              </a:ext>
            </a:extLst>
          </p:cNvPr>
          <p:cNvSpPr/>
          <p:nvPr/>
        </p:nvSpPr>
        <p:spPr bwMode="auto">
          <a:xfrm>
            <a:off x="455348" y="3212976"/>
            <a:ext cx="1307643" cy="457200"/>
          </a:xfrm>
          <a:prstGeom prst="rect">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bg1">
                    <a:lumMod val="50000"/>
                  </a:schemeClr>
                </a:solidFill>
                <a:effectLst/>
                <a:latin typeface="Arial" charset="0"/>
              </a:rPr>
              <a:t>Coordination Capitale</a:t>
            </a:r>
          </a:p>
        </p:txBody>
      </p:sp>
      <p:sp>
        <p:nvSpPr>
          <p:cNvPr id="60" name="Rectangle 59">
            <a:extLst>
              <a:ext uri="{FF2B5EF4-FFF2-40B4-BE49-F238E27FC236}">
                <a16:creationId xmlns:a16="http://schemas.microsoft.com/office/drawing/2014/main" id="{3A25EEDB-AB62-4CF0-B053-D2DCE2087B51}"/>
              </a:ext>
            </a:extLst>
          </p:cNvPr>
          <p:cNvSpPr/>
          <p:nvPr/>
        </p:nvSpPr>
        <p:spPr bwMode="auto">
          <a:xfrm>
            <a:off x="455348" y="4797152"/>
            <a:ext cx="1307643" cy="457200"/>
          </a:xfrm>
          <a:prstGeom prst="rect">
            <a:avLst/>
          </a:prstGeom>
          <a:solidFill>
            <a:schemeClr val="bg1">
              <a:lumMod val="40000"/>
              <a:lumOff val="60000"/>
            </a:schemeClr>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200" b="1" i="0" u="none" strike="noStrike" cap="none" normalizeH="0" baseline="0" dirty="0">
                <a:ln>
                  <a:noFill/>
                </a:ln>
                <a:solidFill>
                  <a:schemeClr val="bg1">
                    <a:lumMod val="50000"/>
                  </a:schemeClr>
                </a:solidFill>
                <a:effectLst/>
                <a:latin typeface="Arial" charset="0"/>
              </a:rPr>
              <a:t>Projet MSF</a:t>
            </a:r>
            <a:br>
              <a:rPr kumimoji="0" lang="fr-FR" sz="1200" b="1" i="0" u="none" strike="noStrike" cap="none" normalizeH="0" baseline="0" dirty="0">
                <a:ln>
                  <a:noFill/>
                </a:ln>
                <a:solidFill>
                  <a:schemeClr val="bg1">
                    <a:lumMod val="50000"/>
                  </a:schemeClr>
                </a:solidFill>
                <a:effectLst/>
                <a:latin typeface="Arial" charset="0"/>
              </a:rPr>
            </a:br>
            <a:r>
              <a:rPr kumimoji="0" lang="fr-FR" sz="1200" b="1" i="0" u="none" strike="noStrike" cap="none" normalizeH="0" baseline="0" dirty="0">
                <a:ln>
                  <a:noFill/>
                </a:ln>
                <a:solidFill>
                  <a:schemeClr val="bg1">
                    <a:lumMod val="50000"/>
                  </a:schemeClr>
                </a:solidFill>
                <a:effectLst/>
                <a:latin typeface="Arial" charset="0"/>
              </a:rPr>
              <a:t>Terrain</a:t>
            </a:r>
          </a:p>
        </p:txBody>
      </p:sp>
      <p:cxnSp>
        <p:nvCxnSpPr>
          <p:cNvPr id="63" name="Connecteur droit 62">
            <a:extLst>
              <a:ext uri="{FF2B5EF4-FFF2-40B4-BE49-F238E27FC236}">
                <a16:creationId xmlns:a16="http://schemas.microsoft.com/office/drawing/2014/main" id="{9A867131-AFE8-4B76-9E40-5E513BCA6E0E}"/>
              </a:ext>
            </a:extLst>
          </p:cNvPr>
          <p:cNvCxnSpPr>
            <a:cxnSpLocks/>
          </p:cNvCxnSpPr>
          <p:nvPr/>
        </p:nvCxnSpPr>
        <p:spPr bwMode="auto">
          <a:xfrm>
            <a:off x="467544" y="6381328"/>
            <a:ext cx="740611" cy="0"/>
          </a:xfrm>
          <a:prstGeom prst="line">
            <a:avLst/>
          </a:prstGeom>
          <a:noFill/>
          <a:ln w="28575" cap="flat" cmpd="sng" algn="ctr">
            <a:solidFill>
              <a:srgbClr val="000000"/>
            </a:solidFill>
            <a:prstDash val="solid"/>
            <a:round/>
            <a:headEnd type="none" w="med" len="med"/>
            <a:tailEnd type="none" w="med" len="med"/>
          </a:ln>
          <a:effectLst/>
        </p:spPr>
      </p:cxnSp>
      <p:sp>
        <p:nvSpPr>
          <p:cNvPr id="64" name="ZoneTexte 63">
            <a:extLst>
              <a:ext uri="{FF2B5EF4-FFF2-40B4-BE49-F238E27FC236}">
                <a16:creationId xmlns:a16="http://schemas.microsoft.com/office/drawing/2014/main" id="{921E3B76-2344-4217-BEBD-81CCEB99DB93}"/>
              </a:ext>
            </a:extLst>
          </p:cNvPr>
          <p:cNvSpPr txBox="1"/>
          <p:nvPr/>
        </p:nvSpPr>
        <p:spPr>
          <a:xfrm>
            <a:off x="1259632" y="6237312"/>
            <a:ext cx="1358064" cy="258532"/>
          </a:xfrm>
          <a:prstGeom prst="rect">
            <a:avLst/>
          </a:prstGeom>
          <a:noFill/>
        </p:spPr>
        <p:txBody>
          <a:bodyPr wrap="none" rtlCol="0">
            <a:spAutoFit/>
          </a:bodyPr>
          <a:lstStyle/>
          <a:p>
            <a:r>
              <a:rPr lang="fr-FR" sz="1200" b="0" dirty="0"/>
              <a:t>Lien hiérarchique</a:t>
            </a:r>
          </a:p>
        </p:txBody>
      </p:sp>
      <p:cxnSp>
        <p:nvCxnSpPr>
          <p:cNvPr id="65" name="Connecteur droit 64">
            <a:extLst>
              <a:ext uri="{FF2B5EF4-FFF2-40B4-BE49-F238E27FC236}">
                <a16:creationId xmlns:a16="http://schemas.microsoft.com/office/drawing/2014/main" id="{50785A06-AEE5-4A68-A2BC-11129F77FED8}"/>
              </a:ext>
            </a:extLst>
          </p:cNvPr>
          <p:cNvCxnSpPr>
            <a:cxnSpLocks/>
          </p:cNvCxnSpPr>
          <p:nvPr/>
        </p:nvCxnSpPr>
        <p:spPr bwMode="auto">
          <a:xfrm>
            <a:off x="467544" y="6616350"/>
            <a:ext cx="740611" cy="0"/>
          </a:xfrm>
          <a:prstGeom prst="line">
            <a:avLst/>
          </a:prstGeom>
          <a:noFill/>
          <a:ln w="28575" cap="flat" cmpd="sng" algn="ctr">
            <a:solidFill>
              <a:srgbClr val="000000"/>
            </a:solidFill>
            <a:prstDash val="dash"/>
            <a:round/>
            <a:headEnd type="none" w="med" len="med"/>
            <a:tailEnd type="none" w="med" len="med"/>
          </a:ln>
          <a:effectLst/>
        </p:spPr>
      </p:cxnSp>
      <p:sp>
        <p:nvSpPr>
          <p:cNvPr id="66" name="ZoneTexte 65">
            <a:extLst>
              <a:ext uri="{FF2B5EF4-FFF2-40B4-BE49-F238E27FC236}">
                <a16:creationId xmlns:a16="http://schemas.microsoft.com/office/drawing/2014/main" id="{67C5D982-1D44-4C61-A8C9-9084009998AA}"/>
              </a:ext>
            </a:extLst>
          </p:cNvPr>
          <p:cNvSpPr txBox="1"/>
          <p:nvPr/>
        </p:nvSpPr>
        <p:spPr>
          <a:xfrm>
            <a:off x="1259632" y="6498571"/>
            <a:ext cx="1257075" cy="258532"/>
          </a:xfrm>
          <a:prstGeom prst="rect">
            <a:avLst/>
          </a:prstGeom>
          <a:noFill/>
        </p:spPr>
        <p:txBody>
          <a:bodyPr wrap="none" rtlCol="0">
            <a:spAutoFit/>
          </a:bodyPr>
          <a:lstStyle/>
          <a:p>
            <a:r>
              <a:rPr lang="fr-FR" sz="1200" b="0" dirty="0"/>
              <a:t>Lien fonctionnel</a:t>
            </a:r>
          </a:p>
        </p:txBody>
      </p:sp>
      <p:cxnSp>
        <p:nvCxnSpPr>
          <p:cNvPr id="5" name="Connecteur droit avec flèche 4">
            <a:extLst>
              <a:ext uri="{FF2B5EF4-FFF2-40B4-BE49-F238E27FC236}">
                <a16:creationId xmlns:a16="http://schemas.microsoft.com/office/drawing/2014/main" id="{C4CEB96C-7A72-40FA-934F-DDB15016CBA3}"/>
              </a:ext>
            </a:extLst>
          </p:cNvPr>
          <p:cNvCxnSpPr>
            <a:stCxn id="3" idx="2"/>
            <a:endCxn id="23" idx="0"/>
          </p:cNvCxnSpPr>
          <p:nvPr/>
        </p:nvCxnSpPr>
        <p:spPr bwMode="auto">
          <a:xfrm>
            <a:off x="5795410" y="2158008"/>
            <a:ext cx="1718" cy="1030975"/>
          </a:xfrm>
          <a:prstGeom prst="straightConnector1">
            <a:avLst/>
          </a:prstGeom>
          <a:noFill/>
          <a:ln w="28575" cap="flat" cmpd="sng" algn="ctr">
            <a:solidFill>
              <a:srgbClr val="000000"/>
            </a:solidFill>
            <a:prstDash val="solid"/>
            <a:round/>
            <a:headEnd type="none" w="med" len="med"/>
            <a:tailEnd type="triangle"/>
          </a:ln>
          <a:effectLst/>
        </p:spPr>
      </p:cxnSp>
      <p:cxnSp>
        <p:nvCxnSpPr>
          <p:cNvPr id="45" name="Connecteur droit avec flèche 44">
            <a:extLst>
              <a:ext uri="{FF2B5EF4-FFF2-40B4-BE49-F238E27FC236}">
                <a16:creationId xmlns:a16="http://schemas.microsoft.com/office/drawing/2014/main" id="{F2261FD2-2FD8-4DAB-B4F4-A042BEF0ABC0}"/>
              </a:ext>
            </a:extLst>
          </p:cNvPr>
          <p:cNvCxnSpPr/>
          <p:nvPr/>
        </p:nvCxnSpPr>
        <p:spPr bwMode="auto">
          <a:xfrm>
            <a:off x="5796136" y="3645024"/>
            <a:ext cx="1718" cy="1030975"/>
          </a:xfrm>
          <a:prstGeom prst="straightConnector1">
            <a:avLst/>
          </a:prstGeom>
          <a:noFill/>
          <a:ln w="28575"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35910511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00" name="Rectangle 2">
            <a:extLst>
              <a:ext uri="{FF2B5EF4-FFF2-40B4-BE49-F238E27FC236}">
                <a16:creationId xmlns:a16="http://schemas.microsoft.com/office/drawing/2014/main" id="{35FD9A02-4B80-43FC-9B7D-6002636AABCB}"/>
              </a:ext>
            </a:extLst>
          </p:cNvPr>
          <p:cNvSpPr>
            <a:spLocks noGrp="1" noChangeArrowheads="1"/>
          </p:cNvSpPr>
          <p:nvPr>
            <p:ph type="title"/>
          </p:nvPr>
        </p:nvSpPr>
        <p:spPr>
          <a:xfrm>
            <a:off x="1600200" y="643805"/>
            <a:ext cx="7239000" cy="457200"/>
          </a:xfrm>
          <a:noFill/>
        </p:spPr>
        <p:txBody>
          <a:bodyPr/>
          <a:lstStyle/>
          <a:p>
            <a:r>
              <a:rPr lang="fr-FR" altLang="fr-FR" dirty="0"/>
              <a:t>Liens</a:t>
            </a:r>
          </a:p>
        </p:txBody>
      </p:sp>
      <p:sp>
        <p:nvSpPr>
          <p:cNvPr id="4101" name="Rectangle 3">
            <a:extLst>
              <a:ext uri="{FF2B5EF4-FFF2-40B4-BE49-F238E27FC236}">
                <a16:creationId xmlns:a16="http://schemas.microsoft.com/office/drawing/2014/main" id="{A2721312-1368-4F87-A057-AEDA50B9DEA8}"/>
              </a:ext>
            </a:extLst>
          </p:cNvPr>
          <p:cNvSpPr>
            <a:spLocks noGrp="1" noChangeArrowheads="1"/>
          </p:cNvSpPr>
          <p:nvPr>
            <p:ph type="body" idx="1"/>
          </p:nvPr>
        </p:nvSpPr>
        <p:spPr>
          <a:xfrm>
            <a:off x="990600" y="1136188"/>
            <a:ext cx="7162800" cy="5454054"/>
          </a:xfrm>
          <a:noFill/>
        </p:spPr>
        <p:txBody>
          <a:bodyPr/>
          <a:lstStyle/>
          <a:p>
            <a:pPr>
              <a:lnSpc>
                <a:spcPct val="80000"/>
              </a:lnSpc>
            </a:pPr>
            <a:r>
              <a:rPr lang="fr-FR" altLang="fr-FR" sz="1400" dirty="0">
                <a:solidFill>
                  <a:srgbClr val="000000"/>
                </a:solidFill>
                <a:hlinkClick r:id="rId3">
                  <a:extLst>
                    <a:ext uri="{A12FA001-AC4F-418D-AE19-62706E023703}">
                      <ahyp:hlinkClr xmlns:ahyp="http://schemas.microsoft.com/office/drawing/2018/hyperlinkcolor" val="tx"/>
                    </a:ext>
                  </a:extLst>
                </a:hlinkClick>
              </a:rPr>
              <a:t>https://www.faq-logistique.com/Logistique-Humanitaire-Structure-Supply-Chain-humanitaires.htm</a:t>
            </a:r>
            <a:r>
              <a:rPr lang="fr-FR" altLang="fr-FR" sz="1400" dirty="0">
                <a:solidFill>
                  <a:srgbClr val="000000"/>
                </a:solidFill>
              </a:rPr>
              <a:t> </a:t>
            </a:r>
          </a:p>
          <a:p>
            <a:pPr>
              <a:lnSpc>
                <a:spcPct val="80000"/>
              </a:lnSpc>
            </a:pPr>
            <a:r>
              <a:rPr lang="fr-FR" altLang="fr-FR" sz="1400" dirty="0">
                <a:solidFill>
                  <a:srgbClr val="FC0128"/>
                </a:solidFill>
                <a:hlinkClick r:id="rId4">
                  <a:extLst>
                    <a:ext uri="{A12FA001-AC4F-418D-AE19-62706E023703}">
                      <ahyp:hlinkClr xmlns:ahyp="http://schemas.microsoft.com/office/drawing/2018/hyperlinkcolor" val="tx"/>
                    </a:ext>
                  </a:extLst>
                </a:hlinkClick>
              </a:rPr>
              <a:t>https</a:t>
            </a:r>
            <a:r>
              <a:rPr lang="fr-FR" altLang="fr-FR" sz="1400" dirty="0">
                <a:solidFill>
                  <a:srgbClr val="000000"/>
                </a:solidFill>
                <a:hlinkClick r:id="rId4">
                  <a:extLst>
                    <a:ext uri="{A12FA001-AC4F-418D-AE19-62706E023703}">
                      <ahyp:hlinkClr xmlns:ahyp="http://schemas.microsoft.com/office/drawing/2018/hyperlinkcolor" val="tx"/>
                    </a:ext>
                  </a:extLst>
                </a:hlinkClick>
              </a:rPr>
              <a:t>://www.youtube.com/watch?v=2nwpLDXhFD0</a:t>
            </a:r>
            <a:endParaRPr lang="fr-FR" altLang="fr-FR" sz="1400" dirty="0">
              <a:solidFill>
                <a:srgbClr val="000000"/>
              </a:solidFill>
            </a:endParaRPr>
          </a:p>
          <a:p>
            <a:pPr>
              <a:lnSpc>
                <a:spcPct val="80000"/>
              </a:lnSpc>
            </a:pPr>
            <a:r>
              <a:rPr lang="fr-FR" altLang="fr-FR" sz="1400" dirty="0">
                <a:solidFill>
                  <a:srgbClr val="FC0128"/>
                </a:solidFill>
                <a:hlinkClick r:id="rId5">
                  <a:extLst>
                    <a:ext uri="{A12FA001-AC4F-418D-AE19-62706E023703}">
                      <ahyp:hlinkClr xmlns:ahyp="http://schemas.microsoft.com/office/drawing/2018/hyperlinkcolor" val="tx"/>
                    </a:ext>
                  </a:extLst>
                </a:hlinkClick>
              </a:rPr>
              <a:t>https</a:t>
            </a:r>
            <a:r>
              <a:rPr lang="fr-FR" altLang="fr-FR" sz="1400" dirty="0">
                <a:solidFill>
                  <a:srgbClr val="000000"/>
                </a:solidFill>
                <a:hlinkClick r:id="rId5">
                  <a:extLst>
                    <a:ext uri="{A12FA001-AC4F-418D-AE19-62706E023703}">
                      <ahyp:hlinkClr xmlns:ahyp="http://schemas.microsoft.com/office/drawing/2018/hyperlinkcolor" val="tx"/>
                    </a:ext>
                  </a:extLst>
                </a:hlinkClick>
              </a:rPr>
              <a:t>://supplychain-village.com/video-on-demand/log-humanitaire/les-mecanismes-de-la-logistique-humanitaire/</a:t>
            </a:r>
            <a:endParaRPr lang="fr-FR" altLang="fr-FR" sz="1400" dirty="0">
              <a:solidFill>
                <a:srgbClr val="000000"/>
              </a:solidFill>
            </a:endParaRPr>
          </a:p>
          <a:p>
            <a:pPr>
              <a:lnSpc>
                <a:spcPct val="80000"/>
              </a:lnSpc>
            </a:pPr>
            <a:r>
              <a:rPr lang="fr-FR" altLang="fr-FR" sz="1400" dirty="0">
                <a:solidFill>
                  <a:srgbClr val="FC0128"/>
                </a:solidFill>
                <a:hlinkClick r:id="rId6">
                  <a:extLst>
                    <a:ext uri="{A12FA001-AC4F-418D-AE19-62706E023703}">
                      <ahyp:hlinkClr xmlns:ahyp="http://schemas.microsoft.com/office/drawing/2018/hyperlinkcolor" val="tx"/>
                    </a:ext>
                  </a:extLst>
                </a:hlinkClick>
              </a:rPr>
              <a:t>https</a:t>
            </a:r>
            <a:r>
              <a:rPr lang="fr-FR" altLang="fr-FR" sz="1400" dirty="0">
                <a:solidFill>
                  <a:srgbClr val="000000"/>
                </a:solidFill>
                <a:hlinkClick r:id="rId6">
                  <a:extLst>
                    <a:ext uri="{A12FA001-AC4F-418D-AE19-62706E023703}">
                      <ahyp:hlinkClr xmlns:ahyp="http://schemas.microsoft.com/office/drawing/2018/hyperlinkcolor" val="tx"/>
                    </a:ext>
                  </a:extLst>
                </a:hlinkClick>
              </a:rPr>
              <a:t>://alternatives-humanitaires.org/fr/2019/07/18/quel-futur-pour-la-logistique-humanitaire/</a:t>
            </a:r>
            <a:endParaRPr lang="fr-FR" altLang="fr-FR" sz="1400" dirty="0">
              <a:solidFill>
                <a:srgbClr val="000000"/>
              </a:solidFill>
            </a:endParaRPr>
          </a:p>
          <a:p>
            <a:pPr>
              <a:lnSpc>
                <a:spcPct val="80000"/>
              </a:lnSpc>
            </a:pPr>
            <a:r>
              <a:rPr lang="fr-FR" altLang="fr-FR" sz="1400" dirty="0">
                <a:solidFill>
                  <a:srgbClr val="FC0128"/>
                </a:solidFill>
                <a:hlinkClick r:id="rId7">
                  <a:extLst>
                    <a:ext uri="{A12FA001-AC4F-418D-AE19-62706E023703}">
                      <ahyp:hlinkClr xmlns:ahyp="http://schemas.microsoft.com/office/drawing/2018/hyperlinkcolor" val="tx"/>
                    </a:ext>
                  </a:extLst>
                </a:hlinkClick>
              </a:rPr>
              <a:t>https</a:t>
            </a:r>
            <a:r>
              <a:rPr lang="fr-FR" altLang="fr-FR" sz="1400" dirty="0">
                <a:solidFill>
                  <a:srgbClr val="000000"/>
                </a:solidFill>
                <a:hlinkClick r:id="rId7">
                  <a:extLst>
                    <a:ext uri="{A12FA001-AC4F-418D-AE19-62706E023703}">
                      <ahyp:hlinkClr xmlns:ahyp="http://schemas.microsoft.com/office/drawing/2018/hyperlinkcolor" val="tx"/>
                    </a:ext>
                  </a:extLst>
                </a:hlinkClick>
              </a:rPr>
              <a:t>://www.youtube.com/watch?v=WlHFQbJvVSY&amp;t=4s</a:t>
            </a:r>
            <a:endParaRPr lang="fr-FR" altLang="fr-FR" sz="1400" dirty="0">
              <a:solidFill>
                <a:srgbClr val="000000"/>
              </a:solidFill>
            </a:endParaRPr>
          </a:p>
          <a:p>
            <a:pPr>
              <a:lnSpc>
                <a:spcPct val="80000"/>
              </a:lnSpc>
            </a:pPr>
            <a:r>
              <a:rPr lang="fr-FR" altLang="fr-FR" sz="1400" dirty="0">
                <a:solidFill>
                  <a:srgbClr val="FC0128"/>
                </a:solidFill>
                <a:hlinkClick r:id="rId8">
                  <a:extLst>
                    <a:ext uri="{A12FA001-AC4F-418D-AE19-62706E023703}">
                      <ahyp:hlinkClr xmlns:ahyp="http://schemas.microsoft.com/office/drawing/2018/hyperlinkcolor" val="tx"/>
                    </a:ext>
                  </a:extLst>
                </a:hlinkClick>
              </a:rPr>
              <a:t>https</a:t>
            </a:r>
            <a:r>
              <a:rPr lang="fr-FR" altLang="fr-FR" sz="1400" dirty="0">
                <a:solidFill>
                  <a:srgbClr val="000000"/>
                </a:solidFill>
                <a:hlinkClick r:id="rId8">
                  <a:extLst>
                    <a:ext uri="{A12FA001-AC4F-418D-AE19-62706E023703}">
                      <ahyp:hlinkClr xmlns:ahyp="http://schemas.microsoft.com/office/drawing/2018/hyperlinkcolor" val="tx"/>
                    </a:ext>
                  </a:extLst>
                </a:hlinkClick>
              </a:rPr>
              <a:t>://www.gbnews.ch/logistique-humanitaire-le-domaine-aux-mille-facettes/</a:t>
            </a:r>
            <a:endParaRPr lang="fr-FR" altLang="fr-FR" sz="1400" dirty="0">
              <a:solidFill>
                <a:srgbClr val="000000"/>
              </a:solidFill>
            </a:endParaRPr>
          </a:p>
          <a:p>
            <a:pPr>
              <a:lnSpc>
                <a:spcPct val="80000"/>
              </a:lnSpc>
            </a:pPr>
            <a:r>
              <a:rPr lang="fr-FR" altLang="fr-FR" sz="1400" dirty="0">
                <a:solidFill>
                  <a:srgbClr val="000000"/>
                </a:solidFill>
              </a:rPr>
              <a:t>https://www.youtube.com/watch?v=WlHFQbJvVSY</a:t>
            </a:r>
          </a:p>
          <a:p>
            <a:pPr>
              <a:lnSpc>
                <a:spcPct val="80000"/>
              </a:lnSpc>
            </a:pPr>
            <a:r>
              <a:rPr lang="fr-FR" altLang="fr-FR" sz="1400" dirty="0">
                <a:solidFill>
                  <a:srgbClr val="000000"/>
                </a:solidFill>
                <a:hlinkClick r:id="rId9"/>
              </a:rPr>
              <a:t>https://www.youtube.com/watch?v=GbMeG08j464</a:t>
            </a:r>
            <a:endParaRPr lang="fr-FR" altLang="fr-FR" sz="1400" dirty="0">
              <a:solidFill>
                <a:srgbClr val="000000"/>
              </a:solidFill>
            </a:endParaRPr>
          </a:p>
          <a:p>
            <a:pPr>
              <a:lnSpc>
                <a:spcPct val="80000"/>
              </a:lnSpc>
            </a:pPr>
            <a:endParaRPr lang="fr-FR" altLang="fr-FR" sz="1400" dirty="0">
              <a:solidFill>
                <a:srgbClr val="000000"/>
              </a:solidFill>
            </a:endParaRPr>
          </a:p>
          <a:p>
            <a:pPr>
              <a:lnSpc>
                <a:spcPct val="80000"/>
              </a:lnSpc>
            </a:pPr>
            <a:r>
              <a:rPr lang="fr-FR" altLang="fr-FR" sz="1400" dirty="0">
                <a:solidFill>
                  <a:srgbClr val="000000"/>
                </a:solidFill>
                <a:hlinkClick r:id="rId10"/>
              </a:rPr>
              <a:t>https://defishumanitaires.wpcomstaging.com/2021/10/01/global-humanitarian-assistance-report-2021-les-chiffres-cles/</a:t>
            </a:r>
            <a:endParaRPr lang="fr-FR" altLang="fr-FR" sz="1400" dirty="0">
              <a:solidFill>
                <a:srgbClr val="000000"/>
              </a:solidFill>
            </a:endParaRPr>
          </a:p>
          <a:p>
            <a:pPr>
              <a:lnSpc>
                <a:spcPct val="80000"/>
              </a:lnSpc>
            </a:pPr>
            <a:r>
              <a:rPr lang="fr-FR" altLang="fr-FR" sz="1400" dirty="0">
                <a:solidFill>
                  <a:srgbClr val="000000"/>
                </a:solidFill>
                <a:hlinkClick r:id="rId11"/>
              </a:rPr>
              <a:t>https://www.yo</a:t>
            </a:r>
            <a:endParaRPr lang="fr-FR" altLang="fr-FR" sz="1400" dirty="0">
              <a:solidFill>
                <a:srgbClr val="000000"/>
              </a:solidFill>
            </a:endParaRPr>
          </a:p>
          <a:p>
            <a:pPr>
              <a:lnSpc>
                <a:spcPct val="80000"/>
              </a:lnSpc>
            </a:pPr>
            <a:r>
              <a:rPr lang="fr-FR" altLang="fr-FR" sz="1400" dirty="0">
                <a:solidFill>
                  <a:srgbClr val="000000"/>
                </a:solidFill>
              </a:rPr>
              <a:t>https://www.youtube.com/watch?v=TEcO_vKr7x4</a:t>
            </a:r>
          </a:p>
          <a:p>
            <a:pPr>
              <a:lnSpc>
                <a:spcPct val="80000"/>
              </a:lnSpc>
            </a:pPr>
            <a:r>
              <a:rPr lang="fr-FR" altLang="fr-FR" sz="1400" dirty="0">
                <a:solidFill>
                  <a:srgbClr val="000000"/>
                </a:solidFill>
                <a:hlinkClick r:id="rId12"/>
              </a:rPr>
              <a:t>https://www.youtube.com/watch?v=0J0brUB-n9Y</a:t>
            </a:r>
            <a:endParaRPr lang="fr-FR" altLang="fr-FR" sz="1400" dirty="0">
              <a:solidFill>
                <a:srgbClr val="000000"/>
              </a:solidFill>
            </a:endParaRPr>
          </a:p>
          <a:p>
            <a:pPr>
              <a:lnSpc>
                <a:spcPct val="80000"/>
              </a:lnSpc>
            </a:pPr>
            <a:r>
              <a:rPr lang="fr-FR" altLang="fr-FR" sz="1400" dirty="0">
                <a:solidFill>
                  <a:srgbClr val="000000"/>
                </a:solidFill>
                <a:hlinkClick r:id="rId13"/>
              </a:rPr>
              <a:t>https://www.youtube.com/watch?v=lVbRnBVdGa4</a:t>
            </a:r>
            <a:endParaRPr lang="fr-FR" altLang="fr-FR" sz="1400" dirty="0">
              <a:solidFill>
                <a:srgbClr val="000000"/>
              </a:solidFill>
            </a:endParaRPr>
          </a:p>
          <a:p>
            <a:pPr>
              <a:lnSpc>
                <a:spcPct val="80000"/>
              </a:lnSpc>
            </a:pPr>
            <a:r>
              <a:rPr lang="fr-FR" altLang="fr-FR" sz="1400" dirty="0">
                <a:solidFill>
                  <a:srgbClr val="000000"/>
                </a:solidFill>
                <a:hlinkClick r:id="rId14"/>
              </a:rPr>
              <a:t>https://www.youtube.com/watch?v=J89MEppAmeE</a:t>
            </a:r>
            <a:endParaRPr lang="fr-FR" altLang="fr-FR" sz="1400" dirty="0">
              <a:solidFill>
                <a:srgbClr val="000000"/>
              </a:solidFill>
            </a:endParaRPr>
          </a:p>
          <a:p>
            <a:pPr>
              <a:lnSpc>
                <a:spcPct val="80000"/>
              </a:lnSpc>
            </a:pPr>
            <a:endParaRPr lang="fr-FR" altLang="fr-FR" sz="1400" dirty="0">
              <a:solidFill>
                <a:srgbClr val="000000"/>
              </a:solidFill>
            </a:endParaRPr>
          </a:p>
        </p:txBody>
      </p:sp>
      <p:sp>
        <p:nvSpPr>
          <p:cNvPr id="20" name="Espace réservé du numéro de diapositive 1">
            <a:extLst>
              <a:ext uri="{FF2B5EF4-FFF2-40B4-BE49-F238E27FC236}">
                <a16:creationId xmlns:a16="http://schemas.microsoft.com/office/drawing/2014/main" id="{47401556-E4D7-4174-9194-FED9FD000F52}"/>
              </a:ext>
            </a:extLst>
          </p:cNvPr>
          <p:cNvSpPr>
            <a:spLocks noGrp="1"/>
          </p:cNvSpPr>
          <p:nvPr>
            <p:ph type="sldNum" sz="quarter" idx="4"/>
          </p:nvPr>
        </p:nvSpPr>
        <p:spPr>
          <a:xfrm>
            <a:off x="7032275" y="6492875"/>
            <a:ext cx="2057400" cy="365125"/>
          </a:xfrm>
          <a:prstGeom prst="rect">
            <a:avLst/>
          </a:prstGeom>
        </p:spPr>
        <p:txBody>
          <a:bodyPr vert="horz" lIns="91440" tIns="45720" rIns="91440" bIns="45720" rtlCol="0" anchor="ctr"/>
          <a:lstStyle>
            <a:lvl1pPr algn="r">
              <a:defRPr sz="1200">
                <a:solidFill>
                  <a:srgbClr val="000000"/>
                </a:solidFill>
              </a:defRPr>
            </a:lvl1pPr>
          </a:lstStyle>
          <a:p>
            <a:fld id="{CBD2FA42-5D29-4E10-97B0-3A0A1B412E59}" type="slidenum">
              <a:rPr lang="fr-FR" smtClean="0"/>
              <a:pPr/>
              <a:t>17</a:t>
            </a:fld>
            <a:endParaRPr lang="fr-F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edimensionnement de IMG_0131">
            <a:extLst>
              <a:ext uri="{FF2B5EF4-FFF2-40B4-BE49-F238E27FC236}">
                <a16:creationId xmlns:a16="http://schemas.microsoft.com/office/drawing/2014/main" id="{99B915A3-69A0-4941-A80C-67641BA8FB71}"/>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20636" b="23293"/>
          <a:stretch>
            <a:fillRect/>
          </a:stretch>
        </p:blipFill>
        <p:spPr bwMode="auto">
          <a:xfrm>
            <a:off x="167476" y="950137"/>
            <a:ext cx="8800678" cy="495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grpSp>
        <p:nvGrpSpPr>
          <p:cNvPr id="53251" name="Groupe 2">
            <a:extLst>
              <a:ext uri="{FF2B5EF4-FFF2-40B4-BE49-F238E27FC236}">
                <a16:creationId xmlns:a16="http://schemas.microsoft.com/office/drawing/2014/main" id="{A54F78BF-A065-4AC6-8EC1-F28FEC594202}"/>
              </a:ext>
            </a:extLst>
          </p:cNvPr>
          <p:cNvGrpSpPr>
            <a:grpSpLocks/>
          </p:cNvGrpSpPr>
          <p:nvPr/>
        </p:nvGrpSpPr>
        <p:grpSpPr bwMode="auto">
          <a:xfrm>
            <a:off x="1840707" y="2071689"/>
            <a:ext cx="5462587" cy="2722960"/>
            <a:chOff x="-854561" y="1581150"/>
            <a:chExt cx="9711958" cy="4839709"/>
          </a:xfrm>
        </p:grpSpPr>
        <p:cxnSp>
          <p:nvCxnSpPr>
            <p:cNvPr id="53253" name="Connecteur droit 3">
              <a:extLst>
                <a:ext uri="{FF2B5EF4-FFF2-40B4-BE49-F238E27FC236}">
                  <a16:creationId xmlns:a16="http://schemas.microsoft.com/office/drawing/2014/main" id="{85130A14-0473-43E3-A93A-8A331966601F}"/>
                </a:ext>
              </a:extLst>
            </p:cNvPr>
            <p:cNvCxnSpPr>
              <a:cxnSpLocks/>
            </p:cNvCxnSpPr>
            <p:nvPr/>
          </p:nvCxnSpPr>
          <p:spPr bwMode="auto">
            <a:xfrm>
              <a:off x="-721805" y="4695136"/>
              <a:ext cx="9579202" cy="22738"/>
            </a:xfrm>
            <a:prstGeom prst="line">
              <a:avLst/>
            </a:prstGeom>
            <a:noFill/>
            <a:ln w="50800" algn="ctr">
              <a:solidFill>
                <a:srgbClr val="FF0000"/>
              </a:solidFill>
              <a:round/>
              <a:headEnd/>
              <a:tailEnd/>
            </a:ln>
            <a:extLst>
              <a:ext uri="{909E8E84-426E-40DD-AFC4-6F175D3DCCD1}">
                <a14:hiddenFill xmlns:a14="http://schemas.microsoft.com/office/drawing/2010/main">
                  <a:noFill/>
                </a14:hiddenFill>
              </a:ext>
            </a:extLst>
          </p:spPr>
        </p:cxnSp>
        <p:cxnSp>
          <p:nvCxnSpPr>
            <p:cNvPr id="53254" name="Connecteur droit 4">
              <a:extLst>
                <a:ext uri="{FF2B5EF4-FFF2-40B4-BE49-F238E27FC236}">
                  <a16:creationId xmlns:a16="http://schemas.microsoft.com/office/drawing/2014/main" id="{2FB0DD8A-F81C-4F12-AB83-AAA89462E157}"/>
                </a:ext>
              </a:extLst>
            </p:cNvPr>
            <p:cNvCxnSpPr>
              <a:cxnSpLocks/>
            </p:cNvCxnSpPr>
            <p:nvPr/>
          </p:nvCxnSpPr>
          <p:spPr bwMode="auto">
            <a:xfrm>
              <a:off x="-721805" y="3375663"/>
              <a:ext cx="9579202" cy="43398"/>
            </a:xfrm>
            <a:prstGeom prst="line">
              <a:avLst/>
            </a:prstGeom>
            <a:noFill/>
            <a:ln w="50800" algn="ctr">
              <a:solidFill>
                <a:srgbClr val="FF0000"/>
              </a:solidFill>
              <a:round/>
              <a:headEnd/>
              <a:tailEnd/>
            </a:ln>
            <a:extLst>
              <a:ext uri="{909E8E84-426E-40DD-AFC4-6F175D3DCCD1}">
                <a14:hiddenFill xmlns:a14="http://schemas.microsoft.com/office/drawing/2010/main">
                  <a:noFill/>
                </a14:hiddenFill>
              </a:ext>
            </a:extLst>
          </p:spPr>
        </p:cxnSp>
        <p:cxnSp>
          <p:nvCxnSpPr>
            <p:cNvPr id="53255" name="Connecteur droit 4">
              <a:extLst>
                <a:ext uri="{FF2B5EF4-FFF2-40B4-BE49-F238E27FC236}">
                  <a16:creationId xmlns:a16="http://schemas.microsoft.com/office/drawing/2014/main" id="{10DA742B-8ECA-4AA0-8303-C04A950821F5}"/>
                </a:ext>
              </a:extLst>
            </p:cNvPr>
            <p:cNvCxnSpPr>
              <a:cxnSpLocks noChangeShapeType="1"/>
            </p:cNvCxnSpPr>
            <p:nvPr/>
          </p:nvCxnSpPr>
          <p:spPr bwMode="auto">
            <a:xfrm>
              <a:off x="3614737" y="5194341"/>
              <a:ext cx="2719387"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53256" name="Connecteur droit 4">
              <a:extLst>
                <a:ext uri="{FF2B5EF4-FFF2-40B4-BE49-F238E27FC236}">
                  <a16:creationId xmlns:a16="http://schemas.microsoft.com/office/drawing/2014/main" id="{F7734DA3-1A5E-4762-81CA-3735303FD28C}"/>
                </a:ext>
              </a:extLst>
            </p:cNvPr>
            <p:cNvCxnSpPr>
              <a:cxnSpLocks noChangeShapeType="1"/>
              <a:endCxn id="53266" idx="1"/>
            </p:cNvCxnSpPr>
            <p:nvPr/>
          </p:nvCxnSpPr>
          <p:spPr bwMode="auto">
            <a:xfrm>
              <a:off x="3614737" y="4106070"/>
              <a:ext cx="2627313" cy="32099"/>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53257" name="Connecteur droit 4">
              <a:extLst>
                <a:ext uri="{FF2B5EF4-FFF2-40B4-BE49-F238E27FC236}">
                  <a16:creationId xmlns:a16="http://schemas.microsoft.com/office/drawing/2014/main" id="{51A62D1E-0518-434F-9014-4F2E647F6D99}"/>
                </a:ext>
              </a:extLst>
            </p:cNvPr>
            <p:cNvCxnSpPr>
              <a:cxnSpLocks noChangeShapeType="1"/>
            </p:cNvCxnSpPr>
            <p:nvPr/>
          </p:nvCxnSpPr>
          <p:spPr bwMode="auto">
            <a:xfrm>
              <a:off x="3522663" y="2875551"/>
              <a:ext cx="2719387"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sp>
          <p:nvSpPr>
            <p:cNvPr id="9" name="Flèche vers le bas 3">
              <a:extLst>
                <a:ext uri="{FF2B5EF4-FFF2-40B4-BE49-F238E27FC236}">
                  <a16:creationId xmlns:a16="http://schemas.microsoft.com/office/drawing/2014/main" id="{54A173F6-DD8D-44BC-B183-EB8489785667}"/>
                </a:ext>
              </a:extLst>
            </p:cNvPr>
            <p:cNvSpPr/>
            <p:nvPr/>
          </p:nvSpPr>
          <p:spPr>
            <a:xfrm>
              <a:off x="3964310" y="1581150"/>
              <a:ext cx="720786" cy="4824413"/>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1443" b="1" dirty="0">
                  <a:solidFill>
                    <a:schemeClr val="bg1"/>
                  </a:solidFill>
                  <a:latin typeface="Tahoma" panose="020B0604030504040204" pitchFamily="34" charset="0"/>
                  <a:ea typeface="Tahoma" panose="020B0604030504040204" pitchFamily="34" charset="0"/>
                  <a:cs typeface="Tahoma" panose="020B0604030504040204" pitchFamily="34" charset="0"/>
                </a:rPr>
                <a:t>OPERATIONS</a:t>
              </a:r>
            </a:p>
          </p:txBody>
        </p:sp>
        <p:sp>
          <p:nvSpPr>
            <p:cNvPr id="10" name="ZoneTexte 9">
              <a:extLst>
                <a:ext uri="{FF2B5EF4-FFF2-40B4-BE49-F238E27FC236}">
                  <a16:creationId xmlns:a16="http://schemas.microsoft.com/office/drawing/2014/main" id="{A615C8A1-1AE8-4657-91F0-8DF8F0BF11CD}"/>
                </a:ext>
              </a:extLst>
            </p:cNvPr>
            <p:cNvSpPr txBox="1"/>
            <p:nvPr/>
          </p:nvSpPr>
          <p:spPr>
            <a:xfrm>
              <a:off x="-854561" y="5041108"/>
              <a:ext cx="2480909" cy="953433"/>
            </a:xfrm>
            <a:prstGeom prst="rect">
              <a:avLst/>
            </a:prstGeom>
            <a:solidFill>
              <a:srgbClr val="FF0000"/>
            </a:solidFill>
            <a:ln>
              <a:noFill/>
            </a:ln>
          </p:spPr>
          <p:txBody>
            <a:bodyPr>
              <a:spAutoFit/>
            </a:bodyPr>
            <a:lstStyle/>
            <a:p>
              <a:pPr algn="ctr">
                <a:defRPr/>
              </a:pPr>
              <a:r>
                <a:rPr lang="fr-FR" sz="1443"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LOCAL ACTION</a:t>
              </a:r>
            </a:p>
          </p:txBody>
        </p:sp>
        <p:sp>
          <p:nvSpPr>
            <p:cNvPr id="53260" name="ZoneTexte 10">
              <a:extLst>
                <a:ext uri="{FF2B5EF4-FFF2-40B4-BE49-F238E27FC236}">
                  <a16:creationId xmlns:a16="http://schemas.microsoft.com/office/drawing/2014/main" id="{10831ACB-C563-41D7-B8E9-E7291BC8A92F}"/>
                </a:ext>
              </a:extLst>
            </p:cNvPr>
            <p:cNvSpPr txBox="1">
              <a:spLocks noChangeArrowheads="1"/>
            </p:cNvSpPr>
            <p:nvPr/>
          </p:nvSpPr>
          <p:spPr bwMode="auto">
            <a:xfrm>
              <a:off x="1949452" y="2708069"/>
              <a:ext cx="1582737" cy="410274"/>
            </a:xfrm>
            <a:prstGeom prst="rect">
              <a:avLst/>
            </a:prstGeom>
            <a:solidFill>
              <a:schemeClr val="bg1"/>
            </a:solidFill>
            <a:ln w="9525">
              <a:solidFill>
                <a:srgbClr val="00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en-US" sz="900" b="1">
                  <a:solidFill>
                    <a:srgbClr val="000099"/>
                  </a:solidFill>
                  <a:latin typeface="Tahoma" panose="020B0604030504040204" pitchFamily="34" charset="0"/>
                  <a:cs typeface="Tahoma" panose="020B0604030504040204" pitchFamily="34" charset="0"/>
                </a:rPr>
                <a:t>CPCO</a:t>
              </a:r>
            </a:p>
          </p:txBody>
        </p:sp>
        <p:sp>
          <p:nvSpPr>
            <p:cNvPr id="53261" name="ZoneTexte 8">
              <a:extLst>
                <a:ext uri="{FF2B5EF4-FFF2-40B4-BE49-F238E27FC236}">
                  <a16:creationId xmlns:a16="http://schemas.microsoft.com/office/drawing/2014/main" id="{80DA735E-A561-46A2-B9F3-6976F26D2091}"/>
                </a:ext>
              </a:extLst>
            </p:cNvPr>
            <p:cNvSpPr txBox="1">
              <a:spLocks noChangeArrowheads="1"/>
            </p:cNvSpPr>
            <p:nvPr/>
          </p:nvSpPr>
          <p:spPr bwMode="auto">
            <a:xfrm>
              <a:off x="1949603" y="2339975"/>
              <a:ext cx="1582868" cy="410274"/>
            </a:xfrm>
            <a:prstGeom prst="rect">
              <a:avLst/>
            </a:prstGeom>
            <a:solidFill>
              <a:schemeClr val="tx1"/>
            </a:solidFill>
            <a:ln w="9525">
              <a:solidFill>
                <a:srgbClr val="00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fr-FR" altLang="en-US" sz="900" b="1">
                  <a:solidFill>
                    <a:schemeClr val="bg1"/>
                  </a:solidFill>
                  <a:latin typeface="Tahoma" panose="020B0604030504040204" pitchFamily="34" charset="0"/>
                  <a:cs typeface="Tahoma" panose="020B0604030504040204" pitchFamily="34" charset="0"/>
                </a:rPr>
                <a:t>CEMA</a:t>
              </a:r>
            </a:p>
          </p:txBody>
        </p:sp>
        <p:sp>
          <p:nvSpPr>
            <p:cNvPr id="53262" name="ZoneTexte 17">
              <a:extLst>
                <a:ext uri="{FF2B5EF4-FFF2-40B4-BE49-F238E27FC236}">
                  <a16:creationId xmlns:a16="http://schemas.microsoft.com/office/drawing/2014/main" id="{656B71A8-0F36-4800-98D7-2C7FBAF59743}"/>
                </a:ext>
              </a:extLst>
            </p:cNvPr>
            <p:cNvSpPr txBox="1">
              <a:spLocks noChangeArrowheads="1"/>
            </p:cNvSpPr>
            <p:nvPr/>
          </p:nvSpPr>
          <p:spPr bwMode="auto">
            <a:xfrm>
              <a:off x="2021045" y="3919539"/>
              <a:ext cx="1582872" cy="410274"/>
            </a:xfrm>
            <a:prstGeom prst="rect">
              <a:avLst/>
            </a:prstGeom>
            <a:solidFill>
              <a:schemeClr val="tx1"/>
            </a:solidFill>
            <a:ln w="9525">
              <a:solidFill>
                <a:srgbClr val="00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fr-FR" altLang="en-US" sz="900" b="1">
                  <a:solidFill>
                    <a:schemeClr val="bg1"/>
                  </a:solidFill>
                  <a:latin typeface="Tahoma" panose="020B0604030504040204" pitchFamily="34" charset="0"/>
                  <a:cs typeface="Tahoma" panose="020B0604030504040204" pitchFamily="34" charset="0"/>
                </a:rPr>
                <a:t>COMANFOR</a:t>
              </a:r>
            </a:p>
          </p:txBody>
        </p:sp>
        <p:sp>
          <p:nvSpPr>
            <p:cNvPr id="14" name="Flèche vers le bas 18">
              <a:extLst>
                <a:ext uri="{FF2B5EF4-FFF2-40B4-BE49-F238E27FC236}">
                  <a16:creationId xmlns:a16="http://schemas.microsoft.com/office/drawing/2014/main" id="{54F82BDB-64AE-430A-8F59-BB132FDFFA6F}"/>
                </a:ext>
              </a:extLst>
            </p:cNvPr>
            <p:cNvSpPr/>
            <p:nvPr/>
          </p:nvSpPr>
          <p:spPr>
            <a:xfrm>
              <a:off x="4770213" y="1596446"/>
              <a:ext cx="719198" cy="4824413"/>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1443" b="1" dirty="0">
                  <a:solidFill>
                    <a:schemeClr val="bg1"/>
                  </a:solidFill>
                  <a:latin typeface="Tahoma" panose="020B0604030504040204" pitchFamily="34" charset="0"/>
                  <a:ea typeface="Tahoma" panose="020B0604030504040204" pitchFamily="34" charset="0"/>
                  <a:cs typeface="Tahoma" panose="020B0604030504040204" pitchFamily="34" charset="0"/>
                </a:rPr>
                <a:t>SOUTIEN OPS</a:t>
              </a:r>
            </a:p>
          </p:txBody>
        </p:sp>
        <p:sp>
          <p:nvSpPr>
            <p:cNvPr id="15" name="ZoneTexte 14">
              <a:extLst>
                <a:ext uri="{FF2B5EF4-FFF2-40B4-BE49-F238E27FC236}">
                  <a16:creationId xmlns:a16="http://schemas.microsoft.com/office/drawing/2014/main" id="{0ECA6339-388C-47AE-9EA3-0CAD629EBDB7}"/>
                </a:ext>
              </a:extLst>
            </p:cNvPr>
            <p:cNvSpPr txBox="1"/>
            <p:nvPr/>
          </p:nvSpPr>
          <p:spPr>
            <a:xfrm>
              <a:off x="-854561" y="2298536"/>
              <a:ext cx="2480909" cy="953433"/>
            </a:xfrm>
            <a:prstGeom prst="rect">
              <a:avLst/>
            </a:prstGeom>
            <a:solidFill>
              <a:srgbClr val="002060"/>
            </a:solidFill>
            <a:ln>
              <a:noFill/>
            </a:ln>
          </p:spPr>
          <p:txBody>
            <a:bodyPr>
              <a:spAutoFit/>
            </a:bodyPr>
            <a:lstStyle/>
            <a:p>
              <a:pPr algn="ctr">
                <a:defRPr/>
              </a:pPr>
              <a:endParaRPr lang="fr-FR" sz="1443"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defRPr/>
              </a:pPr>
              <a:r>
                <a:rPr lang="fr-FR" sz="1443"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France</a:t>
              </a:r>
            </a:p>
          </p:txBody>
        </p:sp>
        <p:sp>
          <p:nvSpPr>
            <p:cNvPr id="53265" name="ZoneTexte 21">
              <a:extLst>
                <a:ext uri="{FF2B5EF4-FFF2-40B4-BE49-F238E27FC236}">
                  <a16:creationId xmlns:a16="http://schemas.microsoft.com/office/drawing/2014/main" id="{F971408E-C955-4F0B-AB67-54BA798417C6}"/>
                </a:ext>
              </a:extLst>
            </p:cNvPr>
            <p:cNvSpPr txBox="1">
              <a:spLocks noChangeArrowheads="1"/>
            </p:cNvSpPr>
            <p:nvPr/>
          </p:nvSpPr>
          <p:spPr bwMode="auto">
            <a:xfrm>
              <a:off x="6242050" y="2733402"/>
              <a:ext cx="936625" cy="410274"/>
            </a:xfrm>
            <a:prstGeom prst="rect">
              <a:avLst/>
            </a:prstGeom>
            <a:solidFill>
              <a:schemeClr val="bg1"/>
            </a:solidFill>
            <a:ln w="9525">
              <a:solidFill>
                <a:srgbClr val="00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en-US" sz="900" b="1">
                  <a:solidFill>
                    <a:srgbClr val="000099"/>
                  </a:solidFill>
                  <a:latin typeface="Tahoma" panose="020B0604030504040204" pitchFamily="34" charset="0"/>
                  <a:cs typeface="Tahoma" panose="020B0604030504040204" pitchFamily="34" charset="0"/>
                </a:rPr>
                <a:t>CSOA</a:t>
              </a:r>
            </a:p>
          </p:txBody>
        </p:sp>
        <p:sp>
          <p:nvSpPr>
            <p:cNvPr id="53266" name="ZoneTexte 31">
              <a:extLst>
                <a:ext uri="{FF2B5EF4-FFF2-40B4-BE49-F238E27FC236}">
                  <a16:creationId xmlns:a16="http://schemas.microsoft.com/office/drawing/2014/main" id="{121C42BE-36E7-47D0-BC9E-A6746712A239}"/>
                </a:ext>
              </a:extLst>
            </p:cNvPr>
            <p:cNvSpPr txBox="1">
              <a:spLocks noChangeArrowheads="1"/>
            </p:cNvSpPr>
            <p:nvPr/>
          </p:nvSpPr>
          <p:spPr bwMode="auto">
            <a:xfrm>
              <a:off x="6242050" y="3933033"/>
              <a:ext cx="936625" cy="410274"/>
            </a:xfrm>
            <a:prstGeom prst="rect">
              <a:avLst/>
            </a:prstGeom>
            <a:solidFill>
              <a:schemeClr val="bg1"/>
            </a:solidFill>
            <a:ln w="9525">
              <a:solidFill>
                <a:srgbClr val="00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en-US" sz="900" b="1">
                  <a:solidFill>
                    <a:srgbClr val="000099"/>
                  </a:solidFill>
                  <a:latin typeface="Tahoma" panose="020B0604030504040204" pitchFamily="34" charset="0"/>
                  <a:cs typeface="Tahoma" panose="020B0604030504040204" pitchFamily="34" charset="0"/>
                </a:rPr>
                <a:t>ASIA</a:t>
              </a:r>
            </a:p>
          </p:txBody>
        </p:sp>
        <p:sp>
          <p:nvSpPr>
            <p:cNvPr id="18" name="ZoneTexte 17">
              <a:extLst>
                <a:ext uri="{FF2B5EF4-FFF2-40B4-BE49-F238E27FC236}">
                  <a16:creationId xmlns:a16="http://schemas.microsoft.com/office/drawing/2014/main" id="{5C0312C2-D1E7-4771-A01B-6E93413FC696}"/>
                </a:ext>
              </a:extLst>
            </p:cNvPr>
            <p:cNvSpPr txBox="1"/>
            <p:nvPr/>
          </p:nvSpPr>
          <p:spPr>
            <a:xfrm>
              <a:off x="-854561" y="3631733"/>
              <a:ext cx="2480909" cy="953433"/>
            </a:xfrm>
            <a:prstGeom prst="rect">
              <a:avLst/>
            </a:prstGeom>
            <a:solidFill>
              <a:schemeClr val="bg1"/>
            </a:solidFill>
            <a:ln>
              <a:noFill/>
            </a:ln>
          </p:spPr>
          <p:txBody>
            <a:bodyPr>
              <a:spAutoFit/>
            </a:bodyPr>
            <a:lstStyle/>
            <a:p>
              <a:pPr algn="ctr">
                <a:defRPr/>
              </a:pPr>
              <a:r>
                <a:rPr lang="fr-FR" sz="1443"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OPERATIONS THEATER</a:t>
              </a:r>
            </a:p>
          </p:txBody>
        </p:sp>
        <p:sp>
          <p:nvSpPr>
            <p:cNvPr id="53268" name="ZoneTexte 17">
              <a:extLst>
                <a:ext uri="{FF2B5EF4-FFF2-40B4-BE49-F238E27FC236}">
                  <a16:creationId xmlns:a16="http://schemas.microsoft.com/office/drawing/2014/main" id="{0FC5A1F3-F1E4-404C-8562-A10A71BCC3B2}"/>
                </a:ext>
              </a:extLst>
            </p:cNvPr>
            <p:cNvSpPr txBox="1">
              <a:spLocks noChangeArrowheads="1"/>
            </p:cNvSpPr>
            <p:nvPr/>
          </p:nvSpPr>
          <p:spPr bwMode="auto">
            <a:xfrm>
              <a:off x="2009933" y="4995863"/>
              <a:ext cx="1582868" cy="410274"/>
            </a:xfrm>
            <a:prstGeom prst="rect">
              <a:avLst/>
            </a:prstGeom>
            <a:solidFill>
              <a:schemeClr val="tx1"/>
            </a:solidFill>
            <a:ln w="9525">
              <a:solidFill>
                <a:srgbClr val="00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fr-FR" altLang="en-US" sz="900" b="1">
                  <a:solidFill>
                    <a:schemeClr val="bg1"/>
                  </a:solidFill>
                  <a:latin typeface="Tahoma" panose="020B0604030504040204" pitchFamily="34" charset="0"/>
                  <a:cs typeface="Tahoma" panose="020B0604030504040204" pitchFamily="34" charset="0"/>
                </a:rPr>
                <a:t>UNITE</a:t>
              </a:r>
            </a:p>
          </p:txBody>
        </p:sp>
        <p:sp>
          <p:nvSpPr>
            <p:cNvPr id="53269" name="ZoneTexte 31">
              <a:extLst>
                <a:ext uri="{FF2B5EF4-FFF2-40B4-BE49-F238E27FC236}">
                  <a16:creationId xmlns:a16="http://schemas.microsoft.com/office/drawing/2014/main" id="{FAE782CE-798B-45E7-BAEA-58C6585848CB}"/>
                </a:ext>
              </a:extLst>
            </p:cNvPr>
            <p:cNvSpPr txBox="1">
              <a:spLocks noChangeArrowheads="1"/>
            </p:cNvSpPr>
            <p:nvPr/>
          </p:nvSpPr>
          <p:spPr bwMode="auto">
            <a:xfrm>
              <a:off x="6235102" y="4988343"/>
              <a:ext cx="936625" cy="410274"/>
            </a:xfrm>
            <a:prstGeom prst="rect">
              <a:avLst/>
            </a:prstGeom>
            <a:solidFill>
              <a:schemeClr val="bg1"/>
            </a:solidFill>
            <a:ln w="9525">
              <a:solidFill>
                <a:srgbClr val="00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en-US" sz="900" b="1">
                  <a:solidFill>
                    <a:srgbClr val="000099"/>
                  </a:solidFill>
                  <a:latin typeface="Tahoma" panose="020B0604030504040204" pitchFamily="34" charset="0"/>
                  <a:cs typeface="Tahoma" panose="020B0604030504040204" pitchFamily="34" charset="0"/>
                </a:rPr>
                <a:t>SOUT</a:t>
              </a:r>
            </a:p>
          </p:txBody>
        </p:sp>
        <p:sp>
          <p:nvSpPr>
            <p:cNvPr id="21" name="Flèche vers le bas 18">
              <a:extLst>
                <a:ext uri="{FF2B5EF4-FFF2-40B4-BE49-F238E27FC236}">
                  <a16:creationId xmlns:a16="http://schemas.microsoft.com/office/drawing/2014/main" id="{2CC608AB-C0BE-4D95-BFEE-F0CABCCDDFB8}"/>
                </a:ext>
              </a:extLst>
            </p:cNvPr>
            <p:cNvSpPr/>
            <p:nvPr/>
          </p:nvSpPr>
          <p:spPr>
            <a:xfrm>
              <a:off x="7063371" y="2708275"/>
              <a:ext cx="717610" cy="3567113"/>
            </a:xfrm>
            <a:prstGeom prst="down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1443" b="1" dirty="0">
                  <a:solidFill>
                    <a:schemeClr val="bg1"/>
                  </a:solidFill>
                  <a:latin typeface="Tahoma" panose="020B0604030504040204" pitchFamily="34" charset="0"/>
                  <a:ea typeface="Tahoma" panose="020B0604030504040204" pitchFamily="34" charset="0"/>
                  <a:cs typeface="Tahoma" panose="020B0604030504040204" pitchFamily="34" charset="0"/>
                </a:rPr>
                <a:t>FLUX </a:t>
              </a:r>
              <a:r>
                <a:rPr lang="fr-FR" sz="1443" b="1" dirty="0">
                  <a:solidFill>
                    <a:schemeClr val="tx1"/>
                  </a:solidFill>
                  <a:latin typeface="Tahoma" panose="020B0604030504040204" pitchFamily="34" charset="0"/>
                  <a:ea typeface="Tahoma" panose="020B0604030504040204" pitchFamily="34" charset="0"/>
                  <a:cs typeface="Tahoma" panose="020B0604030504040204" pitchFamily="34" charset="0"/>
                </a:rPr>
                <a:t>RESSOURCES</a:t>
              </a:r>
            </a:p>
          </p:txBody>
        </p:sp>
      </p:grpSp>
      <p:sp>
        <p:nvSpPr>
          <p:cNvPr id="22" name="Rectangle 21">
            <a:extLst>
              <a:ext uri="{FF2B5EF4-FFF2-40B4-BE49-F238E27FC236}">
                <a16:creationId xmlns:a16="http://schemas.microsoft.com/office/drawing/2014/main" id="{E6ED7348-E49F-49CE-A450-DCF55065280E}"/>
              </a:ext>
            </a:extLst>
          </p:cNvPr>
          <p:cNvSpPr/>
          <p:nvPr/>
        </p:nvSpPr>
        <p:spPr>
          <a:xfrm rot="20291163">
            <a:off x="1261360" y="1889907"/>
            <a:ext cx="2084354" cy="5136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350" b="1" dirty="0">
                <a:ln w="22225">
                  <a:solidFill>
                    <a:schemeClr val="accent2"/>
                  </a:solidFill>
                  <a:prstDash val="solid"/>
                </a:ln>
                <a:solidFill>
                  <a:schemeClr val="accent2">
                    <a:lumMod val="40000"/>
                    <a:lumOff val="60000"/>
                  </a:schemeClr>
                </a:solidFill>
              </a:rPr>
              <a:t>MONITORING</a:t>
            </a:r>
          </a:p>
        </p:txBody>
      </p:sp>
    </p:spTree>
    <p:extLst>
      <p:ext uri="{BB962C8B-B14F-4D97-AF65-F5344CB8AC3E}">
        <p14:creationId xmlns:p14="http://schemas.microsoft.com/office/powerpoint/2010/main" val="344609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8" name="Picture 2" descr="N2009-016A54-0405">
            <a:extLst>
              <a:ext uri="{FF2B5EF4-FFF2-40B4-BE49-F238E27FC236}">
                <a16:creationId xmlns:a16="http://schemas.microsoft.com/office/drawing/2014/main" id="{1642D0E1-7CDC-48B5-ACFD-76ADFF9BE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85" y="974298"/>
            <a:ext cx="8727831" cy="490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WordArt 4">
            <a:extLst>
              <a:ext uri="{FF2B5EF4-FFF2-40B4-BE49-F238E27FC236}">
                <a16:creationId xmlns:a16="http://schemas.microsoft.com/office/drawing/2014/main" id="{8A857E5F-BB9E-42E1-81DC-4BCF8CD87F22}"/>
              </a:ext>
            </a:extLst>
          </p:cNvPr>
          <p:cNvSpPr>
            <a:spLocks noChangeArrowheads="1" noChangeShapeType="1" noTextEdit="1"/>
          </p:cNvSpPr>
          <p:nvPr/>
        </p:nvSpPr>
        <p:spPr bwMode="auto">
          <a:xfrm>
            <a:off x="1574008" y="2213373"/>
            <a:ext cx="4875610" cy="2708671"/>
          </a:xfrm>
          <a:prstGeom prst="rect">
            <a:avLst/>
          </a:prstGeom>
        </p:spPr>
        <p:txBody>
          <a:bodyPr wrap="none" fromWordArt="1">
            <a:prstTxWarp prst="textCascadeUp">
              <a:avLst>
                <a:gd name="adj" fmla="val 44444"/>
              </a:avLst>
            </a:prstTxWarp>
            <a:scene3d>
              <a:camera prst="legacyPerspectiveFront">
                <a:rot lat="20519966" lon="1080000" rev="0"/>
              </a:camera>
              <a:lightRig rig="legacyHarsh2" dir="b"/>
            </a:scene3d>
            <a:sp3d extrusionH="430200" prstMaterial="legacyMatte">
              <a:extrusionClr>
                <a:srgbClr val="FF6600"/>
              </a:extrusionClr>
              <a:contourClr>
                <a:srgbClr val="FFE70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25" b="0" i="0" u="none" strike="noStrike" kern="10" cap="none" spc="0" normalizeH="0" baseline="0" noProof="0">
              <a:ln w="9525">
                <a:round/>
                <a:headEnd/>
                <a:tailEnd/>
              </a:ln>
              <a:gradFill rotWithShape="1">
                <a:gsLst>
                  <a:gs pos="0">
                    <a:srgbClr val="FFE701"/>
                  </a:gs>
                  <a:gs pos="100000">
                    <a:srgbClr val="FE3E02"/>
                  </a:gs>
                </a:gsLst>
                <a:lin ang="5400000" scaled="1"/>
              </a:gradFill>
              <a:effectLst/>
              <a:uLnTx/>
              <a:uFillTx/>
              <a:latin typeface="Impact" panose="020B0806030902050204" pitchFamily="34" charset="0"/>
              <a:ea typeface="+mn-ea"/>
              <a:cs typeface="+mn-cs"/>
            </a:endParaRPr>
          </a:p>
        </p:txBody>
      </p:sp>
      <p:sp>
        <p:nvSpPr>
          <p:cNvPr id="29701" name="Ellipse 1">
            <a:extLst>
              <a:ext uri="{FF2B5EF4-FFF2-40B4-BE49-F238E27FC236}">
                <a16:creationId xmlns:a16="http://schemas.microsoft.com/office/drawing/2014/main" id="{F8CDD788-9A54-4A77-87BF-B848E5CE6EDC}"/>
              </a:ext>
            </a:extLst>
          </p:cNvPr>
          <p:cNvSpPr>
            <a:spLocks noChangeArrowheads="1"/>
          </p:cNvSpPr>
          <p:nvPr/>
        </p:nvSpPr>
        <p:spPr bwMode="auto">
          <a:xfrm>
            <a:off x="5030391" y="4531518"/>
            <a:ext cx="179784" cy="1714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fr-FR" altLang="fr-FR" sz="56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702" name="Ellipse 2">
            <a:extLst>
              <a:ext uri="{FF2B5EF4-FFF2-40B4-BE49-F238E27FC236}">
                <a16:creationId xmlns:a16="http://schemas.microsoft.com/office/drawing/2014/main" id="{CB3FAF45-A11B-47C0-ACA3-6B56B95E13DE}"/>
              </a:ext>
            </a:extLst>
          </p:cNvPr>
          <p:cNvSpPr>
            <a:spLocks noChangeArrowheads="1"/>
          </p:cNvSpPr>
          <p:nvPr/>
        </p:nvSpPr>
        <p:spPr bwMode="auto">
          <a:xfrm>
            <a:off x="9424987" y="2599135"/>
            <a:ext cx="310753" cy="3429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fr-FR" altLang="fr-FR" sz="56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ZoneTexte 14">
            <a:extLst>
              <a:ext uri="{FF2B5EF4-FFF2-40B4-BE49-F238E27FC236}">
                <a16:creationId xmlns:a16="http://schemas.microsoft.com/office/drawing/2014/main" id="{37443FBE-AFFA-49D2-AF3A-B0DE117A1EBA}"/>
              </a:ext>
            </a:extLst>
          </p:cNvPr>
          <p:cNvSpPr txBox="1"/>
          <p:nvPr/>
        </p:nvSpPr>
        <p:spPr>
          <a:xfrm>
            <a:off x="3088483" y="907257"/>
            <a:ext cx="4751785" cy="579835"/>
          </a:xfrm>
          <a:prstGeom prst="rect">
            <a:avLst/>
          </a:prstGeom>
          <a:solidFill>
            <a:schemeClr val="tx1"/>
          </a:solidFill>
          <a:ln w="9525">
            <a:noFill/>
            <a:miter lim="800000"/>
            <a:headEnd/>
            <a:tailEnd/>
          </a:ln>
        </p:spPr>
        <p:txBody>
          <a:bodyPr>
            <a:normAutofit/>
          </a:bodyPr>
          <a:lstStyle/>
          <a:p>
            <a:pPr marL="0" marR="0" lvl="0" indent="0" algn="ctr" defTabSz="914400" rtl="0" eaLnBrk="1" fontAlgn="auto" latinLnBrk="0" hangingPunct="1">
              <a:lnSpc>
                <a:spcPct val="80000"/>
              </a:lnSpc>
              <a:spcBef>
                <a:spcPct val="20000"/>
              </a:spcBef>
              <a:spcAft>
                <a:spcPts val="0"/>
              </a:spcAft>
              <a:buClrTx/>
              <a:buSzPts val="1500"/>
              <a:buFontTx/>
              <a:buNone/>
              <a:tabLst/>
              <a:defRPr/>
            </a:pPr>
            <a:endParaRPr kumimoji="0" lang="fr-FR" sz="1443"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80000"/>
              </a:lnSpc>
              <a:spcBef>
                <a:spcPct val="20000"/>
              </a:spcBef>
              <a:spcAft>
                <a:spcPts val="0"/>
              </a:spcAft>
              <a:buClrTx/>
              <a:buSzPts val="1500"/>
              <a:buFontTx/>
              <a:buNone/>
              <a:tabLst/>
              <a:defRPr/>
            </a:pPr>
            <a:r>
              <a:rPr kumimoji="0" lang="fr-FR" sz="1443"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TO CONVERGE TO A SINGLE EXPEDITION POINT</a:t>
            </a:r>
          </a:p>
        </p:txBody>
      </p:sp>
      <p:pic>
        <p:nvPicPr>
          <p:cNvPr id="39943" name="Espace réservé du contenu 4">
            <a:extLst>
              <a:ext uri="{FF2B5EF4-FFF2-40B4-BE49-F238E27FC236}">
                <a16:creationId xmlns:a16="http://schemas.microsoft.com/office/drawing/2014/main" id="{5C74862B-CE29-4660-A2EB-AE6D13D2D1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54" y="1686494"/>
            <a:ext cx="3848890" cy="384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èche : virage 1">
            <a:extLst>
              <a:ext uri="{FF2B5EF4-FFF2-40B4-BE49-F238E27FC236}">
                <a16:creationId xmlns:a16="http://schemas.microsoft.com/office/drawing/2014/main" id="{883E822A-1150-4FA8-A8DB-4B12BDC64168}"/>
              </a:ext>
            </a:extLst>
          </p:cNvPr>
          <p:cNvSpPr/>
          <p:nvPr/>
        </p:nvSpPr>
        <p:spPr>
          <a:xfrm flipV="1">
            <a:off x="2973852" y="5163743"/>
            <a:ext cx="1935160" cy="64007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9" name="Flèche : droite rayée 18">
            <a:extLst>
              <a:ext uri="{FF2B5EF4-FFF2-40B4-BE49-F238E27FC236}">
                <a16:creationId xmlns:a16="http://schemas.microsoft.com/office/drawing/2014/main" id="{8E4992FF-17C4-4AFC-9380-FEFBF194D9ED}"/>
              </a:ext>
            </a:extLst>
          </p:cNvPr>
          <p:cNvSpPr/>
          <p:nvPr/>
        </p:nvSpPr>
        <p:spPr>
          <a:xfrm rot="219388">
            <a:off x="2220886" y="5056837"/>
            <a:ext cx="589789" cy="195690"/>
          </a:xfrm>
          <a:prstGeom prst="strip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20" name="Flèche : droite rayée 19">
            <a:extLst>
              <a:ext uri="{FF2B5EF4-FFF2-40B4-BE49-F238E27FC236}">
                <a16:creationId xmlns:a16="http://schemas.microsoft.com/office/drawing/2014/main" id="{D73D7FCD-0B22-495D-A5E2-56BCCD3933CF}"/>
              </a:ext>
            </a:extLst>
          </p:cNvPr>
          <p:cNvSpPr/>
          <p:nvPr/>
        </p:nvSpPr>
        <p:spPr>
          <a:xfrm rot="6175146">
            <a:off x="2755073" y="4216698"/>
            <a:ext cx="1436428" cy="202485"/>
          </a:xfrm>
          <a:prstGeom prst="strip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21" name="Flèche : droite rayée 20">
            <a:extLst>
              <a:ext uri="{FF2B5EF4-FFF2-40B4-BE49-F238E27FC236}">
                <a16:creationId xmlns:a16="http://schemas.microsoft.com/office/drawing/2014/main" id="{F8EF22DB-C688-436E-93C6-2073751553C2}"/>
              </a:ext>
            </a:extLst>
          </p:cNvPr>
          <p:cNvSpPr/>
          <p:nvPr/>
        </p:nvSpPr>
        <p:spPr>
          <a:xfrm rot="4649524">
            <a:off x="2208093" y="4211660"/>
            <a:ext cx="1417394" cy="217434"/>
          </a:xfrm>
          <a:prstGeom prst="strip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22" name="Flèche : droite rayée 21">
            <a:extLst>
              <a:ext uri="{FF2B5EF4-FFF2-40B4-BE49-F238E27FC236}">
                <a16:creationId xmlns:a16="http://schemas.microsoft.com/office/drawing/2014/main" id="{199CD7C1-AFAA-415F-8EFE-1F4DCEBD56F6}"/>
              </a:ext>
            </a:extLst>
          </p:cNvPr>
          <p:cNvSpPr/>
          <p:nvPr/>
        </p:nvSpPr>
        <p:spPr>
          <a:xfrm rot="3308408">
            <a:off x="1678952" y="4371325"/>
            <a:ext cx="1496214" cy="192972"/>
          </a:xfrm>
          <a:prstGeom prst="strip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Diagramme 3">
            <a:extLst>
              <a:ext uri="{FF2B5EF4-FFF2-40B4-BE49-F238E27FC236}">
                <a16:creationId xmlns:a16="http://schemas.microsoft.com/office/drawing/2014/main" id="{853AE101-7DF4-4C0A-9883-6C55621D36F8}"/>
              </a:ext>
            </a:extLst>
          </p:cNvPr>
          <p:cNvGraphicFramePr/>
          <p:nvPr/>
        </p:nvGraphicFramePr>
        <p:xfrm>
          <a:off x="4526083" y="2536857"/>
          <a:ext cx="3124717" cy="21562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Rectangle 13">
            <a:extLst>
              <a:ext uri="{FF2B5EF4-FFF2-40B4-BE49-F238E27FC236}">
                <a16:creationId xmlns:a16="http://schemas.microsoft.com/office/drawing/2014/main" id="{BDBC281B-4EEE-43A1-98D6-8D32E7D554DD}"/>
              </a:ext>
            </a:extLst>
          </p:cNvPr>
          <p:cNvSpPr/>
          <p:nvPr/>
        </p:nvSpPr>
        <p:spPr>
          <a:xfrm rot="20291163">
            <a:off x="1286742" y="3083165"/>
            <a:ext cx="2379050" cy="58631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GEOGRAPHY</a:t>
            </a:r>
          </a:p>
        </p:txBody>
      </p:sp>
    </p:spTree>
    <p:extLst>
      <p:ext uri="{BB962C8B-B14F-4D97-AF65-F5344CB8AC3E}">
        <p14:creationId xmlns:p14="http://schemas.microsoft.com/office/powerpoint/2010/main" val="27513972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EB725E-D7E4-462F-BBC5-2317E5AF49D5}"/>
              </a:ext>
            </a:extLst>
          </p:cNvPr>
          <p:cNvSpPr>
            <a:spLocks noGrp="1"/>
          </p:cNvSpPr>
          <p:nvPr>
            <p:ph type="title"/>
          </p:nvPr>
        </p:nvSpPr>
        <p:spPr>
          <a:xfrm>
            <a:off x="1524000" y="620688"/>
            <a:ext cx="7239000" cy="827112"/>
          </a:xfrm>
        </p:spPr>
        <p:txBody>
          <a:bodyPr/>
          <a:lstStyle/>
          <a:p>
            <a:r>
              <a:rPr lang="fr-FR" dirty="0"/>
              <a:t>Supply chain commerciale vs</a:t>
            </a:r>
            <a:br>
              <a:rPr lang="fr-FR" dirty="0"/>
            </a:br>
            <a:r>
              <a:rPr lang="fr-FR" dirty="0"/>
              <a:t>Supply chain humanitaire</a:t>
            </a:r>
          </a:p>
        </p:txBody>
      </p:sp>
      <p:sp>
        <p:nvSpPr>
          <p:cNvPr id="6" name="Espace réservé du numéro de diapositive 1">
            <a:extLst>
              <a:ext uri="{FF2B5EF4-FFF2-40B4-BE49-F238E27FC236}">
                <a16:creationId xmlns:a16="http://schemas.microsoft.com/office/drawing/2014/main" id="{1D86D7C0-0C92-48D1-ADDC-498C95DCB242}"/>
              </a:ext>
            </a:extLst>
          </p:cNvPr>
          <p:cNvSpPr>
            <a:spLocks noGrp="1"/>
          </p:cNvSpPr>
          <p:nvPr>
            <p:ph type="sldNum" sz="quarter" idx="4"/>
          </p:nvPr>
        </p:nvSpPr>
        <p:spPr>
          <a:xfrm>
            <a:off x="7032275" y="6492875"/>
            <a:ext cx="2057400" cy="365125"/>
          </a:xfrm>
          <a:prstGeom prst="rect">
            <a:avLst/>
          </a:prstGeom>
        </p:spPr>
        <p:txBody>
          <a:bodyPr vert="horz" lIns="91440" tIns="45720" rIns="91440" bIns="45720" rtlCol="0" anchor="ctr"/>
          <a:lstStyle>
            <a:lvl1pPr algn="r">
              <a:defRPr sz="1200">
                <a:solidFill>
                  <a:srgbClr val="000000"/>
                </a:solidFill>
              </a:defRPr>
            </a:lvl1pPr>
          </a:lstStyle>
          <a:p>
            <a:fld id="{CBD2FA42-5D29-4E10-97B0-3A0A1B412E59}" type="slidenum">
              <a:rPr lang="fr-FR" smtClean="0"/>
              <a:pPr/>
              <a:t>2</a:t>
            </a:fld>
            <a:endParaRPr lang="fr-FR"/>
          </a:p>
        </p:txBody>
      </p:sp>
      <p:sp>
        <p:nvSpPr>
          <p:cNvPr id="7" name="Rectangle : coins arrondis 6">
            <a:extLst>
              <a:ext uri="{FF2B5EF4-FFF2-40B4-BE49-F238E27FC236}">
                <a16:creationId xmlns:a16="http://schemas.microsoft.com/office/drawing/2014/main" id="{98E803B1-9685-4410-9301-7C51B5C6E969}"/>
              </a:ext>
            </a:extLst>
          </p:cNvPr>
          <p:cNvSpPr/>
          <p:nvPr/>
        </p:nvSpPr>
        <p:spPr bwMode="auto">
          <a:xfrm>
            <a:off x="4139952" y="1972418"/>
            <a:ext cx="1872208" cy="5040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Actionnaires</a:t>
            </a:r>
          </a:p>
        </p:txBody>
      </p:sp>
      <p:sp>
        <p:nvSpPr>
          <p:cNvPr id="9" name="Rectangle : coins arrondis 8">
            <a:extLst>
              <a:ext uri="{FF2B5EF4-FFF2-40B4-BE49-F238E27FC236}">
                <a16:creationId xmlns:a16="http://schemas.microsoft.com/office/drawing/2014/main" id="{A9D3ED23-F0AA-48CF-BDE1-A2C400801983}"/>
              </a:ext>
            </a:extLst>
          </p:cNvPr>
          <p:cNvSpPr/>
          <p:nvPr/>
        </p:nvSpPr>
        <p:spPr bwMode="auto">
          <a:xfrm>
            <a:off x="1475656" y="2852936"/>
            <a:ext cx="1872208" cy="722042"/>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Fournisseurs</a:t>
            </a:r>
          </a:p>
        </p:txBody>
      </p:sp>
      <p:sp>
        <p:nvSpPr>
          <p:cNvPr id="10" name="Rectangle : coins arrondis 9">
            <a:extLst>
              <a:ext uri="{FF2B5EF4-FFF2-40B4-BE49-F238E27FC236}">
                <a16:creationId xmlns:a16="http://schemas.microsoft.com/office/drawing/2014/main" id="{79AC4332-107C-434D-9A0D-9C2E63B4FB6D}"/>
              </a:ext>
            </a:extLst>
          </p:cNvPr>
          <p:cNvSpPr/>
          <p:nvPr/>
        </p:nvSpPr>
        <p:spPr bwMode="auto">
          <a:xfrm>
            <a:off x="6804248" y="2852936"/>
            <a:ext cx="1872208" cy="722042"/>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Clients</a:t>
            </a:r>
          </a:p>
        </p:txBody>
      </p:sp>
      <p:sp>
        <p:nvSpPr>
          <p:cNvPr id="11" name="Rectangle : coins arrondis 10">
            <a:extLst>
              <a:ext uri="{FF2B5EF4-FFF2-40B4-BE49-F238E27FC236}">
                <a16:creationId xmlns:a16="http://schemas.microsoft.com/office/drawing/2014/main" id="{862C04A3-A915-4070-AD1C-B0A8BB47EBAA}"/>
              </a:ext>
            </a:extLst>
          </p:cNvPr>
          <p:cNvSpPr/>
          <p:nvPr/>
        </p:nvSpPr>
        <p:spPr bwMode="auto">
          <a:xfrm>
            <a:off x="4141694" y="2852936"/>
            <a:ext cx="1872208" cy="722042"/>
          </a:xfrm>
          <a:prstGeom prst="roundRect">
            <a:avLst/>
          </a:prstGeom>
          <a:solidFill>
            <a:schemeClr val="tx2"/>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Entreprise</a:t>
            </a:r>
          </a:p>
        </p:txBody>
      </p:sp>
      <p:sp>
        <p:nvSpPr>
          <p:cNvPr id="12" name="ZoneTexte 11">
            <a:extLst>
              <a:ext uri="{FF2B5EF4-FFF2-40B4-BE49-F238E27FC236}">
                <a16:creationId xmlns:a16="http://schemas.microsoft.com/office/drawing/2014/main" id="{1508E854-AEC9-460B-BD0E-25E9CF44C1A1}"/>
              </a:ext>
            </a:extLst>
          </p:cNvPr>
          <p:cNvSpPr txBox="1"/>
          <p:nvPr/>
        </p:nvSpPr>
        <p:spPr>
          <a:xfrm>
            <a:off x="323528" y="1765300"/>
            <a:ext cx="2773516" cy="313932"/>
          </a:xfrm>
          <a:prstGeom prst="rect">
            <a:avLst/>
          </a:prstGeom>
          <a:noFill/>
        </p:spPr>
        <p:txBody>
          <a:bodyPr wrap="none" rtlCol="0">
            <a:spAutoFit/>
          </a:bodyPr>
          <a:lstStyle/>
          <a:p>
            <a:r>
              <a:rPr lang="fr-FR" sz="1600" i="1" dirty="0"/>
              <a:t>Supply chain commerciale</a:t>
            </a:r>
          </a:p>
        </p:txBody>
      </p:sp>
      <p:sp>
        <p:nvSpPr>
          <p:cNvPr id="13" name="Rectangle : coins arrondis 12">
            <a:extLst>
              <a:ext uri="{FF2B5EF4-FFF2-40B4-BE49-F238E27FC236}">
                <a16:creationId xmlns:a16="http://schemas.microsoft.com/office/drawing/2014/main" id="{1A46ECB8-6996-4CF8-9E4C-64DBBAB1ED93}"/>
              </a:ext>
            </a:extLst>
          </p:cNvPr>
          <p:cNvSpPr/>
          <p:nvPr/>
        </p:nvSpPr>
        <p:spPr bwMode="auto">
          <a:xfrm>
            <a:off x="4139952" y="4348682"/>
            <a:ext cx="1872208" cy="5040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Donateurs</a:t>
            </a:r>
          </a:p>
        </p:txBody>
      </p:sp>
      <p:sp>
        <p:nvSpPr>
          <p:cNvPr id="14" name="Rectangle : coins arrondis 13">
            <a:extLst>
              <a:ext uri="{FF2B5EF4-FFF2-40B4-BE49-F238E27FC236}">
                <a16:creationId xmlns:a16="http://schemas.microsoft.com/office/drawing/2014/main" id="{23F4B0E9-7713-4CDE-A7CE-5F49E94F677C}"/>
              </a:ext>
            </a:extLst>
          </p:cNvPr>
          <p:cNvSpPr/>
          <p:nvPr/>
        </p:nvSpPr>
        <p:spPr bwMode="auto">
          <a:xfrm>
            <a:off x="1475656" y="5229200"/>
            <a:ext cx="1872208" cy="722042"/>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Fournisseurs</a:t>
            </a:r>
          </a:p>
        </p:txBody>
      </p:sp>
      <p:sp>
        <p:nvSpPr>
          <p:cNvPr id="15" name="Rectangle : coins arrondis 14">
            <a:extLst>
              <a:ext uri="{FF2B5EF4-FFF2-40B4-BE49-F238E27FC236}">
                <a16:creationId xmlns:a16="http://schemas.microsoft.com/office/drawing/2014/main" id="{9C01AF21-F0F8-4908-B380-CC09FBFACAEB}"/>
              </a:ext>
            </a:extLst>
          </p:cNvPr>
          <p:cNvSpPr/>
          <p:nvPr/>
        </p:nvSpPr>
        <p:spPr bwMode="auto">
          <a:xfrm>
            <a:off x="6804248" y="5229200"/>
            <a:ext cx="1872208" cy="722042"/>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Bénéficiaires</a:t>
            </a:r>
          </a:p>
        </p:txBody>
      </p:sp>
      <p:sp>
        <p:nvSpPr>
          <p:cNvPr id="16" name="Rectangle : coins arrondis 15">
            <a:extLst>
              <a:ext uri="{FF2B5EF4-FFF2-40B4-BE49-F238E27FC236}">
                <a16:creationId xmlns:a16="http://schemas.microsoft.com/office/drawing/2014/main" id="{ED347E94-91C3-4D2D-8BF7-920A6F093F79}"/>
              </a:ext>
            </a:extLst>
          </p:cNvPr>
          <p:cNvSpPr/>
          <p:nvPr/>
        </p:nvSpPr>
        <p:spPr bwMode="auto">
          <a:xfrm>
            <a:off x="4141694" y="5229200"/>
            <a:ext cx="1872208" cy="722042"/>
          </a:xfrm>
          <a:prstGeom prst="roundRect">
            <a:avLst/>
          </a:prstGeom>
          <a:solidFill>
            <a:schemeClr val="tx2"/>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Organisation</a:t>
            </a:r>
          </a:p>
        </p:txBody>
      </p:sp>
      <p:sp>
        <p:nvSpPr>
          <p:cNvPr id="17" name="ZoneTexte 16">
            <a:extLst>
              <a:ext uri="{FF2B5EF4-FFF2-40B4-BE49-F238E27FC236}">
                <a16:creationId xmlns:a16="http://schemas.microsoft.com/office/drawing/2014/main" id="{162F31AB-E267-453D-B1E5-D7831991980E}"/>
              </a:ext>
            </a:extLst>
          </p:cNvPr>
          <p:cNvSpPr txBox="1"/>
          <p:nvPr/>
        </p:nvSpPr>
        <p:spPr>
          <a:xfrm>
            <a:off x="323528" y="4141564"/>
            <a:ext cx="2682145" cy="313932"/>
          </a:xfrm>
          <a:prstGeom prst="rect">
            <a:avLst/>
          </a:prstGeom>
          <a:noFill/>
        </p:spPr>
        <p:txBody>
          <a:bodyPr wrap="none" rtlCol="0">
            <a:spAutoFit/>
          </a:bodyPr>
          <a:lstStyle/>
          <a:p>
            <a:r>
              <a:rPr lang="fr-FR" sz="1600" i="1" dirty="0"/>
              <a:t>Supply chain humanitaire</a:t>
            </a:r>
          </a:p>
        </p:txBody>
      </p:sp>
      <p:sp>
        <p:nvSpPr>
          <p:cNvPr id="18" name="Flèche : bas 17">
            <a:extLst>
              <a:ext uri="{FF2B5EF4-FFF2-40B4-BE49-F238E27FC236}">
                <a16:creationId xmlns:a16="http://schemas.microsoft.com/office/drawing/2014/main" id="{F3524DDA-F71E-424F-B469-7482A54D8560}"/>
              </a:ext>
            </a:extLst>
          </p:cNvPr>
          <p:cNvSpPr/>
          <p:nvPr/>
        </p:nvSpPr>
        <p:spPr bwMode="auto">
          <a:xfrm>
            <a:off x="4680012" y="2476474"/>
            <a:ext cx="252028" cy="376462"/>
          </a:xfrm>
          <a:prstGeom prst="down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19" name="Flèche : bas 18">
            <a:extLst>
              <a:ext uri="{FF2B5EF4-FFF2-40B4-BE49-F238E27FC236}">
                <a16:creationId xmlns:a16="http://schemas.microsoft.com/office/drawing/2014/main" id="{31410056-149F-4791-BF71-38D947E4C695}"/>
              </a:ext>
            </a:extLst>
          </p:cNvPr>
          <p:cNvSpPr/>
          <p:nvPr/>
        </p:nvSpPr>
        <p:spPr bwMode="auto">
          <a:xfrm flipV="1">
            <a:off x="5236840" y="2476474"/>
            <a:ext cx="252028" cy="376462"/>
          </a:xfrm>
          <a:prstGeom prst="downArrow">
            <a:avLst/>
          </a:prstGeom>
          <a:solidFill>
            <a:srgbClr val="00B05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20" name="Flèche : bas 19">
            <a:extLst>
              <a:ext uri="{FF2B5EF4-FFF2-40B4-BE49-F238E27FC236}">
                <a16:creationId xmlns:a16="http://schemas.microsoft.com/office/drawing/2014/main" id="{838EB58E-A447-4C51-ACEF-08F9158F4B09}"/>
              </a:ext>
            </a:extLst>
          </p:cNvPr>
          <p:cNvSpPr/>
          <p:nvPr/>
        </p:nvSpPr>
        <p:spPr bwMode="auto">
          <a:xfrm>
            <a:off x="4716016" y="4869160"/>
            <a:ext cx="252028" cy="376462"/>
          </a:xfrm>
          <a:prstGeom prst="down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22" name="Flèche : droite 21">
            <a:extLst>
              <a:ext uri="{FF2B5EF4-FFF2-40B4-BE49-F238E27FC236}">
                <a16:creationId xmlns:a16="http://schemas.microsoft.com/office/drawing/2014/main" id="{62F387CA-3C11-4009-8477-FD07D36B159E}"/>
              </a:ext>
            </a:extLst>
          </p:cNvPr>
          <p:cNvSpPr/>
          <p:nvPr/>
        </p:nvSpPr>
        <p:spPr bwMode="auto">
          <a:xfrm>
            <a:off x="3347864" y="2961165"/>
            <a:ext cx="792088" cy="249086"/>
          </a:xfrm>
          <a:prstGeom prst="rightArrow">
            <a:avLst/>
          </a:prstGeom>
          <a:solidFill>
            <a:srgbClr val="FFC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23" name="Flèche : droite 22">
            <a:extLst>
              <a:ext uri="{FF2B5EF4-FFF2-40B4-BE49-F238E27FC236}">
                <a16:creationId xmlns:a16="http://schemas.microsoft.com/office/drawing/2014/main" id="{99E3BFE8-A701-4BDE-884E-3F07A69641E9}"/>
              </a:ext>
            </a:extLst>
          </p:cNvPr>
          <p:cNvSpPr/>
          <p:nvPr/>
        </p:nvSpPr>
        <p:spPr bwMode="auto">
          <a:xfrm>
            <a:off x="6015644" y="2961165"/>
            <a:ext cx="792088" cy="249086"/>
          </a:xfrm>
          <a:prstGeom prst="rightArrow">
            <a:avLst/>
          </a:prstGeom>
          <a:solidFill>
            <a:srgbClr val="FFC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24" name="Flèche : droite 23">
            <a:extLst>
              <a:ext uri="{FF2B5EF4-FFF2-40B4-BE49-F238E27FC236}">
                <a16:creationId xmlns:a16="http://schemas.microsoft.com/office/drawing/2014/main" id="{9873447A-45E3-4869-9CE4-40D894B665B1}"/>
              </a:ext>
            </a:extLst>
          </p:cNvPr>
          <p:cNvSpPr/>
          <p:nvPr/>
        </p:nvSpPr>
        <p:spPr bwMode="auto">
          <a:xfrm>
            <a:off x="3344380" y="5269913"/>
            <a:ext cx="792088" cy="249086"/>
          </a:xfrm>
          <a:prstGeom prst="rightArrow">
            <a:avLst/>
          </a:prstGeom>
          <a:solidFill>
            <a:srgbClr val="FFC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25" name="Flèche : droite 24">
            <a:extLst>
              <a:ext uri="{FF2B5EF4-FFF2-40B4-BE49-F238E27FC236}">
                <a16:creationId xmlns:a16="http://schemas.microsoft.com/office/drawing/2014/main" id="{D9D8752C-7983-4B0E-8E0B-034D8E146B0D}"/>
              </a:ext>
            </a:extLst>
          </p:cNvPr>
          <p:cNvSpPr/>
          <p:nvPr/>
        </p:nvSpPr>
        <p:spPr bwMode="auto">
          <a:xfrm>
            <a:off x="6012160" y="5268146"/>
            <a:ext cx="792088" cy="249086"/>
          </a:xfrm>
          <a:prstGeom prst="rightArrow">
            <a:avLst/>
          </a:prstGeom>
          <a:solidFill>
            <a:srgbClr val="FFC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26" name="Flèche : droite 25">
            <a:extLst>
              <a:ext uri="{FF2B5EF4-FFF2-40B4-BE49-F238E27FC236}">
                <a16:creationId xmlns:a16="http://schemas.microsoft.com/office/drawing/2014/main" id="{B60C8506-17E0-4C31-A8E7-77AF40A08C67}"/>
              </a:ext>
            </a:extLst>
          </p:cNvPr>
          <p:cNvSpPr/>
          <p:nvPr/>
        </p:nvSpPr>
        <p:spPr bwMode="auto">
          <a:xfrm flipH="1">
            <a:off x="3347864" y="3251922"/>
            <a:ext cx="792088" cy="249086"/>
          </a:xfrm>
          <a:prstGeom prst="rightArrow">
            <a:avLst/>
          </a:prstGeom>
          <a:solidFill>
            <a:srgbClr val="FFCCCC"/>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27" name="Flèche : droite 26">
            <a:extLst>
              <a:ext uri="{FF2B5EF4-FFF2-40B4-BE49-F238E27FC236}">
                <a16:creationId xmlns:a16="http://schemas.microsoft.com/office/drawing/2014/main" id="{3C346301-3948-4609-AE52-98AD3FCE90F6}"/>
              </a:ext>
            </a:extLst>
          </p:cNvPr>
          <p:cNvSpPr/>
          <p:nvPr/>
        </p:nvSpPr>
        <p:spPr bwMode="auto">
          <a:xfrm flipH="1">
            <a:off x="6015644" y="3251922"/>
            <a:ext cx="792088" cy="249086"/>
          </a:xfrm>
          <a:prstGeom prst="rightArrow">
            <a:avLst/>
          </a:prstGeom>
          <a:solidFill>
            <a:srgbClr val="FFCCCC"/>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28" name="Flèche : droite 27">
            <a:extLst>
              <a:ext uri="{FF2B5EF4-FFF2-40B4-BE49-F238E27FC236}">
                <a16:creationId xmlns:a16="http://schemas.microsoft.com/office/drawing/2014/main" id="{97D412F0-90E9-4570-A91F-67532F092194}"/>
              </a:ext>
            </a:extLst>
          </p:cNvPr>
          <p:cNvSpPr/>
          <p:nvPr/>
        </p:nvSpPr>
        <p:spPr bwMode="auto">
          <a:xfrm flipH="1">
            <a:off x="3353090" y="5556178"/>
            <a:ext cx="792088" cy="249086"/>
          </a:xfrm>
          <a:prstGeom prst="rightArrow">
            <a:avLst/>
          </a:prstGeom>
          <a:solidFill>
            <a:srgbClr val="FFCCCC"/>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29" name="Flèche : bas 28">
            <a:extLst>
              <a:ext uri="{FF2B5EF4-FFF2-40B4-BE49-F238E27FC236}">
                <a16:creationId xmlns:a16="http://schemas.microsoft.com/office/drawing/2014/main" id="{C819366C-3D38-4261-9BA5-27913021482E}"/>
              </a:ext>
            </a:extLst>
          </p:cNvPr>
          <p:cNvSpPr/>
          <p:nvPr/>
        </p:nvSpPr>
        <p:spPr bwMode="auto">
          <a:xfrm flipV="1">
            <a:off x="5328955" y="4852738"/>
            <a:ext cx="252028" cy="376462"/>
          </a:xfrm>
          <a:prstGeom prst="downArrow">
            <a:avLst/>
          </a:prstGeom>
          <a:solidFill>
            <a:schemeClr val="accent6">
              <a:lumMod val="50000"/>
            </a:schemeClr>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Tree>
    <p:extLst>
      <p:ext uri="{BB962C8B-B14F-4D97-AF65-F5344CB8AC3E}">
        <p14:creationId xmlns:p14="http://schemas.microsoft.com/office/powerpoint/2010/main" val="24537451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Espace réservé du contenu 3">
            <a:extLst>
              <a:ext uri="{FF2B5EF4-FFF2-40B4-BE49-F238E27FC236}">
                <a16:creationId xmlns:a16="http://schemas.microsoft.com/office/drawing/2014/main" id="{4402FA78-864F-44AF-8F53-2E4D440D4E2E}"/>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99360" y="1251467"/>
            <a:ext cx="8904850" cy="490275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
            <a:extLst>
              <a:ext uri="{FF2B5EF4-FFF2-40B4-BE49-F238E27FC236}">
                <a16:creationId xmlns:a16="http://schemas.microsoft.com/office/drawing/2014/main" id="{7572A21A-27CF-47C8-9D22-6D1037473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899" y="1940720"/>
            <a:ext cx="3144440" cy="315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4" name="Groupe 19">
            <a:extLst>
              <a:ext uri="{FF2B5EF4-FFF2-40B4-BE49-F238E27FC236}">
                <a16:creationId xmlns:a16="http://schemas.microsoft.com/office/drawing/2014/main" id="{EA797F8D-8C63-4AD6-BF13-06C6B15E8D8A}"/>
              </a:ext>
            </a:extLst>
          </p:cNvPr>
          <p:cNvGrpSpPr>
            <a:grpSpLocks/>
          </p:cNvGrpSpPr>
          <p:nvPr/>
        </p:nvGrpSpPr>
        <p:grpSpPr bwMode="auto">
          <a:xfrm>
            <a:off x="1536882" y="2027636"/>
            <a:ext cx="5876451" cy="3193219"/>
            <a:chOff x="-961920" y="1525787"/>
            <a:chExt cx="10569814" cy="5538879"/>
          </a:xfrm>
        </p:grpSpPr>
        <p:sp>
          <p:nvSpPr>
            <p:cNvPr id="46085" name="ZoneTexte 4">
              <a:extLst>
                <a:ext uri="{FF2B5EF4-FFF2-40B4-BE49-F238E27FC236}">
                  <a16:creationId xmlns:a16="http://schemas.microsoft.com/office/drawing/2014/main" id="{E8994DC2-DC5F-412F-8C1C-BC82E8269660}"/>
                </a:ext>
              </a:extLst>
            </p:cNvPr>
            <p:cNvSpPr txBox="1">
              <a:spLocks noChangeArrowheads="1"/>
            </p:cNvSpPr>
            <p:nvPr/>
          </p:nvSpPr>
          <p:spPr bwMode="auto">
            <a:xfrm>
              <a:off x="2563602" y="3070577"/>
              <a:ext cx="1828576" cy="46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155" b="1" dirty="0">
                  <a:solidFill>
                    <a:srgbClr val="0070C0"/>
                  </a:solidFill>
                  <a:latin typeface="+mn-lt"/>
                </a:rPr>
                <a:t>Patrimoniaux</a:t>
              </a:r>
            </a:p>
          </p:txBody>
        </p:sp>
        <p:sp>
          <p:nvSpPr>
            <p:cNvPr id="46086" name="ZoneTexte 5">
              <a:extLst>
                <a:ext uri="{FF2B5EF4-FFF2-40B4-BE49-F238E27FC236}">
                  <a16:creationId xmlns:a16="http://schemas.microsoft.com/office/drawing/2014/main" id="{67411EB7-69B1-424C-A42D-6A6F42E3E2D0}"/>
                </a:ext>
              </a:extLst>
            </p:cNvPr>
            <p:cNvSpPr txBox="1">
              <a:spLocks noChangeArrowheads="1"/>
            </p:cNvSpPr>
            <p:nvPr/>
          </p:nvSpPr>
          <p:spPr bwMode="auto">
            <a:xfrm>
              <a:off x="4958247" y="2448944"/>
              <a:ext cx="934760" cy="46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155" b="1" dirty="0">
                  <a:solidFill>
                    <a:srgbClr val="0070C0"/>
                  </a:solidFill>
                  <a:latin typeface="+mn-lt"/>
                  <a:ea typeface="Tahoma" panose="020B0604030504040204" pitchFamily="34" charset="0"/>
                  <a:cs typeface="Tahoma" panose="020B0604030504040204" pitchFamily="34" charset="0"/>
                </a:rPr>
                <a:t>Alliés</a:t>
              </a:r>
            </a:p>
          </p:txBody>
        </p:sp>
        <p:sp>
          <p:nvSpPr>
            <p:cNvPr id="46087" name="ZoneTexte 6">
              <a:extLst>
                <a:ext uri="{FF2B5EF4-FFF2-40B4-BE49-F238E27FC236}">
                  <a16:creationId xmlns:a16="http://schemas.microsoft.com/office/drawing/2014/main" id="{57AE5F14-D4E7-499C-AA02-F10014920C1F}"/>
                </a:ext>
              </a:extLst>
            </p:cNvPr>
            <p:cNvSpPr txBox="1">
              <a:spLocks noChangeArrowheads="1"/>
            </p:cNvSpPr>
            <p:nvPr/>
          </p:nvSpPr>
          <p:spPr bwMode="auto">
            <a:xfrm>
              <a:off x="2345014" y="4324172"/>
              <a:ext cx="2475625" cy="173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155" b="1" dirty="0">
                  <a:solidFill>
                    <a:srgbClr val="0070C0"/>
                  </a:solidFill>
                  <a:latin typeface="+mn-lt"/>
                </a:rPr>
                <a:t>Conventions</a:t>
              </a:r>
            </a:p>
            <a:p>
              <a:pPr algn="ctr" eaLnBrk="1" hangingPunct="1">
                <a:defRPr/>
              </a:pPr>
              <a:endParaRPr lang="fr-FR" altLang="fr-FR" sz="361" b="1" dirty="0">
                <a:solidFill>
                  <a:srgbClr val="0070C0"/>
                </a:solidFill>
                <a:latin typeface="+mn-lt"/>
              </a:endParaRPr>
            </a:p>
            <a:p>
              <a:pPr algn="ctr" eaLnBrk="1" hangingPunct="1">
                <a:defRPr/>
              </a:pPr>
              <a:endParaRPr lang="fr-FR" altLang="fr-FR" sz="675" b="1" dirty="0">
                <a:solidFill>
                  <a:srgbClr val="0070C0"/>
                </a:solidFill>
                <a:latin typeface="+mn-lt"/>
              </a:endParaRPr>
            </a:p>
            <a:p>
              <a:pPr algn="ctr" eaLnBrk="1" hangingPunct="1">
                <a:defRPr/>
              </a:pPr>
              <a:r>
                <a:rPr lang="fr-FR" altLang="fr-FR" sz="675" b="1" dirty="0">
                  <a:solidFill>
                    <a:srgbClr val="0070C0"/>
                  </a:solidFill>
                  <a:latin typeface="+mn-lt"/>
                </a:rPr>
                <a:t>et/ou</a:t>
              </a:r>
            </a:p>
            <a:p>
              <a:pPr algn="ctr" eaLnBrk="1" hangingPunct="1">
                <a:defRPr/>
              </a:pPr>
              <a:endParaRPr lang="fr-FR" altLang="fr-FR" sz="289" b="1" dirty="0">
                <a:solidFill>
                  <a:srgbClr val="0070C0"/>
                </a:solidFill>
                <a:latin typeface="+mn-lt"/>
              </a:endParaRPr>
            </a:p>
            <a:p>
              <a:pPr algn="ctr" eaLnBrk="1" hangingPunct="1">
                <a:defRPr/>
              </a:pPr>
              <a:endParaRPr lang="fr-FR" altLang="fr-FR" sz="450" b="1" dirty="0">
                <a:solidFill>
                  <a:srgbClr val="0070C0"/>
                </a:solidFill>
                <a:latin typeface="+mn-lt"/>
              </a:endParaRPr>
            </a:p>
            <a:p>
              <a:pPr algn="ctr" eaLnBrk="1" hangingPunct="1">
                <a:defRPr/>
              </a:pPr>
              <a:r>
                <a:rPr lang="fr-FR" altLang="fr-FR" sz="1155" b="1" dirty="0">
                  <a:solidFill>
                    <a:srgbClr val="0070C0"/>
                  </a:solidFill>
                  <a:latin typeface="+mn-lt"/>
                </a:rPr>
                <a:t>Accords </a:t>
              </a:r>
            </a:p>
            <a:p>
              <a:pPr algn="ctr" eaLnBrk="1" hangingPunct="1">
                <a:defRPr/>
              </a:pPr>
              <a:r>
                <a:rPr lang="fr-FR" altLang="fr-FR" sz="1155" b="1" dirty="0">
                  <a:solidFill>
                    <a:srgbClr val="0070C0"/>
                  </a:solidFill>
                  <a:latin typeface="+mn-lt"/>
                </a:rPr>
                <a:t>internationaux</a:t>
              </a:r>
            </a:p>
          </p:txBody>
        </p:sp>
        <p:sp>
          <p:nvSpPr>
            <p:cNvPr id="46088" name="ZoneTexte 7">
              <a:extLst>
                <a:ext uri="{FF2B5EF4-FFF2-40B4-BE49-F238E27FC236}">
                  <a16:creationId xmlns:a16="http://schemas.microsoft.com/office/drawing/2014/main" id="{455AC9D4-D88B-4E5E-BA68-795A0810E8B6}"/>
                </a:ext>
              </a:extLst>
            </p:cNvPr>
            <p:cNvSpPr txBox="1">
              <a:spLocks noChangeArrowheads="1"/>
            </p:cNvSpPr>
            <p:nvPr/>
          </p:nvSpPr>
          <p:spPr bwMode="auto">
            <a:xfrm>
              <a:off x="4453919" y="4431563"/>
              <a:ext cx="1966973" cy="77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155" b="1" dirty="0">
                  <a:solidFill>
                    <a:srgbClr val="0070C0"/>
                  </a:solidFill>
                  <a:latin typeface="+mn-lt"/>
                </a:rPr>
                <a:t>Marchés et</a:t>
              </a:r>
            </a:p>
            <a:p>
              <a:pPr algn="ctr" eaLnBrk="1" hangingPunct="1">
                <a:defRPr/>
              </a:pPr>
              <a:r>
                <a:rPr lang="fr-FR" altLang="fr-FR" sz="1155" b="1" dirty="0">
                  <a:solidFill>
                    <a:srgbClr val="0070C0"/>
                  </a:solidFill>
                  <a:latin typeface="+mn-lt"/>
                </a:rPr>
                <a:t>accords cadres</a:t>
              </a:r>
            </a:p>
          </p:txBody>
        </p:sp>
        <p:sp>
          <p:nvSpPr>
            <p:cNvPr id="46089" name="ZoneTexte 8">
              <a:extLst>
                <a:ext uri="{FF2B5EF4-FFF2-40B4-BE49-F238E27FC236}">
                  <a16:creationId xmlns:a16="http://schemas.microsoft.com/office/drawing/2014/main" id="{0917543F-28B4-4DFF-8B4F-4A8782BAD8CC}"/>
                </a:ext>
              </a:extLst>
            </p:cNvPr>
            <p:cNvSpPr txBox="1">
              <a:spLocks noChangeArrowheads="1"/>
            </p:cNvSpPr>
            <p:nvPr/>
          </p:nvSpPr>
          <p:spPr bwMode="auto">
            <a:xfrm>
              <a:off x="-961920" y="1525787"/>
              <a:ext cx="2973239" cy="139337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155" b="1" dirty="0">
                  <a:solidFill>
                    <a:schemeClr val="bg1"/>
                  </a:solidFill>
                  <a:latin typeface="+mn-lt"/>
                </a:rPr>
                <a:t>ATT, ATS,</a:t>
              </a:r>
            </a:p>
            <a:p>
              <a:pPr algn="ctr" eaLnBrk="1" hangingPunct="1">
                <a:defRPr/>
              </a:pPr>
              <a:r>
                <a:rPr lang="fr-FR" altLang="fr-FR" sz="1155" b="1" dirty="0">
                  <a:solidFill>
                    <a:schemeClr val="bg1"/>
                  </a:solidFill>
                  <a:latin typeface="+mn-lt"/>
                </a:rPr>
                <a:t> véhicules routiers,</a:t>
              </a:r>
            </a:p>
            <a:p>
              <a:pPr algn="ctr" eaLnBrk="1" hangingPunct="1">
                <a:defRPr/>
              </a:pPr>
              <a:r>
                <a:rPr lang="fr-FR" altLang="fr-FR" sz="1155" b="1" dirty="0">
                  <a:solidFill>
                    <a:schemeClr val="bg1"/>
                  </a:solidFill>
                  <a:latin typeface="+mn-lt"/>
                </a:rPr>
                <a:t> bâtiments de la marine</a:t>
              </a:r>
            </a:p>
            <a:p>
              <a:pPr algn="ctr" eaLnBrk="1" hangingPunct="1">
                <a:defRPr/>
              </a:pPr>
              <a:endParaRPr lang="fr-FR" altLang="fr-FR" sz="1155" dirty="0">
                <a:solidFill>
                  <a:schemeClr val="bg1"/>
                </a:solidFill>
                <a:latin typeface="+mn-lt"/>
              </a:endParaRPr>
            </a:p>
          </p:txBody>
        </p:sp>
        <p:sp>
          <p:nvSpPr>
            <p:cNvPr id="46090" name="ZoneTexte 9">
              <a:extLst>
                <a:ext uri="{FF2B5EF4-FFF2-40B4-BE49-F238E27FC236}">
                  <a16:creationId xmlns:a16="http://schemas.microsoft.com/office/drawing/2014/main" id="{75ED1769-7928-445C-A0D7-0C2067878350}"/>
                </a:ext>
              </a:extLst>
            </p:cNvPr>
            <p:cNvSpPr txBox="1">
              <a:spLocks noChangeArrowheads="1"/>
            </p:cNvSpPr>
            <p:nvPr/>
          </p:nvSpPr>
          <p:spPr bwMode="auto">
            <a:xfrm>
              <a:off x="811696" y="5362982"/>
              <a:ext cx="1263453" cy="170168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155" b="1" dirty="0">
                  <a:solidFill>
                    <a:srgbClr val="002060"/>
                  </a:solidFill>
                  <a:latin typeface="+mn-lt"/>
                </a:rPr>
                <a:t>ATARES,</a:t>
              </a:r>
            </a:p>
            <a:p>
              <a:pPr algn="ctr" eaLnBrk="1" hangingPunct="1">
                <a:defRPr/>
              </a:pPr>
              <a:r>
                <a:rPr lang="fr-FR" altLang="fr-FR" sz="1155" b="1" dirty="0">
                  <a:solidFill>
                    <a:srgbClr val="002060"/>
                  </a:solidFill>
                  <a:latin typeface="+mn-lt"/>
                </a:rPr>
                <a:t>SALIS,</a:t>
              </a:r>
            </a:p>
            <a:p>
              <a:pPr algn="ctr" eaLnBrk="1" hangingPunct="1">
                <a:defRPr/>
              </a:pPr>
              <a:r>
                <a:rPr lang="fr-FR" altLang="fr-FR" sz="1155" b="1" dirty="0">
                  <a:solidFill>
                    <a:srgbClr val="002060"/>
                  </a:solidFill>
                  <a:latin typeface="+mn-lt"/>
                </a:rPr>
                <a:t>ACSA,</a:t>
              </a:r>
            </a:p>
            <a:p>
              <a:pPr algn="ctr" eaLnBrk="1" hangingPunct="1">
                <a:defRPr/>
              </a:pPr>
              <a:r>
                <a:rPr lang="fr-FR" altLang="fr-FR" sz="1155" b="1" dirty="0">
                  <a:solidFill>
                    <a:srgbClr val="002060"/>
                  </a:solidFill>
                  <a:latin typeface="+mn-lt"/>
                </a:rPr>
                <a:t>EDA</a:t>
              </a:r>
            </a:p>
            <a:p>
              <a:pPr algn="ctr" eaLnBrk="1" hangingPunct="1">
                <a:defRPr/>
              </a:pPr>
              <a:endParaRPr lang="fr-FR" altLang="fr-FR" sz="1155" dirty="0">
                <a:latin typeface="+mn-lt"/>
              </a:endParaRPr>
            </a:p>
          </p:txBody>
        </p:sp>
        <p:sp>
          <p:nvSpPr>
            <p:cNvPr id="46091" name="ZoneTexte 11">
              <a:extLst>
                <a:ext uri="{FF2B5EF4-FFF2-40B4-BE49-F238E27FC236}">
                  <a16:creationId xmlns:a16="http://schemas.microsoft.com/office/drawing/2014/main" id="{86A9638B-61C4-4FA8-B35D-814368CB8E11}"/>
                </a:ext>
              </a:extLst>
            </p:cNvPr>
            <p:cNvSpPr txBox="1">
              <a:spLocks noChangeArrowheads="1"/>
            </p:cNvSpPr>
            <p:nvPr/>
          </p:nvSpPr>
          <p:spPr bwMode="auto">
            <a:xfrm>
              <a:off x="7488106" y="1525787"/>
              <a:ext cx="2119788" cy="17016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155" b="1" dirty="0">
                  <a:solidFill>
                    <a:srgbClr val="002060"/>
                  </a:solidFill>
                  <a:latin typeface="+mn-lt"/>
                </a:rPr>
                <a:t>EATC (ATARES),</a:t>
              </a:r>
            </a:p>
            <a:p>
              <a:pPr algn="ctr" eaLnBrk="1" hangingPunct="1">
                <a:defRPr/>
              </a:pPr>
              <a:r>
                <a:rPr lang="fr-FR" altLang="fr-FR" sz="1155" b="1" dirty="0">
                  <a:solidFill>
                    <a:srgbClr val="002060"/>
                  </a:solidFill>
                  <a:latin typeface="+mn-lt"/>
                </a:rPr>
                <a:t> MCCE (navires, </a:t>
              </a:r>
            </a:p>
            <a:p>
              <a:pPr algn="ctr" eaLnBrk="1" hangingPunct="1">
                <a:defRPr/>
              </a:pPr>
              <a:r>
                <a:rPr lang="fr-FR" altLang="fr-FR" sz="1155" b="1" dirty="0">
                  <a:solidFill>
                    <a:srgbClr val="002060"/>
                  </a:solidFill>
                  <a:latin typeface="+mn-lt"/>
                </a:rPr>
                <a:t>ATARES), </a:t>
              </a:r>
            </a:p>
            <a:p>
              <a:pPr algn="ctr" eaLnBrk="1" hangingPunct="1">
                <a:defRPr/>
              </a:pPr>
              <a:r>
                <a:rPr lang="fr-FR" altLang="fr-FR" sz="1155" b="1" dirty="0">
                  <a:solidFill>
                    <a:srgbClr val="002060"/>
                  </a:solidFill>
                  <a:latin typeface="+mn-lt"/>
                </a:rPr>
                <a:t>US (ACSA)</a:t>
              </a:r>
            </a:p>
            <a:p>
              <a:pPr algn="ctr" eaLnBrk="1" hangingPunct="1">
                <a:defRPr/>
              </a:pPr>
              <a:endParaRPr lang="fr-FR" altLang="fr-FR" sz="1155" dirty="0">
                <a:latin typeface="+mn-lt"/>
              </a:endParaRPr>
            </a:p>
          </p:txBody>
        </p:sp>
      </p:grpSp>
      <p:sp>
        <p:nvSpPr>
          <p:cNvPr id="61445" name="ZoneTexte 110">
            <a:extLst>
              <a:ext uri="{FF2B5EF4-FFF2-40B4-BE49-F238E27FC236}">
                <a16:creationId xmlns:a16="http://schemas.microsoft.com/office/drawing/2014/main" id="{E0B084C5-F6C8-47AE-9B28-2388B9BAAEFD}"/>
              </a:ext>
            </a:extLst>
          </p:cNvPr>
          <p:cNvSpPr txBox="1">
            <a:spLocks noChangeArrowheads="1"/>
          </p:cNvSpPr>
          <p:nvPr/>
        </p:nvSpPr>
        <p:spPr bwMode="auto">
          <a:xfrm>
            <a:off x="2627710" y="904876"/>
            <a:ext cx="5219700" cy="5845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0000"/>
              </a:lnSpc>
              <a:spcBef>
                <a:spcPct val="20000"/>
              </a:spcBef>
              <a:buSzPts val="1500"/>
            </a:pPr>
            <a:r>
              <a:rPr lang="fr-FR" altLang="fr-FR" sz="1350">
                <a:solidFill>
                  <a:schemeClr val="bg1"/>
                </a:solidFill>
                <a:latin typeface="Tahoma" panose="020B0604030504040204" pitchFamily="34" charset="0"/>
                <a:cs typeface="Tahoma" panose="020B0604030504040204" pitchFamily="34" charset="0"/>
              </a:rPr>
              <a:t>COOPERATION WITH PARTNERS</a:t>
            </a:r>
          </a:p>
          <a:p>
            <a:pPr algn="ctr">
              <a:lnSpc>
                <a:spcPct val="80000"/>
              </a:lnSpc>
              <a:spcBef>
                <a:spcPct val="20000"/>
              </a:spcBef>
              <a:buSzPts val="1500"/>
            </a:pPr>
            <a:r>
              <a:rPr lang="fr-FR" altLang="fr-FR" sz="1350">
                <a:solidFill>
                  <a:schemeClr val="bg1"/>
                </a:solidFill>
                <a:latin typeface="Tahoma" panose="020B0604030504040204" pitchFamily="34" charset="0"/>
                <a:cs typeface="Tahoma" panose="020B0604030504040204" pitchFamily="34" charset="0"/>
              </a:rPr>
              <a:t>TO DEFINE, IMPLEMENT AND MONITORE A SUPPLY CHAIN SYSTEM</a:t>
            </a:r>
          </a:p>
        </p:txBody>
      </p:sp>
      <p:sp>
        <p:nvSpPr>
          <p:cNvPr id="13" name="Rectangle 12">
            <a:extLst>
              <a:ext uri="{FF2B5EF4-FFF2-40B4-BE49-F238E27FC236}">
                <a16:creationId xmlns:a16="http://schemas.microsoft.com/office/drawing/2014/main" id="{9F2D2A16-D3A2-427F-B256-471A0FD72295}"/>
              </a:ext>
            </a:extLst>
          </p:cNvPr>
          <p:cNvSpPr/>
          <p:nvPr/>
        </p:nvSpPr>
        <p:spPr>
          <a:xfrm rot="20291163">
            <a:off x="1224831" y="3592887"/>
            <a:ext cx="2084354" cy="5136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350" b="1" dirty="0">
                <a:ln w="22225">
                  <a:solidFill>
                    <a:schemeClr val="accent2"/>
                  </a:solidFill>
                  <a:prstDash val="solid"/>
                </a:ln>
                <a:solidFill>
                  <a:schemeClr val="accent2">
                    <a:lumMod val="40000"/>
                    <a:lumOff val="60000"/>
                  </a:schemeClr>
                </a:solidFill>
              </a:rPr>
              <a:t>COOPERATION</a:t>
            </a:r>
          </a:p>
        </p:txBody>
      </p:sp>
    </p:spTree>
    <p:extLst>
      <p:ext uri="{BB962C8B-B14F-4D97-AF65-F5344CB8AC3E}">
        <p14:creationId xmlns:p14="http://schemas.microsoft.com/office/powerpoint/2010/main" val="28141759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1" descr="ABC_Stars Camp 1020012">
            <a:extLst>
              <a:ext uri="{FF2B5EF4-FFF2-40B4-BE49-F238E27FC236}">
                <a16:creationId xmlns:a16="http://schemas.microsoft.com/office/drawing/2014/main" id="{15AE1316-2772-4298-BFB5-285FB8833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629"/>
          <a:stretch>
            <a:fillRect/>
          </a:stretch>
        </p:blipFill>
        <p:spPr bwMode="auto">
          <a:xfrm>
            <a:off x="130044" y="1004962"/>
            <a:ext cx="8859212" cy="48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7">
            <a:extLst>
              <a:ext uri="{FF2B5EF4-FFF2-40B4-BE49-F238E27FC236}">
                <a16:creationId xmlns:a16="http://schemas.microsoft.com/office/drawing/2014/main" id="{16DB3065-7619-4C1B-85BD-F493FF9B0C5C}"/>
              </a:ext>
            </a:extLst>
          </p:cNvPr>
          <p:cNvSpPr>
            <a:spLocks noChangeArrowheads="1"/>
          </p:cNvSpPr>
          <p:nvPr/>
        </p:nvSpPr>
        <p:spPr bwMode="auto">
          <a:xfrm>
            <a:off x="1143001" y="2079070"/>
            <a:ext cx="6858000" cy="2954655"/>
          </a:xfrm>
          <a:prstGeom prst="rect">
            <a:avLst/>
          </a:prstGeom>
          <a:solidFill>
            <a:srgbClr val="FFFFFF">
              <a:alpha val="2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2400" dirty="0">
                <a:solidFill>
                  <a:srgbClr val="212121"/>
                </a:solidFill>
                <a:latin typeface="inherit"/>
              </a:rPr>
              <a:t>To </a:t>
            </a:r>
            <a:r>
              <a:rPr lang="fr-FR" altLang="fr-FR" sz="2400" dirty="0" err="1">
                <a:solidFill>
                  <a:srgbClr val="212121"/>
                </a:solidFill>
                <a:latin typeface="inherit"/>
              </a:rPr>
              <a:t>create</a:t>
            </a:r>
            <a:r>
              <a:rPr lang="fr-FR" altLang="fr-FR" sz="2400" dirty="0">
                <a:solidFill>
                  <a:srgbClr val="212121"/>
                </a:solidFill>
                <a:latin typeface="inherit"/>
              </a:rPr>
              <a:t> </a:t>
            </a:r>
          </a:p>
          <a:p>
            <a:pPr algn="ctr"/>
            <a:r>
              <a:rPr lang="fr-FR" altLang="fr-FR" sz="3000" b="1" dirty="0">
                <a:solidFill>
                  <a:srgbClr val="002060"/>
                </a:solidFill>
                <a:latin typeface="inherit"/>
              </a:rPr>
              <a:t>a single </a:t>
            </a:r>
            <a:r>
              <a:rPr lang="fr-FR" altLang="fr-FR" sz="3000" b="1" dirty="0" err="1">
                <a:solidFill>
                  <a:srgbClr val="002060"/>
                </a:solidFill>
                <a:latin typeface="inherit"/>
              </a:rPr>
              <a:t>organization</a:t>
            </a:r>
            <a:r>
              <a:rPr lang="fr-FR" altLang="fr-FR" sz="3000" b="1" dirty="0">
                <a:solidFill>
                  <a:srgbClr val="002060"/>
                </a:solidFill>
                <a:latin typeface="inherit"/>
              </a:rPr>
              <a:t> </a:t>
            </a:r>
          </a:p>
          <a:p>
            <a:pPr algn="ctr"/>
            <a:r>
              <a:rPr lang="fr-FR" altLang="fr-FR" sz="2400" dirty="0" err="1">
                <a:solidFill>
                  <a:srgbClr val="212121"/>
                </a:solidFill>
                <a:latin typeface="inherit"/>
              </a:rPr>
              <a:t>permanently</a:t>
            </a:r>
            <a:r>
              <a:rPr lang="fr-FR" altLang="fr-FR" sz="2400" dirty="0">
                <a:solidFill>
                  <a:srgbClr val="212121"/>
                </a:solidFill>
                <a:latin typeface="inherit"/>
              </a:rPr>
              <a:t> in charge to lead and </a:t>
            </a:r>
          </a:p>
          <a:p>
            <a:pPr algn="ctr"/>
            <a:r>
              <a:rPr lang="fr-FR" altLang="fr-FR" sz="3000" b="1" dirty="0" err="1">
                <a:solidFill>
                  <a:srgbClr val="002060"/>
                </a:solidFill>
                <a:latin typeface="inherit"/>
              </a:rPr>
              <a:t>coordinate</a:t>
            </a:r>
            <a:r>
              <a:rPr lang="fr-FR" altLang="fr-FR" sz="3000" b="1" dirty="0">
                <a:solidFill>
                  <a:srgbClr val="002060"/>
                </a:solidFill>
                <a:latin typeface="inherit"/>
              </a:rPr>
              <a:t> at the </a:t>
            </a:r>
            <a:r>
              <a:rPr lang="fr-FR" altLang="fr-FR" sz="3000" b="1" dirty="0" err="1">
                <a:solidFill>
                  <a:srgbClr val="002060"/>
                </a:solidFill>
                <a:latin typeface="inherit"/>
              </a:rPr>
              <a:t>strategic</a:t>
            </a:r>
            <a:r>
              <a:rPr lang="fr-FR" altLang="fr-FR" sz="3000" b="1" dirty="0">
                <a:solidFill>
                  <a:srgbClr val="002060"/>
                </a:solidFill>
                <a:latin typeface="inherit"/>
              </a:rPr>
              <a:t> </a:t>
            </a:r>
            <a:r>
              <a:rPr lang="fr-FR" altLang="fr-FR" sz="3000" b="1" dirty="0" err="1">
                <a:solidFill>
                  <a:srgbClr val="002060"/>
                </a:solidFill>
                <a:latin typeface="inherit"/>
              </a:rPr>
              <a:t>level</a:t>
            </a:r>
            <a:r>
              <a:rPr lang="fr-FR" altLang="fr-FR" sz="3000" b="1" dirty="0">
                <a:solidFill>
                  <a:srgbClr val="002060"/>
                </a:solidFill>
                <a:latin typeface="inherit"/>
              </a:rPr>
              <a:t> </a:t>
            </a:r>
          </a:p>
          <a:p>
            <a:pPr algn="ctr"/>
            <a:r>
              <a:rPr lang="fr-FR" altLang="fr-FR" sz="2400" dirty="0">
                <a:solidFill>
                  <a:srgbClr val="212121"/>
                </a:solidFill>
                <a:latin typeface="inherit"/>
              </a:rPr>
              <a:t>and for the </a:t>
            </a:r>
            <a:r>
              <a:rPr lang="fr-FR" altLang="fr-FR" sz="2400" dirty="0" err="1">
                <a:solidFill>
                  <a:srgbClr val="212121"/>
                </a:solidFill>
                <a:latin typeface="inherit"/>
              </a:rPr>
              <a:t>purpose</a:t>
            </a:r>
            <a:r>
              <a:rPr lang="fr-FR" altLang="fr-FR" sz="2400" dirty="0">
                <a:solidFill>
                  <a:srgbClr val="212121"/>
                </a:solidFill>
                <a:latin typeface="inherit"/>
              </a:rPr>
              <a:t> </a:t>
            </a:r>
          </a:p>
          <a:p>
            <a:pPr algn="ctr"/>
            <a:r>
              <a:rPr lang="fr-FR" altLang="fr-FR" sz="3000" b="1" dirty="0">
                <a:solidFill>
                  <a:srgbClr val="002060"/>
                </a:solidFill>
                <a:latin typeface="inherit"/>
              </a:rPr>
              <a:t>of </a:t>
            </a:r>
            <a:r>
              <a:rPr lang="fr-FR" altLang="fr-FR" sz="3000" b="1" dirty="0" err="1">
                <a:solidFill>
                  <a:srgbClr val="002060"/>
                </a:solidFill>
                <a:latin typeface="inherit"/>
              </a:rPr>
              <a:t>efficiency</a:t>
            </a:r>
            <a:r>
              <a:rPr lang="fr-FR" altLang="fr-FR" sz="3000" b="1" dirty="0">
                <a:solidFill>
                  <a:srgbClr val="002060"/>
                </a:solidFill>
                <a:latin typeface="inherit"/>
              </a:rPr>
              <a:t> and performance, </a:t>
            </a:r>
          </a:p>
          <a:p>
            <a:pPr algn="ctr"/>
            <a:r>
              <a:rPr lang="fr-FR" altLang="fr-FR" sz="3000" b="1" dirty="0" err="1">
                <a:solidFill>
                  <a:srgbClr val="002060"/>
                </a:solidFill>
                <a:latin typeface="inherit"/>
              </a:rPr>
              <a:t>logistical</a:t>
            </a:r>
            <a:r>
              <a:rPr lang="fr-FR" altLang="fr-FR" sz="3000" b="1" dirty="0">
                <a:solidFill>
                  <a:srgbClr val="002060"/>
                </a:solidFill>
                <a:latin typeface="inherit"/>
              </a:rPr>
              <a:t> support</a:t>
            </a:r>
            <a:r>
              <a:rPr lang="fr-FR" altLang="fr-FR" sz="3000" b="1" dirty="0">
                <a:solidFill>
                  <a:srgbClr val="002060"/>
                </a:solidFill>
              </a:rPr>
              <a:t> </a:t>
            </a:r>
          </a:p>
        </p:txBody>
      </p:sp>
    </p:spTree>
    <p:extLst>
      <p:ext uri="{BB962C8B-B14F-4D97-AF65-F5344CB8AC3E}">
        <p14:creationId xmlns:p14="http://schemas.microsoft.com/office/powerpoint/2010/main" val="343246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Freeform 7">
            <a:extLst>
              <a:ext uri="{FF2B5EF4-FFF2-40B4-BE49-F238E27FC236}">
                <a16:creationId xmlns:a16="http://schemas.microsoft.com/office/drawing/2014/main" id="{6FDC123B-4F55-419B-89A2-D3D27DDF00D3}"/>
              </a:ext>
            </a:extLst>
          </p:cNvPr>
          <p:cNvSpPr>
            <a:spLocks/>
          </p:cNvSpPr>
          <p:nvPr/>
        </p:nvSpPr>
        <p:spPr bwMode="auto">
          <a:xfrm>
            <a:off x="3917158" y="2582467"/>
            <a:ext cx="1370410" cy="2159794"/>
          </a:xfrm>
          <a:custGeom>
            <a:avLst/>
            <a:gdLst>
              <a:gd name="T0" fmla="*/ 2147483646 w 769"/>
              <a:gd name="T1" fmla="*/ 2147483646 h 1225"/>
              <a:gd name="T2" fmla="*/ 2147483646 w 769"/>
              <a:gd name="T3" fmla="*/ 2147483646 h 1225"/>
              <a:gd name="T4" fmla="*/ 2147483646 w 769"/>
              <a:gd name="T5" fmla="*/ 2147483646 h 1225"/>
              <a:gd name="T6" fmla="*/ 2147483646 w 769"/>
              <a:gd name="T7" fmla="*/ 2147483646 h 1225"/>
              <a:gd name="T8" fmla="*/ 2147483646 w 769"/>
              <a:gd name="T9" fmla="*/ 2147483646 h 1225"/>
              <a:gd name="T10" fmla="*/ 2147483646 w 769"/>
              <a:gd name="T11" fmla="*/ 2147483646 h 1225"/>
              <a:gd name="T12" fmla="*/ 2147483646 w 769"/>
              <a:gd name="T13" fmla="*/ 2147483646 h 1225"/>
              <a:gd name="T14" fmla="*/ 2147483646 w 769"/>
              <a:gd name="T15" fmla="*/ 2147483646 h 1225"/>
              <a:gd name="T16" fmla="*/ 2147483646 w 769"/>
              <a:gd name="T17" fmla="*/ 2147483646 h 1225"/>
              <a:gd name="T18" fmla="*/ 2147483646 w 769"/>
              <a:gd name="T19" fmla="*/ 2147483646 h 1225"/>
              <a:gd name="T20" fmla="*/ 2147483646 w 769"/>
              <a:gd name="T21" fmla="*/ 2147483646 h 1225"/>
              <a:gd name="T22" fmla="*/ 2147483646 w 769"/>
              <a:gd name="T23" fmla="*/ 2147483646 h 1225"/>
              <a:gd name="T24" fmla="*/ 2147483646 w 769"/>
              <a:gd name="T25" fmla="*/ 2147483646 h 1225"/>
              <a:gd name="T26" fmla="*/ 2147483646 w 769"/>
              <a:gd name="T27" fmla="*/ 2147483646 h 1225"/>
              <a:gd name="T28" fmla="*/ 2147483646 w 769"/>
              <a:gd name="T29" fmla="*/ 2147483646 h 1225"/>
              <a:gd name="T30" fmla="*/ 2147483646 w 769"/>
              <a:gd name="T31" fmla="*/ 2147483646 h 1225"/>
              <a:gd name="T32" fmla="*/ 2147483646 w 769"/>
              <a:gd name="T33" fmla="*/ 2147483646 h 1225"/>
              <a:gd name="T34" fmla="*/ 2147483646 w 769"/>
              <a:gd name="T35" fmla="*/ 2147483646 h 1225"/>
              <a:gd name="T36" fmla="*/ 2147483646 w 769"/>
              <a:gd name="T37" fmla="*/ 2147483646 h 1225"/>
              <a:gd name="T38" fmla="*/ 2147483646 w 769"/>
              <a:gd name="T39" fmla="*/ 2147483646 h 1225"/>
              <a:gd name="T40" fmla="*/ 2147483646 w 769"/>
              <a:gd name="T41" fmla="*/ 2147483646 h 1225"/>
              <a:gd name="T42" fmla="*/ 2147483646 w 769"/>
              <a:gd name="T43" fmla="*/ 2147483646 h 1225"/>
              <a:gd name="T44" fmla="*/ 2147483646 w 769"/>
              <a:gd name="T45" fmla="*/ 2147483646 h 1225"/>
              <a:gd name="T46" fmla="*/ 2147483646 w 769"/>
              <a:gd name="T47" fmla="*/ 2147483646 h 1225"/>
              <a:gd name="T48" fmla="*/ 2147483646 w 769"/>
              <a:gd name="T49" fmla="*/ 2147483646 h 1225"/>
              <a:gd name="T50" fmla="*/ 2147483646 w 769"/>
              <a:gd name="T51" fmla="*/ 2147483646 h 1225"/>
              <a:gd name="T52" fmla="*/ 2147483646 w 769"/>
              <a:gd name="T53" fmla="*/ 2147483646 h 1225"/>
              <a:gd name="T54" fmla="*/ 2147483646 w 769"/>
              <a:gd name="T55" fmla="*/ 2147483646 h 1225"/>
              <a:gd name="T56" fmla="*/ 2147483646 w 769"/>
              <a:gd name="T57" fmla="*/ 2147483646 h 1225"/>
              <a:gd name="T58" fmla="*/ 2147483646 w 769"/>
              <a:gd name="T59" fmla="*/ 2147483646 h 1225"/>
              <a:gd name="T60" fmla="*/ 2147483646 w 769"/>
              <a:gd name="T61" fmla="*/ 2147483646 h 1225"/>
              <a:gd name="T62" fmla="*/ 2147483646 w 769"/>
              <a:gd name="T63" fmla="*/ 2147483646 h 12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69"/>
              <a:gd name="T97" fmla="*/ 0 h 1225"/>
              <a:gd name="T98" fmla="*/ 769 w 769"/>
              <a:gd name="T99" fmla="*/ 1225 h 12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69" h="1225">
                <a:moveTo>
                  <a:pt x="384" y="1225"/>
                </a:moveTo>
                <a:lnTo>
                  <a:pt x="423" y="1221"/>
                </a:lnTo>
                <a:lnTo>
                  <a:pt x="461" y="1212"/>
                </a:lnTo>
                <a:lnTo>
                  <a:pt x="499" y="1197"/>
                </a:lnTo>
                <a:lnTo>
                  <a:pt x="534" y="1176"/>
                </a:lnTo>
                <a:lnTo>
                  <a:pt x="567" y="1151"/>
                </a:lnTo>
                <a:lnTo>
                  <a:pt x="599" y="1120"/>
                </a:lnTo>
                <a:lnTo>
                  <a:pt x="629" y="1085"/>
                </a:lnTo>
                <a:lnTo>
                  <a:pt x="656" y="1045"/>
                </a:lnTo>
                <a:lnTo>
                  <a:pt x="681" y="1002"/>
                </a:lnTo>
                <a:lnTo>
                  <a:pt x="703" y="955"/>
                </a:lnTo>
                <a:lnTo>
                  <a:pt x="722" y="904"/>
                </a:lnTo>
                <a:lnTo>
                  <a:pt x="739" y="851"/>
                </a:lnTo>
                <a:lnTo>
                  <a:pt x="751" y="795"/>
                </a:lnTo>
                <a:lnTo>
                  <a:pt x="761" y="736"/>
                </a:lnTo>
                <a:lnTo>
                  <a:pt x="766" y="675"/>
                </a:lnTo>
                <a:lnTo>
                  <a:pt x="769" y="613"/>
                </a:lnTo>
                <a:lnTo>
                  <a:pt x="766" y="551"/>
                </a:lnTo>
                <a:lnTo>
                  <a:pt x="761" y="490"/>
                </a:lnTo>
                <a:lnTo>
                  <a:pt x="751" y="431"/>
                </a:lnTo>
                <a:lnTo>
                  <a:pt x="739" y="375"/>
                </a:lnTo>
                <a:lnTo>
                  <a:pt x="722" y="320"/>
                </a:lnTo>
                <a:lnTo>
                  <a:pt x="703" y="270"/>
                </a:lnTo>
                <a:lnTo>
                  <a:pt x="681" y="224"/>
                </a:lnTo>
                <a:lnTo>
                  <a:pt x="656" y="180"/>
                </a:lnTo>
                <a:lnTo>
                  <a:pt x="629" y="140"/>
                </a:lnTo>
                <a:lnTo>
                  <a:pt x="599" y="105"/>
                </a:lnTo>
                <a:lnTo>
                  <a:pt x="567" y="74"/>
                </a:lnTo>
                <a:lnTo>
                  <a:pt x="534" y="49"/>
                </a:lnTo>
                <a:lnTo>
                  <a:pt x="499" y="28"/>
                </a:lnTo>
                <a:lnTo>
                  <a:pt x="461" y="13"/>
                </a:lnTo>
                <a:lnTo>
                  <a:pt x="423" y="4"/>
                </a:lnTo>
                <a:lnTo>
                  <a:pt x="384" y="0"/>
                </a:lnTo>
                <a:lnTo>
                  <a:pt x="345" y="4"/>
                </a:lnTo>
                <a:lnTo>
                  <a:pt x="307" y="13"/>
                </a:lnTo>
                <a:lnTo>
                  <a:pt x="270" y="28"/>
                </a:lnTo>
                <a:lnTo>
                  <a:pt x="234" y="49"/>
                </a:lnTo>
                <a:lnTo>
                  <a:pt x="201" y="74"/>
                </a:lnTo>
                <a:lnTo>
                  <a:pt x="170" y="105"/>
                </a:lnTo>
                <a:lnTo>
                  <a:pt x="140" y="140"/>
                </a:lnTo>
                <a:lnTo>
                  <a:pt x="113" y="180"/>
                </a:lnTo>
                <a:lnTo>
                  <a:pt x="88" y="224"/>
                </a:lnTo>
                <a:lnTo>
                  <a:pt x="66" y="270"/>
                </a:lnTo>
                <a:lnTo>
                  <a:pt x="46" y="320"/>
                </a:lnTo>
                <a:lnTo>
                  <a:pt x="30" y="375"/>
                </a:lnTo>
                <a:lnTo>
                  <a:pt x="18" y="431"/>
                </a:lnTo>
                <a:lnTo>
                  <a:pt x="8" y="490"/>
                </a:lnTo>
                <a:lnTo>
                  <a:pt x="3" y="551"/>
                </a:lnTo>
                <a:lnTo>
                  <a:pt x="0" y="613"/>
                </a:lnTo>
                <a:lnTo>
                  <a:pt x="3" y="675"/>
                </a:lnTo>
                <a:lnTo>
                  <a:pt x="8" y="736"/>
                </a:lnTo>
                <a:lnTo>
                  <a:pt x="18" y="795"/>
                </a:lnTo>
                <a:lnTo>
                  <a:pt x="30" y="851"/>
                </a:lnTo>
                <a:lnTo>
                  <a:pt x="46" y="904"/>
                </a:lnTo>
                <a:lnTo>
                  <a:pt x="66" y="955"/>
                </a:lnTo>
                <a:lnTo>
                  <a:pt x="88" y="1002"/>
                </a:lnTo>
                <a:lnTo>
                  <a:pt x="113" y="1045"/>
                </a:lnTo>
                <a:lnTo>
                  <a:pt x="140" y="1085"/>
                </a:lnTo>
                <a:lnTo>
                  <a:pt x="170" y="1120"/>
                </a:lnTo>
                <a:lnTo>
                  <a:pt x="201" y="1151"/>
                </a:lnTo>
                <a:lnTo>
                  <a:pt x="234" y="1176"/>
                </a:lnTo>
                <a:lnTo>
                  <a:pt x="270" y="1197"/>
                </a:lnTo>
                <a:lnTo>
                  <a:pt x="307" y="1212"/>
                </a:lnTo>
                <a:lnTo>
                  <a:pt x="345" y="1221"/>
                </a:lnTo>
                <a:lnTo>
                  <a:pt x="384" y="1225"/>
                </a:lnTo>
                <a:close/>
              </a:path>
            </a:pathLst>
          </a:custGeom>
          <a:solidFill>
            <a:srgbClr val="C9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40" name="Freeform 5">
            <a:extLst>
              <a:ext uri="{FF2B5EF4-FFF2-40B4-BE49-F238E27FC236}">
                <a16:creationId xmlns:a16="http://schemas.microsoft.com/office/drawing/2014/main" id="{59C89F80-8A60-46D7-84A4-C8B0069DADFA}"/>
              </a:ext>
            </a:extLst>
          </p:cNvPr>
          <p:cNvSpPr>
            <a:spLocks/>
          </p:cNvSpPr>
          <p:nvPr/>
        </p:nvSpPr>
        <p:spPr bwMode="auto">
          <a:xfrm>
            <a:off x="3881438" y="2530079"/>
            <a:ext cx="1441847" cy="2265759"/>
          </a:xfrm>
          <a:custGeom>
            <a:avLst/>
            <a:gdLst>
              <a:gd name="T0" fmla="*/ 2147483646 w 807"/>
              <a:gd name="T1" fmla="*/ 2147483646 h 1286"/>
              <a:gd name="T2" fmla="*/ 2147483646 w 807"/>
              <a:gd name="T3" fmla="*/ 2147483646 h 1286"/>
              <a:gd name="T4" fmla="*/ 2147483646 w 807"/>
              <a:gd name="T5" fmla="*/ 2147483646 h 1286"/>
              <a:gd name="T6" fmla="*/ 2147483646 w 807"/>
              <a:gd name="T7" fmla="*/ 2147483646 h 1286"/>
              <a:gd name="T8" fmla="*/ 2147483646 w 807"/>
              <a:gd name="T9" fmla="*/ 2147483646 h 1286"/>
              <a:gd name="T10" fmla="*/ 2147483646 w 807"/>
              <a:gd name="T11" fmla="*/ 2147483646 h 1286"/>
              <a:gd name="T12" fmla="*/ 2147483646 w 807"/>
              <a:gd name="T13" fmla="*/ 2147483646 h 1286"/>
              <a:gd name="T14" fmla="*/ 2147483646 w 807"/>
              <a:gd name="T15" fmla="*/ 2147483646 h 1286"/>
              <a:gd name="T16" fmla="*/ 2147483646 w 807"/>
              <a:gd name="T17" fmla="*/ 2147483646 h 1286"/>
              <a:gd name="T18" fmla="*/ 2147483646 w 807"/>
              <a:gd name="T19" fmla="*/ 2147483646 h 1286"/>
              <a:gd name="T20" fmla="*/ 2147483646 w 807"/>
              <a:gd name="T21" fmla="*/ 2147483646 h 1286"/>
              <a:gd name="T22" fmla="*/ 2147483646 w 807"/>
              <a:gd name="T23" fmla="*/ 2147483646 h 1286"/>
              <a:gd name="T24" fmla="*/ 2147483646 w 807"/>
              <a:gd name="T25" fmla="*/ 2147483646 h 1286"/>
              <a:gd name="T26" fmla="*/ 2147483646 w 807"/>
              <a:gd name="T27" fmla="*/ 2147483646 h 1286"/>
              <a:gd name="T28" fmla="*/ 2147483646 w 807"/>
              <a:gd name="T29" fmla="*/ 2147483646 h 1286"/>
              <a:gd name="T30" fmla="*/ 2147483646 w 807"/>
              <a:gd name="T31" fmla="*/ 2147483646 h 1286"/>
              <a:gd name="T32" fmla="*/ 2147483646 w 807"/>
              <a:gd name="T33" fmla="*/ 2147483646 h 1286"/>
              <a:gd name="T34" fmla="*/ 2147483646 w 807"/>
              <a:gd name="T35" fmla="*/ 2147483646 h 1286"/>
              <a:gd name="T36" fmla="*/ 2147483646 w 807"/>
              <a:gd name="T37" fmla="*/ 2147483646 h 1286"/>
              <a:gd name="T38" fmla="*/ 2147483646 w 807"/>
              <a:gd name="T39" fmla="*/ 2147483646 h 1286"/>
              <a:gd name="T40" fmla="*/ 2147483646 w 807"/>
              <a:gd name="T41" fmla="*/ 2147483646 h 1286"/>
              <a:gd name="T42" fmla="*/ 2147483646 w 807"/>
              <a:gd name="T43" fmla="*/ 2147483646 h 1286"/>
              <a:gd name="T44" fmla="*/ 2147483646 w 807"/>
              <a:gd name="T45" fmla="*/ 2147483646 h 1286"/>
              <a:gd name="T46" fmla="*/ 2147483646 w 807"/>
              <a:gd name="T47" fmla="*/ 2147483646 h 1286"/>
              <a:gd name="T48" fmla="*/ 2147483646 w 807"/>
              <a:gd name="T49" fmla="*/ 2147483646 h 1286"/>
              <a:gd name="T50" fmla="*/ 2147483646 w 807"/>
              <a:gd name="T51" fmla="*/ 2147483646 h 1286"/>
              <a:gd name="T52" fmla="*/ 2147483646 w 807"/>
              <a:gd name="T53" fmla="*/ 2147483646 h 1286"/>
              <a:gd name="T54" fmla="*/ 2147483646 w 807"/>
              <a:gd name="T55" fmla="*/ 2147483646 h 1286"/>
              <a:gd name="T56" fmla="*/ 2147483646 w 807"/>
              <a:gd name="T57" fmla="*/ 2147483646 h 1286"/>
              <a:gd name="T58" fmla="*/ 2147483646 w 807"/>
              <a:gd name="T59" fmla="*/ 2147483646 h 1286"/>
              <a:gd name="T60" fmla="*/ 2147483646 w 807"/>
              <a:gd name="T61" fmla="*/ 2147483646 h 1286"/>
              <a:gd name="T62" fmla="*/ 2147483646 w 807"/>
              <a:gd name="T63" fmla="*/ 2147483646 h 12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7"/>
              <a:gd name="T97" fmla="*/ 0 h 1286"/>
              <a:gd name="T98" fmla="*/ 807 w 807"/>
              <a:gd name="T99" fmla="*/ 1286 h 12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7" h="1286">
                <a:moveTo>
                  <a:pt x="403" y="1286"/>
                </a:moveTo>
                <a:lnTo>
                  <a:pt x="444" y="1282"/>
                </a:lnTo>
                <a:lnTo>
                  <a:pt x="485" y="1273"/>
                </a:lnTo>
                <a:lnTo>
                  <a:pt x="523" y="1257"/>
                </a:lnTo>
                <a:lnTo>
                  <a:pt x="561" y="1235"/>
                </a:lnTo>
                <a:lnTo>
                  <a:pt x="595" y="1209"/>
                </a:lnTo>
                <a:lnTo>
                  <a:pt x="629" y="1176"/>
                </a:lnTo>
                <a:lnTo>
                  <a:pt x="660" y="1139"/>
                </a:lnTo>
                <a:lnTo>
                  <a:pt x="689" y="1097"/>
                </a:lnTo>
                <a:lnTo>
                  <a:pt x="715" y="1052"/>
                </a:lnTo>
                <a:lnTo>
                  <a:pt x="738" y="1002"/>
                </a:lnTo>
                <a:lnTo>
                  <a:pt x="759" y="949"/>
                </a:lnTo>
                <a:lnTo>
                  <a:pt x="775" y="893"/>
                </a:lnTo>
                <a:lnTo>
                  <a:pt x="789" y="834"/>
                </a:lnTo>
                <a:lnTo>
                  <a:pt x="799" y="772"/>
                </a:lnTo>
                <a:lnTo>
                  <a:pt x="805" y="709"/>
                </a:lnTo>
                <a:lnTo>
                  <a:pt x="807" y="643"/>
                </a:lnTo>
                <a:lnTo>
                  <a:pt x="805" y="577"/>
                </a:lnTo>
                <a:lnTo>
                  <a:pt x="799" y="513"/>
                </a:lnTo>
                <a:lnTo>
                  <a:pt x="789" y="452"/>
                </a:lnTo>
                <a:lnTo>
                  <a:pt x="775" y="392"/>
                </a:lnTo>
                <a:lnTo>
                  <a:pt x="759" y="337"/>
                </a:lnTo>
                <a:lnTo>
                  <a:pt x="738" y="284"/>
                </a:lnTo>
                <a:lnTo>
                  <a:pt x="715" y="234"/>
                </a:lnTo>
                <a:lnTo>
                  <a:pt x="689" y="188"/>
                </a:lnTo>
                <a:lnTo>
                  <a:pt x="660" y="147"/>
                </a:lnTo>
                <a:lnTo>
                  <a:pt x="629" y="110"/>
                </a:lnTo>
                <a:lnTo>
                  <a:pt x="595" y="77"/>
                </a:lnTo>
                <a:lnTo>
                  <a:pt x="561" y="51"/>
                </a:lnTo>
                <a:lnTo>
                  <a:pt x="523" y="29"/>
                </a:lnTo>
                <a:lnTo>
                  <a:pt x="485" y="13"/>
                </a:lnTo>
                <a:lnTo>
                  <a:pt x="444" y="4"/>
                </a:lnTo>
                <a:lnTo>
                  <a:pt x="403" y="0"/>
                </a:lnTo>
                <a:lnTo>
                  <a:pt x="361" y="4"/>
                </a:lnTo>
                <a:lnTo>
                  <a:pt x="322" y="13"/>
                </a:lnTo>
                <a:lnTo>
                  <a:pt x="283" y="29"/>
                </a:lnTo>
                <a:lnTo>
                  <a:pt x="246" y="51"/>
                </a:lnTo>
                <a:lnTo>
                  <a:pt x="211" y="77"/>
                </a:lnTo>
                <a:lnTo>
                  <a:pt x="177" y="110"/>
                </a:lnTo>
                <a:lnTo>
                  <a:pt x="146" y="147"/>
                </a:lnTo>
                <a:lnTo>
                  <a:pt x="118" y="188"/>
                </a:lnTo>
                <a:lnTo>
                  <a:pt x="92" y="234"/>
                </a:lnTo>
                <a:lnTo>
                  <a:pt x="69" y="284"/>
                </a:lnTo>
                <a:lnTo>
                  <a:pt x="48" y="337"/>
                </a:lnTo>
                <a:lnTo>
                  <a:pt x="32" y="392"/>
                </a:lnTo>
                <a:lnTo>
                  <a:pt x="18" y="452"/>
                </a:lnTo>
                <a:lnTo>
                  <a:pt x="8" y="513"/>
                </a:lnTo>
                <a:lnTo>
                  <a:pt x="2" y="577"/>
                </a:lnTo>
                <a:lnTo>
                  <a:pt x="0" y="643"/>
                </a:lnTo>
                <a:lnTo>
                  <a:pt x="2" y="709"/>
                </a:lnTo>
                <a:lnTo>
                  <a:pt x="8" y="772"/>
                </a:lnTo>
                <a:lnTo>
                  <a:pt x="18" y="834"/>
                </a:lnTo>
                <a:lnTo>
                  <a:pt x="32" y="893"/>
                </a:lnTo>
                <a:lnTo>
                  <a:pt x="48" y="949"/>
                </a:lnTo>
                <a:lnTo>
                  <a:pt x="69" y="1002"/>
                </a:lnTo>
                <a:lnTo>
                  <a:pt x="92" y="1052"/>
                </a:lnTo>
                <a:lnTo>
                  <a:pt x="118" y="1097"/>
                </a:lnTo>
                <a:lnTo>
                  <a:pt x="146" y="1139"/>
                </a:lnTo>
                <a:lnTo>
                  <a:pt x="177" y="1176"/>
                </a:lnTo>
                <a:lnTo>
                  <a:pt x="211" y="1209"/>
                </a:lnTo>
                <a:lnTo>
                  <a:pt x="246" y="1235"/>
                </a:lnTo>
                <a:lnTo>
                  <a:pt x="283" y="1257"/>
                </a:lnTo>
                <a:lnTo>
                  <a:pt x="322" y="1273"/>
                </a:lnTo>
                <a:lnTo>
                  <a:pt x="361" y="1282"/>
                </a:lnTo>
                <a:lnTo>
                  <a:pt x="403" y="1286"/>
                </a:lnTo>
                <a:close/>
              </a:path>
            </a:pathLst>
          </a:custGeom>
          <a:solidFill>
            <a:srgbClr val="C1D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pic>
        <p:nvPicPr>
          <p:cNvPr id="51204" name="Picture 4" descr="DSC05576">
            <a:extLst>
              <a:ext uri="{FF2B5EF4-FFF2-40B4-BE49-F238E27FC236}">
                <a16:creationId xmlns:a16="http://schemas.microsoft.com/office/drawing/2014/main" id="{F758CDA2-5BF8-4D27-A482-A5838F250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09" y="945582"/>
            <a:ext cx="8894298" cy="493873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943" name="Freeform 2">
            <a:extLst>
              <a:ext uri="{FF2B5EF4-FFF2-40B4-BE49-F238E27FC236}">
                <a16:creationId xmlns:a16="http://schemas.microsoft.com/office/drawing/2014/main" id="{0085711E-318F-40E0-8F53-B57C0A39A531}"/>
              </a:ext>
            </a:extLst>
          </p:cNvPr>
          <p:cNvSpPr>
            <a:spLocks/>
          </p:cNvSpPr>
          <p:nvPr/>
        </p:nvSpPr>
        <p:spPr bwMode="auto">
          <a:xfrm>
            <a:off x="3827861" y="2537224"/>
            <a:ext cx="1545431" cy="2431256"/>
          </a:xfrm>
          <a:custGeom>
            <a:avLst/>
            <a:gdLst>
              <a:gd name="T0" fmla="*/ 2147483646 w 866"/>
              <a:gd name="T1" fmla="*/ 2147483646 h 1379"/>
              <a:gd name="T2" fmla="*/ 2147483646 w 866"/>
              <a:gd name="T3" fmla="*/ 2147483646 h 1379"/>
              <a:gd name="T4" fmla="*/ 2147483646 w 866"/>
              <a:gd name="T5" fmla="*/ 2147483646 h 1379"/>
              <a:gd name="T6" fmla="*/ 2147483646 w 866"/>
              <a:gd name="T7" fmla="*/ 2147483646 h 1379"/>
              <a:gd name="T8" fmla="*/ 2147483646 w 866"/>
              <a:gd name="T9" fmla="*/ 2147483646 h 1379"/>
              <a:gd name="T10" fmla="*/ 2147483646 w 866"/>
              <a:gd name="T11" fmla="*/ 2147483646 h 1379"/>
              <a:gd name="T12" fmla="*/ 2147483646 w 866"/>
              <a:gd name="T13" fmla="*/ 2147483646 h 1379"/>
              <a:gd name="T14" fmla="*/ 2147483646 w 866"/>
              <a:gd name="T15" fmla="*/ 2147483646 h 1379"/>
              <a:gd name="T16" fmla="*/ 2147483646 w 866"/>
              <a:gd name="T17" fmla="*/ 2147483646 h 1379"/>
              <a:gd name="T18" fmla="*/ 2147483646 w 866"/>
              <a:gd name="T19" fmla="*/ 2147483646 h 1379"/>
              <a:gd name="T20" fmla="*/ 2147483646 w 866"/>
              <a:gd name="T21" fmla="*/ 2147483646 h 1379"/>
              <a:gd name="T22" fmla="*/ 2147483646 w 866"/>
              <a:gd name="T23" fmla="*/ 2147483646 h 1379"/>
              <a:gd name="T24" fmla="*/ 2147483646 w 866"/>
              <a:gd name="T25" fmla="*/ 2147483646 h 1379"/>
              <a:gd name="T26" fmla="*/ 2147483646 w 866"/>
              <a:gd name="T27" fmla="*/ 2147483646 h 1379"/>
              <a:gd name="T28" fmla="*/ 2147483646 w 866"/>
              <a:gd name="T29" fmla="*/ 2147483646 h 1379"/>
              <a:gd name="T30" fmla="*/ 2147483646 w 866"/>
              <a:gd name="T31" fmla="*/ 2147483646 h 1379"/>
              <a:gd name="T32" fmla="*/ 2147483646 w 866"/>
              <a:gd name="T33" fmla="*/ 2147483646 h 1379"/>
              <a:gd name="T34" fmla="*/ 2147483646 w 866"/>
              <a:gd name="T35" fmla="*/ 2147483646 h 1379"/>
              <a:gd name="T36" fmla="*/ 2147483646 w 866"/>
              <a:gd name="T37" fmla="*/ 2147483646 h 1379"/>
              <a:gd name="T38" fmla="*/ 2147483646 w 866"/>
              <a:gd name="T39" fmla="*/ 2147483646 h 1379"/>
              <a:gd name="T40" fmla="*/ 2147483646 w 866"/>
              <a:gd name="T41" fmla="*/ 2147483646 h 1379"/>
              <a:gd name="T42" fmla="*/ 2147483646 w 866"/>
              <a:gd name="T43" fmla="*/ 2147483646 h 1379"/>
              <a:gd name="T44" fmla="*/ 2147483646 w 866"/>
              <a:gd name="T45" fmla="*/ 2147483646 h 1379"/>
              <a:gd name="T46" fmla="*/ 2147483646 w 866"/>
              <a:gd name="T47" fmla="*/ 2147483646 h 1379"/>
              <a:gd name="T48" fmla="*/ 2147483646 w 866"/>
              <a:gd name="T49" fmla="*/ 2147483646 h 1379"/>
              <a:gd name="T50" fmla="*/ 2147483646 w 866"/>
              <a:gd name="T51" fmla="*/ 2147483646 h 1379"/>
              <a:gd name="T52" fmla="*/ 2147483646 w 866"/>
              <a:gd name="T53" fmla="*/ 2147483646 h 1379"/>
              <a:gd name="T54" fmla="*/ 2147483646 w 866"/>
              <a:gd name="T55" fmla="*/ 2147483646 h 1379"/>
              <a:gd name="T56" fmla="*/ 2147483646 w 866"/>
              <a:gd name="T57" fmla="*/ 2147483646 h 1379"/>
              <a:gd name="T58" fmla="*/ 2147483646 w 866"/>
              <a:gd name="T59" fmla="*/ 2147483646 h 1379"/>
              <a:gd name="T60" fmla="*/ 2147483646 w 866"/>
              <a:gd name="T61" fmla="*/ 2147483646 h 1379"/>
              <a:gd name="T62" fmla="*/ 2147483646 w 866"/>
              <a:gd name="T63" fmla="*/ 2147483646 h 13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6"/>
              <a:gd name="T97" fmla="*/ 0 h 1379"/>
              <a:gd name="T98" fmla="*/ 866 w 866"/>
              <a:gd name="T99" fmla="*/ 1379 h 13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6" h="1379">
                <a:moveTo>
                  <a:pt x="433" y="1379"/>
                </a:moveTo>
                <a:lnTo>
                  <a:pt x="478" y="1375"/>
                </a:lnTo>
                <a:lnTo>
                  <a:pt x="520" y="1365"/>
                </a:lnTo>
                <a:lnTo>
                  <a:pt x="562" y="1348"/>
                </a:lnTo>
                <a:lnTo>
                  <a:pt x="602" y="1325"/>
                </a:lnTo>
                <a:lnTo>
                  <a:pt x="639" y="1296"/>
                </a:lnTo>
                <a:lnTo>
                  <a:pt x="675" y="1261"/>
                </a:lnTo>
                <a:lnTo>
                  <a:pt x="708" y="1221"/>
                </a:lnTo>
                <a:lnTo>
                  <a:pt x="739" y="1177"/>
                </a:lnTo>
                <a:lnTo>
                  <a:pt x="767" y="1128"/>
                </a:lnTo>
                <a:lnTo>
                  <a:pt x="792" y="1075"/>
                </a:lnTo>
                <a:lnTo>
                  <a:pt x="814" y="1018"/>
                </a:lnTo>
                <a:lnTo>
                  <a:pt x="833" y="958"/>
                </a:lnTo>
                <a:lnTo>
                  <a:pt x="846" y="895"/>
                </a:lnTo>
                <a:lnTo>
                  <a:pt x="857" y="828"/>
                </a:lnTo>
                <a:lnTo>
                  <a:pt x="864" y="760"/>
                </a:lnTo>
                <a:lnTo>
                  <a:pt x="866" y="690"/>
                </a:lnTo>
                <a:lnTo>
                  <a:pt x="864" y="620"/>
                </a:lnTo>
                <a:lnTo>
                  <a:pt x="857" y="551"/>
                </a:lnTo>
                <a:lnTo>
                  <a:pt x="846" y="485"/>
                </a:lnTo>
                <a:lnTo>
                  <a:pt x="833" y="422"/>
                </a:lnTo>
                <a:lnTo>
                  <a:pt x="814" y="361"/>
                </a:lnTo>
                <a:lnTo>
                  <a:pt x="792" y="304"/>
                </a:lnTo>
                <a:lnTo>
                  <a:pt x="767" y="251"/>
                </a:lnTo>
                <a:lnTo>
                  <a:pt x="739" y="202"/>
                </a:lnTo>
                <a:lnTo>
                  <a:pt x="708" y="158"/>
                </a:lnTo>
                <a:lnTo>
                  <a:pt x="675" y="117"/>
                </a:lnTo>
                <a:lnTo>
                  <a:pt x="639" y="83"/>
                </a:lnTo>
                <a:lnTo>
                  <a:pt x="602" y="54"/>
                </a:lnTo>
                <a:lnTo>
                  <a:pt x="562" y="31"/>
                </a:lnTo>
                <a:lnTo>
                  <a:pt x="520" y="14"/>
                </a:lnTo>
                <a:lnTo>
                  <a:pt x="478" y="3"/>
                </a:lnTo>
                <a:lnTo>
                  <a:pt x="433" y="0"/>
                </a:lnTo>
                <a:lnTo>
                  <a:pt x="389" y="3"/>
                </a:lnTo>
                <a:lnTo>
                  <a:pt x="345" y="14"/>
                </a:lnTo>
                <a:lnTo>
                  <a:pt x="304" y="31"/>
                </a:lnTo>
                <a:lnTo>
                  <a:pt x="265" y="54"/>
                </a:lnTo>
                <a:lnTo>
                  <a:pt x="227" y="83"/>
                </a:lnTo>
                <a:lnTo>
                  <a:pt x="191" y="117"/>
                </a:lnTo>
                <a:lnTo>
                  <a:pt x="158" y="158"/>
                </a:lnTo>
                <a:lnTo>
                  <a:pt x="127" y="202"/>
                </a:lnTo>
                <a:lnTo>
                  <a:pt x="99" y="251"/>
                </a:lnTo>
                <a:lnTo>
                  <a:pt x="74" y="304"/>
                </a:lnTo>
                <a:lnTo>
                  <a:pt x="53" y="361"/>
                </a:lnTo>
                <a:lnTo>
                  <a:pt x="34" y="422"/>
                </a:lnTo>
                <a:lnTo>
                  <a:pt x="19" y="485"/>
                </a:lnTo>
                <a:lnTo>
                  <a:pt x="9" y="551"/>
                </a:lnTo>
                <a:lnTo>
                  <a:pt x="2" y="620"/>
                </a:lnTo>
                <a:lnTo>
                  <a:pt x="0" y="690"/>
                </a:lnTo>
                <a:lnTo>
                  <a:pt x="2" y="760"/>
                </a:lnTo>
                <a:lnTo>
                  <a:pt x="9" y="828"/>
                </a:lnTo>
                <a:lnTo>
                  <a:pt x="19" y="895"/>
                </a:lnTo>
                <a:lnTo>
                  <a:pt x="34" y="958"/>
                </a:lnTo>
                <a:lnTo>
                  <a:pt x="53" y="1018"/>
                </a:lnTo>
                <a:lnTo>
                  <a:pt x="74" y="1075"/>
                </a:lnTo>
                <a:lnTo>
                  <a:pt x="99" y="1128"/>
                </a:lnTo>
                <a:lnTo>
                  <a:pt x="127" y="1177"/>
                </a:lnTo>
                <a:lnTo>
                  <a:pt x="158" y="1221"/>
                </a:lnTo>
                <a:lnTo>
                  <a:pt x="191" y="1261"/>
                </a:lnTo>
                <a:lnTo>
                  <a:pt x="227" y="1296"/>
                </a:lnTo>
                <a:lnTo>
                  <a:pt x="265" y="1325"/>
                </a:lnTo>
                <a:lnTo>
                  <a:pt x="304" y="1348"/>
                </a:lnTo>
                <a:lnTo>
                  <a:pt x="345" y="1365"/>
                </a:lnTo>
                <a:lnTo>
                  <a:pt x="389" y="1375"/>
                </a:lnTo>
                <a:lnTo>
                  <a:pt x="433" y="137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44" name="Freeform 3">
            <a:extLst>
              <a:ext uri="{FF2B5EF4-FFF2-40B4-BE49-F238E27FC236}">
                <a16:creationId xmlns:a16="http://schemas.microsoft.com/office/drawing/2014/main" id="{E9CB2C8A-0B10-42B0-805D-00F88D227E46}"/>
              </a:ext>
            </a:extLst>
          </p:cNvPr>
          <p:cNvSpPr>
            <a:spLocks/>
          </p:cNvSpPr>
          <p:nvPr/>
        </p:nvSpPr>
        <p:spPr bwMode="auto">
          <a:xfrm>
            <a:off x="6874668" y="1915718"/>
            <a:ext cx="1509713" cy="2377677"/>
          </a:xfrm>
          <a:custGeom>
            <a:avLst/>
            <a:gdLst>
              <a:gd name="T0" fmla="*/ 2147483646 w 847"/>
              <a:gd name="T1" fmla="*/ 2147483646 h 1348"/>
              <a:gd name="T2" fmla="*/ 2147483646 w 847"/>
              <a:gd name="T3" fmla="*/ 2147483646 h 1348"/>
              <a:gd name="T4" fmla="*/ 2147483646 w 847"/>
              <a:gd name="T5" fmla="*/ 2147483646 h 1348"/>
              <a:gd name="T6" fmla="*/ 2147483646 w 847"/>
              <a:gd name="T7" fmla="*/ 2147483646 h 1348"/>
              <a:gd name="T8" fmla="*/ 2147483646 w 847"/>
              <a:gd name="T9" fmla="*/ 2147483646 h 1348"/>
              <a:gd name="T10" fmla="*/ 2147483646 w 847"/>
              <a:gd name="T11" fmla="*/ 2147483646 h 1348"/>
              <a:gd name="T12" fmla="*/ 2147483646 w 847"/>
              <a:gd name="T13" fmla="*/ 2147483646 h 1348"/>
              <a:gd name="T14" fmla="*/ 2147483646 w 847"/>
              <a:gd name="T15" fmla="*/ 2147483646 h 1348"/>
              <a:gd name="T16" fmla="*/ 2147483646 w 847"/>
              <a:gd name="T17" fmla="*/ 2147483646 h 1348"/>
              <a:gd name="T18" fmla="*/ 2147483646 w 847"/>
              <a:gd name="T19" fmla="*/ 2147483646 h 1348"/>
              <a:gd name="T20" fmla="*/ 2147483646 w 847"/>
              <a:gd name="T21" fmla="*/ 2147483646 h 1348"/>
              <a:gd name="T22" fmla="*/ 2147483646 w 847"/>
              <a:gd name="T23" fmla="*/ 2147483646 h 1348"/>
              <a:gd name="T24" fmla="*/ 2147483646 w 847"/>
              <a:gd name="T25" fmla="*/ 2147483646 h 1348"/>
              <a:gd name="T26" fmla="*/ 2147483646 w 847"/>
              <a:gd name="T27" fmla="*/ 2147483646 h 1348"/>
              <a:gd name="T28" fmla="*/ 2147483646 w 847"/>
              <a:gd name="T29" fmla="*/ 2147483646 h 1348"/>
              <a:gd name="T30" fmla="*/ 2147483646 w 847"/>
              <a:gd name="T31" fmla="*/ 2147483646 h 1348"/>
              <a:gd name="T32" fmla="*/ 2147483646 w 847"/>
              <a:gd name="T33" fmla="*/ 2147483646 h 1348"/>
              <a:gd name="T34" fmla="*/ 2147483646 w 847"/>
              <a:gd name="T35" fmla="*/ 2147483646 h 1348"/>
              <a:gd name="T36" fmla="*/ 2147483646 w 847"/>
              <a:gd name="T37" fmla="*/ 2147483646 h 1348"/>
              <a:gd name="T38" fmla="*/ 2147483646 w 847"/>
              <a:gd name="T39" fmla="*/ 2147483646 h 1348"/>
              <a:gd name="T40" fmla="*/ 2147483646 w 847"/>
              <a:gd name="T41" fmla="*/ 2147483646 h 1348"/>
              <a:gd name="T42" fmla="*/ 2147483646 w 847"/>
              <a:gd name="T43" fmla="*/ 2147483646 h 1348"/>
              <a:gd name="T44" fmla="*/ 2147483646 w 847"/>
              <a:gd name="T45" fmla="*/ 2147483646 h 1348"/>
              <a:gd name="T46" fmla="*/ 2147483646 w 847"/>
              <a:gd name="T47" fmla="*/ 2147483646 h 1348"/>
              <a:gd name="T48" fmla="*/ 2147483646 w 847"/>
              <a:gd name="T49" fmla="*/ 2147483646 h 1348"/>
              <a:gd name="T50" fmla="*/ 2147483646 w 847"/>
              <a:gd name="T51" fmla="*/ 2147483646 h 1348"/>
              <a:gd name="T52" fmla="*/ 2147483646 w 847"/>
              <a:gd name="T53" fmla="*/ 2147483646 h 1348"/>
              <a:gd name="T54" fmla="*/ 2147483646 w 847"/>
              <a:gd name="T55" fmla="*/ 2147483646 h 1348"/>
              <a:gd name="T56" fmla="*/ 2147483646 w 847"/>
              <a:gd name="T57" fmla="*/ 2147483646 h 1348"/>
              <a:gd name="T58" fmla="*/ 2147483646 w 847"/>
              <a:gd name="T59" fmla="*/ 2147483646 h 1348"/>
              <a:gd name="T60" fmla="*/ 2147483646 w 847"/>
              <a:gd name="T61" fmla="*/ 2147483646 h 1348"/>
              <a:gd name="T62" fmla="*/ 2147483646 w 847"/>
              <a:gd name="T63" fmla="*/ 2147483646 h 1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7"/>
              <a:gd name="T97" fmla="*/ 0 h 1348"/>
              <a:gd name="T98" fmla="*/ 847 w 847"/>
              <a:gd name="T99" fmla="*/ 1348 h 1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7" h="1348">
                <a:moveTo>
                  <a:pt x="423" y="1348"/>
                </a:moveTo>
                <a:lnTo>
                  <a:pt x="467" y="1344"/>
                </a:lnTo>
                <a:lnTo>
                  <a:pt x="508" y="1334"/>
                </a:lnTo>
                <a:lnTo>
                  <a:pt x="548" y="1318"/>
                </a:lnTo>
                <a:lnTo>
                  <a:pt x="588" y="1295"/>
                </a:lnTo>
                <a:lnTo>
                  <a:pt x="624" y="1266"/>
                </a:lnTo>
                <a:lnTo>
                  <a:pt x="660" y="1233"/>
                </a:lnTo>
                <a:lnTo>
                  <a:pt x="692" y="1193"/>
                </a:lnTo>
                <a:lnTo>
                  <a:pt x="722" y="1151"/>
                </a:lnTo>
                <a:lnTo>
                  <a:pt x="750" y="1102"/>
                </a:lnTo>
                <a:lnTo>
                  <a:pt x="774" y="1051"/>
                </a:lnTo>
                <a:lnTo>
                  <a:pt x="796" y="995"/>
                </a:lnTo>
                <a:lnTo>
                  <a:pt x="813" y="937"/>
                </a:lnTo>
                <a:lnTo>
                  <a:pt x="827" y="874"/>
                </a:lnTo>
                <a:lnTo>
                  <a:pt x="839" y="810"/>
                </a:lnTo>
                <a:lnTo>
                  <a:pt x="844" y="743"/>
                </a:lnTo>
                <a:lnTo>
                  <a:pt x="847" y="674"/>
                </a:lnTo>
                <a:lnTo>
                  <a:pt x="844" y="605"/>
                </a:lnTo>
                <a:lnTo>
                  <a:pt x="839" y="538"/>
                </a:lnTo>
                <a:lnTo>
                  <a:pt x="827" y="474"/>
                </a:lnTo>
                <a:lnTo>
                  <a:pt x="813" y="411"/>
                </a:lnTo>
                <a:lnTo>
                  <a:pt x="796" y="353"/>
                </a:lnTo>
                <a:lnTo>
                  <a:pt x="774" y="297"/>
                </a:lnTo>
                <a:lnTo>
                  <a:pt x="750" y="245"/>
                </a:lnTo>
                <a:lnTo>
                  <a:pt x="722" y="197"/>
                </a:lnTo>
                <a:lnTo>
                  <a:pt x="692" y="153"/>
                </a:lnTo>
                <a:lnTo>
                  <a:pt x="660" y="115"/>
                </a:lnTo>
                <a:lnTo>
                  <a:pt x="624" y="81"/>
                </a:lnTo>
                <a:lnTo>
                  <a:pt x="588" y="53"/>
                </a:lnTo>
                <a:lnTo>
                  <a:pt x="548" y="30"/>
                </a:lnTo>
                <a:lnTo>
                  <a:pt x="508" y="14"/>
                </a:lnTo>
                <a:lnTo>
                  <a:pt x="467" y="4"/>
                </a:lnTo>
                <a:lnTo>
                  <a:pt x="423" y="0"/>
                </a:lnTo>
                <a:lnTo>
                  <a:pt x="379" y="4"/>
                </a:lnTo>
                <a:lnTo>
                  <a:pt x="338" y="14"/>
                </a:lnTo>
                <a:lnTo>
                  <a:pt x="297" y="30"/>
                </a:lnTo>
                <a:lnTo>
                  <a:pt x="258" y="53"/>
                </a:lnTo>
                <a:lnTo>
                  <a:pt x="221" y="81"/>
                </a:lnTo>
                <a:lnTo>
                  <a:pt x="187" y="115"/>
                </a:lnTo>
                <a:lnTo>
                  <a:pt x="153" y="153"/>
                </a:lnTo>
                <a:lnTo>
                  <a:pt x="123" y="197"/>
                </a:lnTo>
                <a:lnTo>
                  <a:pt x="97" y="245"/>
                </a:lnTo>
                <a:lnTo>
                  <a:pt x="73" y="297"/>
                </a:lnTo>
                <a:lnTo>
                  <a:pt x="51" y="353"/>
                </a:lnTo>
                <a:lnTo>
                  <a:pt x="34" y="411"/>
                </a:lnTo>
                <a:lnTo>
                  <a:pt x="19" y="474"/>
                </a:lnTo>
                <a:lnTo>
                  <a:pt x="8" y="538"/>
                </a:lnTo>
                <a:lnTo>
                  <a:pt x="3" y="605"/>
                </a:lnTo>
                <a:lnTo>
                  <a:pt x="0" y="674"/>
                </a:lnTo>
                <a:lnTo>
                  <a:pt x="3" y="743"/>
                </a:lnTo>
                <a:lnTo>
                  <a:pt x="8" y="810"/>
                </a:lnTo>
                <a:lnTo>
                  <a:pt x="19" y="874"/>
                </a:lnTo>
                <a:lnTo>
                  <a:pt x="34" y="937"/>
                </a:lnTo>
                <a:lnTo>
                  <a:pt x="51" y="995"/>
                </a:lnTo>
                <a:lnTo>
                  <a:pt x="73" y="1051"/>
                </a:lnTo>
                <a:lnTo>
                  <a:pt x="97" y="1102"/>
                </a:lnTo>
                <a:lnTo>
                  <a:pt x="123" y="1151"/>
                </a:lnTo>
                <a:lnTo>
                  <a:pt x="153" y="1193"/>
                </a:lnTo>
                <a:lnTo>
                  <a:pt x="187" y="1233"/>
                </a:lnTo>
                <a:lnTo>
                  <a:pt x="221" y="1266"/>
                </a:lnTo>
                <a:lnTo>
                  <a:pt x="258" y="1295"/>
                </a:lnTo>
                <a:lnTo>
                  <a:pt x="297" y="1318"/>
                </a:lnTo>
                <a:lnTo>
                  <a:pt x="338" y="1334"/>
                </a:lnTo>
                <a:lnTo>
                  <a:pt x="379" y="1344"/>
                </a:lnTo>
                <a:lnTo>
                  <a:pt x="423" y="134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45" name="Freeform 13">
            <a:extLst>
              <a:ext uri="{FF2B5EF4-FFF2-40B4-BE49-F238E27FC236}">
                <a16:creationId xmlns:a16="http://schemas.microsoft.com/office/drawing/2014/main" id="{40A9CA7F-3A12-49C7-A25D-F8BAE91F5CC3}"/>
              </a:ext>
            </a:extLst>
          </p:cNvPr>
          <p:cNvSpPr>
            <a:spLocks/>
          </p:cNvSpPr>
          <p:nvPr/>
        </p:nvSpPr>
        <p:spPr bwMode="auto">
          <a:xfrm>
            <a:off x="4020742" y="2744391"/>
            <a:ext cx="1159668" cy="1832372"/>
          </a:xfrm>
          <a:custGeom>
            <a:avLst/>
            <a:gdLst>
              <a:gd name="T0" fmla="*/ 2147483646 w 652"/>
              <a:gd name="T1" fmla="*/ 2147483646 h 1038"/>
              <a:gd name="T2" fmla="*/ 2147483646 w 652"/>
              <a:gd name="T3" fmla="*/ 2147483646 h 1038"/>
              <a:gd name="T4" fmla="*/ 2147483646 w 652"/>
              <a:gd name="T5" fmla="*/ 2147483646 h 1038"/>
              <a:gd name="T6" fmla="*/ 2147483646 w 652"/>
              <a:gd name="T7" fmla="*/ 2147483646 h 1038"/>
              <a:gd name="T8" fmla="*/ 2147483646 w 652"/>
              <a:gd name="T9" fmla="*/ 2147483646 h 1038"/>
              <a:gd name="T10" fmla="*/ 2147483646 w 652"/>
              <a:gd name="T11" fmla="*/ 2147483646 h 1038"/>
              <a:gd name="T12" fmla="*/ 2147483646 w 652"/>
              <a:gd name="T13" fmla="*/ 2147483646 h 1038"/>
              <a:gd name="T14" fmla="*/ 2147483646 w 652"/>
              <a:gd name="T15" fmla="*/ 2147483646 h 1038"/>
              <a:gd name="T16" fmla="*/ 2147483646 w 652"/>
              <a:gd name="T17" fmla="*/ 2147483646 h 1038"/>
              <a:gd name="T18" fmla="*/ 2147483646 w 652"/>
              <a:gd name="T19" fmla="*/ 2147483646 h 1038"/>
              <a:gd name="T20" fmla="*/ 2147483646 w 652"/>
              <a:gd name="T21" fmla="*/ 2147483646 h 1038"/>
              <a:gd name="T22" fmla="*/ 2147483646 w 652"/>
              <a:gd name="T23" fmla="*/ 2147483646 h 1038"/>
              <a:gd name="T24" fmla="*/ 2147483646 w 652"/>
              <a:gd name="T25" fmla="*/ 2147483646 h 1038"/>
              <a:gd name="T26" fmla="*/ 2147483646 w 652"/>
              <a:gd name="T27" fmla="*/ 2147483646 h 1038"/>
              <a:gd name="T28" fmla="*/ 2147483646 w 652"/>
              <a:gd name="T29" fmla="*/ 2147483646 h 1038"/>
              <a:gd name="T30" fmla="*/ 2147483646 w 652"/>
              <a:gd name="T31" fmla="*/ 2147483646 h 1038"/>
              <a:gd name="T32" fmla="*/ 2147483646 w 652"/>
              <a:gd name="T33" fmla="*/ 2147483646 h 1038"/>
              <a:gd name="T34" fmla="*/ 2147483646 w 652"/>
              <a:gd name="T35" fmla="*/ 2147483646 h 1038"/>
              <a:gd name="T36" fmla="*/ 2147483646 w 652"/>
              <a:gd name="T37" fmla="*/ 2147483646 h 1038"/>
              <a:gd name="T38" fmla="*/ 2147483646 w 652"/>
              <a:gd name="T39" fmla="*/ 2147483646 h 1038"/>
              <a:gd name="T40" fmla="*/ 2147483646 w 652"/>
              <a:gd name="T41" fmla="*/ 2147483646 h 1038"/>
              <a:gd name="T42" fmla="*/ 2147483646 w 652"/>
              <a:gd name="T43" fmla="*/ 2147483646 h 1038"/>
              <a:gd name="T44" fmla="*/ 2147483646 w 652"/>
              <a:gd name="T45" fmla="*/ 2147483646 h 1038"/>
              <a:gd name="T46" fmla="*/ 2147483646 w 652"/>
              <a:gd name="T47" fmla="*/ 2147483646 h 1038"/>
              <a:gd name="T48" fmla="*/ 2147483646 w 652"/>
              <a:gd name="T49" fmla="*/ 2147483646 h 1038"/>
              <a:gd name="T50" fmla="*/ 2147483646 w 652"/>
              <a:gd name="T51" fmla="*/ 2147483646 h 1038"/>
              <a:gd name="T52" fmla="*/ 2147483646 w 652"/>
              <a:gd name="T53" fmla="*/ 2147483646 h 1038"/>
              <a:gd name="T54" fmla="*/ 2147483646 w 652"/>
              <a:gd name="T55" fmla="*/ 2147483646 h 1038"/>
              <a:gd name="T56" fmla="*/ 2147483646 w 652"/>
              <a:gd name="T57" fmla="*/ 2147483646 h 1038"/>
              <a:gd name="T58" fmla="*/ 2147483646 w 652"/>
              <a:gd name="T59" fmla="*/ 2147483646 h 1038"/>
              <a:gd name="T60" fmla="*/ 2147483646 w 652"/>
              <a:gd name="T61" fmla="*/ 2147483646 h 1038"/>
              <a:gd name="T62" fmla="*/ 2147483646 w 652"/>
              <a:gd name="T63" fmla="*/ 2147483646 h 10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2"/>
              <a:gd name="T97" fmla="*/ 0 h 1038"/>
              <a:gd name="T98" fmla="*/ 652 w 652"/>
              <a:gd name="T99" fmla="*/ 1038 h 10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2" h="1038">
                <a:moveTo>
                  <a:pt x="326" y="1038"/>
                </a:moveTo>
                <a:lnTo>
                  <a:pt x="359" y="1036"/>
                </a:lnTo>
                <a:lnTo>
                  <a:pt x="392" y="1028"/>
                </a:lnTo>
                <a:lnTo>
                  <a:pt x="423" y="1015"/>
                </a:lnTo>
                <a:lnTo>
                  <a:pt x="453" y="998"/>
                </a:lnTo>
                <a:lnTo>
                  <a:pt x="481" y="976"/>
                </a:lnTo>
                <a:lnTo>
                  <a:pt x="509" y="950"/>
                </a:lnTo>
                <a:lnTo>
                  <a:pt x="533" y="920"/>
                </a:lnTo>
                <a:lnTo>
                  <a:pt x="556" y="886"/>
                </a:lnTo>
                <a:lnTo>
                  <a:pt x="578" y="849"/>
                </a:lnTo>
                <a:lnTo>
                  <a:pt x="597" y="809"/>
                </a:lnTo>
                <a:lnTo>
                  <a:pt x="613" y="766"/>
                </a:lnTo>
                <a:lnTo>
                  <a:pt x="626" y="722"/>
                </a:lnTo>
                <a:lnTo>
                  <a:pt x="637" y="674"/>
                </a:lnTo>
                <a:lnTo>
                  <a:pt x="645" y="625"/>
                </a:lnTo>
                <a:lnTo>
                  <a:pt x="651" y="573"/>
                </a:lnTo>
                <a:lnTo>
                  <a:pt x="652" y="520"/>
                </a:lnTo>
                <a:lnTo>
                  <a:pt x="651" y="467"/>
                </a:lnTo>
                <a:lnTo>
                  <a:pt x="645" y="415"/>
                </a:lnTo>
                <a:lnTo>
                  <a:pt x="637" y="366"/>
                </a:lnTo>
                <a:lnTo>
                  <a:pt x="626" y="317"/>
                </a:lnTo>
                <a:lnTo>
                  <a:pt x="613" y="272"/>
                </a:lnTo>
                <a:lnTo>
                  <a:pt x="597" y="230"/>
                </a:lnTo>
                <a:lnTo>
                  <a:pt x="578" y="189"/>
                </a:lnTo>
                <a:lnTo>
                  <a:pt x="556" y="153"/>
                </a:lnTo>
                <a:lnTo>
                  <a:pt x="533" y="119"/>
                </a:lnTo>
                <a:lnTo>
                  <a:pt x="509" y="89"/>
                </a:lnTo>
                <a:lnTo>
                  <a:pt x="481" y="63"/>
                </a:lnTo>
                <a:lnTo>
                  <a:pt x="453" y="41"/>
                </a:lnTo>
                <a:lnTo>
                  <a:pt x="423" y="24"/>
                </a:lnTo>
                <a:lnTo>
                  <a:pt x="392" y="11"/>
                </a:lnTo>
                <a:lnTo>
                  <a:pt x="359" y="3"/>
                </a:lnTo>
                <a:lnTo>
                  <a:pt x="326" y="0"/>
                </a:lnTo>
                <a:lnTo>
                  <a:pt x="293" y="3"/>
                </a:lnTo>
                <a:lnTo>
                  <a:pt x="260" y="11"/>
                </a:lnTo>
                <a:lnTo>
                  <a:pt x="229" y="24"/>
                </a:lnTo>
                <a:lnTo>
                  <a:pt x="199" y="41"/>
                </a:lnTo>
                <a:lnTo>
                  <a:pt x="170" y="63"/>
                </a:lnTo>
                <a:lnTo>
                  <a:pt x="144" y="89"/>
                </a:lnTo>
                <a:lnTo>
                  <a:pt x="119" y="119"/>
                </a:lnTo>
                <a:lnTo>
                  <a:pt x="96" y="153"/>
                </a:lnTo>
                <a:lnTo>
                  <a:pt x="75" y="189"/>
                </a:lnTo>
                <a:lnTo>
                  <a:pt x="55" y="230"/>
                </a:lnTo>
                <a:lnTo>
                  <a:pt x="39" y="272"/>
                </a:lnTo>
                <a:lnTo>
                  <a:pt x="25" y="317"/>
                </a:lnTo>
                <a:lnTo>
                  <a:pt x="15" y="366"/>
                </a:lnTo>
                <a:lnTo>
                  <a:pt x="7" y="415"/>
                </a:lnTo>
                <a:lnTo>
                  <a:pt x="1" y="467"/>
                </a:lnTo>
                <a:lnTo>
                  <a:pt x="0" y="520"/>
                </a:lnTo>
                <a:lnTo>
                  <a:pt x="1" y="573"/>
                </a:lnTo>
                <a:lnTo>
                  <a:pt x="7" y="625"/>
                </a:lnTo>
                <a:lnTo>
                  <a:pt x="15" y="674"/>
                </a:lnTo>
                <a:lnTo>
                  <a:pt x="25" y="722"/>
                </a:lnTo>
                <a:lnTo>
                  <a:pt x="39" y="766"/>
                </a:lnTo>
                <a:lnTo>
                  <a:pt x="55" y="809"/>
                </a:lnTo>
                <a:lnTo>
                  <a:pt x="75" y="849"/>
                </a:lnTo>
                <a:lnTo>
                  <a:pt x="96" y="886"/>
                </a:lnTo>
                <a:lnTo>
                  <a:pt x="119" y="920"/>
                </a:lnTo>
                <a:lnTo>
                  <a:pt x="144" y="950"/>
                </a:lnTo>
                <a:lnTo>
                  <a:pt x="170" y="976"/>
                </a:lnTo>
                <a:lnTo>
                  <a:pt x="199" y="998"/>
                </a:lnTo>
                <a:lnTo>
                  <a:pt x="229" y="1015"/>
                </a:lnTo>
                <a:lnTo>
                  <a:pt x="260" y="1028"/>
                </a:lnTo>
                <a:lnTo>
                  <a:pt x="293" y="1036"/>
                </a:lnTo>
                <a:lnTo>
                  <a:pt x="326" y="103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46" name="Rectangle 19">
            <a:extLst>
              <a:ext uri="{FF2B5EF4-FFF2-40B4-BE49-F238E27FC236}">
                <a16:creationId xmlns:a16="http://schemas.microsoft.com/office/drawing/2014/main" id="{EA6E4F26-D084-4409-9754-AAF91E1D4B84}"/>
              </a:ext>
            </a:extLst>
          </p:cNvPr>
          <p:cNvSpPr>
            <a:spLocks noChangeArrowheads="1"/>
          </p:cNvSpPr>
          <p:nvPr/>
        </p:nvSpPr>
        <p:spPr bwMode="auto">
          <a:xfrm>
            <a:off x="4530328" y="2997994"/>
            <a:ext cx="161925" cy="1634728"/>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eaLnBrk="1" hangingPunct="1">
              <a:defRPr/>
            </a:pPr>
            <a:endParaRPr lang="fr-FR" altLang="fr-FR" sz="563"/>
          </a:p>
        </p:txBody>
      </p:sp>
      <p:sp>
        <p:nvSpPr>
          <p:cNvPr id="39947" name="Freeform 20">
            <a:extLst>
              <a:ext uri="{FF2B5EF4-FFF2-40B4-BE49-F238E27FC236}">
                <a16:creationId xmlns:a16="http://schemas.microsoft.com/office/drawing/2014/main" id="{456C1A5D-B39F-407C-A1A1-A4566C250EDF}"/>
              </a:ext>
            </a:extLst>
          </p:cNvPr>
          <p:cNvSpPr>
            <a:spLocks/>
          </p:cNvSpPr>
          <p:nvPr/>
        </p:nvSpPr>
        <p:spPr bwMode="auto">
          <a:xfrm>
            <a:off x="3899298" y="4445794"/>
            <a:ext cx="1448990" cy="371475"/>
          </a:xfrm>
          <a:custGeom>
            <a:avLst/>
            <a:gdLst>
              <a:gd name="T0" fmla="*/ 2147483646 w 812"/>
              <a:gd name="T1" fmla="*/ 2147483646 h 209"/>
              <a:gd name="T2" fmla="*/ 2147483646 w 812"/>
              <a:gd name="T3" fmla="*/ 2147483646 h 209"/>
              <a:gd name="T4" fmla="*/ 2147483646 w 812"/>
              <a:gd name="T5" fmla="*/ 2147483646 h 209"/>
              <a:gd name="T6" fmla="*/ 2147483646 w 812"/>
              <a:gd name="T7" fmla="*/ 2147483646 h 209"/>
              <a:gd name="T8" fmla="*/ 2147483646 w 812"/>
              <a:gd name="T9" fmla="*/ 2147483646 h 209"/>
              <a:gd name="T10" fmla="*/ 2147483646 w 812"/>
              <a:gd name="T11" fmla="*/ 2147483646 h 209"/>
              <a:gd name="T12" fmla="*/ 2147483646 w 812"/>
              <a:gd name="T13" fmla="*/ 2147483646 h 209"/>
              <a:gd name="T14" fmla="*/ 2147483646 w 812"/>
              <a:gd name="T15" fmla="*/ 2147483646 h 209"/>
              <a:gd name="T16" fmla="*/ 2147483646 w 812"/>
              <a:gd name="T17" fmla="*/ 2147483646 h 209"/>
              <a:gd name="T18" fmla="*/ 2147483646 w 812"/>
              <a:gd name="T19" fmla="*/ 2147483646 h 209"/>
              <a:gd name="T20" fmla="*/ 2147483646 w 812"/>
              <a:gd name="T21" fmla="*/ 2147483646 h 209"/>
              <a:gd name="T22" fmla="*/ 2147483646 w 812"/>
              <a:gd name="T23" fmla="*/ 2147483646 h 209"/>
              <a:gd name="T24" fmla="*/ 2147483646 w 812"/>
              <a:gd name="T25" fmla="*/ 2147483646 h 209"/>
              <a:gd name="T26" fmla="*/ 2147483646 w 812"/>
              <a:gd name="T27" fmla="*/ 2147483646 h 209"/>
              <a:gd name="T28" fmla="*/ 2147483646 w 812"/>
              <a:gd name="T29" fmla="*/ 2147483646 h 209"/>
              <a:gd name="T30" fmla="*/ 2147483646 w 812"/>
              <a:gd name="T31" fmla="*/ 2147483646 h 209"/>
              <a:gd name="T32" fmla="*/ 2147483646 w 812"/>
              <a:gd name="T33" fmla="*/ 0 h 209"/>
              <a:gd name="T34" fmla="*/ 2147483646 w 812"/>
              <a:gd name="T35" fmla="*/ 2147483646 h 209"/>
              <a:gd name="T36" fmla="*/ 2147483646 w 812"/>
              <a:gd name="T37" fmla="*/ 2147483646 h 209"/>
              <a:gd name="T38" fmla="*/ 2147483646 w 812"/>
              <a:gd name="T39" fmla="*/ 2147483646 h 209"/>
              <a:gd name="T40" fmla="*/ 2147483646 w 812"/>
              <a:gd name="T41" fmla="*/ 2147483646 h 209"/>
              <a:gd name="T42" fmla="*/ 2147483646 w 812"/>
              <a:gd name="T43" fmla="*/ 2147483646 h 209"/>
              <a:gd name="T44" fmla="*/ 2147483646 w 812"/>
              <a:gd name="T45" fmla="*/ 2147483646 h 209"/>
              <a:gd name="T46" fmla="*/ 2147483646 w 812"/>
              <a:gd name="T47" fmla="*/ 2147483646 h 209"/>
              <a:gd name="T48" fmla="*/ 2147483646 w 812"/>
              <a:gd name="T49" fmla="*/ 2147483646 h 209"/>
              <a:gd name="T50" fmla="*/ 2147483646 w 812"/>
              <a:gd name="T51" fmla="*/ 2147483646 h 209"/>
              <a:gd name="T52" fmla="*/ 2147483646 w 812"/>
              <a:gd name="T53" fmla="*/ 2147483646 h 209"/>
              <a:gd name="T54" fmla="*/ 2147483646 w 812"/>
              <a:gd name="T55" fmla="*/ 2147483646 h 209"/>
              <a:gd name="T56" fmla="*/ 2147483646 w 812"/>
              <a:gd name="T57" fmla="*/ 2147483646 h 209"/>
              <a:gd name="T58" fmla="*/ 2147483646 w 812"/>
              <a:gd name="T59" fmla="*/ 2147483646 h 209"/>
              <a:gd name="T60" fmla="*/ 2147483646 w 812"/>
              <a:gd name="T61" fmla="*/ 2147483646 h 209"/>
              <a:gd name="T62" fmla="*/ 2147483646 w 812"/>
              <a:gd name="T63" fmla="*/ 2147483646 h 209"/>
              <a:gd name="T64" fmla="*/ 0 w 812"/>
              <a:gd name="T65" fmla="*/ 2147483646 h 209"/>
              <a:gd name="T66" fmla="*/ 2147483646 w 812"/>
              <a:gd name="T67" fmla="*/ 2147483646 h 2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2"/>
              <a:gd name="T103" fmla="*/ 0 h 209"/>
              <a:gd name="T104" fmla="*/ 812 w 812"/>
              <a:gd name="T105" fmla="*/ 209 h 2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2" h="209">
                <a:moveTo>
                  <a:pt x="812" y="209"/>
                </a:moveTo>
                <a:lnTo>
                  <a:pt x="808" y="187"/>
                </a:lnTo>
                <a:lnTo>
                  <a:pt x="799" y="167"/>
                </a:lnTo>
                <a:lnTo>
                  <a:pt x="788" y="147"/>
                </a:lnTo>
                <a:lnTo>
                  <a:pt x="773" y="127"/>
                </a:lnTo>
                <a:lnTo>
                  <a:pt x="755" y="109"/>
                </a:lnTo>
                <a:lnTo>
                  <a:pt x="734" y="92"/>
                </a:lnTo>
                <a:lnTo>
                  <a:pt x="711" y="76"/>
                </a:lnTo>
                <a:lnTo>
                  <a:pt x="684" y="61"/>
                </a:lnTo>
                <a:lnTo>
                  <a:pt x="655" y="47"/>
                </a:lnTo>
                <a:lnTo>
                  <a:pt x="626" y="35"/>
                </a:lnTo>
                <a:lnTo>
                  <a:pt x="592" y="25"/>
                </a:lnTo>
                <a:lnTo>
                  <a:pt x="559" y="16"/>
                </a:lnTo>
                <a:lnTo>
                  <a:pt x="522" y="9"/>
                </a:lnTo>
                <a:lnTo>
                  <a:pt x="485" y="4"/>
                </a:lnTo>
                <a:lnTo>
                  <a:pt x="446" y="1"/>
                </a:lnTo>
                <a:lnTo>
                  <a:pt x="407" y="0"/>
                </a:lnTo>
                <a:lnTo>
                  <a:pt x="366" y="1"/>
                </a:lnTo>
                <a:lnTo>
                  <a:pt x="328" y="4"/>
                </a:lnTo>
                <a:lnTo>
                  <a:pt x="290" y="9"/>
                </a:lnTo>
                <a:lnTo>
                  <a:pt x="255" y="16"/>
                </a:lnTo>
                <a:lnTo>
                  <a:pt x="220" y="25"/>
                </a:lnTo>
                <a:lnTo>
                  <a:pt x="188" y="35"/>
                </a:lnTo>
                <a:lnTo>
                  <a:pt x="157" y="47"/>
                </a:lnTo>
                <a:lnTo>
                  <a:pt x="128" y="61"/>
                </a:lnTo>
                <a:lnTo>
                  <a:pt x="103" y="76"/>
                </a:lnTo>
                <a:lnTo>
                  <a:pt x="79" y="92"/>
                </a:lnTo>
                <a:lnTo>
                  <a:pt x="58" y="109"/>
                </a:lnTo>
                <a:lnTo>
                  <a:pt x="39" y="127"/>
                </a:lnTo>
                <a:lnTo>
                  <a:pt x="24" y="147"/>
                </a:lnTo>
                <a:lnTo>
                  <a:pt x="13" y="167"/>
                </a:lnTo>
                <a:lnTo>
                  <a:pt x="5" y="187"/>
                </a:lnTo>
                <a:lnTo>
                  <a:pt x="0" y="209"/>
                </a:lnTo>
                <a:lnTo>
                  <a:pt x="812" y="209"/>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48" name="Freeform 21">
            <a:extLst>
              <a:ext uri="{FF2B5EF4-FFF2-40B4-BE49-F238E27FC236}">
                <a16:creationId xmlns:a16="http://schemas.microsoft.com/office/drawing/2014/main" id="{DD480E55-F91F-456C-9C8B-72029CC4F266}"/>
              </a:ext>
            </a:extLst>
          </p:cNvPr>
          <p:cNvSpPr>
            <a:spLocks/>
          </p:cNvSpPr>
          <p:nvPr/>
        </p:nvSpPr>
        <p:spPr bwMode="auto">
          <a:xfrm>
            <a:off x="3600451" y="3189685"/>
            <a:ext cx="302419" cy="723900"/>
          </a:xfrm>
          <a:custGeom>
            <a:avLst/>
            <a:gdLst>
              <a:gd name="T0" fmla="*/ 2147483646 w 171"/>
              <a:gd name="T1" fmla="*/ 2147483646 h 411"/>
              <a:gd name="T2" fmla="*/ 2147483646 w 171"/>
              <a:gd name="T3" fmla="*/ 0 h 411"/>
              <a:gd name="T4" fmla="*/ 0 w 171"/>
              <a:gd name="T5" fmla="*/ 2147483646 h 411"/>
              <a:gd name="T6" fmla="*/ 2147483646 w 171"/>
              <a:gd name="T7" fmla="*/ 2147483646 h 411"/>
              <a:gd name="T8" fmla="*/ 2147483646 w 171"/>
              <a:gd name="T9" fmla="*/ 2147483646 h 411"/>
              <a:gd name="T10" fmla="*/ 0 60000 65536"/>
              <a:gd name="T11" fmla="*/ 0 60000 65536"/>
              <a:gd name="T12" fmla="*/ 0 60000 65536"/>
              <a:gd name="T13" fmla="*/ 0 60000 65536"/>
              <a:gd name="T14" fmla="*/ 0 60000 65536"/>
              <a:gd name="T15" fmla="*/ 0 w 171"/>
              <a:gd name="T16" fmla="*/ 0 h 411"/>
              <a:gd name="T17" fmla="*/ 171 w 171"/>
              <a:gd name="T18" fmla="*/ 411 h 411"/>
            </a:gdLst>
            <a:ahLst/>
            <a:cxnLst>
              <a:cxn ang="T10">
                <a:pos x="T0" y="T1"/>
              </a:cxn>
              <a:cxn ang="T11">
                <a:pos x="T2" y="T3"/>
              </a:cxn>
              <a:cxn ang="T12">
                <a:pos x="T4" y="T5"/>
              </a:cxn>
              <a:cxn ang="T13">
                <a:pos x="T6" y="T7"/>
              </a:cxn>
              <a:cxn ang="T14">
                <a:pos x="T8" y="T9"/>
              </a:cxn>
            </a:cxnLst>
            <a:rect l="T15" t="T16" r="T17" b="T18"/>
            <a:pathLst>
              <a:path w="171" h="411">
                <a:moveTo>
                  <a:pt x="171" y="405"/>
                </a:moveTo>
                <a:lnTo>
                  <a:pt x="15" y="0"/>
                </a:lnTo>
                <a:lnTo>
                  <a:pt x="0" y="5"/>
                </a:lnTo>
                <a:lnTo>
                  <a:pt x="156" y="411"/>
                </a:lnTo>
                <a:lnTo>
                  <a:pt x="171" y="405"/>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49" name="Freeform 22">
            <a:extLst>
              <a:ext uri="{FF2B5EF4-FFF2-40B4-BE49-F238E27FC236}">
                <a16:creationId xmlns:a16="http://schemas.microsoft.com/office/drawing/2014/main" id="{10B6C16F-938F-42E0-AE3D-1B587DA2B891}"/>
              </a:ext>
            </a:extLst>
          </p:cNvPr>
          <p:cNvSpPr>
            <a:spLocks/>
          </p:cNvSpPr>
          <p:nvPr/>
        </p:nvSpPr>
        <p:spPr bwMode="auto">
          <a:xfrm>
            <a:off x="3439716" y="3186114"/>
            <a:ext cx="103584" cy="779860"/>
          </a:xfrm>
          <a:custGeom>
            <a:avLst/>
            <a:gdLst>
              <a:gd name="T0" fmla="*/ 2147483646 w 58"/>
              <a:gd name="T1" fmla="*/ 0 h 444"/>
              <a:gd name="T2" fmla="*/ 0 w 58"/>
              <a:gd name="T3" fmla="*/ 2147483646 h 444"/>
              <a:gd name="T4" fmla="*/ 2147483646 w 58"/>
              <a:gd name="T5" fmla="*/ 2147483646 h 444"/>
              <a:gd name="T6" fmla="*/ 2147483646 w 58"/>
              <a:gd name="T7" fmla="*/ 2147483646 h 444"/>
              <a:gd name="T8" fmla="*/ 2147483646 w 58"/>
              <a:gd name="T9" fmla="*/ 0 h 444"/>
              <a:gd name="T10" fmla="*/ 0 60000 65536"/>
              <a:gd name="T11" fmla="*/ 0 60000 65536"/>
              <a:gd name="T12" fmla="*/ 0 60000 65536"/>
              <a:gd name="T13" fmla="*/ 0 60000 65536"/>
              <a:gd name="T14" fmla="*/ 0 60000 65536"/>
              <a:gd name="T15" fmla="*/ 0 w 58"/>
              <a:gd name="T16" fmla="*/ 0 h 444"/>
              <a:gd name="T17" fmla="*/ 58 w 58"/>
              <a:gd name="T18" fmla="*/ 444 h 444"/>
            </a:gdLst>
            <a:ahLst/>
            <a:cxnLst>
              <a:cxn ang="T10">
                <a:pos x="T0" y="T1"/>
              </a:cxn>
              <a:cxn ang="T11">
                <a:pos x="T2" y="T3"/>
              </a:cxn>
              <a:cxn ang="T12">
                <a:pos x="T4" y="T5"/>
              </a:cxn>
              <a:cxn ang="T13">
                <a:pos x="T6" y="T7"/>
              </a:cxn>
              <a:cxn ang="T14">
                <a:pos x="T8" y="T9"/>
              </a:cxn>
            </a:cxnLst>
            <a:rect l="T15" t="T16" r="T17" b="T18"/>
            <a:pathLst>
              <a:path w="58" h="444">
                <a:moveTo>
                  <a:pt x="42" y="0"/>
                </a:moveTo>
                <a:lnTo>
                  <a:pt x="0" y="443"/>
                </a:lnTo>
                <a:lnTo>
                  <a:pt x="16" y="444"/>
                </a:lnTo>
                <a:lnTo>
                  <a:pt x="58" y="1"/>
                </a:lnTo>
                <a:lnTo>
                  <a:pt x="42" y="0"/>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50" name="Freeform 23">
            <a:extLst>
              <a:ext uri="{FF2B5EF4-FFF2-40B4-BE49-F238E27FC236}">
                <a16:creationId xmlns:a16="http://schemas.microsoft.com/office/drawing/2014/main" id="{B4293F67-B230-44FF-A6F8-9F29698C3A70}"/>
              </a:ext>
            </a:extLst>
          </p:cNvPr>
          <p:cNvSpPr>
            <a:spLocks/>
          </p:cNvSpPr>
          <p:nvPr/>
        </p:nvSpPr>
        <p:spPr bwMode="auto">
          <a:xfrm>
            <a:off x="3005138" y="3207545"/>
            <a:ext cx="452438" cy="731044"/>
          </a:xfrm>
          <a:custGeom>
            <a:avLst/>
            <a:gdLst>
              <a:gd name="T0" fmla="*/ 2147483646 w 253"/>
              <a:gd name="T1" fmla="*/ 0 h 413"/>
              <a:gd name="T2" fmla="*/ 0 w 253"/>
              <a:gd name="T3" fmla="*/ 2147483646 h 413"/>
              <a:gd name="T4" fmla="*/ 2147483646 w 253"/>
              <a:gd name="T5" fmla="*/ 2147483646 h 413"/>
              <a:gd name="T6" fmla="*/ 2147483646 w 253"/>
              <a:gd name="T7" fmla="*/ 2147483646 h 413"/>
              <a:gd name="T8" fmla="*/ 2147483646 w 253"/>
              <a:gd name="T9" fmla="*/ 0 h 413"/>
              <a:gd name="T10" fmla="*/ 0 60000 65536"/>
              <a:gd name="T11" fmla="*/ 0 60000 65536"/>
              <a:gd name="T12" fmla="*/ 0 60000 65536"/>
              <a:gd name="T13" fmla="*/ 0 60000 65536"/>
              <a:gd name="T14" fmla="*/ 0 60000 65536"/>
              <a:gd name="T15" fmla="*/ 0 w 253"/>
              <a:gd name="T16" fmla="*/ 0 h 413"/>
              <a:gd name="T17" fmla="*/ 253 w 253"/>
              <a:gd name="T18" fmla="*/ 413 h 413"/>
            </a:gdLst>
            <a:ahLst/>
            <a:cxnLst>
              <a:cxn ang="T10">
                <a:pos x="T0" y="T1"/>
              </a:cxn>
              <a:cxn ang="T11">
                <a:pos x="T2" y="T3"/>
              </a:cxn>
              <a:cxn ang="T12">
                <a:pos x="T4" y="T5"/>
              </a:cxn>
              <a:cxn ang="T13">
                <a:pos x="T6" y="T7"/>
              </a:cxn>
              <a:cxn ang="T14">
                <a:pos x="T8" y="T9"/>
              </a:cxn>
            </a:cxnLst>
            <a:rect l="T15" t="T16" r="T17" b="T18"/>
            <a:pathLst>
              <a:path w="253" h="413">
                <a:moveTo>
                  <a:pt x="240" y="0"/>
                </a:moveTo>
                <a:lnTo>
                  <a:pt x="0" y="405"/>
                </a:lnTo>
                <a:lnTo>
                  <a:pt x="14" y="413"/>
                </a:lnTo>
                <a:lnTo>
                  <a:pt x="253" y="8"/>
                </a:lnTo>
                <a:lnTo>
                  <a:pt x="240" y="0"/>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51" name="Freeform 24">
            <a:extLst>
              <a:ext uri="{FF2B5EF4-FFF2-40B4-BE49-F238E27FC236}">
                <a16:creationId xmlns:a16="http://schemas.microsoft.com/office/drawing/2014/main" id="{55508882-5D78-4BBD-ADF8-DFE61DAC23D2}"/>
              </a:ext>
            </a:extLst>
          </p:cNvPr>
          <p:cNvSpPr>
            <a:spLocks/>
          </p:cNvSpPr>
          <p:nvPr/>
        </p:nvSpPr>
        <p:spPr bwMode="auto">
          <a:xfrm>
            <a:off x="3225405" y="2801541"/>
            <a:ext cx="2653903" cy="461963"/>
          </a:xfrm>
          <a:custGeom>
            <a:avLst/>
            <a:gdLst>
              <a:gd name="T0" fmla="*/ 2147483646 w 1488"/>
              <a:gd name="T1" fmla="*/ 0 h 262"/>
              <a:gd name="T2" fmla="*/ 2147483646 w 1488"/>
              <a:gd name="T3" fmla="*/ 2147483646 h 262"/>
              <a:gd name="T4" fmla="*/ 2147483646 w 1488"/>
              <a:gd name="T5" fmla="*/ 2147483646 h 262"/>
              <a:gd name="T6" fmla="*/ 0 w 1488"/>
              <a:gd name="T7" fmla="*/ 2147483646 h 262"/>
              <a:gd name="T8" fmla="*/ 2147483646 w 1488"/>
              <a:gd name="T9" fmla="*/ 0 h 262"/>
              <a:gd name="T10" fmla="*/ 0 60000 65536"/>
              <a:gd name="T11" fmla="*/ 0 60000 65536"/>
              <a:gd name="T12" fmla="*/ 0 60000 65536"/>
              <a:gd name="T13" fmla="*/ 0 60000 65536"/>
              <a:gd name="T14" fmla="*/ 0 60000 65536"/>
              <a:gd name="T15" fmla="*/ 0 w 1488"/>
              <a:gd name="T16" fmla="*/ 0 h 262"/>
              <a:gd name="T17" fmla="*/ 1488 w 1488"/>
              <a:gd name="T18" fmla="*/ 262 h 262"/>
            </a:gdLst>
            <a:ahLst/>
            <a:cxnLst>
              <a:cxn ang="T10">
                <a:pos x="T0" y="T1"/>
              </a:cxn>
              <a:cxn ang="T11">
                <a:pos x="T2" y="T3"/>
              </a:cxn>
              <a:cxn ang="T12">
                <a:pos x="T4" y="T5"/>
              </a:cxn>
              <a:cxn ang="T13">
                <a:pos x="T6" y="T7"/>
              </a:cxn>
              <a:cxn ang="T14">
                <a:pos x="T8" y="T9"/>
              </a:cxn>
            </a:cxnLst>
            <a:rect l="T15" t="T16" r="T17" b="T18"/>
            <a:pathLst>
              <a:path w="1488" h="262">
                <a:moveTo>
                  <a:pt x="1480" y="0"/>
                </a:moveTo>
                <a:lnTo>
                  <a:pt x="1488" y="55"/>
                </a:lnTo>
                <a:lnTo>
                  <a:pt x="7" y="262"/>
                </a:lnTo>
                <a:lnTo>
                  <a:pt x="0" y="207"/>
                </a:lnTo>
                <a:lnTo>
                  <a:pt x="1480" y="0"/>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52" name="Freeform 25">
            <a:extLst>
              <a:ext uri="{FF2B5EF4-FFF2-40B4-BE49-F238E27FC236}">
                <a16:creationId xmlns:a16="http://schemas.microsoft.com/office/drawing/2014/main" id="{E0760BAC-C98C-450C-835F-117E57D5A9C2}"/>
              </a:ext>
            </a:extLst>
          </p:cNvPr>
          <p:cNvSpPr>
            <a:spLocks/>
          </p:cNvSpPr>
          <p:nvPr/>
        </p:nvSpPr>
        <p:spPr bwMode="auto">
          <a:xfrm>
            <a:off x="4476751" y="2645570"/>
            <a:ext cx="283369" cy="278606"/>
          </a:xfrm>
          <a:custGeom>
            <a:avLst/>
            <a:gdLst>
              <a:gd name="T0" fmla="*/ 2147483646 w 159"/>
              <a:gd name="T1" fmla="*/ 2147483646 h 158"/>
              <a:gd name="T2" fmla="*/ 2147483646 w 159"/>
              <a:gd name="T3" fmla="*/ 2147483646 h 158"/>
              <a:gd name="T4" fmla="*/ 2147483646 w 159"/>
              <a:gd name="T5" fmla="*/ 2147483646 h 158"/>
              <a:gd name="T6" fmla="*/ 2147483646 w 159"/>
              <a:gd name="T7" fmla="*/ 2147483646 h 158"/>
              <a:gd name="T8" fmla="*/ 2147483646 w 159"/>
              <a:gd name="T9" fmla="*/ 2147483646 h 158"/>
              <a:gd name="T10" fmla="*/ 2147483646 w 159"/>
              <a:gd name="T11" fmla="*/ 2147483646 h 158"/>
              <a:gd name="T12" fmla="*/ 2147483646 w 159"/>
              <a:gd name="T13" fmla="*/ 2147483646 h 158"/>
              <a:gd name="T14" fmla="*/ 2147483646 w 159"/>
              <a:gd name="T15" fmla="*/ 2147483646 h 158"/>
              <a:gd name="T16" fmla="*/ 2147483646 w 159"/>
              <a:gd name="T17" fmla="*/ 2147483646 h 158"/>
              <a:gd name="T18" fmla="*/ 2147483646 w 159"/>
              <a:gd name="T19" fmla="*/ 2147483646 h 158"/>
              <a:gd name="T20" fmla="*/ 2147483646 w 159"/>
              <a:gd name="T21" fmla="*/ 2147483646 h 158"/>
              <a:gd name="T22" fmla="*/ 2147483646 w 159"/>
              <a:gd name="T23" fmla="*/ 2147483646 h 158"/>
              <a:gd name="T24" fmla="*/ 2147483646 w 159"/>
              <a:gd name="T25" fmla="*/ 2147483646 h 158"/>
              <a:gd name="T26" fmla="*/ 2147483646 w 159"/>
              <a:gd name="T27" fmla="*/ 2147483646 h 158"/>
              <a:gd name="T28" fmla="*/ 2147483646 w 159"/>
              <a:gd name="T29" fmla="*/ 2147483646 h 158"/>
              <a:gd name="T30" fmla="*/ 2147483646 w 159"/>
              <a:gd name="T31" fmla="*/ 2147483646 h 158"/>
              <a:gd name="T32" fmla="*/ 2147483646 w 159"/>
              <a:gd name="T33" fmla="*/ 0 h 158"/>
              <a:gd name="T34" fmla="*/ 2147483646 w 159"/>
              <a:gd name="T35" fmla="*/ 2147483646 h 158"/>
              <a:gd name="T36" fmla="*/ 2147483646 w 159"/>
              <a:gd name="T37" fmla="*/ 2147483646 h 158"/>
              <a:gd name="T38" fmla="*/ 2147483646 w 159"/>
              <a:gd name="T39" fmla="*/ 2147483646 h 158"/>
              <a:gd name="T40" fmla="*/ 2147483646 w 159"/>
              <a:gd name="T41" fmla="*/ 2147483646 h 158"/>
              <a:gd name="T42" fmla="*/ 2147483646 w 159"/>
              <a:gd name="T43" fmla="*/ 2147483646 h 158"/>
              <a:gd name="T44" fmla="*/ 2147483646 w 159"/>
              <a:gd name="T45" fmla="*/ 2147483646 h 158"/>
              <a:gd name="T46" fmla="*/ 2147483646 w 159"/>
              <a:gd name="T47" fmla="*/ 2147483646 h 158"/>
              <a:gd name="T48" fmla="*/ 0 w 159"/>
              <a:gd name="T49" fmla="*/ 2147483646 h 158"/>
              <a:gd name="T50" fmla="*/ 2147483646 w 159"/>
              <a:gd name="T51" fmla="*/ 2147483646 h 158"/>
              <a:gd name="T52" fmla="*/ 2147483646 w 159"/>
              <a:gd name="T53" fmla="*/ 2147483646 h 158"/>
              <a:gd name="T54" fmla="*/ 2147483646 w 159"/>
              <a:gd name="T55" fmla="*/ 2147483646 h 158"/>
              <a:gd name="T56" fmla="*/ 2147483646 w 159"/>
              <a:gd name="T57" fmla="*/ 2147483646 h 158"/>
              <a:gd name="T58" fmla="*/ 2147483646 w 159"/>
              <a:gd name="T59" fmla="*/ 2147483646 h 158"/>
              <a:gd name="T60" fmla="*/ 2147483646 w 159"/>
              <a:gd name="T61" fmla="*/ 2147483646 h 158"/>
              <a:gd name="T62" fmla="*/ 2147483646 w 159"/>
              <a:gd name="T63" fmla="*/ 2147483646 h 158"/>
              <a:gd name="T64" fmla="*/ 2147483646 w 159"/>
              <a:gd name="T65" fmla="*/ 2147483646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58"/>
              <a:gd name="T101" fmla="*/ 159 w 159"/>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58">
                <a:moveTo>
                  <a:pt x="79" y="158"/>
                </a:moveTo>
                <a:lnTo>
                  <a:pt x="95" y="157"/>
                </a:lnTo>
                <a:lnTo>
                  <a:pt x="110" y="152"/>
                </a:lnTo>
                <a:lnTo>
                  <a:pt x="124" y="144"/>
                </a:lnTo>
                <a:lnTo>
                  <a:pt x="136" y="135"/>
                </a:lnTo>
                <a:lnTo>
                  <a:pt x="145" y="123"/>
                </a:lnTo>
                <a:lnTo>
                  <a:pt x="153" y="109"/>
                </a:lnTo>
                <a:lnTo>
                  <a:pt x="158" y="94"/>
                </a:lnTo>
                <a:lnTo>
                  <a:pt x="159" y="78"/>
                </a:lnTo>
                <a:lnTo>
                  <a:pt x="158" y="62"/>
                </a:lnTo>
                <a:lnTo>
                  <a:pt x="153" y="48"/>
                </a:lnTo>
                <a:lnTo>
                  <a:pt x="145" y="35"/>
                </a:lnTo>
                <a:lnTo>
                  <a:pt x="136" y="23"/>
                </a:lnTo>
                <a:lnTo>
                  <a:pt x="124" y="14"/>
                </a:lnTo>
                <a:lnTo>
                  <a:pt x="110" y="6"/>
                </a:lnTo>
                <a:lnTo>
                  <a:pt x="95" y="1"/>
                </a:lnTo>
                <a:lnTo>
                  <a:pt x="79" y="0"/>
                </a:lnTo>
                <a:lnTo>
                  <a:pt x="63" y="1"/>
                </a:lnTo>
                <a:lnTo>
                  <a:pt x="48" y="6"/>
                </a:lnTo>
                <a:lnTo>
                  <a:pt x="34" y="14"/>
                </a:lnTo>
                <a:lnTo>
                  <a:pt x="23" y="23"/>
                </a:lnTo>
                <a:lnTo>
                  <a:pt x="14" y="35"/>
                </a:lnTo>
                <a:lnTo>
                  <a:pt x="6" y="48"/>
                </a:lnTo>
                <a:lnTo>
                  <a:pt x="1" y="62"/>
                </a:lnTo>
                <a:lnTo>
                  <a:pt x="0" y="78"/>
                </a:lnTo>
                <a:lnTo>
                  <a:pt x="1" y="94"/>
                </a:lnTo>
                <a:lnTo>
                  <a:pt x="6" y="109"/>
                </a:lnTo>
                <a:lnTo>
                  <a:pt x="14" y="123"/>
                </a:lnTo>
                <a:lnTo>
                  <a:pt x="23" y="135"/>
                </a:lnTo>
                <a:lnTo>
                  <a:pt x="34" y="144"/>
                </a:lnTo>
                <a:lnTo>
                  <a:pt x="48" y="152"/>
                </a:lnTo>
                <a:lnTo>
                  <a:pt x="63" y="157"/>
                </a:lnTo>
                <a:lnTo>
                  <a:pt x="79" y="158"/>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53" name="Freeform 26">
            <a:extLst>
              <a:ext uri="{FF2B5EF4-FFF2-40B4-BE49-F238E27FC236}">
                <a16:creationId xmlns:a16="http://schemas.microsoft.com/office/drawing/2014/main" id="{63B49B41-0673-442B-840E-91E1E55C2147}"/>
              </a:ext>
            </a:extLst>
          </p:cNvPr>
          <p:cNvSpPr>
            <a:spLocks/>
          </p:cNvSpPr>
          <p:nvPr/>
        </p:nvSpPr>
        <p:spPr bwMode="auto">
          <a:xfrm>
            <a:off x="5255419" y="2931319"/>
            <a:ext cx="313135" cy="734616"/>
          </a:xfrm>
          <a:custGeom>
            <a:avLst/>
            <a:gdLst>
              <a:gd name="T0" fmla="*/ 2147483646 w 175"/>
              <a:gd name="T1" fmla="*/ 2147483646 h 417"/>
              <a:gd name="T2" fmla="*/ 2147483646 w 175"/>
              <a:gd name="T3" fmla="*/ 0 h 417"/>
              <a:gd name="T4" fmla="*/ 2147483646 w 175"/>
              <a:gd name="T5" fmla="*/ 2147483646 h 417"/>
              <a:gd name="T6" fmla="*/ 0 w 175"/>
              <a:gd name="T7" fmla="*/ 2147483646 h 417"/>
              <a:gd name="T8" fmla="*/ 2147483646 w 175"/>
              <a:gd name="T9" fmla="*/ 2147483646 h 417"/>
              <a:gd name="T10" fmla="*/ 0 60000 65536"/>
              <a:gd name="T11" fmla="*/ 0 60000 65536"/>
              <a:gd name="T12" fmla="*/ 0 60000 65536"/>
              <a:gd name="T13" fmla="*/ 0 60000 65536"/>
              <a:gd name="T14" fmla="*/ 0 60000 65536"/>
              <a:gd name="T15" fmla="*/ 0 w 175"/>
              <a:gd name="T16" fmla="*/ 0 h 417"/>
              <a:gd name="T17" fmla="*/ 175 w 175"/>
              <a:gd name="T18" fmla="*/ 417 h 417"/>
            </a:gdLst>
            <a:ahLst/>
            <a:cxnLst>
              <a:cxn ang="T10">
                <a:pos x="T0" y="T1"/>
              </a:cxn>
              <a:cxn ang="T11">
                <a:pos x="T2" y="T3"/>
              </a:cxn>
              <a:cxn ang="T12">
                <a:pos x="T4" y="T5"/>
              </a:cxn>
              <a:cxn ang="T13">
                <a:pos x="T6" y="T7"/>
              </a:cxn>
              <a:cxn ang="T14">
                <a:pos x="T8" y="T9"/>
              </a:cxn>
            </a:cxnLst>
            <a:rect l="T15" t="T16" r="T17" b="T18"/>
            <a:pathLst>
              <a:path w="175" h="417">
                <a:moveTo>
                  <a:pt x="15" y="417"/>
                </a:moveTo>
                <a:lnTo>
                  <a:pt x="175" y="0"/>
                </a:lnTo>
                <a:lnTo>
                  <a:pt x="156" y="6"/>
                </a:lnTo>
                <a:lnTo>
                  <a:pt x="0" y="412"/>
                </a:lnTo>
                <a:lnTo>
                  <a:pt x="15" y="417"/>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54" name="Freeform 27">
            <a:extLst>
              <a:ext uri="{FF2B5EF4-FFF2-40B4-BE49-F238E27FC236}">
                <a16:creationId xmlns:a16="http://schemas.microsoft.com/office/drawing/2014/main" id="{07192CAC-157E-4856-A29F-75857232F8E5}"/>
              </a:ext>
            </a:extLst>
          </p:cNvPr>
          <p:cNvSpPr>
            <a:spLocks/>
          </p:cNvSpPr>
          <p:nvPr/>
        </p:nvSpPr>
        <p:spPr bwMode="auto">
          <a:xfrm>
            <a:off x="5614989" y="2918222"/>
            <a:ext cx="107156" cy="779859"/>
          </a:xfrm>
          <a:custGeom>
            <a:avLst/>
            <a:gdLst>
              <a:gd name="T0" fmla="*/ 0 w 59"/>
              <a:gd name="T1" fmla="*/ 2147483646 h 444"/>
              <a:gd name="T2" fmla="*/ 2147483646 w 59"/>
              <a:gd name="T3" fmla="*/ 2147483646 h 444"/>
              <a:gd name="T4" fmla="*/ 2147483646 w 59"/>
              <a:gd name="T5" fmla="*/ 2147483646 h 444"/>
              <a:gd name="T6" fmla="*/ 2147483646 w 59"/>
              <a:gd name="T7" fmla="*/ 0 h 444"/>
              <a:gd name="T8" fmla="*/ 0 w 59"/>
              <a:gd name="T9" fmla="*/ 2147483646 h 444"/>
              <a:gd name="T10" fmla="*/ 0 60000 65536"/>
              <a:gd name="T11" fmla="*/ 0 60000 65536"/>
              <a:gd name="T12" fmla="*/ 0 60000 65536"/>
              <a:gd name="T13" fmla="*/ 0 60000 65536"/>
              <a:gd name="T14" fmla="*/ 0 60000 65536"/>
              <a:gd name="T15" fmla="*/ 0 w 59"/>
              <a:gd name="T16" fmla="*/ 0 h 444"/>
              <a:gd name="T17" fmla="*/ 59 w 59"/>
              <a:gd name="T18" fmla="*/ 444 h 444"/>
            </a:gdLst>
            <a:ahLst/>
            <a:cxnLst>
              <a:cxn ang="T10">
                <a:pos x="T0" y="T1"/>
              </a:cxn>
              <a:cxn ang="T11">
                <a:pos x="T2" y="T3"/>
              </a:cxn>
              <a:cxn ang="T12">
                <a:pos x="T4" y="T5"/>
              </a:cxn>
              <a:cxn ang="T13">
                <a:pos x="T6" y="T7"/>
              </a:cxn>
              <a:cxn ang="T14">
                <a:pos x="T8" y="T9"/>
              </a:cxn>
            </a:cxnLst>
            <a:rect l="T15" t="T16" r="T17" b="T18"/>
            <a:pathLst>
              <a:path w="59" h="444">
                <a:moveTo>
                  <a:pt x="0" y="1"/>
                </a:moveTo>
                <a:lnTo>
                  <a:pt x="43" y="444"/>
                </a:lnTo>
                <a:lnTo>
                  <a:pt x="59" y="443"/>
                </a:lnTo>
                <a:lnTo>
                  <a:pt x="16" y="0"/>
                </a:lnTo>
                <a:lnTo>
                  <a:pt x="0" y="1"/>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55" name="Freeform 28">
            <a:extLst>
              <a:ext uri="{FF2B5EF4-FFF2-40B4-BE49-F238E27FC236}">
                <a16:creationId xmlns:a16="http://schemas.microsoft.com/office/drawing/2014/main" id="{27D9A239-D735-41CB-A75F-FE96392D9248}"/>
              </a:ext>
            </a:extLst>
          </p:cNvPr>
          <p:cNvSpPr>
            <a:spLocks/>
          </p:cNvSpPr>
          <p:nvPr/>
        </p:nvSpPr>
        <p:spPr bwMode="auto">
          <a:xfrm>
            <a:off x="5675710" y="2889647"/>
            <a:ext cx="481013" cy="779859"/>
          </a:xfrm>
          <a:custGeom>
            <a:avLst/>
            <a:gdLst>
              <a:gd name="T0" fmla="*/ 0 w 270"/>
              <a:gd name="T1" fmla="*/ 2147483646 h 441"/>
              <a:gd name="T2" fmla="*/ 2147483646 w 270"/>
              <a:gd name="T3" fmla="*/ 2147483646 h 441"/>
              <a:gd name="T4" fmla="*/ 2147483646 w 270"/>
              <a:gd name="T5" fmla="*/ 2147483646 h 441"/>
              <a:gd name="T6" fmla="*/ 2147483646 w 270"/>
              <a:gd name="T7" fmla="*/ 0 h 441"/>
              <a:gd name="T8" fmla="*/ 0 w 270"/>
              <a:gd name="T9" fmla="*/ 2147483646 h 441"/>
              <a:gd name="T10" fmla="*/ 0 60000 65536"/>
              <a:gd name="T11" fmla="*/ 0 60000 65536"/>
              <a:gd name="T12" fmla="*/ 0 60000 65536"/>
              <a:gd name="T13" fmla="*/ 0 60000 65536"/>
              <a:gd name="T14" fmla="*/ 0 60000 65536"/>
              <a:gd name="T15" fmla="*/ 0 w 270"/>
              <a:gd name="T16" fmla="*/ 0 h 441"/>
              <a:gd name="T17" fmla="*/ 270 w 270"/>
              <a:gd name="T18" fmla="*/ 441 h 441"/>
            </a:gdLst>
            <a:ahLst/>
            <a:cxnLst>
              <a:cxn ang="T10">
                <a:pos x="T0" y="T1"/>
              </a:cxn>
              <a:cxn ang="T11">
                <a:pos x="T2" y="T3"/>
              </a:cxn>
              <a:cxn ang="T12">
                <a:pos x="T4" y="T5"/>
              </a:cxn>
              <a:cxn ang="T13">
                <a:pos x="T6" y="T7"/>
              </a:cxn>
              <a:cxn ang="T14">
                <a:pos x="T8" y="T9"/>
              </a:cxn>
            </a:cxnLst>
            <a:rect l="T15" t="T16" r="T17" b="T18"/>
            <a:pathLst>
              <a:path w="270" h="441">
                <a:moveTo>
                  <a:pt x="0" y="8"/>
                </a:moveTo>
                <a:lnTo>
                  <a:pt x="256" y="441"/>
                </a:lnTo>
                <a:lnTo>
                  <a:pt x="270" y="433"/>
                </a:lnTo>
                <a:lnTo>
                  <a:pt x="14" y="0"/>
                </a:lnTo>
                <a:lnTo>
                  <a:pt x="0" y="8"/>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56" name="Freeform 29">
            <a:extLst>
              <a:ext uri="{FF2B5EF4-FFF2-40B4-BE49-F238E27FC236}">
                <a16:creationId xmlns:a16="http://schemas.microsoft.com/office/drawing/2014/main" id="{980844DF-2722-431D-9C69-9589054F7FC5}"/>
              </a:ext>
            </a:extLst>
          </p:cNvPr>
          <p:cNvSpPr>
            <a:spLocks/>
          </p:cNvSpPr>
          <p:nvPr/>
        </p:nvSpPr>
        <p:spPr bwMode="auto">
          <a:xfrm>
            <a:off x="2933701" y="3899298"/>
            <a:ext cx="1044178" cy="532209"/>
          </a:xfrm>
          <a:custGeom>
            <a:avLst/>
            <a:gdLst>
              <a:gd name="T0" fmla="*/ 0 w 586"/>
              <a:gd name="T1" fmla="*/ 0 h 301"/>
              <a:gd name="T2" fmla="*/ 0 w 586"/>
              <a:gd name="T3" fmla="*/ 2147483646 h 301"/>
              <a:gd name="T4" fmla="*/ 0 w 586"/>
              <a:gd name="T5" fmla="*/ 2147483646 h 301"/>
              <a:gd name="T6" fmla="*/ 0 w 586"/>
              <a:gd name="T7" fmla="*/ 2147483646 h 301"/>
              <a:gd name="T8" fmla="*/ 0 w 586"/>
              <a:gd name="T9" fmla="*/ 2147483646 h 301"/>
              <a:gd name="T10" fmla="*/ 2147483646 w 586"/>
              <a:gd name="T11" fmla="*/ 2147483646 h 301"/>
              <a:gd name="T12" fmla="*/ 2147483646 w 586"/>
              <a:gd name="T13" fmla="*/ 2147483646 h 301"/>
              <a:gd name="T14" fmla="*/ 2147483646 w 586"/>
              <a:gd name="T15" fmla="*/ 2147483646 h 301"/>
              <a:gd name="T16" fmla="*/ 2147483646 w 586"/>
              <a:gd name="T17" fmla="*/ 2147483646 h 301"/>
              <a:gd name="T18" fmla="*/ 2147483646 w 586"/>
              <a:gd name="T19" fmla="*/ 2147483646 h 301"/>
              <a:gd name="T20" fmla="*/ 2147483646 w 586"/>
              <a:gd name="T21" fmla="*/ 2147483646 h 301"/>
              <a:gd name="T22" fmla="*/ 2147483646 w 586"/>
              <a:gd name="T23" fmla="*/ 2147483646 h 301"/>
              <a:gd name="T24" fmla="*/ 2147483646 w 586"/>
              <a:gd name="T25" fmla="*/ 2147483646 h 301"/>
              <a:gd name="T26" fmla="*/ 2147483646 w 586"/>
              <a:gd name="T27" fmla="*/ 2147483646 h 301"/>
              <a:gd name="T28" fmla="*/ 2147483646 w 586"/>
              <a:gd name="T29" fmla="*/ 2147483646 h 301"/>
              <a:gd name="T30" fmla="*/ 2147483646 w 586"/>
              <a:gd name="T31" fmla="*/ 2147483646 h 301"/>
              <a:gd name="T32" fmla="*/ 2147483646 w 586"/>
              <a:gd name="T33" fmla="*/ 2147483646 h 301"/>
              <a:gd name="T34" fmla="*/ 2147483646 w 586"/>
              <a:gd name="T35" fmla="*/ 2147483646 h 301"/>
              <a:gd name="T36" fmla="*/ 2147483646 w 586"/>
              <a:gd name="T37" fmla="*/ 2147483646 h 301"/>
              <a:gd name="T38" fmla="*/ 2147483646 w 586"/>
              <a:gd name="T39" fmla="*/ 2147483646 h 301"/>
              <a:gd name="T40" fmla="*/ 2147483646 w 586"/>
              <a:gd name="T41" fmla="*/ 2147483646 h 301"/>
              <a:gd name="T42" fmla="*/ 2147483646 w 586"/>
              <a:gd name="T43" fmla="*/ 2147483646 h 301"/>
              <a:gd name="T44" fmla="*/ 2147483646 w 586"/>
              <a:gd name="T45" fmla="*/ 2147483646 h 301"/>
              <a:gd name="T46" fmla="*/ 2147483646 w 586"/>
              <a:gd name="T47" fmla="*/ 2147483646 h 301"/>
              <a:gd name="T48" fmla="*/ 2147483646 w 586"/>
              <a:gd name="T49" fmla="*/ 2147483646 h 301"/>
              <a:gd name="T50" fmla="*/ 2147483646 w 586"/>
              <a:gd name="T51" fmla="*/ 2147483646 h 301"/>
              <a:gd name="T52" fmla="*/ 2147483646 w 586"/>
              <a:gd name="T53" fmla="*/ 2147483646 h 301"/>
              <a:gd name="T54" fmla="*/ 2147483646 w 586"/>
              <a:gd name="T55" fmla="*/ 2147483646 h 301"/>
              <a:gd name="T56" fmla="*/ 2147483646 w 586"/>
              <a:gd name="T57" fmla="*/ 2147483646 h 301"/>
              <a:gd name="T58" fmla="*/ 2147483646 w 586"/>
              <a:gd name="T59" fmla="*/ 2147483646 h 301"/>
              <a:gd name="T60" fmla="*/ 2147483646 w 586"/>
              <a:gd name="T61" fmla="*/ 2147483646 h 301"/>
              <a:gd name="T62" fmla="*/ 2147483646 w 586"/>
              <a:gd name="T63" fmla="*/ 2147483646 h 301"/>
              <a:gd name="T64" fmla="*/ 2147483646 w 586"/>
              <a:gd name="T65" fmla="*/ 2147483646 h 301"/>
              <a:gd name="T66" fmla="*/ 2147483646 w 586"/>
              <a:gd name="T67" fmla="*/ 2147483646 h 301"/>
              <a:gd name="T68" fmla="*/ 2147483646 w 586"/>
              <a:gd name="T69" fmla="*/ 2147483646 h 301"/>
              <a:gd name="T70" fmla="*/ 2147483646 w 586"/>
              <a:gd name="T71" fmla="*/ 2147483646 h 301"/>
              <a:gd name="T72" fmla="*/ 2147483646 w 586"/>
              <a:gd name="T73" fmla="*/ 2147483646 h 301"/>
              <a:gd name="T74" fmla="*/ 2147483646 w 586"/>
              <a:gd name="T75" fmla="*/ 2147483646 h 301"/>
              <a:gd name="T76" fmla="*/ 2147483646 w 586"/>
              <a:gd name="T77" fmla="*/ 2147483646 h 301"/>
              <a:gd name="T78" fmla="*/ 2147483646 w 586"/>
              <a:gd name="T79" fmla="*/ 2147483646 h 301"/>
              <a:gd name="T80" fmla="*/ 2147483646 w 586"/>
              <a:gd name="T81" fmla="*/ 0 h 301"/>
              <a:gd name="T82" fmla="*/ 0 w 586"/>
              <a:gd name="T83" fmla="*/ 0 h 3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6"/>
              <a:gd name="T127" fmla="*/ 0 h 301"/>
              <a:gd name="T128" fmla="*/ 586 w 586"/>
              <a:gd name="T129" fmla="*/ 301 h 3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6" h="301">
                <a:moveTo>
                  <a:pt x="0" y="0"/>
                </a:moveTo>
                <a:lnTo>
                  <a:pt x="0" y="2"/>
                </a:lnTo>
                <a:lnTo>
                  <a:pt x="0" y="3"/>
                </a:lnTo>
                <a:lnTo>
                  <a:pt x="0" y="5"/>
                </a:lnTo>
                <a:lnTo>
                  <a:pt x="0" y="8"/>
                </a:lnTo>
                <a:lnTo>
                  <a:pt x="1" y="38"/>
                </a:lnTo>
                <a:lnTo>
                  <a:pt x="6" y="66"/>
                </a:lnTo>
                <a:lnTo>
                  <a:pt x="12" y="95"/>
                </a:lnTo>
                <a:lnTo>
                  <a:pt x="23" y="122"/>
                </a:lnTo>
                <a:lnTo>
                  <a:pt x="35" y="148"/>
                </a:lnTo>
                <a:lnTo>
                  <a:pt x="50" y="172"/>
                </a:lnTo>
                <a:lnTo>
                  <a:pt x="67" y="194"/>
                </a:lnTo>
                <a:lnTo>
                  <a:pt x="86" y="215"/>
                </a:lnTo>
                <a:lnTo>
                  <a:pt x="107" y="235"/>
                </a:lnTo>
                <a:lnTo>
                  <a:pt x="129" y="251"/>
                </a:lnTo>
                <a:lnTo>
                  <a:pt x="153" y="266"/>
                </a:lnTo>
                <a:lnTo>
                  <a:pt x="179" y="278"/>
                </a:lnTo>
                <a:lnTo>
                  <a:pt x="206" y="289"/>
                </a:lnTo>
                <a:lnTo>
                  <a:pt x="235" y="296"/>
                </a:lnTo>
                <a:lnTo>
                  <a:pt x="264" y="300"/>
                </a:lnTo>
                <a:lnTo>
                  <a:pt x="293" y="301"/>
                </a:lnTo>
                <a:lnTo>
                  <a:pt x="323" y="300"/>
                </a:lnTo>
                <a:lnTo>
                  <a:pt x="352" y="296"/>
                </a:lnTo>
                <a:lnTo>
                  <a:pt x="380" y="289"/>
                </a:lnTo>
                <a:lnTo>
                  <a:pt x="407" y="278"/>
                </a:lnTo>
                <a:lnTo>
                  <a:pt x="433" y="266"/>
                </a:lnTo>
                <a:lnTo>
                  <a:pt x="457" y="251"/>
                </a:lnTo>
                <a:lnTo>
                  <a:pt x="479" y="235"/>
                </a:lnTo>
                <a:lnTo>
                  <a:pt x="501" y="215"/>
                </a:lnTo>
                <a:lnTo>
                  <a:pt x="519" y="194"/>
                </a:lnTo>
                <a:lnTo>
                  <a:pt x="536" y="172"/>
                </a:lnTo>
                <a:lnTo>
                  <a:pt x="550" y="148"/>
                </a:lnTo>
                <a:lnTo>
                  <a:pt x="563" y="122"/>
                </a:lnTo>
                <a:lnTo>
                  <a:pt x="573" y="95"/>
                </a:lnTo>
                <a:lnTo>
                  <a:pt x="580" y="66"/>
                </a:lnTo>
                <a:lnTo>
                  <a:pt x="585" y="38"/>
                </a:lnTo>
                <a:lnTo>
                  <a:pt x="586" y="8"/>
                </a:lnTo>
                <a:lnTo>
                  <a:pt x="586" y="5"/>
                </a:lnTo>
                <a:lnTo>
                  <a:pt x="586" y="3"/>
                </a:lnTo>
                <a:lnTo>
                  <a:pt x="586" y="2"/>
                </a:lnTo>
                <a:lnTo>
                  <a:pt x="586" y="0"/>
                </a:lnTo>
                <a:lnTo>
                  <a:pt x="0" y="0"/>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57" name="Freeform 30">
            <a:extLst>
              <a:ext uri="{FF2B5EF4-FFF2-40B4-BE49-F238E27FC236}">
                <a16:creationId xmlns:a16="http://schemas.microsoft.com/office/drawing/2014/main" id="{EE64BC09-CB88-45BB-B117-D9DB6BA61B9F}"/>
              </a:ext>
            </a:extLst>
          </p:cNvPr>
          <p:cNvSpPr>
            <a:spLocks/>
          </p:cNvSpPr>
          <p:nvPr/>
        </p:nvSpPr>
        <p:spPr bwMode="auto">
          <a:xfrm>
            <a:off x="3253980" y="3990975"/>
            <a:ext cx="616744" cy="63103"/>
          </a:xfrm>
          <a:custGeom>
            <a:avLst/>
            <a:gdLst>
              <a:gd name="T0" fmla="*/ 2147483646 w 347"/>
              <a:gd name="T1" fmla="*/ 2147483646 h 37"/>
              <a:gd name="T2" fmla="*/ 2147483646 w 347"/>
              <a:gd name="T3" fmla="*/ 2147483646 h 37"/>
              <a:gd name="T4" fmla="*/ 2147483646 w 347"/>
              <a:gd name="T5" fmla="*/ 2147483646 h 37"/>
              <a:gd name="T6" fmla="*/ 2147483646 w 347"/>
              <a:gd name="T7" fmla="*/ 2147483646 h 37"/>
              <a:gd name="T8" fmla="*/ 2147483646 w 347"/>
              <a:gd name="T9" fmla="*/ 0 h 37"/>
              <a:gd name="T10" fmla="*/ 0 w 347"/>
              <a:gd name="T11" fmla="*/ 2147483646 h 37"/>
              <a:gd name="T12" fmla="*/ 2147483646 w 347"/>
              <a:gd name="T13" fmla="*/ 2147483646 h 37"/>
              <a:gd name="T14" fmla="*/ 0 60000 65536"/>
              <a:gd name="T15" fmla="*/ 0 60000 65536"/>
              <a:gd name="T16" fmla="*/ 0 60000 65536"/>
              <a:gd name="T17" fmla="*/ 0 60000 65536"/>
              <a:gd name="T18" fmla="*/ 0 60000 65536"/>
              <a:gd name="T19" fmla="*/ 0 60000 65536"/>
              <a:gd name="T20" fmla="*/ 0 60000 65536"/>
              <a:gd name="T21" fmla="*/ 0 w 347"/>
              <a:gd name="T22" fmla="*/ 0 h 37"/>
              <a:gd name="T23" fmla="*/ 347 w 34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7" h="37">
                <a:moveTo>
                  <a:pt x="337" y="37"/>
                </a:moveTo>
                <a:lnTo>
                  <a:pt x="340" y="28"/>
                </a:lnTo>
                <a:lnTo>
                  <a:pt x="342" y="19"/>
                </a:lnTo>
                <a:lnTo>
                  <a:pt x="345" y="10"/>
                </a:lnTo>
                <a:lnTo>
                  <a:pt x="347" y="0"/>
                </a:lnTo>
                <a:lnTo>
                  <a:pt x="0" y="25"/>
                </a:lnTo>
                <a:lnTo>
                  <a:pt x="337" y="37"/>
                </a:lnTo>
                <a:close/>
              </a:path>
            </a:pathLst>
          </a:custGeom>
          <a:solidFill>
            <a:srgbClr val="282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58" name="Freeform 31">
            <a:extLst>
              <a:ext uri="{FF2B5EF4-FFF2-40B4-BE49-F238E27FC236}">
                <a16:creationId xmlns:a16="http://schemas.microsoft.com/office/drawing/2014/main" id="{47F5D709-163B-4C86-BEC1-5DAF5914D831}"/>
              </a:ext>
            </a:extLst>
          </p:cNvPr>
          <p:cNvSpPr>
            <a:spLocks/>
          </p:cNvSpPr>
          <p:nvPr/>
        </p:nvSpPr>
        <p:spPr bwMode="auto">
          <a:xfrm>
            <a:off x="3257551" y="4106466"/>
            <a:ext cx="573881" cy="60722"/>
          </a:xfrm>
          <a:custGeom>
            <a:avLst/>
            <a:gdLst>
              <a:gd name="T0" fmla="*/ 2147483646 w 321"/>
              <a:gd name="T1" fmla="*/ 2147483646 h 34"/>
              <a:gd name="T2" fmla="*/ 2147483646 w 321"/>
              <a:gd name="T3" fmla="*/ 2147483646 h 34"/>
              <a:gd name="T4" fmla="*/ 2147483646 w 321"/>
              <a:gd name="T5" fmla="*/ 2147483646 h 34"/>
              <a:gd name="T6" fmla="*/ 2147483646 w 321"/>
              <a:gd name="T7" fmla="*/ 2147483646 h 34"/>
              <a:gd name="T8" fmla="*/ 2147483646 w 321"/>
              <a:gd name="T9" fmla="*/ 0 h 34"/>
              <a:gd name="T10" fmla="*/ 0 w 321"/>
              <a:gd name="T11" fmla="*/ 2147483646 h 34"/>
              <a:gd name="T12" fmla="*/ 2147483646 w 321"/>
              <a:gd name="T13" fmla="*/ 2147483646 h 34"/>
              <a:gd name="T14" fmla="*/ 0 60000 65536"/>
              <a:gd name="T15" fmla="*/ 0 60000 65536"/>
              <a:gd name="T16" fmla="*/ 0 60000 65536"/>
              <a:gd name="T17" fmla="*/ 0 60000 65536"/>
              <a:gd name="T18" fmla="*/ 0 60000 65536"/>
              <a:gd name="T19" fmla="*/ 0 60000 65536"/>
              <a:gd name="T20" fmla="*/ 0 60000 65536"/>
              <a:gd name="T21" fmla="*/ 0 w 321"/>
              <a:gd name="T22" fmla="*/ 0 h 34"/>
              <a:gd name="T23" fmla="*/ 321 w 32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34">
                <a:moveTo>
                  <a:pt x="303" y="34"/>
                </a:moveTo>
                <a:lnTo>
                  <a:pt x="307" y="26"/>
                </a:lnTo>
                <a:lnTo>
                  <a:pt x="313" y="18"/>
                </a:lnTo>
                <a:lnTo>
                  <a:pt x="318" y="8"/>
                </a:lnTo>
                <a:lnTo>
                  <a:pt x="321" y="0"/>
                </a:lnTo>
                <a:lnTo>
                  <a:pt x="0" y="23"/>
                </a:lnTo>
                <a:lnTo>
                  <a:pt x="303" y="34"/>
                </a:lnTo>
                <a:close/>
              </a:path>
            </a:pathLst>
          </a:custGeom>
          <a:solidFill>
            <a:srgbClr val="282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59" name="Freeform 32">
            <a:extLst>
              <a:ext uri="{FF2B5EF4-FFF2-40B4-BE49-F238E27FC236}">
                <a16:creationId xmlns:a16="http://schemas.microsoft.com/office/drawing/2014/main" id="{6DCC12CA-7E29-4DC2-9BBB-6562D28920ED}"/>
              </a:ext>
            </a:extLst>
          </p:cNvPr>
          <p:cNvSpPr>
            <a:spLocks/>
          </p:cNvSpPr>
          <p:nvPr/>
        </p:nvSpPr>
        <p:spPr bwMode="auto">
          <a:xfrm>
            <a:off x="3275412" y="4227911"/>
            <a:ext cx="478631" cy="48815"/>
          </a:xfrm>
          <a:custGeom>
            <a:avLst/>
            <a:gdLst>
              <a:gd name="T0" fmla="*/ 2147483646 w 267"/>
              <a:gd name="T1" fmla="*/ 2147483646 h 28"/>
              <a:gd name="T2" fmla="*/ 2147483646 w 267"/>
              <a:gd name="T3" fmla="*/ 2147483646 h 28"/>
              <a:gd name="T4" fmla="*/ 2147483646 w 267"/>
              <a:gd name="T5" fmla="*/ 2147483646 h 28"/>
              <a:gd name="T6" fmla="*/ 2147483646 w 267"/>
              <a:gd name="T7" fmla="*/ 2147483646 h 28"/>
              <a:gd name="T8" fmla="*/ 2147483646 w 267"/>
              <a:gd name="T9" fmla="*/ 0 h 28"/>
              <a:gd name="T10" fmla="*/ 0 w 267"/>
              <a:gd name="T11" fmla="*/ 2147483646 h 28"/>
              <a:gd name="T12" fmla="*/ 2147483646 w 267"/>
              <a:gd name="T13" fmla="*/ 2147483646 h 28"/>
              <a:gd name="T14" fmla="*/ 0 60000 65536"/>
              <a:gd name="T15" fmla="*/ 0 60000 65536"/>
              <a:gd name="T16" fmla="*/ 0 60000 65536"/>
              <a:gd name="T17" fmla="*/ 0 60000 65536"/>
              <a:gd name="T18" fmla="*/ 0 60000 65536"/>
              <a:gd name="T19" fmla="*/ 0 60000 65536"/>
              <a:gd name="T20" fmla="*/ 0 60000 65536"/>
              <a:gd name="T21" fmla="*/ 0 w 267"/>
              <a:gd name="T22" fmla="*/ 0 h 28"/>
              <a:gd name="T23" fmla="*/ 267 w 267"/>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28">
                <a:moveTo>
                  <a:pt x="240" y="28"/>
                </a:moveTo>
                <a:lnTo>
                  <a:pt x="247" y="22"/>
                </a:lnTo>
                <a:lnTo>
                  <a:pt x="253" y="15"/>
                </a:lnTo>
                <a:lnTo>
                  <a:pt x="260" y="8"/>
                </a:lnTo>
                <a:lnTo>
                  <a:pt x="267" y="0"/>
                </a:lnTo>
                <a:lnTo>
                  <a:pt x="0" y="20"/>
                </a:lnTo>
                <a:lnTo>
                  <a:pt x="240" y="28"/>
                </a:lnTo>
                <a:close/>
              </a:path>
            </a:pathLst>
          </a:custGeom>
          <a:solidFill>
            <a:srgbClr val="282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60" name="Freeform 33">
            <a:extLst>
              <a:ext uri="{FF2B5EF4-FFF2-40B4-BE49-F238E27FC236}">
                <a16:creationId xmlns:a16="http://schemas.microsoft.com/office/drawing/2014/main" id="{4BA6D0EE-0140-4D80-8666-9A20FFC7F058}"/>
              </a:ext>
            </a:extLst>
          </p:cNvPr>
          <p:cNvSpPr>
            <a:spLocks/>
          </p:cNvSpPr>
          <p:nvPr/>
        </p:nvSpPr>
        <p:spPr bwMode="auto">
          <a:xfrm>
            <a:off x="5191127" y="3613547"/>
            <a:ext cx="1051322" cy="528637"/>
          </a:xfrm>
          <a:custGeom>
            <a:avLst/>
            <a:gdLst>
              <a:gd name="T0" fmla="*/ 2147483646 w 588"/>
              <a:gd name="T1" fmla="*/ 0 h 302"/>
              <a:gd name="T2" fmla="*/ 2147483646 w 588"/>
              <a:gd name="T3" fmla="*/ 2147483646 h 302"/>
              <a:gd name="T4" fmla="*/ 2147483646 w 588"/>
              <a:gd name="T5" fmla="*/ 2147483646 h 302"/>
              <a:gd name="T6" fmla="*/ 0 w 588"/>
              <a:gd name="T7" fmla="*/ 2147483646 h 302"/>
              <a:gd name="T8" fmla="*/ 0 w 588"/>
              <a:gd name="T9" fmla="*/ 2147483646 h 302"/>
              <a:gd name="T10" fmla="*/ 2147483646 w 588"/>
              <a:gd name="T11" fmla="*/ 2147483646 h 302"/>
              <a:gd name="T12" fmla="*/ 2147483646 w 588"/>
              <a:gd name="T13" fmla="*/ 2147483646 h 302"/>
              <a:gd name="T14" fmla="*/ 2147483646 w 588"/>
              <a:gd name="T15" fmla="*/ 2147483646 h 302"/>
              <a:gd name="T16" fmla="*/ 2147483646 w 588"/>
              <a:gd name="T17" fmla="*/ 2147483646 h 302"/>
              <a:gd name="T18" fmla="*/ 2147483646 w 588"/>
              <a:gd name="T19" fmla="*/ 2147483646 h 302"/>
              <a:gd name="T20" fmla="*/ 2147483646 w 588"/>
              <a:gd name="T21" fmla="*/ 2147483646 h 302"/>
              <a:gd name="T22" fmla="*/ 2147483646 w 588"/>
              <a:gd name="T23" fmla="*/ 2147483646 h 302"/>
              <a:gd name="T24" fmla="*/ 2147483646 w 588"/>
              <a:gd name="T25" fmla="*/ 2147483646 h 302"/>
              <a:gd name="T26" fmla="*/ 2147483646 w 588"/>
              <a:gd name="T27" fmla="*/ 2147483646 h 302"/>
              <a:gd name="T28" fmla="*/ 2147483646 w 588"/>
              <a:gd name="T29" fmla="*/ 2147483646 h 302"/>
              <a:gd name="T30" fmla="*/ 2147483646 w 588"/>
              <a:gd name="T31" fmla="*/ 2147483646 h 302"/>
              <a:gd name="T32" fmla="*/ 2147483646 w 588"/>
              <a:gd name="T33" fmla="*/ 2147483646 h 302"/>
              <a:gd name="T34" fmla="*/ 2147483646 w 588"/>
              <a:gd name="T35" fmla="*/ 2147483646 h 302"/>
              <a:gd name="T36" fmla="*/ 2147483646 w 588"/>
              <a:gd name="T37" fmla="*/ 2147483646 h 302"/>
              <a:gd name="T38" fmla="*/ 2147483646 w 588"/>
              <a:gd name="T39" fmla="*/ 2147483646 h 302"/>
              <a:gd name="T40" fmla="*/ 2147483646 w 588"/>
              <a:gd name="T41" fmla="*/ 2147483646 h 302"/>
              <a:gd name="T42" fmla="*/ 2147483646 w 588"/>
              <a:gd name="T43" fmla="*/ 2147483646 h 302"/>
              <a:gd name="T44" fmla="*/ 2147483646 w 588"/>
              <a:gd name="T45" fmla="*/ 2147483646 h 302"/>
              <a:gd name="T46" fmla="*/ 2147483646 w 588"/>
              <a:gd name="T47" fmla="*/ 2147483646 h 302"/>
              <a:gd name="T48" fmla="*/ 2147483646 w 588"/>
              <a:gd name="T49" fmla="*/ 2147483646 h 302"/>
              <a:gd name="T50" fmla="*/ 2147483646 w 588"/>
              <a:gd name="T51" fmla="*/ 2147483646 h 302"/>
              <a:gd name="T52" fmla="*/ 2147483646 w 588"/>
              <a:gd name="T53" fmla="*/ 2147483646 h 302"/>
              <a:gd name="T54" fmla="*/ 2147483646 w 588"/>
              <a:gd name="T55" fmla="*/ 2147483646 h 302"/>
              <a:gd name="T56" fmla="*/ 2147483646 w 588"/>
              <a:gd name="T57" fmla="*/ 2147483646 h 302"/>
              <a:gd name="T58" fmla="*/ 2147483646 w 588"/>
              <a:gd name="T59" fmla="*/ 2147483646 h 302"/>
              <a:gd name="T60" fmla="*/ 2147483646 w 588"/>
              <a:gd name="T61" fmla="*/ 2147483646 h 302"/>
              <a:gd name="T62" fmla="*/ 2147483646 w 588"/>
              <a:gd name="T63" fmla="*/ 2147483646 h 302"/>
              <a:gd name="T64" fmla="*/ 2147483646 w 588"/>
              <a:gd name="T65" fmla="*/ 2147483646 h 302"/>
              <a:gd name="T66" fmla="*/ 2147483646 w 588"/>
              <a:gd name="T67" fmla="*/ 2147483646 h 302"/>
              <a:gd name="T68" fmla="*/ 2147483646 w 588"/>
              <a:gd name="T69" fmla="*/ 2147483646 h 302"/>
              <a:gd name="T70" fmla="*/ 2147483646 w 588"/>
              <a:gd name="T71" fmla="*/ 2147483646 h 302"/>
              <a:gd name="T72" fmla="*/ 2147483646 w 588"/>
              <a:gd name="T73" fmla="*/ 2147483646 h 302"/>
              <a:gd name="T74" fmla="*/ 2147483646 w 588"/>
              <a:gd name="T75" fmla="*/ 2147483646 h 302"/>
              <a:gd name="T76" fmla="*/ 2147483646 w 588"/>
              <a:gd name="T77" fmla="*/ 2147483646 h 302"/>
              <a:gd name="T78" fmla="*/ 2147483646 w 588"/>
              <a:gd name="T79" fmla="*/ 2147483646 h 302"/>
              <a:gd name="T80" fmla="*/ 2147483646 w 588"/>
              <a:gd name="T81" fmla="*/ 0 h 302"/>
              <a:gd name="T82" fmla="*/ 2147483646 w 588"/>
              <a:gd name="T83" fmla="*/ 0 h 3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8"/>
              <a:gd name="T127" fmla="*/ 0 h 302"/>
              <a:gd name="T128" fmla="*/ 588 w 588"/>
              <a:gd name="T129" fmla="*/ 302 h 3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8" h="302">
                <a:moveTo>
                  <a:pt x="1" y="0"/>
                </a:moveTo>
                <a:lnTo>
                  <a:pt x="1" y="2"/>
                </a:lnTo>
                <a:lnTo>
                  <a:pt x="1" y="5"/>
                </a:lnTo>
                <a:lnTo>
                  <a:pt x="0" y="6"/>
                </a:lnTo>
                <a:lnTo>
                  <a:pt x="0" y="8"/>
                </a:lnTo>
                <a:lnTo>
                  <a:pt x="1" y="38"/>
                </a:lnTo>
                <a:lnTo>
                  <a:pt x="5" y="67"/>
                </a:lnTo>
                <a:lnTo>
                  <a:pt x="13" y="96"/>
                </a:lnTo>
                <a:lnTo>
                  <a:pt x="23" y="122"/>
                </a:lnTo>
                <a:lnTo>
                  <a:pt x="35" y="149"/>
                </a:lnTo>
                <a:lnTo>
                  <a:pt x="50" y="173"/>
                </a:lnTo>
                <a:lnTo>
                  <a:pt x="68" y="195"/>
                </a:lnTo>
                <a:lnTo>
                  <a:pt x="86" y="216"/>
                </a:lnTo>
                <a:lnTo>
                  <a:pt x="107" y="235"/>
                </a:lnTo>
                <a:lnTo>
                  <a:pt x="130" y="251"/>
                </a:lnTo>
                <a:lnTo>
                  <a:pt x="154" y="266"/>
                </a:lnTo>
                <a:lnTo>
                  <a:pt x="180" y="279"/>
                </a:lnTo>
                <a:lnTo>
                  <a:pt x="207" y="289"/>
                </a:lnTo>
                <a:lnTo>
                  <a:pt x="236" y="296"/>
                </a:lnTo>
                <a:lnTo>
                  <a:pt x="264" y="301"/>
                </a:lnTo>
                <a:lnTo>
                  <a:pt x="294" y="302"/>
                </a:lnTo>
                <a:lnTo>
                  <a:pt x="324" y="301"/>
                </a:lnTo>
                <a:lnTo>
                  <a:pt x="353" y="296"/>
                </a:lnTo>
                <a:lnTo>
                  <a:pt x="382" y="289"/>
                </a:lnTo>
                <a:lnTo>
                  <a:pt x="408" y="279"/>
                </a:lnTo>
                <a:lnTo>
                  <a:pt x="435" y="266"/>
                </a:lnTo>
                <a:lnTo>
                  <a:pt x="459" y="251"/>
                </a:lnTo>
                <a:lnTo>
                  <a:pt x="481" y="235"/>
                </a:lnTo>
                <a:lnTo>
                  <a:pt x="502" y="216"/>
                </a:lnTo>
                <a:lnTo>
                  <a:pt x="521" y="195"/>
                </a:lnTo>
                <a:lnTo>
                  <a:pt x="537" y="173"/>
                </a:lnTo>
                <a:lnTo>
                  <a:pt x="552" y="149"/>
                </a:lnTo>
                <a:lnTo>
                  <a:pt x="565" y="122"/>
                </a:lnTo>
                <a:lnTo>
                  <a:pt x="575" y="96"/>
                </a:lnTo>
                <a:lnTo>
                  <a:pt x="582" y="67"/>
                </a:lnTo>
                <a:lnTo>
                  <a:pt x="587" y="38"/>
                </a:lnTo>
                <a:lnTo>
                  <a:pt x="588" y="8"/>
                </a:lnTo>
                <a:lnTo>
                  <a:pt x="588" y="6"/>
                </a:lnTo>
                <a:lnTo>
                  <a:pt x="588" y="5"/>
                </a:lnTo>
                <a:lnTo>
                  <a:pt x="588" y="2"/>
                </a:lnTo>
                <a:lnTo>
                  <a:pt x="588" y="0"/>
                </a:lnTo>
                <a:lnTo>
                  <a:pt x="1" y="0"/>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61" name="Freeform 34">
            <a:extLst>
              <a:ext uri="{FF2B5EF4-FFF2-40B4-BE49-F238E27FC236}">
                <a16:creationId xmlns:a16="http://schemas.microsoft.com/office/drawing/2014/main" id="{0A34507B-B75D-4C02-8A34-A24547C21E61}"/>
              </a:ext>
            </a:extLst>
          </p:cNvPr>
          <p:cNvSpPr>
            <a:spLocks/>
          </p:cNvSpPr>
          <p:nvPr/>
        </p:nvSpPr>
        <p:spPr bwMode="auto">
          <a:xfrm>
            <a:off x="5507832" y="3730230"/>
            <a:ext cx="620316" cy="63103"/>
          </a:xfrm>
          <a:custGeom>
            <a:avLst/>
            <a:gdLst>
              <a:gd name="T0" fmla="*/ 2147483646 w 348"/>
              <a:gd name="T1" fmla="*/ 2147483646 h 36"/>
              <a:gd name="T2" fmla="*/ 2147483646 w 348"/>
              <a:gd name="T3" fmla="*/ 2147483646 h 36"/>
              <a:gd name="T4" fmla="*/ 2147483646 w 348"/>
              <a:gd name="T5" fmla="*/ 2147483646 h 36"/>
              <a:gd name="T6" fmla="*/ 2147483646 w 348"/>
              <a:gd name="T7" fmla="*/ 2147483646 h 36"/>
              <a:gd name="T8" fmla="*/ 2147483646 w 348"/>
              <a:gd name="T9" fmla="*/ 0 h 36"/>
              <a:gd name="T10" fmla="*/ 0 w 348"/>
              <a:gd name="T11" fmla="*/ 2147483646 h 36"/>
              <a:gd name="T12" fmla="*/ 2147483646 w 348"/>
              <a:gd name="T13" fmla="*/ 2147483646 h 36"/>
              <a:gd name="T14" fmla="*/ 0 60000 65536"/>
              <a:gd name="T15" fmla="*/ 0 60000 65536"/>
              <a:gd name="T16" fmla="*/ 0 60000 65536"/>
              <a:gd name="T17" fmla="*/ 0 60000 65536"/>
              <a:gd name="T18" fmla="*/ 0 60000 65536"/>
              <a:gd name="T19" fmla="*/ 0 60000 65536"/>
              <a:gd name="T20" fmla="*/ 0 60000 65536"/>
              <a:gd name="T21" fmla="*/ 0 w 348"/>
              <a:gd name="T22" fmla="*/ 0 h 36"/>
              <a:gd name="T23" fmla="*/ 348 w 34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8" h="36">
                <a:moveTo>
                  <a:pt x="337" y="36"/>
                </a:moveTo>
                <a:lnTo>
                  <a:pt x="341" y="26"/>
                </a:lnTo>
                <a:lnTo>
                  <a:pt x="343" y="18"/>
                </a:lnTo>
                <a:lnTo>
                  <a:pt x="345" y="9"/>
                </a:lnTo>
                <a:lnTo>
                  <a:pt x="348" y="0"/>
                </a:lnTo>
                <a:lnTo>
                  <a:pt x="0" y="24"/>
                </a:lnTo>
                <a:lnTo>
                  <a:pt x="337" y="36"/>
                </a:lnTo>
                <a:close/>
              </a:path>
            </a:pathLst>
          </a:custGeom>
          <a:solidFill>
            <a:srgbClr val="282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62" name="Freeform 35">
            <a:extLst>
              <a:ext uri="{FF2B5EF4-FFF2-40B4-BE49-F238E27FC236}">
                <a16:creationId xmlns:a16="http://schemas.microsoft.com/office/drawing/2014/main" id="{6C159F9A-3D96-4D49-A1B1-CE774D07507C}"/>
              </a:ext>
            </a:extLst>
          </p:cNvPr>
          <p:cNvSpPr>
            <a:spLocks/>
          </p:cNvSpPr>
          <p:nvPr/>
        </p:nvSpPr>
        <p:spPr bwMode="auto">
          <a:xfrm>
            <a:off x="5511405" y="3845720"/>
            <a:ext cx="577452" cy="60722"/>
          </a:xfrm>
          <a:custGeom>
            <a:avLst/>
            <a:gdLst>
              <a:gd name="T0" fmla="*/ 2147483646 w 324"/>
              <a:gd name="T1" fmla="*/ 2147483646 h 33"/>
              <a:gd name="T2" fmla="*/ 2147483646 w 324"/>
              <a:gd name="T3" fmla="*/ 2147483646 h 33"/>
              <a:gd name="T4" fmla="*/ 2147483646 w 324"/>
              <a:gd name="T5" fmla="*/ 2147483646 h 33"/>
              <a:gd name="T6" fmla="*/ 2147483646 w 324"/>
              <a:gd name="T7" fmla="*/ 2147483646 h 33"/>
              <a:gd name="T8" fmla="*/ 2147483646 w 324"/>
              <a:gd name="T9" fmla="*/ 0 h 33"/>
              <a:gd name="T10" fmla="*/ 0 w 324"/>
              <a:gd name="T11" fmla="*/ 2147483646 h 33"/>
              <a:gd name="T12" fmla="*/ 2147483646 w 324"/>
              <a:gd name="T13" fmla="*/ 2147483646 h 33"/>
              <a:gd name="T14" fmla="*/ 0 60000 65536"/>
              <a:gd name="T15" fmla="*/ 0 60000 65536"/>
              <a:gd name="T16" fmla="*/ 0 60000 65536"/>
              <a:gd name="T17" fmla="*/ 0 60000 65536"/>
              <a:gd name="T18" fmla="*/ 0 60000 65536"/>
              <a:gd name="T19" fmla="*/ 0 60000 65536"/>
              <a:gd name="T20" fmla="*/ 0 60000 65536"/>
              <a:gd name="T21" fmla="*/ 0 w 324"/>
              <a:gd name="T22" fmla="*/ 0 h 33"/>
              <a:gd name="T23" fmla="*/ 324 w 32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33">
                <a:moveTo>
                  <a:pt x="305" y="33"/>
                </a:moveTo>
                <a:lnTo>
                  <a:pt x="310" y="25"/>
                </a:lnTo>
                <a:lnTo>
                  <a:pt x="315" y="16"/>
                </a:lnTo>
                <a:lnTo>
                  <a:pt x="319" y="8"/>
                </a:lnTo>
                <a:lnTo>
                  <a:pt x="324" y="0"/>
                </a:lnTo>
                <a:lnTo>
                  <a:pt x="0" y="22"/>
                </a:lnTo>
                <a:lnTo>
                  <a:pt x="305" y="33"/>
                </a:lnTo>
                <a:close/>
              </a:path>
            </a:pathLst>
          </a:custGeom>
          <a:solidFill>
            <a:srgbClr val="282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63" name="Freeform 36">
            <a:extLst>
              <a:ext uri="{FF2B5EF4-FFF2-40B4-BE49-F238E27FC236}">
                <a16:creationId xmlns:a16="http://schemas.microsoft.com/office/drawing/2014/main" id="{CAB72073-6582-40FE-831B-E28493C8B176}"/>
              </a:ext>
            </a:extLst>
          </p:cNvPr>
          <p:cNvSpPr>
            <a:spLocks/>
          </p:cNvSpPr>
          <p:nvPr/>
        </p:nvSpPr>
        <p:spPr bwMode="auto">
          <a:xfrm>
            <a:off x="5532836" y="3965973"/>
            <a:ext cx="473868" cy="50007"/>
          </a:xfrm>
          <a:custGeom>
            <a:avLst/>
            <a:gdLst>
              <a:gd name="T0" fmla="*/ 2147483646 w 267"/>
              <a:gd name="T1" fmla="*/ 2147483646 h 27"/>
              <a:gd name="T2" fmla="*/ 2147483646 w 267"/>
              <a:gd name="T3" fmla="*/ 2147483646 h 27"/>
              <a:gd name="T4" fmla="*/ 2147483646 w 267"/>
              <a:gd name="T5" fmla="*/ 2147483646 h 27"/>
              <a:gd name="T6" fmla="*/ 2147483646 w 267"/>
              <a:gd name="T7" fmla="*/ 2147483646 h 27"/>
              <a:gd name="T8" fmla="*/ 2147483646 w 267"/>
              <a:gd name="T9" fmla="*/ 0 h 27"/>
              <a:gd name="T10" fmla="*/ 0 w 267"/>
              <a:gd name="T11" fmla="*/ 2147483646 h 27"/>
              <a:gd name="T12" fmla="*/ 2147483646 w 267"/>
              <a:gd name="T13" fmla="*/ 2147483646 h 27"/>
              <a:gd name="T14" fmla="*/ 0 60000 65536"/>
              <a:gd name="T15" fmla="*/ 0 60000 65536"/>
              <a:gd name="T16" fmla="*/ 0 60000 65536"/>
              <a:gd name="T17" fmla="*/ 0 60000 65536"/>
              <a:gd name="T18" fmla="*/ 0 60000 65536"/>
              <a:gd name="T19" fmla="*/ 0 60000 65536"/>
              <a:gd name="T20" fmla="*/ 0 60000 65536"/>
              <a:gd name="T21" fmla="*/ 0 w 267"/>
              <a:gd name="T22" fmla="*/ 0 h 27"/>
              <a:gd name="T23" fmla="*/ 267 w 26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27">
                <a:moveTo>
                  <a:pt x="239" y="27"/>
                </a:moveTo>
                <a:lnTo>
                  <a:pt x="247" y="20"/>
                </a:lnTo>
                <a:lnTo>
                  <a:pt x="254" y="14"/>
                </a:lnTo>
                <a:lnTo>
                  <a:pt x="261" y="7"/>
                </a:lnTo>
                <a:lnTo>
                  <a:pt x="267" y="0"/>
                </a:lnTo>
                <a:lnTo>
                  <a:pt x="0" y="18"/>
                </a:lnTo>
                <a:lnTo>
                  <a:pt x="239" y="27"/>
                </a:lnTo>
                <a:close/>
              </a:path>
            </a:pathLst>
          </a:custGeom>
          <a:solidFill>
            <a:srgbClr val="282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64" name="Freeform 37">
            <a:extLst>
              <a:ext uri="{FF2B5EF4-FFF2-40B4-BE49-F238E27FC236}">
                <a16:creationId xmlns:a16="http://schemas.microsoft.com/office/drawing/2014/main" id="{6DD1EF72-E460-42F9-B49D-7B53DC842DA6}"/>
              </a:ext>
            </a:extLst>
          </p:cNvPr>
          <p:cNvSpPr>
            <a:spLocks/>
          </p:cNvSpPr>
          <p:nvPr/>
        </p:nvSpPr>
        <p:spPr bwMode="auto">
          <a:xfrm>
            <a:off x="4376739" y="4566048"/>
            <a:ext cx="703660" cy="50007"/>
          </a:xfrm>
          <a:custGeom>
            <a:avLst/>
            <a:gdLst>
              <a:gd name="T0" fmla="*/ 2147483646 w 395"/>
              <a:gd name="T1" fmla="*/ 2147483646 h 28"/>
              <a:gd name="T2" fmla="*/ 2147483646 w 395"/>
              <a:gd name="T3" fmla="*/ 2147483646 h 28"/>
              <a:gd name="T4" fmla="*/ 2147483646 w 395"/>
              <a:gd name="T5" fmla="*/ 2147483646 h 28"/>
              <a:gd name="T6" fmla="*/ 2147483646 w 395"/>
              <a:gd name="T7" fmla="*/ 2147483646 h 28"/>
              <a:gd name="T8" fmla="*/ 2147483646 w 395"/>
              <a:gd name="T9" fmla="*/ 2147483646 h 28"/>
              <a:gd name="T10" fmla="*/ 2147483646 w 395"/>
              <a:gd name="T11" fmla="*/ 2147483646 h 28"/>
              <a:gd name="T12" fmla="*/ 2147483646 w 395"/>
              <a:gd name="T13" fmla="*/ 2147483646 h 28"/>
              <a:gd name="T14" fmla="*/ 2147483646 w 395"/>
              <a:gd name="T15" fmla="*/ 2147483646 h 28"/>
              <a:gd name="T16" fmla="*/ 2147483646 w 395"/>
              <a:gd name="T17" fmla="*/ 0 h 28"/>
              <a:gd name="T18" fmla="*/ 0 w 395"/>
              <a:gd name="T19" fmla="*/ 2147483646 h 28"/>
              <a:gd name="T20" fmla="*/ 2147483646 w 395"/>
              <a:gd name="T21" fmla="*/ 2147483646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5"/>
              <a:gd name="T34" fmla="*/ 0 h 28"/>
              <a:gd name="T35" fmla="*/ 395 w 395"/>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5" h="28">
                <a:moveTo>
                  <a:pt x="395" y="28"/>
                </a:moveTo>
                <a:lnTo>
                  <a:pt x="390" y="25"/>
                </a:lnTo>
                <a:lnTo>
                  <a:pt x="383" y="21"/>
                </a:lnTo>
                <a:lnTo>
                  <a:pt x="377" y="18"/>
                </a:lnTo>
                <a:lnTo>
                  <a:pt x="370" y="14"/>
                </a:lnTo>
                <a:lnTo>
                  <a:pt x="364" y="11"/>
                </a:lnTo>
                <a:lnTo>
                  <a:pt x="357" y="7"/>
                </a:lnTo>
                <a:lnTo>
                  <a:pt x="350" y="4"/>
                </a:lnTo>
                <a:lnTo>
                  <a:pt x="344" y="0"/>
                </a:lnTo>
                <a:lnTo>
                  <a:pt x="0" y="15"/>
                </a:lnTo>
                <a:lnTo>
                  <a:pt x="395" y="28"/>
                </a:lnTo>
                <a:close/>
              </a:path>
            </a:pathLst>
          </a:cu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39965" name="Freeform 38">
            <a:extLst>
              <a:ext uri="{FF2B5EF4-FFF2-40B4-BE49-F238E27FC236}">
                <a16:creationId xmlns:a16="http://schemas.microsoft.com/office/drawing/2014/main" id="{F75C12DC-5CCC-4366-94BB-36F31B83E729}"/>
              </a:ext>
            </a:extLst>
          </p:cNvPr>
          <p:cNvSpPr>
            <a:spLocks/>
          </p:cNvSpPr>
          <p:nvPr/>
        </p:nvSpPr>
        <p:spPr bwMode="auto">
          <a:xfrm>
            <a:off x="4444603" y="4675584"/>
            <a:ext cx="760809" cy="52388"/>
          </a:xfrm>
          <a:custGeom>
            <a:avLst/>
            <a:gdLst>
              <a:gd name="T0" fmla="*/ 2147483646 w 426"/>
              <a:gd name="T1" fmla="*/ 2147483646 h 31"/>
              <a:gd name="T2" fmla="*/ 2147483646 w 426"/>
              <a:gd name="T3" fmla="*/ 2147483646 h 31"/>
              <a:gd name="T4" fmla="*/ 2147483646 w 426"/>
              <a:gd name="T5" fmla="*/ 2147483646 h 31"/>
              <a:gd name="T6" fmla="*/ 2147483646 w 426"/>
              <a:gd name="T7" fmla="*/ 2147483646 h 31"/>
              <a:gd name="T8" fmla="*/ 2147483646 w 426"/>
              <a:gd name="T9" fmla="*/ 0 h 31"/>
              <a:gd name="T10" fmla="*/ 0 w 426"/>
              <a:gd name="T11" fmla="*/ 2147483646 h 31"/>
              <a:gd name="T12" fmla="*/ 2147483646 w 426"/>
              <a:gd name="T13" fmla="*/ 2147483646 h 31"/>
              <a:gd name="T14" fmla="*/ 0 60000 65536"/>
              <a:gd name="T15" fmla="*/ 0 60000 65536"/>
              <a:gd name="T16" fmla="*/ 0 60000 65536"/>
              <a:gd name="T17" fmla="*/ 0 60000 65536"/>
              <a:gd name="T18" fmla="*/ 0 60000 65536"/>
              <a:gd name="T19" fmla="*/ 0 60000 65536"/>
              <a:gd name="T20" fmla="*/ 0 60000 65536"/>
              <a:gd name="T21" fmla="*/ 0 w 426"/>
              <a:gd name="T22" fmla="*/ 0 h 31"/>
              <a:gd name="T23" fmla="*/ 426 w 42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6" h="31">
                <a:moveTo>
                  <a:pt x="426" y="31"/>
                </a:moveTo>
                <a:lnTo>
                  <a:pt x="421" y="23"/>
                </a:lnTo>
                <a:lnTo>
                  <a:pt x="415" y="15"/>
                </a:lnTo>
                <a:lnTo>
                  <a:pt x="408" y="7"/>
                </a:lnTo>
                <a:lnTo>
                  <a:pt x="400" y="0"/>
                </a:lnTo>
                <a:lnTo>
                  <a:pt x="0" y="16"/>
                </a:lnTo>
                <a:lnTo>
                  <a:pt x="426" y="31"/>
                </a:lnTo>
                <a:close/>
              </a:path>
            </a:pathLst>
          </a:cu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13"/>
          </a:p>
        </p:txBody>
      </p:sp>
      <p:sp>
        <p:nvSpPr>
          <p:cNvPr id="51228" name="Text Box 46">
            <a:extLst>
              <a:ext uri="{FF2B5EF4-FFF2-40B4-BE49-F238E27FC236}">
                <a16:creationId xmlns:a16="http://schemas.microsoft.com/office/drawing/2014/main" id="{ACEEA9FB-DB1B-4099-AEEB-9840219363B1}"/>
              </a:ext>
            </a:extLst>
          </p:cNvPr>
          <p:cNvSpPr txBox="1">
            <a:spLocks noChangeArrowheads="1"/>
          </p:cNvSpPr>
          <p:nvPr/>
        </p:nvSpPr>
        <p:spPr bwMode="auto">
          <a:xfrm>
            <a:off x="2966186" y="3888583"/>
            <a:ext cx="100540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900" b="1">
                <a:solidFill>
                  <a:schemeClr val="bg1"/>
                </a:solidFill>
              </a:rPr>
              <a:t>ANTICIPATION</a:t>
            </a:r>
          </a:p>
          <a:p>
            <a:pPr algn="ctr" eaLnBrk="1" hangingPunct="1"/>
            <a:r>
              <a:rPr lang="fr-FR" altLang="fr-FR" sz="900" b="1">
                <a:solidFill>
                  <a:schemeClr val="bg1"/>
                </a:solidFill>
              </a:rPr>
              <a:t>EMERGENCY</a:t>
            </a:r>
          </a:p>
          <a:p>
            <a:pPr algn="ctr" eaLnBrk="1" hangingPunct="1"/>
            <a:r>
              <a:rPr lang="fr-FR" altLang="fr-FR" sz="900" b="1">
                <a:solidFill>
                  <a:schemeClr val="bg1"/>
                </a:solidFill>
              </a:rPr>
              <a:t>LEAD TIMES</a:t>
            </a:r>
          </a:p>
        </p:txBody>
      </p:sp>
      <p:sp>
        <p:nvSpPr>
          <p:cNvPr id="51229" name="Text Box 47">
            <a:extLst>
              <a:ext uri="{FF2B5EF4-FFF2-40B4-BE49-F238E27FC236}">
                <a16:creationId xmlns:a16="http://schemas.microsoft.com/office/drawing/2014/main" id="{FC1C757C-D637-41E3-98B3-D5BD133F3DF6}"/>
              </a:ext>
            </a:extLst>
          </p:cNvPr>
          <p:cNvSpPr txBox="1">
            <a:spLocks noChangeArrowheads="1"/>
          </p:cNvSpPr>
          <p:nvPr/>
        </p:nvSpPr>
        <p:spPr bwMode="auto">
          <a:xfrm>
            <a:off x="5335820" y="3677842"/>
            <a:ext cx="780984"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350" b="1">
                <a:solidFill>
                  <a:srgbClr val="FF3300"/>
                </a:solidFill>
              </a:rPr>
              <a:t>COSTS</a:t>
            </a:r>
          </a:p>
        </p:txBody>
      </p:sp>
      <p:sp>
        <p:nvSpPr>
          <p:cNvPr id="39969" name="AutoShape 49">
            <a:extLst>
              <a:ext uri="{FF2B5EF4-FFF2-40B4-BE49-F238E27FC236}">
                <a16:creationId xmlns:a16="http://schemas.microsoft.com/office/drawing/2014/main" id="{993563AE-08D5-4A56-B7C0-0764A97148EE}"/>
              </a:ext>
            </a:extLst>
          </p:cNvPr>
          <p:cNvSpPr>
            <a:spLocks noChangeArrowheads="1"/>
          </p:cNvSpPr>
          <p:nvPr/>
        </p:nvSpPr>
        <p:spPr bwMode="auto">
          <a:xfrm rot="5400000">
            <a:off x="1811537" y="3512940"/>
            <a:ext cx="1356121" cy="3429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a:noFill/>
          </a:ln>
        </p:spPr>
        <p:txBody>
          <a:bodyPr wrap="none" anchor="ctr"/>
          <a:lstStyle/>
          <a:p>
            <a:pPr>
              <a:defRPr/>
            </a:pPr>
            <a:endParaRPr lang="fr-FR" sz="1013"/>
          </a:p>
        </p:txBody>
      </p:sp>
      <p:sp>
        <p:nvSpPr>
          <p:cNvPr id="39970" name="AutoShape 50">
            <a:extLst>
              <a:ext uri="{FF2B5EF4-FFF2-40B4-BE49-F238E27FC236}">
                <a16:creationId xmlns:a16="http://schemas.microsoft.com/office/drawing/2014/main" id="{D138259C-9ACE-4159-BA10-29F12F6EAB20}"/>
              </a:ext>
            </a:extLst>
          </p:cNvPr>
          <p:cNvSpPr>
            <a:spLocks noChangeArrowheads="1"/>
          </p:cNvSpPr>
          <p:nvPr/>
        </p:nvSpPr>
        <p:spPr bwMode="auto">
          <a:xfrm rot="16200000">
            <a:off x="5893595" y="3436145"/>
            <a:ext cx="1354932" cy="3429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1"/>
          </a:solidFill>
          <a:ln>
            <a:noFill/>
          </a:ln>
        </p:spPr>
        <p:txBody>
          <a:bodyPr wrap="none" anchor="ctr"/>
          <a:lstStyle/>
          <a:p>
            <a:pPr>
              <a:defRPr/>
            </a:pPr>
            <a:endParaRPr lang="fr-FR" sz="1013"/>
          </a:p>
        </p:txBody>
      </p:sp>
      <p:sp>
        <p:nvSpPr>
          <p:cNvPr id="39971" name="ZoneTexte 69">
            <a:extLst>
              <a:ext uri="{FF2B5EF4-FFF2-40B4-BE49-F238E27FC236}">
                <a16:creationId xmlns:a16="http://schemas.microsoft.com/office/drawing/2014/main" id="{4485EF0C-E0F0-474B-9237-59C91C6895A3}"/>
              </a:ext>
            </a:extLst>
          </p:cNvPr>
          <p:cNvSpPr txBox="1">
            <a:spLocks noChangeArrowheads="1"/>
          </p:cNvSpPr>
          <p:nvPr/>
        </p:nvSpPr>
        <p:spPr bwMode="auto">
          <a:xfrm>
            <a:off x="3061098" y="4866085"/>
            <a:ext cx="3262312" cy="75847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eaLnBrk="1" hangingPunct="1">
              <a:buFontTx/>
              <a:buAutoNum type="arabicParenR"/>
              <a:defRPr/>
            </a:pPr>
            <a:r>
              <a:rPr lang="fr-FR" altLang="fr-FR" sz="1443" b="1" dirty="0">
                <a:solidFill>
                  <a:schemeClr val="bg1"/>
                </a:solidFill>
                <a:latin typeface="+mn-lt"/>
                <a:ea typeface="Tahoma" panose="020B0604030504040204" pitchFamily="34" charset="0"/>
                <a:cs typeface="Tahoma" panose="020B0604030504040204" pitchFamily="34" charset="0"/>
              </a:rPr>
              <a:t> TO FULLFILL THE NEEDS</a:t>
            </a:r>
          </a:p>
          <a:p>
            <a:pPr algn="ctr" eaLnBrk="1" hangingPunct="1">
              <a:buFontTx/>
              <a:buAutoNum type="arabicParenR"/>
              <a:defRPr/>
            </a:pPr>
            <a:r>
              <a:rPr lang="fr-FR" altLang="fr-FR" sz="1443" b="1" dirty="0">
                <a:solidFill>
                  <a:schemeClr val="bg1"/>
                </a:solidFill>
                <a:latin typeface="+mn-lt"/>
                <a:ea typeface="Tahoma" panose="020B0604030504040204" pitchFamily="34" charset="0"/>
                <a:cs typeface="Tahoma" panose="020B0604030504040204" pitchFamily="34" charset="0"/>
              </a:rPr>
              <a:t> TO FIND THE BEST EFFICIENCY POINT</a:t>
            </a:r>
          </a:p>
        </p:txBody>
      </p:sp>
      <p:sp>
        <p:nvSpPr>
          <p:cNvPr id="51233" name="Espace réservé du numéro de diapositive 1">
            <a:extLst>
              <a:ext uri="{FF2B5EF4-FFF2-40B4-BE49-F238E27FC236}">
                <a16:creationId xmlns:a16="http://schemas.microsoft.com/office/drawing/2014/main" id="{50BB3F8D-89C1-43A8-B6BD-8349A9F75771}"/>
              </a:ext>
            </a:extLst>
          </p:cNvPr>
          <p:cNvSpPr>
            <a:spLocks noGrp="1"/>
          </p:cNvSpPr>
          <p:nvPr>
            <p:ph type="sldNum" sz="quarter" idx="4294967295"/>
          </p:nvPr>
        </p:nvSpPr>
        <p:spPr bwMode="auto">
          <a:xfrm>
            <a:off x="5943600" y="5078017"/>
            <a:ext cx="1200150" cy="1211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51436" tIns="25717" rIns="51436" bIns="25717" rtlCol="0" anchor="t">
            <a:spAutoFit/>
          </a:bodyPr>
          <a:lstStyle>
            <a:lvl1pPr>
              <a:defRPr>
                <a:solidFill>
                  <a:schemeClr val="tx1"/>
                </a:solidFill>
                <a:latin typeface="Arial" panose="020B0604020202020204" pitchFamily="34" charset="0"/>
                <a:cs typeface="Arial" panose="020B0604020202020204" pitchFamily="34" charset="0"/>
              </a:defRPr>
            </a:lvl1pPr>
            <a:lvl2pPr marL="417896" indent="-160730">
              <a:defRPr>
                <a:solidFill>
                  <a:schemeClr val="tx1"/>
                </a:solidFill>
                <a:latin typeface="Arial" panose="020B0604020202020204" pitchFamily="34" charset="0"/>
                <a:cs typeface="Arial" panose="020B0604020202020204" pitchFamily="34" charset="0"/>
              </a:defRPr>
            </a:lvl2pPr>
            <a:lvl3pPr marL="642916" indent="-128584">
              <a:defRPr>
                <a:solidFill>
                  <a:schemeClr val="tx1"/>
                </a:solidFill>
                <a:latin typeface="Arial" panose="020B0604020202020204" pitchFamily="34" charset="0"/>
                <a:cs typeface="Arial" panose="020B0604020202020204" pitchFamily="34" charset="0"/>
              </a:defRPr>
            </a:lvl3pPr>
            <a:lvl4pPr marL="900082" indent="-128584">
              <a:defRPr>
                <a:solidFill>
                  <a:schemeClr val="tx1"/>
                </a:solidFill>
                <a:latin typeface="Arial" panose="020B0604020202020204" pitchFamily="34" charset="0"/>
                <a:cs typeface="Arial" panose="020B0604020202020204" pitchFamily="34" charset="0"/>
              </a:defRPr>
            </a:lvl4pPr>
            <a:lvl5pPr marL="1157249" indent="-128584">
              <a:defRPr>
                <a:solidFill>
                  <a:schemeClr val="tx1"/>
                </a:solidFill>
                <a:latin typeface="Arial" panose="020B0604020202020204" pitchFamily="34" charset="0"/>
                <a:cs typeface="Arial" panose="020B0604020202020204" pitchFamily="34" charset="0"/>
              </a:defRPr>
            </a:lvl5pPr>
            <a:lvl6pPr marL="1500137" indent="-128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1843026" indent="-128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185915" indent="-128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528803" indent="-12858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0" hangingPunct="0"/>
            <a:fld id="{49ABFC57-F61A-4C86-BF29-841389297F53}" type="slidenum">
              <a:rPr lang="fr-FR" altLang="fr-FR" sz="450"/>
              <a:pPr algn="l" eaLnBrk="0" hangingPunct="0"/>
              <a:t>22</a:t>
            </a:fld>
            <a:endParaRPr lang="fr-FR" altLang="fr-FR" sz="450"/>
          </a:p>
        </p:txBody>
      </p:sp>
      <p:sp>
        <p:nvSpPr>
          <p:cNvPr id="51234" name="ZoneTexte 41">
            <a:extLst>
              <a:ext uri="{FF2B5EF4-FFF2-40B4-BE49-F238E27FC236}">
                <a16:creationId xmlns:a16="http://schemas.microsoft.com/office/drawing/2014/main" id="{39E9E141-1762-4387-81AA-C9B611BFA838}"/>
              </a:ext>
            </a:extLst>
          </p:cNvPr>
          <p:cNvSpPr txBox="1">
            <a:spLocks noChangeArrowheads="1"/>
          </p:cNvSpPr>
          <p:nvPr/>
        </p:nvSpPr>
        <p:spPr bwMode="auto">
          <a:xfrm>
            <a:off x="2519363" y="860823"/>
            <a:ext cx="5429250" cy="63222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0000"/>
              </a:lnSpc>
              <a:spcBef>
                <a:spcPct val="20000"/>
              </a:spcBef>
              <a:buSzPts val="1500"/>
            </a:pPr>
            <a:endParaRPr lang="fr-FR" altLang="fr-FR" sz="1350">
              <a:solidFill>
                <a:schemeClr val="bg1"/>
              </a:solidFill>
              <a:latin typeface="Tahoma" panose="020B0604030504040204" pitchFamily="34" charset="0"/>
              <a:cs typeface="Tahoma" panose="020B0604030504040204" pitchFamily="34" charset="0"/>
            </a:endParaRPr>
          </a:p>
          <a:p>
            <a:pPr algn="ctr">
              <a:lnSpc>
                <a:spcPct val="80000"/>
              </a:lnSpc>
              <a:spcBef>
                <a:spcPct val="20000"/>
              </a:spcBef>
              <a:buSzPts val="1500"/>
            </a:pPr>
            <a:r>
              <a:rPr lang="fr-FR" altLang="fr-FR" sz="1350">
                <a:solidFill>
                  <a:schemeClr val="bg1"/>
                </a:solidFill>
                <a:latin typeface="Tahoma" panose="020B0604030504040204" pitchFamily="34" charset="0"/>
                <a:cs typeface="Tahoma" panose="020B0604030504040204" pitchFamily="34" charset="0"/>
              </a:rPr>
              <a:t>TO BALANCE BETWEEN COST AND EFFICIENCY</a:t>
            </a:r>
          </a:p>
        </p:txBody>
      </p:sp>
    </p:spTree>
    <p:extLst>
      <p:ext uri="{BB962C8B-B14F-4D97-AF65-F5344CB8AC3E}">
        <p14:creationId xmlns:p14="http://schemas.microsoft.com/office/powerpoint/2010/main" val="3145151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7ABAE-AEDA-4FD5-8626-3A81D3FAEAA8}"/>
              </a:ext>
            </a:extLst>
          </p:cNvPr>
          <p:cNvSpPr>
            <a:spLocks noGrp="1"/>
          </p:cNvSpPr>
          <p:nvPr>
            <p:ph type="title"/>
          </p:nvPr>
        </p:nvSpPr>
        <p:spPr>
          <a:xfrm>
            <a:off x="1259632" y="639763"/>
            <a:ext cx="7599040" cy="457200"/>
          </a:xfrm>
        </p:spPr>
        <p:txBody>
          <a:bodyPr/>
          <a:lstStyle/>
          <a:p>
            <a:r>
              <a:rPr lang="fr-FR" dirty="0"/>
              <a:t>Logistique de flux, logistique de support</a:t>
            </a:r>
          </a:p>
        </p:txBody>
      </p:sp>
      <p:sp>
        <p:nvSpPr>
          <p:cNvPr id="3" name="Espace réservé du contenu 2">
            <a:extLst>
              <a:ext uri="{FF2B5EF4-FFF2-40B4-BE49-F238E27FC236}">
                <a16:creationId xmlns:a16="http://schemas.microsoft.com/office/drawing/2014/main" id="{6AF4E51C-963A-42E6-B1ED-DBD5D67EE029}"/>
              </a:ext>
            </a:extLst>
          </p:cNvPr>
          <p:cNvSpPr>
            <a:spLocks noGrp="1"/>
          </p:cNvSpPr>
          <p:nvPr>
            <p:ph idx="1"/>
          </p:nvPr>
        </p:nvSpPr>
        <p:spPr/>
        <p:txBody>
          <a:bodyPr/>
          <a:lstStyle/>
          <a:p>
            <a:endParaRPr lang="fr-FR" dirty="0"/>
          </a:p>
        </p:txBody>
      </p:sp>
      <p:pic>
        <p:nvPicPr>
          <p:cNvPr id="4" name="Picture 2" descr="N2009-016A54-0405">
            <a:extLst>
              <a:ext uri="{FF2B5EF4-FFF2-40B4-BE49-F238E27FC236}">
                <a16:creationId xmlns:a16="http://schemas.microsoft.com/office/drawing/2014/main" id="{34250E7F-05EA-40FF-A85A-7D1E4BBDA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55" y="1341992"/>
            <a:ext cx="8767690" cy="493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4">
            <a:extLst>
              <a:ext uri="{FF2B5EF4-FFF2-40B4-BE49-F238E27FC236}">
                <a16:creationId xmlns:a16="http://schemas.microsoft.com/office/drawing/2014/main" id="{CE68C1C2-ED87-4646-AE90-6913AF73CA56}"/>
              </a:ext>
            </a:extLst>
          </p:cNvPr>
          <p:cNvSpPr>
            <a:spLocks noChangeArrowheads="1" noChangeShapeType="1" noTextEdit="1"/>
          </p:cNvSpPr>
          <p:nvPr/>
        </p:nvSpPr>
        <p:spPr bwMode="auto">
          <a:xfrm>
            <a:off x="1530046" y="2567549"/>
            <a:ext cx="4875610" cy="2708671"/>
          </a:xfrm>
          <a:prstGeom prst="rect">
            <a:avLst/>
          </a:prstGeom>
        </p:spPr>
        <p:txBody>
          <a:bodyPr wrap="none" fromWordArt="1">
            <a:prstTxWarp prst="textCascadeUp">
              <a:avLst>
                <a:gd name="adj" fmla="val 44444"/>
              </a:avLst>
            </a:prstTxWarp>
            <a:scene3d>
              <a:camera prst="legacyPerspectiveFront">
                <a:rot lat="20519966" lon="1080000" rev="0"/>
              </a:camera>
              <a:lightRig rig="legacyHarsh2" dir="b"/>
            </a:scene3d>
            <a:sp3d extrusionH="430200" prstMaterial="legacyMatte">
              <a:extrusionClr>
                <a:srgbClr val="FF6600"/>
              </a:extrusionClr>
              <a:contourClr>
                <a:srgbClr val="FFE701"/>
              </a:contourClr>
            </a:sp3d>
          </a:bodyPr>
          <a:lstStyle/>
          <a:p>
            <a:pPr algn="ctr"/>
            <a:endParaRPr lang="fr-FR" sz="2025" kern="10">
              <a:ln w="9525">
                <a:round/>
                <a:headEnd/>
                <a:tailEnd/>
              </a:ln>
              <a:gradFill rotWithShape="1">
                <a:gsLst>
                  <a:gs pos="0">
                    <a:srgbClr val="FFE701"/>
                  </a:gs>
                  <a:gs pos="100000">
                    <a:srgbClr val="FE3E02"/>
                  </a:gs>
                </a:gsLst>
                <a:lin ang="5400000" scaled="1"/>
              </a:gradFill>
              <a:latin typeface="Impact" panose="020B0806030902050204" pitchFamily="34" charset="0"/>
            </a:endParaRPr>
          </a:p>
        </p:txBody>
      </p:sp>
      <p:grpSp>
        <p:nvGrpSpPr>
          <p:cNvPr id="6" name="Groupe 3">
            <a:extLst>
              <a:ext uri="{FF2B5EF4-FFF2-40B4-BE49-F238E27FC236}">
                <a16:creationId xmlns:a16="http://schemas.microsoft.com/office/drawing/2014/main" id="{3B933404-4D17-4CE2-B001-EC4A9A6DE802}"/>
              </a:ext>
            </a:extLst>
          </p:cNvPr>
          <p:cNvGrpSpPr>
            <a:grpSpLocks/>
          </p:cNvGrpSpPr>
          <p:nvPr/>
        </p:nvGrpSpPr>
        <p:grpSpPr bwMode="auto">
          <a:xfrm>
            <a:off x="3777945" y="2567549"/>
            <a:ext cx="5322094" cy="2938956"/>
            <a:chOff x="1476375" y="2349500"/>
            <a:chExt cx="6480175" cy="4371960"/>
          </a:xfrm>
        </p:grpSpPr>
        <p:sp>
          <p:nvSpPr>
            <p:cNvPr id="7" name="Line 34">
              <a:extLst>
                <a:ext uri="{FF2B5EF4-FFF2-40B4-BE49-F238E27FC236}">
                  <a16:creationId xmlns:a16="http://schemas.microsoft.com/office/drawing/2014/main" id="{878D2CA8-2839-4604-86FC-048B009BDA4A}"/>
                </a:ext>
              </a:extLst>
            </p:cNvPr>
            <p:cNvSpPr>
              <a:spLocks noChangeShapeType="1"/>
            </p:cNvSpPr>
            <p:nvPr/>
          </p:nvSpPr>
          <p:spPr bwMode="auto">
            <a:xfrm>
              <a:off x="1476375" y="2349500"/>
              <a:ext cx="6480175"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endParaRPr lang="fr-FR" sz="1013"/>
            </a:p>
          </p:txBody>
        </p:sp>
        <p:sp>
          <p:nvSpPr>
            <p:cNvPr id="8" name="Line 35">
              <a:extLst>
                <a:ext uri="{FF2B5EF4-FFF2-40B4-BE49-F238E27FC236}">
                  <a16:creationId xmlns:a16="http://schemas.microsoft.com/office/drawing/2014/main" id="{15E693A9-49FE-4EC6-A356-F541B29FC408}"/>
                </a:ext>
              </a:extLst>
            </p:cNvPr>
            <p:cNvSpPr>
              <a:spLocks noChangeShapeType="1"/>
            </p:cNvSpPr>
            <p:nvPr/>
          </p:nvSpPr>
          <p:spPr bwMode="auto">
            <a:xfrm flipV="1">
              <a:off x="1476375" y="2781663"/>
              <a:ext cx="6480175" cy="177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endParaRPr lang="fr-FR" sz="1013"/>
            </a:p>
          </p:txBody>
        </p:sp>
        <p:sp>
          <p:nvSpPr>
            <p:cNvPr id="9" name="Text Box 36">
              <a:extLst>
                <a:ext uri="{FF2B5EF4-FFF2-40B4-BE49-F238E27FC236}">
                  <a16:creationId xmlns:a16="http://schemas.microsoft.com/office/drawing/2014/main" id="{70B35D74-402A-4E88-AD27-B571CB64C93A}"/>
                </a:ext>
              </a:extLst>
            </p:cNvPr>
            <p:cNvSpPr txBox="1">
              <a:spLocks noChangeArrowheads="1"/>
            </p:cNvSpPr>
            <p:nvPr/>
          </p:nvSpPr>
          <p:spPr bwMode="auto">
            <a:xfrm>
              <a:off x="4256905" y="2349500"/>
              <a:ext cx="3240087" cy="434668"/>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a:defRPr/>
              </a:pPr>
              <a:r>
                <a:rPr lang="fr-FR" altLang="fr-FR" sz="1443"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Soutien de l’Homme</a:t>
              </a:r>
            </a:p>
          </p:txBody>
        </p:sp>
        <p:sp>
          <p:nvSpPr>
            <p:cNvPr id="10" name="Line 38">
              <a:extLst>
                <a:ext uri="{FF2B5EF4-FFF2-40B4-BE49-F238E27FC236}">
                  <a16:creationId xmlns:a16="http://schemas.microsoft.com/office/drawing/2014/main" id="{D7D1FA0A-988B-4D2D-9DA9-DA7135311687}"/>
                </a:ext>
              </a:extLst>
            </p:cNvPr>
            <p:cNvSpPr>
              <a:spLocks noChangeShapeType="1"/>
            </p:cNvSpPr>
            <p:nvPr/>
          </p:nvSpPr>
          <p:spPr bwMode="auto">
            <a:xfrm>
              <a:off x="1476375" y="3213826"/>
              <a:ext cx="6480175"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endParaRPr lang="fr-FR" sz="1013"/>
            </a:p>
          </p:txBody>
        </p:sp>
        <p:sp>
          <p:nvSpPr>
            <p:cNvPr id="11" name="Line 40">
              <a:extLst>
                <a:ext uri="{FF2B5EF4-FFF2-40B4-BE49-F238E27FC236}">
                  <a16:creationId xmlns:a16="http://schemas.microsoft.com/office/drawing/2014/main" id="{8E0F83EE-B881-414D-8B7E-CCF76E4C6E85}"/>
                </a:ext>
              </a:extLst>
            </p:cNvPr>
            <p:cNvSpPr>
              <a:spLocks noChangeShapeType="1"/>
            </p:cNvSpPr>
            <p:nvPr/>
          </p:nvSpPr>
          <p:spPr bwMode="auto">
            <a:xfrm>
              <a:off x="1476375" y="3645990"/>
              <a:ext cx="6480175"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endParaRPr lang="fr-FR" sz="1013"/>
            </a:p>
          </p:txBody>
        </p:sp>
        <p:sp>
          <p:nvSpPr>
            <p:cNvPr id="12" name="Text Box 42">
              <a:extLst>
                <a:ext uri="{FF2B5EF4-FFF2-40B4-BE49-F238E27FC236}">
                  <a16:creationId xmlns:a16="http://schemas.microsoft.com/office/drawing/2014/main" id="{82E6F184-51D2-4FFC-911B-D44578AC27B8}"/>
                </a:ext>
              </a:extLst>
            </p:cNvPr>
            <p:cNvSpPr txBox="1">
              <a:spLocks noChangeArrowheads="1"/>
            </p:cNvSpPr>
            <p:nvPr/>
          </p:nvSpPr>
          <p:spPr bwMode="auto">
            <a:xfrm>
              <a:off x="3717618" y="2783436"/>
              <a:ext cx="3779378" cy="434668"/>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r">
                <a:defRPr sz="40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vl2pPr marL="742950" indent="-285750">
                <a:defRPr sz="1000">
                  <a:latin typeface="Arial" panose="020B0604020202020204" pitchFamily="34" charset="0"/>
                  <a:cs typeface="Arial" panose="020B0604020202020204" pitchFamily="34" charset="0"/>
                </a:defRPr>
              </a:lvl2pPr>
              <a:lvl3pPr marL="1143000" indent="-228600">
                <a:defRPr sz="1000">
                  <a:latin typeface="Arial" panose="020B0604020202020204" pitchFamily="34" charset="0"/>
                  <a:cs typeface="Arial" panose="020B0604020202020204" pitchFamily="34" charset="0"/>
                </a:defRPr>
              </a:lvl3pPr>
              <a:lvl4pPr marL="1600200" indent="-228600">
                <a:defRPr sz="1000">
                  <a:latin typeface="Arial" panose="020B0604020202020204" pitchFamily="34" charset="0"/>
                  <a:cs typeface="Arial" panose="020B0604020202020204" pitchFamily="34" charset="0"/>
                </a:defRPr>
              </a:lvl4pPr>
              <a:lvl5pPr marL="2057400" indent="-228600">
                <a:defRPr sz="10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latin typeface="Arial" panose="020B0604020202020204" pitchFamily="34" charset="0"/>
                  <a:cs typeface="Arial" panose="020B0604020202020204" pitchFamily="34" charset="0"/>
                </a:defRPr>
              </a:lvl9pPr>
            </a:lstStyle>
            <a:p>
              <a:pPr>
                <a:defRPr/>
              </a:pPr>
              <a:r>
                <a:rPr lang="fr-FR" altLang="fr-FR" sz="1443" dirty="0">
                  <a:solidFill>
                    <a:schemeClr val="tx1"/>
                  </a:solidFill>
                </a:rPr>
                <a:t>Condition du Personnel en Opérations</a:t>
              </a:r>
            </a:p>
          </p:txBody>
        </p:sp>
        <p:sp>
          <p:nvSpPr>
            <p:cNvPr id="13" name="Text Box 43">
              <a:extLst>
                <a:ext uri="{FF2B5EF4-FFF2-40B4-BE49-F238E27FC236}">
                  <a16:creationId xmlns:a16="http://schemas.microsoft.com/office/drawing/2014/main" id="{B05A5AB3-C126-4ED4-8B1D-B818B4C35871}"/>
                </a:ext>
              </a:extLst>
            </p:cNvPr>
            <p:cNvSpPr txBox="1">
              <a:spLocks noChangeArrowheads="1"/>
            </p:cNvSpPr>
            <p:nvPr/>
          </p:nvSpPr>
          <p:spPr bwMode="auto">
            <a:xfrm>
              <a:off x="4256905" y="3213827"/>
              <a:ext cx="3240087" cy="434668"/>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r">
                <a:defRPr sz="40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vl2pPr marL="742950" indent="-285750">
                <a:defRPr sz="1000">
                  <a:latin typeface="Arial" panose="020B0604020202020204" pitchFamily="34" charset="0"/>
                  <a:cs typeface="Arial" panose="020B0604020202020204" pitchFamily="34" charset="0"/>
                </a:defRPr>
              </a:lvl2pPr>
              <a:lvl3pPr marL="1143000" indent="-228600">
                <a:defRPr sz="1000">
                  <a:latin typeface="Arial" panose="020B0604020202020204" pitchFamily="34" charset="0"/>
                  <a:cs typeface="Arial" panose="020B0604020202020204" pitchFamily="34" charset="0"/>
                </a:defRPr>
              </a:lvl3pPr>
              <a:lvl4pPr marL="1600200" indent="-228600">
                <a:defRPr sz="1000">
                  <a:latin typeface="Arial" panose="020B0604020202020204" pitchFamily="34" charset="0"/>
                  <a:cs typeface="Arial" panose="020B0604020202020204" pitchFamily="34" charset="0"/>
                </a:defRPr>
              </a:lvl4pPr>
              <a:lvl5pPr marL="2057400" indent="-228600">
                <a:defRPr sz="10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latin typeface="Arial" panose="020B0604020202020204" pitchFamily="34" charset="0"/>
                  <a:cs typeface="Arial" panose="020B0604020202020204" pitchFamily="34" charset="0"/>
                </a:defRPr>
              </a:lvl9pPr>
            </a:lstStyle>
            <a:p>
              <a:pPr>
                <a:defRPr/>
              </a:pPr>
              <a:r>
                <a:rPr lang="fr-FR" altLang="fr-FR" sz="1443" dirty="0">
                  <a:solidFill>
                    <a:schemeClr val="tx1"/>
                  </a:solidFill>
                </a:rPr>
                <a:t>Hygiène Sécurité en Opérations</a:t>
              </a:r>
            </a:p>
          </p:txBody>
        </p:sp>
        <p:sp>
          <p:nvSpPr>
            <p:cNvPr id="14" name="Text Box 44">
              <a:extLst>
                <a:ext uri="{FF2B5EF4-FFF2-40B4-BE49-F238E27FC236}">
                  <a16:creationId xmlns:a16="http://schemas.microsoft.com/office/drawing/2014/main" id="{86DCBFC4-DEF0-452A-9829-C3C465127823}"/>
                </a:ext>
              </a:extLst>
            </p:cNvPr>
            <p:cNvSpPr txBox="1">
              <a:spLocks noChangeArrowheads="1"/>
            </p:cNvSpPr>
            <p:nvPr/>
          </p:nvSpPr>
          <p:spPr bwMode="auto">
            <a:xfrm>
              <a:off x="4256905" y="3645991"/>
              <a:ext cx="3240087" cy="434668"/>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r">
                <a:defRPr sz="40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vl2pPr marL="742950" indent="-285750">
                <a:defRPr sz="1000">
                  <a:latin typeface="Arial" panose="020B0604020202020204" pitchFamily="34" charset="0"/>
                  <a:cs typeface="Arial" panose="020B0604020202020204" pitchFamily="34" charset="0"/>
                </a:defRPr>
              </a:lvl2pPr>
              <a:lvl3pPr marL="1143000" indent="-228600">
                <a:defRPr sz="1000">
                  <a:latin typeface="Arial" panose="020B0604020202020204" pitchFamily="34" charset="0"/>
                  <a:cs typeface="Arial" panose="020B0604020202020204" pitchFamily="34" charset="0"/>
                </a:defRPr>
              </a:lvl3pPr>
              <a:lvl4pPr marL="1600200" indent="-228600">
                <a:defRPr sz="1000">
                  <a:latin typeface="Arial" panose="020B0604020202020204" pitchFamily="34" charset="0"/>
                  <a:cs typeface="Arial" panose="020B0604020202020204" pitchFamily="34" charset="0"/>
                </a:defRPr>
              </a:lvl4pPr>
              <a:lvl5pPr marL="2057400" indent="-228600">
                <a:defRPr sz="10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latin typeface="Arial" panose="020B0604020202020204" pitchFamily="34" charset="0"/>
                  <a:cs typeface="Arial" panose="020B0604020202020204" pitchFamily="34" charset="0"/>
                </a:defRPr>
              </a:lvl9pPr>
            </a:lstStyle>
            <a:p>
              <a:pPr>
                <a:defRPr/>
              </a:pPr>
              <a:r>
                <a:rPr lang="fr-FR" altLang="fr-FR" sz="1443" dirty="0">
                  <a:solidFill>
                    <a:schemeClr val="tx1"/>
                  </a:solidFill>
                </a:rPr>
                <a:t>Soutien au stationnement</a:t>
              </a:r>
            </a:p>
          </p:txBody>
        </p:sp>
        <p:sp>
          <p:nvSpPr>
            <p:cNvPr id="15" name="Line 45">
              <a:extLst>
                <a:ext uri="{FF2B5EF4-FFF2-40B4-BE49-F238E27FC236}">
                  <a16:creationId xmlns:a16="http://schemas.microsoft.com/office/drawing/2014/main" id="{D009A40B-4170-42F8-99AD-057070B510BC}"/>
                </a:ext>
              </a:extLst>
            </p:cNvPr>
            <p:cNvSpPr>
              <a:spLocks noChangeShapeType="1"/>
            </p:cNvSpPr>
            <p:nvPr/>
          </p:nvSpPr>
          <p:spPr bwMode="auto">
            <a:xfrm>
              <a:off x="1476375" y="4078153"/>
              <a:ext cx="6480175"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endParaRPr lang="fr-FR" sz="1013"/>
            </a:p>
          </p:txBody>
        </p:sp>
        <p:sp>
          <p:nvSpPr>
            <p:cNvPr id="16" name="Text Box 46">
              <a:extLst>
                <a:ext uri="{FF2B5EF4-FFF2-40B4-BE49-F238E27FC236}">
                  <a16:creationId xmlns:a16="http://schemas.microsoft.com/office/drawing/2014/main" id="{BDB4449B-AD30-41DF-9D98-A1092D8D7BBA}"/>
                </a:ext>
              </a:extLst>
            </p:cNvPr>
            <p:cNvSpPr txBox="1">
              <a:spLocks noChangeArrowheads="1"/>
            </p:cNvSpPr>
            <p:nvPr/>
          </p:nvSpPr>
          <p:spPr bwMode="auto">
            <a:xfrm>
              <a:off x="4256905" y="4078153"/>
              <a:ext cx="3240087" cy="434668"/>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r">
                <a:defRPr sz="40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vl2pPr marL="742950" indent="-285750">
                <a:defRPr sz="1000">
                  <a:latin typeface="Arial" panose="020B0604020202020204" pitchFamily="34" charset="0"/>
                  <a:cs typeface="Arial" panose="020B0604020202020204" pitchFamily="34" charset="0"/>
                </a:defRPr>
              </a:lvl2pPr>
              <a:lvl3pPr marL="1143000" indent="-228600">
                <a:defRPr sz="1000">
                  <a:latin typeface="Arial" panose="020B0604020202020204" pitchFamily="34" charset="0"/>
                  <a:cs typeface="Arial" panose="020B0604020202020204" pitchFamily="34" charset="0"/>
                </a:defRPr>
              </a:lvl3pPr>
              <a:lvl4pPr marL="1600200" indent="-228600">
                <a:defRPr sz="1000">
                  <a:latin typeface="Arial" panose="020B0604020202020204" pitchFamily="34" charset="0"/>
                  <a:cs typeface="Arial" panose="020B0604020202020204" pitchFamily="34" charset="0"/>
                </a:defRPr>
              </a:lvl4pPr>
              <a:lvl5pPr marL="2057400" indent="-228600">
                <a:defRPr sz="10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latin typeface="Arial" panose="020B0604020202020204" pitchFamily="34" charset="0"/>
                  <a:cs typeface="Arial" panose="020B0604020202020204" pitchFamily="34" charset="0"/>
                </a:defRPr>
              </a:lvl9pPr>
            </a:lstStyle>
            <a:p>
              <a:pPr>
                <a:defRPr/>
              </a:pPr>
              <a:r>
                <a:rPr lang="fr-FR" altLang="fr-FR" sz="1443" dirty="0">
                  <a:solidFill>
                    <a:schemeClr val="tx1"/>
                  </a:solidFill>
                </a:rPr>
                <a:t>Équipements</a:t>
              </a:r>
            </a:p>
          </p:txBody>
        </p:sp>
        <p:sp>
          <p:nvSpPr>
            <p:cNvPr id="17" name="Line 47">
              <a:extLst>
                <a:ext uri="{FF2B5EF4-FFF2-40B4-BE49-F238E27FC236}">
                  <a16:creationId xmlns:a16="http://schemas.microsoft.com/office/drawing/2014/main" id="{FA6000A5-E315-4BDA-BD0F-27A31026F712}"/>
                </a:ext>
              </a:extLst>
            </p:cNvPr>
            <p:cNvSpPr>
              <a:spLocks noChangeShapeType="1"/>
            </p:cNvSpPr>
            <p:nvPr/>
          </p:nvSpPr>
          <p:spPr bwMode="auto">
            <a:xfrm>
              <a:off x="1476375" y="4510316"/>
              <a:ext cx="6480175"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endParaRPr lang="fr-FR" sz="1013"/>
            </a:p>
          </p:txBody>
        </p:sp>
        <p:sp>
          <p:nvSpPr>
            <p:cNvPr id="18" name="Text Box 48">
              <a:extLst>
                <a:ext uri="{FF2B5EF4-FFF2-40B4-BE49-F238E27FC236}">
                  <a16:creationId xmlns:a16="http://schemas.microsoft.com/office/drawing/2014/main" id="{4850FAD9-3539-49AA-9854-4115E8759E80}"/>
                </a:ext>
              </a:extLst>
            </p:cNvPr>
            <p:cNvSpPr txBox="1">
              <a:spLocks noChangeArrowheads="1"/>
            </p:cNvSpPr>
            <p:nvPr/>
          </p:nvSpPr>
          <p:spPr bwMode="auto">
            <a:xfrm>
              <a:off x="4256905" y="4510316"/>
              <a:ext cx="3240087" cy="434668"/>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r">
                <a:defRPr sz="40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vl2pPr marL="742950" indent="-285750">
                <a:defRPr sz="1000">
                  <a:latin typeface="Arial" panose="020B0604020202020204" pitchFamily="34" charset="0"/>
                  <a:cs typeface="Arial" panose="020B0604020202020204" pitchFamily="34" charset="0"/>
                </a:defRPr>
              </a:lvl2pPr>
              <a:lvl3pPr marL="1143000" indent="-228600">
                <a:defRPr sz="1000">
                  <a:latin typeface="Arial" panose="020B0604020202020204" pitchFamily="34" charset="0"/>
                  <a:cs typeface="Arial" panose="020B0604020202020204" pitchFamily="34" charset="0"/>
                </a:defRPr>
              </a:lvl3pPr>
              <a:lvl4pPr marL="1600200" indent="-228600">
                <a:defRPr sz="1000">
                  <a:latin typeface="Arial" panose="020B0604020202020204" pitchFamily="34" charset="0"/>
                  <a:cs typeface="Arial" panose="020B0604020202020204" pitchFamily="34" charset="0"/>
                </a:defRPr>
              </a:lvl4pPr>
              <a:lvl5pPr marL="2057400" indent="-228600">
                <a:defRPr sz="10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latin typeface="Arial" panose="020B0604020202020204" pitchFamily="34" charset="0"/>
                  <a:cs typeface="Arial" panose="020B0604020202020204" pitchFamily="34" charset="0"/>
                </a:defRPr>
              </a:lvl9pPr>
            </a:lstStyle>
            <a:p>
              <a:pPr>
                <a:defRPr/>
              </a:pPr>
              <a:r>
                <a:rPr lang="fr-FR" altLang="fr-FR" sz="1443" dirty="0">
                  <a:solidFill>
                    <a:schemeClr val="tx1"/>
                  </a:solidFill>
                </a:rPr>
                <a:t>Munitions</a:t>
              </a:r>
            </a:p>
          </p:txBody>
        </p:sp>
        <p:sp>
          <p:nvSpPr>
            <p:cNvPr id="19" name="Line 49">
              <a:extLst>
                <a:ext uri="{FF2B5EF4-FFF2-40B4-BE49-F238E27FC236}">
                  <a16:creationId xmlns:a16="http://schemas.microsoft.com/office/drawing/2014/main" id="{CA559CDE-A20B-4898-8F44-63923C87BEBC}"/>
                </a:ext>
              </a:extLst>
            </p:cNvPr>
            <p:cNvSpPr>
              <a:spLocks noChangeShapeType="1"/>
            </p:cNvSpPr>
            <p:nvPr/>
          </p:nvSpPr>
          <p:spPr bwMode="auto">
            <a:xfrm>
              <a:off x="1476375" y="4942479"/>
              <a:ext cx="6480175"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endParaRPr lang="fr-FR" sz="1013"/>
            </a:p>
          </p:txBody>
        </p:sp>
        <p:sp>
          <p:nvSpPr>
            <p:cNvPr id="20" name="Text Box 50">
              <a:extLst>
                <a:ext uri="{FF2B5EF4-FFF2-40B4-BE49-F238E27FC236}">
                  <a16:creationId xmlns:a16="http://schemas.microsoft.com/office/drawing/2014/main" id="{F9959DB7-F66A-4DE4-863F-9B1BFE42636F}"/>
                </a:ext>
              </a:extLst>
            </p:cNvPr>
            <p:cNvSpPr txBox="1">
              <a:spLocks noChangeArrowheads="1"/>
            </p:cNvSpPr>
            <p:nvPr/>
          </p:nvSpPr>
          <p:spPr bwMode="auto">
            <a:xfrm>
              <a:off x="4256905" y="4942478"/>
              <a:ext cx="3240087" cy="434668"/>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r">
                <a:defRPr sz="40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vl2pPr marL="742950" indent="-285750">
                <a:defRPr sz="1000">
                  <a:latin typeface="Arial" panose="020B0604020202020204" pitchFamily="34" charset="0"/>
                  <a:cs typeface="Arial" panose="020B0604020202020204" pitchFamily="34" charset="0"/>
                </a:defRPr>
              </a:lvl2pPr>
              <a:lvl3pPr marL="1143000" indent="-228600">
                <a:defRPr sz="1000">
                  <a:latin typeface="Arial" panose="020B0604020202020204" pitchFamily="34" charset="0"/>
                  <a:cs typeface="Arial" panose="020B0604020202020204" pitchFamily="34" charset="0"/>
                </a:defRPr>
              </a:lvl3pPr>
              <a:lvl4pPr marL="1600200" indent="-228600">
                <a:defRPr sz="1000">
                  <a:latin typeface="Arial" panose="020B0604020202020204" pitchFamily="34" charset="0"/>
                  <a:cs typeface="Arial" panose="020B0604020202020204" pitchFamily="34" charset="0"/>
                </a:defRPr>
              </a:lvl4pPr>
              <a:lvl5pPr marL="2057400" indent="-228600">
                <a:defRPr sz="10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latin typeface="Arial" panose="020B0604020202020204" pitchFamily="34" charset="0"/>
                  <a:cs typeface="Arial" panose="020B0604020202020204" pitchFamily="34" charset="0"/>
                </a:defRPr>
              </a:lvl9pPr>
            </a:lstStyle>
            <a:p>
              <a:pPr>
                <a:defRPr/>
              </a:pPr>
              <a:r>
                <a:rPr lang="fr-FR" altLang="fr-FR" sz="1443" dirty="0">
                  <a:solidFill>
                    <a:schemeClr val="tx1"/>
                  </a:solidFill>
                </a:rPr>
                <a:t>Soutiens externalisés</a:t>
              </a:r>
            </a:p>
          </p:txBody>
        </p:sp>
        <p:sp>
          <p:nvSpPr>
            <p:cNvPr id="21" name="Line 51">
              <a:extLst>
                <a:ext uri="{FF2B5EF4-FFF2-40B4-BE49-F238E27FC236}">
                  <a16:creationId xmlns:a16="http://schemas.microsoft.com/office/drawing/2014/main" id="{AF5C26DC-8E95-42F2-B54C-13B602D36880}"/>
                </a:ext>
              </a:extLst>
            </p:cNvPr>
            <p:cNvSpPr>
              <a:spLocks noChangeShapeType="1"/>
            </p:cNvSpPr>
            <p:nvPr/>
          </p:nvSpPr>
          <p:spPr bwMode="auto">
            <a:xfrm flipV="1">
              <a:off x="1476375" y="5372872"/>
              <a:ext cx="6480175" cy="1771"/>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endParaRPr lang="fr-FR" sz="1013"/>
            </a:p>
          </p:txBody>
        </p:sp>
        <p:sp>
          <p:nvSpPr>
            <p:cNvPr id="22" name="Text Box 52">
              <a:extLst>
                <a:ext uri="{FF2B5EF4-FFF2-40B4-BE49-F238E27FC236}">
                  <a16:creationId xmlns:a16="http://schemas.microsoft.com/office/drawing/2014/main" id="{8E9AE848-F276-4965-A030-A7D587033D63}"/>
                </a:ext>
              </a:extLst>
            </p:cNvPr>
            <p:cNvSpPr txBox="1">
              <a:spLocks noChangeArrowheads="1"/>
            </p:cNvSpPr>
            <p:nvPr/>
          </p:nvSpPr>
          <p:spPr bwMode="auto">
            <a:xfrm>
              <a:off x="4256905" y="5374644"/>
              <a:ext cx="3240087" cy="434668"/>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r">
                <a:defRPr sz="40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vl2pPr marL="742950" indent="-285750">
                <a:defRPr sz="1000">
                  <a:latin typeface="Arial" panose="020B0604020202020204" pitchFamily="34" charset="0"/>
                  <a:cs typeface="Arial" panose="020B0604020202020204" pitchFamily="34" charset="0"/>
                </a:defRPr>
              </a:lvl2pPr>
              <a:lvl3pPr marL="1143000" indent="-228600">
                <a:defRPr sz="1000">
                  <a:latin typeface="Arial" panose="020B0604020202020204" pitchFamily="34" charset="0"/>
                  <a:cs typeface="Arial" panose="020B0604020202020204" pitchFamily="34" charset="0"/>
                </a:defRPr>
              </a:lvl3pPr>
              <a:lvl4pPr marL="1600200" indent="-228600">
                <a:defRPr sz="1000">
                  <a:latin typeface="Arial" panose="020B0604020202020204" pitchFamily="34" charset="0"/>
                  <a:cs typeface="Arial" panose="020B0604020202020204" pitchFamily="34" charset="0"/>
                </a:defRPr>
              </a:lvl4pPr>
              <a:lvl5pPr marL="2057400" indent="-228600">
                <a:defRPr sz="10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latin typeface="Arial" panose="020B0604020202020204" pitchFamily="34" charset="0"/>
                  <a:cs typeface="Arial" panose="020B0604020202020204" pitchFamily="34" charset="0"/>
                </a:defRPr>
              </a:lvl9pPr>
            </a:lstStyle>
            <a:p>
              <a:pPr>
                <a:defRPr/>
              </a:pPr>
              <a:r>
                <a:rPr lang="fr-FR" altLang="fr-FR" sz="1443" dirty="0">
                  <a:solidFill>
                    <a:schemeClr val="tx1"/>
                  </a:solidFill>
                </a:rPr>
                <a:t>Soutien médical</a:t>
              </a:r>
            </a:p>
          </p:txBody>
        </p:sp>
        <p:sp>
          <p:nvSpPr>
            <p:cNvPr id="23" name="Line 53">
              <a:extLst>
                <a:ext uri="{FF2B5EF4-FFF2-40B4-BE49-F238E27FC236}">
                  <a16:creationId xmlns:a16="http://schemas.microsoft.com/office/drawing/2014/main" id="{30EAC6D7-0B90-4E17-8B73-675B496BAF14}"/>
                </a:ext>
              </a:extLst>
            </p:cNvPr>
            <p:cNvSpPr>
              <a:spLocks noChangeShapeType="1"/>
            </p:cNvSpPr>
            <p:nvPr/>
          </p:nvSpPr>
          <p:spPr bwMode="auto">
            <a:xfrm>
              <a:off x="1476375" y="5806806"/>
              <a:ext cx="6480175"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endParaRPr lang="fr-FR" sz="1013"/>
            </a:p>
          </p:txBody>
        </p:sp>
        <p:sp>
          <p:nvSpPr>
            <p:cNvPr id="24" name="Text Box 54">
              <a:extLst>
                <a:ext uri="{FF2B5EF4-FFF2-40B4-BE49-F238E27FC236}">
                  <a16:creationId xmlns:a16="http://schemas.microsoft.com/office/drawing/2014/main" id="{1BEE3B4F-A5F2-49E5-9D77-53C4635D1FF4}"/>
                </a:ext>
              </a:extLst>
            </p:cNvPr>
            <p:cNvSpPr txBox="1">
              <a:spLocks noChangeArrowheads="1"/>
            </p:cNvSpPr>
            <p:nvPr/>
          </p:nvSpPr>
          <p:spPr bwMode="auto">
            <a:xfrm>
              <a:off x="3717618" y="5806807"/>
              <a:ext cx="3779378" cy="434668"/>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r">
                <a:defRPr sz="40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vl2pPr marL="742950" indent="-285750">
                <a:defRPr sz="1000">
                  <a:latin typeface="Arial" panose="020B0604020202020204" pitchFamily="34" charset="0"/>
                  <a:cs typeface="Arial" panose="020B0604020202020204" pitchFamily="34" charset="0"/>
                </a:defRPr>
              </a:lvl2pPr>
              <a:lvl3pPr marL="1143000" indent="-228600">
                <a:defRPr sz="1000">
                  <a:latin typeface="Arial" panose="020B0604020202020204" pitchFamily="34" charset="0"/>
                  <a:cs typeface="Arial" panose="020B0604020202020204" pitchFamily="34" charset="0"/>
                </a:defRPr>
              </a:lvl3pPr>
              <a:lvl4pPr marL="1600200" indent="-228600">
                <a:defRPr sz="1000">
                  <a:latin typeface="Arial" panose="020B0604020202020204" pitchFamily="34" charset="0"/>
                  <a:cs typeface="Arial" panose="020B0604020202020204" pitchFamily="34" charset="0"/>
                </a:defRPr>
              </a:lvl4pPr>
              <a:lvl5pPr marL="2057400" indent="-228600">
                <a:defRPr sz="10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latin typeface="Arial" panose="020B0604020202020204" pitchFamily="34" charset="0"/>
                  <a:cs typeface="Arial" panose="020B0604020202020204" pitchFamily="34" charset="0"/>
                </a:defRPr>
              </a:lvl9pPr>
            </a:lstStyle>
            <a:p>
              <a:pPr>
                <a:defRPr/>
              </a:pPr>
              <a:r>
                <a:rPr lang="fr-FR" altLang="fr-FR" sz="1443" dirty="0">
                  <a:solidFill>
                    <a:schemeClr val="tx1"/>
                  </a:solidFill>
                </a:rPr>
                <a:t>Pétrolier</a:t>
              </a:r>
            </a:p>
          </p:txBody>
        </p:sp>
        <p:sp>
          <p:nvSpPr>
            <p:cNvPr id="25" name="Line 55">
              <a:extLst>
                <a:ext uri="{FF2B5EF4-FFF2-40B4-BE49-F238E27FC236}">
                  <a16:creationId xmlns:a16="http://schemas.microsoft.com/office/drawing/2014/main" id="{A8A83F8F-EC52-4464-B62A-41ED091CC33E}"/>
                </a:ext>
              </a:extLst>
            </p:cNvPr>
            <p:cNvSpPr>
              <a:spLocks noChangeShapeType="1"/>
            </p:cNvSpPr>
            <p:nvPr/>
          </p:nvSpPr>
          <p:spPr bwMode="auto">
            <a:xfrm>
              <a:off x="1476375" y="6238969"/>
              <a:ext cx="6480175"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endParaRPr lang="fr-FR" sz="1013"/>
            </a:p>
          </p:txBody>
        </p:sp>
        <p:sp>
          <p:nvSpPr>
            <p:cNvPr id="26" name="Text Box 54">
              <a:extLst>
                <a:ext uri="{FF2B5EF4-FFF2-40B4-BE49-F238E27FC236}">
                  <a16:creationId xmlns:a16="http://schemas.microsoft.com/office/drawing/2014/main" id="{9373C553-5DAB-4F07-BC54-FB7AE950C14C}"/>
                </a:ext>
              </a:extLst>
            </p:cNvPr>
            <p:cNvSpPr txBox="1">
              <a:spLocks noChangeArrowheads="1"/>
            </p:cNvSpPr>
            <p:nvPr/>
          </p:nvSpPr>
          <p:spPr bwMode="auto">
            <a:xfrm>
              <a:off x="3717618" y="6286792"/>
              <a:ext cx="3779378" cy="434668"/>
            </a:xfrm>
            <a:prstGeom prst="rect">
              <a:avLst/>
            </a:prstGeom>
            <a:solidFill>
              <a:srgbClr val="002060"/>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r">
                <a:defRPr sz="40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vl2pPr marL="742950" indent="-285750">
                <a:defRPr sz="1000">
                  <a:latin typeface="Arial" panose="020B0604020202020204" pitchFamily="34" charset="0"/>
                  <a:cs typeface="Arial" panose="020B0604020202020204" pitchFamily="34" charset="0"/>
                </a:defRPr>
              </a:lvl2pPr>
              <a:lvl3pPr marL="1143000" indent="-228600">
                <a:defRPr sz="1000">
                  <a:latin typeface="Arial" panose="020B0604020202020204" pitchFamily="34" charset="0"/>
                  <a:cs typeface="Arial" panose="020B0604020202020204" pitchFamily="34" charset="0"/>
                </a:defRPr>
              </a:lvl3pPr>
              <a:lvl4pPr marL="1600200" indent="-228600">
                <a:defRPr sz="1000">
                  <a:latin typeface="Arial" panose="020B0604020202020204" pitchFamily="34" charset="0"/>
                  <a:cs typeface="Arial" panose="020B0604020202020204" pitchFamily="34" charset="0"/>
                </a:defRPr>
              </a:lvl4pPr>
              <a:lvl5pPr marL="2057400" indent="-228600">
                <a:defRPr sz="10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latin typeface="Arial" panose="020B0604020202020204" pitchFamily="34" charset="0"/>
                  <a:cs typeface="Arial" panose="020B0604020202020204" pitchFamily="34" charset="0"/>
                </a:defRPr>
              </a:lvl9pPr>
            </a:lstStyle>
            <a:p>
              <a:pPr>
                <a:defRPr/>
              </a:pPr>
              <a:r>
                <a:rPr lang="fr-FR" altLang="fr-FR" sz="1443" dirty="0">
                  <a:solidFill>
                    <a:schemeClr val="tx1"/>
                  </a:solidFill>
                </a:rPr>
                <a:t>Transport</a:t>
              </a:r>
            </a:p>
          </p:txBody>
        </p:sp>
      </p:grpSp>
      <p:pic>
        <p:nvPicPr>
          <p:cNvPr id="27" name="Image 26">
            <a:extLst>
              <a:ext uri="{FF2B5EF4-FFF2-40B4-BE49-F238E27FC236}">
                <a16:creationId xmlns:a16="http://schemas.microsoft.com/office/drawing/2014/main" id="{F7A5ADEA-A148-4D5F-8FCB-0A839DF32E5B}"/>
              </a:ext>
            </a:extLst>
          </p:cNvPr>
          <p:cNvPicPr>
            <a:picLocks noChangeAspect="1"/>
          </p:cNvPicPr>
          <p:nvPr/>
        </p:nvPicPr>
        <p:blipFill>
          <a:blip r:embed="rId4"/>
          <a:stretch>
            <a:fillRect/>
          </a:stretch>
        </p:blipFill>
        <p:spPr>
          <a:xfrm>
            <a:off x="774168" y="1586041"/>
            <a:ext cx="4440691" cy="2103804"/>
          </a:xfrm>
          <a:prstGeom prst="rect">
            <a:avLst/>
          </a:prstGeom>
        </p:spPr>
      </p:pic>
      <p:pic>
        <p:nvPicPr>
          <p:cNvPr id="28" name="Image 27">
            <a:extLst>
              <a:ext uri="{FF2B5EF4-FFF2-40B4-BE49-F238E27FC236}">
                <a16:creationId xmlns:a16="http://schemas.microsoft.com/office/drawing/2014/main" id="{3DE7B19B-CBDF-40B0-B846-A074715D0C55}"/>
              </a:ext>
            </a:extLst>
          </p:cNvPr>
          <p:cNvPicPr>
            <a:picLocks noChangeAspect="1"/>
          </p:cNvPicPr>
          <p:nvPr/>
        </p:nvPicPr>
        <p:blipFill>
          <a:blip r:embed="rId5"/>
          <a:stretch>
            <a:fillRect/>
          </a:stretch>
        </p:blipFill>
        <p:spPr>
          <a:xfrm>
            <a:off x="750248" y="3433565"/>
            <a:ext cx="4656194" cy="2626844"/>
          </a:xfrm>
          <a:prstGeom prst="rect">
            <a:avLst/>
          </a:prstGeom>
        </p:spPr>
      </p:pic>
    </p:spTree>
    <p:extLst>
      <p:ext uri="{BB962C8B-B14F-4D97-AF65-F5344CB8AC3E}">
        <p14:creationId xmlns:p14="http://schemas.microsoft.com/office/powerpoint/2010/main" val="378638491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age 4">
            <a:extLst>
              <a:ext uri="{FF2B5EF4-FFF2-40B4-BE49-F238E27FC236}">
                <a16:creationId xmlns:a16="http://schemas.microsoft.com/office/drawing/2014/main" id="{9AC9142B-863A-4FD4-9493-200B794AA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240" b="41592"/>
          <a:stretch>
            <a:fillRect/>
          </a:stretch>
        </p:blipFill>
        <p:spPr bwMode="auto">
          <a:xfrm>
            <a:off x="0" y="907917"/>
            <a:ext cx="8967706" cy="504520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58371" name="Groupe 2">
            <a:extLst>
              <a:ext uri="{FF2B5EF4-FFF2-40B4-BE49-F238E27FC236}">
                <a16:creationId xmlns:a16="http://schemas.microsoft.com/office/drawing/2014/main" id="{882F6388-C887-4B55-8655-AC3A60090531}"/>
              </a:ext>
            </a:extLst>
          </p:cNvPr>
          <p:cNvGrpSpPr>
            <a:grpSpLocks/>
          </p:cNvGrpSpPr>
          <p:nvPr/>
        </p:nvGrpSpPr>
        <p:grpSpPr bwMode="auto">
          <a:xfrm>
            <a:off x="2509838" y="2356249"/>
            <a:ext cx="5288757" cy="2930532"/>
            <a:chOff x="-107951" y="1268413"/>
            <a:chExt cx="9986968" cy="5338765"/>
          </a:xfrm>
        </p:grpSpPr>
        <p:sp>
          <p:nvSpPr>
            <p:cNvPr id="44037" name="Text Box 16">
              <a:extLst>
                <a:ext uri="{FF2B5EF4-FFF2-40B4-BE49-F238E27FC236}">
                  <a16:creationId xmlns:a16="http://schemas.microsoft.com/office/drawing/2014/main" id="{F9151AC7-EDAF-48E9-AC6B-CC7F44370F3F}"/>
                </a:ext>
              </a:extLst>
            </p:cNvPr>
            <p:cNvSpPr txBox="1">
              <a:spLocks noChangeArrowheads="1"/>
            </p:cNvSpPr>
            <p:nvPr/>
          </p:nvSpPr>
          <p:spPr bwMode="auto">
            <a:xfrm>
              <a:off x="2661960" y="1402894"/>
              <a:ext cx="1207340" cy="672839"/>
            </a:xfrm>
            <a:prstGeom prst="rect">
              <a:avLst/>
            </a:prstGeom>
            <a:solidFill>
              <a:srgbClr val="00206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fr-FR" altLang="fr-FR"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Routine</a:t>
              </a:r>
            </a:p>
          </p:txBody>
        </p:sp>
        <p:sp>
          <p:nvSpPr>
            <p:cNvPr id="44038" name="Text Box 17">
              <a:extLst>
                <a:ext uri="{FF2B5EF4-FFF2-40B4-BE49-F238E27FC236}">
                  <a16:creationId xmlns:a16="http://schemas.microsoft.com/office/drawing/2014/main" id="{76BF5449-22AB-4F85-93E7-B01FB66F7D97}"/>
                </a:ext>
              </a:extLst>
            </p:cNvPr>
            <p:cNvSpPr txBox="1">
              <a:spLocks noChangeArrowheads="1"/>
            </p:cNvSpPr>
            <p:nvPr/>
          </p:nvSpPr>
          <p:spPr bwMode="auto">
            <a:xfrm>
              <a:off x="4031177" y="1411572"/>
              <a:ext cx="1151132" cy="672839"/>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fr-FR" altLang="fr-FR"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Urgent</a:t>
              </a:r>
            </a:p>
          </p:txBody>
        </p:sp>
        <p:sp>
          <p:nvSpPr>
            <p:cNvPr id="44039" name="Text Box 18">
              <a:extLst>
                <a:ext uri="{FF2B5EF4-FFF2-40B4-BE49-F238E27FC236}">
                  <a16:creationId xmlns:a16="http://schemas.microsoft.com/office/drawing/2014/main" id="{081BC431-3D84-40F5-A8BC-8D9E6CBF22E5}"/>
                </a:ext>
              </a:extLst>
            </p:cNvPr>
            <p:cNvSpPr txBox="1">
              <a:spLocks noChangeArrowheads="1"/>
            </p:cNvSpPr>
            <p:nvPr/>
          </p:nvSpPr>
          <p:spPr bwMode="auto">
            <a:xfrm>
              <a:off x="5167065" y="1411572"/>
              <a:ext cx="1541355" cy="420524"/>
            </a:xfrm>
            <a:prstGeom prst="rect">
              <a:avLst/>
            </a:prstGeom>
            <a:gradFill rotWithShape="1">
              <a:gsLst>
                <a:gs pos="0">
                  <a:srgbClr val="FF0000"/>
                </a:gs>
                <a:gs pos="100000">
                  <a:schemeClr val="tx1"/>
                </a:gs>
              </a:gsLst>
              <a:path path="shape">
                <a:fillToRect l="50000" t="50000" r="50000" b="50000"/>
              </a:path>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fr-FR" altLang="fr-FR"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Immédiat</a:t>
              </a:r>
            </a:p>
          </p:txBody>
        </p:sp>
        <p:grpSp>
          <p:nvGrpSpPr>
            <p:cNvPr id="58377" name="Group 206">
              <a:extLst>
                <a:ext uri="{FF2B5EF4-FFF2-40B4-BE49-F238E27FC236}">
                  <a16:creationId xmlns:a16="http://schemas.microsoft.com/office/drawing/2014/main" id="{1DE0AA8D-D426-4071-A795-ABBFAE2D1926}"/>
                </a:ext>
              </a:extLst>
            </p:cNvPr>
            <p:cNvGrpSpPr>
              <a:grpSpLocks/>
            </p:cNvGrpSpPr>
            <p:nvPr/>
          </p:nvGrpSpPr>
          <p:grpSpPr bwMode="auto">
            <a:xfrm>
              <a:off x="1225550" y="1268413"/>
              <a:ext cx="5472113" cy="2089150"/>
              <a:chOff x="772" y="799"/>
              <a:chExt cx="3447" cy="1316"/>
            </a:xfrm>
          </p:grpSpPr>
          <p:sp>
            <p:nvSpPr>
              <p:cNvPr id="44121" name="Line 54">
                <a:extLst>
                  <a:ext uri="{FF2B5EF4-FFF2-40B4-BE49-F238E27FC236}">
                    <a16:creationId xmlns:a16="http://schemas.microsoft.com/office/drawing/2014/main" id="{EE41663E-0120-4D4E-BF79-A456266ED5E1}"/>
                  </a:ext>
                </a:extLst>
              </p:cNvPr>
              <p:cNvSpPr>
                <a:spLocks noChangeShapeType="1"/>
              </p:cNvSpPr>
              <p:nvPr/>
            </p:nvSpPr>
            <p:spPr bwMode="auto">
              <a:xfrm>
                <a:off x="1042" y="1208"/>
                <a:ext cx="31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sp>
            <p:nvSpPr>
              <p:cNvPr id="44122" name="Line 55">
                <a:extLst>
                  <a:ext uri="{FF2B5EF4-FFF2-40B4-BE49-F238E27FC236}">
                    <a16:creationId xmlns:a16="http://schemas.microsoft.com/office/drawing/2014/main" id="{D6874ABD-113E-47B9-9178-81711C0FA970}"/>
                  </a:ext>
                </a:extLst>
              </p:cNvPr>
              <p:cNvSpPr>
                <a:spLocks noChangeShapeType="1"/>
              </p:cNvSpPr>
              <p:nvPr/>
            </p:nvSpPr>
            <p:spPr bwMode="auto">
              <a:xfrm>
                <a:off x="1042" y="1479"/>
                <a:ext cx="31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sp>
            <p:nvSpPr>
              <p:cNvPr id="44123" name="Line 57">
                <a:extLst>
                  <a:ext uri="{FF2B5EF4-FFF2-40B4-BE49-F238E27FC236}">
                    <a16:creationId xmlns:a16="http://schemas.microsoft.com/office/drawing/2014/main" id="{9DD63F8F-8E3B-4A91-B2A5-D38D64C3AFA3}"/>
                  </a:ext>
                </a:extLst>
              </p:cNvPr>
              <p:cNvSpPr>
                <a:spLocks noChangeShapeType="1"/>
              </p:cNvSpPr>
              <p:nvPr/>
            </p:nvSpPr>
            <p:spPr bwMode="auto">
              <a:xfrm>
                <a:off x="2494" y="799"/>
                <a:ext cx="23" cy="122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sp>
            <p:nvSpPr>
              <p:cNvPr id="44124" name="Line 59">
                <a:extLst>
                  <a:ext uri="{FF2B5EF4-FFF2-40B4-BE49-F238E27FC236}">
                    <a16:creationId xmlns:a16="http://schemas.microsoft.com/office/drawing/2014/main" id="{F09BEF18-89B5-429D-9E56-E49635F3DF13}"/>
                  </a:ext>
                </a:extLst>
              </p:cNvPr>
              <p:cNvSpPr>
                <a:spLocks noChangeShapeType="1"/>
              </p:cNvSpPr>
              <p:nvPr/>
            </p:nvSpPr>
            <p:spPr bwMode="auto">
              <a:xfrm flipH="1">
                <a:off x="3290" y="844"/>
                <a:ext cx="20" cy="113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sp>
            <p:nvSpPr>
              <p:cNvPr id="44125" name="Line 60">
                <a:extLst>
                  <a:ext uri="{FF2B5EF4-FFF2-40B4-BE49-F238E27FC236}">
                    <a16:creationId xmlns:a16="http://schemas.microsoft.com/office/drawing/2014/main" id="{0D2DC34C-A2F1-494D-BA3A-5C8AC4CB8027}"/>
                  </a:ext>
                </a:extLst>
              </p:cNvPr>
              <p:cNvSpPr>
                <a:spLocks noChangeShapeType="1"/>
              </p:cNvSpPr>
              <p:nvPr/>
            </p:nvSpPr>
            <p:spPr bwMode="auto">
              <a:xfrm flipH="1">
                <a:off x="4195" y="844"/>
                <a:ext cx="24" cy="117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sp>
            <p:nvSpPr>
              <p:cNvPr id="44126" name="Line 61">
                <a:extLst>
                  <a:ext uri="{FF2B5EF4-FFF2-40B4-BE49-F238E27FC236}">
                    <a16:creationId xmlns:a16="http://schemas.microsoft.com/office/drawing/2014/main" id="{76E0541F-8AEC-433A-9D69-4A171B1D59A0}"/>
                  </a:ext>
                </a:extLst>
              </p:cNvPr>
              <p:cNvSpPr>
                <a:spLocks noChangeShapeType="1"/>
              </p:cNvSpPr>
              <p:nvPr/>
            </p:nvSpPr>
            <p:spPr bwMode="auto">
              <a:xfrm>
                <a:off x="1656" y="799"/>
                <a:ext cx="0" cy="117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4127" name="Text Box 62">
                <a:extLst>
                  <a:ext uri="{FF2B5EF4-FFF2-40B4-BE49-F238E27FC236}">
                    <a16:creationId xmlns:a16="http://schemas.microsoft.com/office/drawing/2014/main" id="{D3D40C5A-020C-4F44-B0BD-BBBDF3FE1CFC}"/>
                  </a:ext>
                </a:extLst>
              </p:cNvPr>
              <p:cNvSpPr txBox="1">
                <a:spLocks noChangeArrowheads="1"/>
              </p:cNvSpPr>
              <p:nvPr/>
            </p:nvSpPr>
            <p:spPr bwMode="auto">
              <a:xfrm>
                <a:off x="793" y="1208"/>
                <a:ext cx="761" cy="265"/>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r">
                  <a:defRPr sz="2800" b="1">
                    <a:effectLst>
                      <a:outerShdw blurRad="38100" dist="38100" dir="2700000" algn="tl">
                        <a:schemeClr val="bg1">
                          <a:alpha val="43000"/>
                        </a:schemeClr>
                      </a:outerShdw>
                    </a:effectLst>
                    <a:latin typeface="Tahoma" panose="020B0604030504040204" pitchFamily="34" charset="0"/>
                    <a:ea typeface="Tahoma" panose="020B0604030504040204" pitchFamily="34" charset="0"/>
                    <a:cs typeface="Tahoma" panose="020B0604030504040204" pitchFamily="34" charset="0"/>
                  </a:defRPr>
                </a:lvl1pPr>
                <a:lvl2pPr marL="742950" indent="-285750">
                  <a:defRPr sz="1000">
                    <a:latin typeface="Arial" panose="020B0604020202020204" pitchFamily="34" charset="0"/>
                    <a:cs typeface="Arial" panose="020B0604020202020204" pitchFamily="34" charset="0"/>
                  </a:defRPr>
                </a:lvl2pPr>
                <a:lvl3pPr marL="1143000" indent="-228600">
                  <a:defRPr sz="1000">
                    <a:latin typeface="Arial" panose="020B0604020202020204" pitchFamily="34" charset="0"/>
                    <a:cs typeface="Arial" panose="020B0604020202020204" pitchFamily="34" charset="0"/>
                  </a:defRPr>
                </a:lvl3pPr>
                <a:lvl4pPr marL="1600200" indent="-228600">
                  <a:defRPr sz="1000">
                    <a:latin typeface="Arial" panose="020B0604020202020204" pitchFamily="34" charset="0"/>
                    <a:cs typeface="Arial" panose="020B0604020202020204" pitchFamily="34" charset="0"/>
                  </a:defRPr>
                </a:lvl4pPr>
                <a:lvl5pPr marL="2057400" indent="-228600">
                  <a:defRPr sz="10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latin typeface="Arial" panose="020B0604020202020204" pitchFamily="34" charset="0"/>
                    <a:cs typeface="Arial" panose="020B0604020202020204" pitchFamily="34" charset="0"/>
                  </a:defRPr>
                </a:lvl9pPr>
              </a:lstStyle>
              <a:p>
                <a:pPr>
                  <a:defRPr/>
                </a:pPr>
                <a:r>
                  <a:rPr lang="fr-FR" altLang="fr-FR" sz="1000" dirty="0"/>
                  <a:t>Pamir</a:t>
                </a:r>
              </a:p>
            </p:txBody>
          </p:sp>
          <p:sp>
            <p:nvSpPr>
              <p:cNvPr id="44128" name="Text Box 63">
                <a:extLst>
                  <a:ext uri="{FF2B5EF4-FFF2-40B4-BE49-F238E27FC236}">
                    <a16:creationId xmlns:a16="http://schemas.microsoft.com/office/drawing/2014/main" id="{1ADC92A2-652B-4804-BF46-C9A44FFE1658}"/>
                  </a:ext>
                </a:extLst>
              </p:cNvPr>
              <p:cNvSpPr txBox="1">
                <a:spLocks noChangeArrowheads="1"/>
              </p:cNvSpPr>
              <p:nvPr/>
            </p:nvSpPr>
            <p:spPr bwMode="auto">
              <a:xfrm>
                <a:off x="793" y="1479"/>
                <a:ext cx="761" cy="427"/>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r">
                  <a:defRPr sz="2800" b="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marL="742950" indent="-285750">
                  <a:defRPr sz="1000">
                    <a:latin typeface="Arial" panose="020B0604020202020204" pitchFamily="34" charset="0"/>
                    <a:cs typeface="Arial" panose="020B0604020202020204" pitchFamily="34" charset="0"/>
                  </a:defRPr>
                </a:lvl2pPr>
                <a:lvl3pPr marL="1143000" indent="-228600">
                  <a:defRPr sz="1000">
                    <a:latin typeface="Arial" panose="020B0604020202020204" pitchFamily="34" charset="0"/>
                    <a:cs typeface="Arial" panose="020B0604020202020204" pitchFamily="34" charset="0"/>
                  </a:defRPr>
                </a:lvl3pPr>
                <a:lvl4pPr marL="1600200" indent="-228600">
                  <a:defRPr sz="1000">
                    <a:latin typeface="Arial" panose="020B0604020202020204" pitchFamily="34" charset="0"/>
                    <a:cs typeface="Arial" panose="020B0604020202020204" pitchFamily="34" charset="0"/>
                  </a:defRPr>
                </a:lvl4pPr>
                <a:lvl5pPr marL="2057400" indent="-228600">
                  <a:defRPr sz="10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latin typeface="Arial" panose="020B0604020202020204" pitchFamily="34" charset="0"/>
                    <a:cs typeface="Arial" panose="020B0604020202020204" pitchFamily="34" charset="0"/>
                  </a:defRPr>
                </a:lvl9pPr>
              </a:lstStyle>
              <a:p>
                <a:pPr>
                  <a:defRPr/>
                </a:pPr>
                <a:r>
                  <a:rPr lang="fr-FR" altLang="fr-FR" sz="1000" dirty="0">
                    <a:solidFill>
                      <a:schemeClr val="bg1"/>
                    </a:solidFill>
                    <a:effectLst>
                      <a:outerShdw blurRad="38100" dist="38100" dir="2700000" algn="tl">
                        <a:schemeClr val="bg1">
                          <a:alpha val="43000"/>
                        </a:schemeClr>
                      </a:outerShdw>
                    </a:effectLst>
                  </a:rPr>
                  <a:t>Licorne</a:t>
                </a:r>
              </a:p>
            </p:txBody>
          </p:sp>
          <p:sp>
            <p:nvSpPr>
              <p:cNvPr id="44129" name="Text Box 64">
                <a:extLst>
                  <a:ext uri="{FF2B5EF4-FFF2-40B4-BE49-F238E27FC236}">
                    <a16:creationId xmlns:a16="http://schemas.microsoft.com/office/drawing/2014/main" id="{681B74E1-1061-4B0E-89E2-821AA8CCB3B3}"/>
                  </a:ext>
                </a:extLst>
              </p:cNvPr>
              <p:cNvSpPr txBox="1">
                <a:spLocks noChangeArrowheads="1"/>
              </p:cNvSpPr>
              <p:nvPr/>
            </p:nvSpPr>
            <p:spPr bwMode="auto">
              <a:xfrm>
                <a:off x="3355" y="1208"/>
                <a:ext cx="762" cy="233"/>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fr-FR" altLang="fr-FR" sz="80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 à 9j</a:t>
                </a:r>
              </a:p>
            </p:txBody>
          </p:sp>
          <p:sp>
            <p:nvSpPr>
              <p:cNvPr id="44130" name="Text Box 65">
                <a:extLst>
                  <a:ext uri="{FF2B5EF4-FFF2-40B4-BE49-F238E27FC236}">
                    <a16:creationId xmlns:a16="http://schemas.microsoft.com/office/drawing/2014/main" id="{059AC342-AB06-4B3F-AD24-9F8F6285B11E}"/>
                  </a:ext>
                </a:extLst>
              </p:cNvPr>
              <p:cNvSpPr txBox="1">
                <a:spLocks noChangeArrowheads="1"/>
              </p:cNvSpPr>
              <p:nvPr/>
            </p:nvSpPr>
            <p:spPr bwMode="auto">
              <a:xfrm>
                <a:off x="2494" y="1208"/>
                <a:ext cx="762" cy="233"/>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fr-FR" altLang="fr-FR" sz="80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10 à 45j</a:t>
                </a:r>
              </a:p>
            </p:txBody>
          </p:sp>
          <p:sp>
            <p:nvSpPr>
              <p:cNvPr id="44131" name="Text Box 66">
                <a:extLst>
                  <a:ext uri="{FF2B5EF4-FFF2-40B4-BE49-F238E27FC236}">
                    <a16:creationId xmlns:a16="http://schemas.microsoft.com/office/drawing/2014/main" id="{4E066763-D372-45C0-B7ED-55011B9A41E2}"/>
                  </a:ext>
                </a:extLst>
              </p:cNvPr>
              <p:cNvSpPr txBox="1">
                <a:spLocks noChangeArrowheads="1"/>
              </p:cNvSpPr>
              <p:nvPr/>
            </p:nvSpPr>
            <p:spPr bwMode="auto">
              <a:xfrm>
                <a:off x="1677" y="1208"/>
                <a:ext cx="762" cy="233"/>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fr-FR" altLang="fr-FR" sz="8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100j</a:t>
                </a:r>
              </a:p>
            </p:txBody>
          </p:sp>
          <p:sp>
            <p:nvSpPr>
              <p:cNvPr id="44132" name="Text Box 67">
                <a:extLst>
                  <a:ext uri="{FF2B5EF4-FFF2-40B4-BE49-F238E27FC236}">
                    <a16:creationId xmlns:a16="http://schemas.microsoft.com/office/drawing/2014/main" id="{761983CD-2D04-4368-A4E8-13ED92B55A3D}"/>
                  </a:ext>
                </a:extLst>
              </p:cNvPr>
              <p:cNvSpPr txBox="1">
                <a:spLocks noChangeArrowheads="1"/>
              </p:cNvSpPr>
              <p:nvPr/>
            </p:nvSpPr>
            <p:spPr bwMode="auto">
              <a:xfrm>
                <a:off x="1677" y="1479"/>
                <a:ext cx="762" cy="233"/>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fr-FR" altLang="fr-FR" sz="8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135j</a:t>
                </a:r>
              </a:p>
            </p:txBody>
          </p:sp>
          <p:sp>
            <p:nvSpPr>
              <p:cNvPr id="44133" name="Text Box 68">
                <a:extLst>
                  <a:ext uri="{FF2B5EF4-FFF2-40B4-BE49-F238E27FC236}">
                    <a16:creationId xmlns:a16="http://schemas.microsoft.com/office/drawing/2014/main" id="{A8884EDE-AE57-43D0-88C1-A4F8985F2EA7}"/>
                  </a:ext>
                </a:extLst>
              </p:cNvPr>
              <p:cNvSpPr txBox="1">
                <a:spLocks noChangeArrowheads="1"/>
              </p:cNvSpPr>
              <p:nvPr/>
            </p:nvSpPr>
            <p:spPr bwMode="auto">
              <a:xfrm>
                <a:off x="2494" y="1479"/>
                <a:ext cx="762" cy="233"/>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fr-FR" altLang="fr-FR" sz="80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11 à 45j</a:t>
                </a:r>
              </a:p>
            </p:txBody>
          </p:sp>
          <p:sp>
            <p:nvSpPr>
              <p:cNvPr id="44134" name="Text Box 70">
                <a:extLst>
                  <a:ext uri="{FF2B5EF4-FFF2-40B4-BE49-F238E27FC236}">
                    <a16:creationId xmlns:a16="http://schemas.microsoft.com/office/drawing/2014/main" id="{5D450945-23DE-468D-AFB8-0D575C0639DF}"/>
                  </a:ext>
                </a:extLst>
              </p:cNvPr>
              <p:cNvSpPr txBox="1">
                <a:spLocks noChangeArrowheads="1"/>
              </p:cNvSpPr>
              <p:nvPr/>
            </p:nvSpPr>
            <p:spPr bwMode="auto">
              <a:xfrm>
                <a:off x="3355" y="1479"/>
                <a:ext cx="762" cy="233"/>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fr-FR" altLang="fr-FR" sz="80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10J</a:t>
                </a:r>
              </a:p>
            </p:txBody>
          </p:sp>
          <p:sp>
            <p:nvSpPr>
              <p:cNvPr id="44135" name="Line 170">
                <a:extLst>
                  <a:ext uri="{FF2B5EF4-FFF2-40B4-BE49-F238E27FC236}">
                    <a16:creationId xmlns:a16="http://schemas.microsoft.com/office/drawing/2014/main" id="{E8B93C82-33AB-47A4-A7BC-3A4B0F01641B}"/>
                  </a:ext>
                </a:extLst>
              </p:cNvPr>
              <p:cNvSpPr>
                <a:spLocks noChangeShapeType="1"/>
              </p:cNvSpPr>
              <p:nvPr/>
            </p:nvSpPr>
            <p:spPr bwMode="auto">
              <a:xfrm>
                <a:off x="1020" y="1796"/>
                <a:ext cx="31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sp>
            <p:nvSpPr>
              <p:cNvPr id="44136" name="Line 171">
                <a:extLst>
                  <a:ext uri="{FF2B5EF4-FFF2-40B4-BE49-F238E27FC236}">
                    <a16:creationId xmlns:a16="http://schemas.microsoft.com/office/drawing/2014/main" id="{077B5930-3E3F-473D-A852-5C5433B3ED58}"/>
                  </a:ext>
                </a:extLst>
              </p:cNvPr>
              <p:cNvSpPr>
                <a:spLocks noChangeShapeType="1"/>
              </p:cNvSpPr>
              <p:nvPr/>
            </p:nvSpPr>
            <p:spPr bwMode="auto">
              <a:xfrm>
                <a:off x="1021" y="1796"/>
                <a:ext cx="31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sp>
            <p:nvSpPr>
              <p:cNvPr id="44137" name="Text Box 172">
                <a:extLst>
                  <a:ext uri="{FF2B5EF4-FFF2-40B4-BE49-F238E27FC236}">
                    <a16:creationId xmlns:a16="http://schemas.microsoft.com/office/drawing/2014/main" id="{C6FB09E8-A01E-4320-8894-C2D506EB17CF}"/>
                  </a:ext>
                </a:extLst>
              </p:cNvPr>
              <p:cNvSpPr txBox="1">
                <a:spLocks noChangeArrowheads="1"/>
              </p:cNvSpPr>
              <p:nvPr/>
            </p:nvSpPr>
            <p:spPr bwMode="auto">
              <a:xfrm>
                <a:off x="772" y="1796"/>
                <a:ext cx="761" cy="185"/>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a:defRPr/>
                </a:pPr>
                <a:r>
                  <a:rPr lang="fr-FR" altLang="fr-FR" sz="500">
                    <a:solidFill>
                      <a:schemeClr val="bg1"/>
                    </a:solidFill>
                    <a:latin typeface="Comic Sans MS" panose="030F0702030302020204" pitchFamily="66" charset="0"/>
                  </a:rPr>
                  <a:t>. . . </a:t>
                </a:r>
              </a:p>
            </p:txBody>
          </p:sp>
          <p:sp>
            <p:nvSpPr>
              <p:cNvPr id="44138" name="Text Box 173">
                <a:extLst>
                  <a:ext uri="{FF2B5EF4-FFF2-40B4-BE49-F238E27FC236}">
                    <a16:creationId xmlns:a16="http://schemas.microsoft.com/office/drawing/2014/main" id="{F67151B1-3EBE-41A2-B45E-0C9D0365BBAD}"/>
                  </a:ext>
                </a:extLst>
              </p:cNvPr>
              <p:cNvSpPr txBox="1">
                <a:spLocks noChangeArrowheads="1"/>
              </p:cNvSpPr>
              <p:nvPr/>
            </p:nvSpPr>
            <p:spPr bwMode="auto">
              <a:xfrm>
                <a:off x="1656" y="1796"/>
                <a:ext cx="762" cy="185"/>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fr-FR" altLang="fr-FR" sz="500">
                    <a:solidFill>
                      <a:srgbClr val="FFFF00"/>
                    </a:solidFill>
                    <a:latin typeface="Comic Sans MS" panose="030F0702030302020204" pitchFamily="66" charset="0"/>
                  </a:rPr>
                  <a:t>. . . </a:t>
                </a:r>
              </a:p>
            </p:txBody>
          </p:sp>
          <p:sp>
            <p:nvSpPr>
              <p:cNvPr id="44139" name="Line 176">
                <a:extLst>
                  <a:ext uri="{FF2B5EF4-FFF2-40B4-BE49-F238E27FC236}">
                    <a16:creationId xmlns:a16="http://schemas.microsoft.com/office/drawing/2014/main" id="{7F6AD466-9949-4779-A765-66320777B2CE}"/>
                  </a:ext>
                </a:extLst>
              </p:cNvPr>
              <p:cNvSpPr>
                <a:spLocks noChangeShapeType="1"/>
              </p:cNvSpPr>
              <p:nvPr/>
            </p:nvSpPr>
            <p:spPr bwMode="auto">
              <a:xfrm>
                <a:off x="998" y="2115"/>
                <a:ext cx="317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sp>
            <p:nvSpPr>
              <p:cNvPr id="44140" name="Text Box 177">
                <a:extLst>
                  <a:ext uri="{FF2B5EF4-FFF2-40B4-BE49-F238E27FC236}">
                    <a16:creationId xmlns:a16="http://schemas.microsoft.com/office/drawing/2014/main" id="{B4489271-AD69-41F8-B4E9-135F514D717B}"/>
                  </a:ext>
                </a:extLst>
              </p:cNvPr>
              <p:cNvSpPr txBox="1">
                <a:spLocks noChangeArrowheads="1"/>
              </p:cNvSpPr>
              <p:nvPr/>
            </p:nvSpPr>
            <p:spPr bwMode="auto">
              <a:xfrm>
                <a:off x="2517" y="1796"/>
                <a:ext cx="763" cy="185"/>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fr-FR" altLang="fr-FR" sz="500">
                    <a:solidFill>
                      <a:srgbClr val="FFFF00"/>
                    </a:solidFill>
                    <a:latin typeface="Comic Sans MS" panose="030F0702030302020204" pitchFamily="66" charset="0"/>
                  </a:rPr>
                  <a:t>. . . </a:t>
                </a:r>
              </a:p>
            </p:txBody>
          </p:sp>
          <p:sp>
            <p:nvSpPr>
              <p:cNvPr id="44141" name="Text Box 178">
                <a:extLst>
                  <a:ext uri="{FF2B5EF4-FFF2-40B4-BE49-F238E27FC236}">
                    <a16:creationId xmlns:a16="http://schemas.microsoft.com/office/drawing/2014/main" id="{60E2E3A1-8C97-4671-9464-564A520A3D9D}"/>
                  </a:ext>
                </a:extLst>
              </p:cNvPr>
              <p:cNvSpPr txBox="1">
                <a:spLocks noChangeArrowheads="1"/>
              </p:cNvSpPr>
              <p:nvPr/>
            </p:nvSpPr>
            <p:spPr bwMode="auto">
              <a:xfrm>
                <a:off x="3379" y="1796"/>
                <a:ext cx="762" cy="185"/>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fr-FR" altLang="fr-FR" sz="500">
                    <a:solidFill>
                      <a:srgbClr val="FFFF00"/>
                    </a:solidFill>
                    <a:latin typeface="Comic Sans MS" panose="030F0702030302020204" pitchFamily="66" charset="0"/>
                  </a:rPr>
                  <a:t>. . . </a:t>
                </a:r>
              </a:p>
            </p:txBody>
          </p:sp>
        </p:grpSp>
        <p:grpSp>
          <p:nvGrpSpPr>
            <p:cNvPr id="58378" name="Group 208">
              <a:extLst>
                <a:ext uri="{FF2B5EF4-FFF2-40B4-BE49-F238E27FC236}">
                  <a16:creationId xmlns:a16="http://schemas.microsoft.com/office/drawing/2014/main" id="{E8789CDC-CE0A-46E1-BD12-1A0A62BDD594}"/>
                </a:ext>
              </a:extLst>
            </p:cNvPr>
            <p:cNvGrpSpPr>
              <a:grpSpLocks/>
            </p:cNvGrpSpPr>
            <p:nvPr/>
          </p:nvGrpSpPr>
          <p:grpSpPr bwMode="auto">
            <a:xfrm>
              <a:off x="-107950" y="4797425"/>
              <a:ext cx="6840538" cy="431800"/>
              <a:chOff x="-68" y="3022"/>
              <a:chExt cx="4309" cy="272"/>
            </a:xfrm>
          </p:grpSpPr>
          <p:sp>
            <p:nvSpPr>
              <p:cNvPr id="44110" name="Line 76">
                <a:extLst>
                  <a:ext uri="{FF2B5EF4-FFF2-40B4-BE49-F238E27FC236}">
                    <a16:creationId xmlns:a16="http://schemas.microsoft.com/office/drawing/2014/main" id="{A2C2BE76-6AFD-4580-8FBB-D6D58C136C1F}"/>
                  </a:ext>
                </a:extLst>
              </p:cNvPr>
              <p:cNvSpPr>
                <a:spLocks noChangeShapeType="1"/>
              </p:cNvSpPr>
              <p:nvPr/>
            </p:nvSpPr>
            <p:spPr bwMode="auto">
              <a:xfrm>
                <a:off x="1066" y="3294"/>
                <a:ext cx="31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sp>
            <p:nvSpPr>
              <p:cNvPr id="44111" name="Text Box 82">
                <a:extLst>
                  <a:ext uri="{FF2B5EF4-FFF2-40B4-BE49-F238E27FC236}">
                    <a16:creationId xmlns:a16="http://schemas.microsoft.com/office/drawing/2014/main" id="{06152E65-1432-4931-8131-1F6A39A839CE}"/>
                  </a:ext>
                </a:extLst>
              </p:cNvPr>
              <p:cNvSpPr txBox="1">
                <a:spLocks noChangeArrowheads="1"/>
              </p:cNvSpPr>
              <p:nvPr/>
            </p:nvSpPr>
            <p:spPr bwMode="auto">
              <a:xfrm>
                <a:off x="-68" y="3022"/>
                <a:ext cx="1691" cy="265"/>
              </a:xfrm>
              <a:prstGeom prst="rect">
                <a:avLst/>
              </a:prstGeom>
              <a:gradFill rotWithShape="1">
                <a:gsLst>
                  <a:gs pos="0">
                    <a:srgbClr val="009900"/>
                  </a:gs>
                  <a:gs pos="100000">
                    <a:schemeClr val="tx1"/>
                  </a:gs>
                </a:gsLst>
                <a:path path="shape">
                  <a:fillToRect l="50000" t="50000" r="50000" b="50000"/>
                </a:path>
              </a:gra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r">
                  <a:defRPr sz="2800" b="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marL="742950" indent="-285750">
                  <a:defRPr sz="1000">
                    <a:latin typeface="Arial" panose="020B0604020202020204" pitchFamily="34" charset="0"/>
                    <a:cs typeface="Arial" panose="020B0604020202020204" pitchFamily="34" charset="0"/>
                  </a:defRPr>
                </a:lvl2pPr>
                <a:lvl3pPr marL="1143000" indent="-228600">
                  <a:defRPr sz="1000">
                    <a:latin typeface="Arial" panose="020B0604020202020204" pitchFamily="34" charset="0"/>
                    <a:cs typeface="Arial" panose="020B0604020202020204" pitchFamily="34" charset="0"/>
                  </a:defRPr>
                </a:lvl3pPr>
                <a:lvl4pPr marL="1600200" indent="-228600">
                  <a:defRPr sz="1000">
                    <a:latin typeface="Arial" panose="020B0604020202020204" pitchFamily="34" charset="0"/>
                    <a:cs typeface="Arial" panose="020B0604020202020204" pitchFamily="34" charset="0"/>
                  </a:defRPr>
                </a:lvl4pPr>
                <a:lvl5pPr marL="2057400" indent="-228600">
                  <a:defRPr sz="10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latin typeface="Arial" panose="020B0604020202020204" pitchFamily="34" charset="0"/>
                    <a:cs typeface="Arial" panose="020B0604020202020204" pitchFamily="34" charset="0"/>
                  </a:defRPr>
                </a:lvl9pPr>
              </a:lstStyle>
              <a:p>
                <a:pPr>
                  <a:defRPr/>
                </a:pPr>
                <a:r>
                  <a:rPr lang="fr-FR" altLang="fr-FR" sz="1000" dirty="0"/>
                  <a:t>Rechanges </a:t>
                </a:r>
                <a:r>
                  <a:rPr lang="fr-FR" altLang="fr-FR" sz="1000" dirty="0" err="1"/>
                  <a:t>aéro</a:t>
                </a:r>
                <a:r>
                  <a:rPr lang="fr-FR" altLang="fr-FR" sz="1000" dirty="0"/>
                  <a:t>.</a:t>
                </a:r>
              </a:p>
            </p:txBody>
          </p:sp>
          <p:grpSp>
            <p:nvGrpSpPr>
              <p:cNvPr id="58448" name="Group 89">
                <a:extLst>
                  <a:ext uri="{FF2B5EF4-FFF2-40B4-BE49-F238E27FC236}">
                    <a16:creationId xmlns:a16="http://schemas.microsoft.com/office/drawing/2014/main" id="{41C7E10E-E9D1-4F1C-9C36-45E3627B66E7}"/>
                  </a:ext>
                </a:extLst>
              </p:cNvPr>
              <p:cNvGrpSpPr>
                <a:grpSpLocks/>
              </p:cNvGrpSpPr>
              <p:nvPr/>
            </p:nvGrpSpPr>
            <p:grpSpPr bwMode="auto">
              <a:xfrm>
                <a:off x="1928" y="3068"/>
                <a:ext cx="227" cy="181"/>
                <a:chOff x="2654" y="3430"/>
                <a:chExt cx="498" cy="454"/>
              </a:xfrm>
            </p:grpSpPr>
            <p:sp>
              <p:nvSpPr>
                <p:cNvPr id="44119" name="AutoShape 90">
                  <a:extLst>
                    <a:ext uri="{FF2B5EF4-FFF2-40B4-BE49-F238E27FC236}">
                      <a16:creationId xmlns:a16="http://schemas.microsoft.com/office/drawing/2014/main" id="{A005480E-395E-403F-9F85-1B72F31B0151}"/>
                    </a:ext>
                  </a:extLst>
                </p:cNvPr>
                <p:cNvSpPr>
                  <a:spLocks noChangeArrowheads="1"/>
                </p:cNvSpPr>
                <p:nvPr/>
              </p:nvSpPr>
              <p:spPr bwMode="auto">
                <a:xfrm>
                  <a:off x="2668" y="3431"/>
                  <a:ext cx="485" cy="4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40 h 21600"/>
                    <a:gd name="T26" fmla="*/ 18434 w 21600"/>
                    <a:gd name="T27" fmla="*/ 184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120" name="Oval 91">
                  <a:extLst>
                    <a:ext uri="{FF2B5EF4-FFF2-40B4-BE49-F238E27FC236}">
                      <a16:creationId xmlns:a16="http://schemas.microsoft.com/office/drawing/2014/main" id="{D26F83A7-5902-4DA9-B8B1-4157928C3F7B}"/>
                    </a:ext>
                  </a:extLst>
                </p:cNvPr>
                <p:cNvSpPr>
                  <a:spLocks noChangeArrowheads="1"/>
                </p:cNvSpPr>
                <p:nvPr/>
              </p:nvSpPr>
              <p:spPr bwMode="auto">
                <a:xfrm>
                  <a:off x="2724" y="3476"/>
                  <a:ext cx="388" cy="363"/>
                </a:xfrm>
                <a:prstGeom prst="ellipse">
                  <a:avLst/>
                </a:prstGeom>
                <a:solidFill>
                  <a:srgbClr val="009900"/>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grpSp>
            <p:nvGrpSpPr>
              <p:cNvPr id="58449" name="Group 143">
                <a:extLst>
                  <a:ext uri="{FF2B5EF4-FFF2-40B4-BE49-F238E27FC236}">
                    <a16:creationId xmlns:a16="http://schemas.microsoft.com/office/drawing/2014/main" id="{05BCEE7C-4CA8-43E6-A163-0A6A80C807B6}"/>
                  </a:ext>
                </a:extLst>
              </p:cNvPr>
              <p:cNvGrpSpPr>
                <a:grpSpLocks/>
              </p:cNvGrpSpPr>
              <p:nvPr/>
            </p:nvGrpSpPr>
            <p:grpSpPr bwMode="auto">
              <a:xfrm>
                <a:off x="2789" y="3067"/>
                <a:ext cx="227" cy="181"/>
                <a:chOff x="2654" y="3430"/>
                <a:chExt cx="498" cy="454"/>
              </a:xfrm>
            </p:grpSpPr>
            <p:sp>
              <p:nvSpPr>
                <p:cNvPr id="44117" name="AutoShape 144">
                  <a:extLst>
                    <a:ext uri="{FF2B5EF4-FFF2-40B4-BE49-F238E27FC236}">
                      <a16:creationId xmlns:a16="http://schemas.microsoft.com/office/drawing/2014/main" id="{FC150A86-5F39-4FDA-B4DA-A07B31B70FD2}"/>
                    </a:ext>
                  </a:extLst>
                </p:cNvPr>
                <p:cNvSpPr>
                  <a:spLocks noChangeArrowheads="1"/>
                </p:cNvSpPr>
                <p:nvPr/>
              </p:nvSpPr>
              <p:spPr bwMode="auto">
                <a:xfrm>
                  <a:off x="2700" y="3430"/>
                  <a:ext cx="466" cy="4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40 h 21600"/>
                    <a:gd name="T26" fmla="*/ 18434 w 21600"/>
                    <a:gd name="T27" fmla="*/ 184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118" name="Oval 145">
                  <a:extLst>
                    <a:ext uri="{FF2B5EF4-FFF2-40B4-BE49-F238E27FC236}">
                      <a16:creationId xmlns:a16="http://schemas.microsoft.com/office/drawing/2014/main" id="{9292F168-AE6C-4EC5-8913-6392BFBF41DF}"/>
                    </a:ext>
                  </a:extLst>
                </p:cNvPr>
                <p:cNvSpPr>
                  <a:spLocks noChangeArrowheads="1"/>
                </p:cNvSpPr>
                <p:nvPr/>
              </p:nvSpPr>
              <p:spPr bwMode="auto">
                <a:xfrm>
                  <a:off x="2743" y="3475"/>
                  <a:ext cx="370" cy="363"/>
                </a:xfrm>
                <a:prstGeom prst="ellipse">
                  <a:avLst/>
                </a:prstGeom>
                <a:solidFill>
                  <a:srgbClr val="009900"/>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grpSp>
            <p:nvGrpSpPr>
              <p:cNvPr id="58450" name="Group 146">
                <a:extLst>
                  <a:ext uri="{FF2B5EF4-FFF2-40B4-BE49-F238E27FC236}">
                    <a16:creationId xmlns:a16="http://schemas.microsoft.com/office/drawing/2014/main" id="{72B39938-7278-4A2D-8518-C8DE234763F5}"/>
                  </a:ext>
                </a:extLst>
              </p:cNvPr>
              <p:cNvGrpSpPr>
                <a:grpSpLocks/>
              </p:cNvGrpSpPr>
              <p:nvPr/>
            </p:nvGrpSpPr>
            <p:grpSpPr bwMode="auto">
              <a:xfrm>
                <a:off x="3651" y="3067"/>
                <a:ext cx="227" cy="181"/>
                <a:chOff x="2654" y="3430"/>
                <a:chExt cx="498" cy="454"/>
              </a:xfrm>
            </p:grpSpPr>
            <p:sp>
              <p:nvSpPr>
                <p:cNvPr id="44115" name="AutoShape 147">
                  <a:extLst>
                    <a:ext uri="{FF2B5EF4-FFF2-40B4-BE49-F238E27FC236}">
                      <a16:creationId xmlns:a16="http://schemas.microsoft.com/office/drawing/2014/main" id="{D554E51A-63DD-4453-B263-98999712A45E}"/>
                    </a:ext>
                  </a:extLst>
                </p:cNvPr>
                <p:cNvSpPr>
                  <a:spLocks noChangeArrowheads="1"/>
                </p:cNvSpPr>
                <p:nvPr/>
              </p:nvSpPr>
              <p:spPr bwMode="auto">
                <a:xfrm>
                  <a:off x="2654" y="3430"/>
                  <a:ext cx="544" cy="4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40 h 21600"/>
                    <a:gd name="T26" fmla="*/ 18434 w 21600"/>
                    <a:gd name="T27" fmla="*/ 184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116" name="Oval 148">
                  <a:extLst>
                    <a:ext uri="{FF2B5EF4-FFF2-40B4-BE49-F238E27FC236}">
                      <a16:creationId xmlns:a16="http://schemas.microsoft.com/office/drawing/2014/main" id="{6DAFD964-AF13-4996-97D2-501724ED3226}"/>
                    </a:ext>
                  </a:extLst>
                </p:cNvPr>
                <p:cNvSpPr>
                  <a:spLocks noChangeArrowheads="1"/>
                </p:cNvSpPr>
                <p:nvPr/>
              </p:nvSpPr>
              <p:spPr bwMode="auto">
                <a:xfrm>
                  <a:off x="2701" y="3475"/>
                  <a:ext cx="451" cy="363"/>
                </a:xfrm>
                <a:prstGeom prst="ellipse">
                  <a:avLst/>
                </a:prstGeom>
                <a:solidFill>
                  <a:srgbClr val="009900"/>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grpSp>
        <p:grpSp>
          <p:nvGrpSpPr>
            <p:cNvPr id="58379" name="Group 212">
              <a:extLst>
                <a:ext uri="{FF2B5EF4-FFF2-40B4-BE49-F238E27FC236}">
                  <a16:creationId xmlns:a16="http://schemas.microsoft.com/office/drawing/2014/main" id="{D2CF17CC-4E8D-4F2E-B1DB-BE646B41F8F2}"/>
                </a:ext>
              </a:extLst>
            </p:cNvPr>
            <p:cNvGrpSpPr>
              <a:grpSpLocks/>
            </p:cNvGrpSpPr>
            <p:nvPr/>
          </p:nvGrpSpPr>
          <p:grpSpPr bwMode="auto">
            <a:xfrm>
              <a:off x="-107950" y="5661025"/>
              <a:ext cx="6908800" cy="863600"/>
              <a:chOff x="-68" y="3566"/>
              <a:chExt cx="4352" cy="544"/>
            </a:xfrm>
          </p:grpSpPr>
          <p:sp>
            <p:nvSpPr>
              <p:cNvPr id="44091" name="Text Box 127">
                <a:extLst>
                  <a:ext uri="{FF2B5EF4-FFF2-40B4-BE49-F238E27FC236}">
                    <a16:creationId xmlns:a16="http://schemas.microsoft.com/office/drawing/2014/main" id="{B167563D-5337-490E-8075-C55E21B43A37}"/>
                  </a:ext>
                </a:extLst>
              </p:cNvPr>
              <p:cNvSpPr txBox="1">
                <a:spLocks noChangeArrowheads="1"/>
              </p:cNvSpPr>
              <p:nvPr/>
            </p:nvSpPr>
            <p:spPr bwMode="auto">
              <a:xfrm>
                <a:off x="-68" y="3566"/>
                <a:ext cx="1691" cy="265"/>
              </a:xfrm>
              <a:prstGeom prst="rect">
                <a:avLst/>
              </a:prstGeom>
              <a:gradFill rotWithShape="1">
                <a:gsLst>
                  <a:gs pos="0">
                    <a:srgbClr val="009900"/>
                  </a:gs>
                  <a:gs pos="100000">
                    <a:schemeClr val="tx1"/>
                  </a:gs>
                </a:gsLst>
                <a:path path="shape">
                  <a:fillToRect l="50000" t="50000" r="50000" b="50000"/>
                </a:path>
              </a:gra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r">
                  <a:defRPr sz="2800" b="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marL="742950" indent="-285750">
                  <a:defRPr sz="1000">
                    <a:latin typeface="Arial" panose="020B0604020202020204" pitchFamily="34" charset="0"/>
                    <a:cs typeface="Arial" panose="020B0604020202020204" pitchFamily="34" charset="0"/>
                  </a:defRPr>
                </a:lvl2pPr>
                <a:lvl3pPr marL="1143000" indent="-228600">
                  <a:defRPr sz="1000">
                    <a:latin typeface="Arial" panose="020B0604020202020204" pitchFamily="34" charset="0"/>
                    <a:cs typeface="Arial" panose="020B0604020202020204" pitchFamily="34" charset="0"/>
                  </a:defRPr>
                </a:lvl3pPr>
                <a:lvl4pPr marL="1600200" indent="-228600">
                  <a:defRPr sz="1000">
                    <a:latin typeface="Arial" panose="020B0604020202020204" pitchFamily="34" charset="0"/>
                    <a:cs typeface="Arial" panose="020B0604020202020204" pitchFamily="34" charset="0"/>
                  </a:defRPr>
                </a:lvl4pPr>
                <a:lvl5pPr marL="2057400" indent="-228600">
                  <a:defRPr sz="10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latin typeface="Arial" panose="020B0604020202020204" pitchFamily="34" charset="0"/>
                    <a:cs typeface="Arial" panose="020B0604020202020204" pitchFamily="34" charset="0"/>
                  </a:defRPr>
                </a:lvl9pPr>
              </a:lstStyle>
              <a:p>
                <a:pPr>
                  <a:defRPr/>
                </a:pPr>
                <a:r>
                  <a:rPr lang="fr-FR" altLang="fr-FR" sz="1000" dirty="0"/>
                  <a:t>Emballages</a:t>
                </a:r>
              </a:p>
            </p:txBody>
          </p:sp>
          <p:sp>
            <p:nvSpPr>
              <p:cNvPr id="44092" name="Line 56">
                <a:extLst>
                  <a:ext uri="{FF2B5EF4-FFF2-40B4-BE49-F238E27FC236}">
                    <a16:creationId xmlns:a16="http://schemas.microsoft.com/office/drawing/2014/main" id="{DEACF46E-7C08-4682-9F69-A951265866DA}"/>
                  </a:ext>
                </a:extLst>
              </p:cNvPr>
              <p:cNvSpPr>
                <a:spLocks noChangeShapeType="1"/>
              </p:cNvSpPr>
              <p:nvPr/>
            </p:nvSpPr>
            <p:spPr bwMode="auto">
              <a:xfrm>
                <a:off x="1110" y="3838"/>
                <a:ext cx="317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grpSp>
            <p:nvGrpSpPr>
              <p:cNvPr id="58429" name="Group 128">
                <a:extLst>
                  <a:ext uri="{FF2B5EF4-FFF2-40B4-BE49-F238E27FC236}">
                    <a16:creationId xmlns:a16="http://schemas.microsoft.com/office/drawing/2014/main" id="{D3A55121-87B6-43B2-877F-52DCB61B5F6F}"/>
                  </a:ext>
                </a:extLst>
              </p:cNvPr>
              <p:cNvGrpSpPr>
                <a:grpSpLocks/>
              </p:cNvGrpSpPr>
              <p:nvPr/>
            </p:nvGrpSpPr>
            <p:grpSpPr bwMode="auto">
              <a:xfrm>
                <a:off x="1928" y="3612"/>
                <a:ext cx="227" cy="181"/>
                <a:chOff x="2654" y="3430"/>
                <a:chExt cx="498" cy="454"/>
              </a:xfrm>
            </p:grpSpPr>
            <p:sp>
              <p:nvSpPr>
                <p:cNvPr id="44108" name="AutoShape 129">
                  <a:extLst>
                    <a:ext uri="{FF2B5EF4-FFF2-40B4-BE49-F238E27FC236}">
                      <a16:creationId xmlns:a16="http://schemas.microsoft.com/office/drawing/2014/main" id="{7E9F2C0A-9F80-4A27-8236-EE1CA666F34B}"/>
                    </a:ext>
                  </a:extLst>
                </p:cNvPr>
                <p:cNvSpPr>
                  <a:spLocks noChangeArrowheads="1"/>
                </p:cNvSpPr>
                <p:nvPr/>
              </p:nvSpPr>
              <p:spPr bwMode="auto">
                <a:xfrm>
                  <a:off x="2653" y="3431"/>
                  <a:ext cx="485" cy="4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40 h 21600"/>
                    <a:gd name="T26" fmla="*/ 18434 w 21600"/>
                    <a:gd name="T27" fmla="*/ 184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109" name="Oval 130">
                  <a:extLst>
                    <a:ext uri="{FF2B5EF4-FFF2-40B4-BE49-F238E27FC236}">
                      <a16:creationId xmlns:a16="http://schemas.microsoft.com/office/drawing/2014/main" id="{20B7BED6-ADA3-4AAD-84AC-FAE212BD26DE}"/>
                    </a:ext>
                  </a:extLst>
                </p:cNvPr>
                <p:cNvSpPr>
                  <a:spLocks noChangeArrowheads="1"/>
                </p:cNvSpPr>
                <p:nvPr/>
              </p:nvSpPr>
              <p:spPr bwMode="auto">
                <a:xfrm>
                  <a:off x="2693" y="3475"/>
                  <a:ext cx="382" cy="315"/>
                </a:xfrm>
                <a:prstGeom prst="ellipse">
                  <a:avLst/>
                </a:prstGeom>
                <a:solidFill>
                  <a:srgbClr val="009900"/>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grpSp>
            <p:nvGrpSpPr>
              <p:cNvPr id="58430" name="Group 137">
                <a:extLst>
                  <a:ext uri="{FF2B5EF4-FFF2-40B4-BE49-F238E27FC236}">
                    <a16:creationId xmlns:a16="http://schemas.microsoft.com/office/drawing/2014/main" id="{88F2EE56-35EE-498D-9A78-515DDD8A8B2C}"/>
                  </a:ext>
                </a:extLst>
              </p:cNvPr>
              <p:cNvGrpSpPr>
                <a:grpSpLocks/>
              </p:cNvGrpSpPr>
              <p:nvPr/>
            </p:nvGrpSpPr>
            <p:grpSpPr bwMode="auto">
              <a:xfrm>
                <a:off x="2789" y="3612"/>
                <a:ext cx="227" cy="181"/>
                <a:chOff x="1429" y="3430"/>
                <a:chExt cx="498" cy="454"/>
              </a:xfrm>
            </p:grpSpPr>
            <p:sp>
              <p:nvSpPr>
                <p:cNvPr id="44106" name="AutoShape 138">
                  <a:extLst>
                    <a:ext uri="{FF2B5EF4-FFF2-40B4-BE49-F238E27FC236}">
                      <a16:creationId xmlns:a16="http://schemas.microsoft.com/office/drawing/2014/main" id="{E9E1883D-0EA0-42D9-BCFC-9996B1EB3BC4}"/>
                    </a:ext>
                  </a:extLst>
                </p:cNvPr>
                <p:cNvSpPr>
                  <a:spLocks noChangeArrowheads="1"/>
                </p:cNvSpPr>
                <p:nvPr/>
              </p:nvSpPr>
              <p:spPr bwMode="auto">
                <a:xfrm>
                  <a:off x="1428" y="3431"/>
                  <a:ext cx="485" cy="4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40 h 21600"/>
                    <a:gd name="T26" fmla="*/ 18434 w 21600"/>
                    <a:gd name="T27" fmla="*/ 184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107" name="Oval 139">
                  <a:extLst>
                    <a:ext uri="{FF2B5EF4-FFF2-40B4-BE49-F238E27FC236}">
                      <a16:creationId xmlns:a16="http://schemas.microsoft.com/office/drawing/2014/main" id="{6671C58D-D774-4D61-8BDC-D56731DC8C7D}"/>
                    </a:ext>
                  </a:extLst>
                </p:cNvPr>
                <p:cNvSpPr>
                  <a:spLocks noChangeArrowheads="1"/>
                </p:cNvSpPr>
                <p:nvPr/>
              </p:nvSpPr>
              <p:spPr bwMode="auto">
                <a:xfrm>
                  <a:off x="1472" y="3475"/>
                  <a:ext cx="410" cy="3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grpSp>
            <p:nvGrpSpPr>
              <p:cNvPr id="58431" name="Group 140">
                <a:extLst>
                  <a:ext uri="{FF2B5EF4-FFF2-40B4-BE49-F238E27FC236}">
                    <a16:creationId xmlns:a16="http://schemas.microsoft.com/office/drawing/2014/main" id="{0C9FAC33-770E-419F-8F5A-4913C5567930}"/>
                  </a:ext>
                </a:extLst>
              </p:cNvPr>
              <p:cNvGrpSpPr>
                <a:grpSpLocks/>
              </p:cNvGrpSpPr>
              <p:nvPr/>
            </p:nvGrpSpPr>
            <p:grpSpPr bwMode="auto">
              <a:xfrm>
                <a:off x="3651" y="3612"/>
                <a:ext cx="227" cy="181"/>
                <a:chOff x="1429" y="3430"/>
                <a:chExt cx="498" cy="454"/>
              </a:xfrm>
            </p:grpSpPr>
            <p:sp>
              <p:nvSpPr>
                <p:cNvPr id="44104" name="AutoShape 141">
                  <a:extLst>
                    <a:ext uri="{FF2B5EF4-FFF2-40B4-BE49-F238E27FC236}">
                      <a16:creationId xmlns:a16="http://schemas.microsoft.com/office/drawing/2014/main" id="{7A70836F-143F-46B8-B18C-C4419C69E713}"/>
                    </a:ext>
                  </a:extLst>
                </p:cNvPr>
                <p:cNvSpPr>
                  <a:spLocks noChangeArrowheads="1"/>
                </p:cNvSpPr>
                <p:nvPr/>
              </p:nvSpPr>
              <p:spPr bwMode="auto">
                <a:xfrm>
                  <a:off x="1429" y="3431"/>
                  <a:ext cx="497" cy="4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40 h 21600"/>
                    <a:gd name="T26" fmla="*/ 18434 w 21600"/>
                    <a:gd name="T27" fmla="*/ 184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105" name="Oval 142">
                  <a:extLst>
                    <a:ext uri="{FF2B5EF4-FFF2-40B4-BE49-F238E27FC236}">
                      <a16:creationId xmlns:a16="http://schemas.microsoft.com/office/drawing/2014/main" id="{74734DC5-DA6D-438F-9716-F11869FAE3CB}"/>
                    </a:ext>
                  </a:extLst>
                </p:cNvPr>
                <p:cNvSpPr>
                  <a:spLocks noChangeArrowheads="1"/>
                </p:cNvSpPr>
                <p:nvPr/>
              </p:nvSpPr>
              <p:spPr bwMode="auto">
                <a:xfrm>
                  <a:off x="1473" y="3475"/>
                  <a:ext cx="410" cy="3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sp>
            <p:nvSpPr>
              <p:cNvPr id="44096" name="Line 126">
                <a:extLst>
                  <a:ext uri="{FF2B5EF4-FFF2-40B4-BE49-F238E27FC236}">
                    <a16:creationId xmlns:a16="http://schemas.microsoft.com/office/drawing/2014/main" id="{4ACC52D6-3729-495C-9435-B8D1186C1354}"/>
                  </a:ext>
                </a:extLst>
              </p:cNvPr>
              <p:cNvSpPr>
                <a:spLocks noChangeShapeType="1"/>
              </p:cNvSpPr>
              <p:nvPr/>
            </p:nvSpPr>
            <p:spPr bwMode="auto">
              <a:xfrm>
                <a:off x="1156" y="4110"/>
                <a:ext cx="303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sp>
            <p:nvSpPr>
              <p:cNvPr id="44097" name="Text Box 149">
                <a:extLst>
                  <a:ext uri="{FF2B5EF4-FFF2-40B4-BE49-F238E27FC236}">
                    <a16:creationId xmlns:a16="http://schemas.microsoft.com/office/drawing/2014/main" id="{75DCD54C-55FB-4A41-894C-785DB0261FAE}"/>
                  </a:ext>
                </a:extLst>
              </p:cNvPr>
              <p:cNvSpPr txBox="1">
                <a:spLocks noChangeArrowheads="1"/>
              </p:cNvSpPr>
              <p:nvPr/>
            </p:nvSpPr>
            <p:spPr bwMode="auto">
              <a:xfrm>
                <a:off x="793" y="3838"/>
                <a:ext cx="761" cy="265"/>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a:defRPr/>
                </a:pPr>
                <a:r>
                  <a:rPr lang="fr-FR" altLang="fr-FR"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44098" name="AutoShape 157">
                <a:extLst>
                  <a:ext uri="{FF2B5EF4-FFF2-40B4-BE49-F238E27FC236}">
                    <a16:creationId xmlns:a16="http://schemas.microsoft.com/office/drawing/2014/main" id="{E6BCBB54-4D7C-4111-89A9-99097BEDB05C}"/>
                  </a:ext>
                </a:extLst>
              </p:cNvPr>
              <p:cNvSpPr>
                <a:spLocks noChangeArrowheads="1"/>
              </p:cNvSpPr>
              <p:nvPr/>
            </p:nvSpPr>
            <p:spPr bwMode="auto">
              <a:xfrm>
                <a:off x="1928" y="3884"/>
                <a:ext cx="227" cy="1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0 w 21600"/>
                  <a:gd name="T25" fmla="*/ 3222 h 21600"/>
                  <a:gd name="T26" fmla="*/ 18460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099" name="Oval 158">
                <a:extLst>
                  <a:ext uri="{FF2B5EF4-FFF2-40B4-BE49-F238E27FC236}">
                    <a16:creationId xmlns:a16="http://schemas.microsoft.com/office/drawing/2014/main" id="{EC16B529-5F9D-44AB-8976-F51797D29501}"/>
                  </a:ext>
                </a:extLst>
              </p:cNvPr>
              <p:cNvSpPr>
                <a:spLocks noChangeArrowheads="1"/>
              </p:cNvSpPr>
              <p:nvPr/>
            </p:nvSpPr>
            <p:spPr bwMode="auto">
              <a:xfrm>
                <a:off x="1949" y="3902"/>
                <a:ext cx="186" cy="145"/>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8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sp>
            <p:nvSpPr>
              <p:cNvPr id="44100" name="AutoShape 165">
                <a:extLst>
                  <a:ext uri="{FF2B5EF4-FFF2-40B4-BE49-F238E27FC236}">
                    <a16:creationId xmlns:a16="http://schemas.microsoft.com/office/drawing/2014/main" id="{40F80F7D-DDE0-4A6E-835D-2A4FB5BD429A}"/>
                  </a:ext>
                </a:extLst>
              </p:cNvPr>
              <p:cNvSpPr>
                <a:spLocks noChangeArrowheads="1"/>
              </p:cNvSpPr>
              <p:nvPr/>
            </p:nvSpPr>
            <p:spPr bwMode="auto">
              <a:xfrm>
                <a:off x="2789" y="3865"/>
                <a:ext cx="227"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0 w 21600"/>
                  <a:gd name="T25" fmla="*/ 3222 h 21600"/>
                  <a:gd name="T26" fmla="*/ 18460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101" name="Oval 166">
                <a:extLst>
                  <a:ext uri="{FF2B5EF4-FFF2-40B4-BE49-F238E27FC236}">
                    <a16:creationId xmlns:a16="http://schemas.microsoft.com/office/drawing/2014/main" id="{236EE96F-2557-4498-8C64-2F93173CEF26}"/>
                  </a:ext>
                </a:extLst>
              </p:cNvPr>
              <p:cNvSpPr>
                <a:spLocks noChangeArrowheads="1"/>
              </p:cNvSpPr>
              <p:nvPr/>
            </p:nvSpPr>
            <p:spPr bwMode="auto">
              <a:xfrm>
                <a:off x="2810" y="3884"/>
                <a:ext cx="186" cy="145"/>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8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sp>
            <p:nvSpPr>
              <p:cNvPr id="44102" name="AutoShape 167">
                <a:extLst>
                  <a:ext uri="{FF2B5EF4-FFF2-40B4-BE49-F238E27FC236}">
                    <a16:creationId xmlns:a16="http://schemas.microsoft.com/office/drawing/2014/main" id="{0E9678EF-6DA6-4723-8AC1-44BA57BD89C4}"/>
                  </a:ext>
                </a:extLst>
              </p:cNvPr>
              <p:cNvSpPr>
                <a:spLocks noChangeArrowheads="1"/>
              </p:cNvSpPr>
              <p:nvPr/>
            </p:nvSpPr>
            <p:spPr bwMode="auto">
              <a:xfrm>
                <a:off x="3651" y="3865"/>
                <a:ext cx="227"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0 w 21600"/>
                  <a:gd name="T25" fmla="*/ 3222 h 21600"/>
                  <a:gd name="T26" fmla="*/ 18460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103" name="Oval 168">
                <a:extLst>
                  <a:ext uri="{FF2B5EF4-FFF2-40B4-BE49-F238E27FC236}">
                    <a16:creationId xmlns:a16="http://schemas.microsoft.com/office/drawing/2014/main" id="{565AE433-800F-4A06-AE6A-DA3FABC73814}"/>
                  </a:ext>
                </a:extLst>
              </p:cNvPr>
              <p:cNvSpPr>
                <a:spLocks noChangeArrowheads="1"/>
              </p:cNvSpPr>
              <p:nvPr/>
            </p:nvSpPr>
            <p:spPr bwMode="auto">
              <a:xfrm>
                <a:off x="3672" y="3884"/>
                <a:ext cx="183" cy="145"/>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8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grpSp>
          <p:nvGrpSpPr>
            <p:cNvPr id="58380" name="Group 209">
              <a:extLst>
                <a:ext uri="{FF2B5EF4-FFF2-40B4-BE49-F238E27FC236}">
                  <a16:creationId xmlns:a16="http://schemas.microsoft.com/office/drawing/2014/main" id="{2836774D-DD08-4EF6-AD14-A55F0E77331A}"/>
                </a:ext>
              </a:extLst>
            </p:cNvPr>
            <p:cNvGrpSpPr>
              <a:grpSpLocks/>
            </p:cNvGrpSpPr>
            <p:nvPr/>
          </p:nvGrpSpPr>
          <p:grpSpPr bwMode="auto">
            <a:xfrm>
              <a:off x="-107950" y="5227638"/>
              <a:ext cx="6840538" cy="433387"/>
              <a:chOff x="-68" y="3293"/>
              <a:chExt cx="4309" cy="273"/>
            </a:xfrm>
          </p:grpSpPr>
          <p:sp>
            <p:nvSpPr>
              <p:cNvPr id="44080" name="Line 109">
                <a:extLst>
                  <a:ext uri="{FF2B5EF4-FFF2-40B4-BE49-F238E27FC236}">
                    <a16:creationId xmlns:a16="http://schemas.microsoft.com/office/drawing/2014/main" id="{391C2847-5129-4A7C-91F2-AAB396A3C060}"/>
                  </a:ext>
                </a:extLst>
              </p:cNvPr>
              <p:cNvSpPr>
                <a:spLocks noChangeShapeType="1"/>
              </p:cNvSpPr>
              <p:nvPr/>
            </p:nvSpPr>
            <p:spPr bwMode="auto">
              <a:xfrm>
                <a:off x="1066" y="3566"/>
                <a:ext cx="31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latin typeface="Tahoma" panose="020B0604030504040204" pitchFamily="34" charset="0"/>
                  <a:ea typeface="Tahoma" panose="020B0604030504040204" pitchFamily="34" charset="0"/>
                  <a:cs typeface="Tahoma" panose="020B0604030504040204" pitchFamily="34" charset="0"/>
                </a:endParaRPr>
              </a:p>
            </p:txBody>
          </p:sp>
          <p:sp>
            <p:nvSpPr>
              <p:cNvPr id="44081" name="Text Box 110">
                <a:extLst>
                  <a:ext uri="{FF2B5EF4-FFF2-40B4-BE49-F238E27FC236}">
                    <a16:creationId xmlns:a16="http://schemas.microsoft.com/office/drawing/2014/main" id="{6A6B4B11-0F89-4BFA-AB47-5AD8E1B86E93}"/>
                  </a:ext>
                </a:extLst>
              </p:cNvPr>
              <p:cNvSpPr txBox="1">
                <a:spLocks noChangeArrowheads="1"/>
              </p:cNvSpPr>
              <p:nvPr/>
            </p:nvSpPr>
            <p:spPr bwMode="auto">
              <a:xfrm>
                <a:off x="-68" y="3293"/>
                <a:ext cx="1691" cy="265"/>
              </a:xfrm>
              <a:prstGeom prst="rect">
                <a:avLst/>
              </a:prstGeom>
              <a:gradFill rotWithShape="1">
                <a:gsLst>
                  <a:gs pos="0">
                    <a:srgbClr val="009900"/>
                  </a:gs>
                  <a:gs pos="100000">
                    <a:schemeClr val="tx1"/>
                  </a:gs>
                </a:gsLst>
                <a:path path="shape">
                  <a:fillToRect l="50000" t="50000" r="50000" b="50000"/>
                </a:path>
              </a:gra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r">
                  <a:defRPr sz="2800" b="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marL="742950" indent="-285750">
                  <a:defRPr sz="1000">
                    <a:latin typeface="Arial" panose="020B0604020202020204" pitchFamily="34" charset="0"/>
                    <a:cs typeface="Arial" panose="020B0604020202020204" pitchFamily="34" charset="0"/>
                  </a:defRPr>
                </a:lvl2pPr>
                <a:lvl3pPr marL="1143000" indent="-228600">
                  <a:defRPr sz="1000">
                    <a:latin typeface="Arial" panose="020B0604020202020204" pitchFamily="34" charset="0"/>
                    <a:cs typeface="Arial" panose="020B0604020202020204" pitchFamily="34" charset="0"/>
                  </a:defRPr>
                </a:lvl3pPr>
                <a:lvl4pPr marL="1600200" indent="-228600">
                  <a:defRPr sz="1000">
                    <a:latin typeface="Arial" panose="020B0604020202020204" pitchFamily="34" charset="0"/>
                    <a:cs typeface="Arial" panose="020B0604020202020204" pitchFamily="34" charset="0"/>
                  </a:defRPr>
                </a:lvl4pPr>
                <a:lvl5pPr marL="2057400" indent="-228600">
                  <a:defRPr sz="10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latin typeface="Arial" panose="020B0604020202020204" pitchFamily="34" charset="0"/>
                    <a:cs typeface="Arial" panose="020B0604020202020204" pitchFamily="34" charset="0"/>
                  </a:defRPr>
                </a:lvl9pPr>
              </a:lstStyle>
              <a:p>
                <a:pPr>
                  <a:defRPr/>
                </a:pPr>
                <a:r>
                  <a:rPr lang="fr-FR" altLang="fr-FR" sz="1000" dirty="0"/>
                  <a:t>Pneumatiques</a:t>
                </a:r>
              </a:p>
            </p:txBody>
          </p:sp>
          <p:grpSp>
            <p:nvGrpSpPr>
              <p:cNvPr id="58418" name="Group 111">
                <a:extLst>
                  <a:ext uri="{FF2B5EF4-FFF2-40B4-BE49-F238E27FC236}">
                    <a16:creationId xmlns:a16="http://schemas.microsoft.com/office/drawing/2014/main" id="{C049FDEA-B95E-4934-88D3-71AFD68F7013}"/>
                  </a:ext>
                </a:extLst>
              </p:cNvPr>
              <p:cNvGrpSpPr>
                <a:grpSpLocks/>
              </p:cNvGrpSpPr>
              <p:nvPr/>
            </p:nvGrpSpPr>
            <p:grpSpPr bwMode="auto">
              <a:xfrm>
                <a:off x="1928" y="3339"/>
                <a:ext cx="227" cy="181"/>
                <a:chOff x="2654" y="3430"/>
                <a:chExt cx="498" cy="454"/>
              </a:xfrm>
            </p:grpSpPr>
            <p:sp>
              <p:nvSpPr>
                <p:cNvPr id="44089" name="AutoShape 112">
                  <a:extLst>
                    <a:ext uri="{FF2B5EF4-FFF2-40B4-BE49-F238E27FC236}">
                      <a16:creationId xmlns:a16="http://schemas.microsoft.com/office/drawing/2014/main" id="{0B6C0F91-2E06-40E8-855F-D7557A287D3A}"/>
                    </a:ext>
                  </a:extLst>
                </p:cNvPr>
                <p:cNvSpPr>
                  <a:spLocks noChangeArrowheads="1"/>
                </p:cNvSpPr>
                <p:nvPr/>
              </p:nvSpPr>
              <p:spPr bwMode="auto">
                <a:xfrm>
                  <a:off x="2668" y="3430"/>
                  <a:ext cx="485" cy="4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40 h 21600"/>
                    <a:gd name="T26" fmla="*/ 18434 w 21600"/>
                    <a:gd name="T27" fmla="*/ 184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090" name="Oval 113">
                  <a:extLst>
                    <a:ext uri="{FF2B5EF4-FFF2-40B4-BE49-F238E27FC236}">
                      <a16:creationId xmlns:a16="http://schemas.microsoft.com/office/drawing/2014/main" id="{D353D0AE-B0EA-4DFC-BC1C-DB3D3C363AE2}"/>
                    </a:ext>
                  </a:extLst>
                </p:cNvPr>
                <p:cNvSpPr>
                  <a:spLocks noChangeArrowheads="1"/>
                </p:cNvSpPr>
                <p:nvPr/>
              </p:nvSpPr>
              <p:spPr bwMode="auto">
                <a:xfrm>
                  <a:off x="2724" y="3475"/>
                  <a:ext cx="416" cy="315"/>
                </a:xfrm>
                <a:prstGeom prst="ellipse">
                  <a:avLst/>
                </a:prstGeom>
                <a:solidFill>
                  <a:srgbClr val="009900"/>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grpSp>
            <p:nvGrpSpPr>
              <p:cNvPr id="58419" name="Group 193">
                <a:extLst>
                  <a:ext uri="{FF2B5EF4-FFF2-40B4-BE49-F238E27FC236}">
                    <a16:creationId xmlns:a16="http://schemas.microsoft.com/office/drawing/2014/main" id="{45049503-C2A0-4FC1-A346-D77DEDC7BB43}"/>
                  </a:ext>
                </a:extLst>
              </p:cNvPr>
              <p:cNvGrpSpPr>
                <a:grpSpLocks/>
              </p:cNvGrpSpPr>
              <p:nvPr/>
            </p:nvGrpSpPr>
            <p:grpSpPr bwMode="auto">
              <a:xfrm>
                <a:off x="2789" y="3339"/>
                <a:ext cx="227" cy="181"/>
                <a:chOff x="4558" y="2341"/>
                <a:chExt cx="227" cy="181"/>
              </a:xfrm>
            </p:grpSpPr>
            <p:sp>
              <p:nvSpPr>
                <p:cNvPr id="44087" name="AutoShape 194">
                  <a:extLst>
                    <a:ext uri="{FF2B5EF4-FFF2-40B4-BE49-F238E27FC236}">
                      <a16:creationId xmlns:a16="http://schemas.microsoft.com/office/drawing/2014/main" id="{07275399-17EA-4B67-9F4C-8B5EFDEEF1EB}"/>
                    </a:ext>
                  </a:extLst>
                </p:cNvPr>
                <p:cNvSpPr>
                  <a:spLocks noChangeArrowheads="1"/>
                </p:cNvSpPr>
                <p:nvPr/>
              </p:nvSpPr>
              <p:spPr bwMode="auto">
                <a:xfrm>
                  <a:off x="4560" y="2341"/>
                  <a:ext cx="227" cy="1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0 w 21600"/>
                    <a:gd name="T25" fmla="*/ 3222 h 21600"/>
                    <a:gd name="T26" fmla="*/ 18460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088" name="Oval 195">
                  <a:extLst>
                    <a:ext uri="{FF2B5EF4-FFF2-40B4-BE49-F238E27FC236}">
                      <a16:creationId xmlns:a16="http://schemas.microsoft.com/office/drawing/2014/main" id="{28F58580-CFDD-4FFA-B7B6-788C794BB3E9}"/>
                    </a:ext>
                  </a:extLst>
                </p:cNvPr>
                <p:cNvSpPr>
                  <a:spLocks noChangeArrowheads="1"/>
                </p:cNvSpPr>
                <p:nvPr/>
              </p:nvSpPr>
              <p:spPr bwMode="auto">
                <a:xfrm>
                  <a:off x="4584" y="2359"/>
                  <a:ext cx="183" cy="14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grpSp>
            <p:nvGrpSpPr>
              <p:cNvPr id="58420" name="Group 196">
                <a:extLst>
                  <a:ext uri="{FF2B5EF4-FFF2-40B4-BE49-F238E27FC236}">
                    <a16:creationId xmlns:a16="http://schemas.microsoft.com/office/drawing/2014/main" id="{2DB968D1-D14B-4BC1-8E36-73220B81F780}"/>
                  </a:ext>
                </a:extLst>
              </p:cNvPr>
              <p:cNvGrpSpPr>
                <a:grpSpLocks/>
              </p:cNvGrpSpPr>
              <p:nvPr/>
            </p:nvGrpSpPr>
            <p:grpSpPr bwMode="auto">
              <a:xfrm>
                <a:off x="3651" y="3339"/>
                <a:ext cx="227" cy="181"/>
                <a:chOff x="4558" y="2341"/>
                <a:chExt cx="227" cy="181"/>
              </a:xfrm>
            </p:grpSpPr>
            <p:sp>
              <p:nvSpPr>
                <p:cNvPr id="44085" name="AutoShape 197">
                  <a:extLst>
                    <a:ext uri="{FF2B5EF4-FFF2-40B4-BE49-F238E27FC236}">
                      <a16:creationId xmlns:a16="http://schemas.microsoft.com/office/drawing/2014/main" id="{7AF6DFBD-26D5-4694-A208-B9418619213F}"/>
                    </a:ext>
                  </a:extLst>
                </p:cNvPr>
                <p:cNvSpPr>
                  <a:spLocks noChangeArrowheads="1"/>
                </p:cNvSpPr>
                <p:nvPr/>
              </p:nvSpPr>
              <p:spPr bwMode="auto">
                <a:xfrm>
                  <a:off x="4558" y="2341"/>
                  <a:ext cx="229" cy="1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0 w 21600"/>
                    <a:gd name="T25" fmla="*/ 3222 h 21600"/>
                    <a:gd name="T26" fmla="*/ 18460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086" name="Oval 198">
                  <a:extLst>
                    <a:ext uri="{FF2B5EF4-FFF2-40B4-BE49-F238E27FC236}">
                      <a16:creationId xmlns:a16="http://schemas.microsoft.com/office/drawing/2014/main" id="{40A720D9-446D-464E-B5B4-C5D8D8A5EB59}"/>
                    </a:ext>
                  </a:extLst>
                </p:cNvPr>
                <p:cNvSpPr>
                  <a:spLocks noChangeArrowheads="1"/>
                </p:cNvSpPr>
                <p:nvPr/>
              </p:nvSpPr>
              <p:spPr bwMode="auto">
                <a:xfrm>
                  <a:off x="4579" y="2359"/>
                  <a:ext cx="188" cy="14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grpSp>
        <p:grpSp>
          <p:nvGrpSpPr>
            <p:cNvPr id="58381" name="Group 215">
              <a:extLst>
                <a:ext uri="{FF2B5EF4-FFF2-40B4-BE49-F238E27FC236}">
                  <a16:creationId xmlns:a16="http://schemas.microsoft.com/office/drawing/2014/main" id="{0B635625-1D67-41A7-903D-54D90BF26986}"/>
                </a:ext>
              </a:extLst>
            </p:cNvPr>
            <p:cNvGrpSpPr>
              <a:grpSpLocks/>
            </p:cNvGrpSpPr>
            <p:nvPr/>
          </p:nvGrpSpPr>
          <p:grpSpPr bwMode="auto">
            <a:xfrm>
              <a:off x="-107951" y="3717927"/>
              <a:ext cx="9986968" cy="2889251"/>
              <a:chOff x="-68" y="2342"/>
              <a:chExt cx="6291" cy="1820"/>
            </a:xfrm>
          </p:grpSpPr>
          <p:grpSp>
            <p:nvGrpSpPr>
              <p:cNvPr id="58382" name="Group 214">
                <a:extLst>
                  <a:ext uri="{FF2B5EF4-FFF2-40B4-BE49-F238E27FC236}">
                    <a16:creationId xmlns:a16="http://schemas.microsoft.com/office/drawing/2014/main" id="{9062580C-CF36-4BB1-9F78-12C9ABF12FA5}"/>
                  </a:ext>
                </a:extLst>
              </p:cNvPr>
              <p:cNvGrpSpPr>
                <a:grpSpLocks/>
              </p:cNvGrpSpPr>
              <p:nvPr/>
            </p:nvGrpSpPr>
            <p:grpSpPr bwMode="auto">
              <a:xfrm>
                <a:off x="4732" y="3418"/>
                <a:ext cx="1491" cy="744"/>
                <a:chOff x="4732" y="3418"/>
                <a:chExt cx="1491" cy="744"/>
              </a:xfrm>
            </p:grpSpPr>
            <p:sp>
              <p:nvSpPr>
                <p:cNvPr id="44067" name="Rectangle 191">
                  <a:extLst>
                    <a:ext uri="{FF2B5EF4-FFF2-40B4-BE49-F238E27FC236}">
                      <a16:creationId xmlns:a16="http://schemas.microsoft.com/office/drawing/2014/main" id="{C052B903-6FA5-48B6-95EF-217C54274D89}"/>
                    </a:ext>
                  </a:extLst>
                </p:cNvPr>
                <p:cNvSpPr>
                  <a:spLocks noChangeArrowheads="1"/>
                </p:cNvSpPr>
                <p:nvPr/>
              </p:nvSpPr>
              <p:spPr bwMode="auto">
                <a:xfrm>
                  <a:off x="4732" y="3418"/>
                  <a:ext cx="1316" cy="726"/>
                </a:xfrm>
                <a:prstGeom prst="rect">
                  <a:avLst/>
                </a:prstGeom>
                <a:gradFill rotWithShape="1">
                  <a:gsLst>
                    <a:gs pos="100000">
                      <a:schemeClr val="bg2"/>
                    </a:gs>
                    <a:gs pos="100000">
                      <a:schemeClr val="tx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4068" name="Text Box 189">
                  <a:extLst>
                    <a:ext uri="{FF2B5EF4-FFF2-40B4-BE49-F238E27FC236}">
                      <a16:creationId xmlns:a16="http://schemas.microsoft.com/office/drawing/2014/main" id="{2E4F2AEC-F317-42F7-8C8C-6879EF4665DF}"/>
                    </a:ext>
                  </a:extLst>
                </p:cNvPr>
                <p:cNvSpPr txBox="1">
                  <a:spLocks noChangeArrowheads="1"/>
                </p:cNvSpPr>
                <p:nvPr/>
              </p:nvSpPr>
              <p:spPr bwMode="auto">
                <a:xfrm>
                  <a:off x="5067" y="3702"/>
                  <a:ext cx="1156" cy="233"/>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r>
                    <a:rPr lang="fr-FR" altLang="fr-FR" sz="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Sur demande</a:t>
                  </a:r>
                </a:p>
              </p:txBody>
            </p:sp>
            <p:sp>
              <p:nvSpPr>
                <p:cNvPr id="44069" name="Text Box 190">
                  <a:extLst>
                    <a:ext uri="{FF2B5EF4-FFF2-40B4-BE49-F238E27FC236}">
                      <a16:creationId xmlns:a16="http://schemas.microsoft.com/office/drawing/2014/main" id="{CEF3D42F-9065-4BC9-88A3-65763E6898BD}"/>
                    </a:ext>
                  </a:extLst>
                </p:cNvPr>
                <p:cNvSpPr txBox="1">
                  <a:spLocks noChangeArrowheads="1"/>
                </p:cNvSpPr>
                <p:nvPr/>
              </p:nvSpPr>
              <p:spPr bwMode="auto">
                <a:xfrm>
                  <a:off x="5067" y="3929"/>
                  <a:ext cx="1156" cy="233"/>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r>
                    <a:rPr lang="fr-FR" altLang="fr-FR" sz="800" b="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Interdit</a:t>
                  </a:r>
                </a:p>
              </p:txBody>
            </p:sp>
            <p:grpSp>
              <p:nvGrpSpPr>
                <p:cNvPr id="58406" name="Group 179">
                  <a:extLst>
                    <a:ext uri="{FF2B5EF4-FFF2-40B4-BE49-F238E27FC236}">
                      <a16:creationId xmlns:a16="http://schemas.microsoft.com/office/drawing/2014/main" id="{E64BC5EE-54D3-42E1-BA3A-7C68B4D79021}"/>
                    </a:ext>
                  </a:extLst>
                </p:cNvPr>
                <p:cNvGrpSpPr>
                  <a:grpSpLocks/>
                </p:cNvGrpSpPr>
                <p:nvPr/>
              </p:nvGrpSpPr>
              <p:grpSpPr bwMode="auto">
                <a:xfrm>
                  <a:off x="4856" y="3475"/>
                  <a:ext cx="227" cy="181"/>
                  <a:chOff x="3702" y="3430"/>
                  <a:chExt cx="498" cy="454"/>
                </a:xfrm>
              </p:grpSpPr>
              <p:sp>
                <p:nvSpPr>
                  <p:cNvPr id="44078" name="AutoShape 180">
                    <a:extLst>
                      <a:ext uri="{FF2B5EF4-FFF2-40B4-BE49-F238E27FC236}">
                        <a16:creationId xmlns:a16="http://schemas.microsoft.com/office/drawing/2014/main" id="{2D332BD0-D170-4B81-9BD6-EDF17EDF46C4}"/>
                      </a:ext>
                    </a:extLst>
                  </p:cNvPr>
                  <p:cNvSpPr>
                    <a:spLocks noChangeArrowheads="1"/>
                  </p:cNvSpPr>
                  <p:nvPr/>
                </p:nvSpPr>
                <p:spPr bwMode="auto">
                  <a:xfrm>
                    <a:off x="3703" y="3435"/>
                    <a:ext cx="497" cy="4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40 h 21600"/>
                      <a:gd name="T26" fmla="*/ 18434 w 21600"/>
                      <a:gd name="T27" fmla="*/ 184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079" name="Oval 181">
                    <a:extLst>
                      <a:ext uri="{FF2B5EF4-FFF2-40B4-BE49-F238E27FC236}">
                        <a16:creationId xmlns:a16="http://schemas.microsoft.com/office/drawing/2014/main" id="{A8E2240C-B059-4500-ACCA-571991F6B83E}"/>
                      </a:ext>
                    </a:extLst>
                  </p:cNvPr>
                  <p:cNvSpPr>
                    <a:spLocks noChangeArrowheads="1"/>
                  </p:cNvSpPr>
                  <p:nvPr/>
                </p:nvSpPr>
                <p:spPr bwMode="auto">
                  <a:xfrm>
                    <a:off x="3746" y="3476"/>
                    <a:ext cx="407" cy="363"/>
                  </a:xfrm>
                  <a:prstGeom prst="ellipse">
                    <a:avLst/>
                  </a:prstGeom>
                  <a:solidFill>
                    <a:srgbClr val="009900"/>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grpSp>
              <p:nvGrpSpPr>
                <p:cNvPr id="58407" name="Group 185">
                  <a:extLst>
                    <a:ext uri="{FF2B5EF4-FFF2-40B4-BE49-F238E27FC236}">
                      <a16:creationId xmlns:a16="http://schemas.microsoft.com/office/drawing/2014/main" id="{8A79F295-0DC9-4A51-9DD7-08FC4B102687}"/>
                    </a:ext>
                  </a:extLst>
                </p:cNvPr>
                <p:cNvGrpSpPr>
                  <a:grpSpLocks/>
                </p:cNvGrpSpPr>
                <p:nvPr/>
              </p:nvGrpSpPr>
              <p:grpSpPr bwMode="auto">
                <a:xfrm>
                  <a:off x="4856" y="3929"/>
                  <a:ext cx="227" cy="181"/>
                  <a:chOff x="2477" y="3430"/>
                  <a:chExt cx="498" cy="454"/>
                </a:xfrm>
              </p:grpSpPr>
              <p:sp>
                <p:nvSpPr>
                  <p:cNvPr id="44076" name="AutoShape 186">
                    <a:extLst>
                      <a:ext uri="{FF2B5EF4-FFF2-40B4-BE49-F238E27FC236}">
                        <a16:creationId xmlns:a16="http://schemas.microsoft.com/office/drawing/2014/main" id="{EB4E8101-38DB-4588-BDAD-6F9C37C7B76E}"/>
                      </a:ext>
                    </a:extLst>
                  </p:cNvPr>
                  <p:cNvSpPr>
                    <a:spLocks noChangeArrowheads="1"/>
                  </p:cNvSpPr>
                  <p:nvPr/>
                </p:nvSpPr>
                <p:spPr bwMode="auto">
                  <a:xfrm>
                    <a:off x="2478" y="3431"/>
                    <a:ext cx="497" cy="4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40 h 21600"/>
                      <a:gd name="T26" fmla="*/ 18434 w 21600"/>
                      <a:gd name="T27" fmla="*/ 184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077" name="Oval 187">
                    <a:extLst>
                      <a:ext uri="{FF2B5EF4-FFF2-40B4-BE49-F238E27FC236}">
                        <a16:creationId xmlns:a16="http://schemas.microsoft.com/office/drawing/2014/main" id="{D8916B40-487C-4F1F-957E-2A1D744A223E}"/>
                      </a:ext>
                    </a:extLst>
                  </p:cNvPr>
                  <p:cNvSpPr>
                    <a:spLocks noChangeArrowheads="1"/>
                  </p:cNvSpPr>
                  <p:nvPr/>
                </p:nvSpPr>
                <p:spPr bwMode="auto">
                  <a:xfrm>
                    <a:off x="2521" y="3475"/>
                    <a:ext cx="407" cy="3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sp>
              <p:nvSpPr>
                <p:cNvPr id="44072" name="Text Box 188">
                  <a:extLst>
                    <a:ext uri="{FF2B5EF4-FFF2-40B4-BE49-F238E27FC236}">
                      <a16:creationId xmlns:a16="http://schemas.microsoft.com/office/drawing/2014/main" id="{B155F43F-7CBC-4308-B374-397776263E9D}"/>
                    </a:ext>
                  </a:extLst>
                </p:cNvPr>
                <p:cNvSpPr txBox="1">
                  <a:spLocks noChangeArrowheads="1"/>
                </p:cNvSpPr>
                <p:nvPr/>
              </p:nvSpPr>
              <p:spPr bwMode="auto">
                <a:xfrm>
                  <a:off x="5067" y="3476"/>
                  <a:ext cx="761" cy="233"/>
                </a:xfrm>
                <a:prstGeom prst="rect">
                  <a:avLst/>
                </a:prstGeom>
                <a:noFill/>
                <a:ln>
                  <a:noFill/>
                </a:ln>
                <a:effectLst/>
                <a:extLst>
                  <a:ext uri="{909E8E84-426E-40DD-AFC4-6F175D3DCCD1}">
                    <a14:hiddenFill xmlns:a14="http://schemas.microsoft.com/office/drawing/2010/main">
                      <a:gradFill rotWithShape="1">
                        <a:gsLst>
                          <a:gs pos="0">
                            <a:srgbClr val="009900"/>
                          </a:gs>
                          <a:gs pos="100000">
                            <a:schemeClr val="tx1"/>
                          </a:gs>
                        </a:gsLst>
                        <a:path path="shape">
                          <a:fillToRect l="50000" t="50000" r="50000" b="50000"/>
                        </a:path>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r>
                    <a:rPr lang="fr-FR" altLang="fr-FR" sz="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Autorisé</a:t>
                  </a:r>
                </a:p>
              </p:txBody>
            </p:sp>
            <p:grpSp>
              <p:nvGrpSpPr>
                <p:cNvPr id="58409" name="Group 199">
                  <a:extLst>
                    <a:ext uri="{FF2B5EF4-FFF2-40B4-BE49-F238E27FC236}">
                      <a16:creationId xmlns:a16="http://schemas.microsoft.com/office/drawing/2014/main" id="{86A22BE6-BB69-4451-8405-A114999EAADB}"/>
                    </a:ext>
                  </a:extLst>
                </p:cNvPr>
                <p:cNvGrpSpPr>
                  <a:grpSpLocks/>
                </p:cNvGrpSpPr>
                <p:nvPr/>
              </p:nvGrpSpPr>
              <p:grpSpPr bwMode="auto">
                <a:xfrm>
                  <a:off x="4857" y="3718"/>
                  <a:ext cx="227" cy="181"/>
                  <a:chOff x="5038" y="2341"/>
                  <a:chExt cx="227" cy="181"/>
                </a:xfrm>
              </p:grpSpPr>
              <p:sp>
                <p:nvSpPr>
                  <p:cNvPr id="44074" name="AutoShape 200">
                    <a:extLst>
                      <a:ext uri="{FF2B5EF4-FFF2-40B4-BE49-F238E27FC236}">
                        <a16:creationId xmlns:a16="http://schemas.microsoft.com/office/drawing/2014/main" id="{4D89F009-BBC5-4FC2-9276-A0C1651D44D1}"/>
                      </a:ext>
                    </a:extLst>
                  </p:cNvPr>
                  <p:cNvSpPr>
                    <a:spLocks noChangeArrowheads="1"/>
                  </p:cNvSpPr>
                  <p:nvPr/>
                </p:nvSpPr>
                <p:spPr bwMode="auto">
                  <a:xfrm>
                    <a:off x="5036" y="2339"/>
                    <a:ext cx="229" cy="1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0 w 21600"/>
                      <a:gd name="T25" fmla="*/ 3222 h 21600"/>
                      <a:gd name="T26" fmla="*/ 18460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075" name="Oval 201">
                    <a:extLst>
                      <a:ext uri="{FF2B5EF4-FFF2-40B4-BE49-F238E27FC236}">
                        <a16:creationId xmlns:a16="http://schemas.microsoft.com/office/drawing/2014/main" id="{7EE8E20C-306D-4561-A097-168693022FC9}"/>
                      </a:ext>
                    </a:extLst>
                  </p:cNvPr>
                  <p:cNvSpPr>
                    <a:spLocks noChangeArrowheads="1"/>
                  </p:cNvSpPr>
                  <p:nvPr/>
                </p:nvSpPr>
                <p:spPr bwMode="auto">
                  <a:xfrm>
                    <a:off x="5056" y="2357"/>
                    <a:ext cx="187" cy="149"/>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grpSp>
          <p:grpSp>
            <p:nvGrpSpPr>
              <p:cNvPr id="58383" name="Group 213">
                <a:extLst>
                  <a:ext uri="{FF2B5EF4-FFF2-40B4-BE49-F238E27FC236}">
                    <a16:creationId xmlns:a16="http://schemas.microsoft.com/office/drawing/2014/main" id="{26610DDC-7BF7-44DA-BFE2-FAA64AAC4FD9}"/>
                  </a:ext>
                </a:extLst>
              </p:cNvPr>
              <p:cNvGrpSpPr>
                <a:grpSpLocks/>
              </p:cNvGrpSpPr>
              <p:nvPr/>
            </p:nvGrpSpPr>
            <p:grpSpPr bwMode="auto">
              <a:xfrm>
                <a:off x="-68" y="2342"/>
                <a:ext cx="4321" cy="1634"/>
                <a:chOff x="-68" y="2342"/>
                <a:chExt cx="4321" cy="1634"/>
              </a:xfrm>
            </p:grpSpPr>
            <p:sp>
              <p:nvSpPr>
                <p:cNvPr id="44047" name="Line 74">
                  <a:extLst>
                    <a:ext uri="{FF2B5EF4-FFF2-40B4-BE49-F238E27FC236}">
                      <a16:creationId xmlns:a16="http://schemas.microsoft.com/office/drawing/2014/main" id="{DC3D0AFA-FEE0-4FC7-8F5B-4E0C8D086234}"/>
                    </a:ext>
                  </a:extLst>
                </p:cNvPr>
                <p:cNvSpPr>
                  <a:spLocks noChangeShapeType="1"/>
                </p:cNvSpPr>
                <p:nvPr/>
              </p:nvSpPr>
              <p:spPr bwMode="auto">
                <a:xfrm>
                  <a:off x="1066" y="2750"/>
                  <a:ext cx="31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grpSp>
              <p:nvGrpSpPr>
                <p:cNvPr id="58385" name="Group 53">
                  <a:extLst>
                    <a:ext uri="{FF2B5EF4-FFF2-40B4-BE49-F238E27FC236}">
                      <a16:creationId xmlns:a16="http://schemas.microsoft.com/office/drawing/2014/main" id="{3BD080E3-B7A8-464D-8565-B65B9910978A}"/>
                    </a:ext>
                  </a:extLst>
                </p:cNvPr>
                <p:cNvGrpSpPr>
                  <a:grpSpLocks/>
                </p:cNvGrpSpPr>
                <p:nvPr/>
              </p:nvGrpSpPr>
              <p:grpSpPr bwMode="auto">
                <a:xfrm>
                  <a:off x="3651" y="2796"/>
                  <a:ext cx="227" cy="181"/>
                  <a:chOff x="1429" y="3430"/>
                  <a:chExt cx="498" cy="454"/>
                </a:xfrm>
              </p:grpSpPr>
              <p:sp>
                <p:nvSpPr>
                  <p:cNvPr id="44065" name="AutoShape 45">
                    <a:extLst>
                      <a:ext uri="{FF2B5EF4-FFF2-40B4-BE49-F238E27FC236}">
                        <a16:creationId xmlns:a16="http://schemas.microsoft.com/office/drawing/2014/main" id="{139A7C1E-A98E-45CE-8EAF-070636C29FA7}"/>
                      </a:ext>
                    </a:extLst>
                  </p:cNvPr>
                  <p:cNvSpPr>
                    <a:spLocks noChangeArrowheads="1"/>
                  </p:cNvSpPr>
                  <p:nvPr/>
                </p:nvSpPr>
                <p:spPr bwMode="auto">
                  <a:xfrm>
                    <a:off x="1429" y="3425"/>
                    <a:ext cx="544" cy="45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40 h 21600"/>
                      <a:gd name="T26" fmla="*/ 18434 w 21600"/>
                      <a:gd name="T27" fmla="*/ 184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066" name="Oval 46">
                    <a:extLst>
                      <a:ext uri="{FF2B5EF4-FFF2-40B4-BE49-F238E27FC236}">
                        <a16:creationId xmlns:a16="http://schemas.microsoft.com/office/drawing/2014/main" id="{F4B37D33-9AED-4ABF-848C-CD918C300D1E}"/>
                      </a:ext>
                    </a:extLst>
                  </p:cNvPr>
                  <p:cNvSpPr>
                    <a:spLocks noChangeArrowheads="1"/>
                  </p:cNvSpPr>
                  <p:nvPr/>
                </p:nvSpPr>
                <p:spPr bwMode="auto">
                  <a:xfrm>
                    <a:off x="1476" y="3473"/>
                    <a:ext cx="451" cy="36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grpSp>
              <p:nvGrpSpPr>
                <p:cNvPr id="58386" name="Group 192">
                  <a:extLst>
                    <a:ext uri="{FF2B5EF4-FFF2-40B4-BE49-F238E27FC236}">
                      <a16:creationId xmlns:a16="http://schemas.microsoft.com/office/drawing/2014/main" id="{1F62F8F4-C099-4C59-956D-5A1780E88A82}"/>
                    </a:ext>
                  </a:extLst>
                </p:cNvPr>
                <p:cNvGrpSpPr>
                  <a:grpSpLocks/>
                </p:cNvGrpSpPr>
                <p:nvPr/>
              </p:nvGrpSpPr>
              <p:grpSpPr bwMode="auto">
                <a:xfrm>
                  <a:off x="2789" y="2795"/>
                  <a:ext cx="227" cy="181"/>
                  <a:chOff x="4558" y="2341"/>
                  <a:chExt cx="227" cy="181"/>
                </a:xfrm>
              </p:grpSpPr>
              <p:sp>
                <p:nvSpPr>
                  <p:cNvPr id="44063" name="AutoShape 47">
                    <a:extLst>
                      <a:ext uri="{FF2B5EF4-FFF2-40B4-BE49-F238E27FC236}">
                        <a16:creationId xmlns:a16="http://schemas.microsoft.com/office/drawing/2014/main" id="{A8D4F2D1-3876-4862-B42E-A173DC66A0AA}"/>
                      </a:ext>
                    </a:extLst>
                  </p:cNvPr>
                  <p:cNvSpPr>
                    <a:spLocks noChangeArrowheads="1"/>
                  </p:cNvSpPr>
                  <p:nvPr/>
                </p:nvSpPr>
                <p:spPr bwMode="auto">
                  <a:xfrm>
                    <a:off x="4560" y="2341"/>
                    <a:ext cx="227" cy="1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0 w 21600"/>
                      <a:gd name="T25" fmla="*/ 3222 h 21600"/>
                      <a:gd name="T26" fmla="*/ 18460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064" name="Oval 48">
                    <a:extLst>
                      <a:ext uri="{FF2B5EF4-FFF2-40B4-BE49-F238E27FC236}">
                        <a16:creationId xmlns:a16="http://schemas.microsoft.com/office/drawing/2014/main" id="{4BDE6CD6-E8F1-4306-B29C-2CA905684501}"/>
                      </a:ext>
                    </a:extLst>
                  </p:cNvPr>
                  <p:cNvSpPr>
                    <a:spLocks noChangeArrowheads="1"/>
                  </p:cNvSpPr>
                  <p:nvPr/>
                </p:nvSpPr>
                <p:spPr bwMode="auto">
                  <a:xfrm>
                    <a:off x="4584" y="2359"/>
                    <a:ext cx="183" cy="14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grpSp>
              <p:nvGrpSpPr>
                <p:cNvPr id="58387" name="Group 51">
                  <a:extLst>
                    <a:ext uri="{FF2B5EF4-FFF2-40B4-BE49-F238E27FC236}">
                      <a16:creationId xmlns:a16="http://schemas.microsoft.com/office/drawing/2014/main" id="{D583E453-2643-4A30-A68B-1AD8E6E71747}"/>
                    </a:ext>
                  </a:extLst>
                </p:cNvPr>
                <p:cNvGrpSpPr>
                  <a:grpSpLocks/>
                </p:cNvGrpSpPr>
                <p:nvPr/>
              </p:nvGrpSpPr>
              <p:grpSpPr bwMode="auto">
                <a:xfrm>
                  <a:off x="1928" y="2796"/>
                  <a:ext cx="227" cy="181"/>
                  <a:chOff x="2654" y="3430"/>
                  <a:chExt cx="498" cy="454"/>
                </a:xfrm>
              </p:grpSpPr>
              <p:sp>
                <p:nvSpPr>
                  <p:cNvPr id="44061" name="AutoShape 49">
                    <a:extLst>
                      <a:ext uri="{FF2B5EF4-FFF2-40B4-BE49-F238E27FC236}">
                        <a16:creationId xmlns:a16="http://schemas.microsoft.com/office/drawing/2014/main" id="{8E1EE877-C1E0-4BFB-8EC7-AAD2EC481D11}"/>
                      </a:ext>
                    </a:extLst>
                  </p:cNvPr>
                  <p:cNvSpPr>
                    <a:spLocks noChangeArrowheads="1"/>
                  </p:cNvSpPr>
                  <p:nvPr/>
                </p:nvSpPr>
                <p:spPr bwMode="auto">
                  <a:xfrm>
                    <a:off x="2668" y="3425"/>
                    <a:ext cx="485" cy="45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40 h 21600"/>
                      <a:gd name="T26" fmla="*/ 18434 w 21600"/>
                      <a:gd name="T27" fmla="*/ 184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65" y="10800"/>
                        </a:moveTo>
                        <a:cubicBezTo>
                          <a:pt x="1865" y="15735"/>
                          <a:pt x="5865" y="19735"/>
                          <a:pt x="10800" y="19735"/>
                        </a:cubicBezTo>
                        <a:cubicBezTo>
                          <a:pt x="15735" y="19735"/>
                          <a:pt x="19735" y="15735"/>
                          <a:pt x="19735" y="10800"/>
                        </a:cubicBezTo>
                        <a:cubicBezTo>
                          <a:pt x="19735" y="5865"/>
                          <a:pt x="15735" y="1865"/>
                          <a:pt x="10800" y="1865"/>
                        </a:cubicBezTo>
                        <a:cubicBezTo>
                          <a:pt x="5865" y="1865"/>
                          <a:pt x="1865" y="5865"/>
                          <a:pt x="1865" y="10800"/>
                        </a:cubicBezTo>
                        <a:close/>
                      </a:path>
                    </a:pathLst>
                  </a:custGeom>
                  <a:gradFill rotWithShape="1">
                    <a:gsLst>
                      <a:gs pos="0">
                        <a:schemeClr val="tx2"/>
                      </a:gs>
                      <a:gs pos="100000">
                        <a:schemeClr val="bg2"/>
                      </a:gs>
                    </a:gsLst>
                    <a:lin ang="18900000" scaled="1"/>
                  </a:gra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1000"/>
                  </a:p>
                </p:txBody>
              </p:sp>
              <p:sp>
                <p:nvSpPr>
                  <p:cNvPr id="44062" name="Oval 50">
                    <a:extLst>
                      <a:ext uri="{FF2B5EF4-FFF2-40B4-BE49-F238E27FC236}">
                        <a16:creationId xmlns:a16="http://schemas.microsoft.com/office/drawing/2014/main" id="{CBEBB13B-3617-4DA9-8C97-ED85F23FB305}"/>
                      </a:ext>
                    </a:extLst>
                  </p:cNvPr>
                  <p:cNvSpPr>
                    <a:spLocks noChangeArrowheads="1"/>
                  </p:cNvSpPr>
                  <p:nvPr/>
                </p:nvSpPr>
                <p:spPr bwMode="auto">
                  <a:xfrm>
                    <a:off x="2724" y="3473"/>
                    <a:ext cx="416" cy="319"/>
                  </a:xfrm>
                  <a:prstGeom prst="ellipse">
                    <a:avLst/>
                  </a:prstGeom>
                  <a:solidFill>
                    <a:srgbClr val="009900"/>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fr-FR" altLang="fr-FR" sz="500"/>
                  </a:p>
                </p:txBody>
              </p:sp>
            </p:grpSp>
            <p:sp>
              <p:nvSpPr>
                <p:cNvPr id="44051" name="Text Box 71">
                  <a:extLst>
                    <a:ext uri="{FF2B5EF4-FFF2-40B4-BE49-F238E27FC236}">
                      <a16:creationId xmlns:a16="http://schemas.microsoft.com/office/drawing/2014/main" id="{3F79420F-A30E-41CB-9593-C9E702E92BBC}"/>
                    </a:ext>
                  </a:extLst>
                </p:cNvPr>
                <p:cNvSpPr txBox="1">
                  <a:spLocks noChangeArrowheads="1"/>
                </p:cNvSpPr>
                <p:nvPr/>
              </p:nvSpPr>
              <p:spPr bwMode="auto">
                <a:xfrm>
                  <a:off x="1701" y="2426"/>
                  <a:ext cx="762" cy="424"/>
                </a:xfrm>
                <a:prstGeom prst="rect">
                  <a:avLst/>
                </a:prstGeom>
                <a:solidFill>
                  <a:srgbClr val="00206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ctr">
                    <a:defRPr sz="280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marL="742950" indent="-285750">
                    <a:defRPr sz="1000">
                      <a:latin typeface="Arial" panose="020B0604020202020204" pitchFamily="34" charset="0"/>
                      <a:cs typeface="Arial" panose="020B0604020202020204" pitchFamily="34" charset="0"/>
                    </a:defRPr>
                  </a:lvl2pPr>
                  <a:lvl3pPr marL="1143000" indent="-228600">
                    <a:defRPr sz="1000">
                      <a:latin typeface="Arial" panose="020B0604020202020204" pitchFamily="34" charset="0"/>
                      <a:cs typeface="Arial" panose="020B0604020202020204" pitchFamily="34" charset="0"/>
                    </a:defRPr>
                  </a:lvl3pPr>
                  <a:lvl4pPr marL="1600200" indent="-228600">
                    <a:defRPr sz="1000">
                      <a:latin typeface="Arial" panose="020B0604020202020204" pitchFamily="34" charset="0"/>
                      <a:cs typeface="Arial" panose="020B0604020202020204" pitchFamily="34" charset="0"/>
                    </a:defRPr>
                  </a:lvl4pPr>
                  <a:lvl5pPr marL="2057400" indent="-228600">
                    <a:defRPr sz="10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latin typeface="Arial" panose="020B0604020202020204" pitchFamily="34" charset="0"/>
                      <a:cs typeface="Arial" panose="020B0604020202020204" pitchFamily="34" charset="0"/>
                    </a:defRPr>
                  </a:lvl9pPr>
                </a:lstStyle>
                <a:p>
                  <a:pPr>
                    <a:defRPr/>
                  </a:pPr>
                  <a:r>
                    <a:rPr lang="fr-FR" altLang="fr-FR" sz="1000" dirty="0"/>
                    <a:t>Routine</a:t>
                  </a:r>
                </a:p>
              </p:txBody>
            </p:sp>
            <p:sp>
              <p:nvSpPr>
                <p:cNvPr id="44052" name="Text Box 72">
                  <a:extLst>
                    <a:ext uri="{FF2B5EF4-FFF2-40B4-BE49-F238E27FC236}">
                      <a16:creationId xmlns:a16="http://schemas.microsoft.com/office/drawing/2014/main" id="{CE71BD44-268F-44E3-BE49-557CC44558DE}"/>
                    </a:ext>
                  </a:extLst>
                </p:cNvPr>
                <p:cNvSpPr txBox="1">
                  <a:spLocks noChangeArrowheads="1"/>
                </p:cNvSpPr>
                <p:nvPr/>
              </p:nvSpPr>
              <p:spPr bwMode="auto">
                <a:xfrm>
                  <a:off x="2563" y="2432"/>
                  <a:ext cx="725" cy="424"/>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fr-FR" altLang="fr-FR"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Urgent</a:t>
                  </a:r>
                </a:p>
              </p:txBody>
            </p:sp>
            <p:sp>
              <p:nvSpPr>
                <p:cNvPr id="44053" name="Text Box 73">
                  <a:extLst>
                    <a:ext uri="{FF2B5EF4-FFF2-40B4-BE49-F238E27FC236}">
                      <a16:creationId xmlns:a16="http://schemas.microsoft.com/office/drawing/2014/main" id="{17E23905-6B33-4D8B-B89C-A5AF6552DE04}"/>
                    </a:ext>
                  </a:extLst>
                </p:cNvPr>
                <p:cNvSpPr txBox="1">
                  <a:spLocks noChangeArrowheads="1"/>
                </p:cNvSpPr>
                <p:nvPr/>
              </p:nvSpPr>
              <p:spPr bwMode="auto">
                <a:xfrm>
                  <a:off x="3282" y="2432"/>
                  <a:ext cx="971" cy="265"/>
                </a:xfrm>
                <a:prstGeom prst="rect">
                  <a:avLst/>
                </a:prstGeom>
                <a:gradFill rotWithShape="1">
                  <a:gsLst>
                    <a:gs pos="0">
                      <a:srgbClr val="FF0000"/>
                    </a:gs>
                    <a:gs pos="100000">
                      <a:schemeClr val="tx1"/>
                    </a:gs>
                  </a:gsLst>
                  <a:path path="shape">
                    <a:fillToRect l="50000" t="50000" r="50000" b="50000"/>
                  </a:path>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fr-FR" altLang="fr-FR" dirty="0">
                      <a:solidFill>
                        <a:schemeClr val="bg2"/>
                      </a:solidFill>
                      <a:latin typeface="Tahoma" panose="020B0604030504040204" pitchFamily="34" charset="0"/>
                      <a:ea typeface="Tahoma" panose="020B0604030504040204" pitchFamily="34" charset="0"/>
                      <a:cs typeface="Tahoma" panose="020B0604030504040204" pitchFamily="34" charset="0"/>
                    </a:rPr>
                    <a:t>Immédiat</a:t>
                  </a:r>
                </a:p>
              </p:txBody>
            </p:sp>
            <p:sp>
              <p:nvSpPr>
                <p:cNvPr id="44054" name="Line 75">
                  <a:extLst>
                    <a:ext uri="{FF2B5EF4-FFF2-40B4-BE49-F238E27FC236}">
                      <a16:creationId xmlns:a16="http://schemas.microsoft.com/office/drawing/2014/main" id="{FCD34C6E-6765-4C06-ABB0-ACD098729399}"/>
                    </a:ext>
                  </a:extLst>
                </p:cNvPr>
                <p:cNvSpPr>
                  <a:spLocks noChangeShapeType="1"/>
                </p:cNvSpPr>
                <p:nvPr/>
              </p:nvSpPr>
              <p:spPr bwMode="auto">
                <a:xfrm>
                  <a:off x="1066" y="3022"/>
                  <a:ext cx="31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sp>
              <p:nvSpPr>
                <p:cNvPr id="44055" name="Line 77">
                  <a:extLst>
                    <a:ext uri="{FF2B5EF4-FFF2-40B4-BE49-F238E27FC236}">
                      <a16:creationId xmlns:a16="http://schemas.microsoft.com/office/drawing/2014/main" id="{4927A1F2-89F0-4FCA-87D0-6148646DC661}"/>
                    </a:ext>
                  </a:extLst>
                </p:cNvPr>
                <p:cNvSpPr>
                  <a:spLocks noChangeShapeType="1"/>
                </p:cNvSpPr>
                <p:nvPr/>
              </p:nvSpPr>
              <p:spPr bwMode="auto">
                <a:xfrm flipH="1">
                  <a:off x="2518" y="2342"/>
                  <a:ext cx="0" cy="159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sp>
              <p:nvSpPr>
                <p:cNvPr id="44056" name="Line 78">
                  <a:extLst>
                    <a:ext uri="{FF2B5EF4-FFF2-40B4-BE49-F238E27FC236}">
                      <a16:creationId xmlns:a16="http://schemas.microsoft.com/office/drawing/2014/main" id="{8B75D4E2-0E7C-4162-A276-9D10DD85838E}"/>
                    </a:ext>
                  </a:extLst>
                </p:cNvPr>
                <p:cNvSpPr>
                  <a:spLocks noChangeShapeType="1"/>
                </p:cNvSpPr>
                <p:nvPr/>
              </p:nvSpPr>
              <p:spPr bwMode="auto">
                <a:xfrm>
                  <a:off x="3334" y="2387"/>
                  <a:ext cx="0" cy="149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sp>
              <p:nvSpPr>
                <p:cNvPr id="44057" name="Line 79">
                  <a:extLst>
                    <a:ext uri="{FF2B5EF4-FFF2-40B4-BE49-F238E27FC236}">
                      <a16:creationId xmlns:a16="http://schemas.microsoft.com/office/drawing/2014/main" id="{E7B4B758-2846-437D-9B5D-4957D3B20948}"/>
                    </a:ext>
                  </a:extLst>
                </p:cNvPr>
                <p:cNvSpPr>
                  <a:spLocks noChangeShapeType="1"/>
                </p:cNvSpPr>
                <p:nvPr/>
              </p:nvSpPr>
              <p:spPr bwMode="auto">
                <a:xfrm>
                  <a:off x="4243" y="2387"/>
                  <a:ext cx="0" cy="145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sp>
              <p:nvSpPr>
                <p:cNvPr id="44058" name="Line 80">
                  <a:extLst>
                    <a:ext uri="{FF2B5EF4-FFF2-40B4-BE49-F238E27FC236}">
                      <a16:creationId xmlns:a16="http://schemas.microsoft.com/office/drawing/2014/main" id="{8A120809-FC06-419C-8FFE-AF709D4FC6A0}"/>
                    </a:ext>
                  </a:extLst>
                </p:cNvPr>
                <p:cNvSpPr>
                  <a:spLocks noChangeShapeType="1"/>
                </p:cNvSpPr>
                <p:nvPr/>
              </p:nvSpPr>
              <p:spPr bwMode="auto">
                <a:xfrm flipH="1">
                  <a:off x="1656" y="2342"/>
                  <a:ext cx="0" cy="163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000"/>
                </a:p>
              </p:txBody>
            </p:sp>
            <p:sp>
              <p:nvSpPr>
                <p:cNvPr id="44059" name="Text Box 81">
                  <a:extLst>
                    <a:ext uri="{FF2B5EF4-FFF2-40B4-BE49-F238E27FC236}">
                      <a16:creationId xmlns:a16="http://schemas.microsoft.com/office/drawing/2014/main" id="{1CEF1824-F859-4AD8-A8FC-560077788B99}"/>
                    </a:ext>
                  </a:extLst>
                </p:cNvPr>
                <p:cNvSpPr txBox="1">
                  <a:spLocks noChangeArrowheads="1"/>
                </p:cNvSpPr>
                <p:nvPr/>
              </p:nvSpPr>
              <p:spPr bwMode="auto">
                <a:xfrm>
                  <a:off x="-68" y="2750"/>
                  <a:ext cx="1691" cy="265"/>
                </a:xfrm>
                <a:prstGeom prst="rect">
                  <a:avLst/>
                </a:prstGeom>
                <a:gradFill rotWithShape="1">
                  <a:gsLst>
                    <a:gs pos="0">
                      <a:srgbClr val="009900"/>
                    </a:gs>
                    <a:gs pos="100000">
                      <a:schemeClr val="tx1"/>
                    </a:gs>
                  </a:gsLst>
                  <a:path path="shape">
                    <a:fillToRect l="50000" t="50000" r="50000" b="50000"/>
                  </a:path>
                </a:gra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a:defRPr/>
                  </a:pPr>
                  <a:r>
                    <a:rPr lang="fr-FR" altLang="fr-FR"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Rations</a:t>
                  </a:r>
                </a:p>
              </p:txBody>
            </p:sp>
          </p:grpSp>
        </p:grpSp>
      </p:grpSp>
      <p:sp>
        <p:nvSpPr>
          <p:cNvPr id="58372" name="ZoneTexte 110">
            <a:extLst>
              <a:ext uri="{FF2B5EF4-FFF2-40B4-BE49-F238E27FC236}">
                <a16:creationId xmlns:a16="http://schemas.microsoft.com/office/drawing/2014/main" id="{2B8E616E-AB7E-4888-B1D4-3181011E7B2C}"/>
              </a:ext>
            </a:extLst>
          </p:cNvPr>
          <p:cNvSpPr txBox="1">
            <a:spLocks noChangeArrowheads="1"/>
          </p:cNvSpPr>
          <p:nvPr/>
        </p:nvSpPr>
        <p:spPr bwMode="auto">
          <a:xfrm>
            <a:off x="2627710" y="904876"/>
            <a:ext cx="5219700" cy="5845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0000"/>
              </a:lnSpc>
              <a:spcBef>
                <a:spcPct val="20000"/>
              </a:spcBef>
              <a:buSzPts val="1500"/>
            </a:pPr>
            <a:r>
              <a:rPr lang="fr-FR" altLang="fr-FR">
                <a:solidFill>
                  <a:schemeClr val="bg1"/>
                </a:solidFill>
                <a:latin typeface="Tahoma" panose="020B0604030504040204" pitchFamily="34" charset="0"/>
                <a:cs typeface="Tahoma" panose="020B0604030504040204" pitchFamily="34" charset="0"/>
              </a:rPr>
              <a:t>POLICY:</a:t>
            </a:r>
          </a:p>
          <a:p>
            <a:pPr algn="ctr">
              <a:lnSpc>
                <a:spcPct val="80000"/>
              </a:lnSpc>
              <a:spcBef>
                <a:spcPct val="20000"/>
              </a:spcBef>
              <a:buSzPts val="1500"/>
            </a:pPr>
            <a:r>
              <a:rPr lang="fr-FR" altLang="fr-FR">
                <a:solidFill>
                  <a:schemeClr val="bg1"/>
                </a:solidFill>
                <a:latin typeface="Tahoma" panose="020B0604030504040204" pitchFamily="34" charset="0"/>
                <a:cs typeface="Tahoma" panose="020B0604030504040204" pitchFamily="34" charset="0"/>
              </a:rPr>
              <a:t>TO DEFINE, AGREE AND SHARE THE RULES</a:t>
            </a:r>
          </a:p>
        </p:txBody>
      </p:sp>
      <p:sp>
        <p:nvSpPr>
          <p:cNvPr id="109" name="Rectangle 108">
            <a:extLst>
              <a:ext uri="{FF2B5EF4-FFF2-40B4-BE49-F238E27FC236}">
                <a16:creationId xmlns:a16="http://schemas.microsoft.com/office/drawing/2014/main" id="{45AF1CB3-456F-4B34-AECE-38D667E7B20D}"/>
              </a:ext>
            </a:extLst>
          </p:cNvPr>
          <p:cNvSpPr/>
          <p:nvPr/>
        </p:nvSpPr>
        <p:spPr>
          <a:xfrm rot="20291163">
            <a:off x="1500426" y="2600020"/>
            <a:ext cx="2084354" cy="5136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350" b="1" dirty="0">
                <a:ln w="22225">
                  <a:solidFill>
                    <a:schemeClr val="accent2"/>
                  </a:solidFill>
                  <a:prstDash val="solid"/>
                </a:ln>
                <a:solidFill>
                  <a:schemeClr val="accent2">
                    <a:lumMod val="40000"/>
                    <a:lumOff val="60000"/>
                  </a:schemeClr>
                </a:solidFill>
              </a:rPr>
              <a:t>RULES</a:t>
            </a:r>
          </a:p>
        </p:txBody>
      </p:sp>
    </p:spTree>
    <p:extLst>
      <p:ext uri="{BB962C8B-B14F-4D97-AF65-F5344CB8AC3E}">
        <p14:creationId xmlns:p14="http://schemas.microsoft.com/office/powerpoint/2010/main" val="140616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7ABAE-AEDA-4FD5-8626-3A81D3FAEAA8}"/>
              </a:ext>
            </a:extLst>
          </p:cNvPr>
          <p:cNvSpPr>
            <a:spLocks noGrp="1"/>
          </p:cNvSpPr>
          <p:nvPr>
            <p:ph type="title"/>
          </p:nvPr>
        </p:nvSpPr>
        <p:spPr>
          <a:xfrm>
            <a:off x="1259632" y="639763"/>
            <a:ext cx="7599040" cy="457200"/>
          </a:xfrm>
        </p:spPr>
        <p:txBody>
          <a:bodyPr/>
          <a:lstStyle/>
          <a:p>
            <a:r>
              <a:rPr lang="fr-FR" dirty="0"/>
              <a:t>Logistique de flux, logistique de support</a:t>
            </a:r>
          </a:p>
        </p:txBody>
      </p:sp>
      <p:sp>
        <p:nvSpPr>
          <p:cNvPr id="29" name="Rectangle : coins arrondis 28">
            <a:extLst>
              <a:ext uri="{FF2B5EF4-FFF2-40B4-BE49-F238E27FC236}">
                <a16:creationId xmlns:a16="http://schemas.microsoft.com/office/drawing/2014/main" id="{C72FD836-90D0-4ECD-BD34-6C7E013B1C9B}"/>
              </a:ext>
            </a:extLst>
          </p:cNvPr>
          <p:cNvSpPr/>
          <p:nvPr/>
        </p:nvSpPr>
        <p:spPr bwMode="auto">
          <a:xfrm>
            <a:off x="467544" y="2564904"/>
            <a:ext cx="1872208" cy="57606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Fournisseurs</a:t>
            </a:r>
          </a:p>
        </p:txBody>
      </p:sp>
      <p:sp>
        <p:nvSpPr>
          <p:cNvPr id="30" name="Flèche : droite 29">
            <a:extLst>
              <a:ext uri="{FF2B5EF4-FFF2-40B4-BE49-F238E27FC236}">
                <a16:creationId xmlns:a16="http://schemas.microsoft.com/office/drawing/2014/main" id="{2D047504-03E4-428E-9D67-45AF2D6BEB75}"/>
              </a:ext>
            </a:extLst>
          </p:cNvPr>
          <p:cNvSpPr/>
          <p:nvPr/>
        </p:nvSpPr>
        <p:spPr bwMode="auto">
          <a:xfrm>
            <a:off x="2555776" y="2672916"/>
            <a:ext cx="3672408" cy="360040"/>
          </a:xfrm>
          <a:prstGeom prst="rightArrow">
            <a:avLst/>
          </a:prstGeom>
          <a:solidFill>
            <a:srgbClr val="FFC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31" name="Rectangle : coins arrondis 30">
            <a:extLst>
              <a:ext uri="{FF2B5EF4-FFF2-40B4-BE49-F238E27FC236}">
                <a16:creationId xmlns:a16="http://schemas.microsoft.com/office/drawing/2014/main" id="{6B286AB6-63E4-40FE-A9A0-DFBBDFFA5932}"/>
              </a:ext>
            </a:extLst>
          </p:cNvPr>
          <p:cNvSpPr/>
          <p:nvPr/>
        </p:nvSpPr>
        <p:spPr bwMode="auto">
          <a:xfrm>
            <a:off x="6588224" y="2564904"/>
            <a:ext cx="1872208" cy="576064"/>
          </a:xfrm>
          <a:prstGeom prst="round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rect">
              <a:fillToRect l="100000" t="100000"/>
            </a:path>
            <a:tileRect r="-100000" b="-100000"/>
          </a:gra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Bénéficiaires</a:t>
            </a:r>
          </a:p>
        </p:txBody>
      </p:sp>
      <p:sp>
        <p:nvSpPr>
          <p:cNvPr id="32" name="ZoneTexte 31">
            <a:extLst>
              <a:ext uri="{FF2B5EF4-FFF2-40B4-BE49-F238E27FC236}">
                <a16:creationId xmlns:a16="http://schemas.microsoft.com/office/drawing/2014/main" id="{CF142A90-09BB-4F2D-824C-F718123AE433}"/>
              </a:ext>
            </a:extLst>
          </p:cNvPr>
          <p:cNvSpPr txBox="1"/>
          <p:nvPr/>
        </p:nvSpPr>
        <p:spPr>
          <a:xfrm>
            <a:off x="3419872" y="3140968"/>
            <a:ext cx="2358338" cy="286232"/>
          </a:xfrm>
          <a:prstGeom prst="rect">
            <a:avLst/>
          </a:prstGeom>
          <a:noFill/>
        </p:spPr>
        <p:txBody>
          <a:bodyPr wrap="none" rtlCol="0">
            <a:spAutoFit/>
          </a:bodyPr>
          <a:lstStyle/>
          <a:p>
            <a:r>
              <a:rPr lang="fr-FR" dirty="0"/>
              <a:t>Logistique opérationnelle</a:t>
            </a:r>
          </a:p>
        </p:txBody>
      </p:sp>
      <p:sp>
        <p:nvSpPr>
          <p:cNvPr id="33" name="Rectangle : coins arrondis 32">
            <a:extLst>
              <a:ext uri="{FF2B5EF4-FFF2-40B4-BE49-F238E27FC236}">
                <a16:creationId xmlns:a16="http://schemas.microsoft.com/office/drawing/2014/main" id="{54D7438F-D7C2-4027-A1F1-E1C64074F127}"/>
              </a:ext>
            </a:extLst>
          </p:cNvPr>
          <p:cNvSpPr/>
          <p:nvPr/>
        </p:nvSpPr>
        <p:spPr bwMode="auto">
          <a:xfrm>
            <a:off x="2555776" y="3789040"/>
            <a:ext cx="3672408" cy="648072"/>
          </a:xfrm>
          <a:prstGeom prst="roundRect">
            <a:avLst/>
          </a:prstGeom>
          <a:solidFill>
            <a:srgbClr val="66FFFF"/>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chemeClr val="bg1">
                    <a:lumMod val="50000"/>
                  </a:schemeClr>
                </a:solidFill>
                <a:effectLst/>
                <a:latin typeface="Arial" charset="0"/>
              </a:rPr>
              <a:t>Ressources</a:t>
            </a:r>
          </a:p>
        </p:txBody>
      </p:sp>
      <p:sp>
        <p:nvSpPr>
          <p:cNvPr id="34" name="ZoneTexte 33">
            <a:extLst>
              <a:ext uri="{FF2B5EF4-FFF2-40B4-BE49-F238E27FC236}">
                <a16:creationId xmlns:a16="http://schemas.microsoft.com/office/drawing/2014/main" id="{7A5AFF61-C142-4505-957E-C82D205BB45D}"/>
              </a:ext>
            </a:extLst>
          </p:cNvPr>
          <p:cNvSpPr txBox="1"/>
          <p:nvPr/>
        </p:nvSpPr>
        <p:spPr>
          <a:xfrm>
            <a:off x="3563888" y="4726944"/>
            <a:ext cx="2060179" cy="286232"/>
          </a:xfrm>
          <a:prstGeom prst="rect">
            <a:avLst/>
          </a:prstGeom>
          <a:noFill/>
        </p:spPr>
        <p:txBody>
          <a:bodyPr wrap="none" rtlCol="0">
            <a:spAutoFit/>
          </a:bodyPr>
          <a:lstStyle/>
          <a:p>
            <a:r>
              <a:rPr lang="fr-FR" dirty="0"/>
              <a:t>Logistique de support</a:t>
            </a:r>
          </a:p>
        </p:txBody>
      </p:sp>
    </p:spTree>
    <p:extLst>
      <p:ext uri="{BB962C8B-B14F-4D97-AF65-F5344CB8AC3E}">
        <p14:creationId xmlns:p14="http://schemas.microsoft.com/office/powerpoint/2010/main" val="2170956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975E2-6B40-410B-B3EA-780E43BECA51}"/>
              </a:ext>
            </a:extLst>
          </p:cNvPr>
          <p:cNvSpPr>
            <a:spLocks noGrp="1"/>
          </p:cNvSpPr>
          <p:nvPr>
            <p:ph type="title"/>
          </p:nvPr>
        </p:nvSpPr>
        <p:spPr/>
        <p:txBody>
          <a:bodyPr/>
          <a:lstStyle/>
          <a:p>
            <a:r>
              <a:rPr lang="fr-FR" dirty="0"/>
              <a:t>Les types d’intervention</a:t>
            </a:r>
          </a:p>
        </p:txBody>
      </p:sp>
      <p:sp>
        <p:nvSpPr>
          <p:cNvPr id="3" name="Espace réservé du contenu 2">
            <a:extLst>
              <a:ext uri="{FF2B5EF4-FFF2-40B4-BE49-F238E27FC236}">
                <a16:creationId xmlns:a16="http://schemas.microsoft.com/office/drawing/2014/main" id="{140A41DB-B944-4F40-922E-057B7B926CFA}"/>
              </a:ext>
            </a:extLst>
          </p:cNvPr>
          <p:cNvSpPr>
            <a:spLocks noGrp="1"/>
          </p:cNvSpPr>
          <p:nvPr>
            <p:ph idx="1"/>
          </p:nvPr>
        </p:nvSpPr>
        <p:spPr>
          <a:xfrm>
            <a:off x="1066800" y="1196753"/>
            <a:ext cx="7162800" cy="5296122"/>
          </a:xfrm>
        </p:spPr>
        <p:txBody>
          <a:bodyPr/>
          <a:lstStyle/>
          <a:p>
            <a:r>
              <a:rPr lang="fr-FR" dirty="0"/>
              <a:t>Interventions d’urgence</a:t>
            </a:r>
          </a:p>
          <a:p>
            <a:pPr lvl="1"/>
            <a:r>
              <a:rPr lang="fr-FR" dirty="0"/>
              <a:t>Catastrophes naturelles</a:t>
            </a:r>
          </a:p>
          <a:p>
            <a:pPr lvl="2"/>
            <a:r>
              <a:rPr lang="fr-FR" dirty="0"/>
              <a:t>Tremblements de terre, Tsunamis, Typhons, Criquets </a:t>
            </a:r>
          </a:p>
          <a:p>
            <a:pPr lvl="1"/>
            <a:r>
              <a:rPr lang="fr-FR" dirty="0"/>
              <a:t>Pandémie ( </a:t>
            </a:r>
            <a:r>
              <a:rPr lang="fr-FR" dirty="0" err="1"/>
              <a:t>Ebola</a:t>
            </a:r>
            <a:r>
              <a:rPr lang="fr-FR" dirty="0"/>
              <a:t>, Covid…)</a:t>
            </a:r>
          </a:p>
          <a:p>
            <a:pPr lvl="1"/>
            <a:r>
              <a:rPr lang="fr-FR" dirty="0"/>
              <a:t>Conflits armés</a:t>
            </a:r>
          </a:p>
          <a:p>
            <a:pPr lvl="1">
              <a:buFont typeface="Wingdings" panose="05000000000000000000" pitchFamily="2" charset="2"/>
              <a:buChar char="Ø"/>
            </a:pPr>
            <a:r>
              <a:rPr lang="fr-FR" dirty="0"/>
              <a:t>Crise alimentaire</a:t>
            </a:r>
          </a:p>
          <a:p>
            <a:pPr lvl="1">
              <a:buFont typeface="Wingdings" panose="05000000000000000000" pitchFamily="2" charset="2"/>
              <a:buChar char="Ø"/>
            </a:pPr>
            <a:r>
              <a:rPr lang="fr-FR" dirty="0"/>
              <a:t>Interventions médicales</a:t>
            </a:r>
          </a:p>
          <a:p>
            <a:r>
              <a:rPr lang="fr-FR" dirty="0"/>
              <a:t>Interventions de développement</a:t>
            </a:r>
          </a:p>
          <a:p>
            <a:pPr lvl="1"/>
            <a:r>
              <a:rPr lang="fr-FR" dirty="0"/>
              <a:t>Guerres</a:t>
            </a:r>
          </a:p>
          <a:p>
            <a:pPr lvl="2"/>
            <a:r>
              <a:rPr lang="fr-FR" dirty="0"/>
              <a:t>Populations déplacées</a:t>
            </a:r>
          </a:p>
          <a:p>
            <a:pPr lvl="2"/>
            <a:r>
              <a:rPr lang="fr-FR" dirty="0"/>
              <a:t>Camps d’hébergement </a:t>
            </a:r>
          </a:p>
          <a:p>
            <a:pPr lvl="1"/>
            <a:r>
              <a:rPr lang="fr-FR" dirty="0"/>
              <a:t>Changement climatique, sécheresse</a:t>
            </a:r>
          </a:p>
          <a:p>
            <a:pPr lvl="1">
              <a:buFont typeface="Wingdings" panose="05000000000000000000" pitchFamily="2" charset="2"/>
              <a:buChar char="Ø"/>
            </a:pPr>
            <a:r>
              <a:rPr lang="fr-FR" dirty="0"/>
              <a:t>Alimentation, malnutrition</a:t>
            </a:r>
          </a:p>
          <a:p>
            <a:pPr lvl="1">
              <a:buFont typeface="Wingdings" panose="05000000000000000000" pitchFamily="2" charset="2"/>
              <a:buChar char="Ø"/>
            </a:pPr>
            <a:r>
              <a:rPr lang="fr-FR" dirty="0"/>
              <a:t>Assistance médical</a:t>
            </a:r>
          </a:p>
          <a:p>
            <a:pPr>
              <a:buFont typeface="Wingdings" panose="05000000000000000000" pitchFamily="2" charset="2"/>
              <a:buChar char="Ø"/>
            </a:pPr>
            <a:r>
              <a:rPr lang="fr-FR" dirty="0"/>
              <a:t>Des </a:t>
            </a:r>
            <a:r>
              <a:rPr lang="en-US" dirty="0"/>
              <a:t>supply chains </a:t>
            </a:r>
            <a:r>
              <a:rPr lang="fr-FR" dirty="0"/>
              <a:t>très différentes</a:t>
            </a:r>
          </a:p>
        </p:txBody>
      </p:sp>
      <p:sp>
        <p:nvSpPr>
          <p:cNvPr id="5" name="Espace réservé du numéro de diapositive 1">
            <a:extLst>
              <a:ext uri="{FF2B5EF4-FFF2-40B4-BE49-F238E27FC236}">
                <a16:creationId xmlns:a16="http://schemas.microsoft.com/office/drawing/2014/main" id="{8EC3BEAF-1C53-44EF-A40B-C66D173427A7}"/>
              </a:ext>
            </a:extLst>
          </p:cNvPr>
          <p:cNvSpPr>
            <a:spLocks noGrp="1"/>
          </p:cNvSpPr>
          <p:nvPr>
            <p:ph type="sldNum" sz="quarter" idx="4"/>
          </p:nvPr>
        </p:nvSpPr>
        <p:spPr>
          <a:xfrm>
            <a:off x="7032275" y="6492875"/>
            <a:ext cx="2057400" cy="365125"/>
          </a:xfrm>
          <a:prstGeom prst="rect">
            <a:avLst/>
          </a:prstGeom>
        </p:spPr>
        <p:txBody>
          <a:bodyPr vert="horz" lIns="91440" tIns="45720" rIns="91440" bIns="45720" rtlCol="0" anchor="ctr"/>
          <a:lstStyle>
            <a:lvl1pPr algn="r">
              <a:defRPr sz="1200">
                <a:solidFill>
                  <a:srgbClr val="000000"/>
                </a:solidFill>
              </a:defRPr>
            </a:lvl1pPr>
          </a:lstStyle>
          <a:p>
            <a:fld id="{CBD2FA42-5D29-4E10-97B0-3A0A1B412E59}" type="slidenum">
              <a:rPr lang="fr-FR" smtClean="0"/>
              <a:pPr/>
              <a:t>4</a:t>
            </a:fld>
            <a:endParaRPr lang="fr-FR"/>
          </a:p>
        </p:txBody>
      </p:sp>
    </p:spTree>
    <p:extLst>
      <p:ext uri="{BB962C8B-B14F-4D97-AF65-F5344CB8AC3E}">
        <p14:creationId xmlns:p14="http://schemas.microsoft.com/office/powerpoint/2010/main" val="41591748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8E386F-2BAA-4F66-A705-6C091D32474C}"/>
              </a:ext>
            </a:extLst>
          </p:cNvPr>
          <p:cNvSpPr>
            <a:spLocks noGrp="1"/>
          </p:cNvSpPr>
          <p:nvPr>
            <p:ph type="title"/>
          </p:nvPr>
        </p:nvSpPr>
        <p:spPr/>
        <p:txBody>
          <a:bodyPr/>
          <a:lstStyle/>
          <a:p>
            <a:r>
              <a:rPr lang="fr-FR" dirty="0"/>
              <a:t>La supply chain de l’urgence</a:t>
            </a:r>
          </a:p>
        </p:txBody>
      </p:sp>
      <p:sp>
        <p:nvSpPr>
          <p:cNvPr id="3" name="Espace réservé du contenu 2">
            <a:extLst>
              <a:ext uri="{FF2B5EF4-FFF2-40B4-BE49-F238E27FC236}">
                <a16:creationId xmlns:a16="http://schemas.microsoft.com/office/drawing/2014/main" id="{2AA2E528-E63E-4316-97AE-1134E44ED3FD}"/>
              </a:ext>
            </a:extLst>
          </p:cNvPr>
          <p:cNvSpPr>
            <a:spLocks noGrp="1"/>
          </p:cNvSpPr>
          <p:nvPr>
            <p:ph idx="1"/>
          </p:nvPr>
        </p:nvSpPr>
        <p:spPr>
          <a:xfrm>
            <a:off x="611560" y="1628800"/>
            <a:ext cx="5688632" cy="4824536"/>
          </a:xfrm>
        </p:spPr>
        <p:txBody>
          <a:bodyPr/>
          <a:lstStyle/>
          <a:p>
            <a:r>
              <a:rPr lang="fr-FR" dirty="0"/>
              <a:t>Par définition, imprévisibilité des besoins</a:t>
            </a:r>
          </a:p>
          <a:p>
            <a:pPr lvl="1"/>
            <a:r>
              <a:rPr lang="fr-FR" dirty="0"/>
              <a:t>En nature des besoins, en quantité, en localisation</a:t>
            </a:r>
          </a:p>
          <a:p>
            <a:pPr>
              <a:buFont typeface="Wingdings" panose="05000000000000000000" pitchFamily="2" charset="2"/>
              <a:buChar char="Ø"/>
            </a:pPr>
            <a:r>
              <a:rPr lang="fr-FR" dirty="0"/>
              <a:t>Conserver des stocks stratégiques</a:t>
            </a:r>
          </a:p>
          <a:p>
            <a:pPr lvl="1">
              <a:buFont typeface="Wingdings" panose="05000000000000000000" pitchFamily="2" charset="2"/>
              <a:buChar char="Ø"/>
            </a:pPr>
            <a:r>
              <a:rPr lang="fr-FR" dirty="0"/>
              <a:t>Entrepôts « continentaux »</a:t>
            </a:r>
          </a:p>
          <a:p>
            <a:pPr lvl="1">
              <a:buFont typeface="Wingdings" panose="05000000000000000000" pitchFamily="2" charset="2"/>
              <a:buChar char="Ø"/>
            </a:pPr>
            <a:r>
              <a:rPr lang="fr-FR" dirty="0">
                <a:solidFill>
                  <a:srgbClr val="FF0000"/>
                </a:solidFill>
              </a:rPr>
              <a:t>Centraliser les stocks</a:t>
            </a:r>
          </a:p>
          <a:p>
            <a:pPr>
              <a:buFont typeface="Wingdings" panose="05000000000000000000" pitchFamily="2" charset="2"/>
              <a:buChar char="Ø"/>
            </a:pPr>
            <a:r>
              <a:rPr lang="fr-FR" dirty="0"/>
              <a:t>Créer une supply chain spécifique</a:t>
            </a:r>
          </a:p>
          <a:p>
            <a:pPr lvl="1">
              <a:buFont typeface="Wingdings" panose="05000000000000000000" pitchFamily="2" charset="2"/>
              <a:buChar char="Ø"/>
            </a:pPr>
            <a:r>
              <a:rPr lang="fr-FR" dirty="0"/>
              <a:t>Transports rapides (avion)</a:t>
            </a:r>
          </a:p>
          <a:p>
            <a:pPr>
              <a:buFont typeface="Wingdings" panose="05000000000000000000" pitchFamily="2" charset="2"/>
              <a:buChar char="Ø"/>
            </a:pPr>
            <a:r>
              <a:rPr lang="fr-FR" dirty="0">
                <a:solidFill>
                  <a:srgbClr val="FF0000"/>
                </a:solidFill>
              </a:rPr>
              <a:t>Privilégier le délai de réaction</a:t>
            </a:r>
          </a:p>
        </p:txBody>
      </p:sp>
      <p:sp>
        <p:nvSpPr>
          <p:cNvPr id="4" name="Rectangle : coins arrondis 3">
            <a:extLst>
              <a:ext uri="{FF2B5EF4-FFF2-40B4-BE49-F238E27FC236}">
                <a16:creationId xmlns:a16="http://schemas.microsoft.com/office/drawing/2014/main" id="{35ADC9F0-4B90-4C7F-9CA2-DE3F77C9A659}"/>
              </a:ext>
            </a:extLst>
          </p:cNvPr>
          <p:cNvSpPr/>
          <p:nvPr/>
        </p:nvSpPr>
        <p:spPr bwMode="auto">
          <a:xfrm>
            <a:off x="6372200" y="2924944"/>
            <a:ext cx="2232248" cy="648072"/>
          </a:xfrm>
          <a:prstGeom prst="roundRect">
            <a:avLst/>
          </a:prstGeom>
          <a:solidFill>
            <a:srgbClr val="FFFF99"/>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Entrepôts continentaux</a:t>
            </a:r>
          </a:p>
        </p:txBody>
      </p:sp>
      <p:sp>
        <p:nvSpPr>
          <p:cNvPr id="5" name="Ellipse 4">
            <a:extLst>
              <a:ext uri="{FF2B5EF4-FFF2-40B4-BE49-F238E27FC236}">
                <a16:creationId xmlns:a16="http://schemas.microsoft.com/office/drawing/2014/main" id="{DBEBDBFB-35C3-488A-AF7D-56EC9FEBB2F1}"/>
              </a:ext>
            </a:extLst>
          </p:cNvPr>
          <p:cNvSpPr/>
          <p:nvPr/>
        </p:nvSpPr>
        <p:spPr bwMode="auto">
          <a:xfrm>
            <a:off x="6408204" y="4293096"/>
            <a:ext cx="2208671" cy="648072"/>
          </a:xfrm>
          <a:prstGeom prst="ellipse">
            <a:avLst/>
          </a:prstGeom>
          <a:solidFill>
            <a:srgbClr val="FFCCCC"/>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Demande </a:t>
            </a:r>
            <a:br>
              <a:rPr kumimoji="0" lang="fr-FR" sz="1400" b="1" i="0" u="none" strike="noStrike" cap="none" normalizeH="0" baseline="0" dirty="0">
                <a:ln>
                  <a:noFill/>
                </a:ln>
                <a:solidFill>
                  <a:srgbClr val="000000"/>
                </a:solidFill>
                <a:effectLst/>
                <a:latin typeface="Arial" charset="0"/>
              </a:rPr>
            </a:br>
            <a:r>
              <a:rPr kumimoji="0" lang="fr-FR" sz="1400" b="1" i="0" u="none" strike="noStrike" cap="none" normalizeH="0" baseline="0" dirty="0">
                <a:ln>
                  <a:noFill/>
                </a:ln>
                <a:solidFill>
                  <a:srgbClr val="000000"/>
                </a:solidFill>
                <a:effectLst/>
                <a:latin typeface="Arial" charset="0"/>
              </a:rPr>
              <a:t>urgence</a:t>
            </a:r>
          </a:p>
        </p:txBody>
      </p:sp>
      <p:sp>
        <p:nvSpPr>
          <p:cNvPr id="6" name="Rectangle : coins arrondis 5">
            <a:extLst>
              <a:ext uri="{FF2B5EF4-FFF2-40B4-BE49-F238E27FC236}">
                <a16:creationId xmlns:a16="http://schemas.microsoft.com/office/drawing/2014/main" id="{1FAF3909-D554-49A9-BC93-CD66E634EB9F}"/>
              </a:ext>
            </a:extLst>
          </p:cNvPr>
          <p:cNvSpPr/>
          <p:nvPr/>
        </p:nvSpPr>
        <p:spPr bwMode="auto">
          <a:xfrm>
            <a:off x="6300192" y="1772816"/>
            <a:ext cx="2316683" cy="648072"/>
          </a:xfrm>
          <a:prstGeom prst="roundRect">
            <a:avLst/>
          </a:prstGeom>
          <a:solidFill>
            <a:srgbClr val="CCFF33"/>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Fournisseurs</a:t>
            </a:r>
          </a:p>
        </p:txBody>
      </p:sp>
      <p:sp>
        <p:nvSpPr>
          <p:cNvPr id="8" name="Flèche : bas 7">
            <a:extLst>
              <a:ext uri="{FF2B5EF4-FFF2-40B4-BE49-F238E27FC236}">
                <a16:creationId xmlns:a16="http://schemas.microsoft.com/office/drawing/2014/main" id="{D97264B7-D0AE-43EA-9649-434C73A227F3}"/>
              </a:ext>
            </a:extLst>
          </p:cNvPr>
          <p:cNvSpPr/>
          <p:nvPr/>
        </p:nvSpPr>
        <p:spPr bwMode="auto">
          <a:xfrm>
            <a:off x="7380312" y="2420888"/>
            <a:ext cx="288032" cy="504056"/>
          </a:xfrm>
          <a:prstGeom prst="downArrow">
            <a:avLst/>
          </a:prstGeom>
          <a:solidFill>
            <a:srgbClr val="CCFF33"/>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pic>
        <p:nvPicPr>
          <p:cNvPr id="7" name="Image 6">
            <a:extLst>
              <a:ext uri="{FF2B5EF4-FFF2-40B4-BE49-F238E27FC236}">
                <a16:creationId xmlns:a16="http://schemas.microsoft.com/office/drawing/2014/main" id="{4521DF7E-8D3D-4085-A67C-9963B53A9D58}"/>
              </a:ext>
            </a:extLst>
          </p:cNvPr>
          <p:cNvPicPr>
            <a:picLocks noChangeAspect="1"/>
          </p:cNvPicPr>
          <p:nvPr/>
        </p:nvPicPr>
        <p:blipFill>
          <a:blip r:embed="rId3"/>
          <a:stretch>
            <a:fillRect/>
          </a:stretch>
        </p:blipFill>
        <p:spPr>
          <a:xfrm>
            <a:off x="6070910" y="3633915"/>
            <a:ext cx="1322661" cy="655478"/>
          </a:xfrm>
          <a:prstGeom prst="rect">
            <a:avLst/>
          </a:prstGeom>
        </p:spPr>
      </p:pic>
      <p:sp>
        <p:nvSpPr>
          <p:cNvPr id="10" name="Flèche : bas 9">
            <a:extLst>
              <a:ext uri="{FF2B5EF4-FFF2-40B4-BE49-F238E27FC236}">
                <a16:creationId xmlns:a16="http://schemas.microsoft.com/office/drawing/2014/main" id="{082BF05A-1F43-487B-B6B0-981E4869D31F}"/>
              </a:ext>
            </a:extLst>
          </p:cNvPr>
          <p:cNvSpPr/>
          <p:nvPr/>
        </p:nvSpPr>
        <p:spPr bwMode="auto">
          <a:xfrm>
            <a:off x="7385045" y="3580422"/>
            <a:ext cx="288032" cy="712674"/>
          </a:xfrm>
          <a:prstGeom prst="downArrow">
            <a:avLst/>
          </a:prstGeom>
          <a:solidFill>
            <a:srgbClr val="FFCCCC"/>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pic>
        <p:nvPicPr>
          <p:cNvPr id="9" name="Image 8">
            <a:extLst>
              <a:ext uri="{FF2B5EF4-FFF2-40B4-BE49-F238E27FC236}">
                <a16:creationId xmlns:a16="http://schemas.microsoft.com/office/drawing/2014/main" id="{68C13083-150C-4DD0-A2AE-C2F9161D1672}"/>
              </a:ext>
            </a:extLst>
          </p:cNvPr>
          <p:cNvPicPr>
            <a:picLocks noChangeAspect="1"/>
          </p:cNvPicPr>
          <p:nvPr/>
        </p:nvPicPr>
        <p:blipFill>
          <a:blip r:embed="rId4"/>
          <a:stretch>
            <a:fillRect/>
          </a:stretch>
        </p:blipFill>
        <p:spPr>
          <a:xfrm>
            <a:off x="6335644" y="5233561"/>
            <a:ext cx="2298536" cy="1462705"/>
          </a:xfrm>
          <a:prstGeom prst="rect">
            <a:avLst/>
          </a:prstGeom>
        </p:spPr>
      </p:pic>
    </p:spTree>
    <p:extLst>
      <p:ext uri="{BB962C8B-B14F-4D97-AF65-F5344CB8AC3E}">
        <p14:creationId xmlns:p14="http://schemas.microsoft.com/office/powerpoint/2010/main" val="28661371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C71958-DDC3-4B0B-B22E-48F39FAA4F60}"/>
              </a:ext>
            </a:extLst>
          </p:cNvPr>
          <p:cNvSpPr>
            <a:spLocks noGrp="1"/>
          </p:cNvSpPr>
          <p:nvPr>
            <p:ph type="title"/>
          </p:nvPr>
        </p:nvSpPr>
        <p:spPr/>
        <p:txBody>
          <a:bodyPr/>
          <a:lstStyle/>
          <a:p>
            <a:r>
              <a:rPr lang="fr-FR" dirty="0"/>
              <a:t>La supply chain du développement</a:t>
            </a:r>
          </a:p>
        </p:txBody>
      </p:sp>
      <p:sp>
        <p:nvSpPr>
          <p:cNvPr id="3" name="Espace réservé du contenu 2">
            <a:extLst>
              <a:ext uri="{FF2B5EF4-FFF2-40B4-BE49-F238E27FC236}">
                <a16:creationId xmlns:a16="http://schemas.microsoft.com/office/drawing/2014/main" id="{4AE550FE-2438-45A7-8F29-6CE8A396BA88}"/>
              </a:ext>
            </a:extLst>
          </p:cNvPr>
          <p:cNvSpPr>
            <a:spLocks noGrp="1"/>
          </p:cNvSpPr>
          <p:nvPr>
            <p:ph idx="1"/>
          </p:nvPr>
        </p:nvSpPr>
        <p:spPr>
          <a:xfrm>
            <a:off x="539552" y="1628800"/>
            <a:ext cx="5184576" cy="4114800"/>
          </a:xfrm>
        </p:spPr>
        <p:txBody>
          <a:bodyPr/>
          <a:lstStyle/>
          <a:p>
            <a:r>
              <a:rPr lang="fr-FR" dirty="0"/>
              <a:t>Demande connue et relativement stable</a:t>
            </a:r>
          </a:p>
          <a:p>
            <a:pPr lvl="1"/>
            <a:r>
              <a:rPr lang="fr-FR" dirty="0"/>
              <a:t>En localisation et en quantité</a:t>
            </a:r>
          </a:p>
          <a:p>
            <a:r>
              <a:rPr lang="fr-FR" dirty="0"/>
              <a:t>Partenaires connus</a:t>
            </a:r>
          </a:p>
          <a:p>
            <a:pPr lvl="1"/>
            <a:r>
              <a:rPr lang="fr-FR" dirty="0"/>
              <a:t>Fournisseurs</a:t>
            </a:r>
          </a:p>
          <a:p>
            <a:pPr lvl="1"/>
            <a:r>
              <a:rPr lang="fr-FR" dirty="0"/>
              <a:t>Transporteurs</a:t>
            </a:r>
          </a:p>
          <a:p>
            <a:r>
              <a:rPr lang="fr-FR" dirty="0"/>
              <a:t>Planification des flux</a:t>
            </a:r>
          </a:p>
          <a:p>
            <a:pPr lvl="1"/>
            <a:r>
              <a:rPr lang="fr-FR" dirty="0"/>
              <a:t>Mais aléas sur le transport</a:t>
            </a:r>
          </a:p>
          <a:p>
            <a:r>
              <a:rPr lang="fr-FR" dirty="0"/>
              <a:t>Minimiser les coûts</a:t>
            </a:r>
          </a:p>
          <a:p>
            <a:pPr lvl="1"/>
            <a:r>
              <a:rPr lang="fr-FR" dirty="0"/>
              <a:t>Approvisionnements proches</a:t>
            </a:r>
          </a:p>
          <a:p>
            <a:pPr lvl="1"/>
            <a:r>
              <a:rPr lang="fr-FR" dirty="0"/>
              <a:t>Stockage local</a:t>
            </a:r>
          </a:p>
          <a:p>
            <a:r>
              <a:rPr lang="fr-FR" dirty="0">
                <a:solidFill>
                  <a:srgbClr val="FF0000"/>
                </a:solidFill>
              </a:rPr>
              <a:t>Privilégier le coût</a:t>
            </a:r>
          </a:p>
          <a:p>
            <a:pPr lvl="1"/>
            <a:r>
              <a:rPr lang="fr-FR" dirty="0">
                <a:solidFill>
                  <a:srgbClr val="FF0000"/>
                </a:solidFill>
              </a:rPr>
              <a:t>Fournisseurs locaux</a:t>
            </a:r>
          </a:p>
        </p:txBody>
      </p:sp>
      <p:sp>
        <p:nvSpPr>
          <p:cNvPr id="4" name="Rectangle : coins arrondis 3">
            <a:extLst>
              <a:ext uri="{FF2B5EF4-FFF2-40B4-BE49-F238E27FC236}">
                <a16:creationId xmlns:a16="http://schemas.microsoft.com/office/drawing/2014/main" id="{91685A0D-9B87-46EA-8550-4DB16234A6D5}"/>
              </a:ext>
            </a:extLst>
          </p:cNvPr>
          <p:cNvSpPr/>
          <p:nvPr/>
        </p:nvSpPr>
        <p:spPr bwMode="auto">
          <a:xfrm>
            <a:off x="6438219" y="3306989"/>
            <a:ext cx="2232248" cy="457200"/>
          </a:xfrm>
          <a:prstGeom prst="roundRect">
            <a:avLst/>
          </a:prstGeom>
          <a:solidFill>
            <a:srgbClr val="00FFCC"/>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Entrepôts régionaux</a:t>
            </a:r>
          </a:p>
        </p:txBody>
      </p:sp>
      <p:sp>
        <p:nvSpPr>
          <p:cNvPr id="5" name="Rectangle : coins arrondis 4">
            <a:extLst>
              <a:ext uri="{FF2B5EF4-FFF2-40B4-BE49-F238E27FC236}">
                <a16:creationId xmlns:a16="http://schemas.microsoft.com/office/drawing/2014/main" id="{2C78326C-71FB-4AEB-BE7B-4B1503A671A1}"/>
              </a:ext>
            </a:extLst>
          </p:cNvPr>
          <p:cNvSpPr/>
          <p:nvPr/>
        </p:nvSpPr>
        <p:spPr bwMode="auto">
          <a:xfrm>
            <a:off x="6016893" y="4159979"/>
            <a:ext cx="1224136" cy="537864"/>
          </a:xfrm>
          <a:prstGeom prst="roundRect">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Entrepôts locaux</a:t>
            </a:r>
          </a:p>
        </p:txBody>
      </p:sp>
      <p:sp>
        <p:nvSpPr>
          <p:cNvPr id="7" name="Ellipse 6">
            <a:extLst>
              <a:ext uri="{FF2B5EF4-FFF2-40B4-BE49-F238E27FC236}">
                <a16:creationId xmlns:a16="http://schemas.microsoft.com/office/drawing/2014/main" id="{997C7920-C52B-49DB-AD6B-C37835C5AAF9}"/>
              </a:ext>
            </a:extLst>
          </p:cNvPr>
          <p:cNvSpPr/>
          <p:nvPr/>
        </p:nvSpPr>
        <p:spPr bwMode="auto">
          <a:xfrm>
            <a:off x="6372200" y="5207789"/>
            <a:ext cx="2304256" cy="813499"/>
          </a:xfrm>
          <a:prstGeom prst="ellipse">
            <a:avLst/>
          </a:prstGeom>
          <a:solidFill>
            <a:srgbClr val="FFCCCC"/>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Demande </a:t>
            </a:r>
            <a:br>
              <a:rPr kumimoji="0" lang="fr-FR" sz="1400" b="1" i="0" u="none" strike="noStrike" cap="none" normalizeH="0" baseline="0" dirty="0">
                <a:ln>
                  <a:noFill/>
                </a:ln>
                <a:solidFill>
                  <a:srgbClr val="000000"/>
                </a:solidFill>
                <a:effectLst/>
                <a:latin typeface="Arial" charset="0"/>
              </a:rPr>
            </a:br>
            <a:r>
              <a:rPr kumimoji="0" lang="fr-FR" sz="1400" b="1" i="0" u="none" strike="noStrike" cap="none" normalizeH="0" baseline="0" dirty="0">
                <a:ln>
                  <a:noFill/>
                </a:ln>
                <a:solidFill>
                  <a:srgbClr val="000000"/>
                </a:solidFill>
                <a:effectLst/>
                <a:latin typeface="Arial" charset="0"/>
              </a:rPr>
              <a:t>permanente</a:t>
            </a:r>
          </a:p>
        </p:txBody>
      </p:sp>
      <p:sp>
        <p:nvSpPr>
          <p:cNvPr id="8" name="Rectangle : coins arrondis 7">
            <a:extLst>
              <a:ext uri="{FF2B5EF4-FFF2-40B4-BE49-F238E27FC236}">
                <a16:creationId xmlns:a16="http://schemas.microsoft.com/office/drawing/2014/main" id="{F3B4110F-2764-4377-881B-D5CD373F7C94}"/>
              </a:ext>
            </a:extLst>
          </p:cNvPr>
          <p:cNvSpPr/>
          <p:nvPr/>
        </p:nvSpPr>
        <p:spPr bwMode="auto">
          <a:xfrm>
            <a:off x="6444208" y="2370885"/>
            <a:ext cx="2232248" cy="648072"/>
          </a:xfrm>
          <a:prstGeom prst="roundRect">
            <a:avLst/>
          </a:prstGeom>
          <a:solidFill>
            <a:srgbClr val="FFFF99"/>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Entrepôts continentaux</a:t>
            </a:r>
          </a:p>
        </p:txBody>
      </p:sp>
      <p:sp>
        <p:nvSpPr>
          <p:cNvPr id="9" name="Rectangle : coins arrondis 8">
            <a:extLst>
              <a:ext uri="{FF2B5EF4-FFF2-40B4-BE49-F238E27FC236}">
                <a16:creationId xmlns:a16="http://schemas.microsoft.com/office/drawing/2014/main" id="{2142BC31-3536-48EA-AC9E-689A1CCE5B3A}"/>
              </a:ext>
            </a:extLst>
          </p:cNvPr>
          <p:cNvSpPr/>
          <p:nvPr/>
        </p:nvSpPr>
        <p:spPr bwMode="auto">
          <a:xfrm>
            <a:off x="5143665" y="1572065"/>
            <a:ext cx="2316683" cy="648072"/>
          </a:xfrm>
          <a:prstGeom prst="roundRect">
            <a:avLst/>
          </a:prstGeom>
          <a:solidFill>
            <a:srgbClr val="CCFF33"/>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Fournisseurs</a:t>
            </a:r>
          </a:p>
        </p:txBody>
      </p:sp>
      <p:sp>
        <p:nvSpPr>
          <p:cNvPr id="11" name="Flèche : bas 10">
            <a:extLst>
              <a:ext uri="{FF2B5EF4-FFF2-40B4-BE49-F238E27FC236}">
                <a16:creationId xmlns:a16="http://schemas.microsoft.com/office/drawing/2014/main" id="{0B772894-1F82-4590-8948-4EC3E863AFCA}"/>
              </a:ext>
            </a:extLst>
          </p:cNvPr>
          <p:cNvSpPr/>
          <p:nvPr/>
        </p:nvSpPr>
        <p:spPr bwMode="auto">
          <a:xfrm>
            <a:off x="6421850" y="4697843"/>
            <a:ext cx="288032" cy="712674"/>
          </a:xfrm>
          <a:prstGeom prst="downArrow">
            <a:avLst/>
          </a:prstGeom>
          <a:solidFill>
            <a:srgbClr val="FFC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12" name="Rectangle : coins arrondis 11">
            <a:extLst>
              <a:ext uri="{FF2B5EF4-FFF2-40B4-BE49-F238E27FC236}">
                <a16:creationId xmlns:a16="http://schemas.microsoft.com/office/drawing/2014/main" id="{DC644902-E82A-4966-9CA7-8211DFE42C39}"/>
              </a:ext>
            </a:extLst>
          </p:cNvPr>
          <p:cNvSpPr/>
          <p:nvPr/>
        </p:nvSpPr>
        <p:spPr bwMode="auto">
          <a:xfrm>
            <a:off x="7698323" y="4159979"/>
            <a:ext cx="1224136" cy="537864"/>
          </a:xfrm>
          <a:prstGeom prst="roundRect">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Entrepôts locaux</a:t>
            </a:r>
          </a:p>
        </p:txBody>
      </p:sp>
      <p:sp>
        <p:nvSpPr>
          <p:cNvPr id="13" name="Flèche : bas 12">
            <a:extLst>
              <a:ext uri="{FF2B5EF4-FFF2-40B4-BE49-F238E27FC236}">
                <a16:creationId xmlns:a16="http://schemas.microsoft.com/office/drawing/2014/main" id="{B159C0E8-CB90-455B-B630-7A3701FF4566}"/>
              </a:ext>
            </a:extLst>
          </p:cNvPr>
          <p:cNvSpPr/>
          <p:nvPr/>
        </p:nvSpPr>
        <p:spPr bwMode="auto">
          <a:xfrm>
            <a:off x="8357153" y="4697843"/>
            <a:ext cx="288032" cy="712674"/>
          </a:xfrm>
          <a:prstGeom prst="downArrow">
            <a:avLst/>
          </a:prstGeom>
          <a:solidFill>
            <a:srgbClr val="FFC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cxnSp>
        <p:nvCxnSpPr>
          <p:cNvPr id="15" name="Connecteur : en angle 14">
            <a:extLst>
              <a:ext uri="{FF2B5EF4-FFF2-40B4-BE49-F238E27FC236}">
                <a16:creationId xmlns:a16="http://schemas.microsoft.com/office/drawing/2014/main" id="{B0FD0ABC-795E-4E01-ACEE-A027D43B74CB}"/>
              </a:ext>
            </a:extLst>
          </p:cNvPr>
          <p:cNvCxnSpPr>
            <a:endCxn id="5" idx="1"/>
          </p:cNvCxnSpPr>
          <p:nvPr/>
        </p:nvCxnSpPr>
        <p:spPr bwMode="auto">
          <a:xfrm rot="16200000" flipH="1">
            <a:off x="4586103" y="2998121"/>
            <a:ext cx="2208774" cy="652806"/>
          </a:xfrm>
          <a:prstGeom prst="bentConnector2">
            <a:avLst/>
          </a:prstGeom>
          <a:noFill/>
          <a:ln w="12700" cap="flat" cmpd="sng" algn="ctr">
            <a:solidFill>
              <a:srgbClr val="000000"/>
            </a:solidFill>
            <a:prstDash val="solid"/>
            <a:round/>
            <a:headEnd type="none" w="med" len="med"/>
            <a:tailEnd type="triangle"/>
          </a:ln>
          <a:effectLst/>
        </p:spPr>
      </p:cxnSp>
      <p:cxnSp>
        <p:nvCxnSpPr>
          <p:cNvPr id="17" name="Connecteur : en angle 16">
            <a:extLst>
              <a:ext uri="{FF2B5EF4-FFF2-40B4-BE49-F238E27FC236}">
                <a16:creationId xmlns:a16="http://schemas.microsoft.com/office/drawing/2014/main" id="{CD5B8792-8914-4CE2-9AE7-33F326BA418A}"/>
              </a:ext>
            </a:extLst>
          </p:cNvPr>
          <p:cNvCxnSpPr>
            <a:cxnSpLocks/>
            <a:endCxn id="4" idx="1"/>
          </p:cNvCxnSpPr>
          <p:nvPr/>
        </p:nvCxnSpPr>
        <p:spPr bwMode="auto">
          <a:xfrm rot="16200000" flipH="1">
            <a:off x="5406627" y="2503997"/>
            <a:ext cx="1315454" cy="747730"/>
          </a:xfrm>
          <a:prstGeom prst="bentConnector2">
            <a:avLst/>
          </a:prstGeom>
          <a:noFill/>
          <a:ln w="12700" cap="flat" cmpd="sng" algn="ctr">
            <a:solidFill>
              <a:srgbClr val="000000"/>
            </a:solidFill>
            <a:prstDash val="solid"/>
            <a:round/>
            <a:headEnd type="none" w="med" len="med"/>
            <a:tailEnd type="triangle"/>
          </a:ln>
          <a:effectLst/>
        </p:spPr>
      </p:cxnSp>
      <p:cxnSp>
        <p:nvCxnSpPr>
          <p:cNvPr id="19" name="Connecteur : en angle 18">
            <a:extLst>
              <a:ext uri="{FF2B5EF4-FFF2-40B4-BE49-F238E27FC236}">
                <a16:creationId xmlns:a16="http://schemas.microsoft.com/office/drawing/2014/main" id="{205091AA-1749-4326-B388-863B134A1768}"/>
              </a:ext>
            </a:extLst>
          </p:cNvPr>
          <p:cNvCxnSpPr>
            <a:endCxn id="8" idx="1"/>
          </p:cNvCxnSpPr>
          <p:nvPr/>
        </p:nvCxnSpPr>
        <p:spPr bwMode="auto">
          <a:xfrm rot="16200000" flipH="1">
            <a:off x="6016888" y="2267600"/>
            <a:ext cx="474787" cy="379854"/>
          </a:xfrm>
          <a:prstGeom prst="bentConnector2">
            <a:avLst/>
          </a:prstGeom>
          <a:noFill/>
          <a:ln w="12700" cap="flat" cmpd="sng" algn="ctr">
            <a:solidFill>
              <a:srgbClr val="000000"/>
            </a:solidFill>
            <a:prstDash val="solid"/>
            <a:round/>
            <a:headEnd type="none" w="med" len="med"/>
            <a:tailEnd type="triangle"/>
          </a:ln>
          <a:effectLst/>
        </p:spPr>
      </p:cxnSp>
      <p:cxnSp>
        <p:nvCxnSpPr>
          <p:cNvPr id="21" name="Connecteur : en angle 20">
            <a:extLst>
              <a:ext uri="{FF2B5EF4-FFF2-40B4-BE49-F238E27FC236}">
                <a16:creationId xmlns:a16="http://schemas.microsoft.com/office/drawing/2014/main" id="{765B49AE-BA02-4C36-A074-2DC1CF23C7C3}"/>
              </a:ext>
            </a:extLst>
          </p:cNvPr>
          <p:cNvCxnSpPr>
            <a:cxnSpLocks/>
            <a:stCxn id="4" idx="2"/>
            <a:endCxn id="5" idx="0"/>
          </p:cNvCxnSpPr>
          <p:nvPr/>
        </p:nvCxnSpPr>
        <p:spPr bwMode="auto">
          <a:xfrm rot="5400000">
            <a:off x="6893757" y="3499393"/>
            <a:ext cx="395790" cy="925382"/>
          </a:xfrm>
          <a:prstGeom prst="bentConnector3">
            <a:avLst/>
          </a:prstGeom>
          <a:noFill/>
          <a:ln w="12700" cap="flat" cmpd="sng" algn="ctr">
            <a:solidFill>
              <a:srgbClr val="000000"/>
            </a:solidFill>
            <a:prstDash val="solid"/>
            <a:round/>
            <a:headEnd type="none" w="med" len="med"/>
            <a:tailEnd type="triangle"/>
          </a:ln>
          <a:effectLst/>
        </p:spPr>
      </p:cxnSp>
      <p:cxnSp>
        <p:nvCxnSpPr>
          <p:cNvPr id="26" name="Connecteur : en angle 25">
            <a:extLst>
              <a:ext uri="{FF2B5EF4-FFF2-40B4-BE49-F238E27FC236}">
                <a16:creationId xmlns:a16="http://schemas.microsoft.com/office/drawing/2014/main" id="{51634A73-F22B-442D-A134-7643E73CBD44}"/>
              </a:ext>
            </a:extLst>
          </p:cNvPr>
          <p:cNvCxnSpPr>
            <a:cxnSpLocks/>
            <a:stCxn id="4" idx="2"/>
            <a:endCxn id="12" idx="0"/>
          </p:cNvCxnSpPr>
          <p:nvPr/>
        </p:nvCxnSpPr>
        <p:spPr bwMode="auto">
          <a:xfrm rot="16200000" flipH="1">
            <a:off x="7734472" y="3584060"/>
            <a:ext cx="395790" cy="756048"/>
          </a:xfrm>
          <a:prstGeom prst="bentConnector3">
            <a:avLst/>
          </a:prstGeom>
          <a:noFill/>
          <a:ln w="12700" cap="flat" cmpd="sng" algn="ctr">
            <a:solidFill>
              <a:srgbClr val="000000"/>
            </a:solidFill>
            <a:prstDash val="solid"/>
            <a:round/>
            <a:headEnd type="none" w="med" len="med"/>
            <a:tailEnd type="triangle"/>
          </a:ln>
          <a:effectLst/>
        </p:spPr>
      </p:cxnSp>
      <p:cxnSp>
        <p:nvCxnSpPr>
          <p:cNvPr id="28" name="Connecteur : en angle 27">
            <a:extLst>
              <a:ext uri="{FF2B5EF4-FFF2-40B4-BE49-F238E27FC236}">
                <a16:creationId xmlns:a16="http://schemas.microsoft.com/office/drawing/2014/main" id="{168BE858-3323-4CE8-B07F-8BF43B1C9A23}"/>
              </a:ext>
            </a:extLst>
          </p:cNvPr>
          <p:cNvCxnSpPr>
            <a:cxnSpLocks/>
            <a:stCxn id="8" idx="2"/>
            <a:endCxn id="4" idx="0"/>
          </p:cNvCxnSpPr>
          <p:nvPr/>
        </p:nvCxnSpPr>
        <p:spPr bwMode="auto">
          <a:xfrm rot="5400000">
            <a:off x="7413322" y="3159979"/>
            <a:ext cx="288032" cy="5989"/>
          </a:xfrm>
          <a:prstGeom prst="bentConnector3">
            <a:avLst/>
          </a:prstGeom>
          <a:noFill/>
          <a:ln w="127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28684262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975E2-6B40-410B-B3EA-780E43BECA51}"/>
              </a:ext>
            </a:extLst>
          </p:cNvPr>
          <p:cNvSpPr>
            <a:spLocks noGrp="1"/>
          </p:cNvSpPr>
          <p:nvPr>
            <p:ph type="title"/>
          </p:nvPr>
        </p:nvSpPr>
        <p:spPr/>
        <p:txBody>
          <a:bodyPr/>
          <a:lstStyle/>
          <a:p>
            <a:r>
              <a:rPr lang="fr-FR" dirty="0"/>
              <a:t>Les deux types de supply chain</a:t>
            </a:r>
          </a:p>
        </p:txBody>
      </p:sp>
      <p:sp>
        <p:nvSpPr>
          <p:cNvPr id="5" name="Espace réservé du numéro de diapositive 1">
            <a:extLst>
              <a:ext uri="{FF2B5EF4-FFF2-40B4-BE49-F238E27FC236}">
                <a16:creationId xmlns:a16="http://schemas.microsoft.com/office/drawing/2014/main" id="{8EC3BEAF-1C53-44EF-A40B-C66D173427A7}"/>
              </a:ext>
            </a:extLst>
          </p:cNvPr>
          <p:cNvSpPr>
            <a:spLocks noGrp="1"/>
          </p:cNvSpPr>
          <p:nvPr>
            <p:ph type="sldNum" sz="quarter" idx="4"/>
          </p:nvPr>
        </p:nvSpPr>
        <p:spPr>
          <a:xfrm>
            <a:off x="7032275" y="6492875"/>
            <a:ext cx="2057400" cy="365125"/>
          </a:xfrm>
          <a:prstGeom prst="rect">
            <a:avLst/>
          </a:prstGeom>
        </p:spPr>
        <p:txBody>
          <a:bodyPr vert="horz" lIns="91440" tIns="45720" rIns="91440" bIns="45720" rtlCol="0" anchor="ctr"/>
          <a:lstStyle>
            <a:lvl1pPr algn="r">
              <a:defRPr sz="1200">
                <a:solidFill>
                  <a:srgbClr val="000000"/>
                </a:solidFill>
              </a:defRPr>
            </a:lvl1pPr>
          </a:lstStyle>
          <a:p>
            <a:fld id="{CBD2FA42-5D29-4E10-97B0-3A0A1B412E59}" type="slidenum">
              <a:rPr lang="fr-FR" smtClean="0"/>
              <a:pPr/>
              <a:t>7</a:t>
            </a:fld>
            <a:endParaRPr lang="fr-FR"/>
          </a:p>
        </p:txBody>
      </p:sp>
      <p:sp>
        <p:nvSpPr>
          <p:cNvPr id="14" name="Rectangle : coins arrondis 13">
            <a:extLst>
              <a:ext uri="{FF2B5EF4-FFF2-40B4-BE49-F238E27FC236}">
                <a16:creationId xmlns:a16="http://schemas.microsoft.com/office/drawing/2014/main" id="{31E46014-D29B-4715-A1D2-F68B879ED71C}"/>
              </a:ext>
            </a:extLst>
          </p:cNvPr>
          <p:cNvSpPr/>
          <p:nvPr/>
        </p:nvSpPr>
        <p:spPr bwMode="auto">
          <a:xfrm>
            <a:off x="1092870" y="2924944"/>
            <a:ext cx="2232248" cy="648072"/>
          </a:xfrm>
          <a:prstGeom prst="roundRect">
            <a:avLst/>
          </a:prstGeom>
          <a:solidFill>
            <a:srgbClr val="FFFF99"/>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Entrepôts continentaux</a:t>
            </a:r>
          </a:p>
        </p:txBody>
      </p:sp>
      <p:sp>
        <p:nvSpPr>
          <p:cNvPr id="15" name="Ellipse 14">
            <a:extLst>
              <a:ext uri="{FF2B5EF4-FFF2-40B4-BE49-F238E27FC236}">
                <a16:creationId xmlns:a16="http://schemas.microsoft.com/office/drawing/2014/main" id="{83E99D38-B239-4FCD-B3CF-E972DDE16DBD}"/>
              </a:ext>
            </a:extLst>
          </p:cNvPr>
          <p:cNvSpPr/>
          <p:nvPr/>
        </p:nvSpPr>
        <p:spPr bwMode="auto">
          <a:xfrm>
            <a:off x="1092870" y="4293096"/>
            <a:ext cx="2208671" cy="648072"/>
          </a:xfrm>
          <a:prstGeom prst="ellipse">
            <a:avLst/>
          </a:prstGeom>
          <a:solidFill>
            <a:srgbClr val="FFCCCC"/>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Demande </a:t>
            </a:r>
            <a:br>
              <a:rPr kumimoji="0" lang="fr-FR" sz="1400" b="1" i="0" u="none" strike="noStrike" cap="none" normalizeH="0" baseline="0" dirty="0">
                <a:ln>
                  <a:noFill/>
                </a:ln>
                <a:solidFill>
                  <a:srgbClr val="000000"/>
                </a:solidFill>
                <a:effectLst/>
                <a:latin typeface="Arial" charset="0"/>
              </a:rPr>
            </a:br>
            <a:r>
              <a:rPr kumimoji="0" lang="fr-FR" sz="1400" b="1" i="0" u="none" strike="noStrike" cap="none" normalizeH="0" baseline="0" dirty="0">
                <a:ln>
                  <a:noFill/>
                </a:ln>
                <a:solidFill>
                  <a:srgbClr val="000000"/>
                </a:solidFill>
                <a:effectLst/>
                <a:latin typeface="Arial" charset="0"/>
              </a:rPr>
              <a:t>urgence</a:t>
            </a:r>
          </a:p>
        </p:txBody>
      </p:sp>
      <p:sp>
        <p:nvSpPr>
          <p:cNvPr id="16" name="Rectangle : coins arrondis 15">
            <a:extLst>
              <a:ext uri="{FF2B5EF4-FFF2-40B4-BE49-F238E27FC236}">
                <a16:creationId xmlns:a16="http://schemas.microsoft.com/office/drawing/2014/main" id="{834C813D-E1F4-408A-BCBC-22647E3C8FE6}"/>
              </a:ext>
            </a:extLst>
          </p:cNvPr>
          <p:cNvSpPr/>
          <p:nvPr/>
        </p:nvSpPr>
        <p:spPr bwMode="auto">
          <a:xfrm>
            <a:off x="984858" y="1772816"/>
            <a:ext cx="2316683" cy="648072"/>
          </a:xfrm>
          <a:prstGeom prst="roundRect">
            <a:avLst/>
          </a:prstGeom>
          <a:solidFill>
            <a:srgbClr val="CCFF33"/>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Fournisseurs</a:t>
            </a:r>
          </a:p>
        </p:txBody>
      </p:sp>
      <p:sp>
        <p:nvSpPr>
          <p:cNvPr id="17" name="Flèche : bas 16">
            <a:extLst>
              <a:ext uri="{FF2B5EF4-FFF2-40B4-BE49-F238E27FC236}">
                <a16:creationId xmlns:a16="http://schemas.microsoft.com/office/drawing/2014/main" id="{5597E5D1-E43C-45CA-8057-40E57BA3422B}"/>
              </a:ext>
            </a:extLst>
          </p:cNvPr>
          <p:cNvSpPr/>
          <p:nvPr/>
        </p:nvSpPr>
        <p:spPr bwMode="auto">
          <a:xfrm>
            <a:off x="2064978" y="2420888"/>
            <a:ext cx="288032" cy="504056"/>
          </a:xfrm>
          <a:prstGeom prst="downArrow">
            <a:avLst/>
          </a:prstGeom>
          <a:solidFill>
            <a:srgbClr val="CCFF33"/>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pic>
        <p:nvPicPr>
          <p:cNvPr id="18" name="Image 17">
            <a:extLst>
              <a:ext uri="{FF2B5EF4-FFF2-40B4-BE49-F238E27FC236}">
                <a16:creationId xmlns:a16="http://schemas.microsoft.com/office/drawing/2014/main" id="{DAE8A88E-31B2-4E19-A051-23F880166965}"/>
              </a:ext>
            </a:extLst>
          </p:cNvPr>
          <p:cNvPicPr>
            <a:picLocks noChangeAspect="1"/>
          </p:cNvPicPr>
          <p:nvPr/>
        </p:nvPicPr>
        <p:blipFill>
          <a:blip r:embed="rId3"/>
          <a:stretch>
            <a:fillRect/>
          </a:stretch>
        </p:blipFill>
        <p:spPr>
          <a:xfrm>
            <a:off x="755576" y="3633915"/>
            <a:ext cx="1322661" cy="655478"/>
          </a:xfrm>
          <a:prstGeom prst="rect">
            <a:avLst/>
          </a:prstGeom>
        </p:spPr>
      </p:pic>
      <p:sp>
        <p:nvSpPr>
          <p:cNvPr id="19" name="Flèche : bas 18">
            <a:extLst>
              <a:ext uri="{FF2B5EF4-FFF2-40B4-BE49-F238E27FC236}">
                <a16:creationId xmlns:a16="http://schemas.microsoft.com/office/drawing/2014/main" id="{0FD3D9A6-1C42-4045-8FBD-D866C83E0BDB}"/>
              </a:ext>
            </a:extLst>
          </p:cNvPr>
          <p:cNvSpPr/>
          <p:nvPr/>
        </p:nvSpPr>
        <p:spPr bwMode="auto">
          <a:xfrm>
            <a:off x="2069711" y="3580422"/>
            <a:ext cx="288032" cy="712674"/>
          </a:xfrm>
          <a:prstGeom prst="downArrow">
            <a:avLst/>
          </a:prstGeom>
          <a:solidFill>
            <a:srgbClr val="FFCCCC"/>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20" name="Rectangle : coins arrondis 19">
            <a:extLst>
              <a:ext uri="{FF2B5EF4-FFF2-40B4-BE49-F238E27FC236}">
                <a16:creationId xmlns:a16="http://schemas.microsoft.com/office/drawing/2014/main" id="{0EF2FF58-7DB3-4F1E-9D92-20DC361A556D}"/>
              </a:ext>
            </a:extLst>
          </p:cNvPr>
          <p:cNvSpPr/>
          <p:nvPr/>
        </p:nvSpPr>
        <p:spPr bwMode="auto">
          <a:xfrm>
            <a:off x="6298602" y="3451005"/>
            <a:ext cx="2232248" cy="457200"/>
          </a:xfrm>
          <a:prstGeom prst="roundRect">
            <a:avLst/>
          </a:prstGeom>
          <a:solidFill>
            <a:srgbClr val="00FFCC"/>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Entrepôts régionaux</a:t>
            </a:r>
          </a:p>
        </p:txBody>
      </p:sp>
      <p:sp>
        <p:nvSpPr>
          <p:cNvPr id="21" name="Rectangle : coins arrondis 20">
            <a:extLst>
              <a:ext uri="{FF2B5EF4-FFF2-40B4-BE49-F238E27FC236}">
                <a16:creationId xmlns:a16="http://schemas.microsoft.com/office/drawing/2014/main" id="{D8B68669-DE24-4406-BFA9-90EE05A7904C}"/>
              </a:ext>
            </a:extLst>
          </p:cNvPr>
          <p:cNvSpPr/>
          <p:nvPr/>
        </p:nvSpPr>
        <p:spPr bwMode="auto">
          <a:xfrm>
            <a:off x="5877276" y="4303995"/>
            <a:ext cx="1224136" cy="537864"/>
          </a:xfrm>
          <a:prstGeom prst="roundRect">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Entrepôts locaux</a:t>
            </a:r>
          </a:p>
        </p:txBody>
      </p:sp>
      <p:sp>
        <p:nvSpPr>
          <p:cNvPr id="22" name="Ellipse 21">
            <a:extLst>
              <a:ext uri="{FF2B5EF4-FFF2-40B4-BE49-F238E27FC236}">
                <a16:creationId xmlns:a16="http://schemas.microsoft.com/office/drawing/2014/main" id="{0047E92F-3278-404D-9147-0912ACC02628}"/>
              </a:ext>
            </a:extLst>
          </p:cNvPr>
          <p:cNvSpPr/>
          <p:nvPr/>
        </p:nvSpPr>
        <p:spPr bwMode="auto">
          <a:xfrm>
            <a:off x="6232583" y="5351805"/>
            <a:ext cx="2304256" cy="813499"/>
          </a:xfrm>
          <a:prstGeom prst="ellipse">
            <a:avLst/>
          </a:prstGeom>
          <a:solidFill>
            <a:srgbClr val="FFCCCC"/>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Demande </a:t>
            </a:r>
            <a:br>
              <a:rPr kumimoji="0" lang="fr-FR" sz="1400" b="1" i="0" u="none" strike="noStrike" cap="none" normalizeH="0" baseline="0" dirty="0">
                <a:ln>
                  <a:noFill/>
                </a:ln>
                <a:solidFill>
                  <a:srgbClr val="000000"/>
                </a:solidFill>
                <a:effectLst/>
                <a:latin typeface="Arial" charset="0"/>
              </a:rPr>
            </a:br>
            <a:r>
              <a:rPr kumimoji="0" lang="fr-FR" sz="1400" b="1" i="0" u="none" strike="noStrike" cap="none" normalizeH="0" baseline="0" dirty="0">
                <a:ln>
                  <a:noFill/>
                </a:ln>
                <a:solidFill>
                  <a:srgbClr val="000000"/>
                </a:solidFill>
                <a:effectLst/>
                <a:latin typeface="Arial" charset="0"/>
              </a:rPr>
              <a:t>permanente</a:t>
            </a:r>
          </a:p>
        </p:txBody>
      </p:sp>
      <p:sp>
        <p:nvSpPr>
          <p:cNvPr id="23" name="Rectangle : coins arrondis 22">
            <a:extLst>
              <a:ext uri="{FF2B5EF4-FFF2-40B4-BE49-F238E27FC236}">
                <a16:creationId xmlns:a16="http://schemas.microsoft.com/office/drawing/2014/main" id="{65D2228C-276D-4D33-84DD-BE91E7B398D9}"/>
              </a:ext>
            </a:extLst>
          </p:cNvPr>
          <p:cNvSpPr/>
          <p:nvPr/>
        </p:nvSpPr>
        <p:spPr bwMode="auto">
          <a:xfrm>
            <a:off x="6304591" y="2514901"/>
            <a:ext cx="2232248" cy="648072"/>
          </a:xfrm>
          <a:prstGeom prst="roundRect">
            <a:avLst/>
          </a:prstGeom>
          <a:solidFill>
            <a:srgbClr val="FFFF99"/>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Entrepôts continentaux</a:t>
            </a:r>
          </a:p>
        </p:txBody>
      </p:sp>
      <p:sp>
        <p:nvSpPr>
          <p:cNvPr id="24" name="Rectangle : coins arrondis 23">
            <a:extLst>
              <a:ext uri="{FF2B5EF4-FFF2-40B4-BE49-F238E27FC236}">
                <a16:creationId xmlns:a16="http://schemas.microsoft.com/office/drawing/2014/main" id="{0B19EC9B-CD97-4C6B-B794-B6501A72796E}"/>
              </a:ext>
            </a:extLst>
          </p:cNvPr>
          <p:cNvSpPr/>
          <p:nvPr/>
        </p:nvSpPr>
        <p:spPr bwMode="auto">
          <a:xfrm>
            <a:off x="5004048" y="1716081"/>
            <a:ext cx="2316683" cy="648072"/>
          </a:xfrm>
          <a:prstGeom prst="roundRect">
            <a:avLst/>
          </a:prstGeom>
          <a:solidFill>
            <a:srgbClr val="CCFF33"/>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Fournisseurs</a:t>
            </a:r>
          </a:p>
        </p:txBody>
      </p:sp>
      <p:sp>
        <p:nvSpPr>
          <p:cNvPr id="25" name="Flèche : bas 24">
            <a:extLst>
              <a:ext uri="{FF2B5EF4-FFF2-40B4-BE49-F238E27FC236}">
                <a16:creationId xmlns:a16="http://schemas.microsoft.com/office/drawing/2014/main" id="{A7C207E6-5078-419B-964C-ECE3636E98E8}"/>
              </a:ext>
            </a:extLst>
          </p:cNvPr>
          <p:cNvSpPr/>
          <p:nvPr/>
        </p:nvSpPr>
        <p:spPr bwMode="auto">
          <a:xfrm>
            <a:off x="6282233" y="4841859"/>
            <a:ext cx="288032" cy="712674"/>
          </a:xfrm>
          <a:prstGeom prst="downArrow">
            <a:avLst/>
          </a:prstGeom>
          <a:solidFill>
            <a:srgbClr val="FFC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26" name="Rectangle : coins arrondis 25">
            <a:extLst>
              <a:ext uri="{FF2B5EF4-FFF2-40B4-BE49-F238E27FC236}">
                <a16:creationId xmlns:a16="http://schemas.microsoft.com/office/drawing/2014/main" id="{661E0F75-E06D-4D5A-9120-D1BB7E2B9DC3}"/>
              </a:ext>
            </a:extLst>
          </p:cNvPr>
          <p:cNvSpPr/>
          <p:nvPr/>
        </p:nvSpPr>
        <p:spPr bwMode="auto">
          <a:xfrm>
            <a:off x="7558706" y="4303995"/>
            <a:ext cx="1224136" cy="537864"/>
          </a:xfrm>
          <a:prstGeom prst="roundRect">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Entrepôts locaux</a:t>
            </a:r>
          </a:p>
        </p:txBody>
      </p:sp>
      <p:sp>
        <p:nvSpPr>
          <p:cNvPr id="27" name="Flèche : bas 26">
            <a:extLst>
              <a:ext uri="{FF2B5EF4-FFF2-40B4-BE49-F238E27FC236}">
                <a16:creationId xmlns:a16="http://schemas.microsoft.com/office/drawing/2014/main" id="{528A81DE-6710-4754-996D-658A09E70D39}"/>
              </a:ext>
            </a:extLst>
          </p:cNvPr>
          <p:cNvSpPr/>
          <p:nvPr/>
        </p:nvSpPr>
        <p:spPr bwMode="auto">
          <a:xfrm>
            <a:off x="8217536" y="4841859"/>
            <a:ext cx="288032" cy="712674"/>
          </a:xfrm>
          <a:prstGeom prst="downArrow">
            <a:avLst/>
          </a:prstGeom>
          <a:solidFill>
            <a:srgbClr val="FFC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cxnSp>
        <p:nvCxnSpPr>
          <p:cNvPr id="28" name="Connecteur : en angle 27">
            <a:extLst>
              <a:ext uri="{FF2B5EF4-FFF2-40B4-BE49-F238E27FC236}">
                <a16:creationId xmlns:a16="http://schemas.microsoft.com/office/drawing/2014/main" id="{E21CB321-B7B3-49D6-9671-6DE18352B612}"/>
              </a:ext>
            </a:extLst>
          </p:cNvPr>
          <p:cNvCxnSpPr>
            <a:endCxn id="21" idx="1"/>
          </p:cNvCxnSpPr>
          <p:nvPr/>
        </p:nvCxnSpPr>
        <p:spPr bwMode="auto">
          <a:xfrm rot="16200000" flipH="1">
            <a:off x="4446486" y="3142137"/>
            <a:ext cx="2208774" cy="652806"/>
          </a:xfrm>
          <a:prstGeom prst="bentConnector2">
            <a:avLst/>
          </a:prstGeom>
          <a:noFill/>
          <a:ln w="12700" cap="flat" cmpd="sng" algn="ctr">
            <a:solidFill>
              <a:srgbClr val="000000"/>
            </a:solidFill>
            <a:prstDash val="solid"/>
            <a:round/>
            <a:headEnd type="none" w="med" len="med"/>
            <a:tailEnd type="triangle"/>
          </a:ln>
          <a:effectLst/>
        </p:spPr>
      </p:cxnSp>
      <p:cxnSp>
        <p:nvCxnSpPr>
          <p:cNvPr id="29" name="Connecteur : en angle 28">
            <a:extLst>
              <a:ext uri="{FF2B5EF4-FFF2-40B4-BE49-F238E27FC236}">
                <a16:creationId xmlns:a16="http://schemas.microsoft.com/office/drawing/2014/main" id="{E3143CA8-56D9-4790-AD7B-6A99D62FD053}"/>
              </a:ext>
            </a:extLst>
          </p:cNvPr>
          <p:cNvCxnSpPr>
            <a:cxnSpLocks/>
            <a:endCxn id="20" idx="1"/>
          </p:cNvCxnSpPr>
          <p:nvPr/>
        </p:nvCxnSpPr>
        <p:spPr bwMode="auto">
          <a:xfrm rot="16200000" flipH="1">
            <a:off x="5267010" y="2648013"/>
            <a:ext cx="1315454" cy="747730"/>
          </a:xfrm>
          <a:prstGeom prst="bentConnector2">
            <a:avLst/>
          </a:prstGeom>
          <a:noFill/>
          <a:ln w="12700" cap="flat" cmpd="sng" algn="ctr">
            <a:solidFill>
              <a:srgbClr val="000000"/>
            </a:solidFill>
            <a:prstDash val="solid"/>
            <a:round/>
            <a:headEnd type="none" w="med" len="med"/>
            <a:tailEnd type="triangle"/>
          </a:ln>
          <a:effectLst/>
        </p:spPr>
      </p:cxnSp>
      <p:cxnSp>
        <p:nvCxnSpPr>
          <p:cNvPr id="30" name="Connecteur : en angle 29">
            <a:extLst>
              <a:ext uri="{FF2B5EF4-FFF2-40B4-BE49-F238E27FC236}">
                <a16:creationId xmlns:a16="http://schemas.microsoft.com/office/drawing/2014/main" id="{719CDAD7-4CBF-41DA-94DF-3E6A4E9BB6A9}"/>
              </a:ext>
            </a:extLst>
          </p:cNvPr>
          <p:cNvCxnSpPr>
            <a:endCxn id="23" idx="1"/>
          </p:cNvCxnSpPr>
          <p:nvPr/>
        </p:nvCxnSpPr>
        <p:spPr bwMode="auto">
          <a:xfrm rot="16200000" flipH="1">
            <a:off x="5877271" y="2411616"/>
            <a:ext cx="474787" cy="379854"/>
          </a:xfrm>
          <a:prstGeom prst="bentConnector2">
            <a:avLst/>
          </a:prstGeom>
          <a:noFill/>
          <a:ln w="12700" cap="flat" cmpd="sng" algn="ctr">
            <a:solidFill>
              <a:srgbClr val="000000"/>
            </a:solidFill>
            <a:prstDash val="solid"/>
            <a:round/>
            <a:headEnd type="none" w="med" len="med"/>
            <a:tailEnd type="triangle"/>
          </a:ln>
          <a:effectLst/>
        </p:spPr>
      </p:cxnSp>
      <p:cxnSp>
        <p:nvCxnSpPr>
          <p:cNvPr id="31" name="Connecteur : en angle 30">
            <a:extLst>
              <a:ext uri="{FF2B5EF4-FFF2-40B4-BE49-F238E27FC236}">
                <a16:creationId xmlns:a16="http://schemas.microsoft.com/office/drawing/2014/main" id="{592430D4-C083-49CF-BF99-9D9735CDE1AE}"/>
              </a:ext>
            </a:extLst>
          </p:cNvPr>
          <p:cNvCxnSpPr>
            <a:cxnSpLocks/>
            <a:stCxn id="20" idx="2"/>
            <a:endCxn id="21" idx="0"/>
          </p:cNvCxnSpPr>
          <p:nvPr/>
        </p:nvCxnSpPr>
        <p:spPr bwMode="auto">
          <a:xfrm rot="5400000">
            <a:off x="6754140" y="3643409"/>
            <a:ext cx="395790" cy="925382"/>
          </a:xfrm>
          <a:prstGeom prst="bentConnector3">
            <a:avLst/>
          </a:prstGeom>
          <a:noFill/>
          <a:ln w="12700" cap="flat" cmpd="sng" algn="ctr">
            <a:solidFill>
              <a:srgbClr val="000000"/>
            </a:solidFill>
            <a:prstDash val="solid"/>
            <a:round/>
            <a:headEnd type="none" w="med" len="med"/>
            <a:tailEnd type="triangle"/>
          </a:ln>
          <a:effectLst/>
        </p:spPr>
      </p:cxnSp>
      <p:cxnSp>
        <p:nvCxnSpPr>
          <p:cNvPr id="32" name="Connecteur : en angle 31">
            <a:extLst>
              <a:ext uri="{FF2B5EF4-FFF2-40B4-BE49-F238E27FC236}">
                <a16:creationId xmlns:a16="http://schemas.microsoft.com/office/drawing/2014/main" id="{C6AD67B3-0915-4FEB-8A5E-FFBAEA77C19F}"/>
              </a:ext>
            </a:extLst>
          </p:cNvPr>
          <p:cNvCxnSpPr>
            <a:cxnSpLocks/>
            <a:stCxn id="20" idx="2"/>
            <a:endCxn id="26" idx="0"/>
          </p:cNvCxnSpPr>
          <p:nvPr/>
        </p:nvCxnSpPr>
        <p:spPr bwMode="auto">
          <a:xfrm rot="16200000" flipH="1">
            <a:off x="7594855" y="3728076"/>
            <a:ext cx="395790" cy="756048"/>
          </a:xfrm>
          <a:prstGeom prst="bentConnector3">
            <a:avLst/>
          </a:prstGeom>
          <a:noFill/>
          <a:ln w="12700" cap="flat" cmpd="sng" algn="ctr">
            <a:solidFill>
              <a:srgbClr val="000000"/>
            </a:solidFill>
            <a:prstDash val="solid"/>
            <a:round/>
            <a:headEnd type="none" w="med" len="med"/>
            <a:tailEnd type="triangle"/>
          </a:ln>
          <a:effectLst/>
        </p:spPr>
      </p:cxnSp>
      <p:cxnSp>
        <p:nvCxnSpPr>
          <p:cNvPr id="33" name="Connecteur : en angle 32">
            <a:extLst>
              <a:ext uri="{FF2B5EF4-FFF2-40B4-BE49-F238E27FC236}">
                <a16:creationId xmlns:a16="http://schemas.microsoft.com/office/drawing/2014/main" id="{26007DD2-9FED-4240-A5C9-D0095B757039}"/>
              </a:ext>
            </a:extLst>
          </p:cNvPr>
          <p:cNvCxnSpPr>
            <a:cxnSpLocks/>
            <a:stCxn id="23" idx="2"/>
            <a:endCxn id="20" idx="0"/>
          </p:cNvCxnSpPr>
          <p:nvPr/>
        </p:nvCxnSpPr>
        <p:spPr bwMode="auto">
          <a:xfrm rot="5400000">
            <a:off x="7273705" y="3303995"/>
            <a:ext cx="288032" cy="5989"/>
          </a:xfrm>
          <a:prstGeom prst="bentConnector3">
            <a:avLst/>
          </a:prstGeom>
          <a:noFill/>
          <a:ln w="12700" cap="flat" cmpd="sng" algn="ctr">
            <a:solidFill>
              <a:srgbClr val="000000"/>
            </a:solidFill>
            <a:prstDash val="solid"/>
            <a:round/>
            <a:headEnd type="none" w="med" len="med"/>
            <a:tailEnd type="triangle"/>
          </a:ln>
          <a:effectLst/>
        </p:spPr>
      </p:cxnSp>
      <p:sp>
        <p:nvSpPr>
          <p:cNvPr id="3" name="Flèche : droite 2">
            <a:extLst>
              <a:ext uri="{FF2B5EF4-FFF2-40B4-BE49-F238E27FC236}">
                <a16:creationId xmlns:a16="http://schemas.microsoft.com/office/drawing/2014/main" id="{A99FD5C4-1480-4994-B760-C808AF43C93A}"/>
              </a:ext>
            </a:extLst>
          </p:cNvPr>
          <p:cNvSpPr/>
          <p:nvPr/>
        </p:nvSpPr>
        <p:spPr bwMode="auto">
          <a:xfrm>
            <a:off x="3047301" y="5157192"/>
            <a:ext cx="2388795" cy="504056"/>
          </a:xfrm>
          <a:prstGeom prst="right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34" name="ZoneTexte 33">
            <a:extLst>
              <a:ext uri="{FF2B5EF4-FFF2-40B4-BE49-F238E27FC236}">
                <a16:creationId xmlns:a16="http://schemas.microsoft.com/office/drawing/2014/main" id="{AA46E366-E1F6-4E7B-A298-BD7DDE5F4F7F}"/>
              </a:ext>
            </a:extLst>
          </p:cNvPr>
          <p:cNvSpPr txBox="1"/>
          <p:nvPr/>
        </p:nvSpPr>
        <p:spPr>
          <a:xfrm>
            <a:off x="3047301" y="5758554"/>
            <a:ext cx="2388795" cy="286232"/>
          </a:xfrm>
          <a:prstGeom prst="rect">
            <a:avLst/>
          </a:prstGeom>
          <a:noFill/>
        </p:spPr>
        <p:txBody>
          <a:bodyPr wrap="none" rtlCol="0">
            <a:spAutoFit/>
          </a:bodyPr>
          <a:lstStyle/>
          <a:p>
            <a:r>
              <a:rPr lang="fr-FR" dirty="0"/>
              <a:t>Situation de post-urgence</a:t>
            </a:r>
          </a:p>
        </p:txBody>
      </p:sp>
    </p:spTree>
    <p:extLst>
      <p:ext uri="{BB962C8B-B14F-4D97-AF65-F5344CB8AC3E}">
        <p14:creationId xmlns:p14="http://schemas.microsoft.com/office/powerpoint/2010/main" val="20844249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 coins arrondis 22">
            <a:extLst>
              <a:ext uri="{FF2B5EF4-FFF2-40B4-BE49-F238E27FC236}">
                <a16:creationId xmlns:a16="http://schemas.microsoft.com/office/drawing/2014/main" id="{C9A61A08-6343-4A82-8607-04E7D66439D0}"/>
              </a:ext>
            </a:extLst>
          </p:cNvPr>
          <p:cNvSpPr/>
          <p:nvPr/>
        </p:nvSpPr>
        <p:spPr bwMode="auto">
          <a:xfrm>
            <a:off x="5508104" y="1771016"/>
            <a:ext cx="3057854" cy="3131024"/>
          </a:xfrm>
          <a:prstGeom prst="roundRect">
            <a:avLst/>
          </a:prstGeom>
          <a:solidFill>
            <a:srgbClr val="CCFFFF"/>
          </a:solidFill>
          <a:ln w="38100" cap="flat" cmpd="sng" algn="ctr">
            <a:solidFill>
              <a:srgbClr val="000000"/>
            </a:solidFill>
            <a:prstDash val="dash"/>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2" name="Titre 1">
            <a:extLst>
              <a:ext uri="{FF2B5EF4-FFF2-40B4-BE49-F238E27FC236}">
                <a16:creationId xmlns:a16="http://schemas.microsoft.com/office/drawing/2014/main" id="{61CCB52B-DD8B-4988-8AC5-104F2F01D38B}"/>
              </a:ext>
            </a:extLst>
          </p:cNvPr>
          <p:cNvSpPr>
            <a:spLocks noGrp="1"/>
          </p:cNvSpPr>
          <p:nvPr>
            <p:ph type="title"/>
          </p:nvPr>
        </p:nvSpPr>
        <p:spPr>
          <a:xfrm>
            <a:off x="936525" y="667772"/>
            <a:ext cx="8079432" cy="457200"/>
          </a:xfrm>
        </p:spPr>
        <p:txBody>
          <a:bodyPr/>
          <a:lstStyle/>
          <a:p>
            <a:r>
              <a:rPr lang="fr-FR" dirty="0"/>
              <a:t>L’organisation de la supply chain humanitaire</a:t>
            </a:r>
          </a:p>
        </p:txBody>
      </p:sp>
      <p:sp>
        <p:nvSpPr>
          <p:cNvPr id="4" name="Espace réservé du numéro de diapositive 1">
            <a:extLst>
              <a:ext uri="{FF2B5EF4-FFF2-40B4-BE49-F238E27FC236}">
                <a16:creationId xmlns:a16="http://schemas.microsoft.com/office/drawing/2014/main" id="{D875A2B4-5271-4A18-B8F4-A50113E7A494}"/>
              </a:ext>
            </a:extLst>
          </p:cNvPr>
          <p:cNvSpPr>
            <a:spLocks noGrp="1"/>
          </p:cNvSpPr>
          <p:nvPr>
            <p:ph type="sldNum" sz="quarter" idx="4"/>
          </p:nvPr>
        </p:nvSpPr>
        <p:spPr>
          <a:prstGeom prst="rect">
            <a:avLst/>
          </a:prstGeom>
        </p:spPr>
        <p:txBody>
          <a:bodyPr vert="horz" lIns="91440" tIns="45720" rIns="91440" bIns="45720" rtlCol="0" anchor="ctr"/>
          <a:lstStyle>
            <a:lvl1pPr algn="r">
              <a:defRPr sz="1200">
                <a:solidFill>
                  <a:srgbClr val="000000"/>
                </a:solidFill>
              </a:defRPr>
            </a:lvl1pPr>
          </a:lstStyle>
          <a:p>
            <a:fld id="{CBD2FA42-5D29-4E10-97B0-3A0A1B412E59}" type="slidenum">
              <a:rPr lang="fr-FR" smtClean="0"/>
              <a:pPr/>
              <a:t>8</a:t>
            </a:fld>
            <a:endParaRPr lang="fr-FR"/>
          </a:p>
        </p:txBody>
      </p:sp>
      <p:sp>
        <p:nvSpPr>
          <p:cNvPr id="6" name="ZoneTexte 5">
            <a:extLst>
              <a:ext uri="{FF2B5EF4-FFF2-40B4-BE49-F238E27FC236}">
                <a16:creationId xmlns:a16="http://schemas.microsoft.com/office/drawing/2014/main" id="{E0A32C72-3EEF-4BA6-B96F-20022C4BBD7A}"/>
              </a:ext>
            </a:extLst>
          </p:cNvPr>
          <p:cNvSpPr txBox="1"/>
          <p:nvPr/>
        </p:nvSpPr>
        <p:spPr>
          <a:xfrm>
            <a:off x="1363553" y="1340768"/>
            <a:ext cx="1736373" cy="341632"/>
          </a:xfrm>
          <a:prstGeom prst="rect">
            <a:avLst/>
          </a:prstGeom>
          <a:noFill/>
        </p:spPr>
        <p:txBody>
          <a:bodyPr wrap="none" rtlCol="0">
            <a:spAutoFit/>
          </a:bodyPr>
          <a:lstStyle/>
          <a:p>
            <a:r>
              <a:rPr lang="fr-FR" sz="1800" dirty="0">
                <a:solidFill>
                  <a:srgbClr val="00279F"/>
                </a:solidFill>
              </a:rPr>
              <a:t>Opérationnels</a:t>
            </a:r>
          </a:p>
        </p:txBody>
      </p:sp>
      <p:sp>
        <p:nvSpPr>
          <p:cNvPr id="7" name="ZoneTexte 6">
            <a:extLst>
              <a:ext uri="{FF2B5EF4-FFF2-40B4-BE49-F238E27FC236}">
                <a16:creationId xmlns:a16="http://schemas.microsoft.com/office/drawing/2014/main" id="{EB6C993B-13C9-45FC-89CC-381D4AE30489}"/>
              </a:ext>
            </a:extLst>
          </p:cNvPr>
          <p:cNvSpPr txBox="1"/>
          <p:nvPr/>
        </p:nvSpPr>
        <p:spPr>
          <a:xfrm>
            <a:off x="6156176" y="1340768"/>
            <a:ext cx="1723549" cy="341632"/>
          </a:xfrm>
          <a:prstGeom prst="rect">
            <a:avLst/>
          </a:prstGeom>
          <a:noFill/>
        </p:spPr>
        <p:txBody>
          <a:bodyPr wrap="none" rtlCol="0">
            <a:spAutoFit/>
          </a:bodyPr>
          <a:lstStyle/>
          <a:p>
            <a:r>
              <a:rPr lang="fr-FR" sz="1800" dirty="0">
                <a:solidFill>
                  <a:srgbClr val="00279F"/>
                </a:solidFill>
              </a:rPr>
              <a:t>Supply Chain </a:t>
            </a:r>
          </a:p>
        </p:txBody>
      </p:sp>
      <p:sp>
        <p:nvSpPr>
          <p:cNvPr id="9" name="Rectangle : coins arrondis 8">
            <a:extLst>
              <a:ext uri="{FF2B5EF4-FFF2-40B4-BE49-F238E27FC236}">
                <a16:creationId xmlns:a16="http://schemas.microsoft.com/office/drawing/2014/main" id="{FD1882AE-9410-4B96-A116-99F5498F6556}"/>
              </a:ext>
            </a:extLst>
          </p:cNvPr>
          <p:cNvSpPr/>
          <p:nvPr/>
        </p:nvSpPr>
        <p:spPr bwMode="auto">
          <a:xfrm>
            <a:off x="5652120" y="1981604"/>
            <a:ext cx="2808312" cy="520665"/>
          </a:xfrm>
          <a:prstGeom prst="roundRect">
            <a:avLst/>
          </a:prstGeom>
          <a:solidFill>
            <a:schemeClr val="tx1"/>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Recherche des fournisseurs</a:t>
            </a:r>
          </a:p>
          <a:p>
            <a:pPr marL="0" marR="0" indent="0" algn="ctr" defTabSz="914400" rtl="0" eaLnBrk="0" fontAlgn="base" latinLnBrk="0" hangingPunct="0">
              <a:lnSpc>
                <a:spcPct val="90000"/>
              </a:lnSpc>
              <a:spcBef>
                <a:spcPct val="0"/>
              </a:spcBef>
              <a:spcAft>
                <a:spcPct val="0"/>
              </a:spcAft>
              <a:buClrTx/>
              <a:buSzTx/>
              <a:buFontTx/>
              <a:buNone/>
              <a:tabLst/>
            </a:pPr>
            <a:r>
              <a:rPr lang="fr-FR" dirty="0">
                <a:latin typeface="Arial" charset="0"/>
              </a:rPr>
              <a:t>Commandes / contrats</a:t>
            </a:r>
            <a:endParaRPr kumimoji="0" lang="fr-FR" sz="1400" b="1" i="0" u="none" strike="noStrike" cap="none" normalizeH="0" baseline="0" dirty="0">
              <a:ln>
                <a:noFill/>
              </a:ln>
              <a:solidFill>
                <a:srgbClr val="000000"/>
              </a:solidFill>
              <a:effectLst/>
              <a:latin typeface="Arial" charset="0"/>
            </a:endParaRPr>
          </a:p>
        </p:txBody>
      </p:sp>
      <p:sp>
        <p:nvSpPr>
          <p:cNvPr id="10" name="Rectangle : coins arrondis 9">
            <a:extLst>
              <a:ext uri="{FF2B5EF4-FFF2-40B4-BE49-F238E27FC236}">
                <a16:creationId xmlns:a16="http://schemas.microsoft.com/office/drawing/2014/main" id="{3BC7F39C-B6AE-4450-AA4D-35EC74041387}"/>
              </a:ext>
            </a:extLst>
          </p:cNvPr>
          <p:cNvSpPr/>
          <p:nvPr/>
        </p:nvSpPr>
        <p:spPr bwMode="auto">
          <a:xfrm>
            <a:off x="5652120" y="2692311"/>
            <a:ext cx="2808312" cy="520665"/>
          </a:xfrm>
          <a:prstGeom prst="roundRect">
            <a:avLst/>
          </a:prstGeom>
          <a:solidFill>
            <a:schemeClr val="tx1"/>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Approvisionnements</a:t>
            </a:r>
          </a:p>
          <a:p>
            <a:pPr marL="0" marR="0" indent="0" algn="ctr" defTabSz="914400" rtl="0" eaLnBrk="0" fontAlgn="base" latinLnBrk="0" hangingPunct="0">
              <a:lnSpc>
                <a:spcPct val="90000"/>
              </a:lnSpc>
              <a:spcBef>
                <a:spcPct val="0"/>
              </a:spcBef>
              <a:spcAft>
                <a:spcPct val="0"/>
              </a:spcAft>
              <a:buClrTx/>
              <a:buSzTx/>
              <a:buFontTx/>
              <a:buNone/>
              <a:tabLst/>
            </a:pPr>
            <a:r>
              <a:rPr lang="fr-FR" dirty="0">
                <a:latin typeface="Arial" charset="0"/>
              </a:rPr>
              <a:t>Transports à longue distance</a:t>
            </a:r>
            <a:endParaRPr kumimoji="0" lang="fr-FR" sz="1400" b="1" i="0" u="none" strike="noStrike" cap="none" normalizeH="0" baseline="0" dirty="0">
              <a:ln>
                <a:noFill/>
              </a:ln>
              <a:solidFill>
                <a:srgbClr val="000000"/>
              </a:solidFill>
              <a:effectLst/>
              <a:latin typeface="Arial" charset="0"/>
            </a:endParaRPr>
          </a:p>
        </p:txBody>
      </p:sp>
      <p:sp>
        <p:nvSpPr>
          <p:cNvPr id="11" name="Rectangle : coins arrondis 10">
            <a:extLst>
              <a:ext uri="{FF2B5EF4-FFF2-40B4-BE49-F238E27FC236}">
                <a16:creationId xmlns:a16="http://schemas.microsoft.com/office/drawing/2014/main" id="{D6F9527A-00EF-4E1C-B79F-AF18547A3489}"/>
              </a:ext>
            </a:extLst>
          </p:cNvPr>
          <p:cNvSpPr/>
          <p:nvPr/>
        </p:nvSpPr>
        <p:spPr bwMode="auto">
          <a:xfrm>
            <a:off x="5652120" y="3403018"/>
            <a:ext cx="2808312" cy="520665"/>
          </a:xfrm>
          <a:prstGeom prst="roundRect">
            <a:avLst/>
          </a:prstGeom>
          <a:solidFill>
            <a:schemeClr val="tx1"/>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Stockage</a:t>
            </a:r>
          </a:p>
        </p:txBody>
      </p:sp>
      <p:sp>
        <p:nvSpPr>
          <p:cNvPr id="12" name="Rectangle : coins arrondis 11">
            <a:extLst>
              <a:ext uri="{FF2B5EF4-FFF2-40B4-BE49-F238E27FC236}">
                <a16:creationId xmlns:a16="http://schemas.microsoft.com/office/drawing/2014/main" id="{AF36D3F3-7379-42D0-9262-D8ADA228022C}"/>
              </a:ext>
            </a:extLst>
          </p:cNvPr>
          <p:cNvSpPr/>
          <p:nvPr/>
        </p:nvSpPr>
        <p:spPr bwMode="auto">
          <a:xfrm>
            <a:off x="5652120" y="4113725"/>
            <a:ext cx="2808312" cy="520665"/>
          </a:xfrm>
          <a:prstGeom prst="roundRect">
            <a:avLst/>
          </a:prstGeom>
          <a:solidFill>
            <a:schemeClr val="tx1"/>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Transports vers les sites</a:t>
            </a:r>
          </a:p>
        </p:txBody>
      </p:sp>
      <p:sp>
        <p:nvSpPr>
          <p:cNvPr id="14" name="Rectangle : coins arrondis 13">
            <a:extLst>
              <a:ext uri="{FF2B5EF4-FFF2-40B4-BE49-F238E27FC236}">
                <a16:creationId xmlns:a16="http://schemas.microsoft.com/office/drawing/2014/main" id="{1BA59459-C76C-4B2F-937B-FAB74CC86BA5}"/>
              </a:ext>
            </a:extLst>
          </p:cNvPr>
          <p:cNvSpPr/>
          <p:nvPr/>
        </p:nvSpPr>
        <p:spPr bwMode="auto">
          <a:xfrm>
            <a:off x="936525" y="1988840"/>
            <a:ext cx="2808312" cy="520665"/>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Évaluation de la situation</a:t>
            </a:r>
          </a:p>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Expression des besoins</a:t>
            </a:r>
          </a:p>
        </p:txBody>
      </p:sp>
      <p:sp>
        <p:nvSpPr>
          <p:cNvPr id="15" name="Rectangle : coins arrondis 14">
            <a:extLst>
              <a:ext uri="{FF2B5EF4-FFF2-40B4-BE49-F238E27FC236}">
                <a16:creationId xmlns:a16="http://schemas.microsoft.com/office/drawing/2014/main" id="{4AC7A989-D84D-4F25-95D2-A4CFAA19D407}"/>
              </a:ext>
            </a:extLst>
          </p:cNvPr>
          <p:cNvSpPr/>
          <p:nvPr/>
        </p:nvSpPr>
        <p:spPr bwMode="auto">
          <a:xfrm>
            <a:off x="936525" y="4907951"/>
            <a:ext cx="2808312" cy="520665"/>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Distribution</a:t>
            </a:r>
          </a:p>
          <a:p>
            <a:pPr marL="0" marR="0" indent="0" algn="ctr" defTabSz="914400" rtl="0" eaLnBrk="0" fontAlgn="base" latinLnBrk="0" hangingPunct="0">
              <a:lnSpc>
                <a:spcPct val="90000"/>
              </a:lnSpc>
              <a:spcBef>
                <a:spcPct val="0"/>
              </a:spcBef>
              <a:spcAft>
                <a:spcPct val="0"/>
              </a:spcAft>
              <a:buClrTx/>
              <a:buSzTx/>
              <a:buFontTx/>
              <a:buNone/>
              <a:tabLst/>
            </a:pPr>
            <a:r>
              <a:rPr lang="fr-FR" dirty="0">
                <a:latin typeface="Arial" charset="0"/>
              </a:rPr>
              <a:t>Opérations locales</a:t>
            </a:r>
            <a:endParaRPr kumimoji="0" lang="fr-FR" sz="1400" b="1" i="0" u="none" strike="noStrike" cap="none" normalizeH="0" baseline="0" dirty="0">
              <a:ln>
                <a:noFill/>
              </a:ln>
              <a:solidFill>
                <a:srgbClr val="000000"/>
              </a:solidFill>
              <a:effectLst/>
              <a:latin typeface="Arial" charset="0"/>
            </a:endParaRPr>
          </a:p>
        </p:txBody>
      </p:sp>
      <p:sp>
        <p:nvSpPr>
          <p:cNvPr id="16" name="Ellipse 15">
            <a:extLst>
              <a:ext uri="{FF2B5EF4-FFF2-40B4-BE49-F238E27FC236}">
                <a16:creationId xmlns:a16="http://schemas.microsoft.com/office/drawing/2014/main" id="{8315E0DE-CAB5-4C2F-94D4-9DF6C6C7589D}"/>
              </a:ext>
            </a:extLst>
          </p:cNvPr>
          <p:cNvSpPr/>
          <p:nvPr/>
        </p:nvSpPr>
        <p:spPr bwMode="auto">
          <a:xfrm>
            <a:off x="5727420" y="5805264"/>
            <a:ext cx="2808312" cy="687611"/>
          </a:xfrm>
          <a:prstGeom prst="ellipse">
            <a:avLst/>
          </a:prstGeom>
          <a:solidFill>
            <a:srgbClr val="FFFF99"/>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Logistique support</a:t>
            </a:r>
          </a:p>
        </p:txBody>
      </p:sp>
      <p:sp>
        <p:nvSpPr>
          <p:cNvPr id="17" name="Flèche : droite 16">
            <a:extLst>
              <a:ext uri="{FF2B5EF4-FFF2-40B4-BE49-F238E27FC236}">
                <a16:creationId xmlns:a16="http://schemas.microsoft.com/office/drawing/2014/main" id="{5B0C82EE-884C-49EC-9579-35C53CE17A5D}"/>
              </a:ext>
            </a:extLst>
          </p:cNvPr>
          <p:cNvSpPr/>
          <p:nvPr/>
        </p:nvSpPr>
        <p:spPr bwMode="auto">
          <a:xfrm>
            <a:off x="3851920" y="2167873"/>
            <a:ext cx="1656184" cy="253015"/>
          </a:xfrm>
          <a:prstGeom prst="rightArrow">
            <a:avLst/>
          </a:prstGeom>
          <a:solidFill>
            <a:srgbClr val="66FFFF"/>
          </a:solidFill>
          <a:ln w="12700" cap="flat" cmpd="sng" algn="ctr">
            <a:no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21" name="Flèche : droite 20">
            <a:extLst>
              <a:ext uri="{FF2B5EF4-FFF2-40B4-BE49-F238E27FC236}">
                <a16:creationId xmlns:a16="http://schemas.microsoft.com/office/drawing/2014/main" id="{EFE05E42-405A-4738-B592-BA8FF96EA1A4}"/>
              </a:ext>
            </a:extLst>
          </p:cNvPr>
          <p:cNvSpPr/>
          <p:nvPr/>
        </p:nvSpPr>
        <p:spPr bwMode="auto">
          <a:xfrm flipH="1">
            <a:off x="3851920" y="5041775"/>
            <a:ext cx="3180355" cy="253015"/>
          </a:xfrm>
          <a:prstGeom prst="rightArrow">
            <a:avLst/>
          </a:prstGeom>
          <a:solidFill>
            <a:srgbClr val="00FFCC"/>
          </a:solidFill>
          <a:ln w="12700" cap="flat" cmpd="sng" algn="ctr">
            <a:no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22" name="Rectangle 21">
            <a:extLst>
              <a:ext uri="{FF2B5EF4-FFF2-40B4-BE49-F238E27FC236}">
                <a16:creationId xmlns:a16="http://schemas.microsoft.com/office/drawing/2014/main" id="{D3C63E21-B976-42C4-B9A5-58FEA0F6744F}"/>
              </a:ext>
            </a:extLst>
          </p:cNvPr>
          <p:cNvSpPr/>
          <p:nvPr/>
        </p:nvSpPr>
        <p:spPr bwMode="auto">
          <a:xfrm>
            <a:off x="6876256" y="4634390"/>
            <a:ext cx="165531" cy="520665"/>
          </a:xfrm>
          <a:prstGeom prst="rect">
            <a:avLst/>
          </a:prstGeom>
          <a:solidFill>
            <a:srgbClr val="00FFCC"/>
          </a:solidFill>
          <a:ln w="12700" cap="flat" cmpd="sng" algn="ctr">
            <a:noFill/>
            <a:prstDash val="solid"/>
            <a:round/>
            <a:headEnd type="none" w="med" len="med"/>
            <a:tailEnd type="none" w="med" len="med"/>
          </a:ln>
          <a:effectLst/>
        </p:spPr>
        <p:txBody>
          <a:bodyPr vert="horz" wrap="none" lIns="91440" tIns="45720" rIns="91440" bIns="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charset="0"/>
            </a:endParaRPr>
          </a:p>
        </p:txBody>
      </p:sp>
      <p:sp>
        <p:nvSpPr>
          <p:cNvPr id="18" name="Ellipse 17">
            <a:extLst>
              <a:ext uri="{FF2B5EF4-FFF2-40B4-BE49-F238E27FC236}">
                <a16:creationId xmlns:a16="http://schemas.microsoft.com/office/drawing/2014/main" id="{08043270-D964-46B7-9422-452F46915EDF}"/>
              </a:ext>
            </a:extLst>
          </p:cNvPr>
          <p:cNvSpPr/>
          <p:nvPr/>
        </p:nvSpPr>
        <p:spPr bwMode="auto">
          <a:xfrm>
            <a:off x="936525" y="3422249"/>
            <a:ext cx="2808312" cy="687611"/>
          </a:xfrm>
          <a:prstGeom prst="ellipse">
            <a:avLst/>
          </a:prstGeom>
          <a:solidFill>
            <a:srgbClr val="FFFF99"/>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Logistique opérationnelle</a:t>
            </a:r>
          </a:p>
        </p:txBody>
      </p:sp>
    </p:spTree>
    <p:extLst>
      <p:ext uri="{BB962C8B-B14F-4D97-AF65-F5344CB8AC3E}">
        <p14:creationId xmlns:p14="http://schemas.microsoft.com/office/powerpoint/2010/main" val="36699599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9855E4-92EE-4C66-96E7-D875929E55BC}"/>
              </a:ext>
            </a:extLst>
          </p:cNvPr>
          <p:cNvSpPr>
            <a:spLocks noGrp="1"/>
          </p:cNvSpPr>
          <p:nvPr>
            <p:ph type="title"/>
          </p:nvPr>
        </p:nvSpPr>
        <p:spPr/>
        <p:txBody>
          <a:bodyPr/>
          <a:lstStyle/>
          <a:p>
            <a:r>
              <a:rPr lang="fr-FR" dirty="0"/>
              <a:t>Une structure préétablie</a:t>
            </a:r>
          </a:p>
        </p:txBody>
      </p:sp>
      <p:sp>
        <p:nvSpPr>
          <p:cNvPr id="3" name="Espace réservé du contenu 2">
            <a:extLst>
              <a:ext uri="{FF2B5EF4-FFF2-40B4-BE49-F238E27FC236}">
                <a16:creationId xmlns:a16="http://schemas.microsoft.com/office/drawing/2014/main" id="{10037D5E-E07C-44FF-99B5-DE9614DFD42C}"/>
              </a:ext>
            </a:extLst>
          </p:cNvPr>
          <p:cNvSpPr>
            <a:spLocks noGrp="1"/>
          </p:cNvSpPr>
          <p:nvPr>
            <p:ph idx="1"/>
          </p:nvPr>
        </p:nvSpPr>
        <p:spPr>
          <a:xfrm>
            <a:off x="1043608" y="1196752"/>
            <a:ext cx="7920880" cy="5661248"/>
          </a:xfrm>
        </p:spPr>
        <p:txBody>
          <a:bodyPr/>
          <a:lstStyle/>
          <a:p>
            <a:r>
              <a:rPr lang="fr-FR" dirty="0">
                <a:solidFill>
                  <a:srgbClr val="FF0000"/>
                </a:solidFill>
              </a:rPr>
              <a:t>Recherche du meilleur équilibre entre coût et efficacité du projet</a:t>
            </a:r>
          </a:p>
          <a:p>
            <a:pPr lvl="1"/>
            <a:r>
              <a:rPr lang="fr-FR" dirty="0"/>
              <a:t>Définir la structure de la supply chain adaptée aux objectifs et aux contraintes du projet/programme</a:t>
            </a:r>
          </a:p>
          <a:p>
            <a:r>
              <a:rPr lang="fr-FR" dirty="0"/>
              <a:t>Les approvisionnements (</a:t>
            </a:r>
            <a:r>
              <a:rPr lang="fr-FR" dirty="0" err="1"/>
              <a:t>sourcing</a:t>
            </a:r>
            <a:r>
              <a:rPr lang="fr-FR" dirty="0"/>
              <a:t>)</a:t>
            </a:r>
          </a:p>
          <a:p>
            <a:pPr lvl="1"/>
            <a:r>
              <a:rPr lang="fr-FR" dirty="0"/>
              <a:t>Centralisation des achats (au niveau de l’organisation)</a:t>
            </a:r>
          </a:p>
          <a:p>
            <a:pPr lvl="1"/>
            <a:r>
              <a:rPr lang="fr-FR" dirty="0"/>
              <a:t>Recherche, appel d’offres, qualification des fournisseurs</a:t>
            </a:r>
          </a:p>
          <a:p>
            <a:pPr lvl="1"/>
            <a:r>
              <a:rPr lang="fr-FR" dirty="0"/>
              <a:t>Entrepôts « continentaux »</a:t>
            </a:r>
          </a:p>
          <a:p>
            <a:r>
              <a:rPr lang="fr-FR" dirty="0"/>
              <a:t>Les transports</a:t>
            </a:r>
          </a:p>
          <a:p>
            <a:pPr lvl="1"/>
            <a:r>
              <a:rPr lang="fr-FR" dirty="0"/>
              <a:t>Pour les gros volumes : massifier les flux</a:t>
            </a:r>
          </a:p>
          <a:p>
            <a:pPr lvl="2"/>
            <a:r>
              <a:rPr lang="fr-FR" dirty="0"/>
              <a:t>Regrouper les marchandises</a:t>
            </a:r>
          </a:p>
          <a:p>
            <a:pPr lvl="2"/>
            <a:r>
              <a:rPr lang="fr-FR" dirty="0"/>
              <a:t>Les conduire au point d’embarquement (port ou aéroport)</a:t>
            </a:r>
          </a:p>
          <a:p>
            <a:r>
              <a:rPr lang="fr-FR" dirty="0"/>
              <a:t>La constitution de kits</a:t>
            </a:r>
          </a:p>
          <a:p>
            <a:pPr lvl="1"/>
            <a:r>
              <a:rPr lang="fr-FR" dirty="0"/>
              <a:t>Diminution du nombre de références à gérer</a:t>
            </a:r>
          </a:p>
          <a:p>
            <a:pPr lvl="1"/>
            <a:r>
              <a:rPr lang="fr-FR" dirty="0"/>
              <a:t>Simplification de la gestion des flux</a:t>
            </a:r>
          </a:p>
          <a:p>
            <a:pPr lvl="1"/>
            <a:r>
              <a:rPr lang="fr-FR" dirty="0"/>
              <a:t>Simplification de la distribution </a:t>
            </a:r>
          </a:p>
        </p:txBody>
      </p:sp>
    </p:spTree>
    <p:extLst>
      <p:ext uri="{BB962C8B-B14F-4D97-AF65-F5344CB8AC3E}">
        <p14:creationId xmlns:p14="http://schemas.microsoft.com/office/powerpoint/2010/main" val="1582394452"/>
      </p:ext>
    </p:extLst>
  </p:cSld>
  <p:clrMapOvr>
    <a:masterClrMapping/>
  </p:clrMapOvr>
  <p:transition/>
</p:sld>
</file>

<file path=ppt/theme/theme1.xml><?xml version="1.0" encoding="utf-8"?>
<a:theme xmlns:a="http://schemas.openxmlformats.org/drawingml/2006/main" name="mil">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m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none" lIns="91440" tIns="45720" rIns="9144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1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none" lIns="91440" tIns="45720" rIns="91440" bIns="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1400" b="1" i="0" u="none" strike="noStrike" cap="none" normalizeH="0" baseline="0" smtClean="0">
            <a:ln>
              <a:noFill/>
            </a:ln>
            <a:solidFill>
              <a:srgbClr val="000000"/>
            </a:solidFill>
            <a:effectLst/>
            <a:latin typeface="Arial" charset="0"/>
          </a:defRPr>
        </a:defPPr>
      </a:lstStyle>
    </a:lnDef>
  </a:objectDefaults>
  <a:extraClrSchemeLst>
    <a:extraClrScheme>
      <a:clrScheme name="m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Office\Modèles\Modèles de présentation\mil.pot</Template>
  <TotalTime>0</TotalTime>
  <Pages>26</Pages>
  <Words>6419</Words>
  <Application>Microsoft Office PowerPoint</Application>
  <PresentationFormat>Format US (216 x 279 mm)</PresentationFormat>
  <Paragraphs>469</Paragraphs>
  <Slides>24</Slides>
  <Notes>24</Notes>
  <HiddenSlides>2</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24</vt:i4>
      </vt:variant>
    </vt:vector>
  </HeadingPairs>
  <TitlesOfParts>
    <vt:vector size="35" baseType="lpstr">
      <vt:lpstr>inherit</vt:lpstr>
      <vt:lpstr>Arial</vt:lpstr>
      <vt:lpstr>Arial Black</vt:lpstr>
      <vt:lpstr>Calibri</vt:lpstr>
      <vt:lpstr>Century Gothic</vt:lpstr>
      <vt:lpstr>Comic Sans MS</vt:lpstr>
      <vt:lpstr>Impact</vt:lpstr>
      <vt:lpstr>Tahoma</vt:lpstr>
      <vt:lpstr>Wingdings</vt:lpstr>
      <vt:lpstr>mil</vt:lpstr>
      <vt:lpstr>Thème Office</vt:lpstr>
      <vt:lpstr>La logistique humanitaire</vt:lpstr>
      <vt:lpstr>Supply chain commerciale vs Supply chain humanitaire</vt:lpstr>
      <vt:lpstr>Logistique de flux, logistique de support</vt:lpstr>
      <vt:lpstr>Les types d’intervention</vt:lpstr>
      <vt:lpstr>La supply chain de l’urgence</vt:lpstr>
      <vt:lpstr>La supply chain du développement</vt:lpstr>
      <vt:lpstr>Les deux types de supply chain</vt:lpstr>
      <vt:lpstr>L’organisation de la supply chain humanitaire</vt:lpstr>
      <vt:lpstr>Une structure préétablie</vt:lpstr>
      <vt:lpstr>Le sourcing au niveau central</vt:lpstr>
      <vt:lpstr>La logistique support</vt:lpstr>
      <vt:lpstr>La logistique opérationnelle</vt:lpstr>
      <vt:lpstr>Les ONG</vt:lpstr>
      <vt:lpstr>Le constat</vt:lpstr>
      <vt:lpstr>Les centrales humanitaires</vt:lpstr>
      <vt:lpstr>Structure de l’organisation Exemple MSF</vt:lpstr>
      <vt:lpstr>Liens</vt:lpstr>
      <vt:lpstr>Présentation PowerPoint</vt:lpstr>
      <vt:lpstr>Présentation PowerPoint</vt:lpstr>
      <vt:lpstr>Présentation PowerPoint</vt:lpstr>
      <vt:lpstr>Présentation PowerPoint</vt:lpstr>
      <vt:lpstr>Présentation PowerPoint</vt:lpstr>
      <vt:lpstr>Logistique de flux, logistique de support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dc:title>
  <dc:subject/>
  <dc:creator>Groupe HEC</dc:creator>
  <cp:keywords/>
  <dc:description/>
  <cp:lastModifiedBy>Gerard Baglin</cp:lastModifiedBy>
  <cp:revision>252</cp:revision>
  <cp:lastPrinted>2003-01-13T15:19:01Z</cp:lastPrinted>
  <dcterms:created xsi:type="dcterms:W3CDTF">1997-12-29T12:33:18Z</dcterms:created>
  <dcterms:modified xsi:type="dcterms:W3CDTF">2022-04-20T19:56:28Z</dcterms:modified>
</cp:coreProperties>
</file>