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6"/>
  </p:notesMasterIdLst>
  <p:handoutMasterIdLst>
    <p:handoutMasterId r:id="rId17"/>
  </p:handoutMasterIdLst>
  <p:sldIdLst>
    <p:sldId id="383" r:id="rId2"/>
    <p:sldId id="395" r:id="rId3"/>
    <p:sldId id="978" r:id="rId4"/>
    <p:sldId id="396" r:id="rId5"/>
    <p:sldId id="397" r:id="rId6"/>
    <p:sldId id="398" r:id="rId7"/>
    <p:sldId id="399" r:id="rId8"/>
    <p:sldId id="400" r:id="rId9"/>
    <p:sldId id="379" r:id="rId10"/>
    <p:sldId id="378" r:id="rId11"/>
    <p:sldId id="979" r:id="rId12"/>
    <p:sldId id="980" r:id="rId13"/>
    <p:sldId id="981" r:id="rId14"/>
    <p:sldId id="394" r:id="rId15"/>
  </p:sldIdLst>
  <p:sldSz cx="9144000" cy="6858000" type="screen4x3"/>
  <p:notesSz cx="7099300" cy="10234613"/>
  <p:defaultTextStyle>
    <a:defPPr>
      <a:defRPr lang="en-US"/>
    </a:defPPr>
    <a:lvl1pPr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FFFF"/>
    <a:srgbClr val="339933"/>
    <a:srgbClr val="000000"/>
    <a:srgbClr val="FF66FF"/>
    <a:srgbClr val="0099FF"/>
    <a:srgbClr val="FF0066"/>
    <a:srgbClr val="66FF33"/>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4995" autoAdjust="0"/>
    <p:restoredTop sz="78046" autoAdjust="0"/>
  </p:normalViewPr>
  <p:slideViewPr>
    <p:cSldViewPr>
      <p:cViewPr varScale="1">
        <p:scale>
          <a:sx n="111" d="100"/>
          <a:sy n="111" d="100"/>
        </p:scale>
        <p:origin x="15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3954" y="8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9442" name="Rectangle 2">
            <a:extLst>
              <a:ext uri="{FF2B5EF4-FFF2-40B4-BE49-F238E27FC236}">
                <a16:creationId xmlns:a16="http://schemas.microsoft.com/office/drawing/2014/main" id="{8C5A7B52-2C22-4D0B-9DFF-F4E93CE26F75}"/>
              </a:ext>
            </a:extLst>
          </p:cNvPr>
          <p:cNvSpPr>
            <a:spLocks noGrp="1" noChangeArrowheads="1"/>
          </p:cNvSpPr>
          <p:nvPr>
            <p:ph type="hdr" sz="quarter"/>
          </p:nvPr>
        </p:nvSpPr>
        <p:spPr bwMode="auto">
          <a:xfrm>
            <a:off x="0" y="0"/>
            <a:ext cx="3092450" cy="477838"/>
          </a:xfrm>
          <a:prstGeom prst="rect">
            <a:avLst/>
          </a:prstGeom>
          <a:noFill/>
          <a:ln w="9525">
            <a:noFill/>
            <a:miter lim="800000"/>
            <a:headEnd/>
            <a:tailEnd/>
          </a:ln>
          <a:effectLst/>
        </p:spPr>
        <p:txBody>
          <a:bodyPr vert="horz" wrap="square" lIns="96460" tIns="48230" rIns="96460" bIns="48230" numCol="1" anchor="t" anchorCtr="0" compatLnSpc="1">
            <a:prstTxWarp prst="textNoShape">
              <a:avLst/>
            </a:prstTxWarp>
          </a:bodyPr>
          <a:lstStyle>
            <a:lvl1pPr defTabSz="965200">
              <a:defRPr sz="1300" smtClean="0">
                <a:latin typeface="Arial" charset="0"/>
              </a:defRPr>
            </a:lvl1pPr>
          </a:lstStyle>
          <a:p>
            <a:pPr>
              <a:defRPr/>
            </a:pPr>
            <a:endParaRPr lang="fr-FR"/>
          </a:p>
        </p:txBody>
      </p:sp>
      <p:sp>
        <p:nvSpPr>
          <p:cNvPr id="189443" name="Rectangle 3">
            <a:extLst>
              <a:ext uri="{FF2B5EF4-FFF2-40B4-BE49-F238E27FC236}">
                <a16:creationId xmlns:a16="http://schemas.microsoft.com/office/drawing/2014/main" id="{1035471F-FE37-46D5-81F4-FCF865B412B6}"/>
              </a:ext>
            </a:extLst>
          </p:cNvPr>
          <p:cNvSpPr>
            <a:spLocks noGrp="1" noChangeArrowheads="1"/>
          </p:cNvSpPr>
          <p:nvPr>
            <p:ph type="dt" sz="quarter" idx="1"/>
          </p:nvPr>
        </p:nvSpPr>
        <p:spPr bwMode="auto">
          <a:xfrm>
            <a:off x="3986213" y="0"/>
            <a:ext cx="3092450" cy="477838"/>
          </a:xfrm>
          <a:prstGeom prst="rect">
            <a:avLst/>
          </a:prstGeom>
          <a:noFill/>
          <a:ln w="9525">
            <a:noFill/>
            <a:miter lim="800000"/>
            <a:headEnd/>
            <a:tailEnd/>
          </a:ln>
          <a:effectLst/>
        </p:spPr>
        <p:txBody>
          <a:bodyPr vert="horz" wrap="square" lIns="96460" tIns="48230" rIns="96460" bIns="48230" numCol="1" anchor="t" anchorCtr="0" compatLnSpc="1">
            <a:prstTxWarp prst="textNoShape">
              <a:avLst/>
            </a:prstTxWarp>
          </a:bodyPr>
          <a:lstStyle>
            <a:lvl1pPr algn="r" defTabSz="965200">
              <a:defRPr sz="1300" smtClean="0">
                <a:latin typeface="Arial" charset="0"/>
              </a:defRPr>
            </a:lvl1pPr>
          </a:lstStyle>
          <a:p>
            <a:pPr>
              <a:defRPr/>
            </a:pPr>
            <a:endParaRPr lang="fr-FR"/>
          </a:p>
        </p:txBody>
      </p:sp>
      <p:sp>
        <p:nvSpPr>
          <p:cNvPr id="189444" name="Rectangle 4">
            <a:extLst>
              <a:ext uri="{FF2B5EF4-FFF2-40B4-BE49-F238E27FC236}">
                <a16:creationId xmlns:a16="http://schemas.microsoft.com/office/drawing/2014/main" id="{DEA2DB71-86A4-41DE-857D-F9D44C349A79}"/>
              </a:ext>
            </a:extLst>
          </p:cNvPr>
          <p:cNvSpPr>
            <a:spLocks noGrp="1" noChangeArrowheads="1"/>
          </p:cNvSpPr>
          <p:nvPr>
            <p:ph type="ftr" sz="quarter" idx="2"/>
          </p:nvPr>
        </p:nvSpPr>
        <p:spPr bwMode="auto">
          <a:xfrm>
            <a:off x="0" y="9726613"/>
            <a:ext cx="3092450" cy="477837"/>
          </a:xfrm>
          <a:prstGeom prst="rect">
            <a:avLst/>
          </a:prstGeom>
          <a:noFill/>
          <a:ln w="9525">
            <a:noFill/>
            <a:miter lim="800000"/>
            <a:headEnd/>
            <a:tailEnd/>
          </a:ln>
          <a:effectLst/>
        </p:spPr>
        <p:txBody>
          <a:bodyPr vert="horz" wrap="square" lIns="96460" tIns="48230" rIns="96460" bIns="48230" numCol="1" anchor="b" anchorCtr="0" compatLnSpc="1">
            <a:prstTxWarp prst="textNoShape">
              <a:avLst/>
            </a:prstTxWarp>
          </a:bodyPr>
          <a:lstStyle>
            <a:lvl1pPr defTabSz="965200">
              <a:defRPr sz="1300" smtClean="0">
                <a:latin typeface="Arial" charset="0"/>
              </a:defRPr>
            </a:lvl1pPr>
          </a:lstStyle>
          <a:p>
            <a:pPr>
              <a:defRPr/>
            </a:pPr>
            <a:endParaRPr lang="fr-FR"/>
          </a:p>
        </p:txBody>
      </p:sp>
      <p:sp>
        <p:nvSpPr>
          <p:cNvPr id="189445" name="Rectangle 5">
            <a:extLst>
              <a:ext uri="{FF2B5EF4-FFF2-40B4-BE49-F238E27FC236}">
                <a16:creationId xmlns:a16="http://schemas.microsoft.com/office/drawing/2014/main" id="{B922D2F4-A2EA-4ABA-A1C9-3FD3BF8CFBED}"/>
              </a:ext>
            </a:extLst>
          </p:cNvPr>
          <p:cNvSpPr>
            <a:spLocks noGrp="1" noChangeArrowheads="1"/>
          </p:cNvSpPr>
          <p:nvPr>
            <p:ph type="sldNum" sz="quarter" idx="3"/>
          </p:nvPr>
        </p:nvSpPr>
        <p:spPr bwMode="auto">
          <a:xfrm>
            <a:off x="3986213" y="9726613"/>
            <a:ext cx="3092450" cy="477837"/>
          </a:xfrm>
          <a:prstGeom prst="rect">
            <a:avLst/>
          </a:prstGeom>
          <a:noFill/>
          <a:ln w="9525">
            <a:noFill/>
            <a:miter lim="800000"/>
            <a:headEnd/>
            <a:tailEnd/>
          </a:ln>
          <a:effectLst/>
        </p:spPr>
        <p:txBody>
          <a:bodyPr vert="horz" wrap="square" lIns="96460" tIns="48230" rIns="96460" bIns="48230" numCol="1" anchor="b" anchorCtr="0" compatLnSpc="1">
            <a:prstTxWarp prst="textNoShape">
              <a:avLst/>
            </a:prstTxWarp>
          </a:bodyPr>
          <a:lstStyle>
            <a:lvl1pPr algn="r" defTabSz="965200">
              <a:defRPr sz="1300"/>
            </a:lvl1pPr>
          </a:lstStyle>
          <a:p>
            <a:fld id="{ED6A25AC-B299-4EEF-87D0-50C605213227}" type="slidenum">
              <a:rPr lang="fr-FR" altLang="fr-FR"/>
              <a:pPr/>
              <a:t>‹N°›</a:t>
            </a:fld>
            <a:endParaRPr lang="fr-FR"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BE5F133-996C-4F91-96AE-94B37B8D26E1}"/>
              </a:ext>
            </a:extLst>
          </p:cNvPr>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6460" tIns="48230" rIns="96460" bIns="48230" numCol="1" anchor="t" anchorCtr="0" compatLnSpc="1">
            <a:prstTxWarp prst="textNoShape">
              <a:avLst/>
            </a:prstTxWarp>
          </a:bodyPr>
          <a:lstStyle>
            <a:lvl1pPr defTabSz="965200">
              <a:defRPr sz="1300" b="0" smtClean="0">
                <a:latin typeface="Times New Roman" pitchFamily="18" charset="0"/>
              </a:defRPr>
            </a:lvl1pPr>
          </a:lstStyle>
          <a:p>
            <a:pPr>
              <a:defRPr/>
            </a:pPr>
            <a:endParaRPr lang="fr-FR"/>
          </a:p>
        </p:txBody>
      </p:sp>
      <p:sp>
        <p:nvSpPr>
          <p:cNvPr id="3075" name="Rectangle 3">
            <a:extLst>
              <a:ext uri="{FF2B5EF4-FFF2-40B4-BE49-F238E27FC236}">
                <a16:creationId xmlns:a16="http://schemas.microsoft.com/office/drawing/2014/main" id="{53870D63-CAFC-4C87-849B-1FD9180659B3}"/>
              </a:ext>
            </a:extLst>
          </p:cNvPr>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6460" tIns="48230" rIns="96460" bIns="48230" numCol="1" anchor="t" anchorCtr="0" compatLnSpc="1">
            <a:prstTxWarp prst="textNoShape">
              <a:avLst/>
            </a:prstTxWarp>
          </a:bodyPr>
          <a:lstStyle>
            <a:lvl1pPr algn="r" defTabSz="965200">
              <a:defRPr sz="1300" b="0" smtClean="0">
                <a:latin typeface="Times New Roman" pitchFamily="18" charset="0"/>
              </a:defRPr>
            </a:lvl1pPr>
          </a:lstStyle>
          <a:p>
            <a:pPr>
              <a:defRPr/>
            </a:pPr>
            <a:endParaRPr lang="fr-FR"/>
          </a:p>
        </p:txBody>
      </p:sp>
      <p:sp>
        <p:nvSpPr>
          <p:cNvPr id="10244" name="Rectangle 4">
            <a:extLst>
              <a:ext uri="{FF2B5EF4-FFF2-40B4-BE49-F238E27FC236}">
                <a16:creationId xmlns:a16="http://schemas.microsoft.com/office/drawing/2014/main" id="{F9A9B8AA-79B0-4105-ACFB-2D543DCEAB4C}"/>
              </a:ext>
            </a:extLst>
          </p:cNvPr>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D61C6BD7-540E-4D2E-8302-597CD3FFA00F}"/>
              </a:ext>
            </a:extLst>
          </p:cNvPr>
          <p:cNvSpPr>
            <a:spLocks noGrp="1" noChangeArrowheads="1"/>
          </p:cNvSpPr>
          <p:nvPr>
            <p:ph type="body" sz="quarter" idx="3"/>
          </p:nvPr>
        </p:nvSpPr>
        <p:spPr bwMode="auto">
          <a:xfrm>
            <a:off x="946150" y="4860925"/>
            <a:ext cx="5207000" cy="4606925"/>
          </a:xfrm>
          <a:prstGeom prst="rect">
            <a:avLst/>
          </a:prstGeom>
          <a:noFill/>
          <a:ln w="9525">
            <a:noFill/>
            <a:miter lim="800000"/>
            <a:headEnd/>
            <a:tailEnd/>
          </a:ln>
          <a:effectLst/>
        </p:spPr>
        <p:txBody>
          <a:bodyPr vert="horz" wrap="square" lIns="96460" tIns="48230" rIns="96460" bIns="48230" numCol="1" anchor="t" anchorCtr="0" compatLnSpc="1">
            <a:prstTxWarp prst="textNoShape">
              <a:avLst/>
            </a:prstTxWarp>
          </a:bodyPr>
          <a:lstStyle/>
          <a:p>
            <a:pPr lvl="0"/>
            <a:r>
              <a:rPr lang="fr-FR" noProof="0"/>
              <a:t>Cliquez pour modifier les styles du texte du masque</a:t>
            </a:r>
          </a:p>
          <a:p>
            <a:pPr lvl="0"/>
            <a:r>
              <a:rPr lang="fr-FR" noProof="0"/>
              <a:t>Deuxième niveau</a:t>
            </a:r>
          </a:p>
          <a:p>
            <a:pPr lvl="0"/>
            <a:r>
              <a:rPr lang="fr-FR" noProof="0"/>
              <a:t>Troisième niveau</a:t>
            </a:r>
          </a:p>
          <a:p>
            <a:pPr lvl="0"/>
            <a:r>
              <a:rPr lang="fr-FR" noProof="0"/>
              <a:t>Quatrième niveau</a:t>
            </a:r>
          </a:p>
          <a:p>
            <a:pPr lvl="0"/>
            <a:r>
              <a:rPr lang="fr-FR" noProof="0"/>
              <a:t>Cinquième niveau</a:t>
            </a:r>
          </a:p>
        </p:txBody>
      </p:sp>
      <p:sp>
        <p:nvSpPr>
          <p:cNvPr id="3078" name="Rectangle 6">
            <a:extLst>
              <a:ext uri="{FF2B5EF4-FFF2-40B4-BE49-F238E27FC236}">
                <a16:creationId xmlns:a16="http://schemas.microsoft.com/office/drawing/2014/main" id="{7D092BFE-77F4-4E81-AC7B-77997D3BA867}"/>
              </a:ext>
            </a:extLst>
          </p:cNvPr>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6460" tIns="48230" rIns="96460" bIns="48230" numCol="1" anchor="b" anchorCtr="0" compatLnSpc="1">
            <a:prstTxWarp prst="textNoShape">
              <a:avLst/>
            </a:prstTxWarp>
          </a:bodyPr>
          <a:lstStyle>
            <a:lvl1pPr defTabSz="965200">
              <a:defRPr sz="1300" b="0" smtClean="0">
                <a:latin typeface="Times New Roman" pitchFamily="18" charset="0"/>
              </a:defRPr>
            </a:lvl1pPr>
          </a:lstStyle>
          <a:p>
            <a:pPr>
              <a:defRPr/>
            </a:pPr>
            <a:endParaRPr lang="fr-FR"/>
          </a:p>
        </p:txBody>
      </p:sp>
      <p:sp>
        <p:nvSpPr>
          <p:cNvPr id="3079" name="Rectangle 7">
            <a:extLst>
              <a:ext uri="{FF2B5EF4-FFF2-40B4-BE49-F238E27FC236}">
                <a16:creationId xmlns:a16="http://schemas.microsoft.com/office/drawing/2014/main" id="{D64F310C-EF14-483A-95E7-C510E8ABFDE4}"/>
              </a:ext>
            </a:extLst>
          </p:cNvPr>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6460" tIns="48230" rIns="96460" bIns="48230" numCol="1" anchor="b" anchorCtr="0" compatLnSpc="1">
            <a:prstTxWarp prst="textNoShape">
              <a:avLst/>
            </a:prstTxWarp>
          </a:bodyPr>
          <a:lstStyle>
            <a:lvl1pPr algn="r" defTabSz="965200">
              <a:defRPr sz="1200" b="0">
                <a:latin typeface="Arial" panose="020B0604020202020204" pitchFamily="34" charset="0"/>
                <a:cs typeface="Arial" panose="020B0604020202020204" pitchFamily="34" charset="0"/>
              </a:defRPr>
            </a:lvl1pPr>
          </a:lstStyle>
          <a:p>
            <a:fld id="{863BC1B4-9497-4890-84DB-26A0ACD76546}" type="slidenum">
              <a:rPr lang="fr-FR" altLang="fr-FR" smtClean="0"/>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885354" y="4860925"/>
            <a:ext cx="5400600" cy="4606925"/>
          </a:xfrm>
        </p:spPr>
        <p:txBody>
          <a:bodyPr/>
          <a:lstStyle/>
          <a:p>
            <a:pPr marL="0" marR="0" lvl="0" indent="0" algn="l" defTabSz="914400" rtl="0" eaLnBrk="0" fontAlgn="base" latinLnBrk="0" hangingPunct="0">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Le but de toute organisation est la satisfaction des attentes de ses clients quels qu’ils soient.</a:t>
            </a:r>
          </a:p>
          <a:p>
            <a:pPr marL="0" marR="0" lvl="0" indent="0" algn="l" defTabSz="914400" rtl="0" eaLnBrk="0" fontAlgn="base" latinLnBrk="0" hangingPunct="0">
              <a:spcBef>
                <a:spcPct val="30000"/>
              </a:spcBef>
              <a:spcAft>
                <a:spcPct val="0"/>
              </a:spcAft>
              <a:buClrTx/>
              <a:buSzTx/>
              <a:buFontTx/>
              <a:buNone/>
              <a:tabLst/>
              <a:defRPr/>
            </a:pPr>
            <a:r>
              <a:rPr lang="fr-FR" sz="1000" dirty="0">
                <a:latin typeface="Arial" panose="020B0604020202020204" pitchFamily="34" charset="0"/>
                <a:cs typeface="Arial" panose="020B0604020202020204" pitchFamily="34" charset="0"/>
              </a:rPr>
              <a:t>La façon dont on traite les commandes est le reflet de </a:t>
            </a:r>
            <a:r>
              <a:rPr lang="fr-FR" sz="1000" b="1" dirty="0">
                <a:latin typeface="Arial" panose="020B0604020202020204" pitchFamily="34" charset="0"/>
                <a:cs typeface="Arial" panose="020B0604020202020204" pitchFamily="34" charset="0"/>
              </a:rPr>
              <a:t>la politique de service </a:t>
            </a:r>
            <a:r>
              <a:rPr lang="fr-FR" sz="1000" dirty="0">
                <a:latin typeface="Arial" panose="020B0604020202020204" pitchFamily="34" charset="0"/>
                <a:cs typeface="Arial" panose="020B0604020202020204" pitchFamily="34" charset="0"/>
              </a:rPr>
              <a:t>au client de l’entreprise qui est elle-même issue de la stratégie commerciale.</a:t>
            </a:r>
          </a:p>
          <a:p>
            <a:pPr marL="0" marR="0" lvl="0" indent="0" algn="l" defTabSz="914400" rtl="0" eaLnBrk="0" fontAlgn="base" latinLnBrk="0" hangingPunct="0">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Notons que une entreprise peut intervenir sur plusieurs segments Produits-Marchés différents, chacun ayant ses propres contraintes et exigences.</a:t>
            </a:r>
          </a:p>
          <a:p>
            <a:pPr>
              <a:defRPr/>
            </a:pPr>
            <a:r>
              <a:rPr lang="fr-FR" sz="1000" kern="1200" dirty="0">
                <a:solidFill>
                  <a:schemeClr val="tx1"/>
                </a:solidFill>
                <a:effectLst/>
                <a:latin typeface="Arial" panose="020B0604020202020204" pitchFamily="34" charset="0"/>
                <a:cs typeface="Arial" panose="020B0604020202020204" pitchFamily="34" charset="0"/>
              </a:rPr>
              <a:t>Mais, dans tous les cas, il faut appliquer un principe de base : </a:t>
            </a:r>
            <a:r>
              <a:rPr lang="fr-FR" sz="1000" b="1" kern="1200" dirty="0">
                <a:solidFill>
                  <a:schemeClr val="tx1"/>
                </a:solidFill>
                <a:effectLst/>
                <a:latin typeface="Arial" panose="020B0604020202020204" pitchFamily="34" charset="0"/>
                <a:cs typeface="Arial" panose="020B0604020202020204" pitchFamily="34" charset="0"/>
              </a:rPr>
              <a:t>r</a:t>
            </a:r>
            <a:r>
              <a:rPr lang="fr-FR" sz="1000" b="1" dirty="0">
                <a:latin typeface="Arial" panose="020B0604020202020204" pitchFamily="34" charset="0"/>
                <a:cs typeface="Arial" panose="020B0604020202020204" pitchFamily="34" charset="0"/>
              </a:rPr>
              <a:t>especter la parole donnée</a:t>
            </a:r>
            <a:r>
              <a:rPr lang="fr-FR" sz="1000" dirty="0">
                <a:latin typeface="Arial" panose="020B0604020202020204" pitchFamily="34" charset="0"/>
                <a:cs typeface="Arial" panose="020B0604020202020204" pitchFamily="34" charset="0"/>
              </a:rPr>
              <a:t> ou </a:t>
            </a:r>
            <a:r>
              <a:rPr lang="fr-FR" sz="1000" b="1" dirty="0">
                <a:latin typeface="Arial" panose="020B0604020202020204" pitchFamily="34" charset="0"/>
                <a:cs typeface="Arial" panose="020B0604020202020204" pitchFamily="34" charset="0"/>
              </a:rPr>
              <a:t>Promise to </a:t>
            </a:r>
            <a:r>
              <a:rPr lang="fr-FR" sz="1000" b="1" dirty="0" err="1">
                <a:latin typeface="Arial" panose="020B0604020202020204" pitchFamily="34" charset="0"/>
                <a:cs typeface="Arial" panose="020B0604020202020204" pitchFamily="34" charset="0"/>
              </a:rPr>
              <a:t>deliver</a:t>
            </a:r>
            <a:r>
              <a:rPr lang="fr-FR" sz="1000" b="1" dirty="0">
                <a:latin typeface="Arial" panose="020B0604020202020204" pitchFamily="34" charset="0"/>
                <a:cs typeface="Arial" panose="020B0604020202020204" pitchFamily="34" charset="0"/>
              </a:rPr>
              <a:t> </a:t>
            </a:r>
            <a:r>
              <a:rPr lang="fr-FR" sz="1000" dirty="0">
                <a:latin typeface="Arial" panose="020B0604020202020204" pitchFamily="34" charset="0"/>
                <a:cs typeface="Arial" panose="020B0604020202020204" pitchFamily="34" charset="0"/>
              </a:rPr>
              <a:t>en anglais.</a:t>
            </a:r>
          </a:p>
          <a:p>
            <a:r>
              <a:rPr lang="fr-FR" sz="1000" dirty="0">
                <a:latin typeface="Arial" panose="020B0604020202020204" pitchFamily="34" charset="0"/>
                <a:cs typeface="Arial" panose="020B0604020202020204" pitchFamily="34" charset="0"/>
              </a:rPr>
              <a:t>Il faut également viser le Zéro défaut dans le processus de traitement des commandes en évitant les erreurs à toutes les étapes.</a:t>
            </a:r>
          </a:p>
          <a:p>
            <a:pPr marL="0" marR="0" indent="0" algn="l" rtl="0" fontAlgn="base" latinLnBrk="0">
              <a:spcBef>
                <a:spcPts val="360"/>
              </a:spcBef>
              <a:spcAft>
                <a:spcPts val="0"/>
              </a:spcAft>
            </a:pPr>
            <a:r>
              <a:rPr lang="fr-FR" sz="1000" b="0" i="0" dirty="0">
                <a:solidFill>
                  <a:srgbClr val="000000"/>
                </a:solidFill>
                <a:effectLst/>
                <a:latin typeface="Arial" panose="020B0604020202020204" pitchFamily="34" charset="0"/>
                <a:cs typeface="Arial" panose="020B0604020202020204" pitchFamily="34" charset="0"/>
              </a:rPr>
              <a:t>Le calcul du Disponible à la vente informe le service commercial des quantités </a:t>
            </a:r>
            <a:r>
              <a:rPr lang="fr-FR" sz="1000" b="0" i="1" dirty="0">
                <a:solidFill>
                  <a:srgbClr val="000000"/>
                </a:solidFill>
                <a:effectLst/>
                <a:latin typeface="Arial" panose="020B0604020202020204" pitchFamily="34" charset="0"/>
                <a:cs typeface="Arial" panose="020B0604020202020204" pitchFamily="34" charset="0"/>
              </a:rPr>
              <a:t>disponibles à la vente</a:t>
            </a:r>
            <a:r>
              <a:rPr lang="fr-FR" sz="1000" b="0" i="0" dirty="0">
                <a:solidFill>
                  <a:srgbClr val="000000"/>
                </a:solidFill>
                <a:effectLst/>
                <a:latin typeface="Arial" panose="020B0604020202020204" pitchFamily="34" charset="0"/>
                <a:cs typeface="Arial" panose="020B0604020202020204" pitchFamily="34" charset="0"/>
              </a:rPr>
              <a:t>, autrement dit les quantités disponibles instantanément pour répondre à une nouvelle demande sans remettre en cause l’ensemble des commandes fermes acceptées. Cette information est critique pour un service commercial soucieux d’assurer une gestion de la demande assurant une bonne qualité de service au client.</a:t>
            </a:r>
          </a:p>
          <a:p>
            <a:pPr algn="l" rtl="0" fontAlgn="base">
              <a:spcBef>
                <a:spcPts val="360"/>
              </a:spcBef>
              <a:spcAft>
                <a:spcPts val="0"/>
              </a:spcAft>
            </a:pPr>
            <a:r>
              <a:rPr lang="fr-FR" sz="1000" b="0" i="0" dirty="0">
                <a:solidFill>
                  <a:srgbClr val="000000"/>
                </a:solidFill>
                <a:effectLst/>
                <a:latin typeface="Arial" panose="020B0604020202020204" pitchFamily="34" charset="0"/>
                <a:cs typeface="Arial" panose="020B0604020202020204" pitchFamily="34" charset="0"/>
              </a:rPr>
              <a:t>Elle permet également de proposer des dates de livraison réalistes aux clients.</a:t>
            </a:r>
          </a:p>
          <a:p>
            <a:pPr algn="l" rtl="0" fontAlgn="base">
              <a:spcBef>
                <a:spcPts val="360"/>
              </a:spcBef>
              <a:spcAft>
                <a:spcPts val="0"/>
              </a:spcAft>
            </a:pPr>
            <a:r>
              <a:rPr lang="fr-FR" sz="1000" b="0" i="0" dirty="0">
                <a:solidFill>
                  <a:srgbClr val="000000"/>
                </a:solidFill>
                <a:effectLst/>
                <a:latin typeface="Arial" panose="020B0604020202020204" pitchFamily="34" charset="0"/>
                <a:cs typeface="Arial" panose="020B0604020202020204" pitchFamily="34" charset="0"/>
              </a:rPr>
              <a:t>C’est une notion à la fois simple et complexe.</a:t>
            </a:r>
          </a:p>
          <a:p>
            <a:pPr algn="l" rtl="0" fontAlgn="base">
              <a:spcBef>
                <a:spcPts val="360"/>
              </a:spcBef>
              <a:spcAft>
                <a:spcPts val="0"/>
              </a:spcAft>
            </a:pPr>
            <a:r>
              <a:rPr lang="fr-FR" sz="1000" b="0" i="0" dirty="0">
                <a:solidFill>
                  <a:srgbClr val="000000"/>
                </a:solidFill>
                <a:effectLst/>
                <a:latin typeface="Arial" panose="020B0604020202020204" pitchFamily="34" charset="0"/>
                <a:cs typeface="Arial" panose="020B0604020202020204" pitchFamily="34" charset="0"/>
              </a:rPr>
              <a:t>Cette fonctionnalité est proposée par les ERP.</a:t>
            </a:r>
          </a:p>
          <a:p>
            <a:endParaRPr lang="fr-FR" sz="1000" dirty="0">
              <a:latin typeface="Arial" panose="020B0604020202020204" pitchFamily="34" charset="0"/>
              <a:cs typeface="Arial" panose="020B0604020202020204" pitchFamily="34" charset="0"/>
            </a:endParaRPr>
          </a:p>
          <a:p>
            <a:pPr marL="0" marR="0" lvl="0" indent="0" algn="l" defTabSz="914400" rtl="0" eaLnBrk="0" fontAlgn="base" latinLnBrk="0" hangingPunct="0">
              <a:spcBef>
                <a:spcPct val="30000"/>
              </a:spcBef>
              <a:spcAft>
                <a:spcPct val="0"/>
              </a:spcAft>
              <a:buClrTx/>
              <a:buSzTx/>
              <a:buFontTx/>
              <a:buNone/>
              <a:tabLst/>
              <a:defRPr/>
            </a:pPr>
            <a:endParaRPr lang="fr-FR" sz="1000" kern="1200" dirty="0">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2328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Dans le calcul du </a:t>
            </a:r>
            <a:r>
              <a:rPr lang="fr-FR" sz="1000" i="1" dirty="0">
                <a:latin typeface="Arial" panose="020B0604020202020204" pitchFamily="34" charset="0"/>
                <a:cs typeface="Arial" panose="020B0604020202020204" pitchFamily="34" charset="0"/>
              </a:rPr>
              <a:t>Disponible à la vente</a:t>
            </a:r>
            <a:r>
              <a:rPr lang="fr-FR" sz="1000" dirty="0">
                <a:latin typeface="Arial" panose="020B0604020202020204" pitchFamily="34" charset="0"/>
                <a:cs typeface="Arial" panose="020B0604020202020204" pitchFamily="34" charset="0"/>
              </a:rPr>
              <a:t>, on ne se préoccupe pas des prévisions : les prévisions sont utilisées pour la détermination des réapprovisionnements lors du traitement du PDP.</a:t>
            </a:r>
          </a:p>
          <a:p>
            <a:r>
              <a:rPr lang="fr-FR" sz="1000" dirty="0">
                <a:latin typeface="Arial" panose="020B0604020202020204" pitchFamily="34" charset="0"/>
                <a:cs typeface="Arial" panose="020B0604020202020204" pitchFamily="34" charset="0"/>
              </a:rPr>
              <a:t>De même, on ne tient pas compte du paramètre de planification </a:t>
            </a:r>
            <a:r>
              <a:rPr lang="fr-FR" sz="1000" i="1" dirty="0">
                <a:latin typeface="Arial" panose="020B0604020202020204" pitchFamily="34" charset="0"/>
                <a:cs typeface="Arial" panose="020B0604020202020204" pitchFamily="34" charset="0"/>
              </a:rPr>
              <a:t>Stock de sécurité </a:t>
            </a:r>
            <a:r>
              <a:rPr lang="fr-FR" sz="1000" dirty="0">
                <a:latin typeface="Arial" panose="020B0604020202020204" pitchFamily="34" charset="0"/>
                <a:cs typeface="Arial" panose="020B0604020202020204" pitchFamily="34" charset="0"/>
              </a:rPr>
              <a:t>; un stock de sécurité n’est pas un stock mort auquel il ne faut pas toucher. Si, dans la phase de planification on a spécifié un stock de sécurité, c’est pour faire face aux aléas. Lorsqu’une demande client arrive, on cherche à la satisfaire avec tout le stock en magasin.</a:t>
            </a:r>
          </a:p>
          <a:p>
            <a:r>
              <a:rPr lang="fr-FR" sz="1000" dirty="0">
                <a:latin typeface="Arial" panose="020B0604020202020204" pitchFamily="34" charset="0"/>
                <a:cs typeface="Arial" panose="020B0604020202020204" pitchFamily="34" charset="0"/>
              </a:rPr>
              <a:t>Nous avons vu que, pour déterminer les ordres de fabrication ou d’achat, on se fonde sur l’analyse du stock prévisionnel qui tient compte des prévisions de demande nettes et des commandes clients : lorsque celui-ci devient insuffisant pour satisfaire la demande prévisionnelle, une nouvelle réception est programmée ; elle donne lieu à un ordre de fabrication ou un ordre d’achat. La réception ne peut intervenir au-delà du délai de réaction du système (délai de fabrication ou délai d’approvisionnement). Cette entrée prévisionnelle fait remonter le stock prévisionnel et on poursuit le calcul pour déterminer les besoins suivants. A l’intérieur du délai de réaction, on ne peut planifier aucune nouvelle réception.</a:t>
            </a:r>
          </a:p>
          <a:p>
            <a:r>
              <a:rPr lang="fr-FR" sz="1000" dirty="0">
                <a:latin typeface="Arial" panose="020B0604020202020204" pitchFamily="34" charset="0"/>
                <a:cs typeface="Arial" panose="020B0604020202020204" pitchFamily="34" charset="0"/>
              </a:rPr>
              <a:t>Ici, on projette le stock prévisionnel en soustrayant uniquement les commandes fermes de clients. ; les entrées prévisionnelles correspondent à des fabrications ou des approvisionnements décidés antérieurement ; elles font remonter ce stock prévisionnel.</a:t>
            </a:r>
          </a:p>
          <a:p>
            <a:r>
              <a:rPr lang="fr-FR" sz="1000" dirty="0">
                <a:latin typeface="Arial" panose="020B0604020202020204" pitchFamily="34" charset="0"/>
                <a:cs typeface="Arial" panose="020B0604020202020204" pitchFamily="34" charset="0"/>
              </a:rPr>
              <a:t>On voit que le stock prévisionnel ainsi calculé passe par un minimum avant la date de réception. Si l’on accepte une nouvelle commande avant cette date, elle ne put dépasser cette quantité minimum ; sinon elle ne pourra être honorée.</a:t>
            </a:r>
          </a:p>
          <a:p>
            <a:r>
              <a:rPr lang="fr-FR" sz="1000" dirty="0">
                <a:latin typeface="Arial" panose="020B0604020202020204" pitchFamily="34" charset="0"/>
                <a:cs typeface="Arial" panose="020B0604020202020204" pitchFamily="34" charset="0"/>
              </a:rPr>
              <a:t>Le </a:t>
            </a:r>
            <a:r>
              <a:rPr lang="fr-FR" sz="1000" i="1" dirty="0">
                <a:latin typeface="Arial" panose="020B0604020202020204" pitchFamily="34" charset="0"/>
                <a:cs typeface="Arial" panose="020B0604020202020204" pitchFamily="34" charset="0"/>
              </a:rPr>
              <a:t>Disponible à la vente</a:t>
            </a:r>
            <a:r>
              <a:rPr lang="fr-FR" sz="1000" dirty="0">
                <a:latin typeface="Arial" panose="020B0604020202020204" pitchFamily="34" charset="0"/>
                <a:cs typeface="Arial" panose="020B0604020202020204" pitchFamily="34" charset="0"/>
              </a:rPr>
              <a:t> est recalculé après acceptation de chaque nouvelle commande.</a:t>
            </a:r>
          </a:p>
        </p:txBody>
      </p:sp>
    </p:spTree>
    <p:extLst>
      <p:ext uri="{BB962C8B-B14F-4D97-AF65-F5344CB8AC3E}">
        <p14:creationId xmlns:p14="http://schemas.microsoft.com/office/powerpoint/2010/main" val="5069403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Pour évaluer le disponible à la vente, on procède comme suit :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Le stock prévisionnel en période 1 est 20 unités ; elles ne sont pas nécessaires pour couvrir des commandes futures  puisque des lots de produits sont à réceptionner. Le DAV en semaine 1 est donc égal au stock.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En semaine 2, sur les 90 unités disponibles en stock, 10 sont à conserver pour servir la commande ferme de la semaine 3. Le DAV est donc de 90 – 10 = 80 unités.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Les mêmes raisonnements s’appliquent aux semaines suivantes. </a:t>
            </a:r>
          </a:p>
        </p:txBody>
      </p:sp>
    </p:spTree>
    <p:extLst>
      <p:ext uri="{BB962C8B-B14F-4D97-AF65-F5344CB8AC3E}">
        <p14:creationId xmlns:p14="http://schemas.microsoft.com/office/powerpoint/2010/main" val="2600889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Le stock disponible décroit sur les périodes 1 à 3 pour atteindre 85.</a:t>
            </a:r>
          </a:p>
          <a:p>
            <a:r>
              <a:rPr lang="fr-FR" sz="1000" dirty="0">
                <a:latin typeface="Arial" panose="020B0604020202020204" pitchFamily="34" charset="0"/>
                <a:cs typeface="Arial" panose="020B0604020202020204" pitchFamily="34" charset="0"/>
              </a:rPr>
              <a:t>On ne peut donc admettre sur ces trois premières périodes que 85 en nouvelle commande.</a:t>
            </a:r>
          </a:p>
          <a:p>
            <a:r>
              <a:rPr lang="fr-FR" sz="1000" dirty="0">
                <a:latin typeface="Arial" panose="020B0604020202020204" pitchFamily="34" charset="0"/>
                <a:cs typeface="Arial" panose="020B0604020202020204" pitchFamily="34" charset="0"/>
              </a:rPr>
              <a:t>Comme il est prévu de recevoir 100 en périodes 4, le stock disponible prévisionnel remonte à 180. Mais il va être ponctionné des 5 unités de la période 5. Le DAV est donc de 175 c’est-à-dire que l’on peut accepter une commande de 175 à livrer entre les périodes 4 et 6.</a:t>
            </a:r>
          </a:p>
          <a:p>
            <a:r>
              <a:rPr lang="fr-FR" sz="1000" dirty="0">
                <a:latin typeface="Arial" panose="020B0604020202020204" pitchFamily="34" charset="0"/>
                <a:cs typeface="Arial" panose="020B0604020202020204" pitchFamily="34" charset="0"/>
              </a:rPr>
              <a:t>On doit recevoir 100 en période 7. On pourrait alors livrer 275.</a:t>
            </a:r>
          </a:p>
        </p:txBody>
      </p:sp>
    </p:spTree>
    <p:extLst>
      <p:ext uri="{BB962C8B-B14F-4D97-AF65-F5344CB8AC3E}">
        <p14:creationId xmlns:p14="http://schemas.microsoft.com/office/powerpoint/2010/main" val="926277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Cet exemple est un peu plus complexe car la commande de 35 en période 4 consomme la réception de 30 de la période 3.</a:t>
            </a:r>
          </a:p>
          <a:p>
            <a:r>
              <a:rPr lang="fr-FR" sz="1000" dirty="0">
                <a:latin typeface="Arial" panose="020B0604020202020204" pitchFamily="34" charset="0"/>
                <a:cs typeface="Arial" panose="020B0604020202020204" pitchFamily="34" charset="0"/>
              </a:rPr>
              <a:t>Le DAV des périodes 1 à 5 n’est donc que de 3, niveau minimum atteint sur l’horizon (et non de 38 sur les périodes 1 à 3). </a:t>
            </a:r>
          </a:p>
        </p:txBody>
      </p:sp>
    </p:spTree>
    <p:extLst>
      <p:ext uri="{BB962C8B-B14F-4D97-AF65-F5344CB8AC3E}">
        <p14:creationId xmlns:p14="http://schemas.microsoft.com/office/powerpoint/2010/main" val="31270088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90600" y="4733131"/>
            <a:ext cx="5207000" cy="5280719"/>
          </a:xfrm>
        </p:spPr>
        <p:txBody>
          <a:bodyPr/>
          <a:lstStyle/>
          <a:p>
            <a:r>
              <a:rPr lang="fr-FR" sz="1000" dirty="0">
                <a:latin typeface="Arial" panose="020B0604020202020204" pitchFamily="34" charset="0"/>
                <a:cs typeface="Arial" panose="020B0604020202020204" pitchFamily="34" charset="0"/>
              </a:rPr>
              <a:t>Dans ce que nous avons exposé, les commandes sont traitées dans l’ordre où elles arrivent selon le principe premier arrivé – premier servi.</a:t>
            </a:r>
          </a:p>
          <a:p>
            <a:r>
              <a:rPr lang="fr-FR" sz="1000" dirty="0">
                <a:latin typeface="Arial" panose="020B0604020202020204" pitchFamily="34" charset="0"/>
                <a:cs typeface="Arial" panose="020B0604020202020204" pitchFamily="34" charset="0"/>
              </a:rPr>
              <a:t>Dans le cadre de la </a:t>
            </a:r>
            <a:r>
              <a:rPr lang="fr-FR" sz="1000" dirty="0" err="1">
                <a:latin typeface="Arial" panose="020B0604020202020204" pitchFamily="34" charset="0"/>
                <a:cs typeface="Arial" panose="020B0604020202020204" pitchFamily="34" charset="0"/>
              </a:rPr>
              <a:t>supply</a:t>
            </a:r>
            <a:r>
              <a:rPr lang="fr-FR" sz="1000" dirty="0">
                <a:latin typeface="Arial" panose="020B0604020202020204" pitchFamily="34" charset="0"/>
                <a:cs typeface="Arial" panose="020B0604020202020204" pitchFamily="34" charset="0"/>
              </a:rPr>
              <a:t> </a:t>
            </a:r>
            <a:r>
              <a:rPr lang="fr-FR" sz="1000" dirty="0" err="1">
                <a:latin typeface="Arial" panose="020B0604020202020204" pitchFamily="34" charset="0"/>
                <a:cs typeface="Arial" panose="020B0604020202020204" pitchFamily="34" charset="0"/>
              </a:rPr>
              <a:t>chain</a:t>
            </a:r>
            <a:r>
              <a:rPr lang="fr-FR" sz="1000" dirty="0">
                <a:latin typeface="Arial" panose="020B0604020202020204" pitchFamily="34" charset="0"/>
                <a:cs typeface="Arial" panose="020B0604020202020204" pitchFamily="34" charset="0"/>
              </a:rPr>
              <a:t> étendue, on est amené à gérer le portefeuille des commandes clients. Pour cela, la direction </a:t>
            </a:r>
            <a:r>
              <a:rPr lang="fr-FR" sz="1000" dirty="0" err="1">
                <a:latin typeface="Arial" panose="020B0604020202020204" pitchFamily="34" charset="0"/>
                <a:cs typeface="Arial" panose="020B0604020202020204" pitchFamily="34" charset="0"/>
              </a:rPr>
              <a:t>supply</a:t>
            </a:r>
            <a:r>
              <a:rPr lang="fr-FR" sz="1000" dirty="0">
                <a:latin typeface="Arial" panose="020B0604020202020204" pitchFamily="34" charset="0"/>
                <a:cs typeface="Arial" panose="020B0604020202020204" pitchFamily="34" charset="0"/>
              </a:rPr>
              <a:t> </a:t>
            </a:r>
            <a:r>
              <a:rPr lang="fr-FR" sz="1000" dirty="0" err="1">
                <a:latin typeface="Arial" panose="020B0604020202020204" pitchFamily="34" charset="0"/>
                <a:cs typeface="Arial" panose="020B0604020202020204" pitchFamily="34" charset="0"/>
              </a:rPr>
              <a:t>chain</a:t>
            </a:r>
            <a:r>
              <a:rPr lang="fr-FR" sz="1000" dirty="0">
                <a:latin typeface="Arial" panose="020B0604020202020204" pitchFamily="34" charset="0"/>
                <a:cs typeface="Arial" panose="020B0604020202020204" pitchFamily="34" charset="0"/>
              </a:rPr>
              <a:t>, en accord avec les directions commerciales, définit une politique de priorisation des commandes.</a:t>
            </a:r>
          </a:p>
          <a:p>
            <a:r>
              <a:rPr lang="fr-FR" sz="1000" dirty="0">
                <a:latin typeface="Arial" panose="020B0604020202020204" pitchFamily="34" charset="0"/>
                <a:cs typeface="Arial" panose="020B0604020202020204" pitchFamily="34" charset="0"/>
              </a:rPr>
              <a:t>Quelques axes de priorisation : </a:t>
            </a:r>
          </a:p>
          <a:p>
            <a:pPr marL="171450" indent="-171450">
              <a:buFontTx/>
              <a:buChar char="-"/>
            </a:pPr>
            <a:r>
              <a:rPr lang="fr-FR" sz="1000" dirty="0">
                <a:latin typeface="Arial" panose="020B0604020202020204" pitchFamily="34" charset="0"/>
                <a:cs typeface="Arial" panose="020B0604020202020204" pitchFamily="34" charset="0"/>
              </a:rPr>
              <a:t>par client, par exemple pour des raisons commerciales ou des raisons de rentabilité, pour privilégier un réseau de distribution</a:t>
            </a:r>
          </a:p>
          <a:p>
            <a:pPr marL="171450" indent="-171450">
              <a:buFontTx/>
              <a:buChar char="-"/>
            </a:pPr>
            <a:r>
              <a:rPr lang="fr-FR" sz="1000" dirty="0">
                <a:latin typeface="Arial" panose="020B0604020202020204" pitchFamily="34" charset="0"/>
                <a:cs typeface="Arial" panose="020B0604020202020204" pitchFamily="34" charset="0"/>
              </a:rPr>
              <a:t>par nature des commandes : par exemple pour privilégier les promotions</a:t>
            </a:r>
          </a:p>
          <a:p>
            <a:pPr marL="171450" indent="-171450">
              <a:buFontTx/>
              <a:buChar char="-"/>
            </a:pPr>
            <a:r>
              <a:rPr lang="fr-FR" sz="1000" dirty="0">
                <a:latin typeface="Arial" panose="020B0604020202020204" pitchFamily="34" charset="0"/>
                <a:cs typeface="Arial" panose="020B0604020202020204" pitchFamily="34" charset="0"/>
              </a:rPr>
              <a:t>par référence : par exemple, les articles qui ont la marge la plus élevée</a:t>
            </a:r>
          </a:p>
          <a:p>
            <a:r>
              <a:rPr lang="fr-FR" sz="1000" dirty="0">
                <a:latin typeface="Arial" panose="020B0604020202020204" pitchFamily="34" charset="0"/>
                <a:cs typeface="Arial" panose="020B0604020202020204" pitchFamily="34" charset="0"/>
              </a:rPr>
              <a:t>Une fois ce travail fait, </a:t>
            </a:r>
          </a:p>
          <a:p>
            <a:pPr marL="171450" indent="-171450">
              <a:spcBef>
                <a:spcPts val="0"/>
              </a:spcBef>
              <a:buFontTx/>
              <a:buChar char="-"/>
            </a:pPr>
            <a:r>
              <a:rPr lang="fr-FR" sz="1000" dirty="0">
                <a:latin typeface="Arial" panose="020B0604020202020204" pitchFamily="34" charset="0"/>
                <a:cs typeface="Arial" panose="020B0604020202020204" pitchFamily="34" charset="0"/>
              </a:rPr>
              <a:t>on examine le portefeuille des commandes parvenues dans une période, généralement la journée,</a:t>
            </a:r>
          </a:p>
          <a:p>
            <a:pPr marL="171450" indent="-171450">
              <a:spcBef>
                <a:spcPts val="0"/>
              </a:spcBef>
              <a:buFontTx/>
              <a:buChar char="-"/>
            </a:pPr>
            <a:r>
              <a:rPr lang="fr-FR" sz="1000" dirty="0">
                <a:latin typeface="Arial" panose="020B0604020202020204" pitchFamily="34" charset="0"/>
                <a:cs typeface="Arial" panose="020B0604020202020204" pitchFamily="34" charset="0"/>
              </a:rPr>
              <a:t>on applique les critères de priorisation,</a:t>
            </a:r>
          </a:p>
          <a:p>
            <a:pPr marL="171450" indent="-171450">
              <a:spcBef>
                <a:spcPts val="0"/>
              </a:spcBef>
              <a:buFontTx/>
              <a:buChar char="-"/>
            </a:pPr>
            <a:r>
              <a:rPr lang="fr-FR" sz="1000" dirty="0">
                <a:latin typeface="Arial" panose="020B0604020202020204" pitchFamily="34" charset="0"/>
                <a:cs typeface="Arial" panose="020B0604020202020204" pitchFamily="34" charset="0"/>
              </a:rPr>
              <a:t>on applique la procédure DAV décrite précédemment</a:t>
            </a:r>
          </a:p>
          <a:p>
            <a:pPr marL="171450" indent="-171450">
              <a:spcBef>
                <a:spcPts val="0"/>
              </a:spcBef>
              <a:buFontTx/>
              <a:buChar char="-"/>
            </a:pPr>
            <a:r>
              <a:rPr lang="fr-FR" sz="1000" dirty="0">
                <a:latin typeface="Arial" panose="020B0604020202020204" pitchFamily="34" charset="0"/>
                <a:cs typeface="Arial" panose="020B0604020202020204" pitchFamily="34" charset="0"/>
              </a:rPr>
              <a:t>on rappelle les clients pour confirmation ou modification de leur commande.</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A l’issue de ce travail, le service client émet des ordres de préparations à l’entrepôt. </a:t>
            </a:r>
          </a:p>
          <a:p>
            <a:r>
              <a:rPr lang="fr-FR" sz="1000" dirty="0">
                <a:latin typeface="Arial" panose="020B0604020202020204" pitchFamily="34" charset="0"/>
                <a:cs typeface="Arial" panose="020B0604020202020204" pitchFamily="34" charset="0"/>
              </a:rPr>
              <a:t>Ceux-ci font l’objet d’une vérification de la faisabilité de l’expédition, par exemple, disponibilité des moyens de transport (camion, chauffeur) et d’une estimation de la charge de travail de préparation induite pour prendre des décisions d’ajustement des effectifs de préparateurs.</a:t>
            </a:r>
          </a:p>
          <a:p>
            <a:r>
              <a:rPr lang="fr-FR" sz="1000" b="1" dirty="0">
                <a:latin typeface="Arial" panose="020B0604020202020204" pitchFamily="34" charset="0"/>
                <a:cs typeface="Arial" panose="020B0604020202020204" pitchFamily="34" charset="0"/>
              </a:rPr>
              <a:t>Fiabiliser toute la supply chain</a:t>
            </a:r>
          </a:p>
          <a:p>
            <a:r>
              <a:rPr lang="fr-FR" sz="1000" dirty="0">
                <a:latin typeface="Arial" panose="020B0604020202020204" pitchFamily="34" charset="0"/>
                <a:cs typeface="Arial" panose="020B0604020202020204" pitchFamily="34" charset="0"/>
              </a:rPr>
              <a:t>Bien entendu, tout cela ne peut être mis en œuvre que si les stocks sont justes et que l’on peut se fier aux promesses de livraison des fournisseurs et des transporteurs.</a:t>
            </a:r>
          </a:p>
          <a:p>
            <a:r>
              <a:rPr lang="fr-FR" sz="1000" dirty="0">
                <a:latin typeface="Arial" panose="020B0604020202020204" pitchFamily="34" charset="0"/>
                <a:cs typeface="Arial" panose="020B0604020202020204" pitchFamily="34" charset="0"/>
              </a:rPr>
              <a:t>Le service client n’est plus seulement une préoccupation technique mais devient un </a:t>
            </a:r>
            <a:r>
              <a:rPr lang="fr-FR" sz="1000" b="1" dirty="0">
                <a:latin typeface="Arial" panose="020B0604020202020204" pitchFamily="34" charset="0"/>
                <a:cs typeface="Arial" panose="020B0604020202020204" pitchFamily="34" charset="0"/>
              </a:rPr>
              <a:t>facteur déterminant de la relation client-fournisseur</a:t>
            </a:r>
            <a:r>
              <a:rPr lang="fr-FR" sz="1000" dirty="0">
                <a:latin typeface="Arial" panose="020B0604020202020204" pitchFamily="34" charset="0"/>
                <a:cs typeface="Arial" panose="020B0604020202020204" pitchFamily="34" charset="0"/>
              </a:rPr>
              <a:t>. </a:t>
            </a:r>
          </a:p>
        </p:txBody>
      </p:sp>
      <p:sp>
        <p:nvSpPr>
          <p:cNvPr id="4" name="Espace réservé du numéro de diapositive 3"/>
          <p:cNvSpPr>
            <a:spLocks noGrp="1"/>
          </p:cNvSpPr>
          <p:nvPr>
            <p:ph type="sldNum" sz="quarter" idx="5"/>
          </p:nvPr>
        </p:nvSpPr>
        <p:spPr/>
        <p:txBody>
          <a:bodyPr/>
          <a:lstStyle/>
          <a:p>
            <a:fld id="{863BC1B4-9497-4890-84DB-26A0ACD76546}" type="slidenum">
              <a:rPr lang="fr-FR" altLang="fr-FR" smtClean="0"/>
              <a:pPr/>
              <a:t>14</a:t>
            </a:fld>
            <a:endParaRPr lang="fr-FR" altLang="fr-FR"/>
          </a:p>
        </p:txBody>
      </p:sp>
    </p:spTree>
    <p:extLst>
      <p:ext uri="{BB962C8B-B14F-4D97-AF65-F5344CB8AC3E}">
        <p14:creationId xmlns:p14="http://schemas.microsoft.com/office/powerpoint/2010/main" val="1106631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97322" y="4901282"/>
            <a:ext cx="5795850" cy="5040560"/>
          </a:xfrm>
        </p:spPr>
        <p:txBody>
          <a:bodyPr/>
          <a:lstStyle/>
          <a:p>
            <a:r>
              <a:rPr lang="fr-FR" sz="1000" dirty="0">
                <a:latin typeface="Arial" panose="020B0604020202020204" pitchFamily="34" charset="0"/>
                <a:cs typeface="Arial" panose="020B0604020202020204" pitchFamily="34" charset="0"/>
              </a:rPr>
              <a:t>Le </a:t>
            </a:r>
            <a:r>
              <a:rPr lang="fr-FR" sz="1000" b="1" dirty="0">
                <a:latin typeface="Arial" panose="020B0604020202020204" pitchFamily="34" charset="0"/>
                <a:cs typeface="Arial" panose="020B0604020202020204" pitchFamily="34" charset="0"/>
              </a:rPr>
              <a:t>traitement</a:t>
            </a:r>
            <a:r>
              <a:rPr lang="fr-FR" sz="1000" dirty="0">
                <a:latin typeface="Arial" panose="020B0604020202020204" pitchFamily="34" charset="0"/>
                <a:cs typeface="Arial" panose="020B0604020202020204" pitchFamily="34" charset="0"/>
              </a:rPr>
              <a:t> des </a:t>
            </a:r>
            <a:r>
              <a:rPr lang="fr-FR" sz="1000" b="1" dirty="0">
                <a:latin typeface="Arial" panose="020B0604020202020204" pitchFamily="34" charset="0"/>
                <a:cs typeface="Arial" panose="020B0604020202020204" pitchFamily="34" charset="0"/>
              </a:rPr>
              <a:t>commandes</a:t>
            </a:r>
            <a:r>
              <a:rPr lang="fr-FR" sz="1000" dirty="0">
                <a:latin typeface="Arial" panose="020B0604020202020204" pitchFamily="34" charset="0"/>
                <a:cs typeface="Arial" panose="020B0604020202020204" pitchFamily="34" charset="0"/>
              </a:rPr>
              <a:t>, c'est l'ensemble du </a:t>
            </a:r>
            <a:r>
              <a:rPr lang="fr-FR" sz="1000" b="1" dirty="0">
                <a:latin typeface="Arial" panose="020B0604020202020204" pitchFamily="34" charset="0"/>
                <a:cs typeface="Arial" panose="020B0604020202020204" pitchFamily="34" charset="0"/>
              </a:rPr>
              <a:t>processus</a:t>
            </a:r>
            <a:r>
              <a:rPr lang="fr-FR" sz="1000" dirty="0">
                <a:latin typeface="Arial" panose="020B0604020202020204" pitchFamily="34" charset="0"/>
                <a:cs typeface="Arial" panose="020B0604020202020204" pitchFamily="34" charset="0"/>
              </a:rPr>
              <a:t> qui s'enclenche lorsqu'un client effectue un achat, et qui se termine lorsqu'il ouvre son colis. Les étapes menant à la livraison ne sont pas forcément les mêmes d'une entreprise à une autre.</a:t>
            </a:r>
          </a:p>
          <a:p>
            <a:r>
              <a:rPr lang="fr-FR" sz="1000" dirty="0">
                <a:latin typeface="Arial" panose="020B0604020202020204" pitchFamily="34" charset="0"/>
                <a:cs typeface="Arial" panose="020B0604020202020204" pitchFamily="34" charset="0"/>
              </a:rPr>
              <a:t>Les commandes arrivent à l’entreprise par divers moyens et sont examinées par le service commercial qui doit prendre des décisions concernant la livraison.</a:t>
            </a:r>
          </a:p>
          <a:p>
            <a:endParaRPr lang="fr-FR" sz="1000" dirty="0">
              <a:latin typeface="Arial" panose="020B0604020202020204" pitchFamily="34" charset="0"/>
              <a:cs typeface="Arial" panose="020B0604020202020204" pitchFamily="34" charset="0"/>
            </a:endParaRPr>
          </a:p>
          <a:p>
            <a:pPr lvl="0">
              <a:defRPr/>
            </a:pPr>
            <a:r>
              <a:rPr lang="fr-FR" sz="1000" dirty="0">
                <a:latin typeface="Arial" panose="020B0604020202020204" pitchFamily="34" charset="0"/>
                <a:cs typeface="Arial" panose="020B0604020202020204" pitchFamily="34" charset="0"/>
              </a:rPr>
              <a:t>Le calcul du </a:t>
            </a:r>
            <a:r>
              <a:rPr lang="fr-FR" sz="1000" b="1" dirty="0">
                <a:latin typeface="Arial" panose="020B0604020202020204" pitchFamily="34" charset="0"/>
                <a:cs typeface="Arial" panose="020B0604020202020204" pitchFamily="34" charset="0"/>
              </a:rPr>
              <a:t>Disponible à la vente </a:t>
            </a:r>
            <a:r>
              <a:rPr lang="fr-FR" sz="1000" dirty="0">
                <a:latin typeface="Arial" panose="020B0604020202020204" pitchFamily="34" charset="0"/>
                <a:cs typeface="Arial" panose="020B0604020202020204" pitchFamily="34" charset="0"/>
              </a:rPr>
              <a:t>informe le service commercial des quantités </a:t>
            </a:r>
            <a:r>
              <a:rPr lang="fr-FR" sz="1000" i="1" dirty="0">
                <a:latin typeface="Arial" panose="020B0604020202020204" pitchFamily="34" charset="0"/>
                <a:cs typeface="Arial" panose="020B0604020202020204" pitchFamily="34" charset="0"/>
              </a:rPr>
              <a:t>disponibles à la vente</a:t>
            </a:r>
            <a:r>
              <a:rPr lang="fr-FR" sz="1000" dirty="0">
                <a:latin typeface="Arial" panose="020B0604020202020204" pitchFamily="34" charset="0"/>
                <a:cs typeface="Arial" panose="020B0604020202020204" pitchFamily="34" charset="0"/>
              </a:rPr>
              <a:t>, autrement dit les quantités disponibles instantanément pour répondre à une nouvelle demande sans remettre en cause l’ensemble des commandes fermes acceptées. Cette information est critique pour un service commercial soucieux d’assurer une gestion de la demande assurant une bonne qualité de service au client. </a:t>
            </a:r>
          </a:p>
          <a:p>
            <a:r>
              <a:rPr lang="fr-FR" sz="1000" dirty="0">
                <a:latin typeface="Arial" panose="020B0604020202020204" pitchFamily="34" charset="0"/>
                <a:cs typeface="Arial" panose="020B0604020202020204" pitchFamily="34" charset="0"/>
              </a:rPr>
              <a:t>Elle permet également de proposer des dates de livraison réalistes aux clients.</a:t>
            </a:r>
          </a:p>
          <a:p>
            <a:r>
              <a:rPr lang="fr-FR" sz="1000" dirty="0">
                <a:latin typeface="Arial" panose="020B0604020202020204" pitchFamily="34" charset="0"/>
                <a:cs typeface="Arial" panose="020B0604020202020204" pitchFamily="34" charset="0"/>
              </a:rPr>
              <a:t>C’est une notion à la fois simple et complexe.</a:t>
            </a:r>
          </a:p>
          <a:p>
            <a:r>
              <a:rPr lang="fr-FR" sz="1000" dirty="0">
                <a:latin typeface="Arial" panose="020B0604020202020204" pitchFamily="34" charset="0"/>
                <a:cs typeface="Arial" panose="020B0604020202020204" pitchFamily="34" charset="0"/>
              </a:rPr>
              <a:t>Cette fonctionnalité est proposée par les ERP.</a:t>
            </a:r>
          </a:p>
          <a:p>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
        <p:nvSpPr>
          <p:cNvPr id="4" name="Rectangle 7">
            <a:extLst>
              <a:ext uri="{FF2B5EF4-FFF2-40B4-BE49-F238E27FC236}">
                <a16:creationId xmlns:a16="http://schemas.microsoft.com/office/drawing/2014/main" id="{93E808BA-527B-49C6-9305-B3B089A2E2BA}"/>
              </a:ext>
            </a:extLst>
          </p:cNvPr>
          <p:cNvSpPr>
            <a:spLocks noGrp="1" noChangeArrowheads="1"/>
          </p:cNvSpPr>
          <p:nvPr>
            <p:ph type="sldNum" sz="quarter" idx="5"/>
          </p:nvPr>
        </p:nvSpPr>
        <p:spPr bwMode="auto">
          <a:xfrm>
            <a:off x="4022725" y="9734550"/>
            <a:ext cx="3076575" cy="477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6" tIns="48253" rIns="96506" bIns="48253" numCol="1" anchor="b" anchorCtr="0" compatLnSpc="1">
            <a:prstTxWarp prst="textNoShape">
              <a:avLst/>
            </a:prstTxWarp>
          </a:bodyPr>
          <a:lstStyle>
            <a:lvl1pPr algn="r" defTabSz="965200">
              <a:defRPr sz="1300"/>
            </a:lvl1pPr>
          </a:lstStyle>
          <a:p>
            <a:fld id="{3A127152-8CED-4F96-A91B-1AD39C5BFE50}" type="slidenum">
              <a:rPr lang="fr-FR" altLang="fr-FR"/>
              <a:pPr/>
              <a:t>2</a:t>
            </a:fld>
            <a:endParaRPr lang="fr-FR" altLang="fr-FR" dirty="0"/>
          </a:p>
        </p:txBody>
      </p:sp>
    </p:spTree>
    <p:extLst>
      <p:ext uri="{BB962C8B-B14F-4D97-AF65-F5344CB8AC3E}">
        <p14:creationId xmlns:p14="http://schemas.microsoft.com/office/powerpoint/2010/main" val="2912819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97322" y="4613249"/>
            <a:ext cx="5795850" cy="5621363"/>
          </a:xfrm>
        </p:spPr>
        <p:txBody>
          <a:bodyPr/>
          <a:lstStyle/>
          <a:p>
            <a:r>
              <a:rPr lang="fr-FR" sz="1000" dirty="0">
                <a:latin typeface="Arial" pitchFamily="34" charset="0"/>
                <a:cs typeface="Arial" pitchFamily="34" charset="0"/>
              </a:rPr>
              <a:t>La satisfaction de la demande se réalise grâce à une succession d’opérations allant de la réception des commandes, à leur traitement, leur préparation et l’expédition des produits demandés. </a:t>
            </a:r>
          </a:p>
          <a:p>
            <a:r>
              <a:rPr lang="fr-FR" sz="1000" dirty="0">
                <a:latin typeface="Arial" pitchFamily="34" charset="0"/>
                <a:cs typeface="Arial" pitchFamily="34" charset="0"/>
              </a:rPr>
              <a:t>L’entrepôt, avec son stock, fait le lien entre les besoins des clients et les fournisseurs, qu’ils soient internes (usines de l’entreprise) ou externes. Afin de conserver un niveau de stock suffisant, celui-ci doit pouvoir se réapprovisionner régulièrement auprès d’eux.</a:t>
            </a:r>
          </a:p>
          <a:p>
            <a:r>
              <a:rPr lang="fr-FR" sz="1000" dirty="0">
                <a:latin typeface="Arial" pitchFamily="34" charset="0"/>
                <a:cs typeface="Arial" pitchFamily="34" charset="0"/>
              </a:rPr>
              <a:t>La préparation de commande concerne </a:t>
            </a:r>
          </a:p>
          <a:p>
            <a:pPr marL="171450" indent="-171450">
              <a:spcBef>
                <a:spcPts val="0"/>
              </a:spcBef>
              <a:buFontTx/>
              <a:buChar char="-"/>
            </a:pPr>
            <a:r>
              <a:rPr lang="fr-FR" sz="1000" dirty="0">
                <a:latin typeface="Arial" pitchFamily="34" charset="0"/>
                <a:cs typeface="Arial" pitchFamily="34" charset="0"/>
              </a:rPr>
              <a:t>les clients individuels,</a:t>
            </a:r>
          </a:p>
          <a:p>
            <a:pPr marL="171450" indent="-171450">
              <a:spcBef>
                <a:spcPts val="0"/>
              </a:spcBef>
              <a:buFontTx/>
              <a:buChar char="-"/>
            </a:pPr>
            <a:r>
              <a:rPr lang="fr-FR" sz="1000" dirty="0">
                <a:latin typeface="Arial" pitchFamily="34" charset="0"/>
                <a:cs typeface="Arial" pitchFamily="34" charset="0"/>
              </a:rPr>
              <a:t>l’approvisionnement des magasins de détail,</a:t>
            </a:r>
          </a:p>
          <a:p>
            <a:pPr marL="171450" indent="-171450">
              <a:spcBef>
                <a:spcPts val="0"/>
              </a:spcBef>
              <a:buFontTx/>
              <a:buChar char="-"/>
            </a:pPr>
            <a:r>
              <a:rPr lang="fr-FR" sz="1000" dirty="0">
                <a:latin typeface="Arial" pitchFamily="34" charset="0"/>
                <a:cs typeface="Arial" pitchFamily="34" charset="0"/>
              </a:rPr>
              <a:t>l’alimentation des lignes de fabrication en composants (préparation de kits de montage).</a:t>
            </a:r>
          </a:p>
          <a:p>
            <a:r>
              <a:rPr lang="fr-FR" sz="1000" dirty="0">
                <a:latin typeface="Arial" pitchFamily="34" charset="0"/>
                <a:cs typeface="Arial" pitchFamily="34" charset="0"/>
              </a:rPr>
              <a:t>Les situations sont très variées selon les produits, les clients et les exigences de service.</a:t>
            </a:r>
          </a:p>
          <a:p>
            <a:r>
              <a:rPr lang="fr-FR" sz="1000" b="1" dirty="0">
                <a:latin typeface="Arial" pitchFamily="34" charset="0"/>
                <a:cs typeface="Arial" pitchFamily="34" charset="0"/>
              </a:rPr>
              <a:t>Les clients individuels</a:t>
            </a:r>
          </a:p>
          <a:p>
            <a:r>
              <a:rPr lang="fr-FR" sz="1000" dirty="0">
                <a:latin typeface="Arial" pitchFamily="34" charset="0"/>
                <a:cs typeface="Arial" pitchFamily="34" charset="0"/>
              </a:rPr>
              <a:t>Ce sujet a pris une importance considérable du fait du développement du e-commerce. Le leader dans le monde occidental est sans conteste Amazon ; en Chine, c’est Alibaba. Telles entreprises promettent des livraisons ultra-rapides sur une offre de produits très étendue. Les volumes sont impressionnants : pendant les fêtes de fin d’année, Amazon a expédié plus d’un milliard d’articles dans le monde. En France, en une seule journée, 1,6 millions d’articles ont été expédiés.</a:t>
            </a:r>
          </a:p>
          <a:p>
            <a:r>
              <a:rPr lang="fr-FR" sz="1000" dirty="0">
                <a:latin typeface="Arial" pitchFamily="34" charset="0"/>
                <a:cs typeface="Arial" pitchFamily="34" charset="0"/>
              </a:rPr>
              <a:t>A côté de ces géants du commerce en ligne, un très grand nombre d’entreprises ont développé un site marchand pour faire de la vente directe.</a:t>
            </a:r>
          </a:p>
          <a:p>
            <a:r>
              <a:rPr lang="fr-FR" sz="1000" b="1" dirty="0">
                <a:latin typeface="Arial" pitchFamily="34" charset="0"/>
                <a:cs typeface="Arial" pitchFamily="34" charset="0"/>
              </a:rPr>
              <a:t>Le B2B</a:t>
            </a:r>
          </a:p>
          <a:p>
            <a:r>
              <a:rPr lang="fr-FR" sz="1000" dirty="0">
                <a:latin typeface="Arial" pitchFamily="34" charset="0"/>
                <a:cs typeface="Arial" pitchFamily="34" charset="0"/>
              </a:rPr>
              <a:t>Un industriel livre l’entrepôt d’un distributeur ou d’un autre industriel. Dans ce cadre, les quantités livrées sont plus importantes, le nombre de références plus réduit et l’organisation entre les deux entreprises suit des procédures strictes.</a:t>
            </a:r>
          </a:p>
          <a:p>
            <a:r>
              <a:rPr lang="fr-FR" sz="1000" b="1" dirty="0">
                <a:latin typeface="Arial" pitchFamily="34" charset="0"/>
                <a:cs typeface="Arial" pitchFamily="34" charset="0"/>
              </a:rPr>
              <a:t>Les magasins</a:t>
            </a:r>
          </a:p>
          <a:p>
            <a:r>
              <a:rPr lang="fr-FR" sz="1000" dirty="0">
                <a:latin typeface="Arial" pitchFamily="34" charset="0"/>
                <a:cs typeface="Arial" pitchFamily="34" charset="0"/>
              </a:rPr>
              <a:t>Les magasins de détail, que ce soit dans l’alimentaire ou le non-alimentaire, ne peuvent pas maintenir de gros stocks du fait de l’espace disponible et du coût du mètre carré en ville. Ils doivent donc être réapprovisionnés par des livraisons périodiques qui concernent un grand nombre de références. Exemples : pharmacies, chaîne de magasins de cosmétique, de bricolage…</a:t>
            </a:r>
          </a:p>
          <a:p>
            <a:r>
              <a:rPr lang="fr-FR" sz="1000" b="1" dirty="0">
                <a:latin typeface="Arial" pitchFamily="34" charset="0"/>
                <a:cs typeface="Arial" pitchFamily="34" charset="0"/>
              </a:rPr>
              <a:t>Les lignes de fabrication</a:t>
            </a:r>
          </a:p>
          <a:p>
            <a:r>
              <a:rPr lang="fr-FR" sz="1000" dirty="0">
                <a:latin typeface="Arial" pitchFamily="34" charset="0"/>
                <a:cs typeface="Arial" pitchFamily="34" charset="0"/>
              </a:rPr>
              <a:t>Une chaîne d’assemblage doit être alimentée en permanence en composants. Ceux-ci sont prélevés dans le stock principal, regroupés selon les postes de travail de la ligne et amenés en bord de chaîne. Exemples : automobile, électroménager, électronique…</a:t>
            </a:r>
          </a:p>
        </p:txBody>
      </p:sp>
      <p:sp>
        <p:nvSpPr>
          <p:cNvPr id="4" name="Rectangle 7">
            <a:extLst>
              <a:ext uri="{FF2B5EF4-FFF2-40B4-BE49-F238E27FC236}">
                <a16:creationId xmlns:a16="http://schemas.microsoft.com/office/drawing/2014/main" id="{93E808BA-527B-49C6-9305-B3B089A2E2BA}"/>
              </a:ext>
            </a:extLst>
          </p:cNvPr>
          <p:cNvSpPr>
            <a:spLocks noGrp="1" noChangeArrowheads="1"/>
          </p:cNvSpPr>
          <p:nvPr>
            <p:ph type="sldNum" sz="quarter" idx="5"/>
          </p:nvPr>
        </p:nvSpPr>
        <p:spPr bwMode="auto">
          <a:xfrm>
            <a:off x="4022725" y="9734550"/>
            <a:ext cx="3076575" cy="477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6" tIns="48253" rIns="96506" bIns="48253" numCol="1" anchor="b" anchorCtr="0" compatLnSpc="1">
            <a:prstTxWarp prst="textNoShape">
              <a:avLst/>
            </a:prstTxWarp>
          </a:bodyPr>
          <a:lstStyle>
            <a:lvl1pPr algn="r" defTabSz="965200">
              <a:defRPr sz="1300"/>
            </a:lvl1pPr>
          </a:lstStyle>
          <a:p>
            <a:fld id="{3A127152-8CED-4F96-A91B-1AD39C5BFE50}" type="slidenum">
              <a:rPr lang="fr-FR" altLang="fr-FR"/>
              <a:pPr/>
              <a:t>3</a:t>
            </a:fld>
            <a:endParaRPr lang="fr-FR" altLang="fr-FR" dirty="0"/>
          </a:p>
        </p:txBody>
      </p:sp>
    </p:spTree>
    <p:extLst>
      <p:ext uri="{BB962C8B-B14F-4D97-AF65-F5344CB8AC3E}">
        <p14:creationId xmlns:p14="http://schemas.microsoft.com/office/powerpoint/2010/main" val="112123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860925"/>
            <a:ext cx="5207000" cy="4873625"/>
          </a:xfrm>
        </p:spPr>
        <p:txBody>
          <a:bodyPr/>
          <a:lstStyle/>
          <a:p>
            <a:r>
              <a:rPr lang="fr-FR" sz="1000" dirty="0">
                <a:latin typeface="Arial" pitchFamily="34" charset="0"/>
                <a:cs typeface="Arial" pitchFamily="34" charset="0"/>
              </a:rPr>
              <a:t>Les commandes peuvent parvenir par différents canaux (téléphone, fax, courrier, Internet ou EDI), soit directement soit par l’intermédiaire d’un réseau commercial. </a:t>
            </a:r>
          </a:p>
          <a:p>
            <a:r>
              <a:rPr lang="fr-FR" sz="1000" dirty="0">
                <a:latin typeface="Arial" pitchFamily="34" charset="0"/>
                <a:cs typeface="Arial" pitchFamily="34" charset="0"/>
              </a:rPr>
              <a:t>Bien évidemment, l’avantage des moyens électroniques est d’éviter toute intervention humaine pour la saisie de commande.</a:t>
            </a:r>
          </a:p>
          <a:p>
            <a:r>
              <a:rPr lang="fr-FR" sz="1000" dirty="0">
                <a:latin typeface="Arial" pitchFamily="34" charset="0"/>
                <a:cs typeface="Arial" pitchFamily="34" charset="0"/>
              </a:rPr>
              <a:t>Les commandes des clients viennent alimenter le fichier des commandes à traiter, à partir duquel on vérifie la disponibilité en stock des produits commandés et on procède à un tri par date de livraison. </a:t>
            </a:r>
          </a:p>
          <a:p>
            <a:r>
              <a:rPr lang="fr-FR" sz="1000" dirty="0">
                <a:latin typeface="Arial" pitchFamily="34" charset="0"/>
                <a:cs typeface="Arial" pitchFamily="34" charset="0"/>
              </a:rPr>
              <a:t>L’entrepôt reçoit les commandes à préparer et à expédier. Il peut ainsi prévoir les ressources nécessaires à ces opérations (personnel de manutention, réservation auprès des transporteurs). </a:t>
            </a:r>
          </a:p>
          <a:p>
            <a:r>
              <a:rPr lang="fr-FR" sz="1000" dirty="0">
                <a:latin typeface="Arial" pitchFamily="34" charset="0"/>
                <a:cs typeface="Arial" pitchFamily="34" charset="0"/>
              </a:rPr>
              <a:t>Pour le prélèvement des articles dans le stock, nous verrons que, plusieurs organisations sont possibles.</a:t>
            </a:r>
          </a:p>
          <a:p>
            <a:r>
              <a:rPr lang="fr-FR" sz="1000" dirty="0">
                <a:latin typeface="Arial" pitchFamily="34" charset="0"/>
                <a:cs typeface="Arial" pitchFamily="34" charset="0"/>
              </a:rPr>
              <a:t>Ces opérations sont difficilement mécanisables ; des dispositifs permettent néanmoins d’alléger la charge de travail, la pénibilité et les contraintes liées au prélèvement (que l’on nomme couramment du mot anglais </a:t>
            </a:r>
            <a:r>
              <a:rPr lang="fr-FR" sz="1000" b="1" i="1" dirty="0">
                <a:latin typeface="Arial" pitchFamily="34" charset="0"/>
                <a:cs typeface="Arial" pitchFamily="34" charset="0"/>
              </a:rPr>
              <a:t>picking</a:t>
            </a:r>
            <a:r>
              <a:rPr lang="fr-FR" sz="1000" dirty="0">
                <a:latin typeface="Arial" pitchFamily="34" charset="0"/>
                <a:cs typeface="Arial" pitchFamily="34" charset="0"/>
              </a:rPr>
              <a:t>) et d’éviter les erreurs.</a:t>
            </a:r>
          </a:p>
          <a:p>
            <a:r>
              <a:rPr lang="fr-FR" sz="1000" dirty="0">
                <a:latin typeface="Arial" pitchFamily="34" charset="0"/>
                <a:cs typeface="Arial" pitchFamily="34" charset="0"/>
              </a:rPr>
              <a:t>Les produits pour chaque client étant rassemblés, on doit procéder à l’emballage. Un bon emballage est fondamental pour éviter les dégradations lors du transport.</a:t>
            </a:r>
          </a:p>
          <a:p>
            <a:r>
              <a:rPr lang="fr-FR" sz="1000" dirty="0">
                <a:latin typeface="Arial" pitchFamily="34" charset="0"/>
                <a:cs typeface="Arial" pitchFamily="34" charset="0"/>
              </a:rPr>
              <a:t>Les colis sont ensuite dirigés vers la zone d’expédition. Il faut souvent procéder à un regroupement des colis par destination avant le chargement des camions.</a:t>
            </a:r>
          </a:p>
          <a:p>
            <a:r>
              <a:rPr lang="fr-FR" sz="1000" dirty="0">
                <a:latin typeface="Arial" pitchFamily="34" charset="0"/>
                <a:cs typeface="Arial" pitchFamily="34" charset="0"/>
              </a:rPr>
              <a:t>Le service client suit à travers le système d’information du transporteur le bon acheminement des produits jusqu’au client final. Les produits en cours de livraison sont géolocalisé en permanence. Cela permet d’informer le client de l’heure d’arrivée de sa commande et contrôler le zéro défaut des opérations de transport.</a:t>
            </a:r>
          </a:p>
          <a:p>
            <a:r>
              <a:rPr lang="fr-FR" sz="1000" dirty="0">
                <a:latin typeface="Arial" pitchFamily="34" charset="0"/>
                <a:cs typeface="Arial" pitchFamily="34" charset="0"/>
              </a:rPr>
              <a:t>Cette fonction est de plus en plus complexe du fait du développement de l’</a:t>
            </a:r>
            <a:r>
              <a:rPr lang="fr-FR" sz="1000" b="1" i="1" dirty="0" err="1">
                <a:latin typeface="Arial" pitchFamily="34" charset="0"/>
                <a:cs typeface="Arial" pitchFamily="34" charset="0"/>
              </a:rPr>
              <a:t>omnicanalité</a:t>
            </a:r>
            <a:r>
              <a:rPr lang="fr-FR" sz="1000" dirty="0">
                <a:latin typeface="Arial" pitchFamily="34" charset="0"/>
                <a:cs typeface="Arial" pitchFamily="34" charset="0"/>
              </a:rPr>
              <a:t> distribution à travers plusieurs réseaux : livraison à domicile, mise à disposition en point relai, en point de vente, … et de l’exigence de délai et de précision dans les opérations logistiques.</a:t>
            </a:r>
          </a:p>
          <a:p>
            <a:endParaRPr lang="fr-FR" sz="1000" dirty="0">
              <a:latin typeface="Arial" pitchFamily="34" charset="0"/>
              <a:cs typeface="Arial" pitchFamily="34" charset="0"/>
            </a:endParaRPr>
          </a:p>
          <a:p>
            <a:endParaRPr lang="fr-FR" sz="1000" dirty="0">
              <a:latin typeface="Arial" pitchFamily="34" charset="0"/>
              <a:cs typeface="Arial" pitchFamily="34" charset="0"/>
            </a:endParaRPr>
          </a:p>
        </p:txBody>
      </p:sp>
      <p:sp>
        <p:nvSpPr>
          <p:cNvPr id="4" name="Rectangle 7">
            <a:extLst>
              <a:ext uri="{FF2B5EF4-FFF2-40B4-BE49-F238E27FC236}">
                <a16:creationId xmlns:a16="http://schemas.microsoft.com/office/drawing/2014/main" id="{ECA6FB2B-C134-44A0-8F0F-815671666EB2}"/>
              </a:ext>
            </a:extLst>
          </p:cNvPr>
          <p:cNvSpPr>
            <a:spLocks noGrp="1" noChangeArrowheads="1"/>
          </p:cNvSpPr>
          <p:nvPr>
            <p:ph type="sldNum" sz="quarter" idx="5"/>
          </p:nvPr>
        </p:nvSpPr>
        <p:spPr bwMode="auto">
          <a:xfrm>
            <a:off x="4022725" y="9734550"/>
            <a:ext cx="3076575" cy="477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6" tIns="48253" rIns="96506" bIns="48253" numCol="1" anchor="b" anchorCtr="0" compatLnSpc="1">
            <a:prstTxWarp prst="textNoShape">
              <a:avLst/>
            </a:prstTxWarp>
          </a:bodyPr>
          <a:lstStyle>
            <a:lvl1pPr algn="r" defTabSz="965200">
              <a:defRPr sz="1300"/>
            </a:lvl1pPr>
          </a:lstStyle>
          <a:p>
            <a:fld id="{3A127152-8CED-4F96-A91B-1AD39C5BFE50}" type="slidenum">
              <a:rPr lang="fr-FR" altLang="fr-FR"/>
              <a:pPr/>
              <a:t>4</a:t>
            </a:fld>
            <a:endParaRPr lang="fr-FR" altLang="fr-FR"/>
          </a:p>
        </p:txBody>
      </p:sp>
    </p:spTree>
    <p:extLst>
      <p:ext uri="{BB962C8B-B14F-4D97-AF65-F5344CB8AC3E}">
        <p14:creationId xmlns:p14="http://schemas.microsoft.com/office/powerpoint/2010/main" val="2467198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860925"/>
            <a:ext cx="5207000" cy="5080917"/>
          </a:xfrm>
        </p:spPr>
        <p:txBody>
          <a:bodyPr/>
          <a:lstStyle/>
          <a:p>
            <a:r>
              <a:rPr lang="fr-FR" sz="1000" dirty="0">
                <a:latin typeface="Arial" pitchFamily="34" charset="0"/>
                <a:cs typeface="Arial" pitchFamily="34" charset="0"/>
              </a:rPr>
              <a:t>Dans le cas de vente à distance, le client dispose de plusieurs moyens pour passer sa commande : </a:t>
            </a:r>
          </a:p>
          <a:p>
            <a:r>
              <a:rPr lang="fr-FR" sz="1000" b="1" i="1" dirty="0">
                <a:latin typeface="Arial" pitchFamily="34" charset="0"/>
                <a:cs typeface="Arial" pitchFamily="34" charset="0"/>
              </a:rPr>
              <a:t>Le courrier</a:t>
            </a:r>
          </a:p>
          <a:p>
            <a:r>
              <a:rPr lang="fr-FR" sz="1000" dirty="0">
                <a:latin typeface="Arial" pitchFamily="34" charset="0"/>
                <a:cs typeface="Arial" pitchFamily="34" charset="0"/>
              </a:rPr>
              <a:t>Ce mode de passation de commande suppose que l’on fasse une transcription du contenu de la commande papier dans le système informatique de l’entreprise. Il faut donc prévoir du personnel pour ouvrir et trier le courrier, puis pour saisir la commande, ce qui induit un coût. Pour éviter cette opération manuelle, il est possible, dans certains cas, d’effectuer une lecture optique de la commande.</a:t>
            </a:r>
          </a:p>
          <a:p>
            <a:r>
              <a:rPr lang="fr-FR" sz="1000" dirty="0">
                <a:latin typeface="Arial" pitchFamily="34" charset="0"/>
                <a:cs typeface="Arial" pitchFamily="34" charset="0"/>
              </a:rPr>
              <a:t>Le courrier est en forte diminution pour les particuliers mais subsiste pour les commandes entre entreprises.</a:t>
            </a:r>
          </a:p>
          <a:p>
            <a:r>
              <a:rPr lang="fr-FR" sz="1000" b="1" i="1" dirty="0">
                <a:latin typeface="Arial" pitchFamily="34" charset="0"/>
                <a:cs typeface="Arial" pitchFamily="34" charset="0"/>
              </a:rPr>
              <a:t>Le téléphone</a:t>
            </a:r>
          </a:p>
          <a:p>
            <a:r>
              <a:rPr lang="fr-FR" sz="1000" dirty="0">
                <a:latin typeface="Arial" pitchFamily="34" charset="0"/>
                <a:cs typeface="Arial" pitchFamily="34" charset="0"/>
              </a:rPr>
              <a:t>Le téléphone présente des avantages de rapidité mais suppose qu’un téléopérateur soit disponible au moment où le client appelle. C’est une opération synchrone. Nous verrons plus loin les difficultés que cela engendre. Il présente l’avantage de permettre un dialogue commercial au moment de la prise de commande : si un produit est indisponible, le téléopérateur peut tenter d’offrir un produit de substitution. Il peut aussi proposer des produits complémentaires, rappeler les promotions en cours, etc. Il permet aussi de préciser les moyens et dates de livraison.</a:t>
            </a:r>
          </a:p>
          <a:p>
            <a:r>
              <a:rPr lang="fr-FR" sz="1000" b="1" i="1" dirty="0">
                <a:latin typeface="Arial" pitchFamily="34" charset="0"/>
                <a:cs typeface="Arial" pitchFamily="34" charset="0"/>
              </a:rPr>
              <a:t>Les moyens électroniques</a:t>
            </a:r>
          </a:p>
          <a:p>
            <a:r>
              <a:rPr lang="fr-FR" sz="1000" dirty="0">
                <a:latin typeface="Arial" pitchFamily="34" charset="0"/>
                <a:cs typeface="Arial" pitchFamily="34" charset="0"/>
              </a:rPr>
              <a:t>Les moyens électroniques – Internet pour les particuliers, EDI pour les entreprises – constituent des moyens économiques de prise de commande puisque c’est le client qui effectue le travail de saisie. Ils présentent des avantages de rapidité de traitement et de réponse immédiate sur la disponibilité des articles. Cependant, il ne faut pas négliger le coût élevé de création et de maintenance d’un site internet de vente.</a:t>
            </a:r>
          </a:p>
          <a:p>
            <a:r>
              <a:rPr lang="fr-FR" sz="1000" b="1" i="1" dirty="0">
                <a:latin typeface="Arial" pitchFamily="34" charset="0"/>
                <a:cs typeface="Arial" pitchFamily="34" charset="0"/>
              </a:rPr>
              <a:t>L’approbation des commandes</a:t>
            </a:r>
          </a:p>
          <a:p>
            <a:r>
              <a:rPr lang="fr-FR" sz="1000" dirty="0">
                <a:latin typeface="Arial" pitchFamily="34" charset="0"/>
                <a:cs typeface="Arial" pitchFamily="34" charset="0"/>
              </a:rPr>
              <a:t>Pour valider une commande, il faut s’assurer de la solvabilité du client (sauf en cas de prépaiement). On consulte le compte du client pour rassembler les montants facturés et les paiements reçus. Lorsque le solde du compte pour décider si l’on livre ou non en appréciant le risque de non </a:t>
            </a:r>
            <a:r>
              <a:rPr lang="fr-FR" sz="1000">
                <a:latin typeface="Arial" pitchFamily="34" charset="0"/>
                <a:cs typeface="Arial" pitchFamily="34" charset="0"/>
              </a:rPr>
              <a:t>paiement encouru</a:t>
            </a:r>
            <a:r>
              <a:rPr lang="fr-FR" sz="1000" dirty="0">
                <a:latin typeface="Arial" pitchFamily="34" charset="0"/>
                <a:cs typeface="Arial" pitchFamily="34" charset="0"/>
              </a:rPr>
              <a:t>.</a:t>
            </a:r>
          </a:p>
          <a:p>
            <a:endParaRPr lang="fr-FR" sz="1000" dirty="0">
              <a:latin typeface="Arial" pitchFamily="34" charset="0"/>
              <a:cs typeface="Arial" pitchFamily="34" charset="0"/>
            </a:endParaRPr>
          </a:p>
        </p:txBody>
      </p:sp>
      <p:sp>
        <p:nvSpPr>
          <p:cNvPr id="4" name="Rectangle 7">
            <a:extLst>
              <a:ext uri="{FF2B5EF4-FFF2-40B4-BE49-F238E27FC236}">
                <a16:creationId xmlns:a16="http://schemas.microsoft.com/office/drawing/2014/main" id="{EF5C4E67-E10F-4015-9FBF-040478E0BEE1}"/>
              </a:ext>
            </a:extLst>
          </p:cNvPr>
          <p:cNvSpPr>
            <a:spLocks noGrp="1" noChangeArrowheads="1"/>
          </p:cNvSpPr>
          <p:nvPr>
            <p:ph type="sldNum" sz="quarter" idx="5"/>
          </p:nvPr>
        </p:nvSpPr>
        <p:spPr bwMode="auto">
          <a:xfrm>
            <a:off x="4022725" y="9734550"/>
            <a:ext cx="3076575" cy="477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6" tIns="48253" rIns="96506" bIns="48253" numCol="1" anchor="b" anchorCtr="0" compatLnSpc="1">
            <a:prstTxWarp prst="textNoShape">
              <a:avLst/>
            </a:prstTxWarp>
          </a:bodyPr>
          <a:lstStyle>
            <a:lvl1pPr algn="r" defTabSz="965200">
              <a:defRPr sz="1300"/>
            </a:lvl1pPr>
          </a:lstStyle>
          <a:p>
            <a:fld id="{3A127152-8CED-4F96-A91B-1AD39C5BFE50}" type="slidenum">
              <a:rPr lang="fr-FR" altLang="fr-FR"/>
              <a:pPr/>
              <a:t>5</a:t>
            </a:fld>
            <a:endParaRPr lang="fr-FR" altLang="fr-FR"/>
          </a:p>
        </p:txBody>
      </p:sp>
    </p:spTree>
    <p:extLst>
      <p:ext uri="{BB962C8B-B14F-4D97-AF65-F5344CB8AC3E}">
        <p14:creationId xmlns:p14="http://schemas.microsoft.com/office/powerpoint/2010/main" val="928673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spcBef>
                <a:spcPct val="40000"/>
              </a:spcBef>
              <a:spcAft>
                <a:spcPct val="0"/>
              </a:spcAft>
              <a:buClrTx/>
              <a:buSzTx/>
              <a:buFontTx/>
              <a:buNone/>
              <a:tabLst/>
              <a:defRPr/>
            </a:pPr>
            <a:r>
              <a:rPr lang="fr-FR" sz="1000" b="1" kern="1200" dirty="0">
                <a:solidFill>
                  <a:schemeClr val="tx1"/>
                </a:solidFill>
                <a:effectLst/>
                <a:latin typeface="Arial" panose="020B0604020202020204" pitchFamily="34" charset="0"/>
                <a:ea typeface="+mn-ea"/>
                <a:cs typeface="+mn-cs"/>
              </a:rPr>
              <a:t>La gestion d’un centre d’appels</a:t>
            </a:r>
          </a:p>
          <a:p>
            <a:pPr marL="0" marR="0" lvl="0" indent="0" algn="l" defTabSz="914400" rtl="0" eaLnBrk="0" fontAlgn="base" latinLnBrk="0" hangingPunct="0">
              <a:spcBef>
                <a:spcPct val="40000"/>
              </a:spcBef>
              <a:spcAft>
                <a:spcPct val="0"/>
              </a:spcAft>
              <a:buClrTx/>
              <a:buSzTx/>
              <a:buFontTx/>
              <a:buNone/>
              <a:tabLst/>
              <a:defRPr/>
            </a:pPr>
            <a:r>
              <a:rPr lang="fr-FR" sz="1000" kern="1200" dirty="0">
                <a:solidFill>
                  <a:schemeClr val="tx1"/>
                </a:solidFill>
                <a:effectLst/>
                <a:latin typeface="Arial" panose="020B0604020202020204" pitchFamily="34" charset="0"/>
                <a:ea typeface="+mn-ea"/>
                <a:cs typeface="+mn-cs"/>
              </a:rPr>
              <a:t>La difficulté vient principalement de la disponibilité attendue par le client, lors de son appel : il ne veut pas attendre. Or, dans cette activité, la demande se caractérise par de très fortes variations, selon la période de l’année, le jour et l’heure. Le graphique de gauche, présentant l’évolution du nombre d’appels, dans une activité de vente à distance, demi-heure par demi-heure, du matin 8 h au soir 20 h, illustre bien ces écarts.</a:t>
            </a:r>
          </a:p>
          <a:p>
            <a:pPr marL="0" marR="0" lvl="0" indent="0" algn="l" defTabSz="914400" rtl="0" eaLnBrk="0" fontAlgn="base" latinLnBrk="0" hangingPunct="0">
              <a:spcBef>
                <a:spcPct val="40000"/>
              </a:spcBef>
              <a:spcAft>
                <a:spcPct val="0"/>
              </a:spcAft>
              <a:buClrTx/>
              <a:buSzTx/>
              <a:buFontTx/>
              <a:buNone/>
              <a:tabLst/>
              <a:defRPr/>
            </a:pPr>
            <a:r>
              <a:rPr lang="fr-FR" sz="1000" kern="1200" dirty="0">
                <a:solidFill>
                  <a:schemeClr val="tx1"/>
                </a:solidFill>
                <a:effectLst/>
                <a:latin typeface="Arial" panose="020B0604020202020204" pitchFamily="34" charset="0"/>
                <a:ea typeface="+mn-ea"/>
                <a:cs typeface="+mn-cs"/>
              </a:rPr>
              <a:t>Il faut alors moduler la taille des équipes en fonction de ces variations, d’où une gestion délicate du personnel (employés à temps partiel, CDD, roulement d’équipes…). Pour diminuer les coûts, de nombreux centres d’appel ont été délocalisés.</a:t>
            </a:r>
          </a:p>
        </p:txBody>
      </p:sp>
      <p:sp>
        <p:nvSpPr>
          <p:cNvPr id="4" name="Rectangle 7">
            <a:extLst>
              <a:ext uri="{FF2B5EF4-FFF2-40B4-BE49-F238E27FC236}">
                <a16:creationId xmlns:a16="http://schemas.microsoft.com/office/drawing/2014/main" id="{4FDC1531-7CEB-4BC2-B4A1-5C8D280A165A}"/>
              </a:ext>
            </a:extLst>
          </p:cNvPr>
          <p:cNvSpPr>
            <a:spLocks noGrp="1" noChangeArrowheads="1"/>
          </p:cNvSpPr>
          <p:nvPr>
            <p:ph type="sldNum" sz="quarter" idx="5"/>
          </p:nvPr>
        </p:nvSpPr>
        <p:spPr bwMode="auto">
          <a:xfrm>
            <a:off x="4022725" y="9734550"/>
            <a:ext cx="3076575" cy="477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6" tIns="48253" rIns="96506" bIns="48253" numCol="1" anchor="b" anchorCtr="0" compatLnSpc="1">
            <a:prstTxWarp prst="textNoShape">
              <a:avLst/>
            </a:prstTxWarp>
          </a:bodyPr>
          <a:lstStyle>
            <a:lvl1pPr algn="r" defTabSz="965200">
              <a:defRPr sz="1300"/>
            </a:lvl1pPr>
          </a:lstStyle>
          <a:p>
            <a:fld id="{3A127152-8CED-4F96-A91B-1AD39C5BFE50}" type="slidenum">
              <a:rPr lang="fr-FR" altLang="fr-FR"/>
              <a:pPr/>
              <a:t>6</a:t>
            </a:fld>
            <a:endParaRPr lang="fr-FR" altLang="fr-FR"/>
          </a:p>
        </p:txBody>
      </p:sp>
    </p:spTree>
    <p:extLst>
      <p:ext uri="{BB962C8B-B14F-4D97-AF65-F5344CB8AC3E}">
        <p14:creationId xmlns:p14="http://schemas.microsoft.com/office/powerpoint/2010/main" val="2951716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kern="1200" dirty="0">
                <a:solidFill>
                  <a:schemeClr val="tx1"/>
                </a:solidFill>
                <a:effectLst/>
                <a:latin typeface="Arial" panose="020B0604020202020204" pitchFamily="34" charset="0"/>
                <a:ea typeface="+mn-ea"/>
                <a:cs typeface="+mn-cs"/>
              </a:rPr>
              <a:t>Un centre d’appels assure de nombreuses fonctions</a:t>
            </a:r>
            <a:r>
              <a:rPr lang="fr-FR" sz="1000" dirty="0">
                <a:latin typeface="Arial" panose="020B0604020202020204" pitchFamily="34" charset="0"/>
              </a:rPr>
              <a:t> :</a:t>
            </a:r>
            <a:endParaRPr lang="fr-FR" sz="1000" kern="1200" dirty="0">
              <a:solidFill>
                <a:schemeClr val="tx1"/>
              </a:solidFill>
              <a:effectLst/>
              <a:latin typeface="Arial" panose="020B0604020202020204" pitchFamily="34" charset="0"/>
              <a:ea typeface="+mn-ea"/>
              <a:cs typeface="+mn-cs"/>
            </a:endParaRPr>
          </a:p>
          <a:p>
            <a:r>
              <a:rPr lang="fr-FR" sz="1000" kern="1200" dirty="0">
                <a:solidFill>
                  <a:schemeClr val="tx1"/>
                </a:solidFill>
                <a:effectLst/>
                <a:latin typeface="Arial" panose="020B0604020202020204" pitchFamily="34" charset="0"/>
                <a:ea typeface="+mn-ea"/>
                <a:cs typeface="+mn-cs"/>
              </a:rPr>
              <a:t>Il a, en effet, </a:t>
            </a:r>
            <a:r>
              <a:rPr lang="fr-FR" sz="1000" b="1" kern="1200" dirty="0">
                <a:solidFill>
                  <a:schemeClr val="tx1"/>
                </a:solidFill>
                <a:effectLst/>
                <a:latin typeface="Arial" panose="020B0604020202020204" pitchFamily="34" charset="0"/>
                <a:ea typeface="+mn-ea"/>
                <a:cs typeface="+mn-cs"/>
              </a:rPr>
              <a:t>avant la vente</a:t>
            </a:r>
            <a:r>
              <a:rPr lang="fr-FR" sz="1000" kern="1200" dirty="0">
                <a:solidFill>
                  <a:schemeClr val="tx1"/>
                </a:solidFill>
                <a:effectLst/>
                <a:latin typeface="Arial" panose="020B0604020202020204" pitchFamily="34" charset="0"/>
                <a:ea typeface="+mn-ea"/>
                <a:cs typeface="+mn-cs"/>
              </a:rPr>
              <a:t> un rôle de renseignement et de conseil au client. Avant de passer une commande, le client peut parfois obtenir des renseignements techniques ou des précisions diverses. Ce sont souvent des appels d’une durée relativement longue (plusieurs minutes) et qui nécessitent des interlocuteurs spécialisés.</a:t>
            </a:r>
          </a:p>
          <a:p>
            <a:r>
              <a:rPr lang="fr-FR" sz="1000" kern="1200" dirty="0">
                <a:solidFill>
                  <a:schemeClr val="tx1"/>
                </a:solidFill>
                <a:effectLst/>
                <a:latin typeface="Arial" panose="020B0604020202020204" pitchFamily="34" charset="0"/>
                <a:ea typeface="+mn-ea"/>
                <a:cs typeface="+mn-cs"/>
              </a:rPr>
              <a:t>Ensuite il a en charge la </a:t>
            </a:r>
            <a:r>
              <a:rPr lang="fr-FR" sz="1000" b="1" kern="1200" dirty="0">
                <a:solidFill>
                  <a:schemeClr val="tx1"/>
                </a:solidFill>
                <a:effectLst/>
                <a:latin typeface="Arial" panose="020B0604020202020204" pitchFamily="34" charset="0"/>
                <a:ea typeface="+mn-ea"/>
                <a:cs typeface="+mn-cs"/>
              </a:rPr>
              <a:t>saisie</a:t>
            </a:r>
            <a:r>
              <a:rPr lang="fr-FR" sz="1000" kern="1200" dirty="0">
                <a:solidFill>
                  <a:schemeClr val="tx1"/>
                </a:solidFill>
                <a:effectLst/>
                <a:latin typeface="Arial" panose="020B0604020202020204" pitchFamily="34" charset="0"/>
                <a:ea typeface="+mn-ea"/>
                <a:cs typeface="+mn-cs"/>
              </a:rPr>
              <a:t> des données client, la prise de commande, la vérification de la disponibilité en stock. Il doit également proposer au client différents produits de substitution, en cas de rupture du produit commandé, mais également des produits complémentaires ainsi que les offres temporaires et les promotions. Une fois la commande passée, il définira avec le client le mode et la date de livraison. </a:t>
            </a:r>
          </a:p>
          <a:p>
            <a:r>
              <a:rPr lang="fr-FR" sz="1000" kern="1200" dirty="0">
                <a:solidFill>
                  <a:schemeClr val="tx1"/>
                </a:solidFill>
                <a:effectLst/>
                <a:latin typeface="Arial" panose="020B0604020202020204" pitchFamily="34" charset="0"/>
                <a:ea typeface="+mn-ea"/>
                <a:cs typeface="+mn-cs"/>
              </a:rPr>
              <a:t>Enfin, </a:t>
            </a:r>
            <a:r>
              <a:rPr lang="fr-FR" sz="1000" b="1" kern="1200" dirty="0">
                <a:solidFill>
                  <a:schemeClr val="tx1"/>
                </a:solidFill>
                <a:effectLst/>
                <a:latin typeface="Arial" panose="020B0604020202020204" pitchFamily="34" charset="0"/>
                <a:ea typeface="+mn-ea"/>
                <a:cs typeface="+mn-cs"/>
              </a:rPr>
              <a:t>après la vente</a:t>
            </a:r>
            <a:r>
              <a:rPr lang="fr-FR" sz="1000" kern="1200" dirty="0">
                <a:solidFill>
                  <a:schemeClr val="tx1"/>
                </a:solidFill>
                <a:effectLst/>
                <a:latin typeface="Arial" panose="020B0604020202020204" pitchFamily="34" charset="0"/>
                <a:ea typeface="+mn-ea"/>
                <a:cs typeface="+mn-cs"/>
              </a:rPr>
              <a:t>, il pourra fournir des conseils à l’installation et à l’utilisation et traiter les réclamations (produits défectueux, dates de livraison non respectées, livraisons perdues ou endommagées, etc.). Dans ce secteur, il faut souvent du personnel spécialisé. Ces appels peuvent être très longs.</a:t>
            </a:r>
          </a:p>
          <a:p>
            <a:endParaRPr lang="fr-FR" sz="1000" dirty="0"/>
          </a:p>
        </p:txBody>
      </p:sp>
      <p:sp>
        <p:nvSpPr>
          <p:cNvPr id="4" name="Rectangle 7">
            <a:extLst>
              <a:ext uri="{FF2B5EF4-FFF2-40B4-BE49-F238E27FC236}">
                <a16:creationId xmlns:a16="http://schemas.microsoft.com/office/drawing/2014/main" id="{54F82A07-C8EC-4A10-82A9-0EC133E55E1D}"/>
              </a:ext>
            </a:extLst>
          </p:cNvPr>
          <p:cNvSpPr>
            <a:spLocks noGrp="1" noChangeArrowheads="1"/>
          </p:cNvSpPr>
          <p:nvPr>
            <p:ph type="sldNum" sz="quarter" idx="5"/>
          </p:nvPr>
        </p:nvSpPr>
        <p:spPr bwMode="auto">
          <a:xfrm>
            <a:off x="4022725" y="9734550"/>
            <a:ext cx="3076575" cy="477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6" tIns="48253" rIns="96506" bIns="48253" numCol="1" anchor="b" anchorCtr="0" compatLnSpc="1">
            <a:prstTxWarp prst="textNoShape">
              <a:avLst/>
            </a:prstTxWarp>
          </a:bodyPr>
          <a:lstStyle>
            <a:lvl1pPr algn="r" defTabSz="965200">
              <a:defRPr sz="1300"/>
            </a:lvl1pPr>
          </a:lstStyle>
          <a:p>
            <a:fld id="{3A127152-8CED-4F96-A91B-1AD39C5BFE50}" type="slidenum">
              <a:rPr lang="fr-FR" altLang="fr-FR"/>
              <a:pPr/>
              <a:t>7</a:t>
            </a:fld>
            <a:endParaRPr lang="fr-FR" altLang="fr-FR"/>
          </a:p>
        </p:txBody>
      </p:sp>
    </p:spTree>
    <p:extLst>
      <p:ext uri="{BB962C8B-B14F-4D97-AF65-F5344CB8AC3E}">
        <p14:creationId xmlns:p14="http://schemas.microsoft.com/office/powerpoint/2010/main" val="2906945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25314" y="4757266"/>
            <a:ext cx="5904656" cy="5455122"/>
          </a:xfrm>
        </p:spPr>
        <p:txBody>
          <a:bodyPr/>
          <a:lstStyle/>
          <a:p>
            <a:r>
              <a:rPr lang="fr-FR" sz="1000" kern="1200" dirty="0">
                <a:solidFill>
                  <a:schemeClr val="tx1"/>
                </a:solidFill>
                <a:effectLst/>
                <a:latin typeface="Arial" panose="020B0604020202020204" pitchFamily="34" charset="0"/>
                <a:ea typeface="+mn-ea"/>
                <a:cs typeface="+mn-cs"/>
              </a:rPr>
              <a:t>La gestion des centres d’appels est un problème complexe qui sort du cadre de cet exposé. Néanmoins, cela appelle quelques réflexions :</a:t>
            </a:r>
          </a:p>
          <a:p>
            <a:r>
              <a:rPr lang="fr-FR" sz="1000" kern="1200" dirty="0">
                <a:solidFill>
                  <a:schemeClr val="tx1"/>
                </a:solidFill>
                <a:effectLst/>
                <a:latin typeface="Arial" panose="020B0604020202020204" pitchFamily="34" charset="0"/>
                <a:ea typeface="+mn-ea"/>
                <a:cs typeface="+mn-cs"/>
              </a:rPr>
              <a:t>Les appels qui parviennent au centre sont de natures très différentes : renseignements techniques ou commerciaux avant vente, commandes proprement dites, problème d’après-vente, de livraison, de mise en service, de facturation, etc.</a:t>
            </a:r>
          </a:p>
          <a:p>
            <a:r>
              <a:rPr lang="fr-FR" sz="1000" b="1" i="1" kern="1200" dirty="0">
                <a:solidFill>
                  <a:schemeClr val="tx1"/>
                </a:solidFill>
                <a:effectLst/>
                <a:latin typeface="Arial" panose="020B0604020202020204" pitchFamily="34" charset="0"/>
                <a:ea typeface="+mn-ea"/>
                <a:cs typeface="+mn-cs"/>
              </a:rPr>
              <a:t>Faut-il spécialiser ou banaliser les postes de travail ?</a:t>
            </a:r>
          </a:p>
          <a:p>
            <a:r>
              <a:rPr lang="fr-FR" sz="1000" kern="1200" dirty="0">
                <a:solidFill>
                  <a:schemeClr val="tx1"/>
                </a:solidFill>
                <a:effectLst/>
                <a:latin typeface="Arial" panose="020B0604020202020204" pitchFamily="34" charset="0"/>
                <a:ea typeface="+mn-ea"/>
                <a:cs typeface="+mn-cs"/>
              </a:rPr>
              <a:t>Banaliser les postes de travail présente l’avantage d’un meilleur lissage de la charge de travail quelle que soit la nature des appels. En revanche, cela suppose que tout le personnel soit capable de répondre à toutes les questions qui peuvent être posées.</a:t>
            </a:r>
          </a:p>
          <a:p>
            <a:r>
              <a:rPr lang="fr-FR" sz="1000" kern="1200" dirty="0">
                <a:solidFill>
                  <a:schemeClr val="tx1"/>
                </a:solidFill>
                <a:effectLst/>
                <a:latin typeface="Arial" panose="020B0604020202020204" pitchFamily="34" charset="0"/>
                <a:ea typeface="+mn-ea"/>
                <a:cs typeface="+mn-cs"/>
              </a:rPr>
              <a:t>La spécialisation permet de disposer de personnel plus compétent pour chaque domaine. On doit alors organiser un tri initial des appels selon leur nature, soit par un automate téléphonique au moyen duquel le client s’aiguille vers le ou les opérateurs compétents, soit par un poste de premier niveau qui qualifie la nature de l’appel et renvoie vers un opérateur spécialisé.</a:t>
            </a:r>
          </a:p>
          <a:p>
            <a:r>
              <a:rPr lang="fr-FR" sz="1000" b="1" i="1" kern="1200" dirty="0">
                <a:solidFill>
                  <a:schemeClr val="tx1"/>
                </a:solidFill>
                <a:effectLst/>
                <a:latin typeface="Arial" panose="020B0604020202020204" pitchFamily="34" charset="0"/>
                <a:ea typeface="+mn-ea"/>
                <a:cs typeface="+mn-cs"/>
              </a:rPr>
              <a:t>Faut-il centraliser ou répartir le traitement des appels ?</a:t>
            </a:r>
          </a:p>
          <a:p>
            <a:r>
              <a:rPr lang="fr-FR" sz="1000" kern="1200" dirty="0">
                <a:solidFill>
                  <a:schemeClr val="tx1"/>
                </a:solidFill>
                <a:effectLst/>
                <a:latin typeface="Arial" panose="020B0604020202020204" pitchFamily="34" charset="0"/>
                <a:ea typeface="+mn-ea"/>
                <a:cs typeface="+mn-cs"/>
              </a:rPr>
              <a:t>Lorsque l’on reçoit de très nombreux appels, il faut prévoir un nombre de postes de travail en conséquence. Avec les technologies d’aujourd’hui, la distance ne compte plus. On peut donc localiser des centres d’appels n’importe où. </a:t>
            </a:r>
          </a:p>
          <a:p>
            <a:r>
              <a:rPr lang="fr-FR" sz="1000" kern="1200" dirty="0">
                <a:solidFill>
                  <a:schemeClr val="tx1"/>
                </a:solidFill>
                <a:effectLst/>
                <a:latin typeface="Arial" panose="020B0604020202020204" pitchFamily="34" charset="0"/>
                <a:ea typeface="+mn-ea"/>
                <a:cs typeface="+mn-cs"/>
              </a:rPr>
              <a:t>La centralisation en un lieu unique entraîne des coûts techniques et des coûts de supervision plus faibles. En revanche, on concentre en un lieu unique un grand nombre d’opérateurs dont le travail est particulièrement pénible. Il peut en résulter des difficultés dans la gestion des relations sociales.</a:t>
            </a:r>
          </a:p>
          <a:p>
            <a:r>
              <a:rPr lang="fr-FR" sz="1000" kern="1200" dirty="0">
                <a:solidFill>
                  <a:schemeClr val="tx1"/>
                </a:solidFill>
                <a:effectLst/>
                <a:latin typeface="Arial" panose="020B0604020202020204" pitchFamily="34" charset="0"/>
                <a:ea typeface="+mn-ea"/>
                <a:cs typeface="+mn-cs"/>
              </a:rPr>
              <a:t>À l’inverse, on peut répartir les opérations dans plusieurs centres d’appels à taille plus humaine. Les coûts seront certes un peu plus élevés mais l’ambiance de travail sera meilleure.</a:t>
            </a:r>
          </a:p>
          <a:p>
            <a:r>
              <a:rPr lang="fr-FR" sz="1000" b="1" i="1" kern="1200" dirty="0">
                <a:solidFill>
                  <a:schemeClr val="tx1"/>
                </a:solidFill>
                <a:effectLst/>
                <a:latin typeface="Arial" panose="020B0604020202020204" pitchFamily="34" charset="0"/>
                <a:ea typeface="+mn-ea"/>
                <a:cs typeface="+mn-cs"/>
              </a:rPr>
              <a:t>Faut-il gérer son propre centre d’appel ou sous-traiter ?</a:t>
            </a:r>
          </a:p>
          <a:p>
            <a:r>
              <a:rPr lang="fr-FR" sz="1000" kern="1200" dirty="0">
                <a:solidFill>
                  <a:schemeClr val="tx1"/>
                </a:solidFill>
                <a:effectLst/>
                <a:latin typeface="Arial" panose="020B0604020202020204" pitchFamily="34" charset="0"/>
                <a:ea typeface="+mn-ea"/>
                <a:cs typeface="+mn-cs"/>
              </a:rPr>
              <a:t>Comme toutes les activités, il est possible de sous-traiter l’activité de centre d’appels. On doit cependant noter que les questions posées en avant-vente, la saisie de commandes et la résolution des problèmes très variés d’après-vente nécessitent, d’une part, un accès au système informatique central de l’entreprise (et donc les opérateurs doivent connaître toutes les procédures) et, d’autre part, bien connaître l’activité et les produits de l’entreprise. La sous-traitance est donc risquée.</a:t>
            </a:r>
          </a:p>
          <a:p>
            <a:r>
              <a:rPr lang="fr-FR" sz="1000" kern="1200" dirty="0">
                <a:solidFill>
                  <a:schemeClr val="tx1"/>
                </a:solidFill>
                <a:effectLst/>
                <a:latin typeface="Arial" panose="020B0604020202020204" pitchFamily="34" charset="0"/>
                <a:ea typeface="+mn-ea"/>
                <a:cs typeface="+mn-cs"/>
              </a:rPr>
              <a:t>En revanche, on peut parfaitement sous-traiter les </a:t>
            </a:r>
            <a:r>
              <a:rPr lang="fr-FR" sz="1000" i="1" kern="1200" dirty="0">
                <a:solidFill>
                  <a:schemeClr val="tx1"/>
                </a:solidFill>
                <a:effectLst/>
                <a:latin typeface="Arial" panose="020B0604020202020204" pitchFamily="34" charset="0"/>
                <a:ea typeface="+mn-ea"/>
                <a:cs typeface="+mn-cs"/>
              </a:rPr>
              <a:t>appels sortants</a:t>
            </a:r>
            <a:r>
              <a:rPr lang="fr-FR" sz="1000" kern="1200" dirty="0">
                <a:solidFill>
                  <a:schemeClr val="tx1"/>
                </a:solidFill>
                <a:effectLst/>
                <a:latin typeface="Arial" panose="020B0604020202020204" pitchFamily="34" charset="0"/>
                <a:ea typeface="+mn-ea"/>
                <a:cs typeface="+mn-cs"/>
              </a:rPr>
              <a:t>, c’est-à-dire les appels de prospection commerciale.</a:t>
            </a:r>
          </a:p>
          <a:p>
            <a:endParaRPr lang="fr-FR" sz="1000" dirty="0"/>
          </a:p>
        </p:txBody>
      </p:sp>
      <p:sp>
        <p:nvSpPr>
          <p:cNvPr id="4" name="Rectangle 7">
            <a:extLst>
              <a:ext uri="{FF2B5EF4-FFF2-40B4-BE49-F238E27FC236}">
                <a16:creationId xmlns:a16="http://schemas.microsoft.com/office/drawing/2014/main" id="{6017097F-043C-4FCE-86D1-A8296A8E2C48}"/>
              </a:ext>
            </a:extLst>
          </p:cNvPr>
          <p:cNvSpPr>
            <a:spLocks noGrp="1" noChangeArrowheads="1"/>
          </p:cNvSpPr>
          <p:nvPr>
            <p:ph type="sldNum" sz="quarter" idx="5"/>
          </p:nvPr>
        </p:nvSpPr>
        <p:spPr bwMode="auto">
          <a:xfrm>
            <a:off x="4022725" y="9734550"/>
            <a:ext cx="3076575" cy="4778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6" tIns="48253" rIns="96506" bIns="48253" numCol="1" anchor="b" anchorCtr="0" compatLnSpc="1">
            <a:prstTxWarp prst="textNoShape">
              <a:avLst/>
            </a:prstTxWarp>
          </a:bodyPr>
          <a:lstStyle>
            <a:lvl1pPr algn="r" defTabSz="965200">
              <a:defRPr sz="1300"/>
            </a:lvl1pPr>
          </a:lstStyle>
          <a:p>
            <a:fld id="{3A127152-8CED-4F96-A91B-1AD39C5BFE50}" type="slidenum">
              <a:rPr lang="fr-FR" altLang="fr-FR"/>
              <a:pPr/>
              <a:t>8</a:t>
            </a:fld>
            <a:endParaRPr lang="fr-FR" altLang="fr-FR"/>
          </a:p>
        </p:txBody>
      </p:sp>
    </p:spTree>
    <p:extLst>
      <p:ext uri="{BB962C8B-B14F-4D97-AF65-F5344CB8AC3E}">
        <p14:creationId xmlns:p14="http://schemas.microsoft.com/office/powerpoint/2010/main" val="1170508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Lors de la prise de commande, ce qu’attend le client, c’est qu’on l’informe de la disponibilité des articles. Sil ne sont  disponibles en stock, il faut l’informer de la date de livraison probable de ses articles. C’est l’objet des calculs de Disponible à la vente.</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dirty="0">
                <a:latin typeface="Arial" panose="020B0604020202020204" pitchFamily="34" charset="0"/>
                <a:cs typeface="Arial" panose="020B0604020202020204" pitchFamily="34" charset="0"/>
              </a:rPr>
              <a:t>En cas de stock insuffisant, le Commercial peut être amené à procéder à des arbitrages entre les clients.</a:t>
            </a:r>
            <a:endParaRPr lang="fr-FR" sz="1000" kern="1200" dirty="0">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Le Disponible à la indique les quantités </a:t>
            </a:r>
            <a:r>
              <a:rPr lang="fr-FR" sz="1000" i="1" kern="1200" dirty="0">
                <a:solidFill>
                  <a:schemeClr val="tx1"/>
                </a:solidFill>
                <a:effectLst/>
                <a:latin typeface="Arial" panose="020B0604020202020204" pitchFamily="34" charset="0"/>
                <a:cs typeface="Arial" panose="020B0604020202020204" pitchFamily="34" charset="0"/>
              </a:rPr>
              <a:t>disponibles à la vente</a:t>
            </a:r>
            <a:r>
              <a:rPr lang="fr-FR" sz="1000" i="0" kern="1200" dirty="0">
                <a:solidFill>
                  <a:schemeClr val="tx1"/>
                </a:solidFill>
                <a:effectLst/>
                <a:latin typeface="Arial" panose="020B0604020202020204" pitchFamily="34" charset="0"/>
                <a:cs typeface="Arial" panose="020B0604020202020204" pitchFamily="34" charset="0"/>
              </a:rPr>
              <a:t> sur les périodes futures</a:t>
            </a:r>
            <a:r>
              <a:rPr lang="fr-FR" sz="1000" kern="1200" dirty="0">
                <a:solidFill>
                  <a:schemeClr val="tx1"/>
                </a:solidFill>
                <a:effectLst/>
                <a:latin typeface="Arial" panose="020B0604020202020204" pitchFamily="34" charset="0"/>
                <a:cs typeface="Arial" panose="020B0604020202020204" pitchFamily="34" charset="0"/>
              </a:rPr>
              <a:t>, autrement dit les quantités disponibles pour répondre à une nouvelle demande sans remettre en cause l’ensemble des commandes fermes acceptées. Cette information est critique pour un service commercial soucieux d’assurer une gestion de la demande assurant une bonne qualité de service au client.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dirty="0">
                <a:latin typeface="Arial" panose="020B0604020202020204" pitchFamily="34" charset="0"/>
                <a:cs typeface="Arial" panose="020B0604020202020204" pitchFamily="34" charset="0"/>
              </a:rPr>
              <a:t>Les décisions de livraison prises, on doit émettre des ordres de préparation de commande qui sont transmis à l’entrepôt pour qu’il procède à la préparation des commandes.</a:t>
            </a:r>
            <a:endParaRPr lang="fr-FR" sz="1000" kern="1200" dirty="0">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fr-FR" sz="1000" kern="1200" dirty="0">
              <a:solidFill>
                <a:schemeClr val="tx1"/>
              </a:solidFill>
              <a:effectLst/>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2462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6" name="Rectangle 6">
            <a:extLst>
              <a:ext uri="{FF2B5EF4-FFF2-40B4-BE49-F238E27FC236}">
                <a16:creationId xmlns:a16="http://schemas.microsoft.com/office/drawing/2014/main" id="{827E7D8B-EB0E-4EF2-8EE9-7079EDD2302A}"/>
              </a:ext>
            </a:extLst>
          </p:cNvPr>
          <p:cNvSpPr>
            <a:spLocks noGrp="1" noChangeArrowheads="1"/>
          </p:cNvSpPr>
          <p:nvPr>
            <p:ph type="sldNum" sz="quarter" idx="12"/>
          </p:nvPr>
        </p:nvSpPr>
        <p:spPr>
          <a:xfrm>
            <a:off x="7086600" y="152400"/>
            <a:ext cx="1905000" cy="230188"/>
          </a:xfrm>
          <a:prstGeom prst="rect">
            <a:avLst/>
          </a:prstGeom>
          <a:ln/>
        </p:spPr>
        <p:txBody>
          <a:bodyPr/>
          <a:lstStyle>
            <a:lvl1pPr>
              <a:defRPr/>
            </a:lvl1pPr>
          </a:lstStyle>
          <a:p>
            <a:fld id="{D6BC5927-AC4D-459E-AA1D-0B1D56BC6458}" type="slidenum">
              <a:rPr lang="en-US" altLang="fr-FR"/>
              <a:pPr/>
              <a:t>‹N°›</a:t>
            </a:fld>
            <a:endParaRPr lang="en-US" altLang="fr-FR"/>
          </a:p>
        </p:txBody>
      </p:sp>
    </p:spTree>
    <p:extLst>
      <p:ext uri="{BB962C8B-B14F-4D97-AF65-F5344CB8AC3E}">
        <p14:creationId xmlns:p14="http://schemas.microsoft.com/office/powerpoint/2010/main" val="206911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Rectangle 6">
            <a:extLst>
              <a:ext uri="{FF2B5EF4-FFF2-40B4-BE49-F238E27FC236}">
                <a16:creationId xmlns:a16="http://schemas.microsoft.com/office/drawing/2014/main" id="{0768C371-7350-421D-8016-75DB6B5A75AB}"/>
              </a:ext>
            </a:extLst>
          </p:cNvPr>
          <p:cNvSpPr>
            <a:spLocks noGrp="1" noChangeArrowheads="1"/>
          </p:cNvSpPr>
          <p:nvPr>
            <p:ph type="sldNum" sz="quarter" idx="12"/>
          </p:nvPr>
        </p:nvSpPr>
        <p:spPr>
          <a:xfrm>
            <a:off x="7086600" y="152400"/>
            <a:ext cx="1905000" cy="230188"/>
          </a:xfrm>
          <a:prstGeom prst="rect">
            <a:avLst/>
          </a:prstGeom>
          <a:ln/>
        </p:spPr>
        <p:txBody>
          <a:bodyPr/>
          <a:lstStyle>
            <a:lvl1pPr>
              <a:defRPr/>
            </a:lvl1pPr>
          </a:lstStyle>
          <a:p>
            <a:fld id="{F995FEB5-D6F3-47BD-A274-318428CFDF39}" type="slidenum">
              <a:rPr lang="en-US" altLang="fr-FR"/>
              <a:pPr/>
              <a:t>‹N°›</a:t>
            </a:fld>
            <a:endParaRPr lang="en-US" altLang="fr-FR"/>
          </a:p>
        </p:txBody>
      </p:sp>
    </p:spTree>
    <p:extLst>
      <p:ext uri="{BB962C8B-B14F-4D97-AF65-F5344CB8AC3E}">
        <p14:creationId xmlns:p14="http://schemas.microsoft.com/office/powerpoint/2010/main" val="4101878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72250" y="1143000"/>
            <a:ext cx="1962150" cy="46482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685800" y="1143000"/>
            <a:ext cx="5734050" cy="46482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Rectangle 6">
            <a:extLst>
              <a:ext uri="{FF2B5EF4-FFF2-40B4-BE49-F238E27FC236}">
                <a16:creationId xmlns:a16="http://schemas.microsoft.com/office/drawing/2014/main" id="{8B44B824-FB44-4B21-A827-FDFAA53471B8}"/>
              </a:ext>
            </a:extLst>
          </p:cNvPr>
          <p:cNvSpPr>
            <a:spLocks noGrp="1" noChangeArrowheads="1"/>
          </p:cNvSpPr>
          <p:nvPr>
            <p:ph type="sldNum" sz="quarter" idx="12"/>
          </p:nvPr>
        </p:nvSpPr>
        <p:spPr>
          <a:xfrm>
            <a:off x="7086600" y="152400"/>
            <a:ext cx="1905000" cy="230188"/>
          </a:xfrm>
          <a:prstGeom prst="rect">
            <a:avLst/>
          </a:prstGeom>
          <a:ln/>
        </p:spPr>
        <p:txBody>
          <a:bodyPr/>
          <a:lstStyle>
            <a:lvl1pPr>
              <a:defRPr/>
            </a:lvl1pPr>
          </a:lstStyle>
          <a:p>
            <a:fld id="{4C78DF8A-FC18-4C47-B170-ADF26532B63D}" type="slidenum">
              <a:rPr lang="en-US" altLang="fr-FR"/>
              <a:pPr/>
              <a:t>‹N°›</a:t>
            </a:fld>
            <a:endParaRPr lang="en-US" altLang="fr-FR"/>
          </a:p>
        </p:txBody>
      </p:sp>
    </p:spTree>
    <p:extLst>
      <p:ext uri="{BB962C8B-B14F-4D97-AF65-F5344CB8AC3E}">
        <p14:creationId xmlns:p14="http://schemas.microsoft.com/office/powerpoint/2010/main" val="1277543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560023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6" name="Rectangle 6">
            <a:extLst>
              <a:ext uri="{FF2B5EF4-FFF2-40B4-BE49-F238E27FC236}">
                <a16:creationId xmlns:a16="http://schemas.microsoft.com/office/drawing/2014/main" id="{BDBEB15E-EDE4-4CB5-9DB5-6F054DFE16BF}"/>
              </a:ext>
            </a:extLst>
          </p:cNvPr>
          <p:cNvSpPr>
            <a:spLocks noGrp="1" noChangeArrowheads="1"/>
          </p:cNvSpPr>
          <p:nvPr>
            <p:ph type="sldNum" sz="quarter" idx="12"/>
          </p:nvPr>
        </p:nvSpPr>
        <p:spPr>
          <a:xfrm>
            <a:off x="7086600" y="152400"/>
            <a:ext cx="1905000" cy="230188"/>
          </a:xfrm>
          <a:prstGeom prst="rect">
            <a:avLst/>
          </a:prstGeom>
          <a:ln/>
        </p:spPr>
        <p:txBody>
          <a:bodyPr/>
          <a:lstStyle>
            <a:lvl1pPr>
              <a:defRPr/>
            </a:lvl1pPr>
          </a:lstStyle>
          <a:p>
            <a:fld id="{E9988981-30E6-4BAE-9AEE-CAA94765504E}" type="slidenum">
              <a:rPr lang="en-US" altLang="fr-FR"/>
              <a:pPr/>
              <a:t>‹N°›</a:t>
            </a:fld>
            <a:endParaRPr lang="en-US" altLang="fr-FR"/>
          </a:p>
        </p:txBody>
      </p:sp>
    </p:spTree>
    <p:extLst>
      <p:ext uri="{BB962C8B-B14F-4D97-AF65-F5344CB8AC3E}">
        <p14:creationId xmlns:p14="http://schemas.microsoft.com/office/powerpoint/2010/main" val="1276750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685800" y="23622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2362200"/>
            <a:ext cx="3810000" cy="3429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numéro de diapositive 6">
            <a:extLst>
              <a:ext uri="{FF2B5EF4-FFF2-40B4-BE49-F238E27FC236}">
                <a16:creationId xmlns:a16="http://schemas.microsoft.com/office/drawing/2014/main" id="{51484090-2A38-4B6C-840F-29CF6C1630C1}"/>
              </a:ext>
            </a:extLst>
          </p:cNvPr>
          <p:cNvSpPr>
            <a:spLocks noGrp="1" noChangeArrowheads="1"/>
          </p:cNvSpPr>
          <p:nvPr>
            <p:ph type="sldNum" sz="quarter" idx="12"/>
          </p:nvPr>
        </p:nvSpPr>
        <p:spPr>
          <a:xfrm>
            <a:off x="7086600" y="152400"/>
            <a:ext cx="1905000" cy="230188"/>
          </a:xfrm>
          <a:prstGeom prst="rect">
            <a:avLst/>
          </a:prstGeom>
          <a:ln/>
        </p:spPr>
        <p:txBody>
          <a:bodyPr/>
          <a:lstStyle>
            <a:lvl1pPr>
              <a:defRPr/>
            </a:lvl1pPr>
          </a:lstStyle>
          <a:p>
            <a:fld id="{75F53CF2-6B6B-4DD4-8FB4-BEAA4A144CBA}" type="slidenum">
              <a:rPr lang="en-US" altLang="fr-FR"/>
              <a:pPr/>
              <a:t>‹N°›</a:t>
            </a:fld>
            <a:endParaRPr lang="en-US" altLang="fr-FR"/>
          </a:p>
        </p:txBody>
      </p:sp>
    </p:spTree>
    <p:extLst>
      <p:ext uri="{BB962C8B-B14F-4D97-AF65-F5344CB8AC3E}">
        <p14:creationId xmlns:p14="http://schemas.microsoft.com/office/powerpoint/2010/main" val="3297206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9" name="Rectangle 6">
            <a:extLst>
              <a:ext uri="{FF2B5EF4-FFF2-40B4-BE49-F238E27FC236}">
                <a16:creationId xmlns:a16="http://schemas.microsoft.com/office/drawing/2014/main" id="{2B0AD1BE-CF99-4644-B2CD-9CE084AD48E7}"/>
              </a:ext>
            </a:extLst>
          </p:cNvPr>
          <p:cNvSpPr>
            <a:spLocks noGrp="1" noChangeArrowheads="1"/>
          </p:cNvSpPr>
          <p:nvPr>
            <p:ph type="sldNum" sz="quarter" idx="12"/>
          </p:nvPr>
        </p:nvSpPr>
        <p:spPr>
          <a:xfrm>
            <a:off x="7086600" y="152400"/>
            <a:ext cx="1905000" cy="230188"/>
          </a:xfrm>
          <a:prstGeom prst="rect">
            <a:avLst/>
          </a:prstGeom>
          <a:ln/>
        </p:spPr>
        <p:txBody>
          <a:bodyPr/>
          <a:lstStyle>
            <a:lvl1pPr>
              <a:defRPr/>
            </a:lvl1pPr>
          </a:lstStyle>
          <a:p>
            <a:fld id="{DCA38FD6-2EA1-4A9A-8AC6-6DAD40A9DF6B}" type="slidenum">
              <a:rPr lang="en-US" altLang="fr-FR"/>
              <a:pPr/>
              <a:t>‹N°›</a:t>
            </a:fld>
            <a:endParaRPr lang="en-US" altLang="fr-FR"/>
          </a:p>
        </p:txBody>
      </p:sp>
    </p:spTree>
    <p:extLst>
      <p:ext uri="{BB962C8B-B14F-4D97-AF65-F5344CB8AC3E}">
        <p14:creationId xmlns:p14="http://schemas.microsoft.com/office/powerpoint/2010/main" val="3085895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5" name="Rectangle 6">
            <a:extLst>
              <a:ext uri="{FF2B5EF4-FFF2-40B4-BE49-F238E27FC236}">
                <a16:creationId xmlns:a16="http://schemas.microsoft.com/office/drawing/2014/main" id="{33928529-7299-4ED0-976C-A5BC6B9C20C1}"/>
              </a:ext>
            </a:extLst>
          </p:cNvPr>
          <p:cNvSpPr>
            <a:spLocks noGrp="1" noChangeArrowheads="1"/>
          </p:cNvSpPr>
          <p:nvPr>
            <p:ph type="sldNum" sz="quarter" idx="12"/>
          </p:nvPr>
        </p:nvSpPr>
        <p:spPr>
          <a:xfrm>
            <a:off x="7086600" y="152400"/>
            <a:ext cx="1905000" cy="230188"/>
          </a:xfrm>
          <a:prstGeom prst="rect">
            <a:avLst/>
          </a:prstGeom>
          <a:ln/>
        </p:spPr>
        <p:txBody>
          <a:bodyPr/>
          <a:lstStyle>
            <a:lvl1pPr>
              <a:defRPr/>
            </a:lvl1pPr>
          </a:lstStyle>
          <a:p>
            <a:fld id="{3CC5AF01-1DED-4459-A530-546F6E51E9C9}" type="slidenum">
              <a:rPr lang="en-US" altLang="fr-FR"/>
              <a:pPr/>
              <a:t>‹N°›</a:t>
            </a:fld>
            <a:endParaRPr lang="en-US" altLang="fr-FR"/>
          </a:p>
        </p:txBody>
      </p:sp>
    </p:spTree>
    <p:extLst>
      <p:ext uri="{BB962C8B-B14F-4D97-AF65-F5344CB8AC3E}">
        <p14:creationId xmlns:p14="http://schemas.microsoft.com/office/powerpoint/2010/main" val="4093987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2D3127F3-6E8E-4F66-8890-E41C536C4BD5}"/>
              </a:ext>
            </a:extLst>
          </p:cNvPr>
          <p:cNvSpPr>
            <a:spLocks noGrp="1" noChangeArrowheads="1"/>
          </p:cNvSpPr>
          <p:nvPr>
            <p:ph type="sldNum" sz="quarter" idx="12"/>
          </p:nvPr>
        </p:nvSpPr>
        <p:spPr>
          <a:xfrm>
            <a:off x="7086600" y="152400"/>
            <a:ext cx="1905000" cy="230188"/>
          </a:xfrm>
          <a:prstGeom prst="rect">
            <a:avLst/>
          </a:prstGeom>
          <a:ln/>
        </p:spPr>
        <p:txBody>
          <a:bodyPr/>
          <a:lstStyle>
            <a:lvl1pPr>
              <a:defRPr/>
            </a:lvl1pPr>
          </a:lstStyle>
          <a:p>
            <a:fld id="{F5FD5463-0DA6-4310-8553-897099DDE98D}" type="slidenum">
              <a:rPr lang="en-US" altLang="fr-FR"/>
              <a:pPr/>
              <a:t>‹N°›</a:t>
            </a:fld>
            <a:endParaRPr lang="en-US" altLang="fr-FR"/>
          </a:p>
        </p:txBody>
      </p:sp>
    </p:spTree>
    <p:extLst>
      <p:ext uri="{BB962C8B-B14F-4D97-AF65-F5344CB8AC3E}">
        <p14:creationId xmlns:p14="http://schemas.microsoft.com/office/powerpoint/2010/main" val="751107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7" name="Espace réservé du numéro de diapositive 6">
            <a:extLst>
              <a:ext uri="{FF2B5EF4-FFF2-40B4-BE49-F238E27FC236}">
                <a16:creationId xmlns:a16="http://schemas.microsoft.com/office/drawing/2014/main" id="{FD44AB63-26C2-4919-B7D4-978698C698F7}"/>
              </a:ext>
            </a:extLst>
          </p:cNvPr>
          <p:cNvSpPr>
            <a:spLocks noGrp="1" noChangeArrowheads="1"/>
          </p:cNvSpPr>
          <p:nvPr>
            <p:ph type="sldNum" sz="quarter" idx="12"/>
          </p:nvPr>
        </p:nvSpPr>
        <p:spPr>
          <a:xfrm>
            <a:off x="7086600" y="152400"/>
            <a:ext cx="1905000" cy="230188"/>
          </a:xfrm>
          <a:prstGeom prst="rect">
            <a:avLst/>
          </a:prstGeom>
          <a:ln/>
        </p:spPr>
        <p:txBody>
          <a:bodyPr/>
          <a:lstStyle>
            <a:lvl1pPr>
              <a:defRPr/>
            </a:lvl1pPr>
          </a:lstStyle>
          <a:p>
            <a:fld id="{198B9D2D-1370-498A-AE58-444C25D9FEAC}" type="slidenum">
              <a:rPr lang="en-US" altLang="fr-FR"/>
              <a:pPr/>
              <a:t>‹N°›</a:t>
            </a:fld>
            <a:endParaRPr lang="en-US" altLang="fr-FR"/>
          </a:p>
        </p:txBody>
      </p:sp>
    </p:spTree>
    <p:extLst>
      <p:ext uri="{BB962C8B-B14F-4D97-AF65-F5344CB8AC3E}">
        <p14:creationId xmlns:p14="http://schemas.microsoft.com/office/powerpoint/2010/main" val="3783701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7" name="Espace réservé du numéro de diapositive 6">
            <a:extLst>
              <a:ext uri="{FF2B5EF4-FFF2-40B4-BE49-F238E27FC236}">
                <a16:creationId xmlns:a16="http://schemas.microsoft.com/office/drawing/2014/main" id="{CBD4BCC3-0212-4C2B-9CA1-DEBBD7DC7541}"/>
              </a:ext>
            </a:extLst>
          </p:cNvPr>
          <p:cNvSpPr>
            <a:spLocks noGrp="1" noChangeArrowheads="1"/>
          </p:cNvSpPr>
          <p:nvPr>
            <p:ph type="sldNum" sz="quarter" idx="12"/>
          </p:nvPr>
        </p:nvSpPr>
        <p:spPr>
          <a:xfrm>
            <a:off x="7086600" y="152400"/>
            <a:ext cx="1905000" cy="230188"/>
          </a:xfrm>
          <a:prstGeom prst="rect">
            <a:avLst/>
          </a:prstGeom>
          <a:ln/>
        </p:spPr>
        <p:txBody>
          <a:bodyPr/>
          <a:lstStyle>
            <a:lvl1pPr>
              <a:defRPr/>
            </a:lvl1pPr>
          </a:lstStyle>
          <a:p>
            <a:fld id="{5962C556-A35F-41DF-8FC3-4CA930C8D611}" type="slidenum">
              <a:rPr lang="en-US" altLang="fr-FR"/>
              <a:pPr/>
              <a:t>‹N°›</a:t>
            </a:fld>
            <a:endParaRPr lang="en-US" altLang="fr-FR"/>
          </a:p>
        </p:txBody>
      </p:sp>
    </p:spTree>
    <p:extLst>
      <p:ext uri="{BB962C8B-B14F-4D97-AF65-F5344CB8AC3E}">
        <p14:creationId xmlns:p14="http://schemas.microsoft.com/office/powerpoint/2010/main" val="2581479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2">
            <a:extLst>
              <a:ext uri="{FF2B5EF4-FFF2-40B4-BE49-F238E27FC236}">
                <a16:creationId xmlns:a16="http://schemas.microsoft.com/office/drawing/2014/main" id="{86D7EBCB-562C-435A-9DC8-FD88A1F608C2}"/>
              </a:ext>
            </a:extLst>
          </p:cNvPr>
          <p:cNvSpPr>
            <a:spLocks noGrp="1" noChangeArrowheads="1"/>
          </p:cNvSpPr>
          <p:nvPr>
            <p:ph type="title"/>
          </p:nvPr>
        </p:nvSpPr>
        <p:spPr bwMode="auto">
          <a:xfrm>
            <a:off x="914400" y="1143000"/>
            <a:ext cx="7620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r-FR"/>
              <a:t>Cliquez pour modifier le style du titre du masque</a:t>
            </a:r>
          </a:p>
        </p:txBody>
      </p:sp>
      <p:sp>
        <p:nvSpPr>
          <p:cNvPr id="1029" name="Rectangle 3">
            <a:extLst>
              <a:ext uri="{FF2B5EF4-FFF2-40B4-BE49-F238E27FC236}">
                <a16:creationId xmlns:a16="http://schemas.microsoft.com/office/drawing/2014/main" id="{BB997D5A-9A5C-43A4-BE83-D5FDA8D1E508}"/>
              </a:ext>
            </a:extLst>
          </p:cNvPr>
          <p:cNvSpPr>
            <a:spLocks noGrp="1" noChangeArrowheads="1"/>
          </p:cNvSpPr>
          <p:nvPr>
            <p:ph type="body" idx="1"/>
          </p:nvPr>
        </p:nvSpPr>
        <p:spPr bwMode="auto">
          <a:xfrm>
            <a:off x="685800" y="2362200"/>
            <a:ext cx="77724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r-FR"/>
              <a:t>Cliquez pour modifier les styles du texte du masque</a:t>
            </a:r>
          </a:p>
          <a:p>
            <a:pPr lvl="1"/>
            <a:r>
              <a:rPr lang="en-US" altLang="fr-FR"/>
              <a:t>Deuxième niveau</a:t>
            </a:r>
          </a:p>
          <a:p>
            <a:pPr lvl="2"/>
            <a:r>
              <a:rPr lang="en-US" altLang="fr-FR"/>
              <a:t>Troisième niveau</a:t>
            </a:r>
          </a:p>
          <a:p>
            <a:pPr lvl="3"/>
            <a:r>
              <a:rPr lang="en-US" altLang="fr-FR"/>
              <a:t>Quatrième niveau</a:t>
            </a:r>
          </a:p>
          <a:p>
            <a:pPr lvl="4"/>
            <a:r>
              <a:rPr lang="en-US" altLang="fr-FR"/>
              <a:t>Cinquième niveau</a:t>
            </a:r>
          </a:p>
        </p:txBody>
      </p:sp>
      <p:sp>
        <p:nvSpPr>
          <p:cNvPr id="5129" name="Rectangle 9">
            <a:extLst>
              <a:ext uri="{FF2B5EF4-FFF2-40B4-BE49-F238E27FC236}">
                <a16:creationId xmlns:a16="http://schemas.microsoft.com/office/drawing/2014/main" id="{AA91B1E6-A09B-491D-9496-A48904C5E499}"/>
              </a:ext>
            </a:extLst>
          </p:cNvPr>
          <p:cNvSpPr>
            <a:spLocks noChangeArrowheads="1"/>
          </p:cNvSpPr>
          <p:nvPr userDrawn="1"/>
        </p:nvSpPr>
        <p:spPr bwMode="auto">
          <a:xfrm>
            <a:off x="0" y="116632"/>
            <a:ext cx="8892480" cy="422167"/>
          </a:xfrm>
          <a:prstGeom prst="rect">
            <a:avLst/>
          </a:prstGeom>
          <a:noFill/>
          <a:ln w="12700">
            <a:noFill/>
            <a:miter lim="800000"/>
            <a:headEnd/>
            <a:tailEnd/>
          </a:ln>
          <a:effectLst/>
        </p:spPr>
        <p:txBody>
          <a:bodyPr wrap="square" lIns="90488" tIns="44450" rIns="90488" bIns="44450">
            <a:spAutoFit/>
          </a:bodyPr>
          <a:lstStyle/>
          <a:p>
            <a:pPr algn="r">
              <a:lnSpc>
                <a:spcPct val="90000"/>
              </a:lnSpc>
              <a:spcBef>
                <a:spcPct val="50000"/>
              </a:spcBef>
              <a:defRPr/>
            </a:pPr>
            <a:r>
              <a:rPr lang="fr-FR" sz="2400" i="1" dirty="0">
                <a:solidFill>
                  <a:srgbClr val="00279F"/>
                </a:solidFill>
                <a:latin typeface="Tahoma" pitchFamily="34" charset="0"/>
              </a:rPr>
              <a:t>Les décisions commerciales et le DAV</a:t>
            </a:r>
            <a:endParaRPr lang="fr-FR" sz="2400" i="1" dirty="0">
              <a:solidFill>
                <a:srgbClr val="00279F"/>
              </a:solidFill>
              <a:effectLst>
                <a:outerShdw blurRad="38100" dist="38100" dir="2700000" algn="tl">
                  <a:srgbClr val="C0C0C0"/>
                </a:outerShdw>
              </a:effectLst>
              <a:latin typeface="Tahoma" pitchFamily="34" charset="0"/>
            </a:endParaRPr>
          </a:p>
        </p:txBody>
      </p:sp>
      <p:sp>
        <p:nvSpPr>
          <p:cNvPr id="5" name="Espace réservé du numéro de diapositive 4"/>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solidFill>
              </a:defRPr>
            </a:lvl1pPr>
          </a:lstStyle>
          <a:p>
            <a:fld id="{3D89BE3A-7349-427A-BA79-679352FBA26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p:txStyles>
    <p:titleStyle>
      <a:lvl1pPr algn="r" rtl="0" eaLnBrk="0" fontAlgn="base" hangingPunct="0">
        <a:spcBef>
          <a:spcPct val="0"/>
        </a:spcBef>
        <a:spcAft>
          <a:spcPct val="0"/>
        </a:spcAft>
        <a:defRPr sz="3200" b="1">
          <a:solidFill>
            <a:srgbClr val="339933"/>
          </a:solidFill>
          <a:latin typeface="+mj-lt"/>
          <a:ea typeface="+mj-ea"/>
          <a:cs typeface="+mj-cs"/>
        </a:defRPr>
      </a:lvl1pPr>
      <a:lvl2pPr algn="r" rtl="0" eaLnBrk="0" fontAlgn="base" hangingPunct="0">
        <a:spcBef>
          <a:spcPct val="0"/>
        </a:spcBef>
        <a:spcAft>
          <a:spcPct val="0"/>
        </a:spcAft>
        <a:defRPr sz="3200" b="1">
          <a:solidFill>
            <a:srgbClr val="339933"/>
          </a:solidFill>
          <a:latin typeface="Arial" charset="0"/>
        </a:defRPr>
      </a:lvl2pPr>
      <a:lvl3pPr algn="r" rtl="0" eaLnBrk="0" fontAlgn="base" hangingPunct="0">
        <a:spcBef>
          <a:spcPct val="0"/>
        </a:spcBef>
        <a:spcAft>
          <a:spcPct val="0"/>
        </a:spcAft>
        <a:defRPr sz="3200" b="1">
          <a:solidFill>
            <a:srgbClr val="339933"/>
          </a:solidFill>
          <a:latin typeface="Arial" charset="0"/>
        </a:defRPr>
      </a:lvl3pPr>
      <a:lvl4pPr algn="r" rtl="0" eaLnBrk="0" fontAlgn="base" hangingPunct="0">
        <a:spcBef>
          <a:spcPct val="0"/>
        </a:spcBef>
        <a:spcAft>
          <a:spcPct val="0"/>
        </a:spcAft>
        <a:defRPr sz="3200" b="1">
          <a:solidFill>
            <a:srgbClr val="339933"/>
          </a:solidFill>
          <a:latin typeface="Arial" charset="0"/>
        </a:defRPr>
      </a:lvl4pPr>
      <a:lvl5pPr algn="r" rtl="0" eaLnBrk="0" fontAlgn="base" hangingPunct="0">
        <a:spcBef>
          <a:spcPct val="0"/>
        </a:spcBef>
        <a:spcAft>
          <a:spcPct val="0"/>
        </a:spcAft>
        <a:defRPr sz="3200" b="1">
          <a:solidFill>
            <a:srgbClr val="339933"/>
          </a:solidFill>
          <a:latin typeface="Arial" charset="0"/>
        </a:defRPr>
      </a:lvl5pPr>
      <a:lvl6pPr marL="457200" algn="r" rtl="0" eaLnBrk="0" fontAlgn="base" hangingPunct="0">
        <a:spcBef>
          <a:spcPct val="0"/>
        </a:spcBef>
        <a:spcAft>
          <a:spcPct val="0"/>
        </a:spcAft>
        <a:defRPr sz="3200" b="1">
          <a:solidFill>
            <a:srgbClr val="339933"/>
          </a:solidFill>
          <a:latin typeface="Arial" charset="0"/>
        </a:defRPr>
      </a:lvl6pPr>
      <a:lvl7pPr marL="914400" algn="r" rtl="0" eaLnBrk="0" fontAlgn="base" hangingPunct="0">
        <a:spcBef>
          <a:spcPct val="0"/>
        </a:spcBef>
        <a:spcAft>
          <a:spcPct val="0"/>
        </a:spcAft>
        <a:defRPr sz="3200" b="1">
          <a:solidFill>
            <a:srgbClr val="339933"/>
          </a:solidFill>
          <a:latin typeface="Arial" charset="0"/>
        </a:defRPr>
      </a:lvl7pPr>
      <a:lvl8pPr marL="1371600" algn="r" rtl="0" eaLnBrk="0" fontAlgn="base" hangingPunct="0">
        <a:spcBef>
          <a:spcPct val="0"/>
        </a:spcBef>
        <a:spcAft>
          <a:spcPct val="0"/>
        </a:spcAft>
        <a:defRPr sz="3200" b="1">
          <a:solidFill>
            <a:srgbClr val="339933"/>
          </a:solidFill>
          <a:latin typeface="Arial" charset="0"/>
        </a:defRPr>
      </a:lvl8pPr>
      <a:lvl9pPr marL="1828800" algn="r" rtl="0" eaLnBrk="0" fontAlgn="base" hangingPunct="0">
        <a:spcBef>
          <a:spcPct val="0"/>
        </a:spcBef>
        <a:spcAft>
          <a:spcPct val="0"/>
        </a:spcAft>
        <a:defRPr sz="3200" b="1">
          <a:solidFill>
            <a:srgbClr val="339933"/>
          </a:solidFill>
          <a:latin typeface="Arial" charset="0"/>
        </a:defRPr>
      </a:lvl9pPr>
    </p:titleStyle>
    <p:bodyStyle>
      <a:lvl1pPr marL="342900" indent="-342900" algn="l" rtl="0" eaLnBrk="0" fontAlgn="base" hangingPunct="0">
        <a:spcBef>
          <a:spcPct val="20000"/>
        </a:spcBef>
        <a:spcAft>
          <a:spcPct val="0"/>
        </a:spcAft>
        <a:buChar char="•"/>
        <a:defRPr sz="2800">
          <a:solidFill>
            <a:srgbClr val="339933"/>
          </a:solidFill>
          <a:latin typeface="+mn-lt"/>
          <a:ea typeface="+mn-ea"/>
          <a:cs typeface="+mn-cs"/>
        </a:defRPr>
      </a:lvl1pPr>
      <a:lvl2pPr marL="742950" indent="-285750" algn="l" rtl="0" eaLnBrk="0" fontAlgn="base" hangingPunct="0">
        <a:spcBef>
          <a:spcPct val="20000"/>
        </a:spcBef>
        <a:spcAft>
          <a:spcPct val="0"/>
        </a:spcAft>
        <a:buChar char="–"/>
        <a:defRPr sz="2400">
          <a:solidFill>
            <a:srgbClr val="000099"/>
          </a:solidFill>
          <a:latin typeface="+mn-lt"/>
        </a:defRPr>
      </a:lvl2pPr>
      <a:lvl3pPr marL="1143000" indent="-228600" algn="l" rtl="0" eaLnBrk="0" fontAlgn="base" hangingPunct="0">
        <a:spcBef>
          <a:spcPct val="20000"/>
        </a:spcBef>
        <a:spcAft>
          <a:spcPct val="0"/>
        </a:spcAft>
        <a:buChar char="•"/>
        <a:defRPr sz="2000">
          <a:solidFill>
            <a:srgbClr val="000099"/>
          </a:solidFill>
          <a:latin typeface="+mn-lt"/>
        </a:defRPr>
      </a:lvl3pPr>
      <a:lvl4pPr marL="1600200" indent="-228600" algn="l" rtl="0" eaLnBrk="0" fontAlgn="base" hangingPunct="0">
        <a:spcBef>
          <a:spcPct val="20000"/>
        </a:spcBef>
        <a:spcAft>
          <a:spcPct val="0"/>
        </a:spcAft>
        <a:buChar char="–"/>
        <a:defRPr>
          <a:solidFill>
            <a:srgbClr val="000099"/>
          </a:solidFill>
          <a:latin typeface="+mn-lt"/>
        </a:defRPr>
      </a:lvl4pPr>
      <a:lvl5pPr marL="2057400" indent="-228600" algn="l" rtl="0" eaLnBrk="0" fontAlgn="base" hangingPunct="0">
        <a:spcBef>
          <a:spcPct val="20000"/>
        </a:spcBef>
        <a:spcAft>
          <a:spcPct val="0"/>
        </a:spcAft>
        <a:buChar char="»"/>
        <a:defRPr>
          <a:solidFill>
            <a:srgbClr val="000099"/>
          </a:solidFill>
          <a:latin typeface="+mn-lt"/>
        </a:defRPr>
      </a:lvl5pPr>
      <a:lvl6pPr marL="2514600" indent="-228600" algn="l" rtl="0" eaLnBrk="0" fontAlgn="base" hangingPunct="0">
        <a:spcBef>
          <a:spcPct val="20000"/>
        </a:spcBef>
        <a:spcAft>
          <a:spcPct val="0"/>
        </a:spcAft>
        <a:buChar char="»"/>
        <a:defRPr>
          <a:solidFill>
            <a:srgbClr val="000099"/>
          </a:solidFill>
          <a:latin typeface="+mn-lt"/>
        </a:defRPr>
      </a:lvl6pPr>
      <a:lvl7pPr marL="2971800" indent="-228600" algn="l" rtl="0" eaLnBrk="0" fontAlgn="base" hangingPunct="0">
        <a:spcBef>
          <a:spcPct val="20000"/>
        </a:spcBef>
        <a:spcAft>
          <a:spcPct val="0"/>
        </a:spcAft>
        <a:buChar char="»"/>
        <a:defRPr>
          <a:solidFill>
            <a:srgbClr val="000099"/>
          </a:solidFill>
          <a:latin typeface="+mn-lt"/>
        </a:defRPr>
      </a:lvl7pPr>
      <a:lvl8pPr marL="3429000" indent="-228600" algn="l" rtl="0" eaLnBrk="0" fontAlgn="base" hangingPunct="0">
        <a:spcBef>
          <a:spcPct val="20000"/>
        </a:spcBef>
        <a:spcAft>
          <a:spcPct val="0"/>
        </a:spcAft>
        <a:buChar char="»"/>
        <a:defRPr>
          <a:solidFill>
            <a:srgbClr val="000099"/>
          </a:solidFill>
          <a:latin typeface="+mn-lt"/>
        </a:defRPr>
      </a:lvl8pPr>
      <a:lvl9pPr marL="3886200" indent="-228600" algn="l" rtl="0" eaLnBrk="0" fontAlgn="base" hangingPunct="0">
        <a:spcBef>
          <a:spcPct val="20000"/>
        </a:spcBef>
        <a:spcAft>
          <a:spcPct val="0"/>
        </a:spcAft>
        <a:buChar char="»"/>
        <a:defRPr>
          <a:solidFill>
            <a:srgbClr val="000099"/>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3.xm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10" Type="http://schemas.openxmlformats.org/officeDocument/2006/relationships/image" Target="../media/image6.png"/><Relationship Id="rId4" Type="http://schemas.openxmlformats.org/officeDocument/2006/relationships/oleObject" Target="../embeddings/oleObject1.bin"/><Relationship Id="rId9" Type="http://schemas.openxmlformats.org/officeDocument/2006/relationships/image" Target="../media/image5.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a:extLst>
              <a:ext uri="{FF2B5EF4-FFF2-40B4-BE49-F238E27FC236}">
                <a16:creationId xmlns:a16="http://schemas.microsoft.com/office/drawing/2014/main" id="{106FBF8A-836A-4EF5-A562-E7BC979B1E7C}"/>
              </a:ext>
            </a:extLst>
          </p:cNvPr>
          <p:cNvSpPr>
            <a:spLocks noGrp="1" noChangeArrowheads="1"/>
          </p:cNvSpPr>
          <p:nvPr>
            <p:ph type="ctrTitle"/>
          </p:nvPr>
        </p:nvSpPr>
        <p:spPr>
          <a:xfrm>
            <a:off x="685800" y="1964432"/>
            <a:ext cx="7772400" cy="1752600"/>
          </a:xfrm>
        </p:spPr>
        <p:txBody>
          <a:bodyPr/>
          <a:lstStyle/>
          <a:p>
            <a:pPr algn="ctr"/>
            <a:r>
              <a:rPr lang="fr-FR" altLang="fr-FR" dirty="0"/>
              <a:t>Le traitement des commandes</a:t>
            </a:r>
            <a:br>
              <a:rPr lang="fr-FR" altLang="fr-FR" dirty="0"/>
            </a:br>
            <a:r>
              <a:rPr lang="fr-FR" altLang="fr-FR" dirty="0"/>
              <a:t>Les décisions commerciales</a:t>
            </a:r>
            <a:br>
              <a:rPr lang="fr-FR" altLang="fr-FR" dirty="0"/>
            </a:br>
            <a:r>
              <a:rPr lang="fr-FR" altLang="fr-FR" dirty="0"/>
              <a:t>Le « Disponible à la vente »</a:t>
            </a:r>
          </a:p>
        </p:txBody>
      </p:sp>
      <p:sp>
        <p:nvSpPr>
          <p:cNvPr id="2054" name="Rectangle 3">
            <a:extLst>
              <a:ext uri="{FF2B5EF4-FFF2-40B4-BE49-F238E27FC236}">
                <a16:creationId xmlns:a16="http://schemas.microsoft.com/office/drawing/2014/main" id="{10B5E895-71FA-492C-8300-347AA7C9B088}"/>
              </a:ext>
            </a:extLst>
          </p:cNvPr>
          <p:cNvSpPr>
            <a:spLocks noGrp="1" noChangeArrowheads="1"/>
          </p:cNvSpPr>
          <p:nvPr>
            <p:ph type="subTitle" idx="1"/>
          </p:nvPr>
        </p:nvSpPr>
        <p:spPr/>
        <p:txBody>
          <a:bodyPr/>
          <a:lstStyle/>
          <a:p>
            <a:r>
              <a:rPr lang="fr-FR" altLang="fr-FR" b="1" i="1" dirty="0">
                <a:solidFill>
                  <a:srgbClr val="000099"/>
                </a:solidFill>
              </a:rPr>
              <a:t>Promise to </a:t>
            </a:r>
            <a:r>
              <a:rPr lang="fr-FR" altLang="fr-FR" b="1" i="1" dirty="0" err="1">
                <a:solidFill>
                  <a:srgbClr val="000099"/>
                </a:solidFill>
              </a:rPr>
              <a:t>deliver</a:t>
            </a:r>
            <a:endParaRPr lang="fr-FR" altLang="fr-FR" b="1" i="1" dirty="0">
              <a:solidFill>
                <a:srgbClr val="000099"/>
              </a:solidFill>
            </a:endParaRPr>
          </a:p>
        </p:txBody>
      </p:sp>
      <p:sp>
        <p:nvSpPr>
          <p:cNvPr id="4" name="Espace réservé du numéro de diapositive 4">
            <a:extLst>
              <a:ext uri="{FF2B5EF4-FFF2-40B4-BE49-F238E27FC236}">
                <a16:creationId xmlns:a16="http://schemas.microsoft.com/office/drawing/2014/main" id="{2AF6F89D-D4E5-434B-ADDC-3C5E881061B5}"/>
              </a:ext>
            </a:extLst>
          </p:cNvPr>
          <p:cNvSpPr txBox="1">
            <a:spLocks/>
          </p:cNvSpPr>
          <p:nvPr/>
        </p:nvSpPr>
        <p:spPr>
          <a:xfrm>
            <a:off x="7010400" y="6492875"/>
            <a:ext cx="21336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a:lstStyle>
          <a:p>
            <a:fld id="{3D89BE3A-7349-427A-BA79-679352FBA269}" type="slidenum">
              <a:rPr lang="fr-FR" smtClean="0"/>
              <a:pPr/>
              <a:t>1</a:t>
            </a:fld>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29FAA38-CFF5-424E-A9F2-EB4F45F20215}"/>
              </a:ext>
            </a:extLst>
          </p:cNvPr>
          <p:cNvSpPr/>
          <p:nvPr/>
        </p:nvSpPr>
        <p:spPr bwMode="auto">
          <a:xfrm>
            <a:off x="1676400" y="5085183"/>
            <a:ext cx="4267199" cy="439313"/>
          </a:xfrm>
          <a:prstGeom prst="rect">
            <a:avLst/>
          </a:prstGeom>
          <a:solidFill>
            <a:srgbClr val="FFFF0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charset="0"/>
              </a:rPr>
              <a:t>Disponible à la vente</a:t>
            </a:r>
          </a:p>
        </p:txBody>
      </p:sp>
      <p:sp>
        <p:nvSpPr>
          <p:cNvPr id="6149" name="Rectangle 2">
            <a:extLst>
              <a:ext uri="{FF2B5EF4-FFF2-40B4-BE49-F238E27FC236}">
                <a16:creationId xmlns:a16="http://schemas.microsoft.com/office/drawing/2014/main" id="{D4A2CBE6-1812-4E8E-8967-1FBE6AAE6046}"/>
              </a:ext>
            </a:extLst>
          </p:cNvPr>
          <p:cNvSpPr>
            <a:spLocks noGrp="1" noChangeArrowheads="1"/>
          </p:cNvSpPr>
          <p:nvPr>
            <p:ph type="title"/>
          </p:nvPr>
        </p:nvSpPr>
        <p:spPr>
          <a:xfrm>
            <a:off x="0" y="609600"/>
            <a:ext cx="8686800" cy="762000"/>
          </a:xfrm>
        </p:spPr>
        <p:txBody>
          <a:bodyPr/>
          <a:lstStyle/>
          <a:p>
            <a:r>
              <a:rPr lang="fr-FR" altLang="fr-FR"/>
              <a:t>Le Disponible à la Vente</a:t>
            </a:r>
          </a:p>
        </p:txBody>
      </p:sp>
      <p:sp>
        <p:nvSpPr>
          <p:cNvPr id="6150" name="Text Box 3">
            <a:extLst>
              <a:ext uri="{FF2B5EF4-FFF2-40B4-BE49-F238E27FC236}">
                <a16:creationId xmlns:a16="http://schemas.microsoft.com/office/drawing/2014/main" id="{8EA4BBB8-7165-41B5-8090-B2C3B7729245}"/>
              </a:ext>
            </a:extLst>
          </p:cNvPr>
          <p:cNvSpPr txBox="1">
            <a:spLocks noChangeArrowheads="1"/>
          </p:cNvSpPr>
          <p:nvPr/>
        </p:nvSpPr>
        <p:spPr bwMode="auto">
          <a:xfrm>
            <a:off x="2667000" y="1397000"/>
            <a:ext cx="4060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eaLnBrk="0" fontAlgn="base" hangingPunct="0">
              <a:spcBef>
                <a:spcPct val="0"/>
              </a:spcBef>
              <a:spcAft>
                <a:spcPct val="0"/>
              </a:spcAft>
              <a:defRPr sz="1600" b="1">
                <a:solidFill>
                  <a:schemeClr val="tx1"/>
                </a:solidFill>
                <a:latin typeface="Arial" panose="020B0604020202020204" pitchFamily="34" charset="0"/>
              </a:defRPr>
            </a:lvl6pPr>
            <a:lvl7pPr marL="2971800" indent="-228600" eaLnBrk="0" fontAlgn="base" hangingPunct="0">
              <a:spcBef>
                <a:spcPct val="0"/>
              </a:spcBef>
              <a:spcAft>
                <a:spcPct val="0"/>
              </a:spcAft>
              <a:defRPr sz="1600" b="1">
                <a:solidFill>
                  <a:schemeClr val="tx1"/>
                </a:solidFill>
                <a:latin typeface="Arial" panose="020B0604020202020204" pitchFamily="34" charset="0"/>
              </a:defRPr>
            </a:lvl7pPr>
            <a:lvl8pPr marL="3429000" indent="-228600" eaLnBrk="0" fontAlgn="base" hangingPunct="0">
              <a:spcBef>
                <a:spcPct val="0"/>
              </a:spcBef>
              <a:spcAft>
                <a:spcPct val="0"/>
              </a:spcAft>
              <a:defRPr sz="1600" b="1">
                <a:solidFill>
                  <a:schemeClr val="tx1"/>
                </a:solidFill>
                <a:latin typeface="Arial" panose="020B0604020202020204" pitchFamily="34" charset="0"/>
              </a:defRPr>
            </a:lvl8pPr>
            <a:lvl9pPr marL="3886200" indent="-228600" eaLnBrk="0" fontAlgn="base" hangingPunct="0">
              <a:spcBef>
                <a:spcPct val="0"/>
              </a:spcBef>
              <a:spcAft>
                <a:spcPct val="0"/>
              </a:spcAft>
              <a:defRPr sz="1600" b="1">
                <a:solidFill>
                  <a:schemeClr val="tx1"/>
                </a:solidFill>
                <a:latin typeface="Arial" panose="020B0604020202020204" pitchFamily="34" charset="0"/>
              </a:defRPr>
            </a:lvl9pPr>
          </a:lstStyle>
          <a:p>
            <a:r>
              <a:rPr lang="en-US" altLang="fr-FR" sz="2400"/>
              <a:t>ATP : Available to Promise</a:t>
            </a:r>
          </a:p>
        </p:txBody>
      </p:sp>
      <p:sp>
        <p:nvSpPr>
          <p:cNvPr id="6151" name="Line 4">
            <a:extLst>
              <a:ext uri="{FF2B5EF4-FFF2-40B4-BE49-F238E27FC236}">
                <a16:creationId xmlns:a16="http://schemas.microsoft.com/office/drawing/2014/main" id="{4AF99C96-11A0-48F5-AA48-0EEB12266C0D}"/>
              </a:ext>
            </a:extLst>
          </p:cNvPr>
          <p:cNvSpPr>
            <a:spLocks noChangeShapeType="1"/>
          </p:cNvSpPr>
          <p:nvPr/>
        </p:nvSpPr>
        <p:spPr bwMode="auto">
          <a:xfrm flipV="1">
            <a:off x="1676400" y="2463800"/>
            <a:ext cx="0" cy="30480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6152" name="Line 5">
            <a:extLst>
              <a:ext uri="{FF2B5EF4-FFF2-40B4-BE49-F238E27FC236}">
                <a16:creationId xmlns:a16="http://schemas.microsoft.com/office/drawing/2014/main" id="{630486C7-728E-497B-AFC4-E4B9D9C65316}"/>
              </a:ext>
            </a:extLst>
          </p:cNvPr>
          <p:cNvSpPr>
            <a:spLocks noChangeShapeType="1"/>
          </p:cNvSpPr>
          <p:nvPr/>
        </p:nvSpPr>
        <p:spPr bwMode="auto">
          <a:xfrm>
            <a:off x="1676400" y="5517232"/>
            <a:ext cx="62484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6153" name="Freeform 6">
            <a:extLst>
              <a:ext uri="{FF2B5EF4-FFF2-40B4-BE49-F238E27FC236}">
                <a16:creationId xmlns:a16="http://schemas.microsoft.com/office/drawing/2014/main" id="{D24F5649-642C-4CC1-849A-0AD95EC8822C}"/>
              </a:ext>
            </a:extLst>
          </p:cNvPr>
          <p:cNvSpPr>
            <a:spLocks/>
          </p:cNvSpPr>
          <p:nvPr/>
        </p:nvSpPr>
        <p:spPr bwMode="auto">
          <a:xfrm>
            <a:off x="1676400" y="2946400"/>
            <a:ext cx="4800600" cy="2273300"/>
          </a:xfrm>
          <a:custGeom>
            <a:avLst/>
            <a:gdLst>
              <a:gd name="T0" fmla="*/ 0 w 3024"/>
              <a:gd name="T1" fmla="*/ 176 h 1432"/>
              <a:gd name="T2" fmla="*/ 336 w 3024"/>
              <a:gd name="T3" fmla="*/ 320 h 1432"/>
              <a:gd name="T4" fmla="*/ 624 w 3024"/>
              <a:gd name="T5" fmla="*/ 656 h 1432"/>
              <a:gd name="T6" fmla="*/ 960 w 3024"/>
              <a:gd name="T7" fmla="*/ 848 h 1432"/>
              <a:gd name="T8" fmla="*/ 1008 w 3024"/>
              <a:gd name="T9" fmla="*/ 416 h 1432"/>
              <a:gd name="T10" fmla="*/ 1776 w 3024"/>
              <a:gd name="T11" fmla="*/ 752 h 1432"/>
              <a:gd name="T12" fmla="*/ 2352 w 3024"/>
              <a:gd name="T13" fmla="*/ 1328 h 1432"/>
              <a:gd name="T14" fmla="*/ 2400 w 3024"/>
              <a:gd name="T15" fmla="*/ 128 h 1432"/>
              <a:gd name="T16" fmla="*/ 3024 w 3024"/>
              <a:gd name="T17" fmla="*/ 560 h 14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24"/>
              <a:gd name="T28" fmla="*/ 0 h 1432"/>
              <a:gd name="T29" fmla="*/ 3024 w 3024"/>
              <a:gd name="T30" fmla="*/ 1432 h 143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24" h="1432">
                <a:moveTo>
                  <a:pt x="0" y="176"/>
                </a:moveTo>
                <a:cubicBezTo>
                  <a:pt x="116" y="208"/>
                  <a:pt x="232" y="240"/>
                  <a:pt x="336" y="320"/>
                </a:cubicBezTo>
                <a:cubicBezTo>
                  <a:pt x="440" y="400"/>
                  <a:pt x="520" y="568"/>
                  <a:pt x="624" y="656"/>
                </a:cubicBezTo>
                <a:cubicBezTo>
                  <a:pt x="728" y="744"/>
                  <a:pt x="896" y="888"/>
                  <a:pt x="960" y="848"/>
                </a:cubicBezTo>
                <a:cubicBezTo>
                  <a:pt x="1024" y="808"/>
                  <a:pt x="872" y="432"/>
                  <a:pt x="1008" y="416"/>
                </a:cubicBezTo>
                <a:cubicBezTo>
                  <a:pt x="1144" y="400"/>
                  <a:pt x="1552" y="600"/>
                  <a:pt x="1776" y="752"/>
                </a:cubicBezTo>
                <a:cubicBezTo>
                  <a:pt x="2000" y="904"/>
                  <a:pt x="2248" y="1432"/>
                  <a:pt x="2352" y="1328"/>
                </a:cubicBezTo>
                <a:cubicBezTo>
                  <a:pt x="2456" y="1224"/>
                  <a:pt x="2288" y="256"/>
                  <a:pt x="2400" y="128"/>
                </a:cubicBezTo>
                <a:cubicBezTo>
                  <a:pt x="2512" y="0"/>
                  <a:pt x="2768" y="280"/>
                  <a:pt x="3024" y="560"/>
                </a:cubicBezTo>
              </a:path>
            </a:pathLst>
          </a:custGeom>
          <a:noFill/>
          <a:ln w="57150" cap="flat" cmpd="sng">
            <a:solidFill>
              <a:srgbClr val="339933"/>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fr-FR"/>
          </a:p>
        </p:txBody>
      </p:sp>
      <p:sp>
        <p:nvSpPr>
          <p:cNvPr id="6154" name="Line 7">
            <a:extLst>
              <a:ext uri="{FF2B5EF4-FFF2-40B4-BE49-F238E27FC236}">
                <a16:creationId xmlns:a16="http://schemas.microsoft.com/office/drawing/2014/main" id="{B80D0352-C74A-4409-8BE0-1BADAEE258C0}"/>
              </a:ext>
            </a:extLst>
          </p:cNvPr>
          <p:cNvSpPr>
            <a:spLocks noChangeShapeType="1"/>
          </p:cNvSpPr>
          <p:nvPr/>
        </p:nvSpPr>
        <p:spPr bwMode="auto">
          <a:xfrm>
            <a:off x="6019800" y="2387600"/>
            <a:ext cx="0" cy="3124200"/>
          </a:xfrm>
          <a:prstGeom prst="line">
            <a:avLst/>
          </a:prstGeom>
          <a:noFill/>
          <a:ln w="381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6155" name="Line 8">
            <a:extLst>
              <a:ext uri="{FF2B5EF4-FFF2-40B4-BE49-F238E27FC236}">
                <a16:creationId xmlns:a16="http://schemas.microsoft.com/office/drawing/2014/main" id="{8CD62660-3F89-48E0-BDC9-E2D07B3DDFB4}"/>
              </a:ext>
            </a:extLst>
          </p:cNvPr>
          <p:cNvSpPr>
            <a:spLocks noChangeShapeType="1"/>
          </p:cNvSpPr>
          <p:nvPr/>
        </p:nvSpPr>
        <p:spPr bwMode="auto">
          <a:xfrm>
            <a:off x="1676400" y="5816600"/>
            <a:ext cx="4343400" cy="0"/>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6156" name="Text Box 9">
            <a:extLst>
              <a:ext uri="{FF2B5EF4-FFF2-40B4-BE49-F238E27FC236}">
                <a16:creationId xmlns:a16="http://schemas.microsoft.com/office/drawing/2014/main" id="{C1B86FCA-0EF8-4111-A86C-A080ABC372B8}"/>
              </a:ext>
            </a:extLst>
          </p:cNvPr>
          <p:cNvSpPr txBox="1">
            <a:spLocks noChangeArrowheads="1"/>
          </p:cNvSpPr>
          <p:nvPr/>
        </p:nvSpPr>
        <p:spPr bwMode="auto">
          <a:xfrm>
            <a:off x="2895600" y="5816600"/>
            <a:ext cx="2012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eaLnBrk="0" fontAlgn="base" hangingPunct="0">
              <a:spcBef>
                <a:spcPct val="0"/>
              </a:spcBef>
              <a:spcAft>
                <a:spcPct val="0"/>
              </a:spcAft>
              <a:defRPr sz="1600" b="1">
                <a:solidFill>
                  <a:schemeClr val="tx1"/>
                </a:solidFill>
                <a:latin typeface="Arial" panose="020B0604020202020204" pitchFamily="34" charset="0"/>
              </a:defRPr>
            </a:lvl6pPr>
            <a:lvl7pPr marL="2971800" indent="-228600" eaLnBrk="0" fontAlgn="base" hangingPunct="0">
              <a:spcBef>
                <a:spcPct val="0"/>
              </a:spcBef>
              <a:spcAft>
                <a:spcPct val="0"/>
              </a:spcAft>
              <a:defRPr sz="1600" b="1">
                <a:solidFill>
                  <a:schemeClr val="tx1"/>
                </a:solidFill>
                <a:latin typeface="Arial" panose="020B0604020202020204" pitchFamily="34" charset="0"/>
              </a:defRPr>
            </a:lvl7pPr>
            <a:lvl8pPr marL="3429000" indent="-228600" eaLnBrk="0" fontAlgn="base" hangingPunct="0">
              <a:spcBef>
                <a:spcPct val="0"/>
              </a:spcBef>
              <a:spcAft>
                <a:spcPct val="0"/>
              </a:spcAft>
              <a:defRPr sz="1600" b="1">
                <a:solidFill>
                  <a:schemeClr val="tx1"/>
                </a:solidFill>
                <a:latin typeface="Arial" panose="020B0604020202020204" pitchFamily="34" charset="0"/>
              </a:defRPr>
            </a:lvl8pPr>
            <a:lvl9pPr marL="3886200" indent="-228600" eaLnBrk="0" fontAlgn="base" hangingPunct="0">
              <a:spcBef>
                <a:spcPct val="0"/>
              </a:spcBef>
              <a:spcAft>
                <a:spcPct val="0"/>
              </a:spcAft>
              <a:defRPr sz="1600" b="1">
                <a:solidFill>
                  <a:schemeClr val="tx1"/>
                </a:solidFill>
                <a:latin typeface="Arial" panose="020B0604020202020204" pitchFamily="34" charset="0"/>
              </a:defRPr>
            </a:lvl9pPr>
          </a:lstStyle>
          <a:p>
            <a:r>
              <a:rPr lang="fr-FR" altLang="fr-FR" sz="1800"/>
              <a:t>Délai de réaction</a:t>
            </a:r>
          </a:p>
        </p:txBody>
      </p:sp>
      <p:sp>
        <p:nvSpPr>
          <p:cNvPr id="6157" name="Line 10">
            <a:extLst>
              <a:ext uri="{FF2B5EF4-FFF2-40B4-BE49-F238E27FC236}">
                <a16:creationId xmlns:a16="http://schemas.microsoft.com/office/drawing/2014/main" id="{E97C5E03-0007-4D71-A405-522BC9FFDF37}"/>
              </a:ext>
            </a:extLst>
          </p:cNvPr>
          <p:cNvSpPr>
            <a:spLocks noChangeShapeType="1"/>
          </p:cNvSpPr>
          <p:nvPr/>
        </p:nvSpPr>
        <p:spPr bwMode="auto">
          <a:xfrm>
            <a:off x="1676400" y="5054600"/>
            <a:ext cx="4343400" cy="0"/>
          </a:xfrm>
          <a:prstGeom prst="line">
            <a:avLst/>
          </a:prstGeom>
          <a:noFill/>
          <a:ln w="38100">
            <a:solidFill>
              <a:schemeClr val="tx1"/>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6158" name="Text Box 11">
            <a:extLst>
              <a:ext uri="{FF2B5EF4-FFF2-40B4-BE49-F238E27FC236}">
                <a16:creationId xmlns:a16="http://schemas.microsoft.com/office/drawing/2014/main" id="{98028E16-BE93-4CA0-B264-7D027E3F9DDD}"/>
              </a:ext>
            </a:extLst>
          </p:cNvPr>
          <p:cNvSpPr txBox="1">
            <a:spLocks noChangeArrowheads="1"/>
          </p:cNvSpPr>
          <p:nvPr/>
        </p:nvSpPr>
        <p:spPr bwMode="auto">
          <a:xfrm>
            <a:off x="2444750" y="2082800"/>
            <a:ext cx="197485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eaLnBrk="0" fontAlgn="base" hangingPunct="0">
              <a:spcBef>
                <a:spcPct val="0"/>
              </a:spcBef>
              <a:spcAft>
                <a:spcPct val="0"/>
              </a:spcAft>
              <a:defRPr sz="1600" b="1">
                <a:solidFill>
                  <a:schemeClr val="tx1"/>
                </a:solidFill>
                <a:latin typeface="Arial" panose="020B0604020202020204" pitchFamily="34" charset="0"/>
              </a:defRPr>
            </a:lvl6pPr>
            <a:lvl7pPr marL="2971800" indent="-228600" eaLnBrk="0" fontAlgn="base" hangingPunct="0">
              <a:spcBef>
                <a:spcPct val="0"/>
              </a:spcBef>
              <a:spcAft>
                <a:spcPct val="0"/>
              </a:spcAft>
              <a:defRPr sz="1600" b="1">
                <a:solidFill>
                  <a:schemeClr val="tx1"/>
                </a:solidFill>
                <a:latin typeface="Arial" panose="020B0604020202020204" pitchFamily="34" charset="0"/>
              </a:defRPr>
            </a:lvl7pPr>
            <a:lvl8pPr marL="3429000" indent="-228600" eaLnBrk="0" fontAlgn="base" hangingPunct="0">
              <a:spcBef>
                <a:spcPct val="0"/>
              </a:spcBef>
              <a:spcAft>
                <a:spcPct val="0"/>
              </a:spcAft>
              <a:defRPr sz="1600" b="1">
                <a:solidFill>
                  <a:schemeClr val="tx1"/>
                </a:solidFill>
                <a:latin typeface="Arial" panose="020B0604020202020204" pitchFamily="34" charset="0"/>
              </a:defRPr>
            </a:lvl8pPr>
            <a:lvl9pPr marL="3886200" indent="-228600" eaLnBrk="0" fontAlgn="base" hangingPunct="0">
              <a:spcBef>
                <a:spcPct val="0"/>
              </a:spcBef>
              <a:spcAft>
                <a:spcPct val="0"/>
              </a:spcAft>
              <a:defRPr sz="1600" b="1">
                <a:solidFill>
                  <a:schemeClr val="tx1"/>
                </a:solidFill>
                <a:latin typeface="Arial" panose="020B0604020202020204" pitchFamily="34" charset="0"/>
              </a:defRPr>
            </a:lvl9pPr>
          </a:lstStyle>
          <a:p>
            <a:pPr algn="ctr"/>
            <a:r>
              <a:rPr lang="fr-FR" altLang="fr-FR" sz="1800" dirty="0">
                <a:solidFill>
                  <a:srgbClr val="000099"/>
                </a:solidFill>
              </a:rPr>
              <a:t>Stock</a:t>
            </a:r>
          </a:p>
          <a:p>
            <a:pPr algn="ctr"/>
            <a:r>
              <a:rPr lang="fr-FR" altLang="fr-FR" sz="1800" dirty="0">
                <a:solidFill>
                  <a:srgbClr val="000099"/>
                </a:solidFill>
              </a:rPr>
              <a:t>prévisionnel</a:t>
            </a:r>
          </a:p>
          <a:p>
            <a:pPr algn="ctr"/>
            <a:r>
              <a:rPr lang="fr-FR" altLang="fr-FR" sz="1800" dirty="0">
                <a:solidFill>
                  <a:srgbClr val="000099"/>
                </a:solidFill>
              </a:rPr>
              <a:t>compte-tenu</a:t>
            </a:r>
          </a:p>
          <a:p>
            <a:pPr algn="ctr"/>
            <a:r>
              <a:rPr lang="fr-FR" altLang="fr-FR" sz="1800" dirty="0">
                <a:solidFill>
                  <a:srgbClr val="000099"/>
                </a:solidFill>
              </a:rPr>
              <a:t>des commandes</a:t>
            </a:r>
          </a:p>
          <a:p>
            <a:pPr algn="ctr"/>
            <a:r>
              <a:rPr lang="fr-FR" altLang="fr-FR" sz="1800" dirty="0">
                <a:solidFill>
                  <a:srgbClr val="000099"/>
                </a:solidFill>
              </a:rPr>
              <a:t>fermes</a:t>
            </a:r>
          </a:p>
        </p:txBody>
      </p:sp>
      <p:sp>
        <p:nvSpPr>
          <p:cNvPr id="6159" name="Line 12">
            <a:extLst>
              <a:ext uri="{FF2B5EF4-FFF2-40B4-BE49-F238E27FC236}">
                <a16:creationId xmlns:a16="http://schemas.microsoft.com/office/drawing/2014/main" id="{849F218E-78C1-4E57-81B8-C33FFA9D5A7C}"/>
              </a:ext>
            </a:extLst>
          </p:cNvPr>
          <p:cNvSpPr>
            <a:spLocks noChangeShapeType="1"/>
          </p:cNvSpPr>
          <p:nvPr/>
        </p:nvSpPr>
        <p:spPr bwMode="auto">
          <a:xfrm flipH="1">
            <a:off x="3200400" y="4140200"/>
            <a:ext cx="3352800" cy="0"/>
          </a:xfrm>
          <a:prstGeom prst="line">
            <a:avLst/>
          </a:prstGeom>
          <a:noFill/>
          <a:ln w="25400" cap="rnd">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6160" name="Line 13">
            <a:extLst>
              <a:ext uri="{FF2B5EF4-FFF2-40B4-BE49-F238E27FC236}">
                <a16:creationId xmlns:a16="http://schemas.microsoft.com/office/drawing/2014/main" id="{0D65D243-18D9-45E0-8546-62897222E906}"/>
              </a:ext>
            </a:extLst>
          </p:cNvPr>
          <p:cNvSpPr>
            <a:spLocks noChangeShapeType="1"/>
          </p:cNvSpPr>
          <p:nvPr/>
        </p:nvSpPr>
        <p:spPr bwMode="auto">
          <a:xfrm flipH="1">
            <a:off x="5486400" y="4368800"/>
            <a:ext cx="1066800" cy="0"/>
          </a:xfrm>
          <a:prstGeom prst="line">
            <a:avLst/>
          </a:prstGeom>
          <a:noFill/>
          <a:ln w="25400" cap="rnd">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fr-FR"/>
          </a:p>
        </p:txBody>
      </p:sp>
      <p:sp>
        <p:nvSpPr>
          <p:cNvPr id="6161" name="Text Box 14">
            <a:extLst>
              <a:ext uri="{FF2B5EF4-FFF2-40B4-BE49-F238E27FC236}">
                <a16:creationId xmlns:a16="http://schemas.microsoft.com/office/drawing/2014/main" id="{278756F3-47F3-4464-B80A-0A02CF6C5D32}"/>
              </a:ext>
            </a:extLst>
          </p:cNvPr>
          <p:cNvSpPr txBox="1">
            <a:spLocks noChangeArrowheads="1"/>
          </p:cNvSpPr>
          <p:nvPr/>
        </p:nvSpPr>
        <p:spPr bwMode="auto">
          <a:xfrm>
            <a:off x="6765925" y="3948113"/>
            <a:ext cx="1847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spAutoFit/>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eaLnBrk="0" fontAlgn="base" hangingPunct="0">
              <a:spcBef>
                <a:spcPct val="0"/>
              </a:spcBef>
              <a:spcAft>
                <a:spcPct val="0"/>
              </a:spcAft>
              <a:defRPr sz="1600" b="1">
                <a:solidFill>
                  <a:schemeClr val="tx1"/>
                </a:solidFill>
                <a:latin typeface="Arial" panose="020B0604020202020204" pitchFamily="34" charset="0"/>
              </a:defRPr>
            </a:lvl6pPr>
            <a:lvl7pPr marL="2971800" indent="-228600" eaLnBrk="0" fontAlgn="base" hangingPunct="0">
              <a:spcBef>
                <a:spcPct val="0"/>
              </a:spcBef>
              <a:spcAft>
                <a:spcPct val="0"/>
              </a:spcAft>
              <a:defRPr sz="1600" b="1">
                <a:solidFill>
                  <a:schemeClr val="tx1"/>
                </a:solidFill>
                <a:latin typeface="Arial" panose="020B0604020202020204" pitchFamily="34" charset="0"/>
              </a:defRPr>
            </a:lvl7pPr>
            <a:lvl8pPr marL="3429000" indent="-228600" eaLnBrk="0" fontAlgn="base" hangingPunct="0">
              <a:spcBef>
                <a:spcPct val="0"/>
              </a:spcBef>
              <a:spcAft>
                <a:spcPct val="0"/>
              </a:spcAft>
              <a:defRPr sz="1600" b="1">
                <a:solidFill>
                  <a:schemeClr val="tx1"/>
                </a:solidFill>
                <a:latin typeface="Arial" panose="020B0604020202020204" pitchFamily="34" charset="0"/>
              </a:defRPr>
            </a:lvl8pPr>
            <a:lvl9pPr marL="3886200" indent="-228600" eaLnBrk="0" fontAlgn="base" hangingPunct="0">
              <a:spcBef>
                <a:spcPct val="0"/>
              </a:spcBef>
              <a:spcAft>
                <a:spcPct val="0"/>
              </a:spcAft>
              <a:defRPr sz="1600" b="1">
                <a:solidFill>
                  <a:schemeClr val="tx1"/>
                </a:solidFill>
                <a:latin typeface="Arial" panose="020B0604020202020204" pitchFamily="34" charset="0"/>
              </a:defRPr>
            </a:lvl9pPr>
          </a:lstStyle>
          <a:p>
            <a:r>
              <a:rPr lang="fr-FR" altLang="fr-FR" sz="1800">
                <a:solidFill>
                  <a:srgbClr val="000099"/>
                </a:solidFill>
              </a:rPr>
              <a:t>Entrées </a:t>
            </a:r>
          </a:p>
          <a:p>
            <a:r>
              <a:rPr lang="fr-FR" altLang="fr-FR" sz="1800">
                <a:solidFill>
                  <a:srgbClr val="000099"/>
                </a:solidFill>
              </a:rPr>
              <a:t>prévisionnelles</a:t>
            </a:r>
          </a:p>
        </p:txBody>
      </p:sp>
      <p:sp>
        <p:nvSpPr>
          <p:cNvPr id="3" name="Rectangle 2">
            <a:extLst>
              <a:ext uri="{FF2B5EF4-FFF2-40B4-BE49-F238E27FC236}">
                <a16:creationId xmlns:a16="http://schemas.microsoft.com/office/drawing/2014/main" id="{B28AD7B8-E8E2-4B31-9F95-804B77BF297B}"/>
              </a:ext>
            </a:extLst>
          </p:cNvPr>
          <p:cNvSpPr/>
          <p:nvPr/>
        </p:nvSpPr>
        <p:spPr bwMode="auto">
          <a:xfrm>
            <a:off x="5486400" y="3319886"/>
            <a:ext cx="457174" cy="1765298"/>
          </a:xfrm>
          <a:prstGeom prst="rect">
            <a:avLst/>
          </a:prstGeom>
          <a:solidFill>
            <a:srgbClr val="FFFF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1600" b="1" i="0" u="none" strike="noStrike" cap="none" normalizeH="0" baseline="0">
              <a:ln>
                <a:noFill/>
              </a:ln>
              <a:solidFill>
                <a:schemeClr val="tx1"/>
              </a:solidFill>
              <a:effectLst/>
              <a:latin typeface="Arial" charset="0"/>
            </a:endParaRPr>
          </a:p>
        </p:txBody>
      </p:sp>
      <p:sp>
        <p:nvSpPr>
          <p:cNvPr id="17" name="Line 10">
            <a:extLst>
              <a:ext uri="{FF2B5EF4-FFF2-40B4-BE49-F238E27FC236}">
                <a16:creationId xmlns:a16="http://schemas.microsoft.com/office/drawing/2014/main" id="{EF440D7E-F0FA-4E08-AE08-7FDF91090568}"/>
              </a:ext>
            </a:extLst>
          </p:cNvPr>
          <p:cNvSpPr>
            <a:spLocks noChangeShapeType="1"/>
          </p:cNvSpPr>
          <p:nvPr/>
        </p:nvSpPr>
        <p:spPr bwMode="auto">
          <a:xfrm flipV="1">
            <a:off x="5466082" y="3360733"/>
            <a:ext cx="553716" cy="3"/>
          </a:xfrm>
          <a:prstGeom prst="line">
            <a:avLst/>
          </a:prstGeom>
          <a:noFill/>
          <a:ln w="38100">
            <a:solidFill>
              <a:schemeClr val="tx1"/>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fr-FR"/>
          </a:p>
        </p:txBody>
      </p:sp>
      <p:sp>
        <p:nvSpPr>
          <p:cNvPr id="18" name="Espace réservé du numéro de diapositive 4">
            <a:extLst>
              <a:ext uri="{FF2B5EF4-FFF2-40B4-BE49-F238E27FC236}">
                <a16:creationId xmlns:a16="http://schemas.microsoft.com/office/drawing/2014/main" id="{02A11963-6448-4719-A7C0-E33A702F67C1}"/>
              </a:ext>
            </a:extLst>
          </p:cNvPr>
          <p:cNvSpPr txBox="1">
            <a:spLocks/>
          </p:cNvSpPr>
          <p:nvPr/>
        </p:nvSpPr>
        <p:spPr>
          <a:xfrm>
            <a:off x="7010400" y="6492875"/>
            <a:ext cx="21336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a:lstStyle>
          <a:p>
            <a:fld id="{3D89BE3A-7349-427A-BA79-679352FBA269}" type="slidenum">
              <a:rPr lang="fr-FR" smtClean="0"/>
              <a:pPr/>
              <a:t>10</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a:extLst>
              <a:ext uri="{FF2B5EF4-FFF2-40B4-BE49-F238E27FC236}">
                <a16:creationId xmlns:a16="http://schemas.microsoft.com/office/drawing/2014/main" id="{AD120A7D-4C9B-4F95-82DB-97C29CC7FB4D}"/>
              </a:ext>
            </a:extLst>
          </p:cNvPr>
          <p:cNvSpPr>
            <a:spLocks noGrp="1" noChangeArrowheads="1"/>
          </p:cNvSpPr>
          <p:nvPr>
            <p:ph type="title"/>
          </p:nvPr>
        </p:nvSpPr>
        <p:spPr/>
        <p:txBody>
          <a:bodyPr/>
          <a:lstStyle/>
          <a:p>
            <a:r>
              <a:rPr lang="fr-FR" altLang="fr-FR"/>
              <a:t>Exemple 1</a:t>
            </a:r>
          </a:p>
        </p:txBody>
      </p:sp>
      <p:pic>
        <p:nvPicPr>
          <p:cNvPr id="4" name="Image 3">
            <a:extLst>
              <a:ext uri="{FF2B5EF4-FFF2-40B4-BE49-F238E27FC236}">
                <a16:creationId xmlns:a16="http://schemas.microsoft.com/office/drawing/2014/main" id="{E9808AD0-9CFA-4864-A217-2C6ECF27B2E8}"/>
              </a:ext>
            </a:extLst>
          </p:cNvPr>
          <p:cNvPicPr>
            <a:picLocks noChangeAspect="1"/>
          </p:cNvPicPr>
          <p:nvPr/>
        </p:nvPicPr>
        <p:blipFill>
          <a:blip r:embed="rId3"/>
          <a:stretch>
            <a:fillRect/>
          </a:stretch>
        </p:blipFill>
        <p:spPr>
          <a:xfrm>
            <a:off x="392571" y="2420888"/>
            <a:ext cx="8358858" cy="2754758"/>
          </a:xfrm>
          <a:prstGeom prst="rect">
            <a:avLst/>
          </a:prstGeom>
        </p:spPr>
      </p:pic>
      <p:sp>
        <p:nvSpPr>
          <p:cNvPr id="5" name="Espace réservé du numéro de diapositive 4">
            <a:extLst>
              <a:ext uri="{FF2B5EF4-FFF2-40B4-BE49-F238E27FC236}">
                <a16:creationId xmlns:a16="http://schemas.microsoft.com/office/drawing/2014/main" id="{5B351305-183B-498F-AEA2-765A7E4B4195}"/>
              </a:ext>
            </a:extLst>
          </p:cNvPr>
          <p:cNvSpPr txBox="1">
            <a:spLocks/>
          </p:cNvSpPr>
          <p:nvPr/>
        </p:nvSpPr>
        <p:spPr>
          <a:xfrm>
            <a:off x="7010400" y="6492875"/>
            <a:ext cx="21336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a:lstStyle>
          <a:p>
            <a:fld id="{3D89BE3A-7349-427A-BA79-679352FBA269}" type="slidenum">
              <a:rPr lang="fr-FR" smtClean="0"/>
              <a:pPr/>
              <a:t>11</a:t>
            </a:fld>
            <a:endParaRPr lang="fr-FR"/>
          </a:p>
        </p:txBody>
      </p:sp>
    </p:spTree>
    <p:extLst>
      <p:ext uri="{BB962C8B-B14F-4D97-AF65-F5344CB8AC3E}">
        <p14:creationId xmlns:p14="http://schemas.microsoft.com/office/powerpoint/2010/main" val="3145681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a:extLst>
              <a:ext uri="{FF2B5EF4-FFF2-40B4-BE49-F238E27FC236}">
                <a16:creationId xmlns:a16="http://schemas.microsoft.com/office/drawing/2014/main" id="{583E6AF2-A2F6-459E-9DC0-63150A2B526B}"/>
              </a:ext>
            </a:extLst>
          </p:cNvPr>
          <p:cNvSpPr>
            <a:spLocks noGrp="1" noChangeArrowheads="1"/>
          </p:cNvSpPr>
          <p:nvPr>
            <p:ph type="title"/>
          </p:nvPr>
        </p:nvSpPr>
        <p:spPr>
          <a:xfrm>
            <a:off x="1524000" y="838200"/>
            <a:ext cx="7391400" cy="609600"/>
          </a:xfrm>
        </p:spPr>
        <p:txBody>
          <a:bodyPr/>
          <a:lstStyle/>
          <a:p>
            <a:r>
              <a:rPr lang="fr-FR" altLang="fr-FR" dirty="0"/>
              <a:t>Exemple 2</a:t>
            </a:r>
          </a:p>
        </p:txBody>
      </p:sp>
      <p:pic>
        <p:nvPicPr>
          <p:cNvPr id="3" name="Image 2">
            <a:extLst>
              <a:ext uri="{FF2B5EF4-FFF2-40B4-BE49-F238E27FC236}">
                <a16:creationId xmlns:a16="http://schemas.microsoft.com/office/drawing/2014/main" id="{F66222EC-06E2-4C0D-91DC-516AEABDCE01}"/>
              </a:ext>
            </a:extLst>
          </p:cNvPr>
          <p:cNvPicPr>
            <a:picLocks noChangeAspect="1"/>
          </p:cNvPicPr>
          <p:nvPr/>
        </p:nvPicPr>
        <p:blipFill>
          <a:blip r:embed="rId3"/>
          <a:stretch>
            <a:fillRect/>
          </a:stretch>
        </p:blipFill>
        <p:spPr>
          <a:xfrm>
            <a:off x="173399" y="2420888"/>
            <a:ext cx="8797201" cy="2405807"/>
          </a:xfrm>
          <a:prstGeom prst="rect">
            <a:avLst/>
          </a:prstGeom>
        </p:spPr>
      </p:pic>
      <p:sp>
        <p:nvSpPr>
          <p:cNvPr id="4" name="Espace réservé du numéro de diapositive 4">
            <a:extLst>
              <a:ext uri="{FF2B5EF4-FFF2-40B4-BE49-F238E27FC236}">
                <a16:creationId xmlns:a16="http://schemas.microsoft.com/office/drawing/2014/main" id="{2FAF74D6-CAFE-466A-B3DF-B29FFD481581}"/>
              </a:ext>
            </a:extLst>
          </p:cNvPr>
          <p:cNvSpPr txBox="1">
            <a:spLocks/>
          </p:cNvSpPr>
          <p:nvPr/>
        </p:nvSpPr>
        <p:spPr>
          <a:xfrm>
            <a:off x="7010400" y="6492875"/>
            <a:ext cx="21336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a:lstStyle>
          <a:p>
            <a:fld id="{3D89BE3A-7349-427A-BA79-679352FBA269}" type="slidenum">
              <a:rPr lang="fr-FR" smtClean="0"/>
              <a:pPr/>
              <a:t>12</a:t>
            </a:fld>
            <a:endParaRPr lang="fr-FR"/>
          </a:p>
        </p:txBody>
      </p:sp>
    </p:spTree>
    <p:extLst>
      <p:ext uri="{BB962C8B-B14F-4D97-AF65-F5344CB8AC3E}">
        <p14:creationId xmlns:p14="http://schemas.microsoft.com/office/powerpoint/2010/main" val="1353209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a:extLst>
              <a:ext uri="{FF2B5EF4-FFF2-40B4-BE49-F238E27FC236}">
                <a16:creationId xmlns:a16="http://schemas.microsoft.com/office/drawing/2014/main" id="{E27D8C7A-6974-4432-AB74-118DE2A9896B}"/>
              </a:ext>
            </a:extLst>
          </p:cNvPr>
          <p:cNvSpPr>
            <a:spLocks noGrp="1" noChangeArrowheads="1"/>
          </p:cNvSpPr>
          <p:nvPr>
            <p:ph type="title"/>
          </p:nvPr>
        </p:nvSpPr>
        <p:spPr>
          <a:xfrm>
            <a:off x="914400" y="838200"/>
            <a:ext cx="7620000" cy="609600"/>
          </a:xfrm>
        </p:spPr>
        <p:txBody>
          <a:bodyPr/>
          <a:lstStyle/>
          <a:p>
            <a:r>
              <a:rPr lang="fr-FR" altLang="fr-FR" dirty="0"/>
              <a:t>Exemple 3</a:t>
            </a:r>
          </a:p>
        </p:txBody>
      </p:sp>
      <p:pic>
        <p:nvPicPr>
          <p:cNvPr id="4" name="Image 3">
            <a:extLst>
              <a:ext uri="{FF2B5EF4-FFF2-40B4-BE49-F238E27FC236}">
                <a16:creationId xmlns:a16="http://schemas.microsoft.com/office/drawing/2014/main" id="{F0114414-F163-48D9-BE11-E8B5EAA153C6}"/>
              </a:ext>
            </a:extLst>
          </p:cNvPr>
          <p:cNvPicPr>
            <a:picLocks noChangeAspect="1"/>
          </p:cNvPicPr>
          <p:nvPr/>
        </p:nvPicPr>
        <p:blipFill>
          <a:blip r:embed="rId3"/>
          <a:stretch>
            <a:fillRect/>
          </a:stretch>
        </p:blipFill>
        <p:spPr>
          <a:xfrm>
            <a:off x="510808" y="2319337"/>
            <a:ext cx="8220391" cy="2477815"/>
          </a:xfrm>
          <a:prstGeom prst="rect">
            <a:avLst/>
          </a:prstGeom>
        </p:spPr>
      </p:pic>
      <p:sp>
        <p:nvSpPr>
          <p:cNvPr id="5" name="Espace réservé du numéro de diapositive 4">
            <a:extLst>
              <a:ext uri="{FF2B5EF4-FFF2-40B4-BE49-F238E27FC236}">
                <a16:creationId xmlns:a16="http://schemas.microsoft.com/office/drawing/2014/main" id="{078E9C59-2147-4CA3-8E0B-9F27C1210DE8}"/>
              </a:ext>
            </a:extLst>
          </p:cNvPr>
          <p:cNvSpPr txBox="1">
            <a:spLocks/>
          </p:cNvSpPr>
          <p:nvPr/>
        </p:nvSpPr>
        <p:spPr>
          <a:xfrm>
            <a:off x="7010400" y="6492875"/>
            <a:ext cx="21336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a:lstStyle>
          <a:p>
            <a:fld id="{3D89BE3A-7349-427A-BA79-679352FBA269}" type="slidenum">
              <a:rPr lang="fr-FR" smtClean="0"/>
              <a:pPr/>
              <a:t>13</a:t>
            </a:fld>
            <a:endParaRPr lang="fr-FR"/>
          </a:p>
        </p:txBody>
      </p:sp>
    </p:spTree>
    <p:extLst>
      <p:ext uri="{BB962C8B-B14F-4D97-AF65-F5344CB8AC3E}">
        <p14:creationId xmlns:p14="http://schemas.microsoft.com/office/powerpoint/2010/main" val="117008934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D7E23D-793C-4D8A-82F0-A5F652047997}"/>
              </a:ext>
            </a:extLst>
          </p:cNvPr>
          <p:cNvSpPr>
            <a:spLocks noGrp="1"/>
          </p:cNvSpPr>
          <p:nvPr>
            <p:ph type="title"/>
          </p:nvPr>
        </p:nvSpPr>
        <p:spPr>
          <a:xfrm>
            <a:off x="1043608" y="762000"/>
            <a:ext cx="7620000" cy="609600"/>
          </a:xfrm>
        </p:spPr>
        <p:txBody>
          <a:bodyPr/>
          <a:lstStyle/>
          <a:p>
            <a:r>
              <a:rPr lang="fr-FR" dirty="0"/>
              <a:t>Le DAV dans le cadre </a:t>
            </a:r>
            <a:br>
              <a:rPr lang="fr-FR" dirty="0"/>
            </a:br>
            <a:r>
              <a:rPr lang="fr-FR" dirty="0"/>
              <a:t>de la </a:t>
            </a:r>
            <a:r>
              <a:rPr lang="fr-FR" dirty="0" err="1"/>
              <a:t>supply</a:t>
            </a:r>
            <a:r>
              <a:rPr lang="fr-FR" dirty="0"/>
              <a:t> </a:t>
            </a:r>
            <a:r>
              <a:rPr lang="fr-FR" dirty="0" err="1"/>
              <a:t>chain</a:t>
            </a:r>
            <a:r>
              <a:rPr lang="fr-FR" dirty="0"/>
              <a:t> étendue</a:t>
            </a:r>
          </a:p>
        </p:txBody>
      </p:sp>
      <p:sp>
        <p:nvSpPr>
          <p:cNvPr id="4" name="Espace réservé du numéro de diapositive 4">
            <a:extLst>
              <a:ext uri="{FF2B5EF4-FFF2-40B4-BE49-F238E27FC236}">
                <a16:creationId xmlns:a16="http://schemas.microsoft.com/office/drawing/2014/main" id="{FA387C3D-32B5-4FD5-8EA5-6B9364374143}"/>
              </a:ext>
            </a:extLst>
          </p:cNvPr>
          <p:cNvSpPr txBox="1">
            <a:spLocks/>
          </p:cNvSpPr>
          <p:nvPr/>
        </p:nvSpPr>
        <p:spPr>
          <a:xfrm>
            <a:off x="7010400" y="6492875"/>
            <a:ext cx="21336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a:lstStyle>
          <a:p>
            <a:fld id="{3D89BE3A-7349-427A-BA79-679352FBA269}" type="slidenum">
              <a:rPr lang="fr-FR" smtClean="0"/>
              <a:pPr/>
              <a:t>14</a:t>
            </a:fld>
            <a:endParaRPr lang="fr-FR"/>
          </a:p>
        </p:txBody>
      </p:sp>
      <p:sp>
        <p:nvSpPr>
          <p:cNvPr id="3" name="Espace réservé du contenu 2">
            <a:extLst>
              <a:ext uri="{FF2B5EF4-FFF2-40B4-BE49-F238E27FC236}">
                <a16:creationId xmlns:a16="http://schemas.microsoft.com/office/drawing/2014/main" id="{4EDEC89C-3295-44C0-B67D-21CAE559A605}"/>
              </a:ext>
            </a:extLst>
          </p:cNvPr>
          <p:cNvSpPr>
            <a:spLocks noGrp="1"/>
          </p:cNvSpPr>
          <p:nvPr>
            <p:ph idx="1"/>
          </p:nvPr>
        </p:nvSpPr>
        <p:spPr>
          <a:xfrm>
            <a:off x="863598" y="1988840"/>
            <a:ext cx="7772400" cy="3429000"/>
          </a:xfrm>
        </p:spPr>
        <p:txBody>
          <a:bodyPr/>
          <a:lstStyle/>
          <a:p>
            <a:r>
              <a:rPr lang="fr-FR" dirty="0"/>
              <a:t>Classer les clients selon des critères définis par le marketing et le commercial</a:t>
            </a:r>
          </a:p>
          <a:p>
            <a:r>
              <a:rPr lang="fr-FR" dirty="0"/>
              <a:t>Appliquer ensuite les techniques de DAV en respectant le principe de </a:t>
            </a:r>
            <a:r>
              <a:rPr lang="fr-FR" i="1" dirty="0">
                <a:solidFill>
                  <a:srgbClr val="000099"/>
                </a:solidFill>
              </a:rPr>
              <a:t>Promise to </a:t>
            </a:r>
            <a:r>
              <a:rPr lang="fr-FR" i="1" dirty="0" err="1">
                <a:solidFill>
                  <a:srgbClr val="000099"/>
                </a:solidFill>
              </a:rPr>
              <a:t>deliver</a:t>
            </a:r>
            <a:endParaRPr lang="fr-FR" i="1" dirty="0">
              <a:solidFill>
                <a:srgbClr val="000099"/>
              </a:solidFill>
            </a:endParaRPr>
          </a:p>
          <a:p>
            <a:r>
              <a:rPr lang="fr-FR" dirty="0">
                <a:solidFill>
                  <a:srgbClr val="000099"/>
                </a:solidFill>
              </a:rPr>
              <a:t>Le prérequis est la justesse des stocks et la fiabilité des fournisseurs ou de la fabrication</a:t>
            </a:r>
          </a:p>
        </p:txBody>
      </p:sp>
      <p:pic>
        <p:nvPicPr>
          <p:cNvPr id="6" name="Image 5">
            <a:extLst>
              <a:ext uri="{FF2B5EF4-FFF2-40B4-BE49-F238E27FC236}">
                <a16:creationId xmlns:a16="http://schemas.microsoft.com/office/drawing/2014/main" id="{0BC19548-F99C-4023-A8D3-1D83611B9B4D}"/>
              </a:ext>
            </a:extLst>
          </p:cNvPr>
          <p:cNvPicPr>
            <a:picLocks noChangeAspect="1"/>
          </p:cNvPicPr>
          <p:nvPr/>
        </p:nvPicPr>
        <p:blipFill>
          <a:blip r:embed="rId3"/>
          <a:stretch>
            <a:fillRect/>
          </a:stretch>
        </p:blipFill>
        <p:spPr>
          <a:xfrm>
            <a:off x="3090862" y="4973936"/>
            <a:ext cx="2962275" cy="1543050"/>
          </a:xfrm>
          <a:prstGeom prst="rect">
            <a:avLst/>
          </a:prstGeom>
        </p:spPr>
      </p:pic>
    </p:spTree>
    <p:extLst>
      <p:ext uri="{BB962C8B-B14F-4D97-AF65-F5344CB8AC3E}">
        <p14:creationId xmlns:p14="http://schemas.microsoft.com/office/powerpoint/2010/main" val="4030128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79A4C62-578D-4FA4-BE4A-AABCB1F54AFC}"/>
              </a:ext>
            </a:extLst>
          </p:cNvPr>
          <p:cNvSpPr>
            <a:spLocks noGrp="1" noChangeArrowheads="1"/>
          </p:cNvSpPr>
          <p:nvPr>
            <p:ph type="title"/>
          </p:nvPr>
        </p:nvSpPr>
        <p:spPr>
          <a:xfrm>
            <a:off x="1066800" y="700274"/>
            <a:ext cx="7848600" cy="457200"/>
          </a:xfrm>
          <a:noFill/>
          <a:ln/>
        </p:spPr>
        <p:txBody>
          <a:bodyPr/>
          <a:lstStyle/>
          <a:p>
            <a:r>
              <a:rPr lang="fr-FR" altLang="fr-FR" dirty="0"/>
              <a:t>Agenda</a:t>
            </a:r>
          </a:p>
        </p:txBody>
      </p:sp>
      <p:grpSp>
        <p:nvGrpSpPr>
          <p:cNvPr id="20" name="Group 6">
            <a:extLst>
              <a:ext uri="{FF2B5EF4-FFF2-40B4-BE49-F238E27FC236}">
                <a16:creationId xmlns:a16="http://schemas.microsoft.com/office/drawing/2014/main" id="{3CCF0569-E488-4FC0-8E1F-98F1D9DD8AC0}"/>
              </a:ext>
            </a:extLst>
          </p:cNvPr>
          <p:cNvGrpSpPr/>
          <p:nvPr>
            <p:custDataLst>
              <p:tags r:id="rId1"/>
            </p:custDataLst>
          </p:nvPr>
        </p:nvGrpSpPr>
        <p:grpSpPr>
          <a:xfrm>
            <a:off x="107504" y="1518419"/>
            <a:ext cx="1296144" cy="2232248"/>
            <a:chOff x="1587500" y="2420889"/>
            <a:chExt cx="2222500" cy="3460800"/>
          </a:xfrm>
        </p:grpSpPr>
        <p:pic>
          <p:nvPicPr>
            <p:cNvPr id="21" name="Picture 7" descr="boy with board.jpg">
              <a:extLst>
                <a:ext uri="{FF2B5EF4-FFF2-40B4-BE49-F238E27FC236}">
                  <a16:creationId xmlns:a16="http://schemas.microsoft.com/office/drawing/2014/main" id="{440A0B7C-6DE8-4FC5-9604-5071C62E9016}"/>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b="-851"/>
            <a:stretch/>
          </p:blipFill>
          <p:spPr>
            <a:xfrm>
              <a:off x="1587500" y="2420889"/>
              <a:ext cx="2222500" cy="3460800"/>
            </a:xfrm>
            <a:prstGeom prst="rect">
              <a:avLst/>
            </a:prstGeom>
          </p:spPr>
        </p:pic>
        <p:sp>
          <p:nvSpPr>
            <p:cNvPr id="22" name="TextBox 8">
              <a:extLst>
                <a:ext uri="{FF2B5EF4-FFF2-40B4-BE49-F238E27FC236}">
                  <a16:creationId xmlns:a16="http://schemas.microsoft.com/office/drawing/2014/main" id="{1BB0ECAA-0106-4789-9A2A-F9BE7B86CD96}"/>
                </a:ext>
              </a:extLst>
            </p:cNvPr>
            <p:cNvSpPr txBox="1"/>
            <p:nvPr/>
          </p:nvSpPr>
          <p:spPr>
            <a:xfrm rot="20581012">
              <a:off x="2150333" y="3653965"/>
              <a:ext cx="1026543" cy="763286"/>
            </a:xfrm>
            <a:prstGeom prst="rect">
              <a:avLst/>
            </a:prstGeom>
            <a:noFill/>
          </p:spPr>
          <p:txBody>
            <a:bodyPr wrap="none" rtlCol="0">
              <a:spAutoFit/>
            </a:bodyPr>
            <a:lstStyle/>
            <a:p>
              <a:pPr algn="ctr">
                <a:lnSpc>
                  <a:spcPct val="90000"/>
                </a:lnSpc>
              </a:pPr>
              <a:r>
                <a:rPr lang="en-US" dirty="0">
                  <a:solidFill>
                    <a:schemeClr val="bg1">
                      <a:lumMod val="50000"/>
                    </a:schemeClr>
                  </a:solidFill>
                  <a:latin typeface="Arial Narrow"/>
                  <a:cs typeface="Arial Narrow"/>
                </a:rPr>
                <a:t>Menu </a:t>
              </a:r>
            </a:p>
            <a:p>
              <a:pPr algn="ctr">
                <a:lnSpc>
                  <a:spcPct val="90000"/>
                </a:lnSpc>
              </a:pPr>
              <a:r>
                <a:rPr lang="en-US" dirty="0">
                  <a:solidFill>
                    <a:schemeClr val="bg1">
                      <a:lumMod val="50000"/>
                    </a:schemeClr>
                  </a:solidFill>
                  <a:latin typeface="Arial Narrow"/>
                  <a:cs typeface="Arial Narrow"/>
                </a:rPr>
                <a:t>du jour!</a:t>
              </a:r>
            </a:p>
          </p:txBody>
        </p:sp>
      </p:grpSp>
      <p:sp>
        <p:nvSpPr>
          <p:cNvPr id="23" name="Rectangle 2">
            <a:extLst>
              <a:ext uri="{FF2B5EF4-FFF2-40B4-BE49-F238E27FC236}">
                <a16:creationId xmlns:a16="http://schemas.microsoft.com/office/drawing/2014/main" id="{61FD0D6F-FB02-428C-9427-910CFD4B4B0B}"/>
              </a:ext>
            </a:extLst>
          </p:cNvPr>
          <p:cNvSpPr txBox="1">
            <a:spLocks noChangeArrowheads="1"/>
          </p:cNvSpPr>
          <p:nvPr>
            <p:custDataLst>
              <p:tags r:id="rId2"/>
            </p:custDataLst>
          </p:nvPr>
        </p:nvSpPr>
        <p:spPr bwMode="auto">
          <a:xfrm>
            <a:off x="1331640" y="1772816"/>
            <a:ext cx="3506041" cy="3888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rgbClr val="339933"/>
                </a:solidFill>
                <a:latin typeface="+mn-lt"/>
                <a:ea typeface="+mn-ea"/>
                <a:cs typeface="+mn-cs"/>
              </a:defRPr>
            </a:lvl1pPr>
            <a:lvl2pPr marL="742950" indent="-285750" algn="l" rtl="0" eaLnBrk="0" fontAlgn="base" hangingPunct="0">
              <a:spcBef>
                <a:spcPct val="20000"/>
              </a:spcBef>
              <a:spcAft>
                <a:spcPct val="0"/>
              </a:spcAft>
              <a:buChar char="–"/>
              <a:defRPr sz="2400">
                <a:solidFill>
                  <a:srgbClr val="000099"/>
                </a:solidFill>
                <a:latin typeface="+mn-lt"/>
              </a:defRPr>
            </a:lvl2pPr>
            <a:lvl3pPr marL="1143000" indent="-228600" algn="l" rtl="0" eaLnBrk="0" fontAlgn="base" hangingPunct="0">
              <a:spcBef>
                <a:spcPct val="20000"/>
              </a:spcBef>
              <a:spcAft>
                <a:spcPct val="0"/>
              </a:spcAft>
              <a:buChar char="•"/>
              <a:defRPr sz="2000">
                <a:solidFill>
                  <a:srgbClr val="000099"/>
                </a:solidFill>
                <a:latin typeface="+mn-lt"/>
              </a:defRPr>
            </a:lvl3pPr>
            <a:lvl4pPr marL="1600200" indent="-228600" algn="l" rtl="0" eaLnBrk="0" fontAlgn="base" hangingPunct="0">
              <a:spcBef>
                <a:spcPct val="20000"/>
              </a:spcBef>
              <a:spcAft>
                <a:spcPct val="0"/>
              </a:spcAft>
              <a:buChar char="–"/>
              <a:defRPr>
                <a:solidFill>
                  <a:srgbClr val="000099"/>
                </a:solidFill>
                <a:latin typeface="+mn-lt"/>
              </a:defRPr>
            </a:lvl4pPr>
            <a:lvl5pPr marL="2057400" indent="-228600" algn="l" rtl="0" eaLnBrk="0" fontAlgn="base" hangingPunct="0">
              <a:spcBef>
                <a:spcPct val="20000"/>
              </a:spcBef>
              <a:spcAft>
                <a:spcPct val="0"/>
              </a:spcAft>
              <a:buChar char="»"/>
              <a:defRPr>
                <a:solidFill>
                  <a:srgbClr val="000099"/>
                </a:solidFill>
                <a:latin typeface="+mn-lt"/>
              </a:defRPr>
            </a:lvl5pPr>
            <a:lvl6pPr marL="2514600" indent="-228600" algn="l" rtl="0" eaLnBrk="0" fontAlgn="base" hangingPunct="0">
              <a:spcBef>
                <a:spcPct val="20000"/>
              </a:spcBef>
              <a:spcAft>
                <a:spcPct val="0"/>
              </a:spcAft>
              <a:buChar char="»"/>
              <a:defRPr>
                <a:solidFill>
                  <a:srgbClr val="000099"/>
                </a:solidFill>
                <a:latin typeface="+mn-lt"/>
              </a:defRPr>
            </a:lvl6pPr>
            <a:lvl7pPr marL="2971800" indent="-228600" algn="l" rtl="0" eaLnBrk="0" fontAlgn="base" hangingPunct="0">
              <a:spcBef>
                <a:spcPct val="20000"/>
              </a:spcBef>
              <a:spcAft>
                <a:spcPct val="0"/>
              </a:spcAft>
              <a:buChar char="»"/>
              <a:defRPr>
                <a:solidFill>
                  <a:srgbClr val="000099"/>
                </a:solidFill>
                <a:latin typeface="+mn-lt"/>
              </a:defRPr>
            </a:lvl7pPr>
            <a:lvl8pPr marL="3429000" indent="-228600" algn="l" rtl="0" eaLnBrk="0" fontAlgn="base" hangingPunct="0">
              <a:spcBef>
                <a:spcPct val="20000"/>
              </a:spcBef>
              <a:spcAft>
                <a:spcPct val="0"/>
              </a:spcAft>
              <a:buChar char="»"/>
              <a:defRPr>
                <a:solidFill>
                  <a:srgbClr val="000099"/>
                </a:solidFill>
                <a:latin typeface="+mn-lt"/>
              </a:defRPr>
            </a:lvl8pPr>
            <a:lvl9pPr marL="3886200" indent="-228600" algn="l" rtl="0" eaLnBrk="0" fontAlgn="base" hangingPunct="0">
              <a:spcBef>
                <a:spcPct val="20000"/>
              </a:spcBef>
              <a:spcAft>
                <a:spcPct val="0"/>
              </a:spcAft>
              <a:buChar char="»"/>
              <a:defRPr>
                <a:solidFill>
                  <a:srgbClr val="000099"/>
                </a:solidFill>
                <a:latin typeface="+mn-lt"/>
              </a:defRPr>
            </a:lvl9pPr>
          </a:lstStyle>
          <a:p>
            <a:pPr>
              <a:buFont typeface="Arial"/>
              <a:buChar char="•"/>
            </a:pPr>
            <a:r>
              <a:rPr lang="fr-FR" sz="2000" b="0" kern="0" dirty="0">
                <a:latin typeface="Arial" panose="020B0604020202020204" pitchFamily="34" charset="0"/>
                <a:cs typeface="Arial" panose="020B0604020202020204" pitchFamily="34" charset="0"/>
              </a:rPr>
              <a:t>Le cycle de traitement des commandes</a:t>
            </a:r>
          </a:p>
          <a:p>
            <a:pPr>
              <a:buFont typeface="Arial"/>
              <a:buChar char="•"/>
            </a:pPr>
            <a:r>
              <a:rPr lang="fr-FR" sz="2000" b="0" kern="0" dirty="0">
                <a:latin typeface="Arial" panose="020B0604020202020204" pitchFamily="34" charset="0"/>
                <a:cs typeface="Arial" panose="020B0604020202020204" pitchFamily="34" charset="0"/>
              </a:rPr>
              <a:t>L’enregistrement des commandes</a:t>
            </a:r>
          </a:p>
          <a:p>
            <a:pPr>
              <a:buFont typeface="Arial"/>
              <a:buChar char="•"/>
            </a:pPr>
            <a:r>
              <a:rPr lang="fr-FR" sz="2000" b="0" kern="0" dirty="0">
                <a:latin typeface="Arial" panose="020B0604020202020204" pitchFamily="34" charset="0"/>
                <a:cs typeface="Arial" panose="020B0604020202020204" pitchFamily="34" charset="0"/>
              </a:rPr>
              <a:t>Les fonctions d’un centre d’appels</a:t>
            </a:r>
          </a:p>
          <a:p>
            <a:pPr>
              <a:buFont typeface="Arial"/>
              <a:buChar char="•"/>
            </a:pPr>
            <a:r>
              <a:rPr lang="fr-FR" sz="2000" b="0" kern="0" dirty="0">
                <a:latin typeface="Arial" panose="020B0604020202020204" pitchFamily="34" charset="0"/>
                <a:cs typeface="Arial" panose="020B0604020202020204" pitchFamily="34" charset="0"/>
              </a:rPr>
              <a:t>La notion de disponible à la vente</a:t>
            </a:r>
          </a:p>
          <a:p>
            <a:pPr>
              <a:buFont typeface="Arial"/>
              <a:buChar char="•"/>
            </a:pPr>
            <a:r>
              <a:rPr lang="fr-FR" sz="2000" b="0" kern="0" dirty="0">
                <a:latin typeface="Arial" panose="020B0604020202020204" pitchFamily="34" charset="0"/>
                <a:cs typeface="Arial" panose="020B0604020202020204" pitchFamily="34" charset="0"/>
              </a:rPr>
              <a:t>Le DAV et la supply chain étendue</a:t>
            </a:r>
          </a:p>
        </p:txBody>
      </p:sp>
      <p:pic>
        <p:nvPicPr>
          <p:cNvPr id="1105" name="Picture 81" descr="Embracing the multimedia call centre | INOVO South Africa">
            <a:extLst>
              <a:ext uri="{FF2B5EF4-FFF2-40B4-BE49-F238E27FC236}">
                <a16:creationId xmlns:a16="http://schemas.microsoft.com/office/drawing/2014/main" id="{61BE90FA-830E-40A3-AD79-1DEA2825ACA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91150" y="3212976"/>
            <a:ext cx="3295650" cy="3295650"/>
          </a:xfrm>
          <a:prstGeom prst="rect">
            <a:avLst/>
          </a:prstGeom>
          <a:noFill/>
          <a:extLst>
            <a:ext uri="{909E8E84-426E-40DD-AFC4-6F175D3DCCD1}">
              <a14:hiddenFill xmlns:a14="http://schemas.microsoft.com/office/drawing/2010/main">
                <a:solidFill>
                  <a:srgbClr val="FFFFFF"/>
                </a:solidFill>
              </a14:hiddenFill>
            </a:ext>
          </a:extLst>
        </p:spPr>
      </p:pic>
      <p:sp>
        <p:nvSpPr>
          <p:cNvPr id="8" name="Espace réservé du numéro de diapositive 4">
            <a:extLst>
              <a:ext uri="{FF2B5EF4-FFF2-40B4-BE49-F238E27FC236}">
                <a16:creationId xmlns:a16="http://schemas.microsoft.com/office/drawing/2014/main" id="{AF4F9B8F-BB33-4EA2-AB39-34F7882D629D}"/>
              </a:ext>
            </a:extLst>
          </p:cNvPr>
          <p:cNvSpPr txBox="1">
            <a:spLocks/>
          </p:cNvSpPr>
          <p:nvPr/>
        </p:nvSpPr>
        <p:spPr>
          <a:xfrm>
            <a:off x="7010400" y="6492875"/>
            <a:ext cx="21336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a:lstStyle>
          <a:p>
            <a:fld id="{3D89BE3A-7349-427A-BA79-679352FBA269}" type="slidenum">
              <a:rPr lang="fr-FR" smtClean="0"/>
              <a:pPr/>
              <a:t>2</a:t>
            </a:fld>
            <a:endParaRPr lang="fr-F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79A4C62-578D-4FA4-BE4A-AABCB1F54AFC}"/>
              </a:ext>
            </a:extLst>
          </p:cNvPr>
          <p:cNvSpPr>
            <a:spLocks noGrp="1" noChangeArrowheads="1"/>
          </p:cNvSpPr>
          <p:nvPr>
            <p:ph type="title"/>
          </p:nvPr>
        </p:nvSpPr>
        <p:spPr>
          <a:xfrm>
            <a:off x="1066800" y="700274"/>
            <a:ext cx="7848600" cy="457200"/>
          </a:xfrm>
          <a:noFill/>
          <a:ln/>
        </p:spPr>
        <p:txBody>
          <a:bodyPr/>
          <a:lstStyle/>
          <a:p>
            <a:r>
              <a:rPr lang="fr-FR" altLang="fr-FR" dirty="0"/>
              <a:t>Le cycle de traitement des commandes</a:t>
            </a:r>
          </a:p>
        </p:txBody>
      </p:sp>
      <p:sp>
        <p:nvSpPr>
          <p:cNvPr id="4099" name="Rectangle 3">
            <a:extLst>
              <a:ext uri="{FF2B5EF4-FFF2-40B4-BE49-F238E27FC236}">
                <a16:creationId xmlns:a16="http://schemas.microsoft.com/office/drawing/2014/main" id="{F2F184C0-7D03-4256-A009-9A6C3CA093A6}"/>
              </a:ext>
            </a:extLst>
          </p:cNvPr>
          <p:cNvSpPr>
            <a:spLocks noGrp="1" noChangeArrowheads="1"/>
          </p:cNvSpPr>
          <p:nvPr>
            <p:ph type="body" idx="1"/>
          </p:nvPr>
        </p:nvSpPr>
        <p:spPr>
          <a:xfrm>
            <a:off x="1066800" y="1320397"/>
            <a:ext cx="7162800" cy="2438400"/>
          </a:xfrm>
          <a:noFill/>
          <a:ln/>
        </p:spPr>
        <p:txBody>
          <a:bodyPr/>
          <a:lstStyle/>
          <a:p>
            <a:pPr>
              <a:lnSpc>
                <a:spcPct val="80000"/>
              </a:lnSpc>
            </a:pPr>
            <a:r>
              <a:rPr lang="fr-FR" altLang="fr-FR" sz="2000" dirty="0">
                <a:solidFill>
                  <a:srgbClr val="000099"/>
                </a:solidFill>
              </a:rPr>
              <a:t>Le circuit des commandes : de la prise de commande à l’encaissement</a:t>
            </a:r>
          </a:p>
          <a:p>
            <a:pPr>
              <a:lnSpc>
                <a:spcPct val="80000"/>
              </a:lnSpc>
            </a:pPr>
            <a:r>
              <a:rPr lang="fr-FR" altLang="fr-FR" sz="2000" dirty="0">
                <a:solidFill>
                  <a:srgbClr val="000099"/>
                </a:solidFill>
              </a:rPr>
              <a:t>La gestion d'un centre d'appel</a:t>
            </a:r>
          </a:p>
          <a:p>
            <a:pPr>
              <a:lnSpc>
                <a:spcPct val="80000"/>
              </a:lnSpc>
            </a:pPr>
            <a:r>
              <a:rPr lang="fr-FR" altLang="fr-FR" sz="2000" dirty="0">
                <a:solidFill>
                  <a:srgbClr val="000099"/>
                </a:solidFill>
              </a:rPr>
              <a:t>La préparation des commandes et des expéditions</a:t>
            </a:r>
          </a:p>
          <a:p>
            <a:pPr>
              <a:lnSpc>
                <a:spcPct val="80000"/>
              </a:lnSpc>
            </a:pPr>
            <a:r>
              <a:rPr lang="fr-FR" altLang="fr-FR" sz="2000" dirty="0">
                <a:solidFill>
                  <a:srgbClr val="000099"/>
                </a:solidFill>
              </a:rPr>
              <a:t>La livraison terminale et l’organisation des tournées</a:t>
            </a:r>
          </a:p>
          <a:p>
            <a:pPr>
              <a:lnSpc>
                <a:spcPct val="80000"/>
              </a:lnSpc>
            </a:pPr>
            <a:r>
              <a:rPr lang="fr-FR" altLang="fr-FR" sz="2000" dirty="0">
                <a:solidFill>
                  <a:srgbClr val="000099"/>
                </a:solidFill>
              </a:rPr>
              <a:t>La facturation et l’encaissement</a:t>
            </a:r>
          </a:p>
        </p:txBody>
      </p:sp>
      <p:sp>
        <p:nvSpPr>
          <p:cNvPr id="4100" name="Text Box 4">
            <a:extLst>
              <a:ext uri="{FF2B5EF4-FFF2-40B4-BE49-F238E27FC236}">
                <a16:creationId xmlns:a16="http://schemas.microsoft.com/office/drawing/2014/main" id="{3BAE8550-EDF6-49D1-805B-886838B4648C}"/>
              </a:ext>
            </a:extLst>
          </p:cNvPr>
          <p:cNvSpPr txBox="1">
            <a:spLocks noChangeArrowheads="1"/>
          </p:cNvSpPr>
          <p:nvPr/>
        </p:nvSpPr>
        <p:spPr bwMode="auto">
          <a:xfrm>
            <a:off x="3508871" y="4823225"/>
            <a:ext cx="2960688" cy="4206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fr-FR" sz="2400" i="1" dirty="0">
                <a:solidFill>
                  <a:srgbClr val="FF66FF"/>
                </a:solidFill>
              </a:rPr>
              <a:t>From order to cash</a:t>
            </a:r>
          </a:p>
        </p:txBody>
      </p:sp>
      <p:sp>
        <p:nvSpPr>
          <p:cNvPr id="6" name="Freeform 3">
            <a:extLst>
              <a:ext uri="{FF2B5EF4-FFF2-40B4-BE49-F238E27FC236}">
                <a16:creationId xmlns:a16="http://schemas.microsoft.com/office/drawing/2014/main" id="{15A0C578-3B94-4F35-8E5B-728F5AB2C09B}"/>
              </a:ext>
            </a:extLst>
          </p:cNvPr>
          <p:cNvSpPr>
            <a:spLocks/>
          </p:cNvSpPr>
          <p:nvPr/>
        </p:nvSpPr>
        <p:spPr bwMode="auto">
          <a:xfrm>
            <a:off x="5552713" y="5315339"/>
            <a:ext cx="1256508" cy="869267"/>
          </a:xfrm>
          <a:custGeom>
            <a:avLst/>
            <a:gdLst>
              <a:gd name="T0" fmla="*/ 604 w 762"/>
              <a:gd name="T1" fmla="*/ 143 h 750"/>
              <a:gd name="T2" fmla="*/ 571 w 762"/>
              <a:gd name="T3" fmla="*/ 137 h 750"/>
              <a:gd name="T4" fmla="*/ 703 w 762"/>
              <a:gd name="T5" fmla="*/ 0 h 750"/>
              <a:gd name="T6" fmla="*/ 761 w 762"/>
              <a:gd name="T7" fmla="*/ 178 h 750"/>
              <a:gd name="T8" fmla="*/ 725 w 762"/>
              <a:gd name="T9" fmla="*/ 170 h 750"/>
              <a:gd name="T10" fmla="*/ 719 w 762"/>
              <a:gd name="T11" fmla="*/ 195 h 750"/>
              <a:gd name="T12" fmla="*/ 712 w 762"/>
              <a:gd name="T13" fmla="*/ 232 h 750"/>
              <a:gd name="T14" fmla="*/ 701 w 762"/>
              <a:gd name="T15" fmla="*/ 265 h 750"/>
              <a:gd name="T16" fmla="*/ 688 w 762"/>
              <a:gd name="T17" fmla="*/ 298 h 750"/>
              <a:gd name="T18" fmla="*/ 673 w 762"/>
              <a:gd name="T19" fmla="*/ 331 h 750"/>
              <a:gd name="T20" fmla="*/ 657 w 762"/>
              <a:gd name="T21" fmla="*/ 362 h 750"/>
              <a:gd name="T22" fmla="*/ 639 w 762"/>
              <a:gd name="T23" fmla="*/ 395 h 750"/>
              <a:gd name="T24" fmla="*/ 622 w 762"/>
              <a:gd name="T25" fmla="*/ 422 h 750"/>
              <a:gd name="T26" fmla="*/ 606 w 762"/>
              <a:gd name="T27" fmla="*/ 448 h 750"/>
              <a:gd name="T28" fmla="*/ 586 w 762"/>
              <a:gd name="T29" fmla="*/ 475 h 750"/>
              <a:gd name="T30" fmla="*/ 569 w 762"/>
              <a:gd name="T31" fmla="*/ 497 h 750"/>
              <a:gd name="T32" fmla="*/ 548 w 762"/>
              <a:gd name="T33" fmla="*/ 520 h 750"/>
              <a:gd name="T34" fmla="*/ 528 w 762"/>
              <a:gd name="T35" fmla="*/ 540 h 750"/>
              <a:gd name="T36" fmla="*/ 509 w 762"/>
              <a:gd name="T37" fmla="*/ 561 h 750"/>
              <a:gd name="T38" fmla="*/ 486 w 762"/>
              <a:gd name="T39" fmla="*/ 582 h 750"/>
              <a:gd name="T40" fmla="*/ 462 w 762"/>
              <a:gd name="T41" fmla="*/ 602 h 750"/>
              <a:gd name="T42" fmla="*/ 438 w 762"/>
              <a:gd name="T43" fmla="*/ 620 h 750"/>
              <a:gd name="T44" fmla="*/ 415 w 762"/>
              <a:gd name="T45" fmla="*/ 636 h 750"/>
              <a:gd name="T46" fmla="*/ 388 w 762"/>
              <a:gd name="T47" fmla="*/ 655 h 750"/>
              <a:gd name="T48" fmla="*/ 351 w 762"/>
              <a:gd name="T49" fmla="*/ 675 h 750"/>
              <a:gd name="T50" fmla="*/ 321 w 762"/>
              <a:gd name="T51" fmla="*/ 691 h 750"/>
              <a:gd name="T52" fmla="*/ 292 w 762"/>
              <a:gd name="T53" fmla="*/ 704 h 750"/>
              <a:gd name="T54" fmla="*/ 266 w 762"/>
              <a:gd name="T55" fmla="*/ 713 h 750"/>
              <a:gd name="T56" fmla="*/ 243 w 762"/>
              <a:gd name="T57" fmla="*/ 721 h 750"/>
              <a:gd name="T58" fmla="*/ 220 w 762"/>
              <a:gd name="T59" fmla="*/ 728 h 750"/>
              <a:gd name="T60" fmla="*/ 197 w 762"/>
              <a:gd name="T61" fmla="*/ 734 h 750"/>
              <a:gd name="T62" fmla="*/ 172 w 762"/>
              <a:gd name="T63" fmla="*/ 738 h 750"/>
              <a:gd name="T64" fmla="*/ 150 w 762"/>
              <a:gd name="T65" fmla="*/ 742 h 750"/>
              <a:gd name="T66" fmla="*/ 113 w 762"/>
              <a:gd name="T67" fmla="*/ 746 h 750"/>
              <a:gd name="T68" fmla="*/ 68 w 762"/>
              <a:gd name="T69" fmla="*/ 749 h 750"/>
              <a:gd name="T70" fmla="*/ 0 w 762"/>
              <a:gd name="T71" fmla="*/ 749 h 750"/>
              <a:gd name="T72" fmla="*/ 102 w 762"/>
              <a:gd name="T73" fmla="*/ 736 h 750"/>
              <a:gd name="T74" fmla="*/ 131 w 762"/>
              <a:gd name="T75" fmla="*/ 728 h 750"/>
              <a:gd name="T76" fmla="*/ 155 w 762"/>
              <a:gd name="T77" fmla="*/ 721 h 750"/>
              <a:gd name="T78" fmla="*/ 180 w 762"/>
              <a:gd name="T79" fmla="*/ 711 h 750"/>
              <a:gd name="T80" fmla="*/ 203 w 762"/>
              <a:gd name="T81" fmla="*/ 701 h 750"/>
              <a:gd name="T82" fmla="*/ 250 w 762"/>
              <a:gd name="T83" fmla="*/ 677 h 750"/>
              <a:gd name="T84" fmla="*/ 290 w 762"/>
              <a:gd name="T85" fmla="*/ 651 h 750"/>
              <a:gd name="T86" fmla="*/ 327 w 762"/>
              <a:gd name="T87" fmla="*/ 623 h 750"/>
              <a:gd name="T88" fmla="*/ 361 w 762"/>
              <a:gd name="T89" fmla="*/ 590 h 750"/>
              <a:gd name="T90" fmla="*/ 389 w 762"/>
              <a:gd name="T91" fmla="*/ 560 h 750"/>
              <a:gd name="T92" fmla="*/ 427 w 762"/>
              <a:gd name="T93" fmla="*/ 518 h 750"/>
              <a:gd name="T94" fmla="*/ 458 w 762"/>
              <a:gd name="T95" fmla="*/ 479 h 750"/>
              <a:gd name="T96" fmla="*/ 484 w 762"/>
              <a:gd name="T97" fmla="*/ 438 h 750"/>
              <a:gd name="T98" fmla="*/ 506 w 762"/>
              <a:gd name="T99" fmla="*/ 401 h 750"/>
              <a:gd name="T100" fmla="*/ 528 w 762"/>
              <a:gd name="T101" fmla="*/ 358 h 750"/>
              <a:gd name="T102" fmla="*/ 548 w 762"/>
              <a:gd name="T103" fmla="*/ 315 h 750"/>
              <a:gd name="T104" fmla="*/ 564 w 762"/>
              <a:gd name="T105" fmla="*/ 280 h 750"/>
              <a:gd name="T106" fmla="*/ 579 w 762"/>
              <a:gd name="T107" fmla="*/ 237 h 750"/>
              <a:gd name="T108" fmla="*/ 595 w 762"/>
              <a:gd name="T109" fmla="*/ 189 h 750"/>
              <a:gd name="T110" fmla="*/ 604 w 762"/>
              <a:gd name="T111" fmla="*/ 143 h 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2" h="750">
                <a:moveTo>
                  <a:pt x="604" y="143"/>
                </a:moveTo>
                <a:lnTo>
                  <a:pt x="571" y="137"/>
                </a:lnTo>
                <a:lnTo>
                  <a:pt x="703" y="0"/>
                </a:lnTo>
                <a:lnTo>
                  <a:pt x="761" y="178"/>
                </a:lnTo>
                <a:lnTo>
                  <a:pt x="725" y="170"/>
                </a:lnTo>
                <a:lnTo>
                  <a:pt x="719" y="195"/>
                </a:lnTo>
                <a:lnTo>
                  <a:pt x="712" y="232"/>
                </a:lnTo>
                <a:lnTo>
                  <a:pt x="701" y="265"/>
                </a:lnTo>
                <a:lnTo>
                  <a:pt x="688" y="298"/>
                </a:lnTo>
                <a:lnTo>
                  <a:pt x="673" y="331"/>
                </a:lnTo>
                <a:lnTo>
                  <a:pt x="657" y="362"/>
                </a:lnTo>
                <a:lnTo>
                  <a:pt x="639" y="395"/>
                </a:lnTo>
                <a:lnTo>
                  <a:pt x="622" y="422"/>
                </a:lnTo>
                <a:lnTo>
                  <a:pt x="606" y="448"/>
                </a:lnTo>
                <a:lnTo>
                  <a:pt x="586" y="475"/>
                </a:lnTo>
                <a:lnTo>
                  <a:pt x="569" y="497"/>
                </a:lnTo>
                <a:lnTo>
                  <a:pt x="548" y="520"/>
                </a:lnTo>
                <a:lnTo>
                  <a:pt x="528" y="540"/>
                </a:lnTo>
                <a:lnTo>
                  <a:pt x="509" y="561"/>
                </a:lnTo>
                <a:lnTo>
                  <a:pt x="486" y="582"/>
                </a:lnTo>
                <a:lnTo>
                  <a:pt x="462" y="602"/>
                </a:lnTo>
                <a:lnTo>
                  <a:pt x="438" y="620"/>
                </a:lnTo>
                <a:lnTo>
                  <a:pt x="415" y="636"/>
                </a:lnTo>
                <a:lnTo>
                  <a:pt x="388" y="655"/>
                </a:lnTo>
                <a:lnTo>
                  <a:pt x="351" y="675"/>
                </a:lnTo>
                <a:lnTo>
                  <a:pt x="321" y="691"/>
                </a:lnTo>
                <a:lnTo>
                  <a:pt x="292" y="704"/>
                </a:lnTo>
                <a:lnTo>
                  <a:pt x="266" y="713"/>
                </a:lnTo>
                <a:lnTo>
                  <a:pt x="243" y="721"/>
                </a:lnTo>
                <a:lnTo>
                  <a:pt x="220" y="728"/>
                </a:lnTo>
                <a:lnTo>
                  <a:pt x="197" y="734"/>
                </a:lnTo>
                <a:lnTo>
                  <a:pt x="172" y="738"/>
                </a:lnTo>
                <a:lnTo>
                  <a:pt x="150" y="742"/>
                </a:lnTo>
                <a:lnTo>
                  <a:pt x="113" y="746"/>
                </a:lnTo>
                <a:lnTo>
                  <a:pt x="68" y="749"/>
                </a:lnTo>
                <a:lnTo>
                  <a:pt x="0" y="749"/>
                </a:lnTo>
                <a:lnTo>
                  <a:pt x="102" y="736"/>
                </a:lnTo>
                <a:lnTo>
                  <a:pt x="131" y="728"/>
                </a:lnTo>
                <a:lnTo>
                  <a:pt x="155" y="721"/>
                </a:lnTo>
                <a:lnTo>
                  <a:pt x="180" y="711"/>
                </a:lnTo>
                <a:lnTo>
                  <a:pt x="203" y="701"/>
                </a:lnTo>
                <a:lnTo>
                  <a:pt x="250" y="677"/>
                </a:lnTo>
                <a:lnTo>
                  <a:pt x="290" y="651"/>
                </a:lnTo>
                <a:lnTo>
                  <a:pt x="327" y="623"/>
                </a:lnTo>
                <a:lnTo>
                  <a:pt x="361" y="590"/>
                </a:lnTo>
                <a:lnTo>
                  <a:pt x="389" y="560"/>
                </a:lnTo>
                <a:lnTo>
                  <a:pt x="427" y="518"/>
                </a:lnTo>
                <a:lnTo>
                  <a:pt x="458" y="479"/>
                </a:lnTo>
                <a:lnTo>
                  <a:pt x="484" y="438"/>
                </a:lnTo>
                <a:lnTo>
                  <a:pt x="506" y="401"/>
                </a:lnTo>
                <a:lnTo>
                  <a:pt x="528" y="358"/>
                </a:lnTo>
                <a:lnTo>
                  <a:pt x="548" y="315"/>
                </a:lnTo>
                <a:lnTo>
                  <a:pt x="564" y="280"/>
                </a:lnTo>
                <a:lnTo>
                  <a:pt x="579" y="237"/>
                </a:lnTo>
                <a:lnTo>
                  <a:pt x="595" y="189"/>
                </a:lnTo>
                <a:lnTo>
                  <a:pt x="604" y="143"/>
                </a:lnTo>
              </a:path>
            </a:pathLst>
          </a:custGeom>
          <a:solidFill>
            <a:srgbClr val="00FFFF"/>
          </a:solidFill>
          <a:ln w="12700" cap="rnd" cmpd="sng">
            <a:solidFill>
              <a:srgbClr val="000000"/>
            </a:solidFill>
            <a:prstDash val="solid"/>
            <a:round/>
            <a:headEnd type="none" w="med" len="med"/>
            <a:tailEnd type="none" w="med" len="med"/>
          </a:ln>
          <a:effectLst/>
        </p:spPr>
        <p:txBody>
          <a:bodyPr/>
          <a:lstStyle/>
          <a:p>
            <a:endParaRPr lang="fr-FR" sz="1200"/>
          </a:p>
        </p:txBody>
      </p:sp>
      <p:sp>
        <p:nvSpPr>
          <p:cNvPr id="7" name="Freeform 4">
            <a:extLst>
              <a:ext uri="{FF2B5EF4-FFF2-40B4-BE49-F238E27FC236}">
                <a16:creationId xmlns:a16="http://schemas.microsoft.com/office/drawing/2014/main" id="{603369BC-FCF8-4B65-9446-1FCFF6E8B5C2}"/>
              </a:ext>
            </a:extLst>
          </p:cNvPr>
          <p:cNvSpPr>
            <a:spLocks/>
          </p:cNvSpPr>
          <p:nvPr/>
        </p:nvSpPr>
        <p:spPr bwMode="auto">
          <a:xfrm>
            <a:off x="5552713" y="3613226"/>
            <a:ext cx="1121069" cy="1087163"/>
          </a:xfrm>
          <a:custGeom>
            <a:avLst/>
            <a:gdLst>
              <a:gd name="T0" fmla="*/ 189 w 985"/>
              <a:gd name="T1" fmla="*/ 194 h 938"/>
              <a:gd name="T2" fmla="*/ 180 w 985"/>
              <a:gd name="T3" fmla="*/ 235 h 938"/>
              <a:gd name="T4" fmla="*/ 0 w 985"/>
              <a:gd name="T5" fmla="*/ 71 h 938"/>
              <a:gd name="T6" fmla="*/ 234 w 985"/>
              <a:gd name="T7" fmla="*/ 0 h 938"/>
              <a:gd name="T8" fmla="*/ 222 w 985"/>
              <a:gd name="T9" fmla="*/ 44 h 938"/>
              <a:gd name="T10" fmla="*/ 256 w 985"/>
              <a:gd name="T11" fmla="*/ 51 h 938"/>
              <a:gd name="T12" fmla="*/ 305 w 985"/>
              <a:gd name="T13" fmla="*/ 60 h 938"/>
              <a:gd name="T14" fmla="*/ 349 w 985"/>
              <a:gd name="T15" fmla="*/ 74 h 938"/>
              <a:gd name="T16" fmla="*/ 391 w 985"/>
              <a:gd name="T17" fmla="*/ 89 h 938"/>
              <a:gd name="T18" fmla="*/ 435 w 985"/>
              <a:gd name="T19" fmla="*/ 108 h 938"/>
              <a:gd name="T20" fmla="*/ 476 w 985"/>
              <a:gd name="T21" fmla="*/ 128 h 938"/>
              <a:gd name="T22" fmla="*/ 519 w 985"/>
              <a:gd name="T23" fmla="*/ 150 h 938"/>
              <a:gd name="T24" fmla="*/ 555 w 985"/>
              <a:gd name="T25" fmla="*/ 172 h 938"/>
              <a:gd name="T26" fmla="*/ 590 w 985"/>
              <a:gd name="T27" fmla="*/ 191 h 938"/>
              <a:gd name="T28" fmla="*/ 625 w 985"/>
              <a:gd name="T29" fmla="*/ 215 h 938"/>
              <a:gd name="T30" fmla="*/ 653 w 985"/>
              <a:gd name="T31" fmla="*/ 236 h 938"/>
              <a:gd name="T32" fmla="*/ 683 w 985"/>
              <a:gd name="T33" fmla="*/ 262 h 938"/>
              <a:gd name="T34" fmla="*/ 710 w 985"/>
              <a:gd name="T35" fmla="*/ 286 h 938"/>
              <a:gd name="T36" fmla="*/ 738 w 985"/>
              <a:gd name="T37" fmla="*/ 311 h 938"/>
              <a:gd name="T38" fmla="*/ 766 w 985"/>
              <a:gd name="T39" fmla="*/ 338 h 938"/>
              <a:gd name="T40" fmla="*/ 791 w 985"/>
              <a:gd name="T41" fmla="*/ 369 h 938"/>
              <a:gd name="T42" fmla="*/ 815 w 985"/>
              <a:gd name="T43" fmla="*/ 398 h 938"/>
              <a:gd name="T44" fmla="*/ 837 w 985"/>
              <a:gd name="T45" fmla="*/ 426 h 938"/>
              <a:gd name="T46" fmla="*/ 861 w 985"/>
              <a:gd name="T47" fmla="*/ 459 h 938"/>
              <a:gd name="T48" fmla="*/ 887 w 985"/>
              <a:gd name="T49" fmla="*/ 504 h 938"/>
              <a:gd name="T50" fmla="*/ 909 w 985"/>
              <a:gd name="T51" fmla="*/ 542 h 938"/>
              <a:gd name="T52" fmla="*/ 925 w 985"/>
              <a:gd name="T53" fmla="*/ 578 h 938"/>
              <a:gd name="T54" fmla="*/ 938 w 985"/>
              <a:gd name="T55" fmla="*/ 609 h 938"/>
              <a:gd name="T56" fmla="*/ 948 w 985"/>
              <a:gd name="T57" fmla="*/ 637 h 938"/>
              <a:gd name="T58" fmla="*/ 957 w 985"/>
              <a:gd name="T59" fmla="*/ 666 h 938"/>
              <a:gd name="T60" fmla="*/ 965 w 985"/>
              <a:gd name="T61" fmla="*/ 695 h 938"/>
              <a:gd name="T62" fmla="*/ 971 w 985"/>
              <a:gd name="T63" fmla="*/ 724 h 938"/>
              <a:gd name="T64" fmla="*/ 975 w 985"/>
              <a:gd name="T65" fmla="*/ 752 h 938"/>
              <a:gd name="T66" fmla="*/ 981 w 985"/>
              <a:gd name="T67" fmla="*/ 798 h 938"/>
              <a:gd name="T68" fmla="*/ 984 w 985"/>
              <a:gd name="T69" fmla="*/ 852 h 938"/>
              <a:gd name="T70" fmla="*/ 984 w 985"/>
              <a:gd name="T71" fmla="*/ 937 h 938"/>
              <a:gd name="T72" fmla="*/ 967 w 985"/>
              <a:gd name="T73" fmla="*/ 812 h 938"/>
              <a:gd name="T74" fmla="*/ 957 w 985"/>
              <a:gd name="T75" fmla="*/ 775 h 938"/>
              <a:gd name="T76" fmla="*/ 947 w 985"/>
              <a:gd name="T77" fmla="*/ 746 h 938"/>
              <a:gd name="T78" fmla="*/ 935 w 985"/>
              <a:gd name="T79" fmla="*/ 716 h 938"/>
              <a:gd name="T80" fmla="*/ 922 w 985"/>
              <a:gd name="T81" fmla="*/ 686 h 938"/>
              <a:gd name="T82" fmla="*/ 890 w 985"/>
              <a:gd name="T83" fmla="*/ 629 h 938"/>
              <a:gd name="T84" fmla="*/ 856 w 985"/>
              <a:gd name="T85" fmla="*/ 580 h 938"/>
              <a:gd name="T86" fmla="*/ 819 w 985"/>
              <a:gd name="T87" fmla="*/ 534 h 938"/>
              <a:gd name="T88" fmla="*/ 776 w 985"/>
              <a:gd name="T89" fmla="*/ 493 h 938"/>
              <a:gd name="T90" fmla="*/ 736 w 985"/>
              <a:gd name="T91" fmla="*/ 457 h 938"/>
              <a:gd name="T92" fmla="*/ 681 w 985"/>
              <a:gd name="T93" fmla="*/ 411 h 938"/>
              <a:gd name="T94" fmla="*/ 630 w 985"/>
              <a:gd name="T95" fmla="*/ 373 h 938"/>
              <a:gd name="T96" fmla="*/ 576 w 985"/>
              <a:gd name="T97" fmla="*/ 340 h 938"/>
              <a:gd name="T98" fmla="*/ 527 w 985"/>
              <a:gd name="T99" fmla="*/ 313 h 938"/>
              <a:gd name="T100" fmla="*/ 470 w 985"/>
              <a:gd name="T101" fmla="*/ 286 h 938"/>
              <a:gd name="T102" fmla="*/ 413 w 985"/>
              <a:gd name="T103" fmla="*/ 262 h 938"/>
              <a:gd name="T104" fmla="*/ 369 w 985"/>
              <a:gd name="T105" fmla="*/ 242 h 938"/>
              <a:gd name="T106" fmla="*/ 311 w 985"/>
              <a:gd name="T107" fmla="*/ 223 h 938"/>
              <a:gd name="T108" fmla="*/ 248 w 985"/>
              <a:gd name="T109" fmla="*/ 204 h 938"/>
              <a:gd name="T110" fmla="*/ 189 w 985"/>
              <a:gd name="T111" fmla="*/ 194 h 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985" h="938">
                <a:moveTo>
                  <a:pt x="189" y="194"/>
                </a:moveTo>
                <a:lnTo>
                  <a:pt x="180" y="235"/>
                </a:lnTo>
                <a:lnTo>
                  <a:pt x="0" y="71"/>
                </a:lnTo>
                <a:lnTo>
                  <a:pt x="234" y="0"/>
                </a:lnTo>
                <a:lnTo>
                  <a:pt x="222" y="44"/>
                </a:lnTo>
                <a:lnTo>
                  <a:pt x="256" y="51"/>
                </a:lnTo>
                <a:lnTo>
                  <a:pt x="305" y="60"/>
                </a:lnTo>
                <a:lnTo>
                  <a:pt x="349" y="74"/>
                </a:lnTo>
                <a:lnTo>
                  <a:pt x="391" y="89"/>
                </a:lnTo>
                <a:lnTo>
                  <a:pt x="435" y="108"/>
                </a:lnTo>
                <a:lnTo>
                  <a:pt x="476" y="128"/>
                </a:lnTo>
                <a:lnTo>
                  <a:pt x="519" y="150"/>
                </a:lnTo>
                <a:lnTo>
                  <a:pt x="555" y="172"/>
                </a:lnTo>
                <a:lnTo>
                  <a:pt x="590" y="191"/>
                </a:lnTo>
                <a:lnTo>
                  <a:pt x="625" y="215"/>
                </a:lnTo>
                <a:lnTo>
                  <a:pt x="653" y="236"/>
                </a:lnTo>
                <a:lnTo>
                  <a:pt x="683" y="262"/>
                </a:lnTo>
                <a:lnTo>
                  <a:pt x="710" y="286"/>
                </a:lnTo>
                <a:lnTo>
                  <a:pt x="738" y="311"/>
                </a:lnTo>
                <a:lnTo>
                  <a:pt x="766" y="338"/>
                </a:lnTo>
                <a:lnTo>
                  <a:pt x="791" y="369"/>
                </a:lnTo>
                <a:lnTo>
                  <a:pt x="815" y="398"/>
                </a:lnTo>
                <a:lnTo>
                  <a:pt x="837" y="426"/>
                </a:lnTo>
                <a:lnTo>
                  <a:pt x="861" y="459"/>
                </a:lnTo>
                <a:lnTo>
                  <a:pt x="887" y="504"/>
                </a:lnTo>
                <a:lnTo>
                  <a:pt x="909" y="542"/>
                </a:lnTo>
                <a:lnTo>
                  <a:pt x="925" y="578"/>
                </a:lnTo>
                <a:lnTo>
                  <a:pt x="938" y="609"/>
                </a:lnTo>
                <a:lnTo>
                  <a:pt x="948" y="637"/>
                </a:lnTo>
                <a:lnTo>
                  <a:pt x="957" y="666"/>
                </a:lnTo>
                <a:lnTo>
                  <a:pt x="965" y="695"/>
                </a:lnTo>
                <a:lnTo>
                  <a:pt x="971" y="724"/>
                </a:lnTo>
                <a:lnTo>
                  <a:pt x="975" y="752"/>
                </a:lnTo>
                <a:lnTo>
                  <a:pt x="981" y="798"/>
                </a:lnTo>
                <a:lnTo>
                  <a:pt x="984" y="852"/>
                </a:lnTo>
                <a:lnTo>
                  <a:pt x="984" y="937"/>
                </a:lnTo>
                <a:lnTo>
                  <a:pt x="967" y="812"/>
                </a:lnTo>
                <a:lnTo>
                  <a:pt x="957" y="775"/>
                </a:lnTo>
                <a:lnTo>
                  <a:pt x="947" y="746"/>
                </a:lnTo>
                <a:lnTo>
                  <a:pt x="935" y="716"/>
                </a:lnTo>
                <a:lnTo>
                  <a:pt x="922" y="686"/>
                </a:lnTo>
                <a:lnTo>
                  <a:pt x="890" y="629"/>
                </a:lnTo>
                <a:lnTo>
                  <a:pt x="856" y="580"/>
                </a:lnTo>
                <a:lnTo>
                  <a:pt x="819" y="534"/>
                </a:lnTo>
                <a:lnTo>
                  <a:pt x="776" y="493"/>
                </a:lnTo>
                <a:lnTo>
                  <a:pt x="736" y="457"/>
                </a:lnTo>
                <a:lnTo>
                  <a:pt x="681" y="411"/>
                </a:lnTo>
                <a:lnTo>
                  <a:pt x="630" y="373"/>
                </a:lnTo>
                <a:lnTo>
                  <a:pt x="576" y="340"/>
                </a:lnTo>
                <a:lnTo>
                  <a:pt x="527" y="313"/>
                </a:lnTo>
                <a:lnTo>
                  <a:pt x="470" y="286"/>
                </a:lnTo>
                <a:lnTo>
                  <a:pt x="413" y="262"/>
                </a:lnTo>
                <a:lnTo>
                  <a:pt x="369" y="242"/>
                </a:lnTo>
                <a:lnTo>
                  <a:pt x="311" y="223"/>
                </a:lnTo>
                <a:lnTo>
                  <a:pt x="248" y="204"/>
                </a:lnTo>
                <a:lnTo>
                  <a:pt x="189" y="194"/>
                </a:lnTo>
              </a:path>
            </a:pathLst>
          </a:custGeom>
          <a:solidFill>
            <a:srgbClr val="FF80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sz="1200"/>
          </a:p>
        </p:txBody>
      </p:sp>
      <p:graphicFrame>
        <p:nvGraphicFramePr>
          <p:cNvPr id="8" name="Object 5">
            <a:hlinkClick r:id="" action="ppaction://ole?verb=0"/>
            <a:extLst>
              <a:ext uri="{FF2B5EF4-FFF2-40B4-BE49-F238E27FC236}">
                <a16:creationId xmlns:a16="http://schemas.microsoft.com/office/drawing/2014/main" id="{219E8568-DAFA-499B-AD01-86D33C6BDB8D}"/>
              </a:ext>
            </a:extLst>
          </p:cNvPr>
          <p:cNvGraphicFramePr>
            <a:graphicFrameLocks/>
          </p:cNvGraphicFramePr>
          <p:nvPr>
            <p:extLst>
              <p:ext uri="{D42A27DB-BD31-4B8C-83A1-F6EECF244321}">
                <p14:modId xmlns:p14="http://schemas.microsoft.com/office/powerpoint/2010/main" val="1386340571"/>
              </p:ext>
            </p:extLst>
          </p:nvPr>
        </p:nvGraphicFramePr>
        <p:xfrm>
          <a:off x="6809221" y="4055973"/>
          <a:ext cx="561104" cy="1378078"/>
        </p:xfrm>
        <a:graphic>
          <a:graphicData uri="http://schemas.openxmlformats.org/presentationml/2006/ole">
            <mc:AlternateContent xmlns:mc="http://schemas.openxmlformats.org/markup-compatibility/2006">
              <mc:Choice xmlns:v="urn:schemas-microsoft-com:vml" Requires="v">
                <p:oleObj spid="_x0000_s1035" name="Clip" r:id="rId4" imgW="1431925" imgH="3436938" progId="">
                  <p:embed/>
                </p:oleObj>
              </mc:Choice>
              <mc:Fallback>
                <p:oleObj name="Clip" r:id="rId4" imgW="1431925" imgH="3436938" progId="">
                  <p:embed/>
                  <p:pic>
                    <p:nvPicPr>
                      <p:cNvPr id="8" name="Object 5">
                        <a:hlinkClick r:id="" action="ppaction://ole?verb=0"/>
                        <a:extLst>
                          <a:ext uri="{FF2B5EF4-FFF2-40B4-BE49-F238E27FC236}">
                            <a16:creationId xmlns:a16="http://schemas.microsoft.com/office/drawing/2014/main" id="{219E8568-DAFA-499B-AD01-86D33C6BDB8D}"/>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09221" y="4055973"/>
                        <a:ext cx="561104" cy="13780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 name="Object 6">
            <a:hlinkClick r:id="" action="ppaction://ole?verb=0"/>
            <a:extLst>
              <a:ext uri="{FF2B5EF4-FFF2-40B4-BE49-F238E27FC236}">
                <a16:creationId xmlns:a16="http://schemas.microsoft.com/office/drawing/2014/main" id="{7E0A774A-954D-4DC4-8291-D1A64BB6B282}"/>
              </a:ext>
            </a:extLst>
          </p:cNvPr>
          <p:cNvGraphicFramePr>
            <a:graphicFrameLocks/>
          </p:cNvGraphicFramePr>
          <p:nvPr>
            <p:extLst>
              <p:ext uri="{D42A27DB-BD31-4B8C-83A1-F6EECF244321}">
                <p14:modId xmlns:p14="http://schemas.microsoft.com/office/powerpoint/2010/main" val="1162047819"/>
              </p:ext>
            </p:extLst>
          </p:nvPr>
        </p:nvGraphicFramePr>
        <p:xfrm>
          <a:off x="4081097" y="3155680"/>
          <a:ext cx="1198462" cy="1244790"/>
        </p:xfrm>
        <a:graphic>
          <a:graphicData uri="http://schemas.openxmlformats.org/presentationml/2006/ole">
            <mc:AlternateContent xmlns:mc="http://schemas.openxmlformats.org/markup-compatibility/2006">
              <mc:Choice xmlns:v="urn:schemas-microsoft-com:vml" Requires="v">
                <p:oleObj spid="_x0000_s1036" name="Clip" r:id="rId6" imgW="4716463" imgH="4808538" progId="">
                  <p:embed/>
                </p:oleObj>
              </mc:Choice>
              <mc:Fallback>
                <p:oleObj name="Clip" r:id="rId6" imgW="4716463" imgH="4808538" progId="">
                  <p:embed/>
                  <p:pic>
                    <p:nvPicPr>
                      <p:cNvPr id="9" name="Object 6">
                        <a:hlinkClick r:id="" action="ppaction://ole?verb=0"/>
                        <a:extLst>
                          <a:ext uri="{FF2B5EF4-FFF2-40B4-BE49-F238E27FC236}">
                            <a16:creationId xmlns:a16="http://schemas.microsoft.com/office/drawing/2014/main" id="{7E0A774A-954D-4DC4-8291-D1A64BB6B282}"/>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81097" y="3155680"/>
                        <a:ext cx="1198462" cy="124479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 name="Rectangle 7">
            <a:extLst>
              <a:ext uri="{FF2B5EF4-FFF2-40B4-BE49-F238E27FC236}">
                <a16:creationId xmlns:a16="http://schemas.microsoft.com/office/drawing/2014/main" id="{051FC5C4-21BB-49D4-82FD-E401DF2FB659}"/>
              </a:ext>
            </a:extLst>
          </p:cNvPr>
          <p:cNvSpPr>
            <a:spLocks noChangeArrowheads="1"/>
          </p:cNvSpPr>
          <p:nvPr/>
        </p:nvSpPr>
        <p:spPr bwMode="auto">
          <a:xfrm>
            <a:off x="7472519" y="4450213"/>
            <a:ext cx="807914" cy="27443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200" i="1" dirty="0">
                <a:solidFill>
                  <a:srgbClr val="00B0F0"/>
                </a:solidFill>
              </a:rPr>
              <a:t>Le client</a:t>
            </a:r>
          </a:p>
        </p:txBody>
      </p:sp>
      <p:sp>
        <p:nvSpPr>
          <p:cNvPr id="11" name="Rectangle 8">
            <a:extLst>
              <a:ext uri="{FF2B5EF4-FFF2-40B4-BE49-F238E27FC236}">
                <a16:creationId xmlns:a16="http://schemas.microsoft.com/office/drawing/2014/main" id="{9068A20B-59DE-4354-8C73-4A314FF5D952}"/>
              </a:ext>
            </a:extLst>
          </p:cNvPr>
          <p:cNvSpPr>
            <a:spLocks noChangeArrowheads="1"/>
          </p:cNvSpPr>
          <p:nvPr/>
        </p:nvSpPr>
        <p:spPr bwMode="auto">
          <a:xfrm>
            <a:off x="3930226" y="4410033"/>
            <a:ext cx="1740402" cy="2947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200" dirty="0">
                <a:solidFill>
                  <a:srgbClr val="000000"/>
                </a:solidFill>
              </a:rPr>
              <a:t>Prise de commande</a:t>
            </a:r>
          </a:p>
        </p:txBody>
      </p:sp>
      <p:sp>
        <p:nvSpPr>
          <p:cNvPr id="12" name="Freeform 9">
            <a:extLst>
              <a:ext uri="{FF2B5EF4-FFF2-40B4-BE49-F238E27FC236}">
                <a16:creationId xmlns:a16="http://schemas.microsoft.com/office/drawing/2014/main" id="{F03C85BD-F2B1-4FE4-BF68-66B30B4543EB}"/>
              </a:ext>
            </a:extLst>
          </p:cNvPr>
          <p:cNvSpPr>
            <a:spLocks/>
          </p:cNvSpPr>
          <p:nvPr/>
        </p:nvSpPr>
        <p:spPr bwMode="auto">
          <a:xfrm>
            <a:off x="2109837" y="3780126"/>
            <a:ext cx="1695830" cy="640940"/>
          </a:xfrm>
          <a:custGeom>
            <a:avLst/>
            <a:gdLst>
              <a:gd name="T0" fmla="*/ 308 w 1490"/>
              <a:gd name="T1" fmla="*/ 446 h 553"/>
              <a:gd name="T2" fmla="*/ 373 w 1490"/>
              <a:gd name="T3" fmla="*/ 451 h 553"/>
              <a:gd name="T4" fmla="*/ 113 w 1490"/>
              <a:gd name="T5" fmla="*/ 552 h 553"/>
              <a:gd name="T6" fmla="*/ 0 w 1490"/>
              <a:gd name="T7" fmla="*/ 421 h 553"/>
              <a:gd name="T8" fmla="*/ 69 w 1490"/>
              <a:gd name="T9" fmla="*/ 427 h 553"/>
              <a:gd name="T10" fmla="*/ 82 w 1490"/>
              <a:gd name="T11" fmla="*/ 408 h 553"/>
              <a:gd name="T12" fmla="*/ 96 w 1490"/>
              <a:gd name="T13" fmla="*/ 381 h 553"/>
              <a:gd name="T14" fmla="*/ 118 w 1490"/>
              <a:gd name="T15" fmla="*/ 357 h 553"/>
              <a:gd name="T16" fmla="*/ 142 w 1490"/>
              <a:gd name="T17" fmla="*/ 333 h 553"/>
              <a:gd name="T18" fmla="*/ 172 w 1490"/>
              <a:gd name="T19" fmla="*/ 308 h 553"/>
              <a:gd name="T20" fmla="*/ 203 w 1490"/>
              <a:gd name="T21" fmla="*/ 285 h 553"/>
              <a:gd name="T22" fmla="*/ 239 w 1490"/>
              <a:gd name="T23" fmla="*/ 261 h 553"/>
              <a:gd name="T24" fmla="*/ 273 w 1490"/>
              <a:gd name="T25" fmla="*/ 241 h 553"/>
              <a:gd name="T26" fmla="*/ 303 w 1490"/>
              <a:gd name="T27" fmla="*/ 221 h 553"/>
              <a:gd name="T28" fmla="*/ 342 w 1490"/>
              <a:gd name="T29" fmla="*/ 202 h 553"/>
              <a:gd name="T30" fmla="*/ 376 w 1490"/>
              <a:gd name="T31" fmla="*/ 186 h 553"/>
              <a:gd name="T32" fmla="*/ 416 w 1490"/>
              <a:gd name="T33" fmla="*/ 169 h 553"/>
              <a:gd name="T34" fmla="*/ 455 w 1490"/>
              <a:gd name="T35" fmla="*/ 154 h 553"/>
              <a:gd name="T36" fmla="*/ 493 w 1490"/>
              <a:gd name="T37" fmla="*/ 138 h 553"/>
              <a:gd name="T38" fmla="*/ 539 w 1490"/>
              <a:gd name="T39" fmla="*/ 123 h 553"/>
              <a:gd name="T40" fmla="*/ 586 w 1490"/>
              <a:gd name="T41" fmla="*/ 108 h 553"/>
              <a:gd name="T42" fmla="*/ 632 w 1490"/>
              <a:gd name="T43" fmla="*/ 95 h 553"/>
              <a:gd name="T44" fmla="*/ 677 w 1490"/>
              <a:gd name="T45" fmla="*/ 83 h 553"/>
              <a:gd name="T46" fmla="*/ 729 w 1490"/>
              <a:gd name="T47" fmla="*/ 69 h 553"/>
              <a:gd name="T48" fmla="*/ 801 w 1490"/>
              <a:gd name="T49" fmla="*/ 54 h 553"/>
              <a:gd name="T50" fmla="*/ 862 w 1490"/>
              <a:gd name="T51" fmla="*/ 42 h 553"/>
              <a:gd name="T52" fmla="*/ 918 w 1490"/>
              <a:gd name="T53" fmla="*/ 33 h 553"/>
              <a:gd name="T54" fmla="*/ 969 w 1490"/>
              <a:gd name="T55" fmla="*/ 26 h 553"/>
              <a:gd name="T56" fmla="*/ 1013 w 1490"/>
              <a:gd name="T57" fmla="*/ 20 h 553"/>
              <a:gd name="T58" fmla="*/ 1059 w 1490"/>
              <a:gd name="T59" fmla="*/ 15 h 553"/>
              <a:gd name="T60" fmla="*/ 1104 w 1490"/>
              <a:gd name="T61" fmla="*/ 11 h 553"/>
              <a:gd name="T62" fmla="*/ 1152 w 1490"/>
              <a:gd name="T63" fmla="*/ 7 h 553"/>
              <a:gd name="T64" fmla="*/ 1195 w 1490"/>
              <a:gd name="T65" fmla="*/ 5 h 553"/>
              <a:gd name="T66" fmla="*/ 1269 w 1490"/>
              <a:gd name="T67" fmla="*/ 1 h 553"/>
              <a:gd name="T68" fmla="*/ 1355 w 1490"/>
              <a:gd name="T69" fmla="*/ 0 h 553"/>
              <a:gd name="T70" fmla="*/ 1489 w 1490"/>
              <a:gd name="T71" fmla="*/ 0 h 553"/>
              <a:gd name="T72" fmla="*/ 1290 w 1490"/>
              <a:gd name="T73" fmla="*/ 10 h 553"/>
              <a:gd name="T74" fmla="*/ 1232 w 1490"/>
              <a:gd name="T75" fmla="*/ 15 h 553"/>
              <a:gd name="T76" fmla="*/ 1186 w 1490"/>
              <a:gd name="T77" fmla="*/ 21 h 553"/>
              <a:gd name="T78" fmla="*/ 1137 w 1490"/>
              <a:gd name="T79" fmla="*/ 28 h 553"/>
              <a:gd name="T80" fmla="*/ 1091 w 1490"/>
              <a:gd name="T81" fmla="*/ 35 h 553"/>
              <a:gd name="T82" fmla="*/ 1000 w 1490"/>
              <a:gd name="T83" fmla="*/ 53 h 553"/>
              <a:gd name="T84" fmla="*/ 922 w 1490"/>
              <a:gd name="T85" fmla="*/ 72 h 553"/>
              <a:gd name="T86" fmla="*/ 849 w 1490"/>
              <a:gd name="T87" fmla="*/ 93 h 553"/>
              <a:gd name="T88" fmla="*/ 783 w 1490"/>
              <a:gd name="T89" fmla="*/ 117 h 553"/>
              <a:gd name="T90" fmla="*/ 728 w 1490"/>
              <a:gd name="T91" fmla="*/ 139 h 553"/>
              <a:gd name="T92" fmla="*/ 653 w 1490"/>
              <a:gd name="T93" fmla="*/ 170 h 553"/>
              <a:gd name="T94" fmla="*/ 593 w 1490"/>
              <a:gd name="T95" fmla="*/ 198 h 553"/>
              <a:gd name="T96" fmla="*/ 542 w 1490"/>
              <a:gd name="T97" fmla="*/ 229 h 553"/>
              <a:gd name="T98" fmla="*/ 498 w 1490"/>
              <a:gd name="T99" fmla="*/ 256 h 553"/>
              <a:gd name="T100" fmla="*/ 455 w 1490"/>
              <a:gd name="T101" fmla="*/ 288 h 553"/>
              <a:gd name="T102" fmla="*/ 416 w 1490"/>
              <a:gd name="T103" fmla="*/ 320 h 553"/>
              <a:gd name="T104" fmla="*/ 386 w 1490"/>
              <a:gd name="T105" fmla="*/ 345 h 553"/>
              <a:gd name="T106" fmla="*/ 355 w 1490"/>
              <a:gd name="T107" fmla="*/ 377 h 553"/>
              <a:gd name="T108" fmla="*/ 325 w 1490"/>
              <a:gd name="T109" fmla="*/ 413 h 553"/>
              <a:gd name="T110" fmla="*/ 308 w 1490"/>
              <a:gd name="T111" fmla="*/ 446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90" h="553">
                <a:moveTo>
                  <a:pt x="308" y="446"/>
                </a:moveTo>
                <a:lnTo>
                  <a:pt x="373" y="451"/>
                </a:lnTo>
                <a:lnTo>
                  <a:pt x="113" y="552"/>
                </a:lnTo>
                <a:lnTo>
                  <a:pt x="0" y="421"/>
                </a:lnTo>
                <a:lnTo>
                  <a:pt x="69" y="427"/>
                </a:lnTo>
                <a:lnTo>
                  <a:pt x="82" y="408"/>
                </a:lnTo>
                <a:lnTo>
                  <a:pt x="96" y="381"/>
                </a:lnTo>
                <a:lnTo>
                  <a:pt x="118" y="357"/>
                </a:lnTo>
                <a:lnTo>
                  <a:pt x="142" y="333"/>
                </a:lnTo>
                <a:lnTo>
                  <a:pt x="172" y="308"/>
                </a:lnTo>
                <a:lnTo>
                  <a:pt x="203" y="285"/>
                </a:lnTo>
                <a:lnTo>
                  <a:pt x="239" y="261"/>
                </a:lnTo>
                <a:lnTo>
                  <a:pt x="273" y="241"/>
                </a:lnTo>
                <a:lnTo>
                  <a:pt x="303" y="221"/>
                </a:lnTo>
                <a:lnTo>
                  <a:pt x="342" y="202"/>
                </a:lnTo>
                <a:lnTo>
                  <a:pt x="376" y="186"/>
                </a:lnTo>
                <a:lnTo>
                  <a:pt x="416" y="169"/>
                </a:lnTo>
                <a:lnTo>
                  <a:pt x="455" y="154"/>
                </a:lnTo>
                <a:lnTo>
                  <a:pt x="493" y="138"/>
                </a:lnTo>
                <a:lnTo>
                  <a:pt x="539" y="123"/>
                </a:lnTo>
                <a:lnTo>
                  <a:pt x="586" y="108"/>
                </a:lnTo>
                <a:lnTo>
                  <a:pt x="632" y="95"/>
                </a:lnTo>
                <a:lnTo>
                  <a:pt x="677" y="83"/>
                </a:lnTo>
                <a:lnTo>
                  <a:pt x="729" y="69"/>
                </a:lnTo>
                <a:lnTo>
                  <a:pt x="801" y="54"/>
                </a:lnTo>
                <a:lnTo>
                  <a:pt x="862" y="42"/>
                </a:lnTo>
                <a:lnTo>
                  <a:pt x="918" y="33"/>
                </a:lnTo>
                <a:lnTo>
                  <a:pt x="969" y="26"/>
                </a:lnTo>
                <a:lnTo>
                  <a:pt x="1013" y="20"/>
                </a:lnTo>
                <a:lnTo>
                  <a:pt x="1059" y="15"/>
                </a:lnTo>
                <a:lnTo>
                  <a:pt x="1104" y="11"/>
                </a:lnTo>
                <a:lnTo>
                  <a:pt x="1152" y="7"/>
                </a:lnTo>
                <a:lnTo>
                  <a:pt x="1195" y="5"/>
                </a:lnTo>
                <a:lnTo>
                  <a:pt x="1269" y="1"/>
                </a:lnTo>
                <a:lnTo>
                  <a:pt x="1355" y="0"/>
                </a:lnTo>
                <a:lnTo>
                  <a:pt x="1489" y="0"/>
                </a:lnTo>
                <a:lnTo>
                  <a:pt x="1290" y="10"/>
                </a:lnTo>
                <a:lnTo>
                  <a:pt x="1232" y="15"/>
                </a:lnTo>
                <a:lnTo>
                  <a:pt x="1186" y="21"/>
                </a:lnTo>
                <a:lnTo>
                  <a:pt x="1137" y="28"/>
                </a:lnTo>
                <a:lnTo>
                  <a:pt x="1091" y="35"/>
                </a:lnTo>
                <a:lnTo>
                  <a:pt x="1000" y="53"/>
                </a:lnTo>
                <a:lnTo>
                  <a:pt x="922" y="72"/>
                </a:lnTo>
                <a:lnTo>
                  <a:pt x="849" y="93"/>
                </a:lnTo>
                <a:lnTo>
                  <a:pt x="783" y="117"/>
                </a:lnTo>
                <a:lnTo>
                  <a:pt x="728" y="139"/>
                </a:lnTo>
                <a:lnTo>
                  <a:pt x="653" y="170"/>
                </a:lnTo>
                <a:lnTo>
                  <a:pt x="593" y="198"/>
                </a:lnTo>
                <a:lnTo>
                  <a:pt x="542" y="229"/>
                </a:lnTo>
                <a:lnTo>
                  <a:pt x="498" y="256"/>
                </a:lnTo>
                <a:lnTo>
                  <a:pt x="455" y="288"/>
                </a:lnTo>
                <a:lnTo>
                  <a:pt x="416" y="320"/>
                </a:lnTo>
                <a:lnTo>
                  <a:pt x="386" y="345"/>
                </a:lnTo>
                <a:lnTo>
                  <a:pt x="355" y="377"/>
                </a:lnTo>
                <a:lnTo>
                  <a:pt x="325" y="413"/>
                </a:lnTo>
                <a:lnTo>
                  <a:pt x="308" y="446"/>
                </a:lnTo>
              </a:path>
            </a:pathLst>
          </a:custGeom>
          <a:solidFill>
            <a:srgbClr val="00FF0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sz="1200"/>
          </a:p>
        </p:txBody>
      </p:sp>
      <p:graphicFrame>
        <p:nvGraphicFramePr>
          <p:cNvPr id="13" name="Object 10">
            <a:hlinkClick r:id="" action="ppaction://ole?verb=0"/>
            <a:extLst>
              <a:ext uri="{FF2B5EF4-FFF2-40B4-BE49-F238E27FC236}">
                <a16:creationId xmlns:a16="http://schemas.microsoft.com/office/drawing/2014/main" id="{8C8AD888-3CD2-4FC1-9E00-0DAF5FECBE19}"/>
              </a:ext>
            </a:extLst>
          </p:cNvPr>
          <p:cNvGraphicFramePr>
            <a:graphicFrameLocks/>
          </p:cNvGraphicFramePr>
          <p:nvPr>
            <p:extLst>
              <p:ext uri="{D42A27DB-BD31-4B8C-83A1-F6EECF244321}">
                <p14:modId xmlns:p14="http://schemas.microsoft.com/office/powerpoint/2010/main" val="3025770229"/>
              </p:ext>
            </p:extLst>
          </p:nvPr>
        </p:nvGraphicFramePr>
        <p:xfrm>
          <a:off x="1866274" y="4225190"/>
          <a:ext cx="1536490" cy="1298105"/>
        </p:xfrm>
        <a:graphic>
          <a:graphicData uri="http://schemas.openxmlformats.org/presentationml/2006/ole">
            <mc:AlternateContent xmlns:mc="http://schemas.openxmlformats.org/markup-compatibility/2006">
              <mc:Choice xmlns:v="urn:schemas-microsoft-com:vml" Requires="v">
                <p:oleObj spid="_x0000_s1037" name="Clip" r:id="rId8" imgW="5867400" imgH="4872038" progId="">
                  <p:embed/>
                </p:oleObj>
              </mc:Choice>
              <mc:Fallback>
                <p:oleObj name="Clip" r:id="rId8" imgW="5867400" imgH="4872038" progId="">
                  <p:embed/>
                  <p:pic>
                    <p:nvPicPr>
                      <p:cNvPr id="13" name="Object 10">
                        <a:hlinkClick r:id="" action="ppaction://ole?verb=0"/>
                        <a:extLst>
                          <a:ext uri="{FF2B5EF4-FFF2-40B4-BE49-F238E27FC236}">
                            <a16:creationId xmlns:a16="http://schemas.microsoft.com/office/drawing/2014/main" id="{8C8AD888-3CD2-4FC1-9E00-0DAF5FECBE19}"/>
                          </a:ext>
                        </a:extLst>
                      </p:cNvPr>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66274" y="4225190"/>
                        <a:ext cx="1536490" cy="129810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 name="Rectangle 11">
            <a:extLst>
              <a:ext uri="{FF2B5EF4-FFF2-40B4-BE49-F238E27FC236}">
                <a16:creationId xmlns:a16="http://schemas.microsoft.com/office/drawing/2014/main" id="{4D5E10D1-37D3-42AA-B639-0F416A866F7E}"/>
              </a:ext>
            </a:extLst>
          </p:cNvPr>
          <p:cNvSpPr>
            <a:spLocks noChangeArrowheads="1"/>
          </p:cNvSpPr>
          <p:nvPr/>
        </p:nvSpPr>
        <p:spPr bwMode="auto">
          <a:xfrm>
            <a:off x="395536" y="4286173"/>
            <a:ext cx="1450570" cy="101309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ctr"/>
            <a:r>
              <a:rPr lang="fr-FR" altLang="fr-FR" sz="1200" dirty="0">
                <a:solidFill>
                  <a:srgbClr val="000000"/>
                </a:solidFill>
              </a:rPr>
              <a:t>Préparation des commandes</a:t>
            </a:r>
          </a:p>
          <a:p>
            <a:pPr algn="ctr"/>
            <a:r>
              <a:rPr lang="fr-FR" altLang="fr-FR" sz="1200" dirty="0">
                <a:solidFill>
                  <a:srgbClr val="000000"/>
                </a:solidFill>
              </a:rPr>
              <a:t>Préparation expédition</a:t>
            </a:r>
          </a:p>
          <a:p>
            <a:pPr algn="ctr"/>
            <a:r>
              <a:rPr lang="fr-FR" altLang="fr-FR" sz="1200" i="1" dirty="0">
                <a:solidFill>
                  <a:srgbClr val="000000"/>
                </a:solidFill>
              </a:rPr>
              <a:t>Cf Chapitre 08-30</a:t>
            </a:r>
          </a:p>
        </p:txBody>
      </p:sp>
      <p:sp>
        <p:nvSpPr>
          <p:cNvPr id="16" name="Freeform 14">
            <a:extLst>
              <a:ext uri="{FF2B5EF4-FFF2-40B4-BE49-F238E27FC236}">
                <a16:creationId xmlns:a16="http://schemas.microsoft.com/office/drawing/2014/main" id="{1A0B325E-481A-43DC-871A-F31DA928F7CA}"/>
              </a:ext>
            </a:extLst>
          </p:cNvPr>
          <p:cNvSpPr>
            <a:spLocks/>
          </p:cNvSpPr>
          <p:nvPr/>
        </p:nvSpPr>
        <p:spPr bwMode="auto">
          <a:xfrm>
            <a:off x="2434938" y="5523295"/>
            <a:ext cx="1429233" cy="613123"/>
          </a:xfrm>
          <a:custGeom>
            <a:avLst/>
            <a:gdLst>
              <a:gd name="T0" fmla="*/ 1203 w 1489"/>
              <a:gd name="T1" fmla="*/ 419 h 529"/>
              <a:gd name="T2" fmla="*/ 1216 w 1489"/>
              <a:gd name="T3" fmla="*/ 396 h 529"/>
              <a:gd name="T4" fmla="*/ 1488 w 1489"/>
              <a:gd name="T5" fmla="*/ 488 h 529"/>
              <a:gd name="T6" fmla="*/ 1135 w 1489"/>
              <a:gd name="T7" fmla="*/ 528 h 529"/>
              <a:gd name="T8" fmla="*/ 1152 w 1489"/>
              <a:gd name="T9" fmla="*/ 503 h 529"/>
              <a:gd name="T10" fmla="*/ 1101 w 1489"/>
              <a:gd name="T11" fmla="*/ 499 h 529"/>
              <a:gd name="T12" fmla="*/ 1028 w 1489"/>
              <a:gd name="T13" fmla="*/ 494 h 529"/>
              <a:gd name="T14" fmla="*/ 962 w 1489"/>
              <a:gd name="T15" fmla="*/ 486 h 529"/>
              <a:gd name="T16" fmla="*/ 898 w 1489"/>
              <a:gd name="T17" fmla="*/ 478 h 529"/>
              <a:gd name="T18" fmla="*/ 830 w 1489"/>
              <a:gd name="T19" fmla="*/ 467 h 529"/>
              <a:gd name="T20" fmla="*/ 768 w 1489"/>
              <a:gd name="T21" fmla="*/ 456 h 529"/>
              <a:gd name="T22" fmla="*/ 704 w 1489"/>
              <a:gd name="T23" fmla="*/ 444 h 529"/>
              <a:gd name="T24" fmla="*/ 649 w 1489"/>
              <a:gd name="T25" fmla="*/ 431 h 529"/>
              <a:gd name="T26" fmla="*/ 597 w 1489"/>
              <a:gd name="T27" fmla="*/ 420 h 529"/>
              <a:gd name="T28" fmla="*/ 544 w 1489"/>
              <a:gd name="T29" fmla="*/ 407 h 529"/>
              <a:gd name="T30" fmla="*/ 501 w 1489"/>
              <a:gd name="T31" fmla="*/ 395 h 529"/>
              <a:gd name="T32" fmla="*/ 455 w 1489"/>
              <a:gd name="T33" fmla="*/ 380 h 529"/>
              <a:gd name="T34" fmla="*/ 415 w 1489"/>
              <a:gd name="T35" fmla="*/ 367 h 529"/>
              <a:gd name="T36" fmla="*/ 373 w 1489"/>
              <a:gd name="T37" fmla="*/ 353 h 529"/>
              <a:gd name="T38" fmla="*/ 331 w 1489"/>
              <a:gd name="T39" fmla="*/ 337 h 529"/>
              <a:gd name="T40" fmla="*/ 292 w 1489"/>
              <a:gd name="T41" fmla="*/ 320 h 529"/>
              <a:gd name="T42" fmla="*/ 256 w 1489"/>
              <a:gd name="T43" fmla="*/ 304 h 529"/>
              <a:gd name="T44" fmla="*/ 223 w 1489"/>
              <a:gd name="T45" fmla="*/ 288 h 529"/>
              <a:gd name="T46" fmla="*/ 187 w 1489"/>
              <a:gd name="T47" fmla="*/ 270 h 529"/>
              <a:gd name="T48" fmla="*/ 147 w 1489"/>
              <a:gd name="T49" fmla="*/ 244 h 529"/>
              <a:gd name="T50" fmla="*/ 113 w 1489"/>
              <a:gd name="T51" fmla="*/ 222 h 529"/>
              <a:gd name="T52" fmla="*/ 89 w 1489"/>
              <a:gd name="T53" fmla="*/ 203 h 529"/>
              <a:gd name="T54" fmla="*/ 70 w 1489"/>
              <a:gd name="T55" fmla="*/ 185 h 529"/>
              <a:gd name="T56" fmla="*/ 55 w 1489"/>
              <a:gd name="T57" fmla="*/ 169 h 529"/>
              <a:gd name="T58" fmla="*/ 42 w 1489"/>
              <a:gd name="T59" fmla="*/ 153 h 529"/>
              <a:gd name="T60" fmla="*/ 29 w 1489"/>
              <a:gd name="T61" fmla="*/ 137 h 529"/>
              <a:gd name="T62" fmla="*/ 20 w 1489"/>
              <a:gd name="T63" fmla="*/ 120 h 529"/>
              <a:gd name="T64" fmla="*/ 13 w 1489"/>
              <a:gd name="T65" fmla="*/ 104 h 529"/>
              <a:gd name="T66" fmla="*/ 4 w 1489"/>
              <a:gd name="T67" fmla="*/ 78 h 529"/>
              <a:gd name="T68" fmla="*/ 0 w 1489"/>
              <a:gd name="T69" fmla="*/ 48 h 529"/>
              <a:gd name="T70" fmla="*/ 0 w 1489"/>
              <a:gd name="T71" fmla="*/ 0 h 529"/>
              <a:gd name="T72" fmla="*/ 26 w 1489"/>
              <a:gd name="T73" fmla="*/ 71 h 529"/>
              <a:gd name="T74" fmla="*/ 40 w 1489"/>
              <a:gd name="T75" fmla="*/ 91 h 529"/>
              <a:gd name="T76" fmla="*/ 56 w 1489"/>
              <a:gd name="T77" fmla="*/ 108 h 529"/>
              <a:gd name="T78" fmla="*/ 75 w 1489"/>
              <a:gd name="T79" fmla="*/ 125 h 529"/>
              <a:gd name="T80" fmla="*/ 95 w 1489"/>
              <a:gd name="T81" fmla="*/ 141 h 529"/>
              <a:gd name="T82" fmla="*/ 143 w 1489"/>
              <a:gd name="T83" fmla="*/ 174 h 529"/>
              <a:gd name="T84" fmla="*/ 195 w 1489"/>
              <a:gd name="T85" fmla="*/ 201 h 529"/>
              <a:gd name="T86" fmla="*/ 250 w 1489"/>
              <a:gd name="T87" fmla="*/ 227 h 529"/>
              <a:gd name="T88" fmla="*/ 315 w 1489"/>
              <a:gd name="T89" fmla="*/ 250 h 529"/>
              <a:gd name="T90" fmla="*/ 376 w 1489"/>
              <a:gd name="T91" fmla="*/ 270 h 529"/>
              <a:gd name="T92" fmla="*/ 458 w 1489"/>
              <a:gd name="T93" fmla="*/ 296 h 529"/>
              <a:gd name="T94" fmla="*/ 535 w 1489"/>
              <a:gd name="T95" fmla="*/ 318 h 529"/>
              <a:gd name="T96" fmla="*/ 617 w 1489"/>
              <a:gd name="T97" fmla="*/ 336 h 529"/>
              <a:gd name="T98" fmla="*/ 691 w 1489"/>
              <a:gd name="T99" fmla="*/ 352 h 529"/>
              <a:gd name="T100" fmla="*/ 777 w 1489"/>
              <a:gd name="T101" fmla="*/ 367 h 529"/>
              <a:gd name="T102" fmla="*/ 863 w 1489"/>
              <a:gd name="T103" fmla="*/ 380 h 529"/>
              <a:gd name="T104" fmla="*/ 932 w 1489"/>
              <a:gd name="T105" fmla="*/ 391 h 529"/>
              <a:gd name="T106" fmla="*/ 1018 w 1489"/>
              <a:gd name="T107" fmla="*/ 402 h 529"/>
              <a:gd name="T108" fmla="*/ 1112 w 1489"/>
              <a:gd name="T109" fmla="*/ 413 h 529"/>
              <a:gd name="T110" fmla="*/ 1203 w 1489"/>
              <a:gd name="T111" fmla="*/ 419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89" h="529">
                <a:moveTo>
                  <a:pt x="1203" y="419"/>
                </a:moveTo>
                <a:lnTo>
                  <a:pt x="1216" y="396"/>
                </a:lnTo>
                <a:lnTo>
                  <a:pt x="1488" y="488"/>
                </a:lnTo>
                <a:lnTo>
                  <a:pt x="1135" y="528"/>
                </a:lnTo>
                <a:lnTo>
                  <a:pt x="1152" y="503"/>
                </a:lnTo>
                <a:lnTo>
                  <a:pt x="1101" y="499"/>
                </a:lnTo>
                <a:lnTo>
                  <a:pt x="1028" y="494"/>
                </a:lnTo>
                <a:lnTo>
                  <a:pt x="962" y="486"/>
                </a:lnTo>
                <a:lnTo>
                  <a:pt x="898" y="478"/>
                </a:lnTo>
                <a:lnTo>
                  <a:pt x="830" y="467"/>
                </a:lnTo>
                <a:lnTo>
                  <a:pt x="768" y="456"/>
                </a:lnTo>
                <a:lnTo>
                  <a:pt x="704" y="444"/>
                </a:lnTo>
                <a:lnTo>
                  <a:pt x="649" y="431"/>
                </a:lnTo>
                <a:lnTo>
                  <a:pt x="597" y="420"/>
                </a:lnTo>
                <a:lnTo>
                  <a:pt x="544" y="407"/>
                </a:lnTo>
                <a:lnTo>
                  <a:pt x="501" y="395"/>
                </a:lnTo>
                <a:lnTo>
                  <a:pt x="455" y="380"/>
                </a:lnTo>
                <a:lnTo>
                  <a:pt x="415" y="367"/>
                </a:lnTo>
                <a:lnTo>
                  <a:pt x="373" y="353"/>
                </a:lnTo>
                <a:lnTo>
                  <a:pt x="331" y="337"/>
                </a:lnTo>
                <a:lnTo>
                  <a:pt x="292" y="320"/>
                </a:lnTo>
                <a:lnTo>
                  <a:pt x="256" y="304"/>
                </a:lnTo>
                <a:lnTo>
                  <a:pt x="223" y="288"/>
                </a:lnTo>
                <a:lnTo>
                  <a:pt x="187" y="270"/>
                </a:lnTo>
                <a:lnTo>
                  <a:pt x="147" y="244"/>
                </a:lnTo>
                <a:lnTo>
                  <a:pt x="113" y="222"/>
                </a:lnTo>
                <a:lnTo>
                  <a:pt x="89" y="203"/>
                </a:lnTo>
                <a:lnTo>
                  <a:pt x="70" y="185"/>
                </a:lnTo>
                <a:lnTo>
                  <a:pt x="55" y="169"/>
                </a:lnTo>
                <a:lnTo>
                  <a:pt x="42" y="153"/>
                </a:lnTo>
                <a:lnTo>
                  <a:pt x="29" y="137"/>
                </a:lnTo>
                <a:lnTo>
                  <a:pt x="20" y="120"/>
                </a:lnTo>
                <a:lnTo>
                  <a:pt x="13" y="104"/>
                </a:lnTo>
                <a:lnTo>
                  <a:pt x="4" y="78"/>
                </a:lnTo>
                <a:lnTo>
                  <a:pt x="0" y="48"/>
                </a:lnTo>
                <a:lnTo>
                  <a:pt x="0" y="0"/>
                </a:lnTo>
                <a:lnTo>
                  <a:pt x="26" y="71"/>
                </a:lnTo>
                <a:lnTo>
                  <a:pt x="40" y="91"/>
                </a:lnTo>
                <a:lnTo>
                  <a:pt x="56" y="108"/>
                </a:lnTo>
                <a:lnTo>
                  <a:pt x="75" y="125"/>
                </a:lnTo>
                <a:lnTo>
                  <a:pt x="95" y="141"/>
                </a:lnTo>
                <a:lnTo>
                  <a:pt x="143" y="174"/>
                </a:lnTo>
                <a:lnTo>
                  <a:pt x="195" y="201"/>
                </a:lnTo>
                <a:lnTo>
                  <a:pt x="250" y="227"/>
                </a:lnTo>
                <a:lnTo>
                  <a:pt x="315" y="250"/>
                </a:lnTo>
                <a:lnTo>
                  <a:pt x="376" y="270"/>
                </a:lnTo>
                <a:lnTo>
                  <a:pt x="458" y="296"/>
                </a:lnTo>
                <a:lnTo>
                  <a:pt x="535" y="318"/>
                </a:lnTo>
                <a:lnTo>
                  <a:pt x="617" y="336"/>
                </a:lnTo>
                <a:lnTo>
                  <a:pt x="691" y="352"/>
                </a:lnTo>
                <a:lnTo>
                  <a:pt x="777" y="367"/>
                </a:lnTo>
                <a:lnTo>
                  <a:pt x="863" y="380"/>
                </a:lnTo>
                <a:lnTo>
                  <a:pt x="932" y="391"/>
                </a:lnTo>
                <a:lnTo>
                  <a:pt x="1018" y="402"/>
                </a:lnTo>
                <a:lnTo>
                  <a:pt x="1112" y="413"/>
                </a:lnTo>
                <a:lnTo>
                  <a:pt x="1203" y="419"/>
                </a:lnTo>
              </a:path>
            </a:pathLst>
          </a:custGeom>
          <a:solidFill>
            <a:srgbClr val="0000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sz="1200"/>
          </a:p>
        </p:txBody>
      </p:sp>
      <p:pic>
        <p:nvPicPr>
          <p:cNvPr id="3" name="Image 2">
            <a:extLst>
              <a:ext uri="{FF2B5EF4-FFF2-40B4-BE49-F238E27FC236}">
                <a16:creationId xmlns:a16="http://schemas.microsoft.com/office/drawing/2014/main" id="{59D6089D-4B23-470C-9B40-3C7ED277359E}"/>
              </a:ext>
            </a:extLst>
          </p:cNvPr>
          <p:cNvPicPr>
            <a:picLocks noChangeAspect="1"/>
          </p:cNvPicPr>
          <p:nvPr/>
        </p:nvPicPr>
        <p:blipFill rotWithShape="1">
          <a:blip r:embed="rId10"/>
          <a:srcRect l="6416" t="23750" r="6416" b="9945"/>
          <a:stretch/>
        </p:blipFill>
        <p:spPr>
          <a:xfrm flipH="1">
            <a:off x="3965711" y="5654205"/>
            <a:ext cx="1429233" cy="1087163"/>
          </a:xfrm>
          <a:prstGeom prst="rect">
            <a:avLst/>
          </a:prstGeom>
        </p:spPr>
      </p:pic>
      <p:sp>
        <p:nvSpPr>
          <p:cNvPr id="18" name="Rectangle 7">
            <a:extLst>
              <a:ext uri="{FF2B5EF4-FFF2-40B4-BE49-F238E27FC236}">
                <a16:creationId xmlns:a16="http://schemas.microsoft.com/office/drawing/2014/main" id="{6492DBA0-0D7F-4344-95B7-2D1AD64287A7}"/>
              </a:ext>
            </a:extLst>
          </p:cNvPr>
          <p:cNvSpPr>
            <a:spLocks noChangeArrowheads="1"/>
          </p:cNvSpPr>
          <p:nvPr/>
        </p:nvSpPr>
        <p:spPr bwMode="auto">
          <a:xfrm>
            <a:off x="6417823" y="3658622"/>
            <a:ext cx="2258633" cy="27443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200" dirty="0">
                <a:solidFill>
                  <a:srgbClr val="000000"/>
                </a:solidFill>
              </a:rPr>
              <a:t>Facturation et encaissement</a:t>
            </a:r>
          </a:p>
        </p:txBody>
      </p:sp>
      <p:sp>
        <p:nvSpPr>
          <p:cNvPr id="19" name="Rectangle 7">
            <a:extLst>
              <a:ext uri="{FF2B5EF4-FFF2-40B4-BE49-F238E27FC236}">
                <a16:creationId xmlns:a16="http://schemas.microsoft.com/office/drawing/2014/main" id="{65825889-1B9B-49CB-B208-905C4ADBC632}"/>
              </a:ext>
            </a:extLst>
          </p:cNvPr>
          <p:cNvSpPr>
            <a:spLocks noChangeArrowheads="1"/>
          </p:cNvSpPr>
          <p:nvPr/>
        </p:nvSpPr>
        <p:spPr bwMode="auto">
          <a:xfrm>
            <a:off x="6573632" y="6033040"/>
            <a:ext cx="1593386" cy="459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200" dirty="0">
                <a:solidFill>
                  <a:srgbClr val="000000"/>
                </a:solidFill>
              </a:rPr>
              <a:t>Livraison terminale</a:t>
            </a:r>
          </a:p>
          <a:p>
            <a:r>
              <a:rPr lang="fr-FR" altLang="fr-FR" sz="1200" i="1" dirty="0">
                <a:solidFill>
                  <a:srgbClr val="000000"/>
                </a:solidFill>
              </a:rPr>
              <a:t>Cf Chapitre 08-40</a:t>
            </a:r>
          </a:p>
        </p:txBody>
      </p:sp>
      <p:sp>
        <p:nvSpPr>
          <p:cNvPr id="20" name="Espace réservé du numéro de diapositive 4">
            <a:extLst>
              <a:ext uri="{FF2B5EF4-FFF2-40B4-BE49-F238E27FC236}">
                <a16:creationId xmlns:a16="http://schemas.microsoft.com/office/drawing/2014/main" id="{5065E136-41CE-44B5-9583-AC715F326AC8}"/>
              </a:ext>
            </a:extLst>
          </p:cNvPr>
          <p:cNvSpPr txBox="1">
            <a:spLocks/>
          </p:cNvSpPr>
          <p:nvPr/>
        </p:nvSpPr>
        <p:spPr>
          <a:xfrm>
            <a:off x="7010400" y="6492875"/>
            <a:ext cx="21336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a:lstStyle>
          <a:p>
            <a:fld id="{3D89BE3A-7349-427A-BA79-679352FBA269}" type="slidenum">
              <a:rPr lang="fr-FR" smtClean="0"/>
              <a:pPr/>
              <a:t>3</a:t>
            </a:fld>
            <a:endParaRPr lang="fr-FR"/>
          </a:p>
        </p:txBody>
      </p:sp>
    </p:spTree>
    <p:extLst>
      <p:ext uri="{BB962C8B-B14F-4D97-AF65-F5344CB8AC3E}">
        <p14:creationId xmlns:p14="http://schemas.microsoft.com/office/powerpoint/2010/main" val="113316542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9007C35-DBDB-49BA-B67C-98ACF8E49A30}"/>
              </a:ext>
            </a:extLst>
          </p:cNvPr>
          <p:cNvSpPr>
            <a:spLocks noGrp="1" noChangeArrowheads="1"/>
          </p:cNvSpPr>
          <p:nvPr>
            <p:ph type="title"/>
          </p:nvPr>
        </p:nvSpPr>
        <p:spPr>
          <a:xfrm>
            <a:off x="0" y="692696"/>
            <a:ext cx="8839200" cy="457200"/>
          </a:xfrm>
          <a:noFill/>
          <a:ln/>
        </p:spPr>
        <p:txBody>
          <a:bodyPr/>
          <a:lstStyle/>
          <a:p>
            <a:r>
              <a:rPr lang="fr-FR" altLang="fr-FR" dirty="0"/>
              <a:t>Les étapes de traitement d'une commande</a:t>
            </a:r>
          </a:p>
        </p:txBody>
      </p:sp>
      <p:sp>
        <p:nvSpPr>
          <p:cNvPr id="7171" name="Rectangle 3">
            <a:extLst>
              <a:ext uri="{FF2B5EF4-FFF2-40B4-BE49-F238E27FC236}">
                <a16:creationId xmlns:a16="http://schemas.microsoft.com/office/drawing/2014/main" id="{72F4482C-7E61-4148-9302-20ECFBEB10A2}"/>
              </a:ext>
            </a:extLst>
          </p:cNvPr>
          <p:cNvSpPr>
            <a:spLocks noGrp="1" noChangeArrowheads="1"/>
          </p:cNvSpPr>
          <p:nvPr>
            <p:ph type="body" idx="1"/>
          </p:nvPr>
        </p:nvSpPr>
        <p:spPr>
          <a:xfrm>
            <a:off x="1066800" y="3581399"/>
            <a:ext cx="7162800" cy="2871931"/>
          </a:xfrm>
          <a:noFill/>
          <a:ln/>
        </p:spPr>
        <p:txBody>
          <a:bodyPr/>
          <a:lstStyle/>
          <a:p>
            <a:r>
              <a:rPr lang="fr-FR" altLang="fr-FR" sz="2000" dirty="0">
                <a:solidFill>
                  <a:srgbClr val="000099"/>
                </a:solidFill>
              </a:rPr>
              <a:t>Enregistrement de la commande du client</a:t>
            </a:r>
          </a:p>
          <a:p>
            <a:r>
              <a:rPr lang="fr-FR" altLang="fr-FR" sz="2000" dirty="0">
                <a:solidFill>
                  <a:srgbClr val="000099"/>
                </a:solidFill>
              </a:rPr>
              <a:t>Préparation de la commande (regroupement d’articles)</a:t>
            </a:r>
          </a:p>
          <a:p>
            <a:r>
              <a:rPr lang="fr-FR" altLang="fr-FR" sz="2000" dirty="0">
                <a:solidFill>
                  <a:srgbClr val="000099"/>
                </a:solidFill>
              </a:rPr>
              <a:t>Emballage</a:t>
            </a:r>
          </a:p>
          <a:p>
            <a:r>
              <a:rPr lang="fr-FR" altLang="fr-FR" sz="2000" dirty="0">
                <a:solidFill>
                  <a:srgbClr val="000099"/>
                </a:solidFill>
              </a:rPr>
              <a:t>Contrôle</a:t>
            </a:r>
          </a:p>
          <a:p>
            <a:r>
              <a:rPr lang="fr-FR" altLang="fr-FR" sz="2000" dirty="0">
                <a:solidFill>
                  <a:srgbClr val="000099"/>
                </a:solidFill>
              </a:rPr>
              <a:t>Regroupement des commandes par destination</a:t>
            </a:r>
          </a:p>
          <a:p>
            <a:r>
              <a:rPr lang="fr-FR" altLang="fr-FR" sz="2000" dirty="0">
                <a:solidFill>
                  <a:srgbClr val="000099"/>
                </a:solidFill>
              </a:rPr>
              <a:t>Expédition, chargement des camions</a:t>
            </a:r>
          </a:p>
          <a:p>
            <a:r>
              <a:rPr lang="fr-FR" altLang="fr-FR" sz="2000" dirty="0">
                <a:solidFill>
                  <a:srgbClr val="000099"/>
                </a:solidFill>
              </a:rPr>
              <a:t>Livraison terminale, suivi de l’acheminement</a:t>
            </a:r>
          </a:p>
          <a:p>
            <a:r>
              <a:rPr lang="fr-FR" altLang="fr-FR" sz="2000" dirty="0">
                <a:solidFill>
                  <a:srgbClr val="000099"/>
                </a:solidFill>
              </a:rPr>
              <a:t>Facturation</a:t>
            </a:r>
          </a:p>
        </p:txBody>
      </p:sp>
      <p:sp>
        <p:nvSpPr>
          <p:cNvPr id="7172" name="Rectangle 4">
            <a:extLst>
              <a:ext uri="{FF2B5EF4-FFF2-40B4-BE49-F238E27FC236}">
                <a16:creationId xmlns:a16="http://schemas.microsoft.com/office/drawing/2014/main" id="{F618B6ED-2D46-410E-A204-DDD2191FC368}"/>
              </a:ext>
            </a:extLst>
          </p:cNvPr>
          <p:cNvSpPr>
            <a:spLocks noChangeArrowheads="1"/>
          </p:cNvSpPr>
          <p:nvPr/>
        </p:nvSpPr>
        <p:spPr bwMode="auto">
          <a:xfrm>
            <a:off x="615950" y="1828800"/>
            <a:ext cx="1130300" cy="673100"/>
          </a:xfrm>
          <a:prstGeom prst="rect">
            <a:avLst/>
          </a:prstGeom>
          <a:solidFill>
            <a:srgbClr val="66FF33"/>
          </a:solidFill>
          <a:ln w="12700">
            <a:solidFill>
              <a:srgbClr val="000000"/>
            </a:solidFill>
            <a:miter lim="800000"/>
            <a:headEnd/>
            <a:tailEnd/>
          </a:ln>
          <a:effectLst>
            <a:outerShdw dist="53882" dir="2700000" algn="ctr" rotWithShape="0">
              <a:schemeClr val="bg2"/>
            </a:outerShdw>
          </a:effectLst>
        </p:spPr>
        <p:txBody>
          <a:bodyPr wrap="none" lIns="90488" tIns="44450" rIns="90488" bIns="44450" anchor="ctr"/>
          <a:lstStyle/>
          <a:p>
            <a:pPr algn="ctr"/>
            <a:r>
              <a:rPr lang="fr-FR" altLang="fr-FR" sz="1400">
                <a:solidFill>
                  <a:srgbClr val="000000"/>
                </a:solidFill>
              </a:rPr>
              <a:t>Le client </a:t>
            </a:r>
          </a:p>
          <a:p>
            <a:pPr algn="ctr"/>
            <a:r>
              <a:rPr lang="fr-FR" altLang="fr-FR" sz="1400">
                <a:solidFill>
                  <a:srgbClr val="000000"/>
                </a:solidFill>
              </a:rPr>
              <a:t>passe une</a:t>
            </a:r>
          </a:p>
          <a:p>
            <a:pPr algn="ctr"/>
            <a:r>
              <a:rPr lang="fr-FR" altLang="fr-FR" sz="1400">
                <a:solidFill>
                  <a:srgbClr val="000000"/>
                </a:solidFill>
              </a:rPr>
              <a:t>commande</a:t>
            </a:r>
          </a:p>
        </p:txBody>
      </p:sp>
      <p:sp>
        <p:nvSpPr>
          <p:cNvPr id="7173" name="AutoShape 5">
            <a:extLst>
              <a:ext uri="{FF2B5EF4-FFF2-40B4-BE49-F238E27FC236}">
                <a16:creationId xmlns:a16="http://schemas.microsoft.com/office/drawing/2014/main" id="{CC5400A2-66C7-4AA9-8543-BC6B38FEDC74}"/>
              </a:ext>
            </a:extLst>
          </p:cNvPr>
          <p:cNvSpPr>
            <a:spLocks noChangeArrowheads="1"/>
          </p:cNvSpPr>
          <p:nvPr/>
        </p:nvSpPr>
        <p:spPr bwMode="auto">
          <a:xfrm>
            <a:off x="1911350" y="2466975"/>
            <a:ext cx="1282700" cy="673100"/>
          </a:xfrm>
          <a:prstGeom prst="homePlate">
            <a:avLst>
              <a:gd name="adj" fmla="val 55975"/>
            </a:avLst>
          </a:prstGeom>
          <a:solidFill>
            <a:srgbClr val="FFFF00"/>
          </a:solidFill>
          <a:ln w="12700">
            <a:solidFill>
              <a:srgbClr val="000000"/>
            </a:solidFill>
            <a:miter lim="800000"/>
            <a:headEnd/>
            <a:tailEnd/>
          </a:ln>
          <a:effectLst>
            <a:outerShdw dist="53882" dir="2700000" algn="ctr" rotWithShape="0">
              <a:schemeClr val="bg2"/>
            </a:outerShdw>
          </a:effectLst>
        </p:spPr>
        <p:txBody>
          <a:bodyPr wrap="none" lIns="90488" tIns="44450" rIns="90488" bIns="44450" anchor="ctr"/>
          <a:lstStyle/>
          <a:p>
            <a:pPr algn="ctr"/>
            <a:r>
              <a:rPr lang="fr-FR" altLang="fr-FR" sz="1400" dirty="0">
                <a:solidFill>
                  <a:srgbClr val="000000"/>
                </a:solidFill>
              </a:rPr>
              <a:t>Saisie </a:t>
            </a:r>
          </a:p>
          <a:p>
            <a:pPr algn="ctr"/>
            <a:r>
              <a:rPr lang="fr-FR" altLang="fr-FR" sz="1400" dirty="0">
                <a:solidFill>
                  <a:srgbClr val="000000"/>
                </a:solidFill>
              </a:rPr>
              <a:t>de la </a:t>
            </a:r>
          </a:p>
          <a:p>
            <a:pPr algn="ctr"/>
            <a:r>
              <a:rPr lang="fr-FR" altLang="fr-FR" sz="1400" dirty="0">
                <a:solidFill>
                  <a:srgbClr val="000000"/>
                </a:solidFill>
              </a:rPr>
              <a:t>commande</a:t>
            </a:r>
          </a:p>
        </p:txBody>
      </p:sp>
      <p:sp>
        <p:nvSpPr>
          <p:cNvPr id="7174" name="AutoShape 6">
            <a:extLst>
              <a:ext uri="{FF2B5EF4-FFF2-40B4-BE49-F238E27FC236}">
                <a16:creationId xmlns:a16="http://schemas.microsoft.com/office/drawing/2014/main" id="{2CDC3717-370D-41E3-B247-C5440599C133}"/>
              </a:ext>
            </a:extLst>
          </p:cNvPr>
          <p:cNvSpPr>
            <a:spLocks noChangeArrowheads="1"/>
          </p:cNvSpPr>
          <p:nvPr/>
        </p:nvSpPr>
        <p:spPr bwMode="auto">
          <a:xfrm>
            <a:off x="3217292" y="2466975"/>
            <a:ext cx="1282700" cy="673100"/>
          </a:xfrm>
          <a:prstGeom prst="homePlate">
            <a:avLst>
              <a:gd name="adj" fmla="val 63522"/>
            </a:avLst>
          </a:prstGeom>
          <a:solidFill>
            <a:srgbClr val="00FFFF"/>
          </a:solidFill>
          <a:ln w="12700">
            <a:solidFill>
              <a:srgbClr val="000000"/>
            </a:solidFill>
            <a:miter lim="800000"/>
            <a:headEnd/>
            <a:tailEnd/>
          </a:ln>
          <a:effectLst>
            <a:outerShdw dist="53882" dir="2700000" algn="ctr" rotWithShape="0">
              <a:schemeClr val="bg2"/>
            </a:outerShdw>
          </a:effectLst>
        </p:spPr>
        <p:txBody>
          <a:bodyPr wrap="none" lIns="90488" tIns="44450" rIns="90488" bIns="44450" anchor="ctr"/>
          <a:lstStyle/>
          <a:p>
            <a:pPr algn="ctr"/>
            <a:r>
              <a:rPr lang="fr-FR" altLang="fr-FR" sz="1400" dirty="0">
                <a:solidFill>
                  <a:srgbClr val="000000"/>
                </a:solidFill>
              </a:rPr>
              <a:t>Préparation</a:t>
            </a:r>
          </a:p>
          <a:p>
            <a:pPr algn="ctr"/>
            <a:r>
              <a:rPr lang="fr-FR" altLang="fr-FR" sz="1400" dirty="0">
                <a:solidFill>
                  <a:srgbClr val="000000"/>
                </a:solidFill>
              </a:rPr>
              <a:t>de la</a:t>
            </a:r>
          </a:p>
          <a:p>
            <a:pPr algn="ctr"/>
            <a:r>
              <a:rPr lang="fr-FR" altLang="fr-FR" sz="1400" dirty="0">
                <a:solidFill>
                  <a:srgbClr val="000000"/>
                </a:solidFill>
              </a:rPr>
              <a:t>commande</a:t>
            </a:r>
          </a:p>
        </p:txBody>
      </p:sp>
      <p:sp>
        <p:nvSpPr>
          <p:cNvPr id="7175" name="AutoShape 7">
            <a:extLst>
              <a:ext uri="{FF2B5EF4-FFF2-40B4-BE49-F238E27FC236}">
                <a16:creationId xmlns:a16="http://schemas.microsoft.com/office/drawing/2014/main" id="{B4757BF8-EFFB-4825-8108-1452CBC9B25F}"/>
              </a:ext>
            </a:extLst>
          </p:cNvPr>
          <p:cNvSpPr>
            <a:spLocks noChangeArrowheads="1"/>
          </p:cNvSpPr>
          <p:nvPr/>
        </p:nvSpPr>
        <p:spPr bwMode="auto">
          <a:xfrm>
            <a:off x="4578350" y="2466975"/>
            <a:ext cx="1358900" cy="673100"/>
          </a:xfrm>
          <a:prstGeom prst="homePlate">
            <a:avLst>
              <a:gd name="adj" fmla="val 67296"/>
            </a:avLst>
          </a:prstGeom>
          <a:solidFill>
            <a:srgbClr val="00FF99"/>
          </a:solidFill>
          <a:ln w="12700">
            <a:solidFill>
              <a:srgbClr val="000000"/>
            </a:solidFill>
            <a:miter lim="800000"/>
            <a:headEnd/>
            <a:tailEnd/>
          </a:ln>
          <a:effectLst>
            <a:outerShdw dist="53882" dir="2700000" algn="ctr" rotWithShape="0">
              <a:schemeClr val="bg2"/>
            </a:outerShdw>
          </a:effectLst>
        </p:spPr>
        <p:txBody>
          <a:bodyPr wrap="none" lIns="90488" tIns="44450" rIns="90488" bIns="44450" anchor="ctr"/>
          <a:lstStyle/>
          <a:p>
            <a:pPr algn="ctr"/>
            <a:r>
              <a:rPr lang="fr-FR" altLang="fr-FR" sz="1400" dirty="0">
                <a:solidFill>
                  <a:srgbClr val="000000"/>
                </a:solidFill>
              </a:rPr>
              <a:t>Emballage</a:t>
            </a:r>
          </a:p>
          <a:p>
            <a:pPr algn="ctr"/>
            <a:r>
              <a:rPr lang="fr-FR" altLang="fr-FR" sz="1400" dirty="0">
                <a:solidFill>
                  <a:srgbClr val="000000"/>
                </a:solidFill>
              </a:rPr>
              <a:t>Expédition</a:t>
            </a:r>
          </a:p>
        </p:txBody>
      </p:sp>
      <p:sp>
        <p:nvSpPr>
          <p:cNvPr id="7176" name="AutoShape 8">
            <a:extLst>
              <a:ext uri="{FF2B5EF4-FFF2-40B4-BE49-F238E27FC236}">
                <a16:creationId xmlns:a16="http://schemas.microsoft.com/office/drawing/2014/main" id="{00A92C85-0D28-4CC4-8E04-5AAE244E2D71}"/>
              </a:ext>
            </a:extLst>
          </p:cNvPr>
          <p:cNvSpPr>
            <a:spLocks noChangeArrowheads="1"/>
          </p:cNvSpPr>
          <p:nvPr/>
        </p:nvSpPr>
        <p:spPr bwMode="auto">
          <a:xfrm>
            <a:off x="6026150" y="2466975"/>
            <a:ext cx="1206500" cy="673100"/>
          </a:xfrm>
          <a:prstGeom prst="homePlate">
            <a:avLst>
              <a:gd name="adj" fmla="val 59748"/>
            </a:avLst>
          </a:prstGeom>
          <a:solidFill>
            <a:srgbClr val="FFCC99"/>
          </a:solidFill>
          <a:ln w="12700">
            <a:solidFill>
              <a:srgbClr val="000000"/>
            </a:solidFill>
            <a:miter lim="800000"/>
            <a:headEnd/>
            <a:tailEnd/>
          </a:ln>
          <a:effectLst>
            <a:outerShdw dist="53882" dir="2700000" algn="ctr" rotWithShape="0">
              <a:schemeClr val="bg2"/>
            </a:outerShdw>
          </a:effectLst>
        </p:spPr>
        <p:txBody>
          <a:bodyPr wrap="square" lIns="90488" tIns="44450" rIns="90488" bIns="44450" anchor="ctr"/>
          <a:lstStyle/>
          <a:p>
            <a:pPr algn="ctr"/>
            <a:r>
              <a:rPr lang="fr-FR" altLang="fr-FR" sz="1400" dirty="0">
                <a:solidFill>
                  <a:srgbClr val="000000"/>
                </a:solidFill>
              </a:rPr>
              <a:t>Livraison terminale</a:t>
            </a:r>
          </a:p>
        </p:txBody>
      </p:sp>
      <p:sp>
        <p:nvSpPr>
          <p:cNvPr id="7177" name="Rectangle 9">
            <a:extLst>
              <a:ext uri="{FF2B5EF4-FFF2-40B4-BE49-F238E27FC236}">
                <a16:creationId xmlns:a16="http://schemas.microsoft.com/office/drawing/2014/main" id="{81B71525-FC8C-4006-BA20-6C43D110F49A}"/>
              </a:ext>
            </a:extLst>
          </p:cNvPr>
          <p:cNvSpPr>
            <a:spLocks noChangeArrowheads="1"/>
          </p:cNvSpPr>
          <p:nvPr/>
        </p:nvSpPr>
        <p:spPr bwMode="auto">
          <a:xfrm>
            <a:off x="7397750" y="1828800"/>
            <a:ext cx="1206500" cy="673100"/>
          </a:xfrm>
          <a:prstGeom prst="rect">
            <a:avLst/>
          </a:prstGeom>
          <a:solidFill>
            <a:srgbClr val="66FF33"/>
          </a:solidFill>
          <a:ln w="12700">
            <a:solidFill>
              <a:srgbClr val="000000"/>
            </a:solidFill>
            <a:miter lim="800000"/>
            <a:headEnd/>
            <a:tailEnd/>
          </a:ln>
          <a:effectLst>
            <a:outerShdw dist="53882" dir="2700000" algn="ctr" rotWithShape="0">
              <a:schemeClr val="bg2"/>
            </a:outerShdw>
          </a:effectLst>
        </p:spPr>
        <p:txBody>
          <a:bodyPr wrap="none" lIns="90488" tIns="44450" rIns="90488" bIns="44450" anchor="ctr"/>
          <a:lstStyle/>
          <a:p>
            <a:pPr algn="ctr"/>
            <a:r>
              <a:rPr lang="fr-FR" altLang="fr-FR" sz="1400">
                <a:solidFill>
                  <a:srgbClr val="000000"/>
                </a:solidFill>
              </a:rPr>
              <a:t>Le client</a:t>
            </a:r>
          </a:p>
          <a:p>
            <a:pPr algn="ctr"/>
            <a:r>
              <a:rPr lang="fr-FR" altLang="fr-FR" sz="1400">
                <a:solidFill>
                  <a:srgbClr val="000000"/>
                </a:solidFill>
              </a:rPr>
              <a:t>reçoit sa</a:t>
            </a:r>
          </a:p>
          <a:p>
            <a:pPr algn="ctr"/>
            <a:r>
              <a:rPr lang="fr-FR" altLang="fr-FR" sz="1400">
                <a:solidFill>
                  <a:srgbClr val="000000"/>
                </a:solidFill>
              </a:rPr>
              <a:t>commande</a:t>
            </a:r>
          </a:p>
        </p:txBody>
      </p:sp>
      <p:sp>
        <p:nvSpPr>
          <p:cNvPr id="7178" name="Line 10">
            <a:extLst>
              <a:ext uri="{FF2B5EF4-FFF2-40B4-BE49-F238E27FC236}">
                <a16:creationId xmlns:a16="http://schemas.microsoft.com/office/drawing/2014/main" id="{7F9DF660-408B-4043-8900-0FCE33DF39F8}"/>
              </a:ext>
            </a:extLst>
          </p:cNvPr>
          <p:cNvSpPr>
            <a:spLocks noChangeShapeType="1"/>
          </p:cNvSpPr>
          <p:nvPr/>
        </p:nvSpPr>
        <p:spPr bwMode="auto">
          <a:xfrm>
            <a:off x="1295400" y="3352800"/>
            <a:ext cx="6324600" cy="0"/>
          </a:xfrm>
          <a:prstGeom prst="line">
            <a:avLst/>
          </a:prstGeom>
          <a:noFill/>
          <a:ln w="76200" cmpd="tri">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179" name="Rectangle 11">
            <a:extLst>
              <a:ext uri="{FF2B5EF4-FFF2-40B4-BE49-F238E27FC236}">
                <a16:creationId xmlns:a16="http://schemas.microsoft.com/office/drawing/2014/main" id="{2545A996-6E33-4EC1-94EC-EE558F44F02C}"/>
              </a:ext>
            </a:extLst>
          </p:cNvPr>
          <p:cNvSpPr>
            <a:spLocks noChangeArrowheads="1"/>
          </p:cNvSpPr>
          <p:nvPr/>
        </p:nvSpPr>
        <p:spPr bwMode="auto">
          <a:xfrm>
            <a:off x="6934200" y="3452813"/>
            <a:ext cx="760413" cy="280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r>
              <a:rPr lang="fr-FR" altLang="fr-FR" sz="1400">
                <a:solidFill>
                  <a:srgbClr val="000000"/>
                </a:solidFill>
              </a:rPr>
              <a:t>temps</a:t>
            </a:r>
          </a:p>
        </p:txBody>
      </p:sp>
      <p:cxnSp>
        <p:nvCxnSpPr>
          <p:cNvPr id="7180" name="AutoShape 12">
            <a:extLst>
              <a:ext uri="{FF2B5EF4-FFF2-40B4-BE49-F238E27FC236}">
                <a16:creationId xmlns:a16="http://schemas.microsoft.com/office/drawing/2014/main" id="{DA101C52-6918-461B-8F2A-28C24EE5549A}"/>
              </a:ext>
            </a:extLst>
          </p:cNvPr>
          <p:cNvCxnSpPr>
            <a:cxnSpLocks noChangeShapeType="1"/>
            <a:stCxn id="7172" idx="2"/>
            <a:endCxn id="7173" idx="1"/>
          </p:cNvCxnSpPr>
          <p:nvPr/>
        </p:nvCxnSpPr>
        <p:spPr bwMode="auto">
          <a:xfrm rot="16200000" flipH="1">
            <a:off x="1395413" y="2287587"/>
            <a:ext cx="301625" cy="730250"/>
          </a:xfrm>
          <a:prstGeom prst="bentConnector2">
            <a:avLst/>
          </a:prstGeom>
          <a:noFill/>
          <a:ln w="127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81" name="AutoShape 13">
            <a:extLst>
              <a:ext uri="{FF2B5EF4-FFF2-40B4-BE49-F238E27FC236}">
                <a16:creationId xmlns:a16="http://schemas.microsoft.com/office/drawing/2014/main" id="{413F16BB-8A58-4633-BD25-D89844342402}"/>
              </a:ext>
            </a:extLst>
          </p:cNvPr>
          <p:cNvCxnSpPr>
            <a:cxnSpLocks noChangeShapeType="1"/>
            <a:stCxn id="7176" idx="3"/>
            <a:endCxn id="7177" idx="2"/>
          </p:cNvCxnSpPr>
          <p:nvPr/>
        </p:nvCxnSpPr>
        <p:spPr bwMode="auto">
          <a:xfrm flipV="1">
            <a:off x="7232650" y="2501900"/>
            <a:ext cx="768350" cy="301625"/>
          </a:xfrm>
          <a:prstGeom prst="bentConnector2">
            <a:avLst/>
          </a:prstGeom>
          <a:noFill/>
          <a:ln w="127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Espace réservé du numéro de diapositive 4">
            <a:extLst>
              <a:ext uri="{FF2B5EF4-FFF2-40B4-BE49-F238E27FC236}">
                <a16:creationId xmlns:a16="http://schemas.microsoft.com/office/drawing/2014/main" id="{3B65D4F2-AFC6-417B-9AFB-B40E6BFC164D}"/>
              </a:ext>
            </a:extLst>
          </p:cNvPr>
          <p:cNvSpPr txBox="1">
            <a:spLocks/>
          </p:cNvSpPr>
          <p:nvPr/>
        </p:nvSpPr>
        <p:spPr>
          <a:xfrm>
            <a:off x="7010400" y="6492875"/>
            <a:ext cx="21336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a:lstStyle>
          <a:p>
            <a:fld id="{3D89BE3A-7349-427A-BA79-679352FBA269}" type="slidenum">
              <a:rPr lang="fr-FR" smtClean="0"/>
              <a:pPr/>
              <a:t>4</a:t>
            </a:fld>
            <a:endParaRPr lang="fr-F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1351808-C1E6-4EDA-872F-F452DD63E52E}"/>
              </a:ext>
            </a:extLst>
          </p:cNvPr>
          <p:cNvSpPr>
            <a:spLocks noGrp="1" noChangeArrowheads="1"/>
          </p:cNvSpPr>
          <p:nvPr>
            <p:ph type="title"/>
          </p:nvPr>
        </p:nvSpPr>
        <p:spPr>
          <a:xfrm>
            <a:off x="1259632" y="764704"/>
            <a:ext cx="7620000" cy="609600"/>
          </a:xfrm>
          <a:noFill/>
          <a:ln/>
        </p:spPr>
        <p:txBody>
          <a:bodyPr/>
          <a:lstStyle/>
          <a:p>
            <a:r>
              <a:rPr lang="fr-FR" altLang="fr-FR" dirty="0"/>
              <a:t>L'enregistrement des commandes</a:t>
            </a:r>
          </a:p>
        </p:txBody>
      </p:sp>
      <p:sp>
        <p:nvSpPr>
          <p:cNvPr id="8195" name="Rectangle 3">
            <a:extLst>
              <a:ext uri="{FF2B5EF4-FFF2-40B4-BE49-F238E27FC236}">
                <a16:creationId xmlns:a16="http://schemas.microsoft.com/office/drawing/2014/main" id="{9EFF917B-3D3D-4C58-A646-9AC84323C10D}"/>
              </a:ext>
            </a:extLst>
          </p:cNvPr>
          <p:cNvSpPr>
            <a:spLocks noGrp="1" noChangeArrowheads="1"/>
          </p:cNvSpPr>
          <p:nvPr>
            <p:ph type="body" idx="1"/>
          </p:nvPr>
        </p:nvSpPr>
        <p:spPr>
          <a:xfrm>
            <a:off x="467544" y="1700808"/>
            <a:ext cx="7848600" cy="2976736"/>
          </a:xfrm>
          <a:noFill/>
          <a:ln/>
        </p:spPr>
        <p:txBody>
          <a:bodyPr/>
          <a:lstStyle/>
          <a:p>
            <a:r>
              <a:rPr lang="fr-FR" altLang="fr-FR" sz="2400" dirty="0"/>
              <a:t>Les commandes arrivent soit directement soit par l'intermédiaire du réseau commercial :</a:t>
            </a:r>
          </a:p>
          <a:p>
            <a:pPr lvl="1"/>
            <a:r>
              <a:rPr lang="fr-FR" altLang="fr-FR" sz="2000" dirty="0"/>
              <a:t>par téléphone</a:t>
            </a:r>
          </a:p>
          <a:p>
            <a:pPr lvl="1"/>
            <a:r>
              <a:rPr lang="fr-FR" altLang="fr-FR" sz="2000" dirty="0"/>
              <a:t>par courrier</a:t>
            </a:r>
          </a:p>
          <a:p>
            <a:pPr lvl="1"/>
            <a:r>
              <a:rPr lang="fr-FR" altLang="fr-FR" sz="2000" dirty="0"/>
              <a:t>par Internet ou EDI</a:t>
            </a:r>
          </a:p>
          <a:p>
            <a:r>
              <a:rPr lang="fr-FR" altLang="fr-FR" sz="2400" dirty="0"/>
              <a:t>Une commande comporte une ou plusieurs lignes</a:t>
            </a:r>
          </a:p>
          <a:p>
            <a:pPr lvl="1"/>
            <a:r>
              <a:rPr lang="fr-FR" altLang="fr-FR" sz="2000" dirty="0"/>
              <a:t>référence article</a:t>
            </a:r>
          </a:p>
          <a:p>
            <a:pPr lvl="1"/>
            <a:r>
              <a:rPr lang="fr-FR" altLang="fr-FR" sz="2000" dirty="0"/>
              <a:t>quantité</a:t>
            </a:r>
          </a:p>
        </p:txBody>
      </p:sp>
      <p:pic>
        <p:nvPicPr>
          <p:cNvPr id="43010" name="Picture 2" descr="Tout Savoir Sur Le Back Office D'un Centre D'Appels ...">
            <a:extLst>
              <a:ext uri="{FF2B5EF4-FFF2-40B4-BE49-F238E27FC236}">
                <a16:creationId xmlns:a16="http://schemas.microsoft.com/office/drawing/2014/main" id="{1850E58D-9E2C-4262-8BB3-6F184A10A44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44208" y="4797152"/>
            <a:ext cx="2448272" cy="1836204"/>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numéro de diapositive 4">
            <a:extLst>
              <a:ext uri="{FF2B5EF4-FFF2-40B4-BE49-F238E27FC236}">
                <a16:creationId xmlns:a16="http://schemas.microsoft.com/office/drawing/2014/main" id="{AAD37639-3596-4DF4-8F40-12B6DC3CB343}"/>
              </a:ext>
            </a:extLst>
          </p:cNvPr>
          <p:cNvSpPr txBox="1">
            <a:spLocks/>
          </p:cNvSpPr>
          <p:nvPr/>
        </p:nvSpPr>
        <p:spPr>
          <a:xfrm>
            <a:off x="7010400" y="6492875"/>
            <a:ext cx="21336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a:lstStyle>
          <a:p>
            <a:fld id="{3D89BE3A-7349-427A-BA79-679352FBA269}" type="slidenum">
              <a:rPr lang="fr-FR" smtClean="0"/>
              <a:pPr/>
              <a:t>5</a:t>
            </a:fld>
            <a:endParaRPr lang="fr-F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CCDF3ACB-252A-4018-8C6C-6147714BAD76}"/>
              </a:ext>
            </a:extLst>
          </p:cNvPr>
          <p:cNvSpPr>
            <a:spLocks noGrp="1"/>
          </p:cNvSpPr>
          <p:nvPr>
            <p:ph type="title"/>
          </p:nvPr>
        </p:nvSpPr>
        <p:spPr>
          <a:xfrm>
            <a:off x="1079748" y="620688"/>
            <a:ext cx="7848600" cy="457200"/>
          </a:xfrm>
        </p:spPr>
        <p:txBody>
          <a:bodyPr/>
          <a:lstStyle/>
          <a:p>
            <a:r>
              <a:rPr lang="fr-FR" dirty="0"/>
              <a:t>L’activité d’un centre d’appel</a:t>
            </a:r>
          </a:p>
        </p:txBody>
      </p:sp>
      <p:pic>
        <p:nvPicPr>
          <p:cNvPr id="5" name="Image 4">
            <a:extLst>
              <a:ext uri="{FF2B5EF4-FFF2-40B4-BE49-F238E27FC236}">
                <a16:creationId xmlns:a16="http://schemas.microsoft.com/office/drawing/2014/main" id="{436A0D31-52CA-44DE-8853-65C163E5DD9A}"/>
              </a:ext>
            </a:extLst>
          </p:cNvPr>
          <p:cNvPicPr>
            <a:picLocks noChangeAspect="1"/>
          </p:cNvPicPr>
          <p:nvPr/>
        </p:nvPicPr>
        <p:blipFill>
          <a:blip r:embed="rId3" cstate="print"/>
          <a:stretch>
            <a:fillRect/>
          </a:stretch>
        </p:blipFill>
        <p:spPr>
          <a:xfrm>
            <a:off x="314028" y="1268760"/>
            <a:ext cx="4185964" cy="2305827"/>
          </a:xfrm>
          <a:prstGeom prst="rect">
            <a:avLst/>
          </a:prstGeom>
        </p:spPr>
      </p:pic>
      <p:pic>
        <p:nvPicPr>
          <p:cNvPr id="6" name="Image 5">
            <a:extLst>
              <a:ext uri="{FF2B5EF4-FFF2-40B4-BE49-F238E27FC236}">
                <a16:creationId xmlns:a16="http://schemas.microsoft.com/office/drawing/2014/main" id="{4D950BEC-D55A-4E57-85DA-0D9B6B8F8E13}"/>
              </a:ext>
            </a:extLst>
          </p:cNvPr>
          <p:cNvPicPr>
            <a:picLocks noChangeAspect="1"/>
          </p:cNvPicPr>
          <p:nvPr/>
        </p:nvPicPr>
        <p:blipFill>
          <a:blip r:embed="rId4" cstate="print"/>
          <a:stretch>
            <a:fillRect/>
          </a:stretch>
        </p:blipFill>
        <p:spPr>
          <a:xfrm>
            <a:off x="5004048" y="1268760"/>
            <a:ext cx="3796704" cy="2149558"/>
          </a:xfrm>
          <a:prstGeom prst="rect">
            <a:avLst/>
          </a:prstGeom>
        </p:spPr>
      </p:pic>
      <p:pic>
        <p:nvPicPr>
          <p:cNvPr id="7" name="Image 6">
            <a:extLst>
              <a:ext uri="{FF2B5EF4-FFF2-40B4-BE49-F238E27FC236}">
                <a16:creationId xmlns:a16="http://schemas.microsoft.com/office/drawing/2014/main" id="{A22B0E7B-D38E-465B-8E38-1EF8FD6B4990}"/>
              </a:ext>
            </a:extLst>
          </p:cNvPr>
          <p:cNvPicPr>
            <a:picLocks noChangeAspect="1"/>
          </p:cNvPicPr>
          <p:nvPr/>
        </p:nvPicPr>
        <p:blipFill>
          <a:blip r:embed="rId5" cstate="print"/>
          <a:stretch>
            <a:fillRect/>
          </a:stretch>
        </p:blipFill>
        <p:spPr>
          <a:xfrm>
            <a:off x="3419872" y="4036022"/>
            <a:ext cx="4703757" cy="2580216"/>
          </a:xfrm>
          <a:prstGeom prst="rect">
            <a:avLst/>
          </a:prstGeom>
        </p:spPr>
      </p:pic>
      <p:sp>
        <p:nvSpPr>
          <p:cNvPr id="8" name="ZoneTexte 7">
            <a:extLst>
              <a:ext uri="{FF2B5EF4-FFF2-40B4-BE49-F238E27FC236}">
                <a16:creationId xmlns:a16="http://schemas.microsoft.com/office/drawing/2014/main" id="{21552BEF-E909-4FD2-85A4-3C7ED1656E74}"/>
              </a:ext>
            </a:extLst>
          </p:cNvPr>
          <p:cNvSpPr txBox="1"/>
          <p:nvPr/>
        </p:nvSpPr>
        <p:spPr>
          <a:xfrm>
            <a:off x="539552" y="3558963"/>
            <a:ext cx="3945311" cy="286232"/>
          </a:xfrm>
          <a:prstGeom prst="rect">
            <a:avLst/>
          </a:prstGeom>
          <a:noFill/>
        </p:spPr>
        <p:txBody>
          <a:bodyPr wrap="none" rtlCol="0">
            <a:spAutoFit/>
          </a:bodyPr>
          <a:lstStyle/>
          <a:p>
            <a:r>
              <a:rPr lang="fr-FR" sz="1400" dirty="0">
                <a:solidFill>
                  <a:srgbClr val="003399"/>
                </a:solidFill>
              </a:rPr>
              <a:t>Nombre d’appels moyen par tranche horaire</a:t>
            </a:r>
          </a:p>
        </p:txBody>
      </p:sp>
      <p:sp>
        <p:nvSpPr>
          <p:cNvPr id="9" name="ZoneTexte 8">
            <a:extLst>
              <a:ext uri="{FF2B5EF4-FFF2-40B4-BE49-F238E27FC236}">
                <a16:creationId xmlns:a16="http://schemas.microsoft.com/office/drawing/2014/main" id="{DBEE1C36-7B4E-4790-9D1B-A97F8E4DA9C4}"/>
              </a:ext>
            </a:extLst>
          </p:cNvPr>
          <p:cNvSpPr txBox="1"/>
          <p:nvPr/>
        </p:nvSpPr>
        <p:spPr>
          <a:xfrm>
            <a:off x="5387868" y="3573016"/>
            <a:ext cx="3576620" cy="286232"/>
          </a:xfrm>
          <a:prstGeom prst="rect">
            <a:avLst/>
          </a:prstGeom>
          <a:noFill/>
        </p:spPr>
        <p:txBody>
          <a:bodyPr wrap="none" rtlCol="0">
            <a:spAutoFit/>
          </a:bodyPr>
          <a:lstStyle/>
          <a:p>
            <a:r>
              <a:rPr lang="fr-FR" sz="1400" dirty="0">
                <a:solidFill>
                  <a:srgbClr val="003399"/>
                </a:solidFill>
              </a:rPr>
              <a:t>Nombre d’appels par jour de la semaine</a:t>
            </a:r>
          </a:p>
        </p:txBody>
      </p:sp>
      <p:sp>
        <p:nvSpPr>
          <p:cNvPr id="10" name="ZoneTexte 9">
            <a:extLst>
              <a:ext uri="{FF2B5EF4-FFF2-40B4-BE49-F238E27FC236}">
                <a16:creationId xmlns:a16="http://schemas.microsoft.com/office/drawing/2014/main" id="{D36FE8A9-48D6-498A-BA31-7D11EA82F8DF}"/>
              </a:ext>
            </a:extLst>
          </p:cNvPr>
          <p:cNvSpPr txBox="1"/>
          <p:nvPr/>
        </p:nvSpPr>
        <p:spPr>
          <a:xfrm>
            <a:off x="434355" y="5048666"/>
            <a:ext cx="2337446" cy="480131"/>
          </a:xfrm>
          <a:prstGeom prst="rect">
            <a:avLst/>
          </a:prstGeom>
          <a:noFill/>
        </p:spPr>
        <p:txBody>
          <a:bodyPr wrap="square" rtlCol="0">
            <a:spAutoFit/>
          </a:bodyPr>
          <a:lstStyle/>
          <a:p>
            <a:r>
              <a:rPr lang="fr-FR" sz="1400" dirty="0">
                <a:solidFill>
                  <a:srgbClr val="003399"/>
                </a:solidFill>
              </a:rPr>
              <a:t>Nombre journalier d’appels dans l’année</a:t>
            </a:r>
          </a:p>
        </p:txBody>
      </p:sp>
      <p:sp>
        <p:nvSpPr>
          <p:cNvPr id="11" name="Espace réservé du numéro de diapositive 4">
            <a:extLst>
              <a:ext uri="{FF2B5EF4-FFF2-40B4-BE49-F238E27FC236}">
                <a16:creationId xmlns:a16="http://schemas.microsoft.com/office/drawing/2014/main" id="{09B0AC12-9211-4D9F-9329-D64BD35381CB}"/>
              </a:ext>
            </a:extLst>
          </p:cNvPr>
          <p:cNvSpPr txBox="1">
            <a:spLocks/>
          </p:cNvSpPr>
          <p:nvPr/>
        </p:nvSpPr>
        <p:spPr>
          <a:xfrm>
            <a:off x="7010400" y="6492875"/>
            <a:ext cx="21336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a:lstStyle>
          <a:p>
            <a:fld id="{3D89BE3A-7349-427A-BA79-679352FBA269}" type="slidenum">
              <a:rPr lang="fr-FR" smtClean="0"/>
              <a:pPr/>
              <a:t>6</a:t>
            </a:fld>
            <a:endParaRPr lang="fr-FR"/>
          </a:p>
        </p:txBody>
      </p:sp>
    </p:spTree>
    <p:extLst>
      <p:ext uri="{BB962C8B-B14F-4D97-AF65-F5344CB8AC3E}">
        <p14:creationId xmlns:p14="http://schemas.microsoft.com/office/powerpoint/2010/main" val="697906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A74A6C5-6362-49CD-894C-AB8DC2867262}"/>
              </a:ext>
            </a:extLst>
          </p:cNvPr>
          <p:cNvSpPr>
            <a:spLocks noGrp="1" noChangeArrowheads="1"/>
          </p:cNvSpPr>
          <p:nvPr>
            <p:ph type="title"/>
          </p:nvPr>
        </p:nvSpPr>
        <p:spPr>
          <a:xfrm>
            <a:off x="1187624" y="692696"/>
            <a:ext cx="7620000" cy="609600"/>
          </a:xfrm>
        </p:spPr>
        <p:txBody>
          <a:bodyPr/>
          <a:lstStyle/>
          <a:p>
            <a:r>
              <a:rPr lang="fr-FR" altLang="fr-FR" dirty="0"/>
              <a:t>Les fonctions d’un centre d’appel</a:t>
            </a:r>
          </a:p>
        </p:txBody>
      </p:sp>
      <p:sp>
        <p:nvSpPr>
          <p:cNvPr id="26627" name="Rectangle 3">
            <a:extLst>
              <a:ext uri="{FF2B5EF4-FFF2-40B4-BE49-F238E27FC236}">
                <a16:creationId xmlns:a16="http://schemas.microsoft.com/office/drawing/2014/main" id="{D9BE1829-46E7-48F5-94A3-07A4F364ECE4}"/>
              </a:ext>
            </a:extLst>
          </p:cNvPr>
          <p:cNvSpPr>
            <a:spLocks noGrp="1" noChangeArrowheads="1"/>
          </p:cNvSpPr>
          <p:nvPr>
            <p:ph type="body" idx="1"/>
          </p:nvPr>
        </p:nvSpPr>
        <p:spPr>
          <a:xfrm>
            <a:off x="1066800" y="1600200"/>
            <a:ext cx="7162800" cy="4114800"/>
          </a:xfrm>
        </p:spPr>
        <p:txBody>
          <a:bodyPr/>
          <a:lstStyle/>
          <a:p>
            <a:pPr>
              <a:lnSpc>
                <a:spcPct val="80000"/>
              </a:lnSpc>
            </a:pPr>
            <a:r>
              <a:rPr lang="fr-FR" altLang="fr-FR" sz="2000" dirty="0"/>
              <a:t>Avant-vente</a:t>
            </a:r>
          </a:p>
          <a:p>
            <a:pPr lvl="1">
              <a:lnSpc>
                <a:spcPct val="80000"/>
              </a:lnSpc>
            </a:pPr>
            <a:r>
              <a:rPr lang="fr-FR" altLang="fr-FR" sz="1600" dirty="0"/>
              <a:t>renseignement et conseil au client</a:t>
            </a:r>
          </a:p>
          <a:p>
            <a:pPr>
              <a:lnSpc>
                <a:spcPct val="80000"/>
              </a:lnSpc>
            </a:pPr>
            <a:r>
              <a:rPr lang="fr-FR" altLang="fr-FR" sz="2000" dirty="0"/>
              <a:t>Vente</a:t>
            </a:r>
          </a:p>
          <a:p>
            <a:pPr lvl="1">
              <a:lnSpc>
                <a:spcPct val="80000"/>
              </a:lnSpc>
            </a:pPr>
            <a:r>
              <a:rPr lang="fr-FR" altLang="fr-FR" sz="1600" dirty="0"/>
              <a:t>saisie des commandes</a:t>
            </a:r>
          </a:p>
          <a:p>
            <a:pPr lvl="1">
              <a:lnSpc>
                <a:spcPct val="80000"/>
              </a:lnSpc>
            </a:pPr>
            <a:r>
              <a:rPr lang="fr-FR" altLang="fr-FR" sz="1600" dirty="0"/>
              <a:t>proposition de produits de substitution</a:t>
            </a:r>
          </a:p>
          <a:p>
            <a:pPr lvl="1">
              <a:lnSpc>
                <a:spcPct val="80000"/>
              </a:lnSpc>
            </a:pPr>
            <a:r>
              <a:rPr lang="fr-FR" altLang="fr-FR" sz="1600" dirty="0"/>
              <a:t>proposition de produits complémentaires</a:t>
            </a:r>
          </a:p>
          <a:p>
            <a:pPr lvl="1">
              <a:lnSpc>
                <a:spcPct val="80000"/>
              </a:lnSpc>
            </a:pPr>
            <a:r>
              <a:rPr lang="fr-FR" altLang="fr-FR" sz="1600" dirty="0"/>
              <a:t>proposition des offres temporaires et promotions</a:t>
            </a:r>
          </a:p>
          <a:p>
            <a:pPr lvl="1">
              <a:lnSpc>
                <a:spcPct val="80000"/>
              </a:lnSpc>
            </a:pPr>
            <a:r>
              <a:rPr lang="fr-FR" altLang="fr-FR" sz="1600" dirty="0"/>
              <a:t>accord sur moyen de transport et date de livraison</a:t>
            </a:r>
          </a:p>
          <a:p>
            <a:pPr>
              <a:lnSpc>
                <a:spcPct val="80000"/>
              </a:lnSpc>
            </a:pPr>
            <a:r>
              <a:rPr lang="fr-FR" altLang="fr-FR" sz="2000" dirty="0"/>
              <a:t>Après-vente</a:t>
            </a:r>
          </a:p>
          <a:p>
            <a:pPr lvl="1">
              <a:lnSpc>
                <a:spcPct val="80000"/>
              </a:lnSpc>
            </a:pPr>
            <a:r>
              <a:rPr lang="fr-FR" altLang="fr-FR" sz="1600" dirty="0"/>
              <a:t>conseils à l’utilisation</a:t>
            </a:r>
          </a:p>
          <a:p>
            <a:pPr lvl="1">
              <a:lnSpc>
                <a:spcPct val="80000"/>
              </a:lnSpc>
            </a:pPr>
            <a:r>
              <a:rPr lang="fr-FR" altLang="fr-FR" sz="1600" dirty="0"/>
              <a:t>traitement d’une grande variété de réclamations</a:t>
            </a:r>
          </a:p>
          <a:p>
            <a:pPr lvl="2">
              <a:lnSpc>
                <a:spcPct val="80000"/>
              </a:lnSpc>
            </a:pPr>
            <a:r>
              <a:rPr lang="fr-FR" altLang="fr-FR" sz="1600" dirty="0"/>
              <a:t>produits défectueux</a:t>
            </a:r>
          </a:p>
          <a:p>
            <a:pPr lvl="2">
              <a:lnSpc>
                <a:spcPct val="80000"/>
              </a:lnSpc>
            </a:pPr>
            <a:r>
              <a:rPr lang="fr-FR" altLang="fr-FR" sz="1600" dirty="0"/>
              <a:t>dates de livraison non respectées</a:t>
            </a:r>
          </a:p>
          <a:p>
            <a:pPr lvl="2">
              <a:lnSpc>
                <a:spcPct val="80000"/>
              </a:lnSpc>
            </a:pPr>
            <a:r>
              <a:rPr lang="fr-FR" altLang="fr-FR" sz="1600" dirty="0"/>
              <a:t>etc.</a:t>
            </a:r>
          </a:p>
        </p:txBody>
      </p:sp>
      <p:sp>
        <p:nvSpPr>
          <p:cNvPr id="4" name="Espace réservé du numéro de diapositive 4">
            <a:extLst>
              <a:ext uri="{FF2B5EF4-FFF2-40B4-BE49-F238E27FC236}">
                <a16:creationId xmlns:a16="http://schemas.microsoft.com/office/drawing/2014/main" id="{B097206D-BA0E-48F3-961A-20E64D5A950E}"/>
              </a:ext>
            </a:extLst>
          </p:cNvPr>
          <p:cNvSpPr txBox="1">
            <a:spLocks/>
          </p:cNvSpPr>
          <p:nvPr/>
        </p:nvSpPr>
        <p:spPr>
          <a:xfrm>
            <a:off x="7010400" y="6492875"/>
            <a:ext cx="21336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a:lstStyle>
          <a:p>
            <a:fld id="{3D89BE3A-7349-427A-BA79-679352FBA269}" type="slidenum">
              <a:rPr lang="fr-FR" smtClean="0"/>
              <a:pP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84A8FC9-9E4D-4450-8C73-6F9B57CA403C}"/>
              </a:ext>
            </a:extLst>
          </p:cNvPr>
          <p:cNvSpPr>
            <a:spLocks noGrp="1" noChangeArrowheads="1"/>
          </p:cNvSpPr>
          <p:nvPr>
            <p:ph type="title"/>
          </p:nvPr>
        </p:nvSpPr>
        <p:spPr>
          <a:xfrm>
            <a:off x="1259632" y="764704"/>
            <a:ext cx="7620000" cy="609600"/>
          </a:xfrm>
        </p:spPr>
        <p:txBody>
          <a:bodyPr/>
          <a:lstStyle/>
          <a:p>
            <a:r>
              <a:rPr lang="fr-FR" altLang="fr-FR" dirty="0"/>
              <a:t>L’organisation d’un centre d’appel</a:t>
            </a:r>
          </a:p>
        </p:txBody>
      </p:sp>
      <p:sp>
        <p:nvSpPr>
          <p:cNvPr id="27651" name="Rectangle 3">
            <a:extLst>
              <a:ext uri="{FF2B5EF4-FFF2-40B4-BE49-F238E27FC236}">
                <a16:creationId xmlns:a16="http://schemas.microsoft.com/office/drawing/2014/main" id="{87D5CAB6-6BE7-4BE0-9359-A88D8363E08D}"/>
              </a:ext>
            </a:extLst>
          </p:cNvPr>
          <p:cNvSpPr>
            <a:spLocks noGrp="1" noChangeArrowheads="1"/>
          </p:cNvSpPr>
          <p:nvPr>
            <p:ph type="body" idx="1"/>
          </p:nvPr>
        </p:nvSpPr>
        <p:spPr>
          <a:xfrm>
            <a:off x="611560" y="1676400"/>
            <a:ext cx="7128792" cy="4114800"/>
          </a:xfrm>
        </p:spPr>
        <p:txBody>
          <a:bodyPr/>
          <a:lstStyle/>
          <a:p>
            <a:r>
              <a:rPr lang="fr-FR" altLang="fr-FR" dirty="0">
                <a:solidFill>
                  <a:srgbClr val="000099"/>
                </a:solidFill>
              </a:rPr>
              <a:t>Faut-il spécialiser ou banaliser les postes de travail ?</a:t>
            </a:r>
          </a:p>
          <a:p>
            <a:r>
              <a:rPr lang="fr-FR" altLang="fr-FR" dirty="0">
                <a:solidFill>
                  <a:srgbClr val="000099"/>
                </a:solidFill>
              </a:rPr>
              <a:t>Faut-il centraliser ou répartir le traitement des appels ?</a:t>
            </a:r>
          </a:p>
          <a:p>
            <a:r>
              <a:rPr lang="fr-FR" altLang="fr-FR" dirty="0">
                <a:solidFill>
                  <a:srgbClr val="000099"/>
                </a:solidFill>
              </a:rPr>
              <a:t>Faut-il gérer son propre centre d’appel ou sous-traiter ?</a:t>
            </a:r>
          </a:p>
        </p:txBody>
      </p:sp>
      <p:pic>
        <p:nvPicPr>
          <p:cNvPr id="41986" name="Picture 2" descr="Les secteurs du centre d'appels et de l'Informatique restent les ...">
            <a:extLst>
              <a:ext uri="{FF2B5EF4-FFF2-40B4-BE49-F238E27FC236}">
                <a16:creationId xmlns:a16="http://schemas.microsoft.com/office/drawing/2014/main" id="{06C18E87-DDB8-4170-BEB0-8592C730101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36498" y="4437112"/>
            <a:ext cx="3695942" cy="1895053"/>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numéro de diapositive 4">
            <a:extLst>
              <a:ext uri="{FF2B5EF4-FFF2-40B4-BE49-F238E27FC236}">
                <a16:creationId xmlns:a16="http://schemas.microsoft.com/office/drawing/2014/main" id="{20DA5565-A46F-46A6-AD9F-7F4F3BE14E26}"/>
              </a:ext>
            </a:extLst>
          </p:cNvPr>
          <p:cNvSpPr txBox="1">
            <a:spLocks/>
          </p:cNvSpPr>
          <p:nvPr/>
        </p:nvSpPr>
        <p:spPr>
          <a:xfrm>
            <a:off x="7010400" y="6492875"/>
            <a:ext cx="21336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a:lstStyle>
          <a:p>
            <a:fld id="{3D89BE3A-7349-427A-BA79-679352FBA269}" type="slidenum">
              <a:rPr lang="fr-FR" smtClean="0"/>
              <a:pPr/>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a:extLst>
              <a:ext uri="{FF2B5EF4-FFF2-40B4-BE49-F238E27FC236}">
                <a16:creationId xmlns:a16="http://schemas.microsoft.com/office/drawing/2014/main" id="{D13A9EA4-8BEF-408B-B298-33D59DCFA5B3}"/>
              </a:ext>
            </a:extLst>
          </p:cNvPr>
          <p:cNvSpPr>
            <a:spLocks noGrp="1" noChangeArrowheads="1"/>
          </p:cNvSpPr>
          <p:nvPr>
            <p:ph type="title"/>
          </p:nvPr>
        </p:nvSpPr>
        <p:spPr>
          <a:xfrm>
            <a:off x="0" y="609600"/>
            <a:ext cx="8915400" cy="1143000"/>
          </a:xfrm>
        </p:spPr>
        <p:txBody>
          <a:bodyPr/>
          <a:lstStyle/>
          <a:p>
            <a:r>
              <a:rPr lang="fr-FR" altLang="fr-FR" sz="2800"/>
              <a:t>La notion de Disponible à la Vente</a:t>
            </a:r>
            <a:br>
              <a:rPr lang="fr-FR" altLang="fr-FR" sz="2800"/>
            </a:br>
            <a:r>
              <a:rPr lang="fr-FR" altLang="fr-FR" sz="2800"/>
              <a:t> </a:t>
            </a:r>
            <a:r>
              <a:rPr lang="en-US" altLang="fr-FR">
                <a:solidFill>
                  <a:srgbClr val="000099"/>
                </a:solidFill>
              </a:rPr>
              <a:t>ATP : Available to Promise</a:t>
            </a:r>
            <a:endParaRPr lang="fr-FR" altLang="fr-FR">
              <a:solidFill>
                <a:srgbClr val="000099"/>
              </a:solidFill>
            </a:endParaRPr>
          </a:p>
        </p:txBody>
      </p:sp>
      <p:sp>
        <p:nvSpPr>
          <p:cNvPr id="5126" name="Rectangle 3">
            <a:extLst>
              <a:ext uri="{FF2B5EF4-FFF2-40B4-BE49-F238E27FC236}">
                <a16:creationId xmlns:a16="http://schemas.microsoft.com/office/drawing/2014/main" id="{46E45BCF-4558-4E40-A6EA-F226B9946917}"/>
              </a:ext>
            </a:extLst>
          </p:cNvPr>
          <p:cNvSpPr>
            <a:spLocks noGrp="1" noChangeArrowheads="1"/>
          </p:cNvSpPr>
          <p:nvPr>
            <p:ph type="body" idx="1"/>
          </p:nvPr>
        </p:nvSpPr>
        <p:spPr>
          <a:xfrm>
            <a:off x="685800" y="1905000"/>
            <a:ext cx="7772400" cy="3886200"/>
          </a:xfrm>
        </p:spPr>
        <p:txBody>
          <a:bodyPr/>
          <a:lstStyle/>
          <a:p>
            <a:pPr>
              <a:lnSpc>
                <a:spcPct val="90000"/>
              </a:lnSpc>
            </a:pPr>
            <a:r>
              <a:rPr lang="fr-FR" altLang="fr-FR" sz="2400" dirty="0"/>
              <a:t>Objectif</a:t>
            </a:r>
          </a:p>
          <a:p>
            <a:pPr lvl="1">
              <a:lnSpc>
                <a:spcPct val="90000"/>
              </a:lnSpc>
            </a:pPr>
            <a:r>
              <a:rPr lang="fr-FR" altLang="fr-FR" sz="2000" dirty="0">
                <a:solidFill>
                  <a:srgbClr val="000099"/>
                </a:solidFill>
              </a:rPr>
              <a:t>Permettre aux commerciaux (ou au système automatique) de remettre un délai fiable aux clients</a:t>
            </a:r>
            <a:endParaRPr lang="fr-FR" altLang="fr-FR" sz="2000" dirty="0"/>
          </a:p>
          <a:p>
            <a:pPr>
              <a:lnSpc>
                <a:spcPct val="90000"/>
              </a:lnSpc>
            </a:pPr>
            <a:r>
              <a:rPr lang="fr-FR" altLang="fr-FR" sz="2400" dirty="0"/>
              <a:t>Le </a:t>
            </a:r>
            <a:r>
              <a:rPr lang="fr-FR" altLang="fr-FR" sz="2400" dirty="0">
                <a:solidFill>
                  <a:srgbClr val="000099"/>
                </a:solidFill>
              </a:rPr>
              <a:t>DAV</a:t>
            </a:r>
            <a:r>
              <a:rPr lang="fr-FR" altLang="fr-FR" sz="2400" dirty="0"/>
              <a:t>, c’est la quantité </a:t>
            </a:r>
          </a:p>
          <a:p>
            <a:pPr lvl="1">
              <a:lnSpc>
                <a:spcPct val="90000"/>
              </a:lnSpc>
            </a:pPr>
            <a:r>
              <a:rPr lang="fr-FR" altLang="fr-FR" sz="2000" dirty="0"/>
              <a:t>que l’on peut accepter en commande</a:t>
            </a:r>
          </a:p>
          <a:p>
            <a:pPr lvl="1">
              <a:lnSpc>
                <a:spcPct val="90000"/>
              </a:lnSpc>
            </a:pPr>
            <a:r>
              <a:rPr lang="fr-FR" altLang="fr-FR" sz="2000" dirty="0"/>
              <a:t>compte tenu du stock et des entrées planifiées</a:t>
            </a:r>
          </a:p>
          <a:p>
            <a:pPr lvl="1">
              <a:lnSpc>
                <a:spcPct val="90000"/>
              </a:lnSpc>
            </a:pPr>
            <a:r>
              <a:rPr lang="fr-FR" altLang="fr-FR" sz="2000" dirty="0"/>
              <a:t>sans remettre en cause les commandes déjà acceptées</a:t>
            </a:r>
          </a:p>
          <a:p>
            <a:pPr>
              <a:lnSpc>
                <a:spcPct val="90000"/>
              </a:lnSpc>
            </a:pPr>
            <a:r>
              <a:rPr lang="fr-FR" altLang="fr-FR" sz="2000" dirty="0"/>
              <a:t>Ce n’est pas le stock prévisionnel </a:t>
            </a:r>
            <a:br>
              <a:rPr lang="fr-FR" altLang="fr-FR" sz="2000" dirty="0"/>
            </a:br>
            <a:r>
              <a:rPr lang="fr-FR" altLang="fr-FR" sz="2000" dirty="0"/>
              <a:t>(qui tient compte des prévisions de vente)</a:t>
            </a:r>
          </a:p>
          <a:p>
            <a:pPr>
              <a:lnSpc>
                <a:spcPct val="90000"/>
              </a:lnSpc>
            </a:pPr>
            <a:r>
              <a:rPr lang="fr-FR" altLang="fr-FR" sz="2000" dirty="0"/>
              <a:t>Au delà du délai de réaction, on peut accepter toute commande</a:t>
            </a:r>
          </a:p>
          <a:p>
            <a:pPr>
              <a:lnSpc>
                <a:spcPct val="90000"/>
              </a:lnSpc>
            </a:pPr>
            <a:endParaRPr lang="fr-FR" altLang="fr-FR" sz="2400" dirty="0">
              <a:solidFill>
                <a:srgbClr val="000099"/>
              </a:solidFill>
            </a:endParaRPr>
          </a:p>
        </p:txBody>
      </p:sp>
      <p:sp>
        <p:nvSpPr>
          <p:cNvPr id="4" name="Espace réservé du numéro de diapositive 4">
            <a:extLst>
              <a:ext uri="{FF2B5EF4-FFF2-40B4-BE49-F238E27FC236}">
                <a16:creationId xmlns:a16="http://schemas.microsoft.com/office/drawing/2014/main" id="{4A33991A-9D77-4694-B86A-50E21CC32233}"/>
              </a:ext>
            </a:extLst>
          </p:cNvPr>
          <p:cNvSpPr txBox="1">
            <a:spLocks/>
          </p:cNvSpPr>
          <p:nvPr/>
        </p:nvSpPr>
        <p:spPr>
          <a:xfrm>
            <a:off x="7010400" y="6492875"/>
            <a:ext cx="21336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anose="020B0604020202020204" pitchFamily="34" charset="0"/>
                <a:ea typeface="+mn-ea"/>
                <a:cs typeface="+mn-cs"/>
              </a:defRPr>
            </a:lvl5pPr>
            <a:lvl6pPr marL="2286000" algn="l" defTabSz="914400" rtl="0" eaLnBrk="1" latinLnBrk="0" hangingPunct="1">
              <a:defRPr sz="1600" b="1" kern="1200">
                <a:solidFill>
                  <a:schemeClr val="tx1"/>
                </a:solidFill>
                <a:latin typeface="Arial" panose="020B0604020202020204" pitchFamily="34" charset="0"/>
                <a:ea typeface="+mn-ea"/>
                <a:cs typeface="+mn-cs"/>
              </a:defRPr>
            </a:lvl6pPr>
            <a:lvl7pPr marL="2743200" algn="l" defTabSz="914400" rtl="0" eaLnBrk="1" latinLnBrk="0" hangingPunct="1">
              <a:defRPr sz="1600" b="1" kern="1200">
                <a:solidFill>
                  <a:schemeClr val="tx1"/>
                </a:solidFill>
                <a:latin typeface="Arial" panose="020B0604020202020204" pitchFamily="34" charset="0"/>
                <a:ea typeface="+mn-ea"/>
                <a:cs typeface="+mn-cs"/>
              </a:defRPr>
            </a:lvl7pPr>
            <a:lvl8pPr marL="3200400" algn="l" defTabSz="914400" rtl="0" eaLnBrk="1" latinLnBrk="0" hangingPunct="1">
              <a:defRPr sz="1600" b="1" kern="1200">
                <a:solidFill>
                  <a:schemeClr val="tx1"/>
                </a:solidFill>
                <a:latin typeface="Arial" panose="020B0604020202020204" pitchFamily="34" charset="0"/>
                <a:ea typeface="+mn-ea"/>
                <a:cs typeface="+mn-cs"/>
              </a:defRPr>
            </a:lvl8pPr>
            <a:lvl9pPr marL="3657600" algn="l" defTabSz="914400" rtl="0" eaLnBrk="1" latinLnBrk="0" hangingPunct="1">
              <a:defRPr sz="1600" b="1" kern="1200">
                <a:solidFill>
                  <a:schemeClr val="tx1"/>
                </a:solidFill>
                <a:latin typeface="Arial" panose="020B0604020202020204" pitchFamily="34" charset="0"/>
                <a:ea typeface="+mn-ea"/>
                <a:cs typeface="+mn-cs"/>
              </a:defRPr>
            </a:lvl9pPr>
          </a:lstStyle>
          <a:p>
            <a:fld id="{3D89BE3A-7349-427A-BA79-679352FBA269}" type="slidenum">
              <a:rPr lang="fr-FR" smtClean="0"/>
              <a:pPr/>
              <a:t>9</a:t>
            </a:fld>
            <a:endParaRPr lang="fr-F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prelude4">
  <a:themeElements>
    <a:clrScheme name="prelude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lude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prelude4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lude4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lude4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lude4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lude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lude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lude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Office\Modèles\Modèles de présentation\prelude4.pot</Template>
  <TotalTime>0</TotalTime>
  <Words>3720</Words>
  <Application>Microsoft Office PowerPoint</Application>
  <PresentationFormat>Affichage à l'écran (4:3)</PresentationFormat>
  <Paragraphs>238</Paragraphs>
  <Slides>14</Slides>
  <Notes>14</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14</vt:i4>
      </vt:variant>
    </vt:vector>
  </HeadingPairs>
  <TitlesOfParts>
    <vt:vector size="20" baseType="lpstr">
      <vt:lpstr>Arial</vt:lpstr>
      <vt:lpstr>Arial Narrow</vt:lpstr>
      <vt:lpstr>Tahoma</vt:lpstr>
      <vt:lpstr>Times New Roman</vt:lpstr>
      <vt:lpstr>prelude4</vt:lpstr>
      <vt:lpstr>Clip</vt:lpstr>
      <vt:lpstr>Le traitement des commandes Les décisions commerciales Le « Disponible à la vente »</vt:lpstr>
      <vt:lpstr>Agenda</vt:lpstr>
      <vt:lpstr>Le cycle de traitement des commandes</vt:lpstr>
      <vt:lpstr>Les étapes de traitement d'une commande</vt:lpstr>
      <vt:lpstr>L'enregistrement des commandes</vt:lpstr>
      <vt:lpstr>L’activité d’un centre d’appel</vt:lpstr>
      <vt:lpstr>Les fonctions d’un centre d’appel</vt:lpstr>
      <vt:lpstr>L’organisation d’un centre d’appel</vt:lpstr>
      <vt:lpstr>La notion de Disponible à la Vente  ATP : Available to Promise</vt:lpstr>
      <vt:lpstr>Le Disponible à la Vente</vt:lpstr>
      <vt:lpstr>Exemple 1</vt:lpstr>
      <vt:lpstr>Exemple 2</vt:lpstr>
      <vt:lpstr>Exemple 3</vt:lpstr>
      <vt:lpstr>Le DAV dans le cadre  de la supply chain étendue</vt:lpstr>
    </vt:vector>
  </TitlesOfParts>
  <Company>Groupe HEC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décisions commerciales</dc:title>
  <dc:creator>Gérard Baglin</dc:creator>
  <cp:lastModifiedBy>Gerard Baglin</cp:lastModifiedBy>
  <cp:revision>201</cp:revision>
  <cp:lastPrinted>2002-10-11T06:03:57Z</cp:lastPrinted>
  <dcterms:created xsi:type="dcterms:W3CDTF">1998-11-03T06:54:19Z</dcterms:created>
  <dcterms:modified xsi:type="dcterms:W3CDTF">2021-11-12T17:10:23Z</dcterms:modified>
</cp:coreProperties>
</file>