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8"/>
  </p:notesMasterIdLst>
  <p:handoutMasterIdLst>
    <p:handoutMasterId r:id="rId19"/>
  </p:handoutMasterIdLst>
  <p:sldIdLst>
    <p:sldId id="256" r:id="rId2"/>
    <p:sldId id="312" r:id="rId3"/>
    <p:sldId id="314" r:id="rId4"/>
    <p:sldId id="299" r:id="rId5"/>
    <p:sldId id="262" r:id="rId6"/>
    <p:sldId id="265" r:id="rId7"/>
    <p:sldId id="271" r:id="rId8"/>
    <p:sldId id="303" r:id="rId9"/>
    <p:sldId id="272" r:id="rId10"/>
    <p:sldId id="310" r:id="rId11"/>
    <p:sldId id="295" r:id="rId12"/>
    <p:sldId id="286" r:id="rId13"/>
    <p:sldId id="269" r:id="rId14"/>
    <p:sldId id="309" r:id="rId15"/>
    <p:sldId id="311" r:id="rId16"/>
    <p:sldId id="315" r:id="rId17"/>
  </p:sldIdLst>
  <p:sldSz cx="9144000" cy="6858000" type="letter"/>
  <p:notesSz cx="6858000" cy="9774238"/>
  <p:kinsoku lang="ja-JP" invalStChars="、。，．・：；？！゛゜ヽヾゝゞ々ー’”）〕］｝〉》」』】°‰′″℃￠％ぁぃぅぇぉっゃゅょゎァィゥェォッャュョヮヵヶ!%),.:;?]}｡｣､･ｧｨｩｪｫｬｭｮｯｰﾞﾟ" invalEndChars="‘“（〔［｛〈《「『【￥＄$([\{｢￡"/>
  <p:defaultTextStyle>
    <a:defPPr>
      <a:defRPr lang="en-US"/>
    </a:defPPr>
    <a:lvl1pPr algn="l" rtl="0" eaLnBrk="0" fontAlgn="base" hangingPunct="0">
      <a:lnSpc>
        <a:spcPct val="90000"/>
      </a:lnSpc>
      <a:spcBef>
        <a:spcPct val="0"/>
      </a:spcBef>
      <a:spcAft>
        <a:spcPct val="0"/>
      </a:spcAft>
      <a:defRPr b="1" kern="1200">
        <a:solidFill>
          <a:schemeClr val="tx1"/>
        </a:solidFill>
        <a:latin typeface="Arial" panose="020B0604020202020204" pitchFamily="34" charset="0"/>
        <a:ea typeface="+mn-ea"/>
        <a:cs typeface="+mn-cs"/>
      </a:defRPr>
    </a:lvl1pPr>
    <a:lvl2pPr marL="457200" algn="l" rtl="0" eaLnBrk="0" fontAlgn="base" hangingPunct="0">
      <a:lnSpc>
        <a:spcPct val="90000"/>
      </a:lnSpc>
      <a:spcBef>
        <a:spcPct val="0"/>
      </a:spcBef>
      <a:spcAft>
        <a:spcPct val="0"/>
      </a:spcAft>
      <a:defRPr b="1" kern="1200">
        <a:solidFill>
          <a:schemeClr val="tx1"/>
        </a:solidFill>
        <a:latin typeface="Arial" panose="020B0604020202020204" pitchFamily="34" charset="0"/>
        <a:ea typeface="+mn-ea"/>
        <a:cs typeface="+mn-cs"/>
      </a:defRPr>
    </a:lvl2pPr>
    <a:lvl3pPr marL="914400" algn="l" rtl="0" eaLnBrk="0" fontAlgn="base" hangingPunct="0">
      <a:lnSpc>
        <a:spcPct val="90000"/>
      </a:lnSpc>
      <a:spcBef>
        <a:spcPct val="0"/>
      </a:spcBef>
      <a:spcAft>
        <a:spcPct val="0"/>
      </a:spcAft>
      <a:defRPr b="1" kern="1200">
        <a:solidFill>
          <a:schemeClr val="tx1"/>
        </a:solidFill>
        <a:latin typeface="Arial" panose="020B0604020202020204" pitchFamily="34" charset="0"/>
        <a:ea typeface="+mn-ea"/>
        <a:cs typeface="+mn-cs"/>
      </a:defRPr>
    </a:lvl3pPr>
    <a:lvl4pPr marL="1371600" algn="l" rtl="0" eaLnBrk="0" fontAlgn="base" hangingPunct="0">
      <a:lnSpc>
        <a:spcPct val="90000"/>
      </a:lnSpc>
      <a:spcBef>
        <a:spcPct val="0"/>
      </a:spcBef>
      <a:spcAft>
        <a:spcPct val="0"/>
      </a:spcAft>
      <a:defRPr b="1" kern="1200">
        <a:solidFill>
          <a:schemeClr val="tx1"/>
        </a:solidFill>
        <a:latin typeface="Arial" panose="020B0604020202020204" pitchFamily="34" charset="0"/>
        <a:ea typeface="+mn-ea"/>
        <a:cs typeface="+mn-cs"/>
      </a:defRPr>
    </a:lvl4pPr>
    <a:lvl5pPr marL="1828800" algn="l" rtl="0" eaLnBrk="0" fontAlgn="base" hangingPunct="0">
      <a:lnSpc>
        <a:spcPct val="90000"/>
      </a:lnSpc>
      <a:spcBef>
        <a:spcPct val="0"/>
      </a:spcBef>
      <a:spcAft>
        <a:spcPct val="0"/>
      </a:spcAft>
      <a:defRPr b="1" kern="1200">
        <a:solidFill>
          <a:schemeClr val="tx1"/>
        </a:solidFill>
        <a:latin typeface="Arial" panose="020B0604020202020204" pitchFamily="34" charset="0"/>
        <a:ea typeface="+mn-ea"/>
        <a:cs typeface="+mn-cs"/>
      </a:defRPr>
    </a:lvl5pPr>
    <a:lvl6pPr marL="2286000" algn="l" defTabSz="914400" rtl="0" eaLnBrk="1" latinLnBrk="0" hangingPunct="1">
      <a:defRPr b="1" kern="1200">
        <a:solidFill>
          <a:schemeClr val="tx1"/>
        </a:solidFill>
        <a:latin typeface="Arial" panose="020B0604020202020204" pitchFamily="34" charset="0"/>
        <a:ea typeface="+mn-ea"/>
        <a:cs typeface="+mn-cs"/>
      </a:defRPr>
    </a:lvl6pPr>
    <a:lvl7pPr marL="2743200" algn="l" defTabSz="914400" rtl="0" eaLnBrk="1" latinLnBrk="0" hangingPunct="1">
      <a:defRPr b="1" kern="1200">
        <a:solidFill>
          <a:schemeClr val="tx1"/>
        </a:solidFill>
        <a:latin typeface="Arial" panose="020B0604020202020204" pitchFamily="34" charset="0"/>
        <a:ea typeface="+mn-ea"/>
        <a:cs typeface="+mn-cs"/>
      </a:defRPr>
    </a:lvl7pPr>
    <a:lvl8pPr marL="3200400" algn="l" defTabSz="914400" rtl="0" eaLnBrk="1" latinLnBrk="0" hangingPunct="1">
      <a:defRPr b="1" kern="1200">
        <a:solidFill>
          <a:schemeClr val="tx1"/>
        </a:solidFill>
        <a:latin typeface="Arial" panose="020B0604020202020204" pitchFamily="34" charset="0"/>
        <a:ea typeface="+mn-ea"/>
        <a:cs typeface="+mn-cs"/>
      </a:defRPr>
    </a:lvl8pPr>
    <a:lvl9pPr marL="3657600" algn="l" defTabSz="914400" rtl="0" eaLnBrk="1" latinLnBrk="0" hangingPunct="1">
      <a:defRPr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00279F"/>
    <a:srgbClr val="0033CC"/>
    <a:srgbClr val="FF9933"/>
    <a:srgbClr val="C0C0C0"/>
    <a:srgbClr val="DDDDDD"/>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18" autoAdjust="0"/>
    <p:restoredTop sz="94152" autoAdjust="0"/>
  </p:normalViewPr>
  <p:slideViewPr>
    <p:cSldViewPr snapToObjects="1">
      <p:cViewPr varScale="1">
        <p:scale>
          <a:sx n="104" d="100"/>
          <a:sy n="104" d="100"/>
        </p:scale>
        <p:origin x="1884"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p:scale>
          <a:sx n="100" d="100"/>
          <a:sy n="100" d="100"/>
        </p:scale>
        <p:origin x="3468" y="-624"/>
      </p:cViewPr>
      <p:guideLst>
        <p:guide orient="horz" pos="3078"/>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CA2D9AF-4DF2-454C-93FB-5FF1252DEE33}"/>
              </a:ext>
            </a:extLst>
          </p:cNvPr>
          <p:cNvSpPr>
            <a:spLocks noGrp="1" noChangeArrowheads="1"/>
          </p:cNvSpPr>
          <p:nvPr>
            <p:ph type="body" sz="quarter" idx="3"/>
          </p:nvPr>
        </p:nvSpPr>
        <p:spPr bwMode="auto">
          <a:xfrm>
            <a:off x="914400" y="4657725"/>
            <a:ext cx="5029200" cy="44196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a:t>Corps du texte</a:t>
            </a:r>
          </a:p>
          <a:p>
            <a:pPr lvl="1"/>
            <a:r>
              <a:rPr lang="en-US" noProof="0"/>
              <a:t>Deuxième niveau</a:t>
            </a:r>
          </a:p>
          <a:p>
            <a:pPr lvl="2"/>
            <a:r>
              <a:rPr lang="en-US" noProof="0"/>
              <a:t>Troisième niveau</a:t>
            </a:r>
          </a:p>
          <a:p>
            <a:pPr lvl="3"/>
            <a:r>
              <a:rPr lang="en-US" noProof="0"/>
              <a:t>Quatrième niveau</a:t>
            </a:r>
          </a:p>
          <a:p>
            <a:pPr lvl="4"/>
            <a:r>
              <a:rPr lang="en-US" noProof="0"/>
              <a:t>Cinquième niveau</a:t>
            </a:r>
          </a:p>
        </p:txBody>
      </p:sp>
      <p:sp>
        <p:nvSpPr>
          <p:cNvPr id="32771" name="Rectangle 3">
            <a:extLst>
              <a:ext uri="{FF2B5EF4-FFF2-40B4-BE49-F238E27FC236}">
                <a16:creationId xmlns:a16="http://schemas.microsoft.com/office/drawing/2014/main" id="{D8F4512A-0B0F-416E-B8E0-5137EA9C6F72}"/>
              </a:ext>
            </a:extLst>
          </p:cNvPr>
          <p:cNvSpPr>
            <a:spLocks noGrp="1" noRot="1" noChangeAspect="1" noChangeArrowheads="1" noTextEdit="1"/>
          </p:cNvSpPr>
          <p:nvPr>
            <p:ph type="sldImg" idx="2"/>
          </p:nvPr>
        </p:nvSpPr>
        <p:spPr bwMode="auto">
          <a:xfrm>
            <a:off x="1149350" y="854075"/>
            <a:ext cx="4559300" cy="3416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defTabSz="762000"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defTabSz="762000"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defTabSz="762000"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defTabSz="762000"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F5C77A8F-05A8-433D-A89F-DD92CE144E1D}"/>
              </a:ext>
            </a:extLst>
          </p:cNvPr>
          <p:cNvSpPr>
            <a:spLocks noGrp="1" noRot="1" noChangeAspect="1" noChangeArrowheads="1" noTextEdit="1"/>
          </p:cNvSpPr>
          <p:nvPr>
            <p:ph type="sldImg"/>
          </p:nvPr>
        </p:nvSpPr>
        <p:spPr>
          <a:xfrm>
            <a:off x="1150938" y="854075"/>
            <a:ext cx="4556125" cy="3416300"/>
          </a:xfrm>
          <a:ln/>
        </p:spPr>
      </p:sp>
      <p:sp>
        <p:nvSpPr>
          <p:cNvPr id="33795" name="Rectangle 3">
            <a:extLst>
              <a:ext uri="{FF2B5EF4-FFF2-40B4-BE49-F238E27FC236}">
                <a16:creationId xmlns:a16="http://schemas.microsoft.com/office/drawing/2014/main" id="{E29FB324-0C8A-41B5-AF91-23E8047B7858}"/>
              </a:ext>
            </a:extLst>
          </p:cNvPr>
          <p:cNvSpPr>
            <a:spLocks noGrp="1" noChangeArrowheads="1"/>
          </p:cNvSpPr>
          <p:nvPr>
            <p:ph type="body" idx="1"/>
          </p:nvPr>
        </p:nvSpPr>
        <p:spPr>
          <a:xfrm>
            <a:off x="914400" y="4657725"/>
            <a:ext cx="5178896" cy="4419600"/>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0000"/>
              </a:lnSpc>
            </a:pPr>
            <a:r>
              <a:rPr lang="fr-FR" sz="1000" kern="1200" dirty="0">
                <a:solidFill>
                  <a:schemeClr val="tx1"/>
                </a:solidFill>
                <a:effectLst/>
                <a:latin typeface="Arial" charset="0"/>
                <a:ea typeface="+mn-ea"/>
                <a:cs typeface="+mn-cs"/>
              </a:rPr>
              <a:t>Le besoin en entreposage résulte de la quantité en stock définie par l’entreprise, des fréquences de livraison des commandes et des réceptions des marchandises. </a:t>
            </a:r>
          </a:p>
          <a:p>
            <a:pPr>
              <a:lnSpc>
                <a:spcPct val="100000"/>
              </a:lnSpc>
            </a:pPr>
            <a:r>
              <a:rPr lang="fr-FR" sz="1000" dirty="0"/>
              <a:t>Les rôles d’un entrepôt :</a:t>
            </a:r>
          </a:p>
          <a:p>
            <a:pPr marL="171450" indent="-171450">
              <a:lnSpc>
                <a:spcPct val="100000"/>
              </a:lnSpc>
              <a:buFont typeface="Arial" panose="020B0604020202020204" pitchFamily="34" charset="0"/>
              <a:buChar char="•"/>
            </a:pPr>
            <a:r>
              <a:rPr lang="fr-FR" altLang="fr-FR" sz="1000" dirty="0">
                <a:solidFill>
                  <a:srgbClr val="000000"/>
                </a:solidFill>
              </a:rPr>
              <a:t>Tampon entre fournisseurs et distributeurs</a:t>
            </a:r>
          </a:p>
          <a:p>
            <a:pPr marL="171450" indent="-171450">
              <a:lnSpc>
                <a:spcPct val="100000"/>
              </a:lnSpc>
              <a:buFont typeface="Arial" panose="020B0604020202020204" pitchFamily="34" charset="0"/>
              <a:buChar char="•"/>
            </a:pPr>
            <a:r>
              <a:rPr lang="fr-FR" altLang="fr-FR" sz="1000" dirty="0">
                <a:solidFill>
                  <a:srgbClr val="000000"/>
                </a:solidFill>
              </a:rPr>
              <a:t>Protection contre aléas (cf. Module 04, Chapitre 04-31)</a:t>
            </a:r>
          </a:p>
          <a:p>
            <a:pPr marL="171450" indent="-171450">
              <a:lnSpc>
                <a:spcPct val="100000"/>
              </a:lnSpc>
              <a:buFont typeface="Arial" panose="020B0604020202020204" pitchFamily="34" charset="0"/>
              <a:buChar char="•"/>
            </a:pPr>
            <a:r>
              <a:rPr lang="fr-FR" altLang="fr-FR" sz="1000" dirty="0">
                <a:solidFill>
                  <a:srgbClr val="000000"/>
                </a:solidFill>
              </a:rPr>
              <a:t>Lieu de regroupement (produits en provenance de plusieurs usines ou fournisseurs)</a:t>
            </a:r>
          </a:p>
          <a:p>
            <a:pPr marL="171450" indent="-171450">
              <a:lnSpc>
                <a:spcPct val="100000"/>
              </a:lnSpc>
              <a:buFont typeface="Arial" panose="020B0604020202020204" pitchFamily="34" charset="0"/>
              <a:buChar char="•"/>
            </a:pPr>
            <a:r>
              <a:rPr lang="fr-FR" altLang="fr-FR" sz="1000" dirty="0">
                <a:solidFill>
                  <a:srgbClr val="000000"/>
                </a:solidFill>
              </a:rPr>
              <a:t>Lieu de transformation (conditionnement, personnalisation)</a:t>
            </a:r>
            <a:endParaRPr lang="fr-FR" sz="1000" dirty="0">
              <a:solidFill>
                <a:srgbClr val="000000"/>
              </a:solidFill>
            </a:endParaRPr>
          </a:p>
          <a:p>
            <a:pPr>
              <a:lnSpc>
                <a:spcPct val="100000"/>
              </a:lnSpc>
            </a:pPr>
            <a:r>
              <a:rPr lang="fr-FR" sz="1000" kern="1200" dirty="0">
                <a:solidFill>
                  <a:schemeClr val="tx1"/>
                </a:solidFill>
                <a:effectLst/>
                <a:latin typeface="Arial" charset="0"/>
                <a:ea typeface="+mn-ea"/>
                <a:cs typeface="+mn-cs"/>
              </a:rPr>
              <a:t>Selon les secteurs industriels, la couverture du stock peut avoisiner 1 jour pour les produits frais, 3 semaines pour l’épicerie mais plusieurs mois pour le mobilier. Aussi doit-on définir dans chaque cas les besoins dans ce domaine, c’est-à-dire la capacité de l’entrepôt, son niveau d’activité, les systèmes de stockage et les matériels de manutention à utiliser, le degré d’automatisation ainsi que le progiciel de gestion.</a:t>
            </a:r>
          </a:p>
          <a:p>
            <a:pPr>
              <a:lnSpc>
                <a:spcPct val="100000"/>
              </a:lnSpc>
            </a:pPr>
            <a:r>
              <a:rPr lang="fr-FR" altLang="fr-FR" sz="1000" dirty="0">
                <a:latin typeface="Arial" panose="020B0604020202020204" pitchFamily="34" charset="0"/>
              </a:rPr>
              <a:t>L’entreposage peut être géré en propre ou être sous-traité à un prestataires logistique. L’un des intérêts de la sous-traitance est le partage de frais fixes entre plusieurs entreprises clientes du prestataire.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50938" y="854075"/>
            <a:ext cx="4556125" cy="3416300"/>
          </a:xfrm>
        </p:spPr>
      </p:sp>
      <p:sp>
        <p:nvSpPr>
          <p:cNvPr id="3" name="Espace réservé des notes 2"/>
          <p:cNvSpPr>
            <a:spLocks noGrp="1"/>
          </p:cNvSpPr>
          <p:nvPr>
            <p:ph type="body" idx="1"/>
          </p:nvPr>
        </p:nvSpPr>
        <p:spPr>
          <a:xfrm>
            <a:off x="1150938" y="4657725"/>
            <a:ext cx="4556125" cy="4419600"/>
          </a:xfrm>
        </p:spPr>
        <p:txBody>
          <a:bodyPr/>
          <a:lstStyle/>
          <a:p>
            <a:pPr>
              <a:lnSpc>
                <a:spcPct val="100000"/>
              </a:lnSpc>
            </a:pPr>
            <a:r>
              <a:rPr lang="fr-FR" sz="1000" dirty="0"/>
              <a:t>Un exemple simplifié nous permettra de mieux comprendre la méthode : l’opération consiste à mettre en stock 200 palettes par jour et à en sortir 200 autres.</a:t>
            </a:r>
          </a:p>
          <a:p>
            <a:pPr>
              <a:lnSpc>
                <a:spcPct val="100000"/>
              </a:lnSpc>
            </a:pPr>
            <a:r>
              <a:rPr lang="fr-FR" sz="1000" dirty="0"/>
              <a:t>La dépose (et la prise) s’effectue en moyenne au niveau 3, la distance de la zone de réception (et d’expédition) au stock s’élève à 200 mètres, la distance parcourue après avoir positionné la première palette pour rejoindre l’endroit où le cariste doit en prélever une autre est de 50 mètres, la distance de déplacement vers la zone d’expédition également de 200 mètres et la distance entre l’expédition et la réception de 20 mètres.</a:t>
            </a:r>
          </a:p>
          <a:p>
            <a:pPr>
              <a:lnSpc>
                <a:spcPct val="100000"/>
              </a:lnSpc>
            </a:pPr>
            <a:r>
              <a:rPr lang="fr-FR" sz="1000" dirty="0"/>
              <a:t>L’ensemble des opérations génère une charge de travail journalière de 100 220 </a:t>
            </a:r>
            <a:r>
              <a:rPr lang="fr-FR" sz="1000" dirty="0" err="1"/>
              <a:t>cmn</a:t>
            </a:r>
            <a:r>
              <a:rPr lang="fr-FR" sz="1000" dirty="0"/>
              <a:t>. </a:t>
            </a:r>
          </a:p>
          <a:p>
            <a:pPr>
              <a:lnSpc>
                <a:spcPct val="100000"/>
              </a:lnSpc>
            </a:pPr>
            <a:r>
              <a:rPr lang="fr-FR" sz="1000" dirty="0"/>
              <a:t>Un cariste travaillant 7 heures par jour, il faudra donc 3 personnes si l’on retient un coefficient d’engagement de 80 % (100 220 / ((7 x 60) x 80 %)).</a:t>
            </a:r>
          </a:p>
          <a:p>
            <a:pPr>
              <a:lnSpc>
                <a:spcPct val="100000"/>
              </a:lnSpc>
            </a:pPr>
            <a:endParaRPr lang="fr-FR" dirty="0"/>
          </a:p>
          <a:p>
            <a:endParaRPr lang="fr-FR" dirty="0"/>
          </a:p>
        </p:txBody>
      </p:sp>
    </p:spTree>
    <p:extLst>
      <p:ext uri="{BB962C8B-B14F-4D97-AF65-F5344CB8AC3E}">
        <p14:creationId xmlns:p14="http://schemas.microsoft.com/office/powerpoint/2010/main" val="41496706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50938" y="854075"/>
            <a:ext cx="4556125" cy="3416300"/>
          </a:xfrm>
        </p:spPr>
      </p:sp>
      <p:sp>
        <p:nvSpPr>
          <p:cNvPr id="3" name="Espace réservé des notes 2"/>
          <p:cNvSpPr>
            <a:spLocks noGrp="1"/>
          </p:cNvSpPr>
          <p:nvPr>
            <p:ph type="body" idx="1"/>
          </p:nvPr>
        </p:nvSpPr>
        <p:spPr>
          <a:xfrm>
            <a:off x="1150938" y="4657725"/>
            <a:ext cx="4556125" cy="4419600"/>
          </a:xfrm>
        </p:spPr>
        <p:txBody>
          <a:bodyPr/>
          <a:lstStyle/>
          <a:p>
            <a:pPr>
              <a:lnSpc>
                <a:spcPct val="100000"/>
              </a:lnSpc>
            </a:pPr>
            <a:r>
              <a:rPr lang="fr-FR" sz="1000" dirty="0"/>
              <a:t>Les chiffres et ratios suivants sont bien sûr donnés à titre indicatif et peuvent différer d’une situation à l’autre.</a:t>
            </a:r>
          </a:p>
          <a:p>
            <a:pPr>
              <a:lnSpc>
                <a:spcPct val="100000"/>
              </a:lnSpc>
            </a:pPr>
            <a:r>
              <a:rPr lang="fr-FR" sz="1000" dirty="0"/>
              <a:t>Ils donnent toutefois une première idée d’un certain nombre d’opérations logistiques courantes.</a:t>
            </a:r>
          </a:p>
        </p:txBody>
      </p:sp>
    </p:spTree>
    <p:extLst>
      <p:ext uri="{BB962C8B-B14F-4D97-AF65-F5344CB8AC3E}">
        <p14:creationId xmlns:p14="http://schemas.microsoft.com/office/powerpoint/2010/main" val="5897473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50938" y="854075"/>
            <a:ext cx="4556125" cy="3416300"/>
          </a:xfrm>
        </p:spPr>
      </p:sp>
      <p:sp>
        <p:nvSpPr>
          <p:cNvPr id="3" name="Espace réservé des notes 2"/>
          <p:cNvSpPr>
            <a:spLocks noGrp="1"/>
          </p:cNvSpPr>
          <p:nvPr>
            <p:ph type="body" idx="1"/>
          </p:nvPr>
        </p:nvSpPr>
        <p:spPr>
          <a:xfrm>
            <a:off x="1150938" y="4657725"/>
            <a:ext cx="4556125" cy="4419600"/>
          </a:xfrm>
        </p:spPr>
        <p:txBody>
          <a:bodyPr/>
          <a:lstStyle/>
          <a:p>
            <a:pPr>
              <a:lnSpc>
                <a:spcPct val="100000"/>
              </a:lnSpc>
            </a:pPr>
            <a:r>
              <a:rPr lang="fr-FR" sz="1000" dirty="0"/>
              <a:t>L’emplacement affecté à chaque référence dans l’entrepôt conditionne le temps nécessaire pour effectuer les opérations de manutention et de préparation des commandes, donc l’effectif nécessaire.</a:t>
            </a:r>
          </a:p>
          <a:p>
            <a:pPr>
              <a:lnSpc>
                <a:spcPct val="100000"/>
              </a:lnSpc>
            </a:pPr>
            <a:r>
              <a:rPr lang="fr-FR" sz="1000" b="1" i="1" dirty="0"/>
              <a:t>Affectation en fonction de l’importance des flux</a:t>
            </a:r>
          </a:p>
          <a:p>
            <a:pPr>
              <a:lnSpc>
                <a:spcPct val="100000"/>
              </a:lnSpc>
            </a:pPr>
            <a:r>
              <a:rPr lang="fr-FR" sz="1000" dirty="0"/>
              <a:t>Les zones de stockage des produits sont déterminées en fonction de leur rotation. Plus ils tournent vite, c’est-à-dire plus le nombre d’entrées et de sorties est important, plus ils doivent être accessible rapidement, donc plus on les stocke près de la réception et de l’expédition : la catégorie A, puis la B et enfin la C. </a:t>
            </a:r>
          </a:p>
          <a:p>
            <a:pPr>
              <a:lnSpc>
                <a:spcPct val="100000"/>
              </a:lnSpc>
            </a:pPr>
            <a:r>
              <a:rPr lang="fr-FR" sz="1000" dirty="0"/>
              <a:t>Cette analyse doit être effectuée en temps d’accès et non en distance seulement : un stockage en hauteur demande une manutention plus longue qu’un stockage au sol.</a:t>
            </a:r>
          </a:p>
        </p:txBody>
      </p:sp>
    </p:spTree>
    <p:extLst>
      <p:ext uri="{BB962C8B-B14F-4D97-AF65-F5344CB8AC3E}">
        <p14:creationId xmlns:p14="http://schemas.microsoft.com/office/powerpoint/2010/main" val="13790782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50938" y="854075"/>
            <a:ext cx="4556125" cy="3416300"/>
          </a:xfrm>
        </p:spPr>
      </p:sp>
      <p:sp>
        <p:nvSpPr>
          <p:cNvPr id="3" name="Espace réservé des notes 2"/>
          <p:cNvSpPr>
            <a:spLocks noGrp="1"/>
          </p:cNvSpPr>
          <p:nvPr>
            <p:ph type="body" idx="1"/>
          </p:nvPr>
        </p:nvSpPr>
        <p:spPr>
          <a:xfrm>
            <a:off x="1017473" y="4541242"/>
            <a:ext cx="5029200" cy="4419600"/>
          </a:xfrm>
        </p:spPr>
        <p:txBody>
          <a:bodyPr/>
          <a:lstStyle/>
          <a:p>
            <a:pPr>
              <a:lnSpc>
                <a:spcPct val="100000"/>
              </a:lnSpc>
            </a:pPr>
            <a:r>
              <a:rPr lang="fr-FR" sz="1000" dirty="0"/>
              <a:t>Les positions relatives des différentes zones de stockage et de travail dans un entrepôt sont conditionnent les temps de déplacement et donc les coûts de manutention.</a:t>
            </a:r>
          </a:p>
          <a:p>
            <a:pPr>
              <a:lnSpc>
                <a:spcPct val="100000"/>
              </a:lnSpc>
            </a:pPr>
            <a:r>
              <a:rPr lang="fr-FR" sz="1000" dirty="0"/>
              <a:t>Les produits doivent passer par plusieurs zones selon leur nature et les opérations de conditionnement à réaliser.</a:t>
            </a:r>
          </a:p>
          <a:p>
            <a:pPr>
              <a:lnSpc>
                <a:spcPct val="100000"/>
              </a:lnSpc>
            </a:pPr>
            <a:r>
              <a:rPr lang="fr-FR" sz="1000" dirty="0"/>
              <a:t>Nous présentons ici la structure d’un entrepôt dans son implantation initiale.</a:t>
            </a:r>
          </a:p>
          <a:p>
            <a:pPr>
              <a:lnSpc>
                <a:spcPct val="100000"/>
              </a:lnSpc>
            </a:pPr>
            <a:r>
              <a:rPr lang="fr-FR" sz="1000" dirty="0"/>
              <a:t>Le tableau montre la localisation des opérations à réaliser sur un petit échantillon de produits. L’indice de trafic reflète le nombre de produits à traités exprimé en unité logistique (palette par exemple).</a:t>
            </a:r>
          </a:p>
          <a:p>
            <a:pPr>
              <a:lnSpc>
                <a:spcPct val="100000"/>
              </a:lnSpc>
            </a:pPr>
            <a:r>
              <a:rPr lang="fr-FR" sz="1000" dirty="0"/>
              <a:t>On appelle </a:t>
            </a:r>
            <a:r>
              <a:rPr lang="fr-FR" sz="1000" i="1" dirty="0"/>
              <a:t>chaînon</a:t>
            </a:r>
            <a:r>
              <a:rPr lang="fr-FR" sz="1000" dirty="0"/>
              <a:t> une manutention d’un article d’une zone à une autre.</a:t>
            </a:r>
          </a:p>
          <a:p>
            <a:pPr>
              <a:lnSpc>
                <a:spcPct val="100000"/>
              </a:lnSpc>
            </a:pPr>
            <a:r>
              <a:rPr lang="fr-FR" sz="1000" dirty="0"/>
              <a:t>Il faut tenter de placer à proximité les zones qui ont l’intensité d’interaction la plus forte.</a:t>
            </a:r>
          </a:p>
          <a:p>
            <a:pPr>
              <a:lnSpc>
                <a:spcPct val="100000"/>
              </a:lnSpc>
            </a:pPr>
            <a:r>
              <a:rPr lang="fr-FR" sz="1000" dirty="0"/>
              <a:t>Ici, on voit, par exemple, que l’on a un fort trafic entre la zone 2 et la zone 3 qui sont diamétralement opposées.</a:t>
            </a:r>
          </a:p>
          <a:p>
            <a:pPr>
              <a:lnSpc>
                <a:spcPct val="100000"/>
              </a:lnSpc>
            </a:pPr>
            <a:r>
              <a:rPr lang="fr-FR" sz="1000" dirty="0"/>
              <a:t>Les flèches rouge reprennent les flux.</a:t>
            </a:r>
          </a:p>
          <a:p>
            <a:endParaRPr lang="fr-FR" sz="1000" dirty="0"/>
          </a:p>
        </p:txBody>
      </p:sp>
    </p:spTree>
    <p:extLst>
      <p:ext uri="{BB962C8B-B14F-4D97-AF65-F5344CB8AC3E}">
        <p14:creationId xmlns:p14="http://schemas.microsoft.com/office/powerpoint/2010/main" val="36865238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50938" y="854075"/>
            <a:ext cx="4556125" cy="3416300"/>
          </a:xfrm>
        </p:spPr>
      </p:sp>
      <p:sp>
        <p:nvSpPr>
          <p:cNvPr id="3" name="Espace réservé des notes 2"/>
          <p:cNvSpPr>
            <a:spLocks noGrp="1"/>
          </p:cNvSpPr>
          <p:nvPr>
            <p:ph type="body" idx="1"/>
          </p:nvPr>
        </p:nvSpPr>
        <p:spPr/>
        <p:txBody>
          <a:bodyPr/>
          <a:lstStyle/>
          <a:p>
            <a:pPr>
              <a:lnSpc>
                <a:spcPct val="100000"/>
              </a:lnSpc>
            </a:pPr>
            <a:r>
              <a:rPr lang="fr-FR" sz="1000" dirty="0"/>
              <a:t>Il existe des méthodes mathématiques pour identifier une bonne implantation mais elles prennent difficilement en compte les surface et les contraintes particulières.</a:t>
            </a:r>
          </a:p>
          <a:p>
            <a:pPr>
              <a:lnSpc>
                <a:spcPct val="100000"/>
              </a:lnSpc>
            </a:pPr>
            <a:r>
              <a:rPr lang="fr-FR" sz="1000" dirty="0"/>
              <a:t>On procède donc en général à des simulations d’implantation dont on estime le coût.</a:t>
            </a:r>
          </a:p>
          <a:p>
            <a:pPr>
              <a:lnSpc>
                <a:spcPct val="100000"/>
              </a:lnSpc>
            </a:pPr>
            <a:r>
              <a:rPr lang="fr-FR" sz="1000" dirty="0"/>
              <a:t>Dans notre exemple, les zones 1 et 2 sont interverties ; la zone 3 de filmage a été déplacée à proximité de la zone 4 de palettisation. La zone d’expédition a été repoussée vers la droite.</a:t>
            </a:r>
          </a:p>
          <a:p>
            <a:pPr>
              <a:lnSpc>
                <a:spcPct val="100000"/>
              </a:lnSpc>
            </a:pPr>
            <a:r>
              <a:rPr lang="fr-FR" sz="1000" dirty="0"/>
              <a:t>Comme on peut le voir, les flux entre zone sont très simplifiés.</a:t>
            </a:r>
          </a:p>
        </p:txBody>
      </p:sp>
    </p:spTree>
    <p:extLst>
      <p:ext uri="{BB962C8B-B14F-4D97-AF65-F5344CB8AC3E}">
        <p14:creationId xmlns:p14="http://schemas.microsoft.com/office/powerpoint/2010/main" val="10736829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50938" y="854075"/>
            <a:ext cx="4556125" cy="3416300"/>
          </a:xfrm>
        </p:spPr>
      </p:sp>
      <p:sp>
        <p:nvSpPr>
          <p:cNvPr id="3" name="Espace réservé des notes 2"/>
          <p:cNvSpPr>
            <a:spLocks noGrp="1"/>
          </p:cNvSpPr>
          <p:nvPr>
            <p:ph type="body" idx="1"/>
          </p:nvPr>
        </p:nvSpPr>
        <p:spPr>
          <a:xfrm>
            <a:off x="836712" y="4657725"/>
            <a:ext cx="5328592" cy="4419600"/>
          </a:xfrm>
        </p:spPr>
        <p:txBody>
          <a:bodyPr/>
          <a:lstStyle/>
          <a:p>
            <a:r>
              <a:rPr lang="fr-FR" b="1" dirty="0"/>
              <a:t>Quelques recommandations pour assurer la sécurité dans l’entrepôt</a:t>
            </a:r>
          </a:p>
          <a:p>
            <a:pPr>
              <a:lnSpc>
                <a:spcPct val="100000"/>
              </a:lnSpc>
            </a:pPr>
            <a:r>
              <a:rPr lang="fr-FR" sz="1000" b="1" dirty="0"/>
              <a:t>Une bonne ventilation et illumination du lieu de travail </a:t>
            </a:r>
            <a:r>
              <a:rPr lang="fr-FR" sz="1000" dirty="0"/>
              <a:t> </a:t>
            </a:r>
            <a:br>
              <a:rPr lang="fr-FR" sz="1000" dirty="0"/>
            </a:br>
            <a:r>
              <a:rPr lang="fr-FR" sz="1000" dirty="0"/>
              <a:t>Si la lumière est trop faible, les risques augmentent (risques de collision avec un engin de manutention…).</a:t>
            </a:r>
          </a:p>
          <a:p>
            <a:pPr>
              <a:lnSpc>
                <a:spcPct val="100000"/>
              </a:lnSpc>
            </a:pPr>
            <a:r>
              <a:rPr lang="fr-FR" sz="1000" b="1" dirty="0"/>
              <a:t>Signalisation adaptée et un accès facile aux extincteurs  </a:t>
            </a:r>
            <a:br>
              <a:rPr lang="fr-FR" sz="1000" dirty="0"/>
            </a:br>
            <a:r>
              <a:rPr lang="fr-FR" sz="1000" dirty="0"/>
              <a:t>La signalétique est un outil de sécurité crucial dans une entreprise logistique. </a:t>
            </a:r>
            <a:br>
              <a:rPr lang="fr-FR" sz="1000" dirty="0"/>
            </a:br>
            <a:r>
              <a:rPr lang="fr-FR" sz="1000" dirty="0"/>
              <a:t>Les zones de stockage de matières dangereuses doivent être visibles et signalées.</a:t>
            </a:r>
          </a:p>
          <a:p>
            <a:pPr>
              <a:lnSpc>
                <a:spcPct val="100000"/>
              </a:lnSpc>
            </a:pPr>
            <a:r>
              <a:rPr lang="fr-FR" sz="1000" b="1" dirty="0"/>
              <a:t>Un plan de circulation doit être défini </a:t>
            </a:r>
            <a:br>
              <a:rPr lang="fr-FR" sz="1000" b="1" dirty="0"/>
            </a:br>
            <a:r>
              <a:rPr lang="fr-FR" sz="1000" dirty="0"/>
              <a:t>Pour avoir une vision globale sur la circulation, établir et publier un plan de circulation ! Il faut rappeler que les allées doivent être faciles d’accès et adaptées à la manutention de marchandises.</a:t>
            </a:r>
          </a:p>
          <a:p>
            <a:pPr>
              <a:lnSpc>
                <a:spcPct val="100000"/>
              </a:lnSpc>
            </a:pPr>
            <a:r>
              <a:rPr lang="fr-FR" sz="1000" b="1" dirty="0"/>
              <a:t>L’utilisation du matériel de sécurité adéquate </a:t>
            </a:r>
            <a:br>
              <a:rPr lang="fr-FR" sz="1000" dirty="0"/>
            </a:br>
            <a:r>
              <a:rPr lang="fr-FR" sz="1000" dirty="0"/>
              <a:t>Certains engins de manutention requièrent l’utilisation de lunettes de sécurité, d’un casque… Il faut s’assurer que tous les employés respectent bien cette règle.</a:t>
            </a:r>
          </a:p>
          <a:p>
            <a:pPr>
              <a:lnSpc>
                <a:spcPct val="100000"/>
              </a:lnSpc>
            </a:pPr>
            <a:r>
              <a:rPr lang="fr-FR" sz="1000" b="1" dirty="0"/>
              <a:t>La formation </a:t>
            </a:r>
            <a:r>
              <a:rPr lang="fr-FR" sz="1000" dirty="0"/>
              <a:t> </a:t>
            </a:r>
            <a:br>
              <a:rPr lang="fr-FR" sz="1000" dirty="0"/>
            </a:br>
            <a:r>
              <a:rPr lang="fr-FR" sz="1000" dirty="0"/>
              <a:t>Comme dans n’importe quel secteur, la formation des employés est indispensable, la sécurité n’est pas l’exception qui confirme la règle :</a:t>
            </a:r>
            <a:br>
              <a:rPr lang="fr-FR" sz="1000" dirty="0"/>
            </a:br>
            <a:r>
              <a:rPr lang="fr-FR" sz="1000" dirty="0"/>
              <a:t>formations de rappel, </a:t>
            </a:r>
            <a:br>
              <a:rPr lang="fr-FR" sz="1000" dirty="0"/>
            </a:br>
            <a:r>
              <a:rPr lang="fr-FR" sz="1000" dirty="0"/>
              <a:t>instructions d’utilisation des nouveaux engins de manutention ou application des protocoles et procédures.</a:t>
            </a:r>
          </a:p>
          <a:p>
            <a:endParaRPr lang="fr-FR" dirty="0"/>
          </a:p>
        </p:txBody>
      </p:sp>
    </p:spTree>
    <p:extLst>
      <p:ext uri="{BB962C8B-B14F-4D97-AF65-F5344CB8AC3E}">
        <p14:creationId xmlns:p14="http://schemas.microsoft.com/office/powerpoint/2010/main" val="39228743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50938" y="854075"/>
            <a:ext cx="4556125" cy="3416300"/>
          </a:xfrm>
        </p:spPr>
      </p:sp>
      <p:sp>
        <p:nvSpPr>
          <p:cNvPr id="3" name="Espace réservé des notes 2"/>
          <p:cNvSpPr>
            <a:spLocks noGrp="1"/>
          </p:cNvSpPr>
          <p:nvPr>
            <p:ph type="body" idx="1"/>
          </p:nvPr>
        </p:nvSpPr>
        <p:spPr>
          <a:xfrm>
            <a:off x="836712" y="4383063"/>
            <a:ext cx="5029200" cy="4968552"/>
          </a:xfrm>
        </p:spPr>
        <p:txBody>
          <a:bodyPr/>
          <a:lstStyle/>
          <a:p>
            <a:pPr>
              <a:lnSpc>
                <a:spcPct val="100000"/>
              </a:lnSpc>
              <a:defRPr/>
            </a:pPr>
            <a:r>
              <a:rPr lang="fr-FR" sz="1000" kern="0" dirty="0">
                <a:solidFill>
                  <a:srgbClr val="5F5F5F"/>
                </a:solidFill>
                <a:latin typeface="Arial" panose="020B0604020202020204" pitchFamily="34" charset="0"/>
                <a:cs typeface="Arial" panose="020B0604020202020204" pitchFamily="34" charset="0"/>
              </a:rPr>
              <a:t>Un entrepôt est un lieu physique divisé en zones de travail spécialisées par fonction.</a:t>
            </a:r>
          </a:p>
          <a:p>
            <a:pPr>
              <a:lnSpc>
                <a:spcPct val="100000"/>
              </a:lnSpc>
              <a:defRPr/>
            </a:pPr>
            <a:r>
              <a:rPr lang="fr-FR" sz="1000" b="1" kern="0" dirty="0">
                <a:solidFill>
                  <a:srgbClr val="5F5F5F"/>
                </a:solidFill>
                <a:latin typeface="Arial" panose="020B0604020202020204" pitchFamily="34" charset="0"/>
                <a:cs typeface="Arial" panose="020B0604020202020204" pitchFamily="34" charset="0"/>
              </a:rPr>
              <a:t>Trois grandes catégories de fonctions :</a:t>
            </a:r>
          </a:p>
          <a:p>
            <a:pPr marL="171450" indent="-171450">
              <a:lnSpc>
                <a:spcPct val="100000"/>
              </a:lnSpc>
              <a:buFontTx/>
              <a:buChar char="-"/>
              <a:defRPr/>
            </a:pPr>
            <a:r>
              <a:rPr lang="fr-FR" sz="1000" kern="0" dirty="0">
                <a:solidFill>
                  <a:srgbClr val="5F5F5F"/>
                </a:solidFill>
                <a:latin typeface="Arial" panose="020B0604020202020204" pitchFamily="34" charset="0"/>
                <a:cs typeface="Arial" panose="020B0604020202020204" pitchFamily="34" charset="0"/>
              </a:rPr>
              <a:t>celles qui ont pour mission de gérer le flux physique,</a:t>
            </a:r>
          </a:p>
          <a:p>
            <a:pPr marL="171450" indent="-171450">
              <a:lnSpc>
                <a:spcPct val="100000"/>
              </a:lnSpc>
              <a:buFontTx/>
              <a:buChar char="-"/>
              <a:defRPr/>
            </a:pPr>
            <a:r>
              <a:rPr lang="fr-FR" sz="1000" kern="0" dirty="0">
                <a:solidFill>
                  <a:srgbClr val="5F5F5F"/>
                </a:solidFill>
                <a:latin typeface="Arial" panose="020B0604020202020204" pitchFamily="34" charset="0"/>
                <a:cs typeface="Arial" panose="020B0604020202020204" pitchFamily="34" charset="0"/>
              </a:rPr>
              <a:t>les fonctions de stockage, les plus importantes en taille et en volume,</a:t>
            </a:r>
          </a:p>
          <a:p>
            <a:pPr marL="171450" indent="-171450">
              <a:lnSpc>
                <a:spcPct val="100000"/>
              </a:lnSpc>
              <a:buFontTx/>
              <a:buChar char="-"/>
              <a:defRPr/>
            </a:pPr>
            <a:r>
              <a:rPr lang="fr-FR" sz="1000" kern="0" dirty="0">
                <a:solidFill>
                  <a:srgbClr val="5F5F5F"/>
                </a:solidFill>
                <a:latin typeface="Arial" panose="020B0604020202020204" pitchFamily="34" charset="0"/>
                <a:cs typeface="Arial" panose="020B0604020202020204" pitchFamily="34" charset="0"/>
              </a:rPr>
              <a:t>diverses fonctions de support sui abritent les personnels et les moyens nécessaires au fonctionnement du site.</a:t>
            </a:r>
          </a:p>
          <a:p>
            <a:pPr marL="171450" indent="-171450">
              <a:lnSpc>
                <a:spcPct val="100000"/>
              </a:lnSpc>
              <a:buFontTx/>
              <a:buChar char="-"/>
              <a:defRPr/>
            </a:pPr>
            <a:endParaRPr lang="fr-FR" sz="1000" kern="0" dirty="0">
              <a:solidFill>
                <a:srgbClr val="5F5F5F"/>
              </a:solidFill>
              <a:latin typeface="Arial" panose="020B0604020202020204" pitchFamily="34" charset="0"/>
              <a:cs typeface="Arial" panose="020B0604020202020204" pitchFamily="34" charset="0"/>
            </a:endParaRPr>
          </a:p>
          <a:p>
            <a:pPr marL="0">
              <a:lnSpc>
                <a:spcPct val="100000"/>
              </a:lnSpc>
              <a:spcBef>
                <a:spcPts val="0"/>
              </a:spcBef>
              <a:spcAft>
                <a:spcPts val="600"/>
              </a:spcAft>
            </a:pPr>
            <a:r>
              <a:rPr lang="fr-FR" altLang="fr-FR" sz="1000" b="1" dirty="0"/>
              <a:t>Les opérations réalisées dans une entrepôt</a:t>
            </a:r>
          </a:p>
          <a:p>
            <a:pPr marL="171450" indent="-171450">
              <a:lnSpc>
                <a:spcPct val="100000"/>
              </a:lnSpc>
              <a:spcBef>
                <a:spcPts val="0"/>
              </a:spcBef>
              <a:buFont typeface="Arial" panose="020B0604020202020204" pitchFamily="34" charset="0"/>
              <a:buChar char="•"/>
            </a:pPr>
            <a:r>
              <a:rPr lang="fr-FR" altLang="fr-FR" sz="1000" dirty="0"/>
              <a:t>Réception des marchandises à l’arrivée des camions, déchargement et contrôle des documents de transport</a:t>
            </a:r>
          </a:p>
          <a:p>
            <a:pPr marL="171450" indent="-171450">
              <a:lnSpc>
                <a:spcPct val="100000"/>
              </a:lnSpc>
              <a:spcBef>
                <a:spcPts val="0"/>
              </a:spcBef>
              <a:buFont typeface="Arial" panose="020B0604020202020204" pitchFamily="34" charset="0"/>
              <a:buChar char="•"/>
            </a:pPr>
            <a:r>
              <a:rPr lang="fr-FR" altLang="fr-FR" sz="1000" dirty="0"/>
              <a:t>Contrôle de qualité : contrôle quantitatif (la quantité livrée est conforme à la quantité annoncée) et qualitatif (contrôle d’aspect, contrôle par échantillonnage…)</a:t>
            </a:r>
          </a:p>
          <a:p>
            <a:pPr marL="171450" indent="-171450">
              <a:lnSpc>
                <a:spcPct val="100000"/>
              </a:lnSpc>
              <a:spcBef>
                <a:spcPts val="0"/>
              </a:spcBef>
              <a:buFont typeface="Arial" panose="020B0604020202020204" pitchFamily="34" charset="0"/>
              <a:buChar char="•"/>
            </a:pPr>
            <a:r>
              <a:rPr lang="fr-FR" altLang="fr-FR" sz="1000" dirty="0"/>
              <a:t>Mise en stock réserve</a:t>
            </a:r>
          </a:p>
          <a:p>
            <a:pPr marL="171450" indent="-171450">
              <a:lnSpc>
                <a:spcPct val="100000"/>
              </a:lnSpc>
              <a:spcBef>
                <a:spcPts val="0"/>
              </a:spcBef>
              <a:buFont typeface="Arial" panose="020B0604020202020204" pitchFamily="34" charset="0"/>
              <a:buChar char="•"/>
            </a:pPr>
            <a:r>
              <a:rPr lang="fr-FR" altLang="fr-FR" sz="1000" dirty="0"/>
              <a:t>Approvisionnement de la zone de préparation</a:t>
            </a:r>
          </a:p>
          <a:p>
            <a:pPr marL="171450" indent="-171450">
              <a:lnSpc>
                <a:spcPct val="100000"/>
              </a:lnSpc>
              <a:spcBef>
                <a:spcPts val="0"/>
              </a:spcBef>
              <a:buFont typeface="Arial" panose="020B0604020202020204" pitchFamily="34" charset="0"/>
              <a:buChar char="•"/>
            </a:pPr>
            <a:r>
              <a:rPr lang="fr-FR" altLang="fr-FR" sz="1000" dirty="0"/>
              <a:t>Préparation des commandes</a:t>
            </a:r>
          </a:p>
          <a:p>
            <a:pPr marL="171450" indent="-171450">
              <a:lnSpc>
                <a:spcPct val="100000"/>
              </a:lnSpc>
              <a:spcBef>
                <a:spcPts val="0"/>
              </a:spcBef>
              <a:buFont typeface="Arial" panose="020B0604020202020204" pitchFamily="34" charset="0"/>
              <a:buChar char="•"/>
            </a:pPr>
            <a:r>
              <a:rPr lang="fr-FR" altLang="fr-FR" sz="1000" dirty="0"/>
              <a:t>Contrôle de la conformité de la commande préparée (références, quantités)</a:t>
            </a:r>
          </a:p>
          <a:p>
            <a:pPr marL="171450" indent="-171450">
              <a:lnSpc>
                <a:spcPct val="100000"/>
              </a:lnSpc>
              <a:spcBef>
                <a:spcPts val="0"/>
              </a:spcBef>
              <a:buFont typeface="Arial" panose="020B0604020202020204" pitchFamily="34" charset="0"/>
              <a:buChar char="•"/>
            </a:pPr>
            <a:r>
              <a:rPr lang="fr-FR" altLang="fr-FR" sz="1000" dirty="0"/>
              <a:t>Emballage pour le transport (selon le mode de transport)</a:t>
            </a:r>
          </a:p>
          <a:p>
            <a:pPr marL="171450" indent="-171450">
              <a:lnSpc>
                <a:spcPct val="100000"/>
              </a:lnSpc>
              <a:spcBef>
                <a:spcPts val="0"/>
              </a:spcBef>
              <a:buFont typeface="Arial" panose="020B0604020202020204" pitchFamily="34" charset="0"/>
              <a:buChar char="•"/>
            </a:pPr>
            <a:r>
              <a:rPr lang="fr-FR" altLang="fr-FR" sz="1000" dirty="0"/>
              <a:t>Expédition : chargement des moyens de transport et création des documents d’expédition nécessaire (lettre de transport, connaissement, facture pro-forma…)</a:t>
            </a:r>
          </a:p>
          <a:p>
            <a:pPr>
              <a:lnSpc>
                <a:spcPct val="100000"/>
              </a:lnSpc>
              <a:defRPr/>
            </a:pPr>
            <a:endParaRPr lang="fr-FR" sz="1000" kern="0" dirty="0">
              <a:solidFill>
                <a:srgbClr val="5F5F5F"/>
              </a:solidFill>
              <a:latin typeface="Arial" panose="020B0604020202020204" pitchFamily="34" charset="0"/>
              <a:cs typeface="Arial" panose="020B0604020202020204" pitchFamily="34" charset="0"/>
            </a:endParaRPr>
          </a:p>
          <a:p>
            <a:pPr>
              <a:lnSpc>
                <a:spcPct val="100000"/>
              </a:lnSpc>
              <a:defRPr/>
            </a:pPr>
            <a:r>
              <a:rPr lang="fr-FR" sz="1000" kern="0" dirty="0">
                <a:solidFill>
                  <a:srgbClr val="5F5F5F"/>
                </a:solidFill>
                <a:latin typeface="Arial" panose="020B0604020202020204" pitchFamily="34" charset="0"/>
                <a:cs typeface="Arial" panose="020B0604020202020204" pitchFamily="34" charset="0"/>
              </a:rPr>
              <a:t>On définit un entrepôt d’abord zone par zone puis en reliant les zones entre elles.</a:t>
            </a:r>
          </a:p>
          <a:p>
            <a:pPr>
              <a:lnSpc>
                <a:spcPct val="100000"/>
              </a:lnSpc>
            </a:pPr>
            <a:r>
              <a:rPr lang="fr-FR" altLang="fr-FR" sz="1000" dirty="0">
                <a:latin typeface="Arial" panose="020B0604020202020204" pitchFamily="34" charset="0"/>
              </a:rPr>
              <a:t>Les zones sont spécialisées selon les caractéristiques physiques des produits traités :</a:t>
            </a:r>
          </a:p>
          <a:p>
            <a:pPr marL="171450" indent="-171450">
              <a:lnSpc>
                <a:spcPct val="100000"/>
              </a:lnSpc>
              <a:buFontTx/>
              <a:buChar char="-"/>
            </a:pPr>
            <a:r>
              <a:rPr lang="fr-FR" altLang="fr-FR" sz="1000" dirty="0">
                <a:latin typeface="Arial" panose="020B0604020202020204" pitchFamily="34" charset="0"/>
              </a:rPr>
              <a:t>Entrepôts secs, entrepôts en température contrôlée</a:t>
            </a:r>
          </a:p>
          <a:p>
            <a:pPr marL="171450" indent="-171450">
              <a:lnSpc>
                <a:spcPct val="100000"/>
              </a:lnSpc>
              <a:buFontTx/>
              <a:buChar char="-"/>
            </a:pPr>
            <a:r>
              <a:rPr lang="fr-FR" altLang="fr-FR" sz="1000" dirty="0">
                <a:latin typeface="Arial" panose="020B0604020202020204" pitchFamily="34" charset="0"/>
              </a:rPr>
              <a:t>Stockage sur palette, en vrac ou en colis</a:t>
            </a:r>
          </a:p>
          <a:p>
            <a:pPr>
              <a:lnSpc>
                <a:spcPct val="100000"/>
              </a:lnSpc>
              <a:defRPr/>
            </a:pPr>
            <a:endParaRPr lang="fr-FR" sz="1000" kern="0" dirty="0">
              <a:solidFill>
                <a:srgbClr val="5F5F5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79112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50938" y="854075"/>
            <a:ext cx="4556125" cy="3416300"/>
          </a:xfrm>
        </p:spPr>
      </p:sp>
      <p:sp>
        <p:nvSpPr>
          <p:cNvPr id="3" name="Espace réservé des notes 2"/>
          <p:cNvSpPr>
            <a:spLocks noGrp="1"/>
          </p:cNvSpPr>
          <p:nvPr>
            <p:ph type="body" idx="1"/>
          </p:nvPr>
        </p:nvSpPr>
        <p:spPr/>
        <p:txBody>
          <a:bodyPr/>
          <a:lstStyle/>
          <a:p>
            <a:pPr marL="0">
              <a:lnSpc>
                <a:spcPct val="100000"/>
              </a:lnSpc>
              <a:spcBef>
                <a:spcPts val="0"/>
              </a:spcBef>
              <a:spcAft>
                <a:spcPts val="600"/>
              </a:spcAft>
            </a:pPr>
            <a:r>
              <a:rPr lang="fr-FR" altLang="fr-FR" sz="1000" b="1" dirty="0"/>
              <a:t>La structure d’un entrepôt</a:t>
            </a:r>
          </a:p>
          <a:p>
            <a:pPr marL="0">
              <a:lnSpc>
                <a:spcPct val="100000"/>
              </a:lnSpc>
              <a:spcBef>
                <a:spcPts val="0"/>
              </a:spcBef>
            </a:pPr>
            <a:r>
              <a:rPr lang="fr-FR" altLang="fr-FR" sz="1000" dirty="0"/>
              <a:t>Bien évidemment, il n’y a pas de structure universelle ; elle dépend de la taille de l’entrepôt (volume stocké), de l’intensité des flux de marchandises et de la nature des marchandises. Parfois certaines zones doivent être en température contrôlée.</a:t>
            </a:r>
          </a:p>
          <a:p>
            <a:pPr marL="0">
              <a:lnSpc>
                <a:spcPct val="100000"/>
              </a:lnSpc>
              <a:spcBef>
                <a:spcPts val="0"/>
              </a:spcBef>
            </a:pPr>
            <a:r>
              <a:rPr lang="fr-FR" altLang="fr-FR" sz="1000" dirty="0"/>
              <a:t>Le plus souvent, un entrepôt abrite des palettiers qui supportent plusieurs niveaux de palettes. Les plus grands entrepôts peuvent occupent plus de 100 000 m².</a:t>
            </a:r>
          </a:p>
          <a:p>
            <a:pPr marL="0">
              <a:lnSpc>
                <a:spcPct val="100000"/>
              </a:lnSpc>
              <a:spcBef>
                <a:spcPts val="0"/>
              </a:spcBef>
            </a:pPr>
            <a:r>
              <a:rPr lang="fr-FR" altLang="fr-FR" sz="1000" dirty="0"/>
              <a:t>Il existe en générale une zone de réception en face de quais de déchargement et une zone d’expédition où l’on prépare les marchandises avant chargement du moyen de transport.</a:t>
            </a:r>
          </a:p>
          <a:p>
            <a:pPr marL="0">
              <a:lnSpc>
                <a:spcPct val="100000"/>
              </a:lnSpc>
              <a:spcBef>
                <a:spcPts val="0"/>
              </a:spcBef>
            </a:pPr>
            <a:endParaRPr lang="fr-FR" altLang="fr-FR" sz="1000" b="1" dirty="0"/>
          </a:p>
          <a:p>
            <a:pPr>
              <a:defRPr/>
            </a:pPr>
            <a:r>
              <a:rPr lang="fr-FR" sz="1000" kern="0" dirty="0">
                <a:solidFill>
                  <a:srgbClr val="5F5F5F"/>
                </a:solidFill>
                <a:latin typeface="Arial" panose="020B0604020202020204" pitchFamily="34" charset="0"/>
                <a:cs typeface="Arial" panose="020B0604020202020204" pitchFamily="34" charset="0"/>
              </a:rPr>
              <a:t>Chaque zone correspond à des métiers, des équipements et techniques différents.</a:t>
            </a:r>
            <a:endParaRPr lang="fr-FR" altLang="fr-FR" sz="1000" b="1" dirty="0"/>
          </a:p>
          <a:p>
            <a:pPr>
              <a:lnSpc>
                <a:spcPct val="100000"/>
              </a:lnSpc>
              <a:spcBef>
                <a:spcPts val="0"/>
              </a:spcBef>
            </a:pPr>
            <a:endParaRPr lang="fr-FR" altLang="fr-FR" sz="1000" dirty="0"/>
          </a:p>
          <a:p>
            <a:pPr>
              <a:lnSpc>
                <a:spcPct val="100000"/>
              </a:lnSpc>
              <a:spcBef>
                <a:spcPts val="0"/>
              </a:spcBef>
            </a:pPr>
            <a:r>
              <a:rPr lang="fr-FR" altLang="fr-FR" sz="1000" b="1" dirty="0"/>
              <a:t>Les techniques de stockage </a:t>
            </a:r>
          </a:p>
          <a:p>
            <a:pPr>
              <a:lnSpc>
                <a:spcPct val="100000"/>
              </a:lnSpc>
              <a:spcBef>
                <a:spcPts val="0"/>
              </a:spcBef>
            </a:pPr>
            <a:r>
              <a:rPr lang="fr-FR" altLang="fr-FR" sz="1000" dirty="0"/>
              <a:t>Elles dépendent de la nature des produits à entreposer</a:t>
            </a:r>
          </a:p>
          <a:p>
            <a:pPr>
              <a:lnSpc>
                <a:spcPct val="100000"/>
              </a:lnSpc>
              <a:spcBef>
                <a:spcPts val="0"/>
              </a:spcBef>
            </a:pPr>
            <a:r>
              <a:rPr lang="fr-FR" altLang="fr-FR" sz="1000" i="1" dirty="0"/>
              <a:t>Pour des produits finis </a:t>
            </a:r>
          </a:p>
          <a:p>
            <a:pPr marL="171450" lvl="1" indent="-171450">
              <a:lnSpc>
                <a:spcPct val="100000"/>
              </a:lnSpc>
              <a:spcBef>
                <a:spcPts val="0"/>
              </a:spcBef>
              <a:buFont typeface="Arial" panose="020B0604020202020204" pitchFamily="34" charset="0"/>
              <a:buChar char="•"/>
            </a:pPr>
            <a:r>
              <a:rPr lang="fr-FR" altLang="fr-FR" sz="1000" dirty="0"/>
              <a:t>Rayonnages à palettes</a:t>
            </a:r>
          </a:p>
          <a:p>
            <a:pPr marL="171450" lvl="1" indent="-171450">
              <a:lnSpc>
                <a:spcPct val="100000"/>
              </a:lnSpc>
              <a:spcBef>
                <a:spcPts val="0"/>
              </a:spcBef>
              <a:buFont typeface="Arial" panose="020B0604020202020204" pitchFamily="34" charset="0"/>
              <a:buChar char="•"/>
            </a:pPr>
            <a:r>
              <a:rPr lang="fr-FR" altLang="fr-FR" sz="1000" dirty="0"/>
              <a:t>Rayonnages à accumulation (simple accès)</a:t>
            </a:r>
          </a:p>
          <a:p>
            <a:pPr marL="171450" lvl="1" indent="-171450">
              <a:lnSpc>
                <a:spcPct val="100000"/>
              </a:lnSpc>
              <a:spcBef>
                <a:spcPts val="0"/>
              </a:spcBef>
              <a:buFont typeface="Arial" panose="020B0604020202020204" pitchFamily="34" charset="0"/>
              <a:buChar char="•"/>
            </a:pPr>
            <a:r>
              <a:rPr lang="fr-FR" altLang="fr-FR" sz="1000" dirty="0"/>
              <a:t>Rayonnages mobiles (ou coulissants)</a:t>
            </a:r>
          </a:p>
          <a:p>
            <a:pPr marL="171450" lvl="1" indent="-171450">
              <a:lnSpc>
                <a:spcPct val="100000"/>
              </a:lnSpc>
              <a:spcBef>
                <a:spcPts val="0"/>
              </a:spcBef>
              <a:buFont typeface="Arial" panose="020B0604020202020204" pitchFamily="34" charset="0"/>
              <a:buChar char="•"/>
            </a:pPr>
            <a:r>
              <a:rPr lang="fr-FR" altLang="fr-FR" sz="1000" dirty="0"/>
              <a:t>Stockage dynamique à rouleaux</a:t>
            </a:r>
          </a:p>
          <a:p>
            <a:pPr marL="171450" lvl="1" indent="-171450">
              <a:lnSpc>
                <a:spcPct val="100000"/>
              </a:lnSpc>
              <a:spcBef>
                <a:spcPts val="0"/>
              </a:spcBef>
              <a:buFont typeface="Arial" panose="020B0604020202020204" pitchFamily="34" charset="0"/>
              <a:buChar char="•"/>
            </a:pPr>
            <a:r>
              <a:rPr lang="fr-FR" altLang="fr-FR" sz="1000" dirty="0"/>
              <a:t>Cantilevers (rayonnages à bras en porte-à faux)</a:t>
            </a:r>
          </a:p>
          <a:p>
            <a:pPr>
              <a:lnSpc>
                <a:spcPct val="100000"/>
              </a:lnSpc>
            </a:pPr>
            <a:r>
              <a:rPr lang="fr-FR" altLang="fr-FR" sz="1000" i="1" dirty="0"/>
              <a:t>Pour les produits en vrac </a:t>
            </a:r>
            <a:r>
              <a:rPr lang="fr-FR" altLang="fr-FR" sz="1000" dirty="0"/>
              <a:t>(Liquides, Gaz, Granulés ou pulvérulents…) : moyens spécialisés</a:t>
            </a:r>
            <a:endParaRPr lang="fr-FR" altLang="fr-FR" sz="1000" dirty="0">
              <a:latin typeface="Arial" panose="020B0604020202020204" pitchFamily="34" charset="0"/>
            </a:endParaRPr>
          </a:p>
          <a:p>
            <a:endParaRPr lang="fr-FR" dirty="0"/>
          </a:p>
        </p:txBody>
      </p:sp>
    </p:spTree>
    <p:extLst>
      <p:ext uri="{BB962C8B-B14F-4D97-AF65-F5344CB8AC3E}">
        <p14:creationId xmlns:p14="http://schemas.microsoft.com/office/powerpoint/2010/main" val="35609211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86A25CBE-5300-4B17-8C67-717BF11BF924}"/>
              </a:ext>
            </a:extLst>
          </p:cNvPr>
          <p:cNvSpPr>
            <a:spLocks noGrp="1" noRot="1" noChangeAspect="1" noChangeArrowheads="1" noTextEdit="1"/>
          </p:cNvSpPr>
          <p:nvPr>
            <p:ph type="sldImg"/>
          </p:nvPr>
        </p:nvSpPr>
        <p:spPr>
          <a:xfrm>
            <a:off x="1150938" y="854075"/>
            <a:ext cx="4556125" cy="3416300"/>
          </a:xfrm>
          <a:ln/>
        </p:spPr>
      </p:sp>
      <p:sp>
        <p:nvSpPr>
          <p:cNvPr id="34819" name="Rectangle 3">
            <a:extLst>
              <a:ext uri="{FF2B5EF4-FFF2-40B4-BE49-F238E27FC236}">
                <a16:creationId xmlns:a16="http://schemas.microsoft.com/office/drawing/2014/main" id="{0403710D-073D-49C4-A59D-C4A45888F4F1}"/>
              </a:ext>
            </a:extLst>
          </p:cNvPr>
          <p:cNvSpPr>
            <a:spLocks noGrp="1" noChangeArrowheads="1"/>
          </p:cNvSpPr>
          <p:nvPr>
            <p:ph type="body" idx="1"/>
          </p:nvPr>
        </p:nvSpPr>
        <p:spPr>
          <a:xfrm>
            <a:off x="911914" y="4309207"/>
            <a:ext cx="5253390" cy="5186423"/>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a:lnSpc>
                <a:spcPct val="100000"/>
              </a:lnSpc>
              <a:spcBef>
                <a:spcPts val="0"/>
              </a:spcBef>
              <a:spcAft>
                <a:spcPts val="600"/>
              </a:spcAft>
            </a:pPr>
            <a:r>
              <a:rPr lang="fr-FR" altLang="fr-FR" sz="1000" b="1" dirty="0"/>
              <a:t>La structure d’un entrepôt</a:t>
            </a:r>
          </a:p>
          <a:p>
            <a:pPr marL="0">
              <a:lnSpc>
                <a:spcPct val="100000"/>
              </a:lnSpc>
              <a:spcBef>
                <a:spcPts val="0"/>
              </a:spcBef>
            </a:pPr>
            <a:r>
              <a:rPr lang="fr-FR" altLang="fr-FR" sz="1000" dirty="0"/>
              <a:t>Bien évidemment, il n’y a pas de structure universelle ; elle dépend de la taille de l’entrepôt (volume stocké), de l’intensité des flux de marchandises et de la nature des marchandises. Parfois certaines zones doivent être en température contrôlée.</a:t>
            </a:r>
          </a:p>
          <a:p>
            <a:pPr marL="0">
              <a:lnSpc>
                <a:spcPct val="100000"/>
              </a:lnSpc>
              <a:spcBef>
                <a:spcPts val="0"/>
              </a:spcBef>
            </a:pPr>
            <a:r>
              <a:rPr lang="fr-FR" altLang="fr-FR" sz="1000" dirty="0"/>
              <a:t>Le plus souvent, un entrepôt abrite des palettiers qui supportent plusieurs niveaux de palettes. Les plus grands entrepôts peuvent occupent plus de 100 000 m².</a:t>
            </a:r>
          </a:p>
          <a:p>
            <a:pPr marL="0">
              <a:lnSpc>
                <a:spcPct val="100000"/>
              </a:lnSpc>
              <a:spcBef>
                <a:spcPts val="0"/>
              </a:spcBef>
            </a:pPr>
            <a:r>
              <a:rPr lang="fr-FR" altLang="fr-FR" sz="1000" dirty="0"/>
              <a:t>Il existe en générale une zone de réception en face de quais de déchargement et une zone d’expédition où l’on prépare les marchandises avant chargement du moyen de transport.</a:t>
            </a:r>
          </a:p>
          <a:p>
            <a:pPr marL="0">
              <a:lnSpc>
                <a:spcPct val="100000"/>
              </a:lnSpc>
              <a:spcBef>
                <a:spcPts val="0"/>
              </a:spcBef>
            </a:pPr>
            <a:endParaRPr lang="fr-FR" altLang="fr-FR" sz="1000" b="1" dirty="0"/>
          </a:p>
          <a:p>
            <a:pPr>
              <a:defRPr/>
            </a:pPr>
            <a:r>
              <a:rPr lang="fr-FR" sz="1000" kern="0" dirty="0">
                <a:solidFill>
                  <a:srgbClr val="5F5F5F"/>
                </a:solidFill>
                <a:latin typeface="Arial" panose="020B0604020202020204" pitchFamily="34" charset="0"/>
                <a:cs typeface="Arial" panose="020B0604020202020204" pitchFamily="34" charset="0"/>
              </a:rPr>
              <a:t>Chaque zone correspond à des métiers, des équipements et techniques différents.</a:t>
            </a:r>
            <a:endParaRPr lang="fr-FR" altLang="fr-FR" sz="1000" b="1" dirty="0"/>
          </a:p>
          <a:p>
            <a:pPr>
              <a:lnSpc>
                <a:spcPct val="100000"/>
              </a:lnSpc>
              <a:spcBef>
                <a:spcPts val="0"/>
              </a:spcBef>
            </a:pPr>
            <a:endParaRPr lang="fr-FR" altLang="fr-FR" sz="1000" dirty="0"/>
          </a:p>
          <a:p>
            <a:pPr>
              <a:lnSpc>
                <a:spcPct val="100000"/>
              </a:lnSpc>
              <a:spcBef>
                <a:spcPts val="0"/>
              </a:spcBef>
              <a:spcAft>
                <a:spcPts val="600"/>
              </a:spcAft>
            </a:pPr>
            <a:r>
              <a:rPr lang="fr-FR" altLang="fr-FR" sz="1000" b="1" dirty="0"/>
              <a:t>Les techniques de stockage </a:t>
            </a:r>
          </a:p>
          <a:p>
            <a:pPr>
              <a:lnSpc>
                <a:spcPct val="100000"/>
              </a:lnSpc>
              <a:spcBef>
                <a:spcPts val="0"/>
              </a:spcBef>
            </a:pPr>
            <a:r>
              <a:rPr lang="fr-FR" altLang="fr-FR" sz="1000" dirty="0"/>
              <a:t>Elles dépendent de la nature des produits à entreposer</a:t>
            </a:r>
          </a:p>
          <a:p>
            <a:pPr>
              <a:lnSpc>
                <a:spcPct val="100000"/>
              </a:lnSpc>
              <a:spcBef>
                <a:spcPts val="0"/>
              </a:spcBef>
            </a:pPr>
            <a:r>
              <a:rPr lang="fr-FR" altLang="fr-FR" sz="1000" i="1" dirty="0"/>
              <a:t>Pour des produits finis </a:t>
            </a:r>
          </a:p>
          <a:p>
            <a:pPr marL="171450" lvl="1" indent="-171450">
              <a:lnSpc>
                <a:spcPct val="100000"/>
              </a:lnSpc>
              <a:spcBef>
                <a:spcPts val="0"/>
              </a:spcBef>
              <a:buFont typeface="Arial" panose="020B0604020202020204" pitchFamily="34" charset="0"/>
              <a:buChar char="•"/>
            </a:pPr>
            <a:r>
              <a:rPr lang="fr-FR" altLang="fr-FR" sz="1000" dirty="0"/>
              <a:t>Rayonnages à palettes</a:t>
            </a:r>
          </a:p>
          <a:p>
            <a:pPr marL="171450" lvl="1" indent="-171450">
              <a:lnSpc>
                <a:spcPct val="100000"/>
              </a:lnSpc>
              <a:spcBef>
                <a:spcPts val="0"/>
              </a:spcBef>
              <a:buFont typeface="Arial" panose="020B0604020202020204" pitchFamily="34" charset="0"/>
              <a:buChar char="•"/>
            </a:pPr>
            <a:r>
              <a:rPr lang="fr-FR" altLang="fr-FR" sz="1000" dirty="0"/>
              <a:t>Rayonnages à accumulation (simple accès)</a:t>
            </a:r>
          </a:p>
          <a:p>
            <a:pPr marL="171450" lvl="1" indent="-171450">
              <a:lnSpc>
                <a:spcPct val="100000"/>
              </a:lnSpc>
              <a:spcBef>
                <a:spcPts val="0"/>
              </a:spcBef>
              <a:buFont typeface="Arial" panose="020B0604020202020204" pitchFamily="34" charset="0"/>
              <a:buChar char="•"/>
            </a:pPr>
            <a:r>
              <a:rPr lang="fr-FR" altLang="fr-FR" sz="1000" dirty="0"/>
              <a:t>Rayonnages mobiles (ou coulissants)</a:t>
            </a:r>
          </a:p>
          <a:p>
            <a:pPr marL="171450" lvl="1" indent="-171450">
              <a:lnSpc>
                <a:spcPct val="100000"/>
              </a:lnSpc>
              <a:spcBef>
                <a:spcPts val="0"/>
              </a:spcBef>
              <a:buFont typeface="Arial" panose="020B0604020202020204" pitchFamily="34" charset="0"/>
              <a:buChar char="•"/>
            </a:pPr>
            <a:r>
              <a:rPr lang="fr-FR" altLang="fr-FR" sz="1000" dirty="0"/>
              <a:t>Stockage dynamique à rouleaux</a:t>
            </a:r>
          </a:p>
          <a:p>
            <a:pPr marL="171450" lvl="1" indent="-171450">
              <a:lnSpc>
                <a:spcPct val="100000"/>
              </a:lnSpc>
              <a:spcBef>
                <a:spcPts val="0"/>
              </a:spcBef>
              <a:buFont typeface="Arial" panose="020B0604020202020204" pitchFamily="34" charset="0"/>
              <a:buChar char="•"/>
            </a:pPr>
            <a:r>
              <a:rPr lang="fr-FR" altLang="fr-FR" sz="1000" dirty="0"/>
              <a:t>Cantilevers (rayonnages à bras en porte-à faux)</a:t>
            </a:r>
          </a:p>
          <a:p>
            <a:pPr>
              <a:lnSpc>
                <a:spcPct val="100000"/>
              </a:lnSpc>
            </a:pPr>
            <a:r>
              <a:rPr lang="fr-FR" altLang="fr-FR" sz="1000" i="1" dirty="0"/>
              <a:t>Pour les produits en vrac </a:t>
            </a:r>
            <a:r>
              <a:rPr lang="fr-FR" altLang="fr-FR" sz="1000" dirty="0"/>
              <a:t>(Liquides, Gaz, Granulés ou pulvérulents…) : moyens spécialisés</a:t>
            </a:r>
            <a:endParaRPr lang="fr-FR" altLang="fr-FR" sz="1000" dirty="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50938" y="854075"/>
            <a:ext cx="4556125" cy="3416300"/>
          </a:xfrm>
        </p:spPr>
      </p:sp>
      <p:sp>
        <p:nvSpPr>
          <p:cNvPr id="3" name="Espace réservé des notes 2"/>
          <p:cNvSpPr>
            <a:spLocks noGrp="1"/>
          </p:cNvSpPr>
          <p:nvPr>
            <p:ph type="body" idx="1"/>
          </p:nvPr>
        </p:nvSpPr>
        <p:spPr>
          <a:xfrm>
            <a:off x="620688" y="4303091"/>
            <a:ext cx="5760640" cy="5192540"/>
          </a:xfrm>
        </p:spPr>
        <p:txBody>
          <a:bodyPr/>
          <a:lstStyle/>
          <a:p>
            <a:pPr>
              <a:lnSpc>
                <a:spcPct val="100000"/>
              </a:lnSpc>
            </a:pPr>
            <a:r>
              <a:rPr lang="fr-FR" sz="1000" b="1" dirty="0"/>
              <a:t>Le chariot élévateur frontal</a:t>
            </a:r>
            <a:r>
              <a:rPr lang="fr-FR" sz="1000" dirty="0"/>
              <a:t> est l’un des appareils de manutention les plus utilisés. Il s’agit d’un véhicule de manutention équipé d’une fourche frontale lui permettant de soulever des palettes, caisses, conteneurs… dans le but de les déplacer et de les stocker en hauteur. Sur un chariot élévateur frontal, la charge se trouve donc en face du conducteur, comme c’est le cas sur un transpalette électrique ou un gerbeur. Un chariot élévateur frontal peut être manuel, électrique ou thermique.</a:t>
            </a:r>
          </a:p>
          <a:p>
            <a:pPr>
              <a:lnSpc>
                <a:spcPct val="100000"/>
              </a:lnSpc>
            </a:pPr>
            <a:r>
              <a:rPr lang="fr-FR" sz="1000" b="1" dirty="0"/>
              <a:t>Le chariot élévateur à mât rétractable</a:t>
            </a:r>
            <a:r>
              <a:rPr lang="fr-FR" sz="1000" dirty="0"/>
              <a:t> est le plus courant des chariots en porte à faux. Il est particulièrement utilisé pour l’élévation intensive de marchandises et leur transport sur des distances moyennes ou longues.</a:t>
            </a:r>
          </a:p>
          <a:p>
            <a:pPr>
              <a:lnSpc>
                <a:spcPct val="100000"/>
              </a:lnSpc>
            </a:pPr>
            <a:r>
              <a:rPr lang="fr-FR" sz="1000" b="1" dirty="0"/>
              <a:t>Les chariots </a:t>
            </a:r>
            <a:r>
              <a:rPr lang="fr-FR" sz="1000" b="1" dirty="0" err="1"/>
              <a:t>tridirectionnels</a:t>
            </a:r>
            <a:r>
              <a:rPr lang="fr-FR" sz="1000" dirty="0"/>
              <a:t> répondent aux exigences des opérations de stockage haute densité ils permettent aux opérateurs d'optimiser la capacité de stockage et de collecter les palettes de manière efficace dans le cadre d'applications très intensives. </a:t>
            </a:r>
            <a:r>
              <a:rPr lang="fr-FR" sz="1000" b="1" dirty="0"/>
              <a:t>Le transstockeur</a:t>
            </a:r>
            <a:r>
              <a:rPr lang="fr-FR" sz="1000" dirty="0"/>
              <a:t> ou </a:t>
            </a:r>
            <a:r>
              <a:rPr lang="fr-FR" sz="1000" b="1" dirty="0"/>
              <a:t>transtockeur</a:t>
            </a:r>
            <a:r>
              <a:rPr lang="fr-FR" sz="1000" dirty="0"/>
              <a:t> (en anglais stacker crane (STC) ou </a:t>
            </a:r>
            <a:r>
              <a:rPr lang="fr-FR" sz="1000" dirty="0" err="1"/>
              <a:t>storage</a:t>
            </a:r>
            <a:r>
              <a:rPr lang="fr-FR" sz="1000" dirty="0"/>
              <a:t> and </a:t>
            </a:r>
            <a:r>
              <a:rPr lang="fr-FR" sz="1000" dirty="0" err="1"/>
              <a:t>retrieval</a:t>
            </a:r>
            <a:r>
              <a:rPr lang="fr-FR" sz="1000" dirty="0"/>
              <a:t> machine - S/R machine) est un dispositif automatisé ou non qui permet de ranger des palettes  ou des colis  dans un rack , souvent à grande hauteur. Il est appelé familièrement Girafe car son mât peut dépasser les 20 mètres de haut.</a:t>
            </a:r>
          </a:p>
          <a:p>
            <a:pPr>
              <a:lnSpc>
                <a:spcPct val="100000"/>
              </a:lnSpc>
            </a:pPr>
            <a:r>
              <a:rPr lang="fr-FR" sz="1000" b="1" dirty="0"/>
              <a:t>Ponts roulants suspendus</a:t>
            </a:r>
            <a:r>
              <a:rPr lang="fr-FR" sz="1000" dirty="0"/>
              <a:t> utilisés pour la manutention de matériels,  permettent  d’obtenir une couverture importante grâce à l’aménagement d’une multitude de rails en parallèle Ces ponts roulants sont équipés de chariots palans circulant de manière suspendue sur l’aile inférieure du rail. </a:t>
            </a:r>
          </a:p>
          <a:p>
            <a:pPr>
              <a:lnSpc>
                <a:spcPct val="100000"/>
              </a:lnSpc>
            </a:pPr>
            <a:r>
              <a:rPr lang="fr-FR" sz="1000" b="1" dirty="0"/>
              <a:t>Un transpalette à main</a:t>
            </a:r>
            <a:r>
              <a:rPr lang="fr-FR" sz="1000" dirty="0"/>
              <a:t> est un appareil de manutention à conducteur à pied destiné à transporter des charges sur de courtes distances. Il s'adapte à la configuration typique d'une palette. Les charges doivent donc être « palettisées » pour être déplacées par le transpalette.</a:t>
            </a:r>
          </a:p>
          <a:p>
            <a:pPr>
              <a:lnSpc>
                <a:spcPct val="100000"/>
              </a:lnSpc>
            </a:pPr>
            <a:r>
              <a:rPr lang="fr-FR" sz="1000" b="1" dirty="0"/>
              <a:t>Transpalette électrique à conducteur accompagnant</a:t>
            </a:r>
            <a:r>
              <a:rPr lang="fr-FR" sz="1000" dirty="0"/>
              <a:t>. Chariots automoteurs de manutention à petite levée et munis de bras de fourches, les transpalettes électriques à conducteur accompagnant sont utilisés pour le transport de charges au niveau du sol sur une distance courte.</a:t>
            </a:r>
          </a:p>
          <a:p>
            <a:pPr>
              <a:lnSpc>
                <a:spcPct val="100000"/>
              </a:lnSpc>
            </a:pPr>
            <a:r>
              <a:rPr lang="fr-FR" sz="1000" b="1" dirty="0"/>
              <a:t>Transpalette électrique à conducteur porté</a:t>
            </a:r>
            <a:r>
              <a:rPr lang="fr-FR" sz="1000" dirty="0"/>
              <a:t>. Pour les très grands entrepôts nécessitant le transport de marchandises sur moyennes à longues distances, les transpalettes à conducteur porté constituent une solution fiable et durable.</a:t>
            </a:r>
          </a:p>
          <a:p>
            <a:endParaRPr lang="fr-FR" sz="700" dirty="0"/>
          </a:p>
        </p:txBody>
      </p:sp>
    </p:spTree>
    <p:extLst>
      <p:ext uri="{BB962C8B-B14F-4D97-AF65-F5344CB8AC3E}">
        <p14:creationId xmlns:p14="http://schemas.microsoft.com/office/powerpoint/2010/main" val="24554167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50938" y="854075"/>
            <a:ext cx="4556125" cy="3416300"/>
          </a:xfrm>
        </p:spPr>
      </p:sp>
      <p:sp>
        <p:nvSpPr>
          <p:cNvPr id="3" name="Espace réservé des notes 2"/>
          <p:cNvSpPr>
            <a:spLocks noGrp="1"/>
          </p:cNvSpPr>
          <p:nvPr>
            <p:ph type="body" idx="1"/>
          </p:nvPr>
        </p:nvSpPr>
        <p:spPr>
          <a:xfrm>
            <a:off x="914400" y="4527079"/>
            <a:ext cx="5029200" cy="4550246"/>
          </a:xfrm>
        </p:spPr>
        <p:txBody>
          <a:bodyPr/>
          <a:lstStyle/>
          <a:p>
            <a:pPr>
              <a:lnSpc>
                <a:spcPct val="100000"/>
              </a:lnSpc>
            </a:pPr>
            <a:r>
              <a:rPr lang="fr-FR" sz="1000" kern="1200" dirty="0">
                <a:solidFill>
                  <a:schemeClr val="tx1"/>
                </a:solidFill>
                <a:effectLst/>
                <a:latin typeface="Arial" charset="0"/>
                <a:ea typeface="+mn-ea"/>
                <a:cs typeface="+mn-cs"/>
              </a:rPr>
              <a:t>La surface dépend du matériel de manutention utilisé : selon le matériel, la largeur nécessaire pour pénétrer dans les travées varie comme le ne nombre de hauteurs de palettes accessible.</a:t>
            </a:r>
          </a:p>
          <a:p>
            <a:pPr>
              <a:lnSpc>
                <a:spcPct val="100000"/>
              </a:lnSpc>
            </a:pPr>
            <a:r>
              <a:rPr lang="fr-FR" sz="1000" dirty="0"/>
              <a:t>Chariot élévateur frontal 	largeur allée : 3,5 m 	nombre de hauteurs : 4</a:t>
            </a:r>
          </a:p>
          <a:p>
            <a:pPr>
              <a:lnSpc>
                <a:spcPct val="100000"/>
              </a:lnSpc>
            </a:pPr>
            <a:r>
              <a:rPr lang="fr-FR" sz="1000" dirty="0"/>
              <a:t>Chariot à mat rétractable	largeur allée : 2,5 m 	nombre de hauteurs : 5</a:t>
            </a:r>
          </a:p>
          <a:p>
            <a:pPr>
              <a:lnSpc>
                <a:spcPct val="100000"/>
              </a:lnSpc>
            </a:pPr>
            <a:r>
              <a:rPr lang="fr-FR" sz="1000" dirty="0"/>
              <a:t>Chariot </a:t>
            </a:r>
            <a:r>
              <a:rPr lang="fr-FR" sz="1000" dirty="0" err="1"/>
              <a:t>tridirectionnel</a:t>
            </a:r>
            <a:r>
              <a:rPr lang="fr-FR" sz="1000" dirty="0"/>
              <a:t>	largeur allée : 1,8 m 	nombre de hauteurs : 8</a:t>
            </a:r>
          </a:p>
          <a:p>
            <a:pPr>
              <a:lnSpc>
                <a:spcPct val="100000"/>
              </a:lnSpc>
            </a:pPr>
            <a:r>
              <a:rPr lang="fr-FR" sz="1000" dirty="0"/>
              <a:t>Transtockeur		largeur allée : 1,6 m 	nombre de hauteurs : 12</a:t>
            </a:r>
          </a:p>
          <a:p>
            <a:pPr>
              <a:lnSpc>
                <a:spcPct val="100000"/>
              </a:lnSpc>
            </a:pPr>
            <a:endParaRPr lang="fr-FR" sz="1000" dirty="0"/>
          </a:p>
          <a:p>
            <a:pPr>
              <a:lnSpc>
                <a:spcPct val="100000"/>
              </a:lnSpc>
            </a:pPr>
            <a:r>
              <a:rPr lang="fr-FR" sz="1000" kern="1200" dirty="0">
                <a:solidFill>
                  <a:schemeClr val="tx1"/>
                </a:solidFill>
                <a:effectLst/>
                <a:latin typeface="Arial" charset="0"/>
                <a:ea typeface="+mn-ea"/>
                <a:cs typeface="+mn-cs"/>
              </a:rPr>
              <a:t>Connaissant la quantité à stocker, on peut aisément déterminer la surface du stock de réserve nécessaire.</a:t>
            </a:r>
          </a:p>
          <a:p>
            <a:pPr>
              <a:lnSpc>
                <a:spcPct val="100000"/>
              </a:lnSpc>
            </a:pPr>
            <a:r>
              <a:rPr lang="fr-FR" sz="1000" kern="1200" dirty="0">
                <a:solidFill>
                  <a:schemeClr val="tx1"/>
                </a:solidFill>
                <a:effectLst/>
                <a:latin typeface="Arial" charset="0"/>
                <a:ea typeface="+mn-ea"/>
                <a:cs typeface="+mn-cs"/>
              </a:rPr>
              <a:t>Il suffit de calculer la surface de la maille constituée par une palette de part et d’autre d’une largeur d’allée, soit (1,20 m + 3,5 m + 1,20 m) x 0,80 m ou 3,92 m</a:t>
            </a:r>
            <a:r>
              <a:rPr lang="fr-FR" sz="1000" kern="1200" baseline="30000" dirty="0">
                <a:solidFill>
                  <a:schemeClr val="tx1"/>
                </a:solidFill>
                <a:effectLst/>
                <a:latin typeface="Arial" charset="0"/>
                <a:ea typeface="+mn-ea"/>
                <a:cs typeface="+mn-cs"/>
              </a:rPr>
              <a:t>2</a:t>
            </a:r>
            <a:r>
              <a:rPr lang="fr-FR" sz="1000" kern="1200" dirty="0">
                <a:solidFill>
                  <a:schemeClr val="tx1"/>
                </a:solidFill>
                <a:effectLst/>
                <a:latin typeface="Arial" charset="0"/>
                <a:ea typeface="+mn-ea"/>
                <a:cs typeface="+mn-cs"/>
              </a:rPr>
              <a:t>.</a:t>
            </a:r>
          </a:p>
          <a:p>
            <a:pPr>
              <a:lnSpc>
                <a:spcPct val="100000"/>
              </a:lnSpc>
            </a:pPr>
            <a:r>
              <a:rPr lang="fr-FR" sz="1000" kern="1200" dirty="0">
                <a:solidFill>
                  <a:schemeClr val="tx1"/>
                </a:solidFill>
                <a:effectLst/>
                <a:latin typeface="Arial" charset="0"/>
                <a:ea typeface="+mn-ea"/>
                <a:cs typeface="+mn-cs"/>
              </a:rPr>
              <a:t>Dans la pratique, on ajoute à chacune de ces valeurs quelques centimètres qui permettront de faciliter les manutentions des palettes dans les cases.</a:t>
            </a:r>
          </a:p>
          <a:p>
            <a:pPr>
              <a:lnSpc>
                <a:spcPct val="100000"/>
              </a:lnSpc>
            </a:pPr>
            <a:r>
              <a:rPr lang="fr-FR" sz="1000" kern="1200" dirty="0">
                <a:solidFill>
                  <a:schemeClr val="tx1"/>
                </a:solidFill>
                <a:effectLst/>
                <a:latin typeface="Arial" charset="0"/>
                <a:ea typeface="+mn-ea"/>
                <a:cs typeface="+mn-cs"/>
              </a:rPr>
              <a:t>Dans un exemple, la largeur d’allée retenue était de 3,5 mètres, ce qui correspond à un chariot frontal autorisant 4 (voire 5) hauteurs de palettes. On peut donc stocker, 4 x 2 palettes (ou 5 x 2) sur une surface au sol de 3,92 m</a:t>
            </a:r>
            <a:r>
              <a:rPr lang="fr-FR" sz="1000" kern="1200" baseline="30000" dirty="0">
                <a:solidFill>
                  <a:schemeClr val="tx1"/>
                </a:solidFill>
                <a:effectLst/>
                <a:latin typeface="Arial" charset="0"/>
                <a:ea typeface="+mn-ea"/>
                <a:cs typeface="+mn-cs"/>
              </a:rPr>
              <a:t>2</a:t>
            </a:r>
            <a:r>
              <a:rPr lang="fr-FR" sz="1000" kern="1200" dirty="0">
                <a:solidFill>
                  <a:schemeClr val="tx1"/>
                </a:solidFill>
                <a:effectLst/>
                <a:latin typeface="Arial" charset="0"/>
                <a:ea typeface="+mn-ea"/>
                <a:cs typeface="+mn-cs"/>
              </a:rPr>
              <a:t> soit une surface de 0,49 m</a:t>
            </a:r>
            <a:r>
              <a:rPr lang="fr-FR" sz="1000" kern="1200" baseline="30000" dirty="0">
                <a:solidFill>
                  <a:schemeClr val="tx1"/>
                </a:solidFill>
                <a:effectLst/>
                <a:latin typeface="Arial" charset="0"/>
                <a:ea typeface="+mn-ea"/>
                <a:cs typeface="+mn-cs"/>
              </a:rPr>
              <a:t>2</a:t>
            </a:r>
            <a:r>
              <a:rPr lang="fr-FR" sz="1000" kern="1200" dirty="0">
                <a:solidFill>
                  <a:schemeClr val="tx1"/>
                </a:solidFill>
                <a:effectLst/>
                <a:latin typeface="Arial" charset="0"/>
                <a:ea typeface="+mn-ea"/>
                <a:cs typeface="+mn-cs"/>
              </a:rPr>
              <a:t> (3,92 / 8) par palette. Ainsi pour un stock de 10 000 palettes retiendra-t-on 4 900 m</a:t>
            </a:r>
            <a:r>
              <a:rPr lang="fr-FR" sz="1000" kern="1200" baseline="30000" dirty="0">
                <a:solidFill>
                  <a:schemeClr val="tx1"/>
                </a:solidFill>
                <a:effectLst/>
                <a:latin typeface="Arial" charset="0"/>
                <a:ea typeface="+mn-ea"/>
                <a:cs typeface="+mn-cs"/>
              </a:rPr>
              <a:t>2</a:t>
            </a:r>
            <a:r>
              <a:rPr lang="fr-FR" sz="1000" kern="1200" dirty="0">
                <a:solidFill>
                  <a:schemeClr val="tx1"/>
                </a:solidFill>
                <a:effectLst/>
                <a:latin typeface="Arial" charset="0"/>
                <a:ea typeface="+mn-ea"/>
                <a:cs typeface="+mn-cs"/>
              </a:rPr>
              <a:t>.</a:t>
            </a:r>
          </a:p>
          <a:p>
            <a:pPr>
              <a:lnSpc>
                <a:spcPct val="100000"/>
              </a:lnSpc>
            </a:pPr>
            <a:r>
              <a:rPr lang="fr-FR" sz="1000" kern="1200" dirty="0">
                <a:solidFill>
                  <a:schemeClr val="tx1"/>
                </a:solidFill>
                <a:effectLst/>
                <a:latin typeface="Arial" charset="0"/>
                <a:ea typeface="+mn-ea"/>
                <a:cs typeface="+mn-cs"/>
              </a:rPr>
              <a:t>Si l’on choisit un chariot </a:t>
            </a:r>
            <a:r>
              <a:rPr lang="fr-FR" sz="1000" kern="1200" dirty="0" err="1">
                <a:solidFill>
                  <a:schemeClr val="tx1"/>
                </a:solidFill>
                <a:effectLst/>
                <a:latin typeface="Arial" charset="0"/>
                <a:ea typeface="+mn-ea"/>
                <a:cs typeface="+mn-cs"/>
              </a:rPr>
              <a:t>tridirectionnel</a:t>
            </a:r>
            <a:r>
              <a:rPr lang="fr-FR" sz="1000" kern="1200" dirty="0">
                <a:solidFill>
                  <a:schemeClr val="tx1"/>
                </a:solidFill>
                <a:effectLst/>
                <a:latin typeface="Arial" charset="0"/>
                <a:ea typeface="+mn-ea"/>
                <a:cs typeface="+mn-cs"/>
              </a:rPr>
              <a:t>, nécessitant une largeur d’allée de 1,8 mètre et pouvant fonctionner à 8 hauteurs, on obtient une surface unitaire de 0,21 m</a:t>
            </a:r>
            <a:r>
              <a:rPr lang="fr-FR" sz="1000" kern="1200" baseline="30000" dirty="0">
                <a:solidFill>
                  <a:schemeClr val="tx1"/>
                </a:solidFill>
                <a:effectLst/>
                <a:latin typeface="Arial" charset="0"/>
                <a:ea typeface="+mn-ea"/>
                <a:cs typeface="+mn-cs"/>
              </a:rPr>
              <a:t>2</a:t>
            </a:r>
            <a:r>
              <a:rPr lang="fr-FR" sz="1000" kern="1200" dirty="0">
                <a:solidFill>
                  <a:schemeClr val="tx1"/>
                </a:solidFill>
                <a:effectLst/>
                <a:latin typeface="Arial" charset="0"/>
                <a:ea typeface="+mn-ea"/>
                <a:cs typeface="+mn-cs"/>
              </a:rPr>
              <a:t>, soit 2 100 m</a:t>
            </a:r>
            <a:r>
              <a:rPr lang="fr-FR" sz="1000" kern="1200" baseline="30000" dirty="0">
                <a:solidFill>
                  <a:schemeClr val="tx1"/>
                </a:solidFill>
                <a:effectLst/>
                <a:latin typeface="Arial" charset="0"/>
                <a:ea typeface="+mn-ea"/>
                <a:cs typeface="+mn-cs"/>
              </a:rPr>
              <a:t>2</a:t>
            </a:r>
            <a:r>
              <a:rPr lang="fr-FR" sz="1000" kern="1200" dirty="0">
                <a:solidFill>
                  <a:schemeClr val="tx1"/>
                </a:solidFill>
                <a:effectLst/>
                <a:latin typeface="Arial" charset="0"/>
                <a:ea typeface="+mn-ea"/>
                <a:cs typeface="+mn-cs"/>
              </a:rPr>
              <a:t> pour ces mêmes 10 000 palettes. Il faut alors vérifier si l’économie de surface (57 %) n’est pas compensée par le supplément de coût du matériel (deux fois plus cher) et du bâtiment.</a:t>
            </a:r>
          </a:p>
          <a:p>
            <a:pPr>
              <a:lnSpc>
                <a:spcPct val="100000"/>
              </a:lnSpc>
            </a:pPr>
            <a:endParaRPr lang="fr-FR" sz="1000" dirty="0"/>
          </a:p>
        </p:txBody>
      </p:sp>
    </p:spTree>
    <p:extLst>
      <p:ext uri="{BB962C8B-B14F-4D97-AF65-F5344CB8AC3E}">
        <p14:creationId xmlns:p14="http://schemas.microsoft.com/office/powerpoint/2010/main" val="24426066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50938" y="854075"/>
            <a:ext cx="4556125" cy="3416300"/>
          </a:xfrm>
        </p:spPr>
      </p:sp>
      <p:sp>
        <p:nvSpPr>
          <p:cNvPr id="3" name="Espace réservé des notes 2"/>
          <p:cNvSpPr>
            <a:spLocks noGrp="1"/>
          </p:cNvSpPr>
          <p:nvPr>
            <p:ph type="body" idx="1"/>
          </p:nvPr>
        </p:nvSpPr>
        <p:spPr/>
        <p:txBody>
          <a:bodyPr/>
          <a:lstStyle/>
          <a:p>
            <a:pPr>
              <a:lnSpc>
                <a:spcPct val="100000"/>
              </a:lnSpc>
            </a:pPr>
            <a:r>
              <a:rPr lang="fr-FR" sz="1000" b="1" dirty="0"/>
              <a:t>Surfaces nécessaires</a:t>
            </a:r>
          </a:p>
          <a:p>
            <a:pPr>
              <a:lnSpc>
                <a:spcPct val="100000"/>
              </a:lnSpc>
            </a:pPr>
            <a:r>
              <a:rPr lang="fr-FR" sz="1000" i="1" dirty="0"/>
              <a:t>Stock de réserve :</a:t>
            </a:r>
            <a:r>
              <a:rPr lang="fr-FR" sz="1000" dirty="0"/>
              <a:t> </a:t>
            </a:r>
          </a:p>
          <a:p>
            <a:pPr>
              <a:lnSpc>
                <a:spcPct val="100000"/>
              </a:lnSpc>
            </a:pPr>
            <a:r>
              <a:rPr lang="fr-FR" sz="1000" dirty="0"/>
              <a:t>Nombre de palettes à stocker : c’est la somme pour l’ensemble des articles des stocks moyens (y compris le stock de sécurité) ramené à la palette.</a:t>
            </a:r>
          </a:p>
          <a:p>
            <a:pPr>
              <a:lnSpc>
                <a:spcPct val="100000"/>
              </a:lnSpc>
            </a:pPr>
            <a:r>
              <a:rPr lang="fr-FR" sz="1000" dirty="0"/>
              <a:t>L’encombrement moyen d’un palette au sol est égal à la surface occupée par une palette divisée par le nombre de hauteurs de palettes dans les palettiers.</a:t>
            </a:r>
          </a:p>
          <a:p>
            <a:pPr>
              <a:lnSpc>
                <a:spcPct val="100000"/>
              </a:lnSpc>
            </a:pPr>
            <a:r>
              <a:rPr lang="fr-FR" sz="1000" dirty="0"/>
              <a:t>On calcule la surface de la maille constituée par une palette de part et d’autre d’une largeur d’allée On obtient ainsi la surface occupée par le stock de réserve.</a:t>
            </a:r>
          </a:p>
          <a:p>
            <a:pPr>
              <a:lnSpc>
                <a:spcPct val="100000"/>
              </a:lnSpc>
            </a:pPr>
            <a:endParaRPr lang="fr-FR" sz="1000" dirty="0"/>
          </a:p>
          <a:p>
            <a:pPr>
              <a:lnSpc>
                <a:spcPct val="100000"/>
              </a:lnSpc>
            </a:pPr>
            <a:r>
              <a:rPr lang="fr-FR" sz="1000" i="1" dirty="0"/>
              <a:t>Réception</a:t>
            </a:r>
            <a:r>
              <a:rPr lang="fr-FR" sz="1000" dirty="0"/>
              <a:t> : ½ à 1 journée d’activité</a:t>
            </a:r>
          </a:p>
          <a:p>
            <a:pPr>
              <a:lnSpc>
                <a:spcPct val="100000"/>
              </a:lnSpc>
            </a:pPr>
            <a:r>
              <a:rPr lang="fr-FR" sz="1000" i="1" dirty="0"/>
              <a:t>Préparation</a:t>
            </a:r>
            <a:r>
              <a:rPr lang="fr-FR" sz="1000" dirty="0"/>
              <a:t> : dépend de la technique de préparation</a:t>
            </a:r>
          </a:p>
          <a:p>
            <a:pPr>
              <a:lnSpc>
                <a:spcPct val="100000"/>
              </a:lnSpc>
            </a:pPr>
            <a:r>
              <a:rPr lang="fr-FR" sz="1000" i="1" dirty="0"/>
              <a:t>Expédition</a:t>
            </a:r>
            <a:r>
              <a:rPr lang="fr-FR" sz="1000" dirty="0"/>
              <a:t> : ½ à 1 journée d’activité</a:t>
            </a:r>
          </a:p>
          <a:p>
            <a:pPr>
              <a:lnSpc>
                <a:spcPct val="100000"/>
              </a:lnSpc>
            </a:pPr>
            <a:r>
              <a:rPr lang="fr-FR" sz="1000" i="1" dirty="0"/>
              <a:t>Locaux techniques et administratifs</a:t>
            </a:r>
          </a:p>
          <a:p>
            <a:pPr>
              <a:lnSpc>
                <a:spcPct val="100000"/>
              </a:lnSpc>
            </a:pPr>
            <a:endParaRPr lang="fr-FR" sz="1000" dirty="0"/>
          </a:p>
          <a:p>
            <a:pPr>
              <a:lnSpc>
                <a:spcPct val="100000"/>
              </a:lnSpc>
            </a:pPr>
            <a:endParaRPr lang="fr-FR" sz="1000" dirty="0"/>
          </a:p>
          <a:p>
            <a:endParaRPr lang="fr-FR" sz="1000" dirty="0"/>
          </a:p>
        </p:txBody>
      </p:sp>
    </p:spTree>
    <p:extLst>
      <p:ext uri="{BB962C8B-B14F-4D97-AF65-F5344CB8AC3E}">
        <p14:creationId xmlns:p14="http://schemas.microsoft.com/office/powerpoint/2010/main" val="800413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50938" y="854075"/>
            <a:ext cx="4556125" cy="3416300"/>
          </a:xfrm>
        </p:spPr>
      </p:sp>
      <p:sp>
        <p:nvSpPr>
          <p:cNvPr id="3" name="Espace réservé des notes 2"/>
          <p:cNvSpPr>
            <a:spLocks noGrp="1"/>
          </p:cNvSpPr>
          <p:nvPr>
            <p:ph type="body" idx="1"/>
          </p:nvPr>
        </p:nvSpPr>
        <p:spPr>
          <a:xfrm>
            <a:off x="914400" y="4657725"/>
            <a:ext cx="5029200" cy="4765898"/>
          </a:xfrm>
        </p:spPr>
        <p:txBody>
          <a:bodyPr/>
          <a:lstStyle/>
          <a:p>
            <a:pPr>
              <a:lnSpc>
                <a:spcPct val="100000"/>
              </a:lnSpc>
            </a:pPr>
            <a:r>
              <a:rPr lang="fr-FR" sz="1000" kern="1200" dirty="0">
                <a:solidFill>
                  <a:schemeClr val="tx1"/>
                </a:solidFill>
                <a:effectLst/>
                <a:latin typeface="Arial" charset="0"/>
                <a:ea typeface="+mn-ea"/>
                <a:cs typeface="+mn-cs"/>
              </a:rPr>
              <a:t>Connaissant la surface de la zone de stockage, il nous faut déterminer maintenant les dimensions du bâtiment correspondant. La modélisation de la page précédente nous aidera dans cette démarche.</a:t>
            </a:r>
          </a:p>
          <a:p>
            <a:pPr>
              <a:lnSpc>
                <a:spcPct val="100000"/>
              </a:lnSpc>
            </a:pPr>
            <a:r>
              <a:rPr lang="fr-FR" sz="1000" kern="1200" dirty="0">
                <a:solidFill>
                  <a:schemeClr val="tx1"/>
                </a:solidFill>
                <a:effectLst/>
                <a:latin typeface="Arial" charset="0"/>
                <a:ea typeface="+mn-ea"/>
                <a:cs typeface="+mn-cs"/>
              </a:rPr>
              <a:t>Soit, respectivement Lo (longueur) et La (largeur), les dimensions recherchées pour une surface fixée S avec S = La x Lo.</a:t>
            </a:r>
          </a:p>
          <a:p>
            <a:pPr>
              <a:lnSpc>
                <a:spcPct val="100000"/>
              </a:lnSpc>
            </a:pPr>
            <a:r>
              <a:rPr lang="fr-FR" sz="1000" kern="1200" dirty="0">
                <a:solidFill>
                  <a:schemeClr val="tx1"/>
                </a:solidFill>
                <a:effectLst/>
                <a:latin typeface="Arial" charset="0"/>
                <a:ea typeface="+mn-ea"/>
                <a:cs typeface="+mn-cs"/>
              </a:rPr>
              <a:t>Le parcours moyen (p) pour aller déposer ou prendre une palette est égal à :</a:t>
            </a:r>
          </a:p>
          <a:p>
            <a:pPr>
              <a:lnSpc>
                <a:spcPct val="100000"/>
              </a:lnSpc>
            </a:pPr>
            <a:r>
              <a:rPr lang="fr-FR" sz="1000" kern="1200" dirty="0">
                <a:solidFill>
                  <a:schemeClr val="tx1"/>
                </a:solidFill>
                <a:effectLst/>
                <a:latin typeface="Arial" charset="0"/>
                <a:ea typeface="+mn-ea"/>
                <a:cs typeface="+mn-cs"/>
              </a:rPr>
              <a:t>p = Lo/4 + La /2 + La/2 + Lo/4 soit Lo/2 + La</a:t>
            </a:r>
          </a:p>
          <a:p>
            <a:pPr>
              <a:lnSpc>
                <a:spcPct val="100000"/>
              </a:lnSpc>
            </a:pPr>
            <a:r>
              <a:rPr lang="fr-FR" sz="1000" kern="1200" dirty="0">
                <a:solidFill>
                  <a:schemeClr val="tx1"/>
                </a:solidFill>
                <a:effectLst/>
                <a:latin typeface="Arial" charset="0"/>
                <a:ea typeface="+mn-ea"/>
                <a:cs typeface="+mn-cs"/>
              </a:rPr>
              <a:t>Opérons un changement de variable en remplaçant La par S/Lo.</a:t>
            </a:r>
          </a:p>
          <a:p>
            <a:pPr>
              <a:lnSpc>
                <a:spcPct val="100000"/>
              </a:lnSpc>
            </a:pPr>
            <a:r>
              <a:rPr lang="fr-FR" sz="1000" kern="1200" dirty="0">
                <a:solidFill>
                  <a:schemeClr val="tx1"/>
                </a:solidFill>
                <a:effectLst/>
                <a:latin typeface="Arial" charset="0"/>
                <a:ea typeface="+mn-ea"/>
                <a:cs typeface="+mn-cs"/>
              </a:rPr>
              <a:t>P devient Lo/2 + S/Lo.</a:t>
            </a:r>
          </a:p>
          <a:p>
            <a:pPr>
              <a:lnSpc>
                <a:spcPct val="100000"/>
              </a:lnSpc>
            </a:pPr>
            <a:r>
              <a:rPr lang="fr-FR" sz="1000" kern="1200" dirty="0">
                <a:solidFill>
                  <a:schemeClr val="tx1"/>
                </a:solidFill>
                <a:effectLst/>
                <a:latin typeface="Arial" charset="0"/>
                <a:ea typeface="+mn-ea"/>
                <a:cs typeface="+mn-cs"/>
              </a:rPr>
              <a:t>Minimiser le parcours moyen revient à trouver la valeur de Lo qui annule la dérivée de p par rapport à Lo :</a:t>
            </a:r>
          </a:p>
          <a:p>
            <a:pPr>
              <a:lnSpc>
                <a:spcPct val="100000"/>
              </a:lnSpc>
            </a:pPr>
            <a:r>
              <a:rPr lang="en-US" sz="1000" kern="1200" dirty="0">
                <a:solidFill>
                  <a:schemeClr val="tx1"/>
                </a:solidFill>
                <a:effectLst/>
                <a:latin typeface="Arial" charset="0"/>
                <a:ea typeface="+mn-ea"/>
                <a:cs typeface="+mn-cs"/>
              </a:rPr>
              <a:t>∂p/∂Lo = ½ – S/Lo</a:t>
            </a:r>
            <a:r>
              <a:rPr lang="en-US" sz="1000" kern="1200" baseline="30000" dirty="0">
                <a:solidFill>
                  <a:schemeClr val="tx1"/>
                </a:solidFill>
                <a:effectLst/>
                <a:latin typeface="Arial" charset="0"/>
                <a:ea typeface="+mn-ea"/>
                <a:cs typeface="+mn-cs"/>
              </a:rPr>
              <a:t>2</a:t>
            </a:r>
            <a:r>
              <a:rPr lang="en-US" sz="1000" kern="1200" dirty="0">
                <a:solidFill>
                  <a:schemeClr val="tx1"/>
                </a:solidFill>
                <a:effectLst/>
                <a:latin typeface="Arial" charset="0"/>
                <a:ea typeface="+mn-ea"/>
                <a:cs typeface="+mn-cs"/>
              </a:rPr>
              <a:t> = 0</a:t>
            </a:r>
            <a:endParaRPr lang="fr-FR" sz="1000" kern="1200" dirty="0">
              <a:solidFill>
                <a:schemeClr val="tx1"/>
              </a:solidFill>
              <a:effectLst/>
              <a:latin typeface="Arial" charset="0"/>
              <a:ea typeface="+mn-ea"/>
              <a:cs typeface="+mn-cs"/>
            </a:endParaRPr>
          </a:p>
          <a:p>
            <a:pPr>
              <a:lnSpc>
                <a:spcPct val="100000"/>
              </a:lnSpc>
            </a:pPr>
            <a:r>
              <a:rPr lang="en-US" sz="1000" kern="1200" dirty="0">
                <a:solidFill>
                  <a:schemeClr val="tx1"/>
                </a:solidFill>
                <a:effectLst/>
                <a:latin typeface="Arial" charset="0"/>
                <a:ea typeface="+mn-ea"/>
                <a:cs typeface="+mn-cs"/>
              </a:rPr>
              <a:t>Lo</a:t>
            </a:r>
            <a:r>
              <a:rPr lang="en-US" sz="1000" kern="1200" baseline="30000" dirty="0">
                <a:solidFill>
                  <a:schemeClr val="tx1"/>
                </a:solidFill>
                <a:effectLst/>
                <a:latin typeface="Arial" charset="0"/>
                <a:ea typeface="+mn-ea"/>
                <a:cs typeface="+mn-cs"/>
              </a:rPr>
              <a:t>2</a:t>
            </a:r>
            <a:r>
              <a:rPr lang="en-US" sz="1000" kern="1200" dirty="0">
                <a:solidFill>
                  <a:schemeClr val="tx1"/>
                </a:solidFill>
                <a:effectLst/>
                <a:latin typeface="Arial" charset="0"/>
                <a:ea typeface="+mn-ea"/>
                <a:cs typeface="+mn-cs"/>
              </a:rPr>
              <a:t> = 2 S, </a:t>
            </a:r>
            <a:r>
              <a:rPr lang="en-US" sz="1000" kern="1200" dirty="0" err="1">
                <a:solidFill>
                  <a:schemeClr val="tx1"/>
                </a:solidFill>
                <a:effectLst/>
                <a:latin typeface="Arial" charset="0"/>
                <a:ea typeface="+mn-ea"/>
                <a:cs typeface="+mn-cs"/>
              </a:rPr>
              <a:t>soit</a:t>
            </a:r>
            <a:r>
              <a:rPr lang="en-US" sz="1000" kern="1200" dirty="0">
                <a:solidFill>
                  <a:schemeClr val="tx1"/>
                </a:solidFill>
                <a:effectLst/>
                <a:latin typeface="Arial" charset="0"/>
                <a:ea typeface="+mn-ea"/>
                <a:cs typeface="+mn-cs"/>
              </a:rPr>
              <a:t> Lo = √2 . </a:t>
            </a:r>
            <a:r>
              <a:rPr lang="fr-FR" sz="1000" kern="1200" dirty="0">
                <a:solidFill>
                  <a:schemeClr val="tx1"/>
                </a:solidFill>
                <a:effectLst/>
                <a:latin typeface="Arial" charset="0"/>
                <a:ea typeface="+mn-ea"/>
                <a:cs typeface="+mn-cs"/>
              </a:rPr>
              <a:t>√S</a:t>
            </a:r>
          </a:p>
          <a:p>
            <a:pPr>
              <a:lnSpc>
                <a:spcPct val="100000"/>
              </a:lnSpc>
            </a:pPr>
            <a:r>
              <a:rPr lang="fr-FR" sz="1000" kern="1200" dirty="0">
                <a:solidFill>
                  <a:schemeClr val="tx1"/>
                </a:solidFill>
                <a:effectLst/>
                <a:latin typeface="Arial" charset="0"/>
                <a:ea typeface="+mn-ea"/>
                <a:cs typeface="+mn-cs"/>
              </a:rPr>
              <a:t>Remplaçons Lo par sa valeur dans S = La x Lo. Nous obtenons :</a:t>
            </a:r>
          </a:p>
          <a:p>
            <a:pPr>
              <a:lnSpc>
                <a:spcPct val="100000"/>
              </a:lnSpc>
            </a:pPr>
            <a:r>
              <a:rPr lang="fr-FR" sz="1000" kern="1200" dirty="0">
                <a:solidFill>
                  <a:schemeClr val="tx1"/>
                </a:solidFill>
                <a:effectLst/>
                <a:latin typeface="Arial" charset="0"/>
                <a:ea typeface="+mn-ea"/>
                <a:cs typeface="+mn-cs"/>
              </a:rPr>
              <a:t>S = La x √2 . √S et La = 1/√2 x √S</a:t>
            </a:r>
          </a:p>
          <a:p>
            <a:pPr>
              <a:lnSpc>
                <a:spcPct val="100000"/>
              </a:lnSpc>
            </a:pPr>
            <a:r>
              <a:rPr lang="fr-FR" sz="1000" kern="1200" dirty="0">
                <a:solidFill>
                  <a:schemeClr val="tx1"/>
                </a:solidFill>
                <a:effectLst/>
                <a:latin typeface="Arial" charset="0"/>
                <a:ea typeface="+mn-ea"/>
                <a:cs typeface="+mn-cs"/>
              </a:rPr>
              <a:t>On obtient alors une relation entre les deux dimensions en effectuant le rapport </a:t>
            </a:r>
            <a:br>
              <a:rPr lang="fr-FR" sz="1000" kern="1200" dirty="0">
                <a:solidFill>
                  <a:schemeClr val="tx1"/>
                </a:solidFill>
                <a:effectLst/>
                <a:latin typeface="Arial" charset="0"/>
                <a:ea typeface="+mn-ea"/>
                <a:cs typeface="+mn-cs"/>
              </a:rPr>
            </a:br>
            <a:r>
              <a:rPr lang="fr-FR" sz="1000" kern="1200" dirty="0">
                <a:solidFill>
                  <a:schemeClr val="tx1"/>
                </a:solidFill>
                <a:effectLst/>
                <a:latin typeface="Arial" charset="0"/>
                <a:ea typeface="+mn-ea"/>
                <a:cs typeface="+mn-cs"/>
              </a:rPr>
              <a:t>Lo/La, soit Lo = 2 La.</a:t>
            </a:r>
          </a:p>
          <a:p>
            <a:pPr>
              <a:lnSpc>
                <a:spcPct val="100000"/>
              </a:lnSpc>
            </a:pPr>
            <a:r>
              <a:rPr lang="fr-FR" sz="1000" dirty="0"/>
              <a:t>L’entrepôt doit être deux fois plus long que large.</a:t>
            </a:r>
            <a:endParaRPr lang="fr-FR" sz="1000" kern="1200" dirty="0">
              <a:solidFill>
                <a:schemeClr val="tx1"/>
              </a:solidFill>
              <a:effectLst/>
              <a:latin typeface="Arial" charset="0"/>
              <a:ea typeface="+mn-ea"/>
              <a:cs typeface="+mn-cs"/>
            </a:endParaRPr>
          </a:p>
          <a:p>
            <a:pPr>
              <a:lnSpc>
                <a:spcPct val="100000"/>
              </a:lnSpc>
            </a:pPr>
            <a:r>
              <a:rPr lang="fr-FR" sz="1000" kern="1200" dirty="0">
                <a:solidFill>
                  <a:schemeClr val="tx1"/>
                </a:solidFill>
                <a:effectLst/>
                <a:latin typeface="Arial" charset="0"/>
                <a:ea typeface="+mn-ea"/>
                <a:cs typeface="+mn-cs"/>
              </a:rPr>
              <a:t>Une fois la surface de stockage calculée, on essaiera de se rapprocher de ce rapport pour déterminer les dimensions de la zone de stockage de réserve. S’ajouteront ensuite les surfaces de préparation, d’expédition et de réception ainsi que les locaux techniques. Toutes ces aires, hormis les locaux techniques, viendront se positionner devant le stockage, venant ainsi augmenter la largeur précédemment calculée.</a:t>
            </a:r>
          </a:p>
          <a:p>
            <a:endParaRPr lang="fr-FR" sz="1000" dirty="0"/>
          </a:p>
        </p:txBody>
      </p:sp>
    </p:spTree>
    <p:extLst>
      <p:ext uri="{BB962C8B-B14F-4D97-AF65-F5344CB8AC3E}">
        <p14:creationId xmlns:p14="http://schemas.microsoft.com/office/powerpoint/2010/main" val="31241071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50938" y="854075"/>
            <a:ext cx="4556125" cy="3416300"/>
          </a:xfrm>
        </p:spPr>
      </p:sp>
      <p:sp>
        <p:nvSpPr>
          <p:cNvPr id="3" name="Espace réservé des notes 2"/>
          <p:cNvSpPr>
            <a:spLocks noGrp="1"/>
          </p:cNvSpPr>
          <p:nvPr>
            <p:ph type="body" idx="1"/>
          </p:nvPr>
        </p:nvSpPr>
        <p:spPr>
          <a:xfrm>
            <a:off x="728700" y="4455071"/>
            <a:ext cx="5400600" cy="5112568"/>
          </a:xfrm>
        </p:spPr>
        <p:txBody>
          <a:bodyPr/>
          <a:lstStyle/>
          <a:p>
            <a:pPr>
              <a:lnSpc>
                <a:spcPct val="100000"/>
              </a:lnSpc>
            </a:pPr>
            <a:r>
              <a:rPr lang="fr-FR" sz="1000" kern="1200" dirty="0">
                <a:solidFill>
                  <a:schemeClr val="tx1"/>
                </a:solidFill>
                <a:effectLst/>
                <a:latin typeface="Arial" charset="0"/>
                <a:ea typeface="+mn-ea"/>
                <a:cs typeface="+mn-cs"/>
              </a:rPr>
              <a:t>Le principe consiste à déterminer la charge de travail journalière engendrée par chaque activité puis à en déduire l’effectif correspondant. On procède de la manière suivante :</a:t>
            </a:r>
          </a:p>
          <a:p>
            <a:pPr marL="171450" lvl="0" indent="-171450">
              <a:lnSpc>
                <a:spcPct val="100000"/>
              </a:lnSpc>
              <a:buFont typeface="Arial" panose="020B0604020202020204" pitchFamily="34" charset="0"/>
              <a:buChar char="•"/>
            </a:pPr>
            <a:r>
              <a:rPr lang="fr-FR" sz="1000" kern="1200" dirty="0">
                <a:solidFill>
                  <a:schemeClr val="tx1"/>
                </a:solidFill>
                <a:effectLst/>
                <a:latin typeface="Arial" charset="0"/>
                <a:ea typeface="+mn-ea"/>
                <a:cs typeface="+mn-cs"/>
              </a:rPr>
              <a:t>définir les différents types de manutentions à étudier et le matériel utilisé (déchargement d’un véhicule avec un transpalette, mise en stock d’une palette au niveau 3, etc.),</a:t>
            </a:r>
          </a:p>
          <a:p>
            <a:pPr marL="171450" lvl="0" indent="-171450">
              <a:lnSpc>
                <a:spcPct val="100000"/>
              </a:lnSpc>
              <a:buFont typeface="Arial" panose="020B0604020202020204" pitchFamily="34" charset="0"/>
              <a:buChar char="•"/>
            </a:pPr>
            <a:r>
              <a:rPr lang="fr-FR" sz="1000" kern="1200" dirty="0">
                <a:solidFill>
                  <a:schemeClr val="tx1"/>
                </a:solidFill>
                <a:effectLst/>
                <a:latin typeface="Arial" charset="0"/>
                <a:ea typeface="+mn-ea"/>
                <a:cs typeface="+mn-cs"/>
              </a:rPr>
              <a:t>pour chacune d’entre elles, retenir un temps unitaire de base,</a:t>
            </a:r>
          </a:p>
          <a:p>
            <a:pPr marL="171450" lvl="0" indent="-171450">
              <a:lnSpc>
                <a:spcPct val="100000"/>
              </a:lnSpc>
              <a:buFont typeface="Arial" panose="020B0604020202020204" pitchFamily="34" charset="0"/>
              <a:buChar char="•"/>
            </a:pPr>
            <a:r>
              <a:rPr lang="fr-FR" sz="1000" kern="1200" dirty="0">
                <a:solidFill>
                  <a:schemeClr val="tx1"/>
                </a:solidFill>
                <a:effectLst/>
                <a:latin typeface="Arial" charset="0"/>
                <a:ea typeface="+mn-ea"/>
                <a:cs typeface="+mn-cs"/>
              </a:rPr>
              <a:t>calculer le temps opératoire en multipliant celui-ci par la fréquence journalière (nombre de fois où elle doit être réalisée chaque jour),</a:t>
            </a:r>
          </a:p>
          <a:p>
            <a:pPr marL="171450" lvl="0" indent="-171450">
              <a:lnSpc>
                <a:spcPct val="100000"/>
              </a:lnSpc>
              <a:buFont typeface="Arial" panose="020B0604020202020204" pitchFamily="34" charset="0"/>
              <a:buChar char="•"/>
            </a:pPr>
            <a:r>
              <a:rPr lang="fr-FR" sz="1000" kern="1200" dirty="0">
                <a:solidFill>
                  <a:schemeClr val="tx1"/>
                </a:solidFill>
                <a:effectLst/>
                <a:latin typeface="Arial" charset="0"/>
                <a:ea typeface="+mn-ea"/>
                <a:cs typeface="+mn-cs"/>
              </a:rPr>
              <a:t>pour passer aux temps réels, on tiendra compte de coefficients de parcours et/ou de roulage, reflétant la nature du sol et les difficultés de circulation dans les allées,</a:t>
            </a:r>
          </a:p>
          <a:p>
            <a:pPr marL="171450" lvl="0" indent="-171450">
              <a:lnSpc>
                <a:spcPct val="100000"/>
              </a:lnSpc>
              <a:buFont typeface="Arial" panose="020B0604020202020204" pitchFamily="34" charset="0"/>
              <a:buChar char="•"/>
            </a:pPr>
            <a:r>
              <a:rPr lang="fr-FR" sz="1000" kern="1200" dirty="0">
                <a:solidFill>
                  <a:schemeClr val="tx1"/>
                </a:solidFill>
                <a:effectLst/>
                <a:latin typeface="Arial" charset="0"/>
                <a:ea typeface="+mn-ea"/>
                <a:cs typeface="+mn-cs"/>
              </a:rPr>
              <a:t>enfin un coefficient de repos dû à la fatigue générée par la répétitivité de la tâche permettra de transformer le temps réel en temps d’exécution.</a:t>
            </a:r>
          </a:p>
          <a:p>
            <a:pPr>
              <a:lnSpc>
                <a:spcPct val="100000"/>
              </a:lnSpc>
            </a:pPr>
            <a:r>
              <a:rPr lang="fr-FR" sz="1000" kern="1200" dirty="0">
                <a:solidFill>
                  <a:schemeClr val="tx1"/>
                </a:solidFill>
                <a:effectLst/>
                <a:latin typeface="Arial" charset="0"/>
                <a:ea typeface="+mn-ea"/>
                <a:cs typeface="+mn-cs"/>
              </a:rPr>
              <a:t>Pour déterminer l’effectif, on retiendra alors un taux d’engagement du personnel (E) en prenant en compte les aléas d’exploitation et la répartition irrégulière de la charge de travail dans le temps. On obtient un temps journalier disponible de E x temps légal de présence (7 heures), soit 5,6 h pour un taux de 80 %. L’effectif nécessaire est égal à la somme des temps d’exécution divisé par ce temps.</a:t>
            </a:r>
          </a:p>
          <a:p>
            <a:pPr>
              <a:lnSpc>
                <a:spcPct val="100000"/>
              </a:lnSpc>
            </a:pPr>
            <a:r>
              <a:rPr lang="fr-FR" sz="1000" kern="1200" dirty="0">
                <a:solidFill>
                  <a:schemeClr val="tx1"/>
                </a:solidFill>
                <a:effectLst/>
                <a:latin typeface="Arial" charset="0"/>
                <a:ea typeface="+mn-ea"/>
                <a:cs typeface="+mn-cs"/>
              </a:rPr>
              <a:t>La détermination des temps unitaire de base peut s’effectuer de plusieurs façons :</a:t>
            </a:r>
          </a:p>
          <a:p>
            <a:pPr marL="171450" lvl="0" indent="-171450">
              <a:lnSpc>
                <a:spcPct val="100000"/>
              </a:lnSpc>
              <a:buFont typeface="Arial" panose="020B0604020202020204" pitchFamily="34" charset="0"/>
              <a:buChar char="•"/>
            </a:pPr>
            <a:r>
              <a:rPr lang="fr-FR" sz="1000" kern="1200" dirty="0">
                <a:solidFill>
                  <a:schemeClr val="tx1"/>
                </a:solidFill>
                <a:effectLst/>
                <a:latin typeface="Arial" charset="0"/>
                <a:ea typeface="+mn-ea"/>
                <a:cs typeface="+mn-cs"/>
              </a:rPr>
              <a:t>par utilisation de tables de temps, résultant d’un grand nombre de chronométrages et établies par des organismes professionnels (par exemple, les Standards de Manutention de Base ou SMB conçus et commercialisées par l’AFT-IFTIM). Ces tables fournissent des temps standard pour des opérations unitaires tellement courtes (par exemple prise d’un colis de 1 kg à 1 mètre de hauteur ou déplacement d’un chariot à vide sur 1 mètre) que l’utilisation d’unités usuelles comme l’heure ou la minute s’avérerait peu pratique. De ce fait les temps sont fournis en centième de minute ou </a:t>
            </a:r>
            <a:r>
              <a:rPr lang="fr-FR" sz="1000" kern="1200" dirty="0" err="1">
                <a:solidFill>
                  <a:schemeClr val="tx1"/>
                </a:solidFill>
                <a:effectLst/>
                <a:latin typeface="Arial" charset="0"/>
                <a:ea typeface="+mn-ea"/>
                <a:cs typeface="+mn-cs"/>
              </a:rPr>
              <a:t>centiminute</a:t>
            </a:r>
            <a:r>
              <a:rPr lang="fr-FR" sz="1000" kern="1200" dirty="0">
                <a:solidFill>
                  <a:schemeClr val="tx1"/>
                </a:solidFill>
                <a:effectLst/>
                <a:latin typeface="Arial" charset="0"/>
                <a:ea typeface="+mn-ea"/>
                <a:cs typeface="+mn-cs"/>
              </a:rPr>
              <a:t> (</a:t>
            </a:r>
            <a:r>
              <a:rPr lang="fr-FR" sz="1000" kern="1200" dirty="0" err="1">
                <a:solidFill>
                  <a:schemeClr val="tx1"/>
                </a:solidFill>
                <a:effectLst/>
                <a:latin typeface="Arial" charset="0"/>
                <a:ea typeface="+mn-ea"/>
                <a:cs typeface="+mn-cs"/>
              </a:rPr>
              <a:t>cmn</a:t>
            </a:r>
            <a:r>
              <a:rPr lang="fr-FR" sz="1000" kern="1200" dirty="0">
                <a:solidFill>
                  <a:schemeClr val="tx1"/>
                </a:solidFill>
                <a:effectLst/>
                <a:latin typeface="Arial" charset="0"/>
                <a:ea typeface="+mn-ea"/>
                <a:cs typeface="+mn-cs"/>
              </a:rPr>
              <a:t>),</a:t>
            </a:r>
          </a:p>
          <a:p>
            <a:pPr marL="171450" lvl="0" indent="-171450">
              <a:lnSpc>
                <a:spcPct val="100000"/>
              </a:lnSpc>
              <a:buFont typeface="Arial" panose="020B0604020202020204" pitchFamily="34" charset="0"/>
              <a:buChar char="•"/>
            </a:pPr>
            <a:r>
              <a:rPr lang="fr-FR" sz="1000" kern="1200" dirty="0">
                <a:solidFill>
                  <a:schemeClr val="tx1"/>
                </a:solidFill>
                <a:effectLst/>
                <a:latin typeface="Arial" charset="0"/>
                <a:ea typeface="+mn-ea"/>
                <a:cs typeface="+mn-cs"/>
              </a:rPr>
              <a:t>par chronométrage, procédé ancien mais toujours d’actualité bien que peu apprécié du personnel, ou par enregistrement au caméscope, plus efficace et moins contraignant,</a:t>
            </a:r>
          </a:p>
          <a:p>
            <a:pPr marL="171450" lvl="0" indent="-171450">
              <a:lnSpc>
                <a:spcPct val="100000"/>
              </a:lnSpc>
              <a:buFont typeface="Arial" panose="020B0604020202020204" pitchFamily="34" charset="0"/>
              <a:buChar char="•"/>
            </a:pPr>
            <a:r>
              <a:rPr lang="fr-FR" sz="1000" kern="1200" dirty="0">
                <a:solidFill>
                  <a:schemeClr val="tx1"/>
                </a:solidFill>
                <a:effectLst/>
                <a:latin typeface="Arial" charset="0"/>
                <a:ea typeface="+mn-ea"/>
                <a:cs typeface="+mn-cs"/>
              </a:rPr>
              <a:t>par le calcul de temps moyens internes à l’entreprise.</a:t>
            </a:r>
          </a:p>
          <a:p>
            <a:endParaRPr lang="fr-FR" sz="1000" dirty="0"/>
          </a:p>
        </p:txBody>
      </p:sp>
    </p:spTree>
    <p:extLst>
      <p:ext uri="{BB962C8B-B14F-4D97-AF65-F5344CB8AC3E}">
        <p14:creationId xmlns:p14="http://schemas.microsoft.com/office/powerpoint/2010/main" val="2956361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Tree>
    <p:extLst>
      <p:ext uri="{BB962C8B-B14F-4D97-AF65-F5344CB8AC3E}">
        <p14:creationId xmlns:p14="http://schemas.microsoft.com/office/powerpoint/2010/main" val="1408315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120130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953250" y="765175"/>
            <a:ext cx="1962150" cy="50260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1066800" y="765175"/>
            <a:ext cx="5734050" cy="50260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124098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209830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Tree>
    <p:extLst>
      <p:ext uri="{BB962C8B-B14F-4D97-AF65-F5344CB8AC3E}">
        <p14:creationId xmlns:p14="http://schemas.microsoft.com/office/powerpoint/2010/main" val="2995237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10668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7244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38742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2939163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Tree>
    <p:extLst>
      <p:ext uri="{BB962C8B-B14F-4D97-AF65-F5344CB8AC3E}">
        <p14:creationId xmlns:p14="http://schemas.microsoft.com/office/powerpoint/2010/main" val="4076384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0614F435-6D1A-459F-94E2-051E2023D68D}"/>
              </a:ext>
            </a:extLst>
          </p:cNvPr>
          <p:cNvSpPr>
            <a:spLocks noGrp="1" noChangeArrowheads="1"/>
          </p:cNvSpPr>
          <p:nvPr>
            <p:ph type="dt" sz="half" idx="10"/>
          </p:nvPr>
        </p:nvSpPr>
        <p:spPr>
          <a:xfrm>
            <a:off x="7086600" y="6553200"/>
            <a:ext cx="1905000" cy="228600"/>
          </a:xfrm>
          <a:prstGeom prst="rect">
            <a:avLst/>
          </a:prstGeom>
          <a:ln/>
        </p:spPr>
        <p:txBody>
          <a:bodyPr/>
          <a:lstStyle>
            <a:lvl1pPr>
              <a:defRPr/>
            </a:lvl1pPr>
          </a:lstStyle>
          <a:p>
            <a:pPr>
              <a:defRPr/>
            </a:pPr>
            <a:fld id="{08F84296-5DB4-42EA-AE9B-C3BD4923C55E}" type="datetime1">
              <a:rPr lang="fr-FR"/>
              <a:pPr>
                <a:defRPr/>
              </a:pPr>
              <a:t>22/04/2020</a:t>
            </a:fld>
            <a:endParaRPr lang="fr-FR"/>
          </a:p>
        </p:txBody>
      </p:sp>
      <p:sp>
        <p:nvSpPr>
          <p:cNvPr id="3" name="Rectangle 7">
            <a:extLst>
              <a:ext uri="{FF2B5EF4-FFF2-40B4-BE49-F238E27FC236}">
                <a16:creationId xmlns:a16="http://schemas.microsoft.com/office/drawing/2014/main" id="{5E3521F2-C0BD-4B78-B3ED-DAE3CFBC3B0E}"/>
              </a:ext>
            </a:extLst>
          </p:cNvPr>
          <p:cNvSpPr>
            <a:spLocks noGrp="1" noChangeArrowheads="1"/>
          </p:cNvSpPr>
          <p:nvPr>
            <p:ph type="ftr" sz="quarter" idx="11"/>
          </p:nvPr>
        </p:nvSpPr>
        <p:spPr>
          <a:xfrm>
            <a:off x="381000" y="6553200"/>
            <a:ext cx="6999288" cy="304800"/>
          </a:xfrm>
          <a:prstGeom prst="rect">
            <a:avLst/>
          </a:prstGeom>
          <a:ln/>
        </p:spPr>
        <p:txBody>
          <a:bodyPr/>
          <a:lstStyle>
            <a:lvl1pPr>
              <a:defRPr/>
            </a:lvl1pPr>
          </a:lstStyle>
          <a:p>
            <a:pPr>
              <a:defRPr/>
            </a:pPr>
            <a:r>
              <a:rPr lang="fr-FR"/>
              <a:t>© HEC Paris - Département Management des Opérations et des Systèmes d'Information</a:t>
            </a:r>
          </a:p>
        </p:txBody>
      </p:sp>
    </p:spTree>
    <p:extLst>
      <p:ext uri="{BB962C8B-B14F-4D97-AF65-F5344CB8AC3E}">
        <p14:creationId xmlns:p14="http://schemas.microsoft.com/office/powerpoint/2010/main" val="705651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extLst>
      <p:ext uri="{BB962C8B-B14F-4D97-AF65-F5344CB8AC3E}">
        <p14:creationId xmlns:p14="http://schemas.microsoft.com/office/powerpoint/2010/main" val="3130817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extLst>
      <p:ext uri="{BB962C8B-B14F-4D97-AF65-F5344CB8AC3E}">
        <p14:creationId xmlns:p14="http://schemas.microsoft.com/office/powerpoint/2010/main" val="323078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30" name="Rectangle 4">
            <a:extLst>
              <a:ext uri="{FF2B5EF4-FFF2-40B4-BE49-F238E27FC236}">
                <a16:creationId xmlns:a16="http://schemas.microsoft.com/office/drawing/2014/main" id="{89ED8134-2D7C-4B8A-9E60-ECD064F731C5}"/>
              </a:ext>
            </a:extLst>
          </p:cNvPr>
          <p:cNvSpPr>
            <a:spLocks noGrp="1" noChangeArrowheads="1"/>
          </p:cNvSpPr>
          <p:nvPr>
            <p:ph type="title"/>
          </p:nvPr>
        </p:nvSpPr>
        <p:spPr bwMode="auto">
          <a:xfrm>
            <a:off x="1066800" y="765175"/>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fr-FR" altLang="fr-FR"/>
              <a:t>Titre de la diapositive</a:t>
            </a:r>
          </a:p>
        </p:txBody>
      </p:sp>
      <p:sp>
        <p:nvSpPr>
          <p:cNvPr id="1031" name="Rectangle 5">
            <a:extLst>
              <a:ext uri="{FF2B5EF4-FFF2-40B4-BE49-F238E27FC236}">
                <a16:creationId xmlns:a16="http://schemas.microsoft.com/office/drawing/2014/main" id="{6185268D-02E3-45CA-A470-E36D7EDB7D76}"/>
              </a:ext>
            </a:extLst>
          </p:cNvPr>
          <p:cNvSpPr>
            <a:spLocks noGrp="1" noChangeArrowheads="1"/>
          </p:cNvSpPr>
          <p:nvPr>
            <p:ph type="body" idx="1"/>
          </p:nvPr>
        </p:nvSpPr>
        <p:spPr bwMode="auto">
          <a:xfrm>
            <a:off x="1066800" y="1676400"/>
            <a:ext cx="7162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fr-FR" altLang="fr-FR"/>
              <a:t>Corps du texte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Rectangle 2">
            <a:extLst>
              <a:ext uri="{FF2B5EF4-FFF2-40B4-BE49-F238E27FC236}">
                <a16:creationId xmlns:a16="http://schemas.microsoft.com/office/drawing/2014/main" id="{282119A3-C695-4441-902D-5BBBA348ACAA}"/>
              </a:ext>
            </a:extLst>
          </p:cNvPr>
          <p:cNvSpPr>
            <a:spLocks noChangeArrowheads="1"/>
          </p:cNvSpPr>
          <p:nvPr userDrawn="1"/>
        </p:nvSpPr>
        <p:spPr bwMode="auto">
          <a:xfrm>
            <a:off x="6660232" y="28203"/>
            <a:ext cx="4343400" cy="4221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9250" dir="3267739" algn="ctr" rotWithShape="0">
                    <a:schemeClr val="bg2"/>
                  </a:outerShdw>
                </a:effectLst>
              </a14:hiddenEffects>
            </a:ext>
          </a:extLst>
        </p:spPr>
        <p:txBody>
          <a:bodyPr lIns="90488" tIns="44450" rIns="90488" bIns="44450">
            <a:spAutoFit/>
          </a:bodyPr>
          <a:lstStyle/>
          <a:p>
            <a:pPr>
              <a:spcBef>
                <a:spcPct val="50000"/>
              </a:spcBef>
            </a:pPr>
            <a:r>
              <a:rPr lang="fr-FR" altLang="fr-FR" sz="2400" i="1" dirty="0">
                <a:solidFill>
                  <a:srgbClr val="00279F"/>
                </a:solidFill>
                <a:latin typeface="Tahoma" panose="020B0604030504040204" pitchFamily="34" charset="0"/>
              </a:rPr>
              <a:t>L’entreposage</a:t>
            </a:r>
            <a:endParaRPr lang="fr-FR" altLang="fr-FR" sz="2400" i="1" dirty="0">
              <a:solidFill>
                <a:srgbClr val="00279F"/>
              </a:solidFill>
              <a:effectLst>
                <a:outerShdw blurRad="38100" dist="38100" dir="2700000" algn="tl">
                  <a:srgbClr val="C0C0C0"/>
                </a:outerShdw>
              </a:effectLst>
              <a:latin typeface="Tahoma" panose="020B0604030504040204" pitchFamily="34" charset="0"/>
            </a:endParaRP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p:txStyles>
    <p:titleStyle>
      <a:lvl1pPr algn="r" rtl="0" eaLnBrk="0" fontAlgn="base" hangingPunct="0">
        <a:lnSpc>
          <a:spcPct val="90000"/>
        </a:lnSpc>
        <a:spcBef>
          <a:spcPct val="0"/>
        </a:spcBef>
        <a:spcAft>
          <a:spcPct val="0"/>
        </a:spcAft>
        <a:defRPr sz="2800" b="1">
          <a:solidFill>
            <a:schemeClr val="accent2"/>
          </a:solidFill>
          <a:latin typeface="+mj-lt"/>
          <a:ea typeface="+mj-ea"/>
          <a:cs typeface="+mj-cs"/>
        </a:defRPr>
      </a:lvl1pPr>
      <a:lvl2pPr algn="r" rtl="0" eaLnBrk="0" fontAlgn="base" hangingPunct="0">
        <a:lnSpc>
          <a:spcPct val="90000"/>
        </a:lnSpc>
        <a:spcBef>
          <a:spcPct val="0"/>
        </a:spcBef>
        <a:spcAft>
          <a:spcPct val="0"/>
        </a:spcAft>
        <a:defRPr sz="2800" b="1">
          <a:solidFill>
            <a:schemeClr val="accent2"/>
          </a:solidFill>
          <a:latin typeface="Arial" charset="0"/>
        </a:defRPr>
      </a:lvl2pPr>
      <a:lvl3pPr algn="r" rtl="0" eaLnBrk="0" fontAlgn="base" hangingPunct="0">
        <a:lnSpc>
          <a:spcPct val="90000"/>
        </a:lnSpc>
        <a:spcBef>
          <a:spcPct val="0"/>
        </a:spcBef>
        <a:spcAft>
          <a:spcPct val="0"/>
        </a:spcAft>
        <a:defRPr sz="2800" b="1">
          <a:solidFill>
            <a:schemeClr val="accent2"/>
          </a:solidFill>
          <a:latin typeface="Arial" charset="0"/>
        </a:defRPr>
      </a:lvl3pPr>
      <a:lvl4pPr algn="r" rtl="0" eaLnBrk="0" fontAlgn="base" hangingPunct="0">
        <a:lnSpc>
          <a:spcPct val="90000"/>
        </a:lnSpc>
        <a:spcBef>
          <a:spcPct val="0"/>
        </a:spcBef>
        <a:spcAft>
          <a:spcPct val="0"/>
        </a:spcAft>
        <a:defRPr sz="2800" b="1">
          <a:solidFill>
            <a:schemeClr val="accent2"/>
          </a:solidFill>
          <a:latin typeface="Arial" charset="0"/>
        </a:defRPr>
      </a:lvl4pPr>
      <a:lvl5pPr algn="r" rtl="0" eaLnBrk="0" fontAlgn="base" hangingPunct="0">
        <a:lnSpc>
          <a:spcPct val="90000"/>
        </a:lnSpc>
        <a:spcBef>
          <a:spcPct val="0"/>
        </a:spcBef>
        <a:spcAft>
          <a:spcPct val="0"/>
        </a:spcAft>
        <a:defRPr sz="2800" b="1">
          <a:solidFill>
            <a:schemeClr val="accent2"/>
          </a:solidFill>
          <a:latin typeface="Arial" charset="0"/>
        </a:defRPr>
      </a:lvl5pPr>
      <a:lvl6pPr marL="457200" algn="r" rtl="0" eaLnBrk="0" fontAlgn="base" hangingPunct="0">
        <a:lnSpc>
          <a:spcPct val="90000"/>
        </a:lnSpc>
        <a:spcBef>
          <a:spcPct val="0"/>
        </a:spcBef>
        <a:spcAft>
          <a:spcPct val="0"/>
        </a:spcAft>
        <a:defRPr sz="2800" b="1">
          <a:solidFill>
            <a:schemeClr val="accent2"/>
          </a:solidFill>
          <a:latin typeface="Arial" charset="0"/>
        </a:defRPr>
      </a:lvl6pPr>
      <a:lvl7pPr marL="914400" algn="r" rtl="0" eaLnBrk="0" fontAlgn="base" hangingPunct="0">
        <a:lnSpc>
          <a:spcPct val="90000"/>
        </a:lnSpc>
        <a:spcBef>
          <a:spcPct val="0"/>
        </a:spcBef>
        <a:spcAft>
          <a:spcPct val="0"/>
        </a:spcAft>
        <a:defRPr sz="2800" b="1">
          <a:solidFill>
            <a:schemeClr val="accent2"/>
          </a:solidFill>
          <a:latin typeface="Arial" charset="0"/>
        </a:defRPr>
      </a:lvl7pPr>
      <a:lvl8pPr marL="1371600" algn="r" rtl="0" eaLnBrk="0" fontAlgn="base" hangingPunct="0">
        <a:lnSpc>
          <a:spcPct val="90000"/>
        </a:lnSpc>
        <a:spcBef>
          <a:spcPct val="0"/>
        </a:spcBef>
        <a:spcAft>
          <a:spcPct val="0"/>
        </a:spcAft>
        <a:defRPr sz="2800" b="1">
          <a:solidFill>
            <a:schemeClr val="accent2"/>
          </a:solidFill>
          <a:latin typeface="Arial" charset="0"/>
        </a:defRPr>
      </a:lvl8pPr>
      <a:lvl9pPr marL="1828800" algn="r" rtl="0" eaLnBrk="0" fontAlgn="base" hangingPunct="0">
        <a:lnSpc>
          <a:spcPct val="90000"/>
        </a:lnSpc>
        <a:spcBef>
          <a:spcPct val="0"/>
        </a:spcBef>
        <a:spcAft>
          <a:spcPct val="0"/>
        </a:spcAft>
        <a:defRPr sz="2800" b="1">
          <a:solidFill>
            <a:schemeClr val="accent2"/>
          </a:solidFill>
          <a:latin typeface="Arial" charset="0"/>
        </a:defRPr>
      </a:lvl9pPr>
    </p:titleStyle>
    <p:bodyStyle>
      <a:lvl1pPr marL="285750" indent="-285750" algn="l" rtl="0" eaLnBrk="0" fontAlgn="base" hangingPunct="0">
        <a:lnSpc>
          <a:spcPct val="90000"/>
        </a:lnSpc>
        <a:spcBef>
          <a:spcPct val="30000"/>
        </a:spcBef>
        <a:spcAft>
          <a:spcPct val="0"/>
        </a:spcAft>
        <a:buSzPct val="100000"/>
        <a:buChar char="•"/>
        <a:defRPr sz="2400" b="1">
          <a:solidFill>
            <a:schemeClr val="accent2"/>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a:solidFill>
            <a:srgbClr val="000099"/>
          </a:solidFill>
          <a:latin typeface="+mn-lt"/>
        </a:defRPr>
      </a:lvl2pPr>
      <a:lvl3pPr marL="1143000" indent="-228600" algn="l" rtl="0" eaLnBrk="0" fontAlgn="base" hangingPunct="0">
        <a:lnSpc>
          <a:spcPct val="90000"/>
        </a:lnSpc>
        <a:spcBef>
          <a:spcPct val="30000"/>
        </a:spcBef>
        <a:spcAft>
          <a:spcPct val="0"/>
        </a:spcAft>
        <a:buSzPct val="100000"/>
        <a:buChar char="»"/>
        <a:defRPr b="1">
          <a:solidFill>
            <a:srgbClr val="000099"/>
          </a:solidFill>
          <a:latin typeface="+mn-lt"/>
        </a:defRPr>
      </a:lvl3pPr>
      <a:lvl4pPr marL="1543050" indent="-171450" algn="l" rtl="0" eaLnBrk="0" fontAlgn="base" hangingPunct="0">
        <a:lnSpc>
          <a:spcPct val="90000"/>
        </a:lnSpc>
        <a:spcBef>
          <a:spcPct val="30000"/>
        </a:spcBef>
        <a:spcAft>
          <a:spcPct val="0"/>
        </a:spcAft>
        <a:buSzPct val="100000"/>
        <a:buChar char="•"/>
        <a:defRPr sz="1400" b="1">
          <a:solidFill>
            <a:srgbClr val="000099"/>
          </a:solidFill>
          <a:latin typeface="+mn-lt"/>
        </a:defRPr>
      </a:lvl4pPr>
      <a:lvl5pPr marL="2000250" indent="-171450" algn="l" rtl="0" eaLnBrk="0" fontAlgn="base" hangingPunct="0">
        <a:lnSpc>
          <a:spcPct val="90000"/>
        </a:lnSpc>
        <a:spcBef>
          <a:spcPct val="30000"/>
        </a:spcBef>
        <a:spcAft>
          <a:spcPct val="0"/>
        </a:spcAft>
        <a:buSzPct val="100000"/>
        <a:buChar char="–"/>
        <a:defRPr sz="1400" b="1">
          <a:solidFill>
            <a:srgbClr val="000099"/>
          </a:solidFill>
          <a:latin typeface="+mn-lt"/>
        </a:defRPr>
      </a:lvl5pPr>
      <a:lvl6pPr marL="2457450" indent="-171450" algn="l" rtl="0" eaLnBrk="0" fontAlgn="base" hangingPunct="0">
        <a:lnSpc>
          <a:spcPct val="90000"/>
        </a:lnSpc>
        <a:spcBef>
          <a:spcPct val="30000"/>
        </a:spcBef>
        <a:spcAft>
          <a:spcPct val="0"/>
        </a:spcAft>
        <a:buSzPct val="100000"/>
        <a:buChar char="–"/>
        <a:defRPr sz="1400" b="1">
          <a:solidFill>
            <a:srgbClr val="000099"/>
          </a:solidFill>
          <a:latin typeface="+mn-lt"/>
        </a:defRPr>
      </a:lvl6pPr>
      <a:lvl7pPr marL="2914650" indent="-171450" algn="l" rtl="0" eaLnBrk="0" fontAlgn="base" hangingPunct="0">
        <a:lnSpc>
          <a:spcPct val="90000"/>
        </a:lnSpc>
        <a:spcBef>
          <a:spcPct val="30000"/>
        </a:spcBef>
        <a:spcAft>
          <a:spcPct val="0"/>
        </a:spcAft>
        <a:buSzPct val="100000"/>
        <a:buChar char="–"/>
        <a:defRPr sz="1400" b="1">
          <a:solidFill>
            <a:srgbClr val="000099"/>
          </a:solidFill>
          <a:latin typeface="+mn-lt"/>
        </a:defRPr>
      </a:lvl7pPr>
      <a:lvl8pPr marL="3371850" indent="-171450" algn="l" rtl="0" eaLnBrk="0" fontAlgn="base" hangingPunct="0">
        <a:lnSpc>
          <a:spcPct val="90000"/>
        </a:lnSpc>
        <a:spcBef>
          <a:spcPct val="30000"/>
        </a:spcBef>
        <a:spcAft>
          <a:spcPct val="0"/>
        </a:spcAft>
        <a:buSzPct val="100000"/>
        <a:buChar char="–"/>
        <a:defRPr sz="1400" b="1">
          <a:solidFill>
            <a:srgbClr val="000099"/>
          </a:solidFill>
          <a:latin typeface="+mn-lt"/>
        </a:defRPr>
      </a:lvl8pPr>
      <a:lvl9pPr marL="3829050" indent="-171450" algn="l" rtl="0" eaLnBrk="0" fontAlgn="base" hangingPunct="0">
        <a:lnSpc>
          <a:spcPct val="90000"/>
        </a:lnSpc>
        <a:spcBef>
          <a:spcPct val="30000"/>
        </a:spcBef>
        <a:spcAft>
          <a:spcPct val="0"/>
        </a:spcAft>
        <a:buSzPct val="100000"/>
        <a:buChar char="–"/>
        <a:defRPr sz="1400" b="1">
          <a:solidFill>
            <a:srgbClr val="000099"/>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4.xml"/><Relationship Id="rId7" Type="http://schemas.openxmlformats.org/officeDocument/2006/relationships/image" Target="../media/image2.wmf"/><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4.wmf"/><Relationship Id="rId5" Type="http://schemas.openxmlformats.org/officeDocument/2006/relationships/image" Target="../media/image1.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3.wmf"/></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wmf"/><Relationship Id="rId4" Type="http://schemas.openxmlformats.org/officeDocument/2006/relationships/oleObject" Target="../embeddings/oleObject5.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10">
            <a:extLst>
              <a:ext uri="{FF2B5EF4-FFF2-40B4-BE49-F238E27FC236}">
                <a16:creationId xmlns:a16="http://schemas.microsoft.com/office/drawing/2014/main" id="{947383A8-C415-4425-98C6-8104351ED5D7}"/>
              </a:ext>
            </a:extLst>
          </p:cNvPr>
          <p:cNvSpPr>
            <a:spLocks noGrp="1" noChangeArrowheads="1"/>
          </p:cNvSpPr>
          <p:nvPr>
            <p:ph type="ctrTitle"/>
          </p:nvPr>
        </p:nvSpPr>
        <p:spPr/>
        <p:txBody>
          <a:bodyPr/>
          <a:lstStyle/>
          <a:p>
            <a:pPr algn="ctr"/>
            <a:r>
              <a:rPr lang="fr-FR" altLang="fr-FR" dirty="0"/>
              <a:t>Entreposage</a:t>
            </a:r>
            <a:br>
              <a:rPr lang="fr-FR" altLang="fr-FR" dirty="0"/>
            </a:br>
            <a:r>
              <a:rPr lang="fr-FR" altLang="fr-FR" dirty="0"/>
              <a:t>Manutentions</a:t>
            </a:r>
          </a:p>
        </p:txBody>
      </p:sp>
      <p:sp>
        <p:nvSpPr>
          <p:cNvPr id="4101" name="Rectangle 11">
            <a:extLst>
              <a:ext uri="{FF2B5EF4-FFF2-40B4-BE49-F238E27FC236}">
                <a16:creationId xmlns:a16="http://schemas.microsoft.com/office/drawing/2014/main" id="{ACADDA06-B6CD-485D-A286-8C62809AC134}"/>
              </a:ext>
            </a:extLst>
          </p:cNvPr>
          <p:cNvSpPr>
            <a:spLocks noGrp="1" noChangeArrowheads="1"/>
          </p:cNvSpPr>
          <p:nvPr>
            <p:ph type="subTitle" idx="1"/>
          </p:nvPr>
        </p:nvSpPr>
        <p:spPr/>
        <p:txBody>
          <a:bodyPr/>
          <a:lstStyle/>
          <a:p>
            <a:endParaRPr lang="fr-FR" altLang="fr-F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077F9F-911C-4D35-A9D7-D7FCED84E4F8}"/>
              </a:ext>
            </a:extLst>
          </p:cNvPr>
          <p:cNvSpPr>
            <a:spLocks noGrp="1"/>
          </p:cNvSpPr>
          <p:nvPr>
            <p:ph type="title"/>
          </p:nvPr>
        </p:nvSpPr>
        <p:spPr/>
        <p:txBody>
          <a:bodyPr/>
          <a:lstStyle/>
          <a:p>
            <a:r>
              <a:rPr lang="fr-FR" dirty="0"/>
              <a:t>Exemple de calcul des temps</a:t>
            </a:r>
          </a:p>
        </p:txBody>
      </p:sp>
      <p:graphicFrame>
        <p:nvGraphicFramePr>
          <p:cNvPr id="7" name="Espace réservé du contenu 6">
            <a:extLst>
              <a:ext uri="{FF2B5EF4-FFF2-40B4-BE49-F238E27FC236}">
                <a16:creationId xmlns:a16="http://schemas.microsoft.com/office/drawing/2014/main" id="{FE3211F1-4FA6-4389-9ABD-963B01EEC41C}"/>
              </a:ext>
            </a:extLst>
          </p:cNvPr>
          <p:cNvGraphicFramePr>
            <a:graphicFrameLocks noGrp="1"/>
          </p:cNvGraphicFramePr>
          <p:nvPr>
            <p:ph idx="1"/>
            <p:extLst>
              <p:ext uri="{D42A27DB-BD31-4B8C-83A1-F6EECF244321}">
                <p14:modId xmlns:p14="http://schemas.microsoft.com/office/powerpoint/2010/main" val="2991700487"/>
              </p:ext>
            </p:extLst>
          </p:nvPr>
        </p:nvGraphicFramePr>
        <p:xfrm>
          <a:off x="1259632" y="2276872"/>
          <a:ext cx="6984775" cy="2903409"/>
        </p:xfrm>
        <a:graphic>
          <a:graphicData uri="http://schemas.openxmlformats.org/drawingml/2006/table">
            <a:tbl>
              <a:tblPr>
                <a:tableStyleId>{5C22544A-7EE6-4342-B048-85BDC9FD1C3A}</a:tableStyleId>
              </a:tblPr>
              <a:tblGrid>
                <a:gridCol w="2548442">
                  <a:extLst>
                    <a:ext uri="{9D8B030D-6E8A-4147-A177-3AD203B41FA5}">
                      <a16:colId xmlns:a16="http://schemas.microsoft.com/office/drawing/2014/main" val="988467287"/>
                    </a:ext>
                  </a:extLst>
                </a:gridCol>
                <a:gridCol w="1388471">
                  <a:extLst>
                    <a:ext uri="{9D8B030D-6E8A-4147-A177-3AD203B41FA5}">
                      <a16:colId xmlns:a16="http://schemas.microsoft.com/office/drawing/2014/main" val="172715574"/>
                    </a:ext>
                  </a:extLst>
                </a:gridCol>
                <a:gridCol w="1015954">
                  <a:extLst>
                    <a:ext uri="{9D8B030D-6E8A-4147-A177-3AD203B41FA5}">
                      <a16:colId xmlns:a16="http://schemas.microsoft.com/office/drawing/2014/main" val="444070448"/>
                    </a:ext>
                  </a:extLst>
                </a:gridCol>
                <a:gridCol w="1015954">
                  <a:extLst>
                    <a:ext uri="{9D8B030D-6E8A-4147-A177-3AD203B41FA5}">
                      <a16:colId xmlns:a16="http://schemas.microsoft.com/office/drawing/2014/main" val="972234045"/>
                    </a:ext>
                  </a:extLst>
                </a:gridCol>
                <a:gridCol w="1015954">
                  <a:extLst>
                    <a:ext uri="{9D8B030D-6E8A-4147-A177-3AD203B41FA5}">
                      <a16:colId xmlns:a16="http://schemas.microsoft.com/office/drawing/2014/main" val="2364936349"/>
                    </a:ext>
                  </a:extLst>
                </a:gridCol>
              </a:tblGrid>
              <a:tr h="236091">
                <a:tc rowSpan="2">
                  <a:txBody>
                    <a:bodyPr/>
                    <a:lstStyle/>
                    <a:p>
                      <a:pPr algn="l" fontAlgn="ctr"/>
                      <a:r>
                        <a:rPr lang="fr-FR" sz="1400" u="none" strike="noStrike" dirty="0">
                          <a:solidFill>
                            <a:srgbClr val="000000"/>
                          </a:solidFill>
                          <a:effectLst/>
                          <a:latin typeface="Arial" panose="020B0604020202020204" pitchFamily="34" charset="0"/>
                          <a:cs typeface="Arial" panose="020B0604020202020204" pitchFamily="34" charset="0"/>
                        </a:rPr>
                        <a:t>Opération</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rowSpan="2">
                  <a:txBody>
                    <a:bodyPr/>
                    <a:lstStyle/>
                    <a:p>
                      <a:pPr algn="ctr" fontAlgn="ctr"/>
                      <a:r>
                        <a:rPr lang="fr-FR" sz="1400" u="none" strike="noStrike" dirty="0">
                          <a:solidFill>
                            <a:srgbClr val="000000"/>
                          </a:solidFill>
                          <a:effectLst/>
                          <a:latin typeface="Arial" panose="020B0604020202020204" pitchFamily="34" charset="0"/>
                          <a:cs typeface="Arial" panose="020B0604020202020204" pitchFamily="34" charset="0"/>
                        </a:rPr>
                        <a:t>Temps unitaire (</a:t>
                      </a:r>
                      <a:r>
                        <a:rPr lang="fr-FR" sz="1400" u="none" strike="noStrike" dirty="0" err="1">
                          <a:solidFill>
                            <a:srgbClr val="000000"/>
                          </a:solidFill>
                          <a:effectLst/>
                          <a:latin typeface="Arial" panose="020B0604020202020204" pitchFamily="34" charset="0"/>
                          <a:cs typeface="Arial" panose="020B0604020202020204" pitchFamily="34" charset="0"/>
                        </a:rPr>
                        <a:t>cmn</a:t>
                      </a:r>
                      <a:r>
                        <a:rPr lang="fr-FR" sz="1400" u="none" strike="noStrike" dirty="0">
                          <a:solidFill>
                            <a:srgbClr val="000000"/>
                          </a:solidFill>
                          <a:effectLst/>
                          <a:latin typeface="Arial" panose="020B0604020202020204" pitchFamily="34" charset="0"/>
                          <a:cs typeface="Arial" panose="020B0604020202020204" pitchFamily="34" charset="0"/>
                        </a:rPr>
                        <a:t>)</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b="0" u="none" strike="noStrike" dirty="0">
                          <a:solidFill>
                            <a:srgbClr val="000000"/>
                          </a:solidFill>
                          <a:effectLst/>
                          <a:latin typeface="Arial" panose="020B0604020202020204" pitchFamily="34" charset="0"/>
                          <a:cs typeface="Arial" panose="020B0604020202020204" pitchFamily="34" charset="0"/>
                        </a:rPr>
                        <a:t>Distance</a:t>
                      </a:r>
                      <a:endParaRPr lang="fr-FR" sz="12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rowSpan="2">
                  <a:txBody>
                    <a:bodyPr/>
                    <a:lstStyle/>
                    <a:p>
                      <a:pPr algn="ctr" fontAlgn="ctr"/>
                      <a:r>
                        <a:rPr lang="fr-FR" sz="1400" u="none" strike="noStrike" dirty="0">
                          <a:solidFill>
                            <a:srgbClr val="000000"/>
                          </a:solidFill>
                          <a:effectLst/>
                          <a:latin typeface="Arial" panose="020B0604020202020204" pitchFamily="34" charset="0"/>
                          <a:cs typeface="Arial" panose="020B0604020202020204" pitchFamily="34" charset="0"/>
                        </a:rPr>
                        <a:t>Fréquence</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dirty="0">
                          <a:solidFill>
                            <a:srgbClr val="000000"/>
                          </a:solidFill>
                          <a:effectLst/>
                          <a:latin typeface="Arial" panose="020B0604020202020204" pitchFamily="34" charset="0"/>
                          <a:cs typeface="Arial" panose="020B0604020202020204" pitchFamily="34" charset="0"/>
                        </a:rPr>
                        <a:t>Temps total</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801861643"/>
                  </a:ext>
                </a:extLst>
              </a:tr>
              <a:tr h="247897">
                <a:tc vMerge="1">
                  <a:txBody>
                    <a:bodyPr/>
                    <a:lstStyle/>
                    <a:p>
                      <a:endParaRPr lang="fr-FR"/>
                    </a:p>
                  </a:txBody>
                  <a:tcPr/>
                </a:tc>
                <a:tc vMerge="1">
                  <a:txBody>
                    <a:bodyPr/>
                    <a:lstStyle/>
                    <a:p>
                      <a:endParaRPr lang="fr-FR"/>
                    </a:p>
                  </a:txBody>
                  <a:tcPr/>
                </a:tc>
                <a:tc>
                  <a:txBody>
                    <a:bodyPr/>
                    <a:lstStyle/>
                    <a:p>
                      <a:pPr algn="ctr" fontAlgn="ctr"/>
                      <a:r>
                        <a:rPr lang="fr-FR" sz="1400" u="none" strike="noStrike" dirty="0">
                          <a:solidFill>
                            <a:srgbClr val="000000"/>
                          </a:solidFill>
                          <a:effectLst/>
                          <a:latin typeface="Arial" panose="020B0604020202020204" pitchFamily="34" charset="0"/>
                          <a:cs typeface="Arial" panose="020B0604020202020204" pitchFamily="34" charset="0"/>
                        </a:rPr>
                        <a:t>(mètres)</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vMerge="1">
                  <a:txBody>
                    <a:bodyPr/>
                    <a:lstStyle/>
                    <a:p>
                      <a:endParaRPr lang="fr-FR"/>
                    </a:p>
                  </a:txBody>
                  <a:tcPr/>
                </a:tc>
                <a:tc>
                  <a:txBody>
                    <a:bodyPr/>
                    <a:lstStyle/>
                    <a:p>
                      <a:pPr algn="ctr" fontAlgn="ctr"/>
                      <a:r>
                        <a:rPr lang="fr-FR" sz="1400" u="none" strike="noStrike">
                          <a:solidFill>
                            <a:srgbClr val="000000"/>
                          </a:solidFill>
                          <a:effectLst/>
                          <a:latin typeface="Arial" panose="020B0604020202020204" pitchFamily="34" charset="0"/>
                          <a:cs typeface="Arial" panose="020B0604020202020204" pitchFamily="34" charset="0"/>
                        </a:rPr>
                        <a:t>(cmn)</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68793475"/>
                  </a:ext>
                </a:extLst>
              </a:tr>
              <a:tr h="247897">
                <a:tc>
                  <a:txBody>
                    <a:bodyPr/>
                    <a:lstStyle/>
                    <a:p>
                      <a:pPr algn="l" fontAlgn="ctr"/>
                      <a:r>
                        <a:rPr lang="fr-FR" sz="1400" u="none" strike="noStrike" dirty="0">
                          <a:solidFill>
                            <a:srgbClr val="000000"/>
                          </a:solidFill>
                          <a:effectLst/>
                          <a:latin typeface="Arial" panose="020B0604020202020204" pitchFamily="34" charset="0"/>
                          <a:cs typeface="Arial" panose="020B0604020202020204" pitchFamily="34" charset="0"/>
                        </a:rPr>
                        <a:t>Prise palette au sol</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dirty="0">
                          <a:solidFill>
                            <a:srgbClr val="000000"/>
                          </a:solidFill>
                          <a:effectLst/>
                          <a:latin typeface="Arial" panose="020B0604020202020204" pitchFamily="34" charset="0"/>
                          <a:cs typeface="Arial" panose="020B0604020202020204" pitchFamily="34" charset="0"/>
                        </a:rPr>
                        <a:t>25</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dirty="0">
                          <a:solidFill>
                            <a:srgbClr val="000000"/>
                          </a:solidFill>
                          <a:effectLst/>
                          <a:latin typeface="Arial" panose="020B0604020202020204" pitchFamily="34" charset="0"/>
                          <a:cs typeface="Arial" panose="020B0604020202020204" pitchFamily="34" charset="0"/>
                        </a:rPr>
                        <a:t> </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dirty="0">
                          <a:solidFill>
                            <a:srgbClr val="000000"/>
                          </a:solidFill>
                          <a:effectLst/>
                          <a:latin typeface="Arial" panose="020B0604020202020204" pitchFamily="34" charset="0"/>
                          <a:cs typeface="Arial" panose="020B0604020202020204" pitchFamily="34" charset="0"/>
                        </a:rPr>
                        <a:t>200</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dirty="0">
                          <a:solidFill>
                            <a:srgbClr val="000000"/>
                          </a:solidFill>
                          <a:effectLst/>
                          <a:latin typeface="Arial" panose="020B0604020202020204" pitchFamily="34" charset="0"/>
                          <a:cs typeface="Arial" panose="020B0604020202020204" pitchFamily="34" charset="0"/>
                        </a:rPr>
                        <a:t>5000</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301939967"/>
                  </a:ext>
                </a:extLst>
              </a:tr>
              <a:tr h="247897">
                <a:tc>
                  <a:txBody>
                    <a:bodyPr/>
                    <a:lstStyle/>
                    <a:p>
                      <a:pPr algn="l" fontAlgn="ctr"/>
                      <a:r>
                        <a:rPr lang="fr-FR" sz="1400" u="none" strike="noStrike" dirty="0">
                          <a:solidFill>
                            <a:srgbClr val="000000"/>
                          </a:solidFill>
                          <a:effectLst/>
                          <a:latin typeface="Arial" panose="020B0604020202020204" pitchFamily="34" charset="0"/>
                          <a:cs typeface="Arial" panose="020B0604020202020204" pitchFamily="34" charset="0"/>
                        </a:rPr>
                        <a:t>Déplacement vers stock </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dirty="0">
                          <a:solidFill>
                            <a:srgbClr val="000000"/>
                          </a:solidFill>
                          <a:effectLst/>
                          <a:latin typeface="Arial" panose="020B0604020202020204" pitchFamily="34" charset="0"/>
                          <a:cs typeface="Arial" panose="020B0604020202020204" pitchFamily="34" charset="0"/>
                        </a:rPr>
                        <a:t>0,74*</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dirty="0">
                          <a:solidFill>
                            <a:srgbClr val="000000"/>
                          </a:solidFill>
                          <a:effectLst/>
                          <a:latin typeface="Arial" panose="020B0604020202020204" pitchFamily="34" charset="0"/>
                          <a:cs typeface="Arial" panose="020B0604020202020204" pitchFamily="34" charset="0"/>
                        </a:rPr>
                        <a:t>200</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a:solidFill>
                            <a:srgbClr val="000000"/>
                          </a:solidFill>
                          <a:effectLst/>
                          <a:latin typeface="Arial" panose="020B0604020202020204" pitchFamily="34" charset="0"/>
                          <a:cs typeface="Arial" panose="020B0604020202020204" pitchFamily="34" charset="0"/>
                        </a:rPr>
                        <a:t>200</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dirty="0">
                          <a:solidFill>
                            <a:srgbClr val="000000"/>
                          </a:solidFill>
                          <a:effectLst/>
                          <a:latin typeface="Arial" panose="020B0604020202020204" pitchFamily="34" charset="0"/>
                          <a:cs typeface="Arial" panose="020B0604020202020204" pitchFamily="34" charset="0"/>
                        </a:rPr>
                        <a:t>29 600</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69127738"/>
                  </a:ext>
                </a:extLst>
              </a:tr>
              <a:tr h="247897">
                <a:tc>
                  <a:txBody>
                    <a:bodyPr/>
                    <a:lstStyle/>
                    <a:p>
                      <a:pPr algn="l" fontAlgn="ctr"/>
                      <a:r>
                        <a:rPr lang="fr-FR" sz="1400" u="none" strike="noStrike">
                          <a:solidFill>
                            <a:srgbClr val="000000"/>
                          </a:solidFill>
                          <a:effectLst/>
                          <a:latin typeface="Arial" panose="020B0604020202020204" pitchFamily="34" charset="0"/>
                          <a:cs typeface="Arial" panose="020B0604020202020204" pitchFamily="34" charset="0"/>
                        </a:rPr>
                        <a:t>Dépose niveau 3</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dirty="0">
                          <a:solidFill>
                            <a:srgbClr val="000000"/>
                          </a:solidFill>
                          <a:effectLst/>
                          <a:latin typeface="Arial" panose="020B0604020202020204" pitchFamily="34" charset="0"/>
                          <a:cs typeface="Arial" panose="020B0604020202020204" pitchFamily="34" charset="0"/>
                        </a:rPr>
                        <a:t>65</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dirty="0">
                          <a:solidFill>
                            <a:srgbClr val="000000"/>
                          </a:solidFill>
                          <a:effectLst/>
                          <a:latin typeface="Arial" panose="020B0604020202020204" pitchFamily="34" charset="0"/>
                          <a:cs typeface="Arial" panose="020B0604020202020204" pitchFamily="34" charset="0"/>
                        </a:rPr>
                        <a:t> </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a:solidFill>
                            <a:srgbClr val="000000"/>
                          </a:solidFill>
                          <a:effectLst/>
                          <a:latin typeface="Arial" panose="020B0604020202020204" pitchFamily="34" charset="0"/>
                          <a:cs typeface="Arial" panose="020B0604020202020204" pitchFamily="34" charset="0"/>
                        </a:rPr>
                        <a:t>200</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dirty="0">
                          <a:solidFill>
                            <a:srgbClr val="000000"/>
                          </a:solidFill>
                          <a:effectLst/>
                          <a:latin typeface="Arial" panose="020B0604020202020204" pitchFamily="34" charset="0"/>
                          <a:cs typeface="Arial" panose="020B0604020202020204" pitchFamily="34" charset="0"/>
                        </a:rPr>
                        <a:t>13 000</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067624069"/>
                  </a:ext>
                </a:extLst>
              </a:tr>
              <a:tr h="247897">
                <a:tc>
                  <a:txBody>
                    <a:bodyPr/>
                    <a:lstStyle/>
                    <a:p>
                      <a:pPr algn="l" fontAlgn="ctr"/>
                      <a:r>
                        <a:rPr lang="fr-FR" sz="1400" u="none" strike="noStrike">
                          <a:solidFill>
                            <a:srgbClr val="000000"/>
                          </a:solidFill>
                          <a:effectLst/>
                          <a:latin typeface="Arial" panose="020B0604020202020204" pitchFamily="34" charset="0"/>
                          <a:cs typeface="Arial" panose="020B0604020202020204" pitchFamily="34" charset="0"/>
                        </a:rPr>
                        <a:t>Déplacement à vide</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dirty="0">
                          <a:solidFill>
                            <a:srgbClr val="000000"/>
                          </a:solidFill>
                          <a:effectLst/>
                          <a:latin typeface="Arial" panose="020B0604020202020204" pitchFamily="34" charset="0"/>
                          <a:cs typeface="Arial" panose="020B0604020202020204" pitchFamily="34" charset="0"/>
                        </a:rPr>
                        <a:t>0,68*</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dirty="0">
                          <a:solidFill>
                            <a:srgbClr val="000000"/>
                          </a:solidFill>
                          <a:effectLst/>
                          <a:latin typeface="Arial" panose="020B0604020202020204" pitchFamily="34" charset="0"/>
                          <a:cs typeface="Arial" panose="020B0604020202020204" pitchFamily="34" charset="0"/>
                        </a:rPr>
                        <a:t>50</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a:solidFill>
                            <a:srgbClr val="000000"/>
                          </a:solidFill>
                          <a:effectLst/>
                          <a:latin typeface="Arial" panose="020B0604020202020204" pitchFamily="34" charset="0"/>
                          <a:cs typeface="Arial" panose="020B0604020202020204" pitchFamily="34" charset="0"/>
                        </a:rPr>
                        <a:t>200</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a:solidFill>
                            <a:srgbClr val="000000"/>
                          </a:solidFill>
                          <a:effectLst/>
                          <a:latin typeface="Arial" panose="020B0604020202020204" pitchFamily="34" charset="0"/>
                          <a:cs typeface="Arial" panose="020B0604020202020204" pitchFamily="34" charset="0"/>
                        </a:rPr>
                        <a:t>6 800</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36840692"/>
                  </a:ext>
                </a:extLst>
              </a:tr>
              <a:tr h="247897">
                <a:tc>
                  <a:txBody>
                    <a:bodyPr/>
                    <a:lstStyle/>
                    <a:p>
                      <a:pPr algn="l" fontAlgn="ctr"/>
                      <a:r>
                        <a:rPr lang="fr-FR" sz="1400" u="none" strike="noStrike">
                          <a:solidFill>
                            <a:srgbClr val="000000"/>
                          </a:solidFill>
                          <a:effectLst/>
                          <a:latin typeface="Arial" panose="020B0604020202020204" pitchFamily="34" charset="0"/>
                          <a:cs typeface="Arial" panose="020B0604020202020204" pitchFamily="34" charset="0"/>
                        </a:rPr>
                        <a:t>Prise niveau 3</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a:solidFill>
                            <a:srgbClr val="000000"/>
                          </a:solidFill>
                          <a:effectLst/>
                          <a:latin typeface="Arial" panose="020B0604020202020204" pitchFamily="34" charset="0"/>
                          <a:cs typeface="Arial" panose="020B0604020202020204" pitchFamily="34" charset="0"/>
                        </a:rPr>
                        <a:t>65</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dirty="0">
                          <a:solidFill>
                            <a:srgbClr val="000000"/>
                          </a:solidFill>
                          <a:effectLst/>
                          <a:latin typeface="Arial" panose="020B0604020202020204" pitchFamily="34" charset="0"/>
                          <a:cs typeface="Arial" panose="020B0604020202020204" pitchFamily="34" charset="0"/>
                        </a:rPr>
                        <a:t> </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dirty="0">
                          <a:solidFill>
                            <a:srgbClr val="000000"/>
                          </a:solidFill>
                          <a:effectLst/>
                          <a:latin typeface="Arial" panose="020B0604020202020204" pitchFamily="34" charset="0"/>
                          <a:cs typeface="Arial" panose="020B0604020202020204" pitchFamily="34" charset="0"/>
                        </a:rPr>
                        <a:t>200</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dirty="0">
                          <a:solidFill>
                            <a:srgbClr val="000000"/>
                          </a:solidFill>
                          <a:effectLst/>
                          <a:latin typeface="Arial" panose="020B0604020202020204" pitchFamily="34" charset="0"/>
                          <a:cs typeface="Arial" panose="020B0604020202020204" pitchFamily="34" charset="0"/>
                        </a:rPr>
                        <a:t>13 000</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62002038"/>
                  </a:ext>
                </a:extLst>
              </a:tr>
              <a:tr h="247897">
                <a:tc>
                  <a:txBody>
                    <a:bodyPr/>
                    <a:lstStyle/>
                    <a:p>
                      <a:pPr algn="l" fontAlgn="ctr"/>
                      <a:r>
                        <a:rPr lang="fr-FR" sz="1400" u="none" strike="noStrike">
                          <a:solidFill>
                            <a:srgbClr val="000000"/>
                          </a:solidFill>
                          <a:effectLst/>
                          <a:latin typeface="Arial" panose="020B0604020202020204" pitchFamily="34" charset="0"/>
                          <a:cs typeface="Arial" panose="020B0604020202020204" pitchFamily="34" charset="0"/>
                        </a:rPr>
                        <a:t>Déplacement vers expédition </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a:solidFill>
                            <a:srgbClr val="000000"/>
                          </a:solidFill>
                          <a:effectLst/>
                          <a:latin typeface="Arial" panose="020B0604020202020204" pitchFamily="34" charset="0"/>
                          <a:cs typeface="Arial" panose="020B0604020202020204" pitchFamily="34" charset="0"/>
                        </a:rPr>
                        <a:t>0,74*</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dirty="0">
                          <a:solidFill>
                            <a:srgbClr val="000000"/>
                          </a:solidFill>
                          <a:effectLst/>
                          <a:latin typeface="Arial" panose="020B0604020202020204" pitchFamily="34" charset="0"/>
                          <a:cs typeface="Arial" panose="020B0604020202020204" pitchFamily="34" charset="0"/>
                        </a:rPr>
                        <a:t>200</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dirty="0">
                          <a:solidFill>
                            <a:srgbClr val="000000"/>
                          </a:solidFill>
                          <a:effectLst/>
                          <a:latin typeface="Arial" panose="020B0604020202020204" pitchFamily="34" charset="0"/>
                          <a:cs typeface="Arial" panose="020B0604020202020204" pitchFamily="34" charset="0"/>
                        </a:rPr>
                        <a:t>200</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dirty="0">
                          <a:solidFill>
                            <a:srgbClr val="000000"/>
                          </a:solidFill>
                          <a:effectLst/>
                          <a:latin typeface="Arial" panose="020B0604020202020204" pitchFamily="34" charset="0"/>
                          <a:cs typeface="Arial" panose="020B0604020202020204" pitchFamily="34" charset="0"/>
                        </a:rPr>
                        <a:t>29 600</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92149632"/>
                  </a:ext>
                </a:extLst>
              </a:tr>
              <a:tr h="247897">
                <a:tc>
                  <a:txBody>
                    <a:bodyPr/>
                    <a:lstStyle/>
                    <a:p>
                      <a:pPr algn="l" fontAlgn="ctr"/>
                      <a:r>
                        <a:rPr lang="fr-FR" sz="1400" u="none" strike="noStrike">
                          <a:solidFill>
                            <a:srgbClr val="000000"/>
                          </a:solidFill>
                          <a:effectLst/>
                          <a:latin typeface="Arial" panose="020B0604020202020204" pitchFamily="34" charset="0"/>
                          <a:cs typeface="Arial" panose="020B0604020202020204" pitchFamily="34" charset="0"/>
                        </a:rPr>
                        <a:t>Pose palette au sol</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a:solidFill>
                            <a:srgbClr val="000000"/>
                          </a:solidFill>
                          <a:effectLst/>
                          <a:latin typeface="Arial" panose="020B0604020202020204" pitchFamily="34" charset="0"/>
                          <a:cs typeface="Arial" panose="020B0604020202020204" pitchFamily="34" charset="0"/>
                        </a:rPr>
                        <a:t>25</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a:solidFill>
                            <a:srgbClr val="000000"/>
                          </a:solidFill>
                          <a:effectLst/>
                          <a:latin typeface="Arial" panose="020B0604020202020204" pitchFamily="34" charset="0"/>
                          <a:cs typeface="Arial" panose="020B0604020202020204" pitchFamily="34" charset="0"/>
                        </a:rPr>
                        <a:t> </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dirty="0">
                          <a:solidFill>
                            <a:srgbClr val="000000"/>
                          </a:solidFill>
                          <a:effectLst/>
                          <a:latin typeface="Arial" panose="020B0604020202020204" pitchFamily="34" charset="0"/>
                          <a:cs typeface="Arial" panose="020B0604020202020204" pitchFamily="34" charset="0"/>
                        </a:rPr>
                        <a:t>200</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dirty="0">
                          <a:solidFill>
                            <a:srgbClr val="000000"/>
                          </a:solidFill>
                          <a:effectLst/>
                          <a:latin typeface="Arial" panose="020B0604020202020204" pitchFamily="34" charset="0"/>
                          <a:cs typeface="Arial" panose="020B0604020202020204" pitchFamily="34" charset="0"/>
                        </a:rPr>
                        <a:t>5 000</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66632001"/>
                  </a:ext>
                </a:extLst>
              </a:tr>
              <a:tr h="413161">
                <a:tc>
                  <a:txBody>
                    <a:bodyPr/>
                    <a:lstStyle/>
                    <a:p>
                      <a:pPr algn="l" fontAlgn="ctr"/>
                      <a:r>
                        <a:rPr lang="fr-FR" sz="1400" u="none" strike="noStrike">
                          <a:solidFill>
                            <a:srgbClr val="000000"/>
                          </a:solidFill>
                          <a:effectLst/>
                          <a:latin typeface="Arial" panose="020B0604020202020204" pitchFamily="34" charset="0"/>
                          <a:cs typeface="Arial" panose="020B0604020202020204" pitchFamily="34" charset="0"/>
                        </a:rPr>
                        <a:t>Retour à vide vers zone réception</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a:solidFill>
                            <a:srgbClr val="000000"/>
                          </a:solidFill>
                          <a:effectLst/>
                          <a:latin typeface="Arial" panose="020B0604020202020204" pitchFamily="34" charset="0"/>
                          <a:cs typeface="Arial" panose="020B0604020202020204" pitchFamily="34" charset="0"/>
                        </a:rPr>
                        <a:t>0,68</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a:solidFill>
                            <a:srgbClr val="000000"/>
                          </a:solidFill>
                          <a:effectLst/>
                          <a:latin typeface="Arial" panose="020B0604020202020204" pitchFamily="34" charset="0"/>
                          <a:cs typeface="Arial" panose="020B0604020202020204" pitchFamily="34" charset="0"/>
                        </a:rPr>
                        <a:t>20</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dirty="0">
                          <a:solidFill>
                            <a:srgbClr val="000000"/>
                          </a:solidFill>
                          <a:effectLst/>
                          <a:latin typeface="Arial" panose="020B0604020202020204" pitchFamily="34" charset="0"/>
                          <a:cs typeface="Arial" panose="020B0604020202020204" pitchFamily="34" charset="0"/>
                        </a:rPr>
                        <a:t>200</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dirty="0">
                          <a:solidFill>
                            <a:srgbClr val="000000"/>
                          </a:solidFill>
                          <a:effectLst/>
                          <a:latin typeface="Arial" panose="020B0604020202020204" pitchFamily="34" charset="0"/>
                          <a:cs typeface="Arial" panose="020B0604020202020204" pitchFamily="34" charset="0"/>
                        </a:rPr>
                        <a:t>2 720</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939611411"/>
                  </a:ext>
                </a:extLst>
              </a:tr>
              <a:tr h="247897">
                <a:tc>
                  <a:txBody>
                    <a:bodyPr/>
                    <a:lstStyle/>
                    <a:p>
                      <a:pPr algn="l" fontAlgn="ctr"/>
                      <a:r>
                        <a:rPr lang="fr-FR" sz="1400" u="none" strike="noStrike">
                          <a:solidFill>
                            <a:srgbClr val="000000"/>
                          </a:solidFill>
                          <a:effectLst/>
                          <a:latin typeface="Arial" panose="020B0604020202020204" pitchFamily="34" charset="0"/>
                          <a:cs typeface="Arial" panose="020B0604020202020204" pitchFamily="34" charset="0"/>
                        </a:rPr>
                        <a:t> </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gridSpan="2">
                  <a:txBody>
                    <a:bodyPr/>
                    <a:lstStyle/>
                    <a:p>
                      <a:pPr algn="ctr" fontAlgn="ctr"/>
                      <a:r>
                        <a:rPr lang="fr-FR" sz="1400" u="none" strike="noStrike">
                          <a:solidFill>
                            <a:srgbClr val="000000"/>
                          </a:solidFill>
                          <a:effectLst/>
                          <a:latin typeface="Arial" panose="020B0604020202020204" pitchFamily="34" charset="0"/>
                          <a:cs typeface="Arial" panose="020B0604020202020204" pitchFamily="34" charset="0"/>
                        </a:rPr>
                        <a:t>* par mètre</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hMerge="1">
                  <a:txBody>
                    <a:bodyPr/>
                    <a:lstStyle/>
                    <a:p>
                      <a:endParaRPr lang="fr-FR"/>
                    </a:p>
                  </a:txBody>
                  <a:tcPr/>
                </a:tc>
                <a:tc>
                  <a:txBody>
                    <a:bodyPr/>
                    <a:lstStyle/>
                    <a:p>
                      <a:pPr algn="ctr" fontAlgn="ctr"/>
                      <a:r>
                        <a:rPr lang="fr-FR" sz="1400" u="none" strike="noStrike" dirty="0">
                          <a:solidFill>
                            <a:srgbClr val="000000"/>
                          </a:solidFill>
                          <a:effectLst/>
                          <a:latin typeface="Arial" panose="020B0604020202020204" pitchFamily="34" charset="0"/>
                          <a:cs typeface="Arial" panose="020B0604020202020204" pitchFamily="34" charset="0"/>
                        </a:rPr>
                        <a:t> </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400" u="none" strike="noStrike" dirty="0">
                          <a:solidFill>
                            <a:srgbClr val="000000"/>
                          </a:solidFill>
                          <a:effectLst/>
                          <a:latin typeface="Arial" panose="020B0604020202020204" pitchFamily="34" charset="0"/>
                          <a:cs typeface="Arial" panose="020B0604020202020204" pitchFamily="34" charset="0"/>
                        </a:rPr>
                        <a:t>100 220</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06267878"/>
                  </a:ext>
                </a:extLst>
              </a:tr>
            </a:tbl>
          </a:graphicData>
        </a:graphic>
      </p:graphicFrame>
    </p:spTree>
    <p:extLst>
      <p:ext uri="{BB962C8B-B14F-4D97-AF65-F5344CB8AC3E}">
        <p14:creationId xmlns:p14="http://schemas.microsoft.com/office/powerpoint/2010/main" val="1643772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a:extLst>
              <a:ext uri="{FF2B5EF4-FFF2-40B4-BE49-F238E27FC236}">
                <a16:creationId xmlns:a16="http://schemas.microsoft.com/office/drawing/2014/main" id="{7B640E69-A409-4BD1-9B12-7D8E3D1CF4D0}"/>
              </a:ext>
            </a:extLst>
          </p:cNvPr>
          <p:cNvSpPr>
            <a:spLocks noGrp="1" noChangeArrowheads="1"/>
          </p:cNvSpPr>
          <p:nvPr>
            <p:ph type="title"/>
          </p:nvPr>
        </p:nvSpPr>
        <p:spPr>
          <a:noFill/>
        </p:spPr>
        <p:txBody>
          <a:bodyPr/>
          <a:lstStyle/>
          <a:p>
            <a:r>
              <a:rPr lang="fr-FR" altLang="fr-FR"/>
              <a:t>Ratios de productivité</a:t>
            </a:r>
          </a:p>
        </p:txBody>
      </p:sp>
      <p:sp>
        <p:nvSpPr>
          <p:cNvPr id="18437" name="Rectangle 3">
            <a:extLst>
              <a:ext uri="{FF2B5EF4-FFF2-40B4-BE49-F238E27FC236}">
                <a16:creationId xmlns:a16="http://schemas.microsoft.com/office/drawing/2014/main" id="{5E760087-285A-4E98-B119-8089BE163BCD}"/>
              </a:ext>
            </a:extLst>
          </p:cNvPr>
          <p:cNvSpPr>
            <a:spLocks noGrp="1" noChangeArrowheads="1"/>
          </p:cNvSpPr>
          <p:nvPr>
            <p:ph type="body" idx="1"/>
          </p:nvPr>
        </p:nvSpPr>
        <p:spPr>
          <a:xfrm>
            <a:off x="762000" y="1905000"/>
            <a:ext cx="7620000" cy="4495800"/>
          </a:xfrm>
          <a:noFill/>
        </p:spPr>
        <p:txBody>
          <a:bodyPr/>
          <a:lstStyle/>
          <a:p>
            <a:r>
              <a:rPr lang="fr-FR" altLang="fr-FR" sz="2800" b="0" dirty="0"/>
              <a:t>Préparation de commandes :</a:t>
            </a:r>
          </a:p>
          <a:p>
            <a:pPr lvl="1"/>
            <a:r>
              <a:rPr lang="fr-FR" altLang="fr-FR" sz="2000" b="0" dirty="0"/>
              <a:t>1100 colis / jour / personne (petits colis)</a:t>
            </a:r>
          </a:p>
          <a:p>
            <a:pPr lvl="1"/>
            <a:r>
              <a:rPr lang="fr-FR" altLang="fr-FR" sz="2000" b="0" dirty="0"/>
              <a:t>30 à 40 lignes / heure / personne </a:t>
            </a:r>
          </a:p>
          <a:p>
            <a:pPr lvl="1"/>
            <a:r>
              <a:rPr lang="fr-FR" altLang="fr-FR" sz="2000" b="0" dirty="0"/>
              <a:t>1 contrôleur pour 3 000 à 3 500 colis (si pas de code barre)</a:t>
            </a:r>
          </a:p>
          <a:p>
            <a:pPr>
              <a:buFontTx/>
              <a:buNone/>
            </a:pPr>
            <a:endParaRPr lang="fr-FR" altLang="fr-FR" sz="2800" b="0" dirty="0"/>
          </a:p>
          <a:p>
            <a:r>
              <a:rPr lang="fr-FR" altLang="fr-FR" sz="2800" b="0" dirty="0"/>
              <a:t>Manutention (mise en stock ou réappros) : </a:t>
            </a:r>
          </a:p>
          <a:p>
            <a:pPr>
              <a:buFontTx/>
              <a:buNone/>
            </a:pPr>
            <a:r>
              <a:rPr lang="fr-FR" altLang="fr-FR" sz="2800" b="0" dirty="0"/>
              <a:t>           </a:t>
            </a:r>
            <a:r>
              <a:rPr lang="fr-FR" altLang="fr-FR" b="0" dirty="0"/>
              <a:t>13 à 27 palettes / heure personne </a:t>
            </a:r>
          </a:p>
          <a:p>
            <a:pPr>
              <a:buFontTx/>
              <a:buNone/>
            </a:pPr>
            <a:r>
              <a:rPr lang="fr-FR" altLang="fr-FR" b="0" dirty="0"/>
              <a:t>                        (moyenne : 20)</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2">
            <a:extLst>
              <a:ext uri="{FF2B5EF4-FFF2-40B4-BE49-F238E27FC236}">
                <a16:creationId xmlns:a16="http://schemas.microsoft.com/office/drawing/2014/main" id="{AAD8F6FB-AA25-43AE-927F-F67B23EA00C7}"/>
              </a:ext>
            </a:extLst>
          </p:cNvPr>
          <p:cNvSpPr>
            <a:spLocks noGrp="1" noChangeArrowheads="1"/>
          </p:cNvSpPr>
          <p:nvPr>
            <p:ph type="title"/>
          </p:nvPr>
        </p:nvSpPr>
        <p:spPr>
          <a:noFill/>
        </p:spPr>
        <p:txBody>
          <a:bodyPr/>
          <a:lstStyle/>
          <a:p>
            <a:r>
              <a:rPr lang="fr-FR" altLang="fr-FR"/>
              <a:t>Affectation des produits</a:t>
            </a:r>
            <a:endParaRPr lang="fr-FR" altLang="fr-FR" sz="1600"/>
          </a:p>
        </p:txBody>
      </p:sp>
      <p:sp>
        <p:nvSpPr>
          <p:cNvPr id="30725" name="Rectangle 3">
            <a:extLst>
              <a:ext uri="{FF2B5EF4-FFF2-40B4-BE49-F238E27FC236}">
                <a16:creationId xmlns:a16="http://schemas.microsoft.com/office/drawing/2014/main" id="{9ADA71C4-2661-40C1-A08B-39A647EA33D6}"/>
              </a:ext>
            </a:extLst>
          </p:cNvPr>
          <p:cNvSpPr>
            <a:spLocks noGrp="1" noChangeArrowheads="1"/>
          </p:cNvSpPr>
          <p:nvPr>
            <p:ph type="body" idx="1"/>
          </p:nvPr>
        </p:nvSpPr>
        <p:spPr>
          <a:noFill/>
        </p:spPr>
        <p:txBody>
          <a:bodyPr/>
          <a:lstStyle/>
          <a:p>
            <a:pPr>
              <a:buFontTx/>
              <a:buNone/>
            </a:pPr>
            <a:r>
              <a:rPr lang="fr-FR" altLang="fr-FR" sz="2800" b="0" dirty="0"/>
              <a:t>         </a:t>
            </a:r>
            <a:r>
              <a:rPr lang="fr-FR" altLang="fr-FR" sz="2800" b="0" dirty="0">
                <a:solidFill>
                  <a:srgbClr val="00279F"/>
                </a:solidFill>
              </a:rPr>
              <a:t>Analyse ABC des sorties journalières</a:t>
            </a:r>
          </a:p>
        </p:txBody>
      </p:sp>
      <p:grpSp>
        <p:nvGrpSpPr>
          <p:cNvPr id="30726" name="Group 17">
            <a:extLst>
              <a:ext uri="{FF2B5EF4-FFF2-40B4-BE49-F238E27FC236}">
                <a16:creationId xmlns:a16="http://schemas.microsoft.com/office/drawing/2014/main" id="{A719E0F2-EE52-4DEF-B979-14E1D314DA35}"/>
              </a:ext>
            </a:extLst>
          </p:cNvPr>
          <p:cNvGrpSpPr>
            <a:grpSpLocks/>
          </p:cNvGrpSpPr>
          <p:nvPr/>
        </p:nvGrpSpPr>
        <p:grpSpPr bwMode="auto">
          <a:xfrm>
            <a:off x="1606550" y="2444750"/>
            <a:ext cx="5930900" cy="3263900"/>
            <a:chOff x="1012" y="1540"/>
            <a:chExt cx="3736" cy="2056"/>
          </a:xfrm>
        </p:grpSpPr>
        <p:sp>
          <p:nvSpPr>
            <p:cNvPr id="30727" name="Rectangle 4">
              <a:extLst>
                <a:ext uri="{FF2B5EF4-FFF2-40B4-BE49-F238E27FC236}">
                  <a16:creationId xmlns:a16="http://schemas.microsoft.com/office/drawing/2014/main" id="{2A6E01F9-45F8-4A88-837B-DD01E75E2959}"/>
                </a:ext>
              </a:extLst>
            </p:cNvPr>
            <p:cNvSpPr>
              <a:spLocks noChangeArrowheads="1"/>
            </p:cNvSpPr>
            <p:nvPr/>
          </p:nvSpPr>
          <p:spPr bwMode="auto">
            <a:xfrm>
              <a:off x="1012" y="1540"/>
              <a:ext cx="3736" cy="2056"/>
            </a:xfrm>
            <a:prstGeom prst="rect">
              <a:avLst/>
            </a:prstGeom>
            <a:solidFill>
              <a:srgbClr val="FFFF00"/>
            </a:solidFill>
            <a:ln w="12700">
              <a:solidFill>
                <a:srgbClr val="000000"/>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30728" name="Line 5">
              <a:extLst>
                <a:ext uri="{FF2B5EF4-FFF2-40B4-BE49-F238E27FC236}">
                  <a16:creationId xmlns:a16="http://schemas.microsoft.com/office/drawing/2014/main" id="{257D9072-092D-4CD8-A320-010FC91A72EC}"/>
                </a:ext>
              </a:extLst>
            </p:cNvPr>
            <p:cNvSpPr>
              <a:spLocks noChangeShapeType="1"/>
            </p:cNvSpPr>
            <p:nvPr/>
          </p:nvSpPr>
          <p:spPr bwMode="auto">
            <a:xfrm>
              <a:off x="1064" y="3069"/>
              <a:ext cx="3632"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30729" name="Rectangle 6">
              <a:extLst>
                <a:ext uri="{FF2B5EF4-FFF2-40B4-BE49-F238E27FC236}">
                  <a16:creationId xmlns:a16="http://schemas.microsoft.com/office/drawing/2014/main" id="{EA9809B1-C2E1-4ABE-AB32-112824FC887C}"/>
                </a:ext>
              </a:extLst>
            </p:cNvPr>
            <p:cNvSpPr>
              <a:spLocks noChangeArrowheads="1"/>
            </p:cNvSpPr>
            <p:nvPr/>
          </p:nvSpPr>
          <p:spPr bwMode="auto">
            <a:xfrm>
              <a:off x="1523" y="3236"/>
              <a:ext cx="2949" cy="237"/>
            </a:xfrm>
            <a:prstGeom prst="rect">
              <a:avLst/>
            </a:prstGeom>
            <a:solidFill>
              <a:schemeClr val="bg1">
                <a:lumMod val="20000"/>
                <a:lumOff val="80000"/>
              </a:schemeClr>
            </a:solidFill>
            <a:ln w="12700">
              <a:solidFill>
                <a:srgbClr val="000000"/>
              </a:solidFill>
              <a:miter lim="800000"/>
              <a:headEnd/>
              <a:tailEnd/>
            </a:ln>
          </p:spPr>
          <p:txBody>
            <a:bodyPr wrap="none" lIns="90488" tIns="44450" rIns="90488" bIns="44450">
              <a:spAutoFit/>
            </a:bodyPr>
            <a:lstStyle>
              <a:lvl1pPr defTabSz="762000">
                <a:defRPr b="1">
                  <a:solidFill>
                    <a:schemeClr val="tx1"/>
                  </a:solidFill>
                  <a:latin typeface="Arial" panose="020B0604020202020204" pitchFamily="34" charset="0"/>
                </a:defRPr>
              </a:lvl1pPr>
              <a:lvl2pPr marL="742950" indent="-285750" defTabSz="762000">
                <a:defRPr b="1">
                  <a:solidFill>
                    <a:schemeClr val="tx1"/>
                  </a:solidFill>
                  <a:latin typeface="Arial" panose="020B0604020202020204" pitchFamily="34" charset="0"/>
                </a:defRPr>
              </a:lvl2pPr>
              <a:lvl3pPr marL="1143000" indent="-228600" defTabSz="762000">
                <a:defRPr b="1">
                  <a:solidFill>
                    <a:schemeClr val="tx1"/>
                  </a:solidFill>
                  <a:latin typeface="Arial" panose="020B0604020202020204" pitchFamily="34" charset="0"/>
                </a:defRPr>
              </a:lvl3pPr>
              <a:lvl4pPr marL="1600200" indent="-228600" defTabSz="762000">
                <a:defRPr b="1">
                  <a:solidFill>
                    <a:schemeClr val="tx1"/>
                  </a:solidFill>
                  <a:latin typeface="Arial" panose="020B0604020202020204" pitchFamily="34" charset="0"/>
                </a:defRPr>
              </a:lvl4pPr>
              <a:lvl5pPr marL="2057400" indent="-228600" defTabSz="762000">
                <a:defRPr b="1">
                  <a:solidFill>
                    <a:schemeClr val="tx1"/>
                  </a:solidFill>
                  <a:latin typeface="Arial" panose="020B0604020202020204" pitchFamily="34" charset="0"/>
                </a:defRPr>
              </a:lvl5pPr>
              <a:lvl6pPr marL="25146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r>
                <a:rPr lang="fr-FR" altLang="fr-FR" sz="2000">
                  <a:solidFill>
                    <a:srgbClr val="0033CC"/>
                  </a:solidFill>
                </a:rPr>
                <a:t>Réceptions			Expéditions</a:t>
              </a:r>
            </a:p>
          </p:txBody>
        </p:sp>
        <p:sp>
          <p:nvSpPr>
            <p:cNvPr id="30730" name="Arc 7">
              <a:extLst>
                <a:ext uri="{FF2B5EF4-FFF2-40B4-BE49-F238E27FC236}">
                  <a16:creationId xmlns:a16="http://schemas.microsoft.com/office/drawing/2014/main" id="{F054B436-4DEE-4CDA-AA27-C94F469CCC3A}"/>
                </a:ext>
              </a:extLst>
            </p:cNvPr>
            <p:cNvSpPr>
              <a:spLocks/>
            </p:cNvSpPr>
            <p:nvPr/>
          </p:nvSpPr>
          <p:spPr bwMode="auto">
            <a:xfrm>
              <a:off x="2828" y="1600"/>
              <a:ext cx="1920" cy="1058"/>
            </a:xfrm>
            <a:custGeom>
              <a:avLst/>
              <a:gdLst>
                <a:gd name="T0" fmla="*/ 0 w 21600"/>
                <a:gd name="T1" fmla="*/ 0 h 21600"/>
                <a:gd name="T2" fmla="*/ 171 w 21600"/>
                <a:gd name="T3" fmla="*/ 52 h 21600"/>
                <a:gd name="T4" fmla="*/ 0 w 21600"/>
                <a:gd name="T5" fmla="*/ 52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1" y="0"/>
                    <a:pt x="21588" y="9658"/>
                    <a:pt x="21599" y="21580"/>
                  </a:cubicBezTo>
                </a:path>
                <a:path w="21600" h="21600" stroke="0" extrusionOk="0">
                  <a:moveTo>
                    <a:pt x="-1" y="0"/>
                  </a:moveTo>
                  <a:cubicBezTo>
                    <a:pt x="11921" y="0"/>
                    <a:pt x="21588" y="9658"/>
                    <a:pt x="21599" y="21580"/>
                  </a:cubicBezTo>
                  <a:lnTo>
                    <a:pt x="0" y="21600"/>
                  </a:lnTo>
                  <a:close/>
                </a:path>
              </a:pathLst>
            </a:custGeom>
            <a:solidFill>
              <a:srgbClr val="FFFF00"/>
            </a:solidFill>
            <a:ln w="12700" cap="rnd">
              <a:solidFill>
                <a:srgbClr val="000000"/>
              </a:solidFill>
              <a:round/>
              <a:headEnd/>
              <a:tailEnd/>
            </a:ln>
          </p:spPr>
          <p:txBody>
            <a:bodyPr wrap="none" anchor="ctr"/>
            <a:lstStyle/>
            <a:p>
              <a:endParaRPr lang="fr-FR"/>
            </a:p>
          </p:txBody>
        </p:sp>
        <p:sp>
          <p:nvSpPr>
            <p:cNvPr id="30731" name="Arc 8">
              <a:extLst>
                <a:ext uri="{FF2B5EF4-FFF2-40B4-BE49-F238E27FC236}">
                  <a16:creationId xmlns:a16="http://schemas.microsoft.com/office/drawing/2014/main" id="{3BE3695E-CCC4-4BF2-8AB6-3A5531E2D952}"/>
                </a:ext>
              </a:extLst>
            </p:cNvPr>
            <p:cNvSpPr>
              <a:spLocks/>
            </p:cNvSpPr>
            <p:nvPr/>
          </p:nvSpPr>
          <p:spPr bwMode="auto">
            <a:xfrm>
              <a:off x="1013" y="1600"/>
              <a:ext cx="1920" cy="1116"/>
            </a:xfrm>
            <a:custGeom>
              <a:avLst/>
              <a:gdLst>
                <a:gd name="T0" fmla="*/ 0 w 21600"/>
                <a:gd name="T1" fmla="*/ 58 h 21600"/>
                <a:gd name="T2" fmla="*/ 171 w 21600"/>
                <a:gd name="T3" fmla="*/ 0 h 21600"/>
                <a:gd name="T4" fmla="*/ 171 w 21600"/>
                <a:gd name="T5" fmla="*/ 58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674"/>
                    <a:pt x="9663" y="6"/>
                    <a:pt x="21589" y="0"/>
                  </a:cubicBezTo>
                </a:path>
                <a:path w="21600" h="21600" stroke="0" extrusionOk="0">
                  <a:moveTo>
                    <a:pt x="0" y="21600"/>
                  </a:moveTo>
                  <a:cubicBezTo>
                    <a:pt x="0" y="9674"/>
                    <a:pt x="9663" y="6"/>
                    <a:pt x="21589" y="0"/>
                  </a:cubicBezTo>
                  <a:lnTo>
                    <a:pt x="21600" y="21600"/>
                  </a:lnTo>
                  <a:close/>
                </a:path>
              </a:pathLst>
            </a:custGeom>
            <a:solidFill>
              <a:srgbClr val="FFFF00"/>
            </a:solidFill>
            <a:ln w="12700" cap="rnd">
              <a:solidFill>
                <a:srgbClr val="000000"/>
              </a:solidFill>
              <a:round/>
              <a:headEnd/>
              <a:tailEnd/>
            </a:ln>
          </p:spPr>
          <p:txBody>
            <a:bodyPr wrap="none" anchor="ctr"/>
            <a:lstStyle/>
            <a:p>
              <a:endParaRPr lang="fr-FR"/>
            </a:p>
          </p:txBody>
        </p:sp>
        <p:sp>
          <p:nvSpPr>
            <p:cNvPr id="30732" name="Arc 9">
              <a:extLst>
                <a:ext uri="{FF2B5EF4-FFF2-40B4-BE49-F238E27FC236}">
                  <a16:creationId xmlns:a16="http://schemas.microsoft.com/office/drawing/2014/main" id="{7C03E289-59A2-48B3-80CA-B11693A4D680}"/>
                </a:ext>
              </a:extLst>
            </p:cNvPr>
            <p:cNvSpPr>
              <a:spLocks/>
            </p:cNvSpPr>
            <p:nvPr/>
          </p:nvSpPr>
          <p:spPr bwMode="auto">
            <a:xfrm>
              <a:off x="2880" y="2013"/>
              <a:ext cx="1660" cy="999"/>
            </a:xfrm>
            <a:custGeom>
              <a:avLst/>
              <a:gdLst>
                <a:gd name="T0" fmla="*/ 0 w 21600"/>
                <a:gd name="T1" fmla="*/ 0 h 21600"/>
                <a:gd name="T2" fmla="*/ 128 w 21600"/>
                <a:gd name="T3" fmla="*/ 46 h 21600"/>
                <a:gd name="T4" fmla="*/ 0 w 21600"/>
                <a:gd name="T5" fmla="*/ 4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0" y="0"/>
                    <a:pt x="21587" y="9657"/>
                    <a:pt x="21599" y="21578"/>
                  </a:cubicBezTo>
                </a:path>
                <a:path w="21600" h="21600" stroke="0" extrusionOk="0">
                  <a:moveTo>
                    <a:pt x="-1" y="0"/>
                  </a:moveTo>
                  <a:cubicBezTo>
                    <a:pt x="11920" y="0"/>
                    <a:pt x="21587" y="9657"/>
                    <a:pt x="21599" y="21578"/>
                  </a:cubicBezTo>
                  <a:lnTo>
                    <a:pt x="0" y="21600"/>
                  </a:lnTo>
                  <a:close/>
                </a:path>
              </a:pathLst>
            </a:custGeom>
            <a:solidFill>
              <a:srgbClr val="FFFF00"/>
            </a:solidFill>
            <a:ln w="12700" cap="rnd">
              <a:solidFill>
                <a:srgbClr val="000000"/>
              </a:solidFill>
              <a:round/>
              <a:headEnd/>
              <a:tailEnd/>
            </a:ln>
          </p:spPr>
          <p:txBody>
            <a:bodyPr wrap="none" anchor="ctr"/>
            <a:lstStyle/>
            <a:p>
              <a:endParaRPr lang="fr-FR"/>
            </a:p>
          </p:txBody>
        </p:sp>
        <p:sp>
          <p:nvSpPr>
            <p:cNvPr id="30733" name="Arc 10">
              <a:extLst>
                <a:ext uri="{FF2B5EF4-FFF2-40B4-BE49-F238E27FC236}">
                  <a16:creationId xmlns:a16="http://schemas.microsoft.com/office/drawing/2014/main" id="{19005A5B-ED0B-434A-A612-8EA0AD8EC774}"/>
                </a:ext>
              </a:extLst>
            </p:cNvPr>
            <p:cNvSpPr>
              <a:spLocks/>
            </p:cNvSpPr>
            <p:nvPr/>
          </p:nvSpPr>
          <p:spPr bwMode="auto">
            <a:xfrm>
              <a:off x="1273" y="2013"/>
              <a:ext cx="1608" cy="1058"/>
            </a:xfrm>
            <a:custGeom>
              <a:avLst/>
              <a:gdLst>
                <a:gd name="T0" fmla="*/ 0 w 21600"/>
                <a:gd name="T1" fmla="*/ 52 h 21600"/>
                <a:gd name="T2" fmla="*/ 120 w 21600"/>
                <a:gd name="T3" fmla="*/ 0 h 21600"/>
                <a:gd name="T4" fmla="*/ 120 w 21600"/>
                <a:gd name="T5" fmla="*/ 52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580"/>
                  </a:moveTo>
                  <a:cubicBezTo>
                    <a:pt x="11" y="9663"/>
                    <a:pt x="9670" y="7"/>
                    <a:pt x="21587" y="0"/>
                  </a:cubicBezTo>
                </a:path>
                <a:path w="21600" h="21600" stroke="0" extrusionOk="0">
                  <a:moveTo>
                    <a:pt x="0" y="21580"/>
                  </a:moveTo>
                  <a:cubicBezTo>
                    <a:pt x="11" y="9663"/>
                    <a:pt x="9670" y="7"/>
                    <a:pt x="21587" y="0"/>
                  </a:cubicBezTo>
                  <a:lnTo>
                    <a:pt x="21600" y="21600"/>
                  </a:lnTo>
                  <a:close/>
                </a:path>
              </a:pathLst>
            </a:custGeom>
            <a:solidFill>
              <a:srgbClr val="FFFF00"/>
            </a:solidFill>
            <a:ln w="12700" cap="rnd">
              <a:solidFill>
                <a:srgbClr val="000000"/>
              </a:solidFill>
              <a:round/>
              <a:headEnd/>
              <a:tailEnd/>
            </a:ln>
          </p:spPr>
          <p:txBody>
            <a:bodyPr wrap="none" anchor="ctr"/>
            <a:lstStyle/>
            <a:p>
              <a:endParaRPr lang="fr-FR"/>
            </a:p>
          </p:txBody>
        </p:sp>
        <p:sp>
          <p:nvSpPr>
            <p:cNvPr id="30734" name="Arc 11">
              <a:extLst>
                <a:ext uri="{FF2B5EF4-FFF2-40B4-BE49-F238E27FC236}">
                  <a16:creationId xmlns:a16="http://schemas.microsoft.com/office/drawing/2014/main" id="{0305F711-2346-4EFB-A195-5E5047317F0B}"/>
                </a:ext>
              </a:extLst>
            </p:cNvPr>
            <p:cNvSpPr>
              <a:spLocks/>
            </p:cNvSpPr>
            <p:nvPr/>
          </p:nvSpPr>
          <p:spPr bwMode="auto">
            <a:xfrm>
              <a:off x="2880" y="2426"/>
              <a:ext cx="1192" cy="645"/>
            </a:xfrm>
            <a:custGeom>
              <a:avLst/>
              <a:gdLst>
                <a:gd name="T0" fmla="*/ 0 w 21600"/>
                <a:gd name="T1" fmla="*/ 0 h 21600"/>
                <a:gd name="T2" fmla="*/ 66 w 21600"/>
                <a:gd name="T3" fmla="*/ 19 h 21600"/>
                <a:gd name="T4" fmla="*/ 0 w 21600"/>
                <a:gd name="T5" fmla="*/ 19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16" y="0"/>
                    <a:pt x="21581" y="9649"/>
                    <a:pt x="21599" y="21566"/>
                  </a:cubicBezTo>
                </a:path>
                <a:path w="21600" h="21600" stroke="0" extrusionOk="0">
                  <a:moveTo>
                    <a:pt x="-1" y="0"/>
                  </a:moveTo>
                  <a:cubicBezTo>
                    <a:pt x="11916" y="0"/>
                    <a:pt x="21581" y="9649"/>
                    <a:pt x="21599" y="21566"/>
                  </a:cubicBezTo>
                  <a:lnTo>
                    <a:pt x="0" y="21600"/>
                  </a:lnTo>
                  <a:close/>
                </a:path>
              </a:pathLst>
            </a:custGeom>
            <a:solidFill>
              <a:srgbClr val="FFFF00"/>
            </a:solidFill>
            <a:ln w="12700" cap="rnd">
              <a:solidFill>
                <a:srgbClr val="000000"/>
              </a:solidFill>
              <a:round/>
              <a:headEnd/>
              <a:tailEnd/>
            </a:ln>
          </p:spPr>
          <p:txBody>
            <a:bodyPr wrap="none" anchor="ctr"/>
            <a:lstStyle/>
            <a:p>
              <a:endParaRPr lang="fr-FR"/>
            </a:p>
          </p:txBody>
        </p:sp>
        <p:sp>
          <p:nvSpPr>
            <p:cNvPr id="30735" name="Arc 12">
              <a:extLst>
                <a:ext uri="{FF2B5EF4-FFF2-40B4-BE49-F238E27FC236}">
                  <a16:creationId xmlns:a16="http://schemas.microsoft.com/office/drawing/2014/main" id="{A31B4060-9B53-43EF-B395-49D2EA963158}"/>
                </a:ext>
              </a:extLst>
            </p:cNvPr>
            <p:cNvSpPr>
              <a:spLocks/>
            </p:cNvSpPr>
            <p:nvPr/>
          </p:nvSpPr>
          <p:spPr bwMode="auto">
            <a:xfrm>
              <a:off x="1741" y="2426"/>
              <a:ext cx="1140" cy="645"/>
            </a:xfrm>
            <a:custGeom>
              <a:avLst/>
              <a:gdLst>
                <a:gd name="T0" fmla="*/ 0 w 21600"/>
                <a:gd name="T1" fmla="*/ 19 h 21600"/>
                <a:gd name="T2" fmla="*/ 60 w 21600"/>
                <a:gd name="T3" fmla="*/ 0 h 21600"/>
                <a:gd name="T4" fmla="*/ 60 w 21600"/>
                <a:gd name="T5" fmla="*/ 19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566"/>
                  </a:moveTo>
                  <a:cubicBezTo>
                    <a:pt x="18" y="9657"/>
                    <a:pt x="9672" y="10"/>
                    <a:pt x="21581" y="0"/>
                  </a:cubicBezTo>
                </a:path>
                <a:path w="21600" h="21600" stroke="0" extrusionOk="0">
                  <a:moveTo>
                    <a:pt x="0" y="21566"/>
                  </a:moveTo>
                  <a:cubicBezTo>
                    <a:pt x="18" y="9657"/>
                    <a:pt x="9672" y="10"/>
                    <a:pt x="21581" y="0"/>
                  </a:cubicBezTo>
                  <a:lnTo>
                    <a:pt x="21600" y="21600"/>
                  </a:lnTo>
                  <a:close/>
                </a:path>
              </a:pathLst>
            </a:custGeom>
            <a:solidFill>
              <a:srgbClr val="FFFF00"/>
            </a:solidFill>
            <a:ln w="12700" cap="rnd">
              <a:solidFill>
                <a:srgbClr val="000000"/>
              </a:solidFill>
              <a:round/>
              <a:headEnd/>
              <a:tailEnd/>
            </a:ln>
          </p:spPr>
          <p:txBody>
            <a:bodyPr wrap="none" anchor="ctr"/>
            <a:lstStyle/>
            <a:p>
              <a:endParaRPr lang="fr-FR"/>
            </a:p>
          </p:txBody>
        </p:sp>
        <p:sp>
          <p:nvSpPr>
            <p:cNvPr id="30736" name="Line 13">
              <a:extLst>
                <a:ext uri="{FF2B5EF4-FFF2-40B4-BE49-F238E27FC236}">
                  <a16:creationId xmlns:a16="http://schemas.microsoft.com/office/drawing/2014/main" id="{3F7EEDC4-875A-44F3-979E-602A27F72FBA}"/>
                </a:ext>
              </a:extLst>
            </p:cNvPr>
            <p:cNvSpPr>
              <a:spLocks noChangeShapeType="1"/>
            </p:cNvSpPr>
            <p:nvPr/>
          </p:nvSpPr>
          <p:spPr bwMode="auto">
            <a:xfrm>
              <a:off x="2932" y="3073"/>
              <a:ext cx="0" cy="523"/>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30737" name="Rectangle 14">
              <a:extLst>
                <a:ext uri="{FF2B5EF4-FFF2-40B4-BE49-F238E27FC236}">
                  <a16:creationId xmlns:a16="http://schemas.microsoft.com/office/drawing/2014/main" id="{C2E38EF9-571B-4D47-83FE-C7E122BC629C}"/>
                </a:ext>
              </a:extLst>
            </p:cNvPr>
            <p:cNvSpPr>
              <a:spLocks noChangeArrowheads="1"/>
            </p:cNvSpPr>
            <p:nvPr/>
          </p:nvSpPr>
          <p:spPr bwMode="auto">
            <a:xfrm>
              <a:off x="2823" y="2586"/>
              <a:ext cx="238" cy="237"/>
            </a:xfrm>
            <a:prstGeom prst="rect">
              <a:avLst/>
            </a:prstGeom>
            <a:solidFill>
              <a:srgbClr val="FFFF00"/>
            </a:solidFill>
            <a:ln w="12700">
              <a:solidFill>
                <a:srgbClr val="000000"/>
              </a:solidFill>
              <a:miter lim="800000"/>
              <a:headEnd/>
              <a:tailEnd/>
            </a:ln>
          </p:spPr>
          <p:txBody>
            <a:bodyPr wrap="none" lIns="90488" tIns="44450" rIns="90488" bIns="44450">
              <a:spAutoFit/>
            </a:bodyPr>
            <a:lstStyle>
              <a:lvl1pPr defTabSz="762000">
                <a:defRPr b="1">
                  <a:solidFill>
                    <a:schemeClr val="tx1"/>
                  </a:solidFill>
                  <a:latin typeface="Arial" panose="020B0604020202020204" pitchFamily="34" charset="0"/>
                </a:defRPr>
              </a:lvl1pPr>
              <a:lvl2pPr marL="742950" indent="-285750" defTabSz="762000">
                <a:defRPr b="1">
                  <a:solidFill>
                    <a:schemeClr val="tx1"/>
                  </a:solidFill>
                  <a:latin typeface="Arial" panose="020B0604020202020204" pitchFamily="34" charset="0"/>
                </a:defRPr>
              </a:lvl2pPr>
              <a:lvl3pPr marL="1143000" indent="-228600" defTabSz="762000">
                <a:defRPr b="1">
                  <a:solidFill>
                    <a:schemeClr val="tx1"/>
                  </a:solidFill>
                  <a:latin typeface="Arial" panose="020B0604020202020204" pitchFamily="34" charset="0"/>
                </a:defRPr>
              </a:lvl3pPr>
              <a:lvl4pPr marL="1600200" indent="-228600" defTabSz="762000">
                <a:defRPr b="1">
                  <a:solidFill>
                    <a:schemeClr val="tx1"/>
                  </a:solidFill>
                  <a:latin typeface="Arial" panose="020B0604020202020204" pitchFamily="34" charset="0"/>
                </a:defRPr>
              </a:lvl4pPr>
              <a:lvl5pPr marL="2057400" indent="-228600" defTabSz="762000">
                <a:defRPr b="1">
                  <a:solidFill>
                    <a:schemeClr val="tx1"/>
                  </a:solidFill>
                  <a:latin typeface="Arial" panose="020B0604020202020204" pitchFamily="34" charset="0"/>
                </a:defRPr>
              </a:lvl5pPr>
              <a:lvl6pPr marL="25146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r>
                <a:rPr lang="fr-FR" altLang="fr-FR" sz="2000">
                  <a:solidFill>
                    <a:srgbClr val="0033CC"/>
                  </a:solidFill>
                </a:rPr>
                <a:t>A</a:t>
              </a:r>
            </a:p>
          </p:txBody>
        </p:sp>
        <p:sp>
          <p:nvSpPr>
            <p:cNvPr id="30738" name="Rectangle 15">
              <a:extLst>
                <a:ext uri="{FF2B5EF4-FFF2-40B4-BE49-F238E27FC236}">
                  <a16:creationId xmlns:a16="http://schemas.microsoft.com/office/drawing/2014/main" id="{7AFC1444-A4ED-4343-B5FD-77A5D8FA7CC9}"/>
                </a:ext>
              </a:extLst>
            </p:cNvPr>
            <p:cNvSpPr>
              <a:spLocks noChangeArrowheads="1"/>
            </p:cNvSpPr>
            <p:nvPr/>
          </p:nvSpPr>
          <p:spPr bwMode="auto">
            <a:xfrm>
              <a:off x="2823" y="2115"/>
              <a:ext cx="238" cy="237"/>
            </a:xfrm>
            <a:prstGeom prst="rect">
              <a:avLst/>
            </a:prstGeom>
            <a:solidFill>
              <a:srgbClr val="FFFF00"/>
            </a:solidFill>
            <a:ln w="12700">
              <a:solidFill>
                <a:srgbClr val="000000"/>
              </a:solidFill>
              <a:miter lim="800000"/>
              <a:headEnd/>
              <a:tailEnd/>
            </a:ln>
          </p:spPr>
          <p:txBody>
            <a:bodyPr wrap="none" lIns="90488" tIns="44450" rIns="90488" bIns="44450">
              <a:spAutoFit/>
            </a:bodyPr>
            <a:lstStyle>
              <a:lvl1pPr defTabSz="762000">
                <a:defRPr b="1">
                  <a:solidFill>
                    <a:schemeClr val="tx1"/>
                  </a:solidFill>
                  <a:latin typeface="Arial" panose="020B0604020202020204" pitchFamily="34" charset="0"/>
                </a:defRPr>
              </a:lvl1pPr>
              <a:lvl2pPr marL="742950" indent="-285750" defTabSz="762000">
                <a:defRPr b="1">
                  <a:solidFill>
                    <a:schemeClr val="tx1"/>
                  </a:solidFill>
                  <a:latin typeface="Arial" panose="020B0604020202020204" pitchFamily="34" charset="0"/>
                </a:defRPr>
              </a:lvl2pPr>
              <a:lvl3pPr marL="1143000" indent="-228600" defTabSz="762000">
                <a:defRPr b="1">
                  <a:solidFill>
                    <a:schemeClr val="tx1"/>
                  </a:solidFill>
                  <a:latin typeface="Arial" panose="020B0604020202020204" pitchFamily="34" charset="0"/>
                </a:defRPr>
              </a:lvl3pPr>
              <a:lvl4pPr marL="1600200" indent="-228600" defTabSz="762000">
                <a:defRPr b="1">
                  <a:solidFill>
                    <a:schemeClr val="tx1"/>
                  </a:solidFill>
                  <a:latin typeface="Arial" panose="020B0604020202020204" pitchFamily="34" charset="0"/>
                </a:defRPr>
              </a:lvl4pPr>
              <a:lvl5pPr marL="2057400" indent="-228600" defTabSz="762000">
                <a:defRPr b="1">
                  <a:solidFill>
                    <a:schemeClr val="tx1"/>
                  </a:solidFill>
                  <a:latin typeface="Arial" panose="020B0604020202020204" pitchFamily="34" charset="0"/>
                </a:defRPr>
              </a:lvl5pPr>
              <a:lvl6pPr marL="25146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r>
                <a:rPr lang="fr-FR" altLang="fr-FR" sz="2000">
                  <a:solidFill>
                    <a:srgbClr val="0033CC"/>
                  </a:solidFill>
                </a:rPr>
                <a:t>B</a:t>
              </a:r>
            </a:p>
          </p:txBody>
        </p:sp>
        <p:sp>
          <p:nvSpPr>
            <p:cNvPr id="30739" name="Rectangle 16">
              <a:extLst>
                <a:ext uri="{FF2B5EF4-FFF2-40B4-BE49-F238E27FC236}">
                  <a16:creationId xmlns:a16="http://schemas.microsoft.com/office/drawing/2014/main" id="{39D2DAD5-A1EB-487E-9C64-9BC925FA1806}"/>
                </a:ext>
              </a:extLst>
            </p:cNvPr>
            <p:cNvSpPr>
              <a:spLocks noChangeArrowheads="1"/>
            </p:cNvSpPr>
            <p:nvPr/>
          </p:nvSpPr>
          <p:spPr bwMode="auto">
            <a:xfrm>
              <a:off x="2823" y="1643"/>
              <a:ext cx="238" cy="237"/>
            </a:xfrm>
            <a:prstGeom prst="rect">
              <a:avLst/>
            </a:prstGeom>
            <a:solidFill>
              <a:srgbClr val="FFFF00"/>
            </a:solidFill>
            <a:ln w="12700">
              <a:solidFill>
                <a:srgbClr val="000000"/>
              </a:solidFill>
              <a:miter lim="800000"/>
              <a:headEnd/>
              <a:tailEnd/>
            </a:ln>
          </p:spPr>
          <p:txBody>
            <a:bodyPr wrap="none" lIns="90488" tIns="44450" rIns="90488" bIns="44450">
              <a:spAutoFit/>
            </a:bodyPr>
            <a:lstStyle>
              <a:lvl1pPr defTabSz="762000">
                <a:defRPr b="1">
                  <a:solidFill>
                    <a:schemeClr val="tx1"/>
                  </a:solidFill>
                  <a:latin typeface="Arial" panose="020B0604020202020204" pitchFamily="34" charset="0"/>
                </a:defRPr>
              </a:lvl1pPr>
              <a:lvl2pPr marL="742950" indent="-285750" defTabSz="762000">
                <a:defRPr b="1">
                  <a:solidFill>
                    <a:schemeClr val="tx1"/>
                  </a:solidFill>
                  <a:latin typeface="Arial" panose="020B0604020202020204" pitchFamily="34" charset="0"/>
                </a:defRPr>
              </a:lvl2pPr>
              <a:lvl3pPr marL="1143000" indent="-228600" defTabSz="762000">
                <a:defRPr b="1">
                  <a:solidFill>
                    <a:schemeClr val="tx1"/>
                  </a:solidFill>
                  <a:latin typeface="Arial" panose="020B0604020202020204" pitchFamily="34" charset="0"/>
                </a:defRPr>
              </a:lvl3pPr>
              <a:lvl4pPr marL="1600200" indent="-228600" defTabSz="762000">
                <a:defRPr b="1">
                  <a:solidFill>
                    <a:schemeClr val="tx1"/>
                  </a:solidFill>
                  <a:latin typeface="Arial" panose="020B0604020202020204" pitchFamily="34" charset="0"/>
                </a:defRPr>
              </a:lvl4pPr>
              <a:lvl5pPr marL="2057400" indent="-228600" defTabSz="762000">
                <a:defRPr b="1">
                  <a:solidFill>
                    <a:schemeClr val="tx1"/>
                  </a:solidFill>
                  <a:latin typeface="Arial" panose="020B0604020202020204" pitchFamily="34" charset="0"/>
                </a:defRPr>
              </a:lvl5pPr>
              <a:lvl6pPr marL="25146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r>
                <a:rPr lang="fr-FR" altLang="fr-FR" sz="2000">
                  <a:solidFill>
                    <a:srgbClr val="0033CC"/>
                  </a:solidFill>
                </a:rPr>
                <a:t>C</a:t>
              </a:r>
            </a:p>
          </p:txBody>
        </p:sp>
      </p:gr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e 2">
            <a:extLst>
              <a:ext uri="{FF2B5EF4-FFF2-40B4-BE49-F238E27FC236}">
                <a16:creationId xmlns:a16="http://schemas.microsoft.com/office/drawing/2014/main" id="{573268D4-069F-4BF2-BEE4-4452C7C937E0}"/>
              </a:ext>
            </a:extLst>
          </p:cNvPr>
          <p:cNvGrpSpPr/>
          <p:nvPr/>
        </p:nvGrpSpPr>
        <p:grpSpPr>
          <a:xfrm>
            <a:off x="1968498" y="1340768"/>
            <a:ext cx="5372102" cy="2533650"/>
            <a:chOff x="1968498" y="2490788"/>
            <a:chExt cx="5372102" cy="2533650"/>
          </a:xfrm>
        </p:grpSpPr>
        <p:sp>
          <p:nvSpPr>
            <p:cNvPr id="45065" name="Text Box 9">
              <a:extLst>
                <a:ext uri="{FF2B5EF4-FFF2-40B4-BE49-F238E27FC236}">
                  <a16:creationId xmlns:a16="http://schemas.microsoft.com/office/drawing/2014/main" id="{5294A120-851F-426E-9DE3-CC7671F0137B}"/>
                </a:ext>
              </a:extLst>
            </p:cNvPr>
            <p:cNvSpPr txBox="1">
              <a:spLocks noChangeArrowheads="1"/>
            </p:cNvSpPr>
            <p:nvPr/>
          </p:nvSpPr>
          <p:spPr bwMode="auto">
            <a:xfrm>
              <a:off x="6426200" y="4110038"/>
              <a:ext cx="914400" cy="914400"/>
            </a:xfrm>
            <a:prstGeom prst="rect">
              <a:avLst/>
            </a:prstGeom>
            <a:solidFill>
              <a:srgbClr val="FF9933"/>
            </a:solidFill>
            <a:ln w="9525">
              <a:solidFill>
                <a:srgbClr val="000000"/>
              </a:solidFill>
              <a:miter lim="800000"/>
              <a:headEnd/>
              <a:tailEnd/>
            </a:ln>
          </p:spPr>
          <p:txBody>
            <a:bodyPr anchor="ctr"/>
            <a:lstStyle/>
            <a:p>
              <a:pPr algn="ctr"/>
              <a:r>
                <a:rPr lang="fr-FR" altLang="fr-FR" sz="1400" dirty="0">
                  <a:solidFill>
                    <a:srgbClr val="000000"/>
                  </a:solidFill>
                  <a:cs typeface="Times New Roman" panose="02020603050405020304" pitchFamily="18" charset="0"/>
                  <a:sym typeface="Wingdings 2" panose="05020102010507070707" pitchFamily="18" charset="2"/>
                </a:rPr>
                <a:t>Zone </a:t>
              </a:r>
              <a:r>
                <a:rPr lang="fr-FR" altLang="fr-FR" sz="1400" b="1" dirty="0">
                  <a:solidFill>
                    <a:srgbClr val="000000"/>
                  </a:solidFill>
                  <a:latin typeface="+mn-lt"/>
                  <a:cs typeface="Times New Roman" panose="02020603050405020304" pitchFamily="18" charset="0"/>
                  <a:sym typeface="Wingdings 2" panose="05020102010507070707" pitchFamily="18" charset="2"/>
                </a:rPr>
                <a:t>3</a:t>
              </a:r>
              <a:endParaRPr lang="fr-FR" altLang="fr-FR" sz="1400" dirty="0">
                <a:solidFill>
                  <a:srgbClr val="000000"/>
                </a:solidFill>
                <a:latin typeface="+mn-lt"/>
              </a:endParaRPr>
            </a:p>
            <a:p>
              <a:pPr algn="ctr" eaLnBrk="0" hangingPunct="0"/>
              <a:endParaRPr lang="fr-FR" altLang="fr-FR" sz="1000" b="1" dirty="0">
                <a:solidFill>
                  <a:srgbClr val="000000"/>
                </a:solidFill>
                <a:latin typeface="+mn-lt"/>
                <a:cs typeface="Times New Roman" panose="02020603050405020304" pitchFamily="18" charset="0"/>
                <a:sym typeface="Wingdings 2" panose="05020102010507070707" pitchFamily="18" charset="2"/>
              </a:endParaRPr>
            </a:p>
            <a:p>
              <a:pPr algn="ctr" eaLnBrk="0" hangingPunct="0"/>
              <a:r>
                <a:rPr lang="fr-FR" altLang="fr-FR" sz="1200" b="1" dirty="0">
                  <a:solidFill>
                    <a:srgbClr val="000000"/>
                  </a:solidFill>
                  <a:latin typeface="+mn-lt"/>
                  <a:cs typeface="Times New Roman" panose="02020603050405020304" pitchFamily="18" charset="0"/>
                  <a:sym typeface="Wingdings 2" panose="05020102010507070707" pitchFamily="18" charset="2"/>
                </a:rPr>
                <a:t>FILMAGE</a:t>
              </a:r>
              <a:endParaRPr lang="fr-FR" altLang="fr-FR" b="1" dirty="0">
                <a:solidFill>
                  <a:srgbClr val="000000"/>
                </a:solidFill>
                <a:latin typeface="+mn-lt"/>
                <a:cs typeface="Times New Roman" panose="02020603050405020304" pitchFamily="18" charset="0"/>
                <a:sym typeface="Wingdings 2" panose="05020102010507070707" pitchFamily="18" charset="2"/>
              </a:endParaRPr>
            </a:p>
          </p:txBody>
        </p:sp>
        <p:sp>
          <p:nvSpPr>
            <p:cNvPr id="45064" name="Text Box 8">
              <a:extLst>
                <a:ext uri="{FF2B5EF4-FFF2-40B4-BE49-F238E27FC236}">
                  <a16:creationId xmlns:a16="http://schemas.microsoft.com/office/drawing/2014/main" id="{1604CB06-B6DE-4E7A-A17C-1E6AB83BCECB}"/>
                </a:ext>
              </a:extLst>
            </p:cNvPr>
            <p:cNvSpPr txBox="1">
              <a:spLocks noChangeArrowheads="1"/>
            </p:cNvSpPr>
            <p:nvPr/>
          </p:nvSpPr>
          <p:spPr bwMode="auto">
            <a:xfrm>
              <a:off x="4140200" y="2852738"/>
              <a:ext cx="3200400" cy="1258887"/>
            </a:xfrm>
            <a:prstGeom prst="rect">
              <a:avLst/>
            </a:prstGeom>
            <a:solidFill>
              <a:schemeClr val="accent2">
                <a:lumMod val="60000"/>
                <a:lumOff val="40000"/>
              </a:schemeClr>
            </a:solidFill>
            <a:ln w="9525">
              <a:solidFill>
                <a:srgbClr val="000000"/>
              </a:solidFill>
              <a:miter lim="800000"/>
              <a:headEnd/>
              <a:tailEnd/>
            </a:ln>
          </p:spPr>
          <p:txBody>
            <a:bodyPr anchor="ctr"/>
            <a:lstStyle/>
            <a:p>
              <a:pPr algn="ctr"/>
              <a:r>
                <a:rPr lang="fr-FR" altLang="fr-FR" sz="1400" dirty="0">
                  <a:solidFill>
                    <a:srgbClr val="000000"/>
                  </a:solidFill>
                  <a:cs typeface="Times New Roman" panose="02020603050405020304" pitchFamily="18" charset="0"/>
                  <a:sym typeface="Wingdings 2" panose="05020102010507070707" pitchFamily="18" charset="2"/>
                </a:rPr>
                <a:t>Zone </a:t>
              </a:r>
              <a:r>
                <a:rPr lang="fr-FR" altLang="fr-FR" sz="1400" dirty="0">
                  <a:solidFill>
                    <a:srgbClr val="000000"/>
                  </a:solidFill>
                  <a:latin typeface="+mn-lt"/>
                  <a:cs typeface="Times New Roman" panose="02020603050405020304" pitchFamily="18" charset="0"/>
                  <a:sym typeface="Wingdings 2" panose="05020102010507070707" pitchFamily="18" charset="2"/>
                </a:rPr>
                <a:t>1</a:t>
              </a:r>
              <a:endParaRPr lang="fr-FR" altLang="fr-FR" sz="1400" dirty="0">
                <a:solidFill>
                  <a:srgbClr val="000000"/>
                </a:solidFill>
                <a:latin typeface="+mn-lt"/>
                <a:cs typeface="Times New Roman" panose="02020603050405020304" pitchFamily="18" charset="0"/>
              </a:endParaRPr>
            </a:p>
            <a:p>
              <a:pPr algn="ctr" eaLnBrk="0" hangingPunct="0"/>
              <a:endParaRPr lang="fr-FR" altLang="fr-FR" sz="1200" b="1" dirty="0">
                <a:solidFill>
                  <a:srgbClr val="000000"/>
                </a:solidFill>
                <a:latin typeface="+mn-lt"/>
                <a:cs typeface="Times New Roman" panose="02020603050405020304" pitchFamily="18" charset="0"/>
                <a:sym typeface="Wingdings 2" panose="05020102010507070707" pitchFamily="18" charset="2"/>
              </a:endParaRPr>
            </a:p>
            <a:p>
              <a:pPr algn="ctr" eaLnBrk="0" hangingPunct="0"/>
              <a:r>
                <a:rPr lang="fr-FR" altLang="fr-FR" sz="1200" b="1" dirty="0">
                  <a:solidFill>
                    <a:srgbClr val="000000"/>
                  </a:solidFill>
                  <a:latin typeface="+mn-lt"/>
                  <a:cs typeface="Times New Roman" panose="02020603050405020304" pitchFamily="18" charset="0"/>
                  <a:sym typeface="Wingdings 2" panose="05020102010507070707" pitchFamily="18" charset="2"/>
                </a:rPr>
                <a:t>STOCKAGE DE MASSE ET</a:t>
              </a:r>
            </a:p>
            <a:p>
              <a:pPr algn="ctr" eaLnBrk="0" hangingPunct="0"/>
              <a:r>
                <a:rPr lang="fr-FR" altLang="fr-FR" sz="1200" b="1" dirty="0">
                  <a:solidFill>
                    <a:srgbClr val="000000"/>
                  </a:solidFill>
                  <a:latin typeface="+mn-lt"/>
                  <a:cs typeface="Times New Roman" panose="02020603050405020304" pitchFamily="18" charset="0"/>
                  <a:sym typeface="Wingdings 2" panose="05020102010507070707" pitchFamily="18" charset="2"/>
                </a:rPr>
                <a:t>PICKING AU SOL</a:t>
              </a:r>
              <a:endParaRPr lang="fr-FR" altLang="fr-FR" b="1" dirty="0">
                <a:solidFill>
                  <a:srgbClr val="000000"/>
                </a:solidFill>
                <a:latin typeface="+mn-lt"/>
                <a:cs typeface="Times New Roman" panose="02020603050405020304" pitchFamily="18" charset="0"/>
                <a:sym typeface="Wingdings 2" panose="05020102010507070707" pitchFamily="18" charset="2"/>
              </a:endParaRPr>
            </a:p>
          </p:txBody>
        </p:sp>
        <p:sp>
          <p:nvSpPr>
            <p:cNvPr id="45063" name="Text Box 7">
              <a:extLst>
                <a:ext uri="{FF2B5EF4-FFF2-40B4-BE49-F238E27FC236}">
                  <a16:creationId xmlns:a16="http://schemas.microsoft.com/office/drawing/2014/main" id="{67F7738F-A094-4EFB-86C0-0927CBC05B79}"/>
                </a:ext>
              </a:extLst>
            </p:cNvPr>
            <p:cNvSpPr txBox="1">
              <a:spLocks noChangeArrowheads="1"/>
            </p:cNvSpPr>
            <p:nvPr/>
          </p:nvSpPr>
          <p:spPr bwMode="auto">
            <a:xfrm>
              <a:off x="1968498" y="4110038"/>
              <a:ext cx="1308101" cy="914400"/>
            </a:xfrm>
            <a:prstGeom prst="rect">
              <a:avLst/>
            </a:prstGeom>
            <a:solidFill>
              <a:schemeClr val="bg1">
                <a:lumMod val="20000"/>
                <a:lumOff val="80000"/>
              </a:schemeClr>
            </a:solidFill>
            <a:ln w="9525">
              <a:solidFill>
                <a:srgbClr val="000000"/>
              </a:solidFill>
              <a:miter lim="800000"/>
              <a:headEnd/>
              <a:tailEnd/>
            </a:ln>
          </p:spPr>
          <p:txBody>
            <a:bodyPr anchor="ctr"/>
            <a:lstStyle/>
            <a:p>
              <a:pPr algn="ctr"/>
              <a:r>
                <a:rPr lang="fr-FR" altLang="fr-FR" sz="1400" dirty="0">
                  <a:solidFill>
                    <a:srgbClr val="000000"/>
                  </a:solidFill>
                  <a:cs typeface="Times New Roman" panose="02020603050405020304" pitchFamily="18" charset="0"/>
                  <a:sym typeface="Wingdings 2" panose="05020102010507070707" pitchFamily="18" charset="2"/>
                </a:rPr>
                <a:t>Zone </a:t>
              </a:r>
              <a:r>
                <a:rPr lang="fr-FR" altLang="fr-FR" sz="1400" b="1" dirty="0">
                  <a:solidFill>
                    <a:srgbClr val="000000"/>
                  </a:solidFill>
                  <a:latin typeface="+mn-lt"/>
                  <a:cs typeface="Times New Roman" panose="02020603050405020304" pitchFamily="18" charset="0"/>
                  <a:sym typeface="Wingdings 2" panose="05020102010507070707" pitchFamily="18" charset="2"/>
                </a:rPr>
                <a:t>4</a:t>
              </a:r>
              <a:endParaRPr lang="fr-FR" altLang="fr-FR" sz="1400" b="1" dirty="0">
                <a:solidFill>
                  <a:srgbClr val="000000"/>
                </a:solidFill>
                <a:latin typeface="+mn-lt"/>
                <a:cs typeface="Times New Roman" panose="02020603050405020304" pitchFamily="18" charset="0"/>
              </a:endParaRPr>
            </a:p>
            <a:p>
              <a:pPr algn="ctr"/>
              <a:endParaRPr lang="fr-FR" altLang="fr-FR" sz="900" dirty="0">
                <a:solidFill>
                  <a:srgbClr val="000000"/>
                </a:solidFill>
                <a:latin typeface="+mn-lt"/>
              </a:endParaRPr>
            </a:p>
            <a:p>
              <a:pPr algn="ctr" eaLnBrk="0" hangingPunct="0"/>
              <a:r>
                <a:rPr lang="fr-FR" altLang="fr-FR" sz="1100" b="1" dirty="0">
                  <a:solidFill>
                    <a:srgbClr val="000000"/>
                  </a:solidFill>
                  <a:latin typeface="+mn-lt"/>
                  <a:cs typeface="Times New Roman" panose="02020603050405020304" pitchFamily="18" charset="0"/>
                  <a:sym typeface="Wingdings 2" panose="05020102010507070707" pitchFamily="18" charset="2"/>
                </a:rPr>
                <a:t>PALETTISATION</a:t>
              </a:r>
              <a:endParaRPr lang="fr-FR" altLang="fr-FR" sz="1000" b="1" dirty="0">
                <a:solidFill>
                  <a:srgbClr val="000000"/>
                </a:solidFill>
                <a:latin typeface="+mn-lt"/>
                <a:cs typeface="Times New Roman" panose="02020603050405020304" pitchFamily="18" charset="0"/>
                <a:sym typeface="Wingdings 2" panose="05020102010507070707" pitchFamily="18" charset="2"/>
              </a:endParaRPr>
            </a:p>
          </p:txBody>
        </p:sp>
        <p:sp>
          <p:nvSpPr>
            <p:cNvPr id="45062" name="Text Box 6">
              <a:extLst>
                <a:ext uri="{FF2B5EF4-FFF2-40B4-BE49-F238E27FC236}">
                  <a16:creationId xmlns:a16="http://schemas.microsoft.com/office/drawing/2014/main" id="{C81D2F0D-6BBF-4BFC-AB38-7DA41BA2D1A7}"/>
                </a:ext>
              </a:extLst>
            </p:cNvPr>
            <p:cNvSpPr txBox="1">
              <a:spLocks noChangeArrowheads="1"/>
            </p:cNvSpPr>
            <p:nvPr/>
          </p:nvSpPr>
          <p:spPr bwMode="auto">
            <a:xfrm>
              <a:off x="3276599" y="4110038"/>
              <a:ext cx="3149600" cy="914400"/>
            </a:xfrm>
            <a:prstGeom prst="rect">
              <a:avLst/>
            </a:prstGeom>
            <a:solidFill>
              <a:schemeClr val="tx2">
                <a:lumMod val="40000"/>
                <a:lumOff val="60000"/>
              </a:schemeClr>
            </a:solidFill>
            <a:ln w="9525">
              <a:solidFill>
                <a:srgbClr val="000000"/>
              </a:solidFill>
              <a:miter lim="800000"/>
              <a:headEnd/>
              <a:tailEnd/>
            </a:ln>
          </p:spPr>
          <p:txBody>
            <a:bodyPr anchor="ctr"/>
            <a:lstStyle/>
            <a:p>
              <a:pPr algn="ctr"/>
              <a:r>
                <a:rPr lang="fr-FR" altLang="fr-FR" sz="1400" dirty="0">
                  <a:solidFill>
                    <a:srgbClr val="000000"/>
                  </a:solidFill>
                  <a:cs typeface="Times New Roman" panose="02020603050405020304" pitchFamily="18" charset="0"/>
                  <a:sym typeface="Wingdings 2" panose="05020102010507070707" pitchFamily="18" charset="2"/>
                </a:rPr>
                <a:t>Zone </a:t>
              </a:r>
              <a:r>
                <a:rPr lang="fr-FR" altLang="fr-FR" sz="1400" b="1" dirty="0">
                  <a:solidFill>
                    <a:srgbClr val="000000"/>
                  </a:solidFill>
                  <a:latin typeface="+mn-lt"/>
                  <a:cs typeface="Times New Roman" panose="02020603050405020304" pitchFamily="18" charset="0"/>
                  <a:sym typeface="Wingdings 2" panose="05020102010507070707" pitchFamily="18" charset="2"/>
                </a:rPr>
                <a:t>5</a:t>
              </a:r>
              <a:endParaRPr lang="fr-FR" altLang="fr-FR" sz="1400" b="1" dirty="0">
                <a:solidFill>
                  <a:srgbClr val="000000"/>
                </a:solidFill>
                <a:latin typeface="+mn-lt"/>
              </a:endParaRPr>
            </a:p>
            <a:p>
              <a:pPr algn="ctr" eaLnBrk="0" hangingPunct="0"/>
              <a:endParaRPr lang="fr-FR" altLang="fr-FR" sz="1200" b="1" dirty="0">
                <a:solidFill>
                  <a:srgbClr val="000000"/>
                </a:solidFill>
                <a:latin typeface="+mn-lt"/>
                <a:cs typeface="Times New Roman" panose="02020603050405020304" pitchFamily="18" charset="0"/>
                <a:sym typeface="Wingdings 2" panose="05020102010507070707" pitchFamily="18" charset="2"/>
              </a:endParaRPr>
            </a:p>
            <a:p>
              <a:pPr algn="ctr" eaLnBrk="0" hangingPunct="0"/>
              <a:r>
                <a:rPr lang="fr-FR" altLang="fr-FR" sz="1200" b="1" dirty="0">
                  <a:solidFill>
                    <a:srgbClr val="000000"/>
                  </a:solidFill>
                  <a:latin typeface="+mn-lt"/>
                  <a:cs typeface="Times New Roman" panose="02020603050405020304" pitchFamily="18" charset="0"/>
                  <a:sym typeface="Wingdings 2" panose="05020102010507070707" pitchFamily="18" charset="2"/>
                </a:rPr>
                <a:t>EXPEDITION</a:t>
              </a:r>
              <a:endParaRPr lang="fr-FR" altLang="fr-FR" b="1" dirty="0">
                <a:solidFill>
                  <a:srgbClr val="000000"/>
                </a:solidFill>
                <a:latin typeface="+mn-lt"/>
                <a:cs typeface="Times New Roman" panose="02020603050405020304" pitchFamily="18" charset="0"/>
                <a:sym typeface="Wingdings 2" panose="05020102010507070707" pitchFamily="18" charset="2"/>
              </a:endParaRPr>
            </a:p>
          </p:txBody>
        </p:sp>
        <p:sp>
          <p:nvSpPr>
            <p:cNvPr id="45061" name="Text Box 5">
              <a:extLst>
                <a:ext uri="{FF2B5EF4-FFF2-40B4-BE49-F238E27FC236}">
                  <a16:creationId xmlns:a16="http://schemas.microsoft.com/office/drawing/2014/main" id="{98A18F1C-A3F4-4889-A17D-5ED027C30C15}"/>
                </a:ext>
              </a:extLst>
            </p:cNvPr>
            <p:cNvSpPr txBox="1">
              <a:spLocks noChangeArrowheads="1"/>
            </p:cNvSpPr>
            <p:nvPr/>
          </p:nvSpPr>
          <p:spPr bwMode="auto">
            <a:xfrm>
              <a:off x="1968500" y="2852738"/>
              <a:ext cx="2171700" cy="1257300"/>
            </a:xfrm>
            <a:prstGeom prst="rect">
              <a:avLst/>
            </a:prstGeom>
            <a:solidFill>
              <a:schemeClr val="accent1">
                <a:lumMod val="60000"/>
                <a:lumOff val="40000"/>
              </a:schemeClr>
            </a:solidFill>
            <a:ln w="9525">
              <a:solidFill>
                <a:srgbClr val="000000"/>
              </a:solidFill>
              <a:miter lim="800000"/>
              <a:headEnd/>
              <a:tailEnd/>
            </a:ln>
          </p:spPr>
          <p:txBody>
            <a:bodyPr anchor="ctr"/>
            <a:lstStyle/>
            <a:p>
              <a:pPr algn="ctr"/>
              <a:r>
                <a:rPr lang="fr-FR" altLang="fr-FR" sz="1400" dirty="0">
                  <a:solidFill>
                    <a:srgbClr val="000000"/>
                  </a:solidFill>
                  <a:cs typeface="Times New Roman" panose="02020603050405020304" pitchFamily="18" charset="0"/>
                  <a:sym typeface="Wingdings 2" panose="05020102010507070707" pitchFamily="18" charset="2"/>
                </a:rPr>
                <a:t>Zone </a:t>
              </a:r>
              <a:r>
                <a:rPr lang="fr-FR" altLang="fr-FR" sz="1400" dirty="0">
                  <a:solidFill>
                    <a:srgbClr val="000000"/>
                  </a:solidFill>
                  <a:latin typeface="+mn-lt"/>
                  <a:cs typeface="Times New Roman" panose="02020603050405020304" pitchFamily="18" charset="0"/>
                  <a:sym typeface="Wingdings 2" panose="05020102010507070707" pitchFamily="18" charset="2"/>
                </a:rPr>
                <a:t>2</a:t>
              </a:r>
              <a:endParaRPr lang="fr-FR" altLang="fr-FR" sz="1400" dirty="0">
                <a:solidFill>
                  <a:srgbClr val="000000"/>
                </a:solidFill>
                <a:latin typeface="+mn-lt"/>
              </a:endParaRPr>
            </a:p>
            <a:p>
              <a:pPr algn="ctr" eaLnBrk="0" hangingPunct="0"/>
              <a:endParaRPr lang="fr-FR" altLang="fr-FR" sz="1200" b="1" dirty="0">
                <a:solidFill>
                  <a:srgbClr val="000000"/>
                </a:solidFill>
                <a:latin typeface="+mn-lt"/>
                <a:cs typeface="Times New Roman" panose="02020603050405020304" pitchFamily="18" charset="0"/>
                <a:sym typeface="Wingdings 2" panose="05020102010507070707" pitchFamily="18" charset="2"/>
              </a:endParaRPr>
            </a:p>
            <a:p>
              <a:pPr algn="ctr" eaLnBrk="0" hangingPunct="0"/>
              <a:r>
                <a:rPr lang="fr-FR" altLang="fr-FR" sz="1200" b="1" dirty="0">
                  <a:solidFill>
                    <a:srgbClr val="000000"/>
                  </a:solidFill>
                  <a:latin typeface="+mn-lt"/>
                  <a:cs typeface="Times New Roman" panose="02020603050405020304" pitchFamily="18" charset="0"/>
                  <a:sym typeface="Wingdings 2" panose="05020102010507070707" pitchFamily="18" charset="2"/>
                </a:rPr>
                <a:t>STOCKAGE DYNAMIQUE</a:t>
              </a:r>
              <a:endParaRPr lang="fr-FR" altLang="fr-FR" b="1" dirty="0">
                <a:solidFill>
                  <a:srgbClr val="000000"/>
                </a:solidFill>
                <a:latin typeface="+mn-lt"/>
                <a:cs typeface="Times New Roman" panose="02020603050405020304" pitchFamily="18" charset="0"/>
                <a:sym typeface="Wingdings 2" panose="05020102010507070707" pitchFamily="18" charset="2"/>
              </a:endParaRPr>
            </a:p>
          </p:txBody>
        </p:sp>
        <p:sp>
          <p:nvSpPr>
            <p:cNvPr id="45060" name="Text Box 4">
              <a:extLst>
                <a:ext uri="{FF2B5EF4-FFF2-40B4-BE49-F238E27FC236}">
                  <a16:creationId xmlns:a16="http://schemas.microsoft.com/office/drawing/2014/main" id="{EA76ED2A-CAFF-4971-8A35-04DEB25BB639}"/>
                </a:ext>
              </a:extLst>
            </p:cNvPr>
            <p:cNvSpPr txBox="1">
              <a:spLocks noChangeArrowheads="1"/>
            </p:cNvSpPr>
            <p:nvPr/>
          </p:nvSpPr>
          <p:spPr bwMode="auto">
            <a:xfrm>
              <a:off x="1968500" y="2490788"/>
              <a:ext cx="2171700" cy="330200"/>
            </a:xfrm>
            <a:prstGeom prst="rect">
              <a:avLst/>
            </a:prstGeom>
            <a:solidFill>
              <a:srgbClr val="FFFFFF"/>
            </a:solidFill>
            <a:ln w="12700" cap="rnd">
              <a:solidFill>
                <a:srgbClr val="000000"/>
              </a:solidFill>
              <a:prstDash val="sysDot"/>
              <a:miter lim="800000"/>
              <a:headEnd/>
              <a:tailEnd/>
            </a:ln>
          </p:spPr>
          <p:txBody>
            <a:bodyPr/>
            <a:lstStyle/>
            <a:p>
              <a:pPr algn="ctr"/>
              <a:r>
                <a:rPr lang="fr-FR" altLang="fr-FR" sz="1200" b="1">
                  <a:solidFill>
                    <a:srgbClr val="000000"/>
                  </a:solidFill>
                  <a:latin typeface="+mn-lt"/>
                  <a:cs typeface="Times New Roman" panose="02020603050405020304" pitchFamily="18" charset="0"/>
                </a:rPr>
                <a:t>RECEPTION</a:t>
              </a:r>
              <a:endParaRPr lang="fr-FR" altLang="fr-FR">
                <a:solidFill>
                  <a:srgbClr val="000000"/>
                </a:solidFill>
                <a:latin typeface="+mn-lt"/>
              </a:endParaRPr>
            </a:p>
          </p:txBody>
        </p:sp>
        <p:sp>
          <p:nvSpPr>
            <p:cNvPr id="45076" name="Line 20">
              <a:extLst>
                <a:ext uri="{FF2B5EF4-FFF2-40B4-BE49-F238E27FC236}">
                  <a16:creationId xmlns:a16="http://schemas.microsoft.com/office/drawing/2014/main" id="{CFBBD05A-48F7-4F9D-9E47-FE445487C615}"/>
                </a:ext>
              </a:extLst>
            </p:cNvPr>
            <p:cNvSpPr>
              <a:spLocks noChangeShapeType="1"/>
            </p:cNvSpPr>
            <p:nvPr/>
          </p:nvSpPr>
          <p:spPr bwMode="auto">
            <a:xfrm>
              <a:off x="2916238" y="3716338"/>
              <a:ext cx="3743325" cy="504825"/>
            </a:xfrm>
            <a:prstGeom prst="line">
              <a:avLst/>
            </a:prstGeom>
            <a:noFill/>
            <a:ln w="25400">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solidFill>
                  <a:srgbClr val="000000"/>
                </a:solidFill>
                <a:latin typeface="+mn-lt"/>
              </a:endParaRPr>
            </a:p>
          </p:txBody>
        </p:sp>
        <p:sp>
          <p:nvSpPr>
            <p:cNvPr id="45077" name="Line 21">
              <a:extLst>
                <a:ext uri="{FF2B5EF4-FFF2-40B4-BE49-F238E27FC236}">
                  <a16:creationId xmlns:a16="http://schemas.microsoft.com/office/drawing/2014/main" id="{B6B24C8B-36F5-4B20-AF15-89C26C77BCCB}"/>
                </a:ext>
              </a:extLst>
            </p:cNvPr>
            <p:cNvSpPr>
              <a:spLocks noChangeShapeType="1"/>
            </p:cNvSpPr>
            <p:nvPr/>
          </p:nvSpPr>
          <p:spPr bwMode="auto">
            <a:xfrm flipH="1">
              <a:off x="4859338" y="4292600"/>
              <a:ext cx="1800225" cy="0"/>
            </a:xfrm>
            <a:prstGeom prst="line">
              <a:avLst/>
            </a:prstGeom>
            <a:noFill/>
            <a:ln w="25400">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solidFill>
                  <a:srgbClr val="000000"/>
                </a:solidFill>
                <a:latin typeface="+mn-lt"/>
              </a:endParaRPr>
            </a:p>
          </p:txBody>
        </p:sp>
        <p:sp>
          <p:nvSpPr>
            <p:cNvPr id="45078" name="Line 22">
              <a:extLst>
                <a:ext uri="{FF2B5EF4-FFF2-40B4-BE49-F238E27FC236}">
                  <a16:creationId xmlns:a16="http://schemas.microsoft.com/office/drawing/2014/main" id="{A2C394A3-309B-4725-B1B4-CB1CACD1095A}"/>
                </a:ext>
              </a:extLst>
            </p:cNvPr>
            <p:cNvSpPr>
              <a:spLocks noChangeShapeType="1"/>
            </p:cNvSpPr>
            <p:nvPr/>
          </p:nvSpPr>
          <p:spPr bwMode="auto">
            <a:xfrm>
              <a:off x="6372225" y="3716338"/>
              <a:ext cx="504825" cy="431800"/>
            </a:xfrm>
            <a:prstGeom prst="line">
              <a:avLst/>
            </a:prstGeom>
            <a:noFill/>
            <a:ln w="25400">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solidFill>
                  <a:srgbClr val="000000"/>
                </a:solidFill>
                <a:latin typeface="+mn-lt"/>
              </a:endParaRPr>
            </a:p>
          </p:txBody>
        </p:sp>
        <p:sp>
          <p:nvSpPr>
            <p:cNvPr id="45079" name="Line 23">
              <a:extLst>
                <a:ext uri="{FF2B5EF4-FFF2-40B4-BE49-F238E27FC236}">
                  <a16:creationId xmlns:a16="http://schemas.microsoft.com/office/drawing/2014/main" id="{E5EA26C2-F480-468D-AC0B-8F77D2E42440}"/>
                </a:ext>
              </a:extLst>
            </p:cNvPr>
            <p:cNvSpPr>
              <a:spLocks noChangeShapeType="1"/>
            </p:cNvSpPr>
            <p:nvPr/>
          </p:nvSpPr>
          <p:spPr bwMode="auto">
            <a:xfrm flipH="1">
              <a:off x="2811463" y="3357563"/>
              <a:ext cx="1905000" cy="968361"/>
            </a:xfrm>
            <a:prstGeom prst="line">
              <a:avLst/>
            </a:prstGeom>
            <a:noFill/>
            <a:ln w="25400">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solidFill>
                  <a:srgbClr val="000000"/>
                </a:solidFill>
                <a:latin typeface="+mn-lt"/>
              </a:endParaRPr>
            </a:p>
          </p:txBody>
        </p:sp>
        <p:sp>
          <p:nvSpPr>
            <p:cNvPr id="45080" name="Line 24">
              <a:extLst>
                <a:ext uri="{FF2B5EF4-FFF2-40B4-BE49-F238E27FC236}">
                  <a16:creationId xmlns:a16="http://schemas.microsoft.com/office/drawing/2014/main" id="{D8F8E03F-A70D-42AD-B442-56474826A694}"/>
                </a:ext>
              </a:extLst>
            </p:cNvPr>
            <p:cNvSpPr>
              <a:spLocks noChangeShapeType="1"/>
            </p:cNvSpPr>
            <p:nvPr/>
          </p:nvSpPr>
          <p:spPr bwMode="auto">
            <a:xfrm>
              <a:off x="2843213" y="4869160"/>
              <a:ext cx="3816350" cy="0"/>
            </a:xfrm>
            <a:prstGeom prst="line">
              <a:avLst/>
            </a:prstGeom>
            <a:noFill/>
            <a:ln w="25400">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solidFill>
                  <a:srgbClr val="000000"/>
                </a:solidFill>
                <a:latin typeface="+mn-lt"/>
              </a:endParaRPr>
            </a:p>
          </p:txBody>
        </p:sp>
        <p:sp>
          <p:nvSpPr>
            <p:cNvPr id="45081" name="Line 25">
              <a:extLst>
                <a:ext uri="{FF2B5EF4-FFF2-40B4-BE49-F238E27FC236}">
                  <a16:creationId xmlns:a16="http://schemas.microsoft.com/office/drawing/2014/main" id="{E29D9638-0738-4F39-8254-C7CA43DFDBCC}"/>
                </a:ext>
              </a:extLst>
            </p:cNvPr>
            <p:cNvSpPr>
              <a:spLocks noChangeShapeType="1"/>
            </p:cNvSpPr>
            <p:nvPr/>
          </p:nvSpPr>
          <p:spPr bwMode="auto">
            <a:xfrm flipH="1" flipV="1">
              <a:off x="4859338" y="4292600"/>
              <a:ext cx="1584325" cy="360363"/>
            </a:xfrm>
            <a:prstGeom prst="line">
              <a:avLst/>
            </a:prstGeom>
            <a:noFill/>
            <a:ln w="25400">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solidFill>
                  <a:srgbClr val="000000"/>
                </a:solidFill>
                <a:latin typeface="+mn-lt"/>
              </a:endParaRPr>
            </a:p>
          </p:txBody>
        </p:sp>
        <p:sp>
          <p:nvSpPr>
            <p:cNvPr id="45082" name="Line 26">
              <a:extLst>
                <a:ext uri="{FF2B5EF4-FFF2-40B4-BE49-F238E27FC236}">
                  <a16:creationId xmlns:a16="http://schemas.microsoft.com/office/drawing/2014/main" id="{CBAAC8B8-5DF4-43FA-A439-906ECF366FB1}"/>
                </a:ext>
              </a:extLst>
            </p:cNvPr>
            <p:cNvSpPr>
              <a:spLocks noChangeShapeType="1"/>
            </p:cNvSpPr>
            <p:nvPr/>
          </p:nvSpPr>
          <p:spPr bwMode="auto">
            <a:xfrm flipH="1">
              <a:off x="4571999" y="3789363"/>
              <a:ext cx="411163" cy="431800"/>
            </a:xfrm>
            <a:prstGeom prst="line">
              <a:avLst/>
            </a:prstGeom>
            <a:noFill/>
            <a:ln w="25400">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solidFill>
                  <a:srgbClr val="000000"/>
                </a:solidFill>
                <a:latin typeface="+mn-lt"/>
              </a:endParaRPr>
            </a:p>
          </p:txBody>
        </p:sp>
      </p:grpSp>
      <p:sp>
        <p:nvSpPr>
          <p:cNvPr id="2" name="Titre 1">
            <a:extLst>
              <a:ext uri="{FF2B5EF4-FFF2-40B4-BE49-F238E27FC236}">
                <a16:creationId xmlns:a16="http://schemas.microsoft.com/office/drawing/2014/main" id="{3EEA91CF-C184-457A-A4A3-04B355773824}"/>
              </a:ext>
            </a:extLst>
          </p:cNvPr>
          <p:cNvSpPr>
            <a:spLocks noGrp="1"/>
          </p:cNvSpPr>
          <p:nvPr>
            <p:ph type="title"/>
          </p:nvPr>
        </p:nvSpPr>
        <p:spPr>
          <a:xfrm>
            <a:off x="560388" y="329164"/>
            <a:ext cx="8312150" cy="1029540"/>
          </a:xfrm>
        </p:spPr>
        <p:txBody>
          <a:bodyPr/>
          <a:lstStyle/>
          <a:p>
            <a:r>
              <a:rPr lang="fr-FR" dirty="0"/>
              <a:t>L’implantation d’un entrepôt : </a:t>
            </a:r>
            <a:br>
              <a:rPr lang="fr-FR" dirty="0"/>
            </a:br>
            <a:r>
              <a:rPr lang="fr-FR" dirty="0"/>
              <a:t>Exemple d’implantation actuelle</a:t>
            </a:r>
          </a:p>
        </p:txBody>
      </p:sp>
      <p:grpSp>
        <p:nvGrpSpPr>
          <p:cNvPr id="19" name="Groupe 18">
            <a:extLst>
              <a:ext uri="{FF2B5EF4-FFF2-40B4-BE49-F238E27FC236}">
                <a16:creationId xmlns:a16="http://schemas.microsoft.com/office/drawing/2014/main" id="{5CEB7A56-4881-463F-AFD2-1B124FA2E1A4}"/>
              </a:ext>
            </a:extLst>
          </p:cNvPr>
          <p:cNvGrpSpPr/>
          <p:nvPr/>
        </p:nvGrpSpPr>
        <p:grpSpPr>
          <a:xfrm>
            <a:off x="395536" y="4021088"/>
            <a:ext cx="8424936" cy="2720280"/>
            <a:chOff x="395536" y="2564904"/>
            <a:chExt cx="8424936" cy="2720280"/>
          </a:xfrm>
        </p:grpSpPr>
        <p:grpSp>
          <p:nvGrpSpPr>
            <p:cNvPr id="20" name="Groupe 19">
              <a:extLst>
                <a:ext uri="{FF2B5EF4-FFF2-40B4-BE49-F238E27FC236}">
                  <a16:creationId xmlns:a16="http://schemas.microsoft.com/office/drawing/2014/main" id="{F4047C28-5805-4FA5-B374-E2746B342DE4}"/>
                </a:ext>
              </a:extLst>
            </p:cNvPr>
            <p:cNvGrpSpPr/>
            <p:nvPr/>
          </p:nvGrpSpPr>
          <p:grpSpPr>
            <a:xfrm>
              <a:off x="395536" y="2564904"/>
              <a:ext cx="8424936" cy="2720280"/>
              <a:chOff x="395536" y="2564904"/>
              <a:chExt cx="8424936" cy="2720280"/>
            </a:xfrm>
          </p:grpSpPr>
          <p:sp>
            <p:nvSpPr>
              <p:cNvPr id="41" name="Rectangle 40">
                <a:extLst>
                  <a:ext uri="{FF2B5EF4-FFF2-40B4-BE49-F238E27FC236}">
                    <a16:creationId xmlns:a16="http://schemas.microsoft.com/office/drawing/2014/main" id="{1675C0DE-8910-4693-8886-6D423BD4B593}"/>
                  </a:ext>
                </a:extLst>
              </p:cNvPr>
              <p:cNvSpPr/>
              <p:nvPr/>
            </p:nvSpPr>
            <p:spPr bwMode="auto">
              <a:xfrm>
                <a:off x="395536" y="256490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a:ln>
                    <a:noFill/>
                  </a:ln>
                  <a:solidFill>
                    <a:srgbClr val="000000"/>
                  </a:solidFill>
                  <a:effectLst/>
                  <a:uLnTx/>
                  <a:uFillTx/>
                </a:endParaRPr>
              </a:p>
            </p:txBody>
          </p:sp>
          <p:sp>
            <p:nvSpPr>
              <p:cNvPr id="42" name="Rectangle 41">
                <a:extLst>
                  <a:ext uri="{FF2B5EF4-FFF2-40B4-BE49-F238E27FC236}">
                    <a16:creationId xmlns:a16="http://schemas.microsoft.com/office/drawing/2014/main" id="{AD51FA86-7D6D-42BC-A2CF-6B95EC1C3ED5}"/>
                  </a:ext>
                </a:extLst>
              </p:cNvPr>
              <p:cNvSpPr/>
              <p:nvPr/>
            </p:nvSpPr>
            <p:spPr bwMode="auto">
              <a:xfrm>
                <a:off x="1331640" y="256490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000000"/>
                    </a:solidFill>
                    <a:effectLst/>
                    <a:uLnTx/>
                    <a:uFillTx/>
                  </a:rPr>
                  <a:t>Zone 1</a:t>
                </a:r>
              </a:p>
            </p:txBody>
          </p:sp>
          <p:sp>
            <p:nvSpPr>
              <p:cNvPr id="43" name="Rectangle 42">
                <a:extLst>
                  <a:ext uri="{FF2B5EF4-FFF2-40B4-BE49-F238E27FC236}">
                    <a16:creationId xmlns:a16="http://schemas.microsoft.com/office/drawing/2014/main" id="{8016E4EF-AF2A-4A4D-A282-1B444779EEDF}"/>
                  </a:ext>
                </a:extLst>
              </p:cNvPr>
              <p:cNvSpPr/>
              <p:nvPr/>
            </p:nvSpPr>
            <p:spPr bwMode="auto">
              <a:xfrm>
                <a:off x="2267744" y="256490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000000"/>
                    </a:solidFill>
                    <a:effectLst/>
                    <a:uLnTx/>
                    <a:uFillTx/>
                  </a:rPr>
                  <a:t>Zone 2</a:t>
                </a:r>
              </a:p>
            </p:txBody>
          </p:sp>
          <p:sp>
            <p:nvSpPr>
              <p:cNvPr id="44" name="Rectangle 43">
                <a:extLst>
                  <a:ext uri="{FF2B5EF4-FFF2-40B4-BE49-F238E27FC236}">
                    <a16:creationId xmlns:a16="http://schemas.microsoft.com/office/drawing/2014/main" id="{1A22C16E-29DD-4E4C-8E56-FBF3B981229C}"/>
                  </a:ext>
                </a:extLst>
              </p:cNvPr>
              <p:cNvSpPr/>
              <p:nvPr/>
            </p:nvSpPr>
            <p:spPr bwMode="auto">
              <a:xfrm>
                <a:off x="3203848" y="256490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000000"/>
                    </a:solidFill>
                    <a:effectLst/>
                    <a:uLnTx/>
                    <a:uFillTx/>
                  </a:rPr>
                  <a:t>Zone 3</a:t>
                </a:r>
              </a:p>
            </p:txBody>
          </p:sp>
          <p:sp>
            <p:nvSpPr>
              <p:cNvPr id="45" name="Rectangle 44">
                <a:extLst>
                  <a:ext uri="{FF2B5EF4-FFF2-40B4-BE49-F238E27FC236}">
                    <a16:creationId xmlns:a16="http://schemas.microsoft.com/office/drawing/2014/main" id="{7D309527-6839-447C-BB6F-7EDFEC978286}"/>
                  </a:ext>
                </a:extLst>
              </p:cNvPr>
              <p:cNvSpPr/>
              <p:nvPr/>
            </p:nvSpPr>
            <p:spPr bwMode="auto">
              <a:xfrm>
                <a:off x="4139952" y="256490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000000"/>
                    </a:solidFill>
                    <a:effectLst/>
                    <a:uLnTx/>
                    <a:uFillTx/>
                  </a:rPr>
                  <a:t>Zone 4</a:t>
                </a:r>
              </a:p>
            </p:txBody>
          </p:sp>
          <p:sp>
            <p:nvSpPr>
              <p:cNvPr id="46" name="Rectangle 45">
                <a:extLst>
                  <a:ext uri="{FF2B5EF4-FFF2-40B4-BE49-F238E27FC236}">
                    <a16:creationId xmlns:a16="http://schemas.microsoft.com/office/drawing/2014/main" id="{94847A27-F7EC-4A80-AA0E-31870E928C59}"/>
                  </a:ext>
                </a:extLst>
              </p:cNvPr>
              <p:cNvSpPr/>
              <p:nvPr/>
            </p:nvSpPr>
            <p:spPr bwMode="auto">
              <a:xfrm>
                <a:off x="5076056" y="256490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000000"/>
                    </a:solidFill>
                    <a:effectLst/>
                    <a:uLnTx/>
                    <a:uFillTx/>
                  </a:rPr>
                  <a:t>Zone 5</a:t>
                </a:r>
              </a:p>
            </p:txBody>
          </p:sp>
          <p:sp>
            <p:nvSpPr>
              <p:cNvPr id="47" name="Rectangle 46">
                <a:extLst>
                  <a:ext uri="{FF2B5EF4-FFF2-40B4-BE49-F238E27FC236}">
                    <a16:creationId xmlns:a16="http://schemas.microsoft.com/office/drawing/2014/main" id="{FB3D6945-D4EF-4E88-B364-00D503BFE467}"/>
                  </a:ext>
                </a:extLst>
              </p:cNvPr>
              <p:cNvSpPr/>
              <p:nvPr/>
            </p:nvSpPr>
            <p:spPr bwMode="auto">
              <a:xfrm>
                <a:off x="6012160" y="256490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000000"/>
                    </a:solidFill>
                    <a:effectLst/>
                    <a:uLnTx/>
                    <a:uFillTx/>
                  </a:rPr>
                  <a:t>Indice de trafic</a:t>
                </a:r>
              </a:p>
            </p:txBody>
          </p:sp>
          <p:sp>
            <p:nvSpPr>
              <p:cNvPr id="48" name="Rectangle 47">
                <a:extLst>
                  <a:ext uri="{FF2B5EF4-FFF2-40B4-BE49-F238E27FC236}">
                    <a16:creationId xmlns:a16="http://schemas.microsoft.com/office/drawing/2014/main" id="{70E8EE87-FE5B-481C-89F5-E976A251768D}"/>
                  </a:ext>
                </a:extLst>
              </p:cNvPr>
              <p:cNvSpPr/>
              <p:nvPr/>
            </p:nvSpPr>
            <p:spPr bwMode="auto">
              <a:xfrm>
                <a:off x="6948264" y="256490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100" b="0" i="0" u="none" strike="noStrike" kern="0" cap="none" spc="0" normalizeH="0" baseline="0" noProof="0" dirty="0">
                    <a:ln>
                      <a:noFill/>
                    </a:ln>
                    <a:solidFill>
                      <a:srgbClr val="000000"/>
                    </a:solidFill>
                    <a:effectLst/>
                    <a:uLnTx/>
                    <a:uFillTx/>
                  </a:rPr>
                  <a:t>Nombre de chaînons</a:t>
                </a:r>
              </a:p>
            </p:txBody>
          </p:sp>
          <p:sp>
            <p:nvSpPr>
              <p:cNvPr id="49" name="Rectangle 48">
                <a:extLst>
                  <a:ext uri="{FF2B5EF4-FFF2-40B4-BE49-F238E27FC236}">
                    <a16:creationId xmlns:a16="http://schemas.microsoft.com/office/drawing/2014/main" id="{C873D9AE-4692-4D66-9DDC-A898494DF0A3}"/>
                  </a:ext>
                </a:extLst>
              </p:cNvPr>
              <p:cNvSpPr/>
              <p:nvPr/>
            </p:nvSpPr>
            <p:spPr bwMode="auto">
              <a:xfrm>
                <a:off x="7884368" y="256490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000000"/>
                    </a:solidFill>
                    <a:effectLst/>
                    <a:uLnTx/>
                    <a:uFillTx/>
                  </a:rPr>
                  <a:t>Indice total</a:t>
                </a:r>
              </a:p>
            </p:txBody>
          </p:sp>
          <p:sp>
            <p:nvSpPr>
              <p:cNvPr id="50" name="Rectangle 49">
                <a:extLst>
                  <a:ext uri="{FF2B5EF4-FFF2-40B4-BE49-F238E27FC236}">
                    <a16:creationId xmlns:a16="http://schemas.microsoft.com/office/drawing/2014/main" id="{1A2BEA57-EE1B-4437-9703-4A3245F8C3CB}"/>
                  </a:ext>
                </a:extLst>
              </p:cNvPr>
              <p:cNvSpPr/>
              <p:nvPr/>
            </p:nvSpPr>
            <p:spPr bwMode="auto">
              <a:xfrm>
                <a:off x="395536" y="311162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000000"/>
                    </a:solidFill>
                    <a:effectLst/>
                    <a:uLnTx/>
                    <a:uFillTx/>
                  </a:rPr>
                  <a:t>Produit A</a:t>
                </a:r>
              </a:p>
            </p:txBody>
          </p:sp>
          <p:sp>
            <p:nvSpPr>
              <p:cNvPr id="51" name="Rectangle 50">
                <a:extLst>
                  <a:ext uri="{FF2B5EF4-FFF2-40B4-BE49-F238E27FC236}">
                    <a16:creationId xmlns:a16="http://schemas.microsoft.com/office/drawing/2014/main" id="{B81C0D6C-EDEB-4239-82C4-E0C9270901FC}"/>
                  </a:ext>
                </a:extLst>
              </p:cNvPr>
              <p:cNvSpPr/>
              <p:nvPr/>
            </p:nvSpPr>
            <p:spPr bwMode="auto">
              <a:xfrm>
                <a:off x="1331640" y="311162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dirty="0">
                  <a:ln>
                    <a:noFill/>
                  </a:ln>
                  <a:solidFill>
                    <a:srgbClr val="000000"/>
                  </a:solidFill>
                  <a:effectLst/>
                  <a:uLnTx/>
                  <a:uFillTx/>
                </a:endParaRPr>
              </a:p>
            </p:txBody>
          </p:sp>
          <p:sp>
            <p:nvSpPr>
              <p:cNvPr id="52" name="Rectangle 51">
                <a:extLst>
                  <a:ext uri="{FF2B5EF4-FFF2-40B4-BE49-F238E27FC236}">
                    <a16:creationId xmlns:a16="http://schemas.microsoft.com/office/drawing/2014/main" id="{31E8C282-B15F-4C2A-BA56-84A8310FE700}"/>
                  </a:ext>
                </a:extLst>
              </p:cNvPr>
              <p:cNvSpPr/>
              <p:nvPr/>
            </p:nvSpPr>
            <p:spPr bwMode="auto">
              <a:xfrm>
                <a:off x="2267744" y="311162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dirty="0">
                  <a:ln>
                    <a:noFill/>
                  </a:ln>
                  <a:solidFill>
                    <a:srgbClr val="000000"/>
                  </a:solidFill>
                  <a:effectLst/>
                  <a:uLnTx/>
                  <a:uFillTx/>
                </a:endParaRPr>
              </a:p>
            </p:txBody>
          </p:sp>
          <p:sp>
            <p:nvSpPr>
              <p:cNvPr id="53" name="Rectangle 52">
                <a:extLst>
                  <a:ext uri="{FF2B5EF4-FFF2-40B4-BE49-F238E27FC236}">
                    <a16:creationId xmlns:a16="http://schemas.microsoft.com/office/drawing/2014/main" id="{F939024B-634D-4A28-9941-863FEE01584A}"/>
                  </a:ext>
                </a:extLst>
              </p:cNvPr>
              <p:cNvSpPr/>
              <p:nvPr/>
            </p:nvSpPr>
            <p:spPr bwMode="auto">
              <a:xfrm>
                <a:off x="3203848" y="311162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dirty="0">
                  <a:ln>
                    <a:noFill/>
                  </a:ln>
                  <a:solidFill>
                    <a:srgbClr val="000000"/>
                  </a:solidFill>
                  <a:effectLst/>
                  <a:uLnTx/>
                  <a:uFillTx/>
                </a:endParaRPr>
              </a:p>
            </p:txBody>
          </p:sp>
          <p:sp>
            <p:nvSpPr>
              <p:cNvPr id="54" name="Rectangle 53">
                <a:extLst>
                  <a:ext uri="{FF2B5EF4-FFF2-40B4-BE49-F238E27FC236}">
                    <a16:creationId xmlns:a16="http://schemas.microsoft.com/office/drawing/2014/main" id="{04C93786-F392-4A04-8C1D-CC9E79400574}"/>
                  </a:ext>
                </a:extLst>
              </p:cNvPr>
              <p:cNvSpPr/>
              <p:nvPr/>
            </p:nvSpPr>
            <p:spPr bwMode="auto">
              <a:xfrm>
                <a:off x="4139952" y="311162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dirty="0">
                  <a:ln>
                    <a:noFill/>
                  </a:ln>
                  <a:solidFill>
                    <a:srgbClr val="000000"/>
                  </a:solidFill>
                  <a:effectLst/>
                  <a:uLnTx/>
                  <a:uFillTx/>
                </a:endParaRPr>
              </a:p>
            </p:txBody>
          </p:sp>
          <p:sp>
            <p:nvSpPr>
              <p:cNvPr id="55" name="Rectangle 54">
                <a:extLst>
                  <a:ext uri="{FF2B5EF4-FFF2-40B4-BE49-F238E27FC236}">
                    <a16:creationId xmlns:a16="http://schemas.microsoft.com/office/drawing/2014/main" id="{7CC6B657-EDA6-411F-94F8-F4C150056257}"/>
                  </a:ext>
                </a:extLst>
              </p:cNvPr>
              <p:cNvSpPr/>
              <p:nvPr/>
            </p:nvSpPr>
            <p:spPr bwMode="auto">
              <a:xfrm>
                <a:off x="5076056" y="311162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dirty="0">
                  <a:ln>
                    <a:noFill/>
                  </a:ln>
                  <a:solidFill>
                    <a:srgbClr val="000000"/>
                  </a:solidFill>
                  <a:effectLst/>
                  <a:uLnTx/>
                  <a:uFillTx/>
                </a:endParaRPr>
              </a:p>
            </p:txBody>
          </p:sp>
          <p:sp>
            <p:nvSpPr>
              <p:cNvPr id="56" name="Rectangle 55">
                <a:extLst>
                  <a:ext uri="{FF2B5EF4-FFF2-40B4-BE49-F238E27FC236}">
                    <a16:creationId xmlns:a16="http://schemas.microsoft.com/office/drawing/2014/main" id="{7D57284C-8BAA-4E07-940A-C736D7BC854D}"/>
                  </a:ext>
                </a:extLst>
              </p:cNvPr>
              <p:cNvSpPr/>
              <p:nvPr/>
            </p:nvSpPr>
            <p:spPr bwMode="auto">
              <a:xfrm>
                <a:off x="6012160" y="311162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400" b="0" i="0" u="none" strike="noStrike" kern="0" cap="none" spc="0" normalizeH="0" baseline="0" noProof="0" dirty="0">
                    <a:ln>
                      <a:noFill/>
                    </a:ln>
                    <a:solidFill>
                      <a:srgbClr val="0000FF"/>
                    </a:solidFill>
                    <a:effectLst/>
                    <a:uLnTx/>
                    <a:uFillTx/>
                  </a:rPr>
                  <a:t>70</a:t>
                </a:r>
              </a:p>
            </p:txBody>
          </p:sp>
          <p:sp>
            <p:nvSpPr>
              <p:cNvPr id="57" name="Rectangle 56">
                <a:extLst>
                  <a:ext uri="{FF2B5EF4-FFF2-40B4-BE49-F238E27FC236}">
                    <a16:creationId xmlns:a16="http://schemas.microsoft.com/office/drawing/2014/main" id="{8F2B3AD8-A153-4004-B59E-BFB4D6AAA057}"/>
                  </a:ext>
                </a:extLst>
              </p:cNvPr>
              <p:cNvSpPr/>
              <p:nvPr/>
            </p:nvSpPr>
            <p:spPr bwMode="auto">
              <a:xfrm>
                <a:off x="6948264" y="311162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0000FF"/>
                    </a:solidFill>
                    <a:effectLst/>
                    <a:uLnTx/>
                    <a:uFillTx/>
                  </a:rPr>
                  <a:t>2</a:t>
                </a:r>
              </a:p>
            </p:txBody>
          </p:sp>
          <p:sp>
            <p:nvSpPr>
              <p:cNvPr id="58" name="Rectangle 57">
                <a:extLst>
                  <a:ext uri="{FF2B5EF4-FFF2-40B4-BE49-F238E27FC236}">
                    <a16:creationId xmlns:a16="http://schemas.microsoft.com/office/drawing/2014/main" id="{652AE30B-4ADA-4D3D-8CDC-4ABC535F93A3}"/>
                  </a:ext>
                </a:extLst>
              </p:cNvPr>
              <p:cNvSpPr/>
              <p:nvPr/>
            </p:nvSpPr>
            <p:spPr bwMode="auto">
              <a:xfrm>
                <a:off x="7884368" y="311162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400" b="0" i="0" u="none" strike="noStrike" kern="0" cap="none" spc="0" normalizeH="0" baseline="0" noProof="0" dirty="0">
                    <a:ln>
                      <a:noFill/>
                    </a:ln>
                    <a:solidFill>
                      <a:srgbClr val="0000FF"/>
                    </a:solidFill>
                    <a:effectLst/>
                    <a:uLnTx/>
                    <a:uFillTx/>
                  </a:rPr>
                  <a:t>140</a:t>
                </a:r>
              </a:p>
            </p:txBody>
          </p:sp>
          <p:sp>
            <p:nvSpPr>
              <p:cNvPr id="59" name="Rectangle 58">
                <a:extLst>
                  <a:ext uri="{FF2B5EF4-FFF2-40B4-BE49-F238E27FC236}">
                    <a16:creationId xmlns:a16="http://schemas.microsoft.com/office/drawing/2014/main" id="{87D823A8-BC6B-4462-9EEA-52179A43C0AB}"/>
                  </a:ext>
                </a:extLst>
              </p:cNvPr>
              <p:cNvSpPr/>
              <p:nvPr/>
            </p:nvSpPr>
            <p:spPr bwMode="auto">
              <a:xfrm>
                <a:off x="395536" y="365834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000000"/>
                    </a:solidFill>
                    <a:effectLst/>
                    <a:uLnTx/>
                    <a:uFillTx/>
                  </a:rPr>
                  <a:t>Produit B</a:t>
                </a:r>
              </a:p>
            </p:txBody>
          </p:sp>
          <p:sp>
            <p:nvSpPr>
              <p:cNvPr id="60" name="Rectangle 59">
                <a:extLst>
                  <a:ext uri="{FF2B5EF4-FFF2-40B4-BE49-F238E27FC236}">
                    <a16:creationId xmlns:a16="http://schemas.microsoft.com/office/drawing/2014/main" id="{4C2A4487-F131-4C3B-835B-FE466B3C032F}"/>
                  </a:ext>
                </a:extLst>
              </p:cNvPr>
              <p:cNvSpPr/>
              <p:nvPr/>
            </p:nvSpPr>
            <p:spPr bwMode="auto">
              <a:xfrm>
                <a:off x="1331640" y="365834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dirty="0">
                  <a:ln>
                    <a:noFill/>
                  </a:ln>
                  <a:solidFill>
                    <a:srgbClr val="000000"/>
                  </a:solidFill>
                  <a:effectLst/>
                  <a:uLnTx/>
                  <a:uFillTx/>
                </a:endParaRPr>
              </a:p>
            </p:txBody>
          </p:sp>
          <p:sp>
            <p:nvSpPr>
              <p:cNvPr id="61" name="Rectangle 60">
                <a:extLst>
                  <a:ext uri="{FF2B5EF4-FFF2-40B4-BE49-F238E27FC236}">
                    <a16:creationId xmlns:a16="http://schemas.microsoft.com/office/drawing/2014/main" id="{E718ECBB-1EC3-4F76-AA67-AF82F1596DE8}"/>
                  </a:ext>
                </a:extLst>
              </p:cNvPr>
              <p:cNvSpPr/>
              <p:nvPr/>
            </p:nvSpPr>
            <p:spPr bwMode="auto">
              <a:xfrm>
                <a:off x="2267744" y="365834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dirty="0">
                  <a:ln>
                    <a:noFill/>
                  </a:ln>
                  <a:solidFill>
                    <a:srgbClr val="000000"/>
                  </a:solidFill>
                  <a:effectLst/>
                  <a:uLnTx/>
                  <a:uFillTx/>
                </a:endParaRPr>
              </a:p>
            </p:txBody>
          </p:sp>
          <p:sp>
            <p:nvSpPr>
              <p:cNvPr id="62" name="Rectangle 61">
                <a:extLst>
                  <a:ext uri="{FF2B5EF4-FFF2-40B4-BE49-F238E27FC236}">
                    <a16:creationId xmlns:a16="http://schemas.microsoft.com/office/drawing/2014/main" id="{8494246A-1D06-47F5-866A-3ACF9312909E}"/>
                  </a:ext>
                </a:extLst>
              </p:cNvPr>
              <p:cNvSpPr/>
              <p:nvPr/>
            </p:nvSpPr>
            <p:spPr bwMode="auto">
              <a:xfrm>
                <a:off x="3203848" y="365834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dirty="0">
                  <a:ln>
                    <a:noFill/>
                  </a:ln>
                  <a:solidFill>
                    <a:srgbClr val="000000"/>
                  </a:solidFill>
                  <a:effectLst/>
                  <a:uLnTx/>
                  <a:uFillTx/>
                </a:endParaRPr>
              </a:p>
            </p:txBody>
          </p:sp>
          <p:sp>
            <p:nvSpPr>
              <p:cNvPr id="63" name="Rectangle 62">
                <a:extLst>
                  <a:ext uri="{FF2B5EF4-FFF2-40B4-BE49-F238E27FC236}">
                    <a16:creationId xmlns:a16="http://schemas.microsoft.com/office/drawing/2014/main" id="{043E3222-C165-4E06-8A61-5C2790DE90C3}"/>
                  </a:ext>
                </a:extLst>
              </p:cNvPr>
              <p:cNvSpPr/>
              <p:nvPr/>
            </p:nvSpPr>
            <p:spPr bwMode="auto">
              <a:xfrm>
                <a:off x="4139952" y="365834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dirty="0">
                  <a:ln>
                    <a:noFill/>
                  </a:ln>
                  <a:solidFill>
                    <a:srgbClr val="000000"/>
                  </a:solidFill>
                  <a:effectLst/>
                  <a:uLnTx/>
                  <a:uFillTx/>
                </a:endParaRPr>
              </a:p>
            </p:txBody>
          </p:sp>
          <p:sp>
            <p:nvSpPr>
              <p:cNvPr id="64" name="Rectangle 63">
                <a:extLst>
                  <a:ext uri="{FF2B5EF4-FFF2-40B4-BE49-F238E27FC236}">
                    <a16:creationId xmlns:a16="http://schemas.microsoft.com/office/drawing/2014/main" id="{9A771800-E4E3-4B19-BD86-548DF15281C4}"/>
                  </a:ext>
                </a:extLst>
              </p:cNvPr>
              <p:cNvSpPr/>
              <p:nvPr/>
            </p:nvSpPr>
            <p:spPr bwMode="auto">
              <a:xfrm>
                <a:off x="5076056" y="365834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dirty="0">
                  <a:ln>
                    <a:noFill/>
                  </a:ln>
                  <a:solidFill>
                    <a:srgbClr val="000000"/>
                  </a:solidFill>
                  <a:effectLst/>
                  <a:uLnTx/>
                  <a:uFillTx/>
                </a:endParaRPr>
              </a:p>
            </p:txBody>
          </p:sp>
          <p:sp>
            <p:nvSpPr>
              <p:cNvPr id="65" name="Rectangle 64">
                <a:extLst>
                  <a:ext uri="{FF2B5EF4-FFF2-40B4-BE49-F238E27FC236}">
                    <a16:creationId xmlns:a16="http://schemas.microsoft.com/office/drawing/2014/main" id="{2D6B3412-CE81-4CDC-BC25-8890CA340FC0}"/>
                  </a:ext>
                </a:extLst>
              </p:cNvPr>
              <p:cNvSpPr/>
              <p:nvPr/>
            </p:nvSpPr>
            <p:spPr bwMode="auto">
              <a:xfrm>
                <a:off x="6012160" y="365834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400" b="0" i="0" u="none" strike="noStrike" kern="0" cap="none" spc="0" normalizeH="0" baseline="0" noProof="0" dirty="0">
                    <a:ln>
                      <a:noFill/>
                    </a:ln>
                    <a:solidFill>
                      <a:srgbClr val="0000FF"/>
                    </a:solidFill>
                    <a:effectLst/>
                    <a:uLnTx/>
                    <a:uFillTx/>
                  </a:rPr>
                  <a:t>30</a:t>
                </a:r>
              </a:p>
            </p:txBody>
          </p:sp>
          <p:sp>
            <p:nvSpPr>
              <p:cNvPr id="66" name="Rectangle 65">
                <a:extLst>
                  <a:ext uri="{FF2B5EF4-FFF2-40B4-BE49-F238E27FC236}">
                    <a16:creationId xmlns:a16="http://schemas.microsoft.com/office/drawing/2014/main" id="{A30884D2-7DA9-4EE6-A336-AE0E75333BA2}"/>
                  </a:ext>
                </a:extLst>
              </p:cNvPr>
              <p:cNvSpPr/>
              <p:nvPr/>
            </p:nvSpPr>
            <p:spPr bwMode="auto">
              <a:xfrm>
                <a:off x="6948264" y="365834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0000FF"/>
                    </a:solidFill>
                    <a:effectLst/>
                    <a:uLnTx/>
                    <a:uFillTx/>
                  </a:rPr>
                  <a:t>2</a:t>
                </a:r>
              </a:p>
            </p:txBody>
          </p:sp>
          <p:sp>
            <p:nvSpPr>
              <p:cNvPr id="67" name="Rectangle 66">
                <a:extLst>
                  <a:ext uri="{FF2B5EF4-FFF2-40B4-BE49-F238E27FC236}">
                    <a16:creationId xmlns:a16="http://schemas.microsoft.com/office/drawing/2014/main" id="{982C8D85-F0F4-488E-8D22-F7E1148CECD7}"/>
                  </a:ext>
                </a:extLst>
              </p:cNvPr>
              <p:cNvSpPr/>
              <p:nvPr/>
            </p:nvSpPr>
            <p:spPr bwMode="auto">
              <a:xfrm>
                <a:off x="7884368" y="365834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400" b="0" i="0" u="none" strike="noStrike" kern="0" cap="none" spc="0" normalizeH="0" baseline="0" noProof="0" dirty="0">
                    <a:ln>
                      <a:noFill/>
                    </a:ln>
                    <a:solidFill>
                      <a:srgbClr val="0000FF"/>
                    </a:solidFill>
                    <a:effectLst/>
                    <a:uLnTx/>
                    <a:uFillTx/>
                  </a:rPr>
                  <a:t>60</a:t>
                </a:r>
              </a:p>
            </p:txBody>
          </p:sp>
          <p:sp>
            <p:nvSpPr>
              <p:cNvPr id="68" name="Rectangle 67">
                <a:extLst>
                  <a:ext uri="{FF2B5EF4-FFF2-40B4-BE49-F238E27FC236}">
                    <a16:creationId xmlns:a16="http://schemas.microsoft.com/office/drawing/2014/main" id="{D064F6D8-CD7B-4B55-B8DA-497FA6EE3CED}"/>
                  </a:ext>
                </a:extLst>
              </p:cNvPr>
              <p:cNvSpPr/>
              <p:nvPr/>
            </p:nvSpPr>
            <p:spPr bwMode="auto">
              <a:xfrm>
                <a:off x="395536" y="420506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000000"/>
                    </a:solidFill>
                    <a:effectLst/>
                    <a:uLnTx/>
                    <a:uFillTx/>
                  </a:rPr>
                  <a:t>Produit C</a:t>
                </a:r>
              </a:p>
            </p:txBody>
          </p:sp>
          <p:sp>
            <p:nvSpPr>
              <p:cNvPr id="69" name="Rectangle 68">
                <a:extLst>
                  <a:ext uri="{FF2B5EF4-FFF2-40B4-BE49-F238E27FC236}">
                    <a16:creationId xmlns:a16="http://schemas.microsoft.com/office/drawing/2014/main" id="{9BBDD9E9-2F80-4131-8D76-7EC48E7DB18F}"/>
                  </a:ext>
                </a:extLst>
              </p:cNvPr>
              <p:cNvSpPr/>
              <p:nvPr/>
            </p:nvSpPr>
            <p:spPr bwMode="auto">
              <a:xfrm>
                <a:off x="1331640" y="420506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dirty="0">
                  <a:ln>
                    <a:noFill/>
                  </a:ln>
                  <a:solidFill>
                    <a:srgbClr val="000000"/>
                  </a:solidFill>
                  <a:effectLst/>
                  <a:uLnTx/>
                  <a:uFillTx/>
                </a:endParaRPr>
              </a:p>
            </p:txBody>
          </p:sp>
          <p:sp>
            <p:nvSpPr>
              <p:cNvPr id="70" name="Rectangle 69">
                <a:extLst>
                  <a:ext uri="{FF2B5EF4-FFF2-40B4-BE49-F238E27FC236}">
                    <a16:creationId xmlns:a16="http://schemas.microsoft.com/office/drawing/2014/main" id="{2B2DF437-0F8C-40C6-B66B-A8DD8489AE4F}"/>
                  </a:ext>
                </a:extLst>
              </p:cNvPr>
              <p:cNvSpPr/>
              <p:nvPr/>
            </p:nvSpPr>
            <p:spPr bwMode="auto">
              <a:xfrm>
                <a:off x="2267744" y="420506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dirty="0">
                  <a:ln>
                    <a:noFill/>
                  </a:ln>
                  <a:solidFill>
                    <a:srgbClr val="000000"/>
                  </a:solidFill>
                  <a:effectLst/>
                  <a:uLnTx/>
                  <a:uFillTx/>
                </a:endParaRPr>
              </a:p>
            </p:txBody>
          </p:sp>
          <p:sp>
            <p:nvSpPr>
              <p:cNvPr id="71" name="Rectangle 70">
                <a:extLst>
                  <a:ext uri="{FF2B5EF4-FFF2-40B4-BE49-F238E27FC236}">
                    <a16:creationId xmlns:a16="http://schemas.microsoft.com/office/drawing/2014/main" id="{4C9C9F43-92A7-4BA4-A37B-4764024063F4}"/>
                  </a:ext>
                </a:extLst>
              </p:cNvPr>
              <p:cNvSpPr/>
              <p:nvPr/>
            </p:nvSpPr>
            <p:spPr bwMode="auto">
              <a:xfrm>
                <a:off x="3203848" y="420506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dirty="0">
                  <a:ln>
                    <a:noFill/>
                  </a:ln>
                  <a:solidFill>
                    <a:srgbClr val="000000"/>
                  </a:solidFill>
                  <a:effectLst/>
                  <a:uLnTx/>
                  <a:uFillTx/>
                </a:endParaRPr>
              </a:p>
            </p:txBody>
          </p:sp>
          <p:sp>
            <p:nvSpPr>
              <p:cNvPr id="72" name="Rectangle 71">
                <a:extLst>
                  <a:ext uri="{FF2B5EF4-FFF2-40B4-BE49-F238E27FC236}">
                    <a16:creationId xmlns:a16="http://schemas.microsoft.com/office/drawing/2014/main" id="{3AFAFAEF-D01C-4B59-9729-C32DCD724055}"/>
                  </a:ext>
                </a:extLst>
              </p:cNvPr>
              <p:cNvSpPr/>
              <p:nvPr/>
            </p:nvSpPr>
            <p:spPr bwMode="auto">
              <a:xfrm>
                <a:off x="4139952" y="420506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dirty="0">
                  <a:ln>
                    <a:noFill/>
                  </a:ln>
                  <a:solidFill>
                    <a:srgbClr val="000000"/>
                  </a:solidFill>
                  <a:effectLst/>
                  <a:uLnTx/>
                  <a:uFillTx/>
                </a:endParaRPr>
              </a:p>
            </p:txBody>
          </p:sp>
          <p:sp>
            <p:nvSpPr>
              <p:cNvPr id="73" name="Rectangle 72">
                <a:extLst>
                  <a:ext uri="{FF2B5EF4-FFF2-40B4-BE49-F238E27FC236}">
                    <a16:creationId xmlns:a16="http://schemas.microsoft.com/office/drawing/2014/main" id="{84AA373C-B054-4917-B638-DB5F661D12EB}"/>
                  </a:ext>
                </a:extLst>
              </p:cNvPr>
              <p:cNvSpPr/>
              <p:nvPr/>
            </p:nvSpPr>
            <p:spPr bwMode="auto">
              <a:xfrm>
                <a:off x="5076056" y="420506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dirty="0">
                  <a:ln>
                    <a:noFill/>
                  </a:ln>
                  <a:solidFill>
                    <a:srgbClr val="000000"/>
                  </a:solidFill>
                  <a:effectLst/>
                  <a:uLnTx/>
                  <a:uFillTx/>
                </a:endParaRPr>
              </a:p>
            </p:txBody>
          </p:sp>
          <p:sp>
            <p:nvSpPr>
              <p:cNvPr id="74" name="Rectangle 73">
                <a:extLst>
                  <a:ext uri="{FF2B5EF4-FFF2-40B4-BE49-F238E27FC236}">
                    <a16:creationId xmlns:a16="http://schemas.microsoft.com/office/drawing/2014/main" id="{B90739E1-5B3E-4908-A1F5-606ED4272B16}"/>
                  </a:ext>
                </a:extLst>
              </p:cNvPr>
              <p:cNvSpPr/>
              <p:nvPr/>
            </p:nvSpPr>
            <p:spPr bwMode="auto">
              <a:xfrm>
                <a:off x="6012160" y="420506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400" b="0" i="0" u="none" strike="noStrike" kern="0" cap="none" spc="0" normalizeH="0" baseline="0" noProof="0" dirty="0">
                    <a:ln>
                      <a:noFill/>
                    </a:ln>
                    <a:solidFill>
                      <a:srgbClr val="0000FF"/>
                    </a:solidFill>
                    <a:effectLst/>
                    <a:uLnTx/>
                    <a:uFillTx/>
                  </a:rPr>
                  <a:t>20</a:t>
                </a:r>
              </a:p>
            </p:txBody>
          </p:sp>
          <p:sp>
            <p:nvSpPr>
              <p:cNvPr id="75" name="Rectangle 74">
                <a:extLst>
                  <a:ext uri="{FF2B5EF4-FFF2-40B4-BE49-F238E27FC236}">
                    <a16:creationId xmlns:a16="http://schemas.microsoft.com/office/drawing/2014/main" id="{0BA1D059-85A3-4098-9162-141150DF66EA}"/>
                  </a:ext>
                </a:extLst>
              </p:cNvPr>
              <p:cNvSpPr/>
              <p:nvPr/>
            </p:nvSpPr>
            <p:spPr bwMode="auto">
              <a:xfrm>
                <a:off x="6948264" y="420506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0000FF"/>
                    </a:solidFill>
                    <a:effectLst/>
                    <a:uLnTx/>
                    <a:uFillTx/>
                  </a:rPr>
                  <a:t>1</a:t>
                </a:r>
              </a:p>
            </p:txBody>
          </p:sp>
          <p:sp>
            <p:nvSpPr>
              <p:cNvPr id="76" name="Rectangle 75">
                <a:extLst>
                  <a:ext uri="{FF2B5EF4-FFF2-40B4-BE49-F238E27FC236}">
                    <a16:creationId xmlns:a16="http://schemas.microsoft.com/office/drawing/2014/main" id="{A2519680-5699-42A9-86FA-F665AD950034}"/>
                  </a:ext>
                </a:extLst>
              </p:cNvPr>
              <p:cNvSpPr/>
              <p:nvPr/>
            </p:nvSpPr>
            <p:spPr bwMode="auto">
              <a:xfrm>
                <a:off x="7884368" y="420506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400" b="0" i="0" u="none" strike="noStrike" kern="0" cap="none" spc="0" normalizeH="0" baseline="0" noProof="0" dirty="0">
                    <a:ln>
                      <a:noFill/>
                    </a:ln>
                    <a:solidFill>
                      <a:srgbClr val="0000FF"/>
                    </a:solidFill>
                    <a:effectLst/>
                    <a:uLnTx/>
                    <a:uFillTx/>
                  </a:rPr>
                  <a:t>20</a:t>
                </a:r>
              </a:p>
            </p:txBody>
          </p:sp>
          <p:sp>
            <p:nvSpPr>
              <p:cNvPr id="77" name="Rectangle 76">
                <a:extLst>
                  <a:ext uri="{FF2B5EF4-FFF2-40B4-BE49-F238E27FC236}">
                    <a16:creationId xmlns:a16="http://schemas.microsoft.com/office/drawing/2014/main" id="{DD94A91F-E75B-45F6-9527-4A8D354DBF4A}"/>
                  </a:ext>
                </a:extLst>
              </p:cNvPr>
              <p:cNvSpPr/>
              <p:nvPr/>
            </p:nvSpPr>
            <p:spPr bwMode="auto">
              <a:xfrm>
                <a:off x="395536" y="475178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000000"/>
                    </a:solidFill>
                    <a:effectLst/>
                    <a:uLnTx/>
                    <a:uFillTx/>
                  </a:rPr>
                  <a:t>Produit D</a:t>
                </a:r>
              </a:p>
            </p:txBody>
          </p:sp>
          <p:sp>
            <p:nvSpPr>
              <p:cNvPr id="78" name="Rectangle 77">
                <a:extLst>
                  <a:ext uri="{FF2B5EF4-FFF2-40B4-BE49-F238E27FC236}">
                    <a16:creationId xmlns:a16="http://schemas.microsoft.com/office/drawing/2014/main" id="{D3B62004-821E-4708-8E56-6517EF78C8D9}"/>
                  </a:ext>
                </a:extLst>
              </p:cNvPr>
              <p:cNvSpPr/>
              <p:nvPr/>
            </p:nvSpPr>
            <p:spPr bwMode="auto">
              <a:xfrm>
                <a:off x="1331640" y="475178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dirty="0">
                  <a:ln>
                    <a:noFill/>
                  </a:ln>
                  <a:solidFill>
                    <a:srgbClr val="000000"/>
                  </a:solidFill>
                  <a:effectLst/>
                  <a:uLnTx/>
                  <a:uFillTx/>
                </a:endParaRPr>
              </a:p>
            </p:txBody>
          </p:sp>
          <p:sp>
            <p:nvSpPr>
              <p:cNvPr id="79" name="Rectangle 78">
                <a:extLst>
                  <a:ext uri="{FF2B5EF4-FFF2-40B4-BE49-F238E27FC236}">
                    <a16:creationId xmlns:a16="http://schemas.microsoft.com/office/drawing/2014/main" id="{18877639-D659-4328-8690-77D88395BE7C}"/>
                  </a:ext>
                </a:extLst>
              </p:cNvPr>
              <p:cNvSpPr/>
              <p:nvPr/>
            </p:nvSpPr>
            <p:spPr bwMode="auto">
              <a:xfrm>
                <a:off x="2267744" y="475178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dirty="0">
                  <a:ln>
                    <a:noFill/>
                  </a:ln>
                  <a:solidFill>
                    <a:srgbClr val="000000"/>
                  </a:solidFill>
                  <a:effectLst/>
                  <a:uLnTx/>
                  <a:uFillTx/>
                </a:endParaRPr>
              </a:p>
            </p:txBody>
          </p:sp>
          <p:sp>
            <p:nvSpPr>
              <p:cNvPr id="80" name="Rectangle 79">
                <a:extLst>
                  <a:ext uri="{FF2B5EF4-FFF2-40B4-BE49-F238E27FC236}">
                    <a16:creationId xmlns:a16="http://schemas.microsoft.com/office/drawing/2014/main" id="{386131AA-FCCD-4376-BE63-F099E80FAD59}"/>
                  </a:ext>
                </a:extLst>
              </p:cNvPr>
              <p:cNvSpPr/>
              <p:nvPr/>
            </p:nvSpPr>
            <p:spPr bwMode="auto">
              <a:xfrm>
                <a:off x="3203848" y="475178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dirty="0">
                  <a:ln>
                    <a:noFill/>
                  </a:ln>
                  <a:solidFill>
                    <a:srgbClr val="000000"/>
                  </a:solidFill>
                  <a:effectLst/>
                  <a:uLnTx/>
                  <a:uFillTx/>
                </a:endParaRPr>
              </a:p>
            </p:txBody>
          </p:sp>
          <p:sp>
            <p:nvSpPr>
              <p:cNvPr id="81" name="Rectangle 80">
                <a:extLst>
                  <a:ext uri="{FF2B5EF4-FFF2-40B4-BE49-F238E27FC236}">
                    <a16:creationId xmlns:a16="http://schemas.microsoft.com/office/drawing/2014/main" id="{BDB4512F-6B3A-4F0F-8769-B78617241156}"/>
                  </a:ext>
                </a:extLst>
              </p:cNvPr>
              <p:cNvSpPr/>
              <p:nvPr/>
            </p:nvSpPr>
            <p:spPr bwMode="auto">
              <a:xfrm>
                <a:off x="4139952" y="475178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dirty="0">
                  <a:ln>
                    <a:noFill/>
                  </a:ln>
                  <a:solidFill>
                    <a:srgbClr val="000000"/>
                  </a:solidFill>
                  <a:effectLst/>
                  <a:uLnTx/>
                  <a:uFillTx/>
                </a:endParaRPr>
              </a:p>
            </p:txBody>
          </p:sp>
          <p:sp>
            <p:nvSpPr>
              <p:cNvPr id="82" name="Rectangle 81">
                <a:extLst>
                  <a:ext uri="{FF2B5EF4-FFF2-40B4-BE49-F238E27FC236}">
                    <a16:creationId xmlns:a16="http://schemas.microsoft.com/office/drawing/2014/main" id="{FEA4478A-F7F0-45E8-8CEF-AE2480E231D0}"/>
                  </a:ext>
                </a:extLst>
              </p:cNvPr>
              <p:cNvSpPr/>
              <p:nvPr/>
            </p:nvSpPr>
            <p:spPr bwMode="auto">
              <a:xfrm>
                <a:off x="5076056" y="475178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dirty="0">
                  <a:ln>
                    <a:noFill/>
                  </a:ln>
                  <a:solidFill>
                    <a:srgbClr val="000000"/>
                  </a:solidFill>
                  <a:effectLst/>
                  <a:uLnTx/>
                  <a:uFillTx/>
                </a:endParaRPr>
              </a:p>
            </p:txBody>
          </p:sp>
          <p:sp>
            <p:nvSpPr>
              <p:cNvPr id="83" name="Rectangle 82">
                <a:extLst>
                  <a:ext uri="{FF2B5EF4-FFF2-40B4-BE49-F238E27FC236}">
                    <a16:creationId xmlns:a16="http://schemas.microsoft.com/office/drawing/2014/main" id="{4A2B7A45-D56B-49DF-A922-E063185CC128}"/>
                  </a:ext>
                </a:extLst>
              </p:cNvPr>
              <p:cNvSpPr/>
              <p:nvPr/>
            </p:nvSpPr>
            <p:spPr bwMode="auto">
              <a:xfrm>
                <a:off x="6012160" y="475178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400" b="0" i="0" u="none" strike="noStrike" kern="0" cap="none" spc="0" normalizeH="0" baseline="0" noProof="0" dirty="0">
                    <a:ln>
                      <a:noFill/>
                    </a:ln>
                    <a:solidFill>
                      <a:srgbClr val="0000FF"/>
                    </a:solidFill>
                    <a:effectLst/>
                    <a:uLnTx/>
                    <a:uFillTx/>
                  </a:rPr>
                  <a:t>60</a:t>
                </a:r>
              </a:p>
            </p:txBody>
          </p:sp>
          <p:sp>
            <p:nvSpPr>
              <p:cNvPr id="84" name="Rectangle 83">
                <a:extLst>
                  <a:ext uri="{FF2B5EF4-FFF2-40B4-BE49-F238E27FC236}">
                    <a16:creationId xmlns:a16="http://schemas.microsoft.com/office/drawing/2014/main" id="{84C0DC1F-635F-4C43-B1E1-C40347255B9D}"/>
                  </a:ext>
                </a:extLst>
              </p:cNvPr>
              <p:cNvSpPr/>
              <p:nvPr/>
            </p:nvSpPr>
            <p:spPr bwMode="auto">
              <a:xfrm>
                <a:off x="6948264" y="475178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0000FF"/>
                    </a:solidFill>
                    <a:effectLst/>
                    <a:uLnTx/>
                    <a:uFillTx/>
                  </a:rPr>
                  <a:t>3</a:t>
                </a:r>
              </a:p>
            </p:txBody>
          </p:sp>
          <p:sp>
            <p:nvSpPr>
              <p:cNvPr id="85" name="Rectangle 84">
                <a:extLst>
                  <a:ext uri="{FF2B5EF4-FFF2-40B4-BE49-F238E27FC236}">
                    <a16:creationId xmlns:a16="http://schemas.microsoft.com/office/drawing/2014/main" id="{719FA2DA-35F5-4537-855A-037E5107B2C3}"/>
                  </a:ext>
                </a:extLst>
              </p:cNvPr>
              <p:cNvSpPr/>
              <p:nvPr/>
            </p:nvSpPr>
            <p:spPr bwMode="auto">
              <a:xfrm>
                <a:off x="7884368" y="4751784"/>
                <a:ext cx="936104" cy="533400"/>
              </a:xfrm>
              <a:prstGeom prst="rect">
                <a:avLst/>
              </a:prstGeom>
              <a:noFill/>
              <a:ln w="12699"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400" b="0" i="0" u="none" strike="noStrike" kern="0" cap="none" spc="0" normalizeH="0" baseline="0" noProof="0" dirty="0">
                    <a:ln>
                      <a:noFill/>
                    </a:ln>
                    <a:solidFill>
                      <a:srgbClr val="0000FF"/>
                    </a:solidFill>
                    <a:effectLst/>
                    <a:uLnTx/>
                    <a:uFillTx/>
                  </a:rPr>
                  <a:t>180</a:t>
                </a:r>
              </a:p>
            </p:txBody>
          </p:sp>
        </p:grpSp>
        <p:sp>
          <p:nvSpPr>
            <p:cNvPr id="21" name="Ellipse 20">
              <a:extLst>
                <a:ext uri="{FF2B5EF4-FFF2-40B4-BE49-F238E27FC236}">
                  <a16:creationId xmlns:a16="http://schemas.microsoft.com/office/drawing/2014/main" id="{CE1A4E73-62C9-43A7-B31F-21734BB8580A}"/>
                </a:ext>
              </a:extLst>
            </p:cNvPr>
            <p:cNvSpPr/>
            <p:nvPr/>
          </p:nvSpPr>
          <p:spPr bwMode="auto">
            <a:xfrm>
              <a:off x="2627784" y="3284984"/>
              <a:ext cx="144016" cy="144016"/>
            </a:xfrm>
            <a:prstGeom prst="ellipse">
              <a:avLst/>
            </a:prstGeom>
            <a:solidFill>
              <a:srgbClr val="00CC99"/>
            </a:solidFill>
            <a:ln w="12699"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a:ln>
                  <a:noFill/>
                </a:ln>
                <a:solidFill>
                  <a:srgbClr val="000000"/>
                </a:solidFill>
                <a:effectLst/>
                <a:uLnTx/>
                <a:uFillTx/>
              </a:endParaRPr>
            </a:p>
          </p:txBody>
        </p:sp>
        <p:sp>
          <p:nvSpPr>
            <p:cNvPr id="22" name="Ellipse 21">
              <a:extLst>
                <a:ext uri="{FF2B5EF4-FFF2-40B4-BE49-F238E27FC236}">
                  <a16:creationId xmlns:a16="http://schemas.microsoft.com/office/drawing/2014/main" id="{85FC6B6A-5A3C-479D-9F75-60BC8F8C2CDE}"/>
                </a:ext>
              </a:extLst>
            </p:cNvPr>
            <p:cNvSpPr/>
            <p:nvPr/>
          </p:nvSpPr>
          <p:spPr bwMode="auto">
            <a:xfrm>
              <a:off x="3563888" y="3284984"/>
              <a:ext cx="144016" cy="144016"/>
            </a:xfrm>
            <a:prstGeom prst="ellipse">
              <a:avLst/>
            </a:prstGeom>
            <a:solidFill>
              <a:srgbClr val="00CC99"/>
            </a:solidFill>
            <a:ln w="12699"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a:ln>
                  <a:noFill/>
                </a:ln>
                <a:solidFill>
                  <a:srgbClr val="000000"/>
                </a:solidFill>
                <a:effectLst/>
                <a:uLnTx/>
                <a:uFillTx/>
              </a:endParaRPr>
            </a:p>
          </p:txBody>
        </p:sp>
        <p:sp>
          <p:nvSpPr>
            <p:cNvPr id="23" name="Ellipse 22">
              <a:extLst>
                <a:ext uri="{FF2B5EF4-FFF2-40B4-BE49-F238E27FC236}">
                  <a16:creationId xmlns:a16="http://schemas.microsoft.com/office/drawing/2014/main" id="{9A099EB2-5F8B-454F-8D2B-A6914538060A}"/>
                </a:ext>
              </a:extLst>
            </p:cNvPr>
            <p:cNvSpPr/>
            <p:nvPr/>
          </p:nvSpPr>
          <p:spPr bwMode="auto">
            <a:xfrm>
              <a:off x="5436096" y="3284984"/>
              <a:ext cx="144016" cy="144016"/>
            </a:xfrm>
            <a:prstGeom prst="ellipse">
              <a:avLst/>
            </a:prstGeom>
            <a:solidFill>
              <a:srgbClr val="00CC99"/>
            </a:solidFill>
            <a:ln w="12699"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a:ln>
                  <a:noFill/>
                </a:ln>
                <a:solidFill>
                  <a:srgbClr val="000000"/>
                </a:solidFill>
                <a:effectLst/>
                <a:uLnTx/>
                <a:uFillTx/>
              </a:endParaRPr>
            </a:p>
          </p:txBody>
        </p:sp>
        <p:cxnSp>
          <p:nvCxnSpPr>
            <p:cNvPr id="24" name="Connecteur droit 23">
              <a:extLst>
                <a:ext uri="{FF2B5EF4-FFF2-40B4-BE49-F238E27FC236}">
                  <a16:creationId xmlns:a16="http://schemas.microsoft.com/office/drawing/2014/main" id="{AB3C195D-8745-4DFC-BB38-B52799AD7B42}"/>
                </a:ext>
              </a:extLst>
            </p:cNvPr>
            <p:cNvCxnSpPr>
              <a:stCxn id="21" idx="6"/>
              <a:endCxn id="22" idx="2"/>
            </p:cNvCxnSpPr>
            <p:nvPr/>
          </p:nvCxnSpPr>
          <p:spPr bwMode="auto">
            <a:xfrm>
              <a:off x="2771800" y="3356992"/>
              <a:ext cx="792088" cy="0"/>
            </a:xfrm>
            <a:prstGeom prst="line">
              <a:avLst/>
            </a:prstGeom>
            <a:solidFill>
              <a:srgbClr val="00CC99"/>
            </a:solidFill>
            <a:ln w="38100" cap="flat" cmpd="sng" algn="ctr">
              <a:solidFill>
                <a:srgbClr val="92D05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Connecteur droit 24">
              <a:extLst>
                <a:ext uri="{FF2B5EF4-FFF2-40B4-BE49-F238E27FC236}">
                  <a16:creationId xmlns:a16="http://schemas.microsoft.com/office/drawing/2014/main" id="{3A41DEEF-DA0F-478D-BC67-EED5F5847B03}"/>
                </a:ext>
              </a:extLst>
            </p:cNvPr>
            <p:cNvCxnSpPr>
              <a:stCxn id="22" idx="6"/>
              <a:endCxn id="23" idx="2"/>
            </p:cNvCxnSpPr>
            <p:nvPr/>
          </p:nvCxnSpPr>
          <p:spPr bwMode="auto">
            <a:xfrm>
              <a:off x="3707904" y="3356992"/>
              <a:ext cx="1728192" cy="0"/>
            </a:xfrm>
            <a:prstGeom prst="line">
              <a:avLst/>
            </a:prstGeom>
            <a:solidFill>
              <a:srgbClr val="00CC99"/>
            </a:solidFill>
            <a:ln w="38100" cap="flat" cmpd="sng" algn="ctr">
              <a:solidFill>
                <a:srgbClr val="92D05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Ellipse 25">
              <a:extLst>
                <a:ext uri="{FF2B5EF4-FFF2-40B4-BE49-F238E27FC236}">
                  <a16:creationId xmlns:a16="http://schemas.microsoft.com/office/drawing/2014/main" id="{32AA06DF-377A-4895-A11A-CDA0C45CD1DA}"/>
                </a:ext>
              </a:extLst>
            </p:cNvPr>
            <p:cNvSpPr/>
            <p:nvPr/>
          </p:nvSpPr>
          <p:spPr bwMode="auto">
            <a:xfrm>
              <a:off x="1691680" y="3861048"/>
              <a:ext cx="144016" cy="144016"/>
            </a:xfrm>
            <a:prstGeom prst="ellipse">
              <a:avLst/>
            </a:prstGeom>
            <a:solidFill>
              <a:srgbClr val="00CC99"/>
            </a:solidFill>
            <a:ln w="12699"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a:ln>
                  <a:noFill/>
                </a:ln>
                <a:solidFill>
                  <a:srgbClr val="000000"/>
                </a:solidFill>
                <a:effectLst/>
                <a:uLnTx/>
                <a:uFillTx/>
              </a:endParaRPr>
            </a:p>
          </p:txBody>
        </p:sp>
        <p:sp>
          <p:nvSpPr>
            <p:cNvPr id="27" name="Ellipse 26">
              <a:extLst>
                <a:ext uri="{FF2B5EF4-FFF2-40B4-BE49-F238E27FC236}">
                  <a16:creationId xmlns:a16="http://schemas.microsoft.com/office/drawing/2014/main" id="{370B4A0A-7197-4C00-A0A3-5986BD90FCFF}"/>
                </a:ext>
              </a:extLst>
            </p:cNvPr>
            <p:cNvSpPr/>
            <p:nvPr/>
          </p:nvSpPr>
          <p:spPr bwMode="auto">
            <a:xfrm>
              <a:off x="1691680" y="4437112"/>
              <a:ext cx="144016" cy="144016"/>
            </a:xfrm>
            <a:prstGeom prst="ellipse">
              <a:avLst/>
            </a:prstGeom>
            <a:solidFill>
              <a:srgbClr val="00CC99"/>
            </a:solidFill>
            <a:ln w="12699"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a:ln>
                  <a:noFill/>
                </a:ln>
                <a:solidFill>
                  <a:srgbClr val="000000"/>
                </a:solidFill>
                <a:effectLst/>
                <a:uLnTx/>
                <a:uFillTx/>
              </a:endParaRPr>
            </a:p>
          </p:txBody>
        </p:sp>
        <p:sp>
          <p:nvSpPr>
            <p:cNvPr id="28" name="Ellipse 27">
              <a:extLst>
                <a:ext uri="{FF2B5EF4-FFF2-40B4-BE49-F238E27FC236}">
                  <a16:creationId xmlns:a16="http://schemas.microsoft.com/office/drawing/2014/main" id="{4A7CE4E9-CFB2-4D8D-90FA-739982631E0A}"/>
                </a:ext>
              </a:extLst>
            </p:cNvPr>
            <p:cNvSpPr/>
            <p:nvPr/>
          </p:nvSpPr>
          <p:spPr bwMode="auto">
            <a:xfrm>
              <a:off x="1691680" y="4869160"/>
              <a:ext cx="144016" cy="144016"/>
            </a:xfrm>
            <a:prstGeom prst="ellipse">
              <a:avLst/>
            </a:prstGeom>
            <a:solidFill>
              <a:srgbClr val="00CC99"/>
            </a:solidFill>
            <a:ln w="12699"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a:ln>
                  <a:noFill/>
                </a:ln>
                <a:solidFill>
                  <a:srgbClr val="000000"/>
                </a:solidFill>
                <a:effectLst/>
                <a:uLnTx/>
                <a:uFillTx/>
              </a:endParaRPr>
            </a:p>
          </p:txBody>
        </p:sp>
        <p:sp>
          <p:nvSpPr>
            <p:cNvPr id="29" name="Ellipse 28">
              <a:extLst>
                <a:ext uri="{FF2B5EF4-FFF2-40B4-BE49-F238E27FC236}">
                  <a16:creationId xmlns:a16="http://schemas.microsoft.com/office/drawing/2014/main" id="{484E1106-7C82-4708-AA58-134E389AA6D8}"/>
                </a:ext>
              </a:extLst>
            </p:cNvPr>
            <p:cNvSpPr/>
            <p:nvPr/>
          </p:nvSpPr>
          <p:spPr bwMode="auto">
            <a:xfrm>
              <a:off x="3563888" y="3861048"/>
              <a:ext cx="144016" cy="144016"/>
            </a:xfrm>
            <a:prstGeom prst="ellipse">
              <a:avLst/>
            </a:prstGeom>
            <a:solidFill>
              <a:srgbClr val="00CC99"/>
            </a:solidFill>
            <a:ln w="12699"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a:ln>
                  <a:noFill/>
                </a:ln>
                <a:solidFill>
                  <a:srgbClr val="000000"/>
                </a:solidFill>
                <a:effectLst/>
                <a:uLnTx/>
                <a:uFillTx/>
              </a:endParaRPr>
            </a:p>
          </p:txBody>
        </p:sp>
        <p:sp>
          <p:nvSpPr>
            <p:cNvPr id="30" name="Ellipse 29">
              <a:extLst>
                <a:ext uri="{FF2B5EF4-FFF2-40B4-BE49-F238E27FC236}">
                  <a16:creationId xmlns:a16="http://schemas.microsoft.com/office/drawing/2014/main" id="{7B61E71C-2627-4F35-B052-E584336C9631}"/>
                </a:ext>
              </a:extLst>
            </p:cNvPr>
            <p:cNvSpPr/>
            <p:nvPr/>
          </p:nvSpPr>
          <p:spPr bwMode="auto">
            <a:xfrm>
              <a:off x="5436096" y="3861048"/>
              <a:ext cx="144016" cy="144016"/>
            </a:xfrm>
            <a:prstGeom prst="ellipse">
              <a:avLst/>
            </a:prstGeom>
            <a:solidFill>
              <a:srgbClr val="00CC99"/>
            </a:solidFill>
            <a:ln w="12699"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a:ln>
                  <a:noFill/>
                </a:ln>
                <a:solidFill>
                  <a:srgbClr val="000000"/>
                </a:solidFill>
                <a:effectLst/>
                <a:uLnTx/>
                <a:uFillTx/>
              </a:endParaRPr>
            </a:p>
          </p:txBody>
        </p:sp>
        <p:cxnSp>
          <p:nvCxnSpPr>
            <p:cNvPr id="31" name="Connecteur droit 30">
              <a:extLst>
                <a:ext uri="{FF2B5EF4-FFF2-40B4-BE49-F238E27FC236}">
                  <a16:creationId xmlns:a16="http://schemas.microsoft.com/office/drawing/2014/main" id="{47C4746D-5884-4E88-AEA2-9D373C18AC44}"/>
                </a:ext>
              </a:extLst>
            </p:cNvPr>
            <p:cNvCxnSpPr>
              <a:cxnSpLocks/>
              <a:stCxn id="26" idx="6"/>
              <a:endCxn id="29" idx="2"/>
            </p:cNvCxnSpPr>
            <p:nvPr/>
          </p:nvCxnSpPr>
          <p:spPr bwMode="auto">
            <a:xfrm>
              <a:off x="1835696" y="3933056"/>
              <a:ext cx="1728192" cy="0"/>
            </a:xfrm>
            <a:prstGeom prst="line">
              <a:avLst/>
            </a:prstGeom>
            <a:solidFill>
              <a:srgbClr val="00CC99"/>
            </a:solidFill>
            <a:ln w="38100" cap="flat" cmpd="sng" algn="ctr">
              <a:solidFill>
                <a:srgbClr val="92D05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Connecteur droit 31">
              <a:extLst>
                <a:ext uri="{FF2B5EF4-FFF2-40B4-BE49-F238E27FC236}">
                  <a16:creationId xmlns:a16="http://schemas.microsoft.com/office/drawing/2014/main" id="{F84DF78F-2E73-473F-BB0D-5E4A068EDB98}"/>
                </a:ext>
              </a:extLst>
            </p:cNvPr>
            <p:cNvCxnSpPr>
              <a:stCxn id="29" idx="6"/>
              <a:endCxn id="30" idx="2"/>
            </p:cNvCxnSpPr>
            <p:nvPr/>
          </p:nvCxnSpPr>
          <p:spPr bwMode="auto">
            <a:xfrm>
              <a:off x="3707904" y="3933056"/>
              <a:ext cx="1728192" cy="0"/>
            </a:xfrm>
            <a:prstGeom prst="line">
              <a:avLst/>
            </a:prstGeom>
            <a:solidFill>
              <a:srgbClr val="00CC99"/>
            </a:solidFill>
            <a:ln w="38100" cap="flat" cmpd="sng" algn="ctr">
              <a:solidFill>
                <a:srgbClr val="92D05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Ellipse 32">
              <a:extLst>
                <a:ext uri="{FF2B5EF4-FFF2-40B4-BE49-F238E27FC236}">
                  <a16:creationId xmlns:a16="http://schemas.microsoft.com/office/drawing/2014/main" id="{FBFEF73D-2DA1-4E45-BE0E-EF4942DC1948}"/>
                </a:ext>
              </a:extLst>
            </p:cNvPr>
            <p:cNvSpPr/>
            <p:nvPr/>
          </p:nvSpPr>
          <p:spPr bwMode="auto">
            <a:xfrm>
              <a:off x="5436096" y="4437112"/>
              <a:ext cx="144016" cy="144016"/>
            </a:xfrm>
            <a:prstGeom prst="ellipse">
              <a:avLst/>
            </a:prstGeom>
            <a:solidFill>
              <a:srgbClr val="00CC99"/>
            </a:solidFill>
            <a:ln w="12699"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a:ln>
                  <a:noFill/>
                </a:ln>
                <a:solidFill>
                  <a:srgbClr val="000000"/>
                </a:solidFill>
                <a:effectLst/>
                <a:uLnTx/>
                <a:uFillTx/>
              </a:endParaRPr>
            </a:p>
          </p:txBody>
        </p:sp>
        <p:cxnSp>
          <p:nvCxnSpPr>
            <p:cNvPr id="34" name="Connecteur droit 33">
              <a:extLst>
                <a:ext uri="{FF2B5EF4-FFF2-40B4-BE49-F238E27FC236}">
                  <a16:creationId xmlns:a16="http://schemas.microsoft.com/office/drawing/2014/main" id="{608CF91A-75E9-403E-A9C7-3B8C10A98DF9}"/>
                </a:ext>
              </a:extLst>
            </p:cNvPr>
            <p:cNvCxnSpPr>
              <a:stCxn id="27" idx="6"/>
              <a:endCxn id="33" idx="2"/>
            </p:cNvCxnSpPr>
            <p:nvPr/>
          </p:nvCxnSpPr>
          <p:spPr bwMode="auto">
            <a:xfrm>
              <a:off x="1835696" y="4509120"/>
              <a:ext cx="3600400" cy="0"/>
            </a:xfrm>
            <a:prstGeom prst="line">
              <a:avLst/>
            </a:prstGeom>
            <a:solidFill>
              <a:srgbClr val="00CC99"/>
            </a:solidFill>
            <a:ln w="38100" cap="flat" cmpd="sng" algn="ctr">
              <a:solidFill>
                <a:srgbClr val="92D05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Ellipse 34">
              <a:extLst>
                <a:ext uri="{FF2B5EF4-FFF2-40B4-BE49-F238E27FC236}">
                  <a16:creationId xmlns:a16="http://schemas.microsoft.com/office/drawing/2014/main" id="{910F3550-996F-42FA-BD60-5184B702EDE4}"/>
                </a:ext>
              </a:extLst>
            </p:cNvPr>
            <p:cNvSpPr/>
            <p:nvPr/>
          </p:nvSpPr>
          <p:spPr bwMode="auto">
            <a:xfrm>
              <a:off x="4572000" y="4869160"/>
              <a:ext cx="144016" cy="144016"/>
            </a:xfrm>
            <a:prstGeom prst="ellipse">
              <a:avLst/>
            </a:prstGeom>
            <a:solidFill>
              <a:srgbClr val="00CC99"/>
            </a:solidFill>
            <a:ln w="12699"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a:ln>
                  <a:noFill/>
                </a:ln>
                <a:solidFill>
                  <a:srgbClr val="000000"/>
                </a:solidFill>
                <a:effectLst/>
                <a:uLnTx/>
                <a:uFillTx/>
              </a:endParaRPr>
            </a:p>
          </p:txBody>
        </p:sp>
        <p:sp>
          <p:nvSpPr>
            <p:cNvPr id="36" name="Ellipse 35">
              <a:extLst>
                <a:ext uri="{FF2B5EF4-FFF2-40B4-BE49-F238E27FC236}">
                  <a16:creationId xmlns:a16="http://schemas.microsoft.com/office/drawing/2014/main" id="{86365193-9252-4E42-ACC6-BE62D3643318}"/>
                </a:ext>
              </a:extLst>
            </p:cNvPr>
            <p:cNvSpPr/>
            <p:nvPr/>
          </p:nvSpPr>
          <p:spPr bwMode="auto">
            <a:xfrm>
              <a:off x="3563888" y="5085184"/>
              <a:ext cx="144016" cy="144016"/>
            </a:xfrm>
            <a:prstGeom prst="ellipse">
              <a:avLst/>
            </a:prstGeom>
            <a:solidFill>
              <a:srgbClr val="00CC99"/>
            </a:solidFill>
            <a:ln w="12699"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a:ln>
                  <a:noFill/>
                </a:ln>
                <a:solidFill>
                  <a:srgbClr val="000000"/>
                </a:solidFill>
                <a:effectLst/>
                <a:uLnTx/>
                <a:uFillTx/>
              </a:endParaRPr>
            </a:p>
          </p:txBody>
        </p:sp>
        <p:sp>
          <p:nvSpPr>
            <p:cNvPr id="37" name="Ellipse 36">
              <a:extLst>
                <a:ext uri="{FF2B5EF4-FFF2-40B4-BE49-F238E27FC236}">
                  <a16:creationId xmlns:a16="http://schemas.microsoft.com/office/drawing/2014/main" id="{448C0A6B-FF10-4911-8DE1-F241DA895BC1}"/>
                </a:ext>
              </a:extLst>
            </p:cNvPr>
            <p:cNvSpPr/>
            <p:nvPr/>
          </p:nvSpPr>
          <p:spPr bwMode="auto">
            <a:xfrm>
              <a:off x="5436096" y="5085184"/>
              <a:ext cx="144016" cy="144016"/>
            </a:xfrm>
            <a:prstGeom prst="ellipse">
              <a:avLst/>
            </a:prstGeom>
            <a:solidFill>
              <a:srgbClr val="00CC99"/>
            </a:solidFill>
            <a:ln w="12699"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a:ln>
                  <a:noFill/>
                </a:ln>
                <a:solidFill>
                  <a:srgbClr val="000000"/>
                </a:solidFill>
                <a:effectLst/>
                <a:uLnTx/>
                <a:uFillTx/>
              </a:endParaRPr>
            </a:p>
          </p:txBody>
        </p:sp>
        <p:cxnSp>
          <p:nvCxnSpPr>
            <p:cNvPr id="38" name="Connecteur droit 37">
              <a:extLst>
                <a:ext uri="{FF2B5EF4-FFF2-40B4-BE49-F238E27FC236}">
                  <a16:creationId xmlns:a16="http://schemas.microsoft.com/office/drawing/2014/main" id="{F6359669-D6C4-4119-A76E-3964D1F1E96A}"/>
                </a:ext>
              </a:extLst>
            </p:cNvPr>
            <p:cNvCxnSpPr>
              <a:stCxn id="28" idx="6"/>
              <a:endCxn id="35" idx="2"/>
            </p:cNvCxnSpPr>
            <p:nvPr/>
          </p:nvCxnSpPr>
          <p:spPr bwMode="auto">
            <a:xfrm>
              <a:off x="1835696" y="4941168"/>
              <a:ext cx="2736304" cy="0"/>
            </a:xfrm>
            <a:prstGeom prst="line">
              <a:avLst/>
            </a:prstGeom>
            <a:solidFill>
              <a:srgbClr val="00CC99"/>
            </a:solidFill>
            <a:ln w="38100" cap="flat" cmpd="sng" algn="ctr">
              <a:solidFill>
                <a:srgbClr val="92D05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Connecteur droit 38">
              <a:extLst>
                <a:ext uri="{FF2B5EF4-FFF2-40B4-BE49-F238E27FC236}">
                  <a16:creationId xmlns:a16="http://schemas.microsoft.com/office/drawing/2014/main" id="{25ECD184-9A58-4DA9-BF04-611804E2983E}"/>
                </a:ext>
              </a:extLst>
            </p:cNvPr>
            <p:cNvCxnSpPr>
              <a:cxnSpLocks/>
              <a:stCxn id="36" idx="6"/>
              <a:endCxn id="37" idx="2"/>
            </p:cNvCxnSpPr>
            <p:nvPr/>
          </p:nvCxnSpPr>
          <p:spPr bwMode="auto">
            <a:xfrm>
              <a:off x="3707904" y="5157192"/>
              <a:ext cx="1728192" cy="0"/>
            </a:xfrm>
            <a:prstGeom prst="line">
              <a:avLst/>
            </a:prstGeom>
            <a:solidFill>
              <a:srgbClr val="00CC99"/>
            </a:solidFill>
            <a:ln w="38100" cap="flat" cmpd="sng" algn="ctr">
              <a:solidFill>
                <a:srgbClr val="92D05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Connecteur droit 39">
              <a:extLst>
                <a:ext uri="{FF2B5EF4-FFF2-40B4-BE49-F238E27FC236}">
                  <a16:creationId xmlns:a16="http://schemas.microsoft.com/office/drawing/2014/main" id="{98C292F2-4C98-44A9-8A9F-7C1A1FC0C5DF}"/>
                </a:ext>
              </a:extLst>
            </p:cNvPr>
            <p:cNvCxnSpPr>
              <a:stCxn id="35" idx="3"/>
              <a:endCxn id="36" idx="7"/>
            </p:cNvCxnSpPr>
            <p:nvPr/>
          </p:nvCxnSpPr>
          <p:spPr bwMode="auto">
            <a:xfrm flipH="1">
              <a:off x="3686813" y="4992085"/>
              <a:ext cx="906278" cy="114190"/>
            </a:xfrm>
            <a:prstGeom prst="line">
              <a:avLst/>
            </a:prstGeom>
            <a:solidFill>
              <a:srgbClr val="00CC99"/>
            </a:solidFill>
            <a:ln w="38100" cap="flat" cmpd="sng" algn="ctr">
              <a:solidFill>
                <a:srgbClr val="92D05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4" name="ZoneTexte 3">
            <a:extLst>
              <a:ext uri="{FF2B5EF4-FFF2-40B4-BE49-F238E27FC236}">
                <a16:creationId xmlns:a16="http://schemas.microsoft.com/office/drawing/2014/main" id="{339D7B9C-C2B6-4B32-906B-05632BD593B6}"/>
              </a:ext>
            </a:extLst>
          </p:cNvPr>
          <p:cNvSpPr txBox="1"/>
          <p:nvPr/>
        </p:nvSpPr>
        <p:spPr>
          <a:xfrm>
            <a:off x="25400" y="2035902"/>
            <a:ext cx="1920521" cy="590931"/>
          </a:xfrm>
          <a:prstGeom prst="rect">
            <a:avLst/>
          </a:prstGeom>
          <a:noFill/>
        </p:spPr>
        <p:txBody>
          <a:bodyPr wrap="square" rtlCol="0">
            <a:spAutoFit/>
          </a:bodyPr>
          <a:lstStyle/>
          <a:p>
            <a:r>
              <a:rPr lang="fr-FR" dirty="0">
                <a:solidFill>
                  <a:srgbClr val="000000"/>
                </a:solidFill>
              </a:rPr>
              <a:t>Jamais cité auparavant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FDD1BC-2342-4A2F-9D29-36EA18A6810D}"/>
              </a:ext>
            </a:extLst>
          </p:cNvPr>
          <p:cNvSpPr>
            <a:spLocks noGrp="1"/>
          </p:cNvSpPr>
          <p:nvPr>
            <p:ph type="title"/>
          </p:nvPr>
        </p:nvSpPr>
        <p:spPr/>
        <p:txBody>
          <a:bodyPr/>
          <a:lstStyle/>
          <a:p>
            <a:r>
              <a:rPr lang="fr-FR" altLang="fr-FR" dirty="0"/>
              <a:t>Proposition d’implantation</a:t>
            </a:r>
            <a:endParaRPr lang="fr-FR" dirty="0"/>
          </a:p>
        </p:txBody>
      </p:sp>
      <p:sp>
        <p:nvSpPr>
          <p:cNvPr id="3" name="Text Box 12">
            <a:extLst>
              <a:ext uri="{FF2B5EF4-FFF2-40B4-BE49-F238E27FC236}">
                <a16:creationId xmlns:a16="http://schemas.microsoft.com/office/drawing/2014/main" id="{39911B58-6982-42A5-85B5-0BCF7E342853}"/>
              </a:ext>
            </a:extLst>
          </p:cNvPr>
          <p:cNvSpPr txBox="1">
            <a:spLocks noChangeArrowheads="1"/>
          </p:cNvSpPr>
          <p:nvPr/>
        </p:nvSpPr>
        <p:spPr bwMode="auto">
          <a:xfrm>
            <a:off x="3304396" y="3569816"/>
            <a:ext cx="947524" cy="909236"/>
          </a:xfrm>
          <a:prstGeom prst="rect">
            <a:avLst/>
          </a:prstGeom>
          <a:solidFill>
            <a:srgbClr val="FF9900"/>
          </a:solidFill>
          <a:ln w="9525">
            <a:solidFill>
              <a:srgbClr val="333333"/>
            </a:solidFill>
            <a:miter lim="800000"/>
            <a:headEnd/>
            <a:tailEnd/>
          </a:ln>
        </p:spPr>
        <p:txBody>
          <a:bodyPr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fr-FR" altLang="fr-FR" sz="1200" b="1" i="0" u="none" strike="noStrike" kern="1200" cap="none" spc="0" normalizeH="0" baseline="0" noProof="0" dirty="0">
                <a:ln>
                  <a:noFill/>
                </a:ln>
                <a:solidFill>
                  <a:srgbClr val="000000"/>
                </a:solidFill>
                <a:effectLst/>
                <a:uLnTx/>
                <a:uFillTx/>
                <a:latin typeface="+mn-lt"/>
                <a:ea typeface="+mn-ea"/>
                <a:cs typeface="Times New Roman" panose="02020603050405020304" pitchFamily="18" charset="0"/>
                <a:sym typeface="Wingdings" panose="05000000000000000000" pitchFamily="2" charset="2"/>
              </a:rPr>
              <a:t>Zone 3</a:t>
            </a:r>
            <a:endParaRPr kumimoji="0" lang="fr-FR" altLang="fr-FR" sz="900" b="1"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fr-FR" altLang="fr-FR" sz="1000" b="1" i="0" u="none" strike="noStrike" kern="1200" cap="none" spc="0" normalizeH="0" baseline="0" noProof="0" dirty="0">
                <a:ln>
                  <a:noFill/>
                </a:ln>
                <a:solidFill>
                  <a:srgbClr val="000000"/>
                </a:solidFill>
                <a:effectLst/>
                <a:uLnTx/>
                <a:uFillTx/>
                <a:latin typeface="+mn-lt"/>
                <a:ea typeface="+mn-ea"/>
                <a:cs typeface="Times New Roman" panose="02020603050405020304" pitchFamily="18" charset="0"/>
                <a:sym typeface="Wingdings" panose="05000000000000000000" pitchFamily="2" charset="2"/>
              </a:rPr>
              <a:t>FILMAGE</a:t>
            </a:r>
            <a:endParaRPr kumimoji="0" lang="fr-FR" altLang="fr-FR" sz="1200" b="1" i="0" u="none" strike="noStrike" kern="1200" cap="none" spc="0" normalizeH="0" baseline="0" noProof="0" dirty="0">
              <a:ln>
                <a:noFill/>
              </a:ln>
              <a:solidFill>
                <a:srgbClr val="000000"/>
              </a:solidFill>
              <a:effectLst/>
              <a:uLnTx/>
              <a:uFillTx/>
              <a:latin typeface="+mn-lt"/>
              <a:ea typeface="+mn-ea"/>
              <a:cs typeface="Times New Roman" panose="02020603050405020304" pitchFamily="18" charset="0"/>
              <a:sym typeface="Wingdings" panose="05000000000000000000" pitchFamily="2" charset="2"/>
            </a:endParaRPr>
          </a:p>
        </p:txBody>
      </p:sp>
      <p:sp>
        <p:nvSpPr>
          <p:cNvPr id="4" name="Text Box 11">
            <a:extLst>
              <a:ext uri="{FF2B5EF4-FFF2-40B4-BE49-F238E27FC236}">
                <a16:creationId xmlns:a16="http://schemas.microsoft.com/office/drawing/2014/main" id="{8813F44B-9870-4830-9E7E-AF6B30D99CFD}"/>
              </a:ext>
            </a:extLst>
          </p:cNvPr>
          <p:cNvSpPr txBox="1">
            <a:spLocks noChangeArrowheads="1"/>
          </p:cNvSpPr>
          <p:nvPr/>
        </p:nvSpPr>
        <p:spPr bwMode="auto">
          <a:xfrm>
            <a:off x="2078632" y="2276872"/>
            <a:ext cx="3200400" cy="1285875"/>
          </a:xfrm>
          <a:prstGeom prst="rect">
            <a:avLst/>
          </a:prstGeom>
          <a:solidFill>
            <a:schemeClr val="accent2">
              <a:lumMod val="40000"/>
              <a:lumOff val="60000"/>
            </a:schemeClr>
          </a:solidFill>
          <a:ln w="9525">
            <a:solidFill>
              <a:srgbClr val="333333"/>
            </a:solidFill>
            <a:miter lim="800000"/>
            <a:headEnd/>
            <a:tailEnd/>
          </a:ln>
        </p:spPr>
        <p:txBody>
          <a:bodyPr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fr-FR" altLang="fr-FR" sz="1200" b="1" i="0" u="none" strike="noStrike" kern="1200" cap="none" spc="0" normalizeH="0" baseline="0" noProof="0" dirty="0">
                <a:ln>
                  <a:noFill/>
                </a:ln>
                <a:solidFill>
                  <a:srgbClr val="000000"/>
                </a:solidFill>
                <a:effectLst/>
                <a:uLnTx/>
                <a:uFillTx/>
                <a:latin typeface="+mn-lt"/>
                <a:ea typeface="+mn-ea"/>
                <a:cs typeface="Times New Roman" panose="02020603050405020304" pitchFamily="18" charset="0"/>
                <a:sym typeface="Wingdings 2" panose="05020102010507070707" pitchFamily="18" charset="2"/>
              </a:rPr>
              <a:t>Zone 1</a:t>
            </a:r>
            <a:endParaRPr kumimoji="0" lang="fr-FR" altLang="fr-FR" sz="900" b="1"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fr-FR" altLang="fr-FR" sz="1200" b="1" i="0" u="none" strike="noStrike" kern="1200" cap="none" spc="0" normalizeH="0" baseline="0" noProof="0" dirty="0">
                <a:ln>
                  <a:noFill/>
                </a:ln>
                <a:solidFill>
                  <a:srgbClr val="000000"/>
                </a:solidFill>
                <a:effectLst/>
                <a:uLnTx/>
                <a:uFillTx/>
                <a:latin typeface="+mn-lt"/>
                <a:ea typeface="+mn-ea"/>
                <a:cs typeface="Times New Roman" panose="02020603050405020304" pitchFamily="18" charset="0"/>
                <a:sym typeface="Wingdings 2" panose="05020102010507070707" pitchFamily="18" charset="2"/>
              </a:rPr>
              <a:t>STOCKAGE DE MASSE ET</a:t>
            </a:r>
            <a:endParaRPr kumimoji="0" lang="fr-FR" altLang="fr-FR" sz="900" b="1" i="0" u="none" strike="noStrike" kern="1200" cap="none" spc="0" normalizeH="0" baseline="0" noProof="0" dirty="0">
              <a:ln>
                <a:noFill/>
              </a:ln>
              <a:solidFill>
                <a:srgbClr val="000000"/>
              </a:solidFill>
              <a:effectLst/>
              <a:uLnTx/>
              <a:uFillTx/>
              <a:latin typeface="+mn-lt"/>
              <a:ea typeface="+mn-ea"/>
              <a:cs typeface="+mn-cs"/>
              <a:sym typeface="Wingdings 2" panose="05020102010507070707" pitchFamily="18" charset="2"/>
            </a:endParaRP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fr-FR" altLang="fr-FR" sz="1200" b="1" i="0" u="none" strike="noStrike" kern="1200" cap="none" spc="0" normalizeH="0" baseline="0" noProof="0" dirty="0">
                <a:ln>
                  <a:noFill/>
                </a:ln>
                <a:solidFill>
                  <a:srgbClr val="000000"/>
                </a:solidFill>
                <a:effectLst/>
                <a:uLnTx/>
                <a:uFillTx/>
                <a:latin typeface="+mn-lt"/>
                <a:ea typeface="+mn-ea"/>
                <a:cs typeface="Times New Roman" panose="02020603050405020304" pitchFamily="18" charset="0"/>
                <a:sym typeface="Wingdings 2" panose="05020102010507070707" pitchFamily="18" charset="2"/>
              </a:rPr>
              <a:t>PICKING AU SOL</a:t>
            </a:r>
          </a:p>
        </p:txBody>
      </p:sp>
      <p:sp>
        <p:nvSpPr>
          <p:cNvPr id="5" name="Text Box 10">
            <a:extLst>
              <a:ext uri="{FF2B5EF4-FFF2-40B4-BE49-F238E27FC236}">
                <a16:creationId xmlns:a16="http://schemas.microsoft.com/office/drawing/2014/main" id="{F5B617D9-6D28-46F9-8D1D-C23F56C17435}"/>
              </a:ext>
            </a:extLst>
          </p:cNvPr>
          <p:cNvSpPr txBox="1">
            <a:spLocks noChangeArrowheads="1"/>
          </p:cNvSpPr>
          <p:nvPr/>
        </p:nvSpPr>
        <p:spPr bwMode="auto">
          <a:xfrm>
            <a:off x="2080220" y="3569816"/>
            <a:ext cx="1222588" cy="909236"/>
          </a:xfrm>
          <a:prstGeom prst="rect">
            <a:avLst/>
          </a:prstGeom>
          <a:solidFill>
            <a:schemeClr val="bg1">
              <a:lumMod val="20000"/>
              <a:lumOff val="80000"/>
            </a:schemeClr>
          </a:solidFill>
          <a:ln w="9525">
            <a:solidFill>
              <a:srgbClr val="000000"/>
            </a:solidFill>
            <a:miter lim="800000"/>
            <a:headEnd/>
            <a:tailEnd/>
          </a:ln>
        </p:spPr>
        <p:txBody>
          <a:bodyPr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fr-FR" altLang="fr-FR" sz="1200" b="1" i="0" u="none" strike="noStrike" kern="1200" cap="none" spc="0" normalizeH="0" baseline="0" noProof="0" dirty="0">
                <a:ln>
                  <a:noFill/>
                </a:ln>
                <a:solidFill>
                  <a:srgbClr val="000000"/>
                </a:solidFill>
                <a:effectLst/>
                <a:uLnTx/>
                <a:uFillTx/>
                <a:latin typeface="+mn-lt"/>
                <a:ea typeface="+mn-ea"/>
                <a:cs typeface="Times New Roman" panose="02020603050405020304" pitchFamily="18" charset="0"/>
                <a:sym typeface="Wingdings 2" panose="05020102010507070707" pitchFamily="18" charset="2"/>
              </a:rPr>
              <a:t>Zone 4</a:t>
            </a:r>
            <a:endParaRPr kumimoji="0" lang="fr-FR" altLang="fr-FR" sz="900" b="1" i="0" u="none" strike="noStrike" kern="1200" cap="none" spc="0" normalizeH="0" baseline="0" noProof="0" dirty="0">
              <a:ln>
                <a:noFill/>
              </a:ln>
              <a:solidFill>
                <a:srgbClr val="000000"/>
              </a:solidFill>
              <a:effectLst/>
              <a:uLnTx/>
              <a:uFillTx/>
              <a:latin typeface="+mn-lt"/>
              <a:ea typeface="+mn-ea"/>
              <a:cs typeface="+mn-cs"/>
              <a:sym typeface="Wingdings 2" panose="05020102010507070707" pitchFamily="18" charset="2"/>
            </a:endParaRP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fr-FR" altLang="fr-FR" sz="1100" b="1" i="0" u="none" strike="noStrike" kern="1200" cap="none" spc="0" normalizeH="0" baseline="0" noProof="0" dirty="0">
                <a:ln>
                  <a:noFill/>
                </a:ln>
                <a:solidFill>
                  <a:srgbClr val="000000"/>
                </a:solidFill>
                <a:effectLst/>
                <a:uLnTx/>
                <a:uFillTx/>
                <a:latin typeface="+mn-lt"/>
                <a:ea typeface="+mn-ea"/>
                <a:cs typeface="Times New Roman" panose="02020603050405020304" pitchFamily="18" charset="0"/>
                <a:sym typeface="Wingdings 2" panose="05020102010507070707" pitchFamily="18" charset="2"/>
              </a:rPr>
              <a:t>P</a:t>
            </a:r>
            <a:r>
              <a:rPr kumimoji="0" lang="fr-FR" altLang="fr-FR" sz="1000" b="1" i="0" u="none" strike="noStrike" kern="1200" cap="none" spc="0" normalizeH="0" baseline="0" noProof="0" dirty="0">
                <a:ln>
                  <a:noFill/>
                </a:ln>
                <a:solidFill>
                  <a:srgbClr val="000000"/>
                </a:solidFill>
                <a:effectLst/>
                <a:uLnTx/>
                <a:uFillTx/>
                <a:latin typeface="+mn-lt"/>
                <a:ea typeface="+mn-ea"/>
                <a:cs typeface="Times New Roman" panose="02020603050405020304" pitchFamily="18" charset="0"/>
                <a:sym typeface="Wingdings 2" panose="05020102010507070707" pitchFamily="18" charset="2"/>
              </a:rPr>
              <a:t>ALETTISATION</a:t>
            </a:r>
            <a:endParaRPr kumimoji="0" lang="fr-FR" altLang="fr-FR" sz="1200" b="1" i="0" u="none" strike="noStrike" kern="1200" cap="none" spc="0" normalizeH="0" baseline="0" noProof="0" dirty="0">
              <a:ln>
                <a:noFill/>
              </a:ln>
              <a:solidFill>
                <a:srgbClr val="000000"/>
              </a:solidFill>
              <a:effectLst/>
              <a:uLnTx/>
              <a:uFillTx/>
              <a:latin typeface="+mn-lt"/>
              <a:ea typeface="+mn-ea"/>
              <a:cs typeface="Times New Roman" panose="02020603050405020304" pitchFamily="18" charset="0"/>
              <a:sym typeface="Wingdings 2" panose="05020102010507070707" pitchFamily="18" charset="2"/>
            </a:endParaRPr>
          </a:p>
        </p:txBody>
      </p:sp>
      <p:sp>
        <p:nvSpPr>
          <p:cNvPr id="6" name="Text Box 9">
            <a:extLst>
              <a:ext uri="{FF2B5EF4-FFF2-40B4-BE49-F238E27FC236}">
                <a16:creationId xmlns:a16="http://schemas.microsoft.com/office/drawing/2014/main" id="{E22D3790-E439-4245-947D-05113A2502FE}"/>
              </a:ext>
            </a:extLst>
          </p:cNvPr>
          <p:cNvSpPr txBox="1">
            <a:spLocks noChangeArrowheads="1"/>
          </p:cNvSpPr>
          <p:nvPr/>
        </p:nvSpPr>
        <p:spPr bwMode="auto">
          <a:xfrm>
            <a:off x="4251920" y="3564652"/>
            <a:ext cx="3200400" cy="890270"/>
          </a:xfrm>
          <a:prstGeom prst="rect">
            <a:avLst/>
          </a:prstGeom>
          <a:solidFill>
            <a:schemeClr val="tx2">
              <a:lumMod val="40000"/>
              <a:lumOff val="60000"/>
            </a:schemeClr>
          </a:solidFill>
          <a:ln w="9525">
            <a:solidFill>
              <a:srgbClr val="000000"/>
            </a:solidFill>
            <a:miter lim="800000"/>
            <a:headEnd/>
            <a:tailEnd/>
          </a:ln>
        </p:spPr>
        <p:txBody>
          <a:bodyPr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fr-FR" altLang="fr-FR" sz="1200" b="1" i="0" u="none" strike="noStrike" kern="1200" cap="none" spc="0" normalizeH="0" baseline="0" noProof="0" dirty="0">
                <a:ln>
                  <a:noFill/>
                </a:ln>
                <a:solidFill>
                  <a:srgbClr val="000000"/>
                </a:solidFill>
                <a:effectLst/>
                <a:uLnTx/>
                <a:uFillTx/>
                <a:latin typeface="+mn-lt"/>
                <a:ea typeface="+mn-ea"/>
                <a:cs typeface="Times New Roman" panose="02020603050405020304" pitchFamily="18" charset="0"/>
                <a:sym typeface="Wingdings 2" panose="05020102010507070707" pitchFamily="18" charset="2"/>
              </a:rPr>
              <a:t>Zone 5</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fr-FR" altLang="fr-FR" sz="1200" b="1" i="0" u="none" strike="noStrike" kern="1200" cap="none" spc="0" normalizeH="0" baseline="0" noProof="0" dirty="0">
                <a:ln>
                  <a:noFill/>
                </a:ln>
                <a:solidFill>
                  <a:srgbClr val="000000"/>
                </a:solidFill>
                <a:effectLst/>
                <a:uLnTx/>
                <a:uFillTx/>
                <a:latin typeface="+mn-lt"/>
                <a:ea typeface="+mn-ea"/>
                <a:cs typeface="Times New Roman" panose="02020603050405020304" pitchFamily="18" charset="0"/>
              </a:rPr>
              <a:t> </a:t>
            </a:r>
            <a:r>
              <a:rPr kumimoji="0" lang="fr-FR" altLang="fr-FR" sz="1200" b="1" i="0" u="none" strike="noStrike" kern="1200" cap="none" spc="0" normalizeH="0" baseline="0" noProof="0" dirty="0">
                <a:ln>
                  <a:noFill/>
                </a:ln>
                <a:solidFill>
                  <a:srgbClr val="000000"/>
                </a:solidFill>
                <a:effectLst/>
                <a:uLnTx/>
                <a:uFillTx/>
                <a:latin typeface="+mn-lt"/>
                <a:ea typeface="+mn-ea"/>
                <a:cs typeface="Times New Roman" panose="02020603050405020304" pitchFamily="18" charset="0"/>
                <a:sym typeface="Wingdings 2" panose="05020102010507070707" pitchFamily="18" charset="2"/>
              </a:rPr>
              <a:t>EXPEDITION</a:t>
            </a:r>
          </a:p>
        </p:txBody>
      </p:sp>
      <p:sp>
        <p:nvSpPr>
          <p:cNvPr id="7" name="Text Box 8">
            <a:extLst>
              <a:ext uri="{FF2B5EF4-FFF2-40B4-BE49-F238E27FC236}">
                <a16:creationId xmlns:a16="http://schemas.microsoft.com/office/drawing/2014/main" id="{0D1CE804-B0F4-492E-9F04-5A39EBCC6C7A}"/>
              </a:ext>
            </a:extLst>
          </p:cNvPr>
          <p:cNvSpPr txBox="1">
            <a:spLocks noChangeArrowheads="1"/>
          </p:cNvSpPr>
          <p:nvPr/>
        </p:nvSpPr>
        <p:spPr bwMode="auto">
          <a:xfrm>
            <a:off x="5280620" y="2284492"/>
            <a:ext cx="2171700" cy="1268730"/>
          </a:xfrm>
          <a:prstGeom prst="rect">
            <a:avLst/>
          </a:prstGeom>
          <a:solidFill>
            <a:schemeClr val="accent1">
              <a:lumMod val="60000"/>
              <a:lumOff val="40000"/>
            </a:schemeClr>
          </a:solidFill>
          <a:ln w="9525">
            <a:solidFill>
              <a:srgbClr val="333333"/>
            </a:solidFill>
            <a:miter lim="800000"/>
            <a:headEnd/>
            <a:tailEnd/>
          </a:ln>
        </p:spPr>
        <p:txBody>
          <a:bodyPr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fr-FR" altLang="fr-FR" sz="1200" b="1" i="0" u="none" strike="noStrike" kern="1200" cap="none" spc="0" normalizeH="0" baseline="0" noProof="0" dirty="0">
                <a:ln>
                  <a:noFill/>
                </a:ln>
                <a:solidFill>
                  <a:srgbClr val="000000"/>
                </a:solidFill>
                <a:effectLst/>
                <a:uLnTx/>
                <a:uFillTx/>
                <a:latin typeface="+mn-lt"/>
                <a:ea typeface="+mn-ea"/>
                <a:cs typeface="Times New Roman" panose="02020603050405020304" pitchFamily="18" charset="0"/>
                <a:sym typeface="Wingdings 2" panose="05020102010507070707" pitchFamily="18" charset="2"/>
              </a:rPr>
              <a:t>Zone 2</a:t>
            </a:r>
            <a:endParaRPr kumimoji="0" lang="fr-FR" altLang="fr-FR" sz="900" b="1"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fr-FR" altLang="fr-FR" sz="1200" b="1" i="0" u="none" strike="noStrike" kern="1200" cap="none" spc="0" normalizeH="0" baseline="0" noProof="0" dirty="0">
                <a:ln>
                  <a:noFill/>
                </a:ln>
                <a:solidFill>
                  <a:srgbClr val="000000"/>
                </a:solidFill>
                <a:effectLst/>
                <a:uLnTx/>
                <a:uFillTx/>
                <a:latin typeface="+mn-lt"/>
                <a:ea typeface="+mn-ea"/>
                <a:cs typeface="Times New Roman" panose="02020603050405020304" pitchFamily="18" charset="0"/>
                <a:sym typeface="Wingdings 2" panose="05020102010507070707" pitchFamily="18" charset="2"/>
              </a:rPr>
              <a:t>STOCKAGE DYNAMIQUE</a:t>
            </a:r>
            <a:endParaRPr kumimoji="0" lang="fr-FR" altLang="fr-FR" sz="900" b="1" i="0" u="none" strike="noStrike" kern="1200" cap="none" spc="0" normalizeH="0" baseline="0" noProof="0" dirty="0">
              <a:ln>
                <a:noFill/>
              </a:ln>
              <a:solidFill>
                <a:srgbClr val="000000"/>
              </a:solidFill>
              <a:effectLst/>
              <a:uLnTx/>
              <a:uFillTx/>
              <a:latin typeface="+mn-lt"/>
              <a:ea typeface="+mn-ea"/>
              <a:cs typeface="+mn-cs"/>
              <a:sym typeface="Wingdings 2" panose="05020102010507070707" pitchFamily="18" charset="2"/>
            </a:endParaRPr>
          </a:p>
          <a:p>
            <a:pPr marL="0" marR="0" lvl="0" indent="0" algn="l" defTabSz="914400" rtl="0" eaLnBrk="0" fontAlgn="base" latinLnBrk="0" hangingPunct="0">
              <a:lnSpc>
                <a:spcPct val="90000"/>
              </a:lnSpc>
              <a:spcBef>
                <a:spcPct val="0"/>
              </a:spcBef>
              <a:spcAft>
                <a:spcPct val="0"/>
              </a:spcAft>
              <a:buClrTx/>
              <a:buSzTx/>
              <a:buFontTx/>
              <a:buNone/>
              <a:tabLst/>
              <a:defRPr/>
            </a:pPr>
            <a:endParaRPr kumimoji="0" lang="fr-FR" altLang="fr-FR" sz="1200" b="1" i="0" u="none" strike="noStrike" kern="1200" cap="none" spc="0" normalizeH="0" baseline="0" noProof="0" dirty="0">
              <a:ln>
                <a:noFill/>
              </a:ln>
              <a:solidFill>
                <a:srgbClr val="000000"/>
              </a:solidFill>
              <a:effectLst/>
              <a:uLnTx/>
              <a:uFillTx/>
              <a:latin typeface="+mn-lt"/>
              <a:ea typeface="+mn-ea"/>
              <a:cs typeface="Times New Roman" panose="02020603050405020304" pitchFamily="18" charset="0"/>
              <a:sym typeface="Wingdings 2" panose="05020102010507070707" pitchFamily="18" charset="2"/>
            </a:endParaRPr>
          </a:p>
        </p:txBody>
      </p:sp>
      <p:sp>
        <p:nvSpPr>
          <p:cNvPr id="8" name="AutoShape 7">
            <a:extLst>
              <a:ext uri="{FF2B5EF4-FFF2-40B4-BE49-F238E27FC236}">
                <a16:creationId xmlns:a16="http://schemas.microsoft.com/office/drawing/2014/main" id="{C475D8BD-E4DA-4A84-AE3D-8EB73E8D39D7}"/>
              </a:ext>
            </a:extLst>
          </p:cNvPr>
          <p:cNvSpPr>
            <a:spLocks noChangeArrowheads="1"/>
          </p:cNvSpPr>
          <p:nvPr/>
        </p:nvSpPr>
        <p:spPr bwMode="auto">
          <a:xfrm>
            <a:off x="4310089" y="2311688"/>
            <a:ext cx="1714500" cy="457200"/>
          </a:xfrm>
          <a:prstGeom prst="leftRightArrow">
            <a:avLst>
              <a:gd name="adj1" fmla="val 50000"/>
              <a:gd name="adj2" fmla="val 75000"/>
            </a:avLst>
          </a:prstGeom>
          <a:solidFill>
            <a:srgbClr val="FFFFFF"/>
          </a:solidFill>
          <a:ln w="9525">
            <a:solidFill>
              <a:srgbClr val="FF0000"/>
            </a:solidFill>
            <a:miter lim="800000"/>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fr-FR" sz="1200" b="1" i="0" u="none" strike="noStrike" kern="1200" cap="none" spc="0" normalizeH="0" baseline="0" noProof="0">
              <a:ln>
                <a:noFill/>
              </a:ln>
              <a:solidFill>
                <a:srgbClr val="000000"/>
              </a:solidFill>
              <a:effectLst/>
              <a:uLnTx/>
              <a:uFillTx/>
              <a:latin typeface="+mn-lt"/>
              <a:ea typeface="+mn-ea"/>
              <a:cs typeface="+mn-cs"/>
            </a:endParaRPr>
          </a:p>
        </p:txBody>
      </p:sp>
      <p:sp>
        <p:nvSpPr>
          <p:cNvPr id="10" name="Text Box 5">
            <a:extLst>
              <a:ext uri="{FF2B5EF4-FFF2-40B4-BE49-F238E27FC236}">
                <a16:creationId xmlns:a16="http://schemas.microsoft.com/office/drawing/2014/main" id="{3F52A0CE-E6D4-47AB-8151-A787D58BB0EB}"/>
              </a:ext>
            </a:extLst>
          </p:cNvPr>
          <p:cNvSpPr txBox="1">
            <a:spLocks noChangeArrowheads="1"/>
          </p:cNvSpPr>
          <p:nvPr/>
        </p:nvSpPr>
        <p:spPr bwMode="auto">
          <a:xfrm>
            <a:off x="6537920" y="3522340"/>
            <a:ext cx="914400" cy="914400"/>
          </a:xfrm>
          <a:prstGeom prst="rect">
            <a:avLst/>
          </a:prstGeom>
          <a:noFill/>
          <a:ln w="38100">
            <a:solidFill>
              <a:srgbClr val="333333"/>
            </a:solidFill>
            <a:prstDash val="sysDot"/>
            <a:miter lim="800000"/>
            <a:headEnd/>
            <a:tailEnd/>
          </a:ln>
        </p:spPr>
        <p:txBody>
          <a:bodyPr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fr-FR" altLang="fr-FR" sz="1200" b="1" i="0" u="none" strike="noStrike" kern="1200" cap="none" spc="0" normalizeH="0" baseline="0" noProof="0" dirty="0">
                <a:ln>
                  <a:noFill/>
                </a:ln>
                <a:solidFill>
                  <a:srgbClr val="000000"/>
                </a:solidFill>
                <a:effectLst/>
                <a:uLnTx/>
                <a:uFillTx/>
                <a:latin typeface="+mn-lt"/>
                <a:ea typeface="+mn-ea"/>
                <a:cs typeface="Times New Roman" panose="02020603050405020304" pitchFamily="18" charset="0"/>
                <a:sym typeface="Wingdings" panose="05000000000000000000" pitchFamily="2" charset="2"/>
              </a:rPr>
              <a:t>Zone 3</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fr-FR" altLang="fr-FR" sz="1050" b="1" i="0" u="none" strike="noStrike" kern="1200" cap="none" spc="0" normalizeH="0" baseline="0" noProof="0" dirty="0">
                <a:ln>
                  <a:noFill/>
                </a:ln>
                <a:solidFill>
                  <a:srgbClr val="000000"/>
                </a:solidFill>
                <a:effectLst/>
                <a:uLnTx/>
                <a:uFillTx/>
                <a:latin typeface="+mn-lt"/>
                <a:ea typeface="+mn-ea"/>
                <a:cs typeface="Times New Roman" panose="02020603050405020304" pitchFamily="18" charset="0"/>
              </a:rPr>
              <a:t>FILMAGE</a:t>
            </a:r>
            <a:endParaRPr kumimoji="0" lang="fr-FR" altLang="fr-FR" sz="1500" b="1" i="0" u="none" strike="noStrike" kern="1200" cap="none" spc="0" normalizeH="0" baseline="0" noProof="0" dirty="0">
              <a:ln>
                <a:noFill/>
              </a:ln>
              <a:solidFill>
                <a:srgbClr val="000000"/>
              </a:solidFill>
              <a:effectLst/>
              <a:uLnTx/>
              <a:uFillTx/>
              <a:latin typeface="+mn-lt"/>
              <a:ea typeface="+mn-ea"/>
              <a:cs typeface="Times New Roman" panose="02020603050405020304" pitchFamily="18" charset="0"/>
              <a:sym typeface="Wingdings" panose="05000000000000000000" pitchFamily="2" charset="2"/>
            </a:endParaRPr>
          </a:p>
        </p:txBody>
      </p:sp>
      <p:sp>
        <p:nvSpPr>
          <p:cNvPr id="9" name="AutoShape 6">
            <a:extLst>
              <a:ext uri="{FF2B5EF4-FFF2-40B4-BE49-F238E27FC236}">
                <a16:creationId xmlns:a16="http://schemas.microsoft.com/office/drawing/2014/main" id="{DBB21829-C732-4911-AD07-5DEACB5664E7}"/>
              </a:ext>
            </a:extLst>
          </p:cNvPr>
          <p:cNvSpPr>
            <a:spLocks noChangeArrowheads="1"/>
          </p:cNvSpPr>
          <p:nvPr/>
        </p:nvSpPr>
        <p:spPr bwMode="auto">
          <a:xfrm>
            <a:off x="4156744" y="4076700"/>
            <a:ext cx="2381176" cy="385192"/>
          </a:xfrm>
          <a:prstGeom prst="leftArrow">
            <a:avLst>
              <a:gd name="adj1" fmla="val 50000"/>
              <a:gd name="adj2" fmla="val 150000"/>
            </a:avLst>
          </a:prstGeom>
          <a:solidFill>
            <a:srgbClr val="FFFFFF"/>
          </a:solidFill>
          <a:ln w="9525">
            <a:solidFill>
              <a:srgbClr val="FF0000"/>
            </a:solidFill>
            <a:miter lim="800000"/>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fr-FR" sz="1200" b="1" i="0" u="none" strike="noStrike" kern="1200" cap="none" spc="0" normalizeH="0" baseline="0" noProof="0">
              <a:ln>
                <a:noFill/>
              </a:ln>
              <a:solidFill>
                <a:srgbClr val="000000"/>
              </a:solidFill>
              <a:effectLst/>
              <a:uLnTx/>
              <a:uFillTx/>
              <a:latin typeface="+mn-lt"/>
              <a:ea typeface="+mn-ea"/>
              <a:cs typeface="+mn-cs"/>
            </a:endParaRPr>
          </a:p>
        </p:txBody>
      </p:sp>
      <p:sp>
        <p:nvSpPr>
          <p:cNvPr id="12" name="Line 22">
            <a:extLst>
              <a:ext uri="{FF2B5EF4-FFF2-40B4-BE49-F238E27FC236}">
                <a16:creationId xmlns:a16="http://schemas.microsoft.com/office/drawing/2014/main" id="{A6EA3839-608F-4426-A473-C81BAC1B6D11}"/>
              </a:ext>
            </a:extLst>
          </p:cNvPr>
          <p:cNvSpPr>
            <a:spLocks noChangeShapeType="1"/>
          </p:cNvSpPr>
          <p:nvPr/>
        </p:nvSpPr>
        <p:spPr bwMode="auto">
          <a:xfrm flipH="1">
            <a:off x="4156743" y="3049506"/>
            <a:ext cx="1314375" cy="811170"/>
          </a:xfrm>
          <a:prstGeom prst="line">
            <a:avLst/>
          </a:prstGeom>
          <a:noFill/>
          <a:ln w="25400">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solidFill>
                <a:srgbClr val="000000"/>
              </a:solidFill>
              <a:latin typeface="+mn-lt"/>
            </a:endParaRPr>
          </a:p>
        </p:txBody>
      </p:sp>
      <p:sp>
        <p:nvSpPr>
          <p:cNvPr id="13" name="Line 22">
            <a:extLst>
              <a:ext uri="{FF2B5EF4-FFF2-40B4-BE49-F238E27FC236}">
                <a16:creationId xmlns:a16="http://schemas.microsoft.com/office/drawing/2014/main" id="{5CD1E8DE-418E-45D8-B669-9DF7B2C80717}"/>
              </a:ext>
            </a:extLst>
          </p:cNvPr>
          <p:cNvSpPr>
            <a:spLocks noChangeShapeType="1"/>
          </p:cNvSpPr>
          <p:nvPr/>
        </p:nvSpPr>
        <p:spPr bwMode="auto">
          <a:xfrm>
            <a:off x="3801874" y="3347442"/>
            <a:ext cx="22890" cy="490825"/>
          </a:xfrm>
          <a:prstGeom prst="line">
            <a:avLst/>
          </a:prstGeom>
          <a:noFill/>
          <a:ln w="25400">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solidFill>
                <a:srgbClr val="000000"/>
              </a:solidFill>
              <a:latin typeface="+mn-lt"/>
            </a:endParaRPr>
          </a:p>
        </p:txBody>
      </p:sp>
      <p:sp>
        <p:nvSpPr>
          <p:cNvPr id="14" name="Line 22">
            <a:extLst>
              <a:ext uri="{FF2B5EF4-FFF2-40B4-BE49-F238E27FC236}">
                <a16:creationId xmlns:a16="http://schemas.microsoft.com/office/drawing/2014/main" id="{E255849B-A212-4B36-B4E0-9091786FA91D}"/>
              </a:ext>
            </a:extLst>
          </p:cNvPr>
          <p:cNvSpPr>
            <a:spLocks noChangeShapeType="1"/>
          </p:cNvSpPr>
          <p:nvPr/>
        </p:nvSpPr>
        <p:spPr bwMode="auto">
          <a:xfrm rot="16200000">
            <a:off x="4288764" y="3722682"/>
            <a:ext cx="22890" cy="490825"/>
          </a:xfrm>
          <a:prstGeom prst="line">
            <a:avLst/>
          </a:prstGeom>
          <a:noFill/>
          <a:ln w="25400">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solidFill>
                <a:srgbClr val="000000"/>
              </a:solidFill>
              <a:latin typeface="+mn-lt"/>
            </a:endParaRPr>
          </a:p>
        </p:txBody>
      </p:sp>
      <p:sp>
        <p:nvSpPr>
          <p:cNvPr id="15" name="Line 22">
            <a:extLst>
              <a:ext uri="{FF2B5EF4-FFF2-40B4-BE49-F238E27FC236}">
                <a16:creationId xmlns:a16="http://schemas.microsoft.com/office/drawing/2014/main" id="{17DE365B-54B2-47BA-90CD-BA2CC9ACFE37}"/>
              </a:ext>
            </a:extLst>
          </p:cNvPr>
          <p:cNvSpPr>
            <a:spLocks noChangeShapeType="1"/>
          </p:cNvSpPr>
          <p:nvPr/>
        </p:nvSpPr>
        <p:spPr bwMode="auto">
          <a:xfrm flipH="1">
            <a:off x="5167339" y="3441950"/>
            <a:ext cx="0" cy="418726"/>
          </a:xfrm>
          <a:prstGeom prst="line">
            <a:avLst/>
          </a:prstGeom>
          <a:noFill/>
          <a:ln w="25400">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solidFill>
                <a:srgbClr val="000000"/>
              </a:solidFill>
              <a:latin typeface="+mn-lt"/>
            </a:endParaRPr>
          </a:p>
        </p:txBody>
      </p:sp>
      <p:sp>
        <p:nvSpPr>
          <p:cNvPr id="16" name="Line 22">
            <a:extLst>
              <a:ext uri="{FF2B5EF4-FFF2-40B4-BE49-F238E27FC236}">
                <a16:creationId xmlns:a16="http://schemas.microsoft.com/office/drawing/2014/main" id="{F5FB5F90-739E-4CD9-AE10-FF266147FDF7}"/>
              </a:ext>
            </a:extLst>
          </p:cNvPr>
          <p:cNvSpPr>
            <a:spLocks noChangeShapeType="1"/>
          </p:cNvSpPr>
          <p:nvPr/>
        </p:nvSpPr>
        <p:spPr bwMode="auto">
          <a:xfrm>
            <a:off x="2644576" y="3356620"/>
            <a:ext cx="22890" cy="490825"/>
          </a:xfrm>
          <a:prstGeom prst="line">
            <a:avLst/>
          </a:prstGeom>
          <a:noFill/>
          <a:ln w="25400">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solidFill>
                <a:srgbClr val="000000"/>
              </a:solidFill>
              <a:latin typeface="+mn-lt"/>
            </a:endParaRPr>
          </a:p>
        </p:txBody>
      </p:sp>
      <p:sp>
        <p:nvSpPr>
          <p:cNvPr id="17" name="Line 22">
            <a:extLst>
              <a:ext uri="{FF2B5EF4-FFF2-40B4-BE49-F238E27FC236}">
                <a16:creationId xmlns:a16="http://schemas.microsoft.com/office/drawing/2014/main" id="{6FB3EC50-6FAD-4411-B158-F66AC980E890}"/>
              </a:ext>
            </a:extLst>
          </p:cNvPr>
          <p:cNvSpPr>
            <a:spLocks noChangeShapeType="1"/>
          </p:cNvSpPr>
          <p:nvPr/>
        </p:nvSpPr>
        <p:spPr bwMode="auto">
          <a:xfrm rot="16200000">
            <a:off x="3310592" y="4035866"/>
            <a:ext cx="22890" cy="490825"/>
          </a:xfrm>
          <a:prstGeom prst="line">
            <a:avLst/>
          </a:prstGeom>
          <a:noFill/>
          <a:ln w="25400">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solidFill>
                <a:srgbClr val="000000"/>
              </a:solidFill>
              <a:latin typeface="+mn-lt"/>
            </a:endParaRPr>
          </a:p>
        </p:txBody>
      </p:sp>
    </p:spTree>
    <p:extLst>
      <p:ext uri="{BB962C8B-B14F-4D97-AF65-F5344CB8AC3E}">
        <p14:creationId xmlns:p14="http://schemas.microsoft.com/office/powerpoint/2010/main" val="1109536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8DBD45-872B-41B6-BDF9-8B08C9CD1641}"/>
              </a:ext>
            </a:extLst>
          </p:cNvPr>
          <p:cNvSpPr>
            <a:spLocks noGrp="1"/>
          </p:cNvSpPr>
          <p:nvPr>
            <p:ph type="title"/>
          </p:nvPr>
        </p:nvSpPr>
        <p:spPr/>
        <p:txBody>
          <a:bodyPr/>
          <a:lstStyle/>
          <a:p>
            <a:r>
              <a:rPr lang="fr-FR" dirty="0"/>
              <a:t>Les domaines des risques dans l’entrepôt</a:t>
            </a:r>
          </a:p>
        </p:txBody>
      </p:sp>
      <p:sp>
        <p:nvSpPr>
          <p:cNvPr id="3" name="Espace réservé du contenu 2">
            <a:extLst>
              <a:ext uri="{FF2B5EF4-FFF2-40B4-BE49-F238E27FC236}">
                <a16:creationId xmlns:a16="http://schemas.microsoft.com/office/drawing/2014/main" id="{0A6576CE-8D32-48D1-B713-A5017E559917}"/>
              </a:ext>
            </a:extLst>
          </p:cNvPr>
          <p:cNvSpPr>
            <a:spLocks noGrp="1"/>
          </p:cNvSpPr>
          <p:nvPr>
            <p:ph idx="1"/>
          </p:nvPr>
        </p:nvSpPr>
        <p:spPr>
          <a:xfrm>
            <a:off x="1066800" y="1676400"/>
            <a:ext cx="7162800" cy="4704928"/>
          </a:xfrm>
        </p:spPr>
        <p:txBody>
          <a:bodyPr/>
          <a:lstStyle/>
          <a:p>
            <a:r>
              <a:rPr lang="fr-FR" dirty="0"/>
              <a:t>Les caractéristiques des marchandises et de leur emballage</a:t>
            </a:r>
          </a:p>
          <a:p>
            <a:pPr lvl="1"/>
            <a:r>
              <a:rPr lang="fr-FR" dirty="0"/>
              <a:t>Matières dangereuses ou liquides</a:t>
            </a:r>
          </a:p>
          <a:p>
            <a:pPr lvl="1"/>
            <a:r>
              <a:rPr lang="fr-FR" dirty="0"/>
              <a:t>Menace pour l’environnement et la santé publique</a:t>
            </a:r>
          </a:p>
          <a:p>
            <a:pPr lvl="2"/>
            <a:r>
              <a:rPr lang="fr-FR" dirty="0"/>
              <a:t>Directive Seveso</a:t>
            </a:r>
          </a:p>
          <a:p>
            <a:r>
              <a:rPr lang="fr-FR" dirty="0"/>
              <a:t>La circulation en entrepôt</a:t>
            </a:r>
          </a:p>
          <a:p>
            <a:pPr lvl="1"/>
            <a:r>
              <a:rPr lang="fr-FR" dirty="0"/>
              <a:t>Risques de collision</a:t>
            </a:r>
          </a:p>
          <a:p>
            <a:r>
              <a:rPr lang="fr-FR" dirty="0"/>
              <a:t>La manutention</a:t>
            </a:r>
          </a:p>
          <a:p>
            <a:pPr lvl="1"/>
            <a:r>
              <a:rPr lang="fr-FR" dirty="0"/>
              <a:t>Taille et poids des marchandises</a:t>
            </a:r>
          </a:p>
          <a:p>
            <a:r>
              <a:rPr lang="fr-FR" dirty="0"/>
              <a:t>Les équipements de stockage</a:t>
            </a:r>
          </a:p>
          <a:p>
            <a:pPr lvl="1"/>
            <a:r>
              <a:rPr lang="fr-FR" dirty="0"/>
              <a:t>Instabilité des rayonnages</a:t>
            </a:r>
          </a:p>
          <a:p>
            <a:pPr lvl="1"/>
            <a:r>
              <a:rPr lang="fr-FR" dirty="0"/>
              <a:t>Risque de chute</a:t>
            </a:r>
          </a:p>
        </p:txBody>
      </p:sp>
    </p:spTree>
    <p:extLst>
      <p:ext uri="{BB962C8B-B14F-4D97-AF65-F5344CB8AC3E}">
        <p14:creationId xmlns:p14="http://schemas.microsoft.com/office/powerpoint/2010/main" val="8340193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29A38A-6985-4D3C-82DF-9CAB3D564A42}"/>
              </a:ext>
            </a:extLst>
          </p:cNvPr>
          <p:cNvSpPr>
            <a:spLocks noGrp="1"/>
          </p:cNvSpPr>
          <p:nvPr>
            <p:ph type="title"/>
          </p:nvPr>
        </p:nvSpPr>
        <p:spPr/>
        <p:txBody>
          <a:bodyPr/>
          <a:lstStyle/>
          <a:p>
            <a:r>
              <a:rPr lang="fr-FR" dirty="0"/>
              <a:t>La sécurité</a:t>
            </a:r>
          </a:p>
        </p:txBody>
      </p:sp>
      <p:sp>
        <p:nvSpPr>
          <p:cNvPr id="3" name="Espace réservé du contenu 2">
            <a:extLst>
              <a:ext uri="{FF2B5EF4-FFF2-40B4-BE49-F238E27FC236}">
                <a16:creationId xmlns:a16="http://schemas.microsoft.com/office/drawing/2014/main" id="{EC1E89D0-D4C1-4334-8673-A816C13EB862}"/>
              </a:ext>
            </a:extLst>
          </p:cNvPr>
          <p:cNvSpPr>
            <a:spLocks noGrp="1"/>
          </p:cNvSpPr>
          <p:nvPr>
            <p:ph idx="1"/>
          </p:nvPr>
        </p:nvSpPr>
        <p:spPr/>
        <p:txBody>
          <a:bodyPr/>
          <a:lstStyle/>
          <a:p>
            <a:endParaRPr lang="fr-FR"/>
          </a:p>
        </p:txBody>
      </p:sp>
    </p:spTree>
    <p:extLst>
      <p:ext uri="{BB962C8B-B14F-4D97-AF65-F5344CB8AC3E}">
        <p14:creationId xmlns:p14="http://schemas.microsoft.com/office/powerpoint/2010/main" val="2590967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60280D-1561-441E-BDC6-8ED1D0A7ABA5}"/>
              </a:ext>
            </a:extLst>
          </p:cNvPr>
          <p:cNvSpPr>
            <a:spLocks noGrp="1"/>
          </p:cNvSpPr>
          <p:nvPr>
            <p:ph type="title"/>
          </p:nvPr>
        </p:nvSpPr>
        <p:spPr>
          <a:xfrm>
            <a:off x="348020" y="512447"/>
            <a:ext cx="8567380" cy="709928"/>
          </a:xfrm>
        </p:spPr>
        <p:txBody>
          <a:bodyPr/>
          <a:lstStyle/>
          <a:p>
            <a:r>
              <a:rPr lang="fr-FR" altLang="fr-FR" dirty="0"/>
              <a:t>Les opérations réalisées dans l’entrepôt</a:t>
            </a:r>
            <a:endParaRPr lang="fr-FR" dirty="0"/>
          </a:p>
        </p:txBody>
      </p:sp>
      <p:sp>
        <p:nvSpPr>
          <p:cNvPr id="2" name="Rectangle 1">
            <a:extLst>
              <a:ext uri="{FF2B5EF4-FFF2-40B4-BE49-F238E27FC236}">
                <a16:creationId xmlns:a16="http://schemas.microsoft.com/office/drawing/2014/main" id="{8F453577-0F20-4C74-83CF-A21390EC95E5}"/>
              </a:ext>
            </a:extLst>
          </p:cNvPr>
          <p:cNvSpPr/>
          <p:nvPr/>
        </p:nvSpPr>
        <p:spPr bwMode="auto">
          <a:xfrm>
            <a:off x="3275856" y="6309320"/>
            <a:ext cx="2614731" cy="360040"/>
          </a:xfrm>
          <a:prstGeom prst="rect">
            <a:avLst/>
          </a:prstGeom>
          <a:solidFill>
            <a:schemeClr val="bg1">
              <a:lumMod val="20000"/>
              <a:lumOff val="8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200" b="1" i="0" u="none" strike="noStrike" cap="none" normalizeH="0" baseline="0" dirty="0">
                <a:ln>
                  <a:noFill/>
                </a:ln>
                <a:solidFill>
                  <a:srgbClr val="000000"/>
                </a:solidFill>
                <a:effectLst/>
                <a:latin typeface="Arial" charset="0"/>
              </a:rPr>
              <a:t>Fonctions de soutien au site</a:t>
            </a:r>
          </a:p>
        </p:txBody>
      </p:sp>
      <p:sp>
        <p:nvSpPr>
          <p:cNvPr id="87" name="Rectangle 86">
            <a:extLst>
              <a:ext uri="{FF2B5EF4-FFF2-40B4-BE49-F238E27FC236}">
                <a16:creationId xmlns:a16="http://schemas.microsoft.com/office/drawing/2014/main" id="{94B9A167-1A88-4FF6-8DBD-5F9DB09EF802}"/>
              </a:ext>
            </a:extLst>
          </p:cNvPr>
          <p:cNvSpPr/>
          <p:nvPr/>
        </p:nvSpPr>
        <p:spPr bwMode="auto">
          <a:xfrm>
            <a:off x="3253413" y="5445224"/>
            <a:ext cx="2614731" cy="360040"/>
          </a:xfrm>
          <a:prstGeom prst="rect">
            <a:avLst/>
          </a:prstGeom>
          <a:solidFill>
            <a:schemeClr val="accent2">
              <a:lumMod val="60000"/>
              <a:lumOff val="4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200" b="1" i="0" u="none" strike="noStrike" cap="none" normalizeH="0" baseline="0" dirty="0">
                <a:ln>
                  <a:noFill/>
                </a:ln>
                <a:solidFill>
                  <a:srgbClr val="00279F"/>
                </a:solidFill>
                <a:effectLst/>
                <a:latin typeface="Arial" charset="0"/>
              </a:rPr>
              <a:t>Fonctions de flux</a:t>
            </a:r>
          </a:p>
        </p:txBody>
      </p:sp>
      <p:sp>
        <p:nvSpPr>
          <p:cNvPr id="88" name="Rectangle 87">
            <a:extLst>
              <a:ext uri="{FF2B5EF4-FFF2-40B4-BE49-F238E27FC236}">
                <a16:creationId xmlns:a16="http://schemas.microsoft.com/office/drawing/2014/main" id="{95FC847A-A4EB-489A-ADF8-42E6113AE8E0}"/>
              </a:ext>
            </a:extLst>
          </p:cNvPr>
          <p:cNvSpPr/>
          <p:nvPr/>
        </p:nvSpPr>
        <p:spPr bwMode="auto">
          <a:xfrm>
            <a:off x="3275856" y="5877272"/>
            <a:ext cx="2614731" cy="360040"/>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200" b="1" i="0" u="none" strike="noStrike" cap="none" normalizeH="0" baseline="0" dirty="0">
                <a:ln>
                  <a:noFill/>
                </a:ln>
                <a:solidFill>
                  <a:schemeClr val="tx1"/>
                </a:solidFill>
                <a:effectLst/>
                <a:latin typeface="Arial" charset="0"/>
              </a:rPr>
              <a:t>Fonctions de stockage</a:t>
            </a:r>
          </a:p>
        </p:txBody>
      </p:sp>
      <p:sp>
        <p:nvSpPr>
          <p:cNvPr id="17" name="Cube 16">
            <a:extLst>
              <a:ext uri="{FF2B5EF4-FFF2-40B4-BE49-F238E27FC236}">
                <a16:creationId xmlns:a16="http://schemas.microsoft.com/office/drawing/2014/main" id="{D630BEB1-B542-4F29-863B-168B175DA737}"/>
              </a:ext>
            </a:extLst>
          </p:cNvPr>
          <p:cNvSpPr/>
          <p:nvPr/>
        </p:nvSpPr>
        <p:spPr bwMode="auto">
          <a:xfrm>
            <a:off x="3944249" y="1567293"/>
            <a:ext cx="1381891" cy="709928"/>
          </a:xfrm>
          <a:prstGeom prst="cube">
            <a:avLst/>
          </a:prstGeom>
          <a:solidFill>
            <a:schemeClr val="accent2">
              <a:lumMod val="60000"/>
              <a:lumOff val="40000"/>
            </a:schemeClr>
          </a:solidFill>
          <a:ln w="28575"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000" b="1" i="0" u="none" strike="noStrike" cap="none" normalizeH="0" baseline="0" dirty="0">
                <a:ln>
                  <a:noFill/>
                </a:ln>
                <a:solidFill>
                  <a:srgbClr val="000000"/>
                </a:solidFill>
                <a:effectLst/>
                <a:latin typeface="Arial" charset="0"/>
              </a:rPr>
              <a:t>Accès au site</a:t>
            </a:r>
          </a:p>
        </p:txBody>
      </p:sp>
      <p:sp>
        <p:nvSpPr>
          <p:cNvPr id="124" name="Cube 123">
            <a:extLst>
              <a:ext uri="{FF2B5EF4-FFF2-40B4-BE49-F238E27FC236}">
                <a16:creationId xmlns:a16="http://schemas.microsoft.com/office/drawing/2014/main" id="{644BDBE4-6A52-43FD-9753-4F62665FF569}"/>
              </a:ext>
            </a:extLst>
          </p:cNvPr>
          <p:cNvSpPr/>
          <p:nvPr/>
        </p:nvSpPr>
        <p:spPr bwMode="auto">
          <a:xfrm>
            <a:off x="731842" y="2498209"/>
            <a:ext cx="1381891" cy="709928"/>
          </a:xfrm>
          <a:prstGeom prst="cube">
            <a:avLst/>
          </a:prstGeom>
          <a:solidFill>
            <a:schemeClr val="accent2">
              <a:lumMod val="60000"/>
              <a:lumOff val="40000"/>
            </a:schemeClr>
          </a:solidFill>
          <a:ln w="28575"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000" b="1" i="0" u="none" strike="noStrike" cap="none" normalizeH="0" baseline="0" dirty="0">
                <a:ln>
                  <a:noFill/>
                </a:ln>
                <a:solidFill>
                  <a:srgbClr val="000000"/>
                </a:solidFill>
                <a:effectLst/>
                <a:latin typeface="Arial" charset="0"/>
              </a:rPr>
              <a:t>Réception</a:t>
            </a:r>
          </a:p>
        </p:txBody>
      </p:sp>
      <p:sp>
        <p:nvSpPr>
          <p:cNvPr id="176" name="Cube 175">
            <a:extLst>
              <a:ext uri="{FF2B5EF4-FFF2-40B4-BE49-F238E27FC236}">
                <a16:creationId xmlns:a16="http://schemas.microsoft.com/office/drawing/2014/main" id="{ACE928DD-8AC8-4B79-8687-4CBF5CC32A8A}"/>
              </a:ext>
            </a:extLst>
          </p:cNvPr>
          <p:cNvSpPr/>
          <p:nvPr/>
        </p:nvSpPr>
        <p:spPr bwMode="auto">
          <a:xfrm>
            <a:off x="2326013" y="2498209"/>
            <a:ext cx="1381891" cy="709928"/>
          </a:xfrm>
          <a:prstGeom prst="cube">
            <a:avLst/>
          </a:prstGeom>
          <a:solidFill>
            <a:schemeClr val="accent2">
              <a:lumMod val="60000"/>
              <a:lumOff val="40000"/>
            </a:schemeClr>
          </a:solidFill>
          <a:ln w="28575"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fr-FR" sz="1000" dirty="0">
                <a:solidFill>
                  <a:srgbClr val="5F5F5F"/>
                </a:solidFill>
              </a:rPr>
              <a:t>Zone de </a:t>
            </a:r>
            <a:br>
              <a:rPr lang="fr-FR" sz="1000" dirty="0">
                <a:solidFill>
                  <a:srgbClr val="5F5F5F"/>
                </a:solidFill>
              </a:rPr>
            </a:br>
            <a:r>
              <a:rPr lang="fr-FR" sz="1000" dirty="0">
                <a:solidFill>
                  <a:srgbClr val="5F5F5F"/>
                </a:solidFill>
              </a:rPr>
              <a:t>cross-</a:t>
            </a:r>
            <a:r>
              <a:rPr lang="fr-FR" sz="1000" dirty="0" err="1">
                <a:solidFill>
                  <a:srgbClr val="5F5F5F"/>
                </a:solidFill>
              </a:rPr>
              <a:t>docking</a:t>
            </a:r>
            <a:endParaRPr lang="fr-FR" sz="1000" dirty="0">
              <a:solidFill>
                <a:srgbClr val="5F5F5F"/>
              </a:solidFill>
            </a:endParaRPr>
          </a:p>
        </p:txBody>
      </p:sp>
      <p:sp>
        <p:nvSpPr>
          <p:cNvPr id="177" name="Cube 176">
            <a:extLst>
              <a:ext uri="{FF2B5EF4-FFF2-40B4-BE49-F238E27FC236}">
                <a16:creationId xmlns:a16="http://schemas.microsoft.com/office/drawing/2014/main" id="{E2ECB159-D6DE-483A-B367-CBAAA10A80E2}"/>
              </a:ext>
            </a:extLst>
          </p:cNvPr>
          <p:cNvSpPr/>
          <p:nvPr/>
        </p:nvSpPr>
        <p:spPr bwMode="auto">
          <a:xfrm>
            <a:off x="3982197" y="2498209"/>
            <a:ext cx="1381891" cy="709928"/>
          </a:xfrm>
          <a:prstGeom prst="cube">
            <a:avLst/>
          </a:prstGeom>
          <a:solidFill>
            <a:schemeClr val="accent2">
              <a:lumMod val="60000"/>
              <a:lumOff val="40000"/>
            </a:schemeClr>
          </a:solidFill>
          <a:ln w="28575"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fr-FR" sz="1000" dirty="0">
                <a:solidFill>
                  <a:srgbClr val="5F5F5F"/>
                </a:solidFill>
              </a:rPr>
              <a:t>Préparation de commandes</a:t>
            </a:r>
          </a:p>
        </p:txBody>
      </p:sp>
      <p:sp>
        <p:nvSpPr>
          <p:cNvPr id="178" name="Cube 177">
            <a:extLst>
              <a:ext uri="{FF2B5EF4-FFF2-40B4-BE49-F238E27FC236}">
                <a16:creationId xmlns:a16="http://schemas.microsoft.com/office/drawing/2014/main" id="{22AD6126-61CF-4AA0-9E5B-1A3E50E9C046}"/>
              </a:ext>
            </a:extLst>
          </p:cNvPr>
          <p:cNvSpPr/>
          <p:nvPr/>
        </p:nvSpPr>
        <p:spPr bwMode="auto">
          <a:xfrm>
            <a:off x="5707812" y="2498209"/>
            <a:ext cx="1381891" cy="709928"/>
          </a:xfrm>
          <a:prstGeom prst="cube">
            <a:avLst/>
          </a:prstGeom>
          <a:solidFill>
            <a:schemeClr val="accent2">
              <a:lumMod val="60000"/>
              <a:lumOff val="40000"/>
            </a:schemeClr>
          </a:solidFill>
          <a:ln w="28575"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fr-FR" sz="1000" dirty="0">
                <a:solidFill>
                  <a:srgbClr val="5F5F5F"/>
                </a:solidFill>
              </a:rPr>
              <a:t>Zone de prémontage / assemblage</a:t>
            </a:r>
          </a:p>
        </p:txBody>
      </p:sp>
      <p:sp>
        <p:nvSpPr>
          <p:cNvPr id="179" name="Cube 178">
            <a:extLst>
              <a:ext uri="{FF2B5EF4-FFF2-40B4-BE49-F238E27FC236}">
                <a16:creationId xmlns:a16="http://schemas.microsoft.com/office/drawing/2014/main" id="{259C58FA-8CDC-4BEA-8CA5-D18C644E788C}"/>
              </a:ext>
            </a:extLst>
          </p:cNvPr>
          <p:cNvSpPr/>
          <p:nvPr/>
        </p:nvSpPr>
        <p:spPr bwMode="auto">
          <a:xfrm>
            <a:off x="7344514" y="2498209"/>
            <a:ext cx="1381891" cy="709928"/>
          </a:xfrm>
          <a:prstGeom prst="cube">
            <a:avLst/>
          </a:prstGeom>
          <a:solidFill>
            <a:schemeClr val="accent2">
              <a:lumMod val="60000"/>
              <a:lumOff val="40000"/>
            </a:schemeClr>
          </a:solidFill>
          <a:ln w="28575"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fr-FR" sz="1000" dirty="0">
                <a:solidFill>
                  <a:srgbClr val="5F5F5F"/>
                </a:solidFill>
              </a:rPr>
              <a:t>Expédition</a:t>
            </a:r>
          </a:p>
        </p:txBody>
      </p:sp>
      <p:sp>
        <p:nvSpPr>
          <p:cNvPr id="180" name="Cube 179">
            <a:extLst>
              <a:ext uri="{FF2B5EF4-FFF2-40B4-BE49-F238E27FC236}">
                <a16:creationId xmlns:a16="http://schemas.microsoft.com/office/drawing/2014/main" id="{B085204F-B6BF-4CFE-9E2B-FEB92EA8EB4B}"/>
              </a:ext>
            </a:extLst>
          </p:cNvPr>
          <p:cNvSpPr/>
          <p:nvPr/>
        </p:nvSpPr>
        <p:spPr bwMode="auto">
          <a:xfrm>
            <a:off x="2339752" y="3363717"/>
            <a:ext cx="1381891" cy="870130"/>
          </a:xfrm>
          <a:prstGeom prst="cube">
            <a:avLst/>
          </a:prstGeom>
          <a:solidFill>
            <a:schemeClr val="accent1"/>
          </a:solidFill>
          <a:ln w="28575"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fr-FR" sz="1000" dirty="0"/>
              <a:t>Zone de stockage</a:t>
            </a:r>
            <a:br>
              <a:rPr lang="fr-FR" sz="1000" dirty="0"/>
            </a:br>
            <a:r>
              <a:rPr lang="fr-FR" sz="1000" dirty="0"/>
              <a:t>par type de produit</a:t>
            </a:r>
          </a:p>
        </p:txBody>
      </p:sp>
      <p:sp>
        <p:nvSpPr>
          <p:cNvPr id="181" name="Cube 180">
            <a:extLst>
              <a:ext uri="{FF2B5EF4-FFF2-40B4-BE49-F238E27FC236}">
                <a16:creationId xmlns:a16="http://schemas.microsoft.com/office/drawing/2014/main" id="{B8006C66-EFFA-45EE-9788-EE91204A7531}"/>
              </a:ext>
            </a:extLst>
          </p:cNvPr>
          <p:cNvSpPr/>
          <p:nvPr/>
        </p:nvSpPr>
        <p:spPr bwMode="auto">
          <a:xfrm>
            <a:off x="3982197" y="3363717"/>
            <a:ext cx="1381891" cy="870130"/>
          </a:xfrm>
          <a:prstGeom prst="cube">
            <a:avLst/>
          </a:prstGeom>
          <a:solidFill>
            <a:schemeClr val="accent1"/>
          </a:solidFill>
          <a:ln w="28575"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fr-FR" sz="1000" dirty="0"/>
              <a:t>Zone de stockage</a:t>
            </a:r>
            <a:br>
              <a:rPr lang="fr-FR" sz="1000" dirty="0"/>
            </a:br>
            <a:r>
              <a:rPr lang="fr-FR" sz="1000" dirty="0"/>
              <a:t>par type de produit</a:t>
            </a:r>
          </a:p>
        </p:txBody>
      </p:sp>
      <p:sp>
        <p:nvSpPr>
          <p:cNvPr id="182" name="Cube 181">
            <a:extLst>
              <a:ext uri="{FF2B5EF4-FFF2-40B4-BE49-F238E27FC236}">
                <a16:creationId xmlns:a16="http://schemas.microsoft.com/office/drawing/2014/main" id="{AAFDD77F-D128-4402-B2D6-B3B37B67EC1C}"/>
              </a:ext>
            </a:extLst>
          </p:cNvPr>
          <p:cNvSpPr/>
          <p:nvPr/>
        </p:nvSpPr>
        <p:spPr bwMode="auto">
          <a:xfrm>
            <a:off x="5696454" y="3363717"/>
            <a:ext cx="1381891" cy="870130"/>
          </a:xfrm>
          <a:prstGeom prst="cube">
            <a:avLst/>
          </a:prstGeom>
          <a:solidFill>
            <a:schemeClr val="accent1"/>
          </a:solidFill>
          <a:ln w="28575"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fr-FR" sz="1000" dirty="0"/>
              <a:t>Zone de stockage</a:t>
            </a:r>
            <a:br>
              <a:rPr lang="fr-FR" sz="1000" dirty="0"/>
            </a:br>
            <a:r>
              <a:rPr lang="fr-FR" sz="1000" dirty="0"/>
              <a:t>par type de produit</a:t>
            </a:r>
          </a:p>
        </p:txBody>
      </p:sp>
      <p:sp>
        <p:nvSpPr>
          <p:cNvPr id="183" name="Cube 182">
            <a:extLst>
              <a:ext uri="{FF2B5EF4-FFF2-40B4-BE49-F238E27FC236}">
                <a16:creationId xmlns:a16="http://schemas.microsoft.com/office/drawing/2014/main" id="{12DAD884-C16F-4B44-BE44-87FC7C9AAEF0}"/>
              </a:ext>
            </a:extLst>
          </p:cNvPr>
          <p:cNvSpPr/>
          <p:nvPr/>
        </p:nvSpPr>
        <p:spPr bwMode="auto">
          <a:xfrm>
            <a:off x="702407" y="3363717"/>
            <a:ext cx="1381891" cy="870130"/>
          </a:xfrm>
          <a:prstGeom prst="cube">
            <a:avLst/>
          </a:prstGeom>
          <a:solidFill>
            <a:schemeClr val="accent1"/>
          </a:solidFill>
          <a:ln w="28575"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fr-FR" sz="1000" dirty="0">
                <a:solidFill>
                  <a:srgbClr val="000000"/>
                </a:solidFill>
              </a:rPr>
              <a:t>Zone de stockage des palettes</a:t>
            </a:r>
          </a:p>
        </p:txBody>
      </p:sp>
      <p:sp>
        <p:nvSpPr>
          <p:cNvPr id="184" name="Cube 183">
            <a:extLst>
              <a:ext uri="{FF2B5EF4-FFF2-40B4-BE49-F238E27FC236}">
                <a16:creationId xmlns:a16="http://schemas.microsoft.com/office/drawing/2014/main" id="{6DD4910E-BFFA-4B7E-AAD0-5C2E3D78F022}"/>
              </a:ext>
            </a:extLst>
          </p:cNvPr>
          <p:cNvSpPr/>
          <p:nvPr/>
        </p:nvSpPr>
        <p:spPr bwMode="auto">
          <a:xfrm>
            <a:off x="7335949" y="3363717"/>
            <a:ext cx="1381891" cy="870130"/>
          </a:xfrm>
          <a:prstGeom prst="cube">
            <a:avLst/>
          </a:prstGeom>
          <a:solidFill>
            <a:schemeClr val="accent1"/>
          </a:solidFill>
          <a:ln w="28575"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fr-FR" sz="1000" dirty="0">
                <a:solidFill>
                  <a:srgbClr val="000000"/>
                </a:solidFill>
              </a:rPr>
              <a:t>Stockage et tri des retours</a:t>
            </a:r>
          </a:p>
        </p:txBody>
      </p:sp>
      <p:sp>
        <p:nvSpPr>
          <p:cNvPr id="185" name="Cube 184">
            <a:extLst>
              <a:ext uri="{FF2B5EF4-FFF2-40B4-BE49-F238E27FC236}">
                <a16:creationId xmlns:a16="http://schemas.microsoft.com/office/drawing/2014/main" id="{A25CFB83-5B42-4360-A1E8-5B96741D3311}"/>
              </a:ext>
            </a:extLst>
          </p:cNvPr>
          <p:cNvSpPr/>
          <p:nvPr/>
        </p:nvSpPr>
        <p:spPr bwMode="auto">
          <a:xfrm>
            <a:off x="683568" y="4400832"/>
            <a:ext cx="1381891" cy="709928"/>
          </a:xfrm>
          <a:prstGeom prst="cube">
            <a:avLst/>
          </a:prstGeom>
          <a:solidFill>
            <a:schemeClr val="bg1">
              <a:lumMod val="20000"/>
              <a:lumOff val="80000"/>
            </a:schemeClr>
          </a:solidFill>
          <a:ln w="28575"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fr-FR" sz="1000" dirty="0">
                <a:solidFill>
                  <a:srgbClr val="5F5F5F"/>
                </a:solidFill>
              </a:rPr>
              <a:t>Accueil &amp; bureau</a:t>
            </a:r>
          </a:p>
        </p:txBody>
      </p:sp>
      <p:sp>
        <p:nvSpPr>
          <p:cNvPr id="186" name="Cube 185">
            <a:extLst>
              <a:ext uri="{FF2B5EF4-FFF2-40B4-BE49-F238E27FC236}">
                <a16:creationId xmlns:a16="http://schemas.microsoft.com/office/drawing/2014/main" id="{A1DA9E36-5896-406F-962C-4FF3D3351968}"/>
              </a:ext>
            </a:extLst>
          </p:cNvPr>
          <p:cNvSpPr/>
          <p:nvPr/>
        </p:nvSpPr>
        <p:spPr bwMode="auto">
          <a:xfrm>
            <a:off x="2326013" y="4400832"/>
            <a:ext cx="1381891" cy="709928"/>
          </a:xfrm>
          <a:prstGeom prst="cube">
            <a:avLst/>
          </a:prstGeom>
          <a:solidFill>
            <a:schemeClr val="bg1">
              <a:lumMod val="20000"/>
              <a:lumOff val="80000"/>
            </a:schemeClr>
          </a:solidFill>
          <a:ln w="28575"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fr-FR" sz="1000" dirty="0">
                <a:solidFill>
                  <a:srgbClr val="5F5F5F"/>
                </a:solidFill>
              </a:rPr>
              <a:t>Sanitaires / Vestiaires</a:t>
            </a:r>
          </a:p>
        </p:txBody>
      </p:sp>
      <p:sp>
        <p:nvSpPr>
          <p:cNvPr id="187" name="Cube 186">
            <a:extLst>
              <a:ext uri="{FF2B5EF4-FFF2-40B4-BE49-F238E27FC236}">
                <a16:creationId xmlns:a16="http://schemas.microsoft.com/office/drawing/2014/main" id="{C122FCFB-A94D-4CA0-AD65-C01A68924B9C}"/>
              </a:ext>
            </a:extLst>
          </p:cNvPr>
          <p:cNvSpPr/>
          <p:nvPr/>
        </p:nvSpPr>
        <p:spPr bwMode="auto">
          <a:xfrm>
            <a:off x="3982197" y="4400832"/>
            <a:ext cx="1381891" cy="709928"/>
          </a:xfrm>
          <a:prstGeom prst="cube">
            <a:avLst/>
          </a:prstGeom>
          <a:solidFill>
            <a:schemeClr val="bg1">
              <a:lumMod val="20000"/>
              <a:lumOff val="80000"/>
            </a:schemeClr>
          </a:solidFill>
          <a:ln w="28575"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fr-FR" sz="1000" dirty="0">
                <a:solidFill>
                  <a:srgbClr val="5F5F5F"/>
                </a:solidFill>
              </a:rPr>
              <a:t>Local de charge / garage</a:t>
            </a:r>
          </a:p>
        </p:txBody>
      </p:sp>
      <p:sp>
        <p:nvSpPr>
          <p:cNvPr id="188" name="Cube 187">
            <a:extLst>
              <a:ext uri="{FF2B5EF4-FFF2-40B4-BE49-F238E27FC236}">
                <a16:creationId xmlns:a16="http://schemas.microsoft.com/office/drawing/2014/main" id="{7BCE9408-3255-4370-B845-BD11C6D03E5E}"/>
              </a:ext>
            </a:extLst>
          </p:cNvPr>
          <p:cNvSpPr/>
          <p:nvPr/>
        </p:nvSpPr>
        <p:spPr bwMode="auto">
          <a:xfrm>
            <a:off x="5711221" y="4400832"/>
            <a:ext cx="1381891" cy="709928"/>
          </a:xfrm>
          <a:prstGeom prst="cube">
            <a:avLst/>
          </a:prstGeom>
          <a:solidFill>
            <a:schemeClr val="bg1">
              <a:lumMod val="20000"/>
              <a:lumOff val="80000"/>
            </a:schemeClr>
          </a:solidFill>
          <a:ln w="28575"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fr-FR" sz="1000" dirty="0">
                <a:solidFill>
                  <a:srgbClr val="5F5F5F"/>
                </a:solidFill>
              </a:rPr>
              <a:t>Espace Déchets</a:t>
            </a:r>
          </a:p>
        </p:txBody>
      </p:sp>
      <p:sp>
        <p:nvSpPr>
          <p:cNvPr id="189" name="Cube 188">
            <a:extLst>
              <a:ext uri="{FF2B5EF4-FFF2-40B4-BE49-F238E27FC236}">
                <a16:creationId xmlns:a16="http://schemas.microsoft.com/office/drawing/2014/main" id="{3A5B7E49-5E2D-4D19-AC66-F7799A9C2184}"/>
              </a:ext>
            </a:extLst>
          </p:cNvPr>
          <p:cNvSpPr/>
          <p:nvPr/>
        </p:nvSpPr>
        <p:spPr bwMode="auto">
          <a:xfrm>
            <a:off x="7390358" y="4400832"/>
            <a:ext cx="1381891" cy="709928"/>
          </a:xfrm>
          <a:prstGeom prst="cube">
            <a:avLst/>
          </a:prstGeom>
          <a:solidFill>
            <a:schemeClr val="bg1">
              <a:lumMod val="20000"/>
              <a:lumOff val="80000"/>
            </a:schemeClr>
          </a:solidFill>
          <a:ln w="28575"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fr-FR" sz="1000" dirty="0">
                <a:solidFill>
                  <a:srgbClr val="5F5F5F"/>
                </a:solidFill>
              </a:rPr>
              <a:t>Bassin de rétention</a:t>
            </a:r>
          </a:p>
        </p:txBody>
      </p:sp>
    </p:spTree>
    <p:extLst>
      <p:ext uri="{BB962C8B-B14F-4D97-AF65-F5344CB8AC3E}">
        <p14:creationId xmlns:p14="http://schemas.microsoft.com/office/powerpoint/2010/main" val="3506708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6F1AEC-8D04-4326-B10F-3C30A01A8F24}"/>
              </a:ext>
            </a:extLst>
          </p:cNvPr>
          <p:cNvSpPr>
            <a:spLocks noGrp="1"/>
          </p:cNvSpPr>
          <p:nvPr>
            <p:ph type="title"/>
          </p:nvPr>
        </p:nvSpPr>
        <p:spPr>
          <a:xfrm>
            <a:off x="1107127" y="574549"/>
            <a:ext cx="7848600" cy="457200"/>
          </a:xfrm>
        </p:spPr>
        <p:txBody>
          <a:bodyPr/>
          <a:lstStyle/>
          <a:p>
            <a:r>
              <a:rPr lang="fr-FR" dirty="0"/>
              <a:t>Organisation spatiale des zones</a:t>
            </a:r>
          </a:p>
        </p:txBody>
      </p:sp>
      <p:grpSp>
        <p:nvGrpSpPr>
          <p:cNvPr id="3" name="Groupe 2">
            <a:extLst>
              <a:ext uri="{FF2B5EF4-FFF2-40B4-BE49-F238E27FC236}">
                <a16:creationId xmlns:a16="http://schemas.microsoft.com/office/drawing/2014/main" id="{9CD3799C-12A4-4939-ACCC-BD68637DD35F}"/>
              </a:ext>
            </a:extLst>
          </p:cNvPr>
          <p:cNvGrpSpPr/>
          <p:nvPr/>
        </p:nvGrpSpPr>
        <p:grpSpPr>
          <a:xfrm>
            <a:off x="246457" y="1437952"/>
            <a:ext cx="9358493" cy="5294013"/>
            <a:chOff x="353961" y="1005840"/>
            <a:chExt cx="10156420" cy="5438721"/>
          </a:xfrm>
        </p:grpSpPr>
        <p:sp>
          <p:nvSpPr>
            <p:cNvPr id="4" name="Rectangle 3">
              <a:extLst>
                <a:ext uri="{FF2B5EF4-FFF2-40B4-BE49-F238E27FC236}">
                  <a16:creationId xmlns:a16="http://schemas.microsoft.com/office/drawing/2014/main" id="{3EBE1C4A-EEA3-4D2F-9ED7-14346808391C}"/>
                </a:ext>
              </a:extLst>
            </p:cNvPr>
            <p:cNvSpPr/>
            <p:nvPr/>
          </p:nvSpPr>
          <p:spPr>
            <a:xfrm>
              <a:off x="5021715" y="2523314"/>
              <a:ext cx="2725216" cy="980243"/>
            </a:xfrm>
            <a:prstGeom prst="rect">
              <a:avLst/>
            </a:prstGeom>
            <a:solidFill>
              <a:srgbClr val="FBE5D6"/>
            </a:solidFill>
            <a:ln w="28575" cap="flat" cmpd="sng" algn="ctr">
              <a:noFill/>
              <a:prstDash val="solid"/>
            </a:ln>
            <a:effectLst/>
          </p:spPr>
          <p:txBody>
            <a:bodyPr rtlCol="0" anchor="ctr"/>
            <a:lstStyle/>
            <a:p>
              <a:pPr lvl="0" algn="ctr"/>
              <a:r>
                <a:rPr lang="fr-FR" sz="1000" b="1" dirty="0">
                  <a:solidFill>
                    <a:srgbClr val="7E7F81"/>
                  </a:solidFill>
                  <a:latin typeface="Arial Nova" panose="020B0504020202020204" pitchFamily="34" charset="0"/>
                </a:rPr>
                <a:t>Zone de flux légers</a:t>
              </a:r>
              <a:endParaRPr lang="fr-FR" sz="1000" dirty="0">
                <a:solidFill>
                  <a:srgbClr val="7E7F81"/>
                </a:solidFill>
                <a:latin typeface="Arial Nova" panose="020B05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dirty="0">
                <a:ln>
                  <a:noFill/>
                </a:ln>
                <a:solidFill>
                  <a:srgbClr val="7E7F81"/>
                </a:solidFill>
                <a:effectLst/>
                <a:uLnTx/>
                <a:uFillTx/>
                <a:latin typeface="Arial Nova" panose="020B0504020202020204" pitchFamily="34" charset="0"/>
              </a:endParaRPr>
            </a:p>
          </p:txBody>
        </p:sp>
        <p:sp>
          <p:nvSpPr>
            <p:cNvPr id="5" name="Rectangle 4">
              <a:extLst>
                <a:ext uri="{FF2B5EF4-FFF2-40B4-BE49-F238E27FC236}">
                  <a16:creationId xmlns:a16="http://schemas.microsoft.com/office/drawing/2014/main" id="{E953592F-7AD0-4F9C-A535-12332F8D8253}"/>
                </a:ext>
              </a:extLst>
            </p:cNvPr>
            <p:cNvSpPr/>
            <p:nvPr/>
          </p:nvSpPr>
          <p:spPr>
            <a:xfrm>
              <a:off x="1342553" y="2028594"/>
              <a:ext cx="1147213" cy="494720"/>
            </a:xfrm>
            <a:prstGeom prst="rect">
              <a:avLst/>
            </a:prstGeom>
            <a:solidFill>
              <a:srgbClr val="B8A486"/>
            </a:solidFill>
            <a:ln w="28575" cap="flat" cmpd="sng" algn="ctr">
              <a:noFill/>
              <a:prstDash val="solid"/>
            </a:ln>
            <a:effectLst/>
          </p:spPr>
          <p:txBody>
            <a:bodyPr rtlCol="0" anchor="ctr"/>
            <a:lstStyle/>
            <a:p>
              <a:pPr lvl="0" algn="ctr"/>
              <a:r>
                <a:rPr lang="fr-FR" sz="1000" b="1" dirty="0">
                  <a:solidFill>
                    <a:srgbClr val="5F5F5F"/>
                  </a:solidFill>
                  <a:latin typeface="Arial Nova" panose="020B0504020202020204" pitchFamily="34" charset="0"/>
                </a:rPr>
                <a:t>Local de charge et remisage (matériels PF)</a:t>
              </a:r>
              <a:endParaRPr lang="fr-FR" sz="1000" dirty="0">
                <a:solidFill>
                  <a:srgbClr val="5F5F5F"/>
                </a:solidFill>
                <a:latin typeface="Arial Nova" panose="020B0504020202020204" pitchFamily="34" charset="0"/>
              </a:endParaRPr>
            </a:p>
          </p:txBody>
        </p:sp>
        <p:sp>
          <p:nvSpPr>
            <p:cNvPr id="6" name="Rectangle 5">
              <a:extLst>
                <a:ext uri="{FF2B5EF4-FFF2-40B4-BE49-F238E27FC236}">
                  <a16:creationId xmlns:a16="http://schemas.microsoft.com/office/drawing/2014/main" id="{9D8CC8FF-CF18-49CF-86DC-6F6770E0B2A0}"/>
                </a:ext>
              </a:extLst>
            </p:cNvPr>
            <p:cNvSpPr/>
            <p:nvPr/>
          </p:nvSpPr>
          <p:spPr>
            <a:xfrm>
              <a:off x="4230322" y="3503556"/>
              <a:ext cx="3516608" cy="467163"/>
            </a:xfrm>
            <a:prstGeom prst="rect">
              <a:avLst/>
            </a:prstGeom>
            <a:solidFill>
              <a:schemeClr val="accent1">
                <a:lumMod val="20000"/>
                <a:lumOff val="80000"/>
              </a:schemeClr>
            </a:solidFill>
            <a:ln w="28575" cap="flat" cmpd="sng" algn="ctr">
              <a:noFill/>
              <a:prstDash val="solid"/>
            </a:ln>
            <a:effectLst/>
          </p:spPr>
          <p:txBody>
            <a:bodyPr rtlCol="0" anchor="ctr"/>
            <a:lstStyle/>
            <a:p>
              <a:pPr lvl="0" algn="ctr"/>
              <a:r>
                <a:rPr lang="fr-FR" sz="1000" b="1" dirty="0">
                  <a:solidFill>
                    <a:srgbClr val="5F5F5F"/>
                  </a:solidFill>
                  <a:latin typeface="Arial Nova" panose="020B0504020202020204" pitchFamily="34" charset="0"/>
                </a:rPr>
                <a:t>Préparation de commandes</a:t>
              </a:r>
              <a:endParaRPr lang="fr-FR" sz="1000" dirty="0">
                <a:solidFill>
                  <a:srgbClr val="5F5F5F"/>
                </a:solidFill>
                <a:latin typeface="Arial Nova" panose="020B0504020202020204" pitchFamily="34" charset="0"/>
              </a:endParaRPr>
            </a:p>
          </p:txBody>
        </p:sp>
        <p:sp>
          <p:nvSpPr>
            <p:cNvPr id="7" name="Rectangle 6">
              <a:extLst>
                <a:ext uri="{FF2B5EF4-FFF2-40B4-BE49-F238E27FC236}">
                  <a16:creationId xmlns:a16="http://schemas.microsoft.com/office/drawing/2014/main" id="{AF38C31E-9719-4A57-BFAD-7347AD23DA79}"/>
                </a:ext>
              </a:extLst>
            </p:cNvPr>
            <p:cNvSpPr/>
            <p:nvPr/>
          </p:nvSpPr>
          <p:spPr>
            <a:xfrm>
              <a:off x="4008736" y="4114800"/>
              <a:ext cx="3613113" cy="468000"/>
            </a:xfrm>
            <a:prstGeom prst="rect">
              <a:avLst/>
            </a:prstGeom>
            <a:solidFill>
              <a:schemeClr val="tx2">
                <a:lumMod val="20000"/>
                <a:lumOff val="80000"/>
              </a:schemeClr>
            </a:solidFill>
            <a:ln w="28575" cap="flat" cmpd="sng" algn="ctr">
              <a:noFill/>
              <a:prstDash val="solid"/>
            </a:ln>
            <a:effectLst/>
          </p:spPr>
          <p:txBody>
            <a:bodyPr rtlCol="0" anchor="ctr"/>
            <a:lstStyle/>
            <a:p>
              <a:pPr lvl="0" algn="ctr">
                <a:defRPr/>
              </a:pPr>
              <a:r>
                <a:rPr lang="fr-FR" sz="1000" b="1" dirty="0">
                  <a:solidFill>
                    <a:srgbClr val="5F5F5F"/>
                  </a:solidFill>
                  <a:latin typeface="Arial Nova" panose="020B0504020202020204" pitchFamily="34" charset="0"/>
                </a:rPr>
                <a:t>Zone dédiée de retrait des colis par les techniciens</a:t>
              </a:r>
              <a:endParaRPr lang="fr-FR" sz="1000" dirty="0">
                <a:solidFill>
                  <a:srgbClr val="5F5F5F"/>
                </a:solidFill>
                <a:latin typeface="Arial Nova" panose="020B0504020202020204" pitchFamily="34" charset="0"/>
              </a:endParaRPr>
            </a:p>
          </p:txBody>
        </p:sp>
        <p:sp>
          <p:nvSpPr>
            <p:cNvPr id="8" name="Rectangle 7">
              <a:extLst>
                <a:ext uri="{FF2B5EF4-FFF2-40B4-BE49-F238E27FC236}">
                  <a16:creationId xmlns:a16="http://schemas.microsoft.com/office/drawing/2014/main" id="{77647F44-732E-43BA-891B-0303C6BFD57B}"/>
                </a:ext>
              </a:extLst>
            </p:cNvPr>
            <p:cNvSpPr/>
            <p:nvPr/>
          </p:nvSpPr>
          <p:spPr>
            <a:xfrm>
              <a:off x="1322604" y="2523314"/>
              <a:ext cx="1944000" cy="980242"/>
            </a:xfrm>
            <a:prstGeom prst="rect">
              <a:avLst/>
            </a:prstGeom>
            <a:solidFill>
              <a:schemeClr val="accent5">
                <a:lumMod val="75000"/>
              </a:schemeClr>
            </a:solidFill>
            <a:ln w="28575" cap="flat" cmpd="sng" algn="ctr">
              <a:noFill/>
              <a:prstDash val="solid"/>
            </a:ln>
            <a:effectLst/>
          </p:spPr>
          <p:txBody>
            <a:bodyPr rtlCol="0" anchor="ctr"/>
            <a:lstStyle/>
            <a:p>
              <a:pPr lvl="0" algn="ctr"/>
              <a:r>
                <a:rPr lang="fr-FR" sz="1000" b="1">
                  <a:solidFill>
                    <a:srgbClr val="FFFFFF"/>
                  </a:solidFill>
                  <a:latin typeface="Arial Nova" panose="020B0504020202020204" pitchFamily="34" charset="0"/>
                </a:rPr>
                <a:t>Zone de flux lourds</a:t>
              </a:r>
              <a:endParaRPr lang="fr-FR" sz="1000" dirty="0">
                <a:solidFill>
                  <a:srgbClr val="FFFFFF"/>
                </a:solidFill>
                <a:latin typeface="Arial Nova" panose="020B0504020202020204" pitchFamily="34" charset="0"/>
              </a:endParaRPr>
            </a:p>
          </p:txBody>
        </p:sp>
        <p:sp>
          <p:nvSpPr>
            <p:cNvPr id="9" name="Rectangle 8">
              <a:extLst>
                <a:ext uri="{FF2B5EF4-FFF2-40B4-BE49-F238E27FC236}">
                  <a16:creationId xmlns:a16="http://schemas.microsoft.com/office/drawing/2014/main" id="{A148A615-3B7D-4404-BB6E-7BD5BB4CDDE0}"/>
                </a:ext>
              </a:extLst>
            </p:cNvPr>
            <p:cNvSpPr/>
            <p:nvPr/>
          </p:nvSpPr>
          <p:spPr>
            <a:xfrm>
              <a:off x="1322604" y="4110130"/>
              <a:ext cx="972000" cy="453316"/>
            </a:xfrm>
            <a:prstGeom prst="rect">
              <a:avLst/>
            </a:prstGeom>
            <a:solidFill>
              <a:srgbClr val="FFCCFF"/>
            </a:solidFill>
            <a:ln w="28575" cap="flat" cmpd="sng" algn="ctr">
              <a:noFill/>
              <a:prstDash val="solid"/>
            </a:ln>
            <a:effectLst/>
          </p:spPr>
          <p:txBody>
            <a:bodyPr rtlCol="0" anchor="ctr"/>
            <a:lstStyle/>
            <a:p>
              <a:pPr lvl="0" algn="ctr">
                <a:defRPr/>
              </a:pPr>
              <a:r>
                <a:rPr lang="fr-FR" sz="1000" b="1">
                  <a:solidFill>
                    <a:srgbClr val="5F5F5F"/>
                  </a:solidFill>
                  <a:latin typeface="Arial Nova" panose="020B0504020202020204" pitchFamily="34" charset="0"/>
                </a:rPr>
                <a:t>Réception</a:t>
              </a:r>
              <a:endParaRPr kumimoji="0" lang="es-ES" sz="1800" b="0" i="0" u="none" strike="noStrike" kern="0" cap="none" spc="0" normalizeH="0" baseline="0" noProof="0" dirty="0">
                <a:ln>
                  <a:noFill/>
                </a:ln>
                <a:solidFill>
                  <a:prstClr val="white"/>
                </a:solidFill>
                <a:effectLst/>
                <a:uLnTx/>
                <a:uFillTx/>
                <a:latin typeface="Arial Nova" panose="020B0504020202020204" pitchFamily="34" charset="0"/>
              </a:endParaRPr>
            </a:p>
          </p:txBody>
        </p:sp>
        <p:sp>
          <p:nvSpPr>
            <p:cNvPr id="10" name="Rectangle 9">
              <a:extLst>
                <a:ext uri="{FF2B5EF4-FFF2-40B4-BE49-F238E27FC236}">
                  <a16:creationId xmlns:a16="http://schemas.microsoft.com/office/drawing/2014/main" id="{29D1C0A8-6F09-4741-AD75-EC6F47A32D6E}"/>
                </a:ext>
              </a:extLst>
            </p:cNvPr>
            <p:cNvSpPr/>
            <p:nvPr/>
          </p:nvSpPr>
          <p:spPr>
            <a:xfrm>
              <a:off x="2294604" y="4110130"/>
              <a:ext cx="831151" cy="453316"/>
            </a:xfrm>
            <a:prstGeom prst="rect">
              <a:avLst/>
            </a:prstGeom>
            <a:solidFill>
              <a:schemeClr val="accent5">
                <a:lumMod val="20000"/>
                <a:lumOff val="80000"/>
              </a:schemeClr>
            </a:solidFill>
            <a:ln w="28575" cap="flat" cmpd="sng" algn="ctr">
              <a:noFill/>
              <a:prstDash val="solid"/>
            </a:ln>
            <a:effectLst/>
          </p:spPr>
          <p:txBody>
            <a:bodyPr rtlCol="0" anchor="ctr"/>
            <a:lstStyle/>
            <a:p>
              <a:pPr lvl="0" algn="ctr">
                <a:defRPr/>
              </a:pPr>
              <a:r>
                <a:rPr lang="fr-FR" sz="1000" b="1" dirty="0">
                  <a:solidFill>
                    <a:srgbClr val="5F5F5F"/>
                  </a:solidFill>
                  <a:latin typeface="Arial Nova" panose="020B0504020202020204" pitchFamily="34" charset="0"/>
                </a:rPr>
                <a:t>Expédition</a:t>
              </a:r>
              <a:endParaRPr kumimoji="0" lang="es-ES" sz="1800" b="0" i="0" u="none" strike="noStrike" kern="0" cap="none" spc="0" normalizeH="0" baseline="0" noProof="0" dirty="0">
                <a:ln>
                  <a:noFill/>
                </a:ln>
                <a:solidFill>
                  <a:prstClr val="white"/>
                </a:solidFill>
                <a:effectLst/>
                <a:uLnTx/>
                <a:uFillTx/>
                <a:latin typeface="Arial Nova" panose="020B0504020202020204" pitchFamily="34" charset="0"/>
              </a:endParaRPr>
            </a:p>
          </p:txBody>
        </p:sp>
        <p:sp>
          <p:nvSpPr>
            <p:cNvPr id="11" name="Rectangle 10">
              <a:extLst>
                <a:ext uri="{FF2B5EF4-FFF2-40B4-BE49-F238E27FC236}">
                  <a16:creationId xmlns:a16="http://schemas.microsoft.com/office/drawing/2014/main" id="{1992B0DF-8D16-404B-865F-843ADDA6C58B}"/>
                </a:ext>
              </a:extLst>
            </p:cNvPr>
            <p:cNvSpPr/>
            <p:nvPr/>
          </p:nvSpPr>
          <p:spPr>
            <a:xfrm>
              <a:off x="3266604" y="2523314"/>
              <a:ext cx="1755110" cy="980242"/>
            </a:xfrm>
            <a:prstGeom prst="rect">
              <a:avLst/>
            </a:prstGeom>
            <a:solidFill>
              <a:schemeClr val="accent2">
                <a:lumMod val="75000"/>
              </a:schemeClr>
            </a:solidFill>
            <a:ln w="28575" cap="flat" cmpd="sng" algn="ctr">
              <a:noFill/>
              <a:prstDash val="solid"/>
            </a:ln>
            <a:effectLst/>
          </p:spPr>
          <p:txBody>
            <a:bodyPr rtlCol="0" anchor="ctr"/>
            <a:lstStyle/>
            <a:p>
              <a:pPr lvl="0" algn="ctr"/>
              <a:r>
                <a:rPr lang="fr-FR" sz="1000" b="1" dirty="0">
                  <a:solidFill>
                    <a:srgbClr val="FFFFFF"/>
                  </a:solidFill>
                  <a:latin typeface="Arial Nova" panose="020B0504020202020204" pitchFamily="34" charset="0"/>
                </a:rPr>
                <a:t>Stock de dotations et produits achetés / loués par UE (en partie mezzanine ?)</a:t>
              </a:r>
              <a:endParaRPr lang="fr-FR" sz="1000" dirty="0">
                <a:solidFill>
                  <a:srgbClr val="FFFFFF"/>
                </a:solidFill>
                <a:latin typeface="Arial Nova" panose="020B0504020202020204" pitchFamily="34" charset="0"/>
              </a:endParaRPr>
            </a:p>
          </p:txBody>
        </p:sp>
        <p:sp>
          <p:nvSpPr>
            <p:cNvPr id="12" name="Rectangle 11">
              <a:extLst>
                <a:ext uri="{FF2B5EF4-FFF2-40B4-BE49-F238E27FC236}">
                  <a16:creationId xmlns:a16="http://schemas.microsoft.com/office/drawing/2014/main" id="{849B4BBD-0C39-48CE-923D-D5DB528EDE55}"/>
                </a:ext>
              </a:extLst>
            </p:cNvPr>
            <p:cNvSpPr/>
            <p:nvPr/>
          </p:nvSpPr>
          <p:spPr>
            <a:xfrm>
              <a:off x="8948864" y="2028594"/>
              <a:ext cx="638590" cy="1188475"/>
            </a:xfrm>
            <a:prstGeom prst="rect">
              <a:avLst/>
            </a:prstGeom>
            <a:solidFill>
              <a:schemeClr val="accent1">
                <a:lumMod val="50000"/>
              </a:schemeClr>
            </a:solidFill>
            <a:ln w="28575" cap="flat" cmpd="sng" algn="ctr">
              <a:noFill/>
              <a:prstDash val="solid"/>
            </a:ln>
            <a:effectLst/>
          </p:spPr>
          <p:txBody>
            <a:bodyPr rtlCol="0" anchor="ctr"/>
            <a:lstStyle/>
            <a:p>
              <a:pPr lvl="0" algn="ctr"/>
              <a:r>
                <a:rPr lang="fr-FR" sz="900" b="1" dirty="0">
                  <a:solidFill>
                    <a:srgbClr val="FFFFFF"/>
                  </a:solidFill>
                  <a:latin typeface="Arial Nova" panose="020B0504020202020204" pitchFamily="34" charset="0"/>
                </a:rPr>
                <a:t>Zone de flux produits hors dimensions</a:t>
              </a:r>
              <a:endParaRPr lang="fr-FR" sz="900" dirty="0">
                <a:solidFill>
                  <a:srgbClr val="FFFFFF"/>
                </a:solidFill>
                <a:latin typeface="Arial Nova" panose="020B0504020202020204" pitchFamily="34" charset="0"/>
              </a:endParaRPr>
            </a:p>
          </p:txBody>
        </p:sp>
        <p:sp>
          <p:nvSpPr>
            <p:cNvPr id="13" name="Rectangle 12">
              <a:extLst>
                <a:ext uri="{FF2B5EF4-FFF2-40B4-BE49-F238E27FC236}">
                  <a16:creationId xmlns:a16="http://schemas.microsoft.com/office/drawing/2014/main" id="{B97BA144-EF88-47D0-AFF6-0ADBDFC94FED}"/>
                </a:ext>
              </a:extLst>
            </p:cNvPr>
            <p:cNvSpPr/>
            <p:nvPr/>
          </p:nvSpPr>
          <p:spPr>
            <a:xfrm>
              <a:off x="7621850" y="4431183"/>
              <a:ext cx="1005404" cy="466954"/>
            </a:xfrm>
            <a:prstGeom prst="rect">
              <a:avLst/>
            </a:prstGeom>
            <a:solidFill>
              <a:srgbClr val="C5E0B4"/>
            </a:solidFill>
            <a:ln w="28575" cap="flat" cmpd="sng" algn="ctr">
              <a:noFill/>
              <a:prstDash val="solid"/>
            </a:ln>
            <a:effectLst/>
          </p:spPr>
          <p:txBody>
            <a:bodyPr rtlCol="0" anchor="ctr"/>
            <a:lstStyle/>
            <a:p>
              <a:pPr lvl="0" algn="ctr"/>
              <a:r>
                <a:rPr lang="fr-FR" sz="1000" b="1" dirty="0">
                  <a:solidFill>
                    <a:srgbClr val="5F5F5F"/>
                  </a:solidFill>
                  <a:latin typeface="Arial Nova" panose="020B0504020202020204" pitchFamily="34" charset="0"/>
                </a:rPr>
                <a:t>Espace déchets / bennes</a:t>
              </a:r>
              <a:endParaRPr lang="fr-FR" sz="1000" dirty="0">
                <a:solidFill>
                  <a:srgbClr val="5F5F5F"/>
                </a:solidFill>
                <a:latin typeface="Arial Nova" panose="020B0504020202020204" pitchFamily="34" charset="0"/>
              </a:endParaRPr>
            </a:p>
          </p:txBody>
        </p:sp>
        <p:sp>
          <p:nvSpPr>
            <p:cNvPr id="14" name="Rectangle 13">
              <a:extLst>
                <a:ext uri="{FF2B5EF4-FFF2-40B4-BE49-F238E27FC236}">
                  <a16:creationId xmlns:a16="http://schemas.microsoft.com/office/drawing/2014/main" id="{0019C4F5-479A-47EC-A5A8-FA229A65FEB4}"/>
                </a:ext>
              </a:extLst>
            </p:cNvPr>
            <p:cNvSpPr/>
            <p:nvPr/>
          </p:nvSpPr>
          <p:spPr>
            <a:xfrm>
              <a:off x="8948864" y="3580970"/>
              <a:ext cx="635541" cy="1305613"/>
            </a:xfrm>
            <a:prstGeom prst="rect">
              <a:avLst/>
            </a:prstGeom>
            <a:solidFill>
              <a:schemeClr val="accent6">
                <a:lumMod val="20000"/>
                <a:lumOff val="80000"/>
              </a:schemeClr>
            </a:solidFill>
            <a:ln w="28575" cap="flat" cmpd="sng" algn="ctr">
              <a:noFill/>
              <a:prstDash val="solid"/>
            </a:ln>
            <a:effectLst/>
          </p:spPr>
          <p:txBody>
            <a:bodyPr rtlCol="0" anchor="ctr"/>
            <a:lstStyle/>
            <a:p>
              <a:pPr lvl="0" algn="ctr"/>
              <a:r>
                <a:rPr lang="fr-FR" sz="1000" b="1" dirty="0">
                  <a:solidFill>
                    <a:srgbClr val="5F5F5F"/>
                  </a:solidFill>
                  <a:latin typeface="Arial Nova" panose="020B0504020202020204" pitchFamily="34" charset="0"/>
                </a:rPr>
                <a:t>Stockage et retour des fluides et produits chimiques</a:t>
              </a:r>
              <a:endParaRPr lang="fr-FR" sz="1000" dirty="0">
                <a:solidFill>
                  <a:srgbClr val="5F5F5F"/>
                </a:solidFill>
                <a:latin typeface="Arial Nova" panose="020B0504020202020204" pitchFamily="34" charset="0"/>
              </a:endParaRPr>
            </a:p>
          </p:txBody>
        </p:sp>
        <p:sp>
          <p:nvSpPr>
            <p:cNvPr id="15" name="Rectangle 14">
              <a:extLst>
                <a:ext uri="{FF2B5EF4-FFF2-40B4-BE49-F238E27FC236}">
                  <a16:creationId xmlns:a16="http://schemas.microsoft.com/office/drawing/2014/main" id="{8229BF14-7F17-4F05-99F9-A3966E59830C}"/>
                </a:ext>
              </a:extLst>
            </p:cNvPr>
            <p:cNvSpPr/>
            <p:nvPr/>
          </p:nvSpPr>
          <p:spPr>
            <a:xfrm>
              <a:off x="5724209" y="2037131"/>
              <a:ext cx="953485" cy="486184"/>
            </a:xfrm>
            <a:prstGeom prst="rect">
              <a:avLst/>
            </a:prstGeom>
            <a:solidFill>
              <a:schemeClr val="accent3">
                <a:lumMod val="20000"/>
                <a:lumOff val="80000"/>
              </a:schemeClr>
            </a:solidFill>
            <a:ln w="28575" cap="flat" cmpd="sng" algn="ctr">
              <a:noFill/>
              <a:prstDash val="solid"/>
            </a:ln>
            <a:effectLst/>
          </p:spPr>
          <p:txBody>
            <a:bodyPr rtlCol="0" anchor="ctr"/>
            <a:lstStyle/>
            <a:p>
              <a:pPr lvl="0" algn="ctr"/>
              <a:r>
                <a:rPr lang="fr-FR" sz="1000" b="1" dirty="0">
                  <a:solidFill>
                    <a:srgbClr val="5F5F5F"/>
                  </a:solidFill>
                  <a:latin typeface="Arial Nova" panose="020B0504020202020204" pitchFamily="34" charset="0"/>
                </a:rPr>
                <a:t>Sanitaires/ Vestiaires</a:t>
              </a:r>
              <a:endParaRPr lang="fr-FR" sz="1000" dirty="0">
                <a:solidFill>
                  <a:srgbClr val="5F5F5F"/>
                </a:solidFill>
                <a:latin typeface="Arial Nova" panose="020B0504020202020204" pitchFamily="34" charset="0"/>
              </a:endParaRPr>
            </a:p>
          </p:txBody>
        </p:sp>
        <p:sp>
          <p:nvSpPr>
            <p:cNvPr id="16" name="Rectangle 15">
              <a:extLst>
                <a:ext uri="{FF2B5EF4-FFF2-40B4-BE49-F238E27FC236}">
                  <a16:creationId xmlns:a16="http://schemas.microsoft.com/office/drawing/2014/main" id="{3AA4ABB2-8858-4354-9CB3-84D6722000E7}"/>
                </a:ext>
              </a:extLst>
            </p:cNvPr>
            <p:cNvSpPr/>
            <p:nvPr/>
          </p:nvSpPr>
          <p:spPr>
            <a:xfrm>
              <a:off x="7746930" y="2028594"/>
              <a:ext cx="880324" cy="798582"/>
            </a:xfrm>
            <a:prstGeom prst="rect">
              <a:avLst/>
            </a:prstGeom>
            <a:solidFill>
              <a:schemeClr val="tx2">
                <a:lumMod val="75000"/>
              </a:schemeClr>
            </a:solidFill>
            <a:ln w="28575" cap="flat" cmpd="sng" algn="ctr">
              <a:noFill/>
              <a:prstDash val="solid"/>
            </a:ln>
            <a:effectLst/>
          </p:spPr>
          <p:txBody>
            <a:bodyPr rtlCol="0" anchor="ctr"/>
            <a:lstStyle/>
            <a:p>
              <a:pPr lvl="0" algn="ctr"/>
              <a:r>
                <a:rPr lang="fr-FR" sz="1000" b="1" dirty="0">
                  <a:solidFill>
                    <a:srgbClr val="FFFFFF"/>
                  </a:solidFill>
                  <a:latin typeface="Arial Nova" panose="020B0504020202020204" pitchFamily="34" charset="0"/>
                </a:rPr>
                <a:t>Prémontage/ Assemblage</a:t>
              </a:r>
              <a:endParaRPr lang="fr-FR" sz="1000" dirty="0">
                <a:solidFill>
                  <a:srgbClr val="FFFFFF"/>
                </a:solidFill>
                <a:latin typeface="Arial Nova" panose="020B0504020202020204" pitchFamily="34" charset="0"/>
              </a:endParaRPr>
            </a:p>
          </p:txBody>
        </p:sp>
        <p:sp>
          <p:nvSpPr>
            <p:cNvPr id="17" name="Rectangle 16">
              <a:extLst>
                <a:ext uri="{FF2B5EF4-FFF2-40B4-BE49-F238E27FC236}">
                  <a16:creationId xmlns:a16="http://schemas.microsoft.com/office/drawing/2014/main" id="{FE92F618-B095-446D-A6A6-FE7ACC07490B}"/>
                </a:ext>
              </a:extLst>
            </p:cNvPr>
            <p:cNvSpPr/>
            <p:nvPr/>
          </p:nvSpPr>
          <p:spPr>
            <a:xfrm>
              <a:off x="7746930" y="2827176"/>
              <a:ext cx="880324" cy="1604007"/>
            </a:xfrm>
            <a:prstGeom prst="rect">
              <a:avLst/>
            </a:prstGeom>
            <a:solidFill>
              <a:srgbClr val="DEEBF7"/>
            </a:solidFill>
            <a:ln w="28575" cap="flat" cmpd="sng" algn="ctr">
              <a:noFill/>
              <a:prstDash val="solid"/>
            </a:ln>
            <a:effectLst/>
          </p:spPr>
          <p:txBody>
            <a:bodyPr rtlCol="0" anchor="ctr"/>
            <a:lstStyle/>
            <a:p>
              <a:pPr lvl="0" algn="ctr">
                <a:defRPr/>
              </a:pPr>
              <a:r>
                <a:rPr lang="fr-FR" sz="1000" b="1" dirty="0">
                  <a:solidFill>
                    <a:srgbClr val="000000"/>
                  </a:solidFill>
                  <a:latin typeface="Arial Nova" panose="020B0504020202020204" pitchFamily="34" charset="0"/>
                </a:rPr>
                <a:t>Box équipe (cages grillagées)</a:t>
              </a:r>
              <a:endParaRPr lang="fr-FR" sz="1000" dirty="0">
                <a:solidFill>
                  <a:srgbClr val="000000"/>
                </a:solidFill>
                <a:latin typeface="Arial Nova" panose="020B0504020202020204" pitchFamily="34" charset="0"/>
              </a:endParaRPr>
            </a:p>
          </p:txBody>
        </p:sp>
        <p:sp>
          <p:nvSpPr>
            <p:cNvPr id="18" name="Rectangle 17">
              <a:extLst>
                <a:ext uri="{FF2B5EF4-FFF2-40B4-BE49-F238E27FC236}">
                  <a16:creationId xmlns:a16="http://schemas.microsoft.com/office/drawing/2014/main" id="{E5A5066C-3A29-44E6-A1FA-C35444CF0E78}"/>
                </a:ext>
              </a:extLst>
            </p:cNvPr>
            <p:cNvSpPr/>
            <p:nvPr/>
          </p:nvSpPr>
          <p:spPr>
            <a:xfrm>
              <a:off x="6671096" y="2037131"/>
              <a:ext cx="1075834" cy="486184"/>
            </a:xfrm>
            <a:prstGeom prst="rect">
              <a:avLst/>
            </a:prstGeom>
            <a:solidFill>
              <a:schemeClr val="accent5">
                <a:lumMod val="40000"/>
                <a:lumOff val="60000"/>
              </a:schemeClr>
            </a:solidFill>
            <a:ln w="285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50" b="1" i="0" u="none" strike="noStrike" kern="0" cap="none" spc="0" normalizeH="0" baseline="0" noProof="0" dirty="0">
                  <a:ln>
                    <a:noFill/>
                  </a:ln>
                  <a:solidFill>
                    <a:prstClr val="white"/>
                  </a:solidFill>
                  <a:effectLst/>
                  <a:uLnTx/>
                  <a:uFillTx/>
                  <a:latin typeface="Arial Nova" panose="020B0504020202020204" pitchFamily="34" charset="0"/>
                </a:rPr>
                <a:t>Espace formation</a:t>
              </a:r>
              <a:endParaRPr kumimoji="0" lang="es-ES" sz="1050" b="1" i="0" u="none" strike="noStrike" kern="0" cap="none" spc="0" normalizeH="0" baseline="0" noProof="0" dirty="0">
                <a:ln>
                  <a:noFill/>
                </a:ln>
                <a:solidFill>
                  <a:prstClr val="white"/>
                </a:solidFill>
                <a:effectLst/>
                <a:uLnTx/>
                <a:uFillTx/>
                <a:latin typeface="Arial Nova" panose="020B0504020202020204" pitchFamily="34" charset="0"/>
              </a:endParaRPr>
            </a:p>
          </p:txBody>
        </p:sp>
        <p:grpSp>
          <p:nvGrpSpPr>
            <p:cNvPr id="19" name="Groupe 18">
              <a:extLst>
                <a:ext uri="{FF2B5EF4-FFF2-40B4-BE49-F238E27FC236}">
                  <a16:creationId xmlns:a16="http://schemas.microsoft.com/office/drawing/2014/main" id="{68E435C4-2677-4642-844D-471D1B211DD0}"/>
                </a:ext>
              </a:extLst>
            </p:cNvPr>
            <p:cNvGrpSpPr/>
            <p:nvPr/>
          </p:nvGrpSpPr>
          <p:grpSpPr>
            <a:xfrm>
              <a:off x="353961" y="1005840"/>
              <a:ext cx="9252155" cy="4600445"/>
              <a:chOff x="711200" y="1005840"/>
              <a:chExt cx="8818880" cy="4600445"/>
            </a:xfrm>
          </p:grpSpPr>
          <p:sp>
            <p:nvSpPr>
              <p:cNvPr id="93" name="Rectangle 92">
                <a:extLst>
                  <a:ext uri="{FF2B5EF4-FFF2-40B4-BE49-F238E27FC236}">
                    <a16:creationId xmlns:a16="http://schemas.microsoft.com/office/drawing/2014/main" id="{DBAE830C-B494-43C0-9607-5F1233E276A0}"/>
                  </a:ext>
                </a:extLst>
              </p:cNvPr>
              <p:cNvSpPr/>
              <p:nvPr/>
            </p:nvSpPr>
            <p:spPr>
              <a:xfrm>
                <a:off x="711200" y="1005840"/>
                <a:ext cx="8818880" cy="4600445"/>
              </a:xfrm>
              <a:prstGeom prst="rect">
                <a:avLst/>
              </a:prstGeom>
              <a:noFill/>
              <a:ln w="57150">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4" name="ZoneTexte 93">
                <a:extLst>
                  <a:ext uri="{FF2B5EF4-FFF2-40B4-BE49-F238E27FC236}">
                    <a16:creationId xmlns:a16="http://schemas.microsoft.com/office/drawing/2014/main" id="{43FEF6DB-159C-492C-B60F-E4D95AC2491C}"/>
                  </a:ext>
                </a:extLst>
              </p:cNvPr>
              <p:cNvSpPr txBox="1"/>
              <p:nvPr/>
            </p:nvSpPr>
            <p:spPr>
              <a:xfrm>
                <a:off x="793452" y="1011203"/>
                <a:ext cx="1360309" cy="276999"/>
              </a:xfrm>
              <a:prstGeom prst="rect">
                <a:avLst/>
              </a:prstGeom>
              <a:noFill/>
            </p:spPr>
            <p:txBody>
              <a:bodyPr wrap="none" rtlCol="0">
                <a:spAutoFit/>
              </a:bodyPr>
              <a:lstStyle/>
              <a:p>
                <a:r>
                  <a:rPr lang="fr-FR" sz="1200" i="1" dirty="0"/>
                  <a:t>Limite de propriété</a:t>
                </a:r>
              </a:p>
            </p:txBody>
          </p:sp>
        </p:grpSp>
        <p:grpSp>
          <p:nvGrpSpPr>
            <p:cNvPr id="20" name="Groupe 19">
              <a:extLst>
                <a:ext uri="{FF2B5EF4-FFF2-40B4-BE49-F238E27FC236}">
                  <a16:creationId xmlns:a16="http://schemas.microsoft.com/office/drawing/2014/main" id="{E63713A8-A7D7-4BAE-A1A1-50EC7A527742}"/>
                </a:ext>
              </a:extLst>
            </p:cNvPr>
            <p:cNvGrpSpPr/>
            <p:nvPr/>
          </p:nvGrpSpPr>
          <p:grpSpPr>
            <a:xfrm>
              <a:off x="1225271" y="1833436"/>
              <a:ext cx="7401983" cy="2734680"/>
              <a:chOff x="1127938" y="1854153"/>
              <a:chExt cx="7401983" cy="2734680"/>
            </a:xfrm>
          </p:grpSpPr>
          <p:sp>
            <p:nvSpPr>
              <p:cNvPr id="91" name="Rectangle 90">
                <a:extLst>
                  <a:ext uri="{FF2B5EF4-FFF2-40B4-BE49-F238E27FC236}">
                    <a16:creationId xmlns:a16="http://schemas.microsoft.com/office/drawing/2014/main" id="{D3C31879-4570-47DF-9DD4-266DEDDFBF5A}"/>
                  </a:ext>
                </a:extLst>
              </p:cNvPr>
              <p:cNvSpPr/>
              <p:nvPr/>
            </p:nvSpPr>
            <p:spPr>
              <a:xfrm>
                <a:off x="1225271" y="2049311"/>
                <a:ext cx="7304650" cy="253952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2" name="ZoneTexte 91">
                <a:extLst>
                  <a:ext uri="{FF2B5EF4-FFF2-40B4-BE49-F238E27FC236}">
                    <a16:creationId xmlns:a16="http://schemas.microsoft.com/office/drawing/2014/main" id="{05687B7B-CDE2-4C95-9840-7838615B8913}"/>
                  </a:ext>
                </a:extLst>
              </p:cNvPr>
              <p:cNvSpPr txBox="1"/>
              <p:nvPr/>
            </p:nvSpPr>
            <p:spPr>
              <a:xfrm>
                <a:off x="1127938" y="1854153"/>
                <a:ext cx="1475084" cy="276999"/>
              </a:xfrm>
              <a:prstGeom prst="rect">
                <a:avLst/>
              </a:prstGeom>
              <a:noFill/>
            </p:spPr>
            <p:txBody>
              <a:bodyPr wrap="none" rtlCol="0">
                <a:spAutoFit/>
              </a:bodyPr>
              <a:lstStyle/>
              <a:p>
                <a:r>
                  <a:rPr lang="fr-FR" sz="1200" i="1" dirty="0"/>
                  <a:t>Contour du bâtiment</a:t>
                </a:r>
              </a:p>
            </p:txBody>
          </p:sp>
        </p:grpSp>
        <p:grpSp>
          <p:nvGrpSpPr>
            <p:cNvPr id="21" name="Groupe 20">
              <a:extLst>
                <a:ext uri="{FF2B5EF4-FFF2-40B4-BE49-F238E27FC236}">
                  <a16:creationId xmlns:a16="http://schemas.microsoft.com/office/drawing/2014/main" id="{820B5E9F-F333-4CB9-A8E9-E16E7BDA0EB0}"/>
                </a:ext>
              </a:extLst>
            </p:cNvPr>
            <p:cNvGrpSpPr/>
            <p:nvPr/>
          </p:nvGrpSpPr>
          <p:grpSpPr>
            <a:xfrm>
              <a:off x="549615" y="5088906"/>
              <a:ext cx="860606" cy="400110"/>
              <a:chOff x="981435" y="5062426"/>
              <a:chExt cx="860606" cy="400110"/>
            </a:xfrm>
          </p:grpSpPr>
          <p:sp>
            <p:nvSpPr>
              <p:cNvPr id="88" name="ZoneTexte 87">
                <a:extLst>
                  <a:ext uri="{FF2B5EF4-FFF2-40B4-BE49-F238E27FC236}">
                    <a16:creationId xmlns:a16="http://schemas.microsoft.com/office/drawing/2014/main" id="{8B7291E3-5285-4C6B-8EE7-6DD9B199C133}"/>
                  </a:ext>
                </a:extLst>
              </p:cNvPr>
              <p:cNvSpPr txBox="1"/>
              <p:nvPr/>
            </p:nvSpPr>
            <p:spPr>
              <a:xfrm>
                <a:off x="1137190" y="5062426"/>
                <a:ext cx="704851" cy="400110"/>
              </a:xfrm>
              <a:prstGeom prst="rect">
                <a:avLst/>
              </a:prstGeom>
              <a:noFill/>
            </p:spPr>
            <p:txBody>
              <a:bodyPr wrap="square" rtlCol="0">
                <a:spAutoFit/>
              </a:bodyPr>
              <a:lstStyle/>
              <a:p>
                <a:pPr algn="ctr"/>
                <a:r>
                  <a:rPr lang="fr-FR" sz="1000" b="1" dirty="0">
                    <a:solidFill>
                      <a:srgbClr val="5F5F5F"/>
                    </a:solidFill>
                    <a:latin typeface="Arial Nova" panose="020B0504020202020204" pitchFamily="34" charset="0"/>
                  </a:rPr>
                  <a:t>Accès au site</a:t>
                </a:r>
                <a:endParaRPr lang="fr-FR" sz="1000" dirty="0">
                  <a:solidFill>
                    <a:srgbClr val="5F5F5F"/>
                  </a:solidFill>
                  <a:latin typeface="Arial Nova" panose="020B0504020202020204" pitchFamily="34" charset="0"/>
                </a:endParaRPr>
              </a:p>
            </p:txBody>
          </p:sp>
          <p:sp>
            <p:nvSpPr>
              <p:cNvPr id="89" name="Triangle isocèle 88">
                <a:extLst>
                  <a:ext uri="{FF2B5EF4-FFF2-40B4-BE49-F238E27FC236}">
                    <a16:creationId xmlns:a16="http://schemas.microsoft.com/office/drawing/2014/main" id="{5A2C91B2-4488-4555-B06D-79CA43D58A87}"/>
                  </a:ext>
                </a:extLst>
              </p:cNvPr>
              <p:cNvSpPr/>
              <p:nvPr/>
            </p:nvSpPr>
            <p:spPr>
              <a:xfrm rot="5400000">
                <a:off x="1016566" y="5227350"/>
                <a:ext cx="173574" cy="243835"/>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90" name="Triangle isocèle 89">
                <a:extLst>
                  <a:ext uri="{FF2B5EF4-FFF2-40B4-BE49-F238E27FC236}">
                    <a16:creationId xmlns:a16="http://schemas.microsoft.com/office/drawing/2014/main" id="{CE3801CC-AFCE-4661-9117-CDF17F7E50CB}"/>
                  </a:ext>
                </a:extLst>
              </p:cNvPr>
              <p:cNvSpPr/>
              <p:nvPr/>
            </p:nvSpPr>
            <p:spPr>
              <a:xfrm rot="16200000">
                <a:off x="1016567" y="5053776"/>
                <a:ext cx="173574" cy="243835"/>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22" name="ZoneTexte 21">
              <a:extLst>
                <a:ext uri="{FF2B5EF4-FFF2-40B4-BE49-F238E27FC236}">
                  <a16:creationId xmlns:a16="http://schemas.microsoft.com/office/drawing/2014/main" id="{81ECCE70-8807-4927-94FF-3361CE05F471}"/>
                </a:ext>
              </a:extLst>
            </p:cNvPr>
            <p:cNvSpPr txBox="1"/>
            <p:nvPr/>
          </p:nvSpPr>
          <p:spPr>
            <a:xfrm>
              <a:off x="1282528" y="4342540"/>
              <a:ext cx="617477" cy="261610"/>
            </a:xfrm>
            <a:prstGeom prst="rect">
              <a:avLst/>
            </a:prstGeom>
            <a:noFill/>
          </p:spPr>
          <p:txBody>
            <a:bodyPr wrap="none" rtlCol="0">
              <a:spAutoFit/>
            </a:bodyPr>
            <a:lstStyle/>
            <a:p>
              <a:r>
                <a:rPr lang="fr-FR" sz="1100" i="1" dirty="0"/>
                <a:t>Quai PL</a:t>
              </a:r>
            </a:p>
          </p:txBody>
        </p:sp>
        <p:sp>
          <p:nvSpPr>
            <p:cNvPr id="23" name="ZoneTexte 22">
              <a:extLst>
                <a:ext uri="{FF2B5EF4-FFF2-40B4-BE49-F238E27FC236}">
                  <a16:creationId xmlns:a16="http://schemas.microsoft.com/office/drawing/2014/main" id="{36ABDA3C-4C40-4AC2-97BA-F3791E81FA84}"/>
                </a:ext>
              </a:extLst>
            </p:cNvPr>
            <p:cNvSpPr txBox="1"/>
            <p:nvPr/>
          </p:nvSpPr>
          <p:spPr>
            <a:xfrm>
              <a:off x="1818198" y="4343152"/>
              <a:ext cx="623889" cy="261610"/>
            </a:xfrm>
            <a:prstGeom prst="rect">
              <a:avLst/>
            </a:prstGeom>
            <a:noFill/>
          </p:spPr>
          <p:txBody>
            <a:bodyPr wrap="none" rtlCol="0">
              <a:spAutoFit/>
            </a:bodyPr>
            <a:lstStyle/>
            <a:p>
              <a:r>
                <a:rPr lang="fr-FR" sz="1100" i="1" dirty="0"/>
                <a:t>Quai VL</a:t>
              </a:r>
            </a:p>
          </p:txBody>
        </p:sp>
        <p:sp>
          <p:nvSpPr>
            <p:cNvPr id="24" name="Rectangle 23">
              <a:extLst>
                <a:ext uri="{FF2B5EF4-FFF2-40B4-BE49-F238E27FC236}">
                  <a16:creationId xmlns:a16="http://schemas.microsoft.com/office/drawing/2014/main" id="{18512459-BCF3-4CCB-B880-D193475CF60D}"/>
                </a:ext>
              </a:extLst>
            </p:cNvPr>
            <p:cNvSpPr/>
            <p:nvPr/>
          </p:nvSpPr>
          <p:spPr>
            <a:xfrm>
              <a:off x="3125756" y="4104968"/>
              <a:ext cx="699795" cy="453316"/>
            </a:xfrm>
            <a:prstGeom prst="rect">
              <a:avLst/>
            </a:prstGeom>
            <a:solidFill>
              <a:schemeClr val="accent6"/>
            </a:solidFill>
            <a:ln w="28575" cap="flat" cmpd="sng" algn="ctr">
              <a:noFill/>
              <a:prstDash val="solid"/>
            </a:ln>
            <a:effectLst/>
          </p:spPr>
          <p:txBody>
            <a:bodyPr rtlCol="0" anchor="ctr"/>
            <a:lstStyle/>
            <a:p>
              <a:pPr lvl="0" algn="ctr"/>
              <a:r>
                <a:rPr lang="fr-FR" sz="1000" b="1" dirty="0">
                  <a:solidFill>
                    <a:srgbClr val="5F5F5F"/>
                  </a:solidFill>
                  <a:latin typeface="Arial Nova" panose="020B0504020202020204" pitchFamily="34" charset="0"/>
                </a:rPr>
                <a:t>Accueil &amp; Bureau</a:t>
              </a:r>
              <a:endParaRPr lang="fr-FR" sz="1000" dirty="0">
                <a:solidFill>
                  <a:srgbClr val="5F5F5F"/>
                </a:solidFill>
                <a:latin typeface="Arial Nova" panose="020B0504020202020204" pitchFamily="34" charset="0"/>
              </a:endParaRPr>
            </a:p>
          </p:txBody>
        </p:sp>
        <p:cxnSp>
          <p:nvCxnSpPr>
            <p:cNvPr id="25" name="Connecteur droit 24">
              <a:extLst>
                <a:ext uri="{FF2B5EF4-FFF2-40B4-BE49-F238E27FC236}">
                  <a16:creationId xmlns:a16="http://schemas.microsoft.com/office/drawing/2014/main" id="{B40FF8D5-ED8C-42B9-BB47-51E418888FDF}"/>
                </a:ext>
              </a:extLst>
            </p:cNvPr>
            <p:cNvCxnSpPr/>
            <p:nvPr/>
          </p:nvCxnSpPr>
          <p:spPr>
            <a:xfrm>
              <a:off x="4008736" y="4898137"/>
              <a:ext cx="0" cy="1181758"/>
            </a:xfrm>
            <a:prstGeom prst="line">
              <a:avLst/>
            </a:prstGeom>
            <a:ln w="19050">
              <a:solidFill>
                <a:schemeClr val="tx1">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sp>
          <p:nvSpPr>
            <p:cNvPr id="26" name="ZoneTexte 25">
              <a:extLst>
                <a:ext uri="{FF2B5EF4-FFF2-40B4-BE49-F238E27FC236}">
                  <a16:creationId xmlns:a16="http://schemas.microsoft.com/office/drawing/2014/main" id="{45CB6316-B242-4B61-9DE3-775B22C587A9}"/>
                </a:ext>
              </a:extLst>
            </p:cNvPr>
            <p:cNvSpPr txBox="1"/>
            <p:nvPr/>
          </p:nvSpPr>
          <p:spPr>
            <a:xfrm>
              <a:off x="5919186" y="5187238"/>
              <a:ext cx="1827744" cy="253916"/>
            </a:xfrm>
            <a:prstGeom prst="rect">
              <a:avLst/>
            </a:prstGeom>
            <a:noFill/>
          </p:spPr>
          <p:txBody>
            <a:bodyPr wrap="none" rtlCol="0">
              <a:spAutoFit/>
            </a:bodyPr>
            <a:lstStyle/>
            <a:p>
              <a:r>
                <a:rPr lang="fr-FR" sz="1050" i="1" dirty="0"/>
                <a:t>Accès PL dérogatoire pour gaz</a:t>
              </a:r>
            </a:p>
          </p:txBody>
        </p:sp>
        <p:sp>
          <p:nvSpPr>
            <p:cNvPr id="27" name="ZoneTexte 26">
              <a:extLst>
                <a:ext uri="{FF2B5EF4-FFF2-40B4-BE49-F238E27FC236}">
                  <a16:creationId xmlns:a16="http://schemas.microsoft.com/office/drawing/2014/main" id="{8F28F8A6-54DD-426A-BF12-45C095DD60CB}"/>
                </a:ext>
              </a:extLst>
            </p:cNvPr>
            <p:cNvSpPr txBox="1"/>
            <p:nvPr/>
          </p:nvSpPr>
          <p:spPr>
            <a:xfrm>
              <a:off x="4547020" y="5528147"/>
              <a:ext cx="704851" cy="400110"/>
            </a:xfrm>
            <a:prstGeom prst="rect">
              <a:avLst/>
            </a:prstGeom>
            <a:noFill/>
          </p:spPr>
          <p:txBody>
            <a:bodyPr wrap="square" rtlCol="0">
              <a:spAutoFit/>
            </a:bodyPr>
            <a:lstStyle/>
            <a:p>
              <a:pPr algn="ctr"/>
              <a:r>
                <a:rPr lang="fr-FR" sz="1000" b="1" dirty="0">
                  <a:solidFill>
                    <a:srgbClr val="5F5F5F"/>
                  </a:solidFill>
                  <a:latin typeface="Arial Nova" panose="020B0504020202020204" pitchFamily="34" charset="0"/>
                </a:rPr>
                <a:t>Accès au site</a:t>
              </a:r>
              <a:endParaRPr lang="fr-FR" sz="1000" dirty="0">
                <a:solidFill>
                  <a:srgbClr val="5F5F5F"/>
                </a:solidFill>
                <a:latin typeface="Arial Nova" panose="020B0504020202020204" pitchFamily="34" charset="0"/>
              </a:endParaRPr>
            </a:p>
          </p:txBody>
        </p:sp>
        <p:sp>
          <p:nvSpPr>
            <p:cNvPr id="28" name="Triangle isocèle 27">
              <a:extLst>
                <a:ext uri="{FF2B5EF4-FFF2-40B4-BE49-F238E27FC236}">
                  <a16:creationId xmlns:a16="http://schemas.microsoft.com/office/drawing/2014/main" id="{D878BDDD-92F0-43BC-BA88-EFF22E4844A8}"/>
                </a:ext>
              </a:extLst>
            </p:cNvPr>
            <p:cNvSpPr/>
            <p:nvPr/>
          </p:nvSpPr>
          <p:spPr>
            <a:xfrm rot="10800000">
              <a:off x="4230323" y="5406229"/>
              <a:ext cx="173574" cy="243835"/>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9" name="Triangle isocèle 28">
              <a:extLst>
                <a:ext uri="{FF2B5EF4-FFF2-40B4-BE49-F238E27FC236}">
                  <a16:creationId xmlns:a16="http://schemas.microsoft.com/office/drawing/2014/main" id="{998CF0EA-A4D2-456C-BD43-A0223344A76A}"/>
                </a:ext>
              </a:extLst>
            </p:cNvPr>
            <p:cNvSpPr/>
            <p:nvPr/>
          </p:nvSpPr>
          <p:spPr>
            <a:xfrm>
              <a:off x="4373446" y="5484367"/>
              <a:ext cx="173574" cy="243835"/>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30" name="ZoneTexte 29">
              <a:extLst>
                <a:ext uri="{FF2B5EF4-FFF2-40B4-BE49-F238E27FC236}">
                  <a16:creationId xmlns:a16="http://schemas.microsoft.com/office/drawing/2014/main" id="{B707D390-0799-4859-9728-1D0954ED3574}"/>
                </a:ext>
              </a:extLst>
            </p:cNvPr>
            <p:cNvSpPr txBox="1"/>
            <p:nvPr/>
          </p:nvSpPr>
          <p:spPr>
            <a:xfrm>
              <a:off x="439545" y="5500743"/>
              <a:ext cx="1647083" cy="692455"/>
            </a:xfrm>
            <a:prstGeom prst="rect">
              <a:avLst/>
            </a:prstGeom>
            <a:noFill/>
          </p:spPr>
          <p:txBody>
            <a:bodyPr wrap="square" rtlCol="0">
              <a:spAutoFit/>
            </a:bodyPr>
            <a:lstStyle/>
            <a:p>
              <a:r>
                <a:rPr lang="fr-FR" sz="1050" dirty="0">
                  <a:solidFill>
                    <a:srgbClr val="00279F"/>
                  </a:solidFill>
                </a:rPr>
                <a:t>Accès PL VUL externes (livraisons/enlèvements)</a:t>
              </a:r>
            </a:p>
          </p:txBody>
        </p:sp>
        <p:sp>
          <p:nvSpPr>
            <p:cNvPr id="31" name="ZoneTexte 30">
              <a:extLst>
                <a:ext uri="{FF2B5EF4-FFF2-40B4-BE49-F238E27FC236}">
                  <a16:creationId xmlns:a16="http://schemas.microsoft.com/office/drawing/2014/main" id="{9A5C016F-4385-4F8B-8CF1-28A322B0FB6A}"/>
                </a:ext>
              </a:extLst>
            </p:cNvPr>
            <p:cNvSpPr txBox="1"/>
            <p:nvPr/>
          </p:nvSpPr>
          <p:spPr>
            <a:xfrm>
              <a:off x="4391202" y="5835901"/>
              <a:ext cx="1647083" cy="253916"/>
            </a:xfrm>
            <a:prstGeom prst="rect">
              <a:avLst/>
            </a:prstGeom>
            <a:noFill/>
          </p:spPr>
          <p:txBody>
            <a:bodyPr wrap="square" rtlCol="0">
              <a:spAutoFit/>
            </a:bodyPr>
            <a:lstStyle/>
            <a:p>
              <a:r>
                <a:rPr lang="fr-FR" sz="1050" i="1" dirty="0"/>
                <a:t>Accès techniciens</a:t>
              </a:r>
            </a:p>
          </p:txBody>
        </p:sp>
        <p:cxnSp>
          <p:nvCxnSpPr>
            <p:cNvPr id="32" name="Connecteur droit avec flèche 31">
              <a:extLst>
                <a:ext uri="{FF2B5EF4-FFF2-40B4-BE49-F238E27FC236}">
                  <a16:creationId xmlns:a16="http://schemas.microsoft.com/office/drawing/2014/main" id="{51E26458-98E6-4FC8-866D-9C99B840251E}"/>
                </a:ext>
              </a:extLst>
            </p:cNvPr>
            <p:cNvCxnSpPr/>
            <p:nvPr/>
          </p:nvCxnSpPr>
          <p:spPr>
            <a:xfrm>
              <a:off x="1494503" y="5406229"/>
              <a:ext cx="5558335" cy="0"/>
            </a:xfrm>
            <a:prstGeom prst="straightConnector1">
              <a:avLst/>
            </a:prstGeom>
            <a:ln w="19050">
              <a:solidFill>
                <a:schemeClr val="tx1">
                  <a:lumMod val="75000"/>
                  <a:lumOff val="25000"/>
                </a:schemeClr>
              </a:solidFill>
              <a:prstDash val="dash"/>
              <a:tailEnd type="stealth"/>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188E9EAF-7F91-4517-B73B-FCBBF61885C9}"/>
                </a:ext>
              </a:extLst>
            </p:cNvPr>
            <p:cNvSpPr/>
            <p:nvPr/>
          </p:nvSpPr>
          <p:spPr>
            <a:xfrm>
              <a:off x="1642188" y="3900196"/>
              <a:ext cx="799899" cy="322503"/>
            </a:xfrm>
            <a:prstGeom prst="rect">
              <a:avLst/>
            </a:prstGeom>
            <a:solidFill>
              <a:srgbClr val="C5E0B4"/>
            </a:solidFill>
            <a:ln w="28575" cap="flat" cmpd="sng" algn="ctr">
              <a:noFill/>
              <a:prstDash val="solid"/>
            </a:ln>
            <a:effectLst/>
          </p:spPr>
          <p:txBody>
            <a:bodyPr rtlCol="0" anchor="ctr"/>
            <a:lstStyle/>
            <a:p>
              <a:pPr lvl="0" algn="ctr"/>
              <a:r>
                <a:rPr lang="fr-FR" sz="800" b="1" dirty="0">
                  <a:solidFill>
                    <a:srgbClr val="5F5F5F"/>
                  </a:solidFill>
                  <a:latin typeface="Arial Nova" panose="020B0504020202020204" pitchFamily="34" charset="0"/>
                </a:rPr>
                <a:t>Compacteur cartons</a:t>
              </a:r>
              <a:endParaRPr lang="fr-FR" sz="800" dirty="0">
                <a:solidFill>
                  <a:srgbClr val="5F5F5F"/>
                </a:solidFill>
                <a:latin typeface="Arial Nova" panose="020B0504020202020204" pitchFamily="34" charset="0"/>
              </a:endParaRPr>
            </a:p>
          </p:txBody>
        </p:sp>
        <p:cxnSp>
          <p:nvCxnSpPr>
            <p:cNvPr id="34" name="Connecteur droit avec flèche 33">
              <a:extLst>
                <a:ext uri="{FF2B5EF4-FFF2-40B4-BE49-F238E27FC236}">
                  <a16:creationId xmlns:a16="http://schemas.microsoft.com/office/drawing/2014/main" id="{17337EBE-19F7-4B97-A31C-6270FB0E48FF}"/>
                </a:ext>
              </a:extLst>
            </p:cNvPr>
            <p:cNvCxnSpPr>
              <a:cxnSpLocks/>
            </p:cNvCxnSpPr>
            <p:nvPr/>
          </p:nvCxnSpPr>
          <p:spPr>
            <a:xfrm>
              <a:off x="2415911" y="3970719"/>
              <a:ext cx="5878558" cy="0"/>
            </a:xfrm>
            <a:prstGeom prst="straightConnector1">
              <a:avLst/>
            </a:prstGeom>
            <a:ln w="19050">
              <a:solidFill>
                <a:schemeClr val="tx1">
                  <a:lumMod val="75000"/>
                  <a:lumOff val="25000"/>
                </a:schemeClr>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35" name="Connecteur droit avec flèche 34">
              <a:extLst>
                <a:ext uri="{FF2B5EF4-FFF2-40B4-BE49-F238E27FC236}">
                  <a16:creationId xmlns:a16="http://schemas.microsoft.com/office/drawing/2014/main" id="{1C012B4F-9CBB-4F5B-B8FA-E5E7CD5E6A72}"/>
                </a:ext>
              </a:extLst>
            </p:cNvPr>
            <p:cNvCxnSpPr>
              <a:cxnSpLocks/>
            </p:cNvCxnSpPr>
            <p:nvPr/>
          </p:nvCxnSpPr>
          <p:spPr>
            <a:xfrm>
              <a:off x="8294469" y="3970719"/>
              <a:ext cx="0" cy="325978"/>
            </a:xfrm>
            <a:prstGeom prst="straightConnector1">
              <a:avLst/>
            </a:prstGeom>
            <a:ln w="19050">
              <a:solidFill>
                <a:schemeClr val="tx1">
                  <a:lumMod val="75000"/>
                  <a:lumOff val="25000"/>
                </a:schemeClr>
              </a:solidFill>
              <a:prstDash val="dash"/>
              <a:tailEnd type="stealth"/>
            </a:ln>
          </p:spPr>
          <p:style>
            <a:lnRef idx="1">
              <a:schemeClr val="accent1"/>
            </a:lnRef>
            <a:fillRef idx="0">
              <a:schemeClr val="accent1"/>
            </a:fillRef>
            <a:effectRef idx="0">
              <a:schemeClr val="accent1"/>
            </a:effectRef>
            <a:fontRef idx="minor">
              <a:schemeClr val="tx1"/>
            </a:fontRef>
          </p:style>
        </p:cxnSp>
        <p:sp>
          <p:nvSpPr>
            <p:cNvPr id="36" name="ZoneTexte 35">
              <a:extLst>
                <a:ext uri="{FF2B5EF4-FFF2-40B4-BE49-F238E27FC236}">
                  <a16:creationId xmlns:a16="http://schemas.microsoft.com/office/drawing/2014/main" id="{2AB33EF7-599C-4AA2-84C6-9368A2A858C4}"/>
                </a:ext>
              </a:extLst>
            </p:cNvPr>
            <p:cNvSpPr txBox="1"/>
            <p:nvPr/>
          </p:nvSpPr>
          <p:spPr>
            <a:xfrm>
              <a:off x="7812245" y="1150805"/>
              <a:ext cx="1471878" cy="415498"/>
            </a:xfrm>
            <a:prstGeom prst="rect">
              <a:avLst/>
            </a:prstGeom>
            <a:noFill/>
          </p:spPr>
          <p:txBody>
            <a:bodyPr wrap="none" rtlCol="0">
              <a:spAutoFit/>
            </a:bodyPr>
            <a:lstStyle/>
            <a:p>
              <a:r>
                <a:rPr lang="fr-FR" sz="1050" i="1" dirty="0"/>
                <a:t>1 box ~ ? m²</a:t>
              </a:r>
            </a:p>
            <a:p>
              <a:r>
                <a:rPr lang="fr-FR" sz="1050" i="1" dirty="0"/>
                <a:t>Règle = 1 box par entité</a:t>
              </a:r>
            </a:p>
          </p:txBody>
        </p:sp>
        <p:cxnSp>
          <p:nvCxnSpPr>
            <p:cNvPr id="37" name="Connecteur droit avec flèche 36">
              <a:extLst>
                <a:ext uri="{FF2B5EF4-FFF2-40B4-BE49-F238E27FC236}">
                  <a16:creationId xmlns:a16="http://schemas.microsoft.com/office/drawing/2014/main" id="{74B8D35F-123C-4970-B1D6-8197BD43DEC1}"/>
                </a:ext>
              </a:extLst>
            </p:cNvPr>
            <p:cNvCxnSpPr>
              <a:cxnSpLocks/>
            </p:cNvCxnSpPr>
            <p:nvPr/>
          </p:nvCxnSpPr>
          <p:spPr>
            <a:xfrm>
              <a:off x="4335972" y="3805731"/>
              <a:ext cx="0" cy="416968"/>
            </a:xfrm>
            <a:prstGeom prst="straightConnector1">
              <a:avLst/>
            </a:prstGeom>
            <a:ln w="19050">
              <a:solidFill>
                <a:schemeClr val="tx1">
                  <a:lumMod val="75000"/>
                  <a:lumOff val="2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8" name="Connecteur droit avec flèche 37">
              <a:extLst>
                <a:ext uri="{FF2B5EF4-FFF2-40B4-BE49-F238E27FC236}">
                  <a16:creationId xmlns:a16="http://schemas.microsoft.com/office/drawing/2014/main" id="{82A03B6C-4A56-42B5-BE98-28B575686EFF}"/>
                </a:ext>
              </a:extLst>
            </p:cNvPr>
            <p:cNvCxnSpPr>
              <a:cxnSpLocks/>
            </p:cNvCxnSpPr>
            <p:nvPr/>
          </p:nvCxnSpPr>
          <p:spPr>
            <a:xfrm>
              <a:off x="4798718" y="3805731"/>
              <a:ext cx="0" cy="416968"/>
            </a:xfrm>
            <a:prstGeom prst="straightConnector1">
              <a:avLst/>
            </a:prstGeom>
            <a:ln w="19050">
              <a:solidFill>
                <a:schemeClr val="tx1">
                  <a:lumMod val="75000"/>
                  <a:lumOff val="2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9" name="Connecteur droit avec flèche 38">
              <a:extLst>
                <a:ext uri="{FF2B5EF4-FFF2-40B4-BE49-F238E27FC236}">
                  <a16:creationId xmlns:a16="http://schemas.microsoft.com/office/drawing/2014/main" id="{77931D2E-D580-4994-85DD-E2EE600407BE}"/>
                </a:ext>
              </a:extLst>
            </p:cNvPr>
            <p:cNvCxnSpPr>
              <a:cxnSpLocks/>
            </p:cNvCxnSpPr>
            <p:nvPr/>
          </p:nvCxnSpPr>
          <p:spPr>
            <a:xfrm>
              <a:off x="5724210" y="3805731"/>
              <a:ext cx="0" cy="416968"/>
            </a:xfrm>
            <a:prstGeom prst="straightConnector1">
              <a:avLst/>
            </a:prstGeom>
            <a:ln w="19050">
              <a:solidFill>
                <a:schemeClr val="tx1">
                  <a:lumMod val="75000"/>
                  <a:lumOff val="2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0" name="Connecteur droit avec flèche 39">
              <a:extLst>
                <a:ext uri="{FF2B5EF4-FFF2-40B4-BE49-F238E27FC236}">
                  <a16:creationId xmlns:a16="http://schemas.microsoft.com/office/drawing/2014/main" id="{80898FF7-9A90-438D-ABD4-F3C081704C16}"/>
                </a:ext>
              </a:extLst>
            </p:cNvPr>
            <p:cNvCxnSpPr>
              <a:cxnSpLocks/>
            </p:cNvCxnSpPr>
            <p:nvPr/>
          </p:nvCxnSpPr>
          <p:spPr>
            <a:xfrm>
              <a:off x="6186956" y="3805731"/>
              <a:ext cx="0" cy="416968"/>
            </a:xfrm>
            <a:prstGeom prst="straightConnector1">
              <a:avLst/>
            </a:prstGeom>
            <a:ln w="19050">
              <a:solidFill>
                <a:schemeClr val="tx1">
                  <a:lumMod val="75000"/>
                  <a:lumOff val="2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1" name="Connecteur droit avec flèche 40">
              <a:extLst>
                <a:ext uri="{FF2B5EF4-FFF2-40B4-BE49-F238E27FC236}">
                  <a16:creationId xmlns:a16="http://schemas.microsoft.com/office/drawing/2014/main" id="{CD309E21-616B-43AA-9362-33627BFA94D6}"/>
                </a:ext>
              </a:extLst>
            </p:cNvPr>
            <p:cNvCxnSpPr>
              <a:cxnSpLocks/>
            </p:cNvCxnSpPr>
            <p:nvPr/>
          </p:nvCxnSpPr>
          <p:spPr>
            <a:xfrm>
              <a:off x="6649702" y="3805731"/>
              <a:ext cx="0" cy="416968"/>
            </a:xfrm>
            <a:prstGeom prst="straightConnector1">
              <a:avLst/>
            </a:prstGeom>
            <a:ln w="19050">
              <a:solidFill>
                <a:schemeClr val="tx1">
                  <a:lumMod val="75000"/>
                  <a:lumOff val="2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2" name="Connecteur droit avec flèche 41">
              <a:extLst>
                <a:ext uri="{FF2B5EF4-FFF2-40B4-BE49-F238E27FC236}">
                  <a16:creationId xmlns:a16="http://schemas.microsoft.com/office/drawing/2014/main" id="{0DF776A5-220C-43E2-9EB1-B2E1DEE176DC}"/>
                </a:ext>
              </a:extLst>
            </p:cNvPr>
            <p:cNvCxnSpPr>
              <a:cxnSpLocks/>
            </p:cNvCxnSpPr>
            <p:nvPr/>
          </p:nvCxnSpPr>
          <p:spPr>
            <a:xfrm>
              <a:off x="7112448" y="3805731"/>
              <a:ext cx="0" cy="416968"/>
            </a:xfrm>
            <a:prstGeom prst="straightConnector1">
              <a:avLst/>
            </a:prstGeom>
            <a:ln w="19050">
              <a:solidFill>
                <a:schemeClr val="tx1">
                  <a:lumMod val="75000"/>
                  <a:lumOff val="2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3" name="Connecteur droit avec flèche 42">
              <a:extLst>
                <a:ext uri="{FF2B5EF4-FFF2-40B4-BE49-F238E27FC236}">
                  <a16:creationId xmlns:a16="http://schemas.microsoft.com/office/drawing/2014/main" id="{912DC7A3-FD1F-4DBA-949B-6D087F032878}"/>
                </a:ext>
              </a:extLst>
            </p:cNvPr>
            <p:cNvCxnSpPr>
              <a:cxnSpLocks/>
            </p:cNvCxnSpPr>
            <p:nvPr/>
          </p:nvCxnSpPr>
          <p:spPr>
            <a:xfrm>
              <a:off x="5261464" y="3805731"/>
              <a:ext cx="0" cy="416968"/>
            </a:xfrm>
            <a:prstGeom prst="straightConnector1">
              <a:avLst/>
            </a:prstGeom>
            <a:ln w="19050">
              <a:solidFill>
                <a:schemeClr val="tx1">
                  <a:lumMod val="75000"/>
                  <a:lumOff val="2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4" name="Connecteur droit avec flèche 43">
              <a:extLst>
                <a:ext uri="{FF2B5EF4-FFF2-40B4-BE49-F238E27FC236}">
                  <a16:creationId xmlns:a16="http://schemas.microsoft.com/office/drawing/2014/main" id="{A2013D0F-B1D4-466B-8680-FF7C8D0AE174}"/>
                </a:ext>
              </a:extLst>
            </p:cNvPr>
            <p:cNvCxnSpPr>
              <a:cxnSpLocks/>
            </p:cNvCxnSpPr>
            <p:nvPr/>
          </p:nvCxnSpPr>
          <p:spPr>
            <a:xfrm>
              <a:off x="7575196" y="3805731"/>
              <a:ext cx="0" cy="416968"/>
            </a:xfrm>
            <a:prstGeom prst="straightConnector1">
              <a:avLst/>
            </a:prstGeom>
            <a:ln w="19050">
              <a:solidFill>
                <a:schemeClr val="tx1">
                  <a:lumMod val="75000"/>
                  <a:lumOff val="2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5" name="Connecteur droit avec flèche 44">
              <a:extLst>
                <a:ext uri="{FF2B5EF4-FFF2-40B4-BE49-F238E27FC236}">
                  <a16:creationId xmlns:a16="http://schemas.microsoft.com/office/drawing/2014/main" id="{7627E564-C154-4332-8404-4B572A5A9DCA}"/>
                </a:ext>
              </a:extLst>
            </p:cNvPr>
            <p:cNvCxnSpPr>
              <a:cxnSpLocks/>
            </p:cNvCxnSpPr>
            <p:nvPr/>
          </p:nvCxnSpPr>
          <p:spPr>
            <a:xfrm flipV="1">
              <a:off x="7812245" y="3503556"/>
              <a:ext cx="0" cy="927627"/>
            </a:xfrm>
            <a:prstGeom prst="straightConnector1">
              <a:avLst/>
            </a:prstGeom>
            <a:ln w="19050">
              <a:solidFill>
                <a:schemeClr val="tx1">
                  <a:lumMod val="75000"/>
                  <a:lumOff val="2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6" name="Connecteur droit 45">
              <a:extLst>
                <a:ext uri="{FF2B5EF4-FFF2-40B4-BE49-F238E27FC236}">
                  <a16:creationId xmlns:a16="http://schemas.microsoft.com/office/drawing/2014/main" id="{46AE7DD5-CF9C-46C1-B027-A49F3D50C8D4}"/>
                </a:ext>
              </a:extLst>
            </p:cNvPr>
            <p:cNvCxnSpPr/>
            <p:nvPr/>
          </p:nvCxnSpPr>
          <p:spPr>
            <a:xfrm flipH="1">
              <a:off x="4798718" y="4431183"/>
              <a:ext cx="3013527" cy="0"/>
            </a:xfrm>
            <a:prstGeom prst="line">
              <a:avLst/>
            </a:prstGeom>
            <a:ln w="19050">
              <a:solidFill>
                <a:schemeClr val="tx1">
                  <a:lumMod val="75000"/>
                  <a:lumOff val="25000"/>
                </a:schemeClr>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47" name="Connecteur droit 46">
              <a:extLst>
                <a:ext uri="{FF2B5EF4-FFF2-40B4-BE49-F238E27FC236}">
                  <a16:creationId xmlns:a16="http://schemas.microsoft.com/office/drawing/2014/main" id="{FE17F7E8-AF36-4ED2-A8C7-3EE1A55BA9A6}"/>
                </a:ext>
              </a:extLst>
            </p:cNvPr>
            <p:cNvCxnSpPr>
              <a:cxnSpLocks/>
            </p:cNvCxnSpPr>
            <p:nvPr/>
          </p:nvCxnSpPr>
          <p:spPr>
            <a:xfrm flipV="1">
              <a:off x="1472902" y="3299149"/>
              <a:ext cx="0" cy="914220"/>
            </a:xfrm>
            <a:prstGeom prst="line">
              <a:avLst/>
            </a:prstGeom>
            <a:ln w="19050">
              <a:solidFill>
                <a:srgbClr val="000000"/>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48" name="Connecteur droit 47">
              <a:extLst>
                <a:ext uri="{FF2B5EF4-FFF2-40B4-BE49-F238E27FC236}">
                  <a16:creationId xmlns:a16="http://schemas.microsoft.com/office/drawing/2014/main" id="{1636DF72-DBBF-4B98-9C30-9C500B0EB4B8}"/>
                </a:ext>
              </a:extLst>
            </p:cNvPr>
            <p:cNvCxnSpPr/>
            <p:nvPr/>
          </p:nvCxnSpPr>
          <p:spPr>
            <a:xfrm>
              <a:off x="1472902" y="3312368"/>
              <a:ext cx="5176800" cy="0"/>
            </a:xfrm>
            <a:prstGeom prst="line">
              <a:avLst/>
            </a:prstGeom>
            <a:ln w="19050">
              <a:solidFill>
                <a:srgbClr val="000000"/>
              </a:solidFill>
              <a:prstDash val="dash"/>
              <a:tailEnd type="stealth"/>
            </a:ln>
          </p:spPr>
          <p:style>
            <a:lnRef idx="1">
              <a:schemeClr val="accent1"/>
            </a:lnRef>
            <a:fillRef idx="0">
              <a:schemeClr val="accent1"/>
            </a:fillRef>
            <a:effectRef idx="0">
              <a:schemeClr val="accent1"/>
            </a:effectRef>
            <a:fontRef idx="minor">
              <a:schemeClr val="tx1"/>
            </a:fontRef>
          </p:style>
        </p:cxnSp>
        <p:cxnSp>
          <p:nvCxnSpPr>
            <p:cNvPr id="49" name="Connecteur droit avec flèche 48">
              <a:extLst>
                <a:ext uri="{FF2B5EF4-FFF2-40B4-BE49-F238E27FC236}">
                  <a16:creationId xmlns:a16="http://schemas.microsoft.com/office/drawing/2014/main" id="{8B346B72-8F28-4105-9E04-69F805863DC0}"/>
                </a:ext>
              </a:extLst>
            </p:cNvPr>
            <p:cNvCxnSpPr>
              <a:cxnSpLocks/>
            </p:cNvCxnSpPr>
            <p:nvPr/>
          </p:nvCxnSpPr>
          <p:spPr>
            <a:xfrm>
              <a:off x="2796421" y="3503556"/>
              <a:ext cx="0" cy="733682"/>
            </a:xfrm>
            <a:prstGeom prst="straightConnector1">
              <a:avLst/>
            </a:prstGeom>
            <a:ln w="19050">
              <a:solidFill>
                <a:schemeClr val="tx1">
                  <a:lumMod val="75000"/>
                  <a:lumOff val="2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0" name="Connecteur droit 49">
              <a:extLst>
                <a:ext uri="{FF2B5EF4-FFF2-40B4-BE49-F238E27FC236}">
                  <a16:creationId xmlns:a16="http://schemas.microsoft.com/office/drawing/2014/main" id="{7B7A85DB-9351-409F-9F7F-251CEE87DBFE}"/>
                </a:ext>
              </a:extLst>
            </p:cNvPr>
            <p:cNvCxnSpPr/>
            <p:nvPr/>
          </p:nvCxnSpPr>
          <p:spPr>
            <a:xfrm>
              <a:off x="2796421" y="3503556"/>
              <a:ext cx="3284417" cy="0"/>
            </a:xfrm>
            <a:prstGeom prst="line">
              <a:avLst/>
            </a:prstGeom>
            <a:ln w="19050">
              <a:solidFill>
                <a:schemeClr val="tx1">
                  <a:lumMod val="75000"/>
                  <a:lumOff val="25000"/>
                </a:schemeClr>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51" name="ZoneTexte 50">
              <a:extLst>
                <a:ext uri="{FF2B5EF4-FFF2-40B4-BE49-F238E27FC236}">
                  <a16:creationId xmlns:a16="http://schemas.microsoft.com/office/drawing/2014/main" id="{B856B6CA-5546-49BD-9958-53307F8DEB4F}"/>
                </a:ext>
              </a:extLst>
            </p:cNvPr>
            <p:cNvSpPr txBox="1"/>
            <p:nvPr/>
          </p:nvSpPr>
          <p:spPr>
            <a:xfrm>
              <a:off x="2915751" y="3716803"/>
              <a:ext cx="503664" cy="253916"/>
            </a:xfrm>
            <a:prstGeom prst="rect">
              <a:avLst/>
            </a:prstGeom>
            <a:noFill/>
          </p:spPr>
          <p:txBody>
            <a:bodyPr wrap="none" rtlCol="0">
              <a:spAutoFit/>
            </a:bodyPr>
            <a:lstStyle/>
            <a:p>
              <a:r>
                <a:rPr lang="fr-FR" sz="1050" i="1" dirty="0"/>
                <a:t>1X / j.</a:t>
              </a:r>
            </a:p>
          </p:txBody>
        </p:sp>
        <p:sp>
          <p:nvSpPr>
            <p:cNvPr id="52" name="Rectangle 51">
              <a:extLst>
                <a:ext uri="{FF2B5EF4-FFF2-40B4-BE49-F238E27FC236}">
                  <a16:creationId xmlns:a16="http://schemas.microsoft.com/office/drawing/2014/main" id="{458B5E12-FF6D-47AB-8522-E235DD098167}"/>
                </a:ext>
              </a:extLst>
            </p:cNvPr>
            <p:cNvSpPr/>
            <p:nvPr/>
          </p:nvSpPr>
          <p:spPr>
            <a:xfrm>
              <a:off x="6599924" y="4604762"/>
              <a:ext cx="93306" cy="2146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dirty="0"/>
            </a:p>
          </p:txBody>
        </p:sp>
        <p:sp>
          <p:nvSpPr>
            <p:cNvPr id="53" name="Rectangle 52">
              <a:extLst>
                <a:ext uri="{FF2B5EF4-FFF2-40B4-BE49-F238E27FC236}">
                  <a16:creationId xmlns:a16="http://schemas.microsoft.com/office/drawing/2014/main" id="{29429D01-84E3-44C9-ABF1-E85154A05C43}"/>
                </a:ext>
              </a:extLst>
            </p:cNvPr>
            <p:cNvSpPr/>
            <p:nvPr/>
          </p:nvSpPr>
          <p:spPr>
            <a:xfrm>
              <a:off x="6785648" y="4604762"/>
              <a:ext cx="93306" cy="2146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dirty="0"/>
            </a:p>
          </p:txBody>
        </p:sp>
        <p:sp>
          <p:nvSpPr>
            <p:cNvPr id="54" name="Rectangle 53">
              <a:extLst>
                <a:ext uri="{FF2B5EF4-FFF2-40B4-BE49-F238E27FC236}">
                  <a16:creationId xmlns:a16="http://schemas.microsoft.com/office/drawing/2014/main" id="{A5FF00F8-AD6E-4CA7-ADF7-671793D4ABE2}"/>
                </a:ext>
              </a:extLst>
            </p:cNvPr>
            <p:cNvSpPr/>
            <p:nvPr/>
          </p:nvSpPr>
          <p:spPr>
            <a:xfrm>
              <a:off x="6971372" y="4604762"/>
              <a:ext cx="93306" cy="2146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dirty="0"/>
            </a:p>
          </p:txBody>
        </p:sp>
        <p:sp>
          <p:nvSpPr>
            <p:cNvPr id="55" name="Rectangle 54">
              <a:extLst>
                <a:ext uri="{FF2B5EF4-FFF2-40B4-BE49-F238E27FC236}">
                  <a16:creationId xmlns:a16="http://schemas.microsoft.com/office/drawing/2014/main" id="{8D1E2BD5-09D3-4E58-94FB-6FFAD3575C35}"/>
                </a:ext>
              </a:extLst>
            </p:cNvPr>
            <p:cNvSpPr/>
            <p:nvPr/>
          </p:nvSpPr>
          <p:spPr>
            <a:xfrm>
              <a:off x="7157096" y="4604762"/>
              <a:ext cx="93306" cy="2146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dirty="0"/>
            </a:p>
          </p:txBody>
        </p:sp>
        <p:sp>
          <p:nvSpPr>
            <p:cNvPr id="56" name="Rectangle 55">
              <a:extLst>
                <a:ext uri="{FF2B5EF4-FFF2-40B4-BE49-F238E27FC236}">
                  <a16:creationId xmlns:a16="http://schemas.microsoft.com/office/drawing/2014/main" id="{CCCB45A6-3B22-459A-9BF4-AEB582DEDD35}"/>
                </a:ext>
              </a:extLst>
            </p:cNvPr>
            <p:cNvSpPr/>
            <p:nvPr/>
          </p:nvSpPr>
          <p:spPr>
            <a:xfrm>
              <a:off x="7342820" y="4604762"/>
              <a:ext cx="93306" cy="2146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dirty="0"/>
            </a:p>
          </p:txBody>
        </p:sp>
        <p:sp>
          <p:nvSpPr>
            <p:cNvPr id="57" name="Rectangle 56">
              <a:extLst>
                <a:ext uri="{FF2B5EF4-FFF2-40B4-BE49-F238E27FC236}">
                  <a16:creationId xmlns:a16="http://schemas.microsoft.com/office/drawing/2014/main" id="{952B9E1A-5C04-40D1-97F2-D55EFEF8AD91}"/>
                </a:ext>
              </a:extLst>
            </p:cNvPr>
            <p:cNvSpPr/>
            <p:nvPr/>
          </p:nvSpPr>
          <p:spPr>
            <a:xfrm>
              <a:off x="7528543" y="4604762"/>
              <a:ext cx="93306" cy="2146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dirty="0"/>
            </a:p>
          </p:txBody>
        </p:sp>
        <p:sp>
          <p:nvSpPr>
            <p:cNvPr id="58" name="Rectangle 57">
              <a:extLst>
                <a:ext uri="{FF2B5EF4-FFF2-40B4-BE49-F238E27FC236}">
                  <a16:creationId xmlns:a16="http://schemas.microsoft.com/office/drawing/2014/main" id="{157D940B-A2D9-4081-8F83-F9F9BD745C7E}"/>
                </a:ext>
              </a:extLst>
            </p:cNvPr>
            <p:cNvSpPr/>
            <p:nvPr/>
          </p:nvSpPr>
          <p:spPr>
            <a:xfrm>
              <a:off x="5485580" y="4604762"/>
              <a:ext cx="93306" cy="2146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dirty="0"/>
            </a:p>
          </p:txBody>
        </p:sp>
        <p:sp>
          <p:nvSpPr>
            <p:cNvPr id="59" name="Rectangle 58">
              <a:extLst>
                <a:ext uri="{FF2B5EF4-FFF2-40B4-BE49-F238E27FC236}">
                  <a16:creationId xmlns:a16="http://schemas.microsoft.com/office/drawing/2014/main" id="{5DE7659D-3CAA-4EFE-A6A5-F3C87CBEDF63}"/>
                </a:ext>
              </a:extLst>
            </p:cNvPr>
            <p:cNvSpPr/>
            <p:nvPr/>
          </p:nvSpPr>
          <p:spPr>
            <a:xfrm>
              <a:off x="5671304" y="4604762"/>
              <a:ext cx="93306" cy="2146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dirty="0"/>
            </a:p>
          </p:txBody>
        </p:sp>
        <p:sp>
          <p:nvSpPr>
            <p:cNvPr id="60" name="Rectangle 59">
              <a:extLst>
                <a:ext uri="{FF2B5EF4-FFF2-40B4-BE49-F238E27FC236}">
                  <a16:creationId xmlns:a16="http://schemas.microsoft.com/office/drawing/2014/main" id="{653CD42A-1D45-4305-875F-C2DE3F007EFA}"/>
                </a:ext>
              </a:extLst>
            </p:cNvPr>
            <p:cNvSpPr/>
            <p:nvPr/>
          </p:nvSpPr>
          <p:spPr>
            <a:xfrm>
              <a:off x="5857028" y="4604762"/>
              <a:ext cx="93306" cy="2146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dirty="0"/>
            </a:p>
          </p:txBody>
        </p:sp>
        <p:sp>
          <p:nvSpPr>
            <p:cNvPr id="61" name="Rectangle 60">
              <a:extLst>
                <a:ext uri="{FF2B5EF4-FFF2-40B4-BE49-F238E27FC236}">
                  <a16:creationId xmlns:a16="http://schemas.microsoft.com/office/drawing/2014/main" id="{BBCCB442-B1AB-4D3F-BC6F-B158CB816A80}"/>
                </a:ext>
              </a:extLst>
            </p:cNvPr>
            <p:cNvSpPr/>
            <p:nvPr/>
          </p:nvSpPr>
          <p:spPr>
            <a:xfrm>
              <a:off x="6042752" y="4604762"/>
              <a:ext cx="93306" cy="2146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dirty="0"/>
            </a:p>
          </p:txBody>
        </p:sp>
        <p:sp>
          <p:nvSpPr>
            <p:cNvPr id="62" name="Rectangle 61">
              <a:extLst>
                <a:ext uri="{FF2B5EF4-FFF2-40B4-BE49-F238E27FC236}">
                  <a16:creationId xmlns:a16="http://schemas.microsoft.com/office/drawing/2014/main" id="{032FBBDA-D512-4EFE-8AD8-0BD0B96B1236}"/>
                </a:ext>
              </a:extLst>
            </p:cNvPr>
            <p:cNvSpPr/>
            <p:nvPr/>
          </p:nvSpPr>
          <p:spPr>
            <a:xfrm>
              <a:off x="6228476" y="4604762"/>
              <a:ext cx="93306" cy="2146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dirty="0"/>
            </a:p>
          </p:txBody>
        </p:sp>
        <p:sp>
          <p:nvSpPr>
            <p:cNvPr id="63" name="Rectangle 62">
              <a:extLst>
                <a:ext uri="{FF2B5EF4-FFF2-40B4-BE49-F238E27FC236}">
                  <a16:creationId xmlns:a16="http://schemas.microsoft.com/office/drawing/2014/main" id="{69D7A633-466F-4A8E-B9D9-ACE277077A16}"/>
                </a:ext>
              </a:extLst>
            </p:cNvPr>
            <p:cNvSpPr/>
            <p:nvPr/>
          </p:nvSpPr>
          <p:spPr>
            <a:xfrm>
              <a:off x="6414200" y="4604762"/>
              <a:ext cx="93306" cy="2146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dirty="0"/>
            </a:p>
          </p:txBody>
        </p:sp>
        <p:sp>
          <p:nvSpPr>
            <p:cNvPr id="64" name="Rectangle 63">
              <a:extLst>
                <a:ext uri="{FF2B5EF4-FFF2-40B4-BE49-F238E27FC236}">
                  <a16:creationId xmlns:a16="http://schemas.microsoft.com/office/drawing/2014/main" id="{473A81D7-1C44-4681-AF02-EC4C7442AE67}"/>
                </a:ext>
              </a:extLst>
            </p:cNvPr>
            <p:cNvSpPr/>
            <p:nvPr/>
          </p:nvSpPr>
          <p:spPr>
            <a:xfrm>
              <a:off x="4371236" y="4604762"/>
              <a:ext cx="93306" cy="2146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dirty="0"/>
            </a:p>
          </p:txBody>
        </p:sp>
        <p:sp>
          <p:nvSpPr>
            <p:cNvPr id="65" name="Rectangle 64">
              <a:extLst>
                <a:ext uri="{FF2B5EF4-FFF2-40B4-BE49-F238E27FC236}">
                  <a16:creationId xmlns:a16="http://schemas.microsoft.com/office/drawing/2014/main" id="{1CBBC8E0-B38F-47EC-BB24-5765470810F4}"/>
                </a:ext>
              </a:extLst>
            </p:cNvPr>
            <p:cNvSpPr/>
            <p:nvPr/>
          </p:nvSpPr>
          <p:spPr>
            <a:xfrm>
              <a:off x="4556960" y="4604762"/>
              <a:ext cx="93306" cy="2146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dirty="0"/>
            </a:p>
          </p:txBody>
        </p:sp>
        <p:sp>
          <p:nvSpPr>
            <p:cNvPr id="66" name="Rectangle 65">
              <a:extLst>
                <a:ext uri="{FF2B5EF4-FFF2-40B4-BE49-F238E27FC236}">
                  <a16:creationId xmlns:a16="http://schemas.microsoft.com/office/drawing/2014/main" id="{9B5058F1-BDBA-4965-9AD4-381CE2238EDB}"/>
                </a:ext>
              </a:extLst>
            </p:cNvPr>
            <p:cNvSpPr/>
            <p:nvPr/>
          </p:nvSpPr>
          <p:spPr>
            <a:xfrm>
              <a:off x="4742684" y="4604762"/>
              <a:ext cx="93306" cy="2146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dirty="0"/>
            </a:p>
          </p:txBody>
        </p:sp>
        <p:sp>
          <p:nvSpPr>
            <p:cNvPr id="67" name="Rectangle 66">
              <a:extLst>
                <a:ext uri="{FF2B5EF4-FFF2-40B4-BE49-F238E27FC236}">
                  <a16:creationId xmlns:a16="http://schemas.microsoft.com/office/drawing/2014/main" id="{5BBE64C3-66ED-4058-9DBA-C0BF197908A6}"/>
                </a:ext>
              </a:extLst>
            </p:cNvPr>
            <p:cNvSpPr/>
            <p:nvPr/>
          </p:nvSpPr>
          <p:spPr>
            <a:xfrm>
              <a:off x="4928408" y="4604762"/>
              <a:ext cx="93306" cy="2146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dirty="0"/>
            </a:p>
          </p:txBody>
        </p:sp>
        <p:sp>
          <p:nvSpPr>
            <p:cNvPr id="68" name="Rectangle 67">
              <a:extLst>
                <a:ext uri="{FF2B5EF4-FFF2-40B4-BE49-F238E27FC236}">
                  <a16:creationId xmlns:a16="http://schemas.microsoft.com/office/drawing/2014/main" id="{CF64548A-15B6-4B70-B021-98116D403008}"/>
                </a:ext>
              </a:extLst>
            </p:cNvPr>
            <p:cNvSpPr/>
            <p:nvPr/>
          </p:nvSpPr>
          <p:spPr>
            <a:xfrm>
              <a:off x="5114132" y="4604762"/>
              <a:ext cx="93306" cy="2146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dirty="0"/>
            </a:p>
          </p:txBody>
        </p:sp>
        <p:sp>
          <p:nvSpPr>
            <p:cNvPr id="69" name="Rectangle 68">
              <a:extLst>
                <a:ext uri="{FF2B5EF4-FFF2-40B4-BE49-F238E27FC236}">
                  <a16:creationId xmlns:a16="http://schemas.microsoft.com/office/drawing/2014/main" id="{DBAD5E84-2F8D-4AC5-A5BB-DAE2B654A192}"/>
                </a:ext>
              </a:extLst>
            </p:cNvPr>
            <p:cNvSpPr/>
            <p:nvPr/>
          </p:nvSpPr>
          <p:spPr>
            <a:xfrm>
              <a:off x="5299856" y="4604762"/>
              <a:ext cx="93306" cy="2146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dirty="0"/>
            </a:p>
          </p:txBody>
        </p:sp>
        <p:sp>
          <p:nvSpPr>
            <p:cNvPr id="70" name="Rectangle 69">
              <a:extLst>
                <a:ext uri="{FF2B5EF4-FFF2-40B4-BE49-F238E27FC236}">
                  <a16:creationId xmlns:a16="http://schemas.microsoft.com/office/drawing/2014/main" id="{E5B51A2A-E20A-44AE-938A-9D51EF91381D}"/>
                </a:ext>
              </a:extLst>
            </p:cNvPr>
            <p:cNvSpPr/>
            <p:nvPr/>
          </p:nvSpPr>
          <p:spPr>
            <a:xfrm>
              <a:off x="1478715" y="4619539"/>
              <a:ext cx="238117" cy="54767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dirty="0"/>
            </a:p>
          </p:txBody>
        </p:sp>
        <p:sp>
          <p:nvSpPr>
            <p:cNvPr id="71" name="Rectangle 70">
              <a:extLst>
                <a:ext uri="{FF2B5EF4-FFF2-40B4-BE49-F238E27FC236}">
                  <a16:creationId xmlns:a16="http://schemas.microsoft.com/office/drawing/2014/main" id="{75016B75-3CD2-465E-A935-C5C10D96BDCA}"/>
                </a:ext>
              </a:extLst>
            </p:cNvPr>
            <p:cNvSpPr/>
            <p:nvPr/>
          </p:nvSpPr>
          <p:spPr>
            <a:xfrm>
              <a:off x="1799536" y="4619104"/>
              <a:ext cx="238117" cy="54767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dirty="0"/>
            </a:p>
          </p:txBody>
        </p:sp>
        <p:sp>
          <p:nvSpPr>
            <p:cNvPr id="72" name="Rectangle 71">
              <a:extLst>
                <a:ext uri="{FF2B5EF4-FFF2-40B4-BE49-F238E27FC236}">
                  <a16:creationId xmlns:a16="http://schemas.microsoft.com/office/drawing/2014/main" id="{28863E79-C693-4C53-966E-E70C72745645}"/>
                </a:ext>
              </a:extLst>
            </p:cNvPr>
            <p:cNvSpPr/>
            <p:nvPr/>
          </p:nvSpPr>
          <p:spPr>
            <a:xfrm>
              <a:off x="3825551" y="4114800"/>
              <a:ext cx="463261" cy="448646"/>
            </a:xfrm>
            <a:prstGeom prst="rect">
              <a:avLst/>
            </a:prstGeom>
            <a:solidFill>
              <a:schemeClr val="accent3">
                <a:lumMod val="20000"/>
                <a:lumOff val="80000"/>
              </a:schemeClr>
            </a:solidFill>
            <a:ln w="28575" cap="flat" cmpd="sng" algn="ctr">
              <a:noFill/>
              <a:prstDash val="solid"/>
            </a:ln>
            <a:effectLst/>
          </p:spPr>
          <p:txBody>
            <a:bodyPr rtlCol="0" anchor="ctr"/>
            <a:lstStyle/>
            <a:p>
              <a:pPr lvl="0" algn="ctr"/>
              <a:r>
                <a:rPr lang="fr-FR" sz="700" b="1" dirty="0">
                  <a:solidFill>
                    <a:srgbClr val="5F5F5F"/>
                  </a:solidFill>
                  <a:latin typeface="Arial Nova" panose="020B0504020202020204" pitchFamily="34" charset="0"/>
                </a:rPr>
                <a:t>Sanitaires/ Vestiaires</a:t>
              </a:r>
              <a:endParaRPr lang="fr-FR" sz="700" dirty="0">
                <a:solidFill>
                  <a:srgbClr val="5F5F5F"/>
                </a:solidFill>
                <a:latin typeface="Arial Nova" panose="020B0504020202020204" pitchFamily="34" charset="0"/>
              </a:endParaRPr>
            </a:p>
          </p:txBody>
        </p:sp>
        <p:sp>
          <p:nvSpPr>
            <p:cNvPr id="73" name="Rectangle 72">
              <a:extLst>
                <a:ext uri="{FF2B5EF4-FFF2-40B4-BE49-F238E27FC236}">
                  <a16:creationId xmlns:a16="http://schemas.microsoft.com/office/drawing/2014/main" id="{CACB7068-F488-499E-AF20-F49F14DF5FB3}"/>
                </a:ext>
              </a:extLst>
            </p:cNvPr>
            <p:cNvSpPr/>
            <p:nvPr/>
          </p:nvSpPr>
          <p:spPr>
            <a:xfrm>
              <a:off x="2086628" y="4622869"/>
              <a:ext cx="93306" cy="2146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dirty="0"/>
            </a:p>
          </p:txBody>
        </p:sp>
        <p:sp>
          <p:nvSpPr>
            <p:cNvPr id="74" name="Rectangle 73">
              <a:extLst>
                <a:ext uri="{FF2B5EF4-FFF2-40B4-BE49-F238E27FC236}">
                  <a16:creationId xmlns:a16="http://schemas.microsoft.com/office/drawing/2014/main" id="{33655D28-19E6-4F2B-BD9B-F42F94DB4A97}"/>
                </a:ext>
              </a:extLst>
            </p:cNvPr>
            <p:cNvSpPr/>
            <p:nvPr/>
          </p:nvSpPr>
          <p:spPr>
            <a:xfrm>
              <a:off x="2247951" y="4622869"/>
              <a:ext cx="93306" cy="2146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dirty="0"/>
            </a:p>
          </p:txBody>
        </p:sp>
        <p:sp>
          <p:nvSpPr>
            <p:cNvPr id="75" name="Rectangle 74">
              <a:extLst>
                <a:ext uri="{FF2B5EF4-FFF2-40B4-BE49-F238E27FC236}">
                  <a16:creationId xmlns:a16="http://schemas.microsoft.com/office/drawing/2014/main" id="{8B3980BB-C433-46D7-9380-D77978791D75}"/>
                </a:ext>
              </a:extLst>
            </p:cNvPr>
            <p:cNvSpPr/>
            <p:nvPr/>
          </p:nvSpPr>
          <p:spPr>
            <a:xfrm>
              <a:off x="2467665" y="4619104"/>
              <a:ext cx="238117" cy="54767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dirty="0"/>
            </a:p>
          </p:txBody>
        </p:sp>
        <p:sp>
          <p:nvSpPr>
            <p:cNvPr id="76" name="Rectangle 75">
              <a:extLst>
                <a:ext uri="{FF2B5EF4-FFF2-40B4-BE49-F238E27FC236}">
                  <a16:creationId xmlns:a16="http://schemas.microsoft.com/office/drawing/2014/main" id="{3C1D092C-D638-421C-B301-4DE8A8DE5938}"/>
                </a:ext>
              </a:extLst>
            </p:cNvPr>
            <p:cNvSpPr/>
            <p:nvPr/>
          </p:nvSpPr>
          <p:spPr>
            <a:xfrm>
              <a:off x="2749768" y="4623562"/>
              <a:ext cx="93306" cy="2146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dirty="0"/>
            </a:p>
          </p:txBody>
        </p:sp>
        <p:sp>
          <p:nvSpPr>
            <p:cNvPr id="77" name="Rectangle 76">
              <a:extLst>
                <a:ext uri="{FF2B5EF4-FFF2-40B4-BE49-F238E27FC236}">
                  <a16:creationId xmlns:a16="http://schemas.microsoft.com/office/drawing/2014/main" id="{26F0AD24-0F8B-45B7-A902-CE0E06944D6F}"/>
                </a:ext>
              </a:extLst>
            </p:cNvPr>
            <p:cNvSpPr/>
            <p:nvPr/>
          </p:nvSpPr>
          <p:spPr>
            <a:xfrm>
              <a:off x="2915751" y="4623562"/>
              <a:ext cx="93306" cy="2146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dirty="0"/>
            </a:p>
          </p:txBody>
        </p:sp>
        <p:cxnSp>
          <p:nvCxnSpPr>
            <p:cNvPr id="78" name="Connecteur droit avec flèche 77">
              <a:extLst>
                <a:ext uri="{FF2B5EF4-FFF2-40B4-BE49-F238E27FC236}">
                  <a16:creationId xmlns:a16="http://schemas.microsoft.com/office/drawing/2014/main" id="{C0010FC2-A094-462E-892B-0CCCD45390B6}"/>
                </a:ext>
              </a:extLst>
            </p:cNvPr>
            <p:cNvCxnSpPr/>
            <p:nvPr/>
          </p:nvCxnSpPr>
          <p:spPr>
            <a:xfrm>
              <a:off x="8118368" y="6163870"/>
              <a:ext cx="1091323" cy="0"/>
            </a:xfrm>
            <a:prstGeom prst="straightConnector1">
              <a:avLst/>
            </a:prstGeom>
            <a:ln w="19050">
              <a:solidFill>
                <a:schemeClr val="tx1">
                  <a:lumMod val="75000"/>
                  <a:lumOff val="25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79" name="ZoneTexte 78">
              <a:extLst>
                <a:ext uri="{FF2B5EF4-FFF2-40B4-BE49-F238E27FC236}">
                  <a16:creationId xmlns:a16="http://schemas.microsoft.com/office/drawing/2014/main" id="{F076AA30-7986-4055-AC4E-3CC104480704}"/>
                </a:ext>
              </a:extLst>
            </p:cNvPr>
            <p:cNvSpPr txBox="1"/>
            <p:nvPr/>
          </p:nvSpPr>
          <p:spPr>
            <a:xfrm>
              <a:off x="7575195" y="6200305"/>
              <a:ext cx="2935186" cy="244256"/>
            </a:xfrm>
            <a:prstGeom prst="rect">
              <a:avLst/>
            </a:prstGeom>
            <a:noFill/>
          </p:spPr>
          <p:txBody>
            <a:bodyPr wrap="none" rtlCol="0">
              <a:spAutoFit/>
            </a:bodyPr>
            <a:lstStyle/>
            <a:p>
              <a:r>
                <a:rPr lang="fr-FR" sz="1050" i="1" dirty="0">
                  <a:solidFill>
                    <a:srgbClr val="00279F"/>
                  </a:solidFill>
                </a:rPr>
                <a:t>Principes de circulation interne/externe</a:t>
              </a:r>
            </a:p>
          </p:txBody>
        </p:sp>
        <p:sp>
          <p:nvSpPr>
            <p:cNvPr id="80" name="Rectangle 79">
              <a:extLst>
                <a:ext uri="{FF2B5EF4-FFF2-40B4-BE49-F238E27FC236}">
                  <a16:creationId xmlns:a16="http://schemas.microsoft.com/office/drawing/2014/main" id="{94FBB60F-76A7-44AD-B8F3-328AEA2071FA}"/>
                </a:ext>
              </a:extLst>
            </p:cNvPr>
            <p:cNvSpPr/>
            <p:nvPr/>
          </p:nvSpPr>
          <p:spPr>
            <a:xfrm>
              <a:off x="2489766" y="2043404"/>
              <a:ext cx="3234443" cy="479910"/>
            </a:xfrm>
            <a:prstGeom prst="rect">
              <a:avLst/>
            </a:prstGeom>
            <a:solidFill>
              <a:schemeClr val="tx2">
                <a:lumMod val="75000"/>
              </a:schemeClr>
            </a:solidFill>
            <a:ln w="28575" cap="flat" cmpd="sng" algn="ctr">
              <a:noFill/>
              <a:prstDash val="solid"/>
            </a:ln>
            <a:effectLst/>
          </p:spPr>
          <p:txBody>
            <a:bodyPr rtlCol="0" anchor="ctr"/>
            <a:lstStyle/>
            <a:p>
              <a:pPr lvl="0" algn="ctr"/>
              <a:r>
                <a:rPr lang="fr-FR" sz="1000" b="1" dirty="0">
                  <a:solidFill>
                    <a:srgbClr val="FFFFFF"/>
                  </a:solidFill>
                  <a:latin typeface="Arial Nova" panose="020B0504020202020204" pitchFamily="34" charset="0"/>
                </a:rPr>
                <a:t>Zone de racks</a:t>
              </a:r>
              <a:endParaRPr lang="fr-FR" sz="1000" i="1" dirty="0">
                <a:solidFill>
                  <a:srgbClr val="FFFFFF"/>
                </a:solidFill>
                <a:latin typeface="Arial Nova" panose="020B0504020202020204" pitchFamily="34" charset="0"/>
              </a:endParaRPr>
            </a:p>
          </p:txBody>
        </p:sp>
        <p:sp>
          <p:nvSpPr>
            <p:cNvPr id="81" name="Rectangle 80">
              <a:extLst>
                <a:ext uri="{FF2B5EF4-FFF2-40B4-BE49-F238E27FC236}">
                  <a16:creationId xmlns:a16="http://schemas.microsoft.com/office/drawing/2014/main" id="{A68CF6D7-4542-46E8-9921-989D3AFAE526}"/>
                </a:ext>
              </a:extLst>
            </p:cNvPr>
            <p:cNvSpPr/>
            <p:nvPr/>
          </p:nvSpPr>
          <p:spPr>
            <a:xfrm>
              <a:off x="7831903" y="5288961"/>
              <a:ext cx="1568066" cy="486184"/>
            </a:xfrm>
            <a:prstGeom prst="rect">
              <a:avLst/>
            </a:prstGeom>
            <a:solidFill>
              <a:schemeClr val="accent3">
                <a:lumMod val="20000"/>
                <a:lumOff val="80000"/>
              </a:schemeClr>
            </a:solidFill>
            <a:ln w="28575" cap="flat" cmpd="sng" algn="ctr">
              <a:noFill/>
              <a:prstDash val="solid"/>
            </a:ln>
            <a:effectLst/>
          </p:spPr>
          <p:txBody>
            <a:bodyPr rtlCol="0" anchor="ctr"/>
            <a:lstStyle/>
            <a:p>
              <a:pPr lvl="0" algn="ctr"/>
              <a:r>
                <a:rPr lang="fr-FR" sz="1000" b="1" dirty="0">
                  <a:solidFill>
                    <a:srgbClr val="5F5F5F"/>
                  </a:solidFill>
                  <a:latin typeface="Arial Nova" panose="020B0504020202020204" pitchFamily="34" charset="0"/>
                </a:rPr>
                <a:t>Sanitaires/ Vestiaires en mezzanine pour les équipes ?</a:t>
              </a:r>
              <a:endParaRPr lang="fr-FR" sz="1000" dirty="0">
                <a:solidFill>
                  <a:srgbClr val="5F5F5F"/>
                </a:solidFill>
                <a:latin typeface="Arial Nova" panose="020B0504020202020204" pitchFamily="34" charset="0"/>
              </a:endParaRPr>
            </a:p>
          </p:txBody>
        </p:sp>
        <p:cxnSp>
          <p:nvCxnSpPr>
            <p:cNvPr id="82" name="Connecteur droit avec flèche 81">
              <a:extLst>
                <a:ext uri="{FF2B5EF4-FFF2-40B4-BE49-F238E27FC236}">
                  <a16:creationId xmlns:a16="http://schemas.microsoft.com/office/drawing/2014/main" id="{498729D4-5E3E-46A6-A6D5-41DA0A447A7F}"/>
                </a:ext>
              </a:extLst>
            </p:cNvPr>
            <p:cNvCxnSpPr>
              <a:cxnSpLocks/>
            </p:cNvCxnSpPr>
            <p:nvPr/>
          </p:nvCxnSpPr>
          <p:spPr>
            <a:xfrm flipV="1">
              <a:off x="8873414" y="3134281"/>
              <a:ext cx="0" cy="1938291"/>
            </a:xfrm>
            <a:prstGeom prst="straightConnector1">
              <a:avLst/>
            </a:prstGeom>
            <a:ln w="19050">
              <a:solidFill>
                <a:schemeClr val="tx1">
                  <a:lumMod val="75000"/>
                  <a:lumOff val="2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3" name="Connecteur droit avec flèche 82">
              <a:extLst>
                <a:ext uri="{FF2B5EF4-FFF2-40B4-BE49-F238E27FC236}">
                  <a16:creationId xmlns:a16="http://schemas.microsoft.com/office/drawing/2014/main" id="{B67B2AF4-3FCF-4CE7-810D-653E5C1360C4}"/>
                </a:ext>
              </a:extLst>
            </p:cNvPr>
            <p:cNvCxnSpPr>
              <a:cxnSpLocks/>
            </p:cNvCxnSpPr>
            <p:nvPr/>
          </p:nvCxnSpPr>
          <p:spPr>
            <a:xfrm>
              <a:off x="8742784" y="3134281"/>
              <a:ext cx="0" cy="1995000"/>
            </a:xfrm>
            <a:prstGeom prst="straightConnector1">
              <a:avLst/>
            </a:prstGeom>
            <a:ln w="19050">
              <a:solidFill>
                <a:schemeClr val="tx1">
                  <a:lumMod val="75000"/>
                  <a:lumOff val="2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4" name="Connecteur droit avec flèche 83">
              <a:extLst>
                <a:ext uri="{FF2B5EF4-FFF2-40B4-BE49-F238E27FC236}">
                  <a16:creationId xmlns:a16="http://schemas.microsoft.com/office/drawing/2014/main" id="{65F8F93A-6675-408A-BF7F-A42C6A8AD0F5}"/>
                </a:ext>
              </a:extLst>
            </p:cNvPr>
            <p:cNvCxnSpPr>
              <a:cxnSpLocks/>
            </p:cNvCxnSpPr>
            <p:nvPr/>
          </p:nvCxnSpPr>
          <p:spPr>
            <a:xfrm flipH="1" flipV="1">
              <a:off x="7621850" y="4431183"/>
              <a:ext cx="672620" cy="857779"/>
            </a:xfrm>
            <a:prstGeom prst="straightConnector1">
              <a:avLst/>
            </a:prstGeom>
            <a:ln w="12700">
              <a:solidFill>
                <a:schemeClr val="tx2">
                  <a:lumMod val="40000"/>
                  <a:lumOff val="60000"/>
                </a:schemeClr>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85" name="ZoneTexte 84">
              <a:extLst>
                <a:ext uri="{FF2B5EF4-FFF2-40B4-BE49-F238E27FC236}">
                  <a16:creationId xmlns:a16="http://schemas.microsoft.com/office/drawing/2014/main" id="{4441411A-09D5-4710-8936-86243254A4E8}"/>
                </a:ext>
              </a:extLst>
            </p:cNvPr>
            <p:cNvSpPr txBox="1"/>
            <p:nvPr/>
          </p:nvSpPr>
          <p:spPr>
            <a:xfrm>
              <a:off x="2341257" y="1187820"/>
              <a:ext cx="2079415" cy="253916"/>
            </a:xfrm>
            <a:prstGeom prst="rect">
              <a:avLst/>
            </a:prstGeom>
            <a:noFill/>
          </p:spPr>
          <p:txBody>
            <a:bodyPr wrap="none" rtlCol="0">
              <a:spAutoFit/>
            </a:bodyPr>
            <a:lstStyle/>
            <a:p>
              <a:r>
                <a:rPr lang="fr-FR" sz="1050" dirty="0"/>
                <a:t>Stationnement des équipes du site</a:t>
              </a:r>
            </a:p>
          </p:txBody>
        </p:sp>
        <p:sp>
          <p:nvSpPr>
            <p:cNvPr id="86" name="ZoneTexte 85">
              <a:extLst>
                <a:ext uri="{FF2B5EF4-FFF2-40B4-BE49-F238E27FC236}">
                  <a16:creationId xmlns:a16="http://schemas.microsoft.com/office/drawing/2014/main" id="{4AE53C84-B5A2-432F-86E1-34F93B494545}"/>
                </a:ext>
              </a:extLst>
            </p:cNvPr>
            <p:cNvSpPr txBox="1"/>
            <p:nvPr/>
          </p:nvSpPr>
          <p:spPr>
            <a:xfrm>
              <a:off x="4836903" y="1182574"/>
              <a:ext cx="2281165" cy="415498"/>
            </a:xfrm>
            <a:prstGeom prst="rect">
              <a:avLst/>
            </a:prstGeom>
            <a:noFill/>
          </p:spPr>
          <p:txBody>
            <a:bodyPr wrap="square" rtlCol="0">
              <a:spAutoFit/>
            </a:bodyPr>
            <a:lstStyle/>
            <a:p>
              <a:r>
                <a:rPr lang="fr-FR" sz="1050" dirty="0"/>
                <a:t>Stationnement des équipes venant en formation ou en réunion d'équipe</a:t>
              </a:r>
            </a:p>
          </p:txBody>
        </p:sp>
        <p:sp>
          <p:nvSpPr>
            <p:cNvPr id="87" name="ZoneTexte 86">
              <a:extLst>
                <a:ext uri="{FF2B5EF4-FFF2-40B4-BE49-F238E27FC236}">
                  <a16:creationId xmlns:a16="http://schemas.microsoft.com/office/drawing/2014/main" id="{7B5BF5C8-AAFA-4CC5-BD50-C6FFE5FA82EE}"/>
                </a:ext>
              </a:extLst>
            </p:cNvPr>
            <p:cNvSpPr txBox="1"/>
            <p:nvPr/>
          </p:nvSpPr>
          <p:spPr>
            <a:xfrm>
              <a:off x="4214653" y="4961948"/>
              <a:ext cx="2956259" cy="253916"/>
            </a:xfrm>
            <a:prstGeom prst="rect">
              <a:avLst/>
            </a:prstGeom>
            <a:noFill/>
          </p:spPr>
          <p:txBody>
            <a:bodyPr wrap="none" rtlCol="0">
              <a:spAutoFit/>
            </a:bodyPr>
            <a:lstStyle/>
            <a:p>
              <a:r>
                <a:rPr lang="fr-FR" sz="1050" dirty="0"/>
                <a:t>N'accède ici que les véhicules qui charge/décharge</a:t>
              </a:r>
            </a:p>
          </p:txBody>
        </p:sp>
      </p:grpSp>
    </p:spTree>
    <p:extLst>
      <p:ext uri="{BB962C8B-B14F-4D97-AF65-F5344CB8AC3E}">
        <p14:creationId xmlns:p14="http://schemas.microsoft.com/office/powerpoint/2010/main" val="3619958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6" name="Rectangle 2">
            <a:extLst>
              <a:ext uri="{FF2B5EF4-FFF2-40B4-BE49-F238E27FC236}">
                <a16:creationId xmlns:a16="http://schemas.microsoft.com/office/drawing/2014/main" id="{919DC4F5-5DAE-4760-8666-367F5EBB8FB6}"/>
              </a:ext>
            </a:extLst>
          </p:cNvPr>
          <p:cNvSpPr>
            <a:spLocks noGrp="1" noChangeArrowheads="1"/>
          </p:cNvSpPr>
          <p:nvPr>
            <p:ph type="title"/>
          </p:nvPr>
        </p:nvSpPr>
        <p:spPr/>
        <p:txBody>
          <a:bodyPr/>
          <a:lstStyle/>
          <a:p>
            <a:r>
              <a:rPr lang="fr-FR" altLang="fr-FR" dirty="0"/>
              <a:t>Structure d’un entrepôt</a:t>
            </a:r>
          </a:p>
        </p:txBody>
      </p:sp>
      <p:sp>
        <p:nvSpPr>
          <p:cNvPr id="2057" name="Rectangle 3">
            <a:extLst>
              <a:ext uri="{FF2B5EF4-FFF2-40B4-BE49-F238E27FC236}">
                <a16:creationId xmlns:a16="http://schemas.microsoft.com/office/drawing/2014/main" id="{02D2D7C5-EA43-4F28-A312-43DB94D93ECE}"/>
              </a:ext>
            </a:extLst>
          </p:cNvPr>
          <p:cNvSpPr>
            <a:spLocks noChangeArrowheads="1"/>
          </p:cNvSpPr>
          <p:nvPr/>
        </p:nvSpPr>
        <p:spPr bwMode="auto">
          <a:xfrm>
            <a:off x="2081213" y="1738313"/>
            <a:ext cx="5257800" cy="2914650"/>
          </a:xfrm>
          <a:prstGeom prst="rect">
            <a:avLst/>
          </a:prstGeom>
          <a:solidFill>
            <a:schemeClr val="tx1">
              <a:lumMod val="85000"/>
            </a:schemeClr>
          </a:solidFill>
          <a:ln w="28575">
            <a:solidFill>
              <a:srgbClr val="000000"/>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058" name="Rectangle 4">
            <a:extLst>
              <a:ext uri="{FF2B5EF4-FFF2-40B4-BE49-F238E27FC236}">
                <a16:creationId xmlns:a16="http://schemas.microsoft.com/office/drawing/2014/main" id="{EC8E2202-D7AE-43BA-8938-82569CBAA024}"/>
              </a:ext>
            </a:extLst>
          </p:cNvPr>
          <p:cNvSpPr>
            <a:spLocks noChangeArrowheads="1"/>
          </p:cNvSpPr>
          <p:nvPr/>
        </p:nvSpPr>
        <p:spPr bwMode="auto">
          <a:xfrm>
            <a:off x="2428875" y="2081213"/>
            <a:ext cx="333375" cy="1819275"/>
          </a:xfrm>
          <a:prstGeom prst="rect">
            <a:avLst/>
          </a:prstGeom>
          <a:solidFill>
            <a:srgbClr val="0033CC"/>
          </a:solidFill>
          <a:ln w="12700">
            <a:solidFill>
              <a:schemeClr val="tx1"/>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059" name="Rectangle 5">
            <a:extLst>
              <a:ext uri="{FF2B5EF4-FFF2-40B4-BE49-F238E27FC236}">
                <a16:creationId xmlns:a16="http://schemas.microsoft.com/office/drawing/2014/main" id="{BFBCE712-7319-4B46-8A43-2D1539F0849B}"/>
              </a:ext>
            </a:extLst>
          </p:cNvPr>
          <p:cNvSpPr>
            <a:spLocks noChangeArrowheads="1"/>
          </p:cNvSpPr>
          <p:nvPr/>
        </p:nvSpPr>
        <p:spPr bwMode="auto">
          <a:xfrm>
            <a:off x="2943225" y="2081213"/>
            <a:ext cx="333375" cy="1819275"/>
          </a:xfrm>
          <a:prstGeom prst="rect">
            <a:avLst/>
          </a:prstGeom>
          <a:solidFill>
            <a:srgbClr val="0033CC"/>
          </a:solidFill>
          <a:ln w="12700">
            <a:solidFill>
              <a:schemeClr val="tx1"/>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060" name="Rectangle 6">
            <a:extLst>
              <a:ext uri="{FF2B5EF4-FFF2-40B4-BE49-F238E27FC236}">
                <a16:creationId xmlns:a16="http://schemas.microsoft.com/office/drawing/2014/main" id="{3EC617ED-8AC7-4E03-AE72-5D1B15CF6675}"/>
              </a:ext>
            </a:extLst>
          </p:cNvPr>
          <p:cNvSpPr>
            <a:spLocks noChangeArrowheads="1"/>
          </p:cNvSpPr>
          <p:nvPr/>
        </p:nvSpPr>
        <p:spPr bwMode="auto">
          <a:xfrm>
            <a:off x="3457575" y="2081213"/>
            <a:ext cx="333375" cy="1819275"/>
          </a:xfrm>
          <a:prstGeom prst="rect">
            <a:avLst/>
          </a:prstGeom>
          <a:solidFill>
            <a:srgbClr val="0033CC"/>
          </a:solidFill>
          <a:ln w="12700">
            <a:solidFill>
              <a:schemeClr val="tx1"/>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061" name="Rectangle 7">
            <a:extLst>
              <a:ext uri="{FF2B5EF4-FFF2-40B4-BE49-F238E27FC236}">
                <a16:creationId xmlns:a16="http://schemas.microsoft.com/office/drawing/2014/main" id="{15D2BDEF-26F3-49B6-9C2E-2AC83F8D3103}"/>
              </a:ext>
            </a:extLst>
          </p:cNvPr>
          <p:cNvSpPr>
            <a:spLocks noChangeArrowheads="1"/>
          </p:cNvSpPr>
          <p:nvPr/>
        </p:nvSpPr>
        <p:spPr bwMode="auto">
          <a:xfrm>
            <a:off x="4029075" y="2081213"/>
            <a:ext cx="333375" cy="1819275"/>
          </a:xfrm>
          <a:prstGeom prst="rect">
            <a:avLst/>
          </a:prstGeom>
          <a:solidFill>
            <a:srgbClr val="0033CC"/>
          </a:solidFill>
          <a:ln w="12700">
            <a:solidFill>
              <a:schemeClr val="tx1"/>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062" name="Rectangle 8">
            <a:extLst>
              <a:ext uri="{FF2B5EF4-FFF2-40B4-BE49-F238E27FC236}">
                <a16:creationId xmlns:a16="http://schemas.microsoft.com/office/drawing/2014/main" id="{48D00112-D3D9-49F3-BEA4-643887EE3931}"/>
              </a:ext>
            </a:extLst>
          </p:cNvPr>
          <p:cNvSpPr>
            <a:spLocks noChangeArrowheads="1"/>
          </p:cNvSpPr>
          <p:nvPr/>
        </p:nvSpPr>
        <p:spPr bwMode="auto">
          <a:xfrm>
            <a:off x="5857875" y="2081213"/>
            <a:ext cx="333375" cy="1819275"/>
          </a:xfrm>
          <a:prstGeom prst="rect">
            <a:avLst/>
          </a:prstGeom>
          <a:solidFill>
            <a:srgbClr val="0033CC"/>
          </a:solidFill>
          <a:ln w="12700">
            <a:solidFill>
              <a:schemeClr val="tx1"/>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063" name="Rectangle 9">
            <a:extLst>
              <a:ext uri="{FF2B5EF4-FFF2-40B4-BE49-F238E27FC236}">
                <a16:creationId xmlns:a16="http://schemas.microsoft.com/office/drawing/2014/main" id="{320E3BE3-0867-40EA-935B-0866192EE9C8}"/>
              </a:ext>
            </a:extLst>
          </p:cNvPr>
          <p:cNvSpPr>
            <a:spLocks noChangeArrowheads="1"/>
          </p:cNvSpPr>
          <p:nvPr/>
        </p:nvSpPr>
        <p:spPr bwMode="auto">
          <a:xfrm>
            <a:off x="6429375" y="2081213"/>
            <a:ext cx="333375" cy="1819275"/>
          </a:xfrm>
          <a:prstGeom prst="rect">
            <a:avLst/>
          </a:prstGeom>
          <a:solidFill>
            <a:srgbClr val="0033CC"/>
          </a:solidFill>
          <a:ln w="12700">
            <a:solidFill>
              <a:schemeClr val="tx1"/>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064" name="Rectangle 10">
            <a:extLst>
              <a:ext uri="{FF2B5EF4-FFF2-40B4-BE49-F238E27FC236}">
                <a16:creationId xmlns:a16="http://schemas.microsoft.com/office/drawing/2014/main" id="{9F5A2AF7-39B7-41C9-82E9-AA72A49F52FD}"/>
              </a:ext>
            </a:extLst>
          </p:cNvPr>
          <p:cNvSpPr>
            <a:spLocks noChangeArrowheads="1"/>
          </p:cNvSpPr>
          <p:nvPr/>
        </p:nvSpPr>
        <p:spPr bwMode="auto">
          <a:xfrm>
            <a:off x="3098800" y="4289425"/>
            <a:ext cx="1566135" cy="366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defTabSz="762000">
              <a:defRPr b="1">
                <a:solidFill>
                  <a:schemeClr val="tx1"/>
                </a:solidFill>
                <a:latin typeface="Arial" panose="020B0604020202020204" pitchFamily="34" charset="0"/>
              </a:defRPr>
            </a:lvl1pPr>
            <a:lvl2pPr marL="742950" indent="-285750" defTabSz="762000">
              <a:defRPr b="1">
                <a:solidFill>
                  <a:schemeClr val="tx1"/>
                </a:solidFill>
                <a:latin typeface="Arial" panose="020B0604020202020204" pitchFamily="34" charset="0"/>
              </a:defRPr>
            </a:lvl2pPr>
            <a:lvl3pPr marL="1143000" indent="-228600" defTabSz="762000">
              <a:defRPr b="1">
                <a:solidFill>
                  <a:schemeClr val="tx1"/>
                </a:solidFill>
                <a:latin typeface="Arial" panose="020B0604020202020204" pitchFamily="34" charset="0"/>
              </a:defRPr>
            </a:lvl3pPr>
            <a:lvl4pPr marL="1600200" indent="-228600" defTabSz="762000">
              <a:defRPr b="1">
                <a:solidFill>
                  <a:schemeClr val="tx1"/>
                </a:solidFill>
                <a:latin typeface="Arial" panose="020B0604020202020204" pitchFamily="34" charset="0"/>
              </a:defRPr>
            </a:lvl4pPr>
            <a:lvl5pPr marL="2057400" indent="-228600" defTabSz="762000">
              <a:defRPr b="1">
                <a:solidFill>
                  <a:schemeClr val="tx1"/>
                </a:solidFill>
                <a:latin typeface="Arial" panose="020B0604020202020204" pitchFamily="34" charset="0"/>
              </a:defRPr>
            </a:lvl5pPr>
            <a:lvl6pPr marL="25146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r>
              <a:rPr lang="fr-FR" altLang="fr-FR" sz="2000" dirty="0">
                <a:solidFill>
                  <a:srgbClr val="000000"/>
                </a:solidFill>
              </a:rPr>
              <a:t>Réceptions</a:t>
            </a:r>
          </a:p>
        </p:txBody>
      </p:sp>
      <p:sp>
        <p:nvSpPr>
          <p:cNvPr id="2065" name="Rectangle 11">
            <a:extLst>
              <a:ext uri="{FF2B5EF4-FFF2-40B4-BE49-F238E27FC236}">
                <a16:creationId xmlns:a16="http://schemas.microsoft.com/office/drawing/2014/main" id="{06ED32CD-A8EE-474F-9AB8-E1ED2DBF23BF}"/>
              </a:ext>
            </a:extLst>
          </p:cNvPr>
          <p:cNvSpPr>
            <a:spLocks noChangeArrowheads="1"/>
          </p:cNvSpPr>
          <p:nvPr/>
        </p:nvSpPr>
        <p:spPr bwMode="auto">
          <a:xfrm>
            <a:off x="4984750" y="4289425"/>
            <a:ext cx="1636668" cy="366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defTabSz="762000">
              <a:defRPr b="1">
                <a:solidFill>
                  <a:schemeClr val="tx1"/>
                </a:solidFill>
                <a:latin typeface="Arial" panose="020B0604020202020204" pitchFamily="34" charset="0"/>
              </a:defRPr>
            </a:lvl1pPr>
            <a:lvl2pPr marL="742950" indent="-285750" defTabSz="762000">
              <a:defRPr b="1">
                <a:solidFill>
                  <a:schemeClr val="tx1"/>
                </a:solidFill>
                <a:latin typeface="Arial" panose="020B0604020202020204" pitchFamily="34" charset="0"/>
              </a:defRPr>
            </a:lvl2pPr>
            <a:lvl3pPr marL="1143000" indent="-228600" defTabSz="762000">
              <a:defRPr b="1">
                <a:solidFill>
                  <a:schemeClr val="tx1"/>
                </a:solidFill>
                <a:latin typeface="Arial" panose="020B0604020202020204" pitchFamily="34" charset="0"/>
              </a:defRPr>
            </a:lvl3pPr>
            <a:lvl4pPr marL="1600200" indent="-228600" defTabSz="762000">
              <a:defRPr b="1">
                <a:solidFill>
                  <a:schemeClr val="tx1"/>
                </a:solidFill>
                <a:latin typeface="Arial" panose="020B0604020202020204" pitchFamily="34" charset="0"/>
              </a:defRPr>
            </a:lvl4pPr>
            <a:lvl5pPr marL="2057400" indent="-228600" defTabSz="762000">
              <a:defRPr b="1">
                <a:solidFill>
                  <a:schemeClr val="tx1"/>
                </a:solidFill>
                <a:latin typeface="Arial" panose="020B0604020202020204" pitchFamily="34" charset="0"/>
              </a:defRPr>
            </a:lvl5pPr>
            <a:lvl6pPr marL="25146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r>
              <a:rPr lang="fr-FR" altLang="fr-FR" sz="2000" dirty="0">
                <a:solidFill>
                  <a:srgbClr val="000000"/>
                </a:solidFill>
              </a:rPr>
              <a:t>Expéditions</a:t>
            </a:r>
          </a:p>
        </p:txBody>
      </p:sp>
      <p:sp>
        <p:nvSpPr>
          <p:cNvPr id="2066" name="Line 12">
            <a:extLst>
              <a:ext uri="{FF2B5EF4-FFF2-40B4-BE49-F238E27FC236}">
                <a16:creationId xmlns:a16="http://schemas.microsoft.com/office/drawing/2014/main" id="{C373B4B4-21E5-4A9D-B33B-C445CEB5AB90}"/>
              </a:ext>
            </a:extLst>
          </p:cNvPr>
          <p:cNvSpPr>
            <a:spLocks noChangeShapeType="1"/>
          </p:cNvSpPr>
          <p:nvPr/>
        </p:nvSpPr>
        <p:spPr bwMode="auto">
          <a:xfrm>
            <a:off x="6996113" y="2081213"/>
            <a:ext cx="0" cy="181927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67" name="Rectangle 13">
            <a:extLst>
              <a:ext uri="{FF2B5EF4-FFF2-40B4-BE49-F238E27FC236}">
                <a16:creationId xmlns:a16="http://schemas.microsoft.com/office/drawing/2014/main" id="{9CF6E8B6-9C81-4DDD-9235-393F86AB2BF5}"/>
              </a:ext>
            </a:extLst>
          </p:cNvPr>
          <p:cNvSpPr>
            <a:spLocks noChangeArrowheads="1"/>
          </p:cNvSpPr>
          <p:nvPr/>
        </p:nvSpPr>
        <p:spPr bwMode="auto">
          <a:xfrm>
            <a:off x="7042150" y="2232025"/>
            <a:ext cx="296557" cy="141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defTabSz="762000">
              <a:defRPr b="1">
                <a:solidFill>
                  <a:schemeClr val="tx1"/>
                </a:solidFill>
                <a:latin typeface="Arial" panose="020B0604020202020204" pitchFamily="34" charset="0"/>
              </a:defRPr>
            </a:lvl1pPr>
            <a:lvl2pPr marL="742950" indent="-285750" defTabSz="762000">
              <a:defRPr b="1">
                <a:solidFill>
                  <a:schemeClr val="tx1"/>
                </a:solidFill>
                <a:latin typeface="Arial" panose="020B0604020202020204" pitchFamily="34" charset="0"/>
              </a:defRPr>
            </a:lvl2pPr>
            <a:lvl3pPr marL="1143000" indent="-228600" defTabSz="762000">
              <a:defRPr b="1">
                <a:solidFill>
                  <a:schemeClr val="tx1"/>
                </a:solidFill>
                <a:latin typeface="Arial" panose="020B0604020202020204" pitchFamily="34" charset="0"/>
              </a:defRPr>
            </a:lvl3pPr>
            <a:lvl4pPr marL="1600200" indent="-228600" defTabSz="762000">
              <a:defRPr b="1">
                <a:solidFill>
                  <a:schemeClr val="tx1"/>
                </a:solidFill>
                <a:latin typeface="Arial" panose="020B0604020202020204" pitchFamily="34" charset="0"/>
              </a:defRPr>
            </a:lvl4pPr>
            <a:lvl5pPr marL="2057400" indent="-228600" defTabSz="762000">
              <a:defRPr b="1">
                <a:solidFill>
                  <a:schemeClr val="tx1"/>
                </a:solidFill>
                <a:latin typeface="Arial" panose="020B0604020202020204" pitchFamily="34" charset="0"/>
              </a:defRPr>
            </a:lvl5pPr>
            <a:lvl6pPr marL="25146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r>
              <a:rPr lang="en-US" altLang="fr-FR" sz="1600" b="0" dirty="0">
                <a:solidFill>
                  <a:srgbClr val="000000"/>
                </a:solidFill>
              </a:rPr>
              <a:t>c</a:t>
            </a:r>
          </a:p>
          <a:p>
            <a:r>
              <a:rPr lang="en-US" altLang="fr-FR" sz="1600" b="0" dirty="0">
                <a:solidFill>
                  <a:srgbClr val="000000"/>
                </a:solidFill>
              </a:rPr>
              <a:t>h</a:t>
            </a:r>
          </a:p>
          <a:p>
            <a:r>
              <a:rPr lang="en-US" altLang="fr-FR" sz="1600" b="0" dirty="0">
                <a:solidFill>
                  <a:srgbClr val="000000"/>
                </a:solidFill>
              </a:rPr>
              <a:t>a</a:t>
            </a:r>
          </a:p>
          <a:p>
            <a:r>
              <a:rPr lang="en-US" altLang="fr-FR" sz="1600" b="0" dirty="0">
                <a:solidFill>
                  <a:srgbClr val="000000"/>
                </a:solidFill>
              </a:rPr>
              <a:t>r</a:t>
            </a:r>
          </a:p>
          <a:p>
            <a:r>
              <a:rPr lang="en-US" altLang="fr-FR" sz="1600" b="0" dirty="0">
                <a:solidFill>
                  <a:srgbClr val="000000"/>
                </a:solidFill>
              </a:rPr>
              <a:t>g</a:t>
            </a:r>
          </a:p>
          <a:p>
            <a:r>
              <a:rPr lang="en-US" altLang="fr-FR" sz="1600" b="0" dirty="0">
                <a:solidFill>
                  <a:srgbClr val="000000"/>
                </a:solidFill>
              </a:rPr>
              <a:t>e</a:t>
            </a:r>
          </a:p>
        </p:txBody>
      </p:sp>
      <p:sp>
        <p:nvSpPr>
          <p:cNvPr id="2070" name="Rectangle 17">
            <a:extLst>
              <a:ext uri="{FF2B5EF4-FFF2-40B4-BE49-F238E27FC236}">
                <a16:creationId xmlns:a16="http://schemas.microsoft.com/office/drawing/2014/main" id="{8786E26F-AFD5-41AB-9C1D-30FEF71EAFA5}"/>
              </a:ext>
            </a:extLst>
          </p:cNvPr>
          <p:cNvSpPr>
            <a:spLocks noChangeArrowheads="1"/>
          </p:cNvSpPr>
          <p:nvPr/>
        </p:nvSpPr>
        <p:spPr bwMode="auto">
          <a:xfrm>
            <a:off x="4772025" y="2081213"/>
            <a:ext cx="333375" cy="1819275"/>
          </a:xfrm>
          <a:prstGeom prst="rect">
            <a:avLst/>
          </a:prstGeom>
          <a:solidFill>
            <a:srgbClr val="0033CC"/>
          </a:solidFill>
          <a:ln w="12700">
            <a:solidFill>
              <a:schemeClr val="tx1"/>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071" name="Rectangle 18">
            <a:extLst>
              <a:ext uri="{FF2B5EF4-FFF2-40B4-BE49-F238E27FC236}">
                <a16:creationId xmlns:a16="http://schemas.microsoft.com/office/drawing/2014/main" id="{C76740B0-D5F1-4D08-B034-C211D7E4820E}"/>
              </a:ext>
            </a:extLst>
          </p:cNvPr>
          <p:cNvSpPr>
            <a:spLocks noChangeArrowheads="1"/>
          </p:cNvSpPr>
          <p:nvPr/>
        </p:nvSpPr>
        <p:spPr bwMode="auto">
          <a:xfrm>
            <a:off x="5114925" y="2081213"/>
            <a:ext cx="333375" cy="1819275"/>
          </a:xfrm>
          <a:prstGeom prst="rect">
            <a:avLst/>
          </a:prstGeom>
          <a:solidFill>
            <a:srgbClr val="0033CC"/>
          </a:solidFill>
          <a:ln w="12700">
            <a:solidFill>
              <a:schemeClr val="tx1"/>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nvGrpSpPr>
          <p:cNvPr id="2073" name="Group 109">
            <a:extLst>
              <a:ext uri="{FF2B5EF4-FFF2-40B4-BE49-F238E27FC236}">
                <a16:creationId xmlns:a16="http://schemas.microsoft.com/office/drawing/2014/main" id="{811B33DE-A146-4E03-8917-C926E372B86C}"/>
              </a:ext>
            </a:extLst>
          </p:cNvPr>
          <p:cNvGrpSpPr>
            <a:grpSpLocks/>
          </p:cNvGrpSpPr>
          <p:nvPr/>
        </p:nvGrpSpPr>
        <p:grpSpPr bwMode="auto">
          <a:xfrm>
            <a:off x="228600" y="5470525"/>
            <a:ext cx="1695450" cy="504825"/>
            <a:chOff x="2927" y="3460"/>
            <a:chExt cx="1068" cy="318"/>
          </a:xfrm>
        </p:grpSpPr>
        <p:grpSp>
          <p:nvGrpSpPr>
            <p:cNvPr id="2227" name="Group 53">
              <a:extLst>
                <a:ext uri="{FF2B5EF4-FFF2-40B4-BE49-F238E27FC236}">
                  <a16:creationId xmlns:a16="http://schemas.microsoft.com/office/drawing/2014/main" id="{93BAED2E-EAA8-4D29-999C-6F082A6B9C1B}"/>
                </a:ext>
              </a:extLst>
            </p:cNvPr>
            <p:cNvGrpSpPr>
              <a:grpSpLocks/>
            </p:cNvGrpSpPr>
            <p:nvPr/>
          </p:nvGrpSpPr>
          <p:grpSpPr bwMode="auto">
            <a:xfrm>
              <a:off x="3173" y="3460"/>
              <a:ext cx="822" cy="318"/>
              <a:chOff x="3173" y="3460"/>
              <a:chExt cx="822" cy="318"/>
            </a:xfrm>
          </p:grpSpPr>
          <p:grpSp>
            <p:nvGrpSpPr>
              <p:cNvPr id="2282" name="Group 26">
                <a:extLst>
                  <a:ext uri="{FF2B5EF4-FFF2-40B4-BE49-F238E27FC236}">
                    <a16:creationId xmlns:a16="http://schemas.microsoft.com/office/drawing/2014/main" id="{A1A4C81C-18BB-4D37-8F26-DDA072E0B4E3}"/>
                  </a:ext>
                </a:extLst>
              </p:cNvPr>
              <p:cNvGrpSpPr>
                <a:grpSpLocks/>
              </p:cNvGrpSpPr>
              <p:nvPr/>
            </p:nvGrpSpPr>
            <p:grpSpPr bwMode="auto">
              <a:xfrm>
                <a:off x="3173" y="3460"/>
                <a:ext cx="822" cy="225"/>
                <a:chOff x="3173" y="3460"/>
                <a:chExt cx="822" cy="225"/>
              </a:xfrm>
            </p:grpSpPr>
            <p:sp>
              <p:nvSpPr>
                <p:cNvPr id="2309" name="Rectangle 24">
                  <a:extLst>
                    <a:ext uri="{FF2B5EF4-FFF2-40B4-BE49-F238E27FC236}">
                      <a16:creationId xmlns:a16="http://schemas.microsoft.com/office/drawing/2014/main" id="{8A52FBEB-9CF3-4D10-A38B-DBA67022D023}"/>
                    </a:ext>
                  </a:extLst>
                </p:cNvPr>
                <p:cNvSpPr>
                  <a:spLocks noChangeArrowheads="1"/>
                </p:cNvSpPr>
                <p:nvPr/>
              </p:nvSpPr>
              <p:spPr bwMode="auto">
                <a:xfrm>
                  <a:off x="3173" y="3460"/>
                  <a:ext cx="822" cy="225"/>
                </a:xfrm>
                <a:prstGeom prst="rect">
                  <a:avLst/>
                </a:prstGeom>
                <a:solidFill>
                  <a:schemeClr val="bg2"/>
                </a:solidFill>
                <a:ln w="3175">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310" name="Rectangle 25">
                  <a:extLst>
                    <a:ext uri="{FF2B5EF4-FFF2-40B4-BE49-F238E27FC236}">
                      <a16:creationId xmlns:a16="http://schemas.microsoft.com/office/drawing/2014/main" id="{A2E1E8F1-FD55-4194-AB51-DB1EA8268CE5}"/>
                    </a:ext>
                  </a:extLst>
                </p:cNvPr>
                <p:cNvSpPr>
                  <a:spLocks noChangeArrowheads="1"/>
                </p:cNvSpPr>
                <p:nvPr/>
              </p:nvSpPr>
              <p:spPr bwMode="auto">
                <a:xfrm>
                  <a:off x="3173" y="3468"/>
                  <a:ext cx="822" cy="209"/>
                </a:xfrm>
                <a:prstGeom prst="rect">
                  <a:avLst/>
                </a:prstGeom>
                <a:solidFill>
                  <a:schemeClr val="bg2"/>
                </a:solidFill>
                <a:ln w="3175">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grpSp>
            <p:nvGrpSpPr>
              <p:cNvPr id="2283" name="Group 52">
                <a:extLst>
                  <a:ext uri="{FF2B5EF4-FFF2-40B4-BE49-F238E27FC236}">
                    <a16:creationId xmlns:a16="http://schemas.microsoft.com/office/drawing/2014/main" id="{6568D67A-AD8D-4F1C-B983-14A72A598D1C}"/>
                  </a:ext>
                </a:extLst>
              </p:cNvPr>
              <p:cNvGrpSpPr>
                <a:grpSpLocks/>
              </p:cNvGrpSpPr>
              <p:nvPr/>
            </p:nvGrpSpPr>
            <p:grpSpPr bwMode="auto">
              <a:xfrm>
                <a:off x="3401" y="3686"/>
                <a:ext cx="550" cy="92"/>
                <a:chOff x="3401" y="3686"/>
                <a:chExt cx="550" cy="92"/>
              </a:xfrm>
            </p:grpSpPr>
            <p:grpSp>
              <p:nvGrpSpPr>
                <p:cNvPr id="2284" name="Group 43">
                  <a:extLst>
                    <a:ext uri="{FF2B5EF4-FFF2-40B4-BE49-F238E27FC236}">
                      <a16:creationId xmlns:a16="http://schemas.microsoft.com/office/drawing/2014/main" id="{13CBE02C-6320-4805-A1D0-E1896A9CEE3A}"/>
                    </a:ext>
                  </a:extLst>
                </p:cNvPr>
                <p:cNvGrpSpPr>
                  <a:grpSpLocks/>
                </p:cNvGrpSpPr>
                <p:nvPr/>
              </p:nvGrpSpPr>
              <p:grpSpPr bwMode="auto">
                <a:xfrm>
                  <a:off x="3401" y="3686"/>
                  <a:ext cx="550" cy="81"/>
                  <a:chOff x="3401" y="3686"/>
                  <a:chExt cx="550" cy="81"/>
                </a:xfrm>
              </p:grpSpPr>
              <p:grpSp>
                <p:nvGrpSpPr>
                  <p:cNvPr id="2293" name="Group 30">
                    <a:extLst>
                      <a:ext uri="{FF2B5EF4-FFF2-40B4-BE49-F238E27FC236}">
                        <a16:creationId xmlns:a16="http://schemas.microsoft.com/office/drawing/2014/main" id="{D3A6D873-6D2F-4583-9093-5C5665A0C5E6}"/>
                      </a:ext>
                    </a:extLst>
                  </p:cNvPr>
                  <p:cNvGrpSpPr>
                    <a:grpSpLocks/>
                  </p:cNvGrpSpPr>
                  <p:nvPr/>
                </p:nvGrpSpPr>
                <p:grpSpPr bwMode="auto">
                  <a:xfrm>
                    <a:off x="3401" y="3686"/>
                    <a:ext cx="66" cy="62"/>
                    <a:chOff x="3401" y="3686"/>
                    <a:chExt cx="66" cy="62"/>
                  </a:xfrm>
                </p:grpSpPr>
                <p:sp>
                  <p:nvSpPr>
                    <p:cNvPr id="2306" name="Freeform 27">
                      <a:extLst>
                        <a:ext uri="{FF2B5EF4-FFF2-40B4-BE49-F238E27FC236}">
                          <a16:creationId xmlns:a16="http://schemas.microsoft.com/office/drawing/2014/main" id="{ED73A6D3-4869-49FC-B320-6F3947BA1F65}"/>
                        </a:ext>
                      </a:extLst>
                    </p:cNvPr>
                    <p:cNvSpPr>
                      <a:spLocks/>
                    </p:cNvSpPr>
                    <p:nvPr/>
                  </p:nvSpPr>
                  <p:spPr bwMode="auto">
                    <a:xfrm>
                      <a:off x="3401" y="3686"/>
                      <a:ext cx="66" cy="9"/>
                    </a:xfrm>
                    <a:custGeom>
                      <a:avLst/>
                      <a:gdLst>
                        <a:gd name="T0" fmla="*/ 0 w 331"/>
                        <a:gd name="T1" fmla="*/ 1 h 44"/>
                        <a:gd name="T2" fmla="*/ 66 w 331"/>
                        <a:gd name="T3" fmla="*/ 0 h 44"/>
                        <a:gd name="T4" fmla="*/ 58 w 331"/>
                        <a:gd name="T5" fmla="*/ 9 h 44"/>
                        <a:gd name="T6" fmla="*/ 8 w 331"/>
                        <a:gd name="T7" fmla="*/ 9 h 44"/>
                        <a:gd name="T8" fmla="*/ 0 w 331"/>
                        <a:gd name="T9" fmla="*/ 1 h 44"/>
                        <a:gd name="T10" fmla="*/ 0 60000 65536"/>
                        <a:gd name="T11" fmla="*/ 0 60000 65536"/>
                        <a:gd name="T12" fmla="*/ 0 60000 65536"/>
                        <a:gd name="T13" fmla="*/ 0 60000 65536"/>
                        <a:gd name="T14" fmla="*/ 0 60000 65536"/>
                        <a:gd name="T15" fmla="*/ 0 w 331"/>
                        <a:gd name="T16" fmla="*/ 0 h 44"/>
                        <a:gd name="T17" fmla="*/ 331 w 331"/>
                        <a:gd name="T18" fmla="*/ 44 h 44"/>
                      </a:gdLst>
                      <a:ahLst/>
                      <a:cxnLst>
                        <a:cxn ang="T10">
                          <a:pos x="T0" y="T1"/>
                        </a:cxn>
                        <a:cxn ang="T11">
                          <a:pos x="T2" y="T3"/>
                        </a:cxn>
                        <a:cxn ang="T12">
                          <a:pos x="T4" y="T5"/>
                        </a:cxn>
                        <a:cxn ang="T13">
                          <a:pos x="T6" y="T7"/>
                        </a:cxn>
                        <a:cxn ang="T14">
                          <a:pos x="T8" y="T9"/>
                        </a:cxn>
                      </a:cxnLst>
                      <a:rect l="T15" t="T16" r="T17" b="T18"/>
                      <a:pathLst>
                        <a:path w="331" h="44">
                          <a:moveTo>
                            <a:pt x="0" y="3"/>
                          </a:moveTo>
                          <a:lnTo>
                            <a:pt x="331" y="0"/>
                          </a:lnTo>
                          <a:lnTo>
                            <a:pt x="289" y="43"/>
                          </a:lnTo>
                          <a:lnTo>
                            <a:pt x="40" y="44"/>
                          </a:lnTo>
                          <a:lnTo>
                            <a:pt x="0" y="3"/>
                          </a:lnTo>
                          <a:close/>
                        </a:path>
                      </a:pathLst>
                    </a:custGeom>
                    <a:solidFill>
                      <a:schemeClr val="bg2"/>
                    </a:solidFill>
                    <a:ln w="3175">
                      <a:solidFill>
                        <a:srgbClr val="404040"/>
                      </a:solidFill>
                      <a:prstDash val="solid"/>
                      <a:round/>
                      <a:headEnd/>
                      <a:tailEnd/>
                    </a:ln>
                  </p:spPr>
                  <p:txBody>
                    <a:bodyPr/>
                    <a:lstStyle/>
                    <a:p>
                      <a:endParaRPr lang="fr-FR"/>
                    </a:p>
                  </p:txBody>
                </p:sp>
                <p:sp>
                  <p:nvSpPr>
                    <p:cNvPr id="2307" name="Freeform 28">
                      <a:extLst>
                        <a:ext uri="{FF2B5EF4-FFF2-40B4-BE49-F238E27FC236}">
                          <a16:creationId xmlns:a16="http://schemas.microsoft.com/office/drawing/2014/main" id="{DD10BCAE-4F40-4D4F-9C04-C9E0B08F622E}"/>
                        </a:ext>
                      </a:extLst>
                    </p:cNvPr>
                    <p:cNvSpPr>
                      <a:spLocks/>
                    </p:cNvSpPr>
                    <p:nvPr/>
                  </p:nvSpPr>
                  <p:spPr bwMode="auto">
                    <a:xfrm>
                      <a:off x="3418" y="3695"/>
                      <a:ext cx="33" cy="4"/>
                    </a:xfrm>
                    <a:custGeom>
                      <a:avLst/>
                      <a:gdLst>
                        <a:gd name="T0" fmla="*/ 0 w 166"/>
                        <a:gd name="T1" fmla="*/ 0 h 21"/>
                        <a:gd name="T2" fmla="*/ 33 w 166"/>
                        <a:gd name="T3" fmla="*/ 0 h 21"/>
                        <a:gd name="T4" fmla="*/ 29 w 166"/>
                        <a:gd name="T5" fmla="*/ 4 h 21"/>
                        <a:gd name="T6" fmla="*/ 4 w 166"/>
                        <a:gd name="T7" fmla="*/ 4 h 21"/>
                        <a:gd name="T8" fmla="*/ 0 w 166"/>
                        <a:gd name="T9" fmla="*/ 0 h 21"/>
                        <a:gd name="T10" fmla="*/ 0 60000 65536"/>
                        <a:gd name="T11" fmla="*/ 0 60000 65536"/>
                        <a:gd name="T12" fmla="*/ 0 60000 65536"/>
                        <a:gd name="T13" fmla="*/ 0 60000 65536"/>
                        <a:gd name="T14" fmla="*/ 0 60000 65536"/>
                        <a:gd name="T15" fmla="*/ 0 w 166"/>
                        <a:gd name="T16" fmla="*/ 0 h 21"/>
                        <a:gd name="T17" fmla="*/ 166 w 166"/>
                        <a:gd name="T18" fmla="*/ 21 h 21"/>
                      </a:gdLst>
                      <a:ahLst/>
                      <a:cxnLst>
                        <a:cxn ang="T10">
                          <a:pos x="T0" y="T1"/>
                        </a:cxn>
                        <a:cxn ang="T11">
                          <a:pos x="T2" y="T3"/>
                        </a:cxn>
                        <a:cxn ang="T12">
                          <a:pos x="T4" y="T5"/>
                        </a:cxn>
                        <a:cxn ang="T13">
                          <a:pos x="T6" y="T7"/>
                        </a:cxn>
                        <a:cxn ang="T14">
                          <a:pos x="T8" y="T9"/>
                        </a:cxn>
                      </a:cxnLst>
                      <a:rect l="T15" t="T16" r="T17" b="T18"/>
                      <a:pathLst>
                        <a:path w="166" h="21">
                          <a:moveTo>
                            <a:pt x="0" y="1"/>
                          </a:moveTo>
                          <a:lnTo>
                            <a:pt x="166" y="0"/>
                          </a:lnTo>
                          <a:lnTo>
                            <a:pt x="145" y="19"/>
                          </a:lnTo>
                          <a:lnTo>
                            <a:pt x="20" y="21"/>
                          </a:lnTo>
                          <a:lnTo>
                            <a:pt x="0" y="1"/>
                          </a:lnTo>
                          <a:close/>
                        </a:path>
                      </a:pathLst>
                    </a:custGeom>
                    <a:solidFill>
                      <a:schemeClr val="bg2"/>
                    </a:solidFill>
                    <a:ln w="3175">
                      <a:solidFill>
                        <a:srgbClr val="404040"/>
                      </a:solidFill>
                      <a:prstDash val="solid"/>
                      <a:round/>
                      <a:headEnd/>
                      <a:tailEnd/>
                    </a:ln>
                  </p:spPr>
                  <p:txBody>
                    <a:bodyPr/>
                    <a:lstStyle/>
                    <a:p>
                      <a:endParaRPr lang="fr-FR"/>
                    </a:p>
                  </p:txBody>
                </p:sp>
                <p:sp>
                  <p:nvSpPr>
                    <p:cNvPr id="2308" name="Rectangle 29">
                      <a:extLst>
                        <a:ext uri="{FF2B5EF4-FFF2-40B4-BE49-F238E27FC236}">
                          <a16:creationId xmlns:a16="http://schemas.microsoft.com/office/drawing/2014/main" id="{1D8FEF20-2565-4DA2-9DDD-34A62614B4E7}"/>
                        </a:ext>
                      </a:extLst>
                    </p:cNvPr>
                    <p:cNvSpPr>
                      <a:spLocks noChangeArrowheads="1"/>
                    </p:cNvSpPr>
                    <p:nvPr/>
                  </p:nvSpPr>
                  <p:spPr bwMode="auto">
                    <a:xfrm>
                      <a:off x="3431" y="3700"/>
                      <a:ext cx="6" cy="48"/>
                    </a:xfrm>
                    <a:prstGeom prst="rect">
                      <a:avLst/>
                    </a:prstGeom>
                    <a:solidFill>
                      <a:schemeClr val="bg2"/>
                    </a:solidFill>
                    <a:ln w="3175">
                      <a:solidFill>
                        <a:srgbClr val="40404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grpSp>
                <p:nvGrpSpPr>
                  <p:cNvPr id="2294" name="Group 36">
                    <a:extLst>
                      <a:ext uri="{FF2B5EF4-FFF2-40B4-BE49-F238E27FC236}">
                        <a16:creationId xmlns:a16="http://schemas.microsoft.com/office/drawing/2014/main" id="{C7BD4A10-C5CA-490F-98A5-5ABD10D654D6}"/>
                      </a:ext>
                    </a:extLst>
                  </p:cNvPr>
                  <p:cNvGrpSpPr>
                    <a:grpSpLocks/>
                  </p:cNvGrpSpPr>
                  <p:nvPr/>
                </p:nvGrpSpPr>
                <p:grpSpPr bwMode="auto">
                  <a:xfrm>
                    <a:off x="3734" y="3686"/>
                    <a:ext cx="105" cy="81"/>
                    <a:chOff x="3734" y="3686"/>
                    <a:chExt cx="105" cy="81"/>
                  </a:xfrm>
                </p:grpSpPr>
                <p:sp>
                  <p:nvSpPr>
                    <p:cNvPr id="2301" name="Freeform 31">
                      <a:extLst>
                        <a:ext uri="{FF2B5EF4-FFF2-40B4-BE49-F238E27FC236}">
                          <a16:creationId xmlns:a16="http://schemas.microsoft.com/office/drawing/2014/main" id="{E06C5B33-B49E-4227-B77C-2385BC6099DD}"/>
                        </a:ext>
                      </a:extLst>
                    </p:cNvPr>
                    <p:cNvSpPr>
                      <a:spLocks/>
                    </p:cNvSpPr>
                    <p:nvPr/>
                  </p:nvSpPr>
                  <p:spPr bwMode="auto">
                    <a:xfrm>
                      <a:off x="3734" y="3687"/>
                      <a:ext cx="104" cy="16"/>
                    </a:xfrm>
                    <a:custGeom>
                      <a:avLst/>
                      <a:gdLst>
                        <a:gd name="T0" fmla="*/ 0 w 522"/>
                        <a:gd name="T1" fmla="*/ 0 h 81"/>
                        <a:gd name="T2" fmla="*/ 104 w 522"/>
                        <a:gd name="T3" fmla="*/ 0 h 81"/>
                        <a:gd name="T4" fmla="*/ 104 w 522"/>
                        <a:gd name="T5" fmla="*/ 16 h 81"/>
                        <a:gd name="T6" fmla="*/ 8 w 522"/>
                        <a:gd name="T7" fmla="*/ 16 h 81"/>
                        <a:gd name="T8" fmla="*/ 0 w 522"/>
                        <a:gd name="T9" fmla="*/ 0 h 81"/>
                        <a:gd name="T10" fmla="*/ 0 60000 65536"/>
                        <a:gd name="T11" fmla="*/ 0 60000 65536"/>
                        <a:gd name="T12" fmla="*/ 0 60000 65536"/>
                        <a:gd name="T13" fmla="*/ 0 60000 65536"/>
                        <a:gd name="T14" fmla="*/ 0 60000 65536"/>
                        <a:gd name="T15" fmla="*/ 0 w 522"/>
                        <a:gd name="T16" fmla="*/ 0 h 81"/>
                        <a:gd name="T17" fmla="*/ 522 w 522"/>
                        <a:gd name="T18" fmla="*/ 81 h 81"/>
                      </a:gdLst>
                      <a:ahLst/>
                      <a:cxnLst>
                        <a:cxn ang="T10">
                          <a:pos x="T0" y="T1"/>
                        </a:cxn>
                        <a:cxn ang="T11">
                          <a:pos x="T2" y="T3"/>
                        </a:cxn>
                        <a:cxn ang="T12">
                          <a:pos x="T4" y="T5"/>
                        </a:cxn>
                        <a:cxn ang="T13">
                          <a:pos x="T6" y="T7"/>
                        </a:cxn>
                        <a:cxn ang="T14">
                          <a:pos x="T8" y="T9"/>
                        </a:cxn>
                      </a:cxnLst>
                      <a:rect l="T15" t="T16" r="T17" b="T18"/>
                      <a:pathLst>
                        <a:path w="522" h="81">
                          <a:moveTo>
                            <a:pt x="0" y="0"/>
                          </a:moveTo>
                          <a:lnTo>
                            <a:pt x="522" y="0"/>
                          </a:lnTo>
                          <a:lnTo>
                            <a:pt x="522" y="81"/>
                          </a:lnTo>
                          <a:lnTo>
                            <a:pt x="41" y="81"/>
                          </a:lnTo>
                          <a:lnTo>
                            <a:pt x="0" y="0"/>
                          </a:lnTo>
                          <a:close/>
                        </a:path>
                      </a:pathLst>
                    </a:custGeom>
                    <a:solidFill>
                      <a:schemeClr val="bg2"/>
                    </a:solidFill>
                    <a:ln w="3175">
                      <a:solidFill>
                        <a:srgbClr val="404040"/>
                      </a:solidFill>
                      <a:prstDash val="solid"/>
                      <a:round/>
                      <a:headEnd/>
                      <a:tailEnd/>
                    </a:ln>
                  </p:spPr>
                  <p:txBody>
                    <a:bodyPr/>
                    <a:lstStyle/>
                    <a:p>
                      <a:endParaRPr lang="fr-FR"/>
                    </a:p>
                  </p:txBody>
                </p:sp>
                <p:grpSp>
                  <p:nvGrpSpPr>
                    <p:cNvPr id="2302" name="Group 34">
                      <a:extLst>
                        <a:ext uri="{FF2B5EF4-FFF2-40B4-BE49-F238E27FC236}">
                          <a16:creationId xmlns:a16="http://schemas.microsoft.com/office/drawing/2014/main" id="{11DB1060-8896-42C7-9087-0A34BF65A3F5}"/>
                        </a:ext>
                      </a:extLst>
                    </p:cNvPr>
                    <p:cNvGrpSpPr>
                      <a:grpSpLocks/>
                    </p:cNvGrpSpPr>
                    <p:nvPr/>
                  </p:nvGrpSpPr>
                  <p:grpSpPr bwMode="auto">
                    <a:xfrm>
                      <a:off x="3742" y="3686"/>
                      <a:ext cx="89" cy="19"/>
                      <a:chOff x="3742" y="3686"/>
                      <a:chExt cx="89" cy="19"/>
                    </a:xfrm>
                  </p:grpSpPr>
                  <p:sp>
                    <p:nvSpPr>
                      <p:cNvPr id="2304" name="Freeform 32">
                        <a:extLst>
                          <a:ext uri="{FF2B5EF4-FFF2-40B4-BE49-F238E27FC236}">
                            <a16:creationId xmlns:a16="http://schemas.microsoft.com/office/drawing/2014/main" id="{827A97D3-1FDE-4833-AB66-A7A740BBB44D}"/>
                          </a:ext>
                        </a:extLst>
                      </p:cNvPr>
                      <p:cNvSpPr>
                        <a:spLocks/>
                      </p:cNvSpPr>
                      <p:nvPr/>
                    </p:nvSpPr>
                    <p:spPr bwMode="auto">
                      <a:xfrm>
                        <a:off x="3742" y="3691"/>
                        <a:ext cx="79" cy="12"/>
                      </a:xfrm>
                      <a:custGeom>
                        <a:avLst/>
                        <a:gdLst>
                          <a:gd name="T0" fmla="*/ 0 w 397"/>
                          <a:gd name="T1" fmla="*/ 12 h 62"/>
                          <a:gd name="T2" fmla="*/ 13 w 397"/>
                          <a:gd name="T3" fmla="*/ 0 h 62"/>
                          <a:gd name="T4" fmla="*/ 79 w 397"/>
                          <a:gd name="T5" fmla="*/ 0 h 62"/>
                          <a:gd name="T6" fmla="*/ 79 w 397"/>
                          <a:gd name="T7" fmla="*/ 12 h 62"/>
                          <a:gd name="T8" fmla="*/ 0 60000 65536"/>
                          <a:gd name="T9" fmla="*/ 0 60000 65536"/>
                          <a:gd name="T10" fmla="*/ 0 60000 65536"/>
                          <a:gd name="T11" fmla="*/ 0 60000 65536"/>
                          <a:gd name="T12" fmla="*/ 0 w 397"/>
                          <a:gd name="T13" fmla="*/ 0 h 62"/>
                          <a:gd name="T14" fmla="*/ 397 w 397"/>
                          <a:gd name="T15" fmla="*/ 62 h 62"/>
                        </a:gdLst>
                        <a:ahLst/>
                        <a:cxnLst>
                          <a:cxn ang="T8">
                            <a:pos x="T0" y="T1"/>
                          </a:cxn>
                          <a:cxn ang="T9">
                            <a:pos x="T2" y="T3"/>
                          </a:cxn>
                          <a:cxn ang="T10">
                            <a:pos x="T4" y="T5"/>
                          </a:cxn>
                          <a:cxn ang="T11">
                            <a:pos x="T6" y="T7"/>
                          </a:cxn>
                        </a:cxnLst>
                        <a:rect l="T12" t="T13" r="T14" b="T15"/>
                        <a:pathLst>
                          <a:path w="397" h="62">
                            <a:moveTo>
                              <a:pt x="0" y="62"/>
                            </a:moveTo>
                            <a:lnTo>
                              <a:pt x="64" y="0"/>
                            </a:lnTo>
                            <a:lnTo>
                              <a:pt x="397" y="0"/>
                            </a:lnTo>
                            <a:lnTo>
                              <a:pt x="397" y="62"/>
                            </a:lnTo>
                          </a:path>
                        </a:pathLst>
                      </a:custGeom>
                      <a:solidFill>
                        <a:schemeClr val="bg2"/>
                      </a:solidFill>
                      <a:ln w="3175">
                        <a:solidFill>
                          <a:srgbClr val="404040"/>
                        </a:solidFill>
                        <a:prstDash val="solid"/>
                        <a:round/>
                        <a:headEnd/>
                        <a:tailEnd/>
                      </a:ln>
                    </p:spPr>
                    <p:txBody>
                      <a:bodyPr/>
                      <a:lstStyle/>
                      <a:p>
                        <a:endParaRPr lang="fr-FR"/>
                      </a:p>
                    </p:txBody>
                  </p:sp>
                  <p:sp>
                    <p:nvSpPr>
                      <p:cNvPr id="2305" name="Line 33">
                        <a:extLst>
                          <a:ext uri="{FF2B5EF4-FFF2-40B4-BE49-F238E27FC236}">
                            <a16:creationId xmlns:a16="http://schemas.microsoft.com/office/drawing/2014/main" id="{E7890835-01AC-4E47-A93B-DEDC980A4CF1}"/>
                          </a:ext>
                        </a:extLst>
                      </p:cNvPr>
                      <p:cNvSpPr>
                        <a:spLocks noChangeShapeType="1"/>
                      </p:cNvSpPr>
                      <p:nvPr/>
                    </p:nvSpPr>
                    <p:spPr bwMode="auto">
                      <a:xfrm>
                        <a:off x="3830" y="3686"/>
                        <a:ext cx="1" cy="19"/>
                      </a:xfrm>
                      <a:prstGeom prst="line">
                        <a:avLst/>
                      </a:prstGeom>
                      <a:noFill/>
                      <a:ln w="3175">
                        <a:solidFill>
                          <a:srgbClr val="404040"/>
                        </a:solidFill>
                        <a:round/>
                        <a:headEnd/>
                        <a:tailEnd/>
                      </a:ln>
                      <a:extLst>
                        <a:ext uri="{909E8E84-426E-40DD-AFC4-6F175D3DCCD1}">
                          <a14:hiddenFill xmlns:a14="http://schemas.microsoft.com/office/drawing/2010/main">
                            <a:noFill/>
                          </a14:hiddenFill>
                        </a:ext>
                      </a:extLst>
                    </p:spPr>
                    <p:txBody>
                      <a:bodyPr/>
                      <a:lstStyle/>
                      <a:p>
                        <a:endParaRPr lang="fr-FR"/>
                      </a:p>
                    </p:txBody>
                  </p:sp>
                </p:grpSp>
                <p:sp>
                  <p:nvSpPr>
                    <p:cNvPr id="2303" name="Line 35">
                      <a:extLst>
                        <a:ext uri="{FF2B5EF4-FFF2-40B4-BE49-F238E27FC236}">
                          <a16:creationId xmlns:a16="http://schemas.microsoft.com/office/drawing/2014/main" id="{762A7F64-9B75-479D-A1B7-5C8795619275}"/>
                        </a:ext>
                      </a:extLst>
                    </p:cNvPr>
                    <p:cNvSpPr>
                      <a:spLocks noChangeShapeType="1"/>
                    </p:cNvSpPr>
                    <p:nvPr/>
                  </p:nvSpPr>
                  <p:spPr bwMode="auto">
                    <a:xfrm>
                      <a:off x="3838" y="3703"/>
                      <a:ext cx="1" cy="64"/>
                    </a:xfrm>
                    <a:prstGeom prst="line">
                      <a:avLst/>
                    </a:prstGeom>
                    <a:noFill/>
                    <a:ln w="3175">
                      <a:solidFill>
                        <a:srgbClr val="202020"/>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2295" name="Group 42">
                    <a:extLst>
                      <a:ext uri="{FF2B5EF4-FFF2-40B4-BE49-F238E27FC236}">
                        <a16:creationId xmlns:a16="http://schemas.microsoft.com/office/drawing/2014/main" id="{BAC70ED4-8EE8-4F4E-B5D3-2E2E27244188}"/>
                      </a:ext>
                    </a:extLst>
                  </p:cNvPr>
                  <p:cNvGrpSpPr>
                    <a:grpSpLocks/>
                  </p:cNvGrpSpPr>
                  <p:nvPr/>
                </p:nvGrpSpPr>
                <p:grpSpPr bwMode="auto">
                  <a:xfrm>
                    <a:off x="3846" y="3686"/>
                    <a:ext cx="105" cy="81"/>
                    <a:chOff x="3846" y="3686"/>
                    <a:chExt cx="105" cy="81"/>
                  </a:xfrm>
                </p:grpSpPr>
                <p:sp>
                  <p:nvSpPr>
                    <p:cNvPr id="2296" name="Freeform 37">
                      <a:extLst>
                        <a:ext uri="{FF2B5EF4-FFF2-40B4-BE49-F238E27FC236}">
                          <a16:creationId xmlns:a16="http://schemas.microsoft.com/office/drawing/2014/main" id="{EBA62C57-B7F6-4B60-9A4D-3FDC28CAB59F}"/>
                        </a:ext>
                      </a:extLst>
                    </p:cNvPr>
                    <p:cNvSpPr>
                      <a:spLocks/>
                    </p:cNvSpPr>
                    <p:nvPr/>
                  </p:nvSpPr>
                  <p:spPr bwMode="auto">
                    <a:xfrm>
                      <a:off x="3846" y="3687"/>
                      <a:ext cx="104" cy="16"/>
                    </a:xfrm>
                    <a:custGeom>
                      <a:avLst/>
                      <a:gdLst>
                        <a:gd name="T0" fmla="*/ 0 w 519"/>
                        <a:gd name="T1" fmla="*/ 0 h 81"/>
                        <a:gd name="T2" fmla="*/ 104 w 519"/>
                        <a:gd name="T3" fmla="*/ 0 h 81"/>
                        <a:gd name="T4" fmla="*/ 104 w 519"/>
                        <a:gd name="T5" fmla="*/ 16 h 81"/>
                        <a:gd name="T6" fmla="*/ 8 w 519"/>
                        <a:gd name="T7" fmla="*/ 16 h 81"/>
                        <a:gd name="T8" fmla="*/ 0 w 519"/>
                        <a:gd name="T9" fmla="*/ 0 h 81"/>
                        <a:gd name="T10" fmla="*/ 0 60000 65536"/>
                        <a:gd name="T11" fmla="*/ 0 60000 65536"/>
                        <a:gd name="T12" fmla="*/ 0 60000 65536"/>
                        <a:gd name="T13" fmla="*/ 0 60000 65536"/>
                        <a:gd name="T14" fmla="*/ 0 60000 65536"/>
                        <a:gd name="T15" fmla="*/ 0 w 519"/>
                        <a:gd name="T16" fmla="*/ 0 h 81"/>
                        <a:gd name="T17" fmla="*/ 519 w 519"/>
                        <a:gd name="T18" fmla="*/ 81 h 81"/>
                      </a:gdLst>
                      <a:ahLst/>
                      <a:cxnLst>
                        <a:cxn ang="T10">
                          <a:pos x="T0" y="T1"/>
                        </a:cxn>
                        <a:cxn ang="T11">
                          <a:pos x="T2" y="T3"/>
                        </a:cxn>
                        <a:cxn ang="T12">
                          <a:pos x="T4" y="T5"/>
                        </a:cxn>
                        <a:cxn ang="T13">
                          <a:pos x="T6" y="T7"/>
                        </a:cxn>
                        <a:cxn ang="T14">
                          <a:pos x="T8" y="T9"/>
                        </a:cxn>
                      </a:cxnLst>
                      <a:rect l="T15" t="T16" r="T17" b="T18"/>
                      <a:pathLst>
                        <a:path w="519" h="81">
                          <a:moveTo>
                            <a:pt x="0" y="0"/>
                          </a:moveTo>
                          <a:lnTo>
                            <a:pt x="519" y="0"/>
                          </a:lnTo>
                          <a:lnTo>
                            <a:pt x="519" y="81"/>
                          </a:lnTo>
                          <a:lnTo>
                            <a:pt x="40" y="81"/>
                          </a:lnTo>
                          <a:lnTo>
                            <a:pt x="0" y="0"/>
                          </a:lnTo>
                          <a:close/>
                        </a:path>
                      </a:pathLst>
                    </a:custGeom>
                    <a:solidFill>
                      <a:schemeClr val="bg2"/>
                    </a:solidFill>
                    <a:ln w="3175">
                      <a:solidFill>
                        <a:srgbClr val="404040"/>
                      </a:solidFill>
                      <a:prstDash val="solid"/>
                      <a:round/>
                      <a:headEnd/>
                      <a:tailEnd/>
                    </a:ln>
                  </p:spPr>
                  <p:txBody>
                    <a:bodyPr/>
                    <a:lstStyle/>
                    <a:p>
                      <a:endParaRPr lang="fr-FR"/>
                    </a:p>
                  </p:txBody>
                </p:sp>
                <p:grpSp>
                  <p:nvGrpSpPr>
                    <p:cNvPr id="2297" name="Group 40">
                      <a:extLst>
                        <a:ext uri="{FF2B5EF4-FFF2-40B4-BE49-F238E27FC236}">
                          <a16:creationId xmlns:a16="http://schemas.microsoft.com/office/drawing/2014/main" id="{AEF57EB9-E2BB-4FF2-BE35-774A62595255}"/>
                        </a:ext>
                      </a:extLst>
                    </p:cNvPr>
                    <p:cNvGrpSpPr>
                      <a:grpSpLocks/>
                    </p:cNvGrpSpPr>
                    <p:nvPr/>
                  </p:nvGrpSpPr>
                  <p:grpSpPr bwMode="auto">
                    <a:xfrm>
                      <a:off x="3854" y="3686"/>
                      <a:ext cx="89" cy="19"/>
                      <a:chOff x="3854" y="3686"/>
                      <a:chExt cx="89" cy="19"/>
                    </a:xfrm>
                  </p:grpSpPr>
                  <p:sp>
                    <p:nvSpPr>
                      <p:cNvPr id="2299" name="Freeform 38">
                        <a:extLst>
                          <a:ext uri="{FF2B5EF4-FFF2-40B4-BE49-F238E27FC236}">
                            <a16:creationId xmlns:a16="http://schemas.microsoft.com/office/drawing/2014/main" id="{0787F81D-3DF9-4B72-96B6-4B12E73AB423}"/>
                          </a:ext>
                        </a:extLst>
                      </p:cNvPr>
                      <p:cNvSpPr>
                        <a:spLocks/>
                      </p:cNvSpPr>
                      <p:nvPr/>
                    </p:nvSpPr>
                    <p:spPr bwMode="auto">
                      <a:xfrm>
                        <a:off x="3854" y="3691"/>
                        <a:ext cx="80" cy="12"/>
                      </a:xfrm>
                      <a:custGeom>
                        <a:avLst/>
                        <a:gdLst>
                          <a:gd name="T0" fmla="*/ 0 w 396"/>
                          <a:gd name="T1" fmla="*/ 12 h 62"/>
                          <a:gd name="T2" fmla="*/ 13 w 396"/>
                          <a:gd name="T3" fmla="*/ 0 h 62"/>
                          <a:gd name="T4" fmla="*/ 80 w 396"/>
                          <a:gd name="T5" fmla="*/ 0 h 62"/>
                          <a:gd name="T6" fmla="*/ 80 w 396"/>
                          <a:gd name="T7" fmla="*/ 12 h 62"/>
                          <a:gd name="T8" fmla="*/ 0 60000 65536"/>
                          <a:gd name="T9" fmla="*/ 0 60000 65536"/>
                          <a:gd name="T10" fmla="*/ 0 60000 65536"/>
                          <a:gd name="T11" fmla="*/ 0 60000 65536"/>
                          <a:gd name="T12" fmla="*/ 0 w 396"/>
                          <a:gd name="T13" fmla="*/ 0 h 62"/>
                          <a:gd name="T14" fmla="*/ 396 w 396"/>
                          <a:gd name="T15" fmla="*/ 62 h 62"/>
                        </a:gdLst>
                        <a:ahLst/>
                        <a:cxnLst>
                          <a:cxn ang="T8">
                            <a:pos x="T0" y="T1"/>
                          </a:cxn>
                          <a:cxn ang="T9">
                            <a:pos x="T2" y="T3"/>
                          </a:cxn>
                          <a:cxn ang="T10">
                            <a:pos x="T4" y="T5"/>
                          </a:cxn>
                          <a:cxn ang="T11">
                            <a:pos x="T6" y="T7"/>
                          </a:cxn>
                        </a:cxnLst>
                        <a:rect l="T12" t="T13" r="T14" b="T15"/>
                        <a:pathLst>
                          <a:path w="396" h="62">
                            <a:moveTo>
                              <a:pt x="0" y="62"/>
                            </a:moveTo>
                            <a:lnTo>
                              <a:pt x="65" y="0"/>
                            </a:lnTo>
                            <a:lnTo>
                              <a:pt x="396" y="0"/>
                            </a:lnTo>
                            <a:lnTo>
                              <a:pt x="396" y="62"/>
                            </a:lnTo>
                          </a:path>
                        </a:pathLst>
                      </a:custGeom>
                      <a:solidFill>
                        <a:schemeClr val="bg2"/>
                      </a:solidFill>
                      <a:ln w="3175">
                        <a:solidFill>
                          <a:srgbClr val="404040"/>
                        </a:solidFill>
                        <a:prstDash val="solid"/>
                        <a:round/>
                        <a:headEnd/>
                        <a:tailEnd/>
                      </a:ln>
                    </p:spPr>
                    <p:txBody>
                      <a:bodyPr/>
                      <a:lstStyle/>
                      <a:p>
                        <a:endParaRPr lang="fr-FR"/>
                      </a:p>
                    </p:txBody>
                  </p:sp>
                  <p:sp>
                    <p:nvSpPr>
                      <p:cNvPr id="2300" name="Line 39">
                        <a:extLst>
                          <a:ext uri="{FF2B5EF4-FFF2-40B4-BE49-F238E27FC236}">
                            <a16:creationId xmlns:a16="http://schemas.microsoft.com/office/drawing/2014/main" id="{D101E298-8620-4742-A417-9B2341BA751E}"/>
                          </a:ext>
                        </a:extLst>
                      </p:cNvPr>
                      <p:cNvSpPr>
                        <a:spLocks noChangeShapeType="1"/>
                      </p:cNvSpPr>
                      <p:nvPr/>
                    </p:nvSpPr>
                    <p:spPr bwMode="auto">
                      <a:xfrm>
                        <a:off x="3942" y="3686"/>
                        <a:ext cx="1" cy="19"/>
                      </a:xfrm>
                      <a:prstGeom prst="line">
                        <a:avLst/>
                      </a:prstGeom>
                      <a:noFill/>
                      <a:ln w="3175">
                        <a:solidFill>
                          <a:srgbClr val="404040"/>
                        </a:solidFill>
                        <a:round/>
                        <a:headEnd/>
                        <a:tailEnd/>
                      </a:ln>
                      <a:extLst>
                        <a:ext uri="{909E8E84-426E-40DD-AFC4-6F175D3DCCD1}">
                          <a14:hiddenFill xmlns:a14="http://schemas.microsoft.com/office/drawing/2010/main">
                            <a:noFill/>
                          </a14:hiddenFill>
                        </a:ext>
                      </a:extLst>
                    </p:spPr>
                    <p:txBody>
                      <a:bodyPr/>
                      <a:lstStyle/>
                      <a:p>
                        <a:endParaRPr lang="fr-FR"/>
                      </a:p>
                    </p:txBody>
                  </p:sp>
                </p:grpSp>
                <p:sp>
                  <p:nvSpPr>
                    <p:cNvPr id="2298" name="Line 41">
                      <a:extLst>
                        <a:ext uri="{FF2B5EF4-FFF2-40B4-BE49-F238E27FC236}">
                          <a16:creationId xmlns:a16="http://schemas.microsoft.com/office/drawing/2014/main" id="{D7B7582A-720E-4899-B989-0E9502D523DA}"/>
                        </a:ext>
                      </a:extLst>
                    </p:cNvPr>
                    <p:cNvSpPr>
                      <a:spLocks noChangeShapeType="1"/>
                    </p:cNvSpPr>
                    <p:nvPr/>
                  </p:nvSpPr>
                  <p:spPr bwMode="auto">
                    <a:xfrm>
                      <a:off x="3950" y="3703"/>
                      <a:ext cx="1" cy="64"/>
                    </a:xfrm>
                    <a:prstGeom prst="line">
                      <a:avLst/>
                    </a:prstGeom>
                    <a:noFill/>
                    <a:ln w="3175">
                      <a:solidFill>
                        <a:srgbClr val="202020"/>
                      </a:solidFill>
                      <a:round/>
                      <a:headEnd/>
                      <a:tailEnd/>
                    </a:ln>
                    <a:extLst>
                      <a:ext uri="{909E8E84-426E-40DD-AFC4-6F175D3DCCD1}">
                        <a14:hiddenFill xmlns:a14="http://schemas.microsoft.com/office/drawing/2010/main">
                          <a:noFill/>
                        </a14:hiddenFill>
                      </a:ext>
                    </a:extLst>
                  </p:spPr>
                  <p:txBody>
                    <a:bodyPr/>
                    <a:lstStyle/>
                    <a:p>
                      <a:endParaRPr lang="fr-FR"/>
                    </a:p>
                  </p:txBody>
                </p:sp>
              </p:grpSp>
            </p:grpSp>
            <p:grpSp>
              <p:nvGrpSpPr>
                <p:cNvPr id="2285" name="Group 47">
                  <a:extLst>
                    <a:ext uri="{FF2B5EF4-FFF2-40B4-BE49-F238E27FC236}">
                      <a16:creationId xmlns:a16="http://schemas.microsoft.com/office/drawing/2014/main" id="{6B29210B-E867-467C-BEAB-A018F8CF918C}"/>
                    </a:ext>
                  </a:extLst>
                </p:cNvPr>
                <p:cNvGrpSpPr>
                  <a:grpSpLocks/>
                </p:cNvGrpSpPr>
                <p:nvPr/>
              </p:nvGrpSpPr>
              <p:grpSpPr bwMode="auto">
                <a:xfrm>
                  <a:off x="3746" y="3695"/>
                  <a:ext cx="84" cy="83"/>
                  <a:chOff x="3746" y="3695"/>
                  <a:chExt cx="84" cy="83"/>
                </a:xfrm>
              </p:grpSpPr>
              <p:sp>
                <p:nvSpPr>
                  <p:cNvPr id="2290" name="Oval 44">
                    <a:extLst>
                      <a:ext uri="{FF2B5EF4-FFF2-40B4-BE49-F238E27FC236}">
                        <a16:creationId xmlns:a16="http://schemas.microsoft.com/office/drawing/2014/main" id="{BB57D204-344C-4724-96F6-144C9A0463A9}"/>
                      </a:ext>
                    </a:extLst>
                  </p:cNvPr>
                  <p:cNvSpPr>
                    <a:spLocks noChangeArrowheads="1"/>
                  </p:cNvSpPr>
                  <p:nvPr/>
                </p:nvSpPr>
                <p:spPr bwMode="auto">
                  <a:xfrm>
                    <a:off x="3746" y="3695"/>
                    <a:ext cx="84" cy="83"/>
                  </a:xfrm>
                  <a:prstGeom prst="ellipse">
                    <a:avLst/>
                  </a:prstGeom>
                  <a:solidFill>
                    <a:schemeClr val="bg2"/>
                  </a:solidFill>
                  <a:ln w="3175">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291" name="Oval 45">
                    <a:extLst>
                      <a:ext uri="{FF2B5EF4-FFF2-40B4-BE49-F238E27FC236}">
                        <a16:creationId xmlns:a16="http://schemas.microsoft.com/office/drawing/2014/main" id="{72AF5218-F6FD-4390-9C6D-56FDD2378F16}"/>
                      </a:ext>
                    </a:extLst>
                  </p:cNvPr>
                  <p:cNvSpPr>
                    <a:spLocks noChangeArrowheads="1"/>
                  </p:cNvSpPr>
                  <p:nvPr/>
                </p:nvSpPr>
                <p:spPr bwMode="auto">
                  <a:xfrm>
                    <a:off x="3758" y="3707"/>
                    <a:ext cx="59" cy="58"/>
                  </a:xfrm>
                  <a:prstGeom prst="ellipse">
                    <a:avLst/>
                  </a:prstGeom>
                  <a:solidFill>
                    <a:schemeClr val="bg2"/>
                  </a:solidFill>
                  <a:ln w="3175">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292" name="Oval 46">
                    <a:extLst>
                      <a:ext uri="{FF2B5EF4-FFF2-40B4-BE49-F238E27FC236}">
                        <a16:creationId xmlns:a16="http://schemas.microsoft.com/office/drawing/2014/main" id="{8D48B084-8B99-40DF-A6F2-0F90A22DEF07}"/>
                      </a:ext>
                    </a:extLst>
                  </p:cNvPr>
                  <p:cNvSpPr>
                    <a:spLocks noChangeArrowheads="1"/>
                  </p:cNvSpPr>
                  <p:nvPr/>
                </p:nvSpPr>
                <p:spPr bwMode="auto">
                  <a:xfrm>
                    <a:off x="3775" y="3723"/>
                    <a:ext cx="26" cy="26"/>
                  </a:xfrm>
                  <a:prstGeom prst="ellipse">
                    <a:avLst/>
                  </a:prstGeom>
                  <a:solidFill>
                    <a:schemeClr val="bg2"/>
                  </a:solidFill>
                  <a:ln w="3175">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grpSp>
              <p:nvGrpSpPr>
                <p:cNvPr id="2286" name="Group 51">
                  <a:extLst>
                    <a:ext uri="{FF2B5EF4-FFF2-40B4-BE49-F238E27FC236}">
                      <a16:creationId xmlns:a16="http://schemas.microsoft.com/office/drawing/2014/main" id="{28710FD4-92FB-4E7B-AB90-AB555E773543}"/>
                    </a:ext>
                  </a:extLst>
                </p:cNvPr>
                <p:cNvGrpSpPr>
                  <a:grpSpLocks/>
                </p:cNvGrpSpPr>
                <p:nvPr/>
              </p:nvGrpSpPr>
              <p:grpSpPr bwMode="auto">
                <a:xfrm>
                  <a:off x="3859" y="3695"/>
                  <a:ext cx="83" cy="83"/>
                  <a:chOff x="3859" y="3695"/>
                  <a:chExt cx="83" cy="83"/>
                </a:xfrm>
              </p:grpSpPr>
              <p:sp>
                <p:nvSpPr>
                  <p:cNvPr id="2287" name="Oval 48">
                    <a:extLst>
                      <a:ext uri="{FF2B5EF4-FFF2-40B4-BE49-F238E27FC236}">
                        <a16:creationId xmlns:a16="http://schemas.microsoft.com/office/drawing/2014/main" id="{0898F38A-A7F4-4015-8689-DED9122B4211}"/>
                      </a:ext>
                    </a:extLst>
                  </p:cNvPr>
                  <p:cNvSpPr>
                    <a:spLocks noChangeArrowheads="1"/>
                  </p:cNvSpPr>
                  <p:nvPr/>
                </p:nvSpPr>
                <p:spPr bwMode="auto">
                  <a:xfrm>
                    <a:off x="3859" y="3695"/>
                    <a:ext cx="83" cy="83"/>
                  </a:xfrm>
                  <a:prstGeom prst="ellipse">
                    <a:avLst/>
                  </a:prstGeom>
                  <a:solidFill>
                    <a:schemeClr val="bg2"/>
                  </a:solidFill>
                  <a:ln w="3175">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288" name="Oval 49">
                    <a:extLst>
                      <a:ext uri="{FF2B5EF4-FFF2-40B4-BE49-F238E27FC236}">
                        <a16:creationId xmlns:a16="http://schemas.microsoft.com/office/drawing/2014/main" id="{4D762939-EEBD-461C-9225-CB8A5D2D80C5}"/>
                      </a:ext>
                    </a:extLst>
                  </p:cNvPr>
                  <p:cNvSpPr>
                    <a:spLocks noChangeArrowheads="1"/>
                  </p:cNvSpPr>
                  <p:nvPr/>
                </p:nvSpPr>
                <p:spPr bwMode="auto">
                  <a:xfrm>
                    <a:off x="3871" y="3707"/>
                    <a:ext cx="59" cy="58"/>
                  </a:xfrm>
                  <a:prstGeom prst="ellipse">
                    <a:avLst/>
                  </a:prstGeom>
                  <a:solidFill>
                    <a:schemeClr val="bg2"/>
                  </a:solidFill>
                  <a:ln w="3175">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289" name="Oval 50">
                    <a:extLst>
                      <a:ext uri="{FF2B5EF4-FFF2-40B4-BE49-F238E27FC236}">
                        <a16:creationId xmlns:a16="http://schemas.microsoft.com/office/drawing/2014/main" id="{8B7AAE2F-8980-4D9E-95EE-7EA439DCD9BB}"/>
                      </a:ext>
                    </a:extLst>
                  </p:cNvPr>
                  <p:cNvSpPr>
                    <a:spLocks noChangeArrowheads="1"/>
                  </p:cNvSpPr>
                  <p:nvPr/>
                </p:nvSpPr>
                <p:spPr bwMode="auto">
                  <a:xfrm>
                    <a:off x="3888" y="3723"/>
                    <a:ext cx="25" cy="26"/>
                  </a:xfrm>
                  <a:prstGeom prst="ellipse">
                    <a:avLst/>
                  </a:prstGeom>
                  <a:solidFill>
                    <a:schemeClr val="bg2"/>
                  </a:solidFill>
                  <a:ln w="3175">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grpSp>
        </p:grpSp>
        <p:grpSp>
          <p:nvGrpSpPr>
            <p:cNvPr id="2228" name="Group 76">
              <a:extLst>
                <a:ext uri="{FF2B5EF4-FFF2-40B4-BE49-F238E27FC236}">
                  <a16:creationId xmlns:a16="http://schemas.microsoft.com/office/drawing/2014/main" id="{684BA9CD-81B4-4640-86DD-F06A4ADF002C}"/>
                </a:ext>
              </a:extLst>
            </p:cNvPr>
            <p:cNvGrpSpPr>
              <a:grpSpLocks/>
            </p:cNvGrpSpPr>
            <p:nvPr/>
          </p:nvGrpSpPr>
          <p:grpSpPr bwMode="auto">
            <a:xfrm>
              <a:off x="2927" y="3541"/>
              <a:ext cx="169" cy="186"/>
              <a:chOff x="2927" y="3541"/>
              <a:chExt cx="169" cy="186"/>
            </a:xfrm>
          </p:grpSpPr>
          <p:sp>
            <p:nvSpPr>
              <p:cNvPr id="2260" name="Rectangle 54">
                <a:extLst>
                  <a:ext uri="{FF2B5EF4-FFF2-40B4-BE49-F238E27FC236}">
                    <a16:creationId xmlns:a16="http://schemas.microsoft.com/office/drawing/2014/main" id="{F8D4B571-806D-4280-BA4B-2578AE4665F8}"/>
                  </a:ext>
                </a:extLst>
              </p:cNvPr>
              <p:cNvSpPr>
                <a:spLocks noChangeArrowheads="1"/>
              </p:cNvSpPr>
              <p:nvPr/>
            </p:nvSpPr>
            <p:spPr bwMode="auto">
              <a:xfrm>
                <a:off x="3089" y="3629"/>
                <a:ext cx="7" cy="23"/>
              </a:xfrm>
              <a:prstGeom prst="rect">
                <a:avLst/>
              </a:prstGeom>
              <a:solidFill>
                <a:schemeClr val="accent2"/>
              </a:solidFill>
              <a:ln w="3175">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261" name="Freeform 55">
                <a:extLst>
                  <a:ext uri="{FF2B5EF4-FFF2-40B4-BE49-F238E27FC236}">
                    <a16:creationId xmlns:a16="http://schemas.microsoft.com/office/drawing/2014/main" id="{5A7DA57F-1DA9-4279-8023-001BE936F191}"/>
                  </a:ext>
                </a:extLst>
              </p:cNvPr>
              <p:cNvSpPr>
                <a:spLocks/>
              </p:cNvSpPr>
              <p:nvPr/>
            </p:nvSpPr>
            <p:spPr bwMode="auto">
              <a:xfrm>
                <a:off x="2930" y="3541"/>
                <a:ext cx="158" cy="145"/>
              </a:xfrm>
              <a:custGeom>
                <a:avLst/>
                <a:gdLst>
                  <a:gd name="T0" fmla="*/ 33 w 790"/>
                  <a:gd name="T1" fmla="*/ 4 h 725"/>
                  <a:gd name="T2" fmla="*/ 42 w 790"/>
                  <a:gd name="T3" fmla="*/ 0 h 725"/>
                  <a:gd name="T4" fmla="*/ 146 w 790"/>
                  <a:gd name="T5" fmla="*/ 0 h 725"/>
                  <a:gd name="T6" fmla="*/ 154 w 790"/>
                  <a:gd name="T7" fmla="*/ 4 h 725"/>
                  <a:gd name="T8" fmla="*/ 154 w 790"/>
                  <a:gd name="T9" fmla="*/ 54 h 725"/>
                  <a:gd name="T10" fmla="*/ 158 w 790"/>
                  <a:gd name="T11" fmla="*/ 66 h 725"/>
                  <a:gd name="T12" fmla="*/ 158 w 790"/>
                  <a:gd name="T13" fmla="*/ 145 h 725"/>
                  <a:gd name="T14" fmla="*/ 0 w 790"/>
                  <a:gd name="T15" fmla="*/ 145 h 725"/>
                  <a:gd name="T16" fmla="*/ 0 w 790"/>
                  <a:gd name="T17" fmla="*/ 75 h 725"/>
                  <a:gd name="T18" fmla="*/ 12 w 790"/>
                  <a:gd name="T19" fmla="*/ 66 h 725"/>
                  <a:gd name="T20" fmla="*/ 29 w 790"/>
                  <a:gd name="T21" fmla="*/ 17 h 725"/>
                  <a:gd name="T22" fmla="*/ 33 w 790"/>
                  <a:gd name="T23" fmla="*/ 17 h 725"/>
                  <a:gd name="T24" fmla="*/ 16 w 790"/>
                  <a:gd name="T25" fmla="*/ 66 h 725"/>
                  <a:gd name="T26" fmla="*/ 46 w 790"/>
                  <a:gd name="T27" fmla="*/ 66 h 725"/>
                  <a:gd name="T28" fmla="*/ 33 w 790"/>
                  <a:gd name="T29" fmla="*/ 17 h 725"/>
                  <a:gd name="T30" fmla="*/ 37 w 790"/>
                  <a:gd name="T31" fmla="*/ 17 h 725"/>
                  <a:gd name="T32" fmla="*/ 50 w 790"/>
                  <a:gd name="T33" fmla="*/ 66 h 725"/>
                  <a:gd name="T34" fmla="*/ 104 w 790"/>
                  <a:gd name="T35" fmla="*/ 66 h 725"/>
                  <a:gd name="T36" fmla="*/ 87 w 790"/>
                  <a:gd name="T37" fmla="*/ 17 h 725"/>
                  <a:gd name="T38" fmla="*/ 96 w 790"/>
                  <a:gd name="T39" fmla="*/ 17 h 725"/>
                  <a:gd name="T40" fmla="*/ 112 w 790"/>
                  <a:gd name="T41" fmla="*/ 66 h 725"/>
                  <a:gd name="T42" fmla="*/ 154 w 790"/>
                  <a:gd name="T43" fmla="*/ 66 h 725"/>
                  <a:gd name="T44" fmla="*/ 137 w 790"/>
                  <a:gd name="T45" fmla="*/ 17 h 725"/>
                  <a:gd name="T46" fmla="*/ 96 w 790"/>
                  <a:gd name="T47" fmla="*/ 17 h 725"/>
                  <a:gd name="T48" fmla="*/ 87 w 790"/>
                  <a:gd name="T49" fmla="*/ 17 h 725"/>
                  <a:gd name="T50" fmla="*/ 37 w 790"/>
                  <a:gd name="T51" fmla="*/ 17 h 725"/>
                  <a:gd name="T52" fmla="*/ 33 w 790"/>
                  <a:gd name="T53" fmla="*/ 17 h 725"/>
                  <a:gd name="T54" fmla="*/ 29 w 790"/>
                  <a:gd name="T55" fmla="*/ 17 h 725"/>
                  <a:gd name="T56" fmla="*/ 33 w 790"/>
                  <a:gd name="T57" fmla="*/ 8 h 725"/>
                  <a:gd name="T58" fmla="*/ 33 w 790"/>
                  <a:gd name="T59" fmla="*/ 4 h 72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790"/>
                  <a:gd name="T91" fmla="*/ 0 h 725"/>
                  <a:gd name="T92" fmla="*/ 790 w 790"/>
                  <a:gd name="T93" fmla="*/ 725 h 72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790" h="725">
                    <a:moveTo>
                      <a:pt x="166" y="22"/>
                    </a:moveTo>
                    <a:lnTo>
                      <a:pt x="209" y="0"/>
                    </a:lnTo>
                    <a:lnTo>
                      <a:pt x="728" y="0"/>
                    </a:lnTo>
                    <a:lnTo>
                      <a:pt x="770" y="20"/>
                    </a:lnTo>
                    <a:lnTo>
                      <a:pt x="770" y="272"/>
                    </a:lnTo>
                    <a:lnTo>
                      <a:pt x="790" y="332"/>
                    </a:lnTo>
                    <a:lnTo>
                      <a:pt x="790" y="725"/>
                    </a:lnTo>
                    <a:lnTo>
                      <a:pt x="0" y="725"/>
                    </a:lnTo>
                    <a:lnTo>
                      <a:pt x="0" y="374"/>
                    </a:lnTo>
                    <a:lnTo>
                      <a:pt x="62" y="332"/>
                    </a:lnTo>
                    <a:lnTo>
                      <a:pt x="147" y="84"/>
                    </a:lnTo>
                    <a:lnTo>
                      <a:pt x="166" y="84"/>
                    </a:lnTo>
                    <a:lnTo>
                      <a:pt x="82" y="332"/>
                    </a:lnTo>
                    <a:lnTo>
                      <a:pt x="229" y="332"/>
                    </a:lnTo>
                    <a:lnTo>
                      <a:pt x="166" y="84"/>
                    </a:lnTo>
                    <a:lnTo>
                      <a:pt x="187" y="84"/>
                    </a:lnTo>
                    <a:lnTo>
                      <a:pt x="249" y="332"/>
                    </a:lnTo>
                    <a:lnTo>
                      <a:pt x="519" y="332"/>
                    </a:lnTo>
                    <a:lnTo>
                      <a:pt x="436" y="84"/>
                    </a:lnTo>
                    <a:lnTo>
                      <a:pt x="478" y="84"/>
                    </a:lnTo>
                    <a:lnTo>
                      <a:pt x="561" y="332"/>
                    </a:lnTo>
                    <a:lnTo>
                      <a:pt x="770" y="332"/>
                    </a:lnTo>
                    <a:lnTo>
                      <a:pt x="686" y="84"/>
                    </a:lnTo>
                    <a:lnTo>
                      <a:pt x="478" y="84"/>
                    </a:lnTo>
                    <a:lnTo>
                      <a:pt x="436" y="84"/>
                    </a:lnTo>
                    <a:lnTo>
                      <a:pt x="187" y="84"/>
                    </a:lnTo>
                    <a:lnTo>
                      <a:pt x="166" y="84"/>
                    </a:lnTo>
                    <a:lnTo>
                      <a:pt x="147" y="84"/>
                    </a:lnTo>
                    <a:lnTo>
                      <a:pt x="166" y="42"/>
                    </a:lnTo>
                    <a:lnTo>
                      <a:pt x="166" y="22"/>
                    </a:lnTo>
                    <a:close/>
                  </a:path>
                </a:pathLst>
              </a:custGeom>
              <a:solidFill>
                <a:schemeClr val="accent2"/>
              </a:solidFill>
              <a:ln w="3175">
                <a:solidFill>
                  <a:srgbClr val="000000"/>
                </a:solidFill>
                <a:prstDash val="solid"/>
                <a:round/>
                <a:headEnd/>
                <a:tailEnd/>
              </a:ln>
            </p:spPr>
            <p:txBody>
              <a:bodyPr/>
              <a:lstStyle/>
              <a:p>
                <a:endParaRPr lang="fr-FR"/>
              </a:p>
            </p:txBody>
          </p:sp>
          <p:sp>
            <p:nvSpPr>
              <p:cNvPr id="2262" name="Line 56">
                <a:extLst>
                  <a:ext uri="{FF2B5EF4-FFF2-40B4-BE49-F238E27FC236}">
                    <a16:creationId xmlns:a16="http://schemas.microsoft.com/office/drawing/2014/main" id="{66A662CE-057F-4700-A632-675590664179}"/>
                  </a:ext>
                </a:extLst>
              </p:cNvPr>
              <p:cNvSpPr>
                <a:spLocks noChangeShapeType="1"/>
              </p:cNvSpPr>
              <p:nvPr/>
            </p:nvSpPr>
            <p:spPr bwMode="auto">
              <a:xfrm>
                <a:off x="2976" y="3608"/>
                <a:ext cx="1" cy="76"/>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263" name="Freeform 57">
                <a:extLst>
                  <a:ext uri="{FF2B5EF4-FFF2-40B4-BE49-F238E27FC236}">
                    <a16:creationId xmlns:a16="http://schemas.microsoft.com/office/drawing/2014/main" id="{0CF536EB-90BB-4C15-805D-71887C1909CA}"/>
                  </a:ext>
                </a:extLst>
              </p:cNvPr>
              <p:cNvSpPr>
                <a:spLocks/>
              </p:cNvSpPr>
              <p:nvPr/>
            </p:nvSpPr>
            <p:spPr bwMode="auto">
              <a:xfrm>
                <a:off x="3019" y="3550"/>
                <a:ext cx="19" cy="116"/>
              </a:xfrm>
              <a:custGeom>
                <a:avLst/>
                <a:gdLst>
                  <a:gd name="T0" fmla="*/ 0 w 98"/>
                  <a:gd name="T1" fmla="*/ 0 h 581"/>
                  <a:gd name="T2" fmla="*/ 19 w 98"/>
                  <a:gd name="T3" fmla="*/ 58 h 581"/>
                  <a:gd name="T4" fmla="*/ 19 w 98"/>
                  <a:gd name="T5" fmla="*/ 116 h 581"/>
                  <a:gd name="T6" fmla="*/ 0 60000 65536"/>
                  <a:gd name="T7" fmla="*/ 0 60000 65536"/>
                  <a:gd name="T8" fmla="*/ 0 60000 65536"/>
                  <a:gd name="T9" fmla="*/ 0 w 98"/>
                  <a:gd name="T10" fmla="*/ 0 h 581"/>
                  <a:gd name="T11" fmla="*/ 98 w 98"/>
                  <a:gd name="T12" fmla="*/ 581 h 581"/>
                </a:gdLst>
                <a:ahLst/>
                <a:cxnLst>
                  <a:cxn ang="T6">
                    <a:pos x="T0" y="T1"/>
                  </a:cxn>
                  <a:cxn ang="T7">
                    <a:pos x="T2" y="T3"/>
                  </a:cxn>
                  <a:cxn ang="T8">
                    <a:pos x="T4" y="T5"/>
                  </a:cxn>
                </a:cxnLst>
                <a:rect l="T9" t="T10" r="T11" b="T12"/>
                <a:pathLst>
                  <a:path w="98" h="581">
                    <a:moveTo>
                      <a:pt x="0" y="0"/>
                    </a:moveTo>
                    <a:lnTo>
                      <a:pt x="98" y="290"/>
                    </a:lnTo>
                    <a:lnTo>
                      <a:pt x="98" y="581"/>
                    </a:lnTo>
                  </a:path>
                </a:pathLst>
              </a:custGeom>
              <a:solidFill>
                <a:schemeClr val="accent2"/>
              </a:solidFill>
              <a:ln w="3175">
                <a:solidFill>
                  <a:srgbClr val="000000"/>
                </a:solidFill>
                <a:prstDash val="solid"/>
                <a:round/>
                <a:headEnd/>
                <a:tailEnd/>
              </a:ln>
            </p:spPr>
            <p:txBody>
              <a:bodyPr/>
              <a:lstStyle/>
              <a:p>
                <a:endParaRPr lang="fr-FR"/>
              </a:p>
            </p:txBody>
          </p:sp>
          <p:grpSp>
            <p:nvGrpSpPr>
              <p:cNvPr id="2264" name="Group 62">
                <a:extLst>
                  <a:ext uri="{FF2B5EF4-FFF2-40B4-BE49-F238E27FC236}">
                    <a16:creationId xmlns:a16="http://schemas.microsoft.com/office/drawing/2014/main" id="{5D0DB409-E23F-4EBC-8C97-812E5EA11396}"/>
                  </a:ext>
                </a:extLst>
              </p:cNvPr>
              <p:cNvGrpSpPr>
                <a:grpSpLocks/>
              </p:cNvGrpSpPr>
              <p:nvPr/>
            </p:nvGrpSpPr>
            <p:grpSpPr bwMode="auto">
              <a:xfrm>
                <a:off x="2927" y="3687"/>
                <a:ext cx="160" cy="40"/>
                <a:chOff x="2927" y="3687"/>
                <a:chExt cx="160" cy="40"/>
              </a:xfrm>
            </p:grpSpPr>
            <p:sp>
              <p:nvSpPr>
                <p:cNvPr id="2278" name="Rectangle 58">
                  <a:extLst>
                    <a:ext uri="{FF2B5EF4-FFF2-40B4-BE49-F238E27FC236}">
                      <a16:creationId xmlns:a16="http://schemas.microsoft.com/office/drawing/2014/main" id="{A8F8DC18-EF95-4123-8D38-089E20AA34DB}"/>
                    </a:ext>
                  </a:extLst>
                </p:cNvPr>
                <p:cNvSpPr>
                  <a:spLocks noChangeArrowheads="1"/>
                </p:cNvSpPr>
                <p:nvPr/>
              </p:nvSpPr>
              <p:spPr bwMode="auto">
                <a:xfrm>
                  <a:off x="2927" y="3687"/>
                  <a:ext cx="160" cy="40"/>
                </a:xfrm>
                <a:prstGeom prst="rect">
                  <a:avLst/>
                </a:prstGeom>
                <a:solidFill>
                  <a:schemeClr val="accent2"/>
                </a:solidFill>
                <a:ln w="3175">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nvGrpSpPr>
                <p:cNvPr id="2279" name="Group 61">
                  <a:extLst>
                    <a:ext uri="{FF2B5EF4-FFF2-40B4-BE49-F238E27FC236}">
                      <a16:creationId xmlns:a16="http://schemas.microsoft.com/office/drawing/2014/main" id="{75EA2AAD-0D45-4D4E-B824-62CBC139EA82}"/>
                    </a:ext>
                  </a:extLst>
                </p:cNvPr>
                <p:cNvGrpSpPr>
                  <a:grpSpLocks/>
                </p:cNvGrpSpPr>
                <p:nvPr/>
              </p:nvGrpSpPr>
              <p:grpSpPr bwMode="auto">
                <a:xfrm>
                  <a:off x="2934" y="3691"/>
                  <a:ext cx="48" cy="5"/>
                  <a:chOff x="2934" y="3691"/>
                  <a:chExt cx="48" cy="5"/>
                </a:xfrm>
              </p:grpSpPr>
              <p:sp>
                <p:nvSpPr>
                  <p:cNvPr id="2280" name="Line 59">
                    <a:extLst>
                      <a:ext uri="{FF2B5EF4-FFF2-40B4-BE49-F238E27FC236}">
                        <a16:creationId xmlns:a16="http://schemas.microsoft.com/office/drawing/2014/main" id="{972A9759-6586-4973-BB5E-248B04FF0524}"/>
                      </a:ext>
                    </a:extLst>
                  </p:cNvPr>
                  <p:cNvSpPr>
                    <a:spLocks noChangeShapeType="1"/>
                  </p:cNvSpPr>
                  <p:nvPr/>
                </p:nvSpPr>
                <p:spPr bwMode="auto">
                  <a:xfrm>
                    <a:off x="2934" y="3691"/>
                    <a:ext cx="48"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281" name="Line 60">
                    <a:extLst>
                      <a:ext uri="{FF2B5EF4-FFF2-40B4-BE49-F238E27FC236}">
                        <a16:creationId xmlns:a16="http://schemas.microsoft.com/office/drawing/2014/main" id="{00C3EF38-65F7-4F78-AC15-E541CC87340F}"/>
                      </a:ext>
                    </a:extLst>
                  </p:cNvPr>
                  <p:cNvSpPr>
                    <a:spLocks noChangeShapeType="1"/>
                  </p:cNvSpPr>
                  <p:nvPr/>
                </p:nvSpPr>
                <p:spPr bwMode="auto">
                  <a:xfrm>
                    <a:off x="2939" y="3695"/>
                    <a:ext cx="43"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grpSp>
          </p:grpSp>
          <p:grpSp>
            <p:nvGrpSpPr>
              <p:cNvPr id="2265" name="Group 65">
                <a:extLst>
                  <a:ext uri="{FF2B5EF4-FFF2-40B4-BE49-F238E27FC236}">
                    <a16:creationId xmlns:a16="http://schemas.microsoft.com/office/drawing/2014/main" id="{A6676828-C8DC-44B5-8D83-8498F8CB56B7}"/>
                  </a:ext>
                </a:extLst>
              </p:cNvPr>
              <p:cNvGrpSpPr>
                <a:grpSpLocks/>
              </p:cNvGrpSpPr>
              <p:nvPr/>
            </p:nvGrpSpPr>
            <p:grpSpPr bwMode="auto">
              <a:xfrm>
                <a:off x="2930" y="3666"/>
                <a:ext cx="156" cy="5"/>
                <a:chOff x="2930" y="3666"/>
                <a:chExt cx="156" cy="5"/>
              </a:xfrm>
            </p:grpSpPr>
            <p:sp>
              <p:nvSpPr>
                <p:cNvPr id="2276" name="Line 63">
                  <a:extLst>
                    <a:ext uri="{FF2B5EF4-FFF2-40B4-BE49-F238E27FC236}">
                      <a16:creationId xmlns:a16="http://schemas.microsoft.com/office/drawing/2014/main" id="{F27727D5-F0DA-4902-9707-02634B7A0C4E}"/>
                    </a:ext>
                  </a:extLst>
                </p:cNvPr>
                <p:cNvSpPr>
                  <a:spLocks noChangeShapeType="1"/>
                </p:cNvSpPr>
                <p:nvPr/>
              </p:nvSpPr>
              <p:spPr bwMode="auto">
                <a:xfrm>
                  <a:off x="2930" y="3670"/>
                  <a:ext cx="48" cy="1"/>
                </a:xfrm>
                <a:prstGeom prst="line">
                  <a:avLst/>
                </a:prstGeom>
                <a:noFill/>
                <a:ln w="3175">
                  <a:solidFill>
                    <a:srgbClr val="20202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277" name="Line 64">
                  <a:extLst>
                    <a:ext uri="{FF2B5EF4-FFF2-40B4-BE49-F238E27FC236}">
                      <a16:creationId xmlns:a16="http://schemas.microsoft.com/office/drawing/2014/main" id="{F5A56449-EC15-4A82-9723-9328DBD64437}"/>
                    </a:ext>
                  </a:extLst>
                </p:cNvPr>
                <p:cNvSpPr>
                  <a:spLocks noChangeShapeType="1"/>
                </p:cNvSpPr>
                <p:nvPr/>
              </p:nvSpPr>
              <p:spPr bwMode="auto">
                <a:xfrm>
                  <a:off x="2930" y="3666"/>
                  <a:ext cx="156" cy="1"/>
                </a:xfrm>
                <a:prstGeom prst="line">
                  <a:avLst/>
                </a:prstGeom>
                <a:noFill/>
                <a:ln w="3175">
                  <a:solidFill>
                    <a:srgbClr val="202020"/>
                  </a:solidFill>
                  <a:round/>
                  <a:headEnd/>
                  <a:tailEnd/>
                </a:ln>
                <a:extLst>
                  <a:ext uri="{909E8E84-426E-40DD-AFC4-6F175D3DCCD1}">
                    <a14:hiddenFill xmlns:a14="http://schemas.microsoft.com/office/drawing/2010/main">
                      <a:noFill/>
                    </a14:hiddenFill>
                  </a:ext>
                </a:extLst>
              </p:spPr>
              <p:txBody>
                <a:bodyPr/>
                <a:lstStyle/>
                <a:p>
                  <a:endParaRPr lang="fr-FR"/>
                </a:p>
              </p:txBody>
            </p:sp>
          </p:grpSp>
          <p:sp>
            <p:nvSpPr>
              <p:cNvPr id="2266" name="Line 66">
                <a:extLst>
                  <a:ext uri="{FF2B5EF4-FFF2-40B4-BE49-F238E27FC236}">
                    <a16:creationId xmlns:a16="http://schemas.microsoft.com/office/drawing/2014/main" id="{238AFD18-8157-4F10-B031-782FA82E2045}"/>
                  </a:ext>
                </a:extLst>
              </p:cNvPr>
              <p:cNvSpPr>
                <a:spLocks noChangeShapeType="1"/>
              </p:cNvSpPr>
              <p:nvPr/>
            </p:nvSpPr>
            <p:spPr bwMode="auto">
              <a:xfrm>
                <a:off x="3084" y="3608"/>
                <a:ext cx="1" cy="80"/>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grpSp>
            <p:nvGrpSpPr>
              <p:cNvPr id="2267" name="Group 73">
                <a:extLst>
                  <a:ext uri="{FF2B5EF4-FFF2-40B4-BE49-F238E27FC236}">
                    <a16:creationId xmlns:a16="http://schemas.microsoft.com/office/drawing/2014/main" id="{0680935B-C8F9-4184-A9E4-3C32BE568751}"/>
                  </a:ext>
                </a:extLst>
              </p:cNvPr>
              <p:cNvGrpSpPr>
                <a:grpSpLocks/>
              </p:cNvGrpSpPr>
              <p:nvPr/>
            </p:nvGrpSpPr>
            <p:grpSpPr bwMode="auto">
              <a:xfrm>
                <a:off x="2980" y="3575"/>
                <a:ext cx="19" cy="57"/>
                <a:chOff x="2980" y="3575"/>
                <a:chExt cx="19" cy="57"/>
              </a:xfrm>
            </p:grpSpPr>
            <p:sp>
              <p:nvSpPr>
                <p:cNvPr id="2270" name="AutoShape 67">
                  <a:extLst>
                    <a:ext uri="{FF2B5EF4-FFF2-40B4-BE49-F238E27FC236}">
                      <a16:creationId xmlns:a16="http://schemas.microsoft.com/office/drawing/2014/main" id="{3BA35AD7-157F-4663-94FF-340669901A4A}"/>
                    </a:ext>
                  </a:extLst>
                </p:cNvPr>
                <p:cNvSpPr>
                  <a:spLocks noChangeArrowheads="1"/>
                </p:cNvSpPr>
                <p:nvPr/>
              </p:nvSpPr>
              <p:spPr bwMode="auto">
                <a:xfrm>
                  <a:off x="2980" y="3575"/>
                  <a:ext cx="13" cy="42"/>
                </a:xfrm>
                <a:prstGeom prst="roundRect">
                  <a:avLst>
                    <a:gd name="adj" fmla="val 48412"/>
                  </a:avLst>
                </a:prstGeom>
                <a:solidFill>
                  <a:schemeClr val="accent2"/>
                </a:solidFill>
                <a:ln w="3175">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271" name="AutoShape 68">
                  <a:extLst>
                    <a:ext uri="{FF2B5EF4-FFF2-40B4-BE49-F238E27FC236}">
                      <a16:creationId xmlns:a16="http://schemas.microsoft.com/office/drawing/2014/main" id="{7766F8EE-7CC9-492C-836A-6B37146273D0}"/>
                    </a:ext>
                  </a:extLst>
                </p:cNvPr>
                <p:cNvSpPr>
                  <a:spLocks noChangeArrowheads="1"/>
                </p:cNvSpPr>
                <p:nvPr/>
              </p:nvSpPr>
              <p:spPr bwMode="auto">
                <a:xfrm>
                  <a:off x="2982" y="3626"/>
                  <a:ext cx="6" cy="6"/>
                </a:xfrm>
                <a:prstGeom prst="roundRect">
                  <a:avLst>
                    <a:gd name="adj" fmla="val 50000"/>
                  </a:avLst>
                </a:prstGeom>
                <a:solidFill>
                  <a:schemeClr val="accent2"/>
                </a:solidFill>
                <a:ln w="3175">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272" name="AutoShape 69">
                  <a:extLst>
                    <a:ext uri="{FF2B5EF4-FFF2-40B4-BE49-F238E27FC236}">
                      <a16:creationId xmlns:a16="http://schemas.microsoft.com/office/drawing/2014/main" id="{8F5E18ED-B737-439D-9B42-FABEE782642F}"/>
                    </a:ext>
                  </a:extLst>
                </p:cNvPr>
                <p:cNvSpPr>
                  <a:spLocks noChangeArrowheads="1"/>
                </p:cNvSpPr>
                <p:nvPr/>
              </p:nvSpPr>
              <p:spPr bwMode="auto">
                <a:xfrm>
                  <a:off x="2995" y="3622"/>
                  <a:ext cx="4" cy="5"/>
                </a:xfrm>
                <a:prstGeom prst="roundRect">
                  <a:avLst>
                    <a:gd name="adj" fmla="val 50000"/>
                  </a:avLst>
                </a:prstGeom>
                <a:solidFill>
                  <a:schemeClr val="accent2"/>
                </a:solidFill>
                <a:ln w="3175">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nvGrpSpPr>
                <p:cNvPr id="2273" name="Group 72">
                  <a:extLst>
                    <a:ext uri="{FF2B5EF4-FFF2-40B4-BE49-F238E27FC236}">
                      <a16:creationId xmlns:a16="http://schemas.microsoft.com/office/drawing/2014/main" id="{4FECB294-B59F-469D-9BAE-104C8938CA20}"/>
                    </a:ext>
                  </a:extLst>
                </p:cNvPr>
                <p:cNvGrpSpPr>
                  <a:grpSpLocks/>
                </p:cNvGrpSpPr>
                <p:nvPr/>
              </p:nvGrpSpPr>
              <p:grpSpPr bwMode="auto">
                <a:xfrm>
                  <a:off x="2985" y="3599"/>
                  <a:ext cx="14" cy="29"/>
                  <a:chOff x="2985" y="3599"/>
                  <a:chExt cx="14" cy="29"/>
                </a:xfrm>
              </p:grpSpPr>
              <p:sp>
                <p:nvSpPr>
                  <p:cNvPr id="2274" name="Freeform 70">
                    <a:extLst>
                      <a:ext uri="{FF2B5EF4-FFF2-40B4-BE49-F238E27FC236}">
                        <a16:creationId xmlns:a16="http://schemas.microsoft.com/office/drawing/2014/main" id="{D632255F-FF3E-4C83-8418-37CBFCEDE465}"/>
                      </a:ext>
                    </a:extLst>
                  </p:cNvPr>
                  <p:cNvSpPr>
                    <a:spLocks/>
                  </p:cNvSpPr>
                  <p:nvPr/>
                </p:nvSpPr>
                <p:spPr bwMode="auto">
                  <a:xfrm>
                    <a:off x="2985" y="3599"/>
                    <a:ext cx="1" cy="29"/>
                  </a:xfrm>
                  <a:custGeom>
                    <a:avLst/>
                    <a:gdLst>
                      <a:gd name="T0" fmla="*/ 0 w 1"/>
                      <a:gd name="T1" fmla="*/ 0 h 147"/>
                      <a:gd name="T2" fmla="*/ 0 w 1"/>
                      <a:gd name="T3" fmla="*/ 29 h 147"/>
                      <a:gd name="T4" fmla="*/ 0 w 1"/>
                      <a:gd name="T5" fmla="*/ 25 h 147"/>
                      <a:gd name="T6" fmla="*/ 0 60000 65536"/>
                      <a:gd name="T7" fmla="*/ 0 60000 65536"/>
                      <a:gd name="T8" fmla="*/ 0 60000 65536"/>
                      <a:gd name="T9" fmla="*/ 0 w 1"/>
                      <a:gd name="T10" fmla="*/ 0 h 147"/>
                      <a:gd name="T11" fmla="*/ 1 w 1"/>
                      <a:gd name="T12" fmla="*/ 147 h 147"/>
                    </a:gdLst>
                    <a:ahLst/>
                    <a:cxnLst>
                      <a:cxn ang="T6">
                        <a:pos x="T0" y="T1"/>
                      </a:cxn>
                      <a:cxn ang="T7">
                        <a:pos x="T2" y="T3"/>
                      </a:cxn>
                      <a:cxn ang="T8">
                        <a:pos x="T4" y="T5"/>
                      </a:cxn>
                    </a:cxnLst>
                    <a:rect l="T9" t="T10" r="T11" b="T12"/>
                    <a:pathLst>
                      <a:path w="1" h="147">
                        <a:moveTo>
                          <a:pt x="0" y="0"/>
                        </a:moveTo>
                        <a:lnTo>
                          <a:pt x="0" y="147"/>
                        </a:lnTo>
                        <a:lnTo>
                          <a:pt x="0" y="127"/>
                        </a:lnTo>
                      </a:path>
                    </a:pathLst>
                  </a:custGeom>
                  <a:solidFill>
                    <a:schemeClr val="accent2"/>
                  </a:solidFill>
                  <a:ln w="3175">
                    <a:solidFill>
                      <a:srgbClr val="000000"/>
                    </a:solidFill>
                    <a:prstDash val="solid"/>
                    <a:round/>
                    <a:headEnd/>
                    <a:tailEnd/>
                  </a:ln>
                </p:spPr>
                <p:txBody>
                  <a:bodyPr/>
                  <a:lstStyle/>
                  <a:p>
                    <a:endParaRPr lang="fr-FR"/>
                  </a:p>
                </p:txBody>
              </p:sp>
              <p:sp>
                <p:nvSpPr>
                  <p:cNvPr id="2275" name="Line 71">
                    <a:extLst>
                      <a:ext uri="{FF2B5EF4-FFF2-40B4-BE49-F238E27FC236}">
                        <a16:creationId xmlns:a16="http://schemas.microsoft.com/office/drawing/2014/main" id="{F95F9F1D-69FE-4880-92BE-FCD4FD374AAB}"/>
                      </a:ext>
                    </a:extLst>
                  </p:cNvPr>
                  <p:cNvSpPr>
                    <a:spLocks noChangeShapeType="1"/>
                  </p:cNvSpPr>
                  <p:nvPr/>
                </p:nvSpPr>
                <p:spPr bwMode="auto">
                  <a:xfrm>
                    <a:off x="2985" y="3616"/>
                    <a:ext cx="14" cy="9"/>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grpSp>
          </p:grpSp>
          <p:sp>
            <p:nvSpPr>
              <p:cNvPr id="2268" name="Freeform 74">
                <a:extLst>
                  <a:ext uri="{FF2B5EF4-FFF2-40B4-BE49-F238E27FC236}">
                    <a16:creationId xmlns:a16="http://schemas.microsoft.com/office/drawing/2014/main" id="{5CD5DF74-549B-4FC7-8F10-E9852352D002}"/>
                  </a:ext>
                </a:extLst>
              </p:cNvPr>
              <p:cNvSpPr>
                <a:spLocks/>
              </p:cNvSpPr>
              <p:nvPr/>
            </p:nvSpPr>
            <p:spPr bwMode="auto">
              <a:xfrm>
                <a:off x="3018" y="3612"/>
                <a:ext cx="16" cy="5"/>
              </a:xfrm>
              <a:custGeom>
                <a:avLst/>
                <a:gdLst>
                  <a:gd name="T0" fmla="*/ 0 w 83"/>
                  <a:gd name="T1" fmla="*/ 0 h 24"/>
                  <a:gd name="T2" fmla="*/ 16 w 83"/>
                  <a:gd name="T3" fmla="*/ 0 h 24"/>
                  <a:gd name="T4" fmla="*/ 16 w 83"/>
                  <a:gd name="T5" fmla="*/ 2 h 24"/>
                  <a:gd name="T6" fmla="*/ 16 w 83"/>
                  <a:gd name="T7" fmla="*/ 5 h 24"/>
                  <a:gd name="T8" fmla="*/ 12 w 83"/>
                  <a:gd name="T9" fmla="*/ 5 h 24"/>
                  <a:gd name="T10" fmla="*/ 12 w 83"/>
                  <a:gd name="T11" fmla="*/ 2 h 24"/>
                  <a:gd name="T12" fmla="*/ 0 w 83"/>
                  <a:gd name="T13" fmla="*/ 2 h 24"/>
                  <a:gd name="T14" fmla="*/ 0 w 83"/>
                  <a:gd name="T15" fmla="*/ 0 h 24"/>
                  <a:gd name="T16" fmla="*/ 0 60000 65536"/>
                  <a:gd name="T17" fmla="*/ 0 60000 65536"/>
                  <a:gd name="T18" fmla="*/ 0 60000 65536"/>
                  <a:gd name="T19" fmla="*/ 0 60000 65536"/>
                  <a:gd name="T20" fmla="*/ 0 60000 65536"/>
                  <a:gd name="T21" fmla="*/ 0 60000 65536"/>
                  <a:gd name="T22" fmla="*/ 0 60000 65536"/>
                  <a:gd name="T23" fmla="*/ 0 60000 65536"/>
                  <a:gd name="T24" fmla="*/ 0 w 83"/>
                  <a:gd name="T25" fmla="*/ 0 h 24"/>
                  <a:gd name="T26" fmla="*/ 83 w 83"/>
                  <a:gd name="T27" fmla="*/ 24 h 2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3" h="24">
                    <a:moveTo>
                      <a:pt x="0" y="0"/>
                    </a:moveTo>
                    <a:lnTo>
                      <a:pt x="83" y="0"/>
                    </a:lnTo>
                    <a:lnTo>
                      <a:pt x="83" y="11"/>
                    </a:lnTo>
                    <a:lnTo>
                      <a:pt x="83" y="24"/>
                    </a:lnTo>
                    <a:lnTo>
                      <a:pt x="63" y="24"/>
                    </a:lnTo>
                    <a:lnTo>
                      <a:pt x="63" y="11"/>
                    </a:lnTo>
                    <a:lnTo>
                      <a:pt x="0" y="11"/>
                    </a:lnTo>
                    <a:lnTo>
                      <a:pt x="0" y="0"/>
                    </a:lnTo>
                    <a:close/>
                  </a:path>
                </a:pathLst>
              </a:custGeom>
              <a:solidFill>
                <a:schemeClr val="accent2"/>
              </a:solidFill>
              <a:ln w="3175">
                <a:solidFill>
                  <a:srgbClr val="000000"/>
                </a:solidFill>
                <a:prstDash val="solid"/>
                <a:round/>
                <a:headEnd/>
                <a:tailEnd/>
              </a:ln>
            </p:spPr>
            <p:txBody>
              <a:bodyPr/>
              <a:lstStyle/>
              <a:p>
                <a:endParaRPr lang="fr-FR"/>
              </a:p>
            </p:txBody>
          </p:sp>
          <p:sp>
            <p:nvSpPr>
              <p:cNvPr id="2269" name="Freeform 75">
                <a:extLst>
                  <a:ext uri="{FF2B5EF4-FFF2-40B4-BE49-F238E27FC236}">
                    <a16:creationId xmlns:a16="http://schemas.microsoft.com/office/drawing/2014/main" id="{E87DDFF8-B0A0-41D8-BDEE-D8FA7CEA9F92}"/>
                  </a:ext>
                </a:extLst>
              </p:cNvPr>
              <p:cNvSpPr>
                <a:spLocks/>
              </p:cNvSpPr>
              <p:nvPr/>
            </p:nvSpPr>
            <p:spPr bwMode="auto">
              <a:xfrm>
                <a:off x="2964" y="3545"/>
                <a:ext cx="120" cy="4"/>
              </a:xfrm>
              <a:custGeom>
                <a:avLst/>
                <a:gdLst>
                  <a:gd name="T0" fmla="*/ 0 w 601"/>
                  <a:gd name="T1" fmla="*/ 0 h 18"/>
                  <a:gd name="T2" fmla="*/ 120 w 601"/>
                  <a:gd name="T3" fmla="*/ 0 h 18"/>
                  <a:gd name="T4" fmla="*/ 120 w 601"/>
                  <a:gd name="T5" fmla="*/ 4 h 18"/>
                  <a:gd name="T6" fmla="*/ 0 w 601"/>
                  <a:gd name="T7" fmla="*/ 4 h 18"/>
                  <a:gd name="T8" fmla="*/ 0 w 601"/>
                  <a:gd name="T9" fmla="*/ 0 h 18"/>
                  <a:gd name="T10" fmla="*/ 0 60000 65536"/>
                  <a:gd name="T11" fmla="*/ 0 60000 65536"/>
                  <a:gd name="T12" fmla="*/ 0 60000 65536"/>
                  <a:gd name="T13" fmla="*/ 0 60000 65536"/>
                  <a:gd name="T14" fmla="*/ 0 60000 65536"/>
                  <a:gd name="T15" fmla="*/ 0 w 601"/>
                  <a:gd name="T16" fmla="*/ 0 h 18"/>
                  <a:gd name="T17" fmla="*/ 601 w 601"/>
                  <a:gd name="T18" fmla="*/ 18 h 18"/>
                </a:gdLst>
                <a:ahLst/>
                <a:cxnLst>
                  <a:cxn ang="T10">
                    <a:pos x="T0" y="T1"/>
                  </a:cxn>
                  <a:cxn ang="T11">
                    <a:pos x="T2" y="T3"/>
                  </a:cxn>
                  <a:cxn ang="T12">
                    <a:pos x="T4" y="T5"/>
                  </a:cxn>
                  <a:cxn ang="T13">
                    <a:pos x="T6" y="T7"/>
                  </a:cxn>
                  <a:cxn ang="T14">
                    <a:pos x="T8" y="T9"/>
                  </a:cxn>
                </a:cxnLst>
                <a:rect l="T15" t="T16" r="T17" b="T18"/>
                <a:pathLst>
                  <a:path w="601" h="18">
                    <a:moveTo>
                      <a:pt x="0" y="0"/>
                    </a:moveTo>
                    <a:lnTo>
                      <a:pt x="601" y="0"/>
                    </a:lnTo>
                    <a:lnTo>
                      <a:pt x="601" y="18"/>
                    </a:lnTo>
                    <a:lnTo>
                      <a:pt x="1" y="18"/>
                    </a:lnTo>
                    <a:lnTo>
                      <a:pt x="0" y="0"/>
                    </a:lnTo>
                    <a:close/>
                  </a:path>
                </a:pathLst>
              </a:custGeom>
              <a:solidFill>
                <a:schemeClr val="accent2"/>
              </a:solidFill>
              <a:ln w="3175">
                <a:solidFill>
                  <a:srgbClr val="000000"/>
                </a:solidFill>
                <a:prstDash val="solid"/>
                <a:round/>
                <a:headEnd/>
                <a:tailEnd/>
              </a:ln>
            </p:spPr>
            <p:txBody>
              <a:bodyPr/>
              <a:lstStyle/>
              <a:p>
                <a:endParaRPr lang="fr-FR"/>
              </a:p>
            </p:txBody>
          </p:sp>
        </p:grpSp>
        <p:grpSp>
          <p:nvGrpSpPr>
            <p:cNvPr id="2229" name="Group 79">
              <a:extLst>
                <a:ext uri="{FF2B5EF4-FFF2-40B4-BE49-F238E27FC236}">
                  <a16:creationId xmlns:a16="http://schemas.microsoft.com/office/drawing/2014/main" id="{1BE0B87D-235A-4DC0-BAE1-1C5A0CE3850A}"/>
                </a:ext>
              </a:extLst>
            </p:cNvPr>
            <p:cNvGrpSpPr>
              <a:grpSpLocks/>
            </p:cNvGrpSpPr>
            <p:nvPr/>
          </p:nvGrpSpPr>
          <p:grpSpPr bwMode="auto">
            <a:xfrm>
              <a:off x="2963" y="3670"/>
              <a:ext cx="133" cy="58"/>
              <a:chOff x="2963" y="3670"/>
              <a:chExt cx="133" cy="58"/>
            </a:xfrm>
          </p:grpSpPr>
          <p:sp>
            <p:nvSpPr>
              <p:cNvPr id="2258" name="Freeform 77">
                <a:extLst>
                  <a:ext uri="{FF2B5EF4-FFF2-40B4-BE49-F238E27FC236}">
                    <a16:creationId xmlns:a16="http://schemas.microsoft.com/office/drawing/2014/main" id="{D1030A96-1F56-4FCF-9BDF-C20CC64A0D1F}"/>
                  </a:ext>
                </a:extLst>
              </p:cNvPr>
              <p:cNvSpPr>
                <a:spLocks/>
              </p:cNvSpPr>
              <p:nvPr/>
            </p:nvSpPr>
            <p:spPr bwMode="auto">
              <a:xfrm>
                <a:off x="2963" y="3670"/>
                <a:ext cx="133" cy="58"/>
              </a:xfrm>
              <a:custGeom>
                <a:avLst/>
                <a:gdLst>
                  <a:gd name="T0" fmla="*/ 0 w 668"/>
                  <a:gd name="T1" fmla="*/ 58 h 291"/>
                  <a:gd name="T2" fmla="*/ 0 w 668"/>
                  <a:gd name="T3" fmla="*/ 52 h 291"/>
                  <a:gd name="T4" fmla="*/ 2 w 668"/>
                  <a:gd name="T5" fmla="*/ 45 h 291"/>
                  <a:gd name="T6" fmla="*/ 4 w 668"/>
                  <a:gd name="T7" fmla="*/ 38 h 291"/>
                  <a:gd name="T8" fmla="*/ 7 w 668"/>
                  <a:gd name="T9" fmla="*/ 32 h 291"/>
                  <a:gd name="T10" fmla="*/ 12 w 668"/>
                  <a:gd name="T11" fmla="*/ 25 h 291"/>
                  <a:gd name="T12" fmla="*/ 16 w 668"/>
                  <a:gd name="T13" fmla="*/ 20 h 291"/>
                  <a:gd name="T14" fmla="*/ 22 w 668"/>
                  <a:gd name="T15" fmla="*/ 15 h 291"/>
                  <a:gd name="T16" fmla="*/ 30 w 668"/>
                  <a:gd name="T17" fmla="*/ 10 h 291"/>
                  <a:gd name="T18" fmla="*/ 37 w 668"/>
                  <a:gd name="T19" fmla="*/ 6 h 291"/>
                  <a:gd name="T20" fmla="*/ 44 w 668"/>
                  <a:gd name="T21" fmla="*/ 4 h 291"/>
                  <a:gd name="T22" fmla="*/ 52 w 668"/>
                  <a:gd name="T23" fmla="*/ 1 h 291"/>
                  <a:gd name="T24" fmla="*/ 61 w 668"/>
                  <a:gd name="T25" fmla="*/ 0 h 291"/>
                  <a:gd name="T26" fmla="*/ 70 w 668"/>
                  <a:gd name="T27" fmla="*/ 0 h 291"/>
                  <a:gd name="T28" fmla="*/ 78 w 668"/>
                  <a:gd name="T29" fmla="*/ 1 h 291"/>
                  <a:gd name="T30" fmla="*/ 87 w 668"/>
                  <a:gd name="T31" fmla="*/ 3 h 291"/>
                  <a:gd name="T32" fmla="*/ 95 w 668"/>
                  <a:gd name="T33" fmla="*/ 6 h 291"/>
                  <a:gd name="T34" fmla="*/ 102 w 668"/>
                  <a:gd name="T35" fmla="*/ 9 h 291"/>
                  <a:gd name="T36" fmla="*/ 107 w 668"/>
                  <a:gd name="T37" fmla="*/ 13 h 291"/>
                  <a:gd name="T38" fmla="*/ 112 w 668"/>
                  <a:gd name="T39" fmla="*/ 17 h 291"/>
                  <a:gd name="T40" fmla="*/ 117 w 668"/>
                  <a:gd name="T41" fmla="*/ 22 h 291"/>
                  <a:gd name="T42" fmla="*/ 122 w 668"/>
                  <a:gd name="T43" fmla="*/ 28 h 291"/>
                  <a:gd name="T44" fmla="*/ 126 w 668"/>
                  <a:gd name="T45" fmla="*/ 33 h 291"/>
                  <a:gd name="T46" fmla="*/ 128 w 668"/>
                  <a:gd name="T47" fmla="*/ 37 h 291"/>
                  <a:gd name="T48" fmla="*/ 130 w 668"/>
                  <a:gd name="T49" fmla="*/ 42 h 291"/>
                  <a:gd name="T50" fmla="*/ 131 w 668"/>
                  <a:gd name="T51" fmla="*/ 47 h 291"/>
                  <a:gd name="T52" fmla="*/ 132 w 668"/>
                  <a:gd name="T53" fmla="*/ 51 h 291"/>
                  <a:gd name="T54" fmla="*/ 132 w 668"/>
                  <a:gd name="T55" fmla="*/ 56 h 291"/>
                  <a:gd name="T56" fmla="*/ 133 w 668"/>
                  <a:gd name="T57" fmla="*/ 58 h 291"/>
                  <a:gd name="T58" fmla="*/ 0 w 668"/>
                  <a:gd name="T59" fmla="*/ 58 h 29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68"/>
                  <a:gd name="T91" fmla="*/ 0 h 291"/>
                  <a:gd name="T92" fmla="*/ 668 w 668"/>
                  <a:gd name="T93" fmla="*/ 291 h 291"/>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68" h="291">
                    <a:moveTo>
                      <a:pt x="0" y="291"/>
                    </a:moveTo>
                    <a:lnTo>
                      <a:pt x="0" y="260"/>
                    </a:lnTo>
                    <a:lnTo>
                      <a:pt x="8" y="228"/>
                    </a:lnTo>
                    <a:lnTo>
                      <a:pt x="19" y="192"/>
                    </a:lnTo>
                    <a:lnTo>
                      <a:pt x="36" y="159"/>
                    </a:lnTo>
                    <a:lnTo>
                      <a:pt x="58" y="127"/>
                    </a:lnTo>
                    <a:lnTo>
                      <a:pt x="81" y="102"/>
                    </a:lnTo>
                    <a:lnTo>
                      <a:pt x="110" y="75"/>
                    </a:lnTo>
                    <a:lnTo>
                      <a:pt x="149" y="48"/>
                    </a:lnTo>
                    <a:lnTo>
                      <a:pt x="185" y="31"/>
                    </a:lnTo>
                    <a:lnTo>
                      <a:pt x="220" y="18"/>
                    </a:lnTo>
                    <a:lnTo>
                      <a:pt x="261" y="7"/>
                    </a:lnTo>
                    <a:lnTo>
                      <a:pt x="307" y="0"/>
                    </a:lnTo>
                    <a:lnTo>
                      <a:pt x="350" y="0"/>
                    </a:lnTo>
                    <a:lnTo>
                      <a:pt x="394" y="5"/>
                    </a:lnTo>
                    <a:lnTo>
                      <a:pt x="436" y="14"/>
                    </a:lnTo>
                    <a:lnTo>
                      <a:pt x="477" y="29"/>
                    </a:lnTo>
                    <a:lnTo>
                      <a:pt x="511" y="46"/>
                    </a:lnTo>
                    <a:lnTo>
                      <a:pt x="538" y="64"/>
                    </a:lnTo>
                    <a:lnTo>
                      <a:pt x="564" y="84"/>
                    </a:lnTo>
                    <a:lnTo>
                      <a:pt x="589" y="108"/>
                    </a:lnTo>
                    <a:lnTo>
                      <a:pt x="614" y="138"/>
                    </a:lnTo>
                    <a:lnTo>
                      <a:pt x="634" y="166"/>
                    </a:lnTo>
                    <a:lnTo>
                      <a:pt x="643" y="188"/>
                    </a:lnTo>
                    <a:lnTo>
                      <a:pt x="653" y="209"/>
                    </a:lnTo>
                    <a:lnTo>
                      <a:pt x="660" y="234"/>
                    </a:lnTo>
                    <a:lnTo>
                      <a:pt x="662" y="257"/>
                    </a:lnTo>
                    <a:lnTo>
                      <a:pt x="664" y="280"/>
                    </a:lnTo>
                    <a:lnTo>
                      <a:pt x="668" y="291"/>
                    </a:lnTo>
                    <a:lnTo>
                      <a:pt x="0" y="291"/>
                    </a:lnTo>
                    <a:close/>
                  </a:path>
                </a:pathLst>
              </a:custGeom>
              <a:solidFill>
                <a:schemeClr val="accent2"/>
              </a:solidFill>
              <a:ln w="3175">
                <a:solidFill>
                  <a:srgbClr val="000000"/>
                </a:solidFill>
                <a:prstDash val="solid"/>
                <a:round/>
                <a:headEnd/>
                <a:tailEnd/>
              </a:ln>
            </p:spPr>
            <p:txBody>
              <a:bodyPr/>
              <a:lstStyle/>
              <a:p>
                <a:endParaRPr lang="fr-FR"/>
              </a:p>
            </p:txBody>
          </p:sp>
          <p:sp>
            <p:nvSpPr>
              <p:cNvPr id="2259" name="Freeform 78">
                <a:extLst>
                  <a:ext uri="{FF2B5EF4-FFF2-40B4-BE49-F238E27FC236}">
                    <a16:creationId xmlns:a16="http://schemas.microsoft.com/office/drawing/2014/main" id="{40C80597-2BCB-45DF-95DC-8D0FC78D50D5}"/>
                  </a:ext>
                </a:extLst>
              </p:cNvPr>
              <p:cNvSpPr>
                <a:spLocks/>
              </p:cNvSpPr>
              <p:nvPr/>
            </p:nvSpPr>
            <p:spPr bwMode="auto">
              <a:xfrm>
                <a:off x="2982" y="3686"/>
                <a:ext cx="95" cy="42"/>
              </a:xfrm>
              <a:custGeom>
                <a:avLst/>
                <a:gdLst>
                  <a:gd name="T0" fmla="*/ 0 w 477"/>
                  <a:gd name="T1" fmla="*/ 42 h 210"/>
                  <a:gd name="T2" fmla="*/ 0 w 477"/>
                  <a:gd name="T3" fmla="*/ 37 h 210"/>
                  <a:gd name="T4" fmla="*/ 1 w 477"/>
                  <a:gd name="T5" fmla="*/ 33 h 210"/>
                  <a:gd name="T6" fmla="*/ 3 w 477"/>
                  <a:gd name="T7" fmla="*/ 28 h 210"/>
                  <a:gd name="T8" fmla="*/ 5 w 477"/>
                  <a:gd name="T9" fmla="*/ 23 h 210"/>
                  <a:gd name="T10" fmla="*/ 8 w 477"/>
                  <a:gd name="T11" fmla="*/ 18 h 210"/>
                  <a:gd name="T12" fmla="*/ 12 w 477"/>
                  <a:gd name="T13" fmla="*/ 15 h 210"/>
                  <a:gd name="T14" fmla="*/ 16 w 477"/>
                  <a:gd name="T15" fmla="*/ 11 h 210"/>
                  <a:gd name="T16" fmla="*/ 21 w 477"/>
                  <a:gd name="T17" fmla="*/ 7 h 210"/>
                  <a:gd name="T18" fmla="*/ 26 w 477"/>
                  <a:gd name="T19" fmla="*/ 4 h 210"/>
                  <a:gd name="T20" fmla="*/ 31 w 477"/>
                  <a:gd name="T21" fmla="*/ 3 h 210"/>
                  <a:gd name="T22" fmla="*/ 37 w 477"/>
                  <a:gd name="T23" fmla="*/ 1 h 210"/>
                  <a:gd name="T24" fmla="*/ 44 w 477"/>
                  <a:gd name="T25" fmla="*/ 0 h 210"/>
                  <a:gd name="T26" fmla="*/ 50 w 477"/>
                  <a:gd name="T27" fmla="*/ 0 h 210"/>
                  <a:gd name="T28" fmla="*/ 56 w 477"/>
                  <a:gd name="T29" fmla="*/ 1 h 210"/>
                  <a:gd name="T30" fmla="*/ 62 w 477"/>
                  <a:gd name="T31" fmla="*/ 2 h 210"/>
                  <a:gd name="T32" fmla="*/ 68 w 477"/>
                  <a:gd name="T33" fmla="*/ 4 h 210"/>
                  <a:gd name="T34" fmla="*/ 73 w 477"/>
                  <a:gd name="T35" fmla="*/ 7 h 210"/>
                  <a:gd name="T36" fmla="*/ 76 w 477"/>
                  <a:gd name="T37" fmla="*/ 9 h 210"/>
                  <a:gd name="T38" fmla="*/ 81 w 477"/>
                  <a:gd name="T39" fmla="*/ 12 h 210"/>
                  <a:gd name="T40" fmla="*/ 84 w 477"/>
                  <a:gd name="T41" fmla="*/ 16 h 210"/>
                  <a:gd name="T42" fmla="*/ 87 w 477"/>
                  <a:gd name="T43" fmla="*/ 20 h 210"/>
                  <a:gd name="T44" fmla="*/ 90 w 477"/>
                  <a:gd name="T45" fmla="*/ 24 h 210"/>
                  <a:gd name="T46" fmla="*/ 92 w 477"/>
                  <a:gd name="T47" fmla="*/ 27 h 210"/>
                  <a:gd name="T48" fmla="*/ 93 w 477"/>
                  <a:gd name="T49" fmla="*/ 30 h 210"/>
                  <a:gd name="T50" fmla="*/ 94 w 477"/>
                  <a:gd name="T51" fmla="*/ 34 h 210"/>
                  <a:gd name="T52" fmla="*/ 94 w 477"/>
                  <a:gd name="T53" fmla="*/ 37 h 210"/>
                  <a:gd name="T54" fmla="*/ 94 w 477"/>
                  <a:gd name="T55" fmla="*/ 41 h 210"/>
                  <a:gd name="T56" fmla="*/ 95 w 477"/>
                  <a:gd name="T57" fmla="*/ 42 h 210"/>
                  <a:gd name="T58" fmla="*/ 0 w 477"/>
                  <a:gd name="T59" fmla="*/ 42 h 2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477"/>
                  <a:gd name="T91" fmla="*/ 0 h 210"/>
                  <a:gd name="T92" fmla="*/ 477 w 477"/>
                  <a:gd name="T93" fmla="*/ 210 h 21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477" h="210">
                    <a:moveTo>
                      <a:pt x="0" y="210"/>
                    </a:moveTo>
                    <a:lnTo>
                      <a:pt x="0" y="187"/>
                    </a:lnTo>
                    <a:lnTo>
                      <a:pt x="5" y="166"/>
                    </a:lnTo>
                    <a:lnTo>
                      <a:pt x="14" y="139"/>
                    </a:lnTo>
                    <a:lnTo>
                      <a:pt x="26" y="115"/>
                    </a:lnTo>
                    <a:lnTo>
                      <a:pt x="42" y="90"/>
                    </a:lnTo>
                    <a:lnTo>
                      <a:pt x="58" y="74"/>
                    </a:lnTo>
                    <a:lnTo>
                      <a:pt x="78" y="55"/>
                    </a:lnTo>
                    <a:lnTo>
                      <a:pt x="106" y="36"/>
                    </a:lnTo>
                    <a:lnTo>
                      <a:pt x="133" y="22"/>
                    </a:lnTo>
                    <a:lnTo>
                      <a:pt x="157" y="14"/>
                    </a:lnTo>
                    <a:lnTo>
                      <a:pt x="186" y="5"/>
                    </a:lnTo>
                    <a:lnTo>
                      <a:pt x="219" y="0"/>
                    </a:lnTo>
                    <a:lnTo>
                      <a:pt x="251" y="0"/>
                    </a:lnTo>
                    <a:lnTo>
                      <a:pt x="281" y="4"/>
                    </a:lnTo>
                    <a:lnTo>
                      <a:pt x="312" y="11"/>
                    </a:lnTo>
                    <a:lnTo>
                      <a:pt x="341" y="21"/>
                    </a:lnTo>
                    <a:lnTo>
                      <a:pt x="365" y="33"/>
                    </a:lnTo>
                    <a:lnTo>
                      <a:pt x="384" y="47"/>
                    </a:lnTo>
                    <a:lnTo>
                      <a:pt x="406" y="62"/>
                    </a:lnTo>
                    <a:lnTo>
                      <a:pt x="422" y="78"/>
                    </a:lnTo>
                    <a:lnTo>
                      <a:pt x="438" y="98"/>
                    </a:lnTo>
                    <a:lnTo>
                      <a:pt x="453" y="121"/>
                    </a:lnTo>
                    <a:lnTo>
                      <a:pt x="460" y="136"/>
                    </a:lnTo>
                    <a:lnTo>
                      <a:pt x="466" y="151"/>
                    </a:lnTo>
                    <a:lnTo>
                      <a:pt x="472" y="169"/>
                    </a:lnTo>
                    <a:lnTo>
                      <a:pt x="474" y="186"/>
                    </a:lnTo>
                    <a:lnTo>
                      <a:pt x="474" y="203"/>
                    </a:lnTo>
                    <a:lnTo>
                      <a:pt x="477" y="210"/>
                    </a:lnTo>
                    <a:lnTo>
                      <a:pt x="0" y="210"/>
                    </a:lnTo>
                    <a:close/>
                  </a:path>
                </a:pathLst>
              </a:custGeom>
              <a:solidFill>
                <a:schemeClr val="accent2"/>
              </a:solidFill>
              <a:ln w="3175">
                <a:solidFill>
                  <a:srgbClr val="000000"/>
                </a:solidFill>
                <a:prstDash val="solid"/>
                <a:round/>
                <a:headEnd/>
                <a:tailEnd/>
              </a:ln>
            </p:spPr>
            <p:txBody>
              <a:bodyPr/>
              <a:lstStyle/>
              <a:p>
                <a:endParaRPr lang="fr-FR"/>
              </a:p>
            </p:txBody>
          </p:sp>
        </p:grpSp>
        <p:grpSp>
          <p:nvGrpSpPr>
            <p:cNvPr id="2230" name="Group 83">
              <a:extLst>
                <a:ext uri="{FF2B5EF4-FFF2-40B4-BE49-F238E27FC236}">
                  <a16:creationId xmlns:a16="http://schemas.microsoft.com/office/drawing/2014/main" id="{AFE05190-B209-4451-B144-A54D624904DA}"/>
                </a:ext>
              </a:extLst>
            </p:cNvPr>
            <p:cNvGrpSpPr>
              <a:grpSpLocks/>
            </p:cNvGrpSpPr>
            <p:nvPr/>
          </p:nvGrpSpPr>
          <p:grpSpPr bwMode="auto">
            <a:xfrm>
              <a:off x="3097" y="3575"/>
              <a:ext cx="76" cy="103"/>
              <a:chOff x="3097" y="3575"/>
              <a:chExt cx="76" cy="103"/>
            </a:xfrm>
          </p:grpSpPr>
          <p:sp>
            <p:nvSpPr>
              <p:cNvPr id="2255" name="Freeform 80">
                <a:extLst>
                  <a:ext uri="{FF2B5EF4-FFF2-40B4-BE49-F238E27FC236}">
                    <a16:creationId xmlns:a16="http://schemas.microsoft.com/office/drawing/2014/main" id="{B63C1A74-E521-4774-B527-01CA9E72D7D9}"/>
                  </a:ext>
                </a:extLst>
              </p:cNvPr>
              <p:cNvSpPr>
                <a:spLocks/>
              </p:cNvSpPr>
              <p:nvPr/>
            </p:nvSpPr>
            <p:spPr bwMode="auto">
              <a:xfrm>
                <a:off x="3097" y="3595"/>
                <a:ext cx="75" cy="71"/>
              </a:xfrm>
              <a:custGeom>
                <a:avLst/>
                <a:gdLst>
                  <a:gd name="T0" fmla="*/ 0 w 376"/>
                  <a:gd name="T1" fmla="*/ 38 h 352"/>
                  <a:gd name="T2" fmla="*/ 3 w 376"/>
                  <a:gd name="T3" fmla="*/ 42 h 352"/>
                  <a:gd name="T4" fmla="*/ 8 w 376"/>
                  <a:gd name="T5" fmla="*/ 47 h 352"/>
                  <a:gd name="T6" fmla="*/ 10 w 376"/>
                  <a:gd name="T7" fmla="*/ 50 h 352"/>
                  <a:gd name="T8" fmla="*/ 13 w 376"/>
                  <a:gd name="T9" fmla="*/ 54 h 352"/>
                  <a:gd name="T10" fmla="*/ 16 w 376"/>
                  <a:gd name="T11" fmla="*/ 57 h 352"/>
                  <a:gd name="T12" fmla="*/ 19 w 376"/>
                  <a:gd name="T13" fmla="*/ 61 h 352"/>
                  <a:gd name="T14" fmla="*/ 22 w 376"/>
                  <a:gd name="T15" fmla="*/ 63 h 352"/>
                  <a:gd name="T16" fmla="*/ 25 w 376"/>
                  <a:gd name="T17" fmla="*/ 66 h 352"/>
                  <a:gd name="T18" fmla="*/ 27 w 376"/>
                  <a:gd name="T19" fmla="*/ 68 h 352"/>
                  <a:gd name="T20" fmla="*/ 29 w 376"/>
                  <a:gd name="T21" fmla="*/ 70 h 352"/>
                  <a:gd name="T22" fmla="*/ 32 w 376"/>
                  <a:gd name="T23" fmla="*/ 70 h 352"/>
                  <a:gd name="T24" fmla="*/ 35 w 376"/>
                  <a:gd name="T25" fmla="*/ 71 h 352"/>
                  <a:gd name="T26" fmla="*/ 38 w 376"/>
                  <a:gd name="T27" fmla="*/ 70 h 352"/>
                  <a:gd name="T28" fmla="*/ 42 w 376"/>
                  <a:gd name="T29" fmla="*/ 70 h 352"/>
                  <a:gd name="T30" fmla="*/ 44 w 376"/>
                  <a:gd name="T31" fmla="*/ 68 h 352"/>
                  <a:gd name="T32" fmla="*/ 46 w 376"/>
                  <a:gd name="T33" fmla="*/ 67 h 352"/>
                  <a:gd name="T34" fmla="*/ 48 w 376"/>
                  <a:gd name="T35" fmla="*/ 65 h 352"/>
                  <a:gd name="T36" fmla="*/ 52 w 376"/>
                  <a:gd name="T37" fmla="*/ 62 h 352"/>
                  <a:gd name="T38" fmla="*/ 54 w 376"/>
                  <a:gd name="T39" fmla="*/ 58 h 352"/>
                  <a:gd name="T40" fmla="*/ 57 w 376"/>
                  <a:gd name="T41" fmla="*/ 55 h 352"/>
                  <a:gd name="T42" fmla="*/ 59 w 376"/>
                  <a:gd name="T43" fmla="*/ 50 h 352"/>
                  <a:gd name="T44" fmla="*/ 61 w 376"/>
                  <a:gd name="T45" fmla="*/ 47 h 352"/>
                  <a:gd name="T46" fmla="*/ 63 w 376"/>
                  <a:gd name="T47" fmla="*/ 42 h 352"/>
                  <a:gd name="T48" fmla="*/ 64 w 376"/>
                  <a:gd name="T49" fmla="*/ 37 h 352"/>
                  <a:gd name="T50" fmla="*/ 64 w 376"/>
                  <a:gd name="T51" fmla="*/ 31 h 352"/>
                  <a:gd name="T52" fmla="*/ 64 w 376"/>
                  <a:gd name="T53" fmla="*/ 26 h 352"/>
                  <a:gd name="T54" fmla="*/ 65 w 376"/>
                  <a:gd name="T55" fmla="*/ 21 h 352"/>
                  <a:gd name="T56" fmla="*/ 66 w 376"/>
                  <a:gd name="T57" fmla="*/ 17 h 352"/>
                  <a:gd name="T58" fmla="*/ 67 w 376"/>
                  <a:gd name="T59" fmla="*/ 15 h 352"/>
                  <a:gd name="T60" fmla="*/ 69 w 376"/>
                  <a:gd name="T61" fmla="*/ 12 h 352"/>
                  <a:gd name="T62" fmla="*/ 71 w 376"/>
                  <a:gd name="T63" fmla="*/ 7 h 352"/>
                  <a:gd name="T64" fmla="*/ 73 w 376"/>
                  <a:gd name="T65" fmla="*/ 3 h 352"/>
                  <a:gd name="T66" fmla="*/ 75 w 376"/>
                  <a:gd name="T67" fmla="*/ 0 h 35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76"/>
                  <a:gd name="T103" fmla="*/ 0 h 352"/>
                  <a:gd name="T104" fmla="*/ 376 w 376"/>
                  <a:gd name="T105" fmla="*/ 352 h 35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76" h="352">
                    <a:moveTo>
                      <a:pt x="0" y="187"/>
                    </a:moveTo>
                    <a:lnTo>
                      <a:pt x="17" y="207"/>
                    </a:lnTo>
                    <a:lnTo>
                      <a:pt x="38" y="233"/>
                    </a:lnTo>
                    <a:lnTo>
                      <a:pt x="51" y="249"/>
                    </a:lnTo>
                    <a:lnTo>
                      <a:pt x="67" y="267"/>
                    </a:lnTo>
                    <a:lnTo>
                      <a:pt x="82" y="284"/>
                    </a:lnTo>
                    <a:lnTo>
                      <a:pt x="97" y="300"/>
                    </a:lnTo>
                    <a:lnTo>
                      <a:pt x="108" y="314"/>
                    </a:lnTo>
                    <a:lnTo>
                      <a:pt x="123" y="326"/>
                    </a:lnTo>
                    <a:lnTo>
                      <a:pt x="135" y="336"/>
                    </a:lnTo>
                    <a:lnTo>
                      <a:pt x="145" y="345"/>
                    </a:lnTo>
                    <a:lnTo>
                      <a:pt x="160" y="348"/>
                    </a:lnTo>
                    <a:lnTo>
                      <a:pt x="174" y="352"/>
                    </a:lnTo>
                    <a:lnTo>
                      <a:pt x="193" y="348"/>
                    </a:lnTo>
                    <a:lnTo>
                      <a:pt x="210" y="345"/>
                    </a:lnTo>
                    <a:lnTo>
                      <a:pt x="221" y="337"/>
                    </a:lnTo>
                    <a:lnTo>
                      <a:pt x="232" y="333"/>
                    </a:lnTo>
                    <a:lnTo>
                      <a:pt x="243" y="323"/>
                    </a:lnTo>
                    <a:lnTo>
                      <a:pt x="259" y="305"/>
                    </a:lnTo>
                    <a:lnTo>
                      <a:pt x="271" y="289"/>
                    </a:lnTo>
                    <a:lnTo>
                      <a:pt x="286" y="271"/>
                    </a:lnTo>
                    <a:lnTo>
                      <a:pt x="295" y="250"/>
                    </a:lnTo>
                    <a:lnTo>
                      <a:pt x="306" y="231"/>
                    </a:lnTo>
                    <a:lnTo>
                      <a:pt x="315" y="206"/>
                    </a:lnTo>
                    <a:lnTo>
                      <a:pt x="321" y="181"/>
                    </a:lnTo>
                    <a:lnTo>
                      <a:pt x="322" y="154"/>
                    </a:lnTo>
                    <a:lnTo>
                      <a:pt x="323" y="130"/>
                    </a:lnTo>
                    <a:lnTo>
                      <a:pt x="328" y="105"/>
                    </a:lnTo>
                    <a:lnTo>
                      <a:pt x="333" y="86"/>
                    </a:lnTo>
                    <a:lnTo>
                      <a:pt x="338" y="74"/>
                    </a:lnTo>
                    <a:lnTo>
                      <a:pt x="345" y="61"/>
                    </a:lnTo>
                    <a:lnTo>
                      <a:pt x="354" y="36"/>
                    </a:lnTo>
                    <a:lnTo>
                      <a:pt x="366" y="14"/>
                    </a:lnTo>
                    <a:lnTo>
                      <a:pt x="376" y="0"/>
                    </a:lnTo>
                  </a:path>
                </a:pathLst>
              </a:custGeom>
              <a:solidFill>
                <a:schemeClr val="bg2"/>
              </a:solidFill>
              <a:ln w="3175">
                <a:solidFill>
                  <a:srgbClr val="000000"/>
                </a:solidFill>
                <a:prstDash val="solid"/>
                <a:round/>
                <a:headEnd/>
                <a:tailEnd/>
              </a:ln>
            </p:spPr>
            <p:txBody>
              <a:bodyPr/>
              <a:lstStyle/>
              <a:p>
                <a:endParaRPr lang="fr-FR"/>
              </a:p>
            </p:txBody>
          </p:sp>
          <p:sp>
            <p:nvSpPr>
              <p:cNvPr id="2256" name="Freeform 81">
                <a:extLst>
                  <a:ext uri="{FF2B5EF4-FFF2-40B4-BE49-F238E27FC236}">
                    <a16:creationId xmlns:a16="http://schemas.microsoft.com/office/drawing/2014/main" id="{CA8F0DBF-775D-42DF-B70C-419634806250}"/>
                  </a:ext>
                </a:extLst>
              </p:cNvPr>
              <p:cNvSpPr>
                <a:spLocks/>
              </p:cNvSpPr>
              <p:nvPr/>
            </p:nvSpPr>
            <p:spPr bwMode="auto">
              <a:xfrm>
                <a:off x="3097" y="3575"/>
                <a:ext cx="75" cy="103"/>
              </a:xfrm>
              <a:custGeom>
                <a:avLst/>
                <a:gdLst>
                  <a:gd name="T0" fmla="*/ 0 w 376"/>
                  <a:gd name="T1" fmla="*/ 70 h 518"/>
                  <a:gd name="T2" fmla="*/ 2 w 376"/>
                  <a:gd name="T3" fmla="*/ 71 h 518"/>
                  <a:gd name="T4" fmla="*/ 4 w 376"/>
                  <a:gd name="T5" fmla="*/ 73 h 518"/>
                  <a:gd name="T6" fmla="*/ 6 w 376"/>
                  <a:gd name="T7" fmla="*/ 76 h 518"/>
                  <a:gd name="T8" fmla="*/ 8 w 376"/>
                  <a:gd name="T9" fmla="*/ 78 h 518"/>
                  <a:gd name="T10" fmla="*/ 9 w 376"/>
                  <a:gd name="T11" fmla="*/ 80 h 518"/>
                  <a:gd name="T12" fmla="*/ 11 w 376"/>
                  <a:gd name="T13" fmla="*/ 83 h 518"/>
                  <a:gd name="T14" fmla="*/ 13 w 376"/>
                  <a:gd name="T15" fmla="*/ 87 h 518"/>
                  <a:gd name="T16" fmla="*/ 17 w 376"/>
                  <a:gd name="T17" fmla="*/ 92 h 518"/>
                  <a:gd name="T18" fmla="*/ 20 w 376"/>
                  <a:gd name="T19" fmla="*/ 95 h 518"/>
                  <a:gd name="T20" fmla="*/ 23 w 376"/>
                  <a:gd name="T21" fmla="*/ 97 h 518"/>
                  <a:gd name="T22" fmla="*/ 25 w 376"/>
                  <a:gd name="T23" fmla="*/ 99 h 518"/>
                  <a:gd name="T24" fmla="*/ 27 w 376"/>
                  <a:gd name="T25" fmla="*/ 100 h 518"/>
                  <a:gd name="T26" fmla="*/ 28 w 376"/>
                  <a:gd name="T27" fmla="*/ 100 h 518"/>
                  <a:gd name="T28" fmla="*/ 32 w 376"/>
                  <a:gd name="T29" fmla="*/ 102 h 518"/>
                  <a:gd name="T30" fmla="*/ 35 w 376"/>
                  <a:gd name="T31" fmla="*/ 103 h 518"/>
                  <a:gd name="T32" fmla="*/ 38 w 376"/>
                  <a:gd name="T33" fmla="*/ 103 h 518"/>
                  <a:gd name="T34" fmla="*/ 40 w 376"/>
                  <a:gd name="T35" fmla="*/ 103 h 518"/>
                  <a:gd name="T36" fmla="*/ 44 w 376"/>
                  <a:gd name="T37" fmla="*/ 102 h 518"/>
                  <a:gd name="T38" fmla="*/ 46 w 376"/>
                  <a:gd name="T39" fmla="*/ 101 h 518"/>
                  <a:gd name="T40" fmla="*/ 49 w 376"/>
                  <a:gd name="T41" fmla="*/ 100 h 518"/>
                  <a:gd name="T42" fmla="*/ 52 w 376"/>
                  <a:gd name="T43" fmla="*/ 98 h 518"/>
                  <a:gd name="T44" fmla="*/ 54 w 376"/>
                  <a:gd name="T45" fmla="*/ 96 h 518"/>
                  <a:gd name="T46" fmla="*/ 55 w 376"/>
                  <a:gd name="T47" fmla="*/ 95 h 518"/>
                  <a:gd name="T48" fmla="*/ 57 w 376"/>
                  <a:gd name="T49" fmla="*/ 94 h 518"/>
                  <a:gd name="T50" fmla="*/ 59 w 376"/>
                  <a:gd name="T51" fmla="*/ 92 h 518"/>
                  <a:gd name="T52" fmla="*/ 60 w 376"/>
                  <a:gd name="T53" fmla="*/ 90 h 518"/>
                  <a:gd name="T54" fmla="*/ 62 w 376"/>
                  <a:gd name="T55" fmla="*/ 87 h 518"/>
                  <a:gd name="T56" fmla="*/ 63 w 376"/>
                  <a:gd name="T57" fmla="*/ 84 h 518"/>
                  <a:gd name="T58" fmla="*/ 64 w 376"/>
                  <a:gd name="T59" fmla="*/ 80 h 518"/>
                  <a:gd name="T60" fmla="*/ 65 w 376"/>
                  <a:gd name="T61" fmla="*/ 76 h 518"/>
                  <a:gd name="T62" fmla="*/ 66 w 376"/>
                  <a:gd name="T63" fmla="*/ 73 h 518"/>
                  <a:gd name="T64" fmla="*/ 67 w 376"/>
                  <a:gd name="T65" fmla="*/ 69 h 518"/>
                  <a:gd name="T66" fmla="*/ 68 w 376"/>
                  <a:gd name="T67" fmla="*/ 65 h 518"/>
                  <a:gd name="T68" fmla="*/ 69 w 376"/>
                  <a:gd name="T69" fmla="*/ 61 h 518"/>
                  <a:gd name="T70" fmla="*/ 70 w 376"/>
                  <a:gd name="T71" fmla="*/ 58 h 518"/>
                  <a:gd name="T72" fmla="*/ 71 w 376"/>
                  <a:gd name="T73" fmla="*/ 54 h 518"/>
                  <a:gd name="T74" fmla="*/ 71 w 376"/>
                  <a:gd name="T75" fmla="*/ 51 h 518"/>
                  <a:gd name="T76" fmla="*/ 71 w 376"/>
                  <a:gd name="T77" fmla="*/ 47 h 518"/>
                  <a:gd name="T78" fmla="*/ 71 w 376"/>
                  <a:gd name="T79" fmla="*/ 41 h 518"/>
                  <a:gd name="T80" fmla="*/ 71 w 376"/>
                  <a:gd name="T81" fmla="*/ 20 h 518"/>
                  <a:gd name="T82" fmla="*/ 71 w 376"/>
                  <a:gd name="T83" fmla="*/ 11 h 518"/>
                  <a:gd name="T84" fmla="*/ 71 w 376"/>
                  <a:gd name="T85" fmla="*/ 8 h 518"/>
                  <a:gd name="T86" fmla="*/ 71 w 376"/>
                  <a:gd name="T87" fmla="*/ 6 h 518"/>
                  <a:gd name="T88" fmla="*/ 71 w 376"/>
                  <a:gd name="T89" fmla="*/ 3 h 518"/>
                  <a:gd name="T90" fmla="*/ 72 w 376"/>
                  <a:gd name="T91" fmla="*/ 1 h 518"/>
                  <a:gd name="T92" fmla="*/ 75 w 376"/>
                  <a:gd name="T93" fmla="*/ 0 h 51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376"/>
                  <a:gd name="T142" fmla="*/ 0 h 518"/>
                  <a:gd name="T143" fmla="*/ 376 w 376"/>
                  <a:gd name="T144" fmla="*/ 518 h 51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376" h="518">
                    <a:moveTo>
                      <a:pt x="0" y="352"/>
                    </a:moveTo>
                    <a:lnTo>
                      <a:pt x="10" y="359"/>
                    </a:lnTo>
                    <a:lnTo>
                      <a:pt x="18" y="368"/>
                    </a:lnTo>
                    <a:lnTo>
                      <a:pt x="28" y="380"/>
                    </a:lnTo>
                    <a:lnTo>
                      <a:pt x="39" y="392"/>
                    </a:lnTo>
                    <a:lnTo>
                      <a:pt x="47" y="404"/>
                    </a:lnTo>
                    <a:lnTo>
                      <a:pt x="54" y="417"/>
                    </a:lnTo>
                    <a:lnTo>
                      <a:pt x="66" y="439"/>
                    </a:lnTo>
                    <a:lnTo>
                      <a:pt x="84" y="465"/>
                    </a:lnTo>
                    <a:lnTo>
                      <a:pt x="99" y="478"/>
                    </a:lnTo>
                    <a:lnTo>
                      <a:pt x="113" y="489"/>
                    </a:lnTo>
                    <a:lnTo>
                      <a:pt x="125" y="496"/>
                    </a:lnTo>
                    <a:lnTo>
                      <a:pt x="133" y="501"/>
                    </a:lnTo>
                    <a:lnTo>
                      <a:pt x="142" y="505"/>
                    </a:lnTo>
                    <a:lnTo>
                      <a:pt x="160" y="511"/>
                    </a:lnTo>
                    <a:lnTo>
                      <a:pt x="175" y="516"/>
                    </a:lnTo>
                    <a:lnTo>
                      <a:pt x="188" y="518"/>
                    </a:lnTo>
                    <a:lnTo>
                      <a:pt x="203" y="516"/>
                    </a:lnTo>
                    <a:lnTo>
                      <a:pt x="219" y="512"/>
                    </a:lnTo>
                    <a:lnTo>
                      <a:pt x="232" y="507"/>
                    </a:lnTo>
                    <a:lnTo>
                      <a:pt x="248" y="501"/>
                    </a:lnTo>
                    <a:lnTo>
                      <a:pt x="263" y="494"/>
                    </a:lnTo>
                    <a:lnTo>
                      <a:pt x="272" y="485"/>
                    </a:lnTo>
                    <a:lnTo>
                      <a:pt x="278" y="479"/>
                    </a:lnTo>
                    <a:lnTo>
                      <a:pt x="286" y="472"/>
                    </a:lnTo>
                    <a:lnTo>
                      <a:pt x="294" y="462"/>
                    </a:lnTo>
                    <a:lnTo>
                      <a:pt x="301" y="451"/>
                    </a:lnTo>
                    <a:lnTo>
                      <a:pt x="309" y="437"/>
                    </a:lnTo>
                    <a:lnTo>
                      <a:pt x="317" y="420"/>
                    </a:lnTo>
                    <a:lnTo>
                      <a:pt x="322" y="403"/>
                    </a:lnTo>
                    <a:lnTo>
                      <a:pt x="328" y="383"/>
                    </a:lnTo>
                    <a:lnTo>
                      <a:pt x="332" y="366"/>
                    </a:lnTo>
                    <a:lnTo>
                      <a:pt x="336" y="346"/>
                    </a:lnTo>
                    <a:lnTo>
                      <a:pt x="340" y="325"/>
                    </a:lnTo>
                    <a:lnTo>
                      <a:pt x="346" y="307"/>
                    </a:lnTo>
                    <a:lnTo>
                      <a:pt x="351" y="290"/>
                    </a:lnTo>
                    <a:lnTo>
                      <a:pt x="355" y="272"/>
                    </a:lnTo>
                    <a:lnTo>
                      <a:pt x="356" y="255"/>
                    </a:lnTo>
                    <a:lnTo>
                      <a:pt x="356" y="235"/>
                    </a:lnTo>
                    <a:lnTo>
                      <a:pt x="355" y="207"/>
                    </a:lnTo>
                    <a:lnTo>
                      <a:pt x="355" y="103"/>
                    </a:lnTo>
                    <a:lnTo>
                      <a:pt x="354" y="54"/>
                    </a:lnTo>
                    <a:lnTo>
                      <a:pt x="354" y="41"/>
                    </a:lnTo>
                    <a:lnTo>
                      <a:pt x="354" y="30"/>
                    </a:lnTo>
                    <a:lnTo>
                      <a:pt x="356" y="17"/>
                    </a:lnTo>
                    <a:lnTo>
                      <a:pt x="363" y="7"/>
                    </a:lnTo>
                    <a:lnTo>
                      <a:pt x="376" y="0"/>
                    </a:lnTo>
                  </a:path>
                </a:pathLst>
              </a:custGeom>
              <a:solidFill>
                <a:schemeClr val="bg2"/>
              </a:solidFill>
              <a:ln w="3175">
                <a:solidFill>
                  <a:srgbClr val="000000"/>
                </a:solidFill>
                <a:prstDash val="solid"/>
                <a:round/>
                <a:headEnd/>
                <a:tailEnd/>
              </a:ln>
            </p:spPr>
            <p:txBody>
              <a:bodyPr/>
              <a:lstStyle/>
              <a:p>
                <a:endParaRPr lang="fr-FR"/>
              </a:p>
            </p:txBody>
          </p:sp>
          <p:sp>
            <p:nvSpPr>
              <p:cNvPr id="2257" name="Arc 82">
                <a:extLst>
                  <a:ext uri="{FF2B5EF4-FFF2-40B4-BE49-F238E27FC236}">
                    <a16:creationId xmlns:a16="http://schemas.microsoft.com/office/drawing/2014/main" id="{6DBC16DB-506B-4745-ACF0-14B131168A9B}"/>
                  </a:ext>
                </a:extLst>
              </p:cNvPr>
              <p:cNvSpPr>
                <a:spLocks/>
              </p:cNvSpPr>
              <p:nvPr/>
            </p:nvSpPr>
            <p:spPr bwMode="auto">
              <a:xfrm>
                <a:off x="3160" y="3587"/>
                <a:ext cx="13" cy="84"/>
              </a:xfrm>
              <a:custGeom>
                <a:avLst/>
                <a:gdLst>
                  <a:gd name="T0" fmla="*/ 0 w 21600"/>
                  <a:gd name="T1" fmla="*/ 0 h 43065"/>
                  <a:gd name="T2" fmla="*/ 0 w 21600"/>
                  <a:gd name="T3" fmla="*/ 0 h 43065"/>
                  <a:gd name="T4" fmla="*/ 0 w 21600"/>
                  <a:gd name="T5" fmla="*/ 0 h 43065"/>
                  <a:gd name="T6" fmla="*/ 0 60000 65536"/>
                  <a:gd name="T7" fmla="*/ 0 60000 65536"/>
                  <a:gd name="T8" fmla="*/ 0 60000 65536"/>
                  <a:gd name="T9" fmla="*/ 0 w 21600"/>
                  <a:gd name="T10" fmla="*/ 0 h 43065"/>
                  <a:gd name="T11" fmla="*/ 21600 w 21600"/>
                  <a:gd name="T12" fmla="*/ 43065 h 43065"/>
                </a:gdLst>
                <a:ahLst/>
                <a:cxnLst>
                  <a:cxn ang="T6">
                    <a:pos x="T0" y="T1"/>
                  </a:cxn>
                  <a:cxn ang="T7">
                    <a:pos x="T2" y="T3"/>
                  </a:cxn>
                  <a:cxn ang="T8">
                    <a:pos x="T4" y="T5"/>
                  </a:cxn>
                </a:cxnLst>
                <a:rect l="T9" t="T10" r="T11" b="T12"/>
                <a:pathLst>
                  <a:path w="21600" h="43065" fill="none" extrusionOk="0">
                    <a:moveTo>
                      <a:pt x="19877" y="43065"/>
                    </a:moveTo>
                    <a:cubicBezTo>
                      <a:pt x="8652" y="42167"/>
                      <a:pt x="0" y="32795"/>
                      <a:pt x="0" y="21534"/>
                    </a:cubicBezTo>
                    <a:cubicBezTo>
                      <a:pt x="-1" y="10257"/>
                      <a:pt x="8674" y="878"/>
                      <a:pt x="19916" y="-1"/>
                    </a:cubicBezTo>
                  </a:path>
                  <a:path w="21600" h="43065" stroke="0" extrusionOk="0">
                    <a:moveTo>
                      <a:pt x="19877" y="43065"/>
                    </a:moveTo>
                    <a:cubicBezTo>
                      <a:pt x="8652" y="42167"/>
                      <a:pt x="0" y="32795"/>
                      <a:pt x="0" y="21534"/>
                    </a:cubicBezTo>
                    <a:cubicBezTo>
                      <a:pt x="-1" y="10257"/>
                      <a:pt x="8674" y="878"/>
                      <a:pt x="19916" y="-1"/>
                    </a:cubicBezTo>
                    <a:lnTo>
                      <a:pt x="21600" y="21534"/>
                    </a:lnTo>
                    <a:close/>
                  </a:path>
                </a:pathLst>
              </a:custGeom>
              <a:solidFill>
                <a:schemeClr val="bg2"/>
              </a:solidFill>
              <a:ln w="3175">
                <a:solidFill>
                  <a:srgbClr val="000000"/>
                </a:solidFill>
                <a:round/>
                <a:headEnd/>
                <a:tailEnd/>
              </a:ln>
            </p:spPr>
            <p:txBody>
              <a:bodyPr/>
              <a:lstStyle/>
              <a:p>
                <a:endParaRPr lang="fr-FR"/>
              </a:p>
            </p:txBody>
          </p:sp>
        </p:grpSp>
        <p:grpSp>
          <p:nvGrpSpPr>
            <p:cNvPr id="2231" name="Group 94">
              <a:extLst>
                <a:ext uri="{FF2B5EF4-FFF2-40B4-BE49-F238E27FC236}">
                  <a16:creationId xmlns:a16="http://schemas.microsoft.com/office/drawing/2014/main" id="{A07B99AD-AD35-4B72-87F0-03B0A3A72F2F}"/>
                </a:ext>
              </a:extLst>
            </p:cNvPr>
            <p:cNvGrpSpPr>
              <a:grpSpLocks/>
            </p:cNvGrpSpPr>
            <p:nvPr/>
          </p:nvGrpSpPr>
          <p:grpSpPr bwMode="auto">
            <a:xfrm>
              <a:off x="3090" y="3686"/>
              <a:ext cx="249" cy="76"/>
              <a:chOff x="3090" y="3686"/>
              <a:chExt cx="249" cy="76"/>
            </a:xfrm>
          </p:grpSpPr>
          <p:sp>
            <p:nvSpPr>
              <p:cNvPr id="2245" name="Line 84">
                <a:extLst>
                  <a:ext uri="{FF2B5EF4-FFF2-40B4-BE49-F238E27FC236}">
                    <a16:creationId xmlns:a16="http://schemas.microsoft.com/office/drawing/2014/main" id="{F8E2DB94-9819-440C-9C52-1B9F3D38DED3}"/>
                  </a:ext>
                </a:extLst>
              </p:cNvPr>
              <p:cNvSpPr>
                <a:spLocks noChangeShapeType="1"/>
              </p:cNvSpPr>
              <p:nvPr/>
            </p:nvSpPr>
            <p:spPr bwMode="auto">
              <a:xfrm>
                <a:off x="3338" y="3714"/>
                <a:ext cx="1" cy="48"/>
              </a:xfrm>
              <a:prstGeom prst="line">
                <a:avLst/>
              </a:prstGeom>
              <a:noFill/>
              <a:ln w="3175">
                <a:solidFill>
                  <a:srgbClr val="20202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246" name="Rectangle 85">
                <a:extLst>
                  <a:ext uri="{FF2B5EF4-FFF2-40B4-BE49-F238E27FC236}">
                    <a16:creationId xmlns:a16="http://schemas.microsoft.com/office/drawing/2014/main" id="{24B639AB-E4C1-4FED-86D5-C8934C6F794F}"/>
                  </a:ext>
                </a:extLst>
              </p:cNvPr>
              <p:cNvSpPr>
                <a:spLocks noChangeArrowheads="1"/>
              </p:cNvSpPr>
              <p:nvPr/>
            </p:nvSpPr>
            <p:spPr bwMode="auto">
              <a:xfrm>
                <a:off x="3090" y="3697"/>
                <a:ext cx="246" cy="29"/>
              </a:xfrm>
              <a:prstGeom prst="rect">
                <a:avLst/>
              </a:prstGeom>
              <a:solidFill>
                <a:schemeClr val="accent2"/>
              </a:solidFill>
              <a:ln w="635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nvGrpSpPr>
              <p:cNvPr id="2247" name="Group 92">
                <a:extLst>
                  <a:ext uri="{FF2B5EF4-FFF2-40B4-BE49-F238E27FC236}">
                    <a16:creationId xmlns:a16="http://schemas.microsoft.com/office/drawing/2014/main" id="{278B7A0C-DCD1-47D7-8264-F7B9215FA810}"/>
                  </a:ext>
                </a:extLst>
              </p:cNvPr>
              <p:cNvGrpSpPr>
                <a:grpSpLocks/>
              </p:cNvGrpSpPr>
              <p:nvPr/>
            </p:nvGrpSpPr>
            <p:grpSpPr bwMode="auto">
              <a:xfrm>
                <a:off x="3099" y="3695"/>
                <a:ext cx="52" cy="43"/>
                <a:chOff x="3099" y="3695"/>
                <a:chExt cx="52" cy="43"/>
              </a:xfrm>
            </p:grpSpPr>
            <p:sp>
              <p:nvSpPr>
                <p:cNvPr id="2249" name="Rectangle 86">
                  <a:extLst>
                    <a:ext uri="{FF2B5EF4-FFF2-40B4-BE49-F238E27FC236}">
                      <a16:creationId xmlns:a16="http://schemas.microsoft.com/office/drawing/2014/main" id="{647ABF51-5554-4BF0-B181-E14C1A88B710}"/>
                    </a:ext>
                  </a:extLst>
                </p:cNvPr>
                <p:cNvSpPr>
                  <a:spLocks noChangeArrowheads="1"/>
                </p:cNvSpPr>
                <p:nvPr/>
              </p:nvSpPr>
              <p:spPr bwMode="auto">
                <a:xfrm>
                  <a:off x="3099" y="3696"/>
                  <a:ext cx="52" cy="39"/>
                </a:xfrm>
                <a:prstGeom prst="rect">
                  <a:avLst/>
                </a:prstGeom>
                <a:solidFill>
                  <a:schemeClr val="accent2"/>
                </a:solidFill>
                <a:ln w="3175">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nvGrpSpPr>
                <p:cNvPr id="2250" name="Group 91">
                  <a:extLst>
                    <a:ext uri="{FF2B5EF4-FFF2-40B4-BE49-F238E27FC236}">
                      <a16:creationId xmlns:a16="http://schemas.microsoft.com/office/drawing/2014/main" id="{8F94FEDD-E5F9-47CD-8BC9-2F600F27402D}"/>
                    </a:ext>
                  </a:extLst>
                </p:cNvPr>
                <p:cNvGrpSpPr>
                  <a:grpSpLocks/>
                </p:cNvGrpSpPr>
                <p:nvPr/>
              </p:nvGrpSpPr>
              <p:grpSpPr bwMode="auto">
                <a:xfrm>
                  <a:off x="3107" y="3695"/>
                  <a:ext cx="38" cy="43"/>
                  <a:chOff x="3107" y="3695"/>
                  <a:chExt cx="38" cy="43"/>
                </a:xfrm>
              </p:grpSpPr>
              <p:sp>
                <p:nvSpPr>
                  <p:cNvPr id="2251" name="Line 87">
                    <a:extLst>
                      <a:ext uri="{FF2B5EF4-FFF2-40B4-BE49-F238E27FC236}">
                        <a16:creationId xmlns:a16="http://schemas.microsoft.com/office/drawing/2014/main" id="{6743EE10-94CC-4336-A063-ACFBAD67B5E2}"/>
                      </a:ext>
                    </a:extLst>
                  </p:cNvPr>
                  <p:cNvSpPr>
                    <a:spLocks noChangeShapeType="1"/>
                  </p:cNvSpPr>
                  <p:nvPr/>
                </p:nvSpPr>
                <p:spPr bwMode="auto">
                  <a:xfrm>
                    <a:off x="3107" y="3695"/>
                    <a:ext cx="1" cy="43"/>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252" name="Line 88">
                    <a:extLst>
                      <a:ext uri="{FF2B5EF4-FFF2-40B4-BE49-F238E27FC236}">
                        <a16:creationId xmlns:a16="http://schemas.microsoft.com/office/drawing/2014/main" id="{8E71916A-3990-4627-A5EE-D09FAFE12011}"/>
                      </a:ext>
                    </a:extLst>
                  </p:cNvPr>
                  <p:cNvSpPr>
                    <a:spLocks noChangeShapeType="1"/>
                  </p:cNvSpPr>
                  <p:nvPr/>
                </p:nvSpPr>
                <p:spPr bwMode="auto">
                  <a:xfrm>
                    <a:off x="3111" y="3695"/>
                    <a:ext cx="1" cy="43"/>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253" name="Line 89">
                    <a:extLst>
                      <a:ext uri="{FF2B5EF4-FFF2-40B4-BE49-F238E27FC236}">
                        <a16:creationId xmlns:a16="http://schemas.microsoft.com/office/drawing/2014/main" id="{CC64D04D-E595-4523-8480-A6D11B35334F}"/>
                      </a:ext>
                    </a:extLst>
                  </p:cNvPr>
                  <p:cNvSpPr>
                    <a:spLocks noChangeShapeType="1"/>
                  </p:cNvSpPr>
                  <p:nvPr/>
                </p:nvSpPr>
                <p:spPr bwMode="auto">
                  <a:xfrm>
                    <a:off x="3140" y="3695"/>
                    <a:ext cx="1" cy="43"/>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254" name="Line 90">
                    <a:extLst>
                      <a:ext uri="{FF2B5EF4-FFF2-40B4-BE49-F238E27FC236}">
                        <a16:creationId xmlns:a16="http://schemas.microsoft.com/office/drawing/2014/main" id="{EE020A46-51E0-450C-8A26-7CE6067FAFDA}"/>
                      </a:ext>
                    </a:extLst>
                  </p:cNvPr>
                  <p:cNvSpPr>
                    <a:spLocks noChangeShapeType="1"/>
                  </p:cNvSpPr>
                  <p:nvPr/>
                </p:nvSpPr>
                <p:spPr bwMode="auto">
                  <a:xfrm>
                    <a:off x="3144" y="3695"/>
                    <a:ext cx="1" cy="43"/>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grpSp>
          </p:grpSp>
          <p:sp>
            <p:nvSpPr>
              <p:cNvPr id="2248" name="Freeform 93">
                <a:extLst>
                  <a:ext uri="{FF2B5EF4-FFF2-40B4-BE49-F238E27FC236}">
                    <a16:creationId xmlns:a16="http://schemas.microsoft.com/office/drawing/2014/main" id="{FA1C79A5-F86C-4523-87EE-B0FB940B0790}"/>
                  </a:ext>
                </a:extLst>
              </p:cNvPr>
              <p:cNvSpPr>
                <a:spLocks/>
              </p:cNvSpPr>
              <p:nvPr/>
            </p:nvSpPr>
            <p:spPr bwMode="auto">
              <a:xfrm>
                <a:off x="3205" y="3686"/>
                <a:ext cx="67" cy="9"/>
              </a:xfrm>
              <a:custGeom>
                <a:avLst/>
                <a:gdLst>
                  <a:gd name="T0" fmla="*/ 0 w 333"/>
                  <a:gd name="T1" fmla="*/ 0 h 43"/>
                  <a:gd name="T2" fmla="*/ 67 w 333"/>
                  <a:gd name="T3" fmla="*/ 0 h 43"/>
                  <a:gd name="T4" fmla="*/ 67 w 333"/>
                  <a:gd name="T5" fmla="*/ 5 h 43"/>
                  <a:gd name="T6" fmla="*/ 50 w 333"/>
                  <a:gd name="T7" fmla="*/ 5 h 43"/>
                  <a:gd name="T8" fmla="*/ 50 w 333"/>
                  <a:gd name="T9" fmla="*/ 9 h 43"/>
                  <a:gd name="T10" fmla="*/ 17 w 333"/>
                  <a:gd name="T11" fmla="*/ 9 h 43"/>
                  <a:gd name="T12" fmla="*/ 17 w 333"/>
                  <a:gd name="T13" fmla="*/ 5 h 43"/>
                  <a:gd name="T14" fmla="*/ 0 w 333"/>
                  <a:gd name="T15" fmla="*/ 5 h 43"/>
                  <a:gd name="T16" fmla="*/ 0 w 333"/>
                  <a:gd name="T17" fmla="*/ 0 h 4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33"/>
                  <a:gd name="T28" fmla="*/ 0 h 43"/>
                  <a:gd name="T29" fmla="*/ 333 w 333"/>
                  <a:gd name="T30" fmla="*/ 43 h 4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3" h="43">
                    <a:moveTo>
                      <a:pt x="0" y="0"/>
                    </a:moveTo>
                    <a:lnTo>
                      <a:pt x="333" y="0"/>
                    </a:lnTo>
                    <a:lnTo>
                      <a:pt x="333" y="22"/>
                    </a:lnTo>
                    <a:lnTo>
                      <a:pt x="250" y="22"/>
                    </a:lnTo>
                    <a:lnTo>
                      <a:pt x="250" y="43"/>
                    </a:lnTo>
                    <a:lnTo>
                      <a:pt x="84" y="43"/>
                    </a:lnTo>
                    <a:lnTo>
                      <a:pt x="84" y="22"/>
                    </a:lnTo>
                    <a:lnTo>
                      <a:pt x="0" y="26"/>
                    </a:lnTo>
                    <a:lnTo>
                      <a:pt x="0" y="0"/>
                    </a:lnTo>
                    <a:close/>
                  </a:path>
                </a:pathLst>
              </a:custGeom>
              <a:solidFill>
                <a:schemeClr val="accent2"/>
              </a:solidFill>
              <a:ln w="3175">
                <a:solidFill>
                  <a:srgbClr val="000000"/>
                </a:solidFill>
                <a:prstDash val="solid"/>
                <a:round/>
                <a:headEnd/>
                <a:tailEnd/>
              </a:ln>
            </p:spPr>
            <p:txBody>
              <a:bodyPr/>
              <a:lstStyle/>
              <a:p>
                <a:endParaRPr lang="fr-FR"/>
              </a:p>
            </p:txBody>
          </p:sp>
        </p:grpSp>
        <p:grpSp>
          <p:nvGrpSpPr>
            <p:cNvPr id="2232" name="Group 107">
              <a:extLst>
                <a:ext uri="{FF2B5EF4-FFF2-40B4-BE49-F238E27FC236}">
                  <a16:creationId xmlns:a16="http://schemas.microsoft.com/office/drawing/2014/main" id="{18F218D7-7B86-4CFD-980A-C6ECAA7D99B2}"/>
                </a:ext>
              </a:extLst>
            </p:cNvPr>
            <p:cNvGrpSpPr>
              <a:grpSpLocks/>
            </p:cNvGrpSpPr>
            <p:nvPr/>
          </p:nvGrpSpPr>
          <p:grpSpPr bwMode="auto">
            <a:xfrm>
              <a:off x="2989" y="3695"/>
              <a:ext cx="333" cy="83"/>
              <a:chOff x="2989" y="3695"/>
              <a:chExt cx="333" cy="83"/>
            </a:xfrm>
          </p:grpSpPr>
          <p:grpSp>
            <p:nvGrpSpPr>
              <p:cNvPr id="2233" name="Group 98">
                <a:extLst>
                  <a:ext uri="{FF2B5EF4-FFF2-40B4-BE49-F238E27FC236}">
                    <a16:creationId xmlns:a16="http://schemas.microsoft.com/office/drawing/2014/main" id="{5A063622-1F72-4330-AC29-EC95B4553E0C}"/>
                  </a:ext>
                </a:extLst>
              </p:cNvPr>
              <p:cNvGrpSpPr>
                <a:grpSpLocks/>
              </p:cNvGrpSpPr>
              <p:nvPr/>
            </p:nvGrpSpPr>
            <p:grpSpPr bwMode="auto">
              <a:xfrm>
                <a:off x="3155" y="3695"/>
                <a:ext cx="84" cy="83"/>
                <a:chOff x="3155" y="3695"/>
                <a:chExt cx="84" cy="83"/>
              </a:xfrm>
            </p:grpSpPr>
            <p:sp>
              <p:nvSpPr>
                <p:cNvPr id="2242" name="Oval 95">
                  <a:extLst>
                    <a:ext uri="{FF2B5EF4-FFF2-40B4-BE49-F238E27FC236}">
                      <a16:creationId xmlns:a16="http://schemas.microsoft.com/office/drawing/2014/main" id="{9EBEA865-848B-46B4-AE86-E5C7C8C01C3B}"/>
                    </a:ext>
                  </a:extLst>
                </p:cNvPr>
                <p:cNvSpPr>
                  <a:spLocks noChangeArrowheads="1"/>
                </p:cNvSpPr>
                <p:nvPr/>
              </p:nvSpPr>
              <p:spPr bwMode="auto">
                <a:xfrm>
                  <a:off x="3155" y="3695"/>
                  <a:ext cx="84" cy="83"/>
                </a:xfrm>
                <a:prstGeom prst="ellipse">
                  <a:avLst/>
                </a:prstGeom>
                <a:solidFill>
                  <a:schemeClr val="bg2"/>
                </a:solidFill>
                <a:ln w="3175">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243" name="Oval 96">
                  <a:extLst>
                    <a:ext uri="{FF2B5EF4-FFF2-40B4-BE49-F238E27FC236}">
                      <a16:creationId xmlns:a16="http://schemas.microsoft.com/office/drawing/2014/main" id="{4F1901B8-E4B9-4273-A1EF-96EA94FF65AD}"/>
                    </a:ext>
                  </a:extLst>
                </p:cNvPr>
                <p:cNvSpPr>
                  <a:spLocks noChangeArrowheads="1"/>
                </p:cNvSpPr>
                <p:nvPr/>
              </p:nvSpPr>
              <p:spPr bwMode="auto">
                <a:xfrm>
                  <a:off x="3168" y="3707"/>
                  <a:ext cx="58" cy="58"/>
                </a:xfrm>
                <a:prstGeom prst="ellipse">
                  <a:avLst/>
                </a:prstGeom>
                <a:solidFill>
                  <a:schemeClr val="bg2"/>
                </a:solidFill>
                <a:ln w="3175">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244" name="Oval 97">
                  <a:extLst>
                    <a:ext uri="{FF2B5EF4-FFF2-40B4-BE49-F238E27FC236}">
                      <a16:creationId xmlns:a16="http://schemas.microsoft.com/office/drawing/2014/main" id="{7907A161-39CD-41E7-977C-A79E8309EFBD}"/>
                    </a:ext>
                  </a:extLst>
                </p:cNvPr>
                <p:cNvSpPr>
                  <a:spLocks noChangeArrowheads="1"/>
                </p:cNvSpPr>
                <p:nvPr/>
              </p:nvSpPr>
              <p:spPr bwMode="auto">
                <a:xfrm>
                  <a:off x="3184" y="3723"/>
                  <a:ext cx="26" cy="26"/>
                </a:xfrm>
                <a:prstGeom prst="ellipse">
                  <a:avLst/>
                </a:prstGeom>
                <a:solidFill>
                  <a:schemeClr val="bg2"/>
                </a:solidFill>
                <a:ln w="3175">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grpSp>
            <p:nvGrpSpPr>
              <p:cNvPr id="2234" name="Group 102">
                <a:extLst>
                  <a:ext uri="{FF2B5EF4-FFF2-40B4-BE49-F238E27FC236}">
                    <a16:creationId xmlns:a16="http://schemas.microsoft.com/office/drawing/2014/main" id="{5723922B-A487-4150-91FD-5A8EE2CEF798}"/>
                  </a:ext>
                </a:extLst>
              </p:cNvPr>
              <p:cNvGrpSpPr>
                <a:grpSpLocks/>
              </p:cNvGrpSpPr>
              <p:nvPr/>
            </p:nvGrpSpPr>
            <p:grpSpPr bwMode="auto">
              <a:xfrm>
                <a:off x="3238" y="3695"/>
                <a:ext cx="84" cy="83"/>
                <a:chOff x="3238" y="3695"/>
                <a:chExt cx="84" cy="83"/>
              </a:xfrm>
            </p:grpSpPr>
            <p:sp>
              <p:nvSpPr>
                <p:cNvPr id="2239" name="Oval 99">
                  <a:extLst>
                    <a:ext uri="{FF2B5EF4-FFF2-40B4-BE49-F238E27FC236}">
                      <a16:creationId xmlns:a16="http://schemas.microsoft.com/office/drawing/2014/main" id="{B90909DF-EBCA-4787-B5B9-D95110DB93A7}"/>
                    </a:ext>
                  </a:extLst>
                </p:cNvPr>
                <p:cNvSpPr>
                  <a:spLocks noChangeArrowheads="1"/>
                </p:cNvSpPr>
                <p:nvPr/>
              </p:nvSpPr>
              <p:spPr bwMode="auto">
                <a:xfrm>
                  <a:off x="3238" y="3695"/>
                  <a:ext cx="84" cy="83"/>
                </a:xfrm>
                <a:prstGeom prst="ellipse">
                  <a:avLst/>
                </a:prstGeom>
                <a:solidFill>
                  <a:schemeClr val="bg2"/>
                </a:solidFill>
                <a:ln w="3175">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240" name="Oval 100">
                  <a:extLst>
                    <a:ext uri="{FF2B5EF4-FFF2-40B4-BE49-F238E27FC236}">
                      <a16:creationId xmlns:a16="http://schemas.microsoft.com/office/drawing/2014/main" id="{3DEA1034-1881-4A78-8C8A-15AF17D2B8BC}"/>
                    </a:ext>
                  </a:extLst>
                </p:cNvPr>
                <p:cNvSpPr>
                  <a:spLocks noChangeArrowheads="1"/>
                </p:cNvSpPr>
                <p:nvPr/>
              </p:nvSpPr>
              <p:spPr bwMode="auto">
                <a:xfrm>
                  <a:off x="3251" y="3707"/>
                  <a:ext cx="58" cy="58"/>
                </a:xfrm>
                <a:prstGeom prst="ellipse">
                  <a:avLst/>
                </a:prstGeom>
                <a:solidFill>
                  <a:schemeClr val="bg2"/>
                </a:solidFill>
                <a:ln w="3175">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241" name="Oval 101">
                  <a:extLst>
                    <a:ext uri="{FF2B5EF4-FFF2-40B4-BE49-F238E27FC236}">
                      <a16:creationId xmlns:a16="http://schemas.microsoft.com/office/drawing/2014/main" id="{9DD3069A-A306-447A-BAC3-62CEEABA902D}"/>
                    </a:ext>
                  </a:extLst>
                </p:cNvPr>
                <p:cNvSpPr>
                  <a:spLocks noChangeArrowheads="1"/>
                </p:cNvSpPr>
                <p:nvPr/>
              </p:nvSpPr>
              <p:spPr bwMode="auto">
                <a:xfrm>
                  <a:off x="3267" y="3723"/>
                  <a:ext cx="26" cy="26"/>
                </a:xfrm>
                <a:prstGeom prst="ellipse">
                  <a:avLst/>
                </a:prstGeom>
                <a:solidFill>
                  <a:schemeClr val="bg2"/>
                </a:solidFill>
                <a:ln w="3175">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grpSp>
            <p:nvGrpSpPr>
              <p:cNvPr id="2235" name="Group 106">
                <a:extLst>
                  <a:ext uri="{FF2B5EF4-FFF2-40B4-BE49-F238E27FC236}">
                    <a16:creationId xmlns:a16="http://schemas.microsoft.com/office/drawing/2014/main" id="{91D1E71A-F4AC-4FAD-B45A-252FF90F6EF3}"/>
                  </a:ext>
                </a:extLst>
              </p:cNvPr>
              <p:cNvGrpSpPr>
                <a:grpSpLocks/>
              </p:cNvGrpSpPr>
              <p:nvPr/>
            </p:nvGrpSpPr>
            <p:grpSpPr bwMode="auto">
              <a:xfrm>
                <a:off x="2989" y="3695"/>
                <a:ext cx="83" cy="83"/>
                <a:chOff x="2989" y="3695"/>
                <a:chExt cx="83" cy="83"/>
              </a:xfrm>
            </p:grpSpPr>
            <p:sp>
              <p:nvSpPr>
                <p:cNvPr id="2236" name="Oval 103">
                  <a:extLst>
                    <a:ext uri="{FF2B5EF4-FFF2-40B4-BE49-F238E27FC236}">
                      <a16:creationId xmlns:a16="http://schemas.microsoft.com/office/drawing/2014/main" id="{089E18E9-99F7-4257-AA21-85F77E045573}"/>
                    </a:ext>
                  </a:extLst>
                </p:cNvPr>
                <p:cNvSpPr>
                  <a:spLocks noChangeArrowheads="1"/>
                </p:cNvSpPr>
                <p:nvPr/>
              </p:nvSpPr>
              <p:spPr bwMode="auto">
                <a:xfrm>
                  <a:off x="2989" y="3695"/>
                  <a:ext cx="83" cy="83"/>
                </a:xfrm>
                <a:prstGeom prst="ellipse">
                  <a:avLst/>
                </a:prstGeom>
                <a:solidFill>
                  <a:schemeClr val="bg2"/>
                </a:solidFill>
                <a:ln w="3175">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237" name="Oval 104">
                  <a:extLst>
                    <a:ext uri="{FF2B5EF4-FFF2-40B4-BE49-F238E27FC236}">
                      <a16:creationId xmlns:a16="http://schemas.microsoft.com/office/drawing/2014/main" id="{AD5D2E69-FB27-472C-8A41-C93A1A901151}"/>
                    </a:ext>
                  </a:extLst>
                </p:cNvPr>
                <p:cNvSpPr>
                  <a:spLocks noChangeArrowheads="1"/>
                </p:cNvSpPr>
                <p:nvPr/>
              </p:nvSpPr>
              <p:spPr bwMode="auto">
                <a:xfrm>
                  <a:off x="3001" y="3707"/>
                  <a:ext cx="59" cy="59"/>
                </a:xfrm>
                <a:prstGeom prst="ellipse">
                  <a:avLst/>
                </a:prstGeom>
                <a:solidFill>
                  <a:schemeClr val="bg2"/>
                </a:solidFill>
                <a:ln w="3175">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238" name="Oval 105">
                  <a:extLst>
                    <a:ext uri="{FF2B5EF4-FFF2-40B4-BE49-F238E27FC236}">
                      <a16:creationId xmlns:a16="http://schemas.microsoft.com/office/drawing/2014/main" id="{8A531454-6CC6-4A3B-9D59-099DA8576BFC}"/>
                    </a:ext>
                  </a:extLst>
                </p:cNvPr>
                <p:cNvSpPr>
                  <a:spLocks noChangeArrowheads="1"/>
                </p:cNvSpPr>
                <p:nvPr/>
              </p:nvSpPr>
              <p:spPr bwMode="auto">
                <a:xfrm>
                  <a:off x="3017" y="3723"/>
                  <a:ext cx="26" cy="26"/>
                </a:xfrm>
                <a:prstGeom prst="ellipse">
                  <a:avLst/>
                </a:prstGeom>
                <a:solidFill>
                  <a:schemeClr val="bg2"/>
                </a:solidFill>
                <a:ln w="3175">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grpSp>
      </p:grpSp>
      <p:graphicFrame>
        <p:nvGraphicFramePr>
          <p:cNvPr id="2050" name="Object 23">
            <a:extLst>
              <a:ext uri="{FF2B5EF4-FFF2-40B4-BE49-F238E27FC236}">
                <a16:creationId xmlns:a16="http://schemas.microsoft.com/office/drawing/2014/main" id="{3F8FAA80-67D1-4501-9A07-85A5BFDFE15F}"/>
              </a:ext>
            </a:extLst>
          </p:cNvPr>
          <p:cNvGraphicFramePr>
            <a:graphicFrameLocks noChangeAspect="1"/>
          </p:cNvGraphicFramePr>
          <p:nvPr/>
        </p:nvGraphicFramePr>
        <p:xfrm>
          <a:off x="2336800" y="4591050"/>
          <a:ext cx="425450" cy="687388"/>
        </p:xfrm>
        <a:graphic>
          <a:graphicData uri="http://schemas.openxmlformats.org/presentationml/2006/ole">
            <mc:AlternateContent xmlns:mc="http://schemas.openxmlformats.org/markup-compatibility/2006">
              <mc:Choice xmlns:v="urn:schemas-microsoft-com:vml" Requires="v">
                <p:oleObj spid="_x0000_s2551" name="Clip" r:id="rId4" imgW="1416240" imgH="2286360" progId="MS_ClipArt_Gallery.2">
                  <p:embed/>
                </p:oleObj>
              </mc:Choice>
              <mc:Fallback>
                <p:oleObj name="Clip" r:id="rId4" imgW="1416240" imgH="2286360" progId="MS_ClipArt_Gallery.2">
                  <p:embed/>
                  <p:pic>
                    <p:nvPicPr>
                      <p:cNvPr id="0" name="Object 2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36800" y="4591050"/>
                        <a:ext cx="425450" cy="687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74" name="Line 110">
            <a:extLst>
              <a:ext uri="{FF2B5EF4-FFF2-40B4-BE49-F238E27FC236}">
                <a16:creationId xmlns:a16="http://schemas.microsoft.com/office/drawing/2014/main" id="{8A9D58A7-486A-4D8D-980A-19A37E905AA3}"/>
              </a:ext>
            </a:extLst>
          </p:cNvPr>
          <p:cNvSpPr>
            <a:spLocks noChangeShapeType="1"/>
          </p:cNvSpPr>
          <p:nvPr/>
        </p:nvSpPr>
        <p:spPr bwMode="auto">
          <a:xfrm flipV="1">
            <a:off x="2590800" y="4289425"/>
            <a:ext cx="0" cy="301625"/>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075" name="Line 113">
            <a:extLst>
              <a:ext uri="{FF2B5EF4-FFF2-40B4-BE49-F238E27FC236}">
                <a16:creationId xmlns:a16="http://schemas.microsoft.com/office/drawing/2014/main" id="{ED01E760-D87E-4D42-A9F2-8BC12B6636CA}"/>
              </a:ext>
            </a:extLst>
          </p:cNvPr>
          <p:cNvSpPr>
            <a:spLocks noChangeShapeType="1"/>
          </p:cNvSpPr>
          <p:nvPr/>
        </p:nvSpPr>
        <p:spPr bwMode="auto">
          <a:xfrm>
            <a:off x="2081213" y="4114800"/>
            <a:ext cx="5257800" cy="0"/>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76" name="Line 114">
            <a:extLst>
              <a:ext uri="{FF2B5EF4-FFF2-40B4-BE49-F238E27FC236}">
                <a16:creationId xmlns:a16="http://schemas.microsoft.com/office/drawing/2014/main" id="{21A134DC-F4D9-4A60-8691-1C6E16E49598}"/>
              </a:ext>
            </a:extLst>
          </p:cNvPr>
          <p:cNvSpPr>
            <a:spLocks noChangeShapeType="1"/>
          </p:cNvSpPr>
          <p:nvPr/>
        </p:nvSpPr>
        <p:spPr bwMode="auto">
          <a:xfrm>
            <a:off x="4649788" y="4114800"/>
            <a:ext cx="0" cy="476250"/>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77" name="Line 116">
            <a:extLst>
              <a:ext uri="{FF2B5EF4-FFF2-40B4-BE49-F238E27FC236}">
                <a16:creationId xmlns:a16="http://schemas.microsoft.com/office/drawing/2014/main" id="{1781A0A0-D264-43BC-B6E2-84B8976E6B95}"/>
              </a:ext>
            </a:extLst>
          </p:cNvPr>
          <p:cNvSpPr>
            <a:spLocks noChangeShapeType="1"/>
          </p:cNvSpPr>
          <p:nvPr/>
        </p:nvSpPr>
        <p:spPr bwMode="auto">
          <a:xfrm>
            <a:off x="6624638" y="4227513"/>
            <a:ext cx="0" cy="363537"/>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grpSp>
        <p:nvGrpSpPr>
          <p:cNvPr id="2078" name="Group 123">
            <a:extLst>
              <a:ext uri="{FF2B5EF4-FFF2-40B4-BE49-F238E27FC236}">
                <a16:creationId xmlns:a16="http://schemas.microsoft.com/office/drawing/2014/main" id="{B866E44A-0126-4AF3-A2F9-3753C7AABE46}"/>
              </a:ext>
            </a:extLst>
          </p:cNvPr>
          <p:cNvGrpSpPr>
            <a:grpSpLocks/>
          </p:cNvGrpSpPr>
          <p:nvPr/>
        </p:nvGrpSpPr>
        <p:grpSpPr bwMode="auto">
          <a:xfrm>
            <a:off x="2254250" y="5354638"/>
            <a:ext cx="336550" cy="350837"/>
            <a:chOff x="1854" y="2931"/>
            <a:chExt cx="210" cy="718"/>
          </a:xfrm>
        </p:grpSpPr>
        <p:sp>
          <p:nvSpPr>
            <p:cNvPr id="2225" name="Line 121">
              <a:extLst>
                <a:ext uri="{FF2B5EF4-FFF2-40B4-BE49-F238E27FC236}">
                  <a16:creationId xmlns:a16="http://schemas.microsoft.com/office/drawing/2014/main" id="{CC12A48F-46DB-4A35-8BD9-B8A8765CBD6A}"/>
                </a:ext>
              </a:extLst>
            </p:cNvPr>
            <p:cNvSpPr>
              <a:spLocks noChangeShapeType="1"/>
            </p:cNvSpPr>
            <p:nvPr/>
          </p:nvSpPr>
          <p:spPr bwMode="auto">
            <a:xfrm>
              <a:off x="1854" y="3649"/>
              <a:ext cx="21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226" name="Line 122">
              <a:extLst>
                <a:ext uri="{FF2B5EF4-FFF2-40B4-BE49-F238E27FC236}">
                  <a16:creationId xmlns:a16="http://schemas.microsoft.com/office/drawing/2014/main" id="{E39271BE-2698-4909-AF48-1026DFF56041}"/>
                </a:ext>
              </a:extLst>
            </p:cNvPr>
            <p:cNvSpPr>
              <a:spLocks noChangeShapeType="1"/>
            </p:cNvSpPr>
            <p:nvPr/>
          </p:nvSpPr>
          <p:spPr bwMode="auto">
            <a:xfrm flipV="1">
              <a:off x="2064" y="2931"/>
              <a:ext cx="0" cy="718"/>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grpSp>
      <p:sp>
        <p:nvSpPr>
          <p:cNvPr id="2079" name="Line 125">
            <a:extLst>
              <a:ext uri="{FF2B5EF4-FFF2-40B4-BE49-F238E27FC236}">
                <a16:creationId xmlns:a16="http://schemas.microsoft.com/office/drawing/2014/main" id="{37F0CECB-B722-497B-8F1C-F5C41C29570C}"/>
              </a:ext>
            </a:extLst>
          </p:cNvPr>
          <p:cNvSpPr>
            <a:spLocks noChangeShapeType="1"/>
          </p:cNvSpPr>
          <p:nvPr/>
        </p:nvSpPr>
        <p:spPr bwMode="auto">
          <a:xfrm>
            <a:off x="2943225" y="4289425"/>
            <a:ext cx="1552575" cy="0"/>
          </a:xfrm>
          <a:prstGeom prst="line">
            <a:avLst/>
          </a:prstGeom>
          <a:noFill/>
          <a:ln w="12700">
            <a:solidFill>
              <a:schemeClr val="accent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080" name="Line 126">
            <a:extLst>
              <a:ext uri="{FF2B5EF4-FFF2-40B4-BE49-F238E27FC236}">
                <a16:creationId xmlns:a16="http://schemas.microsoft.com/office/drawing/2014/main" id="{4B6AF2B8-785C-4BA2-A54A-A35E44C5D2A5}"/>
              </a:ext>
            </a:extLst>
          </p:cNvPr>
          <p:cNvSpPr>
            <a:spLocks noChangeShapeType="1"/>
          </p:cNvSpPr>
          <p:nvPr/>
        </p:nvSpPr>
        <p:spPr bwMode="auto">
          <a:xfrm flipV="1">
            <a:off x="4495800" y="2362200"/>
            <a:ext cx="0" cy="1927225"/>
          </a:xfrm>
          <a:prstGeom prst="line">
            <a:avLst/>
          </a:prstGeom>
          <a:noFill/>
          <a:ln w="12700">
            <a:solidFill>
              <a:schemeClr val="accent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081" name="Line 127">
            <a:extLst>
              <a:ext uri="{FF2B5EF4-FFF2-40B4-BE49-F238E27FC236}">
                <a16:creationId xmlns:a16="http://schemas.microsoft.com/office/drawing/2014/main" id="{22D9460A-5460-425F-8885-BDC2BAD3AA93}"/>
              </a:ext>
            </a:extLst>
          </p:cNvPr>
          <p:cNvSpPr>
            <a:spLocks noChangeShapeType="1"/>
          </p:cNvSpPr>
          <p:nvPr/>
        </p:nvSpPr>
        <p:spPr bwMode="auto">
          <a:xfrm flipH="1">
            <a:off x="4362450" y="2362200"/>
            <a:ext cx="133350" cy="0"/>
          </a:xfrm>
          <a:prstGeom prst="line">
            <a:avLst/>
          </a:prstGeom>
          <a:noFill/>
          <a:ln w="12700">
            <a:solidFill>
              <a:schemeClr val="accent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graphicFrame>
        <p:nvGraphicFramePr>
          <p:cNvPr id="2051" name="Object 128">
            <a:extLst>
              <a:ext uri="{FF2B5EF4-FFF2-40B4-BE49-F238E27FC236}">
                <a16:creationId xmlns:a16="http://schemas.microsoft.com/office/drawing/2014/main" id="{A95844AC-6C74-42EF-8751-6389D314E78F}"/>
              </a:ext>
            </a:extLst>
          </p:cNvPr>
          <p:cNvGraphicFramePr>
            <a:graphicFrameLocks noChangeAspect="1"/>
          </p:cNvGraphicFramePr>
          <p:nvPr/>
        </p:nvGraphicFramePr>
        <p:xfrm>
          <a:off x="2665413" y="3968750"/>
          <a:ext cx="457200" cy="454025"/>
        </p:xfrm>
        <a:graphic>
          <a:graphicData uri="http://schemas.openxmlformats.org/presentationml/2006/ole">
            <mc:AlternateContent xmlns:mc="http://schemas.openxmlformats.org/markup-compatibility/2006">
              <mc:Choice xmlns:v="urn:schemas-microsoft-com:vml" Requires="v">
                <p:oleObj spid="_x0000_s2552" name="Clip" r:id="rId6" imgW="2286360" imgH="2271240" progId="MS_ClipArt_Gallery.2">
                  <p:embed/>
                </p:oleObj>
              </mc:Choice>
              <mc:Fallback>
                <p:oleObj name="Clip" r:id="rId6" imgW="2286360" imgH="2271240" progId="MS_ClipArt_Gallery.2">
                  <p:embed/>
                  <p:pic>
                    <p:nvPicPr>
                      <p:cNvPr id="0" name="Object 12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65413" y="3968750"/>
                        <a:ext cx="457200"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082" name="Group 223">
            <a:extLst>
              <a:ext uri="{FF2B5EF4-FFF2-40B4-BE49-F238E27FC236}">
                <a16:creationId xmlns:a16="http://schemas.microsoft.com/office/drawing/2014/main" id="{BC3F53C9-13CF-4F8D-8E19-7BB1CEC1AD2A}"/>
              </a:ext>
            </a:extLst>
          </p:cNvPr>
          <p:cNvGrpSpPr>
            <a:grpSpLocks/>
          </p:cNvGrpSpPr>
          <p:nvPr/>
        </p:nvGrpSpPr>
        <p:grpSpPr bwMode="auto">
          <a:xfrm>
            <a:off x="6429375" y="4592638"/>
            <a:ext cx="425450" cy="685800"/>
            <a:chOff x="4050" y="2893"/>
            <a:chExt cx="268" cy="432"/>
          </a:xfrm>
        </p:grpSpPr>
        <p:grpSp>
          <p:nvGrpSpPr>
            <p:cNvPr id="2134" name="Group 132">
              <a:extLst>
                <a:ext uri="{FF2B5EF4-FFF2-40B4-BE49-F238E27FC236}">
                  <a16:creationId xmlns:a16="http://schemas.microsoft.com/office/drawing/2014/main" id="{92B6422A-4816-4BAC-830F-560E5C9CDBC0}"/>
                </a:ext>
              </a:extLst>
            </p:cNvPr>
            <p:cNvGrpSpPr>
              <a:grpSpLocks/>
            </p:cNvGrpSpPr>
            <p:nvPr/>
          </p:nvGrpSpPr>
          <p:grpSpPr bwMode="auto">
            <a:xfrm>
              <a:off x="4064" y="2893"/>
              <a:ext cx="240" cy="303"/>
              <a:chOff x="4064" y="2893"/>
              <a:chExt cx="240" cy="303"/>
            </a:xfrm>
          </p:grpSpPr>
          <p:sp>
            <p:nvSpPr>
              <p:cNvPr id="2223" name="Rectangle 130">
                <a:extLst>
                  <a:ext uri="{FF2B5EF4-FFF2-40B4-BE49-F238E27FC236}">
                    <a16:creationId xmlns:a16="http://schemas.microsoft.com/office/drawing/2014/main" id="{725B4588-DD80-4E76-83DD-D4961BABDBE6}"/>
                  </a:ext>
                </a:extLst>
              </p:cNvPr>
              <p:cNvSpPr>
                <a:spLocks noChangeArrowheads="1"/>
              </p:cNvSpPr>
              <p:nvPr/>
            </p:nvSpPr>
            <p:spPr bwMode="auto">
              <a:xfrm>
                <a:off x="4064" y="2893"/>
                <a:ext cx="240" cy="13"/>
              </a:xfrm>
              <a:prstGeom prst="rect">
                <a:avLst/>
              </a:prstGeom>
              <a:solidFill>
                <a:schemeClr val="bg2"/>
              </a:solidFill>
              <a:ln w="1588">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224" name="Rectangle 131">
                <a:extLst>
                  <a:ext uri="{FF2B5EF4-FFF2-40B4-BE49-F238E27FC236}">
                    <a16:creationId xmlns:a16="http://schemas.microsoft.com/office/drawing/2014/main" id="{C95AF683-75CD-4E41-8285-4E939D1C347E}"/>
                  </a:ext>
                </a:extLst>
              </p:cNvPr>
              <p:cNvSpPr>
                <a:spLocks noChangeArrowheads="1"/>
              </p:cNvSpPr>
              <p:nvPr/>
            </p:nvSpPr>
            <p:spPr bwMode="auto">
              <a:xfrm>
                <a:off x="4064" y="2906"/>
                <a:ext cx="240" cy="290"/>
              </a:xfrm>
              <a:prstGeom prst="rect">
                <a:avLst/>
              </a:prstGeom>
              <a:solidFill>
                <a:schemeClr val="bg2"/>
              </a:solidFill>
              <a:ln w="1588">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sp>
          <p:nvSpPr>
            <p:cNvPr id="2135" name="Rectangle 133">
              <a:extLst>
                <a:ext uri="{FF2B5EF4-FFF2-40B4-BE49-F238E27FC236}">
                  <a16:creationId xmlns:a16="http://schemas.microsoft.com/office/drawing/2014/main" id="{427E0CB4-A2CA-4672-BEA6-6C4091048316}"/>
                </a:ext>
              </a:extLst>
            </p:cNvPr>
            <p:cNvSpPr>
              <a:spLocks noChangeArrowheads="1"/>
            </p:cNvSpPr>
            <p:nvPr/>
          </p:nvSpPr>
          <p:spPr bwMode="auto">
            <a:xfrm>
              <a:off x="4232" y="2981"/>
              <a:ext cx="22" cy="3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nvGrpSpPr>
            <p:cNvPr id="2136" name="Group 144">
              <a:extLst>
                <a:ext uri="{FF2B5EF4-FFF2-40B4-BE49-F238E27FC236}">
                  <a16:creationId xmlns:a16="http://schemas.microsoft.com/office/drawing/2014/main" id="{8EF19AE2-B307-41EE-B715-8597446F3FD4}"/>
                </a:ext>
              </a:extLst>
            </p:cNvPr>
            <p:cNvGrpSpPr>
              <a:grpSpLocks/>
            </p:cNvGrpSpPr>
            <p:nvPr/>
          </p:nvGrpSpPr>
          <p:grpSpPr bwMode="auto">
            <a:xfrm>
              <a:off x="4074" y="2999"/>
              <a:ext cx="220" cy="234"/>
              <a:chOff x="4074" y="2999"/>
              <a:chExt cx="220" cy="234"/>
            </a:xfrm>
          </p:grpSpPr>
          <p:grpSp>
            <p:nvGrpSpPr>
              <p:cNvPr id="2213" name="Group 137">
                <a:extLst>
                  <a:ext uri="{FF2B5EF4-FFF2-40B4-BE49-F238E27FC236}">
                    <a16:creationId xmlns:a16="http://schemas.microsoft.com/office/drawing/2014/main" id="{BF3AEACA-2188-4032-BB4F-90B73423619A}"/>
                  </a:ext>
                </a:extLst>
              </p:cNvPr>
              <p:cNvGrpSpPr>
                <a:grpSpLocks/>
              </p:cNvGrpSpPr>
              <p:nvPr/>
            </p:nvGrpSpPr>
            <p:grpSpPr bwMode="auto">
              <a:xfrm>
                <a:off x="4159" y="2999"/>
                <a:ext cx="50" cy="17"/>
                <a:chOff x="4159" y="2999"/>
                <a:chExt cx="50" cy="17"/>
              </a:xfrm>
            </p:grpSpPr>
            <p:sp>
              <p:nvSpPr>
                <p:cNvPr id="2220" name="Oval 134">
                  <a:extLst>
                    <a:ext uri="{FF2B5EF4-FFF2-40B4-BE49-F238E27FC236}">
                      <a16:creationId xmlns:a16="http://schemas.microsoft.com/office/drawing/2014/main" id="{FFFC79DF-1264-476D-BE40-4A0D6789C311}"/>
                    </a:ext>
                  </a:extLst>
                </p:cNvPr>
                <p:cNvSpPr>
                  <a:spLocks noChangeArrowheads="1"/>
                </p:cNvSpPr>
                <p:nvPr/>
              </p:nvSpPr>
              <p:spPr bwMode="auto">
                <a:xfrm>
                  <a:off x="4159" y="2999"/>
                  <a:ext cx="17" cy="17"/>
                </a:xfrm>
                <a:prstGeom prst="ellipse">
                  <a:avLst/>
                </a:prstGeom>
                <a:solidFill>
                  <a:schemeClr val="hlink"/>
                </a:solidFill>
                <a:ln w="1588">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221" name="Oval 135">
                  <a:extLst>
                    <a:ext uri="{FF2B5EF4-FFF2-40B4-BE49-F238E27FC236}">
                      <a16:creationId xmlns:a16="http://schemas.microsoft.com/office/drawing/2014/main" id="{0C18B50A-784F-49A7-8DC6-55735D73FDEB}"/>
                    </a:ext>
                  </a:extLst>
                </p:cNvPr>
                <p:cNvSpPr>
                  <a:spLocks noChangeArrowheads="1"/>
                </p:cNvSpPr>
                <p:nvPr/>
              </p:nvSpPr>
              <p:spPr bwMode="auto">
                <a:xfrm>
                  <a:off x="4175" y="2999"/>
                  <a:ext cx="17" cy="17"/>
                </a:xfrm>
                <a:prstGeom prst="ellipse">
                  <a:avLst/>
                </a:prstGeom>
                <a:solidFill>
                  <a:schemeClr val="hlink"/>
                </a:solidFill>
                <a:ln w="1588">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222" name="Oval 136">
                  <a:extLst>
                    <a:ext uri="{FF2B5EF4-FFF2-40B4-BE49-F238E27FC236}">
                      <a16:creationId xmlns:a16="http://schemas.microsoft.com/office/drawing/2014/main" id="{118C8883-7223-4A10-9B21-2407A386FF30}"/>
                    </a:ext>
                  </a:extLst>
                </p:cNvPr>
                <p:cNvSpPr>
                  <a:spLocks noChangeArrowheads="1"/>
                </p:cNvSpPr>
                <p:nvPr/>
              </p:nvSpPr>
              <p:spPr bwMode="auto">
                <a:xfrm>
                  <a:off x="4192" y="2999"/>
                  <a:ext cx="17" cy="17"/>
                </a:xfrm>
                <a:prstGeom prst="ellipse">
                  <a:avLst/>
                </a:prstGeom>
                <a:solidFill>
                  <a:schemeClr val="hlink"/>
                </a:solidFill>
                <a:ln w="1588">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sp>
            <p:nvSpPr>
              <p:cNvPr id="2214" name="AutoShape 138">
                <a:extLst>
                  <a:ext uri="{FF2B5EF4-FFF2-40B4-BE49-F238E27FC236}">
                    <a16:creationId xmlns:a16="http://schemas.microsoft.com/office/drawing/2014/main" id="{555C04D1-C273-4E38-A8C2-A98841736CD7}"/>
                  </a:ext>
                </a:extLst>
              </p:cNvPr>
              <p:cNvSpPr>
                <a:spLocks noChangeArrowheads="1"/>
              </p:cNvSpPr>
              <p:nvPr/>
            </p:nvSpPr>
            <p:spPr bwMode="auto">
              <a:xfrm>
                <a:off x="4098" y="3009"/>
                <a:ext cx="172" cy="36"/>
              </a:xfrm>
              <a:prstGeom prst="roundRect">
                <a:avLst>
                  <a:gd name="adj" fmla="val 11505"/>
                </a:avLst>
              </a:prstGeom>
              <a:solidFill>
                <a:schemeClr val="hlink"/>
              </a:solidFill>
              <a:ln w="1588">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nvGrpSpPr>
              <p:cNvPr id="2215" name="Group 141">
                <a:extLst>
                  <a:ext uri="{FF2B5EF4-FFF2-40B4-BE49-F238E27FC236}">
                    <a16:creationId xmlns:a16="http://schemas.microsoft.com/office/drawing/2014/main" id="{7EABC5F0-2A35-4634-8160-D1D0F4D9D4E8}"/>
                  </a:ext>
                </a:extLst>
              </p:cNvPr>
              <p:cNvGrpSpPr>
                <a:grpSpLocks/>
              </p:cNvGrpSpPr>
              <p:nvPr/>
            </p:nvGrpSpPr>
            <p:grpSpPr bwMode="auto">
              <a:xfrm>
                <a:off x="4080" y="3017"/>
                <a:ext cx="208" cy="216"/>
                <a:chOff x="4080" y="3017"/>
                <a:chExt cx="208" cy="216"/>
              </a:xfrm>
            </p:grpSpPr>
            <p:sp>
              <p:nvSpPr>
                <p:cNvPr id="2218" name="Freeform 139">
                  <a:extLst>
                    <a:ext uri="{FF2B5EF4-FFF2-40B4-BE49-F238E27FC236}">
                      <a16:creationId xmlns:a16="http://schemas.microsoft.com/office/drawing/2014/main" id="{75A7E2AB-C890-40FD-BC5C-9788ED6728F6}"/>
                    </a:ext>
                  </a:extLst>
                </p:cNvPr>
                <p:cNvSpPr>
                  <a:spLocks/>
                </p:cNvSpPr>
                <p:nvPr/>
              </p:nvSpPr>
              <p:spPr bwMode="auto">
                <a:xfrm>
                  <a:off x="4081" y="3017"/>
                  <a:ext cx="206" cy="214"/>
                </a:xfrm>
                <a:custGeom>
                  <a:avLst/>
                  <a:gdLst>
                    <a:gd name="T0" fmla="*/ 16 w 1448"/>
                    <a:gd name="T1" fmla="*/ 0 h 1496"/>
                    <a:gd name="T2" fmla="*/ 190 w 1448"/>
                    <a:gd name="T3" fmla="*/ 0 h 1496"/>
                    <a:gd name="T4" fmla="*/ 191 w 1448"/>
                    <a:gd name="T5" fmla="*/ 0 h 1496"/>
                    <a:gd name="T6" fmla="*/ 193 w 1448"/>
                    <a:gd name="T7" fmla="*/ 1 h 1496"/>
                    <a:gd name="T8" fmla="*/ 194 w 1448"/>
                    <a:gd name="T9" fmla="*/ 2 h 1496"/>
                    <a:gd name="T10" fmla="*/ 196 w 1448"/>
                    <a:gd name="T11" fmla="*/ 2 h 1496"/>
                    <a:gd name="T12" fmla="*/ 197 w 1448"/>
                    <a:gd name="T13" fmla="*/ 3 h 1496"/>
                    <a:gd name="T14" fmla="*/ 198 w 1448"/>
                    <a:gd name="T15" fmla="*/ 5 h 1496"/>
                    <a:gd name="T16" fmla="*/ 199 w 1448"/>
                    <a:gd name="T17" fmla="*/ 5 h 1496"/>
                    <a:gd name="T18" fmla="*/ 199 w 1448"/>
                    <a:gd name="T19" fmla="*/ 7 h 1496"/>
                    <a:gd name="T20" fmla="*/ 200 w 1448"/>
                    <a:gd name="T21" fmla="*/ 8 h 1496"/>
                    <a:gd name="T22" fmla="*/ 200 w 1448"/>
                    <a:gd name="T23" fmla="*/ 10 h 1496"/>
                    <a:gd name="T24" fmla="*/ 201 w 1448"/>
                    <a:gd name="T25" fmla="*/ 11 h 1496"/>
                    <a:gd name="T26" fmla="*/ 201 w 1448"/>
                    <a:gd name="T27" fmla="*/ 110 h 1496"/>
                    <a:gd name="T28" fmla="*/ 206 w 1448"/>
                    <a:gd name="T29" fmla="*/ 126 h 1496"/>
                    <a:gd name="T30" fmla="*/ 206 w 1448"/>
                    <a:gd name="T31" fmla="*/ 214 h 1496"/>
                    <a:gd name="T32" fmla="*/ 0 w 1448"/>
                    <a:gd name="T33" fmla="*/ 214 h 1496"/>
                    <a:gd name="T34" fmla="*/ 0 w 1448"/>
                    <a:gd name="T35" fmla="*/ 126 h 1496"/>
                    <a:gd name="T36" fmla="*/ 5 w 1448"/>
                    <a:gd name="T37" fmla="*/ 110 h 1496"/>
                    <a:gd name="T38" fmla="*/ 5 w 1448"/>
                    <a:gd name="T39" fmla="*/ 11 h 1496"/>
                    <a:gd name="T40" fmla="*/ 6 w 1448"/>
                    <a:gd name="T41" fmla="*/ 8 h 1496"/>
                    <a:gd name="T42" fmla="*/ 7 w 1448"/>
                    <a:gd name="T43" fmla="*/ 6 h 1496"/>
                    <a:gd name="T44" fmla="*/ 8 w 1448"/>
                    <a:gd name="T45" fmla="*/ 4 h 1496"/>
                    <a:gd name="T46" fmla="*/ 10 w 1448"/>
                    <a:gd name="T47" fmla="*/ 2 h 1496"/>
                    <a:gd name="T48" fmla="*/ 12 w 1448"/>
                    <a:gd name="T49" fmla="*/ 1 h 1496"/>
                    <a:gd name="T50" fmla="*/ 14 w 1448"/>
                    <a:gd name="T51" fmla="*/ 0 h 1496"/>
                    <a:gd name="T52" fmla="*/ 16 w 1448"/>
                    <a:gd name="T53" fmla="*/ 0 h 149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448"/>
                    <a:gd name="T82" fmla="*/ 0 h 1496"/>
                    <a:gd name="T83" fmla="*/ 1448 w 1448"/>
                    <a:gd name="T84" fmla="*/ 1496 h 149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448" h="1496">
                      <a:moveTo>
                        <a:pt x="115" y="0"/>
                      </a:moveTo>
                      <a:lnTo>
                        <a:pt x="1334" y="0"/>
                      </a:lnTo>
                      <a:lnTo>
                        <a:pt x="1346" y="2"/>
                      </a:lnTo>
                      <a:lnTo>
                        <a:pt x="1358" y="7"/>
                      </a:lnTo>
                      <a:lnTo>
                        <a:pt x="1366" y="11"/>
                      </a:lnTo>
                      <a:lnTo>
                        <a:pt x="1375" y="16"/>
                      </a:lnTo>
                      <a:lnTo>
                        <a:pt x="1384" y="24"/>
                      </a:lnTo>
                      <a:lnTo>
                        <a:pt x="1391" y="32"/>
                      </a:lnTo>
                      <a:lnTo>
                        <a:pt x="1397" y="38"/>
                      </a:lnTo>
                      <a:lnTo>
                        <a:pt x="1401" y="46"/>
                      </a:lnTo>
                      <a:lnTo>
                        <a:pt x="1405" y="54"/>
                      </a:lnTo>
                      <a:lnTo>
                        <a:pt x="1408" y="67"/>
                      </a:lnTo>
                      <a:lnTo>
                        <a:pt x="1410" y="77"/>
                      </a:lnTo>
                      <a:lnTo>
                        <a:pt x="1410" y="768"/>
                      </a:lnTo>
                      <a:lnTo>
                        <a:pt x="1448" y="884"/>
                      </a:lnTo>
                      <a:lnTo>
                        <a:pt x="1448" y="1496"/>
                      </a:lnTo>
                      <a:lnTo>
                        <a:pt x="0" y="1496"/>
                      </a:lnTo>
                      <a:lnTo>
                        <a:pt x="0" y="884"/>
                      </a:lnTo>
                      <a:lnTo>
                        <a:pt x="38" y="768"/>
                      </a:lnTo>
                      <a:lnTo>
                        <a:pt x="38" y="77"/>
                      </a:lnTo>
                      <a:lnTo>
                        <a:pt x="41" y="59"/>
                      </a:lnTo>
                      <a:lnTo>
                        <a:pt x="49" y="43"/>
                      </a:lnTo>
                      <a:lnTo>
                        <a:pt x="59" y="30"/>
                      </a:lnTo>
                      <a:lnTo>
                        <a:pt x="71" y="17"/>
                      </a:lnTo>
                      <a:lnTo>
                        <a:pt x="84" y="10"/>
                      </a:lnTo>
                      <a:lnTo>
                        <a:pt x="99" y="2"/>
                      </a:lnTo>
                      <a:lnTo>
                        <a:pt x="115" y="0"/>
                      </a:lnTo>
                      <a:close/>
                    </a:path>
                  </a:pathLst>
                </a:custGeom>
                <a:solidFill>
                  <a:schemeClr val="hlink"/>
                </a:solidFill>
                <a:ln w="1588">
                  <a:solidFill>
                    <a:srgbClr val="000000"/>
                  </a:solidFill>
                  <a:prstDash val="solid"/>
                  <a:round/>
                  <a:headEnd/>
                  <a:tailEnd/>
                </a:ln>
              </p:spPr>
              <p:txBody>
                <a:bodyPr/>
                <a:lstStyle/>
                <a:p>
                  <a:endParaRPr lang="fr-FR"/>
                </a:p>
              </p:txBody>
            </p:sp>
            <p:sp>
              <p:nvSpPr>
                <p:cNvPr id="2219" name="Rectangle 140">
                  <a:extLst>
                    <a:ext uri="{FF2B5EF4-FFF2-40B4-BE49-F238E27FC236}">
                      <a16:creationId xmlns:a16="http://schemas.microsoft.com/office/drawing/2014/main" id="{1B63BF28-65EF-49B1-AC25-B59211C24ED3}"/>
                    </a:ext>
                  </a:extLst>
                </p:cNvPr>
                <p:cNvSpPr>
                  <a:spLocks noChangeArrowheads="1"/>
                </p:cNvSpPr>
                <p:nvPr/>
              </p:nvSpPr>
              <p:spPr bwMode="auto">
                <a:xfrm>
                  <a:off x="4080" y="3144"/>
                  <a:ext cx="208" cy="89"/>
                </a:xfrm>
                <a:prstGeom prst="rect">
                  <a:avLst/>
                </a:prstGeom>
                <a:solidFill>
                  <a:schemeClr val="hlink"/>
                </a:solidFill>
                <a:ln w="1588">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sp>
            <p:nvSpPr>
              <p:cNvPr id="2216" name="Freeform 142">
                <a:extLst>
                  <a:ext uri="{FF2B5EF4-FFF2-40B4-BE49-F238E27FC236}">
                    <a16:creationId xmlns:a16="http://schemas.microsoft.com/office/drawing/2014/main" id="{59538AFF-90B0-400F-A995-EBEE162847A2}"/>
                  </a:ext>
                </a:extLst>
              </p:cNvPr>
              <p:cNvSpPr>
                <a:spLocks/>
              </p:cNvSpPr>
              <p:nvPr/>
            </p:nvSpPr>
            <p:spPr bwMode="auto">
              <a:xfrm>
                <a:off x="4074" y="3178"/>
                <a:ext cx="6" cy="54"/>
              </a:xfrm>
              <a:custGeom>
                <a:avLst/>
                <a:gdLst>
                  <a:gd name="T0" fmla="*/ 6 w 47"/>
                  <a:gd name="T1" fmla="*/ 0 h 380"/>
                  <a:gd name="T2" fmla="*/ 0 w 47"/>
                  <a:gd name="T3" fmla="*/ 11 h 380"/>
                  <a:gd name="T4" fmla="*/ 0 w 47"/>
                  <a:gd name="T5" fmla="*/ 54 h 380"/>
                  <a:gd name="T6" fmla="*/ 6 w 47"/>
                  <a:gd name="T7" fmla="*/ 54 h 380"/>
                  <a:gd name="T8" fmla="*/ 6 w 47"/>
                  <a:gd name="T9" fmla="*/ 0 h 380"/>
                  <a:gd name="T10" fmla="*/ 0 60000 65536"/>
                  <a:gd name="T11" fmla="*/ 0 60000 65536"/>
                  <a:gd name="T12" fmla="*/ 0 60000 65536"/>
                  <a:gd name="T13" fmla="*/ 0 60000 65536"/>
                  <a:gd name="T14" fmla="*/ 0 60000 65536"/>
                  <a:gd name="T15" fmla="*/ 0 w 47"/>
                  <a:gd name="T16" fmla="*/ 0 h 380"/>
                  <a:gd name="T17" fmla="*/ 47 w 47"/>
                  <a:gd name="T18" fmla="*/ 380 h 380"/>
                </a:gdLst>
                <a:ahLst/>
                <a:cxnLst>
                  <a:cxn ang="T10">
                    <a:pos x="T0" y="T1"/>
                  </a:cxn>
                  <a:cxn ang="T11">
                    <a:pos x="T2" y="T3"/>
                  </a:cxn>
                  <a:cxn ang="T12">
                    <a:pos x="T4" y="T5"/>
                  </a:cxn>
                  <a:cxn ang="T13">
                    <a:pos x="T6" y="T7"/>
                  </a:cxn>
                  <a:cxn ang="T14">
                    <a:pos x="T8" y="T9"/>
                  </a:cxn>
                </a:cxnLst>
                <a:rect l="T15" t="T16" r="T17" b="T18"/>
                <a:pathLst>
                  <a:path w="47" h="380">
                    <a:moveTo>
                      <a:pt x="47" y="0"/>
                    </a:moveTo>
                    <a:lnTo>
                      <a:pt x="0" y="75"/>
                    </a:lnTo>
                    <a:lnTo>
                      <a:pt x="0" y="380"/>
                    </a:lnTo>
                    <a:lnTo>
                      <a:pt x="47" y="380"/>
                    </a:lnTo>
                    <a:lnTo>
                      <a:pt x="47" y="0"/>
                    </a:lnTo>
                    <a:close/>
                  </a:path>
                </a:pathLst>
              </a:custGeom>
              <a:solidFill>
                <a:schemeClr val="hlink"/>
              </a:solidFill>
              <a:ln w="1588">
                <a:solidFill>
                  <a:srgbClr val="000000"/>
                </a:solidFill>
                <a:prstDash val="solid"/>
                <a:round/>
                <a:headEnd/>
                <a:tailEnd/>
              </a:ln>
            </p:spPr>
            <p:txBody>
              <a:bodyPr/>
              <a:lstStyle/>
              <a:p>
                <a:endParaRPr lang="fr-FR"/>
              </a:p>
            </p:txBody>
          </p:sp>
          <p:sp>
            <p:nvSpPr>
              <p:cNvPr id="2217" name="Freeform 143">
                <a:extLst>
                  <a:ext uri="{FF2B5EF4-FFF2-40B4-BE49-F238E27FC236}">
                    <a16:creationId xmlns:a16="http://schemas.microsoft.com/office/drawing/2014/main" id="{41C857E7-C53D-4486-9721-D1397600C691}"/>
                  </a:ext>
                </a:extLst>
              </p:cNvPr>
              <p:cNvSpPr>
                <a:spLocks/>
              </p:cNvSpPr>
              <p:nvPr/>
            </p:nvSpPr>
            <p:spPr bwMode="auto">
              <a:xfrm>
                <a:off x="4288" y="3178"/>
                <a:ext cx="6" cy="54"/>
              </a:xfrm>
              <a:custGeom>
                <a:avLst/>
                <a:gdLst>
                  <a:gd name="T0" fmla="*/ 0 w 47"/>
                  <a:gd name="T1" fmla="*/ 0 h 380"/>
                  <a:gd name="T2" fmla="*/ 6 w 47"/>
                  <a:gd name="T3" fmla="*/ 11 h 380"/>
                  <a:gd name="T4" fmla="*/ 6 w 47"/>
                  <a:gd name="T5" fmla="*/ 54 h 380"/>
                  <a:gd name="T6" fmla="*/ 0 w 47"/>
                  <a:gd name="T7" fmla="*/ 54 h 380"/>
                  <a:gd name="T8" fmla="*/ 0 w 47"/>
                  <a:gd name="T9" fmla="*/ 0 h 380"/>
                  <a:gd name="T10" fmla="*/ 0 60000 65536"/>
                  <a:gd name="T11" fmla="*/ 0 60000 65536"/>
                  <a:gd name="T12" fmla="*/ 0 60000 65536"/>
                  <a:gd name="T13" fmla="*/ 0 60000 65536"/>
                  <a:gd name="T14" fmla="*/ 0 60000 65536"/>
                  <a:gd name="T15" fmla="*/ 0 w 47"/>
                  <a:gd name="T16" fmla="*/ 0 h 380"/>
                  <a:gd name="T17" fmla="*/ 47 w 47"/>
                  <a:gd name="T18" fmla="*/ 380 h 380"/>
                </a:gdLst>
                <a:ahLst/>
                <a:cxnLst>
                  <a:cxn ang="T10">
                    <a:pos x="T0" y="T1"/>
                  </a:cxn>
                  <a:cxn ang="T11">
                    <a:pos x="T2" y="T3"/>
                  </a:cxn>
                  <a:cxn ang="T12">
                    <a:pos x="T4" y="T5"/>
                  </a:cxn>
                  <a:cxn ang="T13">
                    <a:pos x="T6" y="T7"/>
                  </a:cxn>
                  <a:cxn ang="T14">
                    <a:pos x="T8" y="T9"/>
                  </a:cxn>
                </a:cxnLst>
                <a:rect l="T15" t="T16" r="T17" b="T18"/>
                <a:pathLst>
                  <a:path w="47" h="380">
                    <a:moveTo>
                      <a:pt x="0" y="0"/>
                    </a:moveTo>
                    <a:lnTo>
                      <a:pt x="47" y="75"/>
                    </a:lnTo>
                    <a:lnTo>
                      <a:pt x="47" y="380"/>
                    </a:lnTo>
                    <a:lnTo>
                      <a:pt x="0" y="380"/>
                    </a:lnTo>
                    <a:lnTo>
                      <a:pt x="0" y="0"/>
                    </a:lnTo>
                    <a:close/>
                  </a:path>
                </a:pathLst>
              </a:custGeom>
              <a:solidFill>
                <a:schemeClr val="hlink"/>
              </a:solidFill>
              <a:ln w="1588">
                <a:solidFill>
                  <a:srgbClr val="000000"/>
                </a:solidFill>
                <a:prstDash val="solid"/>
                <a:round/>
                <a:headEnd/>
                <a:tailEnd/>
              </a:ln>
            </p:spPr>
            <p:txBody>
              <a:bodyPr/>
              <a:lstStyle/>
              <a:p>
                <a:endParaRPr lang="fr-FR"/>
              </a:p>
            </p:txBody>
          </p:sp>
        </p:grpSp>
        <p:grpSp>
          <p:nvGrpSpPr>
            <p:cNvPr id="2137" name="Group 147">
              <a:extLst>
                <a:ext uri="{FF2B5EF4-FFF2-40B4-BE49-F238E27FC236}">
                  <a16:creationId xmlns:a16="http://schemas.microsoft.com/office/drawing/2014/main" id="{C0FF2537-CA9D-486C-A2F2-5B86E9612DF9}"/>
                </a:ext>
              </a:extLst>
            </p:cNvPr>
            <p:cNvGrpSpPr>
              <a:grpSpLocks/>
            </p:cNvGrpSpPr>
            <p:nvPr/>
          </p:nvGrpSpPr>
          <p:grpSpPr bwMode="auto">
            <a:xfrm>
              <a:off x="4214" y="2992"/>
              <a:ext cx="16" cy="9"/>
              <a:chOff x="4214" y="2992"/>
              <a:chExt cx="16" cy="9"/>
            </a:xfrm>
          </p:grpSpPr>
          <p:sp>
            <p:nvSpPr>
              <p:cNvPr id="2211" name="Oval 145">
                <a:extLst>
                  <a:ext uri="{FF2B5EF4-FFF2-40B4-BE49-F238E27FC236}">
                    <a16:creationId xmlns:a16="http://schemas.microsoft.com/office/drawing/2014/main" id="{F9F06AD9-F36D-451A-98B4-24FE138A74EB}"/>
                  </a:ext>
                </a:extLst>
              </p:cNvPr>
              <p:cNvSpPr>
                <a:spLocks noChangeArrowheads="1"/>
              </p:cNvSpPr>
              <p:nvPr/>
            </p:nvSpPr>
            <p:spPr bwMode="auto">
              <a:xfrm>
                <a:off x="4214" y="2992"/>
                <a:ext cx="8" cy="9"/>
              </a:xfrm>
              <a:prstGeom prst="ellipse">
                <a:avLst/>
              </a:prstGeom>
              <a:solidFill>
                <a:schemeClr val="bg2"/>
              </a:solidFill>
              <a:ln w="1588">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212" name="Oval 146">
                <a:extLst>
                  <a:ext uri="{FF2B5EF4-FFF2-40B4-BE49-F238E27FC236}">
                    <a16:creationId xmlns:a16="http://schemas.microsoft.com/office/drawing/2014/main" id="{B29232C1-12B1-4EB9-8B9C-B5F8F587A04E}"/>
                  </a:ext>
                </a:extLst>
              </p:cNvPr>
              <p:cNvSpPr>
                <a:spLocks noChangeArrowheads="1"/>
              </p:cNvSpPr>
              <p:nvPr/>
            </p:nvSpPr>
            <p:spPr bwMode="auto">
              <a:xfrm>
                <a:off x="4221" y="2992"/>
                <a:ext cx="9" cy="9"/>
              </a:xfrm>
              <a:prstGeom prst="ellipse">
                <a:avLst/>
              </a:prstGeom>
              <a:solidFill>
                <a:schemeClr val="bg2"/>
              </a:solidFill>
              <a:ln w="1588">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grpSp>
          <p:nvGrpSpPr>
            <p:cNvPr id="2138" name="Group 155">
              <a:extLst>
                <a:ext uri="{FF2B5EF4-FFF2-40B4-BE49-F238E27FC236}">
                  <a16:creationId xmlns:a16="http://schemas.microsoft.com/office/drawing/2014/main" id="{06C89141-BB30-4955-994E-F2FEB1F178BC}"/>
                </a:ext>
              </a:extLst>
            </p:cNvPr>
            <p:cNvGrpSpPr>
              <a:grpSpLocks/>
            </p:cNvGrpSpPr>
            <p:nvPr/>
          </p:nvGrpSpPr>
          <p:grpSpPr bwMode="auto">
            <a:xfrm>
              <a:off x="4115" y="3179"/>
              <a:ext cx="137" cy="44"/>
              <a:chOff x="4115" y="3179"/>
              <a:chExt cx="137" cy="44"/>
            </a:xfrm>
          </p:grpSpPr>
          <p:sp>
            <p:nvSpPr>
              <p:cNvPr id="2205" name="Rectangle 149">
                <a:extLst>
                  <a:ext uri="{FF2B5EF4-FFF2-40B4-BE49-F238E27FC236}">
                    <a16:creationId xmlns:a16="http://schemas.microsoft.com/office/drawing/2014/main" id="{82328BAC-5C8E-443D-8332-17EAD6E9898B}"/>
                  </a:ext>
                </a:extLst>
              </p:cNvPr>
              <p:cNvSpPr>
                <a:spLocks noChangeArrowheads="1"/>
              </p:cNvSpPr>
              <p:nvPr/>
            </p:nvSpPr>
            <p:spPr bwMode="auto">
              <a:xfrm>
                <a:off x="4115" y="3179"/>
                <a:ext cx="137" cy="44"/>
              </a:xfrm>
              <a:prstGeom prst="rect">
                <a:avLst/>
              </a:prstGeom>
              <a:solidFill>
                <a:schemeClr val="bg2"/>
              </a:solidFill>
              <a:ln w="1588">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nvGrpSpPr>
              <p:cNvPr id="2206" name="Group 154">
                <a:extLst>
                  <a:ext uri="{FF2B5EF4-FFF2-40B4-BE49-F238E27FC236}">
                    <a16:creationId xmlns:a16="http://schemas.microsoft.com/office/drawing/2014/main" id="{9C64CBE5-161B-43AF-8812-CF753BD896F7}"/>
                  </a:ext>
                </a:extLst>
              </p:cNvPr>
              <p:cNvGrpSpPr>
                <a:grpSpLocks/>
              </p:cNvGrpSpPr>
              <p:nvPr/>
            </p:nvGrpSpPr>
            <p:grpSpPr bwMode="auto">
              <a:xfrm>
                <a:off x="4116" y="3184"/>
                <a:ext cx="136" cy="34"/>
                <a:chOff x="4116" y="3184"/>
                <a:chExt cx="136" cy="34"/>
              </a:xfrm>
            </p:grpSpPr>
            <p:sp>
              <p:nvSpPr>
                <p:cNvPr id="2207" name="Rectangle 150">
                  <a:extLst>
                    <a:ext uri="{FF2B5EF4-FFF2-40B4-BE49-F238E27FC236}">
                      <a16:creationId xmlns:a16="http://schemas.microsoft.com/office/drawing/2014/main" id="{99621226-8439-4462-8392-5A3A56934EF8}"/>
                    </a:ext>
                  </a:extLst>
                </p:cNvPr>
                <p:cNvSpPr>
                  <a:spLocks noChangeArrowheads="1"/>
                </p:cNvSpPr>
                <p:nvPr/>
              </p:nvSpPr>
              <p:spPr bwMode="auto">
                <a:xfrm>
                  <a:off x="4116" y="3184"/>
                  <a:ext cx="135" cy="5"/>
                </a:xfrm>
                <a:prstGeom prst="rect">
                  <a:avLst/>
                </a:prstGeom>
                <a:solidFill>
                  <a:schemeClr val="bg2"/>
                </a:solidFill>
                <a:ln w="1588">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208" name="Rectangle 151">
                  <a:extLst>
                    <a:ext uri="{FF2B5EF4-FFF2-40B4-BE49-F238E27FC236}">
                      <a16:creationId xmlns:a16="http://schemas.microsoft.com/office/drawing/2014/main" id="{95826D3D-BF8F-4F26-9221-0A553EF3C06B}"/>
                    </a:ext>
                  </a:extLst>
                </p:cNvPr>
                <p:cNvSpPr>
                  <a:spLocks noChangeArrowheads="1"/>
                </p:cNvSpPr>
                <p:nvPr/>
              </p:nvSpPr>
              <p:spPr bwMode="auto">
                <a:xfrm>
                  <a:off x="4116" y="3194"/>
                  <a:ext cx="136" cy="4"/>
                </a:xfrm>
                <a:prstGeom prst="rect">
                  <a:avLst/>
                </a:prstGeom>
                <a:solidFill>
                  <a:schemeClr val="bg2"/>
                </a:solidFill>
                <a:ln w="1588">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209" name="Rectangle 152">
                  <a:extLst>
                    <a:ext uri="{FF2B5EF4-FFF2-40B4-BE49-F238E27FC236}">
                      <a16:creationId xmlns:a16="http://schemas.microsoft.com/office/drawing/2014/main" id="{5563CF09-61C6-4DAF-A439-7D2AB5F4D190}"/>
                    </a:ext>
                  </a:extLst>
                </p:cNvPr>
                <p:cNvSpPr>
                  <a:spLocks noChangeArrowheads="1"/>
                </p:cNvSpPr>
                <p:nvPr/>
              </p:nvSpPr>
              <p:spPr bwMode="auto">
                <a:xfrm>
                  <a:off x="4116" y="3204"/>
                  <a:ext cx="136" cy="4"/>
                </a:xfrm>
                <a:prstGeom prst="rect">
                  <a:avLst/>
                </a:prstGeom>
                <a:solidFill>
                  <a:schemeClr val="bg2"/>
                </a:solidFill>
                <a:ln w="1588">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210" name="Rectangle 153">
                  <a:extLst>
                    <a:ext uri="{FF2B5EF4-FFF2-40B4-BE49-F238E27FC236}">
                      <a16:creationId xmlns:a16="http://schemas.microsoft.com/office/drawing/2014/main" id="{F28283B6-BD84-41E4-8243-4BEE84EAFCA0}"/>
                    </a:ext>
                  </a:extLst>
                </p:cNvPr>
                <p:cNvSpPr>
                  <a:spLocks noChangeArrowheads="1"/>
                </p:cNvSpPr>
                <p:nvPr/>
              </p:nvSpPr>
              <p:spPr bwMode="auto">
                <a:xfrm>
                  <a:off x="4116" y="3214"/>
                  <a:ext cx="136" cy="4"/>
                </a:xfrm>
                <a:prstGeom prst="rect">
                  <a:avLst/>
                </a:prstGeom>
                <a:solidFill>
                  <a:schemeClr val="bg2"/>
                </a:solidFill>
                <a:ln w="1588">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grpSp>
        <p:grpSp>
          <p:nvGrpSpPr>
            <p:cNvPr id="2139" name="Group 169">
              <a:extLst>
                <a:ext uri="{FF2B5EF4-FFF2-40B4-BE49-F238E27FC236}">
                  <a16:creationId xmlns:a16="http://schemas.microsoft.com/office/drawing/2014/main" id="{88CC4032-4EB5-49B0-A584-7CF00E5B0C91}"/>
                </a:ext>
              </a:extLst>
            </p:cNvPr>
            <p:cNvGrpSpPr>
              <a:grpSpLocks/>
            </p:cNvGrpSpPr>
            <p:nvPr/>
          </p:nvGrpSpPr>
          <p:grpSpPr bwMode="auto">
            <a:xfrm>
              <a:off x="4050" y="3044"/>
              <a:ext cx="268" cy="106"/>
              <a:chOff x="4050" y="3044"/>
              <a:chExt cx="268" cy="106"/>
            </a:xfrm>
          </p:grpSpPr>
          <p:grpSp>
            <p:nvGrpSpPr>
              <p:cNvPr id="2193" name="Group 162">
                <a:extLst>
                  <a:ext uri="{FF2B5EF4-FFF2-40B4-BE49-F238E27FC236}">
                    <a16:creationId xmlns:a16="http://schemas.microsoft.com/office/drawing/2014/main" id="{E7335994-9AAD-4C3D-B47A-BFE77B6DC91E}"/>
                  </a:ext>
                </a:extLst>
              </p:cNvPr>
              <p:cNvGrpSpPr>
                <a:grpSpLocks/>
              </p:cNvGrpSpPr>
              <p:nvPr/>
            </p:nvGrpSpPr>
            <p:grpSpPr bwMode="auto">
              <a:xfrm>
                <a:off x="4050" y="3045"/>
                <a:ext cx="36" cy="105"/>
                <a:chOff x="4050" y="3045"/>
                <a:chExt cx="36" cy="105"/>
              </a:xfrm>
            </p:grpSpPr>
            <p:sp>
              <p:nvSpPr>
                <p:cNvPr id="2200" name="AutoShape 157">
                  <a:extLst>
                    <a:ext uri="{FF2B5EF4-FFF2-40B4-BE49-F238E27FC236}">
                      <a16:creationId xmlns:a16="http://schemas.microsoft.com/office/drawing/2014/main" id="{731B6BA6-2C82-4E31-8067-0B20D73403D5}"/>
                    </a:ext>
                  </a:extLst>
                </p:cNvPr>
                <p:cNvSpPr>
                  <a:spLocks noChangeArrowheads="1"/>
                </p:cNvSpPr>
                <p:nvPr/>
              </p:nvSpPr>
              <p:spPr bwMode="auto">
                <a:xfrm>
                  <a:off x="4050" y="3045"/>
                  <a:ext cx="28" cy="78"/>
                </a:xfrm>
                <a:prstGeom prst="roundRect">
                  <a:avLst>
                    <a:gd name="adj" fmla="val 11560"/>
                  </a:avLst>
                </a:prstGeom>
                <a:solidFill>
                  <a:srgbClr val="C0C0C0"/>
                </a:solidFill>
                <a:ln w="1588">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201" name="Oval 158">
                  <a:extLst>
                    <a:ext uri="{FF2B5EF4-FFF2-40B4-BE49-F238E27FC236}">
                      <a16:creationId xmlns:a16="http://schemas.microsoft.com/office/drawing/2014/main" id="{5D1E5E06-C8A5-4257-B4F5-9594AABA33A3}"/>
                    </a:ext>
                  </a:extLst>
                </p:cNvPr>
                <p:cNvSpPr>
                  <a:spLocks noChangeArrowheads="1"/>
                </p:cNvSpPr>
                <p:nvPr/>
              </p:nvSpPr>
              <p:spPr bwMode="auto">
                <a:xfrm>
                  <a:off x="4050" y="3122"/>
                  <a:ext cx="28" cy="28"/>
                </a:xfrm>
                <a:prstGeom prst="ellipse">
                  <a:avLst/>
                </a:prstGeom>
                <a:solidFill>
                  <a:srgbClr val="C0C0C0"/>
                </a:solidFill>
                <a:ln w="1588">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nvGrpSpPr>
                <p:cNvPr id="2202" name="Group 161">
                  <a:extLst>
                    <a:ext uri="{FF2B5EF4-FFF2-40B4-BE49-F238E27FC236}">
                      <a16:creationId xmlns:a16="http://schemas.microsoft.com/office/drawing/2014/main" id="{52CB031F-F5D8-4712-B938-E38B53FBBE30}"/>
                    </a:ext>
                  </a:extLst>
                </p:cNvPr>
                <p:cNvGrpSpPr>
                  <a:grpSpLocks/>
                </p:cNvGrpSpPr>
                <p:nvPr/>
              </p:nvGrpSpPr>
              <p:grpSpPr bwMode="auto">
                <a:xfrm>
                  <a:off x="4069" y="3057"/>
                  <a:ext cx="17" cy="56"/>
                  <a:chOff x="4069" y="3057"/>
                  <a:chExt cx="17" cy="56"/>
                </a:xfrm>
              </p:grpSpPr>
              <p:sp>
                <p:nvSpPr>
                  <p:cNvPr id="2203" name="Rectangle 159">
                    <a:extLst>
                      <a:ext uri="{FF2B5EF4-FFF2-40B4-BE49-F238E27FC236}">
                        <a16:creationId xmlns:a16="http://schemas.microsoft.com/office/drawing/2014/main" id="{943110A6-004E-4C1B-AABF-8DC1176A7076}"/>
                      </a:ext>
                    </a:extLst>
                  </p:cNvPr>
                  <p:cNvSpPr>
                    <a:spLocks noChangeArrowheads="1"/>
                  </p:cNvSpPr>
                  <p:nvPr/>
                </p:nvSpPr>
                <p:spPr bwMode="auto">
                  <a:xfrm>
                    <a:off x="4069" y="3057"/>
                    <a:ext cx="17" cy="7"/>
                  </a:xfrm>
                  <a:prstGeom prst="rect">
                    <a:avLst/>
                  </a:prstGeom>
                  <a:solidFill>
                    <a:srgbClr val="9F9F9F"/>
                  </a:solidFill>
                  <a:ln w="1588">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204" name="Rectangle 160">
                    <a:extLst>
                      <a:ext uri="{FF2B5EF4-FFF2-40B4-BE49-F238E27FC236}">
                        <a16:creationId xmlns:a16="http://schemas.microsoft.com/office/drawing/2014/main" id="{BD099713-FE31-4A47-981C-9600B2A1FEC2}"/>
                      </a:ext>
                    </a:extLst>
                  </p:cNvPr>
                  <p:cNvSpPr>
                    <a:spLocks noChangeArrowheads="1"/>
                  </p:cNvSpPr>
                  <p:nvPr/>
                </p:nvSpPr>
                <p:spPr bwMode="auto">
                  <a:xfrm>
                    <a:off x="4069" y="3107"/>
                    <a:ext cx="17" cy="6"/>
                  </a:xfrm>
                  <a:prstGeom prst="rect">
                    <a:avLst/>
                  </a:prstGeom>
                  <a:solidFill>
                    <a:srgbClr val="9F9F9F"/>
                  </a:solidFill>
                  <a:ln w="1588">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grpSp>
          <p:grpSp>
            <p:nvGrpSpPr>
              <p:cNvPr id="2194" name="Group 168">
                <a:extLst>
                  <a:ext uri="{FF2B5EF4-FFF2-40B4-BE49-F238E27FC236}">
                    <a16:creationId xmlns:a16="http://schemas.microsoft.com/office/drawing/2014/main" id="{43DB9EF8-072B-4069-A977-D8E40D757329}"/>
                  </a:ext>
                </a:extLst>
              </p:cNvPr>
              <p:cNvGrpSpPr>
                <a:grpSpLocks/>
              </p:cNvGrpSpPr>
              <p:nvPr/>
            </p:nvGrpSpPr>
            <p:grpSpPr bwMode="auto">
              <a:xfrm>
                <a:off x="4281" y="3044"/>
                <a:ext cx="37" cy="105"/>
                <a:chOff x="4281" y="3044"/>
                <a:chExt cx="37" cy="105"/>
              </a:xfrm>
            </p:grpSpPr>
            <p:sp>
              <p:nvSpPr>
                <p:cNvPr id="2195" name="AutoShape 163">
                  <a:extLst>
                    <a:ext uri="{FF2B5EF4-FFF2-40B4-BE49-F238E27FC236}">
                      <a16:creationId xmlns:a16="http://schemas.microsoft.com/office/drawing/2014/main" id="{BE1A1CA1-726D-4175-B65A-2BDED98F9103}"/>
                    </a:ext>
                  </a:extLst>
                </p:cNvPr>
                <p:cNvSpPr>
                  <a:spLocks noChangeArrowheads="1"/>
                </p:cNvSpPr>
                <p:nvPr/>
              </p:nvSpPr>
              <p:spPr bwMode="auto">
                <a:xfrm>
                  <a:off x="4290" y="3044"/>
                  <a:ext cx="28" cy="78"/>
                </a:xfrm>
                <a:prstGeom prst="roundRect">
                  <a:avLst>
                    <a:gd name="adj" fmla="val 0"/>
                  </a:avLst>
                </a:prstGeom>
                <a:solidFill>
                  <a:srgbClr val="C0C0C0"/>
                </a:solidFill>
                <a:ln w="1588">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196" name="Oval 164">
                  <a:extLst>
                    <a:ext uri="{FF2B5EF4-FFF2-40B4-BE49-F238E27FC236}">
                      <a16:creationId xmlns:a16="http://schemas.microsoft.com/office/drawing/2014/main" id="{B66A29AB-68A3-41DB-9CAB-37415E515E1C}"/>
                    </a:ext>
                  </a:extLst>
                </p:cNvPr>
                <p:cNvSpPr>
                  <a:spLocks noChangeArrowheads="1"/>
                </p:cNvSpPr>
                <p:nvPr/>
              </p:nvSpPr>
              <p:spPr bwMode="auto">
                <a:xfrm>
                  <a:off x="4290" y="3121"/>
                  <a:ext cx="28" cy="28"/>
                </a:xfrm>
                <a:prstGeom prst="ellipse">
                  <a:avLst/>
                </a:prstGeom>
                <a:solidFill>
                  <a:srgbClr val="C0C0C0"/>
                </a:solidFill>
                <a:ln w="1588">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nvGrpSpPr>
                <p:cNvPr id="2197" name="Group 167">
                  <a:extLst>
                    <a:ext uri="{FF2B5EF4-FFF2-40B4-BE49-F238E27FC236}">
                      <a16:creationId xmlns:a16="http://schemas.microsoft.com/office/drawing/2014/main" id="{C78831E7-34F0-4C83-BA89-C065D3CC04F7}"/>
                    </a:ext>
                  </a:extLst>
                </p:cNvPr>
                <p:cNvGrpSpPr>
                  <a:grpSpLocks/>
                </p:cNvGrpSpPr>
                <p:nvPr/>
              </p:nvGrpSpPr>
              <p:grpSpPr bwMode="auto">
                <a:xfrm>
                  <a:off x="4281" y="3056"/>
                  <a:ext cx="18" cy="56"/>
                  <a:chOff x="4281" y="3056"/>
                  <a:chExt cx="18" cy="56"/>
                </a:xfrm>
              </p:grpSpPr>
              <p:sp>
                <p:nvSpPr>
                  <p:cNvPr id="2198" name="Rectangle 165">
                    <a:extLst>
                      <a:ext uri="{FF2B5EF4-FFF2-40B4-BE49-F238E27FC236}">
                        <a16:creationId xmlns:a16="http://schemas.microsoft.com/office/drawing/2014/main" id="{556AE720-494D-43DC-B311-6615AC141247}"/>
                      </a:ext>
                    </a:extLst>
                  </p:cNvPr>
                  <p:cNvSpPr>
                    <a:spLocks noChangeArrowheads="1"/>
                  </p:cNvSpPr>
                  <p:nvPr/>
                </p:nvSpPr>
                <p:spPr bwMode="auto">
                  <a:xfrm>
                    <a:off x="4281" y="3056"/>
                    <a:ext cx="18" cy="6"/>
                  </a:xfrm>
                  <a:prstGeom prst="rect">
                    <a:avLst/>
                  </a:prstGeom>
                  <a:solidFill>
                    <a:srgbClr val="9F9F9F"/>
                  </a:solidFill>
                  <a:ln w="1588">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199" name="Rectangle 166">
                    <a:extLst>
                      <a:ext uri="{FF2B5EF4-FFF2-40B4-BE49-F238E27FC236}">
                        <a16:creationId xmlns:a16="http://schemas.microsoft.com/office/drawing/2014/main" id="{D63A3A5E-CAD9-4521-8A5B-A898FF45670F}"/>
                      </a:ext>
                    </a:extLst>
                  </p:cNvPr>
                  <p:cNvSpPr>
                    <a:spLocks noChangeArrowheads="1"/>
                  </p:cNvSpPr>
                  <p:nvPr/>
                </p:nvSpPr>
                <p:spPr bwMode="auto">
                  <a:xfrm>
                    <a:off x="4281" y="3105"/>
                    <a:ext cx="18" cy="7"/>
                  </a:xfrm>
                  <a:prstGeom prst="rect">
                    <a:avLst/>
                  </a:prstGeom>
                  <a:solidFill>
                    <a:srgbClr val="9F9F9F"/>
                  </a:solidFill>
                  <a:ln w="1588">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grpSp>
        </p:grpSp>
        <p:grpSp>
          <p:nvGrpSpPr>
            <p:cNvPr id="2140" name="Group 174">
              <a:extLst>
                <a:ext uri="{FF2B5EF4-FFF2-40B4-BE49-F238E27FC236}">
                  <a16:creationId xmlns:a16="http://schemas.microsoft.com/office/drawing/2014/main" id="{B14A3A8F-0C30-4AB6-BC30-3E117697CDEA}"/>
                </a:ext>
              </a:extLst>
            </p:cNvPr>
            <p:cNvGrpSpPr>
              <a:grpSpLocks/>
            </p:cNvGrpSpPr>
            <p:nvPr/>
          </p:nvGrpSpPr>
          <p:grpSpPr bwMode="auto">
            <a:xfrm>
              <a:off x="4086" y="3180"/>
              <a:ext cx="22" cy="43"/>
              <a:chOff x="4086" y="3180"/>
              <a:chExt cx="22" cy="43"/>
            </a:xfrm>
          </p:grpSpPr>
          <p:sp>
            <p:nvSpPr>
              <p:cNvPr id="2189" name="Rectangle 170">
                <a:extLst>
                  <a:ext uri="{FF2B5EF4-FFF2-40B4-BE49-F238E27FC236}">
                    <a16:creationId xmlns:a16="http://schemas.microsoft.com/office/drawing/2014/main" id="{FC762339-C695-41AD-A0D8-4B9B1C7174F3}"/>
                  </a:ext>
                </a:extLst>
              </p:cNvPr>
              <p:cNvSpPr>
                <a:spLocks noChangeArrowheads="1"/>
              </p:cNvSpPr>
              <p:nvPr/>
            </p:nvSpPr>
            <p:spPr bwMode="auto">
              <a:xfrm>
                <a:off x="4086" y="3180"/>
                <a:ext cx="22" cy="43"/>
              </a:xfrm>
              <a:prstGeom prst="rect">
                <a:avLst/>
              </a:prstGeom>
              <a:solidFill>
                <a:schemeClr val="bg2"/>
              </a:solidFill>
              <a:ln w="1588">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190" name="Rectangle 171">
                <a:extLst>
                  <a:ext uri="{FF2B5EF4-FFF2-40B4-BE49-F238E27FC236}">
                    <a16:creationId xmlns:a16="http://schemas.microsoft.com/office/drawing/2014/main" id="{4E3F3CCD-EF8B-4C42-9175-9E423FBC9A11}"/>
                  </a:ext>
                </a:extLst>
              </p:cNvPr>
              <p:cNvSpPr>
                <a:spLocks noChangeArrowheads="1"/>
              </p:cNvSpPr>
              <p:nvPr/>
            </p:nvSpPr>
            <p:spPr bwMode="auto">
              <a:xfrm>
                <a:off x="4086" y="3202"/>
                <a:ext cx="22" cy="21"/>
              </a:xfrm>
              <a:prstGeom prst="rect">
                <a:avLst/>
              </a:prstGeom>
              <a:solidFill>
                <a:schemeClr val="bg2"/>
              </a:solidFill>
              <a:ln w="1588">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191" name="Oval 172">
                <a:extLst>
                  <a:ext uri="{FF2B5EF4-FFF2-40B4-BE49-F238E27FC236}">
                    <a16:creationId xmlns:a16="http://schemas.microsoft.com/office/drawing/2014/main" id="{9DB8EF67-99B2-4DAE-92C8-A54F7A2384E4}"/>
                  </a:ext>
                </a:extLst>
              </p:cNvPr>
              <p:cNvSpPr>
                <a:spLocks noChangeArrowheads="1"/>
              </p:cNvSpPr>
              <p:nvPr/>
            </p:nvSpPr>
            <p:spPr bwMode="auto">
              <a:xfrm>
                <a:off x="4086" y="3180"/>
                <a:ext cx="21" cy="21"/>
              </a:xfrm>
              <a:prstGeom prst="ellipse">
                <a:avLst/>
              </a:prstGeom>
              <a:solidFill>
                <a:schemeClr val="bg2"/>
              </a:solidFill>
              <a:ln w="1588">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192" name="Rectangle 173">
                <a:extLst>
                  <a:ext uri="{FF2B5EF4-FFF2-40B4-BE49-F238E27FC236}">
                    <a16:creationId xmlns:a16="http://schemas.microsoft.com/office/drawing/2014/main" id="{6987BA02-F135-4082-88CD-BDD8E570FD25}"/>
                  </a:ext>
                </a:extLst>
              </p:cNvPr>
              <p:cNvSpPr>
                <a:spLocks noChangeArrowheads="1"/>
              </p:cNvSpPr>
              <p:nvPr/>
            </p:nvSpPr>
            <p:spPr bwMode="auto">
              <a:xfrm>
                <a:off x="4089" y="3204"/>
                <a:ext cx="16" cy="17"/>
              </a:xfrm>
              <a:prstGeom prst="rect">
                <a:avLst/>
              </a:prstGeom>
              <a:solidFill>
                <a:schemeClr val="bg2"/>
              </a:solidFill>
              <a:ln w="1588">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grpSp>
          <p:nvGrpSpPr>
            <p:cNvPr id="2141" name="Group 179">
              <a:extLst>
                <a:ext uri="{FF2B5EF4-FFF2-40B4-BE49-F238E27FC236}">
                  <a16:creationId xmlns:a16="http://schemas.microsoft.com/office/drawing/2014/main" id="{969EE0C8-3C13-43B1-8756-76B7549AC2BB}"/>
                </a:ext>
              </a:extLst>
            </p:cNvPr>
            <p:cNvGrpSpPr>
              <a:grpSpLocks/>
            </p:cNvGrpSpPr>
            <p:nvPr/>
          </p:nvGrpSpPr>
          <p:grpSpPr bwMode="auto">
            <a:xfrm>
              <a:off x="4260" y="3180"/>
              <a:ext cx="21" cy="43"/>
              <a:chOff x="4260" y="3180"/>
              <a:chExt cx="21" cy="43"/>
            </a:xfrm>
          </p:grpSpPr>
          <p:sp>
            <p:nvSpPr>
              <p:cNvPr id="2185" name="Rectangle 175">
                <a:extLst>
                  <a:ext uri="{FF2B5EF4-FFF2-40B4-BE49-F238E27FC236}">
                    <a16:creationId xmlns:a16="http://schemas.microsoft.com/office/drawing/2014/main" id="{C6A8FFDE-3BB1-4BDD-B5EA-CA273A281348}"/>
                  </a:ext>
                </a:extLst>
              </p:cNvPr>
              <p:cNvSpPr>
                <a:spLocks noChangeArrowheads="1"/>
              </p:cNvSpPr>
              <p:nvPr/>
            </p:nvSpPr>
            <p:spPr bwMode="auto">
              <a:xfrm>
                <a:off x="4260" y="3180"/>
                <a:ext cx="21" cy="43"/>
              </a:xfrm>
              <a:prstGeom prst="rect">
                <a:avLst/>
              </a:prstGeom>
              <a:solidFill>
                <a:schemeClr val="bg2"/>
              </a:solidFill>
              <a:ln w="1588">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186" name="Rectangle 176">
                <a:extLst>
                  <a:ext uri="{FF2B5EF4-FFF2-40B4-BE49-F238E27FC236}">
                    <a16:creationId xmlns:a16="http://schemas.microsoft.com/office/drawing/2014/main" id="{D2AF1D8F-3042-4311-AC11-632CB24AD3B4}"/>
                  </a:ext>
                </a:extLst>
              </p:cNvPr>
              <p:cNvSpPr>
                <a:spLocks noChangeArrowheads="1"/>
              </p:cNvSpPr>
              <p:nvPr/>
            </p:nvSpPr>
            <p:spPr bwMode="auto">
              <a:xfrm>
                <a:off x="4260" y="3202"/>
                <a:ext cx="21" cy="21"/>
              </a:xfrm>
              <a:prstGeom prst="rect">
                <a:avLst/>
              </a:prstGeom>
              <a:solidFill>
                <a:schemeClr val="bg2"/>
              </a:solidFill>
              <a:ln w="1588">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187" name="Oval 177">
                <a:extLst>
                  <a:ext uri="{FF2B5EF4-FFF2-40B4-BE49-F238E27FC236}">
                    <a16:creationId xmlns:a16="http://schemas.microsoft.com/office/drawing/2014/main" id="{2B2E5BA5-9875-48D7-BC8E-138291A9BCC7}"/>
                  </a:ext>
                </a:extLst>
              </p:cNvPr>
              <p:cNvSpPr>
                <a:spLocks noChangeArrowheads="1"/>
              </p:cNvSpPr>
              <p:nvPr/>
            </p:nvSpPr>
            <p:spPr bwMode="auto">
              <a:xfrm>
                <a:off x="4260" y="3180"/>
                <a:ext cx="21" cy="21"/>
              </a:xfrm>
              <a:prstGeom prst="ellipse">
                <a:avLst/>
              </a:prstGeom>
              <a:solidFill>
                <a:schemeClr val="bg2"/>
              </a:solidFill>
              <a:ln w="1588">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188" name="Rectangle 178">
                <a:extLst>
                  <a:ext uri="{FF2B5EF4-FFF2-40B4-BE49-F238E27FC236}">
                    <a16:creationId xmlns:a16="http://schemas.microsoft.com/office/drawing/2014/main" id="{48699E5B-C9EF-4B61-8686-A50B5E62A810}"/>
                  </a:ext>
                </a:extLst>
              </p:cNvPr>
              <p:cNvSpPr>
                <a:spLocks noChangeArrowheads="1"/>
              </p:cNvSpPr>
              <p:nvPr/>
            </p:nvSpPr>
            <p:spPr bwMode="auto">
              <a:xfrm>
                <a:off x="4262" y="3204"/>
                <a:ext cx="17" cy="17"/>
              </a:xfrm>
              <a:prstGeom prst="rect">
                <a:avLst/>
              </a:prstGeom>
              <a:solidFill>
                <a:schemeClr val="bg2"/>
              </a:solidFill>
              <a:ln w="1588">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grpSp>
          <p:nvGrpSpPr>
            <p:cNvPr id="2142" name="Group 190">
              <a:extLst>
                <a:ext uri="{FF2B5EF4-FFF2-40B4-BE49-F238E27FC236}">
                  <a16:creationId xmlns:a16="http://schemas.microsoft.com/office/drawing/2014/main" id="{44B7A524-DDB7-4FCD-B6C4-7DF9DF422306}"/>
                </a:ext>
              </a:extLst>
            </p:cNvPr>
            <p:cNvGrpSpPr>
              <a:grpSpLocks/>
            </p:cNvGrpSpPr>
            <p:nvPr/>
          </p:nvGrpSpPr>
          <p:grpSpPr bwMode="auto">
            <a:xfrm>
              <a:off x="4091" y="3267"/>
              <a:ext cx="186" cy="58"/>
              <a:chOff x="4091" y="3267"/>
              <a:chExt cx="186" cy="58"/>
            </a:xfrm>
          </p:grpSpPr>
          <p:grpSp>
            <p:nvGrpSpPr>
              <p:cNvPr id="2175" name="Group 182">
                <a:extLst>
                  <a:ext uri="{FF2B5EF4-FFF2-40B4-BE49-F238E27FC236}">
                    <a16:creationId xmlns:a16="http://schemas.microsoft.com/office/drawing/2014/main" id="{8BB06207-65CB-4D4F-AB19-93BCA07DE60A}"/>
                  </a:ext>
                </a:extLst>
              </p:cNvPr>
              <p:cNvGrpSpPr>
                <a:grpSpLocks/>
              </p:cNvGrpSpPr>
              <p:nvPr/>
            </p:nvGrpSpPr>
            <p:grpSpPr bwMode="auto">
              <a:xfrm>
                <a:off x="4091" y="3267"/>
                <a:ext cx="186" cy="28"/>
                <a:chOff x="4091" y="3267"/>
                <a:chExt cx="186" cy="28"/>
              </a:xfrm>
            </p:grpSpPr>
            <p:sp>
              <p:nvSpPr>
                <p:cNvPr id="2183" name="Oval 180">
                  <a:extLst>
                    <a:ext uri="{FF2B5EF4-FFF2-40B4-BE49-F238E27FC236}">
                      <a16:creationId xmlns:a16="http://schemas.microsoft.com/office/drawing/2014/main" id="{ACD8D6F8-C27F-4FA1-8EDF-4F791E4951E5}"/>
                    </a:ext>
                  </a:extLst>
                </p:cNvPr>
                <p:cNvSpPr>
                  <a:spLocks noChangeArrowheads="1"/>
                </p:cNvSpPr>
                <p:nvPr/>
              </p:nvSpPr>
              <p:spPr bwMode="auto">
                <a:xfrm>
                  <a:off x="4158" y="3267"/>
                  <a:ext cx="52" cy="28"/>
                </a:xfrm>
                <a:prstGeom prst="ellipse">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184" name="Rectangle 181">
                  <a:extLst>
                    <a:ext uri="{FF2B5EF4-FFF2-40B4-BE49-F238E27FC236}">
                      <a16:creationId xmlns:a16="http://schemas.microsoft.com/office/drawing/2014/main" id="{22CDB97C-3A0B-4BEF-9D61-8B2DA14CBF04}"/>
                    </a:ext>
                  </a:extLst>
                </p:cNvPr>
                <p:cNvSpPr>
                  <a:spLocks noChangeArrowheads="1"/>
                </p:cNvSpPr>
                <p:nvPr/>
              </p:nvSpPr>
              <p:spPr bwMode="auto">
                <a:xfrm>
                  <a:off x="4091" y="3269"/>
                  <a:ext cx="186" cy="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grpSp>
            <p:nvGrpSpPr>
              <p:cNvPr id="2176" name="Group 189">
                <a:extLst>
                  <a:ext uri="{FF2B5EF4-FFF2-40B4-BE49-F238E27FC236}">
                    <a16:creationId xmlns:a16="http://schemas.microsoft.com/office/drawing/2014/main" id="{F29751F0-DDA7-4025-B152-7CEE2F62767A}"/>
                  </a:ext>
                </a:extLst>
              </p:cNvPr>
              <p:cNvGrpSpPr>
                <a:grpSpLocks/>
              </p:cNvGrpSpPr>
              <p:nvPr/>
            </p:nvGrpSpPr>
            <p:grpSpPr bwMode="auto">
              <a:xfrm>
                <a:off x="4091" y="3281"/>
                <a:ext cx="185" cy="44"/>
                <a:chOff x="4091" y="3281"/>
                <a:chExt cx="185" cy="44"/>
              </a:xfrm>
            </p:grpSpPr>
            <p:grpSp>
              <p:nvGrpSpPr>
                <p:cNvPr id="2177" name="Group 185">
                  <a:extLst>
                    <a:ext uri="{FF2B5EF4-FFF2-40B4-BE49-F238E27FC236}">
                      <a16:creationId xmlns:a16="http://schemas.microsoft.com/office/drawing/2014/main" id="{422DFBB5-3359-49F0-9292-889325AC141F}"/>
                    </a:ext>
                  </a:extLst>
                </p:cNvPr>
                <p:cNvGrpSpPr>
                  <a:grpSpLocks/>
                </p:cNvGrpSpPr>
                <p:nvPr/>
              </p:nvGrpSpPr>
              <p:grpSpPr bwMode="auto">
                <a:xfrm>
                  <a:off x="4091" y="3281"/>
                  <a:ext cx="33" cy="44"/>
                  <a:chOff x="4091" y="3281"/>
                  <a:chExt cx="33" cy="44"/>
                </a:xfrm>
              </p:grpSpPr>
              <p:sp>
                <p:nvSpPr>
                  <p:cNvPr id="2181" name="Oval 183">
                    <a:extLst>
                      <a:ext uri="{FF2B5EF4-FFF2-40B4-BE49-F238E27FC236}">
                        <a16:creationId xmlns:a16="http://schemas.microsoft.com/office/drawing/2014/main" id="{25C050BD-673C-439C-BC44-49C0B62E759C}"/>
                      </a:ext>
                    </a:extLst>
                  </p:cNvPr>
                  <p:cNvSpPr>
                    <a:spLocks noChangeArrowheads="1"/>
                  </p:cNvSpPr>
                  <p:nvPr/>
                </p:nvSpPr>
                <p:spPr bwMode="auto">
                  <a:xfrm>
                    <a:off x="4091" y="3301"/>
                    <a:ext cx="33" cy="24"/>
                  </a:xfrm>
                  <a:prstGeom prst="ellipse">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182" name="Rectangle 184">
                    <a:extLst>
                      <a:ext uri="{FF2B5EF4-FFF2-40B4-BE49-F238E27FC236}">
                        <a16:creationId xmlns:a16="http://schemas.microsoft.com/office/drawing/2014/main" id="{761F1A23-A0AB-46D3-95B9-B53AB151F837}"/>
                      </a:ext>
                    </a:extLst>
                  </p:cNvPr>
                  <p:cNvSpPr>
                    <a:spLocks noChangeArrowheads="1"/>
                  </p:cNvSpPr>
                  <p:nvPr/>
                </p:nvSpPr>
                <p:spPr bwMode="auto">
                  <a:xfrm>
                    <a:off x="4091" y="3281"/>
                    <a:ext cx="33" cy="3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grpSp>
              <p:nvGrpSpPr>
                <p:cNvPr id="2178" name="Group 188">
                  <a:extLst>
                    <a:ext uri="{FF2B5EF4-FFF2-40B4-BE49-F238E27FC236}">
                      <a16:creationId xmlns:a16="http://schemas.microsoft.com/office/drawing/2014/main" id="{5F23F062-D890-4AE6-AF9D-859338D030EA}"/>
                    </a:ext>
                  </a:extLst>
                </p:cNvPr>
                <p:cNvGrpSpPr>
                  <a:grpSpLocks/>
                </p:cNvGrpSpPr>
                <p:nvPr/>
              </p:nvGrpSpPr>
              <p:grpSpPr bwMode="auto">
                <a:xfrm>
                  <a:off x="4244" y="3281"/>
                  <a:ext cx="32" cy="44"/>
                  <a:chOff x="4244" y="3281"/>
                  <a:chExt cx="32" cy="44"/>
                </a:xfrm>
              </p:grpSpPr>
              <p:sp>
                <p:nvSpPr>
                  <p:cNvPr id="2179" name="Oval 186">
                    <a:extLst>
                      <a:ext uri="{FF2B5EF4-FFF2-40B4-BE49-F238E27FC236}">
                        <a16:creationId xmlns:a16="http://schemas.microsoft.com/office/drawing/2014/main" id="{874A8DFA-0EC5-4E08-B078-272401043C9E}"/>
                      </a:ext>
                    </a:extLst>
                  </p:cNvPr>
                  <p:cNvSpPr>
                    <a:spLocks noChangeArrowheads="1"/>
                  </p:cNvSpPr>
                  <p:nvPr/>
                </p:nvSpPr>
                <p:spPr bwMode="auto">
                  <a:xfrm>
                    <a:off x="4244" y="3301"/>
                    <a:ext cx="32" cy="24"/>
                  </a:xfrm>
                  <a:prstGeom prst="ellipse">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180" name="Rectangle 187">
                    <a:extLst>
                      <a:ext uri="{FF2B5EF4-FFF2-40B4-BE49-F238E27FC236}">
                        <a16:creationId xmlns:a16="http://schemas.microsoft.com/office/drawing/2014/main" id="{D09F815A-B09F-4821-8E7F-109EF03DCB36}"/>
                      </a:ext>
                    </a:extLst>
                  </p:cNvPr>
                  <p:cNvSpPr>
                    <a:spLocks noChangeArrowheads="1"/>
                  </p:cNvSpPr>
                  <p:nvPr/>
                </p:nvSpPr>
                <p:spPr bwMode="auto">
                  <a:xfrm>
                    <a:off x="4244" y="3281"/>
                    <a:ext cx="32" cy="3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grpSp>
        </p:grpSp>
        <p:grpSp>
          <p:nvGrpSpPr>
            <p:cNvPr id="2143" name="Group 198">
              <a:extLst>
                <a:ext uri="{FF2B5EF4-FFF2-40B4-BE49-F238E27FC236}">
                  <a16:creationId xmlns:a16="http://schemas.microsoft.com/office/drawing/2014/main" id="{D002AB38-F578-44E3-A840-4EFF87197055}"/>
                </a:ext>
              </a:extLst>
            </p:cNvPr>
            <p:cNvGrpSpPr>
              <a:grpSpLocks/>
            </p:cNvGrpSpPr>
            <p:nvPr/>
          </p:nvGrpSpPr>
          <p:grpSpPr bwMode="auto">
            <a:xfrm>
              <a:off x="4073" y="3232"/>
              <a:ext cx="222" cy="39"/>
              <a:chOff x="4073" y="3232"/>
              <a:chExt cx="222" cy="39"/>
            </a:xfrm>
          </p:grpSpPr>
          <p:sp>
            <p:nvSpPr>
              <p:cNvPr id="2168" name="Rectangle 191">
                <a:extLst>
                  <a:ext uri="{FF2B5EF4-FFF2-40B4-BE49-F238E27FC236}">
                    <a16:creationId xmlns:a16="http://schemas.microsoft.com/office/drawing/2014/main" id="{8A063E25-DEFB-4F8A-8BF0-621259F9571E}"/>
                  </a:ext>
                </a:extLst>
              </p:cNvPr>
              <p:cNvSpPr>
                <a:spLocks noChangeArrowheads="1"/>
              </p:cNvSpPr>
              <p:nvPr/>
            </p:nvSpPr>
            <p:spPr bwMode="auto">
              <a:xfrm>
                <a:off x="4073" y="3232"/>
                <a:ext cx="222" cy="39"/>
              </a:xfrm>
              <a:prstGeom prst="rect">
                <a:avLst/>
              </a:prstGeom>
              <a:solidFill>
                <a:schemeClr val="bg2"/>
              </a:solidFill>
              <a:ln w="1588">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nvGrpSpPr>
              <p:cNvPr id="2169" name="Group 197">
                <a:extLst>
                  <a:ext uri="{FF2B5EF4-FFF2-40B4-BE49-F238E27FC236}">
                    <a16:creationId xmlns:a16="http://schemas.microsoft.com/office/drawing/2014/main" id="{766276B0-5217-4F3B-97D2-2EF63763A1F1}"/>
                  </a:ext>
                </a:extLst>
              </p:cNvPr>
              <p:cNvGrpSpPr>
                <a:grpSpLocks/>
              </p:cNvGrpSpPr>
              <p:nvPr/>
            </p:nvGrpSpPr>
            <p:grpSpPr bwMode="auto">
              <a:xfrm>
                <a:off x="4086" y="3238"/>
                <a:ext cx="196" cy="23"/>
                <a:chOff x="4086" y="3238"/>
                <a:chExt cx="196" cy="23"/>
              </a:xfrm>
            </p:grpSpPr>
            <p:sp>
              <p:nvSpPr>
                <p:cNvPr id="2170" name="Rectangle 192">
                  <a:extLst>
                    <a:ext uri="{FF2B5EF4-FFF2-40B4-BE49-F238E27FC236}">
                      <a16:creationId xmlns:a16="http://schemas.microsoft.com/office/drawing/2014/main" id="{A2FD50AC-7F98-43AA-9574-3EDA10926A42}"/>
                    </a:ext>
                  </a:extLst>
                </p:cNvPr>
                <p:cNvSpPr>
                  <a:spLocks noChangeArrowheads="1"/>
                </p:cNvSpPr>
                <p:nvPr/>
              </p:nvSpPr>
              <p:spPr bwMode="auto">
                <a:xfrm>
                  <a:off x="4135" y="3250"/>
                  <a:ext cx="38" cy="11"/>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171" name="Rectangle 193">
                  <a:extLst>
                    <a:ext uri="{FF2B5EF4-FFF2-40B4-BE49-F238E27FC236}">
                      <a16:creationId xmlns:a16="http://schemas.microsoft.com/office/drawing/2014/main" id="{7BA64101-D49B-4D90-8721-77499AAA3769}"/>
                    </a:ext>
                  </a:extLst>
                </p:cNvPr>
                <p:cNvSpPr>
                  <a:spLocks noChangeArrowheads="1"/>
                </p:cNvSpPr>
                <p:nvPr/>
              </p:nvSpPr>
              <p:spPr bwMode="auto">
                <a:xfrm>
                  <a:off x="4196" y="3250"/>
                  <a:ext cx="37" cy="11"/>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172" name="Rectangle 194">
                  <a:extLst>
                    <a:ext uri="{FF2B5EF4-FFF2-40B4-BE49-F238E27FC236}">
                      <a16:creationId xmlns:a16="http://schemas.microsoft.com/office/drawing/2014/main" id="{C6D5DFBF-9A71-4E45-9C31-9038CE35CDE3}"/>
                    </a:ext>
                  </a:extLst>
                </p:cNvPr>
                <p:cNvSpPr>
                  <a:spLocks noChangeArrowheads="1"/>
                </p:cNvSpPr>
                <p:nvPr/>
              </p:nvSpPr>
              <p:spPr bwMode="auto">
                <a:xfrm>
                  <a:off x="4086" y="3244"/>
                  <a:ext cx="28" cy="11"/>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173" name="Rectangle 195">
                  <a:extLst>
                    <a:ext uri="{FF2B5EF4-FFF2-40B4-BE49-F238E27FC236}">
                      <a16:creationId xmlns:a16="http://schemas.microsoft.com/office/drawing/2014/main" id="{575136E0-A6FF-4535-81E3-25CD49ED72A5}"/>
                    </a:ext>
                  </a:extLst>
                </p:cNvPr>
                <p:cNvSpPr>
                  <a:spLocks noChangeArrowheads="1"/>
                </p:cNvSpPr>
                <p:nvPr/>
              </p:nvSpPr>
              <p:spPr bwMode="auto">
                <a:xfrm>
                  <a:off x="4255" y="3244"/>
                  <a:ext cx="27" cy="11"/>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174" name="Rectangle 196">
                  <a:extLst>
                    <a:ext uri="{FF2B5EF4-FFF2-40B4-BE49-F238E27FC236}">
                      <a16:creationId xmlns:a16="http://schemas.microsoft.com/office/drawing/2014/main" id="{F56D3449-C511-4D92-BAD4-7591903D3FBD}"/>
                    </a:ext>
                  </a:extLst>
                </p:cNvPr>
                <p:cNvSpPr>
                  <a:spLocks noChangeArrowheads="1"/>
                </p:cNvSpPr>
                <p:nvPr/>
              </p:nvSpPr>
              <p:spPr bwMode="auto">
                <a:xfrm>
                  <a:off x="4135" y="3238"/>
                  <a:ext cx="98" cy="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grpSp>
        <p:grpSp>
          <p:nvGrpSpPr>
            <p:cNvPr id="2144" name="Group 222">
              <a:extLst>
                <a:ext uri="{FF2B5EF4-FFF2-40B4-BE49-F238E27FC236}">
                  <a16:creationId xmlns:a16="http://schemas.microsoft.com/office/drawing/2014/main" id="{BA38DA44-C04A-46F6-A57C-C6B0036D7838}"/>
                </a:ext>
              </a:extLst>
            </p:cNvPr>
            <p:cNvGrpSpPr>
              <a:grpSpLocks/>
            </p:cNvGrpSpPr>
            <p:nvPr/>
          </p:nvGrpSpPr>
          <p:grpSpPr bwMode="auto">
            <a:xfrm>
              <a:off x="4097" y="3026"/>
              <a:ext cx="174" cy="113"/>
              <a:chOff x="4097" y="3026"/>
              <a:chExt cx="174" cy="113"/>
            </a:xfrm>
          </p:grpSpPr>
          <p:sp>
            <p:nvSpPr>
              <p:cNvPr id="2145" name="Freeform 199">
                <a:extLst>
                  <a:ext uri="{FF2B5EF4-FFF2-40B4-BE49-F238E27FC236}">
                    <a16:creationId xmlns:a16="http://schemas.microsoft.com/office/drawing/2014/main" id="{A7648D2F-DD7E-4F52-BCD5-EBE53FF2E7F5}"/>
                  </a:ext>
                </a:extLst>
              </p:cNvPr>
              <p:cNvSpPr>
                <a:spLocks/>
              </p:cNvSpPr>
              <p:nvPr/>
            </p:nvSpPr>
            <p:spPr bwMode="auto">
              <a:xfrm>
                <a:off x="4192" y="3026"/>
                <a:ext cx="79" cy="100"/>
              </a:xfrm>
              <a:custGeom>
                <a:avLst/>
                <a:gdLst>
                  <a:gd name="T0" fmla="*/ 0 w 556"/>
                  <a:gd name="T1" fmla="*/ 0 h 694"/>
                  <a:gd name="T2" fmla="*/ 68 w 556"/>
                  <a:gd name="T3" fmla="*/ 0 h 694"/>
                  <a:gd name="T4" fmla="*/ 69 w 556"/>
                  <a:gd name="T5" fmla="*/ 0 h 694"/>
                  <a:gd name="T6" fmla="*/ 71 w 556"/>
                  <a:gd name="T7" fmla="*/ 1 h 694"/>
                  <a:gd name="T8" fmla="*/ 72 w 556"/>
                  <a:gd name="T9" fmla="*/ 1 h 694"/>
                  <a:gd name="T10" fmla="*/ 73 w 556"/>
                  <a:gd name="T11" fmla="*/ 1 h 694"/>
                  <a:gd name="T12" fmla="*/ 74 w 556"/>
                  <a:gd name="T13" fmla="*/ 2 h 694"/>
                  <a:gd name="T14" fmla="*/ 75 w 556"/>
                  <a:gd name="T15" fmla="*/ 3 h 694"/>
                  <a:gd name="T16" fmla="*/ 76 w 556"/>
                  <a:gd name="T17" fmla="*/ 4 h 694"/>
                  <a:gd name="T18" fmla="*/ 77 w 556"/>
                  <a:gd name="T19" fmla="*/ 5 h 694"/>
                  <a:gd name="T20" fmla="*/ 78 w 556"/>
                  <a:gd name="T21" fmla="*/ 7 h 694"/>
                  <a:gd name="T22" fmla="*/ 78 w 556"/>
                  <a:gd name="T23" fmla="*/ 8 h 694"/>
                  <a:gd name="T24" fmla="*/ 79 w 556"/>
                  <a:gd name="T25" fmla="*/ 9 h 694"/>
                  <a:gd name="T26" fmla="*/ 79 w 556"/>
                  <a:gd name="T27" fmla="*/ 11 h 694"/>
                  <a:gd name="T28" fmla="*/ 79 w 556"/>
                  <a:gd name="T29" fmla="*/ 90 h 694"/>
                  <a:gd name="T30" fmla="*/ 79 w 556"/>
                  <a:gd name="T31" fmla="*/ 91 h 694"/>
                  <a:gd name="T32" fmla="*/ 79 w 556"/>
                  <a:gd name="T33" fmla="*/ 92 h 694"/>
                  <a:gd name="T34" fmla="*/ 78 w 556"/>
                  <a:gd name="T35" fmla="*/ 93 h 694"/>
                  <a:gd name="T36" fmla="*/ 78 w 556"/>
                  <a:gd name="T37" fmla="*/ 94 h 694"/>
                  <a:gd name="T38" fmla="*/ 77 w 556"/>
                  <a:gd name="T39" fmla="*/ 95 h 694"/>
                  <a:gd name="T40" fmla="*/ 77 w 556"/>
                  <a:gd name="T41" fmla="*/ 96 h 694"/>
                  <a:gd name="T42" fmla="*/ 76 w 556"/>
                  <a:gd name="T43" fmla="*/ 96 h 694"/>
                  <a:gd name="T44" fmla="*/ 76 w 556"/>
                  <a:gd name="T45" fmla="*/ 97 h 694"/>
                  <a:gd name="T46" fmla="*/ 75 w 556"/>
                  <a:gd name="T47" fmla="*/ 98 h 694"/>
                  <a:gd name="T48" fmla="*/ 74 w 556"/>
                  <a:gd name="T49" fmla="*/ 98 h 694"/>
                  <a:gd name="T50" fmla="*/ 73 w 556"/>
                  <a:gd name="T51" fmla="*/ 99 h 694"/>
                  <a:gd name="T52" fmla="*/ 72 w 556"/>
                  <a:gd name="T53" fmla="*/ 99 h 694"/>
                  <a:gd name="T54" fmla="*/ 71 w 556"/>
                  <a:gd name="T55" fmla="*/ 100 h 694"/>
                  <a:gd name="T56" fmla="*/ 69 w 556"/>
                  <a:gd name="T57" fmla="*/ 100 h 694"/>
                  <a:gd name="T58" fmla="*/ 68 w 556"/>
                  <a:gd name="T59" fmla="*/ 100 h 694"/>
                  <a:gd name="T60" fmla="*/ 18 w 556"/>
                  <a:gd name="T61" fmla="*/ 100 h 694"/>
                  <a:gd name="T62" fmla="*/ 16 w 556"/>
                  <a:gd name="T63" fmla="*/ 100 h 694"/>
                  <a:gd name="T64" fmla="*/ 15 w 556"/>
                  <a:gd name="T65" fmla="*/ 100 h 694"/>
                  <a:gd name="T66" fmla="*/ 13 w 556"/>
                  <a:gd name="T67" fmla="*/ 99 h 694"/>
                  <a:gd name="T68" fmla="*/ 12 w 556"/>
                  <a:gd name="T69" fmla="*/ 99 h 694"/>
                  <a:gd name="T70" fmla="*/ 10 w 556"/>
                  <a:gd name="T71" fmla="*/ 98 h 694"/>
                  <a:gd name="T72" fmla="*/ 9 w 556"/>
                  <a:gd name="T73" fmla="*/ 97 h 694"/>
                  <a:gd name="T74" fmla="*/ 8 w 556"/>
                  <a:gd name="T75" fmla="*/ 97 h 694"/>
                  <a:gd name="T76" fmla="*/ 7 w 556"/>
                  <a:gd name="T77" fmla="*/ 96 h 694"/>
                  <a:gd name="T78" fmla="*/ 5 w 556"/>
                  <a:gd name="T79" fmla="*/ 95 h 694"/>
                  <a:gd name="T80" fmla="*/ 4 w 556"/>
                  <a:gd name="T81" fmla="*/ 94 h 694"/>
                  <a:gd name="T82" fmla="*/ 3 w 556"/>
                  <a:gd name="T83" fmla="*/ 92 h 694"/>
                  <a:gd name="T84" fmla="*/ 2 w 556"/>
                  <a:gd name="T85" fmla="*/ 91 h 694"/>
                  <a:gd name="T86" fmla="*/ 2 w 556"/>
                  <a:gd name="T87" fmla="*/ 90 h 694"/>
                  <a:gd name="T88" fmla="*/ 1 w 556"/>
                  <a:gd name="T89" fmla="*/ 89 h 694"/>
                  <a:gd name="T90" fmla="*/ 1 w 556"/>
                  <a:gd name="T91" fmla="*/ 88 h 694"/>
                  <a:gd name="T92" fmla="*/ 0 w 556"/>
                  <a:gd name="T93" fmla="*/ 87 h 694"/>
                  <a:gd name="T94" fmla="*/ 0 w 556"/>
                  <a:gd name="T95" fmla="*/ 85 h 694"/>
                  <a:gd name="T96" fmla="*/ 0 w 556"/>
                  <a:gd name="T97" fmla="*/ 84 h 694"/>
                  <a:gd name="T98" fmla="*/ 0 w 556"/>
                  <a:gd name="T99" fmla="*/ 0 h 69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56"/>
                  <a:gd name="T151" fmla="*/ 0 h 694"/>
                  <a:gd name="T152" fmla="*/ 556 w 556"/>
                  <a:gd name="T153" fmla="*/ 694 h 69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56" h="694">
                    <a:moveTo>
                      <a:pt x="0" y="0"/>
                    </a:moveTo>
                    <a:lnTo>
                      <a:pt x="479" y="0"/>
                    </a:lnTo>
                    <a:lnTo>
                      <a:pt x="489" y="3"/>
                    </a:lnTo>
                    <a:lnTo>
                      <a:pt x="497" y="4"/>
                    </a:lnTo>
                    <a:lnTo>
                      <a:pt x="507" y="7"/>
                    </a:lnTo>
                    <a:lnTo>
                      <a:pt x="514" y="10"/>
                    </a:lnTo>
                    <a:lnTo>
                      <a:pt x="523" y="16"/>
                    </a:lnTo>
                    <a:lnTo>
                      <a:pt x="530" y="22"/>
                    </a:lnTo>
                    <a:lnTo>
                      <a:pt x="536" y="30"/>
                    </a:lnTo>
                    <a:lnTo>
                      <a:pt x="544" y="37"/>
                    </a:lnTo>
                    <a:lnTo>
                      <a:pt x="549" y="47"/>
                    </a:lnTo>
                    <a:lnTo>
                      <a:pt x="552" y="54"/>
                    </a:lnTo>
                    <a:lnTo>
                      <a:pt x="554" y="62"/>
                    </a:lnTo>
                    <a:lnTo>
                      <a:pt x="556" y="73"/>
                    </a:lnTo>
                    <a:lnTo>
                      <a:pt x="556" y="624"/>
                    </a:lnTo>
                    <a:lnTo>
                      <a:pt x="555" y="631"/>
                    </a:lnTo>
                    <a:lnTo>
                      <a:pt x="553" y="637"/>
                    </a:lnTo>
                    <a:lnTo>
                      <a:pt x="552" y="644"/>
                    </a:lnTo>
                    <a:lnTo>
                      <a:pt x="549" y="652"/>
                    </a:lnTo>
                    <a:lnTo>
                      <a:pt x="545" y="659"/>
                    </a:lnTo>
                    <a:lnTo>
                      <a:pt x="541" y="666"/>
                    </a:lnTo>
                    <a:lnTo>
                      <a:pt x="535" y="669"/>
                    </a:lnTo>
                    <a:lnTo>
                      <a:pt x="532" y="674"/>
                    </a:lnTo>
                    <a:lnTo>
                      <a:pt x="527" y="678"/>
                    </a:lnTo>
                    <a:lnTo>
                      <a:pt x="520" y="682"/>
                    </a:lnTo>
                    <a:lnTo>
                      <a:pt x="513" y="687"/>
                    </a:lnTo>
                    <a:lnTo>
                      <a:pt x="506" y="689"/>
                    </a:lnTo>
                    <a:lnTo>
                      <a:pt x="497" y="691"/>
                    </a:lnTo>
                    <a:lnTo>
                      <a:pt x="489" y="693"/>
                    </a:lnTo>
                    <a:lnTo>
                      <a:pt x="477" y="694"/>
                    </a:lnTo>
                    <a:lnTo>
                      <a:pt x="129" y="694"/>
                    </a:lnTo>
                    <a:lnTo>
                      <a:pt x="116" y="692"/>
                    </a:lnTo>
                    <a:lnTo>
                      <a:pt x="105" y="691"/>
                    </a:lnTo>
                    <a:lnTo>
                      <a:pt x="95" y="689"/>
                    </a:lnTo>
                    <a:lnTo>
                      <a:pt x="82" y="686"/>
                    </a:lnTo>
                    <a:lnTo>
                      <a:pt x="72" y="680"/>
                    </a:lnTo>
                    <a:lnTo>
                      <a:pt x="62" y="675"/>
                    </a:lnTo>
                    <a:lnTo>
                      <a:pt x="54" y="670"/>
                    </a:lnTo>
                    <a:lnTo>
                      <a:pt x="46" y="665"/>
                    </a:lnTo>
                    <a:lnTo>
                      <a:pt x="38" y="656"/>
                    </a:lnTo>
                    <a:lnTo>
                      <a:pt x="30" y="649"/>
                    </a:lnTo>
                    <a:lnTo>
                      <a:pt x="22" y="640"/>
                    </a:lnTo>
                    <a:lnTo>
                      <a:pt x="17" y="634"/>
                    </a:lnTo>
                    <a:lnTo>
                      <a:pt x="14" y="626"/>
                    </a:lnTo>
                    <a:lnTo>
                      <a:pt x="9" y="617"/>
                    </a:lnTo>
                    <a:lnTo>
                      <a:pt x="6" y="609"/>
                    </a:lnTo>
                    <a:lnTo>
                      <a:pt x="3" y="601"/>
                    </a:lnTo>
                    <a:lnTo>
                      <a:pt x="0" y="593"/>
                    </a:lnTo>
                    <a:lnTo>
                      <a:pt x="0" y="586"/>
                    </a:lnTo>
                    <a:lnTo>
                      <a:pt x="0" y="0"/>
                    </a:lnTo>
                    <a:close/>
                  </a:path>
                </a:pathLst>
              </a:custGeom>
              <a:solidFill>
                <a:srgbClr val="9FBFFF"/>
              </a:solidFill>
              <a:ln w="1588">
                <a:solidFill>
                  <a:srgbClr val="000000"/>
                </a:solidFill>
                <a:prstDash val="solid"/>
                <a:round/>
                <a:headEnd/>
                <a:tailEnd/>
              </a:ln>
            </p:spPr>
            <p:txBody>
              <a:bodyPr/>
              <a:lstStyle/>
              <a:p>
                <a:endParaRPr lang="fr-FR"/>
              </a:p>
            </p:txBody>
          </p:sp>
          <p:sp>
            <p:nvSpPr>
              <p:cNvPr id="2146" name="Freeform 200">
                <a:extLst>
                  <a:ext uri="{FF2B5EF4-FFF2-40B4-BE49-F238E27FC236}">
                    <a16:creationId xmlns:a16="http://schemas.microsoft.com/office/drawing/2014/main" id="{EC85E6ED-751B-46A5-A9FB-CAEDE32ED56F}"/>
                  </a:ext>
                </a:extLst>
              </p:cNvPr>
              <p:cNvSpPr>
                <a:spLocks/>
              </p:cNvSpPr>
              <p:nvPr/>
            </p:nvSpPr>
            <p:spPr bwMode="auto">
              <a:xfrm>
                <a:off x="4097" y="3026"/>
                <a:ext cx="80" cy="100"/>
              </a:xfrm>
              <a:custGeom>
                <a:avLst/>
                <a:gdLst>
                  <a:gd name="T0" fmla="*/ 80 w 556"/>
                  <a:gd name="T1" fmla="*/ 0 h 694"/>
                  <a:gd name="T2" fmla="*/ 11 w 556"/>
                  <a:gd name="T3" fmla="*/ 0 h 694"/>
                  <a:gd name="T4" fmla="*/ 10 w 556"/>
                  <a:gd name="T5" fmla="*/ 0 h 694"/>
                  <a:gd name="T6" fmla="*/ 8 w 556"/>
                  <a:gd name="T7" fmla="*/ 1 h 694"/>
                  <a:gd name="T8" fmla="*/ 7 w 556"/>
                  <a:gd name="T9" fmla="*/ 1 h 694"/>
                  <a:gd name="T10" fmla="*/ 6 w 556"/>
                  <a:gd name="T11" fmla="*/ 1 h 694"/>
                  <a:gd name="T12" fmla="*/ 5 w 556"/>
                  <a:gd name="T13" fmla="*/ 2 h 694"/>
                  <a:gd name="T14" fmla="*/ 4 w 556"/>
                  <a:gd name="T15" fmla="*/ 3 h 694"/>
                  <a:gd name="T16" fmla="*/ 3 w 556"/>
                  <a:gd name="T17" fmla="*/ 4 h 694"/>
                  <a:gd name="T18" fmla="*/ 2 w 556"/>
                  <a:gd name="T19" fmla="*/ 5 h 694"/>
                  <a:gd name="T20" fmla="*/ 1 w 556"/>
                  <a:gd name="T21" fmla="*/ 7 h 694"/>
                  <a:gd name="T22" fmla="*/ 1 w 556"/>
                  <a:gd name="T23" fmla="*/ 8 h 694"/>
                  <a:gd name="T24" fmla="*/ 0 w 556"/>
                  <a:gd name="T25" fmla="*/ 9 h 694"/>
                  <a:gd name="T26" fmla="*/ 0 w 556"/>
                  <a:gd name="T27" fmla="*/ 11 h 694"/>
                  <a:gd name="T28" fmla="*/ 0 w 556"/>
                  <a:gd name="T29" fmla="*/ 90 h 694"/>
                  <a:gd name="T30" fmla="*/ 0 w 556"/>
                  <a:gd name="T31" fmla="*/ 91 h 694"/>
                  <a:gd name="T32" fmla="*/ 0 w 556"/>
                  <a:gd name="T33" fmla="*/ 92 h 694"/>
                  <a:gd name="T34" fmla="*/ 1 w 556"/>
                  <a:gd name="T35" fmla="*/ 93 h 694"/>
                  <a:gd name="T36" fmla="*/ 1 w 556"/>
                  <a:gd name="T37" fmla="*/ 94 h 694"/>
                  <a:gd name="T38" fmla="*/ 2 w 556"/>
                  <a:gd name="T39" fmla="*/ 95 h 694"/>
                  <a:gd name="T40" fmla="*/ 2 w 556"/>
                  <a:gd name="T41" fmla="*/ 96 h 694"/>
                  <a:gd name="T42" fmla="*/ 3 w 556"/>
                  <a:gd name="T43" fmla="*/ 96 h 694"/>
                  <a:gd name="T44" fmla="*/ 3 w 556"/>
                  <a:gd name="T45" fmla="*/ 97 h 694"/>
                  <a:gd name="T46" fmla="*/ 4 w 556"/>
                  <a:gd name="T47" fmla="*/ 98 h 694"/>
                  <a:gd name="T48" fmla="*/ 5 w 556"/>
                  <a:gd name="T49" fmla="*/ 98 h 694"/>
                  <a:gd name="T50" fmla="*/ 6 w 556"/>
                  <a:gd name="T51" fmla="*/ 99 h 694"/>
                  <a:gd name="T52" fmla="*/ 7 w 556"/>
                  <a:gd name="T53" fmla="*/ 99 h 694"/>
                  <a:gd name="T54" fmla="*/ 8 w 556"/>
                  <a:gd name="T55" fmla="*/ 100 h 694"/>
                  <a:gd name="T56" fmla="*/ 10 w 556"/>
                  <a:gd name="T57" fmla="*/ 100 h 694"/>
                  <a:gd name="T58" fmla="*/ 11 w 556"/>
                  <a:gd name="T59" fmla="*/ 100 h 694"/>
                  <a:gd name="T60" fmla="*/ 62 w 556"/>
                  <a:gd name="T61" fmla="*/ 100 h 694"/>
                  <a:gd name="T62" fmla="*/ 63 w 556"/>
                  <a:gd name="T63" fmla="*/ 100 h 694"/>
                  <a:gd name="T64" fmla="*/ 65 w 556"/>
                  <a:gd name="T65" fmla="*/ 100 h 694"/>
                  <a:gd name="T66" fmla="*/ 66 w 556"/>
                  <a:gd name="T67" fmla="*/ 99 h 694"/>
                  <a:gd name="T68" fmla="*/ 68 w 556"/>
                  <a:gd name="T69" fmla="*/ 99 h 694"/>
                  <a:gd name="T70" fmla="*/ 70 w 556"/>
                  <a:gd name="T71" fmla="*/ 98 h 694"/>
                  <a:gd name="T72" fmla="*/ 71 w 556"/>
                  <a:gd name="T73" fmla="*/ 97 h 694"/>
                  <a:gd name="T74" fmla="*/ 72 w 556"/>
                  <a:gd name="T75" fmla="*/ 97 h 694"/>
                  <a:gd name="T76" fmla="*/ 74 w 556"/>
                  <a:gd name="T77" fmla="*/ 96 h 694"/>
                  <a:gd name="T78" fmla="*/ 75 w 556"/>
                  <a:gd name="T79" fmla="*/ 95 h 694"/>
                  <a:gd name="T80" fmla="*/ 76 w 556"/>
                  <a:gd name="T81" fmla="*/ 94 h 694"/>
                  <a:gd name="T82" fmla="*/ 77 w 556"/>
                  <a:gd name="T83" fmla="*/ 92 h 694"/>
                  <a:gd name="T84" fmla="*/ 78 w 556"/>
                  <a:gd name="T85" fmla="*/ 91 h 694"/>
                  <a:gd name="T86" fmla="*/ 78 w 556"/>
                  <a:gd name="T87" fmla="*/ 90 h 694"/>
                  <a:gd name="T88" fmla="*/ 79 w 556"/>
                  <a:gd name="T89" fmla="*/ 89 h 694"/>
                  <a:gd name="T90" fmla="*/ 79 w 556"/>
                  <a:gd name="T91" fmla="*/ 88 h 694"/>
                  <a:gd name="T92" fmla="*/ 80 w 556"/>
                  <a:gd name="T93" fmla="*/ 87 h 694"/>
                  <a:gd name="T94" fmla="*/ 80 w 556"/>
                  <a:gd name="T95" fmla="*/ 85 h 694"/>
                  <a:gd name="T96" fmla="*/ 80 w 556"/>
                  <a:gd name="T97" fmla="*/ 84 h 694"/>
                  <a:gd name="T98" fmla="*/ 80 w 556"/>
                  <a:gd name="T99" fmla="*/ 0 h 69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56"/>
                  <a:gd name="T151" fmla="*/ 0 h 694"/>
                  <a:gd name="T152" fmla="*/ 556 w 556"/>
                  <a:gd name="T153" fmla="*/ 694 h 69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56" h="694">
                    <a:moveTo>
                      <a:pt x="556" y="0"/>
                    </a:moveTo>
                    <a:lnTo>
                      <a:pt x="77" y="0"/>
                    </a:lnTo>
                    <a:lnTo>
                      <a:pt x="67" y="3"/>
                    </a:lnTo>
                    <a:lnTo>
                      <a:pt x="59" y="4"/>
                    </a:lnTo>
                    <a:lnTo>
                      <a:pt x="48" y="7"/>
                    </a:lnTo>
                    <a:lnTo>
                      <a:pt x="42" y="10"/>
                    </a:lnTo>
                    <a:lnTo>
                      <a:pt x="33" y="16"/>
                    </a:lnTo>
                    <a:lnTo>
                      <a:pt x="26" y="22"/>
                    </a:lnTo>
                    <a:lnTo>
                      <a:pt x="20" y="30"/>
                    </a:lnTo>
                    <a:lnTo>
                      <a:pt x="12" y="37"/>
                    </a:lnTo>
                    <a:lnTo>
                      <a:pt x="7" y="47"/>
                    </a:lnTo>
                    <a:lnTo>
                      <a:pt x="4" y="54"/>
                    </a:lnTo>
                    <a:lnTo>
                      <a:pt x="2" y="62"/>
                    </a:lnTo>
                    <a:lnTo>
                      <a:pt x="0" y="73"/>
                    </a:lnTo>
                    <a:lnTo>
                      <a:pt x="0" y="624"/>
                    </a:lnTo>
                    <a:lnTo>
                      <a:pt x="1" y="631"/>
                    </a:lnTo>
                    <a:lnTo>
                      <a:pt x="3" y="637"/>
                    </a:lnTo>
                    <a:lnTo>
                      <a:pt x="4" y="644"/>
                    </a:lnTo>
                    <a:lnTo>
                      <a:pt x="7" y="652"/>
                    </a:lnTo>
                    <a:lnTo>
                      <a:pt x="11" y="659"/>
                    </a:lnTo>
                    <a:lnTo>
                      <a:pt x="15" y="666"/>
                    </a:lnTo>
                    <a:lnTo>
                      <a:pt x="21" y="669"/>
                    </a:lnTo>
                    <a:lnTo>
                      <a:pt x="24" y="674"/>
                    </a:lnTo>
                    <a:lnTo>
                      <a:pt x="29" y="678"/>
                    </a:lnTo>
                    <a:lnTo>
                      <a:pt x="36" y="682"/>
                    </a:lnTo>
                    <a:lnTo>
                      <a:pt x="43" y="687"/>
                    </a:lnTo>
                    <a:lnTo>
                      <a:pt x="50" y="689"/>
                    </a:lnTo>
                    <a:lnTo>
                      <a:pt x="59" y="691"/>
                    </a:lnTo>
                    <a:lnTo>
                      <a:pt x="67" y="693"/>
                    </a:lnTo>
                    <a:lnTo>
                      <a:pt x="79" y="694"/>
                    </a:lnTo>
                    <a:lnTo>
                      <a:pt x="428" y="694"/>
                    </a:lnTo>
                    <a:lnTo>
                      <a:pt x="440" y="692"/>
                    </a:lnTo>
                    <a:lnTo>
                      <a:pt x="451" y="691"/>
                    </a:lnTo>
                    <a:lnTo>
                      <a:pt x="461" y="689"/>
                    </a:lnTo>
                    <a:lnTo>
                      <a:pt x="473" y="686"/>
                    </a:lnTo>
                    <a:lnTo>
                      <a:pt x="484" y="680"/>
                    </a:lnTo>
                    <a:lnTo>
                      <a:pt x="494" y="675"/>
                    </a:lnTo>
                    <a:lnTo>
                      <a:pt x="502" y="670"/>
                    </a:lnTo>
                    <a:lnTo>
                      <a:pt x="511" y="665"/>
                    </a:lnTo>
                    <a:lnTo>
                      <a:pt x="518" y="656"/>
                    </a:lnTo>
                    <a:lnTo>
                      <a:pt x="525" y="649"/>
                    </a:lnTo>
                    <a:lnTo>
                      <a:pt x="534" y="640"/>
                    </a:lnTo>
                    <a:lnTo>
                      <a:pt x="539" y="634"/>
                    </a:lnTo>
                    <a:lnTo>
                      <a:pt x="542" y="626"/>
                    </a:lnTo>
                    <a:lnTo>
                      <a:pt x="547" y="617"/>
                    </a:lnTo>
                    <a:lnTo>
                      <a:pt x="551" y="609"/>
                    </a:lnTo>
                    <a:lnTo>
                      <a:pt x="553" y="601"/>
                    </a:lnTo>
                    <a:lnTo>
                      <a:pt x="555" y="593"/>
                    </a:lnTo>
                    <a:lnTo>
                      <a:pt x="556" y="586"/>
                    </a:lnTo>
                    <a:lnTo>
                      <a:pt x="556" y="0"/>
                    </a:lnTo>
                    <a:close/>
                  </a:path>
                </a:pathLst>
              </a:custGeom>
              <a:solidFill>
                <a:srgbClr val="9FBFFF"/>
              </a:solidFill>
              <a:ln w="1588">
                <a:solidFill>
                  <a:srgbClr val="000000"/>
                </a:solidFill>
                <a:prstDash val="solid"/>
                <a:round/>
                <a:headEnd/>
                <a:tailEnd/>
              </a:ln>
            </p:spPr>
            <p:txBody>
              <a:bodyPr/>
              <a:lstStyle/>
              <a:p>
                <a:endParaRPr lang="fr-FR"/>
              </a:p>
            </p:txBody>
          </p:sp>
          <p:grpSp>
            <p:nvGrpSpPr>
              <p:cNvPr id="2147" name="Group 203">
                <a:extLst>
                  <a:ext uri="{FF2B5EF4-FFF2-40B4-BE49-F238E27FC236}">
                    <a16:creationId xmlns:a16="http://schemas.microsoft.com/office/drawing/2014/main" id="{44AC709E-ED2B-43FE-9122-1299DEDE38D5}"/>
                  </a:ext>
                </a:extLst>
              </p:cNvPr>
              <p:cNvGrpSpPr>
                <a:grpSpLocks/>
              </p:cNvGrpSpPr>
              <p:nvPr/>
            </p:nvGrpSpPr>
            <p:grpSpPr bwMode="auto">
              <a:xfrm>
                <a:off x="4111" y="3051"/>
                <a:ext cx="55" cy="88"/>
                <a:chOff x="4111" y="3051"/>
                <a:chExt cx="55" cy="88"/>
              </a:xfrm>
            </p:grpSpPr>
            <p:sp>
              <p:nvSpPr>
                <p:cNvPr id="2166" name="Rectangle 201">
                  <a:extLst>
                    <a:ext uri="{FF2B5EF4-FFF2-40B4-BE49-F238E27FC236}">
                      <a16:creationId xmlns:a16="http://schemas.microsoft.com/office/drawing/2014/main" id="{769C39B8-7B09-4255-9986-BF0796A8EC69}"/>
                    </a:ext>
                  </a:extLst>
                </p:cNvPr>
                <p:cNvSpPr>
                  <a:spLocks noChangeArrowheads="1"/>
                </p:cNvSpPr>
                <p:nvPr/>
              </p:nvSpPr>
              <p:spPr bwMode="auto">
                <a:xfrm>
                  <a:off x="4111" y="3051"/>
                  <a:ext cx="3" cy="5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167" name="Freeform 202">
                  <a:extLst>
                    <a:ext uri="{FF2B5EF4-FFF2-40B4-BE49-F238E27FC236}">
                      <a16:creationId xmlns:a16="http://schemas.microsoft.com/office/drawing/2014/main" id="{898731AF-8E27-49CD-9E47-28804510F4CB}"/>
                    </a:ext>
                  </a:extLst>
                </p:cNvPr>
                <p:cNvSpPr>
                  <a:spLocks/>
                </p:cNvSpPr>
                <p:nvPr/>
              </p:nvSpPr>
              <p:spPr bwMode="auto">
                <a:xfrm>
                  <a:off x="4114" y="3092"/>
                  <a:ext cx="52" cy="47"/>
                </a:xfrm>
                <a:custGeom>
                  <a:avLst/>
                  <a:gdLst>
                    <a:gd name="T0" fmla="*/ 0 w 364"/>
                    <a:gd name="T1" fmla="*/ 2 h 333"/>
                    <a:gd name="T2" fmla="*/ 13 w 364"/>
                    <a:gd name="T3" fmla="*/ 13 h 333"/>
                    <a:gd name="T4" fmla="*/ 13 w 364"/>
                    <a:gd name="T5" fmla="*/ 16 h 333"/>
                    <a:gd name="T6" fmla="*/ 52 w 364"/>
                    <a:gd name="T7" fmla="*/ 47 h 333"/>
                    <a:gd name="T8" fmla="*/ 52 w 364"/>
                    <a:gd name="T9" fmla="*/ 42 h 333"/>
                    <a:gd name="T10" fmla="*/ 0 w 364"/>
                    <a:gd name="T11" fmla="*/ 0 h 333"/>
                    <a:gd name="T12" fmla="*/ 0 w 364"/>
                    <a:gd name="T13" fmla="*/ 2 h 333"/>
                    <a:gd name="T14" fmla="*/ 0 60000 65536"/>
                    <a:gd name="T15" fmla="*/ 0 60000 65536"/>
                    <a:gd name="T16" fmla="*/ 0 60000 65536"/>
                    <a:gd name="T17" fmla="*/ 0 60000 65536"/>
                    <a:gd name="T18" fmla="*/ 0 60000 65536"/>
                    <a:gd name="T19" fmla="*/ 0 60000 65536"/>
                    <a:gd name="T20" fmla="*/ 0 60000 65536"/>
                    <a:gd name="T21" fmla="*/ 0 w 364"/>
                    <a:gd name="T22" fmla="*/ 0 h 333"/>
                    <a:gd name="T23" fmla="*/ 364 w 364"/>
                    <a:gd name="T24" fmla="*/ 333 h 33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4" h="333">
                      <a:moveTo>
                        <a:pt x="0" y="15"/>
                      </a:moveTo>
                      <a:lnTo>
                        <a:pt x="93" y="94"/>
                      </a:lnTo>
                      <a:lnTo>
                        <a:pt x="93" y="114"/>
                      </a:lnTo>
                      <a:lnTo>
                        <a:pt x="364" y="333"/>
                      </a:lnTo>
                      <a:lnTo>
                        <a:pt x="364" y="300"/>
                      </a:lnTo>
                      <a:lnTo>
                        <a:pt x="0" y="0"/>
                      </a:lnTo>
                      <a:lnTo>
                        <a:pt x="0" y="1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grpSp>
            <p:nvGrpSpPr>
              <p:cNvPr id="2148" name="Group 210">
                <a:extLst>
                  <a:ext uri="{FF2B5EF4-FFF2-40B4-BE49-F238E27FC236}">
                    <a16:creationId xmlns:a16="http://schemas.microsoft.com/office/drawing/2014/main" id="{9FB221EA-F9BD-411F-B359-31478BB55E63}"/>
                  </a:ext>
                </a:extLst>
              </p:cNvPr>
              <p:cNvGrpSpPr>
                <a:grpSpLocks/>
              </p:cNvGrpSpPr>
              <p:nvPr/>
            </p:nvGrpSpPr>
            <p:grpSpPr bwMode="auto">
              <a:xfrm>
                <a:off x="4224" y="3034"/>
                <a:ext cx="36" cy="42"/>
                <a:chOff x="4224" y="3034"/>
                <a:chExt cx="36" cy="42"/>
              </a:xfrm>
            </p:grpSpPr>
            <p:grpSp>
              <p:nvGrpSpPr>
                <p:cNvPr id="2160" name="Group 206">
                  <a:extLst>
                    <a:ext uri="{FF2B5EF4-FFF2-40B4-BE49-F238E27FC236}">
                      <a16:creationId xmlns:a16="http://schemas.microsoft.com/office/drawing/2014/main" id="{5D81BF6D-A488-4E2E-B46D-FA744517EEBC}"/>
                    </a:ext>
                  </a:extLst>
                </p:cNvPr>
                <p:cNvGrpSpPr>
                  <a:grpSpLocks/>
                </p:cNvGrpSpPr>
                <p:nvPr/>
              </p:nvGrpSpPr>
              <p:grpSpPr bwMode="auto">
                <a:xfrm>
                  <a:off x="4224" y="3042"/>
                  <a:ext cx="31" cy="34"/>
                  <a:chOff x="4224" y="3042"/>
                  <a:chExt cx="31" cy="34"/>
                </a:xfrm>
              </p:grpSpPr>
              <p:sp>
                <p:nvSpPr>
                  <p:cNvPr id="2164" name="Line 204">
                    <a:extLst>
                      <a:ext uri="{FF2B5EF4-FFF2-40B4-BE49-F238E27FC236}">
                        <a16:creationId xmlns:a16="http://schemas.microsoft.com/office/drawing/2014/main" id="{3898BFDE-0302-4AF8-B76B-BEA6FBA5D08E}"/>
                      </a:ext>
                    </a:extLst>
                  </p:cNvPr>
                  <p:cNvSpPr>
                    <a:spLocks noChangeShapeType="1"/>
                  </p:cNvSpPr>
                  <p:nvPr/>
                </p:nvSpPr>
                <p:spPr bwMode="auto">
                  <a:xfrm>
                    <a:off x="4224" y="3044"/>
                    <a:ext cx="29" cy="32"/>
                  </a:xfrm>
                  <a:prstGeom prst="line">
                    <a:avLst/>
                  </a:prstGeom>
                  <a:noFill/>
                  <a:ln w="1588">
                    <a:solidFill>
                      <a:srgbClr val="FFFFFF"/>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165" name="Line 205">
                    <a:extLst>
                      <a:ext uri="{FF2B5EF4-FFF2-40B4-BE49-F238E27FC236}">
                        <a16:creationId xmlns:a16="http://schemas.microsoft.com/office/drawing/2014/main" id="{B14A2618-82FF-48AC-AEBB-7ED8F5D89810}"/>
                      </a:ext>
                    </a:extLst>
                  </p:cNvPr>
                  <p:cNvSpPr>
                    <a:spLocks noChangeShapeType="1"/>
                  </p:cNvSpPr>
                  <p:nvPr/>
                </p:nvSpPr>
                <p:spPr bwMode="auto">
                  <a:xfrm>
                    <a:off x="4226" y="3042"/>
                    <a:ext cx="29" cy="32"/>
                  </a:xfrm>
                  <a:prstGeom prst="line">
                    <a:avLst/>
                  </a:prstGeom>
                  <a:noFill/>
                  <a:ln w="1588">
                    <a:solidFill>
                      <a:srgbClr val="FFFF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2161" name="Group 209">
                  <a:extLst>
                    <a:ext uri="{FF2B5EF4-FFF2-40B4-BE49-F238E27FC236}">
                      <a16:creationId xmlns:a16="http://schemas.microsoft.com/office/drawing/2014/main" id="{2BFB441C-7EC1-4C18-9765-644C1CA08BCE}"/>
                    </a:ext>
                  </a:extLst>
                </p:cNvPr>
                <p:cNvGrpSpPr>
                  <a:grpSpLocks/>
                </p:cNvGrpSpPr>
                <p:nvPr/>
              </p:nvGrpSpPr>
              <p:grpSpPr bwMode="auto">
                <a:xfrm>
                  <a:off x="4230" y="3034"/>
                  <a:ext cx="30" cy="33"/>
                  <a:chOff x="4230" y="3034"/>
                  <a:chExt cx="30" cy="33"/>
                </a:xfrm>
              </p:grpSpPr>
              <p:sp>
                <p:nvSpPr>
                  <p:cNvPr id="2162" name="Line 207">
                    <a:extLst>
                      <a:ext uri="{FF2B5EF4-FFF2-40B4-BE49-F238E27FC236}">
                        <a16:creationId xmlns:a16="http://schemas.microsoft.com/office/drawing/2014/main" id="{EA9D5FDD-9373-47E5-A36A-29358D7E8321}"/>
                      </a:ext>
                    </a:extLst>
                  </p:cNvPr>
                  <p:cNvSpPr>
                    <a:spLocks noChangeShapeType="1"/>
                  </p:cNvSpPr>
                  <p:nvPr/>
                </p:nvSpPr>
                <p:spPr bwMode="auto">
                  <a:xfrm>
                    <a:off x="4230" y="3036"/>
                    <a:ext cx="28" cy="31"/>
                  </a:xfrm>
                  <a:prstGeom prst="line">
                    <a:avLst/>
                  </a:prstGeom>
                  <a:noFill/>
                  <a:ln w="1588">
                    <a:solidFill>
                      <a:srgbClr val="FFFFFF"/>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163" name="Line 208">
                    <a:extLst>
                      <a:ext uri="{FF2B5EF4-FFF2-40B4-BE49-F238E27FC236}">
                        <a16:creationId xmlns:a16="http://schemas.microsoft.com/office/drawing/2014/main" id="{F485914A-15BF-4517-87F1-0811979587AD}"/>
                      </a:ext>
                    </a:extLst>
                  </p:cNvPr>
                  <p:cNvSpPr>
                    <a:spLocks noChangeShapeType="1"/>
                  </p:cNvSpPr>
                  <p:nvPr/>
                </p:nvSpPr>
                <p:spPr bwMode="auto">
                  <a:xfrm>
                    <a:off x="4232" y="3034"/>
                    <a:ext cx="28" cy="32"/>
                  </a:xfrm>
                  <a:prstGeom prst="line">
                    <a:avLst/>
                  </a:prstGeom>
                  <a:noFill/>
                  <a:ln w="1588">
                    <a:solidFill>
                      <a:srgbClr val="FFFF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sp>
            <p:nvSpPr>
              <p:cNvPr id="2149" name="Rectangle 211">
                <a:extLst>
                  <a:ext uri="{FF2B5EF4-FFF2-40B4-BE49-F238E27FC236}">
                    <a16:creationId xmlns:a16="http://schemas.microsoft.com/office/drawing/2014/main" id="{6AD03B75-4855-40FA-B8B2-EA11999C7026}"/>
                  </a:ext>
                </a:extLst>
              </p:cNvPr>
              <p:cNvSpPr>
                <a:spLocks noChangeArrowheads="1"/>
              </p:cNvSpPr>
              <p:nvPr/>
            </p:nvSpPr>
            <p:spPr bwMode="auto">
              <a:xfrm>
                <a:off x="4174" y="3123"/>
                <a:ext cx="1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nvGrpSpPr>
              <p:cNvPr id="2150" name="Group 214">
                <a:extLst>
                  <a:ext uri="{FF2B5EF4-FFF2-40B4-BE49-F238E27FC236}">
                    <a16:creationId xmlns:a16="http://schemas.microsoft.com/office/drawing/2014/main" id="{8BDDD656-F16E-4F60-8105-4FF05E267B82}"/>
                  </a:ext>
                </a:extLst>
              </p:cNvPr>
              <p:cNvGrpSpPr>
                <a:grpSpLocks/>
              </p:cNvGrpSpPr>
              <p:nvPr/>
            </p:nvGrpSpPr>
            <p:grpSpPr bwMode="auto">
              <a:xfrm>
                <a:off x="4205" y="3051"/>
                <a:ext cx="55" cy="88"/>
                <a:chOff x="4205" y="3051"/>
                <a:chExt cx="55" cy="88"/>
              </a:xfrm>
            </p:grpSpPr>
            <p:sp>
              <p:nvSpPr>
                <p:cNvPr id="2158" name="Rectangle 212">
                  <a:extLst>
                    <a:ext uri="{FF2B5EF4-FFF2-40B4-BE49-F238E27FC236}">
                      <a16:creationId xmlns:a16="http://schemas.microsoft.com/office/drawing/2014/main" id="{41ADD3F0-CDD8-4640-9369-B74BE8B87956}"/>
                    </a:ext>
                  </a:extLst>
                </p:cNvPr>
                <p:cNvSpPr>
                  <a:spLocks noChangeArrowheads="1"/>
                </p:cNvSpPr>
                <p:nvPr/>
              </p:nvSpPr>
              <p:spPr bwMode="auto">
                <a:xfrm>
                  <a:off x="4205" y="3051"/>
                  <a:ext cx="2" cy="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2159" name="Freeform 213">
                  <a:extLst>
                    <a:ext uri="{FF2B5EF4-FFF2-40B4-BE49-F238E27FC236}">
                      <a16:creationId xmlns:a16="http://schemas.microsoft.com/office/drawing/2014/main" id="{FC8E7BF1-EEC7-4C07-ADA3-333C860E8BC3}"/>
                    </a:ext>
                  </a:extLst>
                </p:cNvPr>
                <p:cNvSpPr>
                  <a:spLocks/>
                </p:cNvSpPr>
                <p:nvPr/>
              </p:nvSpPr>
              <p:spPr bwMode="auto">
                <a:xfrm>
                  <a:off x="4207" y="3091"/>
                  <a:ext cx="53" cy="48"/>
                </a:xfrm>
                <a:custGeom>
                  <a:avLst/>
                  <a:gdLst>
                    <a:gd name="T0" fmla="*/ 0 w 366"/>
                    <a:gd name="T1" fmla="*/ 2 h 332"/>
                    <a:gd name="T2" fmla="*/ 14 w 366"/>
                    <a:gd name="T3" fmla="*/ 13 h 332"/>
                    <a:gd name="T4" fmla="*/ 14 w 366"/>
                    <a:gd name="T5" fmla="*/ 16 h 332"/>
                    <a:gd name="T6" fmla="*/ 53 w 366"/>
                    <a:gd name="T7" fmla="*/ 48 h 332"/>
                    <a:gd name="T8" fmla="*/ 53 w 366"/>
                    <a:gd name="T9" fmla="*/ 43 h 332"/>
                    <a:gd name="T10" fmla="*/ 0 w 366"/>
                    <a:gd name="T11" fmla="*/ 0 h 332"/>
                    <a:gd name="T12" fmla="*/ 0 w 366"/>
                    <a:gd name="T13" fmla="*/ 2 h 332"/>
                    <a:gd name="T14" fmla="*/ 0 60000 65536"/>
                    <a:gd name="T15" fmla="*/ 0 60000 65536"/>
                    <a:gd name="T16" fmla="*/ 0 60000 65536"/>
                    <a:gd name="T17" fmla="*/ 0 60000 65536"/>
                    <a:gd name="T18" fmla="*/ 0 60000 65536"/>
                    <a:gd name="T19" fmla="*/ 0 60000 65536"/>
                    <a:gd name="T20" fmla="*/ 0 60000 65536"/>
                    <a:gd name="T21" fmla="*/ 0 w 366"/>
                    <a:gd name="T22" fmla="*/ 0 h 332"/>
                    <a:gd name="T23" fmla="*/ 366 w 366"/>
                    <a:gd name="T24" fmla="*/ 332 h 3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6" h="332">
                      <a:moveTo>
                        <a:pt x="0" y="14"/>
                      </a:moveTo>
                      <a:lnTo>
                        <a:pt x="96" y="93"/>
                      </a:lnTo>
                      <a:lnTo>
                        <a:pt x="96" y="114"/>
                      </a:lnTo>
                      <a:lnTo>
                        <a:pt x="366" y="332"/>
                      </a:lnTo>
                      <a:lnTo>
                        <a:pt x="366" y="299"/>
                      </a:lnTo>
                      <a:lnTo>
                        <a:pt x="0" y="0"/>
                      </a:lnTo>
                      <a:lnTo>
                        <a:pt x="0"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grpSp>
            <p:nvGrpSpPr>
              <p:cNvPr id="2151" name="Group 221">
                <a:extLst>
                  <a:ext uri="{FF2B5EF4-FFF2-40B4-BE49-F238E27FC236}">
                    <a16:creationId xmlns:a16="http://schemas.microsoft.com/office/drawing/2014/main" id="{43F8E384-A49A-4AF1-A00B-AAB4DCDBAD15}"/>
                  </a:ext>
                </a:extLst>
              </p:cNvPr>
              <p:cNvGrpSpPr>
                <a:grpSpLocks/>
              </p:cNvGrpSpPr>
              <p:nvPr/>
            </p:nvGrpSpPr>
            <p:grpSpPr bwMode="auto">
              <a:xfrm>
                <a:off x="4131" y="3034"/>
                <a:ext cx="36" cy="42"/>
                <a:chOff x="4131" y="3034"/>
                <a:chExt cx="36" cy="42"/>
              </a:xfrm>
            </p:grpSpPr>
            <p:grpSp>
              <p:nvGrpSpPr>
                <p:cNvPr id="2152" name="Group 217">
                  <a:extLst>
                    <a:ext uri="{FF2B5EF4-FFF2-40B4-BE49-F238E27FC236}">
                      <a16:creationId xmlns:a16="http://schemas.microsoft.com/office/drawing/2014/main" id="{25F9C086-E572-4155-B0FD-9160870C844C}"/>
                    </a:ext>
                  </a:extLst>
                </p:cNvPr>
                <p:cNvGrpSpPr>
                  <a:grpSpLocks/>
                </p:cNvGrpSpPr>
                <p:nvPr/>
              </p:nvGrpSpPr>
              <p:grpSpPr bwMode="auto">
                <a:xfrm>
                  <a:off x="4131" y="3042"/>
                  <a:ext cx="31" cy="34"/>
                  <a:chOff x="4131" y="3042"/>
                  <a:chExt cx="31" cy="34"/>
                </a:xfrm>
              </p:grpSpPr>
              <p:sp>
                <p:nvSpPr>
                  <p:cNvPr id="2156" name="Line 215">
                    <a:extLst>
                      <a:ext uri="{FF2B5EF4-FFF2-40B4-BE49-F238E27FC236}">
                        <a16:creationId xmlns:a16="http://schemas.microsoft.com/office/drawing/2014/main" id="{B299A894-1C5D-4BFF-B1A2-2E6A30EAE2A9}"/>
                      </a:ext>
                    </a:extLst>
                  </p:cNvPr>
                  <p:cNvSpPr>
                    <a:spLocks noChangeShapeType="1"/>
                  </p:cNvSpPr>
                  <p:nvPr/>
                </p:nvSpPr>
                <p:spPr bwMode="auto">
                  <a:xfrm>
                    <a:off x="4131" y="3044"/>
                    <a:ext cx="29" cy="32"/>
                  </a:xfrm>
                  <a:prstGeom prst="line">
                    <a:avLst/>
                  </a:prstGeom>
                  <a:noFill/>
                  <a:ln w="1588">
                    <a:solidFill>
                      <a:srgbClr val="FFFFFF"/>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157" name="Line 216">
                    <a:extLst>
                      <a:ext uri="{FF2B5EF4-FFF2-40B4-BE49-F238E27FC236}">
                        <a16:creationId xmlns:a16="http://schemas.microsoft.com/office/drawing/2014/main" id="{45D92161-0542-4CDD-8087-400DB5FB6A8F}"/>
                      </a:ext>
                    </a:extLst>
                  </p:cNvPr>
                  <p:cNvSpPr>
                    <a:spLocks noChangeShapeType="1"/>
                  </p:cNvSpPr>
                  <p:nvPr/>
                </p:nvSpPr>
                <p:spPr bwMode="auto">
                  <a:xfrm>
                    <a:off x="4133" y="3042"/>
                    <a:ext cx="29" cy="32"/>
                  </a:xfrm>
                  <a:prstGeom prst="line">
                    <a:avLst/>
                  </a:prstGeom>
                  <a:noFill/>
                  <a:ln w="1588">
                    <a:solidFill>
                      <a:srgbClr val="FFFF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2153" name="Group 220">
                  <a:extLst>
                    <a:ext uri="{FF2B5EF4-FFF2-40B4-BE49-F238E27FC236}">
                      <a16:creationId xmlns:a16="http://schemas.microsoft.com/office/drawing/2014/main" id="{827C0A23-5F64-40FA-8D01-BDA480A77161}"/>
                    </a:ext>
                  </a:extLst>
                </p:cNvPr>
                <p:cNvGrpSpPr>
                  <a:grpSpLocks/>
                </p:cNvGrpSpPr>
                <p:nvPr/>
              </p:nvGrpSpPr>
              <p:grpSpPr bwMode="auto">
                <a:xfrm>
                  <a:off x="4137" y="3034"/>
                  <a:ext cx="30" cy="33"/>
                  <a:chOff x="4137" y="3034"/>
                  <a:chExt cx="30" cy="33"/>
                </a:xfrm>
              </p:grpSpPr>
              <p:sp>
                <p:nvSpPr>
                  <p:cNvPr id="2154" name="Line 218">
                    <a:extLst>
                      <a:ext uri="{FF2B5EF4-FFF2-40B4-BE49-F238E27FC236}">
                        <a16:creationId xmlns:a16="http://schemas.microsoft.com/office/drawing/2014/main" id="{7BC0BB71-93FC-41D8-8B1F-5D664D8C9CC1}"/>
                      </a:ext>
                    </a:extLst>
                  </p:cNvPr>
                  <p:cNvSpPr>
                    <a:spLocks noChangeShapeType="1"/>
                  </p:cNvSpPr>
                  <p:nvPr/>
                </p:nvSpPr>
                <p:spPr bwMode="auto">
                  <a:xfrm>
                    <a:off x="4137" y="3036"/>
                    <a:ext cx="28" cy="31"/>
                  </a:xfrm>
                  <a:prstGeom prst="line">
                    <a:avLst/>
                  </a:prstGeom>
                  <a:noFill/>
                  <a:ln w="1588">
                    <a:solidFill>
                      <a:srgbClr val="FFFFFF"/>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155" name="Line 219">
                    <a:extLst>
                      <a:ext uri="{FF2B5EF4-FFF2-40B4-BE49-F238E27FC236}">
                        <a16:creationId xmlns:a16="http://schemas.microsoft.com/office/drawing/2014/main" id="{6598D6D3-5DB0-422C-A031-BF4D824F464F}"/>
                      </a:ext>
                    </a:extLst>
                  </p:cNvPr>
                  <p:cNvSpPr>
                    <a:spLocks noChangeShapeType="1"/>
                  </p:cNvSpPr>
                  <p:nvPr/>
                </p:nvSpPr>
                <p:spPr bwMode="auto">
                  <a:xfrm>
                    <a:off x="4139" y="3034"/>
                    <a:ext cx="28" cy="31"/>
                  </a:xfrm>
                  <a:prstGeom prst="line">
                    <a:avLst/>
                  </a:prstGeom>
                  <a:noFill/>
                  <a:ln w="1588">
                    <a:solidFill>
                      <a:srgbClr val="FFFF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grpSp>
      </p:grpSp>
      <p:sp>
        <p:nvSpPr>
          <p:cNvPr id="2083" name="Line 224">
            <a:extLst>
              <a:ext uri="{FF2B5EF4-FFF2-40B4-BE49-F238E27FC236}">
                <a16:creationId xmlns:a16="http://schemas.microsoft.com/office/drawing/2014/main" id="{444D8621-9D68-46C0-AAAF-9CCA3D89A705}"/>
              </a:ext>
            </a:extLst>
          </p:cNvPr>
          <p:cNvSpPr>
            <a:spLocks noChangeShapeType="1"/>
          </p:cNvSpPr>
          <p:nvPr/>
        </p:nvSpPr>
        <p:spPr bwMode="auto">
          <a:xfrm flipV="1">
            <a:off x="5673725" y="1905000"/>
            <a:ext cx="0" cy="2322513"/>
          </a:xfrm>
          <a:prstGeom prst="line">
            <a:avLst/>
          </a:prstGeom>
          <a:noFill/>
          <a:ln w="127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084" name="Line 225">
            <a:extLst>
              <a:ext uri="{FF2B5EF4-FFF2-40B4-BE49-F238E27FC236}">
                <a16:creationId xmlns:a16="http://schemas.microsoft.com/office/drawing/2014/main" id="{088A1E1D-B61B-4D30-AAB0-42115CCE1BC2}"/>
              </a:ext>
            </a:extLst>
          </p:cNvPr>
          <p:cNvSpPr>
            <a:spLocks noChangeShapeType="1"/>
          </p:cNvSpPr>
          <p:nvPr/>
        </p:nvSpPr>
        <p:spPr bwMode="auto">
          <a:xfrm flipH="1">
            <a:off x="3371850" y="1905000"/>
            <a:ext cx="2301875" cy="0"/>
          </a:xfrm>
          <a:prstGeom prst="line">
            <a:avLst/>
          </a:prstGeom>
          <a:noFill/>
          <a:ln w="127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085" name="Line 226">
            <a:extLst>
              <a:ext uri="{FF2B5EF4-FFF2-40B4-BE49-F238E27FC236}">
                <a16:creationId xmlns:a16="http://schemas.microsoft.com/office/drawing/2014/main" id="{62D52570-4ACF-4DE0-937B-F7805ED76816}"/>
              </a:ext>
            </a:extLst>
          </p:cNvPr>
          <p:cNvSpPr>
            <a:spLocks noChangeShapeType="1"/>
          </p:cNvSpPr>
          <p:nvPr/>
        </p:nvSpPr>
        <p:spPr bwMode="auto">
          <a:xfrm>
            <a:off x="3371850" y="1905000"/>
            <a:ext cx="0" cy="534988"/>
          </a:xfrm>
          <a:prstGeom prst="line">
            <a:avLst/>
          </a:prstGeom>
          <a:noFill/>
          <a:ln w="127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086" name="Line 227">
            <a:extLst>
              <a:ext uri="{FF2B5EF4-FFF2-40B4-BE49-F238E27FC236}">
                <a16:creationId xmlns:a16="http://schemas.microsoft.com/office/drawing/2014/main" id="{9FF736EA-0CFC-4D87-85B7-EB79DDDBD6A7}"/>
              </a:ext>
            </a:extLst>
          </p:cNvPr>
          <p:cNvSpPr>
            <a:spLocks noChangeShapeType="1"/>
          </p:cNvSpPr>
          <p:nvPr/>
        </p:nvSpPr>
        <p:spPr bwMode="auto">
          <a:xfrm>
            <a:off x="3371850" y="2439988"/>
            <a:ext cx="85725" cy="0"/>
          </a:xfrm>
          <a:prstGeom prst="line">
            <a:avLst/>
          </a:prstGeom>
          <a:noFill/>
          <a:ln w="127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087" name="Line 228">
            <a:extLst>
              <a:ext uri="{FF2B5EF4-FFF2-40B4-BE49-F238E27FC236}">
                <a16:creationId xmlns:a16="http://schemas.microsoft.com/office/drawing/2014/main" id="{51B51C7B-C369-40C2-A332-815ED6B01068}"/>
              </a:ext>
            </a:extLst>
          </p:cNvPr>
          <p:cNvSpPr>
            <a:spLocks noChangeShapeType="1"/>
          </p:cNvSpPr>
          <p:nvPr/>
        </p:nvSpPr>
        <p:spPr bwMode="auto">
          <a:xfrm>
            <a:off x="3371850" y="2439988"/>
            <a:ext cx="0" cy="912812"/>
          </a:xfrm>
          <a:prstGeom prst="line">
            <a:avLst/>
          </a:prstGeom>
          <a:noFill/>
          <a:ln w="127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088" name="Line 229">
            <a:extLst>
              <a:ext uri="{FF2B5EF4-FFF2-40B4-BE49-F238E27FC236}">
                <a16:creationId xmlns:a16="http://schemas.microsoft.com/office/drawing/2014/main" id="{EE3752D9-2D89-40B5-AE4A-1920E93DD1AD}"/>
              </a:ext>
            </a:extLst>
          </p:cNvPr>
          <p:cNvSpPr>
            <a:spLocks noChangeShapeType="1"/>
          </p:cNvSpPr>
          <p:nvPr/>
        </p:nvSpPr>
        <p:spPr bwMode="auto">
          <a:xfrm>
            <a:off x="3371850" y="3352800"/>
            <a:ext cx="85725" cy="0"/>
          </a:xfrm>
          <a:prstGeom prst="line">
            <a:avLst/>
          </a:prstGeom>
          <a:noFill/>
          <a:ln w="127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089" name="Line 230">
            <a:extLst>
              <a:ext uri="{FF2B5EF4-FFF2-40B4-BE49-F238E27FC236}">
                <a16:creationId xmlns:a16="http://schemas.microsoft.com/office/drawing/2014/main" id="{33E39A05-D815-47D7-A982-39FB4657A094}"/>
              </a:ext>
            </a:extLst>
          </p:cNvPr>
          <p:cNvSpPr>
            <a:spLocks noChangeShapeType="1"/>
          </p:cNvSpPr>
          <p:nvPr/>
        </p:nvSpPr>
        <p:spPr bwMode="auto">
          <a:xfrm>
            <a:off x="3371850" y="3352800"/>
            <a:ext cx="0" cy="615950"/>
          </a:xfrm>
          <a:prstGeom prst="line">
            <a:avLst/>
          </a:prstGeom>
          <a:noFill/>
          <a:ln w="127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090" name="Line 231">
            <a:extLst>
              <a:ext uri="{FF2B5EF4-FFF2-40B4-BE49-F238E27FC236}">
                <a16:creationId xmlns:a16="http://schemas.microsoft.com/office/drawing/2014/main" id="{00EA9992-74B8-415B-BD74-E38E3B18C8C8}"/>
              </a:ext>
            </a:extLst>
          </p:cNvPr>
          <p:cNvSpPr>
            <a:spLocks noChangeShapeType="1"/>
          </p:cNvSpPr>
          <p:nvPr/>
        </p:nvSpPr>
        <p:spPr bwMode="auto">
          <a:xfrm>
            <a:off x="3371850" y="3968750"/>
            <a:ext cx="2076450" cy="0"/>
          </a:xfrm>
          <a:prstGeom prst="line">
            <a:avLst/>
          </a:prstGeom>
          <a:noFill/>
          <a:ln w="127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091" name="Line 232">
            <a:extLst>
              <a:ext uri="{FF2B5EF4-FFF2-40B4-BE49-F238E27FC236}">
                <a16:creationId xmlns:a16="http://schemas.microsoft.com/office/drawing/2014/main" id="{51F65FB7-20AE-4C9E-B85E-996EB255BFC5}"/>
              </a:ext>
            </a:extLst>
          </p:cNvPr>
          <p:cNvSpPr>
            <a:spLocks noChangeShapeType="1"/>
          </p:cNvSpPr>
          <p:nvPr/>
        </p:nvSpPr>
        <p:spPr bwMode="auto">
          <a:xfrm>
            <a:off x="5448300" y="3968750"/>
            <a:ext cx="0" cy="320675"/>
          </a:xfrm>
          <a:prstGeom prst="line">
            <a:avLst/>
          </a:prstGeom>
          <a:noFill/>
          <a:ln w="127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graphicFrame>
        <p:nvGraphicFramePr>
          <p:cNvPr id="2052" name="Object 233">
            <a:extLst>
              <a:ext uri="{FF2B5EF4-FFF2-40B4-BE49-F238E27FC236}">
                <a16:creationId xmlns:a16="http://schemas.microsoft.com/office/drawing/2014/main" id="{BF90E4A5-9307-4BA3-BAD3-59B0F30AA86B}"/>
              </a:ext>
            </a:extLst>
          </p:cNvPr>
          <p:cNvGraphicFramePr>
            <a:graphicFrameLocks noChangeAspect="1"/>
          </p:cNvGraphicFramePr>
          <p:nvPr/>
        </p:nvGraphicFramePr>
        <p:xfrm>
          <a:off x="2201863" y="4114800"/>
          <a:ext cx="388937" cy="457200"/>
        </p:xfrm>
        <a:graphic>
          <a:graphicData uri="http://schemas.openxmlformats.org/presentationml/2006/ole">
            <mc:AlternateContent xmlns:mc="http://schemas.openxmlformats.org/markup-compatibility/2006">
              <mc:Choice xmlns:v="urn:schemas-microsoft-com:vml" Requires="v">
                <p:oleObj spid="_x0000_s2553" name="Clip" r:id="rId8" imgW="1948320" imgH="2286000" progId="MS_ClipArt_Gallery.2">
                  <p:embed/>
                </p:oleObj>
              </mc:Choice>
              <mc:Fallback>
                <p:oleObj name="Clip" r:id="rId8" imgW="1948320" imgH="2286000" progId="MS_ClipArt_Gallery.2">
                  <p:embed/>
                  <p:pic>
                    <p:nvPicPr>
                      <p:cNvPr id="0" name="Object 23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01863" y="4114800"/>
                        <a:ext cx="388937"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092" name="Group 235">
            <a:extLst>
              <a:ext uri="{FF2B5EF4-FFF2-40B4-BE49-F238E27FC236}">
                <a16:creationId xmlns:a16="http://schemas.microsoft.com/office/drawing/2014/main" id="{5AE48ADF-59A2-4D76-880A-8B03EFF7EF77}"/>
              </a:ext>
            </a:extLst>
          </p:cNvPr>
          <p:cNvGrpSpPr>
            <a:grpSpLocks/>
          </p:cNvGrpSpPr>
          <p:nvPr/>
        </p:nvGrpSpPr>
        <p:grpSpPr bwMode="auto">
          <a:xfrm>
            <a:off x="5607050" y="3968750"/>
            <a:ext cx="139700" cy="349250"/>
            <a:chOff x="2829" y="1606"/>
            <a:chExt cx="437" cy="1094"/>
          </a:xfrm>
        </p:grpSpPr>
        <p:sp>
          <p:nvSpPr>
            <p:cNvPr id="2093" name="Freeform 236">
              <a:extLst>
                <a:ext uri="{FF2B5EF4-FFF2-40B4-BE49-F238E27FC236}">
                  <a16:creationId xmlns:a16="http://schemas.microsoft.com/office/drawing/2014/main" id="{A75B3009-208E-48D7-99EB-562082949FE8}"/>
                </a:ext>
              </a:extLst>
            </p:cNvPr>
            <p:cNvSpPr>
              <a:spLocks/>
            </p:cNvSpPr>
            <p:nvPr/>
          </p:nvSpPr>
          <p:spPr bwMode="auto">
            <a:xfrm>
              <a:off x="2883" y="1607"/>
              <a:ext cx="290" cy="433"/>
            </a:xfrm>
            <a:custGeom>
              <a:avLst/>
              <a:gdLst>
                <a:gd name="T0" fmla="*/ 26 w 580"/>
                <a:gd name="T1" fmla="*/ 321 h 866"/>
                <a:gd name="T2" fmla="*/ 17 w 580"/>
                <a:gd name="T3" fmla="*/ 398 h 866"/>
                <a:gd name="T4" fmla="*/ 81 w 580"/>
                <a:gd name="T5" fmla="*/ 389 h 866"/>
                <a:gd name="T6" fmla="*/ 108 w 580"/>
                <a:gd name="T7" fmla="*/ 433 h 866"/>
                <a:gd name="T8" fmla="*/ 290 w 580"/>
                <a:gd name="T9" fmla="*/ 206 h 866"/>
                <a:gd name="T10" fmla="*/ 232 w 580"/>
                <a:gd name="T11" fmla="*/ 160 h 866"/>
                <a:gd name="T12" fmla="*/ 228 w 580"/>
                <a:gd name="T13" fmla="*/ 160 h 866"/>
                <a:gd name="T14" fmla="*/ 219 w 580"/>
                <a:gd name="T15" fmla="*/ 157 h 866"/>
                <a:gd name="T16" fmla="*/ 214 w 580"/>
                <a:gd name="T17" fmla="*/ 150 h 866"/>
                <a:gd name="T18" fmla="*/ 215 w 580"/>
                <a:gd name="T19" fmla="*/ 146 h 866"/>
                <a:gd name="T20" fmla="*/ 215 w 580"/>
                <a:gd name="T21" fmla="*/ 140 h 866"/>
                <a:gd name="T22" fmla="*/ 220 w 580"/>
                <a:gd name="T23" fmla="*/ 132 h 866"/>
                <a:gd name="T24" fmla="*/ 225 w 580"/>
                <a:gd name="T25" fmla="*/ 126 h 866"/>
                <a:gd name="T26" fmla="*/ 229 w 580"/>
                <a:gd name="T27" fmla="*/ 119 h 866"/>
                <a:gd name="T28" fmla="*/ 233 w 580"/>
                <a:gd name="T29" fmla="*/ 99 h 866"/>
                <a:gd name="T30" fmla="*/ 231 w 580"/>
                <a:gd name="T31" fmla="*/ 86 h 866"/>
                <a:gd name="T32" fmla="*/ 233 w 580"/>
                <a:gd name="T33" fmla="*/ 84 h 866"/>
                <a:gd name="T34" fmla="*/ 234 w 580"/>
                <a:gd name="T35" fmla="*/ 79 h 866"/>
                <a:gd name="T36" fmla="*/ 233 w 580"/>
                <a:gd name="T37" fmla="*/ 57 h 866"/>
                <a:gd name="T38" fmla="*/ 226 w 580"/>
                <a:gd name="T39" fmla="*/ 31 h 866"/>
                <a:gd name="T40" fmla="*/ 217 w 580"/>
                <a:gd name="T41" fmla="*/ 20 h 866"/>
                <a:gd name="T42" fmla="*/ 203 w 580"/>
                <a:gd name="T43" fmla="*/ 11 h 866"/>
                <a:gd name="T44" fmla="*/ 188 w 580"/>
                <a:gd name="T45" fmla="*/ 5 h 866"/>
                <a:gd name="T46" fmla="*/ 173 w 580"/>
                <a:gd name="T47" fmla="*/ 1 h 866"/>
                <a:gd name="T48" fmla="*/ 157 w 580"/>
                <a:gd name="T49" fmla="*/ 0 h 866"/>
                <a:gd name="T50" fmla="*/ 142 w 580"/>
                <a:gd name="T51" fmla="*/ 1 h 866"/>
                <a:gd name="T52" fmla="*/ 127 w 580"/>
                <a:gd name="T53" fmla="*/ 6 h 866"/>
                <a:gd name="T54" fmla="*/ 114 w 580"/>
                <a:gd name="T55" fmla="*/ 14 h 866"/>
                <a:gd name="T56" fmla="*/ 103 w 580"/>
                <a:gd name="T57" fmla="*/ 35 h 866"/>
                <a:gd name="T58" fmla="*/ 97 w 580"/>
                <a:gd name="T59" fmla="*/ 54 h 866"/>
                <a:gd name="T60" fmla="*/ 89 w 580"/>
                <a:gd name="T61" fmla="*/ 57 h 866"/>
                <a:gd name="T62" fmla="*/ 73 w 580"/>
                <a:gd name="T63" fmla="*/ 63 h 866"/>
                <a:gd name="T64" fmla="*/ 60 w 580"/>
                <a:gd name="T65" fmla="*/ 71 h 866"/>
                <a:gd name="T66" fmla="*/ 59 w 580"/>
                <a:gd name="T67" fmla="*/ 81 h 866"/>
                <a:gd name="T68" fmla="*/ 64 w 580"/>
                <a:gd name="T69" fmla="*/ 83 h 866"/>
                <a:gd name="T70" fmla="*/ 71 w 580"/>
                <a:gd name="T71" fmla="*/ 83 h 866"/>
                <a:gd name="T72" fmla="*/ 78 w 580"/>
                <a:gd name="T73" fmla="*/ 82 h 866"/>
                <a:gd name="T74" fmla="*/ 85 w 580"/>
                <a:gd name="T75" fmla="*/ 81 h 866"/>
                <a:gd name="T76" fmla="*/ 97 w 580"/>
                <a:gd name="T77" fmla="*/ 84 h 866"/>
                <a:gd name="T78" fmla="*/ 102 w 580"/>
                <a:gd name="T79" fmla="*/ 89 h 866"/>
                <a:gd name="T80" fmla="*/ 97 w 580"/>
                <a:gd name="T81" fmla="*/ 101 h 866"/>
                <a:gd name="T82" fmla="*/ 99 w 580"/>
                <a:gd name="T83" fmla="*/ 123 h 866"/>
                <a:gd name="T84" fmla="*/ 105 w 580"/>
                <a:gd name="T85" fmla="*/ 138 h 866"/>
                <a:gd name="T86" fmla="*/ 108 w 580"/>
                <a:gd name="T87" fmla="*/ 147 h 866"/>
                <a:gd name="T88" fmla="*/ 111 w 580"/>
                <a:gd name="T89" fmla="*/ 160 h 866"/>
                <a:gd name="T90" fmla="*/ 123 w 580"/>
                <a:gd name="T91" fmla="*/ 176 h 866"/>
                <a:gd name="T92" fmla="*/ 130 w 580"/>
                <a:gd name="T93" fmla="*/ 179 h 866"/>
                <a:gd name="T94" fmla="*/ 131 w 580"/>
                <a:gd name="T95" fmla="*/ 179 h 866"/>
                <a:gd name="T96" fmla="*/ 108 w 580"/>
                <a:gd name="T97" fmla="*/ 204 h 866"/>
                <a:gd name="T98" fmla="*/ 47 w 580"/>
                <a:gd name="T99" fmla="*/ 294 h 86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80"/>
                <a:gd name="T151" fmla="*/ 0 h 866"/>
                <a:gd name="T152" fmla="*/ 580 w 580"/>
                <a:gd name="T153" fmla="*/ 866 h 86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80" h="866">
                  <a:moveTo>
                    <a:pt x="95" y="588"/>
                  </a:moveTo>
                  <a:lnTo>
                    <a:pt x="53" y="641"/>
                  </a:lnTo>
                  <a:lnTo>
                    <a:pt x="0" y="665"/>
                  </a:lnTo>
                  <a:lnTo>
                    <a:pt x="34" y="795"/>
                  </a:lnTo>
                  <a:lnTo>
                    <a:pt x="103" y="813"/>
                  </a:lnTo>
                  <a:lnTo>
                    <a:pt x="163" y="778"/>
                  </a:lnTo>
                  <a:lnTo>
                    <a:pt x="198" y="779"/>
                  </a:lnTo>
                  <a:lnTo>
                    <a:pt x="217" y="866"/>
                  </a:lnTo>
                  <a:lnTo>
                    <a:pt x="466" y="650"/>
                  </a:lnTo>
                  <a:lnTo>
                    <a:pt x="580" y="411"/>
                  </a:lnTo>
                  <a:lnTo>
                    <a:pt x="510" y="370"/>
                  </a:lnTo>
                  <a:lnTo>
                    <a:pt x="464" y="320"/>
                  </a:lnTo>
                  <a:lnTo>
                    <a:pt x="461" y="320"/>
                  </a:lnTo>
                  <a:lnTo>
                    <a:pt x="457" y="320"/>
                  </a:lnTo>
                  <a:lnTo>
                    <a:pt x="449" y="317"/>
                  </a:lnTo>
                  <a:lnTo>
                    <a:pt x="438" y="313"/>
                  </a:lnTo>
                  <a:lnTo>
                    <a:pt x="431" y="306"/>
                  </a:lnTo>
                  <a:lnTo>
                    <a:pt x="429" y="299"/>
                  </a:lnTo>
                  <a:lnTo>
                    <a:pt x="430" y="294"/>
                  </a:lnTo>
                  <a:lnTo>
                    <a:pt x="430" y="292"/>
                  </a:lnTo>
                  <a:lnTo>
                    <a:pt x="430" y="289"/>
                  </a:lnTo>
                  <a:lnTo>
                    <a:pt x="430" y="279"/>
                  </a:lnTo>
                  <a:lnTo>
                    <a:pt x="432" y="269"/>
                  </a:lnTo>
                  <a:lnTo>
                    <a:pt x="441" y="263"/>
                  </a:lnTo>
                  <a:lnTo>
                    <a:pt x="444" y="260"/>
                  </a:lnTo>
                  <a:lnTo>
                    <a:pt x="450" y="252"/>
                  </a:lnTo>
                  <a:lnTo>
                    <a:pt x="456" y="244"/>
                  </a:lnTo>
                  <a:lnTo>
                    <a:pt x="459" y="238"/>
                  </a:lnTo>
                  <a:lnTo>
                    <a:pt x="465" y="218"/>
                  </a:lnTo>
                  <a:lnTo>
                    <a:pt x="466" y="198"/>
                  </a:lnTo>
                  <a:lnTo>
                    <a:pt x="464" y="179"/>
                  </a:lnTo>
                  <a:lnTo>
                    <a:pt x="462" y="172"/>
                  </a:lnTo>
                  <a:lnTo>
                    <a:pt x="464" y="171"/>
                  </a:lnTo>
                  <a:lnTo>
                    <a:pt x="466" y="168"/>
                  </a:lnTo>
                  <a:lnTo>
                    <a:pt x="468" y="163"/>
                  </a:lnTo>
                  <a:lnTo>
                    <a:pt x="469" y="157"/>
                  </a:lnTo>
                  <a:lnTo>
                    <a:pt x="469" y="139"/>
                  </a:lnTo>
                  <a:lnTo>
                    <a:pt x="466" y="114"/>
                  </a:lnTo>
                  <a:lnTo>
                    <a:pt x="461" y="86"/>
                  </a:lnTo>
                  <a:lnTo>
                    <a:pt x="453" y="63"/>
                  </a:lnTo>
                  <a:lnTo>
                    <a:pt x="445" y="50"/>
                  </a:lnTo>
                  <a:lnTo>
                    <a:pt x="435" y="40"/>
                  </a:lnTo>
                  <a:lnTo>
                    <a:pt x="422" y="30"/>
                  </a:lnTo>
                  <a:lnTo>
                    <a:pt x="407" y="21"/>
                  </a:lnTo>
                  <a:lnTo>
                    <a:pt x="392" y="15"/>
                  </a:lnTo>
                  <a:lnTo>
                    <a:pt x="377" y="9"/>
                  </a:lnTo>
                  <a:lnTo>
                    <a:pt x="362" y="4"/>
                  </a:lnTo>
                  <a:lnTo>
                    <a:pt x="347" y="2"/>
                  </a:lnTo>
                  <a:lnTo>
                    <a:pt x="330" y="1"/>
                  </a:lnTo>
                  <a:lnTo>
                    <a:pt x="314" y="0"/>
                  </a:lnTo>
                  <a:lnTo>
                    <a:pt x="298" y="0"/>
                  </a:lnTo>
                  <a:lnTo>
                    <a:pt x="283" y="2"/>
                  </a:lnTo>
                  <a:lnTo>
                    <a:pt x="269" y="5"/>
                  </a:lnTo>
                  <a:lnTo>
                    <a:pt x="255" y="11"/>
                  </a:lnTo>
                  <a:lnTo>
                    <a:pt x="242" y="18"/>
                  </a:lnTo>
                  <a:lnTo>
                    <a:pt x="229" y="27"/>
                  </a:lnTo>
                  <a:lnTo>
                    <a:pt x="216" y="46"/>
                  </a:lnTo>
                  <a:lnTo>
                    <a:pt x="206" y="70"/>
                  </a:lnTo>
                  <a:lnTo>
                    <a:pt x="199" y="93"/>
                  </a:lnTo>
                  <a:lnTo>
                    <a:pt x="195" y="107"/>
                  </a:lnTo>
                  <a:lnTo>
                    <a:pt x="190" y="110"/>
                  </a:lnTo>
                  <a:lnTo>
                    <a:pt x="178" y="115"/>
                  </a:lnTo>
                  <a:lnTo>
                    <a:pt x="163" y="121"/>
                  </a:lnTo>
                  <a:lnTo>
                    <a:pt x="147" y="126"/>
                  </a:lnTo>
                  <a:lnTo>
                    <a:pt x="132" y="134"/>
                  </a:lnTo>
                  <a:lnTo>
                    <a:pt x="121" y="142"/>
                  </a:lnTo>
                  <a:lnTo>
                    <a:pt x="115" y="150"/>
                  </a:lnTo>
                  <a:lnTo>
                    <a:pt x="118" y="161"/>
                  </a:lnTo>
                  <a:lnTo>
                    <a:pt x="122" y="164"/>
                  </a:lnTo>
                  <a:lnTo>
                    <a:pt x="128" y="165"/>
                  </a:lnTo>
                  <a:lnTo>
                    <a:pt x="135" y="165"/>
                  </a:lnTo>
                  <a:lnTo>
                    <a:pt x="141" y="165"/>
                  </a:lnTo>
                  <a:lnTo>
                    <a:pt x="148" y="164"/>
                  </a:lnTo>
                  <a:lnTo>
                    <a:pt x="156" y="163"/>
                  </a:lnTo>
                  <a:lnTo>
                    <a:pt x="163" y="162"/>
                  </a:lnTo>
                  <a:lnTo>
                    <a:pt x="170" y="162"/>
                  </a:lnTo>
                  <a:lnTo>
                    <a:pt x="185" y="163"/>
                  </a:lnTo>
                  <a:lnTo>
                    <a:pt x="195" y="167"/>
                  </a:lnTo>
                  <a:lnTo>
                    <a:pt x="201" y="172"/>
                  </a:lnTo>
                  <a:lnTo>
                    <a:pt x="204" y="178"/>
                  </a:lnTo>
                  <a:lnTo>
                    <a:pt x="201" y="188"/>
                  </a:lnTo>
                  <a:lnTo>
                    <a:pt x="195" y="201"/>
                  </a:lnTo>
                  <a:lnTo>
                    <a:pt x="193" y="220"/>
                  </a:lnTo>
                  <a:lnTo>
                    <a:pt x="199" y="246"/>
                  </a:lnTo>
                  <a:lnTo>
                    <a:pt x="205" y="259"/>
                  </a:lnTo>
                  <a:lnTo>
                    <a:pt x="210" y="275"/>
                  </a:lnTo>
                  <a:lnTo>
                    <a:pt x="215" y="288"/>
                  </a:lnTo>
                  <a:lnTo>
                    <a:pt x="216" y="293"/>
                  </a:lnTo>
                  <a:lnTo>
                    <a:pt x="217" y="301"/>
                  </a:lnTo>
                  <a:lnTo>
                    <a:pt x="223" y="320"/>
                  </a:lnTo>
                  <a:lnTo>
                    <a:pt x="232" y="339"/>
                  </a:lnTo>
                  <a:lnTo>
                    <a:pt x="247" y="352"/>
                  </a:lnTo>
                  <a:lnTo>
                    <a:pt x="256" y="354"/>
                  </a:lnTo>
                  <a:lnTo>
                    <a:pt x="260" y="357"/>
                  </a:lnTo>
                  <a:lnTo>
                    <a:pt x="262" y="358"/>
                  </a:lnTo>
                  <a:lnTo>
                    <a:pt x="247" y="387"/>
                  </a:lnTo>
                  <a:lnTo>
                    <a:pt x="217" y="408"/>
                  </a:lnTo>
                  <a:lnTo>
                    <a:pt x="155" y="436"/>
                  </a:lnTo>
                  <a:lnTo>
                    <a:pt x="95" y="58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094" name="Freeform 237">
              <a:extLst>
                <a:ext uri="{FF2B5EF4-FFF2-40B4-BE49-F238E27FC236}">
                  <a16:creationId xmlns:a16="http://schemas.microsoft.com/office/drawing/2014/main" id="{2393F4FD-C3DE-4745-9198-DECB7D901F58}"/>
                </a:ext>
              </a:extLst>
            </p:cNvPr>
            <p:cNvSpPr>
              <a:spLocks/>
            </p:cNvSpPr>
            <p:nvPr/>
          </p:nvSpPr>
          <p:spPr bwMode="auto">
            <a:xfrm>
              <a:off x="2932" y="1945"/>
              <a:ext cx="25" cy="48"/>
            </a:xfrm>
            <a:custGeom>
              <a:avLst/>
              <a:gdLst>
                <a:gd name="T0" fmla="*/ 0 w 49"/>
                <a:gd name="T1" fmla="*/ 45 h 94"/>
                <a:gd name="T2" fmla="*/ 20 w 49"/>
                <a:gd name="T3" fmla="*/ 0 h 94"/>
                <a:gd name="T4" fmla="*/ 25 w 49"/>
                <a:gd name="T5" fmla="*/ 33 h 94"/>
                <a:gd name="T6" fmla="*/ 11 w 49"/>
                <a:gd name="T7" fmla="*/ 48 h 94"/>
                <a:gd name="T8" fmla="*/ 0 w 49"/>
                <a:gd name="T9" fmla="*/ 45 h 94"/>
                <a:gd name="T10" fmla="*/ 0 60000 65536"/>
                <a:gd name="T11" fmla="*/ 0 60000 65536"/>
                <a:gd name="T12" fmla="*/ 0 60000 65536"/>
                <a:gd name="T13" fmla="*/ 0 60000 65536"/>
                <a:gd name="T14" fmla="*/ 0 60000 65536"/>
                <a:gd name="T15" fmla="*/ 0 w 49"/>
                <a:gd name="T16" fmla="*/ 0 h 94"/>
                <a:gd name="T17" fmla="*/ 49 w 49"/>
                <a:gd name="T18" fmla="*/ 94 h 94"/>
              </a:gdLst>
              <a:ahLst/>
              <a:cxnLst>
                <a:cxn ang="T10">
                  <a:pos x="T0" y="T1"/>
                </a:cxn>
                <a:cxn ang="T11">
                  <a:pos x="T2" y="T3"/>
                </a:cxn>
                <a:cxn ang="T12">
                  <a:pos x="T4" y="T5"/>
                </a:cxn>
                <a:cxn ang="T13">
                  <a:pos x="T6" y="T7"/>
                </a:cxn>
                <a:cxn ang="T14">
                  <a:pos x="T8" y="T9"/>
                </a:cxn>
              </a:cxnLst>
              <a:rect l="T15" t="T16" r="T17" b="T18"/>
              <a:pathLst>
                <a:path w="49" h="94">
                  <a:moveTo>
                    <a:pt x="0" y="89"/>
                  </a:moveTo>
                  <a:lnTo>
                    <a:pt x="40" y="0"/>
                  </a:lnTo>
                  <a:lnTo>
                    <a:pt x="49" y="65"/>
                  </a:lnTo>
                  <a:lnTo>
                    <a:pt x="21" y="94"/>
                  </a:lnTo>
                  <a:lnTo>
                    <a:pt x="0" y="89"/>
                  </a:lnTo>
                  <a:close/>
                </a:path>
              </a:pathLst>
            </a:custGeom>
            <a:solidFill>
              <a:srgbClr val="00700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095" name="Freeform 238">
              <a:extLst>
                <a:ext uri="{FF2B5EF4-FFF2-40B4-BE49-F238E27FC236}">
                  <a16:creationId xmlns:a16="http://schemas.microsoft.com/office/drawing/2014/main" id="{03787E0B-9B42-4BBB-B18C-33374989036B}"/>
                </a:ext>
              </a:extLst>
            </p:cNvPr>
            <p:cNvSpPr>
              <a:spLocks/>
            </p:cNvSpPr>
            <p:nvPr/>
          </p:nvSpPr>
          <p:spPr bwMode="auto">
            <a:xfrm>
              <a:off x="2849" y="1937"/>
              <a:ext cx="60" cy="82"/>
            </a:xfrm>
            <a:custGeom>
              <a:avLst/>
              <a:gdLst>
                <a:gd name="T0" fmla="*/ 54 w 120"/>
                <a:gd name="T1" fmla="*/ 36 h 165"/>
                <a:gd name="T2" fmla="*/ 55 w 120"/>
                <a:gd name="T3" fmla="*/ 33 h 165"/>
                <a:gd name="T4" fmla="*/ 57 w 120"/>
                <a:gd name="T5" fmla="*/ 31 h 165"/>
                <a:gd name="T6" fmla="*/ 59 w 120"/>
                <a:gd name="T7" fmla="*/ 28 h 165"/>
                <a:gd name="T8" fmla="*/ 60 w 120"/>
                <a:gd name="T9" fmla="*/ 26 h 165"/>
                <a:gd name="T10" fmla="*/ 55 w 120"/>
                <a:gd name="T11" fmla="*/ 14 h 165"/>
                <a:gd name="T12" fmla="*/ 51 w 120"/>
                <a:gd name="T13" fmla="*/ 6 h 165"/>
                <a:gd name="T14" fmla="*/ 47 w 120"/>
                <a:gd name="T15" fmla="*/ 0 h 165"/>
                <a:gd name="T16" fmla="*/ 43 w 120"/>
                <a:gd name="T17" fmla="*/ 0 h 165"/>
                <a:gd name="T18" fmla="*/ 40 w 120"/>
                <a:gd name="T19" fmla="*/ 2 h 165"/>
                <a:gd name="T20" fmla="*/ 37 w 120"/>
                <a:gd name="T21" fmla="*/ 3 h 165"/>
                <a:gd name="T22" fmla="*/ 34 w 120"/>
                <a:gd name="T23" fmla="*/ 3 h 165"/>
                <a:gd name="T24" fmla="*/ 29 w 120"/>
                <a:gd name="T25" fmla="*/ 4 h 165"/>
                <a:gd name="T26" fmla="*/ 25 w 120"/>
                <a:gd name="T27" fmla="*/ 5 h 165"/>
                <a:gd name="T28" fmla="*/ 21 w 120"/>
                <a:gd name="T29" fmla="*/ 5 h 165"/>
                <a:gd name="T30" fmla="*/ 18 w 120"/>
                <a:gd name="T31" fmla="*/ 7 h 165"/>
                <a:gd name="T32" fmla="*/ 15 w 120"/>
                <a:gd name="T33" fmla="*/ 9 h 165"/>
                <a:gd name="T34" fmla="*/ 13 w 120"/>
                <a:gd name="T35" fmla="*/ 11 h 165"/>
                <a:gd name="T36" fmla="*/ 12 w 120"/>
                <a:gd name="T37" fmla="*/ 14 h 165"/>
                <a:gd name="T38" fmla="*/ 11 w 120"/>
                <a:gd name="T39" fmla="*/ 17 h 165"/>
                <a:gd name="T40" fmla="*/ 10 w 120"/>
                <a:gd name="T41" fmla="*/ 19 h 165"/>
                <a:gd name="T42" fmla="*/ 8 w 120"/>
                <a:gd name="T43" fmla="*/ 25 h 165"/>
                <a:gd name="T44" fmla="*/ 3 w 120"/>
                <a:gd name="T45" fmla="*/ 29 h 165"/>
                <a:gd name="T46" fmla="*/ 0 w 120"/>
                <a:gd name="T47" fmla="*/ 34 h 165"/>
                <a:gd name="T48" fmla="*/ 1 w 120"/>
                <a:gd name="T49" fmla="*/ 41 h 165"/>
                <a:gd name="T50" fmla="*/ 4 w 120"/>
                <a:gd name="T51" fmla="*/ 45 h 165"/>
                <a:gd name="T52" fmla="*/ 9 w 120"/>
                <a:gd name="T53" fmla="*/ 50 h 165"/>
                <a:gd name="T54" fmla="*/ 15 w 120"/>
                <a:gd name="T55" fmla="*/ 55 h 165"/>
                <a:gd name="T56" fmla="*/ 17 w 120"/>
                <a:gd name="T57" fmla="*/ 60 h 165"/>
                <a:gd name="T58" fmla="*/ 18 w 120"/>
                <a:gd name="T59" fmla="*/ 66 h 165"/>
                <a:gd name="T60" fmla="*/ 18 w 120"/>
                <a:gd name="T61" fmla="*/ 70 h 165"/>
                <a:gd name="T62" fmla="*/ 17 w 120"/>
                <a:gd name="T63" fmla="*/ 73 h 165"/>
                <a:gd name="T64" fmla="*/ 17 w 120"/>
                <a:gd name="T65" fmla="*/ 74 h 165"/>
                <a:gd name="T66" fmla="*/ 37 w 120"/>
                <a:gd name="T67" fmla="*/ 82 h 165"/>
                <a:gd name="T68" fmla="*/ 26 w 120"/>
                <a:gd name="T69" fmla="*/ 72 h 165"/>
                <a:gd name="T70" fmla="*/ 35 w 120"/>
                <a:gd name="T71" fmla="*/ 73 h 165"/>
                <a:gd name="T72" fmla="*/ 35 w 120"/>
                <a:gd name="T73" fmla="*/ 73 h 165"/>
                <a:gd name="T74" fmla="*/ 38 w 120"/>
                <a:gd name="T75" fmla="*/ 74 h 165"/>
                <a:gd name="T76" fmla="*/ 39 w 120"/>
                <a:gd name="T77" fmla="*/ 72 h 165"/>
                <a:gd name="T78" fmla="*/ 41 w 120"/>
                <a:gd name="T79" fmla="*/ 69 h 165"/>
                <a:gd name="T80" fmla="*/ 43 w 120"/>
                <a:gd name="T81" fmla="*/ 66 h 165"/>
                <a:gd name="T82" fmla="*/ 47 w 120"/>
                <a:gd name="T83" fmla="*/ 66 h 165"/>
                <a:gd name="T84" fmla="*/ 51 w 120"/>
                <a:gd name="T85" fmla="*/ 66 h 165"/>
                <a:gd name="T86" fmla="*/ 54 w 120"/>
                <a:gd name="T87" fmla="*/ 62 h 165"/>
                <a:gd name="T88" fmla="*/ 56 w 120"/>
                <a:gd name="T89" fmla="*/ 55 h 165"/>
                <a:gd name="T90" fmla="*/ 57 w 120"/>
                <a:gd name="T91" fmla="*/ 49 h 165"/>
                <a:gd name="T92" fmla="*/ 56 w 120"/>
                <a:gd name="T93" fmla="*/ 43 h 165"/>
                <a:gd name="T94" fmla="*/ 54 w 120"/>
                <a:gd name="T95" fmla="*/ 36 h 16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20"/>
                <a:gd name="T145" fmla="*/ 0 h 165"/>
                <a:gd name="T146" fmla="*/ 120 w 120"/>
                <a:gd name="T147" fmla="*/ 165 h 16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20" h="165">
                  <a:moveTo>
                    <a:pt x="108" y="73"/>
                  </a:moveTo>
                  <a:lnTo>
                    <a:pt x="109" y="67"/>
                  </a:lnTo>
                  <a:lnTo>
                    <a:pt x="114" y="63"/>
                  </a:lnTo>
                  <a:lnTo>
                    <a:pt x="118" y="57"/>
                  </a:lnTo>
                  <a:lnTo>
                    <a:pt x="120" y="52"/>
                  </a:lnTo>
                  <a:lnTo>
                    <a:pt x="110" y="29"/>
                  </a:lnTo>
                  <a:lnTo>
                    <a:pt x="101" y="12"/>
                  </a:lnTo>
                  <a:lnTo>
                    <a:pt x="93" y="1"/>
                  </a:lnTo>
                  <a:lnTo>
                    <a:pt x="86" y="0"/>
                  </a:lnTo>
                  <a:lnTo>
                    <a:pt x="80" y="4"/>
                  </a:lnTo>
                  <a:lnTo>
                    <a:pt x="74" y="6"/>
                  </a:lnTo>
                  <a:lnTo>
                    <a:pt x="67" y="7"/>
                  </a:lnTo>
                  <a:lnTo>
                    <a:pt x="57" y="8"/>
                  </a:lnTo>
                  <a:lnTo>
                    <a:pt x="49" y="10"/>
                  </a:lnTo>
                  <a:lnTo>
                    <a:pt x="41" y="11"/>
                  </a:lnTo>
                  <a:lnTo>
                    <a:pt x="36" y="14"/>
                  </a:lnTo>
                  <a:lnTo>
                    <a:pt x="31" y="18"/>
                  </a:lnTo>
                  <a:lnTo>
                    <a:pt x="26" y="23"/>
                  </a:lnTo>
                  <a:lnTo>
                    <a:pt x="23" y="28"/>
                  </a:lnTo>
                  <a:lnTo>
                    <a:pt x="21" y="34"/>
                  </a:lnTo>
                  <a:lnTo>
                    <a:pt x="19" y="39"/>
                  </a:lnTo>
                  <a:lnTo>
                    <a:pt x="15" y="50"/>
                  </a:lnTo>
                  <a:lnTo>
                    <a:pt x="6" y="59"/>
                  </a:lnTo>
                  <a:lnTo>
                    <a:pt x="0" y="69"/>
                  </a:lnTo>
                  <a:lnTo>
                    <a:pt x="1" y="83"/>
                  </a:lnTo>
                  <a:lnTo>
                    <a:pt x="8" y="91"/>
                  </a:lnTo>
                  <a:lnTo>
                    <a:pt x="18" y="101"/>
                  </a:lnTo>
                  <a:lnTo>
                    <a:pt x="29" y="111"/>
                  </a:lnTo>
                  <a:lnTo>
                    <a:pt x="34" y="121"/>
                  </a:lnTo>
                  <a:lnTo>
                    <a:pt x="36" y="132"/>
                  </a:lnTo>
                  <a:lnTo>
                    <a:pt x="36" y="140"/>
                  </a:lnTo>
                  <a:lnTo>
                    <a:pt x="34" y="147"/>
                  </a:lnTo>
                  <a:lnTo>
                    <a:pt x="33" y="149"/>
                  </a:lnTo>
                  <a:lnTo>
                    <a:pt x="74" y="165"/>
                  </a:lnTo>
                  <a:lnTo>
                    <a:pt x="52" y="145"/>
                  </a:lnTo>
                  <a:lnTo>
                    <a:pt x="69" y="147"/>
                  </a:lnTo>
                  <a:lnTo>
                    <a:pt x="70" y="147"/>
                  </a:lnTo>
                  <a:lnTo>
                    <a:pt x="75" y="148"/>
                  </a:lnTo>
                  <a:lnTo>
                    <a:pt x="78" y="145"/>
                  </a:lnTo>
                  <a:lnTo>
                    <a:pt x="82" y="139"/>
                  </a:lnTo>
                  <a:lnTo>
                    <a:pt x="85" y="133"/>
                  </a:lnTo>
                  <a:lnTo>
                    <a:pt x="93" y="133"/>
                  </a:lnTo>
                  <a:lnTo>
                    <a:pt x="101" y="133"/>
                  </a:lnTo>
                  <a:lnTo>
                    <a:pt x="108" y="124"/>
                  </a:lnTo>
                  <a:lnTo>
                    <a:pt x="111" y="111"/>
                  </a:lnTo>
                  <a:lnTo>
                    <a:pt x="113" y="98"/>
                  </a:lnTo>
                  <a:lnTo>
                    <a:pt x="111" y="87"/>
                  </a:lnTo>
                  <a:lnTo>
                    <a:pt x="108" y="7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096" name="Freeform 239">
              <a:extLst>
                <a:ext uri="{FF2B5EF4-FFF2-40B4-BE49-F238E27FC236}">
                  <a16:creationId xmlns:a16="http://schemas.microsoft.com/office/drawing/2014/main" id="{1442E4A1-3058-4758-89B0-F0E9825BCE48}"/>
                </a:ext>
              </a:extLst>
            </p:cNvPr>
            <p:cNvSpPr>
              <a:spLocks/>
            </p:cNvSpPr>
            <p:nvPr/>
          </p:nvSpPr>
          <p:spPr bwMode="auto">
            <a:xfrm>
              <a:off x="2858" y="1944"/>
              <a:ext cx="52" cy="59"/>
            </a:xfrm>
            <a:custGeom>
              <a:avLst/>
              <a:gdLst>
                <a:gd name="T0" fmla="*/ 26 w 106"/>
                <a:gd name="T1" fmla="*/ 6 h 119"/>
                <a:gd name="T2" fmla="*/ 26 w 106"/>
                <a:gd name="T3" fmla="*/ 6 h 119"/>
                <a:gd name="T4" fmla="*/ 25 w 106"/>
                <a:gd name="T5" fmla="*/ 6 h 119"/>
                <a:gd name="T6" fmla="*/ 22 w 106"/>
                <a:gd name="T7" fmla="*/ 6 h 119"/>
                <a:gd name="T8" fmla="*/ 19 w 106"/>
                <a:gd name="T9" fmla="*/ 6 h 119"/>
                <a:gd name="T10" fmla="*/ 15 w 106"/>
                <a:gd name="T11" fmla="*/ 7 h 119"/>
                <a:gd name="T12" fmla="*/ 13 w 106"/>
                <a:gd name="T13" fmla="*/ 9 h 119"/>
                <a:gd name="T14" fmla="*/ 11 w 106"/>
                <a:gd name="T15" fmla="*/ 11 h 119"/>
                <a:gd name="T16" fmla="*/ 10 w 106"/>
                <a:gd name="T17" fmla="*/ 14 h 119"/>
                <a:gd name="T18" fmla="*/ 7 w 106"/>
                <a:gd name="T19" fmla="*/ 19 h 119"/>
                <a:gd name="T20" fmla="*/ 4 w 106"/>
                <a:gd name="T21" fmla="*/ 23 h 119"/>
                <a:gd name="T22" fmla="*/ 1 w 106"/>
                <a:gd name="T23" fmla="*/ 26 h 119"/>
                <a:gd name="T24" fmla="*/ 0 w 106"/>
                <a:gd name="T25" fmla="*/ 30 h 119"/>
                <a:gd name="T26" fmla="*/ 2 w 106"/>
                <a:gd name="T27" fmla="*/ 35 h 119"/>
                <a:gd name="T28" fmla="*/ 6 w 106"/>
                <a:gd name="T29" fmla="*/ 39 h 119"/>
                <a:gd name="T30" fmla="*/ 10 w 106"/>
                <a:gd name="T31" fmla="*/ 42 h 119"/>
                <a:gd name="T32" fmla="*/ 12 w 106"/>
                <a:gd name="T33" fmla="*/ 43 h 119"/>
                <a:gd name="T34" fmla="*/ 15 w 106"/>
                <a:gd name="T35" fmla="*/ 47 h 119"/>
                <a:gd name="T36" fmla="*/ 19 w 106"/>
                <a:gd name="T37" fmla="*/ 57 h 119"/>
                <a:gd name="T38" fmla="*/ 25 w 106"/>
                <a:gd name="T39" fmla="*/ 59 h 119"/>
                <a:gd name="T40" fmla="*/ 29 w 106"/>
                <a:gd name="T41" fmla="*/ 50 h 119"/>
                <a:gd name="T42" fmla="*/ 29 w 106"/>
                <a:gd name="T43" fmla="*/ 51 h 119"/>
                <a:gd name="T44" fmla="*/ 31 w 106"/>
                <a:gd name="T45" fmla="*/ 52 h 119"/>
                <a:gd name="T46" fmla="*/ 33 w 106"/>
                <a:gd name="T47" fmla="*/ 53 h 119"/>
                <a:gd name="T48" fmla="*/ 37 w 106"/>
                <a:gd name="T49" fmla="*/ 53 h 119"/>
                <a:gd name="T50" fmla="*/ 39 w 106"/>
                <a:gd name="T51" fmla="*/ 50 h 119"/>
                <a:gd name="T52" fmla="*/ 40 w 106"/>
                <a:gd name="T53" fmla="*/ 48 h 119"/>
                <a:gd name="T54" fmla="*/ 39 w 106"/>
                <a:gd name="T55" fmla="*/ 46 h 119"/>
                <a:gd name="T56" fmla="*/ 39 w 106"/>
                <a:gd name="T57" fmla="*/ 45 h 119"/>
                <a:gd name="T58" fmla="*/ 36 w 106"/>
                <a:gd name="T59" fmla="*/ 30 h 119"/>
                <a:gd name="T60" fmla="*/ 34 w 106"/>
                <a:gd name="T61" fmla="*/ 22 h 119"/>
                <a:gd name="T62" fmla="*/ 35 w 106"/>
                <a:gd name="T63" fmla="*/ 21 h 119"/>
                <a:gd name="T64" fmla="*/ 36 w 106"/>
                <a:gd name="T65" fmla="*/ 18 h 119"/>
                <a:gd name="T66" fmla="*/ 39 w 106"/>
                <a:gd name="T67" fmla="*/ 15 h 119"/>
                <a:gd name="T68" fmla="*/ 44 w 106"/>
                <a:gd name="T69" fmla="*/ 13 h 119"/>
                <a:gd name="T70" fmla="*/ 52 w 106"/>
                <a:gd name="T71" fmla="*/ 0 h 119"/>
                <a:gd name="T72" fmla="*/ 26 w 106"/>
                <a:gd name="T73" fmla="*/ 6 h 11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06"/>
                <a:gd name="T112" fmla="*/ 0 h 119"/>
                <a:gd name="T113" fmla="*/ 106 w 106"/>
                <a:gd name="T114" fmla="*/ 119 h 11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06" h="119">
                  <a:moveTo>
                    <a:pt x="54" y="12"/>
                  </a:moveTo>
                  <a:lnTo>
                    <a:pt x="53" y="12"/>
                  </a:lnTo>
                  <a:lnTo>
                    <a:pt x="50" y="12"/>
                  </a:lnTo>
                  <a:lnTo>
                    <a:pt x="44" y="13"/>
                  </a:lnTo>
                  <a:lnTo>
                    <a:pt x="38" y="13"/>
                  </a:lnTo>
                  <a:lnTo>
                    <a:pt x="31" y="15"/>
                  </a:lnTo>
                  <a:lnTo>
                    <a:pt x="27" y="19"/>
                  </a:lnTo>
                  <a:lnTo>
                    <a:pt x="22" y="23"/>
                  </a:lnTo>
                  <a:lnTo>
                    <a:pt x="20" y="29"/>
                  </a:lnTo>
                  <a:lnTo>
                    <a:pt x="15" y="39"/>
                  </a:lnTo>
                  <a:lnTo>
                    <a:pt x="8" y="46"/>
                  </a:lnTo>
                  <a:lnTo>
                    <a:pt x="2" y="53"/>
                  </a:lnTo>
                  <a:lnTo>
                    <a:pt x="0" y="61"/>
                  </a:lnTo>
                  <a:lnTo>
                    <a:pt x="5" y="70"/>
                  </a:lnTo>
                  <a:lnTo>
                    <a:pt x="13" y="78"/>
                  </a:lnTo>
                  <a:lnTo>
                    <a:pt x="21" y="84"/>
                  </a:lnTo>
                  <a:lnTo>
                    <a:pt x="24" y="87"/>
                  </a:lnTo>
                  <a:lnTo>
                    <a:pt x="30" y="95"/>
                  </a:lnTo>
                  <a:lnTo>
                    <a:pt x="38" y="114"/>
                  </a:lnTo>
                  <a:lnTo>
                    <a:pt x="50" y="119"/>
                  </a:lnTo>
                  <a:lnTo>
                    <a:pt x="59" y="101"/>
                  </a:lnTo>
                  <a:lnTo>
                    <a:pt x="60" y="103"/>
                  </a:lnTo>
                  <a:lnTo>
                    <a:pt x="63" y="105"/>
                  </a:lnTo>
                  <a:lnTo>
                    <a:pt x="68" y="107"/>
                  </a:lnTo>
                  <a:lnTo>
                    <a:pt x="75" y="106"/>
                  </a:lnTo>
                  <a:lnTo>
                    <a:pt x="80" y="101"/>
                  </a:lnTo>
                  <a:lnTo>
                    <a:pt x="81" y="97"/>
                  </a:lnTo>
                  <a:lnTo>
                    <a:pt x="80" y="92"/>
                  </a:lnTo>
                  <a:lnTo>
                    <a:pt x="80" y="91"/>
                  </a:lnTo>
                  <a:lnTo>
                    <a:pt x="74" y="60"/>
                  </a:lnTo>
                  <a:lnTo>
                    <a:pt x="70" y="44"/>
                  </a:lnTo>
                  <a:lnTo>
                    <a:pt x="71" y="42"/>
                  </a:lnTo>
                  <a:lnTo>
                    <a:pt x="74" y="37"/>
                  </a:lnTo>
                  <a:lnTo>
                    <a:pt x="80" y="31"/>
                  </a:lnTo>
                  <a:lnTo>
                    <a:pt x="90" y="27"/>
                  </a:lnTo>
                  <a:lnTo>
                    <a:pt x="106" y="0"/>
                  </a:lnTo>
                  <a:lnTo>
                    <a:pt x="54" y="12"/>
                  </a:lnTo>
                  <a:close/>
                </a:path>
              </a:pathLst>
            </a:custGeom>
            <a:solidFill>
              <a:srgbClr val="FFCC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097" name="Freeform 240">
              <a:extLst>
                <a:ext uri="{FF2B5EF4-FFF2-40B4-BE49-F238E27FC236}">
                  <a16:creationId xmlns:a16="http://schemas.microsoft.com/office/drawing/2014/main" id="{51AFDE65-F8AA-499F-BC95-2D8BB3226C6A}"/>
                </a:ext>
              </a:extLst>
            </p:cNvPr>
            <p:cNvSpPr>
              <a:spLocks/>
            </p:cNvSpPr>
            <p:nvPr/>
          </p:nvSpPr>
          <p:spPr bwMode="auto">
            <a:xfrm>
              <a:off x="2924" y="1964"/>
              <a:ext cx="9" cy="14"/>
            </a:xfrm>
            <a:custGeom>
              <a:avLst/>
              <a:gdLst>
                <a:gd name="T0" fmla="*/ 0 w 18"/>
                <a:gd name="T1" fmla="*/ 14 h 26"/>
                <a:gd name="T2" fmla="*/ 6 w 18"/>
                <a:gd name="T3" fmla="*/ 0 h 26"/>
                <a:gd name="T4" fmla="*/ 8 w 18"/>
                <a:gd name="T5" fmla="*/ 2 h 26"/>
                <a:gd name="T6" fmla="*/ 9 w 18"/>
                <a:gd name="T7" fmla="*/ 6 h 26"/>
                <a:gd name="T8" fmla="*/ 7 w 18"/>
                <a:gd name="T9" fmla="*/ 11 h 26"/>
                <a:gd name="T10" fmla="*/ 0 w 18"/>
                <a:gd name="T11" fmla="*/ 14 h 26"/>
                <a:gd name="T12" fmla="*/ 0 60000 65536"/>
                <a:gd name="T13" fmla="*/ 0 60000 65536"/>
                <a:gd name="T14" fmla="*/ 0 60000 65536"/>
                <a:gd name="T15" fmla="*/ 0 60000 65536"/>
                <a:gd name="T16" fmla="*/ 0 60000 65536"/>
                <a:gd name="T17" fmla="*/ 0 60000 65536"/>
                <a:gd name="T18" fmla="*/ 0 w 18"/>
                <a:gd name="T19" fmla="*/ 0 h 26"/>
                <a:gd name="T20" fmla="*/ 18 w 18"/>
                <a:gd name="T21" fmla="*/ 26 h 26"/>
              </a:gdLst>
              <a:ahLst/>
              <a:cxnLst>
                <a:cxn ang="T12">
                  <a:pos x="T0" y="T1"/>
                </a:cxn>
                <a:cxn ang="T13">
                  <a:pos x="T2" y="T3"/>
                </a:cxn>
                <a:cxn ang="T14">
                  <a:pos x="T4" y="T5"/>
                </a:cxn>
                <a:cxn ang="T15">
                  <a:pos x="T6" y="T7"/>
                </a:cxn>
                <a:cxn ang="T16">
                  <a:pos x="T8" y="T9"/>
                </a:cxn>
                <a:cxn ang="T17">
                  <a:pos x="T10" y="T11"/>
                </a:cxn>
              </a:cxnLst>
              <a:rect l="T18" t="T19" r="T20" b="T21"/>
              <a:pathLst>
                <a:path w="18" h="26">
                  <a:moveTo>
                    <a:pt x="0" y="26"/>
                  </a:moveTo>
                  <a:lnTo>
                    <a:pt x="13" y="0"/>
                  </a:lnTo>
                  <a:lnTo>
                    <a:pt x="16" y="4"/>
                  </a:lnTo>
                  <a:lnTo>
                    <a:pt x="18" y="12"/>
                  </a:lnTo>
                  <a:lnTo>
                    <a:pt x="15" y="21"/>
                  </a:lnTo>
                  <a:lnTo>
                    <a:pt x="0" y="26"/>
                  </a:lnTo>
                  <a:close/>
                </a:path>
              </a:pathLst>
            </a:custGeom>
            <a:solidFill>
              <a:srgbClr val="AD6D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098" name="Freeform 241">
              <a:extLst>
                <a:ext uri="{FF2B5EF4-FFF2-40B4-BE49-F238E27FC236}">
                  <a16:creationId xmlns:a16="http://schemas.microsoft.com/office/drawing/2014/main" id="{3BCD8713-644F-4AE5-A3E8-B156B65C6301}"/>
                </a:ext>
              </a:extLst>
            </p:cNvPr>
            <p:cNvSpPr>
              <a:spLocks/>
            </p:cNvSpPr>
            <p:nvPr/>
          </p:nvSpPr>
          <p:spPr bwMode="auto">
            <a:xfrm>
              <a:off x="2866" y="1963"/>
              <a:ext cx="31" cy="40"/>
            </a:xfrm>
            <a:custGeom>
              <a:avLst/>
              <a:gdLst>
                <a:gd name="T0" fmla="*/ 9 w 63"/>
                <a:gd name="T1" fmla="*/ 36 h 82"/>
                <a:gd name="T2" fmla="*/ 0 w 63"/>
                <a:gd name="T3" fmla="*/ 18 h 82"/>
                <a:gd name="T4" fmla="*/ 1 w 63"/>
                <a:gd name="T5" fmla="*/ 18 h 82"/>
                <a:gd name="T6" fmla="*/ 4 w 63"/>
                <a:gd name="T7" fmla="*/ 17 h 82"/>
                <a:gd name="T8" fmla="*/ 7 w 63"/>
                <a:gd name="T9" fmla="*/ 16 h 82"/>
                <a:gd name="T10" fmla="*/ 9 w 63"/>
                <a:gd name="T11" fmla="*/ 14 h 82"/>
                <a:gd name="T12" fmla="*/ 10 w 63"/>
                <a:gd name="T13" fmla="*/ 11 h 82"/>
                <a:gd name="T14" fmla="*/ 11 w 63"/>
                <a:gd name="T15" fmla="*/ 6 h 82"/>
                <a:gd name="T16" fmla="*/ 12 w 63"/>
                <a:gd name="T17" fmla="*/ 2 h 82"/>
                <a:gd name="T18" fmla="*/ 12 w 63"/>
                <a:gd name="T19" fmla="*/ 0 h 82"/>
                <a:gd name="T20" fmla="*/ 14 w 63"/>
                <a:gd name="T21" fmla="*/ 11 h 82"/>
                <a:gd name="T22" fmla="*/ 16 w 63"/>
                <a:gd name="T23" fmla="*/ 11 h 82"/>
                <a:gd name="T24" fmla="*/ 20 w 63"/>
                <a:gd name="T25" fmla="*/ 11 h 82"/>
                <a:gd name="T26" fmla="*/ 24 w 63"/>
                <a:gd name="T27" fmla="*/ 9 h 82"/>
                <a:gd name="T28" fmla="*/ 26 w 63"/>
                <a:gd name="T29" fmla="*/ 4 h 82"/>
                <a:gd name="T30" fmla="*/ 28 w 63"/>
                <a:gd name="T31" fmla="*/ 7 h 82"/>
                <a:gd name="T32" fmla="*/ 29 w 63"/>
                <a:gd name="T33" fmla="*/ 15 h 82"/>
                <a:gd name="T34" fmla="*/ 31 w 63"/>
                <a:gd name="T35" fmla="*/ 24 h 82"/>
                <a:gd name="T36" fmla="*/ 31 w 63"/>
                <a:gd name="T37" fmla="*/ 30 h 82"/>
                <a:gd name="T38" fmla="*/ 29 w 63"/>
                <a:gd name="T39" fmla="*/ 33 h 82"/>
                <a:gd name="T40" fmla="*/ 27 w 63"/>
                <a:gd name="T41" fmla="*/ 34 h 82"/>
                <a:gd name="T42" fmla="*/ 24 w 63"/>
                <a:gd name="T43" fmla="*/ 34 h 82"/>
                <a:gd name="T44" fmla="*/ 22 w 63"/>
                <a:gd name="T45" fmla="*/ 32 h 82"/>
                <a:gd name="T46" fmla="*/ 20 w 63"/>
                <a:gd name="T47" fmla="*/ 32 h 82"/>
                <a:gd name="T48" fmla="*/ 18 w 63"/>
                <a:gd name="T49" fmla="*/ 34 h 82"/>
                <a:gd name="T50" fmla="*/ 17 w 63"/>
                <a:gd name="T51" fmla="*/ 38 h 82"/>
                <a:gd name="T52" fmla="*/ 15 w 63"/>
                <a:gd name="T53" fmla="*/ 40 h 82"/>
                <a:gd name="T54" fmla="*/ 14 w 63"/>
                <a:gd name="T55" fmla="*/ 40 h 82"/>
                <a:gd name="T56" fmla="*/ 11 w 63"/>
                <a:gd name="T57" fmla="*/ 38 h 82"/>
                <a:gd name="T58" fmla="*/ 10 w 63"/>
                <a:gd name="T59" fmla="*/ 36 h 82"/>
                <a:gd name="T60" fmla="*/ 9 w 63"/>
                <a:gd name="T61" fmla="*/ 36 h 8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63"/>
                <a:gd name="T94" fmla="*/ 0 h 82"/>
                <a:gd name="T95" fmla="*/ 63 w 63"/>
                <a:gd name="T96" fmla="*/ 82 h 82"/>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63" h="82">
                  <a:moveTo>
                    <a:pt x="19" y="73"/>
                  </a:moveTo>
                  <a:lnTo>
                    <a:pt x="0" y="36"/>
                  </a:lnTo>
                  <a:lnTo>
                    <a:pt x="3" y="36"/>
                  </a:lnTo>
                  <a:lnTo>
                    <a:pt x="8" y="35"/>
                  </a:lnTo>
                  <a:lnTo>
                    <a:pt x="14" y="32"/>
                  </a:lnTo>
                  <a:lnTo>
                    <a:pt x="19" y="29"/>
                  </a:lnTo>
                  <a:lnTo>
                    <a:pt x="21" y="22"/>
                  </a:lnTo>
                  <a:lnTo>
                    <a:pt x="23" y="12"/>
                  </a:lnTo>
                  <a:lnTo>
                    <a:pt x="25" y="4"/>
                  </a:lnTo>
                  <a:lnTo>
                    <a:pt x="25" y="0"/>
                  </a:lnTo>
                  <a:lnTo>
                    <a:pt x="29" y="22"/>
                  </a:lnTo>
                  <a:lnTo>
                    <a:pt x="33" y="23"/>
                  </a:lnTo>
                  <a:lnTo>
                    <a:pt x="40" y="23"/>
                  </a:lnTo>
                  <a:lnTo>
                    <a:pt x="48" y="19"/>
                  </a:lnTo>
                  <a:lnTo>
                    <a:pt x="53" y="8"/>
                  </a:lnTo>
                  <a:lnTo>
                    <a:pt x="56" y="14"/>
                  </a:lnTo>
                  <a:lnTo>
                    <a:pt x="59" y="30"/>
                  </a:lnTo>
                  <a:lnTo>
                    <a:pt x="63" y="50"/>
                  </a:lnTo>
                  <a:lnTo>
                    <a:pt x="63" y="62"/>
                  </a:lnTo>
                  <a:lnTo>
                    <a:pt x="59" y="68"/>
                  </a:lnTo>
                  <a:lnTo>
                    <a:pt x="54" y="69"/>
                  </a:lnTo>
                  <a:lnTo>
                    <a:pt x="49" y="69"/>
                  </a:lnTo>
                  <a:lnTo>
                    <a:pt x="44" y="66"/>
                  </a:lnTo>
                  <a:lnTo>
                    <a:pt x="41" y="66"/>
                  </a:lnTo>
                  <a:lnTo>
                    <a:pt x="37" y="70"/>
                  </a:lnTo>
                  <a:lnTo>
                    <a:pt x="35" y="77"/>
                  </a:lnTo>
                  <a:lnTo>
                    <a:pt x="31" y="82"/>
                  </a:lnTo>
                  <a:lnTo>
                    <a:pt x="28" y="81"/>
                  </a:lnTo>
                  <a:lnTo>
                    <a:pt x="23" y="77"/>
                  </a:lnTo>
                  <a:lnTo>
                    <a:pt x="20" y="74"/>
                  </a:lnTo>
                  <a:lnTo>
                    <a:pt x="19" y="73"/>
                  </a:lnTo>
                  <a:close/>
                </a:path>
              </a:pathLst>
            </a:custGeom>
            <a:solidFill>
              <a:srgbClr val="89493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099" name="Freeform 242">
              <a:extLst>
                <a:ext uri="{FF2B5EF4-FFF2-40B4-BE49-F238E27FC236}">
                  <a16:creationId xmlns:a16="http://schemas.microsoft.com/office/drawing/2014/main" id="{068D01E5-9C78-40C6-AD03-F291B2875FE8}"/>
                </a:ext>
              </a:extLst>
            </p:cNvPr>
            <p:cNvSpPr>
              <a:spLocks/>
            </p:cNvSpPr>
            <p:nvPr/>
          </p:nvSpPr>
          <p:spPr bwMode="auto">
            <a:xfrm>
              <a:off x="2897" y="1948"/>
              <a:ext cx="11" cy="11"/>
            </a:xfrm>
            <a:custGeom>
              <a:avLst/>
              <a:gdLst>
                <a:gd name="T0" fmla="*/ 0 w 20"/>
                <a:gd name="T1" fmla="*/ 11 h 23"/>
                <a:gd name="T2" fmla="*/ 0 w 20"/>
                <a:gd name="T3" fmla="*/ 10 h 23"/>
                <a:gd name="T4" fmla="*/ 1 w 20"/>
                <a:gd name="T5" fmla="*/ 7 h 23"/>
                <a:gd name="T6" fmla="*/ 3 w 20"/>
                <a:gd name="T7" fmla="*/ 3 h 23"/>
                <a:gd name="T8" fmla="*/ 11 w 20"/>
                <a:gd name="T9" fmla="*/ 0 h 23"/>
                <a:gd name="T10" fmla="*/ 10 w 20"/>
                <a:gd name="T11" fmla="*/ 2 h 23"/>
                <a:gd name="T12" fmla="*/ 9 w 20"/>
                <a:gd name="T13" fmla="*/ 4 h 23"/>
                <a:gd name="T14" fmla="*/ 7 w 20"/>
                <a:gd name="T15" fmla="*/ 7 h 23"/>
                <a:gd name="T16" fmla="*/ 6 w 20"/>
                <a:gd name="T17" fmla="*/ 8 h 23"/>
                <a:gd name="T18" fmla="*/ 0 w 20"/>
                <a:gd name="T19" fmla="*/ 11 h 2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0"/>
                <a:gd name="T31" fmla="*/ 0 h 23"/>
                <a:gd name="T32" fmla="*/ 20 w 20"/>
                <a:gd name="T33" fmla="*/ 23 h 2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0" h="23">
                  <a:moveTo>
                    <a:pt x="0" y="23"/>
                  </a:moveTo>
                  <a:lnTo>
                    <a:pt x="0" y="21"/>
                  </a:lnTo>
                  <a:lnTo>
                    <a:pt x="1" y="15"/>
                  </a:lnTo>
                  <a:lnTo>
                    <a:pt x="6" y="7"/>
                  </a:lnTo>
                  <a:lnTo>
                    <a:pt x="20" y="0"/>
                  </a:lnTo>
                  <a:lnTo>
                    <a:pt x="18" y="4"/>
                  </a:lnTo>
                  <a:lnTo>
                    <a:pt x="16" y="9"/>
                  </a:lnTo>
                  <a:lnTo>
                    <a:pt x="12" y="15"/>
                  </a:lnTo>
                  <a:lnTo>
                    <a:pt x="11" y="17"/>
                  </a:lnTo>
                  <a:lnTo>
                    <a:pt x="0" y="23"/>
                  </a:lnTo>
                  <a:close/>
                </a:path>
              </a:pathLst>
            </a:custGeom>
            <a:solidFill>
              <a:srgbClr val="AD6D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00" name="Freeform 243">
              <a:extLst>
                <a:ext uri="{FF2B5EF4-FFF2-40B4-BE49-F238E27FC236}">
                  <a16:creationId xmlns:a16="http://schemas.microsoft.com/office/drawing/2014/main" id="{CC3F2377-D8A1-4290-B0DF-4D6E1A0D682B}"/>
                </a:ext>
              </a:extLst>
            </p:cNvPr>
            <p:cNvSpPr>
              <a:spLocks/>
            </p:cNvSpPr>
            <p:nvPr/>
          </p:nvSpPr>
          <p:spPr bwMode="auto">
            <a:xfrm>
              <a:off x="2829" y="1813"/>
              <a:ext cx="383" cy="299"/>
            </a:xfrm>
            <a:custGeom>
              <a:avLst/>
              <a:gdLst>
                <a:gd name="T0" fmla="*/ 77 w 765"/>
                <a:gd name="T1" fmla="*/ 201 h 599"/>
                <a:gd name="T2" fmla="*/ 72 w 765"/>
                <a:gd name="T3" fmla="*/ 201 h 599"/>
                <a:gd name="T4" fmla="*/ 67 w 765"/>
                <a:gd name="T5" fmla="*/ 201 h 599"/>
                <a:gd name="T6" fmla="*/ 62 w 765"/>
                <a:gd name="T7" fmla="*/ 199 h 599"/>
                <a:gd name="T8" fmla="*/ 57 w 765"/>
                <a:gd name="T9" fmla="*/ 196 h 599"/>
                <a:gd name="T10" fmla="*/ 51 w 765"/>
                <a:gd name="T11" fmla="*/ 194 h 599"/>
                <a:gd name="T12" fmla="*/ 45 w 765"/>
                <a:gd name="T13" fmla="*/ 195 h 599"/>
                <a:gd name="T14" fmla="*/ 40 w 765"/>
                <a:gd name="T15" fmla="*/ 197 h 599"/>
                <a:gd name="T16" fmla="*/ 36 w 765"/>
                <a:gd name="T17" fmla="*/ 199 h 599"/>
                <a:gd name="T18" fmla="*/ 29 w 765"/>
                <a:gd name="T19" fmla="*/ 202 h 599"/>
                <a:gd name="T20" fmla="*/ 27 w 765"/>
                <a:gd name="T21" fmla="*/ 207 h 599"/>
                <a:gd name="T22" fmla="*/ 21 w 765"/>
                <a:gd name="T23" fmla="*/ 209 h 599"/>
                <a:gd name="T24" fmla="*/ 18 w 765"/>
                <a:gd name="T25" fmla="*/ 214 h 599"/>
                <a:gd name="T26" fmla="*/ 18 w 765"/>
                <a:gd name="T27" fmla="*/ 219 h 599"/>
                <a:gd name="T28" fmla="*/ 15 w 765"/>
                <a:gd name="T29" fmla="*/ 223 h 599"/>
                <a:gd name="T30" fmla="*/ 10 w 765"/>
                <a:gd name="T31" fmla="*/ 226 h 599"/>
                <a:gd name="T32" fmla="*/ 9 w 765"/>
                <a:gd name="T33" fmla="*/ 235 h 599"/>
                <a:gd name="T34" fmla="*/ 7 w 765"/>
                <a:gd name="T35" fmla="*/ 239 h 599"/>
                <a:gd name="T36" fmla="*/ 2 w 765"/>
                <a:gd name="T37" fmla="*/ 245 h 599"/>
                <a:gd name="T38" fmla="*/ 0 w 765"/>
                <a:gd name="T39" fmla="*/ 257 h 599"/>
                <a:gd name="T40" fmla="*/ 5 w 765"/>
                <a:gd name="T41" fmla="*/ 270 h 599"/>
                <a:gd name="T42" fmla="*/ 6 w 765"/>
                <a:gd name="T43" fmla="*/ 272 h 599"/>
                <a:gd name="T44" fmla="*/ 10 w 765"/>
                <a:gd name="T45" fmla="*/ 279 h 599"/>
                <a:gd name="T46" fmla="*/ 16 w 765"/>
                <a:gd name="T47" fmla="*/ 279 h 599"/>
                <a:gd name="T48" fmla="*/ 24 w 765"/>
                <a:gd name="T49" fmla="*/ 274 h 599"/>
                <a:gd name="T50" fmla="*/ 33 w 765"/>
                <a:gd name="T51" fmla="*/ 270 h 599"/>
                <a:gd name="T52" fmla="*/ 38 w 765"/>
                <a:gd name="T53" fmla="*/ 271 h 599"/>
                <a:gd name="T54" fmla="*/ 43 w 765"/>
                <a:gd name="T55" fmla="*/ 275 h 599"/>
                <a:gd name="T56" fmla="*/ 49 w 765"/>
                <a:gd name="T57" fmla="*/ 278 h 599"/>
                <a:gd name="T58" fmla="*/ 56 w 765"/>
                <a:gd name="T59" fmla="*/ 281 h 599"/>
                <a:gd name="T60" fmla="*/ 63 w 765"/>
                <a:gd name="T61" fmla="*/ 283 h 599"/>
                <a:gd name="T62" fmla="*/ 71 w 765"/>
                <a:gd name="T63" fmla="*/ 284 h 599"/>
                <a:gd name="T64" fmla="*/ 82 w 765"/>
                <a:gd name="T65" fmla="*/ 282 h 599"/>
                <a:gd name="T66" fmla="*/ 90 w 765"/>
                <a:gd name="T67" fmla="*/ 279 h 599"/>
                <a:gd name="T68" fmla="*/ 93 w 765"/>
                <a:gd name="T69" fmla="*/ 277 h 599"/>
                <a:gd name="T70" fmla="*/ 95 w 765"/>
                <a:gd name="T71" fmla="*/ 284 h 599"/>
                <a:gd name="T72" fmla="*/ 102 w 765"/>
                <a:gd name="T73" fmla="*/ 296 h 599"/>
                <a:gd name="T74" fmla="*/ 115 w 765"/>
                <a:gd name="T75" fmla="*/ 299 h 599"/>
                <a:gd name="T76" fmla="*/ 137 w 765"/>
                <a:gd name="T77" fmla="*/ 297 h 599"/>
                <a:gd name="T78" fmla="*/ 158 w 765"/>
                <a:gd name="T79" fmla="*/ 295 h 599"/>
                <a:gd name="T80" fmla="*/ 167 w 765"/>
                <a:gd name="T81" fmla="*/ 293 h 599"/>
                <a:gd name="T82" fmla="*/ 334 w 765"/>
                <a:gd name="T83" fmla="*/ 241 h 599"/>
                <a:gd name="T84" fmla="*/ 365 w 765"/>
                <a:gd name="T85" fmla="*/ 171 h 599"/>
                <a:gd name="T86" fmla="*/ 380 w 765"/>
                <a:gd name="T87" fmla="*/ 70 h 599"/>
                <a:gd name="T88" fmla="*/ 368 w 765"/>
                <a:gd name="T89" fmla="*/ 19 h 599"/>
                <a:gd name="T90" fmla="*/ 251 w 765"/>
                <a:gd name="T91" fmla="*/ 30 h 599"/>
                <a:gd name="T92" fmla="*/ 187 w 765"/>
                <a:gd name="T93" fmla="*/ 193 h 599"/>
                <a:gd name="T94" fmla="*/ 124 w 765"/>
                <a:gd name="T95" fmla="*/ 213 h 599"/>
                <a:gd name="T96" fmla="*/ 111 w 765"/>
                <a:gd name="T97" fmla="*/ 219 h 599"/>
                <a:gd name="T98" fmla="*/ 103 w 765"/>
                <a:gd name="T99" fmla="*/ 214 h 599"/>
                <a:gd name="T100" fmla="*/ 93 w 765"/>
                <a:gd name="T101" fmla="*/ 206 h 599"/>
                <a:gd name="T102" fmla="*/ 84 w 765"/>
                <a:gd name="T103" fmla="*/ 201 h 599"/>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765"/>
                <a:gd name="T157" fmla="*/ 0 h 599"/>
                <a:gd name="T158" fmla="*/ 765 w 765"/>
                <a:gd name="T159" fmla="*/ 599 h 599"/>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765" h="599">
                  <a:moveTo>
                    <a:pt x="160" y="400"/>
                  </a:moveTo>
                  <a:lnTo>
                    <a:pt x="154" y="402"/>
                  </a:lnTo>
                  <a:lnTo>
                    <a:pt x="149" y="402"/>
                  </a:lnTo>
                  <a:lnTo>
                    <a:pt x="144" y="403"/>
                  </a:lnTo>
                  <a:lnTo>
                    <a:pt x="139" y="403"/>
                  </a:lnTo>
                  <a:lnTo>
                    <a:pt x="133" y="403"/>
                  </a:lnTo>
                  <a:lnTo>
                    <a:pt x="129" y="402"/>
                  </a:lnTo>
                  <a:lnTo>
                    <a:pt x="123" y="399"/>
                  </a:lnTo>
                  <a:lnTo>
                    <a:pt x="117" y="395"/>
                  </a:lnTo>
                  <a:lnTo>
                    <a:pt x="113" y="392"/>
                  </a:lnTo>
                  <a:lnTo>
                    <a:pt x="108" y="390"/>
                  </a:lnTo>
                  <a:lnTo>
                    <a:pt x="102" y="389"/>
                  </a:lnTo>
                  <a:lnTo>
                    <a:pt x="95" y="390"/>
                  </a:lnTo>
                  <a:lnTo>
                    <a:pt x="89" y="390"/>
                  </a:lnTo>
                  <a:lnTo>
                    <a:pt x="84" y="392"/>
                  </a:lnTo>
                  <a:lnTo>
                    <a:pt x="80" y="394"/>
                  </a:lnTo>
                  <a:lnTo>
                    <a:pt x="77" y="396"/>
                  </a:lnTo>
                  <a:lnTo>
                    <a:pt x="71" y="399"/>
                  </a:lnTo>
                  <a:lnTo>
                    <a:pt x="64" y="400"/>
                  </a:lnTo>
                  <a:lnTo>
                    <a:pt x="58" y="404"/>
                  </a:lnTo>
                  <a:lnTo>
                    <a:pt x="55" y="413"/>
                  </a:lnTo>
                  <a:lnTo>
                    <a:pt x="53" y="414"/>
                  </a:lnTo>
                  <a:lnTo>
                    <a:pt x="48" y="415"/>
                  </a:lnTo>
                  <a:lnTo>
                    <a:pt x="42" y="418"/>
                  </a:lnTo>
                  <a:lnTo>
                    <a:pt x="37" y="425"/>
                  </a:lnTo>
                  <a:lnTo>
                    <a:pt x="35" y="429"/>
                  </a:lnTo>
                  <a:lnTo>
                    <a:pt x="35" y="434"/>
                  </a:lnTo>
                  <a:lnTo>
                    <a:pt x="35" y="438"/>
                  </a:lnTo>
                  <a:lnTo>
                    <a:pt x="33" y="443"/>
                  </a:lnTo>
                  <a:lnTo>
                    <a:pt x="29" y="447"/>
                  </a:lnTo>
                  <a:lnTo>
                    <a:pt x="24" y="449"/>
                  </a:lnTo>
                  <a:lnTo>
                    <a:pt x="20" y="453"/>
                  </a:lnTo>
                  <a:lnTo>
                    <a:pt x="19" y="460"/>
                  </a:lnTo>
                  <a:lnTo>
                    <a:pt x="18" y="471"/>
                  </a:lnTo>
                  <a:lnTo>
                    <a:pt x="17" y="475"/>
                  </a:lnTo>
                  <a:lnTo>
                    <a:pt x="14" y="478"/>
                  </a:lnTo>
                  <a:lnTo>
                    <a:pt x="9" y="481"/>
                  </a:lnTo>
                  <a:lnTo>
                    <a:pt x="3" y="490"/>
                  </a:lnTo>
                  <a:lnTo>
                    <a:pt x="1" y="503"/>
                  </a:lnTo>
                  <a:lnTo>
                    <a:pt x="0" y="515"/>
                  </a:lnTo>
                  <a:lnTo>
                    <a:pt x="0" y="519"/>
                  </a:lnTo>
                  <a:lnTo>
                    <a:pt x="9" y="540"/>
                  </a:lnTo>
                  <a:lnTo>
                    <a:pt x="10" y="541"/>
                  </a:lnTo>
                  <a:lnTo>
                    <a:pt x="11" y="544"/>
                  </a:lnTo>
                  <a:lnTo>
                    <a:pt x="15" y="550"/>
                  </a:lnTo>
                  <a:lnTo>
                    <a:pt x="20" y="558"/>
                  </a:lnTo>
                  <a:lnTo>
                    <a:pt x="25" y="561"/>
                  </a:lnTo>
                  <a:lnTo>
                    <a:pt x="31" y="558"/>
                  </a:lnTo>
                  <a:lnTo>
                    <a:pt x="39" y="555"/>
                  </a:lnTo>
                  <a:lnTo>
                    <a:pt x="48" y="549"/>
                  </a:lnTo>
                  <a:lnTo>
                    <a:pt x="57" y="544"/>
                  </a:lnTo>
                  <a:lnTo>
                    <a:pt x="65" y="541"/>
                  </a:lnTo>
                  <a:lnTo>
                    <a:pt x="71" y="540"/>
                  </a:lnTo>
                  <a:lnTo>
                    <a:pt x="76" y="542"/>
                  </a:lnTo>
                  <a:lnTo>
                    <a:pt x="79" y="547"/>
                  </a:lnTo>
                  <a:lnTo>
                    <a:pt x="85" y="551"/>
                  </a:lnTo>
                  <a:lnTo>
                    <a:pt x="91" y="554"/>
                  </a:lnTo>
                  <a:lnTo>
                    <a:pt x="98" y="557"/>
                  </a:lnTo>
                  <a:lnTo>
                    <a:pt x="104" y="559"/>
                  </a:lnTo>
                  <a:lnTo>
                    <a:pt x="111" y="562"/>
                  </a:lnTo>
                  <a:lnTo>
                    <a:pt x="118" y="565"/>
                  </a:lnTo>
                  <a:lnTo>
                    <a:pt x="125" y="567"/>
                  </a:lnTo>
                  <a:lnTo>
                    <a:pt x="133" y="570"/>
                  </a:lnTo>
                  <a:lnTo>
                    <a:pt x="142" y="569"/>
                  </a:lnTo>
                  <a:lnTo>
                    <a:pt x="153" y="567"/>
                  </a:lnTo>
                  <a:lnTo>
                    <a:pt x="163" y="564"/>
                  </a:lnTo>
                  <a:lnTo>
                    <a:pt x="171" y="561"/>
                  </a:lnTo>
                  <a:lnTo>
                    <a:pt x="179" y="558"/>
                  </a:lnTo>
                  <a:lnTo>
                    <a:pt x="184" y="556"/>
                  </a:lnTo>
                  <a:lnTo>
                    <a:pt x="186" y="555"/>
                  </a:lnTo>
                  <a:lnTo>
                    <a:pt x="187" y="558"/>
                  </a:lnTo>
                  <a:lnTo>
                    <a:pt x="190" y="569"/>
                  </a:lnTo>
                  <a:lnTo>
                    <a:pt x="195" y="580"/>
                  </a:lnTo>
                  <a:lnTo>
                    <a:pt x="203" y="593"/>
                  </a:lnTo>
                  <a:lnTo>
                    <a:pt x="213" y="597"/>
                  </a:lnTo>
                  <a:lnTo>
                    <a:pt x="229" y="599"/>
                  </a:lnTo>
                  <a:lnTo>
                    <a:pt x="251" y="597"/>
                  </a:lnTo>
                  <a:lnTo>
                    <a:pt x="274" y="595"/>
                  </a:lnTo>
                  <a:lnTo>
                    <a:pt x="295" y="593"/>
                  </a:lnTo>
                  <a:lnTo>
                    <a:pt x="315" y="591"/>
                  </a:lnTo>
                  <a:lnTo>
                    <a:pt x="329" y="588"/>
                  </a:lnTo>
                  <a:lnTo>
                    <a:pt x="333" y="587"/>
                  </a:lnTo>
                  <a:lnTo>
                    <a:pt x="470" y="596"/>
                  </a:lnTo>
                  <a:lnTo>
                    <a:pt x="667" y="483"/>
                  </a:lnTo>
                  <a:lnTo>
                    <a:pt x="731" y="388"/>
                  </a:lnTo>
                  <a:lnTo>
                    <a:pt x="729" y="342"/>
                  </a:lnTo>
                  <a:lnTo>
                    <a:pt x="765" y="184"/>
                  </a:lnTo>
                  <a:lnTo>
                    <a:pt x="759" y="141"/>
                  </a:lnTo>
                  <a:lnTo>
                    <a:pt x="765" y="88"/>
                  </a:lnTo>
                  <a:lnTo>
                    <a:pt x="735" y="39"/>
                  </a:lnTo>
                  <a:lnTo>
                    <a:pt x="684" y="0"/>
                  </a:lnTo>
                  <a:lnTo>
                    <a:pt x="501" y="61"/>
                  </a:lnTo>
                  <a:lnTo>
                    <a:pt x="446" y="304"/>
                  </a:lnTo>
                  <a:lnTo>
                    <a:pt x="373" y="387"/>
                  </a:lnTo>
                  <a:lnTo>
                    <a:pt x="283" y="428"/>
                  </a:lnTo>
                  <a:lnTo>
                    <a:pt x="247" y="426"/>
                  </a:lnTo>
                  <a:lnTo>
                    <a:pt x="223" y="441"/>
                  </a:lnTo>
                  <a:lnTo>
                    <a:pt x="221" y="438"/>
                  </a:lnTo>
                  <a:lnTo>
                    <a:pt x="215" y="434"/>
                  </a:lnTo>
                  <a:lnTo>
                    <a:pt x="206" y="428"/>
                  </a:lnTo>
                  <a:lnTo>
                    <a:pt x="196" y="420"/>
                  </a:lnTo>
                  <a:lnTo>
                    <a:pt x="185" y="413"/>
                  </a:lnTo>
                  <a:lnTo>
                    <a:pt x="175" y="406"/>
                  </a:lnTo>
                  <a:lnTo>
                    <a:pt x="167" y="402"/>
                  </a:lnTo>
                  <a:lnTo>
                    <a:pt x="160" y="40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01" name="Freeform 244">
              <a:extLst>
                <a:ext uri="{FF2B5EF4-FFF2-40B4-BE49-F238E27FC236}">
                  <a16:creationId xmlns:a16="http://schemas.microsoft.com/office/drawing/2014/main" id="{8BCC712D-E942-4AEB-B7A4-87AE2207B2D8}"/>
                </a:ext>
              </a:extLst>
            </p:cNvPr>
            <p:cNvSpPr>
              <a:spLocks/>
            </p:cNvSpPr>
            <p:nvPr/>
          </p:nvSpPr>
          <p:spPr bwMode="auto">
            <a:xfrm>
              <a:off x="2847" y="2039"/>
              <a:ext cx="335" cy="661"/>
            </a:xfrm>
            <a:custGeom>
              <a:avLst/>
              <a:gdLst>
                <a:gd name="T0" fmla="*/ 314 w 671"/>
                <a:gd name="T1" fmla="*/ 0 h 1323"/>
                <a:gd name="T2" fmla="*/ 334 w 671"/>
                <a:gd name="T3" fmla="*/ 48 h 1323"/>
                <a:gd name="T4" fmla="*/ 335 w 671"/>
                <a:gd name="T5" fmla="*/ 109 h 1323"/>
                <a:gd name="T6" fmla="*/ 304 w 671"/>
                <a:gd name="T7" fmla="*/ 171 h 1323"/>
                <a:gd name="T8" fmla="*/ 210 w 671"/>
                <a:gd name="T9" fmla="*/ 368 h 1323"/>
                <a:gd name="T10" fmla="*/ 186 w 671"/>
                <a:gd name="T11" fmla="*/ 551 h 1323"/>
                <a:gd name="T12" fmla="*/ 191 w 671"/>
                <a:gd name="T13" fmla="*/ 586 h 1323"/>
                <a:gd name="T14" fmla="*/ 182 w 671"/>
                <a:gd name="T15" fmla="*/ 615 h 1323"/>
                <a:gd name="T16" fmla="*/ 141 w 671"/>
                <a:gd name="T17" fmla="*/ 641 h 1323"/>
                <a:gd name="T18" fmla="*/ 141 w 671"/>
                <a:gd name="T19" fmla="*/ 641 h 1323"/>
                <a:gd name="T20" fmla="*/ 139 w 671"/>
                <a:gd name="T21" fmla="*/ 644 h 1323"/>
                <a:gd name="T22" fmla="*/ 134 w 671"/>
                <a:gd name="T23" fmla="*/ 646 h 1323"/>
                <a:gd name="T24" fmla="*/ 129 w 671"/>
                <a:gd name="T25" fmla="*/ 650 h 1323"/>
                <a:gd name="T26" fmla="*/ 121 w 671"/>
                <a:gd name="T27" fmla="*/ 653 h 1323"/>
                <a:gd name="T28" fmla="*/ 112 w 671"/>
                <a:gd name="T29" fmla="*/ 657 h 1323"/>
                <a:gd name="T30" fmla="*/ 102 w 671"/>
                <a:gd name="T31" fmla="*/ 660 h 1323"/>
                <a:gd name="T32" fmla="*/ 89 w 671"/>
                <a:gd name="T33" fmla="*/ 661 h 1323"/>
                <a:gd name="T34" fmla="*/ 78 w 671"/>
                <a:gd name="T35" fmla="*/ 661 h 1323"/>
                <a:gd name="T36" fmla="*/ 67 w 671"/>
                <a:gd name="T37" fmla="*/ 660 h 1323"/>
                <a:gd name="T38" fmla="*/ 56 w 671"/>
                <a:gd name="T39" fmla="*/ 659 h 1323"/>
                <a:gd name="T40" fmla="*/ 45 w 671"/>
                <a:gd name="T41" fmla="*/ 655 h 1323"/>
                <a:gd name="T42" fmla="*/ 34 w 671"/>
                <a:gd name="T43" fmla="*/ 651 h 1323"/>
                <a:gd name="T44" fmla="*/ 25 w 671"/>
                <a:gd name="T45" fmla="*/ 647 h 1323"/>
                <a:gd name="T46" fmla="*/ 15 w 671"/>
                <a:gd name="T47" fmla="*/ 642 h 1323"/>
                <a:gd name="T48" fmla="*/ 7 w 671"/>
                <a:gd name="T49" fmla="*/ 637 h 1323"/>
                <a:gd name="T50" fmla="*/ 2 w 671"/>
                <a:gd name="T51" fmla="*/ 632 h 1323"/>
                <a:gd name="T52" fmla="*/ 0 w 671"/>
                <a:gd name="T53" fmla="*/ 626 h 1323"/>
                <a:gd name="T54" fmla="*/ 0 w 671"/>
                <a:gd name="T55" fmla="*/ 619 h 1323"/>
                <a:gd name="T56" fmla="*/ 2 w 671"/>
                <a:gd name="T57" fmla="*/ 613 h 1323"/>
                <a:gd name="T58" fmla="*/ 4 w 671"/>
                <a:gd name="T59" fmla="*/ 607 h 1323"/>
                <a:gd name="T60" fmla="*/ 7 w 671"/>
                <a:gd name="T61" fmla="*/ 603 h 1323"/>
                <a:gd name="T62" fmla="*/ 9 w 671"/>
                <a:gd name="T63" fmla="*/ 600 h 1323"/>
                <a:gd name="T64" fmla="*/ 10 w 671"/>
                <a:gd name="T65" fmla="*/ 599 h 1323"/>
                <a:gd name="T66" fmla="*/ 57 w 671"/>
                <a:gd name="T67" fmla="*/ 596 h 1323"/>
                <a:gd name="T68" fmla="*/ 60 w 671"/>
                <a:gd name="T69" fmla="*/ 581 h 1323"/>
                <a:gd name="T70" fmla="*/ 60 w 671"/>
                <a:gd name="T71" fmla="*/ 560 h 1323"/>
                <a:gd name="T72" fmla="*/ 70 w 671"/>
                <a:gd name="T73" fmla="*/ 545 h 1323"/>
                <a:gd name="T74" fmla="*/ 79 w 671"/>
                <a:gd name="T75" fmla="*/ 380 h 1323"/>
                <a:gd name="T76" fmla="*/ 94 w 671"/>
                <a:gd name="T77" fmla="*/ 283 h 1323"/>
                <a:gd name="T78" fmla="*/ 164 w 671"/>
                <a:gd name="T79" fmla="*/ 80 h 1323"/>
                <a:gd name="T80" fmla="*/ 314 w 671"/>
                <a:gd name="T81" fmla="*/ 0 h 132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671"/>
                <a:gd name="T124" fmla="*/ 0 h 1323"/>
                <a:gd name="T125" fmla="*/ 671 w 671"/>
                <a:gd name="T126" fmla="*/ 1323 h 132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671" h="1323">
                  <a:moveTo>
                    <a:pt x="628" y="0"/>
                  </a:moveTo>
                  <a:lnTo>
                    <a:pt x="668" y="97"/>
                  </a:lnTo>
                  <a:lnTo>
                    <a:pt x="671" y="218"/>
                  </a:lnTo>
                  <a:lnTo>
                    <a:pt x="609" y="343"/>
                  </a:lnTo>
                  <a:lnTo>
                    <a:pt x="421" y="737"/>
                  </a:lnTo>
                  <a:lnTo>
                    <a:pt x="372" y="1102"/>
                  </a:lnTo>
                  <a:lnTo>
                    <a:pt x="382" y="1173"/>
                  </a:lnTo>
                  <a:lnTo>
                    <a:pt x="365" y="1231"/>
                  </a:lnTo>
                  <a:lnTo>
                    <a:pt x="283" y="1282"/>
                  </a:lnTo>
                  <a:lnTo>
                    <a:pt x="282" y="1283"/>
                  </a:lnTo>
                  <a:lnTo>
                    <a:pt x="278" y="1288"/>
                  </a:lnTo>
                  <a:lnTo>
                    <a:pt x="269" y="1293"/>
                  </a:lnTo>
                  <a:lnTo>
                    <a:pt x="258" y="1300"/>
                  </a:lnTo>
                  <a:lnTo>
                    <a:pt x="243" y="1307"/>
                  </a:lnTo>
                  <a:lnTo>
                    <a:pt x="225" y="1314"/>
                  </a:lnTo>
                  <a:lnTo>
                    <a:pt x="204" y="1320"/>
                  </a:lnTo>
                  <a:lnTo>
                    <a:pt x="179" y="1323"/>
                  </a:lnTo>
                  <a:lnTo>
                    <a:pt x="157" y="1323"/>
                  </a:lnTo>
                  <a:lnTo>
                    <a:pt x="135" y="1321"/>
                  </a:lnTo>
                  <a:lnTo>
                    <a:pt x="112" y="1318"/>
                  </a:lnTo>
                  <a:lnTo>
                    <a:pt x="90" y="1311"/>
                  </a:lnTo>
                  <a:lnTo>
                    <a:pt x="69" y="1303"/>
                  </a:lnTo>
                  <a:lnTo>
                    <a:pt x="50" y="1295"/>
                  </a:lnTo>
                  <a:lnTo>
                    <a:pt x="31" y="1285"/>
                  </a:lnTo>
                  <a:lnTo>
                    <a:pt x="15" y="1275"/>
                  </a:lnTo>
                  <a:lnTo>
                    <a:pt x="5" y="1265"/>
                  </a:lnTo>
                  <a:lnTo>
                    <a:pt x="0" y="1252"/>
                  </a:lnTo>
                  <a:lnTo>
                    <a:pt x="1" y="1239"/>
                  </a:lnTo>
                  <a:lnTo>
                    <a:pt x="5" y="1227"/>
                  </a:lnTo>
                  <a:lnTo>
                    <a:pt x="9" y="1215"/>
                  </a:lnTo>
                  <a:lnTo>
                    <a:pt x="15" y="1206"/>
                  </a:lnTo>
                  <a:lnTo>
                    <a:pt x="19" y="1200"/>
                  </a:lnTo>
                  <a:lnTo>
                    <a:pt x="21" y="1198"/>
                  </a:lnTo>
                  <a:lnTo>
                    <a:pt x="115" y="1193"/>
                  </a:lnTo>
                  <a:lnTo>
                    <a:pt x="121" y="1162"/>
                  </a:lnTo>
                  <a:lnTo>
                    <a:pt x="121" y="1121"/>
                  </a:lnTo>
                  <a:lnTo>
                    <a:pt x="141" y="1091"/>
                  </a:lnTo>
                  <a:lnTo>
                    <a:pt x="159" y="760"/>
                  </a:lnTo>
                  <a:lnTo>
                    <a:pt x="189" y="567"/>
                  </a:lnTo>
                  <a:lnTo>
                    <a:pt x="328" y="161"/>
                  </a:lnTo>
                  <a:lnTo>
                    <a:pt x="62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02" name="Freeform 245">
              <a:extLst>
                <a:ext uri="{FF2B5EF4-FFF2-40B4-BE49-F238E27FC236}">
                  <a16:creationId xmlns:a16="http://schemas.microsoft.com/office/drawing/2014/main" id="{AD564D83-62C7-4FF7-ADD1-800BE705A4C8}"/>
                </a:ext>
              </a:extLst>
            </p:cNvPr>
            <p:cNvSpPr>
              <a:spLocks/>
            </p:cNvSpPr>
            <p:nvPr/>
          </p:nvSpPr>
          <p:spPr bwMode="auto">
            <a:xfrm>
              <a:off x="3000" y="2098"/>
              <a:ext cx="266" cy="560"/>
            </a:xfrm>
            <a:custGeom>
              <a:avLst/>
              <a:gdLst>
                <a:gd name="T0" fmla="*/ 0 w 532"/>
                <a:gd name="T1" fmla="*/ 0 h 1119"/>
                <a:gd name="T2" fmla="*/ 11 w 532"/>
                <a:gd name="T3" fmla="*/ 97 h 1119"/>
                <a:gd name="T4" fmla="*/ 68 w 532"/>
                <a:gd name="T5" fmla="*/ 307 h 1119"/>
                <a:gd name="T6" fmla="*/ 130 w 532"/>
                <a:gd name="T7" fmla="*/ 411 h 1119"/>
                <a:gd name="T8" fmla="*/ 160 w 532"/>
                <a:gd name="T9" fmla="*/ 473 h 1119"/>
                <a:gd name="T10" fmla="*/ 169 w 532"/>
                <a:gd name="T11" fmla="*/ 475 h 1119"/>
                <a:gd name="T12" fmla="*/ 146 w 532"/>
                <a:gd name="T13" fmla="*/ 506 h 1119"/>
                <a:gd name="T14" fmla="*/ 114 w 532"/>
                <a:gd name="T15" fmla="*/ 524 h 1119"/>
                <a:gd name="T16" fmla="*/ 113 w 532"/>
                <a:gd name="T17" fmla="*/ 525 h 1119"/>
                <a:gd name="T18" fmla="*/ 113 w 532"/>
                <a:gd name="T19" fmla="*/ 530 h 1119"/>
                <a:gd name="T20" fmla="*/ 113 w 532"/>
                <a:gd name="T21" fmla="*/ 538 h 1119"/>
                <a:gd name="T22" fmla="*/ 115 w 532"/>
                <a:gd name="T23" fmla="*/ 545 h 1119"/>
                <a:gd name="T24" fmla="*/ 121 w 532"/>
                <a:gd name="T25" fmla="*/ 552 h 1119"/>
                <a:gd name="T26" fmla="*/ 132 w 532"/>
                <a:gd name="T27" fmla="*/ 558 h 1119"/>
                <a:gd name="T28" fmla="*/ 148 w 532"/>
                <a:gd name="T29" fmla="*/ 560 h 1119"/>
                <a:gd name="T30" fmla="*/ 173 w 532"/>
                <a:gd name="T31" fmla="*/ 558 h 1119"/>
                <a:gd name="T32" fmla="*/ 189 w 532"/>
                <a:gd name="T33" fmla="*/ 555 h 1119"/>
                <a:gd name="T34" fmla="*/ 201 w 532"/>
                <a:gd name="T35" fmla="*/ 550 h 1119"/>
                <a:gd name="T36" fmla="*/ 211 w 532"/>
                <a:gd name="T37" fmla="*/ 545 h 1119"/>
                <a:gd name="T38" fmla="*/ 217 w 532"/>
                <a:gd name="T39" fmla="*/ 540 h 1119"/>
                <a:gd name="T40" fmla="*/ 221 w 532"/>
                <a:gd name="T41" fmla="*/ 535 h 1119"/>
                <a:gd name="T42" fmla="*/ 224 w 532"/>
                <a:gd name="T43" fmla="*/ 531 h 1119"/>
                <a:gd name="T44" fmla="*/ 225 w 532"/>
                <a:gd name="T45" fmla="*/ 529 h 1119"/>
                <a:gd name="T46" fmla="*/ 225 w 532"/>
                <a:gd name="T47" fmla="*/ 528 h 1119"/>
                <a:gd name="T48" fmla="*/ 230 w 532"/>
                <a:gd name="T49" fmla="*/ 510 h 1119"/>
                <a:gd name="T50" fmla="*/ 243 w 532"/>
                <a:gd name="T51" fmla="*/ 512 h 1119"/>
                <a:gd name="T52" fmla="*/ 266 w 532"/>
                <a:gd name="T53" fmla="*/ 487 h 1119"/>
                <a:gd name="T54" fmla="*/ 265 w 532"/>
                <a:gd name="T55" fmla="*/ 467 h 1119"/>
                <a:gd name="T56" fmla="*/ 256 w 532"/>
                <a:gd name="T57" fmla="*/ 448 h 1119"/>
                <a:gd name="T58" fmla="*/ 259 w 532"/>
                <a:gd name="T59" fmla="*/ 417 h 1119"/>
                <a:gd name="T60" fmla="*/ 236 w 532"/>
                <a:gd name="T61" fmla="*/ 359 h 1119"/>
                <a:gd name="T62" fmla="*/ 186 w 532"/>
                <a:gd name="T63" fmla="*/ 280 h 1119"/>
                <a:gd name="T64" fmla="*/ 162 w 532"/>
                <a:gd name="T65" fmla="*/ 217 h 1119"/>
                <a:gd name="T66" fmla="*/ 158 w 532"/>
                <a:gd name="T67" fmla="*/ 38 h 1119"/>
                <a:gd name="T68" fmla="*/ 0 w 532"/>
                <a:gd name="T69" fmla="*/ 0 h 111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32"/>
                <a:gd name="T106" fmla="*/ 0 h 1119"/>
                <a:gd name="T107" fmla="*/ 532 w 532"/>
                <a:gd name="T108" fmla="*/ 1119 h 111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32" h="1119">
                  <a:moveTo>
                    <a:pt x="0" y="0"/>
                  </a:moveTo>
                  <a:lnTo>
                    <a:pt x="22" y="193"/>
                  </a:lnTo>
                  <a:lnTo>
                    <a:pt x="136" y="614"/>
                  </a:lnTo>
                  <a:lnTo>
                    <a:pt x="260" y="822"/>
                  </a:lnTo>
                  <a:lnTo>
                    <a:pt x="320" y="946"/>
                  </a:lnTo>
                  <a:lnTo>
                    <a:pt x="339" y="950"/>
                  </a:lnTo>
                  <a:lnTo>
                    <a:pt x="292" y="1011"/>
                  </a:lnTo>
                  <a:lnTo>
                    <a:pt x="228" y="1047"/>
                  </a:lnTo>
                  <a:lnTo>
                    <a:pt x="227" y="1050"/>
                  </a:lnTo>
                  <a:lnTo>
                    <a:pt x="226" y="1060"/>
                  </a:lnTo>
                  <a:lnTo>
                    <a:pt x="226" y="1075"/>
                  </a:lnTo>
                  <a:lnTo>
                    <a:pt x="231" y="1090"/>
                  </a:lnTo>
                  <a:lnTo>
                    <a:pt x="242" y="1104"/>
                  </a:lnTo>
                  <a:lnTo>
                    <a:pt x="264" y="1115"/>
                  </a:lnTo>
                  <a:lnTo>
                    <a:pt x="297" y="1119"/>
                  </a:lnTo>
                  <a:lnTo>
                    <a:pt x="346" y="1116"/>
                  </a:lnTo>
                  <a:lnTo>
                    <a:pt x="378" y="1109"/>
                  </a:lnTo>
                  <a:lnTo>
                    <a:pt x="403" y="1100"/>
                  </a:lnTo>
                  <a:lnTo>
                    <a:pt x="422" y="1089"/>
                  </a:lnTo>
                  <a:lnTo>
                    <a:pt x="434" y="1079"/>
                  </a:lnTo>
                  <a:lnTo>
                    <a:pt x="443" y="1070"/>
                  </a:lnTo>
                  <a:lnTo>
                    <a:pt x="448" y="1062"/>
                  </a:lnTo>
                  <a:lnTo>
                    <a:pt x="450" y="1057"/>
                  </a:lnTo>
                  <a:lnTo>
                    <a:pt x="450" y="1055"/>
                  </a:lnTo>
                  <a:lnTo>
                    <a:pt x="461" y="1020"/>
                  </a:lnTo>
                  <a:lnTo>
                    <a:pt x="487" y="1024"/>
                  </a:lnTo>
                  <a:lnTo>
                    <a:pt x="532" y="974"/>
                  </a:lnTo>
                  <a:lnTo>
                    <a:pt x="529" y="934"/>
                  </a:lnTo>
                  <a:lnTo>
                    <a:pt x="512" y="896"/>
                  </a:lnTo>
                  <a:lnTo>
                    <a:pt x="518" y="834"/>
                  </a:lnTo>
                  <a:lnTo>
                    <a:pt x="473" y="718"/>
                  </a:lnTo>
                  <a:lnTo>
                    <a:pt x="373" y="559"/>
                  </a:lnTo>
                  <a:lnTo>
                    <a:pt x="325" y="433"/>
                  </a:lnTo>
                  <a:lnTo>
                    <a:pt x="317" y="76"/>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03" name="Freeform 246">
              <a:extLst>
                <a:ext uri="{FF2B5EF4-FFF2-40B4-BE49-F238E27FC236}">
                  <a16:creationId xmlns:a16="http://schemas.microsoft.com/office/drawing/2014/main" id="{C282CD59-345D-449D-8130-F0C152C3BA38}"/>
                </a:ext>
              </a:extLst>
            </p:cNvPr>
            <p:cNvSpPr>
              <a:spLocks/>
            </p:cNvSpPr>
            <p:nvPr/>
          </p:nvSpPr>
          <p:spPr bwMode="auto">
            <a:xfrm>
              <a:off x="2954" y="2150"/>
              <a:ext cx="141" cy="382"/>
            </a:xfrm>
            <a:custGeom>
              <a:avLst/>
              <a:gdLst>
                <a:gd name="T0" fmla="*/ 57 w 283"/>
                <a:gd name="T1" fmla="*/ 41 h 763"/>
                <a:gd name="T2" fmla="*/ 55 w 283"/>
                <a:gd name="T3" fmla="*/ 45 h 763"/>
                <a:gd name="T4" fmla="*/ 51 w 283"/>
                <a:gd name="T5" fmla="*/ 54 h 763"/>
                <a:gd name="T6" fmla="*/ 45 w 283"/>
                <a:gd name="T7" fmla="*/ 67 h 763"/>
                <a:gd name="T8" fmla="*/ 37 w 283"/>
                <a:gd name="T9" fmla="*/ 84 h 763"/>
                <a:gd name="T10" fmla="*/ 28 w 283"/>
                <a:gd name="T11" fmla="*/ 101 h 763"/>
                <a:gd name="T12" fmla="*/ 19 w 283"/>
                <a:gd name="T13" fmla="*/ 119 h 763"/>
                <a:gd name="T14" fmla="*/ 12 w 283"/>
                <a:gd name="T15" fmla="*/ 136 h 763"/>
                <a:gd name="T16" fmla="*/ 5 w 283"/>
                <a:gd name="T17" fmla="*/ 150 h 763"/>
                <a:gd name="T18" fmla="*/ 2 w 283"/>
                <a:gd name="T19" fmla="*/ 161 h 763"/>
                <a:gd name="T20" fmla="*/ 0 w 283"/>
                <a:gd name="T21" fmla="*/ 171 h 763"/>
                <a:gd name="T22" fmla="*/ 0 w 283"/>
                <a:gd name="T23" fmla="*/ 179 h 763"/>
                <a:gd name="T24" fmla="*/ 0 w 283"/>
                <a:gd name="T25" fmla="*/ 182 h 763"/>
                <a:gd name="T26" fmla="*/ 59 w 283"/>
                <a:gd name="T27" fmla="*/ 382 h 763"/>
                <a:gd name="T28" fmla="*/ 28 w 283"/>
                <a:gd name="T29" fmla="*/ 190 h 763"/>
                <a:gd name="T30" fmla="*/ 72 w 283"/>
                <a:gd name="T31" fmla="*/ 272 h 763"/>
                <a:gd name="T32" fmla="*/ 41 w 283"/>
                <a:gd name="T33" fmla="*/ 177 h 763"/>
                <a:gd name="T34" fmla="*/ 72 w 283"/>
                <a:gd name="T35" fmla="*/ 214 h 763"/>
                <a:gd name="T36" fmla="*/ 55 w 283"/>
                <a:gd name="T37" fmla="*/ 171 h 763"/>
                <a:gd name="T38" fmla="*/ 134 w 283"/>
                <a:gd name="T39" fmla="*/ 63 h 763"/>
                <a:gd name="T40" fmla="*/ 82 w 283"/>
                <a:gd name="T41" fmla="*/ 99 h 763"/>
                <a:gd name="T42" fmla="*/ 141 w 283"/>
                <a:gd name="T43" fmla="*/ 0 h 763"/>
                <a:gd name="T44" fmla="*/ 86 w 283"/>
                <a:gd name="T45" fmla="*/ 33 h 763"/>
                <a:gd name="T46" fmla="*/ 57 w 283"/>
                <a:gd name="T47" fmla="*/ 41 h 76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83"/>
                <a:gd name="T73" fmla="*/ 0 h 763"/>
                <a:gd name="T74" fmla="*/ 283 w 283"/>
                <a:gd name="T75" fmla="*/ 763 h 76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83" h="763">
                  <a:moveTo>
                    <a:pt x="114" y="82"/>
                  </a:moveTo>
                  <a:lnTo>
                    <a:pt x="111" y="89"/>
                  </a:lnTo>
                  <a:lnTo>
                    <a:pt x="103" y="107"/>
                  </a:lnTo>
                  <a:lnTo>
                    <a:pt x="90" y="134"/>
                  </a:lnTo>
                  <a:lnTo>
                    <a:pt x="74" y="167"/>
                  </a:lnTo>
                  <a:lnTo>
                    <a:pt x="57" y="202"/>
                  </a:lnTo>
                  <a:lnTo>
                    <a:pt x="39" y="238"/>
                  </a:lnTo>
                  <a:lnTo>
                    <a:pt x="24" y="271"/>
                  </a:lnTo>
                  <a:lnTo>
                    <a:pt x="11" y="300"/>
                  </a:lnTo>
                  <a:lnTo>
                    <a:pt x="4" y="321"/>
                  </a:lnTo>
                  <a:lnTo>
                    <a:pt x="1" y="342"/>
                  </a:lnTo>
                  <a:lnTo>
                    <a:pt x="0" y="357"/>
                  </a:lnTo>
                  <a:lnTo>
                    <a:pt x="0" y="363"/>
                  </a:lnTo>
                  <a:lnTo>
                    <a:pt x="119" y="763"/>
                  </a:lnTo>
                  <a:lnTo>
                    <a:pt x="57" y="380"/>
                  </a:lnTo>
                  <a:lnTo>
                    <a:pt x="145" y="543"/>
                  </a:lnTo>
                  <a:lnTo>
                    <a:pt x="83" y="354"/>
                  </a:lnTo>
                  <a:lnTo>
                    <a:pt x="145" y="427"/>
                  </a:lnTo>
                  <a:lnTo>
                    <a:pt x="110" y="342"/>
                  </a:lnTo>
                  <a:lnTo>
                    <a:pt x="268" y="125"/>
                  </a:lnTo>
                  <a:lnTo>
                    <a:pt x="165" y="198"/>
                  </a:lnTo>
                  <a:lnTo>
                    <a:pt x="283" y="0"/>
                  </a:lnTo>
                  <a:lnTo>
                    <a:pt x="172" y="66"/>
                  </a:lnTo>
                  <a:lnTo>
                    <a:pt x="114" y="82"/>
                  </a:lnTo>
                  <a:close/>
                </a:path>
              </a:pathLst>
            </a:custGeom>
            <a:solidFill>
              <a:srgbClr val="ADD1D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04" name="Freeform 247">
              <a:extLst>
                <a:ext uri="{FF2B5EF4-FFF2-40B4-BE49-F238E27FC236}">
                  <a16:creationId xmlns:a16="http://schemas.microsoft.com/office/drawing/2014/main" id="{6FA20B14-765E-4979-930E-7A6DAF0AD997}"/>
                </a:ext>
              </a:extLst>
            </p:cNvPr>
            <p:cNvSpPr>
              <a:spLocks/>
            </p:cNvSpPr>
            <p:nvPr/>
          </p:nvSpPr>
          <p:spPr bwMode="auto">
            <a:xfrm>
              <a:off x="2936" y="2436"/>
              <a:ext cx="57" cy="155"/>
            </a:xfrm>
            <a:custGeom>
              <a:avLst/>
              <a:gdLst>
                <a:gd name="T0" fmla="*/ 0 w 113"/>
                <a:gd name="T1" fmla="*/ 141 h 310"/>
                <a:gd name="T2" fmla="*/ 9 w 113"/>
                <a:gd name="T3" fmla="*/ 0 h 310"/>
                <a:gd name="T4" fmla="*/ 31 w 113"/>
                <a:gd name="T5" fmla="*/ 109 h 310"/>
                <a:gd name="T6" fmla="*/ 25 w 113"/>
                <a:gd name="T7" fmla="*/ 4 h 310"/>
                <a:gd name="T8" fmla="*/ 57 w 113"/>
                <a:gd name="T9" fmla="*/ 141 h 310"/>
                <a:gd name="T10" fmla="*/ 40 w 113"/>
                <a:gd name="T11" fmla="*/ 149 h 310"/>
                <a:gd name="T12" fmla="*/ 39 w 113"/>
                <a:gd name="T13" fmla="*/ 150 h 310"/>
                <a:gd name="T14" fmla="*/ 36 w 113"/>
                <a:gd name="T15" fmla="*/ 152 h 310"/>
                <a:gd name="T16" fmla="*/ 31 w 113"/>
                <a:gd name="T17" fmla="*/ 153 h 310"/>
                <a:gd name="T18" fmla="*/ 24 w 113"/>
                <a:gd name="T19" fmla="*/ 154 h 310"/>
                <a:gd name="T20" fmla="*/ 17 w 113"/>
                <a:gd name="T21" fmla="*/ 155 h 310"/>
                <a:gd name="T22" fmla="*/ 11 w 113"/>
                <a:gd name="T23" fmla="*/ 153 h 310"/>
                <a:gd name="T24" fmla="*/ 5 w 113"/>
                <a:gd name="T25" fmla="*/ 149 h 310"/>
                <a:gd name="T26" fmla="*/ 0 w 113"/>
                <a:gd name="T27" fmla="*/ 141 h 31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13"/>
                <a:gd name="T43" fmla="*/ 0 h 310"/>
                <a:gd name="T44" fmla="*/ 113 w 113"/>
                <a:gd name="T45" fmla="*/ 310 h 31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13" h="310">
                  <a:moveTo>
                    <a:pt x="0" y="281"/>
                  </a:moveTo>
                  <a:lnTo>
                    <a:pt x="18" y="0"/>
                  </a:lnTo>
                  <a:lnTo>
                    <a:pt x="62" y="219"/>
                  </a:lnTo>
                  <a:lnTo>
                    <a:pt x="50" y="8"/>
                  </a:lnTo>
                  <a:lnTo>
                    <a:pt x="113" y="281"/>
                  </a:lnTo>
                  <a:lnTo>
                    <a:pt x="80" y="298"/>
                  </a:lnTo>
                  <a:lnTo>
                    <a:pt x="78" y="299"/>
                  </a:lnTo>
                  <a:lnTo>
                    <a:pt x="71" y="303"/>
                  </a:lnTo>
                  <a:lnTo>
                    <a:pt x="61" y="306"/>
                  </a:lnTo>
                  <a:lnTo>
                    <a:pt x="48" y="308"/>
                  </a:lnTo>
                  <a:lnTo>
                    <a:pt x="34" y="310"/>
                  </a:lnTo>
                  <a:lnTo>
                    <a:pt x="22" y="305"/>
                  </a:lnTo>
                  <a:lnTo>
                    <a:pt x="9" y="297"/>
                  </a:lnTo>
                  <a:lnTo>
                    <a:pt x="0" y="281"/>
                  </a:lnTo>
                  <a:close/>
                </a:path>
              </a:pathLst>
            </a:custGeom>
            <a:solidFill>
              <a:srgbClr val="287C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05" name="Freeform 248">
              <a:extLst>
                <a:ext uri="{FF2B5EF4-FFF2-40B4-BE49-F238E27FC236}">
                  <a16:creationId xmlns:a16="http://schemas.microsoft.com/office/drawing/2014/main" id="{62F2EA2A-3912-426B-AFEA-53D4B89C9F3D}"/>
                </a:ext>
              </a:extLst>
            </p:cNvPr>
            <p:cNvSpPr>
              <a:spLocks/>
            </p:cNvSpPr>
            <p:nvPr/>
          </p:nvSpPr>
          <p:spPr bwMode="auto">
            <a:xfrm>
              <a:off x="3003" y="1794"/>
              <a:ext cx="41" cy="60"/>
            </a:xfrm>
            <a:custGeom>
              <a:avLst/>
              <a:gdLst>
                <a:gd name="T0" fmla="*/ 15 w 82"/>
                <a:gd name="T1" fmla="*/ 0 h 119"/>
                <a:gd name="T2" fmla="*/ 0 w 82"/>
                <a:gd name="T3" fmla="*/ 28 h 119"/>
                <a:gd name="T4" fmla="*/ 14 w 82"/>
                <a:gd name="T5" fmla="*/ 25 h 119"/>
                <a:gd name="T6" fmla="*/ 41 w 82"/>
                <a:gd name="T7" fmla="*/ 60 h 119"/>
                <a:gd name="T8" fmla="*/ 15 w 82"/>
                <a:gd name="T9" fmla="*/ 0 h 119"/>
                <a:gd name="T10" fmla="*/ 0 60000 65536"/>
                <a:gd name="T11" fmla="*/ 0 60000 65536"/>
                <a:gd name="T12" fmla="*/ 0 60000 65536"/>
                <a:gd name="T13" fmla="*/ 0 60000 65536"/>
                <a:gd name="T14" fmla="*/ 0 60000 65536"/>
                <a:gd name="T15" fmla="*/ 0 w 82"/>
                <a:gd name="T16" fmla="*/ 0 h 119"/>
                <a:gd name="T17" fmla="*/ 82 w 82"/>
                <a:gd name="T18" fmla="*/ 119 h 119"/>
              </a:gdLst>
              <a:ahLst/>
              <a:cxnLst>
                <a:cxn ang="T10">
                  <a:pos x="T0" y="T1"/>
                </a:cxn>
                <a:cxn ang="T11">
                  <a:pos x="T2" y="T3"/>
                </a:cxn>
                <a:cxn ang="T12">
                  <a:pos x="T4" y="T5"/>
                </a:cxn>
                <a:cxn ang="T13">
                  <a:pos x="T6" y="T7"/>
                </a:cxn>
                <a:cxn ang="T14">
                  <a:pos x="T8" y="T9"/>
                </a:cxn>
              </a:cxnLst>
              <a:rect l="T15" t="T16" r="T17" b="T18"/>
              <a:pathLst>
                <a:path w="82" h="119">
                  <a:moveTo>
                    <a:pt x="30" y="0"/>
                  </a:moveTo>
                  <a:lnTo>
                    <a:pt x="0" y="55"/>
                  </a:lnTo>
                  <a:lnTo>
                    <a:pt x="29" y="49"/>
                  </a:lnTo>
                  <a:lnTo>
                    <a:pt x="82" y="119"/>
                  </a:lnTo>
                  <a:lnTo>
                    <a:pt x="30" y="0"/>
                  </a:lnTo>
                  <a:close/>
                </a:path>
              </a:pathLst>
            </a:custGeom>
            <a:solidFill>
              <a:srgbClr val="3FFF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06" name="Freeform 249">
              <a:extLst>
                <a:ext uri="{FF2B5EF4-FFF2-40B4-BE49-F238E27FC236}">
                  <a16:creationId xmlns:a16="http://schemas.microsoft.com/office/drawing/2014/main" id="{16E71315-0979-4A91-ABA1-F90046E69D8A}"/>
                </a:ext>
              </a:extLst>
            </p:cNvPr>
            <p:cNvSpPr>
              <a:spLocks/>
            </p:cNvSpPr>
            <p:nvPr/>
          </p:nvSpPr>
          <p:spPr bwMode="auto">
            <a:xfrm>
              <a:off x="2844" y="2022"/>
              <a:ext cx="81" cy="60"/>
            </a:xfrm>
            <a:custGeom>
              <a:avLst/>
              <a:gdLst>
                <a:gd name="T0" fmla="*/ 24 w 161"/>
                <a:gd name="T1" fmla="*/ 4 h 119"/>
                <a:gd name="T2" fmla="*/ 23 w 161"/>
                <a:gd name="T3" fmla="*/ 6 h 119"/>
                <a:gd name="T4" fmla="*/ 21 w 161"/>
                <a:gd name="T5" fmla="*/ 8 h 119"/>
                <a:gd name="T6" fmla="*/ 15 w 161"/>
                <a:gd name="T7" fmla="*/ 9 h 119"/>
                <a:gd name="T8" fmla="*/ 12 w 161"/>
                <a:gd name="T9" fmla="*/ 12 h 119"/>
                <a:gd name="T10" fmla="*/ 13 w 161"/>
                <a:gd name="T11" fmla="*/ 15 h 119"/>
                <a:gd name="T12" fmla="*/ 12 w 161"/>
                <a:gd name="T13" fmla="*/ 19 h 119"/>
                <a:gd name="T14" fmla="*/ 9 w 161"/>
                <a:gd name="T15" fmla="*/ 21 h 119"/>
                <a:gd name="T16" fmla="*/ 6 w 161"/>
                <a:gd name="T17" fmla="*/ 26 h 119"/>
                <a:gd name="T18" fmla="*/ 7 w 161"/>
                <a:gd name="T19" fmla="*/ 28 h 119"/>
                <a:gd name="T20" fmla="*/ 6 w 161"/>
                <a:gd name="T21" fmla="*/ 32 h 119"/>
                <a:gd name="T22" fmla="*/ 1 w 161"/>
                <a:gd name="T23" fmla="*/ 35 h 119"/>
                <a:gd name="T24" fmla="*/ 0 w 161"/>
                <a:gd name="T25" fmla="*/ 42 h 119"/>
                <a:gd name="T26" fmla="*/ 0 w 161"/>
                <a:gd name="T27" fmla="*/ 48 h 119"/>
                <a:gd name="T28" fmla="*/ 6 w 161"/>
                <a:gd name="T29" fmla="*/ 60 h 119"/>
                <a:gd name="T30" fmla="*/ 8 w 161"/>
                <a:gd name="T31" fmla="*/ 57 h 119"/>
                <a:gd name="T32" fmla="*/ 10 w 161"/>
                <a:gd name="T33" fmla="*/ 53 h 119"/>
                <a:gd name="T34" fmla="*/ 9 w 161"/>
                <a:gd name="T35" fmla="*/ 50 h 119"/>
                <a:gd name="T36" fmla="*/ 9 w 161"/>
                <a:gd name="T37" fmla="*/ 47 h 119"/>
                <a:gd name="T38" fmla="*/ 17 w 161"/>
                <a:gd name="T39" fmla="*/ 46 h 119"/>
                <a:gd name="T40" fmla="*/ 23 w 161"/>
                <a:gd name="T41" fmla="*/ 47 h 119"/>
                <a:gd name="T42" fmla="*/ 27 w 161"/>
                <a:gd name="T43" fmla="*/ 50 h 119"/>
                <a:gd name="T44" fmla="*/ 30 w 161"/>
                <a:gd name="T45" fmla="*/ 53 h 119"/>
                <a:gd name="T46" fmla="*/ 40 w 161"/>
                <a:gd name="T47" fmla="*/ 58 h 119"/>
                <a:gd name="T48" fmla="*/ 46 w 161"/>
                <a:gd name="T49" fmla="*/ 60 h 119"/>
                <a:gd name="T50" fmla="*/ 51 w 161"/>
                <a:gd name="T51" fmla="*/ 60 h 119"/>
                <a:gd name="T52" fmla="*/ 62 w 161"/>
                <a:gd name="T53" fmla="*/ 57 h 119"/>
                <a:gd name="T54" fmla="*/ 71 w 161"/>
                <a:gd name="T55" fmla="*/ 53 h 119"/>
                <a:gd name="T56" fmla="*/ 74 w 161"/>
                <a:gd name="T57" fmla="*/ 43 h 119"/>
                <a:gd name="T58" fmla="*/ 75 w 161"/>
                <a:gd name="T59" fmla="*/ 23 h 119"/>
                <a:gd name="T60" fmla="*/ 81 w 161"/>
                <a:gd name="T61" fmla="*/ 15 h 119"/>
                <a:gd name="T62" fmla="*/ 62 w 161"/>
                <a:gd name="T63" fmla="*/ 5 h 119"/>
                <a:gd name="T64" fmla="*/ 60 w 161"/>
                <a:gd name="T65" fmla="*/ 5 h 119"/>
                <a:gd name="T66" fmla="*/ 53 w 161"/>
                <a:gd name="T67" fmla="*/ 4 h 119"/>
                <a:gd name="T68" fmla="*/ 47 w 161"/>
                <a:gd name="T69" fmla="*/ 3 h 119"/>
                <a:gd name="T70" fmla="*/ 42 w 161"/>
                <a:gd name="T71" fmla="*/ 1 h 119"/>
                <a:gd name="T72" fmla="*/ 39 w 161"/>
                <a:gd name="T73" fmla="*/ 0 h 119"/>
                <a:gd name="T74" fmla="*/ 37 w 161"/>
                <a:gd name="T75" fmla="*/ 0 h 119"/>
                <a:gd name="T76" fmla="*/ 31 w 161"/>
                <a:gd name="T77" fmla="*/ 1 h 11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61"/>
                <a:gd name="T118" fmla="*/ 0 h 119"/>
                <a:gd name="T119" fmla="*/ 161 w 161"/>
                <a:gd name="T120" fmla="*/ 119 h 119"/>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61" h="119">
                  <a:moveTo>
                    <a:pt x="53" y="5"/>
                  </a:moveTo>
                  <a:lnTo>
                    <a:pt x="48" y="7"/>
                  </a:lnTo>
                  <a:lnTo>
                    <a:pt x="46" y="9"/>
                  </a:lnTo>
                  <a:lnTo>
                    <a:pt x="46" y="11"/>
                  </a:lnTo>
                  <a:lnTo>
                    <a:pt x="45" y="14"/>
                  </a:lnTo>
                  <a:lnTo>
                    <a:pt x="41" y="16"/>
                  </a:lnTo>
                  <a:lnTo>
                    <a:pt x="35" y="16"/>
                  </a:lnTo>
                  <a:lnTo>
                    <a:pt x="30" y="17"/>
                  </a:lnTo>
                  <a:lnTo>
                    <a:pt x="25" y="21"/>
                  </a:lnTo>
                  <a:lnTo>
                    <a:pt x="24" y="24"/>
                  </a:lnTo>
                  <a:lnTo>
                    <a:pt x="25" y="28"/>
                  </a:lnTo>
                  <a:lnTo>
                    <a:pt x="25" y="30"/>
                  </a:lnTo>
                  <a:lnTo>
                    <a:pt x="25" y="33"/>
                  </a:lnTo>
                  <a:lnTo>
                    <a:pt x="23" y="37"/>
                  </a:lnTo>
                  <a:lnTo>
                    <a:pt x="20" y="39"/>
                  </a:lnTo>
                  <a:lnTo>
                    <a:pt x="17" y="41"/>
                  </a:lnTo>
                  <a:lnTo>
                    <a:pt x="13" y="46"/>
                  </a:lnTo>
                  <a:lnTo>
                    <a:pt x="12" y="51"/>
                  </a:lnTo>
                  <a:lnTo>
                    <a:pt x="12" y="53"/>
                  </a:lnTo>
                  <a:lnTo>
                    <a:pt x="13" y="56"/>
                  </a:lnTo>
                  <a:lnTo>
                    <a:pt x="13" y="60"/>
                  </a:lnTo>
                  <a:lnTo>
                    <a:pt x="11" y="63"/>
                  </a:lnTo>
                  <a:lnTo>
                    <a:pt x="7" y="66"/>
                  </a:lnTo>
                  <a:lnTo>
                    <a:pt x="2" y="69"/>
                  </a:lnTo>
                  <a:lnTo>
                    <a:pt x="0" y="75"/>
                  </a:lnTo>
                  <a:lnTo>
                    <a:pt x="0" y="83"/>
                  </a:lnTo>
                  <a:lnTo>
                    <a:pt x="0" y="90"/>
                  </a:lnTo>
                  <a:lnTo>
                    <a:pt x="0" y="96"/>
                  </a:lnTo>
                  <a:lnTo>
                    <a:pt x="0" y="98"/>
                  </a:lnTo>
                  <a:lnTo>
                    <a:pt x="12" y="119"/>
                  </a:lnTo>
                  <a:lnTo>
                    <a:pt x="13" y="116"/>
                  </a:lnTo>
                  <a:lnTo>
                    <a:pt x="15" y="113"/>
                  </a:lnTo>
                  <a:lnTo>
                    <a:pt x="17" y="108"/>
                  </a:lnTo>
                  <a:lnTo>
                    <a:pt x="19" y="105"/>
                  </a:lnTo>
                  <a:lnTo>
                    <a:pt x="19" y="102"/>
                  </a:lnTo>
                  <a:lnTo>
                    <a:pt x="18" y="99"/>
                  </a:lnTo>
                  <a:lnTo>
                    <a:pt x="18" y="97"/>
                  </a:lnTo>
                  <a:lnTo>
                    <a:pt x="18" y="94"/>
                  </a:lnTo>
                  <a:lnTo>
                    <a:pt x="26" y="92"/>
                  </a:lnTo>
                  <a:lnTo>
                    <a:pt x="33" y="92"/>
                  </a:lnTo>
                  <a:lnTo>
                    <a:pt x="39" y="92"/>
                  </a:lnTo>
                  <a:lnTo>
                    <a:pt x="45" y="94"/>
                  </a:lnTo>
                  <a:lnTo>
                    <a:pt x="49" y="96"/>
                  </a:lnTo>
                  <a:lnTo>
                    <a:pt x="53" y="99"/>
                  </a:lnTo>
                  <a:lnTo>
                    <a:pt x="56" y="101"/>
                  </a:lnTo>
                  <a:lnTo>
                    <a:pt x="59" y="105"/>
                  </a:lnTo>
                  <a:lnTo>
                    <a:pt x="70" y="110"/>
                  </a:lnTo>
                  <a:lnTo>
                    <a:pt x="80" y="115"/>
                  </a:lnTo>
                  <a:lnTo>
                    <a:pt x="88" y="117"/>
                  </a:lnTo>
                  <a:lnTo>
                    <a:pt x="92" y="119"/>
                  </a:lnTo>
                  <a:lnTo>
                    <a:pt x="94" y="119"/>
                  </a:lnTo>
                  <a:lnTo>
                    <a:pt x="101" y="119"/>
                  </a:lnTo>
                  <a:lnTo>
                    <a:pt x="111" y="116"/>
                  </a:lnTo>
                  <a:lnTo>
                    <a:pt x="123" y="114"/>
                  </a:lnTo>
                  <a:lnTo>
                    <a:pt x="133" y="110"/>
                  </a:lnTo>
                  <a:lnTo>
                    <a:pt x="141" y="105"/>
                  </a:lnTo>
                  <a:lnTo>
                    <a:pt x="147" y="97"/>
                  </a:lnTo>
                  <a:lnTo>
                    <a:pt x="147" y="85"/>
                  </a:lnTo>
                  <a:lnTo>
                    <a:pt x="146" y="62"/>
                  </a:lnTo>
                  <a:lnTo>
                    <a:pt x="150" y="45"/>
                  </a:lnTo>
                  <a:lnTo>
                    <a:pt x="157" y="33"/>
                  </a:lnTo>
                  <a:lnTo>
                    <a:pt x="161" y="30"/>
                  </a:lnTo>
                  <a:lnTo>
                    <a:pt x="123" y="9"/>
                  </a:lnTo>
                  <a:lnTo>
                    <a:pt x="119" y="9"/>
                  </a:lnTo>
                  <a:lnTo>
                    <a:pt x="111" y="9"/>
                  </a:lnTo>
                  <a:lnTo>
                    <a:pt x="106" y="8"/>
                  </a:lnTo>
                  <a:lnTo>
                    <a:pt x="100" y="7"/>
                  </a:lnTo>
                  <a:lnTo>
                    <a:pt x="94" y="6"/>
                  </a:lnTo>
                  <a:lnTo>
                    <a:pt x="88" y="3"/>
                  </a:lnTo>
                  <a:lnTo>
                    <a:pt x="84" y="2"/>
                  </a:lnTo>
                  <a:lnTo>
                    <a:pt x="79" y="1"/>
                  </a:lnTo>
                  <a:lnTo>
                    <a:pt x="77" y="0"/>
                  </a:lnTo>
                  <a:lnTo>
                    <a:pt x="76" y="0"/>
                  </a:lnTo>
                  <a:lnTo>
                    <a:pt x="73" y="0"/>
                  </a:lnTo>
                  <a:lnTo>
                    <a:pt x="68" y="0"/>
                  </a:lnTo>
                  <a:lnTo>
                    <a:pt x="61" y="1"/>
                  </a:lnTo>
                  <a:lnTo>
                    <a:pt x="53" y="5"/>
                  </a:lnTo>
                  <a:close/>
                </a:path>
              </a:pathLst>
            </a:custGeom>
            <a:solidFill>
              <a:srgbClr val="FFCC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07" name="Freeform 250">
              <a:extLst>
                <a:ext uri="{FF2B5EF4-FFF2-40B4-BE49-F238E27FC236}">
                  <a16:creationId xmlns:a16="http://schemas.microsoft.com/office/drawing/2014/main" id="{CF7FB7A4-4821-42D2-B106-982560EE8DD8}"/>
                </a:ext>
              </a:extLst>
            </p:cNvPr>
            <p:cNvSpPr>
              <a:spLocks/>
            </p:cNvSpPr>
            <p:nvPr/>
          </p:nvSpPr>
          <p:spPr bwMode="auto">
            <a:xfrm>
              <a:off x="2986" y="1699"/>
              <a:ext cx="91" cy="80"/>
            </a:xfrm>
            <a:custGeom>
              <a:avLst/>
              <a:gdLst>
                <a:gd name="T0" fmla="*/ 89 w 181"/>
                <a:gd name="T1" fmla="*/ 19 h 159"/>
                <a:gd name="T2" fmla="*/ 82 w 181"/>
                <a:gd name="T3" fmla="*/ 13 h 159"/>
                <a:gd name="T4" fmla="*/ 76 w 181"/>
                <a:gd name="T5" fmla="*/ 11 h 159"/>
                <a:gd name="T6" fmla="*/ 70 w 181"/>
                <a:gd name="T7" fmla="*/ 9 h 159"/>
                <a:gd name="T8" fmla="*/ 64 w 181"/>
                <a:gd name="T9" fmla="*/ 9 h 159"/>
                <a:gd name="T10" fmla="*/ 59 w 181"/>
                <a:gd name="T11" fmla="*/ 9 h 159"/>
                <a:gd name="T12" fmla="*/ 54 w 181"/>
                <a:gd name="T13" fmla="*/ 9 h 159"/>
                <a:gd name="T14" fmla="*/ 48 w 181"/>
                <a:gd name="T15" fmla="*/ 8 h 159"/>
                <a:gd name="T16" fmla="*/ 44 w 181"/>
                <a:gd name="T17" fmla="*/ 5 h 159"/>
                <a:gd name="T18" fmla="*/ 35 w 181"/>
                <a:gd name="T19" fmla="*/ 0 h 159"/>
                <a:gd name="T20" fmla="*/ 31 w 181"/>
                <a:gd name="T21" fmla="*/ 0 h 159"/>
                <a:gd name="T22" fmla="*/ 28 w 181"/>
                <a:gd name="T23" fmla="*/ 3 h 159"/>
                <a:gd name="T24" fmla="*/ 27 w 181"/>
                <a:gd name="T25" fmla="*/ 4 h 159"/>
                <a:gd name="T26" fmla="*/ 27 w 181"/>
                <a:gd name="T27" fmla="*/ 5 h 159"/>
                <a:gd name="T28" fmla="*/ 25 w 181"/>
                <a:gd name="T29" fmla="*/ 6 h 159"/>
                <a:gd name="T30" fmla="*/ 20 w 181"/>
                <a:gd name="T31" fmla="*/ 7 h 159"/>
                <a:gd name="T32" fmla="*/ 12 w 181"/>
                <a:gd name="T33" fmla="*/ 7 h 159"/>
                <a:gd name="T34" fmla="*/ 5 w 181"/>
                <a:gd name="T35" fmla="*/ 8 h 159"/>
                <a:gd name="T36" fmla="*/ 2 w 181"/>
                <a:gd name="T37" fmla="*/ 11 h 159"/>
                <a:gd name="T38" fmla="*/ 0 w 181"/>
                <a:gd name="T39" fmla="*/ 15 h 159"/>
                <a:gd name="T40" fmla="*/ 0 w 181"/>
                <a:gd name="T41" fmla="*/ 20 h 159"/>
                <a:gd name="T42" fmla="*/ 1 w 181"/>
                <a:gd name="T43" fmla="*/ 25 h 159"/>
                <a:gd name="T44" fmla="*/ 2 w 181"/>
                <a:gd name="T45" fmla="*/ 30 h 159"/>
                <a:gd name="T46" fmla="*/ 4 w 181"/>
                <a:gd name="T47" fmla="*/ 33 h 159"/>
                <a:gd name="T48" fmla="*/ 4 w 181"/>
                <a:gd name="T49" fmla="*/ 34 h 159"/>
                <a:gd name="T50" fmla="*/ 12 w 181"/>
                <a:gd name="T51" fmla="*/ 51 h 159"/>
                <a:gd name="T52" fmla="*/ 13 w 181"/>
                <a:gd name="T53" fmla="*/ 54 h 159"/>
                <a:gd name="T54" fmla="*/ 14 w 181"/>
                <a:gd name="T55" fmla="*/ 59 h 159"/>
                <a:gd name="T56" fmla="*/ 17 w 181"/>
                <a:gd name="T57" fmla="*/ 67 h 159"/>
                <a:gd name="T58" fmla="*/ 19 w 181"/>
                <a:gd name="T59" fmla="*/ 73 h 159"/>
                <a:gd name="T60" fmla="*/ 21 w 181"/>
                <a:gd name="T61" fmla="*/ 76 h 159"/>
                <a:gd name="T62" fmla="*/ 27 w 181"/>
                <a:gd name="T63" fmla="*/ 78 h 159"/>
                <a:gd name="T64" fmla="*/ 33 w 181"/>
                <a:gd name="T65" fmla="*/ 80 h 159"/>
                <a:gd name="T66" fmla="*/ 40 w 181"/>
                <a:gd name="T67" fmla="*/ 80 h 159"/>
                <a:gd name="T68" fmla="*/ 46 w 181"/>
                <a:gd name="T69" fmla="*/ 80 h 159"/>
                <a:gd name="T70" fmla="*/ 52 w 181"/>
                <a:gd name="T71" fmla="*/ 80 h 159"/>
                <a:gd name="T72" fmla="*/ 56 w 181"/>
                <a:gd name="T73" fmla="*/ 79 h 159"/>
                <a:gd name="T74" fmla="*/ 58 w 181"/>
                <a:gd name="T75" fmla="*/ 79 h 159"/>
                <a:gd name="T76" fmla="*/ 59 w 181"/>
                <a:gd name="T77" fmla="*/ 78 h 159"/>
                <a:gd name="T78" fmla="*/ 61 w 181"/>
                <a:gd name="T79" fmla="*/ 77 h 159"/>
                <a:gd name="T80" fmla="*/ 65 w 181"/>
                <a:gd name="T81" fmla="*/ 74 h 159"/>
                <a:gd name="T82" fmla="*/ 70 w 181"/>
                <a:gd name="T83" fmla="*/ 71 h 159"/>
                <a:gd name="T84" fmla="*/ 74 w 181"/>
                <a:gd name="T85" fmla="*/ 68 h 159"/>
                <a:gd name="T86" fmla="*/ 78 w 181"/>
                <a:gd name="T87" fmla="*/ 63 h 159"/>
                <a:gd name="T88" fmla="*/ 82 w 181"/>
                <a:gd name="T89" fmla="*/ 58 h 159"/>
                <a:gd name="T90" fmla="*/ 84 w 181"/>
                <a:gd name="T91" fmla="*/ 54 h 159"/>
                <a:gd name="T92" fmla="*/ 86 w 181"/>
                <a:gd name="T93" fmla="*/ 46 h 159"/>
                <a:gd name="T94" fmla="*/ 89 w 181"/>
                <a:gd name="T95" fmla="*/ 36 h 159"/>
                <a:gd name="T96" fmla="*/ 91 w 181"/>
                <a:gd name="T97" fmla="*/ 26 h 159"/>
                <a:gd name="T98" fmla="*/ 89 w 181"/>
                <a:gd name="T99" fmla="*/ 19 h 15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81"/>
                <a:gd name="T151" fmla="*/ 0 h 159"/>
                <a:gd name="T152" fmla="*/ 181 w 181"/>
                <a:gd name="T153" fmla="*/ 159 h 15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81" h="159">
                  <a:moveTo>
                    <a:pt x="177" y="37"/>
                  </a:moveTo>
                  <a:lnTo>
                    <a:pt x="164" y="26"/>
                  </a:lnTo>
                  <a:lnTo>
                    <a:pt x="152" y="21"/>
                  </a:lnTo>
                  <a:lnTo>
                    <a:pt x="139" y="18"/>
                  </a:lnTo>
                  <a:lnTo>
                    <a:pt x="127" y="18"/>
                  </a:lnTo>
                  <a:lnTo>
                    <a:pt x="117" y="18"/>
                  </a:lnTo>
                  <a:lnTo>
                    <a:pt x="107" y="18"/>
                  </a:lnTo>
                  <a:lnTo>
                    <a:pt x="96" y="16"/>
                  </a:lnTo>
                  <a:lnTo>
                    <a:pt x="87" y="10"/>
                  </a:lnTo>
                  <a:lnTo>
                    <a:pt x="70" y="0"/>
                  </a:lnTo>
                  <a:lnTo>
                    <a:pt x="61" y="0"/>
                  </a:lnTo>
                  <a:lnTo>
                    <a:pt x="55" y="6"/>
                  </a:lnTo>
                  <a:lnTo>
                    <a:pt x="54" y="7"/>
                  </a:lnTo>
                  <a:lnTo>
                    <a:pt x="53" y="9"/>
                  </a:lnTo>
                  <a:lnTo>
                    <a:pt x="49" y="11"/>
                  </a:lnTo>
                  <a:lnTo>
                    <a:pt x="39" y="14"/>
                  </a:lnTo>
                  <a:lnTo>
                    <a:pt x="23" y="14"/>
                  </a:lnTo>
                  <a:lnTo>
                    <a:pt x="10" y="15"/>
                  </a:lnTo>
                  <a:lnTo>
                    <a:pt x="3" y="21"/>
                  </a:lnTo>
                  <a:lnTo>
                    <a:pt x="0" y="29"/>
                  </a:lnTo>
                  <a:lnTo>
                    <a:pt x="0" y="39"/>
                  </a:lnTo>
                  <a:lnTo>
                    <a:pt x="2" y="49"/>
                  </a:lnTo>
                  <a:lnTo>
                    <a:pt x="4" y="59"/>
                  </a:lnTo>
                  <a:lnTo>
                    <a:pt x="7" y="66"/>
                  </a:lnTo>
                  <a:lnTo>
                    <a:pt x="8" y="68"/>
                  </a:lnTo>
                  <a:lnTo>
                    <a:pt x="24" y="102"/>
                  </a:lnTo>
                  <a:lnTo>
                    <a:pt x="25" y="107"/>
                  </a:lnTo>
                  <a:lnTo>
                    <a:pt x="28" y="118"/>
                  </a:lnTo>
                  <a:lnTo>
                    <a:pt x="33" y="133"/>
                  </a:lnTo>
                  <a:lnTo>
                    <a:pt x="37" y="146"/>
                  </a:lnTo>
                  <a:lnTo>
                    <a:pt x="42" y="152"/>
                  </a:lnTo>
                  <a:lnTo>
                    <a:pt x="53" y="156"/>
                  </a:lnTo>
                  <a:lnTo>
                    <a:pt x="65" y="159"/>
                  </a:lnTo>
                  <a:lnTo>
                    <a:pt x="79" y="159"/>
                  </a:lnTo>
                  <a:lnTo>
                    <a:pt x="92" y="159"/>
                  </a:lnTo>
                  <a:lnTo>
                    <a:pt x="103" y="159"/>
                  </a:lnTo>
                  <a:lnTo>
                    <a:pt x="111" y="158"/>
                  </a:lnTo>
                  <a:lnTo>
                    <a:pt x="115" y="158"/>
                  </a:lnTo>
                  <a:lnTo>
                    <a:pt x="117" y="156"/>
                  </a:lnTo>
                  <a:lnTo>
                    <a:pt x="122" y="153"/>
                  </a:lnTo>
                  <a:lnTo>
                    <a:pt x="130" y="148"/>
                  </a:lnTo>
                  <a:lnTo>
                    <a:pt x="139" y="142"/>
                  </a:lnTo>
                  <a:lnTo>
                    <a:pt x="148" y="135"/>
                  </a:lnTo>
                  <a:lnTo>
                    <a:pt x="156" y="125"/>
                  </a:lnTo>
                  <a:lnTo>
                    <a:pt x="163" y="116"/>
                  </a:lnTo>
                  <a:lnTo>
                    <a:pt x="167" y="107"/>
                  </a:lnTo>
                  <a:lnTo>
                    <a:pt x="171" y="92"/>
                  </a:lnTo>
                  <a:lnTo>
                    <a:pt x="177" y="71"/>
                  </a:lnTo>
                  <a:lnTo>
                    <a:pt x="181" y="51"/>
                  </a:lnTo>
                  <a:lnTo>
                    <a:pt x="177" y="37"/>
                  </a:lnTo>
                  <a:close/>
                </a:path>
              </a:pathLst>
            </a:custGeom>
            <a:solidFill>
              <a:srgbClr val="FFCC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08" name="Freeform 251">
              <a:extLst>
                <a:ext uri="{FF2B5EF4-FFF2-40B4-BE49-F238E27FC236}">
                  <a16:creationId xmlns:a16="http://schemas.microsoft.com/office/drawing/2014/main" id="{BE753F6D-E5EF-4FB8-ABD9-DABC55F3982E}"/>
                </a:ext>
              </a:extLst>
            </p:cNvPr>
            <p:cNvSpPr>
              <a:spLocks/>
            </p:cNvSpPr>
            <p:nvPr/>
          </p:nvSpPr>
          <p:spPr bwMode="auto">
            <a:xfrm>
              <a:off x="3031" y="1790"/>
              <a:ext cx="23" cy="32"/>
            </a:xfrm>
            <a:custGeom>
              <a:avLst/>
              <a:gdLst>
                <a:gd name="T0" fmla="*/ 13 w 48"/>
                <a:gd name="T1" fmla="*/ 2 h 63"/>
                <a:gd name="T2" fmla="*/ 0 w 48"/>
                <a:gd name="T3" fmla="*/ 0 h 63"/>
                <a:gd name="T4" fmla="*/ 12 w 48"/>
                <a:gd name="T5" fmla="*/ 32 h 63"/>
                <a:gd name="T6" fmla="*/ 23 w 48"/>
                <a:gd name="T7" fmla="*/ 6 h 63"/>
                <a:gd name="T8" fmla="*/ 13 w 48"/>
                <a:gd name="T9" fmla="*/ 2 h 63"/>
                <a:gd name="T10" fmla="*/ 0 60000 65536"/>
                <a:gd name="T11" fmla="*/ 0 60000 65536"/>
                <a:gd name="T12" fmla="*/ 0 60000 65536"/>
                <a:gd name="T13" fmla="*/ 0 60000 65536"/>
                <a:gd name="T14" fmla="*/ 0 60000 65536"/>
                <a:gd name="T15" fmla="*/ 0 w 48"/>
                <a:gd name="T16" fmla="*/ 0 h 63"/>
                <a:gd name="T17" fmla="*/ 48 w 48"/>
                <a:gd name="T18" fmla="*/ 63 h 63"/>
              </a:gdLst>
              <a:ahLst/>
              <a:cxnLst>
                <a:cxn ang="T10">
                  <a:pos x="T0" y="T1"/>
                </a:cxn>
                <a:cxn ang="T11">
                  <a:pos x="T2" y="T3"/>
                </a:cxn>
                <a:cxn ang="T12">
                  <a:pos x="T4" y="T5"/>
                </a:cxn>
                <a:cxn ang="T13">
                  <a:pos x="T6" y="T7"/>
                </a:cxn>
                <a:cxn ang="T14">
                  <a:pos x="T8" y="T9"/>
                </a:cxn>
              </a:cxnLst>
              <a:rect l="T15" t="T16" r="T17" b="T18"/>
              <a:pathLst>
                <a:path w="48" h="63">
                  <a:moveTo>
                    <a:pt x="27" y="3"/>
                  </a:moveTo>
                  <a:lnTo>
                    <a:pt x="0" y="0"/>
                  </a:lnTo>
                  <a:lnTo>
                    <a:pt x="25" y="63"/>
                  </a:lnTo>
                  <a:lnTo>
                    <a:pt x="48" y="12"/>
                  </a:lnTo>
                  <a:lnTo>
                    <a:pt x="27" y="3"/>
                  </a:lnTo>
                  <a:close/>
                </a:path>
              </a:pathLst>
            </a:custGeom>
            <a:solidFill>
              <a:srgbClr val="FFCC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09" name="Freeform 252">
              <a:extLst>
                <a:ext uri="{FF2B5EF4-FFF2-40B4-BE49-F238E27FC236}">
                  <a16:creationId xmlns:a16="http://schemas.microsoft.com/office/drawing/2014/main" id="{36FA1FD0-FDA5-41B1-B844-6C8AE8D51911}"/>
                </a:ext>
              </a:extLst>
            </p:cNvPr>
            <p:cNvSpPr>
              <a:spLocks/>
            </p:cNvSpPr>
            <p:nvPr/>
          </p:nvSpPr>
          <p:spPr bwMode="auto">
            <a:xfrm>
              <a:off x="2952" y="1667"/>
              <a:ext cx="124" cy="21"/>
            </a:xfrm>
            <a:custGeom>
              <a:avLst/>
              <a:gdLst>
                <a:gd name="T0" fmla="*/ 1 w 248"/>
                <a:gd name="T1" fmla="*/ 15 h 44"/>
                <a:gd name="T2" fmla="*/ 9 w 248"/>
                <a:gd name="T3" fmla="*/ 14 h 44"/>
                <a:gd name="T4" fmla="*/ 19 w 248"/>
                <a:gd name="T5" fmla="*/ 13 h 44"/>
                <a:gd name="T6" fmla="*/ 29 w 248"/>
                <a:gd name="T7" fmla="*/ 13 h 44"/>
                <a:gd name="T8" fmla="*/ 39 w 248"/>
                <a:gd name="T9" fmla="*/ 13 h 44"/>
                <a:gd name="T10" fmla="*/ 49 w 248"/>
                <a:gd name="T11" fmla="*/ 13 h 44"/>
                <a:gd name="T12" fmla="*/ 59 w 248"/>
                <a:gd name="T13" fmla="*/ 14 h 44"/>
                <a:gd name="T14" fmla="*/ 69 w 248"/>
                <a:gd name="T15" fmla="*/ 14 h 44"/>
                <a:gd name="T16" fmla="*/ 79 w 248"/>
                <a:gd name="T17" fmla="*/ 15 h 44"/>
                <a:gd name="T18" fmla="*/ 88 w 248"/>
                <a:gd name="T19" fmla="*/ 16 h 44"/>
                <a:gd name="T20" fmla="*/ 97 w 248"/>
                <a:gd name="T21" fmla="*/ 17 h 44"/>
                <a:gd name="T22" fmla="*/ 104 w 248"/>
                <a:gd name="T23" fmla="*/ 18 h 44"/>
                <a:gd name="T24" fmla="*/ 111 w 248"/>
                <a:gd name="T25" fmla="*/ 19 h 44"/>
                <a:gd name="T26" fmla="*/ 116 w 248"/>
                <a:gd name="T27" fmla="*/ 20 h 44"/>
                <a:gd name="T28" fmla="*/ 120 w 248"/>
                <a:gd name="T29" fmla="*/ 21 h 44"/>
                <a:gd name="T30" fmla="*/ 123 w 248"/>
                <a:gd name="T31" fmla="*/ 21 h 44"/>
                <a:gd name="T32" fmla="*/ 124 w 248"/>
                <a:gd name="T33" fmla="*/ 21 h 44"/>
                <a:gd name="T34" fmla="*/ 108 w 248"/>
                <a:gd name="T35" fmla="*/ 12 h 44"/>
                <a:gd name="T36" fmla="*/ 93 w 248"/>
                <a:gd name="T37" fmla="*/ 7 h 44"/>
                <a:gd name="T38" fmla="*/ 78 w 248"/>
                <a:gd name="T39" fmla="*/ 3 h 44"/>
                <a:gd name="T40" fmla="*/ 64 w 248"/>
                <a:gd name="T41" fmla="*/ 1 h 44"/>
                <a:gd name="T42" fmla="*/ 52 w 248"/>
                <a:gd name="T43" fmla="*/ 0 h 44"/>
                <a:gd name="T44" fmla="*/ 43 w 248"/>
                <a:gd name="T45" fmla="*/ 0 h 44"/>
                <a:gd name="T46" fmla="*/ 37 w 248"/>
                <a:gd name="T47" fmla="*/ 1 h 44"/>
                <a:gd name="T48" fmla="*/ 35 w 248"/>
                <a:gd name="T49" fmla="*/ 1 h 44"/>
                <a:gd name="T50" fmla="*/ 33 w 248"/>
                <a:gd name="T51" fmla="*/ 2 h 44"/>
                <a:gd name="T52" fmla="*/ 28 w 248"/>
                <a:gd name="T53" fmla="*/ 3 h 44"/>
                <a:gd name="T54" fmla="*/ 22 w 248"/>
                <a:gd name="T55" fmla="*/ 6 h 44"/>
                <a:gd name="T56" fmla="*/ 15 w 248"/>
                <a:gd name="T57" fmla="*/ 8 h 44"/>
                <a:gd name="T58" fmla="*/ 8 w 248"/>
                <a:gd name="T59" fmla="*/ 11 h 44"/>
                <a:gd name="T60" fmla="*/ 3 w 248"/>
                <a:gd name="T61" fmla="*/ 13 h 44"/>
                <a:gd name="T62" fmla="*/ 0 w 248"/>
                <a:gd name="T63" fmla="*/ 14 h 44"/>
                <a:gd name="T64" fmla="*/ 1 w 248"/>
                <a:gd name="T65" fmla="*/ 15 h 4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48"/>
                <a:gd name="T100" fmla="*/ 0 h 44"/>
                <a:gd name="T101" fmla="*/ 248 w 248"/>
                <a:gd name="T102" fmla="*/ 44 h 4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48" h="44">
                  <a:moveTo>
                    <a:pt x="1" y="31"/>
                  </a:moveTo>
                  <a:lnTo>
                    <a:pt x="18" y="29"/>
                  </a:lnTo>
                  <a:lnTo>
                    <a:pt x="38" y="28"/>
                  </a:lnTo>
                  <a:lnTo>
                    <a:pt x="57" y="27"/>
                  </a:lnTo>
                  <a:lnTo>
                    <a:pt x="77" y="28"/>
                  </a:lnTo>
                  <a:lnTo>
                    <a:pt x="98" y="28"/>
                  </a:lnTo>
                  <a:lnTo>
                    <a:pt x="118" y="29"/>
                  </a:lnTo>
                  <a:lnTo>
                    <a:pt x="138" y="30"/>
                  </a:lnTo>
                  <a:lnTo>
                    <a:pt x="157" y="32"/>
                  </a:lnTo>
                  <a:lnTo>
                    <a:pt x="176" y="34"/>
                  </a:lnTo>
                  <a:lnTo>
                    <a:pt x="193" y="36"/>
                  </a:lnTo>
                  <a:lnTo>
                    <a:pt x="208" y="38"/>
                  </a:lnTo>
                  <a:lnTo>
                    <a:pt x="222" y="39"/>
                  </a:lnTo>
                  <a:lnTo>
                    <a:pt x="232" y="42"/>
                  </a:lnTo>
                  <a:lnTo>
                    <a:pt x="240" y="43"/>
                  </a:lnTo>
                  <a:lnTo>
                    <a:pt x="246" y="44"/>
                  </a:lnTo>
                  <a:lnTo>
                    <a:pt x="248" y="44"/>
                  </a:lnTo>
                  <a:lnTo>
                    <a:pt x="216" y="26"/>
                  </a:lnTo>
                  <a:lnTo>
                    <a:pt x="185" y="14"/>
                  </a:lnTo>
                  <a:lnTo>
                    <a:pt x="155" y="6"/>
                  </a:lnTo>
                  <a:lnTo>
                    <a:pt x="128" y="3"/>
                  </a:lnTo>
                  <a:lnTo>
                    <a:pt x="103" y="0"/>
                  </a:lnTo>
                  <a:lnTo>
                    <a:pt x="85" y="1"/>
                  </a:lnTo>
                  <a:lnTo>
                    <a:pt x="73" y="3"/>
                  </a:lnTo>
                  <a:lnTo>
                    <a:pt x="69" y="3"/>
                  </a:lnTo>
                  <a:lnTo>
                    <a:pt x="65" y="4"/>
                  </a:lnTo>
                  <a:lnTo>
                    <a:pt x="56" y="7"/>
                  </a:lnTo>
                  <a:lnTo>
                    <a:pt x="44" y="12"/>
                  </a:lnTo>
                  <a:lnTo>
                    <a:pt x="30" y="17"/>
                  </a:lnTo>
                  <a:lnTo>
                    <a:pt x="16" y="23"/>
                  </a:lnTo>
                  <a:lnTo>
                    <a:pt x="6" y="28"/>
                  </a:lnTo>
                  <a:lnTo>
                    <a:pt x="0" y="30"/>
                  </a:lnTo>
                  <a:lnTo>
                    <a:pt x="1" y="31"/>
                  </a:lnTo>
                  <a:close/>
                </a:path>
              </a:pathLst>
            </a:custGeom>
            <a:solidFill>
              <a:srgbClr val="3FFF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10" name="Freeform 253">
              <a:extLst>
                <a:ext uri="{FF2B5EF4-FFF2-40B4-BE49-F238E27FC236}">
                  <a16:creationId xmlns:a16="http://schemas.microsoft.com/office/drawing/2014/main" id="{ED9FF4EE-42E6-4F3A-88A9-0605C6F2B1AC}"/>
                </a:ext>
              </a:extLst>
            </p:cNvPr>
            <p:cNvSpPr>
              <a:spLocks/>
            </p:cNvSpPr>
            <p:nvPr/>
          </p:nvSpPr>
          <p:spPr bwMode="auto">
            <a:xfrm>
              <a:off x="2989" y="1615"/>
              <a:ext cx="80" cy="63"/>
            </a:xfrm>
            <a:custGeom>
              <a:avLst/>
              <a:gdLst>
                <a:gd name="T0" fmla="*/ 0 w 160"/>
                <a:gd name="T1" fmla="*/ 46 h 125"/>
                <a:gd name="T2" fmla="*/ 0 w 160"/>
                <a:gd name="T3" fmla="*/ 44 h 125"/>
                <a:gd name="T4" fmla="*/ 1 w 160"/>
                <a:gd name="T5" fmla="*/ 39 h 125"/>
                <a:gd name="T6" fmla="*/ 3 w 160"/>
                <a:gd name="T7" fmla="*/ 31 h 125"/>
                <a:gd name="T8" fmla="*/ 6 w 160"/>
                <a:gd name="T9" fmla="*/ 23 h 125"/>
                <a:gd name="T10" fmla="*/ 12 w 160"/>
                <a:gd name="T11" fmla="*/ 15 h 125"/>
                <a:gd name="T12" fmla="*/ 20 w 160"/>
                <a:gd name="T13" fmla="*/ 7 h 125"/>
                <a:gd name="T14" fmla="*/ 30 w 160"/>
                <a:gd name="T15" fmla="*/ 2 h 125"/>
                <a:gd name="T16" fmla="*/ 43 w 160"/>
                <a:gd name="T17" fmla="*/ 0 h 125"/>
                <a:gd name="T18" fmla="*/ 48 w 160"/>
                <a:gd name="T19" fmla="*/ 1 h 125"/>
                <a:gd name="T20" fmla="*/ 53 w 160"/>
                <a:gd name="T21" fmla="*/ 2 h 125"/>
                <a:gd name="T22" fmla="*/ 59 w 160"/>
                <a:gd name="T23" fmla="*/ 5 h 125"/>
                <a:gd name="T24" fmla="*/ 65 w 160"/>
                <a:gd name="T25" fmla="*/ 10 h 125"/>
                <a:gd name="T26" fmla="*/ 70 w 160"/>
                <a:gd name="T27" fmla="*/ 17 h 125"/>
                <a:gd name="T28" fmla="*/ 75 w 160"/>
                <a:gd name="T29" fmla="*/ 28 h 125"/>
                <a:gd name="T30" fmla="*/ 78 w 160"/>
                <a:gd name="T31" fmla="*/ 43 h 125"/>
                <a:gd name="T32" fmla="*/ 80 w 160"/>
                <a:gd name="T33" fmla="*/ 63 h 125"/>
                <a:gd name="T34" fmla="*/ 79 w 160"/>
                <a:gd name="T35" fmla="*/ 62 h 125"/>
                <a:gd name="T36" fmla="*/ 75 w 160"/>
                <a:gd name="T37" fmla="*/ 60 h 125"/>
                <a:gd name="T38" fmla="*/ 68 w 160"/>
                <a:gd name="T39" fmla="*/ 57 h 125"/>
                <a:gd name="T40" fmla="*/ 58 w 160"/>
                <a:gd name="T41" fmla="*/ 53 h 125"/>
                <a:gd name="T42" fmla="*/ 47 w 160"/>
                <a:gd name="T43" fmla="*/ 50 h 125"/>
                <a:gd name="T44" fmla="*/ 33 w 160"/>
                <a:gd name="T45" fmla="*/ 47 h 125"/>
                <a:gd name="T46" fmla="*/ 18 w 160"/>
                <a:gd name="T47" fmla="*/ 46 h 125"/>
                <a:gd name="T48" fmla="*/ 0 w 160"/>
                <a:gd name="T49" fmla="*/ 46 h 12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0"/>
                <a:gd name="T76" fmla="*/ 0 h 125"/>
                <a:gd name="T77" fmla="*/ 160 w 160"/>
                <a:gd name="T78" fmla="*/ 125 h 12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0" h="125">
                  <a:moveTo>
                    <a:pt x="0" y="92"/>
                  </a:moveTo>
                  <a:lnTo>
                    <a:pt x="0" y="88"/>
                  </a:lnTo>
                  <a:lnTo>
                    <a:pt x="3" y="77"/>
                  </a:lnTo>
                  <a:lnTo>
                    <a:pt x="6" y="62"/>
                  </a:lnTo>
                  <a:lnTo>
                    <a:pt x="13" y="46"/>
                  </a:lnTo>
                  <a:lnTo>
                    <a:pt x="25" y="29"/>
                  </a:lnTo>
                  <a:lnTo>
                    <a:pt x="40" y="14"/>
                  </a:lnTo>
                  <a:lnTo>
                    <a:pt x="60" y="3"/>
                  </a:lnTo>
                  <a:lnTo>
                    <a:pt x="87" y="0"/>
                  </a:lnTo>
                  <a:lnTo>
                    <a:pt x="96" y="1"/>
                  </a:lnTo>
                  <a:lnTo>
                    <a:pt x="106" y="3"/>
                  </a:lnTo>
                  <a:lnTo>
                    <a:pt x="118" y="9"/>
                  </a:lnTo>
                  <a:lnTo>
                    <a:pt x="129" y="19"/>
                  </a:lnTo>
                  <a:lnTo>
                    <a:pt x="140" y="34"/>
                  </a:lnTo>
                  <a:lnTo>
                    <a:pt x="149" y="56"/>
                  </a:lnTo>
                  <a:lnTo>
                    <a:pt x="156" y="86"/>
                  </a:lnTo>
                  <a:lnTo>
                    <a:pt x="160" y="125"/>
                  </a:lnTo>
                  <a:lnTo>
                    <a:pt x="157" y="124"/>
                  </a:lnTo>
                  <a:lnTo>
                    <a:pt x="149" y="119"/>
                  </a:lnTo>
                  <a:lnTo>
                    <a:pt x="135" y="114"/>
                  </a:lnTo>
                  <a:lnTo>
                    <a:pt x="117" y="106"/>
                  </a:lnTo>
                  <a:lnTo>
                    <a:pt x="94" y="99"/>
                  </a:lnTo>
                  <a:lnTo>
                    <a:pt x="66" y="93"/>
                  </a:lnTo>
                  <a:lnTo>
                    <a:pt x="35" y="91"/>
                  </a:lnTo>
                  <a:lnTo>
                    <a:pt x="0" y="92"/>
                  </a:lnTo>
                  <a:close/>
                </a:path>
              </a:pathLst>
            </a:custGeom>
            <a:solidFill>
              <a:srgbClr val="7FF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11" name="Freeform 254">
              <a:extLst>
                <a:ext uri="{FF2B5EF4-FFF2-40B4-BE49-F238E27FC236}">
                  <a16:creationId xmlns:a16="http://schemas.microsoft.com/office/drawing/2014/main" id="{76EEBB12-F1B9-4048-A5F6-55E52C189103}"/>
                </a:ext>
              </a:extLst>
            </p:cNvPr>
            <p:cNvSpPr>
              <a:spLocks/>
            </p:cNvSpPr>
            <p:nvPr/>
          </p:nvSpPr>
          <p:spPr bwMode="auto">
            <a:xfrm>
              <a:off x="3061" y="1618"/>
              <a:ext cx="43" cy="68"/>
            </a:xfrm>
            <a:custGeom>
              <a:avLst/>
              <a:gdLst>
                <a:gd name="T0" fmla="*/ 17 w 88"/>
                <a:gd name="T1" fmla="*/ 67 h 136"/>
                <a:gd name="T2" fmla="*/ 17 w 88"/>
                <a:gd name="T3" fmla="*/ 64 h 136"/>
                <a:gd name="T4" fmla="*/ 16 w 88"/>
                <a:gd name="T5" fmla="*/ 57 h 136"/>
                <a:gd name="T6" fmla="*/ 15 w 88"/>
                <a:gd name="T7" fmla="*/ 48 h 136"/>
                <a:gd name="T8" fmla="*/ 13 w 88"/>
                <a:gd name="T9" fmla="*/ 37 h 136"/>
                <a:gd name="T10" fmla="*/ 11 w 88"/>
                <a:gd name="T11" fmla="*/ 26 h 136"/>
                <a:gd name="T12" fmla="*/ 8 w 88"/>
                <a:gd name="T13" fmla="*/ 15 h 136"/>
                <a:gd name="T14" fmla="*/ 4 w 88"/>
                <a:gd name="T15" fmla="*/ 7 h 136"/>
                <a:gd name="T16" fmla="*/ 0 w 88"/>
                <a:gd name="T17" fmla="*/ 1 h 136"/>
                <a:gd name="T18" fmla="*/ 0 w 88"/>
                <a:gd name="T19" fmla="*/ 0 h 136"/>
                <a:gd name="T20" fmla="*/ 3 w 88"/>
                <a:gd name="T21" fmla="*/ 1 h 136"/>
                <a:gd name="T22" fmla="*/ 9 w 88"/>
                <a:gd name="T23" fmla="*/ 3 h 136"/>
                <a:gd name="T24" fmla="*/ 17 w 88"/>
                <a:gd name="T25" fmla="*/ 8 h 136"/>
                <a:gd name="T26" fmla="*/ 24 w 88"/>
                <a:gd name="T27" fmla="*/ 17 h 136"/>
                <a:gd name="T28" fmla="*/ 32 w 88"/>
                <a:gd name="T29" fmla="*/ 27 h 136"/>
                <a:gd name="T30" fmla="*/ 38 w 88"/>
                <a:gd name="T31" fmla="*/ 43 h 136"/>
                <a:gd name="T32" fmla="*/ 43 w 88"/>
                <a:gd name="T33" fmla="*/ 62 h 136"/>
                <a:gd name="T34" fmla="*/ 43 w 88"/>
                <a:gd name="T35" fmla="*/ 65 h 136"/>
                <a:gd name="T36" fmla="*/ 40 w 88"/>
                <a:gd name="T37" fmla="*/ 68 h 136"/>
                <a:gd name="T38" fmla="*/ 36 w 88"/>
                <a:gd name="T39" fmla="*/ 68 h 136"/>
                <a:gd name="T40" fmla="*/ 30 w 88"/>
                <a:gd name="T41" fmla="*/ 68 h 136"/>
                <a:gd name="T42" fmla="*/ 25 w 88"/>
                <a:gd name="T43" fmla="*/ 68 h 136"/>
                <a:gd name="T44" fmla="*/ 22 w 88"/>
                <a:gd name="T45" fmla="*/ 67 h 136"/>
                <a:gd name="T46" fmla="*/ 18 w 88"/>
                <a:gd name="T47" fmla="*/ 67 h 136"/>
                <a:gd name="T48" fmla="*/ 17 w 88"/>
                <a:gd name="T49" fmla="*/ 67 h 1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8"/>
                <a:gd name="T76" fmla="*/ 0 h 136"/>
                <a:gd name="T77" fmla="*/ 88 w 88"/>
                <a:gd name="T78" fmla="*/ 136 h 1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8" h="136">
                  <a:moveTo>
                    <a:pt x="35" y="133"/>
                  </a:moveTo>
                  <a:lnTo>
                    <a:pt x="35" y="128"/>
                  </a:lnTo>
                  <a:lnTo>
                    <a:pt x="32" y="115"/>
                  </a:lnTo>
                  <a:lnTo>
                    <a:pt x="30" y="97"/>
                  </a:lnTo>
                  <a:lnTo>
                    <a:pt x="27" y="75"/>
                  </a:lnTo>
                  <a:lnTo>
                    <a:pt x="22" y="52"/>
                  </a:lnTo>
                  <a:lnTo>
                    <a:pt x="16" y="31"/>
                  </a:lnTo>
                  <a:lnTo>
                    <a:pt x="8" y="14"/>
                  </a:lnTo>
                  <a:lnTo>
                    <a:pt x="0" y="3"/>
                  </a:lnTo>
                  <a:lnTo>
                    <a:pt x="0" y="0"/>
                  </a:lnTo>
                  <a:lnTo>
                    <a:pt x="7" y="1"/>
                  </a:lnTo>
                  <a:lnTo>
                    <a:pt x="19" y="6"/>
                  </a:lnTo>
                  <a:lnTo>
                    <a:pt x="34" y="16"/>
                  </a:lnTo>
                  <a:lnTo>
                    <a:pt x="50" y="33"/>
                  </a:lnTo>
                  <a:lnTo>
                    <a:pt x="66" y="54"/>
                  </a:lnTo>
                  <a:lnTo>
                    <a:pt x="78" y="86"/>
                  </a:lnTo>
                  <a:lnTo>
                    <a:pt x="88" y="125"/>
                  </a:lnTo>
                  <a:lnTo>
                    <a:pt x="87" y="130"/>
                  </a:lnTo>
                  <a:lnTo>
                    <a:pt x="81" y="135"/>
                  </a:lnTo>
                  <a:lnTo>
                    <a:pt x="73" y="136"/>
                  </a:lnTo>
                  <a:lnTo>
                    <a:pt x="62" y="136"/>
                  </a:lnTo>
                  <a:lnTo>
                    <a:pt x="52" y="136"/>
                  </a:lnTo>
                  <a:lnTo>
                    <a:pt x="44" y="134"/>
                  </a:lnTo>
                  <a:lnTo>
                    <a:pt x="37" y="133"/>
                  </a:lnTo>
                  <a:lnTo>
                    <a:pt x="35" y="133"/>
                  </a:lnTo>
                  <a:close/>
                </a:path>
              </a:pathLst>
            </a:custGeom>
            <a:solidFill>
              <a:srgbClr val="00700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12" name="Freeform 255">
              <a:extLst>
                <a:ext uri="{FF2B5EF4-FFF2-40B4-BE49-F238E27FC236}">
                  <a16:creationId xmlns:a16="http://schemas.microsoft.com/office/drawing/2014/main" id="{C4C5CA36-D926-4FC7-B462-BB290308EAE1}"/>
                </a:ext>
              </a:extLst>
            </p:cNvPr>
            <p:cNvSpPr>
              <a:spLocks/>
            </p:cNvSpPr>
            <p:nvPr/>
          </p:nvSpPr>
          <p:spPr bwMode="auto">
            <a:xfrm>
              <a:off x="3071" y="2294"/>
              <a:ext cx="132" cy="256"/>
            </a:xfrm>
            <a:custGeom>
              <a:avLst/>
              <a:gdLst>
                <a:gd name="T0" fmla="*/ 28 w 263"/>
                <a:gd name="T1" fmla="*/ 128 h 514"/>
                <a:gd name="T2" fmla="*/ 72 w 263"/>
                <a:gd name="T3" fmla="*/ 200 h 514"/>
                <a:gd name="T4" fmla="*/ 100 w 263"/>
                <a:gd name="T5" fmla="*/ 252 h 514"/>
                <a:gd name="T6" fmla="*/ 101 w 263"/>
                <a:gd name="T7" fmla="*/ 253 h 514"/>
                <a:gd name="T8" fmla="*/ 103 w 263"/>
                <a:gd name="T9" fmla="*/ 255 h 514"/>
                <a:gd name="T10" fmla="*/ 106 w 263"/>
                <a:gd name="T11" fmla="*/ 256 h 514"/>
                <a:gd name="T12" fmla="*/ 108 w 263"/>
                <a:gd name="T13" fmla="*/ 253 h 514"/>
                <a:gd name="T14" fmla="*/ 108 w 263"/>
                <a:gd name="T15" fmla="*/ 248 h 514"/>
                <a:gd name="T16" fmla="*/ 106 w 263"/>
                <a:gd name="T17" fmla="*/ 238 h 514"/>
                <a:gd name="T18" fmla="*/ 101 w 263"/>
                <a:gd name="T19" fmla="*/ 226 h 514"/>
                <a:gd name="T20" fmla="*/ 95 w 263"/>
                <a:gd name="T21" fmla="*/ 212 h 514"/>
                <a:gd name="T22" fmla="*/ 89 w 263"/>
                <a:gd name="T23" fmla="*/ 199 h 514"/>
                <a:gd name="T24" fmla="*/ 85 w 263"/>
                <a:gd name="T25" fmla="*/ 188 h 514"/>
                <a:gd name="T26" fmla="*/ 81 w 263"/>
                <a:gd name="T27" fmla="*/ 180 h 514"/>
                <a:gd name="T28" fmla="*/ 80 w 263"/>
                <a:gd name="T29" fmla="*/ 177 h 514"/>
                <a:gd name="T30" fmla="*/ 132 w 263"/>
                <a:gd name="T31" fmla="*/ 212 h 514"/>
                <a:gd name="T32" fmla="*/ 73 w 263"/>
                <a:gd name="T33" fmla="*/ 138 h 514"/>
                <a:gd name="T34" fmla="*/ 118 w 263"/>
                <a:gd name="T35" fmla="*/ 148 h 514"/>
                <a:gd name="T36" fmla="*/ 49 w 263"/>
                <a:gd name="T37" fmla="*/ 108 h 514"/>
                <a:gd name="T38" fmla="*/ 31 w 263"/>
                <a:gd name="T39" fmla="*/ 0 h 514"/>
                <a:gd name="T40" fmla="*/ 0 w 263"/>
                <a:gd name="T41" fmla="*/ 70 h 514"/>
                <a:gd name="T42" fmla="*/ 28 w 263"/>
                <a:gd name="T43" fmla="*/ 128 h 51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63"/>
                <a:gd name="T67" fmla="*/ 0 h 514"/>
                <a:gd name="T68" fmla="*/ 263 w 263"/>
                <a:gd name="T69" fmla="*/ 514 h 51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63" h="514">
                  <a:moveTo>
                    <a:pt x="55" y="256"/>
                  </a:moveTo>
                  <a:lnTo>
                    <a:pt x="144" y="401"/>
                  </a:lnTo>
                  <a:lnTo>
                    <a:pt x="200" y="506"/>
                  </a:lnTo>
                  <a:lnTo>
                    <a:pt x="201" y="508"/>
                  </a:lnTo>
                  <a:lnTo>
                    <a:pt x="206" y="512"/>
                  </a:lnTo>
                  <a:lnTo>
                    <a:pt x="212" y="514"/>
                  </a:lnTo>
                  <a:lnTo>
                    <a:pt x="216" y="508"/>
                  </a:lnTo>
                  <a:lnTo>
                    <a:pt x="216" y="498"/>
                  </a:lnTo>
                  <a:lnTo>
                    <a:pt x="211" y="478"/>
                  </a:lnTo>
                  <a:lnTo>
                    <a:pt x="201" y="454"/>
                  </a:lnTo>
                  <a:lnTo>
                    <a:pt x="190" y="426"/>
                  </a:lnTo>
                  <a:lnTo>
                    <a:pt x="178" y="400"/>
                  </a:lnTo>
                  <a:lnTo>
                    <a:pt x="169" y="377"/>
                  </a:lnTo>
                  <a:lnTo>
                    <a:pt x="161" y="361"/>
                  </a:lnTo>
                  <a:lnTo>
                    <a:pt x="159" y="355"/>
                  </a:lnTo>
                  <a:lnTo>
                    <a:pt x="263" y="425"/>
                  </a:lnTo>
                  <a:lnTo>
                    <a:pt x="145" y="278"/>
                  </a:lnTo>
                  <a:lnTo>
                    <a:pt x="235" y="297"/>
                  </a:lnTo>
                  <a:lnTo>
                    <a:pt x="97" y="217"/>
                  </a:lnTo>
                  <a:lnTo>
                    <a:pt x="62" y="0"/>
                  </a:lnTo>
                  <a:lnTo>
                    <a:pt x="0" y="140"/>
                  </a:lnTo>
                  <a:lnTo>
                    <a:pt x="55" y="256"/>
                  </a:lnTo>
                  <a:close/>
                </a:path>
              </a:pathLst>
            </a:custGeom>
            <a:solidFill>
              <a:srgbClr val="287C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13" name="Freeform 256">
              <a:extLst>
                <a:ext uri="{FF2B5EF4-FFF2-40B4-BE49-F238E27FC236}">
                  <a16:creationId xmlns:a16="http://schemas.microsoft.com/office/drawing/2014/main" id="{22EA3C98-7456-4DBB-AF2B-B16D1CF25322}"/>
                </a:ext>
              </a:extLst>
            </p:cNvPr>
            <p:cNvSpPr>
              <a:spLocks/>
            </p:cNvSpPr>
            <p:nvPr/>
          </p:nvSpPr>
          <p:spPr bwMode="auto">
            <a:xfrm>
              <a:off x="2932" y="1783"/>
              <a:ext cx="252" cy="302"/>
            </a:xfrm>
            <a:custGeom>
              <a:avLst/>
              <a:gdLst>
                <a:gd name="T0" fmla="*/ 207 w 503"/>
                <a:gd name="T1" fmla="*/ 134 h 602"/>
                <a:gd name="T2" fmla="*/ 244 w 503"/>
                <a:gd name="T3" fmla="*/ 64 h 602"/>
                <a:gd name="T4" fmla="*/ 217 w 503"/>
                <a:gd name="T5" fmla="*/ 57 h 602"/>
                <a:gd name="T6" fmla="*/ 148 w 503"/>
                <a:gd name="T7" fmla="*/ 29 h 602"/>
                <a:gd name="T8" fmla="*/ 176 w 503"/>
                <a:gd name="T9" fmla="*/ 22 h 602"/>
                <a:gd name="T10" fmla="*/ 138 w 503"/>
                <a:gd name="T11" fmla="*/ 12 h 602"/>
                <a:gd name="T12" fmla="*/ 74 w 503"/>
                <a:gd name="T13" fmla="*/ 47 h 602"/>
                <a:gd name="T14" fmla="*/ 50 w 503"/>
                <a:gd name="T15" fmla="*/ 65 h 602"/>
                <a:gd name="T16" fmla="*/ 43 w 503"/>
                <a:gd name="T17" fmla="*/ 106 h 602"/>
                <a:gd name="T18" fmla="*/ 81 w 503"/>
                <a:gd name="T19" fmla="*/ 177 h 602"/>
                <a:gd name="T20" fmla="*/ 118 w 503"/>
                <a:gd name="T21" fmla="*/ 216 h 602"/>
                <a:gd name="T22" fmla="*/ 128 w 503"/>
                <a:gd name="T23" fmla="*/ 208 h 602"/>
                <a:gd name="T24" fmla="*/ 133 w 503"/>
                <a:gd name="T25" fmla="*/ 205 h 602"/>
                <a:gd name="T26" fmla="*/ 134 w 503"/>
                <a:gd name="T27" fmla="*/ 203 h 602"/>
                <a:gd name="T28" fmla="*/ 166 w 503"/>
                <a:gd name="T29" fmla="*/ 195 h 602"/>
                <a:gd name="T30" fmla="*/ 127 w 503"/>
                <a:gd name="T31" fmla="*/ 230 h 602"/>
                <a:gd name="T32" fmla="*/ 92 w 503"/>
                <a:gd name="T33" fmla="*/ 254 h 602"/>
                <a:gd name="T34" fmla="*/ 28 w 503"/>
                <a:gd name="T35" fmla="*/ 260 h 602"/>
                <a:gd name="T36" fmla="*/ 21 w 503"/>
                <a:gd name="T37" fmla="*/ 257 h 602"/>
                <a:gd name="T38" fmla="*/ 14 w 503"/>
                <a:gd name="T39" fmla="*/ 254 h 602"/>
                <a:gd name="T40" fmla="*/ 10 w 503"/>
                <a:gd name="T41" fmla="*/ 260 h 602"/>
                <a:gd name="T42" fmla="*/ 3 w 503"/>
                <a:gd name="T43" fmla="*/ 274 h 602"/>
                <a:gd name="T44" fmla="*/ 0 w 503"/>
                <a:gd name="T45" fmla="*/ 290 h 602"/>
                <a:gd name="T46" fmla="*/ 7 w 503"/>
                <a:gd name="T47" fmla="*/ 301 h 602"/>
                <a:gd name="T48" fmla="*/ 17 w 503"/>
                <a:gd name="T49" fmla="*/ 302 h 602"/>
                <a:gd name="T50" fmla="*/ 33 w 503"/>
                <a:gd name="T51" fmla="*/ 301 h 602"/>
                <a:gd name="T52" fmla="*/ 48 w 503"/>
                <a:gd name="T53" fmla="*/ 300 h 602"/>
                <a:gd name="T54" fmla="*/ 54 w 503"/>
                <a:gd name="T55" fmla="*/ 300 h 602"/>
                <a:gd name="T56" fmla="*/ 56 w 503"/>
                <a:gd name="T57" fmla="*/ 297 h 602"/>
                <a:gd name="T58" fmla="*/ 58 w 503"/>
                <a:gd name="T59" fmla="*/ 290 h 602"/>
                <a:gd name="T60" fmla="*/ 55 w 503"/>
                <a:gd name="T61" fmla="*/ 281 h 602"/>
                <a:gd name="T62" fmla="*/ 44 w 503"/>
                <a:gd name="T63" fmla="*/ 268 h 602"/>
                <a:gd name="T64" fmla="*/ 110 w 503"/>
                <a:gd name="T65" fmla="*/ 247 h 602"/>
                <a:gd name="T66" fmla="*/ 167 w 503"/>
                <a:gd name="T67" fmla="*/ 228 h 602"/>
                <a:gd name="T68" fmla="*/ 192 w 503"/>
                <a:gd name="T69" fmla="*/ 159 h 60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03"/>
                <a:gd name="T106" fmla="*/ 0 h 602"/>
                <a:gd name="T107" fmla="*/ 503 w 503"/>
                <a:gd name="T108" fmla="*/ 602 h 60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03" h="602">
                  <a:moveTo>
                    <a:pt x="384" y="316"/>
                  </a:moveTo>
                  <a:lnTo>
                    <a:pt x="413" y="268"/>
                  </a:lnTo>
                  <a:lnTo>
                    <a:pt x="503" y="197"/>
                  </a:lnTo>
                  <a:lnTo>
                    <a:pt x="487" y="127"/>
                  </a:lnTo>
                  <a:lnTo>
                    <a:pt x="430" y="229"/>
                  </a:lnTo>
                  <a:lnTo>
                    <a:pt x="433" y="114"/>
                  </a:lnTo>
                  <a:lnTo>
                    <a:pt x="326" y="90"/>
                  </a:lnTo>
                  <a:lnTo>
                    <a:pt x="295" y="58"/>
                  </a:lnTo>
                  <a:lnTo>
                    <a:pt x="311" y="33"/>
                  </a:lnTo>
                  <a:lnTo>
                    <a:pt x="352" y="43"/>
                  </a:lnTo>
                  <a:lnTo>
                    <a:pt x="324" y="0"/>
                  </a:lnTo>
                  <a:lnTo>
                    <a:pt x="275" y="24"/>
                  </a:lnTo>
                  <a:lnTo>
                    <a:pt x="215" y="123"/>
                  </a:lnTo>
                  <a:lnTo>
                    <a:pt x="147" y="94"/>
                  </a:lnTo>
                  <a:lnTo>
                    <a:pt x="168" y="202"/>
                  </a:lnTo>
                  <a:lnTo>
                    <a:pt x="100" y="129"/>
                  </a:lnTo>
                  <a:lnTo>
                    <a:pt x="135" y="237"/>
                  </a:lnTo>
                  <a:lnTo>
                    <a:pt x="85" y="212"/>
                  </a:lnTo>
                  <a:lnTo>
                    <a:pt x="120" y="302"/>
                  </a:lnTo>
                  <a:lnTo>
                    <a:pt x="162" y="352"/>
                  </a:lnTo>
                  <a:lnTo>
                    <a:pt x="184" y="415"/>
                  </a:lnTo>
                  <a:lnTo>
                    <a:pt x="235" y="431"/>
                  </a:lnTo>
                  <a:lnTo>
                    <a:pt x="235" y="433"/>
                  </a:lnTo>
                  <a:lnTo>
                    <a:pt x="256" y="415"/>
                  </a:lnTo>
                  <a:lnTo>
                    <a:pt x="256" y="417"/>
                  </a:lnTo>
                  <a:lnTo>
                    <a:pt x="265" y="408"/>
                  </a:lnTo>
                  <a:lnTo>
                    <a:pt x="268" y="404"/>
                  </a:lnTo>
                  <a:lnTo>
                    <a:pt x="334" y="334"/>
                  </a:lnTo>
                  <a:lnTo>
                    <a:pt x="331" y="389"/>
                  </a:lnTo>
                  <a:lnTo>
                    <a:pt x="275" y="448"/>
                  </a:lnTo>
                  <a:lnTo>
                    <a:pt x="254" y="459"/>
                  </a:lnTo>
                  <a:lnTo>
                    <a:pt x="205" y="471"/>
                  </a:lnTo>
                  <a:lnTo>
                    <a:pt x="184" y="506"/>
                  </a:lnTo>
                  <a:lnTo>
                    <a:pt x="132" y="496"/>
                  </a:lnTo>
                  <a:lnTo>
                    <a:pt x="56" y="518"/>
                  </a:lnTo>
                  <a:lnTo>
                    <a:pt x="50" y="516"/>
                  </a:lnTo>
                  <a:lnTo>
                    <a:pt x="42" y="512"/>
                  </a:lnTo>
                  <a:lnTo>
                    <a:pt x="33" y="509"/>
                  </a:lnTo>
                  <a:lnTo>
                    <a:pt x="27" y="507"/>
                  </a:lnTo>
                  <a:lnTo>
                    <a:pt x="25" y="510"/>
                  </a:lnTo>
                  <a:lnTo>
                    <a:pt x="19" y="518"/>
                  </a:lnTo>
                  <a:lnTo>
                    <a:pt x="13" y="531"/>
                  </a:lnTo>
                  <a:lnTo>
                    <a:pt x="6" y="546"/>
                  </a:lnTo>
                  <a:lnTo>
                    <a:pt x="1" y="562"/>
                  </a:lnTo>
                  <a:lnTo>
                    <a:pt x="0" y="578"/>
                  </a:lnTo>
                  <a:lnTo>
                    <a:pt x="3" y="591"/>
                  </a:lnTo>
                  <a:lnTo>
                    <a:pt x="13" y="600"/>
                  </a:lnTo>
                  <a:lnTo>
                    <a:pt x="20" y="601"/>
                  </a:lnTo>
                  <a:lnTo>
                    <a:pt x="33" y="602"/>
                  </a:lnTo>
                  <a:lnTo>
                    <a:pt x="48" y="602"/>
                  </a:lnTo>
                  <a:lnTo>
                    <a:pt x="65" y="601"/>
                  </a:lnTo>
                  <a:lnTo>
                    <a:pt x="81" y="600"/>
                  </a:lnTo>
                  <a:lnTo>
                    <a:pt x="95" y="599"/>
                  </a:lnTo>
                  <a:lnTo>
                    <a:pt x="104" y="598"/>
                  </a:lnTo>
                  <a:lnTo>
                    <a:pt x="108" y="598"/>
                  </a:lnTo>
                  <a:lnTo>
                    <a:pt x="109" y="597"/>
                  </a:lnTo>
                  <a:lnTo>
                    <a:pt x="111" y="593"/>
                  </a:lnTo>
                  <a:lnTo>
                    <a:pt x="113" y="587"/>
                  </a:lnTo>
                  <a:lnTo>
                    <a:pt x="115" y="579"/>
                  </a:lnTo>
                  <a:lnTo>
                    <a:pt x="115" y="570"/>
                  </a:lnTo>
                  <a:lnTo>
                    <a:pt x="110" y="560"/>
                  </a:lnTo>
                  <a:lnTo>
                    <a:pt x="102" y="548"/>
                  </a:lnTo>
                  <a:lnTo>
                    <a:pt x="87" y="535"/>
                  </a:lnTo>
                  <a:lnTo>
                    <a:pt x="304" y="527"/>
                  </a:lnTo>
                  <a:lnTo>
                    <a:pt x="219" y="493"/>
                  </a:lnTo>
                  <a:lnTo>
                    <a:pt x="410" y="468"/>
                  </a:lnTo>
                  <a:lnTo>
                    <a:pt x="334" y="454"/>
                  </a:lnTo>
                  <a:lnTo>
                    <a:pt x="502" y="278"/>
                  </a:lnTo>
                  <a:lnTo>
                    <a:pt x="384" y="316"/>
                  </a:lnTo>
                  <a:close/>
                </a:path>
              </a:pathLst>
            </a:custGeom>
            <a:solidFill>
              <a:srgbClr val="3FFF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14" name="Freeform 257">
              <a:extLst>
                <a:ext uri="{FF2B5EF4-FFF2-40B4-BE49-F238E27FC236}">
                  <a16:creationId xmlns:a16="http://schemas.microsoft.com/office/drawing/2014/main" id="{8C63F047-F7C5-41DE-8A96-1FFEC5147262}"/>
                </a:ext>
              </a:extLst>
            </p:cNvPr>
            <p:cNvSpPr>
              <a:spLocks/>
            </p:cNvSpPr>
            <p:nvPr/>
          </p:nvSpPr>
          <p:spPr bwMode="auto">
            <a:xfrm>
              <a:off x="3164" y="2097"/>
              <a:ext cx="34" cy="22"/>
            </a:xfrm>
            <a:custGeom>
              <a:avLst/>
              <a:gdLst>
                <a:gd name="T0" fmla="*/ 9 w 67"/>
                <a:gd name="T1" fmla="*/ 0 h 44"/>
                <a:gd name="T2" fmla="*/ 34 w 67"/>
                <a:gd name="T3" fmla="*/ 22 h 44"/>
                <a:gd name="T4" fmla="*/ 0 w 67"/>
                <a:gd name="T5" fmla="*/ 18 h 44"/>
                <a:gd name="T6" fmla="*/ 9 w 67"/>
                <a:gd name="T7" fmla="*/ 0 h 44"/>
                <a:gd name="T8" fmla="*/ 0 60000 65536"/>
                <a:gd name="T9" fmla="*/ 0 60000 65536"/>
                <a:gd name="T10" fmla="*/ 0 60000 65536"/>
                <a:gd name="T11" fmla="*/ 0 60000 65536"/>
                <a:gd name="T12" fmla="*/ 0 w 67"/>
                <a:gd name="T13" fmla="*/ 0 h 44"/>
                <a:gd name="T14" fmla="*/ 67 w 67"/>
                <a:gd name="T15" fmla="*/ 44 h 44"/>
              </a:gdLst>
              <a:ahLst/>
              <a:cxnLst>
                <a:cxn ang="T8">
                  <a:pos x="T0" y="T1"/>
                </a:cxn>
                <a:cxn ang="T9">
                  <a:pos x="T2" y="T3"/>
                </a:cxn>
                <a:cxn ang="T10">
                  <a:pos x="T4" y="T5"/>
                </a:cxn>
                <a:cxn ang="T11">
                  <a:pos x="T6" y="T7"/>
                </a:cxn>
              </a:cxnLst>
              <a:rect l="T12" t="T13" r="T14" b="T15"/>
              <a:pathLst>
                <a:path w="67" h="44">
                  <a:moveTo>
                    <a:pt x="18" y="0"/>
                  </a:moveTo>
                  <a:lnTo>
                    <a:pt x="67" y="44"/>
                  </a:lnTo>
                  <a:lnTo>
                    <a:pt x="0" y="35"/>
                  </a:lnTo>
                  <a:lnTo>
                    <a:pt x="1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15" name="Freeform 258">
              <a:extLst>
                <a:ext uri="{FF2B5EF4-FFF2-40B4-BE49-F238E27FC236}">
                  <a16:creationId xmlns:a16="http://schemas.microsoft.com/office/drawing/2014/main" id="{3875D62A-FC4A-410E-891C-7502BC638E47}"/>
                </a:ext>
              </a:extLst>
            </p:cNvPr>
            <p:cNvSpPr>
              <a:spLocks/>
            </p:cNvSpPr>
            <p:nvPr/>
          </p:nvSpPr>
          <p:spPr bwMode="auto">
            <a:xfrm>
              <a:off x="2868" y="2647"/>
              <a:ext cx="82" cy="28"/>
            </a:xfrm>
            <a:custGeom>
              <a:avLst/>
              <a:gdLst>
                <a:gd name="T0" fmla="*/ 48 w 164"/>
                <a:gd name="T1" fmla="*/ 0 h 58"/>
                <a:gd name="T2" fmla="*/ 5 w 164"/>
                <a:gd name="T3" fmla="*/ 2 h 58"/>
                <a:gd name="T4" fmla="*/ 0 w 164"/>
                <a:gd name="T5" fmla="*/ 13 h 58"/>
                <a:gd name="T6" fmla="*/ 1 w 164"/>
                <a:gd name="T7" fmla="*/ 14 h 58"/>
                <a:gd name="T8" fmla="*/ 3 w 164"/>
                <a:gd name="T9" fmla="*/ 15 h 58"/>
                <a:gd name="T10" fmla="*/ 7 w 164"/>
                <a:gd name="T11" fmla="*/ 18 h 58"/>
                <a:gd name="T12" fmla="*/ 13 w 164"/>
                <a:gd name="T13" fmla="*/ 21 h 58"/>
                <a:gd name="T14" fmla="*/ 21 w 164"/>
                <a:gd name="T15" fmla="*/ 24 h 58"/>
                <a:gd name="T16" fmla="*/ 31 w 164"/>
                <a:gd name="T17" fmla="*/ 26 h 58"/>
                <a:gd name="T18" fmla="*/ 43 w 164"/>
                <a:gd name="T19" fmla="*/ 28 h 58"/>
                <a:gd name="T20" fmla="*/ 58 w 164"/>
                <a:gd name="T21" fmla="*/ 28 h 58"/>
                <a:gd name="T22" fmla="*/ 76 w 164"/>
                <a:gd name="T23" fmla="*/ 27 h 58"/>
                <a:gd name="T24" fmla="*/ 82 w 164"/>
                <a:gd name="T25" fmla="*/ 24 h 58"/>
                <a:gd name="T26" fmla="*/ 82 w 164"/>
                <a:gd name="T27" fmla="*/ 20 h 58"/>
                <a:gd name="T28" fmla="*/ 76 w 164"/>
                <a:gd name="T29" fmla="*/ 15 h 58"/>
                <a:gd name="T30" fmla="*/ 66 w 164"/>
                <a:gd name="T31" fmla="*/ 10 h 58"/>
                <a:gd name="T32" fmla="*/ 57 w 164"/>
                <a:gd name="T33" fmla="*/ 6 h 58"/>
                <a:gd name="T34" fmla="*/ 50 w 164"/>
                <a:gd name="T35" fmla="*/ 2 h 58"/>
                <a:gd name="T36" fmla="*/ 48 w 164"/>
                <a:gd name="T37" fmla="*/ 0 h 5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64"/>
                <a:gd name="T58" fmla="*/ 0 h 58"/>
                <a:gd name="T59" fmla="*/ 164 w 164"/>
                <a:gd name="T60" fmla="*/ 58 h 5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64" h="58">
                  <a:moveTo>
                    <a:pt x="96" y="0"/>
                  </a:moveTo>
                  <a:lnTo>
                    <a:pt x="9" y="4"/>
                  </a:lnTo>
                  <a:lnTo>
                    <a:pt x="0" y="27"/>
                  </a:lnTo>
                  <a:lnTo>
                    <a:pt x="1" y="28"/>
                  </a:lnTo>
                  <a:lnTo>
                    <a:pt x="6" y="31"/>
                  </a:lnTo>
                  <a:lnTo>
                    <a:pt x="14" y="37"/>
                  </a:lnTo>
                  <a:lnTo>
                    <a:pt x="26" y="43"/>
                  </a:lnTo>
                  <a:lnTo>
                    <a:pt x="42" y="49"/>
                  </a:lnTo>
                  <a:lnTo>
                    <a:pt x="62" y="53"/>
                  </a:lnTo>
                  <a:lnTo>
                    <a:pt x="86" y="57"/>
                  </a:lnTo>
                  <a:lnTo>
                    <a:pt x="116" y="58"/>
                  </a:lnTo>
                  <a:lnTo>
                    <a:pt x="151" y="56"/>
                  </a:lnTo>
                  <a:lnTo>
                    <a:pt x="164" y="49"/>
                  </a:lnTo>
                  <a:lnTo>
                    <a:pt x="163" y="41"/>
                  </a:lnTo>
                  <a:lnTo>
                    <a:pt x="151" y="31"/>
                  </a:lnTo>
                  <a:lnTo>
                    <a:pt x="132" y="21"/>
                  </a:lnTo>
                  <a:lnTo>
                    <a:pt x="114" y="12"/>
                  </a:lnTo>
                  <a:lnTo>
                    <a:pt x="100" y="5"/>
                  </a:lnTo>
                  <a:lnTo>
                    <a:pt x="96" y="0"/>
                  </a:lnTo>
                  <a:close/>
                </a:path>
              </a:pathLst>
            </a:custGeom>
            <a:solidFill>
              <a:srgbClr val="33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16" name="Freeform 259">
              <a:extLst>
                <a:ext uri="{FF2B5EF4-FFF2-40B4-BE49-F238E27FC236}">
                  <a16:creationId xmlns:a16="http://schemas.microsoft.com/office/drawing/2014/main" id="{F92BB7AE-22EE-4D12-A95C-06C0FE3068DE}"/>
                </a:ext>
              </a:extLst>
            </p:cNvPr>
            <p:cNvSpPr>
              <a:spLocks/>
            </p:cNvSpPr>
            <p:nvPr/>
          </p:nvSpPr>
          <p:spPr bwMode="auto">
            <a:xfrm>
              <a:off x="3131" y="2591"/>
              <a:ext cx="68" cy="44"/>
            </a:xfrm>
            <a:custGeom>
              <a:avLst/>
              <a:gdLst>
                <a:gd name="T0" fmla="*/ 0 w 137"/>
                <a:gd name="T1" fmla="*/ 37 h 87"/>
                <a:gd name="T2" fmla="*/ 1 w 137"/>
                <a:gd name="T3" fmla="*/ 38 h 87"/>
                <a:gd name="T4" fmla="*/ 3 w 137"/>
                <a:gd name="T5" fmla="*/ 40 h 87"/>
                <a:gd name="T6" fmla="*/ 8 w 137"/>
                <a:gd name="T7" fmla="*/ 42 h 87"/>
                <a:gd name="T8" fmla="*/ 15 w 137"/>
                <a:gd name="T9" fmla="*/ 44 h 87"/>
                <a:gd name="T10" fmla="*/ 24 w 137"/>
                <a:gd name="T11" fmla="*/ 43 h 87"/>
                <a:gd name="T12" fmla="*/ 36 w 137"/>
                <a:gd name="T13" fmla="*/ 41 h 87"/>
                <a:gd name="T14" fmla="*/ 51 w 137"/>
                <a:gd name="T15" fmla="*/ 36 h 87"/>
                <a:gd name="T16" fmla="*/ 68 w 137"/>
                <a:gd name="T17" fmla="*/ 26 h 87"/>
                <a:gd name="T18" fmla="*/ 68 w 137"/>
                <a:gd name="T19" fmla="*/ 21 h 87"/>
                <a:gd name="T20" fmla="*/ 64 w 137"/>
                <a:gd name="T21" fmla="*/ 12 h 87"/>
                <a:gd name="T22" fmla="*/ 58 w 137"/>
                <a:gd name="T23" fmla="*/ 3 h 87"/>
                <a:gd name="T24" fmla="*/ 56 w 137"/>
                <a:gd name="T25" fmla="*/ 0 h 87"/>
                <a:gd name="T26" fmla="*/ 47 w 137"/>
                <a:gd name="T27" fmla="*/ 12 h 87"/>
                <a:gd name="T28" fmla="*/ 0 w 137"/>
                <a:gd name="T29" fmla="*/ 37 h 8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37"/>
                <a:gd name="T46" fmla="*/ 0 h 87"/>
                <a:gd name="T47" fmla="*/ 137 w 137"/>
                <a:gd name="T48" fmla="*/ 87 h 8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37" h="87">
                  <a:moveTo>
                    <a:pt x="0" y="74"/>
                  </a:moveTo>
                  <a:lnTo>
                    <a:pt x="2" y="76"/>
                  </a:lnTo>
                  <a:lnTo>
                    <a:pt x="7" y="80"/>
                  </a:lnTo>
                  <a:lnTo>
                    <a:pt x="16" y="84"/>
                  </a:lnTo>
                  <a:lnTo>
                    <a:pt x="31" y="87"/>
                  </a:lnTo>
                  <a:lnTo>
                    <a:pt x="49" y="86"/>
                  </a:lnTo>
                  <a:lnTo>
                    <a:pt x="72" y="81"/>
                  </a:lnTo>
                  <a:lnTo>
                    <a:pt x="102" y="71"/>
                  </a:lnTo>
                  <a:lnTo>
                    <a:pt x="137" y="51"/>
                  </a:lnTo>
                  <a:lnTo>
                    <a:pt x="137" y="41"/>
                  </a:lnTo>
                  <a:lnTo>
                    <a:pt x="128" y="24"/>
                  </a:lnTo>
                  <a:lnTo>
                    <a:pt x="117" y="6"/>
                  </a:lnTo>
                  <a:lnTo>
                    <a:pt x="112" y="0"/>
                  </a:lnTo>
                  <a:lnTo>
                    <a:pt x="95" y="24"/>
                  </a:lnTo>
                  <a:lnTo>
                    <a:pt x="0" y="74"/>
                  </a:lnTo>
                  <a:close/>
                </a:path>
              </a:pathLst>
            </a:custGeom>
            <a:solidFill>
              <a:srgbClr val="BFBF7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17" name="Freeform 260">
              <a:extLst>
                <a:ext uri="{FF2B5EF4-FFF2-40B4-BE49-F238E27FC236}">
                  <a16:creationId xmlns:a16="http://schemas.microsoft.com/office/drawing/2014/main" id="{6AC42900-5F14-49FB-9296-E8AFF4E76FED}"/>
                </a:ext>
              </a:extLst>
            </p:cNvPr>
            <p:cNvSpPr>
              <a:spLocks/>
            </p:cNvSpPr>
            <p:nvPr/>
          </p:nvSpPr>
          <p:spPr bwMode="auto">
            <a:xfrm>
              <a:off x="2918" y="2599"/>
              <a:ext cx="74" cy="42"/>
            </a:xfrm>
            <a:custGeom>
              <a:avLst/>
              <a:gdLst>
                <a:gd name="T0" fmla="*/ 30 w 147"/>
                <a:gd name="T1" fmla="*/ 22 h 83"/>
                <a:gd name="T2" fmla="*/ 20 w 147"/>
                <a:gd name="T3" fmla="*/ 17 h 83"/>
                <a:gd name="T4" fmla="*/ 13 w 147"/>
                <a:gd name="T5" fmla="*/ 13 h 83"/>
                <a:gd name="T6" fmla="*/ 7 w 147"/>
                <a:gd name="T7" fmla="*/ 9 h 83"/>
                <a:gd name="T8" fmla="*/ 4 w 147"/>
                <a:gd name="T9" fmla="*/ 6 h 83"/>
                <a:gd name="T10" fmla="*/ 2 w 147"/>
                <a:gd name="T11" fmla="*/ 4 h 83"/>
                <a:gd name="T12" fmla="*/ 1 w 147"/>
                <a:gd name="T13" fmla="*/ 2 h 83"/>
                <a:gd name="T14" fmla="*/ 0 w 147"/>
                <a:gd name="T15" fmla="*/ 1 h 83"/>
                <a:gd name="T16" fmla="*/ 0 w 147"/>
                <a:gd name="T17" fmla="*/ 0 h 83"/>
                <a:gd name="T18" fmla="*/ 0 w 147"/>
                <a:gd name="T19" fmla="*/ 30 h 83"/>
                <a:gd name="T20" fmla="*/ 2 w 147"/>
                <a:gd name="T21" fmla="*/ 31 h 83"/>
                <a:gd name="T22" fmla="*/ 7 w 147"/>
                <a:gd name="T23" fmla="*/ 34 h 83"/>
                <a:gd name="T24" fmla="*/ 15 w 147"/>
                <a:gd name="T25" fmla="*/ 38 h 83"/>
                <a:gd name="T26" fmla="*/ 25 w 147"/>
                <a:gd name="T27" fmla="*/ 40 h 83"/>
                <a:gd name="T28" fmla="*/ 36 w 147"/>
                <a:gd name="T29" fmla="*/ 42 h 83"/>
                <a:gd name="T30" fmla="*/ 49 w 147"/>
                <a:gd name="T31" fmla="*/ 40 h 83"/>
                <a:gd name="T32" fmla="*/ 61 w 147"/>
                <a:gd name="T33" fmla="*/ 34 h 83"/>
                <a:gd name="T34" fmla="*/ 72 w 147"/>
                <a:gd name="T35" fmla="*/ 22 h 83"/>
                <a:gd name="T36" fmla="*/ 74 w 147"/>
                <a:gd name="T37" fmla="*/ 19 h 83"/>
                <a:gd name="T38" fmla="*/ 73 w 147"/>
                <a:gd name="T39" fmla="*/ 19 h 83"/>
                <a:gd name="T40" fmla="*/ 70 w 147"/>
                <a:gd name="T41" fmla="*/ 21 h 83"/>
                <a:gd name="T42" fmla="*/ 66 w 147"/>
                <a:gd name="T43" fmla="*/ 23 h 83"/>
                <a:gd name="T44" fmla="*/ 59 w 147"/>
                <a:gd name="T45" fmla="*/ 25 h 83"/>
                <a:gd name="T46" fmla="*/ 50 w 147"/>
                <a:gd name="T47" fmla="*/ 26 h 83"/>
                <a:gd name="T48" fmla="*/ 40 w 147"/>
                <a:gd name="T49" fmla="*/ 26 h 83"/>
                <a:gd name="T50" fmla="*/ 30 w 147"/>
                <a:gd name="T51" fmla="*/ 22 h 8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47"/>
                <a:gd name="T79" fmla="*/ 0 h 83"/>
                <a:gd name="T80" fmla="*/ 147 w 147"/>
                <a:gd name="T81" fmla="*/ 83 h 8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47" h="83">
                  <a:moveTo>
                    <a:pt x="59" y="44"/>
                  </a:moveTo>
                  <a:lnTo>
                    <a:pt x="39" y="33"/>
                  </a:lnTo>
                  <a:lnTo>
                    <a:pt x="25" y="25"/>
                  </a:lnTo>
                  <a:lnTo>
                    <a:pt x="14" y="17"/>
                  </a:lnTo>
                  <a:lnTo>
                    <a:pt x="7" y="11"/>
                  </a:lnTo>
                  <a:lnTo>
                    <a:pt x="3" y="7"/>
                  </a:lnTo>
                  <a:lnTo>
                    <a:pt x="1" y="3"/>
                  </a:lnTo>
                  <a:lnTo>
                    <a:pt x="0" y="1"/>
                  </a:lnTo>
                  <a:lnTo>
                    <a:pt x="0" y="0"/>
                  </a:lnTo>
                  <a:lnTo>
                    <a:pt x="0" y="59"/>
                  </a:lnTo>
                  <a:lnTo>
                    <a:pt x="3" y="61"/>
                  </a:lnTo>
                  <a:lnTo>
                    <a:pt x="14" y="68"/>
                  </a:lnTo>
                  <a:lnTo>
                    <a:pt x="30" y="75"/>
                  </a:lnTo>
                  <a:lnTo>
                    <a:pt x="49" y="80"/>
                  </a:lnTo>
                  <a:lnTo>
                    <a:pt x="72" y="83"/>
                  </a:lnTo>
                  <a:lnTo>
                    <a:pt x="97" y="79"/>
                  </a:lnTo>
                  <a:lnTo>
                    <a:pt x="121" y="67"/>
                  </a:lnTo>
                  <a:lnTo>
                    <a:pt x="144" y="44"/>
                  </a:lnTo>
                  <a:lnTo>
                    <a:pt x="147" y="38"/>
                  </a:lnTo>
                  <a:lnTo>
                    <a:pt x="146" y="38"/>
                  </a:lnTo>
                  <a:lnTo>
                    <a:pt x="140" y="41"/>
                  </a:lnTo>
                  <a:lnTo>
                    <a:pt x="131" y="45"/>
                  </a:lnTo>
                  <a:lnTo>
                    <a:pt x="117" y="49"/>
                  </a:lnTo>
                  <a:lnTo>
                    <a:pt x="100" y="52"/>
                  </a:lnTo>
                  <a:lnTo>
                    <a:pt x="80" y="51"/>
                  </a:lnTo>
                  <a:lnTo>
                    <a:pt x="59" y="44"/>
                  </a:lnTo>
                  <a:close/>
                </a:path>
              </a:pathLst>
            </a:custGeom>
            <a:solidFill>
              <a:srgbClr val="287C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18" name="Freeform 261">
              <a:extLst>
                <a:ext uri="{FF2B5EF4-FFF2-40B4-BE49-F238E27FC236}">
                  <a16:creationId xmlns:a16="http://schemas.microsoft.com/office/drawing/2014/main" id="{01AEE4EF-FC6D-41EB-AF14-8513648BDAD0}"/>
                </a:ext>
              </a:extLst>
            </p:cNvPr>
            <p:cNvSpPr>
              <a:spLocks/>
            </p:cNvSpPr>
            <p:nvPr/>
          </p:nvSpPr>
          <p:spPr bwMode="auto">
            <a:xfrm>
              <a:off x="3156" y="2533"/>
              <a:ext cx="76" cy="33"/>
            </a:xfrm>
            <a:custGeom>
              <a:avLst/>
              <a:gdLst>
                <a:gd name="T0" fmla="*/ 34 w 153"/>
                <a:gd name="T1" fmla="*/ 14 h 67"/>
                <a:gd name="T2" fmla="*/ 23 w 153"/>
                <a:gd name="T3" fmla="*/ 11 h 67"/>
                <a:gd name="T4" fmla="*/ 15 w 153"/>
                <a:gd name="T5" fmla="*/ 10 h 67"/>
                <a:gd name="T6" fmla="*/ 10 w 153"/>
                <a:gd name="T7" fmla="*/ 7 h 67"/>
                <a:gd name="T8" fmla="*/ 5 w 153"/>
                <a:gd name="T9" fmla="*/ 6 h 67"/>
                <a:gd name="T10" fmla="*/ 2 w 153"/>
                <a:gd name="T11" fmla="*/ 4 h 67"/>
                <a:gd name="T12" fmla="*/ 1 w 153"/>
                <a:gd name="T13" fmla="*/ 2 h 67"/>
                <a:gd name="T14" fmla="*/ 0 w 153"/>
                <a:gd name="T15" fmla="*/ 2 h 67"/>
                <a:gd name="T16" fmla="*/ 0 w 153"/>
                <a:gd name="T17" fmla="*/ 1 h 67"/>
                <a:gd name="T18" fmla="*/ 7 w 153"/>
                <a:gd name="T19" fmla="*/ 29 h 67"/>
                <a:gd name="T20" fmla="*/ 10 w 153"/>
                <a:gd name="T21" fmla="*/ 30 h 67"/>
                <a:gd name="T22" fmla="*/ 15 w 153"/>
                <a:gd name="T23" fmla="*/ 32 h 67"/>
                <a:gd name="T24" fmla="*/ 24 w 153"/>
                <a:gd name="T25" fmla="*/ 33 h 67"/>
                <a:gd name="T26" fmla="*/ 34 w 153"/>
                <a:gd name="T27" fmla="*/ 33 h 67"/>
                <a:gd name="T28" fmla="*/ 45 w 153"/>
                <a:gd name="T29" fmla="*/ 32 h 67"/>
                <a:gd name="T30" fmla="*/ 57 w 153"/>
                <a:gd name="T31" fmla="*/ 26 h 67"/>
                <a:gd name="T32" fmla="*/ 67 w 153"/>
                <a:gd name="T33" fmla="*/ 17 h 67"/>
                <a:gd name="T34" fmla="*/ 75 w 153"/>
                <a:gd name="T35" fmla="*/ 3 h 67"/>
                <a:gd name="T36" fmla="*/ 76 w 153"/>
                <a:gd name="T37" fmla="*/ 0 h 67"/>
                <a:gd name="T38" fmla="*/ 76 w 153"/>
                <a:gd name="T39" fmla="*/ 0 h 67"/>
                <a:gd name="T40" fmla="*/ 73 w 153"/>
                <a:gd name="T41" fmla="*/ 2 h 67"/>
                <a:gd name="T42" fmla="*/ 69 w 153"/>
                <a:gd name="T43" fmla="*/ 6 h 67"/>
                <a:gd name="T44" fmla="*/ 63 w 153"/>
                <a:gd name="T45" fmla="*/ 10 h 67"/>
                <a:gd name="T46" fmla="*/ 55 w 153"/>
                <a:gd name="T47" fmla="*/ 13 h 67"/>
                <a:gd name="T48" fmla="*/ 45 w 153"/>
                <a:gd name="T49" fmla="*/ 14 h 67"/>
                <a:gd name="T50" fmla="*/ 34 w 153"/>
                <a:gd name="T51" fmla="*/ 14 h 6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3"/>
                <a:gd name="T79" fmla="*/ 0 h 67"/>
                <a:gd name="T80" fmla="*/ 153 w 153"/>
                <a:gd name="T81" fmla="*/ 67 h 6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3" h="67">
                  <a:moveTo>
                    <a:pt x="68" y="28"/>
                  </a:moveTo>
                  <a:lnTo>
                    <a:pt x="47" y="23"/>
                  </a:lnTo>
                  <a:lnTo>
                    <a:pt x="31" y="20"/>
                  </a:lnTo>
                  <a:lnTo>
                    <a:pt x="20" y="15"/>
                  </a:lnTo>
                  <a:lnTo>
                    <a:pt x="10" y="12"/>
                  </a:lnTo>
                  <a:lnTo>
                    <a:pt x="5" y="8"/>
                  </a:lnTo>
                  <a:lnTo>
                    <a:pt x="2" y="5"/>
                  </a:lnTo>
                  <a:lnTo>
                    <a:pt x="0" y="4"/>
                  </a:lnTo>
                  <a:lnTo>
                    <a:pt x="0" y="3"/>
                  </a:lnTo>
                  <a:lnTo>
                    <a:pt x="15" y="59"/>
                  </a:lnTo>
                  <a:lnTo>
                    <a:pt x="20" y="60"/>
                  </a:lnTo>
                  <a:lnTo>
                    <a:pt x="31" y="64"/>
                  </a:lnTo>
                  <a:lnTo>
                    <a:pt x="48" y="67"/>
                  </a:lnTo>
                  <a:lnTo>
                    <a:pt x="69" y="67"/>
                  </a:lnTo>
                  <a:lnTo>
                    <a:pt x="91" y="64"/>
                  </a:lnTo>
                  <a:lnTo>
                    <a:pt x="114" y="53"/>
                  </a:lnTo>
                  <a:lnTo>
                    <a:pt x="134" y="35"/>
                  </a:lnTo>
                  <a:lnTo>
                    <a:pt x="151" y="6"/>
                  </a:lnTo>
                  <a:lnTo>
                    <a:pt x="153" y="0"/>
                  </a:lnTo>
                  <a:lnTo>
                    <a:pt x="152" y="0"/>
                  </a:lnTo>
                  <a:lnTo>
                    <a:pt x="146" y="5"/>
                  </a:lnTo>
                  <a:lnTo>
                    <a:pt x="138" y="12"/>
                  </a:lnTo>
                  <a:lnTo>
                    <a:pt x="127" y="20"/>
                  </a:lnTo>
                  <a:lnTo>
                    <a:pt x="111" y="26"/>
                  </a:lnTo>
                  <a:lnTo>
                    <a:pt x="91" y="29"/>
                  </a:lnTo>
                  <a:lnTo>
                    <a:pt x="68" y="28"/>
                  </a:lnTo>
                  <a:close/>
                </a:path>
              </a:pathLst>
            </a:custGeom>
            <a:solidFill>
              <a:srgbClr val="287C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19" name="Freeform 262">
              <a:extLst>
                <a:ext uri="{FF2B5EF4-FFF2-40B4-BE49-F238E27FC236}">
                  <a16:creationId xmlns:a16="http://schemas.microsoft.com/office/drawing/2014/main" id="{42201529-FF8D-4F26-86B0-9395002885C6}"/>
                </a:ext>
              </a:extLst>
            </p:cNvPr>
            <p:cNvSpPr>
              <a:spLocks/>
            </p:cNvSpPr>
            <p:nvPr/>
          </p:nvSpPr>
          <p:spPr bwMode="auto">
            <a:xfrm>
              <a:off x="3049" y="1606"/>
              <a:ext cx="8" cy="4"/>
            </a:xfrm>
            <a:custGeom>
              <a:avLst/>
              <a:gdLst>
                <a:gd name="T0" fmla="*/ 3 w 16"/>
                <a:gd name="T1" fmla="*/ 4 h 9"/>
                <a:gd name="T2" fmla="*/ 5 w 16"/>
                <a:gd name="T3" fmla="*/ 4 h 9"/>
                <a:gd name="T4" fmla="*/ 7 w 16"/>
                <a:gd name="T5" fmla="*/ 4 h 9"/>
                <a:gd name="T6" fmla="*/ 7 w 16"/>
                <a:gd name="T7" fmla="*/ 3 h 9"/>
                <a:gd name="T8" fmla="*/ 8 w 16"/>
                <a:gd name="T9" fmla="*/ 3 h 9"/>
                <a:gd name="T10" fmla="*/ 8 w 16"/>
                <a:gd name="T11" fmla="*/ 2 h 9"/>
                <a:gd name="T12" fmla="*/ 7 w 16"/>
                <a:gd name="T13" fmla="*/ 1 h 9"/>
                <a:gd name="T14" fmla="*/ 6 w 16"/>
                <a:gd name="T15" fmla="*/ 0 h 9"/>
                <a:gd name="T16" fmla="*/ 4 w 16"/>
                <a:gd name="T17" fmla="*/ 0 h 9"/>
                <a:gd name="T18" fmla="*/ 3 w 16"/>
                <a:gd name="T19" fmla="*/ 0 h 9"/>
                <a:gd name="T20" fmla="*/ 2 w 16"/>
                <a:gd name="T21" fmla="*/ 0 h 9"/>
                <a:gd name="T22" fmla="*/ 1 w 16"/>
                <a:gd name="T23" fmla="*/ 0 h 9"/>
                <a:gd name="T24" fmla="*/ 0 w 16"/>
                <a:gd name="T25" fmla="*/ 2 h 9"/>
                <a:gd name="T26" fmla="*/ 0 w 16"/>
                <a:gd name="T27" fmla="*/ 2 h 9"/>
                <a:gd name="T28" fmla="*/ 1 w 16"/>
                <a:gd name="T29" fmla="*/ 3 h 9"/>
                <a:gd name="T30" fmla="*/ 2 w 16"/>
                <a:gd name="T31" fmla="*/ 4 h 9"/>
                <a:gd name="T32" fmla="*/ 3 w 16"/>
                <a:gd name="T33" fmla="*/ 4 h 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6"/>
                <a:gd name="T52" fmla="*/ 0 h 9"/>
                <a:gd name="T53" fmla="*/ 16 w 16"/>
                <a:gd name="T54" fmla="*/ 9 h 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6" h="9">
                  <a:moveTo>
                    <a:pt x="7" y="9"/>
                  </a:moveTo>
                  <a:lnTo>
                    <a:pt x="11" y="9"/>
                  </a:lnTo>
                  <a:lnTo>
                    <a:pt x="14" y="9"/>
                  </a:lnTo>
                  <a:lnTo>
                    <a:pt x="15" y="7"/>
                  </a:lnTo>
                  <a:lnTo>
                    <a:pt x="16" y="6"/>
                  </a:lnTo>
                  <a:lnTo>
                    <a:pt x="16" y="5"/>
                  </a:lnTo>
                  <a:lnTo>
                    <a:pt x="15" y="2"/>
                  </a:lnTo>
                  <a:lnTo>
                    <a:pt x="13" y="1"/>
                  </a:lnTo>
                  <a:lnTo>
                    <a:pt x="9" y="0"/>
                  </a:lnTo>
                  <a:lnTo>
                    <a:pt x="6" y="0"/>
                  </a:lnTo>
                  <a:lnTo>
                    <a:pt x="4" y="0"/>
                  </a:lnTo>
                  <a:lnTo>
                    <a:pt x="1" y="1"/>
                  </a:lnTo>
                  <a:lnTo>
                    <a:pt x="0" y="4"/>
                  </a:lnTo>
                  <a:lnTo>
                    <a:pt x="0" y="5"/>
                  </a:lnTo>
                  <a:lnTo>
                    <a:pt x="3" y="7"/>
                  </a:lnTo>
                  <a:lnTo>
                    <a:pt x="5" y="8"/>
                  </a:lnTo>
                  <a:lnTo>
                    <a:pt x="7"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20" name="Freeform 263">
              <a:extLst>
                <a:ext uri="{FF2B5EF4-FFF2-40B4-BE49-F238E27FC236}">
                  <a16:creationId xmlns:a16="http://schemas.microsoft.com/office/drawing/2014/main" id="{C068F3AD-17AA-4915-91D9-79A53F1548EA}"/>
                </a:ext>
              </a:extLst>
            </p:cNvPr>
            <p:cNvSpPr>
              <a:spLocks/>
            </p:cNvSpPr>
            <p:nvPr/>
          </p:nvSpPr>
          <p:spPr bwMode="auto">
            <a:xfrm>
              <a:off x="3092" y="1701"/>
              <a:ext cx="15" cy="29"/>
            </a:xfrm>
            <a:custGeom>
              <a:avLst/>
              <a:gdLst>
                <a:gd name="T0" fmla="*/ 0 w 29"/>
                <a:gd name="T1" fmla="*/ 5 h 58"/>
                <a:gd name="T2" fmla="*/ 0 w 29"/>
                <a:gd name="T3" fmla="*/ 4 h 58"/>
                <a:gd name="T4" fmla="*/ 1 w 29"/>
                <a:gd name="T5" fmla="*/ 2 h 58"/>
                <a:gd name="T6" fmla="*/ 3 w 29"/>
                <a:gd name="T7" fmla="*/ 0 h 58"/>
                <a:gd name="T8" fmla="*/ 7 w 29"/>
                <a:gd name="T9" fmla="*/ 0 h 58"/>
                <a:gd name="T10" fmla="*/ 12 w 29"/>
                <a:gd name="T11" fmla="*/ 3 h 58"/>
                <a:gd name="T12" fmla="*/ 15 w 29"/>
                <a:gd name="T13" fmla="*/ 7 h 58"/>
                <a:gd name="T14" fmla="*/ 15 w 29"/>
                <a:gd name="T15" fmla="*/ 12 h 58"/>
                <a:gd name="T16" fmla="*/ 14 w 29"/>
                <a:gd name="T17" fmla="*/ 17 h 58"/>
                <a:gd name="T18" fmla="*/ 12 w 29"/>
                <a:gd name="T19" fmla="*/ 22 h 58"/>
                <a:gd name="T20" fmla="*/ 9 w 29"/>
                <a:gd name="T21" fmla="*/ 26 h 58"/>
                <a:gd name="T22" fmla="*/ 6 w 29"/>
                <a:gd name="T23" fmla="*/ 29 h 58"/>
                <a:gd name="T24" fmla="*/ 3 w 29"/>
                <a:gd name="T25" fmla="*/ 29 h 58"/>
                <a:gd name="T26" fmla="*/ 1 w 29"/>
                <a:gd name="T27" fmla="*/ 29 h 58"/>
                <a:gd name="T28" fmla="*/ 0 w 29"/>
                <a:gd name="T29" fmla="*/ 27 h 58"/>
                <a:gd name="T30" fmla="*/ 0 w 29"/>
                <a:gd name="T31" fmla="*/ 25 h 58"/>
                <a:gd name="T32" fmla="*/ 4 w 29"/>
                <a:gd name="T33" fmla="*/ 23 h 58"/>
                <a:gd name="T34" fmla="*/ 8 w 29"/>
                <a:gd name="T35" fmla="*/ 19 h 58"/>
                <a:gd name="T36" fmla="*/ 10 w 29"/>
                <a:gd name="T37" fmla="*/ 14 h 58"/>
                <a:gd name="T38" fmla="*/ 11 w 29"/>
                <a:gd name="T39" fmla="*/ 7 h 58"/>
                <a:gd name="T40" fmla="*/ 8 w 29"/>
                <a:gd name="T41" fmla="*/ 4 h 58"/>
                <a:gd name="T42" fmla="*/ 5 w 29"/>
                <a:gd name="T43" fmla="*/ 3 h 58"/>
                <a:gd name="T44" fmla="*/ 3 w 29"/>
                <a:gd name="T45" fmla="*/ 3 h 58"/>
                <a:gd name="T46" fmla="*/ 2 w 29"/>
                <a:gd name="T47" fmla="*/ 4 h 58"/>
                <a:gd name="T48" fmla="*/ 0 w 29"/>
                <a:gd name="T49" fmla="*/ 5 h 5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9"/>
                <a:gd name="T76" fmla="*/ 0 h 58"/>
                <a:gd name="T77" fmla="*/ 29 w 29"/>
                <a:gd name="T78" fmla="*/ 58 h 5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9" h="58">
                  <a:moveTo>
                    <a:pt x="0" y="10"/>
                  </a:moveTo>
                  <a:lnTo>
                    <a:pt x="0" y="7"/>
                  </a:lnTo>
                  <a:lnTo>
                    <a:pt x="2" y="3"/>
                  </a:lnTo>
                  <a:lnTo>
                    <a:pt x="6" y="0"/>
                  </a:lnTo>
                  <a:lnTo>
                    <a:pt x="14" y="0"/>
                  </a:lnTo>
                  <a:lnTo>
                    <a:pt x="24" y="6"/>
                  </a:lnTo>
                  <a:lnTo>
                    <a:pt x="29" y="14"/>
                  </a:lnTo>
                  <a:lnTo>
                    <a:pt x="29" y="23"/>
                  </a:lnTo>
                  <a:lnTo>
                    <a:pt x="27" y="34"/>
                  </a:lnTo>
                  <a:lnTo>
                    <a:pt x="23" y="43"/>
                  </a:lnTo>
                  <a:lnTo>
                    <a:pt x="17" y="51"/>
                  </a:lnTo>
                  <a:lnTo>
                    <a:pt x="11" y="57"/>
                  </a:lnTo>
                  <a:lnTo>
                    <a:pt x="5" y="58"/>
                  </a:lnTo>
                  <a:lnTo>
                    <a:pt x="2" y="57"/>
                  </a:lnTo>
                  <a:lnTo>
                    <a:pt x="0" y="53"/>
                  </a:lnTo>
                  <a:lnTo>
                    <a:pt x="0" y="50"/>
                  </a:lnTo>
                  <a:lnTo>
                    <a:pt x="8" y="45"/>
                  </a:lnTo>
                  <a:lnTo>
                    <a:pt x="16" y="38"/>
                  </a:lnTo>
                  <a:lnTo>
                    <a:pt x="20" y="27"/>
                  </a:lnTo>
                  <a:lnTo>
                    <a:pt x="21" y="15"/>
                  </a:lnTo>
                  <a:lnTo>
                    <a:pt x="16" y="7"/>
                  </a:lnTo>
                  <a:lnTo>
                    <a:pt x="10" y="6"/>
                  </a:lnTo>
                  <a:lnTo>
                    <a:pt x="6" y="6"/>
                  </a:lnTo>
                  <a:lnTo>
                    <a:pt x="3" y="7"/>
                  </a:lnTo>
                  <a:lnTo>
                    <a:pt x="0" y="10"/>
                  </a:lnTo>
                  <a:close/>
                </a:path>
              </a:pathLst>
            </a:custGeom>
            <a:solidFill>
              <a:srgbClr val="AD6D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21" name="Freeform 264">
              <a:extLst>
                <a:ext uri="{FF2B5EF4-FFF2-40B4-BE49-F238E27FC236}">
                  <a16:creationId xmlns:a16="http://schemas.microsoft.com/office/drawing/2014/main" id="{BCC42933-5B14-40C9-9B15-9E682B7FF294}"/>
                </a:ext>
              </a:extLst>
            </p:cNvPr>
            <p:cNvSpPr>
              <a:spLocks/>
            </p:cNvSpPr>
            <p:nvPr/>
          </p:nvSpPr>
          <p:spPr bwMode="auto">
            <a:xfrm>
              <a:off x="3009" y="1744"/>
              <a:ext cx="37" cy="8"/>
            </a:xfrm>
            <a:custGeom>
              <a:avLst/>
              <a:gdLst>
                <a:gd name="T0" fmla="*/ 0 w 72"/>
                <a:gd name="T1" fmla="*/ 4 h 15"/>
                <a:gd name="T2" fmla="*/ 1 w 72"/>
                <a:gd name="T3" fmla="*/ 4 h 15"/>
                <a:gd name="T4" fmla="*/ 3 w 72"/>
                <a:gd name="T5" fmla="*/ 4 h 15"/>
                <a:gd name="T6" fmla="*/ 5 w 72"/>
                <a:gd name="T7" fmla="*/ 2 h 15"/>
                <a:gd name="T8" fmla="*/ 8 w 72"/>
                <a:gd name="T9" fmla="*/ 1 h 15"/>
                <a:gd name="T10" fmla="*/ 11 w 72"/>
                <a:gd name="T11" fmla="*/ 0 h 15"/>
                <a:gd name="T12" fmla="*/ 13 w 72"/>
                <a:gd name="T13" fmla="*/ 0 h 15"/>
                <a:gd name="T14" fmla="*/ 15 w 72"/>
                <a:gd name="T15" fmla="*/ 1 h 15"/>
                <a:gd name="T16" fmla="*/ 16 w 72"/>
                <a:gd name="T17" fmla="*/ 2 h 15"/>
                <a:gd name="T18" fmla="*/ 22 w 72"/>
                <a:gd name="T19" fmla="*/ 0 h 15"/>
                <a:gd name="T20" fmla="*/ 22 w 72"/>
                <a:gd name="T21" fmla="*/ 0 h 15"/>
                <a:gd name="T22" fmla="*/ 23 w 72"/>
                <a:gd name="T23" fmla="*/ 0 h 15"/>
                <a:gd name="T24" fmla="*/ 28 w 72"/>
                <a:gd name="T25" fmla="*/ 1 h 15"/>
                <a:gd name="T26" fmla="*/ 37 w 72"/>
                <a:gd name="T27" fmla="*/ 2 h 15"/>
                <a:gd name="T28" fmla="*/ 36 w 72"/>
                <a:gd name="T29" fmla="*/ 2 h 15"/>
                <a:gd name="T30" fmla="*/ 35 w 72"/>
                <a:gd name="T31" fmla="*/ 3 h 15"/>
                <a:gd name="T32" fmla="*/ 32 w 72"/>
                <a:gd name="T33" fmla="*/ 4 h 15"/>
                <a:gd name="T34" fmla="*/ 29 w 72"/>
                <a:gd name="T35" fmla="*/ 5 h 15"/>
                <a:gd name="T36" fmla="*/ 27 w 72"/>
                <a:gd name="T37" fmla="*/ 5 h 15"/>
                <a:gd name="T38" fmla="*/ 24 w 72"/>
                <a:gd name="T39" fmla="*/ 6 h 15"/>
                <a:gd name="T40" fmla="*/ 21 w 72"/>
                <a:gd name="T41" fmla="*/ 6 h 15"/>
                <a:gd name="T42" fmla="*/ 20 w 72"/>
                <a:gd name="T43" fmla="*/ 7 h 15"/>
                <a:gd name="T44" fmla="*/ 17 w 72"/>
                <a:gd name="T45" fmla="*/ 8 h 15"/>
                <a:gd name="T46" fmla="*/ 15 w 72"/>
                <a:gd name="T47" fmla="*/ 7 h 15"/>
                <a:gd name="T48" fmla="*/ 12 w 72"/>
                <a:gd name="T49" fmla="*/ 6 h 15"/>
                <a:gd name="T50" fmla="*/ 9 w 72"/>
                <a:gd name="T51" fmla="*/ 6 h 15"/>
                <a:gd name="T52" fmla="*/ 5 w 72"/>
                <a:gd name="T53" fmla="*/ 5 h 15"/>
                <a:gd name="T54" fmla="*/ 2 w 72"/>
                <a:gd name="T55" fmla="*/ 4 h 15"/>
                <a:gd name="T56" fmla="*/ 1 w 72"/>
                <a:gd name="T57" fmla="*/ 4 h 15"/>
                <a:gd name="T58" fmla="*/ 0 w 72"/>
                <a:gd name="T59" fmla="*/ 4 h 1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72"/>
                <a:gd name="T91" fmla="*/ 0 h 15"/>
                <a:gd name="T92" fmla="*/ 72 w 72"/>
                <a:gd name="T93" fmla="*/ 15 h 1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72" h="15">
                  <a:moveTo>
                    <a:pt x="0" y="7"/>
                  </a:moveTo>
                  <a:lnTo>
                    <a:pt x="1" y="7"/>
                  </a:lnTo>
                  <a:lnTo>
                    <a:pt x="6" y="7"/>
                  </a:lnTo>
                  <a:lnTo>
                    <a:pt x="10" y="4"/>
                  </a:lnTo>
                  <a:lnTo>
                    <a:pt x="16" y="1"/>
                  </a:lnTo>
                  <a:lnTo>
                    <a:pt x="22" y="0"/>
                  </a:lnTo>
                  <a:lnTo>
                    <a:pt x="26" y="0"/>
                  </a:lnTo>
                  <a:lnTo>
                    <a:pt x="30" y="2"/>
                  </a:lnTo>
                  <a:lnTo>
                    <a:pt x="31" y="3"/>
                  </a:lnTo>
                  <a:lnTo>
                    <a:pt x="42" y="0"/>
                  </a:lnTo>
                  <a:lnTo>
                    <a:pt x="45" y="0"/>
                  </a:lnTo>
                  <a:lnTo>
                    <a:pt x="54" y="1"/>
                  </a:lnTo>
                  <a:lnTo>
                    <a:pt x="72" y="4"/>
                  </a:lnTo>
                  <a:lnTo>
                    <a:pt x="71" y="4"/>
                  </a:lnTo>
                  <a:lnTo>
                    <a:pt x="68" y="5"/>
                  </a:lnTo>
                  <a:lnTo>
                    <a:pt x="63" y="7"/>
                  </a:lnTo>
                  <a:lnTo>
                    <a:pt x="57" y="9"/>
                  </a:lnTo>
                  <a:lnTo>
                    <a:pt x="52" y="10"/>
                  </a:lnTo>
                  <a:lnTo>
                    <a:pt x="46" y="11"/>
                  </a:lnTo>
                  <a:lnTo>
                    <a:pt x="40" y="12"/>
                  </a:lnTo>
                  <a:lnTo>
                    <a:pt x="38" y="14"/>
                  </a:lnTo>
                  <a:lnTo>
                    <a:pt x="34" y="15"/>
                  </a:lnTo>
                  <a:lnTo>
                    <a:pt x="30" y="14"/>
                  </a:lnTo>
                  <a:lnTo>
                    <a:pt x="23" y="12"/>
                  </a:lnTo>
                  <a:lnTo>
                    <a:pt x="17" y="11"/>
                  </a:lnTo>
                  <a:lnTo>
                    <a:pt x="10" y="10"/>
                  </a:lnTo>
                  <a:lnTo>
                    <a:pt x="4" y="8"/>
                  </a:lnTo>
                  <a:lnTo>
                    <a:pt x="1" y="7"/>
                  </a:lnTo>
                  <a:lnTo>
                    <a:pt x="0"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22" name="Freeform 265">
              <a:extLst>
                <a:ext uri="{FF2B5EF4-FFF2-40B4-BE49-F238E27FC236}">
                  <a16:creationId xmlns:a16="http://schemas.microsoft.com/office/drawing/2014/main" id="{04DDF5C9-C35E-48D6-876C-74D6825E2288}"/>
                </a:ext>
              </a:extLst>
            </p:cNvPr>
            <p:cNvSpPr>
              <a:spLocks/>
            </p:cNvSpPr>
            <p:nvPr/>
          </p:nvSpPr>
          <p:spPr bwMode="auto">
            <a:xfrm>
              <a:off x="3013" y="1759"/>
              <a:ext cx="21" cy="5"/>
            </a:xfrm>
            <a:custGeom>
              <a:avLst/>
              <a:gdLst>
                <a:gd name="T0" fmla="*/ 6 w 41"/>
                <a:gd name="T1" fmla="*/ 4 h 10"/>
                <a:gd name="T2" fmla="*/ 6 w 41"/>
                <a:gd name="T3" fmla="*/ 5 h 10"/>
                <a:gd name="T4" fmla="*/ 8 w 41"/>
                <a:gd name="T5" fmla="*/ 5 h 10"/>
                <a:gd name="T6" fmla="*/ 11 w 41"/>
                <a:gd name="T7" fmla="*/ 5 h 10"/>
                <a:gd name="T8" fmla="*/ 16 w 41"/>
                <a:gd name="T9" fmla="*/ 5 h 10"/>
                <a:gd name="T10" fmla="*/ 19 w 41"/>
                <a:gd name="T11" fmla="*/ 3 h 10"/>
                <a:gd name="T12" fmla="*/ 20 w 41"/>
                <a:gd name="T13" fmla="*/ 1 h 10"/>
                <a:gd name="T14" fmla="*/ 21 w 41"/>
                <a:gd name="T15" fmla="*/ 1 h 10"/>
                <a:gd name="T16" fmla="*/ 21 w 41"/>
                <a:gd name="T17" fmla="*/ 1 h 10"/>
                <a:gd name="T18" fmla="*/ 20 w 41"/>
                <a:gd name="T19" fmla="*/ 1 h 10"/>
                <a:gd name="T20" fmla="*/ 19 w 41"/>
                <a:gd name="T21" fmla="*/ 1 h 10"/>
                <a:gd name="T22" fmla="*/ 17 w 41"/>
                <a:gd name="T23" fmla="*/ 1 h 10"/>
                <a:gd name="T24" fmla="*/ 15 w 41"/>
                <a:gd name="T25" fmla="*/ 1 h 10"/>
                <a:gd name="T26" fmla="*/ 12 w 41"/>
                <a:gd name="T27" fmla="*/ 2 h 10"/>
                <a:gd name="T28" fmla="*/ 9 w 41"/>
                <a:gd name="T29" fmla="*/ 2 h 10"/>
                <a:gd name="T30" fmla="*/ 5 w 41"/>
                <a:gd name="T31" fmla="*/ 1 h 10"/>
                <a:gd name="T32" fmla="*/ 2 w 41"/>
                <a:gd name="T33" fmla="*/ 1 h 10"/>
                <a:gd name="T34" fmla="*/ 0 w 41"/>
                <a:gd name="T35" fmla="*/ 0 h 10"/>
                <a:gd name="T36" fmla="*/ 2 w 41"/>
                <a:gd name="T37" fmla="*/ 1 h 10"/>
                <a:gd name="T38" fmla="*/ 5 w 41"/>
                <a:gd name="T39" fmla="*/ 3 h 10"/>
                <a:gd name="T40" fmla="*/ 6 w 41"/>
                <a:gd name="T41" fmla="*/ 4 h 1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1"/>
                <a:gd name="T64" fmla="*/ 0 h 10"/>
                <a:gd name="T65" fmla="*/ 41 w 41"/>
                <a:gd name="T66" fmla="*/ 10 h 1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1" h="10">
                  <a:moveTo>
                    <a:pt x="11" y="8"/>
                  </a:moveTo>
                  <a:lnTo>
                    <a:pt x="12" y="9"/>
                  </a:lnTo>
                  <a:lnTo>
                    <a:pt x="16" y="10"/>
                  </a:lnTo>
                  <a:lnTo>
                    <a:pt x="22" y="10"/>
                  </a:lnTo>
                  <a:lnTo>
                    <a:pt x="31" y="9"/>
                  </a:lnTo>
                  <a:lnTo>
                    <a:pt x="38" y="7"/>
                  </a:lnTo>
                  <a:lnTo>
                    <a:pt x="40" y="3"/>
                  </a:lnTo>
                  <a:lnTo>
                    <a:pt x="41" y="2"/>
                  </a:lnTo>
                  <a:lnTo>
                    <a:pt x="41" y="1"/>
                  </a:lnTo>
                  <a:lnTo>
                    <a:pt x="40" y="1"/>
                  </a:lnTo>
                  <a:lnTo>
                    <a:pt x="38" y="2"/>
                  </a:lnTo>
                  <a:lnTo>
                    <a:pt x="34" y="3"/>
                  </a:lnTo>
                  <a:lnTo>
                    <a:pt x="30" y="3"/>
                  </a:lnTo>
                  <a:lnTo>
                    <a:pt x="23" y="4"/>
                  </a:lnTo>
                  <a:lnTo>
                    <a:pt x="17" y="4"/>
                  </a:lnTo>
                  <a:lnTo>
                    <a:pt x="10" y="3"/>
                  </a:lnTo>
                  <a:lnTo>
                    <a:pt x="3" y="1"/>
                  </a:lnTo>
                  <a:lnTo>
                    <a:pt x="0" y="0"/>
                  </a:lnTo>
                  <a:lnTo>
                    <a:pt x="3" y="2"/>
                  </a:lnTo>
                  <a:lnTo>
                    <a:pt x="9" y="5"/>
                  </a:lnTo>
                  <a:lnTo>
                    <a:pt x="11"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23" name="Freeform 266">
              <a:extLst>
                <a:ext uri="{FF2B5EF4-FFF2-40B4-BE49-F238E27FC236}">
                  <a16:creationId xmlns:a16="http://schemas.microsoft.com/office/drawing/2014/main" id="{22E35790-1070-4DA6-A0BC-BF06AED50FCD}"/>
                </a:ext>
              </a:extLst>
            </p:cNvPr>
            <p:cNvSpPr>
              <a:spLocks/>
            </p:cNvSpPr>
            <p:nvPr/>
          </p:nvSpPr>
          <p:spPr bwMode="auto">
            <a:xfrm>
              <a:off x="3038" y="1873"/>
              <a:ext cx="8" cy="8"/>
            </a:xfrm>
            <a:custGeom>
              <a:avLst/>
              <a:gdLst>
                <a:gd name="T0" fmla="*/ 4 w 16"/>
                <a:gd name="T1" fmla="*/ 8 h 16"/>
                <a:gd name="T2" fmla="*/ 6 w 16"/>
                <a:gd name="T3" fmla="*/ 7 h 16"/>
                <a:gd name="T4" fmla="*/ 7 w 16"/>
                <a:gd name="T5" fmla="*/ 6 h 16"/>
                <a:gd name="T6" fmla="*/ 7 w 16"/>
                <a:gd name="T7" fmla="*/ 5 h 16"/>
                <a:gd name="T8" fmla="*/ 8 w 16"/>
                <a:gd name="T9" fmla="*/ 4 h 16"/>
                <a:gd name="T10" fmla="*/ 7 w 16"/>
                <a:gd name="T11" fmla="*/ 2 h 16"/>
                <a:gd name="T12" fmla="*/ 7 w 16"/>
                <a:gd name="T13" fmla="*/ 1 h 16"/>
                <a:gd name="T14" fmla="*/ 6 w 16"/>
                <a:gd name="T15" fmla="*/ 1 h 16"/>
                <a:gd name="T16" fmla="*/ 4 w 16"/>
                <a:gd name="T17" fmla="*/ 0 h 16"/>
                <a:gd name="T18" fmla="*/ 2 w 16"/>
                <a:gd name="T19" fmla="*/ 1 h 16"/>
                <a:gd name="T20" fmla="*/ 1 w 16"/>
                <a:gd name="T21" fmla="*/ 1 h 16"/>
                <a:gd name="T22" fmla="*/ 1 w 16"/>
                <a:gd name="T23" fmla="*/ 2 h 16"/>
                <a:gd name="T24" fmla="*/ 0 w 16"/>
                <a:gd name="T25" fmla="*/ 4 h 16"/>
                <a:gd name="T26" fmla="*/ 1 w 16"/>
                <a:gd name="T27" fmla="*/ 5 h 16"/>
                <a:gd name="T28" fmla="*/ 1 w 16"/>
                <a:gd name="T29" fmla="*/ 6 h 16"/>
                <a:gd name="T30" fmla="*/ 2 w 16"/>
                <a:gd name="T31" fmla="*/ 7 h 16"/>
                <a:gd name="T32" fmla="*/ 4 w 16"/>
                <a:gd name="T33" fmla="*/ 8 h 1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6"/>
                <a:gd name="T52" fmla="*/ 0 h 16"/>
                <a:gd name="T53" fmla="*/ 16 w 16"/>
                <a:gd name="T54" fmla="*/ 16 h 1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6" h="16">
                  <a:moveTo>
                    <a:pt x="8" y="16"/>
                  </a:moveTo>
                  <a:lnTo>
                    <a:pt x="12" y="15"/>
                  </a:lnTo>
                  <a:lnTo>
                    <a:pt x="14" y="13"/>
                  </a:lnTo>
                  <a:lnTo>
                    <a:pt x="15" y="11"/>
                  </a:lnTo>
                  <a:lnTo>
                    <a:pt x="16" y="8"/>
                  </a:lnTo>
                  <a:lnTo>
                    <a:pt x="15" y="4"/>
                  </a:lnTo>
                  <a:lnTo>
                    <a:pt x="14" y="2"/>
                  </a:lnTo>
                  <a:lnTo>
                    <a:pt x="12" y="1"/>
                  </a:lnTo>
                  <a:lnTo>
                    <a:pt x="8" y="0"/>
                  </a:lnTo>
                  <a:lnTo>
                    <a:pt x="5" y="1"/>
                  </a:lnTo>
                  <a:lnTo>
                    <a:pt x="3" y="2"/>
                  </a:lnTo>
                  <a:lnTo>
                    <a:pt x="1" y="4"/>
                  </a:lnTo>
                  <a:lnTo>
                    <a:pt x="0" y="8"/>
                  </a:lnTo>
                  <a:lnTo>
                    <a:pt x="1" y="11"/>
                  </a:lnTo>
                  <a:lnTo>
                    <a:pt x="3" y="13"/>
                  </a:lnTo>
                  <a:lnTo>
                    <a:pt x="5" y="15"/>
                  </a:lnTo>
                  <a:lnTo>
                    <a:pt x="8"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24" name="Freeform 267">
              <a:extLst>
                <a:ext uri="{FF2B5EF4-FFF2-40B4-BE49-F238E27FC236}">
                  <a16:creationId xmlns:a16="http://schemas.microsoft.com/office/drawing/2014/main" id="{DDA2BE51-3229-4BA1-9812-974DF626764A}"/>
                </a:ext>
              </a:extLst>
            </p:cNvPr>
            <p:cNvSpPr>
              <a:spLocks/>
            </p:cNvSpPr>
            <p:nvPr/>
          </p:nvSpPr>
          <p:spPr bwMode="auto">
            <a:xfrm>
              <a:off x="3038" y="1905"/>
              <a:ext cx="8" cy="9"/>
            </a:xfrm>
            <a:custGeom>
              <a:avLst/>
              <a:gdLst>
                <a:gd name="T0" fmla="*/ 4 w 16"/>
                <a:gd name="T1" fmla="*/ 9 h 17"/>
                <a:gd name="T2" fmla="*/ 6 w 16"/>
                <a:gd name="T3" fmla="*/ 8 h 17"/>
                <a:gd name="T4" fmla="*/ 7 w 16"/>
                <a:gd name="T5" fmla="*/ 8 h 17"/>
                <a:gd name="T6" fmla="*/ 7 w 16"/>
                <a:gd name="T7" fmla="*/ 7 h 17"/>
                <a:gd name="T8" fmla="*/ 8 w 16"/>
                <a:gd name="T9" fmla="*/ 5 h 17"/>
                <a:gd name="T10" fmla="*/ 7 w 16"/>
                <a:gd name="T11" fmla="*/ 3 h 17"/>
                <a:gd name="T12" fmla="*/ 7 w 16"/>
                <a:gd name="T13" fmla="*/ 1 h 17"/>
                <a:gd name="T14" fmla="*/ 6 w 16"/>
                <a:gd name="T15" fmla="*/ 1 h 17"/>
                <a:gd name="T16" fmla="*/ 4 w 16"/>
                <a:gd name="T17" fmla="*/ 0 h 17"/>
                <a:gd name="T18" fmla="*/ 2 w 16"/>
                <a:gd name="T19" fmla="*/ 1 h 17"/>
                <a:gd name="T20" fmla="*/ 1 w 16"/>
                <a:gd name="T21" fmla="*/ 1 h 17"/>
                <a:gd name="T22" fmla="*/ 1 w 16"/>
                <a:gd name="T23" fmla="*/ 3 h 17"/>
                <a:gd name="T24" fmla="*/ 0 w 16"/>
                <a:gd name="T25" fmla="*/ 5 h 17"/>
                <a:gd name="T26" fmla="*/ 1 w 16"/>
                <a:gd name="T27" fmla="*/ 7 h 17"/>
                <a:gd name="T28" fmla="*/ 1 w 16"/>
                <a:gd name="T29" fmla="*/ 8 h 17"/>
                <a:gd name="T30" fmla="*/ 2 w 16"/>
                <a:gd name="T31" fmla="*/ 8 h 17"/>
                <a:gd name="T32" fmla="*/ 4 w 16"/>
                <a:gd name="T33" fmla="*/ 9 h 1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6"/>
                <a:gd name="T52" fmla="*/ 0 h 17"/>
                <a:gd name="T53" fmla="*/ 16 w 16"/>
                <a:gd name="T54" fmla="*/ 17 h 1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6" h="17">
                  <a:moveTo>
                    <a:pt x="8" y="17"/>
                  </a:moveTo>
                  <a:lnTo>
                    <a:pt x="12" y="16"/>
                  </a:lnTo>
                  <a:lnTo>
                    <a:pt x="14" y="15"/>
                  </a:lnTo>
                  <a:lnTo>
                    <a:pt x="15" y="13"/>
                  </a:lnTo>
                  <a:lnTo>
                    <a:pt x="16" y="9"/>
                  </a:lnTo>
                  <a:lnTo>
                    <a:pt x="15" y="6"/>
                  </a:lnTo>
                  <a:lnTo>
                    <a:pt x="14" y="2"/>
                  </a:lnTo>
                  <a:lnTo>
                    <a:pt x="12" y="1"/>
                  </a:lnTo>
                  <a:lnTo>
                    <a:pt x="8" y="0"/>
                  </a:lnTo>
                  <a:lnTo>
                    <a:pt x="5" y="1"/>
                  </a:lnTo>
                  <a:lnTo>
                    <a:pt x="3" y="2"/>
                  </a:lnTo>
                  <a:lnTo>
                    <a:pt x="1" y="6"/>
                  </a:lnTo>
                  <a:lnTo>
                    <a:pt x="0" y="9"/>
                  </a:lnTo>
                  <a:lnTo>
                    <a:pt x="1" y="13"/>
                  </a:lnTo>
                  <a:lnTo>
                    <a:pt x="3" y="15"/>
                  </a:lnTo>
                  <a:lnTo>
                    <a:pt x="5" y="16"/>
                  </a:lnTo>
                  <a:lnTo>
                    <a:pt x="8"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25" name="Freeform 268">
              <a:extLst>
                <a:ext uri="{FF2B5EF4-FFF2-40B4-BE49-F238E27FC236}">
                  <a16:creationId xmlns:a16="http://schemas.microsoft.com/office/drawing/2014/main" id="{EEB097CA-C889-44BF-A955-BD3C7CC19E19}"/>
                </a:ext>
              </a:extLst>
            </p:cNvPr>
            <p:cNvSpPr>
              <a:spLocks/>
            </p:cNvSpPr>
            <p:nvPr/>
          </p:nvSpPr>
          <p:spPr bwMode="auto">
            <a:xfrm>
              <a:off x="3038" y="1937"/>
              <a:ext cx="8" cy="9"/>
            </a:xfrm>
            <a:custGeom>
              <a:avLst/>
              <a:gdLst>
                <a:gd name="T0" fmla="*/ 4 w 16"/>
                <a:gd name="T1" fmla="*/ 9 h 18"/>
                <a:gd name="T2" fmla="*/ 6 w 16"/>
                <a:gd name="T3" fmla="*/ 9 h 18"/>
                <a:gd name="T4" fmla="*/ 7 w 16"/>
                <a:gd name="T5" fmla="*/ 7 h 18"/>
                <a:gd name="T6" fmla="*/ 7 w 16"/>
                <a:gd name="T7" fmla="*/ 6 h 18"/>
                <a:gd name="T8" fmla="*/ 8 w 16"/>
                <a:gd name="T9" fmla="*/ 5 h 18"/>
                <a:gd name="T10" fmla="*/ 7 w 16"/>
                <a:gd name="T11" fmla="*/ 2 h 18"/>
                <a:gd name="T12" fmla="*/ 7 w 16"/>
                <a:gd name="T13" fmla="*/ 1 h 18"/>
                <a:gd name="T14" fmla="*/ 6 w 16"/>
                <a:gd name="T15" fmla="*/ 1 h 18"/>
                <a:gd name="T16" fmla="*/ 4 w 16"/>
                <a:gd name="T17" fmla="*/ 0 h 18"/>
                <a:gd name="T18" fmla="*/ 2 w 16"/>
                <a:gd name="T19" fmla="*/ 1 h 18"/>
                <a:gd name="T20" fmla="*/ 1 w 16"/>
                <a:gd name="T21" fmla="*/ 1 h 18"/>
                <a:gd name="T22" fmla="*/ 1 w 16"/>
                <a:gd name="T23" fmla="*/ 2 h 18"/>
                <a:gd name="T24" fmla="*/ 0 w 16"/>
                <a:gd name="T25" fmla="*/ 5 h 18"/>
                <a:gd name="T26" fmla="*/ 1 w 16"/>
                <a:gd name="T27" fmla="*/ 6 h 18"/>
                <a:gd name="T28" fmla="*/ 1 w 16"/>
                <a:gd name="T29" fmla="*/ 7 h 18"/>
                <a:gd name="T30" fmla="*/ 2 w 16"/>
                <a:gd name="T31" fmla="*/ 9 h 18"/>
                <a:gd name="T32" fmla="*/ 4 w 16"/>
                <a:gd name="T33" fmla="*/ 9 h 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6"/>
                <a:gd name="T52" fmla="*/ 0 h 18"/>
                <a:gd name="T53" fmla="*/ 16 w 16"/>
                <a:gd name="T54" fmla="*/ 18 h 1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6" h="18">
                  <a:moveTo>
                    <a:pt x="8" y="18"/>
                  </a:moveTo>
                  <a:lnTo>
                    <a:pt x="12" y="17"/>
                  </a:lnTo>
                  <a:lnTo>
                    <a:pt x="14" y="14"/>
                  </a:lnTo>
                  <a:lnTo>
                    <a:pt x="15" y="12"/>
                  </a:lnTo>
                  <a:lnTo>
                    <a:pt x="16" y="9"/>
                  </a:lnTo>
                  <a:lnTo>
                    <a:pt x="15" y="5"/>
                  </a:lnTo>
                  <a:lnTo>
                    <a:pt x="14" y="3"/>
                  </a:lnTo>
                  <a:lnTo>
                    <a:pt x="12" y="2"/>
                  </a:lnTo>
                  <a:lnTo>
                    <a:pt x="8" y="0"/>
                  </a:lnTo>
                  <a:lnTo>
                    <a:pt x="5" y="2"/>
                  </a:lnTo>
                  <a:lnTo>
                    <a:pt x="3" y="3"/>
                  </a:lnTo>
                  <a:lnTo>
                    <a:pt x="1" y="5"/>
                  </a:lnTo>
                  <a:lnTo>
                    <a:pt x="0" y="9"/>
                  </a:lnTo>
                  <a:lnTo>
                    <a:pt x="1" y="12"/>
                  </a:lnTo>
                  <a:lnTo>
                    <a:pt x="3" y="14"/>
                  </a:lnTo>
                  <a:lnTo>
                    <a:pt x="5" y="17"/>
                  </a:lnTo>
                  <a:lnTo>
                    <a:pt x="8" y="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26" name="Freeform 269">
              <a:extLst>
                <a:ext uri="{FF2B5EF4-FFF2-40B4-BE49-F238E27FC236}">
                  <a16:creationId xmlns:a16="http://schemas.microsoft.com/office/drawing/2014/main" id="{8EC9E630-1E91-4141-8BAD-CF1DCAFE8AA2}"/>
                </a:ext>
              </a:extLst>
            </p:cNvPr>
            <p:cNvSpPr>
              <a:spLocks/>
            </p:cNvSpPr>
            <p:nvPr/>
          </p:nvSpPr>
          <p:spPr bwMode="auto">
            <a:xfrm>
              <a:off x="3084" y="1864"/>
              <a:ext cx="42" cy="17"/>
            </a:xfrm>
            <a:custGeom>
              <a:avLst/>
              <a:gdLst>
                <a:gd name="T0" fmla="*/ 21 w 84"/>
                <a:gd name="T1" fmla="*/ 17 h 34"/>
                <a:gd name="T2" fmla="*/ 25 w 84"/>
                <a:gd name="T3" fmla="*/ 17 h 34"/>
                <a:gd name="T4" fmla="*/ 29 w 84"/>
                <a:gd name="T5" fmla="*/ 16 h 34"/>
                <a:gd name="T6" fmla="*/ 33 w 84"/>
                <a:gd name="T7" fmla="*/ 15 h 34"/>
                <a:gd name="T8" fmla="*/ 37 w 84"/>
                <a:gd name="T9" fmla="*/ 14 h 34"/>
                <a:gd name="T10" fmla="*/ 39 w 84"/>
                <a:gd name="T11" fmla="*/ 13 h 34"/>
                <a:gd name="T12" fmla="*/ 41 w 84"/>
                <a:gd name="T13" fmla="*/ 11 h 34"/>
                <a:gd name="T14" fmla="*/ 42 w 84"/>
                <a:gd name="T15" fmla="*/ 10 h 34"/>
                <a:gd name="T16" fmla="*/ 42 w 84"/>
                <a:gd name="T17" fmla="*/ 8 h 34"/>
                <a:gd name="T18" fmla="*/ 42 w 84"/>
                <a:gd name="T19" fmla="*/ 6 h 34"/>
                <a:gd name="T20" fmla="*/ 41 w 84"/>
                <a:gd name="T21" fmla="*/ 4 h 34"/>
                <a:gd name="T22" fmla="*/ 39 w 84"/>
                <a:gd name="T23" fmla="*/ 3 h 34"/>
                <a:gd name="T24" fmla="*/ 37 w 84"/>
                <a:gd name="T25" fmla="*/ 2 h 34"/>
                <a:gd name="T26" fmla="*/ 33 w 84"/>
                <a:gd name="T27" fmla="*/ 1 h 34"/>
                <a:gd name="T28" fmla="*/ 29 w 84"/>
                <a:gd name="T29" fmla="*/ 1 h 34"/>
                <a:gd name="T30" fmla="*/ 25 w 84"/>
                <a:gd name="T31" fmla="*/ 0 h 34"/>
                <a:gd name="T32" fmla="*/ 21 w 84"/>
                <a:gd name="T33" fmla="*/ 0 h 34"/>
                <a:gd name="T34" fmla="*/ 17 w 84"/>
                <a:gd name="T35" fmla="*/ 0 h 34"/>
                <a:gd name="T36" fmla="*/ 13 w 84"/>
                <a:gd name="T37" fmla="*/ 1 h 34"/>
                <a:gd name="T38" fmla="*/ 10 w 84"/>
                <a:gd name="T39" fmla="*/ 1 h 34"/>
                <a:gd name="T40" fmla="*/ 6 w 84"/>
                <a:gd name="T41" fmla="*/ 2 h 34"/>
                <a:gd name="T42" fmla="*/ 3 w 84"/>
                <a:gd name="T43" fmla="*/ 3 h 34"/>
                <a:gd name="T44" fmla="*/ 2 w 84"/>
                <a:gd name="T45" fmla="*/ 4 h 34"/>
                <a:gd name="T46" fmla="*/ 1 w 84"/>
                <a:gd name="T47" fmla="*/ 6 h 34"/>
                <a:gd name="T48" fmla="*/ 0 w 84"/>
                <a:gd name="T49" fmla="*/ 8 h 34"/>
                <a:gd name="T50" fmla="*/ 1 w 84"/>
                <a:gd name="T51" fmla="*/ 10 h 34"/>
                <a:gd name="T52" fmla="*/ 2 w 84"/>
                <a:gd name="T53" fmla="*/ 11 h 34"/>
                <a:gd name="T54" fmla="*/ 3 w 84"/>
                <a:gd name="T55" fmla="*/ 13 h 34"/>
                <a:gd name="T56" fmla="*/ 6 w 84"/>
                <a:gd name="T57" fmla="*/ 14 h 34"/>
                <a:gd name="T58" fmla="*/ 10 w 84"/>
                <a:gd name="T59" fmla="*/ 15 h 34"/>
                <a:gd name="T60" fmla="*/ 13 w 84"/>
                <a:gd name="T61" fmla="*/ 16 h 34"/>
                <a:gd name="T62" fmla="*/ 17 w 84"/>
                <a:gd name="T63" fmla="*/ 17 h 34"/>
                <a:gd name="T64" fmla="*/ 21 w 84"/>
                <a:gd name="T65" fmla="*/ 17 h 3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4"/>
                <a:gd name="T100" fmla="*/ 0 h 34"/>
                <a:gd name="T101" fmla="*/ 84 w 84"/>
                <a:gd name="T102" fmla="*/ 34 h 3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4" h="34">
                  <a:moveTo>
                    <a:pt x="43" y="34"/>
                  </a:moveTo>
                  <a:lnTo>
                    <a:pt x="51" y="34"/>
                  </a:lnTo>
                  <a:lnTo>
                    <a:pt x="59" y="32"/>
                  </a:lnTo>
                  <a:lnTo>
                    <a:pt x="66" y="31"/>
                  </a:lnTo>
                  <a:lnTo>
                    <a:pt x="73" y="29"/>
                  </a:lnTo>
                  <a:lnTo>
                    <a:pt x="78" y="27"/>
                  </a:lnTo>
                  <a:lnTo>
                    <a:pt x="81" y="23"/>
                  </a:lnTo>
                  <a:lnTo>
                    <a:pt x="83" y="20"/>
                  </a:lnTo>
                  <a:lnTo>
                    <a:pt x="84" y="16"/>
                  </a:lnTo>
                  <a:lnTo>
                    <a:pt x="83" y="13"/>
                  </a:lnTo>
                  <a:lnTo>
                    <a:pt x="81" y="9"/>
                  </a:lnTo>
                  <a:lnTo>
                    <a:pt x="78" y="7"/>
                  </a:lnTo>
                  <a:lnTo>
                    <a:pt x="73" y="5"/>
                  </a:lnTo>
                  <a:lnTo>
                    <a:pt x="66" y="3"/>
                  </a:lnTo>
                  <a:lnTo>
                    <a:pt x="59" y="1"/>
                  </a:lnTo>
                  <a:lnTo>
                    <a:pt x="51" y="0"/>
                  </a:lnTo>
                  <a:lnTo>
                    <a:pt x="43" y="0"/>
                  </a:lnTo>
                  <a:lnTo>
                    <a:pt x="34" y="0"/>
                  </a:lnTo>
                  <a:lnTo>
                    <a:pt x="26" y="1"/>
                  </a:lnTo>
                  <a:lnTo>
                    <a:pt x="19" y="3"/>
                  </a:lnTo>
                  <a:lnTo>
                    <a:pt x="13" y="5"/>
                  </a:lnTo>
                  <a:lnTo>
                    <a:pt x="7" y="7"/>
                  </a:lnTo>
                  <a:lnTo>
                    <a:pt x="4" y="9"/>
                  </a:lnTo>
                  <a:lnTo>
                    <a:pt x="2" y="13"/>
                  </a:lnTo>
                  <a:lnTo>
                    <a:pt x="0" y="16"/>
                  </a:lnTo>
                  <a:lnTo>
                    <a:pt x="2" y="20"/>
                  </a:lnTo>
                  <a:lnTo>
                    <a:pt x="4" y="23"/>
                  </a:lnTo>
                  <a:lnTo>
                    <a:pt x="7" y="27"/>
                  </a:lnTo>
                  <a:lnTo>
                    <a:pt x="13" y="29"/>
                  </a:lnTo>
                  <a:lnTo>
                    <a:pt x="19" y="31"/>
                  </a:lnTo>
                  <a:lnTo>
                    <a:pt x="26" y="32"/>
                  </a:lnTo>
                  <a:lnTo>
                    <a:pt x="34" y="34"/>
                  </a:lnTo>
                  <a:lnTo>
                    <a:pt x="43" y="3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27" name="Freeform 270">
              <a:extLst>
                <a:ext uri="{FF2B5EF4-FFF2-40B4-BE49-F238E27FC236}">
                  <a16:creationId xmlns:a16="http://schemas.microsoft.com/office/drawing/2014/main" id="{CB393A0F-CCB5-4D6A-ABA7-940A14394071}"/>
                </a:ext>
              </a:extLst>
            </p:cNvPr>
            <p:cNvSpPr>
              <a:spLocks/>
            </p:cNvSpPr>
            <p:nvPr/>
          </p:nvSpPr>
          <p:spPr bwMode="auto">
            <a:xfrm>
              <a:off x="3012" y="2064"/>
              <a:ext cx="76" cy="24"/>
            </a:xfrm>
            <a:custGeom>
              <a:avLst/>
              <a:gdLst>
                <a:gd name="T0" fmla="*/ 76 w 151"/>
                <a:gd name="T1" fmla="*/ 2 h 47"/>
                <a:gd name="T2" fmla="*/ 0 w 151"/>
                <a:gd name="T3" fmla="*/ 0 h 47"/>
                <a:gd name="T4" fmla="*/ 42 w 151"/>
                <a:gd name="T5" fmla="*/ 24 h 47"/>
                <a:gd name="T6" fmla="*/ 76 w 151"/>
                <a:gd name="T7" fmla="*/ 2 h 47"/>
                <a:gd name="T8" fmla="*/ 0 60000 65536"/>
                <a:gd name="T9" fmla="*/ 0 60000 65536"/>
                <a:gd name="T10" fmla="*/ 0 60000 65536"/>
                <a:gd name="T11" fmla="*/ 0 60000 65536"/>
                <a:gd name="T12" fmla="*/ 0 w 151"/>
                <a:gd name="T13" fmla="*/ 0 h 47"/>
                <a:gd name="T14" fmla="*/ 151 w 151"/>
                <a:gd name="T15" fmla="*/ 47 h 47"/>
              </a:gdLst>
              <a:ahLst/>
              <a:cxnLst>
                <a:cxn ang="T8">
                  <a:pos x="T0" y="T1"/>
                </a:cxn>
                <a:cxn ang="T9">
                  <a:pos x="T2" y="T3"/>
                </a:cxn>
                <a:cxn ang="T10">
                  <a:pos x="T4" y="T5"/>
                </a:cxn>
                <a:cxn ang="T11">
                  <a:pos x="T6" y="T7"/>
                </a:cxn>
              </a:cxnLst>
              <a:rect l="T12" t="T13" r="T14" b="T15"/>
              <a:pathLst>
                <a:path w="151" h="47">
                  <a:moveTo>
                    <a:pt x="151" y="3"/>
                  </a:moveTo>
                  <a:lnTo>
                    <a:pt x="0" y="0"/>
                  </a:lnTo>
                  <a:lnTo>
                    <a:pt x="84" y="47"/>
                  </a:lnTo>
                  <a:lnTo>
                    <a:pt x="151" y="3"/>
                  </a:lnTo>
                  <a:close/>
                </a:path>
              </a:pathLst>
            </a:custGeom>
            <a:solidFill>
              <a:srgbClr val="00700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28" name="Freeform 271">
              <a:extLst>
                <a:ext uri="{FF2B5EF4-FFF2-40B4-BE49-F238E27FC236}">
                  <a16:creationId xmlns:a16="http://schemas.microsoft.com/office/drawing/2014/main" id="{CEAF7E0A-C6A7-4F8C-AD0E-095559717F1C}"/>
                </a:ext>
              </a:extLst>
            </p:cNvPr>
            <p:cNvSpPr>
              <a:spLocks/>
            </p:cNvSpPr>
            <p:nvPr/>
          </p:nvSpPr>
          <p:spPr bwMode="auto">
            <a:xfrm>
              <a:off x="3096" y="2022"/>
              <a:ext cx="72" cy="30"/>
            </a:xfrm>
            <a:custGeom>
              <a:avLst/>
              <a:gdLst>
                <a:gd name="T0" fmla="*/ 72 w 143"/>
                <a:gd name="T1" fmla="*/ 0 h 60"/>
                <a:gd name="T2" fmla="*/ 0 w 143"/>
                <a:gd name="T3" fmla="*/ 14 h 60"/>
                <a:gd name="T4" fmla="*/ 30 w 143"/>
                <a:gd name="T5" fmla="*/ 30 h 60"/>
                <a:gd name="T6" fmla="*/ 32 w 143"/>
                <a:gd name="T7" fmla="*/ 29 h 60"/>
                <a:gd name="T8" fmla="*/ 36 w 143"/>
                <a:gd name="T9" fmla="*/ 27 h 60"/>
                <a:gd name="T10" fmla="*/ 43 w 143"/>
                <a:gd name="T11" fmla="*/ 23 h 60"/>
                <a:gd name="T12" fmla="*/ 50 w 143"/>
                <a:gd name="T13" fmla="*/ 18 h 60"/>
                <a:gd name="T14" fmla="*/ 58 w 143"/>
                <a:gd name="T15" fmla="*/ 13 h 60"/>
                <a:gd name="T16" fmla="*/ 64 w 143"/>
                <a:gd name="T17" fmla="*/ 8 h 60"/>
                <a:gd name="T18" fmla="*/ 70 w 143"/>
                <a:gd name="T19" fmla="*/ 4 h 60"/>
                <a:gd name="T20" fmla="*/ 72 w 143"/>
                <a:gd name="T21" fmla="*/ 0 h 6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3"/>
                <a:gd name="T34" fmla="*/ 0 h 60"/>
                <a:gd name="T35" fmla="*/ 143 w 143"/>
                <a:gd name="T36" fmla="*/ 60 h 6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3" h="60">
                  <a:moveTo>
                    <a:pt x="143" y="0"/>
                  </a:moveTo>
                  <a:lnTo>
                    <a:pt x="0" y="28"/>
                  </a:lnTo>
                  <a:lnTo>
                    <a:pt x="59" y="60"/>
                  </a:lnTo>
                  <a:lnTo>
                    <a:pt x="63" y="57"/>
                  </a:lnTo>
                  <a:lnTo>
                    <a:pt x="72" y="53"/>
                  </a:lnTo>
                  <a:lnTo>
                    <a:pt x="85" y="45"/>
                  </a:lnTo>
                  <a:lnTo>
                    <a:pt x="100" y="36"/>
                  </a:lnTo>
                  <a:lnTo>
                    <a:pt x="116" y="26"/>
                  </a:lnTo>
                  <a:lnTo>
                    <a:pt x="128" y="16"/>
                  </a:lnTo>
                  <a:lnTo>
                    <a:pt x="139" y="7"/>
                  </a:lnTo>
                  <a:lnTo>
                    <a:pt x="143" y="0"/>
                  </a:lnTo>
                  <a:close/>
                </a:path>
              </a:pathLst>
            </a:custGeom>
            <a:solidFill>
              <a:srgbClr val="00700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29" name="Freeform 272">
              <a:extLst>
                <a:ext uri="{FF2B5EF4-FFF2-40B4-BE49-F238E27FC236}">
                  <a16:creationId xmlns:a16="http://schemas.microsoft.com/office/drawing/2014/main" id="{1EB07E17-E6BB-4671-8DD7-83E34BA68052}"/>
                </a:ext>
              </a:extLst>
            </p:cNvPr>
            <p:cNvSpPr>
              <a:spLocks/>
            </p:cNvSpPr>
            <p:nvPr/>
          </p:nvSpPr>
          <p:spPr bwMode="auto">
            <a:xfrm>
              <a:off x="3138" y="1944"/>
              <a:ext cx="48" cy="53"/>
            </a:xfrm>
            <a:custGeom>
              <a:avLst/>
              <a:gdLst>
                <a:gd name="T0" fmla="*/ 48 w 95"/>
                <a:gd name="T1" fmla="*/ 0 h 105"/>
                <a:gd name="T2" fmla="*/ 0 w 95"/>
                <a:gd name="T3" fmla="*/ 53 h 105"/>
                <a:gd name="T4" fmla="*/ 40 w 95"/>
                <a:gd name="T5" fmla="*/ 42 h 105"/>
                <a:gd name="T6" fmla="*/ 48 w 95"/>
                <a:gd name="T7" fmla="*/ 0 h 105"/>
                <a:gd name="T8" fmla="*/ 0 60000 65536"/>
                <a:gd name="T9" fmla="*/ 0 60000 65536"/>
                <a:gd name="T10" fmla="*/ 0 60000 65536"/>
                <a:gd name="T11" fmla="*/ 0 60000 65536"/>
                <a:gd name="T12" fmla="*/ 0 w 95"/>
                <a:gd name="T13" fmla="*/ 0 h 105"/>
                <a:gd name="T14" fmla="*/ 95 w 95"/>
                <a:gd name="T15" fmla="*/ 105 h 105"/>
              </a:gdLst>
              <a:ahLst/>
              <a:cxnLst>
                <a:cxn ang="T8">
                  <a:pos x="T0" y="T1"/>
                </a:cxn>
                <a:cxn ang="T9">
                  <a:pos x="T2" y="T3"/>
                </a:cxn>
                <a:cxn ang="T10">
                  <a:pos x="T4" y="T5"/>
                </a:cxn>
                <a:cxn ang="T11">
                  <a:pos x="T6" y="T7"/>
                </a:cxn>
              </a:cxnLst>
              <a:rect l="T12" t="T13" r="T14" b="T15"/>
              <a:pathLst>
                <a:path w="95" h="105">
                  <a:moveTo>
                    <a:pt x="95" y="0"/>
                  </a:moveTo>
                  <a:lnTo>
                    <a:pt x="0" y="105"/>
                  </a:lnTo>
                  <a:lnTo>
                    <a:pt x="79" y="84"/>
                  </a:lnTo>
                  <a:lnTo>
                    <a:pt x="95" y="0"/>
                  </a:lnTo>
                  <a:close/>
                </a:path>
              </a:pathLst>
            </a:custGeom>
            <a:solidFill>
              <a:srgbClr val="00700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30" name="Freeform 273">
              <a:extLst>
                <a:ext uri="{FF2B5EF4-FFF2-40B4-BE49-F238E27FC236}">
                  <a16:creationId xmlns:a16="http://schemas.microsoft.com/office/drawing/2014/main" id="{A2DAC46C-EE02-4CCE-84C8-0909FE6690B3}"/>
                </a:ext>
              </a:extLst>
            </p:cNvPr>
            <p:cNvSpPr>
              <a:spLocks/>
            </p:cNvSpPr>
            <p:nvPr/>
          </p:nvSpPr>
          <p:spPr bwMode="auto">
            <a:xfrm>
              <a:off x="2844" y="2024"/>
              <a:ext cx="81" cy="57"/>
            </a:xfrm>
            <a:custGeom>
              <a:avLst/>
              <a:gdLst>
                <a:gd name="T0" fmla="*/ 41 w 162"/>
                <a:gd name="T1" fmla="*/ 3 h 115"/>
                <a:gd name="T2" fmla="*/ 42 w 162"/>
                <a:gd name="T3" fmla="*/ 6 h 115"/>
                <a:gd name="T4" fmla="*/ 40 w 162"/>
                <a:gd name="T5" fmla="*/ 8 h 115"/>
                <a:gd name="T6" fmla="*/ 35 w 162"/>
                <a:gd name="T7" fmla="*/ 8 h 115"/>
                <a:gd name="T8" fmla="*/ 31 w 162"/>
                <a:gd name="T9" fmla="*/ 12 h 115"/>
                <a:gd name="T10" fmla="*/ 32 w 162"/>
                <a:gd name="T11" fmla="*/ 15 h 115"/>
                <a:gd name="T12" fmla="*/ 30 w 162"/>
                <a:gd name="T13" fmla="*/ 18 h 115"/>
                <a:gd name="T14" fmla="*/ 26 w 162"/>
                <a:gd name="T15" fmla="*/ 21 h 115"/>
                <a:gd name="T16" fmla="*/ 23 w 162"/>
                <a:gd name="T17" fmla="*/ 25 h 115"/>
                <a:gd name="T18" fmla="*/ 21 w 162"/>
                <a:gd name="T19" fmla="*/ 27 h 115"/>
                <a:gd name="T20" fmla="*/ 19 w 162"/>
                <a:gd name="T21" fmla="*/ 31 h 115"/>
                <a:gd name="T22" fmla="*/ 12 w 162"/>
                <a:gd name="T23" fmla="*/ 33 h 115"/>
                <a:gd name="T24" fmla="*/ 5 w 162"/>
                <a:gd name="T25" fmla="*/ 36 h 115"/>
                <a:gd name="T26" fmla="*/ 1 w 162"/>
                <a:gd name="T27" fmla="*/ 45 h 115"/>
                <a:gd name="T28" fmla="*/ 5 w 162"/>
                <a:gd name="T29" fmla="*/ 57 h 115"/>
                <a:gd name="T30" fmla="*/ 7 w 162"/>
                <a:gd name="T31" fmla="*/ 55 h 115"/>
                <a:gd name="T32" fmla="*/ 10 w 162"/>
                <a:gd name="T33" fmla="*/ 51 h 115"/>
                <a:gd name="T34" fmla="*/ 10 w 162"/>
                <a:gd name="T35" fmla="*/ 48 h 115"/>
                <a:gd name="T36" fmla="*/ 10 w 162"/>
                <a:gd name="T37" fmla="*/ 46 h 115"/>
                <a:gd name="T38" fmla="*/ 17 w 162"/>
                <a:gd name="T39" fmla="*/ 45 h 115"/>
                <a:gd name="T40" fmla="*/ 23 w 162"/>
                <a:gd name="T41" fmla="*/ 45 h 115"/>
                <a:gd name="T42" fmla="*/ 27 w 162"/>
                <a:gd name="T43" fmla="*/ 48 h 115"/>
                <a:gd name="T44" fmla="*/ 30 w 162"/>
                <a:gd name="T45" fmla="*/ 51 h 115"/>
                <a:gd name="T46" fmla="*/ 40 w 162"/>
                <a:gd name="T47" fmla="*/ 56 h 115"/>
                <a:gd name="T48" fmla="*/ 46 w 162"/>
                <a:gd name="T49" fmla="*/ 57 h 115"/>
                <a:gd name="T50" fmla="*/ 51 w 162"/>
                <a:gd name="T51" fmla="*/ 57 h 115"/>
                <a:gd name="T52" fmla="*/ 62 w 162"/>
                <a:gd name="T53" fmla="*/ 55 h 115"/>
                <a:gd name="T54" fmla="*/ 71 w 162"/>
                <a:gd name="T55" fmla="*/ 51 h 115"/>
                <a:gd name="T56" fmla="*/ 74 w 162"/>
                <a:gd name="T57" fmla="*/ 41 h 115"/>
                <a:gd name="T58" fmla="*/ 76 w 162"/>
                <a:gd name="T59" fmla="*/ 21 h 115"/>
                <a:gd name="T60" fmla="*/ 81 w 162"/>
                <a:gd name="T61" fmla="*/ 14 h 115"/>
                <a:gd name="T62" fmla="*/ 61 w 162"/>
                <a:gd name="T63" fmla="*/ 3 h 115"/>
                <a:gd name="T64" fmla="*/ 60 w 162"/>
                <a:gd name="T65" fmla="*/ 3 h 115"/>
                <a:gd name="T66" fmla="*/ 52 w 162"/>
                <a:gd name="T67" fmla="*/ 3 h 115"/>
                <a:gd name="T68" fmla="*/ 50 w 162"/>
                <a:gd name="T69" fmla="*/ 3 h 115"/>
                <a:gd name="T70" fmla="*/ 50 w 162"/>
                <a:gd name="T71" fmla="*/ 2 h 115"/>
                <a:gd name="T72" fmla="*/ 46 w 162"/>
                <a:gd name="T73" fmla="*/ 0 h 11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62"/>
                <a:gd name="T112" fmla="*/ 0 h 115"/>
                <a:gd name="T113" fmla="*/ 162 w 162"/>
                <a:gd name="T114" fmla="*/ 115 h 11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62" h="115">
                  <a:moveTo>
                    <a:pt x="85" y="3"/>
                  </a:moveTo>
                  <a:lnTo>
                    <a:pt x="81" y="6"/>
                  </a:lnTo>
                  <a:lnTo>
                    <a:pt x="83" y="8"/>
                  </a:lnTo>
                  <a:lnTo>
                    <a:pt x="84" y="12"/>
                  </a:lnTo>
                  <a:lnTo>
                    <a:pt x="84" y="15"/>
                  </a:lnTo>
                  <a:lnTo>
                    <a:pt x="80" y="17"/>
                  </a:lnTo>
                  <a:lnTo>
                    <a:pt x="76" y="17"/>
                  </a:lnTo>
                  <a:lnTo>
                    <a:pt x="69" y="17"/>
                  </a:lnTo>
                  <a:lnTo>
                    <a:pt x="64" y="21"/>
                  </a:lnTo>
                  <a:lnTo>
                    <a:pt x="63" y="24"/>
                  </a:lnTo>
                  <a:lnTo>
                    <a:pt x="63" y="28"/>
                  </a:lnTo>
                  <a:lnTo>
                    <a:pt x="64" y="31"/>
                  </a:lnTo>
                  <a:lnTo>
                    <a:pt x="63" y="35"/>
                  </a:lnTo>
                  <a:lnTo>
                    <a:pt x="61" y="37"/>
                  </a:lnTo>
                  <a:lnTo>
                    <a:pt x="57" y="39"/>
                  </a:lnTo>
                  <a:lnTo>
                    <a:pt x="53" y="42"/>
                  </a:lnTo>
                  <a:lnTo>
                    <a:pt x="48" y="46"/>
                  </a:lnTo>
                  <a:lnTo>
                    <a:pt x="46" y="51"/>
                  </a:lnTo>
                  <a:lnTo>
                    <a:pt x="43" y="53"/>
                  </a:lnTo>
                  <a:lnTo>
                    <a:pt x="42" y="55"/>
                  </a:lnTo>
                  <a:lnTo>
                    <a:pt x="40" y="59"/>
                  </a:lnTo>
                  <a:lnTo>
                    <a:pt x="38" y="62"/>
                  </a:lnTo>
                  <a:lnTo>
                    <a:pt x="32" y="65"/>
                  </a:lnTo>
                  <a:lnTo>
                    <a:pt x="25" y="66"/>
                  </a:lnTo>
                  <a:lnTo>
                    <a:pt x="17" y="67"/>
                  </a:lnTo>
                  <a:lnTo>
                    <a:pt x="9" y="73"/>
                  </a:lnTo>
                  <a:lnTo>
                    <a:pt x="4" y="82"/>
                  </a:lnTo>
                  <a:lnTo>
                    <a:pt x="1" y="91"/>
                  </a:lnTo>
                  <a:lnTo>
                    <a:pt x="0" y="96"/>
                  </a:lnTo>
                  <a:lnTo>
                    <a:pt x="11" y="115"/>
                  </a:lnTo>
                  <a:lnTo>
                    <a:pt x="12" y="114"/>
                  </a:lnTo>
                  <a:lnTo>
                    <a:pt x="15" y="110"/>
                  </a:lnTo>
                  <a:lnTo>
                    <a:pt x="17" y="106"/>
                  </a:lnTo>
                  <a:lnTo>
                    <a:pt x="19" y="103"/>
                  </a:lnTo>
                  <a:lnTo>
                    <a:pt x="19" y="100"/>
                  </a:lnTo>
                  <a:lnTo>
                    <a:pt x="19" y="97"/>
                  </a:lnTo>
                  <a:lnTo>
                    <a:pt x="19" y="94"/>
                  </a:lnTo>
                  <a:lnTo>
                    <a:pt x="19" y="92"/>
                  </a:lnTo>
                  <a:lnTo>
                    <a:pt x="27" y="90"/>
                  </a:lnTo>
                  <a:lnTo>
                    <a:pt x="34" y="90"/>
                  </a:lnTo>
                  <a:lnTo>
                    <a:pt x="40" y="90"/>
                  </a:lnTo>
                  <a:lnTo>
                    <a:pt x="46" y="91"/>
                  </a:lnTo>
                  <a:lnTo>
                    <a:pt x="50" y="94"/>
                  </a:lnTo>
                  <a:lnTo>
                    <a:pt x="54" y="96"/>
                  </a:lnTo>
                  <a:lnTo>
                    <a:pt x="57" y="99"/>
                  </a:lnTo>
                  <a:lnTo>
                    <a:pt x="61" y="102"/>
                  </a:lnTo>
                  <a:lnTo>
                    <a:pt x="70" y="107"/>
                  </a:lnTo>
                  <a:lnTo>
                    <a:pt x="80" y="112"/>
                  </a:lnTo>
                  <a:lnTo>
                    <a:pt x="89" y="114"/>
                  </a:lnTo>
                  <a:lnTo>
                    <a:pt x="93" y="115"/>
                  </a:lnTo>
                  <a:lnTo>
                    <a:pt x="95" y="115"/>
                  </a:lnTo>
                  <a:lnTo>
                    <a:pt x="102" y="115"/>
                  </a:lnTo>
                  <a:lnTo>
                    <a:pt x="112" y="113"/>
                  </a:lnTo>
                  <a:lnTo>
                    <a:pt x="124" y="111"/>
                  </a:lnTo>
                  <a:lnTo>
                    <a:pt x="134" y="107"/>
                  </a:lnTo>
                  <a:lnTo>
                    <a:pt x="142" y="102"/>
                  </a:lnTo>
                  <a:lnTo>
                    <a:pt x="148" y="94"/>
                  </a:lnTo>
                  <a:lnTo>
                    <a:pt x="148" y="82"/>
                  </a:lnTo>
                  <a:lnTo>
                    <a:pt x="147" y="59"/>
                  </a:lnTo>
                  <a:lnTo>
                    <a:pt x="152" y="43"/>
                  </a:lnTo>
                  <a:lnTo>
                    <a:pt x="158" y="31"/>
                  </a:lnTo>
                  <a:lnTo>
                    <a:pt x="162" y="28"/>
                  </a:lnTo>
                  <a:lnTo>
                    <a:pt x="123" y="7"/>
                  </a:lnTo>
                  <a:lnTo>
                    <a:pt x="124" y="7"/>
                  </a:lnTo>
                  <a:lnTo>
                    <a:pt x="120" y="7"/>
                  </a:lnTo>
                  <a:lnTo>
                    <a:pt x="114" y="7"/>
                  </a:lnTo>
                  <a:lnTo>
                    <a:pt x="104" y="6"/>
                  </a:lnTo>
                  <a:lnTo>
                    <a:pt x="101" y="5"/>
                  </a:lnTo>
                  <a:lnTo>
                    <a:pt x="101" y="6"/>
                  </a:lnTo>
                  <a:lnTo>
                    <a:pt x="102" y="6"/>
                  </a:lnTo>
                  <a:lnTo>
                    <a:pt x="101" y="5"/>
                  </a:lnTo>
                  <a:lnTo>
                    <a:pt x="97" y="3"/>
                  </a:lnTo>
                  <a:lnTo>
                    <a:pt x="92" y="0"/>
                  </a:lnTo>
                  <a:lnTo>
                    <a:pt x="85" y="3"/>
                  </a:lnTo>
                  <a:close/>
                </a:path>
              </a:pathLst>
            </a:custGeom>
            <a:solidFill>
              <a:srgbClr val="AD6D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31" name="Freeform 274">
              <a:extLst>
                <a:ext uri="{FF2B5EF4-FFF2-40B4-BE49-F238E27FC236}">
                  <a16:creationId xmlns:a16="http://schemas.microsoft.com/office/drawing/2014/main" id="{888DA187-24F6-487C-BC2C-97C8164E9455}"/>
                </a:ext>
              </a:extLst>
            </p:cNvPr>
            <p:cNvSpPr>
              <a:spLocks/>
            </p:cNvSpPr>
            <p:nvPr/>
          </p:nvSpPr>
          <p:spPr bwMode="auto">
            <a:xfrm>
              <a:off x="3057" y="1713"/>
              <a:ext cx="25" cy="28"/>
            </a:xfrm>
            <a:custGeom>
              <a:avLst/>
              <a:gdLst>
                <a:gd name="T0" fmla="*/ 25 w 50"/>
                <a:gd name="T1" fmla="*/ 0 h 55"/>
                <a:gd name="T2" fmla="*/ 1 w 50"/>
                <a:gd name="T3" fmla="*/ 9 h 55"/>
                <a:gd name="T4" fmla="*/ 0 w 50"/>
                <a:gd name="T5" fmla="*/ 28 h 55"/>
                <a:gd name="T6" fmla="*/ 7 w 50"/>
                <a:gd name="T7" fmla="*/ 14 h 55"/>
                <a:gd name="T8" fmla="*/ 25 w 50"/>
                <a:gd name="T9" fmla="*/ 0 h 55"/>
                <a:gd name="T10" fmla="*/ 0 60000 65536"/>
                <a:gd name="T11" fmla="*/ 0 60000 65536"/>
                <a:gd name="T12" fmla="*/ 0 60000 65536"/>
                <a:gd name="T13" fmla="*/ 0 60000 65536"/>
                <a:gd name="T14" fmla="*/ 0 60000 65536"/>
                <a:gd name="T15" fmla="*/ 0 w 50"/>
                <a:gd name="T16" fmla="*/ 0 h 55"/>
                <a:gd name="T17" fmla="*/ 50 w 50"/>
                <a:gd name="T18" fmla="*/ 55 h 55"/>
              </a:gdLst>
              <a:ahLst/>
              <a:cxnLst>
                <a:cxn ang="T10">
                  <a:pos x="T0" y="T1"/>
                </a:cxn>
                <a:cxn ang="T11">
                  <a:pos x="T2" y="T3"/>
                </a:cxn>
                <a:cxn ang="T12">
                  <a:pos x="T4" y="T5"/>
                </a:cxn>
                <a:cxn ang="T13">
                  <a:pos x="T6" y="T7"/>
                </a:cxn>
                <a:cxn ang="T14">
                  <a:pos x="T8" y="T9"/>
                </a:cxn>
              </a:cxnLst>
              <a:rect l="T15" t="T16" r="T17" b="T18"/>
              <a:pathLst>
                <a:path w="50" h="55">
                  <a:moveTo>
                    <a:pt x="50" y="0"/>
                  </a:moveTo>
                  <a:lnTo>
                    <a:pt x="2" y="18"/>
                  </a:lnTo>
                  <a:lnTo>
                    <a:pt x="0" y="55"/>
                  </a:lnTo>
                  <a:lnTo>
                    <a:pt x="15" y="27"/>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32" name="Freeform 275">
              <a:extLst>
                <a:ext uri="{FF2B5EF4-FFF2-40B4-BE49-F238E27FC236}">
                  <a16:creationId xmlns:a16="http://schemas.microsoft.com/office/drawing/2014/main" id="{0CBE5734-C556-4461-B492-6ED0EF42A918}"/>
                </a:ext>
              </a:extLst>
            </p:cNvPr>
            <p:cNvSpPr>
              <a:spLocks/>
            </p:cNvSpPr>
            <p:nvPr/>
          </p:nvSpPr>
          <p:spPr bwMode="auto">
            <a:xfrm>
              <a:off x="3011" y="1695"/>
              <a:ext cx="28" cy="44"/>
            </a:xfrm>
            <a:custGeom>
              <a:avLst/>
              <a:gdLst>
                <a:gd name="T0" fmla="*/ 14 w 56"/>
                <a:gd name="T1" fmla="*/ 0 h 88"/>
                <a:gd name="T2" fmla="*/ 11 w 56"/>
                <a:gd name="T3" fmla="*/ 32 h 88"/>
                <a:gd name="T4" fmla="*/ 0 w 56"/>
                <a:gd name="T5" fmla="*/ 36 h 88"/>
                <a:gd name="T6" fmla="*/ 11 w 56"/>
                <a:gd name="T7" fmla="*/ 39 h 88"/>
                <a:gd name="T8" fmla="*/ 17 w 56"/>
                <a:gd name="T9" fmla="*/ 44 h 88"/>
                <a:gd name="T10" fmla="*/ 25 w 56"/>
                <a:gd name="T11" fmla="*/ 40 h 88"/>
                <a:gd name="T12" fmla="*/ 21 w 56"/>
                <a:gd name="T13" fmla="*/ 7 h 88"/>
                <a:gd name="T14" fmla="*/ 28 w 56"/>
                <a:gd name="T15" fmla="*/ 3 h 88"/>
                <a:gd name="T16" fmla="*/ 14 w 56"/>
                <a:gd name="T17" fmla="*/ 0 h 8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6"/>
                <a:gd name="T28" fmla="*/ 0 h 88"/>
                <a:gd name="T29" fmla="*/ 56 w 56"/>
                <a:gd name="T30" fmla="*/ 88 h 8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6" h="88">
                  <a:moveTo>
                    <a:pt x="27" y="0"/>
                  </a:moveTo>
                  <a:lnTo>
                    <a:pt x="21" y="64"/>
                  </a:lnTo>
                  <a:lnTo>
                    <a:pt x="0" y="72"/>
                  </a:lnTo>
                  <a:lnTo>
                    <a:pt x="21" y="78"/>
                  </a:lnTo>
                  <a:lnTo>
                    <a:pt x="33" y="88"/>
                  </a:lnTo>
                  <a:lnTo>
                    <a:pt x="49" y="80"/>
                  </a:lnTo>
                  <a:lnTo>
                    <a:pt x="42" y="15"/>
                  </a:lnTo>
                  <a:lnTo>
                    <a:pt x="56" y="5"/>
                  </a:lnTo>
                  <a:lnTo>
                    <a:pt x="2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33" name="Freeform 276">
              <a:extLst>
                <a:ext uri="{FF2B5EF4-FFF2-40B4-BE49-F238E27FC236}">
                  <a16:creationId xmlns:a16="http://schemas.microsoft.com/office/drawing/2014/main" id="{8F675BF0-3F6A-48F3-A196-FDB35472BD24}"/>
                </a:ext>
              </a:extLst>
            </p:cNvPr>
            <p:cNvSpPr>
              <a:spLocks/>
            </p:cNvSpPr>
            <p:nvPr/>
          </p:nvSpPr>
          <p:spPr bwMode="auto">
            <a:xfrm>
              <a:off x="2985" y="1716"/>
              <a:ext cx="12" cy="35"/>
            </a:xfrm>
            <a:custGeom>
              <a:avLst/>
              <a:gdLst>
                <a:gd name="T0" fmla="*/ 0 w 23"/>
                <a:gd name="T1" fmla="*/ 0 h 71"/>
                <a:gd name="T2" fmla="*/ 7 w 23"/>
                <a:gd name="T3" fmla="*/ 9 h 71"/>
                <a:gd name="T4" fmla="*/ 12 w 23"/>
                <a:gd name="T5" fmla="*/ 35 h 71"/>
                <a:gd name="T6" fmla="*/ 9 w 23"/>
                <a:gd name="T7" fmla="*/ 32 h 71"/>
                <a:gd name="T8" fmla="*/ 5 w 23"/>
                <a:gd name="T9" fmla="*/ 22 h 71"/>
                <a:gd name="T10" fmla="*/ 1 w 23"/>
                <a:gd name="T11" fmla="*/ 11 h 71"/>
                <a:gd name="T12" fmla="*/ 0 w 23"/>
                <a:gd name="T13" fmla="*/ 0 h 71"/>
                <a:gd name="T14" fmla="*/ 0 60000 65536"/>
                <a:gd name="T15" fmla="*/ 0 60000 65536"/>
                <a:gd name="T16" fmla="*/ 0 60000 65536"/>
                <a:gd name="T17" fmla="*/ 0 60000 65536"/>
                <a:gd name="T18" fmla="*/ 0 60000 65536"/>
                <a:gd name="T19" fmla="*/ 0 60000 65536"/>
                <a:gd name="T20" fmla="*/ 0 60000 65536"/>
                <a:gd name="T21" fmla="*/ 0 w 23"/>
                <a:gd name="T22" fmla="*/ 0 h 71"/>
                <a:gd name="T23" fmla="*/ 23 w 23"/>
                <a:gd name="T24" fmla="*/ 71 h 7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 h="71">
                  <a:moveTo>
                    <a:pt x="0" y="0"/>
                  </a:moveTo>
                  <a:lnTo>
                    <a:pt x="13" y="18"/>
                  </a:lnTo>
                  <a:lnTo>
                    <a:pt x="23" y="71"/>
                  </a:lnTo>
                  <a:lnTo>
                    <a:pt x="18" y="64"/>
                  </a:lnTo>
                  <a:lnTo>
                    <a:pt x="10" y="45"/>
                  </a:lnTo>
                  <a:lnTo>
                    <a:pt x="1" y="2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graphicFrame>
        <p:nvGraphicFramePr>
          <p:cNvPr id="2053" name="Object 277">
            <a:extLst>
              <a:ext uri="{FF2B5EF4-FFF2-40B4-BE49-F238E27FC236}">
                <a16:creationId xmlns:a16="http://schemas.microsoft.com/office/drawing/2014/main" id="{AFE1CD8B-1C0A-4E1C-8A6C-9B57DE0C6128}"/>
              </a:ext>
            </a:extLst>
          </p:cNvPr>
          <p:cNvGraphicFramePr>
            <a:graphicFrameLocks noChangeAspect="1"/>
          </p:cNvGraphicFramePr>
          <p:nvPr/>
        </p:nvGraphicFramePr>
        <p:xfrm>
          <a:off x="8077200" y="5253038"/>
          <a:ext cx="687388" cy="431800"/>
        </p:xfrm>
        <a:graphic>
          <a:graphicData uri="http://schemas.openxmlformats.org/presentationml/2006/ole">
            <mc:AlternateContent xmlns:mc="http://schemas.openxmlformats.org/markup-compatibility/2006">
              <mc:Choice xmlns:v="urn:schemas-microsoft-com:vml" Requires="v">
                <p:oleObj spid="_x0000_s2554" name="Clip" r:id="rId10" imgW="2286000" imgH="1437480" progId="MS_ClipArt_Gallery.2">
                  <p:embed/>
                </p:oleObj>
              </mc:Choice>
              <mc:Fallback>
                <p:oleObj name="Clip" r:id="rId10" imgW="2286000" imgH="1437480" progId="MS_ClipArt_Gallery.2">
                  <p:embed/>
                  <p:pic>
                    <p:nvPicPr>
                      <p:cNvPr id="0" name="Object 27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077200" y="5253038"/>
                        <a:ext cx="687388" cy="43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a:extLst>
              <a:ext uri="{FF2B5EF4-FFF2-40B4-BE49-F238E27FC236}">
                <a16:creationId xmlns:a16="http://schemas.microsoft.com/office/drawing/2014/main" id="{02B3A7CE-A351-4878-B8F2-24872A3F50D5}"/>
              </a:ext>
            </a:extLst>
          </p:cNvPr>
          <p:cNvSpPr>
            <a:spLocks noGrp="1" noChangeArrowheads="1"/>
          </p:cNvSpPr>
          <p:nvPr>
            <p:ph type="title"/>
          </p:nvPr>
        </p:nvSpPr>
        <p:spPr>
          <a:noFill/>
        </p:spPr>
        <p:txBody>
          <a:bodyPr/>
          <a:lstStyle/>
          <a:p>
            <a:r>
              <a:rPr lang="fr-FR" altLang="fr-FR" dirty="0"/>
              <a:t>Matériels de manutention</a:t>
            </a:r>
          </a:p>
        </p:txBody>
      </p:sp>
      <p:sp>
        <p:nvSpPr>
          <p:cNvPr id="10245" name="Rectangle 3">
            <a:extLst>
              <a:ext uri="{FF2B5EF4-FFF2-40B4-BE49-F238E27FC236}">
                <a16:creationId xmlns:a16="http://schemas.microsoft.com/office/drawing/2014/main" id="{DC95D7FD-26B2-402B-9596-52F018C9CA11}"/>
              </a:ext>
            </a:extLst>
          </p:cNvPr>
          <p:cNvSpPr>
            <a:spLocks noGrp="1" noChangeArrowheads="1"/>
          </p:cNvSpPr>
          <p:nvPr>
            <p:ph type="body" idx="1"/>
          </p:nvPr>
        </p:nvSpPr>
        <p:spPr>
          <a:xfrm>
            <a:off x="281084" y="1412776"/>
            <a:ext cx="7606242" cy="5138438"/>
          </a:xfrm>
          <a:noFill/>
        </p:spPr>
        <p:txBody>
          <a:bodyPr/>
          <a:lstStyle/>
          <a:p>
            <a:r>
              <a:rPr lang="fr-FR" altLang="fr-FR" dirty="0">
                <a:solidFill>
                  <a:srgbClr val="000099"/>
                </a:solidFill>
              </a:rPr>
              <a:t>Pour la manutention des palettes</a:t>
            </a:r>
          </a:p>
          <a:p>
            <a:pPr lvl="1"/>
            <a:r>
              <a:rPr lang="fr-FR" altLang="fr-FR" dirty="0">
                <a:solidFill>
                  <a:srgbClr val="000099"/>
                </a:solidFill>
              </a:rPr>
              <a:t>Chariot élévateur frontal</a:t>
            </a:r>
          </a:p>
          <a:p>
            <a:pPr lvl="1"/>
            <a:r>
              <a:rPr lang="fr-FR" altLang="fr-FR" dirty="0">
                <a:solidFill>
                  <a:srgbClr val="000099"/>
                </a:solidFill>
              </a:rPr>
              <a:t>Chariot à mât rétractable</a:t>
            </a:r>
          </a:p>
          <a:p>
            <a:pPr lvl="1"/>
            <a:r>
              <a:rPr lang="fr-FR" altLang="fr-FR" dirty="0">
                <a:solidFill>
                  <a:srgbClr val="000099"/>
                </a:solidFill>
              </a:rPr>
              <a:t>Chariot </a:t>
            </a:r>
            <a:r>
              <a:rPr lang="fr-FR" altLang="fr-FR" dirty="0" err="1">
                <a:solidFill>
                  <a:srgbClr val="000099"/>
                </a:solidFill>
              </a:rPr>
              <a:t>tridirectionnel</a:t>
            </a:r>
            <a:endParaRPr lang="fr-FR" altLang="fr-FR" dirty="0">
              <a:solidFill>
                <a:srgbClr val="000099"/>
              </a:solidFill>
            </a:endParaRPr>
          </a:p>
          <a:p>
            <a:pPr lvl="1"/>
            <a:endParaRPr lang="fr-FR" altLang="fr-FR" dirty="0">
              <a:solidFill>
                <a:srgbClr val="000099"/>
              </a:solidFill>
            </a:endParaRPr>
          </a:p>
          <a:p>
            <a:pPr lvl="1"/>
            <a:r>
              <a:rPr lang="fr-FR" altLang="fr-FR" dirty="0">
                <a:solidFill>
                  <a:srgbClr val="000099"/>
                </a:solidFill>
              </a:rPr>
              <a:t>Transtockeurs</a:t>
            </a:r>
          </a:p>
          <a:p>
            <a:pPr lvl="1"/>
            <a:r>
              <a:rPr lang="fr-FR" altLang="fr-FR" dirty="0">
                <a:solidFill>
                  <a:srgbClr val="000099"/>
                </a:solidFill>
              </a:rPr>
              <a:t>Ponts roulants suspendus</a:t>
            </a:r>
          </a:p>
          <a:p>
            <a:pPr lvl="1"/>
            <a:endParaRPr lang="fr-FR" altLang="fr-FR" dirty="0"/>
          </a:p>
          <a:p>
            <a:pPr lvl="1"/>
            <a:endParaRPr lang="fr-FR" altLang="fr-FR" dirty="0"/>
          </a:p>
          <a:p>
            <a:pPr lvl="1"/>
            <a:endParaRPr lang="fr-FR" altLang="fr-FR" dirty="0"/>
          </a:p>
          <a:p>
            <a:r>
              <a:rPr lang="fr-FR" altLang="fr-FR" dirty="0">
                <a:solidFill>
                  <a:srgbClr val="000099"/>
                </a:solidFill>
              </a:rPr>
              <a:t>Pour la préparation de commande</a:t>
            </a:r>
          </a:p>
          <a:p>
            <a:pPr lvl="1"/>
            <a:r>
              <a:rPr lang="fr-FR" altLang="fr-FR" b="0" dirty="0"/>
              <a:t>Transpalette à main</a:t>
            </a:r>
          </a:p>
          <a:p>
            <a:pPr lvl="1"/>
            <a:r>
              <a:rPr lang="fr-FR" altLang="fr-FR" b="0" dirty="0"/>
              <a:t>Transpalette électrique à conducteur accompagnant</a:t>
            </a:r>
          </a:p>
          <a:p>
            <a:pPr lvl="1"/>
            <a:r>
              <a:rPr lang="fr-FR" altLang="fr-FR" b="0" dirty="0"/>
              <a:t>Transpalette électrique à conducteur porté</a:t>
            </a:r>
          </a:p>
          <a:p>
            <a:endParaRPr lang="fr-FR" altLang="fr-FR" dirty="0">
              <a:solidFill>
                <a:srgbClr val="000099"/>
              </a:solidFill>
            </a:endParaRPr>
          </a:p>
          <a:p>
            <a:endParaRPr lang="fr-FR" altLang="fr-FR" dirty="0">
              <a:solidFill>
                <a:srgbClr val="000099"/>
              </a:solidFill>
            </a:endParaRPr>
          </a:p>
        </p:txBody>
      </p:sp>
      <p:grpSp>
        <p:nvGrpSpPr>
          <p:cNvPr id="4" name="Groupe 3">
            <a:extLst>
              <a:ext uri="{FF2B5EF4-FFF2-40B4-BE49-F238E27FC236}">
                <a16:creationId xmlns:a16="http://schemas.microsoft.com/office/drawing/2014/main" id="{22D3CD8C-9FBD-4BCD-8AA2-C0060571FABA}"/>
              </a:ext>
            </a:extLst>
          </p:cNvPr>
          <p:cNvGrpSpPr/>
          <p:nvPr/>
        </p:nvGrpSpPr>
        <p:grpSpPr>
          <a:xfrm>
            <a:off x="5323872" y="1412776"/>
            <a:ext cx="3594873" cy="2814445"/>
            <a:chOff x="1225550" y="1911350"/>
            <a:chExt cx="6464300" cy="3873500"/>
          </a:xfrm>
        </p:grpSpPr>
        <p:sp>
          <p:nvSpPr>
            <p:cNvPr id="5" name="Rectangle 4">
              <a:extLst>
                <a:ext uri="{FF2B5EF4-FFF2-40B4-BE49-F238E27FC236}">
                  <a16:creationId xmlns:a16="http://schemas.microsoft.com/office/drawing/2014/main" id="{BFC62CEB-48B1-4CAE-8610-7E9C582EBAF1}"/>
                </a:ext>
              </a:extLst>
            </p:cNvPr>
            <p:cNvSpPr>
              <a:spLocks noChangeArrowheads="1"/>
            </p:cNvSpPr>
            <p:nvPr/>
          </p:nvSpPr>
          <p:spPr bwMode="auto">
            <a:xfrm>
              <a:off x="2368550" y="2673350"/>
              <a:ext cx="1282700" cy="749300"/>
            </a:xfrm>
            <a:prstGeom prst="rect">
              <a:avLst/>
            </a:prstGeom>
            <a:solidFill>
              <a:schemeClr val="bg1"/>
            </a:solidFill>
            <a:ln w="12700">
              <a:solidFill>
                <a:schemeClr val="tx1"/>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sz="1200"/>
            </a:p>
          </p:txBody>
        </p:sp>
        <p:sp>
          <p:nvSpPr>
            <p:cNvPr id="6" name="Oval 5">
              <a:extLst>
                <a:ext uri="{FF2B5EF4-FFF2-40B4-BE49-F238E27FC236}">
                  <a16:creationId xmlns:a16="http://schemas.microsoft.com/office/drawing/2014/main" id="{DC717787-3635-4546-8E9A-514C26C4701C}"/>
                </a:ext>
              </a:extLst>
            </p:cNvPr>
            <p:cNvSpPr>
              <a:spLocks noChangeArrowheads="1"/>
            </p:cNvSpPr>
            <p:nvPr/>
          </p:nvSpPr>
          <p:spPr bwMode="auto">
            <a:xfrm>
              <a:off x="2063750" y="3282950"/>
              <a:ext cx="368300" cy="368300"/>
            </a:xfrm>
            <a:prstGeom prst="ellipse">
              <a:avLst/>
            </a:prstGeom>
            <a:solidFill>
              <a:srgbClr val="000000"/>
            </a:solidFill>
            <a:ln w="12700">
              <a:solidFill>
                <a:schemeClr val="tx1"/>
              </a:solidFill>
              <a:round/>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sz="1200"/>
            </a:p>
          </p:txBody>
        </p:sp>
        <p:sp>
          <p:nvSpPr>
            <p:cNvPr id="7" name="Oval 6">
              <a:extLst>
                <a:ext uri="{FF2B5EF4-FFF2-40B4-BE49-F238E27FC236}">
                  <a16:creationId xmlns:a16="http://schemas.microsoft.com/office/drawing/2014/main" id="{AB2D3B12-95B9-4116-BCC4-83F346DF13D9}"/>
                </a:ext>
              </a:extLst>
            </p:cNvPr>
            <p:cNvSpPr>
              <a:spLocks noChangeArrowheads="1"/>
            </p:cNvSpPr>
            <p:nvPr/>
          </p:nvSpPr>
          <p:spPr bwMode="auto">
            <a:xfrm>
              <a:off x="3435350" y="3282950"/>
              <a:ext cx="368300" cy="368300"/>
            </a:xfrm>
            <a:prstGeom prst="ellipse">
              <a:avLst/>
            </a:prstGeom>
            <a:solidFill>
              <a:srgbClr val="000000"/>
            </a:solidFill>
            <a:ln w="12700">
              <a:solidFill>
                <a:schemeClr val="tx1"/>
              </a:solidFill>
              <a:round/>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sz="1200"/>
            </a:p>
          </p:txBody>
        </p:sp>
        <p:sp>
          <p:nvSpPr>
            <p:cNvPr id="8" name="Rectangle 7">
              <a:extLst>
                <a:ext uri="{FF2B5EF4-FFF2-40B4-BE49-F238E27FC236}">
                  <a16:creationId xmlns:a16="http://schemas.microsoft.com/office/drawing/2014/main" id="{7D5EA07C-01AF-43E8-8649-A054E2E49F22}"/>
                </a:ext>
              </a:extLst>
            </p:cNvPr>
            <p:cNvSpPr>
              <a:spLocks noChangeArrowheads="1"/>
            </p:cNvSpPr>
            <p:nvPr/>
          </p:nvSpPr>
          <p:spPr bwMode="auto">
            <a:xfrm>
              <a:off x="2216150" y="1911350"/>
              <a:ext cx="139700" cy="1358900"/>
            </a:xfrm>
            <a:prstGeom prst="rect">
              <a:avLst/>
            </a:prstGeom>
            <a:solidFill>
              <a:schemeClr val="bg1"/>
            </a:solidFill>
            <a:ln w="12700">
              <a:solidFill>
                <a:schemeClr val="tx1"/>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sz="1200"/>
            </a:p>
          </p:txBody>
        </p:sp>
        <p:sp>
          <p:nvSpPr>
            <p:cNvPr id="9" name="Rectangle 8">
              <a:extLst>
                <a:ext uri="{FF2B5EF4-FFF2-40B4-BE49-F238E27FC236}">
                  <a16:creationId xmlns:a16="http://schemas.microsoft.com/office/drawing/2014/main" id="{D0F2F84A-4650-4580-A033-99417198E3DE}"/>
                </a:ext>
              </a:extLst>
            </p:cNvPr>
            <p:cNvSpPr>
              <a:spLocks noChangeArrowheads="1"/>
            </p:cNvSpPr>
            <p:nvPr/>
          </p:nvSpPr>
          <p:spPr bwMode="auto">
            <a:xfrm>
              <a:off x="1225550" y="2978150"/>
              <a:ext cx="977900" cy="63500"/>
            </a:xfrm>
            <a:prstGeom prst="rect">
              <a:avLst/>
            </a:prstGeom>
            <a:solidFill>
              <a:schemeClr val="bg1"/>
            </a:solidFill>
            <a:ln w="12700">
              <a:solidFill>
                <a:schemeClr val="tx1"/>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sz="1200"/>
            </a:p>
          </p:txBody>
        </p:sp>
        <p:sp>
          <p:nvSpPr>
            <p:cNvPr id="10" name="Rectangle 9">
              <a:extLst>
                <a:ext uri="{FF2B5EF4-FFF2-40B4-BE49-F238E27FC236}">
                  <a16:creationId xmlns:a16="http://schemas.microsoft.com/office/drawing/2014/main" id="{34471D5A-BE43-4E22-BC74-1C662EC1713C}"/>
                </a:ext>
              </a:extLst>
            </p:cNvPr>
            <p:cNvSpPr>
              <a:spLocks noChangeArrowheads="1"/>
            </p:cNvSpPr>
            <p:nvPr/>
          </p:nvSpPr>
          <p:spPr bwMode="auto">
            <a:xfrm>
              <a:off x="1454150" y="2444750"/>
              <a:ext cx="673100" cy="520700"/>
            </a:xfrm>
            <a:prstGeom prst="rect">
              <a:avLst/>
            </a:prstGeom>
            <a:solidFill>
              <a:schemeClr val="bg2"/>
            </a:solidFill>
            <a:ln w="12700">
              <a:solidFill>
                <a:schemeClr val="tx1"/>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sz="1200"/>
            </a:p>
          </p:txBody>
        </p:sp>
        <p:sp>
          <p:nvSpPr>
            <p:cNvPr id="11" name="Rectangle 12">
              <a:extLst>
                <a:ext uri="{FF2B5EF4-FFF2-40B4-BE49-F238E27FC236}">
                  <a16:creationId xmlns:a16="http://schemas.microsoft.com/office/drawing/2014/main" id="{C2DB8DE0-58C1-46E6-A3E5-BCE8AAC015E7}"/>
                </a:ext>
              </a:extLst>
            </p:cNvPr>
            <p:cNvSpPr>
              <a:spLocks noChangeArrowheads="1"/>
            </p:cNvSpPr>
            <p:nvPr/>
          </p:nvSpPr>
          <p:spPr bwMode="auto">
            <a:xfrm>
              <a:off x="2673350" y="4806950"/>
              <a:ext cx="520700" cy="749300"/>
            </a:xfrm>
            <a:prstGeom prst="rect">
              <a:avLst/>
            </a:prstGeom>
            <a:solidFill>
              <a:schemeClr val="bg1"/>
            </a:solidFill>
            <a:ln w="12700">
              <a:solidFill>
                <a:schemeClr val="tx1"/>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sz="1200"/>
            </a:p>
          </p:txBody>
        </p:sp>
        <p:sp>
          <p:nvSpPr>
            <p:cNvPr id="12" name="Oval 13">
              <a:extLst>
                <a:ext uri="{FF2B5EF4-FFF2-40B4-BE49-F238E27FC236}">
                  <a16:creationId xmlns:a16="http://schemas.microsoft.com/office/drawing/2014/main" id="{CCC069BC-D069-4944-9458-92AABA948D1F}"/>
                </a:ext>
              </a:extLst>
            </p:cNvPr>
            <p:cNvSpPr>
              <a:spLocks noChangeArrowheads="1"/>
            </p:cNvSpPr>
            <p:nvPr/>
          </p:nvSpPr>
          <p:spPr bwMode="auto">
            <a:xfrm>
              <a:off x="1530350" y="5416550"/>
              <a:ext cx="368300" cy="368300"/>
            </a:xfrm>
            <a:prstGeom prst="ellipse">
              <a:avLst/>
            </a:prstGeom>
            <a:solidFill>
              <a:srgbClr val="000000"/>
            </a:solidFill>
            <a:ln w="12700">
              <a:solidFill>
                <a:schemeClr val="tx1"/>
              </a:solidFill>
              <a:round/>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sz="1200"/>
            </a:p>
          </p:txBody>
        </p:sp>
        <p:sp>
          <p:nvSpPr>
            <p:cNvPr id="13" name="Oval 14">
              <a:extLst>
                <a:ext uri="{FF2B5EF4-FFF2-40B4-BE49-F238E27FC236}">
                  <a16:creationId xmlns:a16="http://schemas.microsoft.com/office/drawing/2014/main" id="{51A219E9-D02B-4D43-82B1-80C7A264F100}"/>
                </a:ext>
              </a:extLst>
            </p:cNvPr>
            <p:cNvSpPr>
              <a:spLocks noChangeArrowheads="1"/>
            </p:cNvSpPr>
            <p:nvPr/>
          </p:nvSpPr>
          <p:spPr bwMode="auto">
            <a:xfrm>
              <a:off x="2978150" y="5416550"/>
              <a:ext cx="368300" cy="368300"/>
            </a:xfrm>
            <a:prstGeom prst="ellipse">
              <a:avLst/>
            </a:prstGeom>
            <a:solidFill>
              <a:srgbClr val="000000"/>
            </a:solidFill>
            <a:ln w="12700">
              <a:solidFill>
                <a:schemeClr val="tx1"/>
              </a:solidFill>
              <a:round/>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sz="1200"/>
            </a:p>
          </p:txBody>
        </p:sp>
        <p:sp>
          <p:nvSpPr>
            <p:cNvPr id="14" name="Rectangle 11">
              <a:extLst>
                <a:ext uri="{FF2B5EF4-FFF2-40B4-BE49-F238E27FC236}">
                  <a16:creationId xmlns:a16="http://schemas.microsoft.com/office/drawing/2014/main" id="{8D8503E9-D28A-4D6B-A6E3-614D9304A9F3}"/>
                </a:ext>
              </a:extLst>
            </p:cNvPr>
            <p:cNvSpPr>
              <a:spLocks noChangeArrowheads="1"/>
            </p:cNvSpPr>
            <p:nvPr/>
          </p:nvSpPr>
          <p:spPr bwMode="auto">
            <a:xfrm>
              <a:off x="1835150" y="5492750"/>
              <a:ext cx="825500" cy="63500"/>
            </a:xfrm>
            <a:prstGeom prst="rect">
              <a:avLst/>
            </a:prstGeom>
            <a:solidFill>
              <a:schemeClr val="bg1"/>
            </a:solidFill>
            <a:ln w="12700">
              <a:solidFill>
                <a:schemeClr val="tx1"/>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sz="1200"/>
            </a:p>
          </p:txBody>
        </p:sp>
        <p:sp>
          <p:nvSpPr>
            <p:cNvPr id="15" name="Rectangle 15">
              <a:extLst>
                <a:ext uri="{FF2B5EF4-FFF2-40B4-BE49-F238E27FC236}">
                  <a16:creationId xmlns:a16="http://schemas.microsoft.com/office/drawing/2014/main" id="{CE02A595-B3A0-49BF-B96B-4982D1276005}"/>
                </a:ext>
              </a:extLst>
            </p:cNvPr>
            <p:cNvSpPr>
              <a:spLocks noChangeArrowheads="1"/>
            </p:cNvSpPr>
            <p:nvPr/>
          </p:nvSpPr>
          <p:spPr bwMode="auto">
            <a:xfrm>
              <a:off x="2520950" y="4121150"/>
              <a:ext cx="139700" cy="1358900"/>
            </a:xfrm>
            <a:prstGeom prst="rect">
              <a:avLst/>
            </a:prstGeom>
            <a:solidFill>
              <a:schemeClr val="bg1"/>
            </a:solidFill>
            <a:ln w="12700">
              <a:solidFill>
                <a:schemeClr val="tx1"/>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sz="1200"/>
            </a:p>
          </p:txBody>
        </p:sp>
        <p:grpSp>
          <p:nvGrpSpPr>
            <p:cNvPr id="16" name="Group 18">
              <a:extLst>
                <a:ext uri="{FF2B5EF4-FFF2-40B4-BE49-F238E27FC236}">
                  <a16:creationId xmlns:a16="http://schemas.microsoft.com/office/drawing/2014/main" id="{9625A15D-CCE2-48CE-89DB-16FF183CFE14}"/>
                </a:ext>
              </a:extLst>
            </p:cNvPr>
            <p:cNvGrpSpPr>
              <a:grpSpLocks/>
            </p:cNvGrpSpPr>
            <p:nvPr/>
          </p:nvGrpSpPr>
          <p:grpSpPr bwMode="auto">
            <a:xfrm>
              <a:off x="1530350" y="4578350"/>
              <a:ext cx="977900" cy="596900"/>
              <a:chOff x="964" y="2884"/>
              <a:chExt cx="616" cy="376"/>
            </a:xfrm>
          </p:grpSpPr>
          <p:sp>
            <p:nvSpPr>
              <p:cNvPr id="36" name="Rectangle 16">
                <a:extLst>
                  <a:ext uri="{FF2B5EF4-FFF2-40B4-BE49-F238E27FC236}">
                    <a16:creationId xmlns:a16="http://schemas.microsoft.com/office/drawing/2014/main" id="{7446D618-3D83-4F30-9C68-1C82E62E3057}"/>
                  </a:ext>
                </a:extLst>
              </p:cNvPr>
              <p:cNvSpPr>
                <a:spLocks noChangeArrowheads="1"/>
              </p:cNvSpPr>
              <p:nvPr/>
            </p:nvSpPr>
            <p:spPr bwMode="auto">
              <a:xfrm>
                <a:off x="964" y="3220"/>
                <a:ext cx="616" cy="40"/>
              </a:xfrm>
              <a:prstGeom prst="rect">
                <a:avLst/>
              </a:prstGeom>
              <a:solidFill>
                <a:schemeClr val="bg1"/>
              </a:solidFill>
              <a:ln w="12700">
                <a:solidFill>
                  <a:schemeClr val="tx1"/>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sz="1200"/>
              </a:p>
            </p:txBody>
          </p:sp>
          <p:sp>
            <p:nvSpPr>
              <p:cNvPr id="37" name="Rectangle 17">
                <a:extLst>
                  <a:ext uri="{FF2B5EF4-FFF2-40B4-BE49-F238E27FC236}">
                    <a16:creationId xmlns:a16="http://schemas.microsoft.com/office/drawing/2014/main" id="{2108C1B9-5E0E-4247-BD7A-65D52B08FBEE}"/>
                  </a:ext>
                </a:extLst>
              </p:cNvPr>
              <p:cNvSpPr>
                <a:spLocks noChangeArrowheads="1"/>
              </p:cNvSpPr>
              <p:nvPr/>
            </p:nvSpPr>
            <p:spPr bwMode="auto">
              <a:xfrm>
                <a:off x="1108" y="2884"/>
                <a:ext cx="424" cy="328"/>
              </a:xfrm>
              <a:prstGeom prst="rect">
                <a:avLst/>
              </a:prstGeom>
              <a:solidFill>
                <a:schemeClr val="bg2"/>
              </a:solidFill>
              <a:ln w="12700">
                <a:solidFill>
                  <a:schemeClr val="tx1"/>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sz="1200"/>
              </a:p>
            </p:txBody>
          </p:sp>
        </p:grpSp>
        <p:sp>
          <p:nvSpPr>
            <p:cNvPr id="17" name="Rectangle 19">
              <a:extLst>
                <a:ext uri="{FF2B5EF4-FFF2-40B4-BE49-F238E27FC236}">
                  <a16:creationId xmlns:a16="http://schemas.microsoft.com/office/drawing/2014/main" id="{A595BF68-2948-4465-9B49-F84A0D11A156}"/>
                </a:ext>
              </a:extLst>
            </p:cNvPr>
            <p:cNvSpPr>
              <a:spLocks noChangeArrowheads="1"/>
            </p:cNvSpPr>
            <p:nvPr/>
          </p:nvSpPr>
          <p:spPr bwMode="auto">
            <a:xfrm>
              <a:off x="2424113" y="1958975"/>
              <a:ext cx="2063886" cy="390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defTabSz="762000">
                <a:defRPr b="1">
                  <a:solidFill>
                    <a:schemeClr val="tx1"/>
                  </a:solidFill>
                  <a:latin typeface="Arial" panose="020B0604020202020204" pitchFamily="34" charset="0"/>
                </a:defRPr>
              </a:lvl1pPr>
              <a:lvl2pPr marL="742950" indent="-285750" defTabSz="762000">
                <a:defRPr b="1">
                  <a:solidFill>
                    <a:schemeClr val="tx1"/>
                  </a:solidFill>
                  <a:latin typeface="Arial" panose="020B0604020202020204" pitchFamily="34" charset="0"/>
                </a:defRPr>
              </a:lvl2pPr>
              <a:lvl3pPr marL="1143000" indent="-228600" defTabSz="762000">
                <a:defRPr b="1">
                  <a:solidFill>
                    <a:schemeClr val="tx1"/>
                  </a:solidFill>
                  <a:latin typeface="Arial" panose="020B0604020202020204" pitchFamily="34" charset="0"/>
                </a:defRPr>
              </a:lvl3pPr>
              <a:lvl4pPr marL="1600200" indent="-228600" defTabSz="762000">
                <a:defRPr b="1">
                  <a:solidFill>
                    <a:schemeClr val="tx1"/>
                  </a:solidFill>
                  <a:latin typeface="Arial" panose="020B0604020202020204" pitchFamily="34" charset="0"/>
                </a:defRPr>
              </a:lvl4pPr>
              <a:lvl5pPr marL="2057400" indent="-228600" defTabSz="762000">
                <a:defRPr b="1">
                  <a:solidFill>
                    <a:schemeClr val="tx1"/>
                  </a:solidFill>
                  <a:latin typeface="Arial" panose="020B0604020202020204" pitchFamily="34" charset="0"/>
                </a:defRPr>
              </a:lvl5pPr>
              <a:lvl6pPr marL="25146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r>
                <a:rPr lang="fr-FR" altLang="fr-FR" sz="1400" b="0">
                  <a:solidFill>
                    <a:srgbClr val="000000"/>
                  </a:solidFill>
                </a:rPr>
                <a:t>Contrepoids</a:t>
              </a:r>
            </a:p>
          </p:txBody>
        </p:sp>
        <p:sp>
          <p:nvSpPr>
            <p:cNvPr id="18" name="Rectangle 20">
              <a:extLst>
                <a:ext uri="{FF2B5EF4-FFF2-40B4-BE49-F238E27FC236}">
                  <a16:creationId xmlns:a16="http://schemas.microsoft.com/office/drawing/2014/main" id="{0E8170FD-E4E7-4AF0-808F-BF3E07917879}"/>
                </a:ext>
              </a:extLst>
            </p:cNvPr>
            <p:cNvSpPr>
              <a:spLocks noChangeArrowheads="1"/>
            </p:cNvSpPr>
            <p:nvPr/>
          </p:nvSpPr>
          <p:spPr bwMode="auto">
            <a:xfrm>
              <a:off x="6026150" y="3359150"/>
              <a:ext cx="825500" cy="63500"/>
            </a:xfrm>
            <a:prstGeom prst="rect">
              <a:avLst/>
            </a:prstGeom>
            <a:solidFill>
              <a:schemeClr val="bg1"/>
            </a:solidFill>
            <a:ln w="12700">
              <a:solidFill>
                <a:schemeClr val="tx1"/>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sz="1200"/>
            </a:p>
          </p:txBody>
        </p:sp>
        <p:sp>
          <p:nvSpPr>
            <p:cNvPr id="19" name="Rectangle 21">
              <a:extLst>
                <a:ext uri="{FF2B5EF4-FFF2-40B4-BE49-F238E27FC236}">
                  <a16:creationId xmlns:a16="http://schemas.microsoft.com/office/drawing/2014/main" id="{8641294B-31D4-46B4-B3F7-FE072C8BFC33}"/>
                </a:ext>
              </a:extLst>
            </p:cNvPr>
            <p:cNvSpPr>
              <a:spLocks noChangeArrowheads="1"/>
            </p:cNvSpPr>
            <p:nvPr/>
          </p:nvSpPr>
          <p:spPr bwMode="auto">
            <a:xfrm>
              <a:off x="6864350" y="2673350"/>
              <a:ext cx="520700" cy="749300"/>
            </a:xfrm>
            <a:prstGeom prst="rect">
              <a:avLst/>
            </a:prstGeom>
            <a:solidFill>
              <a:schemeClr val="bg1"/>
            </a:solidFill>
            <a:ln w="12700">
              <a:solidFill>
                <a:schemeClr val="tx1"/>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sz="1200"/>
            </a:p>
          </p:txBody>
        </p:sp>
        <p:sp>
          <p:nvSpPr>
            <p:cNvPr id="20" name="Oval 22">
              <a:extLst>
                <a:ext uri="{FF2B5EF4-FFF2-40B4-BE49-F238E27FC236}">
                  <a16:creationId xmlns:a16="http://schemas.microsoft.com/office/drawing/2014/main" id="{5C321D69-A2C7-4794-B022-176509AA112B}"/>
                </a:ext>
              </a:extLst>
            </p:cNvPr>
            <p:cNvSpPr>
              <a:spLocks noChangeArrowheads="1"/>
            </p:cNvSpPr>
            <p:nvPr/>
          </p:nvSpPr>
          <p:spPr bwMode="auto">
            <a:xfrm>
              <a:off x="5721350" y="3282950"/>
              <a:ext cx="368300" cy="368300"/>
            </a:xfrm>
            <a:prstGeom prst="ellipse">
              <a:avLst/>
            </a:prstGeom>
            <a:solidFill>
              <a:srgbClr val="000000"/>
            </a:solidFill>
            <a:ln w="12700">
              <a:solidFill>
                <a:schemeClr val="tx1"/>
              </a:solidFill>
              <a:round/>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sz="1200"/>
            </a:p>
          </p:txBody>
        </p:sp>
        <p:sp>
          <p:nvSpPr>
            <p:cNvPr id="21" name="Oval 23">
              <a:extLst>
                <a:ext uri="{FF2B5EF4-FFF2-40B4-BE49-F238E27FC236}">
                  <a16:creationId xmlns:a16="http://schemas.microsoft.com/office/drawing/2014/main" id="{0B651195-AA44-4570-A407-8FC9EC94020F}"/>
                </a:ext>
              </a:extLst>
            </p:cNvPr>
            <p:cNvSpPr>
              <a:spLocks noChangeArrowheads="1"/>
            </p:cNvSpPr>
            <p:nvPr/>
          </p:nvSpPr>
          <p:spPr bwMode="auto">
            <a:xfrm>
              <a:off x="7169150" y="3282950"/>
              <a:ext cx="368300" cy="368300"/>
            </a:xfrm>
            <a:prstGeom prst="ellipse">
              <a:avLst/>
            </a:prstGeom>
            <a:solidFill>
              <a:srgbClr val="000000"/>
            </a:solidFill>
            <a:ln w="12700">
              <a:solidFill>
                <a:schemeClr val="tx1"/>
              </a:solidFill>
              <a:round/>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sz="1200"/>
            </a:p>
          </p:txBody>
        </p:sp>
        <p:sp>
          <p:nvSpPr>
            <p:cNvPr id="22" name="Rectangle 24">
              <a:extLst>
                <a:ext uri="{FF2B5EF4-FFF2-40B4-BE49-F238E27FC236}">
                  <a16:creationId xmlns:a16="http://schemas.microsoft.com/office/drawing/2014/main" id="{E98BEB92-8298-407D-BA02-6BF973AC6564}"/>
                </a:ext>
              </a:extLst>
            </p:cNvPr>
            <p:cNvSpPr>
              <a:spLocks noChangeArrowheads="1"/>
            </p:cNvSpPr>
            <p:nvPr/>
          </p:nvSpPr>
          <p:spPr bwMode="auto">
            <a:xfrm>
              <a:off x="6711950" y="1987550"/>
              <a:ext cx="139700" cy="1358900"/>
            </a:xfrm>
            <a:prstGeom prst="rect">
              <a:avLst/>
            </a:prstGeom>
            <a:solidFill>
              <a:schemeClr val="bg1"/>
            </a:solidFill>
            <a:ln w="12700">
              <a:solidFill>
                <a:schemeClr val="tx1"/>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sz="1200"/>
            </a:p>
          </p:txBody>
        </p:sp>
        <p:grpSp>
          <p:nvGrpSpPr>
            <p:cNvPr id="23" name="Group 27">
              <a:extLst>
                <a:ext uri="{FF2B5EF4-FFF2-40B4-BE49-F238E27FC236}">
                  <a16:creationId xmlns:a16="http://schemas.microsoft.com/office/drawing/2014/main" id="{FA1BADCF-E765-48C2-94D7-32D0B90847F5}"/>
                </a:ext>
              </a:extLst>
            </p:cNvPr>
            <p:cNvGrpSpPr>
              <a:grpSpLocks/>
            </p:cNvGrpSpPr>
            <p:nvPr/>
          </p:nvGrpSpPr>
          <p:grpSpPr bwMode="auto">
            <a:xfrm>
              <a:off x="5721350" y="2444750"/>
              <a:ext cx="977900" cy="596900"/>
              <a:chOff x="3604" y="1540"/>
              <a:chExt cx="616" cy="376"/>
            </a:xfrm>
          </p:grpSpPr>
          <p:sp>
            <p:nvSpPr>
              <p:cNvPr id="34" name="Rectangle 25">
                <a:extLst>
                  <a:ext uri="{FF2B5EF4-FFF2-40B4-BE49-F238E27FC236}">
                    <a16:creationId xmlns:a16="http://schemas.microsoft.com/office/drawing/2014/main" id="{41374B67-D354-4645-B0F8-308693AA278D}"/>
                  </a:ext>
                </a:extLst>
              </p:cNvPr>
              <p:cNvSpPr>
                <a:spLocks noChangeArrowheads="1"/>
              </p:cNvSpPr>
              <p:nvPr/>
            </p:nvSpPr>
            <p:spPr bwMode="auto">
              <a:xfrm>
                <a:off x="3604" y="1876"/>
                <a:ext cx="616" cy="40"/>
              </a:xfrm>
              <a:prstGeom prst="rect">
                <a:avLst/>
              </a:prstGeom>
              <a:solidFill>
                <a:schemeClr val="bg1"/>
              </a:solidFill>
              <a:ln w="12700">
                <a:solidFill>
                  <a:schemeClr val="tx1"/>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sz="1200"/>
              </a:p>
            </p:txBody>
          </p:sp>
          <p:sp>
            <p:nvSpPr>
              <p:cNvPr id="35" name="Rectangle 26">
                <a:extLst>
                  <a:ext uri="{FF2B5EF4-FFF2-40B4-BE49-F238E27FC236}">
                    <a16:creationId xmlns:a16="http://schemas.microsoft.com/office/drawing/2014/main" id="{488C17AE-676E-4690-8FED-0E87B62270BB}"/>
                  </a:ext>
                </a:extLst>
              </p:cNvPr>
              <p:cNvSpPr>
                <a:spLocks noChangeArrowheads="1"/>
              </p:cNvSpPr>
              <p:nvPr/>
            </p:nvSpPr>
            <p:spPr bwMode="auto">
              <a:xfrm>
                <a:off x="3748" y="1540"/>
                <a:ext cx="424" cy="328"/>
              </a:xfrm>
              <a:prstGeom prst="rect">
                <a:avLst/>
              </a:prstGeom>
              <a:solidFill>
                <a:schemeClr val="bg2"/>
              </a:solidFill>
              <a:ln w="12700">
                <a:solidFill>
                  <a:schemeClr val="tx1"/>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sz="1200"/>
              </a:p>
            </p:txBody>
          </p:sp>
        </p:grpSp>
        <p:sp>
          <p:nvSpPr>
            <p:cNvPr id="24" name="Rectangle 28">
              <a:extLst>
                <a:ext uri="{FF2B5EF4-FFF2-40B4-BE49-F238E27FC236}">
                  <a16:creationId xmlns:a16="http://schemas.microsoft.com/office/drawing/2014/main" id="{7F976A59-3C04-4FF2-8AA3-D8E7111BA425}"/>
                </a:ext>
              </a:extLst>
            </p:cNvPr>
            <p:cNvSpPr>
              <a:spLocks noChangeArrowheads="1"/>
            </p:cNvSpPr>
            <p:nvPr/>
          </p:nvSpPr>
          <p:spPr bwMode="auto">
            <a:xfrm>
              <a:off x="5246722" y="1958975"/>
              <a:ext cx="1507560" cy="390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defTabSz="762000">
                <a:defRPr b="1">
                  <a:solidFill>
                    <a:schemeClr val="tx1"/>
                  </a:solidFill>
                  <a:latin typeface="Arial" panose="020B0604020202020204" pitchFamily="34" charset="0"/>
                </a:defRPr>
              </a:lvl1pPr>
              <a:lvl2pPr marL="742950" indent="-285750" defTabSz="762000">
                <a:defRPr b="1">
                  <a:solidFill>
                    <a:schemeClr val="tx1"/>
                  </a:solidFill>
                  <a:latin typeface="Arial" panose="020B0604020202020204" pitchFamily="34" charset="0"/>
                </a:defRPr>
              </a:lvl2pPr>
              <a:lvl3pPr marL="1143000" indent="-228600" defTabSz="762000">
                <a:defRPr b="1">
                  <a:solidFill>
                    <a:schemeClr val="tx1"/>
                  </a:solidFill>
                  <a:latin typeface="Arial" panose="020B0604020202020204" pitchFamily="34" charset="0"/>
                </a:defRPr>
              </a:lvl3pPr>
              <a:lvl4pPr marL="1600200" indent="-228600" defTabSz="762000">
                <a:defRPr b="1">
                  <a:solidFill>
                    <a:schemeClr val="tx1"/>
                  </a:solidFill>
                  <a:latin typeface="Arial" panose="020B0604020202020204" pitchFamily="34" charset="0"/>
                </a:defRPr>
              </a:lvl4pPr>
              <a:lvl5pPr marL="2057400" indent="-228600" defTabSz="762000">
                <a:defRPr b="1">
                  <a:solidFill>
                    <a:schemeClr val="tx1"/>
                  </a:solidFill>
                  <a:latin typeface="Arial" panose="020B0604020202020204" pitchFamily="34" charset="0"/>
                </a:defRPr>
              </a:lvl5pPr>
              <a:lvl6pPr marL="25146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r>
                <a:rPr lang="fr-FR" altLang="fr-FR" sz="1400" b="0" dirty="0">
                  <a:solidFill>
                    <a:srgbClr val="000000"/>
                  </a:solidFill>
                </a:rPr>
                <a:t>Gerbeur</a:t>
              </a:r>
            </a:p>
          </p:txBody>
        </p:sp>
        <p:sp>
          <p:nvSpPr>
            <p:cNvPr id="25" name="Rectangle 30">
              <a:extLst>
                <a:ext uri="{FF2B5EF4-FFF2-40B4-BE49-F238E27FC236}">
                  <a16:creationId xmlns:a16="http://schemas.microsoft.com/office/drawing/2014/main" id="{13C0C048-4810-48EC-BB13-3E6A2683A6BD}"/>
                </a:ext>
              </a:extLst>
            </p:cNvPr>
            <p:cNvSpPr>
              <a:spLocks noChangeArrowheads="1"/>
            </p:cNvSpPr>
            <p:nvPr/>
          </p:nvSpPr>
          <p:spPr bwMode="auto">
            <a:xfrm>
              <a:off x="3567114" y="4016374"/>
              <a:ext cx="2473204" cy="390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defTabSz="762000">
                <a:defRPr b="1">
                  <a:solidFill>
                    <a:schemeClr val="tx1"/>
                  </a:solidFill>
                  <a:latin typeface="Arial" panose="020B0604020202020204" pitchFamily="34" charset="0"/>
                </a:defRPr>
              </a:lvl1pPr>
              <a:lvl2pPr marL="742950" indent="-285750" defTabSz="762000">
                <a:defRPr b="1">
                  <a:solidFill>
                    <a:schemeClr val="tx1"/>
                  </a:solidFill>
                  <a:latin typeface="Arial" panose="020B0604020202020204" pitchFamily="34" charset="0"/>
                </a:defRPr>
              </a:lvl2pPr>
              <a:lvl3pPr marL="1143000" indent="-228600" defTabSz="762000">
                <a:defRPr b="1">
                  <a:solidFill>
                    <a:schemeClr val="tx1"/>
                  </a:solidFill>
                  <a:latin typeface="Arial" panose="020B0604020202020204" pitchFamily="34" charset="0"/>
                </a:defRPr>
              </a:lvl3pPr>
              <a:lvl4pPr marL="1600200" indent="-228600" defTabSz="762000">
                <a:defRPr b="1">
                  <a:solidFill>
                    <a:schemeClr val="tx1"/>
                  </a:solidFill>
                  <a:latin typeface="Arial" panose="020B0604020202020204" pitchFamily="34" charset="0"/>
                </a:defRPr>
              </a:lvl4pPr>
              <a:lvl5pPr marL="2057400" indent="-228600" defTabSz="762000">
                <a:defRPr b="1">
                  <a:solidFill>
                    <a:schemeClr val="tx1"/>
                  </a:solidFill>
                  <a:latin typeface="Arial" panose="020B0604020202020204" pitchFamily="34" charset="0"/>
                </a:defRPr>
              </a:lvl5pPr>
              <a:lvl6pPr marL="25146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r>
                <a:rPr lang="fr-FR" altLang="fr-FR" sz="1400" b="0">
                  <a:solidFill>
                    <a:srgbClr val="000000"/>
                  </a:solidFill>
                </a:rPr>
                <a:t>Mât rétractable</a:t>
              </a:r>
            </a:p>
          </p:txBody>
        </p:sp>
        <p:sp>
          <p:nvSpPr>
            <p:cNvPr id="26" name="Rectangle 31">
              <a:extLst>
                <a:ext uri="{FF2B5EF4-FFF2-40B4-BE49-F238E27FC236}">
                  <a16:creationId xmlns:a16="http://schemas.microsoft.com/office/drawing/2014/main" id="{20599116-9607-483A-BD1B-1CC7D048A1FC}"/>
                </a:ext>
              </a:extLst>
            </p:cNvPr>
            <p:cNvSpPr>
              <a:spLocks noChangeArrowheads="1"/>
            </p:cNvSpPr>
            <p:nvPr/>
          </p:nvSpPr>
          <p:spPr bwMode="auto">
            <a:xfrm>
              <a:off x="6178550" y="4197350"/>
              <a:ext cx="139700" cy="1358900"/>
            </a:xfrm>
            <a:prstGeom prst="rect">
              <a:avLst/>
            </a:prstGeom>
            <a:solidFill>
              <a:schemeClr val="bg1"/>
            </a:solidFill>
            <a:ln w="12700">
              <a:solidFill>
                <a:schemeClr val="tx1"/>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sz="1200"/>
            </a:p>
          </p:txBody>
        </p:sp>
        <p:sp>
          <p:nvSpPr>
            <p:cNvPr id="27" name="Rectangle 32">
              <a:extLst>
                <a:ext uri="{FF2B5EF4-FFF2-40B4-BE49-F238E27FC236}">
                  <a16:creationId xmlns:a16="http://schemas.microsoft.com/office/drawing/2014/main" id="{1EF86450-5904-496A-B958-7FCEC18E6359}"/>
                </a:ext>
              </a:extLst>
            </p:cNvPr>
            <p:cNvSpPr>
              <a:spLocks noChangeArrowheads="1"/>
            </p:cNvSpPr>
            <p:nvPr/>
          </p:nvSpPr>
          <p:spPr bwMode="auto">
            <a:xfrm>
              <a:off x="6178550" y="5492750"/>
              <a:ext cx="825500" cy="63500"/>
            </a:xfrm>
            <a:prstGeom prst="rect">
              <a:avLst/>
            </a:prstGeom>
            <a:solidFill>
              <a:schemeClr val="bg1"/>
            </a:solidFill>
            <a:ln w="12700">
              <a:solidFill>
                <a:schemeClr val="tx1"/>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sz="1200"/>
            </a:p>
          </p:txBody>
        </p:sp>
        <p:sp>
          <p:nvSpPr>
            <p:cNvPr id="28" name="Rectangle 33">
              <a:extLst>
                <a:ext uri="{FF2B5EF4-FFF2-40B4-BE49-F238E27FC236}">
                  <a16:creationId xmlns:a16="http://schemas.microsoft.com/office/drawing/2014/main" id="{7B36A616-DD24-40B1-957C-4BF8DD69C278}"/>
                </a:ext>
              </a:extLst>
            </p:cNvPr>
            <p:cNvSpPr>
              <a:spLocks noChangeArrowheads="1"/>
            </p:cNvSpPr>
            <p:nvPr/>
          </p:nvSpPr>
          <p:spPr bwMode="auto">
            <a:xfrm>
              <a:off x="7016750" y="4806950"/>
              <a:ext cx="520700" cy="749300"/>
            </a:xfrm>
            <a:prstGeom prst="rect">
              <a:avLst/>
            </a:prstGeom>
            <a:solidFill>
              <a:schemeClr val="bg1"/>
            </a:solidFill>
            <a:ln w="12700">
              <a:solidFill>
                <a:schemeClr val="tx1"/>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sz="1200"/>
            </a:p>
          </p:txBody>
        </p:sp>
        <p:sp>
          <p:nvSpPr>
            <p:cNvPr id="29" name="Oval 34">
              <a:extLst>
                <a:ext uri="{FF2B5EF4-FFF2-40B4-BE49-F238E27FC236}">
                  <a16:creationId xmlns:a16="http://schemas.microsoft.com/office/drawing/2014/main" id="{FDBDBC59-3407-4828-B323-E6F858530874}"/>
                </a:ext>
              </a:extLst>
            </p:cNvPr>
            <p:cNvSpPr>
              <a:spLocks noChangeArrowheads="1"/>
            </p:cNvSpPr>
            <p:nvPr/>
          </p:nvSpPr>
          <p:spPr bwMode="auto">
            <a:xfrm>
              <a:off x="5873750" y="5416550"/>
              <a:ext cx="368300" cy="368300"/>
            </a:xfrm>
            <a:prstGeom prst="ellipse">
              <a:avLst/>
            </a:prstGeom>
            <a:solidFill>
              <a:srgbClr val="000000"/>
            </a:solidFill>
            <a:ln w="12700">
              <a:solidFill>
                <a:schemeClr val="tx1"/>
              </a:solidFill>
              <a:round/>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sz="1200"/>
            </a:p>
          </p:txBody>
        </p:sp>
        <p:sp>
          <p:nvSpPr>
            <p:cNvPr id="30" name="Oval 35">
              <a:extLst>
                <a:ext uri="{FF2B5EF4-FFF2-40B4-BE49-F238E27FC236}">
                  <a16:creationId xmlns:a16="http://schemas.microsoft.com/office/drawing/2014/main" id="{3E40CA42-E322-4EB6-9BCE-18F1AA8D28FC}"/>
                </a:ext>
              </a:extLst>
            </p:cNvPr>
            <p:cNvSpPr>
              <a:spLocks noChangeArrowheads="1"/>
            </p:cNvSpPr>
            <p:nvPr/>
          </p:nvSpPr>
          <p:spPr bwMode="auto">
            <a:xfrm>
              <a:off x="7321550" y="5416550"/>
              <a:ext cx="368300" cy="368300"/>
            </a:xfrm>
            <a:prstGeom prst="ellipse">
              <a:avLst/>
            </a:prstGeom>
            <a:solidFill>
              <a:srgbClr val="000000"/>
            </a:solidFill>
            <a:ln w="12700">
              <a:solidFill>
                <a:schemeClr val="tx1"/>
              </a:solidFill>
              <a:round/>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sz="1200"/>
            </a:p>
          </p:txBody>
        </p:sp>
        <p:grpSp>
          <p:nvGrpSpPr>
            <p:cNvPr id="31" name="Group 38">
              <a:extLst>
                <a:ext uri="{FF2B5EF4-FFF2-40B4-BE49-F238E27FC236}">
                  <a16:creationId xmlns:a16="http://schemas.microsoft.com/office/drawing/2014/main" id="{6F97A215-0B4D-4BA2-86F2-BF7D16CBC22E}"/>
                </a:ext>
              </a:extLst>
            </p:cNvPr>
            <p:cNvGrpSpPr>
              <a:grpSpLocks/>
            </p:cNvGrpSpPr>
            <p:nvPr/>
          </p:nvGrpSpPr>
          <p:grpSpPr bwMode="auto">
            <a:xfrm>
              <a:off x="5187950" y="4578350"/>
              <a:ext cx="977900" cy="596900"/>
              <a:chOff x="3268" y="2884"/>
              <a:chExt cx="616" cy="376"/>
            </a:xfrm>
          </p:grpSpPr>
          <p:sp>
            <p:nvSpPr>
              <p:cNvPr id="32" name="Rectangle 36">
                <a:extLst>
                  <a:ext uri="{FF2B5EF4-FFF2-40B4-BE49-F238E27FC236}">
                    <a16:creationId xmlns:a16="http://schemas.microsoft.com/office/drawing/2014/main" id="{4241D06A-5312-4FB3-830B-0D2777214EB9}"/>
                  </a:ext>
                </a:extLst>
              </p:cNvPr>
              <p:cNvSpPr>
                <a:spLocks noChangeArrowheads="1"/>
              </p:cNvSpPr>
              <p:nvPr/>
            </p:nvSpPr>
            <p:spPr bwMode="auto">
              <a:xfrm>
                <a:off x="3268" y="3220"/>
                <a:ext cx="616" cy="40"/>
              </a:xfrm>
              <a:prstGeom prst="rect">
                <a:avLst/>
              </a:prstGeom>
              <a:solidFill>
                <a:schemeClr val="bg1"/>
              </a:solidFill>
              <a:ln w="12700">
                <a:solidFill>
                  <a:schemeClr val="tx1"/>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sz="1200"/>
              </a:p>
            </p:txBody>
          </p:sp>
          <p:sp>
            <p:nvSpPr>
              <p:cNvPr id="33" name="Rectangle 37">
                <a:extLst>
                  <a:ext uri="{FF2B5EF4-FFF2-40B4-BE49-F238E27FC236}">
                    <a16:creationId xmlns:a16="http://schemas.microsoft.com/office/drawing/2014/main" id="{834437E1-94EB-4706-A22A-5370C8A2EA84}"/>
                  </a:ext>
                </a:extLst>
              </p:cNvPr>
              <p:cNvSpPr>
                <a:spLocks noChangeArrowheads="1"/>
              </p:cNvSpPr>
              <p:nvPr/>
            </p:nvSpPr>
            <p:spPr bwMode="auto">
              <a:xfrm>
                <a:off x="3412" y="2884"/>
                <a:ext cx="424" cy="328"/>
              </a:xfrm>
              <a:prstGeom prst="rect">
                <a:avLst/>
              </a:prstGeom>
              <a:solidFill>
                <a:schemeClr val="bg2"/>
              </a:solidFill>
              <a:ln w="12700">
                <a:solidFill>
                  <a:schemeClr val="tx1"/>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sz="1200"/>
              </a:p>
            </p:txBody>
          </p:sp>
        </p:grpSp>
      </p:grpSp>
      <p:graphicFrame>
        <p:nvGraphicFramePr>
          <p:cNvPr id="38" name="Object 5">
            <a:extLst>
              <a:ext uri="{FF2B5EF4-FFF2-40B4-BE49-F238E27FC236}">
                <a16:creationId xmlns:a16="http://schemas.microsoft.com/office/drawing/2014/main" id="{03FBBD95-FA4B-460C-9176-02ADD4E344A7}"/>
              </a:ext>
            </a:extLst>
          </p:cNvPr>
          <p:cNvGraphicFramePr>
            <a:graphicFrameLocks noChangeAspect="1"/>
          </p:cNvGraphicFramePr>
          <p:nvPr>
            <p:extLst>
              <p:ext uri="{D42A27DB-BD31-4B8C-83A1-F6EECF244321}">
                <p14:modId xmlns:p14="http://schemas.microsoft.com/office/powerpoint/2010/main" val="3566852506"/>
              </p:ext>
            </p:extLst>
          </p:nvPr>
        </p:nvGraphicFramePr>
        <p:xfrm>
          <a:off x="7199660" y="4862973"/>
          <a:ext cx="971550" cy="1143000"/>
        </p:xfrm>
        <a:graphic>
          <a:graphicData uri="http://schemas.openxmlformats.org/presentationml/2006/ole">
            <mc:AlternateContent xmlns:mc="http://schemas.openxmlformats.org/markup-compatibility/2006">
              <mc:Choice xmlns:v="urn:schemas-microsoft-com:vml" Requires="v">
                <p:oleObj spid="_x0000_s4138" name="Clip" r:id="rId4" imgW="1948320" imgH="2286000" progId="MS_ClipArt_Gallery.2">
                  <p:embed/>
                </p:oleObj>
              </mc:Choice>
              <mc:Fallback>
                <p:oleObj name="Clip" r:id="rId4" imgW="1948320" imgH="2286000" progId="MS_ClipArt_Gallery.2">
                  <p:embed/>
                  <p:pic>
                    <p:nvPicPr>
                      <p:cNvPr id="12293" name="Object 5">
                        <a:extLst>
                          <a:ext uri="{FF2B5EF4-FFF2-40B4-BE49-F238E27FC236}">
                            <a16:creationId xmlns:a16="http://schemas.microsoft.com/office/drawing/2014/main" id="{36CB9914-1E71-45DA-82F4-2504B27F31E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99660" y="4862973"/>
                        <a:ext cx="97155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a:extLst>
              <a:ext uri="{FF2B5EF4-FFF2-40B4-BE49-F238E27FC236}">
                <a16:creationId xmlns:a16="http://schemas.microsoft.com/office/drawing/2014/main" id="{E25136C9-979A-4823-9AB1-B700B4B64E09}"/>
              </a:ext>
            </a:extLst>
          </p:cNvPr>
          <p:cNvSpPr>
            <a:spLocks noGrp="1" noChangeArrowheads="1"/>
          </p:cNvSpPr>
          <p:nvPr>
            <p:ph type="title"/>
          </p:nvPr>
        </p:nvSpPr>
        <p:spPr>
          <a:xfrm>
            <a:off x="1257300" y="739775"/>
            <a:ext cx="7086600" cy="609600"/>
          </a:xfrm>
          <a:noFill/>
        </p:spPr>
        <p:txBody>
          <a:bodyPr/>
          <a:lstStyle/>
          <a:p>
            <a:r>
              <a:rPr lang="fr-FR" altLang="fr-FR"/>
              <a:t>Calcul de la surface d’un entrepôt</a:t>
            </a:r>
          </a:p>
        </p:txBody>
      </p:sp>
      <p:sp>
        <p:nvSpPr>
          <p:cNvPr id="12293" name="Rectangle 6">
            <a:extLst>
              <a:ext uri="{FF2B5EF4-FFF2-40B4-BE49-F238E27FC236}">
                <a16:creationId xmlns:a16="http://schemas.microsoft.com/office/drawing/2014/main" id="{74DB987A-0D6E-4AB5-ADCB-83BC44CF8E1E}"/>
              </a:ext>
            </a:extLst>
          </p:cNvPr>
          <p:cNvSpPr>
            <a:spLocks noChangeArrowheads="1"/>
          </p:cNvSpPr>
          <p:nvPr/>
        </p:nvSpPr>
        <p:spPr bwMode="auto">
          <a:xfrm>
            <a:off x="2411413" y="2319338"/>
            <a:ext cx="1135062" cy="619125"/>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294" name="Rectangle 7">
            <a:extLst>
              <a:ext uri="{FF2B5EF4-FFF2-40B4-BE49-F238E27FC236}">
                <a16:creationId xmlns:a16="http://schemas.microsoft.com/office/drawing/2014/main" id="{4465EA05-F838-469A-82DC-08AF34560C67}"/>
              </a:ext>
            </a:extLst>
          </p:cNvPr>
          <p:cNvSpPr>
            <a:spLocks noChangeArrowheads="1"/>
          </p:cNvSpPr>
          <p:nvPr/>
        </p:nvSpPr>
        <p:spPr bwMode="auto">
          <a:xfrm>
            <a:off x="5565775" y="2319338"/>
            <a:ext cx="1135063" cy="619125"/>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295" name="Rectangle 8">
            <a:extLst>
              <a:ext uri="{FF2B5EF4-FFF2-40B4-BE49-F238E27FC236}">
                <a16:creationId xmlns:a16="http://schemas.microsoft.com/office/drawing/2014/main" id="{0286155A-0474-459C-8687-DB0F1E77917D}"/>
              </a:ext>
            </a:extLst>
          </p:cNvPr>
          <p:cNvSpPr>
            <a:spLocks noChangeArrowheads="1"/>
          </p:cNvSpPr>
          <p:nvPr/>
        </p:nvSpPr>
        <p:spPr bwMode="auto">
          <a:xfrm>
            <a:off x="2235200" y="2133600"/>
            <a:ext cx="4641850" cy="962025"/>
          </a:xfrm>
          <a:prstGeom prst="rect">
            <a:avLst/>
          </a:prstGeom>
          <a:noFill/>
          <a:ln w="0">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296" name="Line 9">
            <a:extLst>
              <a:ext uri="{FF2B5EF4-FFF2-40B4-BE49-F238E27FC236}">
                <a16:creationId xmlns:a16="http://schemas.microsoft.com/office/drawing/2014/main" id="{F3A70BAA-9230-4AD2-A764-9DD55241505C}"/>
              </a:ext>
            </a:extLst>
          </p:cNvPr>
          <p:cNvSpPr>
            <a:spLocks noChangeShapeType="1"/>
          </p:cNvSpPr>
          <p:nvPr/>
        </p:nvSpPr>
        <p:spPr bwMode="auto">
          <a:xfrm>
            <a:off x="3651250" y="2628900"/>
            <a:ext cx="17732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2297" name="Freeform 10">
            <a:extLst>
              <a:ext uri="{FF2B5EF4-FFF2-40B4-BE49-F238E27FC236}">
                <a16:creationId xmlns:a16="http://schemas.microsoft.com/office/drawing/2014/main" id="{3120B48F-561E-484D-A74D-7A14B0697F24}"/>
              </a:ext>
            </a:extLst>
          </p:cNvPr>
          <p:cNvSpPr>
            <a:spLocks/>
          </p:cNvSpPr>
          <p:nvPr/>
        </p:nvSpPr>
        <p:spPr bwMode="auto">
          <a:xfrm>
            <a:off x="3651250" y="2570163"/>
            <a:ext cx="131763" cy="115887"/>
          </a:xfrm>
          <a:custGeom>
            <a:avLst/>
            <a:gdLst>
              <a:gd name="T0" fmla="*/ 131763 w 83"/>
              <a:gd name="T1" fmla="*/ 115887 h 73"/>
              <a:gd name="T2" fmla="*/ 0 w 83"/>
              <a:gd name="T3" fmla="*/ 58737 h 73"/>
              <a:gd name="T4" fmla="*/ 131763 w 83"/>
              <a:gd name="T5" fmla="*/ 0 h 73"/>
              <a:gd name="T6" fmla="*/ 0 60000 65536"/>
              <a:gd name="T7" fmla="*/ 0 60000 65536"/>
              <a:gd name="T8" fmla="*/ 0 60000 65536"/>
              <a:gd name="T9" fmla="*/ 0 w 83"/>
              <a:gd name="T10" fmla="*/ 0 h 73"/>
              <a:gd name="T11" fmla="*/ 83 w 83"/>
              <a:gd name="T12" fmla="*/ 73 h 73"/>
            </a:gdLst>
            <a:ahLst/>
            <a:cxnLst>
              <a:cxn ang="T6">
                <a:pos x="T0" y="T1"/>
              </a:cxn>
              <a:cxn ang="T7">
                <a:pos x="T2" y="T3"/>
              </a:cxn>
              <a:cxn ang="T8">
                <a:pos x="T4" y="T5"/>
              </a:cxn>
            </a:cxnLst>
            <a:rect l="T9" t="T10" r="T11" b="T12"/>
            <a:pathLst>
              <a:path w="83" h="73">
                <a:moveTo>
                  <a:pt x="83" y="73"/>
                </a:moveTo>
                <a:lnTo>
                  <a:pt x="0" y="37"/>
                </a:lnTo>
                <a:lnTo>
                  <a:pt x="83" y="0"/>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2298" name="Freeform 11">
            <a:extLst>
              <a:ext uri="{FF2B5EF4-FFF2-40B4-BE49-F238E27FC236}">
                <a16:creationId xmlns:a16="http://schemas.microsoft.com/office/drawing/2014/main" id="{310E2101-3970-4A86-AC14-A3AC51546F0D}"/>
              </a:ext>
            </a:extLst>
          </p:cNvPr>
          <p:cNvSpPr>
            <a:spLocks/>
          </p:cNvSpPr>
          <p:nvPr/>
        </p:nvSpPr>
        <p:spPr bwMode="auto">
          <a:xfrm>
            <a:off x="5292725" y="2570163"/>
            <a:ext cx="131763" cy="115887"/>
          </a:xfrm>
          <a:custGeom>
            <a:avLst/>
            <a:gdLst>
              <a:gd name="T0" fmla="*/ 0 w 83"/>
              <a:gd name="T1" fmla="*/ 0 h 73"/>
              <a:gd name="T2" fmla="*/ 131763 w 83"/>
              <a:gd name="T3" fmla="*/ 58737 h 73"/>
              <a:gd name="T4" fmla="*/ 0 w 83"/>
              <a:gd name="T5" fmla="*/ 115887 h 73"/>
              <a:gd name="T6" fmla="*/ 0 60000 65536"/>
              <a:gd name="T7" fmla="*/ 0 60000 65536"/>
              <a:gd name="T8" fmla="*/ 0 60000 65536"/>
              <a:gd name="T9" fmla="*/ 0 w 83"/>
              <a:gd name="T10" fmla="*/ 0 h 73"/>
              <a:gd name="T11" fmla="*/ 83 w 83"/>
              <a:gd name="T12" fmla="*/ 73 h 73"/>
            </a:gdLst>
            <a:ahLst/>
            <a:cxnLst>
              <a:cxn ang="T6">
                <a:pos x="T0" y="T1"/>
              </a:cxn>
              <a:cxn ang="T7">
                <a:pos x="T2" y="T3"/>
              </a:cxn>
              <a:cxn ang="T8">
                <a:pos x="T4" y="T5"/>
              </a:cxn>
            </a:cxnLst>
            <a:rect l="T9" t="T10" r="T11" b="T12"/>
            <a:pathLst>
              <a:path w="83" h="73">
                <a:moveTo>
                  <a:pt x="0" y="0"/>
                </a:moveTo>
                <a:lnTo>
                  <a:pt x="83" y="37"/>
                </a:lnTo>
                <a:lnTo>
                  <a:pt x="0" y="73"/>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2299" name="Rectangle 12">
            <a:extLst>
              <a:ext uri="{FF2B5EF4-FFF2-40B4-BE49-F238E27FC236}">
                <a16:creationId xmlns:a16="http://schemas.microsoft.com/office/drawing/2014/main" id="{461F5980-9B77-4339-9B17-712E654742A6}"/>
              </a:ext>
            </a:extLst>
          </p:cNvPr>
          <p:cNvSpPr>
            <a:spLocks noChangeArrowheads="1"/>
          </p:cNvSpPr>
          <p:nvPr/>
        </p:nvSpPr>
        <p:spPr bwMode="auto">
          <a:xfrm>
            <a:off x="3935413" y="2351088"/>
            <a:ext cx="1077912"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defRPr b="1">
                <a:solidFill>
                  <a:schemeClr val="tx1"/>
                </a:solidFill>
                <a:latin typeface="Arial" panose="020B0604020202020204" pitchFamily="34" charset="0"/>
              </a:defRPr>
            </a:lvl1pPr>
            <a:lvl2pPr marL="742950" indent="-285750" defTabSz="762000">
              <a:defRPr b="1">
                <a:solidFill>
                  <a:schemeClr val="tx1"/>
                </a:solidFill>
                <a:latin typeface="Arial" panose="020B0604020202020204" pitchFamily="34" charset="0"/>
              </a:defRPr>
            </a:lvl2pPr>
            <a:lvl3pPr marL="1143000" indent="-228600" defTabSz="762000">
              <a:defRPr b="1">
                <a:solidFill>
                  <a:schemeClr val="tx1"/>
                </a:solidFill>
                <a:latin typeface="Arial" panose="020B0604020202020204" pitchFamily="34" charset="0"/>
              </a:defRPr>
            </a:lvl3pPr>
            <a:lvl4pPr marL="1600200" indent="-228600" defTabSz="762000">
              <a:defRPr b="1">
                <a:solidFill>
                  <a:schemeClr val="tx1"/>
                </a:solidFill>
                <a:latin typeface="Arial" panose="020B0604020202020204" pitchFamily="34" charset="0"/>
              </a:defRPr>
            </a:lvl4pPr>
            <a:lvl5pPr marL="2057400" indent="-228600" defTabSz="762000">
              <a:defRPr b="1">
                <a:solidFill>
                  <a:schemeClr val="tx1"/>
                </a:solidFill>
                <a:latin typeface="Arial" panose="020B0604020202020204" pitchFamily="34" charset="0"/>
              </a:defRPr>
            </a:lvl5pPr>
            <a:lvl6pPr marL="25146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r>
              <a:rPr lang="fr-FR" altLang="fr-FR" sz="1200">
                <a:solidFill>
                  <a:srgbClr val="000000"/>
                </a:solidFill>
              </a:rPr>
              <a:t>Largeur d'allée</a:t>
            </a:r>
            <a:endParaRPr lang="fr-FR" altLang="fr-FR" sz="2000"/>
          </a:p>
        </p:txBody>
      </p:sp>
      <p:sp>
        <p:nvSpPr>
          <p:cNvPr id="12300" name="Rectangle 13">
            <a:extLst>
              <a:ext uri="{FF2B5EF4-FFF2-40B4-BE49-F238E27FC236}">
                <a16:creationId xmlns:a16="http://schemas.microsoft.com/office/drawing/2014/main" id="{26C9AA78-D4A2-4A43-9847-38905BA25844}"/>
              </a:ext>
            </a:extLst>
          </p:cNvPr>
          <p:cNvSpPr>
            <a:spLocks noChangeArrowheads="1"/>
          </p:cNvSpPr>
          <p:nvPr/>
        </p:nvSpPr>
        <p:spPr bwMode="auto">
          <a:xfrm>
            <a:off x="2659063" y="2536825"/>
            <a:ext cx="4984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defRPr b="1">
                <a:solidFill>
                  <a:schemeClr val="tx1"/>
                </a:solidFill>
                <a:latin typeface="Arial" panose="020B0604020202020204" pitchFamily="34" charset="0"/>
              </a:defRPr>
            </a:lvl1pPr>
            <a:lvl2pPr marL="742950" indent="-285750" defTabSz="762000">
              <a:defRPr b="1">
                <a:solidFill>
                  <a:schemeClr val="tx1"/>
                </a:solidFill>
                <a:latin typeface="Arial" panose="020B0604020202020204" pitchFamily="34" charset="0"/>
              </a:defRPr>
            </a:lvl2pPr>
            <a:lvl3pPr marL="1143000" indent="-228600" defTabSz="762000">
              <a:defRPr b="1">
                <a:solidFill>
                  <a:schemeClr val="tx1"/>
                </a:solidFill>
                <a:latin typeface="Arial" panose="020B0604020202020204" pitchFamily="34" charset="0"/>
              </a:defRPr>
            </a:lvl3pPr>
            <a:lvl4pPr marL="1600200" indent="-228600" defTabSz="762000">
              <a:defRPr b="1">
                <a:solidFill>
                  <a:schemeClr val="tx1"/>
                </a:solidFill>
                <a:latin typeface="Arial" panose="020B0604020202020204" pitchFamily="34" charset="0"/>
              </a:defRPr>
            </a:lvl4pPr>
            <a:lvl5pPr marL="2057400" indent="-228600" defTabSz="762000">
              <a:defRPr b="1">
                <a:solidFill>
                  <a:schemeClr val="tx1"/>
                </a:solidFill>
                <a:latin typeface="Arial" panose="020B0604020202020204" pitchFamily="34" charset="0"/>
              </a:defRPr>
            </a:lvl5pPr>
            <a:lvl6pPr marL="25146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r>
              <a:rPr lang="fr-FR" altLang="fr-FR" sz="1200">
                <a:solidFill>
                  <a:srgbClr val="000000"/>
                </a:solidFill>
              </a:rPr>
              <a:t>Palette</a:t>
            </a:r>
            <a:endParaRPr lang="fr-FR" altLang="fr-FR" sz="2000"/>
          </a:p>
        </p:txBody>
      </p:sp>
      <p:sp>
        <p:nvSpPr>
          <p:cNvPr id="12301" name="Rectangle 14">
            <a:extLst>
              <a:ext uri="{FF2B5EF4-FFF2-40B4-BE49-F238E27FC236}">
                <a16:creationId xmlns:a16="http://schemas.microsoft.com/office/drawing/2014/main" id="{9929C0AA-6956-45D1-9714-E21C0BAC6A50}"/>
              </a:ext>
            </a:extLst>
          </p:cNvPr>
          <p:cNvSpPr>
            <a:spLocks noChangeArrowheads="1"/>
          </p:cNvSpPr>
          <p:nvPr/>
        </p:nvSpPr>
        <p:spPr bwMode="auto">
          <a:xfrm>
            <a:off x="5884863" y="2536825"/>
            <a:ext cx="4984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defRPr b="1">
                <a:solidFill>
                  <a:schemeClr val="tx1"/>
                </a:solidFill>
                <a:latin typeface="Arial" panose="020B0604020202020204" pitchFamily="34" charset="0"/>
              </a:defRPr>
            </a:lvl1pPr>
            <a:lvl2pPr marL="742950" indent="-285750" defTabSz="762000">
              <a:defRPr b="1">
                <a:solidFill>
                  <a:schemeClr val="tx1"/>
                </a:solidFill>
                <a:latin typeface="Arial" panose="020B0604020202020204" pitchFamily="34" charset="0"/>
              </a:defRPr>
            </a:lvl2pPr>
            <a:lvl3pPr marL="1143000" indent="-228600" defTabSz="762000">
              <a:defRPr b="1">
                <a:solidFill>
                  <a:schemeClr val="tx1"/>
                </a:solidFill>
                <a:latin typeface="Arial" panose="020B0604020202020204" pitchFamily="34" charset="0"/>
              </a:defRPr>
            </a:lvl3pPr>
            <a:lvl4pPr marL="1600200" indent="-228600" defTabSz="762000">
              <a:defRPr b="1">
                <a:solidFill>
                  <a:schemeClr val="tx1"/>
                </a:solidFill>
                <a:latin typeface="Arial" panose="020B0604020202020204" pitchFamily="34" charset="0"/>
              </a:defRPr>
            </a:lvl4pPr>
            <a:lvl5pPr marL="2057400" indent="-228600" defTabSz="762000">
              <a:defRPr b="1">
                <a:solidFill>
                  <a:schemeClr val="tx1"/>
                </a:solidFill>
                <a:latin typeface="Arial" panose="020B0604020202020204" pitchFamily="34" charset="0"/>
              </a:defRPr>
            </a:lvl5pPr>
            <a:lvl6pPr marL="25146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r>
              <a:rPr lang="fr-FR" altLang="fr-FR" sz="1200">
                <a:solidFill>
                  <a:srgbClr val="000000"/>
                </a:solidFill>
              </a:rPr>
              <a:t>Palette</a:t>
            </a:r>
            <a:endParaRPr lang="fr-FR" altLang="fr-FR" sz="2000"/>
          </a:p>
        </p:txBody>
      </p:sp>
      <p:sp>
        <p:nvSpPr>
          <p:cNvPr id="12302" name="Freeform 66">
            <a:extLst>
              <a:ext uri="{FF2B5EF4-FFF2-40B4-BE49-F238E27FC236}">
                <a16:creationId xmlns:a16="http://schemas.microsoft.com/office/drawing/2014/main" id="{E924DA08-1A34-4003-B425-A75ADDADFC74}"/>
              </a:ext>
            </a:extLst>
          </p:cNvPr>
          <p:cNvSpPr>
            <a:spLocks/>
          </p:cNvSpPr>
          <p:nvPr/>
        </p:nvSpPr>
        <p:spPr bwMode="auto">
          <a:xfrm>
            <a:off x="1908175" y="5881688"/>
            <a:ext cx="5084763" cy="14287"/>
          </a:xfrm>
          <a:custGeom>
            <a:avLst/>
            <a:gdLst>
              <a:gd name="T0" fmla="*/ 9525 w 3203"/>
              <a:gd name="T1" fmla="*/ 0 h 9"/>
              <a:gd name="T2" fmla="*/ 3175 w 3203"/>
              <a:gd name="T3" fmla="*/ 0 h 9"/>
              <a:gd name="T4" fmla="*/ 3175 w 3203"/>
              <a:gd name="T5" fmla="*/ 1587 h 9"/>
              <a:gd name="T6" fmla="*/ 0 w 3203"/>
              <a:gd name="T7" fmla="*/ 1587 h 9"/>
              <a:gd name="T8" fmla="*/ 0 w 3203"/>
              <a:gd name="T9" fmla="*/ 9525 h 9"/>
              <a:gd name="T10" fmla="*/ 6350 w 3203"/>
              <a:gd name="T11" fmla="*/ 14287 h 9"/>
              <a:gd name="T12" fmla="*/ 5076826 w 3203"/>
              <a:gd name="T13" fmla="*/ 14287 h 9"/>
              <a:gd name="T14" fmla="*/ 5080001 w 3203"/>
              <a:gd name="T15" fmla="*/ 12700 h 9"/>
              <a:gd name="T16" fmla="*/ 5083176 w 3203"/>
              <a:gd name="T17" fmla="*/ 12700 h 9"/>
              <a:gd name="T18" fmla="*/ 5083176 w 3203"/>
              <a:gd name="T19" fmla="*/ 9525 h 9"/>
              <a:gd name="T20" fmla="*/ 5084763 w 3203"/>
              <a:gd name="T21" fmla="*/ 6350 h 9"/>
              <a:gd name="T22" fmla="*/ 5084763 w 3203"/>
              <a:gd name="T23" fmla="*/ 4762 h 9"/>
              <a:gd name="T24" fmla="*/ 5080001 w 3203"/>
              <a:gd name="T25" fmla="*/ 0 h 9"/>
              <a:gd name="T26" fmla="*/ 5076826 w 3203"/>
              <a:gd name="T27" fmla="*/ 0 h 9"/>
              <a:gd name="T28" fmla="*/ 9525 w 3203"/>
              <a:gd name="T29" fmla="*/ 0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203"/>
              <a:gd name="T46" fmla="*/ 0 h 9"/>
              <a:gd name="T47" fmla="*/ 3203 w 3203"/>
              <a:gd name="T48" fmla="*/ 9 h 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203" h="9">
                <a:moveTo>
                  <a:pt x="6" y="0"/>
                </a:moveTo>
                <a:lnTo>
                  <a:pt x="2" y="0"/>
                </a:lnTo>
                <a:lnTo>
                  <a:pt x="2" y="1"/>
                </a:lnTo>
                <a:lnTo>
                  <a:pt x="0" y="1"/>
                </a:lnTo>
                <a:lnTo>
                  <a:pt x="0" y="6"/>
                </a:lnTo>
                <a:lnTo>
                  <a:pt x="4" y="9"/>
                </a:lnTo>
                <a:lnTo>
                  <a:pt x="3198" y="9"/>
                </a:lnTo>
                <a:lnTo>
                  <a:pt x="3200" y="8"/>
                </a:lnTo>
                <a:lnTo>
                  <a:pt x="3202" y="8"/>
                </a:lnTo>
                <a:lnTo>
                  <a:pt x="3202" y="6"/>
                </a:lnTo>
                <a:lnTo>
                  <a:pt x="3203" y="4"/>
                </a:lnTo>
                <a:lnTo>
                  <a:pt x="3203" y="3"/>
                </a:lnTo>
                <a:lnTo>
                  <a:pt x="3200" y="0"/>
                </a:lnTo>
                <a:lnTo>
                  <a:pt x="3198" y="0"/>
                </a:lnTo>
                <a:lnTo>
                  <a:pt x="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nvGrpSpPr>
          <p:cNvPr id="12303" name="Group 150">
            <a:extLst>
              <a:ext uri="{FF2B5EF4-FFF2-40B4-BE49-F238E27FC236}">
                <a16:creationId xmlns:a16="http://schemas.microsoft.com/office/drawing/2014/main" id="{99FE3418-CFD6-4910-8B83-B9DE46C702C7}"/>
              </a:ext>
            </a:extLst>
          </p:cNvPr>
          <p:cNvGrpSpPr>
            <a:grpSpLocks/>
          </p:cNvGrpSpPr>
          <p:nvPr/>
        </p:nvGrpSpPr>
        <p:grpSpPr bwMode="auto">
          <a:xfrm>
            <a:off x="2428875" y="3389313"/>
            <a:ext cx="1100138" cy="2514600"/>
            <a:chOff x="1530" y="2135"/>
            <a:chExt cx="693" cy="1584"/>
          </a:xfrm>
        </p:grpSpPr>
        <p:sp>
          <p:nvSpPr>
            <p:cNvPr id="12364" name="Freeform 64">
              <a:extLst>
                <a:ext uri="{FF2B5EF4-FFF2-40B4-BE49-F238E27FC236}">
                  <a16:creationId xmlns:a16="http://schemas.microsoft.com/office/drawing/2014/main" id="{9EF2AB36-1CF4-45B8-A19E-4C4A962C3B29}"/>
                </a:ext>
              </a:extLst>
            </p:cNvPr>
            <p:cNvSpPr>
              <a:spLocks/>
            </p:cNvSpPr>
            <p:nvPr/>
          </p:nvSpPr>
          <p:spPr bwMode="auto">
            <a:xfrm>
              <a:off x="1530" y="2135"/>
              <a:ext cx="23" cy="1584"/>
            </a:xfrm>
            <a:custGeom>
              <a:avLst/>
              <a:gdLst>
                <a:gd name="T0" fmla="*/ 23 w 23"/>
                <a:gd name="T1" fmla="*/ 10 h 1584"/>
                <a:gd name="T2" fmla="*/ 21 w 23"/>
                <a:gd name="T3" fmla="*/ 7 h 1584"/>
                <a:gd name="T4" fmla="*/ 21 w 23"/>
                <a:gd name="T5" fmla="*/ 5 h 1584"/>
                <a:gd name="T6" fmla="*/ 19 w 23"/>
                <a:gd name="T7" fmla="*/ 2 h 1584"/>
                <a:gd name="T8" fmla="*/ 17 w 23"/>
                <a:gd name="T9" fmla="*/ 0 h 1584"/>
                <a:gd name="T10" fmla="*/ 6 w 23"/>
                <a:gd name="T11" fmla="*/ 0 h 1584"/>
                <a:gd name="T12" fmla="*/ 2 w 23"/>
                <a:gd name="T13" fmla="*/ 2 h 1584"/>
                <a:gd name="T14" fmla="*/ 0 w 23"/>
                <a:gd name="T15" fmla="*/ 5 h 1584"/>
                <a:gd name="T16" fmla="*/ 0 w 23"/>
                <a:gd name="T17" fmla="*/ 1579 h 1584"/>
                <a:gd name="T18" fmla="*/ 2 w 23"/>
                <a:gd name="T19" fmla="*/ 1581 h 1584"/>
                <a:gd name="T20" fmla="*/ 6 w 23"/>
                <a:gd name="T21" fmla="*/ 1583 h 1584"/>
                <a:gd name="T22" fmla="*/ 8 w 23"/>
                <a:gd name="T23" fmla="*/ 1583 h 1584"/>
                <a:gd name="T24" fmla="*/ 11 w 23"/>
                <a:gd name="T25" fmla="*/ 1584 h 1584"/>
                <a:gd name="T26" fmla="*/ 13 w 23"/>
                <a:gd name="T27" fmla="*/ 1583 h 1584"/>
                <a:gd name="T28" fmla="*/ 17 w 23"/>
                <a:gd name="T29" fmla="*/ 1583 h 1584"/>
                <a:gd name="T30" fmla="*/ 21 w 23"/>
                <a:gd name="T31" fmla="*/ 1579 h 1584"/>
                <a:gd name="T32" fmla="*/ 21 w 23"/>
                <a:gd name="T33" fmla="*/ 1576 h 1584"/>
                <a:gd name="T34" fmla="*/ 23 w 23"/>
                <a:gd name="T35" fmla="*/ 1574 h 1584"/>
                <a:gd name="T36" fmla="*/ 23 w 23"/>
                <a:gd name="T37" fmla="*/ 10 h 158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3"/>
                <a:gd name="T58" fmla="*/ 0 h 1584"/>
                <a:gd name="T59" fmla="*/ 23 w 23"/>
                <a:gd name="T60" fmla="*/ 1584 h 158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3" h="1584">
                  <a:moveTo>
                    <a:pt x="23" y="10"/>
                  </a:moveTo>
                  <a:lnTo>
                    <a:pt x="21" y="7"/>
                  </a:lnTo>
                  <a:lnTo>
                    <a:pt x="21" y="5"/>
                  </a:lnTo>
                  <a:lnTo>
                    <a:pt x="19" y="2"/>
                  </a:lnTo>
                  <a:lnTo>
                    <a:pt x="17" y="0"/>
                  </a:lnTo>
                  <a:lnTo>
                    <a:pt x="6" y="0"/>
                  </a:lnTo>
                  <a:lnTo>
                    <a:pt x="2" y="2"/>
                  </a:lnTo>
                  <a:lnTo>
                    <a:pt x="0" y="5"/>
                  </a:lnTo>
                  <a:lnTo>
                    <a:pt x="0" y="1579"/>
                  </a:lnTo>
                  <a:lnTo>
                    <a:pt x="2" y="1581"/>
                  </a:lnTo>
                  <a:lnTo>
                    <a:pt x="6" y="1583"/>
                  </a:lnTo>
                  <a:lnTo>
                    <a:pt x="8" y="1583"/>
                  </a:lnTo>
                  <a:lnTo>
                    <a:pt x="11" y="1584"/>
                  </a:lnTo>
                  <a:lnTo>
                    <a:pt x="13" y="1583"/>
                  </a:lnTo>
                  <a:lnTo>
                    <a:pt x="17" y="1583"/>
                  </a:lnTo>
                  <a:lnTo>
                    <a:pt x="21" y="1579"/>
                  </a:lnTo>
                  <a:lnTo>
                    <a:pt x="21" y="1576"/>
                  </a:lnTo>
                  <a:lnTo>
                    <a:pt x="23" y="1574"/>
                  </a:lnTo>
                  <a:lnTo>
                    <a:pt x="2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2365" name="Freeform 65">
              <a:extLst>
                <a:ext uri="{FF2B5EF4-FFF2-40B4-BE49-F238E27FC236}">
                  <a16:creationId xmlns:a16="http://schemas.microsoft.com/office/drawing/2014/main" id="{12B6F75B-EF22-4AE3-B5DD-4C74C06FD00C}"/>
                </a:ext>
              </a:extLst>
            </p:cNvPr>
            <p:cNvSpPr>
              <a:spLocks/>
            </p:cNvSpPr>
            <p:nvPr/>
          </p:nvSpPr>
          <p:spPr bwMode="auto">
            <a:xfrm>
              <a:off x="2200" y="2135"/>
              <a:ext cx="23" cy="1584"/>
            </a:xfrm>
            <a:custGeom>
              <a:avLst/>
              <a:gdLst>
                <a:gd name="T0" fmla="*/ 23 w 23"/>
                <a:gd name="T1" fmla="*/ 10 h 1584"/>
                <a:gd name="T2" fmla="*/ 21 w 23"/>
                <a:gd name="T3" fmla="*/ 7 h 1584"/>
                <a:gd name="T4" fmla="*/ 21 w 23"/>
                <a:gd name="T5" fmla="*/ 5 h 1584"/>
                <a:gd name="T6" fmla="*/ 19 w 23"/>
                <a:gd name="T7" fmla="*/ 2 h 1584"/>
                <a:gd name="T8" fmla="*/ 17 w 23"/>
                <a:gd name="T9" fmla="*/ 0 h 1584"/>
                <a:gd name="T10" fmla="*/ 6 w 23"/>
                <a:gd name="T11" fmla="*/ 0 h 1584"/>
                <a:gd name="T12" fmla="*/ 2 w 23"/>
                <a:gd name="T13" fmla="*/ 2 h 1584"/>
                <a:gd name="T14" fmla="*/ 0 w 23"/>
                <a:gd name="T15" fmla="*/ 5 h 1584"/>
                <a:gd name="T16" fmla="*/ 0 w 23"/>
                <a:gd name="T17" fmla="*/ 1579 h 1584"/>
                <a:gd name="T18" fmla="*/ 2 w 23"/>
                <a:gd name="T19" fmla="*/ 1581 h 1584"/>
                <a:gd name="T20" fmla="*/ 6 w 23"/>
                <a:gd name="T21" fmla="*/ 1583 h 1584"/>
                <a:gd name="T22" fmla="*/ 7 w 23"/>
                <a:gd name="T23" fmla="*/ 1583 h 1584"/>
                <a:gd name="T24" fmla="*/ 11 w 23"/>
                <a:gd name="T25" fmla="*/ 1584 h 1584"/>
                <a:gd name="T26" fmla="*/ 13 w 23"/>
                <a:gd name="T27" fmla="*/ 1583 h 1584"/>
                <a:gd name="T28" fmla="*/ 17 w 23"/>
                <a:gd name="T29" fmla="*/ 1583 h 1584"/>
                <a:gd name="T30" fmla="*/ 21 w 23"/>
                <a:gd name="T31" fmla="*/ 1579 h 1584"/>
                <a:gd name="T32" fmla="*/ 21 w 23"/>
                <a:gd name="T33" fmla="*/ 1576 h 1584"/>
                <a:gd name="T34" fmla="*/ 23 w 23"/>
                <a:gd name="T35" fmla="*/ 1574 h 1584"/>
                <a:gd name="T36" fmla="*/ 23 w 23"/>
                <a:gd name="T37" fmla="*/ 10 h 158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3"/>
                <a:gd name="T58" fmla="*/ 0 h 1584"/>
                <a:gd name="T59" fmla="*/ 23 w 23"/>
                <a:gd name="T60" fmla="*/ 1584 h 158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3" h="1584">
                  <a:moveTo>
                    <a:pt x="23" y="10"/>
                  </a:moveTo>
                  <a:lnTo>
                    <a:pt x="21" y="7"/>
                  </a:lnTo>
                  <a:lnTo>
                    <a:pt x="21" y="5"/>
                  </a:lnTo>
                  <a:lnTo>
                    <a:pt x="19" y="2"/>
                  </a:lnTo>
                  <a:lnTo>
                    <a:pt x="17" y="0"/>
                  </a:lnTo>
                  <a:lnTo>
                    <a:pt x="6" y="0"/>
                  </a:lnTo>
                  <a:lnTo>
                    <a:pt x="2" y="2"/>
                  </a:lnTo>
                  <a:lnTo>
                    <a:pt x="0" y="5"/>
                  </a:lnTo>
                  <a:lnTo>
                    <a:pt x="0" y="1579"/>
                  </a:lnTo>
                  <a:lnTo>
                    <a:pt x="2" y="1581"/>
                  </a:lnTo>
                  <a:lnTo>
                    <a:pt x="6" y="1583"/>
                  </a:lnTo>
                  <a:lnTo>
                    <a:pt x="7" y="1583"/>
                  </a:lnTo>
                  <a:lnTo>
                    <a:pt x="11" y="1584"/>
                  </a:lnTo>
                  <a:lnTo>
                    <a:pt x="13" y="1583"/>
                  </a:lnTo>
                  <a:lnTo>
                    <a:pt x="17" y="1583"/>
                  </a:lnTo>
                  <a:lnTo>
                    <a:pt x="21" y="1579"/>
                  </a:lnTo>
                  <a:lnTo>
                    <a:pt x="21" y="1576"/>
                  </a:lnTo>
                  <a:lnTo>
                    <a:pt x="23" y="1574"/>
                  </a:lnTo>
                  <a:lnTo>
                    <a:pt x="2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2366" name="Freeform 67">
              <a:extLst>
                <a:ext uri="{FF2B5EF4-FFF2-40B4-BE49-F238E27FC236}">
                  <a16:creationId xmlns:a16="http://schemas.microsoft.com/office/drawing/2014/main" id="{A17D2FC6-B8A9-406B-BDE3-27ECE35330A9}"/>
                </a:ext>
              </a:extLst>
            </p:cNvPr>
            <p:cNvSpPr>
              <a:spLocks/>
            </p:cNvSpPr>
            <p:nvPr/>
          </p:nvSpPr>
          <p:spPr bwMode="auto">
            <a:xfrm>
              <a:off x="1553" y="3308"/>
              <a:ext cx="647" cy="20"/>
            </a:xfrm>
            <a:custGeom>
              <a:avLst/>
              <a:gdLst>
                <a:gd name="T0" fmla="*/ 11 w 647"/>
                <a:gd name="T1" fmla="*/ 0 h 20"/>
                <a:gd name="T2" fmla="*/ 5 w 647"/>
                <a:gd name="T3" fmla="*/ 0 h 20"/>
                <a:gd name="T4" fmla="*/ 2 w 647"/>
                <a:gd name="T5" fmla="*/ 2 h 20"/>
                <a:gd name="T6" fmla="*/ 0 w 647"/>
                <a:gd name="T7" fmla="*/ 5 h 20"/>
                <a:gd name="T8" fmla="*/ 0 w 647"/>
                <a:gd name="T9" fmla="*/ 15 h 20"/>
                <a:gd name="T10" fmla="*/ 2 w 647"/>
                <a:gd name="T11" fmla="*/ 17 h 20"/>
                <a:gd name="T12" fmla="*/ 5 w 647"/>
                <a:gd name="T13" fmla="*/ 18 h 20"/>
                <a:gd name="T14" fmla="*/ 7 w 647"/>
                <a:gd name="T15" fmla="*/ 18 h 20"/>
                <a:gd name="T16" fmla="*/ 11 w 647"/>
                <a:gd name="T17" fmla="*/ 20 h 20"/>
                <a:gd name="T18" fmla="*/ 636 w 647"/>
                <a:gd name="T19" fmla="*/ 20 h 20"/>
                <a:gd name="T20" fmla="*/ 638 w 647"/>
                <a:gd name="T21" fmla="*/ 18 h 20"/>
                <a:gd name="T22" fmla="*/ 641 w 647"/>
                <a:gd name="T23" fmla="*/ 18 h 20"/>
                <a:gd name="T24" fmla="*/ 645 w 647"/>
                <a:gd name="T25" fmla="*/ 15 h 20"/>
                <a:gd name="T26" fmla="*/ 645 w 647"/>
                <a:gd name="T27" fmla="*/ 12 h 20"/>
                <a:gd name="T28" fmla="*/ 647 w 647"/>
                <a:gd name="T29" fmla="*/ 10 h 20"/>
                <a:gd name="T30" fmla="*/ 645 w 647"/>
                <a:gd name="T31" fmla="*/ 7 h 20"/>
                <a:gd name="T32" fmla="*/ 645 w 647"/>
                <a:gd name="T33" fmla="*/ 5 h 20"/>
                <a:gd name="T34" fmla="*/ 643 w 647"/>
                <a:gd name="T35" fmla="*/ 2 h 20"/>
                <a:gd name="T36" fmla="*/ 641 w 647"/>
                <a:gd name="T37" fmla="*/ 0 h 20"/>
                <a:gd name="T38" fmla="*/ 636 w 647"/>
                <a:gd name="T39" fmla="*/ 0 h 20"/>
                <a:gd name="T40" fmla="*/ 11 w 647"/>
                <a:gd name="T41" fmla="*/ 0 h 2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47"/>
                <a:gd name="T64" fmla="*/ 0 h 20"/>
                <a:gd name="T65" fmla="*/ 647 w 647"/>
                <a:gd name="T66" fmla="*/ 20 h 2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47" h="20">
                  <a:moveTo>
                    <a:pt x="11" y="0"/>
                  </a:moveTo>
                  <a:lnTo>
                    <a:pt x="5" y="0"/>
                  </a:lnTo>
                  <a:lnTo>
                    <a:pt x="2" y="2"/>
                  </a:lnTo>
                  <a:lnTo>
                    <a:pt x="0" y="5"/>
                  </a:lnTo>
                  <a:lnTo>
                    <a:pt x="0" y="15"/>
                  </a:lnTo>
                  <a:lnTo>
                    <a:pt x="2" y="17"/>
                  </a:lnTo>
                  <a:lnTo>
                    <a:pt x="5" y="18"/>
                  </a:lnTo>
                  <a:lnTo>
                    <a:pt x="7" y="18"/>
                  </a:lnTo>
                  <a:lnTo>
                    <a:pt x="11" y="20"/>
                  </a:lnTo>
                  <a:lnTo>
                    <a:pt x="636" y="20"/>
                  </a:lnTo>
                  <a:lnTo>
                    <a:pt x="638" y="18"/>
                  </a:lnTo>
                  <a:lnTo>
                    <a:pt x="641" y="18"/>
                  </a:lnTo>
                  <a:lnTo>
                    <a:pt x="645" y="15"/>
                  </a:lnTo>
                  <a:lnTo>
                    <a:pt x="645" y="12"/>
                  </a:lnTo>
                  <a:lnTo>
                    <a:pt x="647" y="10"/>
                  </a:lnTo>
                  <a:lnTo>
                    <a:pt x="645" y="7"/>
                  </a:lnTo>
                  <a:lnTo>
                    <a:pt x="645" y="5"/>
                  </a:lnTo>
                  <a:lnTo>
                    <a:pt x="643" y="2"/>
                  </a:lnTo>
                  <a:lnTo>
                    <a:pt x="641" y="0"/>
                  </a:lnTo>
                  <a:lnTo>
                    <a:pt x="636" y="0"/>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2367" name="Freeform 68">
              <a:extLst>
                <a:ext uri="{FF2B5EF4-FFF2-40B4-BE49-F238E27FC236}">
                  <a16:creationId xmlns:a16="http://schemas.microsoft.com/office/drawing/2014/main" id="{B2DA82FE-4FCA-42E9-B4F9-74D2DF75DC7D}"/>
                </a:ext>
              </a:extLst>
            </p:cNvPr>
            <p:cNvSpPr>
              <a:spLocks/>
            </p:cNvSpPr>
            <p:nvPr/>
          </p:nvSpPr>
          <p:spPr bwMode="auto">
            <a:xfrm>
              <a:off x="1553" y="2916"/>
              <a:ext cx="647" cy="20"/>
            </a:xfrm>
            <a:custGeom>
              <a:avLst/>
              <a:gdLst>
                <a:gd name="T0" fmla="*/ 11 w 647"/>
                <a:gd name="T1" fmla="*/ 0 h 20"/>
                <a:gd name="T2" fmla="*/ 5 w 647"/>
                <a:gd name="T3" fmla="*/ 0 h 20"/>
                <a:gd name="T4" fmla="*/ 2 w 647"/>
                <a:gd name="T5" fmla="*/ 2 h 20"/>
                <a:gd name="T6" fmla="*/ 0 w 647"/>
                <a:gd name="T7" fmla="*/ 5 h 20"/>
                <a:gd name="T8" fmla="*/ 0 w 647"/>
                <a:gd name="T9" fmla="*/ 15 h 20"/>
                <a:gd name="T10" fmla="*/ 2 w 647"/>
                <a:gd name="T11" fmla="*/ 17 h 20"/>
                <a:gd name="T12" fmla="*/ 5 w 647"/>
                <a:gd name="T13" fmla="*/ 19 h 20"/>
                <a:gd name="T14" fmla="*/ 7 w 647"/>
                <a:gd name="T15" fmla="*/ 19 h 20"/>
                <a:gd name="T16" fmla="*/ 11 w 647"/>
                <a:gd name="T17" fmla="*/ 20 h 20"/>
                <a:gd name="T18" fmla="*/ 636 w 647"/>
                <a:gd name="T19" fmla="*/ 20 h 20"/>
                <a:gd name="T20" fmla="*/ 638 w 647"/>
                <a:gd name="T21" fmla="*/ 19 h 20"/>
                <a:gd name="T22" fmla="*/ 641 w 647"/>
                <a:gd name="T23" fmla="*/ 19 h 20"/>
                <a:gd name="T24" fmla="*/ 645 w 647"/>
                <a:gd name="T25" fmla="*/ 15 h 20"/>
                <a:gd name="T26" fmla="*/ 645 w 647"/>
                <a:gd name="T27" fmla="*/ 12 h 20"/>
                <a:gd name="T28" fmla="*/ 647 w 647"/>
                <a:gd name="T29" fmla="*/ 10 h 20"/>
                <a:gd name="T30" fmla="*/ 645 w 647"/>
                <a:gd name="T31" fmla="*/ 7 h 20"/>
                <a:gd name="T32" fmla="*/ 645 w 647"/>
                <a:gd name="T33" fmla="*/ 5 h 20"/>
                <a:gd name="T34" fmla="*/ 643 w 647"/>
                <a:gd name="T35" fmla="*/ 2 h 20"/>
                <a:gd name="T36" fmla="*/ 641 w 647"/>
                <a:gd name="T37" fmla="*/ 0 h 20"/>
                <a:gd name="T38" fmla="*/ 636 w 647"/>
                <a:gd name="T39" fmla="*/ 0 h 20"/>
                <a:gd name="T40" fmla="*/ 11 w 647"/>
                <a:gd name="T41" fmla="*/ 0 h 2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47"/>
                <a:gd name="T64" fmla="*/ 0 h 20"/>
                <a:gd name="T65" fmla="*/ 647 w 647"/>
                <a:gd name="T66" fmla="*/ 20 h 2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47" h="20">
                  <a:moveTo>
                    <a:pt x="11" y="0"/>
                  </a:moveTo>
                  <a:lnTo>
                    <a:pt x="5" y="0"/>
                  </a:lnTo>
                  <a:lnTo>
                    <a:pt x="2" y="2"/>
                  </a:lnTo>
                  <a:lnTo>
                    <a:pt x="0" y="5"/>
                  </a:lnTo>
                  <a:lnTo>
                    <a:pt x="0" y="15"/>
                  </a:lnTo>
                  <a:lnTo>
                    <a:pt x="2" y="17"/>
                  </a:lnTo>
                  <a:lnTo>
                    <a:pt x="5" y="19"/>
                  </a:lnTo>
                  <a:lnTo>
                    <a:pt x="7" y="19"/>
                  </a:lnTo>
                  <a:lnTo>
                    <a:pt x="11" y="20"/>
                  </a:lnTo>
                  <a:lnTo>
                    <a:pt x="636" y="20"/>
                  </a:lnTo>
                  <a:lnTo>
                    <a:pt x="638" y="19"/>
                  </a:lnTo>
                  <a:lnTo>
                    <a:pt x="641" y="19"/>
                  </a:lnTo>
                  <a:lnTo>
                    <a:pt x="645" y="15"/>
                  </a:lnTo>
                  <a:lnTo>
                    <a:pt x="645" y="12"/>
                  </a:lnTo>
                  <a:lnTo>
                    <a:pt x="647" y="10"/>
                  </a:lnTo>
                  <a:lnTo>
                    <a:pt x="645" y="7"/>
                  </a:lnTo>
                  <a:lnTo>
                    <a:pt x="645" y="5"/>
                  </a:lnTo>
                  <a:lnTo>
                    <a:pt x="643" y="2"/>
                  </a:lnTo>
                  <a:lnTo>
                    <a:pt x="641" y="0"/>
                  </a:lnTo>
                  <a:lnTo>
                    <a:pt x="636" y="0"/>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2368" name="Freeform 69">
              <a:extLst>
                <a:ext uri="{FF2B5EF4-FFF2-40B4-BE49-F238E27FC236}">
                  <a16:creationId xmlns:a16="http://schemas.microsoft.com/office/drawing/2014/main" id="{86B95820-D386-4B43-B94C-E4D210F20D67}"/>
                </a:ext>
              </a:extLst>
            </p:cNvPr>
            <p:cNvSpPr>
              <a:spLocks/>
            </p:cNvSpPr>
            <p:nvPr/>
          </p:nvSpPr>
          <p:spPr bwMode="auto">
            <a:xfrm>
              <a:off x="1553" y="2527"/>
              <a:ext cx="647" cy="19"/>
            </a:xfrm>
            <a:custGeom>
              <a:avLst/>
              <a:gdLst>
                <a:gd name="T0" fmla="*/ 11 w 647"/>
                <a:gd name="T1" fmla="*/ 0 h 19"/>
                <a:gd name="T2" fmla="*/ 5 w 647"/>
                <a:gd name="T3" fmla="*/ 0 h 19"/>
                <a:gd name="T4" fmla="*/ 2 w 647"/>
                <a:gd name="T5" fmla="*/ 1 h 19"/>
                <a:gd name="T6" fmla="*/ 0 w 647"/>
                <a:gd name="T7" fmla="*/ 4 h 19"/>
                <a:gd name="T8" fmla="*/ 0 w 647"/>
                <a:gd name="T9" fmla="*/ 14 h 19"/>
                <a:gd name="T10" fmla="*/ 2 w 647"/>
                <a:gd name="T11" fmla="*/ 16 h 19"/>
                <a:gd name="T12" fmla="*/ 5 w 647"/>
                <a:gd name="T13" fmla="*/ 18 h 19"/>
                <a:gd name="T14" fmla="*/ 7 w 647"/>
                <a:gd name="T15" fmla="*/ 18 h 19"/>
                <a:gd name="T16" fmla="*/ 11 w 647"/>
                <a:gd name="T17" fmla="*/ 19 h 19"/>
                <a:gd name="T18" fmla="*/ 636 w 647"/>
                <a:gd name="T19" fmla="*/ 19 h 19"/>
                <a:gd name="T20" fmla="*/ 638 w 647"/>
                <a:gd name="T21" fmla="*/ 18 h 19"/>
                <a:gd name="T22" fmla="*/ 641 w 647"/>
                <a:gd name="T23" fmla="*/ 18 h 19"/>
                <a:gd name="T24" fmla="*/ 645 w 647"/>
                <a:gd name="T25" fmla="*/ 14 h 19"/>
                <a:gd name="T26" fmla="*/ 645 w 647"/>
                <a:gd name="T27" fmla="*/ 11 h 19"/>
                <a:gd name="T28" fmla="*/ 647 w 647"/>
                <a:gd name="T29" fmla="*/ 9 h 19"/>
                <a:gd name="T30" fmla="*/ 645 w 647"/>
                <a:gd name="T31" fmla="*/ 6 h 19"/>
                <a:gd name="T32" fmla="*/ 645 w 647"/>
                <a:gd name="T33" fmla="*/ 4 h 19"/>
                <a:gd name="T34" fmla="*/ 643 w 647"/>
                <a:gd name="T35" fmla="*/ 1 h 19"/>
                <a:gd name="T36" fmla="*/ 641 w 647"/>
                <a:gd name="T37" fmla="*/ 0 h 19"/>
                <a:gd name="T38" fmla="*/ 636 w 647"/>
                <a:gd name="T39" fmla="*/ 0 h 19"/>
                <a:gd name="T40" fmla="*/ 11 w 647"/>
                <a:gd name="T41" fmla="*/ 0 h 1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47"/>
                <a:gd name="T64" fmla="*/ 0 h 19"/>
                <a:gd name="T65" fmla="*/ 647 w 647"/>
                <a:gd name="T66" fmla="*/ 19 h 1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47" h="19">
                  <a:moveTo>
                    <a:pt x="11" y="0"/>
                  </a:moveTo>
                  <a:lnTo>
                    <a:pt x="5" y="0"/>
                  </a:lnTo>
                  <a:lnTo>
                    <a:pt x="2" y="1"/>
                  </a:lnTo>
                  <a:lnTo>
                    <a:pt x="0" y="4"/>
                  </a:lnTo>
                  <a:lnTo>
                    <a:pt x="0" y="14"/>
                  </a:lnTo>
                  <a:lnTo>
                    <a:pt x="2" y="16"/>
                  </a:lnTo>
                  <a:lnTo>
                    <a:pt x="5" y="18"/>
                  </a:lnTo>
                  <a:lnTo>
                    <a:pt x="7" y="18"/>
                  </a:lnTo>
                  <a:lnTo>
                    <a:pt x="11" y="19"/>
                  </a:lnTo>
                  <a:lnTo>
                    <a:pt x="636" y="19"/>
                  </a:lnTo>
                  <a:lnTo>
                    <a:pt x="638" y="18"/>
                  </a:lnTo>
                  <a:lnTo>
                    <a:pt x="641" y="18"/>
                  </a:lnTo>
                  <a:lnTo>
                    <a:pt x="645" y="14"/>
                  </a:lnTo>
                  <a:lnTo>
                    <a:pt x="645" y="11"/>
                  </a:lnTo>
                  <a:lnTo>
                    <a:pt x="647" y="9"/>
                  </a:lnTo>
                  <a:lnTo>
                    <a:pt x="645" y="6"/>
                  </a:lnTo>
                  <a:lnTo>
                    <a:pt x="645" y="4"/>
                  </a:lnTo>
                  <a:lnTo>
                    <a:pt x="643" y="1"/>
                  </a:lnTo>
                  <a:lnTo>
                    <a:pt x="641" y="0"/>
                  </a:lnTo>
                  <a:lnTo>
                    <a:pt x="636" y="0"/>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2369" name="Rectangle 70">
              <a:extLst>
                <a:ext uri="{FF2B5EF4-FFF2-40B4-BE49-F238E27FC236}">
                  <a16:creationId xmlns:a16="http://schemas.microsoft.com/office/drawing/2014/main" id="{149DAAF8-CC97-4204-9CCC-661104EFA35D}"/>
                </a:ext>
              </a:extLst>
            </p:cNvPr>
            <p:cNvSpPr>
              <a:spLocks noChangeArrowheads="1"/>
            </p:cNvSpPr>
            <p:nvPr/>
          </p:nvSpPr>
          <p:spPr bwMode="auto">
            <a:xfrm>
              <a:off x="1541" y="3650"/>
              <a:ext cx="648" cy="40"/>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70" name="Rectangle 71">
              <a:extLst>
                <a:ext uri="{FF2B5EF4-FFF2-40B4-BE49-F238E27FC236}">
                  <a16:creationId xmlns:a16="http://schemas.microsoft.com/office/drawing/2014/main" id="{C23D7BDE-FF14-4B34-9B73-9EFC2E75E4C6}"/>
                </a:ext>
              </a:extLst>
            </p:cNvPr>
            <p:cNvSpPr>
              <a:spLocks noChangeArrowheads="1"/>
            </p:cNvSpPr>
            <p:nvPr/>
          </p:nvSpPr>
          <p:spPr bwMode="auto">
            <a:xfrm>
              <a:off x="1541" y="3650"/>
              <a:ext cx="125" cy="40"/>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71" name="Rectangle 72">
              <a:extLst>
                <a:ext uri="{FF2B5EF4-FFF2-40B4-BE49-F238E27FC236}">
                  <a16:creationId xmlns:a16="http://schemas.microsoft.com/office/drawing/2014/main" id="{17F52729-A275-41B4-9E3F-95072A1A8E38}"/>
                </a:ext>
              </a:extLst>
            </p:cNvPr>
            <p:cNvSpPr>
              <a:spLocks noChangeArrowheads="1"/>
            </p:cNvSpPr>
            <p:nvPr/>
          </p:nvSpPr>
          <p:spPr bwMode="auto">
            <a:xfrm>
              <a:off x="2064" y="3650"/>
              <a:ext cx="125" cy="40"/>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72" name="Rectangle 73">
              <a:extLst>
                <a:ext uri="{FF2B5EF4-FFF2-40B4-BE49-F238E27FC236}">
                  <a16:creationId xmlns:a16="http://schemas.microsoft.com/office/drawing/2014/main" id="{C04732AB-3621-4C8B-8A8C-FED85C290FBF}"/>
                </a:ext>
              </a:extLst>
            </p:cNvPr>
            <p:cNvSpPr>
              <a:spLocks noChangeArrowheads="1"/>
            </p:cNvSpPr>
            <p:nvPr/>
          </p:nvSpPr>
          <p:spPr bwMode="auto">
            <a:xfrm>
              <a:off x="1813" y="3650"/>
              <a:ext cx="104" cy="40"/>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73" name="Rectangle 74">
              <a:extLst>
                <a:ext uri="{FF2B5EF4-FFF2-40B4-BE49-F238E27FC236}">
                  <a16:creationId xmlns:a16="http://schemas.microsoft.com/office/drawing/2014/main" id="{D1E9DD2B-FF6F-4AF4-BCF4-E1D9C6908002}"/>
                </a:ext>
              </a:extLst>
            </p:cNvPr>
            <p:cNvSpPr>
              <a:spLocks noChangeArrowheads="1"/>
            </p:cNvSpPr>
            <p:nvPr/>
          </p:nvSpPr>
          <p:spPr bwMode="auto">
            <a:xfrm>
              <a:off x="1813" y="3650"/>
              <a:ext cx="104" cy="40"/>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74" name="Rectangle 75">
              <a:extLst>
                <a:ext uri="{FF2B5EF4-FFF2-40B4-BE49-F238E27FC236}">
                  <a16:creationId xmlns:a16="http://schemas.microsoft.com/office/drawing/2014/main" id="{1AC8F636-BC92-4734-A11E-7C1D119D45A5}"/>
                </a:ext>
              </a:extLst>
            </p:cNvPr>
            <p:cNvSpPr>
              <a:spLocks noChangeArrowheads="1"/>
            </p:cNvSpPr>
            <p:nvPr/>
          </p:nvSpPr>
          <p:spPr bwMode="auto">
            <a:xfrm>
              <a:off x="1541" y="3258"/>
              <a:ext cx="648" cy="40"/>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75" name="Rectangle 76">
              <a:extLst>
                <a:ext uri="{FF2B5EF4-FFF2-40B4-BE49-F238E27FC236}">
                  <a16:creationId xmlns:a16="http://schemas.microsoft.com/office/drawing/2014/main" id="{8F7041CD-399D-4742-BC3D-F274F75DA9C0}"/>
                </a:ext>
              </a:extLst>
            </p:cNvPr>
            <p:cNvSpPr>
              <a:spLocks noChangeArrowheads="1"/>
            </p:cNvSpPr>
            <p:nvPr/>
          </p:nvSpPr>
          <p:spPr bwMode="auto">
            <a:xfrm>
              <a:off x="1541" y="3258"/>
              <a:ext cx="125" cy="40"/>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76" name="Rectangle 77">
              <a:extLst>
                <a:ext uri="{FF2B5EF4-FFF2-40B4-BE49-F238E27FC236}">
                  <a16:creationId xmlns:a16="http://schemas.microsoft.com/office/drawing/2014/main" id="{43A8FDB5-1684-4B49-BB42-09F52054D30D}"/>
                </a:ext>
              </a:extLst>
            </p:cNvPr>
            <p:cNvSpPr>
              <a:spLocks noChangeArrowheads="1"/>
            </p:cNvSpPr>
            <p:nvPr/>
          </p:nvSpPr>
          <p:spPr bwMode="auto">
            <a:xfrm>
              <a:off x="2064" y="3258"/>
              <a:ext cx="125" cy="40"/>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77" name="Rectangle 78">
              <a:extLst>
                <a:ext uri="{FF2B5EF4-FFF2-40B4-BE49-F238E27FC236}">
                  <a16:creationId xmlns:a16="http://schemas.microsoft.com/office/drawing/2014/main" id="{6A18B278-7B78-4C88-99D6-C53CE8C099BB}"/>
                </a:ext>
              </a:extLst>
            </p:cNvPr>
            <p:cNvSpPr>
              <a:spLocks noChangeArrowheads="1"/>
            </p:cNvSpPr>
            <p:nvPr/>
          </p:nvSpPr>
          <p:spPr bwMode="auto">
            <a:xfrm>
              <a:off x="1813" y="3258"/>
              <a:ext cx="104" cy="40"/>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78" name="Rectangle 79">
              <a:extLst>
                <a:ext uri="{FF2B5EF4-FFF2-40B4-BE49-F238E27FC236}">
                  <a16:creationId xmlns:a16="http://schemas.microsoft.com/office/drawing/2014/main" id="{27047DD6-7F8E-4606-A1A2-90BA46A26E23}"/>
                </a:ext>
              </a:extLst>
            </p:cNvPr>
            <p:cNvSpPr>
              <a:spLocks noChangeArrowheads="1"/>
            </p:cNvSpPr>
            <p:nvPr/>
          </p:nvSpPr>
          <p:spPr bwMode="auto">
            <a:xfrm>
              <a:off x="1813" y="3258"/>
              <a:ext cx="104" cy="40"/>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79" name="Rectangle 80">
              <a:extLst>
                <a:ext uri="{FF2B5EF4-FFF2-40B4-BE49-F238E27FC236}">
                  <a16:creationId xmlns:a16="http://schemas.microsoft.com/office/drawing/2014/main" id="{56672901-BF98-45F0-BBDC-21B1930D9757}"/>
                </a:ext>
              </a:extLst>
            </p:cNvPr>
            <p:cNvSpPr>
              <a:spLocks noChangeArrowheads="1"/>
            </p:cNvSpPr>
            <p:nvPr/>
          </p:nvSpPr>
          <p:spPr bwMode="auto">
            <a:xfrm>
              <a:off x="1564" y="2869"/>
              <a:ext cx="647" cy="38"/>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80" name="Rectangle 81">
              <a:extLst>
                <a:ext uri="{FF2B5EF4-FFF2-40B4-BE49-F238E27FC236}">
                  <a16:creationId xmlns:a16="http://schemas.microsoft.com/office/drawing/2014/main" id="{1DC839C0-074F-4627-9BA4-7359C99B7270}"/>
                </a:ext>
              </a:extLst>
            </p:cNvPr>
            <p:cNvSpPr>
              <a:spLocks noChangeArrowheads="1"/>
            </p:cNvSpPr>
            <p:nvPr/>
          </p:nvSpPr>
          <p:spPr bwMode="auto">
            <a:xfrm>
              <a:off x="1564" y="2869"/>
              <a:ext cx="125" cy="38"/>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81" name="Rectangle 82">
              <a:extLst>
                <a:ext uri="{FF2B5EF4-FFF2-40B4-BE49-F238E27FC236}">
                  <a16:creationId xmlns:a16="http://schemas.microsoft.com/office/drawing/2014/main" id="{ED9C054C-0F1A-4FDA-81BF-05F343591F5F}"/>
                </a:ext>
              </a:extLst>
            </p:cNvPr>
            <p:cNvSpPr>
              <a:spLocks noChangeArrowheads="1"/>
            </p:cNvSpPr>
            <p:nvPr/>
          </p:nvSpPr>
          <p:spPr bwMode="auto">
            <a:xfrm>
              <a:off x="2087" y="2869"/>
              <a:ext cx="124" cy="38"/>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82" name="Rectangle 83">
              <a:extLst>
                <a:ext uri="{FF2B5EF4-FFF2-40B4-BE49-F238E27FC236}">
                  <a16:creationId xmlns:a16="http://schemas.microsoft.com/office/drawing/2014/main" id="{4A60665A-0EF1-4809-8DBE-4C83EF4AC04E}"/>
                </a:ext>
              </a:extLst>
            </p:cNvPr>
            <p:cNvSpPr>
              <a:spLocks noChangeArrowheads="1"/>
            </p:cNvSpPr>
            <p:nvPr/>
          </p:nvSpPr>
          <p:spPr bwMode="auto">
            <a:xfrm>
              <a:off x="1836" y="2869"/>
              <a:ext cx="104" cy="38"/>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83" name="Rectangle 84">
              <a:extLst>
                <a:ext uri="{FF2B5EF4-FFF2-40B4-BE49-F238E27FC236}">
                  <a16:creationId xmlns:a16="http://schemas.microsoft.com/office/drawing/2014/main" id="{88C68560-130E-4556-A53A-EEE2ACC815F1}"/>
                </a:ext>
              </a:extLst>
            </p:cNvPr>
            <p:cNvSpPr>
              <a:spLocks noChangeArrowheads="1"/>
            </p:cNvSpPr>
            <p:nvPr/>
          </p:nvSpPr>
          <p:spPr bwMode="auto">
            <a:xfrm>
              <a:off x="1836" y="2869"/>
              <a:ext cx="104" cy="38"/>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84" name="Rectangle 85">
              <a:extLst>
                <a:ext uri="{FF2B5EF4-FFF2-40B4-BE49-F238E27FC236}">
                  <a16:creationId xmlns:a16="http://schemas.microsoft.com/office/drawing/2014/main" id="{D7A4696F-4848-400A-B609-83448E3301D7}"/>
                </a:ext>
              </a:extLst>
            </p:cNvPr>
            <p:cNvSpPr>
              <a:spLocks noChangeArrowheads="1"/>
            </p:cNvSpPr>
            <p:nvPr/>
          </p:nvSpPr>
          <p:spPr bwMode="auto">
            <a:xfrm>
              <a:off x="1564" y="2477"/>
              <a:ext cx="647" cy="40"/>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85" name="Rectangle 86">
              <a:extLst>
                <a:ext uri="{FF2B5EF4-FFF2-40B4-BE49-F238E27FC236}">
                  <a16:creationId xmlns:a16="http://schemas.microsoft.com/office/drawing/2014/main" id="{C993E1E2-4F37-4AAB-BE2E-51E18BCAC83F}"/>
                </a:ext>
              </a:extLst>
            </p:cNvPr>
            <p:cNvSpPr>
              <a:spLocks noChangeArrowheads="1"/>
            </p:cNvSpPr>
            <p:nvPr/>
          </p:nvSpPr>
          <p:spPr bwMode="auto">
            <a:xfrm>
              <a:off x="1564" y="2477"/>
              <a:ext cx="125" cy="40"/>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86" name="Rectangle 87">
              <a:extLst>
                <a:ext uri="{FF2B5EF4-FFF2-40B4-BE49-F238E27FC236}">
                  <a16:creationId xmlns:a16="http://schemas.microsoft.com/office/drawing/2014/main" id="{819B7639-0AB6-4B9E-BB8C-6DDF57296AA5}"/>
                </a:ext>
              </a:extLst>
            </p:cNvPr>
            <p:cNvSpPr>
              <a:spLocks noChangeArrowheads="1"/>
            </p:cNvSpPr>
            <p:nvPr/>
          </p:nvSpPr>
          <p:spPr bwMode="auto">
            <a:xfrm>
              <a:off x="2087" y="2477"/>
              <a:ext cx="124" cy="40"/>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87" name="Rectangle 88">
              <a:extLst>
                <a:ext uri="{FF2B5EF4-FFF2-40B4-BE49-F238E27FC236}">
                  <a16:creationId xmlns:a16="http://schemas.microsoft.com/office/drawing/2014/main" id="{F41FB074-6692-48CF-9F66-1B13CBEB07E2}"/>
                </a:ext>
              </a:extLst>
            </p:cNvPr>
            <p:cNvSpPr>
              <a:spLocks noChangeArrowheads="1"/>
            </p:cNvSpPr>
            <p:nvPr/>
          </p:nvSpPr>
          <p:spPr bwMode="auto">
            <a:xfrm>
              <a:off x="1836" y="2477"/>
              <a:ext cx="104" cy="40"/>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88" name="Rectangle 89">
              <a:extLst>
                <a:ext uri="{FF2B5EF4-FFF2-40B4-BE49-F238E27FC236}">
                  <a16:creationId xmlns:a16="http://schemas.microsoft.com/office/drawing/2014/main" id="{E436A4DC-C568-44B6-AA7B-2F27DA8A031C}"/>
                </a:ext>
              </a:extLst>
            </p:cNvPr>
            <p:cNvSpPr>
              <a:spLocks noChangeArrowheads="1"/>
            </p:cNvSpPr>
            <p:nvPr/>
          </p:nvSpPr>
          <p:spPr bwMode="auto">
            <a:xfrm>
              <a:off x="1836" y="2477"/>
              <a:ext cx="104" cy="40"/>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sp>
        <p:nvSpPr>
          <p:cNvPr id="12304" name="Freeform 90">
            <a:extLst>
              <a:ext uri="{FF2B5EF4-FFF2-40B4-BE49-F238E27FC236}">
                <a16:creationId xmlns:a16="http://schemas.microsoft.com/office/drawing/2014/main" id="{28B53D4E-97C6-4FBA-B333-8581C9229B8C}"/>
              </a:ext>
            </a:extLst>
          </p:cNvPr>
          <p:cNvSpPr>
            <a:spLocks/>
          </p:cNvSpPr>
          <p:nvPr/>
        </p:nvSpPr>
        <p:spPr bwMode="auto">
          <a:xfrm>
            <a:off x="5618163" y="3389313"/>
            <a:ext cx="36512" cy="2514600"/>
          </a:xfrm>
          <a:custGeom>
            <a:avLst/>
            <a:gdLst>
              <a:gd name="T0" fmla="*/ 36512 w 23"/>
              <a:gd name="T1" fmla="*/ 15875 h 1584"/>
              <a:gd name="T2" fmla="*/ 33337 w 23"/>
              <a:gd name="T3" fmla="*/ 11112 h 1584"/>
              <a:gd name="T4" fmla="*/ 33337 w 23"/>
              <a:gd name="T5" fmla="*/ 7938 h 1584"/>
              <a:gd name="T6" fmla="*/ 30162 w 23"/>
              <a:gd name="T7" fmla="*/ 3175 h 1584"/>
              <a:gd name="T8" fmla="*/ 26987 w 23"/>
              <a:gd name="T9" fmla="*/ 0 h 1584"/>
              <a:gd name="T10" fmla="*/ 9525 w 23"/>
              <a:gd name="T11" fmla="*/ 0 h 1584"/>
              <a:gd name="T12" fmla="*/ 3175 w 23"/>
              <a:gd name="T13" fmla="*/ 3175 h 1584"/>
              <a:gd name="T14" fmla="*/ 0 w 23"/>
              <a:gd name="T15" fmla="*/ 7938 h 1584"/>
              <a:gd name="T16" fmla="*/ 0 w 23"/>
              <a:gd name="T17" fmla="*/ 2506663 h 1584"/>
              <a:gd name="T18" fmla="*/ 3175 w 23"/>
              <a:gd name="T19" fmla="*/ 2509838 h 1584"/>
              <a:gd name="T20" fmla="*/ 9525 w 23"/>
              <a:gd name="T21" fmla="*/ 2513013 h 1584"/>
              <a:gd name="T22" fmla="*/ 12700 w 23"/>
              <a:gd name="T23" fmla="*/ 2513013 h 1584"/>
              <a:gd name="T24" fmla="*/ 19050 w 23"/>
              <a:gd name="T25" fmla="*/ 2514600 h 1584"/>
              <a:gd name="T26" fmla="*/ 22225 w 23"/>
              <a:gd name="T27" fmla="*/ 2513013 h 1584"/>
              <a:gd name="T28" fmla="*/ 26987 w 23"/>
              <a:gd name="T29" fmla="*/ 2513013 h 1584"/>
              <a:gd name="T30" fmla="*/ 33337 w 23"/>
              <a:gd name="T31" fmla="*/ 2506663 h 1584"/>
              <a:gd name="T32" fmla="*/ 33337 w 23"/>
              <a:gd name="T33" fmla="*/ 2501900 h 1584"/>
              <a:gd name="T34" fmla="*/ 36512 w 23"/>
              <a:gd name="T35" fmla="*/ 2498725 h 1584"/>
              <a:gd name="T36" fmla="*/ 36512 w 23"/>
              <a:gd name="T37" fmla="*/ 15875 h 158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3"/>
              <a:gd name="T58" fmla="*/ 0 h 1584"/>
              <a:gd name="T59" fmla="*/ 23 w 23"/>
              <a:gd name="T60" fmla="*/ 1584 h 158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3" h="1584">
                <a:moveTo>
                  <a:pt x="23" y="10"/>
                </a:moveTo>
                <a:lnTo>
                  <a:pt x="21" y="7"/>
                </a:lnTo>
                <a:lnTo>
                  <a:pt x="21" y="5"/>
                </a:lnTo>
                <a:lnTo>
                  <a:pt x="19" y="2"/>
                </a:lnTo>
                <a:lnTo>
                  <a:pt x="17" y="0"/>
                </a:lnTo>
                <a:lnTo>
                  <a:pt x="6" y="0"/>
                </a:lnTo>
                <a:lnTo>
                  <a:pt x="2" y="2"/>
                </a:lnTo>
                <a:lnTo>
                  <a:pt x="0" y="5"/>
                </a:lnTo>
                <a:lnTo>
                  <a:pt x="0" y="1579"/>
                </a:lnTo>
                <a:lnTo>
                  <a:pt x="2" y="1581"/>
                </a:lnTo>
                <a:lnTo>
                  <a:pt x="6" y="1583"/>
                </a:lnTo>
                <a:lnTo>
                  <a:pt x="8" y="1583"/>
                </a:lnTo>
                <a:lnTo>
                  <a:pt x="12" y="1584"/>
                </a:lnTo>
                <a:lnTo>
                  <a:pt x="14" y="1583"/>
                </a:lnTo>
                <a:lnTo>
                  <a:pt x="17" y="1583"/>
                </a:lnTo>
                <a:lnTo>
                  <a:pt x="21" y="1579"/>
                </a:lnTo>
                <a:lnTo>
                  <a:pt x="21" y="1576"/>
                </a:lnTo>
                <a:lnTo>
                  <a:pt x="23" y="1574"/>
                </a:lnTo>
                <a:lnTo>
                  <a:pt x="2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2305" name="Freeform 91">
            <a:extLst>
              <a:ext uri="{FF2B5EF4-FFF2-40B4-BE49-F238E27FC236}">
                <a16:creationId xmlns:a16="http://schemas.microsoft.com/office/drawing/2014/main" id="{B8B0D044-268C-4E55-8A56-B4CE6294B367}"/>
              </a:ext>
            </a:extLst>
          </p:cNvPr>
          <p:cNvSpPr>
            <a:spLocks/>
          </p:cNvSpPr>
          <p:nvPr/>
        </p:nvSpPr>
        <p:spPr bwMode="auto">
          <a:xfrm>
            <a:off x="6681788" y="3389313"/>
            <a:ext cx="36512" cy="2514600"/>
          </a:xfrm>
          <a:custGeom>
            <a:avLst/>
            <a:gdLst>
              <a:gd name="T0" fmla="*/ 36512 w 23"/>
              <a:gd name="T1" fmla="*/ 15875 h 1584"/>
              <a:gd name="T2" fmla="*/ 33337 w 23"/>
              <a:gd name="T3" fmla="*/ 11112 h 1584"/>
              <a:gd name="T4" fmla="*/ 33337 w 23"/>
              <a:gd name="T5" fmla="*/ 7938 h 1584"/>
              <a:gd name="T6" fmla="*/ 30162 w 23"/>
              <a:gd name="T7" fmla="*/ 3175 h 1584"/>
              <a:gd name="T8" fmla="*/ 26987 w 23"/>
              <a:gd name="T9" fmla="*/ 0 h 1584"/>
              <a:gd name="T10" fmla="*/ 9525 w 23"/>
              <a:gd name="T11" fmla="*/ 0 h 1584"/>
              <a:gd name="T12" fmla="*/ 3175 w 23"/>
              <a:gd name="T13" fmla="*/ 3175 h 1584"/>
              <a:gd name="T14" fmla="*/ 0 w 23"/>
              <a:gd name="T15" fmla="*/ 7938 h 1584"/>
              <a:gd name="T16" fmla="*/ 0 w 23"/>
              <a:gd name="T17" fmla="*/ 2506663 h 1584"/>
              <a:gd name="T18" fmla="*/ 3175 w 23"/>
              <a:gd name="T19" fmla="*/ 2509838 h 1584"/>
              <a:gd name="T20" fmla="*/ 9525 w 23"/>
              <a:gd name="T21" fmla="*/ 2513013 h 1584"/>
              <a:gd name="T22" fmla="*/ 12700 w 23"/>
              <a:gd name="T23" fmla="*/ 2513013 h 1584"/>
              <a:gd name="T24" fmla="*/ 19050 w 23"/>
              <a:gd name="T25" fmla="*/ 2514600 h 1584"/>
              <a:gd name="T26" fmla="*/ 20637 w 23"/>
              <a:gd name="T27" fmla="*/ 2513013 h 1584"/>
              <a:gd name="T28" fmla="*/ 26987 w 23"/>
              <a:gd name="T29" fmla="*/ 2513013 h 1584"/>
              <a:gd name="T30" fmla="*/ 33337 w 23"/>
              <a:gd name="T31" fmla="*/ 2506663 h 1584"/>
              <a:gd name="T32" fmla="*/ 33337 w 23"/>
              <a:gd name="T33" fmla="*/ 2501900 h 1584"/>
              <a:gd name="T34" fmla="*/ 36512 w 23"/>
              <a:gd name="T35" fmla="*/ 2498725 h 1584"/>
              <a:gd name="T36" fmla="*/ 36512 w 23"/>
              <a:gd name="T37" fmla="*/ 15875 h 158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3"/>
              <a:gd name="T58" fmla="*/ 0 h 1584"/>
              <a:gd name="T59" fmla="*/ 23 w 23"/>
              <a:gd name="T60" fmla="*/ 1584 h 158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3" h="1584">
                <a:moveTo>
                  <a:pt x="23" y="10"/>
                </a:moveTo>
                <a:lnTo>
                  <a:pt x="21" y="7"/>
                </a:lnTo>
                <a:lnTo>
                  <a:pt x="21" y="5"/>
                </a:lnTo>
                <a:lnTo>
                  <a:pt x="19" y="2"/>
                </a:lnTo>
                <a:lnTo>
                  <a:pt x="17" y="0"/>
                </a:lnTo>
                <a:lnTo>
                  <a:pt x="6" y="0"/>
                </a:lnTo>
                <a:lnTo>
                  <a:pt x="2" y="2"/>
                </a:lnTo>
                <a:lnTo>
                  <a:pt x="0" y="5"/>
                </a:lnTo>
                <a:lnTo>
                  <a:pt x="0" y="1579"/>
                </a:lnTo>
                <a:lnTo>
                  <a:pt x="2" y="1581"/>
                </a:lnTo>
                <a:lnTo>
                  <a:pt x="6" y="1583"/>
                </a:lnTo>
                <a:lnTo>
                  <a:pt x="8" y="1583"/>
                </a:lnTo>
                <a:lnTo>
                  <a:pt x="12" y="1584"/>
                </a:lnTo>
                <a:lnTo>
                  <a:pt x="13" y="1583"/>
                </a:lnTo>
                <a:lnTo>
                  <a:pt x="17" y="1583"/>
                </a:lnTo>
                <a:lnTo>
                  <a:pt x="21" y="1579"/>
                </a:lnTo>
                <a:lnTo>
                  <a:pt x="21" y="1576"/>
                </a:lnTo>
                <a:lnTo>
                  <a:pt x="23" y="1574"/>
                </a:lnTo>
                <a:lnTo>
                  <a:pt x="2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2306" name="Freeform 92">
            <a:extLst>
              <a:ext uri="{FF2B5EF4-FFF2-40B4-BE49-F238E27FC236}">
                <a16:creationId xmlns:a16="http://schemas.microsoft.com/office/drawing/2014/main" id="{A98A98F8-9BD2-4907-B9F6-95D5941E8225}"/>
              </a:ext>
            </a:extLst>
          </p:cNvPr>
          <p:cNvSpPr>
            <a:spLocks/>
          </p:cNvSpPr>
          <p:nvPr/>
        </p:nvSpPr>
        <p:spPr bwMode="auto">
          <a:xfrm>
            <a:off x="5654675" y="5251450"/>
            <a:ext cx="1027113" cy="31750"/>
          </a:xfrm>
          <a:custGeom>
            <a:avLst/>
            <a:gdLst>
              <a:gd name="T0" fmla="*/ 17463 w 647"/>
              <a:gd name="T1" fmla="*/ 0 h 20"/>
              <a:gd name="T2" fmla="*/ 9525 w 647"/>
              <a:gd name="T3" fmla="*/ 0 h 20"/>
              <a:gd name="T4" fmla="*/ 3175 w 647"/>
              <a:gd name="T5" fmla="*/ 3175 h 20"/>
              <a:gd name="T6" fmla="*/ 0 w 647"/>
              <a:gd name="T7" fmla="*/ 7938 h 20"/>
              <a:gd name="T8" fmla="*/ 0 w 647"/>
              <a:gd name="T9" fmla="*/ 23812 h 20"/>
              <a:gd name="T10" fmla="*/ 3175 w 647"/>
              <a:gd name="T11" fmla="*/ 26988 h 20"/>
              <a:gd name="T12" fmla="*/ 9525 w 647"/>
              <a:gd name="T13" fmla="*/ 28575 h 20"/>
              <a:gd name="T14" fmla="*/ 12700 w 647"/>
              <a:gd name="T15" fmla="*/ 28575 h 20"/>
              <a:gd name="T16" fmla="*/ 17463 w 647"/>
              <a:gd name="T17" fmla="*/ 31750 h 20"/>
              <a:gd name="T18" fmla="*/ 1009650 w 647"/>
              <a:gd name="T19" fmla="*/ 31750 h 20"/>
              <a:gd name="T20" fmla="*/ 1012825 w 647"/>
              <a:gd name="T21" fmla="*/ 28575 h 20"/>
              <a:gd name="T22" fmla="*/ 1019175 w 647"/>
              <a:gd name="T23" fmla="*/ 28575 h 20"/>
              <a:gd name="T24" fmla="*/ 1023938 w 647"/>
              <a:gd name="T25" fmla="*/ 23812 h 20"/>
              <a:gd name="T26" fmla="*/ 1023938 w 647"/>
              <a:gd name="T27" fmla="*/ 19050 h 20"/>
              <a:gd name="T28" fmla="*/ 1027113 w 647"/>
              <a:gd name="T29" fmla="*/ 15875 h 20"/>
              <a:gd name="T30" fmla="*/ 1023938 w 647"/>
              <a:gd name="T31" fmla="*/ 11112 h 20"/>
              <a:gd name="T32" fmla="*/ 1023938 w 647"/>
              <a:gd name="T33" fmla="*/ 7938 h 20"/>
              <a:gd name="T34" fmla="*/ 1020763 w 647"/>
              <a:gd name="T35" fmla="*/ 3175 h 20"/>
              <a:gd name="T36" fmla="*/ 1019175 w 647"/>
              <a:gd name="T37" fmla="*/ 0 h 20"/>
              <a:gd name="T38" fmla="*/ 1009650 w 647"/>
              <a:gd name="T39" fmla="*/ 0 h 20"/>
              <a:gd name="T40" fmla="*/ 17463 w 647"/>
              <a:gd name="T41" fmla="*/ 0 h 2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47"/>
              <a:gd name="T64" fmla="*/ 0 h 20"/>
              <a:gd name="T65" fmla="*/ 647 w 647"/>
              <a:gd name="T66" fmla="*/ 20 h 2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47" h="20">
                <a:moveTo>
                  <a:pt x="11" y="0"/>
                </a:moveTo>
                <a:lnTo>
                  <a:pt x="6" y="0"/>
                </a:lnTo>
                <a:lnTo>
                  <a:pt x="2" y="2"/>
                </a:lnTo>
                <a:lnTo>
                  <a:pt x="0" y="5"/>
                </a:lnTo>
                <a:lnTo>
                  <a:pt x="0" y="15"/>
                </a:lnTo>
                <a:lnTo>
                  <a:pt x="2" y="17"/>
                </a:lnTo>
                <a:lnTo>
                  <a:pt x="6" y="18"/>
                </a:lnTo>
                <a:lnTo>
                  <a:pt x="8" y="18"/>
                </a:lnTo>
                <a:lnTo>
                  <a:pt x="11" y="20"/>
                </a:lnTo>
                <a:lnTo>
                  <a:pt x="636" y="20"/>
                </a:lnTo>
                <a:lnTo>
                  <a:pt x="638" y="18"/>
                </a:lnTo>
                <a:lnTo>
                  <a:pt x="642" y="18"/>
                </a:lnTo>
                <a:lnTo>
                  <a:pt x="645" y="15"/>
                </a:lnTo>
                <a:lnTo>
                  <a:pt x="645" y="12"/>
                </a:lnTo>
                <a:lnTo>
                  <a:pt x="647" y="10"/>
                </a:lnTo>
                <a:lnTo>
                  <a:pt x="645" y="7"/>
                </a:lnTo>
                <a:lnTo>
                  <a:pt x="645" y="5"/>
                </a:lnTo>
                <a:lnTo>
                  <a:pt x="643" y="2"/>
                </a:lnTo>
                <a:lnTo>
                  <a:pt x="642" y="0"/>
                </a:lnTo>
                <a:lnTo>
                  <a:pt x="636" y="0"/>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2307" name="Freeform 93">
            <a:extLst>
              <a:ext uri="{FF2B5EF4-FFF2-40B4-BE49-F238E27FC236}">
                <a16:creationId xmlns:a16="http://schemas.microsoft.com/office/drawing/2014/main" id="{D75934F8-99E9-47A9-85F8-1037E2A18A86}"/>
              </a:ext>
            </a:extLst>
          </p:cNvPr>
          <p:cNvSpPr>
            <a:spLocks/>
          </p:cNvSpPr>
          <p:nvPr/>
        </p:nvSpPr>
        <p:spPr bwMode="auto">
          <a:xfrm>
            <a:off x="5654675" y="4629150"/>
            <a:ext cx="1027113" cy="31750"/>
          </a:xfrm>
          <a:custGeom>
            <a:avLst/>
            <a:gdLst>
              <a:gd name="T0" fmla="*/ 17463 w 647"/>
              <a:gd name="T1" fmla="*/ 0 h 20"/>
              <a:gd name="T2" fmla="*/ 9525 w 647"/>
              <a:gd name="T3" fmla="*/ 0 h 20"/>
              <a:gd name="T4" fmla="*/ 3175 w 647"/>
              <a:gd name="T5" fmla="*/ 3175 h 20"/>
              <a:gd name="T6" fmla="*/ 0 w 647"/>
              <a:gd name="T7" fmla="*/ 7938 h 20"/>
              <a:gd name="T8" fmla="*/ 0 w 647"/>
              <a:gd name="T9" fmla="*/ 23812 h 20"/>
              <a:gd name="T10" fmla="*/ 3175 w 647"/>
              <a:gd name="T11" fmla="*/ 26988 h 20"/>
              <a:gd name="T12" fmla="*/ 9525 w 647"/>
              <a:gd name="T13" fmla="*/ 30163 h 20"/>
              <a:gd name="T14" fmla="*/ 12700 w 647"/>
              <a:gd name="T15" fmla="*/ 30163 h 20"/>
              <a:gd name="T16" fmla="*/ 17463 w 647"/>
              <a:gd name="T17" fmla="*/ 31750 h 20"/>
              <a:gd name="T18" fmla="*/ 1009650 w 647"/>
              <a:gd name="T19" fmla="*/ 31750 h 20"/>
              <a:gd name="T20" fmla="*/ 1012825 w 647"/>
              <a:gd name="T21" fmla="*/ 30163 h 20"/>
              <a:gd name="T22" fmla="*/ 1019175 w 647"/>
              <a:gd name="T23" fmla="*/ 30163 h 20"/>
              <a:gd name="T24" fmla="*/ 1023938 w 647"/>
              <a:gd name="T25" fmla="*/ 23812 h 20"/>
              <a:gd name="T26" fmla="*/ 1023938 w 647"/>
              <a:gd name="T27" fmla="*/ 19050 h 20"/>
              <a:gd name="T28" fmla="*/ 1027113 w 647"/>
              <a:gd name="T29" fmla="*/ 15875 h 20"/>
              <a:gd name="T30" fmla="*/ 1023938 w 647"/>
              <a:gd name="T31" fmla="*/ 11112 h 20"/>
              <a:gd name="T32" fmla="*/ 1023938 w 647"/>
              <a:gd name="T33" fmla="*/ 7938 h 20"/>
              <a:gd name="T34" fmla="*/ 1020763 w 647"/>
              <a:gd name="T35" fmla="*/ 3175 h 20"/>
              <a:gd name="T36" fmla="*/ 1019175 w 647"/>
              <a:gd name="T37" fmla="*/ 0 h 20"/>
              <a:gd name="T38" fmla="*/ 1009650 w 647"/>
              <a:gd name="T39" fmla="*/ 0 h 20"/>
              <a:gd name="T40" fmla="*/ 17463 w 647"/>
              <a:gd name="T41" fmla="*/ 0 h 2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47"/>
              <a:gd name="T64" fmla="*/ 0 h 20"/>
              <a:gd name="T65" fmla="*/ 647 w 647"/>
              <a:gd name="T66" fmla="*/ 20 h 2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47" h="20">
                <a:moveTo>
                  <a:pt x="11" y="0"/>
                </a:moveTo>
                <a:lnTo>
                  <a:pt x="6" y="0"/>
                </a:lnTo>
                <a:lnTo>
                  <a:pt x="2" y="2"/>
                </a:lnTo>
                <a:lnTo>
                  <a:pt x="0" y="5"/>
                </a:lnTo>
                <a:lnTo>
                  <a:pt x="0" y="15"/>
                </a:lnTo>
                <a:lnTo>
                  <a:pt x="2" y="17"/>
                </a:lnTo>
                <a:lnTo>
                  <a:pt x="6" y="19"/>
                </a:lnTo>
                <a:lnTo>
                  <a:pt x="8" y="19"/>
                </a:lnTo>
                <a:lnTo>
                  <a:pt x="11" y="20"/>
                </a:lnTo>
                <a:lnTo>
                  <a:pt x="636" y="20"/>
                </a:lnTo>
                <a:lnTo>
                  <a:pt x="638" y="19"/>
                </a:lnTo>
                <a:lnTo>
                  <a:pt x="642" y="19"/>
                </a:lnTo>
                <a:lnTo>
                  <a:pt x="645" y="15"/>
                </a:lnTo>
                <a:lnTo>
                  <a:pt x="645" y="12"/>
                </a:lnTo>
                <a:lnTo>
                  <a:pt x="647" y="10"/>
                </a:lnTo>
                <a:lnTo>
                  <a:pt x="645" y="7"/>
                </a:lnTo>
                <a:lnTo>
                  <a:pt x="645" y="5"/>
                </a:lnTo>
                <a:lnTo>
                  <a:pt x="643" y="2"/>
                </a:lnTo>
                <a:lnTo>
                  <a:pt x="642" y="0"/>
                </a:lnTo>
                <a:lnTo>
                  <a:pt x="636" y="0"/>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2308" name="Freeform 94">
            <a:extLst>
              <a:ext uri="{FF2B5EF4-FFF2-40B4-BE49-F238E27FC236}">
                <a16:creationId xmlns:a16="http://schemas.microsoft.com/office/drawing/2014/main" id="{657AD26D-9FC8-48FD-92D8-25E595B2E583}"/>
              </a:ext>
            </a:extLst>
          </p:cNvPr>
          <p:cNvSpPr>
            <a:spLocks/>
          </p:cNvSpPr>
          <p:nvPr/>
        </p:nvSpPr>
        <p:spPr bwMode="auto">
          <a:xfrm>
            <a:off x="5654675" y="4011613"/>
            <a:ext cx="1027113" cy="30162"/>
          </a:xfrm>
          <a:custGeom>
            <a:avLst/>
            <a:gdLst>
              <a:gd name="T0" fmla="*/ 17463 w 647"/>
              <a:gd name="T1" fmla="*/ 0 h 19"/>
              <a:gd name="T2" fmla="*/ 9525 w 647"/>
              <a:gd name="T3" fmla="*/ 0 h 19"/>
              <a:gd name="T4" fmla="*/ 3175 w 647"/>
              <a:gd name="T5" fmla="*/ 1587 h 19"/>
              <a:gd name="T6" fmla="*/ 0 w 647"/>
              <a:gd name="T7" fmla="*/ 6350 h 19"/>
              <a:gd name="T8" fmla="*/ 0 w 647"/>
              <a:gd name="T9" fmla="*/ 22225 h 19"/>
              <a:gd name="T10" fmla="*/ 3175 w 647"/>
              <a:gd name="T11" fmla="*/ 25400 h 19"/>
              <a:gd name="T12" fmla="*/ 9525 w 647"/>
              <a:gd name="T13" fmla="*/ 28575 h 19"/>
              <a:gd name="T14" fmla="*/ 12700 w 647"/>
              <a:gd name="T15" fmla="*/ 28575 h 19"/>
              <a:gd name="T16" fmla="*/ 17463 w 647"/>
              <a:gd name="T17" fmla="*/ 30162 h 19"/>
              <a:gd name="T18" fmla="*/ 1009650 w 647"/>
              <a:gd name="T19" fmla="*/ 30162 h 19"/>
              <a:gd name="T20" fmla="*/ 1012825 w 647"/>
              <a:gd name="T21" fmla="*/ 28575 h 19"/>
              <a:gd name="T22" fmla="*/ 1019175 w 647"/>
              <a:gd name="T23" fmla="*/ 28575 h 19"/>
              <a:gd name="T24" fmla="*/ 1023938 w 647"/>
              <a:gd name="T25" fmla="*/ 22225 h 19"/>
              <a:gd name="T26" fmla="*/ 1023938 w 647"/>
              <a:gd name="T27" fmla="*/ 17462 h 19"/>
              <a:gd name="T28" fmla="*/ 1027113 w 647"/>
              <a:gd name="T29" fmla="*/ 14287 h 19"/>
              <a:gd name="T30" fmla="*/ 1023938 w 647"/>
              <a:gd name="T31" fmla="*/ 9525 h 19"/>
              <a:gd name="T32" fmla="*/ 1023938 w 647"/>
              <a:gd name="T33" fmla="*/ 6350 h 19"/>
              <a:gd name="T34" fmla="*/ 1020763 w 647"/>
              <a:gd name="T35" fmla="*/ 1587 h 19"/>
              <a:gd name="T36" fmla="*/ 1019175 w 647"/>
              <a:gd name="T37" fmla="*/ 0 h 19"/>
              <a:gd name="T38" fmla="*/ 1009650 w 647"/>
              <a:gd name="T39" fmla="*/ 0 h 19"/>
              <a:gd name="T40" fmla="*/ 17463 w 647"/>
              <a:gd name="T41" fmla="*/ 0 h 1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47"/>
              <a:gd name="T64" fmla="*/ 0 h 19"/>
              <a:gd name="T65" fmla="*/ 647 w 647"/>
              <a:gd name="T66" fmla="*/ 19 h 1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47" h="19">
                <a:moveTo>
                  <a:pt x="11" y="0"/>
                </a:moveTo>
                <a:lnTo>
                  <a:pt x="6" y="0"/>
                </a:lnTo>
                <a:lnTo>
                  <a:pt x="2" y="1"/>
                </a:lnTo>
                <a:lnTo>
                  <a:pt x="0" y="4"/>
                </a:lnTo>
                <a:lnTo>
                  <a:pt x="0" y="14"/>
                </a:lnTo>
                <a:lnTo>
                  <a:pt x="2" y="16"/>
                </a:lnTo>
                <a:lnTo>
                  <a:pt x="6" y="18"/>
                </a:lnTo>
                <a:lnTo>
                  <a:pt x="8" y="18"/>
                </a:lnTo>
                <a:lnTo>
                  <a:pt x="11" y="19"/>
                </a:lnTo>
                <a:lnTo>
                  <a:pt x="636" y="19"/>
                </a:lnTo>
                <a:lnTo>
                  <a:pt x="638" y="18"/>
                </a:lnTo>
                <a:lnTo>
                  <a:pt x="642" y="18"/>
                </a:lnTo>
                <a:lnTo>
                  <a:pt x="645" y="14"/>
                </a:lnTo>
                <a:lnTo>
                  <a:pt x="645" y="11"/>
                </a:lnTo>
                <a:lnTo>
                  <a:pt x="647" y="9"/>
                </a:lnTo>
                <a:lnTo>
                  <a:pt x="645" y="6"/>
                </a:lnTo>
                <a:lnTo>
                  <a:pt x="645" y="4"/>
                </a:lnTo>
                <a:lnTo>
                  <a:pt x="643" y="1"/>
                </a:lnTo>
                <a:lnTo>
                  <a:pt x="642" y="0"/>
                </a:lnTo>
                <a:lnTo>
                  <a:pt x="636" y="0"/>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2309" name="Rectangle 95">
            <a:extLst>
              <a:ext uri="{FF2B5EF4-FFF2-40B4-BE49-F238E27FC236}">
                <a16:creationId xmlns:a16="http://schemas.microsoft.com/office/drawing/2014/main" id="{549AD65D-AC47-457D-8663-01A6BC4C1498}"/>
              </a:ext>
            </a:extLst>
          </p:cNvPr>
          <p:cNvSpPr>
            <a:spLocks noChangeArrowheads="1"/>
          </p:cNvSpPr>
          <p:nvPr/>
        </p:nvSpPr>
        <p:spPr bwMode="auto">
          <a:xfrm>
            <a:off x="5637213" y="5794375"/>
            <a:ext cx="1027112" cy="63500"/>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10" name="Rectangle 96">
            <a:extLst>
              <a:ext uri="{FF2B5EF4-FFF2-40B4-BE49-F238E27FC236}">
                <a16:creationId xmlns:a16="http://schemas.microsoft.com/office/drawing/2014/main" id="{485B9A93-847A-41FD-A8E0-19FC04E5715E}"/>
              </a:ext>
            </a:extLst>
          </p:cNvPr>
          <p:cNvSpPr>
            <a:spLocks noChangeArrowheads="1"/>
          </p:cNvSpPr>
          <p:nvPr/>
        </p:nvSpPr>
        <p:spPr bwMode="auto">
          <a:xfrm>
            <a:off x="5637213" y="5794375"/>
            <a:ext cx="196850" cy="63500"/>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11" name="Rectangle 97">
            <a:extLst>
              <a:ext uri="{FF2B5EF4-FFF2-40B4-BE49-F238E27FC236}">
                <a16:creationId xmlns:a16="http://schemas.microsoft.com/office/drawing/2014/main" id="{BBA06E86-9904-4485-AA10-49F46F9BE846}"/>
              </a:ext>
            </a:extLst>
          </p:cNvPr>
          <p:cNvSpPr>
            <a:spLocks noChangeArrowheads="1"/>
          </p:cNvSpPr>
          <p:nvPr/>
        </p:nvSpPr>
        <p:spPr bwMode="auto">
          <a:xfrm>
            <a:off x="6465888" y="5794375"/>
            <a:ext cx="198437" cy="63500"/>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12" name="Rectangle 98">
            <a:extLst>
              <a:ext uri="{FF2B5EF4-FFF2-40B4-BE49-F238E27FC236}">
                <a16:creationId xmlns:a16="http://schemas.microsoft.com/office/drawing/2014/main" id="{B82C87F8-02F7-4796-BA34-91E54C6E2C86}"/>
              </a:ext>
            </a:extLst>
          </p:cNvPr>
          <p:cNvSpPr>
            <a:spLocks noChangeArrowheads="1"/>
          </p:cNvSpPr>
          <p:nvPr/>
        </p:nvSpPr>
        <p:spPr bwMode="auto">
          <a:xfrm>
            <a:off x="6067425" y="5794375"/>
            <a:ext cx="165100" cy="63500"/>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13" name="Rectangle 99">
            <a:extLst>
              <a:ext uri="{FF2B5EF4-FFF2-40B4-BE49-F238E27FC236}">
                <a16:creationId xmlns:a16="http://schemas.microsoft.com/office/drawing/2014/main" id="{C0275FF0-1C05-4953-8226-25B64BA8E547}"/>
              </a:ext>
            </a:extLst>
          </p:cNvPr>
          <p:cNvSpPr>
            <a:spLocks noChangeArrowheads="1"/>
          </p:cNvSpPr>
          <p:nvPr/>
        </p:nvSpPr>
        <p:spPr bwMode="auto">
          <a:xfrm>
            <a:off x="6067425" y="5794375"/>
            <a:ext cx="165100" cy="63500"/>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14" name="Rectangle 100">
            <a:extLst>
              <a:ext uri="{FF2B5EF4-FFF2-40B4-BE49-F238E27FC236}">
                <a16:creationId xmlns:a16="http://schemas.microsoft.com/office/drawing/2014/main" id="{30731874-2ADF-42B3-A7FE-4E48FF8DD5A7}"/>
              </a:ext>
            </a:extLst>
          </p:cNvPr>
          <p:cNvSpPr>
            <a:spLocks noChangeArrowheads="1"/>
          </p:cNvSpPr>
          <p:nvPr/>
        </p:nvSpPr>
        <p:spPr bwMode="auto">
          <a:xfrm>
            <a:off x="5637213" y="5172075"/>
            <a:ext cx="1027112" cy="63500"/>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15" name="Rectangle 101">
            <a:extLst>
              <a:ext uri="{FF2B5EF4-FFF2-40B4-BE49-F238E27FC236}">
                <a16:creationId xmlns:a16="http://schemas.microsoft.com/office/drawing/2014/main" id="{81199DBA-0140-402A-9F68-F7235025C7EB}"/>
              </a:ext>
            </a:extLst>
          </p:cNvPr>
          <p:cNvSpPr>
            <a:spLocks noChangeArrowheads="1"/>
          </p:cNvSpPr>
          <p:nvPr/>
        </p:nvSpPr>
        <p:spPr bwMode="auto">
          <a:xfrm>
            <a:off x="5637213" y="5172075"/>
            <a:ext cx="196850" cy="63500"/>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16" name="Rectangle 102">
            <a:extLst>
              <a:ext uri="{FF2B5EF4-FFF2-40B4-BE49-F238E27FC236}">
                <a16:creationId xmlns:a16="http://schemas.microsoft.com/office/drawing/2014/main" id="{24E2D29F-8058-4DAC-914C-EB9992A05D65}"/>
              </a:ext>
            </a:extLst>
          </p:cNvPr>
          <p:cNvSpPr>
            <a:spLocks noChangeArrowheads="1"/>
          </p:cNvSpPr>
          <p:nvPr/>
        </p:nvSpPr>
        <p:spPr bwMode="auto">
          <a:xfrm>
            <a:off x="6465888" y="5172075"/>
            <a:ext cx="198437" cy="63500"/>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17" name="Rectangle 103">
            <a:extLst>
              <a:ext uri="{FF2B5EF4-FFF2-40B4-BE49-F238E27FC236}">
                <a16:creationId xmlns:a16="http://schemas.microsoft.com/office/drawing/2014/main" id="{3DD12D9A-D1F3-4C3F-A0EB-4A04CC4112E0}"/>
              </a:ext>
            </a:extLst>
          </p:cNvPr>
          <p:cNvSpPr>
            <a:spLocks noChangeArrowheads="1"/>
          </p:cNvSpPr>
          <p:nvPr/>
        </p:nvSpPr>
        <p:spPr bwMode="auto">
          <a:xfrm>
            <a:off x="6067425" y="5172075"/>
            <a:ext cx="165100" cy="63500"/>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18" name="Rectangle 104">
            <a:extLst>
              <a:ext uri="{FF2B5EF4-FFF2-40B4-BE49-F238E27FC236}">
                <a16:creationId xmlns:a16="http://schemas.microsoft.com/office/drawing/2014/main" id="{9C999DF9-16FC-4E7E-9EE5-D24EBC56A43F}"/>
              </a:ext>
            </a:extLst>
          </p:cNvPr>
          <p:cNvSpPr>
            <a:spLocks noChangeArrowheads="1"/>
          </p:cNvSpPr>
          <p:nvPr/>
        </p:nvSpPr>
        <p:spPr bwMode="auto">
          <a:xfrm>
            <a:off x="6067425" y="5172075"/>
            <a:ext cx="165100" cy="63500"/>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19" name="Rectangle 105">
            <a:extLst>
              <a:ext uri="{FF2B5EF4-FFF2-40B4-BE49-F238E27FC236}">
                <a16:creationId xmlns:a16="http://schemas.microsoft.com/office/drawing/2014/main" id="{142DF4D2-2801-43CA-BA00-84200E618F29}"/>
              </a:ext>
            </a:extLst>
          </p:cNvPr>
          <p:cNvSpPr>
            <a:spLocks noChangeArrowheads="1"/>
          </p:cNvSpPr>
          <p:nvPr/>
        </p:nvSpPr>
        <p:spPr bwMode="auto">
          <a:xfrm>
            <a:off x="5672138" y="4554538"/>
            <a:ext cx="1028700" cy="60325"/>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20" name="Rectangle 106">
            <a:extLst>
              <a:ext uri="{FF2B5EF4-FFF2-40B4-BE49-F238E27FC236}">
                <a16:creationId xmlns:a16="http://schemas.microsoft.com/office/drawing/2014/main" id="{CC56C89A-FA7A-4F2A-A8F4-7D07C09A60FE}"/>
              </a:ext>
            </a:extLst>
          </p:cNvPr>
          <p:cNvSpPr>
            <a:spLocks noChangeArrowheads="1"/>
          </p:cNvSpPr>
          <p:nvPr/>
        </p:nvSpPr>
        <p:spPr bwMode="auto">
          <a:xfrm>
            <a:off x="5672138" y="4554538"/>
            <a:ext cx="198437" cy="60325"/>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21" name="Rectangle 107">
            <a:extLst>
              <a:ext uri="{FF2B5EF4-FFF2-40B4-BE49-F238E27FC236}">
                <a16:creationId xmlns:a16="http://schemas.microsoft.com/office/drawing/2014/main" id="{C25B60B7-9698-427C-960A-300680F984A1}"/>
              </a:ext>
            </a:extLst>
          </p:cNvPr>
          <p:cNvSpPr>
            <a:spLocks noChangeArrowheads="1"/>
          </p:cNvSpPr>
          <p:nvPr/>
        </p:nvSpPr>
        <p:spPr bwMode="auto">
          <a:xfrm>
            <a:off x="6502400" y="4554538"/>
            <a:ext cx="198438" cy="60325"/>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22" name="Rectangle 108">
            <a:extLst>
              <a:ext uri="{FF2B5EF4-FFF2-40B4-BE49-F238E27FC236}">
                <a16:creationId xmlns:a16="http://schemas.microsoft.com/office/drawing/2014/main" id="{B93F50F6-877B-496A-A46B-C8EE4C21616E}"/>
              </a:ext>
            </a:extLst>
          </p:cNvPr>
          <p:cNvSpPr>
            <a:spLocks noChangeArrowheads="1"/>
          </p:cNvSpPr>
          <p:nvPr/>
        </p:nvSpPr>
        <p:spPr bwMode="auto">
          <a:xfrm>
            <a:off x="6103938" y="4554538"/>
            <a:ext cx="165100" cy="60325"/>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23" name="Rectangle 109">
            <a:extLst>
              <a:ext uri="{FF2B5EF4-FFF2-40B4-BE49-F238E27FC236}">
                <a16:creationId xmlns:a16="http://schemas.microsoft.com/office/drawing/2014/main" id="{068B207B-9815-4812-BA4D-8D898ECC27BB}"/>
              </a:ext>
            </a:extLst>
          </p:cNvPr>
          <p:cNvSpPr>
            <a:spLocks noChangeArrowheads="1"/>
          </p:cNvSpPr>
          <p:nvPr/>
        </p:nvSpPr>
        <p:spPr bwMode="auto">
          <a:xfrm>
            <a:off x="6103938" y="4554538"/>
            <a:ext cx="165100" cy="60325"/>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24" name="Rectangle 110">
            <a:extLst>
              <a:ext uri="{FF2B5EF4-FFF2-40B4-BE49-F238E27FC236}">
                <a16:creationId xmlns:a16="http://schemas.microsoft.com/office/drawing/2014/main" id="{A36E51BE-B7FF-457F-90A2-EB69E7E6F479}"/>
              </a:ext>
            </a:extLst>
          </p:cNvPr>
          <p:cNvSpPr>
            <a:spLocks noChangeArrowheads="1"/>
          </p:cNvSpPr>
          <p:nvPr/>
        </p:nvSpPr>
        <p:spPr bwMode="auto">
          <a:xfrm>
            <a:off x="5672138" y="3932238"/>
            <a:ext cx="1028700" cy="63500"/>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25" name="Rectangle 111">
            <a:extLst>
              <a:ext uri="{FF2B5EF4-FFF2-40B4-BE49-F238E27FC236}">
                <a16:creationId xmlns:a16="http://schemas.microsoft.com/office/drawing/2014/main" id="{EE0CFF9C-CEB7-49DF-95E6-C4A3C9944241}"/>
              </a:ext>
            </a:extLst>
          </p:cNvPr>
          <p:cNvSpPr>
            <a:spLocks noChangeArrowheads="1"/>
          </p:cNvSpPr>
          <p:nvPr/>
        </p:nvSpPr>
        <p:spPr bwMode="auto">
          <a:xfrm>
            <a:off x="5672138" y="3932238"/>
            <a:ext cx="198437" cy="63500"/>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26" name="Rectangle 112">
            <a:extLst>
              <a:ext uri="{FF2B5EF4-FFF2-40B4-BE49-F238E27FC236}">
                <a16:creationId xmlns:a16="http://schemas.microsoft.com/office/drawing/2014/main" id="{5B2486BD-885A-4C78-8700-DF60A01701BF}"/>
              </a:ext>
            </a:extLst>
          </p:cNvPr>
          <p:cNvSpPr>
            <a:spLocks noChangeArrowheads="1"/>
          </p:cNvSpPr>
          <p:nvPr/>
        </p:nvSpPr>
        <p:spPr bwMode="auto">
          <a:xfrm>
            <a:off x="6502400" y="3932238"/>
            <a:ext cx="198438" cy="63500"/>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27" name="Rectangle 113">
            <a:extLst>
              <a:ext uri="{FF2B5EF4-FFF2-40B4-BE49-F238E27FC236}">
                <a16:creationId xmlns:a16="http://schemas.microsoft.com/office/drawing/2014/main" id="{3EC7579B-6090-4D69-A657-B0AD11ADCC81}"/>
              </a:ext>
            </a:extLst>
          </p:cNvPr>
          <p:cNvSpPr>
            <a:spLocks noChangeArrowheads="1"/>
          </p:cNvSpPr>
          <p:nvPr/>
        </p:nvSpPr>
        <p:spPr bwMode="auto">
          <a:xfrm>
            <a:off x="6103938" y="3932238"/>
            <a:ext cx="165100" cy="63500"/>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28" name="Rectangle 114">
            <a:extLst>
              <a:ext uri="{FF2B5EF4-FFF2-40B4-BE49-F238E27FC236}">
                <a16:creationId xmlns:a16="http://schemas.microsoft.com/office/drawing/2014/main" id="{BC7261EF-D377-4FF2-B7D5-9C535FF2DF5C}"/>
              </a:ext>
            </a:extLst>
          </p:cNvPr>
          <p:cNvSpPr>
            <a:spLocks noChangeArrowheads="1"/>
          </p:cNvSpPr>
          <p:nvPr/>
        </p:nvSpPr>
        <p:spPr bwMode="auto">
          <a:xfrm>
            <a:off x="6103938" y="3932238"/>
            <a:ext cx="165100" cy="63500"/>
          </a:xfrm>
          <a:prstGeom prst="rect">
            <a:avLst/>
          </a:prstGeom>
          <a:pattFill prst="ltDnDiag">
            <a:fgClr>
              <a:srgbClr val="000000"/>
            </a:fgClr>
            <a:bgClr>
              <a:srgbClr val="FFFFFF"/>
            </a:bgClr>
          </a:pattFill>
          <a:ln w="0">
            <a:solidFill>
              <a:srgbClr val="000000"/>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grpSp>
        <p:nvGrpSpPr>
          <p:cNvPr id="12329" name="Group 147">
            <a:extLst>
              <a:ext uri="{FF2B5EF4-FFF2-40B4-BE49-F238E27FC236}">
                <a16:creationId xmlns:a16="http://schemas.microsoft.com/office/drawing/2014/main" id="{17012F6C-4316-4BFA-9015-D2D5D17C41AB}"/>
              </a:ext>
            </a:extLst>
          </p:cNvPr>
          <p:cNvGrpSpPr>
            <a:grpSpLocks/>
          </p:cNvGrpSpPr>
          <p:nvPr/>
        </p:nvGrpSpPr>
        <p:grpSpPr bwMode="auto">
          <a:xfrm>
            <a:off x="3902075" y="4025900"/>
            <a:ext cx="1354138" cy="1865313"/>
            <a:chOff x="2458" y="2536"/>
            <a:chExt cx="853" cy="1175"/>
          </a:xfrm>
        </p:grpSpPr>
        <p:sp>
          <p:nvSpPr>
            <p:cNvPr id="12332" name="Freeform 115">
              <a:extLst>
                <a:ext uri="{FF2B5EF4-FFF2-40B4-BE49-F238E27FC236}">
                  <a16:creationId xmlns:a16="http://schemas.microsoft.com/office/drawing/2014/main" id="{40739921-1955-4A5B-AB60-F763F995891D}"/>
                </a:ext>
              </a:extLst>
            </p:cNvPr>
            <p:cNvSpPr>
              <a:spLocks/>
            </p:cNvSpPr>
            <p:nvPr/>
          </p:nvSpPr>
          <p:spPr bwMode="auto">
            <a:xfrm>
              <a:off x="3024" y="3486"/>
              <a:ext cx="221" cy="152"/>
            </a:xfrm>
            <a:custGeom>
              <a:avLst/>
              <a:gdLst>
                <a:gd name="T0" fmla="*/ 4 w 221"/>
                <a:gd name="T1" fmla="*/ 0 h 152"/>
                <a:gd name="T2" fmla="*/ 0 w 221"/>
                <a:gd name="T3" fmla="*/ 152 h 152"/>
                <a:gd name="T4" fmla="*/ 221 w 221"/>
                <a:gd name="T5" fmla="*/ 152 h 152"/>
                <a:gd name="T6" fmla="*/ 214 w 221"/>
                <a:gd name="T7" fmla="*/ 0 h 152"/>
                <a:gd name="T8" fmla="*/ 4 w 221"/>
                <a:gd name="T9" fmla="*/ 0 h 152"/>
                <a:gd name="T10" fmla="*/ 0 60000 65536"/>
                <a:gd name="T11" fmla="*/ 0 60000 65536"/>
                <a:gd name="T12" fmla="*/ 0 60000 65536"/>
                <a:gd name="T13" fmla="*/ 0 60000 65536"/>
                <a:gd name="T14" fmla="*/ 0 60000 65536"/>
                <a:gd name="T15" fmla="*/ 0 w 221"/>
                <a:gd name="T16" fmla="*/ 0 h 152"/>
                <a:gd name="T17" fmla="*/ 221 w 221"/>
                <a:gd name="T18" fmla="*/ 152 h 152"/>
              </a:gdLst>
              <a:ahLst/>
              <a:cxnLst>
                <a:cxn ang="T10">
                  <a:pos x="T0" y="T1"/>
                </a:cxn>
                <a:cxn ang="T11">
                  <a:pos x="T2" y="T3"/>
                </a:cxn>
                <a:cxn ang="T12">
                  <a:pos x="T4" y="T5"/>
                </a:cxn>
                <a:cxn ang="T13">
                  <a:pos x="T6" y="T7"/>
                </a:cxn>
                <a:cxn ang="T14">
                  <a:pos x="T8" y="T9"/>
                </a:cxn>
              </a:cxnLst>
              <a:rect l="T15" t="T16" r="T17" b="T18"/>
              <a:pathLst>
                <a:path w="221" h="152">
                  <a:moveTo>
                    <a:pt x="4" y="0"/>
                  </a:moveTo>
                  <a:lnTo>
                    <a:pt x="0" y="152"/>
                  </a:lnTo>
                  <a:lnTo>
                    <a:pt x="221" y="152"/>
                  </a:lnTo>
                  <a:lnTo>
                    <a:pt x="214" y="0"/>
                  </a:lnTo>
                  <a:lnTo>
                    <a:pt x="4" y="0"/>
                  </a:lnTo>
                  <a:close/>
                </a:path>
              </a:pathLst>
            </a:custGeom>
            <a:solidFill>
              <a:srgbClr val="616161"/>
            </a:solidFill>
            <a:ln w="0">
              <a:solidFill>
                <a:srgbClr val="000000"/>
              </a:solidFill>
              <a:prstDash val="solid"/>
              <a:round/>
              <a:headEnd/>
              <a:tailEnd/>
            </a:ln>
          </p:spPr>
          <p:txBody>
            <a:bodyPr/>
            <a:lstStyle/>
            <a:p>
              <a:endParaRPr lang="fr-FR"/>
            </a:p>
          </p:txBody>
        </p:sp>
        <p:sp>
          <p:nvSpPr>
            <p:cNvPr id="12333" name="Freeform 116">
              <a:extLst>
                <a:ext uri="{FF2B5EF4-FFF2-40B4-BE49-F238E27FC236}">
                  <a16:creationId xmlns:a16="http://schemas.microsoft.com/office/drawing/2014/main" id="{2C8AF5E0-26E5-4E21-8D7C-4195E6052839}"/>
                </a:ext>
              </a:extLst>
            </p:cNvPr>
            <p:cNvSpPr>
              <a:spLocks/>
            </p:cNvSpPr>
            <p:nvPr/>
          </p:nvSpPr>
          <p:spPr bwMode="auto">
            <a:xfrm>
              <a:off x="2690" y="3486"/>
              <a:ext cx="216" cy="154"/>
            </a:xfrm>
            <a:custGeom>
              <a:avLst/>
              <a:gdLst>
                <a:gd name="T0" fmla="*/ 0 w 216"/>
                <a:gd name="T1" fmla="*/ 0 h 154"/>
                <a:gd name="T2" fmla="*/ 0 w 216"/>
                <a:gd name="T3" fmla="*/ 154 h 154"/>
                <a:gd name="T4" fmla="*/ 216 w 216"/>
                <a:gd name="T5" fmla="*/ 152 h 154"/>
                <a:gd name="T6" fmla="*/ 212 w 216"/>
                <a:gd name="T7" fmla="*/ 0 h 154"/>
                <a:gd name="T8" fmla="*/ 0 w 216"/>
                <a:gd name="T9" fmla="*/ 0 h 154"/>
                <a:gd name="T10" fmla="*/ 0 60000 65536"/>
                <a:gd name="T11" fmla="*/ 0 60000 65536"/>
                <a:gd name="T12" fmla="*/ 0 60000 65536"/>
                <a:gd name="T13" fmla="*/ 0 60000 65536"/>
                <a:gd name="T14" fmla="*/ 0 60000 65536"/>
                <a:gd name="T15" fmla="*/ 0 w 216"/>
                <a:gd name="T16" fmla="*/ 0 h 154"/>
                <a:gd name="T17" fmla="*/ 216 w 216"/>
                <a:gd name="T18" fmla="*/ 154 h 154"/>
              </a:gdLst>
              <a:ahLst/>
              <a:cxnLst>
                <a:cxn ang="T10">
                  <a:pos x="T0" y="T1"/>
                </a:cxn>
                <a:cxn ang="T11">
                  <a:pos x="T2" y="T3"/>
                </a:cxn>
                <a:cxn ang="T12">
                  <a:pos x="T4" y="T5"/>
                </a:cxn>
                <a:cxn ang="T13">
                  <a:pos x="T6" y="T7"/>
                </a:cxn>
                <a:cxn ang="T14">
                  <a:pos x="T8" y="T9"/>
                </a:cxn>
              </a:cxnLst>
              <a:rect l="T15" t="T16" r="T17" b="T18"/>
              <a:pathLst>
                <a:path w="216" h="154">
                  <a:moveTo>
                    <a:pt x="0" y="0"/>
                  </a:moveTo>
                  <a:lnTo>
                    <a:pt x="0" y="154"/>
                  </a:lnTo>
                  <a:lnTo>
                    <a:pt x="216" y="152"/>
                  </a:lnTo>
                  <a:lnTo>
                    <a:pt x="212" y="0"/>
                  </a:lnTo>
                  <a:lnTo>
                    <a:pt x="0" y="0"/>
                  </a:lnTo>
                  <a:close/>
                </a:path>
              </a:pathLst>
            </a:custGeom>
            <a:solidFill>
              <a:srgbClr val="616161"/>
            </a:solidFill>
            <a:ln w="0">
              <a:solidFill>
                <a:srgbClr val="000000"/>
              </a:solidFill>
              <a:prstDash val="solid"/>
              <a:round/>
              <a:headEnd/>
              <a:tailEnd/>
            </a:ln>
          </p:spPr>
          <p:txBody>
            <a:bodyPr/>
            <a:lstStyle/>
            <a:p>
              <a:endParaRPr lang="fr-FR"/>
            </a:p>
          </p:txBody>
        </p:sp>
        <p:sp>
          <p:nvSpPr>
            <p:cNvPr id="12334" name="Freeform 117">
              <a:extLst>
                <a:ext uri="{FF2B5EF4-FFF2-40B4-BE49-F238E27FC236}">
                  <a16:creationId xmlns:a16="http://schemas.microsoft.com/office/drawing/2014/main" id="{864D558D-A9DB-44BF-96CB-4E024594126F}"/>
                </a:ext>
              </a:extLst>
            </p:cNvPr>
            <p:cNvSpPr>
              <a:spLocks/>
            </p:cNvSpPr>
            <p:nvPr/>
          </p:nvSpPr>
          <p:spPr bwMode="auto">
            <a:xfrm>
              <a:off x="2458" y="2556"/>
              <a:ext cx="395" cy="273"/>
            </a:xfrm>
            <a:custGeom>
              <a:avLst/>
              <a:gdLst>
                <a:gd name="T0" fmla="*/ 255 w 395"/>
                <a:gd name="T1" fmla="*/ 25 h 273"/>
                <a:gd name="T2" fmla="*/ 270 w 395"/>
                <a:gd name="T3" fmla="*/ 30 h 273"/>
                <a:gd name="T4" fmla="*/ 291 w 395"/>
                <a:gd name="T5" fmla="*/ 33 h 273"/>
                <a:gd name="T6" fmla="*/ 306 w 395"/>
                <a:gd name="T7" fmla="*/ 38 h 273"/>
                <a:gd name="T8" fmla="*/ 329 w 395"/>
                <a:gd name="T9" fmla="*/ 42 h 273"/>
                <a:gd name="T10" fmla="*/ 342 w 395"/>
                <a:gd name="T11" fmla="*/ 47 h 273"/>
                <a:gd name="T12" fmla="*/ 365 w 395"/>
                <a:gd name="T13" fmla="*/ 50 h 273"/>
                <a:gd name="T14" fmla="*/ 370 w 395"/>
                <a:gd name="T15" fmla="*/ 89 h 273"/>
                <a:gd name="T16" fmla="*/ 365 w 395"/>
                <a:gd name="T17" fmla="*/ 139 h 273"/>
                <a:gd name="T18" fmla="*/ 361 w 395"/>
                <a:gd name="T19" fmla="*/ 213 h 273"/>
                <a:gd name="T20" fmla="*/ 349 w 395"/>
                <a:gd name="T21" fmla="*/ 250 h 273"/>
                <a:gd name="T22" fmla="*/ 332 w 395"/>
                <a:gd name="T23" fmla="*/ 245 h 273"/>
                <a:gd name="T24" fmla="*/ 308 w 395"/>
                <a:gd name="T25" fmla="*/ 241 h 273"/>
                <a:gd name="T26" fmla="*/ 291 w 395"/>
                <a:gd name="T27" fmla="*/ 237 h 273"/>
                <a:gd name="T28" fmla="*/ 266 w 395"/>
                <a:gd name="T29" fmla="*/ 233 h 273"/>
                <a:gd name="T30" fmla="*/ 249 w 395"/>
                <a:gd name="T31" fmla="*/ 228 h 273"/>
                <a:gd name="T32" fmla="*/ 234 w 395"/>
                <a:gd name="T33" fmla="*/ 213 h 273"/>
                <a:gd name="T34" fmla="*/ 238 w 395"/>
                <a:gd name="T35" fmla="*/ 137 h 273"/>
                <a:gd name="T36" fmla="*/ 244 w 395"/>
                <a:gd name="T37" fmla="*/ 88 h 273"/>
                <a:gd name="T38" fmla="*/ 248 w 395"/>
                <a:gd name="T39" fmla="*/ 25 h 273"/>
                <a:gd name="T40" fmla="*/ 225 w 395"/>
                <a:gd name="T41" fmla="*/ 71 h 273"/>
                <a:gd name="T42" fmla="*/ 217 w 395"/>
                <a:gd name="T43" fmla="*/ 215 h 273"/>
                <a:gd name="T44" fmla="*/ 178 w 395"/>
                <a:gd name="T45" fmla="*/ 227 h 273"/>
                <a:gd name="T46" fmla="*/ 140 w 395"/>
                <a:gd name="T47" fmla="*/ 222 h 273"/>
                <a:gd name="T48" fmla="*/ 83 w 395"/>
                <a:gd name="T49" fmla="*/ 218 h 273"/>
                <a:gd name="T50" fmla="*/ 46 w 395"/>
                <a:gd name="T51" fmla="*/ 213 h 273"/>
                <a:gd name="T52" fmla="*/ 2 w 395"/>
                <a:gd name="T53" fmla="*/ 210 h 273"/>
                <a:gd name="T54" fmla="*/ 2 w 395"/>
                <a:gd name="T55" fmla="*/ 217 h 273"/>
                <a:gd name="T56" fmla="*/ 63 w 395"/>
                <a:gd name="T57" fmla="*/ 220 h 273"/>
                <a:gd name="T58" fmla="*/ 102 w 395"/>
                <a:gd name="T59" fmla="*/ 225 h 273"/>
                <a:gd name="T60" fmla="*/ 161 w 395"/>
                <a:gd name="T61" fmla="*/ 228 h 273"/>
                <a:gd name="T62" fmla="*/ 200 w 395"/>
                <a:gd name="T63" fmla="*/ 233 h 273"/>
                <a:gd name="T64" fmla="*/ 234 w 395"/>
                <a:gd name="T65" fmla="*/ 237 h 273"/>
                <a:gd name="T66" fmla="*/ 249 w 395"/>
                <a:gd name="T67" fmla="*/ 241 h 273"/>
                <a:gd name="T68" fmla="*/ 272 w 395"/>
                <a:gd name="T69" fmla="*/ 245 h 273"/>
                <a:gd name="T70" fmla="*/ 242 w 395"/>
                <a:gd name="T71" fmla="*/ 243 h 273"/>
                <a:gd name="T72" fmla="*/ 185 w 395"/>
                <a:gd name="T73" fmla="*/ 240 h 273"/>
                <a:gd name="T74" fmla="*/ 148 w 395"/>
                <a:gd name="T75" fmla="*/ 235 h 273"/>
                <a:gd name="T76" fmla="*/ 91 w 395"/>
                <a:gd name="T77" fmla="*/ 232 h 273"/>
                <a:gd name="T78" fmla="*/ 85 w 395"/>
                <a:gd name="T79" fmla="*/ 235 h 273"/>
                <a:gd name="T80" fmla="*/ 117 w 395"/>
                <a:gd name="T81" fmla="*/ 238 h 273"/>
                <a:gd name="T82" fmla="*/ 144 w 395"/>
                <a:gd name="T83" fmla="*/ 243 h 273"/>
                <a:gd name="T84" fmla="*/ 183 w 395"/>
                <a:gd name="T85" fmla="*/ 246 h 273"/>
                <a:gd name="T86" fmla="*/ 208 w 395"/>
                <a:gd name="T87" fmla="*/ 251 h 273"/>
                <a:gd name="T88" fmla="*/ 248 w 395"/>
                <a:gd name="T89" fmla="*/ 255 h 273"/>
                <a:gd name="T90" fmla="*/ 274 w 395"/>
                <a:gd name="T91" fmla="*/ 260 h 273"/>
                <a:gd name="T92" fmla="*/ 308 w 395"/>
                <a:gd name="T93" fmla="*/ 263 h 273"/>
                <a:gd name="T94" fmla="*/ 329 w 395"/>
                <a:gd name="T95" fmla="*/ 268 h 273"/>
                <a:gd name="T96" fmla="*/ 363 w 395"/>
                <a:gd name="T97" fmla="*/ 271 h 273"/>
                <a:gd name="T98" fmla="*/ 376 w 395"/>
                <a:gd name="T99" fmla="*/ 241 h 273"/>
                <a:gd name="T100" fmla="*/ 382 w 395"/>
                <a:gd name="T101" fmla="*/ 199 h 273"/>
                <a:gd name="T102" fmla="*/ 385 w 395"/>
                <a:gd name="T103" fmla="*/ 132 h 273"/>
                <a:gd name="T104" fmla="*/ 391 w 395"/>
                <a:gd name="T105" fmla="*/ 89 h 273"/>
                <a:gd name="T106" fmla="*/ 395 w 395"/>
                <a:gd name="T107" fmla="*/ 35 h 273"/>
                <a:gd name="T108" fmla="*/ 372 w 395"/>
                <a:gd name="T109" fmla="*/ 32 h 273"/>
                <a:gd name="T110" fmla="*/ 357 w 395"/>
                <a:gd name="T111" fmla="*/ 27 h 273"/>
                <a:gd name="T112" fmla="*/ 334 w 395"/>
                <a:gd name="T113" fmla="*/ 23 h 273"/>
                <a:gd name="T114" fmla="*/ 319 w 395"/>
                <a:gd name="T115" fmla="*/ 18 h 273"/>
                <a:gd name="T116" fmla="*/ 299 w 395"/>
                <a:gd name="T117" fmla="*/ 15 h 273"/>
                <a:gd name="T118" fmla="*/ 283 w 395"/>
                <a:gd name="T119" fmla="*/ 10 h 273"/>
                <a:gd name="T120" fmla="*/ 261 w 395"/>
                <a:gd name="T121" fmla="*/ 7 h 273"/>
                <a:gd name="T122" fmla="*/ 246 w 395"/>
                <a:gd name="T123" fmla="*/ 2 h 27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95"/>
                <a:gd name="T187" fmla="*/ 0 h 273"/>
                <a:gd name="T188" fmla="*/ 395 w 395"/>
                <a:gd name="T189" fmla="*/ 273 h 27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95" h="273">
                  <a:moveTo>
                    <a:pt x="231" y="0"/>
                  </a:moveTo>
                  <a:lnTo>
                    <a:pt x="231" y="13"/>
                  </a:lnTo>
                  <a:lnTo>
                    <a:pt x="229" y="13"/>
                  </a:lnTo>
                  <a:lnTo>
                    <a:pt x="229" y="25"/>
                  </a:lnTo>
                  <a:lnTo>
                    <a:pt x="255" y="25"/>
                  </a:lnTo>
                  <a:lnTo>
                    <a:pt x="255" y="27"/>
                  </a:lnTo>
                  <a:lnTo>
                    <a:pt x="263" y="27"/>
                  </a:lnTo>
                  <a:lnTo>
                    <a:pt x="263" y="28"/>
                  </a:lnTo>
                  <a:lnTo>
                    <a:pt x="270" y="28"/>
                  </a:lnTo>
                  <a:lnTo>
                    <a:pt x="270" y="30"/>
                  </a:lnTo>
                  <a:lnTo>
                    <a:pt x="278" y="30"/>
                  </a:lnTo>
                  <a:lnTo>
                    <a:pt x="278" y="32"/>
                  </a:lnTo>
                  <a:lnTo>
                    <a:pt x="283" y="32"/>
                  </a:lnTo>
                  <a:lnTo>
                    <a:pt x="283" y="33"/>
                  </a:lnTo>
                  <a:lnTo>
                    <a:pt x="291" y="33"/>
                  </a:lnTo>
                  <a:lnTo>
                    <a:pt x="291" y="35"/>
                  </a:lnTo>
                  <a:lnTo>
                    <a:pt x="299" y="35"/>
                  </a:lnTo>
                  <a:lnTo>
                    <a:pt x="299" y="37"/>
                  </a:lnTo>
                  <a:lnTo>
                    <a:pt x="306" y="37"/>
                  </a:lnTo>
                  <a:lnTo>
                    <a:pt x="306" y="38"/>
                  </a:lnTo>
                  <a:lnTo>
                    <a:pt x="314" y="38"/>
                  </a:lnTo>
                  <a:lnTo>
                    <a:pt x="314" y="40"/>
                  </a:lnTo>
                  <a:lnTo>
                    <a:pt x="321" y="40"/>
                  </a:lnTo>
                  <a:lnTo>
                    <a:pt x="321" y="42"/>
                  </a:lnTo>
                  <a:lnTo>
                    <a:pt x="329" y="42"/>
                  </a:lnTo>
                  <a:lnTo>
                    <a:pt x="329" y="43"/>
                  </a:lnTo>
                  <a:lnTo>
                    <a:pt x="336" y="43"/>
                  </a:lnTo>
                  <a:lnTo>
                    <a:pt x="336" y="45"/>
                  </a:lnTo>
                  <a:lnTo>
                    <a:pt x="342" y="45"/>
                  </a:lnTo>
                  <a:lnTo>
                    <a:pt x="342" y="47"/>
                  </a:lnTo>
                  <a:lnTo>
                    <a:pt x="349" y="47"/>
                  </a:lnTo>
                  <a:lnTo>
                    <a:pt x="349" y="48"/>
                  </a:lnTo>
                  <a:lnTo>
                    <a:pt x="357" y="48"/>
                  </a:lnTo>
                  <a:lnTo>
                    <a:pt x="357" y="50"/>
                  </a:lnTo>
                  <a:lnTo>
                    <a:pt x="365" y="50"/>
                  </a:lnTo>
                  <a:lnTo>
                    <a:pt x="365" y="51"/>
                  </a:lnTo>
                  <a:lnTo>
                    <a:pt x="372" y="51"/>
                  </a:lnTo>
                  <a:lnTo>
                    <a:pt x="372" y="65"/>
                  </a:lnTo>
                  <a:lnTo>
                    <a:pt x="370" y="65"/>
                  </a:lnTo>
                  <a:lnTo>
                    <a:pt x="370" y="89"/>
                  </a:lnTo>
                  <a:lnTo>
                    <a:pt x="368" y="89"/>
                  </a:lnTo>
                  <a:lnTo>
                    <a:pt x="368" y="114"/>
                  </a:lnTo>
                  <a:lnTo>
                    <a:pt x="366" y="114"/>
                  </a:lnTo>
                  <a:lnTo>
                    <a:pt x="366" y="139"/>
                  </a:lnTo>
                  <a:lnTo>
                    <a:pt x="365" y="139"/>
                  </a:lnTo>
                  <a:lnTo>
                    <a:pt x="365" y="164"/>
                  </a:lnTo>
                  <a:lnTo>
                    <a:pt x="363" y="164"/>
                  </a:lnTo>
                  <a:lnTo>
                    <a:pt x="363" y="189"/>
                  </a:lnTo>
                  <a:lnTo>
                    <a:pt x="361" y="189"/>
                  </a:lnTo>
                  <a:lnTo>
                    <a:pt x="361" y="213"/>
                  </a:lnTo>
                  <a:lnTo>
                    <a:pt x="359" y="213"/>
                  </a:lnTo>
                  <a:lnTo>
                    <a:pt x="359" y="238"/>
                  </a:lnTo>
                  <a:lnTo>
                    <a:pt x="357" y="238"/>
                  </a:lnTo>
                  <a:lnTo>
                    <a:pt x="357" y="250"/>
                  </a:lnTo>
                  <a:lnTo>
                    <a:pt x="349" y="250"/>
                  </a:lnTo>
                  <a:lnTo>
                    <a:pt x="349" y="248"/>
                  </a:lnTo>
                  <a:lnTo>
                    <a:pt x="340" y="248"/>
                  </a:lnTo>
                  <a:lnTo>
                    <a:pt x="340" y="246"/>
                  </a:lnTo>
                  <a:lnTo>
                    <a:pt x="332" y="246"/>
                  </a:lnTo>
                  <a:lnTo>
                    <a:pt x="332" y="245"/>
                  </a:lnTo>
                  <a:lnTo>
                    <a:pt x="323" y="245"/>
                  </a:lnTo>
                  <a:lnTo>
                    <a:pt x="323" y="243"/>
                  </a:lnTo>
                  <a:lnTo>
                    <a:pt x="315" y="243"/>
                  </a:lnTo>
                  <a:lnTo>
                    <a:pt x="315" y="241"/>
                  </a:lnTo>
                  <a:lnTo>
                    <a:pt x="308" y="241"/>
                  </a:lnTo>
                  <a:lnTo>
                    <a:pt x="308" y="240"/>
                  </a:lnTo>
                  <a:lnTo>
                    <a:pt x="299" y="240"/>
                  </a:lnTo>
                  <a:lnTo>
                    <a:pt x="299" y="238"/>
                  </a:lnTo>
                  <a:lnTo>
                    <a:pt x="291" y="238"/>
                  </a:lnTo>
                  <a:lnTo>
                    <a:pt x="291" y="237"/>
                  </a:lnTo>
                  <a:lnTo>
                    <a:pt x="282" y="237"/>
                  </a:lnTo>
                  <a:lnTo>
                    <a:pt x="282" y="235"/>
                  </a:lnTo>
                  <a:lnTo>
                    <a:pt x="274" y="235"/>
                  </a:lnTo>
                  <a:lnTo>
                    <a:pt x="274" y="233"/>
                  </a:lnTo>
                  <a:lnTo>
                    <a:pt x="266" y="233"/>
                  </a:lnTo>
                  <a:lnTo>
                    <a:pt x="266" y="232"/>
                  </a:lnTo>
                  <a:lnTo>
                    <a:pt x="257" y="232"/>
                  </a:lnTo>
                  <a:lnTo>
                    <a:pt x="257" y="230"/>
                  </a:lnTo>
                  <a:lnTo>
                    <a:pt x="249" y="230"/>
                  </a:lnTo>
                  <a:lnTo>
                    <a:pt x="249" y="228"/>
                  </a:lnTo>
                  <a:lnTo>
                    <a:pt x="240" y="228"/>
                  </a:lnTo>
                  <a:lnTo>
                    <a:pt x="240" y="227"/>
                  </a:lnTo>
                  <a:lnTo>
                    <a:pt x="232" y="227"/>
                  </a:lnTo>
                  <a:lnTo>
                    <a:pt x="232" y="213"/>
                  </a:lnTo>
                  <a:lnTo>
                    <a:pt x="234" y="213"/>
                  </a:lnTo>
                  <a:lnTo>
                    <a:pt x="234" y="189"/>
                  </a:lnTo>
                  <a:lnTo>
                    <a:pt x="236" y="189"/>
                  </a:lnTo>
                  <a:lnTo>
                    <a:pt x="236" y="162"/>
                  </a:lnTo>
                  <a:lnTo>
                    <a:pt x="238" y="162"/>
                  </a:lnTo>
                  <a:lnTo>
                    <a:pt x="238" y="137"/>
                  </a:lnTo>
                  <a:lnTo>
                    <a:pt x="240" y="137"/>
                  </a:lnTo>
                  <a:lnTo>
                    <a:pt x="240" y="113"/>
                  </a:lnTo>
                  <a:lnTo>
                    <a:pt x="242" y="113"/>
                  </a:lnTo>
                  <a:lnTo>
                    <a:pt x="242" y="88"/>
                  </a:lnTo>
                  <a:lnTo>
                    <a:pt x="244" y="88"/>
                  </a:lnTo>
                  <a:lnTo>
                    <a:pt x="244" y="61"/>
                  </a:lnTo>
                  <a:lnTo>
                    <a:pt x="246" y="61"/>
                  </a:lnTo>
                  <a:lnTo>
                    <a:pt x="246" y="37"/>
                  </a:lnTo>
                  <a:lnTo>
                    <a:pt x="248" y="37"/>
                  </a:lnTo>
                  <a:lnTo>
                    <a:pt x="248" y="25"/>
                  </a:lnTo>
                  <a:lnTo>
                    <a:pt x="229" y="25"/>
                  </a:lnTo>
                  <a:lnTo>
                    <a:pt x="229" y="43"/>
                  </a:lnTo>
                  <a:lnTo>
                    <a:pt x="227" y="43"/>
                  </a:lnTo>
                  <a:lnTo>
                    <a:pt x="227" y="71"/>
                  </a:lnTo>
                  <a:lnTo>
                    <a:pt x="225" y="71"/>
                  </a:lnTo>
                  <a:lnTo>
                    <a:pt x="223" y="129"/>
                  </a:lnTo>
                  <a:lnTo>
                    <a:pt x="221" y="129"/>
                  </a:lnTo>
                  <a:lnTo>
                    <a:pt x="221" y="157"/>
                  </a:lnTo>
                  <a:lnTo>
                    <a:pt x="219" y="157"/>
                  </a:lnTo>
                  <a:lnTo>
                    <a:pt x="217" y="215"/>
                  </a:lnTo>
                  <a:lnTo>
                    <a:pt x="215" y="215"/>
                  </a:lnTo>
                  <a:lnTo>
                    <a:pt x="215" y="228"/>
                  </a:lnTo>
                  <a:lnTo>
                    <a:pt x="197" y="228"/>
                  </a:lnTo>
                  <a:lnTo>
                    <a:pt x="197" y="227"/>
                  </a:lnTo>
                  <a:lnTo>
                    <a:pt x="178" y="227"/>
                  </a:lnTo>
                  <a:lnTo>
                    <a:pt x="178" y="225"/>
                  </a:lnTo>
                  <a:lnTo>
                    <a:pt x="159" y="225"/>
                  </a:lnTo>
                  <a:lnTo>
                    <a:pt x="159" y="223"/>
                  </a:lnTo>
                  <a:lnTo>
                    <a:pt x="140" y="223"/>
                  </a:lnTo>
                  <a:lnTo>
                    <a:pt x="140" y="222"/>
                  </a:lnTo>
                  <a:lnTo>
                    <a:pt x="121" y="222"/>
                  </a:lnTo>
                  <a:lnTo>
                    <a:pt x="121" y="220"/>
                  </a:lnTo>
                  <a:lnTo>
                    <a:pt x="102" y="220"/>
                  </a:lnTo>
                  <a:lnTo>
                    <a:pt x="102" y="218"/>
                  </a:lnTo>
                  <a:lnTo>
                    <a:pt x="83" y="218"/>
                  </a:lnTo>
                  <a:lnTo>
                    <a:pt x="83" y="217"/>
                  </a:lnTo>
                  <a:lnTo>
                    <a:pt x="65" y="217"/>
                  </a:lnTo>
                  <a:lnTo>
                    <a:pt x="65" y="215"/>
                  </a:lnTo>
                  <a:lnTo>
                    <a:pt x="46" y="215"/>
                  </a:lnTo>
                  <a:lnTo>
                    <a:pt x="46" y="213"/>
                  </a:lnTo>
                  <a:lnTo>
                    <a:pt x="27" y="213"/>
                  </a:lnTo>
                  <a:lnTo>
                    <a:pt x="27" y="212"/>
                  </a:lnTo>
                  <a:lnTo>
                    <a:pt x="8" y="212"/>
                  </a:lnTo>
                  <a:lnTo>
                    <a:pt x="8" y="210"/>
                  </a:lnTo>
                  <a:lnTo>
                    <a:pt x="2" y="210"/>
                  </a:lnTo>
                  <a:lnTo>
                    <a:pt x="2" y="212"/>
                  </a:lnTo>
                  <a:lnTo>
                    <a:pt x="0" y="212"/>
                  </a:lnTo>
                  <a:lnTo>
                    <a:pt x="0" y="215"/>
                  </a:lnTo>
                  <a:lnTo>
                    <a:pt x="2" y="215"/>
                  </a:lnTo>
                  <a:lnTo>
                    <a:pt x="2" y="217"/>
                  </a:lnTo>
                  <a:lnTo>
                    <a:pt x="23" y="217"/>
                  </a:lnTo>
                  <a:lnTo>
                    <a:pt x="23" y="218"/>
                  </a:lnTo>
                  <a:lnTo>
                    <a:pt x="44" y="218"/>
                  </a:lnTo>
                  <a:lnTo>
                    <a:pt x="44" y="220"/>
                  </a:lnTo>
                  <a:lnTo>
                    <a:pt x="63" y="220"/>
                  </a:lnTo>
                  <a:lnTo>
                    <a:pt x="63" y="222"/>
                  </a:lnTo>
                  <a:lnTo>
                    <a:pt x="82" y="222"/>
                  </a:lnTo>
                  <a:lnTo>
                    <a:pt x="82" y="223"/>
                  </a:lnTo>
                  <a:lnTo>
                    <a:pt x="102" y="223"/>
                  </a:lnTo>
                  <a:lnTo>
                    <a:pt x="102" y="225"/>
                  </a:lnTo>
                  <a:lnTo>
                    <a:pt x="121" y="225"/>
                  </a:lnTo>
                  <a:lnTo>
                    <a:pt x="121" y="227"/>
                  </a:lnTo>
                  <a:lnTo>
                    <a:pt x="142" y="227"/>
                  </a:lnTo>
                  <a:lnTo>
                    <a:pt x="142" y="228"/>
                  </a:lnTo>
                  <a:lnTo>
                    <a:pt x="161" y="228"/>
                  </a:lnTo>
                  <a:lnTo>
                    <a:pt x="161" y="230"/>
                  </a:lnTo>
                  <a:lnTo>
                    <a:pt x="180" y="230"/>
                  </a:lnTo>
                  <a:lnTo>
                    <a:pt x="180" y="232"/>
                  </a:lnTo>
                  <a:lnTo>
                    <a:pt x="200" y="232"/>
                  </a:lnTo>
                  <a:lnTo>
                    <a:pt x="200" y="233"/>
                  </a:lnTo>
                  <a:lnTo>
                    <a:pt x="219" y="233"/>
                  </a:lnTo>
                  <a:lnTo>
                    <a:pt x="219" y="235"/>
                  </a:lnTo>
                  <a:lnTo>
                    <a:pt x="227" y="235"/>
                  </a:lnTo>
                  <a:lnTo>
                    <a:pt x="227" y="237"/>
                  </a:lnTo>
                  <a:lnTo>
                    <a:pt x="234" y="237"/>
                  </a:lnTo>
                  <a:lnTo>
                    <a:pt x="234" y="238"/>
                  </a:lnTo>
                  <a:lnTo>
                    <a:pt x="242" y="238"/>
                  </a:lnTo>
                  <a:lnTo>
                    <a:pt x="242" y="240"/>
                  </a:lnTo>
                  <a:lnTo>
                    <a:pt x="249" y="240"/>
                  </a:lnTo>
                  <a:lnTo>
                    <a:pt x="249" y="241"/>
                  </a:lnTo>
                  <a:lnTo>
                    <a:pt x="257" y="241"/>
                  </a:lnTo>
                  <a:lnTo>
                    <a:pt x="257" y="243"/>
                  </a:lnTo>
                  <a:lnTo>
                    <a:pt x="265" y="243"/>
                  </a:lnTo>
                  <a:lnTo>
                    <a:pt x="265" y="245"/>
                  </a:lnTo>
                  <a:lnTo>
                    <a:pt x="272" y="245"/>
                  </a:lnTo>
                  <a:lnTo>
                    <a:pt x="272" y="246"/>
                  </a:lnTo>
                  <a:lnTo>
                    <a:pt x="261" y="246"/>
                  </a:lnTo>
                  <a:lnTo>
                    <a:pt x="261" y="245"/>
                  </a:lnTo>
                  <a:lnTo>
                    <a:pt x="242" y="245"/>
                  </a:lnTo>
                  <a:lnTo>
                    <a:pt x="242" y="243"/>
                  </a:lnTo>
                  <a:lnTo>
                    <a:pt x="223" y="243"/>
                  </a:lnTo>
                  <a:lnTo>
                    <a:pt x="223" y="241"/>
                  </a:lnTo>
                  <a:lnTo>
                    <a:pt x="204" y="241"/>
                  </a:lnTo>
                  <a:lnTo>
                    <a:pt x="204" y="240"/>
                  </a:lnTo>
                  <a:lnTo>
                    <a:pt x="185" y="240"/>
                  </a:lnTo>
                  <a:lnTo>
                    <a:pt x="185" y="238"/>
                  </a:lnTo>
                  <a:lnTo>
                    <a:pt x="166" y="238"/>
                  </a:lnTo>
                  <a:lnTo>
                    <a:pt x="166" y="237"/>
                  </a:lnTo>
                  <a:lnTo>
                    <a:pt x="148" y="237"/>
                  </a:lnTo>
                  <a:lnTo>
                    <a:pt x="148" y="235"/>
                  </a:lnTo>
                  <a:lnTo>
                    <a:pt x="129" y="235"/>
                  </a:lnTo>
                  <a:lnTo>
                    <a:pt x="129" y="233"/>
                  </a:lnTo>
                  <a:lnTo>
                    <a:pt x="110" y="233"/>
                  </a:lnTo>
                  <a:lnTo>
                    <a:pt x="110" y="232"/>
                  </a:lnTo>
                  <a:lnTo>
                    <a:pt x="91" y="232"/>
                  </a:lnTo>
                  <a:lnTo>
                    <a:pt x="91" y="230"/>
                  </a:lnTo>
                  <a:lnTo>
                    <a:pt x="85" y="230"/>
                  </a:lnTo>
                  <a:lnTo>
                    <a:pt x="85" y="232"/>
                  </a:lnTo>
                  <a:lnTo>
                    <a:pt x="83" y="232"/>
                  </a:lnTo>
                  <a:lnTo>
                    <a:pt x="85" y="235"/>
                  </a:lnTo>
                  <a:lnTo>
                    <a:pt x="89" y="235"/>
                  </a:lnTo>
                  <a:lnTo>
                    <a:pt x="89" y="237"/>
                  </a:lnTo>
                  <a:lnTo>
                    <a:pt x="104" y="237"/>
                  </a:lnTo>
                  <a:lnTo>
                    <a:pt x="104" y="238"/>
                  </a:lnTo>
                  <a:lnTo>
                    <a:pt x="117" y="238"/>
                  </a:lnTo>
                  <a:lnTo>
                    <a:pt x="117" y="240"/>
                  </a:lnTo>
                  <a:lnTo>
                    <a:pt x="131" y="240"/>
                  </a:lnTo>
                  <a:lnTo>
                    <a:pt x="131" y="241"/>
                  </a:lnTo>
                  <a:lnTo>
                    <a:pt x="144" y="241"/>
                  </a:lnTo>
                  <a:lnTo>
                    <a:pt x="144" y="243"/>
                  </a:lnTo>
                  <a:lnTo>
                    <a:pt x="157" y="243"/>
                  </a:lnTo>
                  <a:lnTo>
                    <a:pt x="157" y="245"/>
                  </a:lnTo>
                  <a:lnTo>
                    <a:pt x="170" y="245"/>
                  </a:lnTo>
                  <a:lnTo>
                    <a:pt x="170" y="246"/>
                  </a:lnTo>
                  <a:lnTo>
                    <a:pt x="183" y="246"/>
                  </a:lnTo>
                  <a:lnTo>
                    <a:pt x="183" y="248"/>
                  </a:lnTo>
                  <a:lnTo>
                    <a:pt x="195" y="248"/>
                  </a:lnTo>
                  <a:lnTo>
                    <a:pt x="195" y="250"/>
                  </a:lnTo>
                  <a:lnTo>
                    <a:pt x="208" y="250"/>
                  </a:lnTo>
                  <a:lnTo>
                    <a:pt x="208" y="251"/>
                  </a:lnTo>
                  <a:lnTo>
                    <a:pt x="221" y="251"/>
                  </a:lnTo>
                  <a:lnTo>
                    <a:pt x="221" y="253"/>
                  </a:lnTo>
                  <a:lnTo>
                    <a:pt x="234" y="253"/>
                  </a:lnTo>
                  <a:lnTo>
                    <a:pt x="234" y="255"/>
                  </a:lnTo>
                  <a:lnTo>
                    <a:pt x="248" y="255"/>
                  </a:lnTo>
                  <a:lnTo>
                    <a:pt x="248" y="256"/>
                  </a:lnTo>
                  <a:lnTo>
                    <a:pt x="261" y="256"/>
                  </a:lnTo>
                  <a:lnTo>
                    <a:pt x="261" y="258"/>
                  </a:lnTo>
                  <a:lnTo>
                    <a:pt x="274" y="258"/>
                  </a:lnTo>
                  <a:lnTo>
                    <a:pt x="274" y="260"/>
                  </a:lnTo>
                  <a:lnTo>
                    <a:pt x="285" y="260"/>
                  </a:lnTo>
                  <a:lnTo>
                    <a:pt x="285" y="261"/>
                  </a:lnTo>
                  <a:lnTo>
                    <a:pt x="297" y="261"/>
                  </a:lnTo>
                  <a:lnTo>
                    <a:pt x="297" y="263"/>
                  </a:lnTo>
                  <a:lnTo>
                    <a:pt x="308" y="263"/>
                  </a:lnTo>
                  <a:lnTo>
                    <a:pt x="308" y="265"/>
                  </a:lnTo>
                  <a:lnTo>
                    <a:pt x="319" y="265"/>
                  </a:lnTo>
                  <a:lnTo>
                    <a:pt x="319" y="266"/>
                  </a:lnTo>
                  <a:lnTo>
                    <a:pt x="329" y="266"/>
                  </a:lnTo>
                  <a:lnTo>
                    <a:pt x="329" y="268"/>
                  </a:lnTo>
                  <a:lnTo>
                    <a:pt x="340" y="268"/>
                  </a:lnTo>
                  <a:lnTo>
                    <a:pt x="340" y="270"/>
                  </a:lnTo>
                  <a:lnTo>
                    <a:pt x="351" y="270"/>
                  </a:lnTo>
                  <a:lnTo>
                    <a:pt x="351" y="271"/>
                  </a:lnTo>
                  <a:lnTo>
                    <a:pt x="363" y="271"/>
                  </a:lnTo>
                  <a:lnTo>
                    <a:pt x="363" y="273"/>
                  </a:lnTo>
                  <a:lnTo>
                    <a:pt x="374" y="273"/>
                  </a:lnTo>
                  <a:lnTo>
                    <a:pt x="374" y="263"/>
                  </a:lnTo>
                  <a:lnTo>
                    <a:pt x="376" y="263"/>
                  </a:lnTo>
                  <a:lnTo>
                    <a:pt x="376" y="241"/>
                  </a:lnTo>
                  <a:lnTo>
                    <a:pt x="378" y="241"/>
                  </a:lnTo>
                  <a:lnTo>
                    <a:pt x="378" y="220"/>
                  </a:lnTo>
                  <a:lnTo>
                    <a:pt x="380" y="220"/>
                  </a:lnTo>
                  <a:lnTo>
                    <a:pt x="380" y="199"/>
                  </a:lnTo>
                  <a:lnTo>
                    <a:pt x="382" y="199"/>
                  </a:lnTo>
                  <a:lnTo>
                    <a:pt x="382" y="177"/>
                  </a:lnTo>
                  <a:lnTo>
                    <a:pt x="383" y="177"/>
                  </a:lnTo>
                  <a:lnTo>
                    <a:pt x="383" y="154"/>
                  </a:lnTo>
                  <a:lnTo>
                    <a:pt x="385" y="154"/>
                  </a:lnTo>
                  <a:lnTo>
                    <a:pt x="385" y="132"/>
                  </a:lnTo>
                  <a:lnTo>
                    <a:pt x="387" y="132"/>
                  </a:lnTo>
                  <a:lnTo>
                    <a:pt x="387" y="111"/>
                  </a:lnTo>
                  <a:lnTo>
                    <a:pt x="389" y="111"/>
                  </a:lnTo>
                  <a:lnTo>
                    <a:pt x="389" y="89"/>
                  </a:lnTo>
                  <a:lnTo>
                    <a:pt x="391" y="89"/>
                  </a:lnTo>
                  <a:lnTo>
                    <a:pt x="391" y="68"/>
                  </a:lnTo>
                  <a:lnTo>
                    <a:pt x="393" y="68"/>
                  </a:lnTo>
                  <a:lnTo>
                    <a:pt x="393" y="47"/>
                  </a:lnTo>
                  <a:lnTo>
                    <a:pt x="395" y="47"/>
                  </a:lnTo>
                  <a:lnTo>
                    <a:pt x="395" y="35"/>
                  </a:lnTo>
                  <a:lnTo>
                    <a:pt x="387" y="35"/>
                  </a:lnTo>
                  <a:lnTo>
                    <a:pt x="387" y="33"/>
                  </a:lnTo>
                  <a:lnTo>
                    <a:pt x="380" y="33"/>
                  </a:lnTo>
                  <a:lnTo>
                    <a:pt x="380" y="32"/>
                  </a:lnTo>
                  <a:lnTo>
                    <a:pt x="372" y="32"/>
                  </a:lnTo>
                  <a:lnTo>
                    <a:pt x="372" y="30"/>
                  </a:lnTo>
                  <a:lnTo>
                    <a:pt x="365" y="30"/>
                  </a:lnTo>
                  <a:lnTo>
                    <a:pt x="365" y="28"/>
                  </a:lnTo>
                  <a:lnTo>
                    <a:pt x="357" y="28"/>
                  </a:lnTo>
                  <a:lnTo>
                    <a:pt x="357" y="27"/>
                  </a:lnTo>
                  <a:lnTo>
                    <a:pt x="349" y="27"/>
                  </a:lnTo>
                  <a:lnTo>
                    <a:pt x="349" y="25"/>
                  </a:lnTo>
                  <a:lnTo>
                    <a:pt x="342" y="25"/>
                  </a:lnTo>
                  <a:lnTo>
                    <a:pt x="342" y="23"/>
                  </a:lnTo>
                  <a:lnTo>
                    <a:pt x="334" y="23"/>
                  </a:lnTo>
                  <a:lnTo>
                    <a:pt x="334" y="22"/>
                  </a:lnTo>
                  <a:lnTo>
                    <a:pt x="327" y="22"/>
                  </a:lnTo>
                  <a:lnTo>
                    <a:pt x="327" y="20"/>
                  </a:lnTo>
                  <a:lnTo>
                    <a:pt x="319" y="20"/>
                  </a:lnTo>
                  <a:lnTo>
                    <a:pt x="319" y="18"/>
                  </a:lnTo>
                  <a:lnTo>
                    <a:pt x="312" y="18"/>
                  </a:lnTo>
                  <a:lnTo>
                    <a:pt x="312" y="17"/>
                  </a:lnTo>
                  <a:lnTo>
                    <a:pt x="306" y="17"/>
                  </a:lnTo>
                  <a:lnTo>
                    <a:pt x="306" y="15"/>
                  </a:lnTo>
                  <a:lnTo>
                    <a:pt x="299" y="15"/>
                  </a:lnTo>
                  <a:lnTo>
                    <a:pt x="299" y="13"/>
                  </a:lnTo>
                  <a:lnTo>
                    <a:pt x="291" y="13"/>
                  </a:lnTo>
                  <a:lnTo>
                    <a:pt x="291" y="12"/>
                  </a:lnTo>
                  <a:lnTo>
                    <a:pt x="283" y="12"/>
                  </a:lnTo>
                  <a:lnTo>
                    <a:pt x="283" y="10"/>
                  </a:lnTo>
                  <a:lnTo>
                    <a:pt x="276" y="10"/>
                  </a:lnTo>
                  <a:lnTo>
                    <a:pt x="276" y="9"/>
                  </a:lnTo>
                  <a:lnTo>
                    <a:pt x="268" y="9"/>
                  </a:lnTo>
                  <a:lnTo>
                    <a:pt x="268" y="7"/>
                  </a:lnTo>
                  <a:lnTo>
                    <a:pt x="261" y="7"/>
                  </a:lnTo>
                  <a:lnTo>
                    <a:pt x="261" y="5"/>
                  </a:lnTo>
                  <a:lnTo>
                    <a:pt x="253" y="5"/>
                  </a:lnTo>
                  <a:lnTo>
                    <a:pt x="253" y="4"/>
                  </a:lnTo>
                  <a:lnTo>
                    <a:pt x="246" y="4"/>
                  </a:lnTo>
                  <a:lnTo>
                    <a:pt x="246" y="2"/>
                  </a:lnTo>
                  <a:lnTo>
                    <a:pt x="238" y="2"/>
                  </a:lnTo>
                  <a:lnTo>
                    <a:pt x="238" y="0"/>
                  </a:lnTo>
                  <a:lnTo>
                    <a:pt x="231" y="0"/>
                  </a:lnTo>
                  <a:close/>
                </a:path>
              </a:pathLst>
            </a:custGeom>
            <a:solidFill>
              <a:srgbClr val="C261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2335" name="Freeform 118">
              <a:extLst>
                <a:ext uri="{FF2B5EF4-FFF2-40B4-BE49-F238E27FC236}">
                  <a16:creationId xmlns:a16="http://schemas.microsoft.com/office/drawing/2014/main" id="{ADFDAF9D-67BB-460F-878E-D524A64DA8B0}"/>
                </a:ext>
              </a:extLst>
            </p:cNvPr>
            <p:cNvSpPr>
              <a:spLocks/>
            </p:cNvSpPr>
            <p:nvPr/>
          </p:nvSpPr>
          <p:spPr bwMode="auto">
            <a:xfrm>
              <a:off x="2458" y="2555"/>
              <a:ext cx="395" cy="274"/>
            </a:xfrm>
            <a:custGeom>
              <a:avLst/>
              <a:gdLst>
                <a:gd name="T0" fmla="*/ 280 w 395"/>
                <a:gd name="T1" fmla="*/ 247 h 274"/>
                <a:gd name="T2" fmla="*/ 219 w 395"/>
                <a:gd name="T3" fmla="*/ 234 h 274"/>
                <a:gd name="T4" fmla="*/ 4 w 395"/>
                <a:gd name="T5" fmla="*/ 216 h 274"/>
                <a:gd name="T6" fmla="*/ 2 w 395"/>
                <a:gd name="T7" fmla="*/ 216 h 274"/>
                <a:gd name="T8" fmla="*/ 2 w 395"/>
                <a:gd name="T9" fmla="*/ 214 h 274"/>
                <a:gd name="T10" fmla="*/ 0 w 395"/>
                <a:gd name="T11" fmla="*/ 214 h 274"/>
                <a:gd name="T12" fmla="*/ 0 w 395"/>
                <a:gd name="T13" fmla="*/ 213 h 274"/>
                <a:gd name="T14" fmla="*/ 2 w 395"/>
                <a:gd name="T15" fmla="*/ 211 h 274"/>
                <a:gd name="T16" fmla="*/ 8 w 395"/>
                <a:gd name="T17" fmla="*/ 211 h 274"/>
                <a:gd name="T18" fmla="*/ 215 w 395"/>
                <a:gd name="T19" fmla="*/ 229 h 274"/>
                <a:gd name="T20" fmla="*/ 231 w 395"/>
                <a:gd name="T21" fmla="*/ 0 h 274"/>
                <a:gd name="T22" fmla="*/ 395 w 395"/>
                <a:gd name="T23" fmla="*/ 36 h 274"/>
                <a:gd name="T24" fmla="*/ 374 w 395"/>
                <a:gd name="T25" fmla="*/ 274 h 274"/>
                <a:gd name="T26" fmla="*/ 274 w 395"/>
                <a:gd name="T27" fmla="*/ 259 h 274"/>
                <a:gd name="T28" fmla="*/ 91 w 395"/>
                <a:gd name="T29" fmla="*/ 236 h 274"/>
                <a:gd name="T30" fmla="*/ 89 w 395"/>
                <a:gd name="T31" fmla="*/ 236 h 274"/>
                <a:gd name="T32" fmla="*/ 87 w 395"/>
                <a:gd name="T33" fmla="*/ 234 h 274"/>
                <a:gd name="T34" fmla="*/ 85 w 395"/>
                <a:gd name="T35" fmla="*/ 234 h 274"/>
                <a:gd name="T36" fmla="*/ 85 w 395"/>
                <a:gd name="T37" fmla="*/ 233 h 274"/>
                <a:gd name="T38" fmla="*/ 83 w 395"/>
                <a:gd name="T39" fmla="*/ 233 h 274"/>
                <a:gd name="T40" fmla="*/ 85 w 395"/>
                <a:gd name="T41" fmla="*/ 231 h 274"/>
                <a:gd name="T42" fmla="*/ 91 w 395"/>
                <a:gd name="T43" fmla="*/ 231 h 274"/>
                <a:gd name="T44" fmla="*/ 280 w 395"/>
                <a:gd name="T45" fmla="*/ 247 h 27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95"/>
                <a:gd name="T70" fmla="*/ 0 h 274"/>
                <a:gd name="T71" fmla="*/ 395 w 395"/>
                <a:gd name="T72" fmla="*/ 274 h 27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95" h="274">
                  <a:moveTo>
                    <a:pt x="280" y="247"/>
                  </a:moveTo>
                  <a:lnTo>
                    <a:pt x="219" y="234"/>
                  </a:lnTo>
                  <a:lnTo>
                    <a:pt x="4" y="216"/>
                  </a:lnTo>
                  <a:lnTo>
                    <a:pt x="2" y="216"/>
                  </a:lnTo>
                  <a:lnTo>
                    <a:pt x="2" y="214"/>
                  </a:lnTo>
                  <a:lnTo>
                    <a:pt x="0" y="214"/>
                  </a:lnTo>
                  <a:lnTo>
                    <a:pt x="0" y="213"/>
                  </a:lnTo>
                  <a:lnTo>
                    <a:pt x="2" y="211"/>
                  </a:lnTo>
                  <a:lnTo>
                    <a:pt x="8" y="211"/>
                  </a:lnTo>
                  <a:lnTo>
                    <a:pt x="215" y="229"/>
                  </a:lnTo>
                  <a:lnTo>
                    <a:pt x="231" y="0"/>
                  </a:lnTo>
                  <a:lnTo>
                    <a:pt x="395" y="36"/>
                  </a:lnTo>
                  <a:lnTo>
                    <a:pt x="374" y="274"/>
                  </a:lnTo>
                  <a:lnTo>
                    <a:pt x="274" y="259"/>
                  </a:lnTo>
                  <a:lnTo>
                    <a:pt x="91" y="236"/>
                  </a:lnTo>
                  <a:lnTo>
                    <a:pt x="89" y="236"/>
                  </a:lnTo>
                  <a:lnTo>
                    <a:pt x="87" y="234"/>
                  </a:lnTo>
                  <a:lnTo>
                    <a:pt x="85" y="234"/>
                  </a:lnTo>
                  <a:lnTo>
                    <a:pt x="85" y="233"/>
                  </a:lnTo>
                  <a:lnTo>
                    <a:pt x="83" y="233"/>
                  </a:lnTo>
                  <a:lnTo>
                    <a:pt x="85" y="231"/>
                  </a:lnTo>
                  <a:lnTo>
                    <a:pt x="91" y="231"/>
                  </a:lnTo>
                  <a:lnTo>
                    <a:pt x="280" y="247"/>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2336" name="Freeform 119">
              <a:extLst>
                <a:ext uri="{FF2B5EF4-FFF2-40B4-BE49-F238E27FC236}">
                  <a16:creationId xmlns:a16="http://schemas.microsoft.com/office/drawing/2014/main" id="{32F1ECAB-8EAD-44E3-B8C9-AFD8BC071166}"/>
                </a:ext>
              </a:extLst>
            </p:cNvPr>
            <p:cNvSpPr>
              <a:spLocks/>
            </p:cNvSpPr>
            <p:nvPr/>
          </p:nvSpPr>
          <p:spPr bwMode="auto">
            <a:xfrm>
              <a:off x="2690" y="2579"/>
              <a:ext cx="140" cy="227"/>
            </a:xfrm>
            <a:custGeom>
              <a:avLst/>
              <a:gdLst>
                <a:gd name="T0" fmla="*/ 125 w 140"/>
                <a:gd name="T1" fmla="*/ 227 h 227"/>
                <a:gd name="T2" fmla="*/ 0 w 140"/>
                <a:gd name="T3" fmla="*/ 202 h 227"/>
                <a:gd name="T4" fmla="*/ 16 w 140"/>
                <a:gd name="T5" fmla="*/ 0 h 227"/>
                <a:gd name="T6" fmla="*/ 140 w 140"/>
                <a:gd name="T7" fmla="*/ 28 h 227"/>
                <a:gd name="T8" fmla="*/ 125 w 140"/>
                <a:gd name="T9" fmla="*/ 227 h 227"/>
                <a:gd name="T10" fmla="*/ 0 60000 65536"/>
                <a:gd name="T11" fmla="*/ 0 60000 65536"/>
                <a:gd name="T12" fmla="*/ 0 60000 65536"/>
                <a:gd name="T13" fmla="*/ 0 60000 65536"/>
                <a:gd name="T14" fmla="*/ 0 60000 65536"/>
                <a:gd name="T15" fmla="*/ 0 w 140"/>
                <a:gd name="T16" fmla="*/ 0 h 227"/>
                <a:gd name="T17" fmla="*/ 140 w 140"/>
                <a:gd name="T18" fmla="*/ 227 h 227"/>
              </a:gdLst>
              <a:ahLst/>
              <a:cxnLst>
                <a:cxn ang="T10">
                  <a:pos x="T0" y="T1"/>
                </a:cxn>
                <a:cxn ang="T11">
                  <a:pos x="T2" y="T3"/>
                </a:cxn>
                <a:cxn ang="T12">
                  <a:pos x="T4" y="T5"/>
                </a:cxn>
                <a:cxn ang="T13">
                  <a:pos x="T6" y="T7"/>
                </a:cxn>
                <a:cxn ang="T14">
                  <a:pos x="T8" y="T9"/>
                </a:cxn>
              </a:cxnLst>
              <a:rect l="T15" t="T16" r="T17" b="T18"/>
              <a:pathLst>
                <a:path w="140" h="227">
                  <a:moveTo>
                    <a:pt x="125" y="227"/>
                  </a:moveTo>
                  <a:lnTo>
                    <a:pt x="0" y="202"/>
                  </a:lnTo>
                  <a:lnTo>
                    <a:pt x="16" y="0"/>
                  </a:lnTo>
                  <a:lnTo>
                    <a:pt x="140" y="28"/>
                  </a:lnTo>
                  <a:lnTo>
                    <a:pt x="125" y="227"/>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2337" name="Freeform 120">
              <a:extLst>
                <a:ext uri="{FF2B5EF4-FFF2-40B4-BE49-F238E27FC236}">
                  <a16:creationId xmlns:a16="http://schemas.microsoft.com/office/drawing/2014/main" id="{F7D60993-1279-4E5C-B59F-ECE4DD142927}"/>
                </a:ext>
              </a:extLst>
            </p:cNvPr>
            <p:cNvSpPr>
              <a:spLocks/>
            </p:cNvSpPr>
            <p:nvPr/>
          </p:nvSpPr>
          <p:spPr bwMode="auto">
            <a:xfrm>
              <a:off x="2687" y="2538"/>
              <a:ext cx="185" cy="760"/>
            </a:xfrm>
            <a:custGeom>
              <a:avLst/>
              <a:gdLst>
                <a:gd name="T0" fmla="*/ 49 w 185"/>
                <a:gd name="T1" fmla="*/ 40 h 760"/>
                <a:gd name="T2" fmla="*/ 96 w 185"/>
                <a:gd name="T3" fmla="*/ 45 h 760"/>
                <a:gd name="T4" fmla="*/ 113 w 185"/>
                <a:gd name="T5" fmla="*/ 48 h 760"/>
                <a:gd name="T6" fmla="*/ 130 w 185"/>
                <a:gd name="T7" fmla="*/ 51 h 760"/>
                <a:gd name="T8" fmla="*/ 147 w 185"/>
                <a:gd name="T9" fmla="*/ 55 h 760"/>
                <a:gd name="T10" fmla="*/ 153 w 185"/>
                <a:gd name="T11" fmla="*/ 98 h 760"/>
                <a:gd name="T12" fmla="*/ 149 w 185"/>
                <a:gd name="T13" fmla="*/ 154 h 760"/>
                <a:gd name="T14" fmla="*/ 145 w 185"/>
                <a:gd name="T15" fmla="*/ 195 h 760"/>
                <a:gd name="T16" fmla="*/ 119 w 185"/>
                <a:gd name="T17" fmla="*/ 192 h 760"/>
                <a:gd name="T18" fmla="*/ 90 w 185"/>
                <a:gd name="T19" fmla="*/ 188 h 760"/>
                <a:gd name="T20" fmla="*/ 79 w 185"/>
                <a:gd name="T21" fmla="*/ 144 h 760"/>
                <a:gd name="T22" fmla="*/ 85 w 185"/>
                <a:gd name="T23" fmla="*/ 56 h 760"/>
                <a:gd name="T24" fmla="*/ 47 w 185"/>
                <a:gd name="T25" fmla="*/ 66 h 760"/>
                <a:gd name="T26" fmla="*/ 43 w 185"/>
                <a:gd name="T27" fmla="*/ 121 h 760"/>
                <a:gd name="T28" fmla="*/ 39 w 185"/>
                <a:gd name="T29" fmla="*/ 175 h 760"/>
                <a:gd name="T30" fmla="*/ 36 w 185"/>
                <a:gd name="T31" fmla="*/ 226 h 760"/>
                <a:gd name="T32" fmla="*/ 94 w 185"/>
                <a:gd name="T33" fmla="*/ 230 h 760"/>
                <a:gd name="T34" fmla="*/ 117 w 185"/>
                <a:gd name="T35" fmla="*/ 233 h 760"/>
                <a:gd name="T36" fmla="*/ 139 w 185"/>
                <a:gd name="T37" fmla="*/ 246 h 760"/>
                <a:gd name="T38" fmla="*/ 136 w 185"/>
                <a:gd name="T39" fmla="*/ 293 h 760"/>
                <a:gd name="T40" fmla="*/ 132 w 185"/>
                <a:gd name="T41" fmla="*/ 337 h 760"/>
                <a:gd name="T42" fmla="*/ 128 w 185"/>
                <a:gd name="T43" fmla="*/ 382 h 760"/>
                <a:gd name="T44" fmla="*/ 124 w 185"/>
                <a:gd name="T45" fmla="*/ 426 h 760"/>
                <a:gd name="T46" fmla="*/ 120 w 185"/>
                <a:gd name="T47" fmla="*/ 473 h 760"/>
                <a:gd name="T48" fmla="*/ 117 w 185"/>
                <a:gd name="T49" fmla="*/ 517 h 760"/>
                <a:gd name="T50" fmla="*/ 113 w 185"/>
                <a:gd name="T51" fmla="*/ 562 h 760"/>
                <a:gd name="T52" fmla="*/ 109 w 185"/>
                <a:gd name="T53" fmla="*/ 608 h 760"/>
                <a:gd name="T54" fmla="*/ 3 w 185"/>
                <a:gd name="T55" fmla="*/ 626 h 760"/>
                <a:gd name="T56" fmla="*/ 0 w 185"/>
                <a:gd name="T57" fmla="*/ 653 h 760"/>
                <a:gd name="T58" fmla="*/ 103 w 185"/>
                <a:gd name="T59" fmla="*/ 684 h 760"/>
                <a:gd name="T60" fmla="*/ 100 w 185"/>
                <a:gd name="T61" fmla="*/ 729 h 760"/>
                <a:gd name="T62" fmla="*/ 96 w 185"/>
                <a:gd name="T63" fmla="*/ 760 h 760"/>
                <a:gd name="T64" fmla="*/ 109 w 185"/>
                <a:gd name="T65" fmla="*/ 745 h 760"/>
                <a:gd name="T66" fmla="*/ 113 w 185"/>
                <a:gd name="T67" fmla="*/ 725 h 760"/>
                <a:gd name="T68" fmla="*/ 117 w 185"/>
                <a:gd name="T69" fmla="*/ 706 h 760"/>
                <a:gd name="T70" fmla="*/ 120 w 185"/>
                <a:gd name="T71" fmla="*/ 686 h 760"/>
                <a:gd name="T72" fmla="*/ 124 w 185"/>
                <a:gd name="T73" fmla="*/ 666 h 760"/>
                <a:gd name="T74" fmla="*/ 128 w 185"/>
                <a:gd name="T75" fmla="*/ 646 h 760"/>
                <a:gd name="T76" fmla="*/ 132 w 185"/>
                <a:gd name="T77" fmla="*/ 625 h 760"/>
                <a:gd name="T78" fmla="*/ 136 w 185"/>
                <a:gd name="T79" fmla="*/ 605 h 760"/>
                <a:gd name="T80" fmla="*/ 139 w 185"/>
                <a:gd name="T81" fmla="*/ 585 h 760"/>
                <a:gd name="T82" fmla="*/ 143 w 185"/>
                <a:gd name="T83" fmla="*/ 565 h 760"/>
                <a:gd name="T84" fmla="*/ 147 w 185"/>
                <a:gd name="T85" fmla="*/ 545 h 760"/>
                <a:gd name="T86" fmla="*/ 151 w 185"/>
                <a:gd name="T87" fmla="*/ 525 h 760"/>
                <a:gd name="T88" fmla="*/ 154 w 185"/>
                <a:gd name="T89" fmla="*/ 476 h 760"/>
                <a:gd name="T90" fmla="*/ 160 w 185"/>
                <a:gd name="T91" fmla="*/ 390 h 760"/>
                <a:gd name="T92" fmla="*/ 166 w 185"/>
                <a:gd name="T93" fmla="*/ 304 h 760"/>
                <a:gd name="T94" fmla="*/ 173 w 185"/>
                <a:gd name="T95" fmla="*/ 188 h 760"/>
                <a:gd name="T96" fmla="*/ 179 w 185"/>
                <a:gd name="T97" fmla="*/ 103 h 760"/>
                <a:gd name="T98" fmla="*/ 185 w 185"/>
                <a:gd name="T99" fmla="*/ 30 h 760"/>
                <a:gd name="T100" fmla="*/ 171 w 185"/>
                <a:gd name="T101" fmla="*/ 27 h 760"/>
                <a:gd name="T102" fmla="*/ 156 w 185"/>
                <a:gd name="T103" fmla="*/ 23 h 760"/>
                <a:gd name="T104" fmla="*/ 143 w 185"/>
                <a:gd name="T105" fmla="*/ 20 h 760"/>
                <a:gd name="T106" fmla="*/ 128 w 185"/>
                <a:gd name="T107" fmla="*/ 17 h 760"/>
                <a:gd name="T108" fmla="*/ 115 w 185"/>
                <a:gd name="T109" fmla="*/ 13 h 760"/>
                <a:gd name="T110" fmla="*/ 100 w 185"/>
                <a:gd name="T111" fmla="*/ 10 h 760"/>
                <a:gd name="T112" fmla="*/ 86 w 185"/>
                <a:gd name="T113" fmla="*/ 7 h 760"/>
                <a:gd name="T114" fmla="*/ 71 w 185"/>
                <a:gd name="T115" fmla="*/ 3 h 760"/>
                <a:gd name="T116" fmla="*/ 58 w 185"/>
                <a:gd name="T117" fmla="*/ 0 h 76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85"/>
                <a:gd name="T178" fmla="*/ 0 h 760"/>
                <a:gd name="T179" fmla="*/ 185 w 185"/>
                <a:gd name="T180" fmla="*/ 760 h 760"/>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85" h="760">
                  <a:moveTo>
                    <a:pt x="51" y="0"/>
                  </a:moveTo>
                  <a:lnTo>
                    <a:pt x="51" y="13"/>
                  </a:lnTo>
                  <a:lnTo>
                    <a:pt x="49" y="13"/>
                  </a:lnTo>
                  <a:lnTo>
                    <a:pt x="49" y="40"/>
                  </a:lnTo>
                  <a:lnTo>
                    <a:pt x="47" y="40"/>
                  </a:lnTo>
                  <a:lnTo>
                    <a:pt x="47" y="43"/>
                  </a:lnTo>
                  <a:lnTo>
                    <a:pt x="96" y="43"/>
                  </a:lnTo>
                  <a:lnTo>
                    <a:pt x="96" y="45"/>
                  </a:lnTo>
                  <a:lnTo>
                    <a:pt x="103" y="45"/>
                  </a:lnTo>
                  <a:lnTo>
                    <a:pt x="103" y="46"/>
                  </a:lnTo>
                  <a:lnTo>
                    <a:pt x="113" y="46"/>
                  </a:lnTo>
                  <a:lnTo>
                    <a:pt x="113" y="48"/>
                  </a:lnTo>
                  <a:lnTo>
                    <a:pt x="120" y="48"/>
                  </a:lnTo>
                  <a:lnTo>
                    <a:pt x="120" y="50"/>
                  </a:lnTo>
                  <a:lnTo>
                    <a:pt x="130" y="50"/>
                  </a:lnTo>
                  <a:lnTo>
                    <a:pt x="130" y="51"/>
                  </a:lnTo>
                  <a:lnTo>
                    <a:pt x="137" y="51"/>
                  </a:lnTo>
                  <a:lnTo>
                    <a:pt x="137" y="53"/>
                  </a:lnTo>
                  <a:lnTo>
                    <a:pt x="147" y="53"/>
                  </a:lnTo>
                  <a:lnTo>
                    <a:pt x="147" y="55"/>
                  </a:lnTo>
                  <a:lnTo>
                    <a:pt x="154" y="55"/>
                  </a:lnTo>
                  <a:lnTo>
                    <a:pt x="154" y="69"/>
                  </a:lnTo>
                  <a:lnTo>
                    <a:pt x="153" y="69"/>
                  </a:lnTo>
                  <a:lnTo>
                    <a:pt x="153" y="98"/>
                  </a:lnTo>
                  <a:lnTo>
                    <a:pt x="151" y="98"/>
                  </a:lnTo>
                  <a:lnTo>
                    <a:pt x="151" y="126"/>
                  </a:lnTo>
                  <a:lnTo>
                    <a:pt x="149" y="126"/>
                  </a:lnTo>
                  <a:lnTo>
                    <a:pt x="149" y="154"/>
                  </a:lnTo>
                  <a:lnTo>
                    <a:pt x="147" y="154"/>
                  </a:lnTo>
                  <a:lnTo>
                    <a:pt x="147" y="182"/>
                  </a:lnTo>
                  <a:lnTo>
                    <a:pt x="145" y="182"/>
                  </a:lnTo>
                  <a:lnTo>
                    <a:pt x="145" y="195"/>
                  </a:lnTo>
                  <a:lnTo>
                    <a:pt x="132" y="195"/>
                  </a:lnTo>
                  <a:lnTo>
                    <a:pt x="132" y="193"/>
                  </a:lnTo>
                  <a:lnTo>
                    <a:pt x="119" y="193"/>
                  </a:lnTo>
                  <a:lnTo>
                    <a:pt x="119" y="192"/>
                  </a:lnTo>
                  <a:lnTo>
                    <a:pt x="103" y="192"/>
                  </a:lnTo>
                  <a:lnTo>
                    <a:pt x="103" y="190"/>
                  </a:lnTo>
                  <a:lnTo>
                    <a:pt x="90" y="190"/>
                  </a:lnTo>
                  <a:lnTo>
                    <a:pt x="90" y="188"/>
                  </a:lnTo>
                  <a:lnTo>
                    <a:pt x="77" y="188"/>
                  </a:lnTo>
                  <a:lnTo>
                    <a:pt x="77" y="174"/>
                  </a:lnTo>
                  <a:lnTo>
                    <a:pt x="79" y="174"/>
                  </a:lnTo>
                  <a:lnTo>
                    <a:pt x="79" y="144"/>
                  </a:lnTo>
                  <a:lnTo>
                    <a:pt x="81" y="144"/>
                  </a:lnTo>
                  <a:lnTo>
                    <a:pt x="81" y="114"/>
                  </a:lnTo>
                  <a:lnTo>
                    <a:pt x="83" y="114"/>
                  </a:lnTo>
                  <a:lnTo>
                    <a:pt x="85" y="56"/>
                  </a:lnTo>
                  <a:lnTo>
                    <a:pt x="86" y="56"/>
                  </a:lnTo>
                  <a:lnTo>
                    <a:pt x="86" y="43"/>
                  </a:lnTo>
                  <a:lnTo>
                    <a:pt x="47" y="43"/>
                  </a:lnTo>
                  <a:lnTo>
                    <a:pt x="47" y="66"/>
                  </a:lnTo>
                  <a:lnTo>
                    <a:pt x="45" y="66"/>
                  </a:lnTo>
                  <a:lnTo>
                    <a:pt x="45" y="94"/>
                  </a:lnTo>
                  <a:lnTo>
                    <a:pt x="43" y="94"/>
                  </a:lnTo>
                  <a:lnTo>
                    <a:pt x="43" y="121"/>
                  </a:lnTo>
                  <a:lnTo>
                    <a:pt x="41" y="121"/>
                  </a:lnTo>
                  <a:lnTo>
                    <a:pt x="41" y="149"/>
                  </a:lnTo>
                  <a:lnTo>
                    <a:pt x="39" y="149"/>
                  </a:lnTo>
                  <a:lnTo>
                    <a:pt x="39" y="175"/>
                  </a:lnTo>
                  <a:lnTo>
                    <a:pt x="37" y="175"/>
                  </a:lnTo>
                  <a:lnTo>
                    <a:pt x="37" y="202"/>
                  </a:lnTo>
                  <a:lnTo>
                    <a:pt x="36" y="202"/>
                  </a:lnTo>
                  <a:lnTo>
                    <a:pt x="36" y="226"/>
                  </a:lnTo>
                  <a:lnTo>
                    <a:pt x="83" y="226"/>
                  </a:lnTo>
                  <a:lnTo>
                    <a:pt x="83" y="228"/>
                  </a:lnTo>
                  <a:lnTo>
                    <a:pt x="94" y="228"/>
                  </a:lnTo>
                  <a:lnTo>
                    <a:pt x="94" y="230"/>
                  </a:lnTo>
                  <a:lnTo>
                    <a:pt x="105" y="230"/>
                  </a:lnTo>
                  <a:lnTo>
                    <a:pt x="105" y="231"/>
                  </a:lnTo>
                  <a:lnTo>
                    <a:pt x="117" y="231"/>
                  </a:lnTo>
                  <a:lnTo>
                    <a:pt x="117" y="233"/>
                  </a:lnTo>
                  <a:lnTo>
                    <a:pt x="128" y="233"/>
                  </a:lnTo>
                  <a:lnTo>
                    <a:pt x="128" y="235"/>
                  </a:lnTo>
                  <a:lnTo>
                    <a:pt x="139" y="235"/>
                  </a:lnTo>
                  <a:lnTo>
                    <a:pt x="139" y="246"/>
                  </a:lnTo>
                  <a:lnTo>
                    <a:pt x="137" y="246"/>
                  </a:lnTo>
                  <a:lnTo>
                    <a:pt x="137" y="269"/>
                  </a:lnTo>
                  <a:lnTo>
                    <a:pt x="136" y="269"/>
                  </a:lnTo>
                  <a:lnTo>
                    <a:pt x="136" y="293"/>
                  </a:lnTo>
                  <a:lnTo>
                    <a:pt x="134" y="293"/>
                  </a:lnTo>
                  <a:lnTo>
                    <a:pt x="134" y="314"/>
                  </a:lnTo>
                  <a:lnTo>
                    <a:pt x="132" y="314"/>
                  </a:lnTo>
                  <a:lnTo>
                    <a:pt x="132" y="337"/>
                  </a:lnTo>
                  <a:lnTo>
                    <a:pt x="130" y="337"/>
                  </a:lnTo>
                  <a:lnTo>
                    <a:pt x="130" y="360"/>
                  </a:lnTo>
                  <a:lnTo>
                    <a:pt x="128" y="360"/>
                  </a:lnTo>
                  <a:lnTo>
                    <a:pt x="128" y="382"/>
                  </a:lnTo>
                  <a:lnTo>
                    <a:pt x="126" y="382"/>
                  </a:lnTo>
                  <a:lnTo>
                    <a:pt x="126" y="405"/>
                  </a:lnTo>
                  <a:lnTo>
                    <a:pt x="124" y="405"/>
                  </a:lnTo>
                  <a:lnTo>
                    <a:pt x="124" y="426"/>
                  </a:lnTo>
                  <a:lnTo>
                    <a:pt x="122" y="426"/>
                  </a:lnTo>
                  <a:lnTo>
                    <a:pt x="122" y="449"/>
                  </a:lnTo>
                  <a:lnTo>
                    <a:pt x="120" y="449"/>
                  </a:lnTo>
                  <a:lnTo>
                    <a:pt x="120" y="473"/>
                  </a:lnTo>
                  <a:lnTo>
                    <a:pt x="119" y="473"/>
                  </a:lnTo>
                  <a:lnTo>
                    <a:pt x="119" y="494"/>
                  </a:lnTo>
                  <a:lnTo>
                    <a:pt x="117" y="494"/>
                  </a:lnTo>
                  <a:lnTo>
                    <a:pt x="117" y="517"/>
                  </a:lnTo>
                  <a:lnTo>
                    <a:pt x="115" y="517"/>
                  </a:lnTo>
                  <a:lnTo>
                    <a:pt x="115" y="540"/>
                  </a:lnTo>
                  <a:lnTo>
                    <a:pt x="113" y="540"/>
                  </a:lnTo>
                  <a:lnTo>
                    <a:pt x="113" y="562"/>
                  </a:lnTo>
                  <a:lnTo>
                    <a:pt x="111" y="562"/>
                  </a:lnTo>
                  <a:lnTo>
                    <a:pt x="111" y="585"/>
                  </a:lnTo>
                  <a:lnTo>
                    <a:pt x="109" y="585"/>
                  </a:lnTo>
                  <a:lnTo>
                    <a:pt x="109" y="608"/>
                  </a:lnTo>
                  <a:lnTo>
                    <a:pt x="107" y="608"/>
                  </a:lnTo>
                  <a:lnTo>
                    <a:pt x="107" y="618"/>
                  </a:lnTo>
                  <a:lnTo>
                    <a:pt x="3" y="618"/>
                  </a:lnTo>
                  <a:lnTo>
                    <a:pt x="3" y="626"/>
                  </a:lnTo>
                  <a:lnTo>
                    <a:pt x="2" y="626"/>
                  </a:lnTo>
                  <a:lnTo>
                    <a:pt x="2" y="643"/>
                  </a:lnTo>
                  <a:lnTo>
                    <a:pt x="0" y="643"/>
                  </a:lnTo>
                  <a:lnTo>
                    <a:pt x="0" y="653"/>
                  </a:lnTo>
                  <a:lnTo>
                    <a:pt x="105" y="653"/>
                  </a:lnTo>
                  <a:lnTo>
                    <a:pt x="105" y="663"/>
                  </a:lnTo>
                  <a:lnTo>
                    <a:pt x="103" y="663"/>
                  </a:lnTo>
                  <a:lnTo>
                    <a:pt x="103" y="684"/>
                  </a:lnTo>
                  <a:lnTo>
                    <a:pt x="102" y="684"/>
                  </a:lnTo>
                  <a:lnTo>
                    <a:pt x="102" y="706"/>
                  </a:lnTo>
                  <a:lnTo>
                    <a:pt x="100" y="706"/>
                  </a:lnTo>
                  <a:lnTo>
                    <a:pt x="100" y="729"/>
                  </a:lnTo>
                  <a:lnTo>
                    <a:pt x="98" y="729"/>
                  </a:lnTo>
                  <a:lnTo>
                    <a:pt x="98" y="750"/>
                  </a:lnTo>
                  <a:lnTo>
                    <a:pt x="96" y="750"/>
                  </a:lnTo>
                  <a:lnTo>
                    <a:pt x="96" y="760"/>
                  </a:lnTo>
                  <a:lnTo>
                    <a:pt x="107" y="760"/>
                  </a:lnTo>
                  <a:lnTo>
                    <a:pt x="107" y="755"/>
                  </a:lnTo>
                  <a:lnTo>
                    <a:pt x="109" y="755"/>
                  </a:lnTo>
                  <a:lnTo>
                    <a:pt x="109" y="745"/>
                  </a:lnTo>
                  <a:lnTo>
                    <a:pt x="111" y="745"/>
                  </a:lnTo>
                  <a:lnTo>
                    <a:pt x="111" y="735"/>
                  </a:lnTo>
                  <a:lnTo>
                    <a:pt x="113" y="735"/>
                  </a:lnTo>
                  <a:lnTo>
                    <a:pt x="113" y="725"/>
                  </a:lnTo>
                  <a:lnTo>
                    <a:pt x="115" y="725"/>
                  </a:lnTo>
                  <a:lnTo>
                    <a:pt x="115" y="715"/>
                  </a:lnTo>
                  <a:lnTo>
                    <a:pt x="117" y="715"/>
                  </a:lnTo>
                  <a:lnTo>
                    <a:pt x="117" y="706"/>
                  </a:lnTo>
                  <a:lnTo>
                    <a:pt x="119" y="706"/>
                  </a:lnTo>
                  <a:lnTo>
                    <a:pt x="119" y="696"/>
                  </a:lnTo>
                  <a:lnTo>
                    <a:pt x="120" y="696"/>
                  </a:lnTo>
                  <a:lnTo>
                    <a:pt x="120" y="686"/>
                  </a:lnTo>
                  <a:lnTo>
                    <a:pt x="122" y="686"/>
                  </a:lnTo>
                  <a:lnTo>
                    <a:pt x="122" y="676"/>
                  </a:lnTo>
                  <a:lnTo>
                    <a:pt x="124" y="676"/>
                  </a:lnTo>
                  <a:lnTo>
                    <a:pt x="124" y="666"/>
                  </a:lnTo>
                  <a:lnTo>
                    <a:pt x="126" y="666"/>
                  </a:lnTo>
                  <a:lnTo>
                    <a:pt x="126" y="656"/>
                  </a:lnTo>
                  <a:lnTo>
                    <a:pt x="128" y="656"/>
                  </a:lnTo>
                  <a:lnTo>
                    <a:pt x="128" y="646"/>
                  </a:lnTo>
                  <a:lnTo>
                    <a:pt x="130" y="646"/>
                  </a:lnTo>
                  <a:lnTo>
                    <a:pt x="130" y="635"/>
                  </a:lnTo>
                  <a:lnTo>
                    <a:pt x="132" y="635"/>
                  </a:lnTo>
                  <a:lnTo>
                    <a:pt x="132" y="625"/>
                  </a:lnTo>
                  <a:lnTo>
                    <a:pt x="134" y="625"/>
                  </a:lnTo>
                  <a:lnTo>
                    <a:pt x="134" y="615"/>
                  </a:lnTo>
                  <a:lnTo>
                    <a:pt x="136" y="615"/>
                  </a:lnTo>
                  <a:lnTo>
                    <a:pt x="136" y="605"/>
                  </a:lnTo>
                  <a:lnTo>
                    <a:pt x="137" y="605"/>
                  </a:lnTo>
                  <a:lnTo>
                    <a:pt x="137" y="595"/>
                  </a:lnTo>
                  <a:lnTo>
                    <a:pt x="139" y="595"/>
                  </a:lnTo>
                  <a:lnTo>
                    <a:pt x="139" y="585"/>
                  </a:lnTo>
                  <a:lnTo>
                    <a:pt x="141" y="585"/>
                  </a:lnTo>
                  <a:lnTo>
                    <a:pt x="141" y="575"/>
                  </a:lnTo>
                  <a:lnTo>
                    <a:pt x="143" y="575"/>
                  </a:lnTo>
                  <a:lnTo>
                    <a:pt x="143" y="565"/>
                  </a:lnTo>
                  <a:lnTo>
                    <a:pt x="145" y="565"/>
                  </a:lnTo>
                  <a:lnTo>
                    <a:pt x="145" y="555"/>
                  </a:lnTo>
                  <a:lnTo>
                    <a:pt x="147" y="555"/>
                  </a:lnTo>
                  <a:lnTo>
                    <a:pt x="147" y="545"/>
                  </a:lnTo>
                  <a:lnTo>
                    <a:pt x="149" y="545"/>
                  </a:lnTo>
                  <a:lnTo>
                    <a:pt x="149" y="535"/>
                  </a:lnTo>
                  <a:lnTo>
                    <a:pt x="151" y="535"/>
                  </a:lnTo>
                  <a:lnTo>
                    <a:pt x="151" y="525"/>
                  </a:lnTo>
                  <a:lnTo>
                    <a:pt x="153" y="525"/>
                  </a:lnTo>
                  <a:lnTo>
                    <a:pt x="153" y="506"/>
                  </a:lnTo>
                  <a:lnTo>
                    <a:pt x="154" y="506"/>
                  </a:lnTo>
                  <a:lnTo>
                    <a:pt x="154" y="476"/>
                  </a:lnTo>
                  <a:lnTo>
                    <a:pt x="156" y="476"/>
                  </a:lnTo>
                  <a:lnTo>
                    <a:pt x="156" y="448"/>
                  </a:lnTo>
                  <a:lnTo>
                    <a:pt x="158" y="448"/>
                  </a:lnTo>
                  <a:lnTo>
                    <a:pt x="160" y="390"/>
                  </a:lnTo>
                  <a:lnTo>
                    <a:pt x="162" y="390"/>
                  </a:lnTo>
                  <a:lnTo>
                    <a:pt x="164" y="332"/>
                  </a:lnTo>
                  <a:lnTo>
                    <a:pt x="166" y="332"/>
                  </a:lnTo>
                  <a:lnTo>
                    <a:pt x="166" y="304"/>
                  </a:lnTo>
                  <a:lnTo>
                    <a:pt x="168" y="304"/>
                  </a:lnTo>
                  <a:lnTo>
                    <a:pt x="169" y="246"/>
                  </a:lnTo>
                  <a:lnTo>
                    <a:pt x="171" y="246"/>
                  </a:lnTo>
                  <a:lnTo>
                    <a:pt x="173" y="188"/>
                  </a:lnTo>
                  <a:lnTo>
                    <a:pt x="175" y="188"/>
                  </a:lnTo>
                  <a:lnTo>
                    <a:pt x="177" y="131"/>
                  </a:lnTo>
                  <a:lnTo>
                    <a:pt x="179" y="131"/>
                  </a:lnTo>
                  <a:lnTo>
                    <a:pt x="179" y="103"/>
                  </a:lnTo>
                  <a:lnTo>
                    <a:pt x="181" y="103"/>
                  </a:lnTo>
                  <a:lnTo>
                    <a:pt x="183" y="45"/>
                  </a:lnTo>
                  <a:lnTo>
                    <a:pt x="185" y="45"/>
                  </a:lnTo>
                  <a:lnTo>
                    <a:pt x="185" y="30"/>
                  </a:lnTo>
                  <a:lnTo>
                    <a:pt x="177" y="30"/>
                  </a:lnTo>
                  <a:lnTo>
                    <a:pt x="177" y="28"/>
                  </a:lnTo>
                  <a:lnTo>
                    <a:pt x="171" y="28"/>
                  </a:lnTo>
                  <a:lnTo>
                    <a:pt x="171" y="27"/>
                  </a:lnTo>
                  <a:lnTo>
                    <a:pt x="164" y="27"/>
                  </a:lnTo>
                  <a:lnTo>
                    <a:pt x="164" y="25"/>
                  </a:lnTo>
                  <a:lnTo>
                    <a:pt x="156" y="25"/>
                  </a:lnTo>
                  <a:lnTo>
                    <a:pt x="156" y="23"/>
                  </a:lnTo>
                  <a:lnTo>
                    <a:pt x="149" y="23"/>
                  </a:lnTo>
                  <a:lnTo>
                    <a:pt x="149" y="22"/>
                  </a:lnTo>
                  <a:lnTo>
                    <a:pt x="143" y="22"/>
                  </a:lnTo>
                  <a:lnTo>
                    <a:pt x="143" y="20"/>
                  </a:lnTo>
                  <a:lnTo>
                    <a:pt x="136" y="20"/>
                  </a:lnTo>
                  <a:lnTo>
                    <a:pt x="136" y="18"/>
                  </a:lnTo>
                  <a:lnTo>
                    <a:pt x="128" y="18"/>
                  </a:lnTo>
                  <a:lnTo>
                    <a:pt x="128" y="17"/>
                  </a:lnTo>
                  <a:lnTo>
                    <a:pt x="120" y="17"/>
                  </a:lnTo>
                  <a:lnTo>
                    <a:pt x="120" y="15"/>
                  </a:lnTo>
                  <a:lnTo>
                    <a:pt x="115" y="15"/>
                  </a:lnTo>
                  <a:lnTo>
                    <a:pt x="115" y="13"/>
                  </a:lnTo>
                  <a:lnTo>
                    <a:pt x="107" y="13"/>
                  </a:lnTo>
                  <a:lnTo>
                    <a:pt x="107" y="12"/>
                  </a:lnTo>
                  <a:lnTo>
                    <a:pt x="100" y="12"/>
                  </a:lnTo>
                  <a:lnTo>
                    <a:pt x="100" y="10"/>
                  </a:lnTo>
                  <a:lnTo>
                    <a:pt x="92" y="10"/>
                  </a:lnTo>
                  <a:lnTo>
                    <a:pt x="92" y="8"/>
                  </a:lnTo>
                  <a:lnTo>
                    <a:pt x="86" y="8"/>
                  </a:lnTo>
                  <a:lnTo>
                    <a:pt x="86" y="7"/>
                  </a:lnTo>
                  <a:lnTo>
                    <a:pt x="79" y="7"/>
                  </a:lnTo>
                  <a:lnTo>
                    <a:pt x="79" y="5"/>
                  </a:lnTo>
                  <a:lnTo>
                    <a:pt x="71" y="5"/>
                  </a:lnTo>
                  <a:lnTo>
                    <a:pt x="71" y="3"/>
                  </a:lnTo>
                  <a:lnTo>
                    <a:pt x="64" y="3"/>
                  </a:lnTo>
                  <a:lnTo>
                    <a:pt x="64" y="2"/>
                  </a:lnTo>
                  <a:lnTo>
                    <a:pt x="58" y="2"/>
                  </a:lnTo>
                  <a:lnTo>
                    <a:pt x="58" y="0"/>
                  </a:lnTo>
                  <a:lnTo>
                    <a:pt x="51" y="0"/>
                  </a:lnTo>
                  <a:close/>
                </a:path>
              </a:pathLst>
            </a:custGeom>
            <a:solidFill>
              <a:srgbClr val="FFB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2338" name="Freeform 121">
              <a:extLst>
                <a:ext uri="{FF2B5EF4-FFF2-40B4-BE49-F238E27FC236}">
                  <a16:creationId xmlns:a16="http://schemas.microsoft.com/office/drawing/2014/main" id="{BDF8F3A8-89AA-4617-B2A1-E5813554D4F5}"/>
                </a:ext>
              </a:extLst>
            </p:cNvPr>
            <p:cNvSpPr>
              <a:spLocks/>
            </p:cNvSpPr>
            <p:nvPr/>
          </p:nvSpPr>
          <p:spPr bwMode="auto">
            <a:xfrm>
              <a:off x="2700" y="2764"/>
              <a:ext cx="58" cy="316"/>
            </a:xfrm>
            <a:custGeom>
              <a:avLst/>
              <a:gdLst>
                <a:gd name="T0" fmla="*/ 23 w 58"/>
                <a:gd name="T1" fmla="*/ 0 h 316"/>
                <a:gd name="T2" fmla="*/ 23 w 58"/>
                <a:gd name="T3" fmla="*/ 4 h 316"/>
                <a:gd name="T4" fmla="*/ 21 w 58"/>
                <a:gd name="T5" fmla="*/ 4 h 316"/>
                <a:gd name="T6" fmla="*/ 21 w 58"/>
                <a:gd name="T7" fmla="*/ 30 h 316"/>
                <a:gd name="T8" fmla="*/ 19 w 58"/>
                <a:gd name="T9" fmla="*/ 30 h 316"/>
                <a:gd name="T10" fmla="*/ 19 w 58"/>
                <a:gd name="T11" fmla="*/ 58 h 316"/>
                <a:gd name="T12" fmla="*/ 17 w 58"/>
                <a:gd name="T13" fmla="*/ 58 h 316"/>
                <a:gd name="T14" fmla="*/ 17 w 58"/>
                <a:gd name="T15" fmla="*/ 85 h 316"/>
                <a:gd name="T16" fmla="*/ 15 w 58"/>
                <a:gd name="T17" fmla="*/ 85 h 316"/>
                <a:gd name="T18" fmla="*/ 15 w 58"/>
                <a:gd name="T19" fmla="*/ 111 h 316"/>
                <a:gd name="T20" fmla="*/ 13 w 58"/>
                <a:gd name="T21" fmla="*/ 111 h 316"/>
                <a:gd name="T22" fmla="*/ 13 w 58"/>
                <a:gd name="T23" fmla="*/ 139 h 316"/>
                <a:gd name="T24" fmla="*/ 11 w 58"/>
                <a:gd name="T25" fmla="*/ 139 h 316"/>
                <a:gd name="T26" fmla="*/ 11 w 58"/>
                <a:gd name="T27" fmla="*/ 166 h 316"/>
                <a:gd name="T28" fmla="*/ 9 w 58"/>
                <a:gd name="T29" fmla="*/ 166 h 316"/>
                <a:gd name="T30" fmla="*/ 9 w 58"/>
                <a:gd name="T31" fmla="*/ 194 h 316"/>
                <a:gd name="T32" fmla="*/ 7 w 58"/>
                <a:gd name="T33" fmla="*/ 194 h 316"/>
                <a:gd name="T34" fmla="*/ 7 w 58"/>
                <a:gd name="T35" fmla="*/ 220 h 316"/>
                <a:gd name="T36" fmla="*/ 6 w 58"/>
                <a:gd name="T37" fmla="*/ 220 h 316"/>
                <a:gd name="T38" fmla="*/ 6 w 58"/>
                <a:gd name="T39" fmla="*/ 247 h 316"/>
                <a:gd name="T40" fmla="*/ 4 w 58"/>
                <a:gd name="T41" fmla="*/ 247 h 316"/>
                <a:gd name="T42" fmla="*/ 4 w 58"/>
                <a:gd name="T43" fmla="*/ 275 h 316"/>
                <a:gd name="T44" fmla="*/ 2 w 58"/>
                <a:gd name="T45" fmla="*/ 275 h 316"/>
                <a:gd name="T46" fmla="*/ 2 w 58"/>
                <a:gd name="T47" fmla="*/ 301 h 316"/>
                <a:gd name="T48" fmla="*/ 0 w 58"/>
                <a:gd name="T49" fmla="*/ 301 h 316"/>
                <a:gd name="T50" fmla="*/ 0 w 58"/>
                <a:gd name="T51" fmla="*/ 316 h 316"/>
                <a:gd name="T52" fmla="*/ 32 w 58"/>
                <a:gd name="T53" fmla="*/ 316 h 316"/>
                <a:gd name="T54" fmla="*/ 32 w 58"/>
                <a:gd name="T55" fmla="*/ 304 h 316"/>
                <a:gd name="T56" fmla="*/ 34 w 58"/>
                <a:gd name="T57" fmla="*/ 304 h 316"/>
                <a:gd name="T58" fmla="*/ 34 w 58"/>
                <a:gd name="T59" fmla="*/ 281 h 316"/>
                <a:gd name="T60" fmla="*/ 36 w 58"/>
                <a:gd name="T61" fmla="*/ 281 h 316"/>
                <a:gd name="T62" fmla="*/ 36 w 58"/>
                <a:gd name="T63" fmla="*/ 258 h 316"/>
                <a:gd name="T64" fmla="*/ 38 w 58"/>
                <a:gd name="T65" fmla="*/ 258 h 316"/>
                <a:gd name="T66" fmla="*/ 38 w 58"/>
                <a:gd name="T67" fmla="*/ 237 h 316"/>
                <a:gd name="T68" fmla="*/ 40 w 58"/>
                <a:gd name="T69" fmla="*/ 237 h 316"/>
                <a:gd name="T70" fmla="*/ 40 w 58"/>
                <a:gd name="T71" fmla="*/ 214 h 316"/>
                <a:gd name="T72" fmla="*/ 41 w 58"/>
                <a:gd name="T73" fmla="*/ 214 h 316"/>
                <a:gd name="T74" fmla="*/ 41 w 58"/>
                <a:gd name="T75" fmla="*/ 190 h 316"/>
                <a:gd name="T76" fmla="*/ 43 w 58"/>
                <a:gd name="T77" fmla="*/ 190 h 316"/>
                <a:gd name="T78" fmla="*/ 43 w 58"/>
                <a:gd name="T79" fmla="*/ 169 h 316"/>
                <a:gd name="T80" fmla="*/ 45 w 58"/>
                <a:gd name="T81" fmla="*/ 169 h 316"/>
                <a:gd name="T82" fmla="*/ 45 w 58"/>
                <a:gd name="T83" fmla="*/ 146 h 316"/>
                <a:gd name="T84" fmla="*/ 47 w 58"/>
                <a:gd name="T85" fmla="*/ 146 h 316"/>
                <a:gd name="T86" fmla="*/ 47 w 58"/>
                <a:gd name="T87" fmla="*/ 124 h 316"/>
                <a:gd name="T88" fmla="*/ 49 w 58"/>
                <a:gd name="T89" fmla="*/ 124 h 316"/>
                <a:gd name="T90" fmla="*/ 49 w 58"/>
                <a:gd name="T91" fmla="*/ 101 h 316"/>
                <a:gd name="T92" fmla="*/ 51 w 58"/>
                <a:gd name="T93" fmla="*/ 101 h 316"/>
                <a:gd name="T94" fmla="*/ 51 w 58"/>
                <a:gd name="T95" fmla="*/ 78 h 316"/>
                <a:gd name="T96" fmla="*/ 53 w 58"/>
                <a:gd name="T97" fmla="*/ 78 h 316"/>
                <a:gd name="T98" fmla="*/ 53 w 58"/>
                <a:gd name="T99" fmla="*/ 57 h 316"/>
                <a:gd name="T100" fmla="*/ 55 w 58"/>
                <a:gd name="T101" fmla="*/ 57 h 316"/>
                <a:gd name="T102" fmla="*/ 55 w 58"/>
                <a:gd name="T103" fmla="*/ 33 h 316"/>
                <a:gd name="T104" fmla="*/ 57 w 58"/>
                <a:gd name="T105" fmla="*/ 33 h 316"/>
                <a:gd name="T106" fmla="*/ 57 w 58"/>
                <a:gd name="T107" fmla="*/ 10 h 316"/>
                <a:gd name="T108" fmla="*/ 58 w 58"/>
                <a:gd name="T109" fmla="*/ 10 h 316"/>
                <a:gd name="T110" fmla="*/ 58 w 58"/>
                <a:gd name="T111" fmla="*/ 0 h 316"/>
                <a:gd name="T112" fmla="*/ 23 w 58"/>
                <a:gd name="T113" fmla="*/ 0 h 31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58"/>
                <a:gd name="T172" fmla="*/ 0 h 316"/>
                <a:gd name="T173" fmla="*/ 58 w 58"/>
                <a:gd name="T174" fmla="*/ 316 h 31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58" h="316">
                  <a:moveTo>
                    <a:pt x="23" y="0"/>
                  </a:moveTo>
                  <a:lnTo>
                    <a:pt x="23" y="4"/>
                  </a:lnTo>
                  <a:lnTo>
                    <a:pt x="21" y="4"/>
                  </a:lnTo>
                  <a:lnTo>
                    <a:pt x="21" y="30"/>
                  </a:lnTo>
                  <a:lnTo>
                    <a:pt x="19" y="30"/>
                  </a:lnTo>
                  <a:lnTo>
                    <a:pt x="19" y="58"/>
                  </a:lnTo>
                  <a:lnTo>
                    <a:pt x="17" y="58"/>
                  </a:lnTo>
                  <a:lnTo>
                    <a:pt x="17" y="85"/>
                  </a:lnTo>
                  <a:lnTo>
                    <a:pt x="15" y="85"/>
                  </a:lnTo>
                  <a:lnTo>
                    <a:pt x="15" y="111"/>
                  </a:lnTo>
                  <a:lnTo>
                    <a:pt x="13" y="111"/>
                  </a:lnTo>
                  <a:lnTo>
                    <a:pt x="13" y="139"/>
                  </a:lnTo>
                  <a:lnTo>
                    <a:pt x="11" y="139"/>
                  </a:lnTo>
                  <a:lnTo>
                    <a:pt x="11" y="166"/>
                  </a:lnTo>
                  <a:lnTo>
                    <a:pt x="9" y="166"/>
                  </a:lnTo>
                  <a:lnTo>
                    <a:pt x="9" y="194"/>
                  </a:lnTo>
                  <a:lnTo>
                    <a:pt x="7" y="194"/>
                  </a:lnTo>
                  <a:lnTo>
                    <a:pt x="7" y="220"/>
                  </a:lnTo>
                  <a:lnTo>
                    <a:pt x="6" y="220"/>
                  </a:lnTo>
                  <a:lnTo>
                    <a:pt x="6" y="247"/>
                  </a:lnTo>
                  <a:lnTo>
                    <a:pt x="4" y="247"/>
                  </a:lnTo>
                  <a:lnTo>
                    <a:pt x="4" y="275"/>
                  </a:lnTo>
                  <a:lnTo>
                    <a:pt x="2" y="275"/>
                  </a:lnTo>
                  <a:lnTo>
                    <a:pt x="2" y="301"/>
                  </a:lnTo>
                  <a:lnTo>
                    <a:pt x="0" y="301"/>
                  </a:lnTo>
                  <a:lnTo>
                    <a:pt x="0" y="316"/>
                  </a:lnTo>
                  <a:lnTo>
                    <a:pt x="32" y="316"/>
                  </a:lnTo>
                  <a:lnTo>
                    <a:pt x="32" y="304"/>
                  </a:lnTo>
                  <a:lnTo>
                    <a:pt x="34" y="304"/>
                  </a:lnTo>
                  <a:lnTo>
                    <a:pt x="34" y="281"/>
                  </a:lnTo>
                  <a:lnTo>
                    <a:pt x="36" y="281"/>
                  </a:lnTo>
                  <a:lnTo>
                    <a:pt x="36" y="258"/>
                  </a:lnTo>
                  <a:lnTo>
                    <a:pt x="38" y="258"/>
                  </a:lnTo>
                  <a:lnTo>
                    <a:pt x="38" y="237"/>
                  </a:lnTo>
                  <a:lnTo>
                    <a:pt x="40" y="237"/>
                  </a:lnTo>
                  <a:lnTo>
                    <a:pt x="40" y="214"/>
                  </a:lnTo>
                  <a:lnTo>
                    <a:pt x="41" y="214"/>
                  </a:lnTo>
                  <a:lnTo>
                    <a:pt x="41" y="190"/>
                  </a:lnTo>
                  <a:lnTo>
                    <a:pt x="43" y="190"/>
                  </a:lnTo>
                  <a:lnTo>
                    <a:pt x="43" y="169"/>
                  </a:lnTo>
                  <a:lnTo>
                    <a:pt x="45" y="169"/>
                  </a:lnTo>
                  <a:lnTo>
                    <a:pt x="45" y="146"/>
                  </a:lnTo>
                  <a:lnTo>
                    <a:pt x="47" y="146"/>
                  </a:lnTo>
                  <a:lnTo>
                    <a:pt x="47" y="124"/>
                  </a:lnTo>
                  <a:lnTo>
                    <a:pt x="49" y="124"/>
                  </a:lnTo>
                  <a:lnTo>
                    <a:pt x="49" y="101"/>
                  </a:lnTo>
                  <a:lnTo>
                    <a:pt x="51" y="101"/>
                  </a:lnTo>
                  <a:lnTo>
                    <a:pt x="51" y="78"/>
                  </a:lnTo>
                  <a:lnTo>
                    <a:pt x="53" y="78"/>
                  </a:lnTo>
                  <a:lnTo>
                    <a:pt x="53" y="57"/>
                  </a:lnTo>
                  <a:lnTo>
                    <a:pt x="55" y="57"/>
                  </a:lnTo>
                  <a:lnTo>
                    <a:pt x="55" y="33"/>
                  </a:lnTo>
                  <a:lnTo>
                    <a:pt x="57" y="33"/>
                  </a:lnTo>
                  <a:lnTo>
                    <a:pt x="57" y="10"/>
                  </a:lnTo>
                  <a:lnTo>
                    <a:pt x="58" y="10"/>
                  </a:lnTo>
                  <a:lnTo>
                    <a:pt x="58" y="0"/>
                  </a:lnTo>
                  <a:lnTo>
                    <a:pt x="23" y="0"/>
                  </a:lnTo>
                  <a:close/>
                </a:path>
              </a:pathLst>
            </a:custGeom>
            <a:solidFill>
              <a:srgbClr val="FFB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2339" name="Freeform 122">
              <a:extLst>
                <a:ext uri="{FF2B5EF4-FFF2-40B4-BE49-F238E27FC236}">
                  <a16:creationId xmlns:a16="http://schemas.microsoft.com/office/drawing/2014/main" id="{25E4FBDA-C05B-4D49-9267-848AA3C0C6BF}"/>
                </a:ext>
              </a:extLst>
            </p:cNvPr>
            <p:cNvSpPr>
              <a:spLocks/>
            </p:cNvSpPr>
            <p:nvPr/>
          </p:nvSpPr>
          <p:spPr bwMode="auto">
            <a:xfrm>
              <a:off x="2687" y="2536"/>
              <a:ext cx="185" cy="762"/>
            </a:xfrm>
            <a:custGeom>
              <a:avLst/>
              <a:gdLst>
                <a:gd name="T0" fmla="*/ 0 w 185"/>
                <a:gd name="T1" fmla="*/ 653 h 762"/>
                <a:gd name="T2" fmla="*/ 105 w 185"/>
                <a:gd name="T3" fmla="*/ 653 h 762"/>
                <a:gd name="T4" fmla="*/ 96 w 185"/>
                <a:gd name="T5" fmla="*/ 762 h 762"/>
                <a:gd name="T6" fmla="*/ 107 w 185"/>
                <a:gd name="T7" fmla="*/ 762 h 762"/>
                <a:gd name="T8" fmla="*/ 153 w 185"/>
                <a:gd name="T9" fmla="*/ 521 h 762"/>
                <a:gd name="T10" fmla="*/ 185 w 185"/>
                <a:gd name="T11" fmla="*/ 32 h 762"/>
                <a:gd name="T12" fmla="*/ 51 w 185"/>
                <a:gd name="T13" fmla="*/ 0 h 762"/>
                <a:gd name="T14" fmla="*/ 13 w 185"/>
                <a:gd name="T15" fmla="*/ 542 h 762"/>
                <a:gd name="T16" fmla="*/ 45 w 185"/>
                <a:gd name="T17" fmla="*/ 542 h 762"/>
                <a:gd name="T18" fmla="*/ 71 w 185"/>
                <a:gd name="T19" fmla="*/ 227 h 762"/>
                <a:gd name="T20" fmla="*/ 139 w 185"/>
                <a:gd name="T21" fmla="*/ 237 h 762"/>
                <a:gd name="T22" fmla="*/ 107 w 185"/>
                <a:gd name="T23" fmla="*/ 620 h 762"/>
                <a:gd name="T24" fmla="*/ 3 w 185"/>
                <a:gd name="T25" fmla="*/ 620 h 762"/>
                <a:gd name="T26" fmla="*/ 0 w 185"/>
                <a:gd name="T27" fmla="*/ 653 h 76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85"/>
                <a:gd name="T43" fmla="*/ 0 h 762"/>
                <a:gd name="T44" fmla="*/ 185 w 185"/>
                <a:gd name="T45" fmla="*/ 762 h 76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85" h="762">
                  <a:moveTo>
                    <a:pt x="0" y="653"/>
                  </a:moveTo>
                  <a:lnTo>
                    <a:pt x="105" y="653"/>
                  </a:lnTo>
                  <a:lnTo>
                    <a:pt x="96" y="762"/>
                  </a:lnTo>
                  <a:lnTo>
                    <a:pt x="107" y="762"/>
                  </a:lnTo>
                  <a:lnTo>
                    <a:pt x="153" y="521"/>
                  </a:lnTo>
                  <a:lnTo>
                    <a:pt x="185" y="32"/>
                  </a:lnTo>
                  <a:lnTo>
                    <a:pt x="51" y="0"/>
                  </a:lnTo>
                  <a:lnTo>
                    <a:pt x="13" y="542"/>
                  </a:lnTo>
                  <a:lnTo>
                    <a:pt x="45" y="542"/>
                  </a:lnTo>
                  <a:lnTo>
                    <a:pt x="71" y="227"/>
                  </a:lnTo>
                  <a:lnTo>
                    <a:pt x="139" y="237"/>
                  </a:lnTo>
                  <a:lnTo>
                    <a:pt x="107" y="620"/>
                  </a:lnTo>
                  <a:lnTo>
                    <a:pt x="3" y="620"/>
                  </a:lnTo>
                  <a:lnTo>
                    <a:pt x="0" y="653"/>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2340" name="Freeform 123">
              <a:extLst>
                <a:ext uri="{FF2B5EF4-FFF2-40B4-BE49-F238E27FC236}">
                  <a16:creationId xmlns:a16="http://schemas.microsoft.com/office/drawing/2014/main" id="{A401B7C4-C01F-400B-AAF5-5F2725D58280}"/>
                </a:ext>
              </a:extLst>
            </p:cNvPr>
            <p:cNvSpPr>
              <a:spLocks/>
            </p:cNvSpPr>
            <p:nvPr/>
          </p:nvSpPr>
          <p:spPr bwMode="auto">
            <a:xfrm>
              <a:off x="2764" y="2579"/>
              <a:ext cx="77" cy="154"/>
            </a:xfrm>
            <a:custGeom>
              <a:avLst/>
              <a:gdLst>
                <a:gd name="T0" fmla="*/ 9 w 77"/>
                <a:gd name="T1" fmla="*/ 0 h 154"/>
                <a:gd name="T2" fmla="*/ 0 w 77"/>
                <a:gd name="T3" fmla="*/ 146 h 154"/>
                <a:gd name="T4" fmla="*/ 68 w 77"/>
                <a:gd name="T5" fmla="*/ 154 h 154"/>
                <a:gd name="T6" fmla="*/ 77 w 77"/>
                <a:gd name="T7" fmla="*/ 14 h 154"/>
                <a:gd name="T8" fmla="*/ 9 w 77"/>
                <a:gd name="T9" fmla="*/ 0 h 154"/>
                <a:gd name="T10" fmla="*/ 0 60000 65536"/>
                <a:gd name="T11" fmla="*/ 0 60000 65536"/>
                <a:gd name="T12" fmla="*/ 0 60000 65536"/>
                <a:gd name="T13" fmla="*/ 0 60000 65536"/>
                <a:gd name="T14" fmla="*/ 0 60000 65536"/>
                <a:gd name="T15" fmla="*/ 0 w 77"/>
                <a:gd name="T16" fmla="*/ 0 h 154"/>
                <a:gd name="T17" fmla="*/ 77 w 77"/>
                <a:gd name="T18" fmla="*/ 154 h 154"/>
              </a:gdLst>
              <a:ahLst/>
              <a:cxnLst>
                <a:cxn ang="T10">
                  <a:pos x="T0" y="T1"/>
                </a:cxn>
                <a:cxn ang="T11">
                  <a:pos x="T2" y="T3"/>
                </a:cxn>
                <a:cxn ang="T12">
                  <a:pos x="T4" y="T5"/>
                </a:cxn>
                <a:cxn ang="T13">
                  <a:pos x="T6" y="T7"/>
                </a:cxn>
                <a:cxn ang="T14">
                  <a:pos x="T8" y="T9"/>
                </a:cxn>
              </a:cxnLst>
              <a:rect l="T15" t="T16" r="T17" b="T18"/>
              <a:pathLst>
                <a:path w="77" h="154">
                  <a:moveTo>
                    <a:pt x="9" y="0"/>
                  </a:moveTo>
                  <a:lnTo>
                    <a:pt x="0" y="146"/>
                  </a:lnTo>
                  <a:lnTo>
                    <a:pt x="68" y="154"/>
                  </a:lnTo>
                  <a:lnTo>
                    <a:pt x="77" y="14"/>
                  </a:lnTo>
                  <a:lnTo>
                    <a:pt x="9" y="0"/>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2341" name="Freeform 124">
              <a:extLst>
                <a:ext uri="{FF2B5EF4-FFF2-40B4-BE49-F238E27FC236}">
                  <a16:creationId xmlns:a16="http://schemas.microsoft.com/office/drawing/2014/main" id="{7046F767-5B8A-4ECB-AF71-F42B6A64364D}"/>
                </a:ext>
              </a:extLst>
            </p:cNvPr>
            <p:cNvSpPr>
              <a:spLocks/>
            </p:cNvSpPr>
            <p:nvPr/>
          </p:nvSpPr>
          <p:spPr bwMode="auto">
            <a:xfrm>
              <a:off x="2624" y="3073"/>
              <a:ext cx="212" cy="559"/>
            </a:xfrm>
            <a:custGeom>
              <a:avLst/>
              <a:gdLst>
                <a:gd name="T0" fmla="*/ 38 w 212"/>
                <a:gd name="T1" fmla="*/ 559 h 559"/>
                <a:gd name="T2" fmla="*/ 0 w 212"/>
                <a:gd name="T3" fmla="*/ 557 h 559"/>
                <a:gd name="T4" fmla="*/ 44 w 212"/>
                <a:gd name="T5" fmla="*/ 0 h 559"/>
                <a:gd name="T6" fmla="*/ 212 w 212"/>
                <a:gd name="T7" fmla="*/ 0 h 559"/>
                <a:gd name="T8" fmla="*/ 210 w 212"/>
                <a:gd name="T9" fmla="*/ 14 h 559"/>
                <a:gd name="T10" fmla="*/ 106 w 212"/>
                <a:gd name="T11" fmla="*/ 14 h 559"/>
                <a:gd name="T12" fmla="*/ 106 w 212"/>
                <a:gd name="T13" fmla="*/ 15 h 559"/>
                <a:gd name="T14" fmla="*/ 100 w 212"/>
                <a:gd name="T15" fmla="*/ 15 h 559"/>
                <a:gd name="T16" fmla="*/ 99 w 212"/>
                <a:gd name="T17" fmla="*/ 17 h 559"/>
                <a:gd name="T18" fmla="*/ 95 w 212"/>
                <a:gd name="T19" fmla="*/ 17 h 559"/>
                <a:gd name="T20" fmla="*/ 93 w 212"/>
                <a:gd name="T21" fmla="*/ 19 h 559"/>
                <a:gd name="T22" fmla="*/ 91 w 212"/>
                <a:gd name="T23" fmla="*/ 19 h 559"/>
                <a:gd name="T24" fmla="*/ 87 w 212"/>
                <a:gd name="T25" fmla="*/ 22 h 559"/>
                <a:gd name="T26" fmla="*/ 85 w 212"/>
                <a:gd name="T27" fmla="*/ 22 h 559"/>
                <a:gd name="T28" fmla="*/ 83 w 212"/>
                <a:gd name="T29" fmla="*/ 24 h 559"/>
                <a:gd name="T30" fmla="*/ 83 w 212"/>
                <a:gd name="T31" fmla="*/ 25 h 559"/>
                <a:gd name="T32" fmla="*/ 82 w 212"/>
                <a:gd name="T33" fmla="*/ 27 h 559"/>
                <a:gd name="T34" fmla="*/ 82 w 212"/>
                <a:gd name="T35" fmla="*/ 30 h 559"/>
                <a:gd name="T36" fmla="*/ 57 w 212"/>
                <a:gd name="T37" fmla="*/ 392 h 559"/>
                <a:gd name="T38" fmla="*/ 38 w 212"/>
                <a:gd name="T39" fmla="*/ 559 h 55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12"/>
                <a:gd name="T61" fmla="*/ 0 h 559"/>
                <a:gd name="T62" fmla="*/ 212 w 212"/>
                <a:gd name="T63" fmla="*/ 559 h 55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12" h="559">
                  <a:moveTo>
                    <a:pt x="38" y="559"/>
                  </a:moveTo>
                  <a:lnTo>
                    <a:pt x="0" y="557"/>
                  </a:lnTo>
                  <a:lnTo>
                    <a:pt x="44" y="0"/>
                  </a:lnTo>
                  <a:lnTo>
                    <a:pt x="212" y="0"/>
                  </a:lnTo>
                  <a:lnTo>
                    <a:pt x="210" y="14"/>
                  </a:lnTo>
                  <a:lnTo>
                    <a:pt x="106" y="14"/>
                  </a:lnTo>
                  <a:lnTo>
                    <a:pt x="106" y="15"/>
                  </a:lnTo>
                  <a:lnTo>
                    <a:pt x="100" y="15"/>
                  </a:lnTo>
                  <a:lnTo>
                    <a:pt x="99" y="17"/>
                  </a:lnTo>
                  <a:lnTo>
                    <a:pt x="95" y="17"/>
                  </a:lnTo>
                  <a:lnTo>
                    <a:pt x="93" y="19"/>
                  </a:lnTo>
                  <a:lnTo>
                    <a:pt x="91" y="19"/>
                  </a:lnTo>
                  <a:lnTo>
                    <a:pt x="87" y="22"/>
                  </a:lnTo>
                  <a:lnTo>
                    <a:pt x="85" y="22"/>
                  </a:lnTo>
                  <a:lnTo>
                    <a:pt x="83" y="24"/>
                  </a:lnTo>
                  <a:lnTo>
                    <a:pt x="83" y="25"/>
                  </a:lnTo>
                  <a:lnTo>
                    <a:pt x="82" y="27"/>
                  </a:lnTo>
                  <a:lnTo>
                    <a:pt x="82" y="30"/>
                  </a:lnTo>
                  <a:lnTo>
                    <a:pt x="57" y="392"/>
                  </a:lnTo>
                  <a:lnTo>
                    <a:pt x="38" y="559"/>
                  </a:lnTo>
                  <a:close/>
                </a:path>
              </a:pathLst>
            </a:custGeom>
            <a:solidFill>
              <a:srgbClr val="FFBF00"/>
            </a:solidFill>
            <a:ln w="0">
              <a:solidFill>
                <a:srgbClr val="000000"/>
              </a:solidFill>
              <a:prstDash val="solid"/>
              <a:round/>
              <a:headEnd/>
              <a:tailEnd/>
            </a:ln>
          </p:spPr>
          <p:txBody>
            <a:bodyPr/>
            <a:lstStyle/>
            <a:p>
              <a:endParaRPr lang="fr-FR"/>
            </a:p>
          </p:txBody>
        </p:sp>
        <p:sp>
          <p:nvSpPr>
            <p:cNvPr id="12342" name="Freeform 125">
              <a:extLst>
                <a:ext uri="{FF2B5EF4-FFF2-40B4-BE49-F238E27FC236}">
                  <a16:creationId xmlns:a16="http://schemas.microsoft.com/office/drawing/2014/main" id="{7797A142-8533-4271-B245-C59B6988AD62}"/>
                </a:ext>
              </a:extLst>
            </p:cNvPr>
            <p:cNvSpPr>
              <a:spLocks/>
            </p:cNvSpPr>
            <p:nvPr/>
          </p:nvSpPr>
          <p:spPr bwMode="auto">
            <a:xfrm>
              <a:off x="2834" y="3320"/>
              <a:ext cx="113" cy="145"/>
            </a:xfrm>
            <a:custGeom>
              <a:avLst/>
              <a:gdLst>
                <a:gd name="T0" fmla="*/ 30 w 113"/>
                <a:gd name="T1" fmla="*/ 21 h 145"/>
                <a:gd name="T2" fmla="*/ 113 w 113"/>
                <a:gd name="T3" fmla="*/ 0 h 145"/>
                <a:gd name="T4" fmla="*/ 75 w 113"/>
                <a:gd name="T5" fmla="*/ 117 h 145"/>
                <a:gd name="T6" fmla="*/ 0 w 113"/>
                <a:gd name="T7" fmla="*/ 145 h 145"/>
                <a:gd name="T8" fmla="*/ 30 w 113"/>
                <a:gd name="T9" fmla="*/ 21 h 145"/>
                <a:gd name="T10" fmla="*/ 0 60000 65536"/>
                <a:gd name="T11" fmla="*/ 0 60000 65536"/>
                <a:gd name="T12" fmla="*/ 0 60000 65536"/>
                <a:gd name="T13" fmla="*/ 0 60000 65536"/>
                <a:gd name="T14" fmla="*/ 0 60000 65536"/>
                <a:gd name="T15" fmla="*/ 0 w 113"/>
                <a:gd name="T16" fmla="*/ 0 h 145"/>
                <a:gd name="T17" fmla="*/ 113 w 113"/>
                <a:gd name="T18" fmla="*/ 145 h 145"/>
              </a:gdLst>
              <a:ahLst/>
              <a:cxnLst>
                <a:cxn ang="T10">
                  <a:pos x="T0" y="T1"/>
                </a:cxn>
                <a:cxn ang="T11">
                  <a:pos x="T2" y="T3"/>
                </a:cxn>
                <a:cxn ang="T12">
                  <a:pos x="T4" y="T5"/>
                </a:cxn>
                <a:cxn ang="T13">
                  <a:pos x="T6" y="T7"/>
                </a:cxn>
                <a:cxn ang="T14">
                  <a:pos x="T8" y="T9"/>
                </a:cxn>
              </a:cxnLst>
              <a:rect l="T15" t="T16" r="T17" b="T18"/>
              <a:pathLst>
                <a:path w="113" h="145">
                  <a:moveTo>
                    <a:pt x="30" y="21"/>
                  </a:moveTo>
                  <a:lnTo>
                    <a:pt x="113" y="0"/>
                  </a:lnTo>
                  <a:lnTo>
                    <a:pt x="75" y="117"/>
                  </a:lnTo>
                  <a:lnTo>
                    <a:pt x="0" y="145"/>
                  </a:lnTo>
                  <a:lnTo>
                    <a:pt x="30" y="21"/>
                  </a:lnTo>
                  <a:close/>
                </a:path>
              </a:pathLst>
            </a:custGeom>
            <a:solidFill>
              <a:srgbClr val="C26100"/>
            </a:solidFill>
            <a:ln w="0">
              <a:solidFill>
                <a:srgbClr val="000000"/>
              </a:solidFill>
              <a:prstDash val="solid"/>
              <a:round/>
              <a:headEnd/>
              <a:tailEnd/>
            </a:ln>
          </p:spPr>
          <p:txBody>
            <a:bodyPr/>
            <a:lstStyle/>
            <a:p>
              <a:endParaRPr lang="fr-FR"/>
            </a:p>
          </p:txBody>
        </p:sp>
        <p:sp>
          <p:nvSpPr>
            <p:cNvPr id="12343" name="Freeform 126">
              <a:extLst>
                <a:ext uri="{FF2B5EF4-FFF2-40B4-BE49-F238E27FC236}">
                  <a16:creationId xmlns:a16="http://schemas.microsoft.com/office/drawing/2014/main" id="{29D1D787-9902-419E-ACB9-108DBE7C0D2C}"/>
                </a:ext>
              </a:extLst>
            </p:cNvPr>
            <p:cNvSpPr>
              <a:spLocks/>
            </p:cNvSpPr>
            <p:nvPr/>
          </p:nvSpPr>
          <p:spPr bwMode="auto">
            <a:xfrm>
              <a:off x="2821" y="3424"/>
              <a:ext cx="134" cy="41"/>
            </a:xfrm>
            <a:custGeom>
              <a:avLst/>
              <a:gdLst>
                <a:gd name="T0" fmla="*/ 0 w 134"/>
                <a:gd name="T1" fmla="*/ 41 h 41"/>
                <a:gd name="T2" fmla="*/ 13 w 134"/>
                <a:gd name="T3" fmla="*/ 13 h 41"/>
                <a:gd name="T4" fmla="*/ 39 w 134"/>
                <a:gd name="T5" fmla="*/ 0 h 41"/>
                <a:gd name="T6" fmla="*/ 134 w 134"/>
                <a:gd name="T7" fmla="*/ 0 h 41"/>
                <a:gd name="T8" fmla="*/ 117 w 134"/>
                <a:gd name="T9" fmla="*/ 41 h 41"/>
                <a:gd name="T10" fmla="*/ 0 w 134"/>
                <a:gd name="T11" fmla="*/ 41 h 41"/>
                <a:gd name="T12" fmla="*/ 0 60000 65536"/>
                <a:gd name="T13" fmla="*/ 0 60000 65536"/>
                <a:gd name="T14" fmla="*/ 0 60000 65536"/>
                <a:gd name="T15" fmla="*/ 0 60000 65536"/>
                <a:gd name="T16" fmla="*/ 0 60000 65536"/>
                <a:gd name="T17" fmla="*/ 0 60000 65536"/>
                <a:gd name="T18" fmla="*/ 0 w 134"/>
                <a:gd name="T19" fmla="*/ 0 h 41"/>
                <a:gd name="T20" fmla="*/ 134 w 134"/>
                <a:gd name="T21" fmla="*/ 41 h 41"/>
              </a:gdLst>
              <a:ahLst/>
              <a:cxnLst>
                <a:cxn ang="T12">
                  <a:pos x="T0" y="T1"/>
                </a:cxn>
                <a:cxn ang="T13">
                  <a:pos x="T2" y="T3"/>
                </a:cxn>
                <a:cxn ang="T14">
                  <a:pos x="T4" y="T5"/>
                </a:cxn>
                <a:cxn ang="T15">
                  <a:pos x="T6" y="T7"/>
                </a:cxn>
                <a:cxn ang="T16">
                  <a:pos x="T8" y="T9"/>
                </a:cxn>
                <a:cxn ang="T17">
                  <a:pos x="T10" y="T11"/>
                </a:cxn>
              </a:cxnLst>
              <a:rect l="T18" t="T19" r="T20" b="T21"/>
              <a:pathLst>
                <a:path w="134" h="41">
                  <a:moveTo>
                    <a:pt x="0" y="41"/>
                  </a:moveTo>
                  <a:lnTo>
                    <a:pt x="13" y="13"/>
                  </a:lnTo>
                  <a:lnTo>
                    <a:pt x="39" y="0"/>
                  </a:lnTo>
                  <a:lnTo>
                    <a:pt x="134" y="0"/>
                  </a:lnTo>
                  <a:lnTo>
                    <a:pt x="117" y="41"/>
                  </a:lnTo>
                  <a:lnTo>
                    <a:pt x="0" y="41"/>
                  </a:lnTo>
                  <a:close/>
                </a:path>
              </a:pathLst>
            </a:custGeom>
            <a:solidFill>
              <a:srgbClr val="000000"/>
            </a:solidFill>
            <a:ln w="0">
              <a:solidFill>
                <a:srgbClr val="000000"/>
              </a:solidFill>
              <a:prstDash val="solid"/>
              <a:round/>
              <a:headEnd/>
              <a:tailEnd/>
            </a:ln>
          </p:spPr>
          <p:txBody>
            <a:bodyPr/>
            <a:lstStyle/>
            <a:p>
              <a:endParaRPr lang="fr-FR"/>
            </a:p>
          </p:txBody>
        </p:sp>
        <p:sp>
          <p:nvSpPr>
            <p:cNvPr id="12344" name="Freeform 127">
              <a:extLst>
                <a:ext uri="{FF2B5EF4-FFF2-40B4-BE49-F238E27FC236}">
                  <a16:creationId xmlns:a16="http://schemas.microsoft.com/office/drawing/2014/main" id="{A2AD7F58-4A58-426E-BDC1-5B807A08AD09}"/>
                </a:ext>
              </a:extLst>
            </p:cNvPr>
            <p:cNvSpPr>
              <a:spLocks/>
            </p:cNvSpPr>
            <p:nvPr/>
          </p:nvSpPr>
          <p:spPr bwMode="auto">
            <a:xfrm>
              <a:off x="2849" y="3019"/>
              <a:ext cx="253" cy="274"/>
            </a:xfrm>
            <a:custGeom>
              <a:avLst/>
              <a:gdLst>
                <a:gd name="T0" fmla="*/ 0 w 253"/>
                <a:gd name="T1" fmla="*/ 18 h 274"/>
                <a:gd name="T2" fmla="*/ 75 w 253"/>
                <a:gd name="T3" fmla="*/ 40 h 274"/>
                <a:gd name="T4" fmla="*/ 43 w 253"/>
                <a:gd name="T5" fmla="*/ 274 h 274"/>
                <a:gd name="T6" fmla="*/ 55 w 253"/>
                <a:gd name="T7" fmla="*/ 274 h 274"/>
                <a:gd name="T8" fmla="*/ 91 w 253"/>
                <a:gd name="T9" fmla="*/ 40 h 274"/>
                <a:gd name="T10" fmla="*/ 253 w 253"/>
                <a:gd name="T11" fmla="*/ 46 h 274"/>
                <a:gd name="T12" fmla="*/ 253 w 253"/>
                <a:gd name="T13" fmla="*/ 13 h 274"/>
                <a:gd name="T14" fmla="*/ 4 w 253"/>
                <a:gd name="T15" fmla="*/ 0 h 274"/>
                <a:gd name="T16" fmla="*/ 0 w 253"/>
                <a:gd name="T17" fmla="*/ 18 h 27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53"/>
                <a:gd name="T28" fmla="*/ 0 h 274"/>
                <a:gd name="T29" fmla="*/ 253 w 253"/>
                <a:gd name="T30" fmla="*/ 274 h 27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53" h="274">
                  <a:moveTo>
                    <a:pt x="0" y="18"/>
                  </a:moveTo>
                  <a:lnTo>
                    <a:pt x="75" y="40"/>
                  </a:lnTo>
                  <a:lnTo>
                    <a:pt x="43" y="274"/>
                  </a:lnTo>
                  <a:lnTo>
                    <a:pt x="55" y="274"/>
                  </a:lnTo>
                  <a:lnTo>
                    <a:pt x="91" y="40"/>
                  </a:lnTo>
                  <a:lnTo>
                    <a:pt x="253" y="46"/>
                  </a:lnTo>
                  <a:lnTo>
                    <a:pt x="253" y="13"/>
                  </a:lnTo>
                  <a:lnTo>
                    <a:pt x="4" y="0"/>
                  </a:lnTo>
                  <a:lnTo>
                    <a:pt x="0" y="18"/>
                  </a:lnTo>
                  <a:close/>
                </a:path>
              </a:pathLst>
            </a:custGeom>
            <a:solidFill>
              <a:srgbClr val="616161"/>
            </a:solidFill>
            <a:ln w="0">
              <a:solidFill>
                <a:srgbClr val="000000"/>
              </a:solidFill>
              <a:prstDash val="solid"/>
              <a:round/>
              <a:headEnd/>
              <a:tailEnd/>
            </a:ln>
          </p:spPr>
          <p:txBody>
            <a:bodyPr/>
            <a:lstStyle/>
            <a:p>
              <a:endParaRPr lang="fr-FR"/>
            </a:p>
          </p:txBody>
        </p:sp>
        <p:sp>
          <p:nvSpPr>
            <p:cNvPr id="12345" name="Oval 128">
              <a:extLst>
                <a:ext uri="{FF2B5EF4-FFF2-40B4-BE49-F238E27FC236}">
                  <a16:creationId xmlns:a16="http://schemas.microsoft.com/office/drawing/2014/main" id="{B292D336-3B42-4217-9769-8B71EE30C18F}"/>
                </a:ext>
              </a:extLst>
            </p:cNvPr>
            <p:cNvSpPr>
              <a:spLocks noChangeArrowheads="1"/>
            </p:cNvSpPr>
            <p:nvPr/>
          </p:nvSpPr>
          <p:spPr bwMode="auto">
            <a:xfrm>
              <a:off x="2702" y="3562"/>
              <a:ext cx="173" cy="149"/>
            </a:xfrm>
            <a:prstGeom prst="ellipse">
              <a:avLst/>
            </a:prstGeom>
            <a:solidFill>
              <a:srgbClr val="000000"/>
            </a:solidFill>
            <a:ln w="0">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46" name="Oval 129">
              <a:extLst>
                <a:ext uri="{FF2B5EF4-FFF2-40B4-BE49-F238E27FC236}">
                  <a16:creationId xmlns:a16="http://schemas.microsoft.com/office/drawing/2014/main" id="{1D129F9E-4ECF-48A7-9B4C-7BCD42A4511D}"/>
                </a:ext>
              </a:extLst>
            </p:cNvPr>
            <p:cNvSpPr>
              <a:spLocks noChangeArrowheads="1"/>
            </p:cNvSpPr>
            <p:nvPr/>
          </p:nvSpPr>
          <p:spPr bwMode="auto">
            <a:xfrm>
              <a:off x="2747" y="3602"/>
              <a:ext cx="81" cy="69"/>
            </a:xfrm>
            <a:prstGeom prst="ellipse">
              <a:avLst/>
            </a:prstGeom>
            <a:solidFill>
              <a:srgbClr val="CFCFCF"/>
            </a:solidFill>
            <a:ln w="0">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47" name="Oval 130">
              <a:extLst>
                <a:ext uri="{FF2B5EF4-FFF2-40B4-BE49-F238E27FC236}">
                  <a16:creationId xmlns:a16="http://schemas.microsoft.com/office/drawing/2014/main" id="{4266284F-A25E-4D2A-AFFD-4072E90EAB22}"/>
                </a:ext>
              </a:extLst>
            </p:cNvPr>
            <p:cNvSpPr>
              <a:spLocks noChangeArrowheads="1"/>
            </p:cNvSpPr>
            <p:nvPr/>
          </p:nvSpPr>
          <p:spPr bwMode="auto">
            <a:xfrm>
              <a:off x="3060" y="3562"/>
              <a:ext cx="174" cy="149"/>
            </a:xfrm>
            <a:prstGeom prst="ellipse">
              <a:avLst/>
            </a:prstGeom>
            <a:solidFill>
              <a:srgbClr val="000000"/>
            </a:solidFill>
            <a:ln w="0">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48" name="Oval 131">
              <a:extLst>
                <a:ext uri="{FF2B5EF4-FFF2-40B4-BE49-F238E27FC236}">
                  <a16:creationId xmlns:a16="http://schemas.microsoft.com/office/drawing/2014/main" id="{744E1A23-CB8D-4A24-8639-A3191D284353}"/>
                </a:ext>
              </a:extLst>
            </p:cNvPr>
            <p:cNvSpPr>
              <a:spLocks noChangeArrowheads="1"/>
            </p:cNvSpPr>
            <p:nvPr/>
          </p:nvSpPr>
          <p:spPr bwMode="auto">
            <a:xfrm>
              <a:off x="3106" y="3602"/>
              <a:ext cx="81" cy="69"/>
            </a:xfrm>
            <a:prstGeom prst="ellipse">
              <a:avLst/>
            </a:prstGeom>
            <a:solidFill>
              <a:srgbClr val="CFCFCF"/>
            </a:solidFill>
            <a:ln w="0">
              <a:solidFill>
                <a:srgbClr val="000000"/>
              </a:solidFill>
              <a:round/>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2349" name="Freeform 132">
              <a:extLst>
                <a:ext uri="{FF2B5EF4-FFF2-40B4-BE49-F238E27FC236}">
                  <a16:creationId xmlns:a16="http://schemas.microsoft.com/office/drawing/2014/main" id="{BC81C3AD-6421-4389-AA31-F8A80EA00562}"/>
                </a:ext>
              </a:extLst>
            </p:cNvPr>
            <p:cNvSpPr>
              <a:spLocks/>
            </p:cNvSpPr>
            <p:nvPr/>
          </p:nvSpPr>
          <p:spPr bwMode="auto">
            <a:xfrm>
              <a:off x="2662" y="3465"/>
              <a:ext cx="581" cy="175"/>
            </a:xfrm>
            <a:custGeom>
              <a:avLst/>
              <a:gdLst>
                <a:gd name="T0" fmla="*/ 0 w 581"/>
                <a:gd name="T1" fmla="*/ 175 h 175"/>
                <a:gd name="T2" fmla="*/ 581 w 581"/>
                <a:gd name="T3" fmla="*/ 0 h 175"/>
                <a:gd name="T4" fmla="*/ 581 w 581"/>
                <a:gd name="T5" fmla="*/ 165 h 175"/>
                <a:gd name="T6" fmla="*/ 579 w 581"/>
                <a:gd name="T7" fmla="*/ 155 h 175"/>
                <a:gd name="T8" fmla="*/ 577 w 581"/>
                <a:gd name="T9" fmla="*/ 149 h 175"/>
                <a:gd name="T10" fmla="*/ 574 w 581"/>
                <a:gd name="T11" fmla="*/ 140 h 175"/>
                <a:gd name="T12" fmla="*/ 570 w 581"/>
                <a:gd name="T13" fmla="*/ 132 h 175"/>
                <a:gd name="T14" fmla="*/ 566 w 581"/>
                <a:gd name="T15" fmla="*/ 124 h 175"/>
                <a:gd name="T16" fmla="*/ 557 w 581"/>
                <a:gd name="T17" fmla="*/ 112 h 175"/>
                <a:gd name="T18" fmla="*/ 547 w 581"/>
                <a:gd name="T19" fmla="*/ 106 h 175"/>
                <a:gd name="T20" fmla="*/ 538 w 581"/>
                <a:gd name="T21" fmla="*/ 99 h 175"/>
                <a:gd name="T22" fmla="*/ 527 w 581"/>
                <a:gd name="T23" fmla="*/ 94 h 175"/>
                <a:gd name="T24" fmla="*/ 513 w 581"/>
                <a:gd name="T25" fmla="*/ 91 h 175"/>
                <a:gd name="T26" fmla="*/ 498 w 581"/>
                <a:gd name="T27" fmla="*/ 88 h 175"/>
                <a:gd name="T28" fmla="*/ 472 w 581"/>
                <a:gd name="T29" fmla="*/ 89 h 175"/>
                <a:gd name="T30" fmla="*/ 455 w 581"/>
                <a:gd name="T31" fmla="*/ 91 h 175"/>
                <a:gd name="T32" fmla="*/ 442 w 581"/>
                <a:gd name="T33" fmla="*/ 96 h 175"/>
                <a:gd name="T34" fmla="*/ 430 w 581"/>
                <a:gd name="T35" fmla="*/ 101 h 175"/>
                <a:gd name="T36" fmla="*/ 417 w 581"/>
                <a:gd name="T37" fmla="*/ 111 h 175"/>
                <a:gd name="T38" fmla="*/ 410 w 581"/>
                <a:gd name="T39" fmla="*/ 119 h 175"/>
                <a:gd name="T40" fmla="*/ 402 w 581"/>
                <a:gd name="T41" fmla="*/ 127 h 175"/>
                <a:gd name="T42" fmla="*/ 398 w 581"/>
                <a:gd name="T43" fmla="*/ 135 h 175"/>
                <a:gd name="T44" fmla="*/ 394 w 581"/>
                <a:gd name="T45" fmla="*/ 144 h 175"/>
                <a:gd name="T46" fmla="*/ 391 w 581"/>
                <a:gd name="T47" fmla="*/ 152 h 175"/>
                <a:gd name="T48" fmla="*/ 389 w 581"/>
                <a:gd name="T49" fmla="*/ 159 h 175"/>
                <a:gd name="T50" fmla="*/ 387 w 581"/>
                <a:gd name="T51" fmla="*/ 167 h 175"/>
                <a:gd name="T52" fmla="*/ 225 w 581"/>
                <a:gd name="T53" fmla="*/ 175 h 175"/>
                <a:gd name="T54" fmla="*/ 223 w 581"/>
                <a:gd name="T55" fmla="*/ 167 h 175"/>
                <a:gd name="T56" fmla="*/ 221 w 581"/>
                <a:gd name="T57" fmla="*/ 155 h 175"/>
                <a:gd name="T58" fmla="*/ 219 w 581"/>
                <a:gd name="T59" fmla="*/ 147 h 175"/>
                <a:gd name="T60" fmla="*/ 215 w 581"/>
                <a:gd name="T61" fmla="*/ 139 h 175"/>
                <a:gd name="T62" fmla="*/ 211 w 581"/>
                <a:gd name="T63" fmla="*/ 132 h 175"/>
                <a:gd name="T64" fmla="*/ 206 w 581"/>
                <a:gd name="T65" fmla="*/ 124 h 175"/>
                <a:gd name="T66" fmla="*/ 198 w 581"/>
                <a:gd name="T67" fmla="*/ 116 h 175"/>
                <a:gd name="T68" fmla="*/ 187 w 581"/>
                <a:gd name="T69" fmla="*/ 104 h 175"/>
                <a:gd name="T70" fmla="*/ 176 w 581"/>
                <a:gd name="T71" fmla="*/ 97 h 175"/>
                <a:gd name="T72" fmla="*/ 164 w 581"/>
                <a:gd name="T73" fmla="*/ 92 h 175"/>
                <a:gd name="T74" fmla="*/ 151 w 581"/>
                <a:gd name="T75" fmla="*/ 89 h 175"/>
                <a:gd name="T76" fmla="*/ 136 w 581"/>
                <a:gd name="T77" fmla="*/ 88 h 175"/>
                <a:gd name="T78" fmla="*/ 110 w 581"/>
                <a:gd name="T79" fmla="*/ 89 h 175"/>
                <a:gd name="T80" fmla="*/ 95 w 581"/>
                <a:gd name="T81" fmla="*/ 91 h 175"/>
                <a:gd name="T82" fmla="*/ 81 w 581"/>
                <a:gd name="T83" fmla="*/ 96 h 175"/>
                <a:gd name="T84" fmla="*/ 70 w 581"/>
                <a:gd name="T85" fmla="*/ 101 h 175"/>
                <a:gd name="T86" fmla="*/ 57 w 581"/>
                <a:gd name="T87" fmla="*/ 111 h 175"/>
                <a:gd name="T88" fmla="*/ 49 w 581"/>
                <a:gd name="T89" fmla="*/ 119 h 175"/>
                <a:gd name="T90" fmla="*/ 44 w 581"/>
                <a:gd name="T91" fmla="*/ 127 h 175"/>
                <a:gd name="T92" fmla="*/ 38 w 581"/>
                <a:gd name="T93" fmla="*/ 135 h 175"/>
                <a:gd name="T94" fmla="*/ 34 w 581"/>
                <a:gd name="T95" fmla="*/ 144 h 175"/>
                <a:gd name="T96" fmla="*/ 32 w 581"/>
                <a:gd name="T97" fmla="*/ 152 h 175"/>
                <a:gd name="T98" fmla="*/ 30 w 581"/>
                <a:gd name="T99" fmla="*/ 159 h 175"/>
                <a:gd name="T100" fmla="*/ 28 w 581"/>
                <a:gd name="T101" fmla="*/ 167 h 17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581"/>
                <a:gd name="T154" fmla="*/ 0 h 175"/>
                <a:gd name="T155" fmla="*/ 581 w 581"/>
                <a:gd name="T156" fmla="*/ 175 h 175"/>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581" h="175">
                  <a:moveTo>
                    <a:pt x="28" y="175"/>
                  </a:moveTo>
                  <a:lnTo>
                    <a:pt x="0" y="175"/>
                  </a:lnTo>
                  <a:lnTo>
                    <a:pt x="19" y="0"/>
                  </a:lnTo>
                  <a:lnTo>
                    <a:pt x="581" y="0"/>
                  </a:lnTo>
                  <a:lnTo>
                    <a:pt x="581" y="175"/>
                  </a:lnTo>
                  <a:lnTo>
                    <a:pt x="581" y="165"/>
                  </a:lnTo>
                  <a:lnTo>
                    <a:pt x="579" y="162"/>
                  </a:lnTo>
                  <a:lnTo>
                    <a:pt x="579" y="155"/>
                  </a:lnTo>
                  <a:lnTo>
                    <a:pt x="577" y="152"/>
                  </a:lnTo>
                  <a:lnTo>
                    <a:pt x="577" y="149"/>
                  </a:lnTo>
                  <a:lnTo>
                    <a:pt x="576" y="144"/>
                  </a:lnTo>
                  <a:lnTo>
                    <a:pt x="574" y="140"/>
                  </a:lnTo>
                  <a:lnTo>
                    <a:pt x="572" y="137"/>
                  </a:lnTo>
                  <a:lnTo>
                    <a:pt x="570" y="132"/>
                  </a:lnTo>
                  <a:lnTo>
                    <a:pt x="568" y="129"/>
                  </a:lnTo>
                  <a:lnTo>
                    <a:pt x="566" y="124"/>
                  </a:lnTo>
                  <a:lnTo>
                    <a:pt x="559" y="117"/>
                  </a:lnTo>
                  <a:lnTo>
                    <a:pt x="557" y="112"/>
                  </a:lnTo>
                  <a:lnTo>
                    <a:pt x="553" y="109"/>
                  </a:lnTo>
                  <a:lnTo>
                    <a:pt x="547" y="106"/>
                  </a:lnTo>
                  <a:lnTo>
                    <a:pt x="544" y="102"/>
                  </a:lnTo>
                  <a:lnTo>
                    <a:pt x="538" y="99"/>
                  </a:lnTo>
                  <a:lnTo>
                    <a:pt x="532" y="97"/>
                  </a:lnTo>
                  <a:lnTo>
                    <a:pt x="527" y="94"/>
                  </a:lnTo>
                  <a:lnTo>
                    <a:pt x="519" y="92"/>
                  </a:lnTo>
                  <a:lnTo>
                    <a:pt x="513" y="91"/>
                  </a:lnTo>
                  <a:lnTo>
                    <a:pt x="506" y="89"/>
                  </a:lnTo>
                  <a:lnTo>
                    <a:pt x="498" y="88"/>
                  </a:lnTo>
                  <a:lnTo>
                    <a:pt x="479" y="88"/>
                  </a:lnTo>
                  <a:lnTo>
                    <a:pt x="472" y="89"/>
                  </a:lnTo>
                  <a:lnTo>
                    <a:pt x="462" y="89"/>
                  </a:lnTo>
                  <a:lnTo>
                    <a:pt x="455" y="91"/>
                  </a:lnTo>
                  <a:lnTo>
                    <a:pt x="449" y="92"/>
                  </a:lnTo>
                  <a:lnTo>
                    <a:pt x="442" y="96"/>
                  </a:lnTo>
                  <a:lnTo>
                    <a:pt x="436" y="97"/>
                  </a:lnTo>
                  <a:lnTo>
                    <a:pt x="430" y="101"/>
                  </a:lnTo>
                  <a:lnTo>
                    <a:pt x="425" y="104"/>
                  </a:lnTo>
                  <a:lnTo>
                    <a:pt x="417" y="111"/>
                  </a:lnTo>
                  <a:lnTo>
                    <a:pt x="413" y="116"/>
                  </a:lnTo>
                  <a:lnTo>
                    <a:pt x="410" y="119"/>
                  </a:lnTo>
                  <a:lnTo>
                    <a:pt x="406" y="124"/>
                  </a:lnTo>
                  <a:lnTo>
                    <a:pt x="402" y="127"/>
                  </a:lnTo>
                  <a:lnTo>
                    <a:pt x="400" y="132"/>
                  </a:lnTo>
                  <a:lnTo>
                    <a:pt x="398" y="135"/>
                  </a:lnTo>
                  <a:lnTo>
                    <a:pt x="396" y="139"/>
                  </a:lnTo>
                  <a:lnTo>
                    <a:pt x="394" y="144"/>
                  </a:lnTo>
                  <a:lnTo>
                    <a:pt x="393" y="147"/>
                  </a:lnTo>
                  <a:lnTo>
                    <a:pt x="391" y="152"/>
                  </a:lnTo>
                  <a:lnTo>
                    <a:pt x="391" y="155"/>
                  </a:lnTo>
                  <a:lnTo>
                    <a:pt x="389" y="159"/>
                  </a:lnTo>
                  <a:lnTo>
                    <a:pt x="389" y="165"/>
                  </a:lnTo>
                  <a:lnTo>
                    <a:pt x="387" y="167"/>
                  </a:lnTo>
                  <a:lnTo>
                    <a:pt x="387" y="175"/>
                  </a:lnTo>
                  <a:lnTo>
                    <a:pt x="225" y="175"/>
                  </a:lnTo>
                  <a:lnTo>
                    <a:pt x="225" y="170"/>
                  </a:lnTo>
                  <a:lnTo>
                    <a:pt x="223" y="167"/>
                  </a:lnTo>
                  <a:lnTo>
                    <a:pt x="223" y="159"/>
                  </a:lnTo>
                  <a:lnTo>
                    <a:pt x="221" y="155"/>
                  </a:lnTo>
                  <a:lnTo>
                    <a:pt x="219" y="152"/>
                  </a:lnTo>
                  <a:lnTo>
                    <a:pt x="219" y="147"/>
                  </a:lnTo>
                  <a:lnTo>
                    <a:pt x="217" y="144"/>
                  </a:lnTo>
                  <a:lnTo>
                    <a:pt x="215" y="139"/>
                  </a:lnTo>
                  <a:lnTo>
                    <a:pt x="213" y="135"/>
                  </a:lnTo>
                  <a:lnTo>
                    <a:pt x="211" y="132"/>
                  </a:lnTo>
                  <a:lnTo>
                    <a:pt x="208" y="127"/>
                  </a:lnTo>
                  <a:lnTo>
                    <a:pt x="206" y="124"/>
                  </a:lnTo>
                  <a:lnTo>
                    <a:pt x="202" y="119"/>
                  </a:lnTo>
                  <a:lnTo>
                    <a:pt x="198" y="116"/>
                  </a:lnTo>
                  <a:lnTo>
                    <a:pt x="194" y="111"/>
                  </a:lnTo>
                  <a:lnTo>
                    <a:pt x="187" y="104"/>
                  </a:lnTo>
                  <a:lnTo>
                    <a:pt x="181" y="101"/>
                  </a:lnTo>
                  <a:lnTo>
                    <a:pt x="176" y="97"/>
                  </a:lnTo>
                  <a:lnTo>
                    <a:pt x="170" y="96"/>
                  </a:lnTo>
                  <a:lnTo>
                    <a:pt x="164" y="92"/>
                  </a:lnTo>
                  <a:lnTo>
                    <a:pt x="159" y="91"/>
                  </a:lnTo>
                  <a:lnTo>
                    <a:pt x="151" y="89"/>
                  </a:lnTo>
                  <a:lnTo>
                    <a:pt x="144" y="89"/>
                  </a:lnTo>
                  <a:lnTo>
                    <a:pt x="136" y="88"/>
                  </a:lnTo>
                  <a:lnTo>
                    <a:pt x="117" y="88"/>
                  </a:lnTo>
                  <a:lnTo>
                    <a:pt x="110" y="89"/>
                  </a:lnTo>
                  <a:lnTo>
                    <a:pt x="102" y="89"/>
                  </a:lnTo>
                  <a:lnTo>
                    <a:pt x="95" y="91"/>
                  </a:lnTo>
                  <a:lnTo>
                    <a:pt x="87" y="92"/>
                  </a:lnTo>
                  <a:lnTo>
                    <a:pt x="81" y="96"/>
                  </a:lnTo>
                  <a:lnTo>
                    <a:pt x="76" y="97"/>
                  </a:lnTo>
                  <a:lnTo>
                    <a:pt x="70" y="101"/>
                  </a:lnTo>
                  <a:lnTo>
                    <a:pt x="64" y="104"/>
                  </a:lnTo>
                  <a:lnTo>
                    <a:pt x="57" y="111"/>
                  </a:lnTo>
                  <a:lnTo>
                    <a:pt x="53" y="116"/>
                  </a:lnTo>
                  <a:lnTo>
                    <a:pt x="49" y="119"/>
                  </a:lnTo>
                  <a:lnTo>
                    <a:pt x="45" y="124"/>
                  </a:lnTo>
                  <a:lnTo>
                    <a:pt x="44" y="127"/>
                  </a:lnTo>
                  <a:lnTo>
                    <a:pt x="40" y="132"/>
                  </a:lnTo>
                  <a:lnTo>
                    <a:pt x="38" y="135"/>
                  </a:lnTo>
                  <a:lnTo>
                    <a:pt x="36" y="139"/>
                  </a:lnTo>
                  <a:lnTo>
                    <a:pt x="34" y="144"/>
                  </a:lnTo>
                  <a:lnTo>
                    <a:pt x="34" y="147"/>
                  </a:lnTo>
                  <a:lnTo>
                    <a:pt x="32" y="152"/>
                  </a:lnTo>
                  <a:lnTo>
                    <a:pt x="32" y="155"/>
                  </a:lnTo>
                  <a:lnTo>
                    <a:pt x="30" y="159"/>
                  </a:lnTo>
                  <a:lnTo>
                    <a:pt x="30" y="165"/>
                  </a:lnTo>
                  <a:lnTo>
                    <a:pt x="28" y="167"/>
                  </a:lnTo>
                  <a:lnTo>
                    <a:pt x="28" y="175"/>
                  </a:lnTo>
                  <a:close/>
                </a:path>
              </a:pathLst>
            </a:custGeom>
            <a:solidFill>
              <a:srgbClr val="FFBF00"/>
            </a:solidFill>
            <a:ln w="0">
              <a:solidFill>
                <a:srgbClr val="000000"/>
              </a:solidFill>
              <a:prstDash val="solid"/>
              <a:round/>
              <a:headEnd/>
              <a:tailEnd/>
            </a:ln>
          </p:spPr>
          <p:txBody>
            <a:bodyPr/>
            <a:lstStyle/>
            <a:p>
              <a:endParaRPr lang="fr-FR"/>
            </a:p>
          </p:txBody>
        </p:sp>
        <p:sp>
          <p:nvSpPr>
            <p:cNvPr id="12350" name="Freeform 133">
              <a:extLst>
                <a:ext uri="{FF2B5EF4-FFF2-40B4-BE49-F238E27FC236}">
                  <a16:creationId xmlns:a16="http://schemas.microsoft.com/office/drawing/2014/main" id="{F45DED2C-36D0-43C3-BEE1-64AE04480345}"/>
                </a:ext>
              </a:extLst>
            </p:cNvPr>
            <p:cNvSpPr>
              <a:spLocks/>
            </p:cNvSpPr>
            <p:nvPr/>
          </p:nvSpPr>
          <p:spPr bwMode="auto">
            <a:xfrm>
              <a:off x="3243" y="3333"/>
              <a:ext cx="34" cy="307"/>
            </a:xfrm>
            <a:custGeom>
              <a:avLst/>
              <a:gdLst>
                <a:gd name="T0" fmla="*/ 0 w 34"/>
                <a:gd name="T1" fmla="*/ 307 h 307"/>
                <a:gd name="T2" fmla="*/ 34 w 34"/>
                <a:gd name="T3" fmla="*/ 297 h 307"/>
                <a:gd name="T4" fmla="*/ 34 w 34"/>
                <a:gd name="T5" fmla="*/ 0 h 307"/>
                <a:gd name="T6" fmla="*/ 0 w 34"/>
                <a:gd name="T7" fmla="*/ 11 h 307"/>
                <a:gd name="T8" fmla="*/ 0 w 34"/>
                <a:gd name="T9" fmla="*/ 307 h 307"/>
                <a:gd name="T10" fmla="*/ 0 60000 65536"/>
                <a:gd name="T11" fmla="*/ 0 60000 65536"/>
                <a:gd name="T12" fmla="*/ 0 60000 65536"/>
                <a:gd name="T13" fmla="*/ 0 60000 65536"/>
                <a:gd name="T14" fmla="*/ 0 60000 65536"/>
                <a:gd name="T15" fmla="*/ 0 w 34"/>
                <a:gd name="T16" fmla="*/ 0 h 307"/>
                <a:gd name="T17" fmla="*/ 34 w 34"/>
                <a:gd name="T18" fmla="*/ 307 h 307"/>
              </a:gdLst>
              <a:ahLst/>
              <a:cxnLst>
                <a:cxn ang="T10">
                  <a:pos x="T0" y="T1"/>
                </a:cxn>
                <a:cxn ang="T11">
                  <a:pos x="T2" y="T3"/>
                </a:cxn>
                <a:cxn ang="T12">
                  <a:pos x="T4" y="T5"/>
                </a:cxn>
                <a:cxn ang="T13">
                  <a:pos x="T6" y="T7"/>
                </a:cxn>
                <a:cxn ang="T14">
                  <a:pos x="T8" y="T9"/>
                </a:cxn>
              </a:cxnLst>
              <a:rect l="T15" t="T16" r="T17" b="T18"/>
              <a:pathLst>
                <a:path w="34" h="307">
                  <a:moveTo>
                    <a:pt x="0" y="307"/>
                  </a:moveTo>
                  <a:lnTo>
                    <a:pt x="34" y="297"/>
                  </a:lnTo>
                  <a:lnTo>
                    <a:pt x="34" y="0"/>
                  </a:lnTo>
                  <a:lnTo>
                    <a:pt x="0" y="11"/>
                  </a:lnTo>
                  <a:lnTo>
                    <a:pt x="0" y="307"/>
                  </a:lnTo>
                  <a:close/>
                </a:path>
              </a:pathLst>
            </a:custGeom>
            <a:solidFill>
              <a:srgbClr val="C26100"/>
            </a:solidFill>
            <a:ln w="0">
              <a:solidFill>
                <a:srgbClr val="000000"/>
              </a:solidFill>
              <a:prstDash val="solid"/>
              <a:round/>
              <a:headEnd/>
              <a:tailEnd/>
            </a:ln>
          </p:spPr>
          <p:txBody>
            <a:bodyPr/>
            <a:lstStyle/>
            <a:p>
              <a:endParaRPr lang="fr-FR"/>
            </a:p>
          </p:txBody>
        </p:sp>
        <p:sp>
          <p:nvSpPr>
            <p:cNvPr id="12351" name="Freeform 134">
              <a:extLst>
                <a:ext uri="{FF2B5EF4-FFF2-40B4-BE49-F238E27FC236}">
                  <a16:creationId xmlns:a16="http://schemas.microsoft.com/office/drawing/2014/main" id="{E4D33F5C-132B-4916-904A-AB0714045065}"/>
                </a:ext>
              </a:extLst>
            </p:cNvPr>
            <p:cNvSpPr>
              <a:spLocks/>
            </p:cNvSpPr>
            <p:nvPr/>
          </p:nvSpPr>
          <p:spPr bwMode="auto">
            <a:xfrm>
              <a:off x="3277" y="3323"/>
              <a:ext cx="34" cy="307"/>
            </a:xfrm>
            <a:custGeom>
              <a:avLst/>
              <a:gdLst>
                <a:gd name="T0" fmla="*/ 0 w 34"/>
                <a:gd name="T1" fmla="*/ 307 h 307"/>
                <a:gd name="T2" fmla="*/ 34 w 34"/>
                <a:gd name="T3" fmla="*/ 284 h 307"/>
                <a:gd name="T4" fmla="*/ 34 w 34"/>
                <a:gd name="T5" fmla="*/ 0 h 307"/>
                <a:gd name="T6" fmla="*/ 0 w 34"/>
                <a:gd name="T7" fmla="*/ 10 h 307"/>
                <a:gd name="T8" fmla="*/ 0 w 34"/>
                <a:gd name="T9" fmla="*/ 307 h 307"/>
                <a:gd name="T10" fmla="*/ 0 60000 65536"/>
                <a:gd name="T11" fmla="*/ 0 60000 65536"/>
                <a:gd name="T12" fmla="*/ 0 60000 65536"/>
                <a:gd name="T13" fmla="*/ 0 60000 65536"/>
                <a:gd name="T14" fmla="*/ 0 60000 65536"/>
                <a:gd name="T15" fmla="*/ 0 w 34"/>
                <a:gd name="T16" fmla="*/ 0 h 307"/>
                <a:gd name="T17" fmla="*/ 34 w 34"/>
                <a:gd name="T18" fmla="*/ 307 h 307"/>
              </a:gdLst>
              <a:ahLst/>
              <a:cxnLst>
                <a:cxn ang="T10">
                  <a:pos x="T0" y="T1"/>
                </a:cxn>
                <a:cxn ang="T11">
                  <a:pos x="T2" y="T3"/>
                </a:cxn>
                <a:cxn ang="T12">
                  <a:pos x="T4" y="T5"/>
                </a:cxn>
                <a:cxn ang="T13">
                  <a:pos x="T6" y="T7"/>
                </a:cxn>
                <a:cxn ang="T14">
                  <a:pos x="T8" y="T9"/>
                </a:cxn>
              </a:cxnLst>
              <a:rect l="T15" t="T16" r="T17" b="T18"/>
              <a:pathLst>
                <a:path w="34" h="307">
                  <a:moveTo>
                    <a:pt x="0" y="307"/>
                  </a:moveTo>
                  <a:lnTo>
                    <a:pt x="34" y="284"/>
                  </a:lnTo>
                  <a:lnTo>
                    <a:pt x="34" y="0"/>
                  </a:lnTo>
                  <a:lnTo>
                    <a:pt x="0" y="10"/>
                  </a:lnTo>
                  <a:lnTo>
                    <a:pt x="0" y="307"/>
                  </a:lnTo>
                  <a:close/>
                </a:path>
              </a:pathLst>
            </a:custGeom>
            <a:solidFill>
              <a:srgbClr val="C26100"/>
            </a:solidFill>
            <a:ln w="0">
              <a:solidFill>
                <a:srgbClr val="000000"/>
              </a:solidFill>
              <a:prstDash val="solid"/>
              <a:round/>
              <a:headEnd/>
              <a:tailEnd/>
            </a:ln>
          </p:spPr>
          <p:txBody>
            <a:bodyPr/>
            <a:lstStyle/>
            <a:p>
              <a:endParaRPr lang="fr-FR"/>
            </a:p>
          </p:txBody>
        </p:sp>
        <p:sp>
          <p:nvSpPr>
            <p:cNvPr id="12352" name="Freeform 135">
              <a:extLst>
                <a:ext uri="{FF2B5EF4-FFF2-40B4-BE49-F238E27FC236}">
                  <a16:creationId xmlns:a16="http://schemas.microsoft.com/office/drawing/2014/main" id="{BB4577AA-435D-40A7-A56C-DA4A8596E67A}"/>
                </a:ext>
              </a:extLst>
            </p:cNvPr>
            <p:cNvSpPr>
              <a:spLocks/>
            </p:cNvSpPr>
            <p:nvPr/>
          </p:nvSpPr>
          <p:spPr bwMode="auto">
            <a:xfrm>
              <a:off x="2919" y="3344"/>
              <a:ext cx="324" cy="121"/>
            </a:xfrm>
            <a:custGeom>
              <a:avLst/>
              <a:gdLst>
                <a:gd name="T0" fmla="*/ 324 w 324"/>
                <a:gd name="T1" fmla="*/ 0 h 121"/>
                <a:gd name="T2" fmla="*/ 85 w 324"/>
                <a:gd name="T3" fmla="*/ 0 h 121"/>
                <a:gd name="T4" fmla="*/ 47 w 324"/>
                <a:gd name="T5" fmla="*/ 28 h 121"/>
                <a:gd name="T6" fmla="*/ 0 w 324"/>
                <a:gd name="T7" fmla="*/ 121 h 121"/>
                <a:gd name="T8" fmla="*/ 324 w 324"/>
                <a:gd name="T9" fmla="*/ 121 h 121"/>
                <a:gd name="T10" fmla="*/ 324 w 324"/>
                <a:gd name="T11" fmla="*/ 0 h 121"/>
                <a:gd name="T12" fmla="*/ 0 60000 65536"/>
                <a:gd name="T13" fmla="*/ 0 60000 65536"/>
                <a:gd name="T14" fmla="*/ 0 60000 65536"/>
                <a:gd name="T15" fmla="*/ 0 60000 65536"/>
                <a:gd name="T16" fmla="*/ 0 60000 65536"/>
                <a:gd name="T17" fmla="*/ 0 60000 65536"/>
                <a:gd name="T18" fmla="*/ 0 w 324"/>
                <a:gd name="T19" fmla="*/ 0 h 121"/>
                <a:gd name="T20" fmla="*/ 324 w 324"/>
                <a:gd name="T21" fmla="*/ 121 h 121"/>
              </a:gdLst>
              <a:ahLst/>
              <a:cxnLst>
                <a:cxn ang="T12">
                  <a:pos x="T0" y="T1"/>
                </a:cxn>
                <a:cxn ang="T13">
                  <a:pos x="T2" y="T3"/>
                </a:cxn>
                <a:cxn ang="T14">
                  <a:pos x="T4" y="T5"/>
                </a:cxn>
                <a:cxn ang="T15">
                  <a:pos x="T6" y="T7"/>
                </a:cxn>
                <a:cxn ang="T16">
                  <a:pos x="T8" y="T9"/>
                </a:cxn>
                <a:cxn ang="T17">
                  <a:pos x="T10" y="T11"/>
                </a:cxn>
              </a:cxnLst>
              <a:rect l="T18" t="T19" r="T20" b="T21"/>
              <a:pathLst>
                <a:path w="324" h="121">
                  <a:moveTo>
                    <a:pt x="324" y="0"/>
                  </a:moveTo>
                  <a:lnTo>
                    <a:pt x="85" y="0"/>
                  </a:lnTo>
                  <a:lnTo>
                    <a:pt x="47" y="28"/>
                  </a:lnTo>
                  <a:lnTo>
                    <a:pt x="0" y="121"/>
                  </a:lnTo>
                  <a:lnTo>
                    <a:pt x="324" y="121"/>
                  </a:lnTo>
                  <a:lnTo>
                    <a:pt x="324" y="0"/>
                  </a:lnTo>
                  <a:close/>
                </a:path>
              </a:pathLst>
            </a:custGeom>
            <a:solidFill>
              <a:srgbClr val="FFBF00"/>
            </a:solidFill>
            <a:ln w="0">
              <a:solidFill>
                <a:srgbClr val="000000"/>
              </a:solidFill>
              <a:prstDash val="solid"/>
              <a:round/>
              <a:headEnd/>
              <a:tailEnd/>
            </a:ln>
          </p:spPr>
          <p:txBody>
            <a:bodyPr/>
            <a:lstStyle/>
            <a:p>
              <a:endParaRPr lang="fr-FR"/>
            </a:p>
          </p:txBody>
        </p:sp>
        <p:sp>
          <p:nvSpPr>
            <p:cNvPr id="12353" name="Freeform 136">
              <a:extLst>
                <a:ext uri="{FF2B5EF4-FFF2-40B4-BE49-F238E27FC236}">
                  <a16:creationId xmlns:a16="http://schemas.microsoft.com/office/drawing/2014/main" id="{C053D68A-78EC-495B-BECA-DD8A4E3BE9A0}"/>
                </a:ext>
              </a:extLst>
            </p:cNvPr>
            <p:cNvSpPr>
              <a:spLocks/>
            </p:cNvSpPr>
            <p:nvPr/>
          </p:nvSpPr>
          <p:spPr bwMode="auto">
            <a:xfrm>
              <a:off x="2681" y="3311"/>
              <a:ext cx="183" cy="154"/>
            </a:xfrm>
            <a:custGeom>
              <a:avLst/>
              <a:gdLst>
                <a:gd name="T0" fmla="*/ 0 w 183"/>
                <a:gd name="T1" fmla="*/ 154 h 154"/>
                <a:gd name="T2" fmla="*/ 25 w 183"/>
                <a:gd name="T3" fmla="*/ 0 h 154"/>
                <a:gd name="T4" fmla="*/ 145 w 183"/>
                <a:gd name="T5" fmla="*/ 0 h 154"/>
                <a:gd name="T6" fmla="*/ 183 w 183"/>
                <a:gd name="T7" fmla="*/ 30 h 154"/>
                <a:gd name="T8" fmla="*/ 153 w 183"/>
                <a:gd name="T9" fmla="*/ 154 h 154"/>
                <a:gd name="T10" fmla="*/ 0 w 183"/>
                <a:gd name="T11" fmla="*/ 154 h 154"/>
                <a:gd name="T12" fmla="*/ 0 60000 65536"/>
                <a:gd name="T13" fmla="*/ 0 60000 65536"/>
                <a:gd name="T14" fmla="*/ 0 60000 65536"/>
                <a:gd name="T15" fmla="*/ 0 60000 65536"/>
                <a:gd name="T16" fmla="*/ 0 60000 65536"/>
                <a:gd name="T17" fmla="*/ 0 60000 65536"/>
                <a:gd name="T18" fmla="*/ 0 w 183"/>
                <a:gd name="T19" fmla="*/ 0 h 154"/>
                <a:gd name="T20" fmla="*/ 183 w 183"/>
                <a:gd name="T21" fmla="*/ 154 h 154"/>
              </a:gdLst>
              <a:ahLst/>
              <a:cxnLst>
                <a:cxn ang="T12">
                  <a:pos x="T0" y="T1"/>
                </a:cxn>
                <a:cxn ang="T13">
                  <a:pos x="T2" y="T3"/>
                </a:cxn>
                <a:cxn ang="T14">
                  <a:pos x="T4" y="T5"/>
                </a:cxn>
                <a:cxn ang="T15">
                  <a:pos x="T6" y="T7"/>
                </a:cxn>
                <a:cxn ang="T16">
                  <a:pos x="T8" y="T9"/>
                </a:cxn>
                <a:cxn ang="T17">
                  <a:pos x="T10" y="T11"/>
                </a:cxn>
              </a:cxnLst>
              <a:rect l="T18" t="T19" r="T20" b="T21"/>
              <a:pathLst>
                <a:path w="183" h="154">
                  <a:moveTo>
                    <a:pt x="0" y="154"/>
                  </a:moveTo>
                  <a:lnTo>
                    <a:pt x="25" y="0"/>
                  </a:lnTo>
                  <a:lnTo>
                    <a:pt x="145" y="0"/>
                  </a:lnTo>
                  <a:lnTo>
                    <a:pt x="183" y="30"/>
                  </a:lnTo>
                  <a:lnTo>
                    <a:pt x="153" y="154"/>
                  </a:lnTo>
                  <a:lnTo>
                    <a:pt x="0" y="154"/>
                  </a:lnTo>
                  <a:close/>
                </a:path>
              </a:pathLst>
            </a:custGeom>
            <a:solidFill>
              <a:srgbClr val="FFBF00"/>
            </a:solidFill>
            <a:ln w="0">
              <a:solidFill>
                <a:srgbClr val="000000"/>
              </a:solidFill>
              <a:prstDash val="solid"/>
              <a:round/>
              <a:headEnd/>
              <a:tailEnd/>
            </a:ln>
          </p:spPr>
          <p:txBody>
            <a:bodyPr/>
            <a:lstStyle/>
            <a:p>
              <a:endParaRPr lang="fr-FR"/>
            </a:p>
          </p:txBody>
        </p:sp>
        <p:sp>
          <p:nvSpPr>
            <p:cNvPr id="12354" name="Freeform 137">
              <a:extLst>
                <a:ext uri="{FF2B5EF4-FFF2-40B4-BE49-F238E27FC236}">
                  <a16:creationId xmlns:a16="http://schemas.microsoft.com/office/drawing/2014/main" id="{6FA3AE4F-743A-4FF9-93D5-72E1089DA14F}"/>
                </a:ext>
              </a:extLst>
            </p:cNvPr>
            <p:cNvSpPr>
              <a:spLocks/>
            </p:cNvSpPr>
            <p:nvPr/>
          </p:nvSpPr>
          <p:spPr bwMode="auto">
            <a:xfrm>
              <a:off x="2826" y="3293"/>
              <a:ext cx="121" cy="48"/>
            </a:xfrm>
            <a:custGeom>
              <a:avLst/>
              <a:gdLst>
                <a:gd name="T0" fmla="*/ 121 w 121"/>
                <a:gd name="T1" fmla="*/ 27 h 48"/>
                <a:gd name="T2" fmla="*/ 89 w 121"/>
                <a:gd name="T3" fmla="*/ 0 h 48"/>
                <a:gd name="T4" fmla="*/ 0 w 121"/>
                <a:gd name="T5" fmla="*/ 18 h 48"/>
                <a:gd name="T6" fmla="*/ 38 w 121"/>
                <a:gd name="T7" fmla="*/ 48 h 48"/>
                <a:gd name="T8" fmla="*/ 121 w 121"/>
                <a:gd name="T9" fmla="*/ 27 h 48"/>
                <a:gd name="T10" fmla="*/ 0 60000 65536"/>
                <a:gd name="T11" fmla="*/ 0 60000 65536"/>
                <a:gd name="T12" fmla="*/ 0 60000 65536"/>
                <a:gd name="T13" fmla="*/ 0 60000 65536"/>
                <a:gd name="T14" fmla="*/ 0 60000 65536"/>
                <a:gd name="T15" fmla="*/ 0 w 121"/>
                <a:gd name="T16" fmla="*/ 0 h 48"/>
                <a:gd name="T17" fmla="*/ 121 w 121"/>
                <a:gd name="T18" fmla="*/ 48 h 48"/>
              </a:gdLst>
              <a:ahLst/>
              <a:cxnLst>
                <a:cxn ang="T10">
                  <a:pos x="T0" y="T1"/>
                </a:cxn>
                <a:cxn ang="T11">
                  <a:pos x="T2" y="T3"/>
                </a:cxn>
                <a:cxn ang="T12">
                  <a:pos x="T4" y="T5"/>
                </a:cxn>
                <a:cxn ang="T13">
                  <a:pos x="T6" y="T7"/>
                </a:cxn>
                <a:cxn ang="T14">
                  <a:pos x="T8" y="T9"/>
                </a:cxn>
              </a:cxnLst>
              <a:rect l="T15" t="T16" r="T17" b="T18"/>
              <a:pathLst>
                <a:path w="121" h="48">
                  <a:moveTo>
                    <a:pt x="121" y="27"/>
                  </a:moveTo>
                  <a:lnTo>
                    <a:pt x="89" y="0"/>
                  </a:lnTo>
                  <a:lnTo>
                    <a:pt x="0" y="18"/>
                  </a:lnTo>
                  <a:lnTo>
                    <a:pt x="38" y="48"/>
                  </a:lnTo>
                  <a:lnTo>
                    <a:pt x="121" y="27"/>
                  </a:lnTo>
                  <a:close/>
                </a:path>
              </a:pathLst>
            </a:custGeom>
            <a:solidFill>
              <a:srgbClr val="FFBF00"/>
            </a:solidFill>
            <a:ln w="0">
              <a:solidFill>
                <a:srgbClr val="000000"/>
              </a:solidFill>
              <a:prstDash val="solid"/>
              <a:round/>
              <a:headEnd/>
              <a:tailEnd/>
            </a:ln>
          </p:spPr>
          <p:txBody>
            <a:bodyPr/>
            <a:lstStyle/>
            <a:p>
              <a:endParaRPr lang="fr-FR"/>
            </a:p>
          </p:txBody>
        </p:sp>
        <p:sp>
          <p:nvSpPr>
            <p:cNvPr id="12355" name="Freeform 138">
              <a:extLst>
                <a:ext uri="{FF2B5EF4-FFF2-40B4-BE49-F238E27FC236}">
                  <a16:creationId xmlns:a16="http://schemas.microsoft.com/office/drawing/2014/main" id="{254727FA-C58D-4EDB-97DE-EA862123032A}"/>
                </a:ext>
              </a:extLst>
            </p:cNvPr>
            <p:cNvSpPr>
              <a:spLocks/>
            </p:cNvSpPr>
            <p:nvPr/>
          </p:nvSpPr>
          <p:spPr bwMode="auto">
            <a:xfrm>
              <a:off x="2706" y="3293"/>
              <a:ext cx="209" cy="18"/>
            </a:xfrm>
            <a:custGeom>
              <a:avLst/>
              <a:gdLst>
                <a:gd name="T0" fmla="*/ 0 w 209"/>
                <a:gd name="T1" fmla="*/ 18 h 18"/>
                <a:gd name="T2" fmla="*/ 83 w 209"/>
                <a:gd name="T3" fmla="*/ 0 h 18"/>
                <a:gd name="T4" fmla="*/ 209 w 209"/>
                <a:gd name="T5" fmla="*/ 0 h 18"/>
                <a:gd name="T6" fmla="*/ 120 w 209"/>
                <a:gd name="T7" fmla="*/ 18 h 18"/>
                <a:gd name="T8" fmla="*/ 0 w 209"/>
                <a:gd name="T9" fmla="*/ 18 h 18"/>
                <a:gd name="T10" fmla="*/ 0 60000 65536"/>
                <a:gd name="T11" fmla="*/ 0 60000 65536"/>
                <a:gd name="T12" fmla="*/ 0 60000 65536"/>
                <a:gd name="T13" fmla="*/ 0 60000 65536"/>
                <a:gd name="T14" fmla="*/ 0 60000 65536"/>
                <a:gd name="T15" fmla="*/ 0 w 209"/>
                <a:gd name="T16" fmla="*/ 0 h 18"/>
                <a:gd name="T17" fmla="*/ 209 w 209"/>
                <a:gd name="T18" fmla="*/ 18 h 18"/>
              </a:gdLst>
              <a:ahLst/>
              <a:cxnLst>
                <a:cxn ang="T10">
                  <a:pos x="T0" y="T1"/>
                </a:cxn>
                <a:cxn ang="T11">
                  <a:pos x="T2" y="T3"/>
                </a:cxn>
                <a:cxn ang="T12">
                  <a:pos x="T4" y="T5"/>
                </a:cxn>
                <a:cxn ang="T13">
                  <a:pos x="T6" y="T7"/>
                </a:cxn>
                <a:cxn ang="T14">
                  <a:pos x="T8" y="T9"/>
                </a:cxn>
              </a:cxnLst>
              <a:rect l="T15" t="T16" r="T17" b="T18"/>
              <a:pathLst>
                <a:path w="209" h="18">
                  <a:moveTo>
                    <a:pt x="0" y="18"/>
                  </a:moveTo>
                  <a:lnTo>
                    <a:pt x="83" y="0"/>
                  </a:lnTo>
                  <a:lnTo>
                    <a:pt x="209" y="0"/>
                  </a:lnTo>
                  <a:lnTo>
                    <a:pt x="120" y="18"/>
                  </a:lnTo>
                  <a:lnTo>
                    <a:pt x="0" y="18"/>
                  </a:lnTo>
                  <a:close/>
                </a:path>
              </a:pathLst>
            </a:custGeom>
            <a:solidFill>
              <a:srgbClr val="FFBF00"/>
            </a:solidFill>
            <a:ln w="0">
              <a:solidFill>
                <a:srgbClr val="000000"/>
              </a:solidFill>
              <a:prstDash val="solid"/>
              <a:round/>
              <a:headEnd/>
              <a:tailEnd/>
            </a:ln>
          </p:spPr>
          <p:txBody>
            <a:bodyPr/>
            <a:lstStyle/>
            <a:p>
              <a:endParaRPr lang="fr-FR"/>
            </a:p>
          </p:txBody>
        </p:sp>
        <p:sp>
          <p:nvSpPr>
            <p:cNvPr id="12356" name="Freeform 139">
              <a:extLst>
                <a:ext uri="{FF2B5EF4-FFF2-40B4-BE49-F238E27FC236}">
                  <a16:creationId xmlns:a16="http://schemas.microsoft.com/office/drawing/2014/main" id="{40187E0F-E897-498A-84D1-960B78A83821}"/>
                </a:ext>
              </a:extLst>
            </p:cNvPr>
            <p:cNvSpPr>
              <a:spLocks/>
            </p:cNvSpPr>
            <p:nvPr/>
          </p:nvSpPr>
          <p:spPr bwMode="auto">
            <a:xfrm>
              <a:off x="3004" y="3323"/>
              <a:ext cx="117" cy="21"/>
            </a:xfrm>
            <a:custGeom>
              <a:avLst/>
              <a:gdLst>
                <a:gd name="T0" fmla="*/ 0 w 117"/>
                <a:gd name="T1" fmla="*/ 21 h 21"/>
                <a:gd name="T2" fmla="*/ 0 w 117"/>
                <a:gd name="T3" fmla="*/ 20 h 21"/>
                <a:gd name="T4" fmla="*/ 2 w 117"/>
                <a:gd name="T5" fmla="*/ 20 h 21"/>
                <a:gd name="T6" fmla="*/ 2 w 117"/>
                <a:gd name="T7" fmla="*/ 18 h 21"/>
                <a:gd name="T8" fmla="*/ 3 w 117"/>
                <a:gd name="T9" fmla="*/ 18 h 21"/>
                <a:gd name="T10" fmla="*/ 3 w 117"/>
                <a:gd name="T11" fmla="*/ 16 h 21"/>
                <a:gd name="T12" fmla="*/ 5 w 117"/>
                <a:gd name="T13" fmla="*/ 16 h 21"/>
                <a:gd name="T14" fmla="*/ 5 w 117"/>
                <a:gd name="T15" fmla="*/ 15 h 21"/>
                <a:gd name="T16" fmla="*/ 7 w 117"/>
                <a:gd name="T17" fmla="*/ 15 h 21"/>
                <a:gd name="T18" fmla="*/ 7 w 117"/>
                <a:gd name="T19" fmla="*/ 13 h 21"/>
                <a:gd name="T20" fmla="*/ 9 w 117"/>
                <a:gd name="T21" fmla="*/ 13 h 21"/>
                <a:gd name="T22" fmla="*/ 11 w 117"/>
                <a:gd name="T23" fmla="*/ 11 h 21"/>
                <a:gd name="T24" fmla="*/ 13 w 117"/>
                <a:gd name="T25" fmla="*/ 11 h 21"/>
                <a:gd name="T26" fmla="*/ 13 w 117"/>
                <a:gd name="T27" fmla="*/ 10 h 21"/>
                <a:gd name="T28" fmla="*/ 15 w 117"/>
                <a:gd name="T29" fmla="*/ 8 h 21"/>
                <a:gd name="T30" fmla="*/ 17 w 117"/>
                <a:gd name="T31" fmla="*/ 8 h 21"/>
                <a:gd name="T32" fmla="*/ 19 w 117"/>
                <a:gd name="T33" fmla="*/ 6 h 21"/>
                <a:gd name="T34" fmla="*/ 20 w 117"/>
                <a:gd name="T35" fmla="*/ 6 h 21"/>
                <a:gd name="T36" fmla="*/ 22 w 117"/>
                <a:gd name="T37" fmla="*/ 5 h 21"/>
                <a:gd name="T38" fmla="*/ 26 w 117"/>
                <a:gd name="T39" fmla="*/ 5 h 21"/>
                <a:gd name="T40" fmla="*/ 28 w 117"/>
                <a:gd name="T41" fmla="*/ 3 h 21"/>
                <a:gd name="T42" fmla="*/ 30 w 117"/>
                <a:gd name="T43" fmla="*/ 3 h 21"/>
                <a:gd name="T44" fmla="*/ 32 w 117"/>
                <a:gd name="T45" fmla="*/ 2 h 21"/>
                <a:gd name="T46" fmla="*/ 37 w 117"/>
                <a:gd name="T47" fmla="*/ 2 h 21"/>
                <a:gd name="T48" fmla="*/ 39 w 117"/>
                <a:gd name="T49" fmla="*/ 0 h 21"/>
                <a:gd name="T50" fmla="*/ 117 w 117"/>
                <a:gd name="T51" fmla="*/ 0 h 21"/>
                <a:gd name="T52" fmla="*/ 98 w 117"/>
                <a:gd name="T53" fmla="*/ 21 h 21"/>
                <a:gd name="T54" fmla="*/ 9 w 117"/>
                <a:gd name="T55" fmla="*/ 21 h 21"/>
                <a:gd name="T56" fmla="*/ 0 w 117"/>
                <a:gd name="T57" fmla="*/ 21 h 2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17"/>
                <a:gd name="T88" fmla="*/ 0 h 21"/>
                <a:gd name="T89" fmla="*/ 117 w 117"/>
                <a:gd name="T90" fmla="*/ 21 h 21"/>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17" h="21">
                  <a:moveTo>
                    <a:pt x="0" y="21"/>
                  </a:moveTo>
                  <a:lnTo>
                    <a:pt x="0" y="20"/>
                  </a:lnTo>
                  <a:lnTo>
                    <a:pt x="2" y="20"/>
                  </a:lnTo>
                  <a:lnTo>
                    <a:pt x="2" y="18"/>
                  </a:lnTo>
                  <a:lnTo>
                    <a:pt x="3" y="18"/>
                  </a:lnTo>
                  <a:lnTo>
                    <a:pt x="3" y="16"/>
                  </a:lnTo>
                  <a:lnTo>
                    <a:pt x="5" y="16"/>
                  </a:lnTo>
                  <a:lnTo>
                    <a:pt x="5" y="15"/>
                  </a:lnTo>
                  <a:lnTo>
                    <a:pt x="7" y="15"/>
                  </a:lnTo>
                  <a:lnTo>
                    <a:pt x="7" y="13"/>
                  </a:lnTo>
                  <a:lnTo>
                    <a:pt x="9" y="13"/>
                  </a:lnTo>
                  <a:lnTo>
                    <a:pt x="11" y="11"/>
                  </a:lnTo>
                  <a:lnTo>
                    <a:pt x="13" y="11"/>
                  </a:lnTo>
                  <a:lnTo>
                    <a:pt x="13" y="10"/>
                  </a:lnTo>
                  <a:lnTo>
                    <a:pt x="15" y="8"/>
                  </a:lnTo>
                  <a:lnTo>
                    <a:pt x="17" y="8"/>
                  </a:lnTo>
                  <a:lnTo>
                    <a:pt x="19" y="6"/>
                  </a:lnTo>
                  <a:lnTo>
                    <a:pt x="20" y="6"/>
                  </a:lnTo>
                  <a:lnTo>
                    <a:pt x="22" y="5"/>
                  </a:lnTo>
                  <a:lnTo>
                    <a:pt x="26" y="5"/>
                  </a:lnTo>
                  <a:lnTo>
                    <a:pt x="28" y="3"/>
                  </a:lnTo>
                  <a:lnTo>
                    <a:pt x="30" y="3"/>
                  </a:lnTo>
                  <a:lnTo>
                    <a:pt x="32" y="2"/>
                  </a:lnTo>
                  <a:lnTo>
                    <a:pt x="37" y="2"/>
                  </a:lnTo>
                  <a:lnTo>
                    <a:pt x="39" y="0"/>
                  </a:lnTo>
                  <a:lnTo>
                    <a:pt x="117" y="0"/>
                  </a:lnTo>
                  <a:lnTo>
                    <a:pt x="98" y="21"/>
                  </a:lnTo>
                  <a:lnTo>
                    <a:pt x="9" y="21"/>
                  </a:lnTo>
                  <a:lnTo>
                    <a:pt x="0" y="21"/>
                  </a:lnTo>
                  <a:close/>
                </a:path>
              </a:pathLst>
            </a:custGeom>
            <a:solidFill>
              <a:srgbClr val="000000"/>
            </a:solidFill>
            <a:ln w="0">
              <a:solidFill>
                <a:srgbClr val="000000"/>
              </a:solidFill>
              <a:prstDash val="solid"/>
              <a:round/>
              <a:headEnd/>
              <a:tailEnd/>
            </a:ln>
          </p:spPr>
          <p:txBody>
            <a:bodyPr/>
            <a:lstStyle/>
            <a:p>
              <a:endParaRPr lang="fr-FR"/>
            </a:p>
          </p:txBody>
        </p:sp>
        <p:sp>
          <p:nvSpPr>
            <p:cNvPr id="12357" name="Freeform 140">
              <a:extLst>
                <a:ext uri="{FF2B5EF4-FFF2-40B4-BE49-F238E27FC236}">
                  <a16:creationId xmlns:a16="http://schemas.microsoft.com/office/drawing/2014/main" id="{246203BD-90B8-4641-A8BD-687EA91FB575}"/>
                </a:ext>
              </a:extLst>
            </p:cNvPr>
            <p:cNvSpPr>
              <a:spLocks/>
            </p:cNvSpPr>
            <p:nvPr/>
          </p:nvSpPr>
          <p:spPr bwMode="auto">
            <a:xfrm>
              <a:off x="3083" y="3227"/>
              <a:ext cx="34" cy="117"/>
            </a:xfrm>
            <a:custGeom>
              <a:avLst/>
              <a:gdLst>
                <a:gd name="T0" fmla="*/ 19 w 34"/>
                <a:gd name="T1" fmla="*/ 117 h 117"/>
                <a:gd name="T2" fmla="*/ 34 w 34"/>
                <a:gd name="T3" fmla="*/ 5 h 117"/>
                <a:gd name="T4" fmla="*/ 34 w 34"/>
                <a:gd name="T5" fmla="*/ 3 h 117"/>
                <a:gd name="T6" fmla="*/ 32 w 34"/>
                <a:gd name="T7" fmla="*/ 3 h 117"/>
                <a:gd name="T8" fmla="*/ 32 w 34"/>
                <a:gd name="T9" fmla="*/ 2 h 117"/>
                <a:gd name="T10" fmla="*/ 30 w 34"/>
                <a:gd name="T11" fmla="*/ 0 h 117"/>
                <a:gd name="T12" fmla="*/ 21 w 34"/>
                <a:gd name="T13" fmla="*/ 0 h 117"/>
                <a:gd name="T14" fmla="*/ 17 w 34"/>
                <a:gd name="T15" fmla="*/ 3 h 117"/>
                <a:gd name="T16" fmla="*/ 15 w 34"/>
                <a:gd name="T17" fmla="*/ 7 h 117"/>
                <a:gd name="T18" fmla="*/ 13 w 34"/>
                <a:gd name="T19" fmla="*/ 10 h 117"/>
                <a:gd name="T20" fmla="*/ 11 w 34"/>
                <a:gd name="T21" fmla="*/ 13 h 117"/>
                <a:gd name="T22" fmla="*/ 9 w 34"/>
                <a:gd name="T23" fmla="*/ 17 h 117"/>
                <a:gd name="T24" fmla="*/ 7 w 34"/>
                <a:gd name="T25" fmla="*/ 22 h 117"/>
                <a:gd name="T26" fmla="*/ 7 w 34"/>
                <a:gd name="T27" fmla="*/ 25 h 117"/>
                <a:gd name="T28" fmla="*/ 6 w 34"/>
                <a:gd name="T29" fmla="*/ 30 h 117"/>
                <a:gd name="T30" fmla="*/ 6 w 34"/>
                <a:gd name="T31" fmla="*/ 35 h 117"/>
                <a:gd name="T32" fmla="*/ 4 w 34"/>
                <a:gd name="T33" fmla="*/ 40 h 117"/>
                <a:gd name="T34" fmla="*/ 4 w 34"/>
                <a:gd name="T35" fmla="*/ 45 h 117"/>
                <a:gd name="T36" fmla="*/ 2 w 34"/>
                <a:gd name="T37" fmla="*/ 50 h 117"/>
                <a:gd name="T38" fmla="*/ 2 w 34"/>
                <a:gd name="T39" fmla="*/ 64 h 117"/>
                <a:gd name="T40" fmla="*/ 0 w 34"/>
                <a:gd name="T41" fmla="*/ 69 h 117"/>
                <a:gd name="T42" fmla="*/ 0 w 34"/>
                <a:gd name="T43" fmla="*/ 117 h 117"/>
                <a:gd name="T44" fmla="*/ 19 w 34"/>
                <a:gd name="T45" fmla="*/ 117 h 11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4"/>
                <a:gd name="T70" fmla="*/ 0 h 117"/>
                <a:gd name="T71" fmla="*/ 34 w 34"/>
                <a:gd name="T72" fmla="*/ 117 h 11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4" h="117">
                  <a:moveTo>
                    <a:pt x="19" y="117"/>
                  </a:moveTo>
                  <a:lnTo>
                    <a:pt x="34" y="5"/>
                  </a:lnTo>
                  <a:lnTo>
                    <a:pt x="34" y="3"/>
                  </a:lnTo>
                  <a:lnTo>
                    <a:pt x="32" y="3"/>
                  </a:lnTo>
                  <a:lnTo>
                    <a:pt x="32" y="2"/>
                  </a:lnTo>
                  <a:lnTo>
                    <a:pt x="30" y="0"/>
                  </a:lnTo>
                  <a:lnTo>
                    <a:pt x="21" y="0"/>
                  </a:lnTo>
                  <a:lnTo>
                    <a:pt x="17" y="3"/>
                  </a:lnTo>
                  <a:lnTo>
                    <a:pt x="15" y="7"/>
                  </a:lnTo>
                  <a:lnTo>
                    <a:pt x="13" y="10"/>
                  </a:lnTo>
                  <a:lnTo>
                    <a:pt x="11" y="13"/>
                  </a:lnTo>
                  <a:lnTo>
                    <a:pt x="9" y="17"/>
                  </a:lnTo>
                  <a:lnTo>
                    <a:pt x="7" y="22"/>
                  </a:lnTo>
                  <a:lnTo>
                    <a:pt x="7" y="25"/>
                  </a:lnTo>
                  <a:lnTo>
                    <a:pt x="6" y="30"/>
                  </a:lnTo>
                  <a:lnTo>
                    <a:pt x="6" y="35"/>
                  </a:lnTo>
                  <a:lnTo>
                    <a:pt x="4" y="40"/>
                  </a:lnTo>
                  <a:lnTo>
                    <a:pt x="4" y="45"/>
                  </a:lnTo>
                  <a:lnTo>
                    <a:pt x="2" y="50"/>
                  </a:lnTo>
                  <a:lnTo>
                    <a:pt x="2" y="64"/>
                  </a:lnTo>
                  <a:lnTo>
                    <a:pt x="0" y="69"/>
                  </a:lnTo>
                  <a:lnTo>
                    <a:pt x="0" y="117"/>
                  </a:lnTo>
                  <a:lnTo>
                    <a:pt x="19" y="117"/>
                  </a:lnTo>
                  <a:close/>
                </a:path>
              </a:pathLst>
            </a:custGeom>
            <a:solidFill>
              <a:srgbClr val="616161"/>
            </a:solidFill>
            <a:ln w="0">
              <a:solidFill>
                <a:srgbClr val="000000"/>
              </a:solidFill>
              <a:prstDash val="solid"/>
              <a:round/>
              <a:headEnd/>
              <a:tailEnd/>
            </a:ln>
          </p:spPr>
          <p:txBody>
            <a:bodyPr/>
            <a:lstStyle/>
            <a:p>
              <a:endParaRPr lang="fr-FR"/>
            </a:p>
          </p:txBody>
        </p:sp>
        <p:sp>
          <p:nvSpPr>
            <p:cNvPr id="12358" name="Freeform 141">
              <a:extLst>
                <a:ext uri="{FF2B5EF4-FFF2-40B4-BE49-F238E27FC236}">
                  <a16:creationId xmlns:a16="http://schemas.microsoft.com/office/drawing/2014/main" id="{4BD685FD-0520-4400-BEA1-72FF2DC310C1}"/>
                </a:ext>
              </a:extLst>
            </p:cNvPr>
            <p:cNvSpPr>
              <a:spLocks/>
            </p:cNvSpPr>
            <p:nvPr/>
          </p:nvSpPr>
          <p:spPr bwMode="auto">
            <a:xfrm>
              <a:off x="3102" y="3209"/>
              <a:ext cx="70" cy="135"/>
            </a:xfrm>
            <a:custGeom>
              <a:avLst/>
              <a:gdLst>
                <a:gd name="T0" fmla="*/ 15 w 70"/>
                <a:gd name="T1" fmla="*/ 23 h 135"/>
                <a:gd name="T2" fmla="*/ 70 w 70"/>
                <a:gd name="T3" fmla="*/ 0 h 135"/>
                <a:gd name="T4" fmla="*/ 62 w 70"/>
                <a:gd name="T5" fmla="*/ 96 h 135"/>
                <a:gd name="T6" fmla="*/ 0 w 70"/>
                <a:gd name="T7" fmla="*/ 135 h 135"/>
                <a:gd name="T8" fmla="*/ 15 w 70"/>
                <a:gd name="T9" fmla="*/ 23 h 135"/>
                <a:gd name="T10" fmla="*/ 0 60000 65536"/>
                <a:gd name="T11" fmla="*/ 0 60000 65536"/>
                <a:gd name="T12" fmla="*/ 0 60000 65536"/>
                <a:gd name="T13" fmla="*/ 0 60000 65536"/>
                <a:gd name="T14" fmla="*/ 0 60000 65536"/>
                <a:gd name="T15" fmla="*/ 0 w 70"/>
                <a:gd name="T16" fmla="*/ 0 h 135"/>
                <a:gd name="T17" fmla="*/ 70 w 70"/>
                <a:gd name="T18" fmla="*/ 135 h 135"/>
              </a:gdLst>
              <a:ahLst/>
              <a:cxnLst>
                <a:cxn ang="T10">
                  <a:pos x="T0" y="T1"/>
                </a:cxn>
                <a:cxn ang="T11">
                  <a:pos x="T2" y="T3"/>
                </a:cxn>
                <a:cxn ang="T12">
                  <a:pos x="T4" y="T5"/>
                </a:cxn>
                <a:cxn ang="T13">
                  <a:pos x="T6" y="T7"/>
                </a:cxn>
                <a:cxn ang="T14">
                  <a:pos x="T8" y="T9"/>
                </a:cxn>
              </a:cxnLst>
              <a:rect l="T15" t="T16" r="T17" b="T18"/>
              <a:pathLst>
                <a:path w="70" h="135">
                  <a:moveTo>
                    <a:pt x="15" y="23"/>
                  </a:moveTo>
                  <a:lnTo>
                    <a:pt x="70" y="0"/>
                  </a:lnTo>
                  <a:lnTo>
                    <a:pt x="62" y="96"/>
                  </a:lnTo>
                  <a:lnTo>
                    <a:pt x="0" y="135"/>
                  </a:lnTo>
                  <a:lnTo>
                    <a:pt x="15" y="23"/>
                  </a:lnTo>
                  <a:close/>
                </a:path>
              </a:pathLst>
            </a:custGeom>
            <a:solidFill>
              <a:srgbClr val="000000"/>
            </a:solidFill>
            <a:ln w="0">
              <a:solidFill>
                <a:srgbClr val="000000"/>
              </a:solidFill>
              <a:prstDash val="solid"/>
              <a:round/>
              <a:headEnd/>
              <a:tailEnd/>
            </a:ln>
          </p:spPr>
          <p:txBody>
            <a:bodyPr/>
            <a:lstStyle/>
            <a:p>
              <a:endParaRPr lang="fr-FR"/>
            </a:p>
          </p:txBody>
        </p:sp>
        <p:sp>
          <p:nvSpPr>
            <p:cNvPr id="12359" name="Freeform 142">
              <a:extLst>
                <a:ext uri="{FF2B5EF4-FFF2-40B4-BE49-F238E27FC236}">
                  <a16:creationId xmlns:a16="http://schemas.microsoft.com/office/drawing/2014/main" id="{B7B3DFF8-8F7A-4535-8597-3FC816DCED9D}"/>
                </a:ext>
              </a:extLst>
            </p:cNvPr>
            <p:cNvSpPr>
              <a:spLocks/>
            </p:cNvSpPr>
            <p:nvPr/>
          </p:nvSpPr>
          <p:spPr bwMode="auto">
            <a:xfrm>
              <a:off x="3104" y="3204"/>
              <a:ext cx="68" cy="28"/>
            </a:xfrm>
            <a:custGeom>
              <a:avLst/>
              <a:gdLst>
                <a:gd name="T0" fmla="*/ 0 w 68"/>
                <a:gd name="T1" fmla="*/ 23 h 28"/>
                <a:gd name="T2" fmla="*/ 54 w 68"/>
                <a:gd name="T3" fmla="*/ 2 h 28"/>
                <a:gd name="T4" fmla="*/ 56 w 68"/>
                <a:gd name="T5" fmla="*/ 2 h 28"/>
                <a:gd name="T6" fmla="*/ 58 w 68"/>
                <a:gd name="T7" fmla="*/ 0 h 28"/>
                <a:gd name="T8" fmla="*/ 62 w 68"/>
                <a:gd name="T9" fmla="*/ 0 h 28"/>
                <a:gd name="T10" fmla="*/ 64 w 68"/>
                <a:gd name="T11" fmla="*/ 2 h 28"/>
                <a:gd name="T12" fmla="*/ 66 w 68"/>
                <a:gd name="T13" fmla="*/ 2 h 28"/>
                <a:gd name="T14" fmla="*/ 68 w 68"/>
                <a:gd name="T15" fmla="*/ 5 h 28"/>
                <a:gd name="T16" fmla="*/ 13 w 68"/>
                <a:gd name="T17" fmla="*/ 28 h 28"/>
                <a:gd name="T18" fmla="*/ 0 w 68"/>
                <a:gd name="T19" fmla="*/ 23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
                <a:gd name="T31" fmla="*/ 0 h 28"/>
                <a:gd name="T32" fmla="*/ 68 w 68"/>
                <a:gd name="T33" fmla="*/ 28 h 2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 h="28">
                  <a:moveTo>
                    <a:pt x="0" y="23"/>
                  </a:moveTo>
                  <a:lnTo>
                    <a:pt x="54" y="2"/>
                  </a:lnTo>
                  <a:lnTo>
                    <a:pt x="56" y="2"/>
                  </a:lnTo>
                  <a:lnTo>
                    <a:pt x="58" y="0"/>
                  </a:lnTo>
                  <a:lnTo>
                    <a:pt x="62" y="0"/>
                  </a:lnTo>
                  <a:lnTo>
                    <a:pt x="64" y="2"/>
                  </a:lnTo>
                  <a:lnTo>
                    <a:pt x="66" y="2"/>
                  </a:lnTo>
                  <a:lnTo>
                    <a:pt x="68" y="5"/>
                  </a:lnTo>
                  <a:lnTo>
                    <a:pt x="13" y="28"/>
                  </a:lnTo>
                  <a:lnTo>
                    <a:pt x="0" y="23"/>
                  </a:lnTo>
                  <a:close/>
                </a:path>
              </a:pathLst>
            </a:custGeom>
            <a:solidFill>
              <a:srgbClr val="CFCFCF"/>
            </a:solidFill>
            <a:ln w="0">
              <a:solidFill>
                <a:srgbClr val="000000"/>
              </a:solidFill>
              <a:prstDash val="solid"/>
              <a:round/>
              <a:headEnd/>
              <a:tailEnd/>
            </a:ln>
          </p:spPr>
          <p:txBody>
            <a:bodyPr/>
            <a:lstStyle/>
            <a:p>
              <a:endParaRPr lang="fr-FR"/>
            </a:p>
          </p:txBody>
        </p:sp>
        <p:sp>
          <p:nvSpPr>
            <p:cNvPr id="12360" name="Freeform 143">
              <a:extLst>
                <a:ext uri="{FF2B5EF4-FFF2-40B4-BE49-F238E27FC236}">
                  <a16:creationId xmlns:a16="http://schemas.microsoft.com/office/drawing/2014/main" id="{758FD90E-FE42-4237-B68A-2A85388D6E24}"/>
                </a:ext>
              </a:extLst>
            </p:cNvPr>
            <p:cNvSpPr>
              <a:spLocks/>
            </p:cNvSpPr>
            <p:nvPr/>
          </p:nvSpPr>
          <p:spPr bwMode="auto">
            <a:xfrm>
              <a:off x="3102" y="3305"/>
              <a:ext cx="209" cy="39"/>
            </a:xfrm>
            <a:custGeom>
              <a:avLst/>
              <a:gdLst>
                <a:gd name="T0" fmla="*/ 175 w 209"/>
                <a:gd name="T1" fmla="*/ 28 h 39"/>
                <a:gd name="T2" fmla="*/ 209 w 209"/>
                <a:gd name="T3" fmla="*/ 18 h 39"/>
                <a:gd name="T4" fmla="*/ 145 w 209"/>
                <a:gd name="T5" fmla="*/ 0 h 39"/>
                <a:gd name="T6" fmla="*/ 62 w 209"/>
                <a:gd name="T7" fmla="*/ 0 h 39"/>
                <a:gd name="T8" fmla="*/ 0 w 209"/>
                <a:gd name="T9" fmla="*/ 39 h 39"/>
                <a:gd name="T10" fmla="*/ 141 w 209"/>
                <a:gd name="T11" fmla="*/ 39 h 39"/>
                <a:gd name="T12" fmla="*/ 175 w 209"/>
                <a:gd name="T13" fmla="*/ 28 h 39"/>
                <a:gd name="T14" fmla="*/ 0 60000 65536"/>
                <a:gd name="T15" fmla="*/ 0 60000 65536"/>
                <a:gd name="T16" fmla="*/ 0 60000 65536"/>
                <a:gd name="T17" fmla="*/ 0 60000 65536"/>
                <a:gd name="T18" fmla="*/ 0 60000 65536"/>
                <a:gd name="T19" fmla="*/ 0 60000 65536"/>
                <a:gd name="T20" fmla="*/ 0 60000 65536"/>
                <a:gd name="T21" fmla="*/ 0 w 209"/>
                <a:gd name="T22" fmla="*/ 0 h 39"/>
                <a:gd name="T23" fmla="*/ 209 w 20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9" h="39">
                  <a:moveTo>
                    <a:pt x="175" y="28"/>
                  </a:moveTo>
                  <a:lnTo>
                    <a:pt x="209" y="18"/>
                  </a:lnTo>
                  <a:lnTo>
                    <a:pt x="145" y="0"/>
                  </a:lnTo>
                  <a:lnTo>
                    <a:pt x="62" y="0"/>
                  </a:lnTo>
                  <a:lnTo>
                    <a:pt x="0" y="39"/>
                  </a:lnTo>
                  <a:lnTo>
                    <a:pt x="141" y="39"/>
                  </a:lnTo>
                  <a:lnTo>
                    <a:pt x="175" y="28"/>
                  </a:lnTo>
                  <a:close/>
                </a:path>
              </a:pathLst>
            </a:custGeom>
            <a:solidFill>
              <a:srgbClr val="FFBF00"/>
            </a:solidFill>
            <a:ln w="0">
              <a:solidFill>
                <a:srgbClr val="000000"/>
              </a:solidFill>
              <a:prstDash val="solid"/>
              <a:round/>
              <a:headEnd/>
              <a:tailEnd/>
            </a:ln>
          </p:spPr>
          <p:txBody>
            <a:bodyPr/>
            <a:lstStyle/>
            <a:p>
              <a:endParaRPr lang="fr-FR"/>
            </a:p>
          </p:txBody>
        </p:sp>
        <p:sp>
          <p:nvSpPr>
            <p:cNvPr id="12361" name="Freeform 144">
              <a:extLst>
                <a:ext uri="{FF2B5EF4-FFF2-40B4-BE49-F238E27FC236}">
                  <a16:creationId xmlns:a16="http://schemas.microsoft.com/office/drawing/2014/main" id="{BC5CB468-BCBA-4C39-ACB9-F6115BCD782D}"/>
                </a:ext>
              </a:extLst>
            </p:cNvPr>
            <p:cNvSpPr>
              <a:spLocks/>
            </p:cNvSpPr>
            <p:nvPr/>
          </p:nvSpPr>
          <p:spPr bwMode="auto">
            <a:xfrm>
              <a:off x="2860" y="3239"/>
              <a:ext cx="55" cy="76"/>
            </a:xfrm>
            <a:custGeom>
              <a:avLst/>
              <a:gdLst>
                <a:gd name="T0" fmla="*/ 42 w 55"/>
                <a:gd name="T1" fmla="*/ 0 h 76"/>
                <a:gd name="T2" fmla="*/ 0 w 55"/>
                <a:gd name="T3" fmla="*/ 69 h 76"/>
                <a:gd name="T4" fmla="*/ 13 w 55"/>
                <a:gd name="T5" fmla="*/ 76 h 76"/>
                <a:gd name="T6" fmla="*/ 55 w 55"/>
                <a:gd name="T7" fmla="*/ 5 h 76"/>
                <a:gd name="T8" fmla="*/ 42 w 55"/>
                <a:gd name="T9" fmla="*/ 0 h 76"/>
                <a:gd name="T10" fmla="*/ 0 60000 65536"/>
                <a:gd name="T11" fmla="*/ 0 60000 65536"/>
                <a:gd name="T12" fmla="*/ 0 60000 65536"/>
                <a:gd name="T13" fmla="*/ 0 60000 65536"/>
                <a:gd name="T14" fmla="*/ 0 60000 65536"/>
                <a:gd name="T15" fmla="*/ 0 w 55"/>
                <a:gd name="T16" fmla="*/ 0 h 76"/>
                <a:gd name="T17" fmla="*/ 55 w 55"/>
                <a:gd name="T18" fmla="*/ 76 h 76"/>
              </a:gdLst>
              <a:ahLst/>
              <a:cxnLst>
                <a:cxn ang="T10">
                  <a:pos x="T0" y="T1"/>
                </a:cxn>
                <a:cxn ang="T11">
                  <a:pos x="T2" y="T3"/>
                </a:cxn>
                <a:cxn ang="T12">
                  <a:pos x="T4" y="T5"/>
                </a:cxn>
                <a:cxn ang="T13">
                  <a:pos x="T6" y="T7"/>
                </a:cxn>
                <a:cxn ang="T14">
                  <a:pos x="T8" y="T9"/>
                </a:cxn>
              </a:cxnLst>
              <a:rect l="T15" t="T16" r="T17" b="T18"/>
              <a:pathLst>
                <a:path w="55" h="76">
                  <a:moveTo>
                    <a:pt x="42" y="0"/>
                  </a:moveTo>
                  <a:lnTo>
                    <a:pt x="0" y="69"/>
                  </a:lnTo>
                  <a:lnTo>
                    <a:pt x="13" y="76"/>
                  </a:lnTo>
                  <a:lnTo>
                    <a:pt x="55" y="5"/>
                  </a:lnTo>
                  <a:lnTo>
                    <a:pt x="42" y="0"/>
                  </a:lnTo>
                  <a:close/>
                </a:path>
              </a:pathLst>
            </a:custGeom>
            <a:solidFill>
              <a:srgbClr val="C26100"/>
            </a:solidFill>
            <a:ln w="0">
              <a:solidFill>
                <a:srgbClr val="000000"/>
              </a:solidFill>
              <a:prstDash val="solid"/>
              <a:round/>
              <a:headEnd/>
              <a:tailEnd/>
            </a:ln>
          </p:spPr>
          <p:txBody>
            <a:bodyPr/>
            <a:lstStyle/>
            <a:p>
              <a:endParaRPr lang="fr-FR"/>
            </a:p>
          </p:txBody>
        </p:sp>
        <p:sp>
          <p:nvSpPr>
            <p:cNvPr id="12362" name="Freeform 145">
              <a:extLst>
                <a:ext uri="{FF2B5EF4-FFF2-40B4-BE49-F238E27FC236}">
                  <a16:creationId xmlns:a16="http://schemas.microsoft.com/office/drawing/2014/main" id="{AC3209BC-719C-4A28-8922-1B42D5947F31}"/>
                </a:ext>
              </a:extLst>
            </p:cNvPr>
            <p:cNvSpPr>
              <a:spLocks/>
            </p:cNvSpPr>
            <p:nvPr/>
          </p:nvSpPr>
          <p:spPr bwMode="auto">
            <a:xfrm>
              <a:off x="2860" y="3211"/>
              <a:ext cx="96" cy="57"/>
            </a:xfrm>
            <a:custGeom>
              <a:avLst/>
              <a:gdLst>
                <a:gd name="T0" fmla="*/ 89 w 96"/>
                <a:gd name="T1" fmla="*/ 57 h 57"/>
                <a:gd name="T2" fmla="*/ 0 w 96"/>
                <a:gd name="T3" fmla="*/ 6 h 57"/>
                <a:gd name="T4" fmla="*/ 4 w 96"/>
                <a:gd name="T5" fmla="*/ 0 h 57"/>
                <a:gd name="T6" fmla="*/ 96 w 96"/>
                <a:gd name="T7" fmla="*/ 54 h 57"/>
                <a:gd name="T8" fmla="*/ 89 w 96"/>
                <a:gd name="T9" fmla="*/ 57 h 57"/>
                <a:gd name="T10" fmla="*/ 0 60000 65536"/>
                <a:gd name="T11" fmla="*/ 0 60000 65536"/>
                <a:gd name="T12" fmla="*/ 0 60000 65536"/>
                <a:gd name="T13" fmla="*/ 0 60000 65536"/>
                <a:gd name="T14" fmla="*/ 0 60000 65536"/>
                <a:gd name="T15" fmla="*/ 0 w 96"/>
                <a:gd name="T16" fmla="*/ 0 h 57"/>
                <a:gd name="T17" fmla="*/ 96 w 96"/>
                <a:gd name="T18" fmla="*/ 57 h 57"/>
              </a:gdLst>
              <a:ahLst/>
              <a:cxnLst>
                <a:cxn ang="T10">
                  <a:pos x="T0" y="T1"/>
                </a:cxn>
                <a:cxn ang="T11">
                  <a:pos x="T2" y="T3"/>
                </a:cxn>
                <a:cxn ang="T12">
                  <a:pos x="T4" y="T5"/>
                </a:cxn>
                <a:cxn ang="T13">
                  <a:pos x="T6" y="T7"/>
                </a:cxn>
                <a:cxn ang="T14">
                  <a:pos x="T8" y="T9"/>
                </a:cxn>
              </a:cxnLst>
              <a:rect l="T15" t="T16" r="T17" b="T18"/>
              <a:pathLst>
                <a:path w="96" h="57">
                  <a:moveTo>
                    <a:pt x="89" y="57"/>
                  </a:moveTo>
                  <a:lnTo>
                    <a:pt x="0" y="6"/>
                  </a:lnTo>
                  <a:lnTo>
                    <a:pt x="4" y="0"/>
                  </a:lnTo>
                  <a:lnTo>
                    <a:pt x="96" y="54"/>
                  </a:lnTo>
                  <a:lnTo>
                    <a:pt x="89" y="57"/>
                  </a:lnTo>
                  <a:close/>
                </a:path>
              </a:pathLst>
            </a:custGeom>
            <a:solidFill>
              <a:srgbClr val="000000"/>
            </a:solidFill>
            <a:ln w="0">
              <a:solidFill>
                <a:srgbClr val="000000"/>
              </a:solidFill>
              <a:prstDash val="solid"/>
              <a:round/>
              <a:headEnd/>
              <a:tailEnd/>
            </a:ln>
          </p:spPr>
          <p:txBody>
            <a:bodyPr/>
            <a:lstStyle/>
            <a:p>
              <a:endParaRPr lang="fr-FR"/>
            </a:p>
          </p:txBody>
        </p:sp>
        <p:sp>
          <p:nvSpPr>
            <p:cNvPr id="12363" name="Freeform 146">
              <a:extLst>
                <a:ext uri="{FF2B5EF4-FFF2-40B4-BE49-F238E27FC236}">
                  <a16:creationId xmlns:a16="http://schemas.microsoft.com/office/drawing/2014/main" id="{5B01BE70-1764-4128-A56A-04D81053649B}"/>
                </a:ext>
              </a:extLst>
            </p:cNvPr>
            <p:cNvSpPr>
              <a:spLocks/>
            </p:cNvSpPr>
            <p:nvPr/>
          </p:nvSpPr>
          <p:spPr bwMode="auto">
            <a:xfrm>
              <a:off x="2755" y="3012"/>
              <a:ext cx="441" cy="453"/>
            </a:xfrm>
            <a:custGeom>
              <a:avLst/>
              <a:gdLst>
                <a:gd name="T0" fmla="*/ 0 w 441"/>
                <a:gd name="T1" fmla="*/ 453 h 453"/>
                <a:gd name="T2" fmla="*/ 90 w 441"/>
                <a:gd name="T3" fmla="*/ 0 h 453"/>
                <a:gd name="T4" fmla="*/ 358 w 441"/>
                <a:gd name="T5" fmla="*/ 12 h 453"/>
                <a:gd name="T6" fmla="*/ 360 w 441"/>
                <a:gd name="T7" fmla="*/ 12 h 453"/>
                <a:gd name="T8" fmla="*/ 362 w 441"/>
                <a:gd name="T9" fmla="*/ 13 h 453"/>
                <a:gd name="T10" fmla="*/ 364 w 441"/>
                <a:gd name="T11" fmla="*/ 13 h 453"/>
                <a:gd name="T12" fmla="*/ 366 w 441"/>
                <a:gd name="T13" fmla="*/ 15 h 453"/>
                <a:gd name="T14" fmla="*/ 368 w 441"/>
                <a:gd name="T15" fmla="*/ 15 h 453"/>
                <a:gd name="T16" fmla="*/ 371 w 441"/>
                <a:gd name="T17" fmla="*/ 18 h 453"/>
                <a:gd name="T18" fmla="*/ 373 w 441"/>
                <a:gd name="T19" fmla="*/ 18 h 453"/>
                <a:gd name="T20" fmla="*/ 377 w 441"/>
                <a:gd name="T21" fmla="*/ 22 h 453"/>
                <a:gd name="T22" fmla="*/ 379 w 441"/>
                <a:gd name="T23" fmla="*/ 22 h 453"/>
                <a:gd name="T24" fmla="*/ 383 w 441"/>
                <a:gd name="T25" fmla="*/ 25 h 453"/>
                <a:gd name="T26" fmla="*/ 383 w 441"/>
                <a:gd name="T27" fmla="*/ 27 h 453"/>
                <a:gd name="T28" fmla="*/ 386 w 441"/>
                <a:gd name="T29" fmla="*/ 30 h 453"/>
                <a:gd name="T30" fmla="*/ 388 w 441"/>
                <a:gd name="T31" fmla="*/ 33 h 453"/>
                <a:gd name="T32" fmla="*/ 392 w 441"/>
                <a:gd name="T33" fmla="*/ 37 h 453"/>
                <a:gd name="T34" fmla="*/ 392 w 441"/>
                <a:gd name="T35" fmla="*/ 40 h 453"/>
                <a:gd name="T36" fmla="*/ 394 w 441"/>
                <a:gd name="T37" fmla="*/ 42 h 453"/>
                <a:gd name="T38" fmla="*/ 396 w 441"/>
                <a:gd name="T39" fmla="*/ 45 h 453"/>
                <a:gd name="T40" fmla="*/ 396 w 441"/>
                <a:gd name="T41" fmla="*/ 50 h 453"/>
                <a:gd name="T42" fmla="*/ 398 w 441"/>
                <a:gd name="T43" fmla="*/ 53 h 453"/>
                <a:gd name="T44" fmla="*/ 398 w 441"/>
                <a:gd name="T45" fmla="*/ 56 h 453"/>
                <a:gd name="T46" fmla="*/ 441 w 441"/>
                <a:gd name="T47" fmla="*/ 293 h 453"/>
                <a:gd name="T48" fmla="*/ 428 w 441"/>
                <a:gd name="T49" fmla="*/ 293 h 453"/>
                <a:gd name="T50" fmla="*/ 386 w 441"/>
                <a:gd name="T51" fmla="*/ 55 h 453"/>
                <a:gd name="T52" fmla="*/ 356 w 441"/>
                <a:gd name="T53" fmla="*/ 53 h 453"/>
                <a:gd name="T54" fmla="*/ 403 w 441"/>
                <a:gd name="T55" fmla="*/ 332 h 453"/>
                <a:gd name="T56" fmla="*/ 388 w 441"/>
                <a:gd name="T57" fmla="*/ 332 h 453"/>
                <a:gd name="T58" fmla="*/ 339 w 441"/>
                <a:gd name="T59" fmla="*/ 33 h 453"/>
                <a:gd name="T60" fmla="*/ 339 w 441"/>
                <a:gd name="T61" fmla="*/ 30 h 453"/>
                <a:gd name="T62" fmla="*/ 337 w 441"/>
                <a:gd name="T63" fmla="*/ 30 h 453"/>
                <a:gd name="T64" fmla="*/ 334 w 441"/>
                <a:gd name="T65" fmla="*/ 27 h 453"/>
                <a:gd name="T66" fmla="*/ 330 w 441"/>
                <a:gd name="T67" fmla="*/ 25 h 453"/>
                <a:gd name="T68" fmla="*/ 326 w 441"/>
                <a:gd name="T69" fmla="*/ 25 h 453"/>
                <a:gd name="T70" fmla="*/ 101 w 441"/>
                <a:gd name="T71" fmla="*/ 13 h 453"/>
                <a:gd name="T72" fmla="*/ 15 w 441"/>
                <a:gd name="T73" fmla="*/ 453 h 453"/>
                <a:gd name="T74" fmla="*/ 0 w 441"/>
                <a:gd name="T75" fmla="*/ 453 h 45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41"/>
                <a:gd name="T115" fmla="*/ 0 h 453"/>
                <a:gd name="T116" fmla="*/ 441 w 441"/>
                <a:gd name="T117" fmla="*/ 453 h 45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41" h="453">
                  <a:moveTo>
                    <a:pt x="0" y="453"/>
                  </a:moveTo>
                  <a:lnTo>
                    <a:pt x="90" y="0"/>
                  </a:lnTo>
                  <a:lnTo>
                    <a:pt x="358" y="12"/>
                  </a:lnTo>
                  <a:lnTo>
                    <a:pt x="360" y="12"/>
                  </a:lnTo>
                  <a:lnTo>
                    <a:pt x="362" y="13"/>
                  </a:lnTo>
                  <a:lnTo>
                    <a:pt x="364" y="13"/>
                  </a:lnTo>
                  <a:lnTo>
                    <a:pt x="366" y="15"/>
                  </a:lnTo>
                  <a:lnTo>
                    <a:pt x="368" y="15"/>
                  </a:lnTo>
                  <a:lnTo>
                    <a:pt x="371" y="18"/>
                  </a:lnTo>
                  <a:lnTo>
                    <a:pt x="373" y="18"/>
                  </a:lnTo>
                  <a:lnTo>
                    <a:pt x="377" y="22"/>
                  </a:lnTo>
                  <a:lnTo>
                    <a:pt x="379" y="22"/>
                  </a:lnTo>
                  <a:lnTo>
                    <a:pt x="383" y="25"/>
                  </a:lnTo>
                  <a:lnTo>
                    <a:pt x="383" y="27"/>
                  </a:lnTo>
                  <a:lnTo>
                    <a:pt x="386" y="30"/>
                  </a:lnTo>
                  <a:lnTo>
                    <a:pt x="388" y="33"/>
                  </a:lnTo>
                  <a:lnTo>
                    <a:pt x="392" y="37"/>
                  </a:lnTo>
                  <a:lnTo>
                    <a:pt x="392" y="40"/>
                  </a:lnTo>
                  <a:lnTo>
                    <a:pt x="394" y="42"/>
                  </a:lnTo>
                  <a:lnTo>
                    <a:pt x="396" y="45"/>
                  </a:lnTo>
                  <a:lnTo>
                    <a:pt x="396" y="50"/>
                  </a:lnTo>
                  <a:lnTo>
                    <a:pt x="398" y="53"/>
                  </a:lnTo>
                  <a:lnTo>
                    <a:pt x="398" y="56"/>
                  </a:lnTo>
                  <a:lnTo>
                    <a:pt x="441" y="293"/>
                  </a:lnTo>
                  <a:lnTo>
                    <a:pt x="428" y="293"/>
                  </a:lnTo>
                  <a:lnTo>
                    <a:pt x="386" y="55"/>
                  </a:lnTo>
                  <a:lnTo>
                    <a:pt x="356" y="53"/>
                  </a:lnTo>
                  <a:lnTo>
                    <a:pt x="403" y="332"/>
                  </a:lnTo>
                  <a:lnTo>
                    <a:pt x="388" y="332"/>
                  </a:lnTo>
                  <a:lnTo>
                    <a:pt x="339" y="33"/>
                  </a:lnTo>
                  <a:lnTo>
                    <a:pt x="339" y="30"/>
                  </a:lnTo>
                  <a:lnTo>
                    <a:pt x="337" y="30"/>
                  </a:lnTo>
                  <a:lnTo>
                    <a:pt x="334" y="27"/>
                  </a:lnTo>
                  <a:lnTo>
                    <a:pt x="330" y="25"/>
                  </a:lnTo>
                  <a:lnTo>
                    <a:pt x="326" y="25"/>
                  </a:lnTo>
                  <a:lnTo>
                    <a:pt x="101" y="13"/>
                  </a:lnTo>
                  <a:lnTo>
                    <a:pt x="15" y="453"/>
                  </a:lnTo>
                  <a:lnTo>
                    <a:pt x="0" y="453"/>
                  </a:lnTo>
                  <a:close/>
                </a:path>
              </a:pathLst>
            </a:custGeom>
            <a:solidFill>
              <a:srgbClr val="FFBF00"/>
            </a:solidFill>
            <a:ln w="0">
              <a:solidFill>
                <a:srgbClr val="000000"/>
              </a:solidFill>
              <a:prstDash val="solid"/>
              <a:round/>
              <a:headEnd/>
              <a:tailEnd/>
            </a:ln>
          </p:spPr>
          <p:txBody>
            <a:bodyPr/>
            <a:lstStyle/>
            <a:p>
              <a:endParaRPr lang="fr-FR"/>
            </a:p>
          </p:txBody>
        </p:sp>
      </p:grpSp>
      <p:sp>
        <p:nvSpPr>
          <p:cNvPr id="12330" name="Rectangle 5">
            <a:extLst>
              <a:ext uri="{FF2B5EF4-FFF2-40B4-BE49-F238E27FC236}">
                <a16:creationId xmlns:a16="http://schemas.microsoft.com/office/drawing/2014/main" id="{D086F667-3112-40E3-93E4-F909583415BB}"/>
              </a:ext>
            </a:extLst>
          </p:cNvPr>
          <p:cNvSpPr>
            <a:spLocks noChangeArrowheads="1"/>
          </p:cNvSpPr>
          <p:nvPr/>
        </p:nvSpPr>
        <p:spPr bwMode="auto">
          <a:xfrm>
            <a:off x="3948113" y="1349375"/>
            <a:ext cx="1452562" cy="41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defTabSz="762000">
              <a:defRPr b="1">
                <a:solidFill>
                  <a:schemeClr val="tx1"/>
                </a:solidFill>
                <a:latin typeface="Arial" panose="020B0604020202020204" pitchFamily="34" charset="0"/>
              </a:defRPr>
            </a:lvl1pPr>
            <a:lvl2pPr marL="742950" indent="-285750" defTabSz="762000">
              <a:defRPr b="1">
                <a:solidFill>
                  <a:schemeClr val="tx1"/>
                </a:solidFill>
                <a:latin typeface="Arial" panose="020B0604020202020204" pitchFamily="34" charset="0"/>
              </a:defRPr>
            </a:lvl2pPr>
            <a:lvl3pPr marL="1143000" indent="-228600" defTabSz="762000">
              <a:defRPr b="1">
                <a:solidFill>
                  <a:schemeClr val="tx1"/>
                </a:solidFill>
                <a:latin typeface="Arial" panose="020B0604020202020204" pitchFamily="34" charset="0"/>
              </a:defRPr>
            </a:lvl3pPr>
            <a:lvl4pPr marL="1600200" indent="-228600" defTabSz="762000">
              <a:defRPr b="1">
                <a:solidFill>
                  <a:schemeClr val="tx1"/>
                </a:solidFill>
                <a:latin typeface="Arial" panose="020B0604020202020204" pitchFamily="34" charset="0"/>
              </a:defRPr>
            </a:lvl4pPr>
            <a:lvl5pPr marL="2057400" indent="-228600" defTabSz="762000">
              <a:defRPr b="1">
                <a:solidFill>
                  <a:schemeClr val="tx1"/>
                </a:solidFill>
                <a:latin typeface="Arial" panose="020B0604020202020204" pitchFamily="34" charset="0"/>
              </a:defRPr>
            </a:lvl5pPr>
            <a:lvl6pPr marL="25146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r>
              <a:rPr lang="fr-FR" altLang="fr-FR" sz="2400" b="0">
                <a:solidFill>
                  <a:srgbClr val="0033CC"/>
                </a:solidFill>
              </a:rPr>
              <a:t>Palettiers</a:t>
            </a:r>
          </a:p>
        </p:txBody>
      </p:sp>
      <p:sp>
        <p:nvSpPr>
          <p:cNvPr id="12331" name="Text Box 151">
            <a:extLst>
              <a:ext uri="{FF2B5EF4-FFF2-40B4-BE49-F238E27FC236}">
                <a16:creationId xmlns:a16="http://schemas.microsoft.com/office/drawing/2014/main" id="{EBF0E112-1EB1-4556-B3A2-180378B62A0C}"/>
              </a:ext>
            </a:extLst>
          </p:cNvPr>
          <p:cNvSpPr txBox="1">
            <a:spLocks noChangeArrowheads="1"/>
          </p:cNvSpPr>
          <p:nvPr/>
        </p:nvSpPr>
        <p:spPr bwMode="auto">
          <a:xfrm>
            <a:off x="3690938" y="1844675"/>
            <a:ext cx="1604962" cy="31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r>
              <a:rPr lang="fr-FR" altLang="fr-FR" sz="1600">
                <a:solidFill>
                  <a:srgbClr val="000000"/>
                </a:solidFill>
              </a:rPr>
              <a:t>Vue de dessus</a:t>
            </a:r>
          </a:p>
        </p:txBody>
      </p:sp>
      <p:sp>
        <p:nvSpPr>
          <p:cNvPr id="2" name="ZoneTexte 1">
            <a:extLst>
              <a:ext uri="{FF2B5EF4-FFF2-40B4-BE49-F238E27FC236}">
                <a16:creationId xmlns:a16="http://schemas.microsoft.com/office/drawing/2014/main" id="{F1DEDF96-5F27-41A6-A2E3-5BD0623FFFC0}"/>
              </a:ext>
            </a:extLst>
          </p:cNvPr>
          <p:cNvSpPr txBox="1"/>
          <p:nvPr/>
        </p:nvSpPr>
        <p:spPr>
          <a:xfrm>
            <a:off x="3743043" y="6202996"/>
            <a:ext cx="1997085" cy="341632"/>
          </a:xfrm>
          <a:prstGeom prst="rect">
            <a:avLst/>
          </a:prstGeom>
          <a:noFill/>
        </p:spPr>
        <p:txBody>
          <a:bodyPr wrap="none" rtlCol="0">
            <a:spAutoFit/>
          </a:bodyPr>
          <a:lstStyle/>
          <a:p>
            <a:r>
              <a:rPr lang="fr-FR" dirty="0">
                <a:solidFill>
                  <a:srgbClr val="000000"/>
                </a:solidFill>
              </a:rPr>
              <a:t>Vue d’une maille</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Connecteur droit avec flèche 8">
            <a:extLst>
              <a:ext uri="{FF2B5EF4-FFF2-40B4-BE49-F238E27FC236}">
                <a16:creationId xmlns:a16="http://schemas.microsoft.com/office/drawing/2014/main" id="{3BB9C228-E6D7-4B4E-9534-ABA9769B2300}"/>
              </a:ext>
            </a:extLst>
          </p:cNvPr>
          <p:cNvCxnSpPr>
            <a:cxnSpLocks/>
          </p:cNvCxnSpPr>
          <p:nvPr/>
        </p:nvCxnSpPr>
        <p:spPr bwMode="auto">
          <a:xfrm>
            <a:off x="1656929" y="5445224"/>
            <a:ext cx="5817021" cy="0"/>
          </a:xfrm>
          <a:prstGeom prst="straightConnector1">
            <a:avLst/>
          </a:prstGeom>
          <a:solidFill>
            <a:schemeClr val="bg1"/>
          </a:solidFill>
          <a:ln w="12700" cap="flat" cmpd="sng" algn="ctr">
            <a:solidFill>
              <a:srgbClr val="000000"/>
            </a:solidFill>
            <a:prstDash val="solid"/>
            <a:round/>
            <a:headEnd type="triangle" w="med" len="med"/>
            <a:tailEnd type="triangle" w="med" len="med"/>
          </a:ln>
          <a:effectLst/>
        </p:spPr>
      </p:cxnSp>
      <p:cxnSp>
        <p:nvCxnSpPr>
          <p:cNvPr id="4" name="Connecteur droit avec flèche 3">
            <a:extLst>
              <a:ext uri="{FF2B5EF4-FFF2-40B4-BE49-F238E27FC236}">
                <a16:creationId xmlns:a16="http://schemas.microsoft.com/office/drawing/2014/main" id="{F2A94AD4-79D8-4AF6-99AB-B0A3FCA862C4}"/>
              </a:ext>
            </a:extLst>
          </p:cNvPr>
          <p:cNvCxnSpPr>
            <a:cxnSpLocks/>
          </p:cNvCxnSpPr>
          <p:nvPr/>
        </p:nvCxnSpPr>
        <p:spPr bwMode="auto">
          <a:xfrm>
            <a:off x="1043608" y="2216150"/>
            <a:ext cx="0" cy="2425700"/>
          </a:xfrm>
          <a:prstGeom prst="straightConnector1">
            <a:avLst/>
          </a:prstGeom>
          <a:solidFill>
            <a:schemeClr val="bg1"/>
          </a:solidFill>
          <a:ln w="12700" cap="flat" cmpd="sng" algn="ctr">
            <a:solidFill>
              <a:srgbClr val="000000"/>
            </a:solidFill>
            <a:prstDash val="solid"/>
            <a:round/>
            <a:headEnd type="triangle" w="med" len="med"/>
            <a:tailEnd type="triangle" w="med" len="med"/>
          </a:ln>
          <a:effectLst/>
        </p:spPr>
      </p:cxnSp>
      <p:sp>
        <p:nvSpPr>
          <p:cNvPr id="15364" name="Oval 2">
            <a:extLst>
              <a:ext uri="{FF2B5EF4-FFF2-40B4-BE49-F238E27FC236}">
                <a16:creationId xmlns:a16="http://schemas.microsoft.com/office/drawing/2014/main" id="{5463700E-AD03-4A67-A8AB-0D539242BB31}"/>
              </a:ext>
            </a:extLst>
          </p:cNvPr>
          <p:cNvSpPr>
            <a:spLocks noChangeArrowheads="1"/>
          </p:cNvSpPr>
          <p:nvPr/>
        </p:nvSpPr>
        <p:spPr bwMode="auto">
          <a:xfrm>
            <a:off x="4197350" y="4806950"/>
            <a:ext cx="444500" cy="368300"/>
          </a:xfrm>
          <a:prstGeom prst="ellipse">
            <a:avLst/>
          </a:prstGeom>
          <a:solidFill>
            <a:schemeClr val="bg1"/>
          </a:solidFill>
          <a:ln w="12700">
            <a:solidFill>
              <a:srgbClr val="000000"/>
            </a:solidFill>
            <a:round/>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5365" name="Rectangle 3">
            <a:extLst>
              <a:ext uri="{FF2B5EF4-FFF2-40B4-BE49-F238E27FC236}">
                <a16:creationId xmlns:a16="http://schemas.microsoft.com/office/drawing/2014/main" id="{624A5E14-FD77-4E27-9A46-2B238973D5FE}"/>
              </a:ext>
            </a:extLst>
          </p:cNvPr>
          <p:cNvSpPr>
            <a:spLocks noGrp="1" noChangeArrowheads="1"/>
          </p:cNvSpPr>
          <p:nvPr>
            <p:ph type="title"/>
          </p:nvPr>
        </p:nvSpPr>
        <p:spPr>
          <a:noFill/>
        </p:spPr>
        <p:txBody>
          <a:bodyPr/>
          <a:lstStyle/>
          <a:p>
            <a:r>
              <a:rPr lang="fr-FR" altLang="fr-FR" dirty="0"/>
              <a:t>Surface du bâtiment</a:t>
            </a:r>
          </a:p>
        </p:txBody>
      </p:sp>
      <p:sp>
        <p:nvSpPr>
          <p:cNvPr id="15366" name="Rectangle 5">
            <a:extLst>
              <a:ext uri="{FF2B5EF4-FFF2-40B4-BE49-F238E27FC236}">
                <a16:creationId xmlns:a16="http://schemas.microsoft.com/office/drawing/2014/main" id="{BCF453FF-4C62-4704-A85C-2F72A7BB7B91}"/>
              </a:ext>
            </a:extLst>
          </p:cNvPr>
          <p:cNvSpPr>
            <a:spLocks noChangeArrowheads="1"/>
          </p:cNvSpPr>
          <p:nvPr/>
        </p:nvSpPr>
        <p:spPr bwMode="auto">
          <a:xfrm>
            <a:off x="1682750" y="2216150"/>
            <a:ext cx="444500" cy="2425700"/>
          </a:xfrm>
          <a:prstGeom prst="rect">
            <a:avLst/>
          </a:prstGeom>
          <a:solidFill>
            <a:schemeClr val="bg1"/>
          </a:solidFill>
          <a:ln w="12700">
            <a:solidFill>
              <a:srgbClr val="000000"/>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5367" name="Rectangle 6">
            <a:extLst>
              <a:ext uri="{FF2B5EF4-FFF2-40B4-BE49-F238E27FC236}">
                <a16:creationId xmlns:a16="http://schemas.microsoft.com/office/drawing/2014/main" id="{5316A532-C483-4CE4-A366-192AE543EFEE}"/>
              </a:ext>
            </a:extLst>
          </p:cNvPr>
          <p:cNvSpPr>
            <a:spLocks noChangeArrowheads="1"/>
          </p:cNvSpPr>
          <p:nvPr/>
        </p:nvSpPr>
        <p:spPr bwMode="auto">
          <a:xfrm>
            <a:off x="2368550" y="2216150"/>
            <a:ext cx="444500" cy="2425700"/>
          </a:xfrm>
          <a:prstGeom prst="rect">
            <a:avLst/>
          </a:prstGeom>
          <a:solidFill>
            <a:schemeClr val="bg1"/>
          </a:solidFill>
          <a:ln w="12700">
            <a:solidFill>
              <a:srgbClr val="000000"/>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5368" name="Rectangle 7">
            <a:extLst>
              <a:ext uri="{FF2B5EF4-FFF2-40B4-BE49-F238E27FC236}">
                <a16:creationId xmlns:a16="http://schemas.microsoft.com/office/drawing/2014/main" id="{EBB4E670-DAE5-47DE-83DE-89622B45A1D5}"/>
              </a:ext>
            </a:extLst>
          </p:cNvPr>
          <p:cNvSpPr>
            <a:spLocks noChangeArrowheads="1"/>
          </p:cNvSpPr>
          <p:nvPr/>
        </p:nvSpPr>
        <p:spPr bwMode="auto">
          <a:xfrm>
            <a:off x="3054350" y="2216150"/>
            <a:ext cx="444500" cy="2425700"/>
          </a:xfrm>
          <a:prstGeom prst="rect">
            <a:avLst/>
          </a:prstGeom>
          <a:solidFill>
            <a:schemeClr val="bg1"/>
          </a:solidFill>
          <a:ln w="12700">
            <a:solidFill>
              <a:srgbClr val="000000"/>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5369" name="Rectangle 8">
            <a:extLst>
              <a:ext uri="{FF2B5EF4-FFF2-40B4-BE49-F238E27FC236}">
                <a16:creationId xmlns:a16="http://schemas.microsoft.com/office/drawing/2014/main" id="{F8EA5474-8CC2-41B9-B08C-9032641C9ABE}"/>
              </a:ext>
            </a:extLst>
          </p:cNvPr>
          <p:cNvSpPr>
            <a:spLocks noChangeArrowheads="1"/>
          </p:cNvSpPr>
          <p:nvPr/>
        </p:nvSpPr>
        <p:spPr bwMode="auto">
          <a:xfrm>
            <a:off x="3816350" y="2216150"/>
            <a:ext cx="444500" cy="2425700"/>
          </a:xfrm>
          <a:prstGeom prst="rect">
            <a:avLst/>
          </a:prstGeom>
          <a:solidFill>
            <a:schemeClr val="bg1"/>
          </a:solidFill>
          <a:ln w="12700">
            <a:solidFill>
              <a:srgbClr val="000000"/>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5370" name="Rectangle 9">
            <a:extLst>
              <a:ext uri="{FF2B5EF4-FFF2-40B4-BE49-F238E27FC236}">
                <a16:creationId xmlns:a16="http://schemas.microsoft.com/office/drawing/2014/main" id="{8FA3F404-48CE-4C93-BCA3-1AB897A95E61}"/>
              </a:ext>
            </a:extLst>
          </p:cNvPr>
          <p:cNvSpPr>
            <a:spLocks noChangeArrowheads="1"/>
          </p:cNvSpPr>
          <p:nvPr/>
        </p:nvSpPr>
        <p:spPr bwMode="auto">
          <a:xfrm>
            <a:off x="4654550" y="2216150"/>
            <a:ext cx="444500" cy="2425700"/>
          </a:xfrm>
          <a:prstGeom prst="rect">
            <a:avLst/>
          </a:prstGeom>
          <a:solidFill>
            <a:schemeClr val="bg1"/>
          </a:solidFill>
          <a:ln w="12700">
            <a:solidFill>
              <a:srgbClr val="000000"/>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5371" name="Rectangle 10">
            <a:extLst>
              <a:ext uri="{FF2B5EF4-FFF2-40B4-BE49-F238E27FC236}">
                <a16:creationId xmlns:a16="http://schemas.microsoft.com/office/drawing/2014/main" id="{C5E0065E-7FB5-45A6-88BA-D7C9D96B6E21}"/>
              </a:ext>
            </a:extLst>
          </p:cNvPr>
          <p:cNvSpPr>
            <a:spLocks noChangeArrowheads="1"/>
          </p:cNvSpPr>
          <p:nvPr/>
        </p:nvSpPr>
        <p:spPr bwMode="auto">
          <a:xfrm>
            <a:off x="5416550" y="2216150"/>
            <a:ext cx="444500" cy="2425700"/>
          </a:xfrm>
          <a:prstGeom prst="rect">
            <a:avLst/>
          </a:prstGeom>
          <a:solidFill>
            <a:schemeClr val="bg1"/>
          </a:solidFill>
          <a:ln w="12700">
            <a:solidFill>
              <a:srgbClr val="000000"/>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5372" name="Rectangle 11">
            <a:extLst>
              <a:ext uri="{FF2B5EF4-FFF2-40B4-BE49-F238E27FC236}">
                <a16:creationId xmlns:a16="http://schemas.microsoft.com/office/drawing/2014/main" id="{ACA4A115-99D5-41EC-B97C-9A229FAD942F}"/>
              </a:ext>
            </a:extLst>
          </p:cNvPr>
          <p:cNvSpPr>
            <a:spLocks noChangeArrowheads="1"/>
          </p:cNvSpPr>
          <p:nvPr/>
        </p:nvSpPr>
        <p:spPr bwMode="auto">
          <a:xfrm>
            <a:off x="6254750" y="2216150"/>
            <a:ext cx="444500" cy="2425700"/>
          </a:xfrm>
          <a:prstGeom prst="rect">
            <a:avLst/>
          </a:prstGeom>
          <a:solidFill>
            <a:schemeClr val="bg1"/>
          </a:solidFill>
          <a:ln w="12700">
            <a:solidFill>
              <a:srgbClr val="000000"/>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5373" name="Rectangle 12">
            <a:extLst>
              <a:ext uri="{FF2B5EF4-FFF2-40B4-BE49-F238E27FC236}">
                <a16:creationId xmlns:a16="http://schemas.microsoft.com/office/drawing/2014/main" id="{0C36C676-88DF-4F6A-9681-62BCEC5E2A88}"/>
              </a:ext>
            </a:extLst>
          </p:cNvPr>
          <p:cNvSpPr>
            <a:spLocks noChangeArrowheads="1"/>
          </p:cNvSpPr>
          <p:nvPr/>
        </p:nvSpPr>
        <p:spPr bwMode="auto">
          <a:xfrm>
            <a:off x="7016750" y="2216150"/>
            <a:ext cx="444500" cy="2425700"/>
          </a:xfrm>
          <a:prstGeom prst="rect">
            <a:avLst/>
          </a:prstGeom>
          <a:solidFill>
            <a:schemeClr val="bg1"/>
          </a:solidFill>
          <a:ln w="12700">
            <a:solidFill>
              <a:srgbClr val="000000"/>
            </a:solidFill>
            <a:miter lim="800000"/>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endParaRPr lang="fr-FR" altLang="fr-FR"/>
          </a:p>
        </p:txBody>
      </p:sp>
      <p:sp>
        <p:nvSpPr>
          <p:cNvPr id="15374" name="Rectangle 13">
            <a:extLst>
              <a:ext uri="{FF2B5EF4-FFF2-40B4-BE49-F238E27FC236}">
                <a16:creationId xmlns:a16="http://schemas.microsoft.com/office/drawing/2014/main" id="{0D53EFC6-600E-4A64-8F09-0127B966D023}"/>
              </a:ext>
            </a:extLst>
          </p:cNvPr>
          <p:cNvSpPr>
            <a:spLocks noChangeArrowheads="1"/>
          </p:cNvSpPr>
          <p:nvPr/>
        </p:nvSpPr>
        <p:spPr bwMode="auto">
          <a:xfrm>
            <a:off x="4208463" y="4802188"/>
            <a:ext cx="193675" cy="376237"/>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90488" tIns="44450" rIns="90488" bIns="44450">
            <a:spAutoFit/>
          </a:bodyPr>
          <a:lstStyle>
            <a:lvl1pPr defTabSz="762000">
              <a:defRPr b="1">
                <a:solidFill>
                  <a:schemeClr val="tx1"/>
                </a:solidFill>
                <a:latin typeface="Arial" panose="020B0604020202020204" pitchFamily="34" charset="0"/>
              </a:defRPr>
            </a:lvl1pPr>
            <a:lvl2pPr marL="742950" indent="-285750" defTabSz="762000">
              <a:defRPr b="1">
                <a:solidFill>
                  <a:schemeClr val="tx1"/>
                </a:solidFill>
                <a:latin typeface="Arial" panose="020B0604020202020204" pitchFamily="34" charset="0"/>
              </a:defRPr>
            </a:lvl2pPr>
            <a:lvl3pPr marL="1143000" indent="-228600" defTabSz="762000">
              <a:defRPr b="1">
                <a:solidFill>
                  <a:schemeClr val="tx1"/>
                </a:solidFill>
                <a:latin typeface="Arial" panose="020B0604020202020204" pitchFamily="34" charset="0"/>
              </a:defRPr>
            </a:lvl3pPr>
            <a:lvl4pPr marL="1600200" indent="-228600" defTabSz="762000">
              <a:defRPr b="1">
                <a:solidFill>
                  <a:schemeClr val="tx1"/>
                </a:solidFill>
                <a:latin typeface="Arial" panose="020B0604020202020204" pitchFamily="34" charset="0"/>
              </a:defRPr>
            </a:lvl4pPr>
            <a:lvl5pPr marL="2057400" indent="-228600" defTabSz="762000">
              <a:defRPr b="1">
                <a:solidFill>
                  <a:schemeClr val="tx1"/>
                </a:solidFill>
                <a:latin typeface="Arial" panose="020B0604020202020204" pitchFamily="34" charset="0"/>
              </a:defRPr>
            </a:lvl5pPr>
            <a:lvl6pPr marL="25146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r>
              <a:rPr lang="fr-FR" altLang="fr-FR" sz="2000" dirty="0"/>
              <a:t>X</a:t>
            </a:r>
          </a:p>
        </p:txBody>
      </p:sp>
      <p:sp>
        <p:nvSpPr>
          <p:cNvPr id="15375" name="Line 14">
            <a:extLst>
              <a:ext uri="{FF2B5EF4-FFF2-40B4-BE49-F238E27FC236}">
                <a16:creationId xmlns:a16="http://schemas.microsoft.com/office/drawing/2014/main" id="{49497004-3D87-403F-8D2E-403CD08375AD}"/>
              </a:ext>
            </a:extLst>
          </p:cNvPr>
          <p:cNvSpPr>
            <a:spLocks noChangeShapeType="1"/>
          </p:cNvSpPr>
          <p:nvPr/>
        </p:nvSpPr>
        <p:spPr bwMode="auto">
          <a:xfrm>
            <a:off x="4445000" y="4800600"/>
            <a:ext cx="1549400" cy="0"/>
          </a:xfrm>
          <a:prstGeom prst="line">
            <a:avLst/>
          </a:prstGeom>
          <a:noFill/>
          <a:ln w="508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15376" name="Line 15">
            <a:extLst>
              <a:ext uri="{FF2B5EF4-FFF2-40B4-BE49-F238E27FC236}">
                <a16:creationId xmlns:a16="http://schemas.microsoft.com/office/drawing/2014/main" id="{C5E892AD-7E33-42E9-8A79-1B6C252B6874}"/>
              </a:ext>
            </a:extLst>
          </p:cNvPr>
          <p:cNvSpPr>
            <a:spLocks noChangeShapeType="1"/>
          </p:cNvSpPr>
          <p:nvPr/>
        </p:nvSpPr>
        <p:spPr bwMode="auto">
          <a:xfrm flipV="1">
            <a:off x="6019800" y="3327400"/>
            <a:ext cx="0" cy="1422400"/>
          </a:xfrm>
          <a:prstGeom prst="line">
            <a:avLst/>
          </a:prstGeom>
          <a:noFill/>
          <a:ln w="508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5377" name="Line 16">
            <a:extLst>
              <a:ext uri="{FF2B5EF4-FFF2-40B4-BE49-F238E27FC236}">
                <a16:creationId xmlns:a16="http://schemas.microsoft.com/office/drawing/2014/main" id="{F293F263-1A59-48D4-A2E7-B9A330845977}"/>
              </a:ext>
            </a:extLst>
          </p:cNvPr>
          <p:cNvSpPr>
            <a:spLocks noChangeShapeType="1"/>
          </p:cNvSpPr>
          <p:nvPr/>
        </p:nvSpPr>
        <p:spPr bwMode="auto">
          <a:xfrm>
            <a:off x="4419600" y="1758950"/>
            <a:ext cx="0" cy="29210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5378" name="Line 17">
            <a:extLst>
              <a:ext uri="{FF2B5EF4-FFF2-40B4-BE49-F238E27FC236}">
                <a16:creationId xmlns:a16="http://schemas.microsoft.com/office/drawing/2014/main" id="{D421F99E-0BA2-4554-AB49-95F9D0E6F38C}"/>
              </a:ext>
            </a:extLst>
          </p:cNvPr>
          <p:cNvSpPr>
            <a:spLocks noChangeShapeType="1"/>
          </p:cNvSpPr>
          <p:nvPr/>
        </p:nvSpPr>
        <p:spPr bwMode="auto">
          <a:xfrm>
            <a:off x="4419600" y="2292350"/>
            <a:ext cx="0" cy="29210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5379" name="Line 18">
            <a:extLst>
              <a:ext uri="{FF2B5EF4-FFF2-40B4-BE49-F238E27FC236}">
                <a16:creationId xmlns:a16="http://schemas.microsoft.com/office/drawing/2014/main" id="{9BE9B4E8-B39F-4F0B-87B0-9108A37E6614}"/>
              </a:ext>
            </a:extLst>
          </p:cNvPr>
          <p:cNvSpPr>
            <a:spLocks noChangeShapeType="1"/>
          </p:cNvSpPr>
          <p:nvPr/>
        </p:nvSpPr>
        <p:spPr bwMode="auto">
          <a:xfrm>
            <a:off x="4419600" y="2825750"/>
            <a:ext cx="0" cy="29210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5380" name="Line 19">
            <a:extLst>
              <a:ext uri="{FF2B5EF4-FFF2-40B4-BE49-F238E27FC236}">
                <a16:creationId xmlns:a16="http://schemas.microsoft.com/office/drawing/2014/main" id="{F71E2F09-E1D8-44D6-8EEB-9965AA3CB116}"/>
              </a:ext>
            </a:extLst>
          </p:cNvPr>
          <p:cNvSpPr>
            <a:spLocks noChangeShapeType="1"/>
          </p:cNvSpPr>
          <p:nvPr/>
        </p:nvSpPr>
        <p:spPr bwMode="auto">
          <a:xfrm>
            <a:off x="4419600" y="3359150"/>
            <a:ext cx="0" cy="52070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5381" name="Line 20">
            <a:extLst>
              <a:ext uri="{FF2B5EF4-FFF2-40B4-BE49-F238E27FC236}">
                <a16:creationId xmlns:a16="http://schemas.microsoft.com/office/drawing/2014/main" id="{97E439FF-73B4-4002-A210-D13923DFE2E2}"/>
              </a:ext>
            </a:extLst>
          </p:cNvPr>
          <p:cNvSpPr>
            <a:spLocks noChangeShapeType="1"/>
          </p:cNvSpPr>
          <p:nvPr/>
        </p:nvSpPr>
        <p:spPr bwMode="auto">
          <a:xfrm>
            <a:off x="4419600" y="4197350"/>
            <a:ext cx="0" cy="44450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5383" name="Line 22">
            <a:extLst>
              <a:ext uri="{FF2B5EF4-FFF2-40B4-BE49-F238E27FC236}">
                <a16:creationId xmlns:a16="http://schemas.microsoft.com/office/drawing/2014/main" id="{29DFB5A5-1094-424E-AA0B-FAB0A2DE71B6}"/>
              </a:ext>
            </a:extLst>
          </p:cNvPr>
          <p:cNvSpPr>
            <a:spLocks noChangeShapeType="1"/>
          </p:cNvSpPr>
          <p:nvPr/>
        </p:nvSpPr>
        <p:spPr bwMode="auto">
          <a:xfrm>
            <a:off x="2139950" y="3352800"/>
            <a:ext cx="2159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5384" name="Line 23">
            <a:extLst>
              <a:ext uri="{FF2B5EF4-FFF2-40B4-BE49-F238E27FC236}">
                <a16:creationId xmlns:a16="http://schemas.microsoft.com/office/drawing/2014/main" id="{E099DB31-0D52-42C3-9C51-3A1C9B2D2550}"/>
              </a:ext>
            </a:extLst>
          </p:cNvPr>
          <p:cNvSpPr>
            <a:spLocks noChangeShapeType="1"/>
          </p:cNvSpPr>
          <p:nvPr/>
        </p:nvSpPr>
        <p:spPr bwMode="auto">
          <a:xfrm>
            <a:off x="2825750" y="3352800"/>
            <a:ext cx="2159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5385" name="Line 24">
            <a:extLst>
              <a:ext uri="{FF2B5EF4-FFF2-40B4-BE49-F238E27FC236}">
                <a16:creationId xmlns:a16="http://schemas.microsoft.com/office/drawing/2014/main" id="{4C764C58-7FB9-4811-B054-A8E1820A9228}"/>
              </a:ext>
            </a:extLst>
          </p:cNvPr>
          <p:cNvSpPr>
            <a:spLocks noChangeShapeType="1"/>
          </p:cNvSpPr>
          <p:nvPr/>
        </p:nvSpPr>
        <p:spPr bwMode="auto">
          <a:xfrm>
            <a:off x="3511550" y="3352800"/>
            <a:ext cx="2921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5386" name="Line 25">
            <a:extLst>
              <a:ext uri="{FF2B5EF4-FFF2-40B4-BE49-F238E27FC236}">
                <a16:creationId xmlns:a16="http://schemas.microsoft.com/office/drawing/2014/main" id="{CC96E790-65D0-4FDF-AD5D-15C489F4F4ED}"/>
              </a:ext>
            </a:extLst>
          </p:cNvPr>
          <p:cNvSpPr>
            <a:spLocks noChangeShapeType="1"/>
          </p:cNvSpPr>
          <p:nvPr/>
        </p:nvSpPr>
        <p:spPr bwMode="auto">
          <a:xfrm>
            <a:off x="5111750" y="3352800"/>
            <a:ext cx="2921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5387" name="Line 26">
            <a:extLst>
              <a:ext uri="{FF2B5EF4-FFF2-40B4-BE49-F238E27FC236}">
                <a16:creationId xmlns:a16="http://schemas.microsoft.com/office/drawing/2014/main" id="{8375F81C-1D3E-43C5-BA05-1238E2D2AA41}"/>
              </a:ext>
            </a:extLst>
          </p:cNvPr>
          <p:cNvSpPr>
            <a:spLocks noChangeShapeType="1"/>
          </p:cNvSpPr>
          <p:nvPr/>
        </p:nvSpPr>
        <p:spPr bwMode="auto">
          <a:xfrm>
            <a:off x="5949950" y="3352800"/>
            <a:ext cx="2159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5388" name="Line 27">
            <a:extLst>
              <a:ext uri="{FF2B5EF4-FFF2-40B4-BE49-F238E27FC236}">
                <a16:creationId xmlns:a16="http://schemas.microsoft.com/office/drawing/2014/main" id="{3A86CBA3-9F44-4D6B-92F6-2BFA893F3248}"/>
              </a:ext>
            </a:extLst>
          </p:cNvPr>
          <p:cNvSpPr>
            <a:spLocks noChangeShapeType="1"/>
          </p:cNvSpPr>
          <p:nvPr/>
        </p:nvSpPr>
        <p:spPr bwMode="auto">
          <a:xfrm>
            <a:off x="6711950" y="3352800"/>
            <a:ext cx="2159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5389" name="Line 28">
            <a:extLst>
              <a:ext uri="{FF2B5EF4-FFF2-40B4-BE49-F238E27FC236}">
                <a16:creationId xmlns:a16="http://schemas.microsoft.com/office/drawing/2014/main" id="{F8144EC5-04FC-49D9-B3F4-511D0888962A}"/>
              </a:ext>
            </a:extLst>
          </p:cNvPr>
          <p:cNvSpPr>
            <a:spLocks noChangeShapeType="1"/>
          </p:cNvSpPr>
          <p:nvPr/>
        </p:nvSpPr>
        <p:spPr bwMode="auto">
          <a:xfrm>
            <a:off x="7473950" y="3352800"/>
            <a:ext cx="4445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5390" name="Line 29">
            <a:extLst>
              <a:ext uri="{FF2B5EF4-FFF2-40B4-BE49-F238E27FC236}">
                <a16:creationId xmlns:a16="http://schemas.microsoft.com/office/drawing/2014/main" id="{35354419-ED52-49EA-9454-7D57DFDC1ECC}"/>
              </a:ext>
            </a:extLst>
          </p:cNvPr>
          <p:cNvSpPr>
            <a:spLocks noChangeShapeType="1"/>
          </p:cNvSpPr>
          <p:nvPr/>
        </p:nvSpPr>
        <p:spPr bwMode="auto">
          <a:xfrm flipH="1" flipV="1">
            <a:off x="4641850" y="5016599"/>
            <a:ext cx="1555750" cy="12601"/>
          </a:xfrm>
          <a:prstGeom prst="line">
            <a:avLst/>
          </a:prstGeom>
          <a:noFill/>
          <a:ln w="508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15391" name="Rectangle 30">
            <a:extLst>
              <a:ext uri="{FF2B5EF4-FFF2-40B4-BE49-F238E27FC236}">
                <a16:creationId xmlns:a16="http://schemas.microsoft.com/office/drawing/2014/main" id="{D0FC99DF-ED15-4392-B10A-24FD71B6D0C3}"/>
              </a:ext>
            </a:extLst>
          </p:cNvPr>
          <p:cNvSpPr>
            <a:spLocks noChangeArrowheads="1"/>
          </p:cNvSpPr>
          <p:nvPr/>
        </p:nvSpPr>
        <p:spPr bwMode="auto">
          <a:xfrm>
            <a:off x="4252913" y="5311775"/>
            <a:ext cx="504825" cy="376238"/>
          </a:xfrm>
          <a:prstGeom prst="rect">
            <a:avLst/>
          </a:prstGeom>
          <a:solidFill>
            <a:schemeClr val="tx1"/>
          </a:solidFill>
          <a:ln w="12700">
            <a:solidFill>
              <a:srgbClr val="000000"/>
            </a:solidFill>
            <a:miter lim="800000"/>
            <a:headEnd/>
            <a:tailEnd/>
          </a:ln>
        </p:spPr>
        <p:txBody>
          <a:bodyPr wrap="none" lIns="90488" tIns="44450" rIns="90488" bIns="44450">
            <a:spAutoFit/>
          </a:bodyPr>
          <a:lstStyle>
            <a:lvl1pPr defTabSz="762000">
              <a:defRPr b="1">
                <a:solidFill>
                  <a:schemeClr val="tx1"/>
                </a:solidFill>
                <a:latin typeface="Arial" panose="020B0604020202020204" pitchFamily="34" charset="0"/>
              </a:defRPr>
            </a:lvl1pPr>
            <a:lvl2pPr marL="742950" indent="-285750" defTabSz="762000">
              <a:defRPr b="1">
                <a:solidFill>
                  <a:schemeClr val="tx1"/>
                </a:solidFill>
                <a:latin typeface="Arial" panose="020B0604020202020204" pitchFamily="34" charset="0"/>
              </a:defRPr>
            </a:lvl2pPr>
            <a:lvl3pPr marL="1143000" indent="-228600" defTabSz="762000">
              <a:defRPr b="1">
                <a:solidFill>
                  <a:schemeClr val="tx1"/>
                </a:solidFill>
                <a:latin typeface="Arial" panose="020B0604020202020204" pitchFamily="34" charset="0"/>
              </a:defRPr>
            </a:lvl3pPr>
            <a:lvl4pPr marL="1600200" indent="-228600" defTabSz="762000">
              <a:defRPr b="1">
                <a:solidFill>
                  <a:schemeClr val="tx1"/>
                </a:solidFill>
                <a:latin typeface="Arial" panose="020B0604020202020204" pitchFamily="34" charset="0"/>
              </a:defRPr>
            </a:lvl4pPr>
            <a:lvl5pPr marL="2057400" indent="-228600" defTabSz="762000">
              <a:defRPr b="1">
                <a:solidFill>
                  <a:schemeClr val="tx1"/>
                </a:solidFill>
                <a:latin typeface="Arial" panose="020B0604020202020204" pitchFamily="34" charset="0"/>
              </a:defRPr>
            </a:lvl5pPr>
            <a:lvl6pPr marL="25146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r>
              <a:rPr lang="fr-FR" altLang="fr-FR" sz="2000">
                <a:solidFill>
                  <a:srgbClr val="000000"/>
                </a:solidFill>
              </a:rPr>
              <a:t>Lo</a:t>
            </a:r>
          </a:p>
        </p:txBody>
      </p:sp>
      <p:sp>
        <p:nvSpPr>
          <p:cNvPr id="15396" name="Rectangle 35">
            <a:extLst>
              <a:ext uri="{FF2B5EF4-FFF2-40B4-BE49-F238E27FC236}">
                <a16:creationId xmlns:a16="http://schemas.microsoft.com/office/drawing/2014/main" id="{A46EB07F-4275-4DAB-9044-57ACF6DB23C5}"/>
              </a:ext>
            </a:extLst>
          </p:cNvPr>
          <p:cNvSpPr>
            <a:spLocks noChangeArrowheads="1"/>
          </p:cNvSpPr>
          <p:nvPr/>
        </p:nvSpPr>
        <p:spPr bwMode="auto">
          <a:xfrm>
            <a:off x="755576" y="3178175"/>
            <a:ext cx="490537" cy="376238"/>
          </a:xfrm>
          <a:prstGeom prst="rect">
            <a:avLst/>
          </a:prstGeom>
          <a:solidFill>
            <a:schemeClr val="tx1"/>
          </a:solidFill>
          <a:ln w="12700">
            <a:solidFill>
              <a:srgbClr val="000000"/>
            </a:solidFill>
            <a:miter lim="800000"/>
            <a:headEnd/>
            <a:tailEnd/>
          </a:ln>
        </p:spPr>
        <p:txBody>
          <a:bodyPr wrap="none" lIns="90488" tIns="44450" rIns="90488" bIns="44450">
            <a:spAutoFit/>
          </a:bodyPr>
          <a:lstStyle>
            <a:lvl1pPr defTabSz="762000">
              <a:defRPr b="1">
                <a:solidFill>
                  <a:schemeClr val="tx1"/>
                </a:solidFill>
                <a:latin typeface="Arial" panose="020B0604020202020204" pitchFamily="34" charset="0"/>
              </a:defRPr>
            </a:lvl1pPr>
            <a:lvl2pPr marL="742950" indent="-285750" defTabSz="762000">
              <a:defRPr b="1">
                <a:solidFill>
                  <a:schemeClr val="tx1"/>
                </a:solidFill>
                <a:latin typeface="Arial" panose="020B0604020202020204" pitchFamily="34" charset="0"/>
              </a:defRPr>
            </a:lvl2pPr>
            <a:lvl3pPr marL="1143000" indent="-228600" defTabSz="762000">
              <a:defRPr b="1">
                <a:solidFill>
                  <a:schemeClr val="tx1"/>
                </a:solidFill>
                <a:latin typeface="Arial" panose="020B0604020202020204" pitchFamily="34" charset="0"/>
              </a:defRPr>
            </a:lvl3pPr>
            <a:lvl4pPr marL="1600200" indent="-228600" defTabSz="762000">
              <a:defRPr b="1">
                <a:solidFill>
                  <a:schemeClr val="tx1"/>
                </a:solidFill>
                <a:latin typeface="Arial" panose="020B0604020202020204" pitchFamily="34" charset="0"/>
              </a:defRPr>
            </a:lvl4pPr>
            <a:lvl5pPr marL="2057400" indent="-228600" defTabSz="762000">
              <a:defRPr b="1">
                <a:solidFill>
                  <a:schemeClr val="tx1"/>
                </a:solidFill>
                <a:latin typeface="Arial" panose="020B0604020202020204" pitchFamily="34" charset="0"/>
              </a:defRPr>
            </a:lvl5pPr>
            <a:lvl6pPr marL="25146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r>
              <a:rPr lang="fr-FR" altLang="fr-FR" sz="2000">
                <a:solidFill>
                  <a:srgbClr val="000000"/>
                </a:solidFill>
              </a:rPr>
              <a:t>La</a:t>
            </a:r>
          </a:p>
        </p:txBody>
      </p:sp>
      <p:sp>
        <p:nvSpPr>
          <p:cNvPr id="15397" name="Line 36">
            <a:extLst>
              <a:ext uri="{FF2B5EF4-FFF2-40B4-BE49-F238E27FC236}">
                <a16:creationId xmlns:a16="http://schemas.microsoft.com/office/drawing/2014/main" id="{A3ED5174-CCB0-4944-8EE9-C1199436C420}"/>
              </a:ext>
            </a:extLst>
          </p:cNvPr>
          <p:cNvSpPr>
            <a:spLocks noChangeShapeType="1"/>
          </p:cNvSpPr>
          <p:nvPr/>
        </p:nvSpPr>
        <p:spPr bwMode="auto">
          <a:xfrm flipV="1">
            <a:off x="6172200" y="3327400"/>
            <a:ext cx="0" cy="1727200"/>
          </a:xfrm>
          <a:prstGeom prst="line">
            <a:avLst/>
          </a:prstGeom>
          <a:noFill/>
          <a:ln w="508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 name="Rectangle 1">
            <a:extLst>
              <a:ext uri="{FF2B5EF4-FFF2-40B4-BE49-F238E27FC236}">
                <a16:creationId xmlns:a16="http://schemas.microsoft.com/office/drawing/2014/main" id="{11DC43C6-1707-4D79-8D55-71C3B3C8EFEC}"/>
              </a:ext>
            </a:extLst>
          </p:cNvPr>
          <p:cNvSpPr/>
          <p:nvPr/>
        </p:nvSpPr>
        <p:spPr bwMode="auto">
          <a:xfrm>
            <a:off x="1331639" y="2051050"/>
            <a:ext cx="6408712" cy="3124200"/>
          </a:xfrm>
          <a:prstGeom prst="rect">
            <a:avLst/>
          </a:prstGeom>
          <a:noFill/>
          <a:ln w="38100" cap="flat" cmpd="sng" algn="ctr">
            <a:solidFill>
              <a:srgbClr val="00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Arial"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a:extLst>
              <a:ext uri="{FF2B5EF4-FFF2-40B4-BE49-F238E27FC236}">
                <a16:creationId xmlns:a16="http://schemas.microsoft.com/office/drawing/2014/main" id="{722359D6-6D00-4A1C-B25C-B79E17DBF899}"/>
              </a:ext>
            </a:extLst>
          </p:cNvPr>
          <p:cNvSpPr>
            <a:spLocks noGrp="1" noChangeArrowheads="1"/>
          </p:cNvSpPr>
          <p:nvPr>
            <p:ph type="title"/>
          </p:nvPr>
        </p:nvSpPr>
        <p:spPr>
          <a:xfrm>
            <a:off x="611560" y="765175"/>
            <a:ext cx="8303840" cy="457200"/>
          </a:xfrm>
        </p:spPr>
        <p:txBody>
          <a:bodyPr/>
          <a:lstStyle/>
          <a:p>
            <a:r>
              <a:rPr lang="fr-FR" altLang="fr-FR" dirty="0"/>
              <a:t>Dimensions optimales d’un zone de stockage</a:t>
            </a:r>
          </a:p>
        </p:txBody>
      </p:sp>
      <p:sp>
        <p:nvSpPr>
          <p:cNvPr id="16389" name="Text Box 3">
            <a:extLst>
              <a:ext uri="{FF2B5EF4-FFF2-40B4-BE49-F238E27FC236}">
                <a16:creationId xmlns:a16="http://schemas.microsoft.com/office/drawing/2014/main" id="{27A487E3-74F8-4E47-A924-814798738EFB}"/>
              </a:ext>
            </a:extLst>
          </p:cNvPr>
          <p:cNvSpPr txBox="1">
            <a:spLocks noChangeArrowheads="1"/>
          </p:cNvSpPr>
          <p:nvPr/>
        </p:nvSpPr>
        <p:spPr bwMode="auto">
          <a:xfrm>
            <a:off x="1266031" y="1844824"/>
            <a:ext cx="6611938" cy="459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b="1">
                <a:solidFill>
                  <a:schemeClr val="tx1"/>
                </a:solidFill>
                <a:latin typeface="Arial" panose="020B0604020202020204" pitchFamily="34" charset="0"/>
              </a:defRPr>
            </a:lvl1pPr>
            <a:lvl2pPr marL="742950" indent="-285750" defTabSz="762000">
              <a:defRPr b="1">
                <a:solidFill>
                  <a:schemeClr val="tx1"/>
                </a:solidFill>
                <a:latin typeface="Arial" panose="020B0604020202020204" pitchFamily="34" charset="0"/>
              </a:defRPr>
            </a:lvl2pPr>
            <a:lvl3pPr marL="1143000" indent="-228600" defTabSz="762000">
              <a:defRPr b="1">
                <a:solidFill>
                  <a:schemeClr val="tx1"/>
                </a:solidFill>
                <a:latin typeface="Arial" panose="020B0604020202020204" pitchFamily="34" charset="0"/>
              </a:defRPr>
            </a:lvl3pPr>
            <a:lvl4pPr marL="1600200" indent="-228600" defTabSz="762000">
              <a:defRPr b="1">
                <a:solidFill>
                  <a:schemeClr val="tx1"/>
                </a:solidFill>
                <a:latin typeface="Arial" panose="020B0604020202020204" pitchFamily="34" charset="0"/>
              </a:defRPr>
            </a:lvl4pPr>
            <a:lvl5pPr marL="2057400" indent="-228600" defTabSz="762000">
              <a:defRPr b="1">
                <a:solidFill>
                  <a:schemeClr val="tx1"/>
                </a:solidFill>
                <a:latin typeface="Arial" panose="020B0604020202020204" pitchFamily="34" charset="0"/>
              </a:defRPr>
            </a:lvl5pPr>
            <a:lvl6pPr marL="25146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6pPr>
            <a:lvl7pPr marL="29718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7pPr>
            <a:lvl8pPr marL="34290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8pPr>
            <a:lvl9pPr marL="3886200" indent="-228600" defTabSz="762000" eaLnBrk="0" fontAlgn="base" hangingPunct="0">
              <a:lnSpc>
                <a:spcPct val="90000"/>
              </a:lnSpc>
              <a:spcBef>
                <a:spcPct val="0"/>
              </a:spcBef>
              <a:spcAft>
                <a:spcPct val="0"/>
              </a:spcAft>
              <a:defRPr b="1">
                <a:solidFill>
                  <a:schemeClr val="tx1"/>
                </a:solidFill>
                <a:latin typeface="Arial" panose="020B0604020202020204" pitchFamily="34" charset="0"/>
              </a:defRPr>
            </a:lvl9pPr>
          </a:lstStyle>
          <a:p>
            <a:r>
              <a:rPr lang="fr-FR" altLang="fr-FR" sz="2000" dirty="0">
                <a:solidFill>
                  <a:srgbClr val="000000"/>
                </a:solidFill>
              </a:rPr>
              <a:t>Parcours moyen :</a:t>
            </a:r>
          </a:p>
          <a:p>
            <a:r>
              <a:rPr lang="fr-FR" altLang="fr-FR" sz="2000" b="0" dirty="0">
                <a:solidFill>
                  <a:srgbClr val="000000"/>
                </a:solidFill>
              </a:rPr>
              <a:t>p = Lo/4  + La /2 + La/2 + Lo/4 = Lo/2 + La</a:t>
            </a:r>
          </a:p>
          <a:p>
            <a:endParaRPr lang="fr-FR" altLang="fr-FR" sz="2000" b="0" dirty="0">
              <a:solidFill>
                <a:srgbClr val="000000"/>
              </a:solidFill>
            </a:endParaRPr>
          </a:p>
          <a:p>
            <a:r>
              <a:rPr lang="fr-FR" altLang="fr-FR" sz="2000" dirty="0">
                <a:solidFill>
                  <a:srgbClr val="000000"/>
                </a:solidFill>
              </a:rPr>
              <a:t>Surface du bâtiment : </a:t>
            </a:r>
          </a:p>
          <a:p>
            <a:r>
              <a:rPr lang="fr-FR" altLang="fr-FR" sz="2000" b="0" dirty="0">
                <a:solidFill>
                  <a:srgbClr val="000000"/>
                </a:solidFill>
              </a:rPr>
              <a:t>S = La x Lo</a:t>
            </a:r>
          </a:p>
          <a:p>
            <a:endParaRPr lang="fr-FR" altLang="fr-FR" sz="2000" b="0" dirty="0">
              <a:solidFill>
                <a:srgbClr val="000000"/>
              </a:solidFill>
            </a:endParaRPr>
          </a:p>
          <a:p>
            <a:r>
              <a:rPr lang="fr-FR" altLang="fr-FR" sz="2000" dirty="0">
                <a:solidFill>
                  <a:srgbClr val="000000"/>
                </a:solidFill>
              </a:rPr>
              <a:t>Minimiser le parcours moyen :</a:t>
            </a:r>
          </a:p>
          <a:p>
            <a:r>
              <a:rPr lang="fr-FR" altLang="fr-FR" sz="2000" b="0" dirty="0">
                <a:solidFill>
                  <a:srgbClr val="000000"/>
                </a:solidFill>
              </a:rPr>
              <a:t>p = Lo/2 + S/Lo</a:t>
            </a:r>
          </a:p>
          <a:p>
            <a:endParaRPr lang="fr-FR" altLang="fr-FR" sz="2000" dirty="0">
              <a:solidFill>
                <a:srgbClr val="000000"/>
              </a:solidFill>
            </a:endParaRPr>
          </a:p>
          <a:p>
            <a:r>
              <a:rPr lang="fr-FR" altLang="fr-FR" sz="2000" dirty="0">
                <a:solidFill>
                  <a:srgbClr val="000000"/>
                </a:solidFill>
              </a:rPr>
              <a:t>Dérivée de p par rapport à Lo :</a:t>
            </a:r>
          </a:p>
          <a:p>
            <a:r>
              <a:rPr lang="fr-FR" altLang="fr-FR" sz="2000" dirty="0" err="1">
                <a:solidFill>
                  <a:srgbClr val="000000"/>
                </a:solidFill>
                <a:latin typeface="Symbol" panose="05050102010706020507" pitchFamily="18" charset="2"/>
              </a:rPr>
              <a:t>d</a:t>
            </a:r>
            <a:r>
              <a:rPr lang="fr-FR" altLang="fr-FR" sz="2000" dirty="0" err="1">
                <a:solidFill>
                  <a:srgbClr val="000000"/>
                </a:solidFill>
              </a:rPr>
              <a:t>p</a:t>
            </a:r>
            <a:r>
              <a:rPr lang="fr-FR" altLang="fr-FR" sz="2000" dirty="0">
                <a:solidFill>
                  <a:srgbClr val="000000"/>
                </a:solidFill>
              </a:rPr>
              <a:t> / </a:t>
            </a:r>
            <a:r>
              <a:rPr lang="fr-FR" altLang="fr-FR" sz="2000" dirty="0" err="1">
                <a:solidFill>
                  <a:srgbClr val="000000"/>
                </a:solidFill>
                <a:latin typeface="Symbol" panose="05050102010706020507" pitchFamily="18" charset="2"/>
              </a:rPr>
              <a:t>d</a:t>
            </a:r>
            <a:r>
              <a:rPr lang="fr-FR" altLang="fr-FR" sz="2000" dirty="0" err="1">
                <a:solidFill>
                  <a:srgbClr val="000000"/>
                </a:solidFill>
              </a:rPr>
              <a:t>Lo</a:t>
            </a:r>
            <a:r>
              <a:rPr lang="fr-FR" altLang="fr-FR" sz="2000" dirty="0">
                <a:solidFill>
                  <a:srgbClr val="000000"/>
                </a:solidFill>
              </a:rPr>
              <a:t> = ½ - S/Lo² = 0</a:t>
            </a:r>
          </a:p>
          <a:p>
            <a:endParaRPr lang="fr-FR" altLang="fr-FR" sz="2000" dirty="0">
              <a:solidFill>
                <a:srgbClr val="000000"/>
              </a:solidFill>
            </a:endParaRPr>
          </a:p>
          <a:p>
            <a:r>
              <a:rPr lang="fr-FR" altLang="fr-FR" sz="2000" dirty="0">
                <a:solidFill>
                  <a:srgbClr val="000000"/>
                </a:solidFill>
              </a:rPr>
              <a:t>Lo²= 2 S, </a:t>
            </a:r>
            <a:r>
              <a:rPr lang="fr-FR" altLang="fr-FR" sz="2000" dirty="0">
                <a:solidFill>
                  <a:schemeClr val="accent2"/>
                </a:solidFill>
              </a:rPr>
              <a:t>Lo = </a:t>
            </a:r>
            <a:r>
              <a:rPr lang="fr-FR" altLang="fr-FR" sz="2000" dirty="0">
                <a:solidFill>
                  <a:schemeClr val="accent2"/>
                </a:solidFill>
                <a:sym typeface="Symbol" panose="05050102010706020507" pitchFamily="18" charset="2"/>
              </a:rPr>
              <a:t>2 x S</a:t>
            </a:r>
          </a:p>
          <a:p>
            <a:r>
              <a:rPr lang="fr-FR" altLang="fr-FR" sz="2000" dirty="0">
                <a:solidFill>
                  <a:srgbClr val="000000"/>
                </a:solidFill>
                <a:sym typeface="Symbol" panose="05050102010706020507" pitchFamily="18" charset="2"/>
              </a:rPr>
              <a:t>S = La x 2 x S</a:t>
            </a:r>
          </a:p>
          <a:p>
            <a:r>
              <a:rPr lang="fr-FR" altLang="fr-FR" sz="2000" dirty="0">
                <a:solidFill>
                  <a:srgbClr val="000000"/>
                </a:solidFill>
                <a:sym typeface="Symbol" panose="05050102010706020507" pitchFamily="18" charset="2"/>
              </a:rPr>
              <a:t>La = 1/2 x S</a:t>
            </a:r>
          </a:p>
          <a:p>
            <a:pPr algn="ctr"/>
            <a:r>
              <a:rPr lang="fr-FR" altLang="fr-FR" sz="2800" dirty="0">
                <a:solidFill>
                  <a:srgbClr val="000099"/>
                </a:solidFill>
                <a:sym typeface="Symbol" panose="05050102010706020507" pitchFamily="18" charset="2"/>
              </a:rPr>
              <a:t>Lo = 2 x La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a:extLst>
              <a:ext uri="{FF2B5EF4-FFF2-40B4-BE49-F238E27FC236}">
                <a16:creationId xmlns:a16="http://schemas.microsoft.com/office/drawing/2014/main" id="{F61CD518-673E-443C-9473-BFC62F9235FB}"/>
              </a:ext>
            </a:extLst>
          </p:cNvPr>
          <p:cNvSpPr>
            <a:spLocks noGrp="1" noChangeArrowheads="1"/>
          </p:cNvSpPr>
          <p:nvPr>
            <p:ph type="title"/>
          </p:nvPr>
        </p:nvSpPr>
        <p:spPr>
          <a:noFill/>
        </p:spPr>
        <p:txBody>
          <a:bodyPr/>
          <a:lstStyle/>
          <a:p>
            <a:r>
              <a:rPr lang="fr-FR" altLang="fr-FR" dirty="0"/>
              <a:t>Détermination de l'effectif</a:t>
            </a:r>
          </a:p>
        </p:txBody>
      </p:sp>
      <p:sp>
        <p:nvSpPr>
          <p:cNvPr id="17413" name="Rectangle 3">
            <a:extLst>
              <a:ext uri="{FF2B5EF4-FFF2-40B4-BE49-F238E27FC236}">
                <a16:creationId xmlns:a16="http://schemas.microsoft.com/office/drawing/2014/main" id="{899A0B7E-179B-4DB8-8352-D4289CA97500}"/>
              </a:ext>
            </a:extLst>
          </p:cNvPr>
          <p:cNvSpPr>
            <a:spLocks noGrp="1" noChangeArrowheads="1"/>
          </p:cNvSpPr>
          <p:nvPr>
            <p:ph type="body" idx="1"/>
          </p:nvPr>
        </p:nvSpPr>
        <p:spPr>
          <a:xfrm>
            <a:off x="228600" y="1447800"/>
            <a:ext cx="8686800" cy="4495800"/>
          </a:xfrm>
          <a:noFill/>
        </p:spPr>
        <p:txBody>
          <a:bodyPr/>
          <a:lstStyle/>
          <a:p>
            <a:r>
              <a:rPr lang="fr-FR" altLang="fr-FR" b="0" dirty="0"/>
              <a:t>Calcul du temps total nécessaire aux manutentions</a:t>
            </a:r>
          </a:p>
          <a:p>
            <a:r>
              <a:rPr lang="fr-FR" altLang="fr-FR" b="0" dirty="0"/>
              <a:t>Standards de manutention de base (SMB) :</a:t>
            </a:r>
          </a:p>
          <a:p>
            <a:pPr marL="1080000" lvl="1"/>
            <a:r>
              <a:rPr lang="fr-FR" altLang="fr-FR" b="0" dirty="0"/>
              <a:t>Trajet libre</a:t>
            </a:r>
          </a:p>
          <a:p>
            <a:pPr marL="1080000" lvl="1"/>
            <a:r>
              <a:rPr lang="fr-FR" altLang="fr-FR" b="0" dirty="0"/>
              <a:t>Prise de la charge</a:t>
            </a:r>
          </a:p>
          <a:p>
            <a:pPr marL="1080000" lvl="1"/>
            <a:r>
              <a:rPr lang="fr-FR" altLang="fr-FR" b="0" dirty="0"/>
              <a:t>Trajet en charge</a:t>
            </a:r>
          </a:p>
          <a:p>
            <a:pPr marL="1080000" lvl="1"/>
            <a:r>
              <a:rPr lang="fr-FR" altLang="fr-FR" b="0" dirty="0"/>
              <a:t>Dépose de la charge</a:t>
            </a:r>
          </a:p>
          <a:p>
            <a:pPr marL="1537200" lvl="2"/>
            <a:r>
              <a:rPr lang="fr-FR" altLang="fr-FR" b="0" dirty="0"/>
              <a:t>Temps exprimés en </a:t>
            </a:r>
            <a:r>
              <a:rPr lang="fr-FR" altLang="fr-FR" b="0" dirty="0" err="1"/>
              <a:t>centiminutes</a:t>
            </a:r>
            <a:endParaRPr lang="fr-FR" altLang="fr-FR" b="0" dirty="0"/>
          </a:p>
          <a:p>
            <a:r>
              <a:rPr lang="fr-FR" altLang="fr-FR" sz="1800" b="0" dirty="0"/>
              <a:t>Déplacement d'un chariot électrique avec une palette chargée : </a:t>
            </a:r>
            <a:r>
              <a:rPr lang="fr-FR" altLang="fr-FR" sz="1800" dirty="0"/>
              <a:t>0,74 </a:t>
            </a:r>
            <a:r>
              <a:rPr lang="fr-FR" altLang="fr-FR" sz="1800" dirty="0" err="1"/>
              <a:t>cmn</a:t>
            </a:r>
            <a:r>
              <a:rPr lang="fr-FR" altLang="fr-FR" sz="1800" dirty="0"/>
              <a:t>/ mètre</a:t>
            </a:r>
          </a:p>
          <a:p>
            <a:r>
              <a:rPr lang="fr-FR" altLang="fr-FR" sz="1800" b="0" dirty="0"/>
              <a:t>Déplacement d'un chariot électrique à vide : </a:t>
            </a:r>
            <a:r>
              <a:rPr lang="fr-FR" altLang="fr-FR" sz="1800" dirty="0"/>
              <a:t>0,68 </a:t>
            </a:r>
            <a:r>
              <a:rPr lang="fr-FR" altLang="fr-FR" sz="1800" dirty="0" err="1"/>
              <a:t>cmn</a:t>
            </a:r>
            <a:r>
              <a:rPr lang="fr-FR" altLang="fr-FR" sz="1800" dirty="0"/>
              <a:t>/ mètre</a:t>
            </a:r>
          </a:p>
          <a:p>
            <a:r>
              <a:rPr lang="fr-FR" altLang="fr-FR" sz="1800" b="0" dirty="0"/>
              <a:t>Dépose d’une palette au 3e niveau : </a:t>
            </a:r>
            <a:r>
              <a:rPr lang="fr-FR" altLang="fr-FR" sz="1800" dirty="0"/>
              <a:t>65 </a:t>
            </a:r>
            <a:r>
              <a:rPr lang="fr-FR" altLang="fr-FR" sz="1800" dirty="0" err="1"/>
              <a:t>cmn</a:t>
            </a:r>
            <a:endParaRPr lang="fr-FR" altLang="fr-FR" sz="1800" dirty="0"/>
          </a:p>
          <a:p>
            <a:r>
              <a:rPr lang="fr-FR" altLang="fr-FR" sz="1800" b="0" dirty="0"/>
              <a:t>Prise (ou dépose) d’une palette au sol : </a:t>
            </a:r>
            <a:r>
              <a:rPr lang="fr-FR" altLang="fr-FR" sz="1800" dirty="0"/>
              <a:t>25 </a:t>
            </a:r>
            <a:r>
              <a:rPr lang="fr-FR" altLang="fr-FR" sz="1800" dirty="0" err="1"/>
              <a:t>cmn</a:t>
            </a:r>
            <a:endParaRPr lang="fr-FR" altLang="fr-FR" sz="1800" dirty="0"/>
          </a:p>
          <a:p>
            <a:endParaRPr lang="fr-FR" altLang="fr-FR" sz="2000" b="0" dirty="0"/>
          </a:p>
        </p:txBody>
      </p:sp>
    </p:spTree>
  </p:cSld>
  <p:clrMapOvr>
    <a:masterClrMapping/>
  </p:clrMapOvr>
  <p:transition/>
</p:sld>
</file>

<file path=ppt/theme/theme1.xml><?xml version="1.0" encoding="utf-8"?>
<a:theme xmlns:a="http://schemas.openxmlformats.org/drawingml/2006/main" name="mil">
  <a:themeElements>
    <a:clrScheme name="">
      <a:dk1>
        <a:srgbClr val="919191"/>
      </a:dk1>
      <a:lt1>
        <a:srgbClr val="FFFFFF"/>
      </a:lt1>
      <a:dk2>
        <a:srgbClr val="6600FF"/>
      </a:dk2>
      <a:lt2>
        <a:srgbClr val="FFFF00"/>
      </a:lt2>
      <a:accent1>
        <a:srgbClr val="618FFD"/>
      </a:accent1>
      <a:accent2>
        <a:srgbClr val="00AE00"/>
      </a:accent2>
      <a:accent3>
        <a:srgbClr val="B8AAFF"/>
      </a:accent3>
      <a:accent4>
        <a:srgbClr val="DADADA"/>
      </a:accent4>
      <a:accent5>
        <a:srgbClr val="B7C6FE"/>
      </a:accent5>
      <a:accent6>
        <a:srgbClr val="009D00"/>
      </a:accent6>
      <a:hlink>
        <a:srgbClr val="FC0128"/>
      </a:hlink>
      <a:folHlink>
        <a:srgbClr val="CECECE"/>
      </a:folHlink>
    </a:clrScheme>
    <a:fontScheme name="mi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mil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l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l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l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TraitCom_fr</Template>
  <TotalTime>0</TotalTime>
  <Pages>42</Pages>
  <Words>3895</Words>
  <Application>Microsoft Office PowerPoint</Application>
  <PresentationFormat>Format US (216 x 279 mm)</PresentationFormat>
  <Paragraphs>404</Paragraphs>
  <Slides>16</Slides>
  <Notes>15</Notes>
  <HiddenSlides>1</HiddenSlides>
  <MMClips>0</MMClips>
  <ScaleCrop>false</ScaleCrop>
  <HeadingPairs>
    <vt:vector size="8" baseType="variant">
      <vt:variant>
        <vt:lpstr>Polices utilisées</vt:lpstr>
      </vt:variant>
      <vt:variant>
        <vt:i4>4</vt:i4>
      </vt:variant>
      <vt:variant>
        <vt:lpstr>Thème</vt:lpstr>
      </vt:variant>
      <vt:variant>
        <vt:i4>1</vt:i4>
      </vt:variant>
      <vt:variant>
        <vt:lpstr>Serveurs OLE incorporés</vt:lpstr>
      </vt:variant>
      <vt:variant>
        <vt:i4>1</vt:i4>
      </vt:variant>
      <vt:variant>
        <vt:lpstr>Titres des diapositives</vt:lpstr>
      </vt:variant>
      <vt:variant>
        <vt:i4>16</vt:i4>
      </vt:variant>
    </vt:vector>
  </HeadingPairs>
  <TitlesOfParts>
    <vt:vector size="22" baseType="lpstr">
      <vt:lpstr>Arial</vt:lpstr>
      <vt:lpstr>Arial Nova</vt:lpstr>
      <vt:lpstr>Symbol</vt:lpstr>
      <vt:lpstr>Tahoma</vt:lpstr>
      <vt:lpstr>mil</vt:lpstr>
      <vt:lpstr>Clip</vt:lpstr>
      <vt:lpstr>Entreposage Manutentions</vt:lpstr>
      <vt:lpstr>Les opérations réalisées dans l’entrepôt</vt:lpstr>
      <vt:lpstr>Organisation spatiale des zones</vt:lpstr>
      <vt:lpstr>Structure d’un entrepôt</vt:lpstr>
      <vt:lpstr>Matériels de manutention</vt:lpstr>
      <vt:lpstr>Calcul de la surface d’un entrepôt</vt:lpstr>
      <vt:lpstr>Surface du bâtiment</vt:lpstr>
      <vt:lpstr>Dimensions optimales d’un zone de stockage</vt:lpstr>
      <vt:lpstr>Détermination de l'effectif</vt:lpstr>
      <vt:lpstr>Exemple de calcul des temps</vt:lpstr>
      <vt:lpstr>Ratios de productivité</vt:lpstr>
      <vt:lpstr>Affectation des produits</vt:lpstr>
      <vt:lpstr>L’implantation d’un entrepôt :  Exemple d’implantation actuelle</vt:lpstr>
      <vt:lpstr>Proposition d’implantation</vt:lpstr>
      <vt:lpstr>Les domaines des risques dans l’entrepôt</vt:lpstr>
      <vt:lpstr>La sécurité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Aucun titre de diapositive</dc:title>
  <dc:subject/>
  <dc:creator>Groupe HEC</dc:creator>
  <cp:keywords/>
  <dc:description/>
  <cp:lastModifiedBy>Gérard</cp:lastModifiedBy>
  <cp:revision>125</cp:revision>
  <cp:lastPrinted>2002-10-20T15:04:14Z</cp:lastPrinted>
  <dcterms:created xsi:type="dcterms:W3CDTF">1998-10-09T17:00:24Z</dcterms:created>
  <dcterms:modified xsi:type="dcterms:W3CDTF">2020-04-22T15:06:19Z</dcterms:modified>
</cp:coreProperties>
</file>