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tags/tag1.xml" ContentType="application/vnd.openxmlformats-officedocument.presentationml.tags+xml"/>
  <Override PartName="/ppt/tags/tag2.xml" ContentType="application/vnd.openxmlformats-officedocument.presentationml.tags+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tags/tag3.xml" ContentType="application/vnd.openxmlformats-officedocument.presentationml.tags+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649" r:id="rId1"/>
  </p:sldMasterIdLst>
  <p:notesMasterIdLst>
    <p:notesMasterId r:id="rId24"/>
  </p:notesMasterIdLst>
  <p:handoutMasterIdLst>
    <p:handoutMasterId r:id="rId25"/>
  </p:handoutMasterIdLst>
  <p:sldIdLst>
    <p:sldId id="283" r:id="rId2"/>
    <p:sldId id="395" r:id="rId3"/>
    <p:sldId id="399" r:id="rId4"/>
    <p:sldId id="407" r:id="rId5"/>
    <p:sldId id="410" r:id="rId6"/>
    <p:sldId id="290" r:id="rId7"/>
    <p:sldId id="408" r:id="rId8"/>
    <p:sldId id="272" r:id="rId9"/>
    <p:sldId id="403" r:id="rId10"/>
    <p:sldId id="405" r:id="rId11"/>
    <p:sldId id="277" r:id="rId12"/>
    <p:sldId id="278" r:id="rId13"/>
    <p:sldId id="279" r:id="rId14"/>
    <p:sldId id="280" r:id="rId15"/>
    <p:sldId id="281" r:id="rId16"/>
    <p:sldId id="282" r:id="rId17"/>
    <p:sldId id="274" r:id="rId18"/>
    <p:sldId id="412" r:id="rId19"/>
    <p:sldId id="413" r:id="rId20"/>
    <p:sldId id="411" r:id="rId21"/>
    <p:sldId id="414" r:id="rId22"/>
    <p:sldId id="415" r:id="rId23"/>
  </p:sldIdLst>
  <p:sldSz cx="9144000" cy="6858000" type="letter"/>
  <p:notesSz cx="7099300" cy="10234613"/>
  <p:kinsoku lang="ja-JP" invalStChars="、。，．・：；？！゛゜ヽヾゝゞ々ー’”）〕］｝〉》」』】°‰′″℃￠％ぁぃぅぇぉっゃゅょゎァィゥェォッャュョヮヵヶ!%),.:;?]}｡｣､･ｧｨｩｪｫｬｭｮｯｰﾞﾟ" invalEndChars="‘“（〔［｛〈《「『【￥＄$([\{｢￡"/>
  <p:defaultTextStyle>
    <a:defPPr>
      <a:defRPr lang="fr-FR"/>
    </a:defPPr>
    <a:lvl1pPr algn="l" rtl="0" eaLnBrk="0" fontAlgn="base" hangingPunct="0">
      <a:lnSpc>
        <a:spcPct val="90000"/>
      </a:lnSpc>
      <a:spcBef>
        <a:spcPct val="0"/>
      </a:spcBef>
      <a:spcAft>
        <a:spcPct val="0"/>
      </a:spcAft>
      <a:defRPr b="1" kern="1200">
        <a:solidFill>
          <a:schemeClr val="tx1"/>
        </a:solidFill>
        <a:latin typeface="Arial" panose="020B0604020202020204" pitchFamily="34" charset="0"/>
        <a:ea typeface="+mn-ea"/>
        <a:cs typeface="+mn-cs"/>
      </a:defRPr>
    </a:lvl1pPr>
    <a:lvl2pPr marL="457200" algn="l" rtl="0" eaLnBrk="0" fontAlgn="base" hangingPunct="0">
      <a:lnSpc>
        <a:spcPct val="90000"/>
      </a:lnSpc>
      <a:spcBef>
        <a:spcPct val="0"/>
      </a:spcBef>
      <a:spcAft>
        <a:spcPct val="0"/>
      </a:spcAft>
      <a:defRPr b="1" kern="1200">
        <a:solidFill>
          <a:schemeClr val="tx1"/>
        </a:solidFill>
        <a:latin typeface="Arial" panose="020B0604020202020204" pitchFamily="34" charset="0"/>
        <a:ea typeface="+mn-ea"/>
        <a:cs typeface="+mn-cs"/>
      </a:defRPr>
    </a:lvl2pPr>
    <a:lvl3pPr marL="914400" algn="l" rtl="0" eaLnBrk="0" fontAlgn="base" hangingPunct="0">
      <a:lnSpc>
        <a:spcPct val="90000"/>
      </a:lnSpc>
      <a:spcBef>
        <a:spcPct val="0"/>
      </a:spcBef>
      <a:spcAft>
        <a:spcPct val="0"/>
      </a:spcAft>
      <a:defRPr b="1" kern="1200">
        <a:solidFill>
          <a:schemeClr val="tx1"/>
        </a:solidFill>
        <a:latin typeface="Arial" panose="020B0604020202020204" pitchFamily="34" charset="0"/>
        <a:ea typeface="+mn-ea"/>
        <a:cs typeface="+mn-cs"/>
      </a:defRPr>
    </a:lvl3pPr>
    <a:lvl4pPr marL="1371600" algn="l" rtl="0" eaLnBrk="0" fontAlgn="base" hangingPunct="0">
      <a:lnSpc>
        <a:spcPct val="90000"/>
      </a:lnSpc>
      <a:spcBef>
        <a:spcPct val="0"/>
      </a:spcBef>
      <a:spcAft>
        <a:spcPct val="0"/>
      </a:spcAft>
      <a:defRPr b="1" kern="1200">
        <a:solidFill>
          <a:schemeClr val="tx1"/>
        </a:solidFill>
        <a:latin typeface="Arial" panose="020B0604020202020204" pitchFamily="34" charset="0"/>
        <a:ea typeface="+mn-ea"/>
        <a:cs typeface="+mn-cs"/>
      </a:defRPr>
    </a:lvl4pPr>
    <a:lvl5pPr marL="1828800" algn="l" rtl="0" eaLnBrk="0" fontAlgn="base" hangingPunct="0">
      <a:lnSpc>
        <a:spcPct val="90000"/>
      </a:lnSpc>
      <a:spcBef>
        <a:spcPct val="0"/>
      </a:spcBef>
      <a:spcAft>
        <a:spcPct val="0"/>
      </a:spcAft>
      <a:defRPr b="1" kern="1200">
        <a:solidFill>
          <a:schemeClr val="tx1"/>
        </a:solidFill>
        <a:latin typeface="Arial" panose="020B0604020202020204" pitchFamily="34" charset="0"/>
        <a:ea typeface="+mn-ea"/>
        <a:cs typeface="+mn-cs"/>
      </a:defRPr>
    </a:lvl5pPr>
    <a:lvl6pPr marL="2286000" algn="l" defTabSz="914400" rtl="0" eaLnBrk="1" latinLnBrk="0" hangingPunct="1">
      <a:defRPr b="1" kern="1200">
        <a:solidFill>
          <a:schemeClr val="tx1"/>
        </a:solidFill>
        <a:latin typeface="Arial" panose="020B0604020202020204" pitchFamily="34" charset="0"/>
        <a:ea typeface="+mn-ea"/>
        <a:cs typeface="+mn-cs"/>
      </a:defRPr>
    </a:lvl6pPr>
    <a:lvl7pPr marL="2743200" algn="l" defTabSz="914400" rtl="0" eaLnBrk="1" latinLnBrk="0" hangingPunct="1">
      <a:defRPr b="1" kern="1200">
        <a:solidFill>
          <a:schemeClr val="tx1"/>
        </a:solidFill>
        <a:latin typeface="Arial" panose="020B0604020202020204" pitchFamily="34" charset="0"/>
        <a:ea typeface="+mn-ea"/>
        <a:cs typeface="+mn-cs"/>
      </a:defRPr>
    </a:lvl7pPr>
    <a:lvl8pPr marL="3200400" algn="l" defTabSz="914400" rtl="0" eaLnBrk="1" latinLnBrk="0" hangingPunct="1">
      <a:defRPr b="1" kern="1200">
        <a:solidFill>
          <a:schemeClr val="tx1"/>
        </a:solidFill>
        <a:latin typeface="Arial" panose="020B0604020202020204" pitchFamily="34" charset="0"/>
        <a:ea typeface="+mn-ea"/>
        <a:cs typeface="+mn-cs"/>
      </a:defRPr>
    </a:lvl8pPr>
    <a:lvl9pPr marL="3657600" algn="l" defTabSz="914400" rtl="0" eaLnBrk="1" latinLnBrk="0" hangingPunct="1">
      <a:defRPr b="1"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279F"/>
    <a:srgbClr val="339933"/>
    <a:srgbClr val="000000"/>
    <a:srgbClr val="00FFFF"/>
    <a:srgbClr val="FF6600"/>
    <a:srgbClr val="006600"/>
    <a:srgbClr val="FF66FF"/>
    <a:srgbClr val="00CC00"/>
    <a:srgbClr val="00339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405" autoAdjust="0"/>
    <p:restoredTop sz="77193" autoAdjust="0"/>
  </p:normalViewPr>
  <p:slideViewPr>
    <p:cSldViewPr>
      <p:cViewPr varScale="1">
        <p:scale>
          <a:sx n="111" d="100"/>
          <a:sy n="111" d="100"/>
        </p:scale>
        <p:origin x="1488"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80" d="100"/>
        <a:sy n="80" d="100"/>
      </p:scale>
      <p:origin x="0" y="0"/>
    </p:cViewPr>
  </p:sorterViewPr>
  <p:notesViewPr>
    <p:cSldViewPr>
      <p:cViewPr varScale="1">
        <p:scale>
          <a:sx n="75" d="100"/>
          <a:sy n="75" d="100"/>
        </p:scale>
        <p:origin x="3954" y="8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1506" name="Rectangle 2">
            <a:extLst>
              <a:ext uri="{FF2B5EF4-FFF2-40B4-BE49-F238E27FC236}">
                <a16:creationId xmlns:a16="http://schemas.microsoft.com/office/drawing/2014/main" id="{8E200C88-266A-4B7B-BAFA-FF8C9968B62C}"/>
              </a:ext>
            </a:extLst>
          </p:cNvPr>
          <p:cNvSpPr>
            <a:spLocks noGrp="1" noChangeArrowheads="1"/>
          </p:cNvSpPr>
          <p:nvPr>
            <p:ph type="hdr" sz="quarter"/>
          </p:nvPr>
        </p:nvSpPr>
        <p:spPr bwMode="auto">
          <a:xfrm>
            <a:off x="0" y="0"/>
            <a:ext cx="3076575" cy="477838"/>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6506" tIns="48253" rIns="96506" bIns="48253" numCol="1" anchor="t" anchorCtr="0" compatLnSpc="1">
            <a:prstTxWarp prst="textNoShape">
              <a:avLst/>
            </a:prstTxWarp>
          </a:bodyPr>
          <a:lstStyle>
            <a:lvl1pPr defTabSz="965200">
              <a:defRPr sz="1300"/>
            </a:lvl1pPr>
          </a:lstStyle>
          <a:p>
            <a:endParaRPr lang="fr-FR" altLang="fr-FR"/>
          </a:p>
        </p:txBody>
      </p:sp>
      <p:sp>
        <p:nvSpPr>
          <p:cNvPr id="21507" name="Rectangle 3">
            <a:extLst>
              <a:ext uri="{FF2B5EF4-FFF2-40B4-BE49-F238E27FC236}">
                <a16:creationId xmlns:a16="http://schemas.microsoft.com/office/drawing/2014/main" id="{9B3AA0C7-BFF1-42F7-9E26-5083F492A598}"/>
              </a:ext>
            </a:extLst>
          </p:cNvPr>
          <p:cNvSpPr>
            <a:spLocks noGrp="1" noChangeArrowheads="1"/>
          </p:cNvSpPr>
          <p:nvPr>
            <p:ph type="dt" idx="1"/>
          </p:nvPr>
        </p:nvSpPr>
        <p:spPr bwMode="auto">
          <a:xfrm>
            <a:off x="4022725" y="0"/>
            <a:ext cx="3076575" cy="477838"/>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6506" tIns="48253" rIns="96506" bIns="48253" numCol="1" anchor="t" anchorCtr="0" compatLnSpc="1">
            <a:prstTxWarp prst="textNoShape">
              <a:avLst/>
            </a:prstTxWarp>
          </a:bodyPr>
          <a:lstStyle>
            <a:lvl1pPr algn="r" defTabSz="965200">
              <a:defRPr sz="1300"/>
            </a:lvl1pPr>
          </a:lstStyle>
          <a:p>
            <a:endParaRPr lang="fr-FR" altLang="fr-FR"/>
          </a:p>
        </p:txBody>
      </p:sp>
      <p:sp>
        <p:nvSpPr>
          <p:cNvPr id="21508" name="Rectangle 4">
            <a:extLst>
              <a:ext uri="{FF2B5EF4-FFF2-40B4-BE49-F238E27FC236}">
                <a16:creationId xmlns:a16="http://schemas.microsoft.com/office/drawing/2014/main" id="{879229A8-FFBB-4954-AD01-F003C33A2FD6}"/>
              </a:ext>
            </a:extLst>
          </p:cNvPr>
          <p:cNvSpPr>
            <a:spLocks noGrp="1" noRot="1" noChangeAspect="1" noChangeArrowheads="1" noTextEdit="1"/>
          </p:cNvSpPr>
          <p:nvPr>
            <p:ph type="sldImg" idx="2"/>
          </p:nvPr>
        </p:nvSpPr>
        <p:spPr bwMode="auto">
          <a:xfrm>
            <a:off x="995363" y="796925"/>
            <a:ext cx="5106987" cy="3830638"/>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1509" name="Rectangle 5">
            <a:extLst>
              <a:ext uri="{FF2B5EF4-FFF2-40B4-BE49-F238E27FC236}">
                <a16:creationId xmlns:a16="http://schemas.microsoft.com/office/drawing/2014/main" id="{032E9116-C540-48D0-88F1-0B077CA254C4}"/>
              </a:ext>
            </a:extLst>
          </p:cNvPr>
          <p:cNvSpPr>
            <a:spLocks noGrp="1" noChangeArrowheads="1"/>
          </p:cNvSpPr>
          <p:nvPr>
            <p:ph type="body" sz="quarter" idx="3"/>
          </p:nvPr>
        </p:nvSpPr>
        <p:spPr bwMode="auto">
          <a:xfrm>
            <a:off x="946150" y="4867275"/>
            <a:ext cx="5207000" cy="4627563"/>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6506" tIns="48253" rIns="96506" bIns="48253" numCol="1" anchor="t" anchorCtr="0" compatLnSpc="1">
            <a:prstTxWarp prst="textNoShape">
              <a:avLst/>
            </a:prstTxWarp>
          </a:bodyPr>
          <a:lstStyle/>
          <a:p>
            <a:pPr lvl="0"/>
            <a:r>
              <a:rPr lang="fr-FR" altLang="fr-FR"/>
              <a:t>Cliquez pour modifier les styles du texte du masque</a:t>
            </a:r>
          </a:p>
          <a:p>
            <a:pPr lvl="1"/>
            <a:r>
              <a:rPr lang="fr-FR" altLang="fr-FR"/>
              <a:t>Deuxième niveau</a:t>
            </a:r>
          </a:p>
          <a:p>
            <a:pPr lvl="2"/>
            <a:r>
              <a:rPr lang="fr-FR" altLang="fr-FR"/>
              <a:t>Troisième niveau</a:t>
            </a:r>
          </a:p>
          <a:p>
            <a:pPr lvl="3"/>
            <a:r>
              <a:rPr lang="fr-FR" altLang="fr-FR"/>
              <a:t>Quatrième niveau</a:t>
            </a:r>
          </a:p>
          <a:p>
            <a:pPr lvl="4"/>
            <a:r>
              <a:rPr lang="fr-FR" altLang="fr-FR"/>
              <a:t>Cinquième niveau</a:t>
            </a:r>
          </a:p>
        </p:txBody>
      </p:sp>
      <p:sp>
        <p:nvSpPr>
          <p:cNvPr id="21510" name="Rectangle 6">
            <a:extLst>
              <a:ext uri="{FF2B5EF4-FFF2-40B4-BE49-F238E27FC236}">
                <a16:creationId xmlns:a16="http://schemas.microsoft.com/office/drawing/2014/main" id="{2597F0C0-F593-4376-9CE3-CF6156EFD9E4}"/>
              </a:ext>
            </a:extLst>
          </p:cNvPr>
          <p:cNvSpPr>
            <a:spLocks noGrp="1" noChangeArrowheads="1"/>
          </p:cNvSpPr>
          <p:nvPr>
            <p:ph type="ftr" sz="quarter" idx="4"/>
          </p:nvPr>
        </p:nvSpPr>
        <p:spPr bwMode="auto">
          <a:xfrm>
            <a:off x="0" y="9734550"/>
            <a:ext cx="3076575" cy="477838"/>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6506" tIns="48253" rIns="96506" bIns="48253" numCol="1" anchor="b" anchorCtr="0" compatLnSpc="1">
            <a:prstTxWarp prst="textNoShape">
              <a:avLst/>
            </a:prstTxWarp>
          </a:bodyPr>
          <a:lstStyle>
            <a:lvl1pPr defTabSz="965200">
              <a:defRPr sz="1300"/>
            </a:lvl1pPr>
          </a:lstStyle>
          <a:p>
            <a:endParaRPr lang="fr-FR" altLang="fr-FR"/>
          </a:p>
        </p:txBody>
      </p:sp>
      <p:sp>
        <p:nvSpPr>
          <p:cNvPr id="21511" name="Rectangle 7">
            <a:extLst>
              <a:ext uri="{FF2B5EF4-FFF2-40B4-BE49-F238E27FC236}">
                <a16:creationId xmlns:a16="http://schemas.microsoft.com/office/drawing/2014/main" id="{718F0FE9-3361-4F4A-B549-E2143218A543}"/>
              </a:ext>
            </a:extLst>
          </p:cNvPr>
          <p:cNvSpPr>
            <a:spLocks noGrp="1" noChangeArrowheads="1"/>
          </p:cNvSpPr>
          <p:nvPr>
            <p:ph type="sldNum" sz="quarter" idx="5"/>
          </p:nvPr>
        </p:nvSpPr>
        <p:spPr bwMode="auto">
          <a:xfrm>
            <a:off x="4022725" y="9734550"/>
            <a:ext cx="3076575" cy="477838"/>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6506" tIns="48253" rIns="96506" bIns="48253" numCol="1" anchor="b" anchorCtr="0" compatLnSpc="1">
            <a:prstTxWarp prst="textNoShape">
              <a:avLst/>
            </a:prstTxWarp>
          </a:bodyPr>
          <a:lstStyle>
            <a:lvl1pPr algn="r" defTabSz="965200">
              <a:defRPr sz="1200"/>
            </a:lvl1pPr>
          </a:lstStyle>
          <a:p>
            <a:fld id="{3A127152-8CED-4F96-A91B-1AD39C5BFE50}" type="slidenum">
              <a:rPr lang="fr-FR" altLang="fr-FR" smtClean="0"/>
              <a:pPr/>
              <a:t>‹N°›</a:t>
            </a:fld>
            <a:endParaRPr lang="fr-FR" altLang="fr-FR"/>
          </a:p>
        </p:txBody>
      </p:sp>
    </p:spTree>
  </p:cSld>
  <p:clrMap bg1="lt1" tx1="dk1" bg2="lt2" tx2="dk2" accent1="accent1" accent2="accent2" accent3="accent3" accent4="accent4" accent5="accent5" accent6="accent6" hlink="hlink" folHlink="folHlink"/>
  <p:notesStyle>
    <a:lvl1pPr algn="l" rtl="0" eaLnBrk="0" fontAlgn="base" hangingPunct="0">
      <a:lnSpc>
        <a:spcPct val="90000"/>
      </a:lnSpc>
      <a:spcBef>
        <a:spcPct val="40000"/>
      </a:spcBef>
      <a:spcAft>
        <a:spcPct val="0"/>
      </a:spcAft>
      <a:defRPr sz="1200" kern="1200">
        <a:solidFill>
          <a:schemeClr val="tx1"/>
        </a:solidFill>
        <a:latin typeface="Arial" panose="020B0604020202020204" pitchFamily="34" charset="0"/>
        <a:ea typeface="+mn-ea"/>
        <a:cs typeface="+mn-cs"/>
      </a:defRPr>
    </a:lvl1pPr>
    <a:lvl2pPr marL="457200" algn="l" rtl="0" eaLnBrk="0" fontAlgn="base" hangingPunct="0">
      <a:lnSpc>
        <a:spcPct val="90000"/>
      </a:lnSpc>
      <a:spcBef>
        <a:spcPct val="40000"/>
      </a:spcBef>
      <a:spcAft>
        <a:spcPct val="0"/>
      </a:spcAft>
      <a:defRPr sz="1200" kern="1200">
        <a:solidFill>
          <a:schemeClr val="tx1"/>
        </a:solidFill>
        <a:latin typeface="Arial" panose="020B0604020202020204" pitchFamily="34" charset="0"/>
        <a:ea typeface="+mn-ea"/>
        <a:cs typeface="+mn-cs"/>
      </a:defRPr>
    </a:lvl2pPr>
    <a:lvl3pPr marL="914400" algn="l" rtl="0" eaLnBrk="0" fontAlgn="base" hangingPunct="0">
      <a:lnSpc>
        <a:spcPct val="90000"/>
      </a:lnSpc>
      <a:spcBef>
        <a:spcPct val="40000"/>
      </a:spcBef>
      <a:spcAft>
        <a:spcPct val="0"/>
      </a:spcAft>
      <a:defRPr sz="1200" kern="1200">
        <a:solidFill>
          <a:schemeClr val="tx1"/>
        </a:solidFill>
        <a:latin typeface="Arial" panose="020B0604020202020204" pitchFamily="34" charset="0"/>
        <a:ea typeface="+mn-ea"/>
        <a:cs typeface="+mn-cs"/>
      </a:defRPr>
    </a:lvl3pPr>
    <a:lvl4pPr marL="1371600" algn="l" rtl="0" eaLnBrk="0" fontAlgn="base" hangingPunct="0">
      <a:lnSpc>
        <a:spcPct val="90000"/>
      </a:lnSpc>
      <a:spcBef>
        <a:spcPct val="40000"/>
      </a:spcBef>
      <a:spcAft>
        <a:spcPct val="0"/>
      </a:spcAft>
      <a:defRPr sz="1200" kern="1200">
        <a:solidFill>
          <a:schemeClr val="tx1"/>
        </a:solidFill>
        <a:latin typeface="Arial" panose="020B0604020202020204" pitchFamily="34" charset="0"/>
        <a:ea typeface="+mn-ea"/>
        <a:cs typeface="+mn-cs"/>
      </a:defRPr>
    </a:lvl4pPr>
    <a:lvl5pPr marL="1828800" algn="l" rtl="0" eaLnBrk="0" fontAlgn="base" hangingPunct="0">
      <a:lnSpc>
        <a:spcPct val="90000"/>
      </a:lnSpc>
      <a:spcBef>
        <a:spcPct val="40000"/>
      </a:spcBef>
      <a:spcAft>
        <a:spcPct val="0"/>
      </a:spcAft>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a:xfrm>
            <a:off x="995363" y="4685258"/>
            <a:ext cx="5106988" cy="5527130"/>
          </a:xfrm>
        </p:spPr>
        <p:txBody>
          <a:bodyPr/>
          <a:lstStyle/>
          <a:p>
            <a:pPr>
              <a:lnSpc>
                <a:spcPct val="100000"/>
              </a:lnSpc>
            </a:pPr>
            <a:r>
              <a:rPr lang="fr-FR" sz="1000" dirty="0"/>
              <a:t>La livraison terminale est une opération très importante sur le plan commercial et très coûteuse sur le plan économique. </a:t>
            </a:r>
          </a:p>
          <a:p>
            <a:pPr>
              <a:lnSpc>
                <a:spcPct val="100000"/>
              </a:lnSpc>
            </a:pPr>
            <a:r>
              <a:rPr lang="fr-FR" sz="1000" dirty="0"/>
              <a:t>Elle se fait souvent dans des conditions difficiles à cause de la multiplicité des points de livraison et de leur difficulté d’accès : congestion du trafic, restrictions de circulation, disponibilité du client, pollution et bruit… Ce problème a vu son importance accrue par le développement considérable du e-commerce qui impose la livraison à domicile ou dans des points de livraison proches des clients donc nombreux dans des délais très courts.</a:t>
            </a:r>
          </a:p>
          <a:p>
            <a:pPr>
              <a:lnSpc>
                <a:spcPct val="100000"/>
              </a:lnSpc>
            </a:pPr>
            <a:r>
              <a:rPr lang="fr-FR" sz="1000" dirty="0"/>
              <a:t>Les commerces de centre ville alimentaire et non alimentaire doivent également être réapprovisionnés très fréquemment et très rapidement du fait des faibles surfaces pour leurs stocks de réserve : toute la surface (coûteuse en centre ville) doit être une surface de vente. Quelques exemples : distribution du courrier, boulangeries, pharmacies, chaînes de magasins de cosmétique, de supermarchés… En anglais, la notion de tournée est souvent traduite par </a:t>
            </a:r>
            <a:r>
              <a:rPr lang="fr-FR" sz="1000" i="1" dirty="0" err="1"/>
              <a:t>milk</a:t>
            </a:r>
            <a:r>
              <a:rPr lang="fr-FR" sz="1000" i="1" dirty="0"/>
              <a:t> run</a:t>
            </a:r>
            <a:r>
              <a:rPr lang="fr-FR" sz="1000" dirty="0"/>
              <a:t> (la tournée du laitier).</a:t>
            </a:r>
          </a:p>
          <a:p>
            <a:pPr>
              <a:lnSpc>
                <a:spcPct val="100000"/>
              </a:lnSpc>
            </a:pPr>
            <a:r>
              <a:rPr lang="fr-FR" sz="1000" dirty="0"/>
              <a:t>L’organisation des tournées concerne également les opérations de ramassage (cas du lait en zone rurale, des ordures ménagères, du bétail…) ainsi que la collecte à fréquence élevée de composants auprès de plusieurs fournisseurs dans le cas d’approvisionnement des usines en Juste-à-temps.  Elle concerne également les tournées d’intervention chez des clients pour de la maintenance par exemple.</a:t>
            </a:r>
          </a:p>
          <a:p>
            <a:pPr>
              <a:lnSpc>
                <a:spcPct val="100000"/>
              </a:lnSpc>
            </a:pPr>
            <a:r>
              <a:rPr lang="fr-FR" sz="1000" dirty="0"/>
              <a:t>Les techniques d'optimisation de tournées ont été révolutionnées depuis les années 1990 par l'utilisation des systèmes d'information géographique et par les procédés de géolocalisation ainsi que plus récemment par les données des solutions de guidage GPS.</a:t>
            </a:r>
          </a:p>
          <a:p>
            <a:pPr>
              <a:lnSpc>
                <a:spcPct val="100000"/>
              </a:lnSpc>
            </a:pPr>
            <a:endParaRPr lang="fr-FR" sz="1000" dirty="0"/>
          </a:p>
          <a:p>
            <a:pPr>
              <a:lnSpc>
                <a:spcPct val="100000"/>
              </a:lnSpc>
            </a:pPr>
            <a:endParaRPr lang="fr-FR" sz="1000" dirty="0"/>
          </a:p>
        </p:txBody>
      </p:sp>
      <p:sp>
        <p:nvSpPr>
          <p:cNvPr id="4" name="Rectangle 7">
            <a:extLst>
              <a:ext uri="{FF2B5EF4-FFF2-40B4-BE49-F238E27FC236}">
                <a16:creationId xmlns:a16="http://schemas.microsoft.com/office/drawing/2014/main" id="{BBFB0251-20E8-49B9-8420-C989E9F20957}"/>
              </a:ext>
            </a:extLst>
          </p:cNvPr>
          <p:cNvSpPr>
            <a:spLocks noGrp="1" noChangeArrowheads="1"/>
          </p:cNvSpPr>
          <p:nvPr>
            <p:ph type="sldNum" sz="quarter" idx="5"/>
          </p:nvPr>
        </p:nvSpPr>
        <p:spPr bwMode="auto">
          <a:xfrm>
            <a:off x="4022725" y="9734550"/>
            <a:ext cx="3076575" cy="477838"/>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6506" tIns="48253" rIns="96506" bIns="48253" numCol="1" anchor="b" anchorCtr="0" compatLnSpc="1">
            <a:prstTxWarp prst="textNoShape">
              <a:avLst/>
            </a:prstTxWarp>
          </a:bodyPr>
          <a:lstStyle>
            <a:lvl1pPr algn="r" defTabSz="965200">
              <a:defRPr sz="1300"/>
            </a:lvl1pPr>
          </a:lstStyle>
          <a:p>
            <a:fld id="{3A127152-8CED-4F96-A91B-1AD39C5BFE50}" type="slidenum">
              <a:rPr lang="fr-FR" altLang="fr-FR"/>
              <a:pPr/>
              <a:t>1</a:t>
            </a:fld>
            <a:endParaRPr lang="fr-FR" altLang="fr-FR"/>
          </a:p>
        </p:txBody>
      </p:sp>
      <p:pic>
        <p:nvPicPr>
          <p:cNvPr id="1026" name="Picture 2" descr="Livraisons à domicile - c'est reparti ! - Le Potager de Kergistalen">
            <a:extLst>
              <a:ext uri="{FF2B5EF4-FFF2-40B4-BE49-F238E27FC236}">
                <a16:creationId xmlns:a16="http://schemas.microsoft.com/office/drawing/2014/main" id="{F7985F4D-0249-4DF5-93CB-09C466D983F4}"/>
              </a:ext>
            </a:extLst>
          </p:cNvPr>
          <p:cNvPicPr>
            <a:picLocks noChangeAspect="1" noChangeArrowheads="1"/>
          </p:cNvPicPr>
          <p:nvPr/>
        </p:nvPicPr>
        <p:blipFill>
          <a:blip r:embed="rId3" cstate="print">
            <a:extLst>
              <a:ext uri="{28A0092B-C50C-407E-A947-70E740481C1C}">
                <a14:useLocalDpi xmlns:a14="http://schemas.microsoft.com/office/drawing/2010/main"/>
              </a:ext>
            </a:extLst>
          </a:blip>
          <a:srcRect/>
          <a:stretch>
            <a:fillRect/>
          </a:stretch>
        </p:blipFill>
        <p:spPr bwMode="auto">
          <a:xfrm>
            <a:off x="2224724" y="2885058"/>
            <a:ext cx="2570320" cy="171335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8773831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a:xfrm>
            <a:off x="945356" y="4787999"/>
            <a:ext cx="5207000" cy="4627563"/>
          </a:xfrm>
        </p:spPr>
        <p:txBody>
          <a:bodyPr/>
          <a:lstStyle/>
          <a:p>
            <a:pPr>
              <a:lnSpc>
                <a:spcPct val="100000"/>
              </a:lnSpc>
            </a:pPr>
            <a:r>
              <a:rPr lang="fr-FR" sz="1000" b="1" dirty="0"/>
              <a:t>Le suivi des flux</a:t>
            </a:r>
          </a:p>
          <a:p>
            <a:pPr>
              <a:lnSpc>
                <a:spcPct val="100000"/>
              </a:lnSpc>
            </a:pPr>
            <a:r>
              <a:rPr lang="fr-FR" sz="1000" dirty="0"/>
              <a:t>Les commandes préparées à partir du portefeuille de commandes maintenu dans le module Commercial de l’ERP sont dirigées vers les quais de chargement, chaque quai correspondant à une tournée de livraison.</a:t>
            </a:r>
          </a:p>
          <a:p>
            <a:pPr>
              <a:lnSpc>
                <a:spcPct val="100000"/>
              </a:lnSpc>
            </a:pPr>
            <a:r>
              <a:rPr lang="fr-FR" sz="1000" dirty="0"/>
              <a:t>On procède à un scan des commandes lors du chargement du camion.</a:t>
            </a:r>
          </a:p>
          <a:p>
            <a:pPr>
              <a:lnSpc>
                <a:spcPct val="100000"/>
              </a:lnSpc>
            </a:pPr>
            <a:r>
              <a:rPr lang="fr-FR" sz="1000" dirty="0"/>
              <a:t>Le système informe le client par SMS ou mail du départ de la marchandise. </a:t>
            </a:r>
          </a:p>
          <a:p>
            <a:pPr>
              <a:lnSpc>
                <a:spcPct val="100000"/>
              </a:lnSpc>
            </a:pPr>
            <a:r>
              <a:rPr lang="fr-FR" sz="1000" dirty="0"/>
              <a:t>L’appareil mobile du chauffeur/livreur est mis à jour. Celui-ci contient toutes les informations relatives à la tournée qu’il doit effectuer.</a:t>
            </a:r>
          </a:p>
          <a:p>
            <a:pPr>
              <a:lnSpc>
                <a:spcPct val="100000"/>
              </a:lnSpc>
            </a:pPr>
            <a:r>
              <a:rPr lang="fr-FR" sz="1000" b="1" dirty="0"/>
              <a:t>Le constat des livraisons</a:t>
            </a:r>
          </a:p>
          <a:p>
            <a:pPr>
              <a:lnSpc>
                <a:spcPct val="100000"/>
              </a:lnSpc>
            </a:pPr>
            <a:r>
              <a:rPr lang="fr-FR" sz="1000" dirty="0"/>
              <a:t>Lorsqu’une livraison ou une intervention est effectuée avec succès et reconnue (éventuellement accompagnée d’une photo) par le client, celle-ci est immédiatement enregistrée par scan dans l’appareil du livreur et transmise au système qui est mis à jour en temps réel. </a:t>
            </a:r>
          </a:p>
          <a:p>
            <a:pPr>
              <a:lnSpc>
                <a:spcPct val="100000"/>
              </a:lnSpc>
            </a:pPr>
            <a:r>
              <a:rPr lang="fr-FR" sz="1000" dirty="0"/>
              <a:t>Cette information remonte dans le système commercial du vendeur. Tout les acteurs sont donc informés de la position de chaque commande.</a:t>
            </a:r>
          </a:p>
          <a:p>
            <a:pPr>
              <a:lnSpc>
                <a:spcPct val="100000"/>
              </a:lnSpc>
            </a:pPr>
            <a:r>
              <a:rPr lang="fr-FR" sz="1000" b="1" dirty="0"/>
              <a:t>L’importance de la justesse des stocks</a:t>
            </a:r>
          </a:p>
          <a:p>
            <a:pPr>
              <a:lnSpc>
                <a:spcPct val="100000"/>
              </a:lnSpc>
            </a:pPr>
            <a:r>
              <a:rPr lang="fr-FR" sz="1000" dirty="0"/>
              <a:t>Notons que ce système repose sur une parfaite justesse des stocks à tous les niveaux, d’où l’importance d’éviter des erreurs de référence ou autre. Les nouveaux moyens technologiques sont à la base de la traçabilité tout au long de la chaîne.</a:t>
            </a:r>
          </a:p>
        </p:txBody>
      </p:sp>
      <p:sp>
        <p:nvSpPr>
          <p:cNvPr id="4" name="Espace réservé du numéro de diapositive 3"/>
          <p:cNvSpPr>
            <a:spLocks noGrp="1"/>
          </p:cNvSpPr>
          <p:nvPr>
            <p:ph type="sldNum" sz="quarter" idx="5"/>
          </p:nvPr>
        </p:nvSpPr>
        <p:spPr/>
        <p:txBody>
          <a:bodyPr/>
          <a:lstStyle/>
          <a:p>
            <a:fld id="{3A127152-8CED-4F96-A91B-1AD39C5BFE50}" type="slidenum">
              <a:rPr lang="fr-FR" altLang="fr-FR" smtClean="0"/>
              <a:pPr/>
              <a:t>10</a:t>
            </a:fld>
            <a:endParaRPr lang="fr-FR" altLang="fr-FR"/>
          </a:p>
        </p:txBody>
      </p:sp>
    </p:spTree>
    <p:extLst>
      <p:ext uri="{BB962C8B-B14F-4D97-AF65-F5344CB8AC3E}">
        <p14:creationId xmlns:p14="http://schemas.microsoft.com/office/powerpoint/2010/main" val="49814895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a:xfrm>
            <a:off x="669330" y="4867275"/>
            <a:ext cx="5616624" cy="5218583"/>
          </a:xfrm>
        </p:spPr>
        <p:txBody>
          <a:bodyPr/>
          <a:lstStyle/>
          <a:p>
            <a:pPr>
              <a:lnSpc>
                <a:spcPct val="100000"/>
              </a:lnSpc>
            </a:pPr>
            <a:r>
              <a:rPr lang="fr-FR" sz="1000" b="1" dirty="0"/>
              <a:t>La gestion des tournées</a:t>
            </a:r>
            <a:r>
              <a:rPr lang="fr-FR" sz="1000" dirty="0"/>
              <a:t> ne concerne pas uniquement les livraison de colis à domicile mais aussi les rendez-vous d’interventions (maintenance, personnel médical), tournées de collectes (lait dans les fermes, ordures ménagères, invendus…)</a:t>
            </a:r>
          </a:p>
          <a:p>
            <a:pPr>
              <a:lnSpc>
                <a:spcPct val="100000"/>
              </a:lnSpc>
            </a:pPr>
            <a:r>
              <a:rPr lang="fr-FR" sz="1000" dirty="0"/>
              <a:t>La tournée de livraison de </a:t>
            </a:r>
            <a:r>
              <a:rPr lang="fr-FR" sz="1000" i="1" dirty="0"/>
              <a:t>n</a:t>
            </a:r>
            <a:r>
              <a:rPr lang="fr-FR" sz="1000" dirty="0"/>
              <a:t> clients (ou de ramassage chez </a:t>
            </a:r>
            <a:r>
              <a:rPr lang="fr-FR" sz="1000" i="1" dirty="0"/>
              <a:t>n</a:t>
            </a:r>
            <a:r>
              <a:rPr lang="fr-FR" sz="1000" dirty="0"/>
              <a:t> fournisseurs) à partir d’un dépôt se présente graphiquement comme ci-dessus. </a:t>
            </a:r>
          </a:p>
          <a:p>
            <a:pPr>
              <a:lnSpc>
                <a:spcPct val="100000"/>
              </a:lnSpc>
            </a:pPr>
            <a:r>
              <a:rPr lang="fr-FR" sz="1000" dirty="0"/>
              <a:t>Le temps total nécessaire à la réalisation de la tournée correspond aux opérations de :</a:t>
            </a:r>
          </a:p>
          <a:p>
            <a:pPr marL="171450" lvl="0" indent="-171450">
              <a:lnSpc>
                <a:spcPct val="100000"/>
              </a:lnSpc>
              <a:spcBef>
                <a:spcPts val="300"/>
              </a:spcBef>
              <a:buFont typeface="Arial" panose="020B0604020202020204" pitchFamily="34" charset="0"/>
              <a:buChar char="•"/>
            </a:pPr>
            <a:r>
              <a:rPr lang="fr-FR" sz="1000" dirty="0"/>
              <a:t>manutentions et chargement du véhicule au dépôt,</a:t>
            </a:r>
          </a:p>
          <a:p>
            <a:pPr marL="171450" lvl="0" indent="-171450">
              <a:lnSpc>
                <a:spcPct val="100000"/>
              </a:lnSpc>
              <a:spcBef>
                <a:spcPts val="300"/>
              </a:spcBef>
              <a:buFont typeface="Arial" panose="020B0604020202020204" pitchFamily="34" charset="0"/>
              <a:buChar char="•"/>
            </a:pPr>
            <a:r>
              <a:rPr lang="fr-FR" sz="1000" dirty="0"/>
              <a:t>transport d’approche jusqu’au premier client,</a:t>
            </a:r>
          </a:p>
          <a:p>
            <a:pPr marL="171450" lvl="0" indent="-171450">
              <a:lnSpc>
                <a:spcPct val="100000"/>
              </a:lnSpc>
              <a:spcBef>
                <a:spcPts val="300"/>
              </a:spcBef>
              <a:buFont typeface="Arial" panose="020B0604020202020204" pitchFamily="34" charset="0"/>
              <a:buChar char="•"/>
            </a:pPr>
            <a:r>
              <a:rPr lang="fr-FR" sz="1000" dirty="0"/>
              <a:t>déchargement chez le client (</a:t>
            </a:r>
            <a:r>
              <a:rPr lang="fr-FR" sz="1000" i="1" dirty="0"/>
              <a:t>n</a:t>
            </a:r>
            <a:r>
              <a:rPr lang="fr-FR" sz="1000" dirty="0"/>
              <a:t> fois),</a:t>
            </a:r>
          </a:p>
          <a:p>
            <a:pPr marL="171450" lvl="0" indent="-171450">
              <a:lnSpc>
                <a:spcPct val="100000"/>
              </a:lnSpc>
              <a:spcBef>
                <a:spcPts val="300"/>
              </a:spcBef>
              <a:buFont typeface="Arial" panose="020B0604020202020204" pitchFamily="34" charset="0"/>
              <a:buChar char="•"/>
            </a:pPr>
            <a:r>
              <a:rPr lang="fr-FR" sz="1000" dirty="0"/>
              <a:t>parcours jusqu’au client suivant (</a:t>
            </a:r>
            <a:r>
              <a:rPr lang="fr-FR" sz="1000" i="1" dirty="0"/>
              <a:t>n</a:t>
            </a:r>
            <a:r>
              <a:rPr lang="fr-FR" sz="1000" dirty="0"/>
              <a:t> fois),</a:t>
            </a:r>
          </a:p>
          <a:p>
            <a:pPr marL="171450" lvl="0" indent="-171450">
              <a:lnSpc>
                <a:spcPct val="100000"/>
              </a:lnSpc>
              <a:spcBef>
                <a:spcPts val="300"/>
              </a:spcBef>
              <a:buFont typeface="Arial" panose="020B0604020202020204" pitchFamily="34" charset="0"/>
              <a:buChar char="•"/>
            </a:pPr>
            <a:r>
              <a:rPr lang="fr-FR" sz="1000" dirty="0"/>
              <a:t>retour au dépôt.</a:t>
            </a:r>
          </a:p>
          <a:p>
            <a:pPr>
              <a:lnSpc>
                <a:spcPct val="100000"/>
              </a:lnSpc>
            </a:pPr>
            <a:r>
              <a:rPr lang="fr-FR" sz="1000" dirty="0"/>
              <a:t>La connaissance de la durée de la tournée et du kilométrage réalisé permet de calculer aisément le coût de celle-ci. Le coût d’exploitation du véhicule s’exprime habituellement sous la forme suivante : Frais fixes + Frais variables x km</a:t>
            </a:r>
          </a:p>
          <a:p>
            <a:pPr>
              <a:lnSpc>
                <a:spcPct val="100000"/>
              </a:lnSpc>
            </a:pPr>
            <a:r>
              <a:rPr lang="fr-FR" sz="1000" dirty="0"/>
              <a:t>Par exemple, une situation où le coût d’exploitation du véhicule s’exprime par </a:t>
            </a:r>
          </a:p>
          <a:p>
            <a:pPr>
              <a:lnSpc>
                <a:spcPct val="100000"/>
              </a:lnSpc>
            </a:pPr>
            <a:r>
              <a:rPr lang="fr-FR" sz="1000" dirty="0"/>
              <a:t>40 000 €/an + 0,25 €/km pour un camion de dix tonnes de charge utile. </a:t>
            </a:r>
          </a:p>
          <a:p>
            <a:pPr>
              <a:lnSpc>
                <a:spcPct val="100000"/>
              </a:lnSpc>
            </a:pPr>
            <a:r>
              <a:rPr lang="fr-FR" sz="1000" dirty="0"/>
              <a:t>Si le camion réalise deux circuits par jour, de 150 km chacun, pendant 230 jours par an, le coût de la tournée s’élève à 124 euros.</a:t>
            </a:r>
          </a:p>
          <a:p>
            <a:pPr>
              <a:lnSpc>
                <a:spcPct val="100000"/>
              </a:lnSpc>
            </a:pPr>
            <a:r>
              <a:rPr lang="fr-FR" sz="1000" dirty="0"/>
              <a:t>L’organisation des tournées de livraison constitue la dernière étape de la planification des flux aval : elle se trouve donc intimement liée au processus de production (sur stock ou à la commande) ainsi qu’au système de traitement des informations.</a:t>
            </a:r>
          </a:p>
          <a:p>
            <a:pPr>
              <a:lnSpc>
                <a:spcPct val="100000"/>
              </a:lnSpc>
            </a:pPr>
            <a:r>
              <a:rPr lang="fr-FR" sz="1000" dirty="0"/>
              <a:t>Dans le cas de la </a:t>
            </a:r>
            <a:r>
              <a:rPr lang="fr-FR" sz="1000" i="1" dirty="0"/>
              <a:t>tournée fixe</a:t>
            </a:r>
            <a:r>
              <a:rPr lang="fr-FR" sz="1000" dirty="0"/>
              <a:t>, la composition des circuits reste immuable quant au jour de la semaine et à la zone géographique (le lundi le département </a:t>
            </a:r>
            <a:r>
              <a:rPr lang="fr-FR" sz="1000" i="1" dirty="0"/>
              <a:t>x</a:t>
            </a:r>
            <a:r>
              <a:rPr lang="fr-FR" sz="1000" dirty="0"/>
              <a:t>, le mardi le département </a:t>
            </a:r>
            <a:r>
              <a:rPr lang="fr-FR" sz="1000" i="1" dirty="0"/>
              <a:t>y</a:t>
            </a:r>
            <a:r>
              <a:rPr lang="fr-FR" sz="1000" dirty="0"/>
              <a:t>, etc.). Ce système ne garantit pas le remplissage optimal des véhicules et introduit une certaine rigidité dans le planning compte tenu de la prédétermination des dates. </a:t>
            </a:r>
          </a:p>
          <a:p>
            <a:pPr>
              <a:lnSpc>
                <a:spcPct val="100000"/>
              </a:lnSpc>
            </a:pPr>
            <a:r>
              <a:rPr lang="fr-FR" sz="1000" dirty="0"/>
              <a:t>La procédure de </a:t>
            </a:r>
            <a:r>
              <a:rPr lang="fr-FR" sz="1000" i="1" dirty="0"/>
              <a:t>tournée variable</a:t>
            </a:r>
            <a:r>
              <a:rPr lang="fr-FR" sz="1000" dirty="0"/>
              <a:t> consiste à constituer chaque jour les tournées en fonction de la demande (quantité, localisation) et des véhicules disponibles. On affecte ainsi un nombre variable de véhicules à chaque zone en fonction de l’importance du tonnage à distribuer.</a:t>
            </a:r>
          </a:p>
          <a:p>
            <a:pPr>
              <a:lnSpc>
                <a:spcPct val="100000"/>
              </a:lnSpc>
            </a:pPr>
            <a:endParaRPr lang="fr-FR" sz="1000" dirty="0"/>
          </a:p>
          <a:p>
            <a:endParaRPr lang="fr-FR" sz="1000" dirty="0"/>
          </a:p>
        </p:txBody>
      </p:sp>
      <p:sp>
        <p:nvSpPr>
          <p:cNvPr id="4" name="Espace réservé du numéro de diapositive 3">
            <a:extLst>
              <a:ext uri="{FF2B5EF4-FFF2-40B4-BE49-F238E27FC236}">
                <a16:creationId xmlns:a16="http://schemas.microsoft.com/office/drawing/2014/main" id="{2D2266D0-5784-42C9-A64F-179A1AF2A24B}"/>
              </a:ext>
            </a:extLst>
          </p:cNvPr>
          <p:cNvSpPr>
            <a:spLocks noGrp="1"/>
          </p:cNvSpPr>
          <p:nvPr>
            <p:ph type="sldNum" sz="quarter" idx="5"/>
          </p:nvPr>
        </p:nvSpPr>
        <p:spPr>
          <a:xfrm>
            <a:off x="4022725" y="9734550"/>
            <a:ext cx="3076575" cy="477838"/>
          </a:xfrm>
        </p:spPr>
        <p:txBody>
          <a:bodyPr/>
          <a:lstStyle/>
          <a:p>
            <a:fld id="{3A127152-8CED-4F96-A91B-1AD39C5BFE50}" type="slidenum">
              <a:rPr lang="fr-FR" altLang="fr-FR" smtClean="0"/>
              <a:pPr/>
              <a:t>11</a:t>
            </a:fld>
            <a:endParaRPr lang="fr-FR" altLang="fr-FR"/>
          </a:p>
        </p:txBody>
      </p:sp>
    </p:spTree>
    <p:extLst>
      <p:ext uri="{BB962C8B-B14F-4D97-AF65-F5344CB8AC3E}">
        <p14:creationId xmlns:p14="http://schemas.microsoft.com/office/powerpoint/2010/main" val="227637957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a:xfrm>
            <a:off x="946150" y="4867275"/>
            <a:ext cx="5207000" cy="5146575"/>
          </a:xfrm>
        </p:spPr>
        <p:txBody>
          <a:bodyPr/>
          <a:lstStyle/>
          <a:p>
            <a:pPr>
              <a:lnSpc>
                <a:spcPct val="100000"/>
              </a:lnSpc>
            </a:pPr>
            <a:r>
              <a:rPr lang="fr-FR" sz="1000" dirty="0"/>
              <a:t>Souvent, c’est encore l’intuition et l’expérience qui permettent aux </a:t>
            </a:r>
            <a:r>
              <a:rPr lang="fr-FR" sz="1000" i="1" dirty="0"/>
              <a:t>dispatchers</a:t>
            </a:r>
            <a:r>
              <a:rPr lang="fr-FR" sz="1000" dirty="0"/>
              <a:t> d’organiser leurs tournées de livraison. Cependant, une telle pratique ne permet pas nécessairement d’obtenir le coût minimal de livraison ou d’approvisionnement. Des méthodes d’optimisation peuvent être mises en œuvre pour atteindre cet objectif.</a:t>
            </a:r>
          </a:p>
          <a:p>
            <a:pPr>
              <a:lnSpc>
                <a:spcPct val="100000"/>
              </a:lnSpc>
            </a:pPr>
            <a:r>
              <a:rPr lang="fr-FR" sz="1000" dirty="0"/>
              <a:t>Le problème se pose différemment selon que l’on possède déjà un parc de véhicules de charges utiles déterminées, que l’on tente d’utiliser au mieux, ou que l’on recherche la meilleure composition possible du parc pour satisfaire une demande donnée.</a:t>
            </a:r>
          </a:p>
          <a:p>
            <a:pPr>
              <a:lnSpc>
                <a:spcPct val="100000"/>
              </a:lnSpc>
            </a:pPr>
            <a:r>
              <a:rPr lang="fr-FR" sz="1000" dirty="0"/>
              <a:t>La résolution d’un tel problème ne peut se faire manuellement compte tenu de la combinatoire des différentes solutions possibles. Des progiciels d’optimisation commercialisés permettent de traiter convenablement cette question. Un algorithme couramment utilisé (parmi d’autres) est l’algorithme des </a:t>
            </a:r>
            <a:r>
              <a:rPr lang="fr-FR" sz="1000" i="1" dirty="0"/>
              <a:t>écartements</a:t>
            </a:r>
            <a:r>
              <a:rPr lang="fr-FR" sz="1000" dirty="0"/>
              <a:t> conçu par </a:t>
            </a:r>
            <a:r>
              <a:rPr lang="fr-FR" sz="1000" dirty="0" err="1"/>
              <a:t>Kruskal</a:t>
            </a:r>
            <a:r>
              <a:rPr lang="fr-FR" sz="1000" dirty="0"/>
              <a:t>, susceptible aussi d’application manuelle pour un petit nombre de clients à livrer.</a:t>
            </a:r>
          </a:p>
          <a:p>
            <a:pPr>
              <a:lnSpc>
                <a:spcPct val="100000"/>
              </a:lnSpc>
            </a:pPr>
            <a:r>
              <a:rPr lang="fr-FR" sz="1000" dirty="0"/>
              <a:t>Cette méthode, de type heuristique, fournit une bonne solution mais pas nécessairement la meilleure. Son objectif vise à minimiser la distance à parcourir ou la durée correspondante. Elle repose sur la notion simple de gain ou d’écartement défini comme suit : soit un dépôt O et deux clients A et B. On veut trouver le plus court chemin permettant de livrer A et B à partir de O. Deux solutions s’offrent à nous :</a:t>
            </a:r>
          </a:p>
          <a:p>
            <a:pPr lvl="0">
              <a:lnSpc>
                <a:spcPct val="100000"/>
              </a:lnSpc>
            </a:pPr>
            <a:r>
              <a:rPr lang="fr-FR" sz="1000" dirty="0"/>
              <a:t>- soit approvisionner A, retourner au dépôt, puis livrer B et revenir en O,</a:t>
            </a:r>
          </a:p>
          <a:p>
            <a:pPr lvl="0">
              <a:lnSpc>
                <a:spcPct val="100000"/>
              </a:lnSpc>
            </a:pPr>
            <a:r>
              <a:rPr lang="fr-FR" sz="1000" dirty="0"/>
              <a:t>- soit inclure A et B dans la même tournée.</a:t>
            </a:r>
          </a:p>
          <a:p>
            <a:pPr>
              <a:lnSpc>
                <a:spcPct val="100000"/>
              </a:lnSpc>
            </a:pPr>
            <a:r>
              <a:rPr lang="fr-FR" sz="1000" dirty="0"/>
              <a:t>Les distances parcourues s’écrivent alors comme suit, d(x, y) signifiant distance de x à y :</a:t>
            </a:r>
          </a:p>
          <a:p>
            <a:pPr lvl="0">
              <a:lnSpc>
                <a:spcPct val="100000"/>
              </a:lnSpc>
            </a:pPr>
            <a:r>
              <a:rPr lang="fr-FR" sz="1000" dirty="0"/>
              <a:t>première solution : 2 d(O,A) + 2 d(O,B),</a:t>
            </a:r>
          </a:p>
          <a:p>
            <a:pPr lvl="0">
              <a:lnSpc>
                <a:spcPct val="100000"/>
              </a:lnSpc>
            </a:pPr>
            <a:r>
              <a:rPr lang="fr-FR" sz="1000" dirty="0"/>
              <a:t>deuxième solution : d(O,A) + d(O,B) + d(AB).</a:t>
            </a:r>
          </a:p>
          <a:p>
            <a:pPr>
              <a:lnSpc>
                <a:spcPct val="100000"/>
              </a:lnSpc>
            </a:pPr>
            <a:r>
              <a:rPr lang="fr-FR" sz="1000" dirty="0"/>
              <a:t>On appelle </a:t>
            </a:r>
            <a:r>
              <a:rPr lang="fr-FR" sz="1000" i="1" dirty="0"/>
              <a:t>gain ou écartement du couple de points A,B</a:t>
            </a:r>
            <a:r>
              <a:rPr lang="fr-FR" sz="1000" dirty="0"/>
              <a:t> par rapport au centre O la différence entre ces deux quantités, soit :</a:t>
            </a:r>
          </a:p>
          <a:p>
            <a:pPr>
              <a:lnSpc>
                <a:spcPct val="100000"/>
              </a:lnSpc>
            </a:pPr>
            <a:r>
              <a:rPr lang="en-US" sz="1000" dirty="0"/>
              <a:t>e(A,B) = d(O,A) + d(O,B) </a:t>
            </a:r>
            <a:r>
              <a:rPr lang="en-US" sz="1000" i="1" dirty="0"/>
              <a:t>–</a:t>
            </a:r>
            <a:r>
              <a:rPr lang="en-US" sz="1000" dirty="0"/>
              <a:t> d(A,B)</a:t>
            </a:r>
            <a:endParaRPr lang="fr-FR" sz="1000" dirty="0"/>
          </a:p>
          <a:p>
            <a:pPr>
              <a:lnSpc>
                <a:spcPct val="100000"/>
              </a:lnSpc>
            </a:pPr>
            <a:r>
              <a:rPr lang="fr-FR" sz="1000" dirty="0"/>
              <a:t>e(A,B) représente donc le gain obtenu en intégrant ces deux points dans une même tournée. Le planificateur doit alors en priorité déterminer ses circuits avec les couples de points présentant l’écartement le plus élevé possible.</a:t>
            </a:r>
          </a:p>
          <a:p>
            <a:pPr>
              <a:lnSpc>
                <a:spcPct val="100000"/>
              </a:lnSpc>
            </a:pPr>
            <a:endParaRPr lang="fr-FR" sz="1000" dirty="0"/>
          </a:p>
        </p:txBody>
      </p:sp>
      <p:sp>
        <p:nvSpPr>
          <p:cNvPr id="4" name="Espace réservé du numéro de diapositive 3">
            <a:extLst>
              <a:ext uri="{FF2B5EF4-FFF2-40B4-BE49-F238E27FC236}">
                <a16:creationId xmlns:a16="http://schemas.microsoft.com/office/drawing/2014/main" id="{92981E86-CB1B-4E1F-B65C-F777B17B110A}"/>
              </a:ext>
            </a:extLst>
          </p:cNvPr>
          <p:cNvSpPr>
            <a:spLocks noGrp="1"/>
          </p:cNvSpPr>
          <p:nvPr>
            <p:ph type="sldNum" sz="quarter" idx="5"/>
          </p:nvPr>
        </p:nvSpPr>
        <p:spPr>
          <a:xfrm>
            <a:off x="4022725" y="9734550"/>
            <a:ext cx="3076575" cy="477838"/>
          </a:xfrm>
        </p:spPr>
        <p:txBody>
          <a:bodyPr/>
          <a:lstStyle/>
          <a:p>
            <a:fld id="{3A127152-8CED-4F96-A91B-1AD39C5BFE50}" type="slidenum">
              <a:rPr lang="fr-FR" altLang="fr-FR" smtClean="0"/>
              <a:pPr/>
              <a:t>12</a:t>
            </a:fld>
            <a:endParaRPr lang="fr-FR" altLang="fr-FR"/>
          </a:p>
        </p:txBody>
      </p:sp>
    </p:spTree>
    <p:extLst>
      <p:ext uri="{BB962C8B-B14F-4D97-AF65-F5344CB8AC3E}">
        <p14:creationId xmlns:p14="http://schemas.microsoft.com/office/powerpoint/2010/main" val="84455092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a:lnSpc>
                <a:spcPct val="100000"/>
              </a:lnSpc>
            </a:pPr>
            <a:r>
              <a:rPr lang="fr-FR" sz="1000" dirty="0"/>
              <a:t>On démontre que, pour une localisation donnée du dépôt, minimiser la longueur de la tournée revient à maximiser la somme des écartements. </a:t>
            </a:r>
          </a:p>
          <a:p>
            <a:pPr>
              <a:lnSpc>
                <a:spcPct val="100000"/>
              </a:lnSpc>
            </a:pPr>
            <a:r>
              <a:rPr lang="fr-FR" sz="1000" dirty="0"/>
              <a:t>Il faut déterminer les distances (ou temps de parcours estimé) entre chacun des points de livraison avec tous les autres et avec le dépôt.</a:t>
            </a:r>
          </a:p>
          <a:p>
            <a:pPr>
              <a:lnSpc>
                <a:spcPct val="100000"/>
              </a:lnSpc>
            </a:pPr>
            <a:r>
              <a:rPr lang="fr-FR" sz="1000" b="1" dirty="0"/>
              <a:t>La procédure</a:t>
            </a:r>
          </a:p>
          <a:p>
            <a:pPr>
              <a:lnSpc>
                <a:spcPct val="100000"/>
              </a:lnSpc>
            </a:pPr>
            <a:r>
              <a:rPr lang="fr-FR" sz="1000" dirty="0"/>
              <a:t>La procédure est la suivante :</a:t>
            </a:r>
          </a:p>
          <a:p>
            <a:pPr lvl="0">
              <a:lnSpc>
                <a:spcPct val="100000"/>
              </a:lnSpc>
            </a:pPr>
            <a:r>
              <a:rPr lang="fr-FR" sz="1000" dirty="0"/>
              <a:t>- calculer les écartements de tous les couples de points par rapport au dépôt,</a:t>
            </a:r>
          </a:p>
          <a:p>
            <a:pPr lvl="0">
              <a:lnSpc>
                <a:spcPct val="100000"/>
              </a:lnSpc>
            </a:pPr>
            <a:r>
              <a:rPr lang="fr-FR" sz="1000" dirty="0"/>
              <a:t>- les classer par importance décroissante,</a:t>
            </a:r>
          </a:p>
          <a:p>
            <a:pPr lvl="0">
              <a:lnSpc>
                <a:spcPct val="100000"/>
              </a:lnSpc>
            </a:pPr>
            <a:r>
              <a:rPr lang="fr-FR" sz="1000" dirty="0"/>
              <a:t>- sélectionner chaque couple de la liste ; abandonner ceux formant une </a:t>
            </a:r>
            <a:r>
              <a:rPr lang="fr-FR" sz="1000" b="1" dirty="0"/>
              <a:t>boucle</a:t>
            </a:r>
            <a:r>
              <a:rPr lang="fr-FR" sz="1000" dirty="0"/>
              <a:t> ou une </a:t>
            </a:r>
            <a:r>
              <a:rPr lang="fr-FR" sz="1000" b="1" dirty="0"/>
              <a:t>fourche</a:t>
            </a:r>
            <a:r>
              <a:rPr lang="fr-FR" sz="1000" dirty="0"/>
              <a:t> avec ceux précédemment sélectionnés (on s’interdit en effet de passer plus d’une fois en chaque point),</a:t>
            </a:r>
          </a:p>
          <a:p>
            <a:pPr lvl="0">
              <a:lnSpc>
                <a:spcPct val="100000"/>
              </a:lnSpc>
            </a:pPr>
            <a:r>
              <a:rPr lang="fr-FR" sz="1000" dirty="0"/>
              <a:t>- arrêter la procédure lorsque </a:t>
            </a:r>
            <a:r>
              <a:rPr lang="fr-FR" sz="1000" i="1" dirty="0"/>
              <a:t>n – 1</a:t>
            </a:r>
            <a:r>
              <a:rPr lang="fr-FR" sz="1000" dirty="0"/>
              <a:t> couples ont été retenus ou plus tôt selon les contraintes de tonnage, de temps, etc.</a:t>
            </a:r>
          </a:p>
          <a:p>
            <a:pPr lvl="0">
              <a:lnSpc>
                <a:spcPct val="100000"/>
              </a:lnSpc>
            </a:pPr>
            <a:r>
              <a:rPr lang="fr-FR" sz="1000" dirty="0"/>
              <a:t>- joindre le dépôt à ces deux extrémités.</a:t>
            </a:r>
          </a:p>
          <a:p>
            <a:pPr>
              <a:lnSpc>
                <a:spcPct val="100000"/>
              </a:lnSpc>
            </a:pPr>
            <a:r>
              <a:rPr lang="fr-FR" sz="1000" dirty="0"/>
              <a:t>La méthode fournit des résultats beaucoup plus performants si l’on retient à chaque étape de calcul non pas le couple qui présente le plus grand écartement mais celui qui permet d’obtenir la somme des écartements la plus grande pour l’ensemble des couples à choisir après lui.</a:t>
            </a:r>
          </a:p>
          <a:p>
            <a:endParaRPr lang="fr-FR" sz="1000" dirty="0"/>
          </a:p>
        </p:txBody>
      </p:sp>
      <p:sp>
        <p:nvSpPr>
          <p:cNvPr id="4" name="Espace réservé du numéro de diapositive 3">
            <a:extLst>
              <a:ext uri="{FF2B5EF4-FFF2-40B4-BE49-F238E27FC236}">
                <a16:creationId xmlns:a16="http://schemas.microsoft.com/office/drawing/2014/main" id="{7EA15806-48A9-4E24-9FA0-7983079A50F5}"/>
              </a:ext>
            </a:extLst>
          </p:cNvPr>
          <p:cNvSpPr>
            <a:spLocks noGrp="1"/>
          </p:cNvSpPr>
          <p:nvPr>
            <p:ph type="sldNum" sz="quarter" idx="5"/>
          </p:nvPr>
        </p:nvSpPr>
        <p:spPr>
          <a:xfrm>
            <a:off x="4022725" y="9734550"/>
            <a:ext cx="3076575" cy="477838"/>
          </a:xfrm>
        </p:spPr>
        <p:txBody>
          <a:bodyPr/>
          <a:lstStyle/>
          <a:p>
            <a:fld id="{3A127152-8CED-4F96-A91B-1AD39C5BFE50}" type="slidenum">
              <a:rPr lang="fr-FR" altLang="fr-FR" smtClean="0"/>
              <a:pPr/>
              <a:t>13</a:t>
            </a:fld>
            <a:endParaRPr lang="fr-FR" altLang="fr-FR"/>
          </a:p>
        </p:txBody>
      </p:sp>
    </p:spTree>
    <p:extLst>
      <p:ext uri="{BB962C8B-B14F-4D97-AF65-F5344CB8AC3E}">
        <p14:creationId xmlns:p14="http://schemas.microsoft.com/office/powerpoint/2010/main" val="3354734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a:lnSpc>
                <a:spcPct val="100000"/>
              </a:lnSpc>
            </a:pPr>
            <a:r>
              <a:rPr lang="fr-FR" sz="1000" dirty="0"/>
              <a:t>Un exemple précisera mieux l’application de la procédure : six clients répartis géographiquement doivent être livrés avec un véhicule de 10 tonnes de charge utile. </a:t>
            </a:r>
          </a:p>
          <a:p>
            <a:pPr>
              <a:lnSpc>
                <a:spcPct val="100000"/>
              </a:lnSpc>
            </a:pPr>
            <a:r>
              <a:rPr lang="fr-FR" sz="1000" dirty="0"/>
              <a:t>On cherche à obtenir la tournée minimisant la distance à parcourir. Les distances entre les clients ainsi que les poids à livrer nous sont donnés par le tableau ci-dessus. </a:t>
            </a:r>
          </a:p>
          <a:p>
            <a:pPr>
              <a:lnSpc>
                <a:spcPct val="100000"/>
              </a:lnSpc>
            </a:pPr>
            <a:r>
              <a:rPr lang="fr-FR" sz="1000" dirty="0"/>
              <a:t>On calcule les écartements de tous les couples de points en procédant comme pour AF :</a:t>
            </a:r>
          </a:p>
          <a:p>
            <a:pPr>
              <a:lnSpc>
                <a:spcPct val="100000"/>
              </a:lnSpc>
            </a:pPr>
            <a:r>
              <a:rPr lang="fr-FR" sz="1000" dirty="0"/>
              <a:t>e(A,F) = OA + OF – AF = 16 + 26 – 18 = 24</a:t>
            </a:r>
          </a:p>
          <a:p>
            <a:pPr>
              <a:lnSpc>
                <a:spcPct val="100000"/>
              </a:lnSpc>
            </a:pPr>
            <a:r>
              <a:rPr lang="fr-FR" sz="1000" dirty="0"/>
              <a:t>On les classe ensuite par ordre d’importance décroissante :</a:t>
            </a:r>
          </a:p>
          <a:p>
            <a:pPr>
              <a:lnSpc>
                <a:spcPct val="100000"/>
              </a:lnSpc>
            </a:pPr>
            <a:r>
              <a:rPr lang="fr-FR" sz="1000" dirty="0"/>
              <a:t>CD (31), BC (26), AF (24), EF(18), BD (16), DE (14), CE (9), etc.</a:t>
            </a:r>
          </a:p>
          <a:p>
            <a:endParaRPr lang="fr-FR" sz="1000" dirty="0"/>
          </a:p>
        </p:txBody>
      </p:sp>
      <p:sp>
        <p:nvSpPr>
          <p:cNvPr id="4" name="Espace réservé du numéro de diapositive 3">
            <a:extLst>
              <a:ext uri="{FF2B5EF4-FFF2-40B4-BE49-F238E27FC236}">
                <a16:creationId xmlns:a16="http://schemas.microsoft.com/office/drawing/2014/main" id="{DDC9913D-AA4F-4F5A-A5A1-0F3E8B2FD292}"/>
              </a:ext>
            </a:extLst>
          </p:cNvPr>
          <p:cNvSpPr>
            <a:spLocks noGrp="1"/>
          </p:cNvSpPr>
          <p:nvPr>
            <p:ph type="sldNum" sz="quarter" idx="5"/>
          </p:nvPr>
        </p:nvSpPr>
        <p:spPr>
          <a:xfrm>
            <a:off x="4022725" y="9734550"/>
            <a:ext cx="3076575" cy="477838"/>
          </a:xfrm>
        </p:spPr>
        <p:txBody>
          <a:bodyPr/>
          <a:lstStyle/>
          <a:p>
            <a:fld id="{3A127152-8CED-4F96-A91B-1AD39C5BFE50}" type="slidenum">
              <a:rPr lang="fr-FR" altLang="fr-FR" smtClean="0"/>
              <a:pPr/>
              <a:t>14</a:t>
            </a:fld>
            <a:endParaRPr lang="fr-FR" altLang="fr-FR"/>
          </a:p>
        </p:txBody>
      </p:sp>
    </p:spTree>
    <p:extLst>
      <p:ext uri="{BB962C8B-B14F-4D97-AF65-F5344CB8AC3E}">
        <p14:creationId xmlns:p14="http://schemas.microsoft.com/office/powerpoint/2010/main" val="210129104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a:lnSpc>
                <a:spcPct val="100000"/>
              </a:lnSpc>
            </a:pPr>
            <a:r>
              <a:rPr lang="fr-FR" sz="1000" dirty="0"/>
              <a:t>On constitue alors la tournée en sélectionnant d’abord CD, puis BC, AF, EF mais pas BD qui formerait une boucle et enfin DE. Il suffit de joindre les extrémités A et B au centre pour obtenir le circuit fermé. La longueur de la tournée ainsi définie s’élève à 125 kilomètres.</a:t>
            </a:r>
          </a:p>
          <a:p>
            <a:endParaRPr lang="fr-FR" sz="1000" dirty="0"/>
          </a:p>
        </p:txBody>
      </p:sp>
      <p:sp>
        <p:nvSpPr>
          <p:cNvPr id="4" name="Espace réservé du numéro de diapositive 3">
            <a:extLst>
              <a:ext uri="{FF2B5EF4-FFF2-40B4-BE49-F238E27FC236}">
                <a16:creationId xmlns:a16="http://schemas.microsoft.com/office/drawing/2014/main" id="{C509ACEA-0802-4DAC-A938-5707126EB29F}"/>
              </a:ext>
            </a:extLst>
          </p:cNvPr>
          <p:cNvSpPr>
            <a:spLocks noGrp="1"/>
          </p:cNvSpPr>
          <p:nvPr>
            <p:ph type="sldNum" sz="quarter" idx="5"/>
          </p:nvPr>
        </p:nvSpPr>
        <p:spPr>
          <a:xfrm>
            <a:off x="4022725" y="9734550"/>
            <a:ext cx="3076575" cy="477838"/>
          </a:xfrm>
        </p:spPr>
        <p:txBody>
          <a:bodyPr/>
          <a:lstStyle/>
          <a:p>
            <a:fld id="{3A127152-8CED-4F96-A91B-1AD39C5BFE50}" type="slidenum">
              <a:rPr lang="fr-FR" altLang="fr-FR" smtClean="0"/>
              <a:pPr/>
              <a:t>15</a:t>
            </a:fld>
            <a:endParaRPr lang="fr-FR" altLang="fr-FR"/>
          </a:p>
        </p:txBody>
      </p:sp>
    </p:spTree>
    <p:extLst>
      <p:ext uri="{BB962C8B-B14F-4D97-AF65-F5344CB8AC3E}">
        <p14:creationId xmlns:p14="http://schemas.microsoft.com/office/powerpoint/2010/main" val="84781272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a:lnSpc>
                <a:spcPct val="100000"/>
              </a:lnSpc>
            </a:pPr>
            <a:r>
              <a:rPr lang="fr-FR" sz="1000" dirty="0"/>
              <a:t>Modifions maintenant nos hypothèses et supposons que le dépôt A ne dispose que d’un véhicule de 5 tonnes de charge utile pour effectuer ces livraisons. En appliquant la même méthode mais en s’arrêtant lorsque la capacité du véhicule est atteinte, on obtient alors deux nouveaux circuits :</a:t>
            </a:r>
          </a:p>
          <a:p>
            <a:pPr>
              <a:lnSpc>
                <a:spcPct val="100000"/>
              </a:lnSpc>
            </a:pPr>
            <a:r>
              <a:rPr lang="fr-FR" sz="1000" dirty="0"/>
              <a:t>O, B, C, D, O (4,9 tonnes et 67 km),</a:t>
            </a:r>
            <a:br>
              <a:rPr lang="fr-FR" sz="1000" dirty="0"/>
            </a:br>
            <a:r>
              <a:rPr lang="fr-FR" sz="1000" dirty="0"/>
              <a:t>et O, A, F, E, O (4,2 tonnes et 72 km).</a:t>
            </a:r>
          </a:p>
          <a:p>
            <a:pPr>
              <a:lnSpc>
                <a:spcPct val="100000"/>
              </a:lnSpc>
            </a:pPr>
            <a:r>
              <a:rPr lang="fr-FR" sz="1000" dirty="0"/>
              <a:t>On note ainsi la dégradation de la solution au fur et à mesure que l’on introduit des contraintes supplémentaires (taille du parc, heures de livraison, limite de poids total roulant) : 139 km au lieu de 125 km dans le cas de la tournée unique. </a:t>
            </a:r>
          </a:p>
          <a:p>
            <a:pPr>
              <a:lnSpc>
                <a:spcPct val="100000"/>
              </a:lnSpc>
            </a:pPr>
            <a:r>
              <a:rPr lang="fr-FR" sz="1000" dirty="0"/>
              <a:t>Il resterait cependant à vérifier que deux circuits avec un véhicule de cinq tonnes ne présentent pas un coût plus faible qu’un seul avec un véhicule de dix tonnes.</a:t>
            </a:r>
          </a:p>
          <a:p>
            <a:pPr>
              <a:lnSpc>
                <a:spcPct val="100000"/>
              </a:lnSpc>
            </a:pPr>
            <a:r>
              <a:rPr lang="fr-FR" sz="1000" dirty="0"/>
              <a:t>Si, par exemple, les clients C, E et A devaient être impérativement livrés avant midi et les autres après midi, les tournées précédentes se transformeraient comme suit :</a:t>
            </a:r>
          </a:p>
          <a:p>
            <a:pPr>
              <a:lnSpc>
                <a:spcPct val="100000"/>
              </a:lnSpc>
            </a:pPr>
            <a:r>
              <a:rPr lang="fr-FR" sz="1000" dirty="0"/>
              <a:t>O, C, E, A, O (4,4 tonnes et 104 km)</a:t>
            </a:r>
          </a:p>
          <a:p>
            <a:pPr>
              <a:lnSpc>
                <a:spcPct val="100000"/>
              </a:lnSpc>
            </a:pPr>
            <a:r>
              <a:rPr lang="fr-FR" sz="1000" dirty="0"/>
              <a:t>et O, B, D, F, O (4,7 tonnes et 99 km).</a:t>
            </a:r>
          </a:p>
          <a:p>
            <a:pPr>
              <a:lnSpc>
                <a:spcPct val="100000"/>
              </a:lnSpc>
            </a:pPr>
            <a:r>
              <a:rPr lang="fr-FR" sz="1000" dirty="0"/>
              <a:t>Le respect de la contrainte horaire s’est traduit, dans ce cas, par une augmentation de la distance à parcourir de 64 km, soit 45 %.</a:t>
            </a:r>
          </a:p>
          <a:p>
            <a:pPr>
              <a:lnSpc>
                <a:spcPct val="100000"/>
              </a:lnSpc>
            </a:pPr>
            <a:r>
              <a:rPr lang="fr-FR" sz="1000" dirty="0"/>
              <a:t>Cette méthode devient inutilisable sans moyen informatique lorsque les clients sont nombreux, le nombre d’arcs à analyser croissant beaucoup trop rapidement (4 850 pour 100 clients). En revanche, de nombreux organisateurs de tournées appliquent cet algorithme, sans d’ailleurs le savoir, lorsqu’ils commencent par constituer leur circuit en regroupant les points éloignés du centre mais proches les uns des autres, c’est-à-dire présentant un écartement maximal.</a:t>
            </a:r>
          </a:p>
          <a:p>
            <a:endParaRPr lang="fr-FR" sz="1000" dirty="0"/>
          </a:p>
        </p:txBody>
      </p:sp>
      <p:sp>
        <p:nvSpPr>
          <p:cNvPr id="4" name="Espace réservé du numéro de diapositive 3">
            <a:extLst>
              <a:ext uri="{FF2B5EF4-FFF2-40B4-BE49-F238E27FC236}">
                <a16:creationId xmlns:a16="http://schemas.microsoft.com/office/drawing/2014/main" id="{8681C404-4464-4C32-B246-DE737DD373B0}"/>
              </a:ext>
            </a:extLst>
          </p:cNvPr>
          <p:cNvSpPr>
            <a:spLocks noGrp="1"/>
          </p:cNvSpPr>
          <p:nvPr>
            <p:ph type="sldNum" sz="quarter" idx="5"/>
          </p:nvPr>
        </p:nvSpPr>
        <p:spPr>
          <a:xfrm>
            <a:off x="4022725" y="9734550"/>
            <a:ext cx="3076575" cy="477838"/>
          </a:xfrm>
        </p:spPr>
        <p:txBody>
          <a:bodyPr/>
          <a:lstStyle/>
          <a:p>
            <a:fld id="{3A127152-8CED-4F96-A91B-1AD39C5BFE50}" type="slidenum">
              <a:rPr lang="fr-FR" altLang="fr-FR" smtClean="0"/>
              <a:pPr/>
              <a:t>16</a:t>
            </a:fld>
            <a:endParaRPr lang="fr-FR" altLang="fr-FR"/>
          </a:p>
        </p:txBody>
      </p:sp>
    </p:spTree>
    <p:extLst>
      <p:ext uri="{BB962C8B-B14F-4D97-AF65-F5344CB8AC3E}">
        <p14:creationId xmlns:p14="http://schemas.microsoft.com/office/powerpoint/2010/main" val="25542187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a:xfrm>
            <a:off x="237282" y="4757266"/>
            <a:ext cx="6660740" cy="5328592"/>
          </a:xfrm>
        </p:spPr>
        <p:txBody>
          <a:bodyPr/>
          <a:lstStyle/>
          <a:p>
            <a:pPr>
              <a:lnSpc>
                <a:spcPct val="100000"/>
              </a:lnSpc>
            </a:pPr>
            <a:r>
              <a:rPr lang="fr-FR" sz="1000" dirty="0"/>
              <a:t>La logistique urbaine recouvre l’ensemble des activités inhérentes au transport de marchandises en ville. Située au carrefour des enjeux du développement urbain, de la dynamique économique et de la qualité de la vie, elle prend un intérêt croissant dans le fonctionnement global de la ville et sa gestion nécessite une rationalisation performante de ses composantes.</a:t>
            </a:r>
          </a:p>
          <a:p>
            <a:pPr>
              <a:lnSpc>
                <a:spcPct val="100000"/>
              </a:lnSpc>
            </a:pPr>
            <a:r>
              <a:rPr lang="fr-FR" sz="1000" dirty="0"/>
              <a:t>La logistique urbaine regroupe plusieurs réalités interdépendantes, à savoir, l’organisation de flux générés par les établissements commerciaux, industriels ou tertiaires du secteur marchand ; les déplacements des particuliers pour leur approvisionnement ; les flux annexes englobant une réalité diversifiée (transports de déchets, transports publics...). La ville demeure traditionnellement un lieu majeur d’échanges et de consommation et l’on y observe une croissance du nombre des livraisons, même si le développement du e-commerce tend à dématérialiser une partie des achats au niveau de la commande. </a:t>
            </a:r>
          </a:p>
          <a:p>
            <a:pPr>
              <a:lnSpc>
                <a:spcPct val="100000"/>
              </a:lnSpc>
            </a:pPr>
            <a:r>
              <a:rPr lang="fr-FR" sz="1000" b="1" dirty="0"/>
              <a:t>États des lieux, tendances et actualité de la logistique urbaine</a:t>
            </a:r>
          </a:p>
          <a:p>
            <a:pPr>
              <a:lnSpc>
                <a:spcPct val="100000"/>
              </a:lnSpc>
            </a:pPr>
            <a:r>
              <a:rPr lang="fr-FR" sz="1000" dirty="0"/>
              <a:t>Les enquêtes périodiques ont révélé principalement que le commerce a un rôle moteur dans la ville, qu’il occasionne le tiers des mouvements de marchandises. Les surfaces de stockage sont transformées en surface de vente en raison du coût du foncier. La pratique du flux tendu s’accroît. Comme peu d’établissements possèdent des aires de livraison privées et en centre-ville, la plupart des livraisons sont effectuées en double file, créant congestion et pollution supplémentaire. Face aux conflits entre les déplacements de personnes et les livraisons, il semble nécessaire de rapprocher les pratiques réglementaires et les organisations logistiques, en s’appuyant également sur l’apport des nouvelles technologies. </a:t>
            </a:r>
          </a:p>
          <a:p>
            <a:pPr>
              <a:lnSpc>
                <a:spcPct val="100000"/>
              </a:lnSpc>
            </a:pPr>
            <a:r>
              <a:rPr lang="fr-FR" sz="1000" dirty="0"/>
              <a:t>Le cadre juridique est principalement constitué de textes législatifs encadrant les transports dans la ville ou orientant le commerce et l’artisanat, il vise à favoriser le dynamisme des villes, le maintien des commerces de proximité. </a:t>
            </a:r>
          </a:p>
          <a:p>
            <a:pPr>
              <a:lnSpc>
                <a:spcPct val="100000"/>
              </a:lnSpc>
            </a:pPr>
            <a:r>
              <a:rPr lang="fr-FR" sz="1000" b="1" dirty="0"/>
              <a:t>Les tendances récentes </a:t>
            </a:r>
          </a:p>
          <a:p>
            <a:pPr>
              <a:lnSpc>
                <a:spcPct val="100000"/>
              </a:lnSpc>
            </a:pPr>
            <a:r>
              <a:rPr lang="fr-FR" sz="1000" dirty="0"/>
              <a:t>On observe une demande de plus en plus forte de livraisons à domicile et de l’e-commerce pour les biens de consommation courante. Cette tendance est notamment liée au vieillissement de la population, à la diminution du taux de motorisation en centre-ville, à un intérêt pour l’achat ludique ou une valeur du temps en augmentation. </a:t>
            </a:r>
          </a:p>
          <a:p>
            <a:pPr>
              <a:lnSpc>
                <a:spcPct val="100000"/>
              </a:lnSpc>
            </a:pPr>
            <a:r>
              <a:rPr lang="fr-FR" sz="1000" b="1" dirty="0"/>
              <a:t>Quels sont les leviers mis en place pour la Logistique urbaine ?</a:t>
            </a:r>
          </a:p>
          <a:p>
            <a:pPr>
              <a:lnSpc>
                <a:spcPct val="100000"/>
              </a:lnSpc>
            </a:pPr>
            <a:r>
              <a:rPr lang="fr-FR" sz="1000" dirty="0"/>
              <a:t>La fonction transport-logistique est encore assez méconnue. Si les commandes peuvent être dématérialisées, les biens commandés eux, doivent et devront toujours être livrés physiquement : le système logistique urbain est donc contraint. Ces constats doivent conduire à retenir des solutions qui s’appuient sur 5 variables stratégiques : la mutualisation, les véhicules, le foncier logistique, l’accueil des véhicules de livraison et la structure commerciale. En les combinant, des scénarios vertueux pour la logistique urbaine du futur peuvent être imaginés. </a:t>
            </a:r>
          </a:p>
          <a:p>
            <a:pPr>
              <a:lnSpc>
                <a:spcPct val="100000"/>
              </a:lnSpc>
            </a:pPr>
            <a:endParaRPr lang="fr-FR" sz="1000" dirty="0"/>
          </a:p>
        </p:txBody>
      </p:sp>
      <p:sp>
        <p:nvSpPr>
          <p:cNvPr id="4" name="Espace réservé du numéro de diapositive 1">
            <a:extLst>
              <a:ext uri="{FF2B5EF4-FFF2-40B4-BE49-F238E27FC236}">
                <a16:creationId xmlns:a16="http://schemas.microsoft.com/office/drawing/2014/main" id="{F5CB83AF-4304-4CC8-9D3A-7791E15073BB}"/>
              </a:ext>
            </a:extLst>
          </p:cNvPr>
          <p:cNvSpPr txBox="1">
            <a:spLocks/>
          </p:cNvSpPr>
          <p:nvPr/>
        </p:nvSpPr>
        <p:spPr>
          <a:xfrm>
            <a:off x="4021138" y="9909175"/>
            <a:ext cx="3076575" cy="325438"/>
          </a:xfrm>
          <a:prstGeom prst="rect">
            <a:avLst/>
          </a:prstGeom>
        </p:spPr>
        <p:txBody>
          <a:bodyPr vert="horz" lIns="91440" tIns="45720" rIns="91440" bIns="45720" rtlCol="0" anchor="b"/>
          <a:lstStyle>
            <a:defPPr>
              <a:defRPr lang="fr-FR"/>
            </a:defPPr>
            <a:lvl1pPr algn="r" rtl="0" eaLnBrk="0" fontAlgn="base" hangingPunct="0">
              <a:lnSpc>
                <a:spcPct val="90000"/>
              </a:lnSpc>
              <a:spcBef>
                <a:spcPct val="0"/>
              </a:spcBef>
              <a:spcAft>
                <a:spcPct val="0"/>
              </a:spcAft>
              <a:defRPr sz="1200" b="1" kern="1200">
                <a:solidFill>
                  <a:schemeClr val="tx1"/>
                </a:solidFill>
                <a:latin typeface="Arial" panose="020B0604020202020204" pitchFamily="34" charset="0"/>
                <a:ea typeface="+mn-ea"/>
                <a:cs typeface="+mn-cs"/>
              </a:defRPr>
            </a:lvl1pPr>
            <a:lvl2pPr marL="457200" algn="ctr" rtl="0" eaLnBrk="0" fontAlgn="base" hangingPunct="0">
              <a:lnSpc>
                <a:spcPct val="90000"/>
              </a:lnSpc>
              <a:spcBef>
                <a:spcPct val="0"/>
              </a:spcBef>
              <a:spcAft>
                <a:spcPct val="0"/>
              </a:spcAft>
              <a:defRPr sz="1600" b="1" kern="1200">
                <a:solidFill>
                  <a:schemeClr val="tx1"/>
                </a:solidFill>
                <a:latin typeface="Arial" panose="020B0604020202020204" pitchFamily="34" charset="0"/>
                <a:ea typeface="+mn-ea"/>
                <a:cs typeface="+mn-cs"/>
              </a:defRPr>
            </a:lvl2pPr>
            <a:lvl3pPr marL="914400" algn="ctr" rtl="0" eaLnBrk="0" fontAlgn="base" hangingPunct="0">
              <a:lnSpc>
                <a:spcPct val="90000"/>
              </a:lnSpc>
              <a:spcBef>
                <a:spcPct val="0"/>
              </a:spcBef>
              <a:spcAft>
                <a:spcPct val="0"/>
              </a:spcAft>
              <a:defRPr sz="1600" b="1" kern="1200">
                <a:solidFill>
                  <a:schemeClr val="tx1"/>
                </a:solidFill>
                <a:latin typeface="Arial" panose="020B0604020202020204" pitchFamily="34" charset="0"/>
                <a:ea typeface="+mn-ea"/>
                <a:cs typeface="+mn-cs"/>
              </a:defRPr>
            </a:lvl3pPr>
            <a:lvl4pPr marL="1371600" algn="ctr" rtl="0" eaLnBrk="0" fontAlgn="base" hangingPunct="0">
              <a:lnSpc>
                <a:spcPct val="90000"/>
              </a:lnSpc>
              <a:spcBef>
                <a:spcPct val="0"/>
              </a:spcBef>
              <a:spcAft>
                <a:spcPct val="0"/>
              </a:spcAft>
              <a:defRPr sz="1600" b="1" kern="1200">
                <a:solidFill>
                  <a:schemeClr val="tx1"/>
                </a:solidFill>
                <a:latin typeface="Arial" panose="020B0604020202020204" pitchFamily="34" charset="0"/>
                <a:ea typeface="+mn-ea"/>
                <a:cs typeface="+mn-cs"/>
              </a:defRPr>
            </a:lvl4pPr>
            <a:lvl5pPr marL="1828800" algn="ctr" rtl="0" eaLnBrk="0" fontAlgn="base" hangingPunct="0">
              <a:lnSpc>
                <a:spcPct val="90000"/>
              </a:lnSpc>
              <a:spcBef>
                <a:spcPct val="0"/>
              </a:spcBef>
              <a:spcAft>
                <a:spcPct val="0"/>
              </a:spcAft>
              <a:defRPr sz="1600" b="1" kern="1200">
                <a:solidFill>
                  <a:schemeClr val="tx1"/>
                </a:solidFill>
                <a:latin typeface="Arial" panose="020B0604020202020204" pitchFamily="34" charset="0"/>
                <a:ea typeface="+mn-ea"/>
                <a:cs typeface="+mn-cs"/>
              </a:defRPr>
            </a:lvl5pPr>
            <a:lvl6pPr marL="2286000" algn="l" defTabSz="914400" rtl="0" eaLnBrk="1" latinLnBrk="0" hangingPunct="1">
              <a:defRPr sz="1600" b="1" kern="1200">
                <a:solidFill>
                  <a:schemeClr val="tx1"/>
                </a:solidFill>
                <a:latin typeface="Arial" panose="020B0604020202020204" pitchFamily="34" charset="0"/>
                <a:ea typeface="+mn-ea"/>
                <a:cs typeface="+mn-cs"/>
              </a:defRPr>
            </a:lvl6pPr>
            <a:lvl7pPr marL="2743200" algn="l" defTabSz="914400" rtl="0" eaLnBrk="1" latinLnBrk="0" hangingPunct="1">
              <a:defRPr sz="1600" b="1" kern="1200">
                <a:solidFill>
                  <a:schemeClr val="tx1"/>
                </a:solidFill>
                <a:latin typeface="Arial" panose="020B0604020202020204" pitchFamily="34" charset="0"/>
                <a:ea typeface="+mn-ea"/>
                <a:cs typeface="+mn-cs"/>
              </a:defRPr>
            </a:lvl7pPr>
            <a:lvl8pPr marL="3200400" algn="l" defTabSz="914400" rtl="0" eaLnBrk="1" latinLnBrk="0" hangingPunct="1">
              <a:defRPr sz="1600" b="1" kern="1200">
                <a:solidFill>
                  <a:schemeClr val="tx1"/>
                </a:solidFill>
                <a:latin typeface="Arial" panose="020B0604020202020204" pitchFamily="34" charset="0"/>
                <a:ea typeface="+mn-ea"/>
                <a:cs typeface="+mn-cs"/>
              </a:defRPr>
            </a:lvl8pPr>
            <a:lvl9pPr marL="3657600" algn="l" defTabSz="914400" rtl="0" eaLnBrk="1" latinLnBrk="0" hangingPunct="1">
              <a:defRPr sz="1600" b="1" kern="1200">
                <a:solidFill>
                  <a:schemeClr val="tx1"/>
                </a:solidFill>
                <a:latin typeface="Arial" panose="020B0604020202020204" pitchFamily="34" charset="0"/>
                <a:ea typeface="+mn-ea"/>
                <a:cs typeface="+mn-cs"/>
              </a:defRPr>
            </a:lvl9pPr>
          </a:lstStyle>
          <a:p>
            <a:fld id="{9CD51CA4-D1CE-4797-9FA2-530812BC8AAA}" type="slidenum">
              <a:rPr lang="fr-FR" smtClean="0"/>
              <a:pPr/>
              <a:t>17</a:t>
            </a:fld>
            <a:endParaRPr lang="fr-FR" dirty="0"/>
          </a:p>
        </p:txBody>
      </p:sp>
    </p:spTree>
    <p:extLst>
      <p:ext uri="{BB962C8B-B14F-4D97-AF65-F5344CB8AC3E}">
        <p14:creationId xmlns:p14="http://schemas.microsoft.com/office/powerpoint/2010/main" val="378798542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a:xfrm>
            <a:off x="525314" y="4757266"/>
            <a:ext cx="6336704" cy="5367338"/>
          </a:xfrm>
        </p:spPr>
        <p:txBody>
          <a:bodyPr/>
          <a:lstStyle/>
          <a:p>
            <a:pPr>
              <a:lnSpc>
                <a:spcPct val="100000"/>
              </a:lnSpc>
            </a:pPr>
            <a:r>
              <a:rPr lang="fr-FR" sz="1000" b="1" i="0" dirty="0">
                <a:effectLst/>
                <a:cs typeface="Arial" panose="020B0604020202020204" pitchFamily="34" charset="0"/>
              </a:rPr>
              <a:t>Du service client à la relation client</a:t>
            </a:r>
          </a:p>
          <a:p>
            <a:pPr>
              <a:lnSpc>
                <a:spcPct val="100000"/>
              </a:lnSpc>
            </a:pPr>
            <a:r>
              <a:rPr lang="fr-FR" sz="1000" b="0" i="0" dirty="0">
                <a:solidFill>
                  <a:srgbClr val="212121"/>
                </a:solidFill>
                <a:effectLst/>
                <a:cs typeface="Arial" panose="020B0604020202020204" pitchFamily="34" charset="0"/>
              </a:rPr>
              <a:t>L'objectif de garder les clients satisfaits a toujours été au cœur de la relation client. Distribuer des sourires et répondre à l'appel téléphonique occasionnel d'un client mécontent ne suffira plus. Le plus grand changement est probablement le passage, ces 10 dernières années, de la notion de "service" client à celle de "relation" client. </a:t>
            </a:r>
            <a:r>
              <a:rPr lang="fr-FR" sz="1000" b="0" i="0" dirty="0">
                <a:effectLst/>
                <a:cs typeface="Arial" panose="020B0604020202020204" pitchFamily="34" charset="0"/>
              </a:rPr>
              <a:t>Grâce à la multiplication </a:t>
            </a:r>
            <a:r>
              <a:rPr lang="fr-FR" sz="1000" b="0" i="0" dirty="0">
                <a:solidFill>
                  <a:srgbClr val="212121"/>
                </a:solidFill>
                <a:effectLst/>
                <a:cs typeface="Arial" panose="020B0604020202020204" pitchFamily="34" charset="0"/>
              </a:rPr>
              <a:t>des canaux par lesquels les gens peuvent contacter ou commenter sur la performance d’une entreprise, les organisations ont dû s'adapter et répondre à cette évolution pour conserver une dynamique entreprise-client positive.</a:t>
            </a:r>
          </a:p>
          <a:p>
            <a:pPr algn="l">
              <a:lnSpc>
                <a:spcPct val="100000"/>
              </a:lnSpc>
            </a:pPr>
            <a:r>
              <a:rPr lang="fr-FR" sz="1000" b="0" i="0" dirty="0">
                <a:solidFill>
                  <a:srgbClr val="212121"/>
                </a:solidFill>
                <a:effectLst/>
                <a:cs typeface="Arial" panose="020B0604020202020204" pitchFamily="34" charset="0"/>
              </a:rPr>
              <a:t>Les chefs d'entreprise savent désormais que les clients sont aux commandes lorsqu'il s'agit de la perception publique de la marque. Internet a donné aux consommateurs une voix puissante et ils ne craignent pas de l'utiliser. Alors que le client était plutôt démuni par le passé lorsqu’il avait un problème avec un produit ou une entreprise, il peut maintenant faire part au monde entier de sa mauvaise expérience.</a:t>
            </a:r>
          </a:p>
          <a:p>
            <a:pPr algn="l">
              <a:lnSpc>
                <a:spcPct val="100000"/>
              </a:lnSpc>
            </a:pPr>
            <a:r>
              <a:rPr lang="fr-FR" sz="1000" b="0" i="0" dirty="0">
                <a:solidFill>
                  <a:srgbClr val="212121"/>
                </a:solidFill>
                <a:effectLst/>
                <a:cs typeface="Arial" panose="020B0604020202020204" pitchFamily="34" charset="0"/>
              </a:rPr>
              <a:t>Cette prise de conscience des consommateurs se traduit par une hausse naturelle des attentes des clients en ce qui concerne le moment et la manière de communiquer avec les marques. Il ne suffit pas de fournir un numéro de téléphone ou une adresse électronique "uniquement aux heures d'ouverture" pour le support client – il faut être là où sont les clients au moment même où ils estiment en avoir besoin. Leur demander de changer leur mode de communication préféré, c'est les faire sortir de leur zone de confort et risquer de les irriter.</a:t>
            </a:r>
          </a:p>
          <a:p>
            <a:pPr>
              <a:lnSpc>
                <a:spcPct val="100000"/>
              </a:lnSpc>
            </a:pPr>
            <a:r>
              <a:rPr lang="fr-FR" sz="1000" b="1" i="0" dirty="0">
                <a:solidFill>
                  <a:srgbClr val="212121"/>
                </a:solidFill>
                <a:effectLst/>
                <a:cs typeface="Arial" panose="020B0604020202020204" pitchFamily="34" charset="0"/>
              </a:rPr>
              <a:t>Des réponses rapides et personnalisées deviennent la norme en matière de relation client</a:t>
            </a:r>
          </a:p>
          <a:p>
            <a:pPr algn="l">
              <a:lnSpc>
                <a:spcPct val="100000"/>
              </a:lnSpc>
            </a:pPr>
            <a:r>
              <a:rPr lang="fr-FR" sz="1000" b="0" i="0" dirty="0">
                <a:solidFill>
                  <a:srgbClr val="212121"/>
                </a:solidFill>
                <a:effectLst/>
                <a:cs typeface="Arial" panose="020B0604020202020204" pitchFamily="34" charset="0"/>
              </a:rPr>
              <a:t>Les médias sociaux peuvent être une bénédiction pour les entreprises qui les utilisent bien, et une malédiction pour celles qui ne le font pas ou pire encore qui le font mal. Mais qu'on les aime ou qu'on les déteste, ils sont là pour exister aussi en tant que canal de relation client et les entreprises ont intérêt à y consacrer des ressources qualifiées. Ignorer les commentaires des clients, qu'ils soient positifs ou négatifs et que cela soit visible nuira à la réputation de l’entreprise plus que la mauvaise expérience initiale.</a:t>
            </a:r>
          </a:p>
          <a:p>
            <a:pPr algn="l">
              <a:lnSpc>
                <a:spcPct val="100000"/>
              </a:lnSpc>
            </a:pPr>
            <a:r>
              <a:rPr lang="fr-FR" sz="1000" b="0" i="0" dirty="0">
                <a:solidFill>
                  <a:srgbClr val="212121"/>
                </a:solidFill>
                <a:effectLst/>
                <a:cs typeface="Arial" panose="020B0604020202020204" pitchFamily="34" charset="0"/>
              </a:rPr>
              <a:t>Il faut s’emparer des différents canaux à la disposition de l’entreprise comme une opportunité de se connecter directement avec son client, et aussi de démontrer publiquement sa capacité à répondre rapidement avec un réel focus porté sur la relation client. Toutes les entreprises commettent des erreurs, mais ce qui différencie un excellent service client, c'est lorsque le public peut voir une réponse qui résout vraiment un problème et montre son dévouement aux expériences individuelles. La qualité perçue passe autant par la maîtrise de la situation et de la réponse que de l'erreur ou du problème lui-même. Dans un monde idéal, les clients qui se sentent pris en charge utiliseront à nouveau le service ou le produit et deviennent des prescripteurs de la marque. Mais cela implique une réponse personnalisée et pertinente à chaque demande des clients et donc de pouvoir s’organiser de la sorte.</a:t>
            </a:r>
          </a:p>
        </p:txBody>
      </p:sp>
      <p:sp>
        <p:nvSpPr>
          <p:cNvPr id="4" name="Espace réservé du numéro de diapositive 3"/>
          <p:cNvSpPr>
            <a:spLocks noGrp="1"/>
          </p:cNvSpPr>
          <p:nvPr>
            <p:ph type="sldNum" sz="quarter" idx="5"/>
          </p:nvPr>
        </p:nvSpPr>
        <p:spPr/>
        <p:txBody>
          <a:bodyPr/>
          <a:lstStyle/>
          <a:p>
            <a:fld id="{3A127152-8CED-4F96-A91B-1AD39C5BFE50}" type="slidenum">
              <a:rPr lang="fr-FR" altLang="fr-FR" smtClean="0"/>
              <a:pPr/>
              <a:t>18</a:t>
            </a:fld>
            <a:endParaRPr lang="fr-FR" altLang="fr-FR"/>
          </a:p>
        </p:txBody>
      </p:sp>
    </p:spTree>
    <p:extLst>
      <p:ext uri="{BB962C8B-B14F-4D97-AF65-F5344CB8AC3E}">
        <p14:creationId xmlns:p14="http://schemas.microsoft.com/office/powerpoint/2010/main" val="208959974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a:xfrm>
            <a:off x="741338" y="4757266"/>
            <a:ext cx="5976664" cy="5367338"/>
          </a:xfrm>
        </p:spPr>
        <p:txBody>
          <a:bodyPr/>
          <a:lstStyle/>
          <a:p>
            <a:pPr algn="l">
              <a:lnSpc>
                <a:spcPct val="100000"/>
              </a:lnSpc>
            </a:pPr>
            <a:r>
              <a:rPr lang="fr-FR" sz="1000" b="1" i="0" dirty="0">
                <a:solidFill>
                  <a:srgbClr val="212121"/>
                </a:solidFill>
                <a:effectLst/>
                <a:cs typeface="Arial" panose="020B0604020202020204" pitchFamily="34" charset="0"/>
              </a:rPr>
              <a:t>Innover pour inventer une relation client basée sur une expérience positive</a:t>
            </a:r>
          </a:p>
          <a:p>
            <a:pPr algn="l">
              <a:lnSpc>
                <a:spcPct val="100000"/>
              </a:lnSpc>
            </a:pPr>
            <a:r>
              <a:rPr lang="fr-FR" sz="1000" b="0" i="0" dirty="0">
                <a:solidFill>
                  <a:srgbClr val="212121"/>
                </a:solidFill>
                <a:effectLst/>
                <a:cs typeface="Arial" panose="020B0604020202020204" pitchFamily="34" charset="0"/>
              </a:rPr>
              <a:t>La plupart des entreprises ont des guides de dépannage et des pages de FAQ sur leurs sites, mais certains clients veulent aussi avoir la possibilité de s'aider eux-mêmes. Ainsi certaines marques à fort potentiel émotionnel mettent en place des stratégies de communautés client avec des qualifications où le client béotien obtient les réponses du client expert à un coût moindre pour l'entreprise. Attention, cette stratégie exige une très grande maturité dans la relation client, nécessite un volume et un suivi sans faille et ne peut s’appliquer à toutes les activités. De plus, si les clients ont recours à la communauté, les questions à traiter par l’entreprise seront moins nombreuses, mais plus complexes. Il leur faudra donc faire monter en compétences leur service client pour leur donner les moyens d’apporter des réponses individuelles et de haut niveau, ce qui implique une collaboration entre tous les départements de l’entreprise.</a:t>
            </a:r>
          </a:p>
          <a:p>
            <a:pPr algn="l">
              <a:lnSpc>
                <a:spcPct val="100000"/>
              </a:lnSpc>
            </a:pPr>
            <a:r>
              <a:rPr lang="fr-FR" sz="1000" b="0" i="0" dirty="0">
                <a:solidFill>
                  <a:srgbClr val="212121"/>
                </a:solidFill>
                <a:effectLst/>
                <a:cs typeface="Arial" panose="020B0604020202020204" pitchFamily="34" charset="0"/>
              </a:rPr>
              <a:t>Le chemin est encore long, car de nombreuses études montrent que les reproches majeurs adressés aux entreprises en termes de relation client sont une connaissance insuffisante des réponses à apporter et l’absence de cohérence globale au sein d’une même entreprise en fonction des points de contact.</a:t>
            </a:r>
          </a:p>
          <a:p>
            <a:pPr algn="l">
              <a:lnSpc>
                <a:spcPct val="100000"/>
              </a:lnSpc>
            </a:pPr>
            <a:r>
              <a:rPr lang="fr-FR" sz="1000" b="0" i="0" dirty="0">
                <a:solidFill>
                  <a:srgbClr val="212121"/>
                </a:solidFill>
                <a:effectLst/>
                <a:cs typeface="Arial" panose="020B0604020202020204" pitchFamily="34" charset="0"/>
              </a:rPr>
              <a:t>Néanmoins, dans tous les cas, il est donc crucial d’adopter une approche de hub ou de plateforme unifiée pour un engagement client omnicanal et une gestion des connaissances optimisée, plutôt que d'adopter une approche de solution ponctuelle à chaque stratégie et chaque canal. Cela transformera alors la relation client en une expérience client positive répliquée quel que soit le point de contact.</a:t>
            </a:r>
          </a:p>
          <a:p>
            <a:pPr algn="l">
              <a:lnSpc>
                <a:spcPct val="100000"/>
              </a:lnSpc>
            </a:pPr>
            <a:r>
              <a:rPr lang="fr-FR" sz="1000" b="0" i="0" dirty="0">
                <a:solidFill>
                  <a:srgbClr val="212121"/>
                </a:solidFill>
                <a:effectLst/>
                <a:cs typeface="Arial" panose="020B0604020202020204" pitchFamily="34" charset="0"/>
              </a:rPr>
              <a:t>Pour se faire, toute personne de l'entreprise en contact avec les clients doit pouvoir partager efficacement les informations à sa disposition et accéder de façon transparente et immédiate à l'historique et aux expériences précédentes de ce client.</a:t>
            </a:r>
          </a:p>
          <a:p>
            <a:pPr algn="l">
              <a:lnSpc>
                <a:spcPct val="100000"/>
              </a:lnSpc>
            </a:pPr>
            <a:r>
              <a:rPr lang="fr-FR" sz="1000" b="0" i="0" dirty="0">
                <a:solidFill>
                  <a:srgbClr val="212121"/>
                </a:solidFill>
                <a:effectLst/>
                <a:cs typeface="Arial" panose="020B0604020202020204" pitchFamily="34" charset="0"/>
              </a:rPr>
              <a:t>Heureusement, les outils technologiques existent désormais pour assurer cette mutualisation du "savoir client" et améliorer de façon incrémentale l’expérience client globale. À cette technologie, l’entreprise doit ajouter de la connaissance, de la maîtrise, et du pilotage.</a:t>
            </a:r>
          </a:p>
          <a:p>
            <a:pPr algn="l">
              <a:lnSpc>
                <a:spcPct val="100000"/>
              </a:lnSpc>
            </a:pPr>
            <a:r>
              <a:rPr lang="fr-FR" sz="1000" b="0" i="0" dirty="0">
                <a:solidFill>
                  <a:srgbClr val="212121"/>
                </a:solidFill>
                <a:effectLst/>
                <a:cs typeface="Arial" panose="020B0604020202020204" pitchFamily="34" charset="0"/>
              </a:rPr>
              <a:t>Quel que soit le secteur d'activité de l’entreprise, il est donc plus que jamais vital d’investir le temps et les ressources nécessaires pour offrir le meilleur service client possible. Toutes les interactions client qui sont possibles aujourd'hui doivent passer du statut d’épouvantail à celui d’aiguillon pour s’assurer que l’expérience client aura définitivement fait passer le "service" client au statut de "relation" client.</a:t>
            </a:r>
          </a:p>
          <a:p>
            <a:pPr algn="l">
              <a:lnSpc>
                <a:spcPct val="100000"/>
              </a:lnSpc>
            </a:pPr>
            <a:r>
              <a:rPr lang="fr-FR" sz="1000" b="1" i="1" dirty="0">
                <a:solidFill>
                  <a:srgbClr val="212121"/>
                </a:solidFill>
                <a:effectLst/>
                <a:cs typeface="Arial" panose="020B0604020202020204" pitchFamily="34" charset="0"/>
              </a:rPr>
              <a:t>Alain Bouveret</a:t>
            </a:r>
            <a:r>
              <a:rPr lang="fr-FR" sz="1000" b="0" i="1" dirty="0">
                <a:solidFill>
                  <a:srgbClr val="212121"/>
                </a:solidFill>
                <a:effectLst/>
                <a:cs typeface="Arial" panose="020B0604020202020204" pitchFamily="34" charset="0"/>
              </a:rPr>
              <a:t> est directeur général d'</a:t>
            </a:r>
            <a:r>
              <a:rPr lang="fr-FR" sz="1000" b="0" i="1" dirty="0" err="1">
                <a:solidFill>
                  <a:srgbClr val="212121"/>
                </a:solidFill>
                <a:effectLst/>
                <a:cs typeface="Arial" panose="020B0604020202020204" pitchFamily="34" charset="0"/>
              </a:rPr>
              <a:t>Eloquant</a:t>
            </a:r>
            <a:r>
              <a:rPr lang="fr-FR" sz="1000" b="0" i="1" dirty="0">
                <a:solidFill>
                  <a:srgbClr val="212121"/>
                </a:solidFill>
                <a:effectLst/>
                <a:cs typeface="Arial" panose="020B0604020202020204" pitchFamily="34" charset="0"/>
              </a:rPr>
              <a:t>.</a:t>
            </a:r>
            <a:endParaRPr lang="fr-FR" sz="1000" b="0" i="0" dirty="0">
              <a:solidFill>
                <a:srgbClr val="212121"/>
              </a:solidFill>
              <a:effectLst/>
              <a:cs typeface="Arial" panose="020B0604020202020204" pitchFamily="34" charset="0"/>
            </a:endParaRPr>
          </a:p>
          <a:p>
            <a:pPr>
              <a:lnSpc>
                <a:spcPct val="100000"/>
              </a:lnSpc>
            </a:pPr>
            <a:endParaRPr lang="fr-FR" sz="1000" dirty="0">
              <a:cs typeface="Arial" panose="020B0604020202020204" pitchFamily="34" charset="0"/>
            </a:endParaRPr>
          </a:p>
        </p:txBody>
      </p:sp>
      <p:sp>
        <p:nvSpPr>
          <p:cNvPr id="4" name="Espace réservé du numéro de diapositive 3"/>
          <p:cNvSpPr>
            <a:spLocks noGrp="1"/>
          </p:cNvSpPr>
          <p:nvPr>
            <p:ph type="sldNum" sz="quarter" idx="5"/>
          </p:nvPr>
        </p:nvSpPr>
        <p:spPr/>
        <p:txBody>
          <a:bodyPr/>
          <a:lstStyle/>
          <a:p>
            <a:fld id="{3A127152-8CED-4F96-A91B-1AD39C5BFE50}" type="slidenum">
              <a:rPr lang="fr-FR" altLang="fr-FR" smtClean="0"/>
              <a:pPr/>
              <a:t>19</a:t>
            </a:fld>
            <a:endParaRPr lang="fr-FR" altLang="fr-FR"/>
          </a:p>
        </p:txBody>
      </p:sp>
    </p:spTree>
    <p:extLst>
      <p:ext uri="{BB962C8B-B14F-4D97-AF65-F5344CB8AC3E}">
        <p14:creationId xmlns:p14="http://schemas.microsoft.com/office/powerpoint/2010/main" val="125666209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a:xfrm>
            <a:off x="995362" y="4901282"/>
            <a:ext cx="5218583" cy="5040560"/>
          </a:xfrm>
        </p:spPr>
        <p:txBody>
          <a:bodyPr/>
          <a:lstStyle/>
          <a:p>
            <a:pPr>
              <a:lnSpc>
                <a:spcPct val="100000"/>
              </a:lnSpc>
            </a:pPr>
            <a:r>
              <a:rPr lang="fr-FR" sz="1000" dirty="0"/>
              <a:t>Le </a:t>
            </a:r>
            <a:r>
              <a:rPr lang="fr-FR" sz="1000" i="1" dirty="0" err="1"/>
              <a:t>e-commmerce</a:t>
            </a:r>
            <a:r>
              <a:rPr lang="fr-FR" sz="1000" dirty="0"/>
              <a:t> attire chaque jour de nouveaux consommateurs grâce à des atouts particuliers : large choix de références, compétitivité des tarifs, praticité d’une commande depuis son ordinateur ou son téléphone, etc. </a:t>
            </a:r>
          </a:p>
          <a:p>
            <a:pPr>
              <a:lnSpc>
                <a:spcPct val="100000"/>
              </a:lnSpc>
            </a:pPr>
            <a:r>
              <a:rPr lang="fr-FR" sz="1000" dirty="0"/>
              <a:t>Cependant, cette nouvelle forme de distribution impose des adaptations dans la façon d’acheminer les produits commandés aux clients. Au e-commerce est associé la e-logistique. D'abord point faible du commerce électronique car négligée par les start-up à la fin des années 1990, la e-logistique est devenue un véritable facteur clef de succès à maîtriser pour connaître le succès. En effet, les retards de livraison, erreurs et dommages dans les commandes peuvent avoir un effet dévastateur sur l’image de marque des acteurs du commerce électronique et leur faire perdre de manière définitive leurs infortunés clients mais également les connaissances de ceux-ci et même au-delà (cf. l’importance prise par des communautés de consommateurs sur le Net)</a:t>
            </a:r>
          </a:p>
          <a:p>
            <a:pPr>
              <a:lnSpc>
                <a:spcPct val="100000"/>
              </a:lnSpc>
            </a:pPr>
            <a:r>
              <a:rPr lang="fr-FR" sz="1000" dirty="0"/>
              <a:t>Dans ce contexte, le problème de la livraison terminale a pris une importance croissante. Il faut organiser un déplacement physique dans des conditions difficiles qui coûte cher et qui peut sérieusement entamer la marge réalisée sur la vente : le coût est très variable mais une estimation moyenne varie entre 5 et 20 euros. A ce surcoût transport s’ajoute celui lié à des entrepôts beaucoup plus sophistiqués et de stocks plus difficiles à maîtriser. C’est dans cette phase qu’apparaissent les plus grands risques de non-qualité perçue par le client.</a:t>
            </a:r>
          </a:p>
          <a:p>
            <a:pPr>
              <a:lnSpc>
                <a:spcPct val="100000"/>
              </a:lnSpc>
            </a:pPr>
            <a:r>
              <a:rPr lang="fr-FR" sz="1000" dirty="0"/>
              <a:t>Il faut rechercher les tournées les moins coûteuses. Les principales difficultés résident la somme des contraintes qui encadrent cette activité. C’est pourquoi ont été développés des logiciels spécialisés nommés TMS qui reposent sur la mise en œuvre toutes les nouvelles technologies de communication.</a:t>
            </a:r>
          </a:p>
        </p:txBody>
      </p:sp>
      <p:sp>
        <p:nvSpPr>
          <p:cNvPr id="4" name="Rectangle 7">
            <a:extLst>
              <a:ext uri="{FF2B5EF4-FFF2-40B4-BE49-F238E27FC236}">
                <a16:creationId xmlns:a16="http://schemas.microsoft.com/office/drawing/2014/main" id="{93E808BA-527B-49C6-9305-B3B089A2E2BA}"/>
              </a:ext>
            </a:extLst>
          </p:cNvPr>
          <p:cNvSpPr>
            <a:spLocks noGrp="1" noChangeArrowheads="1"/>
          </p:cNvSpPr>
          <p:nvPr>
            <p:ph type="sldNum" sz="quarter" idx="5"/>
          </p:nvPr>
        </p:nvSpPr>
        <p:spPr bwMode="auto">
          <a:xfrm>
            <a:off x="4022725" y="9734550"/>
            <a:ext cx="3076575" cy="477838"/>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6506" tIns="48253" rIns="96506" bIns="48253" numCol="1" anchor="b" anchorCtr="0" compatLnSpc="1">
            <a:prstTxWarp prst="textNoShape">
              <a:avLst/>
            </a:prstTxWarp>
          </a:bodyPr>
          <a:lstStyle>
            <a:lvl1pPr algn="r" defTabSz="965200">
              <a:defRPr sz="1300"/>
            </a:lvl1pPr>
          </a:lstStyle>
          <a:p>
            <a:fld id="{3A127152-8CED-4F96-A91B-1AD39C5BFE50}" type="slidenum">
              <a:rPr lang="fr-FR" altLang="fr-FR"/>
              <a:pPr/>
              <a:t>2</a:t>
            </a:fld>
            <a:endParaRPr lang="fr-FR" altLang="fr-FR" dirty="0"/>
          </a:p>
        </p:txBody>
      </p:sp>
    </p:spTree>
    <p:extLst>
      <p:ext uri="{BB962C8B-B14F-4D97-AF65-F5344CB8AC3E}">
        <p14:creationId xmlns:p14="http://schemas.microsoft.com/office/powerpoint/2010/main" val="291281975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a:xfrm>
            <a:off x="946150" y="4867275"/>
            <a:ext cx="5207000" cy="5074567"/>
          </a:xfrm>
        </p:spPr>
        <p:txBody>
          <a:bodyPr/>
          <a:lstStyle/>
          <a:p>
            <a:pPr>
              <a:lnSpc>
                <a:spcPct val="100000"/>
              </a:lnSpc>
            </a:pPr>
            <a:r>
              <a:rPr lang="fr-FR" sz="1000" b="0" i="0" dirty="0">
                <a:solidFill>
                  <a:srgbClr val="212121"/>
                </a:solidFill>
                <a:effectLst/>
                <a:cs typeface="Arial" panose="020B0604020202020204" pitchFamily="34" charset="0"/>
              </a:rPr>
              <a:t>La digitalisation de toute la chaîne logistique s'est considérablement accéléré sous l'impulsion de l'e-commerce. Cette course à l'automatisation vise en premier lieu à satisfaire une attente forte des clients  dont les flux se révèlent sans cesse plus rapides, la numérisation ne peut être partielle et doit concerner l'ensemble des processus métier.</a:t>
            </a:r>
          </a:p>
          <a:p>
            <a:pPr>
              <a:lnSpc>
                <a:spcPct val="100000"/>
              </a:lnSpc>
            </a:pPr>
            <a:r>
              <a:rPr lang="fr-FR" sz="1000" b="0" i="0" dirty="0">
                <a:solidFill>
                  <a:srgbClr val="212121"/>
                </a:solidFill>
                <a:effectLst/>
                <a:cs typeface="Arial" panose="020B0604020202020204" pitchFamily="34" charset="0"/>
              </a:rPr>
              <a:t>Ainsi, depuis la réception et la préparation de la commande, jusqu'à son expédition, en passant par l'inventaire, toute la chaîne de valeur s’est progressivement </a:t>
            </a:r>
            <a:r>
              <a:rPr lang="fr-FR" sz="1000" b="0" i="0" dirty="0">
                <a:effectLst/>
                <a:cs typeface="Arial" panose="020B0604020202020204" pitchFamily="34" charset="0"/>
              </a:rPr>
              <a:t>convertie</a:t>
            </a:r>
            <a:r>
              <a:rPr lang="fr-FR" sz="1000" b="0" i="0" dirty="0">
                <a:solidFill>
                  <a:srgbClr val="FF0000"/>
                </a:solidFill>
                <a:effectLst/>
                <a:cs typeface="Arial" panose="020B0604020202020204" pitchFamily="34" charset="0"/>
              </a:rPr>
              <a:t> </a:t>
            </a:r>
            <a:r>
              <a:rPr lang="fr-FR" sz="1000" b="0" i="0" dirty="0">
                <a:solidFill>
                  <a:srgbClr val="212121"/>
                </a:solidFill>
                <a:effectLst/>
                <a:cs typeface="Arial" panose="020B0604020202020204" pitchFamily="34" charset="0"/>
              </a:rPr>
              <a:t>aux nouvelles technologies : un dispositif de mesure en 3D de chaque référence évite le risque d'erreur inhérent à la saisie manuelle des données ; le traçage vidéo des palettes constitue un élément de preuve en cas de litige avec un donneur d'ordres ; la dématérialisation des bons d'expédition et lettres de voiture simplifie le traitement documentaire ; un lecteur de plaques d'immatriculation permet d'associer chaque véhicule à une livraison et donc au quai dédié ; un robot 100 % autonome devrait bientôt débarrasser la gestion des stocks de toute inexactitude dans le comptage et la saisie… Surtout, la totalité des données collectées par ces outils est directement intégrée au système d'information.</a:t>
            </a:r>
            <a:endParaRPr lang="fr-FR" sz="1000" dirty="0">
              <a:solidFill>
                <a:srgbClr val="212121"/>
              </a:solidFill>
              <a:cs typeface="Arial" panose="020B0604020202020204" pitchFamily="34" charset="0"/>
            </a:endParaRPr>
          </a:p>
          <a:p>
            <a:pPr>
              <a:lnSpc>
                <a:spcPct val="100000"/>
              </a:lnSpc>
            </a:pPr>
            <a:r>
              <a:rPr lang="fr-FR" sz="1000" b="0" i="0" dirty="0">
                <a:solidFill>
                  <a:srgbClr val="212121"/>
                </a:solidFill>
                <a:effectLst/>
                <a:cs typeface="Arial" panose="020B0604020202020204" pitchFamily="34" charset="0"/>
              </a:rPr>
              <a:t>La numérisation permet un gain de temps et d'efficacité en fournissant des indicateurs en temps réel, sachant que ces outils aident à la prise de décision qui, elle, reste humaine. Toute transformation ne peut être décorrélée du volet Ressources Humaines. On observe une appétence de la part des collaborateurs. La logistique est un métier de main-d'œuvre plutôt jeune, donc née avec les outils numériques. De surcroît, le ballet des chariots élévateurs et autres engins de manutention place la sécurité sur le podium des priorités, et la numérisation de certains éléments de sécurité représente un gage de fiabilité. </a:t>
            </a:r>
          </a:p>
        </p:txBody>
      </p:sp>
      <p:sp>
        <p:nvSpPr>
          <p:cNvPr id="4" name="Espace réservé du numéro de diapositive 3"/>
          <p:cNvSpPr>
            <a:spLocks noGrp="1"/>
          </p:cNvSpPr>
          <p:nvPr>
            <p:ph type="sldNum" sz="quarter" idx="5"/>
          </p:nvPr>
        </p:nvSpPr>
        <p:spPr/>
        <p:txBody>
          <a:bodyPr/>
          <a:lstStyle/>
          <a:p>
            <a:fld id="{3A127152-8CED-4F96-A91B-1AD39C5BFE50}" type="slidenum">
              <a:rPr lang="fr-FR" altLang="fr-FR" smtClean="0"/>
              <a:pPr/>
              <a:t>20</a:t>
            </a:fld>
            <a:endParaRPr lang="fr-FR" altLang="fr-FR"/>
          </a:p>
        </p:txBody>
      </p:sp>
    </p:spTree>
    <p:extLst>
      <p:ext uri="{BB962C8B-B14F-4D97-AF65-F5344CB8AC3E}">
        <p14:creationId xmlns:p14="http://schemas.microsoft.com/office/powerpoint/2010/main" val="414898030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a:xfrm>
            <a:off x="434906" y="4728672"/>
            <a:ext cx="6427111" cy="5429194"/>
          </a:xfrm>
        </p:spPr>
        <p:txBody>
          <a:bodyPr/>
          <a:lstStyle/>
          <a:p>
            <a:pPr>
              <a:lnSpc>
                <a:spcPct val="100000"/>
              </a:lnSpc>
              <a:spcBef>
                <a:spcPts val="300"/>
              </a:spcBef>
            </a:pPr>
            <a:r>
              <a:rPr lang="fr-FR" sz="800" dirty="0">
                <a:effectLst/>
                <a:ea typeface="SimSun" panose="02010600030101010101" pitchFamily="2" charset="-122"/>
                <a:cs typeface="Arial" panose="020B0604020202020204" pitchFamily="34" charset="0"/>
              </a:rPr>
              <a:t>Le client est la principale source de revenus pour les entreprises. Mais, avec l’usage d’internet dans les relations client-entreprise, la concurrence devient de plus en plus dure et les clients peuvent aisément choisir leur fournisseur ou en changer. Les critères de choix des clients sont principalement les prix et la rapidité de livraison, mais il ne faut pas négliger des critères plus affectifs tels que le besoin de reconnaissance, le besoin d’être écoutés. Le coût d’acquisition d’un nouveau client étant très élevé, l’action commerciale doit aller simultanément dans trois directions : </a:t>
            </a:r>
          </a:p>
          <a:p>
            <a:pPr marL="180000" lvl="0" indent="-144000" algn="just">
              <a:lnSpc>
                <a:spcPct val="100000"/>
              </a:lnSpc>
              <a:spcBef>
                <a:spcPts val="0"/>
              </a:spcBef>
              <a:buFont typeface="Symbol" panose="05050102010706020507" pitchFamily="18" charset="2"/>
              <a:buChar char=""/>
              <a:tabLst>
                <a:tab pos="1130300" algn="l"/>
              </a:tabLst>
            </a:pPr>
            <a:r>
              <a:rPr lang="fr-FR" sz="800" b="1" dirty="0">
                <a:effectLst/>
                <a:ea typeface="Times New Roman" panose="02020603050405020304" pitchFamily="18" charset="0"/>
                <a:cs typeface="Arial" panose="020B0604020202020204" pitchFamily="34" charset="0"/>
              </a:rPr>
              <a:t>augmenter le nombre de clients</a:t>
            </a:r>
            <a:r>
              <a:rPr lang="fr-FR" sz="800" dirty="0">
                <a:effectLst/>
                <a:ea typeface="Times New Roman" panose="02020603050405020304" pitchFamily="18" charset="0"/>
                <a:cs typeface="Arial" panose="020B0604020202020204" pitchFamily="34" charset="0"/>
              </a:rPr>
              <a:t> par une prospection efficace,</a:t>
            </a:r>
          </a:p>
          <a:p>
            <a:pPr marL="180000" lvl="0" indent="-144000" algn="just">
              <a:lnSpc>
                <a:spcPct val="100000"/>
              </a:lnSpc>
              <a:spcBef>
                <a:spcPts val="0"/>
              </a:spcBef>
              <a:buFont typeface="Symbol" panose="05050102010706020507" pitchFamily="18" charset="2"/>
              <a:buChar char=""/>
              <a:tabLst>
                <a:tab pos="1130300" algn="l"/>
              </a:tabLst>
            </a:pPr>
            <a:r>
              <a:rPr lang="fr-FR" sz="800" b="1" dirty="0">
                <a:effectLst/>
                <a:ea typeface="Times New Roman" panose="02020603050405020304" pitchFamily="18" charset="0"/>
                <a:cs typeface="Arial" panose="020B0604020202020204" pitchFamily="34" charset="0"/>
              </a:rPr>
              <a:t>augmenter la marge sur chaque client</a:t>
            </a:r>
            <a:r>
              <a:rPr lang="fr-FR" sz="800" dirty="0">
                <a:effectLst/>
                <a:ea typeface="Times New Roman" panose="02020603050405020304" pitchFamily="18" charset="0"/>
                <a:cs typeface="Arial" panose="020B0604020202020204" pitchFamily="34" charset="0"/>
              </a:rPr>
              <a:t> en accroissant son volume de vente ou en lui proposant des produits à plus forte marge,</a:t>
            </a:r>
          </a:p>
          <a:p>
            <a:pPr marL="180000" lvl="0" indent="-144000" algn="just">
              <a:lnSpc>
                <a:spcPct val="100000"/>
              </a:lnSpc>
              <a:spcBef>
                <a:spcPts val="0"/>
              </a:spcBef>
              <a:buFont typeface="Symbol" panose="05050102010706020507" pitchFamily="18" charset="2"/>
              <a:buChar char=""/>
              <a:tabLst>
                <a:tab pos="1130300" algn="l"/>
              </a:tabLst>
            </a:pPr>
            <a:r>
              <a:rPr lang="fr-FR" sz="800" b="1" dirty="0">
                <a:effectLst/>
                <a:ea typeface="Times New Roman" panose="02020603050405020304" pitchFamily="18" charset="0"/>
                <a:cs typeface="Arial" panose="020B0604020202020204" pitchFamily="34" charset="0"/>
              </a:rPr>
              <a:t>allonger le cycle de vie du client </a:t>
            </a:r>
            <a:r>
              <a:rPr lang="fr-FR" sz="800" dirty="0">
                <a:effectLst/>
                <a:ea typeface="Times New Roman" panose="02020603050405020304" pitchFamily="18" charset="0"/>
                <a:cs typeface="Arial" panose="020B0604020202020204" pitchFamily="34" charset="0"/>
              </a:rPr>
              <a:t>en le fidélisant pour qu’il renouvelle son acte d’achat. </a:t>
            </a:r>
          </a:p>
          <a:p>
            <a:pPr>
              <a:lnSpc>
                <a:spcPct val="100000"/>
              </a:lnSpc>
              <a:spcBef>
                <a:spcPts val="300"/>
              </a:spcBef>
            </a:pPr>
            <a:r>
              <a:rPr lang="fr-FR" sz="800" dirty="0">
                <a:effectLst/>
                <a:ea typeface="SimSun" panose="02010600030101010101" pitchFamily="2" charset="-122"/>
                <a:cs typeface="Arial" panose="020B0604020202020204" pitchFamily="34" charset="0"/>
              </a:rPr>
              <a:t>Le </a:t>
            </a:r>
            <a:r>
              <a:rPr lang="fr-FR" sz="800" i="1" dirty="0">
                <a:effectLst/>
                <a:ea typeface="SimSun" panose="02010600030101010101" pitchFamily="2" charset="-122"/>
                <a:cs typeface="Arial" panose="020B0604020202020204" pitchFamily="34" charset="0"/>
              </a:rPr>
              <a:t>CRM</a:t>
            </a:r>
            <a:r>
              <a:rPr lang="fr-FR" sz="800" dirty="0">
                <a:effectLst/>
                <a:ea typeface="SimSun" panose="02010600030101010101" pitchFamily="2" charset="-122"/>
                <a:cs typeface="Arial" panose="020B0604020202020204" pitchFamily="34" charset="0"/>
              </a:rPr>
              <a:t> vise à organiser la collecte du maximum d’informations sur chaque client pour mieux le connaître et à renforcer la relation client. Cela comporte plusieurs aspects : </a:t>
            </a:r>
          </a:p>
          <a:p>
            <a:pPr marL="180000" lvl="0" indent="-180000">
              <a:lnSpc>
                <a:spcPct val="100000"/>
              </a:lnSpc>
              <a:spcBef>
                <a:spcPts val="0"/>
              </a:spcBef>
              <a:buFont typeface="Symbol" panose="05050102010706020507" pitchFamily="18" charset="2"/>
              <a:buChar char=""/>
              <a:tabLst>
                <a:tab pos="1130300" algn="l"/>
              </a:tabLst>
            </a:pPr>
            <a:r>
              <a:rPr lang="fr-FR" sz="800" dirty="0">
                <a:effectLst/>
                <a:ea typeface="Times New Roman" panose="02020603050405020304" pitchFamily="18" charset="0"/>
                <a:cs typeface="Arial" panose="020B0604020202020204" pitchFamily="34" charset="0"/>
              </a:rPr>
              <a:t>l’</a:t>
            </a:r>
            <a:r>
              <a:rPr lang="fr-FR" sz="800" b="1" dirty="0">
                <a:effectLst/>
                <a:ea typeface="Times New Roman" panose="02020603050405020304" pitchFamily="18" charset="0"/>
                <a:cs typeface="Arial" panose="020B0604020202020204" pitchFamily="34" charset="0"/>
              </a:rPr>
              <a:t>avant-vente </a:t>
            </a:r>
            <a:r>
              <a:rPr lang="fr-FR" sz="800" dirty="0">
                <a:effectLst/>
                <a:ea typeface="Times New Roman" panose="02020603050405020304" pitchFamily="18" charset="0"/>
                <a:cs typeface="Arial" panose="020B0604020202020204" pitchFamily="34" charset="0"/>
              </a:rPr>
              <a:t>: le marketing consiste à étudier le marché, les besoins des clients et à démarcher les prospects. L’analyse des informations collectées sur chaque client permet de définir une offre qui réponde le mieux aux attentes ;</a:t>
            </a:r>
          </a:p>
          <a:p>
            <a:pPr marL="180000" lvl="0" indent="-180000">
              <a:lnSpc>
                <a:spcPct val="100000"/>
              </a:lnSpc>
              <a:spcBef>
                <a:spcPts val="0"/>
              </a:spcBef>
              <a:buFont typeface="Symbol" panose="05050102010706020507" pitchFamily="18" charset="2"/>
              <a:buChar char=""/>
              <a:tabLst>
                <a:tab pos="1130300" algn="l"/>
              </a:tabLst>
            </a:pPr>
            <a:r>
              <a:rPr lang="fr-FR" sz="800" dirty="0">
                <a:effectLst/>
                <a:ea typeface="Times New Roman" panose="02020603050405020304" pitchFamily="18" charset="0"/>
                <a:cs typeface="Arial" panose="020B0604020202020204" pitchFamily="34" charset="0"/>
              </a:rPr>
              <a:t>la</a:t>
            </a:r>
            <a:r>
              <a:rPr lang="fr-FR" sz="800" b="1" dirty="0">
                <a:effectLst/>
                <a:ea typeface="Times New Roman" panose="02020603050405020304" pitchFamily="18" charset="0"/>
                <a:cs typeface="Arial" panose="020B0604020202020204" pitchFamily="34" charset="0"/>
              </a:rPr>
              <a:t> vente</a:t>
            </a:r>
            <a:r>
              <a:rPr lang="fr-FR" sz="800" dirty="0">
                <a:effectLst/>
                <a:ea typeface="Times New Roman" panose="02020603050405020304" pitchFamily="18" charset="0"/>
                <a:cs typeface="Arial" panose="020B0604020202020204" pitchFamily="34" charset="0"/>
              </a:rPr>
              <a:t> : l’Automatisation des forces de vente (</a:t>
            </a:r>
            <a:r>
              <a:rPr lang="fr-FR" sz="800" i="1" dirty="0">
                <a:effectLst/>
                <a:ea typeface="Times New Roman" panose="02020603050405020304" pitchFamily="18" charset="0"/>
                <a:cs typeface="Arial" panose="020B0604020202020204" pitchFamily="34" charset="0"/>
              </a:rPr>
              <a:t>Sales Forces Automation </a:t>
            </a:r>
            <a:r>
              <a:rPr lang="fr-FR" sz="800" dirty="0">
                <a:effectLst/>
                <a:ea typeface="Times New Roman" panose="02020603050405020304" pitchFamily="18" charset="0"/>
                <a:cs typeface="Arial" panose="020B0604020202020204" pitchFamily="34" charset="0"/>
              </a:rPr>
              <a:t>– </a:t>
            </a:r>
            <a:r>
              <a:rPr lang="fr-FR" sz="800" i="1" dirty="0">
                <a:effectLst/>
                <a:ea typeface="Times New Roman" panose="02020603050405020304" pitchFamily="18" charset="0"/>
                <a:cs typeface="Arial" panose="020B0604020202020204" pitchFamily="34" charset="0"/>
              </a:rPr>
              <a:t>SFA</a:t>
            </a:r>
            <a:r>
              <a:rPr lang="fr-FR" sz="800" dirty="0">
                <a:effectLst/>
                <a:ea typeface="Times New Roman" panose="02020603050405020304" pitchFamily="18" charset="0"/>
                <a:cs typeface="Arial" panose="020B0604020202020204" pitchFamily="34" charset="0"/>
              </a:rPr>
              <a:t>) consiste à assister les commerciaux dans leurs démarches de prospection (gestion des prises de contact, des rendez-vous, des relances, mais aussi aide à l’élaboration de propositions commerciales...) ;</a:t>
            </a:r>
          </a:p>
          <a:p>
            <a:pPr marL="180000" lvl="0" indent="-180000">
              <a:lnSpc>
                <a:spcPct val="100000"/>
              </a:lnSpc>
              <a:spcBef>
                <a:spcPts val="0"/>
              </a:spcBef>
              <a:buFont typeface="Symbol" panose="05050102010706020507" pitchFamily="18" charset="2"/>
              <a:buChar char=""/>
              <a:tabLst>
                <a:tab pos="1130300" algn="l"/>
              </a:tabLst>
            </a:pPr>
            <a:r>
              <a:rPr lang="fr-FR" sz="800" dirty="0"/>
              <a:t>Le ciblage marketing: par une connaissance détaillée de chaque client, il permet d’organiser des offres et des campagnes ciblées ;</a:t>
            </a:r>
          </a:p>
          <a:p>
            <a:pPr marL="180000" lvl="0" indent="-180000">
              <a:lnSpc>
                <a:spcPct val="100000"/>
              </a:lnSpc>
              <a:spcBef>
                <a:spcPts val="0"/>
              </a:spcBef>
              <a:buFont typeface="Symbol" panose="05050102010706020507" pitchFamily="18" charset="2"/>
              <a:buChar char=""/>
              <a:tabLst>
                <a:tab pos="1130300" algn="l"/>
              </a:tabLst>
            </a:pPr>
            <a:r>
              <a:rPr lang="fr-FR" sz="800" dirty="0">
                <a:effectLst/>
                <a:ea typeface="Times New Roman" panose="02020603050405020304" pitchFamily="18" charset="0"/>
                <a:cs typeface="Arial" panose="020B0604020202020204" pitchFamily="34" charset="0"/>
              </a:rPr>
              <a:t>le</a:t>
            </a:r>
            <a:r>
              <a:rPr lang="fr-FR" sz="800" b="1" dirty="0">
                <a:effectLst/>
                <a:ea typeface="Times New Roman" panose="02020603050405020304" pitchFamily="18" charset="0"/>
                <a:cs typeface="Arial" panose="020B0604020202020204" pitchFamily="34" charset="0"/>
              </a:rPr>
              <a:t> service client</a:t>
            </a:r>
            <a:r>
              <a:rPr lang="fr-FR" sz="800" dirty="0">
                <a:effectLst/>
                <a:ea typeface="Times New Roman" panose="02020603050405020304" pitchFamily="18" charset="0"/>
                <a:cs typeface="Arial" panose="020B0604020202020204" pitchFamily="34" charset="0"/>
              </a:rPr>
              <a:t> : le client aime se sentir connu et reconnu de l’entreprise et ne supporte pas de devoir récapituler, à chaque prise de contact, l’historique de sa relation à l’entreprise ;</a:t>
            </a:r>
          </a:p>
          <a:p>
            <a:pPr marL="180000" lvl="0" indent="-180000">
              <a:lnSpc>
                <a:spcPct val="100000"/>
              </a:lnSpc>
              <a:spcBef>
                <a:spcPts val="0"/>
              </a:spcBef>
              <a:buFont typeface="Symbol" panose="05050102010706020507" pitchFamily="18" charset="2"/>
              <a:buChar char=""/>
              <a:tabLst>
                <a:tab pos="1130300" algn="l"/>
              </a:tabLst>
            </a:pPr>
            <a:r>
              <a:rPr lang="fr-FR" sz="800" dirty="0">
                <a:effectLst/>
                <a:ea typeface="Times New Roman" panose="02020603050405020304" pitchFamily="18" charset="0"/>
                <a:cs typeface="Arial" panose="020B0604020202020204" pitchFamily="34" charset="0"/>
              </a:rPr>
              <a:t>l’</a:t>
            </a:r>
            <a:r>
              <a:rPr lang="fr-FR" sz="800" b="1" dirty="0">
                <a:effectLst/>
                <a:ea typeface="Times New Roman" panose="02020603050405020304" pitchFamily="18" charset="0"/>
                <a:cs typeface="Arial" panose="020B0604020202020204" pitchFamily="34" charset="0"/>
              </a:rPr>
              <a:t>après-vente</a:t>
            </a:r>
            <a:r>
              <a:rPr lang="fr-FR" sz="800" dirty="0">
                <a:effectLst/>
                <a:ea typeface="Times New Roman" panose="02020603050405020304" pitchFamily="18" charset="0"/>
                <a:cs typeface="Arial" panose="020B0604020202020204" pitchFamily="34" charset="0"/>
              </a:rPr>
              <a:t> qui fournit une assistance au client notamment grâce à la mise à disposition de centres d’appel (appelés </a:t>
            </a:r>
            <a:r>
              <a:rPr lang="fr-FR" sz="800" i="1" dirty="0">
                <a:effectLst/>
                <a:ea typeface="Times New Roman" panose="02020603050405020304" pitchFamily="18" charset="0"/>
                <a:cs typeface="Arial" panose="020B0604020202020204" pitchFamily="34" charset="0"/>
              </a:rPr>
              <a:t>Call Centers</a:t>
            </a:r>
            <a:r>
              <a:rPr lang="fr-FR" sz="800" dirty="0">
                <a:effectLst/>
                <a:ea typeface="Times New Roman" panose="02020603050405020304" pitchFamily="18" charset="0"/>
                <a:cs typeface="Arial" panose="020B0604020202020204" pitchFamily="34" charset="0"/>
              </a:rPr>
              <a:t>,</a:t>
            </a:r>
            <a:r>
              <a:rPr lang="fr-FR" sz="800" i="1" dirty="0">
                <a:effectLst/>
                <a:ea typeface="Times New Roman" panose="02020603050405020304" pitchFamily="18" charset="0"/>
                <a:cs typeface="Arial" panose="020B0604020202020204" pitchFamily="34" charset="0"/>
              </a:rPr>
              <a:t> Help Desk </a:t>
            </a:r>
            <a:r>
              <a:rPr lang="fr-FR" sz="800" dirty="0">
                <a:effectLst/>
                <a:ea typeface="Times New Roman" panose="02020603050405020304" pitchFamily="18" charset="0"/>
                <a:cs typeface="Arial" panose="020B0604020202020204" pitchFamily="34" charset="0"/>
              </a:rPr>
              <a:t>ou</a:t>
            </a:r>
            <a:r>
              <a:rPr lang="fr-FR" sz="800" i="1" dirty="0">
                <a:effectLst/>
                <a:ea typeface="Times New Roman" panose="02020603050405020304" pitchFamily="18" charset="0"/>
                <a:cs typeface="Arial" panose="020B0604020202020204" pitchFamily="34" charset="0"/>
              </a:rPr>
              <a:t> </a:t>
            </a:r>
            <a:r>
              <a:rPr lang="fr-FR" sz="800" i="1" dirty="0" err="1">
                <a:effectLst/>
                <a:ea typeface="Times New Roman" panose="02020603050405020304" pitchFamily="18" charset="0"/>
                <a:cs typeface="Arial" panose="020B0604020202020204" pitchFamily="34" charset="0"/>
              </a:rPr>
              <a:t>Hot-Line</a:t>
            </a:r>
            <a:r>
              <a:rPr lang="fr-FR" sz="800" dirty="0">
                <a:effectLst/>
                <a:ea typeface="Times New Roman" panose="02020603050405020304" pitchFamily="18" charset="0"/>
                <a:cs typeface="Arial" panose="020B0604020202020204" pitchFamily="34" charset="0"/>
              </a:rPr>
              <a:t>) et par la mise en ligne d’informations de support technique. </a:t>
            </a:r>
          </a:p>
          <a:p>
            <a:pPr>
              <a:lnSpc>
                <a:spcPct val="100000"/>
              </a:lnSpc>
              <a:spcBef>
                <a:spcPts val="600"/>
              </a:spcBef>
              <a:spcAft>
                <a:spcPts val="0"/>
              </a:spcAft>
            </a:pPr>
            <a:r>
              <a:rPr lang="fr-FR" sz="800" b="1" i="1" dirty="0">
                <a:effectLst/>
                <a:cs typeface="Arial" panose="020B0604020202020204" pitchFamily="34" charset="0"/>
              </a:rPr>
              <a:t>Les données collectées</a:t>
            </a:r>
          </a:p>
          <a:p>
            <a:pPr>
              <a:lnSpc>
                <a:spcPct val="100000"/>
              </a:lnSpc>
              <a:spcBef>
                <a:spcPts val="300"/>
              </a:spcBef>
            </a:pPr>
            <a:r>
              <a:rPr lang="fr-FR" sz="800" dirty="0">
                <a:effectLst/>
                <a:ea typeface="SimSun" panose="02010600030101010101" pitchFamily="2" charset="-122"/>
                <a:cs typeface="Arial" panose="020B0604020202020204" pitchFamily="34" charset="0"/>
              </a:rPr>
              <a:t>Le développement de telles relations implique une très fine connaissance des clients grâce à un système d’information marketing qui maintient une base de données dans laquelle sont enregistrés toutes les informations sur chaque client (âge, sexe, nombre d’enfants, date de naissance, profession, habitat, centres d’intérêt…) et tous les contacts entre l’entreprise et le client : toutes les communications à destination des clients ou des prospects (mailings, télémarketing, envoi d’échantillons…) et toutes les réactions du client (commandes, demandes d’information, appels du service après-vente…). </a:t>
            </a:r>
          </a:p>
          <a:p>
            <a:pPr>
              <a:lnSpc>
                <a:spcPct val="100000"/>
              </a:lnSpc>
              <a:spcBef>
                <a:spcPts val="300"/>
              </a:spcBef>
            </a:pPr>
            <a:r>
              <a:rPr lang="fr-FR" sz="800" dirty="0">
                <a:effectLst/>
                <a:ea typeface="SimSun" panose="02010600030101010101" pitchFamily="2" charset="-122"/>
                <a:cs typeface="Arial" panose="020B0604020202020204" pitchFamily="34" charset="0"/>
              </a:rPr>
              <a:t>L’ensemble de ces données est exploité à travers des outils de </a:t>
            </a:r>
            <a:r>
              <a:rPr lang="fr-FR" sz="800" i="1" dirty="0">
                <a:effectLst/>
                <a:ea typeface="SimSun" panose="02010600030101010101" pitchFamily="2" charset="-122"/>
                <a:cs typeface="Arial" panose="020B0604020202020204" pitchFamily="34" charset="0"/>
              </a:rPr>
              <a:t>datamining</a:t>
            </a:r>
            <a:r>
              <a:rPr lang="fr-FR" sz="800" dirty="0">
                <a:effectLst/>
                <a:ea typeface="SimSun" panose="02010600030101010101" pitchFamily="2" charset="-122"/>
                <a:cs typeface="Arial" panose="020B0604020202020204" pitchFamily="34" charset="0"/>
              </a:rPr>
              <a:t>, qui, à partir de modélisation statistiques, réalisent une segmentation de la clientèle de l’entreprise et permettent d’orienter l’effort commercial et marketing de l’entreprise (conception et planification des campagnes).</a:t>
            </a:r>
          </a:p>
          <a:p>
            <a:pPr>
              <a:lnSpc>
                <a:spcPct val="100000"/>
              </a:lnSpc>
              <a:spcBef>
                <a:spcPts val="600"/>
              </a:spcBef>
              <a:spcAft>
                <a:spcPts val="600"/>
              </a:spcAft>
            </a:pPr>
            <a:r>
              <a:rPr lang="fr-FR" sz="800" b="1" i="1" dirty="0">
                <a:effectLst/>
                <a:cs typeface="Arial" panose="020B0604020202020204" pitchFamily="34" charset="0"/>
              </a:rPr>
              <a:t>L’aide à l’action commerciale</a:t>
            </a:r>
          </a:p>
          <a:p>
            <a:pPr indent="180340">
              <a:lnSpc>
                <a:spcPct val="100000"/>
              </a:lnSpc>
              <a:spcBef>
                <a:spcPts val="0"/>
              </a:spcBef>
            </a:pPr>
            <a:r>
              <a:rPr lang="fr-FR" sz="800" dirty="0">
                <a:effectLst/>
                <a:ea typeface="SimSun" panose="02010600030101010101" pitchFamily="2" charset="-122"/>
                <a:cs typeface="Arial" panose="020B0604020202020204" pitchFamily="34" charset="0"/>
              </a:rPr>
              <a:t>Les outils de CRM constituent une aide précieuse pour une vente efficace. Lorsque le vendeur se déplace chez un prospect ou un client, il peut disposer de l’historique des relations commerciales qui ont été engagées (contacts téléphoniques, brochures commerciales envoyées, articles commandés, chiffre d’affaires réalisé, etc.). Il peut consulter l’état des stocks ou l’avancement des projets. Il peut entrer directement les commandes de clients ou le compte-rendu de visites (intentions d’achat ultérieur, produits concurrents, activité de l’entreprise cliente…).</a:t>
            </a:r>
          </a:p>
          <a:p>
            <a:pPr>
              <a:lnSpc>
                <a:spcPct val="100000"/>
              </a:lnSpc>
              <a:spcBef>
                <a:spcPts val="600"/>
              </a:spcBef>
              <a:spcAft>
                <a:spcPts val="600"/>
              </a:spcAft>
            </a:pPr>
            <a:r>
              <a:rPr lang="fr-FR" sz="800" b="1" i="1" dirty="0">
                <a:effectLst/>
                <a:cs typeface="Arial" panose="020B0604020202020204" pitchFamily="34" charset="0"/>
              </a:rPr>
              <a:t>L’organisation des campagnes marketing</a:t>
            </a:r>
          </a:p>
          <a:p>
            <a:pPr indent="180340">
              <a:lnSpc>
                <a:spcPct val="100000"/>
              </a:lnSpc>
              <a:spcBef>
                <a:spcPts val="0"/>
              </a:spcBef>
            </a:pPr>
            <a:r>
              <a:rPr lang="fr-FR" sz="800" dirty="0">
                <a:effectLst/>
                <a:ea typeface="SimSun" panose="02010600030101010101" pitchFamily="2" charset="-122"/>
                <a:cs typeface="Arial" panose="020B0604020202020204" pitchFamily="34" charset="0"/>
              </a:rPr>
              <a:t>Le développement commercial d’une entreprise ou d’un entrepreneur dépend d’une bonne stratégie de communication. Le CRM comprend un module pour automatiser l’envoi des emails marketing personnalisés en fonction du comportement de chaque contact. </a:t>
            </a:r>
          </a:p>
          <a:p>
            <a:pPr marL="900430" indent="180340" algn="just">
              <a:lnSpc>
                <a:spcPct val="100000"/>
              </a:lnSpc>
            </a:pPr>
            <a:r>
              <a:rPr lang="fr-FR" sz="800" dirty="0">
                <a:effectLst/>
                <a:ea typeface="SimSun" panose="02010600030101010101" pitchFamily="2" charset="-122"/>
                <a:cs typeface="Arial" panose="020B0604020202020204" pitchFamily="34" charset="0"/>
              </a:rPr>
              <a:t> </a:t>
            </a:r>
          </a:p>
          <a:p>
            <a:pPr>
              <a:lnSpc>
                <a:spcPct val="100000"/>
              </a:lnSpc>
            </a:pPr>
            <a:endParaRPr lang="fr-FR" sz="800" dirty="0">
              <a:cs typeface="Arial" panose="020B0604020202020204" pitchFamily="34" charset="0"/>
            </a:endParaRPr>
          </a:p>
        </p:txBody>
      </p:sp>
      <p:sp>
        <p:nvSpPr>
          <p:cNvPr id="4" name="Espace réservé du numéro de diapositive 3"/>
          <p:cNvSpPr>
            <a:spLocks noGrp="1"/>
          </p:cNvSpPr>
          <p:nvPr>
            <p:ph type="sldNum" sz="quarter" idx="5"/>
          </p:nvPr>
        </p:nvSpPr>
        <p:spPr/>
        <p:txBody>
          <a:bodyPr/>
          <a:lstStyle/>
          <a:p>
            <a:fld id="{3A127152-8CED-4F96-A91B-1AD39C5BFE50}" type="slidenum">
              <a:rPr lang="fr-FR" altLang="fr-FR" smtClean="0"/>
              <a:pPr/>
              <a:t>21</a:t>
            </a:fld>
            <a:endParaRPr lang="fr-FR" altLang="fr-FR"/>
          </a:p>
        </p:txBody>
      </p:sp>
    </p:spTree>
    <p:extLst>
      <p:ext uri="{BB962C8B-B14F-4D97-AF65-F5344CB8AC3E}">
        <p14:creationId xmlns:p14="http://schemas.microsoft.com/office/powerpoint/2010/main" val="308616779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sz="1000" b="1" dirty="0"/>
              <a:t>Les effets économiques du e commerce</a:t>
            </a:r>
          </a:p>
          <a:p>
            <a:endParaRPr lang="fr-FR" sz="1000" b="1" dirty="0"/>
          </a:p>
          <a:p>
            <a:r>
              <a:rPr lang="fr-FR" sz="1000" dirty="0"/>
              <a:t>Concentration des marchés distributeurs</a:t>
            </a:r>
          </a:p>
          <a:p>
            <a:pPr marL="628650" lvl="1" indent="-171450">
              <a:buFontTx/>
              <a:buChar char="-"/>
            </a:pPr>
            <a:r>
              <a:rPr lang="fr-FR" sz="1000" dirty="0"/>
              <a:t>En 2019, en France, 85% des vendeurs réalisaient moins de 10 000 euros de CA et 95% mois de 1 million d’euros. Sur chacun des marchés (textile, alimentaire, bricolage…) les ventes se concentrent sur 2 ou 3 acteurs</a:t>
            </a:r>
          </a:p>
          <a:p>
            <a:r>
              <a:rPr lang="fr-FR" sz="1000" dirty="0"/>
              <a:t>Concentration des entreprises transport et montée vers des 4pl et 5pl</a:t>
            </a:r>
          </a:p>
          <a:p>
            <a:pPr marL="628650" lvl="1" indent="-171450">
              <a:buFontTx/>
              <a:buChar char="-"/>
            </a:pPr>
            <a:r>
              <a:rPr lang="fr-FR" sz="1000" dirty="0"/>
              <a:t>Les grands prestataires de services logistique qui proposent des offres globales ont une taille qui est de plusieurs milliards d’euros de CA</a:t>
            </a:r>
          </a:p>
          <a:p>
            <a:r>
              <a:rPr lang="fr-FR" sz="1000" dirty="0"/>
              <a:t>Exclusion des industriels du contact client</a:t>
            </a:r>
          </a:p>
          <a:p>
            <a:pPr marL="628650" lvl="1" indent="-171450">
              <a:buFontTx/>
              <a:buChar char="-"/>
            </a:pPr>
            <a:r>
              <a:rPr lang="fr-FR" sz="1000" dirty="0"/>
              <a:t>Très peu d’industriels ont réussi à bypasser les distributeurs vis-à-vis des clients, Car le e-commerce nécessite une excellence dans le métier de distributeur</a:t>
            </a:r>
          </a:p>
          <a:p>
            <a:pPr marL="628650" lvl="1" indent="-171450">
              <a:buFontTx/>
              <a:buChar char="-"/>
            </a:pPr>
            <a:endParaRPr lang="fr-FR" sz="1000" dirty="0"/>
          </a:p>
          <a:p>
            <a:pPr marL="0" lvl="1"/>
            <a:r>
              <a:rPr lang="fr-FR" sz="1000" dirty="0"/>
              <a:t>Les tendances du e commerce: les grands acteurs sont conscients du coût économique et écologique de la livraison à domicile et toutes mettent en place des stratégies omnicanales pour ramener le client vers des points de massification (magasin ou point de collecte).</a:t>
            </a:r>
          </a:p>
        </p:txBody>
      </p:sp>
      <p:sp>
        <p:nvSpPr>
          <p:cNvPr id="4" name="Espace réservé du numéro de diapositive 3"/>
          <p:cNvSpPr>
            <a:spLocks noGrp="1"/>
          </p:cNvSpPr>
          <p:nvPr>
            <p:ph type="sldNum" sz="quarter" idx="5"/>
          </p:nvPr>
        </p:nvSpPr>
        <p:spPr/>
        <p:txBody>
          <a:bodyPr/>
          <a:lstStyle/>
          <a:p>
            <a:fld id="{3A127152-8CED-4F96-A91B-1AD39C5BFE50}" type="slidenum">
              <a:rPr lang="fr-FR" altLang="fr-FR" smtClean="0"/>
              <a:pPr/>
              <a:t>22</a:t>
            </a:fld>
            <a:endParaRPr lang="fr-FR" altLang="fr-FR"/>
          </a:p>
        </p:txBody>
      </p:sp>
    </p:spTree>
    <p:extLst>
      <p:ext uri="{BB962C8B-B14F-4D97-AF65-F5344CB8AC3E}">
        <p14:creationId xmlns:p14="http://schemas.microsoft.com/office/powerpoint/2010/main" val="379782871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a:xfrm>
            <a:off x="813346" y="4710070"/>
            <a:ext cx="5400600" cy="5285895"/>
          </a:xfrm>
        </p:spPr>
        <p:txBody>
          <a:bodyPr/>
          <a:lstStyle/>
          <a:p>
            <a:pPr>
              <a:lnSpc>
                <a:spcPct val="100000"/>
              </a:lnSpc>
            </a:pPr>
            <a:r>
              <a:rPr lang="fr-FR" sz="1000" b="0" i="0" dirty="0">
                <a:solidFill>
                  <a:srgbClr val="4C4C4C"/>
                </a:solidFill>
                <a:effectLst/>
                <a:cs typeface="Arial" panose="020B0604020202020204" pitchFamily="34" charset="0"/>
              </a:rPr>
              <a:t>La livraison est une part fondamentale de l’expérience client. En effet, la livraison du colis constitue le premier point de contact physique du client avec le produit, le distributeur et la marque. </a:t>
            </a:r>
          </a:p>
          <a:p>
            <a:pPr>
              <a:lnSpc>
                <a:spcPct val="100000"/>
              </a:lnSpc>
            </a:pPr>
            <a:r>
              <a:rPr lang="fr-FR" sz="1000" b="0" i="0" dirty="0">
                <a:solidFill>
                  <a:srgbClr val="4C4C4C"/>
                </a:solidFill>
                <a:effectLst/>
                <a:cs typeface="Arial" panose="020B0604020202020204" pitchFamily="34" charset="0"/>
              </a:rPr>
              <a:t>La livraison implique souvent l’intervention d’un ou de plusieurs partenaires mais c’est toujours le vendeur qui assume la responsabilité de la livraison. Un bon système d’information est crucial. Les outils et les partenaires doivent donc être sélectionnés sur leur fiabilité et leur efficacité. </a:t>
            </a:r>
            <a:endParaRPr lang="fr-FR" sz="1000" dirty="0">
              <a:solidFill>
                <a:srgbClr val="4C4C4C"/>
              </a:solidFill>
              <a:cs typeface="Arial" panose="020B0604020202020204" pitchFamily="34" charset="0"/>
            </a:endParaRPr>
          </a:p>
          <a:p>
            <a:pPr>
              <a:lnSpc>
                <a:spcPct val="100000"/>
              </a:lnSpc>
            </a:pPr>
            <a:r>
              <a:rPr lang="fr-FR" sz="1000" b="0" i="0" dirty="0">
                <a:solidFill>
                  <a:srgbClr val="4C4C4C"/>
                </a:solidFill>
                <a:effectLst/>
                <a:cs typeface="Arial" panose="020B0604020202020204" pitchFamily="34" charset="0"/>
              </a:rPr>
              <a:t>Les conditions de livraison (la promesse) doivent être les plus précises possibles. Ne pas promettre des choses que l’on ne peut pas fournir. Il convient de préciser les éléments suivants : modes de livraison (et éventuellement le transporteur associé), les délais, les tarifs, les informations de suivi, la politique de retours…</a:t>
            </a:r>
            <a:endParaRPr lang="fr-FR" sz="1000" dirty="0">
              <a:solidFill>
                <a:srgbClr val="4C4C4C"/>
              </a:solidFill>
              <a:cs typeface="Arial" panose="020B0604020202020204" pitchFamily="34" charset="0"/>
            </a:endParaRPr>
          </a:p>
          <a:p>
            <a:pPr>
              <a:lnSpc>
                <a:spcPct val="100000"/>
              </a:lnSpc>
            </a:pPr>
            <a:r>
              <a:rPr lang="fr-FR" sz="1000" b="1" i="0" dirty="0">
                <a:solidFill>
                  <a:srgbClr val="4C4C4C"/>
                </a:solidFill>
                <a:effectLst/>
                <a:cs typeface="Arial" panose="020B0604020202020204" pitchFamily="34" charset="0"/>
              </a:rPr>
              <a:t>L’emballage</a:t>
            </a:r>
          </a:p>
          <a:p>
            <a:pPr>
              <a:lnSpc>
                <a:spcPct val="100000"/>
              </a:lnSpc>
            </a:pPr>
            <a:r>
              <a:rPr lang="fr-FR" sz="1000" b="0" i="0" dirty="0">
                <a:solidFill>
                  <a:srgbClr val="4C4C4C"/>
                </a:solidFill>
                <a:effectLst/>
                <a:cs typeface="Arial" panose="020B0604020202020204" pitchFamily="34" charset="0"/>
              </a:rPr>
              <a:t>L’emballage des colis ne sert pas seulement à protéger la marchandise durant le transport</a:t>
            </a:r>
            <a:r>
              <a:rPr lang="fr-FR" sz="1000" dirty="0">
                <a:solidFill>
                  <a:srgbClr val="4C4C4C"/>
                </a:solidFill>
                <a:cs typeface="Arial" panose="020B0604020202020204" pitchFamily="34" charset="0"/>
              </a:rPr>
              <a:t> pour qu’elle </a:t>
            </a:r>
            <a:r>
              <a:rPr lang="fr-FR" sz="1000" b="0" i="0" dirty="0">
                <a:solidFill>
                  <a:srgbClr val="4C4C4C"/>
                </a:solidFill>
                <a:effectLst/>
                <a:cs typeface="Arial" panose="020B0604020202020204" pitchFamily="34" charset="0"/>
              </a:rPr>
              <a:t>arrive en bon état à destination, C’est aussi le premier contact physique avec les objets commandés. L’emballage doit donc être particulièrement soigné.</a:t>
            </a:r>
          </a:p>
          <a:p>
            <a:pPr>
              <a:lnSpc>
                <a:spcPct val="100000"/>
              </a:lnSpc>
            </a:pPr>
            <a:r>
              <a:rPr lang="fr-FR" sz="1000" dirty="0">
                <a:solidFill>
                  <a:srgbClr val="4C4C4C"/>
                </a:solidFill>
                <a:cs typeface="Arial" panose="020B0604020202020204" pitchFamily="34" charset="0"/>
              </a:rPr>
              <a:t>Un bon emballage permet d’éviter des dégradations des produits commandés, donc d’éviter retours de marchandises endommagées, déception et opérations supplémentaires demandées au client. Il va devoir être maîtrisé, car cela coûte, et en plus, un emballage surdimensionné va engendrer des coûts de transports supérieurs.</a:t>
            </a:r>
          </a:p>
          <a:p>
            <a:pPr>
              <a:lnSpc>
                <a:spcPct val="100000"/>
              </a:lnSpc>
            </a:pPr>
            <a:r>
              <a:rPr lang="fr-FR" sz="1000" b="1" dirty="0">
                <a:solidFill>
                  <a:srgbClr val="4C4C4C"/>
                </a:solidFill>
                <a:cs typeface="Arial" panose="020B0604020202020204" pitchFamily="34" charset="0"/>
              </a:rPr>
              <a:t>Le suivi</a:t>
            </a:r>
            <a:endParaRPr lang="fr-FR" sz="1000" b="1" i="0" dirty="0">
              <a:solidFill>
                <a:srgbClr val="4C4C4C"/>
              </a:solidFill>
              <a:effectLst/>
              <a:cs typeface="Arial" panose="020B0604020202020204" pitchFamily="34" charset="0"/>
            </a:endParaRPr>
          </a:p>
          <a:p>
            <a:pPr>
              <a:lnSpc>
                <a:spcPct val="100000"/>
              </a:lnSpc>
            </a:pPr>
            <a:r>
              <a:rPr lang="fr-FR" sz="1000" b="0" i="0" dirty="0">
                <a:solidFill>
                  <a:srgbClr val="4C4C4C"/>
                </a:solidFill>
                <a:effectLst/>
                <a:cs typeface="Arial" panose="020B0604020202020204" pitchFamily="34" charset="0"/>
              </a:rPr>
              <a:t>Le colis emballé est confié au transporteur. L’expérience d’achat se poursuit : le client attend de recevoir la marchandise qu’il vient de régler. </a:t>
            </a:r>
            <a:r>
              <a:rPr lang="fr-FR" sz="1000" dirty="0">
                <a:solidFill>
                  <a:srgbClr val="4C4C4C"/>
                </a:solidFill>
                <a:cs typeface="Arial" panose="020B0604020202020204" pitchFamily="34" charset="0"/>
              </a:rPr>
              <a:t>On a observé que l</a:t>
            </a:r>
            <a:r>
              <a:rPr lang="fr-FR" sz="1000" b="0" i="0" dirty="0">
                <a:solidFill>
                  <a:srgbClr val="4C4C4C"/>
                </a:solidFill>
                <a:effectLst/>
                <a:cs typeface="Arial" panose="020B0604020202020204" pitchFamily="34" charset="0"/>
              </a:rPr>
              <a:t>es internautes trackent leur commande au minimum deux fois. Il faut  donc leur fournir </a:t>
            </a:r>
            <a:r>
              <a:rPr lang="fr-FR" sz="1000" i="0" dirty="0">
                <a:solidFill>
                  <a:srgbClr val="4C4C4C"/>
                </a:solidFill>
                <a:effectLst/>
                <a:cs typeface="Arial" panose="020B0604020202020204" pitchFamily="34" charset="0"/>
              </a:rPr>
              <a:t>un moyen de suivi en ligne et notifier automatiquement </a:t>
            </a:r>
            <a:r>
              <a:rPr lang="fr-FR" sz="1000" b="0" i="0" dirty="0">
                <a:solidFill>
                  <a:srgbClr val="4C4C4C"/>
                </a:solidFill>
                <a:effectLst/>
                <a:cs typeface="Arial" panose="020B0604020202020204" pitchFamily="34" charset="0"/>
              </a:rPr>
              <a:t>par email ou SMS le statut d’acheminement de la commande. Le commerçant et le transporteur sont donc liés en temps réel dans le suivi de l’opération.</a:t>
            </a:r>
          </a:p>
        </p:txBody>
      </p:sp>
      <p:sp>
        <p:nvSpPr>
          <p:cNvPr id="4" name="Espace réservé du numéro de diapositive 3"/>
          <p:cNvSpPr>
            <a:spLocks noGrp="1"/>
          </p:cNvSpPr>
          <p:nvPr>
            <p:ph type="sldNum" sz="quarter" idx="5"/>
          </p:nvPr>
        </p:nvSpPr>
        <p:spPr/>
        <p:txBody>
          <a:bodyPr/>
          <a:lstStyle/>
          <a:p>
            <a:fld id="{3A127152-8CED-4F96-A91B-1AD39C5BFE50}" type="slidenum">
              <a:rPr lang="fr-FR" altLang="fr-FR" smtClean="0"/>
              <a:pPr/>
              <a:t>3</a:t>
            </a:fld>
            <a:endParaRPr lang="fr-FR" altLang="fr-FR"/>
          </a:p>
        </p:txBody>
      </p:sp>
    </p:spTree>
    <p:extLst>
      <p:ext uri="{BB962C8B-B14F-4D97-AF65-F5344CB8AC3E}">
        <p14:creationId xmlns:p14="http://schemas.microsoft.com/office/powerpoint/2010/main" val="295771662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a:xfrm>
            <a:off x="488516" y="4777781"/>
            <a:ext cx="6120680" cy="5434607"/>
          </a:xfrm>
        </p:spPr>
        <p:txBody>
          <a:bodyPr/>
          <a:lstStyle/>
          <a:p>
            <a:pPr>
              <a:lnSpc>
                <a:spcPct val="100000"/>
              </a:lnSpc>
              <a:spcBef>
                <a:spcPts val="300"/>
              </a:spcBef>
            </a:pPr>
            <a:r>
              <a:rPr lang="fr-FR" sz="1000" dirty="0">
                <a:solidFill>
                  <a:srgbClr val="414141"/>
                </a:solidFill>
                <a:cs typeface="Arial" panose="020B0604020202020204" pitchFamily="34" charset="0"/>
              </a:rPr>
              <a:t>L’omnicanal est une stratégie de distribution et de vente de produits qui utilise différents canaux, tant digitaux que réels, de manière totalement interconnectée. Quels que soient les points de contact de la marque, les clients peuvent commencer leur parcours d’achat à un point A et le terminer à un point B, C ou D de manière fluide et transparente. L’omnicanal s’adapte à la mobilité croissante des utilisateurs et à l’utilisation toujours plus grande des outils de messagerie et des médias sociaux.</a:t>
            </a:r>
          </a:p>
          <a:p>
            <a:pPr>
              <a:lnSpc>
                <a:spcPct val="100000"/>
              </a:lnSpc>
            </a:pPr>
            <a:r>
              <a:rPr lang="fr-FR" sz="1000" b="1" dirty="0">
                <a:solidFill>
                  <a:srgbClr val="414141"/>
                </a:solidFill>
                <a:cs typeface="Arial" panose="020B0604020202020204" pitchFamily="34" charset="0"/>
              </a:rPr>
              <a:t>Avantages reconnus de la vente en magasin</a:t>
            </a:r>
          </a:p>
          <a:p>
            <a:pPr marL="171450" indent="-171450">
              <a:lnSpc>
                <a:spcPct val="100000"/>
              </a:lnSpc>
              <a:spcBef>
                <a:spcPts val="0"/>
              </a:spcBef>
              <a:buFontTx/>
              <a:buChar char="-"/>
            </a:pPr>
            <a:r>
              <a:rPr lang="fr-FR" sz="1000" dirty="0">
                <a:solidFill>
                  <a:srgbClr val="000000"/>
                </a:solidFill>
                <a:cs typeface="Arial" panose="020B0604020202020204" pitchFamily="34" charset="0"/>
              </a:rPr>
              <a:t>Possibilité de voir, de toucher, d’essayer les produits </a:t>
            </a:r>
          </a:p>
          <a:p>
            <a:pPr marL="171450" indent="-171450">
              <a:lnSpc>
                <a:spcPct val="100000"/>
              </a:lnSpc>
              <a:spcBef>
                <a:spcPts val="0"/>
              </a:spcBef>
              <a:buFontTx/>
              <a:buChar char="-"/>
            </a:pPr>
            <a:r>
              <a:rPr lang="fr-FR" sz="1000" dirty="0">
                <a:solidFill>
                  <a:srgbClr val="000000"/>
                </a:solidFill>
                <a:cs typeface="Arial" panose="020B0604020202020204" pitchFamily="34" charset="0"/>
              </a:rPr>
              <a:t>Disposer du produit immédiatement</a:t>
            </a:r>
          </a:p>
          <a:p>
            <a:pPr>
              <a:lnSpc>
                <a:spcPct val="100000"/>
              </a:lnSpc>
              <a:spcBef>
                <a:spcPts val="0"/>
              </a:spcBef>
            </a:pPr>
            <a:r>
              <a:rPr lang="fr-FR" sz="1000" dirty="0">
                <a:effectLst/>
                <a:ea typeface="Calibri" panose="020F0502020204030204" pitchFamily="34" charset="0"/>
                <a:cs typeface="Arial" panose="020B0604020202020204" pitchFamily="34" charset="0"/>
              </a:rPr>
              <a:t>Dans la plupart des cas, la somme des coûts de la vente en magasin est inférieure à celles de la vente par correspondance, ce qui en fait un modèle plus économique et moins polluant</a:t>
            </a:r>
            <a:endParaRPr lang="fr-FR" sz="1000" dirty="0">
              <a:solidFill>
                <a:srgbClr val="000000"/>
              </a:solidFill>
              <a:cs typeface="Arial" panose="020B0604020202020204" pitchFamily="34" charset="0"/>
            </a:endParaRPr>
          </a:p>
          <a:p>
            <a:pPr>
              <a:lnSpc>
                <a:spcPct val="100000"/>
              </a:lnSpc>
            </a:pPr>
            <a:r>
              <a:rPr lang="fr-FR" sz="1000" b="1" dirty="0">
                <a:cs typeface="Arial" panose="020B0604020202020204" pitchFamily="34" charset="0"/>
              </a:rPr>
              <a:t>Avantages de la vente par internet</a:t>
            </a:r>
          </a:p>
          <a:p>
            <a:pPr marL="171450" indent="-171450">
              <a:lnSpc>
                <a:spcPct val="100000"/>
              </a:lnSpc>
              <a:spcBef>
                <a:spcPts val="0"/>
              </a:spcBef>
              <a:buFontTx/>
              <a:buChar char="-"/>
            </a:pPr>
            <a:r>
              <a:rPr lang="fr-FR" sz="1000" dirty="0">
                <a:solidFill>
                  <a:srgbClr val="000000"/>
                </a:solidFill>
                <a:cs typeface="Arial" panose="020B0604020202020204" pitchFamily="34" charset="0"/>
              </a:rPr>
              <a:t>Facilité de comparaison des offres de prix  </a:t>
            </a:r>
          </a:p>
          <a:p>
            <a:pPr marL="171450" indent="-171450">
              <a:lnSpc>
                <a:spcPct val="100000"/>
              </a:lnSpc>
              <a:spcBef>
                <a:spcPts val="0"/>
              </a:spcBef>
              <a:buFontTx/>
              <a:buChar char="-"/>
            </a:pPr>
            <a:r>
              <a:rPr lang="fr-FR" sz="1000" dirty="0">
                <a:solidFill>
                  <a:srgbClr val="000000"/>
                </a:solidFill>
                <a:cs typeface="Arial" panose="020B0604020202020204" pitchFamily="34" charset="0"/>
              </a:rPr>
              <a:t>Un très large choix de références</a:t>
            </a:r>
          </a:p>
          <a:p>
            <a:pPr marL="171450" indent="-171450">
              <a:lnSpc>
                <a:spcPct val="100000"/>
              </a:lnSpc>
              <a:spcBef>
                <a:spcPts val="0"/>
              </a:spcBef>
              <a:buFontTx/>
              <a:buChar char="-"/>
            </a:pPr>
            <a:r>
              <a:rPr lang="fr-FR" sz="1000" dirty="0">
                <a:solidFill>
                  <a:srgbClr val="000000"/>
                </a:solidFill>
                <a:cs typeface="Arial" panose="020B0604020202020204" pitchFamily="34" charset="0"/>
              </a:rPr>
              <a:t>Confort d’achat (achats à tout moment, absence de file d’attente, pas de déplacement…) </a:t>
            </a:r>
          </a:p>
          <a:p>
            <a:pPr marL="171450" indent="-171450">
              <a:lnSpc>
                <a:spcPct val="100000"/>
              </a:lnSpc>
              <a:spcBef>
                <a:spcPts val="0"/>
              </a:spcBef>
              <a:buFontTx/>
              <a:buChar char="-"/>
            </a:pPr>
            <a:r>
              <a:rPr lang="fr-FR" sz="1000" dirty="0">
                <a:solidFill>
                  <a:srgbClr val="000000"/>
                </a:solidFill>
                <a:cs typeface="Arial" panose="020B0604020202020204" pitchFamily="34" charset="0"/>
              </a:rPr>
              <a:t>Accès aux avis des utilisateurs</a:t>
            </a:r>
            <a:endParaRPr lang="fr-FR" sz="1000" dirty="0">
              <a:cs typeface="Arial" panose="020B0604020202020204" pitchFamily="34" charset="0"/>
            </a:endParaRPr>
          </a:p>
          <a:p>
            <a:pPr>
              <a:lnSpc>
                <a:spcPct val="100000"/>
              </a:lnSpc>
              <a:spcBef>
                <a:spcPts val="300"/>
              </a:spcBef>
            </a:pPr>
            <a:r>
              <a:rPr lang="fr-FR" sz="1000" dirty="0">
                <a:solidFill>
                  <a:srgbClr val="414141"/>
                </a:solidFill>
                <a:cs typeface="Arial" panose="020B0604020202020204" pitchFamily="34" charset="0"/>
              </a:rPr>
              <a:t>L’interconnexion entre tous les points de contact conduit à la mise en commun de toutes les informations concernant la relation client, au partage des données personnelles et a vu émerger de nouveaux concepts comme la digitalisation du point de vente, le magasin connecté ou le vendeur augmenté. </a:t>
            </a:r>
          </a:p>
          <a:p>
            <a:pPr>
              <a:lnSpc>
                <a:spcPct val="100000"/>
              </a:lnSpc>
              <a:spcBef>
                <a:spcPts val="300"/>
              </a:spcBef>
            </a:pPr>
            <a:r>
              <a:rPr lang="fr-FR" sz="1000" b="1" i="1" dirty="0">
                <a:effectLst/>
                <a:cs typeface="Arial" panose="020B0604020202020204" pitchFamily="34" charset="0"/>
              </a:rPr>
              <a:t>Exemple de parcours omnicanal </a:t>
            </a:r>
            <a:r>
              <a:rPr lang="fr-FR" sz="1000" b="1" i="1" dirty="0">
                <a:solidFill>
                  <a:schemeClr val="bg1"/>
                </a:solidFill>
                <a:effectLst/>
                <a:highlight>
                  <a:srgbClr val="FF0000"/>
                </a:highlight>
                <a:cs typeface="Arial" panose="020B0604020202020204" pitchFamily="34" charset="0"/>
              </a:rPr>
              <a:t>C EST PAS CELA L OMNICANALITE/ ON S’APPELLE!!!!</a:t>
            </a:r>
          </a:p>
          <a:p>
            <a:pPr algn="l">
              <a:lnSpc>
                <a:spcPct val="100000"/>
              </a:lnSpc>
              <a:spcBef>
                <a:spcPts val="300"/>
              </a:spcBef>
            </a:pPr>
            <a:r>
              <a:rPr lang="fr-FR" sz="1000" b="0" i="1" dirty="0">
                <a:solidFill>
                  <a:schemeClr val="bg1"/>
                </a:solidFill>
                <a:effectLst/>
                <a:highlight>
                  <a:srgbClr val="FF0000"/>
                </a:highlight>
                <a:cs typeface="Arial" panose="020B0604020202020204" pitchFamily="34" charset="0"/>
              </a:rPr>
              <a:t>Marc souhaite acheter un nouveau manteau. Il se connecte sur son ordinateur et va sur le site web de la marque pour mettre des modèles dans une </a:t>
            </a:r>
            <a:r>
              <a:rPr lang="fr-FR" sz="1000" b="0" i="1" dirty="0" err="1">
                <a:solidFill>
                  <a:schemeClr val="bg1"/>
                </a:solidFill>
                <a:effectLst/>
                <a:highlight>
                  <a:srgbClr val="FF0000"/>
                </a:highlight>
                <a:cs typeface="Arial" panose="020B0604020202020204" pitchFamily="34" charset="0"/>
              </a:rPr>
              <a:t>wish-list</a:t>
            </a:r>
            <a:r>
              <a:rPr lang="fr-FR" sz="1000" b="0" i="1" dirty="0">
                <a:solidFill>
                  <a:schemeClr val="bg1"/>
                </a:solidFill>
                <a:effectLst/>
                <a:highlight>
                  <a:srgbClr val="FF0000"/>
                </a:highlight>
                <a:cs typeface="Arial" panose="020B0604020202020204" pitchFamily="34" charset="0"/>
              </a:rPr>
              <a:t>. Dans les transports en commun, depuis l’application mobile de la marque sur son téléphone, il affine son choix et pose une question précise au service client en utilisant Facebook Messenger.</a:t>
            </a:r>
          </a:p>
          <a:p>
            <a:pPr algn="l">
              <a:lnSpc>
                <a:spcPct val="100000"/>
              </a:lnSpc>
              <a:spcBef>
                <a:spcPts val="300"/>
              </a:spcBef>
            </a:pPr>
            <a:r>
              <a:rPr lang="fr-FR" sz="1000" b="0" i="1" dirty="0">
                <a:solidFill>
                  <a:schemeClr val="bg1"/>
                </a:solidFill>
                <a:effectLst/>
                <a:highlight>
                  <a:srgbClr val="FF0000"/>
                </a:highlight>
                <a:cs typeface="Arial" panose="020B0604020202020204" pitchFamily="34" charset="0"/>
              </a:rPr>
              <a:t>Il passe sa commande en ligne pendant sa pause déjeuner et la recevra deux jours plus tard. Hélas, par manque de chance, la taille ne correspond pas. Plutôt que de le renvoyer par la poste, il se rend dans le magasin de la marque pour faire un échange. Par chance, le magasin dispose d’une nouvelle offre promotionnelle qui sera créditée sur le compte en ligne de Marc pour son prochain achat.</a:t>
            </a:r>
          </a:p>
          <a:p>
            <a:pPr>
              <a:lnSpc>
                <a:spcPct val="100000"/>
              </a:lnSpc>
            </a:pPr>
            <a:r>
              <a:rPr lang="fr-FR" sz="1000" b="1" dirty="0">
                <a:cs typeface="Arial" panose="020B0604020202020204" pitchFamily="34" charset="0"/>
              </a:rPr>
              <a:t>Mais un nouvelle complexité logistique et une nouvelle structure de coût…</a:t>
            </a:r>
          </a:p>
          <a:p>
            <a:pPr marL="171450" indent="-171450">
              <a:lnSpc>
                <a:spcPct val="100000"/>
              </a:lnSpc>
              <a:spcBef>
                <a:spcPts val="0"/>
              </a:spcBef>
              <a:buFontTx/>
              <a:buChar char="-"/>
            </a:pPr>
            <a:r>
              <a:rPr lang="fr-FR" sz="1000" dirty="0">
                <a:cs typeface="Arial" panose="020B0604020202020204" pitchFamily="34" charset="0"/>
              </a:rPr>
              <a:t>Réduire les coûts de la livraison à domicile</a:t>
            </a:r>
          </a:p>
          <a:p>
            <a:pPr marL="171450" indent="-171450">
              <a:lnSpc>
                <a:spcPct val="100000"/>
              </a:lnSpc>
              <a:spcBef>
                <a:spcPts val="0"/>
              </a:spcBef>
              <a:buFontTx/>
              <a:buChar char="-"/>
            </a:pPr>
            <a:r>
              <a:rPr lang="fr-FR" sz="1000" dirty="0">
                <a:cs typeface="Arial" panose="020B0604020202020204" pitchFamily="34" charset="0"/>
              </a:rPr>
              <a:t>Massifier les flux</a:t>
            </a:r>
          </a:p>
          <a:p>
            <a:pPr marL="171450" indent="-171450">
              <a:lnSpc>
                <a:spcPct val="100000"/>
              </a:lnSpc>
              <a:spcBef>
                <a:spcPts val="0"/>
              </a:spcBef>
              <a:buFontTx/>
              <a:buChar char="-"/>
            </a:pPr>
            <a:r>
              <a:rPr lang="fr-FR" sz="1000" dirty="0">
                <a:cs typeface="Arial" panose="020B0604020202020204" pitchFamily="34" charset="0"/>
              </a:rPr>
              <a:t>Ramener les clients au magasin</a:t>
            </a:r>
          </a:p>
          <a:p>
            <a:pPr>
              <a:lnSpc>
                <a:spcPct val="100000"/>
              </a:lnSpc>
            </a:pPr>
            <a:endParaRPr lang="fr-FR" sz="1000" dirty="0">
              <a:cs typeface="Arial" panose="020B0604020202020204" pitchFamily="34" charset="0"/>
            </a:endParaRPr>
          </a:p>
          <a:p>
            <a:pPr>
              <a:lnSpc>
                <a:spcPct val="100000"/>
              </a:lnSpc>
            </a:pPr>
            <a:r>
              <a:rPr lang="fr-FR" sz="1000" dirty="0">
                <a:solidFill>
                  <a:schemeClr val="bg1"/>
                </a:solidFill>
                <a:cs typeface="Arial" panose="020B0604020202020204" pitchFamily="34" charset="0"/>
              </a:rPr>
              <a:t>https://contentsquare.com/fr-fr/blog/parcours-client-omnicanal/</a:t>
            </a:r>
          </a:p>
        </p:txBody>
      </p:sp>
      <p:sp>
        <p:nvSpPr>
          <p:cNvPr id="4" name="Espace réservé du numéro de diapositive 3"/>
          <p:cNvSpPr>
            <a:spLocks noGrp="1"/>
          </p:cNvSpPr>
          <p:nvPr>
            <p:ph type="sldNum" sz="quarter" idx="5"/>
          </p:nvPr>
        </p:nvSpPr>
        <p:spPr/>
        <p:txBody>
          <a:bodyPr/>
          <a:lstStyle/>
          <a:p>
            <a:fld id="{3A127152-8CED-4F96-A91B-1AD39C5BFE50}" type="slidenum">
              <a:rPr lang="fr-FR" altLang="fr-FR" smtClean="0"/>
              <a:pPr/>
              <a:t>4</a:t>
            </a:fld>
            <a:endParaRPr lang="fr-FR" altLang="fr-FR"/>
          </a:p>
        </p:txBody>
      </p:sp>
    </p:spTree>
    <p:extLst>
      <p:ext uri="{BB962C8B-B14F-4D97-AF65-F5344CB8AC3E}">
        <p14:creationId xmlns:p14="http://schemas.microsoft.com/office/powerpoint/2010/main" val="303893920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a:xfrm>
            <a:off x="452512" y="4716884"/>
            <a:ext cx="6192688" cy="5368973"/>
          </a:xfrm>
          <a:noFill/>
        </p:spPr>
        <p:txBody>
          <a:bodyPr/>
          <a:lstStyle/>
          <a:p>
            <a:pPr>
              <a:lnSpc>
                <a:spcPct val="100000"/>
              </a:lnSpc>
            </a:pPr>
            <a:r>
              <a:rPr lang="fr-FR" sz="1000" dirty="0"/>
              <a:t>Le fait d’apporter une marchandise (ou de se rendre à une rendez-vous) chez un client absent est un échec coûteux et désagréable pour le client (deuxième présentation non facturée, obligation pour le client de se déplacer…).</a:t>
            </a:r>
          </a:p>
          <a:p>
            <a:pPr>
              <a:lnSpc>
                <a:spcPct val="100000"/>
              </a:lnSpc>
            </a:pPr>
            <a:r>
              <a:rPr lang="fr-FR" sz="1000" b="0" i="0" dirty="0">
                <a:solidFill>
                  <a:srgbClr val="4C4C4C"/>
                </a:solidFill>
                <a:effectLst/>
                <a:cs typeface="Arial" panose="020B0604020202020204" pitchFamily="34" charset="0"/>
              </a:rPr>
              <a:t>La remise de la marchandise suppose qu’il y ait une personne ou un lieu sécuris</a:t>
            </a:r>
            <a:r>
              <a:rPr lang="fr-FR" sz="1000" dirty="0">
                <a:solidFill>
                  <a:srgbClr val="4C4C4C"/>
                </a:solidFill>
                <a:cs typeface="Arial" panose="020B0604020202020204" pitchFamily="34" charset="0"/>
              </a:rPr>
              <a:t>é pour la réception de la marchandise. Cela ne pose pas de problème lorsque le client est une entreprise en revanche, En revanche, c’est plus difficile à gérer lorsque l’on doit livrer au domicile du client. </a:t>
            </a:r>
            <a:r>
              <a:rPr lang="fr-FR" sz="1000" dirty="0"/>
              <a:t>A ce stade, nous supposons que les marchandises commandées par internet se trouvent dans un entrepôt de proximité, alimenté par un entrepôt central ou régional. Il convient maintenant de les mettre dans les mains de chaque client. Plusieurs configurations sont envisageables :</a:t>
            </a:r>
          </a:p>
          <a:p>
            <a:pPr>
              <a:lnSpc>
                <a:spcPct val="100000"/>
              </a:lnSpc>
            </a:pPr>
            <a:r>
              <a:rPr lang="fr-FR" sz="1000" b="1" dirty="0"/>
              <a:t>1- Livraison directe chez le client</a:t>
            </a:r>
          </a:p>
          <a:p>
            <a:pPr>
              <a:lnSpc>
                <a:spcPct val="100000"/>
              </a:lnSpc>
              <a:spcBef>
                <a:spcPts val="300"/>
              </a:spcBef>
            </a:pPr>
            <a:r>
              <a:rPr lang="fr-FR" sz="1000" dirty="0"/>
              <a:t>Avantageux pour le client : il reçoit la marchandise à son domicile. Mais pour qu’il la reçoive, il faut qu’il soit présent ! Il faut organiser des tournées de livraison dans un environnement parfois difficile (embouteillages). En cas d’absence, il faut déclencher une nouvelle présentation ce qui est coûteux.</a:t>
            </a:r>
          </a:p>
          <a:p>
            <a:pPr>
              <a:lnSpc>
                <a:spcPct val="100000"/>
              </a:lnSpc>
              <a:spcBef>
                <a:spcPts val="300"/>
              </a:spcBef>
            </a:pPr>
            <a:r>
              <a:rPr lang="fr-FR" sz="1000" b="1" dirty="0"/>
              <a:t>2- Livraison à partir des magasins</a:t>
            </a:r>
          </a:p>
          <a:p>
            <a:pPr>
              <a:lnSpc>
                <a:spcPct val="100000"/>
              </a:lnSpc>
              <a:spcBef>
                <a:spcPts val="300"/>
              </a:spcBef>
            </a:pPr>
            <a:r>
              <a:rPr lang="fr-FR" sz="1000" dirty="0"/>
              <a:t>Avantages par rapport à la configuration précédente, des tournées plus courtes. Il faut néanmoins s’assurer que le magasin dispose de la marchandise commandée si on livre à partir du stock magasin et cela impose une préparation de commande dans le magasin ce qui est très difficile à mettre en œuvre efficacement car cela nécessite des compétences logistiques rarement présentes en magasin. De plus, cela impose d’utiliser le même stock en magasin pour la vente à distance et la vente sur place ce qui n’est pas gérable par les systèmes de prévisions.</a:t>
            </a:r>
            <a:endParaRPr lang="fr-FR" sz="1000" dirty="0">
              <a:highlight>
                <a:srgbClr val="FFFF00"/>
              </a:highlight>
            </a:endParaRPr>
          </a:p>
          <a:p>
            <a:pPr>
              <a:lnSpc>
                <a:spcPct val="100000"/>
              </a:lnSpc>
              <a:spcBef>
                <a:spcPts val="300"/>
              </a:spcBef>
            </a:pPr>
            <a:r>
              <a:rPr lang="fr-FR" sz="1000" b="1" dirty="0"/>
              <a:t>3- Livraison en points de remise</a:t>
            </a:r>
          </a:p>
          <a:p>
            <a:pPr>
              <a:lnSpc>
                <a:spcPct val="100000"/>
              </a:lnSpc>
              <a:spcBef>
                <a:spcPts val="300"/>
              </a:spcBef>
            </a:pPr>
            <a:r>
              <a:rPr lang="fr-FR" sz="1000" dirty="0"/>
              <a:t> Au lieu de livrer chaque client individuellement avec le risque qu’il soit absent, une solution consiste à livrer dans un endroit accessible en permanence et à proximité du domicile de client. Cela présente deux avantages majeurs : les flux de marchandises sont massifiés (donc cela réduit le coût de transport) et le client n’a pas à attendre le passage du livreur. Les points de remise peuvent être un des boutiques diverses (relais colis) qui reçoivent une petite rémunération, la Poste, un casier automatique, le lieu de travail du client… Ce sont des boutiques diverses.</a:t>
            </a:r>
          </a:p>
          <a:p>
            <a:pPr>
              <a:lnSpc>
                <a:spcPct val="100000"/>
              </a:lnSpc>
              <a:spcBef>
                <a:spcPts val="300"/>
              </a:spcBef>
            </a:pPr>
            <a:r>
              <a:rPr lang="fr-FR" sz="1000" b="1" dirty="0"/>
              <a:t>4- Livraison dans le point de vente – le </a:t>
            </a:r>
            <a:r>
              <a:rPr lang="fr-FR" sz="1000" b="1" i="1" dirty="0"/>
              <a:t>drive</a:t>
            </a:r>
          </a:p>
          <a:p>
            <a:pPr>
              <a:lnSpc>
                <a:spcPct val="100000"/>
              </a:lnSpc>
              <a:spcBef>
                <a:spcPts val="300"/>
              </a:spcBef>
            </a:pPr>
            <a:r>
              <a:rPr lang="fr-FR" sz="1000" dirty="0"/>
              <a:t>Dans cette configuration, le client se déplace en magasin pour aller chercher une commande déjà préparée. Celle-ci peut avoir été préparée dans l’entrepôt de proximité ou bien à l’intérieur même du point de vente. L’opération de </a:t>
            </a:r>
            <a:r>
              <a:rPr lang="fr-FR" sz="1000" i="1" dirty="0"/>
              <a:t>picking</a:t>
            </a:r>
            <a:r>
              <a:rPr lang="fr-FR" sz="1000" dirty="0"/>
              <a:t> est ainsi sous-traitée ce qui fait gagner du temps au client mais coûte cher au distributeur.</a:t>
            </a:r>
          </a:p>
        </p:txBody>
      </p:sp>
      <p:sp>
        <p:nvSpPr>
          <p:cNvPr id="4" name="Espace réservé du numéro de diapositive 3"/>
          <p:cNvSpPr>
            <a:spLocks noGrp="1"/>
          </p:cNvSpPr>
          <p:nvPr>
            <p:ph type="sldNum" sz="quarter" idx="5"/>
          </p:nvPr>
        </p:nvSpPr>
        <p:spPr/>
        <p:txBody>
          <a:bodyPr/>
          <a:lstStyle/>
          <a:p>
            <a:fld id="{3A127152-8CED-4F96-A91B-1AD39C5BFE50}" type="slidenum">
              <a:rPr lang="fr-FR" altLang="fr-FR" smtClean="0"/>
              <a:pPr/>
              <a:t>5</a:t>
            </a:fld>
            <a:endParaRPr lang="fr-FR" altLang="fr-FR"/>
          </a:p>
        </p:txBody>
      </p:sp>
    </p:spTree>
    <p:extLst>
      <p:ext uri="{BB962C8B-B14F-4D97-AF65-F5344CB8AC3E}">
        <p14:creationId xmlns:p14="http://schemas.microsoft.com/office/powerpoint/2010/main" val="28420866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a:xfrm>
            <a:off x="895350" y="4755680"/>
            <a:ext cx="5207000" cy="5217789"/>
          </a:xfrm>
        </p:spPr>
        <p:txBody>
          <a:bodyPr/>
          <a:lstStyle/>
          <a:p>
            <a:pPr>
              <a:lnSpc>
                <a:spcPct val="100000"/>
              </a:lnSpc>
            </a:pPr>
            <a:r>
              <a:rPr lang="fr-FR" sz="1000" dirty="0"/>
              <a:t>L’organisation de tournées est une démarche d'optimisation sous contrainte des trajets de livraisons, de service client ou de visites commerciales. L’objectif est de livrer tous les clients aux heures prévues et au moindre coût. Mais cette démarche est soumise à de nombreuses contraintes.</a:t>
            </a:r>
            <a:br>
              <a:rPr lang="fr-FR" sz="1000" dirty="0"/>
            </a:br>
            <a:br>
              <a:rPr lang="fr-FR" sz="1000" dirty="0"/>
            </a:br>
            <a:r>
              <a:rPr lang="fr-FR" sz="1000" b="1" dirty="0"/>
              <a:t>Gestion des contraintes clients </a:t>
            </a:r>
          </a:p>
          <a:p>
            <a:pPr>
              <a:lnSpc>
                <a:spcPct val="100000"/>
              </a:lnSpc>
            </a:pPr>
            <a:r>
              <a:rPr lang="fr-FR" sz="1000" dirty="0"/>
              <a:t>Les contraintes de la clientèle sont identifiables très facilement : rendez-vous fixes ou variables, plages horaires restreintes, avis d’expédition obligatoires, jours de marché, accessibilité du site (accès bas, voie interdite à certains tonnages…), nécessité de matériel pour décharger (plate-forme élévatrice...)</a:t>
            </a:r>
          </a:p>
          <a:p>
            <a:pPr>
              <a:lnSpc>
                <a:spcPct val="100000"/>
              </a:lnSpc>
            </a:pPr>
            <a:r>
              <a:rPr lang="fr-FR" sz="1000" b="1" dirty="0"/>
              <a:t>Gestion des contraintes internes </a:t>
            </a:r>
          </a:p>
          <a:p>
            <a:pPr>
              <a:lnSpc>
                <a:spcPct val="100000"/>
              </a:lnSpc>
            </a:pPr>
            <a:r>
              <a:rPr lang="fr-FR" sz="1000" dirty="0"/>
              <a:t>Les contraintes internes sont extrêmement variables : capacité de chargement des véhicules, temps de chargement, type de véhicule (compartimenté, réfrigérant, poids lourds, transport de matière dangereuse…), disponibilité des véhicules et nombre de véhicule en service, transport simple ou mixte (collecte et livraison), zone de stockage de marchandises différent du dépôt, horaires d’ouverture du dépôt… </a:t>
            </a:r>
          </a:p>
          <a:p>
            <a:pPr>
              <a:lnSpc>
                <a:spcPct val="100000"/>
              </a:lnSpc>
            </a:pPr>
            <a:r>
              <a:rPr lang="fr-FR" sz="1000" dirty="0"/>
              <a:t>Quand ces contraintes internes sont intégrées, les risques de surcharge ou de sous-charge des véhicules est réduit, les trajets à vide sont restreints au maximum, le nombre de véhicules en service est minimisé. </a:t>
            </a:r>
          </a:p>
          <a:p>
            <a:pPr>
              <a:lnSpc>
                <a:spcPct val="100000"/>
              </a:lnSpc>
            </a:pPr>
            <a:r>
              <a:rPr lang="fr-FR" sz="1000" b="1" dirty="0"/>
              <a:t>Gestion des contraintes réglementaires </a:t>
            </a:r>
          </a:p>
          <a:p>
            <a:pPr>
              <a:lnSpc>
                <a:spcPct val="100000"/>
              </a:lnSpc>
            </a:pPr>
            <a:r>
              <a:rPr lang="fr-FR" sz="1000" dirty="0"/>
              <a:t>Réglementation du temps de travail, restrictions de circulation, chartes environnementales… ces contraintes sont nombreuses et inévitables dans la constitution des plans de tournées. En voici la liste non exhaustive : Réglementation des durées légales de conduite et de repos ; Convention d’entreprise pour les conducteurs ; Charte des émissions polluantes / CO2 ; Calcul de l’écotaxe.</a:t>
            </a:r>
          </a:p>
        </p:txBody>
      </p:sp>
      <p:sp>
        <p:nvSpPr>
          <p:cNvPr id="4" name="Espace réservé du numéro de diapositive 3"/>
          <p:cNvSpPr>
            <a:spLocks noGrp="1"/>
          </p:cNvSpPr>
          <p:nvPr>
            <p:ph type="sldNum" sz="quarter" idx="5"/>
          </p:nvPr>
        </p:nvSpPr>
        <p:spPr/>
        <p:txBody>
          <a:bodyPr/>
          <a:lstStyle/>
          <a:p>
            <a:fld id="{3A127152-8CED-4F96-A91B-1AD39C5BFE50}" type="slidenum">
              <a:rPr lang="fr-FR" altLang="fr-FR" smtClean="0"/>
              <a:pPr/>
              <a:t>6</a:t>
            </a:fld>
            <a:endParaRPr lang="fr-FR" altLang="fr-FR"/>
          </a:p>
        </p:txBody>
      </p:sp>
    </p:spTree>
    <p:extLst>
      <p:ext uri="{BB962C8B-B14F-4D97-AF65-F5344CB8AC3E}">
        <p14:creationId xmlns:p14="http://schemas.microsoft.com/office/powerpoint/2010/main" val="128954116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a:xfrm>
            <a:off x="596528" y="4704078"/>
            <a:ext cx="5904656" cy="5530535"/>
          </a:xfrm>
        </p:spPr>
        <p:txBody>
          <a:bodyPr/>
          <a:lstStyle/>
          <a:p>
            <a:pPr>
              <a:lnSpc>
                <a:spcPct val="100000"/>
              </a:lnSpc>
            </a:pPr>
            <a:r>
              <a:rPr lang="fr-FR" sz="1000" b="1" i="0" dirty="0">
                <a:solidFill>
                  <a:srgbClr val="4C4C4C"/>
                </a:solidFill>
                <a:effectLst/>
                <a:cs typeface="Arial" panose="020B0604020202020204" pitchFamily="34" charset="0"/>
              </a:rPr>
              <a:t>La remise de la marchandise</a:t>
            </a:r>
          </a:p>
          <a:p>
            <a:pPr>
              <a:lnSpc>
                <a:spcPct val="100000"/>
              </a:lnSpc>
              <a:spcBef>
                <a:spcPts val="300"/>
              </a:spcBef>
            </a:pPr>
            <a:r>
              <a:rPr lang="fr-FR" sz="1000" dirty="0">
                <a:solidFill>
                  <a:srgbClr val="4C4C4C"/>
                </a:solidFill>
                <a:cs typeface="Arial" panose="020B0604020202020204" pitchFamily="34" charset="0"/>
              </a:rPr>
              <a:t>La grande difficulté de cette étape, c’est qu’il faut que le client soit présent à son domicile lors du passage du livreur. </a:t>
            </a:r>
          </a:p>
          <a:p>
            <a:pPr>
              <a:lnSpc>
                <a:spcPct val="100000"/>
              </a:lnSpc>
              <a:spcBef>
                <a:spcPts val="300"/>
              </a:spcBef>
            </a:pPr>
            <a:r>
              <a:rPr lang="fr-FR" sz="1000" dirty="0">
                <a:solidFill>
                  <a:srgbClr val="4C4C4C"/>
                </a:solidFill>
                <a:cs typeface="Arial" panose="020B0604020202020204" pitchFamily="34" charset="0"/>
              </a:rPr>
              <a:t>De nombreuses solutions ont été mises en œuvre :</a:t>
            </a:r>
          </a:p>
          <a:p>
            <a:pPr marL="171450" indent="-171450">
              <a:lnSpc>
                <a:spcPct val="100000"/>
              </a:lnSpc>
              <a:spcBef>
                <a:spcPts val="0"/>
              </a:spcBef>
              <a:buFontTx/>
              <a:buChar char="-"/>
            </a:pPr>
            <a:r>
              <a:rPr lang="fr-FR" sz="1000" b="0" i="0" dirty="0">
                <a:solidFill>
                  <a:srgbClr val="4C4C4C"/>
                </a:solidFill>
                <a:effectLst/>
                <a:cs typeface="Arial" panose="020B0604020202020204" pitchFamily="34" charset="0"/>
              </a:rPr>
              <a:t>S’assurer que le client est présent en lui envoyant des SMS lorsque le livreur approche</a:t>
            </a:r>
          </a:p>
          <a:p>
            <a:pPr marL="171450" indent="-171450">
              <a:lnSpc>
                <a:spcPct val="100000"/>
              </a:lnSpc>
              <a:spcBef>
                <a:spcPts val="0"/>
              </a:spcBef>
              <a:buFontTx/>
              <a:buChar char="-"/>
            </a:pPr>
            <a:r>
              <a:rPr lang="fr-FR" sz="1000" b="0" i="0" dirty="0">
                <a:solidFill>
                  <a:srgbClr val="4C4C4C"/>
                </a:solidFill>
                <a:effectLst/>
                <a:cs typeface="Arial" panose="020B0604020202020204" pitchFamily="34" charset="0"/>
              </a:rPr>
              <a:t>Dépôt dans un magasin physique à proximité (</a:t>
            </a:r>
            <a:r>
              <a:rPr lang="fr-FR" sz="1000" dirty="0">
                <a:solidFill>
                  <a:srgbClr val="4C4C4C"/>
                </a:solidFill>
                <a:cs typeface="Arial" panose="020B0604020202020204" pitchFamily="34" charset="0"/>
              </a:rPr>
              <a:t>q</a:t>
            </a:r>
            <a:r>
              <a:rPr lang="fr-FR" sz="1000" b="0" i="0" dirty="0">
                <a:solidFill>
                  <a:srgbClr val="4C4C4C"/>
                </a:solidFill>
                <a:effectLst/>
                <a:cs typeface="Arial" panose="020B0604020202020204" pitchFamily="34" charset="0"/>
              </a:rPr>
              <a:t>ui recevra une petite rémunération pour ce service) ou sur le lieu de travail du client, voire chez un voisin</a:t>
            </a:r>
          </a:p>
          <a:p>
            <a:pPr marL="171450" indent="-171450">
              <a:lnSpc>
                <a:spcPct val="100000"/>
              </a:lnSpc>
              <a:spcBef>
                <a:spcPts val="0"/>
              </a:spcBef>
              <a:buFontTx/>
              <a:buChar char="-"/>
            </a:pPr>
            <a:r>
              <a:rPr lang="fr-FR" sz="1000" dirty="0">
                <a:solidFill>
                  <a:srgbClr val="4C4C4C"/>
                </a:solidFill>
                <a:cs typeface="Arial" panose="020B0604020202020204" pitchFamily="34" charset="0"/>
              </a:rPr>
              <a:t>Dépôt dans des consignes automatiques à proximité du domicile ou sur un trajet du client (gares).</a:t>
            </a:r>
            <a:endParaRPr lang="fr-FR" sz="1000" b="0" i="0" dirty="0">
              <a:solidFill>
                <a:srgbClr val="4C4C4C"/>
              </a:solidFill>
              <a:effectLst/>
              <a:cs typeface="Arial" panose="020B0604020202020204" pitchFamily="34" charset="0"/>
            </a:endParaRPr>
          </a:p>
          <a:p>
            <a:pPr>
              <a:lnSpc>
                <a:spcPct val="100000"/>
              </a:lnSpc>
            </a:pPr>
            <a:r>
              <a:rPr lang="fr-FR" sz="1000" b="1" i="0" dirty="0">
                <a:solidFill>
                  <a:srgbClr val="4C4C4C"/>
                </a:solidFill>
                <a:effectLst/>
                <a:cs typeface="Arial" panose="020B0604020202020204" pitchFamily="34" charset="0"/>
              </a:rPr>
              <a:t>La mise en service</a:t>
            </a:r>
          </a:p>
          <a:p>
            <a:pPr>
              <a:lnSpc>
                <a:spcPct val="100000"/>
              </a:lnSpc>
              <a:spcBef>
                <a:spcPts val="300"/>
              </a:spcBef>
            </a:pPr>
            <a:r>
              <a:rPr lang="fr-FR" sz="1000" dirty="0">
                <a:solidFill>
                  <a:srgbClr val="4C4C4C"/>
                </a:solidFill>
                <a:cs typeface="Arial" panose="020B0604020202020204" pitchFamily="34" charset="0"/>
              </a:rPr>
              <a:t>Des services complémentaires peuvent être proposés lorsque la marchandise est livrée :</a:t>
            </a:r>
          </a:p>
          <a:p>
            <a:pPr marL="171450" indent="-171450">
              <a:lnSpc>
                <a:spcPct val="100000"/>
              </a:lnSpc>
              <a:spcBef>
                <a:spcPts val="0"/>
              </a:spcBef>
              <a:buFontTx/>
              <a:buChar char="-"/>
            </a:pPr>
            <a:r>
              <a:rPr lang="fr-FR" sz="1000" i="0" dirty="0">
                <a:solidFill>
                  <a:srgbClr val="4C4C4C"/>
                </a:solidFill>
                <a:effectLst/>
                <a:cs typeface="Arial" panose="020B0604020202020204" pitchFamily="34" charset="0"/>
              </a:rPr>
              <a:t>Déballage, contrôle et reprise des emballages</a:t>
            </a:r>
          </a:p>
          <a:p>
            <a:pPr marL="171450" indent="-171450">
              <a:lnSpc>
                <a:spcPct val="100000"/>
              </a:lnSpc>
              <a:spcBef>
                <a:spcPts val="0"/>
              </a:spcBef>
              <a:buFontTx/>
              <a:buChar char="-"/>
            </a:pPr>
            <a:r>
              <a:rPr lang="fr-FR" sz="1000" dirty="0">
                <a:solidFill>
                  <a:srgbClr val="4C4C4C"/>
                </a:solidFill>
                <a:cs typeface="Arial" panose="020B0604020202020204" pitchFamily="34" charset="0"/>
              </a:rPr>
              <a:t>Branchement des appareils et mise en service (exemple : télévision, électroménager)</a:t>
            </a:r>
          </a:p>
          <a:p>
            <a:pPr marL="171450" indent="-171450">
              <a:lnSpc>
                <a:spcPct val="100000"/>
              </a:lnSpc>
              <a:spcBef>
                <a:spcPts val="0"/>
              </a:spcBef>
              <a:buFontTx/>
              <a:buChar char="-"/>
            </a:pPr>
            <a:r>
              <a:rPr lang="fr-FR" sz="1000" dirty="0">
                <a:solidFill>
                  <a:srgbClr val="4C4C4C"/>
                </a:solidFill>
                <a:cs typeface="Arial" panose="020B0604020202020204" pitchFamily="34" charset="0"/>
              </a:rPr>
              <a:t>Montage (meuble par exemple)</a:t>
            </a:r>
          </a:p>
          <a:p>
            <a:pPr marL="171450" indent="-171450">
              <a:lnSpc>
                <a:spcPct val="100000"/>
              </a:lnSpc>
              <a:spcBef>
                <a:spcPts val="0"/>
              </a:spcBef>
              <a:buFontTx/>
              <a:buChar char="-"/>
            </a:pPr>
            <a:r>
              <a:rPr lang="fr-FR" sz="1000" i="0" dirty="0">
                <a:solidFill>
                  <a:srgbClr val="4C4C4C"/>
                </a:solidFill>
                <a:effectLst/>
                <a:cs typeface="Arial" panose="020B0604020202020204" pitchFamily="34" charset="0"/>
              </a:rPr>
              <a:t>Conseils d’utilisation…</a:t>
            </a:r>
          </a:p>
          <a:p>
            <a:pPr>
              <a:lnSpc>
                <a:spcPct val="100000"/>
              </a:lnSpc>
              <a:spcBef>
                <a:spcPts val="300"/>
              </a:spcBef>
            </a:pPr>
            <a:r>
              <a:rPr lang="fr-FR" sz="1000" dirty="0">
                <a:solidFill>
                  <a:srgbClr val="4C4C4C"/>
                </a:solidFill>
                <a:cs typeface="Arial" panose="020B0604020202020204" pitchFamily="34" charset="0"/>
              </a:rPr>
              <a:t>Tous ces services nécessitent des compétences particulières qui ne sont pas forcément maîtrisées par les livreurs. </a:t>
            </a:r>
            <a:endParaRPr lang="fr-FR" sz="1000" i="0" dirty="0">
              <a:solidFill>
                <a:srgbClr val="4C4C4C"/>
              </a:solidFill>
              <a:effectLst/>
              <a:cs typeface="Arial" panose="020B0604020202020204" pitchFamily="34" charset="0"/>
            </a:endParaRPr>
          </a:p>
          <a:p>
            <a:pPr>
              <a:lnSpc>
                <a:spcPct val="100000"/>
              </a:lnSpc>
            </a:pPr>
            <a:r>
              <a:rPr lang="fr-FR" sz="1000" b="1" i="0" dirty="0">
                <a:solidFill>
                  <a:srgbClr val="4C4C4C"/>
                </a:solidFill>
                <a:effectLst/>
                <a:cs typeface="Arial" panose="020B0604020202020204" pitchFamily="34" charset="0"/>
              </a:rPr>
              <a:t>Le problème des retours</a:t>
            </a:r>
          </a:p>
          <a:p>
            <a:pPr>
              <a:lnSpc>
                <a:spcPct val="100000"/>
              </a:lnSpc>
              <a:spcBef>
                <a:spcPts val="300"/>
              </a:spcBef>
            </a:pPr>
            <a:r>
              <a:rPr lang="fr-FR" sz="1000" dirty="0">
                <a:solidFill>
                  <a:srgbClr val="4C4C4C"/>
                </a:solidFill>
                <a:cs typeface="Arial" panose="020B0604020202020204" pitchFamily="34" charset="0"/>
              </a:rPr>
              <a:t>Celui-ci doit être pris en compte aussi bien d’un point de vue commercial que logistique. En effet, l</a:t>
            </a:r>
            <a:r>
              <a:rPr lang="fr-FR" sz="1000" b="0" i="0" dirty="0">
                <a:solidFill>
                  <a:srgbClr val="4C4C4C"/>
                </a:solidFill>
                <a:effectLst/>
                <a:cs typeface="Arial" panose="020B0604020202020204" pitchFamily="34" charset="0"/>
              </a:rPr>
              <a:t>a loi européenne autorise un délai de rétractation de 14 jours à compter de la réception du produit (et sans justification). </a:t>
            </a:r>
            <a:r>
              <a:rPr lang="fr-FR" sz="1000" dirty="0">
                <a:solidFill>
                  <a:srgbClr val="4C4C4C"/>
                </a:solidFill>
                <a:cs typeface="Arial" panose="020B0604020202020204" pitchFamily="34" charset="0"/>
              </a:rPr>
              <a:t>Les retours peuvent avoir plusieurs origine : bien sur, produit défectueux sous garantie, erreur de commande ou ne convenant pas.</a:t>
            </a:r>
          </a:p>
          <a:p>
            <a:pPr>
              <a:lnSpc>
                <a:spcPct val="100000"/>
              </a:lnSpc>
              <a:spcBef>
                <a:spcPts val="300"/>
              </a:spcBef>
            </a:pPr>
            <a:r>
              <a:rPr lang="fr-FR" sz="1000" b="0" i="0" dirty="0">
                <a:solidFill>
                  <a:srgbClr val="4C4C4C"/>
                </a:solidFill>
                <a:effectLst/>
                <a:cs typeface="Arial" panose="020B0604020202020204" pitchFamily="34" charset="0"/>
              </a:rPr>
              <a:t>Faciliter les retours, en communiquant par exemple ouvertement sur les conditions dans la page dédiée à la livraison, est un bon moyen de transformer une déception en une expérience positive. S’il est facile de vous renvoyer un produit, alors pourquoi ne pas en tester un autre et passer une nouvelle commande ?</a:t>
            </a:r>
          </a:p>
          <a:p>
            <a:pPr>
              <a:lnSpc>
                <a:spcPct val="100000"/>
              </a:lnSpc>
            </a:pPr>
            <a:r>
              <a:rPr lang="fr-FR" sz="1000" b="1" i="0" dirty="0">
                <a:solidFill>
                  <a:srgbClr val="4C4C4C"/>
                </a:solidFill>
                <a:effectLst/>
                <a:cs typeface="Arial" panose="020B0604020202020204" pitchFamily="34" charset="0"/>
              </a:rPr>
              <a:t>Les déchets</a:t>
            </a:r>
          </a:p>
          <a:p>
            <a:pPr>
              <a:spcBef>
                <a:spcPts val="300"/>
              </a:spcBef>
            </a:pPr>
            <a:r>
              <a:rPr lang="fr-FR" sz="1000" dirty="0"/>
              <a:t>Les déchets concernent les emballages qui sont souvent sophistiqués et volumineux pour bien protéger la marchandise lors du transport</a:t>
            </a:r>
          </a:p>
          <a:p>
            <a:pPr>
              <a:spcBef>
                <a:spcPts val="300"/>
              </a:spcBef>
            </a:pPr>
            <a:r>
              <a:rPr lang="fr-FR" sz="1000" dirty="0"/>
              <a:t>Les retours concernent aussi les matériels que les clients remplacent (électroménager) et qu’ils ne peuvent porter par eux-mêmes en déchèterie.</a:t>
            </a:r>
          </a:p>
        </p:txBody>
      </p:sp>
      <p:sp>
        <p:nvSpPr>
          <p:cNvPr id="4" name="Espace réservé du numéro de diapositive 3"/>
          <p:cNvSpPr>
            <a:spLocks noGrp="1"/>
          </p:cNvSpPr>
          <p:nvPr>
            <p:ph type="sldNum" sz="quarter" idx="5"/>
          </p:nvPr>
        </p:nvSpPr>
        <p:spPr/>
        <p:txBody>
          <a:bodyPr/>
          <a:lstStyle/>
          <a:p>
            <a:fld id="{3A127152-8CED-4F96-A91B-1AD39C5BFE50}" type="slidenum">
              <a:rPr lang="fr-FR" altLang="fr-FR" smtClean="0"/>
              <a:pPr/>
              <a:t>7</a:t>
            </a:fld>
            <a:endParaRPr lang="fr-FR" altLang="fr-FR"/>
          </a:p>
        </p:txBody>
      </p:sp>
    </p:spTree>
    <p:extLst>
      <p:ext uri="{BB962C8B-B14F-4D97-AF65-F5344CB8AC3E}">
        <p14:creationId xmlns:p14="http://schemas.microsoft.com/office/powerpoint/2010/main" val="29722012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a:lnSpc>
                <a:spcPct val="100000"/>
              </a:lnSpc>
            </a:pPr>
            <a:r>
              <a:rPr lang="fr-FR" sz="1000" dirty="0"/>
              <a:t>Dans le souci de fidéliser leur clientèle, des entreprises de distribution proposent des services complémentaires qui doivent être bien organisés pour parvenir à des coûts raisonnables. Par exemple, la chaîne Darty en a fait son argument de vente majeur.</a:t>
            </a:r>
          </a:p>
          <a:p>
            <a:pPr>
              <a:lnSpc>
                <a:spcPct val="100000"/>
              </a:lnSpc>
            </a:pPr>
            <a:r>
              <a:rPr lang="fr-FR" sz="1000" dirty="0"/>
              <a:t>Tout d’abord, il faut s’assurer de la présence du client au lieu de livraison et l’informer de l’heure approximative d’arrivée du transporteur.</a:t>
            </a:r>
          </a:p>
          <a:p>
            <a:pPr>
              <a:lnSpc>
                <a:spcPct val="100000"/>
              </a:lnSpc>
            </a:pPr>
            <a:r>
              <a:rPr lang="fr-FR" sz="1000" dirty="0"/>
              <a:t>Par exemple, pour le mobilier ou l’électroménager, lourd et encombrant, il faut apporter les produits jusque dans la pièce du client, procéder au montage, brancher et contrôler le bon fonctionnement. Cela suppose souvent une livraison à deux personnes. Pour la mise en mains des produits techniques, il faut que le livreur soit aussi technicien.</a:t>
            </a:r>
          </a:p>
          <a:p>
            <a:pPr>
              <a:lnSpc>
                <a:spcPct val="100000"/>
              </a:lnSpc>
            </a:pPr>
            <a:r>
              <a:rPr lang="fr-FR" sz="1000" dirty="0"/>
              <a:t>Il peut être proposé la reprise de l’ancien produit, comme la literie.</a:t>
            </a:r>
          </a:p>
          <a:p>
            <a:pPr>
              <a:lnSpc>
                <a:spcPct val="100000"/>
              </a:lnSpc>
            </a:pPr>
            <a:r>
              <a:rPr lang="fr-FR" sz="1000" dirty="0"/>
              <a:t>Cette dernière étape a souvent un coût élevé.</a:t>
            </a:r>
          </a:p>
        </p:txBody>
      </p:sp>
      <p:sp>
        <p:nvSpPr>
          <p:cNvPr id="4" name="Rectangle 7">
            <a:extLst>
              <a:ext uri="{FF2B5EF4-FFF2-40B4-BE49-F238E27FC236}">
                <a16:creationId xmlns:a16="http://schemas.microsoft.com/office/drawing/2014/main" id="{797B20E3-3A46-42A7-A2CD-C81B2A533A09}"/>
              </a:ext>
            </a:extLst>
          </p:cNvPr>
          <p:cNvSpPr>
            <a:spLocks noGrp="1" noChangeArrowheads="1"/>
          </p:cNvSpPr>
          <p:nvPr>
            <p:ph type="sldNum" sz="quarter" idx="5"/>
          </p:nvPr>
        </p:nvSpPr>
        <p:spPr bwMode="auto">
          <a:xfrm>
            <a:off x="4022725" y="9734550"/>
            <a:ext cx="3076575" cy="477838"/>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6506" tIns="48253" rIns="96506" bIns="48253" numCol="1" anchor="b" anchorCtr="0" compatLnSpc="1">
            <a:prstTxWarp prst="textNoShape">
              <a:avLst/>
            </a:prstTxWarp>
          </a:bodyPr>
          <a:lstStyle>
            <a:lvl1pPr algn="r" defTabSz="965200">
              <a:defRPr sz="1300"/>
            </a:lvl1pPr>
          </a:lstStyle>
          <a:p>
            <a:fld id="{3A127152-8CED-4F96-A91B-1AD39C5BFE50}" type="slidenum">
              <a:rPr lang="fr-FR" altLang="fr-FR"/>
              <a:pPr/>
              <a:t>8</a:t>
            </a:fld>
            <a:endParaRPr lang="fr-FR" altLang="fr-FR"/>
          </a:p>
        </p:txBody>
      </p:sp>
    </p:spTree>
    <p:extLst>
      <p:ext uri="{BB962C8B-B14F-4D97-AF65-F5344CB8AC3E}">
        <p14:creationId xmlns:p14="http://schemas.microsoft.com/office/powerpoint/2010/main" val="203599386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a:xfrm>
            <a:off x="946150" y="4867275"/>
            <a:ext cx="5207000" cy="5146575"/>
          </a:xfrm>
        </p:spPr>
        <p:txBody>
          <a:bodyPr/>
          <a:lstStyle/>
          <a:p>
            <a:pPr>
              <a:lnSpc>
                <a:spcPct val="100000"/>
              </a:lnSpc>
            </a:pPr>
            <a:r>
              <a:rPr lang="fr-FR" sz="1000" b="1" dirty="0"/>
              <a:t>Le suivi des tournées</a:t>
            </a:r>
          </a:p>
          <a:p>
            <a:pPr>
              <a:lnSpc>
                <a:spcPct val="100000"/>
              </a:lnSpc>
            </a:pPr>
            <a:r>
              <a:rPr lang="fr-FR" sz="1000" dirty="0"/>
              <a:t>La tournée a été construite, le camion chargé, le TMS transporteur peut recalculer la tournée optimale en fonction des dernières informations sur l’état de la circulation.</a:t>
            </a:r>
          </a:p>
          <a:p>
            <a:pPr>
              <a:lnSpc>
                <a:spcPct val="100000"/>
              </a:lnSpc>
            </a:pPr>
            <a:r>
              <a:rPr lang="fr-FR" sz="1000" dirty="0"/>
              <a:t>Le chauffeur/livreur se déplace chez les clients selon les indications du TMS avec les temps de déplacement prévus et les heures de passage.. Il peut en informer les clients pour qu’ils soient présents lors de son arrivée. Grâce à la </a:t>
            </a:r>
            <a:r>
              <a:rPr lang="fr-FR" sz="1000" b="1" dirty="0"/>
              <a:t>géolocalisation</a:t>
            </a:r>
            <a:r>
              <a:rPr lang="fr-FR" sz="1000" dirty="0"/>
              <a:t>, il peut savoir à tout moment où se trouvent les véhicules, quel est l’avancement de la tournée, quel est l’heure probable de passage chez les clients restant à livrer.</a:t>
            </a:r>
          </a:p>
          <a:p>
            <a:pPr>
              <a:lnSpc>
                <a:spcPct val="100000"/>
              </a:lnSpc>
            </a:pPr>
            <a:r>
              <a:rPr lang="fr-FR" sz="1000" dirty="0"/>
              <a:t>S’il se produit des incidents sur le parcours (demande urgente d’un client, route bloquée, client absent…), le logiciel peut faire la mise à jour de la tournée en temps réel.</a:t>
            </a:r>
          </a:p>
          <a:p>
            <a:pPr>
              <a:lnSpc>
                <a:spcPct val="100000"/>
              </a:lnSpc>
            </a:pPr>
            <a:r>
              <a:rPr lang="fr-FR" sz="1100" b="1" dirty="0">
                <a:solidFill>
                  <a:srgbClr val="000000"/>
                </a:solidFill>
                <a:cs typeface="Arial" panose="020B0604020202020204" pitchFamily="34" charset="0"/>
              </a:rPr>
              <a:t>Les fonctions d’un TMS Transporteur</a:t>
            </a:r>
          </a:p>
          <a:p>
            <a:pPr marL="177800" indent="-177800">
              <a:lnSpc>
                <a:spcPct val="100000"/>
              </a:lnSpc>
              <a:spcBef>
                <a:spcPts val="300"/>
              </a:spcBef>
              <a:buFont typeface="Arial" panose="020B0604020202020204" pitchFamily="34" charset="0"/>
              <a:buChar char="•"/>
            </a:pPr>
            <a:r>
              <a:rPr lang="fr-FR" sz="1000" dirty="0">
                <a:solidFill>
                  <a:srgbClr val="000000"/>
                </a:solidFill>
                <a:cs typeface="Arial" panose="020B0604020202020204" pitchFamily="34" charset="0"/>
              </a:rPr>
              <a:t>le suivi de la maintenance du matériel roulant</a:t>
            </a:r>
          </a:p>
          <a:p>
            <a:pPr marL="177800" indent="-177800">
              <a:lnSpc>
                <a:spcPct val="100000"/>
              </a:lnSpc>
              <a:spcBef>
                <a:spcPts val="300"/>
              </a:spcBef>
              <a:buFont typeface="Arial" panose="020B0604020202020204" pitchFamily="34" charset="0"/>
              <a:buChar char="•"/>
            </a:pPr>
            <a:r>
              <a:rPr lang="fr-FR" sz="1000" dirty="0">
                <a:solidFill>
                  <a:srgbClr val="000000"/>
                </a:solidFill>
                <a:cs typeface="Arial" panose="020B0604020202020204" pitchFamily="34" charset="0"/>
              </a:rPr>
              <a:t>la gestion des temps de conduite</a:t>
            </a:r>
          </a:p>
          <a:p>
            <a:pPr marL="177800" indent="-177800">
              <a:lnSpc>
                <a:spcPct val="100000"/>
              </a:lnSpc>
              <a:spcBef>
                <a:spcPts val="300"/>
              </a:spcBef>
              <a:buFont typeface="Arial" panose="020B0604020202020204" pitchFamily="34" charset="0"/>
              <a:buChar char="•"/>
            </a:pPr>
            <a:r>
              <a:rPr lang="fr-FR" sz="1000" dirty="0">
                <a:solidFill>
                  <a:srgbClr val="000000"/>
                </a:solidFill>
                <a:cs typeface="Arial" panose="020B0604020202020204" pitchFamily="34" charset="0"/>
              </a:rPr>
              <a:t>l'optimisation des tournées de livraison</a:t>
            </a:r>
          </a:p>
          <a:p>
            <a:pPr marL="177800" indent="-177800">
              <a:lnSpc>
                <a:spcPct val="100000"/>
              </a:lnSpc>
              <a:spcBef>
                <a:spcPts val="300"/>
              </a:spcBef>
              <a:buFont typeface="Arial" panose="020B0604020202020204" pitchFamily="34" charset="0"/>
              <a:buChar char="•"/>
            </a:pPr>
            <a:r>
              <a:rPr lang="fr-FR" sz="1000" b="0" i="0" dirty="0">
                <a:solidFill>
                  <a:srgbClr val="303A3E"/>
                </a:solidFill>
                <a:effectLst/>
                <a:cs typeface="Arial" panose="020B0604020202020204" pitchFamily="34" charset="0"/>
              </a:rPr>
              <a:t>dématérialisation des documents (lettre de voiture électronique)</a:t>
            </a:r>
            <a:endParaRPr lang="fr-FR" sz="1000" dirty="0">
              <a:solidFill>
                <a:srgbClr val="000000"/>
              </a:solidFill>
              <a:cs typeface="Arial" panose="020B0604020202020204" pitchFamily="34" charset="0"/>
            </a:endParaRPr>
          </a:p>
          <a:p>
            <a:pPr marL="177800" indent="-177800">
              <a:lnSpc>
                <a:spcPct val="100000"/>
              </a:lnSpc>
              <a:spcBef>
                <a:spcPts val="300"/>
              </a:spcBef>
              <a:buFont typeface="Arial" panose="020B0604020202020204" pitchFamily="34" charset="0"/>
              <a:buChar char="•"/>
            </a:pPr>
            <a:r>
              <a:rPr lang="fr-FR" sz="1000" dirty="0">
                <a:solidFill>
                  <a:srgbClr val="000000"/>
                </a:solidFill>
                <a:cs typeface="Arial" panose="020B0604020202020204" pitchFamily="34" charset="0"/>
              </a:rPr>
              <a:t>la traçabilité des marchandises</a:t>
            </a:r>
          </a:p>
          <a:p>
            <a:pPr marL="177800" indent="-177800">
              <a:lnSpc>
                <a:spcPct val="100000"/>
              </a:lnSpc>
              <a:spcBef>
                <a:spcPts val="300"/>
              </a:spcBef>
              <a:buFont typeface="Arial" panose="020B0604020202020204" pitchFamily="34" charset="0"/>
              <a:buChar char="•"/>
            </a:pPr>
            <a:r>
              <a:rPr lang="fr-FR" sz="1000" dirty="0">
                <a:solidFill>
                  <a:srgbClr val="000000"/>
                </a:solidFill>
                <a:cs typeface="Arial" panose="020B0604020202020204" pitchFamily="34" charset="0"/>
              </a:rPr>
              <a:t>la facturation des prestations de transport </a:t>
            </a:r>
          </a:p>
          <a:p>
            <a:pPr marL="177800" indent="-177800">
              <a:lnSpc>
                <a:spcPct val="100000"/>
              </a:lnSpc>
              <a:spcBef>
                <a:spcPts val="300"/>
              </a:spcBef>
              <a:buFont typeface="Arial" panose="020B0604020202020204" pitchFamily="34" charset="0"/>
              <a:buChar char="•"/>
            </a:pPr>
            <a:r>
              <a:rPr lang="fr-FR" sz="1000" dirty="0">
                <a:solidFill>
                  <a:srgbClr val="000000"/>
                </a:solidFill>
                <a:cs typeface="Arial" panose="020B0604020202020204" pitchFamily="34" charset="0"/>
              </a:rPr>
              <a:t>le suivi des consommables</a:t>
            </a:r>
          </a:p>
          <a:p>
            <a:pPr marL="177800" indent="-177800">
              <a:lnSpc>
                <a:spcPct val="100000"/>
              </a:lnSpc>
              <a:spcBef>
                <a:spcPts val="300"/>
              </a:spcBef>
              <a:buFont typeface="Arial" panose="020B0604020202020204" pitchFamily="34" charset="0"/>
              <a:buChar char="•"/>
            </a:pPr>
            <a:r>
              <a:rPr lang="fr-FR" sz="1000" dirty="0">
                <a:solidFill>
                  <a:srgbClr val="000000"/>
                </a:solidFill>
                <a:cs typeface="Arial" panose="020B0604020202020204" pitchFamily="34" charset="0"/>
              </a:rPr>
              <a:t>la communication embarquée avec les chauffeurs :</a:t>
            </a:r>
            <a:r>
              <a:rPr lang="fr-FR" sz="1000" b="0" i="0" dirty="0">
                <a:solidFill>
                  <a:srgbClr val="303A3E"/>
                </a:solidFill>
                <a:effectLst/>
                <a:cs typeface="Arial" panose="020B0604020202020204" pitchFamily="34" charset="0"/>
              </a:rPr>
              <a:t> application mobile conducteur sur téléphone mobile ou tablette connectée</a:t>
            </a:r>
            <a:endParaRPr lang="fr-FR" sz="1000" b="0" i="0" dirty="0">
              <a:solidFill>
                <a:srgbClr val="000000"/>
              </a:solidFill>
              <a:effectLst/>
              <a:cs typeface="Arial" panose="020B0604020202020204" pitchFamily="34" charset="0"/>
            </a:endParaRPr>
          </a:p>
          <a:p>
            <a:pPr>
              <a:lnSpc>
                <a:spcPct val="100000"/>
              </a:lnSpc>
            </a:pPr>
            <a:endParaRPr lang="fr-FR" sz="1000" dirty="0"/>
          </a:p>
        </p:txBody>
      </p:sp>
      <p:sp>
        <p:nvSpPr>
          <p:cNvPr id="4" name="Espace réservé du numéro de diapositive 3"/>
          <p:cNvSpPr>
            <a:spLocks noGrp="1"/>
          </p:cNvSpPr>
          <p:nvPr>
            <p:ph type="sldNum" sz="quarter" idx="5"/>
          </p:nvPr>
        </p:nvSpPr>
        <p:spPr/>
        <p:txBody>
          <a:bodyPr/>
          <a:lstStyle/>
          <a:p>
            <a:fld id="{3A127152-8CED-4F96-A91B-1AD39C5BFE50}" type="slidenum">
              <a:rPr lang="fr-FR" altLang="fr-FR" smtClean="0"/>
              <a:pPr/>
              <a:t>9</a:t>
            </a:fld>
            <a:endParaRPr lang="fr-FR" altLang="fr-FR"/>
          </a:p>
        </p:txBody>
      </p:sp>
    </p:spTree>
    <p:extLst>
      <p:ext uri="{BB962C8B-B14F-4D97-AF65-F5344CB8AC3E}">
        <p14:creationId xmlns:p14="http://schemas.microsoft.com/office/powerpoint/2010/main" val="77118593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9A5EC65-2624-4FA0-A6E3-383024146062}"/>
              </a:ext>
            </a:extLst>
          </p:cNvPr>
          <p:cNvSpPr>
            <a:spLocks noGrp="1"/>
          </p:cNvSpPr>
          <p:nvPr>
            <p:ph type="ctrTitle"/>
          </p:nvPr>
        </p:nvSpPr>
        <p:spPr>
          <a:xfrm>
            <a:off x="1143000" y="1122363"/>
            <a:ext cx="6858000" cy="2387600"/>
          </a:xfrm>
        </p:spPr>
        <p:txBody>
          <a:bodyPr anchor="b"/>
          <a:lstStyle>
            <a:lvl1pPr algn="ctr">
              <a:defRPr sz="6000"/>
            </a:lvl1pPr>
          </a:lstStyle>
          <a:p>
            <a:r>
              <a:rPr lang="fr-FR"/>
              <a:t>Modifiez le style du titre</a:t>
            </a:r>
          </a:p>
        </p:txBody>
      </p:sp>
      <p:sp>
        <p:nvSpPr>
          <p:cNvPr id="3" name="Sous-titre 2">
            <a:extLst>
              <a:ext uri="{FF2B5EF4-FFF2-40B4-BE49-F238E27FC236}">
                <a16:creationId xmlns:a16="http://schemas.microsoft.com/office/drawing/2014/main" id="{499E139E-43BF-43FC-8BB3-2470A4537FF2}"/>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p>
        </p:txBody>
      </p:sp>
    </p:spTree>
    <p:extLst>
      <p:ext uri="{BB962C8B-B14F-4D97-AF65-F5344CB8AC3E}">
        <p14:creationId xmlns:p14="http://schemas.microsoft.com/office/powerpoint/2010/main" val="35293195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BEEEE97-1344-41FC-9E95-3497841498B5}"/>
              </a:ext>
            </a:extLst>
          </p:cNvPr>
          <p:cNvSpPr>
            <a:spLocks noGrp="1"/>
          </p:cNvSpPr>
          <p:nvPr>
            <p:ph type="title"/>
          </p:nvPr>
        </p:nvSpPr>
        <p:spPr/>
        <p:txBody>
          <a:bodyPr/>
          <a:lstStyle/>
          <a:p>
            <a:r>
              <a:rPr lang="fr-FR"/>
              <a:t>Modifiez le style du titre</a:t>
            </a:r>
          </a:p>
        </p:txBody>
      </p:sp>
      <p:sp>
        <p:nvSpPr>
          <p:cNvPr id="3" name="Espace réservé du texte vertical 2">
            <a:extLst>
              <a:ext uri="{FF2B5EF4-FFF2-40B4-BE49-F238E27FC236}">
                <a16:creationId xmlns:a16="http://schemas.microsoft.com/office/drawing/2014/main" id="{80BE6CC5-A440-49F2-8784-658E9683A83C}"/>
              </a:ext>
            </a:extLst>
          </p:cNvPr>
          <p:cNvSpPr>
            <a:spLocks noGrp="1"/>
          </p:cNvSpPr>
          <p:nvPr>
            <p:ph type="body" orient="vert" idx="1"/>
          </p:nvPr>
        </p:nvSpPr>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Tree>
    <p:extLst>
      <p:ext uri="{BB962C8B-B14F-4D97-AF65-F5344CB8AC3E}">
        <p14:creationId xmlns:p14="http://schemas.microsoft.com/office/powerpoint/2010/main" val="37989088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a:extLst>
              <a:ext uri="{FF2B5EF4-FFF2-40B4-BE49-F238E27FC236}">
                <a16:creationId xmlns:a16="http://schemas.microsoft.com/office/drawing/2014/main" id="{1A048712-A582-4B4D-B9D7-2B38E67DD29B}"/>
              </a:ext>
            </a:extLst>
          </p:cNvPr>
          <p:cNvSpPr>
            <a:spLocks noGrp="1"/>
          </p:cNvSpPr>
          <p:nvPr>
            <p:ph type="title" orient="vert"/>
          </p:nvPr>
        </p:nvSpPr>
        <p:spPr>
          <a:xfrm>
            <a:off x="6953250" y="990600"/>
            <a:ext cx="1962150" cy="4800600"/>
          </a:xfrm>
        </p:spPr>
        <p:txBody>
          <a:bodyPr vert="eaVert"/>
          <a:lstStyle/>
          <a:p>
            <a:r>
              <a:rPr lang="fr-FR"/>
              <a:t>Modifiez le style du titre</a:t>
            </a:r>
          </a:p>
        </p:txBody>
      </p:sp>
      <p:sp>
        <p:nvSpPr>
          <p:cNvPr id="3" name="Espace réservé du texte vertical 2">
            <a:extLst>
              <a:ext uri="{FF2B5EF4-FFF2-40B4-BE49-F238E27FC236}">
                <a16:creationId xmlns:a16="http://schemas.microsoft.com/office/drawing/2014/main" id="{ED65515E-801F-448E-B538-618D516F1F52}"/>
              </a:ext>
            </a:extLst>
          </p:cNvPr>
          <p:cNvSpPr>
            <a:spLocks noGrp="1"/>
          </p:cNvSpPr>
          <p:nvPr>
            <p:ph type="body" orient="vert" idx="1"/>
          </p:nvPr>
        </p:nvSpPr>
        <p:spPr>
          <a:xfrm>
            <a:off x="1066800" y="990600"/>
            <a:ext cx="5734050" cy="4800600"/>
          </a:xfrm>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Tree>
    <p:extLst>
      <p:ext uri="{BB962C8B-B14F-4D97-AF65-F5344CB8AC3E}">
        <p14:creationId xmlns:p14="http://schemas.microsoft.com/office/powerpoint/2010/main" val="14039482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C557EAC-1A83-441C-B2E9-36A46FDCEB57}"/>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103EE9B6-672F-42FC-AE08-ADA25D3F0655}"/>
              </a:ext>
            </a:extLst>
          </p:cNvPr>
          <p:cNvSpPr>
            <a:spLocks noGrp="1"/>
          </p:cNvSpPr>
          <p:nvPr>
            <p:ph idx="1"/>
          </p:nvPr>
        </p:nvSpPr>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Tree>
    <p:extLst>
      <p:ext uri="{BB962C8B-B14F-4D97-AF65-F5344CB8AC3E}">
        <p14:creationId xmlns:p14="http://schemas.microsoft.com/office/powerpoint/2010/main" val="11754452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9FF9BDB-F395-41D8-B77B-E7C5E1D7C091}"/>
              </a:ext>
            </a:extLst>
          </p:cNvPr>
          <p:cNvSpPr>
            <a:spLocks noGrp="1"/>
          </p:cNvSpPr>
          <p:nvPr>
            <p:ph type="title"/>
          </p:nvPr>
        </p:nvSpPr>
        <p:spPr>
          <a:xfrm>
            <a:off x="623888" y="1709738"/>
            <a:ext cx="7886700" cy="2852737"/>
          </a:xfrm>
        </p:spPr>
        <p:txBody>
          <a:bodyPr anchor="b"/>
          <a:lstStyle>
            <a:lvl1pPr>
              <a:defRPr sz="6000"/>
            </a:lvl1pPr>
          </a:lstStyle>
          <a:p>
            <a:r>
              <a:rPr lang="fr-FR"/>
              <a:t>Modifiez le style du titre</a:t>
            </a:r>
          </a:p>
        </p:txBody>
      </p:sp>
      <p:sp>
        <p:nvSpPr>
          <p:cNvPr id="3" name="Espace réservé du texte 2">
            <a:extLst>
              <a:ext uri="{FF2B5EF4-FFF2-40B4-BE49-F238E27FC236}">
                <a16:creationId xmlns:a16="http://schemas.microsoft.com/office/drawing/2014/main" id="{D654CAC5-CDBF-42F0-AB95-4E15CFB17E71}"/>
              </a:ext>
            </a:extLst>
          </p:cNvPr>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fr-FR"/>
              <a:t>Modifier les styles du texte du masque</a:t>
            </a:r>
          </a:p>
        </p:txBody>
      </p:sp>
    </p:spTree>
    <p:extLst>
      <p:ext uri="{BB962C8B-B14F-4D97-AF65-F5344CB8AC3E}">
        <p14:creationId xmlns:p14="http://schemas.microsoft.com/office/powerpoint/2010/main" val="987099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E10C535-FC86-4A87-903D-45E6737DFC61}"/>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0A62C0F5-8A14-44D4-96C7-9D9FCF56C1CB}"/>
              </a:ext>
            </a:extLst>
          </p:cNvPr>
          <p:cNvSpPr>
            <a:spLocks noGrp="1"/>
          </p:cNvSpPr>
          <p:nvPr>
            <p:ph sz="half" idx="1"/>
          </p:nvPr>
        </p:nvSpPr>
        <p:spPr>
          <a:xfrm>
            <a:off x="1066800" y="1676400"/>
            <a:ext cx="3505200" cy="4114800"/>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a:extLst>
              <a:ext uri="{FF2B5EF4-FFF2-40B4-BE49-F238E27FC236}">
                <a16:creationId xmlns:a16="http://schemas.microsoft.com/office/drawing/2014/main" id="{C4A2F570-E27A-4E07-B67E-980532B8FEA7}"/>
              </a:ext>
            </a:extLst>
          </p:cNvPr>
          <p:cNvSpPr>
            <a:spLocks noGrp="1"/>
          </p:cNvSpPr>
          <p:nvPr>
            <p:ph sz="half" idx="2"/>
          </p:nvPr>
        </p:nvSpPr>
        <p:spPr>
          <a:xfrm>
            <a:off x="4724400" y="1676400"/>
            <a:ext cx="3505200" cy="4114800"/>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Tree>
    <p:extLst>
      <p:ext uri="{BB962C8B-B14F-4D97-AF65-F5344CB8AC3E}">
        <p14:creationId xmlns:p14="http://schemas.microsoft.com/office/powerpoint/2010/main" val="23392736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79711C3-8982-4B8B-8130-D191A291BF16}"/>
              </a:ext>
            </a:extLst>
          </p:cNvPr>
          <p:cNvSpPr>
            <a:spLocks noGrp="1"/>
          </p:cNvSpPr>
          <p:nvPr>
            <p:ph type="title"/>
          </p:nvPr>
        </p:nvSpPr>
        <p:spPr>
          <a:xfrm>
            <a:off x="630238" y="365125"/>
            <a:ext cx="7886700" cy="1325563"/>
          </a:xfrm>
        </p:spPr>
        <p:txBody>
          <a:bodyPr/>
          <a:lstStyle/>
          <a:p>
            <a:r>
              <a:rPr lang="fr-FR"/>
              <a:t>Modifiez le style du titre</a:t>
            </a:r>
          </a:p>
        </p:txBody>
      </p:sp>
      <p:sp>
        <p:nvSpPr>
          <p:cNvPr id="3" name="Espace réservé du texte 2">
            <a:extLst>
              <a:ext uri="{FF2B5EF4-FFF2-40B4-BE49-F238E27FC236}">
                <a16:creationId xmlns:a16="http://schemas.microsoft.com/office/drawing/2014/main" id="{CCEA8CEA-935E-4283-81EE-34A04C3250BD}"/>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4" name="Espace réservé du contenu 3">
            <a:extLst>
              <a:ext uri="{FF2B5EF4-FFF2-40B4-BE49-F238E27FC236}">
                <a16:creationId xmlns:a16="http://schemas.microsoft.com/office/drawing/2014/main" id="{6C463BC2-B3B2-4D4C-B7B8-D5A7EC23E652}"/>
              </a:ext>
            </a:extLst>
          </p:cNvPr>
          <p:cNvSpPr>
            <a:spLocks noGrp="1"/>
          </p:cNvSpPr>
          <p:nvPr>
            <p:ph sz="half" idx="2"/>
          </p:nvPr>
        </p:nvSpPr>
        <p:spPr>
          <a:xfrm>
            <a:off x="630238" y="2505075"/>
            <a:ext cx="3868737" cy="368458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a:extLst>
              <a:ext uri="{FF2B5EF4-FFF2-40B4-BE49-F238E27FC236}">
                <a16:creationId xmlns:a16="http://schemas.microsoft.com/office/drawing/2014/main" id="{6A2B162D-FE60-4559-A6F1-25B691D03DCD}"/>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6" name="Espace réservé du contenu 5">
            <a:extLst>
              <a:ext uri="{FF2B5EF4-FFF2-40B4-BE49-F238E27FC236}">
                <a16:creationId xmlns:a16="http://schemas.microsoft.com/office/drawing/2014/main" id="{FC954E50-8CAC-453E-AB18-3F8FC3C05694}"/>
              </a:ext>
            </a:extLst>
          </p:cNvPr>
          <p:cNvSpPr>
            <a:spLocks noGrp="1"/>
          </p:cNvSpPr>
          <p:nvPr>
            <p:ph sz="quarter" idx="4"/>
          </p:nvPr>
        </p:nvSpPr>
        <p:spPr>
          <a:xfrm>
            <a:off x="4629150" y="2505075"/>
            <a:ext cx="3887788" cy="368458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Tree>
    <p:extLst>
      <p:ext uri="{BB962C8B-B14F-4D97-AF65-F5344CB8AC3E}">
        <p14:creationId xmlns:p14="http://schemas.microsoft.com/office/powerpoint/2010/main" val="37524618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DFEEB78-DBC1-42BB-8149-099E078DDBEE}"/>
              </a:ext>
            </a:extLst>
          </p:cNvPr>
          <p:cNvSpPr>
            <a:spLocks noGrp="1"/>
          </p:cNvSpPr>
          <p:nvPr>
            <p:ph type="title"/>
          </p:nvPr>
        </p:nvSpPr>
        <p:spPr/>
        <p:txBody>
          <a:bodyPr/>
          <a:lstStyle/>
          <a:p>
            <a:r>
              <a:rPr lang="fr-FR"/>
              <a:t>Modifiez le style du titre</a:t>
            </a:r>
          </a:p>
        </p:txBody>
      </p:sp>
    </p:spTree>
    <p:extLst>
      <p:ext uri="{BB962C8B-B14F-4D97-AF65-F5344CB8AC3E}">
        <p14:creationId xmlns:p14="http://schemas.microsoft.com/office/powerpoint/2010/main" val="22515604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14315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EEF9D31-F9D0-48BB-9E66-D2772FBC178F}"/>
              </a:ext>
            </a:extLst>
          </p:cNvPr>
          <p:cNvSpPr>
            <a:spLocks noGrp="1"/>
          </p:cNvSpPr>
          <p:nvPr>
            <p:ph type="title"/>
          </p:nvPr>
        </p:nvSpPr>
        <p:spPr>
          <a:xfrm>
            <a:off x="630238" y="457200"/>
            <a:ext cx="2949575" cy="1600200"/>
          </a:xfrm>
        </p:spPr>
        <p:txBody>
          <a:bodyPr anchor="b"/>
          <a:lstStyle>
            <a:lvl1pPr>
              <a:defRPr sz="3200"/>
            </a:lvl1pPr>
          </a:lstStyle>
          <a:p>
            <a:r>
              <a:rPr lang="fr-FR"/>
              <a:t>Modifiez le style du titre</a:t>
            </a:r>
          </a:p>
        </p:txBody>
      </p:sp>
      <p:sp>
        <p:nvSpPr>
          <p:cNvPr id="3" name="Espace réservé du contenu 2">
            <a:extLst>
              <a:ext uri="{FF2B5EF4-FFF2-40B4-BE49-F238E27FC236}">
                <a16:creationId xmlns:a16="http://schemas.microsoft.com/office/drawing/2014/main" id="{1BF2B206-ADB0-40EF-98CB-00F7EE833377}"/>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a:extLst>
              <a:ext uri="{FF2B5EF4-FFF2-40B4-BE49-F238E27FC236}">
                <a16:creationId xmlns:a16="http://schemas.microsoft.com/office/drawing/2014/main" id="{138A30BD-C4B3-4F58-8D84-827F78DB5FA0}"/>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Modifier les styles du texte du masque</a:t>
            </a:r>
          </a:p>
        </p:txBody>
      </p:sp>
    </p:spTree>
    <p:extLst>
      <p:ext uri="{BB962C8B-B14F-4D97-AF65-F5344CB8AC3E}">
        <p14:creationId xmlns:p14="http://schemas.microsoft.com/office/powerpoint/2010/main" val="22539869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FD83B10-D64D-4148-86F6-6015F08AE38B}"/>
              </a:ext>
            </a:extLst>
          </p:cNvPr>
          <p:cNvSpPr>
            <a:spLocks noGrp="1"/>
          </p:cNvSpPr>
          <p:nvPr>
            <p:ph type="title"/>
          </p:nvPr>
        </p:nvSpPr>
        <p:spPr>
          <a:xfrm>
            <a:off x="630238" y="457200"/>
            <a:ext cx="2949575" cy="1600200"/>
          </a:xfrm>
        </p:spPr>
        <p:txBody>
          <a:bodyPr anchor="b"/>
          <a:lstStyle>
            <a:lvl1pPr>
              <a:defRPr sz="3200"/>
            </a:lvl1pPr>
          </a:lstStyle>
          <a:p>
            <a:r>
              <a:rPr lang="fr-FR"/>
              <a:t>Modifiez le style du titre</a:t>
            </a:r>
          </a:p>
        </p:txBody>
      </p:sp>
      <p:sp>
        <p:nvSpPr>
          <p:cNvPr id="3" name="Espace réservé pour une image  2">
            <a:extLst>
              <a:ext uri="{FF2B5EF4-FFF2-40B4-BE49-F238E27FC236}">
                <a16:creationId xmlns:a16="http://schemas.microsoft.com/office/drawing/2014/main" id="{321CB18C-02B4-41E9-A8C6-B74084B97671}"/>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a:extLst>
              <a:ext uri="{FF2B5EF4-FFF2-40B4-BE49-F238E27FC236}">
                <a16:creationId xmlns:a16="http://schemas.microsoft.com/office/drawing/2014/main" id="{6A2CEE2D-C771-4FB3-ACC5-A506CF6006B4}"/>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Modifier les styles du texte du masque</a:t>
            </a:r>
          </a:p>
        </p:txBody>
      </p:sp>
    </p:spTree>
    <p:extLst>
      <p:ext uri="{BB962C8B-B14F-4D97-AF65-F5344CB8AC3E}">
        <p14:creationId xmlns:p14="http://schemas.microsoft.com/office/powerpoint/2010/main" val="6505871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9458" name="Rectangle 2">
            <a:extLst>
              <a:ext uri="{FF2B5EF4-FFF2-40B4-BE49-F238E27FC236}">
                <a16:creationId xmlns:a16="http://schemas.microsoft.com/office/drawing/2014/main" id="{3573AEA1-B5C4-4FF3-A894-498A37C3684C}"/>
              </a:ext>
            </a:extLst>
          </p:cNvPr>
          <p:cNvSpPr>
            <a:spLocks noChangeArrowheads="1"/>
          </p:cNvSpPr>
          <p:nvPr/>
        </p:nvSpPr>
        <p:spPr bwMode="auto">
          <a:xfrm>
            <a:off x="4427984" y="116632"/>
            <a:ext cx="4343400" cy="363538"/>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109250" dir="3267739" algn="ctr" rotWithShape="0">
                    <a:schemeClr val="bg2"/>
                  </a:outerShdw>
                </a:effectLst>
              </a14:hiddenEffects>
            </a:ext>
          </a:extLst>
        </p:spPr>
        <p:txBody>
          <a:bodyPr lIns="90488" tIns="44450" rIns="90488" bIns="44450">
            <a:spAutoFit/>
          </a:bodyPr>
          <a:lstStyle/>
          <a:p>
            <a:pPr algn="r">
              <a:spcBef>
                <a:spcPct val="50000"/>
              </a:spcBef>
            </a:pPr>
            <a:r>
              <a:rPr lang="fr-FR" altLang="fr-FR" sz="2000" i="1" dirty="0">
                <a:solidFill>
                  <a:srgbClr val="00279F"/>
                </a:solidFill>
                <a:latin typeface="Tahoma" panose="020B0604030504040204" pitchFamily="34" charset="0"/>
              </a:rPr>
              <a:t>La livraison terminale</a:t>
            </a:r>
            <a:endParaRPr lang="fr-FR" altLang="fr-FR" sz="2000" i="1" dirty="0">
              <a:solidFill>
                <a:srgbClr val="00279F"/>
              </a:solidFill>
              <a:effectLst>
                <a:outerShdw blurRad="38100" dist="38100" dir="2700000" algn="tl">
                  <a:srgbClr val="C0C0C0"/>
                </a:outerShdw>
              </a:effectLst>
              <a:latin typeface="Tahoma" panose="020B0604030504040204" pitchFamily="34" charset="0"/>
            </a:endParaRPr>
          </a:p>
        </p:txBody>
      </p:sp>
      <p:sp>
        <p:nvSpPr>
          <p:cNvPr id="19460" name="Rectangle 4">
            <a:extLst>
              <a:ext uri="{FF2B5EF4-FFF2-40B4-BE49-F238E27FC236}">
                <a16:creationId xmlns:a16="http://schemas.microsoft.com/office/drawing/2014/main" id="{DA4614A7-B14B-43F2-9772-77964D6936D8}"/>
              </a:ext>
            </a:extLst>
          </p:cNvPr>
          <p:cNvSpPr>
            <a:spLocks noGrp="1" noChangeArrowheads="1"/>
          </p:cNvSpPr>
          <p:nvPr>
            <p:ph type="title"/>
          </p:nvPr>
        </p:nvSpPr>
        <p:spPr bwMode="auto">
          <a:xfrm>
            <a:off x="1066800" y="990600"/>
            <a:ext cx="7848600" cy="45720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488" tIns="44450" rIns="90488" bIns="44450" numCol="1" anchor="ctr" anchorCtr="0" compatLnSpc="1">
            <a:prstTxWarp prst="textNoShape">
              <a:avLst/>
            </a:prstTxWarp>
          </a:bodyPr>
          <a:lstStyle/>
          <a:p>
            <a:pPr lvl="0"/>
            <a:r>
              <a:rPr lang="fr-FR" altLang="fr-FR"/>
              <a:t>Titre de la diapositive</a:t>
            </a:r>
          </a:p>
        </p:txBody>
      </p:sp>
      <p:sp>
        <p:nvSpPr>
          <p:cNvPr id="19461" name="Rectangle 5">
            <a:extLst>
              <a:ext uri="{FF2B5EF4-FFF2-40B4-BE49-F238E27FC236}">
                <a16:creationId xmlns:a16="http://schemas.microsoft.com/office/drawing/2014/main" id="{97630931-70AF-465C-B362-6E18AFBFFFCF}"/>
              </a:ext>
            </a:extLst>
          </p:cNvPr>
          <p:cNvSpPr>
            <a:spLocks noGrp="1" noChangeArrowheads="1"/>
          </p:cNvSpPr>
          <p:nvPr>
            <p:ph type="body" idx="1"/>
          </p:nvPr>
        </p:nvSpPr>
        <p:spPr bwMode="auto">
          <a:xfrm>
            <a:off x="1066800" y="1676400"/>
            <a:ext cx="7162800" cy="411480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488" tIns="44450" rIns="90488" bIns="44450" numCol="1" anchor="t" anchorCtr="0" compatLnSpc="1">
            <a:prstTxWarp prst="textNoShape">
              <a:avLst/>
            </a:prstTxWarp>
          </a:bodyPr>
          <a:lstStyle/>
          <a:p>
            <a:pPr lvl="0"/>
            <a:r>
              <a:rPr lang="fr-FR" altLang="fr-FR"/>
              <a:t>Corps du texte</a:t>
            </a:r>
          </a:p>
          <a:p>
            <a:pPr lvl="1"/>
            <a:r>
              <a:rPr lang="fr-FR" altLang="fr-FR"/>
              <a:t>Deuxième niveau</a:t>
            </a:r>
          </a:p>
          <a:p>
            <a:pPr lvl="2"/>
            <a:r>
              <a:rPr lang="fr-FR" altLang="fr-FR"/>
              <a:t>Troisième niveau</a:t>
            </a:r>
          </a:p>
          <a:p>
            <a:pPr lvl="3"/>
            <a:r>
              <a:rPr lang="fr-FR" altLang="fr-FR"/>
              <a:t>Quatrième niveau</a:t>
            </a:r>
          </a:p>
          <a:p>
            <a:pPr lvl="4"/>
            <a:r>
              <a:rPr lang="fr-FR" altLang="fr-FR"/>
              <a:t>Cinquième niveau</a:t>
            </a:r>
          </a:p>
        </p:txBody>
      </p:sp>
      <p:sp>
        <p:nvSpPr>
          <p:cNvPr id="5" name="Espace réservé du numéro de diapositive 3">
            <a:extLst>
              <a:ext uri="{FF2B5EF4-FFF2-40B4-BE49-F238E27FC236}">
                <a16:creationId xmlns:a16="http://schemas.microsoft.com/office/drawing/2014/main" id="{968F4683-9F31-4C05-A208-10F473733975}"/>
              </a:ext>
            </a:extLst>
          </p:cNvPr>
          <p:cNvSpPr txBox="1">
            <a:spLocks/>
          </p:cNvSpPr>
          <p:nvPr userDrawn="1"/>
        </p:nvSpPr>
        <p:spPr>
          <a:xfrm>
            <a:off x="7086600" y="6518448"/>
            <a:ext cx="2057400" cy="365125"/>
          </a:xfrm>
          <a:prstGeom prst="rect">
            <a:avLst/>
          </a:prstGeom>
        </p:spPr>
        <p:txBody>
          <a:bodyPr/>
          <a:ls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35970524-60F2-4E1E-B69C-E5E064182898}" type="slidenum">
              <a:rPr lang="fr-FR" sz="1400" b="1" smtClean="0">
                <a:solidFill>
                  <a:srgbClr val="000000"/>
                </a:solidFill>
                <a:latin typeface="Arial"/>
              </a:rPr>
              <a:pPr algn="r"/>
              <a:t>‹N°›</a:t>
            </a:fld>
            <a:endParaRPr lang="fr-FR" sz="1400" b="1">
              <a:solidFill>
                <a:srgbClr val="000000"/>
              </a:solidFill>
              <a:latin typeface="Arial"/>
            </a:endParaRPr>
          </a:p>
        </p:txBody>
      </p:sp>
    </p:spTree>
  </p:cSld>
  <p:clrMap bg1="dk2" tx1="lt1" bg2="dk1" tx2="lt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Lst>
  <p:hf sldNum="0" hdr="0"/>
  <p:txStyles>
    <p:titleStyle>
      <a:lvl1pPr algn="r" rtl="0" eaLnBrk="0" fontAlgn="base" hangingPunct="0">
        <a:lnSpc>
          <a:spcPct val="90000"/>
        </a:lnSpc>
        <a:spcBef>
          <a:spcPct val="0"/>
        </a:spcBef>
        <a:spcAft>
          <a:spcPct val="0"/>
        </a:spcAft>
        <a:defRPr sz="2800" b="1" kern="1200">
          <a:solidFill>
            <a:schemeClr val="accent2"/>
          </a:solidFill>
          <a:latin typeface="+mj-lt"/>
          <a:ea typeface="+mj-ea"/>
          <a:cs typeface="+mj-cs"/>
        </a:defRPr>
      </a:lvl1pPr>
      <a:lvl2pPr algn="r" rtl="0" eaLnBrk="0" fontAlgn="base" hangingPunct="0">
        <a:lnSpc>
          <a:spcPct val="90000"/>
        </a:lnSpc>
        <a:spcBef>
          <a:spcPct val="0"/>
        </a:spcBef>
        <a:spcAft>
          <a:spcPct val="0"/>
        </a:spcAft>
        <a:defRPr sz="2800" b="1">
          <a:solidFill>
            <a:schemeClr val="accent2"/>
          </a:solidFill>
          <a:latin typeface="Arial" panose="020B0604020202020204" pitchFamily="34" charset="0"/>
        </a:defRPr>
      </a:lvl2pPr>
      <a:lvl3pPr algn="r" rtl="0" eaLnBrk="0" fontAlgn="base" hangingPunct="0">
        <a:lnSpc>
          <a:spcPct val="90000"/>
        </a:lnSpc>
        <a:spcBef>
          <a:spcPct val="0"/>
        </a:spcBef>
        <a:spcAft>
          <a:spcPct val="0"/>
        </a:spcAft>
        <a:defRPr sz="2800" b="1">
          <a:solidFill>
            <a:schemeClr val="accent2"/>
          </a:solidFill>
          <a:latin typeface="Arial" panose="020B0604020202020204" pitchFamily="34" charset="0"/>
        </a:defRPr>
      </a:lvl3pPr>
      <a:lvl4pPr algn="r" rtl="0" eaLnBrk="0" fontAlgn="base" hangingPunct="0">
        <a:lnSpc>
          <a:spcPct val="90000"/>
        </a:lnSpc>
        <a:spcBef>
          <a:spcPct val="0"/>
        </a:spcBef>
        <a:spcAft>
          <a:spcPct val="0"/>
        </a:spcAft>
        <a:defRPr sz="2800" b="1">
          <a:solidFill>
            <a:schemeClr val="accent2"/>
          </a:solidFill>
          <a:latin typeface="Arial" panose="020B0604020202020204" pitchFamily="34" charset="0"/>
        </a:defRPr>
      </a:lvl4pPr>
      <a:lvl5pPr algn="r" rtl="0" eaLnBrk="0" fontAlgn="base" hangingPunct="0">
        <a:lnSpc>
          <a:spcPct val="90000"/>
        </a:lnSpc>
        <a:spcBef>
          <a:spcPct val="0"/>
        </a:spcBef>
        <a:spcAft>
          <a:spcPct val="0"/>
        </a:spcAft>
        <a:defRPr sz="2800" b="1">
          <a:solidFill>
            <a:schemeClr val="accent2"/>
          </a:solidFill>
          <a:latin typeface="Arial" panose="020B0604020202020204" pitchFamily="34" charset="0"/>
        </a:defRPr>
      </a:lvl5pPr>
      <a:lvl6pPr marL="457200" algn="r" rtl="0" eaLnBrk="0" fontAlgn="base" hangingPunct="0">
        <a:lnSpc>
          <a:spcPct val="90000"/>
        </a:lnSpc>
        <a:spcBef>
          <a:spcPct val="0"/>
        </a:spcBef>
        <a:spcAft>
          <a:spcPct val="0"/>
        </a:spcAft>
        <a:defRPr sz="2800" b="1">
          <a:solidFill>
            <a:schemeClr val="accent2"/>
          </a:solidFill>
          <a:latin typeface="Arial" panose="020B0604020202020204" pitchFamily="34" charset="0"/>
        </a:defRPr>
      </a:lvl6pPr>
      <a:lvl7pPr marL="914400" algn="r" rtl="0" eaLnBrk="0" fontAlgn="base" hangingPunct="0">
        <a:lnSpc>
          <a:spcPct val="90000"/>
        </a:lnSpc>
        <a:spcBef>
          <a:spcPct val="0"/>
        </a:spcBef>
        <a:spcAft>
          <a:spcPct val="0"/>
        </a:spcAft>
        <a:defRPr sz="2800" b="1">
          <a:solidFill>
            <a:schemeClr val="accent2"/>
          </a:solidFill>
          <a:latin typeface="Arial" panose="020B0604020202020204" pitchFamily="34" charset="0"/>
        </a:defRPr>
      </a:lvl7pPr>
      <a:lvl8pPr marL="1371600" algn="r" rtl="0" eaLnBrk="0" fontAlgn="base" hangingPunct="0">
        <a:lnSpc>
          <a:spcPct val="90000"/>
        </a:lnSpc>
        <a:spcBef>
          <a:spcPct val="0"/>
        </a:spcBef>
        <a:spcAft>
          <a:spcPct val="0"/>
        </a:spcAft>
        <a:defRPr sz="2800" b="1">
          <a:solidFill>
            <a:schemeClr val="accent2"/>
          </a:solidFill>
          <a:latin typeface="Arial" panose="020B0604020202020204" pitchFamily="34" charset="0"/>
        </a:defRPr>
      </a:lvl8pPr>
      <a:lvl9pPr marL="1828800" algn="r" rtl="0" eaLnBrk="0" fontAlgn="base" hangingPunct="0">
        <a:lnSpc>
          <a:spcPct val="90000"/>
        </a:lnSpc>
        <a:spcBef>
          <a:spcPct val="0"/>
        </a:spcBef>
        <a:spcAft>
          <a:spcPct val="0"/>
        </a:spcAft>
        <a:defRPr sz="2800" b="1">
          <a:solidFill>
            <a:schemeClr val="accent2"/>
          </a:solidFill>
          <a:latin typeface="Arial" panose="020B0604020202020204" pitchFamily="34" charset="0"/>
        </a:defRPr>
      </a:lvl9pPr>
    </p:titleStyle>
    <p:bodyStyle>
      <a:lvl1pPr marL="285750" indent="-285750" algn="l" rtl="0" eaLnBrk="0" fontAlgn="base" hangingPunct="0">
        <a:lnSpc>
          <a:spcPct val="90000"/>
        </a:lnSpc>
        <a:spcBef>
          <a:spcPct val="30000"/>
        </a:spcBef>
        <a:spcAft>
          <a:spcPct val="0"/>
        </a:spcAft>
        <a:buSzPct val="100000"/>
        <a:buChar char="•"/>
        <a:defRPr sz="2400" b="1" kern="1200">
          <a:solidFill>
            <a:schemeClr val="accent2"/>
          </a:solidFill>
          <a:latin typeface="+mn-lt"/>
          <a:ea typeface="+mn-ea"/>
          <a:cs typeface="+mn-cs"/>
        </a:defRPr>
      </a:lvl1pPr>
      <a:lvl2pPr marL="685800" indent="-228600" algn="l" rtl="0" eaLnBrk="0" fontAlgn="base" hangingPunct="0">
        <a:lnSpc>
          <a:spcPct val="90000"/>
        </a:lnSpc>
        <a:spcBef>
          <a:spcPct val="30000"/>
        </a:spcBef>
        <a:spcAft>
          <a:spcPct val="0"/>
        </a:spcAft>
        <a:buSzPct val="100000"/>
        <a:buChar char="–"/>
        <a:defRPr b="1" kern="1200">
          <a:solidFill>
            <a:srgbClr val="000099"/>
          </a:solidFill>
          <a:latin typeface="+mn-lt"/>
          <a:ea typeface="+mn-ea"/>
          <a:cs typeface="+mn-cs"/>
        </a:defRPr>
      </a:lvl2pPr>
      <a:lvl3pPr marL="1143000" indent="-228600" algn="l" rtl="0" eaLnBrk="0" fontAlgn="base" hangingPunct="0">
        <a:lnSpc>
          <a:spcPct val="90000"/>
        </a:lnSpc>
        <a:spcBef>
          <a:spcPct val="30000"/>
        </a:spcBef>
        <a:spcAft>
          <a:spcPct val="0"/>
        </a:spcAft>
        <a:buSzPct val="100000"/>
        <a:buChar char="»"/>
        <a:defRPr b="1" kern="1200">
          <a:solidFill>
            <a:srgbClr val="000099"/>
          </a:solidFill>
          <a:latin typeface="+mn-lt"/>
          <a:ea typeface="+mn-ea"/>
          <a:cs typeface="+mn-cs"/>
        </a:defRPr>
      </a:lvl3pPr>
      <a:lvl4pPr marL="1543050" indent="-171450" algn="l" rtl="0" eaLnBrk="0" fontAlgn="base" hangingPunct="0">
        <a:lnSpc>
          <a:spcPct val="90000"/>
        </a:lnSpc>
        <a:spcBef>
          <a:spcPct val="30000"/>
        </a:spcBef>
        <a:spcAft>
          <a:spcPct val="0"/>
        </a:spcAft>
        <a:buSzPct val="100000"/>
        <a:buChar char="•"/>
        <a:defRPr sz="1400" b="1" kern="1200">
          <a:solidFill>
            <a:srgbClr val="000099"/>
          </a:solidFill>
          <a:latin typeface="+mn-lt"/>
          <a:ea typeface="+mn-ea"/>
          <a:cs typeface="+mn-cs"/>
        </a:defRPr>
      </a:lvl4pPr>
      <a:lvl5pPr marL="2000250" indent="-171450" algn="l" rtl="0" eaLnBrk="0" fontAlgn="base" hangingPunct="0">
        <a:lnSpc>
          <a:spcPct val="90000"/>
        </a:lnSpc>
        <a:spcBef>
          <a:spcPct val="30000"/>
        </a:spcBef>
        <a:spcAft>
          <a:spcPct val="0"/>
        </a:spcAft>
        <a:buSzPct val="100000"/>
        <a:buChar char="–"/>
        <a:defRPr sz="1400" b="1" kern="1200">
          <a:solidFill>
            <a:srgbClr val="000099"/>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3" Type="http://schemas.openxmlformats.org/officeDocument/2006/relationships/notesSlide" Target="../notesSlides/notesSlide17.xml"/><Relationship Id="rId2" Type="http://schemas.openxmlformats.org/officeDocument/2006/relationships/slideLayout" Target="../slideLayouts/slideLayout2.xml"/><Relationship Id="rId1" Type="http://schemas.openxmlformats.org/officeDocument/2006/relationships/tags" Target="../tags/tag3.xml"/><Relationship Id="rId5" Type="http://schemas.openxmlformats.org/officeDocument/2006/relationships/image" Target="../media/image15.jpeg"/><Relationship Id="rId4" Type="http://schemas.openxmlformats.org/officeDocument/2006/relationships/image" Target="../media/image14.png"/></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2.xml"/><Relationship Id="rId1" Type="http://schemas.openxmlformats.org/officeDocument/2006/relationships/tags" Target="../tags/tag1.xml"/><Relationship Id="rId6" Type="http://schemas.openxmlformats.org/officeDocument/2006/relationships/image" Target="../media/image4.jpeg"/><Relationship Id="rId5" Type="http://schemas.openxmlformats.org/officeDocument/2006/relationships/image" Target="../media/image3.jpeg"/><Relationship Id="rId4"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image" Target="../media/image10.jpeg"/><Relationship Id="rId4" Type="http://schemas.openxmlformats.org/officeDocument/2006/relationships/image" Target="../media/image9.png"/></Relationships>
</file>

<file path=ppt/slides/_rels/slide6.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4D13E4C-AFAC-4AB4-B74E-4A4D22FB4E0C}"/>
              </a:ext>
            </a:extLst>
          </p:cNvPr>
          <p:cNvSpPr>
            <a:spLocks noGrp="1"/>
          </p:cNvSpPr>
          <p:nvPr>
            <p:ph type="ctrTitle"/>
          </p:nvPr>
        </p:nvSpPr>
        <p:spPr/>
        <p:txBody>
          <a:bodyPr/>
          <a:lstStyle/>
          <a:p>
            <a:r>
              <a:rPr lang="fr-FR" sz="3200" dirty="0"/>
              <a:t>La livraison terminale</a:t>
            </a:r>
            <a:br>
              <a:rPr lang="fr-FR" sz="3200" dirty="0"/>
            </a:br>
            <a:r>
              <a:rPr lang="fr-FR" sz="3200" dirty="0"/>
              <a:t>et la relation client</a:t>
            </a:r>
          </a:p>
        </p:txBody>
      </p:sp>
      <p:sp>
        <p:nvSpPr>
          <p:cNvPr id="3" name="Sous-titre 2">
            <a:extLst>
              <a:ext uri="{FF2B5EF4-FFF2-40B4-BE49-F238E27FC236}">
                <a16:creationId xmlns:a16="http://schemas.microsoft.com/office/drawing/2014/main" id="{BE5CE8D8-5E65-4EA3-8C19-1660D7F4DAED}"/>
              </a:ext>
            </a:extLst>
          </p:cNvPr>
          <p:cNvSpPr>
            <a:spLocks noGrp="1"/>
          </p:cNvSpPr>
          <p:nvPr>
            <p:ph type="subTitle" idx="1"/>
          </p:nvPr>
        </p:nvSpPr>
        <p:spPr/>
        <p:txBody>
          <a:bodyPr/>
          <a:lstStyle/>
          <a:p>
            <a:endParaRPr lang="fr-FR"/>
          </a:p>
        </p:txBody>
      </p:sp>
      <p:pic>
        <p:nvPicPr>
          <p:cNvPr id="4" name="Picture 2" descr="Livraison : quels sont vos droits ? | economie.gouv.fr">
            <a:extLst>
              <a:ext uri="{FF2B5EF4-FFF2-40B4-BE49-F238E27FC236}">
                <a16:creationId xmlns:a16="http://schemas.microsoft.com/office/drawing/2014/main" id="{495483AD-448B-4100-8A2B-3C429C8A197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627784" y="4521200"/>
            <a:ext cx="2752725" cy="16573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8691833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0A8FCAF-61A1-42F6-859A-EA5C391061F6}"/>
              </a:ext>
            </a:extLst>
          </p:cNvPr>
          <p:cNvSpPr>
            <a:spLocks noGrp="1"/>
          </p:cNvSpPr>
          <p:nvPr>
            <p:ph type="title"/>
          </p:nvPr>
        </p:nvSpPr>
        <p:spPr>
          <a:xfrm>
            <a:off x="1066800" y="620688"/>
            <a:ext cx="7848600" cy="457200"/>
          </a:xfrm>
        </p:spPr>
        <p:txBody>
          <a:bodyPr/>
          <a:lstStyle/>
          <a:p>
            <a:r>
              <a:rPr lang="fr-FR" dirty="0"/>
              <a:t>Les flux d’information et la traçabilité</a:t>
            </a:r>
          </a:p>
        </p:txBody>
      </p:sp>
      <p:sp>
        <p:nvSpPr>
          <p:cNvPr id="4" name="Rectangle 3">
            <a:extLst>
              <a:ext uri="{FF2B5EF4-FFF2-40B4-BE49-F238E27FC236}">
                <a16:creationId xmlns:a16="http://schemas.microsoft.com/office/drawing/2014/main" id="{FAA43C08-8BEE-4386-B526-C2D9350B9A87}"/>
              </a:ext>
            </a:extLst>
          </p:cNvPr>
          <p:cNvSpPr/>
          <p:nvPr/>
        </p:nvSpPr>
        <p:spPr bwMode="auto">
          <a:xfrm>
            <a:off x="827584" y="1556792"/>
            <a:ext cx="2952328" cy="576064"/>
          </a:xfrm>
          <a:prstGeom prst="rect">
            <a:avLst/>
          </a:prstGeom>
          <a:solidFill>
            <a:schemeClr val="tx2"/>
          </a:solidFill>
          <a:ln w="12700" cap="flat" cmpd="sng" algn="ctr">
            <a:solidFill>
              <a:schemeClr val="bg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90000"/>
              </a:lnSpc>
              <a:spcBef>
                <a:spcPct val="0"/>
              </a:spcBef>
              <a:spcAft>
                <a:spcPct val="0"/>
              </a:spcAft>
              <a:buClrTx/>
              <a:buSzTx/>
              <a:buFontTx/>
              <a:buNone/>
              <a:tabLst/>
            </a:pPr>
            <a:r>
              <a:rPr kumimoji="0" lang="fr-FR" sz="1800" b="1" i="0" u="none" strike="noStrike" cap="none" normalizeH="0" baseline="0" dirty="0">
                <a:ln>
                  <a:noFill/>
                </a:ln>
                <a:solidFill>
                  <a:srgbClr val="000000"/>
                </a:solidFill>
                <a:effectLst/>
                <a:latin typeface="Arial" panose="020B0604020202020204" pitchFamily="34" charset="0"/>
              </a:rPr>
              <a:t>Liste des livraisons à effectuer</a:t>
            </a:r>
          </a:p>
        </p:txBody>
      </p:sp>
      <p:sp>
        <p:nvSpPr>
          <p:cNvPr id="5" name="Rectangle : coins arrondis 4">
            <a:extLst>
              <a:ext uri="{FF2B5EF4-FFF2-40B4-BE49-F238E27FC236}">
                <a16:creationId xmlns:a16="http://schemas.microsoft.com/office/drawing/2014/main" id="{62E66ABC-18B0-47C5-8219-63A278E00F31}"/>
              </a:ext>
            </a:extLst>
          </p:cNvPr>
          <p:cNvSpPr/>
          <p:nvPr/>
        </p:nvSpPr>
        <p:spPr bwMode="auto">
          <a:xfrm>
            <a:off x="827584" y="2348880"/>
            <a:ext cx="2952328" cy="576064"/>
          </a:xfrm>
          <a:prstGeom prst="roundRect">
            <a:avLst/>
          </a:prstGeom>
          <a:solidFill>
            <a:srgbClr val="00CC00"/>
          </a:solid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90000"/>
              </a:lnSpc>
              <a:spcBef>
                <a:spcPct val="0"/>
              </a:spcBef>
              <a:spcAft>
                <a:spcPct val="0"/>
              </a:spcAft>
              <a:buClrTx/>
              <a:buSzTx/>
              <a:buFontTx/>
              <a:buNone/>
              <a:tabLst/>
            </a:pPr>
            <a:r>
              <a:rPr kumimoji="0" lang="fr-FR" sz="1800" b="1" i="0" u="none" strike="noStrike" cap="none" normalizeH="0" baseline="0" dirty="0">
                <a:ln>
                  <a:noFill/>
                </a:ln>
                <a:solidFill>
                  <a:schemeClr val="tx1"/>
                </a:solidFill>
                <a:effectLst/>
                <a:latin typeface="Arial" panose="020B0604020202020204" pitchFamily="34" charset="0"/>
              </a:rPr>
              <a:t>Affectation au véhicule-chauffeur-tournée</a:t>
            </a:r>
          </a:p>
        </p:txBody>
      </p:sp>
      <p:sp>
        <p:nvSpPr>
          <p:cNvPr id="6" name="Ellipse 5">
            <a:extLst>
              <a:ext uri="{FF2B5EF4-FFF2-40B4-BE49-F238E27FC236}">
                <a16:creationId xmlns:a16="http://schemas.microsoft.com/office/drawing/2014/main" id="{ACDB31BB-201A-42F1-BF4E-8068E60DA307}"/>
              </a:ext>
            </a:extLst>
          </p:cNvPr>
          <p:cNvSpPr/>
          <p:nvPr/>
        </p:nvSpPr>
        <p:spPr bwMode="auto">
          <a:xfrm>
            <a:off x="2347967" y="5517232"/>
            <a:ext cx="2826838" cy="720080"/>
          </a:xfrm>
          <a:prstGeom prst="ellipse">
            <a:avLst/>
          </a:prstGeom>
          <a:solidFill>
            <a:srgbClr val="FF66FF"/>
          </a:solid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90000"/>
              </a:lnSpc>
              <a:spcBef>
                <a:spcPct val="0"/>
              </a:spcBef>
              <a:spcAft>
                <a:spcPct val="0"/>
              </a:spcAft>
              <a:buClrTx/>
              <a:buSzTx/>
              <a:buFontTx/>
              <a:buNone/>
              <a:tabLst/>
            </a:pPr>
            <a:r>
              <a:rPr kumimoji="0" lang="fr-FR" sz="1800" b="1" i="0" u="none" strike="noStrike" cap="none" normalizeH="0" baseline="0" dirty="0">
                <a:ln>
                  <a:noFill/>
                </a:ln>
                <a:solidFill>
                  <a:schemeClr val="tx1"/>
                </a:solidFill>
                <a:effectLst/>
                <a:latin typeface="Arial" panose="020B0604020202020204" pitchFamily="34" charset="0"/>
              </a:rPr>
              <a:t>Livraison</a:t>
            </a:r>
          </a:p>
        </p:txBody>
      </p:sp>
      <p:sp>
        <p:nvSpPr>
          <p:cNvPr id="7" name="Rectangle : coins arrondis 6">
            <a:extLst>
              <a:ext uri="{FF2B5EF4-FFF2-40B4-BE49-F238E27FC236}">
                <a16:creationId xmlns:a16="http://schemas.microsoft.com/office/drawing/2014/main" id="{94372BFD-CB30-4639-AE14-817E6CE010F7}"/>
              </a:ext>
            </a:extLst>
          </p:cNvPr>
          <p:cNvSpPr/>
          <p:nvPr/>
        </p:nvSpPr>
        <p:spPr bwMode="auto">
          <a:xfrm>
            <a:off x="5544108" y="5589240"/>
            <a:ext cx="2952328" cy="576064"/>
          </a:xfrm>
          <a:prstGeom prst="roundRect">
            <a:avLst/>
          </a:prstGeom>
          <a:solidFill>
            <a:srgbClr val="00CC00"/>
          </a:solid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90000"/>
              </a:lnSpc>
              <a:spcBef>
                <a:spcPct val="0"/>
              </a:spcBef>
              <a:spcAft>
                <a:spcPct val="0"/>
              </a:spcAft>
              <a:buClrTx/>
              <a:buSzTx/>
              <a:buFontTx/>
              <a:buNone/>
              <a:tabLst/>
            </a:pPr>
            <a:r>
              <a:rPr kumimoji="0" lang="fr-FR" sz="1600" b="1" i="0" u="none" strike="noStrike" cap="none" normalizeH="0" baseline="0" dirty="0">
                <a:ln>
                  <a:noFill/>
                </a:ln>
                <a:solidFill>
                  <a:schemeClr val="tx1"/>
                </a:solidFill>
                <a:effectLst/>
                <a:latin typeface="Arial" panose="020B0604020202020204" pitchFamily="34" charset="0"/>
              </a:rPr>
              <a:t>Enregistrement de la remise de la marchandise</a:t>
            </a:r>
          </a:p>
        </p:txBody>
      </p:sp>
      <p:sp>
        <p:nvSpPr>
          <p:cNvPr id="8" name="Rectangle : coins arrondis 7">
            <a:extLst>
              <a:ext uri="{FF2B5EF4-FFF2-40B4-BE49-F238E27FC236}">
                <a16:creationId xmlns:a16="http://schemas.microsoft.com/office/drawing/2014/main" id="{6286C198-E1DA-4CFF-93DD-718FD5C14B30}"/>
              </a:ext>
            </a:extLst>
          </p:cNvPr>
          <p:cNvSpPr/>
          <p:nvPr/>
        </p:nvSpPr>
        <p:spPr bwMode="auto">
          <a:xfrm>
            <a:off x="2321226" y="4511148"/>
            <a:ext cx="2880320" cy="646044"/>
          </a:xfrm>
          <a:prstGeom prst="roundRect">
            <a:avLst/>
          </a:prstGeom>
          <a:solidFill>
            <a:srgbClr val="FFC000"/>
          </a:solid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90000"/>
              </a:lnSpc>
              <a:spcBef>
                <a:spcPct val="0"/>
              </a:spcBef>
              <a:spcAft>
                <a:spcPct val="0"/>
              </a:spcAft>
              <a:buClrTx/>
              <a:buSzTx/>
              <a:buFontTx/>
              <a:buNone/>
              <a:tabLst/>
            </a:pPr>
            <a:r>
              <a:rPr kumimoji="0" lang="fr-FR" sz="1800" b="1" i="0" u="none" strike="noStrike" cap="none" normalizeH="0" baseline="0" dirty="0">
                <a:ln>
                  <a:noFill/>
                </a:ln>
                <a:solidFill>
                  <a:schemeClr val="bg1">
                    <a:lumMod val="50000"/>
                  </a:schemeClr>
                </a:solidFill>
                <a:effectLst/>
                <a:latin typeface="Arial" panose="020B0604020202020204" pitchFamily="34" charset="0"/>
              </a:rPr>
              <a:t>Appareil mobile du chauffeur</a:t>
            </a:r>
          </a:p>
        </p:txBody>
      </p:sp>
      <p:sp>
        <p:nvSpPr>
          <p:cNvPr id="9" name="Rectangle 8">
            <a:extLst>
              <a:ext uri="{FF2B5EF4-FFF2-40B4-BE49-F238E27FC236}">
                <a16:creationId xmlns:a16="http://schemas.microsoft.com/office/drawing/2014/main" id="{89345FC8-2FC7-4CB0-B002-0800E1F1A060}"/>
              </a:ext>
            </a:extLst>
          </p:cNvPr>
          <p:cNvSpPr/>
          <p:nvPr/>
        </p:nvSpPr>
        <p:spPr bwMode="auto">
          <a:xfrm>
            <a:off x="5544108" y="1556792"/>
            <a:ext cx="2952328" cy="576064"/>
          </a:xfrm>
          <a:prstGeom prst="rect">
            <a:avLst/>
          </a:prstGeom>
          <a:solidFill>
            <a:schemeClr val="tx2"/>
          </a:solidFill>
          <a:ln w="12700" cap="flat" cmpd="sng" algn="ctr">
            <a:solidFill>
              <a:schemeClr val="bg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90000"/>
              </a:lnSpc>
              <a:spcBef>
                <a:spcPct val="0"/>
              </a:spcBef>
              <a:spcAft>
                <a:spcPct val="0"/>
              </a:spcAft>
              <a:buClrTx/>
              <a:buSzTx/>
              <a:buFontTx/>
              <a:buNone/>
              <a:tabLst/>
            </a:pPr>
            <a:r>
              <a:rPr kumimoji="0" lang="fr-FR" sz="1800" b="1" i="0" u="none" strike="noStrike" cap="none" normalizeH="0" baseline="0" dirty="0">
                <a:ln>
                  <a:noFill/>
                </a:ln>
                <a:solidFill>
                  <a:srgbClr val="000000"/>
                </a:solidFill>
                <a:effectLst/>
                <a:latin typeface="Arial" panose="020B0604020202020204" pitchFamily="34" charset="0"/>
              </a:rPr>
              <a:t>Liste des livraisons effectuées</a:t>
            </a:r>
          </a:p>
        </p:txBody>
      </p:sp>
      <p:sp>
        <p:nvSpPr>
          <p:cNvPr id="10" name="Rectangle 9">
            <a:extLst>
              <a:ext uri="{FF2B5EF4-FFF2-40B4-BE49-F238E27FC236}">
                <a16:creationId xmlns:a16="http://schemas.microsoft.com/office/drawing/2014/main" id="{DD5F620E-005F-450F-9C35-4051C4AF158B}"/>
              </a:ext>
            </a:extLst>
          </p:cNvPr>
          <p:cNvSpPr/>
          <p:nvPr/>
        </p:nvSpPr>
        <p:spPr bwMode="auto">
          <a:xfrm>
            <a:off x="323528" y="4511148"/>
            <a:ext cx="1872208" cy="646044"/>
          </a:xfrm>
          <a:prstGeom prst="rect">
            <a:avLst/>
          </a:prstGeom>
          <a:solidFill>
            <a:schemeClr val="bg1"/>
          </a:solidFill>
          <a:ln w="127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90000"/>
              </a:lnSpc>
              <a:spcBef>
                <a:spcPct val="0"/>
              </a:spcBef>
              <a:spcAft>
                <a:spcPct val="0"/>
              </a:spcAft>
              <a:buClrTx/>
              <a:buSzTx/>
              <a:buFontTx/>
              <a:buNone/>
              <a:tabLst/>
            </a:pPr>
            <a:r>
              <a:rPr kumimoji="0" lang="fr-FR" sz="1800" b="1" i="0" u="none" strike="noStrike" cap="none" normalizeH="0" baseline="0" dirty="0">
                <a:ln>
                  <a:noFill/>
                </a:ln>
                <a:solidFill>
                  <a:schemeClr val="tx1"/>
                </a:solidFill>
                <a:effectLst/>
                <a:latin typeface="Arial" panose="020B0604020202020204" pitchFamily="34" charset="0"/>
              </a:rPr>
              <a:t>Information du client</a:t>
            </a:r>
          </a:p>
        </p:txBody>
      </p:sp>
      <p:cxnSp>
        <p:nvCxnSpPr>
          <p:cNvPr id="11" name="Connecteur droit avec flèche 10">
            <a:extLst>
              <a:ext uri="{FF2B5EF4-FFF2-40B4-BE49-F238E27FC236}">
                <a16:creationId xmlns:a16="http://schemas.microsoft.com/office/drawing/2014/main" id="{8D75036D-3896-4987-AD23-42CEF04DF8CB}"/>
              </a:ext>
            </a:extLst>
          </p:cNvPr>
          <p:cNvCxnSpPr>
            <a:stCxn id="7" idx="0"/>
            <a:endCxn id="9" idx="2"/>
          </p:cNvCxnSpPr>
          <p:nvPr/>
        </p:nvCxnSpPr>
        <p:spPr bwMode="auto">
          <a:xfrm flipV="1">
            <a:off x="7020272" y="2132856"/>
            <a:ext cx="0" cy="3456384"/>
          </a:xfrm>
          <a:prstGeom prst="straightConnector1">
            <a:avLst/>
          </a:prstGeom>
          <a:solidFill>
            <a:schemeClr val="bg1"/>
          </a:solidFill>
          <a:ln w="28575" cap="flat" cmpd="sng" algn="ctr">
            <a:solidFill>
              <a:srgbClr val="000000"/>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 name="Connecteur droit avec flèche 13">
            <a:extLst>
              <a:ext uri="{FF2B5EF4-FFF2-40B4-BE49-F238E27FC236}">
                <a16:creationId xmlns:a16="http://schemas.microsoft.com/office/drawing/2014/main" id="{197994FE-6634-40EB-9A64-C89F4255A1D9}"/>
              </a:ext>
            </a:extLst>
          </p:cNvPr>
          <p:cNvCxnSpPr>
            <a:stCxn id="4" idx="2"/>
            <a:endCxn id="5" idx="0"/>
          </p:cNvCxnSpPr>
          <p:nvPr/>
        </p:nvCxnSpPr>
        <p:spPr bwMode="auto">
          <a:xfrm>
            <a:off x="2303748" y="2132856"/>
            <a:ext cx="0" cy="216024"/>
          </a:xfrm>
          <a:prstGeom prst="straightConnector1">
            <a:avLst/>
          </a:prstGeom>
          <a:solidFill>
            <a:schemeClr val="bg1"/>
          </a:solidFill>
          <a:ln w="28575" cap="flat" cmpd="sng" algn="ctr">
            <a:solidFill>
              <a:srgbClr val="000000"/>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6" name="Connecteur droit avec flèche 15">
            <a:extLst>
              <a:ext uri="{FF2B5EF4-FFF2-40B4-BE49-F238E27FC236}">
                <a16:creationId xmlns:a16="http://schemas.microsoft.com/office/drawing/2014/main" id="{2D6553AC-9810-47C0-B4C6-50DDEA90E24F}"/>
              </a:ext>
            </a:extLst>
          </p:cNvPr>
          <p:cNvCxnSpPr>
            <a:stCxn id="5" idx="2"/>
            <a:endCxn id="10" idx="0"/>
          </p:cNvCxnSpPr>
          <p:nvPr/>
        </p:nvCxnSpPr>
        <p:spPr bwMode="auto">
          <a:xfrm flipH="1">
            <a:off x="1259632" y="2924944"/>
            <a:ext cx="1044116" cy="1586204"/>
          </a:xfrm>
          <a:prstGeom prst="straightConnector1">
            <a:avLst/>
          </a:prstGeom>
          <a:solidFill>
            <a:schemeClr val="bg1"/>
          </a:solidFill>
          <a:ln w="28575" cap="flat" cmpd="sng" algn="ctr">
            <a:solidFill>
              <a:srgbClr val="000000"/>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8" name="Connecteur droit avec flèche 17">
            <a:extLst>
              <a:ext uri="{FF2B5EF4-FFF2-40B4-BE49-F238E27FC236}">
                <a16:creationId xmlns:a16="http://schemas.microsoft.com/office/drawing/2014/main" id="{6A7BC61A-2234-4428-B153-E22057CF9B68}"/>
              </a:ext>
            </a:extLst>
          </p:cNvPr>
          <p:cNvCxnSpPr>
            <a:stCxn id="5" idx="2"/>
            <a:endCxn id="8" idx="0"/>
          </p:cNvCxnSpPr>
          <p:nvPr/>
        </p:nvCxnSpPr>
        <p:spPr bwMode="auto">
          <a:xfrm>
            <a:off x="2303748" y="2924944"/>
            <a:ext cx="1457638" cy="1586204"/>
          </a:xfrm>
          <a:prstGeom prst="straightConnector1">
            <a:avLst/>
          </a:prstGeom>
          <a:solidFill>
            <a:schemeClr val="bg1"/>
          </a:solidFill>
          <a:ln w="28575" cap="flat" cmpd="sng" algn="ctr">
            <a:solidFill>
              <a:srgbClr val="000000"/>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0" name="Connecteur droit avec flèche 19">
            <a:extLst>
              <a:ext uri="{FF2B5EF4-FFF2-40B4-BE49-F238E27FC236}">
                <a16:creationId xmlns:a16="http://schemas.microsoft.com/office/drawing/2014/main" id="{A53058DB-D8CB-430D-915C-73F0CBACAF88}"/>
              </a:ext>
            </a:extLst>
          </p:cNvPr>
          <p:cNvCxnSpPr>
            <a:stCxn id="8" idx="2"/>
            <a:endCxn id="6" idx="0"/>
          </p:cNvCxnSpPr>
          <p:nvPr/>
        </p:nvCxnSpPr>
        <p:spPr bwMode="auto">
          <a:xfrm>
            <a:off x="3761386" y="5157192"/>
            <a:ext cx="0" cy="360040"/>
          </a:xfrm>
          <a:prstGeom prst="straightConnector1">
            <a:avLst/>
          </a:prstGeom>
          <a:solidFill>
            <a:schemeClr val="bg1"/>
          </a:solidFill>
          <a:ln w="28575" cap="flat" cmpd="sng" algn="ctr">
            <a:solidFill>
              <a:srgbClr val="000000"/>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2" name="Connecteur droit avec flèche 21">
            <a:extLst>
              <a:ext uri="{FF2B5EF4-FFF2-40B4-BE49-F238E27FC236}">
                <a16:creationId xmlns:a16="http://schemas.microsoft.com/office/drawing/2014/main" id="{8450E202-EE10-4EB3-B625-B5A0AED5DE67}"/>
              </a:ext>
            </a:extLst>
          </p:cNvPr>
          <p:cNvCxnSpPr>
            <a:stCxn id="6" idx="6"/>
            <a:endCxn id="7" idx="1"/>
          </p:cNvCxnSpPr>
          <p:nvPr/>
        </p:nvCxnSpPr>
        <p:spPr bwMode="auto">
          <a:xfrm>
            <a:off x="5174805" y="5877272"/>
            <a:ext cx="369303" cy="0"/>
          </a:xfrm>
          <a:prstGeom prst="straightConnector1">
            <a:avLst/>
          </a:prstGeom>
          <a:solidFill>
            <a:schemeClr val="bg1"/>
          </a:solidFill>
          <a:ln w="28575" cap="flat" cmpd="sng" algn="ctr">
            <a:solidFill>
              <a:srgbClr val="000000"/>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3" name="Rectangle : coins arrondis 22">
            <a:extLst>
              <a:ext uri="{FF2B5EF4-FFF2-40B4-BE49-F238E27FC236}">
                <a16:creationId xmlns:a16="http://schemas.microsoft.com/office/drawing/2014/main" id="{FF460BEF-99A4-4925-BDD9-DABA7FFED731}"/>
              </a:ext>
            </a:extLst>
          </p:cNvPr>
          <p:cNvSpPr/>
          <p:nvPr/>
        </p:nvSpPr>
        <p:spPr bwMode="auto">
          <a:xfrm>
            <a:off x="827584" y="3284984"/>
            <a:ext cx="2933802" cy="576064"/>
          </a:xfrm>
          <a:prstGeom prst="roundRect">
            <a:avLst/>
          </a:prstGeom>
          <a:solidFill>
            <a:schemeClr val="bg2">
              <a:lumMod val="40000"/>
              <a:lumOff val="60000"/>
            </a:schemeClr>
          </a:solid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90000"/>
              </a:lnSpc>
              <a:spcBef>
                <a:spcPct val="0"/>
              </a:spcBef>
              <a:spcAft>
                <a:spcPct val="0"/>
              </a:spcAft>
              <a:buClrTx/>
              <a:buSzTx/>
              <a:buFontTx/>
              <a:buNone/>
              <a:tabLst/>
            </a:pPr>
            <a:r>
              <a:rPr lang="fr-FR" dirty="0">
                <a:solidFill>
                  <a:srgbClr val="00279F"/>
                </a:solidFill>
              </a:rPr>
              <a:t>Sortie de stock</a:t>
            </a:r>
            <a:br>
              <a:rPr lang="fr-FR" dirty="0">
                <a:solidFill>
                  <a:srgbClr val="00279F"/>
                </a:solidFill>
              </a:rPr>
            </a:br>
            <a:r>
              <a:rPr lang="fr-FR" dirty="0">
                <a:solidFill>
                  <a:srgbClr val="00279F"/>
                </a:solidFill>
              </a:rPr>
              <a:t>Chargement du véhicule</a:t>
            </a:r>
            <a:endParaRPr kumimoji="0" lang="fr-FR" sz="1800" b="1" i="0" u="none" strike="noStrike" cap="none" normalizeH="0" baseline="0" dirty="0">
              <a:ln>
                <a:noFill/>
              </a:ln>
              <a:solidFill>
                <a:srgbClr val="00279F"/>
              </a:solidFill>
              <a:effectLst/>
              <a:latin typeface="Arial" panose="020B0604020202020204" pitchFamily="34" charset="0"/>
            </a:endParaRPr>
          </a:p>
        </p:txBody>
      </p:sp>
      <p:sp>
        <p:nvSpPr>
          <p:cNvPr id="30" name="Ellipse 29">
            <a:extLst>
              <a:ext uri="{FF2B5EF4-FFF2-40B4-BE49-F238E27FC236}">
                <a16:creationId xmlns:a16="http://schemas.microsoft.com/office/drawing/2014/main" id="{5D72314C-8360-4789-A901-EDF053A8B336}"/>
              </a:ext>
            </a:extLst>
          </p:cNvPr>
          <p:cNvSpPr/>
          <p:nvPr/>
        </p:nvSpPr>
        <p:spPr bwMode="auto">
          <a:xfrm>
            <a:off x="3999539" y="3392996"/>
            <a:ext cx="864096" cy="360040"/>
          </a:xfrm>
          <a:prstGeom prst="ellipse">
            <a:avLst/>
          </a:prstGeom>
          <a:solidFill>
            <a:srgbClr val="FF0000"/>
          </a:solid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90000"/>
              </a:lnSpc>
              <a:spcBef>
                <a:spcPct val="0"/>
              </a:spcBef>
              <a:spcAft>
                <a:spcPct val="0"/>
              </a:spcAft>
              <a:buClrTx/>
              <a:buSzTx/>
              <a:buFontTx/>
              <a:buNone/>
              <a:tabLst/>
            </a:pPr>
            <a:r>
              <a:rPr kumimoji="0" lang="fr-FR" sz="1400" b="1" i="0" u="none" strike="noStrike" cap="none" normalizeH="0" baseline="0" dirty="0">
                <a:ln>
                  <a:noFill/>
                </a:ln>
                <a:solidFill>
                  <a:schemeClr val="tx1"/>
                </a:solidFill>
                <a:effectLst/>
                <a:latin typeface="Arial" panose="020B0604020202020204" pitchFamily="34" charset="0"/>
              </a:rPr>
              <a:t>Scan</a:t>
            </a:r>
          </a:p>
        </p:txBody>
      </p:sp>
      <p:sp>
        <p:nvSpPr>
          <p:cNvPr id="31" name="Ellipse 30">
            <a:extLst>
              <a:ext uri="{FF2B5EF4-FFF2-40B4-BE49-F238E27FC236}">
                <a16:creationId xmlns:a16="http://schemas.microsoft.com/office/drawing/2014/main" id="{8FC65788-FA4F-4D2B-8DC4-237311CC2183}"/>
              </a:ext>
            </a:extLst>
          </p:cNvPr>
          <p:cNvSpPr/>
          <p:nvPr/>
        </p:nvSpPr>
        <p:spPr bwMode="auto">
          <a:xfrm>
            <a:off x="4680012" y="5265204"/>
            <a:ext cx="864096" cy="360040"/>
          </a:xfrm>
          <a:prstGeom prst="ellipse">
            <a:avLst/>
          </a:prstGeom>
          <a:solidFill>
            <a:srgbClr val="FF0000"/>
          </a:solid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90000"/>
              </a:lnSpc>
              <a:spcBef>
                <a:spcPct val="0"/>
              </a:spcBef>
              <a:spcAft>
                <a:spcPct val="0"/>
              </a:spcAft>
              <a:buClrTx/>
              <a:buSzTx/>
              <a:buFontTx/>
              <a:buNone/>
              <a:tabLst/>
            </a:pPr>
            <a:r>
              <a:rPr kumimoji="0" lang="fr-FR" sz="1400" b="1" i="0" u="none" strike="noStrike" cap="none" normalizeH="0" baseline="0" dirty="0">
                <a:ln>
                  <a:noFill/>
                </a:ln>
                <a:solidFill>
                  <a:schemeClr val="tx1"/>
                </a:solidFill>
                <a:effectLst/>
                <a:latin typeface="Arial" panose="020B0604020202020204" pitchFamily="34" charset="0"/>
              </a:rPr>
              <a:t>Scan</a:t>
            </a:r>
          </a:p>
        </p:txBody>
      </p:sp>
    </p:spTree>
    <p:extLst>
      <p:ext uri="{BB962C8B-B14F-4D97-AF65-F5344CB8AC3E}">
        <p14:creationId xmlns:p14="http://schemas.microsoft.com/office/powerpoint/2010/main" val="14660645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a:extLst>
              <a:ext uri="{FF2B5EF4-FFF2-40B4-BE49-F238E27FC236}">
                <a16:creationId xmlns:a16="http://schemas.microsoft.com/office/drawing/2014/main" id="{30BA5E64-0071-4CF7-831B-66B5975B30A9}"/>
              </a:ext>
            </a:extLst>
          </p:cNvPr>
          <p:cNvSpPr>
            <a:spLocks noGrp="1" noChangeArrowheads="1"/>
          </p:cNvSpPr>
          <p:nvPr>
            <p:ph type="title"/>
          </p:nvPr>
        </p:nvSpPr>
        <p:spPr>
          <a:noFill/>
          <a:ln/>
        </p:spPr>
        <p:txBody>
          <a:bodyPr/>
          <a:lstStyle/>
          <a:p>
            <a:r>
              <a:rPr lang="fr-FR" altLang="fr-FR"/>
              <a:t>L'organisation des tournées</a:t>
            </a:r>
          </a:p>
        </p:txBody>
      </p:sp>
      <p:sp>
        <p:nvSpPr>
          <p:cNvPr id="29699" name="Line 3">
            <a:extLst>
              <a:ext uri="{FF2B5EF4-FFF2-40B4-BE49-F238E27FC236}">
                <a16:creationId xmlns:a16="http://schemas.microsoft.com/office/drawing/2014/main" id="{32F5B211-0EC6-4813-84D2-67009E8DA551}"/>
              </a:ext>
            </a:extLst>
          </p:cNvPr>
          <p:cNvSpPr>
            <a:spLocks noChangeShapeType="1"/>
          </p:cNvSpPr>
          <p:nvPr/>
        </p:nvSpPr>
        <p:spPr bwMode="auto">
          <a:xfrm flipV="1">
            <a:off x="1925638" y="2778125"/>
            <a:ext cx="1989137" cy="385763"/>
          </a:xfrm>
          <a:prstGeom prst="line">
            <a:avLst/>
          </a:prstGeom>
          <a:noFill/>
          <a:ln w="12700">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a:p>
        </p:txBody>
      </p:sp>
      <p:sp>
        <p:nvSpPr>
          <p:cNvPr id="29700" name="Line 4">
            <a:extLst>
              <a:ext uri="{FF2B5EF4-FFF2-40B4-BE49-F238E27FC236}">
                <a16:creationId xmlns:a16="http://schemas.microsoft.com/office/drawing/2014/main" id="{F7498E78-9699-4784-97F7-754595B96B08}"/>
              </a:ext>
            </a:extLst>
          </p:cNvPr>
          <p:cNvSpPr>
            <a:spLocks noChangeShapeType="1"/>
          </p:cNvSpPr>
          <p:nvPr/>
        </p:nvSpPr>
        <p:spPr bwMode="auto">
          <a:xfrm>
            <a:off x="1930400" y="3295650"/>
            <a:ext cx="1989138" cy="361950"/>
          </a:xfrm>
          <a:prstGeom prst="line">
            <a:avLst/>
          </a:prstGeom>
          <a:noFill/>
          <a:ln w="12700">
            <a:solidFill>
              <a:srgbClr val="000000"/>
            </a:solidFill>
            <a:round/>
            <a:headEnd type="triangle"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a:p>
        </p:txBody>
      </p:sp>
      <p:sp>
        <p:nvSpPr>
          <p:cNvPr id="29701" name="Rectangle 5">
            <a:extLst>
              <a:ext uri="{FF2B5EF4-FFF2-40B4-BE49-F238E27FC236}">
                <a16:creationId xmlns:a16="http://schemas.microsoft.com/office/drawing/2014/main" id="{C5D5759D-A1E9-4D23-AD9E-7900541313AB}"/>
              </a:ext>
            </a:extLst>
          </p:cNvPr>
          <p:cNvSpPr>
            <a:spLocks noChangeArrowheads="1"/>
          </p:cNvSpPr>
          <p:nvPr/>
        </p:nvSpPr>
        <p:spPr bwMode="auto">
          <a:xfrm>
            <a:off x="4022725" y="2611438"/>
            <a:ext cx="166688" cy="176212"/>
          </a:xfrm>
          <a:prstGeom prst="rect">
            <a:avLst/>
          </a:prstGeom>
          <a:solidFill>
            <a:schemeClr val="accent1"/>
          </a:solidFill>
          <a:ln w="12700">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a:p>
        </p:txBody>
      </p:sp>
      <p:sp>
        <p:nvSpPr>
          <p:cNvPr id="29702" name="Rectangle 6">
            <a:extLst>
              <a:ext uri="{FF2B5EF4-FFF2-40B4-BE49-F238E27FC236}">
                <a16:creationId xmlns:a16="http://schemas.microsoft.com/office/drawing/2014/main" id="{8C440A49-EAD1-4EA8-A792-30576D8C98A3}"/>
              </a:ext>
            </a:extLst>
          </p:cNvPr>
          <p:cNvSpPr>
            <a:spLocks noChangeArrowheads="1"/>
          </p:cNvSpPr>
          <p:nvPr/>
        </p:nvSpPr>
        <p:spPr bwMode="auto">
          <a:xfrm>
            <a:off x="4013200" y="3576638"/>
            <a:ext cx="166688" cy="177800"/>
          </a:xfrm>
          <a:prstGeom prst="rect">
            <a:avLst/>
          </a:prstGeom>
          <a:solidFill>
            <a:schemeClr val="accent1"/>
          </a:solidFill>
          <a:ln w="12700">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a:p>
        </p:txBody>
      </p:sp>
      <p:sp>
        <p:nvSpPr>
          <p:cNvPr id="29703" name="Rectangle 7">
            <a:extLst>
              <a:ext uri="{FF2B5EF4-FFF2-40B4-BE49-F238E27FC236}">
                <a16:creationId xmlns:a16="http://schemas.microsoft.com/office/drawing/2014/main" id="{4C0F94C9-9237-45B9-900C-EA8CC69718FE}"/>
              </a:ext>
            </a:extLst>
          </p:cNvPr>
          <p:cNvSpPr>
            <a:spLocks noChangeArrowheads="1"/>
          </p:cNvSpPr>
          <p:nvPr/>
        </p:nvSpPr>
        <p:spPr bwMode="auto">
          <a:xfrm>
            <a:off x="4852988" y="1966913"/>
            <a:ext cx="168275" cy="176212"/>
          </a:xfrm>
          <a:prstGeom prst="rect">
            <a:avLst/>
          </a:prstGeom>
          <a:solidFill>
            <a:schemeClr val="accent1"/>
          </a:solidFill>
          <a:ln w="12700">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a:p>
        </p:txBody>
      </p:sp>
      <p:sp>
        <p:nvSpPr>
          <p:cNvPr id="29704" name="Line 8">
            <a:extLst>
              <a:ext uri="{FF2B5EF4-FFF2-40B4-BE49-F238E27FC236}">
                <a16:creationId xmlns:a16="http://schemas.microsoft.com/office/drawing/2014/main" id="{6F7CD1C2-FC3E-4BF6-ADAC-5A6902AAEB84}"/>
              </a:ext>
            </a:extLst>
          </p:cNvPr>
          <p:cNvSpPr>
            <a:spLocks noChangeShapeType="1"/>
          </p:cNvSpPr>
          <p:nvPr/>
        </p:nvSpPr>
        <p:spPr bwMode="auto">
          <a:xfrm flipV="1">
            <a:off x="4267200" y="2206625"/>
            <a:ext cx="517525" cy="365125"/>
          </a:xfrm>
          <a:prstGeom prst="line">
            <a:avLst/>
          </a:prstGeom>
          <a:noFill/>
          <a:ln w="12700">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a:p>
        </p:txBody>
      </p:sp>
      <p:sp>
        <p:nvSpPr>
          <p:cNvPr id="29705" name="Line 9">
            <a:extLst>
              <a:ext uri="{FF2B5EF4-FFF2-40B4-BE49-F238E27FC236}">
                <a16:creationId xmlns:a16="http://schemas.microsoft.com/office/drawing/2014/main" id="{E83D328D-CA9C-4B8F-9C8D-8E73F9E80426}"/>
              </a:ext>
            </a:extLst>
          </p:cNvPr>
          <p:cNvSpPr>
            <a:spLocks noChangeShapeType="1"/>
          </p:cNvSpPr>
          <p:nvPr/>
        </p:nvSpPr>
        <p:spPr bwMode="auto">
          <a:xfrm>
            <a:off x="5162550" y="2041525"/>
            <a:ext cx="977900" cy="0"/>
          </a:xfrm>
          <a:prstGeom prst="line">
            <a:avLst/>
          </a:prstGeom>
          <a:noFill/>
          <a:ln w="12700">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a:p>
        </p:txBody>
      </p:sp>
      <p:sp>
        <p:nvSpPr>
          <p:cNvPr id="29706" name="Rectangle 10">
            <a:extLst>
              <a:ext uri="{FF2B5EF4-FFF2-40B4-BE49-F238E27FC236}">
                <a16:creationId xmlns:a16="http://schemas.microsoft.com/office/drawing/2014/main" id="{8F586F87-6BEB-44DD-94F5-0A2E378CC3E7}"/>
              </a:ext>
            </a:extLst>
          </p:cNvPr>
          <p:cNvSpPr>
            <a:spLocks noChangeArrowheads="1"/>
          </p:cNvSpPr>
          <p:nvPr/>
        </p:nvSpPr>
        <p:spPr bwMode="auto">
          <a:xfrm>
            <a:off x="6280150" y="1958975"/>
            <a:ext cx="168275" cy="177800"/>
          </a:xfrm>
          <a:prstGeom prst="rect">
            <a:avLst/>
          </a:prstGeom>
          <a:solidFill>
            <a:schemeClr val="accent1"/>
          </a:solidFill>
          <a:ln w="12700">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a:p>
        </p:txBody>
      </p:sp>
      <p:sp>
        <p:nvSpPr>
          <p:cNvPr id="29707" name="Line 11">
            <a:extLst>
              <a:ext uri="{FF2B5EF4-FFF2-40B4-BE49-F238E27FC236}">
                <a16:creationId xmlns:a16="http://schemas.microsoft.com/office/drawing/2014/main" id="{994BE1EA-F7F3-47B0-A5FB-26BB7DDCEA70}"/>
              </a:ext>
            </a:extLst>
          </p:cNvPr>
          <p:cNvSpPr>
            <a:spLocks noChangeShapeType="1"/>
          </p:cNvSpPr>
          <p:nvPr/>
        </p:nvSpPr>
        <p:spPr bwMode="auto">
          <a:xfrm>
            <a:off x="6562725" y="2082800"/>
            <a:ext cx="563563" cy="492125"/>
          </a:xfrm>
          <a:prstGeom prst="line">
            <a:avLst/>
          </a:prstGeom>
          <a:noFill/>
          <a:ln w="12700">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a:p>
        </p:txBody>
      </p:sp>
      <p:sp>
        <p:nvSpPr>
          <p:cNvPr id="29708" name="Rectangle 12">
            <a:extLst>
              <a:ext uri="{FF2B5EF4-FFF2-40B4-BE49-F238E27FC236}">
                <a16:creationId xmlns:a16="http://schemas.microsoft.com/office/drawing/2014/main" id="{3ECB4035-CD41-40BC-8B03-D0036655BB75}"/>
              </a:ext>
            </a:extLst>
          </p:cNvPr>
          <p:cNvSpPr>
            <a:spLocks noChangeArrowheads="1"/>
          </p:cNvSpPr>
          <p:nvPr/>
        </p:nvSpPr>
        <p:spPr bwMode="auto">
          <a:xfrm>
            <a:off x="7115175" y="2693988"/>
            <a:ext cx="166688" cy="176212"/>
          </a:xfrm>
          <a:prstGeom prst="rect">
            <a:avLst/>
          </a:prstGeom>
          <a:solidFill>
            <a:schemeClr val="accent1"/>
          </a:solidFill>
          <a:ln w="12700">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a:p>
        </p:txBody>
      </p:sp>
      <p:sp>
        <p:nvSpPr>
          <p:cNvPr id="29709" name="Rectangle 13">
            <a:extLst>
              <a:ext uri="{FF2B5EF4-FFF2-40B4-BE49-F238E27FC236}">
                <a16:creationId xmlns:a16="http://schemas.microsoft.com/office/drawing/2014/main" id="{FFE1C2D3-4056-4095-A159-75F127579CF9}"/>
              </a:ext>
            </a:extLst>
          </p:cNvPr>
          <p:cNvSpPr>
            <a:spLocks noChangeArrowheads="1"/>
          </p:cNvSpPr>
          <p:nvPr/>
        </p:nvSpPr>
        <p:spPr bwMode="auto">
          <a:xfrm>
            <a:off x="4476750" y="4500563"/>
            <a:ext cx="168275" cy="177800"/>
          </a:xfrm>
          <a:prstGeom prst="rect">
            <a:avLst/>
          </a:prstGeom>
          <a:solidFill>
            <a:schemeClr val="accent1"/>
          </a:solidFill>
          <a:ln w="12700">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a:p>
        </p:txBody>
      </p:sp>
      <p:sp>
        <p:nvSpPr>
          <p:cNvPr id="29710" name="Rectangle 14">
            <a:extLst>
              <a:ext uri="{FF2B5EF4-FFF2-40B4-BE49-F238E27FC236}">
                <a16:creationId xmlns:a16="http://schemas.microsoft.com/office/drawing/2014/main" id="{1D719494-4C9A-4D5B-9FCD-92E80E100058}"/>
              </a:ext>
            </a:extLst>
          </p:cNvPr>
          <p:cNvSpPr>
            <a:spLocks noChangeArrowheads="1"/>
          </p:cNvSpPr>
          <p:nvPr/>
        </p:nvSpPr>
        <p:spPr bwMode="auto">
          <a:xfrm>
            <a:off x="5834063" y="4659313"/>
            <a:ext cx="166687" cy="176212"/>
          </a:xfrm>
          <a:prstGeom prst="rect">
            <a:avLst/>
          </a:prstGeom>
          <a:solidFill>
            <a:schemeClr val="accent1"/>
          </a:solidFill>
          <a:ln w="12700">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a:p>
        </p:txBody>
      </p:sp>
      <p:sp>
        <p:nvSpPr>
          <p:cNvPr id="29711" name="Line 15">
            <a:extLst>
              <a:ext uri="{FF2B5EF4-FFF2-40B4-BE49-F238E27FC236}">
                <a16:creationId xmlns:a16="http://schemas.microsoft.com/office/drawing/2014/main" id="{237666D5-FE62-436F-A1E3-10537C7F9680}"/>
              </a:ext>
            </a:extLst>
          </p:cNvPr>
          <p:cNvSpPr>
            <a:spLocks noChangeShapeType="1"/>
          </p:cNvSpPr>
          <p:nvPr/>
        </p:nvSpPr>
        <p:spPr bwMode="auto">
          <a:xfrm>
            <a:off x="4186238" y="3886200"/>
            <a:ext cx="261937" cy="527050"/>
          </a:xfrm>
          <a:prstGeom prst="line">
            <a:avLst/>
          </a:prstGeom>
          <a:noFill/>
          <a:ln w="12700">
            <a:solidFill>
              <a:srgbClr val="000000"/>
            </a:solidFill>
            <a:round/>
            <a:headEnd type="triangle"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a:p>
        </p:txBody>
      </p:sp>
      <p:sp>
        <p:nvSpPr>
          <p:cNvPr id="29712" name="Line 16">
            <a:extLst>
              <a:ext uri="{FF2B5EF4-FFF2-40B4-BE49-F238E27FC236}">
                <a16:creationId xmlns:a16="http://schemas.microsoft.com/office/drawing/2014/main" id="{8E4E83AA-DD8B-4CE1-BDDF-F18EB82A4BBA}"/>
              </a:ext>
            </a:extLst>
          </p:cNvPr>
          <p:cNvSpPr>
            <a:spLocks noChangeShapeType="1"/>
          </p:cNvSpPr>
          <p:nvPr/>
        </p:nvSpPr>
        <p:spPr bwMode="auto">
          <a:xfrm>
            <a:off x="4826000" y="4646613"/>
            <a:ext cx="866775" cy="82550"/>
          </a:xfrm>
          <a:prstGeom prst="line">
            <a:avLst/>
          </a:prstGeom>
          <a:noFill/>
          <a:ln w="12700">
            <a:solidFill>
              <a:srgbClr val="000000"/>
            </a:solidFill>
            <a:round/>
            <a:headEnd type="triangle"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a:p>
        </p:txBody>
      </p:sp>
      <p:sp>
        <p:nvSpPr>
          <p:cNvPr id="29713" name="Line 17">
            <a:extLst>
              <a:ext uri="{FF2B5EF4-FFF2-40B4-BE49-F238E27FC236}">
                <a16:creationId xmlns:a16="http://schemas.microsoft.com/office/drawing/2014/main" id="{9F71C1B8-16B7-4B04-9343-94ED0EA7A562}"/>
              </a:ext>
            </a:extLst>
          </p:cNvPr>
          <p:cNvSpPr>
            <a:spLocks noChangeShapeType="1"/>
          </p:cNvSpPr>
          <p:nvPr/>
        </p:nvSpPr>
        <p:spPr bwMode="auto">
          <a:xfrm>
            <a:off x="7205663" y="3014663"/>
            <a:ext cx="0" cy="701675"/>
          </a:xfrm>
          <a:prstGeom prst="line">
            <a:avLst/>
          </a:prstGeom>
          <a:noFill/>
          <a:ln w="12700">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a:p>
        </p:txBody>
      </p:sp>
      <p:sp>
        <p:nvSpPr>
          <p:cNvPr id="29714" name="Line 18">
            <a:extLst>
              <a:ext uri="{FF2B5EF4-FFF2-40B4-BE49-F238E27FC236}">
                <a16:creationId xmlns:a16="http://schemas.microsoft.com/office/drawing/2014/main" id="{59193AD6-66FB-4C2A-A64E-9173E7D90C49}"/>
              </a:ext>
            </a:extLst>
          </p:cNvPr>
          <p:cNvSpPr>
            <a:spLocks noChangeShapeType="1"/>
          </p:cNvSpPr>
          <p:nvPr/>
        </p:nvSpPr>
        <p:spPr bwMode="auto">
          <a:xfrm flipH="1">
            <a:off x="6132513" y="4392613"/>
            <a:ext cx="919162" cy="322262"/>
          </a:xfrm>
          <a:prstGeom prst="line">
            <a:avLst/>
          </a:prstGeom>
          <a:noFill/>
          <a:ln w="12700">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a:p>
        </p:txBody>
      </p:sp>
      <p:sp>
        <p:nvSpPr>
          <p:cNvPr id="29715" name="Rectangle 19">
            <a:extLst>
              <a:ext uri="{FF2B5EF4-FFF2-40B4-BE49-F238E27FC236}">
                <a16:creationId xmlns:a16="http://schemas.microsoft.com/office/drawing/2014/main" id="{CD6516BE-322E-432A-8230-B5C908F1CBB8}"/>
              </a:ext>
            </a:extLst>
          </p:cNvPr>
          <p:cNvSpPr>
            <a:spLocks noChangeArrowheads="1"/>
          </p:cNvSpPr>
          <p:nvPr/>
        </p:nvSpPr>
        <p:spPr bwMode="auto">
          <a:xfrm>
            <a:off x="1524000" y="2743200"/>
            <a:ext cx="279400" cy="280988"/>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fr-FR" altLang="fr-FR" sz="1400" b="0">
                <a:solidFill>
                  <a:srgbClr val="000000"/>
                </a:solidFill>
              </a:rPr>
              <a:t>0</a:t>
            </a:r>
          </a:p>
        </p:txBody>
      </p:sp>
      <p:sp>
        <p:nvSpPr>
          <p:cNvPr id="29716" name="Rectangle 20">
            <a:extLst>
              <a:ext uri="{FF2B5EF4-FFF2-40B4-BE49-F238E27FC236}">
                <a16:creationId xmlns:a16="http://schemas.microsoft.com/office/drawing/2014/main" id="{96CF720A-3194-445B-96A7-2FB06245F5FE}"/>
              </a:ext>
            </a:extLst>
          </p:cNvPr>
          <p:cNvSpPr>
            <a:spLocks noChangeArrowheads="1"/>
          </p:cNvSpPr>
          <p:nvPr/>
        </p:nvSpPr>
        <p:spPr bwMode="auto">
          <a:xfrm>
            <a:off x="3951288" y="2341563"/>
            <a:ext cx="279400" cy="28098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fr-FR" altLang="fr-FR" sz="1400" b="0">
                <a:solidFill>
                  <a:srgbClr val="000000"/>
                </a:solidFill>
              </a:rPr>
              <a:t>1</a:t>
            </a:r>
          </a:p>
        </p:txBody>
      </p:sp>
      <p:sp>
        <p:nvSpPr>
          <p:cNvPr id="29717" name="Rectangle 21">
            <a:extLst>
              <a:ext uri="{FF2B5EF4-FFF2-40B4-BE49-F238E27FC236}">
                <a16:creationId xmlns:a16="http://schemas.microsoft.com/office/drawing/2014/main" id="{6CA8DFF8-5A61-48E7-84F7-8EBD94389FA6}"/>
              </a:ext>
            </a:extLst>
          </p:cNvPr>
          <p:cNvSpPr>
            <a:spLocks noChangeArrowheads="1"/>
          </p:cNvSpPr>
          <p:nvPr/>
        </p:nvSpPr>
        <p:spPr bwMode="auto">
          <a:xfrm>
            <a:off x="4765675" y="1698625"/>
            <a:ext cx="279400" cy="280988"/>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fr-FR" altLang="fr-FR" sz="1400" b="0">
                <a:solidFill>
                  <a:srgbClr val="000000"/>
                </a:solidFill>
              </a:rPr>
              <a:t>2</a:t>
            </a:r>
          </a:p>
        </p:txBody>
      </p:sp>
      <p:sp>
        <p:nvSpPr>
          <p:cNvPr id="29718" name="Rectangle 22">
            <a:extLst>
              <a:ext uri="{FF2B5EF4-FFF2-40B4-BE49-F238E27FC236}">
                <a16:creationId xmlns:a16="http://schemas.microsoft.com/office/drawing/2014/main" id="{BEFC56F4-30CC-4435-B198-4995BC10A669}"/>
              </a:ext>
            </a:extLst>
          </p:cNvPr>
          <p:cNvSpPr>
            <a:spLocks noChangeArrowheads="1"/>
          </p:cNvSpPr>
          <p:nvPr/>
        </p:nvSpPr>
        <p:spPr bwMode="auto">
          <a:xfrm>
            <a:off x="6200775" y="1708150"/>
            <a:ext cx="279400" cy="280988"/>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fr-FR" altLang="fr-FR" sz="1400" b="0">
                <a:solidFill>
                  <a:srgbClr val="000000"/>
                </a:solidFill>
              </a:rPr>
              <a:t>3</a:t>
            </a:r>
          </a:p>
        </p:txBody>
      </p:sp>
      <p:sp>
        <p:nvSpPr>
          <p:cNvPr id="29719" name="Rectangle 23">
            <a:extLst>
              <a:ext uri="{FF2B5EF4-FFF2-40B4-BE49-F238E27FC236}">
                <a16:creationId xmlns:a16="http://schemas.microsoft.com/office/drawing/2014/main" id="{FC7C3550-AB17-415E-A7C0-195742CEF1E3}"/>
              </a:ext>
            </a:extLst>
          </p:cNvPr>
          <p:cNvSpPr>
            <a:spLocks noChangeArrowheads="1"/>
          </p:cNvSpPr>
          <p:nvPr/>
        </p:nvSpPr>
        <p:spPr bwMode="auto">
          <a:xfrm>
            <a:off x="7177088" y="2460625"/>
            <a:ext cx="279400" cy="280988"/>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fr-FR" altLang="fr-FR" sz="1400" b="0">
                <a:solidFill>
                  <a:srgbClr val="000000"/>
                </a:solidFill>
              </a:rPr>
              <a:t>4</a:t>
            </a:r>
          </a:p>
        </p:txBody>
      </p:sp>
      <p:sp>
        <p:nvSpPr>
          <p:cNvPr id="29720" name="Rectangle 24">
            <a:extLst>
              <a:ext uri="{FF2B5EF4-FFF2-40B4-BE49-F238E27FC236}">
                <a16:creationId xmlns:a16="http://schemas.microsoft.com/office/drawing/2014/main" id="{81C38039-2C0E-4605-9EFC-B5FB554A8CCF}"/>
              </a:ext>
            </a:extLst>
          </p:cNvPr>
          <p:cNvSpPr>
            <a:spLocks noChangeArrowheads="1"/>
          </p:cNvSpPr>
          <p:nvPr/>
        </p:nvSpPr>
        <p:spPr bwMode="auto">
          <a:xfrm>
            <a:off x="3870325" y="3800475"/>
            <a:ext cx="279400" cy="280988"/>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fr-FR" altLang="fr-FR" sz="1400" b="0">
                <a:solidFill>
                  <a:srgbClr val="000000"/>
                </a:solidFill>
              </a:rPr>
              <a:t>n</a:t>
            </a:r>
          </a:p>
        </p:txBody>
      </p:sp>
      <p:sp>
        <p:nvSpPr>
          <p:cNvPr id="29721" name="Rectangle 25">
            <a:extLst>
              <a:ext uri="{FF2B5EF4-FFF2-40B4-BE49-F238E27FC236}">
                <a16:creationId xmlns:a16="http://schemas.microsoft.com/office/drawing/2014/main" id="{0FF1D2B8-13DD-4797-8027-93E65778EFDE}"/>
              </a:ext>
            </a:extLst>
          </p:cNvPr>
          <p:cNvSpPr>
            <a:spLocks noChangeArrowheads="1"/>
          </p:cNvSpPr>
          <p:nvPr/>
        </p:nvSpPr>
        <p:spPr bwMode="auto">
          <a:xfrm>
            <a:off x="4294188" y="4729163"/>
            <a:ext cx="436562" cy="28098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fr-FR" altLang="fr-FR" sz="1400" b="0">
                <a:solidFill>
                  <a:srgbClr val="000000"/>
                </a:solidFill>
              </a:rPr>
              <a:t>n-1</a:t>
            </a:r>
          </a:p>
        </p:txBody>
      </p:sp>
      <p:sp>
        <p:nvSpPr>
          <p:cNvPr id="29722" name="Rectangle 26">
            <a:extLst>
              <a:ext uri="{FF2B5EF4-FFF2-40B4-BE49-F238E27FC236}">
                <a16:creationId xmlns:a16="http://schemas.microsoft.com/office/drawing/2014/main" id="{BE70BE9B-9C15-4E94-A56B-4EB4253E185D}"/>
              </a:ext>
            </a:extLst>
          </p:cNvPr>
          <p:cNvSpPr>
            <a:spLocks noChangeArrowheads="1"/>
          </p:cNvSpPr>
          <p:nvPr/>
        </p:nvSpPr>
        <p:spPr bwMode="auto">
          <a:xfrm>
            <a:off x="5624513" y="4886325"/>
            <a:ext cx="436562" cy="280988"/>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fr-FR" altLang="fr-FR" sz="1400" b="0">
                <a:solidFill>
                  <a:srgbClr val="000000"/>
                </a:solidFill>
              </a:rPr>
              <a:t>n-2</a:t>
            </a:r>
          </a:p>
        </p:txBody>
      </p:sp>
      <p:sp>
        <p:nvSpPr>
          <p:cNvPr id="29723" name="Rectangle 27">
            <a:extLst>
              <a:ext uri="{FF2B5EF4-FFF2-40B4-BE49-F238E27FC236}">
                <a16:creationId xmlns:a16="http://schemas.microsoft.com/office/drawing/2014/main" id="{1327BD54-3BC6-4092-9390-D0926823A3E0}"/>
              </a:ext>
            </a:extLst>
          </p:cNvPr>
          <p:cNvSpPr>
            <a:spLocks noChangeArrowheads="1"/>
          </p:cNvSpPr>
          <p:nvPr/>
        </p:nvSpPr>
        <p:spPr bwMode="auto">
          <a:xfrm>
            <a:off x="2603500" y="2698750"/>
            <a:ext cx="279400" cy="280988"/>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fr-FR" altLang="fr-FR" sz="1400" b="0">
                <a:solidFill>
                  <a:srgbClr val="000000"/>
                </a:solidFill>
              </a:rPr>
              <a:t>d</a:t>
            </a:r>
          </a:p>
        </p:txBody>
      </p:sp>
      <p:sp>
        <p:nvSpPr>
          <p:cNvPr id="29724" name="Rectangle 28">
            <a:extLst>
              <a:ext uri="{FF2B5EF4-FFF2-40B4-BE49-F238E27FC236}">
                <a16:creationId xmlns:a16="http://schemas.microsoft.com/office/drawing/2014/main" id="{7EED43B4-571F-415E-AE62-BF6228121306}"/>
              </a:ext>
            </a:extLst>
          </p:cNvPr>
          <p:cNvSpPr>
            <a:spLocks noChangeArrowheads="1"/>
          </p:cNvSpPr>
          <p:nvPr/>
        </p:nvSpPr>
        <p:spPr bwMode="auto">
          <a:xfrm>
            <a:off x="2738438" y="3479800"/>
            <a:ext cx="279400" cy="280988"/>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fr-FR" altLang="fr-FR" sz="1400" b="0">
                <a:solidFill>
                  <a:srgbClr val="000000"/>
                </a:solidFill>
              </a:rPr>
              <a:t>d</a:t>
            </a:r>
          </a:p>
        </p:txBody>
      </p:sp>
      <p:sp>
        <p:nvSpPr>
          <p:cNvPr id="29725" name="Rectangle 29">
            <a:extLst>
              <a:ext uri="{FF2B5EF4-FFF2-40B4-BE49-F238E27FC236}">
                <a16:creationId xmlns:a16="http://schemas.microsoft.com/office/drawing/2014/main" id="{9B5453B7-0E9A-424E-A7B2-FFB54A0560C9}"/>
              </a:ext>
            </a:extLst>
          </p:cNvPr>
          <p:cNvSpPr>
            <a:spLocks noChangeArrowheads="1"/>
          </p:cNvSpPr>
          <p:nvPr/>
        </p:nvSpPr>
        <p:spPr bwMode="auto">
          <a:xfrm>
            <a:off x="2670175" y="2744788"/>
            <a:ext cx="279400" cy="28098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fr-FR" altLang="fr-FR" sz="1400" b="0">
                <a:solidFill>
                  <a:srgbClr val="000000"/>
                </a:solidFill>
              </a:rPr>
              <a:t>1</a:t>
            </a:r>
          </a:p>
        </p:txBody>
      </p:sp>
      <p:sp>
        <p:nvSpPr>
          <p:cNvPr id="29726" name="Rectangle 30">
            <a:extLst>
              <a:ext uri="{FF2B5EF4-FFF2-40B4-BE49-F238E27FC236}">
                <a16:creationId xmlns:a16="http://schemas.microsoft.com/office/drawing/2014/main" id="{29E475A6-2ED2-48EC-8D7E-C91650FA3778}"/>
              </a:ext>
            </a:extLst>
          </p:cNvPr>
          <p:cNvSpPr>
            <a:spLocks noChangeArrowheads="1"/>
          </p:cNvSpPr>
          <p:nvPr/>
        </p:nvSpPr>
        <p:spPr bwMode="auto">
          <a:xfrm>
            <a:off x="2863850" y="3582988"/>
            <a:ext cx="481013" cy="28098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fr-FR" altLang="fr-FR" sz="1400" b="0">
                <a:solidFill>
                  <a:srgbClr val="000000"/>
                </a:solidFill>
              </a:rPr>
              <a:t>n+1</a:t>
            </a:r>
          </a:p>
        </p:txBody>
      </p:sp>
      <p:sp>
        <p:nvSpPr>
          <p:cNvPr id="29727" name="Oval 31">
            <a:extLst>
              <a:ext uri="{FF2B5EF4-FFF2-40B4-BE49-F238E27FC236}">
                <a16:creationId xmlns:a16="http://schemas.microsoft.com/office/drawing/2014/main" id="{B8746C0B-02BF-4B19-9672-7205568F3D01}"/>
              </a:ext>
            </a:extLst>
          </p:cNvPr>
          <p:cNvSpPr>
            <a:spLocks noChangeArrowheads="1"/>
          </p:cNvSpPr>
          <p:nvPr/>
        </p:nvSpPr>
        <p:spPr bwMode="auto">
          <a:xfrm>
            <a:off x="1524000" y="3048000"/>
            <a:ext cx="381000" cy="381000"/>
          </a:xfrm>
          <a:prstGeom prst="ellipse">
            <a:avLst/>
          </a:prstGeom>
          <a:solidFill>
            <a:srgbClr val="66FF33"/>
          </a:solidFill>
          <a:ln w="12700">
            <a:solidFill>
              <a:srgbClr val="0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a:p>
        </p:txBody>
      </p:sp>
      <p:sp>
        <p:nvSpPr>
          <p:cNvPr id="29728" name="Text Box 32">
            <a:extLst>
              <a:ext uri="{FF2B5EF4-FFF2-40B4-BE49-F238E27FC236}">
                <a16:creationId xmlns:a16="http://schemas.microsoft.com/office/drawing/2014/main" id="{2C60DFE5-EE5A-435F-B377-C607925BD3E3}"/>
              </a:ext>
            </a:extLst>
          </p:cNvPr>
          <p:cNvSpPr txBox="1">
            <a:spLocks noChangeArrowheads="1"/>
          </p:cNvSpPr>
          <p:nvPr/>
        </p:nvSpPr>
        <p:spPr bwMode="auto">
          <a:xfrm>
            <a:off x="738720" y="5437894"/>
            <a:ext cx="8228535" cy="590931"/>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fr-FR" altLang="fr-FR" dirty="0">
                <a:solidFill>
                  <a:srgbClr val="000099"/>
                </a:solidFill>
              </a:rPr>
              <a:t>La problématique</a:t>
            </a:r>
          </a:p>
          <a:p>
            <a:r>
              <a:rPr lang="fr-FR" altLang="fr-FR" dirty="0">
                <a:solidFill>
                  <a:srgbClr val="006600"/>
                </a:solidFill>
                <a:ea typeface="Arial Unicode MS" pitchFamily="34" charset="-128"/>
              </a:rPr>
              <a:t>⇒ </a:t>
            </a:r>
            <a:r>
              <a:rPr lang="fr-FR" altLang="fr-FR" dirty="0">
                <a:solidFill>
                  <a:srgbClr val="006600"/>
                </a:solidFill>
              </a:rPr>
              <a:t>minimiser la longueur/le temps de la tournée en livrant tous les clients</a:t>
            </a:r>
            <a:r>
              <a:rPr lang="fr-FR" altLang="fr-FR" dirty="0">
                <a:solidFill>
                  <a:srgbClr val="00CC00"/>
                </a:solidFill>
              </a:rPr>
              <a:t> </a:t>
            </a:r>
          </a:p>
        </p:txBody>
      </p:sp>
    </p:spTree>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a:extLst>
              <a:ext uri="{FF2B5EF4-FFF2-40B4-BE49-F238E27FC236}">
                <a16:creationId xmlns:a16="http://schemas.microsoft.com/office/drawing/2014/main" id="{6024025B-D20F-4DB6-B764-9B0EC731CD81}"/>
              </a:ext>
            </a:extLst>
          </p:cNvPr>
          <p:cNvSpPr>
            <a:spLocks noGrp="1" noChangeArrowheads="1"/>
          </p:cNvSpPr>
          <p:nvPr>
            <p:ph type="title"/>
          </p:nvPr>
        </p:nvSpPr>
        <p:spPr>
          <a:xfrm>
            <a:off x="1106587" y="675123"/>
            <a:ext cx="7848600" cy="457200"/>
          </a:xfrm>
          <a:noFill/>
          <a:ln/>
        </p:spPr>
        <p:txBody>
          <a:bodyPr/>
          <a:lstStyle/>
          <a:p>
            <a:r>
              <a:rPr lang="fr-FR" altLang="fr-FR" dirty="0"/>
              <a:t>La méthode des écartements</a:t>
            </a:r>
          </a:p>
        </p:txBody>
      </p:sp>
      <p:sp>
        <p:nvSpPr>
          <p:cNvPr id="30723" name="Line 3">
            <a:extLst>
              <a:ext uri="{FF2B5EF4-FFF2-40B4-BE49-F238E27FC236}">
                <a16:creationId xmlns:a16="http://schemas.microsoft.com/office/drawing/2014/main" id="{7916F4FC-A83C-495C-A06B-F57C0569FE95}"/>
              </a:ext>
            </a:extLst>
          </p:cNvPr>
          <p:cNvSpPr>
            <a:spLocks noChangeShapeType="1"/>
          </p:cNvSpPr>
          <p:nvPr/>
        </p:nvSpPr>
        <p:spPr bwMode="auto">
          <a:xfrm flipV="1">
            <a:off x="2393950" y="3070225"/>
            <a:ext cx="874713" cy="785813"/>
          </a:xfrm>
          <a:prstGeom prst="line">
            <a:avLst/>
          </a:prstGeom>
          <a:noFill/>
          <a:ln w="12700">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a:p>
        </p:txBody>
      </p:sp>
      <p:sp>
        <p:nvSpPr>
          <p:cNvPr id="30724" name="Line 4">
            <a:extLst>
              <a:ext uri="{FF2B5EF4-FFF2-40B4-BE49-F238E27FC236}">
                <a16:creationId xmlns:a16="http://schemas.microsoft.com/office/drawing/2014/main" id="{9A3B4C40-823A-4003-9950-B691925F30A0}"/>
              </a:ext>
            </a:extLst>
          </p:cNvPr>
          <p:cNvSpPr>
            <a:spLocks noChangeShapeType="1"/>
          </p:cNvSpPr>
          <p:nvPr/>
        </p:nvSpPr>
        <p:spPr bwMode="auto">
          <a:xfrm flipH="1" flipV="1">
            <a:off x="2420938" y="3971925"/>
            <a:ext cx="976312" cy="136525"/>
          </a:xfrm>
          <a:prstGeom prst="line">
            <a:avLst/>
          </a:prstGeom>
          <a:noFill/>
          <a:ln w="12700">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a:p>
        </p:txBody>
      </p:sp>
      <p:sp>
        <p:nvSpPr>
          <p:cNvPr id="30725" name="Line 5">
            <a:extLst>
              <a:ext uri="{FF2B5EF4-FFF2-40B4-BE49-F238E27FC236}">
                <a16:creationId xmlns:a16="http://schemas.microsoft.com/office/drawing/2014/main" id="{37CC3299-25DB-45C0-B167-A48438FFB3E5}"/>
              </a:ext>
            </a:extLst>
          </p:cNvPr>
          <p:cNvSpPr>
            <a:spLocks noChangeShapeType="1"/>
          </p:cNvSpPr>
          <p:nvPr/>
        </p:nvSpPr>
        <p:spPr bwMode="auto">
          <a:xfrm flipH="1">
            <a:off x="2497138" y="3135313"/>
            <a:ext cx="846137" cy="719137"/>
          </a:xfrm>
          <a:prstGeom prst="line">
            <a:avLst/>
          </a:prstGeom>
          <a:noFill/>
          <a:ln w="12700">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a:p>
        </p:txBody>
      </p:sp>
      <p:sp>
        <p:nvSpPr>
          <p:cNvPr id="30726" name="Line 6">
            <a:extLst>
              <a:ext uri="{FF2B5EF4-FFF2-40B4-BE49-F238E27FC236}">
                <a16:creationId xmlns:a16="http://schemas.microsoft.com/office/drawing/2014/main" id="{A0638782-8FBB-450B-9D41-B978F8433803}"/>
              </a:ext>
            </a:extLst>
          </p:cNvPr>
          <p:cNvSpPr>
            <a:spLocks noChangeShapeType="1"/>
          </p:cNvSpPr>
          <p:nvPr/>
        </p:nvSpPr>
        <p:spPr bwMode="auto">
          <a:xfrm>
            <a:off x="2549525" y="3916363"/>
            <a:ext cx="871538" cy="103187"/>
          </a:xfrm>
          <a:prstGeom prst="line">
            <a:avLst/>
          </a:prstGeom>
          <a:noFill/>
          <a:ln w="12700">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a:p>
        </p:txBody>
      </p:sp>
      <p:sp>
        <p:nvSpPr>
          <p:cNvPr id="30727" name="Line 7">
            <a:extLst>
              <a:ext uri="{FF2B5EF4-FFF2-40B4-BE49-F238E27FC236}">
                <a16:creationId xmlns:a16="http://schemas.microsoft.com/office/drawing/2014/main" id="{E0589D98-5D1A-49CE-A19C-E1C586B3CF79}"/>
              </a:ext>
            </a:extLst>
          </p:cNvPr>
          <p:cNvSpPr>
            <a:spLocks noChangeShapeType="1"/>
          </p:cNvSpPr>
          <p:nvPr/>
        </p:nvSpPr>
        <p:spPr bwMode="auto">
          <a:xfrm flipV="1">
            <a:off x="5375275" y="3119438"/>
            <a:ext cx="874713" cy="785812"/>
          </a:xfrm>
          <a:prstGeom prst="line">
            <a:avLst/>
          </a:prstGeom>
          <a:noFill/>
          <a:ln w="12700">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a:p>
        </p:txBody>
      </p:sp>
      <p:sp>
        <p:nvSpPr>
          <p:cNvPr id="30728" name="Line 8">
            <a:extLst>
              <a:ext uri="{FF2B5EF4-FFF2-40B4-BE49-F238E27FC236}">
                <a16:creationId xmlns:a16="http://schemas.microsoft.com/office/drawing/2014/main" id="{72E5693B-03A8-422F-914F-350A1209078B}"/>
              </a:ext>
            </a:extLst>
          </p:cNvPr>
          <p:cNvSpPr>
            <a:spLocks noChangeShapeType="1"/>
          </p:cNvSpPr>
          <p:nvPr/>
        </p:nvSpPr>
        <p:spPr bwMode="auto">
          <a:xfrm flipH="1" flipV="1">
            <a:off x="5400675" y="4022725"/>
            <a:ext cx="977900" cy="134938"/>
          </a:xfrm>
          <a:prstGeom prst="line">
            <a:avLst/>
          </a:prstGeom>
          <a:noFill/>
          <a:ln w="12700">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a:p>
        </p:txBody>
      </p:sp>
      <p:sp>
        <p:nvSpPr>
          <p:cNvPr id="30729" name="Line 9">
            <a:extLst>
              <a:ext uri="{FF2B5EF4-FFF2-40B4-BE49-F238E27FC236}">
                <a16:creationId xmlns:a16="http://schemas.microsoft.com/office/drawing/2014/main" id="{957DEA6B-0FB4-4DD3-A1C9-027ECBF9C02C}"/>
              </a:ext>
            </a:extLst>
          </p:cNvPr>
          <p:cNvSpPr>
            <a:spLocks noChangeShapeType="1"/>
          </p:cNvSpPr>
          <p:nvPr/>
        </p:nvSpPr>
        <p:spPr bwMode="auto">
          <a:xfrm>
            <a:off x="6410325" y="3184525"/>
            <a:ext cx="139700" cy="827088"/>
          </a:xfrm>
          <a:prstGeom prst="line">
            <a:avLst/>
          </a:prstGeom>
          <a:noFill/>
          <a:ln w="12700">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a:p>
        </p:txBody>
      </p:sp>
      <p:sp>
        <p:nvSpPr>
          <p:cNvPr id="30730" name="Rectangle 10">
            <a:extLst>
              <a:ext uri="{FF2B5EF4-FFF2-40B4-BE49-F238E27FC236}">
                <a16:creationId xmlns:a16="http://schemas.microsoft.com/office/drawing/2014/main" id="{366FF197-FEB4-4808-A15F-53F4DAB620C5}"/>
              </a:ext>
            </a:extLst>
          </p:cNvPr>
          <p:cNvSpPr>
            <a:spLocks noChangeArrowheads="1"/>
          </p:cNvSpPr>
          <p:nvPr/>
        </p:nvSpPr>
        <p:spPr bwMode="auto">
          <a:xfrm>
            <a:off x="2195513" y="4611688"/>
            <a:ext cx="1858962" cy="28098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fr-FR" altLang="fr-FR" sz="1400">
                <a:solidFill>
                  <a:srgbClr val="000000"/>
                </a:solidFill>
              </a:rPr>
              <a:t>2. d(O,A) + 2. d(O,B)</a:t>
            </a:r>
          </a:p>
        </p:txBody>
      </p:sp>
      <p:sp>
        <p:nvSpPr>
          <p:cNvPr id="30731" name="Rectangle 11">
            <a:extLst>
              <a:ext uri="{FF2B5EF4-FFF2-40B4-BE49-F238E27FC236}">
                <a16:creationId xmlns:a16="http://schemas.microsoft.com/office/drawing/2014/main" id="{87FB54A7-6CB3-4742-98AB-48E1A75E909C}"/>
              </a:ext>
            </a:extLst>
          </p:cNvPr>
          <p:cNvSpPr>
            <a:spLocks noChangeArrowheads="1"/>
          </p:cNvSpPr>
          <p:nvPr/>
        </p:nvSpPr>
        <p:spPr bwMode="auto">
          <a:xfrm>
            <a:off x="5243513" y="4611688"/>
            <a:ext cx="2198687" cy="28098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fr-FR" altLang="fr-FR" sz="1400">
                <a:solidFill>
                  <a:srgbClr val="000000"/>
                </a:solidFill>
              </a:rPr>
              <a:t>d(O,A) + d(A,B) + d(O,B)</a:t>
            </a:r>
          </a:p>
        </p:txBody>
      </p:sp>
      <p:sp>
        <p:nvSpPr>
          <p:cNvPr id="30732" name="Rectangle 12">
            <a:extLst>
              <a:ext uri="{FF2B5EF4-FFF2-40B4-BE49-F238E27FC236}">
                <a16:creationId xmlns:a16="http://schemas.microsoft.com/office/drawing/2014/main" id="{BEEEBBBE-A0B7-44DC-8668-EA81532EE970}"/>
              </a:ext>
            </a:extLst>
          </p:cNvPr>
          <p:cNvSpPr>
            <a:spLocks noChangeArrowheads="1"/>
          </p:cNvSpPr>
          <p:nvPr/>
        </p:nvSpPr>
        <p:spPr bwMode="auto">
          <a:xfrm>
            <a:off x="3109913" y="4916488"/>
            <a:ext cx="3873500" cy="28098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fr-FR" altLang="fr-FR" sz="1400">
                <a:solidFill>
                  <a:srgbClr val="000000"/>
                </a:solidFill>
              </a:rPr>
              <a:t>écartement e(A,B) = d(O,A) + d(O,B) - d(A,B)</a:t>
            </a:r>
          </a:p>
        </p:txBody>
      </p:sp>
      <p:sp>
        <p:nvSpPr>
          <p:cNvPr id="30733" name="Rectangle 13">
            <a:extLst>
              <a:ext uri="{FF2B5EF4-FFF2-40B4-BE49-F238E27FC236}">
                <a16:creationId xmlns:a16="http://schemas.microsoft.com/office/drawing/2014/main" id="{0FCD0C53-915B-42C5-A968-6A864C2F0E76}"/>
              </a:ext>
            </a:extLst>
          </p:cNvPr>
          <p:cNvSpPr>
            <a:spLocks noChangeArrowheads="1"/>
          </p:cNvSpPr>
          <p:nvPr/>
        </p:nvSpPr>
        <p:spPr bwMode="auto">
          <a:xfrm>
            <a:off x="1060396" y="2227532"/>
            <a:ext cx="1790043" cy="47756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fr-FR" altLang="fr-FR" sz="1400" dirty="0">
                <a:solidFill>
                  <a:srgbClr val="000000"/>
                </a:solidFill>
              </a:rPr>
              <a:t>Un dépôt O</a:t>
            </a:r>
          </a:p>
          <a:p>
            <a:r>
              <a:rPr lang="fr-FR" altLang="fr-FR" sz="1400" dirty="0">
                <a:solidFill>
                  <a:srgbClr val="000000"/>
                </a:solidFill>
              </a:rPr>
              <a:t>Deux clients A et B</a:t>
            </a:r>
          </a:p>
        </p:txBody>
      </p:sp>
      <p:sp>
        <p:nvSpPr>
          <p:cNvPr id="30734" name="Rectangle 14">
            <a:extLst>
              <a:ext uri="{FF2B5EF4-FFF2-40B4-BE49-F238E27FC236}">
                <a16:creationId xmlns:a16="http://schemas.microsoft.com/office/drawing/2014/main" id="{8CB02AB8-3161-4459-A97D-9C83A9D0F7BD}"/>
              </a:ext>
            </a:extLst>
          </p:cNvPr>
          <p:cNvSpPr>
            <a:spLocks noChangeArrowheads="1"/>
          </p:cNvSpPr>
          <p:nvPr/>
        </p:nvSpPr>
        <p:spPr bwMode="auto">
          <a:xfrm>
            <a:off x="1066800" y="5922963"/>
            <a:ext cx="7753671" cy="28366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90488" tIns="44450" rIns="90488" bIns="44450">
            <a:spAutoFit/>
          </a:bodyPr>
          <a:lstStyle/>
          <a:p>
            <a:pPr>
              <a:buFont typeface="Wingdings" panose="05000000000000000000" pitchFamily="2" charset="2"/>
              <a:buChar char="ð"/>
            </a:pPr>
            <a:r>
              <a:rPr lang="fr-FR" altLang="fr-FR" sz="1400" dirty="0">
                <a:solidFill>
                  <a:srgbClr val="003399"/>
                </a:solidFill>
              </a:rPr>
              <a:t> associer dans une même tournée les couples qui présentent l'écartement le plus élevé</a:t>
            </a:r>
          </a:p>
        </p:txBody>
      </p:sp>
      <p:sp>
        <p:nvSpPr>
          <p:cNvPr id="30735" name="Oval 15">
            <a:extLst>
              <a:ext uri="{FF2B5EF4-FFF2-40B4-BE49-F238E27FC236}">
                <a16:creationId xmlns:a16="http://schemas.microsoft.com/office/drawing/2014/main" id="{FC22E4A6-6E45-4B15-B980-73996345829E}"/>
              </a:ext>
            </a:extLst>
          </p:cNvPr>
          <p:cNvSpPr>
            <a:spLocks noChangeArrowheads="1"/>
          </p:cNvSpPr>
          <p:nvPr/>
        </p:nvSpPr>
        <p:spPr bwMode="auto">
          <a:xfrm>
            <a:off x="2057400" y="3810000"/>
            <a:ext cx="304800" cy="304800"/>
          </a:xfrm>
          <a:prstGeom prst="ellipse">
            <a:avLst/>
          </a:prstGeom>
          <a:solidFill>
            <a:srgbClr val="66FF33"/>
          </a:solidFill>
          <a:ln w="12700">
            <a:solidFill>
              <a:srgbClr val="0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fr-FR" altLang="fr-FR">
                <a:solidFill>
                  <a:srgbClr val="000000"/>
                </a:solidFill>
              </a:rPr>
              <a:t>O</a:t>
            </a:r>
          </a:p>
        </p:txBody>
      </p:sp>
      <p:sp>
        <p:nvSpPr>
          <p:cNvPr id="30736" name="Oval 16">
            <a:extLst>
              <a:ext uri="{FF2B5EF4-FFF2-40B4-BE49-F238E27FC236}">
                <a16:creationId xmlns:a16="http://schemas.microsoft.com/office/drawing/2014/main" id="{6CD0AD6F-9A00-4D02-BDFA-6261B495AAB1}"/>
              </a:ext>
            </a:extLst>
          </p:cNvPr>
          <p:cNvSpPr>
            <a:spLocks noChangeArrowheads="1"/>
          </p:cNvSpPr>
          <p:nvPr/>
        </p:nvSpPr>
        <p:spPr bwMode="auto">
          <a:xfrm>
            <a:off x="3276600" y="2819400"/>
            <a:ext cx="304800" cy="304800"/>
          </a:xfrm>
          <a:prstGeom prst="ellipse">
            <a:avLst/>
          </a:prstGeom>
          <a:solidFill>
            <a:schemeClr val="tx2"/>
          </a:solidFill>
          <a:ln w="12700">
            <a:solidFill>
              <a:srgbClr val="0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fr-FR" altLang="fr-FR">
                <a:solidFill>
                  <a:srgbClr val="000000"/>
                </a:solidFill>
              </a:rPr>
              <a:t>A</a:t>
            </a:r>
          </a:p>
        </p:txBody>
      </p:sp>
      <p:sp>
        <p:nvSpPr>
          <p:cNvPr id="30737" name="Oval 17">
            <a:extLst>
              <a:ext uri="{FF2B5EF4-FFF2-40B4-BE49-F238E27FC236}">
                <a16:creationId xmlns:a16="http://schemas.microsoft.com/office/drawing/2014/main" id="{9EC56288-D6B3-45AF-B1B0-7BD07F7D266C}"/>
              </a:ext>
            </a:extLst>
          </p:cNvPr>
          <p:cNvSpPr>
            <a:spLocks noChangeArrowheads="1"/>
          </p:cNvSpPr>
          <p:nvPr/>
        </p:nvSpPr>
        <p:spPr bwMode="auto">
          <a:xfrm>
            <a:off x="3429000" y="3962400"/>
            <a:ext cx="304800" cy="304800"/>
          </a:xfrm>
          <a:prstGeom prst="ellipse">
            <a:avLst/>
          </a:prstGeom>
          <a:solidFill>
            <a:schemeClr val="tx2"/>
          </a:solidFill>
          <a:ln w="12700">
            <a:solidFill>
              <a:srgbClr val="0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fr-FR" altLang="fr-FR">
                <a:solidFill>
                  <a:srgbClr val="000000"/>
                </a:solidFill>
              </a:rPr>
              <a:t>B</a:t>
            </a:r>
          </a:p>
        </p:txBody>
      </p:sp>
      <p:sp>
        <p:nvSpPr>
          <p:cNvPr id="30738" name="Oval 18">
            <a:extLst>
              <a:ext uri="{FF2B5EF4-FFF2-40B4-BE49-F238E27FC236}">
                <a16:creationId xmlns:a16="http://schemas.microsoft.com/office/drawing/2014/main" id="{98FCE8C7-70A3-4FA7-817C-7DECDE946858}"/>
              </a:ext>
            </a:extLst>
          </p:cNvPr>
          <p:cNvSpPr>
            <a:spLocks noChangeArrowheads="1"/>
          </p:cNvSpPr>
          <p:nvPr/>
        </p:nvSpPr>
        <p:spPr bwMode="auto">
          <a:xfrm>
            <a:off x="5105400" y="3886200"/>
            <a:ext cx="304800" cy="304800"/>
          </a:xfrm>
          <a:prstGeom prst="ellipse">
            <a:avLst/>
          </a:prstGeom>
          <a:solidFill>
            <a:srgbClr val="66FF33"/>
          </a:solidFill>
          <a:ln w="12700">
            <a:solidFill>
              <a:srgbClr val="0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fr-FR" altLang="fr-FR">
                <a:solidFill>
                  <a:srgbClr val="000000"/>
                </a:solidFill>
              </a:rPr>
              <a:t>O</a:t>
            </a:r>
          </a:p>
        </p:txBody>
      </p:sp>
      <p:sp>
        <p:nvSpPr>
          <p:cNvPr id="30739" name="Oval 19">
            <a:extLst>
              <a:ext uri="{FF2B5EF4-FFF2-40B4-BE49-F238E27FC236}">
                <a16:creationId xmlns:a16="http://schemas.microsoft.com/office/drawing/2014/main" id="{9905B862-013A-4AD5-A801-85594CE8C8D5}"/>
              </a:ext>
            </a:extLst>
          </p:cNvPr>
          <p:cNvSpPr>
            <a:spLocks noChangeArrowheads="1"/>
          </p:cNvSpPr>
          <p:nvPr/>
        </p:nvSpPr>
        <p:spPr bwMode="auto">
          <a:xfrm>
            <a:off x="6172200" y="2819400"/>
            <a:ext cx="304800" cy="304800"/>
          </a:xfrm>
          <a:prstGeom prst="ellipse">
            <a:avLst/>
          </a:prstGeom>
          <a:solidFill>
            <a:schemeClr val="tx2"/>
          </a:solidFill>
          <a:ln w="12700">
            <a:solidFill>
              <a:srgbClr val="0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fr-FR" altLang="fr-FR">
                <a:solidFill>
                  <a:srgbClr val="000000"/>
                </a:solidFill>
              </a:rPr>
              <a:t>A</a:t>
            </a:r>
          </a:p>
        </p:txBody>
      </p:sp>
      <p:sp>
        <p:nvSpPr>
          <p:cNvPr id="30740" name="Oval 20">
            <a:extLst>
              <a:ext uri="{FF2B5EF4-FFF2-40B4-BE49-F238E27FC236}">
                <a16:creationId xmlns:a16="http://schemas.microsoft.com/office/drawing/2014/main" id="{5A6AAAC7-9896-43F7-9316-F4A36F4DA4B5}"/>
              </a:ext>
            </a:extLst>
          </p:cNvPr>
          <p:cNvSpPr>
            <a:spLocks noChangeArrowheads="1"/>
          </p:cNvSpPr>
          <p:nvPr/>
        </p:nvSpPr>
        <p:spPr bwMode="auto">
          <a:xfrm>
            <a:off x="6400800" y="4038600"/>
            <a:ext cx="304800" cy="304800"/>
          </a:xfrm>
          <a:prstGeom prst="ellipse">
            <a:avLst/>
          </a:prstGeom>
          <a:solidFill>
            <a:schemeClr val="tx2"/>
          </a:solidFill>
          <a:ln w="12700">
            <a:solidFill>
              <a:srgbClr val="0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fr-FR" altLang="fr-FR">
                <a:solidFill>
                  <a:srgbClr val="000000"/>
                </a:solidFill>
              </a:rPr>
              <a:t>B</a:t>
            </a:r>
          </a:p>
        </p:txBody>
      </p:sp>
    </p:spTree>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a:extLst>
              <a:ext uri="{FF2B5EF4-FFF2-40B4-BE49-F238E27FC236}">
                <a16:creationId xmlns:a16="http://schemas.microsoft.com/office/drawing/2014/main" id="{7D37C758-8DAE-4E9C-80BE-8155B875D69F}"/>
              </a:ext>
            </a:extLst>
          </p:cNvPr>
          <p:cNvSpPr>
            <a:spLocks noChangeArrowheads="1"/>
          </p:cNvSpPr>
          <p:nvPr/>
        </p:nvSpPr>
        <p:spPr bwMode="auto">
          <a:xfrm>
            <a:off x="5179020" y="4197350"/>
            <a:ext cx="2273300" cy="158750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a:p>
        </p:txBody>
      </p:sp>
      <p:sp>
        <p:nvSpPr>
          <p:cNvPr id="31747" name="Rectangle 3">
            <a:extLst>
              <a:ext uri="{FF2B5EF4-FFF2-40B4-BE49-F238E27FC236}">
                <a16:creationId xmlns:a16="http://schemas.microsoft.com/office/drawing/2014/main" id="{605C26BC-E6AD-4B4F-834B-D3DCCBDBB66C}"/>
              </a:ext>
            </a:extLst>
          </p:cNvPr>
          <p:cNvSpPr>
            <a:spLocks noChangeArrowheads="1"/>
          </p:cNvSpPr>
          <p:nvPr/>
        </p:nvSpPr>
        <p:spPr bwMode="auto">
          <a:xfrm>
            <a:off x="2063750" y="4197350"/>
            <a:ext cx="2273300" cy="158750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a:p>
        </p:txBody>
      </p:sp>
      <p:sp>
        <p:nvSpPr>
          <p:cNvPr id="31748" name="Rectangle 4">
            <a:extLst>
              <a:ext uri="{FF2B5EF4-FFF2-40B4-BE49-F238E27FC236}">
                <a16:creationId xmlns:a16="http://schemas.microsoft.com/office/drawing/2014/main" id="{CE62F27C-9B17-4F00-9B9B-964D26C5D144}"/>
              </a:ext>
            </a:extLst>
          </p:cNvPr>
          <p:cNvSpPr>
            <a:spLocks noGrp="1" noChangeArrowheads="1"/>
          </p:cNvSpPr>
          <p:nvPr>
            <p:ph type="title"/>
          </p:nvPr>
        </p:nvSpPr>
        <p:spPr>
          <a:xfrm>
            <a:off x="1123661" y="669823"/>
            <a:ext cx="7848600" cy="457200"/>
          </a:xfrm>
          <a:noFill/>
          <a:ln/>
        </p:spPr>
        <p:txBody>
          <a:bodyPr/>
          <a:lstStyle/>
          <a:p>
            <a:r>
              <a:rPr lang="fr-FR" altLang="fr-FR" dirty="0"/>
              <a:t>La procédure</a:t>
            </a:r>
          </a:p>
        </p:txBody>
      </p:sp>
      <p:sp>
        <p:nvSpPr>
          <p:cNvPr id="31749" name="Rectangle 5">
            <a:extLst>
              <a:ext uri="{FF2B5EF4-FFF2-40B4-BE49-F238E27FC236}">
                <a16:creationId xmlns:a16="http://schemas.microsoft.com/office/drawing/2014/main" id="{F4DE2395-3C85-449B-B7EC-CE5E6BF2359F}"/>
              </a:ext>
            </a:extLst>
          </p:cNvPr>
          <p:cNvSpPr>
            <a:spLocks noGrp="1" noChangeArrowheads="1"/>
          </p:cNvSpPr>
          <p:nvPr>
            <p:ph type="body" idx="1"/>
          </p:nvPr>
        </p:nvSpPr>
        <p:spPr>
          <a:xfrm>
            <a:off x="1143000" y="1600200"/>
            <a:ext cx="7239000" cy="2438400"/>
          </a:xfrm>
          <a:noFill/>
          <a:ln/>
        </p:spPr>
        <p:txBody>
          <a:bodyPr/>
          <a:lstStyle/>
          <a:p>
            <a:pPr lvl="1"/>
            <a:r>
              <a:rPr lang="fr-FR" altLang="fr-FR" dirty="0"/>
              <a:t>Calculer les écartements de tous les couples de points par rapport au centre (dépôt)</a:t>
            </a:r>
          </a:p>
          <a:p>
            <a:pPr lvl="1"/>
            <a:r>
              <a:rPr lang="fr-FR" altLang="fr-FR" dirty="0"/>
              <a:t>Les trier par ordre décroissant</a:t>
            </a:r>
          </a:p>
          <a:p>
            <a:pPr lvl="1"/>
            <a:r>
              <a:rPr lang="fr-FR" altLang="fr-FR" dirty="0"/>
              <a:t>Sélectionner chaque couple dans la liste en abandonnant ceux qui forment un boucle ou une fourche</a:t>
            </a:r>
          </a:p>
          <a:p>
            <a:pPr lvl="1"/>
            <a:r>
              <a:rPr lang="fr-FR" altLang="fr-FR" dirty="0"/>
              <a:t>Arrêter lorsque </a:t>
            </a:r>
            <a:r>
              <a:rPr lang="fr-FR" altLang="fr-FR" i="1" dirty="0"/>
              <a:t>n-2</a:t>
            </a:r>
            <a:r>
              <a:rPr lang="fr-FR" altLang="fr-FR" dirty="0"/>
              <a:t> couples ont été retenus ou plus tôt en fonction des contraintes de tonnage, de temps, etc.</a:t>
            </a:r>
          </a:p>
          <a:p>
            <a:pPr lvl="1"/>
            <a:r>
              <a:rPr lang="fr-FR" altLang="fr-FR" dirty="0"/>
              <a:t>Joindre le centre aux deux extrémités</a:t>
            </a:r>
          </a:p>
        </p:txBody>
      </p:sp>
      <p:sp>
        <p:nvSpPr>
          <p:cNvPr id="31750" name="Line 6">
            <a:extLst>
              <a:ext uri="{FF2B5EF4-FFF2-40B4-BE49-F238E27FC236}">
                <a16:creationId xmlns:a16="http://schemas.microsoft.com/office/drawing/2014/main" id="{049CF05F-042B-4D51-B135-82A7030A627F}"/>
              </a:ext>
            </a:extLst>
          </p:cNvPr>
          <p:cNvSpPr>
            <a:spLocks noChangeShapeType="1"/>
          </p:cNvSpPr>
          <p:nvPr/>
        </p:nvSpPr>
        <p:spPr bwMode="auto">
          <a:xfrm>
            <a:off x="3184527" y="4495800"/>
            <a:ext cx="142874" cy="677863"/>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a:p>
        </p:txBody>
      </p:sp>
      <p:sp>
        <p:nvSpPr>
          <p:cNvPr id="31751" name="Line 7">
            <a:extLst>
              <a:ext uri="{FF2B5EF4-FFF2-40B4-BE49-F238E27FC236}">
                <a16:creationId xmlns:a16="http://schemas.microsoft.com/office/drawing/2014/main" id="{E5594435-BCAA-48B8-9932-0534C7C753DC}"/>
              </a:ext>
            </a:extLst>
          </p:cNvPr>
          <p:cNvSpPr>
            <a:spLocks noChangeShapeType="1"/>
          </p:cNvSpPr>
          <p:nvPr/>
        </p:nvSpPr>
        <p:spPr bwMode="auto">
          <a:xfrm>
            <a:off x="3276600" y="4413251"/>
            <a:ext cx="533400" cy="234950"/>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a:p>
        </p:txBody>
      </p:sp>
      <p:sp>
        <p:nvSpPr>
          <p:cNvPr id="31752" name="Line 8">
            <a:extLst>
              <a:ext uri="{FF2B5EF4-FFF2-40B4-BE49-F238E27FC236}">
                <a16:creationId xmlns:a16="http://schemas.microsoft.com/office/drawing/2014/main" id="{7B142F5A-A867-481C-87ED-97F20CED6E85}"/>
              </a:ext>
            </a:extLst>
          </p:cNvPr>
          <p:cNvSpPr>
            <a:spLocks noChangeShapeType="1"/>
          </p:cNvSpPr>
          <p:nvPr/>
        </p:nvSpPr>
        <p:spPr bwMode="auto">
          <a:xfrm flipH="1">
            <a:off x="3452813" y="4800600"/>
            <a:ext cx="433387" cy="396875"/>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a:p>
        </p:txBody>
      </p:sp>
      <p:sp>
        <p:nvSpPr>
          <p:cNvPr id="31753" name="Rectangle 9">
            <a:extLst>
              <a:ext uri="{FF2B5EF4-FFF2-40B4-BE49-F238E27FC236}">
                <a16:creationId xmlns:a16="http://schemas.microsoft.com/office/drawing/2014/main" id="{D0041117-931D-4983-99D4-71CDDE7084ED}"/>
              </a:ext>
            </a:extLst>
          </p:cNvPr>
          <p:cNvSpPr>
            <a:spLocks noChangeArrowheads="1"/>
          </p:cNvSpPr>
          <p:nvPr/>
        </p:nvSpPr>
        <p:spPr bwMode="auto">
          <a:xfrm>
            <a:off x="2878058" y="5881637"/>
            <a:ext cx="1146149" cy="28366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fr-FR" altLang="fr-FR" sz="1400" dirty="0">
                <a:solidFill>
                  <a:srgbClr val="000000"/>
                </a:solidFill>
              </a:rPr>
              <a:t>Une boucle</a:t>
            </a:r>
          </a:p>
        </p:txBody>
      </p:sp>
      <p:sp>
        <p:nvSpPr>
          <p:cNvPr id="31756" name="Line 12">
            <a:extLst>
              <a:ext uri="{FF2B5EF4-FFF2-40B4-BE49-F238E27FC236}">
                <a16:creationId xmlns:a16="http://schemas.microsoft.com/office/drawing/2014/main" id="{ACF12C69-CE3A-4828-A7CD-A7A182431C89}"/>
              </a:ext>
            </a:extLst>
          </p:cNvPr>
          <p:cNvSpPr>
            <a:spLocks noChangeShapeType="1"/>
          </p:cNvSpPr>
          <p:nvPr/>
        </p:nvSpPr>
        <p:spPr bwMode="auto">
          <a:xfrm>
            <a:off x="6391870" y="4419600"/>
            <a:ext cx="722313" cy="173038"/>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a:p>
        </p:txBody>
      </p:sp>
      <p:sp>
        <p:nvSpPr>
          <p:cNvPr id="31757" name="Line 13">
            <a:extLst>
              <a:ext uri="{FF2B5EF4-FFF2-40B4-BE49-F238E27FC236}">
                <a16:creationId xmlns:a16="http://schemas.microsoft.com/office/drawing/2014/main" id="{AD43AF79-88E4-462A-9813-3D46B169B4AC}"/>
              </a:ext>
            </a:extLst>
          </p:cNvPr>
          <p:cNvSpPr>
            <a:spLocks noChangeShapeType="1"/>
          </p:cNvSpPr>
          <p:nvPr/>
        </p:nvSpPr>
        <p:spPr bwMode="auto">
          <a:xfrm flipH="1">
            <a:off x="6564908" y="4748213"/>
            <a:ext cx="577850" cy="479425"/>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a:p>
        </p:txBody>
      </p:sp>
      <p:sp>
        <p:nvSpPr>
          <p:cNvPr id="31758" name="Line 14">
            <a:extLst>
              <a:ext uri="{FF2B5EF4-FFF2-40B4-BE49-F238E27FC236}">
                <a16:creationId xmlns:a16="http://schemas.microsoft.com/office/drawing/2014/main" id="{3C9B0E4E-28D6-447A-BECD-928857480E41}"/>
              </a:ext>
            </a:extLst>
          </p:cNvPr>
          <p:cNvSpPr>
            <a:spLocks noChangeShapeType="1"/>
          </p:cNvSpPr>
          <p:nvPr/>
        </p:nvSpPr>
        <p:spPr bwMode="auto">
          <a:xfrm flipH="1">
            <a:off x="6515695" y="4687888"/>
            <a:ext cx="569913" cy="180975"/>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a:p>
        </p:txBody>
      </p:sp>
      <p:sp>
        <p:nvSpPr>
          <p:cNvPr id="31759" name="Rectangle 15">
            <a:extLst>
              <a:ext uri="{FF2B5EF4-FFF2-40B4-BE49-F238E27FC236}">
                <a16:creationId xmlns:a16="http://schemas.microsoft.com/office/drawing/2014/main" id="{907C3FDE-F2E5-474B-BDC8-EC93977A35E4}"/>
              </a:ext>
            </a:extLst>
          </p:cNvPr>
          <p:cNvSpPr>
            <a:spLocks noChangeArrowheads="1"/>
          </p:cNvSpPr>
          <p:nvPr/>
        </p:nvSpPr>
        <p:spPr bwMode="auto">
          <a:xfrm>
            <a:off x="5882203" y="5881637"/>
            <a:ext cx="1226299" cy="28366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fr-FR" altLang="fr-FR" sz="1400" dirty="0">
                <a:solidFill>
                  <a:srgbClr val="000000"/>
                </a:solidFill>
              </a:rPr>
              <a:t>Une fourche</a:t>
            </a:r>
          </a:p>
        </p:txBody>
      </p:sp>
      <p:sp>
        <p:nvSpPr>
          <p:cNvPr id="31760" name="Oval 16">
            <a:extLst>
              <a:ext uri="{FF2B5EF4-FFF2-40B4-BE49-F238E27FC236}">
                <a16:creationId xmlns:a16="http://schemas.microsoft.com/office/drawing/2014/main" id="{3C2BB87F-E5E5-489D-995E-9694A244EC76}"/>
              </a:ext>
            </a:extLst>
          </p:cNvPr>
          <p:cNvSpPr>
            <a:spLocks noChangeArrowheads="1"/>
          </p:cNvSpPr>
          <p:nvPr/>
        </p:nvSpPr>
        <p:spPr bwMode="auto">
          <a:xfrm>
            <a:off x="3200400" y="5181600"/>
            <a:ext cx="304800" cy="304800"/>
          </a:xfrm>
          <a:prstGeom prst="ellipse">
            <a:avLst/>
          </a:prstGeom>
          <a:solidFill>
            <a:schemeClr val="tx2"/>
          </a:solidFill>
          <a:ln w="12700">
            <a:solidFill>
              <a:srgbClr val="0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a:p>
        </p:txBody>
      </p:sp>
      <p:sp>
        <p:nvSpPr>
          <p:cNvPr id="31761" name="Oval 17">
            <a:extLst>
              <a:ext uri="{FF2B5EF4-FFF2-40B4-BE49-F238E27FC236}">
                <a16:creationId xmlns:a16="http://schemas.microsoft.com/office/drawing/2014/main" id="{0E686720-DAEC-411D-994D-6911E27A2F5A}"/>
              </a:ext>
            </a:extLst>
          </p:cNvPr>
          <p:cNvSpPr>
            <a:spLocks noChangeArrowheads="1"/>
          </p:cNvSpPr>
          <p:nvPr/>
        </p:nvSpPr>
        <p:spPr bwMode="auto">
          <a:xfrm>
            <a:off x="3810000" y="4572000"/>
            <a:ext cx="304800" cy="304800"/>
          </a:xfrm>
          <a:prstGeom prst="ellipse">
            <a:avLst/>
          </a:prstGeom>
          <a:solidFill>
            <a:schemeClr val="tx2"/>
          </a:solidFill>
          <a:ln w="12700">
            <a:solidFill>
              <a:srgbClr val="0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a:p>
        </p:txBody>
      </p:sp>
      <p:sp>
        <p:nvSpPr>
          <p:cNvPr id="31762" name="Oval 18">
            <a:extLst>
              <a:ext uri="{FF2B5EF4-FFF2-40B4-BE49-F238E27FC236}">
                <a16:creationId xmlns:a16="http://schemas.microsoft.com/office/drawing/2014/main" id="{F8988BBA-DB0B-4BD2-AD5C-1D83703CB8AF}"/>
              </a:ext>
            </a:extLst>
          </p:cNvPr>
          <p:cNvSpPr>
            <a:spLocks noChangeArrowheads="1"/>
          </p:cNvSpPr>
          <p:nvPr/>
        </p:nvSpPr>
        <p:spPr bwMode="auto">
          <a:xfrm>
            <a:off x="2971800" y="4191000"/>
            <a:ext cx="304800" cy="304800"/>
          </a:xfrm>
          <a:prstGeom prst="ellipse">
            <a:avLst/>
          </a:prstGeom>
          <a:solidFill>
            <a:schemeClr val="tx2"/>
          </a:solidFill>
          <a:ln w="12700">
            <a:solidFill>
              <a:srgbClr val="0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a:p>
        </p:txBody>
      </p:sp>
      <p:sp>
        <p:nvSpPr>
          <p:cNvPr id="31763" name="Oval 19">
            <a:extLst>
              <a:ext uri="{FF2B5EF4-FFF2-40B4-BE49-F238E27FC236}">
                <a16:creationId xmlns:a16="http://schemas.microsoft.com/office/drawing/2014/main" id="{533A3C1C-BCC0-4090-9697-03AFB1B8B2F8}"/>
              </a:ext>
            </a:extLst>
          </p:cNvPr>
          <p:cNvSpPr>
            <a:spLocks noChangeArrowheads="1"/>
          </p:cNvSpPr>
          <p:nvPr/>
        </p:nvSpPr>
        <p:spPr bwMode="auto">
          <a:xfrm>
            <a:off x="2133600" y="4800600"/>
            <a:ext cx="304800" cy="304800"/>
          </a:xfrm>
          <a:prstGeom prst="ellipse">
            <a:avLst/>
          </a:prstGeom>
          <a:solidFill>
            <a:srgbClr val="66FF33"/>
          </a:solidFill>
          <a:ln w="12700">
            <a:solidFill>
              <a:srgbClr val="0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a:p>
        </p:txBody>
      </p:sp>
      <p:sp>
        <p:nvSpPr>
          <p:cNvPr id="31764" name="Oval 20">
            <a:extLst>
              <a:ext uri="{FF2B5EF4-FFF2-40B4-BE49-F238E27FC236}">
                <a16:creationId xmlns:a16="http://schemas.microsoft.com/office/drawing/2014/main" id="{83D9B1E2-32A5-45A2-A21B-D42B76A806E2}"/>
              </a:ext>
            </a:extLst>
          </p:cNvPr>
          <p:cNvSpPr>
            <a:spLocks noChangeArrowheads="1"/>
          </p:cNvSpPr>
          <p:nvPr/>
        </p:nvSpPr>
        <p:spPr bwMode="auto">
          <a:xfrm>
            <a:off x="5248870" y="4800600"/>
            <a:ext cx="304800" cy="304800"/>
          </a:xfrm>
          <a:prstGeom prst="ellipse">
            <a:avLst/>
          </a:prstGeom>
          <a:solidFill>
            <a:srgbClr val="66FF33"/>
          </a:solidFill>
          <a:ln w="12700">
            <a:solidFill>
              <a:srgbClr val="0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a:p>
        </p:txBody>
      </p:sp>
      <p:sp>
        <p:nvSpPr>
          <p:cNvPr id="31765" name="Oval 21">
            <a:extLst>
              <a:ext uri="{FF2B5EF4-FFF2-40B4-BE49-F238E27FC236}">
                <a16:creationId xmlns:a16="http://schemas.microsoft.com/office/drawing/2014/main" id="{BDEA1FFA-0F05-4415-B1D5-6F5762C89105}"/>
              </a:ext>
            </a:extLst>
          </p:cNvPr>
          <p:cNvSpPr>
            <a:spLocks noChangeArrowheads="1"/>
          </p:cNvSpPr>
          <p:nvPr/>
        </p:nvSpPr>
        <p:spPr bwMode="auto">
          <a:xfrm>
            <a:off x="6087070" y="4267200"/>
            <a:ext cx="304800" cy="304800"/>
          </a:xfrm>
          <a:prstGeom prst="ellipse">
            <a:avLst/>
          </a:prstGeom>
          <a:solidFill>
            <a:schemeClr val="tx2"/>
          </a:solidFill>
          <a:ln w="12700">
            <a:solidFill>
              <a:srgbClr val="0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a:p>
        </p:txBody>
      </p:sp>
      <p:sp>
        <p:nvSpPr>
          <p:cNvPr id="31766" name="Oval 22">
            <a:extLst>
              <a:ext uri="{FF2B5EF4-FFF2-40B4-BE49-F238E27FC236}">
                <a16:creationId xmlns:a16="http://schemas.microsoft.com/office/drawing/2014/main" id="{A0DBA282-4DFD-4E5E-839B-DB5CD1C30A9E}"/>
              </a:ext>
            </a:extLst>
          </p:cNvPr>
          <p:cNvSpPr>
            <a:spLocks noChangeArrowheads="1"/>
          </p:cNvSpPr>
          <p:nvPr/>
        </p:nvSpPr>
        <p:spPr bwMode="auto">
          <a:xfrm>
            <a:off x="6239470" y="4724400"/>
            <a:ext cx="304800" cy="304800"/>
          </a:xfrm>
          <a:prstGeom prst="ellipse">
            <a:avLst/>
          </a:prstGeom>
          <a:solidFill>
            <a:schemeClr val="tx2"/>
          </a:solidFill>
          <a:ln w="12700">
            <a:solidFill>
              <a:srgbClr val="0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a:p>
        </p:txBody>
      </p:sp>
      <p:sp>
        <p:nvSpPr>
          <p:cNvPr id="31767" name="Oval 23">
            <a:extLst>
              <a:ext uri="{FF2B5EF4-FFF2-40B4-BE49-F238E27FC236}">
                <a16:creationId xmlns:a16="http://schemas.microsoft.com/office/drawing/2014/main" id="{D0ECFC06-FCC0-436F-9D3B-89D309FF6042}"/>
              </a:ext>
            </a:extLst>
          </p:cNvPr>
          <p:cNvSpPr>
            <a:spLocks noChangeArrowheads="1"/>
          </p:cNvSpPr>
          <p:nvPr/>
        </p:nvSpPr>
        <p:spPr bwMode="auto">
          <a:xfrm>
            <a:off x="6391870" y="5181600"/>
            <a:ext cx="304800" cy="304800"/>
          </a:xfrm>
          <a:prstGeom prst="ellipse">
            <a:avLst/>
          </a:prstGeom>
          <a:solidFill>
            <a:schemeClr val="tx2"/>
          </a:solidFill>
          <a:ln w="12700">
            <a:solidFill>
              <a:srgbClr val="0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a:p>
        </p:txBody>
      </p:sp>
      <p:sp>
        <p:nvSpPr>
          <p:cNvPr id="31768" name="Oval 24">
            <a:extLst>
              <a:ext uri="{FF2B5EF4-FFF2-40B4-BE49-F238E27FC236}">
                <a16:creationId xmlns:a16="http://schemas.microsoft.com/office/drawing/2014/main" id="{D37141A6-5F16-470C-8AEA-1B94F1E63301}"/>
              </a:ext>
            </a:extLst>
          </p:cNvPr>
          <p:cNvSpPr>
            <a:spLocks noChangeArrowheads="1"/>
          </p:cNvSpPr>
          <p:nvPr/>
        </p:nvSpPr>
        <p:spPr bwMode="auto">
          <a:xfrm>
            <a:off x="7077670" y="4495800"/>
            <a:ext cx="304800" cy="304800"/>
          </a:xfrm>
          <a:prstGeom prst="ellipse">
            <a:avLst/>
          </a:prstGeom>
          <a:solidFill>
            <a:schemeClr val="tx2"/>
          </a:solidFill>
          <a:ln w="12700">
            <a:solidFill>
              <a:srgbClr val="0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a:p>
        </p:txBody>
      </p:sp>
    </p:spTree>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a:extLst>
              <a:ext uri="{FF2B5EF4-FFF2-40B4-BE49-F238E27FC236}">
                <a16:creationId xmlns:a16="http://schemas.microsoft.com/office/drawing/2014/main" id="{CC8A3D43-9F3E-4B15-9C29-DFED7BE09475}"/>
              </a:ext>
            </a:extLst>
          </p:cNvPr>
          <p:cNvSpPr>
            <a:spLocks noGrp="1" noChangeArrowheads="1"/>
          </p:cNvSpPr>
          <p:nvPr>
            <p:ph type="title"/>
          </p:nvPr>
        </p:nvSpPr>
        <p:spPr>
          <a:xfrm>
            <a:off x="1060450" y="609600"/>
            <a:ext cx="7848600" cy="457200"/>
          </a:xfrm>
          <a:noFill/>
          <a:ln/>
        </p:spPr>
        <p:txBody>
          <a:bodyPr/>
          <a:lstStyle/>
          <a:p>
            <a:r>
              <a:rPr lang="fr-FR" altLang="fr-FR" dirty="0"/>
              <a:t>Exemple</a:t>
            </a:r>
          </a:p>
        </p:txBody>
      </p:sp>
      <p:sp>
        <p:nvSpPr>
          <p:cNvPr id="32772" name="Line 4">
            <a:extLst>
              <a:ext uri="{FF2B5EF4-FFF2-40B4-BE49-F238E27FC236}">
                <a16:creationId xmlns:a16="http://schemas.microsoft.com/office/drawing/2014/main" id="{CE28B2F9-897D-401B-A1B5-DD4F076FC0A9}"/>
              </a:ext>
            </a:extLst>
          </p:cNvPr>
          <p:cNvSpPr>
            <a:spLocks noChangeShapeType="1"/>
          </p:cNvSpPr>
          <p:nvPr/>
        </p:nvSpPr>
        <p:spPr bwMode="auto">
          <a:xfrm>
            <a:off x="4525963" y="2887663"/>
            <a:ext cx="84137" cy="71437"/>
          </a:xfrm>
          <a:prstGeom prst="line">
            <a:avLst/>
          </a:prstGeom>
          <a:noFill/>
          <a:ln w="254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a:p>
        </p:txBody>
      </p:sp>
      <p:sp>
        <p:nvSpPr>
          <p:cNvPr id="32773" name="Line 5">
            <a:extLst>
              <a:ext uri="{FF2B5EF4-FFF2-40B4-BE49-F238E27FC236}">
                <a16:creationId xmlns:a16="http://schemas.microsoft.com/office/drawing/2014/main" id="{49F50B91-1DD9-40AD-8A0F-6B75C392D030}"/>
              </a:ext>
            </a:extLst>
          </p:cNvPr>
          <p:cNvSpPr>
            <a:spLocks noChangeShapeType="1"/>
          </p:cNvSpPr>
          <p:nvPr/>
        </p:nvSpPr>
        <p:spPr bwMode="auto">
          <a:xfrm flipH="1">
            <a:off x="4481513" y="2887663"/>
            <a:ext cx="173037" cy="76200"/>
          </a:xfrm>
          <a:prstGeom prst="line">
            <a:avLst/>
          </a:prstGeom>
          <a:noFill/>
          <a:ln w="254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a:p>
        </p:txBody>
      </p:sp>
      <p:sp>
        <p:nvSpPr>
          <p:cNvPr id="32774" name="Rectangle 6">
            <a:extLst>
              <a:ext uri="{FF2B5EF4-FFF2-40B4-BE49-F238E27FC236}">
                <a16:creationId xmlns:a16="http://schemas.microsoft.com/office/drawing/2014/main" id="{0441413E-3694-4515-8666-F9F6BBDEB15F}"/>
              </a:ext>
            </a:extLst>
          </p:cNvPr>
          <p:cNvSpPr>
            <a:spLocks noChangeArrowheads="1"/>
          </p:cNvSpPr>
          <p:nvPr/>
        </p:nvSpPr>
        <p:spPr bwMode="auto">
          <a:xfrm>
            <a:off x="5745163" y="3795713"/>
            <a:ext cx="694102" cy="36676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fr-FR" altLang="fr-FR" sz="2000" dirty="0">
                <a:solidFill>
                  <a:srgbClr val="000000"/>
                </a:solidFill>
              </a:rPr>
              <a:t>2,0 t</a:t>
            </a:r>
          </a:p>
        </p:txBody>
      </p:sp>
      <p:sp>
        <p:nvSpPr>
          <p:cNvPr id="32775" name="Rectangle 7">
            <a:extLst>
              <a:ext uri="{FF2B5EF4-FFF2-40B4-BE49-F238E27FC236}">
                <a16:creationId xmlns:a16="http://schemas.microsoft.com/office/drawing/2014/main" id="{A569691A-34A8-4084-ABB4-DFF927B55608}"/>
              </a:ext>
            </a:extLst>
          </p:cNvPr>
          <p:cNvSpPr>
            <a:spLocks noChangeArrowheads="1"/>
          </p:cNvSpPr>
          <p:nvPr/>
        </p:nvSpPr>
        <p:spPr bwMode="auto">
          <a:xfrm>
            <a:off x="3001963" y="4024313"/>
            <a:ext cx="687387" cy="36353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fr-FR" altLang="fr-FR" sz="2000">
                <a:solidFill>
                  <a:srgbClr val="000000"/>
                </a:solidFill>
              </a:rPr>
              <a:t>0,8 t</a:t>
            </a:r>
          </a:p>
        </p:txBody>
      </p:sp>
      <p:sp>
        <p:nvSpPr>
          <p:cNvPr id="32776" name="Rectangle 8">
            <a:extLst>
              <a:ext uri="{FF2B5EF4-FFF2-40B4-BE49-F238E27FC236}">
                <a16:creationId xmlns:a16="http://schemas.microsoft.com/office/drawing/2014/main" id="{68B3DF4D-8D9F-4DA1-875C-C247AB042D2E}"/>
              </a:ext>
            </a:extLst>
          </p:cNvPr>
          <p:cNvSpPr>
            <a:spLocks noChangeArrowheads="1"/>
          </p:cNvSpPr>
          <p:nvPr/>
        </p:nvSpPr>
        <p:spPr bwMode="auto">
          <a:xfrm>
            <a:off x="1403350" y="3490913"/>
            <a:ext cx="694102" cy="36676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fr-FR" altLang="fr-FR" sz="2000" dirty="0">
                <a:solidFill>
                  <a:srgbClr val="000000"/>
                </a:solidFill>
              </a:rPr>
              <a:t>1,6 t</a:t>
            </a:r>
          </a:p>
        </p:txBody>
      </p:sp>
      <p:sp>
        <p:nvSpPr>
          <p:cNvPr id="32777" name="Rectangle 9">
            <a:extLst>
              <a:ext uri="{FF2B5EF4-FFF2-40B4-BE49-F238E27FC236}">
                <a16:creationId xmlns:a16="http://schemas.microsoft.com/office/drawing/2014/main" id="{BF9A8A4F-F418-4D35-853B-2CF873111463}"/>
              </a:ext>
            </a:extLst>
          </p:cNvPr>
          <p:cNvSpPr>
            <a:spLocks noChangeArrowheads="1"/>
          </p:cNvSpPr>
          <p:nvPr/>
        </p:nvSpPr>
        <p:spPr bwMode="auto">
          <a:xfrm>
            <a:off x="2466975" y="1592263"/>
            <a:ext cx="694102" cy="36676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fr-FR" altLang="fr-FR" sz="2000" dirty="0">
                <a:solidFill>
                  <a:srgbClr val="000000"/>
                </a:solidFill>
              </a:rPr>
              <a:t>2,5 t</a:t>
            </a:r>
          </a:p>
        </p:txBody>
      </p:sp>
      <p:sp>
        <p:nvSpPr>
          <p:cNvPr id="32778" name="Rectangle 10">
            <a:extLst>
              <a:ext uri="{FF2B5EF4-FFF2-40B4-BE49-F238E27FC236}">
                <a16:creationId xmlns:a16="http://schemas.microsoft.com/office/drawing/2014/main" id="{5DB656C8-4F41-4CAB-91D3-F4ACC16D1231}"/>
              </a:ext>
            </a:extLst>
          </p:cNvPr>
          <p:cNvSpPr>
            <a:spLocks noChangeArrowheads="1"/>
          </p:cNvSpPr>
          <p:nvPr/>
        </p:nvSpPr>
        <p:spPr bwMode="auto">
          <a:xfrm>
            <a:off x="4297363" y="1222375"/>
            <a:ext cx="694102" cy="36676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fr-FR" altLang="fr-FR" sz="2000" dirty="0">
                <a:solidFill>
                  <a:srgbClr val="000000"/>
                </a:solidFill>
              </a:rPr>
              <a:t>0,8 t</a:t>
            </a:r>
          </a:p>
        </p:txBody>
      </p:sp>
      <p:sp>
        <p:nvSpPr>
          <p:cNvPr id="32779" name="Rectangle 11">
            <a:extLst>
              <a:ext uri="{FF2B5EF4-FFF2-40B4-BE49-F238E27FC236}">
                <a16:creationId xmlns:a16="http://schemas.microsoft.com/office/drawing/2014/main" id="{8AE6C42F-DA74-4ABC-9D50-27AB1D5F7D1D}"/>
              </a:ext>
            </a:extLst>
          </p:cNvPr>
          <p:cNvSpPr>
            <a:spLocks noChangeArrowheads="1"/>
          </p:cNvSpPr>
          <p:nvPr/>
        </p:nvSpPr>
        <p:spPr bwMode="auto">
          <a:xfrm>
            <a:off x="6659563" y="1755775"/>
            <a:ext cx="694102" cy="36676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fr-FR" altLang="fr-FR" sz="2000" dirty="0">
                <a:solidFill>
                  <a:srgbClr val="000000"/>
                </a:solidFill>
              </a:rPr>
              <a:t>1,4 t</a:t>
            </a:r>
          </a:p>
        </p:txBody>
      </p:sp>
      <p:sp>
        <p:nvSpPr>
          <p:cNvPr id="32781" name="Oval 13">
            <a:extLst>
              <a:ext uri="{FF2B5EF4-FFF2-40B4-BE49-F238E27FC236}">
                <a16:creationId xmlns:a16="http://schemas.microsoft.com/office/drawing/2014/main" id="{5BF5077B-6C51-4EDF-9D22-19244FC30E24}"/>
              </a:ext>
            </a:extLst>
          </p:cNvPr>
          <p:cNvSpPr>
            <a:spLocks noChangeArrowheads="1"/>
          </p:cNvSpPr>
          <p:nvPr/>
        </p:nvSpPr>
        <p:spPr bwMode="auto">
          <a:xfrm>
            <a:off x="1560513" y="2955925"/>
            <a:ext cx="427037" cy="379413"/>
          </a:xfrm>
          <a:prstGeom prst="ellipse">
            <a:avLst/>
          </a:prstGeom>
          <a:solidFill>
            <a:schemeClr val="tx2"/>
          </a:solidFill>
          <a:ln w="12700">
            <a:solidFill>
              <a:srgbClr val="0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fr-FR" altLang="fr-FR" sz="2000" dirty="0">
                <a:solidFill>
                  <a:srgbClr val="000000"/>
                </a:solidFill>
              </a:rPr>
              <a:t>C</a:t>
            </a:r>
          </a:p>
        </p:txBody>
      </p:sp>
      <p:sp>
        <p:nvSpPr>
          <p:cNvPr id="32782" name="Oval 14">
            <a:extLst>
              <a:ext uri="{FF2B5EF4-FFF2-40B4-BE49-F238E27FC236}">
                <a16:creationId xmlns:a16="http://schemas.microsoft.com/office/drawing/2014/main" id="{58E46D74-2096-4E67-95E0-312D7708D70F}"/>
              </a:ext>
            </a:extLst>
          </p:cNvPr>
          <p:cNvSpPr>
            <a:spLocks noChangeArrowheads="1"/>
          </p:cNvSpPr>
          <p:nvPr/>
        </p:nvSpPr>
        <p:spPr bwMode="auto">
          <a:xfrm>
            <a:off x="2697163" y="1943100"/>
            <a:ext cx="427037" cy="379413"/>
          </a:xfrm>
          <a:prstGeom prst="ellipse">
            <a:avLst/>
          </a:prstGeom>
          <a:solidFill>
            <a:schemeClr val="tx2"/>
          </a:solidFill>
          <a:ln w="12700">
            <a:solidFill>
              <a:srgbClr val="0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fr-FR" altLang="fr-FR" sz="2000">
                <a:solidFill>
                  <a:srgbClr val="000000"/>
                </a:solidFill>
              </a:rPr>
              <a:t>D</a:t>
            </a:r>
          </a:p>
        </p:txBody>
      </p:sp>
      <p:sp>
        <p:nvSpPr>
          <p:cNvPr id="32783" name="Oval 15">
            <a:extLst>
              <a:ext uri="{FF2B5EF4-FFF2-40B4-BE49-F238E27FC236}">
                <a16:creationId xmlns:a16="http://schemas.microsoft.com/office/drawing/2014/main" id="{11F3B29E-9269-45F3-9FB8-6BD58894A71F}"/>
              </a:ext>
            </a:extLst>
          </p:cNvPr>
          <p:cNvSpPr>
            <a:spLocks noChangeArrowheads="1"/>
          </p:cNvSpPr>
          <p:nvPr/>
        </p:nvSpPr>
        <p:spPr bwMode="auto">
          <a:xfrm>
            <a:off x="6818313" y="2195513"/>
            <a:ext cx="425450" cy="381000"/>
          </a:xfrm>
          <a:prstGeom prst="ellipse">
            <a:avLst/>
          </a:prstGeom>
          <a:solidFill>
            <a:schemeClr val="tx2"/>
          </a:solidFill>
          <a:ln w="12700">
            <a:solidFill>
              <a:srgbClr val="0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fr-FR" altLang="fr-FR" sz="2000">
                <a:solidFill>
                  <a:srgbClr val="000000"/>
                </a:solidFill>
              </a:rPr>
              <a:t>F</a:t>
            </a:r>
          </a:p>
        </p:txBody>
      </p:sp>
      <p:sp>
        <p:nvSpPr>
          <p:cNvPr id="32784" name="Oval 16">
            <a:extLst>
              <a:ext uri="{FF2B5EF4-FFF2-40B4-BE49-F238E27FC236}">
                <a16:creationId xmlns:a16="http://schemas.microsoft.com/office/drawing/2014/main" id="{648C3C33-3161-4C28-AF69-E1126131A6A6}"/>
              </a:ext>
            </a:extLst>
          </p:cNvPr>
          <p:cNvSpPr>
            <a:spLocks noChangeArrowheads="1"/>
          </p:cNvSpPr>
          <p:nvPr/>
        </p:nvSpPr>
        <p:spPr bwMode="auto">
          <a:xfrm>
            <a:off x="4402138" y="1562100"/>
            <a:ext cx="427037" cy="381000"/>
          </a:xfrm>
          <a:prstGeom prst="ellipse">
            <a:avLst/>
          </a:prstGeom>
          <a:solidFill>
            <a:schemeClr val="tx2"/>
          </a:solidFill>
          <a:ln w="12700">
            <a:solidFill>
              <a:srgbClr val="0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fr-FR" altLang="fr-FR" sz="2000">
                <a:solidFill>
                  <a:srgbClr val="000000"/>
                </a:solidFill>
              </a:rPr>
              <a:t>E</a:t>
            </a:r>
          </a:p>
        </p:txBody>
      </p:sp>
      <p:sp>
        <p:nvSpPr>
          <p:cNvPr id="32785" name="Oval 17">
            <a:extLst>
              <a:ext uri="{FF2B5EF4-FFF2-40B4-BE49-F238E27FC236}">
                <a16:creationId xmlns:a16="http://schemas.microsoft.com/office/drawing/2014/main" id="{D26F83B0-18C7-457D-9988-F7D4CB72F51A}"/>
              </a:ext>
            </a:extLst>
          </p:cNvPr>
          <p:cNvSpPr>
            <a:spLocks noChangeArrowheads="1"/>
          </p:cNvSpPr>
          <p:nvPr/>
        </p:nvSpPr>
        <p:spPr bwMode="auto">
          <a:xfrm>
            <a:off x="3124200" y="3589338"/>
            <a:ext cx="425450" cy="379412"/>
          </a:xfrm>
          <a:prstGeom prst="ellipse">
            <a:avLst/>
          </a:prstGeom>
          <a:solidFill>
            <a:schemeClr val="tx2"/>
          </a:solidFill>
          <a:ln w="12700">
            <a:solidFill>
              <a:srgbClr val="0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fr-FR" altLang="fr-FR" sz="2000">
                <a:solidFill>
                  <a:srgbClr val="000000"/>
                </a:solidFill>
              </a:rPr>
              <a:t>B</a:t>
            </a:r>
          </a:p>
        </p:txBody>
      </p:sp>
      <p:sp>
        <p:nvSpPr>
          <p:cNvPr id="32786" name="Oval 18">
            <a:extLst>
              <a:ext uri="{FF2B5EF4-FFF2-40B4-BE49-F238E27FC236}">
                <a16:creationId xmlns:a16="http://schemas.microsoft.com/office/drawing/2014/main" id="{E68F4213-9B9F-4455-B6B7-990B68B9A0F9}"/>
              </a:ext>
            </a:extLst>
          </p:cNvPr>
          <p:cNvSpPr>
            <a:spLocks noChangeArrowheads="1"/>
          </p:cNvSpPr>
          <p:nvPr/>
        </p:nvSpPr>
        <p:spPr bwMode="auto">
          <a:xfrm>
            <a:off x="5822950" y="3335338"/>
            <a:ext cx="427038" cy="381000"/>
          </a:xfrm>
          <a:prstGeom prst="ellipse">
            <a:avLst/>
          </a:prstGeom>
          <a:solidFill>
            <a:schemeClr val="tx2"/>
          </a:solidFill>
          <a:ln w="12700">
            <a:solidFill>
              <a:srgbClr val="0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fr-FR" altLang="fr-FR" sz="2000">
                <a:solidFill>
                  <a:srgbClr val="000000"/>
                </a:solidFill>
              </a:rPr>
              <a:t>A</a:t>
            </a:r>
          </a:p>
        </p:txBody>
      </p:sp>
      <p:sp>
        <p:nvSpPr>
          <p:cNvPr id="32787" name="Oval 19">
            <a:extLst>
              <a:ext uri="{FF2B5EF4-FFF2-40B4-BE49-F238E27FC236}">
                <a16:creationId xmlns:a16="http://schemas.microsoft.com/office/drawing/2014/main" id="{9605F695-E584-47C5-8CF7-AF4D50BCF0B1}"/>
              </a:ext>
            </a:extLst>
          </p:cNvPr>
          <p:cNvSpPr>
            <a:spLocks noChangeArrowheads="1"/>
          </p:cNvSpPr>
          <p:nvPr/>
        </p:nvSpPr>
        <p:spPr bwMode="auto">
          <a:xfrm>
            <a:off x="4402138" y="2701925"/>
            <a:ext cx="427037" cy="381000"/>
          </a:xfrm>
          <a:prstGeom prst="ellipse">
            <a:avLst/>
          </a:prstGeom>
          <a:solidFill>
            <a:srgbClr val="66FF33"/>
          </a:solidFill>
          <a:ln w="12700">
            <a:solidFill>
              <a:srgbClr val="0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fr-FR" altLang="fr-FR" sz="2000">
                <a:solidFill>
                  <a:srgbClr val="000000"/>
                </a:solidFill>
              </a:rPr>
              <a:t>O</a:t>
            </a:r>
          </a:p>
        </p:txBody>
      </p:sp>
      <p:graphicFrame>
        <p:nvGraphicFramePr>
          <p:cNvPr id="2" name="Tableau 1">
            <a:extLst>
              <a:ext uri="{FF2B5EF4-FFF2-40B4-BE49-F238E27FC236}">
                <a16:creationId xmlns:a16="http://schemas.microsoft.com/office/drawing/2014/main" id="{7BA85185-5680-41EE-8D76-009CC51566EF}"/>
              </a:ext>
            </a:extLst>
          </p:cNvPr>
          <p:cNvGraphicFramePr>
            <a:graphicFrameLocks noGrp="1"/>
          </p:cNvGraphicFramePr>
          <p:nvPr>
            <p:extLst>
              <p:ext uri="{D42A27DB-BD31-4B8C-83A1-F6EECF244321}">
                <p14:modId xmlns:p14="http://schemas.microsoft.com/office/powerpoint/2010/main" val="4220296929"/>
              </p:ext>
            </p:extLst>
          </p:nvPr>
        </p:nvGraphicFramePr>
        <p:xfrm>
          <a:off x="1331640" y="4725171"/>
          <a:ext cx="5486673" cy="1943102"/>
        </p:xfrm>
        <a:graphic>
          <a:graphicData uri="http://schemas.openxmlformats.org/drawingml/2006/table">
            <a:tbl>
              <a:tblPr>
                <a:tableStyleId>{5C22544A-7EE6-4342-B048-85BDC9FD1C3A}</a:tableStyleId>
              </a:tblPr>
              <a:tblGrid>
                <a:gridCol w="1233240">
                  <a:extLst>
                    <a:ext uri="{9D8B030D-6E8A-4147-A177-3AD203B41FA5}">
                      <a16:colId xmlns:a16="http://schemas.microsoft.com/office/drawing/2014/main" val="1883280092"/>
                    </a:ext>
                  </a:extLst>
                </a:gridCol>
                <a:gridCol w="563558">
                  <a:extLst>
                    <a:ext uri="{9D8B030D-6E8A-4147-A177-3AD203B41FA5}">
                      <a16:colId xmlns:a16="http://schemas.microsoft.com/office/drawing/2014/main" val="1105678618"/>
                    </a:ext>
                  </a:extLst>
                </a:gridCol>
                <a:gridCol w="527125">
                  <a:extLst>
                    <a:ext uri="{9D8B030D-6E8A-4147-A177-3AD203B41FA5}">
                      <a16:colId xmlns:a16="http://schemas.microsoft.com/office/drawing/2014/main" val="2051238821"/>
                    </a:ext>
                  </a:extLst>
                </a:gridCol>
                <a:gridCol w="527125">
                  <a:extLst>
                    <a:ext uri="{9D8B030D-6E8A-4147-A177-3AD203B41FA5}">
                      <a16:colId xmlns:a16="http://schemas.microsoft.com/office/drawing/2014/main" val="569103916"/>
                    </a:ext>
                  </a:extLst>
                </a:gridCol>
                <a:gridCol w="527125">
                  <a:extLst>
                    <a:ext uri="{9D8B030D-6E8A-4147-A177-3AD203B41FA5}">
                      <a16:colId xmlns:a16="http://schemas.microsoft.com/office/drawing/2014/main" val="3890038816"/>
                    </a:ext>
                  </a:extLst>
                </a:gridCol>
                <a:gridCol w="527125">
                  <a:extLst>
                    <a:ext uri="{9D8B030D-6E8A-4147-A177-3AD203B41FA5}">
                      <a16:colId xmlns:a16="http://schemas.microsoft.com/office/drawing/2014/main" val="2263023290"/>
                    </a:ext>
                  </a:extLst>
                </a:gridCol>
                <a:gridCol w="527125">
                  <a:extLst>
                    <a:ext uri="{9D8B030D-6E8A-4147-A177-3AD203B41FA5}">
                      <a16:colId xmlns:a16="http://schemas.microsoft.com/office/drawing/2014/main" val="3424459548"/>
                    </a:ext>
                  </a:extLst>
                </a:gridCol>
                <a:gridCol w="527125">
                  <a:extLst>
                    <a:ext uri="{9D8B030D-6E8A-4147-A177-3AD203B41FA5}">
                      <a16:colId xmlns:a16="http://schemas.microsoft.com/office/drawing/2014/main" val="1917677017"/>
                    </a:ext>
                  </a:extLst>
                </a:gridCol>
                <a:gridCol w="527125">
                  <a:extLst>
                    <a:ext uri="{9D8B030D-6E8A-4147-A177-3AD203B41FA5}">
                      <a16:colId xmlns:a16="http://schemas.microsoft.com/office/drawing/2014/main" val="3821695791"/>
                    </a:ext>
                  </a:extLst>
                </a:gridCol>
              </a:tblGrid>
              <a:tr h="277586">
                <a:tc>
                  <a:txBody>
                    <a:bodyPr/>
                    <a:lstStyle/>
                    <a:p>
                      <a:pPr algn="ctr">
                        <a:spcBef>
                          <a:spcPts val="240"/>
                        </a:spcBef>
                        <a:spcAft>
                          <a:spcPts val="240"/>
                        </a:spcAft>
                      </a:pPr>
                      <a:r>
                        <a:rPr lang="fr-FR" sz="1200" b="1" dirty="0">
                          <a:solidFill>
                            <a:srgbClr val="000000"/>
                          </a:solidFill>
                          <a:effectLst/>
                        </a:rPr>
                        <a:t>Tonnes</a:t>
                      </a:r>
                      <a:endParaRPr lang="fr-FR" sz="1400" b="1"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35560" marR="3556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20000"/>
                        <a:lumOff val="80000"/>
                      </a:schemeClr>
                    </a:solidFill>
                  </a:tcPr>
                </a:tc>
                <a:tc>
                  <a:txBody>
                    <a:bodyPr/>
                    <a:lstStyle/>
                    <a:p>
                      <a:pPr algn="ctr">
                        <a:spcBef>
                          <a:spcPts val="240"/>
                        </a:spcBef>
                        <a:spcAft>
                          <a:spcPts val="240"/>
                        </a:spcAft>
                      </a:pPr>
                      <a:r>
                        <a:rPr lang="fr-FR" sz="1200" b="1" dirty="0">
                          <a:solidFill>
                            <a:srgbClr val="000000"/>
                          </a:solidFill>
                          <a:effectLst/>
                        </a:rPr>
                        <a:t> </a:t>
                      </a:r>
                      <a:endParaRPr lang="fr-FR" sz="1400" b="1"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35560" marR="3556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20000"/>
                        <a:lumOff val="80000"/>
                      </a:schemeClr>
                    </a:solidFill>
                  </a:tcPr>
                </a:tc>
                <a:tc>
                  <a:txBody>
                    <a:bodyPr/>
                    <a:lstStyle/>
                    <a:p>
                      <a:pPr algn="ctr">
                        <a:spcBef>
                          <a:spcPts val="240"/>
                        </a:spcBef>
                        <a:spcAft>
                          <a:spcPts val="240"/>
                        </a:spcAft>
                      </a:pPr>
                      <a:r>
                        <a:rPr lang="fr-FR" sz="1200" b="1">
                          <a:solidFill>
                            <a:srgbClr val="000000"/>
                          </a:solidFill>
                          <a:effectLst/>
                        </a:rPr>
                        <a:t>O</a:t>
                      </a:r>
                      <a:endParaRPr lang="fr-FR" sz="1400" b="1">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35560" marR="3556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20000"/>
                        <a:lumOff val="80000"/>
                      </a:schemeClr>
                    </a:solidFill>
                  </a:tcPr>
                </a:tc>
                <a:tc>
                  <a:txBody>
                    <a:bodyPr/>
                    <a:lstStyle/>
                    <a:p>
                      <a:pPr algn="ctr">
                        <a:spcBef>
                          <a:spcPts val="240"/>
                        </a:spcBef>
                        <a:spcAft>
                          <a:spcPts val="240"/>
                        </a:spcAft>
                      </a:pPr>
                      <a:r>
                        <a:rPr lang="fr-FR" sz="1200" b="1">
                          <a:solidFill>
                            <a:srgbClr val="000000"/>
                          </a:solidFill>
                          <a:effectLst/>
                        </a:rPr>
                        <a:t>A</a:t>
                      </a:r>
                      <a:endParaRPr lang="fr-FR" sz="1400" b="1">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35560" marR="3556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20000"/>
                        <a:lumOff val="80000"/>
                      </a:schemeClr>
                    </a:solidFill>
                  </a:tcPr>
                </a:tc>
                <a:tc>
                  <a:txBody>
                    <a:bodyPr/>
                    <a:lstStyle/>
                    <a:p>
                      <a:pPr algn="ctr">
                        <a:spcBef>
                          <a:spcPts val="240"/>
                        </a:spcBef>
                        <a:spcAft>
                          <a:spcPts val="240"/>
                        </a:spcAft>
                      </a:pPr>
                      <a:r>
                        <a:rPr lang="fr-FR" sz="1200" b="1">
                          <a:solidFill>
                            <a:srgbClr val="000000"/>
                          </a:solidFill>
                          <a:effectLst/>
                        </a:rPr>
                        <a:t>B</a:t>
                      </a:r>
                      <a:endParaRPr lang="fr-FR" sz="1400" b="1">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35560" marR="3556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20000"/>
                        <a:lumOff val="80000"/>
                      </a:schemeClr>
                    </a:solidFill>
                  </a:tcPr>
                </a:tc>
                <a:tc>
                  <a:txBody>
                    <a:bodyPr/>
                    <a:lstStyle/>
                    <a:p>
                      <a:pPr algn="ctr">
                        <a:spcBef>
                          <a:spcPts val="240"/>
                        </a:spcBef>
                        <a:spcAft>
                          <a:spcPts val="240"/>
                        </a:spcAft>
                      </a:pPr>
                      <a:r>
                        <a:rPr lang="fr-FR" sz="1200" b="1">
                          <a:solidFill>
                            <a:srgbClr val="000000"/>
                          </a:solidFill>
                          <a:effectLst/>
                        </a:rPr>
                        <a:t>C</a:t>
                      </a:r>
                      <a:endParaRPr lang="fr-FR" sz="1400" b="1">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35560" marR="3556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20000"/>
                        <a:lumOff val="80000"/>
                      </a:schemeClr>
                    </a:solidFill>
                  </a:tcPr>
                </a:tc>
                <a:tc>
                  <a:txBody>
                    <a:bodyPr/>
                    <a:lstStyle/>
                    <a:p>
                      <a:pPr algn="ctr">
                        <a:spcBef>
                          <a:spcPts val="240"/>
                        </a:spcBef>
                        <a:spcAft>
                          <a:spcPts val="240"/>
                        </a:spcAft>
                      </a:pPr>
                      <a:r>
                        <a:rPr lang="fr-FR" sz="1200" b="1">
                          <a:solidFill>
                            <a:srgbClr val="000000"/>
                          </a:solidFill>
                          <a:effectLst/>
                        </a:rPr>
                        <a:t>D</a:t>
                      </a:r>
                      <a:endParaRPr lang="fr-FR" sz="1400" b="1">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35560" marR="3556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20000"/>
                        <a:lumOff val="80000"/>
                      </a:schemeClr>
                    </a:solidFill>
                  </a:tcPr>
                </a:tc>
                <a:tc>
                  <a:txBody>
                    <a:bodyPr/>
                    <a:lstStyle/>
                    <a:p>
                      <a:pPr algn="ctr">
                        <a:spcBef>
                          <a:spcPts val="240"/>
                        </a:spcBef>
                        <a:spcAft>
                          <a:spcPts val="240"/>
                        </a:spcAft>
                      </a:pPr>
                      <a:r>
                        <a:rPr lang="fr-FR" sz="1200" b="1">
                          <a:solidFill>
                            <a:srgbClr val="000000"/>
                          </a:solidFill>
                          <a:effectLst/>
                        </a:rPr>
                        <a:t>E</a:t>
                      </a:r>
                      <a:endParaRPr lang="fr-FR" sz="1400" b="1">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35560" marR="3556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20000"/>
                        <a:lumOff val="80000"/>
                      </a:schemeClr>
                    </a:solidFill>
                  </a:tcPr>
                </a:tc>
                <a:tc>
                  <a:txBody>
                    <a:bodyPr/>
                    <a:lstStyle/>
                    <a:p>
                      <a:pPr algn="ctr">
                        <a:spcBef>
                          <a:spcPts val="240"/>
                        </a:spcBef>
                        <a:spcAft>
                          <a:spcPts val="240"/>
                        </a:spcAft>
                      </a:pPr>
                      <a:r>
                        <a:rPr lang="fr-FR" sz="1200" b="1">
                          <a:solidFill>
                            <a:srgbClr val="000000"/>
                          </a:solidFill>
                          <a:effectLst/>
                        </a:rPr>
                        <a:t>F</a:t>
                      </a:r>
                      <a:endParaRPr lang="fr-FR" sz="1400" b="1">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35560" marR="3556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2100460824"/>
                  </a:ext>
                </a:extLst>
              </a:tr>
              <a:tr h="277586">
                <a:tc>
                  <a:txBody>
                    <a:bodyPr/>
                    <a:lstStyle/>
                    <a:p>
                      <a:pPr algn="ctr">
                        <a:spcBef>
                          <a:spcPts val="240"/>
                        </a:spcBef>
                        <a:spcAft>
                          <a:spcPts val="240"/>
                        </a:spcAft>
                      </a:pPr>
                      <a:r>
                        <a:rPr lang="fr-FR" sz="1200" b="1">
                          <a:solidFill>
                            <a:srgbClr val="000000"/>
                          </a:solidFill>
                          <a:effectLst/>
                        </a:rPr>
                        <a:t>2,0</a:t>
                      </a:r>
                      <a:endParaRPr lang="fr-FR" sz="1400" b="1">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35560" marR="3556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20000"/>
                        <a:lumOff val="80000"/>
                      </a:schemeClr>
                    </a:solidFill>
                  </a:tcPr>
                </a:tc>
                <a:tc>
                  <a:txBody>
                    <a:bodyPr/>
                    <a:lstStyle/>
                    <a:p>
                      <a:pPr algn="ctr">
                        <a:spcBef>
                          <a:spcPts val="240"/>
                        </a:spcBef>
                        <a:spcAft>
                          <a:spcPts val="240"/>
                        </a:spcAft>
                      </a:pPr>
                      <a:r>
                        <a:rPr lang="fr-FR" sz="1200" b="1" dirty="0">
                          <a:solidFill>
                            <a:srgbClr val="000000"/>
                          </a:solidFill>
                          <a:effectLst/>
                        </a:rPr>
                        <a:t>A</a:t>
                      </a:r>
                      <a:endParaRPr lang="fr-FR" sz="1400" b="1"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35560" marR="3556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20000"/>
                        <a:lumOff val="80000"/>
                      </a:schemeClr>
                    </a:solidFill>
                  </a:tcPr>
                </a:tc>
                <a:tc>
                  <a:txBody>
                    <a:bodyPr/>
                    <a:lstStyle/>
                    <a:p>
                      <a:pPr algn="ctr">
                        <a:spcBef>
                          <a:spcPts val="240"/>
                        </a:spcBef>
                        <a:spcAft>
                          <a:spcPts val="240"/>
                        </a:spcAft>
                      </a:pPr>
                      <a:r>
                        <a:rPr lang="fr-FR" sz="1200" b="1" dirty="0">
                          <a:solidFill>
                            <a:srgbClr val="000000"/>
                          </a:solidFill>
                          <a:effectLst/>
                        </a:rPr>
                        <a:t>16</a:t>
                      </a:r>
                      <a:endParaRPr lang="fr-FR" sz="1400" b="1"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35560" marR="3556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20000"/>
                        <a:lumOff val="80000"/>
                      </a:schemeClr>
                    </a:solidFill>
                  </a:tcPr>
                </a:tc>
                <a:tc>
                  <a:txBody>
                    <a:bodyPr/>
                    <a:lstStyle/>
                    <a:p>
                      <a:pPr algn="ctr">
                        <a:spcBef>
                          <a:spcPts val="240"/>
                        </a:spcBef>
                        <a:spcAft>
                          <a:spcPts val="240"/>
                        </a:spcAft>
                      </a:pPr>
                      <a:r>
                        <a:rPr lang="fr-FR" sz="1200" b="1" dirty="0">
                          <a:solidFill>
                            <a:srgbClr val="000000"/>
                          </a:solidFill>
                          <a:effectLst/>
                        </a:rPr>
                        <a:t>-</a:t>
                      </a:r>
                      <a:endParaRPr lang="fr-FR" sz="1400" b="1"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35560" marR="3556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20000"/>
                        <a:lumOff val="80000"/>
                      </a:schemeClr>
                    </a:solidFill>
                  </a:tcPr>
                </a:tc>
                <a:tc>
                  <a:txBody>
                    <a:bodyPr/>
                    <a:lstStyle/>
                    <a:p>
                      <a:pPr algn="ctr">
                        <a:spcBef>
                          <a:spcPts val="240"/>
                        </a:spcBef>
                        <a:spcAft>
                          <a:spcPts val="240"/>
                        </a:spcAft>
                      </a:pPr>
                      <a:r>
                        <a:rPr lang="fr-FR" sz="1200" b="1" dirty="0">
                          <a:solidFill>
                            <a:srgbClr val="000000"/>
                          </a:solidFill>
                          <a:effectLst/>
                        </a:rPr>
                        <a:t>27</a:t>
                      </a:r>
                      <a:endParaRPr lang="fr-FR" sz="1400" b="1"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35560" marR="3556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20000"/>
                        <a:lumOff val="80000"/>
                      </a:schemeClr>
                    </a:solidFill>
                  </a:tcPr>
                </a:tc>
                <a:tc>
                  <a:txBody>
                    <a:bodyPr/>
                    <a:lstStyle/>
                    <a:p>
                      <a:pPr algn="ctr">
                        <a:spcBef>
                          <a:spcPts val="240"/>
                        </a:spcBef>
                        <a:spcAft>
                          <a:spcPts val="240"/>
                        </a:spcAft>
                      </a:pPr>
                      <a:r>
                        <a:rPr lang="fr-FR" sz="1200" b="1">
                          <a:solidFill>
                            <a:srgbClr val="000000"/>
                          </a:solidFill>
                          <a:effectLst/>
                        </a:rPr>
                        <a:t>43</a:t>
                      </a:r>
                      <a:endParaRPr lang="fr-FR" sz="1400" b="1">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35560" marR="3556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20000"/>
                        <a:lumOff val="80000"/>
                      </a:schemeClr>
                    </a:solidFill>
                  </a:tcPr>
                </a:tc>
                <a:tc>
                  <a:txBody>
                    <a:bodyPr/>
                    <a:lstStyle/>
                    <a:p>
                      <a:pPr algn="ctr">
                        <a:spcBef>
                          <a:spcPts val="240"/>
                        </a:spcBef>
                        <a:spcAft>
                          <a:spcPts val="240"/>
                        </a:spcAft>
                      </a:pPr>
                      <a:r>
                        <a:rPr lang="fr-FR" sz="1200" b="1">
                          <a:solidFill>
                            <a:srgbClr val="000000"/>
                          </a:solidFill>
                          <a:effectLst/>
                        </a:rPr>
                        <a:t>34</a:t>
                      </a:r>
                      <a:endParaRPr lang="fr-FR" sz="1400" b="1">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35560" marR="3556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20000"/>
                        <a:lumOff val="80000"/>
                      </a:schemeClr>
                    </a:solidFill>
                  </a:tcPr>
                </a:tc>
                <a:tc>
                  <a:txBody>
                    <a:bodyPr/>
                    <a:lstStyle/>
                    <a:p>
                      <a:pPr algn="ctr">
                        <a:spcBef>
                          <a:spcPts val="240"/>
                        </a:spcBef>
                        <a:spcAft>
                          <a:spcPts val="240"/>
                        </a:spcAft>
                      </a:pPr>
                      <a:r>
                        <a:rPr lang="fr-FR" sz="1200" b="1">
                          <a:solidFill>
                            <a:srgbClr val="000000"/>
                          </a:solidFill>
                          <a:effectLst/>
                        </a:rPr>
                        <a:t>24</a:t>
                      </a:r>
                      <a:endParaRPr lang="fr-FR" sz="1400" b="1">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35560" marR="3556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20000"/>
                        <a:lumOff val="80000"/>
                      </a:schemeClr>
                    </a:solidFill>
                  </a:tcPr>
                </a:tc>
                <a:tc>
                  <a:txBody>
                    <a:bodyPr/>
                    <a:lstStyle/>
                    <a:p>
                      <a:pPr algn="ctr">
                        <a:spcBef>
                          <a:spcPts val="240"/>
                        </a:spcBef>
                        <a:spcAft>
                          <a:spcPts val="240"/>
                        </a:spcAft>
                      </a:pPr>
                      <a:r>
                        <a:rPr lang="fr-FR" sz="1200" b="1">
                          <a:solidFill>
                            <a:srgbClr val="000000"/>
                          </a:solidFill>
                          <a:effectLst/>
                        </a:rPr>
                        <a:t>18</a:t>
                      </a:r>
                      <a:endParaRPr lang="fr-FR" sz="1400" b="1">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35560" marR="3556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3063003391"/>
                  </a:ext>
                </a:extLst>
              </a:tr>
              <a:tr h="277586">
                <a:tc>
                  <a:txBody>
                    <a:bodyPr/>
                    <a:lstStyle/>
                    <a:p>
                      <a:pPr algn="ctr">
                        <a:spcBef>
                          <a:spcPts val="240"/>
                        </a:spcBef>
                        <a:spcAft>
                          <a:spcPts val="240"/>
                        </a:spcAft>
                      </a:pPr>
                      <a:r>
                        <a:rPr lang="fr-FR" sz="1200" b="1">
                          <a:solidFill>
                            <a:srgbClr val="000000"/>
                          </a:solidFill>
                          <a:effectLst/>
                        </a:rPr>
                        <a:t>0,8</a:t>
                      </a:r>
                      <a:endParaRPr lang="fr-FR" sz="1400" b="1">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35560" marR="3556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20000"/>
                        <a:lumOff val="80000"/>
                      </a:schemeClr>
                    </a:solidFill>
                  </a:tcPr>
                </a:tc>
                <a:tc>
                  <a:txBody>
                    <a:bodyPr/>
                    <a:lstStyle/>
                    <a:p>
                      <a:pPr algn="ctr">
                        <a:spcBef>
                          <a:spcPts val="240"/>
                        </a:spcBef>
                        <a:spcAft>
                          <a:spcPts val="240"/>
                        </a:spcAft>
                      </a:pPr>
                      <a:r>
                        <a:rPr lang="fr-FR" sz="1200" b="1">
                          <a:solidFill>
                            <a:srgbClr val="000000"/>
                          </a:solidFill>
                          <a:effectLst/>
                        </a:rPr>
                        <a:t>B</a:t>
                      </a:r>
                      <a:endParaRPr lang="fr-FR" sz="1400" b="1">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35560" marR="3556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20000"/>
                        <a:lumOff val="80000"/>
                      </a:schemeClr>
                    </a:solidFill>
                  </a:tcPr>
                </a:tc>
                <a:tc>
                  <a:txBody>
                    <a:bodyPr/>
                    <a:lstStyle/>
                    <a:p>
                      <a:pPr algn="ctr">
                        <a:spcBef>
                          <a:spcPts val="240"/>
                        </a:spcBef>
                        <a:spcAft>
                          <a:spcPts val="240"/>
                        </a:spcAft>
                      </a:pPr>
                      <a:r>
                        <a:rPr lang="fr-FR" sz="1200" b="1">
                          <a:solidFill>
                            <a:srgbClr val="000000"/>
                          </a:solidFill>
                          <a:effectLst/>
                        </a:rPr>
                        <a:t>15</a:t>
                      </a:r>
                      <a:endParaRPr lang="fr-FR" sz="1400" b="1">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35560" marR="3556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20000"/>
                        <a:lumOff val="80000"/>
                      </a:schemeClr>
                    </a:solidFill>
                  </a:tcPr>
                </a:tc>
                <a:tc>
                  <a:txBody>
                    <a:bodyPr/>
                    <a:lstStyle/>
                    <a:p>
                      <a:pPr algn="ctr">
                        <a:spcBef>
                          <a:spcPts val="240"/>
                        </a:spcBef>
                        <a:spcAft>
                          <a:spcPts val="240"/>
                        </a:spcAft>
                      </a:pPr>
                      <a:r>
                        <a:rPr lang="fr-FR" sz="1200" b="1">
                          <a:solidFill>
                            <a:srgbClr val="000000"/>
                          </a:solidFill>
                          <a:effectLst/>
                        </a:rPr>
                        <a:t> </a:t>
                      </a:r>
                      <a:endParaRPr lang="fr-FR" sz="1400" b="1">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35560" marR="3556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20000"/>
                        <a:lumOff val="80000"/>
                      </a:schemeClr>
                    </a:solidFill>
                  </a:tcPr>
                </a:tc>
                <a:tc>
                  <a:txBody>
                    <a:bodyPr/>
                    <a:lstStyle/>
                    <a:p>
                      <a:pPr algn="ctr">
                        <a:spcBef>
                          <a:spcPts val="240"/>
                        </a:spcBef>
                        <a:spcAft>
                          <a:spcPts val="240"/>
                        </a:spcAft>
                      </a:pPr>
                      <a:r>
                        <a:rPr lang="fr-FR" sz="1200" b="1" dirty="0">
                          <a:solidFill>
                            <a:srgbClr val="000000"/>
                          </a:solidFill>
                          <a:effectLst/>
                        </a:rPr>
                        <a:t>-</a:t>
                      </a:r>
                      <a:endParaRPr lang="fr-FR" sz="1400" b="1"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35560" marR="3556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20000"/>
                        <a:lumOff val="80000"/>
                      </a:schemeClr>
                    </a:solidFill>
                  </a:tcPr>
                </a:tc>
                <a:tc>
                  <a:txBody>
                    <a:bodyPr/>
                    <a:lstStyle/>
                    <a:p>
                      <a:pPr algn="ctr">
                        <a:spcBef>
                          <a:spcPts val="240"/>
                        </a:spcBef>
                        <a:spcAft>
                          <a:spcPts val="240"/>
                        </a:spcAft>
                      </a:pPr>
                      <a:r>
                        <a:rPr lang="fr-FR" sz="1200" b="1" dirty="0">
                          <a:solidFill>
                            <a:srgbClr val="000000"/>
                          </a:solidFill>
                          <a:effectLst/>
                        </a:rPr>
                        <a:t>18</a:t>
                      </a:r>
                      <a:endParaRPr lang="fr-FR" sz="1400" b="1"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35560" marR="3556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20000"/>
                        <a:lumOff val="80000"/>
                      </a:schemeClr>
                    </a:solidFill>
                  </a:tcPr>
                </a:tc>
                <a:tc>
                  <a:txBody>
                    <a:bodyPr/>
                    <a:lstStyle/>
                    <a:p>
                      <a:pPr algn="ctr">
                        <a:spcBef>
                          <a:spcPts val="240"/>
                        </a:spcBef>
                        <a:spcAft>
                          <a:spcPts val="240"/>
                        </a:spcAft>
                      </a:pPr>
                      <a:r>
                        <a:rPr lang="fr-FR" sz="1200" b="1">
                          <a:solidFill>
                            <a:srgbClr val="000000"/>
                          </a:solidFill>
                          <a:effectLst/>
                        </a:rPr>
                        <a:t>17</a:t>
                      </a:r>
                      <a:endParaRPr lang="fr-FR" sz="1400" b="1">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35560" marR="3556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20000"/>
                        <a:lumOff val="80000"/>
                      </a:schemeClr>
                    </a:solidFill>
                  </a:tcPr>
                </a:tc>
                <a:tc>
                  <a:txBody>
                    <a:bodyPr/>
                    <a:lstStyle/>
                    <a:p>
                      <a:pPr algn="ctr">
                        <a:spcBef>
                          <a:spcPts val="240"/>
                        </a:spcBef>
                        <a:spcAft>
                          <a:spcPts val="240"/>
                        </a:spcAft>
                      </a:pPr>
                      <a:r>
                        <a:rPr lang="fr-FR" sz="1200" b="1">
                          <a:solidFill>
                            <a:srgbClr val="000000"/>
                          </a:solidFill>
                          <a:effectLst/>
                        </a:rPr>
                        <a:t>27</a:t>
                      </a:r>
                      <a:endParaRPr lang="fr-FR" sz="1400" b="1">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35560" marR="3556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20000"/>
                        <a:lumOff val="80000"/>
                      </a:schemeClr>
                    </a:solidFill>
                  </a:tcPr>
                </a:tc>
                <a:tc>
                  <a:txBody>
                    <a:bodyPr/>
                    <a:lstStyle/>
                    <a:p>
                      <a:pPr algn="ctr">
                        <a:spcBef>
                          <a:spcPts val="240"/>
                        </a:spcBef>
                        <a:spcAft>
                          <a:spcPts val="240"/>
                        </a:spcAft>
                      </a:pPr>
                      <a:r>
                        <a:rPr lang="fr-FR" sz="1200" b="1">
                          <a:solidFill>
                            <a:srgbClr val="000000"/>
                          </a:solidFill>
                          <a:effectLst/>
                        </a:rPr>
                        <a:t>40</a:t>
                      </a:r>
                      <a:endParaRPr lang="fr-FR" sz="1400" b="1">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35560" marR="3556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3125289162"/>
                  </a:ext>
                </a:extLst>
              </a:tr>
              <a:tr h="277586">
                <a:tc>
                  <a:txBody>
                    <a:bodyPr/>
                    <a:lstStyle/>
                    <a:p>
                      <a:pPr algn="ctr">
                        <a:spcBef>
                          <a:spcPts val="240"/>
                        </a:spcBef>
                        <a:spcAft>
                          <a:spcPts val="240"/>
                        </a:spcAft>
                      </a:pPr>
                      <a:r>
                        <a:rPr lang="fr-FR" sz="1200" b="1">
                          <a:solidFill>
                            <a:srgbClr val="000000"/>
                          </a:solidFill>
                          <a:effectLst/>
                        </a:rPr>
                        <a:t>1,6</a:t>
                      </a:r>
                      <a:endParaRPr lang="fr-FR" sz="1400" b="1">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35560" marR="3556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20000"/>
                        <a:lumOff val="80000"/>
                      </a:schemeClr>
                    </a:solidFill>
                  </a:tcPr>
                </a:tc>
                <a:tc>
                  <a:txBody>
                    <a:bodyPr/>
                    <a:lstStyle/>
                    <a:p>
                      <a:pPr algn="ctr">
                        <a:spcBef>
                          <a:spcPts val="240"/>
                        </a:spcBef>
                        <a:spcAft>
                          <a:spcPts val="240"/>
                        </a:spcAft>
                      </a:pPr>
                      <a:r>
                        <a:rPr lang="fr-FR" sz="1200" b="1">
                          <a:solidFill>
                            <a:srgbClr val="000000"/>
                          </a:solidFill>
                          <a:effectLst/>
                        </a:rPr>
                        <a:t>C</a:t>
                      </a:r>
                      <a:endParaRPr lang="fr-FR" sz="1400" b="1">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35560" marR="3556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20000"/>
                        <a:lumOff val="80000"/>
                      </a:schemeClr>
                    </a:solidFill>
                  </a:tcPr>
                </a:tc>
                <a:tc>
                  <a:txBody>
                    <a:bodyPr/>
                    <a:lstStyle/>
                    <a:p>
                      <a:pPr algn="ctr">
                        <a:spcBef>
                          <a:spcPts val="240"/>
                        </a:spcBef>
                        <a:spcAft>
                          <a:spcPts val="240"/>
                        </a:spcAft>
                      </a:pPr>
                      <a:r>
                        <a:rPr lang="fr-FR" sz="1200" b="1">
                          <a:solidFill>
                            <a:srgbClr val="000000"/>
                          </a:solidFill>
                          <a:effectLst/>
                        </a:rPr>
                        <a:t>29</a:t>
                      </a:r>
                      <a:endParaRPr lang="fr-FR" sz="1400" b="1">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35560" marR="3556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20000"/>
                        <a:lumOff val="80000"/>
                      </a:schemeClr>
                    </a:solidFill>
                  </a:tcPr>
                </a:tc>
                <a:tc>
                  <a:txBody>
                    <a:bodyPr/>
                    <a:lstStyle/>
                    <a:p>
                      <a:pPr algn="ctr">
                        <a:spcBef>
                          <a:spcPts val="240"/>
                        </a:spcBef>
                        <a:spcAft>
                          <a:spcPts val="240"/>
                        </a:spcAft>
                      </a:pPr>
                      <a:r>
                        <a:rPr lang="fr-FR" sz="1200" b="1">
                          <a:solidFill>
                            <a:srgbClr val="000000"/>
                          </a:solidFill>
                          <a:effectLst/>
                        </a:rPr>
                        <a:t> </a:t>
                      </a:r>
                      <a:endParaRPr lang="fr-FR" sz="1400" b="1">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35560" marR="3556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20000"/>
                        <a:lumOff val="80000"/>
                      </a:schemeClr>
                    </a:solidFill>
                  </a:tcPr>
                </a:tc>
                <a:tc>
                  <a:txBody>
                    <a:bodyPr/>
                    <a:lstStyle/>
                    <a:p>
                      <a:pPr algn="ctr">
                        <a:spcBef>
                          <a:spcPts val="240"/>
                        </a:spcBef>
                        <a:spcAft>
                          <a:spcPts val="240"/>
                        </a:spcAft>
                      </a:pPr>
                      <a:r>
                        <a:rPr lang="fr-FR" sz="1200" b="1">
                          <a:solidFill>
                            <a:srgbClr val="000000"/>
                          </a:solidFill>
                          <a:effectLst/>
                        </a:rPr>
                        <a:t> </a:t>
                      </a:r>
                      <a:endParaRPr lang="fr-FR" sz="1400" b="1">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35560" marR="3556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20000"/>
                        <a:lumOff val="80000"/>
                      </a:schemeClr>
                    </a:solidFill>
                  </a:tcPr>
                </a:tc>
                <a:tc>
                  <a:txBody>
                    <a:bodyPr/>
                    <a:lstStyle/>
                    <a:p>
                      <a:pPr algn="ctr">
                        <a:spcBef>
                          <a:spcPts val="240"/>
                        </a:spcBef>
                        <a:spcAft>
                          <a:spcPts val="240"/>
                        </a:spcAft>
                      </a:pPr>
                      <a:r>
                        <a:rPr lang="fr-FR" sz="1200" b="1" dirty="0">
                          <a:solidFill>
                            <a:srgbClr val="000000"/>
                          </a:solidFill>
                          <a:effectLst/>
                        </a:rPr>
                        <a:t>-</a:t>
                      </a:r>
                      <a:endParaRPr lang="fr-FR" sz="1400" b="1"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35560" marR="3556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20000"/>
                        <a:lumOff val="80000"/>
                      </a:schemeClr>
                    </a:solidFill>
                  </a:tcPr>
                </a:tc>
                <a:tc>
                  <a:txBody>
                    <a:bodyPr/>
                    <a:lstStyle/>
                    <a:p>
                      <a:pPr algn="ctr">
                        <a:spcBef>
                          <a:spcPts val="240"/>
                        </a:spcBef>
                        <a:spcAft>
                          <a:spcPts val="240"/>
                        </a:spcAft>
                      </a:pPr>
                      <a:r>
                        <a:rPr lang="fr-FR" sz="1200" b="1" dirty="0">
                          <a:solidFill>
                            <a:srgbClr val="000000"/>
                          </a:solidFill>
                          <a:effectLst/>
                        </a:rPr>
                        <a:t>16</a:t>
                      </a:r>
                      <a:endParaRPr lang="fr-FR" sz="1400" b="1"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35560" marR="3556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20000"/>
                        <a:lumOff val="80000"/>
                      </a:schemeClr>
                    </a:solidFill>
                  </a:tcPr>
                </a:tc>
                <a:tc>
                  <a:txBody>
                    <a:bodyPr/>
                    <a:lstStyle/>
                    <a:p>
                      <a:pPr algn="ctr">
                        <a:spcBef>
                          <a:spcPts val="240"/>
                        </a:spcBef>
                        <a:spcAft>
                          <a:spcPts val="240"/>
                        </a:spcAft>
                      </a:pPr>
                      <a:r>
                        <a:rPr lang="fr-FR" sz="1200" b="1">
                          <a:solidFill>
                            <a:srgbClr val="000000"/>
                          </a:solidFill>
                          <a:effectLst/>
                        </a:rPr>
                        <a:t>35</a:t>
                      </a:r>
                      <a:endParaRPr lang="fr-FR" sz="1400" b="1">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35560" marR="3556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20000"/>
                        <a:lumOff val="80000"/>
                      </a:schemeClr>
                    </a:solidFill>
                  </a:tcPr>
                </a:tc>
                <a:tc>
                  <a:txBody>
                    <a:bodyPr/>
                    <a:lstStyle/>
                    <a:p>
                      <a:pPr algn="ctr">
                        <a:spcBef>
                          <a:spcPts val="240"/>
                        </a:spcBef>
                        <a:spcAft>
                          <a:spcPts val="240"/>
                        </a:spcAft>
                      </a:pPr>
                      <a:r>
                        <a:rPr lang="fr-FR" sz="1200" b="1">
                          <a:solidFill>
                            <a:srgbClr val="000000"/>
                          </a:solidFill>
                          <a:effectLst/>
                        </a:rPr>
                        <a:t>53</a:t>
                      </a:r>
                      <a:endParaRPr lang="fr-FR" sz="1400" b="1">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35560" marR="3556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2562702435"/>
                  </a:ext>
                </a:extLst>
              </a:tr>
              <a:tr h="277586">
                <a:tc>
                  <a:txBody>
                    <a:bodyPr/>
                    <a:lstStyle/>
                    <a:p>
                      <a:pPr algn="ctr">
                        <a:spcBef>
                          <a:spcPts val="240"/>
                        </a:spcBef>
                        <a:spcAft>
                          <a:spcPts val="240"/>
                        </a:spcAft>
                      </a:pPr>
                      <a:r>
                        <a:rPr lang="fr-FR" sz="1200" b="1">
                          <a:solidFill>
                            <a:srgbClr val="000000"/>
                          </a:solidFill>
                          <a:effectLst/>
                        </a:rPr>
                        <a:t>2,5</a:t>
                      </a:r>
                      <a:endParaRPr lang="fr-FR" sz="1400" b="1">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35560" marR="3556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20000"/>
                        <a:lumOff val="80000"/>
                      </a:schemeClr>
                    </a:solidFill>
                  </a:tcPr>
                </a:tc>
                <a:tc>
                  <a:txBody>
                    <a:bodyPr/>
                    <a:lstStyle/>
                    <a:p>
                      <a:pPr algn="ctr">
                        <a:spcBef>
                          <a:spcPts val="240"/>
                        </a:spcBef>
                        <a:spcAft>
                          <a:spcPts val="240"/>
                        </a:spcAft>
                      </a:pPr>
                      <a:r>
                        <a:rPr lang="fr-FR" sz="1200" b="1">
                          <a:solidFill>
                            <a:srgbClr val="000000"/>
                          </a:solidFill>
                          <a:effectLst/>
                        </a:rPr>
                        <a:t>D</a:t>
                      </a:r>
                      <a:endParaRPr lang="fr-FR" sz="1400" b="1">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35560" marR="3556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20000"/>
                        <a:lumOff val="80000"/>
                      </a:schemeClr>
                    </a:solidFill>
                  </a:tcPr>
                </a:tc>
                <a:tc>
                  <a:txBody>
                    <a:bodyPr/>
                    <a:lstStyle/>
                    <a:p>
                      <a:pPr algn="ctr">
                        <a:spcBef>
                          <a:spcPts val="240"/>
                        </a:spcBef>
                        <a:spcAft>
                          <a:spcPts val="240"/>
                        </a:spcAft>
                      </a:pPr>
                      <a:r>
                        <a:rPr lang="fr-FR" sz="1200" b="1">
                          <a:solidFill>
                            <a:srgbClr val="000000"/>
                          </a:solidFill>
                          <a:effectLst/>
                        </a:rPr>
                        <a:t>18</a:t>
                      </a:r>
                      <a:endParaRPr lang="fr-FR" sz="1400" b="1">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35560" marR="3556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20000"/>
                        <a:lumOff val="80000"/>
                      </a:schemeClr>
                    </a:solidFill>
                  </a:tcPr>
                </a:tc>
                <a:tc>
                  <a:txBody>
                    <a:bodyPr/>
                    <a:lstStyle/>
                    <a:p>
                      <a:pPr algn="ctr">
                        <a:spcBef>
                          <a:spcPts val="240"/>
                        </a:spcBef>
                        <a:spcAft>
                          <a:spcPts val="240"/>
                        </a:spcAft>
                      </a:pPr>
                      <a:r>
                        <a:rPr lang="fr-FR" sz="1200" b="1">
                          <a:solidFill>
                            <a:srgbClr val="000000"/>
                          </a:solidFill>
                          <a:effectLst/>
                        </a:rPr>
                        <a:t> </a:t>
                      </a:r>
                      <a:endParaRPr lang="fr-FR" sz="1400" b="1">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35560" marR="3556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20000"/>
                        <a:lumOff val="80000"/>
                      </a:schemeClr>
                    </a:solidFill>
                  </a:tcPr>
                </a:tc>
                <a:tc>
                  <a:txBody>
                    <a:bodyPr/>
                    <a:lstStyle/>
                    <a:p>
                      <a:pPr algn="ctr">
                        <a:spcBef>
                          <a:spcPts val="240"/>
                        </a:spcBef>
                        <a:spcAft>
                          <a:spcPts val="240"/>
                        </a:spcAft>
                      </a:pPr>
                      <a:r>
                        <a:rPr lang="fr-FR" sz="1200" b="1">
                          <a:solidFill>
                            <a:srgbClr val="000000"/>
                          </a:solidFill>
                          <a:effectLst/>
                        </a:rPr>
                        <a:t> </a:t>
                      </a:r>
                      <a:endParaRPr lang="fr-FR" sz="1400" b="1">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35560" marR="3556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20000"/>
                        <a:lumOff val="80000"/>
                      </a:schemeClr>
                    </a:solidFill>
                  </a:tcPr>
                </a:tc>
                <a:tc>
                  <a:txBody>
                    <a:bodyPr/>
                    <a:lstStyle/>
                    <a:p>
                      <a:pPr algn="ctr">
                        <a:spcBef>
                          <a:spcPts val="240"/>
                        </a:spcBef>
                        <a:spcAft>
                          <a:spcPts val="240"/>
                        </a:spcAft>
                      </a:pPr>
                      <a:r>
                        <a:rPr lang="fr-FR" sz="1200" b="1">
                          <a:solidFill>
                            <a:srgbClr val="000000"/>
                          </a:solidFill>
                          <a:effectLst/>
                        </a:rPr>
                        <a:t> </a:t>
                      </a:r>
                      <a:endParaRPr lang="fr-FR" sz="1400" b="1">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35560" marR="3556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20000"/>
                        <a:lumOff val="80000"/>
                      </a:schemeClr>
                    </a:solidFill>
                  </a:tcPr>
                </a:tc>
                <a:tc>
                  <a:txBody>
                    <a:bodyPr/>
                    <a:lstStyle/>
                    <a:p>
                      <a:pPr algn="ctr">
                        <a:spcBef>
                          <a:spcPts val="240"/>
                        </a:spcBef>
                        <a:spcAft>
                          <a:spcPts val="240"/>
                        </a:spcAft>
                      </a:pPr>
                      <a:r>
                        <a:rPr lang="fr-FR" sz="1200" b="1">
                          <a:solidFill>
                            <a:srgbClr val="000000"/>
                          </a:solidFill>
                          <a:effectLst/>
                        </a:rPr>
                        <a:t>-</a:t>
                      </a:r>
                      <a:endParaRPr lang="fr-FR" sz="1400" b="1">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35560" marR="3556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20000"/>
                        <a:lumOff val="80000"/>
                      </a:schemeClr>
                    </a:solidFill>
                  </a:tcPr>
                </a:tc>
                <a:tc>
                  <a:txBody>
                    <a:bodyPr/>
                    <a:lstStyle/>
                    <a:p>
                      <a:pPr algn="ctr">
                        <a:spcBef>
                          <a:spcPts val="240"/>
                        </a:spcBef>
                        <a:spcAft>
                          <a:spcPts val="240"/>
                        </a:spcAft>
                      </a:pPr>
                      <a:r>
                        <a:rPr lang="fr-FR" sz="1200" b="1" dirty="0">
                          <a:solidFill>
                            <a:srgbClr val="000000"/>
                          </a:solidFill>
                          <a:effectLst/>
                        </a:rPr>
                        <a:t>19</a:t>
                      </a:r>
                      <a:endParaRPr lang="fr-FR" sz="1400" b="1"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35560" marR="3556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20000"/>
                        <a:lumOff val="80000"/>
                      </a:schemeClr>
                    </a:solidFill>
                  </a:tcPr>
                </a:tc>
                <a:tc>
                  <a:txBody>
                    <a:bodyPr/>
                    <a:lstStyle/>
                    <a:p>
                      <a:pPr algn="ctr">
                        <a:spcBef>
                          <a:spcPts val="240"/>
                        </a:spcBef>
                        <a:spcAft>
                          <a:spcPts val="240"/>
                        </a:spcAft>
                      </a:pPr>
                      <a:r>
                        <a:rPr lang="fr-FR" sz="1200" b="1">
                          <a:solidFill>
                            <a:srgbClr val="000000"/>
                          </a:solidFill>
                          <a:effectLst/>
                        </a:rPr>
                        <a:t>41</a:t>
                      </a:r>
                      <a:endParaRPr lang="fr-FR" sz="1400" b="1">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35560" marR="3556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4174623879"/>
                  </a:ext>
                </a:extLst>
              </a:tr>
              <a:tr h="277586">
                <a:tc>
                  <a:txBody>
                    <a:bodyPr/>
                    <a:lstStyle/>
                    <a:p>
                      <a:pPr algn="ctr">
                        <a:spcBef>
                          <a:spcPts val="240"/>
                        </a:spcBef>
                        <a:spcAft>
                          <a:spcPts val="240"/>
                        </a:spcAft>
                      </a:pPr>
                      <a:r>
                        <a:rPr lang="fr-FR" sz="1200" b="1">
                          <a:solidFill>
                            <a:srgbClr val="000000"/>
                          </a:solidFill>
                          <a:effectLst/>
                        </a:rPr>
                        <a:t>0,8</a:t>
                      </a:r>
                      <a:endParaRPr lang="fr-FR" sz="1400" b="1">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35560" marR="3556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20000"/>
                        <a:lumOff val="80000"/>
                      </a:schemeClr>
                    </a:solidFill>
                  </a:tcPr>
                </a:tc>
                <a:tc>
                  <a:txBody>
                    <a:bodyPr/>
                    <a:lstStyle/>
                    <a:p>
                      <a:pPr algn="ctr">
                        <a:spcBef>
                          <a:spcPts val="240"/>
                        </a:spcBef>
                        <a:spcAft>
                          <a:spcPts val="240"/>
                        </a:spcAft>
                      </a:pPr>
                      <a:r>
                        <a:rPr lang="fr-FR" sz="1200" b="1">
                          <a:solidFill>
                            <a:srgbClr val="000000"/>
                          </a:solidFill>
                          <a:effectLst/>
                        </a:rPr>
                        <a:t>E</a:t>
                      </a:r>
                      <a:endParaRPr lang="fr-FR" sz="1400" b="1">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35560" marR="3556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20000"/>
                        <a:lumOff val="80000"/>
                      </a:schemeClr>
                    </a:solidFill>
                  </a:tcPr>
                </a:tc>
                <a:tc>
                  <a:txBody>
                    <a:bodyPr/>
                    <a:lstStyle/>
                    <a:p>
                      <a:pPr algn="ctr">
                        <a:spcBef>
                          <a:spcPts val="240"/>
                        </a:spcBef>
                        <a:spcAft>
                          <a:spcPts val="240"/>
                        </a:spcAft>
                      </a:pPr>
                      <a:r>
                        <a:rPr lang="fr-FR" sz="1200" b="1">
                          <a:solidFill>
                            <a:srgbClr val="000000"/>
                          </a:solidFill>
                          <a:effectLst/>
                        </a:rPr>
                        <a:t>15</a:t>
                      </a:r>
                      <a:endParaRPr lang="fr-FR" sz="1400" b="1">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35560" marR="3556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20000"/>
                        <a:lumOff val="80000"/>
                      </a:schemeClr>
                    </a:solidFill>
                  </a:tcPr>
                </a:tc>
                <a:tc>
                  <a:txBody>
                    <a:bodyPr/>
                    <a:lstStyle/>
                    <a:p>
                      <a:pPr algn="ctr">
                        <a:spcBef>
                          <a:spcPts val="240"/>
                        </a:spcBef>
                        <a:spcAft>
                          <a:spcPts val="240"/>
                        </a:spcAft>
                      </a:pPr>
                      <a:r>
                        <a:rPr lang="fr-FR" sz="1200" b="1">
                          <a:solidFill>
                            <a:srgbClr val="000000"/>
                          </a:solidFill>
                          <a:effectLst/>
                        </a:rPr>
                        <a:t> </a:t>
                      </a:r>
                      <a:endParaRPr lang="fr-FR" sz="1400" b="1">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35560" marR="3556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20000"/>
                        <a:lumOff val="80000"/>
                      </a:schemeClr>
                    </a:solidFill>
                  </a:tcPr>
                </a:tc>
                <a:tc>
                  <a:txBody>
                    <a:bodyPr/>
                    <a:lstStyle/>
                    <a:p>
                      <a:pPr algn="ctr">
                        <a:spcBef>
                          <a:spcPts val="240"/>
                        </a:spcBef>
                        <a:spcAft>
                          <a:spcPts val="240"/>
                        </a:spcAft>
                      </a:pPr>
                      <a:r>
                        <a:rPr lang="fr-FR" sz="1200" b="1">
                          <a:solidFill>
                            <a:srgbClr val="000000"/>
                          </a:solidFill>
                          <a:effectLst/>
                        </a:rPr>
                        <a:t> </a:t>
                      </a:r>
                      <a:endParaRPr lang="fr-FR" sz="1400" b="1">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35560" marR="3556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20000"/>
                        <a:lumOff val="80000"/>
                      </a:schemeClr>
                    </a:solidFill>
                  </a:tcPr>
                </a:tc>
                <a:tc>
                  <a:txBody>
                    <a:bodyPr/>
                    <a:lstStyle/>
                    <a:p>
                      <a:pPr algn="ctr">
                        <a:spcBef>
                          <a:spcPts val="240"/>
                        </a:spcBef>
                        <a:spcAft>
                          <a:spcPts val="240"/>
                        </a:spcAft>
                      </a:pPr>
                      <a:r>
                        <a:rPr lang="fr-FR" sz="1200" b="1">
                          <a:solidFill>
                            <a:srgbClr val="000000"/>
                          </a:solidFill>
                          <a:effectLst/>
                        </a:rPr>
                        <a:t> </a:t>
                      </a:r>
                      <a:endParaRPr lang="fr-FR" sz="1400" b="1">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35560" marR="3556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20000"/>
                        <a:lumOff val="80000"/>
                      </a:schemeClr>
                    </a:solidFill>
                  </a:tcPr>
                </a:tc>
                <a:tc>
                  <a:txBody>
                    <a:bodyPr/>
                    <a:lstStyle/>
                    <a:p>
                      <a:pPr algn="ctr">
                        <a:spcBef>
                          <a:spcPts val="240"/>
                        </a:spcBef>
                        <a:spcAft>
                          <a:spcPts val="240"/>
                        </a:spcAft>
                      </a:pPr>
                      <a:r>
                        <a:rPr lang="fr-FR" sz="1200" b="1">
                          <a:solidFill>
                            <a:srgbClr val="000000"/>
                          </a:solidFill>
                          <a:effectLst/>
                        </a:rPr>
                        <a:t> </a:t>
                      </a:r>
                      <a:endParaRPr lang="fr-FR" sz="1400" b="1">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35560" marR="3556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20000"/>
                        <a:lumOff val="80000"/>
                      </a:schemeClr>
                    </a:solidFill>
                  </a:tcPr>
                </a:tc>
                <a:tc>
                  <a:txBody>
                    <a:bodyPr/>
                    <a:lstStyle/>
                    <a:p>
                      <a:pPr algn="ctr">
                        <a:spcBef>
                          <a:spcPts val="240"/>
                        </a:spcBef>
                        <a:spcAft>
                          <a:spcPts val="240"/>
                        </a:spcAft>
                      </a:pPr>
                      <a:r>
                        <a:rPr lang="fr-FR" sz="1200" b="1" dirty="0">
                          <a:solidFill>
                            <a:srgbClr val="000000"/>
                          </a:solidFill>
                          <a:effectLst/>
                        </a:rPr>
                        <a:t>-</a:t>
                      </a:r>
                      <a:endParaRPr lang="fr-FR" sz="1400" b="1"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35560" marR="3556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20000"/>
                        <a:lumOff val="80000"/>
                      </a:schemeClr>
                    </a:solidFill>
                  </a:tcPr>
                </a:tc>
                <a:tc>
                  <a:txBody>
                    <a:bodyPr/>
                    <a:lstStyle/>
                    <a:p>
                      <a:pPr algn="ctr">
                        <a:spcBef>
                          <a:spcPts val="240"/>
                        </a:spcBef>
                        <a:spcAft>
                          <a:spcPts val="240"/>
                        </a:spcAft>
                      </a:pPr>
                      <a:r>
                        <a:rPr lang="fr-FR" sz="1200" b="1" dirty="0">
                          <a:solidFill>
                            <a:srgbClr val="000000"/>
                          </a:solidFill>
                          <a:effectLst/>
                        </a:rPr>
                        <a:t>23</a:t>
                      </a:r>
                      <a:endParaRPr lang="fr-FR" sz="1400" b="1"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35560" marR="3556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588284229"/>
                  </a:ext>
                </a:extLst>
              </a:tr>
              <a:tr h="277586">
                <a:tc>
                  <a:txBody>
                    <a:bodyPr/>
                    <a:lstStyle/>
                    <a:p>
                      <a:pPr algn="ctr">
                        <a:spcBef>
                          <a:spcPts val="240"/>
                        </a:spcBef>
                        <a:spcAft>
                          <a:spcPts val="240"/>
                        </a:spcAft>
                      </a:pPr>
                      <a:r>
                        <a:rPr lang="fr-FR" sz="1200" b="1">
                          <a:solidFill>
                            <a:srgbClr val="000000"/>
                          </a:solidFill>
                          <a:effectLst/>
                        </a:rPr>
                        <a:t>1,4</a:t>
                      </a:r>
                      <a:endParaRPr lang="fr-FR" sz="1400" b="1">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35560" marR="3556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20000"/>
                        <a:lumOff val="80000"/>
                      </a:schemeClr>
                    </a:solidFill>
                  </a:tcPr>
                </a:tc>
                <a:tc>
                  <a:txBody>
                    <a:bodyPr/>
                    <a:lstStyle/>
                    <a:p>
                      <a:pPr algn="ctr">
                        <a:spcBef>
                          <a:spcPts val="240"/>
                        </a:spcBef>
                        <a:spcAft>
                          <a:spcPts val="240"/>
                        </a:spcAft>
                      </a:pPr>
                      <a:r>
                        <a:rPr lang="fr-FR" sz="1200" b="1">
                          <a:solidFill>
                            <a:srgbClr val="000000"/>
                          </a:solidFill>
                          <a:effectLst/>
                        </a:rPr>
                        <a:t>F</a:t>
                      </a:r>
                      <a:endParaRPr lang="fr-FR" sz="1400" b="1">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35560" marR="3556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20000"/>
                        <a:lumOff val="80000"/>
                      </a:schemeClr>
                    </a:solidFill>
                  </a:tcPr>
                </a:tc>
                <a:tc>
                  <a:txBody>
                    <a:bodyPr/>
                    <a:lstStyle/>
                    <a:p>
                      <a:pPr algn="ctr">
                        <a:spcBef>
                          <a:spcPts val="240"/>
                        </a:spcBef>
                        <a:spcAft>
                          <a:spcPts val="240"/>
                        </a:spcAft>
                      </a:pPr>
                      <a:r>
                        <a:rPr lang="fr-FR" sz="1200" b="1">
                          <a:solidFill>
                            <a:srgbClr val="000000"/>
                          </a:solidFill>
                          <a:effectLst/>
                        </a:rPr>
                        <a:t>26</a:t>
                      </a:r>
                      <a:endParaRPr lang="fr-FR" sz="1400" b="1">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35560" marR="3556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20000"/>
                        <a:lumOff val="80000"/>
                      </a:schemeClr>
                    </a:solidFill>
                  </a:tcPr>
                </a:tc>
                <a:tc>
                  <a:txBody>
                    <a:bodyPr/>
                    <a:lstStyle/>
                    <a:p>
                      <a:pPr algn="ctr">
                        <a:spcBef>
                          <a:spcPts val="240"/>
                        </a:spcBef>
                        <a:spcAft>
                          <a:spcPts val="240"/>
                        </a:spcAft>
                      </a:pPr>
                      <a:r>
                        <a:rPr lang="fr-FR" sz="1200" b="1">
                          <a:solidFill>
                            <a:srgbClr val="000000"/>
                          </a:solidFill>
                          <a:effectLst/>
                        </a:rPr>
                        <a:t> </a:t>
                      </a:r>
                      <a:endParaRPr lang="fr-FR" sz="1400" b="1">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35560" marR="3556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20000"/>
                        <a:lumOff val="80000"/>
                      </a:schemeClr>
                    </a:solidFill>
                  </a:tcPr>
                </a:tc>
                <a:tc>
                  <a:txBody>
                    <a:bodyPr/>
                    <a:lstStyle/>
                    <a:p>
                      <a:pPr algn="ctr">
                        <a:spcBef>
                          <a:spcPts val="240"/>
                        </a:spcBef>
                        <a:spcAft>
                          <a:spcPts val="240"/>
                        </a:spcAft>
                      </a:pPr>
                      <a:r>
                        <a:rPr lang="fr-FR" sz="1200" b="1">
                          <a:solidFill>
                            <a:srgbClr val="000000"/>
                          </a:solidFill>
                          <a:effectLst/>
                        </a:rPr>
                        <a:t> </a:t>
                      </a:r>
                      <a:endParaRPr lang="fr-FR" sz="1400" b="1">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35560" marR="3556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20000"/>
                        <a:lumOff val="80000"/>
                      </a:schemeClr>
                    </a:solidFill>
                  </a:tcPr>
                </a:tc>
                <a:tc>
                  <a:txBody>
                    <a:bodyPr/>
                    <a:lstStyle/>
                    <a:p>
                      <a:pPr algn="ctr">
                        <a:spcBef>
                          <a:spcPts val="240"/>
                        </a:spcBef>
                        <a:spcAft>
                          <a:spcPts val="240"/>
                        </a:spcAft>
                      </a:pPr>
                      <a:r>
                        <a:rPr lang="fr-FR" sz="1200" b="1">
                          <a:solidFill>
                            <a:srgbClr val="000000"/>
                          </a:solidFill>
                          <a:effectLst/>
                        </a:rPr>
                        <a:t> </a:t>
                      </a:r>
                      <a:endParaRPr lang="fr-FR" sz="1400" b="1">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35560" marR="3556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20000"/>
                        <a:lumOff val="80000"/>
                      </a:schemeClr>
                    </a:solidFill>
                  </a:tcPr>
                </a:tc>
                <a:tc>
                  <a:txBody>
                    <a:bodyPr/>
                    <a:lstStyle/>
                    <a:p>
                      <a:pPr algn="ctr">
                        <a:spcBef>
                          <a:spcPts val="240"/>
                        </a:spcBef>
                        <a:spcAft>
                          <a:spcPts val="240"/>
                        </a:spcAft>
                      </a:pPr>
                      <a:r>
                        <a:rPr lang="fr-FR" sz="1200" b="1">
                          <a:solidFill>
                            <a:srgbClr val="000000"/>
                          </a:solidFill>
                          <a:effectLst/>
                        </a:rPr>
                        <a:t> </a:t>
                      </a:r>
                      <a:endParaRPr lang="fr-FR" sz="1400" b="1">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35560" marR="3556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20000"/>
                        <a:lumOff val="80000"/>
                      </a:schemeClr>
                    </a:solidFill>
                  </a:tcPr>
                </a:tc>
                <a:tc>
                  <a:txBody>
                    <a:bodyPr/>
                    <a:lstStyle/>
                    <a:p>
                      <a:pPr algn="ctr">
                        <a:spcBef>
                          <a:spcPts val="240"/>
                        </a:spcBef>
                        <a:spcAft>
                          <a:spcPts val="240"/>
                        </a:spcAft>
                      </a:pPr>
                      <a:r>
                        <a:rPr lang="fr-FR" sz="1200" b="1">
                          <a:solidFill>
                            <a:srgbClr val="000000"/>
                          </a:solidFill>
                          <a:effectLst/>
                        </a:rPr>
                        <a:t> </a:t>
                      </a:r>
                      <a:endParaRPr lang="fr-FR" sz="1400" b="1">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35560" marR="3556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20000"/>
                        <a:lumOff val="80000"/>
                      </a:schemeClr>
                    </a:solidFill>
                  </a:tcPr>
                </a:tc>
                <a:tc>
                  <a:txBody>
                    <a:bodyPr/>
                    <a:lstStyle/>
                    <a:p>
                      <a:pPr algn="ctr">
                        <a:spcBef>
                          <a:spcPts val="240"/>
                        </a:spcBef>
                        <a:spcAft>
                          <a:spcPts val="240"/>
                        </a:spcAft>
                      </a:pPr>
                      <a:r>
                        <a:rPr lang="fr-FR" sz="1200" b="1" dirty="0">
                          <a:solidFill>
                            <a:srgbClr val="000000"/>
                          </a:solidFill>
                          <a:effectLst/>
                        </a:rPr>
                        <a:t>-</a:t>
                      </a:r>
                      <a:endParaRPr lang="fr-FR" sz="1400" b="1"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35560" marR="3556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440088053"/>
                  </a:ext>
                </a:extLst>
              </a:tr>
            </a:tbl>
          </a:graphicData>
        </a:graphic>
      </p:graphicFrame>
      <p:sp>
        <p:nvSpPr>
          <p:cNvPr id="3" name="ZoneTexte 2">
            <a:extLst>
              <a:ext uri="{FF2B5EF4-FFF2-40B4-BE49-F238E27FC236}">
                <a16:creationId xmlns:a16="http://schemas.microsoft.com/office/drawing/2014/main" id="{F8262E9D-40D3-4DC7-8EDF-EB397C1E7083}"/>
              </a:ext>
            </a:extLst>
          </p:cNvPr>
          <p:cNvSpPr txBox="1"/>
          <p:nvPr/>
        </p:nvSpPr>
        <p:spPr>
          <a:xfrm>
            <a:off x="6987519" y="5401256"/>
            <a:ext cx="1858143" cy="590931"/>
          </a:xfrm>
          <a:prstGeom prst="rect">
            <a:avLst/>
          </a:prstGeom>
          <a:noFill/>
        </p:spPr>
        <p:txBody>
          <a:bodyPr wrap="square" rtlCol="0">
            <a:spAutoFit/>
          </a:bodyPr>
          <a:lstStyle/>
          <a:p>
            <a:pPr algn="ctr"/>
            <a:r>
              <a:rPr lang="fr-FR" dirty="0">
                <a:solidFill>
                  <a:srgbClr val="000000"/>
                </a:solidFill>
              </a:rPr>
              <a:t>Matrice des distance</a:t>
            </a:r>
          </a:p>
        </p:txBody>
      </p:sp>
    </p:spTree>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a:extLst>
              <a:ext uri="{FF2B5EF4-FFF2-40B4-BE49-F238E27FC236}">
                <a16:creationId xmlns:a16="http://schemas.microsoft.com/office/drawing/2014/main" id="{97181027-CF3D-4A02-BACE-802437640FD8}"/>
              </a:ext>
            </a:extLst>
          </p:cNvPr>
          <p:cNvSpPr>
            <a:spLocks noGrp="1" noChangeArrowheads="1"/>
          </p:cNvSpPr>
          <p:nvPr>
            <p:ph type="title"/>
          </p:nvPr>
        </p:nvSpPr>
        <p:spPr>
          <a:noFill/>
          <a:ln/>
        </p:spPr>
        <p:txBody>
          <a:bodyPr/>
          <a:lstStyle/>
          <a:p>
            <a:r>
              <a:rPr lang="fr-FR" altLang="fr-FR"/>
              <a:t>Tournée résultante</a:t>
            </a:r>
          </a:p>
        </p:txBody>
      </p:sp>
      <p:sp>
        <p:nvSpPr>
          <p:cNvPr id="33795" name="Rectangle 3">
            <a:extLst>
              <a:ext uri="{FF2B5EF4-FFF2-40B4-BE49-F238E27FC236}">
                <a16:creationId xmlns:a16="http://schemas.microsoft.com/office/drawing/2014/main" id="{D36358A0-40E3-4629-89A5-9EBDE67FD3E9}"/>
              </a:ext>
            </a:extLst>
          </p:cNvPr>
          <p:cNvSpPr>
            <a:spLocks noChangeArrowheads="1"/>
          </p:cNvSpPr>
          <p:nvPr/>
        </p:nvSpPr>
        <p:spPr bwMode="auto">
          <a:xfrm>
            <a:off x="3657600" y="5791200"/>
            <a:ext cx="2217738" cy="280988"/>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fr-FR" altLang="fr-FR" sz="1400">
                <a:solidFill>
                  <a:srgbClr val="000000"/>
                </a:solidFill>
              </a:rPr>
              <a:t>longueur totale : 125 km</a:t>
            </a:r>
          </a:p>
        </p:txBody>
      </p:sp>
      <p:sp>
        <p:nvSpPr>
          <p:cNvPr id="33797" name="Line 5">
            <a:extLst>
              <a:ext uri="{FF2B5EF4-FFF2-40B4-BE49-F238E27FC236}">
                <a16:creationId xmlns:a16="http://schemas.microsoft.com/office/drawing/2014/main" id="{C391F360-A3FD-4394-8FC6-8248E33C3FCF}"/>
              </a:ext>
            </a:extLst>
          </p:cNvPr>
          <p:cNvSpPr>
            <a:spLocks noChangeShapeType="1"/>
          </p:cNvSpPr>
          <p:nvPr/>
        </p:nvSpPr>
        <p:spPr bwMode="auto">
          <a:xfrm>
            <a:off x="4875213" y="3816350"/>
            <a:ext cx="84137" cy="71438"/>
          </a:xfrm>
          <a:prstGeom prst="line">
            <a:avLst/>
          </a:prstGeom>
          <a:noFill/>
          <a:ln w="254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a:p>
        </p:txBody>
      </p:sp>
      <p:sp>
        <p:nvSpPr>
          <p:cNvPr id="33798" name="Line 6">
            <a:extLst>
              <a:ext uri="{FF2B5EF4-FFF2-40B4-BE49-F238E27FC236}">
                <a16:creationId xmlns:a16="http://schemas.microsoft.com/office/drawing/2014/main" id="{52C02CDA-10F9-4207-ACEC-A0D89ACA343B}"/>
              </a:ext>
            </a:extLst>
          </p:cNvPr>
          <p:cNvSpPr>
            <a:spLocks noChangeShapeType="1"/>
          </p:cNvSpPr>
          <p:nvPr/>
        </p:nvSpPr>
        <p:spPr bwMode="auto">
          <a:xfrm flipH="1">
            <a:off x="4830763" y="3816350"/>
            <a:ext cx="173037" cy="76200"/>
          </a:xfrm>
          <a:prstGeom prst="line">
            <a:avLst/>
          </a:prstGeom>
          <a:noFill/>
          <a:ln w="254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a:p>
        </p:txBody>
      </p:sp>
      <p:sp>
        <p:nvSpPr>
          <p:cNvPr id="33799" name="Rectangle 7">
            <a:extLst>
              <a:ext uri="{FF2B5EF4-FFF2-40B4-BE49-F238E27FC236}">
                <a16:creationId xmlns:a16="http://schemas.microsoft.com/office/drawing/2014/main" id="{14430619-4A4D-468B-A672-BF3400FC1022}"/>
              </a:ext>
            </a:extLst>
          </p:cNvPr>
          <p:cNvSpPr>
            <a:spLocks noChangeArrowheads="1"/>
          </p:cNvSpPr>
          <p:nvPr/>
        </p:nvSpPr>
        <p:spPr bwMode="auto">
          <a:xfrm>
            <a:off x="6094413" y="4724400"/>
            <a:ext cx="694102" cy="36676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fr-FR" altLang="fr-FR" sz="2000" dirty="0">
                <a:solidFill>
                  <a:srgbClr val="000000"/>
                </a:solidFill>
              </a:rPr>
              <a:t>2,0 t</a:t>
            </a:r>
          </a:p>
        </p:txBody>
      </p:sp>
      <p:sp>
        <p:nvSpPr>
          <p:cNvPr id="33800" name="Rectangle 8">
            <a:extLst>
              <a:ext uri="{FF2B5EF4-FFF2-40B4-BE49-F238E27FC236}">
                <a16:creationId xmlns:a16="http://schemas.microsoft.com/office/drawing/2014/main" id="{02B72A1E-155A-48F8-B463-C4DE5078F339}"/>
              </a:ext>
            </a:extLst>
          </p:cNvPr>
          <p:cNvSpPr>
            <a:spLocks noChangeArrowheads="1"/>
          </p:cNvSpPr>
          <p:nvPr/>
        </p:nvSpPr>
        <p:spPr bwMode="auto">
          <a:xfrm>
            <a:off x="3351213" y="4953000"/>
            <a:ext cx="687387" cy="363538"/>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fr-FR" altLang="fr-FR" sz="2000">
                <a:solidFill>
                  <a:srgbClr val="000000"/>
                </a:solidFill>
              </a:rPr>
              <a:t>0,8 t</a:t>
            </a:r>
          </a:p>
        </p:txBody>
      </p:sp>
      <p:sp>
        <p:nvSpPr>
          <p:cNvPr id="33801" name="Rectangle 9">
            <a:extLst>
              <a:ext uri="{FF2B5EF4-FFF2-40B4-BE49-F238E27FC236}">
                <a16:creationId xmlns:a16="http://schemas.microsoft.com/office/drawing/2014/main" id="{3FA066B5-F80E-4247-B2A2-B1F7C0839EE3}"/>
              </a:ext>
            </a:extLst>
          </p:cNvPr>
          <p:cNvSpPr>
            <a:spLocks noChangeArrowheads="1"/>
          </p:cNvSpPr>
          <p:nvPr/>
        </p:nvSpPr>
        <p:spPr bwMode="auto">
          <a:xfrm>
            <a:off x="1752600" y="4419600"/>
            <a:ext cx="694102" cy="36676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fr-FR" altLang="fr-FR" sz="2000" dirty="0">
                <a:solidFill>
                  <a:srgbClr val="000000"/>
                </a:solidFill>
              </a:rPr>
              <a:t>1,6 t</a:t>
            </a:r>
          </a:p>
        </p:txBody>
      </p:sp>
      <p:sp>
        <p:nvSpPr>
          <p:cNvPr id="33802" name="Rectangle 10">
            <a:extLst>
              <a:ext uri="{FF2B5EF4-FFF2-40B4-BE49-F238E27FC236}">
                <a16:creationId xmlns:a16="http://schemas.microsoft.com/office/drawing/2014/main" id="{AE2B3C12-48DA-4B0A-9C33-DDA4680D4761}"/>
              </a:ext>
            </a:extLst>
          </p:cNvPr>
          <p:cNvSpPr>
            <a:spLocks noChangeArrowheads="1"/>
          </p:cNvSpPr>
          <p:nvPr/>
        </p:nvSpPr>
        <p:spPr bwMode="auto">
          <a:xfrm>
            <a:off x="2816225" y="2520950"/>
            <a:ext cx="694102" cy="36676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fr-FR" altLang="fr-FR" sz="2000" dirty="0">
                <a:solidFill>
                  <a:srgbClr val="000000"/>
                </a:solidFill>
              </a:rPr>
              <a:t>2,5 t</a:t>
            </a:r>
          </a:p>
        </p:txBody>
      </p:sp>
      <p:sp>
        <p:nvSpPr>
          <p:cNvPr id="33803" name="Rectangle 11">
            <a:extLst>
              <a:ext uri="{FF2B5EF4-FFF2-40B4-BE49-F238E27FC236}">
                <a16:creationId xmlns:a16="http://schemas.microsoft.com/office/drawing/2014/main" id="{355B9BDA-11CC-4D3E-9BAF-A45045861278}"/>
              </a:ext>
            </a:extLst>
          </p:cNvPr>
          <p:cNvSpPr>
            <a:spLocks noChangeArrowheads="1"/>
          </p:cNvSpPr>
          <p:nvPr/>
        </p:nvSpPr>
        <p:spPr bwMode="auto">
          <a:xfrm>
            <a:off x="4646613" y="2151063"/>
            <a:ext cx="694102" cy="36676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fr-FR" altLang="fr-FR" sz="2000" dirty="0">
                <a:solidFill>
                  <a:srgbClr val="000000"/>
                </a:solidFill>
              </a:rPr>
              <a:t>0,8 t</a:t>
            </a:r>
          </a:p>
        </p:txBody>
      </p:sp>
      <p:sp>
        <p:nvSpPr>
          <p:cNvPr id="33804" name="Rectangle 12">
            <a:extLst>
              <a:ext uri="{FF2B5EF4-FFF2-40B4-BE49-F238E27FC236}">
                <a16:creationId xmlns:a16="http://schemas.microsoft.com/office/drawing/2014/main" id="{84174E14-83C2-42AE-A308-E35070DC5764}"/>
              </a:ext>
            </a:extLst>
          </p:cNvPr>
          <p:cNvSpPr>
            <a:spLocks noChangeArrowheads="1"/>
          </p:cNvSpPr>
          <p:nvPr/>
        </p:nvSpPr>
        <p:spPr bwMode="auto">
          <a:xfrm>
            <a:off x="7008813" y="2684463"/>
            <a:ext cx="694102" cy="36676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fr-FR" altLang="fr-FR" sz="2000" dirty="0">
                <a:solidFill>
                  <a:srgbClr val="000000"/>
                </a:solidFill>
              </a:rPr>
              <a:t>1,4 t</a:t>
            </a:r>
          </a:p>
        </p:txBody>
      </p:sp>
      <p:sp>
        <p:nvSpPr>
          <p:cNvPr id="33805" name="Line 13">
            <a:extLst>
              <a:ext uri="{FF2B5EF4-FFF2-40B4-BE49-F238E27FC236}">
                <a16:creationId xmlns:a16="http://schemas.microsoft.com/office/drawing/2014/main" id="{4268E150-881A-4D97-A832-EE6C1382D6EA}"/>
              </a:ext>
            </a:extLst>
          </p:cNvPr>
          <p:cNvSpPr>
            <a:spLocks noChangeShapeType="1"/>
          </p:cNvSpPr>
          <p:nvPr/>
        </p:nvSpPr>
        <p:spPr bwMode="auto">
          <a:xfrm>
            <a:off x="5199063" y="2573338"/>
            <a:ext cx="174625" cy="12700"/>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a:p>
        </p:txBody>
      </p:sp>
      <p:sp>
        <p:nvSpPr>
          <p:cNvPr id="33806" name="Oval 14">
            <a:extLst>
              <a:ext uri="{FF2B5EF4-FFF2-40B4-BE49-F238E27FC236}">
                <a16:creationId xmlns:a16="http://schemas.microsoft.com/office/drawing/2014/main" id="{4FAB3146-DB67-4EA2-91CF-EEF7D1789D38}"/>
              </a:ext>
            </a:extLst>
          </p:cNvPr>
          <p:cNvSpPr>
            <a:spLocks noChangeArrowheads="1"/>
          </p:cNvSpPr>
          <p:nvPr/>
        </p:nvSpPr>
        <p:spPr bwMode="auto">
          <a:xfrm>
            <a:off x="1909763" y="3884613"/>
            <a:ext cx="427037" cy="379412"/>
          </a:xfrm>
          <a:prstGeom prst="ellipse">
            <a:avLst/>
          </a:prstGeom>
          <a:solidFill>
            <a:schemeClr val="tx2"/>
          </a:solidFill>
          <a:ln w="12700">
            <a:solidFill>
              <a:srgbClr val="0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fr-FR" altLang="fr-FR" sz="2000">
                <a:solidFill>
                  <a:srgbClr val="000000"/>
                </a:solidFill>
              </a:rPr>
              <a:t>C</a:t>
            </a:r>
          </a:p>
        </p:txBody>
      </p:sp>
      <p:sp>
        <p:nvSpPr>
          <p:cNvPr id="33807" name="Oval 15">
            <a:extLst>
              <a:ext uri="{FF2B5EF4-FFF2-40B4-BE49-F238E27FC236}">
                <a16:creationId xmlns:a16="http://schemas.microsoft.com/office/drawing/2014/main" id="{50C33753-79A4-467D-A8C3-D668C0FCD0AD}"/>
              </a:ext>
            </a:extLst>
          </p:cNvPr>
          <p:cNvSpPr>
            <a:spLocks noChangeArrowheads="1"/>
          </p:cNvSpPr>
          <p:nvPr/>
        </p:nvSpPr>
        <p:spPr bwMode="auto">
          <a:xfrm>
            <a:off x="3046413" y="2871788"/>
            <a:ext cx="427037" cy="379412"/>
          </a:xfrm>
          <a:prstGeom prst="ellipse">
            <a:avLst/>
          </a:prstGeom>
          <a:solidFill>
            <a:schemeClr val="tx2"/>
          </a:solidFill>
          <a:ln w="12700">
            <a:solidFill>
              <a:srgbClr val="0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fr-FR" altLang="fr-FR" sz="2000">
                <a:solidFill>
                  <a:srgbClr val="000000"/>
                </a:solidFill>
              </a:rPr>
              <a:t>D</a:t>
            </a:r>
          </a:p>
        </p:txBody>
      </p:sp>
      <p:sp>
        <p:nvSpPr>
          <p:cNvPr id="33808" name="Oval 16">
            <a:extLst>
              <a:ext uri="{FF2B5EF4-FFF2-40B4-BE49-F238E27FC236}">
                <a16:creationId xmlns:a16="http://schemas.microsoft.com/office/drawing/2014/main" id="{CD22AC95-316C-4185-8751-EE65B570D10C}"/>
              </a:ext>
            </a:extLst>
          </p:cNvPr>
          <p:cNvSpPr>
            <a:spLocks noChangeArrowheads="1"/>
          </p:cNvSpPr>
          <p:nvPr/>
        </p:nvSpPr>
        <p:spPr bwMode="auto">
          <a:xfrm>
            <a:off x="7167563" y="3124200"/>
            <a:ext cx="425450" cy="381000"/>
          </a:xfrm>
          <a:prstGeom prst="ellipse">
            <a:avLst/>
          </a:prstGeom>
          <a:solidFill>
            <a:schemeClr val="tx2"/>
          </a:solidFill>
          <a:ln w="12700">
            <a:solidFill>
              <a:srgbClr val="0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fr-FR" altLang="fr-FR" sz="2000">
                <a:solidFill>
                  <a:srgbClr val="000000"/>
                </a:solidFill>
              </a:rPr>
              <a:t>F</a:t>
            </a:r>
          </a:p>
        </p:txBody>
      </p:sp>
      <p:sp>
        <p:nvSpPr>
          <p:cNvPr id="33809" name="Oval 17">
            <a:extLst>
              <a:ext uri="{FF2B5EF4-FFF2-40B4-BE49-F238E27FC236}">
                <a16:creationId xmlns:a16="http://schemas.microsoft.com/office/drawing/2014/main" id="{E201DDAE-9AFF-4278-9183-F10058D40AA5}"/>
              </a:ext>
            </a:extLst>
          </p:cNvPr>
          <p:cNvSpPr>
            <a:spLocks noChangeArrowheads="1"/>
          </p:cNvSpPr>
          <p:nvPr/>
        </p:nvSpPr>
        <p:spPr bwMode="auto">
          <a:xfrm>
            <a:off x="4751388" y="2490788"/>
            <a:ext cx="427037" cy="381000"/>
          </a:xfrm>
          <a:prstGeom prst="ellipse">
            <a:avLst/>
          </a:prstGeom>
          <a:solidFill>
            <a:schemeClr val="tx2"/>
          </a:solidFill>
          <a:ln w="12700">
            <a:solidFill>
              <a:srgbClr val="0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fr-FR" altLang="fr-FR" sz="2000">
                <a:solidFill>
                  <a:srgbClr val="000000"/>
                </a:solidFill>
              </a:rPr>
              <a:t>E</a:t>
            </a:r>
          </a:p>
        </p:txBody>
      </p:sp>
      <p:sp>
        <p:nvSpPr>
          <p:cNvPr id="33810" name="Oval 18">
            <a:extLst>
              <a:ext uri="{FF2B5EF4-FFF2-40B4-BE49-F238E27FC236}">
                <a16:creationId xmlns:a16="http://schemas.microsoft.com/office/drawing/2014/main" id="{3AA7E5E8-C737-47E8-8709-54F5A96D48CC}"/>
              </a:ext>
            </a:extLst>
          </p:cNvPr>
          <p:cNvSpPr>
            <a:spLocks noChangeArrowheads="1"/>
          </p:cNvSpPr>
          <p:nvPr/>
        </p:nvSpPr>
        <p:spPr bwMode="auto">
          <a:xfrm>
            <a:off x="3473450" y="4518025"/>
            <a:ext cx="425450" cy="379413"/>
          </a:xfrm>
          <a:prstGeom prst="ellipse">
            <a:avLst/>
          </a:prstGeom>
          <a:solidFill>
            <a:schemeClr val="tx2"/>
          </a:solidFill>
          <a:ln w="12700">
            <a:solidFill>
              <a:srgbClr val="0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fr-FR" altLang="fr-FR" sz="2000">
                <a:solidFill>
                  <a:srgbClr val="000000"/>
                </a:solidFill>
              </a:rPr>
              <a:t>B</a:t>
            </a:r>
          </a:p>
        </p:txBody>
      </p:sp>
      <p:sp>
        <p:nvSpPr>
          <p:cNvPr id="33811" name="Oval 19">
            <a:extLst>
              <a:ext uri="{FF2B5EF4-FFF2-40B4-BE49-F238E27FC236}">
                <a16:creationId xmlns:a16="http://schemas.microsoft.com/office/drawing/2014/main" id="{5D52B366-DA21-477F-892D-AF5BDBF9444D}"/>
              </a:ext>
            </a:extLst>
          </p:cNvPr>
          <p:cNvSpPr>
            <a:spLocks noChangeArrowheads="1"/>
          </p:cNvSpPr>
          <p:nvPr/>
        </p:nvSpPr>
        <p:spPr bwMode="auto">
          <a:xfrm>
            <a:off x="6172200" y="4264025"/>
            <a:ext cx="427038" cy="381000"/>
          </a:xfrm>
          <a:prstGeom prst="ellipse">
            <a:avLst/>
          </a:prstGeom>
          <a:solidFill>
            <a:schemeClr val="tx2"/>
          </a:solidFill>
          <a:ln w="12700">
            <a:solidFill>
              <a:srgbClr val="0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fr-FR" altLang="fr-FR" sz="2000">
                <a:solidFill>
                  <a:srgbClr val="000000"/>
                </a:solidFill>
              </a:rPr>
              <a:t>A</a:t>
            </a:r>
          </a:p>
        </p:txBody>
      </p:sp>
      <p:sp>
        <p:nvSpPr>
          <p:cNvPr id="33812" name="Oval 20">
            <a:extLst>
              <a:ext uri="{FF2B5EF4-FFF2-40B4-BE49-F238E27FC236}">
                <a16:creationId xmlns:a16="http://schemas.microsoft.com/office/drawing/2014/main" id="{B9FE2A96-9904-4B8C-B89F-519E3A8C9B96}"/>
              </a:ext>
            </a:extLst>
          </p:cNvPr>
          <p:cNvSpPr>
            <a:spLocks noChangeArrowheads="1"/>
          </p:cNvSpPr>
          <p:nvPr/>
        </p:nvSpPr>
        <p:spPr bwMode="auto">
          <a:xfrm>
            <a:off x="4751388" y="3630613"/>
            <a:ext cx="427037" cy="381000"/>
          </a:xfrm>
          <a:prstGeom prst="ellipse">
            <a:avLst/>
          </a:prstGeom>
          <a:solidFill>
            <a:srgbClr val="66FF33"/>
          </a:solidFill>
          <a:ln w="12700">
            <a:solidFill>
              <a:srgbClr val="0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fr-FR" altLang="fr-FR" sz="2000">
                <a:solidFill>
                  <a:srgbClr val="000000"/>
                </a:solidFill>
              </a:rPr>
              <a:t>O</a:t>
            </a:r>
          </a:p>
        </p:txBody>
      </p:sp>
      <p:cxnSp>
        <p:nvCxnSpPr>
          <p:cNvPr id="33813" name="AutoShape 21">
            <a:extLst>
              <a:ext uri="{FF2B5EF4-FFF2-40B4-BE49-F238E27FC236}">
                <a16:creationId xmlns:a16="http://schemas.microsoft.com/office/drawing/2014/main" id="{90740F59-4275-4892-8E97-FC3DDC62DF63}"/>
              </a:ext>
            </a:extLst>
          </p:cNvPr>
          <p:cNvCxnSpPr>
            <a:cxnSpLocks noChangeShapeType="1"/>
            <a:stCxn id="33808" idx="2"/>
            <a:endCxn id="33809" idx="6"/>
          </p:cNvCxnSpPr>
          <p:nvPr/>
        </p:nvCxnSpPr>
        <p:spPr bwMode="auto">
          <a:xfrm flipH="1" flipV="1">
            <a:off x="5178425" y="2681288"/>
            <a:ext cx="1989138" cy="633412"/>
          </a:xfrm>
          <a:prstGeom prst="straightConnector1">
            <a:avLst/>
          </a:prstGeom>
          <a:noFill/>
          <a:ln w="28575">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3814" name="AutoShape 22">
            <a:extLst>
              <a:ext uri="{FF2B5EF4-FFF2-40B4-BE49-F238E27FC236}">
                <a16:creationId xmlns:a16="http://schemas.microsoft.com/office/drawing/2014/main" id="{C448A096-AD16-4BD2-9B41-F316DCDC6827}"/>
              </a:ext>
            </a:extLst>
          </p:cNvPr>
          <p:cNvCxnSpPr>
            <a:cxnSpLocks noChangeShapeType="1"/>
            <a:stCxn id="33809" idx="2"/>
            <a:endCxn id="33807" idx="6"/>
          </p:cNvCxnSpPr>
          <p:nvPr/>
        </p:nvCxnSpPr>
        <p:spPr bwMode="auto">
          <a:xfrm flipH="1">
            <a:off x="3473450" y="2681288"/>
            <a:ext cx="1277938" cy="381000"/>
          </a:xfrm>
          <a:prstGeom prst="straightConnector1">
            <a:avLst/>
          </a:prstGeom>
          <a:noFill/>
          <a:ln w="28575">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3815" name="AutoShape 23">
            <a:extLst>
              <a:ext uri="{FF2B5EF4-FFF2-40B4-BE49-F238E27FC236}">
                <a16:creationId xmlns:a16="http://schemas.microsoft.com/office/drawing/2014/main" id="{CBA2212F-6572-4A45-9EEE-F6467FC2FECA}"/>
              </a:ext>
            </a:extLst>
          </p:cNvPr>
          <p:cNvCxnSpPr>
            <a:cxnSpLocks noChangeShapeType="1"/>
            <a:stCxn id="33807" idx="3"/>
            <a:endCxn id="33806" idx="7"/>
          </p:cNvCxnSpPr>
          <p:nvPr/>
        </p:nvCxnSpPr>
        <p:spPr bwMode="auto">
          <a:xfrm flipH="1">
            <a:off x="2274888" y="3195638"/>
            <a:ext cx="833437" cy="744537"/>
          </a:xfrm>
          <a:prstGeom prst="straightConnector1">
            <a:avLst/>
          </a:prstGeom>
          <a:noFill/>
          <a:ln w="28575">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3816" name="AutoShape 24">
            <a:extLst>
              <a:ext uri="{FF2B5EF4-FFF2-40B4-BE49-F238E27FC236}">
                <a16:creationId xmlns:a16="http://schemas.microsoft.com/office/drawing/2014/main" id="{EC8E273B-6580-4092-88B2-45CAA8BF5A24}"/>
              </a:ext>
            </a:extLst>
          </p:cNvPr>
          <p:cNvCxnSpPr>
            <a:cxnSpLocks noChangeShapeType="1"/>
            <a:stCxn id="33806" idx="5"/>
            <a:endCxn id="33810" idx="2"/>
          </p:cNvCxnSpPr>
          <p:nvPr/>
        </p:nvCxnSpPr>
        <p:spPr bwMode="auto">
          <a:xfrm>
            <a:off x="2274888" y="4208463"/>
            <a:ext cx="1198562" cy="500062"/>
          </a:xfrm>
          <a:prstGeom prst="straightConnector1">
            <a:avLst/>
          </a:prstGeom>
          <a:noFill/>
          <a:ln w="28575">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3817" name="AutoShape 25">
            <a:extLst>
              <a:ext uri="{FF2B5EF4-FFF2-40B4-BE49-F238E27FC236}">
                <a16:creationId xmlns:a16="http://schemas.microsoft.com/office/drawing/2014/main" id="{E64C84D4-1EF9-4944-90E9-123C169E04F1}"/>
              </a:ext>
            </a:extLst>
          </p:cNvPr>
          <p:cNvCxnSpPr>
            <a:cxnSpLocks noChangeShapeType="1"/>
            <a:stCxn id="33810" idx="7"/>
            <a:endCxn id="33812" idx="3"/>
          </p:cNvCxnSpPr>
          <p:nvPr/>
        </p:nvCxnSpPr>
        <p:spPr bwMode="auto">
          <a:xfrm flipV="1">
            <a:off x="3836988" y="3956050"/>
            <a:ext cx="976312" cy="617538"/>
          </a:xfrm>
          <a:prstGeom prst="straightConnector1">
            <a:avLst/>
          </a:prstGeom>
          <a:noFill/>
          <a:ln w="28575">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3818" name="AutoShape 26">
            <a:extLst>
              <a:ext uri="{FF2B5EF4-FFF2-40B4-BE49-F238E27FC236}">
                <a16:creationId xmlns:a16="http://schemas.microsoft.com/office/drawing/2014/main" id="{7BDE57E4-0735-4887-A7F3-E7C9E3A705B0}"/>
              </a:ext>
            </a:extLst>
          </p:cNvPr>
          <p:cNvCxnSpPr>
            <a:cxnSpLocks noChangeShapeType="1"/>
            <a:stCxn id="33812" idx="5"/>
            <a:endCxn id="33811" idx="2"/>
          </p:cNvCxnSpPr>
          <p:nvPr/>
        </p:nvCxnSpPr>
        <p:spPr bwMode="auto">
          <a:xfrm>
            <a:off x="5116513" y="3956050"/>
            <a:ext cx="1055687" cy="498475"/>
          </a:xfrm>
          <a:prstGeom prst="straightConnector1">
            <a:avLst/>
          </a:prstGeom>
          <a:noFill/>
          <a:ln w="28575">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3819" name="AutoShape 27">
            <a:extLst>
              <a:ext uri="{FF2B5EF4-FFF2-40B4-BE49-F238E27FC236}">
                <a16:creationId xmlns:a16="http://schemas.microsoft.com/office/drawing/2014/main" id="{AB8841E3-702E-489E-AB29-6317FCFF17E7}"/>
              </a:ext>
            </a:extLst>
          </p:cNvPr>
          <p:cNvCxnSpPr>
            <a:cxnSpLocks noChangeShapeType="1"/>
            <a:stCxn id="33811" idx="7"/>
            <a:endCxn id="33808" idx="3"/>
          </p:cNvCxnSpPr>
          <p:nvPr/>
        </p:nvCxnSpPr>
        <p:spPr bwMode="auto">
          <a:xfrm flipV="1">
            <a:off x="6537325" y="3449638"/>
            <a:ext cx="692150" cy="869950"/>
          </a:xfrm>
          <a:prstGeom prst="straightConnector1">
            <a:avLst/>
          </a:prstGeom>
          <a:noFill/>
          <a:ln w="28575">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Tree>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a:extLst>
              <a:ext uri="{FF2B5EF4-FFF2-40B4-BE49-F238E27FC236}">
                <a16:creationId xmlns:a16="http://schemas.microsoft.com/office/drawing/2014/main" id="{EF236F24-4A2F-49EA-A4DB-FE4F69CCF1BF}"/>
              </a:ext>
            </a:extLst>
          </p:cNvPr>
          <p:cNvSpPr>
            <a:spLocks noGrp="1" noChangeArrowheads="1"/>
          </p:cNvSpPr>
          <p:nvPr>
            <p:ph type="title"/>
          </p:nvPr>
        </p:nvSpPr>
        <p:spPr/>
        <p:txBody>
          <a:bodyPr/>
          <a:lstStyle/>
          <a:p>
            <a:r>
              <a:rPr lang="fr-FR" altLang="fr-FR"/>
              <a:t>Extensions</a:t>
            </a:r>
          </a:p>
        </p:txBody>
      </p:sp>
      <p:sp>
        <p:nvSpPr>
          <p:cNvPr id="34819" name="Line 3">
            <a:extLst>
              <a:ext uri="{FF2B5EF4-FFF2-40B4-BE49-F238E27FC236}">
                <a16:creationId xmlns:a16="http://schemas.microsoft.com/office/drawing/2014/main" id="{AE9EEAFC-864D-4442-B73D-95ADA61DAC8B}"/>
              </a:ext>
            </a:extLst>
          </p:cNvPr>
          <p:cNvSpPr>
            <a:spLocks noChangeShapeType="1"/>
          </p:cNvSpPr>
          <p:nvPr/>
        </p:nvSpPr>
        <p:spPr bwMode="auto">
          <a:xfrm>
            <a:off x="6986588" y="4038600"/>
            <a:ext cx="50800" cy="49213"/>
          </a:xfrm>
          <a:prstGeom prst="line">
            <a:avLst/>
          </a:prstGeom>
          <a:noFill/>
          <a:ln w="254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a:p>
        </p:txBody>
      </p:sp>
      <p:sp>
        <p:nvSpPr>
          <p:cNvPr id="34820" name="Line 4">
            <a:extLst>
              <a:ext uri="{FF2B5EF4-FFF2-40B4-BE49-F238E27FC236}">
                <a16:creationId xmlns:a16="http://schemas.microsoft.com/office/drawing/2014/main" id="{3082D3AB-BEA4-4CB7-A7CB-1B9102ADCB30}"/>
              </a:ext>
            </a:extLst>
          </p:cNvPr>
          <p:cNvSpPr>
            <a:spLocks noChangeShapeType="1"/>
          </p:cNvSpPr>
          <p:nvPr/>
        </p:nvSpPr>
        <p:spPr bwMode="auto">
          <a:xfrm flipH="1">
            <a:off x="6959600" y="4038600"/>
            <a:ext cx="104775" cy="52388"/>
          </a:xfrm>
          <a:prstGeom prst="line">
            <a:avLst/>
          </a:prstGeom>
          <a:noFill/>
          <a:ln w="254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a:p>
        </p:txBody>
      </p:sp>
      <p:sp>
        <p:nvSpPr>
          <p:cNvPr id="34821" name="Rectangle 5">
            <a:extLst>
              <a:ext uri="{FF2B5EF4-FFF2-40B4-BE49-F238E27FC236}">
                <a16:creationId xmlns:a16="http://schemas.microsoft.com/office/drawing/2014/main" id="{35E1E400-5A29-487E-A47A-B217054A59AE}"/>
              </a:ext>
            </a:extLst>
          </p:cNvPr>
          <p:cNvSpPr>
            <a:spLocks noChangeArrowheads="1"/>
          </p:cNvSpPr>
          <p:nvPr/>
        </p:nvSpPr>
        <p:spPr bwMode="auto">
          <a:xfrm>
            <a:off x="7721600" y="4667250"/>
            <a:ext cx="540214" cy="28366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fr-FR" altLang="fr-FR" sz="1400" dirty="0">
                <a:solidFill>
                  <a:srgbClr val="000000"/>
                </a:solidFill>
              </a:rPr>
              <a:t>2,0 t</a:t>
            </a:r>
          </a:p>
        </p:txBody>
      </p:sp>
      <p:sp>
        <p:nvSpPr>
          <p:cNvPr id="34822" name="Rectangle 6">
            <a:extLst>
              <a:ext uri="{FF2B5EF4-FFF2-40B4-BE49-F238E27FC236}">
                <a16:creationId xmlns:a16="http://schemas.microsoft.com/office/drawing/2014/main" id="{DEA7B468-AE2A-463E-88FD-012F5199D686}"/>
              </a:ext>
            </a:extLst>
          </p:cNvPr>
          <p:cNvSpPr>
            <a:spLocks noChangeArrowheads="1"/>
          </p:cNvSpPr>
          <p:nvPr/>
        </p:nvSpPr>
        <p:spPr bwMode="auto">
          <a:xfrm>
            <a:off x="6069013" y="4824413"/>
            <a:ext cx="534987" cy="28098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fr-FR" altLang="fr-FR" sz="1400">
                <a:solidFill>
                  <a:srgbClr val="000000"/>
                </a:solidFill>
              </a:rPr>
              <a:t>0,8 t</a:t>
            </a:r>
          </a:p>
        </p:txBody>
      </p:sp>
      <p:sp>
        <p:nvSpPr>
          <p:cNvPr id="34823" name="Rectangle 7">
            <a:extLst>
              <a:ext uri="{FF2B5EF4-FFF2-40B4-BE49-F238E27FC236}">
                <a16:creationId xmlns:a16="http://schemas.microsoft.com/office/drawing/2014/main" id="{BC634D93-A95B-41DA-AB7B-AF875DCBCA7D}"/>
              </a:ext>
            </a:extLst>
          </p:cNvPr>
          <p:cNvSpPr>
            <a:spLocks noChangeArrowheads="1"/>
          </p:cNvSpPr>
          <p:nvPr/>
        </p:nvSpPr>
        <p:spPr bwMode="auto">
          <a:xfrm>
            <a:off x="5105400" y="4456113"/>
            <a:ext cx="540214" cy="28366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fr-FR" altLang="fr-FR" sz="1400" dirty="0">
                <a:solidFill>
                  <a:srgbClr val="000000"/>
                </a:solidFill>
              </a:rPr>
              <a:t>1,6 t</a:t>
            </a:r>
          </a:p>
        </p:txBody>
      </p:sp>
      <p:sp>
        <p:nvSpPr>
          <p:cNvPr id="34824" name="Rectangle 8">
            <a:extLst>
              <a:ext uri="{FF2B5EF4-FFF2-40B4-BE49-F238E27FC236}">
                <a16:creationId xmlns:a16="http://schemas.microsoft.com/office/drawing/2014/main" id="{522B9788-22C0-4104-B2A5-27B870B8D89B}"/>
              </a:ext>
            </a:extLst>
          </p:cNvPr>
          <p:cNvSpPr>
            <a:spLocks noChangeArrowheads="1"/>
          </p:cNvSpPr>
          <p:nvPr/>
        </p:nvSpPr>
        <p:spPr bwMode="auto">
          <a:xfrm>
            <a:off x="5746750" y="3140075"/>
            <a:ext cx="540214" cy="28366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fr-FR" altLang="fr-FR" sz="1400" dirty="0">
                <a:solidFill>
                  <a:srgbClr val="000000"/>
                </a:solidFill>
              </a:rPr>
              <a:t>2,5 t</a:t>
            </a:r>
          </a:p>
        </p:txBody>
      </p:sp>
      <p:sp>
        <p:nvSpPr>
          <p:cNvPr id="34825" name="Rectangle 9">
            <a:extLst>
              <a:ext uri="{FF2B5EF4-FFF2-40B4-BE49-F238E27FC236}">
                <a16:creationId xmlns:a16="http://schemas.microsoft.com/office/drawing/2014/main" id="{5C49155D-379C-4A11-8ABA-84BB85FE8203}"/>
              </a:ext>
            </a:extLst>
          </p:cNvPr>
          <p:cNvSpPr>
            <a:spLocks noChangeArrowheads="1"/>
          </p:cNvSpPr>
          <p:nvPr/>
        </p:nvSpPr>
        <p:spPr bwMode="auto">
          <a:xfrm>
            <a:off x="6848475" y="2884488"/>
            <a:ext cx="540214" cy="28366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fr-FR" altLang="fr-FR" sz="1400" dirty="0">
                <a:solidFill>
                  <a:srgbClr val="000000"/>
                </a:solidFill>
              </a:rPr>
              <a:t>0,8 t</a:t>
            </a:r>
          </a:p>
        </p:txBody>
      </p:sp>
      <p:sp>
        <p:nvSpPr>
          <p:cNvPr id="34826" name="Rectangle 10">
            <a:extLst>
              <a:ext uri="{FF2B5EF4-FFF2-40B4-BE49-F238E27FC236}">
                <a16:creationId xmlns:a16="http://schemas.microsoft.com/office/drawing/2014/main" id="{4A6C8D66-7A67-42CA-82B3-E2A6007CBB2A}"/>
              </a:ext>
            </a:extLst>
          </p:cNvPr>
          <p:cNvSpPr>
            <a:spLocks noChangeArrowheads="1"/>
          </p:cNvSpPr>
          <p:nvPr/>
        </p:nvSpPr>
        <p:spPr bwMode="auto">
          <a:xfrm>
            <a:off x="8272463" y="3254375"/>
            <a:ext cx="540214" cy="28366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fr-FR" altLang="fr-FR" sz="1400" dirty="0">
                <a:solidFill>
                  <a:srgbClr val="000000"/>
                </a:solidFill>
              </a:rPr>
              <a:t>1,4 t</a:t>
            </a:r>
          </a:p>
        </p:txBody>
      </p:sp>
      <p:sp>
        <p:nvSpPr>
          <p:cNvPr id="34827" name="Line 11">
            <a:extLst>
              <a:ext uri="{FF2B5EF4-FFF2-40B4-BE49-F238E27FC236}">
                <a16:creationId xmlns:a16="http://schemas.microsoft.com/office/drawing/2014/main" id="{75763DED-74BD-461E-A071-7520568D04DD}"/>
              </a:ext>
            </a:extLst>
          </p:cNvPr>
          <p:cNvSpPr>
            <a:spLocks noChangeShapeType="1"/>
          </p:cNvSpPr>
          <p:nvPr/>
        </p:nvSpPr>
        <p:spPr bwMode="auto">
          <a:xfrm>
            <a:off x="7181850" y="3176588"/>
            <a:ext cx="104775" cy="9525"/>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a:p>
        </p:txBody>
      </p:sp>
      <p:sp>
        <p:nvSpPr>
          <p:cNvPr id="34828" name="Oval 12">
            <a:extLst>
              <a:ext uri="{FF2B5EF4-FFF2-40B4-BE49-F238E27FC236}">
                <a16:creationId xmlns:a16="http://schemas.microsoft.com/office/drawing/2014/main" id="{093EBADC-684B-45BC-86CF-33546F7E7423}"/>
              </a:ext>
            </a:extLst>
          </p:cNvPr>
          <p:cNvSpPr>
            <a:spLocks noChangeArrowheads="1"/>
          </p:cNvSpPr>
          <p:nvPr/>
        </p:nvSpPr>
        <p:spPr bwMode="auto">
          <a:xfrm>
            <a:off x="5200650" y="4084638"/>
            <a:ext cx="257175" cy="263525"/>
          </a:xfrm>
          <a:prstGeom prst="ellipse">
            <a:avLst/>
          </a:prstGeom>
          <a:solidFill>
            <a:schemeClr val="tx2"/>
          </a:solidFill>
          <a:ln w="12700">
            <a:solidFill>
              <a:srgbClr val="0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fr-FR" altLang="fr-FR" sz="1400">
                <a:solidFill>
                  <a:srgbClr val="000000"/>
                </a:solidFill>
              </a:rPr>
              <a:t>C</a:t>
            </a:r>
          </a:p>
        </p:txBody>
      </p:sp>
      <p:sp>
        <p:nvSpPr>
          <p:cNvPr id="34829" name="Oval 13">
            <a:extLst>
              <a:ext uri="{FF2B5EF4-FFF2-40B4-BE49-F238E27FC236}">
                <a16:creationId xmlns:a16="http://schemas.microsoft.com/office/drawing/2014/main" id="{F397DA1B-66AA-438B-82BE-D0140587693A}"/>
              </a:ext>
            </a:extLst>
          </p:cNvPr>
          <p:cNvSpPr>
            <a:spLocks noChangeArrowheads="1"/>
          </p:cNvSpPr>
          <p:nvPr/>
        </p:nvSpPr>
        <p:spPr bwMode="auto">
          <a:xfrm>
            <a:off x="5884863" y="3382963"/>
            <a:ext cx="257175" cy="263525"/>
          </a:xfrm>
          <a:prstGeom prst="ellipse">
            <a:avLst/>
          </a:prstGeom>
          <a:solidFill>
            <a:schemeClr val="tx2"/>
          </a:solidFill>
          <a:ln w="12700">
            <a:solidFill>
              <a:srgbClr val="0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fr-FR" altLang="fr-FR" sz="1400">
                <a:solidFill>
                  <a:srgbClr val="000000"/>
                </a:solidFill>
              </a:rPr>
              <a:t>D</a:t>
            </a:r>
          </a:p>
        </p:txBody>
      </p:sp>
      <p:sp>
        <p:nvSpPr>
          <p:cNvPr id="34830" name="Oval 14">
            <a:extLst>
              <a:ext uri="{FF2B5EF4-FFF2-40B4-BE49-F238E27FC236}">
                <a16:creationId xmlns:a16="http://schemas.microsoft.com/office/drawing/2014/main" id="{84C922F4-4F90-4232-8D58-EEE1ECB7142C}"/>
              </a:ext>
            </a:extLst>
          </p:cNvPr>
          <p:cNvSpPr>
            <a:spLocks noChangeArrowheads="1"/>
          </p:cNvSpPr>
          <p:nvPr/>
        </p:nvSpPr>
        <p:spPr bwMode="auto">
          <a:xfrm>
            <a:off x="8367713" y="3559175"/>
            <a:ext cx="257175" cy="263525"/>
          </a:xfrm>
          <a:prstGeom prst="ellipse">
            <a:avLst/>
          </a:prstGeom>
          <a:solidFill>
            <a:schemeClr val="tx2"/>
          </a:solidFill>
          <a:ln w="12700">
            <a:solidFill>
              <a:srgbClr val="0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fr-FR" altLang="fr-FR" sz="1400">
                <a:solidFill>
                  <a:srgbClr val="000000"/>
                </a:solidFill>
              </a:rPr>
              <a:t>F</a:t>
            </a:r>
          </a:p>
        </p:txBody>
      </p:sp>
      <p:sp>
        <p:nvSpPr>
          <p:cNvPr id="34831" name="Oval 15">
            <a:extLst>
              <a:ext uri="{FF2B5EF4-FFF2-40B4-BE49-F238E27FC236}">
                <a16:creationId xmlns:a16="http://schemas.microsoft.com/office/drawing/2014/main" id="{7480EB24-C42C-4E16-98CF-C546BF6E9559}"/>
              </a:ext>
            </a:extLst>
          </p:cNvPr>
          <p:cNvSpPr>
            <a:spLocks noChangeArrowheads="1"/>
          </p:cNvSpPr>
          <p:nvPr/>
        </p:nvSpPr>
        <p:spPr bwMode="auto">
          <a:xfrm>
            <a:off x="6911975" y="3119438"/>
            <a:ext cx="257175" cy="263525"/>
          </a:xfrm>
          <a:prstGeom prst="ellipse">
            <a:avLst/>
          </a:prstGeom>
          <a:solidFill>
            <a:schemeClr val="tx2"/>
          </a:solidFill>
          <a:ln w="12700">
            <a:solidFill>
              <a:srgbClr val="0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fr-FR" altLang="fr-FR" sz="1400">
                <a:solidFill>
                  <a:srgbClr val="000000"/>
                </a:solidFill>
              </a:rPr>
              <a:t>E</a:t>
            </a:r>
          </a:p>
        </p:txBody>
      </p:sp>
      <p:sp>
        <p:nvSpPr>
          <p:cNvPr id="34832" name="Oval 16">
            <a:extLst>
              <a:ext uri="{FF2B5EF4-FFF2-40B4-BE49-F238E27FC236}">
                <a16:creationId xmlns:a16="http://schemas.microsoft.com/office/drawing/2014/main" id="{E4932EE9-930E-42DF-9D0D-3293935A311F}"/>
              </a:ext>
            </a:extLst>
          </p:cNvPr>
          <p:cNvSpPr>
            <a:spLocks noChangeArrowheads="1"/>
          </p:cNvSpPr>
          <p:nvPr/>
        </p:nvSpPr>
        <p:spPr bwMode="auto">
          <a:xfrm>
            <a:off x="6142038" y="4524375"/>
            <a:ext cx="257175" cy="261938"/>
          </a:xfrm>
          <a:prstGeom prst="ellipse">
            <a:avLst/>
          </a:prstGeom>
          <a:solidFill>
            <a:schemeClr val="tx2"/>
          </a:solidFill>
          <a:ln w="12700">
            <a:solidFill>
              <a:srgbClr val="0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fr-FR" altLang="fr-FR" sz="1400">
                <a:solidFill>
                  <a:srgbClr val="000000"/>
                </a:solidFill>
              </a:rPr>
              <a:t>B</a:t>
            </a:r>
          </a:p>
        </p:txBody>
      </p:sp>
      <p:sp>
        <p:nvSpPr>
          <p:cNvPr id="34833" name="Oval 17">
            <a:extLst>
              <a:ext uri="{FF2B5EF4-FFF2-40B4-BE49-F238E27FC236}">
                <a16:creationId xmlns:a16="http://schemas.microsoft.com/office/drawing/2014/main" id="{7479A662-D42E-4C3A-85F7-385E3F6BA04F}"/>
              </a:ext>
            </a:extLst>
          </p:cNvPr>
          <p:cNvSpPr>
            <a:spLocks noChangeArrowheads="1"/>
          </p:cNvSpPr>
          <p:nvPr/>
        </p:nvSpPr>
        <p:spPr bwMode="auto">
          <a:xfrm>
            <a:off x="7769225" y="4348163"/>
            <a:ext cx="257175" cy="263525"/>
          </a:xfrm>
          <a:prstGeom prst="ellipse">
            <a:avLst/>
          </a:prstGeom>
          <a:solidFill>
            <a:schemeClr val="tx2"/>
          </a:solidFill>
          <a:ln w="12700">
            <a:solidFill>
              <a:srgbClr val="0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fr-FR" altLang="fr-FR" sz="1400">
                <a:solidFill>
                  <a:srgbClr val="000000"/>
                </a:solidFill>
              </a:rPr>
              <a:t>A</a:t>
            </a:r>
          </a:p>
        </p:txBody>
      </p:sp>
      <p:sp>
        <p:nvSpPr>
          <p:cNvPr id="34834" name="Oval 18">
            <a:extLst>
              <a:ext uri="{FF2B5EF4-FFF2-40B4-BE49-F238E27FC236}">
                <a16:creationId xmlns:a16="http://schemas.microsoft.com/office/drawing/2014/main" id="{D4FA4AA0-07C4-4300-916F-64CD586E7E1D}"/>
              </a:ext>
            </a:extLst>
          </p:cNvPr>
          <p:cNvSpPr>
            <a:spLocks noChangeArrowheads="1"/>
          </p:cNvSpPr>
          <p:nvPr/>
        </p:nvSpPr>
        <p:spPr bwMode="auto">
          <a:xfrm>
            <a:off x="6911975" y="3908425"/>
            <a:ext cx="257175" cy="265113"/>
          </a:xfrm>
          <a:prstGeom prst="ellipse">
            <a:avLst/>
          </a:prstGeom>
          <a:solidFill>
            <a:srgbClr val="66FF33"/>
          </a:solidFill>
          <a:ln w="12700">
            <a:solidFill>
              <a:srgbClr val="0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fr-FR" altLang="fr-FR" sz="1400">
                <a:solidFill>
                  <a:srgbClr val="000000"/>
                </a:solidFill>
              </a:rPr>
              <a:t>O</a:t>
            </a:r>
          </a:p>
        </p:txBody>
      </p:sp>
      <p:cxnSp>
        <p:nvCxnSpPr>
          <p:cNvPr id="34835" name="AutoShape 19">
            <a:extLst>
              <a:ext uri="{FF2B5EF4-FFF2-40B4-BE49-F238E27FC236}">
                <a16:creationId xmlns:a16="http://schemas.microsoft.com/office/drawing/2014/main" id="{235FA141-50C5-4DDA-9600-22B969213DB7}"/>
              </a:ext>
            </a:extLst>
          </p:cNvPr>
          <p:cNvCxnSpPr>
            <a:cxnSpLocks noChangeShapeType="1"/>
            <a:stCxn id="34830" idx="2"/>
            <a:endCxn id="34831" idx="6"/>
          </p:cNvCxnSpPr>
          <p:nvPr/>
        </p:nvCxnSpPr>
        <p:spPr bwMode="auto">
          <a:xfrm flipH="1" flipV="1">
            <a:off x="7169150" y="3251200"/>
            <a:ext cx="1198563" cy="439738"/>
          </a:xfrm>
          <a:prstGeom prst="straightConnector1">
            <a:avLst/>
          </a:prstGeom>
          <a:noFill/>
          <a:ln w="28575">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4836" name="AutoShape 20">
            <a:extLst>
              <a:ext uri="{FF2B5EF4-FFF2-40B4-BE49-F238E27FC236}">
                <a16:creationId xmlns:a16="http://schemas.microsoft.com/office/drawing/2014/main" id="{8528B28F-8B05-4FB9-A33A-2487FCF43AB0}"/>
              </a:ext>
            </a:extLst>
          </p:cNvPr>
          <p:cNvCxnSpPr>
            <a:cxnSpLocks noChangeShapeType="1"/>
            <a:stCxn id="34829" idx="3"/>
            <a:endCxn id="34828" idx="7"/>
          </p:cNvCxnSpPr>
          <p:nvPr/>
        </p:nvCxnSpPr>
        <p:spPr bwMode="auto">
          <a:xfrm flipH="1">
            <a:off x="5419725" y="3608388"/>
            <a:ext cx="503238" cy="515937"/>
          </a:xfrm>
          <a:prstGeom prst="straightConnector1">
            <a:avLst/>
          </a:prstGeom>
          <a:noFill/>
          <a:ln w="28575">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4837" name="AutoShape 21">
            <a:extLst>
              <a:ext uri="{FF2B5EF4-FFF2-40B4-BE49-F238E27FC236}">
                <a16:creationId xmlns:a16="http://schemas.microsoft.com/office/drawing/2014/main" id="{BF99785A-D872-4A5F-9715-9C226E7BCF8F}"/>
              </a:ext>
            </a:extLst>
          </p:cNvPr>
          <p:cNvCxnSpPr>
            <a:cxnSpLocks noChangeShapeType="1"/>
            <a:stCxn id="34828" idx="5"/>
            <a:endCxn id="34832" idx="2"/>
          </p:cNvCxnSpPr>
          <p:nvPr/>
        </p:nvCxnSpPr>
        <p:spPr bwMode="auto">
          <a:xfrm>
            <a:off x="5419725" y="4310063"/>
            <a:ext cx="722313" cy="346075"/>
          </a:xfrm>
          <a:prstGeom prst="straightConnector1">
            <a:avLst/>
          </a:prstGeom>
          <a:noFill/>
          <a:ln w="28575">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4838" name="AutoShape 22">
            <a:extLst>
              <a:ext uri="{FF2B5EF4-FFF2-40B4-BE49-F238E27FC236}">
                <a16:creationId xmlns:a16="http://schemas.microsoft.com/office/drawing/2014/main" id="{C64D344B-FEE0-4BB4-B99D-DA2364AA3635}"/>
              </a:ext>
            </a:extLst>
          </p:cNvPr>
          <p:cNvCxnSpPr>
            <a:cxnSpLocks noChangeShapeType="1"/>
            <a:stCxn id="34832" idx="7"/>
            <a:endCxn id="34834" idx="3"/>
          </p:cNvCxnSpPr>
          <p:nvPr/>
        </p:nvCxnSpPr>
        <p:spPr bwMode="auto">
          <a:xfrm flipV="1">
            <a:off x="6361113" y="4133850"/>
            <a:ext cx="588962" cy="428625"/>
          </a:xfrm>
          <a:prstGeom prst="straightConnector1">
            <a:avLst/>
          </a:prstGeom>
          <a:noFill/>
          <a:ln w="28575">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4839" name="AutoShape 23">
            <a:extLst>
              <a:ext uri="{FF2B5EF4-FFF2-40B4-BE49-F238E27FC236}">
                <a16:creationId xmlns:a16="http://schemas.microsoft.com/office/drawing/2014/main" id="{A6D260D4-2446-4952-A8C9-138537FD5DA8}"/>
              </a:ext>
            </a:extLst>
          </p:cNvPr>
          <p:cNvCxnSpPr>
            <a:cxnSpLocks noChangeShapeType="1"/>
            <a:stCxn id="34834" idx="5"/>
            <a:endCxn id="34833" idx="2"/>
          </p:cNvCxnSpPr>
          <p:nvPr/>
        </p:nvCxnSpPr>
        <p:spPr bwMode="auto">
          <a:xfrm>
            <a:off x="7132638" y="4133850"/>
            <a:ext cx="636587" cy="346075"/>
          </a:xfrm>
          <a:prstGeom prst="straightConnector1">
            <a:avLst/>
          </a:prstGeom>
          <a:noFill/>
          <a:ln w="28575">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4840" name="AutoShape 24">
            <a:extLst>
              <a:ext uri="{FF2B5EF4-FFF2-40B4-BE49-F238E27FC236}">
                <a16:creationId xmlns:a16="http://schemas.microsoft.com/office/drawing/2014/main" id="{F6109A75-70FA-44D9-A720-26DA59A62ADF}"/>
              </a:ext>
            </a:extLst>
          </p:cNvPr>
          <p:cNvCxnSpPr>
            <a:cxnSpLocks noChangeShapeType="1"/>
            <a:stCxn id="34833" idx="7"/>
            <a:endCxn id="34830" idx="3"/>
          </p:cNvCxnSpPr>
          <p:nvPr/>
        </p:nvCxnSpPr>
        <p:spPr bwMode="auto">
          <a:xfrm flipV="1">
            <a:off x="7988300" y="3784600"/>
            <a:ext cx="417513" cy="601663"/>
          </a:xfrm>
          <a:prstGeom prst="straightConnector1">
            <a:avLst/>
          </a:prstGeom>
          <a:noFill/>
          <a:ln w="28575">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4841" name="Line 25">
            <a:extLst>
              <a:ext uri="{FF2B5EF4-FFF2-40B4-BE49-F238E27FC236}">
                <a16:creationId xmlns:a16="http://schemas.microsoft.com/office/drawing/2014/main" id="{B88C8866-1ECF-4783-869E-975A7981E3AE}"/>
              </a:ext>
            </a:extLst>
          </p:cNvPr>
          <p:cNvSpPr>
            <a:spLocks noChangeShapeType="1"/>
          </p:cNvSpPr>
          <p:nvPr/>
        </p:nvSpPr>
        <p:spPr bwMode="auto">
          <a:xfrm>
            <a:off x="2338388" y="4038600"/>
            <a:ext cx="50800" cy="49213"/>
          </a:xfrm>
          <a:prstGeom prst="line">
            <a:avLst/>
          </a:prstGeom>
          <a:noFill/>
          <a:ln w="254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a:p>
        </p:txBody>
      </p:sp>
      <p:sp>
        <p:nvSpPr>
          <p:cNvPr id="34842" name="Line 26">
            <a:extLst>
              <a:ext uri="{FF2B5EF4-FFF2-40B4-BE49-F238E27FC236}">
                <a16:creationId xmlns:a16="http://schemas.microsoft.com/office/drawing/2014/main" id="{44261068-B8A2-41B7-92ED-F33A178D2854}"/>
              </a:ext>
            </a:extLst>
          </p:cNvPr>
          <p:cNvSpPr>
            <a:spLocks noChangeShapeType="1"/>
          </p:cNvSpPr>
          <p:nvPr/>
        </p:nvSpPr>
        <p:spPr bwMode="auto">
          <a:xfrm flipH="1">
            <a:off x="2311400" y="4038600"/>
            <a:ext cx="104775" cy="52388"/>
          </a:xfrm>
          <a:prstGeom prst="line">
            <a:avLst/>
          </a:prstGeom>
          <a:noFill/>
          <a:ln w="254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a:p>
        </p:txBody>
      </p:sp>
      <p:sp>
        <p:nvSpPr>
          <p:cNvPr id="34843" name="Rectangle 27">
            <a:extLst>
              <a:ext uri="{FF2B5EF4-FFF2-40B4-BE49-F238E27FC236}">
                <a16:creationId xmlns:a16="http://schemas.microsoft.com/office/drawing/2014/main" id="{36A45C29-1760-44FD-B0AE-93248393A075}"/>
              </a:ext>
            </a:extLst>
          </p:cNvPr>
          <p:cNvSpPr>
            <a:spLocks noChangeArrowheads="1"/>
          </p:cNvSpPr>
          <p:nvPr/>
        </p:nvSpPr>
        <p:spPr bwMode="auto">
          <a:xfrm>
            <a:off x="3073400" y="4667250"/>
            <a:ext cx="540214" cy="28366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fr-FR" altLang="fr-FR" sz="1400" dirty="0">
                <a:solidFill>
                  <a:srgbClr val="000000"/>
                </a:solidFill>
              </a:rPr>
              <a:t>2,0 t</a:t>
            </a:r>
          </a:p>
        </p:txBody>
      </p:sp>
      <p:sp>
        <p:nvSpPr>
          <p:cNvPr id="34844" name="Rectangle 28">
            <a:extLst>
              <a:ext uri="{FF2B5EF4-FFF2-40B4-BE49-F238E27FC236}">
                <a16:creationId xmlns:a16="http://schemas.microsoft.com/office/drawing/2014/main" id="{67DD0F7E-D260-4DDB-AE4D-23C3DB448CA4}"/>
              </a:ext>
            </a:extLst>
          </p:cNvPr>
          <p:cNvSpPr>
            <a:spLocks noChangeArrowheads="1"/>
          </p:cNvSpPr>
          <p:nvPr/>
        </p:nvSpPr>
        <p:spPr bwMode="auto">
          <a:xfrm>
            <a:off x="1420813" y="4824413"/>
            <a:ext cx="534987" cy="28098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fr-FR" altLang="fr-FR" sz="1400">
                <a:solidFill>
                  <a:srgbClr val="000000"/>
                </a:solidFill>
              </a:rPr>
              <a:t>0,8 t</a:t>
            </a:r>
          </a:p>
        </p:txBody>
      </p:sp>
      <p:sp>
        <p:nvSpPr>
          <p:cNvPr id="34845" name="Rectangle 29">
            <a:extLst>
              <a:ext uri="{FF2B5EF4-FFF2-40B4-BE49-F238E27FC236}">
                <a16:creationId xmlns:a16="http://schemas.microsoft.com/office/drawing/2014/main" id="{C253BF6C-8CE4-453C-ADEC-4A82D94F09A8}"/>
              </a:ext>
            </a:extLst>
          </p:cNvPr>
          <p:cNvSpPr>
            <a:spLocks noChangeArrowheads="1"/>
          </p:cNvSpPr>
          <p:nvPr/>
        </p:nvSpPr>
        <p:spPr bwMode="auto">
          <a:xfrm>
            <a:off x="457200" y="4456113"/>
            <a:ext cx="540214" cy="28366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fr-FR" altLang="fr-FR" sz="1400" dirty="0">
                <a:solidFill>
                  <a:srgbClr val="000000"/>
                </a:solidFill>
              </a:rPr>
              <a:t>1,6 t</a:t>
            </a:r>
          </a:p>
        </p:txBody>
      </p:sp>
      <p:sp>
        <p:nvSpPr>
          <p:cNvPr id="34846" name="Rectangle 30">
            <a:extLst>
              <a:ext uri="{FF2B5EF4-FFF2-40B4-BE49-F238E27FC236}">
                <a16:creationId xmlns:a16="http://schemas.microsoft.com/office/drawing/2014/main" id="{DE379742-5EDB-4018-A21D-F99CA21F1EC9}"/>
              </a:ext>
            </a:extLst>
          </p:cNvPr>
          <p:cNvSpPr>
            <a:spLocks noChangeArrowheads="1"/>
          </p:cNvSpPr>
          <p:nvPr/>
        </p:nvSpPr>
        <p:spPr bwMode="auto">
          <a:xfrm>
            <a:off x="1098550" y="3140075"/>
            <a:ext cx="540214" cy="28366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fr-FR" altLang="fr-FR" sz="1400" dirty="0">
                <a:solidFill>
                  <a:srgbClr val="000000"/>
                </a:solidFill>
              </a:rPr>
              <a:t>2,5 t</a:t>
            </a:r>
          </a:p>
        </p:txBody>
      </p:sp>
      <p:sp>
        <p:nvSpPr>
          <p:cNvPr id="34847" name="Rectangle 31">
            <a:extLst>
              <a:ext uri="{FF2B5EF4-FFF2-40B4-BE49-F238E27FC236}">
                <a16:creationId xmlns:a16="http://schemas.microsoft.com/office/drawing/2014/main" id="{C8D54F2A-2D60-42E7-A633-CF2F0232DCBC}"/>
              </a:ext>
            </a:extLst>
          </p:cNvPr>
          <p:cNvSpPr>
            <a:spLocks noChangeArrowheads="1"/>
          </p:cNvSpPr>
          <p:nvPr/>
        </p:nvSpPr>
        <p:spPr bwMode="auto">
          <a:xfrm>
            <a:off x="2200275" y="2884488"/>
            <a:ext cx="540214" cy="28366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fr-FR" altLang="fr-FR" sz="1400" dirty="0">
                <a:solidFill>
                  <a:srgbClr val="000000"/>
                </a:solidFill>
              </a:rPr>
              <a:t>0,8 t</a:t>
            </a:r>
          </a:p>
        </p:txBody>
      </p:sp>
      <p:sp>
        <p:nvSpPr>
          <p:cNvPr id="34848" name="Rectangle 32">
            <a:extLst>
              <a:ext uri="{FF2B5EF4-FFF2-40B4-BE49-F238E27FC236}">
                <a16:creationId xmlns:a16="http://schemas.microsoft.com/office/drawing/2014/main" id="{C135EB3D-0A19-47B8-ACD6-05929F000189}"/>
              </a:ext>
            </a:extLst>
          </p:cNvPr>
          <p:cNvSpPr>
            <a:spLocks noChangeArrowheads="1"/>
          </p:cNvSpPr>
          <p:nvPr/>
        </p:nvSpPr>
        <p:spPr bwMode="auto">
          <a:xfrm>
            <a:off x="3624263" y="3254375"/>
            <a:ext cx="540214" cy="28366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fr-FR" altLang="fr-FR" sz="1400" dirty="0">
                <a:solidFill>
                  <a:srgbClr val="000000"/>
                </a:solidFill>
              </a:rPr>
              <a:t>1,4 t</a:t>
            </a:r>
          </a:p>
        </p:txBody>
      </p:sp>
      <p:sp>
        <p:nvSpPr>
          <p:cNvPr id="34849" name="Line 33">
            <a:extLst>
              <a:ext uri="{FF2B5EF4-FFF2-40B4-BE49-F238E27FC236}">
                <a16:creationId xmlns:a16="http://schemas.microsoft.com/office/drawing/2014/main" id="{C20A82C7-65E9-471F-B000-0329AF37CF8A}"/>
              </a:ext>
            </a:extLst>
          </p:cNvPr>
          <p:cNvSpPr>
            <a:spLocks noChangeShapeType="1"/>
          </p:cNvSpPr>
          <p:nvPr/>
        </p:nvSpPr>
        <p:spPr bwMode="auto">
          <a:xfrm>
            <a:off x="2533650" y="3176588"/>
            <a:ext cx="104775" cy="9525"/>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a:p>
        </p:txBody>
      </p:sp>
      <p:sp>
        <p:nvSpPr>
          <p:cNvPr id="34850" name="Oval 34">
            <a:extLst>
              <a:ext uri="{FF2B5EF4-FFF2-40B4-BE49-F238E27FC236}">
                <a16:creationId xmlns:a16="http://schemas.microsoft.com/office/drawing/2014/main" id="{363D3378-66BE-420B-B4C0-349D49CB8694}"/>
              </a:ext>
            </a:extLst>
          </p:cNvPr>
          <p:cNvSpPr>
            <a:spLocks noChangeArrowheads="1"/>
          </p:cNvSpPr>
          <p:nvPr/>
        </p:nvSpPr>
        <p:spPr bwMode="auto">
          <a:xfrm>
            <a:off x="552450" y="4084638"/>
            <a:ext cx="257175" cy="263525"/>
          </a:xfrm>
          <a:prstGeom prst="ellipse">
            <a:avLst/>
          </a:prstGeom>
          <a:solidFill>
            <a:schemeClr val="tx2"/>
          </a:solidFill>
          <a:ln w="12700">
            <a:solidFill>
              <a:srgbClr val="0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fr-FR" altLang="fr-FR" sz="1400">
                <a:solidFill>
                  <a:srgbClr val="000000"/>
                </a:solidFill>
              </a:rPr>
              <a:t>C</a:t>
            </a:r>
          </a:p>
        </p:txBody>
      </p:sp>
      <p:sp>
        <p:nvSpPr>
          <p:cNvPr id="34851" name="Oval 35">
            <a:extLst>
              <a:ext uri="{FF2B5EF4-FFF2-40B4-BE49-F238E27FC236}">
                <a16:creationId xmlns:a16="http://schemas.microsoft.com/office/drawing/2014/main" id="{5277A7F1-1D34-401B-903F-E97691BD6448}"/>
              </a:ext>
            </a:extLst>
          </p:cNvPr>
          <p:cNvSpPr>
            <a:spLocks noChangeArrowheads="1"/>
          </p:cNvSpPr>
          <p:nvPr/>
        </p:nvSpPr>
        <p:spPr bwMode="auto">
          <a:xfrm>
            <a:off x="1236663" y="3382963"/>
            <a:ext cx="257175" cy="263525"/>
          </a:xfrm>
          <a:prstGeom prst="ellipse">
            <a:avLst/>
          </a:prstGeom>
          <a:solidFill>
            <a:schemeClr val="tx2"/>
          </a:solidFill>
          <a:ln w="12700">
            <a:solidFill>
              <a:srgbClr val="0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fr-FR" altLang="fr-FR" sz="1400">
                <a:solidFill>
                  <a:srgbClr val="000000"/>
                </a:solidFill>
              </a:rPr>
              <a:t>D</a:t>
            </a:r>
          </a:p>
        </p:txBody>
      </p:sp>
      <p:sp>
        <p:nvSpPr>
          <p:cNvPr id="34852" name="Oval 36">
            <a:extLst>
              <a:ext uri="{FF2B5EF4-FFF2-40B4-BE49-F238E27FC236}">
                <a16:creationId xmlns:a16="http://schemas.microsoft.com/office/drawing/2014/main" id="{FFA61141-2A33-4F25-8E6E-DCCFD4A00D31}"/>
              </a:ext>
            </a:extLst>
          </p:cNvPr>
          <p:cNvSpPr>
            <a:spLocks noChangeArrowheads="1"/>
          </p:cNvSpPr>
          <p:nvPr/>
        </p:nvSpPr>
        <p:spPr bwMode="auto">
          <a:xfrm>
            <a:off x="3719513" y="3559175"/>
            <a:ext cx="257175" cy="263525"/>
          </a:xfrm>
          <a:prstGeom prst="ellipse">
            <a:avLst/>
          </a:prstGeom>
          <a:solidFill>
            <a:schemeClr val="tx2"/>
          </a:solidFill>
          <a:ln w="12700">
            <a:solidFill>
              <a:srgbClr val="0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fr-FR" altLang="fr-FR" sz="1400">
                <a:solidFill>
                  <a:srgbClr val="000000"/>
                </a:solidFill>
              </a:rPr>
              <a:t>F</a:t>
            </a:r>
          </a:p>
        </p:txBody>
      </p:sp>
      <p:sp>
        <p:nvSpPr>
          <p:cNvPr id="34853" name="Oval 37">
            <a:extLst>
              <a:ext uri="{FF2B5EF4-FFF2-40B4-BE49-F238E27FC236}">
                <a16:creationId xmlns:a16="http://schemas.microsoft.com/office/drawing/2014/main" id="{96C9B759-24E4-4705-A630-FBA9932BCB5C}"/>
              </a:ext>
            </a:extLst>
          </p:cNvPr>
          <p:cNvSpPr>
            <a:spLocks noChangeArrowheads="1"/>
          </p:cNvSpPr>
          <p:nvPr/>
        </p:nvSpPr>
        <p:spPr bwMode="auto">
          <a:xfrm>
            <a:off x="2263775" y="3119438"/>
            <a:ext cx="257175" cy="263525"/>
          </a:xfrm>
          <a:prstGeom prst="ellipse">
            <a:avLst/>
          </a:prstGeom>
          <a:solidFill>
            <a:schemeClr val="tx2"/>
          </a:solidFill>
          <a:ln w="12700">
            <a:solidFill>
              <a:srgbClr val="0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fr-FR" altLang="fr-FR" sz="1400">
                <a:solidFill>
                  <a:srgbClr val="000000"/>
                </a:solidFill>
              </a:rPr>
              <a:t>E</a:t>
            </a:r>
          </a:p>
        </p:txBody>
      </p:sp>
      <p:sp>
        <p:nvSpPr>
          <p:cNvPr id="34854" name="Oval 38">
            <a:extLst>
              <a:ext uri="{FF2B5EF4-FFF2-40B4-BE49-F238E27FC236}">
                <a16:creationId xmlns:a16="http://schemas.microsoft.com/office/drawing/2014/main" id="{18511091-AF32-49B8-B5BB-9AC081B704A9}"/>
              </a:ext>
            </a:extLst>
          </p:cNvPr>
          <p:cNvSpPr>
            <a:spLocks noChangeArrowheads="1"/>
          </p:cNvSpPr>
          <p:nvPr/>
        </p:nvSpPr>
        <p:spPr bwMode="auto">
          <a:xfrm>
            <a:off x="1493838" y="4524375"/>
            <a:ext cx="257175" cy="261938"/>
          </a:xfrm>
          <a:prstGeom prst="ellipse">
            <a:avLst/>
          </a:prstGeom>
          <a:solidFill>
            <a:schemeClr val="tx2"/>
          </a:solidFill>
          <a:ln w="12700">
            <a:solidFill>
              <a:srgbClr val="0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fr-FR" altLang="fr-FR" sz="1400">
                <a:solidFill>
                  <a:srgbClr val="000000"/>
                </a:solidFill>
              </a:rPr>
              <a:t>B</a:t>
            </a:r>
          </a:p>
        </p:txBody>
      </p:sp>
      <p:sp>
        <p:nvSpPr>
          <p:cNvPr id="34855" name="Oval 39">
            <a:extLst>
              <a:ext uri="{FF2B5EF4-FFF2-40B4-BE49-F238E27FC236}">
                <a16:creationId xmlns:a16="http://schemas.microsoft.com/office/drawing/2014/main" id="{F7EDF660-96B1-4442-8766-A0C1C03DF7C8}"/>
              </a:ext>
            </a:extLst>
          </p:cNvPr>
          <p:cNvSpPr>
            <a:spLocks noChangeArrowheads="1"/>
          </p:cNvSpPr>
          <p:nvPr/>
        </p:nvSpPr>
        <p:spPr bwMode="auto">
          <a:xfrm>
            <a:off x="3121025" y="4348163"/>
            <a:ext cx="257175" cy="263525"/>
          </a:xfrm>
          <a:prstGeom prst="ellipse">
            <a:avLst/>
          </a:prstGeom>
          <a:solidFill>
            <a:schemeClr val="tx2"/>
          </a:solidFill>
          <a:ln w="12700">
            <a:solidFill>
              <a:srgbClr val="0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fr-FR" altLang="fr-FR" sz="1400">
                <a:solidFill>
                  <a:srgbClr val="000000"/>
                </a:solidFill>
              </a:rPr>
              <a:t>A</a:t>
            </a:r>
          </a:p>
        </p:txBody>
      </p:sp>
      <p:sp>
        <p:nvSpPr>
          <p:cNvPr id="34856" name="Oval 40">
            <a:extLst>
              <a:ext uri="{FF2B5EF4-FFF2-40B4-BE49-F238E27FC236}">
                <a16:creationId xmlns:a16="http://schemas.microsoft.com/office/drawing/2014/main" id="{7765F415-6C2A-4B9B-8045-118CB589D359}"/>
              </a:ext>
            </a:extLst>
          </p:cNvPr>
          <p:cNvSpPr>
            <a:spLocks noChangeArrowheads="1"/>
          </p:cNvSpPr>
          <p:nvPr/>
        </p:nvSpPr>
        <p:spPr bwMode="auto">
          <a:xfrm>
            <a:off x="2263775" y="3908425"/>
            <a:ext cx="257175" cy="265113"/>
          </a:xfrm>
          <a:prstGeom prst="ellipse">
            <a:avLst/>
          </a:prstGeom>
          <a:solidFill>
            <a:srgbClr val="66FF33"/>
          </a:solidFill>
          <a:ln w="12700">
            <a:solidFill>
              <a:srgbClr val="0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fr-FR" altLang="fr-FR" sz="1400">
                <a:solidFill>
                  <a:srgbClr val="000000"/>
                </a:solidFill>
              </a:rPr>
              <a:t>O</a:t>
            </a:r>
          </a:p>
        </p:txBody>
      </p:sp>
      <p:cxnSp>
        <p:nvCxnSpPr>
          <p:cNvPr id="34857" name="AutoShape 41">
            <a:extLst>
              <a:ext uri="{FF2B5EF4-FFF2-40B4-BE49-F238E27FC236}">
                <a16:creationId xmlns:a16="http://schemas.microsoft.com/office/drawing/2014/main" id="{9F5F2E3B-CA51-41A4-8DBA-96659336D809}"/>
              </a:ext>
            </a:extLst>
          </p:cNvPr>
          <p:cNvCxnSpPr>
            <a:cxnSpLocks noChangeShapeType="1"/>
            <a:stCxn id="34853" idx="2"/>
            <a:endCxn id="34851" idx="6"/>
          </p:cNvCxnSpPr>
          <p:nvPr/>
        </p:nvCxnSpPr>
        <p:spPr bwMode="auto">
          <a:xfrm flipH="1">
            <a:off x="1493838" y="3251200"/>
            <a:ext cx="769937" cy="265113"/>
          </a:xfrm>
          <a:prstGeom prst="straightConnector1">
            <a:avLst/>
          </a:prstGeom>
          <a:noFill/>
          <a:ln w="28575">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4858" name="AutoShape 42">
            <a:extLst>
              <a:ext uri="{FF2B5EF4-FFF2-40B4-BE49-F238E27FC236}">
                <a16:creationId xmlns:a16="http://schemas.microsoft.com/office/drawing/2014/main" id="{5892AA2E-41F2-49EE-8C1D-604C42928411}"/>
              </a:ext>
            </a:extLst>
          </p:cNvPr>
          <p:cNvCxnSpPr>
            <a:cxnSpLocks noChangeShapeType="1"/>
            <a:stCxn id="34851" idx="3"/>
            <a:endCxn id="34850" idx="7"/>
          </p:cNvCxnSpPr>
          <p:nvPr/>
        </p:nvCxnSpPr>
        <p:spPr bwMode="auto">
          <a:xfrm flipH="1">
            <a:off x="771525" y="3608388"/>
            <a:ext cx="503238" cy="515937"/>
          </a:xfrm>
          <a:prstGeom prst="straightConnector1">
            <a:avLst/>
          </a:prstGeom>
          <a:noFill/>
          <a:ln w="28575">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4859" name="AutoShape 43">
            <a:extLst>
              <a:ext uri="{FF2B5EF4-FFF2-40B4-BE49-F238E27FC236}">
                <a16:creationId xmlns:a16="http://schemas.microsoft.com/office/drawing/2014/main" id="{22B8B788-E14C-45A0-855F-7EBDF847CA41}"/>
              </a:ext>
            </a:extLst>
          </p:cNvPr>
          <p:cNvCxnSpPr>
            <a:cxnSpLocks noChangeShapeType="1"/>
            <a:stCxn id="34850" idx="5"/>
            <a:endCxn id="34856" idx="2"/>
          </p:cNvCxnSpPr>
          <p:nvPr/>
        </p:nvCxnSpPr>
        <p:spPr bwMode="auto">
          <a:xfrm flipV="1">
            <a:off x="771525" y="4041775"/>
            <a:ext cx="1492250" cy="268288"/>
          </a:xfrm>
          <a:prstGeom prst="straightConnector1">
            <a:avLst/>
          </a:prstGeom>
          <a:noFill/>
          <a:ln w="28575">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4860" name="Rectangle 44">
            <a:extLst>
              <a:ext uri="{FF2B5EF4-FFF2-40B4-BE49-F238E27FC236}">
                <a16:creationId xmlns:a16="http://schemas.microsoft.com/office/drawing/2014/main" id="{AB9BED3C-50C0-40F8-8BF9-8C841D732226}"/>
              </a:ext>
            </a:extLst>
          </p:cNvPr>
          <p:cNvSpPr>
            <a:spLocks noChangeArrowheads="1"/>
          </p:cNvSpPr>
          <p:nvPr/>
        </p:nvSpPr>
        <p:spPr bwMode="auto">
          <a:xfrm>
            <a:off x="533400" y="2133600"/>
            <a:ext cx="3108325" cy="33655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fr-FR" altLang="fr-FR">
                <a:solidFill>
                  <a:srgbClr val="000000"/>
                </a:solidFill>
              </a:rPr>
              <a:t>Si capacité du camion = 5 t</a:t>
            </a:r>
          </a:p>
        </p:txBody>
      </p:sp>
      <p:sp>
        <p:nvSpPr>
          <p:cNvPr id="34861" name="Rectangle 45">
            <a:extLst>
              <a:ext uri="{FF2B5EF4-FFF2-40B4-BE49-F238E27FC236}">
                <a16:creationId xmlns:a16="http://schemas.microsoft.com/office/drawing/2014/main" id="{106AE217-3DC5-455C-BBFE-5D4E7B342565}"/>
              </a:ext>
            </a:extLst>
          </p:cNvPr>
          <p:cNvSpPr>
            <a:spLocks noChangeArrowheads="1"/>
          </p:cNvSpPr>
          <p:nvPr/>
        </p:nvSpPr>
        <p:spPr bwMode="auto">
          <a:xfrm>
            <a:off x="4419600" y="2057400"/>
            <a:ext cx="4067175" cy="58420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fr-FR" altLang="fr-FR">
                <a:solidFill>
                  <a:srgbClr val="000000"/>
                </a:solidFill>
              </a:rPr>
              <a:t>Si clients C, E, A doivent être livrés </a:t>
            </a:r>
            <a:br>
              <a:rPr lang="fr-FR" altLang="fr-FR">
                <a:solidFill>
                  <a:srgbClr val="000000"/>
                </a:solidFill>
              </a:rPr>
            </a:br>
            <a:r>
              <a:rPr lang="fr-FR" altLang="fr-FR">
                <a:solidFill>
                  <a:srgbClr val="000000"/>
                </a:solidFill>
              </a:rPr>
              <a:t>avant midi, les autres après-midi</a:t>
            </a:r>
          </a:p>
        </p:txBody>
      </p:sp>
      <p:cxnSp>
        <p:nvCxnSpPr>
          <p:cNvPr id="34862" name="AutoShape 46">
            <a:extLst>
              <a:ext uri="{FF2B5EF4-FFF2-40B4-BE49-F238E27FC236}">
                <a16:creationId xmlns:a16="http://schemas.microsoft.com/office/drawing/2014/main" id="{3DE93F8E-E063-410F-806F-246731A563D2}"/>
              </a:ext>
            </a:extLst>
          </p:cNvPr>
          <p:cNvCxnSpPr>
            <a:cxnSpLocks noChangeShapeType="1"/>
            <a:stCxn id="34856" idx="0"/>
            <a:endCxn id="34853" idx="4"/>
          </p:cNvCxnSpPr>
          <p:nvPr/>
        </p:nvCxnSpPr>
        <p:spPr bwMode="auto">
          <a:xfrm flipV="1">
            <a:off x="2392363" y="3382963"/>
            <a:ext cx="0" cy="525462"/>
          </a:xfrm>
          <a:prstGeom prst="straightConnector1">
            <a:avLst/>
          </a:prstGeom>
          <a:noFill/>
          <a:ln w="12700">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4863" name="AutoShape 47">
            <a:extLst>
              <a:ext uri="{FF2B5EF4-FFF2-40B4-BE49-F238E27FC236}">
                <a16:creationId xmlns:a16="http://schemas.microsoft.com/office/drawing/2014/main" id="{E93270DB-AAA1-48DB-89C5-E43F993C6AB2}"/>
              </a:ext>
            </a:extLst>
          </p:cNvPr>
          <p:cNvCxnSpPr>
            <a:cxnSpLocks noChangeShapeType="1"/>
            <a:stCxn id="34856" idx="6"/>
            <a:endCxn id="34852" idx="2"/>
          </p:cNvCxnSpPr>
          <p:nvPr/>
        </p:nvCxnSpPr>
        <p:spPr bwMode="auto">
          <a:xfrm flipV="1">
            <a:off x="2520950" y="3690938"/>
            <a:ext cx="1198563" cy="350837"/>
          </a:xfrm>
          <a:prstGeom prst="straightConnector1">
            <a:avLst/>
          </a:prstGeom>
          <a:noFill/>
          <a:ln w="12700">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4864" name="AutoShape 48">
            <a:extLst>
              <a:ext uri="{FF2B5EF4-FFF2-40B4-BE49-F238E27FC236}">
                <a16:creationId xmlns:a16="http://schemas.microsoft.com/office/drawing/2014/main" id="{0532BE61-D4AE-484B-BFF4-D5225636B4A2}"/>
              </a:ext>
            </a:extLst>
          </p:cNvPr>
          <p:cNvCxnSpPr>
            <a:cxnSpLocks noChangeShapeType="1"/>
            <a:stCxn id="34852" idx="4"/>
            <a:endCxn id="34855" idx="7"/>
          </p:cNvCxnSpPr>
          <p:nvPr/>
        </p:nvCxnSpPr>
        <p:spPr bwMode="auto">
          <a:xfrm flipH="1">
            <a:off x="3340100" y="3822700"/>
            <a:ext cx="508000" cy="563563"/>
          </a:xfrm>
          <a:prstGeom prst="straightConnector1">
            <a:avLst/>
          </a:prstGeom>
          <a:noFill/>
          <a:ln w="12700">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4865" name="AutoShape 49">
            <a:extLst>
              <a:ext uri="{FF2B5EF4-FFF2-40B4-BE49-F238E27FC236}">
                <a16:creationId xmlns:a16="http://schemas.microsoft.com/office/drawing/2014/main" id="{4CF3C489-75B2-4179-9C5D-009F00AD9758}"/>
              </a:ext>
            </a:extLst>
          </p:cNvPr>
          <p:cNvCxnSpPr>
            <a:cxnSpLocks noChangeShapeType="1"/>
            <a:stCxn id="34855" idx="2"/>
            <a:endCxn id="34854" idx="6"/>
          </p:cNvCxnSpPr>
          <p:nvPr/>
        </p:nvCxnSpPr>
        <p:spPr bwMode="auto">
          <a:xfrm flipH="1">
            <a:off x="1751013" y="4479925"/>
            <a:ext cx="1370012" cy="176213"/>
          </a:xfrm>
          <a:prstGeom prst="straightConnector1">
            <a:avLst/>
          </a:prstGeom>
          <a:noFill/>
          <a:ln w="12700">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4866" name="AutoShape 50">
            <a:extLst>
              <a:ext uri="{FF2B5EF4-FFF2-40B4-BE49-F238E27FC236}">
                <a16:creationId xmlns:a16="http://schemas.microsoft.com/office/drawing/2014/main" id="{7E4F12EC-59C6-4725-89B7-426493F0145A}"/>
              </a:ext>
            </a:extLst>
          </p:cNvPr>
          <p:cNvCxnSpPr>
            <a:cxnSpLocks noChangeShapeType="1"/>
            <a:stCxn id="34854" idx="0"/>
            <a:endCxn id="34856" idx="3"/>
          </p:cNvCxnSpPr>
          <p:nvPr/>
        </p:nvCxnSpPr>
        <p:spPr bwMode="auto">
          <a:xfrm flipV="1">
            <a:off x="1622425" y="4135438"/>
            <a:ext cx="679450" cy="388937"/>
          </a:xfrm>
          <a:prstGeom prst="straightConnector1">
            <a:avLst/>
          </a:prstGeom>
          <a:noFill/>
          <a:ln w="12700">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4867" name="AutoShape 51">
            <a:extLst>
              <a:ext uri="{FF2B5EF4-FFF2-40B4-BE49-F238E27FC236}">
                <a16:creationId xmlns:a16="http://schemas.microsoft.com/office/drawing/2014/main" id="{BB84CF62-05E3-47FF-B327-C79C9A7CA4D8}"/>
              </a:ext>
            </a:extLst>
          </p:cNvPr>
          <p:cNvCxnSpPr>
            <a:cxnSpLocks noChangeShapeType="1"/>
            <a:stCxn id="34831" idx="4"/>
            <a:endCxn id="34834" idx="0"/>
          </p:cNvCxnSpPr>
          <p:nvPr/>
        </p:nvCxnSpPr>
        <p:spPr bwMode="auto">
          <a:xfrm>
            <a:off x="7040563" y="3382963"/>
            <a:ext cx="0" cy="525462"/>
          </a:xfrm>
          <a:prstGeom prst="straightConnector1">
            <a:avLst/>
          </a:prstGeom>
          <a:noFill/>
          <a:ln w="12700">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4868" name="AutoShape 52">
            <a:extLst>
              <a:ext uri="{FF2B5EF4-FFF2-40B4-BE49-F238E27FC236}">
                <a16:creationId xmlns:a16="http://schemas.microsoft.com/office/drawing/2014/main" id="{94E99C31-9A2E-44A5-8394-53A07E7D7D69}"/>
              </a:ext>
            </a:extLst>
          </p:cNvPr>
          <p:cNvCxnSpPr>
            <a:cxnSpLocks noChangeShapeType="1"/>
            <a:stCxn id="34834" idx="2"/>
            <a:endCxn id="34829" idx="6"/>
          </p:cNvCxnSpPr>
          <p:nvPr/>
        </p:nvCxnSpPr>
        <p:spPr bwMode="auto">
          <a:xfrm flipH="1" flipV="1">
            <a:off x="6142038" y="3514725"/>
            <a:ext cx="769937" cy="527050"/>
          </a:xfrm>
          <a:prstGeom prst="straightConnector1">
            <a:avLst/>
          </a:prstGeom>
          <a:noFill/>
          <a:ln w="12700">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Tree>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6A0CA2F-9DF0-472F-AE17-BBC9C5941824}"/>
              </a:ext>
            </a:extLst>
          </p:cNvPr>
          <p:cNvSpPr>
            <a:spLocks noGrp="1"/>
          </p:cNvSpPr>
          <p:nvPr>
            <p:ph type="title"/>
            <p:custDataLst>
              <p:tags r:id="rId1"/>
            </p:custDataLst>
          </p:nvPr>
        </p:nvSpPr>
        <p:spPr>
          <a:xfrm>
            <a:off x="1115616" y="550317"/>
            <a:ext cx="7848600" cy="457200"/>
          </a:xfrm>
        </p:spPr>
        <p:txBody>
          <a:bodyPr/>
          <a:lstStyle/>
          <a:p>
            <a:r>
              <a:rPr lang="fr-FR" dirty="0"/>
              <a:t>La logistique urbaine</a:t>
            </a:r>
          </a:p>
        </p:txBody>
      </p:sp>
      <p:pic>
        <p:nvPicPr>
          <p:cNvPr id="9" name="Image 8">
            <a:extLst>
              <a:ext uri="{FF2B5EF4-FFF2-40B4-BE49-F238E27FC236}">
                <a16:creationId xmlns:a16="http://schemas.microsoft.com/office/drawing/2014/main" id="{124C3AB7-31EC-4D4E-911D-74C0EA640EC0}"/>
              </a:ext>
            </a:extLst>
          </p:cNvPr>
          <p:cNvPicPr>
            <a:picLocks noChangeAspect="1"/>
          </p:cNvPicPr>
          <p:nvPr/>
        </p:nvPicPr>
        <p:blipFill>
          <a:blip r:embed="rId4"/>
          <a:stretch>
            <a:fillRect/>
          </a:stretch>
        </p:blipFill>
        <p:spPr>
          <a:xfrm>
            <a:off x="130728" y="1371600"/>
            <a:ext cx="2969271" cy="3586187"/>
          </a:xfrm>
          <a:prstGeom prst="rect">
            <a:avLst/>
          </a:prstGeom>
        </p:spPr>
      </p:pic>
      <p:sp>
        <p:nvSpPr>
          <p:cNvPr id="10" name="Espace réservé du contenu 9">
            <a:extLst>
              <a:ext uri="{FF2B5EF4-FFF2-40B4-BE49-F238E27FC236}">
                <a16:creationId xmlns:a16="http://schemas.microsoft.com/office/drawing/2014/main" id="{3F542F68-261E-4188-BF1C-5255DA27C747}"/>
              </a:ext>
            </a:extLst>
          </p:cNvPr>
          <p:cNvSpPr>
            <a:spLocks noGrp="1"/>
          </p:cNvSpPr>
          <p:nvPr>
            <p:ph idx="1"/>
          </p:nvPr>
        </p:nvSpPr>
        <p:spPr>
          <a:xfrm>
            <a:off x="3220790" y="1371600"/>
            <a:ext cx="5815705" cy="3209528"/>
          </a:xfrm>
        </p:spPr>
        <p:txBody>
          <a:bodyPr/>
          <a:lstStyle/>
          <a:p>
            <a:r>
              <a:rPr lang="fr-FR" dirty="0"/>
              <a:t>Tendance démographique : de plus en plus de mégalopoles</a:t>
            </a:r>
          </a:p>
          <a:p>
            <a:r>
              <a:rPr lang="fr-FR" dirty="0"/>
              <a:t>Croissance exponentielle des besoins de transport</a:t>
            </a:r>
          </a:p>
          <a:p>
            <a:pPr lvl="1"/>
            <a:r>
              <a:rPr lang="fr-FR" dirty="0"/>
              <a:t>Pollution urbaine</a:t>
            </a:r>
          </a:p>
          <a:p>
            <a:pPr lvl="1"/>
            <a:r>
              <a:rPr lang="fr-FR" dirty="0"/>
              <a:t>Embouteillages</a:t>
            </a:r>
          </a:p>
          <a:p>
            <a:pPr lvl="1"/>
            <a:r>
              <a:rPr lang="fr-FR" dirty="0"/>
              <a:t>Partage de l’espace</a:t>
            </a:r>
          </a:p>
        </p:txBody>
      </p:sp>
      <p:pic>
        <p:nvPicPr>
          <p:cNvPr id="1026" name="Picture 2" descr="Les Franciliens perdent près de 2 jours et demi par an dans les ...">
            <a:extLst>
              <a:ext uri="{FF2B5EF4-FFF2-40B4-BE49-F238E27FC236}">
                <a16:creationId xmlns:a16="http://schemas.microsoft.com/office/drawing/2014/main" id="{C336E2C1-EC97-460B-A272-2A5A4A437AE0}"/>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013498" y="4086249"/>
            <a:ext cx="4014886" cy="266204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984239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E868DA9-E496-439A-B148-2FE3C207087B}"/>
              </a:ext>
            </a:extLst>
          </p:cNvPr>
          <p:cNvSpPr>
            <a:spLocks noGrp="1"/>
          </p:cNvSpPr>
          <p:nvPr>
            <p:ph type="title"/>
          </p:nvPr>
        </p:nvSpPr>
        <p:spPr/>
        <p:txBody>
          <a:bodyPr/>
          <a:lstStyle/>
          <a:p>
            <a:r>
              <a:rPr lang="fr-FR" dirty="0"/>
              <a:t>Relation Client (1)</a:t>
            </a:r>
          </a:p>
        </p:txBody>
      </p:sp>
      <p:sp>
        <p:nvSpPr>
          <p:cNvPr id="3" name="Espace réservé du contenu 2">
            <a:extLst>
              <a:ext uri="{FF2B5EF4-FFF2-40B4-BE49-F238E27FC236}">
                <a16:creationId xmlns:a16="http://schemas.microsoft.com/office/drawing/2014/main" id="{237114FE-A401-450E-9BA5-56C2A62EC987}"/>
              </a:ext>
            </a:extLst>
          </p:cNvPr>
          <p:cNvSpPr>
            <a:spLocks noGrp="1"/>
          </p:cNvSpPr>
          <p:nvPr>
            <p:ph idx="1"/>
          </p:nvPr>
        </p:nvSpPr>
        <p:spPr/>
        <p:txBody>
          <a:bodyPr/>
          <a:lstStyle/>
          <a:p>
            <a:r>
              <a:rPr lang="fr-FR" dirty="0">
                <a:solidFill>
                  <a:srgbClr val="339933"/>
                </a:solidFill>
              </a:rPr>
              <a:t>De la notion de </a:t>
            </a:r>
            <a:r>
              <a:rPr lang="fr-FR" dirty="0">
                <a:solidFill>
                  <a:srgbClr val="00279F"/>
                </a:solidFill>
              </a:rPr>
              <a:t>service client </a:t>
            </a:r>
            <a:r>
              <a:rPr lang="fr-FR" dirty="0">
                <a:solidFill>
                  <a:srgbClr val="339933"/>
                </a:solidFill>
              </a:rPr>
              <a:t>à la notion de </a:t>
            </a:r>
            <a:r>
              <a:rPr lang="fr-FR" dirty="0">
                <a:solidFill>
                  <a:srgbClr val="00279F"/>
                </a:solidFill>
              </a:rPr>
              <a:t>relation client</a:t>
            </a:r>
          </a:p>
          <a:p>
            <a:pPr lvl="1"/>
            <a:r>
              <a:rPr lang="fr-FR" dirty="0">
                <a:solidFill>
                  <a:srgbClr val="339933"/>
                </a:solidFill>
              </a:rPr>
              <a:t>Le </a:t>
            </a:r>
            <a:r>
              <a:rPr lang="fr-FR" dirty="0">
                <a:solidFill>
                  <a:srgbClr val="00279F"/>
                </a:solidFill>
              </a:rPr>
              <a:t>service</a:t>
            </a:r>
            <a:r>
              <a:rPr lang="fr-FR" dirty="0">
                <a:solidFill>
                  <a:srgbClr val="339933"/>
                </a:solidFill>
              </a:rPr>
              <a:t> client : répondre aux réclamations des clients</a:t>
            </a:r>
          </a:p>
          <a:p>
            <a:pPr lvl="1"/>
            <a:r>
              <a:rPr lang="fr-FR" dirty="0">
                <a:solidFill>
                  <a:srgbClr val="339933"/>
                </a:solidFill>
              </a:rPr>
              <a:t>La </a:t>
            </a:r>
            <a:r>
              <a:rPr lang="fr-FR" dirty="0">
                <a:solidFill>
                  <a:srgbClr val="00279F"/>
                </a:solidFill>
              </a:rPr>
              <a:t>relation</a:t>
            </a:r>
            <a:r>
              <a:rPr lang="fr-FR" dirty="0">
                <a:solidFill>
                  <a:srgbClr val="339933"/>
                </a:solidFill>
              </a:rPr>
              <a:t> client : satisfaire les attentes des clients dans tous leurs aspects </a:t>
            </a:r>
          </a:p>
          <a:p>
            <a:r>
              <a:rPr lang="fr-FR" dirty="0">
                <a:solidFill>
                  <a:srgbClr val="339933"/>
                </a:solidFill>
              </a:rPr>
              <a:t>Le pouvoir accru des clients</a:t>
            </a:r>
          </a:p>
          <a:p>
            <a:pPr lvl="1"/>
            <a:r>
              <a:rPr lang="fr-FR" dirty="0">
                <a:solidFill>
                  <a:srgbClr val="00279F"/>
                </a:solidFill>
              </a:rPr>
              <a:t>Communication horizontale </a:t>
            </a:r>
            <a:r>
              <a:rPr lang="fr-FR" dirty="0">
                <a:solidFill>
                  <a:srgbClr val="339933"/>
                </a:solidFill>
              </a:rPr>
              <a:t>entre les clients non maîtrisée par l’entreprise</a:t>
            </a:r>
          </a:p>
          <a:p>
            <a:pPr lvl="1"/>
            <a:r>
              <a:rPr lang="fr-FR" dirty="0">
                <a:solidFill>
                  <a:srgbClr val="339933"/>
                </a:solidFill>
              </a:rPr>
              <a:t>Tout incident devient </a:t>
            </a:r>
            <a:r>
              <a:rPr lang="fr-FR" dirty="0">
                <a:solidFill>
                  <a:srgbClr val="00279F"/>
                </a:solidFill>
              </a:rPr>
              <a:t>public</a:t>
            </a:r>
          </a:p>
          <a:p>
            <a:pPr lvl="1"/>
            <a:endParaRPr lang="fr-FR" dirty="0">
              <a:solidFill>
                <a:srgbClr val="339933"/>
              </a:solidFill>
            </a:endParaRPr>
          </a:p>
          <a:p>
            <a:pPr lvl="1"/>
            <a:endParaRPr lang="fr-FR" dirty="0">
              <a:solidFill>
                <a:srgbClr val="339933"/>
              </a:solidFill>
            </a:endParaRPr>
          </a:p>
        </p:txBody>
      </p:sp>
    </p:spTree>
    <p:extLst>
      <p:ext uri="{BB962C8B-B14F-4D97-AF65-F5344CB8AC3E}">
        <p14:creationId xmlns:p14="http://schemas.microsoft.com/office/powerpoint/2010/main" val="93727617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E868DA9-E496-439A-B148-2FE3C207087B}"/>
              </a:ext>
            </a:extLst>
          </p:cNvPr>
          <p:cNvSpPr>
            <a:spLocks noGrp="1"/>
          </p:cNvSpPr>
          <p:nvPr>
            <p:ph type="title"/>
          </p:nvPr>
        </p:nvSpPr>
        <p:spPr/>
        <p:txBody>
          <a:bodyPr/>
          <a:lstStyle/>
          <a:p>
            <a:r>
              <a:rPr lang="fr-FR" dirty="0"/>
              <a:t>Relation Client (2)</a:t>
            </a:r>
          </a:p>
        </p:txBody>
      </p:sp>
      <p:sp>
        <p:nvSpPr>
          <p:cNvPr id="3" name="Espace réservé du contenu 2">
            <a:extLst>
              <a:ext uri="{FF2B5EF4-FFF2-40B4-BE49-F238E27FC236}">
                <a16:creationId xmlns:a16="http://schemas.microsoft.com/office/drawing/2014/main" id="{237114FE-A401-450E-9BA5-56C2A62EC987}"/>
              </a:ext>
            </a:extLst>
          </p:cNvPr>
          <p:cNvSpPr>
            <a:spLocks noGrp="1"/>
          </p:cNvSpPr>
          <p:nvPr>
            <p:ph idx="1"/>
          </p:nvPr>
        </p:nvSpPr>
        <p:spPr/>
        <p:txBody>
          <a:bodyPr/>
          <a:lstStyle/>
          <a:p>
            <a:pPr marL="457200" lvl="1" indent="0">
              <a:buNone/>
            </a:pPr>
            <a:endParaRPr lang="fr-FR" dirty="0">
              <a:solidFill>
                <a:srgbClr val="339933"/>
              </a:solidFill>
            </a:endParaRPr>
          </a:p>
          <a:p>
            <a:pPr lvl="1"/>
            <a:endParaRPr lang="fr-FR" dirty="0">
              <a:solidFill>
                <a:srgbClr val="339933"/>
              </a:solidFill>
            </a:endParaRPr>
          </a:p>
        </p:txBody>
      </p:sp>
    </p:spTree>
    <p:extLst>
      <p:ext uri="{BB962C8B-B14F-4D97-AF65-F5344CB8AC3E}">
        <p14:creationId xmlns:p14="http://schemas.microsoft.com/office/powerpoint/2010/main" val="12901907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id="{B79A4C62-578D-4FA4-BE4A-AABCB1F54AFC}"/>
              </a:ext>
            </a:extLst>
          </p:cNvPr>
          <p:cNvSpPr>
            <a:spLocks noGrp="1" noChangeArrowheads="1"/>
          </p:cNvSpPr>
          <p:nvPr>
            <p:ph type="title"/>
          </p:nvPr>
        </p:nvSpPr>
        <p:spPr>
          <a:xfrm>
            <a:off x="1066800" y="700274"/>
            <a:ext cx="7848600" cy="457200"/>
          </a:xfrm>
          <a:noFill/>
          <a:ln/>
        </p:spPr>
        <p:txBody>
          <a:bodyPr/>
          <a:lstStyle/>
          <a:p>
            <a:r>
              <a:rPr lang="fr-FR" altLang="fr-FR" dirty="0"/>
              <a:t>Agenda</a:t>
            </a:r>
          </a:p>
        </p:txBody>
      </p:sp>
      <p:grpSp>
        <p:nvGrpSpPr>
          <p:cNvPr id="20" name="Group 6">
            <a:extLst>
              <a:ext uri="{FF2B5EF4-FFF2-40B4-BE49-F238E27FC236}">
                <a16:creationId xmlns:a16="http://schemas.microsoft.com/office/drawing/2014/main" id="{3CCF0569-E488-4FC0-8E1F-98F1D9DD8AC0}"/>
              </a:ext>
            </a:extLst>
          </p:cNvPr>
          <p:cNvGrpSpPr/>
          <p:nvPr>
            <p:custDataLst>
              <p:tags r:id="rId1"/>
            </p:custDataLst>
          </p:nvPr>
        </p:nvGrpSpPr>
        <p:grpSpPr>
          <a:xfrm>
            <a:off x="107504" y="1518419"/>
            <a:ext cx="1296144" cy="2232248"/>
            <a:chOff x="1587500" y="2420889"/>
            <a:chExt cx="2222500" cy="3460800"/>
          </a:xfrm>
        </p:grpSpPr>
        <p:pic>
          <p:nvPicPr>
            <p:cNvPr id="21" name="Picture 7" descr="boy with board.jpg">
              <a:extLst>
                <a:ext uri="{FF2B5EF4-FFF2-40B4-BE49-F238E27FC236}">
                  <a16:creationId xmlns:a16="http://schemas.microsoft.com/office/drawing/2014/main" id="{440A0B7C-6DE8-4FC5-9604-5071C62E9016}"/>
                </a:ext>
              </a:extLst>
            </p:cNvPr>
            <p:cNvPicPr>
              <a:picLocks noChangeAspect="1"/>
            </p:cNvPicPr>
            <p:nvPr/>
          </p:nvPicPr>
          <p:blipFill rotWithShape="1">
            <a:blip r:embed="rId5" cstate="print">
              <a:extLst>
                <a:ext uri="{28A0092B-C50C-407E-A947-70E740481C1C}">
                  <a14:useLocalDpi xmlns:a14="http://schemas.microsoft.com/office/drawing/2010/main"/>
                </a:ext>
              </a:extLst>
            </a:blip>
            <a:srcRect b="-851"/>
            <a:stretch/>
          </p:blipFill>
          <p:spPr>
            <a:xfrm>
              <a:off x="1587500" y="2420889"/>
              <a:ext cx="2222500" cy="3460800"/>
            </a:xfrm>
            <a:prstGeom prst="rect">
              <a:avLst/>
            </a:prstGeom>
          </p:spPr>
        </p:pic>
        <p:sp>
          <p:nvSpPr>
            <p:cNvPr id="22" name="TextBox 8">
              <a:extLst>
                <a:ext uri="{FF2B5EF4-FFF2-40B4-BE49-F238E27FC236}">
                  <a16:creationId xmlns:a16="http://schemas.microsoft.com/office/drawing/2014/main" id="{1BB0ECAA-0106-4789-9A2A-F9BE7B86CD96}"/>
                </a:ext>
              </a:extLst>
            </p:cNvPr>
            <p:cNvSpPr txBox="1"/>
            <p:nvPr/>
          </p:nvSpPr>
          <p:spPr>
            <a:xfrm rot="20581012">
              <a:off x="2150333" y="3653965"/>
              <a:ext cx="1026543" cy="763286"/>
            </a:xfrm>
            <a:prstGeom prst="rect">
              <a:avLst/>
            </a:prstGeom>
            <a:noFill/>
          </p:spPr>
          <p:txBody>
            <a:bodyPr wrap="none" rtlCol="0">
              <a:spAutoFit/>
            </a:bodyPr>
            <a:lstStyle/>
            <a:p>
              <a:pPr algn="ctr">
                <a:lnSpc>
                  <a:spcPct val="90000"/>
                </a:lnSpc>
              </a:pPr>
              <a:r>
                <a:rPr lang="en-US" dirty="0">
                  <a:solidFill>
                    <a:schemeClr val="bg1">
                      <a:lumMod val="50000"/>
                    </a:schemeClr>
                  </a:solidFill>
                  <a:latin typeface="Arial Narrow"/>
                  <a:cs typeface="Arial Narrow"/>
                </a:rPr>
                <a:t>Menu </a:t>
              </a:r>
            </a:p>
            <a:p>
              <a:pPr algn="ctr">
                <a:lnSpc>
                  <a:spcPct val="90000"/>
                </a:lnSpc>
              </a:pPr>
              <a:r>
                <a:rPr lang="en-US" dirty="0">
                  <a:solidFill>
                    <a:schemeClr val="bg1">
                      <a:lumMod val="50000"/>
                    </a:schemeClr>
                  </a:solidFill>
                  <a:latin typeface="Arial Narrow"/>
                  <a:cs typeface="Arial Narrow"/>
                </a:rPr>
                <a:t>du jour!</a:t>
              </a:r>
            </a:p>
          </p:txBody>
        </p:sp>
      </p:grpSp>
      <p:sp>
        <p:nvSpPr>
          <p:cNvPr id="23" name="Rectangle 2">
            <a:extLst>
              <a:ext uri="{FF2B5EF4-FFF2-40B4-BE49-F238E27FC236}">
                <a16:creationId xmlns:a16="http://schemas.microsoft.com/office/drawing/2014/main" id="{61FD0D6F-FB02-428C-9427-910CFD4B4B0B}"/>
              </a:ext>
            </a:extLst>
          </p:cNvPr>
          <p:cNvSpPr txBox="1">
            <a:spLocks noChangeArrowheads="1"/>
          </p:cNvSpPr>
          <p:nvPr>
            <p:custDataLst>
              <p:tags r:id="rId2"/>
            </p:custDataLst>
          </p:nvPr>
        </p:nvSpPr>
        <p:spPr bwMode="auto">
          <a:xfrm>
            <a:off x="1362656" y="1340768"/>
            <a:ext cx="5112568" cy="43849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2800">
                <a:solidFill>
                  <a:srgbClr val="339933"/>
                </a:solidFill>
                <a:latin typeface="+mn-lt"/>
                <a:ea typeface="+mn-ea"/>
                <a:cs typeface="+mn-cs"/>
              </a:defRPr>
            </a:lvl1pPr>
            <a:lvl2pPr marL="742950" indent="-285750" algn="l" rtl="0" eaLnBrk="0" fontAlgn="base" hangingPunct="0">
              <a:spcBef>
                <a:spcPct val="20000"/>
              </a:spcBef>
              <a:spcAft>
                <a:spcPct val="0"/>
              </a:spcAft>
              <a:buChar char="–"/>
              <a:defRPr sz="2400">
                <a:solidFill>
                  <a:srgbClr val="000099"/>
                </a:solidFill>
                <a:latin typeface="+mn-lt"/>
              </a:defRPr>
            </a:lvl2pPr>
            <a:lvl3pPr marL="1143000" indent="-228600" algn="l" rtl="0" eaLnBrk="0" fontAlgn="base" hangingPunct="0">
              <a:spcBef>
                <a:spcPct val="20000"/>
              </a:spcBef>
              <a:spcAft>
                <a:spcPct val="0"/>
              </a:spcAft>
              <a:buChar char="•"/>
              <a:defRPr sz="2000">
                <a:solidFill>
                  <a:srgbClr val="000099"/>
                </a:solidFill>
                <a:latin typeface="+mn-lt"/>
              </a:defRPr>
            </a:lvl3pPr>
            <a:lvl4pPr marL="1600200" indent="-228600" algn="l" rtl="0" eaLnBrk="0" fontAlgn="base" hangingPunct="0">
              <a:spcBef>
                <a:spcPct val="20000"/>
              </a:spcBef>
              <a:spcAft>
                <a:spcPct val="0"/>
              </a:spcAft>
              <a:buChar char="–"/>
              <a:defRPr>
                <a:solidFill>
                  <a:srgbClr val="000099"/>
                </a:solidFill>
                <a:latin typeface="+mn-lt"/>
              </a:defRPr>
            </a:lvl4pPr>
            <a:lvl5pPr marL="2057400" indent="-228600" algn="l" rtl="0" eaLnBrk="0" fontAlgn="base" hangingPunct="0">
              <a:spcBef>
                <a:spcPct val="20000"/>
              </a:spcBef>
              <a:spcAft>
                <a:spcPct val="0"/>
              </a:spcAft>
              <a:buChar char="»"/>
              <a:defRPr>
                <a:solidFill>
                  <a:srgbClr val="000099"/>
                </a:solidFill>
                <a:latin typeface="+mn-lt"/>
              </a:defRPr>
            </a:lvl5pPr>
            <a:lvl6pPr marL="2514600" indent="-228600" algn="l" rtl="0" eaLnBrk="0" fontAlgn="base" hangingPunct="0">
              <a:spcBef>
                <a:spcPct val="20000"/>
              </a:spcBef>
              <a:spcAft>
                <a:spcPct val="0"/>
              </a:spcAft>
              <a:buChar char="»"/>
              <a:defRPr>
                <a:solidFill>
                  <a:srgbClr val="000099"/>
                </a:solidFill>
                <a:latin typeface="+mn-lt"/>
              </a:defRPr>
            </a:lvl6pPr>
            <a:lvl7pPr marL="2971800" indent="-228600" algn="l" rtl="0" eaLnBrk="0" fontAlgn="base" hangingPunct="0">
              <a:spcBef>
                <a:spcPct val="20000"/>
              </a:spcBef>
              <a:spcAft>
                <a:spcPct val="0"/>
              </a:spcAft>
              <a:buChar char="»"/>
              <a:defRPr>
                <a:solidFill>
                  <a:srgbClr val="000099"/>
                </a:solidFill>
                <a:latin typeface="+mn-lt"/>
              </a:defRPr>
            </a:lvl7pPr>
            <a:lvl8pPr marL="3429000" indent="-228600" algn="l" rtl="0" eaLnBrk="0" fontAlgn="base" hangingPunct="0">
              <a:spcBef>
                <a:spcPct val="20000"/>
              </a:spcBef>
              <a:spcAft>
                <a:spcPct val="0"/>
              </a:spcAft>
              <a:buChar char="»"/>
              <a:defRPr>
                <a:solidFill>
                  <a:srgbClr val="000099"/>
                </a:solidFill>
                <a:latin typeface="+mn-lt"/>
              </a:defRPr>
            </a:lvl8pPr>
            <a:lvl9pPr marL="3886200" indent="-228600" algn="l" rtl="0" eaLnBrk="0" fontAlgn="base" hangingPunct="0">
              <a:spcBef>
                <a:spcPct val="20000"/>
              </a:spcBef>
              <a:spcAft>
                <a:spcPct val="0"/>
              </a:spcAft>
              <a:buChar char="»"/>
              <a:defRPr>
                <a:solidFill>
                  <a:srgbClr val="000099"/>
                </a:solidFill>
                <a:latin typeface="+mn-lt"/>
              </a:defRPr>
            </a:lvl9pPr>
          </a:lstStyle>
          <a:p>
            <a:pPr>
              <a:buFont typeface="Arial"/>
              <a:buChar char="•"/>
            </a:pPr>
            <a:r>
              <a:rPr lang="fr-FR" sz="2000" b="0" kern="0" dirty="0">
                <a:latin typeface="Arial" panose="020B0604020202020204" pitchFamily="34" charset="0"/>
                <a:cs typeface="Arial" panose="020B0604020202020204" pitchFamily="34" charset="0"/>
              </a:rPr>
              <a:t>L’explosion des ventes par internet</a:t>
            </a:r>
          </a:p>
          <a:p>
            <a:pPr>
              <a:buFont typeface="Arial"/>
              <a:buChar char="•"/>
            </a:pPr>
            <a:r>
              <a:rPr lang="fr-FR" sz="2000" b="0" kern="0" dirty="0">
                <a:latin typeface="Arial" panose="020B0604020202020204" pitchFamily="34" charset="0"/>
                <a:cs typeface="Arial" panose="020B0604020202020204" pitchFamily="34" charset="0"/>
              </a:rPr>
              <a:t>L’importance commerciale de la livraison terminale</a:t>
            </a:r>
          </a:p>
          <a:p>
            <a:pPr>
              <a:buFont typeface="Arial"/>
              <a:buChar char="•"/>
            </a:pPr>
            <a:r>
              <a:rPr lang="fr-FR" sz="2000" b="0" kern="0" dirty="0">
                <a:latin typeface="Arial" panose="020B0604020202020204" pitchFamily="34" charset="0"/>
                <a:cs typeface="Arial" panose="020B0604020202020204" pitchFamily="34" charset="0"/>
              </a:rPr>
              <a:t>Une nouvelle complexité : les limites de la livraison à domicile</a:t>
            </a:r>
          </a:p>
          <a:p>
            <a:pPr>
              <a:buFont typeface="Arial"/>
              <a:buChar char="•"/>
            </a:pPr>
            <a:r>
              <a:rPr lang="fr-FR" sz="2000" b="0" kern="0" dirty="0">
                <a:latin typeface="Arial" panose="020B0604020202020204" pitchFamily="34" charset="0"/>
                <a:cs typeface="Arial" panose="020B0604020202020204" pitchFamily="34" charset="0"/>
              </a:rPr>
              <a:t>L’</a:t>
            </a:r>
            <a:r>
              <a:rPr lang="fr-FR" sz="2000" b="0" kern="0" dirty="0" err="1">
                <a:latin typeface="Arial" panose="020B0604020202020204" pitchFamily="34" charset="0"/>
                <a:cs typeface="Arial" panose="020B0604020202020204" pitchFamily="34" charset="0"/>
              </a:rPr>
              <a:t>omnicanalité</a:t>
            </a:r>
            <a:endParaRPr lang="fr-FR" sz="2000" b="0" kern="0" dirty="0">
              <a:latin typeface="Arial" panose="020B0604020202020204" pitchFamily="34" charset="0"/>
              <a:cs typeface="Arial" panose="020B0604020202020204" pitchFamily="34" charset="0"/>
            </a:endParaRPr>
          </a:p>
          <a:p>
            <a:pPr>
              <a:buFont typeface="Arial"/>
              <a:buChar char="•"/>
            </a:pPr>
            <a:r>
              <a:rPr lang="fr-FR" sz="2000" b="0" kern="0" dirty="0">
                <a:latin typeface="Arial" panose="020B0604020202020204" pitchFamily="34" charset="0"/>
                <a:cs typeface="Arial" panose="020B0604020202020204" pitchFamily="34" charset="0"/>
              </a:rPr>
              <a:t>Les logiciels de gestion de la livraison terminale</a:t>
            </a:r>
          </a:p>
          <a:p>
            <a:pPr lvl="1">
              <a:buFont typeface="Arial"/>
              <a:buChar char="•"/>
            </a:pPr>
            <a:r>
              <a:rPr lang="fr-FR" sz="1600" b="0" kern="0" dirty="0">
                <a:latin typeface="Arial" panose="020B0604020202020204" pitchFamily="34" charset="0"/>
                <a:cs typeface="Arial" panose="020B0604020202020204" pitchFamily="34" charset="0"/>
              </a:rPr>
              <a:t>TMS chargeur</a:t>
            </a:r>
          </a:p>
          <a:p>
            <a:pPr lvl="1">
              <a:buFont typeface="Arial"/>
              <a:buChar char="•"/>
            </a:pPr>
            <a:r>
              <a:rPr lang="fr-FR" sz="1600" b="0" kern="0" dirty="0">
                <a:latin typeface="Arial" panose="020B0604020202020204" pitchFamily="34" charset="0"/>
                <a:cs typeface="Arial" panose="020B0604020202020204" pitchFamily="34" charset="0"/>
              </a:rPr>
              <a:t>TMS transporteur</a:t>
            </a:r>
          </a:p>
          <a:p>
            <a:pPr>
              <a:buFont typeface="Arial"/>
              <a:buChar char="•"/>
            </a:pPr>
            <a:r>
              <a:rPr lang="fr-FR" sz="2000" b="0" kern="0" dirty="0">
                <a:latin typeface="Arial" panose="020B0604020202020204" pitchFamily="34" charset="0"/>
                <a:cs typeface="Arial" panose="020B0604020202020204" pitchFamily="34" charset="0"/>
              </a:rPr>
              <a:t>Le principe de calcul des tournées</a:t>
            </a:r>
          </a:p>
          <a:p>
            <a:pPr>
              <a:buFont typeface="Arial"/>
              <a:buChar char="•"/>
            </a:pPr>
            <a:r>
              <a:rPr lang="fr-FR" sz="2000" b="0" kern="0" dirty="0">
                <a:latin typeface="Arial" panose="020B0604020202020204" pitchFamily="34" charset="0"/>
                <a:cs typeface="Arial" panose="020B0604020202020204" pitchFamily="34" charset="0"/>
              </a:rPr>
              <a:t>Les difficultés de la logistique urbaine</a:t>
            </a:r>
          </a:p>
          <a:p>
            <a:pPr>
              <a:buFont typeface="Arial"/>
              <a:buChar char="•"/>
            </a:pPr>
            <a:r>
              <a:rPr lang="fr-FR" sz="2000" b="0" kern="0" dirty="0">
                <a:latin typeface="Arial" panose="020B0604020202020204" pitchFamily="34" charset="0"/>
                <a:cs typeface="Arial" panose="020B0604020202020204" pitchFamily="34" charset="0"/>
              </a:rPr>
              <a:t>Un nouveau management de la supply chain de distribution</a:t>
            </a:r>
          </a:p>
        </p:txBody>
      </p:sp>
      <p:pic>
        <p:nvPicPr>
          <p:cNvPr id="1026" name="Picture 2" descr="Etude] 90% des Français plébiscitent la...">
            <a:extLst>
              <a:ext uri="{FF2B5EF4-FFF2-40B4-BE49-F238E27FC236}">
                <a16:creationId xmlns:a16="http://schemas.microsoft.com/office/drawing/2014/main" id="{65C1DE1E-B7F4-40F7-80EC-A2745DAA642E}"/>
              </a:ext>
            </a:extLst>
          </p:cNvPr>
          <p:cNvPicPr>
            <a:picLocks noChangeAspect="1" noChangeArrowheads="1"/>
          </p:cNvPicPr>
          <p:nvPr/>
        </p:nvPicPr>
        <p:blipFill>
          <a:blip r:embed="rId6" cstate="screen">
            <a:extLst>
              <a:ext uri="{28A0092B-C50C-407E-A947-70E740481C1C}">
                <a14:useLocalDpi xmlns:a14="http://schemas.microsoft.com/office/drawing/2010/main"/>
              </a:ext>
            </a:extLst>
          </a:blip>
          <a:srcRect/>
          <a:stretch>
            <a:fillRect/>
          </a:stretch>
        </p:blipFill>
        <p:spPr bwMode="auto">
          <a:xfrm>
            <a:off x="6624228" y="2636912"/>
            <a:ext cx="2016857" cy="1344571"/>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FE3D63F-6CA1-44CF-8F15-EE340F95B097}"/>
              </a:ext>
            </a:extLst>
          </p:cNvPr>
          <p:cNvSpPr>
            <a:spLocks noGrp="1"/>
          </p:cNvSpPr>
          <p:nvPr>
            <p:ph type="title"/>
          </p:nvPr>
        </p:nvSpPr>
        <p:spPr/>
        <p:txBody>
          <a:bodyPr/>
          <a:lstStyle/>
          <a:p>
            <a:r>
              <a:rPr lang="fr-FR" dirty="0"/>
              <a:t>La digitalisation de toute la chaîne</a:t>
            </a:r>
          </a:p>
        </p:txBody>
      </p:sp>
      <p:sp>
        <p:nvSpPr>
          <p:cNvPr id="3" name="Espace réservé du contenu 2">
            <a:extLst>
              <a:ext uri="{FF2B5EF4-FFF2-40B4-BE49-F238E27FC236}">
                <a16:creationId xmlns:a16="http://schemas.microsoft.com/office/drawing/2014/main" id="{0A32F13F-E054-4873-9FF4-F92EE3EEB284}"/>
              </a:ext>
            </a:extLst>
          </p:cNvPr>
          <p:cNvSpPr>
            <a:spLocks noGrp="1"/>
          </p:cNvSpPr>
          <p:nvPr>
            <p:ph idx="1"/>
          </p:nvPr>
        </p:nvSpPr>
        <p:spPr/>
        <p:txBody>
          <a:bodyPr/>
          <a:lstStyle/>
          <a:p>
            <a:r>
              <a:rPr lang="fr-FR" dirty="0"/>
              <a:t>L’explosion de la vente par internet</a:t>
            </a:r>
          </a:p>
          <a:p>
            <a:r>
              <a:rPr lang="fr-FR" dirty="0"/>
              <a:t>Les limites de la livraison à domicile</a:t>
            </a:r>
          </a:p>
          <a:p>
            <a:pPr lvl="1"/>
            <a:r>
              <a:rPr lang="fr-FR" dirty="0"/>
              <a:t>Réponse technologique : maîtrise des flux d’information et physiques</a:t>
            </a:r>
          </a:p>
          <a:p>
            <a:pPr lvl="1"/>
            <a:r>
              <a:rPr lang="fr-FR" dirty="0"/>
              <a:t>Réponse commerciale : l’</a:t>
            </a:r>
            <a:r>
              <a:rPr lang="fr-FR" dirty="0" err="1"/>
              <a:t>omnicanalité</a:t>
            </a:r>
            <a:endParaRPr lang="fr-FR" dirty="0"/>
          </a:p>
          <a:p>
            <a:r>
              <a:rPr lang="fr-FR" dirty="0"/>
              <a:t>Un impératif : la justesse des stocks</a:t>
            </a:r>
          </a:p>
          <a:p>
            <a:r>
              <a:rPr lang="fr-FR" dirty="0"/>
              <a:t>La maîtrise des supply </a:t>
            </a:r>
            <a:r>
              <a:rPr lang="fr-FR" dirty="0" err="1"/>
              <a:t>chains</a:t>
            </a:r>
            <a:r>
              <a:rPr lang="fr-FR" dirty="0"/>
              <a:t> distributeurs d’un bout à l’autre</a:t>
            </a:r>
          </a:p>
          <a:p>
            <a:pPr lvl="1"/>
            <a:r>
              <a:rPr lang="fr-FR" dirty="0"/>
              <a:t>Les industriels ne vendent plus</a:t>
            </a:r>
          </a:p>
        </p:txBody>
      </p:sp>
    </p:spTree>
    <p:extLst>
      <p:ext uri="{BB962C8B-B14F-4D97-AF65-F5344CB8AC3E}">
        <p14:creationId xmlns:p14="http://schemas.microsoft.com/office/powerpoint/2010/main" val="421272379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FB14CB0-0FF9-402F-8EAC-D93D0C382BF6}"/>
              </a:ext>
            </a:extLst>
          </p:cNvPr>
          <p:cNvSpPr>
            <a:spLocks noGrp="1"/>
          </p:cNvSpPr>
          <p:nvPr>
            <p:ph type="title"/>
          </p:nvPr>
        </p:nvSpPr>
        <p:spPr>
          <a:xfrm>
            <a:off x="467544" y="609600"/>
            <a:ext cx="8447856" cy="457200"/>
          </a:xfrm>
        </p:spPr>
        <p:txBody>
          <a:bodyPr/>
          <a:lstStyle/>
          <a:p>
            <a:r>
              <a:rPr lang="fr-FR"/>
              <a:t>Le CRM (Customer Relationship Management)</a:t>
            </a:r>
            <a:endParaRPr lang="fr-FR" dirty="0"/>
          </a:p>
        </p:txBody>
      </p:sp>
      <p:sp>
        <p:nvSpPr>
          <p:cNvPr id="3" name="Espace réservé du contenu 2">
            <a:extLst>
              <a:ext uri="{FF2B5EF4-FFF2-40B4-BE49-F238E27FC236}">
                <a16:creationId xmlns:a16="http://schemas.microsoft.com/office/drawing/2014/main" id="{2090C75F-7160-4D5C-BCED-476A6901E736}"/>
              </a:ext>
            </a:extLst>
          </p:cNvPr>
          <p:cNvSpPr>
            <a:spLocks noGrp="1"/>
          </p:cNvSpPr>
          <p:nvPr>
            <p:ph idx="1"/>
          </p:nvPr>
        </p:nvSpPr>
        <p:spPr>
          <a:xfrm>
            <a:off x="467544" y="1196752"/>
            <a:ext cx="8208912" cy="5544616"/>
          </a:xfrm>
        </p:spPr>
        <p:txBody>
          <a:bodyPr/>
          <a:lstStyle/>
          <a:p>
            <a:pPr marL="0" indent="-342900">
              <a:lnSpc>
                <a:spcPct val="100000"/>
              </a:lnSpc>
              <a:buFont typeface="Arial" panose="020B0604020202020204" pitchFamily="34" charset="0"/>
              <a:buChar char="•"/>
            </a:pPr>
            <a:r>
              <a:rPr lang="fr-FR" sz="2400" dirty="0">
                <a:effectLst/>
                <a:ea typeface="SimSun" panose="02010600030101010101" pitchFamily="2" charset="-122"/>
                <a:cs typeface="Arial" panose="020B0604020202020204" pitchFamily="34" charset="0"/>
              </a:rPr>
              <a:t>Les objectifs du CRM</a:t>
            </a:r>
          </a:p>
          <a:p>
            <a:pPr lvl="1">
              <a:buFont typeface="Arial" panose="020B0604020202020204" pitchFamily="34" charset="0"/>
              <a:buChar char="•"/>
              <a:tabLst>
                <a:tab pos="1130300" algn="l"/>
              </a:tabLst>
            </a:pPr>
            <a:r>
              <a:rPr lang="fr-FR" sz="1600" dirty="0"/>
              <a:t>Augmenter le nombre de clients par une prospection efficace</a:t>
            </a:r>
          </a:p>
          <a:p>
            <a:pPr lvl="1">
              <a:buFont typeface="Arial" panose="020B0604020202020204" pitchFamily="34" charset="0"/>
              <a:buChar char="•"/>
              <a:tabLst>
                <a:tab pos="1130300" algn="l"/>
              </a:tabLst>
            </a:pPr>
            <a:r>
              <a:rPr lang="fr-FR" sz="1600" dirty="0"/>
              <a:t>Augmenter la marge sur chaque client en accroissant son volume de vente ou en lui proposant des produits à plus forte marge</a:t>
            </a:r>
          </a:p>
          <a:p>
            <a:pPr lvl="1">
              <a:buFont typeface="Arial" panose="020B0604020202020204" pitchFamily="34" charset="0"/>
              <a:buChar char="•"/>
              <a:tabLst>
                <a:tab pos="1130300" algn="l"/>
              </a:tabLst>
            </a:pPr>
            <a:r>
              <a:rPr lang="fr-FR" sz="1600" dirty="0"/>
              <a:t>Allonger le cycle de vie du client en le fidélisant pour qu’il renouvelle son acte d’achat</a:t>
            </a:r>
          </a:p>
          <a:p>
            <a:pPr marL="0" indent="-342900">
              <a:lnSpc>
                <a:spcPct val="100000"/>
              </a:lnSpc>
              <a:buFont typeface="Arial" panose="020B0604020202020204" pitchFamily="34" charset="0"/>
              <a:buChar char="•"/>
            </a:pPr>
            <a:r>
              <a:rPr lang="fr-FR" sz="2400" dirty="0">
                <a:effectLst/>
                <a:ea typeface="SimSun" panose="02010600030101010101" pitchFamily="2" charset="-122"/>
                <a:cs typeface="Arial" panose="020B0604020202020204" pitchFamily="34" charset="0"/>
              </a:rPr>
              <a:t>Les fonctions d’un CRM </a:t>
            </a:r>
            <a:endParaRPr lang="fr-FR" dirty="0"/>
          </a:p>
          <a:p>
            <a:pPr lvl="1">
              <a:buFont typeface="Arial" panose="020B0604020202020204" pitchFamily="34" charset="0"/>
              <a:buChar char="•"/>
              <a:tabLst>
                <a:tab pos="1130300" algn="l"/>
              </a:tabLst>
            </a:pPr>
            <a:r>
              <a:rPr lang="fr-FR" sz="1600" dirty="0"/>
              <a:t>Gestion des tâches administratives de l’équipe de vente</a:t>
            </a:r>
          </a:p>
          <a:p>
            <a:pPr lvl="1">
              <a:buFont typeface="Arial" panose="020B0604020202020204" pitchFamily="34" charset="0"/>
              <a:buChar char="•"/>
              <a:tabLst>
                <a:tab pos="1130300" algn="l"/>
              </a:tabLst>
            </a:pPr>
            <a:r>
              <a:rPr lang="fr-FR" sz="1600" dirty="0"/>
              <a:t>Organisation de la communication et de la coordination entre les équipes de vente</a:t>
            </a:r>
          </a:p>
          <a:p>
            <a:pPr lvl="1">
              <a:buFont typeface="Arial" panose="020B0604020202020204" pitchFamily="34" charset="0"/>
              <a:buChar char="•"/>
              <a:tabLst>
                <a:tab pos="1130300" algn="l"/>
              </a:tabLst>
            </a:pPr>
            <a:r>
              <a:rPr lang="fr-FR" sz="1600" dirty="0"/>
              <a:t>Saisie des objectifs et des prévisions</a:t>
            </a:r>
          </a:p>
          <a:p>
            <a:pPr lvl="1">
              <a:buFont typeface="Arial" panose="020B0604020202020204" pitchFamily="34" charset="0"/>
              <a:buChar char="•"/>
              <a:tabLst>
                <a:tab pos="1130300" algn="l"/>
              </a:tabLst>
            </a:pPr>
            <a:r>
              <a:rPr lang="fr-FR" sz="1600" dirty="0"/>
              <a:t>Gestion et qualification des prospects</a:t>
            </a:r>
          </a:p>
          <a:p>
            <a:pPr lvl="1">
              <a:buFont typeface="Arial" panose="020B0604020202020204" pitchFamily="34" charset="0"/>
              <a:buChar char="•"/>
              <a:tabLst>
                <a:tab pos="1130300" algn="l"/>
              </a:tabLst>
            </a:pPr>
            <a:r>
              <a:rPr lang="fr-FR" sz="1600" dirty="0"/>
              <a:t>Transformation des opportunités en ventes (outils de suivi des contacts...)</a:t>
            </a:r>
          </a:p>
          <a:p>
            <a:pPr lvl="1">
              <a:buFont typeface="Arial" panose="020B0604020202020204" pitchFamily="34" charset="0"/>
              <a:buChar char="•"/>
              <a:tabLst>
                <a:tab pos="1130300" algn="l"/>
              </a:tabLst>
            </a:pPr>
            <a:r>
              <a:rPr lang="fr-FR" sz="1600" dirty="0"/>
              <a:t>Suivi des clients (description des actions effectuées et à réaliser, sauvegarde des comptes rendus d’entretien, requêtes sur les clients ou les produits, système d’alerte et de relance, gestion du planning des vendeurs)</a:t>
            </a:r>
          </a:p>
          <a:p>
            <a:pPr lvl="1">
              <a:buFont typeface="Arial" panose="020B0604020202020204" pitchFamily="34" charset="0"/>
              <a:buChar char="•"/>
              <a:tabLst>
                <a:tab pos="1130300" algn="l"/>
              </a:tabLst>
            </a:pPr>
            <a:r>
              <a:rPr lang="fr-FR" sz="1600" dirty="0"/>
              <a:t>Suivi des affaires (depuis la proposition jusqu’au contrat),</a:t>
            </a:r>
          </a:p>
          <a:p>
            <a:pPr lvl="1">
              <a:buFont typeface="Arial" panose="020B0604020202020204" pitchFamily="34" charset="0"/>
              <a:buChar char="•"/>
              <a:tabLst>
                <a:tab pos="1130300" algn="l"/>
              </a:tabLst>
            </a:pPr>
            <a:r>
              <a:rPr lang="fr-FR" sz="1600" dirty="0"/>
              <a:t>Anticipation et suivi des actions commerciales sur le terrain, la gestion des objectifs</a:t>
            </a:r>
          </a:p>
          <a:p>
            <a:endParaRPr lang="fr-FR" dirty="0"/>
          </a:p>
        </p:txBody>
      </p:sp>
    </p:spTree>
    <p:extLst>
      <p:ext uri="{BB962C8B-B14F-4D97-AF65-F5344CB8AC3E}">
        <p14:creationId xmlns:p14="http://schemas.microsoft.com/office/powerpoint/2010/main" val="151289663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D78FA02-4058-4044-B07A-27B94E1FB589}"/>
              </a:ext>
            </a:extLst>
          </p:cNvPr>
          <p:cNvSpPr>
            <a:spLocks noGrp="1"/>
          </p:cNvSpPr>
          <p:nvPr>
            <p:ph type="title"/>
          </p:nvPr>
        </p:nvSpPr>
        <p:spPr/>
        <p:txBody>
          <a:bodyPr/>
          <a:lstStyle/>
          <a:p>
            <a:r>
              <a:rPr lang="fr-FR" dirty="0"/>
              <a:t>Les effets économiques du e-commerce</a:t>
            </a:r>
          </a:p>
        </p:txBody>
      </p:sp>
      <p:sp>
        <p:nvSpPr>
          <p:cNvPr id="3" name="Espace réservé du contenu 2">
            <a:extLst>
              <a:ext uri="{FF2B5EF4-FFF2-40B4-BE49-F238E27FC236}">
                <a16:creationId xmlns:a16="http://schemas.microsoft.com/office/drawing/2014/main" id="{F86143A1-CBEE-4890-AD1B-5C4D7B0851C1}"/>
              </a:ext>
            </a:extLst>
          </p:cNvPr>
          <p:cNvSpPr>
            <a:spLocks noGrp="1"/>
          </p:cNvSpPr>
          <p:nvPr>
            <p:ph idx="1"/>
          </p:nvPr>
        </p:nvSpPr>
        <p:spPr>
          <a:xfrm>
            <a:off x="1066800" y="1916832"/>
            <a:ext cx="7162800" cy="3874368"/>
          </a:xfrm>
        </p:spPr>
        <p:txBody>
          <a:bodyPr/>
          <a:lstStyle/>
          <a:p>
            <a:r>
              <a:rPr lang="fr-FR" dirty="0"/>
              <a:t>Concentration des marchés distributeurs</a:t>
            </a:r>
          </a:p>
          <a:p>
            <a:endParaRPr lang="fr-FR" dirty="0"/>
          </a:p>
          <a:p>
            <a:r>
              <a:rPr lang="fr-FR" dirty="0"/>
              <a:t>Concentration des entreprises de transport et montée vers des 4pl et 5pl</a:t>
            </a:r>
          </a:p>
          <a:p>
            <a:endParaRPr lang="fr-FR" dirty="0"/>
          </a:p>
          <a:p>
            <a:r>
              <a:rPr lang="fr-FR" dirty="0"/>
              <a:t>Exclusion des industriels du contact client</a:t>
            </a:r>
          </a:p>
          <a:p>
            <a:endParaRPr lang="fr-FR" dirty="0"/>
          </a:p>
        </p:txBody>
      </p:sp>
    </p:spTree>
    <p:extLst>
      <p:ext uri="{BB962C8B-B14F-4D97-AF65-F5344CB8AC3E}">
        <p14:creationId xmlns:p14="http://schemas.microsoft.com/office/powerpoint/2010/main" val="19112783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5340830-E9FC-4041-BEB8-9F20D1C25189}"/>
              </a:ext>
            </a:extLst>
          </p:cNvPr>
          <p:cNvSpPr>
            <a:spLocks noGrp="1"/>
          </p:cNvSpPr>
          <p:nvPr>
            <p:ph type="title"/>
          </p:nvPr>
        </p:nvSpPr>
        <p:spPr/>
        <p:txBody>
          <a:bodyPr/>
          <a:lstStyle/>
          <a:p>
            <a:r>
              <a:rPr lang="fr-FR" dirty="0"/>
              <a:t>L’importance commerciale de la livraison</a:t>
            </a:r>
          </a:p>
        </p:txBody>
      </p:sp>
      <p:sp>
        <p:nvSpPr>
          <p:cNvPr id="3" name="Espace réservé du contenu 2">
            <a:extLst>
              <a:ext uri="{FF2B5EF4-FFF2-40B4-BE49-F238E27FC236}">
                <a16:creationId xmlns:a16="http://schemas.microsoft.com/office/drawing/2014/main" id="{2ED98C2D-2D00-4883-85A8-51E5FED7A4EE}"/>
              </a:ext>
            </a:extLst>
          </p:cNvPr>
          <p:cNvSpPr>
            <a:spLocks noGrp="1"/>
          </p:cNvSpPr>
          <p:nvPr>
            <p:ph idx="1"/>
          </p:nvPr>
        </p:nvSpPr>
        <p:spPr>
          <a:xfrm>
            <a:off x="899592" y="1733810"/>
            <a:ext cx="6912768" cy="4560912"/>
          </a:xfrm>
        </p:spPr>
        <p:txBody>
          <a:bodyPr/>
          <a:lstStyle/>
          <a:p>
            <a:r>
              <a:rPr lang="fr-FR" sz="2000" b="0" i="0" u="none" strike="noStrike" dirty="0">
                <a:solidFill>
                  <a:srgbClr val="222222"/>
                </a:solidFill>
                <a:effectLst/>
                <a:latin typeface="Arial" panose="020B0604020202020204" pitchFamily="34" charset="0"/>
              </a:rPr>
              <a:t>La livraison, un moment crucial de l'expérience client </a:t>
            </a:r>
          </a:p>
          <a:p>
            <a:r>
              <a:rPr lang="fr-FR" sz="2000" b="0" i="0" dirty="0">
                <a:solidFill>
                  <a:srgbClr val="1F1F1F"/>
                </a:solidFill>
                <a:effectLst/>
                <a:latin typeface="Arial" panose="020B0604020202020204" pitchFamily="34" charset="0"/>
              </a:rPr>
              <a:t>Le rôle de la livraison ne cesse de gagner en importance aux yeux des consommateurs </a:t>
            </a:r>
          </a:p>
          <a:p>
            <a:r>
              <a:rPr lang="fr-FR" sz="2000" b="0" i="0" dirty="0">
                <a:solidFill>
                  <a:srgbClr val="1F1F1F"/>
                </a:solidFill>
                <a:effectLst/>
                <a:latin typeface="Arial" panose="020B0604020202020204" pitchFamily="34" charset="0"/>
              </a:rPr>
              <a:t>Beaucoup ont en effet déjà favorisé un site marchand plutôt qu’un autre afin de bénéficier d’options de livraisons plus attrayantes </a:t>
            </a:r>
            <a:endParaRPr lang="fr-FR" sz="2000" b="0" dirty="0">
              <a:solidFill>
                <a:srgbClr val="1F1F1F"/>
              </a:solidFill>
              <a:latin typeface="Arial" panose="020B0604020202020204" pitchFamily="34" charset="0"/>
            </a:endParaRPr>
          </a:p>
          <a:p>
            <a:r>
              <a:rPr lang="fr-FR" sz="2000" b="0" i="0" dirty="0">
                <a:solidFill>
                  <a:srgbClr val="1F1F1F"/>
                </a:solidFill>
                <a:effectLst/>
                <a:latin typeface="Arial" panose="020B0604020202020204" pitchFamily="34" charset="0"/>
              </a:rPr>
              <a:t>La rapidité de livraison est une priorité</a:t>
            </a:r>
          </a:p>
          <a:p>
            <a:r>
              <a:rPr lang="fr-FR" sz="2000" b="0" i="0" dirty="0">
                <a:solidFill>
                  <a:srgbClr val="1F1F1F"/>
                </a:solidFill>
                <a:effectLst/>
                <a:latin typeface="Arial" panose="020B0604020202020204" pitchFamily="34" charset="0"/>
              </a:rPr>
              <a:t>Les consommateurs sont impatients de connaître le statut de leurs commandes en ligne</a:t>
            </a:r>
            <a:endParaRPr lang="fr-FR" sz="2000" b="0" dirty="0">
              <a:solidFill>
                <a:srgbClr val="1F1F1F"/>
              </a:solidFill>
              <a:latin typeface="Arial" panose="020B0604020202020204" pitchFamily="34" charset="0"/>
            </a:endParaRPr>
          </a:p>
          <a:p>
            <a:endParaRPr lang="fr-FR" sz="2000" b="0" dirty="0"/>
          </a:p>
        </p:txBody>
      </p:sp>
      <p:pic>
        <p:nvPicPr>
          <p:cNvPr id="4" name="Image 3">
            <a:extLst>
              <a:ext uri="{FF2B5EF4-FFF2-40B4-BE49-F238E27FC236}">
                <a16:creationId xmlns:a16="http://schemas.microsoft.com/office/drawing/2014/main" id="{46492813-B72F-4145-B270-2AD7EE55D369}"/>
              </a:ext>
            </a:extLst>
          </p:cNvPr>
          <p:cNvPicPr>
            <a:picLocks noChangeAspect="1"/>
          </p:cNvPicPr>
          <p:nvPr/>
        </p:nvPicPr>
        <p:blipFill>
          <a:blip r:embed="rId3"/>
          <a:stretch>
            <a:fillRect/>
          </a:stretch>
        </p:blipFill>
        <p:spPr>
          <a:xfrm>
            <a:off x="7721934" y="3284984"/>
            <a:ext cx="1365622" cy="1170533"/>
          </a:xfrm>
          <a:prstGeom prst="rect">
            <a:avLst/>
          </a:prstGeom>
        </p:spPr>
      </p:pic>
    </p:spTree>
    <p:extLst>
      <p:ext uri="{BB962C8B-B14F-4D97-AF65-F5344CB8AC3E}">
        <p14:creationId xmlns:p14="http://schemas.microsoft.com/office/powerpoint/2010/main" val="17485635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E90943E-5C36-4CCA-B42E-0A588F93230C}"/>
              </a:ext>
            </a:extLst>
          </p:cNvPr>
          <p:cNvSpPr>
            <a:spLocks noGrp="1"/>
          </p:cNvSpPr>
          <p:nvPr>
            <p:ph type="title"/>
          </p:nvPr>
        </p:nvSpPr>
        <p:spPr>
          <a:xfrm>
            <a:off x="1066800" y="609600"/>
            <a:ext cx="7848600" cy="457200"/>
          </a:xfrm>
        </p:spPr>
        <p:txBody>
          <a:bodyPr/>
          <a:lstStyle/>
          <a:p>
            <a:r>
              <a:rPr lang="fr-FR" dirty="0"/>
              <a:t>L’</a:t>
            </a:r>
            <a:r>
              <a:rPr lang="fr-FR" dirty="0" err="1"/>
              <a:t>omnicanalité</a:t>
            </a:r>
            <a:endParaRPr lang="fr-FR" dirty="0"/>
          </a:p>
        </p:txBody>
      </p:sp>
      <p:sp>
        <p:nvSpPr>
          <p:cNvPr id="3" name="Espace réservé du contenu 2">
            <a:extLst>
              <a:ext uri="{FF2B5EF4-FFF2-40B4-BE49-F238E27FC236}">
                <a16:creationId xmlns:a16="http://schemas.microsoft.com/office/drawing/2014/main" id="{43BD892A-CBE8-410B-8AEC-5772691C92B5}"/>
              </a:ext>
            </a:extLst>
          </p:cNvPr>
          <p:cNvSpPr>
            <a:spLocks noGrp="1"/>
          </p:cNvSpPr>
          <p:nvPr>
            <p:ph idx="1"/>
          </p:nvPr>
        </p:nvSpPr>
        <p:spPr>
          <a:xfrm>
            <a:off x="1066800" y="1340768"/>
            <a:ext cx="7465640" cy="4450432"/>
          </a:xfrm>
        </p:spPr>
        <p:txBody>
          <a:bodyPr/>
          <a:lstStyle/>
          <a:p>
            <a:r>
              <a:rPr lang="fr-FR" dirty="0"/>
              <a:t>Considérer les divers canaux de vente et de contact en synergie et non en concurrence</a:t>
            </a:r>
          </a:p>
          <a:p>
            <a:pPr lvl="1"/>
            <a:r>
              <a:rPr lang="fr-FR" dirty="0"/>
              <a:t>Vente en magasin</a:t>
            </a:r>
          </a:p>
          <a:p>
            <a:pPr lvl="1"/>
            <a:r>
              <a:rPr lang="fr-FR" dirty="0"/>
              <a:t>Vente à distance</a:t>
            </a:r>
          </a:p>
          <a:p>
            <a:r>
              <a:rPr lang="fr-FR" dirty="0"/>
              <a:t>Nouvelle complexité à maîtriser : la e-logistique</a:t>
            </a:r>
          </a:p>
          <a:p>
            <a:pPr lvl="1"/>
            <a:r>
              <a:rPr lang="fr-FR" dirty="0"/>
              <a:t>Flux de livraison aux magasins</a:t>
            </a:r>
          </a:p>
          <a:p>
            <a:pPr lvl="1"/>
            <a:r>
              <a:rPr lang="fr-FR" dirty="0"/>
              <a:t>Flux de livraison aux particuliers</a:t>
            </a:r>
          </a:p>
          <a:p>
            <a:pPr lvl="1"/>
            <a:r>
              <a:rPr lang="fr-FR" dirty="0"/>
              <a:t>Gérer des flux très différents dans l’entrepôt</a:t>
            </a:r>
          </a:p>
          <a:p>
            <a:pPr lvl="1"/>
            <a:r>
              <a:rPr lang="fr-FR" dirty="0"/>
              <a:t>Gérer des retours</a:t>
            </a:r>
          </a:p>
          <a:p>
            <a:endParaRPr lang="fr-FR" dirty="0"/>
          </a:p>
        </p:txBody>
      </p:sp>
      <p:pic>
        <p:nvPicPr>
          <p:cNvPr id="4" name="Image 3">
            <a:extLst>
              <a:ext uri="{FF2B5EF4-FFF2-40B4-BE49-F238E27FC236}">
                <a16:creationId xmlns:a16="http://schemas.microsoft.com/office/drawing/2014/main" id="{E379F531-A2BF-4242-B480-101D3E3F6A3E}"/>
              </a:ext>
            </a:extLst>
          </p:cNvPr>
          <p:cNvPicPr>
            <a:picLocks noChangeAspect="1"/>
          </p:cNvPicPr>
          <p:nvPr/>
        </p:nvPicPr>
        <p:blipFill>
          <a:blip r:embed="rId3"/>
          <a:stretch>
            <a:fillRect/>
          </a:stretch>
        </p:blipFill>
        <p:spPr>
          <a:xfrm>
            <a:off x="1255223" y="4980626"/>
            <a:ext cx="2179712" cy="1054925"/>
          </a:xfrm>
          <a:prstGeom prst="rect">
            <a:avLst/>
          </a:prstGeom>
        </p:spPr>
      </p:pic>
      <p:pic>
        <p:nvPicPr>
          <p:cNvPr id="5" name="Image 4">
            <a:extLst>
              <a:ext uri="{FF2B5EF4-FFF2-40B4-BE49-F238E27FC236}">
                <a16:creationId xmlns:a16="http://schemas.microsoft.com/office/drawing/2014/main" id="{3DCBE57B-1C37-4AED-9217-32CD4824D0A5}"/>
              </a:ext>
            </a:extLst>
          </p:cNvPr>
          <p:cNvPicPr>
            <a:picLocks noChangeAspect="1"/>
          </p:cNvPicPr>
          <p:nvPr/>
        </p:nvPicPr>
        <p:blipFill>
          <a:blip r:embed="rId4"/>
          <a:stretch>
            <a:fillRect/>
          </a:stretch>
        </p:blipFill>
        <p:spPr>
          <a:xfrm>
            <a:off x="6381946" y="4911524"/>
            <a:ext cx="1695254" cy="1124027"/>
          </a:xfrm>
          <a:prstGeom prst="rect">
            <a:avLst/>
          </a:prstGeom>
        </p:spPr>
      </p:pic>
      <p:sp>
        <p:nvSpPr>
          <p:cNvPr id="6" name="Flèche : double flèche horizontale 5">
            <a:extLst>
              <a:ext uri="{FF2B5EF4-FFF2-40B4-BE49-F238E27FC236}">
                <a16:creationId xmlns:a16="http://schemas.microsoft.com/office/drawing/2014/main" id="{3B716854-42E1-434C-97E8-1552F3FB603A}"/>
              </a:ext>
            </a:extLst>
          </p:cNvPr>
          <p:cNvSpPr/>
          <p:nvPr/>
        </p:nvSpPr>
        <p:spPr bwMode="auto">
          <a:xfrm>
            <a:off x="3635896" y="5473537"/>
            <a:ext cx="2448272" cy="317663"/>
          </a:xfrm>
          <a:prstGeom prst="leftRightArrow">
            <a:avLst/>
          </a:prstGeom>
          <a:solidFill>
            <a:schemeClr val="bg1"/>
          </a:solidFill>
          <a:ln w="127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90000"/>
              </a:lnSpc>
              <a:spcBef>
                <a:spcPct val="0"/>
              </a:spcBef>
              <a:spcAft>
                <a:spcPct val="0"/>
              </a:spcAft>
              <a:buClrTx/>
              <a:buSzTx/>
              <a:buFontTx/>
              <a:buNone/>
              <a:tabLst/>
            </a:pPr>
            <a:endParaRPr kumimoji="0" lang="fr-FR" sz="1800" b="1" i="0" u="none" strike="noStrike" cap="none" normalizeH="0" baseline="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36016070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 name="Picture 6" descr="Camion de livraison avec des colis derrière - Icônes transport gratuites">
            <a:extLst>
              <a:ext uri="{FF2B5EF4-FFF2-40B4-BE49-F238E27FC236}">
                <a16:creationId xmlns:a16="http://schemas.microsoft.com/office/drawing/2014/main" id="{B98AE35E-365B-48F5-AF8B-351B57DF711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974300" y="4941168"/>
            <a:ext cx="632735" cy="632735"/>
          </a:xfrm>
          <a:prstGeom prst="rect">
            <a:avLst/>
          </a:prstGeom>
          <a:noFill/>
          <a:extLst>
            <a:ext uri="{909E8E84-426E-40DD-AFC4-6F175D3DCCD1}">
              <a14:hiddenFill xmlns:a14="http://schemas.microsoft.com/office/drawing/2010/main">
                <a:solidFill>
                  <a:srgbClr val="FFFFFF"/>
                </a:solidFill>
              </a14:hiddenFill>
            </a:ext>
          </a:extLst>
        </p:spPr>
      </p:pic>
      <p:pic>
        <p:nvPicPr>
          <p:cNvPr id="23" name="Picture 6" descr="Camion de livraison avec des colis derrière - Icônes transport gratuites">
            <a:extLst>
              <a:ext uri="{FF2B5EF4-FFF2-40B4-BE49-F238E27FC236}">
                <a16:creationId xmlns:a16="http://schemas.microsoft.com/office/drawing/2014/main" id="{5C4C88A3-9075-4DCB-B280-27B3602224C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955593" y="3257152"/>
            <a:ext cx="632735" cy="632735"/>
          </a:xfrm>
          <a:prstGeom prst="rect">
            <a:avLst/>
          </a:prstGeom>
          <a:noFill/>
          <a:extLst>
            <a:ext uri="{909E8E84-426E-40DD-AFC4-6F175D3DCCD1}">
              <a14:hiddenFill xmlns:a14="http://schemas.microsoft.com/office/drawing/2010/main">
                <a:solidFill>
                  <a:srgbClr val="FFFFFF"/>
                </a:solidFill>
              </a14:hiddenFill>
            </a:ext>
          </a:extLst>
        </p:spPr>
      </p:pic>
      <p:pic>
        <p:nvPicPr>
          <p:cNvPr id="32" name="Picture 6" descr="Camion de livraison avec des colis derrière - Icônes transport gratuites">
            <a:extLst>
              <a:ext uri="{FF2B5EF4-FFF2-40B4-BE49-F238E27FC236}">
                <a16:creationId xmlns:a16="http://schemas.microsoft.com/office/drawing/2014/main" id="{81CDB462-E027-4BB5-8998-D4F3B909BCD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747577" y="3300321"/>
            <a:ext cx="632735" cy="632735"/>
          </a:xfrm>
          <a:prstGeom prst="rect">
            <a:avLst/>
          </a:prstGeom>
          <a:noFill/>
          <a:extLst>
            <a:ext uri="{909E8E84-426E-40DD-AFC4-6F175D3DCCD1}">
              <a14:hiddenFill xmlns:a14="http://schemas.microsoft.com/office/drawing/2010/main">
                <a:solidFill>
                  <a:srgbClr val="FFFFFF"/>
                </a:solidFill>
              </a14:hiddenFill>
            </a:ext>
          </a:extLst>
        </p:spPr>
      </p:pic>
      <p:pic>
        <p:nvPicPr>
          <p:cNvPr id="21" name="Picture 6" descr="Camion de livraison avec des colis derrière - Icônes transport gratuites">
            <a:extLst>
              <a:ext uri="{FF2B5EF4-FFF2-40B4-BE49-F238E27FC236}">
                <a16:creationId xmlns:a16="http://schemas.microsoft.com/office/drawing/2014/main" id="{7185D0DC-D56D-489A-9488-0D63FEA6E9D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716016" y="4164417"/>
            <a:ext cx="632735" cy="632735"/>
          </a:xfrm>
          <a:prstGeom prst="rect">
            <a:avLst/>
          </a:prstGeom>
          <a:noFill/>
          <a:extLst>
            <a:ext uri="{909E8E84-426E-40DD-AFC4-6F175D3DCCD1}">
              <a14:hiddenFill xmlns:a14="http://schemas.microsoft.com/office/drawing/2010/main">
                <a:solidFill>
                  <a:srgbClr val="FFFFFF"/>
                </a:solidFill>
              </a14:hiddenFill>
            </a:ext>
          </a:extLst>
        </p:spPr>
      </p:pic>
      <p:pic>
        <p:nvPicPr>
          <p:cNvPr id="39" name="Image 38">
            <a:extLst>
              <a:ext uri="{FF2B5EF4-FFF2-40B4-BE49-F238E27FC236}">
                <a16:creationId xmlns:a16="http://schemas.microsoft.com/office/drawing/2014/main" id="{4CC7B311-7104-4B77-B1B4-69C62AD4793B}"/>
              </a:ext>
            </a:extLst>
          </p:cNvPr>
          <p:cNvPicPr>
            <a:picLocks noChangeAspect="1"/>
          </p:cNvPicPr>
          <p:nvPr/>
        </p:nvPicPr>
        <p:blipFill>
          <a:blip r:embed="rId4"/>
          <a:stretch>
            <a:fillRect/>
          </a:stretch>
        </p:blipFill>
        <p:spPr>
          <a:xfrm flipH="1">
            <a:off x="4672869" y="4843229"/>
            <a:ext cx="764281" cy="764281"/>
          </a:xfrm>
          <a:prstGeom prst="rect">
            <a:avLst/>
          </a:prstGeom>
        </p:spPr>
      </p:pic>
      <p:pic>
        <p:nvPicPr>
          <p:cNvPr id="10" name="Image 9">
            <a:extLst>
              <a:ext uri="{FF2B5EF4-FFF2-40B4-BE49-F238E27FC236}">
                <a16:creationId xmlns:a16="http://schemas.microsoft.com/office/drawing/2014/main" id="{37CF61ED-8141-426E-A6B0-9FDDBC3811FF}"/>
              </a:ext>
            </a:extLst>
          </p:cNvPr>
          <p:cNvPicPr>
            <a:picLocks noChangeAspect="1"/>
          </p:cNvPicPr>
          <p:nvPr/>
        </p:nvPicPr>
        <p:blipFill>
          <a:blip r:embed="rId4"/>
          <a:stretch>
            <a:fillRect/>
          </a:stretch>
        </p:blipFill>
        <p:spPr>
          <a:xfrm flipH="1">
            <a:off x="6204456" y="4032871"/>
            <a:ext cx="764281" cy="764281"/>
          </a:xfrm>
          <a:prstGeom prst="rect">
            <a:avLst/>
          </a:prstGeom>
        </p:spPr>
      </p:pic>
      <p:sp>
        <p:nvSpPr>
          <p:cNvPr id="2" name="Titre 1">
            <a:extLst>
              <a:ext uri="{FF2B5EF4-FFF2-40B4-BE49-F238E27FC236}">
                <a16:creationId xmlns:a16="http://schemas.microsoft.com/office/drawing/2014/main" id="{0993A694-369D-4A81-AF44-8EED21315BDB}"/>
              </a:ext>
            </a:extLst>
          </p:cNvPr>
          <p:cNvSpPr>
            <a:spLocks noGrp="1"/>
          </p:cNvSpPr>
          <p:nvPr>
            <p:ph type="title"/>
          </p:nvPr>
        </p:nvSpPr>
        <p:spPr/>
        <p:txBody>
          <a:bodyPr/>
          <a:lstStyle/>
          <a:p>
            <a:r>
              <a:rPr lang="fr-FR" dirty="0"/>
              <a:t>Les options de distribution</a:t>
            </a:r>
          </a:p>
        </p:txBody>
      </p:sp>
      <p:sp>
        <p:nvSpPr>
          <p:cNvPr id="7" name="Rectangle 6">
            <a:extLst>
              <a:ext uri="{FF2B5EF4-FFF2-40B4-BE49-F238E27FC236}">
                <a16:creationId xmlns:a16="http://schemas.microsoft.com/office/drawing/2014/main" id="{C2840C58-D9CB-4523-B980-DD62097777A4}"/>
              </a:ext>
            </a:extLst>
          </p:cNvPr>
          <p:cNvSpPr/>
          <p:nvPr/>
        </p:nvSpPr>
        <p:spPr bwMode="auto">
          <a:xfrm>
            <a:off x="1403648" y="1844824"/>
            <a:ext cx="936104" cy="576064"/>
          </a:xfrm>
          <a:prstGeom prst="rect">
            <a:avLst/>
          </a:prstGeom>
          <a:solidFill>
            <a:srgbClr val="00FFFF"/>
          </a:solidFill>
          <a:ln w="12700" cap="flat" cmpd="sng" algn="ctr">
            <a:solidFill>
              <a:srgbClr val="00279F"/>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90000"/>
              </a:lnSpc>
              <a:spcBef>
                <a:spcPct val="0"/>
              </a:spcBef>
              <a:spcAft>
                <a:spcPct val="0"/>
              </a:spcAft>
              <a:buClrTx/>
              <a:buSzTx/>
              <a:buFontTx/>
              <a:buNone/>
              <a:tabLst/>
            </a:pPr>
            <a:r>
              <a:rPr kumimoji="0" lang="fr-FR" sz="1000" b="1" i="0" u="none" strike="noStrike" cap="none" normalizeH="0" baseline="0" dirty="0">
                <a:ln>
                  <a:noFill/>
                </a:ln>
                <a:solidFill>
                  <a:schemeClr val="accent3">
                    <a:lumMod val="10000"/>
                  </a:schemeClr>
                </a:solidFill>
                <a:effectLst/>
                <a:latin typeface="Arial" panose="020B0604020202020204" pitchFamily="34" charset="0"/>
              </a:rPr>
              <a:t>Entrepôt</a:t>
            </a:r>
          </a:p>
        </p:txBody>
      </p:sp>
      <p:sp>
        <p:nvSpPr>
          <p:cNvPr id="8" name="Rectangle 7">
            <a:extLst>
              <a:ext uri="{FF2B5EF4-FFF2-40B4-BE49-F238E27FC236}">
                <a16:creationId xmlns:a16="http://schemas.microsoft.com/office/drawing/2014/main" id="{7AE33111-1330-4BCB-869E-1B19C54BE5BE}"/>
              </a:ext>
            </a:extLst>
          </p:cNvPr>
          <p:cNvSpPr/>
          <p:nvPr/>
        </p:nvSpPr>
        <p:spPr bwMode="auto">
          <a:xfrm>
            <a:off x="3635896" y="1836039"/>
            <a:ext cx="936104" cy="576064"/>
          </a:xfrm>
          <a:prstGeom prst="rect">
            <a:avLst/>
          </a:prstGeom>
          <a:solidFill>
            <a:schemeClr val="tx2"/>
          </a:solidFill>
          <a:ln w="12700" cap="flat" cmpd="sng" algn="ctr">
            <a:solidFill>
              <a:srgbClr val="00279F"/>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90000"/>
              </a:lnSpc>
              <a:spcBef>
                <a:spcPct val="0"/>
              </a:spcBef>
              <a:spcAft>
                <a:spcPct val="0"/>
              </a:spcAft>
              <a:buClrTx/>
              <a:buSzTx/>
              <a:buFontTx/>
              <a:buNone/>
              <a:tabLst/>
            </a:pPr>
            <a:r>
              <a:rPr kumimoji="0" lang="fr-FR" sz="1000" b="1" i="0" u="none" strike="noStrike" cap="none" normalizeH="0" baseline="0" dirty="0">
                <a:ln>
                  <a:noFill/>
                </a:ln>
                <a:solidFill>
                  <a:schemeClr val="accent3">
                    <a:lumMod val="10000"/>
                  </a:schemeClr>
                </a:solidFill>
                <a:effectLst/>
                <a:latin typeface="Arial" panose="020B0604020202020204" pitchFamily="34" charset="0"/>
              </a:rPr>
              <a:t>Point de vente</a:t>
            </a:r>
          </a:p>
        </p:txBody>
      </p:sp>
      <p:sp>
        <p:nvSpPr>
          <p:cNvPr id="9" name="Rectangle 8">
            <a:extLst>
              <a:ext uri="{FF2B5EF4-FFF2-40B4-BE49-F238E27FC236}">
                <a16:creationId xmlns:a16="http://schemas.microsoft.com/office/drawing/2014/main" id="{21753063-BC3A-4149-9EB4-454C904B9255}"/>
              </a:ext>
            </a:extLst>
          </p:cNvPr>
          <p:cNvSpPr/>
          <p:nvPr/>
        </p:nvSpPr>
        <p:spPr bwMode="auto">
          <a:xfrm>
            <a:off x="5508104" y="1850316"/>
            <a:ext cx="936104" cy="576064"/>
          </a:xfrm>
          <a:prstGeom prst="rect">
            <a:avLst/>
          </a:prstGeom>
          <a:solidFill>
            <a:srgbClr val="FFC000"/>
          </a:solidFill>
          <a:ln w="12700" cap="flat" cmpd="sng" algn="ctr">
            <a:solidFill>
              <a:srgbClr val="00279F"/>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90000"/>
              </a:lnSpc>
              <a:spcBef>
                <a:spcPct val="0"/>
              </a:spcBef>
              <a:spcAft>
                <a:spcPct val="0"/>
              </a:spcAft>
              <a:buClrTx/>
              <a:buSzTx/>
              <a:buFontTx/>
              <a:buNone/>
              <a:tabLst/>
            </a:pPr>
            <a:r>
              <a:rPr kumimoji="0" lang="fr-FR" sz="1000" b="1" i="0" u="none" strike="noStrike" cap="none" normalizeH="0" baseline="0" dirty="0">
                <a:ln>
                  <a:noFill/>
                </a:ln>
                <a:solidFill>
                  <a:schemeClr val="accent3">
                    <a:lumMod val="10000"/>
                  </a:schemeClr>
                </a:solidFill>
                <a:effectLst/>
                <a:latin typeface="Arial" panose="020B0604020202020204" pitchFamily="34" charset="0"/>
              </a:rPr>
              <a:t>Point de remise</a:t>
            </a:r>
          </a:p>
        </p:txBody>
      </p:sp>
      <p:pic>
        <p:nvPicPr>
          <p:cNvPr id="1030" name="Picture 6" descr="Camion de livraison avec des colis derrière - Icônes transport gratuites">
            <a:extLst>
              <a:ext uri="{FF2B5EF4-FFF2-40B4-BE49-F238E27FC236}">
                <a16:creationId xmlns:a16="http://schemas.microsoft.com/office/drawing/2014/main" id="{76A63CF9-46B8-4733-B827-161092868A8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732240" y="2456142"/>
            <a:ext cx="632735" cy="632735"/>
          </a:xfrm>
          <a:prstGeom prst="rect">
            <a:avLst/>
          </a:prstGeom>
          <a:noFill/>
          <a:extLst>
            <a:ext uri="{909E8E84-426E-40DD-AFC4-6F175D3DCCD1}">
              <a14:hiddenFill xmlns:a14="http://schemas.microsoft.com/office/drawing/2010/main">
                <a:solidFill>
                  <a:srgbClr val="FFFFFF"/>
                </a:solidFill>
              </a14:hiddenFill>
            </a:ext>
          </a:extLst>
        </p:spPr>
      </p:pic>
      <p:pic>
        <p:nvPicPr>
          <p:cNvPr id="1032" name="Picture 8" descr="Les Colis Glyphe Icône, Paquet, Box, La Livraison PNG et vecteur pour  téléchargement gratuit">
            <a:extLst>
              <a:ext uri="{FF2B5EF4-FFF2-40B4-BE49-F238E27FC236}">
                <a16:creationId xmlns:a16="http://schemas.microsoft.com/office/drawing/2014/main" id="{E63142EC-9BED-4048-9BC6-7B08295AA256}"/>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705328" y="2529880"/>
            <a:ext cx="467072" cy="467072"/>
          </a:xfrm>
          <a:prstGeom prst="rect">
            <a:avLst/>
          </a:prstGeom>
          <a:noFill/>
          <a:extLst>
            <a:ext uri="{909E8E84-426E-40DD-AFC4-6F175D3DCCD1}">
              <a14:hiddenFill xmlns:a14="http://schemas.microsoft.com/office/drawing/2010/main">
                <a:solidFill>
                  <a:srgbClr val="FFFFFF"/>
                </a:solidFill>
              </a14:hiddenFill>
            </a:ext>
          </a:extLst>
        </p:spPr>
      </p:pic>
      <p:sp>
        <p:nvSpPr>
          <p:cNvPr id="12" name="Rectangle 11">
            <a:extLst>
              <a:ext uri="{FF2B5EF4-FFF2-40B4-BE49-F238E27FC236}">
                <a16:creationId xmlns:a16="http://schemas.microsoft.com/office/drawing/2014/main" id="{EFAEA4CA-98EB-498B-A3CB-609FE49B58FC}"/>
              </a:ext>
            </a:extLst>
          </p:cNvPr>
          <p:cNvSpPr/>
          <p:nvPr/>
        </p:nvSpPr>
        <p:spPr bwMode="auto">
          <a:xfrm>
            <a:off x="7668344" y="1844824"/>
            <a:ext cx="936104" cy="576064"/>
          </a:xfrm>
          <a:prstGeom prst="rect">
            <a:avLst/>
          </a:prstGeom>
          <a:solidFill>
            <a:schemeClr val="accent6">
              <a:lumMod val="60000"/>
              <a:lumOff val="40000"/>
            </a:schemeClr>
          </a:solidFill>
          <a:ln w="12700" cap="flat" cmpd="sng" algn="ctr">
            <a:solidFill>
              <a:srgbClr val="00279F"/>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90000"/>
              </a:lnSpc>
              <a:spcBef>
                <a:spcPct val="0"/>
              </a:spcBef>
              <a:spcAft>
                <a:spcPct val="0"/>
              </a:spcAft>
              <a:buClrTx/>
              <a:buSzTx/>
              <a:buFontTx/>
              <a:buNone/>
              <a:tabLst/>
            </a:pPr>
            <a:r>
              <a:rPr kumimoji="0" lang="fr-FR" sz="1000" b="1" i="0" u="none" strike="noStrike" cap="none" normalizeH="0" baseline="0" dirty="0">
                <a:ln>
                  <a:noFill/>
                </a:ln>
                <a:solidFill>
                  <a:schemeClr val="accent3">
                    <a:lumMod val="10000"/>
                  </a:schemeClr>
                </a:solidFill>
                <a:effectLst/>
                <a:latin typeface="Arial" panose="020B0604020202020204" pitchFamily="34" charset="0"/>
              </a:rPr>
              <a:t>Domicile</a:t>
            </a:r>
          </a:p>
        </p:txBody>
      </p:sp>
      <p:sp>
        <p:nvSpPr>
          <p:cNvPr id="6" name="Flèche : droite 5">
            <a:extLst>
              <a:ext uri="{FF2B5EF4-FFF2-40B4-BE49-F238E27FC236}">
                <a16:creationId xmlns:a16="http://schemas.microsoft.com/office/drawing/2014/main" id="{597196BA-782F-4841-B416-AD0CBE869427}"/>
              </a:ext>
            </a:extLst>
          </p:cNvPr>
          <p:cNvSpPr/>
          <p:nvPr/>
        </p:nvSpPr>
        <p:spPr bwMode="auto">
          <a:xfrm>
            <a:off x="4472546" y="3522196"/>
            <a:ext cx="3176294" cy="214003"/>
          </a:xfrm>
          <a:prstGeom prst="rightArrow">
            <a:avLst/>
          </a:prstGeom>
          <a:solidFill>
            <a:srgbClr val="FF6600"/>
          </a:solid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90000"/>
              </a:lnSpc>
              <a:spcBef>
                <a:spcPct val="0"/>
              </a:spcBef>
              <a:spcAft>
                <a:spcPct val="0"/>
              </a:spcAft>
              <a:buClrTx/>
              <a:buSzTx/>
              <a:buFontTx/>
              <a:buNone/>
              <a:tabLst/>
            </a:pPr>
            <a:endParaRPr kumimoji="0" lang="fr-FR" sz="1800" b="1" i="0" u="none" strike="noStrike" cap="none" normalizeH="0" baseline="0">
              <a:ln>
                <a:noFill/>
              </a:ln>
              <a:solidFill>
                <a:schemeClr val="tx1"/>
              </a:solidFill>
              <a:effectLst/>
              <a:latin typeface="Arial" panose="020B0604020202020204" pitchFamily="34" charset="0"/>
            </a:endParaRPr>
          </a:p>
        </p:txBody>
      </p:sp>
      <p:sp>
        <p:nvSpPr>
          <p:cNvPr id="15" name="Flèche : droite 14">
            <a:extLst>
              <a:ext uri="{FF2B5EF4-FFF2-40B4-BE49-F238E27FC236}">
                <a16:creationId xmlns:a16="http://schemas.microsoft.com/office/drawing/2014/main" id="{ECFA8308-5C7C-4D21-BA7A-CB71E133BA86}"/>
              </a:ext>
            </a:extLst>
          </p:cNvPr>
          <p:cNvSpPr/>
          <p:nvPr/>
        </p:nvSpPr>
        <p:spPr bwMode="auto">
          <a:xfrm>
            <a:off x="1490993" y="3522197"/>
            <a:ext cx="2362776" cy="214002"/>
          </a:xfrm>
          <a:prstGeom prst="rightArrow">
            <a:avLst/>
          </a:prstGeom>
          <a:solidFill>
            <a:srgbClr val="FF6600"/>
          </a:solid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90000"/>
              </a:lnSpc>
              <a:spcBef>
                <a:spcPct val="0"/>
              </a:spcBef>
              <a:spcAft>
                <a:spcPct val="0"/>
              </a:spcAft>
              <a:buClrTx/>
              <a:buSzTx/>
              <a:buFontTx/>
              <a:buNone/>
              <a:tabLst/>
            </a:pPr>
            <a:endParaRPr kumimoji="0" lang="fr-FR" sz="1800" b="1" i="0" u="none" strike="noStrike" cap="none" normalizeH="0" baseline="0">
              <a:ln>
                <a:noFill/>
              </a:ln>
              <a:solidFill>
                <a:schemeClr val="tx1"/>
              </a:solidFill>
              <a:effectLst/>
              <a:latin typeface="Arial" panose="020B0604020202020204" pitchFamily="34" charset="0"/>
            </a:endParaRPr>
          </a:p>
        </p:txBody>
      </p:sp>
      <p:sp>
        <p:nvSpPr>
          <p:cNvPr id="16" name="Flèche : droite 15">
            <a:extLst>
              <a:ext uri="{FF2B5EF4-FFF2-40B4-BE49-F238E27FC236}">
                <a16:creationId xmlns:a16="http://schemas.microsoft.com/office/drawing/2014/main" id="{A82BE2D3-FAB8-440A-819A-71F5A98E98B0}"/>
              </a:ext>
            </a:extLst>
          </p:cNvPr>
          <p:cNvSpPr/>
          <p:nvPr/>
        </p:nvSpPr>
        <p:spPr bwMode="auto">
          <a:xfrm>
            <a:off x="1490993" y="4347072"/>
            <a:ext cx="4089119" cy="194835"/>
          </a:xfrm>
          <a:prstGeom prst="rightArrow">
            <a:avLst/>
          </a:prstGeom>
          <a:solidFill>
            <a:srgbClr val="FF6600"/>
          </a:solid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90000"/>
              </a:lnSpc>
              <a:spcBef>
                <a:spcPct val="0"/>
              </a:spcBef>
              <a:spcAft>
                <a:spcPct val="0"/>
              </a:spcAft>
              <a:buClrTx/>
              <a:buSzTx/>
              <a:buFontTx/>
              <a:buNone/>
              <a:tabLst/>
            </a:pPr>
            <a:endParaRPr kumimoji="0" lang="fr-FR" sz="1800" b="1" i="0" u="none" strike="noStrike" cap="none" normalizeH="0" baseline="0">
              <a:ln>
                <a:noFill/>
              </a:ln>
              <a:solidFill>
                <a:schemeClr val="tx1"/>
              </a:solidFill>
              <a:effectLst/>
              <a:latin typeface="Arial" panose="020B0604020202020204" pitchFamily="34" charset="0"/>
            </a:endParaRPr>
          </a:p>
        </p:txBody>
      </p:sp>
      <p:sp>
        <p:nvSpPr>
          <p:cNvPr id="18" name="Flèche : droite 17">
            <a:extLst>
              <a:ext uri="{FF2B5EF4-FFF2-40B4-BE49-F238E27FC236}">
                <a16:creationId xmlns:a16="http://schemas.microsoft.com/office/drawing/2014/main" id="{634697C7-BFAA-4F73-B97F-599F96C62B70}"/>
              </a:ext>
            </a:extLst>
          </p:cNvPr>
          <p:cNvSpPr/>
          <p:nvPr/>
        </p:nvSpPr>
        <p:spPr bwMode="auto">
          <a:xfrm>
            <a:off x="1490993" y="2708920"/>
            <a:ext cx="6157847" cy="187236"/>
          </a:xfrm>
          <a:prstGeom prst="rightArrow">
            <a:avLst/>
          </a:prstGeom>
          <a:solidFill>
            <a:srgbClr val="FF6600"/>
          </a:solid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90000"/>
              </a:lnSpc>
              <a:spcBef>
                <a:spcPct val="0"/>
              </a:spcBef>
              <a:spcAft>
                <a:spcPct val="0"/>
              </a:spcAft>
              <a:buClrTx/>
              <a:buSzTx/>
              <a:buFontTx/>
              <a:buNone/>
              <a:tabLst/>
            </a:pPr>
            <a:endParaRPr kumimoji="0" lang="fr-FR" sz="1800" b="1" i="0" u="none" strike="noStrike" cap="none" normalizeH="0" baseline="0">
              <a:ln>
                <a:noFill/>
              </a:ln>
              <a:solidFill>
                <a:schemeClr val="tx1"/>
              </a:solidFill>
              <a:effectLst/>
              <a:latin typeface="Arial" panose="020B0604020202020204" pitchFamily="34" charset="0"/>
            </a:endParaRPr>
          </a:p>
        </p:txBody>
      </p:sp>
      <p:sp>
        <p:nvSpPr>
          <p:cNvPr id="17" name="Flèche : droite 16">
            <a:extLst>
              <a:ext uri="{FF2B5EF4-FFF2-40B4-BE49-F238E27FC236}">
                <a16:creationId xmlns:a16="http://schemas.microsoft.com/office/drawing/2014/main" id="{B7BB3778-49BD-469B-97EE-D672A153DF9F}"/>
              </a:ext>
            </a:extLst>
          </p:cNvPr>
          <p:cNvSpPr/>
          <p:nvPr/>
        </p:nvSpPr>
        <p:spPr bwMode="auto">
          <a:xfrm flipH="1">
            <a:off x="6051612" y="4359041"/>
            <a:ext cx="1760748" cy="182866"/>
          </a:xfrm>
          <a:prstGeom prst="rightArrow">
            <a:avLst/>
          </a:prstGeom>
          <a:solidFill>
            <a:srgbClr val="006600"/>
          </a:solid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90000"/>
              </a:lnSpc>
              <a:spcBef>
                <a:spcPct val="0"/>
              </a:spcBef>
              <a:spcAft>
                <a:spcPct val="0"/>
              </a:spcAft>
              <a:buClrTx/>
              <a:buSzTx/>
              <a:buFontTx/>
              <a:buNone/>
              <a:tabLst/>
            </a:pPr>
            <a:endParaRPr kumimoji="0" lang="fr-FR" sz="1800" b="1" i="0" u="none" strike="noStrike" cap="none" normalizeH="0" baseline="0">
              <a:ln>
                <a:noFill/>
              </a:ln>
              <a:solidFill>
                <a:schemeClr val="tx1"/>
              </a:solidFill>
              <a:effectLst/>
              <a:latin typeface="Arial" panose="020B0604020202020204" pitchFamily="34" charset="0"/>
            </a:endParaRPr>
          </a:p>
        </p:txBody>
      </p:sp>
      <p:pic>
        <p:nvPicPr>
          <p:cNvPr id="20" name="Picture 8" descr="Les Colis Glyphe Icône, Paquet, Box, La Livraison PNG et vecteur pour  téléchargement gratuit">
            <a:extLst>
              <a:ext uri="{FF2B5EF4-FFF2-40B4-BE49-F238E27FC236}">
                <a16:creationId xmlns:a16="http://schemas.microsoft.com/office/drawing/2014/main" id="{1CD0D321-D181-479D-9559-2535BAF8D942}"/>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910257" y="3339984"/>
            <a:ext cx="467072" cy="467072"/>
          </a:xfrm>
          <a:prstGeom prst="rect">
            <a:avLst/>
          </a:prstGeom>
          <a:noFill/>
          <a:extLst>
            <a:ext uri="{909E8E84-426E-40DD-AFC4-6F175D3DCCD1}">
              <a14:hiddenFill xmlns:a14="http://schemas.microsoft.com/office/drawing/2010/main">
                <a:solidFill>
                  <a:srgbClr val="FFFFFF"/>
                </a:solidFill>
              </a14:hiddenFill>
            </a:ext>
          </a:extLst>
        </p:spPr>
      </p:pic>
      <p:pic>
        <p:nvPicPr>
          <p:cNvPr id="22" name="Picture 8" descr="Les Colis Glyphe Icône, Paquet, Box, La Livraison PNG et vecteur pour  téléchargement gratuit">
            <a:extLst>
              <a:ext uri="{FF2B5EF4-FFF2-40B4-BE49-F238E27FC236}">
                <a16:creationId xmlns:a16="http://schemas.microsoft.com/office/drawing/2014/main" id="{03EB46C3-E8E8-43BE-8E02-8BDEE868B25D}"/>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584540" y="4187354"/>
            <a:ext cx="467072" cy="467072"/>
          </a:xfrm>
          <a:prstGeom prst="rect">
            <a:avLst/>
          </a:prstGeom>
          <a:noFill/>
          <a:extLst>
            <a:ext uri="{909E8E84-426E-40DD-AFC4-6F175D3DCCD1}">
              <a14:hiddenFill xmlns:a14="http://schemas.microsoft.com/office/drawing/2010/main">
                <a:solidFill>
                  <a:srgbClr val="FFFFFF"/>
                </a:solidFill>
              </a14:hiddenFill>
            </a:ext>
          </a:extLst>
        </p:spPr>
      </p:pic>
      <p:pic>
        <p:nvPicPr>
          <p:cNvPr id="24" name="Picture 8" descr="Les Colis Glyphe Icône, Paquet, Box, La Livraison PNG et vecteur pour  téléchargement gratuit">
            <a:extLst>
              <a:ext uri="{FF2B5EF4-FFF2-40B4-BE49-F238E27FC236}">
                <a16:creationId xmlns:a16="http://schemas.microsoft.com/office/drawing/2014/main" id="{772CCB71-727D-4FC0-A15A-7220CA80A081}"/>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619672" y="2529880"/>
            <a:ext cx="467072" cy="467072"/>
          </a:xfrm>
          <a:prstGeom prst="rect">
            <a:avLst/>
          </a:prstGeom>
          <a:noFill/>
          <a:extLst>
            <a:ext uri="{909E8E84-426E-40DD-AFC4-6F175D3DCCD1}">
              <a14:hiddenFill xmlns:a14="http://schemas.microsoft.com/office/drawing/2010/main">
                <a:solidFill>
                  <a:srgbClr val="FFFFFF"/>
                </a:solidFill>
              </a14:hiddenFill>
            </a:ext>
          </a:extLst>
        </p:spPr>
      </p:pic>
      <p:pic>
        <p:nvPicPr>
          <p:cNvPr id="25" name="Picture 8" descr="Les Colis Glyphe Icône, Paquet, Box, La Livraison PNG et vecteur pour  téléchargement gratuit">
            <a:extLst>
              <a:ext uri="{FF2B5EF4-FFF2-40B4-BE49-F238E27FC236}">
                <a16:creationId xmlns:a16="http://schemas.microsoft.com/office/drawing/2014/main" id="{99887AE6-95C3-4805-B326-EEFCB78F5C6D}"/>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634349" y="4156418"/>
            <a:ext cx="467072" cy="467072"/>
          </a:xfrm>
          <a:prstGeom prst="rect">
            <a:avLst/>
          </a:prstGeom>
          <a:noFill/>
          <a:extLst>
            <a:ext uri="{909E8E84-426E-40DD-AFC4-6F175D3DCCD1}">
              <a14:hiddenFill xmlns:a14="http://schemas.microsoft.com/office/drawing/2010/main">
                <a:solidFill>
                  <a:srgbClr val="FFFFFF"/>
                </a:solidFill>
              </a14:hiddenFill>
            </a:ext>
          </a:extLst>
        </p:spPr>
      </p:pic>
      <p:pic>
        <p:nvPicPr>
          <p:cNvPr id="26" name="Picture 8" descr="Les Colis Glyphe Icône, Paquet, Box, La Livraison PNG et vecteur pour  téléchargement gratuit">
            <a:extLst>
              <a:ext uri="{FF2B5EF4-FFF2-40B4-BE49-F238E27FC236}">
                <a16:creationId xmlns:a16="http://schemas.microsoft.com/office/drawing/2014/main" id="{0BAD15D5-B2E8-49EF-AC38-C5DD062A5621}"/>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649026" y="3386085"/>
            <a:ext cx="467072" cy="467072"/>
          </a:xfrm>
          <a:prstGeom prst="rect">
            <a:avLst/>
          </a:prstGeom>
          <a:noFill/>
          <a:extLst>
            <a:ext uri="{909E8E84-426E-40DD-AFC4-6F175D3DCCD1}">
              <a14:hiddenFill xmlns:a14="http://schemas.microsoft.com/office/drawing/2010/main">
                <a:solidFill>
                  <a:srgbClr val="FFFFFF"/>
                </a:solidFill>
              </a14:hiddenFill>
            </a:ext>
          </a:extLst>
        </p:spPr>
      </p:pic>
      <p:sp>
        <p:nvSpPr>
          <p:cNvPr id="27" name="Flèche : droite 26">
            <a:extLst>
              <a:ext uri="{FF2B5EF4-FFF2-40B4-BE49-F238E27FC236}">
                <a16:creationId xmlns:a16="http://schemas.microsoft.com/office/drawing/2014/main" id="{70AA1189-2ED2-4CAF-8343-A0F1554351EC}"/>
              </a:ext>
            </a:extLst>
          </p:cNvPr>
          <p:cNvSpPr/>
          <p:nvPr/>
        </p:nvSpPr>
        <p:spPr bwMode="auto">
          <a:xfrm flipH="1">
            <a:off x="4491253" y="5160364"/>
            <a:ext cx="3447826" cy="194835"/>
          </a:xfrm>
          <a:prstGeom prst="rightArrow">
            <a:avLst/>
          </a:prstGeom>
          <a:solidFill>
            <a:srgbClr val="006600"/>
          </a:solid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90000"/>
              </a:lnSpc>
              <a:spcBef>
                <a:spcPct val="0"/>
              </a:spcBef>
              <a:spcAft>
                <a:spcPct val="0"/>
              </a:spcAft>
              <a:buClrTx/>
              <a:buSzTx/>
              <a:buFontTx/>
              <a:buNone/>
              <a:tabLst/>
            </a:pPr>
            <a:endParaRPr kumimoji="0" lang="fr-FR" sz="1800" b="1" i="0" u="none" strike="noStrike" cap="none" normalizeH="0" baseline="0">
              <a:ln>
                <a:noFill/>
              </a:ln>
              <a:solidFill>
                <a:schemeClr val="tx1"/>
              </a:solidFill>
              <a:effectLst/>
              <a:latin typeface="Arial" panose="020B0604020202020204" pitchFamily="34" charset="0"/>
            </a:endParaRPr>
          </a:p>
        </p:txBody>
      </p:sp>
      <p:sp>
        <p:nvSpPr>
          <p:cNvPr id="28" name="Flèche : droite 27">
            <a:extLst>
              <a:ext uri="{FF2B5EF4-FFF2-40B4-BE49-F238E27FC236}">
                <a16:creationId xmlns:a16="http://schemas.microsoft.com/office/drawing/2014/main" id="{D5EDE74F-F0F5-4646-B825-B2D423809A43}"/>
              </a:ext>
            </a:extLst>
          </p:cNvPr>
          <p:cNvSpPr/>
          <p:nvPr/>
        </p:nvSpPr>
        <p:spPr bwMode="auto">
          <a:xfrm>
            <a:off x="1490993" y="5160365"/>
            <a:ext cx="2342754" cy="194834"/>
          </a:xfrm>
          <a:prstGeom prst="rightArrow">
            <a:avLst/>
          </a:prstGeom>
          <a:solidFill>
            <a:srgbClr val="FF6600"/>
          </a:solid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90000"/>
              </a:lnSpc>
              <a:spcBef>
                <a:spcPct val="0"/>
              </a:spcBef>
              <a:spcAft>
                <a:spcPct val="0"/>
              </a:spcAft>
              <a:buClrTx/>
              <a:buSzTx/>
              <a:buFontTx/>
              <a:buNone/>
              <a:tabLst/>
            </a:pPr>
            <a:endParaRPr kumimoji="0" lang="fr-FR" sz="1800" b="1" i="0" u="none" strike="noStrike" cap="none" normalizeH="0" baseline="0">
              <a:ln>
                <a:noFill/>
              </a:ln>
              <a:solidFill>
                <a:schemeClr val="tx1"/>
              </a:solidFill>
              <a:effectLst/>
              <a:latin typeface="Arial" panose="020B0604020202020204" pitchFamily="34" charset="0"/>
            </a:endParaRPr>
          </a:p>
        </p:txBody>
      </p:sp>
      <p:pic>
        <p:nvPicPr>
          <p:cNvPr id="29" name="Picture 8" descr="Les Colis Glyphe Icône, Paquet, Box, La Livraison PNG et vecteur pour  téléchargement gratuit">
            <a:extLst>
              <a:ext uri="{FF2B5EF4-FFF2-40B4-BE49-F238E27FC236}">
                <a16:creationId xmlns:a16="http://schemas.microsoft.com/office/drawing/2014/main" id="{A87D456C-65AF-457E-ACE6-C645A250388E}"/>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928964" y="4978152"/>
            <a:ext cx="467072" cy="467072"/>
          </a:xfrm>
          <a:prstGeom prst="rect">
            <a:avLst/>
          </a:prstGeom>
          <a:noFill/>
          <a:extLst>
            <a:ext uri="{909E8E84-426E-40DD-AFC4-6F175D3DCCD1}">
              <a14:hiddenFill xmlns:a14="http://schemas.microsoft.com/office/drawing/2010/main">
                <a:solidFill>
                  <a:srgbClr val="FFFFFF"/>
                </a:solidFill>
              </a14:hiddenFill>
            </a:ext>
          </a:extLst>
        </p:spPr>
      </p:pic>
      <p:pic>
        <p:nvPicPr>
          <p:cNvPr id="31" name="Picture 8" descr="Les Colis Glyphe Icône, Paquet, Box, La Livraison PNG et vecteur pour  téléchargement gratuit">
            <a:extLst>
              <a:ext uri="{FF2B5EF4-FFF2-40B4-BE49-F238E27FC236}">
                <a16:creationId xmlns:a16="http://schemas.microsoft.com/office/drawing/2014/main" id="{F0A128B9-A32E-42A4-B2E7-D3CA2822B6FC}"/>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667733" y="4941422"/>
            <a:ext cx="467072" cy="467072"/>
          </a:xfrm>
          <a:prstGeom prst="rect">
            <a:avLst/>
          </a:prstGeom>
          <a:noFill/>
          <a:extLst>
            <a:ext uri="{909E8E84-426E-40DD-AFC4-6F175D3DCCD1}">
              <a14:hiddenFill xmlns:a14="http://schemas.microsoft.com/office/drawing/2010/main">
                <a:solidFill>
                  <a:srgbClr val="FFFFFF"/>
                </a:solidFill>
              </a14:hiddenFill>
            </a:ext>
          </a:extLst>
        </p:spPr>
      </p:pic>
      <p:pic>
        <p:nvPicPr>
          <p:cNvPr id="33" name="Picture 8" descr="Les Colis Glyphe Icône, Paquet, Box, La Livraison PNG et vecteur pour  téléchargement gratuit">
            <a:extLst>
              <a:ext uri="{FF2B5EF4-FFF2-40B4-BE49-F238E27FC236}">
                <a16:creationId xmlns:a16="http://schemas.microsoft.com/office/drawing/2014/main" id="{55FECD5A-325E-492B-9B88-9C60D237B323}"/>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705328" y="3374059"/>
            <a:ext cx="467072" cy="467072"/>
          </a:xfrm>
          <a:prstGeom prst="rect">
            <a:avLst/>
          </a:prstGeom>
          <a:noFill/>
          <a:extLst>
            <a:ext uri="{909E8E84-426E-40DD-AFC4-6F175D3DCCD1}">
              <a14:hiddenFill xmlns:a14="http://schemas.microsoft.com/office/drawing/2010/main">
                <a:solidFill>
                  <a:srgbClr val="FFFFFF"/>
                </a:solidFill>
              </a14:hiddenFill>
            </a:ext>
          </a:extLst>
        </p:spPr>
      </p:pic>
      <p:pic>
        <p:nvPicPr>
          <p:cNvPr id="34" name="Picture 8" descr="Les Colis Glyphe Icône, Paquet, Box, La Livraison PNG et vecteur pour  téléchargement gratuit">
            <a:extLst>
              <a:ext uri="{FF2B5EF4-FFF2-40B4-BE49-F238E27FC236}">
                <a16:creationId xmlns:a16="http://schemas.microsoft.com/office/drawing/2014/main" id="{C5DA70ED-3911-4D16-BFF8-AA11BA0ECD4E}"/>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705328" y="4203577"/>
            <a:ext cx="467072" cy="467072"/>
          </a:xfrm>
          <a:prstGeom prst="rect">
            <a:avLst/>
          </a:prstGeom>
          <a:noFill/>
          <a:extLst>
            <a:ext uri="{909E8E84-426E-40DD-AFC4-6F175D3DCCD1}">
              <a14:hiddenFill xmlns:a14="http://schemas.microsoft.com/office/drawing/2010/main">
                <a:solidFill>
                  <a:srgbClr val="FFFFFF"/>
                </a:solidFill>
              </a14:hiddenFill>
            </a:ext>
          </a:extLst>
        </p:spPr>
      </p:pic>
      <p:pic>
        <p:nvPicPr>
          <p:cNvPr id="35" name="Picture 8" descr="Les Colis Glyphe Icône, Paquet, Box, La Livraison PNG et vecteur pour  téléchargement gratuit">
            <a:extLst>
              <a:ext uri="{FF2B5EF4-FFF2-40B4-BE49-F238E27FC236}">
                <a16:creationId xmlns:a16="http://schemas.microsoft.com/office/drawing/2014/main" id="{427FC556-C672-4B40-997E-F9BF3BB19CB0}"/>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705328" y="5033095"/>
            <a:ext cx="467072" cy="467072"/>
          </a:xfrm>
          <a:prstGeom prst="rect">
            <a:avLst/>
          </a:prstGeom>
          <a:noFill/>
          <a:extLst>
            <a:ext uri="{909E8E84-426E-40DD-AFC4-6F175D3DCCD1}">
              <a14:hiddenFill xmlns:a14="http://schemas.microsoft.com/office/drawing/2010/main">
                <a:solidFill>
                  <a:srgbClr val="FFFFFF"/>
                </a:solidFill>
              </a14:hiddenFill>
            </a:ext>
          </a:extLst>
        </p:spPr>
      </p:pic>
      <p:sp>
        <p:nvSpPr>
          <p:cNvPr id="11" name="ZoneTexte 10">
            <a:extLst>
              <a:ext uri="{FF2B5EF4-FFF2-40B4-BE49-F238E27FC236}">
                <a16:creationId xmlns:a16="http://schemas.microsoft.com/office/drawing/2014/main" id="{DB16222C-9D11-4B73-822F-E9556DA77901}"/>
              </a:ext>
            </a:extLst>
          </p:cNvPr>
          <p:cNvSpPr txBox="1"/>
          <p:nvPr/>
        </p:nvSpPr>
        <p:spPr>
          <a:xfrm>
            <a:off x="467544" y="2636912"/>
            <a:ext cx="312906" cy="341632"/>
          </a:xfrm>
          <a:prstGeom prst="rect">
            <a:avLst/>
          </a:prstGeom>
          <a:noFill/>
          <a:ln>
            <a:solidFill>
              <a:srgbClr val="000000"/>
            </a:solidFill>
          </a:ln>
        </p:spPr>
        <p:txBody>
          <a:bodyPr wrap="none" rtlCol="0">
            <a:spAutoFit/>
          </a:bodyPr>
          <a:lstStyle/>
          <a:p>
            <a:r>
              <a:rPr lang="fr-FR" dirty="0">
                <a:solidFill>
                  <a:schemeClr val="accent3">
                    <a:lumMod val="10000"/>
                  </a:schemeClr>
                </a:solidFill>
              </a:rPr>
              <a:t>1</a:t>
            </a:r>
          </a:p>
        </p:txBody>
      </p:sp>
      <p:sp>
        <p:nvSpPr>
          <p:cNvPr id="41" name="ZoneTexte 40">
            <a:extLst>
              <a:ext uri="{FF2B5EF4-FFF2-40B4-BE49-F238E27FC236}">
                <a16:creationId xmlns:a16="http://schemas.microsoft.com/office/drawing/2014/main" id="{2E7C4518-0DF7-48D9-BB68-E5C560288351}"/>
              </a:ext>
            </a:extLst>
          </p:cNvPr>
          <p:cNvSpPr txBox="1"/>
          <p:nvPr/>
        </p:nvSpPr>
        <p:spPr>
          <a:xfrm>
            <a:off x="467544" y="3445872"/>
            <a:ext cx="312906" cy="341632"/>
          </a:xfrm>
          <a:prstGeom prst="rect">
            <a:avLst/>
          </a:prstGeom>
          <a:noFill/>
          <a:ln>
            <a:solidFill>
              <a:srgbClr val="000000"/>
            </a:solidFill>
          </a:ln>
        </p:spPr>
        <p:txBody>
          <a:bodyPr wrap="none" rtlCol="0">
            <a:spAutoFit/>
          </a:bodyPr>
          <a:lstStyle/>
          <a:p>
            <a:r>
              <a:rPr lang="fr-FR" dirty="0">
                <a:solidFill>
                  <a:schemeClr val="accent3">
                    <a:lumMod val="10000"/>
                  </a:schemeClr>
                </a:solidFill>
              </a:rPr>
              <a:t>2</a:t>
            </a:r>
          </a:p>
        </p:txBody>
      </p:sp>
      <p:sp>
        <p:nvSpPr>
          <p:cNvPr id="42" name="ZoneTexte 41">
            <a:extLst>
              <a:ext uri="{FF2B5EF4-FFF2-40B4-BE49-F238E27FC236}">
                <a16:creationId xmlns:a16="http://schemas.microsoft.com/office/drawing/2014/main" id="{143B5CE4-A8B1-44AB-B3C4-DDD216C3BEE7}"/>
              </a:ext>
            </a:extLst>
          </p:cNvPr>
          <p:cNvSpPr txBox="1"/>
          <p:nvPr/>
        </p:nvSpPr>
        <p:spPr>
          <a:xfrm>
            <a:off x="441496" y="4273230"/>
            <a:ext cx="312906" cy="341632"/>
          </a:xfrm>
          <a:prstGeom prst="rect">
            <a:avLst/>
          </a:prstGeom>
          <a:noFill/>
          <a:ln>
            <a:solidFill>
              <a:srgbClr val="000000"/>
            </a:solidFill>
          </a:ln>
        </p:spPr>
        <p:txBody>
          <a:bodyPr wrap="none" rtlCol="0">
            <a:spAutoFit/>
          </a:bodyPr>
          <a:lstStyle/>
          <a:p>
            <a:r>
              <a:rPr lang="fr-FR" dirty="0">
                <a:solidFill>
                  <a:schemeClr val="accent3">
                    <a:lumMod val="10000"/>
                  </a:schemeClr>
                </a:solidFill>
              </a:rPr>
              <a:t>3</a:t>
            </a:r>
          </a:p>
        </p:txBody>
      </p:sp>
      <p:sp>
        <p:nvSpPr>
          <p:cNvPr id="43" name="ZoneTexte 42">
            <a:extLst>
              <a:ext uri="{FF2B5EF4-FFF2-40B4-BE49-F238E27FC236}">
                <a16:creationId xmlns:a16="http://schemas.microsoft.com/office/drawing/2014/main" id="{3003F681-4450-43E2-AECC-33C926D47AA2}"/>
              </a:ext>
            </a:extLst>
          </p:cNvPr>
          <p:cNvSpPr txBox="1"/>
          <p:nvPr/>
        </p:nvSpPr>
        <p:spPr>
          <a:xfrm>
            <a:off x="428332" y="5103592"/>
            <a:ext cx="312906" cy="341632"/>
          </a:xfrm>
          <a:prstGeom prst="rect">
            <a:avLst/>
          </a:prstGeom>
          <a:noFill/>
          <a:ln>
            <a:solidFill>
              <a:srgbClr val="000000"/>
            </a:solidFill>
          </a:ln>
        </p:spPr>
        <p:txBody>
          <a:bodyPr wrap="none" rtlCol="0">
            <a:spAutoFit/>
          </a:bodyPr>
          <a:lstStyle/>
          <a:p>
            <a:r>
              <a:rPr lang="fr-FR" dirty="0">
                <a:solidFill>
                  <a:schemeClr val="accent3">
                    <a:lumMod val="10000"/>
                  </a:schemeClr>
                </a:solidFill>
              </a:rPr>
              <a:t>4</a:t>
            </a:r>
          </a:p>
        </p:txBody>
      </p:sp>
    </p:spTree>
    <p:extLst>
      <p:ext uri="{BB962C8B-B14F-4D97-AF65-F5344CB8AC3E}">
        <p14:creationId xmlns:p14="http://schemas.microsoft.com/office/powerpoint/2010/main" val="32268285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21B5D7E-B0D7-4F73-8BDE-9795C763EFF6}"/>
              </a:ext>
            </a:extLst>
          </p:cNvPr>
          <p:cNvSpPr>
            <a:spLocks noGrp="1"/>
          </p:cNvSpPr>
          <p:nvPr>
            <p:ph type="title"/>
          </p:nvPr>
        </p:nvSpPr>
        <p:spPr/>
        <p:txBody>
          <a:bodyPr/>
          <a:lstStyle/>
          <a:p>
            <a:r>
              <a:rPr lang="fr-FR" dirty="0"/>
              <a:t>Contraintes de la livraison terminale :</a:t>
            </a:r>
            <a:br>
              <a:rPr lang="fr-FR" dirty="0"/>
            </a:br>
            <a:r>
              <a:rPr lang="fr-FR" dirty="0"/>
              <a:t>l’organisation des tournées</a:t>
            </a:r>
          </a:p>
        </p:txBody>
      </p:sp>
      <p:sp>
        <p:nvSpPr>
          <p:cNvPr id="3" name="Espace réservé du contenu 2">
            <a:extLst>
              <a:ext uri="{FF2B5EF4-FFF2-40B4-BE49-F238E27FC236}">
                <a16:creationId xmlns:a16="http://schemas.microsoft.com/office/drawing/2014/main" id="{DDD195BC-0CE0-4AC6-9B2E-D7B8C06E5AEB}"/>
              </a:ext>
            </a:extLst>
          </p:cNvPr>
          <p:cNvSpPr>
            <a:spLocks noGrp="1"/>
          </p:cNvSpPr>
          <p:nvPr>
            <p:ph idx="1"/>
          </p:nvPr>
        </p:nvSpPr>
        <p:spPr/>
        <p:txBody>
          <a:bodyPr/>
          <a:lstStyle/>
          <a:p>
            <a:r>
              <a:rPr lang="fr-FR" dirty="0"/>
              <a:t>Nombreux points de livraison (ou de collecte) répartis </a:t>
            </a:r>
          </a:p>
          <a:p>
            <a:pPr lvl="1"/>
            <a:r>
              <a:rPr lang="fr-FR" dirty="0"/>
              <a:t>Parfois difficilement accessibles</a:t>
            </a:r>
          </a:p>
          <a:p>
            <a:pPr lvl="1"/>
            <a:r>
              <a:rPr lang="fr-FR" dirty="0"/>
              <a:t>Des contraintes multiples de toutes natures</a:t>
            </a:r>
          </a:p>
        </p:txBody>
      </p:sp>
      <p:pic>
        <p:nvPicPr>
          <p:cNvPr id="2050" name="Picture 2" descr="portatour® – logiciel de planification d'itinéraire sur le terrain">
            <a:extLst>
              <a:ext uri="{FF2B5EF4-FFF2-40B4-BE49-F238E27FC236}">
                <a16:creationId xmlns:a16="http://schemas.microsoft.com/office/drawing/2014/main" id="{709DAC3E-85BF-48D9-BEFF-840092C0F75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051720" y="3140968"/>
            <a:ext cx="5436096" cy="3477780"/>
          </a:xfrm>
          <a:prstGeom prst="rect">
            <a:avLst/>
          </a:prstGeom>
          <a:noFill/>
          <a:effectLst>
            <a:outerShdw blurRad="50800" dist="38100" dir="2700000" algn="tl" rotWithShape="0">
              <a:prstClr val="black">
                <a:alpha val="40000"/>
              </a:prstClr>
            </a:outerShdw>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5506194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1CE3249-7A99-4B66-89D7-C5DC117D7CD1}"/>
              </a:ext>
            </a:extLst>
          </p:cNvPr>
          <p:cNvSpPr>
            <a:spLocks noGrp="1"/>
          </p:cNvSpPr>
          <p:nvPr>
            <p:ph type="title"/>
          </p:nvPr>
        </p:nvSpPr>
        <p:spPr>
          <a:xfrm>
            <a:off x="233772" y="692696"/>
            <a:ext cx="8676456" cy="685800"/>
          </a:xfrm>
        </p:spPr>
        <p:txBody>
          <a:bodyPr/>
          <a:lstStyle/>
          <a:p>
            <a:r>
              <a:rPr lang="fr-FR" dirty="0"/>
              <a:t>La remise de la marchandise, </a:t>
            </a:r>
            <a:br>
              <a:rPr lang="fr-FR" dirty="0"/>
            </a:br>
            <a:r>
              <a:rPr lang="fr-FR" dirty="0"/>
              <a:t>la mise en service, les retours et les déchets</a:t>
            </a:r>
          </a:p>
        </p:txBody>
      </p:sp>
      <p:sp>
        <p:nvSpPr>
          <p:cNvPr id="3" name="Espace réservé du contenu 2">
            <a:extLst>
              <a:ext uri="{FF2B5EF4-FFF2-40B4-BE49-F238E27FC236}">
                <a16:creationId xmlns:a16="http://schemas.microsoft.com/office/drawing/2014/main" id="{2C7F3490-3CB9-4F3A-B002-810B3BB0CC20}"/>
              </a:ext>
            </a:extLst>
          </p:cNvPr>
          <p:cNvSpPr>
            <a:spLocks noGrp="1"/>
          </p:cNvSpPr>
          <p:nvPr>
            <p:ph idx="1"/>
          </p:nvPr>
        </p:nvSpPr>
        <p:spPr>
          <a:xfrm>
            <a:off x="1066800" y="1676400"/>
            <a:ext cx="7162800" cy="5064968"/>
          </a:xfrm>
        </p:spPr>
        <p:txBody>
          <a:bodyPr/>
          <a:lstStyle/>
          <a:p>
            <a:r>
              <a:rPr lang="fr-FR" sz="2000" i="0" dirty="0">
                <a:solidFill>
                  <a:srgbClr val="00279F"/>
                </a:solidFill>
                <a:effectLst/>
                <a:latin typeface="Arial" panose="020B0604020202020204" pitchFamily="34" charset="0"/>
              </a:rPr>
              <a:t>La remise de la marchandise au client</a:t>
            </a:r>
          </a:p>
          <a:p>
            <a:pPr lvl="1"/>
            <a:r>
              <a:rPr lang="fr-FR" sz="1400" b="0" i="0" dirty="0">
                <a:solidFill>
                  <a:srgbClr val="1F1F1F"/>
                </a:solidFill>
                <a:effectLst/>
                <a:latin typeface="Arial" panose="020B0604020202020204" pitchFamily="34" charset="0"/>
              </a:rPr>
              <a:t>Utiliser les services de la poste publique</a:t>
            </a:r>
          </a:p>
          <a:p>
            <a:pPr lvl="1"/>
            <a:r>
              <a:rPr lang="fr-FR" sz="1400" b="0" i="0" dirty="0">
                <a:solidFill>
                  <a:srgbClr val="1F1F1F"/>
                </a:solidFill>
                <a:effectLst/>
                <a:latin typeface="Arial" panose="020B0604020202020204" pitchFamily="34" charset="0"/>
              </a:rPr>
              <a:t>Retrait en magasin (</a:t>
            </a:r>
            <a:r>
              <a:rPr lang="fr-FR" sz="1400" b="0" i="1" dirty="0">
                <a:solidFill>
                  <a:srgbClr val="1F1F1F"/>
                </a:solidFill>
                <a:effectLst/>
                <a:latin typeface="Arial" panose="020B0604020202020204" pitchFamily="34" charset="0"/>
              </a:rPr>
              <a:t>drive</a:t>
            </a:r>
            <a:r>
              <a:rPr lang="fr-FR" sz="1400" b="0" i="0" dirty="0">
                <a:solidFill>
                  <a:srgbClr val="1F1F1F"/>
                </a:solidFill>
                <a:effectLst/>
                <a:latin typeface="Arial" panose="020B0604020202020204" pitchFamily="34" charset="0"/>
              </a:rPr>
              <a:t>)</a:t>
            </a:r>
            <a:endParaRPr lang="fr-FR" sz="1400" b="0" dirty="0">
              <a:solidFill>
                <a:srgbClr val="1F1F1F"/>
              </a:solidFill>
              <a:latin typeface="Arial" panose="020B0604020202020204" pitchFamily="34" charset="0"/>
            </a:endParaRPr>
          </a:p>
          <a:p>
            <a:pPr lvl="1"/>
            <a:r>
              <a:rPr lang="fr-FR" sz="1400" b="0" i="0" dirty="0">
                <a:solidFill>
                  <a:srgbClr val="1F1F1F"/>
                </a:solidFill>
                <a:effectLst/>
                <a:latin typeface="Arial" panose="020B0604020202020204" pitchFamily="34" charset="0"/>
              </a:rPr>
              <a:t>Livraison dans un commerce de proximité ou un point de retrait</a:t>
            </a:r>
          </a:p>
          <a:p>
            <a:pPr lvl="1"/>
            <a:r>
              <a:rPr lang="fr-FR" sz="1400" b="0" i="0" dirty="0">
                <a:solidFill>
                  <a:srgbClr val="1F1F1F"/>
                </a:solidFill>
                <a:effectLst/>
                <a:latin typeface="Arial" panose="020B0604020202020204" pitchFamily="34" charset="0"/>
              </a:rPr>
              <a:t>Livraisons sur le lieu de travail </a:t>
            </a:r>
          </a:p>
          <a:p>
            <a:pPr lvl="1"/>
            <a:r>
              <a:rPr lang="fr-FR" sz="1400" b="0" i="0" dirty="0">
                <a:solidFill>
                  <a:srgbClr val="1F1F1F"/>
                </a:solidFill>
                <a:effectLst/>
                <a:latin typeface="Arial" panose="020B0604020202020204" pitchFamily="34" charset="0"/>
              </a:rPr>
              <a:t>Livraison via des consignes automatiques (gare, centre commerciaux…)</a:t>
            </a:r>
          </a:p>
          <a:p>
            <a:r>
              <a:rPr lang="fr-FR" sz="2000" dirty="0">
                <a:solidFill>
                  <a:srgbClr val="00279F"/>
                </a:solidFill>
                <a:latin typeface="Arial" panose="020B0604020202020204" pitchFamily="34" charset="0"/>
              </a:rPr>
              <a:t>La mise en service</a:t>
            </a:r>
          </a:p>
          <a:p>
            <a:pPr lvl="1"/>
            <a:r>
              <a:rPr lang="fr-FR" sz="1400" b="0" dirty="0">
                <a:solidFill>
                  <a:srgbClr val="1F1F1F"/>
                </a:solidFill>
                <a:latin typeface="Arial" panose="020B0604020202020204" pitchFamily="34" charset="0"/>
              </a:rPr>
              <a:t>Déballage, contrôle de non-défectuosité</a:t>
            </a:r>
          </a:p>
          <a:p>
            <a:pPr lvl="1"/>
            <a:r>
              <a:rPr lang="fr-FR" sz="1400" b="0" dirty="0">
                <a:solidFill>
                  <a:srgbClr val="1F1F1F"/>
                </a:solidFill>
                <a:latin typeface="Arial" panose="020B0604020202020204" pitchFamily="34" charset="0"/>
              </a:rPr>
              <a:t>Branchements, mise en main, tests</a:t>
            </a:r>
          </a:p>
          <a:p>
            <a:r>
              <a:rPr lang="fr-FR" sz="2000" dirty="0">
                <a:solidFill>
                  <a:srgbClr val="00279F"/>
                </a:solidFill>
                <a:latin typeface="Arial" panose="020B0604020202020204" pitchFamily="34" charset="0"/>
              </a:rPr>
              <a:t>Les retours </a:t>
            </a:r>
          </a:p>
          <a:p>
            <a:pPr lvl="1"/>
            <a:r>
              <a:rPr lang="fr-FR" sz="1400" b="0" dirty="0">
                <a:solidFill>
                  <a:srgbClr val="1F1F1F"/>
                </a:solidFill>
                <a:latin typeface="Arial" panose="020B0604020202020204" pitchFamily="34" charset="0"/>
              </a:rPr>
              <a:t>Défectueux</a:t>
            </a:r>
          </a:p>
          <a:p>
            <a:pPr lvl="1"/>
            <a:r>
              <a:rPr lang="fr-FR" sz="1400" b="0" dirty="0">
                <a:solidFill>
                  <a:srgbClr val="1F1F1F"/>
                </a:solidFill>
                <a:latin typeface="Arial" panose="020B0604020202020204" pitchFamily="34" charset="0"/>
              </a:rPr>
              <a:t>Produits ne convenant pas</a:t>
            </a:r>
          </a:p>
          <a:p>
            <a:pPr lvl="2"/>
            <a:r>
              <a:rPr lang="fr-FR" sz="1400" b="0" dirty="0">
                <a:solidFill>
                  <a:srgbClr val="1F1F1F"/>
                </a:solidFill>
                <a:latin typeface="Arial" panose="020B0604020202020204" pitchFamily="34" charset="0"/>
              </a:rPr>
              <a:t>Erreur de commande</a:t>
            </a:r>
          </a:p>
          <a:p>
            <a:pPr lvl="2"/>
            <a:r>
              <a:rPr lang="fr-FR" sz="1400" b="0" dirty="0">
                <a:solidFill>
                  <a:srgbClr val="1F1F1F"/>
                </a:solidFill>
                <a:latin typeface="Arial" panose="020B0604020202020204" pitchFamily="34" charset="0"/>
              </a:rPr>
              <a:t>Commande passée pour essai</a:t>
            </a:r>
          </a:p>
          <a:p>
            <a:r>
              <a:rPr lang="fr-FR" sz="2000" dirty="0">
                <a:solidFill>
                  <a:srgbClr val="00279F"/>
                </a:solidFill>
                <a:latin typeface="Arial" panose="020B0604020202020204" pitchFamily="34" charset="0"/>
              </a:rPr>
              <a:t>Les déchets</a:t>
            </a:r>
          </a:p>
          <a:p>
            <a:pPr lvl="1"/>
            <a:r>
              <a:rPr lang="fr-FR" sz="1400" b="0" dirty="0">
                <a:solidFill>
                  <a:srgbClr val="1F1F1F"/>
                </a:solidFill>
                <a:latin typeface="Arial" panose="020B0604020202020204" pitchFamily="34" charset="0"/>
              </a:rPr>
              <a:t>Emballages</a:t>
            </a:r>
          </a:p>
          <a:p>
            <a:pPr lvl="1"/>
            <a:r>
              <a:rPr lang="fr-FR" sz="1400" b="0" dirty="0">
                <a:solidFill>
                  <a:srgbClr val="1F1F1F"/>
                </a:solidFill>
                <a:latin typeface="Arial" panose="020B0604020202020204" pitchFamily="34" charset="0"/>
              </a:rPr>
              <a:t>Reprise de l’ancien matériel</a:t>
            </a:r>
          </a:p>
          <a:p>
            <a:endParaRPr lang="fr-FR" dirty="0"/>
          </a:p>
        </p:txBody>
      </p:sp>
    </p:spTree>
    <p:extLst>
      <p:ext uri="{BB962C8B-B14F-4D97-AF65-F5344CB8AC3E}">
        <p14:creationId xmlns:p14="http://schemas.microsoft.com/office/powerpoint/2010/main" val="386466750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a:extLst>
              <a:ext uri="{FF2B5EF4-FFF2-40B4-BE49-F238E27FC236}">
                <a16:creationId xmlns:a16="http://schemas.microsoft.com/office/drawing/2014/main" id="{09D94888-E61B-40B5-87E7-A9F110D2ED08}"/>
              </a:ext>
            </a:extLst>
          </p:cNvPr>
          <p:cNvSpPr>
            <a:spLocks noGrp="1" noChangeArrowheads="1"/>
          </p:cNvSpPr>
          <p:nvPr>
            <p:ph type="title"/>
          </p:nvPr>
        </p:nvSpPr>
        <p:spPr/>
        <p:txBody>
          <a:bodyPr/>
          <a:lstStyle/>
          <a:p>
            <a:r>
              <a:rPr lang="fr-FR" altLang="fr-FR"/>
              <a:t>La livraison et l’installation</a:t>
            </a:r>
          </a:p>
        </p:txBody>
      </p:sp>
      <p:sp>
        <p:nvSpPr>
          <p:cNvPr id="24579" name="Rectangle 3">
            <a:extLst>
              <a:ext uri="{FF2B5EF4-FFF2-40B4-BE49-F238E27FC236}">
                <a16:creationId xmlns:a16="http://schemas.microsoft.com/office/drawing/2014/main" id="{DE845937-76A4-4135-8136-F919C593FB90}"/>
              </a:ext>
            </a:extLst>
          </p:cNvPr>
          <p:cNvSpPr>
            <a:spLocks noGrp="1" noChangeArrowheads="1"/>
          </p:cNvSpPr>
          <p:nvPr>
            <p:ph type="body" idx="1"/>
          </p:nvPr>
        </p:nvSpPr>
        <p:spPr>
          <a:xfrm>
            <a:off x="1292175" y="1776291"/>
            <a:ext cx="7162800" cy="4114800"/>
          </a:xfrm>
        </p:spPr>
        <p:txBody>
          <a:bodyPr/>
          <a:lstStyle/>
          <a:p>
            <a:r>
              <a:rPr lang="fr-FR" altLang="fr-FR" dirty="0">
                <a:solidFill>
                  <a:srgbClr val="000099"/>
                </a:solidFill>
              </a:rPr>
              <a:t>Apporter les produits commandés jusqu’à leur localisation finale</a:t>
            </a:r>
          </a:p>
          <a:p>
            <a:r>
              <a:rPr lang="fr-FR" altLang="fr-FR" dirty="0">
                <a:solidFill>
                  <a:srgbClr val="000099"/>
                </a:solidFill>
              </a:rPr>
              <a:t>Montage</a:t>
            </a:r>
          </a:p>
          <a:p>
            <a:r>
              <a:rPr lang="fr-FR" altLang="fr-FR" dirty="0">
                <a:solidFill>
                  <a:srgbClr val="000099"/>
                </a:solidFill>
              </a:rPr>
              <a:t>Mise en place, branchement, etc.</a:t>
            </a:r>
          </a:p>
          <a:p>
            <a:r>
              <a:rPr lang="fr-FR" altLang="fr-FR" dirty="0">
                <a:solidFill>
                  <a:srgbClr val="000099"/>
                </a:solidFill>
              </a:rPr>
              <a:t>Tester le bon état et le bon fonctionnement des produits livrés</a:t>
            </a:r>
          </a:p>
          <a:p>
            <a:r>
              <a:rPr lang="fr-FR" altLang="fr-FR" dirty="0">
                <a:solidFill>
                  <a:srgbClr val="000099"/>
                </a:solidFill>
              </a:rPr>
              <a:t>Mise en mains</a:t>
            </a:r>
          </a:p>
          <a:p>
            <a:r>
              <a:rPr lang="fr-FR" altLang="fr-FR" dirty="0">
                <a:solidFill>
                  <a:srgbClr val="000099"/>
                </a:solidFill>
              </a:rPr>
              <a:t>Conseils d’utilisation</a:t>
            </a:r>
          </a:p>
          <a:p>
            <a:r>
              <a:rPr lang="fr-FR" altLang="fr-FR" dirty="0">
                <a:solidFill>
                  <a:srgbClr val="000099"/>
                </a:solidFill>
              </a:rPr>
              <a:t>Reprise ancien matériel</a:t>
            </a:r>
          </a:p>
        </p:txBody>
      </p:sp>
      <p:pic>
        <p:nvPicPr>
          <p:cNvPr id="44034" name="Picture 2" descr="Livraison d'électroménagers - BonPrix Électroménagers Inc">
            <a:extLst>
              <a:ext uri="{FF2B5EF4-FFF2-40B4-BE49-F238E27FC236}">
                <a16:creationId xmlns:a16="http://schemas.microsoft.com/office/drawing/2014/main" id="{AAD88064-3B31-4AAF-9940-2BDAF957B133}"/>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988000" y="4653136"/>
            <a:ext cx="2466975" cy="184785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1C60128-F4BC-445A-AA2B-4DD1BEC45A74}"/>
              </a:ext>
            </a:extLst>
          </p:cNvPr>
          <p:cNvSpPr>
            <a:spLocks noGrp="1"/>
          </p:cNvSpPr>
          <p:nvPr>
            <p:ph type="title"/>
          </p:nvPr>
        </p:nvSpPr>
        <p:spPr>
          <a:xfrm>
            <a:off x="1066800" y="692696"/>
            <a:ext cx="7848600" cy="755104"/>
          </a:xfrm>
        </p:spPr>
        <p:txBody>
          <a:bodyPr/>
          <a:lstStyle/>
          <a:p>
            <a:r>
              <a:rPr lang="fr-FR" dirty="0"/>
              <a:t>L’exécution du plan de transport</a:t>
            </a:r>
            <a:br>
              <a:rPr lang="fr-FR" dirty="0"/>
            </a:br>
            <a:r>
              <a:rPr lang="fr-FR" dirty="0"/>
              <a:t>TMS Transporteur</a:t>
            </a:r>
          </a:p>
        </p:txBody>
      </p:sp>
      <p:sp>
        <p:nvSpPr>
          <p:cNvPr id="3" name="Espace réservé du contenu 2">
            <a:extLst>
              <a:ext uri="{FF2B5EF4-FFF2-40B4-BE49-F238E27FC236}">
                <a16:creationId xmlns:a16="http://schemas.microsoft.com/office/drawing/2014/main" id="{0BD059FA-645D-4E9B-AB6F-04C051CEAA60}"/>
              </a:ext>
            </a:extLst>
          </p:cNvPr>
          <p:cNvSpPr>
            <a:spLocks noGrp="1"/>
          </p:cNvSpPr>
          <p:nvPr>
            <p:ph idx="1"/>
          </p:nvPr>
        </p:nvSpPr>
        <p:spPr>
          <a:xfrm>
            <a:off x="1066800" y="1676400"/>
            <a:ext cx="6215442" cy="4632920"/>
          </a:xfrm>
        </p:spPr>
        <p:txBody>
          <a:bodyPr/>
          <a:lstStyle/>
          <a:p>
            <a:r>
              <a:rPr lang="fr-FR" dirty="0"/>
              <a:t>Récupère les livraisons à effectuer dans une zone géographique</a:t>
            </a:r>
          </a:p>
          <a:p>
            <a:r>
              <a:rPr lang="fr-FR" dirty="0"/>
              <a:t>Calcul détaillé des tournées</a:t>
            </a:r>
          </a:p>
          <a:p>
            <a:r>
              <a:rPr lang="fr-FR" dirty="0"/>
              <a:t>Suivi en temps réel de la position des camions (et donc des marchandises)</a:t>
            </a:r>
          </a:p>
          <a:p>
            <a:r>
              <a:rPr lang="fr-FR" dirty="0"/>
              <a:t>Information du client</a:t>
            </a:r>
          </a:p>
          <a:p>
            <a:r>
              <a:rPr lang="fr-FR" dirty="0"/>
              <a:t>Enregistrement de la livraison</a:t>
            </a:r>
          </a:p>
          <a:p>
            <a:r>
              <a:rPr lang="fr-FR" dirty="0"/>
              <a:t>Remontée de l’information au chargeur</a:t>
            </a:r>
          </a:p>
        </p:txBody>
      </p:sp>
      <p:pic>
        <p:nvPicPr>
          <p:cNvPr id="6" name="Picture 4" descr="Conditions de livraison des colis expédiés">
            <a:extLst>
              <a:ext uri="{FF2B5EF4-FFF2-40B4-BE49-F238E27FC236}">
                <a16:creationId xmlns:a16="http://schemas.microsoft.com/office/drawing/2014/main" id="{547B5C56-C879-4C8A-8334-0CF5A9614C2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380312" y="2852936"/>
            <a:ext cx="1638802" cy="163880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60248250"/>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NUM" val="1"/>
</p:tagLst>
</file>

<file path=ppt/tags/tag2.xml><?xml version="1.0" encoding="utf-8"?>
<p:tagLst xmlns:a="http://schemas.openxmlformats.org/drawingml/2006/main" xmlns:r="http://schemas.openxmlformats.org/officeDocument/2006/relationships" xmlns:p="http://schemas.openxmlformats.org/presentationml/2006/main">
  <p:tag name="NUM" val="2"/>
</p:tagLst>
</file>

<file path=ppt/tags/tag3.xml><?xml version="1.0" encoding="utf-8"?>
<p:tagLst xmlns:a="http://schemas.openxmlformats.org/drawingml/2006/main" xmlns:r="http://schemas.openxmlformats.org/officeDocument/2006/relationships" xmlns:p="http://schemas.openxmlformats.org/presentationml/2006/main">
  <p:tag name="NUM" val="1"/>
</p:tagLst>
</file>

<file path=ppt/theme/theme1.xml><?xml version="1.0" encoding="utf-8"?>
<a:theme xmlns:a="http://schemas.openxmlformats.org/drawingml/2006/main" name="mil">
  <a:themeElements>
    <a:clrScheme name="">
      <a:dk1>
        <a:srgbClr val="919191"/>
      </a:dk1>
      <a:lt1>
        <a:srgbClr val="FFFFFF"/>
      </a:lt1>
      <a:dk2>
        <a:srgbClr val="6600FF"/>
      </a:dk2>
      <a:lt2>
        <a:srgbClr val="FFFF00"/>
      </a:lt2>
      <a:accent1>
        <a:srgbClr val="618FFD"/>
      </a:accent1>
      <a:accent2>
        <a:srgbClr val="00AE00"/>
      </a:accent2>
      <a:accent3>
        <a:srgbClr val="B8AAFF"/>
      </a:accent3>
      <a:accent4>
        <a:srgbClr val="DADADA"/>
      </a:accent4>
      <a:accent5>
        <a:srgbClr val="B7C6FE"/>
      </a:accent5>
      <a:accent6>
        <a:srgbClr val="009D00"/>
      </a:accent6>
      <a:hlink>
        <a:srgbClr val="FC0128"/>
      </a:hlink>
      <a:folHlink>
        <a:srgbClr val="CECECE"/>
      </a:folHlink>
    </a:clrScheme>
    <a:fontScheme name="mi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bg1"/>
        </a:solidFill>
        <a:ln w="127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90000"/>
          </a:lnSpc>
          <a:spcBef>
            <a:spcPct val="0"/>
          </a:spcBef>
          <a:spcAft>
            <a:spcPct val="0"/>
          </a:spcAft>
          <a:buClrTx/>
          <a:buSzTx/>
          <a:buFontTx/>
          <a:buNone/>
          <a:tabLst/>
          <a:defRPr kumimoji="0" lang="fr-FR" altLang="fr-FR" sz="1800" b="1" i="0" u="none" strike="noStrike" cap="none" normalizeH="0" baseline="0" smtClean="0">
            <a:ln>
              <a:noFill/>
            </a:ln>
            <a:solidFill>
              <a:schemeClr val="tx1"/>
            </a:solidFill>
            <a:effectLst/>
            <a:latin typeface="Arial" panose="020B0604020202020204" pitchFamily="34" charset="0"/>
          </a:defRPr>
        </a:defPPr>
      </a:lstStyle>
    </a:spDef>
    <a:lnDef>
      <a:spPr bwMode="auto">
        <a:solidFill>
          <a:schemeClr val="bg1"/>
        </a:solidFill>
        <a:ln w="28575" cap="flat" cmpd="sng" algn="ctr">
          <a:solidFill>
            <a:srgbClr val="000000"/>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a:lstStyle/>
    </a:lnDef>
  </a:objectDefaults>
  <a:extraClrSchemeLst>
    <a:extraClrScheme>
      <a:clrScheme name="mil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mil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mil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mil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mil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mil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mil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ème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hème Offic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C:\Program Files\Microsoft Office\Modèles\mil.pot</Template>
  <TotalTime>0</TotalTime>
  <Pages>15</Pages>
  <Words>8253</Words>
  <Application>Microsoft Office PowerPoint</Application>
  <PresentationFormat>Format US (216 x 279 mm)</PresentationFormat>
  <Paragraphs>517</Paragraphs>
  <Slides>22</Slides>
  <Notes>22</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22</vt:i4>
      </vt:variant>
    </vt:vector>
  </HeadingPairs>
  <TitlesOfParts>
    <vt:vector size="28" baseType="lpstr">
      <vt:lpstr>Arial</vt:lpstr>
      <vt:lpstr>Arial Narrow</vt:lpstr>
      <vt:lpstr>Symbol</vt:lpstr>
      <vt:lpstr>Tahoma</vt:lpstr>
      <vt:lpstr>Wingdings</vt:lpstr>
      <vt:lpstr>mil</vt:lpstr>
      <vt:lpstr>La livraison terminale et la relation client</vt:lpstr>
      <vt:lpstr>Agenda</vt:lpstr>
      <vt:lpstr>L’importance commerciale de la livraison</vt:lpstr>
      <vt:lpstr>L’omnicanalité</vt:lpstr>
      <vt:lpstr>Les options de distribution</vt:lpstr>
      <vt:lpstr>Contraintes de la livraison terminale : l’organisation des tournées</vt:lpstr>
      <vt:lpstr>La remise de la marchandise,  la mise en service, les retours et les déchets</vt:lpstr>
      <vt:lpstr>La livraison et l’installation</vt:lpstr>
      <vt:lpstr>L’exécution du plan de transport TMS Transporteur</vt:lpstr>
      <vt:lpstr>Les flux d’information et la traçabilité</vt:lpstr>
      <vt:lpstr>L'organisation des tournées</vt:lpstr>
      <vt:lpstr>La méthode des écartements</vt:lpstr>
      <vt:lpstr>La procédure</vt:lpstr>
      <vt:lpstr>Exemple</vt:lpstr>
      <vt:lpstr>Tournée résultante</vt:lpstr>
      <vt:lpstr>Extensions</vt:lpstr>
      <vt:lpstr>La logistique urbaine</vt:lpstr>
      <vt:lpstr>Relation Client (1)</vt:lpstr>
      <vt:lpstr>Relation Client (2)</vt:lpstr>
      <vt:lpstr>La digitalisation de toute la chaîne</vt:lpstr>
      <vt:lpstr>Le CRM (Customer Relationship Management)</vt:lpstr>
      <vt:lpstr>Les effets économiques du e-commerce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 traitement des commandes</dc:title>
  <dc:subject/>
  <dc:creator>groupe hec</dc:creator>
  <cp:keywords/>
  <dc:description/>
  <cp:lastModifiedBy>Gerard Baglin</cp:lastModifiedBy>
  <cp:revision>160</cp:revision>
  <cp:lastPrinted>1998-12-10T15:39:16Z</cp:lastPrinted>
  <dcterms:created xsi:type="dcterms:W3CDTF">1997-12-29T12:23:50Z</dcterms:created>
  <dcterms:modified xsi:type="dcterms:W3CDTF">2021-11-08T17:09:22Z</dcterms:modified>
</cp:coreProperties>
</file>